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55"/>
  </p:notesMasterIdLst>
  <p:sldIdLst>
    <p:sldId id="346" r:id="rId2"/>
    <p:sldId id="384" r:id="rId3"/>
    <p:sldId id="385" r:id="rId4"/>
    <p:sldId id="386" r:id="rId5"/>
    <p:sldId id="366" r:id="rId6"/>
    <p:sldId id="397" r:id="rId7"/>
    <p:sldId id="379" r:id="rId8"/>
    <p:sldId id="396" r:id="rId9"/>
    <p:sldId id="381" r:id="rId10"/>
    <p:sldId id="382" r:id="rId11"/>
    <p:sldId id="383" r:id="rId12"/>
    <p:sldId id="399" r:id="rId13"/>
    <p:sldId id="398" r:id="rId14"/>
    <p:sldId id="395" r:id="rId15"/>
    <p:sldId id="400" r:id="rId16"/>
    <p:sldId id="380" r:id="rId17"/>
    <p:sldId id="394" r:id="rId18"/>
    <p:sldId id="402" r:id="rId19"/>
    <p:sldId id="401" r:id="rId20"/>
    <p:sldId id="392" r:id="rId21"/>
    <p:sldId id="393" r:id="rId22"/>
    <p:sldId id="289" r:id="rId23"/>
    <p:sldId id="389" r:id="rId24"/>
    <p:sldId id="374" r:id="rId25"/>
    <p:sldId id="375" r:id="rId26"/>
    <p:sldId id="376" r:id="rId27"/>
    <p:sldId id="377" r:id="rId28"/>
    <p:sldId id="390" r:id="rId29"/>
    <p:sldId id="391" r:id="rId30"/>
    <p:sldId id="290" r:id="rId31"/>
    <p:sldId id="335" r:id="rId32"/>
    <p:sldId id="373" r:id="rId33"/>
    <p:sldId id="325" r:id="rId34"/>
    <p:sldId id="294" r:id="rId35"/>
    <p:sldId id="314" r:id="rId36"/>
    <p:sldId id="291" r:id="rId37"/>
    <p:sldId id="292" r:id="rId38"/>
    <p:sldId id="333" r:id="rId39"/>
    <p:sldId id="293" r:id="rId40"/>
    <p:sldId id="322" r:id="rId41"/>
    <p:sldId id="363" r:id="rId42"/>
    <p:sldId id="364" r:id="rId43"/>
    <p:sldId id="365" r:id="rId44"/>
    <p:sldId id="313" r:id="rId45"/>
    <p:sldId id="387" r:id="rId46"/>
    <p:sldId id="388" r:id="rId47"/>
    <p:sldId id="304" r:id="rId48"/>
    <p:sldId id="336" r:id="rId49"/>
    <p:sldId id="257" r:id="rId50"/>
    <p:sldId id="258" r:id="rId51"/>
    <p:sldId id="259" r:id="rId52"/>
    <p:sldId id="378" r:id="rId53"/>
    <p:sldId id="337" r:id="rId5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92359" autoAdjust="0"/>
  </p:normalViewPr>
  <p:slideViewPr>
    <p:cSldViewPr>
      <p:cViewPr varScale="1">
        <p:scale>
          <a:sx n="99" d="100"/>
          <a:sy n="99" d="100"/>
        </p:scale>
        <p:origin x="940" y="64"/>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21/01/2019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5</a:t>
            </a:fld>
            <a:endParaRPr lang="en-GB"/>
          </a:p>
        </p:txBody>
      </p:sp>
    </p:spTree>
    <p:extLst>
      <p:ext uri="{BB962C8B-B14F-4D97-AF65-F5344CB8AC3E}">
        <p14:creationId xmlns:p14="http://schemas.microsoft.com/office/powerpoint/2010/main" val="128442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sand and water slurry mixture is pumped onto Rockaway Beach in Queens, N.Y., on Aug. 15, 2013 as part of beach </a:t>
            </a:r>
            <a:r>
              <a:rPr lang="en-GB" dirty="0" err="1" smtClean="0"/>
              <a:t>renourishment</a:t>
            </a:r>
            <a:r>
              <a:rPr lang="en-GB" dirty="0" smtClean="0"/>
              <a:t> efforts there</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7</a:t>
            </a:fld>
            <a:endParaRPr lang="en-GB"/>
          </a:p>
        </p:txBody>
      </p:sp>
    </p:spTree>
    <p:extLst>
      <p:ext uri="{BB962C8B-B14F-4D97-AF65-F5344CB8AC3E}">
        <p14:creationId xmlns:p14="http://schemas.microsoft.com/office/powerpoint/2010/main" val="1563999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details the LOICZ approach, its themes and goals, as well as where it fits in the International </a:t>
            </a:r>
            <a:r>
              <a:rPr lang="en-GB" dirty="0" err="1" smtClean="0"/>
              <a:t>Geosphere</a:t>
            </a:r>
            <a:r>
              <a:rPr lang="en-GB" dirty="0" smtClean="0"/>
              <a:t> Biosphere Program. It addresses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rgbClr val="FF0000"/>
                </a:solidFill>
              </a:rPr>
              <a:t>From http://ian.umces.edu/loicz/</a:t>
            </a:r>
          </a:p>
          <a:p>
            <a:endParaRPr lang="en-GB" dirty="0" smtClean="0"/>
          </a:p>
        </p:txBody>
      </p:sp>
      <p:sp>
        <p:nvSpPr>
          <p:cNvPr id="4" name="Slide Number Placeholder 3"/>
          <p:cNvSpPr>
            <a:spLocks noGrp="1"/>
          </p:cNvSpPr>
          <p:nvPr>
            <p:ph type="sldNum" sz="quarter" idx="10"/>
          </p:nvPr>
        </p:nvSpPr>
        <p:spPr/>
        <p:txBody>
          <a:bodyPr/>
          <a:lstStyle/>
          <a:p>
            <a:fld id="{7487DE30-0F1B-44FF-B6E0-7456D4765471}" type="slidenum">
              <a:rPr lang="en-GB" smtClean="0"/>
              <a:pPr/>
              <a:t>49</a:t>
            </a:fld>
            <a:endParaRPr lang="en-GB"/>
          </a:p>
        </p:txBody>
      </p:sp>
    </p:spTree>
    <p:extLst>
      <p:ext uri="{BB962C8B-B14F-4D97-AF65-F5344CB8AC3E}">
        <p14:creationId xmlns:p14="http://schemas.microsoft.com/office/powerpoint/2010/main" val="162921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573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573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197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12573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6957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7124700" y="6248400"/>
            <a:ext cx="1905000" cy="457200"/>
          </a:xfrm>
        </p:spPr>
        <p:txBody>
          <a:bodyPr/>
          <a:lstStyle>
            <a:lvl1pPr>
              <a:defRPr/>
            </a:lvl1pPr>
          </a:lstStyle>
          <a:p>
            <a:fld id="{1A3D2DE3-138C-44A6-9AF5-7ADFA8EFF7B2}" type="slidenum">
              <a:rPr lang="en-GB" altLang="en-US"/>
              <a:pPr/>
              <a:t>‹#›</a:t>
            </a:fld>
            <a:endParaRPr lang="en-GB" altLang="en-US"/>
          </a:p>
        </p:txBody>
      </p:sp>
    </p:spTree>
    <p:extLst>
      <p:ext uri="{BB962C8B-B14F-4D97-AF65-F5344CB8AC3E}">
        <p14:creationId xmlns:p14="http://schemas.microsoft.com/office/powerpoint/2010/main" val="2760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21/01/2019</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5FC4w5iOb7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youtube.com/watch?time_continue=143&amp;v=oMfMfzc45I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gov.wales/docs/desh/publications/160610-three-bills-diagram-en.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5.jpeg"/><Relationship Id="rId1" Type="http://schemas.openxmlformats.org/officeDocument/2006/relationships/slideLayout" Target="../slideLayouts/slideLayout12.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6.xml"/><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6.xml"/><Relationship Id="rId5" Type="http://schemas.openxmlformats.org/officeDocument/2006/relationships/image" Target="../media/image35.jpeg"/><Relationship Id="rId4" Type="http://schemas.openxmlformats.org/officeDocument/2006/relationships/image" Target="../media/image34.jpeg"/></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www.google.co.uk/url?sa=i&amp;rct=j&amp;q=&amp;esrc=s&amp;frm=1&amp;source=images&amp;cd=&amp;cad=rja&amp;docid=vVBBj7C3m67WxM&amp;tbnid=fFOg4beO26axmM:&amp;ved=0CAUQjRw&amp;url=http://blog.geographydirections.com/&amp;ei=4LyEUo5DprrRBb-9gOgN&amp;bvm=bv.56343320,d.d2k&amp;psig=AFQjCNHC_YxxUW69M-B2mDTgKeDvON4RYw&amp;ust=1384517158151528" TargetMode="Externa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4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5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uk-mg-bt.mail.yahoo.com/neo/launch?.partner=bt-1&amp;.rand=401et8lrgukos" TargetMode="External"/><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7.xml"/><Relationship Id="rId4" Type="http://schemas.openxmlformats.org/officeDocument/2006/relationships/image" Target="../media/image6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smtClean="0"/>
              <a:t>ICZM and shoreline management</a:t>
            </a:r>
            <a:endParaRPr lang="en-US" dirty="0"/>
          </a:p>
        </p:txBody>
      </p:sp>
      <p:sp>
        <p:nvSpPr>
          <p:cNvPr id="4" name="TextBox 3"/>
          <p:cNvSpPr txBox="1"/>
          <p:nvPr/>
        </p:nvSpPr>
        <p:spPr>
          <a:xfrm rot="555226">
            <a:off x="753523" y="4747444"/>
            <a:ext cx="8496943" cy="1477328"/>
          </a:xfrm>
          <a:prstGeom prst="rect">
            <a:avLst/>
          </a:prstGeom>
          <a:noFill/>
        </p:spPr>
        <p:txBody>
          <a:bodyPr wrap="square" rtlCol="0">
            <a:spAutoFit/>
          </a:bodyPr>
          <a:lstStyle/>
          <a:p>
            <a:r>
              <a:rPr lang="en-GB" dirty="0">
                <a:solidFill>
                  <a:schemeClr val="tx2">
                    <a:lumMod val="60000"/>
                    <a:lumOff val="40000"/>
                  </a:schemeClr>
                </a:solidFill>
              </a:rPr>
              <a:t>As pressures on coastal zones mount, there is a growing need for frameworks that can be used </a:t>
            </a:r>
            <a:r>
              <a:rPr lang="en-GB" dirty="0" smtClean="0">
                <a:solidFill>
                  <a:schemeClr val="tx2">
                    <a:lumMod val="60000"/>
                    <a:lumOff val="40000"/>
                  </a:schemeClr>
                </a:solidFill>
              </a:rPr>
              <a:t>to conceptualize </a:t>
            </a:r>
            <a:r>
              <a:rPr lang="en-GB" dirty="0">
                <a:solidFill>
                  <a:schemeClr val="tx2">
                    <a:lumMod val="60000"/>
                    <a:lumOff val="40000"/>
                  </a:schemeClr>
                </a:solidFill>
              </a:rPr>
              <a:t>complex sustainability challenges and help organize research that increases </a:t>
            </a:r>
            <a:r>
              <a:rPr lang="en-GB" dirty="0" smtClean="0">
                <a:solidFill>
                  <a:schemeClr val="tx2">
                    <a:lumMod val="60000"/>
                    <a:lumOff val="40000"/>
                  </a:schemeClr>
                </a:solidFill>
              </a:rPr>
              <a:t>understand about </a:t>
            </a:r>
            <a:r>
              <a:rPr lang="en-GB" dirty="0">
                <a:solidFill>
                  <a:schemeClr val="tx2">
                    <a:lumMod val="60000"/>
                    <a:lumOff val="40000"/>
                  </a:schemeClr>
                </a:solidFill>
              </a:rPr>
              <a:t>interacting ecological and societal processes, predicts change, and supports the </a:t>
            </a:r>
            <a:r>
              <a:rPr lang="en-GB" dirty="0" smtClean="0">
                <a:solidFill>
                  <a:schemeClr val="tx2">
                    <a:lumMod val="60000"/>
                    <a:lumOff val="40000"/>
                  </a:schemeClr>
                </a:solidFill>
              </a:rPr>
              <a:t>management, persistence</a:t>
            </a:r>
            <a:r>
              <a:rPr lang="en-GB" dirty="0">
                <a:solidFill>
                  <a:schemeClr val="tx2">
                    <a:lumMod val="60000"/>
                    <a:lumOff val="40000"/>
                  </a:schemeClr>
                </a:solidFill>
              </a:rPr>
              <a:t>, and resilience of coastal </a:t>
            </a:r>
            <a:r>
              <a:rPr lang="en-GB" dirty="0" smtClean="0">
                <a:solidFill>
                  <a:schemeClr val="tx2">
                    <a:lumMod val="60000"/>
                    <a:lumOff val="40000"/>
                  </a:schemeClr>
                </a:solidFill>
              </a:rPr>
              <a:t>systems (</a:t>
            </a:r>
            <a:r>
              <a:rPr lang="en-GB" dirty="0" err="1" smtClean="0">
                <a:solidFill>
                  <a:schemeClr val="tx2">
                    <a:lumMod val="60000"/>
                    <a:lumOff val="40000"/>
                  </a:schemeClr>
                </a:solidFill>
              </a:rPr>
              <a:t>Lewison</a:t>
            </a:r>
            <a:r>
              <a:rPr lang="en-GB" dirty="0" smtClean="0">
                <a:solidFill>
                  <a:schemeClr val="tx2">
                    <a:lumMod val="60000"/>
                    <a:lumOff val="40000"/>
                  </a:schemeClr>
                </a:solidFill>
              </a:rPr>
              <a:t> et al., 2016: 110).</a:t>
            </a:r>
            <a:endParaRPr lang="en-GB" dirty="0">
              <a:solidFill>
                <a:schemeClr val="tx2">
                  <a:lumMod val="60000"/>
                  <a:lumOff val="4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72400" cy="1143000"/>
          </a:xfrm>
        </p:spPr>
        <p:txBody>
          <a:bodyPr>
            <a:normAutofit fontScale="90000"/>
          </a:bodyPr>
          <a:lstStyle/>
          <a:p>
            <a:r>
              <a:rPr lang="en-GB" dirty="0" smtClean="0"/>
              <a:t>Why Coastal Zone Management?</a:t>
            </a:r>
            <a:endParaRPr lang="en-US" dirty="0"/>
          </a:p>
        </p:txBody>
      </p:sp>
      <p:sp>
        <p:nvSpPr>
          <p:cNvPr id="4" name="Text Placeholder 3"/>
          <p:cNvSpPr>
            <a:spLocks noGrp="1"/>
          </p:cNvSpPr>
          <p:nvPr>
            <p:ph type="body" sz="half" idx="2"/>
          </p:nvPr>
        </p:nvSpPr>
        <p:spPr>
          <a:xfrm>
            <a:off x="504477" y="2780928"/>
            <a:ext cx="8463884" cy="3960440"/>
          </a:xfrm>
        </p:spPr>
        <p:txBody>
          <a:bodyPr>
            <a:noAutofit/>
          </a:bodyPr>
          <a:lstStyle/>
          <a:p>
            <a:r>
              <a:rPr lang="en-GB" sz="2000" dirty="0" smtClean="0">
                <a:latin typeface="Calibri" pitchFamily="34" charset="0"/>
                <a:cs typeface="Calibri" pitchFamily="34" charset="0"/>
              </a:rPr>
              <a:t>Coasts are intensely used throughout history (trade, settlement etc) and recently for aesthetic and recreational reasons (Carter, 1988). </a:t>
            </a:r>
          </a:p>
          <a:p>
            <a:r>
              <a:rPr lang="en-GB" sz="2000" dirty="0" smtClean="0">
                <a:solidFill>
                  <a:srgbClr val="00B050"/>
                </a:solidFill>
                <a:latin typeface="Calibri" pitchFamily="34" charset="0"/>
                <a:cs typeface="Calibri" pitchFamily="34" charset="0"/>
              </a:rPr>
              <a:t>Coasts support many activities of which conservation is ONE. </a:t>
            </a:r>
          </a:p>
          <a:p>
            <a:r>
              <a:rPr lang="en-GB" sz="2000" dirty="0" smtClean="0">
                <a:latin typeface="Calibri" pitchFamily="34" charset="0"/>
                <a:cs typeface="Calibri" pitchFamily="34" charset="0"/>
              </a:rPr>
              <a:t>Often  influenced by anthropogenic forces (French, 1997).  </a:t>
            </a:r>
          </a:p>
          <a:p>
            <a:r>
              <a:rPr lang="en-GB" sz="2000" dirty="0" smtClean="0">
                <a:solidFill>
                  <a:srgbClr val="00B050"/>
                </a:solidFill>
                <a:latin typeface="Calibri" pitchFamily="34" charset="0"/>
                <a:cs typeface="Calibri" pitchFamily="34" charset="0"/>
              </a:rPr>
              <a:t>Therefore conflict is endemic and complex coordination needed from multiple authorities (ICZM)</a:t>
            </a:r>
          </a:p>
          <a:p>
            <a:r>
              <a:rPr lang="en-GB" sz="2000" dirty="0" smtClean="0">
                <a:latin typeface="Calibri" pitchFamily="34" charset="0"/>
                <a:cs typeface="Calibri" pitchFamily="34" charset="0"/>
              </a:rPr>
              <a:t>Holistic long term, spatially considered thinking. </a:t>
            </a:r>
            <a:r>
              <a:rPr lang="en-GB" sz="2000" dirty="0" smtClean="0">
                <a:solidFill>
                  <a:srgbClr val="00B050"/>
                </a:solidFill>
                <a:latin typeface="Calibri" pitchFamily="34" charset="0"/>
                <a:cs typeface="Calibri" pitchFamily="34" charset="0"/>
              </a:rPr>
              <a:t>Sustainability ‘way of thinking’ (Kay &amp; Alder, 1999).  </a:t>
            </a:r>
          </a:p>
          <a:p>
            <a:r>
              <a:rPr lang="en-GB" sz="2000" dirty="0" smtClean="0">
                <a:latin typeface="Calibri" pitchFamily="34" charset="0"/>
                <a:cs typeface="Calibri" pitchFamily="34" charset="0"/>
              </a:rPr>
              <a:t>ICZM is legal (e.g. Byelaws and the Dutch Dynamic Preservation Strategy 1990 hold the line) and advisory (e.g. SMP)</a:t>
            </a:r>
          </a:p>
        </p:txBody>
      </p:sp>
      <p:pic>
        <p:nvPicPr>
          <p:cNvPr id="3" name="Picture 2"/>
          <p:cNvPicPr>
            <a:picLocks noChangeAspect="1"/>
          </p:cNvPicPr>
          <p:nvPr/>
        </p:nvPicPr>
        <p:blipFill>
          <a:blip r:embed="rId2"/>
          <a:stretch>
            <a:fillRect/>
          </a:stretch>
        </p:blipFill>
        <p:spPr>
          <a:xfrm>
            <a:off x="211060" y="1517743"/>
            <a:ext cx="8721879" cy="5367151"/>
          </a:xfrm>
          <a:prstGeom prst="rect">
            <a:avLst/>
          </a:prstGeom>
        </p:spPr>
      </p:pic>
    </p:spTree>
    <p:extLst>
      <p:ext uri="{BB962C8B-B14F-4D97-AF65-F5344CB8AC3E}">
        <p14:creationId xmlns:p14="http://schemas.microsoft.com/office/powerpoint/2010/main" val="404661258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20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2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World Demographics</a:t>
            </a:r>
            <a:endParaRPr lang="en-GB" dirty="0"/>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6439" y="3212976"/>
            <a:ext cx="8386339"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rot="613337">
            <a:off x="880330" y="2304293"/>
            <a:ext cx="4899098" cy="369332"/>
          </a:xfrm>
          <a:prstGeom prst="rect">
            <a:avLst/>
          </a:prstGeom>
          <a:noFill/>
        </p:spPr>
        <p:txBody>
          <a:bodyPr wrap="none" rtlCol="0">
            <a:spAutoFit/>
          </a:bodyPr>
          <a:lstStyle/>
          <a:p>
            <a:r>
              <a:rPr lang="en-GB" dirty="0" smtClean="0"/>
              <a:t>Why is these figures important for conservation?</a:t>
            </a:r>
            <a:endParaRPr lang="en-GB" dirty="0"/>
          </a:p>
        </p:txBody>
      </p:sp>
    </p:spTree>
    <p:extLst>
      <p:ext uri="{BB962C8B-B14F-4D97-AF65-F5344CB8AC3E}">
        <p14:creationId xmlns:p14="http://schemas.microsoft.com/office/powerpoint/2010/main" val="1934272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p:txBody>
          <a:bodyPr/>
          <a:lstStyle/>
          <a:p>
            <a:r>
              <a:rPr lang="en-US" altLang="en-US" dirty="0">
                <a:solidFill>
                  <a:schemeClr val="bg1"/>
                </a:solidFill>
              </a:rPr>
              <a:t>COASTAL MEGACITIES</a:t>
            </a:r>
          </a:p>
        </p:txBody>
      </p:sp>
      <p:sp>
        <p:nvSpPr>
          <p:cNvPr id="9220" name="Rectangle 4"/>
          <p:cNvSpPr>
            <a:spLocks noGrp="1" noChangeArrowheads="1"/>
          </p:cNvSpPr>
          <p:nvPr>
            <p:ph type="body" sz="half" idx="1"/>
          </p:nvPr>
        </p:nvSpPr>
        <p:spPr>
          <a:xfrm>
            <a:off x="517525" y="2012950"/>
            <a:ext cx="4389438" cy="4114800"/>
          </a:xfrm>
        </p:spPr>
        <p:txBody>
          <a:bodyPr/>
          <a:lstStyle/>
          <a:p>
            <a:pPr>
              <a:lnSpc>
                <a:spcPct val="90000"/>
              </a:lnSpc>
              <a:buFont typeface="Wingdings" pitchFamily="2" charset="2"/>
              <a:buNone/>
            </a:pPr>
            <a:r>
              <a:rPr lang="en-US" altLang="en-US" sz="2000" b="1" dirty="0">
                <a:solidFill>
                  <a:schemeClr val="accent2"/>
                </a:solidFill>
              </a:rPr>
              <a:t>Top Ten Largest Cities:</a:t>
            </a:r>
            <a:endParaRPr lang="en-US" altLang="en-US" sz="2000" dirty="0">
              <a:solidFill>
                <a:schemeClr val="accent2"/>
              </a:solidFill>
            </a:endParaRPr>
          </a:p>
          <a:p>
            <a:pPr>
              <a:lnSpc>
                <a:spcPct val="90000"/>
              </a:lnSpc>
            </a:pPr>
            <a:r>
              <a:rPr lang="en-US" altLang="en-US" sz="2000" dirty="0">
                <a:solidFill>
                  <a:schemeClr val="accent2"/>
                </a:solidFill>
              </a:rPr>
              <a:t>Tokyo, Japan - Coastal </a:t>
            </a:r>
          </a:p>
          <a:p>
            <a:pPr>
              <a:lnSpc>
                <a:spcPct val="90000"/>
              </a:lnSpc>
            </a:pPr>
            <a:r>
              <a:rPr lang="en-US" altLang="en-US" sz="2000" dirty="0">
                <a:solidFill>
                  <a:schemeClr val="accent2"/>
                </a:solidFill>
              </a:rPr>
              <a:t>Mexico City, Mexico - Inland </a:t>
            </a:r>
          </a:p>
          <a:p>
            <a:pPr>
              <a:lnSpc>
                <a:spcPct val="90000"/>
              </a:lnSpc>
            </a:pPr>
            <a:r>
              <a:rPr lang="en-US" altLang="en-US" sz="2000" dirty="0">
                <a:solidFill>
                  <a:schemeClr val="accent2"/>
                </a:solidFill>
              </a:rPr>
              <a:t>Mumbai (Bombay), India - Coastal </a:t>
            </a:r>
          </a:p>
          <a:p>
            <a:pPr>
              <a:lnSpc>
                <a:spcPct val="90000"/>
              </a:lnSpc>
            </a:pPr>
            <a:r>
              <a:rPr lang="en-US" altLang="en-US" sz="2000" dirty="0" err="1">
                <a:solidFill>
                  <a:schemeClr val="accent2"/>
                </a:solidFill>
              </a:rPr>
              <a:t>Sáo</a:t>
            </a:r>
            <a:r>
              <a:rPr lang="en-US" altLang="en-US" sz="2000" dirty="0">
                <a:solidFill>
                  <a:schemeClr val="accent2"/>
                </a:solidFill>
              </a:rPr>
              <a:t> Paulo, Brazil - Inland </a:t>
            </a:r>
          </a:p>
          <a:p>
            <a:pPr>
              <a:lnSpc>
                <a:spcPct val="90000"/>
              </a:lnSpc>
            </a:pPr>
            <a:r>
              <a:rPr lang="en-US" altLang="en-US" sz="2000" dirty="0">
                <a:solidFill>
                  <a:schemeClr val="accent2"/>
                </a:solidFill>
              </a:rPr>
              <a:t>New York City, USA - Coastal </a:t>
            </a:r>
          </a:p>
          <a:p>
            <a:pPr>
              <a:lnSpc>
                <a:spcPct val="90000"/>
              </a:lnSpc>
            </a:pPr>
            <a:r>
              <a:rPr lang="en-US" altLang="en-US" sz="2000" dirty="0">
                <a:solidFill>
                  <a:schemeClr val="accent2"/>
                </a:solidFill>
              </a:rPr>
              <a:t>Shanghai, China - Coastal </a:t>
            </a:r>
          </a:p>
          <a:p>
            <a:pPr>
              <a:lnSpc>
                <a:spcPct val="90000"/>
              </a:lnSpc>
            </a:pPr>
            <a:r>
              <a:rPr lang="en-US" altLang="en-US" sz="2000" dirty="0">
                <a:solidFill>
                  <a:schemeClr val="accent2"/>
                </a:solidFill>
              </a:rPr>
              <a:t>Lagos, Nigeria - Coastal </a:t>
            </a:r>
          </a:p>
          <a:p>
            <a:pPr>
              <a:lnSpc>
                <a:spcPct val="90000"/>
              </a:lnSpc>
            </a:pPr>
            <a:r>
              <a:rPr lang="en-US" altLang="en-US" sz="2000" dirty="0">
                <a:solidFill>
                  <a:schemeClr val="accent2"/>
                </a:solidFill>
              </a:rPr>
              <a:t>Los Angeles, USA - Coastal </a:t>
            </a:r>
          </a:p>
          <a:p>
            <a:pPr>
              <a:lnSpc>
                <a:spcPct val="90000"/>
              </a:lnSpc>
            </a:pPr>
            <a:r>
              <a:rPr lang="en-US" altLang="en-US" sz="2000" dirty="0">
                <a:solidFill>
                  <a:schemeClr val="accent2"/>
                </a:solidFill>
              </a:rPr>
              <a:t>Calcutta, India - Coastal </a:t>
            </a:r>
          </a:p>
          <a:p>
            <a:pPr>
              <a:lnSpc>
                <a:spcPct val="90000"/>
              </a:lnSpc>
            </a:pPr>
            <a:r>
              <a:rPr lang="en-US" altLang="en-US" sz="2000" dirty="0">
                <a:solidFill>
                  <a:schemeClr val="accent2"/>
                </a:solidFill>
              </a:rPr>
              <a:t>Buenos Aires, Argentina - Coastal</a:t>
            </a:r>
          </a:p>
          <a:p>
            <a:pPr>
              <a:lnSpc>
                <a:spcPct val="90000"/>
              </a:lnSpc>
            </a:pPr>
            <a:endParaRPr lang="en-US" altLang="en-US" sz="2000" dirty="0">
              <a:solidFill>
                <a:schemeClr val="accent2"/>
              </a:solidFill>
            </a:endParaRPr>
          </a:p>
        </p:txBody>
      </p:sp>
      <p:sp>
        <p:nvSpPr>
          <p:cNvPr id="9221" name="Text Box 5"/>
          <p:cNvSpPr txBox="1">
            <a:spLocks noChangeArrowheads="1"/>
          </p:cNvSpPr>
          <p:nvPr/>
        </p:nvSpPr>
        <p:spPr bwMode="auto">
          <a:xfrm>
            <a:off x="4716016" y="2492896"/>
            <a:ext cx="3742183" cy="369332"/>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b="1">
                <a:solidFill>
                  <a:srgbClr val="F5FA18"/>
                </a:solidFill>
                <a:effectLst>
                  <a:outerShdw blurRad="38100" dist="38100" dir="2700000" algn="tl">
                    <a:srgbClr val="000000"/>
                  </a:outerShdw>
                </a:effectLst>
                <a:latin typeface="Tahoma" pitchFamily="34" charset="0"/>
              </a:rPr>
              <a:t>Big problem for coastal zone</a:t>
            </a:r>
          </a:p>
        </p:txBody>
      </p:sp>
      <p:sp>
        <p:nvSpPr>
          <p:cNvPr id="9222" name="Text Box 6"/>
          <p:cNvSpPr txBox="1">
            <a:spLocks noChangeArrowheads="1"/>
          </p:cNvSpPr>
          <p:nvPr/>
        </p:nvSpPr>
        <p:spPr bwMode="auto">
          <a:xfrm>
            <a:off x="517525" y="6127750"/>
            <a:ext cx="7342188" cy="382588"/>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1800">
                <a:latin typeface="Tahoma" pitchFamily="34" charset="0"/>
              </a:rPr>
              <a:t>N.B. More than 50% of world’s coasts are threatened by development!</a:t>
            </a:r>
          </a:p>
        </p:txBody>
      </p:sp>
      <p:pic>
        <p:nvPicPr>
          <p:cNvPr id="9223" name="Picture 7" descr="ATT42965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05400" y="3352800"/>
            <a:ext cx="403860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4" name="Text Box 8"/>
          <p:cNvSpPr txBox="1">
            <a:spLocks noChangeArrowheads="1"/>
          </p:cNvSpPr>
          <p:nvPr/>
        </p:nvSpPr>
        <p:spPr bwMode="auto">
          <a:xfrm>
            <a:off x="8001000" y="6035675"/>
            <a:ext cx="91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accent2"/>
                </a:solidFill>
              </a:rPr>
              <a:t>Finkl, 2005</a:t>
            </a:r>
          </a:p>
        </p:txBody>
      </p:sp>
    </p:spTree>
    <p:extLst>
      <p:ext uri="{BB962C8B-B14F-4D97-AF65-F5344CB8AC3E}">
        <p14:creationId xmlns:p14="http://schemas.microsoft.com/office/powerpoint/2010/main" val="7422444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0" y="908720"/>
            <a:ext cx="9144000" cy="4925144"/>
          </a:xfrm>
        </p:spPr>
        <p:txBody>
          <a:bodyPr>
            <a:noAutofit/>
          </a:bodyPr>
          <a:lstStyle/>
          <a:p>
            <a:r>
              <a:rPr lang="en-GB" sz="1600" b="1" dirty="0" smtClean="0">
                <a:solidFill>
                  <a:schemeClr val="tx1"/>
                </a:solidFill>
              </a:rPr>
              <a:t>What is the Coastal Zone and why is it important?</a:t>
            </a:r>
          </a:p>
          <a:p>
            <a:pPr marL="381000" indent="-285750"/>
            <a:r>
              <a:rPr lang="en-GB" sz="1600" dirty="0" smtClean="0"/>
              <a:t>Due to the close link between population development and natural resources they expect an increase of about 35% in an even narrower band of about 100km of the coast which translates to roughly 2.75 billion people (2025). </a:t>
            </a:r>
          </a:p>
          <a:p>
            <a:pPr marL="381000" indent="-285750"/>
            <a:r>
              <a:rPr lang="en-GB" sz="1600" dirty="0" smtClean="0"/>
              <a:t>The coastal zone contains natural systems that provide more than half of the global ecosystem goods (e.g., fish, oil, minerals) and services (e.g., natural protection from storms and tidal waves, recreation).</a:t>
            </a:r>
          </a:p>
          <a:p>
            <a:pPr marL="381000" indent="-285750"/>
            <a:r>
              <a:rPr lang="en-GB" sz="1600" dirty="0" smtClean="0"/>
              <a:t>In addition, 14 of the world’s 17 largest megacities are located along coasts and most of them (11) are located in Asia’s fastest growing economies. </a:t>
            </a:r>
          </a:p>
          <a:p>
            <a:pPr marL="381000" indent="-285750"/>
            <a:r>
              <a:rPr lang="en-GB" sz="1600" dirty="0" smtClean="0"/>
              <a:t>40% of these cities accommodate populations of 1 million to 10 million people generating a variety of pressures driven by demand for water, energy, space, sanitation and infrastructure. </a:t>
            </a:r>
          </a:p>
          <a:p>
            <a:pPr marL="381000" indent="-285750"/>
            <a:r>
              <a:rPr lang="en-GB" sz="1600" dirty="0" smtClean="0"/>
              <a:t>Also, OECD estimates that with some 3,000 billion US$ of assets at stake in coastal port cities about 5% of global GDP is at stake in context of flooding and storm surges (Nicholls et al. 2007). (Cited in LOICZ, 2013: 3) </a:t>
            </a:r>
            <a:r>
              <a:rPr lang="en-GB" sz="1600" b="1" dirty="0" smtClean="0">
                <a:solidFill>
                  <a:schemeClr val="tx1"/>
                </a:solidFill>
              </a:rPr>
              <a:t>Read and summarise</a:t>
            </a:r>
          </a:p>
          <a:p>
            <a:pPr marL="100013" indent="-4763">
              <a:buNone/>
            </a:pPr>
            <a:endParaRPr lang="en-GB" sz="1600" b="1" dirty="0" smtClean="0">
              <a:solidFill>
                <a:schemeClr val="tx1"/>
              </a:solidFill>
            </a:endParaRPr>
          </a:p>
          <a:p>
            <a:pPr marL="100013" indent="-4763"/>
            <a:r>
              <a:rPr lang="en-GB" sz="1600" dirty="0" smtClean="0">
                <a:hlinkClick r:id="rId3"/>
              </a:rPr>
              <a:t>Professor Simon Haslett coastal pressures 4 </a:t>
            </a:r>
            <a:r>
              <a:rPr lang="en-GB" sz="1600" dirty="0" err="1" smtClean="0">
                <a:hlinkClick r:id="rId3"/>
              </a:rPr>
              <a:t>mins</a:t>
            </a:r>
            <a:r>
              <a:rPr lang="en-GB" sz="1600" dirty="0" smtClean="0"/>
              <a:t/>
            </a:r>
            <a:br>
              <a:rPr lang="en-GB" sz="1600" dirty="0" smtClean="0"/>
            </a:br>
            <a:endParaRPr lang="en-GB" sz="1600" dirty="0" smtClean="0"/>
          </a:p>
          <a:p>
            <a:endParaRPr lang="en-GB" sz="1600" dirty="0"/>
          </a:p>
        </p:txBody>
      </p:sp>
      <p:sp>
        <p:nvSpPr>
          <p:cNvPr id="5" name="Title 4"/>
          <p:cNvSpPr>
            <a:spLocks noGrp="1"/>
          </p:cNvSpPr>
          <p:nvPr>
            <p:ph type="title"/>
          </p:nvPr>
        </p:nvSpPr>
        <p:spPr>
          <a:xfrm>
            <a:off x="323528" y="0"/>
            <a:ext cx="8229600" cy="1143000"/>
          </a:xfrm>
        </p:spPr>
        <p:txBody>
          <a:bodyPr/>
          <a:lstStyle/>
          <a:p>
            <a:r>
              <a:rPr lang="en-GB" dirty="0" smtClean="0">
                <a:solidFill>
                  <a:schemeClr val="bg2">
                    <a:lumMod val="50000"/>
                  </a:schemeClr>
                </a:solidFill>
              </a:rPr>
              <a:t>Demographics and the coast</a:t>
            </a:r>
            <a:endParaRPr lang="en-GB" dirty="0">
              <a:solidFill>
                <a:schemeClr val="bg2">
                  <a:lumMod val="50000"/>
                </a:schemeClr>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20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fade">
                                      <p:cBhvr>
                                        <p:cTn id="37" dur="2000"/>
                                        <p:tgtEl>
                                          <p:spTgt spid="6">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fade">
                                      <p:cBhvr>
                                        <p:cTn id="62" dur="500"/>
                                        <p:tgtEl>
                                          <p:spTgt spid="6">
                                            <p:txEl>
                                              <p:pRg st="5" end="5"/>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6">
                                            <p:txEl>
                                              <p:pRg st="7" end="7"/>
                                            </p:txEl>
                                          </p:spTgt>
                                        </p:tgtEl>
                                        <p:attrNameLst>
                                          <p:attrName>style.visibility</p:attrName>
                                        </p:attrNameLst>
                                      </p:cBhvr>
                                      <p:to>
                                        <p:strVal val="visible"/>
                                      </p:to>
                                    </p:set>
                                    <p:animEffect transition="in" filter="fade">
                                      <p:cBhvr>
                                        <p:cTn id="65"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Mega cities and their hinterland</a:t>
            </a:r>
            <a:endParaRPr lang="en-GB" dirty="0"/>
          </a:p>
        </p:txBody>
      </p:sp>
      <p:pic>
        <p:nvPicPr>
          <p:cNvPr id="4" name="Picture 3"/>
          <p:cNvPicPr>
            <a:picLocks noChangeAspect="1"/>
          </p:cNvPicPr>
          <p:nvPr/>
        </p:nvPicPr>
        <p:blipFill>
          <a:blip r:embed="rId2"/>
          <a:stretch>
            <a:fillRect/>
          </a:stretch>
        </p:blipFill>
        <p:spPr>
          <a:xfrm>
            <a:off x="1115616" y="1988840"/>
            <a:ext cx="6743700" cy="4448175"/>
          </a:xfrm>
          <a:prstGeom prst="rect">
            <a:avLst/>
          </a:prstGeom>
        </p:spPr>
      </p:pic>
    </p:spTree>
    <p:extLst>
      <p:ext uri="{BB962C8B-B14F-4D97-AF65-F5344CB8AC3E}">
        <p14:creationId xmlns:p14="http://schemas.microsoft.com/office/powerpoint/2010/main" val="3800547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Coastal Megacities</a:t>
            </a:r>
            <a:endParaRPr lang="en-GB" dirty="0"/>
          </a:p>
        </p:txBody>
      </p:sp>
      <p:sp>
        <p:nvSpPr>
          <p:cNvPr id="2" name="Content Placeholder 1"/>
          <p:cNvSpPr>
            <a:spLocks noGrp="1"/>
          </p:cNvSpPr>
          <p:nvPr>
            <p:ph sz="quarter" idx="13"/>
          </p:nvPr>
        </p:nvSpPr>
        <p:spPr>
          <a:xfrm>
            <a:off x="323528" y="1916832"/>
            <a:ext cx="5400600" cy="4608512"/>
          </a:xfrm>
        </p:spPr>
        <p:txBody>
          <a:bodyPr>
            <a:normAutofit fontScale="70000" lnSpcReduction="20000"/>
          </a:bodyPr>
          <a:lstStyle/>
          <a:p>
            <a:r>
              <a:rPr lang="en-GB" sz="2900" dirty="0" smtClean="0">
                <a:solidFill>
                  <a:schemeClr val="tx1"/>
                </a:solidFill>
              </a:rPr>
              <a:t>Background</a:t>
            </a:r>
          </a:p>
          <a:p>
            <a:r>
              <a:rPr lang="en-GB" dirty="0"/>
              <a:t>CCSR (2006) report predicted that between 1995 and 2025 global 35% increase in population living within 60 miles of the sea which would be more than 75% of the total global population (</a:t>
            </a:r>
            <a:r>
              <a:rPr lang="en-GB" dirty="0" err="1"/>
              <a:t>Edgren</a:t>
            </a:r>
            <a:r>
              <a:rPr lang="en-GB" dirty="0"/>
              <a:t> </a:t>
            </a:r>
            <a:r>
              <a:rPr lang="en-GB" dirty="0" smtClean="0"/>
              <a:t>1993, UNESCO’s </a:t>
            </a:r>
            <a:r>
              <a:rPr lang="en-GB" dirty="0" err="1"/>
              <a:t>Intersectorial</a:t>
            </a:r>
            <a:r>
              <a:rPr lang="en-GB" dirty="0"/>
              <a:t> Project on “Sustainable Urban Development of Small Historical </a:t>
            </a:r>
            <a:r>
              <a:rPr lang="en-GB" dirty="0" smtClean="0"/>
              <a:t>Coastal </a:t>
            </a:r>
            <a:r>
              <a:rPr lang="en-GB" dirty="0"/>
              <a:t>Cities</a:t>
            </a:r>
            <a:r>
              <a:rPr lang="en-GB" dirty="0" smtClean="0"/>
              <a:t>.”). </a:t>
            </a:r>
            <a:endParaRPr lang="en-GB" dirty="0"/>
          </a:p>
          <a:p>
            <a:r>
              <a:rPr lang="en-GB" dirty="0" smtClean="0">
                <a:solidFill>
                  <a:schemeClr val="accent3">
                    <a:lumMod val="50000"/>
                  </a:schemeClr>
                </a:solidFill>
              </a:rPr>
              <a:t>However, less </a:t>
            </a:r>
            <a:r>
              <a:rPr lang="en-GB" dirty="0">
                <a:solidFill>
                  <a:schemeClr val="accent3">
                    <a:lumMod val="50000"/>
                  </a:schemeClr>
                </a:solidFill>
              </a:rPr>
              <a:t>than 4 </a:t>
            </a:r>
            <a:r>
              <a:rPr lang="en-GB" dirty="0" err="1">
                <a:solidFill>
                  <a:schemeClr val="accent3">
                    <a:lumMod val="50000"/>
                  </a:schemeClr>
                </a:solidFill>
              </a:rPr>
              <a:t>percent</a:t>
            </a:r>
            <a:r>
              <a:rPr lang="en-GB" dirty="0">
                <a:solidFill>
                  <a:schemeClr val="accent3">
                    <a:lumMod val="50000"/>
                  </a:schemeClr>
                </a:solidFill>
              </a:rPr>
              <a:t> of the </a:t>
            </a:r>
            <a:r>
              <a:rPr lang="en-GB" dirty="0" smtClean="0">
                <a:solidFill>
                  <a:schemeClr val="accent3">
                    <a:lumMod val="50000"/>
                  </a:schemeClr>
                </a:solidFill>
              </a:rPr>
              <a:t>total world’s </a:t>
            </a:r>
            <a:r>
              <a:rPr lang="en-GB" dirty="0">
                <a:solidFill>
                  <a:schemeClr val="accent3">
                    <a:lumMod val="50000"/>
                  </a:schemeClr>
                </a:solidFill>
              </a:rPr>
              <a:t>population resides in coastal </a:t>
            </a:r>
            <a:r>
              <a:rPr lang="en-GB" dirty="0" smtClean="0">
                <a:solidFill>
                  <a:schemeClr val="accent3">
                    <a:lumMod val="50000"/>
                  </a:schemeClr>
                </a:solidFill>
              </a:rPr>
              <a:t>megacities (population 10 million plus)</a:t>
            </a:r>
            <a:r>
              <a:rPr lang="en-GB" dirty="0">
                <a:solidFill>
                  <a:schemeClr val="accent3">
                    <a:lumMod val="50000"/>
                  </a:schemeClr>
                </a:solidFill>
              </a:rPr>
              <a:t> </a:t>
            </a:r>
            <a:endParaRPr lang="en-GB" dirty="0" smtClean="0">
              <a:solidFill>
                <a:schemeClr val="accent3">
                  <a:lumMod val="50000"/>
                </a:schemeClr>
              </a:solidFill>
            </a:endParaRPr>
          </a:p>
          <a:p>
            <a:r>
              <a:rPr lang="en-GB" dirty="0" smtClean="0"/>
              <a:t>Changing </a:t>
            </a:r>
            <a:r>
              <a:rPr lang="en-GB" dirty="0"/>
              <a:t>population is not distributed equally due to  topography and proximity to the sea (Carter 1988; Small and Nicholls 2003). </a:t>
            </a:r>
          </a:p>
          <a:p>
            <a:r>
              <a:rPr lang="en-GB" dirty="0">
                <a:solidFill>
                  <a:schemeClr val="accent3">
                    <a:lumMod val="50000"/>
                  </a:schemeClr>
                </a:solidFill>
              </a:rPr>
              <a:t>This dynamic coastal demography makes policy implementation research crucial due to its impacts (Leatherman 2001</a:t>
            </a:r>
            <a:r>
              <a:rPr lang="en-GB" dirty="0" smtClean="0">
                <a:solidFill>
                  <a:schemeClr val="accent3">
                    <a:lumMod val="50000"/>
                  </a:schemeClr>
                </a:solidFill>
              </a:rPr>
              <a:t>)</a:t>
            </a:r>
          </a:p>
          <a:p>
            <a:r>
              <a:rPr lang="en-GB" dirty="0"/>
              <a:t>60% of </a:t>
            </a:r>
            <a:r>
              <a:rPr lang="en-GB" dirty="0" smtClean="0"/>
              <a:t>locals complain </a:t>
            </a:r>
            <a:r>
              <a:rPr lang="en-GB" dirty="0"/>
              <a:t>of badly controlled urban growth </a:t>
            </a:r>
            <a:r>
              <a:rPr lang="en-GB" dirty="0" smtClean="0"/>
              <a:t>and degradation </a:t>
            </a:r>
            <a:r>
              <a:rPr lang="en-GB" dirty="0"/>
              <a:t>of landscapes (Benoit &amp; </a:t>
            </a:r>
            <a:r>
              <a:rPr lang="en-GB" dirty="0" err="1"/>
              <a:t>Comeau</a:t>
            </a:r>
            <a:r>
              <a:rPr lang="en-GB" dirty="0"/>
              <a:t>, 2005).</a:t>
            </a:r>
          </a:p>
          <a:p>
            <a:endParaRPr lang="en-GB" dirty="0" smtClean="0"/>
          </a:p>
          <a:p>
            <a:endParaRPr lang="en-GB" dirty="0"/>
          </a:p>
          <a:p>
            <a:endParaRPr lang="en-GB" dirty="0" smtClean="0"/>
          </a:p>
          <a:p>
            <a:endParaRPr lang="en-GB" dirty="0"/>
          </a:p>
        </p:txBody>
      </p:sp>
      <p:pic>
        <p:nvPicPr>
          <p:cNvPr id="6" name="Picture 5"/>
          <p:cNvPicPr>
            <a:picLocks noChangeAspect="1"/>
          </p:cNvPicPr>
          <p:nvPr/>
        </p:nvPicPr>
        <p:blipFill>
          <a:blip r:embed="rId3"/>
          <a:stretch>
            <a:fillRect/>
          </a:stretch>
        </p:blipFill>
        <p:spPr>
          <a:xfrm>
            <a:off x="228600" y="223833"/>
            <a:ext cx="4080296" cy="3060222"/>
          </a:xfrm>
          <a:prstGeom prst="rect">
            <a:avLst/>
          </a:prstGeom>
        </p:spPr>
      </p:pic>
      <p:pic>
        <p:nvPicPr>
          <p:cNvPr id="7" name="Picture 6"/>
          <p:cNvPicPr>
            <a:picLocks noChangeAspect="1"/>
          </p:cNvPicPr>
          <p:nvPr/>
        </p:nvPicPr>
        <p:blipFill>
          <a:blip r:embed="rId4"/>
          <a:stretch>
            <a:fillRect/>
          </a:stretch>
        </p:blipFill>
        <p:spPr>
          <a:xfrm>
            <a:off x="4310882" y="223832"/>
            <a:ext cx="4604518" cy="3067761"/>
          </a:xfrm>
          <a:prstGeom prst="rect">
            <a:avLst/>
          </a:prstGeom>
        </p:spPr>
      </p:pic>
      <p:pic>
        <p:nvPicPr>
          <p:cNvPr id="8" name="Picture 7"/>
          <p:cNvPicPr>
            <a:picLocks noChangeAspect="1"/>
          </p:cNvPicPr>
          <p:nvPr/>
        </p:nvPicPr>
        <p:blipFill>
          <a:blip r:embed="rId5"/>
          <a:stretch>
            <a:fillRect/>
          </a:stretch>
        </p:blipFill>
        <p:spPr>
          <a:xfrm>
            <a:off x="0" y="3291593"/>
            <a:ext cx="5648044" cy="3559527"/>
          </a:xfrm>
          <a:prstGeom prst="rect">
            <a:avLst/>
          </a:prstGeom>
        </p:spPr>
      </p:pic>
      <p:pic>
        <p:nvPicPr>
          <p:cNvPr id="9" name="Picture 8"/>
          <p:cNvPicPr>
            <a:picLocks noChangeAspect="1"/>
          </p:cNvPicPr>
          <p:nvPr/>
        </p:nvPicPr>
        <p:blipFill>
          <a:blip r:embed="rId6"/>
          <a:stretch>
            <a:fillRect/>
          </a:stretch>
        </p:blipFill>
        <p:spPr>
          <a:xfrm>
            <a:off x="5646081" y="3827232"/>
            <a:ext cx="3693700" cy="2314719"/>
          </a:xfrm>
          <a:prstGeom prst="rect">
            <a:avLst/>
          </a:prstGeom>
        </p:spPr>
      </p:pic>
      <p:pic>
        <p:nvPicPr>
          <p:cNvPr id="11" name="Picture 10"/>
          <p:cNvPicPr>
            <a:picLocks noChangeAspect="1"/>
          </p:cNvPicPr>
          <p:nvPr/>
        </p:nvPicPr>
        <p:blipFill>
          <a:blip r:embed="rId7"/>
          <a:stretch>
            <a:fillRect/>
          </a:stretch>
        </p:blipFill>
        <p:spPr>
          <a:xfrm>
            <a:off x="1708283" y="1753944"/>
            <a:ext cx="5747588" cy="3818439"/>
          </a:xfrm>
          <a:prstGeom prst="rect">
            <a:avLst/>
          </a:prstGeom>
        </p:spPr>
      </p:pic>
    </p:spTree>
    <p:extLst>
      <p:ext uri="{BB962C8B-B14F-4D97-AF65-F5344CB8AC3E}">
        <p14:creationId xmlns:p14="http://schemas.microsoft.com/office/powerpoint/2010/main" val="305805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heel(1)">
                                      <p:cBhvr>
                                        <p:cTn id="43" dur="2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65" y="834031"/>
            <a:ext cx="8229600" cy="1252728"/>
          </a:xfrm>
        </p:spPr>
        <p:txBody>
          <a:bodyPr>
            <a:normAutofit fontScale="90000"/>
          </a:bodyPr>
          <a:lstStyle/>
          <a:p>
            <a:r>
              <a:rPr lang="en-GB" b="1" dirty="0"/>
              <a:t>Exercise</a:t>
            </a:r>
            <a:br>
              <a:rPr lang="en-GB" b="1" dirty="0"/>
            </a:br>
            <a:endParaRPr lang="en-GB" dirty="0"/>
          </a:p>
        </p:txBody>
      </p:sp>
      <p:sp>
        <p:nvSpPr>
          <p:cNvPr id="4" name="Content Placeholder 3"/>
          <p:cNvSpPr>
            <a:spLocks noGrp="1"/>
          </p:cNvSpPr>
          <p:nvPr>
            <p:ph sz="quarter" idx="14"/>
          </p:nvPr>
        </p:nvSpPr>
        <p:spPr/>
        <p:txBody>
          <a:bodyPr/>
          <a:lstStyle/>
          <a:p>
            <a:endParaRPr lang="en-GB"/>
          </a:p>
        </p:txBody>
      </p:sp>
      <p:sp>
        <p:nvSpPr>
          <p:cNvPr id="5" name="Content Placeholder 3"/>
          <p:cNvSpPr>
            <a:spLocks noGrp="1"/>
          </p:cNvSpPr>
          <p:nvPr>
            <p:ph sz="quarter" idx="13"/>
          </p:nvPr>
        </p:nvSpPr>
        <p:spPr>
          <a:xfrm>
            <a:off x="362375" y="1916832"/>
            <a:ext cx="3822192" cy="3447288"/>
          </a:xfrm>
        </p:spPr>
        <p:txBody>
          <a:bodyPr>
            <a:normAutofit lnSpcReduction="10000"/>
          </a:bodyPr>
          <a:lstStyle/>
          <a:p>
            <a:r>
              <a:rPr lang="en-GB" dirty="0" smtClean="0"/>
              <a:t>In groups </a:t>
            </a:r>
          </a:p>
          <a:p>
            <a:r>
              <a:rPr lang="en-GB" dirty="0" smtClean="0"/>
              <a:t>Post notes</a:t>
            </a:r>
          </a:p>
          <a:p>
            <a:r>
              <a:rPr lang="en-GB" dirty="0"/>
              <a:t>L</a:t>
            </a:r>
            <a:r>
              <a:rPr lang="en-GB" dirty="0" smtClean="0"/>
              <a:t>ist the following issues that influence the problems in </a:t>
            </a:r>
            <a:r>
              <a:rPr lang="en-GB" dirty="0"/>
              <a:t>coastal </a:t>
            </a:r>
            <a:r>
              <a:rPr lang="en-GB" dirty="0" smtClean="0"/>
              <a:t>megacities</a:t>
            </a:r>
          </a:p>
          <a:p>
            <a:pPr lvl="1"/>
            <a:r>
              <a:rPr lang="en-GB" dirty="0" smtClean="0">
                <a:solidFill>
                  <a:srgbClr val="00B050"/>
                </a:solidFill>
              </a:rPr>
              <a:t>Causes </a:t>
            </a:r>
          </a:p>
          <a:p>
            <a:pPr lvl="1"/>
            <a:r>
              <a:rPr lang="en-GB" dirty="0" smtClean="0">
                <a:solidFill>
                  <a:srgbClr val="00B050"/>
                </a:solidFill>
              </a:rPr>
              <a:t>Impacts </a:t>
            </a:r>
          </a:p>
          <a:p>
            <a:pPr lvl="1"/>
            <a:r>
              <a:rPr lang="en-GB" dirty="0" smtClean="0">
                <a:solidFill>
                  <a:srgbClr val="00B050"/>
                </a:solidFill>
              </a:rPr>
              <a:t>Solutions.</a:t>
            </a:r>
            <a:endParaRPr lang="en-GB" dirty="0">
              <a:solidFill>
                <a:srgbClr val="00B050"/>
              </a:solidFill>
            </a:endParaRPr>
          </a:p>
        </p:txBody>
      </p:sp>
      <p:pic>
        <p:nvPicPr>
          <p:cNvPr id="6" name="Picture 5"/>
          <p:cNvPicPr>
            <a:picLocks noChangeAspect="1"/>
          </p:cNvPicPr>
          <p:nvPr/>
        </p:nvPicPr>
        <p:blipFill>
          <a:blip r:embed="rId2"/>
          <a:stretch>
            <a:fillRect/>
          </a:stretch>
        </p:blipFill>
        <p:spPr>
          <a:xfrm>
            <a:off x="2668200" y="4794899"/>
            <a:ext cx="3089135" cy="2063101"/>
          </a:xfrm>
          <a:prstGeom prst="rect">
            <a:avLst/>
          </a:prstGeom>
        </p:spPr>
      </p:pic>
      <p:pic>
        <p:nvPicPr>
          <p:cNvPr id="7" name="Picture 6"/>
          <p:cNvPicPr>
            <a:picLocks noChangeAspect="1"/>
          </p:cNvPicPr>
          <p:nvPr/>
        </p:nvPicPr>
        <p:blipFill>
          <a:blip r:embed="rId3"/>
          <a:stretch>
            <a:fillRect/>
          </a:stretch>
        </p:blipFill>
        <p:spPr>
          <a:xfrm>
            <a:off x="5903640" y="4904010"/>
            <a:ext cx="3240360" cy="1944216"/>
          </a:xfrm>
          <a:prstGeom prst="rect">
            <a:avLst/>
          </a:prstGeom>
        </p:spPr>
      </p:pic>
      <p:pic>
        <p:nvPicPr>
          <p:cNvPr id="8" name="Picture 7"/>
          <p:cNvPicPr>
            <a:picLocks noChangeAspect="1"/>
          </p:cNvPicPr>
          <p:nvPr/>
        </p:nvPicPr>
        <p:blipFill>
          <a:blip r:embed="rId4"/>
          <a:stretch>
            <a:fillRect/>
          </a:stretch>
        </p:blipFill>
        <p:spPr>
          <a:xfrm>
            <a:off x="4194925" y="2601569"/>
            <a:ext cx="3551067" cy="2184993"/>
          </a:xfrm>
          <a:prstGeom prst="rect">
            <a:avLst/>
          </a:prstGeom>
        </p:spPr>
      </p:pic>
      <p:pic>
        <p:nvPicPr>
          <p:cNvPr id="9" name="Picture 8"/>
          <p:cNvPicPr>
            <a:picLocks noChangeAspect="1"/>
          </p:cNvPicPr>
          <p:nvPr/>
        </p:nvPicPr>
        <p:blipFill>
          <a:blip r:embed="rId5"/>
          <a:stretch>
            <a:fillRect/>
          </a:stretch>
        </p:blipFill>
        <p:spPr>
          <a:xfrm>
            <a:off x="4860032" y="86583"/>
            <a:ext cx="4281921" cy="2412149"/>
          </a:xfrm>
          <a:prstGeom prst="rect">
            <a:avLst/>
          </a:prstGeom>
        </p:spPr>
      </p:pic>
    </p:spTree>
    <p:extLst>
      <p:ext uri="{BB962C8B-B14F-4D97-AF65-F5344CB8AC3E}">
        <p14:creationId xmlns:p14="http://schemas.microsoft.com/office/powerpoint/2010/main" val="117548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04736"/>
            <a:ext cx="8229600" cy="1252728"/>
          </a:xfrm>
        </p:spPr>
        <p:txBody>
          <a:bodyPr/>
          <a:lstStyle/>
          <a:p>
            <a:r>
              <a:rPr lang="en-GB" dirty="0" smtClean="0"/>
              <a:t>Causes and Impact</a:t>
            </a:r>
            <a:endParaRPr lang="en-GB" dirty="0"/>
          </a:p>
        </p:txBody>
      </p:sp>
      <p:sp>
        <p:nvSpPr>
          <p:cNvPr id="6" name="Content Placeholder 5"/>
          <p:cNvSpPr>
            <a:spLocks noGrp="1"/>
          </p:cNvSpPr>
          <p:nvPr>
            <p:ph sz="quarter" idx="13"/>
          </p:nvPr>
        </p:nvSpPr>
        <p:spPr>
          <a:xfrm rot="20893332">
            <a:off x="376994" y="1184898"/>
            <a:ext cx="3822192" cy="3447288"/>
          </a:xfrm>
        </p:spPr>
        <p:txBody>
          <a:bodyPr>
            <a:normAutofit fontScale="92500" lnSpcReduction="20000"/>
          </a:bodyPr>
          <a:lstStyle/>
          <a:p>
            <a:r>
              <a:rPr lang="en-GB" sz="2800" dirty="0">
                <a:solidFill>
                  <a:schemeClr val="tx1"/>
                </a:solidFill>
              </a:rPr>
              <a:t>Causes of Environmental problems</a:t>
            </a:r>
          </a:p>
          <a:p>
            <a:pPr lvl="1"/>
            <a:r>
              <a:rPr lang="en-GB" dirty="0"/>
              <a:t>Urbanisation</a:t>
            </a:r>
          </a:p>
          <a:p>
            <a:pPr lvl="1"/>
            <a:r>
              <a:rPr lang="en-GB" dirty="0"/>
              <a:t>Energy generation and consumption</a:t>
            </a:r>
          </a:p>
          <a:p>
            <a:pPr lvl="1"/>
            <a:r>
              <a:rPr lang="en-GB" dirty="0"/>
              <a:t>Urban transport</a:t>
            </a:r>
          </a:p>
          <a:p>
            <a:pPr lvl="1"/>
            <a:r>
              <a:rPr lang="en-GB" dirty="0"/>
              <a:t>Maritime transport</a:t>
            </a:r>
          </a:p>
          <a:p>
            <a:pPr lvl="1"/>
            <a:r>
              <a:rPr lang="en-GB" dirty="0"/>
              <a:t>Food production</a:t>
            </a:r>
          </a:p>
          <a:p>
            <a:pPr lvl="1"/>
            <a:r>
              <a:rPr lang="en-GB" dirty="0"/>
              <a:t>Water consumption</a:t>
            </a:r>
          </a:p>
          <a:p>
            <a:pPr lvl="1"/>
            <a:r>
              <a:rPr lang="en-GB" dirty="0"/>
              <a:t>Tourism</a:t>
            </a:r>
          </a:p>
          <a:p>
            <a:endParaRPr lang="en-GB" dirty="0"/>
          </a:p>
        </p:txBody>
      </p:sp>
      <p:sp>
        <p:nvSpPr>
          <p:cNvPr id="7" name="Content Placeholder 6"/>
          <p:cNvSpPr>
            <a:spLocks noGrp="1"/>
          </p:cNvSpPr>
          <p:nvPr>
            <p:ph sz="quarter" idx="14"/>
          </p:nvPr>
        </p:nvSpPr>
        <p:spPr>
          <a:xfrm rot="1176613">
            <a:off x="3388379" y="2407155"/>
            <a:ext cx="4094865" cy="4304212"/>
          </a:xfrm>
        </p:spPr>
        <p:txBody>
          <a:bodyPr>
            <a:normAutofit fontScale="77500" lnSpcReduction="20000"/>
          </a:bodyPr>
          <a:lstStyle/>
          <a:p>
            <a:r>
              <a:rPr lang="en-GB" sz="3300" dirty="0">
                <a:solidFill>
                  <a:schemeClr val="tx1"/>
                </a:solidFill>
              </a:rPr>
              <a:t>Impact</a:t>
            </a:r>
          </a:p>
          <a:p>
            <a:pPr lvl="1"/>
            <a:r>
              <a:rPr lang="en-GB" dirty="0"/>
              <a:t>Solid &amp; liquid waste</a:t>
            </a:r>
          </a:p>
          <a:p>
            <a:pPr lvl="1"/>
            <a:r>
              <a:rPr lang="en-GB" dirty="0"/>
              <a:t>Nutrient pollution</a:t>
            </a:r>
          </a:p>
          <a:p>
            <a:pPr lvl="1"/>
            <a:r>
              <a:rPr lang="en-GB" dirty="0"/>
              <a:t>Air pollution</a:t>
            </a:r>
          </a:p>
          <a:p>
            <a:pPr lvl="1"/>
            <a:r>
              <a:rPr lang="en-GB" dirty="0"/>
              <a:t>Noise pollution</a:t>
            </a:r>
          </a:p>
          <a:p>
            <a:pPr lvl="1"/>
            <a:r>
              <a:rPr lang="en-GB" dirty="0"/>
              <a:t>Water quality</a:t>
            </a:r>
          </a:p>
          <a:p>
            <a:pPr lvl="2"/>
            <a:r>
              <a:rPr lang="en-GB" dirty="0"/>
              <a:t>ground water</a:t>
            </a:r>
          </a:p>
          <a:p>
            <a:pPr lvl="2"/>
            <a:r>
              <a:rPr lang="en-GB" dirty="0"/>
              <a:t>Marine</a:t>
            </a:r>
          </a:p>
          <a:p>
            <a:pPr lvl="1"/>
            <a:r>
              <a:rPr lang="en-GB" dirty="0"/>
              <a:t>Oil </a:t>
            </a:r>
            <a:r>
              <a:rPr lang="en-GB" dirty="0" smtClean="0"/>
              <a:t>spill</a:t>
            </a:r>
            <a:endParaRPr lang="en-GB" dirty="0"/>
          </a:p>
          <a:p>
            <a:pPr lvl="1"/>
            <a:r>
              <a:rPr lang="en-GB" dirty="0"/>
              <a:t>Hydrology</a:t>
            </a:r>
          </a:p>
          <a:p>
            <a:pPr lvl="1"/>
            <a:r>
              <a:rPr lang="en-GB" dirty="0"/>
              <a:t>Sediment profiles (e.g. dredging)</a:t>
            </a:r>
          </a:p>
          <a:p>
            <a:pPr lvl="1"/>
            <a:r>
              <a:rPr lang="en-GB" dirty="0"/>
              <a:t>Coastal erosion</a:t>
            </a:r>
          </a:p>
          <a:p>
            <a:pPr lvl="1"/>
            <a:r>
              <a:rPr lang="en-GB" dirty="0"/>
              <a:t>Loss of marine habitats, fish stocks</a:t>
            </a:r>
          </a:p>
          <a:p>
            <a:pPr lvl="1"/>
            <a:r>
              <a:rPr lang="en-GB" dirty="0"/>
              <a:t>Reduced biodiversity</a:t>
            </a:r>
          </a:p>
          <a:p>
            <a:pPr lvl="1"/>
            <a:r>
              <a:rPr lang="en-GB" dirty="0"/>
              <a:t>Socio-economic problems</a:t>
            </a:r>
          </a:p>
          <a:p>
            <a:endParaRPr lang="en-GB" dirty="0"/>
          </a:p>
        </p:txBody>
      </p:sp>
      <p:sp>
        <p:nvSpPr>
          <p:cNvPr id="8" name="Rectangle 7"/>
          <p:cNvSpPr/>
          <p:nvPr/>
        </p:nvSpPr>
        <p:spPr>
          <a:xfrm>
            <a:off x="7164288" y="6488668"/>
            <a:ext cx="1914307" cy="307777"/>
          </a:xfrm>
          <a:prstGeom prst="rect">
            <a:avLst/>
          </a:prstGeom>
        </p:spPr>
        <p:txBody>
          <a:bodyPr wrap="none">
            <a:spAutoFit/>
          </a:bodyPr>
          <a:lstStyle/>
          <a:p>
            <a:r>
              <a:rPr lang="en-GB" sz="1400" dirty="0">
                <a:solidFill>
                  <a:schemeClr val="bg2">
                    <a:lumMod val="75000"/>
                  </a:schemeClr>
                </a:solidFill>
              </a:rPr>
              <a:t>(</a:t>
            </a:r>
            <a:r>
              <a:rPr lang="en-GB" sz="1400" dirty="0" err="1">
                <a:solidFill>
                  <a:schemeClr val="bg2">
                    <a:lumMod val="75000"/>
                  </a:schemeClr>
                </a:solidFill>
              </a:rPr>
              <a:t>Sekovski</a:t>
            </a:r>
            <a:r>
              <a:rPr lang="en-GB" sz="1400" dirty="0">
                <a:solidFill>
                  <a:schemeClr val="bg2">
                    <a:lumMod val="75000"/>
                  </a:schemeClr>
                </a:solidFill>
              </a:rPr>
              <a:t> et. al. , 2012) </a:t>
            </a:r>
          </a:p>
        </p:txBody>
      </p:sp>
      <p:pic>
        <p:nvPicPr>
          <p:cNvPr id="2" name="Picture 1"/>
          <p:cNvPicPr>
            <a:picLocks noChangeAspect="1"/>
          </p:cNvPicPr>
          <p:nvPr/>
        </p:nvPicPr>
        <p:blipFill>
          <a:blip r:embed="rId2"/>
          <a:stretch>
            <a:fillRect/>
          </a:stretch>
        </p:blipFill>
        <p:spPr>
          <a:xfrm>
            <a:off x="6444208" y="3397188"/>
            <a:ext cx="2407414" cy="1861734"/>
          </a:xfrm>
          <a:prstGeom prst="rect">
            <a:avLst/>
          </a:prstGeom>
        </p:spPr>
      </p:pic>
      <p:pic>
        <p:nvPicPr>
          <p:cNvPr id="3" name="Picture 2"/>
          <p:cNvPicPr>
            <a:picLocks noChangeAspect="1"/>
          </p:cNvPicPr>
          <p:nvPr/>
        </p:nvPicPr>
        <p:blipFill>
          <a:blip r:embed="rId3"/>
          <a:stretch>
            <a:fillRect/>
          </a:stretch>
        </p:blipFill>
        <p:spPr>
          <a:xfrm>
            <a:off x="472997" y="4945873"/>
            <a:ext cx="2759862" cy="1842935"/>
          </a:xfrm>
          <a:prstGeom prst="rect">
            <a:avLst/>
          </a:prstGeom>
        </p:spPr>
      </p:pic>
    </p:spTree>
    <p:extLst>
      <p:ext uri="{BB962C8B-B14F-4D97-AF65-F5344CB8AC3E}">
        <p14:creationId xmlns:p14="http://schemas.microsoft.com/office/powerpoint/2010/main" val="36200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3" dur="500"/>
                                        <p:tgtEl>
                                          <p:spTgt spid="6">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6" dur="500"/>
                                        <p:tgtEl>
                                          <p:spTgt spid="6">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9" dur="500"/>
                                        <p:tgtEl>
                                          <p:spTgt spid="6">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5" dur="500"/>
                                        <p:tgtEl>
                                          <p:spTgt spid="6">
                                            <p:txEl>
                                              <p:pRg st="6" end="6"/>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8" dur="500"/>
                                        <p:tgtEl>
                                          <p:spTgt spid="6">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
                                            <p:txEl>
                                              <p:pRg st="11" end="1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
                                            <p:txEl>
                                              <p:pRg st="13" end="1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 y="255092"/>
            <a:ext cx="9058275" cy="6322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3275" y="6511409"/>
            <a:ext cx="2406428" cy="369332"/>
          </a:xfrm>
          <a:prstGeom prst="rect">
            <a:avLst/>
          </a:prstGeom>
        </p:spPr>
        <p:txBody>
          <a:bodyPr wrap="none">
            <a:spAutoFit/>
          </a:bodyPr>
          <a:lstStyle/>
          <a:p>
            <a:r>
              <a:rPr lang="en-GB" dirty="0"/>
              <a:t>(</a:t>
            </a:r>
            <a:r>
              <a:rPr lang="en-GB" dirty="0" err="1"/>
              <a:t>Sekovski</a:t>
            </a:r>
            <a:r>
              <a:rPr lang="en-GB" dirty="0"/>
              <a:t> et. al. , 2012) </a:t>
            </a:r>
          </a:p>
        </p:txBody>
      </p:sp>
      <p:sp>
        <p:nvSpPr>
          <p:cNvPr id="7" name="TextBox 6"/>
          <p:cNvSpPr txBox="1"/>
          <p:nvPr/>
        </p:nvSpPr>
        <p:spPr>
          <a:xfrm>
            <a:off x="-83393" y="6447413"/>
            <a:ext cx="6951290" cy="338554"/>
          </a:xfrm>
          <a:prstGeom prst="rect">
            <a:avLst/>
          </a:prstGeom>
          <a:noFill/>
        </p:spPr>
        <p:txBody>
          <a:bodyPr wrap="square" rtlCol="0">
            <a:spAutoFit/>
          </a:bodyPr>
          <a:lstStyle/>
          <a:p>
            <a:r>
              <a:rPr lang="en-GB" sz="1600" dirty="0" smtClean="0">
                <a:solidFill>
                  <a:schemeClr val="tx2">
                    <a:lumMod val="60000"/>
                    <a:lumOff val="40000"/>
                  </a:schemeClr>
                </a:solidFill>
              </a:rPr>
              <a:t>Driver-pressure-state-impact-response framework for coastal management</a:t>
            </a:r>
            <a:endParaRPr lang="en-GB" sz="1600" dirty="0">
              <a:solidFill>
                <a:schemeClr val="tx2">
                  <a:lumMod val="60000"/>
                  <a:lumOff val="40000"/>
                </a:schemeClr>
              </a:solidFill>
            </a:endParaRPr>
          </a:p>
        </p:txBody>
      </p:sp>
      <p:sp>
        <p:nvSpPr>
          <p:cNvPr id="2" name="Rectangle 1"/>
          <p:cNvSpPr/>
          <p:nvPr/>
        </p:nvSpPr>
        <p:spPr>
          <a:xfrm>
            <a:off x="-396552" y="3831675"/>
            <a:ext cx="10153128" cy="1862048"/>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1500" b="1" cap="none" spc="0" dirty="0" smtClean="0">
                <a:ln/>
                <a:solidFill>
                  <a:srgbClr val="FF0000"/>
                </a:solidFill>
                <a:effectLst/>
              </a:rPr>
              <a:t>RESPONSE?</a:t>
            </a:r>
            <a:endParaRPr lang="en-US" sz="11500" b="1" cap="none" spc="0" dirty="0">
              <a:ln/>
              <a:solidFill>
                <a:srgbClr val="FF0000"/>
              </a:solidFill>
              <a:effectLst/>
            </a:endParaRPr>
          </a:p>
        </p:txBody>
      </p:sp>
    </p:spTree>
    <p:extLst>
      <p:ext uri="{BB962C8B-B14F-4D97-AF65-F5344CB8AC3E}">
        <p14:creationId xmlns:p14="http://schemas.microsoft.com/office/powerpoint/2010/main" val="418111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Managed response </a:t>
            </a:r>
            <a:br>
              <a:rPr lang="en-GB" dirty="0" smtClean="0"/>
            </a:br>
            <a:r>
              <a:rPr lang="en-GB" sz="3600" dirty="0" smtClean="0"/>
              <a:t>Governance examples</a:t>
            </a:r>
            <a:endParaRPr lang="en-GB" sz="3600" dirty="0"/>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922" r="55570"/>
          <a:stretch/>
        </p:blipFill>
        <p:spPr bwMode="auto">
          <a:xfrm>
            <a:off x="125067" y="1988162"/>
            <a:ext cx="5311030" cy="4428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r>
              <a:rPr lang="en-GB" sz="1400" dirty="0">
                <a:solidFill>
                  <a:schemeClr val="tx2">
                    <a:lumMod val="40000"/>
                    <a:lumOff val="60000"/>
                  </a:schemeClr>
                </a:solidFill>
              </a:rPr>
              <a:t>(</a:t>
            </a:r>
            <a:r>
              <a:rPr lang="en-GB" sz="1400" dirty="0" err="1">
                <a:solidFill>
                  <a:schemeClr val="tx2">
                    <a:lumMod val="40000"/>
                    <a:lumOff val="60000"/>
                  </a:schemeClr>
                </a:solidFill>
              </a:rPr>
              <a:t>Sekovski</a:t>
            </a:r>
            <a:r>
              <a:rPr lang="en-GB" sz="1400" dirty="0">
                <a:solidFill>
                  <a:schemeClr val="tx2">
                    <a:lumMod val="40000"/>
                    <a:lumOff val="60000"/>
                  </a:schemeClr>
                </a:solidFill>
              </a:rPr>
              <a:t> et. al. , 2012) </a:t>
            </a:r>
          </a:p>
        </p:txBody>
      </p:sp>
      <p:pic>
        <p:nvPicPr>
          <p:cNvPr id="3" name="Picture 2"/>
          <p:cNvPicPr>
            <a:picLocks noChangeAspect="1"/>
          </p:cNvPicPr>
          <p:nvPr/>
        </p:nvPicPr>
        <p:blipFill>
          <a:blip r:embed="rId3"/>
          <a:stretch>
            <a:fillRect/>
          </a:stretch>
        </p:blipFill>
        <p:spPr>
          <a:xfrm>
            <a:off x="5467077" y="2868166"/>
            <a:ext cx="3556441" cy="2366764"/>
          </a:xfrm>
          <a:prstGeom prst="rect">
            <a:avLst/>
          </a:prstGeom>
        </p:spPr>
      </p:pic>
    </p:spTree>
    <p:extLst>
      <p:ext uri="{BB962C8B-B14F-4D97-AF65-F5344CB8AC3E}">
        <p14:creationId xmlns:p14="http://schemas.microsoft.com/office/powerpoint/2010/main" val="15502403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br>
              <a:rPr lang="en-GB" dirty="0" smtClean="0"/>
            </a:br>
            <a:r>
              <a:rPr lang="en-GB" sz="3100" dirty="0" smtClean="0"/>
              <a:t>Tech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6" y="2420888"/>
            <a:ext cx="5887094" cy="3995911"/>
            <a:chOff x="125067" y="2988568"/>
            <a:chExt cx="4518942" cy="342823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0273"/>
            <a:stretch/>
          </p:blipFill>
          <p:spPr bwMode="auto">
            <a:xfrm>
              <a:off x="125067" y="2996952"/>
              <a:ext cx="1782638"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3540" t="5711" r="26976"/>
            <a:stretch/>
          </p:blipFill>
          <p:spPr bwMode="auto">
            <a:xfrm>
              <a:off x="1979712" y="2988568"/>
              <a:ext cx="2664297" cy="342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507910" y="2618643"/>
            <a:ext cx="2498677" cy="3600400"/>
          </a:xfrm>
          <a:prstGeom prst="rect">
            <a:avLst/>
          </a:prstGeom>
        </p:spPr>
      </p:pic>
    </p:spTree>
    <p:extLst>
      <p:ext uri="{BB962C8B-B14F-4D97-AF65-F5344CB8AC3E}">
        <p14:creationId xmlns:p14="http://schemas.microsoft.com/office/powerpoint/2010/main" val="18209223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br>
              <a:rPr lang="en-GB" dirty="0" smtClean="0"/>
            </a:br>
            <a:r>
              <a:rPr lang="en-GB" sz="3100" dirty="0" err="1" smtClean="0"/>
              <a:t>Mgt</a:t>
            </a:r>
            <a:r>
              <a:rPr lang="en-GB" sz="3100" dirty="0" smtClean="0"/>
              <a:t> practice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7" y="2132856"/>
            <a:ext cx="5599061" cy="4283943"/>
            <a:chOff x="125067" y="2780928"/>
            <a:chExt cx="4292353" cy="363587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1070"/>
            <a:stretch/>
          </p:blipFill>
          <p:spPr bwMode="auto">
            <a:xfrm>
              <a:off x="125067" y="2996952"/>
              <a:ext cx="1710630"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430"/>
            <a:stretch/>
          </p:blipFill>
          <p:spPr bwMode="auto">
            <a:xfrm>
              <a:off x="1835697" y="2780928"/>
              <a:ext cx="2581723" cy="363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444208" y="2417452"/>
            <a:ext cx="2381250" cy="3714750"/>
          </a:xfrm>
          <a:prstGeom prst="rect">
            <a:avLst/>
          </a:prstGeom>
        </p:spPr>
      </p:pic>
    </p:spTree>
    <p:extLst>
      <p:ext uri="{BB962C8B-B14F-4D97-AF65-F5344CB8AC3E}">
        <p14:creationId xmlns:p14="http://schemas.microsoft.com/office/powerpoint/2010/main" val="9145527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Managed response</a:t>
            </a:r>
            <a:endParaRPr lang="en-GB" dirty="0"/>
          </a:p>
        </p:txBody>
      </p:sp>
      <p:pic>
        <p:nvPicPr>
          <p:cNvPr id="3" name="Picture 2"/>
          <p:cNvPicPr>
            <a:picLocks noChangeAspect="1"/>
          </p:cNvPicPr>
          <p:nvPr/>
        </p:nvPicPr>
        <p:blipFill rotWithShape="1">
          <a:blip r:embed="rId2"/>
          <a:srcRect t="6814" r="35831"/>
          <a:stretch/>
        </p:blipFill>
        <p:spPr>
          <a:xfrm>
            <a:off x="0" y="2924944"/>
            <a:ext cx="8244407" cy="4150441"/>
          </a:xfrm>
          <a:prstGeom prst="rect">
            <a:avLst/>
          </a:prstGeom>
        </p:spPr>
      </p:pic>
    </p:spTree>
    <p:extLst>
      <p:ext uri="{BB962C8B-B14F-4D97-AF65-F5344CB8AC3E}">
        <p14:creationId xmlns:p14="http://schemas.microsoft.com/office/powerpoint/2010/main" val="34810240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 to Managed response</a:t>
            </a:r>
            <a:endParaRPr lang="en-GB" dirty="0"/>
          </a:p>
        </p:txBody>
      </p:sp>
      <p:grpSp>
        <p:nvGrpSpPr>
          <p:cNvPr id="5" name="Group 4"/>
          <p:cNvGrpSpPr/>
          <p:nvPr/>
        </p:nvGrpSpPr>
        <p:grpSpPr>
          <a:xfrm>
            <a:off x="0" y="2420889"/>
            <a:ext cx="7740352" cy="4437112"/>
            <a:chOff x="152401" y="2861320"/>
            <a:chExt cx="5731227" cy="3170195"/>
          </a:xfrm>
        </p:grpSpPr>
        <p:pic>
          <p:nvPicPr>
            <p:cNvPr id="3" name="Picture 2"/>
            <p:cNvPicPr>
              <a:picLocks noChangeAspect="1"/>
            </p:cNvPicPr>
            <p:nvPr/>
          </p:nvPicPr>
          <p:blipFill rotWithShape="1">
            <a:blip r:embed="rId2"/>
            <a:srcRect l="65744"/>
            <a:stretch/>
          </p:blipFill>
          <p:spPr>
            <a:xfrm>
              <a:off x="2750995" y="2861320"/>
              <a:ext cx="3132633" cy="3170195"/>
            </a:xfrm>
            <a:prstGeom prst="rect">
              <a:avLst/>
            </a:prstGeom>
          </p:spPr>
        </p:pic>
        <p:pic>
          <p:nvPicPr>
            <p:cNvPr id="4" name="Picture 3"/>
            <p:cNvPicPr>
              <a:picLocks noChangeAspect="1"/>
            </p:cNvPicPr>
            <p:nvPr/>
          </p:nvPicPr>
          <p:blipFill rotWithShape="1">
            <a:blip r:embed="rId2"/>
            <a:srcRect t="6549" r="71356"/>
            <a:stretch/>
          </p:blipFill>
          <p:spPr>
            <a:xfrm>
              <a:off x="152401" y="3068960"/>
              <a:ext cx="2619400" cy="2962555"/>
            </a:xfrm>
            <a:prstGeom prst="rect">
              <a:avLst/>
            </a:prstGeom>
          </p:spPr>
        </p:pic>
      </p:grpSp>
    </p:spTree>
    <p:extLst>
      <p:ext uri="{BB962C8B-B14F-4D97-AF65-F5344CB8AC3E}">
        <p14:creationId xmlns:p14="http://schemas.microsoft.com/office/powerpoint/2010/main" val="16393870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Conclusion to megacity coastal management</a:t>
            </a:r>
            <a:endParaRPr lang="en-GB" dirty="0"/>
          </a:p>
        </p:txBody>
      </p:sp>
      <p:sp>
        <p:nvSpPr>
          <p:cNvPr id="3" name="Content Placeholder 2"/>
          <p:cNvSpPr>
            <a:spLocks noGrp="1"/>
          </p:cNvSpPr>
          <p:nvPr>
            <p:ph sz="quarter" idx="13"/>
          </p:nvPr>
        </p:nvSpPr>
        <p:spPr>
          <a:xfrm>
            <a:off x="128317" y="1961456"/>
            <a:ext cx="4572000" cy="4896544"/>
          </a:xfrm>
        </p:spPr>
        <p:txBody>
          <a:bodyPr>
            <a:normAutofit fontScale="55000" lnSpcReduction="20000"/>
          </a:bodyPr>
          <a:lstStyle/>
          <a:p>
            <a:r>
              <a:rPr lang="en-GB" dirty="0">
                <a:solidFill>
                  <a:schemeClr val="tx1"/>
                </a:solidFill>
              </a:rPr>
              <a:t>Conclusion</a:t>
            </a:r>
          </a:p>
          <a:p>
            <a:pPr lvl="1"/>
            <a:r>
              <a:rPr lang="en-GB" dirty="0"/>
              <a:t>Impact on environment is significant (rapid development, high population densities and high consumption rate)</a:t>
            </a:r>
          </a:p>
          <a:p>
            <a:pPr lvl="1"/>
            <a:r>
              <a:rPr lang="en-GB" dirty="0"/>
              <a:t>Developing </a:t>
            </a:r>
            <a:r>
              <a:rPr lang="en-GB" dirty="0" smtClean="0"/>
              <a:t>countries</a:t>
            </a:r>
            <a:r>
              <a:rPr lang="en-GB" dirty="0"/>
              <a:t> </a:t>
            </a:r>
            <a:r>
              <a:rPr lang="en-GB" dirty="0" smtClean="0"/>
              <a:t>experiencing particular difficulties: &gt; </a:t>
            </a:r>
            <a:r>
              <a:rPr lang="en-GB" dirty="0"/>
              <a:t>growth, .pollution, food/water shortages, poor sanitation therefore health.</a:t>
            </a:r>
          </a:p>
          <a:p>
            <a:endParaRPr lang="en-GB" dirty="0" smtClean="0"/>
          </a:p>
          <a:p>
            <a:r>
              <a:rPr lang="en-GB" dirty="0" smtClean="0"/>
              <a:t>Predicted </a:t>
            </a:r>
            <a:r>
              <a:rPr lang="en-GB" dirty="0"/>
              <a:t>slowing of megacity growth</a:t>
            </a:r>
          </a:p>
          <a:p>
            <a:r>
              <a:rPr lang="en-GB" dirty="0"/>
              <a:t>Impact of climate change / SL / consumption patterns still unclear </a:t>
            </a:r>
          </a:p>
          <a:p>
            <a:r>
              <a:rPr lang="en-GB" sz="1700" dirty="0" smtClean="0">
                <a:solidFill>
                  <a:schemeClr val="bg2">
                    <a:lumMod val="50000"/>
                  </a:schemeClr>
                </a:solidFill>
              </a:rPr>
              <a:t>(</a:t>
            </a:r>
            <a:r>
              <a:rPr lang="en-GB" sz="1700" dirty="0">
                <a:solidFill>
                  <a:schemeClr val="bg2">
                    <a:lumMod val="50000"/>
                  </a:schemeClr>
                </a:solidFill>
              </a:rPr>
              <a:t>Estuarine, Coastal and Shelf Science 96 (2012)</a:t>
            </a:r>
          </a:p>
          <a:p>
            <a:endParaRPr lang="en-GB" b="1" dirty="0" smtClean="0">
              <a:solidFill>
                <a:schemeClr val="accent4">
                  <a:lumMod val="75000"/>
                </a:schemeClr>
              </a:solidFill>
            </a:endParaRPr>
          </a:p>
          <a:p>
            <a:r>
              <a:rPr lang="en-GB" b="1" dirty="0" smtClean="0">
                <a:solidFill>
                  <a:schemeClr val="accent4">
                    <a:lumMod val="75000"/>
                  </a:schemeClr>
                </a:solidFill>
              </a:rPr>
              <a:t>SEMINAR</a:t>
            </a:r>
          </a:p>
          <a:p>
            <a:r>
              <a:rPr lang="en-GB" dirty="0" smtClean="0"/>
              <a:t>Read the hand-out on, how to review a paper</a:t>
            </a:r>
          </a:p>
          <a:p>
            <a:r>
              <a:rPr lang="en-GB" dirty="0"/>
              <a:t>C</a:t>
            </a:r>
            <a:r>
              <a:rPr lang="en-GB" dirty="0" smtClean="0"/>
              <a:t>onstruct  a review (one side of A4) of the following paper (on Moodle):</a:t>
            </a:r>
          </a:p>
          <a:p>
            <a:pPr marL="0" indent="0">
              <a:buNone/>
            </a:pPr>
            <a:endParaRPr lang="en-GB" dirty="0" smtClean="0">
              <a:solidFill>
                <a:srgbClr val="FF0000"/>
              </a:solidFill>
            </a:endParaRPr>
          </a:p>
          <a:p>
            <a:pPr marL="0" indent="0">
              <a:buNone/>
            </a:pPr>
            <a:r>
              <a:rPr lang="en-GB" dirty="0" smtClean="0">
                <a:solidFill>
                  <a:srgbClr val="FF0000"/>
                </a:solidFill>
              </a:rPr>
              <a:t>Ivan </a:t>
            </a:r>
            <a:r>
              <a:rPr lang="en-GB" dirty="0" err="1" smtClean="0">
                <a:solidFill>
                  <a:srgbClr val="FF0000"/>
                </a:solidFill>
              </a:rPr>
              <a:t>Sekovski</a:t>
            </a:r>
            <a:r>
              <a:rPr lang="en-GB" dirty="0">
                <a:solidFill>
                  <a:srgbClr val="FF0000"/>
                </a:solidFill>
              </a:rPr>
              <a:t> </a:t>
            </a:r>
            <a:r>
              <a:rPr lang="en-GB" dirty="0" smtClean="0">
                <a:solidFill>
                  <a:srgbClr val="FF0000"/>
                </a:solidFill>
              </a:rPr>
              <a:t>et al. (2012</a:t>
            </a:r>
            <a:r>
              <a:rPr lang="en-GB" dirty="0">
                <a:solidFill>
                  <a:srgbClr val="FF0000"/>
                </a:solidFill>
              </a:rPr>
              <a:t>) </a:t>
            </a:r>
            <a:endParaRPr lang="en-GB" dirty="0" smtClean="0">
              <a:solidFill>
                <a:srgbClr val="FF0000"/>
              </a:solidFill>
            </a:endParaRPr>
          </a:p>
          <a:p>
            <a:pPr marL="0" indent="0">
              <a:buNone/>
            </a:pPr>
            <a:endParaRPr lang="en-GB" dirty="0" smtClean="0">
              <a:solidFill>
                <a:srgbClr val="FF0000"/>
              </a:solidFill>
            </a:endParaRPr>
          </a:p>
          <a:p>
            <a:pPr marL="0" indent="0">
              <a:buNone/>
            </a:pPr>
            <a:r>
              <a:rPr lang="en-GB" dirty="0" smtClean="0">
                <a:solidFill>
                  <a:srgbClr val="FF0000"/>
                </a:solidFill>
              </a:rPr>
              <a:t>Megacities </a:t>
            </a:r>
            <a:r>
              <a:rPr lang="en-GB" dirty="0">
                <a:solidFill>
                  <a:srgbClr val="FF0000"/>
                </a:solidFill>
              </a:rPr>
              <a:t>in the coastal zone: Using a </a:t>
            </a:r>
            <a:r>
              <a:rPr lang="en-GB" dirty="0" smtClean="0">
                <a:solidFill>
                  <a:srgbClr val="FF0000"/>
                </a:solidFill>
              </a:rPr>
              <a:t>driver-pressure-state-impact-response framework </a:t>
            </a:r>
            <a:r>
              <a:rPr lang="en-GB" dirty="0">
                <a:solidFill>
                  <a:srgbClr val="FF0000"/>
                </a:solidFill>
              </a:rPr>
              <a:t>to address complex environmental problems</a:t>
            </a:r>
            <a:r>
              <a:rPr lang="en-GB" i="1" dirty="0">
                <a:solidFill>
                  <a:srgbClr val="FF0000"/>
                </a:solidFill>
              </a:rPr>
              <a:t>. </a:t>
            </a:r>
            <a:endParaRPr lang="en-GB" i="1" dirty="0" smtClean="0">
              <a:solidFill>
                <a:srgbClr val="FF0000"/>
              </a:solidFill>
            </a:endParaRPr>
          </a:p>
          <a:p>
            <a:pPr marL="0" indent="0">
              <a:buNone/>
            </a:pPr>
            <a:endParaRPr lang="en-GB" i="1" dirty="0">
              <a:solidFill>
                <a:srgbClr val="FF0000"/>
              </a:solidFill>
            </a:endParaRPr>
          </a:p>
          <a:p>
            <a:pPr marL="0" indent="0">
              <a:buNone/>
            </a:pPr>
            <a:r>
              <a:rPr lang="en-GB" i="1" dirty="0" smtClean="0">
                <a:solidFill>
                  <a:srgbClr val="FF0000"/>
                </a:solidFill>
              </a:rPr>
              <a:t>Estuarine</a:t>
            </a:r>
            <a:r>
              <a:rPr lang="en-GB" i="1" dirty="0">
                <a:solidFill>
                  <a:srgbClr val="FF0000"/>
                </a:solidFill>
              </a:rPr>
              <a:t>, Coastal and Shelf Science </a:t>
            </a:r>
            <a:r>
              <a:rPr lang="en-GB" i="1" dirty="0" smtClean="0">
                <a:solidFill>
                  <a:srgbClr val="FF0000"/>
                </a:solidFill>
              </a:rPr>
              <a:t>(</a:t>
            </a:r>
            <a:r>
              <a:rPr lang="en-GB" dirty="0" smtClean="0">
                <a:solidFill>
                  <a:srgbClr val="FF0000"/>
                </a:solidFill>
              </a:rPr>
              <a:t>96, 48-59)</a:t>
            </a:r>
          </a:p>
        </p:txBody>
      </p:sp>
      <p:sp>
        <p:nvSpPr>
          <p:cNvPr id="4" name="Content Placeholder 3"/>
          <p:cNvSpPr>
            <a:spLocks noGrp="1"/>
          </p:cNvSpPr>
          <p:nvPr>
            <p:ph sz="quarter" idx="14"/>
          </p:nvPr>
        </p:nvSpPr>
        <p:spPr/>
        <p:txBody>
          <a:bodyPr/>
          <a:lstStyle/>
          <a:p>
            <a:endParaRPr lang="en-GB"/>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688" y="2886120"/>
            <a:ext cx="4321231"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rot="724149">
            <a:off x="2454830" y="4901949"/>
            <a:ext cx="2448272" cy="646331"/>
          </a:xfrm>
          <a:prstGeom prst="rect">
            <a:avLst/>
          </a:prstGeom>
          <a:noFill/>
        </p:spPr>
        <p:txBody>
          <a:bodyPr wrap="square" rtlCol="0">
            <a:spAutoFit/>
          </a:bodyPr>
          <a:lstStyle/>
          <a:p>
            <a:r>
              <a:rPr lang="en-GB" dirty="0">
                <a:solidFill>
                  <a:schemeClr val="accent3">
                    <a:lumMod val="50000"/>
                  </a:schemeClr>
                </a:solidFill>
              </a:rPr>
              <a:t>Identify and evaluate DPSIR</a:t>
            </a:r>
          </a:p>
        </p:txBody>
      </p:sp>
    </p:spTree>
    <p:extLst>
      <p:ext uri="{BB962C8B-B14F-4D97-AF65-F5344CB8AC3E}">
        <p14:creationId xmlns:p14="http://schemas.microsoft.com/office/powerpoint/2010/main" val="400220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20888"/>
            <a:ext cx="8229600" cy="4248472"/>
          </a:xfrm>
        </p:spPr>
        <p:txBody>
          <a:bodyPr>
            <a:normAutofit fontScale="77500" lnSpcReduction="20000"/>
          </a:bodyPr>
          <a:lstStyle/>
          <a:p>
            <a:r>
              <a:rPr lang="en-GB" dirty="0" smtClean="0"/>
              <a:t>There are 3 principal planning laws in Wales</a:t>
            </a:r>
          </a:p>
          <a:p>
            <a:pPr marL="457200" indent="-457200">
              <a:buFont typeface="+mj-lt"/>
              <a:buAutoNum type="arabicPeriod"/>
            </a:pPr>
            <a:r>
              <a:rPr lang="en-GB" dirty="0" smtClean="0">
                <a:solidFill>
                  <a:schemeClr val="tx1"/>
                </a:solidFill>
              </a:rPr>
              <a:t>Planning Act 2008</a:t>
            </a:r>
          </a:p>
          <a:p>
            <a:pPr marL="457200" indent="-457200">
              <a:buFont typeface="+mj-lt"/>
              <a:buAutoNum type="arabicPeriod"/>
            </a:pPr>
            <a:r>
              <a:rPr lang="en-GB" dirty="0" smtClean="0">
                <a:solidFill>
                  <a:schemeClr val="tx1"/>
                </a:solidFill>
              </a:rPr>
              <a:t>Planning And Compulsory Purchase Act 2004</a:t>
            </a:r>
          </a:p>
          <a:p>
            <a:pPr marL="457200" indent="-457200">
              <a:buFont typeface="+mj-lt"/>
              <a:buAutoNum type="arabicPeriod"/>
            </a:pPr>
            <a:r>
              <a:rPr lang="en-GB" dirty="0" smtClean="0">
                <a:solidFill>
                  <a:schemeClr val="tx1"/>
                </a:solidFill>
              </a:rPr>
              <a:t>Town And Country Planning Act 1990</a:t>
            </a:r>
          </a:p>
          <a:p>
            <a:r>
              <a:rPr lang="en-GB" dirty="0" smtClean="0"/>
              <a:t>These work at 2 levels</a:t>
            </a:r>
          </a:p>
          <a:p>
            <a:pPr lvl="1"/>
            <a:r>
              <a:rPr lang="en-GB" dirty="0" smtClean="0">
                <a:solidFill>
                  <a:schemeClr val="tx1"/>
                </a:solidFill>
              </a:rPr>
              <a:t>National under WAG</a:t>
            </a:r>
          </a:p>
          <a:p>
            <a:pPr lvl="1"/>
            <a:r>
              <a:rPr lang="en-GB" dirty="0" smtClean="0">
                <a:solidFill>
                  <a:schemeClr val="tx1"/>
                </a:solidFill>
              </a:rPr>
              <a:t>Local Planning Authorities (22 in Wales) &amp; National Parks</a:t>
            </a:r>
          </a:p>
          <a:p>
            <a:r>
              <a:rPr lang="en-GB" dirty="0" smtClean="0"/>
              <a:t>The planning policy is guided by the Planning Policy Wales (2002).  These guidance notes covers wildlife, landform, habitat, social and economic also need to be sustainable (WAG, 2014)</a:t>
            </a:r>
          </a:p>
          <a:p>
            <a:pPr lvl="1"/>
            <a:r>
              <a:rPr lang="en-GB" dirty="0" smtClean="0">
                <a:solidFill>
                  <a:schemeClr val="tx1"/>
                </a:solidFill>
              </a:rPr>
              <a:t>People, Places, futures: The Wales Spatial Plan (updated </a:t>
            </a:r>
            <a:r>
              <a:rPr lang="en-GB" dirty="0" smtClean="0">
                <a:solidFill>
                  <a:schemeClr val="tx1"/>
                </a:solidFill>
              </a:rPr>
              <a:t>2008 &amp; 2018 next slide) </a:t>
            </a:r>
            <a:r>
              <a:rPr lang="en-GB" dirty="0" smtClean="0">
                <a:solidFill>
                  <a:schemeClr val="tx1"/>
                </a:solidFill>
              </a:rPr>
              <a:t>and it helps deliver the issues of the </a:t>
            </a:r>
            <a:r>
              <a:rPr lang="en-GB" u="sng" dirty="0" smtClean="0">
                <a:solidFill>
                  <a:schemeClr val="tx1"/>
                </a:solidFill>
              </a:rPr>
              <a:t>One Wales </a:t>
            </a:r>
            <a:r>
              <a:rPr lang="en-GB" dirty="0" smtClean="0">
                <a:solidFill>
                  <a:schemeClr val="tx1"/>
                </a:solidFill>
              </a:rPr>
              <a:t>document </a:t>
            </a:r>
          </a:p>
          <a:p>
            <a:pPr lvl="1"/>
            <a:r>
              <a:rPr lang="en-GB" dirty="0" smtClean="0">
                <a:solidFill>
                  <a:schemeClr val="tx1"/>
                </a:solidFill>
              </a:rPr>
              <a:t>Furthermore LA’s should consult with the Technical Advisory Notes (TAN) various TANS e.g. noise, tourism etc. TAN 14: Coastal Planning (1998)</a:t>
            </a:r>
          </a:p>
          <a:p>
            <a:pPr lvl="1"/>
            <a:r>
              <a:rPr lang="en-GB" dirty="0" smtClean="0">
                <a:solidFill>
                  <a:schemeClr val="tx1"/>
                </a:solidFill>
              </a:rPr>
              <a:t>NB Below Low water it becomes Marine Spatial Planning</a:t>
            </a:r>
          </a:p>
          <a:p>
            <a:pPr marL="0" indent="0">
              <a:buNone/>
            </a:pPr>
            <a:endParaRPr lang="en-GB" dirty="0"/>
          </a:p>
        </p:txBody>
      </p:sp>
      <p:sp>
        <p:nvSpPr>
          <p:cNvPr id="3" name="Title 2"/>
          <p:cNvSpPr>
            <a:spLocks noGrp="1"/>
          </p:cNvSpPr>
          <p:nvPr>
            <p:ph type="title"/>
          </p:nvPr>
        </p:nvSpPr>
        <p:spPr/>
        <p:txBody>
          <a:bodyPr/>
          <a:lstStyle/>
          <a:p>
            <a:r>
              <a:rPr lang="en-GB" dirty="0" smtClean="0"/>
              <a:t>Planning</a:t>
            </a:r>
            <a:endParaRPr lang="en-GB" dirty="0"/>
          </a:p>
        </p:txBody>
      </p:sp>
    </p:spTree>
    <p:extLst>
      <p:ext uri="{BB962C8B-B14F-4D97-AF65-F5344CB8AC3E}">
        <p14:creationId xmlns:p14="http://schemas.microsoft.com/office/powerpoint/2010/main" val="71284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fade">
                                      <p:cBhvr>
                                        <p:cTn id="38" dur="500"/>
                                        <p:tgtEl>
                                          <p:spTgt spid="2">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animEffect transition="in" filter="fade">
                                      <p:cBhvr>
                                        <p:cTn id="41" dur="500"/>
                                        <p:tgtEl>
                                          <p:spTgt spid="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844824"/>
            <a:ext cx="5400600" cy="4824536"/>
          </a:xfrm>
        </p:spPr>
        <p:txBody>
          <a:bodyPr>
            <a:normAutofit fontScale="70000" lnSpcReduction="20000"/>
          </a:bodyPr>
          <a:lstStyle/>
          <a:p>
            <a:endParaRPr lang="en-GB" dirty="0"/>
          </a:p>
          <a:p>
            <a:r>
              <a:rPr lang="en-GB" b="1" dirty="0" smtClean="0"/>
              <a:t>2018</a:t>
            </a:r>
            <a:endParaRPr lang="en-GB" b="1" dirty="0"/>
          </a:p>
          <a:p>
            <a:r>
              <a:rPr lang="en-GB" b="1" dirty="0"/>
              <a:t>The Planning Directorate is working on the production of a National Development Framework (NDF). The NDF will set out a 20-year land use framework for Wales and will replace the current Wales Spatial Plan.</a:t>
            </a:r>
          </a:p>
          <a:p>
            <a:r>
              <a:rPr lang="en-GB" dirty="0"/>
              <a:t>The NDF will:</a:t>
            </a:r>
          </a:p>
          <a:p>
            <a:pPr lvl="1"/>
            <a:r>
              <a:rPr lang="en-GB" dirty="0"/>
              <a:t>set out where nationally important growth and infrastructure is needed and how the planning system - nationally, regionally and locally - can deliver it</a:t>
            </a:r>
          </a:p>
          <a:p>
            <a:pPr lvl="1"/>
            <a:r>
              <a:rPr lang="en-GB" dirty="0"/>
              <a:t>provide direction for Strategic and Local Development Plans and support the determination of Developments of National Significance</a:t>
            </a:r>
          </a:p>
          <a:p>
            <a:pPr lvl="1"/>
            <a:r>
              <a:rPr lang="en-GB" dirty="0"/>
              <a:t>sit alongside Planning Policy Wales, which sets out the Welsh Government’s planning policies and will continue to provide the context for land use planning</a:t>
            </a:r>
          </a:p>
          <a:p>
            <a:pPr lvl="1"/>
            <a:r>
              <a:rPr lang="en-GB" dirty="0"/>
              <a:t>support national economic, transport, environmental, housing, energy and cultural strategies and ensure they can be delivered through the planning system </a:t>
            </a:r>
          </a:p>
          <a:p>
            <a:pPr lvl="1"/>
            <a:r>
              <a:rPr lang="en-GB" dirty="0"/>
              <a:t>be reviewed every 5 </a:t>
            </a:r>
            <a:r>
              <a:rPr lang="en-GB" dirty="0" smtClean="0"/>
              <a:t>years</a:t>
            </a:r>
          </a:p>
          <a:p>
            <a:pPr marL="301943" lvl="1" indent="0">
              <a:buNone/>
            </a:pPr>
            <a:r>
              <a:rPr lang="en-GB" dirty="0" smtClean="0">
                <a:hlinkClick r:id="rId2"/>
              </a:rPr>
              <a:t>Consultation</a:t>
            </a:r>
            <a:r>
              <a:rPr lang="en-GB" dirty="0" smtClean="0"/>
              <a:t> 3 </a:t>
            </a:r>
            <a:r>
              <a:rPr lang="en-GB" dirty="0" err="1" smtClean="0"/>
              <a:t>mins</a:t>
            </a:r>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t>National Development Framework</a:t>
            </a:r>
            <a:br>
              <a:rPr lang="en-GB" b="1" dirty="0"/>
            </a:br>
            <a:endParaRPr lang="en-GB" dirty="0"/>
          </a:p>
        </p:txBody>
      </p:sp>
      <p:pic>
        <p:nvPicPr>
          <p:cNvPr id="4" name="Picture 3"/>
          <p:cNvPicPr>
            <a:picLocks noChangeAspect="1"/>
          </p:cNvPicPr>
          <p:nvPr/>
        </p:nvPicPr>
        <p:blipFill>
          <a:blip r:embed="rId3"/>
          <a:stretch>
            <a:fillRect/>
          </a:stretch>
        </p:blipFill>
        <p:spPr>
          <a:xfrm>
            <a:off x="5724128" y="3068960"/>
            <a:ext cx="3240022" cy="2430016"/>
          </a:xfrm>
          <a:prstGeom prst="rect">
            <a:avLst/>
          </a:prstGeom>
        </p:spPr>
      </p:pic>
    </p:spTree>
    <p:extLst>
      <p:ext uri="{BB962C8B-B14F-4D97-AF65-F5344CB8AC3E}">
        <p14:creationId xmlns:p14="http://schemas.microsoft.com/office/powerpoint/2010/main" val="3024230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mtClean="0">
                <a:hlinkClick r:id="rId2"/>
              </a:rPr>
              <a:t>links between the Acts</a:t>
            </a:r>
            <a:endParaRPr lang="en-GB" smtClean="0"/>
          </a:p>
          <a:p>
            <a:pPr marL="0" indent="0">
              <a:buNone/>
            </a:pPr>
            <a:r>
              <a:rPr lang="en-GB" dirty="0" smtClean="0"/>
              <a:t>Environment </a:t>
            </a:r>
            <a:r>
              <a:rPr lang="en-GB" dirty="0"/>
              <a:t>(Wales) Act </a:t>
            </a:r>
            <a:r>
              <a:rPr lang="en-GB" dirty="0" smtClean="0"/>
              <a:t>2016</a:t>
            </a:r>
          </a:p>
          <a:p>
            <a:pPr marL="0" indent="0">
              <a:buNone/>
            </a:pPr>
            <a:r>
              <a:rPr lang="en-GB" dirty="0"/>
              <a:t>Well-being of Future Generations (Wales) Act </a:t>
            </a:r>
            <a:r>
              <a:rPr lang="en-GB" dirty="0" smtClean="0"/>
              <a:t>2015</a:t>
            </a:r>
          </a:p>
          <a:p>
            <a:pPr marL="0" indent="0">
              <a:buNone/>
            </a:pPr>
            <a:r>
              <a:rPr lang="en-GB" dirty="0"/>
              <a:t>Planning (Wales) Act 2015</a:t>
            </a:r>
          </a:p>
        </p:txBody>
      </p:sp>
      <p:sp>
        <p:nvSpPr>
          <p:cNvPr id="3" name="Title 2"/>
          <p:cNvSpPr>
            <a:spLocks noGrp="1"/>
          </p:cNvSpPr>
          <p:nvPr>
            <p:ph type="title"/>
          </p:nvPr>
        </p:nvSpPr>
        <p:spPr/>
        <p:txBody>
          <a:bodyPr/>
          <a:lstStyle/>
          <a:p>
            <a:r>
              <a:rPr lang="en-GB" dirty="0" smtClean="0"/>
              <a:t>These now influence coastal</a:t>
            </a:r>
            <a:endParaRPr lang="en-GB" dirty="0"/>
          </a:p>
        </p:txBody>
      </p:sp>
    </p:spTree>
    <p:extLst>
      <p:ext uri="{BB962C8B-B14F-4D97-AF65-F5344CB8AC3E}">
        <p14:creationId xmlns:p14="http://schemas.microsoft.com/office/powerpoint/2010/main" val="3386731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073995"/>
            <a:ext cx="8568952" cy="4752528"/>
          </a:xfrm>
        </p:spPr>
        <p:txBody>
          <a:bodyPr>
            <a:normAutofit fontScale="70000" lnSpcReduction="20000"/>
          </a:bodyPr>
          <a:lstStyle/>
          <a:p>
            <a:r>
              <a:rPr lang="en-GB" dirty="0" smtClean="0"/>
              <a:t>System of planning, information collecting, management and monitoring</a:t>
            </a:r>
          </a:p>
          <a:p>
            <a:r>
              <a:rPr lang="en-GB" dirty="0" smtClean="0"/>
              <a:t>Sustainable management of resources (</a:t>
            </a:r>
            <a:r>
              <a:rPr lang="en-GB" dirty="0" err="1" smtClean="0"/>
              <a:t>Vivero</a:t>
            </a:r>
            <a:r>
              <a:rPr lang="en-GB" dirty="0" smtClean="0"/>
              <a:t>, 2012)</a:t>
            </a:r>
          </a:p>
          <a:p>
            <a:r>
              <a:rPr lang="en-GB" dirty="0" smtClean="0"/>
              <a:t>It aims to reduce the competition between social development, economics and the environment </a:t>
            </a:r>
            <a:r>
              <a:rPr lang="en-GB" dirty="0" smtClean="0"/>
              <a:t>(Alder</a:t>
            </a:r>
            <a:r>
              <a:rPr lang="en-GB" dirty="0" smtClean="0"/>
              <a:t>, 2000)</a:t>
            </a:r>
          </a:p>
          <a:p>
            <a:r>
              <a:rPr lang="en-GB" dirty="0" smtClean="0"/>
              <a:t>Holistic management of a coherent network of stakeholders</a:t>
            </a:r>
          </a:p>
          <a:p>
            <a:pPr lvl="1"/>
            <a:r>
              <a:rPr lang="en-GB" dirty="0" smtClean="0">
                <a:solidFill>
                  <a:schemeClr val="tx1"/>
                </a:solidFill>
              </a:rPr>
              <a:t>Fisheries</a:t>
            </a:r>
          </a:p>
          <a:p>
            <a:pPr lvl="1"/>
            <a:r>
              <a:rPr lang="en-GB" dirty="0" smtClean="0">
                <a:solidFill>
                  <a:schemeClr val="tx1"/>
                </a:solidFill>
              </a:rPr>
              <a:t>Aquaculture</a:t>
            </a:r>
          </a:p>
          <a:p>
            <a:pPr lvl="1"/>
            <a:r>
              <a:rPr lang="en-GB" dirty="0" smtClean="0">
                <a:solidFill>
                  <a:schemeClr val="tx1"/>
                </a:solidFill>
              </a:rPr>
              <a:t>Tourism</a:t>
            </a:r>
          </a:p>
          <a:p>
            <a:pPr lvl="1"/>
            <a:r>
              <a:rPr lang="en-GB" dirty="0" smtClean="0">
                <a:solidFill>
                  <a:schemeClr val="tx1"/>
                </a:solidFill>
              </a:rPr>
              <a:t>Industry</a:t>
            </a:r>
          </a:p>
          <a:p>
            <a:pPr lvl="1"/>
            <a:r>
              <a:rPr lang="en-GB" dirty="0" smtClean="0">
                <a:solidFill>
                  <a:schemeClr val="tx1"/>
                </a:solidFill>
              </a:rPr>
              <a:t>Development</a:t>
            </a:r>
          </a:p>
          <a:p>
            <a:pPr lvl="1"/>
            <a:r>
              <a:rPr lang="en-GB" dirty="0" smtClean="0">
                <a:solidFill>
                  <a:schemeClr val="tx1"/>
                </a:solidFill>
              </a:rPr>
              <a:t>Adaptation to climate change</a:t>
            </a:r>
          </a:p>
          <a:p>
            <a:pPr lvl="1"/>
            <a:r>
              <a:rPr lang="en-GB" dirty="0" smtClean="0">
                <a:solidFill>
                  <a:schemeClr val="tx1"/>
                </a:solidFill>
              </a:rPr>
              <a:t>Shipping</a:t>
            </a:r>
          </a:p>
          <a:p>
            <a:pPr lvl="1"/>
            <a:r>
              <a:rPr lang="en-GB" dirty="0" smtClean="0">
                <a:solidFill>
                  <a:schemeClr val="tx1"/>
                </a:solidFill>
              </a:rPr>
              <a:t>Energy mitigation and climate change (EU, 2015)</a:t>
            </a:r>
          </a:p>
          <a:p>
            <a:r>
              <a:rPr lang="en-GB" dirty="0" smtClean="0"/>
              <a:t>Therefore the integration is complex and crosses various pieces of legislation, authority and policy areas.  </a:t>
            </a:r>
          </a:p>
          <a:p>
            <a:r>
              <a:rPr lang="en-GB" dirty="0" smtClean="0"/>
              <a:t>The House of commons (1998); Ballinger,  (1999) and others have noted this fragmentation</a:t>
            </a:r>
          </a:p>
          <a:p>
            <a:pPr marL="0" indent="0">
              <a:buNone/>
            </a:pPr>
            <a:r>
              <a:rPr lang="en-GB" dirty="0" smtClean="0"/>
              <a:t>Barcelona Convention on ICZM 2002</a:t>
            </a:r>
            <a:endParaRPr lang="en-GB" dirty="0"/>
          </a:p>
        </p:txBody>
      </p:sp>
      <p:sp>
        <p:nvSpPr>
          <p:cNvPr id="3" name="Title 2"/>
          <p:cNvSpPr>
            <a:spLocks noGrp="1"/>
          </p:cNvSpPr>
          <p:nvPr>
            <p:ph type="title"/>
          </p:nvPr>
        </p:nvSpPr>
        <p:spPr/>
        <p:txBody>
          <a:bodyPr/>
          <a:lstStyle/>
          <a:p>
            <a:r>
              <a:rPr lang="en-GB" dirty="0" smtClean="0"/>
              <a:t>ICZM</a:t>
            </a:r>
            <a:endParaRPr lang="en-GB" dirty="0"/>
          </a:p>
        </p:txBody>
      </p:sp>
    </p:spTree>
    <p:extLst>
      <p:ext uri="{BB962C8B-B14F-4D97-AF65-F5344CB8AC3E}">
        <p14:creationId xmlns:p14="http://schemas.microsoft.com/office/powerpoint/2010/main" val="386754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 calcmode="lin" valueType="num">
                                      <p:cBhvr additive="base">
                                        <p:cTn id="4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additive="base">
                                        <p:cTn id="4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
                                            <p:txEl>
                                              <p:pRg st="10" end="10"/>
                                            </p:txEl>
                                          </p:spTgt>
                                        </p:tgtEl>
                                        <p:attrNameLst>
                                          <p:attrName>style.visibility</p:attrName>
                                        </p:attrNameLst>
                                      </p:cBhvr>
                                      <p:to>
                                        <p:strVal val="visible"/>
                                      </p:to>
                                    </p:set>
                                    <p:anim calcmode="lin" valueType="num">
                                      <p:cBhvr additive="base">
                                        <p:cTn id="5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
                                            <p:txEl>
                                              <p:pRg st="11" end="11"/>
                                            </p:txEl>
                                          </p:spTgt>
                                        </p:tgtEl>
                                        <p:attrNameLst>
                                          <p:attrName>style.visibility</p:attrName>
                                        </p:attrNameLst>
                                      </p:cBhvr>
                                      <p:to>
                                        <p:strVal val="visible"/>
                                      </p:to>
                                    </p:set>
                                    <p:anim calcmode="lin" valueType="num">
                                      <p:cBhvr additive="base">
                                        <p:cTn id="5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
                                            <p:txEl>
                                              <p:pRg st="13" end="13"/>
                                            </p:txEl>
                                          </p:spTgt>
                                        </p:tgtEl>
                                        <p:attrNameLst>
                                          <p:attrName>style.visibility</p:attrName>
                                        </p:attrNameLst>
                                      </p:cBhvr>
                                      <p:to>
                                        <p:strVal val="visible"/>
                                      </p:to>
                                    </p:set>
                                    <p:anim calcmode="lin" valueType="num">
                                      <p:cBhvr additive="base">
                                        <p:cTn id="6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
                                            <p:txEl>
                                              <p:pRg st="14" end="14"/>
                                            </p:txEl>
                                          </p:spTgt>
                                        </p:tgtEl>
                                        <p:attrNameLst>
                                          <p:attrName>style.visibility</p:attrName>
                                        </p:attrNameLst>
                                      </p:cBhvr>
                                      <p:to>
                                        <p:strVal val="visible"/>
                                      </p:to>
                                    </p:set>
                                    <p:anim calcmode="lin" valueType="num">
                                      <p:cBhvr additive="base">
                                        <p:cTn id="7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S</a:t>
            </a:r>
            <a:r>
              <a:rPr lang="en-GB" dirty="0" smtClean="0"/>
              <a:t>ystem </a:t>
            </a:r>
            <a:r>
              <a:rPr lang="en-GB" dirty="0" smtClean="0"/>
              <a:t>of management and protection of marine &amp; coastal environments. </a:t>
            </a:r>
          </a:p>
          <a:p>
            <a:r>
              <a:rPr lang="en-GB" dirty="0" smtClean="0"/>
              <a:t>Factors</a:t>
            </a:r>
          </a:p>
          <a:p>
            <a:pPr marL="759143" lvl="1" indent="-457200">
              <a:buFont typeface="+mj-lt"/>
              <a:buAutoNum type="arabicPeriod"/>
            </a:pPr>
            <a:r>
              <a:rPr lang="en-GB" dirty="0" smtClean="0">
                <a:solidFill>
                  <a:schemeClr val="tx1"/>
                </a:solidFill>
              </a:rPr>
              <a:t>Marine Management Organisation (MMO)</a:t>
            </a:r>
          </a:p>
          <a:p>
            <a:pPr marL="759143" lvl="1" indent="-457200">
              <a:buFont typeface="+mj-lt"/>
              <a:buAutoNum type="arabicPeriod"/>
            </a:pPr>
            <a:r>
              <a:rPr lang="en-GB" dirty="0" smtClean="0">
                <a:solidFill>
                  <a:schemeClr val="tx1"/>
                </a:solidFill>
              </a:rPr>
              <a:t>Strategic Marine Planning system</a:t>
            </a:r>
          </a:p>
          <a:p>
            <a:pPr marL="759143" lvl="1" indent="-457200">
              <a:buFont typeface="+mj-lt"/>
              <a:buAutoNum type="arabicPeriod"/>
            </a:pPr>
            <a:r>
              <a:rPr lang="en-GB" dirty="0" smtClean="0">
                <a:solidFill>
                  <a:schemeClr val="tx1"/>
                </a:solidFill>
              </a:rPr>
              <a:t>Streamlined marine licensing</a:t>
            </a:r>
          </a:p>
          <a:p>
            <a:pPr marL="759143" lvl="1" indent="-457200">
              <a:buFont typeface="+mj-lt"/>
              <a:buAutoNum type="arabicPeriod"/>
            </a:pPr>
            <a:r>
              <a:rPr lang="en-GB" dirty="0" smtClean="0">
                <a:solidFill>
                  <a:schemeClr val="tx1"/>
                </a:solidFill>
              </a:rPr>
              <a:t>Marine nature conservation</a:t>
            </a:r>
          </a:p>
          <a:p>
            <a:pPr marL="759143" lvl="1" indent="-457200">
              <a:buFont typeface="+mj-lt"/>
              <a:buAutoNum type="arabicPeriod"/>
            </a:pPr>
            <a:r>
              <a:rPr lang="en-GB" dirty="0" smtClean="0">
                <a:solidFill>
                  <a:schemeClr val="tx1"/>
                </a:solidFill>
              </a:rPr>
              <a:t>Fisheries management and marine enforcement</a:t>
            </a:r>
          </a:p>
          <a:p>
            <a:pPr marL="759143" lvl="1" indent="-457200">
              <a:buFont typeface="+mj-lt"/>
              <a:buAutoNum type="arabicPeriod"/>
            </a:pPr>
            <a:r>
              <a:rPr lang="en-GB" dirty="0" smtClean="0">
                <a:solidFill>
                  <a:schemeClr val="tx1"/>
                </a:solidFill>
              </a:rPr>
              <a:t>Migratory and freshwater fisheries</a:t>
            </a:r>
          </a:p>
          <a:p>
            <a:pPr marL="759143" lvl="1" indent="-457200">
              <a:buFont typeface="+mj-lt"/>
              <a:buAutoNum type="arabicPeriod"/>
            </a:pPr>
            <a:r>
              <a:rPr lang="en-GB" dirty="0" smtClean="0">
                <a:solidFill>
                  <a:schemeClr val="tx1"/>
                </a:solidFill>
              </a:rPr>
              <a:t>Coastal access</a:t>
            </a:r>
          </a:p>
          <a:p>
            <a:pPr marL="759143" lvl="1" indent="-457200">
              <a:buFont typeface="+mj-lt"/>
              <a:buAutoNum type="arabicPeriod"/>
            </a:pPr>
            <a:r>
              <a:rPr lang="en-GB" dirty="0" smtClean="0">
                <a:solidFill>
                  <a:schemeClr val="tx1"/>
                </a:solidFill>
              </a:rPr>
              <a:t>Coastal and estuarine management (DEFRA, 2010)</a:t>
            </a:r>
          </a:p>
          <a:p>
            <a:pPr marL="0" indent="0">
              <a:buNone/>
            </a:pPr>
            <a:r>
              <a:rPr lang="en-GB" dirty="0" smtClean="0"/>
              <a:t>Factors 7 &amp; 8 are the principal factors for ICZM</a:t>
            </a:r>
          </a:p>
          <a:p>
            <a:pPr lvl="1"/>
            <a:endParaRPr lang="en-GB" dirty="0"/>
          </a:p>
        </p:txBody>
      </p:sp>
      <p:sp>
        <p:nvSpPr>
          <p:cNvPr id="3" name="Title 2"/>
          <p:cNvSpPr>
            <a:spLocks noGrp="1"/>
          </p:cNvSpPr>
          <p:nvPr>
            <p:ph type="title"/>
          </p:nvPr>
        </p:nvSpPr>
        <p:spPr/>
        <p:txBody>
          <a:bodyPr>
            <a:normAutofit fontScale="90000"/>
          </a:bodyPr>
          <a:lstStyle/>
          <a:p>
            <a:r>
              <a:rPr lang="en-GB" dirty="0" smtClean="0"/>
              <a:t>Marine and Coastal Access Act 2009</a:t>
            </a:r>
            <a:endParaRPr lang="en-GB" dirty="0"/>
          </a:p>
        </p:txBody>
      </p:sp>
    </p:spTree>
    <p:extLst>
      <p:ext uri="{BB962C8B-B14F-4D97-AF65-F5344CB8AC3E}">
        <p14:creationId xmlns:p14="http://schemas.microsoft.com/office/powerpoint/2010/main" val="41166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down)">
                                      <p:cBhvr>
                                        <p:cTn id="27" dur="500"/>
                                        <p:tgtEl>
                                          <p:spTgt spid="2">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Effect transition="in" filter="wipe(down)">
                                      <p:cBhvr>
                                        <p:cTn id="30" dur="500"/>
                                        <p:tgtEl>
                                          <p:spTgt spid="2">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wipe(down)">
                                      <p:cBhvr>
                                        <p:cTn id="33" dur="500"/>
                                        <p:tgtEl>
                                          <p:spTgt spid="2">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Effect transition="in" filter="wipe(down)">
                                      <p:cBhvr>
                                        <p:cTn id="36" dur="500"/>
                                        <p:tgtEl>
                                          <p:spTgt spid="2">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wipe(down)">
                                      <p:cBhvr>
                                        <p:cTn id="4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31540" y="188640"/>
            <a:ext cx="7772400" cy="1143000"/>
          </a:xfrm>
        </p:spPr>
        <p:txBody>
          <a:bodyPr>
            <a:normAutofit fontScale="90000"/>
          </a:bodyPr>
          <a:lstStyle/>
          <a:p>
            <a:r>
              <a:rPr lang="en-GB" dirty="0" smtClean="0"/>
              <a:t>Local and Regional Coastal Zone Management</a:t>
            </a:r>
            <a:endParaRPr lang="en-GB" dirty="0"/>
          </a:p>
        </p:txBody>
      </p:sp>
      <p:sp>
        <p:nvSpPr>
          <p:cNvPr id="9" name="Rectangle 8"/>
          <p:cNvSpPr/>
          <p:nvPr/>
        </p:nvSpPr>
        <p:spPr>
          <a:xfrm>
            <a:off x="179512" y="2780928"/>
            <a:ext cx="8676456" cy="3693319"/>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74081842"/>
              </p:ext>
            </p:extLst>
          </p:nvPr>
        </p:nvGraphicFramePr>
        <p:xfrm>
          <a:off x="1331640" y="188640"/>
          <a:ext cx="7704855" cy="6395040"/>
        </p:xfrm>
        <a:graphic>
          <a:graphicData uri="http://schemas.openxmlformats.org/drawingml/2006/table">
            <a:tbl>
              <a:tblPr firstRow="1" bandRow="1">
                <a:tableStyleId>{5C22544A-7EE6-4342-B048-85BDC9FD1C3A}</a:tableStyleId>
              </a:tblPr>
              <a:tblGrid>
                <a:gridCol w="2698650">
                  <a:extLst>
                    <a:ext uri="{9D8B030D-6E8A-4147-A177-3AD203B41FA5}">
                      <a16:colId xmlns:a16="http://schemas.microsoft.com/office/drawing/2014/main" val="20000"/>
                    </a:ext>
                  </a:extLst>
                </a:gridCol>
                <a:gridCol w="2437920">
                  <a:extLst>
                    <a:ext uri="{9D8B030D-6E8A-4147-A177-3AD203B41FA5}">
                      <a16:colId xmlns:a16="http://schemas.microsoft.com/office/drawing/2014/main" val="20001"/>
                    </a:ext>
                  </a:extLst>
                </a:gridCol>
                <a:gridCol w="2568285">
                  <a:extLst>
                    <a:ext uri="{9D8B030D-6E8A-4147-A177-3AD203B41FA5}">
                      <a16:colId xmlns:a16="http://schemas.microsoft.com/office/drawing/2014/main" val="20002"/>
                    </a:ext>
                  </a:extLst>
                </a:gridCol>
              </a:tblGrid>
              <a:tr h="322576">
                <a:tc>
                  <a:txBody>
                    <a:bodyPr/>
                    <a:lstStyle/>
                    <a:p>
                      <a:r>
                        <a:rPr lang="en-GB" sz="1600" b="1" dirty="0"/>
                        <a:t>Name</a:t>
                      </a:r>
                      <a:endParaRPr lang="en-GB" sz="1600" dirty="0"/>
                    </a:p>
                  </a:txBody>
                  <a:tcPr/>
                </a:tc>
                <a:tc>
                  <a:txBody>
                    <a:bodyPr/>
                    <a:lstStyle/>
                    <a:p>
                      <a:pPr algn="ctr"/>
                      <a:r>
                        <a:rPr lang="en-GB" sz="1600" b="1"/>
                        <a:t>Area lost</a:t>
                      </a:r>
                      <a:r>
                        <a:rPr lang="en-GB" sz="1600"/>
                        <a:t> </a:t>
                      </a:r>
                    </a:p>
                  </a:txBody>
                  <a:tcPr/>
                </a:tc>
                <a:tc>
                  <a:txBody>
                    <a:bodyPr/>
                    <a:lstStyle/>
                    <a:p>
                      <a:pPr algn="ctr"/>
                      <a:r>
                        <a:rPr lang="en-GB" sz="1600" b="1"/>
                        <a:t>Period</a:t>
                      </a:r>
                      <a:r>
                        <a:rPr lang="en-GB" sz="1600"/>
                        <a:t> </a:t>
                      </a:r>
                    </a:p>
                  </a:txBody>
                  <a:tcPr/>
                </a:tc>
                <a:extLst>
                  <a:ext uri="{0D108BD9-81ED-4DB2-BD59-A6C34878D82A}">
                    <a16:rowId xmlns:a16="http://schemas.microsoft.com/office/drawing/2014/main" val="10000"/>
                  </a:ext>
                </a:extLst>
              </a:tr>
              <a:tr h="322576">
                <a:tc>
                  <a:txBody>
                    <a:bodyPr/>
                    <a:lstStyle/>
                    <a:p>
                      <a:r>
                        <a:rPr lang="en-GB" sz="1600" dirty="0"/>
                        <a:t>The Wash</a:t>
                      </a:r>
                    </a:p>
                  </a:txBody>
                  <a:tcPr/>
                </a:tc>
                <a:tc>
                  <a:txBody>
                    <a:bodyPr/>
                    <a:lstStyle/>
                    <a:p>
                      <a:pPr algn="ctr"/>
                      <a:r>
                        <a:rPr lang="en-GB" sz="1600"/>
                        <a:t>47000 ha </a:t>
                      </a:r>
                    </a:p>
                  </a:txBody>
                  <a:tcPr/>
                </a:tc>
                <a:tc>
                  <a:txBody>
                    <a:bodyPr/>
                    <a:lstStyle/>
                    <a:p>
                      <a:pPr algn="ctr"/>
                      <a:r>
                        <a:rPr lang="en-GB" sz="1600"/>
                        <a:t>since Roman </a:t>
                      </a:r>
                    </a:p>
                  </a:txBody>
                  <a:tcPr/>
                </a:tc>
                <a:extLst>
                  <a:ext uri="{0D108BD9-81ED-4DB2-BD59-A6C34878D82A}">
                    <a16:rowId xmlns:a16="http://schemas.microsoft.com/office/drawing/2014/main" val="10001"/>
                  </a:ext>
                </a:extLst>
              </a:tr>
              <a:tr h="322576">
                <a:tc>
                  <a:txBody>
                    <a:bodyPr/>
                    <a:lstStyle/>
                    <a:p>
                      <a:r>
                        <a:rPr lang="en-GB" sz="1600" dirty="0"/>
                        <a:t>Severn Estuary</a:t>
                      </a:r>
                    </a:p>
                  </a:txBody>
                  <a:tcPr/>
                </a:tc>
                <a:tc>
                  <a:txBody>
                    <a:bodyPr/>
                    <a:lstStyle/>
                    <a:p>
                      <a:pPr algn="ctr"/>
                      <a:r>
                        <a:rPr lang="en-GB" sz="1600"/>
                        <a:t>c8000 ha </a:t>
                      </a:r>
                    </a:p>
                  </a:txBody>
                  <a:tcPr/>
                </a:tc>
                <a:tc>
                  <a:txBody>
                    <a:bodyPr/>
                    <a:lstStyle/>
                    <a:p>
                      <a:pPr algn="ctr"/>
                      <a:r>
                        <a:rPr lang="en-GB" sz="1600"/>
                        <a:t>since Roman </a:t>
                      </a:r>
                    </a:p>
                  </a:txBody>
                  <a:tcPr/>
                </a:tc>
                <a:extLst>
                  <a:ext uri="{0D108BD9-81ED-4DB2-BD59-A6C34878D82A}">
                    <a16:rowId xmlns:a16="http://schemas.microsoft.com/office/drawing/2014/main" val="10002"/>
                  </a:ext>
                </a:extLst>
              </a:tr>
              <a:tr h="322576">
                <a:tc>
                  <a:txBody>
                    <a:bodyPr/>
                    <a:lstStyle/>
                    <a:p>
                      <a:r>
                        <a:rPr lang="en-GB" sz="1600" dirty="0"/>
                        <a:t>Dee Estuary</a:t>
                      </a:r>
                    </a:p>
                  </a:txBody>
                  <a:tcPr/>
                </a:tc>
                <a:tc>
                  <a:txBody>
                    <a:bodyPr/>
                    <a:lstStyle/>
                    <a:p>
                      <a:pPr algn="ctr"/>
                      <a:r>
                        <a:rPr lang="en-GB" sz="1600" dirty="0"/>
                        <a:t>6000 ha </a:t>
                      </a:r>
                    </a:p>
                  </a:txBody>
                  <a:tcPr/>
                </a:tc>
                <a:tc>
                  <a:txBody>
                    <a:bodyPr/>
                    <a:lstStyle/>
                    <a:p>
                      <a:pPr algn="ctr"/>
                      <a:r>
                        <a:rPr lang="en-GB" sz="1600"/>
                        <a:t>since 1730 </a:t>
                      </a:r>
                    </a:p>
                  </a:txBody>
                  <a:tcPr/>
                </a:tc>
                <a:extLst>
                  <a:ext uri="{0D108BD9-81ED-4DB2-BD59-A6C34878D82A}">
                    <a16:rowId xmlns:a16="http://schemas.microsoft.com/office/drawing/2014/main" val="10003"/>
                  </a:ext>
                </a:extLst>
              </a:tr>
              <a:tr h="322576">
                <a:tc>
                  <a:txBody>
                    <a:bodyPr/>
                    <a:lstStyle/>
                    <a:p>
                      <a:r>
                        <a:rPr lang="en-GB" sz="1600"/>
                        <a:t>Humber Estuary</a:t>
                      </a:r>
                    </a:p>
                  </a:txBody>
                  <a:tcPr/>
                </a:tc>
                <a:tc>
                  <a:txBody>
                    <a:bodyPr/>
                    <a:lstStyle/>
                    <a:p>
                      <a:pPr algn="ctr"/>
                      <a:r>
                        <a:rPr lang="en-GB" sz="1600" dirty="0"/>
                        <a:t>4600 ha </a:t>
                      </a:r>
                    </a:p>
                  </a:txBody>
                  <a:tcPr/>
                </a:tc>
                <a:tc>
                  <a:txBody>
                    <a:bodyPr/>
                    <a:lstStyle/>
                    <a:p>
                      <a:pPr algn="ctr"/>
                      <a:r>
                        <a:rPr lang="en-GB" sz="1600"/>
                        <a:t>1600-1850 </a:t>
                      </a:r>
                    </a:p>
                  </a:txBody>
                  <a:tcPr/>
                </a:tc>
                <a:extLst>
                  <a:ext uri="{0D108BD9-81ED-4DB2-BD59-A6C34878D82A}">
                    <a16:rowId xmlns:a16="http://schemas.microsoft.com/office/drawing/2014/main" val="10004"/>
                  </a:ext>
                </a:extLst>
              </a:tr>
              <a:tr h="360000">
                <a:tc>
                  <a:txBody>
                    <a:bodyPr/>
                    <a:lstStyle/>
                    <a:p>
                      <a:r>
                        <a:rPr lang="en-GB" sz="1600" dirty="0"/>
                        <a:t>Greater Thames Estuary</a:t>
                      </a:r>
                    </a:p>
                  </a:txBody>
                  <a:tcPr/>
                </a:tc>
                <a:tc>
                  <a:txBody>
                    <a:bodyPr/>
                    <a:lstStyle/>
                    <a:p>
                      <a:pPr algn="ctr"/>
                      <a:r>
                        <a:rPr lang="en-GB" sz="1600" dirty="0"/>
                        <a:t>4340 ha </a:t>
                      </a:r>
                    </a:p>
                  </a:txBody>
                  <a:tcPr/>
                </a:tc>
                <a:tc>
                  <a:txBody>
                    <a:bodyPr/>
                    <a:lstStyle/>
                    <a:p>
                      <a:pPr algn="ctr"/>
                      <a:r>
                        <a:rPr lang="en-GB" sz="1600" dirty="0"/>
                        <a:t>mostly pre-1800 </a:t>
                      </a:r>
                    </a:p>
                  </a:txBody>
                  <a:tcPr/>
                </a:tc>
                <a:extLst>
                  <a:ext uri="{0D108BD9-81ED-4DB2-BD59-A6C34878D82A}">
                    <a16:rowId xmlns:a16="http://schemas.microsoft.com/office/drawing/2014/main" val="10005"/>
                  </a:ext>
                </a:extLst>
              </a:tr>
              <a:tr h="322576">
                <a:tc>
                  <a:txBody>
                    <a:bodyPr/>
                    <a:lstStyle/>
                    <a:p>
                      <a:r>
                        <a:rPr lang="en-GB" sz="1600"/>
                        <a:t>Tees Estuary</a:t>
                      </a:r>
                    </a:p>
                  </a:txBody>
                  <a:tcPr/>
                </a:tc>
                <a:tc>
                  <a:txBody>
                    <a:bodyPr/>
                    <a:lstStyle/>
                    <a:p>
                      <a:pPr algn="ctr"/>
                      <a:r>
                        <a:rPr lang="en-GB" sz="1600" dirty="0"/>
                        <a:t>3300 ha </a:t>
                      </a:r>
                    </a:p>
                  </a:txBody>
                  <a:tcPr/>
                </a:tc>
                <a:tc>
                  <a:txBody>
                    <a:bodyPr/>
                    <a:lstStyle/>
                    <a:p>
                      <a:pPr algn="ctr"/>
                      <a:r>
                        <a:rPr lang="en-GB" sz="1600" dirty="0"/>
                        <a:t>since 1720 </a:t>
                      </a:r>
                    </a:p>
                  </a:txBody>
                  <a:tcPr/>
                </a:tc>
                <a:extLst>
                  <a:ext uri="{0D108BD9-81ED-4DB2-BD59-A6C34878D82A}">
                    <a16:rowId xmlns:a16="http://schemas.microsoft.com/office/drawing/2014/main" val="10006"/>
                  </a:ext>
                </a:extLst>
              </a:tr>
              <a:tr h="322576">
                <a:tc>
                  <a:txBody>
                    <a:bodyPr/>
                    <a:lstStyle/>
                    <a:p>
                      <a:r>
                        <a:rPr lang="en-GB" sz="1600" b="0"/>
                        <a:t>Ribble Estuary</a:t>
                      </a:r>
                    </a:p>
                  </a:txBody>
                  <a:tcPr/>
                </a:tc>
                <a:tc>
                  <a:txBody>
                    <a:bodyPr/>
                    <a:lstStyle/>
                    <a:p>
                      <a:pPr algn="ctr"/>
                      <a:r>
                        <a:rPr lang="en-GB" sz="1600" b="0"/>
                        <a:t>2320 ha </a:t>
                      </a:r>
                    </a:p>
                  </a:txBody>
                  <a:tcPr/>
                </a:tc>
                <a:tc>
                  <a:txBody>
                    <a:bodyPr/>
                    <a:lstStyle/>
                    <a:p>
                      <a:pPr algn="ctr"/>
                      <a:r>
                        <a:rPr lang="en-GB" sz="1600" b="0" dirty="0"/>
                        <a:t>since 1800 </a:t>
                      </a:r>
                    </a:p>
                  </a:txBody>
                  <a:tcPr/>
                </a:tc>
                <a:extLst>
                  <a:ext uri="{0D108BD9-81ED-4DB2-BD59-A6C34878D82A}">
                    <a16:rowId xmlns:a16="http://schemas.microsoft.com/office/drawing/2014/main" val="10007"/>
                  </a:ext>
                </a:extLst>
              </a:tr>
              <a:tr h="322576">
                <a:tc>
                  <a:txBody>
                    <a:bodyPr/>
                    <a:lstStyle/>
                    <a:p>
                      <a:r>
                        <a:rPr lang="en-GB" sz="1600"/>
                        <a:t>Morecambe Bay</a:t>
                      </a:r>
                    </a:p>
                  </a:txBody>
                  <a:tcPr/>
                </a:tc>
                <a:tc>
                  <a:txBody>
                    <a:bodyPr/>
                    <a:lstStyle/>
                    <a:p>
                      <a:pPr algn="ctr"/>
                      <a:r>
                        <a:rPr lang="en-GB" sz="1600"/>
                        <a:t>1320 ha </a:t>
                      </a:r>
                    </a:p>
                  </a:txBody>
                  <a:tcPr/>
                </a:tc>
                <a:tc>
                  <a:txBody>
                    <a:bodyPr/>
                    <a:lstStyle/>
                    <a:p>
                      <a:pPr algn="ctr"/>
                      <a:r>
                        <a:rPr lang="en-GB" sz="1600" dirty="0"/>
                        <a:t>1200-1900 </a:t>
                      </a:r>
                    </a:p>
                  </a:txBody>
                  <a:tcPr/>
                </a:tc>
                <a:extLst>
                  <a:ext uri="{0D108BD9-81ED-4DB2-BD59-A6C34878D82A}">
                    <a16:rowId xmlns:a16="http://schemas.microsoft.com/office/drawing/2014/main" val="10008"/>
                  </a:ext>
                </a:extLst>
              </a:tr>
              <a:tr h="324000">
                <a:tc>
                  <a:txBody>
                    <a:bodyPr/>
                    <a:lstStyle/>
                    <a:p>
                      <a:r>
                        <a:rPr lang="en-GB" sz="1600" dirty="0"/>
                        <a:t>Ore/Alde/</a:t>
                      </a:r>
                      <a:r>
                        <a:rPr lang="en-GB" sz="1600" dirty="0" err="1"/>
                        <a:t>Butley</a:t>
                      </a:r>
                      <a:r>
                        <a:rPr lang="en-GB" sz="1600" dirty="0"/>
                        <a:t> Estuary</a:t>
                      </a:r>
                    </a:p>
                  </a:txBody>
                  <a:tcPr/>
                </a:tc>
                <a:tc>
                  <a:txBody>
                    <a:bodyPr/>
                    <a:lstStyle/>
                    <a:p>
                      <a:pPr algn="ctr"/>
                      <a:r>
                        <a:rPr lang="en-GB" sz="1600"/>
                        <a:t>3640 ha </a:t>
                      </a:r>
                    </a:p>
                  </a:txBody>
                  <a:tcPr/>
                </a:tc>
                <a:tc>
                  <a:txBody>
                    <a:bodyPr/>
                    <a:lstStyle/>
                    <a:p>
                      <a:pPr algn="ctr"/>
                      <a:r>
                        <a:rPr lang="en-GB" sz="1600" dirty="0"/>
                        <a:t>since 1200 </a:t>
                      </a:r>
                    </a:p>
                  </a:txBody>
                  <a:tcPr/>
                </a:tc>
                <a:extLst>
                  <a:ext uri="{0D108BD9-81ED-4DB2-BD59-A6C34878D82A}">
                    <a16:rowId xmlns:a16="http://schemas.microsoft.com/office/drawing/2014/main" val="10009"/>
                  </a:ext>
                </a:extLst>
              </a:tr>
              <a:tr h="322576">
                <a:tc>
                  <a:txBody>
                    <a:bodyPr/>
                    <a:lstStyle/>
                    <a:p>
                      <a:r>
                        <a:rPr lang="en-GB" sz="1600"/>
                        <a:t>Deben Estuary</a:t>
                      </a:r>
                    </a:p>
                  </a:txBody>
                  <a:tcPr/>
                </a:tc>
                <a:tc>
                  <a:txBody>
                    <a:bodyPr/>
                    <a:lstStyle/>
                    <a:p>
                      <a:pPr algn="ctr"/>
                      <a:r>
                        <a:rPr lang="en-GB" sz="1600"/>
                        <a:t>2240 ha </a:t>
                      </a:r>
                    </a:p>
                  </a:txBody>
                  <a:tcPr/>
                </a:tc>
                <a:tc>
                  <a:txBody>
                    <a:bodyPr/>
                    <a:lstStyle/>
                    <a:p>
                      <a:pPr algn="ctr"/>
                      <a:r>
                        <a:rPr lang="en-GB" sz="1600" dirty="0"/>
                        <a:t>since 1200 </a:t>
                      </a:r>
                    </a:p>
                  </a:txBody>
                  <a:tcPr/>
                </a:tc>
                <a:extLst>
                  <a:ext uri="{0D108BD9-81ED-4DB2-BD59-A6C34878D82A}">
                    <a16:rowId xmlns:a16="http://schemas.microsoft.com/office/drawing/2014/main" val="10010"/>
                  </a:ext>
                </a:extLst>
              </a:tr>
              <a:tr h="322576">
                <a:tc>
                  <a:txBody>
                    <a:bodyPr/>
                    <a:lstStyle/>
                    <a:p>
                      <a:r>
                        <a:rPr lang="en-GB" sz="1600"/>
                        <a:t>Stour Estuary</a:t>
                      </a:r>
                    </a:p>
                  </a:txBody>
                  <a:tcPr/>
                </a:tc>
                <a:tc>
                  <a:txBody>
                    <a:bodyPr/>
                    <a:lstStyle/>
                    <a:p>
                      <a:pPr algn="ctr"/>
                      <a:r>
                        <a:rPr lang="en-GB" sz="1600"/>
                        <a:t>1600 ha </a:t>
                      </a:r>
                    </a:p>
                  </a:txBody>
                  <a:tcPr/>
                </a:tc>
                <a:tc>
                  <a:txBody>
                    <a:bodyPr/>
                    <a:lstStyle/>
                    <a:p>
                      <a:pPr algn="ctr"/>
                      <a:r>
                        <a:rPr lang="en-GB" sz="1600" dirty="0"/>
                        <a:t>since 1200 </a:t>
                      </a:r>
                    </a:p>
                  </a:txBody>
                  <a:tcPr/>
                </a:tc>
                <a:extLst>
                  <a:ext uri="{0D108BD9-81ED-4DB2-BD59-A6C34878D82A}">
                    <a16:rowId xmlns:a16="http://schemas.microsoft.com/office/drawing/2014/main" val="10011"/>
                  </a:ext>
                </a:extLst>
              </a:tr>
              <a:tr h="322576">
                <a:tc>
                  <a:txBody>
                    <a:bodyPr/>
                    <a:lstStyle/>
                    <a:p>
                      <a:r>
                        <a:rPr lang="en-GB" sz="1600"/>
                        <a:t>Blyth Estuary</a:t>
                      </a:r>
                    </a:p>
                  </a:txBody>
                  <a:tcPr/>
                </a:tc>
                <a:tc>
                  <a:txBody>
                    <a:bodyPr/>
                    <a:lstStyle/>
                    <a:p>
                      <a:pPr algn="ctr"/>
                      <a:r>
                        <a:rPr lang="en-GB" sz="1600"/>
                        <a:t>1280 ha </a:t>
                      </a:r>
                    </a:p>
                  </a:txBody>
                  <a:tcPr/>
                </a:tc>
                <a:tc>
                  <a:txBody>
                    <a:bodyPr/>
                    <a:lstStyle/>
                    <a:p>
                      <a:pPr algn="ctr"/>
                      <a:r>
                        <a:rPr lang="en-GB" sz="1600" dirty="0"/>
                        <a:t>since 1200 </a:t>
                      </a:r>
                    </a:p>
                  </a:txBody>
                  <a:tcPr/>
                </a:tc>
                <a:extLst>
                  <a:ext uri="{0D108BD9-81ED-4DB2-BD59-A6C34878D82A}">
                    <a16:rowId xmlns:a16="http://schemas.microsoft.com/office/drawing/2014/main" val="10012"/>
                  </a:ext>
                </a:extLst>
              </a:tr>
              <a:tr h="322576">
                <a:tc>
                  <a:txBody>
                    <a:bodyPr/>
                    <a:lstStyle/>
                    <a:p>
                      <a:r>
                        <a:rPr lang="en-GB" sz="1600"/>
                        <a:t>Orwell Estuary</a:t>
                      </a:r>
                    </a:p>
                  </a:txBody>
                  <a:tcPr/>
                </a:tc>
                <a:tc>
                  <a:txBody>
                    <a:bodyPr/>
                    <a:lstStyle/>
                    <a:p>
                      <a:pPr algn="ctr"/>
                      <a:r>
                        <a:rPr lang="en-GB" sz="1600"/>
                        <a:t>980 ha </a:t>
                      </a:r>
                    </a:p>
                  </a:txBody>
                  <a:tcPr/>
                </a:tc>
                <a:tc>
                  <a:txBody>
                    <a:bodyPr/>
                    <a:lstStyle/>
                    <a:p>
                      <a:pPr algn="ctr"/>
                      <a:r>
                        <a:rPr lang="en-GB" sz="1600" dirty="0"/>
                        <a:t>since 1200 </a:t>
                      </a:r>
                    </a:p>
                  </a:txBody>
                  <a:tcPr/>
                </a:tc>
                <a:extLst>
                  <a:ext uri="{0D108BD9-81ED-4DB2-BD59-A6C34878D82A}">
                    <a16:rowId xmlns:a16="http://schemas.microsoft.com/office/drawing/2014/main" val="10013"/>
                  </a:ext>
                </a:extLst>
              </a:tr>
              <a:tr h="322576">
                <a:tc>
                  <a:txBody>
                    <a:bodyPr/>
                    <a:lstStyle/>
                    <a:p>
                      <a:r>
                        <a:rPr lang="en-GB" sz="1600"/>
                        <a:t>Southampton Water</a:t>
                      </a:r>
                    </a:p>
                  </a:txBody>
                  <a:tcPr/>
                </a:tc>
                <a:tc>
                  <a:txBody>
                    <a:bodyPr/>
                    <a:lstStyle/>
                    <a:p>
                      <a:pPr algn="ctr"/>
                      <a:r>
                        <a:rPr lang="en-GB" sz="1600"/>
                        <a:t>690 ha </a:t>
                      </a:r>
                    </a:p>
                  </a:txBody>
                  <a:tcPr/>
                </a:tc>
                <a:tc>
                  <a:txBody>
                    <a:bodyPr/>
                    <a:lstStyle/>
                    <a:p>
                      <a:pPr algn="ctr"/>
                      <a:r>
                        <a:rPr lang="en-GB" sz="1600" dirty="0"/>
                        <a:t>since 1830 </a:t>
                      </a:r>
                    </a:p>
                  </a:txBody>
                  <a:tcPr/>
                </a:tc>
                <a:extLst>
                  <a:ext uri="{0D108BD9-81ED-4DB2-BD59-A6C34878D82A}">
                    <a16:rowId xmlns:a16="http://schemas.microsoft.com/office/drawing/2014/main" val="10014"/>
                  </a:ext>
                </a:extLst>
              </a:tr>
              <a:tr h="322576">
                <a:tc>
                  <a:txBody>
                    <a:bodyPr/>
                    <a:lstStyle/>
                    <a:p>
                      <a:r>
                        <a:rPr lang="en-GB" sz="1600"/>
                        <a:t>Poole Harbour</a:t>
                      </a:r>
                    </a:p>
                  </a:txBody>
                  <a:tcPr/>
                </a:tc>
                <a:tc>
                  <a:txBody>
                    <a:bodyPr/>
                    <a:lstStyle/>
                    <a:p>
                      <a:pPr algn="ctr"/>
                      <a:r>
                        <a:rPr lang="en-GB" sz="1600"/>
                        <a:t>530 ha </a:t>
                      </a:r>
                    </a:p>
                  </a:txBody>
                  <a:tcPr/>
                </a:tc>
                <a:tc>
                  <a:txBody>
                    <a:bodyPr/>
                    <a:lstStyle/>
                    <a:p>
                      <a:pPr algn="ctr"/>
                      <a:r>
                        <a:rPr lang="en-GB" sz="1600" dirty="0"/>
                        <a:t>since 1807 </a:t>
                      </a:r>
                    </a:p>
                  </a:txBody>
                  <a:tcPr/>
                </a:tc>
                <a:extLst>
                  <a:ext uri="{0D108BD9-81ED-4DB2-BD59-A6C34878D82A}">
                    <a16:rowId xmlns:a16="http://schemas.microsoft.com/office/drawing/2014/main" val="10015"/>
                  </a:ext>
                </a:extLst>
              </a:tr>
              <a:tr h="322576">
                <a:tc>
                  <a:txBody>
                    <a:bodyPr/>
                    <a:lstStyle/>
                    <a:p>
                      <a:r>
                        <a:rPr lang="en-GB" sz="1600"/>
                        <a:t>Portsmouth Harbour</a:t>
                      </a:r>
                    </a:p>
                  </a:txBody>
                  <a:tcPr/>
                </a:tc>
                <a:tc>
                  <a:txBody>
                    <a:bodyPr/>
                    <a:lstStyle/>
                    <a:p>
                      <a:pPr algn="ctr"/>
                      <a:r>
                        <a:rPr lang="en-GB" sz="1600"/>
                        <a:t>490 ha </a:t>
                      </a:r>
                    </a:p>
                  </a:txBody>
                  <a:tcPr/>
                </a:tc>
                <a:tc>
                  <a:txBody>
                    <a:bodyPr/>
                    <a:lstStyle/>
                    <a:p>
                      <a:pPr algn="ctr"/>
                      <a:r>
                        <a:rPr lang="en-GB" sz="1600" dirty="0"/>
                        <a:t>since 1540 </a:t>
                      </a:r>
                    </a:p>
                  </a:txBody>
                  <a:tcPr/>
                </a:tc>
                <a:extLst>
                  <a:ext uri="{0D108BD9-81ED-4DB2-BD59-A6C34878D82A}">
                    <a16:rowId xmlns:a16="http://schemas.microsoft.com/office/drawing/2014/main" val="10016"/>
                  </a:ext>
                </a:extLst>
              </a:tr>
              <a:tr h="322576">
                <a:tc>
                  <a:txBody>
                    <a:bodyPr/>
                    <a:lstStyle/>
                    <a:p>
                      <a:r>
                        <a:rPr lang="en-GB" sz="1600"/>
                        <a:t>Mersey Estuary</a:t>
                      </a:r>
                    </a:p>
                  </a:txBody>
                  <a:tcPr/>
                </a:tc>
                <a:tc>
                  <a:txBody>
                    <a:bodyPr/>
                    <a:lstStyle/>
                    <a:p>
                      <a:pPr algn="ctr"/>
                      <a:r>
                        <a:rPr lang="en-GB" sz="1600"/>
                        <a:t>490 ha </a:t>
                      </a:r>
                    </a:p>
                  </a:txBody>
                  <a:tcPr/>
                </a:tc>
                <a:tc>
                  <a:txBody>
                    <a:bodyPr/>
                    <a:lstStyle/>
                    <a:p>
                      <a:pPr algn="ctr"/>
                      <a:r>
                        <a:rPr lang="en-GB" sz="1600" dirty="0"/>
                        <a:t>1800-1900 </a:t>
                      </a:r>
                    </a:p>
                  </a:txBody>
                  <a:tcPr/>
                </a:tc>
                <a:extLst>
                  <a:ext uri="{0D108BD9-81ED-4DB2-BD59-A6C34878D82A}">
                    <a16:rowId xmlns:a16="http://schemas.microsoft.com/office/drawing/2014/main" val="10017"/>
                  </a:ext>
                </a:extLst>
              </a:tr>
              <a:tr h="322576">
                <a:tc>
                  <a:txBody>
                    <a:bodyPr/>
                    <a:lstStyle/>
                    <a:p>
                      <a:r>
                        <a:rPr lang="en-GB" sz="1600" b="1"/>
                        <a:t>Total</a:t>
                      </a:r>
                      <a:endParaRPr lang="en-GB" sz="1600"/>
                    </a:p>
                  </a:txBody>
                  <a:tcPr/>
                </a:tc>
                <a:tc>
                  <a:txBody>
                    <a:bodyPr/>
                    <a:lstStyle/>
                    <a:p>
                      <a:pPr algn="ctr"/>
                      <a:r>
                        <a:rPr lang="en-GB" sz="1600" b="1" dirty="0"/>
                        <a:t>91250 ha</a:t>
                      </a:r>
                      <a:r>
                        <a:rPr lang="en-GB" sz="1600" dirty="0"/>
                        <a:t> </a:t>
                      </a:r>
                    </a:p>
                  </a:txBody>
                  <a:tcPr/>
                </a:tc>
                <a:tc>
                  <a:txBody>
                    <a:bodyPr/>
                    <a:lstStyle/>
                    <a:p>
                      <a:pPr algn="ctr"/>
                      <a:r>
                        <a:rPr lang="en-GB" sz="1600" dirty="0"/>
                        <a:t> </a:t>
                      </a:r>
                    </a:p>
                  </a:txBody>
                  <a:tcPr/>
                </a:tc>
                <a:extLst>
                  <a:ext uri="{0D108BD9-81ED-4DB2-BD59-A6C34878D82A}">
                    <a16:rowId xmlns:a16="http://schemas.microsoft.com/office/drawing/2014/main" val="10018"/>
                  </a:ext>
                </a:extLst>
              </a:tr>
            </a:tbl>
          </a:graphicData>
        </a:graphic>
      </p:graphicFrame>
      <p:sp>
        <p:nvSpPr>
          <p:cNvPr id="2" name="Title 1"/>
          <p:cNvSpPr>
            <a:spLocks noGrp="1"/>
          </p:cNvSpPr>
          <p:nvPr>
            <p:ph type="title"/>
          </p:nvPr>
        </p:nvSpPr>
        <p:spPr>
          <a:xfrm rot="16200000">
            <a:off x="-1839149" y="3761052"/>
            <a:ext cx="4941168" cy="1252728"/>
          </a:xfrm>
        </p:spPr>
        <p:txBody>
          <a:bodyPr>
            <a:normAutofit fontScale="90000"/>
          </a:bodyPr>
          <a:lstStyle/>
          <a:p>
            <a:r>
              <a:rPr lang="en-GB" dirty="0" smtClean="0">
                <a:solidFill>
                  <a:schemeClr val="tx2">
                    <a:lumMod val="60000"/>
                    <a:lumOff val="40000"/>
                  </a:schemeClr>
                </a:solidFill>
              </a:rPr>
              <a:t>Habitat Loss in the UK</a:t>
            </a:r>
            <a:endParaRPr lang="en-GB" dirty="0">
              <a:solidFill>
                <a:schemeClr val="tx2">
                  <a:lumMod val="60000"/>
                  <a:lumOff val="40000"/>
                </a:schemeClr>
              </a:solidFill>
            </a:endParaRPr>
          </a:p>
        </p:txBody>
      </p:sp>
    </p:spTree>
    <p:extLst>
      <p:ext uri="{BB962C8B-B14F-4D97-AF65-F5344CB8AC3E}">
        <p14:creationId xmlns:p14="http://schemas.microsoft.com/office/powerpoint/2010/main" val="2925857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260648"/>
            <a:ext cx="7772400" cy="1143000"/>
          </a:xfrm>
        </p:spPr>
        <p:txBody>
          <a:bodyPr/>
          <a:lstStyle/>
          <a:p>
            <a:endParaRPr lang="en-GB" dirty="0">
              <a:solidFill>
                <a:schemeClr val="bg2"/>
              </a:solidFill>
            </a:endParaRP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5796136" y="2420494"/>
            <a:ext cx="3089189" cy="4114800"/>
          </a:xfrm>
          <a:noFill/>
          <a:ln/>
        </p:spPr>
      </p:pic>
      <p:sp>
        <p:nvSpPr>
          <p:cNvPr id="5124" name="Rectangle 4"/>
          <p:cNvSpPr>
            <a:spLocks noGrp="1" noChangeArrowheads="1"/>
          </p:cNvSpPr>
          <p:nvPr>
            <p:ph type="body" sz="half" idx="2"/>
          </p:nvPr>
        </p:nvSpPr>
        <p:spPr>
          <a:xfrm>
            <a:off x="1259632" y="404664"/>
            <a:ext cx="6840760" cy="1328936"/>
          </a:xfrm>
        </p:spPr>
        <p:txBody>
          <a:bodyPr>
            <a:normAutofit lnSpcReduction="10000"/>
          </a:bodyPr>
          <a:lstStyle/>
          <a:p>
            <a:pPr algn="ctr">
              <a:buFontTx/>
              <a:buNone/>
            </a:pPr>
            <a:r>
              <a:rPr lang="en-GB" sz="2800" dirty="0"/>
              <a:t>	</a:t>
            </a:r>
            <a:r>
              <a:rPr lang="en-GB" sz="2800" dirty="0" smtClean="0"/>
              <a:t>The case of East Anglia</a:t>
            </a:r>
          </a:p>
          <a:p>
            <a:pPr algn="ctr">
              <a:buFontTx/>
              <a:buNone/>
            </a:pPr>
            <a:r>
              <a:rPr lang="en-GB" sz="2800" dirty="0" smtClean="0"/>
              <a:t>The </a:t>
            </a:r>
            <a:r>
              <a:rPr lang="en-GB" sz="2800" dirty="0"/>
              <a:t>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10" name="Title 9"/>
          <p:cNvSpPr>
            <a:spLocks noGrp="1"/>
          </p:cNvSpPr>
          <p:nvPr>
            <p:ph type="title"/>
          </p:nvPr>
        </p:nvSpPr>
        <p:spPr/>
        <p:txBody>
          <a:bodyPr/>
          <a:lstStyle/>
          <a:p>
            <a:endParaRPr lang="en-GB"/>
          </a:p>
        </p:txBody>
      </p:sp>
      <p:sp>
        <p:nvSpPr>
          <p:cNvPr id="9" name="Text Placeholder 8"/>
          <p:cNvSpPr>
            <a:spLocks noGrp="1"/>
          </p:cNvSpPr>
          <p:nvPr>
            <p:ph type="body" sz="half" idx="2"/>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496944" cy="1252728"/>
          </a:xfrm>
        </p:spPr>
        <p:txBody>
          <a:bodyPr>
            <a:normAutofit fontScale="90000"/>
          </a:bodyPr>
          <a:lstStyle/>
          <a:p>
            <a:r>
              <a:rPr lang="en-GB" dirty="0" smtClean="0"/>
              <a:t>Time</a:t>
            </a:r>
            <a:br>
              <a:rPr lang="en-GB" dirty="0" smtClean="0"/>
            </a:br>
            <a:r>
              <a:rPr lang="en-GB" sz="2700" dirty="0" smtClean="0"/>
              <a:t>(Read </a:t>
            </a:r>
            <a:r>
              <a:rPr lang="en-GB" sz="2700" dirty="0" err="1" smtClean="0"/>
              <a:t>Tebboth</a:t>
            </a:r>
            <a:r>
              <a:rPr lang="en-GB" sz="2700" dirty="0" smtClean="0"/>
              <a:t>, 2013 Adapting to coastal change (2 pages)</a:t>
            </a:r>
            <a:endParaRPr lang="en-GB" sz="2700" dirty="0"/>
          </a:p>
        </p:txBody>
      </p:sp>
      <p:pic>
        <p:nvPicPr>
          <p:cNvPr id="1026" name="Picture 2" descr="http://geographydirections.files.wordpress.com/2013/06/happisburgh-coast-lin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33" y="2636912"/>
            <a:ext cx="9167309" cy="422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703" y="2147664"/>
            <a:ext cx="5616624" cy="461665"/>
          </a:xfrm>
          <a:prstGeom prst="rect">
            <a:avLst/>
          </a:prstGeom>
          <a:noFill/>
        </p:spPr>
        <p:txBody>
          <a:bodyPr wrap="square" rtlCol="0">
            <a:spAutoFit/>
          </a:bodyPr>
          <a:lstStyle/>
          <a:p>
            <a:r>
              <a:rPr lang="en-GB" sz="1200" dirty="0"/>
              <a:t>http://blog.geographydirections.com/2013/11/01/adapting-to-coastal-change-understanding-different-points-of-view-in-coastal-erosion-management/</a:t>
            </a:r>
          </a:p>
        </p:txBody>
      </p:sp>
    </p:spTree>
    <p:extLst>
      <p:ext uri="{BB962C8B-B14F-4D97-AF65-F5344CB8AC3E}">
        <p14:creationId xmlns:p14="http://schemas.microsoft.com/office/powerpoint/2010/main" val="3781847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404664"/>
            <a:ext cx="8712967" cy="6336704"/>
          </a:xfrm>
        </p:spPr>
        <p:txBody>
          <a:bodyPr>
            <a:normAutofit fontScale="70000" lnSpcReduction="20000"/>
          </a:bodyPr>
          <a:lstStyle/>
          <a:p>
            <a:r>
              <a:rPr lang="en-GB" sz="2900" dirty="0" err="1" smtClean="0">
                <a:solidFill>
                  <a:srgbClr val="FFFF00"/>
                </a:solidFill>
              </a:rPr>
              <a:t>Tebboth</a:t>
            </a:r>
            <a:r>
              <a:rPr lang="en-GB" sz="2900" dirty="0" smtClean="0">
                <a:solidFill>
                  <a:srgbClr val="FFFF00"/>
                </a:solidFill>
              </a:rPr>
              <a:t>, M. (2013) Understanding </a:t>
            </a:r>
            <a:r>
              <a:rPr lang="en-GB" sz="2900" dirty="0">
                <a:solidFill>
                  <a:srgbClr val="FFFF00"/>
                </a:solidFill>
              </a:rPr>
              <a:t>intractable environmental policy conflicts: the case of the village that would not fall quietly into the </a:t>
            </a:r>
            <a:r>
              <a:rPr lang="en-GB" sz="2900" dirty="0" smtClean="0">
                <a:solidFill>
                  <a:srgbClr val="FFFF00"/>
                </a:solidFill>
              </a:rPr>
              <a:t>sea.  </a:t>
            </a:r>
            <a:r>
              <a:rPr lang="en-GB" sz="2900" i="1" dirty="0" smtClean="0">
                <a:solidFill>
                  <a:srgbClr val="FFFF00"/>
                </a:solidFill>
              </a:rPr>
              <a:t>The Geographical Journal . ABSTRACT</a:t>
            </a:r>
          </a:p>
          <a:p>
            <a:endParaRPr lang="en-GB" i="1" dirty="0"/>
          </a:p>
          <a:p>
            <a:endParaRPr lang="en-GB" i="1" dirty="0" smtClean="0"/>
          </a:p>
          <a:p>
            <a:endParaRPr lang="en-GB" i="1" dirty="0"/>
          </a:p>
          <a:p>
            <a:endParaRPr lang="en-GB" i="1" dirty="0" smtClean="0"/>
          </a:p>
          <a:p>
            <a:r>
              <a:rPr lang="en-GB" dirty="0"/>
              <a:t>Coastal erosion is an emotive issue with deeply held views that are often resistant to consensual approaches to identify mutually acceptable solutions. Using the village of </a:t>
            </a:r>
            <a:r>
              <a:rPr lang="en-GB" dirty="0" err="1"/>
              <a:t>Happisburgh</a:t>
            </a:r>
            <a:r>
              <a:rPr lang="en-GB" dirty="0"/>
              <a:t> on the East Anglian coast in England as a case study, this research analyses how the issue of coastal erosion has been framed and whether the presence of different frames acts as a barrier to building consensus between stakeholders. The study uses Frame Theory and Cultural Theory to understand how the UK Government and the Coastal Concern Action Group (CCAG), a local pressure group based in </a:t>
            </a:r>
            <a:r>
              <a:rPr lang="en-GB" dirty="0" err="1"/>
              <a:t>Happisburgh</a:t>
            </a:r>
            <a:r>
              <a:rPr lang="en-GB" dirty="0"/>
              <a:t>, communicate and perceive the issue of coastal erosion. Additionally, the study explores whether the different ways of understanding coastal erosion resonate within the community itself. A multi-method approach was used (policy discourse and media frame analysis) to identify the dominant framings of coastal erosion. The resonance of these frames was tested within the community of </a:t>
            </a:r>
            <a:r>
              <a:rPr lang="en-GB" dirty="0" err="1"/>
              <a:t>Happisburgh</a:t>
            </a:r>
            <a:r>
              <a:rPr lang="en-GB" dirty="0"/>
              <a:t> through a questionnaire with follow-up focus groups. The study revealed that the Government discourse of coastal erosion shares many of the characteristics associated with Cultural Theory's hierarchical worldview. Conversely, CCAG's discourse can be likened to the egalitarian position. The community of </a:t>
            </a:r>
            <a:r>
              <a:rPr lang="en-GB" dirty="0" err="1"/>
              <a:t>Happisburgh</a:t>
            </a:r>
            <a:r>
              <a:rPr lang="en-GB" dirty="0"/>
              <a:t> was found to strongly agree with the discourse that is representative of an egalitarian worldview. Furthermore, there was an increased uniformity of views regarding coastal erosion compared with attitudes towards nature more generally. The study concludes that different framings act as a barrier to building consensus. Efforts should be made to develop governance solutions to tackle the explicit disagreements (revealed in this study) whilst acknowledging the more implicit origins of these differences.</a:t>
            </a:r>
          </a:p>
        </p:txBody>
      </p:sp>
    </p:spTree>
    <p:extLst>
      <p:ext uri="{BB962C8B-B14F-4D97-AF65-F5344CB8AC3E}">
        <p14:creationId xmlns:p14="http://schemas.microsoft.com/office/powerpoint/2010/main" val="13477362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179512" y="2348880"/>
            <a:ext cx="6192688" cy="4247317"/>
          </a:xfrm>
          <a:prstGeom prst="rect">
            <a:avLst/>
          </a:prstGeom>
        </p:spPr>
        <p:txBody>
          <a:bodyPr wrap="square">
            <a:spAutoFit/>
          </a:bodyPr>
          <a:lstStyle/>
          <a:p>
            <a:pPr marL="285750" indent="-285750" algn="just">
              <a:buFont typeface="Arial" panose="020B0604020202020204" pitchFamily="34" charset="0"/>
              <a:buChar char="•"/>
            </a:pPr>
            <a:r>
              <a:rPr lang="en-US" b="1" dirty="0" smtClean="0">
                <a:solidFill>
                  <a:srgbClr val="00B050"/>
                </a:solidFill>
                <a:cs typeface="Times New Roman" charset="0"/>
              </a:rPr>
              <a:t>Coastal sediment department are open and closed (Davies (1974)</a:t>
            </a:r>
          </a:p>
          <a:p>
            <a:pPr marL="285750" indent="-285750" algn="just">
              <a:buFont typeface="Arial" panose="020B0604020202020204" pitchFamily="34" charset="0"/>
              <a:buChar char="•"/>
            </a:pPr>
            <a:r>
              <a:rPr lang="en-US" b="1" dirty="0" smtClean="0">
                <a:solidFill>
                  <a:srgbClr val="00B050"/>
                </a:solidFill>
                <a:cs typeface="Times New Roman" charset="0"/>
              </a:rPr>
              <a:t>Coastal cells conceived by Carter (1988) </a:t>
            </a:r>
          </a:p>
          <a:p>
            <a:pPr marL="285750" indent="-285750" algn="just">
              <a:buFont typeface="Arial" panose="020B0604020202020204" pitchFamily="34" charset="0"/>
              <a:buChar char="•"/>
            </a:pPr>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p>
          <a:p>
            <a:pPr marL="285750" indent="-285750" algn="just">
              <a:buFont typeface="Arial" panose="020B0604020202020204" pitchFamily="34" charset="0"/>
              <a:buChar char="•"/>
            </a:pPr>
            <a:r>
              <a:rPr lang="en-US" b="1" dirty="0" smtClean="0">
                <a:solidFill>
                  <a:srgbClr val="00B050"/>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rgbClr val="00B050"/>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6372200" y="2651000"/>
            <a:ext cx="2724537" cy="3658319"/>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0000" lnSpcReduction="20000"/>
          </a:bodyPr>
          <a:lstStyle/>
          <a:p>
            <a:pPr marL="457200" lvl="0" indent="-457200">
              <a:buFont typeface="+mj-lt"/>
              <a:buAutoNum type="arabicPeriod"/>
              <a:defRPr/>
            </a:pPr>
            <a:r>
              <a:rPr lang="en-GB" dirty="0" smtClean="0">
                <a:solidFill>
                  <a:srgbClr val="00B050"/>
                </a:solidFill>
              </a:rPr>
              <a:t>No active intervention</a:t>
            </a:r>
            <a:r>
              <a:rPr lang="en-GB" dirty="0" smtClean="0">
                <a:solidFill>
                  <a:schemeClr val="tx2">
                    <a:lumMod val="75000"/>
                  </a:schemeClr>
                </a:solidFill>
              </a:rPr>
              <a:t>: undeveloped coasts </a:t>
            </a:r>
            <a:r>
              <a:rPr lang="en-GB" i="1" dirty="0" smtClean="0">
                <a:solidFill>
                  <a:schemeClr val="tx2">
                    <a:lumMod val="75000"/>
                  </a:schemeClr>
                </a:solidFill>
              </a:rPr>
              <a:t>Needs low value and limited interest </a:t>
            </a:r>
          </a:p>
          <a:p>
            <a:pPr marL="457200" lvl="0" indent="-457200">
              <a:buFont typeface="+mj-lt"/>
              <a:buAutoNum type="arabicPeriod"/>
              <a:defRPr/>
            </a:pPr>
            <a:r>
              <a:rPr lang="en-GB" dirty="0" smtClean="0">
                <a:solidFill>
                  <a:srgbClr val="00B050"/>
                </a:solidFill>
              </a:rPr>
              <a:t>Managed alignment</a:t>
            </a:r>
            <a:r>
              <a:rPr lang="en-GB" dirty="0" smtClean="0">
                <a:solidFill>
                  <a:schemeClr val="tx2">
                    <a:lumMod val="75000"/>
                  </a:schemeClr>
                </a:solidFill>
              </a:rPr>
              <a:t>: relocation of communities/industry and strict planning restrictions.  Comparatively low risk &amp; no protection costs.  But high initial econ. &amp; social cost.  </a:t>
            </a:r>
            <a:r>
              <a:rPr lang="en-GB" i="1" dirty="0" smtClean="0">
                <a:solidFill>
                  <a:schemeClr val="tx2">
                    <a:lumMod val="75000"/>
                  </a:schemeClr>
                </a:solidFill>
              </a:rPr>
              <a:t>Needs strong govt and legislation</a:t>
            </a:r>
          </a:p>
          <a:p>
            <a:pPr marL="457200" lvl="0" indent="-457200">
              <a:buFont typeface="+mj-lt"/>
              <a:buAutoNum type="arabicPeriod"/>
              <a:defRPr/>
            </a:pPr>
            <a:r>
              <a:rPr lang="en-GB" dirty="0" smtClean="0">
                <a:solidFill>
                  <a:srgbClr val="00B050"/>
                </a:solidFill>
              </a:rPr>
              <a:t>Accommodation</a:t>
            </a:r>
            <a:r>
              <a:rPr lang="en-GB" dirty="0" smtClean="0">
                <a:solidFill>
                  <a:schemeClr val="tx2">
                    <a:lumMod val="75000"/>
                  </a:schemeClr>
                </a:solidFill>
              </a:rPr>
              <a:t>:  Adapting to impacts </a:t>
            </a:r>
            <a:r>
              <a:rPr lang="en-GB" dirty="0" err="1" smtClean="0">
                <a:solidFill>
                  <a:schemeClr val="tx2">
                    <a:lumMod val="75000"/>
                  </a:schemeClr>
                </a:solidFill>
              </a:rPr>
              <a:t>eg</a:t>
            </a:r>
            <a:r>
              <a:rPr lang="en-GB" dirty="0" smtClean="0">
                <a:solidFill>
                  <a:schemeClr val="tx2">
                    <a:lumMod val="75000"/>
                  </a:schemeClr>
                </a:solidFill>
              </a:rPr>
              <a:t> rising buildings, flood warning systems &amp;drainage.  Changing activities </a:t>
            </a:r>
            <a:r>
              <a:rPr lang="en-GB" dirty="0" err="1" smtClean="0">
                <a:solidFill>
                  <a:schemeClr val="tx2">
                    <a:lumMod val="75000"/>
                  </a:schemeClr>
                </a:solidFill>
              </a:rPr>
              <a:t>eg</a:t>
            </a:r>
            <a:r>
              <a:rPr lang="en-GB" dirty="0" smtClean="0">
                <a:solidFill>
                  <a:schemeClr val="tx2">
                    <a:lumMod val="75000"/>
                  </a:schemeClr>
                </a:solidFill>
              </a:rPr>
              <a:t> types of agrarian economies.  </a:t>
            </a:r>
            <a:r>
              <a:rPr lang="en-GB" i="1" dirty="0" smtClean="0">
                <a:solidFill>
                  <a:schemeClr val="tx2">
                    <a:lumMod val="75000"/>
                  </a:schemeClr>
                </a:solidFill>
              </a:rPr>
              <a:t>Needs high levels of organisation and community participation</a:t>
            </a:r>
          </a:p>
          <a:p>
            <a:pPr marL="457200" lvl="0" indent="-457200">
              <a:buFont typeface="+mj-lt"/>
              <a:buAutoNum type="arabicPeriod"/>
              <a:defRPr/>
            </a:pPr>
            <a:r>
              <a:rPr lang="en-GB" dirty="0" smtClean="0">
                <a:solidFill>
                  <a:srgbClr val="00B050"/>
                </a:solidFill>
              </a:rPr>
              <a:t>Hold the line</a:t>
            </a:r>
            <a:r>
              <a:rPr lang="en-GB" dirty="0" smtClean="0">
                <a:solidFill>
                  <a:schemeClr val="tx2">
                    <a:lumMod val="75000"/>
                  </a:schemeClr>
                </a:solidFill>
              </a:rPr>
              <a:t>: physical protection.  Hard engineering </a:t>
            </a:r>
            <a:r>
              <a:rPr lang="en-GB" dirty="0" err="1" smtClean="0">
                <a:solidFill>
                  <a:schemeClr val="tx2">
                    <a:lumMod val="75000"/>
                  </a:schemeClr>
                </a:solidFill>
              </a:rPr>
              <a:t>eg</a:t>
            </a:r>
            <a:r>
              <a:rPr lang="en-GB" dirty="0" smtClean="0">
                <a:solidFill>
                  <a:schemeClr val="tx2">
                    <a:lumMod val="75000"/>
                  </a:schemeClr>
                </a:solidFill>
              </a:rPr>
              <a:t> sea walls Soft engineering </a:t>
            </a:r>
            <a:r>
              <a:rPr lang="en-GB" dirty="0" err="1" smtClean="0">
                <a:solidFill>
                  <a:schemeClr val="tx2">
                    <a:lumMod val="75000"/>
                  </a:schemeClr>
                </a:solidFill>
              </a:rPr>
              <a:t>eg</a:t>
            </a:r>
            <a:r>
              <a:rPr lang="en-GB" dirty="0" smtClean="0">
                <a:solidFill>
                  <a:schemeClr val="tx2">
                    <a:lumMod val="75000"/>
                  </a:schemeClr>
                </a:solidFill>
              </a:rPr>
              <a:t> beach nourishment.  Social, economic and political advantages but linked to £value. </a:t>
            </a:r>
            <a:r>
              <a:rPr lang="en-GB" i="1" dirty="0" smtClean="0">
                <a:solidFill>
                  <a:schemeClr val="tx2">
                    <a:lumMod val="75000"/>
                  </a:schemeClr>
                </a:solidFill>
              </a:rPr>
              <a:t>Needs economic, social and political viability</a:t>
            </a:r>
          </a:p>
          <a:p>
            <a:pPr lvl="0">
              <a:defRPr/>
            </a:pPr>
            <a:endParaRPr lang="en-GB" i="1" dirty="0" smtClean="0">
              <a:solidFill>
                <a:schemeClr val="tx2">
                  <a:lumMod val="75000"/>
                </a:schemeClr>
              </a:solidFill>
            </a:endParaRPr>
          </a:p>
          <a:p>
            <a:pPr lvl="0">
              <a:defRPr/>
            </a:pPr>
            <a:r>
              <a:rPr lang="en-GB" dirty="0" smtClean="0">
                <a:solidFill>
                  <a:srgbClr val="00B050"/>
                </a:solidFill>
              </a:rPr>
              <a:t>EXERCISE</a:t>
            </a:r>
          </a:p>
          <a:p>
            <a:pPr lvl="0">
              <a:defRPr/>
            </a:pPr>
            <a:r>
              <a:rPr lang="en-GB" dirty="0" smtClean="0">
                <a:solidFill>
                  <a:srgbClr val="00B05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conservation</a:t>
            </a:r>
            <a:endParaRPr lang="en-GB" dirty="0"/>
          </a:p>
        </p:txBody>
      </p:sp>
      <p:sp>
        <p:nvSpPr>
          <p:cNvPr id="4" name="Text Placeholder 3"/>
          <p:cNvSpPr>
            <a:spLocks noGrp="1"/>
          </p:cNvSpPr>
          <p:nvPr>
            <p:ph type="body" sz="half" idx="2"/>
          </p:nvPr>
        </p:nvSpPr>
        <p:spPr>
          <a:xfrm>
            <a:off x="683568" y="2636912"/>
            <a:ext cx="7702624" cy="4114800"/>
          </a:xfrm>
        </p:spPr>
        <p:txBody>
          <a:bodyPr>
            <a:normAutofit/>
          </a:bodyPr>
          <a:lstStyle/>
          <a:p>
            <a:pPr>
              <a:buNone/>
            </a:pPr>
            <a:r>
              <a:rPr lang="en-GB" sz="1600" b="1" dirty="0" smtClean="0">
                <a:latin typeface="Calibri" pitchFamily="34" charset="0"/>
                <a:cs typeface="Calibri" pitchFamily="34" charset="0"/>
              </a:rPr>
              <a:t>Exercise</a:t>
            </a:r>
          </a:p>
          <a:p>
            <a:pPr marL="457200" indent="-457200">
              <a:buFont typeface="+mj-lt"/>
              <a:buAutoNum type="arabicPeriod"/>
            </a:pPr>
            <a:r>
              <a:rPr lang="en-US" sz="1600" b="1" dirty="0" smtClean="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600" dirty="0" smtClean="0">
                <a:latin typeface="Calibri" pitchFamily="34" charset="0"/>
                <a:cs typeface="Calibri" pitchFamily="34" charset="0"/>
                <a:hlinkClick r:id="rId2"/>
              </a:rPr>
              <a:t>http://www.youtube.com/watch?v=qvcw_petP2w</a:t>
            </a:r>
            <a:r>
              <a:rPr lang="en-US" sz="1600" dirty="0" smtClean="0">
                <a:latin typeface="Calibri" pitchFamily="34" charset="0"/>
                <a:cs typeface="Calibri" pitchFamily="34" charset="0"/>
              </a:rPr>
              <a:t> 13mins</a:t>
            </a:r>
          </a:p>
          <a:p>
            <a:pPr marL="457200" indent="-457200">
              <a:buFont typeface="+mj-lt"/>
              <a:buAutoNum type="arabicPeriod"/>
            </a:pPr>
            <a:r>
              <a:rPr lang="en-GB" sz="1600" b="1" dirty="0" smtClean="0">
                <a:solidFill>
                  <a:schemeClr val="tx1"/>
                </a:solidFill>
                <a:latin typeface="Calibri" pitchFamily="34" charset="0"/>
                <a:cs typeface="Calibri" pitchFamily="34" charset="0"/>
              </a:rPr>
              <a:t>ICZM interview with Dr. Peter </a:t>
            </a:r>
            <a:r>
              <a:rPr lang="en-GB" sz="1600" b="1" dirty="0" err="1" smtClean="0">
                <a:solidFill>
                  <a:schemeClr val="tx1"/>
                </a:solidFill>
                <a:latin typeface="Calibri" pitchFamily="34" charset="0"/>
                <a:cs typeface="Calibri" pitchFamily="34" charset="0"/>
              </a:rPr>
              <a:t>Burbridge</a:t>
            </a:r>
            <a:r>
              <a:rPr lang="en-GB" sz="1600" b="1" dirty="0" smtClean="0">
                <a:solidFill>
                  <a:schemeClr val="tx1"/>
                </a:solidFill>
                <a:latin typeface="Calibri" pitchFamily="34" charset="0"/>
                <a:cs typeface="Calibri" pitchFamily="34" charset="0"/>
              </a:rPr>
              <a:t>  (Newcastle University, 2012) 20 </a:t>
            </a:r>
            <a:r>
              <a:rPr lang="en-GB" sz="1600" b="1" dirty="0" err="1" smtClean="0">
                <a:solidFill>
                  <a:schemeClr val="tx1"/>
                </a:solidFill>
                <a:latin typeface="Calibri" pitchFamily="34" charset="0"/>
                <a:cs typeface="Calibri" pitchFamily="34" charset="0"/>
              </a:rPr>
              <a:t>mins</a:t>
            </a:r>
            <a:endParaRPr lang="en-GB" sz="1600" b="1" dirty="0" smtClean="0">
              <a:solidFill>
                <a:schemeClr val="tx1"/>
              </a:solidFill>
              <a:latin typeface="Calibri" pitchFamily="34" charset="0"/>
              <a:cs typeface="Calibri" pitchFamily="34" charset="0"/>
            </a:endParaRPr>
          </a:p>
          <a:p>
            <a:pPr marL="1188720" lvl="2" indent="-457200">
              <a:buNone/>
            </a:pPr>
            <a:r>
              <a:rPr lang="en-GB" sz="1600" b="1" dirty="0" smtClean="0">
                <a:latin typeface="Calibri" pitchFamily="34" charset="0"/>
                <a:cs typeface="Calibri" pitchFamily="34" charset="0"/>
                <a:hlinkClick r:id="rId3"/>
              </a:rPr>
              <a:t>http://www.youtube.com/watch?v=g3uD-m6DPcc</a:t>
            </a:r>
            <a:endParaRPr lang="en-GB" sz="1600" b="1" dirty="0" smtClean="0">
              <a:latin typeface="Calibri" pitchFamily="34" charset="0"/>
              <a:cs typeface="Calibri" pitchFamily="34" charset="0"/>
            </a:endParaRPr>
          </a:p>
          <a:p>
            <a:pPr marL="457200" indent="-457200">
              <a:buFont typeface="+mj-lt"/>
              <a:buAutoNum type="arabicPeriod"/>
            </a:pPr>
            <a:r>
              <a:rPr lang="en-US" sz="1600" dirty="0" smtClean="0">
                <a:solidFill>
                  <a:schemeClr val="tx1"/>
                </a:solidFill>
                <a:latin typeface="Calibri" pitchFamily="34" charset="0"/>
                <a:cs typeface="Calibri" pitchFamily="34" charset="0"/>
              </a:rPr>
              <a:t>Exercise</a:t>
            </a:r>
          </a:p>
          <a:p>
            <a:pPr marL="1188720" lvl="2" indent="-457200"/>
            <a:r>
              <a:rPr lang="en-US" sz="1600" dirty="0" smtClean="0">
                <a:latin typeface="Calibri" pitchFamily="34" charset="0"/>
                <a:cs typeface="Calibri" pitchFamily="34" charset="0"/>
              </a:rPr>
              <a:t>What do these clips tell us about  coastal conservation ?  </a:t>
            </a:r>
          </a:p>
          <a:p>
            <a:pPr marL="1188720" lvl="2" indent="-457200"/>
            <a:r>
              <a:rPr lang="en-US" sz="1600" dirty="0" smtClean="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600" dirty="0" smtClean="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24744"/>
            <a:ext cx="2857520" cy="1357322"/>
          </a:xfrm>
        </p:spPr>
        <p:txBody>
          <a:bodyPr>
            <a:normAutofit fontScale="90000"/>
          </a:bodyPr>
          <a:lstStyle/>
          <a:p>
            <a:r>
              <a:rPr lang="en-GB" sz="3100" dirty="0" smtClean="0">
                <a:solidFill>
                  <a:schemeClr val="tx1"/>
                </a:solidFill>
              </a:rPr>
              <a:t>DEFRA’s ‘Making Space for Water’ policy</a:t>
            </a:r>
            <a:r>
              <a:rPr lang="en-GB" sz="3100" dirty="0" smtClean="0">
                <a:solidFill>
                  <a:srgbClr val="FFFF00"/>
                </a:solidFill>
              </a:rPr>
              <a:t/>
            </a:r>
            <a:br>
              <a:rPr lang="en-GB" sz="3100"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46542" y="4725144"/>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18" y="214290"/>
            <a:ext cx="2600316" cy="1714512"/>
          </a:xfrm>
        </p:spPr>
        <p:txBody>
          <a:bodyPr>
            <a:normAutofit fontScale="90000"/>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683568" y="1131888"/>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smtClean="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4" name="Text Placeholder 3"/>
          <p:cNvSpPr>
            <a:spLocks noGrp="1"/>
          </p:cNvSpPr>
          <p:nvPr>
            <p:ph type="body" sz="half" idx="2"/>
          </p:nvPr>
        </p:nvSpPr>
        <p:spPr/>
        <p:txBody>
          <a:bodyPr/>
          <a:lstStyle/>
          <a:p>
            <a:endParaRPr lang="en-GB"/>
          </a:p>
        </p:txBody>
      </p:sp>
    </p:spTree>
  </p:cSld>
  <p:clrMapOvr>
    <a:masterClrMapping/>
  </p:clrMapOvr>
  <p:transition spd="med">
    <p:fade thruBlk="1"/>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002440"/>
          </a:xfrm>
        </p:spPr>
        <p:txBody>
          <a:bodyPr/>
          <a:lstStyle/>
          <a:p>
            <a:r>
              <a:rPr lang="en-GB" dirty="0" smtClean="0"/>
              <a:t>Cardiff California</a:t>
            </a:r>
            <a:endParaRPr lang="en-GB" dirty="0"/>
          </a:p>
        </p:txBody>
      </p:sp>
      <p:sp>
        <p:nvSpPr>
          <p:cNvPr id="3" name="Content Placeholder 2"/>
          <p:cNvSpPr>
            <a:spLocks noGrp="1"/>
          </p:cNvSpPr>
          <p:nvPr>
            <p:ph idx="1"/>
          </p:nvPr>
        </p:nvSpPr>
        <p:spPr/>
        <p:txBody>
          <a:bodyPr/>
          <a:lstStyle/>
          <a:p>
            <a:endParaRPr lang="en-GB"/>
          </a:p>
        </p:txBody>
      </p:sp>
      <p:pic>
        <p:nvPicPr>
          <p:cNvPr id="1026" name="Picture 2" descr="K:\Chris House\Year3\Coastal policy\pictures\Cardif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69" y="1229346"/>
            <a:ext cx="9100331" cy="55228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35515" y="1391103"/>
            <a:ext cx="3780420" cy="646331"/>
          </a:xfrm>
          <a:prstGeom prst="rect">
            <a:avLst/>
          </a:prstGeom>
          <a:noFill/>
        </p:spPr>
        <p:txBody>
          <a:bodyPr wrap="square" rtlCol="0">
            <a:spAutoFit/>
          </a:bodyPr>
          <a:lstStyle/>
          <a:p>
            <a:r>
              <a:rPr lang="en-GB" dirty="0" smtClean="0">
                <a:solidFill>
                  <a:schemeClr val="accent5">
                    <a:lumMod val="60000"/>
                    <a:lumOff val="40000"/>
                  </a:schemeClr>
                </a:solidFill>
              </a:rPr>
              <a:t>Idyllic?  </a:t>
            </a:r>
          </a:p>
          <a:p>
            <a:r>
              <a:rPr lang="en-GB" dirty="0" smtClean="0">
                <a:solidFill>
                  <a:schemeClr val="accent5">
                    <a:lumMod val="60000"/>
                    <a:lumOff val="40000"/>
                  </a:schemeClr>
                </a:solidFill>
              </a:rPr>
              <a:t>What about coastal management </a:t>
            </a:r>
            <a:r>
              <a:rPr lang="en-GB" dirty="0" smtClean="0"/>
              <a:t>?</a:t>
            </a:r>
            <a:endParaRPr lang="en-GB" dirty="0"/>
          </a:p>
        </p:txBody>
      </p:sp>
    </p:spTree>
    <p:extLst>
      <p:ext uri="{BB962C8B-B14F-4D97-AF65-F5344CB8AC3E}">
        <p14:creationId xmlns:p14="http://schemas.microsoft.com/office/powerpoint/2010/main" val="165501032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a:xfrm>
            <a:off x="518864" y="116632"/>
            <a:ext cx="8229600" cy="1252728"/>
          </a:xfrm>
        </p:spPr>
        <p:txBody>
          <a:bodyPr/>
          <a:lstStyle/>
          <a:p>
            <a:r>
              <a:rPr lang="en-GB" dirty="0" smtClean="0"/>
              <a:t>Cardiff California</a:t>
            </a:r>
            <a:endParaRPr lang="en-GB" dirty="0"/>
          </a:p>
        </p:txBody>
      </p:sp>
      <p:pic>
        <p:nvPicPr>
          <p:cNvPr id="2052" name="Picture 4" descr="K:\Chris House\Year3\Coastal policy\pictures\cardiff 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28753"/>
            <a:ext cx="8533426" cy="57205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Chris House\Year3\Coastal policy\pictures\Cardiff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764" y="946955"/>
            <a:ext cx="8568952" cy="572057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K:\Chris House\Year3\Coastal policy\pictures\Cardiff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28754"/>
            <a:ext cx="8892480" cy="596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p:cTn id="25" dur="500" fill="hold"/>
                                        <p:tgtEl>
                                          <p:spTgt spid="2050"/>
                                        </p:tgtEl>
                                        <p:attrNameLst>
                                          <p:attrName>ppt_w</p:attrName>
                                        </p:attrNameLst>
                                      </p:cBhvr>
                                      <p:tavLst>
                                        <p:tav tm="0">
                                          <p:val>
                                            <p:fltVal val="0"/>
                                          </p:val>
                                        </p:tav>
                                        <p:tav tm="100000">
                                          <p:val>
                                            <p:strVal val="#ppt_w"/>
                                          </p:val>
                                        </p:tav>
                                      </p:tavLst>
                                    </p:anim>
                                    <p:anim calcmode="lin" valueType="num">
                                      <p:cBhvr>
                                        <p:cTn id="26" dur="500" fill="hold"/>
                                        <p:tgtEl>
                                          <p:spTgt spid="2050"/>
                                        </p:tgtEl>
                                        <p:attrNameLst>
                                          <p:attrName>ppt_h</p:attrName>
                                        </p:attrNameLst>
                                      </p:cBhvr>
                                      <p:tavLst>
                                        <p:tav tm="0">
                                          <p:val>
                                            <p:fltVal val="0"/>
                                          </p:val>
                                        </p:tav>
                                        <p:tav tm="100000">
                                          <p:val>
                                            <p:strVal val="#ppt_h"/>
                                          </p:val>
                                        </p:tav>
                                      </p:tavLst>
                                    </p:anim>
                                    <p:animEffect transition="in" filter="fade">
                                      <p:cBhvr>
                                        <p:cTn id="27" dur="500"/>
                                        <p:tgtEl>
                                          <p:spTgt spid="205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051"/>
                                        </p:tgtEl>
                                        <p:attrNameLst>
                                          <p:attrName>style.visibility</p:attrName>
                                        </p:attrNameLst>
                                      </p:cBhvr>
                                      <p:to>
                                        <p:strVal val="visible"/>
                                      </p:to>
                                    </p:set>
                                    <p:animEffect transition="in" filter="barn(inVertical)">
                                      <p:cBhvr>
                                        <p:cTn id="3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163790" cy="1143000"/>
          </a:xfrm>
        </p:spPr>
        <p:txBody>
          <a:bodyPr>
            <a:normAutofit/>
          </a:bodyPr>
          <a:lstStyle/>
          <a:p>
            <a:r>
              <a:rPr lang="en-GB" sz="3200" dirty="0" smtClean="0"/>
              <a:t>Coastal defences change wave processes</a:t>
            </a:r>
            <a:endParaRPr lang="en-GB" sz="3200"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r>
              <a:rPr lang="en-GB" dirty="0" smtClean="0">
                <a:solidFill>
                  <a:srgbClr val="00B050"/>
                </a:solidFill>
              </a:rPr>
              <a:t>Construct a </a:t>
            </a:r>
            <a:r>
              <a:rPr lang="en-GB" dirty="0" err="1" smtClean="0">
                <a:solidFill>
                  <a:srgbClr val="00B050"/>
                </a:solidFill>
              </a:rPr>
              <a:t>Pecha</a:t>
            </a:r>
            <a:r>
              <a:rPr lang="en-GB" dirty="0" smtClean="0">
                <a:solidFill>
                  <a:srgbClr val="00B050"/>
                </a:solidFill>
              </a:rPr>
              <a:t> </a:t>
            </a:r>
            <a:r>
              <a:rPr lang="en-GB" dirty="0" err="1" smtClean="0">
                <a:solidFill>
                  <a:srgbClr val="00B050"/>
                </a:solidFill>
              </a:rPr>
              <a:t>Kucha</a:t>
            </a:r>
            <a:r>
              <a:rPr lang="en-GB" dirty="0" smtClean="0">
                <a:solidFill>
                  <a:srgbClr val="00B05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smtClean="0">
                <a:solidFill>
                  <a:srgbClr val="00B050"/>
                </a:solidFill>
              </a:rPr>
              <a:t>Polar</a:t>
            </a:r>
          </a:p>
          <a:p>
            <a:pPr marL="457200" indent="-457200">
              <a:buFont typeface="+mj-lt"/>
              <a:buAutoNum type="arabicPeriod"/>
            </a:pPr>
            <a:r>
              <a:rPr lang="en-GB" dirty="0" smtClean="0">
                <a:solidFill>
                  <a:srgbClr val="00B050"/>
                </a:solidFill>
              </a:rPr>
              <a:t>Temperate</a:t>
            </a:r>
          </a:p>
          <a:p>
            <a:pPr marL="457200" indent="-457200">
              <a:buFont typeface="+mj-lt"/>
              <a:buAutoNum type="arabicPeriod"/>
            </a:pPr>
            <a:r>
              <a:rPr lang="en-GB" dirty="0" smtClean="0">
                <a:solidFill>
                  <a:srgbClr val="00B050"/>
                </a:solidFill>
              </a:rPr>
              <a:t>Tropical</a:t>
            </a:r>
          </a:p>
          <a:p>
            <a:endParaRPr lang="en-GB" dirty="0" smtClean="0">
              <a:solidFill>
                <a:srgbClr val="FF0000"/>
              </a:solidFill>
            </a:endParaRPr>
          </a:p>
          <a:p>
            <a:endParaRPr lang="en-US" dirty="0"/>
          </a:p>
        </p:txBody>
      </p:sp>
      <p:sp>
        <p:nvSpPr>
          <p:cNvPr id="5" name="Title 4"/>
          <p:cNvSpPr>
            <a:spLocks noGrp="1"/>
          </p:cNvSpPr>
          <p:nvPr>
            <p:ph type="title"/>
          </p:nvPr>
        </p:nvSpPr>
        <p:spPr/>
        <p:txBody>
          <a:bodyPr/>
          <a:lstStyle/>
          <a:p>
            <a:r>
              <a:rPr lang="en-GB" dirty="0" smtClean="0"/>
              <a:t>LOICZ</a:t>
            </a:r>
            <a:endParaRPr lang="en-US" dirty="0"/>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57200" y="274638"/>
            <a:ext cx="8229600" cy="706090"/>
          </a:xfrm>
        </p:spPr>
        <p:txBody>
          <a:bodyPr>
            <a:noAutofit/>
          </a:bodyPr>
          <a:lstStyle/>
          <a:p>
            <a:r>
              <a:rPr lang="en-GB" sz="3200" b="1" dirty="0" smtClean="0"/>
              <a:t>Land-Ocean Interactions in the Coastal Zone</a:t>
            </a:r>
            <a:endParaRPr lang="en-GB" sz="32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r>
              <a:rPr lang="en-GB" dirty="0" smtClean="0">
                <a:solidFill>
                  <a:schemeClr val="accent5">
                    <a:lumMod val="40000"/>
                    <a:lumOff val="60000"/>
                  </a:schemeClr>
                </a:solidFill>
              </a:rPr>
              <a:t>The example of </a:t>
            </a:r>
            <a:r>
              <a:rPr lang="en-GB" dirty="0" err="1" smtClean="0">
                <a:solidFill>
                  <a:schemeClr val="accent5">
                    <a:lumMod val="40000"/>
                    <a:lumOff val="60000"/>
                  </a:schemeClr>
                </a:solidFill>
              </a:rPr>
              <a:t>Ospar</a:t>
            </a:r>
            <a:endParaRPr lang="en-GB" dirty="0" smtClean="0">
              <a:solidFill>
                <a:schemeClr val="accent5">
                  <a:lumMod val="40000"/>
                  <a:lumOff val="60000"/>
                </a:schemeClr>
              </a:solidFill>
            </a:endParaRPr>
          </a:p>
          <a:p>
            <a:r>
              <a:rPr lang="sv-SE" dirty="0" smtClean="0">
                <a:solidFill>
                  <a:schemeClr val="accent5">
                    <a:lumMod val="40000"/>
                    <a:lumOff val="60000"/>
                  </a:schemeClr>
                </a:solidFill>
                <a:hlinkClick r:id="rId3"/>
              </a:rPr>
              <a:t>David Johson OSPAR 8 mins</a:t>
            </a:r>
            <a:endParaRPr lang="en-GB" dirty="0">
              <a:solidFill>
                <a:schemeClr val="accent5">
                  <a:lumMod val="40000"/>
                  <a:lumOff val="60000"/>
                </a:schemeClr>
              </a:solidFill>
            </a:endParaRPr>
          </a:p>
        </p:txBody>
      </p:sp>
      <p:sp>
        <p:nvSpPr>
          <p:cNvPr id="2" name="Title 1"/>
          <p:cNvSpPr>
            <a:spLocks noGrp="1"/>
          </p:cNvSpPr>
          <p:nvPr>
            <p:ph type="title"/>
          </p:nvPr>
        </p:nvSpPr>
        <p:spPr/>
        <p:txBody>
          <a:bodyPr>
            <a:normAutofit/>
          </a:bodyPr>
          <a:lstStyle/>
          <a:p>
            <a:r>
              <a:rPr lang="en-GB" sz="4400" dirty="0" smtClean="0"/>
              <a:t>How do we manage our sea?</a:t>
            </a:r>
            <a:endParaRPr lang="en-GB" sz="4400" dirty="0"/>
          </a:p>
        </p:txBody>
      </p:sp>
    </p:spTree>
    <p:extLst>
      <p:ext uri="{BB962C8B-B14F-4D97-AF65-F5344CB8AC3E}">
        <p14:creationId xmlns:p14="http://schemas.microsoft.com/office/powerpoint/2010/main" val="209252976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smtClean="0">
                <a:solidFill>
                  <a:srgbClr val="FFFF00"/>
                </a:solidFill>
              </a:rPr>
              <a:t>Life’s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4458</TotalTime>
  <Words>2736</Words>
  <Application>Microsoft Office PowerPoint</Application>
  <PresentationFormat>On-screen Show (4:3)</PresentationFormat>
  <Paragraphs>304</Paragraphs>
  <Slides>53</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Arial</vt:lpstr>
      <vt:lpstr>Calibri</vt:lpstr>
      <vt:lpstr>Candara</vt:lpstr>
      <vt:lpstr>Comic Sans MS</vt:lpstr>
      <vt:lpstr>Symbol</vt:lpstr>
      <vt:lpstr>Tahoma</vt:lpstr>
      <vt:lpstr>Times New Roman</vt:lpstr>
      <vt:lpstr>Wingdings</vt:lpstr>
      <vt:lpstr>Waveform</vt:lpstr>
      <vt:lpstr>People and the coast</vt:lpstr>
      <vt:lpstr>Why Coastal Zone Management?</vt:lpstr>
      <vt:lpstr>World Demographics</vt:lpstr>
      <vt:lpstr>COASTAL MEGACITIES</vt:lpstr>
      <vt:lpstr>Demographics and the coast</vt:lpstr>
      <vt:lpstr>Mega cities and their hinterland</vt:lpstr>
      <vt:lpstr>Coastal Megacities</vt:lpstr>
      <vt:lpstr>Exercise </vt:lpstr>
      <vt:lpstr>Causes and Impact</vt:lpstr>
      <vt:lpstr>PowerPoint Presentation</vt:lpstr>
      <vt:lpstr>Managed response  Governance examples</vt:lpstr>
      <vt:lpstr>Managed response  Tech examples</vt:lpstr>
      <vt:lpstr>Managed response  Mgt practice examples</vt:lpstr>
      <vt:lpstr>Challenges to Managed response</vt:lpstr>
      <vt:lpstr>Recommendations to Managed response</vt:lpstr>
      <vt:lpstr>Conclusion to megacity coastal management</vt:lpstr>
      <vt:lpstr>Planning</vt:lpstr>
      <vt:lpstr>National Development Framework </vt:lpstr>
      <vt:lpstr>These now influence coastal</vt:lpstr>
      <vt:lpstr>ICZM</vt:lpstr>
      <vt:lpstr>Marine and Coastal Access Act 2009</vt:lpstr>
      <vt:lpstr>Local and Regional Coastal Zone Management</vt:lpstr>
      <vt:lpstr>Habitat Loss in the UK</vt:lpstr>
      <vt:lpstr>PowerPoint Presentation</vt:lpstr>
      <vt:lpstr>PowerPoint Presentation</vt:lpstr>
      <vt:lpstr>PowerPoint Presentation</vt:lpstr>
      <vt:lpstr>PowerPoint Presentation</vt:lpstr>
      <vt:lpstr>Time (Read Tebboth, 2013 Adapting to coastal change (2 pages)</vt:lpstr>
      <vt:lpstr>PowerPoint Presentation</vt:lpstr>
      <vt:lpstr>SMP (Shoreline Management Plan) </vt:lpstr>
      <vt:lpstr>Principal tools in ICZM</vt:lpstr>
      <vt:lpstr>Coastal conservation</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Cardiff California</vt:lpstr>
      <vt:lpstr>Cardiff California</vt:lpstr>
      <vt:lpstr>Coastal defences change wave processes</vt:lpstr>
      <vt:lpstr>LOICZ</vt:lpstr>
      <vt:lpstr>Land-Ocean Interactions in the Coastal Zone</vt:lpstr>
      <vt:lpstr>PowerPoint Presentation</vt:lpstr>
      <vt:lpstr>PowerPoint Presentation</vt:lpstr>
      <vt:lpstr>How do we manage our sea?</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190</cp:revision>
  <dcterms:created xsi:type="dcterms:W3CDTF">2012-11-15T15:06:50Z</dcterms:created>
  <dcterms:modified xsi:type="dcterms:W3CDTF">2019-01-21T09:24:54Z</dcterms:modified>
</cp:coreProperties>
</file>