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93" r:id="rId4"/>
    <p:sldId id="295" r:id="rId5"/>
    <p:sldId id="294" r:id="rId6"/>
    <p:sldId id="296" r:id="rId7"/>
    <p:sldId id="289" r:id="rId8"/>
    <p:sldId id="258" r:id="rId9"/>
    <p:sldId id="290" r:id="rId10"/>
    <p:sldId id="29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108" d="100"/>
          <a:sy n="108" d="100"/>
        </p:scale>
        <p:origin x="54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D94E2A-5814-4B1E-9CA7-A8ADFDA0337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9F1828D-8492-491B-86EC-1FC87EFDA1C4}">
      <dgm:prSet/>
      <dgm:spPr/>
      <dgm:t>
        <a:bodyPr/>
        <a:lstStyle/>
        <a:p>
          <a:pPr>
            <a:defRPr cap="all"/>
          </a:pPr>
          <a:r>
            <a:rPr lang="en-GB"/>
            <a:t>An overview of the module </a:t>
          </a:r>
          <a:endParaRPr lang="en-US"/>
        </a:p>
      </dgm:t>
    </dgm:pt>
    <dgm:pt modelId="{EF9C9297-7AC8-486A-82BA-9EE8BDABF8A1}" type="parTrans" cxnId="{7CDF90C5-6201-4276-A5E4-130782F71257}">
      <dgm:prSet/>
      <dgm:spPr/>
      <dgm:t>
        <a:bodyPr/>
        <a:lstStyle/>
        <a:p>
          <a:endParaRPr lang="en-US"/>
        </a:p>
      </dgm:t>
    </dgm:pt>
    <dgm:pt modelId="{901D244B-68CB-4343-BDB0-30995D43EA5B}" type="sibTrans" cxnId="{7CDF90C5-6201-4276-A5E4-130782F71257}">
      <dgm:prSet/>
      <dgm:spPr/>
      <dgm:t>
        <a:bodyPr/>
        <a:lstStyle/>
        <a:p>
          <a:endParaRPr lang="en-US"/>
        </a:p>
      </dgm:t>
    </dgm:pt>
    <dgm:pt modelId="{C18F9A9A-8660-4467-8BA3-C91563ADF562}">
      <dgm:prSet/>
      <dgm:spPr/>
      <dgm:t>
        <a:bodyPr/>
        <a:lstStyle/>
        <a:p>
          <a:pPr>
            <a:defRPr cap="all"/>
          </a:pPr>
          <a:r>
            <a:rPr lang="en-GB"/>
            <a:t>The module assessment</a:t>
          </a:r>
          <a:endParaRPr lang="en-US"/>
        </a:p>
      </dgm:t>
    </dgm:pt>
    <dgm:pt modelId="{A3D2D3B9-D344-426D-8DB4-529EAC7EAFA6}" type="parTrans" cxnId="{5403E417-A470-4838-A385-931DF9A3FB7C}">
      <dgm:prSet/>
      <dgm:spPr/>
      <dgm:t>
        <a:bodyPr/>
        <a:lstStyle/>
        <a:p>
          <a:endParaRPr lang="en-US"/>
        </a:p>
      </dgm:t>
    </dgm:pt>
    <dgm:pt modelId="{88169273-86F3-475F-AB51-647A6F42CF0E}" type="sibTrans" cxnId="{5403E417-A470-4838-A385-931DF9A3FB7C}">
      <dgm:prSet/>
      <dgm:spPr/>
      <dgm:t>
        <a:bodyPr/>
        <a:lstStyle/>
        <a:p>
          <a:endParaRPr lang="en-US"/>
        </a:p>
      </dgm:t>
    </dgm:pt>
    <dgm:pt modelId="{6DBDD6B7-0DF6-46A6-97DD-7D5EE131F2F3}">
      <dgm:prSet/>
      <dgm:spPr/>
      <dgm:t>
        <a:bodyPr/>
        <a:lstStyle/>
        <a:p>
          <a:pPr>
            <a:defRPr cap="all"/>
          </a:pPr>
          <a:r>
            <a:rPr lang="en-GB"/>
            <a:t>The proposed schedule</a:t>
          </a:r>
          <a:endParaRPr lang="en-US"/>
        </a:p>
      </dgm:t>
    </dgm:pt>
    <dgm:pt modelId="{66482308-75EB-4004-9B1A-A26F95323C3F}" type="parTrans" cxnId="{96BF24C9-CCF1-4078-9D17-A7D776D5217C}">
      <dgm:prSet/>
      <dgm:spPr/>
      <dgm:t>
        <a:bodyPr/>
        <a:lstStyle/>
        <a:p>
          <a:endParaRPr lang="en-US"/>
        </a:p>
      </dgm:t>
    </dgm:pt>
    <dgm:pt modelId="{19F3FE4B-60E6-4C19-9912-6C2033A83AE7}" type="sibTrans" cxnId="{96BF24C9-CCF1-4078-9D17-A7D776D5217C}">
      <dgm:prSet/>
      <dgm:spPr/>
      <dgm:t>
        <a:bodyPr/>
        <a:lstStyle/>
        <a:p>
          <a:endParaRPr lang="en-US"/>
        </a:p>
      </dgm:t>
    </dgm:pt>
    <dgm:pt modelId="{ECC5A1A8-B26E-4480-A026-A53F18C797EA}">
      <dgm:prSet/>
      <dgm:spPr/>
      <dgm:t>
        <a:bodyPr/>
        <a:lstStyle/>
        <a:p>
          <a:pPr>
            <a:defRPr cap="all"/>
          </a:pPr>
          <a:r>
            <a:rPr lang="en-GB"/>
            <a:t>Any questions</a:t>
          </a:r>
          <a:endParaRPr lang="en-US"/>
        </a:p>
      </dgm:t>
    </dgm:pt>
    <dgm:pt modelId="{27F555BA-94B2-42E8-93A2-C0B65985FD28}" type="parTrans" cxnId="{98775100-B4D7-46F1-BE6A-7008CB3BEFAF}">
      <dgm:prSet/>
      <dgm:spPr/>
      <dgm:t>
        <a:bodyPr/>
        <a:lstStyle/>
        <a:p>
          <a:endParaRPr lang="en-US"/>
        </a:p>
      </dgm:t>
    </dgm:pt>
    <dgm:pt modelId="{A72FCDCB-4654-4089-ACF4-BE4197F95F82}" type="sibTrans" cxnId="{98775100-B4D7-46F1-BE6A-7008CB3BEFAF}">
      <dgm:prSet/>
      <dgm:spPr/>
      <dgm:t>
        <a:bodyPr/>
        <a:lstStyle/>
        <a:p>
          <a:endParaRPr lang="en-US"/>
        </a:p>
      </dgm:t>
    </dgm:pt>
    <dgm:pt modelId="{0C289B8F-E504-44F1-B428-07FF9AAB3EA8}" type="pres">
      <dgm:prSet presAssocID="{6CD94E2A-5814-4B1E-9CA7-A8ADFDA03373}" presName="root" presStyleCnt="0">
        <dgm:presLayoutVars>
          <dgm:dir/>
          <dgm:resizeHandles val="exact"/>
        </dgm:presLayoutVars>
      </dgm:prSet>
      <dgm:spPr/>
    </dgm:pt>
    <dgm:pt modelId="{C7E401FA-E166-4426-9704-55120EA2EB61}" type="pres">
      <dgm:prSet presAssocID="{09F1828D-8492-491B-86EC-1FC87EFDA1C4}" presName="compNode" presStyleCnt="0"/>
      <dgm:spPr/>
    </dgm:pt>
    <dgm:pt modelId="{5B85CA16-3655-4A0C-AFC8-BB28E04941A7}" type="pres">
      <dgm:prSet presAssocID="{09F1828D-8492-491B-86EC-1FC87EFDA1C4}" presName="iconBgRect" presStyleLbl="bgShp" presStyleIdx="0" presStyleCnt="4"/>
      <dgm:spPr/>
    </dgm:pt>
    <dgm:pt modelId="{7AF091DF-7CA1-4C59-96EC-0F3AF404C64D}" type="pres">
      <dgm:prSet presAssocID="{09F1828D-8492-491B-86EC-1FC87EFDA1C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F1541E4-099F-4C68-8570-2A140F827BEA}" type="pres">
      <dgm:prSet presAssocID="{09F1828D-8492-491B-86EC-1FC87EFDA1C4}" presName="spaceRect" presStyleCnt="0"/>
      <dgm:spPr/>
    </dgm:pt>
    <dgm:pt modelId="{E6ED9A23-29C8-47D2-A3C7-F2969668764B}" type="pres">
      <dgm:prSet presAssocID="{09F1828D-8492-491B-86EC-1FC87EFDA1C4}" presName="textRect" presStyleLbl="revTx" presStyleIdx="0" presStyleCnt="4">
        <dgm:presLayoutVars>
          <dgm:chMax val="1"/>
          <dgm:chPref val="1"/>
        </dgm:presLayoutVars>
      </dgm:prSet>
      <dgm:spPr/>
    </dgm:pt>
    <dgm:pt modelId="{4D2F2BC9-BA35-4B88-8B36-183E24C5DC8C}" type="pres">
      <dgm:prSet presAssocID="{901D244B-68CB-4343-BDB0-30995D43EA5B}" presName="sibTrans" presStyleCnt="0"/>
      <dgm:spPr/>
    </dgm:pt>
    <dgm:pt modelId="{43F63D57-9078-45E5-BF6C-6127B9FA2C1D}" type="pres">
      <dgm:prSet presAssocID="{C18F9A9A-8660-4467-8BA3-C91563ADF562}" presName="compNode" presStyleCnt="0"/>
      <dgm:spPr/>
    </dgm:pt>
    <dgm:pt modelId="{3CCCF4C0-D36F-42B7-AC4D-987137C7C6FF}" type="pres">
      <dgm:prSet presAssocID="{C18F9A9A-8660-4467-8BA3-C91563ADF562}" presName="iconBgRect" presStyleLbl="bgShp" presStyleIdx="1" presStyleCnt="4"/>
      <dgm:spPr/>
    </dgm:pt>
    <dgm:pt modelId="{1A610002-A249-44CA-9FC9-8EA1EF25812A}" type="pres">
      <dgm:prSet presAssocID="{C18F9A9A-8660-4467-8BA3-C91563ADF56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F60B0FB5-12F8-400F-AE45-04A6C5CF86B7}" type="pres">
      <dgm:prSet presAssocID="{C18F9A9A-8660-4467-8BA3-C91563ADF562}" presName="spaceRect" presStyleCnt="0"/>
      <dgm:spPr/>
    </dgm:pt>
    <dgm:pt modelId="{3803A16C-4BE9-4540-AFC1-030816294D34}" type="pres">
      <dgm:prSet presAssocID="{C18F9A9A-8660-4467-8BA3-C91563ADF562}" presName="textRect" presStyleLbl="revTx" presStyleIdx="1" presStyleCnt="4">
        <dgm:presLayoutVars>
          <dgm:chMax val="1"/>
          <dgm:chPref val="1"/>
        </dgm:presLayoutVars>
      </dgm:prSet>
      <dgm:spPr/>
    </dgm:pt>
    <dgm:pt modelId="{089E8E90-513B-4E0A-99EF-2C19598CAC97}" type="pres">
      <dgm:prSet presAssocID="{88169273-86F3-475F-AB51-647A6F42CF0E}" presName="sibTrans" presStyleCnt="0"/>
      <dgm:spPr/>
    </dgm:pt>
    <dgm:pt modelId="{865A0107-7D93-4362-8630-2C0AE38DA928}" type="pres">
      <dgm:prSet presAssocID="{6DBDD6B7-0DF6-46A6-97DD-7D5EE131F2F3}" presName="compNode" presStyleCnt="0"/>
      <dgm:spPr/>
    </dgm:pt>
    <dgm:pt modelId="{13FDF4C1-717D-4A17-A07B-43DBEDA54E15}" type="pres">
      <dgm:prSet presAssocID="{6DBDD6B7-0DF6-46A6-97DD-7D5EE131F2F3}" presName="iconBgRect" presStyleLbl="bgShp" presStyleIdx="2" presStyleCnt="4"/>
      <dgm:spPr/>
    </dgm:pt>
    <dgm:pt modelId="{E89676DE-6D1A-4D05-9FE3-3AD2818BBDE1}" type="pres">
      <dgm:prSet presAssocID="{6DBDD6B7-0DF6-46A6-97DD-7D5EE131F2F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24C4B84C-9DE3-4B1E-9F9F-55D177D52765}" type="pres">
      <dgm:prSet presAssocID="{6DBDD6B7-0DF6-46A6-97DD-7D5EE131F2F3}" presName="spaceRect" presStyleCnt="0"/>
      <dgm:spPr/>
    </dgm:pt>
    <dgm:pt modelId="{4FEB110A-0E29-4A8A-B298-94C3CA17FCC4}" type="pres">
      <dgm:prSet presAssocID="{6DBDD6B7-0DF6-46A6-97DD-7D5EE131F2F3}" presName="textRect" presStyleLbl="revTx" presStyleIdx="2" presStyleCnt="4">
        <dgm:presLayoutVars>
          <dgm:chMax val="1"/>
          <dgm:chPref val="1"/>
        </dgm:presLayoutVars>
      </dgm:prSet>
      <dgm:spPr/>
    </dgm:pt>
    <dgm:pt modelId="{9CE83F00-C7C7-4349-8A7D-AEB30D988C5C}" type="pres">
      <dgm:prSet presAssocID="{19F3FE4B-60E6-4C19-9912-6C2033A83AE7}" presName="sibTrans" presStyleCnt="0"/>
      <dgm:spPr/>
    </dgm:pt>
    <dgm:pt modelId="{D36D80C7-4840-4161-BB47-AB2F73E432D4}" type="pres">
      <dgm:prSet presAssocID="{ECC5A1A8-B26E-4480-A026-A53F18C797EA}" presName="compNode" presStyleCnt="0"/>
      <dgm:spPr/>
    </dgm:pt>
    <dgm:pt modelId="{5E5FF20D-3778-4AD8-AA4D-DC3639F44225}" type="pres">
      <dgm:prSet presAssocID="{ECC5A1A8-B26E-4480-A026-A53F18C797EA}" presName="iconBgRect" presStyleLbl="bgShp" presStyleIdx="3" presStyleCnt="4"/>
      <dgm:spPr/>
    </dgm:pt>
    <dgm:pt modelId="{9D0CE36F-5549-4DE2-8F89-8626EB23F2C8}" type="pres">
      <dgm:prSet presAssocID="{ECC5A1A8-B26E-4480-A026-A53F18C797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lp"/>
        </a:ext>
      </dgm:extLst>
    </dgm:pt>
    <dgm:pt modelId="{955B24D0-41D5-4791-8B83-B569F2D2E73F}" type="pres">
      <dgm:prSet presAssocID="{ECC5A1A8-B26E-4480-A026-A53F18C797EA}" presName="spaceRect" presStyleCnt="0"/>
      <dgm:spPr/>
    </dgm:pt>
    <dgm:pt modelId="{926DD7F6-2BE7-4C28-843D-74A22D1DD576}" type="pres">
      <dgm:prSet presAssocID="{ECC5A1A8-B26E-4480-A026-A53F18C797EA}" presName="textRect" presStyleLbl="revTx" presStyleIdx="3" presStyleCnt="4">
        <dgm:presLayoutVars>
          <dgm:chMax val="1"/>
          <dgm:chPref val="1"/>
        </dgm:presLayoutVars>
      </dgm:prSet>
      <dgm:spPr/>
    </dgm:pt>
  </dgm:ptLst>
  <dgm:cxnLst>
    <dgm:cxn modelId="{98775100-B4D7-46F1-BE6A-7008CB3BEFAF}" srcId="{6CD94E2A-5814-4B1E-9CA7-A8ADFDA03373}" destId="{ECC5A1A8-B26E-4480-A026-A53F18C797EA}" srcOrd="3" destOrd="0" parTransId="{27F555BA-94B2-42E8-93A2-C0B65985FD28}" sibTransId="{A72FCDCB-4654-4089-ACF4-BE4197F95F82}"/>
    <dgm:cxn modelId="{825A220E-9961-4F57-9C76-5A0DDA77C995}" type="presOf" srcId="{C18F9A9A-8660-4467-8BA3-C91563ADF562}" destId="{3803A16C-4BE9-4540-AFC1-030816294D34}" srcOrd="0" destOrd="0" presId="urn:microsoft.com/office/officeart/2018/5/layout/IconCircleLabelList"/>
    <dgm:cxn modelId="{5403E417-A470-4838-A385-931DF9A3FB7C}" srcId="{6CD94E2A-5814-4B1E-9CA7-A8ADFDA03373}" destId="{C18F9A9A-8660-4467-8BA3-C91563ADF562}" srcOrd="1" destOrd="0" parTransId="{A3D2D3B9-D344-426D-8DB4-529EAC7EAFA6}" sibTransId="{88169273-86F3-475F-AB51-647A6F42CF0E}"/>
    <dgm:cxn modelId="{C819925B-EE31-44AD-9F1D-68345CF69C5C}" type="presOf" srcId="{6CD94E2A-5814-4B1E-9CA7-A8ADFDA03373}" destId="{0C289B8F-E504-44F1-B428-07FF9AAB3EA8}" srcOrd="0" destOrd="0" presId="urn:microsoft.com/office/officeart/2018/5/layout/IconCircleLabelList"/>
    <dgm:cxn modelId="{59EDA666-A197-4C09-B1B1-0CD0FD549A16}" type="presOf" srcId="{09F1828D-8492-491B-86EC-1FC87EFDA1C4}" destId="{E6ED9A23-29C8-47D2-A3C7-F2969668764B}" srcOrd="0" destOrd="0" presId="urn:microsoft.com/office/officeart/2018/5/layout/IconCircleLabelList"/>
    <dgm:cxn modelId="{68A6E868-0D70-4556-AB01-15F447C639B4}" type="presOf" srcId="{ECC5A1A8-B26E-4480-A026-A53F18C797EA}" destId="{926DD7F6-2BE7-4C28-843D-74A22D1DD576}" srcOrd="0" destOrd="0" presId="urn:microsoft.com/office/officeart/2018/5/layout/IconCircleLabelList"/>
    <dgm:cxn modelId="{3D29D98B-9048-486A-919F-556AD9F4DFCE}" type="presOf" srcId="{6DBDD6B7-0DF6-46A6-97DD-7D5EE131F2F3}" destId="{4FEB110A-0E29-4A8A-B298-94C3CA17FCC4}" srcOrd="0" destOrd="0" presId="urn:microsoft.com/office/officeart/2018/5/layout/IconCircleLabelList"/>
    <dgm:cxn modelId="{7CDF90C5-6201-4276-A5E4-130782F71257}" srcId="{6CD94E2A-5814-4B1E-9CA7-A8ADFDA03373}" destId="{09F1828D-8492-491B-86EC-1FC87EFDA1C4}" srcOrd="0" destOrd="0" parTransId="{EF9C9297-7AC8-486A-82BA-9EE8BDABF8A1}" sibTransId="{901D244B-68CB-4343-BDB0-30995D43EA5B}"/>
    <dgm:cxn modelId="{96BF24C9-CCF1-4078-9D17-A7D776D5217C}" srcId="{6CD94E2A-5814-4B1E-9CA7-A8ADFDA03373}" destId="{6DBDD6B7-0DF6-46A6-97DD-7D5EE131F2F3}" srcOrd="2" destOrd="0" parTransId="{66482308-75EB-4004-9B1A-A26F95323C3F}" sibTransId="{19F3FE4B-60E6-4C19-9912-6C2033A83AE7}"/>
    <dgm:cxn modelId="{E2694038-8385-49DF-8377-08CF70D2A54C}" type="presParOf" srcId="{0C289B8F-E504-44F1-B428-07FF9AAB3EA8}" destId="{C7E401FA-E166-4426-9704-55120EA2EB61}" srcOrd="0" destOrd="0" presId="urn:microsoft.com/office/officeart/2018/5/layout/IconCircleLabelList"/>
    <dgm:cxn modelId="{CF5AB1D5-285B-414A-9BDB-BEEFCF3CCAA3}" type="presParOf" srcId="{C7E401FA-E166-4426-9704-55120EA2EB61}" destId="{5B85CA16-3655-4A0C-AFC8-BB28E04941A7}" srcOrd="0" destOrd="0" presId="urn:microsoft.com/office/officeart/2018/5/layout/IconCircleLabelList"/>
    <dgm:cxn modelId="{9D962889-6A4C-4BC4-9634-95F57FDEDD67}" type="presParOf" srcId="{C7E401FA-E166-4426-9704-55120EA2EB61}" destId="{7AF091DF-7CA1-4C59-96EC-0F3AF404C64D}" srcOrd="1" destOrd="0" presId="urn:microsoft.com/office/officeart/2018/5/layout/IconCircleLabelList"/>
    <dgm:cxn modelId="{33FEED23-1584-4400-9AF2-4E237431FE21}" type="presParOf" srcId="{C7E401FA-E166-4426-9704-55120EA2EB61}" destId="{7F1541E4-099F-4C68-8570-2A140F827BEA}" srcOrd="2" destOrd="0" presId="urn:microsoft.com/office/officeart/2018/5/layout/IconCircleLabelList"/>
    <dgm:cxn modelId="{F270C3F6-9936-421F-9970-EF4A98057D33}" type="presParOf" srcId="{C7E401FA-E166-4426-9704-55120EA2EB61}" destId="{E6ED9A23-29C8-47D2-A3C7-F2969668764B}" srcOrd="3" destOrd="0" presId="urn:microsoft.com/office/officeart/2018/5/layout/IconCircleLabelList"/>
    <dgm:cxn modelId="{D89567BE-7598-42A4-AA38-57F14ADA5627}" type="presParOf" srcId="{0C289B8F-E504-44F1-B428-07FF9AAB3EA8}" destId="{4D2F2BC9-BA35-4B88-8B36-183E24C5DC8C}" srcOrd="1" destOrd="0" presId="urn:microsoft.com/office/officeart/2018/5/layout/IconCircleLabelList"/>
    <dgm:cxn modelId="{BAB27FBB-7F34-4FE0-A636-2A515CA60557}" type="presParOf" srcId="{0C289B8F-E504-44F1-B428-07FF9AAB3EA8}" destId="{43F63D57-9078-45E5-BF6C-6127B9FA2C1D}" srcOrd="2" destOrd="0" presId="urn:microsoft.com/office/officeart/2018/5/layout/IconCircleLabelList"/>
    <dgm:cxn modelId="{5DE81BD8-DACF-4FC0-88D3-5EE560C4C99F}" type="presParOf" srcId="{43F63D57-9078-45E5-BF6C-6127B9FA2C1D}" destId="{3CCCF4C0-D36F-42B7-AC4D-987137C7C6FF}" srcOrd="0" destOrd="0" presId="urn:microsoft.com/office/officeart/2018/5/layout/IconCircleLabelList"/>
    <dgm:cxn modelId="{07818605-198D-41F9-A792-320A0C12FFFB}" type="presParOf" srcId="{43F63D57-9078-45E5-BF6C-6127B9FA2C1D}" destId="{1A610002-A249-44CA-9FC9-8EA1EF25812A}" srcOrd="1" destOrd="0" presId="urn:microsoft.com/office/officeart/2018/5/layout/IconCircleLabelList"/>
    <dgm:cxn modelId="{D0D574E8-6C67-4F41-BB67-9954824A72F9}" type="presParOf" srcId="{43F63D57-9078-45E5-BF6C-6127B9FA2C1D}" destId="{F60B0FB5-12F8-400F-AE45-04A6C5CF86B7}" srcOrd="2" destOrd="0" presId="urn:microsoft.com/office/officeart/2018/5/layout/IconCircleLabelList"/>
    <dgm:cxn modelId="{49783EBA-7451-4841-91BA-069514AA04FD}" type="presParOf" srcId="{43F63D57-9078-45E5-BF6C-6127B9FA2C1D}" destId="{3803A16C-4BE9-4540-AFC1-030816294D34}" srcOrd="3" destOrd="0" presId="urn:microsoft.com/office/officeart/2018/5/layout/IconCircleLabelList"/>
    <dgm:cxn modelId="{11A2275D-5B95-43AB-825F-8C7C1FC62F26}" type="presParOf" srcId="{0C289B8F-E504-44F1-B428-07FF9AAB3EA8}" destId="{089E8E90-513B-4E0A-99EF-2C19598CAC97}" srcOrd="3" destOrd="0" presId="urn:microsoft.com/office/officeart/2018/5/layout/IconCircleLabelList"/>
    <dgm:cxn modelId="{66A11E92-269D-49E7-9C70-B7E6EE1927E4}" type="presParOf" srcId="{0C289B8F-E504-44F1-B428-07FF9AAB3EA8}" destId="{865A0107-7D93-4362-8630-2C0AE38DA928}" srcOrd="4" destOrd="0" presId="urn:microsoft.com/office/officeart/2018/5/layout/IconCircleLabelList"/>
    <dgm:cxn modelId="{C9D9EB9A-3366-4253-BD31-86E5B0849F65}" type="presParOf" srcId="{865A0107-7D93-4362-8630-2C0AE38DA928}" destId="{13FDF4C1-717D-4A17-A07B-43DBEDA54E15}" srcOrd="0" destOrd="0" presId="urn:microsoft.com/office/officeart/2018/5/layout/IconCircleLabelList"/>
    <dgm:cxn modelId="{507B38B7-5127-433B-A180-0C89EA14A065}" type="presParOf" srcId="{865A0107-7D93-4362-8630-2C0AE38DA928}" destId="{E89676DE-6D1A-4D05-9FE3-3AD2818BBDE1}" srcOrd="1" destOrd="0" presId="urn:microsoft.com/office/officeart/2018/5/layout/IconCircleLabelList"/>
    <dgm:cxn modelId="{112C3480-2BB4-4F42-8068-0B4CD2E8F627}" type="presParOf" srcId="{865A0107-7D93-4362-8630-2C0AE38DA928}" destId="{24C4B84C-9DE3-4B1E-9F9F-55D177D52765}" srcOrd="2" destOrd="0" presId="urn:microsoft.com/office/officeart/2018/5/layout/IconCircleLabelList"/>
    <dgm:cxn modelId="{407DBFC7-A521-451B-AA2B-F4E867B8DD54}" type="presParOf" srcId="{865A0107-7D93-4362-8630-2C0AE38DA928}" destId="{4FEB110A-0E29-4A8A-B298-94C3CA17FCC4}" srcOrd="3" destOrd="0" presId="urn:microsoft.com/office/officeart/2018/5/layout/IconCircleLabelList"/>
    <dgm:cxn modelId="{1B4871DC-42DB-4A41-8C4E-D806D91E2D43}" type="presParOf" srcId="{0C289B8F-E504-44F1-B428-07FF9AAB3EA8}" destId="{9CE83F00-C7C7-4349-8A7D-AEB30D988C5C}" srcOrd="5" destOrd="0" presId="urn:microsoft.com/office/officeart/2018/5/layout/IconCircleLabelList"/>
    <dgm:cxn modelId="{3A588171-F979-4A2A-84A9-7235A2265A2F}" type="presParOf" srcId="{0C289B8F-E504-44F1-B428-07FF9AAB3EA8}" destId="{D36D80C7-4840-4161-BB47-AB2F73E432D4}" srcOrd="6" destOrd="0" presId="urn:microsoft.com/office/officeart/2018/5/layout/IconCircleLabelList"/>
    <dgm:cxn modelId="{D334FE5A-14D1-4F78-A1E0-6D66E8DB2D0B}" type="presParOf" srcId="{D36D80C7-4840-4161-BB47-AB2F73E432D4}" destId="{5E5FF20D-3778-4AD8-AA4D-DC3639F44225}" srcOrd="0" destOrd="0" presId="urn:microsoft.com/office/officeart/2018/5/layout/IconCircleLabelList"/>
    <dgm:cxn modelId="{C89E2A01-0388-4B88-8845-D8064744AD69}" type="presParOf" srcId="{D36D80C7-4840-4161-BB47-AB2F73E432D4}" destId="{9D0CE36F-5549-4DE2-8F89-8626EB23F2C8}" srcOrd="1" destOrd="0" presId="urn:microsoft.com/office/officeart/2018/5/layout/IconCircleLabelList"/>
    <dgm:cxn modelId="{01AD6EAD-4EFD-407B-9C65-265F63587DDE}" type="presParOf" srcId="{D36D80C7-4840-4161-BB47-AB2F73E432D4}" destId="{955B24D0-41D5-4791-8B83-B569F2D2E73F}" srcOrd="2" destOrd="0" presId="urn:microsoft.com/office/officeart/2018/5/layout/IconCircleLabelList"/>
    <dgm:cxn modelId="{85C00B6D-6CD2-44C3-B3F9-F6BC0393DC8C}" type="presParOf" srcId="{D36D80C7-4840-4161-BB47-AB2F73E432D4}" destId="{926DD7F6-2BE7-4C28-843D-74A22D1DD57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85CA16-3655-4A0C-AFC8-BB28E04941A7}">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F091DF-7CA1-4C59-96EC-0F3AF404C64D}">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ED9A23-29C8-47D2-A3C7-F2969668764B}">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An overview of the module </a:t>
          </a:r>
          <a:endParaRPr lang="en-US" sz="2200" kern="1200"/>
        </a:p>
      </dsp:txBody>
      <dsp:txXfrm>
        <a:off x="569079" y="2644614"/>
        <a:ext cx="2072362" cy="720000"/>
      </dsp:txXfrm>
    </dsp:sp>
    <dsp:sp modelId="{3CCCF4C0-D36F-42B7-AC4D-987137C7C6FF}">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610002-A249-44CA-9FC9-8EA1EF25812A}">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03A16C-4BE9-4540-AFC1-030816294D34}">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The module assessment</a:t>
          </a:r>
          <a:endParaRPr lang="en-US" sz="2200" kern="1200"/>
        </a:p>
      </dsp:txBody>
      <dsp:txXfrm>
        <a:off x="3004105" y="2644614"/>
        <a:ext cx="2072362" cy="720000"/>
      </dsp:txXfrm>
    </dsp:sp>
    <dsp:sp modelId="{13FDF4C1-717D-4A17-A07B-43DBEDA54E15}">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9676DE-6D1A-4D05-9FE3-3AD2818BBDE1}">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EB110A-0E29-4A8A-B298-94C3CA17FCC4}">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The proposed schedule</a:t>
          </a:r>
          <a:endParaRPr lang="en-US" sz="2200" kern="1200"/>
        </a:p>
      </dsp:txBody>
      <dsp:txXfrm>
        <a:off x="5439131" y="2644614"/>
        <a:ext cx="2072362" cy="720000"/>
      </dsp:txXfrm>
    </dsp:sp>
    <dsp:sp modelId="{5E5FF20D-3778-4AD8-AA4D-DC3639F44225}">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0CE36F-5549-4DE2-8F89-8626EB23F2C8}">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6DD7F6-2BE7-4C28-843D-74A22D1DD576}">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Any questions</a:t>
          </a:r>
          <a:endParaRPr lang="en-US" sz="2200" kern="1200"/>
        </a:p>
      </dsp:txBody>
      <dsp:txXfrm>
        <a:off x="7874157" y="2644614"/>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FE9F9-1B5C-18A6-BD94-502ABBD8DF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C5EA56-B468-D676-7541-50187C9311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49AF1C-EE06-D66B-A7C8-02B6A4A3B875}"/>
              </a:ext>
            </a:extLst>
          </p:cNvPr>
          <p:cNvSpPr>
            <a:spLocks noGrp="1"/>
          </p:cNvSpPr>
          <p:nvPr>
            <p:ph type="dt" sz="half" idx="10"/>
          </p:nvPr>
        </p:nvSpPr>
        <p:spPr/>
        <p:txBody>
          <a:bodyPr/>
          <a:lstStyle/>
          <a:p>
            <a:fld id="{E9C542F9-0594-4489-B3D3-57A20323905B}" type="datetimeFigureOut">
              <a:rPr lang="en-GB" smtClean="0"/>
              <a:t>02/10/2024</a:t>
            </a:fld>
            <a:endParaRPr lang="en-GB"/>
          </a:p>
        </p:txBody>
      </p:sp>
      <p:sp>
        <p:nvSpPr>
          <p:cNvPr id="5" name="Footer Placeholder 4">
            <a:extLst>
              <a:ext uri="{FF2B5EF4-FFF2-40B4-BE49-F238E27FC236}">
                <a16:creationId xmlns:a16="http://schemas.microsoft.com/office/drawing/2014/main" id="{1FA1E0AF-E42B-5871-413D-9356FEAC0C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EFA5E5-EEFD-0F56-5D17-8D8A6FF73BE1}"/>
              </a:ext>
            </a:extLst>
          </p:cNvPr>
          <p:cNvSpPr>
            <a:spLocks noGrp="1"/>
          </p:cNvSpPr>
          <p:nvPr>
            <p:ph type="sldNum" sz="quarter" idx="12"/>
          </p:nvPr>
        </p:nvSpPr>
        <p:spPr/>
        <p:txBody>
          <a:bodyPr/>
          <a:lstStyle/>
          <a:p>
            <a:fld id="{8AB05EED-7916-4BB9-A138-DE5E0E92CC1F}" type="slidenum">
              <a:rPr lang="en-GB" smtClean="0"/>
              <a:t>‹#›</a:t>
            </a:fld>
            <a:endParaRPr lang="en-GB"/>
          </a:p>
        </p:txBody>
      </p:sp>
    </p:spTree>
    <p:extLst>
      <p:ext uri="{BB962C8B-B14F-4D97-AF65-F5344CB8AC3E}">
        <p14:creationId xmlns:p14="http://schemas.microsoft.com/office/powerpoint/2010/main" val="2808441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2273E-ED08-CB6C-EA8C-5686A4338C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45BE67-75C2-1250-8A72-185AEA9761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0E7D7B-3233-6F73-FE4C-C41F682A860A}"/>
              </a:ext>
            </a:extLst>
          </p:cNvPr>
          <p:cNvSpPr>
            <a:spLocks noGrp="1"/>
          </p:cNvSpPr>
          <p:nvPr>
            <p:ph type="dt" sz="half" idx="10"/>
          </p:nvPr>
        </p:nvSpPr>
        <p:spPr/>
        <p:txBody>
          <a:bodyPr/>
          <a:lstStyle/>
          <a:p>
            <a:fld id="{E9C542F9-0594-4489-B3D3-57A20323905B}" type="datetimeFigureOut">
              <a:rPr lang="en-GB" smtClean="0"/>
              <a:t>02/10/2024</a:t>
            </a:fld>
            <a:endParaRPr lang="en-GB"/>
          </a:p>
        </p:txBody>
      </p:sp>
      <p:sp>
        <p:nvSpPr>
          <p:cNvPr id="5" name="Footer Placeholder 4">
            <a:extLst>
              <a:ext uri="{FF2B5EF4-FFF2-40B4-BE49-F238E27FC236}">
                <a16:creationId xmlns:a16="http://schemas.microsoft.com/office/drawing/2014/main" id="{27750029-2C6B-6189-214B-B584E00A49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97E8FA-067C-0D66-32B6-C10A8248C1C4}"/>
              </a:ext>
            </a:extLst>
          </p:cNvPr>
          <p:cNvSpPr>
            <a:spLocks noGrp="1"/>
          </p:cNvSpPr>
          <p:nvPr>
            <p:ph type="sldNum" sz="quarter" idx="12"/>
          </p:nvPr>
        </p:nvSpPr>
        <p:spPr/>
        <p:txBody>
          <a:bodyPr/>
          <a:lstStyle/>
          <a:p>
            <a:fld id="{8AB05EED-7916-4BB9-A138-DE5E0E92CC1F}" type="slidenum">
              <a:rPr lang="en-GB" smtClean="0"/>
              <a:t>‹#›</a:t>
            </a:fld>
            <a:endParaRPr lang="en-GB"/>
          </a:p>
        </p:txBody>
      </p:sp>
    </p:spTree>
    <p:extLst>
      <p:ext uri="{BB962C8B-B14F-4D97-AF65-F5344CB8AC3E}">
        <p14:creationId xmlns:p14="http://schemas.microsoft.com/office/powerpoint/2010/main" val="178742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1E6CE-C343-E4E4-EA89-5958A2CF4A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41797E-D34A-F4B1-075B-ED4B7C06FD7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EB8F45-D9E6-D2C0-42CA-92F1195B3823}"/>
              </a:ext>
            </a:extLst>
          </p:cNvPr>
          <p:cNvSpPr>
            <a:spLocks noGrp="1"/>
          </p:cNvSpPr>
          <p:nvPr>
            <p:ph type="dt" sz="half" idx="10"/>
          </p:nvPr>
        </p:nvSpPr>
        <p:spPr/>
        <p:txBody>
          <a:bodyPr/>
          <a:lstStyle/>
          <a:p>
            <a:fld id="{E9C542F9-0594-4489-B3D3-57A20323905B}" type="datetimeFigureOut">
              <a:rPr lang="en-GB" smtClean="0"/>
              <a:t>02/10/2024</a:t>
            </a:fld>
            <a:endParaRPr lang="en-GB"/>
          </a:p>
        </p:txBody>
      </p:sp>
      <p:sp>
        <p:nvSpPr>
          <p:cNvPr id="5" name="Footer Placeholder 4">
            <a:extLst>
              <a:ext uri="{FF2B5EF4-FFF2-40B4-BE49-F238E27FC236}">
                <a16:creationId xmlns:a16="http://schemas.microsoft.com/office/drawing/2014/main" id="{846B2CA5-EDB5-26D3-1194-C1D2D50DCC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E82A88-6C2D-D958-7E1D-54032E018CE7}"/>
              </a:ext>
            </a:extLst>
          </p:cNvPr>
          <p:cNvSpPr>
            <a:spLocks noGrp="1"/>
          </p:cNvSpPr>
          <p:nvPr>
            <p:ph type="sldNum" sz="quarter" idx="12"/>
          </p:nvPr>
        </p:nvSpPr>
        <p:spPr/>
        <p:txBody>
          <a:bodyPr/>
          <a:lstStyle/>
          <a:p>
            <a:fld id="{8AB05EED-7916-4BB9-A138-DE5E0E92CC1F}" type="slidenum">
              <a:rPr lang="en-GB" smtClean="0"/>
              <a:t>‹#›</a:t>
            </a:fld>
            <a:endParaRPr lang="en-GB"/>
          </a:p>
        </p:txBody>
      </p:sp>
    </p:spTree>
    <p:extLst>
      <p:ext uri="{BB962C8B-B14F-4D97-AF65-F5344CB8AC3E}">
        <p14:creationId xmlns:p14="http://schemas.microsoft.com/office/powerpoint/2010/main" val="318966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BBFE6-62A1-7BBF-5ADB-879D54D7B6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2E85BA-7943-167E-C197-48BB3DC43E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6A50E4-1306-9A8D-91AB-493908A457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E9420B-4E1C-501C-DD8D-2287FCF3CDF9}"/>
              </a:ext>
            </a:extLst>
          </p:cNvPr>
          <p:cNvSpPr>
            <a:spLocks noGrp="1"/>
          </p:cNvSpPr>
          <p:nvPr>
            <p:ph type="dt" sz="half" idx="10"/>
          </p:nvPr>
        </p:nvSpPr>
        <p:spPr/>
        <p:txBody>
          <a:bodyPr/>
          <a:lstStyle/>
          <a:p>
            <a:fld id="{E9C542F9-0594-4489-B3D3-57A20323905B}" type="datetimeFigureOut">
              <a:rPr lang="en-GB" smtClean="0"/>
              <a:t>02/10/2024</a:t>
            </a:fld>
            <a:endParaRPr lang="en-GB"/>
          </a:p>
        </p:txBody>
      </p:sp>
      <p:sp>
        <p:nvSpPr>
          <p:cNvPr id="6" name="Footer Placeholder 5">
            <a:extLst>
              <a:ext uri="{FF2B5EF4-FFF2-40B4-BE49-F238E27FC236}">
                <a16:creationId xmlns:a16="http://schemas.microsoft.com/office/drawing/2014/main" id="{8231561E-B811-41E7-9CCE-4A8FE3FF43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A93D2D-99E6-235B-348E-DB54F326F4A9}"/>
              </a:ext>
            </a:extLst>
          </p:cNvPr>
          <p:cNvSpPr>
            <a:spLocks noGrp="1"/>
          </p:cNvSpPr>
          <p:nvPr>
            <p:ph type="sldNum" sz="quarter" idx="12"/>
          </p:nvPr>
        </p:nvSpPr>
        <p:spPr/>
        <p:txBody>
          <a:bodyPr/>
          <a:lstStyle/>
          <a:p>
            <a:fld id="{8AB05EED-7916-4BB9-A138-DE5E0E92CC1F}" type="slidenum">
              <a:rPr lang="en-GB" smtClean="0"/>
              <a:t>‹#›</a:t>
            </a:fld>
            <a:endParaRPr lang="en-GB"/>
          </a:p>
        </p:txBody>
      </p:sp>
    </p:spTree>
    <p:extLst>
      <p:ext uri="{BB962C8B-B14F-4D97-AF65-F5344CB8AC3E}">
        <p14:creationId xmlns:p14="http://schemas.microsoft.com/office/powerpoint/2010/main" val="3199350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7D1E2-5562-7A5C-A3FF-89886F2096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E911B7-2BAD-F988-FFB9-622F060EB7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E655E8-416D-F85A-3FB3-B9DC1D3722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DE389A-4945-BED8-525B-06B15CA33B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738C56-8334-8414-8E93-62D8181639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5BAF32-70AC-C0A5-1354-83C67A2D45F5}"/>
              </a:ext>
            </a:extLst>
          </p:cNvPr>
          <p:cNvSpPr>
            <a:spLocks noGrp="1"/>
          </p:cNvSpPr>
          <p:nvPr>
            <p:ph type="dt" sz="half" idx="10"/>
          </p:nvPr>
        </p:nvSpPr>
        <p:spPr/>
        <p:txBody>
          <a:bodyPr/>
          <a:lstStyle/>
          <a:p>
            <a:fld id="{E9C542F9-0594-4489-B3D3-57A20323905B}" type="datetimeFigureOut">
              <a:rPr lang="en-GB" smtClean="0"/>
              <a:t>02/10/2024</a:t>
            </a:fld>
            <a:endParaRPr lang="en-GB"/>
          </a:p>
        </p:txBody>
      </p:sp>
      <p:sp>
        <p:nvSpPr>
          <p:cNvPr id="8" name="Footer Placeholder 7">
            <a:extLst>
              <a:ext uri="{FF2B5EF4-FFF2-40B4-BE49-F238E27FC236}">
                <a16:creationId xmlns:a16="http://schemas.microsoft.com/office/drawing/2014/main" id="{25CF017C-E1D2-2A60-534E-923A0D844B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DDE7B6-5B57-40A6-0D58-C0CAF08F7D8D}"/>
              </a:ext>
            </a:extLst>
          </p:cNvPr>
          <p:cNvSpPr>
            <a:spLocks noGrp="1"/>
          </p:cNvSpPr>
          <p:nvPr>
            <p:ph type="sldNum" sz="quarter" idx="12"/>
          </p:nvPr>
        </p:nvSpPr>
        <p:spPr/>
        <p:txBody>
          <a:bodyPr/>
          <a:lstStyle/>
          <a:p>
            <a:fld id="{8AB05EED-7916-4BB9-A138-DE5E0E92CC1F}" type="slidenum">
              <a:rPr lang="en-GB" smtClean="0"/>
              <a:t>‹#›</a:t>
            </a:fld>
            <a:endParaRPr lang="en-GB"/>
          </a:p>
        </p:txBody>
      </p:sp>
    </p:spTree>
    <p:extLst>
      <p:ext uri="{BB962C8B-B14F-4D97-AF65-F5344CB8AC3E}">
        <p14:creationId xmlns:p14="http://schemas.microsoft.com/office/powerpoint/2010/main" val="1958059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C6083-A6B2-60A3-A138-BB5C9CB8A0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F82E38-C18D-FDFD-26E8-C6DD67A4F937}"/>
              </a:ext>
            </a:extLst>
          </p:cNvPr>
          <p:cNvSpPr>
            <a:spLocks noGrp="1"/>
          </p:cNvSpPr>
          <p:nvPr>
            <p:ph type="dt" sz="half" idx="10"/>
          </p:nvPr>
        </p:nvSpPr>
        <p:spPr/>
        <p:txBody>
          <a:bodyPr/>
          <a:lstStyle/>
          <a:p>
            <a:fld id="{E9C542F9-0594-4489-B3D3-57A20323905B}" type="datetimeFigureOut">
              <a:rPr lang="en-GB" smtClean="0"/>
              <a:t>02/10/2024</a:t>
            </a:fld>
            <a:endParaRPr lang="en-GB"/>
          </a:p>
        </p:txBody>
      </p:sp>
      <p:sp>
        <p:nvSpPr>
          <p:cNvPr id="4" name="Footer Placeholder 3">
            <a:extLst>
              <a:ext uri="{FF2B5EF4-FFF2-40B4-BE49-F238E27FC236}">
                <a16:creationId xmlns:a16="http://schemas.microsoft.com/office/drawing/2014/main" id="{A5A45D22-43E5-F0A6-F8DE-10A016C979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BBBDE9-9CBA-FB79-FA70-2A16B7203158}"/>
              </a:ext>
            </a:extLst>
          </p:cNvPr>
          <p:cNvSpPr>
            <a:spLocks noGrp="1"/>
          </p:cNvSpPr>
          <p:nvPr>
            <p:ph type="sldNum" sz="quarter" idx="12"/>
          </p:nvPr>
        </p:nvSpPr>
        <p:spPr/>
        <p:txBody>
          <a:bodyPr/>
          <a:lstStyle/>
          <a:p>
            <a:fld id="{8AB05EED-7916-4BB9-A138-DE5E0E92CC1F}" type="slidenum">
              <a:rPr lang="en-GB" smtClean="0"/>
              <a:t>‹#›</a:t>
            </a:fld>
            <a:endParaRPr lang="en-GB"/>
          </a:p>
        </p:txBody>
      </p:sp>
    </p:spTree>
    <p:extLst>
      <p:ext uri="{BB962C8B-B14F-4D97-AF65-F5344CB8AC3E}">
        <p14:creationId xmlns:p14="http://schemas.microsoft.com/office/powerpoint/2010/main" val="1239525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3D6BD9-9BF6-150A-B3EB-93845BF372D4}"/>
              </a:ext>
            </a:extLst>
          </p:cNvPr>
          <p:cNvSpPr>
            <a:spLocks noGrp="1"/>
          </p:cNvSpPr>
          <p:nvPr>
            <p:ph type="dt" sz="half" idx="10"/>
          </p:nvPr>
        </p:nvSpPr>
        <p:spPr/>
        <p:txBody>
          <a:bodyPr/>
          <a:lstStyle/>
          <a:p>
            <a:fld id="{E9C542F9-0594-4489-B3D3-57A20323905B}" type="datetimeFigureOut">
              <a:rPr lang="en-GB" smtClean="0"/>
              <a:t>02/10/2024</a:t>
            </a:fld>
            <a:endParaRPr lang="en-GB"/>
          </a:p>
        </p:txBody>
      </p:sp>
      <p:sp>
        <p:nvSpPr>
          <p:cNvPr id="3" name="Footer Placeholder 2">
            <a:extLst>
              <a:ext uri="{FF2B5EF4-FFF2-40B4-BE49-F238E27FC236}">
                <a16:creationId xmlns:a16="http://schemas.microsoft.com/office/drawing/2014/main" id="{6A948182-EB75-0DF7-34FA-ACE667C5E7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9946CE-C6A0-786E-7262-046EE00C9FD6}"/>
              </a:ext>
            </a:extLst>
          </p:cNvPr>
          <p:cNvSpPr>
            <a:spLocks noGrp="1"/>
          </p:cNvSpPr>
          <p:nvPr>
            <p:ph type="sldNum" sz="quarter" idx="12"/>
          </p:nvPr>
        </p:nvSpPr>
        <p:spPr/>
        <p:txBody>
          <a:bodyPr/>
          <a:lstStyle/>
          <a:p>
            <a:fld id="{8AB05EED-7916-4BB9-A138-DE5E0E92CC1F}" type="slidenum">
              <a:rPr lang="en-GB" smtClean="0"/>
              <a:t>‹#›</a:t>
            </a:fld>
            <a:endParaRPr lang="en-GB"/>
          </a:p>
        </p:txBody>
      </p:sp>
    </p:spTree>
    <p:extLst>
      <p:ext uri="{BB962C8B-B14F-4D97-AF65-F5344CB8AC3E}">
        <p14:creationId xmlns:p14="http://schemas.microsoft.com/office/powerpoint/2010/main" val="3570979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BB7CD-8852-1C36-D6CD-F420EE202D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53A758-F15E-C783-5541-979A14482A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BA43DE9-EEB1-3BFE-AD0D-4AC9C97F9D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E9B079-858E-6ABE-3FB7-3AC343A582BE}"/>
              </a:ext>
            </a:extLst>
          </p:cNvPr>
          <p:cNvSpPr>
            <a:spLocks noGrp="1"/>
          </p:cNvSpPr>
          <p:nvPr>
            <p:ph type="dt" sz="half" idx="10"/>
          </p:nvPr>
        </p:nvSpPr>
        <p:spPr/>
        <p:txBody>
          <a:bodyPr/>
          <a:lstStyle/>
          <a:p>
            <a:fld id="{E9C542F9-0594-4489-B3D3-57A20323905B}" type="datetimeFigureOut">
              <a:rPr lang="en-GB" smtClean="0"/>
              <a:t>02/10/2024</a:t>
            </a:fld>
            <a:endParaRPr lang="en-GB"/>
          </a:p>
        </p:txBody>
      </p:sp>
      <p:sp>
        <p:nvSpPr>
          <p:cNvPr id="6" name="Footer Placeholder 5">
            <a:extLst>
              <a:ext uri="{FF2B5EF4-FFF2-40B4-BE49-F238E27FC236}">
                <a16:creationId xmlns:a16="http://schemas.microsoft.com/office/drawing/2014/main" id="{344103A3-165C-9D6E-6D1B-6AA8DB1A0A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E2D9ED-C2BE-382A-8E73-338EC1C2D427}"/>
              </a:ext>
            </a:extLst>
          </p:cNvPr>
          <p:cNvSpPr>
            <a:spLocks noGrp="1"/>
          </p:cNvSpPr>
          <p:nvPr>
            <p:ph type="sldNum" sz="quarter" idx="12"/>
          </p:nvPr>
        </p:nvSpPr>
        <p:spPr/>
        <p:txBody>
          <a:bodyPr/>
          <a:lstStyle/>
          <a:p>
            <a:fld id="{8AB05EED-7916-4BB9-A138-DE5E0E92CC1F}" type="slidenum">
              <a:rPr lang="en-GB" smtClean="0"/>
              <a:t>‹#›</a:t>
            </a:fld>
            <a:endParaRPr lang="en-GB"/>
          </a:p>
        </p:txBody>
      </p:sp>
    </p:spTree>
    <p:extLst>
      <p:ext uri="{BB962C8B-B14F-4D97-AF65-F5344CB8AC3E}">
        <p14:creationId xmlns:p14="http://schemas.microsoft.com/office/powerpoint/2010/main" val="2844771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2077-E3B2-37BA-7526-2722BF04A5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251415-559A-7127-803D-E16B5F0BF8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DBB0E2-C26E-1415-D0DB-365476AD50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0C9C04-E5B6-5264-556F-CE85768D653E}"/>
              </a:ext>
            </a:extLst>
          </p:cNvPr>
          <p:cNvSpPr>
            <a:spLocks noGrp="1"/>
          </p:cNvSpPr>
          <p:nvPr>
            <p:ph type="dt" sz="half" idx="10"/>
          </p:nvPr>
        </p:nvSpPr>
        <p:spPr/>
        <p:txBody>
          <a:bodyPr/>
          <a:lstStyle/>
          <a:p>
            <a:fld id="{E9C542F9-0594-4489-B3D3-57A20323905B}" type="datetimeFigureOut">
              <a:rPr lang="en-GB" smtClean="0"/>
              <a:t>02/10/2024</a:t>
            </a:fld>
            <a:endParaRPr lang="en-GB"/>
          </a:p>
        </p:txBody>
      </p:sp>
      <p:sp>
        <p:nvSpPr>
          <p:cNvPr id="6" name="Footer Placeholder 5">
            <a:extLst>
              <a:ext uri="{FF2B5EF4-FFF2-40B4-BE49-F238E27FC236}">
                <a16:creationId xmlns:a16="http://schemas.microsoft.com/office/drawing/2014/main" id="{23464FF8-15F2-AF9F-0BF1-5EE9050C40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C62ACD-374F-6653-D169-F969E641F635}"/>
              </a:ext>
            </a:extLst>
          </p:cNvPr>
          <p:cNvSpPr>
            <a:spLocks noGrp="1"/>
          </p:cNvSpPr>
          <p:nvPr>
            <p:ph type="sldNum" sz="quarter" idx="12"/>
          </p:nvPr>
        </p:nvSpPr>
        <p:spPr/>
        <p:txBody>
          <a:bodyPr/>
          <a:lstStyle/>
          <a:p>
            <a:fld id="{8AB05EED-7916-4BB9-A138-DE5E0E92CC1F}" type="slidenum">
              <a:rPr lang="en-GB" smtClean="0"/>
              <a:t>‹#›</a:t>
            </a:fld>
            <a:endParaRPr lang="en-GB"/>
          </a:p>
        </p:txBody>
      </p:sp>
    </p:spTree>
    <p:extLst>
      <p:ext uri="{BB962C8B-B14F-4D97-AF65-F5344CB8AC3E}">
        <p14:creationId xmlns:p14="http://schemas.microsoft.com/office/powerpoint/2010/main" val="1968568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B66DD-10D7-24B1-5460-F6EFCD6853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77AC47-C451-1FA4-71BE-4ACBFB1F58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C57C3-E0C0-88D8-383B-216C0D171CC0}"/>
              </a:ext>
            </a:extLst>
          </p:cNvPr>
          <p:cNvSpPr>
            <a:spLocks noGrp="1"/>
          </p:cNvSpPr>
          <p:nvPr>
            <p:ph type="dt" sz="half" idx="10"/>
          </p:nvPr>
        </p:nvSpPr>
        <p:spPr/>
        <p:txBody>
          <a:bodyPr/>
          <a:lstStyle/>
          <a:p>
            <a:fld id="{E9C542F9-0594-4489-B3D3-57A20323905B}" type="datetimeFigureOut">
              <a:rPr lang="en-GB" smtClean="0"/>
              <a:t>02/10/2024</a:t>
            </a:fld>
            <a:endParaRPr lang="en-GB"/>
          </a:p>
        </p:txBody>
      </p:sp>
      <p:sp>
        <p:nvSpPr>
          <p:cNvPr id="5" name="Footer Placeholder 4">
            <a:extLst>
              <a:ext uri="{FF2B5EF4-FFF2-40B4-BE49-F238E27FC236}">
                <a16:creationId xmlns:a16="http://schemas.microsoft.com/office/drawing/2014/main" id="{63FA99E2-F690-9160-5909-51A6B2BC28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273714-00E8-607B-2416-1252B9F823BA}"/>
              </a:ext>
            </a:extLst>
          </p:cNvPr>
          <p:cNvSpPr>
            <a:spLocks noGrp="1"/>
          </p:cNvSpPr>
          <p:nvPr>
            <p:ph type="sldNum" sz="quarter" idx="12"/>
          </p:nvPr>
        </p:nvSpPr>
        <p:spPr/>
        <p:txBody>
          <a:bodyPr/>
          <a:lstStyle/>
          <a:p>
            <a:fld id="{8AB05EED-7916-4BB9-A138-DE5E0E92CC1F}" type="slidenum">
              <a:rPr lang="en-GB" smtClean="0"/>
              <a:t>‹#›</a:t>
            </a:fld>
            <a:endParaRPr lang="en-GB"/>
          </a:p>
        </p:txBody>
      </p:sp>
    </p:spTree>
    <p:extLst>
      <p:ext uri="{BB962C8B-B14F-4D97-AF65-F5344CB8AC3E}">
        <p14:creationId xmlns:p14="http://schemas.microsoft.com/office/powerpoint/2010/main" val="1945688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D7F193-2AC4-BF89-E542-2789878E34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32EDA7-E3F1-B712-C54A-C955BE0D17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3F19CD-4D52-0E4E-E9D1-FA51D63761E3}"/>
              </a:ext>
            </a:extLst>
          </p:cNvPr>
          <p:cNvSpPr>
            <a:spLocks noGrp="1"/>
          </p:cNvSpPr>
          <p:nvPr>
            <p:ph type="dt" sz="half" idx="10"/>
          </p:nvPr>
        </p:nvSpPr>
        <p:spPr/>
        <p:txBody>
          <a:bodyPr/>
          <a:lstStyle/>
          <a:p>
            <a:fld id="{E9C542F9-0594-4489-B3D3-57A20323905B}" type="datetimeFigureOut">
              <a:rPr lang="en-GB" smtClean="0"/>
              <a:t>02/10/2024</a:t>
            </a:fld>
            <a:endParaRPr lang="en-GB"/>
          </a:p>
        </p:txBody>
      </p:sp>
      <p:sp>
        <p:nvSpPr>
          <p:cNvPr id="5" name="Footer Placeholder 4">
            <a:extLst>
              <a:ext uri="{FF2B5EF4-FFF2-40B4-BE49-F238E27FC236}">
                <a16:creationId xmlns:a16="http://schemas.microsoft.com/office/drawing/2014/main" id="{CDFAF89C-A9C3-6461-5B70-51D8E57E61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D42CAC-77A7-E6E7-3A77-2A2B0466EDBD}"/>
              </a:ext>
            </a:extLst>
          </p:cNvPr>
          <p:cNvSpPr>
            <a:spLocks noGrp="1"/>
          </p:cNvSpPr>
          <p:nvPr>
            <p:ph type="sldNum" sz="quarter" idx="12"/>
          </p:nvPr>
        </p:nvSpPr>
        <p:spPr/>
        <p:txBody>
          <a:bodyPr/>
          <a:lstStyle/>
          <a:p>
            <a:fld id="{8AB05EED-7916-4BB9-A138-DE5E0E92CC1F}" type="slidenum">
              <a:rPr lang="en-GB" smtClean="0"/>
              <a:t>‹#›</a:t>
            </a:fld>
            <a:endParaRPr lang="en-GB"/>
          </a:p>
        </p:txBody>
      </p:sp>
    </p:spTree>
    <p:extLst>
      <p:ext uri="{BB962C8B-B14F-4D97-AF65-F5344CB8AC3E}">
        <p14:creationId xmlns:p14="http://schemas.microsoft.com/office/powerpoint/2010/main" val="373097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54246A-DA05-DE5F-DD04-402F321CE1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522123-7359-70A3-610E-13F5DC9B0C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629190-44F5-E565-40D5-526F899E07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9C542F9-0594-4489-B3D3-57A20323905B}" type="datetimeFigureOut">
              <a:rPr lang="en-GB" smtClean="0"/>
              <a:t>02/10/2024</a:t>
            </a:fld>
            <a:endParaRPr lang="en-GB"/>
          </a:p>
        </p:txBody>
      </p:sp>
      <p:sp>
        <p:nvSpPr>
          <p:cNvPr id="5" name="Footer Placeholder 4">
            <a:extLst>
              <a:ext uri="{FF2B5EF4-FFF2-40B4-BE49-F238E27FC236}">
                <a16:creationId xmlns:a16="http://schemas.microsoft.com/office/drawing/2014/main" id="{6002BDCC-96BF-19DB-D92B-2491CE8CA9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2807C81-625F-CD6A-FF70-88CF386E9A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AB05EED-7916-4BB9-A138-DE5E0E92CC1F}" type="slidenum">
              <a:rPr lang="en-GB" smtClean="0"/>
              <a:t>‹#›</a:t>
            </a:fld>
            <a:endParaRPr lang="en-GB"/>
          </a:p>
        </p:txBody>
      </p:sp>
    </p:spTree>
    <p:extLst>
      <p:ext uri="{BB962C8B-B14F-4D97-AF65-F5344CB8AC3E}">
        <p14:creationId xmlns:p14="http://schemas.microsoft.com/office/powerpoint/2010/main" val="1523678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bing.com/videos/riverview/relatedvideo?&amp;q=Ecology+Meaning&amp;&amp;mid=BA88C4EF63C6D32E94B9BA88C4EF63C6D32E94B9&amp;&amp;FORM=VRDGAR" TargetMode="Externa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0.xml.rels><?xml version="1.0" encoding="UTF-8" standalone="yes"?>
<Relationships xmlns="http://schemas.openxmlformats.org/package/2006/relationships"><Relationship Id="rId3" Type="http://schemas.openxmlformats.org/officeDocument/2006/relationships/hyperlink" Target="http://en.wikipedia.org/wiki/Ecosystem" TargetMode="External"/><Relationship Id="rId2" Type="http://schemas.openxmlformats.org/officeDocument/2006/relationships/hyperlink" Target="https://www.ecoself.net/wp-content/uploads/2018/07/Key-2003-The-Ecology-of-Adventur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rson Jogging Uphill">
            <a:extLst>
              <a:ext uri="{FF2B5EF4-FFF2-40B4-BE49-F238E27FC236}">
                <a16:creationId xmlns:a16="http://schemas.microsoft.com/office/drawing/2014/main" id="{72312140-3C0D-B22A-B89E-0890E1F0B38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A2ACB9-8445-40A5-A609-060F348C61D5}"/>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Introduction to The Ecology of a</a:t>
            </a:r>
            <a:br>
              <a:rPr lang="en-GB" sz="5200">
                <a:solidFill>
                  <a:srgbClr val="FFFFFF"/>
                </a:solidFill>
              </a:rPr>
            </a:br>
            <a:r>
              <a:rPr lang="en-GB" sz="5200">
                <a:solidFill>
                  <a:srgbClr val="FFFFFF"/>
                </a:solidFill>
              </a:rPr>
              <a:t>Adventure</a:t>
            </a:r>
            <a:endParaRPr lang="en-GB" sz="5200" dirty="0">
              <a:solidFill>
                <a:srgbClr val="FFFFFF"/>
              </a:solidFill>
            </a:endParaRPr>
          </a:p>
        </p:txBody>
      </p:sp>
    </p:spTree>
    <p:extLst>
      <p:ext uri="{BB962C8B-B14F-4D97-AF65-F5344CB8AC3E}">
        <p14:creationId xmlns:p14="http://schemas.microsoft.com/office/powerpoint/2010/main" val="2240425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57684-3D73-73F9-37A5-D8C71A72F8DB}"/>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This session: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B0CCBD5-080E-E921-9444-3C3F351C577D}"/>
              </a:ext>
            </a:extLst>
          </p:cNvPr>
          <p:cNvGraphicFramePr>
            <a:graphicFrameLocks noGrp="1"/>
          </p:cNvGraphicFramePr>
          <p:nvPr>
            <p:ph idx="1"/>
            <p:extLst>
              <p:ext uri="{D42A27DB-BD31-4B8C-83A1-F6EECF244321}">
                <p14:modId xmlns:p14="http://schemas.microsoft.com/office/powerpoint/2010/main" val="162249888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9906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965C7-89B7-4360-92B2-BBDC3CECCAA7}"/>
              </a:ext>
            </a:extLst>
          </p:cNvPr>
          <p:cNvSpPr>
            <a:spLocks noGrp="1"/>
          </p:cNvSpPr>
          <p:nvPr>
            <p:ph type="title"/>
          </p:nvPr>
        </p:nvSpPr>
        <p:spPr>
          <a:xfrm>
            <a:off x="7425616" y="415759"/>
            <a:ext cx="4589493" cy="1578308"/>
          </a:xfrm>
        </p:spPr>
        <p:txBody>
          <a:bodyPr>
            <a:normAutofit/>
          </a:bodyPr>
          <a:lstStyle/>
          <a:p>
            <a:r>
              <a:rPr lang="en-GB" sz="6000" dirty="0"/>
              <a:t>Ecology</a:t>
            </a:r>
          </a:p>
        </p:txBody>
      </p:sp>
      <p:pic>
        <p:nvPicPr>
          <p:cNvPr id="5" name="Picture 4" descr="A hand touching a small plant">
            <a:extLst>
              <a:ext uri="{FF2B5EF4-FFF2-40B4-BE49-F238E27FC236}">
                <a16:creationId xmlns:a16="http://schemas.microsoft.com/office/drawing/2014/main" id="{6C9A3DCB-E1D3-F106-7EB7-BB801443A467}"/>
              </a:ext>
            </a:extLst>
          </p:cNvPr>
          <p:cNvPicPr>
            <a:picLocks noChangeAspect="1"/>
          </p:cNvPicPr>
          <p:nvPr/>
        </p:nvPicPr>
        <p:blipFill>
          <a:blip r:embed="rId2"/>
          <a:srcRect l="33497" r="-1" b="-1"/>
          <a:stretch/>
        </p:blipFill>
        <p:spPr>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3" name="Content Placeholder 2">
            <a:extLst>
              <a:ext uri="{FF2B5EF4-FFF2-40B4-BE49-F238E27FC236}">
                <a16:creationId xmlns:a16="http://schemas.microsoft.com/office/drawing/2014/main" id="{81735982-2309-0959-DF5E-D400B7679F41}"/>
              </a:ext>
            </a:extLst>
          </p:cNvPr>
          <p:cNvSpPr>
            <a:spLocks noGrp="1"/>
          </p:cNvSpPr>
          <p:nvPr>
            <p:ph idx="1"/>
          </p:nvPr>
        </p:nvSpPr>
        <p:spPr>
          <a:xfrm>
            <a:off x="6610349" y="2133600"/>
            <a:ext cx="5000626" cy="5572125"/>
          </a:xfrm>
        </p:spPr>
        <p:txBody>
          <a:bodyPr>
            <a:normAutofit/>
          </a:bodyPr>
          <a:lstStyle/>
          <a:p>
            <a:pPr marL="0" indent="0">
              <a:buNone/>
            </a:pPr>
            <a:r>
              <a:rPr lang="en-GB" dirty="0"/>
              <a:t>The study of ecosystems where ecosystems are, a recognisable ecological system, comprising both living organisms and the non-living environment interacting with one another, defined over a particular area. (</a:t>
            </a:r>
            <a:r>
              <a:rPr lang="en-GB" dirty="0" err="1"/>
              <a:t>Diesendorf</a:t>
            </a:r>
            <a:r>
              <a:rPr lang="en-GB" dirty="0"/>
              <a:t> and Hamilton: 1997)</a:t>
            </a:r>
          </a:p>
          <a:p>
            <a:endParaRPr lang="en-GB" sz="2400" dirty="0"/>
          </a:p>
          <a:p>
            <a:pPr marL="0" indent="0">
              <a:buNone/>
            </a:pPr>
            <a:endParaRPr lang="en-GB" sz="1400" dirty="0"/>
          </a:p>
        </p:txBody>
      </p:sp>
    </p:spTree>
    <p:extLst>
      <p:ext uri="{BB962C8B-B14F-4D97-AF65-F5344CB8AC3E}">
        <p14:creationId xmlns:p14="http://schemas.microsoft.com/office/powerpoint/2010/main" val="3483257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68C3F52-AC5C-9580-3BC8-E9DF5E42B7A2}"/>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Ecosystems</a:t>
            </a:r>
          </a:p>
        </p:txBody>
      </p:sp>
      <p:sp>
        <p:nvSpPr>
          <p:cNvPr id="3" name="Content Placeholder 2">
            <a:extLst>
              <a:ext uri="{FF2B5EF4-FFF2-40B4-BE49-F238E27FC236}">
                <a16:creationId xmlns:a16="http://schemas.microsoft.com/office/drawing/2014/main" id="{A23145EA-4CEB-D1B8-A818-61C3CE65B316}"/>
              </a:ext>
            </a:extLst>
          </p:cNvPr>
          <p:cNvSpPr>
            <a:spLocks noGrp="1"/>
          </p:cNvSpPr>
          <p:nvPr>
            <p:ph idx="1"/>
          </p:nvPr>
        </p:nvSpPr>
        <p:spPr>
          <a:xfrm>
            <a:off x="5676900" y="804672"/>
            <a:ext cx="5716524" cy="5230368"/>
          </a:xfrm>
        </p:spPr>
        <p:txBody>
          <a:bodyPr anchor="ctr">
            <a:normAutofit/>
          </a:bodyPr>
          <a:lstStyle/>
          <a:p>
            <a:pPr marL="0" indent="0">
              <a:buNone/>
            </a:pPr>
            <a:r>
              <a:rPr lang="en-GB" sz="3200" dirty="0">
                <a:solidFill>
                  <a:schemeClr val="tx2"/>
                </a:solidFill>
              </a:rPr>
              <a:t>The term ecosystem was developed by </a:t>
            </a:r>
            <a:r>
              <a:rPr lang="en-GB" sz="3200" dirty="0" err="1">
                <a:solidFill>
                  <a:schemeClr val="tx2"/>
                </a:solidFill>
              </a:rPr>
              <a:t>Tansley</a:t>
            </a:r>
            <a:r>
              <a:rPr lang="en-GB" sz="3200" dirty="0">
                <a:solidFill>
                  <a:schemeClr val="tx2"/>
                </a:solidFill>
              </a:rPr>
              <a:t> in 1935 to describe the interactive system established between a group of living organisms and their biotope (the environment in which they live). </a:t>
            </a:r>
            <a:endParaRPr lang="en-US" sz="3200" dirty="0">
              <a:solidFill>
                <a:schemeClr val="tx2"/>
              </a:solidFill>
            </a:endParaRPr>
          </a:p>
          <a:p>
            <a:pPr marL="0" indent="0">
              <a:buNone/>
            </a:pPr>
            <a:endParaRPr lang="en-GB" sz="1800" dirty="0">
              <a:solidFill>
                <a:schemeClr val="tx2"/>
              </a:solidFill>
            </a:endParaRPr>
          </a:p>
        </p:txBody>
      </p:sp>
    </p:spTree>
    <p:extLst>
      <p:ext uri="{BB962C8B-B14F-4D97-AF65-F5344CB8AC3E}">
        <p14:creationId xmlns:p14="http://schemas.microsoft.com/office/powerpoint/2010/main" val="753960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FAA190E7-9847-D234-977D-B447A8622EE3}"/>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kern="1200">
                <a:solidFill>
                  <a:schemeClr val="tx2"/>
                </a:solidFill>
                <a:latin typeface="+mj-lt"/>
                <a:ea typeface="+mj-ea"/>
                <a:cs typeface="+mj-cs"/>
              </a:rPr>
              <a:t>My definition based on what I have read…</a:t>
            </a:r>
          </a:p>
        </p:txBody>
      </p:sp>
      <p:sp>
        <p:nvSpPr>
          <p:cNvPr id="3" name="Content Placeholder 2">
            <a:extLst>
              <a:ext uri="{FF2B5EF4-FFF2-40B4-BE49-F238E27FC236}">
                <a16:creationId xmlns:a16="http://schemas.microsoft.com/office/drawing/2014/main" id="{F651A439-77F2-038A-3176-42D76DF09875}"/>
              </a:ext>
            </a:extLst>
          </p:cNvPr>
          <p:cNvSpPr>
            <a:spLocks noGrp="1"/>
          </p:cNvSpPr>
          <p:nvPr>
            <p:ph idx="1"/>
          </p:nvPr>
        </p:nvSpPr>
        <p:spPr>
          <a:xfrm>
            <a:off x="3215729" y="4165152"/>
            <a:ext cx="6242596" cy="1835598"/>
          </a:xfrm>
        </p:spPr>
        <p:txBody>
          <a:bodyPr vert="horz" lIns="91440" tIns="45720" rIns="91440" bIns="45720" rtlCol="0">
            <a:normAutofit/>
          </a:bodyPr>
          <a:lstStyle/>
          <a:p>
            <a:pPr marL="0" indent="0" algn="ctr">
              <a:buNone/>
            </a:pPr>
            <a:r>
              <a:rPr lang="en-US" sz="3600" kern="1200" dirty="0">
                <a:solidFill>
                  <a:schemeClr val="tx2"/>
                </a:solidFill>
                <a:latin typeface="+mn-lt"/>
                <a:ea typeface="+mn-ea"/>
                <a:cs typeface="+mn-cs"/>
              </a:rPr>
              <a:t>Ecology… the study of how living things interact with each other and the environment </a:t>
            </a:r>
          </a:p>
        </p:txBody>
      </p:sp>
    </p:spTree>
    <p:extLst>
      <p:ext uri="{BB962C8B-B14F-4D97-AF65-F5344CB8AC3E}">
        <p14:creationId xmlns:p14="http://schemas.microsoft.com/office/powerpoint/2010/main" val="3589882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F848C-6659-9C7E-4237-DBFD24F51215}"/>
              </a:ext>
            </a:extLst>
          </p:cNvPr>
          <p:cNvSpPr>
            <a:spLocks noGrp="1"/>
          </p:cNvSpPr>
          <p:nvPr>
            <p:ph type="title"/>
          </p:nvPr>
        </p:nvSpPr>
        <p:spPr>
          <a:xfrm>
            <a:off x="761803" y="350196"/>
            <a:ext cx="4646904" cy="1624520"/>
          </a:xfrm>
        </p:spPr>
        <p:txBody>
          <a:bodyPr anchor="ctr">
            <a:normAutofit/>
          </a:bodyPr>
          <a:lstStyle/>
          <a:p>
            <a:r>
              <a:rPr lang="en-GB" sz="6000" b="1" dirty="0" err="1"/>
              <a:t>Ecoself</a:t>
            </a:r>
            <a:endParaRPr lang="en-GB" sz="6000" b="1" dirty="0"/>
          </a:p>
        </p:txBody>
      </p:sp>
      <p:sp>
        <p:nvSpPr>
          <p:cNvPr id="3" name="Content Placeholder 2">
            <a:extLst>
              <a:ext uri="{FF2B5EF4-FFF2-40B4-BE49-F238E27FC236}">
                <a16:creationId xmlns:a16="http://schemas.microsoft.com/office/drawing/2014/main" id="{37D41E57-6A13-7D32-9D9A-1D6169570C71}"/>
              </a:ext>
            </a:extLst>
          </p:cNvPr>
          <p:cNvSpPr>
            <a:spLocks noGrp="1"/>
          </p:cNvSpPr>
          <p:nvPr>
            <p:ph idx="1"/>
          </p:nvPr>
        </p:nvSpPr>
        <p:spPr>
          <a:xfrm>
            <a:off x="761803" y="1685925"/>
            <a:ext cx="5105596" cy="4821879"/>
          </a:xfrm>
        </p:spPr>
        <p:txBody>
          <a:bodyPr anchor="ctr">
            <a:normAutofit/>
          </a:bodyPr>
          <a:lstStyle/>
          <a:p>
            <a:pPr marL="0" indent="0">
              <a:buNone/>
            </a:pPr>
            <a:r>
              <a:rPr lang="en-GB" sz="4000" dirty="0"/>
              <a:t>Outdoor adventure experiences can cause personal transformations toward pro-environmental behaviour </a:t>
            </a:r>
          </a:p>
          <a:p>
            <a:pPr marL="0" indent="0">
              <a:buNone/>
            </a:pPr>
            <a:r>
              <a:rPr lang="en-GB" sz="4000" dirty="0"/>
              <a:t>(Key 2003)</a:t>
            </a:r>
            <a:endParaRPr lang="en-US" sz="4000" dirty="0"/>
          </a:p>
          <a:p>
            <a:pPr marL="0" indent="0">
              <a:buNone/>
            </a:pPr>
            <a:endParaRPr lang="en-GB" sz="2000" dirty="0"/>
          </a:p>
        </p:txBody>
      </p:sp>
      <p:pic>
        <p:nvPicPr>
          <p:cNvPr id="5" name="Picture 4">
            <a:extLst>
              <a:ext uri="{FF2B5EF4-FFF2-40B4-BE49-F238E27FC236}">
                <a16:creationId xmlns:a16="http://schemas.microsoft.com/office/drawing/2014/main" id="{04B1F595-545A-A928-A853-B32AEBA70964}"/>
              </a:ext>
            </a:extLst>
          </p:cNvPr>
          <p:cNvPicPr>
            <a:picLocks noChangeAspect="1"/>
          </p:cNvPicPr>
          <p:nvPr/>
        </p:nvPicPr>
        <p:blipFill>
          <a:blip r:embed="rId2"/>
          <a:srcRect l="30264" r="19680"/>
          <a:stretch/>
        </p:blipFill>
        <p:spPr>
          <a:xfrm>
            <a:off x="6096000" y="1"/>
            <a:ext cx="6102825" cy="6858000"/>
          </a:xfrm>
          <a:prstGeom prst="rect">
            <a:avLst/>
          </a:prstGeom>
        </p:spPr>
      </p:pic>
    </p:spTree>
    <p:extLst>
      <p:ext uri="{BB962C8B-B14F-4D97-AF65-F5344CB8AC3E}">
        <p14:creationId xmlns:p14="http://schemas.microsoft.com/office/powerpoint/2010/main" val="2378162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54400" y="68886"/>
            <a:ext cx="5337355" cy="6789115"/>
          </a:xfrm>
          <a:prstGeom prst="rect">
            <a:avLst/>
          </a:prstGeom>
        </p:spPr>
      </p:pic>
      <p:sp>
        <p:nvSpPr>
          <p:cNvPr id="3" name="TextBox 2"/>
          <p:cNvSpPr txBox="1"/>
          <p:nvPr/>
        </p:nvSpPr>
        <p:spPr>
          <a:xfrm>
            <a:off x="230659" y="906162"/>
            <a:ext cx="3133978" cy="4401205"/>
          </a:xfrm>
          <a:prstGeom prst="rect">
            <a:avLst/>
          </a:prstGeom>
          <a:noFill/>
        </p:spPr>
        <p:txBody>
          <a:bodyPr wrap="square" rtlCol="0">
            <a:spAutoFit/>
          </a:bodyPr>
          <a:lstStyle/>
          <a:p>
            <a:r>
              <a:rPr lang="en-GB" sz="2800" dirty="0">
                <a:solidFill>
                  <a:srgbClr val="FF0000"/>
                </a:solidFill>
              </a:rPr>
              <a:t>Precarious</a:t>
            </a:r>
          </a:p>
          <a:p>
            <a:r>
              <a:rPr lang="en-GB" sz="2800" dirty="0">
                <a:solidFill>
                  <a:srgbClr val="FF0000"/>
                </a:solidFill>
              </a:rPr>
              <a:t>On a knife edge</a:t>
            </a:r>
          </a:p>
          <a:p>
            <a:r>
              <a:rPr lang="en-GB" sz="2800" dirty="0">
                <a:solidFill>
                  <a:srgbClr val="FF0000"/>
                </a:solidFill>
              </a:rPr>
              <a:t>Superior to nature</a:t>
            </a:r>
          </a:p>
          <a:p>
            <a:r>
              <a:rPr lang="en-GB" sz="2800" dirty="0">
                <a:solidFill>
                  <a:srgbClr val="FF0000"/>
                </a:solidFill>
              </a:rPr>
              <a:t>Superior to other people</a:t>
            </a:r>
          </a:p>
          <a:p>
            <a:r>
              <a:rPr lang="en-GB" sz="2800" dirty="0">
                <a:solidFill>
                  <a:srgbClr val="FF0000"/>
                </a:solidFill>
              </a:rPr>
              <a:t>Apart from nature- isolated </a:t>
            </a:r>
          </a:p>
          <a:p>
            <a:r>
              <a:rPr lang="en-GB" sz="2800" dirty="0">
                <a:solidFill>
                  <a:srgbClr val="FF0000"/>
                </a:solidFill>
              </a:rPr>
              <a:t>Position is dependent on nature</a:t>
            </a:r>
            <a:endParaRPr lang="en-GB" dirty="0">
              <a:solidFill>
                <a:srgbClr val="FF0000"/>
              </a:solidFill>
            </a:endParaRPr>
          </a:p>
        </p:txBody>
      </p:sp>
      <p:sp>
        <p:nvSpPr>
          <p:cNvPr id="4" name="TextBox 3"/>
          <p:cNvSpPr txBox="1"/>
          <p:nvPr/>
        </p:nvSpPr>
        <p:spPr>
          <a:xfrm>
            <a:off x="9108489" y="906162"/>
            <a:ext cx="2877565" cy="2677656"/>
          </a:xfrm>
          <a:prstGeom prst="rect">
            <a:avLst/>
          </a:prstGeom>
          <a:noFill/>
        </p:spPr>
        <p:txBody>
          <a:bodyPr wrap="square" rtlCol="0">
            <a:spAutoFit/>
          </a:bodyPr>
          <a:lstStyle/>
          <a:p>
            <a:r>
              <a:rPr lang="en-GB" sz="2800" dirty="0">
                <a:solidFill>
                  <a:schemeClr val="accent6">
                    <a:lumMod val="75000"/>
                  </a:schemeClr>
                </a:solidFill>
              </a:rPr>
              <a:t>Interdependence</a:t>
            </a:r>
          </a:p>
          <a:p>
            <a:r>
              <a:rPr lang="en-GB" sz="2800" dirty="0">
                <a:solidFill>
                  <a:schemeClr val="accent6">
                    <a:lumMod val="75000"/>
                  </a:schemeClr>
                </a:solidFill>
              </a:rPr>
              <a:t>Part of nature</a:t>
            </a:r>
          </a:p>
          <a:p>
            <a:r>
              <a:rPr lang="en-GB" sz="2800" dirty="0">
                <a:solidFill>
                  <a:schemeClr val="accent6">
                    <a:lumMod val="75000"/>
                  </a:schemeClr>
                </a:solidFill>
              </a:rPr>
              <a:t>Connected </a:t>
            </a:r>
          </a:p>
          <a:p>
            <a:r>
              <a:rPr lang="en-GB" sz="2800" dirty="0">
                <a:solidFill>
                  <a:schemeClr val="accent6">
                    <a:lumMod val="75000"/>
                  </a:schemeClr>
                </a:solidFill>
              </a:rPr>
              <a:t>Balanced system</a:t>
            </a:r>
          </a:p>
          <a:p>
            <a:r>
              <a:rPr lang="en-GB" sz="2800" dirty="0">
                <a:solidFill>
                  <a:schemeClr val="accent6">
                    <a:lumMod val="75000"/>
                  </a:schemeClr>
                </a:solidFill>
              </a:rPr>
              <a:t>Wholesome</a:t>
            </a:r>
          </a:p>
          <a:p>
            <a:r>
              <a:rPr lang="en-GB" sz="2800" dirty="0">
                <a:solidFill>
                  <a:schemeClr val="accent6">
                    <a:lumMod val="75000"/>
                  </a:schemeClr>
                </a:solidFill>
              </a:rPr>
              <a:t>Stable  </a:t>
            </a:r>
          </a:p>
        </p:txBody>
      </p:sp>
      <p:sp>
        <p:nvSpPr>
          <p:cNvPr id="5" name="TextBox 4">
            <a:extLst>
              <a:ext uri="{FF2B5EF4-FFF2-40B4-BE49-F238E27FC236}">
                <a16:creationId xmlns:a16="http://schemas.microsoft.com/office/drawing/2014/main" id="{B8B8F904-35FC-40C1-E5A1-3623563920B1}"/>
              </a:ext>
            </a:extLst>
          </p:cNvPr>
          <p:cNvSpPr txBox="1"/>
          <p:nvPr/>
        </p:nvSpPr>
        <p:spPr>
          <a:xfrm>
            <a:off x="9241654" y="3792505"/>
            <a:ext cx="2494626" cy="2308324"/>
          </a:xfrm>
          <a:prstGeom prst="rect">
            <a:avLst/>
          </a:prstGeom>
          <a:noFill/>
        </p:spPr>
        <p:txBody>
          <a:bodyPr wrap="square" rtlCol="0">
            <a:spAutoFit/>
          </a:bodyPr>
          <a:lstStyle/>
          <a:p>
            <a:r>
              <a:rPr lang="en-GB" dirty="0"/>
              <a:t>Further reading:</a:t>
            </a:r>
          </a:p>
          <a:p>
            <a:r>
              <a:rPr lang="en-GB" dirty="0"/>
              <a:t>Richard </a:t>
            </a:r>
            <a:r>
              <a:rPr lang="en-GB" dirty="0" err="1"/>
              <a:t>Louv</a:t>
            </a:r>
            <a:r>
              <a:rPr lang="en-GB" dirty="0"/>
              <a:t>, Last child in the woods</a:t>
            </a:r>
          </a:p>
          <a:p>
            <a:r>
              <a:rPr lang="en-GB" dirty="0"/>
              <a:t>James Lovelock Gaia Theory </a:t>
            </a:r>
          </a:p>
          <a:p>
            <a:r>
              <a:rPr lang="en-GB" dirty="0" err="1"/>
              <a:t>Arnae</a:t>
            </a:r>
            <a:r>
              <a:rPr lang="en-GB" dirty="0"/>
              <a:t> </a:t>
            </a:r>
            <a:r>
              <a:rPr lang="en-GB" dirty="0" err="1"/>
              <a:t>Naess</a:t>
            </a:r>
            <a:r>
              <a:rPr lang="en-GB" dirty="0"/>
              <a:t> deep Ecology</a:t>
            </a:r>
          </a:p>
          <a:p>
            <a:endParaRPr lang="en-GB" dirty="0"/>
          </a:p>
        </p:txBody>
      </p:sp>
    </p:spTree>
    <p:extLst>
      <p:ext uri="{BB962C8B-B14F-4D97-AF65-F5344CB8AC3E}">
        <p14:creationId xmlns:p14="http://schemas.microsoft.com/office/powerpoint/2010/main" val="2455683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46EEA1-D0FA-A001-E0C4-702C34168FDC}"/>
              </a:ext>
            </a:extLst>
          </p:cNvPr>
          <p:cNvPicPr>
            <a:picLocks noChangeAspect="1"/>
          </p:cNvPicPr>
          <p:nvPr/>
        </p:nvPicPr>
        <p:blipFill>
          <a:blip r:embed="rId2"/>
          <a:stretch>
            <a:fillRect/>
          </a:stretch>
        </p:blipFill>
        <p:spPr>
          <a:xfrm>
            <a:off x="1552092" y="-61781"/>
            <a:ext cx="9087817" cy="7020316"/>
          </a:xfrm>
          <a:prstGeom prst="rect">
            <a:avLst/>
          </a:prstGeom>
        </p:spPr>
      </p:pic>
    </p:spTree>
    <p:extLst>
      <p:ext uri="{BB962C8B-B14F-4D97-AF65-F5344CB8AC3E}">
        <p14:creationId xmlns:p14="http://schemas.microsoft.com/office/powerpoint/2010/main" val="296156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FDDB7-1D0E-3CA8-9849-FB2739B8A50B}"/>
              </a:ext>
            </a:extLst>
          </p:cNvPr>
          <p:cNvSpPr>
            <a:spLocks noGrp="1"/>
          </p:cNvSpPr>
          <p:nvPr>
            <p:ph type="title"/>
          </p:nvPr>
        </p:nvSpPr>
        <p:spPr>
          <a:xfrm>
            <a:off x="450253" y="321214"/>
            <a:ext cx="4977976" cy="1454051"/>
          </a:xfrm>
        </p:spPr>
        <p:txBody>
          <a:bodyPr>
            <a:normAutofit/>
          </a:bodyPr>
          <a:lstStyle/>
          <a:p>
            <a:r>
              <a:rPr lang="en-GB" b="1" dirty="0">
                <a:solidFill>
                  <a:schemeClr val="tx2"/>
                </a:solidFill>
              </a:rPr>
              <a:t>Deep Ecology</a:t>
            </a:r>
          </a:p>
        </p:txBody>
      </p:sp>
      <p:sp>
        <p:nvSpPr>
          <p:cNvPr id="3" name="Content Placeholder 2">
            <a:extLst>
              <a:ext uri="{FF2B5EF4-FFF2-40B4-BE49-F238E27FC236}">
                <a16:creationId xmlns:a16="http://schemas.microsoft.com/office/drawing/2014/main" id="{519EFB9D-8A86-5283-E3C8-6C6B7DAD943C}"/>
              </a:ext>
            </a:extLst>
          </p:cNvPr>
          <p:cNvSpPr>
            <a:spLocks noGrp="1"/>
          </p:cNvSpPr>
          <p:nvPr>
            <p:ph idx="1"/>
          </p:nvPr>
        </p:nvSpPr>
        <p:spPr>
          <a:xfrm>
            <a:off x="285749" y="1629090"/>
            <a:ext cx="6562725" cy="5053254"/>
          </a:xfrm>
        </p:spPr>
        <p:txBody>
          <a:bodyPr anchor="ctr">
            <a:normAutofit/>
          </a:bodyPr>
          <a:lstStyle/>
          <a:p>
            <a:r>
              <a:rPr lang="en-GB" dirty="0">
                <a:solidFill>
                  <a:schemeClr val="tx2"/>
                </a:solidFill>
              </a:rPr>
              <a:t>This video introduces the concept of deep ecology.</a:t>
            </a:r>
          </a:p>
          <a:p>
            <a:r>
              <a:rPr lang="en-GB" dirty="0">
                <a:solidFill>
                  <a:schemeClr val="tx2"/>
                </a:solidFill>
              </a:rPr>
              <a:t>You don’t need to understand this concept for this module, but it does provide some additional context and may be helpful for you in thinking about the broader and deeper implications of our relationship with nature</a:t>
            </a:r>
          </a:p>
          <a:p>
            <a:r>
              <a:rPr lang="en-GB" dirty="0">
                <a:solidFill>
                  <a:schemeClr val="tx2"/>
                </a:solidFill>
                <a:hlinkClick r:id="rId2"/>
              </a:rPr>
              <a:t>Bing Videos</a:t>
            </a:r>
            <a:endParaRPr lang="en-GB" sz="2400" dirty="0">
              <a:solidFill>
                <a:schemeClr val="tx2"/>
              </a:solidFill>
            </a:endParaRPr>
          </a:p>
        </p:txBody>
      </p:sp>
      <p:grpSp>
        <p:nvGrpSpPr>
          <p:cNvPr id="21" name="Group 2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2" name="Freeform: Shape 21">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ustainability">
            <a:extLst>
              <a:ext uri="{FF2B5EF4-FFF2-40B4-BE49-F238E27FC236}">
                <a16:creationId xmlns:a16="http://schemas.microsoft.com/office/drawing/2014/main" id="{A0F71AA0-B96C-9B2D-1A84-737798CD096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01120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AE397-6680-62BD-4C8B-829F9DC8EA0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1303172-9C3B-AC04-EA7F-DA535FCD056E}"/>
              </a:ext>
            </a:extLst>
          </p:cNvPr>
          <p:cNvSpPr>
            <a:spLocks noGrp="1"/>
          </p:cNvSpPr>
          <p:nvPr>
            <p:ph idx="1"/>
          </p:nvPr>
        </p:nvSpPr>
        <p:spPr/>
        <p:txBody>
          <a:bodyPr>
            <a:normAutofit fontScale="47500" lnSpcReduction="20000"/>
          </a:bodyPr>
          <a:lstStyle/>
          <a:p>
            <a:pPr marL="0" indent="0">
              <a:buNone/>
            </a:pPr>
            <a:r>
              <a:rPr lang="en-GB" sz="3300" dirty="0"/>
              <a:t>Blew, R. (1996) ‘On the Definition of Ecosystem’ </a:t>
            </a:r>
            <a:r>
              <a:rPr lang="en-GB" sz="3300" i="1" dirty="0"/>
              <a:t>Bulletin of the Ecological Society of America, </a:t>
            </a:r>
            <a:r>
              <a:rPr lang="en-GB" sz="3300" dirty="0"/>
              <a:t>77, (3) p 171-173</a:t>
            </a:r>
          </a:p>
          <a:p>
            <a:pPr marL="0" indent="0">
              <a:buNone/>
            </a:pPr>
            <a:r>
              <a:rPr lang="en-GB" sz="3300" dirty="0"/>
              <a:t>Christopherson, R. (1996). </a:t>
            </a:r>
            <a:r>
              <a:rPr lang="en-GB" sz="3300" i="1" dirty="0"/>
              <a:t>Geosystems: An Introduction to Physical Geography</a:t>
            </a:r>
            <a:r>
              <a:rPr lang="en-GB" sz="3300" dirty="0"/>
              <a:t>. Prentice Hall</a:t>
            </a:r>
          </a:p>
          <a:p>
            <a:pPr marL="0" indent="0">
              <a:buNone/>
            </a:pPr>
            <a:r>
              <a:rPr lang="en-GB" sz="3300" b="0" i="0" dirty="0" err="1">
                <a:solidFill>
                  <a:srgbClr val="222222"/>
                </a:solidFill>
                <a:effectLst/>
                <a:highlight>
                  <a:srgbClr val="FFFFFF"/>
                </a:highlight>
                <a:latin typeface="Arial" panose="020B0604020202020204" pitchFamily="34" charset="0"/>
              </a:rPr>
              <a:t>Diesendorf</a:t>
            </a:r>
            <a:r>
              <a:rPr lang="en-GB" sz="3300" b="0" i="0" dirty="0">
                <a:solidFill>
                  <a:srgbClr val="222222"/>
                </a:solidFill>
                <a:effectLst/>
                <a:highlight>
                  <a:srgbClr val="FFFFFF"/>
                </a:highlight>
                <a:latin typeface="Arial" panose="020B0604020202020204" pitchFamily="34" charset="0"/>
              </a:rPr>
              <a:t>, M., &amp; Hamilton, C. (1997). Human Ecology, Human Economy: Ideas for an ecologically sustainable future.</a:t>
            </a:r>
          </a:p>
          <a:p>
            <a:pPr marL="0" indent="0">
              <a:buNone/>
            </a:pPr>
            <a:r>
              <a:rPr lang="en-GB" sz="3300" dirty="0"/>
              <a:t>Key, D. (2003) </a:t>
            </a:r>
            <a:r>
              <a:rPr lang="en-GB" sz="3300" i="1" dirty="0"/>
              <a:t>The ecology of Adventure –</a:t>
            </a:r>
            <a:r>
              <a:rPr lang="en-GB" sz="3300" i="1" dirty="0" err="1"/>
              <a:t>ecoself</a:t>
            </a:r>
            <a:r>
              <a:rPr lang="en-GB" sz="3300" dirty="0"/>
              <a:t>, available at: </a:t>
            </a:r>
            <a:r>
              <a:rPr lang="en-GB" sz="3300" dirty="0">
                <a:hlinkClick r:id="rId2"/>
              </a:rPr>
              <a:t>https://www.ecoself.net/wp-content/uploads/2018/07/Key-2003-The-Ecology-of-Adventure.pdf</a:t>
            </a:r>
            <a:r>
              <a:rPr lang="en-GB" sz="3300" dirty="0"/>
              <a:t> accessed 29/09/2024</a:t>
            </a:r>
          </a:p>
          <a:p>
            <a:pPr marL="0" indent="0">
              <a:buNone/>
            </a:pPr>
            <a:r>
              <a:rPr lang="en-US" sz="3300" dirty="0" err="1"/>
              <a:t>Louv</a:t>
            </a:r>
            <a:r>
              <a:rPr lang="en-US" sz="3300" dirty="0"/>
              <a:t>, R. (2005) </a:t>
            </a:r>
            <a:r>
              <a:rPr lang="en-US" sz="3300" i="1" dirty="0"/>
              <a:t>Last Child in the Woods: Saving Our Children from Nature-Deficit Disorder</a:t>
            </a:r>
            <a:r>
              <a:rPr lang="en-US" sz="3300" dirty="0"/>
              <a:t> Algonquin Books</a:t>
            </a:r>
          </a:p>
          <a:p>
            <a:pPr marL="0" indent="0">
              <a:buNone/>
            </a:pPr>
            <a:r>
              <a:rPr lang="en-US" sz="3300" dirty="0"/>
              <a:t>Lovelock, J. (2009) </a:t>
            </a:r>
            <a:r>
              <a:rPr lang="en-US" sz="3300" i="1" dirty="0"/>
              <a:t>The Vanishing Face of Gaia</a:t>
            </a:r>
            <a:r>
              <a:rPr lang="en-US" sz="3300" dirty="0"/>
              <a:t>. Basic Books</a:t>
            </a:r>
          </a:p>
          <a:p>
            <a:pPr marL="0" indent="0">
              <a:buNone/>
            </a:pPr>
            <a:r>
              <a:rPr lang="en-US" sz="3300" dirty="0" err="1"/>
              <a:t>Næss</a:t>
            </a:r>
            <a:r>
              <a:rPr lang="en-US" sz="3300" dirty="0"/>
              <a:t>, A. (2005) </a:t>
            </a:r>
            <a:r>
              <a:rPr lang="en-US" sz="3300" i="1" dirty="0"/>
              <a:t>The selected works of Arne </a:t>
            </a:r>
            <a:r>
              <a:rPr lang="en-US" sz="3300" i="1" dirty="0" err="1"/>
              <a:t>Næss</a:t>
            </a:r>
            <a:r>
              <a:rPr lang="en-US" sz="3300" i="1" dirty="0"/>
              <a:t>. Deep ecology of wisdom</a:t>
            </a:r>
            <a:r>
              <a:rPr lang="en-US" sz="3300" dirty="0"/>
              <a:t>, vol. X. Dordrecht: Springer. </a:t>
            </a:r>
          </a:p>
          <a:p>
            <a:pPr marL="0" indent="0">
              <a:buNone/>
            </a:pPr>
            <a:r>
              <a:rPr lang="en-GB" sz="3300" dirty="0"/>
              <a:t>Orr, D. 2004 </a:t>
            </a:r>
            <a:r>
              <a:rPr lang="en-GB" sz="3300" i="1" dirty="0"/>
              <a:t>Earth in mind: on education, environment, and the human prospect</a:t>
            </a:r>
            <a:r>
              <a:rPr lang="en-GB" sz="3300" dirty="0"/>
              <a:t>.  Washington, D.C.: Island Press </a:t>
            </a:r>
          </a:p>
          <a:p>
            <a:pPr marL="0" indent="0">
              <a:buNone/>
            </a:pPr>
            <a:r>
              <a:rPr lang="en-GB" sz="3300" dirty="0" err="1"/>
              <a:t>Tansley</a:t>
            </a:r>
            <a:r>
              <a:rPr lang="en-GB" sz="3300" dirty="0"/>
              <a:t>, A. (1935) ‘The Use and Abuse of Vegetational Concepts and Terms’ </a:t>
            </a:r>
            <a:r>
              <a:rPr lang="en-GB" sz="3300" i="1" dirty="0"/>
              <a:t>Ecology</a:t>
            </a:r>
            <a:r>
              <a:rPr lang="en-GB" sz="3300" dirty="0"/>
              <a:t>, 16,( 3)</a:t>
            </a:r>
          </a:p>
          <a:p>
            <a:pPr marL="0" indent="0">
              <a:buNone/>
            </a:pPr>
            <a:r>
              <a:rPr lang="en-GB" sz="3300" dirty="0"/>
              <a:t>Wikipedia, (2012 )</a:t>
            </a:r>
            <a:r>
              <a:rPr lang="en-GB" sz="3300" i="1" dirty="0"/>
              <a:t>Ecosystem</a:t>
            </a:r>
            <a:r>
              <a:rPr lang="en-GB" sz="3300" dirty="0"/>
              <a:t>, available at:  </a:t>
            </a:r>
            <a:r>
              <a:rPr lang="en-GB" sz="3300" dirty="0">
                <a:hlinkClick r:id="rId3"/>
              </a:rPr>
              <a:t>http://en.wikipedia.org/wiki/Ecosystem</a:t>
            </a:r>
            <a:r>
              <a:rPr lang="en-GB" sz="3300" dirty="0"/>
              <a:t> accessed on 05/02/23</a:t>
            </a:r>
          </a:p>
          <a:p>
            <a:pPr marL="0" indent="0">
              <a:buNone/>
            </a:pPr>
            <a:r>
              <a:rPr lang="en-US" sz="3300" dirty="0"/>
              <a:t>Wilson, E. (1984) </a:t>
            </a:r>
            <a:r>
              <a:rPr lang="en-US" sz="3300" i="1" dirty="0"/>
              <a:t>Biophilia.</a:t>
            </a:r>
            <a:r>
              <a:rPr lang="en-US" sz="3300" dirty="0"/>
              <a:t> Cambridge: Harvard University Press</a:t>
            </a:r>
          </a:p>
          <a:p>
            <a:pPr marL="0" indent="0">
              <a:buNone/>
            </a:pPr>
            <a:endParaRPr lang="en-GB" dirty="0"/>
          </a:p>
        </p:txBody>
      </p:sp>
    </p:spTree>
    <p:extLst>
      <p:ext uri="{BB962C8B-B14F-4D97-AF65-F5344CB8AC3E}">
        <p14:creationId xmlns:p14="http://schemas.microsoft.com/office/powerpoint/2010/main" val="1845696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2725</TotalTime>
  <Words>495</Words>
  <Application>Microsoft Office PowerPoint</Application>
  <PresentationFormat>Widescreen</PresentationFormat>
  <Paragraphs>47</Paragraphs>
  <Slides>10</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Introduction to The Ecology of a Adventure</vt:lpstr>
      <vt:lpstr>This session:</vt:lpstr>
      <vt:lpstr>Ecology</vt:lpstr>
      <vt:lpstr>Ecosystems</vt:lpstr>
      <vt:lpstr>My definition based on what I have read…</vt:lpstr>
      <vt:lpstr>Ecoself</vt:lpstr>
      <vt:lpstr>PowerPoint Presentation</vt:lpstr>
      <vt:lpstr>PowerPoint Presentation</vt:lpstr>
      <vt:lpstr>Deep Ecology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Graham Harvey</dc:creator>
  <cp:lastModifiedBy>Graham Harvey</cp:lastModifiedBy>
  <cp:revision>1</cp:revision>
  <dcterms:created xsi:type="dcterms:W3CDTF">2024-10-02T10:40:49Z</dcterms:created>
  <dcterms:modified xsi:type="dcterms:W3CDTF">2024-10-04T08:06:36Z</dcterms:modified>
</cp:coreProperties>
</file>