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27"/>
  </p:notesMasterIdLst>
  <p:sldIdLst>
    <p:sldId id="543" r:id="rId8"/>
    <p:sldId id="549" r:id="rId9"/>
    <p:sldId id="453" r:id="rId10"/>
    <p:sldId id="550" r:id="rId11"/>
    <p:sldId id="291" r:id="rId12"/>
    <p:sldId id="276" r:id="rId13"/>
    <p:sldId id="277" r:id="rId14"/>
    <p:sldId id="279" r:id="rId15"/>
    <p:sldId id="269" r:id="rId16"/>
    <p:sldId id="454" r:id="rId17"/>
    <p:sldId id="455" r:id="rId18"/>
    <p:sldId id="456" r:id="rId19"/>
    <p:sldId id="452" r:id="rId20"/>
    <p:sldId id="257" r:id="rId21"/>
    <p:sldId id="264" r:id="rId22"/>
    <p:sldId id="289" r:id="rId23"/>
    <p:sldId id="270" r:id="rId24"/>
    <p:sldId id="551" r:id="rId25"/>
    <p:sldId id="40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E8C99B-D49A-41F2-B1A8-A0216EEB3DF9}" v="22" dt="2024-10-08T10:35:12.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79E8C99B-D49A-41F2-B1A8-A0216EEB3DF9}"/>
    <pc:docChg chg="custSel addSld delSld modSld">
      <pc:chgData name="Paul Tinkler" userId="bcebf29c-73c2-433d-80d2-6bad896374bf" providerId="ADAL" clId="{79E8C99B-D49A-41F2-B1A8-A0216EEB3DF9}" dt="2024-10-08T10:35:26.989" v="90" actId="14100"/>
      <pc:docMkLst>
        <pc:docMk/>
      </pc:docMkLst>
      <pc:sldChg chg="modSp add mod">
        <pc:chgData name="Paul Tinkler" userId="bcebf29c-73c2-433d-80d2-6bad896374bf" providerId="ADAL" clId="{79E8C99B-D49A-41F2-B1A8-A0216EEB3DF9}" dt="2024-10-08T10:17:17.043" v="6" actId="27636"/>
        <pc:sldMkLst>
          <pc:docMk/>
          <pc:sldMk cId="4144437249" sldId="257"/>
        </pc:sldMkLst>
        <pc:spChg chg="mod">
          <ac:chgData name="Paul Tinkler" userId="bcebf29c-73c2-433d-80d2-6bad896374bf" providerId="ADAL" clId="{79E8C99B-D49A-41F2-B1A8-A0216EEB3DF9}" dt="2024-10-08T10:17:17.043" v="6" actId="27636"/>
          <ac:spMkLst>
            <pc:docMk/>
            <pc:sldMk cId="4144437249" sldId="257"/>
            <ac:spMk id="2" creationId="{00000000-0000-0000-0000-000000000000}"/>
          </ac:spMkLst>
        </pc:spChg>
      </pc:sldChg>
      <pc:sldChg chg="del">
        <pc:chgData name="Paul Tinkler" userId="bcebf29c-73c2-433d-80d2-6bad896374bf" providerId="ADAL" clId="{79E8C99B-D49A-41F2-B1A8-A0216EEB3DF9}" dt="2024-10-08T10:17:34.677" v="12" actId="47"/>
        <pc:sldMkLst>
          <pc:docMk/>
          <pc:sldMk cId="1645824893" sldId="259"/>
        </pc:sldMkLst>
      </pc:sldChg>
      <pc:sldChg chg="del">
        <pc:chgData name="Paul Tinkler" userId="bcebf29c-73c2-433d-80d2-6bad896374bf" providerId="ADAL" clId="{79E8C99B-D49A-41F2-B1A8-A0216EEB3DF9}" dt="2024-10-08T10:17:35.393" v="13" actId="47"/>
        <pc:sldMkLst>
          <pc:docMk/>
          <pc:sldMk cId="667348998" sldId="260"/>
        </pc:sldMkLst>
      </pc:sldChg>
      <pc:sldChg chg="del">
        <pc:chgData name="Paul Tinkler" userId="bcebf29c-73c2-433d-80d2-6bad896374bf" providerId="ADAL" clId="{79E8C99B-D49A-41F2-B1A8-A0216EEB3DF9}" dt="2024-10-08T10:17:36.090" v="14" actId="47"/>
        <pc:sldMkLst>
          <pc:docMk/>
          <pc:sldMk cId="250135185" sldId="261"/>
        </pc:sldMkLst>
      </pc:sldChg>
      <pc:sldChg chg="add">
        <pc:chgData name="Paul Tinkler" userId="bcebf29c-73c2-433d-80d2-6bad896374bf" providerId="ADAL" clId="{79E8C99B-D49A-41F2-B1A8-A0216EEB3DF9}" dt="2024-10-08T10:17:16.763" v="1"/>
        <pc:sldMkLst>
          <pc:docMk/>
          <pc:sldMk cId="2667423657" sldId="264"/>
        </pc:sldMkLst>
      </pc:sldChg>
      <pc:sldChg chg="modSp add mod modNotesTx">
        <pc:chgData name="Paul Tinkler" userId="bcebf29c-73c2-433d-80d2-6bad896374bf" providerId="ADAL" clId="{79E8C99B-D49A-41F2-B1A8-A0216EEB3DF9}" dt="2024-10-08T10:22:47.314" v="58" actId="33524"/>
        <pc:sldMkLst>
          <pc:docMk/>
          <pc:sldMk cId="0" sldId="269"/>
        </pc:sldMkLst>
        <pc:spChg chg="mod">
          <ac:chgData name="Paul Tinkler" userId="bcebf29c-73c2-433d-80d2-6bad896374bf" providerId="ADAL" clId="{79E8C99B-D49A-41F2-B1A8-A0216EEB3DF9}" dt="2024-10-08T10:22:08.401" v="55" actId="27636"/>
          <ac:spMkLst>
            <pc:docMk/>
            <pc:sldMk cId="0" sldId="269"/>
            <ac:spMk id="21506" creationId="{19563AB5-9716-4228-89F6-2E1CCE894D0C}"/>
          </ac:spMkLst>
        </pc:spChg>
      </pc:sldChg>
      <pc:sldChg chg="add">
        <pc:chgData name="Paul Tinkler" userId="bcebf29c-73c2-433d-80d2-6bad896374bf" providerId="ADAL" clId="{79E8C99B-D49A-41F2-B1A8-A0216EEB3DF9}" dt="2024-10-08T10:17:16.763" v="1"/>
        <pc:sldMkLst>
          <pc:docMk/>
          <pc:sldMk cId="0" sldId="270"/>
        </pc:sldMkLst>
      </pc:sldChg>
      <pc:sldChg chg="add">
        <pc:chgData name="Paul Tinkler" userId="bcebf29c-73c2-433d-80d2-6bad896374bf" providerId="ADAL" clId="{79E8C99B-D49A-41F2-B1A8-A0216EEB3DF9}" dt="2024-10-08T10:17:16.763" v="1"/>
        <pc:sldMkLst>
          <pc:docMk/>
          <pc:sldMk cId="0" sldId="276"/>
        </pc:sldMkLst>
      </pc:sldChg>
      <pc:sldChg chg="modSp add mod">
        <pc:chgData name="Paul Tinkler" userId="bcebf29c-73c2-433d-80d2-6bad896374bf" providerId="ADAL" clId="{79E8C99B-D49A-41F2-B1A8-A0216EEB3DF9}" dt="2024-10-08T10:21:27.530" v="50" actId="1076"/>
        <pc:sldMkLst>
          <pc:docMk/>
          <pc:sldMk cId="0" sldId="277"/>
        </pc:sldMkLst>
        <pc:spChg chg="mod">
          <ac:chgData name="Paul Tinkler" userId="bcebf29c-73c2-433d-80d2-6bad896374bf" providerId="ADAL" clId="{79E8C99B-D49A-41F2-B1A8-A0216EEB3DF9}" dt="2024-10-08T10:21:27.530" v="50" actId="1076"/>
          <ac:spMkLst>
            <pc:docMk/>
            <pc:sldMk cId="0" sldId="277"/>
            <ac:spMk id="18434" creationId="{C8A80E15-A2F4-4A1A-9E4B-017F316AD437}"/>
          </ac:spMkLst>
        </pc:spChg>
      </pc:sldChg>
      <pc:sldChg chg="modSp add">
        <pc:chgData name="Paul Tinkler" userId="bcebf29c-73c2-433d-80d2-6bad896374bf" providerId="ADAL" clId="{79E8C99B-D49A-41F2-B1A8-A0216EEB3DF9}" dt="2024-10-08T10:21:52.747" v="53" actId="313"/>
        <pc:sldMkLst>
          <pc:docMk/>
          <pc:sldMk cId="0" sldId="279"/>
        </pc:sldMkLst>
        <pc:spChg chg="mod">
          <ac:chgData name="Paul Tinkler" userId="bcebf29c-73c2-433d-80d2-6bad896374bf" providerId="ADAL" clId="{79E8C99B-D49A-41F2-B1A8-A0216EEB3DF9}" dt="2024-10-08T10:21:52.747" v="53" actId="313"/>
          <ac:spMkLst>
            <pc:docMk/>
            <pc:sldMk cId="0" sldId="279"/>
            <ac:spMk id="19459" creationId="{FCFCBE61-6E75-42FC-AF38-2BE5D179BFE9}"/>
          </ac:spMkLst>
        </pc:spChg>
      </pc:sldChg>
      <pc:sldChg chg="modSp add mod modAnim">
        <pc:chgData name="Paul Tinkler" userId="bcebf29c-73c2-433d-80d2-6bad896374bf" providerId="ADAL" clId="{79E8C99B-D49A-41F2-B1A8-A0216EEB3DF9}" dt="2024-10-08T10:35:26.989" v="90" actId="14100"/>
        <pc:sldMkLst>
          <pc:docMk/>
          <pc:sldMk cId="4116148245" sldId="289"/>
        </pc:sldMkLst>
        <pc:spChg chg="mod">
          <ac:chgData name="Paul Tinkler" userId="bcebf29c-73c2-433d-80d2-6bad896374bf" providerId="ADAL" clId="{79E8C99B-D49A-41F2-B1A8-A0216EEB3DF9}" dt="2024-10-08T10:35:26.989" v="90" actId="14100"/>
          <ac:spMkLst>
            <pc:docMk/>
            <pc:sldMk cId="4116148245" sldId="289"/>
            <ac:spMk id="3" creationId="{E04611D7-EA9A-4D25-82D8-63F868692C5F}"/>
          </ac:spMkLst>
        </pc:spChg>
      </pc:sldChg>
      <pc:sldChg chg="modSp add mod">
        <pc:chgData name="Paul Tinkler" userId="bcebf29c-73c2-433d-80d2-6bad896374bf" providerId="ADAL" clId="{79E8C99B-D49A-41F2-B1A8-A0216EEB3DF9}" dt="2024-10-08T10:20:52.559" v="47" actId="1076"/>
        <pc:sldMkLst>
          <pc:docMk/>
          <pc:sldMk cId="2835445339" sldId="291"/>
        </pc:sldMkLst>
        <pc:spChg chg="mod">
          <ac:chgData name="Paul Tinkler" userId="bcebf29c-73c2-433d-80d2-6bad896374bf" providerId="ADAL" clId="{79E8C99B-D49A-41F2-B1A8-A0216EEB3DF9}" dt="2024-10-08T10:20:52.559" v="47" actId="1076"/>
          <ac:spMkLst>
            <pc:docMk/>
            <pc:sldMk cId="2835445339" sldId="291"/>
            <ac:spMk id="2" creationId="{D288AEFD-FDBA-974A-8FB1-81ADAD4C57B3}"/>
          </ac:spMkLst>
        </pc:spChg>
      </pc:sldChg>
      <pc:sldChg chg="del">
        <pc:chgData name="Paul Tinkler" userId="bcebf29c-73c2-433d-80d2-6bad896374bf" providerId="ADAL" clId="{79E8C99B-D49A-41F2-B1A8-A0216EEB3DF9}" dt="2024-10-08T10:17:32.825" v="9" actId="47"/>
        <pc:sldMkLst>
          <pc:docMk/>
          <pc:sldMk cId="0" sldId="362"/>
        </pc:sldMkLst>
      </pc:sldChg>
      <pc:sldChg chg="del">
        <pc:chgData name="Paul Tinkler" userId="bcebf29c-73c2-433d-80d2-6bad896374bf" providerId="ADAL" clId="{79E8C99B-D49A-41F2-B1A8-A0216EEB3DF9}" dt="2024-10-08T10:17:40.724" v="21" actId="47"/>
        <pc:sldMkLst>
          <pc:docMk/>
          <pc:sldMk cId="2058534929" sldId="377"/>
        </pc:sldMkLst>
      </pc:sldChg>
      <pc:sldChg chg="del">
        <pc:chgData name="Paul Tinkler" userId="bcebf29c-73c2-433d-80d2-6bad896374bf" providerId="ADAL" clId="{79E8C99B-D49A-41F2-B1A8-A0216EEB3DF9}" dt="2024-10-08T10:17:31.152" v="8" actId="47"/>
        <pc:sldMkLst>
          <pc:docMk/>
          <pc:sldMk cId="3254800580" sldId="378"/>
        </pc:sldMkLst>
      </pc:sldChg>
      <pc:sldChg chg="del">
        <pc:chgData name="Paul Tinkler" userId="bcebf29c-73c2-433d-80d2-6bad896374bf" providerId="ADAL" clId="{79E8C99B-D49A-41F2-B1A8-A0216EEB3DF9}" dt="2024-10-08T10:17:39.858" v="20" actId="47"/>
        <pc:sldMkLst>
          <pc:docMk/>
          <pc:sldMk cId="3643099484" sldId="379"/>
        </pc:sldMkLst>
      </pc:sldChg>
      <pc:sldChg chg="add">
        <pc:chgData name="Paul Tinkler" userId="bcebf29c-73c2-433d-80d2-6bad896374bf" providerId="ADAL" clId="{79E8C99B-D49A-41F2-B1A8-A0216EEB3DF9}" dt="2024-10-08T10:17:16.763" v="1"/>
        <pc:sldMkLst>
          <pc:docMk/>
          <pc:sldMk cId="2606819111" sldId="402"/>
        </pc:sldMkLst>
      </pc:sldChg>
      <pc:sldChg chg="del">
        <pc:chgData name="Paul Tinkler" userId="bcebf29c-73c2-433d-80d2-6bad896374bf" providerId="ADAL" clId="{79E8C99B-D49A-41F2-B1A8-A0216EEB3DF9}" dt="2024-10-08T10:17:33.503" v="10" actId="47"/>
        <pc:sldMkLst>
          <pc:docMk/>
          <pc:sldMk cId="3212947102" sldId="448"/>
        </pc:sldMkLst>
      </pc:sldChg>
      <pc:sldChg chg="del">
        <pc:chgData name="Paul Tinkler" userId="bcebf29c-73c2-433d-80d2-6bad896374bf" providerId="ADAL" clId="{79E8C99B-D49A-41F2-B1A8-A0216EEB3DF9}" dt="2024-10-08T10:17:34.112" v="11" actId="47"/>
        <pc:sldMkLst>
          <pc:docMk/>
          <pc:sldMk cId="1033463753" sldId="450"/>
        </pc:sldMkLst>
      </pc:sldChg>
      <pc:sldChg chg="add">
        <pc:chgData name="Paul Tinkler" userId="bcebf29c-73c2-433d-80d2-6bad896374bf" providerId="ADAL" clId="{79E8C99B-D49A-41F2-B1A8-A0216EEB3DF9}" dt="2024-10-08T10:17:16.763" v="1"/>
        <pc:sldMkLst>
          <pc:docMk/>
          <pc:sldMk cId="3299029300" sldId="452"/>
        </pc:sldMkLst>
      </pc:sldChg>
      <pc:sldChg chg="addSp modSp add mod setBg">
        <pc:chgData name="Paul Tinkler" userId="bcebf29c-73c2-433d-80d2-6bad896374bf" providerId="ADAL" clId="{79E8C99B-D49A-41F2-B1A8-A0216EEB3DF9}" dt="2024-10-08T10:19:30.271" v="33" actId="14100"/>
        <pc:sldMkLst>
          <pc:docMk/>
          <pc:sldMk cId="31206074" sldId="453"/>
        </pc:sldMkLst>
        <pc:spChg chg="mod">
          <ac:chgData name="Paul Tinkler" userId="bcebf29c-73c2-433d-80d2-6bad896374bf" providerId="ADAL" clId="{79E8C99B-D49A-41F2-B1A8-A0216EEB3DF9}" dt="2024-10-08T10:19:10.555" v="29" actId="26606"/>
          <ac:spMkLst>
            <pc:docMk/>
            <pc:sldMk cId="31206074" sldId="453"/>
            <ac:spMk id="2" creationId="{5CBFCBD2-3697-45ED-98F0-E54EAD104C50}"/>
          </ac:spMkLst>
        </pc:spChg>
        <pc:spChg chg="mod ord">
          <ac:chgData name="Paul Tinkler" userId="bcebf29c-73c2-433d-80d2-6bad896374bf" providerId="ADAL" clId="{79E8C99B-D49A-41F2-B1A8-A0216EEB3DF9}" dt="2024-10-08T10:19:30.271" v="33" actId="14100"/>
          <ac:spMkLst>
            <pc:docMk/>
            <pc:sldMk cId="31206074" sldId="453"/>
            <ac:spMk id="3" creationId="{ACF13C4E-C770-4EC1-A096-B4B07351FF7D}"/>
          </ac:spMkLst>
        </pc:spChg>
        <pc:picChg chg="add mod">
          <ac:chgData name="Paul Tinkler" userId="bcebf29c-73c2-433d-80d2-6bad896374bf" providerId="ADAL" clId="{79E8C99B-D49A-41F2-B1A8-A0216EEB3DF9}" dt="2024-10-08T10:19:10.555" v="29" actId="26606"/>
          <ac:picMkLst>
            <pc:docMk/>
            <pc:sldMk cId="31206074" sldId="453"/>
            <ac:picMk id="5" creationId="{94376A02-FA32-5680-6DED-4809F9BA4BAB}"/>
          </ac:picMkLst>
        </pc:picChg>
      </pc:sldChg>
      <pc:sldChg chg="addSp delSp modSp add mod">
        <pc:chgData name="Paul Tinkler" userId="bcebf29c-73c2-433d-80d2-6bad896374bf" providerId="ADAL" clId="{79E8C99B-D49A-41F2-B1A8-A0216EEB3DF9}" dt="2024-10-08T10:25:20.414" v="77" actId="14100"/>
        <pc:sldMkLst>
          <pc:docMk/>
          <pc:sldMk cId="1298669069" sldId="454"/>
        </pc:sldMkLst>
        <pc:spChg chg="mod">
          <ac:chgData name="Paul Tinkler" userId="bcebf29c-73c2-433d-80d2-6bad896374bf" providerId="ADAL" clId="{79E8C99B-D49A-41F2-B1A8-A0216EEB3DF9}" dt="2024-10-08T10:24:39.553" v="70" actId="33524"/>
          <ac:spMkLst>
            <pc:docMk/>
            <pc:sldMk cId="1298669069" sldId="454"/>
            <ac:spMk id="3" creationId="{12CD12ED-7FFC-4963-81A6-CDDAC8FC5F53}"/>
          </ac:spMkLst>
        </pc:spChg>
        <pc:spChg chg="mod">
          <ac:chgData name="Paul Tinkler" userId="bcebf29c-73c2-433d-80d2-6bad896374bf" providerId="ADAL" clId="{79E8C99B-D49A-41F2-B1A8-A0216EEB3DF9}" dt="2024-10-08T10:25:12.354" v="76" actId="1076"/>
          <ac:spMkLst>
            <pc:docMk/>
            <pc:sldMk cId="1298669069" sldId="454"/>
            <ac:spMk id="6" creationId="{EC6B5209-0C9C-4B1E-AB4A-581F2503D45A}"/>
          </ac:spMkLst>
        </pc:spChg>
        <pc:spChg chg="add del mod">
          <ac:chgData name="Paul Tinkler" userId="bcebf29c-73c2-433d-80d2-6bad896374bf" providerId="ADAL" clId="{79E8C99B-D49A-41F2-B1A8-A0216EEB3DF9}" dt="2024-10-08T10:24:02.288" v="65" actId="478"/>
          <ac:spMkLst>
            <pc:docMk/>
            <pc:sldMk cId="1298669069" sldId="454"/>
            <ac:spMk id="7" creationId="{2D3446D7-9D34-A93C-A3A5-07182B5B1F47}"/>
          </ac:spMkLst>
        </pc:spChg>
        <pc:picChg chg="add mod">
          <ac:chgData name="Paul Tinkler" userId="bcebf29c-73c2-433d-80d2-6bad896374bf" providerId="ADAL" clId="{79E8C99B-D49A-41F2-B1A8-A0216EEB3DF9}" dt="2024-10-08T10:25:20.414" v="77" actId="14100"/>
          <ac:picMkLst>
            <pc:docMk/>
            <pc:sldMk cId="1298669069" sldId="454"/>
            <ac:picMk id="5" creationId="{3BAB562B-5CF5-8626-21E7-55396055B58F}"/>
          </ac:picMkLst>
        </pc:picChg>
      </pc:sldChg>
      <pc:sldChg chg="addSp delSp modSp add mod">
        <pc:chgData name="Paul Tinkler" userId="bcebf29c-73c2-433d-80d2-6bad896374bf" providerId="ADAL" clId="{79E8C99B-D49A-41F2-B1A8-A0216EEB3DF9}" dt="2024-10-08T10:26:53.962" v="84" actId="14100"/>
        <pc:sldMkLst>
          <pc:docMk/>
          <pc:sldMk cId="3645612464" sldId="455"/>
        </pc:sldMkLst>
        <pc:spChg chg="add del mod">
          <ac:chgData name="Paul Tinkler" userId="bcebf29c-73c2-433d-80d2-6bad896374bf" providerId="ADAL" clId="{79E8C99B-D49A-41F2-B1A8-A0216EEB3DF9}" dt="2024-10-08T10:26:36.610" v="81" actId="478"/>
          <ac:spMkLst>
            <pc:docMk/>
            <pc:sldMk cId="3645612464" sldId="455"/>
            <ac:spMk id="7" creationId="{445ED4A4-D95B-43D3-2985-1E87705F4A9C}"/>
          </ac:spMkLst>
        </pc:spChg>
        <pc:picChg chg="add mod">
          <ac:chgData name="Paul Tinkler" userId="bcebf29c-73c2-433d-80d2-6bad896374bf" providerId="ADAL" clId="{79E8C99B-D49A-41F2-B1A8-A0216EEB3DF9}" dt="2024-10-08T10:26:53.962" v="84" actId="14100"/>
          <ac:picMkLst>
            <pc:docMk/>
            <pc:sldMk cId="3645612464" sldId="455"/>
            <ac:picMk id="5" creationId="{69DBD105-0627-F61F-E84C-622CF6F52EA5}"/>
          </ac:picMkLst>
        </pc:picChg>
      </pc:sldChg>
      <pc:sldChg chg="modSp add mod">
        <pc:chgData name="Paul Tinkler" userId="bcebf29c-73c2-433d-80d2-6bad896374bf" providerId="ADAL" clId="{79E8C99B-D49A-41F2-B1A8-A0216EEB3DF9}" dt="2024-10-08T10:32:23.277" v="85" actId="1076"/>
        <pc:sldMkLst>
          <pc:docMk/>
          <pc:sldMk cId="2663991209" sldId="456"/>
        </pc:sldMkLst>
        <pc:spChg chg="mod">
          <ac:chgData name="Paul Tinkler" userId="bcebf29c-73c2-433d-80d2-6bad896374bf" providerId="ADAL" clId="{79E8C99B-D49A-41F2-B1A8-A0216EEB3DF9}" dt="2024-10-08T10:32:23.277" v="85" actId="1076"/>
          <ac:spMkLst>
            <pc:docMk/>
            <pc:sldMk cId="2663991209" sldId="456"/>
            <ac:spMk id="3" creationId="{E23A7A7C-A354-40A7-AB9C-A14F2D690B87}"/>
          </ac:spMkLst>
        </pc:spChg>
      </pc:sldChg>
      <pc:sldChg chg="modSp mod">
        <pc:chgData name="Paul Tinkler" userId="bcebf29c-73c2-433d-80d2-6bad896374bf" providerId="ADAL" clId="{79E8C99B-D49A-41F2-B1A8-A0216EEB3DF9}" dt="2024-10-08T10:16:39.448" v="0" actId="20577"/>
        <pc:sldMkLst>
          <pc:docMk/>
          <pc:sldMk cId="1107965347" sldId="543"/>
        </pc:sldMkLst>
        <pc:spChg chg="mod">
          <ac:chgData name="Paul Tinkler" userId="bcebf29c-73c2-433d-80d2-6bad896374bf" providerId="ADAL" clId="{79E8C99B-D49A-41F2-B1A8-A0216EEB3DF9}" dt="2024-10-08T10:16:39.448" v="0" actId="20577"/>
          <ac:spMkLst>
            <pc:docMk/>
            <pc:sldMk cId="1107965347" sldId="543"/>
            <ac:spMk id="2" creationId="{FFF3EA29-39BA-197A-0802-645628A2E2D3}"/>
          </ac:spMkLst>
        </pc:spChg>
      </pc:sldChg>
      <pc:sldChg chg="del">
        <pc:chgData name="Paul Tinkler" userId="bcebf29c-73c2-433d-80d2-6bad896374bf" providerId="ADAL" clId="{79E8C99B-D49A-41F2-B1A8-A0216EEB3DF9}" dt="2024-10-08T10:17:36.775" v="15" actId="47"/>
        <pc:sldMkLst>
          <pc:docMk/>
          <pc:sldMk cId="2086670549" sldId="544"/>
        </pc:sldMkLst>
      </pc:sldChg>
      <pc:sldChg chg="del">
        <pc:chgData name="Paul Tinkler" userId="bcebf29c-73c2-433d-80d2-6bad896374bf" providerId="ADAL" clId="{79E8C99B-D49A-41F2-B1A8-A0216EEB3DF9}" dt="2024-10-08T10:17:37.252" v="16" actId="47"/>
        <pc:sldMkLst>
          <pc:docMk/>
          <pc:sldMk cId="2087607172" sldId="545"/>
        </pc:sldMkLst>
      </pc:sldChg>
      <pc:sldChg chg="del">
        <pc:chgData name="Paul Tinkler" userId="bcebf29c-73c2-433d-80d2-6bad896374bf" providerId="ADAL" clId="{79E8C99B-D49A-41F2-B1A8-A0216EEB3DF9}" dt="2024-10-08T10:17:37.869" v="17" actId="47"/>
        <pc:sldMkLst>
          <pc:docMk/>
          <pc:sldMk cId="458162902" sldId="546"/>
        </pc:sldMkLst>
      </pc:sldChg>
      <pc:sldChg chg="del">
        <pc:chgData name="Paul Tinkler" userId="bcebf29c-73c2-433d-80d2-6bad896374bf" providerId="ADAL" clId="{79E8C99B-D49A-41F2-B1A8-A0216EEB3DF9}" dt="2024-10-08T10:17:38.515" v="18" actId="47"/>
        <pc:sldMkLst>
          <pc:docMk/>
          <pc:sldMk cId="0" sldId="547"/>
        </pc:sldMkLst>
      </pc:sldChg>
      <pc:sldChg chg="del">
        <pc:chgData name="Paul Tinkler" userId="bcebf29c-73c2-433d-80d2-6bad896374bf" providerId="ADAL" clId="{79E8C99B-D49A-41F2-B1A8-A0216EEB3DF9}" dt="2024-10-08T10:17:39.110" v="19" actId="47"/>
        <pc:sldMkLst>
          <pc:docMk/>
          <pc:sldMk cId="1482047869" sldId="548"/>
        </pc:sldMkLst>
      </pc:sldChg>
      <pc:sldChg chg="modSp add mod">
        <pc:chgData name="Paul Tinkler" userId="bcebf29c-73c2-433d-80d2-6bad896374bf" providerId="ADAL" clId="{79E8C99B-D49A-41F2-B1A8-A0216EEB3DF9}" dt="2024-10-08T10:17:16.894" v="2" actId="27636"/>
        <pc:sldMkLst>
          <pc:docMk/>
          <pc:sldMk cId="2204177195" sldId="549"/>
        </pc:sldMkLst>
        <pc:spChg chg="mod">
          <ac:chgData name="Paul Tinkler" userId="bcebf29c-73c2-433d-80d2-6bad896374bf" providerId="ADAL" clId="{79E8C99B-D49A-41F2-B1A8-A0216EEB3DF9}" dt="2024-10-08T10:17:16.894" v="2" actId="27636"/>
          <ac:spMkLst>
            <pc:docMk/>
            <pc:sldMk cId="2204177195" sldId="549"/>
            <ac:spMk id="3" creationId="{656DFEBC-83E2-4D34-AC5E-6E0A47BE73CE}"/>
          </ac:spMkLst>
        </pc:spChg>
      </pc:sldChg>
      <pc:sldChg chg="modSp add mod">
        <pc:chgData name="Paul Tinkler" userId="bcebf29c-73c2-433d-80d2-6bad896374bf" providerId="ADAL" clId="{79E8C99B-D49A-41F2-B1A8-A0216EEB3DF9}" dt="2024-10-08T10:20:36.695" v="44" actId="20577"/>
        <pc:sldMkLst>
          <pc:docMk/>
          <pc:sldMk cId="2971362363" sldId="550"/>
        </pc:sldMkLst>
        <pc:spChg chg="mod">
          <ac:chgData name="Paul Tinkler" userId="bcebf29c-73c2-433d-80d2-6bad896374bf" providerId="ADAL" clId="{79E8C99B-D49A-41F2-B1A8-A0216EEB3DF9}" dt="2024-10-08T10:20:08.987" v="36" actId="1076"/>
          <ac:spMkLst>
            <pc:docMk/>
            <pc:sldMk cId="2971362363" sldId="550"/>
            <ac:spMk id="2" creationId="{1A8689D4-0240-5B42-B292-ED52582EAC8E}"/>
          </ac:spMkLst>
        </pc:spChg>
        <pc:spChg chg="mod">
          <ac:chgData name="Paul Tinkler" userId="bcebf29c-73c2-433d-80d2-6bad896374bf" providerId="ADAL" clId="{79E8C99B-D49A-41F2-B1A8-A0216EEB3DF9}" dt="2024-10-08T10:17:17.021" v="4" actId="27636"/>
          <ac:spMkLst>
            <pc:docMk/>
            <pc:sldMk cId="2971362363" sldId="550"/>
            <ac:spMk id="4" creationId="{8E772F59-619A-9141-8586-ECDD50C154D1}"/>
          </ac:spMkLst>
        </pc:spChg>
        <pc:spChg chg="mod">
          <ac:chgData name="Paul Tinkler" userId="bcebf29c-73c2-433d-80d2-6bad896374bf" providerId="ADAL" clId="{79E8C99B-D49A-41F2-B1A8-A0216EEB3DF9}" dt="2024-10-08T10:20:36.695" v="44" actId="20577"/>
          <ac:spMkLst>
            <pc:docMk/>
            <pc:sldMk cId="2971362363" sldId="550"/>
            <ac:spMk id="6" creationId="{6D6CC05F-5CDF-9743-8EC8-85F6AD289176}"/>
          </ac:spMkLst>
        </pc:spChg>
      </pc:sldChg>
      <pc:sldChg chg="modSp add mod">
        <pc:chgData name="Paul Tinkler" userId="bcebf29c-73c2-433d-80d2-6bad896374bf" providerId="ADAL" clId="{79E8C99B-D49A-41F2-B1A8-A0216EEB3DF9}" dt="2024-10-08T10:17:17.061" v="7" actId="27636"/>
        <pc:sldMkLst>
          <pc:docMk/>
          <pc:sldMk cId="160988926" sldId="551"/>
        </pc:sldMkLst>
        <pc:spChg chg="mod">
          <ac:chgData name="Paul Tinkler" userId="bcebf29c-73c2-433d-80d2-6bad896374bf" providerId="ADAL" clId="{79E8C99B-D49A-41F2-B1A8-A0216EEB3DF9}" dt="2024-10-08T10:17:17.061" v="7" actId="27636"/>
          <ac:spMkLst>
            <pc:docMk/>
            <pc:sldMk cId="160988926" sldId="551"/>
            <ac:spMk id="3" creationId="{F35A2312-1B24-4FA6-B2A2-0A29923A85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08/10/2024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about each of these phrases – pulling out the </a:t>
            </a:r>
            <a:r>
              <a:rPr lang="en-GB" b="1" i="1" dirty="0"/>
              <a:t>importance of each element as you reveal it</a:t>
            </a:r>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118222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about the model - using coaching questions to ’ and the debate.    Then get the group to answer the question – ‘So, where should we start’?’  </a:t>
            </a:r>
          </a:p>
          <a:p>
            <a:r>
              <a:rPr lang="en-GB" dirty="0"/>
              <a:t>In the end, though, it makes sense to do the ‘Strategic Analysis’ first – as this established ‘where we are starting from’ and may also inform us about potential opportunities to harness our organisation’s existing competencies.</a:t>
            </a:r>
          </a:p>
          <a:p>
            <a:endParaRPr lang="en-GB" dirty="0"/>
          </a:p>
          <a:p>
            <a:r>
              <a:rPr lang="en-GB" dirty="0"/>
              <a:t>Strategic analysis is concerned with understanding the strategic position of the organisation.  What changes are going on in the environment, and how will they affect the organisation and its activities?  What are the resources and competencies of the organisation, and can these provide special advantages or yield new opportunities?  What is it that those people and groups associated with the organisation – managers, shareholders, or owners, unions and others who are stakeholders in the organisation – aspire to, and how do these affect what is expected for the future development of the organisations?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81523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1479730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1679204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already have a feel for what is meant by ‘the environment’, though their work on previous modules and assignments.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2638732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important thing here is to reinforce the students’ understanding of the ‘Micro’ and ‘Macro’ environments…..and the relationships between the two.  No organisation exists in isolation – it is an interconnected world and environmental factors, both internal and external, can (and do) affect our organisational performances.  The better our understanding of this – of the current and future environments – the more informed our decision-making can be.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2519011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recognising tools/models that can help the student analyse the environment.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171309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interesting discussion, that asks students to reflect on work they have already undertaken at Level 5 and 6 – in what way can (and does) culture determine and limit strategy?  There are some useful coaching questions such as </a:t>
            </a:r>
          </a:p>
          <a:p>
            <a:r>
              <a:rPr lang="en-GB" dirty="0"/>
              <a:t>‘What is culture?’</a:t>
            </a:r>
          </a:p>
          <a:p>
            <a:r>
              <a:rPr lang="en-GB" dirty="0"/>
              <a:t>‘How does a workplace culture impact upon attitudes and behaviours?’</a:t>
            </a:r>
          </a:p>
          <a:p>
            <a:r>
              <a:rPr lang="en-GB" dirty="0"/>
              <a:t>‘How do attitudes and behaviours impact upon performance?’</a:t>
            </a:r>
          </a:p>
          <a:p>
            <a:r>
              <a:rPr lang="en-GB" dirty="0"/>
              <a:t>‘How might strategy be affected by culture?’  ‘Could it impact on strategic options, or choices?’  ‘How?’</a:t>
            </a:r>
          </a:p>
          <a:p>
            <a:r>
              <a:rPr lang="en-GB" dirty="0"/>
              <a:t>‘Could it impact upon implementation of strategy?’  Ask them to think back to Creativity and Innovation, or Leading &amp; Implementing Change.</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a:t>
            </a:fld>
            <a:endParaRPr lang="en-GB" altLang="en-US"/>
          </a:p>
        </p:txBody>
      </p:sp>
    </p:spTree>
    <p:extLst>
      <p:ext uri="{BB962C8B-B14F-4D97-AF65-F5344CB8AC3E}">
        <p14:creationId xmlns:p14="http://schemas.microsoft.com/office/powerpoint/2010/main" val="615878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delivering this session separately from Online Session 3, then just Introduce this model and then </a:t>
            </a:r>
            <a:r>
              <a:rPr lang="en-GB" i="1" u="sng" dirty="0"/>
              <a:t>ask the students to do some research into its use </a:t>
            </a:r>
            <a:r>
              <a:rPr lang="en-GB" dirty="0"/>
              <a:t>– do not explain the model at this stage, as it is covered in detail in Online Session 3.</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951946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08/10/2024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08/10/2024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08/10/2024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08/10/2024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08/10/2024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08/10/2024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08/10/2024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08/10/2024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08/10/2024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70971763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0.xml"/><Relationship Id="rId7"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 id="2147483866"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s://fabiusmaximus.com/2018/11/05/feminist-strategy/"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science-technology-education-1182713/" TargetMode="External"/><Relationship Id="rId2" Type="http://schemas.openxmlformats.org/officeDocument/2006/relationships/image" Target="../media/image32.jp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somegeekintn/3709203268" TargetMode="External"/><Relationship Id="rId2" Type="http://schemas.openxmlformats.org/officeDocument/2006/relationships/image" Target="../media/image34.jp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xml"/><Relationship Id="rId1" Type="http://schemas.openxmlformats.org/officeDocument/2006/relationships/slideLayout" Target="../slideLayouts/slideLayout31.xml"/><Relationship Id="rId4" Type="http://schemas.openxmlformats.org/officeDocument/2006/relationships/hyperlink" Target="http://www.tanveernaseer.com/the-great-and-perilous-leadership-journey-ahea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hyperlink" Target="https://en.wikipedia.org/wiki/SWOT_analysi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researchleap.com/impact-of-individual-decision-making-styles-on-marketing-information-system-based-decision-making/" TargetMode="External"/><Relationship Id="rId2" Type="http://schemas.openxmlformats.org/officeDocument/2006/relationships/image" Target="../media/image37.jp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33.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8.xml"/><Relationship Id="rId1" Type="http://schemas.openxmlformats.org/officeDocument/2006/relationships/slideLayout" Target="../slideLayouts/slideLayout31.xml"/><Relationship Id="rId4" Type="http://schemas.openxmlformats.org/officeDocument/2006/relationships/hyperlink" Target="http://www.ncmarketing.eu/social-media-ispirazione-dai-competitor/"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9.xml"/><Relationship Id="rId1" Type="http://schemas.openxmlformats.org/officeDocument/2006/relationships/slideLayout" Target="../slideLayouts/slideLayout3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hyperlink" Target="https://www.awesomelyluvvie.com/2011/08/spades-question-did-they-renege.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0.xml"/><Relationship Id="rId1" Type="http://schemas.openxmlformats.org/officeDocument/2006/relationships/slideLayout" Target="../slideLayouts/slideLayout31.xml"/><Relationship Id="rId4" Type="http://schemas.openxmlformats.org/officeDocument/2006/relationships/hyperlink" Target="http://flickr.com/photos/nathalie_magniez/388359182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4.jp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2</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82352" y="836712"/>
            <a:ext cx="4865712" cy="3917032"/>
          </a:xfrm>
        </p:spPr>
        <p:txBody>
          <a:bodyPr>
            <a:normAutofit/>
          </a:bodyPr>
          <a:lstStyle/>
          <a:p>
            <a:endParaRPr lang="en-GB" dirty="0"/>
          </a:p>
          <a:p>
            <a:r>
              <a:rPr lang="en-GB" dirty="0"/>
              <a:t>Review of Research</a:t>
            </a:r>
          </a:p>
          <a:p>
            <a:r>
              <a:rPr lang="en-GB" dirty="0"/>
              <a:t>Definitions </a:t>
            </a:r>
            <a:r>
              <a:rPr lang="en-GB"/>
              <a:t>of Strategy</a:t>
            </a:r>
            <a:endParaRPr lang="en-GB" dirty="0"/>
          </a:p>
          <a:p>
            <a:r>
              <a:rPr lang="en-GB" dirty="0"/>
              <a:t>A basic model of the Strategic Management Process</a:t>
            </a:r>
          </a:p>
          <a:p>
            <a:r>
              <a:rPr lang="en-GB" dirty="0"/>
              <a:t>Porter’s Five Forces</a:t>
            </a:r>
            <a:endParaRPr lang="en-GB" i="1" dirty="0"/>
          </a:p>
          <a:p>
            <a:r>
              <a:rPr lang="en-GB" dirty="0"/>
              <a:t>Environmental analysis - </a:t>
            </a:r>
            <a:r>
              <a:rPr lang="en-GB" i="1" dirty="0"/>
              <a:t>Micro</a:t>
            </a:r>
          </a:p>
          <a:p>
            <a:r>
              <a:rPr lang="en-GB" dirty="0"/>
              <a:t>Environmental analysis - </a:t>
            </a:r>
            <a:r>
              <a:rPr lang="en-GB" i="1" dirty="0"/>
              <a:t>Macro</a:t>
            </a:r>
            <a:endParaRPr lang="en-GB" dirty="0"/>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220417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CBD2-3697-45ED-98F0-E54EAD104C50}"/>
              </a:ext>
            </a:extLst>
          </p:cNvPr>
          <p:cNvSpPr>
            <a:spLocks noGrp="1"/>
          </p:cNvSpPr>
          <p:nvPr>
            <p:ph type="title"/>
          </p:nvPr>
        </p:nvSpPr>
        <p:spPr>
          <a:xfrm>
            <a:off x="360759" y="3752849"/>
            <a:ext cx="2468166" cy="2452687"/>
          </a:xfrm>
        </p:spPr>
        <p:txBody>
          <a:bodyPr anchor="ctr">
            <a:normAutofit/>
          </a:bodyPr>
          <a:lstStyle/>
          <a:p>
            <a:r>
              <a:rPr lang="en-GB" sz="3100"/>
              <a:t>Review of Reading &amp; Research</a:t>
            </a:r>
          </a:p>
        </p:txBody>
      </p:sp>
      <p:pic>
        <p:nvPicPr>
          <p:cNvPr id="5" name="Picture 4" descr="A light bulb on a blackboard&#10;&#10;Description automatically generated">
            <a:extLst>
              <a:ext uri="{FF2B5EF4-FFF2-40B4-BE49-F238E27FC236}">
                <a16:creationId xmlns:a16="http://schemas.microsoft.com/office/drawing/2014/main" id="{94376A02-FA32-5680-6DED-4809F9BA4B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772" b="424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CF13C4E-C770-4EC1-A096-B4B07351FF7D}"/>
              </a:ext>
            </a:extLst>
          </p:cNvPr>
          <p:cNvSpPr>
            <a:spLocks noGrp="1"/>
          </p:cNvSpPr>
          <p:nvPr>
            <p:ph idx="1"/>
          </p:nvPr>
        </p:nvSpPr>
        <p:spPr>
          <a:xfrm>
            <a:off x="2057400" y="3752850"/>
            <a:ext cx="7086600" cy="1907721"/>
          </a:xfrm>
        </p:spPr>
        <p:txBody>
          <a:bodyPr anchor="ctr">
            <a:normAutofit lnSpcReduction="10000"/>
          </a:bodyPr>
          <a:lstStyle/>
          <a:p>
            <a:pPr marL="0" indent="0">
              <a:buNone/>
            </a:pPr>
            <a:r>
              <a:rPr lang="en-GB" sz="1600" dirty="0"/>
              <a:t>Research your own/chosen organisation and identify their current strategy.</a:t>
            </a:r>
          </a:p>
          <a:p>
            <a:pPr marL="0" indent="0">
              <a:buNone/>
            </a:pPr>
            <a:endParaRPr lang="en-GB" sz="1600" dirty="0"/>
          </a:p>
          <a:p>
            <a:pPr lvl="1"/>
            <a:r>
              <a:rPr lang="en-GB" sz="1600" dirty="0"/>
              <a:t>Make use of the online Databases – </a:t>
            </a:r>
            <a:r>
              <a:rPr lang="en-GB" sz="1600" i="1" dirty="0"/>
              <a:t>MarketLine and NewsBank</a:t>
            </a:r>
          </a:p>
          <a:p>
            <a:pPr lvl="1"/>
            <a:r>
              <a:rPr lang="en-GB" sz="1600" dirty="0"/>
              <a:t>Make use of journal articles in the online library</a:t>
            </a:r>
          </a:p>
          <a:p>
            <a:pPr lvl="1"/>
            <a:r>
              <a:rPr lang="en-GB" sz="1600" dirty="0"/>
              <a:t>Search the quality newspapers in the online library (Financial Times, Sunday Times, Observer, Times, etc.)</a:t>
            </a:r>
          </a:p>
          <a:p>
            <a:pPr lvl="1"/>
            <a:r>
              <a:rPr lang="en-GB" sz="1600" dirty="0"/>
              <a:t>Internet sources (use the CRAAP test)</a:t>
            </a:r>
          </a:p>
          <a:p>
            <a:endParaRPr lang="en-GB" sz="1600" dirty="0"/>
          </a:p>
        </p:txBody>
      </p:sp>
    </p:spTree>
    <p:extLst>
      <p:ext uri="{BB962C8B-B14F-4D97-AF65-F5344CB8AC3E}">
        <p14:creationId xmlns:p14="http://schemas.microsoft.com/office/powerpoint/2010/main" val="31206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536729" y="119338"/>
            <a:ext cx="4536504" cy="799646"/>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3995057" y="1831108"/>
            <a:ext cx="4871096"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297136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25800" y="1446422"/>
            <a:ext cx="3898776" cy="822642"/>
          </a:xfrm>
          <a:prstGeom prst="rect">
            <a:avLst/>
          </a:prstGeom>
        </p:spPr>
        <p:txBody>
          <a:bodyPr vert="horz" lIns="91440" tIns="45720" rIns="91440" bIns="45720" rtlCol="0" anchor="ctr">
            <a:normAutofit/>
          </a:bodyPr>
          <a:lstStyle/>
          <a:p>
            <a:pPr marL="0" marR="0" lvl="0" indent="0" defTabSz="4572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One viewpoint: -</a:t>
            </a:r>
          </a:p>
        </p:txBody>
      </p:sp>
      <p:sp>
        <p:nvSpPr>
          <p:cNvPr id="2" name="Title 1">
            <a:extLst>
              <a:ext uri="{FF2B5EF4-FFF2-40B4-BE49-F238E27FC236}">
                <a16:creationId xmlns:a16="http://schemas.microsoft.com/office/drawing/2014/main" id="{D288AEFD-FDBA-974A-8FB1-81ADAD4C57B3}"/>
              </a:ext>
            </a:extLst>
          </p:cNvPr>
          <p:cNvSpPr>
            <a:spLocks noGrp="1"/>
          </p:cNvSpPr>
          <p:nvPr>
            <p:ph type="title"/>
          </p:nvPr>
        </p:nvSpPr>
        <p:spPr>
          <a:xfrm>
            <a:off x="2846815" y="173351"/>
            <a:ext cx="3355521" cy="636361"/>
          </a:xfrm>
        </p:spPr>
        <p:txBody>
          <a:bodyPr/>
          <a:lstStyle/>
          <a:p>
            <a:r>
              <a:rPr lang="en-US" dirty="0"/>
              <a:t>What is strategy?</a:t>
            </a:r>
          </a:p>
        </p:txBody>
      </p:sp>
      <p:sp>
        <p:nvSpPr>
          <p:cNvPr id="3" name="Content Placeholder 2">
            <a:extLst>
              <a:ext uri="{FF2B5EF4-FFF2-40B4-BE49-F238E27FC236}">
                <a16:creationId xmlns:a16="http://schemas.microsoft.com/office/drawing/2014/main" id="{0C7CECC1-5186-7F49-A9F5-C615D0D7733F}"/>
              </a:ext>
            </a:extLst>
          </p:cNvPr>
          <p:cNvSpPr>
            <a:spLocks noGrp="1"/>
          </p:cNvSpPr>
          <p:nvPr>
            <p:ph idx="1"/>
          </p:nvPr>
        </p:nvSpPr>
        <p:spPr>
          <a:xfrm>
            <a:off x="683568" y="2832372"/>
            <a:ext cx="7886700" cy="1035978"/>
          </a:xfrm>
        </p:spPr>
        <p:txBody>
          <a:bodyPr/>
          <a:lstStyle/>
          <a:p>
            <a:r>
              <a:rPr lang="en-US" dirty="0"/>
              <a:t>Strategy =  Knowledge + Capability </a:t>
            </a:r>
            <a:br>
              <a:rPr lang="en-US" dirty="0"/>
            </a:br>
            <a:r>
              <a:rPr lang="en-US" dirty="0"/>
              <a:t>(or the power to accomplish things)</a:t>
            </a:r>
          </a:p>
        </p:txBody>
      </p:sp>
      <p:pic>
        <p:nvPicPr>
          <p:cNvPr id="6" name="Picture Placeholder 7">
            <a:extLst>
              <a:ext uri="{FF2B5EF4-FFF2-40B4-BE49-F238E27FC236}">
                <a16:creationId xmlns:a16="http://schemas.microsoft.com/office/drawing/2014/main" id="{A4F2F08B-5E10-C542-8690-96DEC7283954}"/>
              </a:ext>
            </a:extLst>
          </p:cNvPr>
          <p:cNvPicPr>
            <a:picLocks noChangeAspect="1"/>
          </p:cNvPicPr>
          <p:nvPr/>
        </p:nvPicPr>
        <p:blipFill>
          <a:blip r:embed="rId2"/>
          <a:srcRect/>
          <a:stretch/>
        </p:blipFill>
        <p:spPr>
          <a:xfrm>
            <a:off x="6372200" y="637542"/>
            <a:ext cx="2639618" cy="3867518"/>
          </a:xfrm>
          <a:prstGeom prst="rect">
            <a:avLst/>
          </a:prstGeom>
          <a:effectLst/>
        </p:spPr>
      </p:pic>
      <p:sp>
        <p:nvSpPr>
          <p:cNvPr id="8" name="TextBox 7">
            <a:extLst>
              <a:ext uri="{FF2B5EF4-FFF2-40B4-BE49-F238E27FC236}">
                <a16:creationId xmlns:a16="http://schemas.microsoft.com/office/drawing/2014/main" id="{ED2EE9C9-8224-4CC7-8A74-7DE349A20E89}"/>
              </a:ext>
            </a:extLst>
          </p:cNvPr>
          <p:cNvSpPr txBox="1"/>
          <p:nvPr/>
        </p:nvSpPr>
        <p:spPr>
          <a:xfrm>
            <a:off x="971600" y="3862927"/>
            <a:ext cx="6016150" cy="369332"/>
          </a:xfrm>
          <a:prstGeom prst="rect">
            <a:avLst/>
          </a:prstGeom>
          <a:noFill/>
        </p:spPr>
        <p:txBody>
          <a:bodyPr wrap="square">
            <a:spAutoFit/>
          </a:bodyPr>
          <a:lstStyle/>
          <a:p>
            <a:pPr marL="0" indent="0">
              <a:buFont typeface="Arial" panose="020B0604020202020204" pitchFamily="34" charset="0"/>
              <a:buNone/>
              <a:defRPr/>
            </a:pPr>
            <a:r>
              <a:rPr lang="en-GB" sz="1800" dirty="0">
                <a:solidFill>
                  <a:srgbClr val="002060"/>
                </a:solidFill>
              </a:rPr>
              <a:t>Clegg, S. R., Pitelis</a:t>
            </a:r>
            <a:r>
              <a:rPr lang="en-GB" dirty="0">
                <a:solidFill>
                  <a:srgbClr val="002060"/>
                </a:solidFill>
              </a:rPr>
              <a:t>, C., Schweitzer, J. &amp; Whittle, A. (2019)</a:t>
            </a:r>
            <a:endParaRPr lang="en-GB" sz="1800" dirty="0">
              <a:solidFill>
                <a:srgbClr val="002060"/>
              </a:solidFill>
            </a:endParaRPr>
          </a:p>
        </p:txBody>
      </p:sp>
    </p:spTree>
    <p:extLst>
      <p:ext uri="{BB962C8B-B14F-4D97-AF65-F5344CB8AC3E}">
        <p14:creationId xmlns:p14="http://schemas.microsoft.com/office/powerpoint/2010/main" val="2835445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itle 1">
            <a:extLst>
              <a:ext uri="{FF2B5EF4-FFF2-40B4-BE49-F238E27FC236}">
                <a16:creationId xmlns:a16="http://schemas.microsoft.com/office/drawing/2014/main" id="{D2C35B41-D553-4946-9B64-80AFCF089CCC}"/>
              </a:ext>
            </a:extLst>
          </p:cNvPr>
          <p:cNvSpPr txBox="1">
            <a:spLocks/>
          </p:cNvSpPr>
          <p:nvPr/>
        </p:nvSpPr>
        <p:spPr bwMode="auto">
          <a:xfrm>
            <a:off x="107504" y="0"/>
            <a:ext cx="892899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400" dirty="0"/>
              <a:t>An expanded definition of </a:t>
            </a:r>
            <a:r>
              <a:rPr lang="en-GB" altLang="en-US" sz="4400" i="1" dirty="0"/>
              <a:t>Strategy </a:t>
            </a:r>
            <a:r>
              <a:rPr lang="en-GB" altLang="en-US" sz="4400" dirty="0"/>
              <a:t>                                                                                                                                                                                                                                   </a:t>
            </a:r>
          </a:p>
        </p:txBody>
      </p:sp>
      <p:sp>
        <p:nvSpPr>
          <p:cNvPr id="6" name="Content Placeholder 2">
            <a:extLst>
              <a:ext uri="{FF2B5EF4-FFF2-40B4-BE49-F238E27FC236}">
                <a16:creationId xmlns:a16="http://schemas.microsoft.com/office/drawing/2014/main" id="{F8916029-B771-4195-B83F-80C060FA9297}"/>
              </a:ext>
            </a:extLst>
          </p:cNvPr>
          <p:cNvSpPr txBox="1">
            <a:spLocks/>
          </p:cNvSpPr>
          <p:nvPr/>
        </p:nvSpPr>
        <p:spPr bwMode="auto">
          <a:xfrm>
            <a:off x="430803" y="1178921"/>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solidFill>
                  <a:srgbClr val="0000CC"/>
                </a:solidFill>
              </a:rPr>
              <a:t>“Strategy is the </a:t>
            </a:r>
            <a:r>
              <a:rPr lang="en-GB" i="1" dirty="0">
                <a:solidFill>
                  <a:srgbClr val="0000CC"/>
                </a:solidFill>
              </a:rPr>
              <a:t>direction</a:t>
            </a:r>
            <a:r>
              <a:rPr lang="en-GB" dirty="0">
                <a:solidFill>
                  <a:srgbClr val="0000CC"/>
                </a:solidFill>
              </a:rPr>
              <a:t> and </a:t>
            </a:r>
            <a:r>
              <a:rPr lang="en-GB" i="1" dirty="0">
                <a:solidFill>
                  <a:srgbClr val="0000CC"/>
                </a:solidFill>
              </a:rPr>
              <a:t>scope</a:t>
            </a:r>
            <a:r>
              <a:rPr lang="en-GB" dirty="0">
                <a:solidFill>
                  <a:srgbClr val="0000CC"/>
                </a:solidFill>
              </a:rPr>
              <a:t> of an organisation over the </a:t>
            </a:r>
            <a:r>
              <a:rPr lang="en-GB" i="1" dirty="0">
                <a:solidFill>
                  <a:srgbClr val="0000CC"/>
                </a:solidFill>
              </a:rPr>
              <a:t>long term</a:t>
            </a:r>
            <a:r>
              <a:rPr lang="en-GB" dirty="0">
                <a:solidFill>
                  <a:srgbClr val="0000CC"/>
                </a:solidFill>
              </a:rPr>
              <a:t>: which achieves </a:t>
            </a:r>
            <a:r>
              <a:rPr lang="en-GB" i="1" dirty="0">
                <a:solidFill>
                  <a:srgbClr val="0000CC"/>
                </a:solidFill>
              </a:rPr>
              <a:t>advantage</a:t>
            </a:r>
            <a:r>
              <a:rPr lang="en-GB" dirty="0">
                <a:solidFill>
                  <a:srgbClr val="0000CC"/>
                </a:solidFill>
              </a:rPr>
              <a:t> for the organisation through its configuration of resources within a changing </a:t>
            </a:r>
            <a:r>
              <a:rPr lang="en-GB" i="1" dirty="0">
                <a:solidFill>
                  <a:srgbClr val="0000CC"/>
                </a:solidFill>
              </a:rPr>
              <a:t>environment</a:t>
            </a:r>
            <a:r>
              <a:rPr lang="en-GB" dirty="0">
                <a:solidFill>
                  <a:srgbClr val="0000CC"/>
                </a:solidFill>
              </a:rPr>
              <a:t>, to meet the needs of </a:t>
            </a:r>
            <a:r>
              <a:rPr lang="en-GB" i="1" dirty="0">
                <a:solidFill>
                  <a:srgbClr val="0000CC"/>
                </a:solidFill>
              </a:rPr>
              <a:t>markets</a:t>
            </a:r>
            <a:r>
              <a:rPr lang="en-GB" dirty="0">
                <a:solidFill>
                  <a:srgbClr val="0000CC"/>
                </a:solidFill>
              </a:rPr>
              <a:t> and to fulfil </a:t>
            </a:r>
            <a:r>
              <a:rPr lang="en-GB" i="1" dirty="0">
                <a:solidFill>
                  <a:srgbClr val="0000CC"/>
                </a:solidFill>
              </a:rPr>
              <a:t>stakeholder</a:t>
            </a:r>
            <a:r>
              <a:rPr lang="en-GB" dirty="0">
                <a:solidFill>
                  <a:srgbClr val="0000CC"/>
                </a:solidFill>
              </a:rPr>
              <a:t> expectations.”  </a:t>
            </a:r>
          </a:p>
          <a:p>
            <a:pPr marL="0" indent="0">
              <a:buFont typeface="Arial" panose="020B0604020202020204" pitchFamily="34" charset="0"/>
              <a:buNone/>
              <a:defRPr/>
            </a:pPr>
            <a:r>
              <a:rPr lang="en-GB" sz="2000" dirty="0">
                <a:solidFill>
                  <a:srgbClr val="002060"/>
                </a:solidFill>
              </a:rPr>
              <a:t>Johnson G., Scholes, K. (1997) </a:t>
            </a:r>
            <a:r>
              <a:rPr lang="en-GB" sz="2000" i="1" dirty="0">
                <a:solidFill>
                  <a:srgbClr val="002060"/>
                </a:solidFill>
              </a:rPr>
              <a:t>Exploring Corporate Strategy</a:t>
            </a:r>
            <a:r>
              <a:rPr lang="en-GB" sz="2000" dirty="0">
                <a:solidFill>
                  <a:srgbClr val="002060"/>
                </a:solidFill>
              </a:rPr>
              <a:t>. 4</a:t>
            </a:r>
            <a:r>
              <a:rPr lang="en-GB" sz="2000" baseline="30000" dirty="0">
                <a:solidFill>
                  <a:srgbClr val="002060"/>
                </a:solidFill>
              </a:rPr>
              <a:t>th</a:t>
            </a:r>
            <a:r>
              <a:rPr lang="en-GB" sz="2000" dirty="0">
                <a:solidFill>
                  <a:srgbClr val="002060"/>
                </a:solidFill>
              </a:rPr>
              <a:t> Edn. New York: Prentice Hall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8A80E15-A2F4-4A1A-9E4B-017F316AD437}"/>
              </a:ext>
            </a:extLst>
          </p:cNvPr>
          <p:cNvSpPr>
            <a:spLocks noGrp="1"/>
          </p:cNvSpPr>
          <p:nvPr>
            <p:ph type="title"/>
          </p:nvPr>
        </p:nvSpPr>
        <p:spPr>
          <a:xfrm>
            <a:off x="2464253" y="223611"/>
            <a:ext cx="4215493" cy="793751"/>
          </a:xfrm>
        </p:spPr>
        <p:txBody>
          <a:bodyPr/>
          <a:lstStyle/>
          <a:p>
            <a:r>
              <a:rPr lang="en-GB" altLang="en-US" dirty="0"/>
              <a:t>What does that mean?</a:t>
            </a:r>
          </a:p>
        </p:txBody>
      </p:sp>
      <p:sp>
        <p:nvSpPr>
          <p:cNvPr id="18435" name="Content Placeholder 2">
            <a:extLst>
              <a:ext uri="{FF2B5EF4-FFF2-40B4-BE49-F238E27FC236}">
                <a16:creationId xmlns:a16="http://schemas.microsoft.com/office/drawing/2014/main" id="{4B5C9686-9DAE-4869-AA7F-126D0F6A68EE}"/>
              </a:ext>
            </a:extLst>
          </p:cNvPr>
          <p:cNvSpPr>
            <a:spLocks noGrp="1"/>
          </p:cNvSpPr>
          <p:nvPr>
            <p:ph idx="1"/>
          </p:nvPr>
        </p:nvSpPr>
        <p:spPr>
          <a:xfrm>
            <a:off x="457200" y="1600200"/>
            <a:ext cx="8229600" cy="3916363"/>
          </a:xfrm>
        </p:spPr>
        <p:txBody>
          <a:bodyPr/>
          <a:lstStyle/>
          <a:p>
            <a:r>
              <a:rPr lang="en-GB" altLang="en-US" dirty="0">
                <a:solidFill>
                  <a:srgbClr val="0000CC"/>
                </a:solidFill>
              </a:rPr>
              <a:t>Look at the key words and explain what they mean in this context.</a:t>
            </a:r>
          </a:p>
        </p:txBody>
      </p:sp>
      <p:pic>
        <p:nvPicPr>
          <p:cNvPr id="3" name="Picture 2" descr="A person wearing glasses and smiling at the camera&#10;&#10;Description generated with high confidence">
            <a:extLst>
              <a:ext uri="{FF2B5EF4-FFF2-40B4-BE49-F238E27FC236}">
                <a16:creationId xmlns:a16="http://schemas.microsoft.com/office/drawing/2014/main" id="{9B019F0C-D0AF-4C75-B99C-8CD2AC7956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1760" y="2780927"/>
            <a:ext cx="4716016" cy="291819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view of a mountain road&#10;&#10;Description automatically generated">
            <a:extLst>
              <a:ext uri="{FF2B5EF4-FFF2-40B4-BE49-F238E27FC236}">
                <a16:creationId xmlns:a16="http://schemas.microsoft.com/office/drawing/2014/main" id="{CBCEDF39-4A85-44AE-B780-3947B4028E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50" y="0"/>
            <a:ext cx="9133950" cy="5681593"/>
          </a:xfrm>
          <a:prstGeom prst="rect">
            <a:avLst/>
          </a:prstGeom>
        </p:spPr>
      </p:pic>
      <p:sp>
        <p:nvSpPr>
          <p:cNvPr id="19458" name="Title 1">
            <a:extLst>
              <a:ext uri="{FF2B5EF4-FFF2-40B4-BE49-F238E27FC236}">
                <a16:creationId xmlns:a16="http://schemas.microsoft.com/office/drawing/2014/main" id="{19794DF0-3A6E-4CC8-B9C4-A8CEA700BD55}"/>
              </a:ext>
            </a:extLst>
          </p:cNvPr>
          <p:cNvSpPr>
            <a:spLocks noGrp="1"/>
          </p:cNvSpPr>
          <p:nvPr>
            <p:ph type="title"/>
          </p:nvPr>
        </p:nvSpPr>
        <p:spPr/>
        <p:txBody>
          <a:bodyPr/>
          <a:lstStyle/>
          <a:p>
            <a:r>
              <a:rPr lang="en-GB" altLang="en-US" dirty="0">
                <a:solidFill>
                  <a:schemeClr val="bg1"/>
                </a:solidFill>
              </a:rPr>
              <a:t>What is Organisational Strategy About?</a:t>
            </a:r>
          </a:p>
        </p:txBody>
      </p:sp>
      <p:sp>
        <p:nvSpPr>
          <p:cNvPr id="19459" name="Content Placeholder 2">
            <a:extLst>
              <a:ext uri="{FF2B5EF4-FFF2-40B4-BE49-F238E27FC236}">
                <a16:creationId xmlns:a16="http://schemas.microsoft.com/office/drawing/2014/main" id="{FCFCBE61-6E75-42FC-AF38-2BE5D179BFE9}"/>
              </a:ext>
            </a:extLst>
          </p:cNvPr>
          <p:cNvSpPr>
            <a:spLocks noGrp="1"/>
          </p:cNvSpPr>
          <p:nvPr>
            <p:ph idx="1"/>
          </p:nvPr>
        </p:nvSpPr>
        <p:spPr>
          <a:xfrm>
            <a:off x="457200" y="1600200"/>
            <a:ext cx="8229600" cy="3916363"/>
          </a:xfrm>
        </p:spPr>
        <p:txBody>
          <a:bodyPr/>
          <a:lstStyle/>
          <a:p>
            <a:r>
              <a:rPr lang="en-GB" altLang="en-US" sz="2800" dirty="0">
                <a:solidFill>
                  <a:schemeClr val="bg1"/>
                </a:solidFill>
              </a:rPr>
              <a:t>The organisation's direction of the organisation</a:t>
            </a:r>
          </a:p>
          <a:p>
            <a:r>
              <a:rPr lang="en-GB" altLang="en-US" sz="2800" dirty="0">
                <a:solidFill>
                  <a:schemeClr val="bg1"/>
                </a:solidFill>
              </a:rPr>
              <a:t>The scope of the organisations activities</a:t>
            </a:r>
          </a:p>
          <a:p>
            <a:r>
              <a:rPr lang="en-GB" altLang="en-US" sz="2800" dirty="0">
                <a:solidFill>
                  <a:schemeClr val="bg1"/>
                </a:solidFill>
              </a:rPr>
              <a:t>Gaining a competitive advantage over the competition</a:t>
            </a:r>
          </a:p>
          <a:p>
            <a:r>
              <a:rPr lang="en-GB" altLang="en-US" sz="2800" dirty="0">
                <a:solidFill>
                  <a:schemeClr val="bg1"/>
                </a:solidFill>
              </a:rPr>
              <a:t>Addressing and anticipating changes in the organisation’s environment</a:t>
            </a:r>
          </a:p>
          <a:p>
            <a:r>
              <a:rPr lang="en-GB" altLang="en-US" sz="2800" dirty="0">
                <a:solidFill>
                  <a:schemeClr val="bg1"/>
                </a:solidFill>
              </a:rPr>
              <a:t>Meeting the values and expectation of stakeholders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fade">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fade">
                                      <p:cBhvr>
                                        <p:cTn id="17" dur="500"/>
                                        <p:tgtEl>
                                          <p:spTgt spid="194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fade">
                                      <p:cBhvr>
                                        <p:cTn id="22" dur="500"/>
                                        <p:tgtEl>
                                          <p:spTgt spid="194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fade">
                                      <p:cBhvr>
                                        <p:cTn id="27"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9563AB5-9716-4228-89F6-2E1CCE894D0C}"/>
              </a:ext>
            </a:extLst>
          </p:cNvPr>
          <p:cNvSpPr>
            <a:spLocks noGrp="1"/>
          </p:cNvSpPr>
          <p:nvPr>
            <p:ph type="title"/>
          </p:nvPr>
        </p:nvSpPr>
        <p:spPr>
          <a:xfrm>
            <a:off x="143508" y="92075"/>
            <a:ext cx="8856984" cy="338555"/>
          </a:xfrm>
        </p:spPr>
        <p:txBody>
          <a:bodyPr>
            <a:normAutofit fontScale="90000"/>
          </a:bodyPr>
          <a:lstStyle/>
          <a:p>
            <a:pPr algn="ctr"/>
            <a:r>
              <a:rPr lang="en-GB" altLang="en-US" sz="3200" b="1" dirty="0"/>
              <a:t>A Basic Model of the Strategic Management Process</a:t>
            </a:r>
          </a:p>
        </p:txBody>
      </p:sp>
      <p:sp>
        <p:nvSpPr>
          <p:cNvPr id="2" name="TextBox 1">
            <a:extLst>
              <a:ext uri="{FF2B5EF4-FFF2-40B4-BE49-F238E27FC236}">
                <a16:creationId xmlns:a16="http://schemas.microsoft.com/office/drawing/2014/main" id="{18E23427-5CDF-4B45-AF0F-6008A6E3F8BE}"/>
              </a:ext>
            </a:extLst>
          </p:cNvPr>
          <p:cNvSpPr txBox="1"/>
          <p:nvPr/>
        </p:nvSpPr>
        <p:spPr>
          <a:xfrm>
            <a:off x="7459026" y="917070"/>
            <a:ext cx="1368152" cy="1938992"/>
          </a:xfrm>
          <a:prstGeom prst="rect">
            <a:avLst/>
          </a:prstGeom>
          <a:noFill/>
        </p:spPr>
        <p:txBody>
          <a:bodyPr wrap="square" rtlCol="0">
            <a:spAutoFit/>
          </a:bodyPr>
          <a:lstStyle/>
          <a:p>
            <a:pPr algn="ctr"/>
            <a:r>
              <a:rPr lang="en-GB" sz="2000" dirty="0">
                <a:solidFill>
                  <a:srgbClr val="0000CC"/>
                </a:solidFill>
              </a:rPr>
              <a:t>So, </a:t>
            </a:r>
            <a:r>
              <a:rPr lang="en-GB" sz="2000" i="1" dirty="0">
                <a:solidFill>
                  <a:srgbClr val="0000CC"/>
                </a:solidFill>
              </a:rPr>
              <a:t>where </a:t>
            </a:r>
            <a:r>
              <a:rPr lang="en-GB" sz="2000" dirty="0">
                <a:solidFill>
                  <a:srgbClr val="0000CC"/>
                </a:solidFill>
              </a:rPr>
              <a:t>should we start?</a:t>
            </a:r>
          </a:p>
          <a:p>
            <a:pPr algn="ctr"/>
            <a:endParaRPr lang="en-GB" sz="2000" dirty="0">
              <a:solidFill>
                <a:srgbClr val="0000CC"/>
              </a:solidFill>
            </a:endParaRPr>
          </a:p>
          <a:p>
            <a:pPr algn="ctr"/>
            <a:endParaRPr lang="en-GB" sz="2000" dirty="0">
              <a:solidFill>
                <a:srgbClr val="0000CC"/>
              </a:solidFill>
            </a:endParaRPr>
          </a:p>
          <a:p>
            <a:pPr algn="ctr"/>
            <a:r>
              <a:rPr lang="en-GB" sz="2000" b="1" dirty="0">
                <a:solidFill>
                  <a:srgbClr val="0000CC"/>
                </a:solidFill>
              </a:rPr>
              <a:t>Discussion</a:t>
            </a:r>
          </a:p>
        </p:txBody>
      </p:sp>
      <p:sp>
        <p:nvSpPr>
          <p:cNvPr id="5" name="Oval 4">
            <a:extLst>
              <a:ext uri="{FF2B5EF4-FFF2-40B4-BE49-F238E27FC236}">
                <a16:creationId xmlns:a16="http://schemas.microsoft.com/office/drawing/2014/main" id="{C3427012-3DFD-4F38-B713-9BA206C6C15D}"/>
              </a:ext>
            </a:extLst>
          </p:cNvPr>
          <p:cNvSpPr/>
          <p:nvPr/>
        </p:nvSpPr>
        <p:spPr>
          <a:xfrm>
            <a:off x="2992905" y="1628800"/>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Strategic Analysis</a:t>
            </a:r>
          </a:p>
        </p:txBody>
      </p:sp>
      <p:sp>
        <p:nvSpPr>
          <p:cNvPr id="6" name="Oval 5">
            <a:extLst>
              <a:ext uri="{FF2B5EF4-FFF2-40B4-BE49-F238E27FC236}">
                <a16:creationId xmlns:a16="http://schemas.microsoft.com/office/drawing/2014/main" id="{4A319F9D-FCC3-4259-9D8D-64F603B1AD4D}"/>
              </a:ext>
            </a:extLst>
          </p:cNvPr>
          <p:cNvSpPr/>
          <p:nvPr/>
        </p:nvSpPr>
        <p:spPr>
          <a:xfrm>
            <a:off x="4290343" y="3212975"/>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Strategic Implementation</a:t>
            </a:r>
          </a:p>
        </p:txBody>
      </p:sp>
      <p:sp>
        <p:nvSpPr>
          <p:cNvPr id="7" name="Oval 6">
            <a:extLst>
              <a:ext uri="{FF2B5EF4-FFF2-40B4-BE49-F238E27FC236}">
                <a16:creationId xmlns:a16="http://schemas.microsoft.com/office/drawing/2014/main" id="{7090B0BD-1DD9-4EB8-B3A4-4EBEB177CB29}"/>
              </a:ext>
            </a:extLst>
          </p:cNvPr>
          <p:cNvSpPr/>
          <p:nvPr/>
        </p:nvSpPr>
        <p:spPr>
          <a:xfrm>
            <a:off x="1770063" y="3212976"/>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Strategic Choice</a:t>
            </a:r>
          </a:p>
        </p:txBody>
      </p:sp>
      <p:sp>
        <p:nvSpPr>
          <p:cNvPr id="8" name="Oval 7">
            <a:extLst>
              <a:ext uri="{FF2B5EF4-FFF2-40B4-BE49-F238E27FC236}">
                <a16:creationId xmlns:a16="http://schemas.microsoft.com/office/drawing/2014/main" id="{1DF3E8AF-9DA3-453E-B0F0-C104E23923E7}"/>
              </a:ext>
            </a:extLst>
          </p:cNvPr>
          <p:cNvSpPr/>
          <p:nvPr/>
        </p:nvSpPr>
        <p:spPr>
          <a:xfrm>
            <a:off x="133845" y="3492370"/>
            <a:ext cx="1049408"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Bases of strategic choice</a:t>
            </a:r>
          </a:p>
        </p:txBody>
      </p:sp>
      <p:sp>
        <p:nvSpPr>
          <p:cNvPr id="10" name="Oval 9">
            <a:extLst>
              <a:ext uri="{FF2B5EF4-FFF2-40B4-BE49-F238E27FC236}">
                <a16:creationId xmlns:a16="http://schemas.microsoft.com/office/drawing/2014/main" id="{7EAD89EE-A471-4453-B815-9FE41309ED86}"/>
              </a:ext>
            </a:extLst>
          </p:cNvPr>
          <p:cNvSpPr/>
          <p:nvPr/>
        </p:nvSpPr>
        <p:spPr>
          <a:xfrm>
            <a:off x="1987843" y="968602"/>
            <a:ext cx="1150714"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The environment</a:t>
            </a:r>
          </a:p>
        </p:txBody>
      </p:sp>
      <p:sp>
        <p:nvSpPr>
          <p:cNvPr id="13" name="Oval 12">
            <a:extLst>
              <a:ext uri="{FF2B5EF4-FFF2-40B4-BE49-F238E27FC236}">
                <a16:creationId xmlns:a16="http://schemas.microsoft.com/office/drawing/2014/main" id="{54BE3C86-C7F7-4DAF-BB64-5221F664AF86}"/>
              </a:ext>
            </a:extLst>
          </p:cNvPr>
          <p:cNvSpPr/>
          <p:nvPr/>
        </p:nvSpPr>
        <p:spPr>
          <a:xfrm>
            <a:off x="3384283" y="537435"/>
            <a:ext cx="1150714" cy="8693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Expectations and purposes</a:t>
            </a:r>
          </a:p>
        </p:txBody>
      </p:sp>
      <p:sp>
        <p:nvSpPr>
          <p:cNvPr id="15" name="Oval 14">
            <a:extLst>
              <a:ext uri="{FF2B5EF4-FFF2-40B4-BE49-F238E27FC236}">
                <a16:creationId xmlns:a16="http://schemas.microsoft.com/office/drawing/2014/main" id="{DCD65511-19F5-432E-8193-F5A9C8199CA2}"/>
              </a:ext>
            </a:extLst>
          </p:cNvPr>
          <p:cNvSpPr/>
          <p:nvPr/>
        </p:nvSpPr>
        <p:spPr>
          <a:xfrm>
            <a:off x="628692" y="4581128"/>
            <a:ext cx="1049409"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Strategic options</a:t>
            </a:r>
          </a:p>
        </p:txBody>
      </p:sp>
      <p:sp>
        <p:nvSpPr>
          <p:cNvPr id="17" name="Oval 16">
            <a:extLst>
              <a:ext uri="{FF2B5EF4-FFF2-40B4-BE49-F238E27FC236}">
                <a16:creationId xmlns:a16="http://schemas.microsoft.com/office/drawing/2014/main" id="{507C9F92-5EE3-4826-A4E2-4A9DCD0D0AF1}"/>
              </a:ext>
            </a:extLst>
          </p:cNvPr>
          <p:cNvSpPr/>
          <p:nvPr/>
        </p:nvSpPr>
        <p:spPr>
          <a:xfrm>
            <a:off x="2212093" y="4797150"/>
            <a:ext cx="1049409" cy="8693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Strategy evaluation and selection</a:t>
            </a:r>
          </a:p>
        </p:txBody>
      </p:sp>
      <p:sp>
        <p:nvSpPr>
          <p:cNvPr id="19" name="Oval 18">
            <a:extLst>
              <a:ext uri="{FF2B5EF4-FFF2-40B4-BE49-F238E27FC236}">
                <a16:creationId xmlns:a16="http://schemas.microsoft.com/office/drawing/2014/main" id="{2E2C7B89-10AF-4669-BF4C-A99F05E595CE}"/>
              </a:ext>
            </a:extLst>
          </p:cNvPr>
          <p:cNvSpPr/>
          <p:nvPr/>
        </p:nvSpPr>
        <p:spPr>
          <a:xfrm>
            <a:off x="4742897" y="4797150"/>
            <a:ext cx="1049409" cy="8693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Managing strategic change</a:t>
            </a:r>
          </a:p>
        </p:txBody>
      </p:sp>
      <p:sp>
        <p:nvSpPr>
          <p:cNvPr id="21" name="Oval 20">
            <a:extLst>
              <a:ext uri="{FF2B5EF4-FFF2-40B4-BE49-F238E27FC236}">
                <a16:creationId xmlns:a16="http://schemas.microsoft.com/office/drawing/2014/main" id="{978F24FC-C3AD-4BD0-A4C2-419A1252C96A}"/>
              </a:ext>
            </a:extLst>
          </p:cNvPr>
          <p:cNvSpPr/>
          <p:nvPr/>
        </p:nvSpPr>
        <p:spPr>
          <a:xfrm>
            <a:off x="6582923" y="4645862"/>
            <a:ext cx="1049408"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Resource allocation and control</a:t>
            </a:r>
          </a:p>
        </p:txBody>
      </p:sp>
      <p:sp>
        <p:nvSpPr>
          <p:cNvPr id="23" name="Oval 22">
            <a:extLst>
              <a:ext uri="{FF2B5EF4-FFF2-40B4-BE49-F238E27FC236}">
                <a16:creationId xmlns:a16="http://schemas.microsoft.com/office/drawing/2014/main" id="{E66582B4-38A6-4D79-9923-49CB151B9577}"/>
              </a:ext>
            </a:extLst>
          </p:cNvPr>
          <p:cNvSpPr/>
          <p:nvPr/>
        </p:nvSpPr>
        <p:spPr>
          <a:xfrm>
            <a:off x="6810623" y="3492370"/>
            <a:ext cx="1150714" cy="8693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Organisation structure and design</a:t>
            </a:r>
          </a:p>
        </p:txBody>
      </p:sp>
      <p:sp>
        <p:nvSpPr>
          <p:cNvPr id="25" name="Oval 24">
            <a:extLst>
              <a:ext uri="{FF2B5EF4-FFF2-40B4-BE49-F238E27FC236}">
                <a16:creationId xmlns:a16="http://schemas.microsoft.com/office/drawing/2014/main" id="{326D598B-1583-487D-A570-20E7BC2C822C}"/>
              </a:ext>
            </a:extLst>
          </p:cNvPr>
          <p:cNvSpPr/>
          <p:nvPr/>
        </p:nvSpPr>
        <p:spPr>
          <a:xfrm>
            <a:off x="4780723" y="925700"/>
            <a:ext cx="1150714" cy="8693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Organisation structure and design</a:t>
            </a:r>
          </a:p>
        </p:txBody>
      </p:sp>
      <p:cxnSp>
        <p:nvCxnSpPr>
          <p:cNvPr id="29" name="Straight Arrow Connector 28">
            <a:extLst>
              <a:ext uri="{FF2B5EF4-FFF2-40B4-BE49-F238E27FC236}">
                <a16:creationId xmlns:a16="http://schemas.microsoft.com/office/drawing/2014/main" id="{B066CD57-789F-4E92-9866-80230EF8D0C9}"/>
              </a:ext>
            </a:extLst>
          </p:cNvPr>
          <p:cNvCxnSpPr>
            <a:stCxn id="5" idx="3"/>
            <a:endCxn id="7" idx="0"/>
          </p:cNvCxnSpPr>
          <p:nvPr/>
        </p:nvCxnSpPr>
        <p:spPr>
          <a:xfrm flipH="1">
            <a:off x="2736798" y="2855893"/>
            <a:ext cx="539257" cy="35708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04" name="Straight Arrow Connector 21503">
            <a:extLst>
              <a:ext uri="{FF2B5EF4-FFF2-40B4-BE49-F238E27FC236}">
                <a16:creationId xmlns:a16="http://schemas.microsoft.com/office/drawing/2014/main" id="{952D37D8-A216-4C6B-A310-7FCD0D0F9C9A}"/>
              </a:ext>
            </a:extLst>
          </p:cNvPr>
          <p:cNvCxnSpPr>
            <a:stCxn id="5" idx="5"/>
            <a:endCxn id="6" idx="0"/>
          </p:cNvCxnSpPr>
          <p:nvPr/>
        </p:nvCxnSpPr>
        <p:spPr>
          <a:xfrm>
            <a:off x="4643225" y="2855893"/>
            <a:ext cx="613853" cy="35708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09" name="Straight Arrow Connector 21508">
            <a:extLst>
              <a:ext uri="{FF2B5EF4-FFF2-40B4-BE49-F238E27FC236}">
                <a16:creationId xmlns:a16="http://schemas.microsoft.com/office/drawing/2014/main" id="{3DE9ADBB-3B40-492E-AF03-822C635F91F6}"/>
              </a:ext>
            </a:extLst>
          </p:cNvPr>
          <p:cNvCxnSpPr>
            <a:stCxn id="7" idx="6"/>
            <a:endCxn id="6" idx="2"/>
          </p:cNvCxnSpPr>
          <p:nvPr/>
        </p:nvCxnSpPr>
        <p:spPr>
          <a:xfrm flipV="1">
            <a:off x="3703533" y="3931790"/>
            <a:ext cx="586810" cy="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11" name="Straight Connector 21510">
            <a:extLst>
              <a:ext uri="{FF2B5EF4-FFF2-40B4-BE49-F238E27FC236}">
                <a16:creationId xmlns:a16="http://schemas.microsoft.com/office/drawing/2014/main" id="{3EE26509-8725-43E4-94CE-87E751E223B5}"/>
              </a:ext>
            </a:extLst>
          </p:cNvPr>
          <p:cNvCxnSpPr>
            <a:stCxn id="8" idx="6"/>
            <a:endCxn id="7" idx="2"/>
          </p:cNvCxnSpPr>
          <p:nvPr/>
        </p:nvCxnSpPr>
        <p:spPr>
          <a:xfrm>
            <a:off x="1183253" y="3927048"/>
            <a:ext cx="586810" cy="474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14" name="Straight Connector 21513">
            <a:extLst>
              <a:ext uri="{FF2B5EF4-FFF2-40B4-BE49-F238E27FC236}">
                <a16:creationId xmlns:a16="http://schemas.microsoft.com/office/drawing/2014/main" id="{95CDAB2E-505A-469C-B6EB-FEC400490C96}"/>
              </a:ext>
            </a:extLst>
          </p:cNvPr>
          <p:cNvCxnSpPr>
            <a:stCxn id="6" idx="6"/>
            <a:endCxn id="23" idx="2"/>
          </p:cNvCxnSpPr>
          <p:nvPr/>
        </p:nvCxnSpPr>
        <p:spPr>
          <a:xfrm flipV="1">
            <a:off x="6223813" y="3927047"/>
            <a:ext cx="586810" cy="474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18" name="Straight Connector 21517">
            <a:extLst>
              <a:ext uri="{FF2B5EF4-FFF2-40B4-BE49-F238E27FC236}">
                <a16:creationId xmlns:a16="http://schemas.microsoft.com/office/drawing/2014/main" id="{00377D60-69F2-440E-92D1-FC4D48931043}"/>
              </a:ext>
            </a:extLst>
          </p:cNvPr>
          <p:cNvCxnSpPr>
            <a:cxnSpLocks/>
            <a:stCxn id="6" idx="5"/>
            <a:endCxn id="21" idx="1"/>
          </p:cNvCxnSpPr>
          <p:nvPr/>
        </p:nvCxnSpPr>
        <p:spPr>
          <a:xfrm>
            <a:off x="5940663" y="4440068"/>
            <a:ext cx="795942" cy="3331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0" name="Straight Connector 21519">
            <a:extLst>
              <a:ext uri="{FF2B5EF4-FFF2-40B4-BE49-F238E27FC236}">
                <a16:creationId xmlns:a16="http://schemas.microsoft.com/office/drawing/2014/main" id="{17271CFD-5E09-485B-A342-4199B67D0DF1}"/>
              </a:ext>
            </a:extLst>
          </p:cNvPr>
          <p:cNvCxnSpPr>
            <a:stCxn id="6" idx="4"/>
            <a:endCxn id="19" idx="0"/>
          </p:cNvCxnSpPr>
          <p:nvPr/>
        </p:nvCxnSpPr>
        <p:spPr>
          <a:xfrm>
            <a:off x="5257078" y="4650604"/>
            <a:ext cx="10524" cy="146546"/>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3" name="Straight Connector 21522">
            <a:extLst>
              <a:ext uri="{FF2B5EF4-FFF2-40B4-BE49-F238E27FC236}">
                <a16:creationId xmlns:a16="http://schemas.microsoft.com/office/drawing/2014/main" id="{54ECEDC6-6531-41E8-855A-98B1E8F8E6EE}"/>
              </a:ext>
            </a:extLst>
          </p:cNvPr>
          <p:cNvCxnSpPr>
            <a:stCxn id="7" idx="4"/>
            <a:endCxn id="17" idx="0"/>
          </p:cNvCxnSpPr>
          <p:nvPr/>
        </p:nvCxnSpPr>
        <p:spPr>
          <a:xfrm>
            <a:off x="2736798" y="4650605"/>
            <a:ext cx="0" cy="14654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6" name="Straight Connector 21525">
            <a:extLst>
              <a:ext uri="{FF2B5EF4-FFF2-40B4-BE49-F238E27FC236}">
                <a16:creationId xmlns:a16="http://schemas.microsoft.com/office/drawing/2014/main" id="{4AACBC75-4B96-48B8-A8A0-AC79906835E9}"/>
              </a:ext>
            </a:extLst>
          </p:cNvPr>
          <p:cNvCxnSpPr>
            <a:cxnSpLocks/>
            <a:stCxn id="7" idx="3"/>
            <a:endCxn id="15" idx="7"/>
          </p:cNvCxnSpPr>
          <p:nvPr/>
        </p:nvCxnSpPr>
        <p:spPr>
          <a:xfrm flipH="1">
            <a:off x="1524419" y="4440069"/>
            <a:ext cx="528794" cy="26837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8" name="Straight Connector 21527">
            <a:extLst>
              <a:ext uri="{FF2B5EF4-FFF2-40B4-BE49-F238E27FC236}">
                <a16:creationId xmlns:a16="http://schemas.microsoft.com/office/drawing/2014/main" id="{8ECDF337-7FB7-4D47-918D-FBBF7090D5CF}"/>
              </a:ext>
            </a:extLst>
          </p:cNvPr>
          <p:cNvCxnSpPr>
            <a:stCxn id="10" idx="5"/>
            <a:endCxn id="5" idx="1"/>
          </p:cNvCxnSpPr>
          <p:nvPr/>
        </p:nvCxnSpPr>
        <p:spPr>
          <a:xfrm>
            <a:off x="2970039" y="1710643"/>
            <a:ext cx="306016" cy="12869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30" name="Straight Connector 21529">
            <a:extLst>
              <a:ext uri="{FF2B5EF4-FFF2-40B4-BE49-F238E27FC236}">
                <a16:creationId xmlns:a16="http://schemas.microsoft.com/office/drawing/2014/main" id="{D119DE3C-13CE-4060-BA4C-4C8583242D4D}"/>
              </a:ext>
            </a:extLst>
          </p:cNvPr>
          <p:cNvCxnSpPr>
            <a:stCxn id="13" idx="4"/>
            <a:endCxn id="5" idx="0"/>
          </p:cNvCxnSpPr>
          <p:nvPr/>
        </p:nvCxnSpPr>
        <p:spPr>
          <a:xfrm>
            <a:off x="3959640" y="1406788"/>
            <a:ext cx="0" cy="222012"/>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32" name="Straight Connector 21531">
            <a:extLst>
              <a:ext uri="{FF2B5EF4-FFF2-40B4-BE49-F238E27FC236}">
                <a16:creationId xmlns:a16="http://schemas.microsoft.com/office/drawing/2014/main" id="{B2780AC5-E2CE-4F2C-AEE7-B634CB0C5DE9}"/>
              </a:ext>
            </a:extLst>
          </p:cNvPr>
          <p:cNvCxnSpPr>
            <a:stCxn id="25" idx="3"/>
            <a:endCxn id="5" idx="7"/>
          </p:cNvCxnSpPr>
          <p:nvPr/>
        </p:nvCxnSpPr>
        <p:spPr>
          <a:xfrm flipH="1">
            <a:off x="4643225" y="1667740"/>
            <a:ext cx="306016" cy="171596"/>
          </a:xfrm>
          <a:prstGeom prst="line">
            <a:avLst/>
          </a:prstGeom>
        </p:spPr>
        <p:style>
          <a:lnRef idx="1">
            <a:schemeClr val="accent1"/>
          </a:lnRef>
          <a:fillRef idx="0">
            <a:schemeClr val="accent1"/>
          </a:fillRef>
          <a:effectRef idx="0">
            <a:schemeClr val="accent1"/>
          </a:effectRef>
          <a:fontRef idx="minor">
            <a:schemeClr val="tx1"/>
          </a:fontRef>
        </p:style>
      </p:cxnSp>
      <p:sp>
        <p:nvSpPr>
          <p:cNvPr id="21538" name="TextBox 21537">
            <a:extLst>
              <a:ext uri="{FF2B5EF4-FFF2-40B4-BE49-F238E27FC236}">
                <a16:creationId xmlns:a16="http://schemas.microsoft.com/office/drawing/2014/main" id="{9474F8D2-6A50-428C-92C2-D8AB59B75D4A}"/>
              </a:ext>
            </a:extLst>
          </p:cNvPr>
          <p:cNvSpPr txBox="1"/>
          <p:nvPr/>
        </p:nvSpPr>
        <p:spPr>
          <a:xfrm>
            <a:off x="65077" y="2425959"/>
            <a:ext cx="2904962" cy="338554"/>
          </a:xfrm>
          <a:prstGeom prst="rect">
            <a:avLst/>
          </a:prstGeom>
          <a:noFill/>
        </p:spPr>
        <p:txBody>
          <a:bodyPr wrap="none" rtlCol="0">
            <a:spAutoFit/>
          </a:bodyPr>
          <a:lstStyle/>
          <a:p>
            <a:r>
              <a:rPr lang="en-GB" sz="1600" dirty="0"/>
              <a:t>Johnson, G., &amp; Scholes, K. (1997)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fade">
                                      <p:cBhvr>
                                        <p:cTn id="10"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C89DD-119F-453F-BC55-66AEC3981F73}"/>
              </a:ext>
            </a:extLst>
          </p:cNvPr>
          <p:cNvSpPr>
            <a:spLocks noGrp="1"/>
          </p:cNvSpPr>
          <p:nvPr>
            <p:ph type="title"/>
          </p:nvPr>
        </p:nvSpPr>
        <p:spPr>
          <a:xfrm>
            <a:off x="628650" y="25760"/>
            <a:ext cx="7886700" cy="954968"/>
          </a:xfrm>
        </p:spPr>
        <p:txBody>
          <a:bodyPr/>
          <a:lstStyle/>
          <a:p>
            <a:pPr algn="ctr"/>
            <a:r>
              <a:rPr lang="en-GB" dirty="0"/>
              <a:t>Strategic Analysis</a:t>
            </a:r>
          </a:p>
        </p:txBody>
      </p:sp>
      <p:sp>
        <p:nvSpPr>
          <p:cNvPr id="3" name="Content Placeholder 2">
            <a:extLst>
              <a:ext uri="{FF2B5EF4-FFF2-40B4-BE49-F238E27FC236}">
                <a16:creationId xmlns:a16="http://schemas.microsoft.com/office/drawing/2014/main" id="{12CD12ED-7FFC-4963-81A6-CDDAC8FC5F53}"/>
              </a:ext>
            </a:extLst>
          </p:cNvPr>
          <p:cNvSpPr>
            <a:spLocks noGrp="1"/>
          </p:cNvSpPr>
          <p:nvPr>
            <p:ph idx="1"/>
          </p:nvPr>
        </p:nvSpPr>
        <p:spPr>
          <a:xfrm>
            <a:off x="251520" y="1052736"/>
            <a:ext cx="8640960" cy="3975869"/>
          </a:xfrm>
        </p:spPr>
        <p:txBody>
          <a:bodyPr>
            <a:noAutofit/>
          </a:bodyPr>
          <a:lstStyle/>
          <a:p>
            <a:pPr marL="0" indent="0">
              <a:buNone/>
            </a:pPr>
            <a:r>
              <a:rPr lang="en-GB" sz="2400" dirty="0">
                <a:solidFill>
                  <a:srgbClr val="0000CC"/>
                </a:solidFill>
              </a:rPr>
              <a:t>Strategic analysis is concerned with understanding the strategic position of the organisation.  </a:t>
            </a:r>
          </a:p>
          <a:p>
            <a:r>
              <a:rPr lang="en-GB" sz="2000" i="1" dirty="0">
                <a:solidFill>
                  <a:srgbClr val="0000CC"/>
                </a:solidFill>
              </a:rPr>
              <a:t>What changes are going on in the environment, and how will they affect the organisation and its activities?  </a:t>
            </a:r>
          </a:p>
          <a:p>
            <a:r>
              <a:rPr lang="en-GB" sz="2000" i="1" dirty="0">
                <a:solidFill>
                  <a:srgbClr val="0000CC"/>
                </a:solidFill>
              </a:rPr>
              <a:t>What are the resources and competencies of the organisation, and can these provide special advantages or yield new opportunities?  </a:t>
            </a:r>
          </a:p>
          <a:p>
            <a:r>
              <a:rPr lang="en-GB" sz="2000" i="1" dirty="0">
                <a:solidFill>
                  <a:srgbClr val="0000CC"/>
                </a:solidFill>
              </a:rPr>
              <a:t>What is it that those people and groups associated with the organisation – managers, shareholders, or owners, unions and others who are stakeholders in the organisation – aspire to, and how do these affect what is expected for the future development of the organisations?</a:t>
            </a:r>
          </a:p>
          <a:p>
            <a:endParaRPr lang="en-GB" sz="2400" dirty="0"/>
          </a:p>
        </p:txBody>
      </p:sp>
      <p:sp>
        <p:nvSpPr>
          <p:cNvPr id="6" name="TextBox 5">
            <a:extLst>
              <a:ext uri="{FF2B5EF4-FFF2-40B4-BE49-F238E27FC236}">
                <a16:creationId xmlns:a16="http://schemas.microsoft.com/office/drawing/2014/main" id="{EC6B5209-0C9C-4B1E-AB4A-581F2503D45A}"/>
              </a:ext>
            </a:extLst>
          </p:cNvPr>
          <p:cNvSpPr txBox="1"/>
          <p:nvPr/>
        </p:nvSpPr>
        <p:spPr>
          <a:xfrm>
            <a:off x="6090863" y="4662491"/>
            <a:ext cx="2904962" cy="338554"/>
          </a:xfrm>
          <a:prstGeom prst="rect">
            <a:avLst/>
          </a:prstGeom>
          <a:noFill/>
        </p:spPr>
        <p:txBody>
          <a:bodyPr wrap="none" rtlCol="0">
            <a:spAutoFit/>
          </a:bodyPr>
          <a:lstStyle/>
          <a:p>
            <a:r>
              <a:rPr lang="en-GB" sz="1600" dirty="0"/>
              <a:t>Johnson, G., &amp; Scholes, K. (1997)</a:t>
            </a:r>
          </a:p>
        </p:txBody>
      </p:sp>
      <p:pic>
        <p:nvPicPr>
          <p:cNvPr id="5" name="Picture 4" descr="A screen shot of a swot&#10;&#10;Description automatically generated">
            <a:extLst>
              <a:ext uri="{FF2B5EF4-FFF2-40B4-BE49-F238E27FC236}">
                <a16:creationId xmlns:a16="http://schemas.microsoft.com/office/drawing/2014/main" id="{3BAB562B-5CF5-8626-21E7-55396055B5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2719" y="4361341"/>
            <a:ext cx="1255719" cy="1412684"/>
          </a:xfrm>
          <a:prstGeom prst="rect">
            <a:avLst/>
          </a:prstGeom>
        </p:spPr>
      </p:pic>
    </p:spTree>
    <p:extLst>
      <p:ext uri="{BB962C8B-B14F-4D97-AF65-F5344CB8AC3E}">
        <p14:creationId xmlns:p14="http://schemas.microsoft.com/office/powerpoint/2010/main" val="1298669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70C52-CC5F-4A9B-BA7D-01831EBE817A}"/>
              </a:ext>
            </a:extLst>
          </p:cNvPr>
          <p:cNvSpPr>
            <a:spLocks noGrp="1"/>
          </p:cNvSpPr>
          <p:nvPr>
            <p:ph type="title"/>
          </p:nvPr>
        </p:nvSpPr>
        <p:spPr>
          <a:xfrm>
            <a:off x="638869" y="136525"/>
            <a:ext cx="7886700" cy="916211"/>
          </a:xfrm>
        </p:spPr>
        <p:txBody>
          <a:bodyPr/>
          <a:lstStyle/>
          <a:p>
            <a:pPr algn="ctr"/>
            <a:r>
              <a:rPr lang="en-GB" dirty="0"/>
              <a:t>Strategic Choices</a:t>
            </a:r>
          </a:p>
        </p:txBody>
      </p:sp>
      <p:sp>
        <p:nvSpPr>
          <p:cNvPr id="3" name="Content Placeholder 2">
            <a:extLst>
              <a:ext uri="{FF2B5EF4-FFF2-40B4-BE49-F238E27FC236}">
                <a16:creationId xmlns:a16="http://schemas.microsoft.com/office/drawing/2014/main" id="{7CB12E24-83AE-4C84-8F8F-F9F67975F6D6}"/>
              </a:ext>
            </a:extLst>
          </p:cNvPr>
          <p:cNvSpPr>
            <a:spLocks noGrp="1"/>
          </p:cNvSpPr>
          <p:nvPr>
            <p:ph idx="1"/>
          </p:nvPr>
        </p:nvSpPr>
        <p:spPr>
          <a:xfrm>
            <a:off x="638869" y="1124744"/>
            <a:ext cx="7886700" cy="4351338"/>
          </a:xfrm>
        </p:spPr>
        <p:txBody>
          <a:bodyPr/>
          <a:lstStyle/>
          <a:p>
            <a:r>
              <a:rPr lang="en-GB" dirty="0">
                <a:solidFill>
                  <a:srgbClr val="0000CC"/>
                </a:solidFill>
              </a:rPr>
              <a:t>In many ways strategic choice is the core of strategic management.  It is concerned with decisions about an organisation’s future and the way in which it needs to respond to the many pressures and influences identified in strategic analysis</a:t>
            </a:r>
          </a:p>
          <a:p>
            <a:r>
              <a:rPr lang="en-GB" dirty="0">
                <a:solidFill>
                  <a:srgbClr val="0000CC"/>
                </a:solidFill>
              </a:rPr>
              <a:t>In turn, the considerations of future strategies must be mindful of the realities of strategy implementation, which can be a significant constraint on strategic choice</a:t>
            </a:r>
          </a:p>
        </p:txBody>
      </p:sp>
      <p:sp>
        <p:nvSpPr>
          <p:cNvPr id="6" name="TextBox 5">
            <a:extLst>
              <a:ext uri="{FF2B5EF4-FFF2-40B4-BE49-F238E27FC236}">
                <a16:creationId xmlns:a16="http://schemas.microsoft.com/office/drawing/2014/main" id="{F1348144-85A8-4888-950D-8CF025B27735}"/>
              </a:ext>
            </a:extLst>
          </p:cNvPr>
          <p:cNvSpPr txBox="1"/>
          <p:nvPr/>
        </p:nvSpPr>
        <p:spPr>
          <a:xfrm>
            <a:off x="6239038" y="5306805"/>
            <a:ext cx="2904962" cy="338554"/>
          </a:xfrm>
          <a:prstGeom prst="rect">
            <a:avLst/>
          </a:prstGeom>
          <a:noFill/>
        </p:spPr>
        <p:txBody>
          <a:bodyPr wrap="none" rtlCol="0">
            <a:spAutoFit/>
          </a:bodyPr>
          <a:lstStyle/>
          <a:p>
            <a:r>
              <a:rPr lang="en-GB" sz="1600" dirty="0"/>
              <a:t>Johnson, G., &amp; Scholes, K. (1997)</a:t>
            </a:r>
          </a:p>
        </p:txBody>
      </p:sp>
      <p:pic>
        <p:nvPicPr>
          <p:cNvPr id="5" name="Picture 4" descr="A diagram of decision making&#10;&#10;Description automatically generated">
            <a:extLst>
              <a:ext uri="{FF2B5EF4-FFF2-40B4-BE49-F238E27FC236}">
                <a16:creationId xmlns:a16="http://schemas.microsoft.com/office/drawing/2014/main" id="{69DBD105-0627-F61F-E84C-622CF6F52E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26297"/>
            <a:ext cx="3113314" cy="2106959"/>
          </a:xfrm>
          <a:prstGeom prst="rect">
            <a:avLst/>
          </a:prstGeom>
        </p:spPr>
      </p:pic>
    </p:spTree>
    <p:extLst>
      <p:ext uri="{BB962C8B-B14F-4D97-AF65-F5344CB8AC3E}">
        <p14:creationId xmlns:p14="http://schemas.microsoft.com/office/powerpoint/2010/main" val="3645612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44772-D001-4BDD-AFB6-C5C52A42F4E3}"/>
              </a:ext>
            </a:extLst>
          </p:cNvPr>
          <p:cNvSpPr>
            <a:spLocks noGrp="1"/>
          </p:cNvSpPr>
          <p:nvPr>
            <p:ph type="title"/>
          </p:nvPr>
        </p:nvSpPr>
        <p:spPr>
          <a:xfrm>
            <a:off x="628650" y="0"/>
            <a:ext cx="7886700" cy="700187"/>
          </a:xfrm>
        </p:spPr>
        <p:txBody>
          <a:bodyPr/>
          <a:lstStyle/>
          <a:p>
            <a:pPr algn="ctr"/>
            <a:r>
              <a:rPr lang="en-GB" dirty="0"/>
              <a:t>Strategic Implementation</a:t>
            </a:r>
          </a:p>
        </p:txBody>
      </p:sp>
      <p:sp>
        <p:nvSpPr>
          <p:cNvPr id="3" name="Content Placeholder 2">
            <a:extLst>
              <a:ext uri="{FF2B5EF4-FFF2-40B4-BE49-F238E27FC236}">
                <a16:creationId xmlns:a16="http://schemas.microsoft.com/office/drawing/2014/main" id="{E23A7A7C-A354-40A7-AB9C-A14F2D690B87}"/>
              </a:ext>
            </a:extLst>
          </p:cNvPr>
          <p:cNvSpPr>
            <a:spLocks noGrp="1"/>
          </p:cNvSpPr>
          <p:nvPr>
            <p:ph idx="1"/>
          </p:nvPr>
        </p:nvSpPr>
        <p:spPr>
          <a:xfrm>
            <a:off x="341107" y="823369"/>
            <a:ext cx="8640960" cy="4351338"/>
          </a:xfrm>
        </p:spPr>
        <p:txBody>
          <a:bodyPr>
            <a:normAutofit lnSpcReduction="10000"/>
          </a:bodyPr>
          <a:lstStyle/>
          <a:p>
            <a:pPr marL="0" indent="0">
              <a:buNone/>
            </a:pPr>
            <a:r>
              <a:rPr lang="en-GB" sz="2400" i="1" dirty="0">
                <a:solidFill>
                  <a:srgbClr val="0000CC"/>
                </a:solidFill>
              </a:rPr>
              <a:t>Strategy implementation</a:t>
            </a:r>
            <a:r>
              <a:rPr lang="en-GB" sz="2400" dirty="0">
                <a:solidFill>
                  <a:srgbClr val="0000CC"/>
                </a:solidFill>
              </a:rPr>
              <a:t> is concerned with the translation of </a:t>
            </a:r>
            <a:r>
              <a:rPr lang="en-GB" sz="2400" i="1" dirty="0">
                <a:solidFill>
                  <a:srgbClr val="0000CC"/>
                </a:solidFill>
              </a:rPr>
              <a:t>strategy into action </a:t>
            </a:r>
            <a:r>
              <a:rPr lang="en-GB" sz="2400" dirty="0">
                <a:solidFill>
                  <a:srgbClr val="0000CC"/>
                </a:solidFill>
              </a:rPr>
              <a:t>– we can think of this as the strategic architecture of the organisation.  It asks questions such as: -</a:t>
            </a:r>
          </a:p>
          <a:p>
            <a:r>
              <a:rPr lang="en-GB" sz="2400" dirty="0">
                <a:solidFill>
                  <a:srgbClr val="0000CC"/>
                </a:solidFill>
              </a:rPr>
              <a:t>Who is responsible for carrying through the strategy?</a:t>
            </a:r>
          </a:p>
          <a:p>
            <a:r>
              <a:rPr lang="en-GB" sz="2400" dirty="0">
                <a:solidFill>
                  <a:srgbClr val="0000CC"/>
                </a:solidFill>
              </a:rPr>
              <a:t>What changes in structure and design are needed?</a:t>
            </a:r>
          </a:p>
          <a:p>
            <a:r>
              <a:rPr lang="en-GB" sz="2400" dirty="0">
                <a:solidFill>
                  <a:srgbClr val="0000CC"/>
                </a:solidFill>
              </a:rPr>
              <a:t>What systems need to be changed or adapted?</a:t>
            </a:r>
          </a:p>
          <a:p>
            <a:r>
              <a:rPr lang="en-GB" sz="2400" dirty="0">
                <a:solidFill>
                  <a:srgbClr val="0000CC"/>
                </a:solidFill>
              </a:rPr>
              <a:t>What will different dept’s and teams need to do?</a:t>
            </a:r>
          </a:p>
          <a:p>
            <a:r>
              <a:rPr lang="en-GB" sz="2400" dirty="0">
                <a:solidFill>
                  <a:srgbClr val="0000CC"/>
                </a:solidFill>
              </a:rPr>
              <a:t>What information systems do we need for monitoring?</a:t>
            </a:r>
          </a:p>
          <a:p>
            <a:r>
              <a:rPr lang="en-GB" sz="2400" dirty="0">
                <a:solidFill>
                  <a:srgbClr val="0000CC"/>
                </a:solidFill>
              </a:rPr>
              <a:t>What are the key tasks to be performed?</a:t>
            </a:r>
          </a:p>
          <a:p>
            <a:r>
              <a:rPr lang="en-GB" sz="2400" dirty="0">
                <a:solidFill>
                  <a:srgbClr val="0000CC"/>
                </a:solidFill>
              </a:rPr>
              <a:t>What changes need to be made to our resource mix?</a:t>
            </a:r>
          </a:p>
          <a:p>
            <a:r>
              <a:rPr lang="en-GB" sz="2400" dirty="0">
                <a:solidFill>
                  <a:srgbClr val="0000CC"/>
                </a:solidFill>
              </a:rPr>
              <a:t>Is there a need for new people or retraining of the workforce?</a:t>
            </a:r>
          </a:p>
          <a:p>
            <a:endParaRPr lang="en-GB" sz="2400" dirty="0">
              <a:solidFill>
                <a:srgbClr val="0000CC"/>
              </a:solidFill>
            </a:endParaRPr>
          </a:p>
        </p:txBody>
      </p:sp>
      <p:sp>
        <p:nvSpPr>
          <p:cNvPr id="5" name="TextBox 4">
            <a:extLst>
              <a:ext uri="{FF2B5EF4-FFF2-40B4-BE49-F238E27FC236}">
                <a16:creationId xmlns:a16="http://schemas.microsoft.com/office/drawing/2014/main" id="{0549884F-8B16-4427-BF8A-991E5FE8C228}"/>
              </a:ext>
            </a:extLst>
          </p:cNvPr>
          <p:cNvSpPr txBox="1"/>
          <p:nvPr/>
        </p:nvSpPr>
        <p:spPr>
          <a:xfrm>
            <a:off x="6270335" y="5297890"/>
            <a:ext cx="2904962" cy="338554"/>
          </a:xfrm>
          <a:prstGeom prst="rect">
            <a:avLst/>
          </a:prstGeom>
          <a:noFill/>
        </p:spPr>
        <p:txBody>
          <a:bodyPr wrap="none" rtlCol="0">
            <a:spAutoFit/>
          </a:bodyPr>
          <a:lstStyle/>
          <a:p>
            <a:r>
              <a:rPr lang="en-GB" sz="1600" dirty="0"/>
              <a:t>Johnson, G., &amp; Scholes, K. (1997)</a:t>
            </a:r>
          </a:p>
        </p:txBody>
      </p:sp>
    </p:spTree>
    <p:extLst>
      <p:ext uri="{BB962C8B-B14F-4D97-AF65-F5344CB8AC3E}">
        <p14:creationId xmlns:p14="http://schemas.microsoft.com/office/powerpoint/2010/main" val="266399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C87D-B71A-487D-9C9B-443AEEDD4D70}"/>
              </a:ext>
            </a:extLst>
          </p:cNvPr>
          <p:cNvSpPr>
            <a:spLocks noGrp="1"/>
          </p:cNvSpPr>
          <p:nvPr>
            <p:ph type="title"/>
          </p:nvPr>
        </p:nvSpPr>
        <p:spPr>
          <a:xfrm>
            <a:off x="638869" y="116633"/>
            <a:ext cx="7886700" cy="864096"/>
          </a:xfrm>
        </p:spPr>
        <p:txBody>
          <a:bodyPr/>
          <a:lstStyle/>
          <a:p>
            <a:r>
              <a:rPr lang="en-GB" dirty="0"/>
              <a:t>Making a start…</a:t>
            </a:r>
          </a:p>
        </p:txBody>
      </p:sp>
      <p:sp>
        <p:nvSpPr>
          <p:cNvPr id="3" name="Content Placeholder 2">
            <a:extLst>
              <a:ext uri="{FF2B5EF4-FFF2-40B4-BE49-F238E27FC236}">
                <a16:creationId xmlns:a16="http://schemas.microsoft.com/office/drawing/2014/main" id="{F23B5C57-C105-4BA2-971F-39D32809AB65}"/>
              </a:ext>
            </a:extLst>
          </p:cNvPr>
          <p:cNvSpPr>
            <a:spLocks noGrp="1"/>
          </p:cNvSpPr>
          <p:nvPr>
            <p:ph idx="1"/>
          </p:nvPr>
        </p:nvSpPr>
        <p:spPr>
          <a:xfrm>
            <a:off x="639661" y="1124744"/>
            <a:ext cx="7886700" cy="4351338"/>
          </a:xfrm>
        </p:spPr>
        <p:txBody>
          <a:bodyPr/>
          <a:lstStyle/>
          <a:p>
            <a:pPr marL="0" indent="0">
              <a:buNone/>
            </a:pPr>
            <a:r>
              <a:rPr lang="en-GB" sz="3200" dirty="0">
                <a:solidFill>
                  <a:srgbClr val="0000CC"/>
                </a:solidFill>
              </a:rPr>
              <a:t>Strategic analysis </a:t>
            </a:r>
            <a:r>
              <a:rPr lang="en-GB" dirty="0"/>
              <a:t>– </a:t>
            </a:r>
            <a:r>
              <a:rPr lang="en-GB" i="1" dirty="0"/>
              <a:t>the environment</a:t>
            </a:r>
          </a:p>
        </p:txBody>
      </p:sp>
      <p:sp>
        <p:nvSpPr>
          <p:cNvPr id="5" name="TextBox 4">
            <a:extLst>
              <a:ext uri="{FF2B5EF4-FFF2-40B4-BE49-F238E27FC236}">
                <a16:creationId xmlns:a16="http://schemas.microsoft.com/office/drawing/2014/main" id="{DAF80ADB-ECD5-49D2-AE6F-BBD0C25305C7}"/>
              </a:ext>
            </a:extLst>
          </p:cNvPr>
          <p:cNvSpPr txBox="1"/>
          <p:nvPr/>
        </p:nvSpPr>
        <p:spPr>
          <a:xfrm>
            <a:off x="251520" y="2564904"/>
            <a:ext cx="8521948" cy="584775"/>
          </a:xfrm>
          <a:prstGeom prst="rect">
            <a:avLst/>
          </a:prstGeom>
          <a:noFill/>
        </p:spPr>
        <p:txBody>
          <a:bodyPr wrap="none" rtlCol="0">
            <a:spAutoFit/>
          </a:bodyPr>
          <a:lstStyle/>
          <a:p>
            <a:r>
              <a:rPr lang="en-GB" sz="3200" dirty="0"/>
              <a:t>How can we go about analysing the environment?</a:t>
            </a:r>
          </a:p>
        </p:txBody>
      </p:sp>
      <p:sp>
        <p:nvSpPr>
          <p:cNvPr id="6" name="TextBox 5">
            <a:extLst>
              <a:ext uri="{FF2B5EF4-FFF2-40B4-BE49-F238E27FC236}">
                <a16:creationId xmlns:a16="http://schemas.microsoft.com/office/drawing/2014/main" id="{DC8E514D-16A6-4E34-A639-05EC5B3B2B96}"/>
              </a:ext>
            </a:extLst>
          </p:cNvPr>
          <p:cNvSpPr txBox="1"/>
          <p:nvPr/>
        </p:nvSpPr>
        <p:spPr>
          <a:xfrm>
            <a:off x="5220072" y="3904575"/>
            <a:ext cx="3381631" cy="646331"/>
          </a:xfrm>
          <a:prstGeom prst="rect">
            <a:avLst/>
          </a:prstGeom>
          <a:noFill/>
        </p:spPr>
        <p:txBody>
          <a:bodyPr wrap="none" rtlCol="0">
            <a:spAutoFit/>
          </a:bodyPr>
          <a:lstStyle/>
          <a:p>
            <a:r>
              <a:rPr lang="en-GB" sz="3600" dirty="0"/>
              <a:t>Group discussion</a:t>
            </a:r>
          </a:p>
        </p:txBody>
      </p:sp>
    </p:spTree>
    <p:extLst>
      <p:ext uri="{BB962C8B-B14F-4D97-AF65-F5344CB8AC3E}">
        <p14:creationId xmlns:p14="http://schemas.microsoft.com/office/powerpoint/2010/main" val="329902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b="1" i="0" u="none" strike="noStrike" baseline="0" dirty="0">
                <a:latin typeface="HelveticaNeue-Medium"/>
              </a:rPr>
              <a:t>Layers of the business environment</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1700808"/>
            <a:ext cx="5795683" cy="37416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4437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B786F-7652-4F4D-93F1-506290EC4F38}"/>
              </a:ext>
            </a:extLst>
          </p:cNvPr>
          <p:cNvSpPr>
            <a:spLocks noGrp="1"/>
          </p:cNvSpPr>
          <p:nvPr>
            <p:ph type="title"/>
          </p:nvPr>
        </p:nvSpPr>
        <p:spPr/>
        <p:txBody>
          <a:bodyPr/>
          <a:lstStyle/>
          <a:p>
            <a:r>
              <a:rPr lang="en-GB" sz="3600" dirty="0"/>
              <a:t>You need to analyse these using…</a:t>
            </a:r>
          </a:p>
        </p:txBody>
      </p:sp>
      <p:sp>
        <p:nvSpPr>
          <p:cNvPr id="3" name="Content Placeholder 2">
            <a:extLst>
              <a:ext uri="{FF2B5EF4-FFF2-40B4-BE49-F238E27FC236}">
                <a16:creationId xmlns:a16="http://schemas.microsoft.com/office/drawing/2014/main" id="{730D703B-50DB-4F3D-910E-0BAC6B44C4DC}"/>
              </a:ext>
            </a:extLst>
          </p:cNvPr>
          <p:cNvSpPr>
            <a:spLocks noGrp="1"/>
          </p:cNvSpPr>
          <p:nvPr>
            <p:ph idx="1"/>
          </p:nvPr>
        </p:nvSpPr>
        <p:spPr/>
        <p:txBody>
          <a:bodyPr/>
          <a:lstStyle/>
          <a:p>
            <a:r>
              <a:rPr lang="en-GB" dirty="0">
                <a:solidFill>
                  <a:srgbClr val="002060"/>
                </a:solidFill>
              </a:rPr>
              <a:t>PESTEL</a:t>
            </a:r>
          </a:p>
          <a:p>
            <a:r>
              <a:rPr lang="en-GB" dirty="0">
                <a:solidFill>
                  <a:srgbClr val="002060"/>
                </a:solidFill>
              </a:rPr>
              <a:t>Porter’s Five Forces</a:t>
            </a:r>
          </a:p>
          <a:p>
            <a:r>
              <a:rPr lang="en-GB" dirty="0">
                <a:solidFill>
                  <a:srgbClr val="002060"/>
                </a:solidFill>
              </a:rPr>
              <a:t>SWOT</a:t>
            </a:r>
          </a:p>
          <a:p>
            <a:r>
              <a:rPr lang="en-GB" dirty="0">
                <a:solidFill>
                  <a:srgbClr val="002060"/>
                </a:solidFill>
              </a:rPr>
              <a:t>Databanks</a:t>
            </a:r>
          </a:p>
          <a:p>
            <a:pPr marL="0" indent="0">
              <a:buNone/>
            </a:pPr>
            <a:r>
              <a:rPr lang="en-GB" i="1" dirty="0">
                <a:solidFill>
                  <a:srgbClr val="002060"/>
                </a:solidFill>
              </a:rPr>
              <a:t>………….etc.</a:t>
            </a:r>
          </a:p>
        </p:txBody>
      </p:sp>
      <p:pic>
        <p:nvPicPr>
          <p:cNvPr id="5" name="Picture 4" descr="A picture containing indoor, table, writing implement, floor&#10;&#10;Description generated with very high confidence">
            <a:extLst>
              <a:ext uri="{FF2B5EF4-FFF2-40B4-BE49-F238E27FC236}">
                <a16:creationId xmlns:a16="http://schemas.microsoft.com/office/drawing/2014/main" id="{E73F3328-0F4D-4729-A8EF-3D616BFF97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4238" y="2708920"/>
            <a:ext cx="4428492" cy="2952328"/>
          </a:xfrm>
          <a:prstGeom prst="rect">
            <a:avLst/>
          </a:prstGeom>
        </p:spPr>
      </p:pic>
    </p:spTree>
    <p:extLst>
      <p:ext uri="{BB962C8B-B14F-4D97-AF65-F5344CB8AC3E}">
        <p14:creationId xmlns:p14="http://schemas.microsoft.com/office/powerpoint/2010/main" val="266742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7CC27-698E-46FF-91C4-3FAB00833076}"/>
              </a:ext>
            </a:extLst>
          </p:cNvPr>
          <p:cNvSpPr>
            <a:spLocks noGrp="1"/>
          </p:cNvSpPr>
          <p:nvPr>
            <p:ph type="title"/>
          </p:nvPr>
        </p:nvSpPr>
        <p:spPr>
          <a:xfrm>
            <a:off x="457200" y="49325"/>
            <a:ext cx="8229600" cy="1143000"/>
          </a:xfrm>
        </p:spPr>
        <p:txBody>
          <a:bodyPr/>
          <a:lstStyle/>
          <a:p>
            <a:r>
              <a:rPr lang="en-GB" dirty="0"/>
              <a:t>A thought…</a:t>
            </a:r>
          </a:p>
        </p:txBody>
      </p:sp>
      <p:sp>
        <p:nvSpPr>
          <p:cNvPr id="3" name="Content Placeholder 2">
            <a:extLst>
              <a:ext uri="{FF2B5EF4-FFF2-40B4-BE49-F238E27FC236}">
                <a16:creationId xmlns:a16="http://schemas.microsoft.com/office/drawing/2014/main" id="{E04611D7-EA9A-4D25-82D8-63F868692C5F}"/>
              </a:ext>
            </a:extLst>
          </p:cNvPr>
          <p:cNvSpPr>
            <a:spLocks noGrp="1"/>
          </p:cNvSpPr>
          <p:nvPr>
            <p:ph idx="1"/>
          </p:nvPr>
        </p:nvSpPr>
        <p:spPr>
          <a:xfrm>
            <a:off x="301024" y="1206513"/>
            <a:ext cx="7449605" cy="3917032"/>
          </a:xfrm>
        </p:spPr>
        <p:txBody>
          <a:bodyPr/>
          <a:lstStyle/>
          <a:p>
            <a:r>
              <a:rPr lang="en-GB" dirty="0"/>
              <a:t>“Culture trumps strategy every time”</a:t>
            </a:r>
          </a:p>
          <a:p>
            <a:pPr lvl="1"/>
            <a:r>
              <a:rPr lang="en-GB" i="1" dirty="0"/>
              <a:t>Attributed to Peter Drucker….but no evidence of this</a:t>
            </a:r>
          </a:p>
          <a:p>
            <a:pPr marL="457200" lvl="1" indent="0">
              <a:buNone/>
            </a:pPr>
            <a:endParaRPr lang="en-GB" i="1" dirty="0"/>
          </a:p>
          <a:p>
            <a:pPr marL="457200" lvl="1" indent="0">
              <a:buNone/>
            </a:pPr>
            <a:endParaRPr lang="en-GB" i="1" dirty="0"/>
          </a:p>
          <a:p>
            <a:pPr marL="457200" lvl="1" indent="0">
              <a:buNone/>
            </a:pPr>
            <a:endParaRPr lang="en-GB" i="1" dirty="0"/>
          </a:p>
          <a:p>
            <a:r>
              <a:rPr lang="en-GB" dirty="0"/>
              <a:t>“Culture constrains strategy”</a:t>
            </a:r>
          </a:p>
          <a:p>
            <a:pPr marL="0" indent="0">
              <a:buNone/>
            </a:pPr>
            <a:endParaRPr lang="en-GB" dirty="0"/>
          </a:p>
          <a:p>
            <a:pPr marL="0" indent="0">
              <a:buNone/>
            </a:pPr>
            <a:endParaRPr lang="en-GB" dirty="0"/>
          </a:p>
          <a:p>
            <a:r>
              <a:rPr lang="en-GB" dirty="0"/>
              <a:t>“Culture determines and limits strategy”</a:t>
            </a:r>
          </a:p>
          <a:p>
            <a:pPr lvl="1"/>
            <a:r>
              <a:rPr lang="en-GB" sz="2000" dirty="0"/>
              <a:t>From Schein, Edgar H. (1985) </a:t>
            </a:r>
            <a:r>
              <a:rPr lang="en-GB" sz="2000" i="1" dirty="0"/>
              <a:t>Organisational Culture and Leadership: A Dynamic View</a:t>
            </a:r>
            <a:r>
              <a:rPr lang="en-GB" sz="2000" dirty="0"/>
              <a:t>. San Francisco, CA: Jossey-Bass</a:t>
            </a:r>
          </a:p>
        </p:txBody>
      </p:sp>
      <p:pic>
        <p:nvPicPr>
          <p:cNvPr id="5" name="Picture 4" descr="A close up of text on a white background&#10;&#10;Description automatically generated">
            <a:extLst>
              <a:ext uri="{FF2B5EF4-FFF2-40B4-BE49-F238E27FC236}">
                <a16:creationId xmlns:a16="http://schemas.microsoft.com/office/drawing/2014/main" id="{12F2644A-9DD2-45C6-835B-7BA6D820DB4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5" y="49325"/>
            <a:ext cx="1547664" cy="1685131"/>
          </a:xfrm>
          <a:prstGeom prst="rect">
            <a:avLst/>
          </a:prstGeom>
        </p:spPr>
      </p:pic>
      <p:pic>
        <p:nvPicPr>
          <p:cNvPr id="7" name="Picture 6">
            <a:extLst>
              <a:ext uri="{FF2B5EF4-FFF2-40B4-BE49-F238E27FC236}">
                <a16:creationId xmlns:a16="http://schemas.microsoft.com/office/drawing/2014/main" id="{477D7709-10F9-49B6-8E79-E965B06F4389}"/>
              </a:ext>
            </a:extLst>
          </p:cNvPr>
          <p:cNvPicPr>
            <a:picLocks noChangeAspect="1"/>
          </p:cNvPicPr>
          <p:nvPr/>
        </p:nvPicPr>
        <p:blipFill>
          <a:blip r:embed="rId5"/>
          <a:stretch>
            <a:fillRect/>
          </a:stretch>
        </p:blipFill>
        <p:spPr>
          <a:xfrm>
            <a:off x="6444208" y="2420888"/>
            <a:ext cx="2515875" cy="1183941"/>
          </a:xfrm>
          <a:prstGeom prst="rect">
            <a:avLst/>
          </a:prstGeom>
        </p:spPr>
      </p:pic>
      <p:pic>
        <p:nvPicPr>
          <p:cNvPr id="8" name="Picture 7">
            <a:extLst>
              <a:ext uri="{FF2B5EF4-FFF2-40B4-BE49-F238E27FC236}">
                <a16:creationId xmlns:a16="http://schemas.microsoft.com/office/drawing/2014/main" id="{34C1814B-085E-4F39-B4D7-A57230BA8FEF}"/>
              </a:ext>
            </a:extLst>
          </p:cNvPr>
          <p:cNvPicPr>
            <a:picLocks noChangeAspect="1"/>
          </p:cNvPicPr>
          <p:nvPr/>
        </p:nvPicPr>
        <p:blipFill>
          <a:blip r:embed="rId6"/>
          <a:stretch>
            <a:fillRect/>
          </a:stretch>
        </p:blipFill>
        <p:spPr>
          <a:xfrm>
            <a:off x="8040086" y="4291261"/>
            <a:ext cx="981075" cy="1104900"/>
          </a:xfrm>
          <a:prstGeom prst="rect">
            <a:avLst/>
          </a:prstGeom>
        </p:spPr>
      </p:pic>
    </p:spTree>
    <p:extLst>
      <p:ext uri="{BB962C8B-B14F-4D97-AF65-F5344CB8AC3E}">
        <p14:creationId xmlns:p14="http://schemas.microsoft.com/office/powerpoint/2010/main" val="411614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6A0DE5B4-A748-4A63-8F8D-892191F92C12}"/>
              </a:ext>
            </a:extLst>
          </p:cNvPr>
          <p:cNvSpPr/>
          <p:nvPr/>
        </p:nvSpPr>
        <p:spPr>
          <a:xfrm>
            <a:off x="3825202" y="807939"/>
            <a:ext cx="5004752" cy="480859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3347864" y="161608"/>
            <a:ext cx="5688632" cy="646331"/>
          </a:xfrm>
        </p:spPr>
        <p:txBody>
          <a:bodyPr/>
          <a:lstStyle/>
          <a:p>
            <a:r>
              <a:rPr lang="en-GB" altLang="en-US" sz="3200" dirty="0"/>
              <a:t>A Key Model: Porter’s 5 Forces</a:t>
            </a: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180769" cy="2131115"/>
          </a:xfrm>
          <a:prstGeom prst="rect">
            <a:avLst/>
          </a:prstGeom>
        </p:spPr>
      </p:pic>
      <p:sp>
        <p:nvSpPr>
          <p:cNvPr id="5" name="Oval 4">
            <a:extLst>
              <a:ext uri="{FF2B5EF4-FFF2-40B4-BE49-F238E27FC236}">
                <a16:creationId xmlns:a16="http://schemas.microsoft.com/office/drawing/2014/main" id="{159B5AD3-0C04-4904-BF23-05D223652013}"/>
              </a:ext>
            </a:extLst>
          </p:cNvPr>
          <p:cNvSpPr/>
          <p:nvPr/>
        </p:nvSpPr>
        <p:spPr>
          <a:xfrm>
            <a:off x="5634668" y="2604188"/>
            <a:ext cx="1467167" cy="133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COMPETITIVE RIVALRY</a:t>
            </a:r>
          </a:p>
        </p:txBody>
      </p:sp>
      <p:sp>
        <p:nvSpPr>
          <p:cNvPr id="7" name="TextBox 6">
            <a:extLst>
              <a:ext uri="{FF2B5EF4-FFF2-40B4-BE49-F238E27FC236}">
                <a16:creationId xmlns:a16="http://schemas.microsoft.com/office/drawing/2014/main" id="{04CFCF38-6CF4-469C-B787-20C2C0C7D5EF}"/>
              </a:ext>
            </a:extLst>
          </p:cNvPr>
          <p:cNvSpPr txBox="1"/>
          <p:nvPr/>
        </p:nvSpPr>
        <p:spPr>
          <a:xfrm>
            <a:off x="5824510" y="795105"/>
            <a:ext cx="1060389" cy="671204"/>
          </a:xfrm>
          <a:prstGeom prst="rect">
            <a:avLst/>
          </a:prstGeom>
          <a:noFill/>
        </p:spPr>
        <p:txBody>
          <a:bodyPr wrap="square" rtlCol="0">
            <a:spAutoFit/>
          </a:bodyPr>
          <a:lstStyle/>
          <a:p>
            <a:pPr algn="ctr"/>
            <a:r>
              <a:rPr lang="en-GB" dirty="0"/>
              <a:t>Potential</a:t>
            </a:r>
          </a:p>
          <a:p>
            <a:pPr algn="ctr"/>
            <a:r>
              <a:rPr lang="en-GB" dirty="0"/>
              <a:t> entrants</a:t>
            </a:r>
          </a:p>
        </p:txBody>
      </p:sp>
      <p:sp>
        <p:nvSpPr>
          <p:cNvPr id="8" name="TextBox 7">
            <a:extLst>
              <a:ext uri="{FF2B5EF4-FFF2-40B4-BE49-F238E27FC236}">
                <a16:creationId xmlns:a16="http://schemas.microsoft.com/office/drawing/2014/main" id="{69D108A8-27B7-409F-9B2C-673C42F4525B}"/>
              </a:ext>
            </a:extLst>
          </p:cNvPr>
          <p:cNvSpPr txBox="1"/>
          <p:nvPr/>
        </p:nvSpPr>
        <p:spPr>
          <a:xfrm>
            <a:off x="3867066" y="3087960"/>
            <a:ext cx="1043106" cy="369332"/>
          </a:xfrm>
          <a:prstGeom prst="rect">
            <a:avLst/>
          </a:prstGeom>
          <a:noFill/>
        </p:spPr>
        <p:txBody>
          <a:bodyPr wrap="none" rtlCol="0">
            <a:spAutoFit/>
          </a:bodyPr>
          <a:lstStyle/>
          <a:p>
            <a:pPr algn="ctr"/>
            <a:r>
              <a:rPr lang="en-GB" dirty="0"/>
              <a:t>Suppliers</a:t>
            </a:r>
          </a:p>
        </p:txBody>
      </p:sp>
      <p:sp>
        <p:nvSpPr>
          <p:cNvPr id="9" name="TextBox 8">
            <a:extLst>
              <a:ext uri="{FF2B5EF4-FFF2-40B4-BE49-F238E27FC236}">
                <a16:creationId xmlns:a16="http://schemas.microsoft.com/office/drawing/2014/main" id="{A8F425FF-E7E5-4B09-A33D-46B9E3568A6F}"/>
              </a:ext>
            </a:extLst>
          </p:cNvPr>
          <p:cNvSpPr txBox="1"/>
          <p:nvPr/>
        </p:nvSpPr>
        <p:spPr>
          <a:xfrm>
            <a:off x="7999015" y="3074780"/>
            <a:ext cx="814262" cy="369332"/>
          </a:xfrm>
          <a:prstGeom prst="rect">
            <a:avLst/>
          </a:prstGeom>
          <a:noFill/>
        </p:spPr>
        <p:txBody>
          <a:bodyPr wrap="none" rtlCol="0">
            <a:spAutoFit/>
          </a:bodyPr>
          <a:lstStyle/>
          <a:p>
            <a:pPr algn="ctr"/>
            <a:r>
              <a:rPr lang="en-GB" dirty="0"/>
              <a:t>Buyers</a:t>
            </a:r>
          </a:p>
        </p:txBody>
      </p:sp>
      <p:sp>
        <p:nvSpPr>
          <p:cNvPr id="11" name="TextBox 10">
            <a:extLst>
              <a:ext uri="{FF2B5EF4-FFF2-40B4-BE49-F238E27FC236}">
                <a16:creationId xmlns:a16="http://schemas.microsoft.com/office/drawing/2014/main" id="{600E4396-1528-441D-9BC5-BB889BDEC7D0}"/>
              </a:ext>
            </a:extLst>
          </p:cNvPr>
          <p:cNvSpPr txBox="1"/>
          <p:nvPr/>
        </p:nvSpPr>
        <p:spPr>
          <a:xfrm>
            <a:off x="5815867" y="5216611"/>
            <a:ext cx="1228414" cy="369332"/>
          </a:xfrm>
          <a:prstGeom prst="rect">
            <a:avLst/>
          </a:prstGeom>
          <a:noFill/>
        </p:spPr>
        <p:txBody>
          <a:bodyPr wrap="none" rtlCol="0">
            <a:spAutoFit/>
          </a:bodyPr>
          <a:lstStyle/>
          <a:p>
            <a:pPr algn="ctr"/>
            <a:r>
              <a:rPr lang="en-GB" dirty="0"/>
              <a:t>Substitutes</a:t>
            </a:r>
          </a:p>
        </p:txBody>
      </p:sp>
      <p:cxnSp>
        <p:nvCxnSpPr>
          <p:cNvPr id="15" name="Straight Arrow Connector 14">
            <a:extLst>
              <a:ext uri="{FF2B5EF4-FFF2-40B4-BE49-F238E27FC236}">
                <a16:creationId xmlns:a16="http://schemas.microsoft.com/office/drawing/2014/main" id="{88E08526-D4E4-4685-8995-F501CC9B37F1}"/>
              </a:ext>
            </a:extLst>
          </p:cNvPr>
          <p:cNvCxnSpPr>
            <a:cxnSpLocks/>
            <a:stCxn id="8" idx="3"/>
            <a:endCxn id="5" idx="2"/>
          </p:cNvCxnSpPr>
          <p:nvPr/>
        </p:nvCxnSpPr>
        <p:spPr>
          <a:xfrm>
            <a:off x="4910172" y="3272626"/>
            <a:ext cx="72449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FBB54673-0BEA-4268-89B0-89CAD0DE393A}"/>
              </a:ext>
            </a:extLst>
          </p:cNvPr>
          <p:cNvCxnSpPr>
            <a:cxnSpLocks/>
            <a:stCxn id="9" idx="1"/>
          </p:cNvCxnSpPr>
          <p:nvPr/>
        </p:nvCxnSpPr>
        <p:spPr>
          <a:xfrm flipH="1">
            <a:off x="7101214" y="3259446"/>
            <a:ext cx="897801"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A877FA32-16CF-4C10-985A-D4937129CCEE}"/>
              </a:ext>
            </a:extLst>
          </p:cNvPr>
          <p:cNvCxnSpPr>
            <a:cxnSpLocks/>
          </p:cNvCxnSpPr>
          <p:nvPr/>
        </p:nvCxnSpPr>
        <p:spPr>
          <a:xfrm>
            <a:off x="6359818" y="1496900"/>
            <a:ext cx="0" cy="110728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914E5693-A156-4059-B262-7CAAE004E93E}"/>
              </a:ext>
            </a:extLst>
          </p:cNvPr>
          <p:cNvCxnSpPr>
            <a:cxnSpLocks/>
          </p:cNvCxnSpPr>
          <p:nvPr/>
        </p:nvCxnSpPr>
        <p:spPr>
          <a:xfrm flipV="1">
            <a:off x="6388098" y="3941063"/>
            <a:ext cx="0" cy="127554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701F1494-BB3D-4590-8510-E2907F3262FE}"/>
              </a:ext>
            </a:extLst>
          </p:cNvPr>
          <p:cNvSpPr txBox="1"/>
          <p:nvPr/>
        </p:nvSpPr>
        <p:spPr>
          <a:xfrm>
            <a:off x="4693878" y="3583160"/>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32" name="TextBox 31">
            <a:extLst>
              <a:ext uri="{FF2B5EF4-FFF2-40B4-BE49-F238E27FC236}">
                <a16:creationId xmlns:a16="http://schemas.microsoft.com/office/drawing/2014/main" id="{B3070D45-B469-4156-991F-E01E94D01C26}"/>
              </a:ext>
            </a:extLst>
          </p:cNvPr>
          <p:cNvSpPr txBox="1"/>
          <p:nvPr/>
        </p:nvSpPr>
        <p:spPr>
          <a:xfrm>
            <a:off x="7152640" y="3593678"/>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33" name="TextBox 32">
            <a:extLst>
              <a:ext uri="{FF2B5EF4-FFF2-40B4-BE49-F238E27FC236}">
                <a16:creationId xmlns:a16="http://schemas.microsoft.com/office/drawing/2014/main" id="{33E3607B-935A-4967-9F88-F0367E945008}"/>
              </a:ext>
            </a:extLst>
          </p:cNvPr>
          <p:cNvSpPr txBox="1"/>
          <p:nvPr/>
        </p:nvSpPr>
        <p:spPr>
          <a:xfrm>
            <a:off x="5378330" y="1527491"/>
            <a:ext cx="892360" cy="523220"/>
          </a:xfrm>
          <a:prstGeom prst="rect">
            <a:avLst/>
          </a:prstGeom>
          <a:noFill/>
        </p:spPr>
        <p:txBody>
          <a:bodyPr wrap="none" rtlCol="0">
            <a:spAutoFit/>
          </a:bodyPr>
          <a:lstStyle/>
          <a:p>
            <a:pPr algn="ctr"/>
            <a:r>
              <a:rPr lang="en-GB" sz="1400" dirty="0"/>
              <a:t>Threat of </a:t>
            </a:r>
          </a:p>
          <a:p>
            <a:pPr algn="ctr"/>
            <a:r>
              <a:rPr lang="en-GB" sz="1400" dirty="0"/>
              <a:t>entrants</a:t>
            </a:r>
          </a:p>
        </p:txBody>
      </p:sp>
      <p:sp>
        <p:nvSpPr>
          <p:cNvPr id="35" name="TextBox 34">
            <a:extLst>
              <a:ext uri="{FF2B5EF4-FFF2-40B4-BE49-F238E27FC236}">
                <a16:creationId xmlns:a16="http://schemas.microsoft.com/office/drawing/2014/main" id="{AD7059C3-B45B-4ABB-B9A5-EE7D375EAAA2}"/>
              </a:ext>
            </a:extLst>
          </p:cNvPr>
          <p:cNvSpPr txBox="1"/>
          <p:nvPr/>
        </p:nvSpPr>
        <p:spPr>
          <a:xfrm>
            <a:off x="6507784" y="4543825"/>
            <a:ext cx="989373" cy="523220"/>
          </a:xfrm>
          <a:prstGeom prst="rect">
            <a:avLst/>
          </a:prstGeom>
          <a:noFill/>
        </p:spPr>
        <p:txBody>
          <a:bodyPr wrap="none" rtlCol="0">
            <a:spAutoFit/>
          </a:bodyPr>
          <a:lstStyle/>
          <a:p>
            <a:pPr algn="ctr"/>
            <a:r>
              <a:rPr lang="en-GB" sz="1400" dirty="0"/>
              <a:t>Threat of </a:t>
            </a:r>
          </a:p>
          <a:p>
            <a:pPr algn="ctr"/>
            <a:r>
              <a:rPr lang="en-GB" sz="1400" dirty="0"/>
              <a:t>substitutes</a:t>
            </a:r>
          </a:p>
        </p:txBody>
      </p:sp>
      <p:sp>
        <p:nvSpPr>
          <p:cNvPr id="37" name="TextBox 36">
            <a:extLst>
              <a:ext uri="{FF2B5EF4-FFF2-40B4-BE49-F238E27FC236}">
                <a16:creationId xmlns:a16="http://schemas.microsoft.com/office/drawing/2014/main" id="{8B72E2CD-E3CD-4A53-93BB-70817B764AFC}"/>
              </a:ext>
            </a:extLst>
          </p:cNvPr>
          <p:cNvSpPr txBox="1"/>
          <p:nvPr/>
        </p:nvSpPr>
        <p:spPr>
          <a:xfrm>
            <a:off x="144632" y="4557609"/>
            <a:ext cx="3474028" cy="338554"/>
          </a:xfrm>
          <a:prstGeom prst="rect">
            <a:avLst/>
          </a:prstGeom>
          <a:noFill/>
        </p:spPr>
        <p:txBody>
          <a:bodyPr wrap="none" rtlCol="0">
            <a:spAutoFit/>
          </a:bodyPr>
          <a:lstStyle/>
          <a:p>
            <a:r>
              <a:rPr lang="en-GB" sz="1600" dirty="0"/>
              <a:t>Johnson, G., &amp; Scholes, K. (1997), p.107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160988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3631763"/>
          </a:xfrm>
          <a:prstGeom prst="rect">
            <a:avLst/>
          </a:prstGeom>
        </p:spPr>
        <p:txBody>
          <a:bodyPr wrap="square">
            <a:spAutoFit/>
          </a:bodyPr>
          <a:lstStyle/>
          <a:p>
            <a:pPr algn="ctr">
              <a:spcAft>
                <a:spcPts val="0"/>
              </a:spcAft>
            </a:pPr>
            <a:r>
              <a:rPr lang="en-GB" sz="2800" b="1"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GB" sz="2400" dirty="0">
                <a:solidFill>
                  <a:srgbClr val="002060"/>
                </a:solidFill>
              </a:rPr>
              <a:t>Clegg, S. R., Pitelis, C., Schweitzer, J. &amp; Whittle, A. (2019)</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Schein, Edgar H. (1985) </a:t>
            </a:r>
            <a:r>
              <a:rPr lang="en-GB" sz="2400" i="1" dirty="0">
                <a:solidFill>
                  <a:srgbClr val="002060"/>
                </a:solidFill>
              </a:rPr>
              <a:t>Organisational Culture and Leadership: A Dynamic View</a:t>
            </a:r>
            <a:r>
              <a:rPr lang="en-GB" sz="2400" dirty="0">
                <a:solidFill>
                  <a:srgbClr val="002060"/>
                </a:solidFill>
              </a:rPr>
              <a:t>. San Francisco, CA: Jossey-Bass</a:t>
            </a:r>
          </a:p>
          <a:p>
            <a:pPr marL="285750" indent="-285750">
              <a:spcAft>
                <a:spcPts val="0"/>
              </a:spcAft>
              <a:buFont typeface="Arial" panose="020B0604020202020204" pitchFamily="34" charset="0"/>
              <a:buChar char="•"/>
            </a:pPr>
            <a:endParaRPr lang="en-GB" sz="160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4593</TotalTime>
  <Words>1628</Words>
  <Application>Microsoft Office PowerPoint</Application>
  <PresentationFormat>On-screen Show (4:3)</PresentationFormat>
  <Paragraphs>167</Paragraphs>
  <Slides>19</Slides>
  <Notes>10</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19</vt:i4>
      </vt:variant>
    </vt:vector>
  </HeadingPairs>
  <TitlesOfParts>
    <vt:vector size="32" baseType="lpstr">
      <vt:lpstr>Arial</vt:lpstr>
      <vt:lpstr>Calibri</vt:lpstr>
      <vt:lpstr>Calibri Light</vt:lpstr>
      <vt:lpstr>HelveticaNeue-Medium</vt:lpstr>
      <vt:lpstr>Tahoma</vt:lpstr>
      <vt:lpstr>Times New Roman</vt:lpstr>
      <vt:lpstr>UWTSD 200 B</vt:lpstr>
      <vt:lpstr>UWTSD 2024</vt:lpstr>
      <vt:lpstr>UWTSD Text 1</vt:lpstr>
      <vt:lpstr>UWTSD Text 2</vt:lpstr>
      <vt:lpstr>UWTSD Text 3</vt:lpstr>
      <vt:lpstr>UWTSD Text 4</vt:lpstr>
      <vt:lpstr>UWTSD Logo Variations place image in Background</vt:lpstr>
      <vt:lpstr>Session 2</vt:lpstr>
      <vt:lpstr>Agenda</vt:lpstr>
      <vt:lpstr>Review of Reading &amp; Research</vt:lpstr>
      <vt:lpstr>Module Task Assessment</vt:lpstr>
      <vt:lpstr>What is strategy?</vt:lpstr>
      <vt:lpstr>PowerPoint Presentation</vt:lpstr>
      <vt:lpstr>What does that mean?</vt:lpstr>
      <vt:lpstr>What is Organisational Strategy About?</vt:lpstr>
      <vt:lpstr>A Basic Model of the Strategic Management Process</vt:lpstr>
      <vt:lpstr>Strategic Analysis</vt:lpstr>
      <vt:lpstr>Strategic Choices</vt:lpstr>
      <vt:lpstr>Strategic Implementation</vt:lpstr>
      <vt:lpstr>Making a start…</vt:lpstr>
      <vt:lpstr>Layers of the business environment</vt:lpstr>
      <vt:lpstr>You need to analyse these using…</vt:lpstr>
      <vt:lpstr>A thought…</vt:lpstr>
      <vt:lpstr>A Key Model: Porter’s 5 Forces</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13</cp:revision>
  <dcterms:created xsi:type="dcterms:W3CDTF">2022-07-05T09:16:08Z</dcterms:created>
  <dcterms:modified xsi:type="dcterms:W3CDTF">2024-10-08T10:35:35Z</dcterms:modified>
</cp:coreProperties>
</file>