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1"/>
  </p:notesMasterIdLst>
  <p:sldIdLst>
    <p:sldId id="352" r:id="rId2"/>
    <p:sldId id="321" r:id="rId3"/>
    <p:sldId id="322" r:id="rId4"/>
    <p:sldId id="279" r:id="rId5"/>
    <p:sldId id="265" r:id="rId6"/>
    <p:sldId id="272" r:id="rId7"/>
    <p:sldId id="271" r:id="rId8"/>
    <p:sldId id="420" r:id="rId9"/>
    <p:sldId id="259" r:id="rId10"/>
    <p:sldId id="260" r:id="rId11"/>
    <p:sldId id="261" r:id="rId12"/>
    <p:sldId id="273" r:id="rId13"/>
    <p:sldId id="274" r:id="rId14"/>
    <p:sldId id="294" r:id="rId15"/>
    <p:sldId id="275" r:id="rId16"/>
    <p:sldId id="309" r:id="rId17"/>
    <p:sldId id="424" r:id="rId18"/>
    <p:sldId id="280" r:id="rId19"/>
    <p:sldId id="281" r:id="rId20"/>
    <p:sldId id="295" r:id="rId21"/>
    <p:sldId id="278" r:id="rId22"/>
    <p:sldId id="276" r:id="rId23"/>
    <p:sldId id="425" r:id="rId24"/>
    <p:sldId id="417" r:id="rId25"/>
    <p:sldId id="428" r:id="rId26"/>
    <p:sldId id="282" r:id="rId27"/>
    <p:sldId id="421" r:id="rId28"/>
    <p:sldId id="422" r:id="rId29"/>
    <p:sldId id="427" r:id="rId30"/>
    <p:sldId id="423" r:id="rId31"/>
    <p:sldId id="418" r:id="rId32"/>
    <p:sldId id="341" r:id="rId33"/>
    <p:sldId id="269" r:id="rId34"/>
    <p:sldId id="342" r:id="rId35"/>
    <p:sldId id="343" r:id="rId36"/>
    <p:sldId id="344" r:id="rId37"/>
    <p:sldId id="345" r:id="rId38"/>
    <p:sldId id="346" r:id="rId39"/>
    <p:sldId id="287" r:id="rId40"/>
    <p:sldId id="347" r:id="rId41"/>
    <p:sldId id="348" r:id="rId42"/>
    <p:sldId id="349" r:id="rId43"/>
    <p:sldId id="350" r:id="rId44"/>
    <p:sldId id="292" r:id="rId45"/>
    <p:sldId id="351" r:id="rId46"/>
    <p:sldId id="283" r:id="rId47"/>
    <p:sldId id="284" r:id="rId48"/>
    <p:sldId id="429" r:id="rId49"/>
    <p:sldId id="268"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7812C-2822-4007-BB0B-06C31CCA4249}" v="1" dt="2023-09-13T15:17:16.3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78" autoAdjust="0"/>
    <p:restoredTop sz="94660"/>
  </p:normalViewPr>
  <p:slideViewPr>
    <p:cSldViewPr snapToGrid="0">
      <p:cViewPr varScale="1">
        <p:scale>
          <a:sx n="108" d="100"/>
          <a:sy n="108" d="100"/>
        </p:scale>
        <p:origin x="100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1E87812C-2822-4007-BB0B-06C31CCA4249}"/>
    <pc:docChg chg="addSld delSld modSld">
      <pc:chgData name="Catherine Morgan" userId="35048f38-7f06-4d34-924e-c19b9e3dcaf3" providerId="ADAL" clId="{1E87812C-2822-4007-BB0B-06C31CCA4249}" dt="2023-09-13T15:27:24.472" v="43" actId="47"/>
      <pc:docMkLst>
        <pc:docMk/>
      </pc:docMkLst>
      <pc:sldChg chg="del">
        <pc:chgData name="Catherine Morgan" userId="35048f38-7f06-4d34-924e-c19b9e3dcaf3" providerId="ADAL" clId="{1E87812C-2822-4007-BB0B-06C31CCA4249}" dt="2023-09-13T15:26:47.025" v="2" actId="47"/>
        <pc:sldMkLst>
          <pc:docMk/>
          <pc:sldMk cId="1527183718" sldId="285"/>
        </pc:sldMkLst>
      </pc:sldChg>
      <pc:sldChg chg="del">
        <pc:chgData name="Catherine Morgan" userId="35048f38-7f06-4d34-924e-c19b9e3dcaf3" providerId="ADAL" clId="{1E87812C-2822-4007-BB0B-06C31CCA4249}" dt="2023-09-13T15:26:50.110" v="8" actId="47"/>
        <pc:sldMkLst>
          <pc:docMk/>
          <pc:sldMk cId="3184986389" sldId="286"/>
        </pc:sldMkLst>
      </pc:sldChg>
      <pc:sldChg chg="del">
        <pc:chgData name="Catherine Morgan" userId="35048f38-7f06-4d34-924e-c19b9e3dcaf3" providerId="ADAL" clId="{1E87812C-2822-4007-BB0B-06C31CCA4249}" dt="2023-09-13T15:26:49.737" v="7" actId="47"/>
        <pc:sldMkLst>
          <pc:docMk/>
          <pc:sldMk cId="2285043458" sldId="288"/>
        </pc:sldMkLst>
      </pc:sldChg>
      <pc:sldChg chg="del">
        <pc:chgData name="Catherine Morgan" userId="35048f38-7f06-4d34-924e-c19b9e3dcaf3" providerId="ADAL" clId="{1E87812C-2822-4007-BB0B-06C31CCA4249}" dt="2023-09-13T15:26:50.462" v="9" actId="47"/>
        <pc:sldMkLst>
          <pc:docMk/>
          <pc:sldMk cId="518853946" sldId="289"/>
        </pc:sldMkLst>
      </pc:sldChg>
      <pc:sldChg chg="del">
        <pc:chgData name="Catherine Morgan" userId="35048f38-7f06-4d34-924e-c19b9e3dcaf3" providerId="ADAL" clId="{1E87812C-2822-4007-BB0B-06C31CCA4249}" dt="2023-09-13T15:26:50.773" v="10" actId="47"/>
        <pc:sldMkLst>
          <pc:docMk/>
          <pc:sldMk cId="3071207466" sldId="290"/>
        </pc:sldMkLst>
      </pc:sldChg>
      <pc:sldChg chg="del">
        <pc:chgData name="Catherine Morgan" userId="35048f38-7f06-4d34-924e-c19b9e3dcaf3" providerId="ADAL" clId="{1E87812C-2822-4007-BB0B-06C31CCA4249}" dt="2023-09-13T15:26:51.116" v="11" actId="47"/>
        <pc:sldMkLst>
          <pc:docMk/>
          <pc:sldMk cId="1952344541" sldId="291"/>
        </pc:sldMkLst>
      </pc:sldChg>
      <pc:sldChg chg="del">
        <pc:chgData name="Catherine Morgan" userId="35048f38-7f06-4d34-924e-c19b9e3dcaf3" providerId="ADAL" clId="{1E87812C-2822-4007-BB0B-06C31CCA4249}" dt="2023-09-13T15:26:53.104" v="13" actId="47"/>
        <pc:sldMkLst>
          <pc:docMk/>
          <pc:sldMk cId="2217911856" sldId="301"/>
        </pc:sldMkLst>
      </pc:sldChg>
      <pc:sldChg chg="del">
        <pc:chgData name="Catherine Morgan" userId="35048f38-7f06-4d34-924e-c19b9e3dcaf3" providerId="ADAL" clId="{1E87812C-2822-4007-BB0B-06C31CCA4249}" dt="2023-09-13T15:27:02.759" v="18" actId="47"/>
        <pc:sldMkLst>
          <pc:docMk/>
          <pc:sldMk cId="1541269831" sldId="302"/>
        </pc:sldMkLst>
      </pc:sldChg>
      <pc:sldChg chg="del">
        <pc:chgData name="Catherine Morgan" userId="35048f38-7f06-4d34-924e-c19b9e3dcaf3" providerId="ADAL" clId="{1E87812C-2822-4007-BB0B-06C31CCA4249}" dt="2023-09-13T15:27:04.214" v="21" actId="47"/>
        <pc:sldMkLst>
          <pc:docMk/>
          <pc:sldMk cId="1351177721" sldId="305"/>
        </pc:sldMkLst>
      </pc:sldChg>
      <pc:sldChg chg="del">
        <pc:chgData name="Catherine Morgan" userId="35048f38-7f06-4d34-924e-c19b9e3dcaf3" providerId="ADAL" clId="{1E87812C-2822-4007-BB0B-06C31CCA4249}" dt="2023-09-13T15:27:03.317" v="19" actId="47"/>
        <pc:sldMkLst>
          <pc:docMk/>
          <pc:sldMk cId="2163920530" sldId="307"/>
        </pc:sldMkLst>
      </pc:sldChg>
      <pc:sldChg chg="del">
        <pc:chgData name="Catherine Morgan" userId="35048f38-7f06-4d34-924e-c19b9e3dcaf3" providerId="ADAL" clId="{1E87812C-2822-4007-BB0B-06C31CCA4249}" dt="2023-09-13T15:27:03.759" v="20" actId="47"/>
        <pc:sldMkLst>
          <pc:docMk/>
          <pc:sldMk cId="2621093677" sldId="313"/>
        </pc:sldMkLst>
      </pc:sldChg>
      <pc:sldChg chg="del">
        <pc:chgData name="Catherine Morgan" userId="35048f38-7f06-4d34-924e-c19b9e3dcaf3" providerId="ADAL" clId="{1E87812C-2822-4007-BB0B-06C31CCA4249}" dt="2023-09-13T15:27:04.676" v="22" actId="47"/>
        <pc:sldMkLst>
          <pc:docMk/>
          <pc:sldMk cId="919154361" sldId="314"/>
        </pc:sldMkLst>
      </pc:sldChg>
      <pc:sldChg chg="del">
        <pc:chgData name="Catherine Morgan" userId="35048f38-7f06-4d34-924e-c19b9e3dcaf3" providerId="ADAL" clId="{1E87812C-2822-4007-BB0B-06C31CCA4249}" dt="2023-09-13T15:27:05.602" v="24" actId="47"/>
        <pc:sldMkLst>
          <pc:docMk/>
          <pc:sldMk cId="2988296927" sldId="337"/>
        </pc:sldMkLst>
      </pc:sldChg>
      <pc:sldChg chg="del">
        <pc:chgData name="Catherine Morgan" userId="35048f38-7f06-4d34-924e-c19b9e3dcaf3" providerId="ADAL" clId="{1E87812C-2822-4007-BB0B-06C31CCA4249}" dt="2023-09-13T15:27:06.230" v="25" actId="47"/>
        <pc:sldMkLst>
          <pc:docMk/>
          <pc:sldMk cId="1890299620" sldId="338"/>
        </pc:sldMkLst>
      </pc:sldChg>
      <pc:sldChg chg="del">
        <pc:chgData name="Catherine Morgan" userId="35048f38-7f06-4d34-924e-c19b9e3dcaf3" providerId="ADAL" clId="{1E87812C-2822-4007-BB0B-06C31CCA4249}" dt="2023-09-13T15:26:49.325" v="6" actId="47"/>
        <pc:sldMkLst>
          <pc:docMk/>
          <pc:sldMk cId="92939621" sldId="358"/>
        </pc:sldMkLst>
      </pc:sldChg>
      <pc:sldChg chg="del">
        <pc:chgData name="Catherine Morgan" userId="35048f38-7f06-4d34-924e-c19b9e3dcaf3" providerId="ADAL" clId="{1E87812C-2822-4007-BB0B-06C31CCA4249}" dt="2023-09-13T15:26:51.459" v="12" actId="47"/>
        <pc:sldMkLst>
          <pc:docMk/>
          <pc:sldMk cId="946361729" sldId="359"/>
        </pc:sldMkLst>
      </pc:sldChg>
      <pc:sldChg chg="del">
        <pc:chgData name="Catherine Morgan" userId="35048f38-7f06-4d34-924e-c19b9e3dcaf3" providerId="ADAL" clId="{1E87812C-2822-4007-BB0B-06C31CCA4249}" dt="2023-09-13T15:26:47.724" v="3" actId="47"/>
        <pc:sldMkLst>
          <pc:docMk/>
          <pc:sldMk cId="650446215" sldId="365"/>
        </pc:sldMkLst>
      </pc:sldChg>
      <pc:sldChg chg="del">
        <pc:chgData name="Catherine Morgan" userId="35048f38-7f06-4d34-924e-c19b9e3dcaf3" providerId="ADAL" clId="{1E87812C-2822-4007-BB0B-06C31CCA4249}" dt="2023-09-13T15:26:48.348" v="4" actId="47"/>
        <pc:sldMkLst>
          <pc:docMk/>
          <pc:sldMk cId="3191886154" sldId="366"/>
        </pc:sldMkLst>
      </pc:sldChg>
      <pc:sldChg chg="del">
        <pc:chgData name="Catherine Morgan" userId="35048f38-7f06-4d34-924e-c19b9e3dcaf3" providerId="ADAL" clId="{1E87812C-2822-4007-BB0B-06C31CCA4249}" dt="2023-09-13T15:26:55.980" v="14" actId="47"/>
        <pc:sldMkLst>
          <pc:docMk/>
          <pc:sldMk cId="2684216558" sldId="373"/>
        </pc:sldMkLst>
      </pc:sldChg>
      <pc:sldChg chg="del">
        <pc:chgData name="Catherine Morgan" userId="35048f38-7f06-4d34-924e-c19b9e3dcaf3" providerId="ADAL" clId="{1E87812C-2822-4007-BB0B-06C31CCA4249}" dt="2023-09-13T15:27:06.783" v="26" actId="47"/>
        <pc:sldMkLst>
          <pc:docMk/>
          <pc:sldMk cId="4108357424" sldId="393"/>
        </pc:sldMkLst>
      </pc:sldChg>
      <pc:sldChg chg="del">
        <pc:chgData name="Catherine Morgan" userId="35048f38-7f06-4d34-924e-c19b9e3dcaf3" providerId="ADAL" clId="{1E87812C-2822-4007-BB0B-06C31CCA4249}" dt="2023-09-13T15:27:07.192" v="27" actId="47"/>
        <pc:sldMkLst>
          <pc:docMk/>
          <pc:sldMk cId="203032714" sldId="394"/>
        </pc:sldMkLst>
      </pc:sldChg>
      <pc:sldChg chg="del">
        <pc:chgData name="Catherine Morgan" userId="35048f38-7f06-4d34-924e-c19b9e3dcaf3" providerId="ADAL" clId="{1E87812C-2822-4007-BB0B-06C31CCA4249}" dt="2023-09-13T15:27:07.591" v="28" actId="47"/>
        <pc:sldMkLst>
          <pc:docMk/>
          <pc:sldMk cId="1393548111" sldId="395"/>
        </pc:sldMkLst>
      </pc:sldChg>
      <pc:sldChg chg="del">
        <pc:chgData name="Catherine Morgan" userId="35048f38-7f06-4d34-924e-c19b9e3dcaf3" providerId="ADAL" clId="{1E87812C-2822-4007-BB0B-06C31CCA4249}" dt="2023-09-13T15:27:07.955" v="29" actId="47"/>
        <pc:sldMkLst>
          <pc:docMk/>
          <pc:sldMk cId="2495750143" sldId="396"/>
        </pc:sldMkLst>
      </pc:sldChg>
      <pc:sldChg chg="del">
        <pc:chgData name="Catherine Morgan" userId="35048f38-7f06-4d34-924e-c19b9e3dcaf3" providerId="ADAL" clId="{1E87812C-2822-4007-BB0B-06C31CCA4249}" dt="2023-09-13T15:27:08.690" v="31" actId="47"/>
        <pc:sldMkLst>
          <pc:docMk/>
          <pc:sldMk cId="1055135914" sldId="397"/>
        </pc:sldMkLst>
      </pc:sldChg>
      <pc:sldChg chg="del">
        <pc:chgData name="Catherine Morgan" userId="35048f38-7f06-4d34-924e-c19b9e3dcaf3" providerId="ADAL" clId="{1E87812C-2822-4007-BB0B-06C31CCA4249}" dt="2023-09-13T15:27:09.103" v="32" actId="47"/>
        <pc:sldMkLst>
          <pc:docMk/>
          <pc:sldMk cId="2797332453" sldId="398"/>
        </pc:sldMkLst>
      </pc:sldChg>
      <pc:sldChg chg="del">
        <pc:chgData name="Catherine Morgan" userId="35048f38-7f06-4d34-924e-c19b9e3dcaf3" providerId="ADAL" clId="{1E87812C-2822-4007-BB0B-06C31CCA4249}" dt="2023-09-13T15:27:09.935" v="34" actId="47"/>
        <pc:sldMkLst>
          <pc:docMk/>
          <pc:sldMk cId="1086523362" sldId="399"/>
        </pc:sldMkLst>
      </pc:sldChg>
      <pc:sldChg chg="del">
        <pc:chgData name="Catherine Morgan" userId="35048f38-7f06-4d34-924e-c19b9e3dcaf3" providerId="ADAL" clId="{1E87812C-2822-4007-BB0B-06C31CCA4249}" dt="2023-09-13T15:27:10.339" v="35" actId="47"/>
        <pc:sldMkLst>
          <pc:docMk/>
          <pc:sldMk cId="2548873838" sldId="400"/>
        </pc:sldMkLst>
      </pc:sldChg>
      <pc:sldChg chg="del">
        <pc:chgData name="Catherine Morgan" userId="35048f38-7f06-4d34-924e-c19b9e3dcaf3" providerId="ADAL" clId="{1E87812C-2822-4007-BB0B-06C31CCA4249}" dt="2023-09-13T15:27:11.350" v="37" actId="47"/>
        <pc:sldMkLst>
          <pc:docMk/>
          <pc:sldMk cId="2934408057" sldId="402"/>
        </pc:sldMkLst>
      </pc:sldChg>
      <pc:sldChg chg="del">
        <pc:chgData name="Catherine Morgan" userId="35048f38-7f06-4d34-924e-c19b9e3dcaf3" providerId="ADAL" clId="{1E87812C-2822-4007-BB0B-06C31CCA4249}" dt="2023-09-13T15:27:13.548" v="39" actId="47"/>
        <pc:sldMkLst>
          <pc:docMk/>
          <pc:sldMk cId="2917794566" sldId="403"/>
        </pc:sldMkLst>
      </pc:sldChg>
      <pc:sldChg chg="del">
        <pc:chgData name="Catherine Morgan" userId="35048f38-7f06-4d34-924e-c19b9e3dcaf3" providerId="ADAL" clId="{1E87812C-2822-4007-BB0B-06C31CCA4249}" dt="2023-09-13T15:27:12.034" v="38" actId="47"/>
        <pc:sldMkLst>
          <pc:docMk/>
          <pc:sldMk cId="352108380" sldId="404"/>
        </pc:sldMkLst>
      </pc:sldChg>
      <pc:sldChg chg="del">
        <pc:chgData name="Catherine Morgan" userId="35048f38-7f06-4d34-924e-c19b9e3dcaf3" providerId="ADAL" clId="{1E87812C-2822-4007-BB0B-06C31CCA4249}" dt="2023-09-13T15:26:58.199" v="15" actId="47"/>
        <pc:sldMkLst>
          <pc:docMk/>
          <pc:sldMk cId="1456872051" sldId="406"/>
        </pc:sldMkLst>
      </pc:sldChg>
      <pc:sldChg chg="del">
        <pc:chgData name="Catherine Morgan" userId="35048f38-7f06-4d34-924e-c19b9e3dcaf3" providerId="ADAL" clId="{1E87812C-2822-4007-BB0B-06C31CCA4249}" dt="2023-09-13T15:26:59.423" v="16" actId="47"/>
        <pc:sldMkLst>
          <pc:docMk/>
          <pc:sldMk cId="324704113" sldId="408"/>
        </pc:sldMkLst>
      </pc:sldChg>
      <pc:sldChg chg="del">
        <pc:chgData name="Catherine Morgan" userId="35048f38-7f06-4d34-924e-c19b9e3dcaf3" providerId="ADAL" clId="{1E87812C-2822-4007-BB0B-06C31CCA4249}" dt="2023-09-13T15:27:18.091" v="41" actId="47"/>
        <pc:sldMkLst>
          <pc:docMk/>
          <pc:sldMk cId="571050079" sldId="409"/>
        </pc:sldMkLst>
      </pc:sldChg>
      <pc:sldChg chg="del">
        <pc:chgData name="Catherine Morgan" userId="35048f38-7f06-4d34-924e-c19b9e3dcaf3" providerId="ADAL" clId="{1E87812C-2822-4007-BB0B-06C31CCA4249}" dt="2023-09-13T15:27:19.577" v="42" actId="47"/>
        <pc:sldMkLst>
          <pc:docMk/>
          <pc:sldMk cId="752798191" sldId="415"/>
        </pc:sldMkLst>
      </pc:sldChg>
      <pc:sldChg chg="del">
        <pc:chgData name="Catherine Morgan" userId="35048f38-7f06-4d34-924e-c19b9e3dcaf3" providerId="ADAL" clId="{1E87812C-2822-4007-BB0B-06C31CCA4249}" dt="2023-09-13T15:26:48.850" v="5" actId="47"/>
        <pc:sldMkLst>
          <pc:docMk/>
          <pc:sldMk cId="1444837497" sldId="416"/>
        </pc:sldMkLst>
      </pc:sldChg>
      <pc:sldChg chg="del">
        <pc:chgData name="Catherine Morgan" userId="35048f38-7f06-4d34-924e-c19b9e3dcaf3" providerId="ADAL" clId="{1E87812C-2822-4007-BB0B-06C31CCA4249}" dt="2023-09-13T15:27:05.076" v="23" actId="47"/>
        <pc:sldMkLst>
          <pc:docMk/>
          <pc:sldMk cId="3638981153" sldId="431"/>
        </pc:sldMkLst>
      </pc:sldChg>
      <pc:sldChg chg="del">
        <pc:chgData name="Catherine Morgan" userId="35048f38-7f06-4d34-924e-c19b9e3dcaf3" providerId="ADAL" clId="{1E87812C-2822-4007-BB0B-06C31CCA4249}" dt="2023-09-13T15:27:01.963" v="17" actId="47"/>
        <pc:sldMkLst>
          <pc:docMk/>
          <pc:sldMk cId="1380370226" sldId="432"/>
        </pc:sldMkLst>
      </pc:sldChg>
      <pc:sldChg chg="del">
        <pc:chgData name="Catherine Morgan" userId="35048f38-7f06-4d34-924e-c19b9e3dcaf3" providerId="ADAL" clId="{1E87812C-2822-4007-BB0B-06C31CCA4249}" dt="2023-09-13T15:27:08.321" v="30" actId="47"/>
        <pc:sldMkLst>
          <pc:docMk/>
          <pc:sldMk cId="4208096829" sldId="433"/>
        </pc:sldMkLst>
      </pc:sldChg>
      <pc:sldChg chg="del">
        <pc:chgData name="Catherine Morgan" userId="35048f38-7f06-4d34-924e-c19b9e3dcaf3" providerId="ADAL" clId="{1E87812C-2822-4007-BB0B-06C31CCA4249}" dt="2023-09-13T15:27:09.513" v="33" actId="47"/>
        <pc:sldMkLst>
          <pc:docMk/>
          <pc:sldMk cId="2322571476" sldId="434"/>
        </pc:sldMkLst>
      </pc:sldChg>
      <pc:sldChg chg="del">
        <pc:chgData name="Catherine Morgan" userId="35048f38-7f06-4d34-924e-c19b9e3dcaf3" providerId="ADAL" clId="{1E87812C-2822-4007-BB0B-06C31CCA4249}" dt="2023-09-13T15:27:10.773" v="36" actId="47"/>
        <pc:sldMkLst>
          <pc:docMk/>
          <pc:sldMk cId="650821230" sldId="435"/>
        </pc:sldMkLst>
      </pc:sldChg>
      <pc:sldChg chg="del">
        <pc:chgData name="Catherine Morgan" userId="35048f38-7f06-4d34-924e-c19b9e3dcaf3" providerId="ADAL" clId="{1E87812C-2822-4007-BB0B-06C31CCA4249}" dt="2023-09-13T15:27:15.452" v="40" actId="47"/>
        <pc:sldMkLst>
          <pc:docMk/>
          <pc:sldMk cId="1068401790" sldId="436"/>
        </pc:sldMkLst>
      </pc:sldChg>
      <pc:sldChg chg="addSp delSp modSp new del">
        <pc:chgData name="Catherine Morgan" userId="35048f38-7f06-4d34-924e-c19b9e3dcaf3" providerId="ADAL" clId="{1E87812C-2822-4007-BB0B-06C31CCA4249}" dt="2023-09-13T15:27:24.472" v="43" actId="47"/>
        <pc:sldMkLst>
          <pc:docMk/>
          <pc:sldMk cId="3062368738" sldId="437"/>
        </pc:sldMkLst>
        <pc:spChg chg="del">
          <ac:chgData name="Catherine Morgan" userId="35048f38-7f06-4d34-924e-c19b9e3dcaf3" providerId="ADAL" clId="{1E87812C-2822-4007-BB0B-06C31CCA4249}" dt="2023-09-13T15:17:16.312" v="1" actId="931"/>
          <ac:spMkLst>
            <pc:docMk/>
            <pc:sldMk cId="3062368738" sldId="437"/>
            <ac:spMk id="3" creationId="{15A4E273-0C98-FC37-CF6D-44A8B5994C62}"/>
          </ac:spMkLst>
        </pc:spChg>
        <pc:picChg chg="add mod">
          <ac:chgData name="Catherine Morgan" userId="35048f38-7f06-4d34-924e-c19b9e3dcaf3" providerId="ADAL" clId="{1E87812C-2822-4007-BB0B-06C31CCA4249}" dt="2023-09-13T15:17:16.312" v="1" actId="931"/>
          <ac:picMkLst>
            <pc:docMk/>
            <pc:sldMk cId="3062368738" sldId="437"/>
            <ac:picMk id="5" creationId="{4FC0AB72-03CA-A9A8-0B6D-B13D1DBAC828}"/>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837A54-732F-4F16-9FED-46795CD68D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53090A-A5AC-4B5E-810A-326EC626C725}">
      <dgm:prSet/>
      <dgm:spPr/>
      <dgm:t>
        <a:bodyPr/>
        <a:lstStyle/>
        <a:p>
          <a:r>
            <a:rPr lang="en-GB"/>
            <a:t>Think of 4 things you must consider/include when planning a lesson</a:t>
          </a:r>
          <a:endParaRPr lang="en-US"/>
        </a:p>
      </dgm:t>
    </dgm:pt>
    <dgm:pt modelId="{748AEF25-5453-4DEE-8CC5-0D2C9849E655}" type="parTrans" cxnId="{9C9B4145-18DC-46CE-85E3-27D8B064F3EC}">
      <dgm:prSet/>
      <dgm:spPr/>
      <dgm:t>
        <a:bodyPr/>
        <a:lstStyle/>
        <a:p>
          <a:endParaRPr lang="en-US"/>
        </a:p>
      </dgm:t>
    </dgm:pt>
    <dgm:pt modelId="{7D9F921C-B132-44BC-9BB2-2B78F786CD30}" type="sibTrans" cxnId="{9C9B4145-18DC-46CE-85E3-27D8B064F3EC}">
      <dgm:prSet/>
      <dgm:spPr/>
      <dgm:t>
        <a:bodyPr/>
        <a:lstStyle/>
        <a:p>
          <a:endParaRPr lang="en-US"/>
        </a:p>
      </dgm:t>
    </dgm:pt>
    <dgm:pt modelId="{B070BAB5-3092-44DD-8F6B-A08779335A93}">
      <dgm:prSet/>
      <dgm:spPr/>
      <dgm:t>
        <a:bodyPr/>
        <a:lstStyle/>
        <a:p>
          <a:r>
            <a:rPr lang="en-GB"/>
            <a:t>Share your ideas with your partner and add 2 more to your list</a:t>
          </a:r>
          <a:endParaRPr lang="en-US"/>
        </a:p>
      </dgm:t>
    </dgm:pt>
    <dgm:pt modelId="{E7225CC3-2D57-4083-8E6E-78745DECB6BA}" type="parTrans" cxnId="{949F63AA-ADC3-406C-9F95-717017EAF510}">
      <dgm:prSet/>
      <dgm:spPr/>
      <dgm:t>
        <a:bodyPr/>
        <a:lstStyle/>
        <a:p>
          <a:endParaRPr lang="en-US"/>
        </a:p>
      </dgm:t>
    </dgm:pt>
    <dgm:pt modelId="{057DCE98-B1D3-49AB-9D32-AEFB199578D1}" type="sibTrans" cxnId="{949F63AA-ADC3-406C-9F95-717017EAF510}">
      <dgm:prSet/>
      <dgm:spPr/>
      <dgm:t>
        <a:bodyPr/>
        <a:lstStyle/>
        <a:p>
          <a:endParaRPr lang="en-US"/>
        </a:p>
      </dgm:t>
    </dgm:pt>
    <dgm:pt modelId="{182D6000-9D49-40F8-B4A4-AF74F39714E7}">
      <dgm:prSet/>
      <dgm:spPr/>
      <dgm:t>
        <a:bodyPr/>
        <a:lstStyle/>
        <a:p>
          <a:r>
            <a:rPr lang="en-GB" dirty="0"/>
            <a:t>As a class, share your ideas – try to get to 10!</a:t>
          </a:r>
          <a:endParaRPr lang="en-US" dirty="0"/>
        </a:p>
      </dgm:t>
    </dgm:pt>
    <dgm:pt modelId="{502FD4C3-6F3F-40B3-99A5-DEBACC37DDE2}" type="parTrans" cxnId="{EA9BDED7-ACEC-4F40-9D5B-3FBE8B6B0E00}">
      <dgm:prSet/>
      <dgm:spPr/>
      <dgm:t>
        <a:bodyPr/>
        <a:lstStyle/>
        <a:p>
          <a:endParaRPr lang="en-US"/>
        </a:p>
      </dgm:t>
    </dgm:pt>
    <dgm:pt modelId="{9052549D-D857-4789-9BC8-1E4C723772E0}" type="sibTrans" cxnId="{EA9BDED7-ACEC-4F40-9D5B-3FBE8B6B0E00}">
      <dgm:prSet/>
      <dgm:spPr/>
      <dgm:t>
        <a:bodyPr/>
        <a:lstStyle/>
        <a:p>
          <a:endParaRPr lang="en-US"/>
        </a:p>
      </dgm:t>
    </dgm:pt>
    <dgm:pt modelId="{67F28C95-4322-4BFF-B3EF-FD17CCE0B408}" type="pres">
      <dgm:prSet presAssocID="{96837A54-732F-4F16-9FED-46795CD68DF0}" presName="root" presStyleCnt="0">
        <dgm:presLayoutVars>
          <dgm:dir/>
          <dgm:resizeHandles val="exact"/>
        </dgm:presLayoutVars>
      </dgm:prSet>
      <dgm:spPr/>
    </dgm:pt>
    <dgm:pt modelId="{E346F793-0F1B-465E-857B-96E6B5A9CEC7}" type="pres">
      <dgm:prSet presAssocID="{7453090A-A5AC-4B5E-810A-326EC626C725}" presName="compNode" presStyleCnt="0"/>
      <dgm:spPr/>
    </dgm:pt>
    <dgm:pt modelId="{83A59775-6311-4779-932C-E816BF3380A2}" type="pres">
      <dgm:prSet presAssocID="{7453090A-A5AC-4B5E-810A-326EC626C725}" presName="bgRect" presStyleLbl="bgShp" presStyleIdx="0" presStyleCnt="3"/>
      <dgm:spPr/>
    </dgm:pt>
    <dgm:pt modelId="{27701D7B-FB5A-4F8B-94E9-EC3CD31CD437}" type="pres">
      <dgm:prSet presAssocID="{7453090A-A5AC-4B5E-810A-326EC626C7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8A09900-77C4-4AFB-B851-42B4865346AD}" type="pres">
      <dgm:prSet presAssocID="{7453090A-A5AC-4B5E-810A-326EC626C725}" presName="spaceRect" presStyleCnt="0"/>
      <dgm:spPr/>
    </dgm:pt>
    <dgm:pt modelId="{C7982BAA-18B5-4B28-BD80-A1E4D5C35B2B}" type="pres">
      <dgm:prSet presAssocID="{7453090A-A5AC-4B5E-810A-326EC626C725}" presName="parTx" presStyleLbl="revTx" presStyleIdx="0" presStyleCnt="3">
        <dgm:presLayoutVars>
          <dgm:chMax val="0"/>
          <dgm:chPref val="0"/>
        </dgm:presLayoutVars>
      </dgm:prSet>
      <dgm:spPr/>
    </dgm:pt>
    <dgm:pt modelId="{2CDDAB96-7328-45EB-AFA5-FDA0F43D2965}" type="pres">
      <dgm:prSet presAssocID="{7D9F921C-B132-44BC-9BB2-2B78F786CD30}" presName="sibTrans" presStyleCnt="0"/>
      <dgm:spPr/>
    </dgm:pt>
    <dgm:pt modelId="{A01B558E-B174-40A5-9CE8-393C08424520}" type="pres">
      <dgm:prSet presAssocID="{B070BAB5-3092-44DD-8F6B-A08779335A93}" presName="compNode" presStyleCnt="0"/>
      <dgm:spPr/>
    </dgm:pt>
    <dgm:pt modelId="{C9046433-8161-4792-BFBB-009AA3649E4E}" type="pres">
      <dgm:prSet presAssocID="{B070BAB5-3092-44DD-8F6B-A08779335A93}" presName="bgRect" presStyleLbl="bgShp" presStyleIdx="1" presStyleCnt="3"/>
      <dgm:spPr/>
    </dgm:pt>
    <dgm:pt modelId="{E122BADE-A88F-44CE-8B16-420CE1C7738F}" type="pres">
      <dgm:prSet presAssocID="{B070BAB5-3092-44DD-8F6B-A08779335A9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5782F4B-04B9-45F7-97CE-F8A4396F82BA}" type="pres">
      <dgm:prSet presAssocID="{B070BAB5-3092-44DD-8F6B-A08779335A93}" presName="spaceRect" presStyleCnt="0"/>
      <dgm:spPr/>
    </dgm:pt>
    <dgm:pt modelId="{F1739171-8F9A-43B7-93BC-2143E1E8652D}" type="pres">
      <dgm:prSet presAssocID="{B070BAB5-3092-44DD-8F6B-A08779335A93}" presName="parTx" presStyleLbl="revTx" presStyleIdx="1" presStyleCnt="3">
        <dgm:presLayoutVars>
          <dgm:chMax val="0"/>
          <dgm:chPref val="0"/>
        </dgm:presLayoutVars>
      </dgm:prSet>
      <dgm:spPr/>
    </dgm:pt>
    <dgm:pt modelId="{7409CCED-DC64-4656-8387-0F412582E1E7}" type="pres">
      <dgm:prSet presAssocID="{057DCE98-B1D3-49AB-9D32-AEFB199578D1}" presName="sibTrans" presStyleCnt="0"/>
      <dgm:spPr/>
    </dgm:pt>
    <dgm:pt modelId="{1977E770-AD89-4EB2-85C4-2EAF83E3F624}" type="pres">
      <dgm:prSet presAssocID="{182D6000-9D49-40F8-B4A4-AF74F39714E7}" presName="compNode" presStyleCnt="0"/>
      <dgm:spPr/>
    </dgm:pt>
    <dgm:pt modelId="{C79DBC8C-7E54-4E53-AB79-704B5D449E1C}" type="pres">
      <dgm:prSet presAssocID="{182D6000-9D49-40F8-B4A4-AF74F39714E7}" presName="bgRect" presStyleLbl="bgShp" presStyleIdx="2" presStyleCnt="3"/>
      <dgm:spPr/>
    </dgm:pt>
    <dgm:pt modelId="{5C6CFAF0-4AB9-4960-9E64-89D7EDC2CBC4}" type="pres">
      <dgm:prSet presAssocID="{182D6000-9D49-40F8-B4A4-AF74F39714E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C6FD394A-E48A-41BA-A475-FF1503FC170E}" type="pres">
      <dgm:prSet presAssocID="{182D6000-9D49-40F8-B4A4-AF74F39714E7}" presName="spaceRect" presStyleCnt="0"/>
      <dgm:spPr/>
    </dgm:pt>
    <dgm:pt modelId="{B5C63A22-3434-4C6B-AB26-35FF1349D0ED}" type="pres">
      <dgm:prSet presAssocID="{182D6000-9D49-40F8-B4A4-AF74F39714E7}" presName="parTx" presStyleLbl="revTx" presStyleIdx="2" presStyleCnt="3">
        <dgm:presLayoutVars>
          <dgm:chMax val="0"/>
          <dgm:chPref val="0"/>
        </dgm:presLayoutVars>
      </dgm:prSet>
      <dgm:spPr/>
    </dgm:pt>
  </dgm:ptLst>
  <dgm:cxnLst>
    <dgm:cxn modelId="{BBCD4906-48DB-45E5-B2A9-49CEEE0EC1A1}" type="presOf" srcId="{182D6000-9D49-40F8-B4A4-AF74F39714E7}" destId="{B5C63A22-3434-4C6B-AB26-35FF1349D0ED}" srcOrd="0" destOrd="0" presId="urn:microsoft.com/office/officeart/2018/2/layout/IconVerticalSolidList"/>
    <dgm:cxn modelId="{66ACE824-479E-4AD8-AD4C-6DC1918E7CC7}" type="presOf" srcId="{7453090A-A5AC-4B5E-810A-326EC626C725}" destId="{C7982BAA-18B5-4B28-BD80-A1E4D5C35B2B}" srcOrd="0" destOrd="0" presId="urn:microsoft.com/office/officeart/2018/2/layout/IconVerticalSolidList"/>
    <dgm:cxn modelId="{33CF0A65-9993-4237-B4A9-CD5492ACFBE8}" type="presOf" srcId="{96837A54-732F-4F16-9FED-46795CD68DF0}" destId="{67F28C95-4322-4BFF-B3EF-FD17CCE0B408}" srcOrd="0" destOrd="0" presId="urn:microsoft.com/office/officeart/2018/2/layout/IconVerticalSolidList"/>
    <dgm:cxn modelId="{9C9B4145-18DC-46CE-85E3-27D8B064F3EC}" srcId="{96837A54-732F-4F16-9FED-46795CD68DF0}" destId="{7453090A-A5AC-4B5E-810A-326EC626C725}" srcOrd="0" destOrd="0" parTransId="{748AEF25-5453-4DEE-8CC5-0D2C9849E655}" sibTransId="{7D9F921C-B132-44BC-9BB2-2B78F786CD30}"/>
    <dgm:cxn modelId="{949F63AA-ADC3-406C-9F95-717017EAF510}" srcId="{96837A54-732F-4F16-9FED-46795CD68DF0}" destId="{B070BAB5-3092-44DD-8F6B-A08779335A93}" srcOrd="1" destOrd="0" parTransId="{E7225CC3-2D57-4083-8E6E-78745DECB6BA}" sibTransId="{057DCE98-B1D3-49AB-9D32-AEFB199578D1}"/>
    <dgm:cxn modelId="{E7706CC1-A619-44F0-A65D-D3B0E4B4BBF1}" type="presOf" srcId="{B070BAB5-3092-44DD-8F6B-A08779335A93}" destId="{F1739171-8F9A-43B7-93BC-2143E1E8652D}" srcOrd="0" destOrd="0" presId="urn:microsoft.com/office/officeart/2018/2/layout/IconVerticalSolidList"/>
    <dgm:cxn modelId="{EA9BDED7-ACEC-4F40-9D5B-3FBE8B6B0E00}" srcId="{96837A54-732F-4F16-9FED-46795CD68DF0}" destId="{182D6000-9D49-40F8-B4A4-AF74F39714E7}" srcOrd="2" destOrd="0" parTransId="{502FD4C3-6F3F-40B3-99A5-DEBACC37DDE2}" sibTransId="{9052549D-D857-4789-9BC8-1E4C723772E0}"/>
    <dgm:cxn modelId="{B6E09FAE-28B2-4828-8B39-E39FBB7627E2}" type="presParOf" srcId="{67F28C95-4322-4BFF-B3EF-FD17CCE0B408}" destId="{E346F793-0F1B-465E-857B-96E6B5A9CEC7}" srcOrd="0" destOrd="0" presId="urn:microsoft.com/office/officeart/2018/2/layout/IconVerticalSolidList"/>
    <dgm:cxn modelId="{71C381A3-3098-4458-93C6-FC7B26F6A821}" type="presParOf" srcId="{E346F793-0F1B-465E-857B-96E6B5A9CEC7}" destId="{83A59775-6311-4779-932C-E816BF3380A2}" srcOrd="0" destOrd="0" presId="urn:microsoft.com/office/officeart/2018/2/layout/IconVerticalSolidList"/>
    <dgm:cxn modelId="{7BAF3F23-68E8-4141-ACF0-F868BE3408FC}" type="presParOf" srcId="{E346F793-0F1B-465E-857B-96E6B5A9CEC7}" destId="{27701D7B-FB5A-4F8B-94E9-EC3CD31CD437}" srcOrd="1" destOrd="0" presId="urn:microsoft.com/office/officeart/2018/2/layout/IconVerticalSolidList"/>
    <dgm:cxn modelId="{9070A40C-1E43-444B-B040-7C179EEA290B}" type="presParOf" srcId="{E346F793-0F1B-465E-857B-96E6B5A9CEC7}" destId="{B8A09900-77C4-4AFB-B851-42B4865346AD}" srcOrd="2" destOrd="0" presId="urn:microsoft.com/office/officeart/2018/2/layout/IconVerticalSolidList"/>
    <dgm:cxn modelId="{0FA590FB-38D5-4D5E-B9ED-DD7658573D6E}" type="presParOf" srcId="{E346F793-0F1B-465E-857B-96E6B5A9CEC7}" destId="{C7982BAA-18B5-4B28-BD80-A1E4D5C35B2B}" srcOrd="3" destOrd="0" presId="urn:microsoft.com/office/officeart/2018/2/layout/IconVerticalSolidList"/>
    <dgm:cxn modelId="{07A444F0-7CE5-42EE-8BDD-2887CD31DA01}" type="presParOf" srcId="{67F28C95-4322-4BFF-B3EF-FD17CCE0B408}" destId="{2CDDAB96-7328-45EB-AFA5-FDA0F43D2965}" srcOrd="1" destOrd="0" presId="urn:microsoft.com/office/officeart/2018/2/layout/IconVerticalSolidList"/>
    <dgm:cxn modelId="{AC75FE11-E574-40FB-9E7D-02F1787405AF}" type="presParOf" srcId="{67F28C95-4322-4BFF-B3EF-FD17CCE0B408}" destId="{A01B558E-B174-40A5-9CE8-393C08424520}" srcOrd="2" destOrd="0" presId="urn:microsoft.com/office/officeart/2018/2/layout/IconVerticalSolidList"/>
    <dgm:cxn modelId="{1301B417-1F86-4587-AC72-CF7C82CDF3B2}" type="presParOf" srcId="{A01B558E-B174-40A5-9CE8-393C08424520}" destId="{C9046433-8161-4792-BFBB-009AA3649E4E}" srcOrd="0" destOrd="0" presId="urn:microsoft.com/office/officeart/2018/2/layout/IconVerticalSolidList"/>
    <dgm:cxn modelId="{6CEC92E3-AEF8-4CCC-91C6-512A97992164}" type="presParOf" srcId="{A01B558E-B174-40A5-9CE8-393C08424520}" destId="{E122BADE-A88F-44CE-8B16-420CE1C7738F}" srcOrd="1" destOrd="0" presId="urn:microsoft.com/office/officeart/2018/2/layout/IconVerticalSolidList"/>
    <dgm:cxn modelId="{39A0437F-7E2E-4B14-A3E9-8B2CB1834C18}" type="presParOf" srcId="{A01B558E-B174-40A5-9CE8-393C08424520}" destId="{E5782F4B-04B9-45F7-97CE-F8A4396F82BA}" srcOrd="2" destOrd="0" presId="urn:microsoft.com/office/officeart/2018/2/layout/IconVerticalSolidList"/>
    <dgm:cxn modelId="{21A2DF8A-0B56-4D11-9BDB-26943BDFDEB1}" type="presParOf" srcId="{A01B558E-B174-40A5-9CE8-393C08424520}" destId="{F1739171-8F9A-43B7-93BC-2143E1E8652D}" srcOrd="3" destOrd="0" presId="urn:microsoft.com/office/officeart/2018/2/layout/IconVerticalSolidList"/>
    <dgm:cxn modelId="{DA36F391-A845-49F8-BF13-F2EBFD2E4769}" type="presParOf" srcId="{67F28C95-4322-4BFF-B3EF-FD17CCE0B408}" destId="{7409CCED-DC64-4656-8387-0F412582E1E7}" srcOrd="3" destOrd="0" presId="urn:microsoft.com/office/officeart/2018/2/layout/IconVerticalSolidList"/>
    <dgm:cxn modelId="{17C7319D-EBA0-4DB6-9367-800E0AF6D668}" type="presParOf" srcId="{67F28C95-4322-4BFF-B3EF-FD17CCE0B408}" destId="{1977E770-AD89-4EB2-85C4-2EAF83E3F624}" srcOrd="4" destOrd="0" presId="urn:microsoft.com/office/officeart/2018/2/layout/IconVerticalSolidList"/>
    <dgm:cxn modelId="{0F25D9C5-52D4-4F0B-A1C1-E9EA3752E1A2}" type="presParOf" srcId="{1977E770-AD89-4EB2-85C4-2EAF83E3F624}" destId="{C79DBC8C-7E54-4E53-AB79-704B5D449E1C}" srcOrd="0" destOrd="0" presId="urn:microsoft.com/office/officeart/2018/2/layout/IconVerticalSolidList"/>
    <dgm:cxn modelId="{F5168474-64E9-4105-BCCF-EB05C87C6ADD}" type="presParOf" srcId="{1977E770-AD89-4EB2-85C4-2EAF83E3F624}" destId="{5C6CFAF0-4AB9-4960-9E64-89D7EDC2CBC4}" srcOrd="1" destOrd="0" presId="urn:microsoft.com/office/officeart/2018/2/layout/IconVerticalSolidList"/>
    <dgm:cxn modelId="{971F9336-5701-4616-BAFC-7061D12E2D38}" type="presParOf" srcId="{1977E770-AD89-4EB2-85C4-2EAF83E3F624}" destId="{C6FD394A-E48A-41BA-A475-FF1503FC170E}" srcOrd="2" destOrd="0" presId="urn:microsoft.com/office/officeart/2018/2/layout/IconVerticalSolidList"/>
    <dgm:cxn modelId="{1D1D9A6B-63B5-4BBE-9792-ED5CC7A1BF22}" type="presParOf" srcId="{1977E770-AD89-4EB2-85C4-2EAF83E3F624}" destId="{B5C63A22-3434-4C6B-AB26-35FF1349D0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B8E932-D027-4A1B-A3C6-7CF91EDD533D}"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3E5FAD74-4F84-484C-B64A-35F6266BE42D}">
      <dgm:prSet/>
      <dgm:spPr/>
      <dgm:t>
        <a:bodyPr/>
        <a:lstStyle/>
        <a:p>
          <a:r>
            <a:rPr lang="en-GB" dirty="0"/>
            <a:t>Have a clear end-point in mind.</a:t>
          </a:r>
          <a:endParaRPr lang="en-US" dirty="0"/>
        </a:p>
      </dgm:t>
    </dgm:pt>
    <dgm:pt modelId="{5E1A7056-C2CD-4041-81CF-4850C5CDF8FC}" type="parTrans" cxnId="{5BF75825-75FF-49DC-8108-E47AAED2E2F9}">
      <dgm:prSet/>
      <dgm:spPr/>
      <dgm:t>
        <a:bodyPr/>
        <a:lstStyle/>
        <a:p>
          <a:endParaRPr lang="en-US"/>
        </a:p>
      </dgm:t>
    </dgm:pt>
    <dgm:pt modelId="{1DCD3E97-0A2E-406E-A185-5C94125FCB39}" type="sibTrans" cxnId="{5BF75825-75FF-49DC-8108-E47AAED2E2F9}">
      <dgm:prSet phldrT="1" phldr="0"/>
      <dgm:spPr/>
      <dgm:t>
        <a:bodyPr/>
        <a:lstStyle/>
        <a:p>
          <a:r>
            <a:rPr lang="en-US"/>
            <a:t>1</a:t>
          </a:r>
        </a:p>
      </dgm:t>
    </dgm:pt>
    <dgm:pt modelId="{D7CD99FA-468A-4F7D-A05E-89A81BD245C3}">
      <dgm:prSet/>
      <dgm:spPr/>
      <dgm:t>
        <a:bodyPr/>
        <a:lstStyle/>
        <a:p>
          <a:r>
            <a:rPr lang="en-GB"/>
            <a:t>Always plan a sequence of lessons – this will cut down on your stress in the long run.</a:t>
          </a:r>
          <a:endParaRPr lang="en-US"/>
        </a:p>
      </dgm:t>
    </dgm:pt>
    <dgm:pt modelId="{D65A3F5D-DDD8-4B38-98B7-50B7CEF15778}" type="parTrans" cxnId="{BB5F1408-6DBA-4176-BDA6-B8FE3118F5A7}">
      <dgm:prSet/>
      <dgm:spPr/>
      <dgm:t>
        <a:bodyPr/>
        <a:lstStyle/>
        <a:p>
          <a:endParaRPr lang="en-US"/>
        </a:p>
      </dgm:t>
    </dgm:pt>
    <dgm:pt modelId="{8600187E-012A-4337-A797-6C8554334BF4}" type="sibTrans" cxnId="{BB5F1408-6DBA-4176-BDA6-B8FE3118F5A7}">
      <dgm:prSet phldrT="2" phldr="0"/>
      <dgm:spPr/>
      <dgm:t>
        <a:bodyPr/>
        <a:lstStyle/>
        <a:p>
          <a:r>
            <a:rPr lang="en-US"/>
            <a:t>2</a:t>
          </a:r>
        </a:p>
      </dgm:t>
    </dgm:pt>
    <dgm:pt modelId="{1F44EA75-85A1-47E9-8069-808928A163B3}">
      <dgm:prSet/>
      <dgm:spPr/>
      <dgm:t>
        <a:bodyPr/>
        <a:lstStyle/>
        <a:p>
          <a:r>
            <a:rPr lang="en-GB"/>
            <a:t>Be clear about your objectives (as opposed to the activities you will do).</a:t>
          </a:r>
          <a:endParaRPr lang="en-US"/>
        </a:p>
      </dgm:t>
    </dgm:pt>
    <dgm:pt modelId="{FC4F4C77-7915-421A-990D-5803432E6717}" type="parTrans" cxnId="{F343FC95-6340-4CAF-AB9C-14023A2EDA36}">
      <dgm:prSet/>
      <dgm:spPr/>
      <dgm:t>
        <a:bodyPr/>
        <a:lstStyle/>
        <a:p>
          <a:endParaRPr lang="en-US"/>
        </a:p>
      </dgm:t>
    </dgm:pt>
    <dgm:pt modelId="{ECC2CD21-7D0B-4DF0-8290-7D8E3EC38376}" type="sibTrans" cxnId="{F343FC95-6340-4CAF-AB9C-14023A2EDA36}">
      <dgm:prSet phldrT="3" phldr="0"/>
      <dgm:spPr/>
      <dgm:t>
        <a:bodyPr/>
        <a:lstStyle/>
        <a:p>
          <a:r>
            <a:rPr lang="en-US"/>
            <a:t>3</a:t>
          </a:r>
        </a:p>
      </dgm:t>
    </dgm:pt>
    <dgm:pt modelId="{608A23BC-E1C6-44FB-B84F-CE1E64BD8C6A}">
      <dgm:prSet/>
      <dgm:spPr/>
      <dgm:t>
        <a:bodyPr/>
        <a:lstStyle/>
        <a:p>
          <a:r>
            <a:rPr lang="en-GB"/>
            <a:t>Consider assessment at the start of the process, then think about activities.</a:t>
          </a:r>
          <a:endParaRPr lang="en-US"/>
        </a:p>
      </dgm:t>
    </dgm:pt>
    <dgm:pt modelId="{88C75E1D-2123-44BE-A254-2A2B31F308CE}" type="parTrans" cxnId="{DDBEE927-2736-4935-876B-3146AEC6FD0C}">
      <dgm:prSet/>
      <dgm:spPr/>
      <dgm:t>
        <a:bodyPr/>
        <a:lstStyle/>
        <a:p>
          <a:endParaRPr lang="en-US"/>
        </a:p>
      </dgm:t>
    </dgm:pt>
    <dgm:pt modelId="{4134D681-26FF-4665-B32D-6E53846E8881}" type="sibTrans" cxnId="{DDBEE927-2736-4935-876B-3146AEC6FD0C}">
      <dgm:prSet phldrT="4" phldr="0"/>
      <dgm:spPr/>
      <dgm:t>
        <a:bodyPr/>
        <a:lstStyle/>
        <a:p>
          <a:r>
            <a:rPr lang="en-US"/>
            <a:t>4</a:t>
          </a:r>
        </a:p>
      </dgm:t>
    </dgm:pt>
    <dgm:pt modelId="{F9F856CB-67BE-46BC-BB96-B4C18BF44843}" type="pres">
      <dgm:prSet presAssocID="{CDB8E932-D027-4A1B-A3C6-7CF91EDD533D}" presName="Name0" presStyleCnt="0">
        <dgm:presLayoutVars>
          <dgm:animLvl val="lvl"/>
          <dgm:resizeHandles val="exact"/>
        </dgm:presLayoutVars>
      </dgm:prSet>
      <dgm:spPr/>
    </dgm:pt>
    <dgm:pt modelId="{F206B379-830E-4845-ACBD-7C7E297BB4CE}" type="pres">
      <dgm:prSet presAssocID="{3E5FAD74-4F84-484C-B64A-35F6266BE42D}" presName="compositeNode" presStyleCnt="0">
        <dgm:presLayoutVars>
          <dgm:bulletEnabled val="1"/>
        </dgm:presLayoutVars>
      </dgm:prSet>
      <dgm:spPr/>
    </dgm:pt>
    <dgm:pt modelId="{4BD0DC91-D437-43ED-80AB-705B8660D77F}" type="pres">
      <dgm:prSet presAssocID="{3E5FAD74-4F84-484C-B64A-35F6266BE42D}" presName="bgRect" presStyleLbl="bgAccFollowNode1" presStyleIdx="0" presStyleCnt="4"/>
      <dgm:spPr/>
    </dgm:pt>
    <dgm:pt modelId="{89EDCDC5-CCC0-44E9-9983-658D213C35BA}" type="pres">
      <dgm:prSet presAssocID="{1DCD3E97-0A2E-406E-A185-5C94125FCB39}" presName="sibTransNodeCircle" presStyleLbl="alignNode1" presStyleIdx="0" presStyleCnt="8">
        <dgm:presLayoutVars>
          <dgm:chMax val="0"/>
          <dgm:bulletEnabled/>
        </dgm:presLayoutVars>
      </dgm:prSet>
      <dgm:spPr/>
    </dgm:pt>
    <dgm:pt modelId="{963629AF-1FBB-4C02-84C6-B601771F4C5F}" type="pres">
      <dgm:prSet presAssocID="{3E5FAD74-4F84-484C-B64A-35F6266BE42D}" presName="bottomLine" presStyleLbl="alignNode1" presStyleIdx="1" presStyleCnt="8">
        <dgm:presLayoutVars/>
      </dgm:prSet>
      <dgm:spPr/>
    </dgm:pt>
    <dgm:pt modelId="{50974AFE-2823-4F10-AD66-E84B00F26319}" type="pres">
      <dgm:prSet presAssocID="{3E5FAD74-4F84-484C-B64A-35F6266BE42D}" presName="nodeText" presStyleLbl="bgAccFollowNode1" presStyleIdx="0" presStyleCnt="4">
        <dgm:presLayoutVars>
          <dgm:bulletEnabled val="1"/>
        </dgm:presLayoutVars>
      </dgm:prSet>
      <dgm:spPr/>
    </dgm:pt>
    <dgm:pt modelId="{2FC4F0F8-B7AB-4FB6-B55B-D22781B8EFE2}" type="pres">
      <dgm:prSet presAssocID="{1DCD3E97-0A2E-406E-A185-5C94125FCB39}" presName="sibTrans" presStyleCnt="0"/>
      <dgm:spPr/>
    </dgm:pt>
    <dgm:pt modelId="{20256F5C-DD56-4560-AB22-2552397A42B9}" type="pres">
      <dgm:prSet presAssocID="{D7CD99FA-468A-4F7D-A05E-89A81BD245C3}" presName="compositeNode" presStyleCnt="0">
        <dgm:presLayoutVars>
          <dgm:bulletEnabled val="1"/>
        </dgm:presLayoutVars>
      </dgm:prSet>
      <dgm:spPr/>
    </dgm:pt>
    <dgm:pt modelId="{5C50C08C-1856-42B7-8FD6-0D9563644DEF}" type="pres">
      <dgm:prSet presAssocID="{D7CD99FA-468A-4F7D-A05E-89A81BD245C3}" presName="bgRect" presStyleLbl="bgAccFollowNode1" presStyleIdx="1" presStyleCnt="4"/>
      <dgm:spPr/>
    </dgm:pt>
    <dgm:pt modelId="{03ECE195-1B77-42F2-8B42-2EC172FBD395}" type="pres">
      <dgm:prSet presAssocID="{8600187E-012A-4337-A797-6C8554334BF4}" presName="sibTransNodeCircle" presStyleLbl="alignNode1" presStyleIdx="2" presStyleCnt="8">
        <dgm:presLayoutVars>
          <dgm:chMax val="0"/>
          <dgm:bulletEnabled/>
        </dgm:presLayoutVars>
      </dgm:prSet>
      <dgm:spPr/>
    </dgm:pt>
    <dgm:pt modelId="{326FE33A-6BCA-4E7C-9DB7-7DA824EA288A}" type="pres">
      <dgm:prSet presAssocID="{D7CD99FA-468A-4F7D-A05E-89A81BD245C3}" presName="bottomLine" presStyleLbl="alignNode1" presStyleIdx="3" presStyleCnt="8">
        <dgm:presLayoutVars/>
      </dgm:prSet>
      <dgm:spPr/>
    </dgm:pt>
    <dgm:pt modelId="{E82AF76E-077D-4728-BE39-C48A18562269}" type="pres">
      <dgm:prSet presAssocID="{D7CD99FA-468A-4F7D-A05E-89A81BD245C3}" presName="nodeText" presStyleLbl="bgAccFollowNode1" presStyleIdx="1" presStyleCnt="4">
        <dgm:presLayoutVars>
          <dgm:bulletEnabled val="1"/>
        </dgm:presLayoutVars>
      </dgm:prSet>
      <dgm:spPr/>
    </dgm:pt>
    <dgm:pt modelId="{513B2020-719D-40DF-B488-4D80080CA260}" type="pres">
      <dgm:prSet presAssocID="{8600187E-012A-4337-A797-6C8554334BF4}" presName="sibTrans" presStyleCnt="0"/>
      <dgm:spPr/>
    </dgm:pt>
    <dgm:pt modelId="{F8065870-3437-4ABF-9005-F3E42438E713}" type="pres">
      <dgm:prSet presAssocID="{1F44EA75-85A1-47E9-8069-808928A163B3}" presName="compositeNode" presStyleCnt="0">
        <dgm:presLayoutVars>
          <dgm:bulletEnabled val="1"/>
        </dgm:presLayoutVars>
      </dgm:prSet>
      <dgm:spPr/>
    </dgm:pt>
    <dgm:pt modelId="{9022665B-5A2F-4514-A391-1B90D0ACDE4D}" type="pres">
      <dgm:prSet presAssocID="{1F44EA75-85A1-47E9-8069-808928A163B3}" presName="bgRect" presStyleLbl="bgAccFollowNode1" presStyleIdx="2" presStyleCnt="4"/>
      <dgm:spPr/>
    </dgm:pt>
    <dgm:pt modelId="{DD7F2FE6-7CC8-4D6E-B3BD-A752C2E370E8}" type="pres">
      <dgm:prSet presAssocID="{ECC2CD21-7D0B-4DF0-8290-7D8E3EC38376}" presName="sibTransNodeCircle" presStyleLbl="alignNode1" presStyleIdx="4" presStyleCnt="8">
        <dgm:presLayoutVars>
          <dgm:chMax val="0"/>
          <dgm:bulletEnabled/>
        </dgm:presLayoutVars>
      </dgm:prSet>
      <dgm:spPr/>
    </dgm:pt>
    <dgm:pt modelId="{997768E0-76AB-4F89-B0E7-D605B5C92BB9}" type="pres">
      <dgm:prSet presAssocID="{1F44EA75-85A1-47E9-8069-808928A163B3}" presName="bottomLine" presStyleLbl="alignNode1" presStyleIdx="5" presStyleCnt="8">
        <dgm:presLayoutVars/>
      </dgm:prSet>
      <dgm:spPr/>
    </dgm:pt>
    <dgm:pt modelId="{7038610D-C22C-4468-B18D-DA65BA9676CD}" type="pres">
      <dgm:prSet presAssocID="{1F44EA75-85A1-47E9-8069-808928A163B3}" presName="nodeText" presStyleLbl="bgAccFollowNode1" presStyleIdx="2" presStyleCnt="4">
        <dgm:presLayoutVars>
          <dgm:bulletEnabled val="1"/>
        </dgm:presLayoutVars>
      </dgm:prSet>
      <dgm:spPr/>
    </dgm:pt>
    <dgm:pt modelId="{06588697-946C-4D10-9E24-B444BD24CDBC}" type="pres">
      <dgm:prSet presAssocID="{ECC2CD21-7D0B-4DF0-8290-7D8E3EC38376}" presName="sibTrans" presStyleCnt="0"/>
      <dgm:spPr/>
    </dgm:pt>
    <dgm:pt modelId="{65E2B221-4F3D-4CDE-8F72-C423CF1AB848}" type="pres">
      <dgm:prSet presAssocID="{608A23BC-E1C6-44FB-B84F-CE1E64BD8C6A}" presName="compositeNode" presStyleCnt="0">
        <dgm:presLayoutVars>
          <dgm:bulletEnabled val="1"/>
        </dgm:presLayoutVars>
      </dgm:prSet>
      <dgm:spPr/>
    </dgm:pt>
    <dgm:pt modelId="{61FEBF5F-1144-48B6-BF09-D8D998B4C1D9}" type="pres">
      <dgm:prSet presAssocID="{608A23BC-E1C6-44FB-B84F-CE1E64BD8C6A}" presName="bgRect" presStyleLbl="bgAccFollowNode1" presStyleIdx="3" presStyleCnt="4"/>
      <dgm:spPr/>
    </dgm:pt>
    <dgm:pt modelId="{ED8145FD-90DF-4F81-A914-3197F701DDB5}" type="pres">
      <dgm:prSet presAssocID="{4134D681-26FF-4665-B32D-6E53846E8881}" presName="sibTransNodeCircle" presStyleLbl="alignNode1" presStyleIdx="6" presStyleCnt="8">
        <dgm:presLayoutVars>
          <dgm:chMax val="0"/>
          <dgm:bulletEnabled/>
        </dgm:presLayoutVars>
      </dgm:prSet>
      <dgm:spPr/>
    </dgm:pt>
    <dgm:pt modelId="{C9C3E542-B5AD-4C90-BF0A-FC448D81CA81}" type="pres">
      <dgm:prSet presAssocID="{608A23BC-E1C6-44FB-B84F-CE1E64BD8C6A}" presName="bottomLine" presStyleLbl="alignNode1" presStyleIdx="7" presStyleCnt="8">
        <dgm:presLayoutVars/>
      </dgm:prSet>
      <dgm:spPr/>
    </dgm:pt>
    <dgm:pt modelId="{A5DEBE36-C761-439F-AA60-9945F07119DE}" type="pres">
      <dgm:prSet presAssocID="{608A23BC-E1C6-44FB-B84F-CE1E64BD8C6A}" presName="nodeText" presStyleLbl="bgAccFollowNode1" presStyleIdx="3" presStyleCnt="4">
        <dgm:presLayoutVars>
          <dgm:bulletEnabled val="1"/>
        </dgm:presLayoutVars>
      </dgm:prSet>
      <dgm:spPr/>
    </dgm:pt>
  </dgm:ptLst>
  <dgm:cxnLst>
    <dgm:cxn modelId="{BB5F1408-6DBA-4176-BDA6-B8FE3118F5A7}" srcId="{CDB8E932-D027-4A1B-A3C6-7CF91EDD533D}" destId="{D7CD99FA-468A-4F7D-A05E-89A81BD245C3}" srcOrd="1" destOrd="0" parTransId="{D65A3F5D-DDD8-4B38-98B7-50B7CEF15778}" sibTransId="{8600187E-012A-4337-A797-6C8554334BF4}"/>
    <dgm:cxn modelId="{D1EC2D19-4E63-44DF-BEEC-21D39469E3DA}" type="presOf" srcId="{8600187E-012A-4337-A797-6C8554334BF4}" destId="{03ECE195-1B77-42F2-8B42-2EC172FBD395}" srcOrd="0" destOrd="0" presId="urn:microsoft.com/office/officeart/2016/7/layout/BasicLinearProcessNumbered"/>
    <dgm:cxn modelId="{5BF75825-75FF-49DC-8108-E47AAED2E2F9}" srcId="{CDB8E932-D027-4A1B-A3C6-7CF91EDD533D}" destId="{3E5FAD74-4F84-484C-B64A-35F6266BE42D}" srcOrd="0" destOrd="0" parTransId="{5E1A7056-C2CD-4041-81CF-4850C5CDF8FC}" sibTransId="{1DCD3E97-0A2E-406E-A185-5C94125FCB39}"/>
    <dgm:cxn modelId="{DDBEE927-2736-4935-876B-3146AEC6FD0C}" srcId="{CDB8E932-D027-4A1B-A3C6-7CF91EDD533D}" destId="{608A23BC-E1C6-44FB-B84F-CE1E64BD8C6A}" srcOrd="3" destOrd="0" parTransId="{88C75E1D-2123-44BE-A254-2A2B31F308CE}" sibTransId="{4134D681-26FF-4665-B32D-6E53846E8881}"/>
    <dgm:cxn modelId="{8C0E6F30-AB2E-4336-B38A-F87C37970B88}" type="presOf" srcId="{1F44EA75-85A1-47E9-8069-808928A163B3}" destId="{7038610D-C22C-4468-B18D-DA65BA9676CD}" srcOrd="1" destOrd="0" presId="urn:microsoft.com/office/officeart/2016/7/layout/BasicLinearProcessNumbered"/>
    <dgm:cxn modelId="{04CB4B37-EBF2-489E-BD0B-C895022B907E}" type="presOf" srcId="{ECC2CD21-7D0B-4DF0-8290-7D8E3EC38376}" destId="{DD7F2FE6-7CC8-4D6E-B3BD-A752C2E370E8}" srcOrd="0" destOrd="0" presId="urn:microsoft.com/office/officeart/2016/7/layout/BasicLinearProcessNumbered"/>
    <dgm:cxn modelId="{C605E242-138C-4935-9F87-DCCC0728C70D}" type="presOf" srcId="{CDB8E932-D027-4A1B-A3C6-7CF91EDD533D}" destId="{F9F856CB-67BE-46BC-BB96-B4C18BF44843}" srcOrd="0" destOrd="0" presId="urn:microsoft.com/office/officeart/2016/7/layout/BasicLinearProcessNumbered"/>
    <dgm:cxn modelId="{DA395F6A-61BA-4AE0-980B-8F72E58970F2}" type="presOf" srcId="{4134D681-26FF-4665-B32D-6E53846E8881}" destId="{ED8145FD-90DF-4F81-A914-3197F701DDB5}" srcOrd="0" destOrd="0" presId="urn:microsoft.com/office/officeart/2016/7/layout/BasicLinearProcessNumbered"/>
    <dgm:cxn modelId="{46A25F7C-70F3-4634-987D-49C935FE9778}" type="presOf" srcId="{D7CD99FA-468A-4F7D-A05E-89A81BD245C3}" destId="{E82AF76E-077D-4728-BE39-C48A18562269}" srcOrd="1" destOrd="0" presId="urn:microsoft.com/office/officeart/2016/7/layout/BasicLinearProcessNumbered"/>
    <dgm:cxn modelId="{C2D7567E-F182-49CE-B736-4C130A9E7751}" type="presOf" srcId="{608A23BC-E1C6-44FB-B84F-CE1E64BD8C6A}" destId="{A5DEBE36-C761-439F-AA60-9945F07119DE}" srcOrd="1" destOrd="0" presId="urn:microsoft.com/office/officeart/2016/7/layout/BasicLinearProcessNumbered"/>
    <dgm:cxn modelId="{09027B89-E32A-48AD-95F9-6BFF030B024D}" type="presOf" srcId="{D7CD99FA-468A-4F7D-A05E-89A81BD245C3}" destId="{5C50C08C-1856-42B7-8FD6-0D9563644DEF}" srcOrd="0" destOrd="0" presId="urn:microsoft.com/office/officeart/2016/7/layout/BasicLinearProcessNumbered"/>
    <dgm:cxn modelId="{F343FC95-6340-4CAF-AB9C-14023A2EDA36}" srcId="{CDB8E932-D027-4A1B-A3C6-7CF91EDD533D}" destId="{1F44EA75-85A1-47E9-8069-808928A163B3}" srcOrd="2" destOrd="0" parTransId="{FC4F4C77-7915-421A-990D-5803432E6717}" sibTransId="{ECC2CD21-7D0B-4DF0-8290-7D8E3EC38376}"/>
    <dgm:cxn modelId="{E4A3FEA2-3EBC-487D-97E7-7B4DFBE3B3D9}" type="presOf" srcId="{3E5FAD74-4F84-484C-B64A-35F6266BE42D}" destId="{4BD0DC91-D437-43ED-80AB-705B8660D77F}" srcOrd="0" destOrd="0" presId="urn:microsoft.com/office/officeart/2016/7/layout/BasicLinearProcessNumbered"/>
    <dgm:cxn modelId="{3A2871AB-07F8-44A6-8815-A53472ABADFC}" type="presOf" srcId="{1DCD3E97-0A2E-406E-A185-5C94125FCB39}" destId="{89EDCDC5-CCC0-44E9-9983-658D213C35BA}" srcOrd="0" destOrd="0" presId="urn:microsoft.com/office/officeart/2016/7/layout/BasicLinearProcessNumbered"/>
    <dgm:cxn modelId="{47EA89BF-1A09-4926-AA7A-5F9B1EA7F48A}" type="presOf" srcId="{3E5FAD74-4F84-484C-B64A-35F6266BE42D}" destId="{50974AFE-2823-4F10-AD66-E84B00F26319}" srcOrd="1" destOrd="0" presId="urn:microsoft.com/office/officeart/2016/7/layout/BasicLinearProcessNumbered"/>
    <dgm:cxn modelId="{C0EDAAE4-D081-4986-AC77-18AF5BA75556}" type="presOf" srcId="{608A23BC-E1C6-44FB-B84F-CE1E64BD8C6A}" destId="{61FEBF5F-1144-48B6-BF09-D8D998B4C1D9}" srcOrd="0" destOrd="0" presId="urn:microsoft.com/office/officeart/2016/7/layout/BasicLinearProcessNumbered"/>
    <dgm:cxn modelId="{7786E6FF-CF50-4EB9-A248-95D872FD24BC}" type="presOf" srcId="{1F44EA75-85A1-47E9-8069-808928A163B3}" destId="{9022665B-5A2F-4514-A391-1B90D0ACDE4D}" srcOrd="0" destOrd="0" presId="urn:microsoft.com/office/officeart/2016/7/layout/BasicLinearProcessNumbered"/>
    <dgm:cxn modelId="{726C0D12-DB28-4B2F-B60F-643F2E2E2487}" type="presParOf" srcId="{F9F856CB-67BE-46BC-BB96-B4C18BF44843}" destId="{F206B379-830E-4845-ACBD-7C7E297BB4CE}" srcOrd="0" destOrd="0" presId="urn:microsoft.com/office/officeart/2016/7/layout/BasicLinearProcessNumbered"/>
    <dgm:cxn modelId="{09DCA3D5-95C6-47D8-BA27-7B1AFE264B65}" type="presParOf" srcId="{F206B379-830E-4845-ACBD-7C7E297BB4CE}" destId="{4BD0DC91-D437-43ED-80AB-705B8660D77F}" srcOrd="0" destOrd="0" presId="urn:microsoft.com/office/officeart/2016/7/layout/BasicLinearProcessNumbered"/>
    <dgm:cxn modelId="{FB74D11A-E460-4056-B7E7-C4FA60DEF0B1}" type="presParOf" srcId="{F206B379-830E-4845-ACBD-7C7E297BB4CE}" destId="{89EDCDC5-CCC0-44E9-9983-658D213C35BA}" srcOrd="1" destOrd="0" presId="urn:microsoft.com/office/officeart/2016/7/layout/BasicLinearProcessNumbered"/>
    <dgm:cxn modelId="{C4D3CB33-EDC2-43F0-A2E4-9CC12C92D84F}" type="presParOf" srcId="{F206B379-830E-4845-ACBD-7C7E297BB4CE}" destId="{963629AF-1FBB-4C02-84C6-B601771F4C5F}" srcOrd="2" destOrd="0" presId="urn:microsoft.com/office/officeart/2016/7/layout/BasicLinearProcessNumbered"/>
    <dgm:cxn modelId="{8661F826-697F-4BF5-9D2B-690BD482A3E4}" type="presParOf" srcId="{F206B379-830E-4845-ACBD-7C7E297BB4CE}" destId="{50974AFE-2823-4F10-AD66-E84B00F26319}" srcOrd="3" destOrd="0" presId="urn:microsoft.com/office/officeart/2016/7/layout/BasicLinearProcessNumbered"/>
    <dgm:cxn modelId="{3DAC35CD-1AEC-4801-8D57-B32D29D33A7E}" type="presParOf" srcId="{F9F856CB-67BE-46BC-BB96-B4C18BF44843}" destId="{2FC4F0F8-B7AB-4FB6-B55B-D22781B8EFE2}" srcOrd="1" destOrd="0" presId="urn:microsoft.com/office/officeart/2016/7/layout/BasicLinearProcessNumbered"/>
    <dgm:cxn modelId="{997B1F70-6C01-4AF3-9E9F-965F0076C3BC}" type="presParOf" srcId="{F9F856CB-67BE-46BC-BB96-B4C18BF44843}" destId="{20256F5C-DD56-4560-AB22-2552397A42B9}" srcOrd="2" destOrd="0" presId="urn:microsoft.com/office/officeart/2016/7/layout/BasicLinearProcessNumbered"/>
    <dgm:cxn modelId="{57F77C83-DF97-4591-8802-A6EBC1E611E6}" type="presParOf" srcId="{20256F5C-DD56-4560-AB22-2552397A42B9}" destId="{5C50C08C-1856-42B7-8FD6-0D9563644DEF}" srcOrd="0" destOrd="0" presId="urn:microsoft.com/office/officeart/2016/7/layout/BasicLinearProcessNumbered"/>
    <dgm:cxn modelId="{651A7C59-2B79-4E1B-AF8C-E21DD11EA319}" type="presParOf" srcId="{20256F5C-DD56-4560-AB22-2552397A42B9}" destId="{03ECE195-1B77-42F2-8B42-2EC172FBD395}" srcOrd="1" destOrd="0" presId="urn:microsoft.com/office/officeart/2016/7/layout/BasicLinearProcessNumbered"/>
    <dgm:cxn modelId="{97BCC6F7-1286-4DB4-A7B8-25FE7B58637E}" type="presParOf" srcId="{20256F5C-DD56-4560-AB22-2552397A42B9}" destId="{326FE33A-6BCA-4E7C-9DB7-7DA824EA288A}" srcOrd="2" destOrd="0" presId="urn:microsoft.com/office/officeart/2016/7/layout/BasicLinearProcessNumbered"/>
    <dgm:cxn modelId="{509282D8-93A6-431E-8AA0-63F11B71237A}" type="presParOf" srcId="{20256F5C-DD56-4560-AB22-2552397A42B9}" destId="{E82AF76E-077D-4728-BE39-C48A18562269}" srcOrd="3" destOrd="0" presId="urn:microsoft.com/office/officeart/2016/7/layout/BasicLinearProcessNumbered"/>
    <dgm:cxn modelId="{1899BE7D-F76C-4D5D-9859-B73C31BBB2C1}" type="presParOf" srcId="{F9F856CB-67BE-46BC-BB96-B4C18BF44843}" destId="{513B2020-719D-40DF-B488-4D80080CA260}" srcOrd="3" destOrd="0" presId="urn:microsoft.com/office/officeart/2016/7/layout/BasicLinearProcessNumbered"/>
    <dgm:cxn modelId="{02736FAC-D5CC-4CF4-B2F8-5980BE6D2424}" type="presParOf" srcId="{F9F856CB-67BE-46BC-BB96-B4C18BF44843}" destId="{F8065870-3437-4ABF-9005-F3E42438E713}" srcOrd="4" destOrd="0" presId="urn:microsoft.com/office/officeart/2016/7/layout/BasicLinearProcessNumbered"/>
    <dgm:cxn modelId="{C0C58E1E-646F-44B7-A49F-17F33F4C1C78}" type="presParOf" srcId="{F8065870-3437-4ABF-9005-F3E42438E713}" destId="{9022665B-5A2F-4514-A391-1B90D0ACDE4D}" srcOrd="0" destOrd="0" presId="urn:microsoft.com/office/officeart/2016/7/layout/BasicLinearProcessNumbered"/>
    <dgm:cxn modelId="{4240D4D0-B2DB-4EA3-9AF6-AE3F714C8FDE}" type="presParOf" srcId="{F8065870-3437-4ABF-9005-F3E42438E713}" destId="{DD7F2FE6-7CC8-4D6E-B3BD-A752C2E370E8}" srcOrd="1" destOrd="0" presId="urn:microsoft.com/office/officeart/2016/7/layout/BasicLinearProcessNumbered"/>
    <dgm:cxn modelId="{E7F791A1-F8BF-434D-A1B2-4D31739A6EDB}" type="presParOf" srcId="{F8065870-3437-4ABF-9005-F3E42438E713}" destId="{997768E0-76AB-4F89-B0E7-D605B5C92BB9}" srcOrd="2" destOrd="0" presId="urn:microsoft.com/office/officeart/2016/7/layout/BasicLinearProcessNumbered"/>
    <dgm:cxn modelId="{B37B107F-EC2C-4387-8E27-B7F9D78B3150}" type="presParOf" srcId="{F8065870-3437-4ABF-9005-F3E42438E713}" destId="{7038610D-C22C-4468-B18D-DA65BA9676CD}" srcOrd="3" destOrd="0" presId="urn:microsoft.com/office/officeart/2016/7/layout/BasicLinearProcessNumbered"/>
    <dgm:cxn modelId="{BA6A7065-4F85-4374-AEFB-573DEE8680D1}" type="presParOf" srcId="{F9F856CB-67BE-46BC-BB96-B4C18BF44843}" destId="{06588697-946C-4D10-9E24-B444BD24CDBC}" srcOrd="5" destOrd="0" presId="urn:microsoft.com/office/officeart/2016/7/layout/BasicLinearProcessNumbered"/>
    <dgm:cxn modelId="{0287B669-1D06-4806-9463-A994016ED819}" type="presParOf" srcId="{F9F856CB-67BE-46BC-BB96-B4C18BF44843}" destId="{65E2B221-4F3D-4CDE-8F72-C423CF1AB848}" srcOrd="6" destOrd="0" presId="urn:microsoft.com/office/officeart/2016/7/layout/BasicLinearProcessNumbered"/>
    <dgm:cxn modelId="{1E66F21D-56B4-48D7-89AB-778AF39096EC}" type="presParOf" srcId="{65E2B221-4F3D-4CDE-8F72-C423CF1AB848}" destId="{61FEBF5F-1144-48B6-BF09-D8D998B4C1D9}" srcOrd="0" destOrd="0" presId="urn:microsoft.com/office/officeart/2016/7/layout/BasicLinearProcessNumbered"/>
    <dgm:cxn modelId="{7AF4E3A0-6629-43C1-B6E3-7F769AFAC95B}" type="presParOf" srcId="{65E2B221-4F3D-4CDE-8F72-C423CF1AB848}" destId="{ED8145FD-90DF-4F81-A914-3197F701DDB5}" srcOrd="1" destOrd="0" presId="urn:microsoft.com/office/officeart/2016/7/layout/BasicLinearProcessNumbered"/>
    <dgm:cxn modelId="{0634FE9C-DFFA-4B04-B135-9D8716FE0895}" type="presParOf" srcId="{65E2B221-4F3D-4CDE-8F72-C423CF1AB848}" destId="{C9C3E542-B5AD-4C90-BF0A-FC448D81CA81}" srcOrd="2" destOrd="0" presId="urn:microsoft.com/office/officeart/2016/7/layout/BasicLinearProcessNumbered"/>
    <dgm:cxn modelId="{F2DABA5E-FED9-4EE3-B9E3-F72D8F57C874}" type="presParOf" srcId="{65E2B221-4F3D-4CDE-8F72-C423CF1AB848}" destId="{A5DEBE36-C761-439F-AA60-9945F07119D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6FE287-3BC9-4CD6-BF80-767E3D7700E1}"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2C6D9E6B-AB9B-4E05-927F-B26F8E76B47A}">
      <dgm:prSet/>
      <dgm:spPr/>
      <dgm:t>
        <a:bodyPr/>
        <a:lstStyle/>
        <a:p>
          <a:r>
            <a:rPr lang="en-GB" b="1" u="sng"/>
            <a:t>The Settler</a:t>
          </a:r>
          <a:r>
            <a:rPr lang="en-GB"/>
            <a:t>: ‘this provides students with an immediate task, perhaps helping them settle into the lesson while requiring limited teacher explanation.’</a:t>
          </a:r>
          <a:endParaRPr lang="en-US"/>
        </a:p>
      </dgm:t>
    </dgm:pt>
    <dgm:pt modelId="{8404D002-7B7D-4C2C-9CF8-D85F3C1EC89D}" type="parTrans" cxnId="{C956897F-A1D8-406E-AD7A-679C2E64C7C7}">
      <dgm:prSet/>
      <dgm:spPr/>
      <dgm:t>
        <a:bodyPr/>
        <a:lstStyle/>
        <a:p>
          <a:endParaRPr lang="en-US"/>
        </a:p>
      </dgm:t>
    </dgm:pt>
    <dgm:pt modelId="{36B1C95C-FC6A-4E79-85F3-80227B0FFAC9}" type="sibTrans" cxnId="{C956897F-A1D8-406E-AD7A-679C2E64C7C7}">
      <dgm:prSet/>
      <dgm:spPr/>
      <dgm:t>
        <a:bodyPr/>
        <a:lstStyle/>
        <a:p>
          <a:endParaRPr lang="en-US"/>
        </a:p>
      </dgm:t>
    </dgm:pt>
    <dgm:pt modelId="{DD752CB5-B86C-437E-9F38-201CB795702F}">
      <dgm:prSet/>
      <dgm:spPr/>
      <dgm:t>
        <a:bodyPr/>
        <a:lstStyle/>
        <a:p>
          <a:r>
            <a:rPr lang="en-GB" b="1" u="sng" dirty="0"/>
            <a:t>The Starter: </a:t>
          </a:r>
          <a:r>
            <a:rPr lang="en-GB" dirty="0"/>
            <a:t>‘it certainly has its place, although examples like this can be restrictive, relying, as they do, on students’ guesswork and often limited prior knowledge’ and need effective questioning to work well.</a:t>
          </a:r>
          <a:endParaRPr lang="en-US" dirty="0"/>
        </a:p>
      </dgm:t>
    </dgm:pt>
    <dgm:pt modelId="{93D5AE7C-CCA5-4E96-8A8C-77B1560D7E83}" type="parTrans" cxnId="{B3267B7A-0602-4C7C-ABEE-A9E421DC9D37}">
      <dgm:prSet/>
      <dgm:spPr/>
      <dgm:t>
        <a:bodyPr/>
        <a:lstStyle/>
        <a:p>
          <a:endParaRPr lang="en-US"/>
        </a:p>
      </dgm:t>
    </dgm:pt>
    <dgm:pt modelId="{CFB39BC2-4695-495C-88BC-149897FBF0CE}" type="sibTrans" cxnId="{B3267B7A-0602-4C7C-ABEE-A9E421DC9D37}">
      <dgm:prSet/>
      <dgm:spPr/>
      <dgm:t>
        <a:bodyPr/>
        <a:lstStyle/>
        <a:p>
          <a:endParaRPr lang="en-US"/>
        </a:p>
      </dgm:t>
    </dgm:pt>
    <dgm:pt modelId="{1B412E8B-1EA8-46CC-8717-EF4616D8C8F8}">
      <dgm:prSet/>
      <dgm:spPr/>
      <dgm:t>
        <a:bodyPr/>
        <a:lstStyle/>
        <a:p>
          <a:r>
            <a:rPr lang="en-GB" b="1" u="sng" dirty="0">
              <a:effectLst/>
            </a:rPr>
            <a:t>Initial Stimulus Material: </a:t>
          </a:r>
          <a:r>
            <a:rPr lang="en-GB" dirty="0"/>
            <a:t>‘a powerful way to share goals while provoking thought and curiosity.  It also reflects relatively well-evidenced principles of cognitive science: the usefulness of introducing new topics with pre-questions, and the value of integrating concrete representations …with abstract ones’.</a:t>
          </a:r>
          <a:endParaRPr lang="en-US" dirty="0"/>
        </a:p>
      </dgm:t>
    </dgm:pt>
    <dgm:pt modelId="{75A20532-CF73-4CC4-A9AF-A5714030E712}" type="parTrans" cxnId="{B8D51C10-F9CC-41B5-AA62-56D2AB4FA365}">
      <dgm:prSet/>
      <dgm:spPr/>
      <dgm:t>
        <a:bodyPr/>
        <a:lstStyle/>
        <a:p>
          <a:endParaRPr lang="en-US"/>
        </a:p>
      </dgm:t>
    </dgm:pt>
    <dgm:pt modelId="{B12BDBA4-2BCE-4B3E-8B5A-DE3EFF21A079}" type="sibTrans" cxnId="{B8D51C10-F9CC-41B5-AA62-56D2AB4FA365}">
      <dgm:prSet/>
      <dgm:spPr/>
      <dgm:t>
        <a:bodyPr/>
        <a:lstStyle/>
        <a:p>
          <a:endParaRPr lang="en-US"/>
        </a:p>
      </dgm:t>
    </dgm:pt>
    <dgm:pt modelId="{BD336F13-630B-4FB1-B70A-AB6F223BDB4B}" type="pres">
      <dgm:prSet presAssocID="{FF6FE287-3BC9-4CD6-BF80-767E3D7700E1}" presName="linear" presStyleCnt="0">
        <dgm:presLayoutVars>
          <dgm:animLvl val="lvl"/>
          <dgm:resizeHandles val="exact"/>
        </dgm:presLayoutVars>
      </dgm:prSet>
      <dgm:spPr/>
    </dgm:pt>
    <dgm:pt modelId="{9D8EE462-D861-46AA-8935-1345DB338DCB}" type="pres">
      <dgm:prSet presAssocID="{2C6D9E6B-AB9B-4E05-927F-B26F8E76B47A}" presName="parentText" presStyleLbl="node1" presStyleIdx="0" presStyleCnt="3">
        <dgm:presLayoutVars>
          <dgm:chMax val="0"/>
          <dgm:bulletEnabled val="1"/>
        </dgm:presLayoutVars>
      </dgm:prSet>
      <dgm:spPr/>
    </dgm:pt>
    <dgm:pt modelId="{8A268010-E9B9-4988-B2FC-56A9FBED2115}" type="pres">
      <dgm:prSet presAssocID="{36B1C95C-FC6A-4E79-85F3-80227B0FFAC9}" presName="spacer" presStyleCnt="0"/>
      <dgm:spPr/>
    </dgm:pt>
    <dgm:pt modelId="{131E3F87-6003-4E6C-9198-1ADEC06C5298}" type="pres">
      <dgm:prSet presAssocID="{DD752CB5-B86C-437E-9F38-201CB795702F}" presName="parentText" presStyleLbl="node1" presStyleIdx="1" presStyleCnt="3">
        <dgm:presLayoutVars>
          <dgm:chMax val="0"/>
          <dgm:bulletEnabled val="1"/>
        </dgm:presLayoutVars>
      </dgm:prSet>
      <dgm:spPr/>
    </dgm:pt>
    <dgm:pt modelId="{F063D468-01BA-4BD6-975B-3845743E8E7C}" type="pres">
      <dgm:prSet presAssocID="{CFB39BC2-4695-495C-88BC-149897FBF0CE}" presName="spacer" presStyleCnt="0"/>
      <dgm:spPr/>
    </dgm:pt>
    <dgm:pt modelId="{EFCB1BAD-4F3C-4B52-928B-835D10C36D4A}" type="pres">
      <dgm:prSet presAssocID="{1B412E8B-1EA8-46CC-8717-EF4616D8C8F8}" presName="parentText" presStyleLbl="node1" presStyleIdx="2" presStyleCnt="3">
        <dgm:presLayoutVars>
          <dgm:chMax val="0"/>
          <dgm:bulletEnabled val="1"/>
        </dgm:presLayoutVars>
      </dgm:prSet>
      <dgm:spPr/>
    </dgm:pt>
  </dgm:ptLst>
  <dgm:cxnLst>
    <dgm:cxn modelId="{B8D51C10-F9CC-41B5-AA62-56D2AB4FA365}" srcId="{FF6FE287-3BC9-4CD6-BF80-767E3D7700E1}" destId="{1B412E8B-1EA8-46CC-8717-EF4616D8C8F8}" srcOrd="2" destOrd="0" parTransId="{75A20532-CF73-4CC4-A9AF-A5714030E712}" sibTransId="{B12BDBA4-2BCE-4B3E-8B5A-DE3EFF21A079}"/>
    <dgm:cxn modelId="{3670AA44-4D06-4E67-976C-4F176BCDE0D1}" type="presOf" srcId="{DD752CB5-B86C-437E-9F38-201CB795702F}" destId="{131E3F87-6003-4E6C-9198-1ADEC06C5298}" srcOrd="0" destOrd="0" presId="urn:microsoft.com/office/officeart/2005/8/layout/vList2"/>
    <dgm:cxn modelId="{C7107A4D-3BF9-46E2-A9AD-D0E2A16D5725}" type="presOf" srcId="{1B412E8B-1EA8-46CC-8717-EF4616D8C8F8}" destId="{EFCB1BAD-4F3C-4B52-928B-835D10C36D4A}" srcOrd="0" destOrd="0" presId="urn:microsoft.com/office/officeart/2005/8/layout/vList2"/>
    <dgm:cxn modelId="{B3267B7A-0602-4C7C-ABEE-A9E421DC9D37}" srcId="{FF6FE287-3BC9-4CD6-BF80-767E3D7700E1}" destId="{DD752CB5-B86C-437E-9F38-201CB795702F}" srcOrd="1" destOrd="0" parTransId="{93D5AE7C-CCA5-4E96-8A8C-77B1560D7E83}" sibTransId="{CFB39BC2-4695-495C-88BC-149897FBF0CE}"/>
    <dgm:cxn modelId="{C956897F-A1D8-406E-AD7A-679C2E64C7C7}" srcId="{FF6FE287-3BC9-4CD6-BF80-767E3D7700E1}" destId="{2C6D9E6B-AB9B-4E05-927F-B26F8E76B47A}" srcOrd="0" destOrd="0" parTransId="{8404D002-7B7D-4C2C-9CF8-D85F3C1EC89D}" sibTransId="{36B1C95C-FC6A-4E79-85F3-80227B0FFAC9}"/>
    <dgm:cxn modelId="{20193A87-96C1-43C0-B7C9-F6A60886ED9F}" type="presOf" srcId="{FF6FE287-3BC9-4CD6-BF80-767E3D7700E1}" destId="{BD336F13-630B-4FB1-B70A-AB6F223BDB4B}" srcOrd="0" destOrd="0" presId="urn:microsoft.com/office/officeart/2005/8/layout/vList2"/>
    <dgm:cxn modelId="{39D879AB-4E0D-412F-BA60-9813C24582E9}" type="presOf" srcId="{2C6D9E6B-AB9B-4E05-927F-B26F8E76B47A}" destId="{9D8EE462-D861-46AA-8935-1345DB338DCB}" srcOrd="0" destOrd="0" presId="urn:microsoft.com/office/officeart/2005/8/layout/vList2"/>
    <dgm:cxn modelId="{C85457AA-F20D-4384-B060-7729232E984B}" type="presParOf" srcId="{BD336F13-630B-4FB1-B70A-AB6F223BDB4B}" destId="{9D8EE462-D861-46AA-8935-1345DB338DCB}" srcOrd="0" destOrd="0" presId="urn:microsoft.com/office/officeart/2005/8/layout/vList2"/>
    <dgm:cxn modelId="{4463D98E-6D55-4762-9594-642271350610}" type="presParOf" srcId="{BD336F13-630B-4FB1-B70A-AB6F223BDB4B}" destId="{8A268010-E9B9-4988-B2FC-56A9FBED2115}" srcOrd="1" destOrd="0" presId="urn:microsoft.com/office/officeart/2005/8/layout/vList2"/>
    <dgm:cxn modelId="{951E47E7-CD1F-476D-A01E-CEE26B4AAEA3}" type="presParOf" srcId="{BD336F13-630B-4FB1-B70A-AB6F223BDB4B}" destId="{131E3F87-6003-4E6C-9198-1ADEC06C5298}" srcOrd="2" destOrd="0" presId="urn:microsoft.com/office/officeart/2005/8/layout/vList2"/>
    <dgm:cxn modelId="{1B5005F2-857C-46E9-8AB9-57240D8F426B}" type="presParOf" srcId="{BD336F13-630B-4FB1-B70A-AB6F223BDB4B}" destId="{F063D468-01BA-4BD6-975B-3845743E8E7C}" srcOrd="3" destOrd="0" presId="urn:microsoft.com/office/officeart/2005/8/layout/vList2"/>
    <dgm:cxn modelId="{5DE0CE16-936B-4B2C-8ADD-E20770D46EF4}" type="presParOf" srcId="{BD336F13-630B-4FB1-B70A-AB6F223BDB4B}" destId="{EFCB1BAD-4F3C-4B52-928B-835D10C36D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59775-6311-4779-932C-E816BF3380A2}">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701D7B-FB5A-4F8B-94E9-EC3CD31CD437}">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982BAA-18B5-4B28-BD80-A1E4D5C35B2B}">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Think of 4 things you must consider/include when planning a lesson</a:t>
          </a:r>
          <a:endParaRPr lang="en-US" sz="2500" kern="1200"/>
        </a:p>
      </dsp:txBody>
      <dsp:txXfrm>
        <a:off x="1941716" y="718"/>
        <a:ext cx="4571887" cy="1681139"/>
      </dsp:txXfrm>
    </dsp:sp>
    <dsp:sp modelId="{C9046433-8161-4792-BFBB-009AA3649E4E}">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2BADE-A88F-44CE-8B16-420CE1C7738F}">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739171-8F9A-43B7-93BC-2143E1E8652D}">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a:t>Share your ideas with your partner and add 2 more to your list</a:t>
          </a:r>
          <a:endParaRPr lang="en-US" sz="2500" kern="1200"/>
        </a:p>
      </dsp:txBody>
      <dsp:txXfrm>
        <a:off x="1941716" y="2102143"/>
        <a:ext cx="4571887" cy="1681139"/>
      </dsp:txXfrm>
    </dsp:sp>
    <dsp:sp modelId="{C79DBC8C-7E54-4E53-AB79-704B5D449E1C}">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6CFAF0-4AB9-4960-9E64-89D7EDC2CBC4}">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C63A22-3434-4C6B-AB26-35FF1349D0E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GB" sz="2500" kern="1200" dirty="0"/>
            <a:t>As a class, share your ideas – try to get to 10!</a:t>
          </a:r>
          <a:endParaRPr lang="en-US" sz="2500" kern="1200" dirty="0"/>
        </a:p>
      </dsp:txBody>
      <dsp:txXfrm>
        <a:off x="1941716" y="4203567"/>
        <a:ext cx="4571887" cy="16811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0DC91-D437-43ED-80AB-705B8660D77F}">
      <dsp:nvSpPr>
        <dsp:cNvPr id="0" name=""/>
        <dsp:cNvSpPr/>
      </dsp:nvSpPr>
      <dsp:spPr>
        <a:xfrm>
          <a:off x="2847" y="429921"/>
          <a:ext cx="2259201" cy="3162882"/>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136" tIns="330200" rIns="176136" bIns="330200" numCol="1" spcCol="1270" anchor="t" anchorCtr="0">
          <a:noAutofit/>
        </a:bodyPr>
        <a:lstStyle/>
        <a:p>
          <a:pPr marL="0" lvl="0" indent="0" algn="l" defTabSz="844550">
            <a:lnSpc>
              <a:spcPct val="90000"/>
            </a:lnSpc>
            <a:spcBef>
              <a:spcPct val="0"/>
            </a:spcBef>
            <a:spcAft>
              <a:spcPct val="35000"/>
            </a:spcAft>
            <a:buNone/>
          </a:pPr>
          <a:r>
            <a:rPr lang="en-GB" sz="1900" kern="1200" dirty="0"/>
            <a:t>Have a clear end-point in mind.</a:t>
          </a:r>
          <a:endParaRPr lang="en-US" sz="1900" kern="1200" dirty="0"/>
        </a:p>
      </dsp:txBody>
      <dsp:txXfrm>
        <a:off x="2847" y="1631816"/>
        <a:ext cx="2259201" cy="1897729"/>
      </dsp:txXfrm>
    </dsp:sp>
    <dsp:sp modelId="{89EDCDC5-CCC0-44E9-9983-658D213C35BA}">
      <dsp:nvSpPr>
        <dsp:cNvPr id="0" name=""/>
        <dsp:cNvSpPr/>
      </dsp:nvSpPr>
      <dsp:spPr>
        <a:xfrm>
          <a:off x="658016" y="746209"/>
          <a:ext cx="948864" cy="948864"/>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77" tIns="12700" rIns="7397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796974" y="885167"/>
        <a:ext cx="670948" cy="670948"/>
      </dsp:txXfrm>
    </dsp:sp>
    <dsp:sp modelId="{963629AF-1FBB-4C02-84C6-B601771F4C5F}">
      <dsp:nvSpPr>
        <dsp:cNvPr id="0" name=""/>
        <dsp:cNvSpPr/>
      </dsp:nvSpPr>
      <dsp:spPr>
        <a:xfrm>
          <a:off x="2847" y="3592731"/>
          <a:ext cx="2259201" cy="72"/>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50C08C-1856-42B7-8FD6-0D9563644DEF}">
      <dsp:nvSpPr>
        <dsp:cNvPr id="0" name=""/>
        <dsp:cNvSpPr/>
      </dsp:nvSpPr>
      <dsp:spPr>
        <a:xfrm>
          <a:off x="2487969" y="429921"/>
          <a:ext cx="2259201" cy="3162882"/>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136" tIns="330200" rIns="176136" bIns="330200" numCol="1" spcCol="1270" anchor="t" anchorCtr="0">
          <a:noAutofit/>
        </a:bodyPr>
        <a:lstStyle/>
        <a:p>
          <a:pPr marL="0" lvl="0" indent="0" algn="l" defTabSz="844550">
            <a:lnSpc>
              <a:spcPct val="90000"/>
            </a:lnSpc>
            <a:spcBef>
              <a:spcPct val="0"/>
            </a:spcBef>
            <a:spcAft>
              <a:spcPct val="35000"/>
            </a:spcAft>
            <a:buNone/>
          </a:pPr>
          <a:r>
            <a:rPr lang="en-GB" sz="1900" kern="1200"/>
            <a:t>Always plan a sequence of lessons – this will cut down on your stress in the long run.</a:t>
          </a:r>
          <a:endParaRPr lang="en-US" sz="1900" kern="1200"/>
        </a:p>
      </dsp:txBody>
      <dsp:txXfrm>
        <a:off x="2487969" y="1631816"/>
        <a:ext cx="2259201" cy="1897729"/>
      </dsp:txXfrm>
    </dsp:sp>
    <dsp:sp modelId="{03ECE195-1B77-42F2-8B42-2EC172FBD395}">
      <dsp:nvSpPr>
        <dsp:cNvPr id="0" name=""/>
        <dsp:cNvSpPr/>
      </dsp:nvSpPr>
      <dsp:spPr>
        <a:xfrm>
          <a:off x="3143137" y="746209"/>
          <a:ext cx="948864" cy="948864"/>
        </a:xfrm>
        <a:prstGeom prst="ellips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77" tIns="12700" rIns="7397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282095" y="885167"/>
        <a:ext cx="670948" cy="670948"/>
      </dsp:txXfrm>
    </dsp:sp>
    <dsp:sp modelId="{326FE33A-6BCA-4E7C-9DB7-7DA824EA288A}">
      <dsp:nvSpPr>
        <dsp:cNvPr id="0" name=""/>
        <dsp:cNvSpPr/>
      </dsp:nvSpPr>
      <dsp:spPr>
        <a:xfrm>
          <a:off x="2487969" y="3592731"/>
          <a:ext cx="2259201" cy="72"/>
        </a:xfrm>
        <a:prstGeom prst="rect">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22665B-5A2F-4514-A391-1B90D0ACDE4D}">
      <dsp:nvSpPr>
        <dsp:cNvPr id="0" name=""/>
        <dsp:cNvSpPr/>
      </dsp:nvSpPr>
      <dsp:spPr>
        <a:xfrm>
          <a:off x="4973091" y="429921"/>
          <a:ext cx="2259201" cy="3162882"/>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136" tIns="330200" rIns="176136" bIns="330200" numCol="1" spcCol="1270" anchor="t" anchorCtr="0">
          <a:noAutofit/>
        </a:bodyPr>
        <a:lstStyle/>
        <a:p>
          <a:pPr marL="0" lvl="0" indent="0" algn="l" defTabSz="844550">
            <a:lnSpc>
              <a:spcPct val="90000"/>
            </a:lnSpc>
            <a:spcBef>
              <a:spcPct val="0"/>
            </a:spcBef>
            <a:spcAft>
              <a:spcPct val="35000"/>
            </a:spcAft>
            <a:buNone/>
          </a:pPr>
          <a:r>
            <a:rPr lang="en-GB" sz="1900" kern="1200"/>
            <a:t>Be clear about your objectives (as opposed to the activities you will do).</a:t>
          </a:r>
          <a:endParaRPr lang="en-US" sz="1900" kern="1200"/>
        </a:p>
      </dsp:txBody>
      <dsp:txXfrm>
        <a:off x="4973091" y="1631816"/>
        <a:ext cx="2259201" cy="1897729"/>
      </dsp:txXfrm>
    </dsp:sp>
    <dsp:sp modelId="{DD7F2FE6-7CC8-4D6E-B3BD-A752C2E370E8}">
      <dsp:nvSpPr>
        <dsp:cNvPr id="0" name=""/>
        <dsp:cNvSpPr/>
      </dsp:nvSpPr>
      <dsp:spPr>
        <a:xfrm>
          <a:off x="5628259" y="746209"/>
          <a:ext cx="948864" cy="948864"/>
        </a:xfrm>
        <a:prstGeom prst="ellips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77" tIns="12700" rIns="7397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5767217" y="885167"/>
        <a:ext cx="670948" cy="670948"/>
      </dsp:txXfrm>
    </dsp:sp>
    <dsp:sp modelId="{997768E0-76AB-4F89-B0E7-D605B5C92BB9}">
      <dsp:nvSpPr>
        <dsp:cNvPr id="0" name=""/>
        <dsp:cNvSpPr/>
      </dsp:nvSpPr>
      <dsp:spPr>
        <a:xfrm>
          <a:off x="4973091" y="3592731"/>
          <a:ext cx="2259201" cy="7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FEBF5F-1144-48B6-BF09-D8D998B4C1D9}">
      <dsp:nvSpPr>
        <dsp:cNvPr id="0" name=""/>
        <dsp:cNvSpPr/>
      </dsp:nvSpPr>
      <dsp:spPr>
        <a:xfrm>
          <a:off x="7458212" y="429921"/>
          <a:ext cx="2259201" cy="3162882"/>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6136" tIns="330200" rIns="176136" bIns="330200" numCol="1" spcCol="1270" anchor="t" anchorCtr="0">
          <a:noAutofit/>
        </a:bodyPr>
        <a:lstStyle/>
        <a:p>
          <a:pPr marL="0" lvl="0" indent="0" algn="l" defTabSz="844550">
            <a:lnSpc>
              <a:spcPct val="90000"/>
            </a:lnSpc>
            <a:spcBef>
              <a:spcPct val="0"/>
            </a:spcBef>
            <a:spcAft>
              <a:spcPct val="35000"/>
            </a:spcAft>
            <a:buNone/>
          </a:pPr>
          <a:r>
            <a:rPr lang="en-GB" sz="1900" kern="1200"/>
            <a:t>Consider assessment at the start of the process, then think about activities.</a:t>
          </a:r>
          <a:endParaRPr lang="en-US" sz="1900" kern="1200"/>
        </a:p>
      </dsp:txBody>
      <dsp:txXfrm>
        <a:off x="7458212" y="1631816"/>
        <a:ext cx="2259201" cy="1897729"/>
      </dsp:txXfrm>
    </dsp:sp>
    <dsp:sp modelId="{ED8145FD-90DF-4F81-A914-3197F701DDB5}">
      <dsp:nvSpPr>
        <dsp:cNvPr id="0" name=""/>
        <dsp:cNvSpPr/>
      </dsp:nvSpPr>
      <dsp:spPr>
        <a:xfrm>
          <a:off x="8113381" y="746209"/>
          <a:ext cx="948864" cy="948864"/>
        </a:xfrm>
        <a:prstGeom prst="ellips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77" tIns="12700" rIns="73977"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252339" y="885167"/>
        <a:ext cx="670948" cy="670948"/>
      </dsp:txXfrm>
    </dsp:sp>
    <dsp:sp modelId="{C9C3E542-B5AD-4C90-BF0A-FC448D81CA81}">
      <dsp:nvSpPr>
        <dsp:cNvPr id="0" name=""/>
        <dsp:cNvSpPr/>
      </dsp:nvSpPr>
      <dsp:spPr>
        <a:xfrm>
          <a:off x="7458212" y="3592731"/>
          <a:ext cx="2259201" cy="72"/>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8EE462-D861-46AA-8935-1345DB338DCB}">
      <dsp:nvSpPr>
        <dsp:cNvPr id="0" name=""/>
        <dsp:cNvSpPr/>
      </dsp:nvSpPr>
      <dsp:spPr>
        <a:xfrm>
          <a:off x="0" y="36836"/>
          <a:ext cx="9720262" cy="12779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The Settler</a:t>
          </a:r>
          <a:r>
            <a:rPr lang="en-GB" sz="2000" kern="1200"/>
            <a:t>: ‘this provides students with an immediate task, perhaps helping them settle into the lesson while requiring limited teacher explanation.’</a:t>
          </a:r>
          <a:endParaRPr lang="en-US" sz="2000" kern="1200"/>
        </a:p>
      </dsp:txBody>
      <dsp:txXfrm>
        <a:off x="62384" y="99220"/>
        <a:ext cx="9595494" cy="1153182"/>
      </dsp:txXfrm>
    </dsp:sp>
    <dsp:sp modelId="{131E3F87-6003-4E6C-9198-1ADEC06C5298}">
      <dsp:nvSpPr>
        <dsp:cNvPr id="0" name=""/>
        <dsp:cNvSpPr/>
      </dsp:nvSpPr>
      <dsp:spPr>
        <a:xfrm>
          <a:off x="0" y="1372387"/>
          <a:ext cx="9720262" cy="12779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t>The Starter: </a:t>
          </a:r>
          <a:r>
            <a:rPr lang="en-GB" sz="2000" kern="1200" dirty="0"/>
            <a:t>‘it certainly has its place, although examples like this can be restrictive, relying, as they do, on students’ guesswork and often limited prior knowledge’ and need effective questioning to work well.</a:t>
          </a:r>
          <a:endParaRPr lang="en-US" sz="2000" kern="1200" dirty="0"/>
        </a:p>
      </dsp:txBody>
      <dsp:txXfrm>
        <a:off x="62384" y="1434771"/>
        <a:ext cx="9595494" cy="1153182"/>
      </dsp:txXfrm>
    </dsp:sp>
    <dsp:sp modelId="{EFCB1BAD-4F3C-4B52-928B-835D10C36D4A}">
      <dsp:nvSpPr>
        <dsp:cNvPr id="0" name=""/>
        <dsp:cNvSpPr/>
      </dsp:nvSpPr>
      <dsp:spPr>
        <a:xfrm>
          <a:off x="0" y="2707937"/>
          <a:ext cx="9720262" cy="12779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effectLst/>
            </a:rPr>
            <a:t>Initial Stimulus Material: </a:t>
          </a:r>
          <a:r>
            <a:rPr lang="en-GB" sz="2000" kern="1200" dirty="0"/>
            <a:t>‘a powerful way to share goals while provoking thought and curiosity.  It also reflects relatively well-evidenced principles of cognitive science: the usefulness of introducing new topics with pre-questions, and the value of integrating concrete representations …with abstract ones’.</a:t>
          </a:r>
          <a:endParaRPr lang="en-US" sz="2000" kern="1200" dirty="0"/>
        </a:p>
      </dsp:txBody>
      <dsp:txXfrm>
        <a:off x="62384" y="2770321"/>
        <a:ext cx="9595494" cy="11531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315969-2AF8-4630-A8B8-0BDA01CE8FFF}" type="datetimeFigureOut">
              <a:rPr lang="en-GB" smtClean="0"/>
              <a:t>13/09/2023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6C5E73-1A0A-4240-9393-3B104A2B3D05}" type="slidenum">
              <a:rPr lang="en-GB" smtClean="0"/>
              <a:t>‹#›</a:t>
            </a:fld>
            <a:endParaRPr lang="en-GB"/>
          </a:p>
        </p:txBody>
      </p:sp>
    </p:spTree>
    <p:extLst>
      <p:ext uri="{BB962C8B-B14F-4D97-AF65-F5344CB8AC3E}">
        <p14:creationId xmlns:p14="http://schemas.microsoft.com/office/powerpoint/2010/main" val="1397057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12FB854-F995-4785-823A-6311AD7D80C3}" type="datetimeFigureOut">
              <a:rPr lang="en-GB" smtClean="0"/>
              <a:t>13/09/2023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4678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2FB854-F995-4785-823A-6311AD7D80C3}" type="datetimeFigureOut">
              <a:rPr lang="en-GB" smtClean="0"/>
              <a:t>13/09/2023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496460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2FB854-F995-4785-823A-6311AD7D80C3}" type="datetimeFigureOut">
              <a:rPr lang="en-GB" smtClean="0"/>
              <a:t>13/09/2023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592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2FB854-F995-4785-823A-6311AD7D80C3}" type="datetimeFigureOut">
              <a:rPr lang="en-GB" smtClean="0"/>
              <a:t>13/09/2023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2187621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2FB854-F995-4785-823A-6311AD7D80C3}" type="datetimeFigureOut">
              <a:rPr lang="en-GB" smtClean="0"/>
              <a:t>13/09/2023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673415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2FB854-F995-4785-823A-6311AD7D80C3}" type="datetimeFigureOut">
              <a:rPr lang="en-GB" smtClean="0"/>
              <a:t>13/09/2023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692049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2FB854-F995-4785-823A-6311AD7D80C3}" type="datetimeFigureOut">
              <a:rPr lang="en-GB" smtClean="0"/>
              <a:t>13/09/2023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4159437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2FB854-F995-4785-823A-6311AD7D80C3}" type="datetimeFigureOut">
              <a:rPr lang="en-GB" smtClean="0"/>
              <a:t>13/09/2023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06181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12FB854-F995-4785-823A-6311AD7D80C3}" type="datetimeFigureOut">
              <a:rPr lang="en-GB" smtClean="0"/>
              <a:t>13/09/2023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58146E-2259-439E-9CD8-FF1283E34D4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707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2FB854-F995-4785-823A-6311AD7D80C3}" type="datetimeFigureOut">
              <a:rPr lang="en-GB" smtClean="0"/>
              <a:t>13/09/2023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spTree>
    <p:extLst>
      <p:ext uri="{BB962C8B-B14F-4D97-AF65-F5344CB8AC3E}">
        <p14:creationId xmlns:p14="http://schemas.microsoft.com/office/powerpoint/2010/main" val="3282866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2FB854-F995-4785-823A-6311AD7D80C3}" type="datetimeFigureOut">
              <a:rPr lang="en-GB" smtClean="0"/>
              <a:t>13/09/2023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58146E-2259-439E-9CD8-FF1283E34D4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565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9/13/2023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50639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2FB854-F995-4785-823A-6311AD7D80C3}" type="datetimeFigureOut">
              <a:rPr lang="en-GB" smtClean="0"/>
              <a:t>13/09/2023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658146E-2259-439E-9CD8-FF1283E34D4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991996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d4S3yXtAC9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edglossary.org/learning-objectives/" TargetMode="External"/><Relationship Id="rId2" Type="http://schemas.openxmlformats.org/officeDocument/2006/relationships/hyperlink" Target="http://batchwood.herts.sch.uk/files/Learning-Objectives.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teachertoolkit.co.uk/2017/05/22/plenaries/" TargetMode="External"/><Relationship Id="rId2" Type="http://schemas.openxmlformats.org/officeDocument/2006/relationships/image" Target="../media/image25.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music sheets folded to form a heart shape">
            <a:extLst>
              <a:ext uri="{FF2B5EF4-FFF2-40B4-BE49-F238E27FC236}">
                <a16:creationId xmlns:a16="http://schemas.microsoft.com/office/drawing/2014/main" id="{887B3096-E127-26BA-6813-E6CB0DFF946D}"/>
              </a:ext>
            </a:extLst>
          </p:cNvPr>
          <p:cNvPicPr>
            <a:picLocks noChangeAspect="1"/>
          </p:cNvPicPr>
          <p:nvPr/>
        </p:nvPicPr>
        <p:blipFill rotWithShape="1">
          <a:blip r:embed="rId2"/>
          <a:srcRect t="14750" b="980"/>
          <a:stretch/>
        </p:blipFill>
        <p:spPr>
          <a:xfrm>
            <a:off x="20" y="975"/>
            <a:ext cx="12191980" cy="6858000"/>
          </a:xfrm>
          <a:prstGeom prst="rect">
            <a:avLst/>
          </a:prstGeom>
        </p:spPr>
      </p:pic>
      <p:sp>
        <p:nvSpPr>
          <p:cNvPr id="11" name="Rectangle 1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30883-628B-4116-95B1-A4DF3367E4DC}"/>
              </a:ext>
            </a:extLst>
          </p:cNvPr>
          <p:cNvSpPr>
            <a:spLocks noGrp="1"/>
          </p:cNvSpPr>
          <p:nvPr>
            <p:ph type="ctrTitle"/>
          </p:nvPr>
        </p:nvSpPr>
        <p:spPr>
          <a:xfrm>
            <a:off x="853439" y="1475234"/>
            <a:ext cx="3214307" cy="2901694"/>
          </a:xfrm>
        </p:spPr>
        <p:txBody>
          <a:bodyPr anchor="b">
            <a:normAutofit/>
          </a:bodyPr>
          <a:lstStyle/>
          <a:p>
            <a:r>
              <a:rPr lang="en-GB" sz="4000">
                <a:solidFill>
                  <a:srgbClr val="FFFFFF"/>
                </a:solidFill>
              </a:rPr>
              <a:t>Cerddoriaeth / Music</a:t>
            </a:r>
          </a:p>
        </p:txBody>
      </p:sp>
      <p:sp>
        <p:nvSpPr>
          <p:cNvPr id="3" name="Subtitle 2">
            <a:extLst>
              <a:ext uri="{FF2B5EF4-FFF2-40B4-BE49-F238E27FC236}">
                <a16:creationId xmlns:a16="http://schemas.microsoft.com/office/drawing/2014/main" id="{CCE53C29-D195-4E3B-8D7D-BF6FB5C11300}"/>
              </a:ext>
            </a:extLst>
          </p:cNvPr>
          <p:cNvSpPr>
            <a:spLocks noGrp="1"/>
          </p:cNvSpPr>
          <p:nvPr>
            <p:ph type="subTitle" idx="1"/>
          </p:nvPr>
        </p:nvSpPr>
        <p:spPr>
          <a:xfrm>
            <a:off x="853440" y="4608576"/>
            <a:ext cx="3205640" cy="774186"/>
          </a:xfrm>
        </p:spPr>
        <p:txBody>
          <a:bodyPr anchor="t">
            <a:normAutofit/>
          </a:bodyPr>
          <a:lstStyle/>
          <a:p>
            <a:pPr algn="r"/>
            <a:r>
              <a:rPr lang="en-GB" sz="1600">
                <a:solidFill>
                  <a:srgbClr val="FFFFFF"/>
                </a:solidFill>
              </a:rPr>
              <a:t>13/09/23</a:t>
            </a:r>
          </a:p>
        </p:txBody>
      </p:sp>
      <p:cxnSp>
        <p:nvCxnSpPr>
          <p:cNvPr id="13" name="Straight Connector 1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878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24128" y="2345870"/>
            <a:ext cx="9352324" cy="2492990"/>
          </a:xfrm>
          <a:prstGeom prst="rect">
            <a:avLst/>
          </a:prstGeom>
          <a:noFill/>
        </p:spPr>
        <p:txBody>
          <a:bodyPr wrap="square" rtlCol="0">
            <a:spAutoFit/>
          </a:bodyPr>
          <a:lstStyle/>
          <a:p>
            <a:endParaRPr lang="en-GB" dirty="0"/>
          </a:p>
          <a:p>
            <a:r>
              <a:rPr lang="en-GB" sz="3000" dirty="0"/>
              <a:t>Name the instruments (there are 20)</a:t>
            </a:r>
          </a:p>
          <a:p>
            <a:endParaRPr lang="en-GB" dirty="0"/>
          </a:p>
          <a:p>
            <a:endParaRPr lang="en-GB" dirty="0">
              <a:hlinkClick r:id="rId2"/>
            </a:endParaRPr>
          </a:p>
          <a:p>
            <a:r>
              <a:rPr lang="en-GB" sz="2400" dirty="0">
                <a:hlinkClick r:id="rId2"/>
              </a:rPr>
              <a:t>https://www.youtube.com/watch?v=d4S3yXtAC9Y</a:t>
            </a:r>
            <a:endParaRPr lang="en-GB" sz="2400" dirty="0"/>
          </a:p>
          <a:p>
            <a:endParaRPr lang="en-GB" sz="2400" dirty="0"/>
          </a:p>
          <a:p>
            <a:endParaRPr lang="en-GB" sz="2400" dirty="0"/>
          </a:p>
        </p:txBody>
      </p:sp>
      <p:sp>
        <p:nvSpPr>
          <p:cNvPr id="3" name="Title 2">
            <a:extLst>
              <a:ext uri="{FF2B5EF4-FFF2-40B4-BE49-F238E27FC236}">
                <a16:creationId xmlns:a16="http://schemas.microsoft.com/office/drawing/2014/main" id="{81D201E7-CFF6-418F-A136-8A172B9F25E6}"/>
              </a:ext>
            </a:extLst>
          </p:cNvPr>
          <p:cNvSpPr>
            <a:spLocks noGrp="1"/>
          </p:cNvSpPr>
          <p:nvPr>
            <p:ph type="title"/>
          </p:nvPr>
        </p:nvSpPr>
        <p:spPr/>
        <p:txBody>
          <a:bodyPr>
            <a:normAutofit/>
          </a:bodyPr>
          <a:lstStyle/>
          <a:p>
            <a:r>
              <a:rPr lang="en-US" sz="54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rPr>
              <a:t>Warm-up activity</a:t>
            </a:r>
            <a:br>
              <a:rPr lang="en-US" sz="54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rPr>
            </a:br>
            <a:r>
              <a:rPr lang="en-US" sz="54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rPr>
              <a:t>Musical Instrument Quiz</a:t>
            </a:r>
            <a:endParaRPr lang="en-GB" dirty="0">
              <a:solidFill>
                <a:schemeClr val="accent1"/>
              </a:solidFill>
            </a:endParaRPr>
          </a:p>
        </p:txBody>
      </p:sp>
      <p:sp>
        <p:nvSpPr>
          <p:cNvPr id="10" name="Content Placeholder 9">
            <a:extLst>
              <a:ext uri="{FF2B5EF4-FFF2-40B4-BE49-F238E27FC236}">
                <a16:creationId xmlns:a16="http://schemas.microsoft.com/office/drawing/2014/main" id="{D2EFACEF-8BBF-460F-AD7D-3F69CA8E6D57}"/>
              </a:ext>
            </a:extLst>
          </p:cNvPr>
          <p:cNvSpPr>
            <a:spLocks noGrp="1"/>
          </p:cNvSpPr>
          <p:nvPr>
            <p:ph idx="1"/>
          </p:nvPr>
        </p:nvSpPr>
        <p:spPr>
          <a:xfrm>
            <a:off x="10101943" y="5938158"/>
            <a:ext cx="1703615" cy="1154974"/>
          </a:xfrm>
        </p:spPr>
        <p:txBody>
          <a:bodyPr/>
          <a:lstStyle/>
          <a:p>
            <a:r>
              <a:rPr lang="en-GB" dirty="0"/>
              <a:t>4 minutes</a:t>
            </a:r>
          </a:p>
        </p:txBody>
      </p:sp>
    </p:spTree>
    <p:extLst>
      <p:ext uri="{BB962C8B-B14F-4D97-AF65-F5344CB8AC3E}">
        <p14:creationId xmlns:p14="http://schemas.microsoft.com/office/powerpoint/2010/main" val="52970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answers</a:t>
            </a:r>
          </a:p>
        </p:txBody>
      </p:sp>
      <p:sp>
        <p:nvSpPr>
          <p:cNvPr id="3" name="Content Placeholder 2"/>
          <p:cNvSpPr>
            <a:spLocks noGrp="1"/>
          </p:cNvSpPr>
          <p:nvPr>
            <p:ph idx="1"/>
          </p:nvPr>
        </p:nvSpPr>
        <p:spPr/>
        <p:txBody>
          <a:bodyPr>
            <a:normAutofit/>
          </a:bodyPr>
          <a:lstStyle/>
          <a:p>
            <a:r>
              <a:rPr lang="en-GB" dirty="0"/>
              <a:t>1. saxophone 		2. piano 	3. flute 		4. harpsichord </a:t>
            </a:r>
          </a:p>
          <a:p>
            <a:r>
              <a:rPr lang="en-GB" dirty="0"/>
              <a:t>5. cello 		6. tuba 		7. viola 		8. cymbal </a:t>
            </a:r>
          </a:p>
          <a:p>
            <a:r>
              <a:rPr lang="en-GB" dirty="0"/>
              <a:t>9. triangle 		10. French horn 11. organ 	12. guitar </a:t>
            </a:r>
          </a:p>
          <a:p>
            <a:r>
              <a:rPr lang="en-GB" dirty="0"/>
              <a:t>13. trumpet 		14. violin 	15. trombone 	16. oboe </a:t>
            </a:r>
          </a:p>
          <a:p>
            <a:r>
              <a:rPr lang="en-GB" dirty="0"/>
              <a:t>17. harp 		18. bassoon 	19. double bass 20. clarinet</a:t>
            </a:r>
          </a:p>
        </p:txBody>
      </p:sp>
    </p:spTree>
    <p:extLst>
      <p:ext uri="{BB962C8B-B14F-4D97-AF65-F5344CB8AC3E}">
        <p14:creationId xmlns:p14="http://schemas.microsoft.com/office/powerpoint/2010/main" val="498172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alphaModFix amt="45000"/>
          </a:blip>
          <a:srcRect t="2993" r="-1" b="-1"/>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GB" sz="6600">
                <a:solidFill>
                  <a:schemeClr val="tx1"/>
                </a:solidFill>
              </a:rPr>
              <a:t> Planning / cynllunio</a:t>
            </a:r>
          </a:p>
        </p:txBody>
      </p:sp>
      <p:sp>
        <p:nvSpPr>
          <p:cNvPr id="3" name="Subtitle 2"/>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55299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3568C-002F-47FC-AA39-D5BD006CCC7A}"/>
              </a:ext>
            </a:extLst>
          </p:cNvPr>
          <p:cNvSpPr>
            <a:spLocks noGrp="1"/>
          </p:cNvSpPr>
          <p:nvPr>
            <p:ph type="title"/>
          </p:nvPr>
        </p:nvSpPr>
        <p:spPr>
          <a:xfrm>
            <a:off x="863029" y="1012004"/>
            <a:ext cx="4133514" cy="4795408"/>
          </a:xfrm>
        </p:spPr>
        <p:txBody>
          <a:bodyPr vert="horz" lIns="91440" tIns="45720" rIns="91440" bIns="45720" rtlCol="0" anchor="ctr">
            <a:normAutofit/>
          </a:bodyPr>
          <a:lstStyle/>
          <a:p>
            <a:r>
              <a:rPr lang="en-US" kern="1200" dirty="0">
                <a:solidFill>
                  <a:schemeClr val="accent2"/>
                </a:solidFill>
                <a:latin typeface="+mj-lt"/>
                <a:ea typeface="+mj-ea"/>
                <a:cs typeface="+mj-cs"/>
              </a:rPr>
              <a:t>Think, pair, share</a:t>
            </a:r>
          </a:p>
        </p:txBody>
      </p:sp>
      <p:graphicFrame>
        <p:nvGraphicFramePr>
          <p:cNvPr id="5" name="TextBox 2">
            <a:extLst>
              <a:ext uri="{FF2B5EF4-FFF2-40B4-BE49-F238E27FC236}">
                <a16:creationId xmlns:a16="http://schemas.microsoft.com/office/drawing/2014/main" id="{5C466481-31B0-40B5-870B-0EB3BCC4E3CC}"/>
              </a:ext>
            </a:extLst>
          </p:cNvPr>
          <p:cNvGraphicFramePr/>
          <p:nvPr>
            <p:extLst>
              <p:ext uri="{D42A27DB-BD31-4B8C-83A1-F6EECF244321}">
                <p14:modId xmlns:p14="http://schemas.microsoft.com/office/powerpoint/2010/main" val="240877614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7395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8" name="Picture 6" descr="https://ukc-powerpoint.officeapps.live.com/pods/GetClipboardImage.ashx?Id=bd4bb2f7-f3c7-4311-af17-69bf352e4164&amp;DC=GUK3&amp;wdoverrides=GetClipboardImageEnabled:tru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16081" y="634539"/>
            <a:ext cx="8999910" cy="5062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5854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https://ukc-powerpoint.officeapps.live.com/pods/GetClipboardImage.ashx?Id=c813235f-adc0-40b6-a93d-eddadad8bdaf&amp;DC=GUK3&amp;wdoverrides=GetClipboardImageEnabled:tru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695" y="503775"/>
            <a:ext cx="10710199" cy="6024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818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FE73E-EC22-330C-A561-3E94BBE7B76A}"/>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76D4B00-7AF0-427E-9E00-F48CA674FBA9}"/>
              </a:ext>
            </a:extLst>
          </p:cNvPr>
          <p:cNvPicPr>
            <a:picLocks noGrp="1" noChangeAspect="1"/>
          </p:cNvPicPr>
          <p:nvPr>
            <p:ph idx="1"/>
          </p:nvPr>
        </p:nvPicPr>
        <p:blipFill>
          <a:blip r:embed="rId2"/>
          <a:stretch>
            <a:fillRect/>
          </a:stretch>
        </p:blipFill>
        <p:spPr>
          <a:xfrm>
            <a:off x="870298" y="321020"/>
            <a:ext cx="9606483" cy="6215960"/>
          </a:xfrm>
          <a:prstGeom prst="rect">
            <a:avLst/>
          </a:prstGeom>
        </p:spPr>
      </p:pic>
    </p:spTree>
    <p:extLst>
      <p:ext uri="{BB962C8B-B14F-4D97-AF65-F5344CB8AC3E}">
        <p14:creationId xmlns:p14="http://schemas.microsoft.com/office/powerpoint/2010/main" val="1539678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‘Planning Lessons – lessons I’ve learned from lessons I’ve taught’ (</a:t>
            </a:r>
            <a:r>
              <a:rPr lang="en-GB" sz="3600" b="1" dirty="0" err="1"/>
              <a:t>Didau</a:t>
            </a:r>
            <a:r>
              <a:rPr lang="en-GB" sz="3600" b="1" dirty="0"/>
              <a:t>, 2013)</a:t>
            </a:r>
          </a:p>
        </p:txBody>
      </p:sp>
      <p:sp>
        <p:nvSpPr>
          <p:cNvPr id="3" name="Content Placeholder 2"/>
          <p:cNvSpPr>
            <a:spLocks noGrp="1"/>
          </p:cNvSpPr>
          <p:nvPr>
            <p:ph sz="half" idx="1"/>
          </p:nvPr>
        </p:nvSpPr>
        <p:spPr>
          <a:xfrm>
            <a:off x="1385207" y="2495051"/>
            <a:ext cx="7886700" cy="3235772"/>
          </a:xfrm>
        </p:spPr>
        <p:txBody>
          <a:bodyPr/>
          <a:lstStyle/>
          <a:p>
            <a:pPr marL="0" indent="0">
              <a:buNone/>
            </a:pPr>
            <a:r>
              <a:rPr lang="en-GB" dirty="0"/>
              <a:t>‘As a new teacher, lesson planning seemed to suck up almost all of my available time and energy. Looking back over those frenetic early years it’s become increasingly clear that </a:t>
            </a:r>
            <a:r>
              <a:rPr lang="en-GB" u="sng" dirty="0"/>
              <a:t>I wasted an awful lot of effort designing activities rather than considering what my pupils needed to learn</a:t>
            </a:r>
            <a:r>
              <a:rPr lang="en-GB" dirty="0"/>
              <a:t>.  That is to say, I put most of my effort into things that had only a marginal impact on pupils’ learning’.</a:t>
            </a:r>
          </a:p>
          <a:p>
            <a:pPr marL="0" indent="0">
              <a:buNone/>
            </a:pPr>
            <a:endParaRPr lang="en-GB" dirty="0"/>
          </a:p>
        </p:txBody>
      </p:sp>
      <p:pic>
        <p:nvPicPr>
          <p:cNvPr id="6" name="Picture 5"/>
          <p:cNvPicPr>
            <a:picLocks noChangeAspect="1"/>
          </p:cNvPicPr>
          <p:nvPr/>
        </p:nvPicPr>
        <p:blipFill>
          <a:blip r:embed="rId2"/>
          <a:stretch>
            <a:fillRect/>
          </a:stretch>
        </p:blipFill>
        <p:spPr>
          <a:xfrm>
            <a:off x="6598276" y="4611727"/>
            <a:ext cx="3802483" cy="899342"/>
          </a:xfrm>
          <a:prstGeom prst="rect">
            <a:avLst/>
          </a:prstGeom>
        </p:spPr>
      </p:pic>
    </p:spTree>
    <p:extLst>
      <p:ext uri="{BB962C8B-B14F-4D97-AF65-F5344CB8AC3E}">
        <p14:creationId xmlns:p14="http://schemas.microsoft.com/office/powerpoint/2010/main" val="1279091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202" y="670327"/>
            <a:ext cx="9071288" cy="1325563"/>
          </a:xfrm>
        </p:spPr>
        <p:txBody>
          <a:bodyPr>
            <a:normAutofit/>
          </a:bodyPr>
          <a:lstStyle/>
          <a:p>
            <a:r>
              <a:rPr lang="en-GB" b="1" dirty="0"/>
              <a:t>‘Begin with the end’ (</a:t>
            </a:r>
            <a:r>
              <a:rPr lang="en-GB" b="1" dirty="0" err="1"/>
              <a:t>Lemov</a:t>
            </a:r>
            <a:r>
              <a:rPr lang="en-GB" b="1" dirty="0"/>
              <a:t>, 2010) </a:t>
            </a:r>
          </a:p>
        </p:txBody>
      </p:sp>
      <p:sp>
        <p:nvSpPr>
          <p:cNvPr id="3" name="Content Placeholder 2"/>
          <p:cNvSpPr>
            <a:spLocks noGrp="1"/>
          </p:cNvSpPr>
          <p:nvPr>
            <p:ph sz="half" idx="1"/>
          </p:nvPr>
        </p:nvSpPr>
        <p:spPr>
          <a:xfrm>
            <a:off x="801618" y="2261338"/>
            <a:ext cx="4231071" cy="4351338"/>
          </a:xfrm>
        </p:spPr>
        <p:txBody>
          <a:bodyPr>
            <a:normAutofit/>
          </a:bodyPr>
          <a:lstStyle/>
          <a:p>
            <a:pPr marL="0" indent="0">
              <a:buNone/>
            </a:pPr>
            <a:r>
              <a:rPr lang="en-GB" b="1" dirty="0"/>
              <a:t>Mae </a:t>
            </a:r>
            <a:r>
              <a:rPr lang="en-GB" b="1" dirty="0" err="1"/>
              <a:t>dechrau</a:t>
            </a:r>
            <a:r>
              <a:rPr lang="en-GB" b="1" dirty="0"/>
              <a:t> </a:t>
            </a:r>
            <a:r>
              <a:rPr lang="en-GB" b="1" dirty="0" err="1"/>
              <a:t>gyda'r</a:t>
            </a:r>
            <a:r>
              <a:rPr lang="en-GB" b="1" dirty="0"/>
              <a:t> </a:t>
            </a:r>
            <a:r>
              <a:rPr lang="en-GB" b="1" dirty="0" err="1"/>
              <a:t>diwedd</a:t>
            </a:r>
            <a:r>
              <a:rPr lang="en-GB" b="1" dirty="0"/>
              <a:t> </a:t>
            </a:r>
            <a:r>
              <a:rPr lang="en-GB" b="1" dirty="0" err="1"/>
              <a:t>yn</a:t>
            </a:r>
            <a:r>
              <a:rPr lang="en-GB" b="1" dirty="0"/>
              <a:t> </a:t>
            </a:r>
            <a:r>
              <a:rPr lang="en-GB" b="1" dirty="0" err="1"/>
              <a:t>golygu</a:t>
            </a:r>
            <a:r>
              <a:rPr lang="en-GB" b="1" dirty="0"/>
              <a:t>:</a:t>
            </a:r>
          </a:p>
          <a:p>
            <a:r>
              <a:rPr lang="en-GB" dirty="0" err="1"/>
              <a:t>Symud</a:t>
            </a:r>
            <a:r>
              <a:rPr lang="en-GB" dirty="0"/>
              <a:t> </a:t>
            </a:r>
            <a:r>
              <a:rPr lang="en-GB" dirty="0" err="1"/>
              <a:t>ymlaen</a:t>
            </a:r>
            <a:r>
              <a:rPr lang="en-GB" dirty="0"/>
              <a:t> o </a:t>
            </a:r>
            <a:r>
              <a:rPr lang="en-GB" dirty="0" err="1"/>
              <a:t>gynllunio</a:t>
            </a:r>
            <a:r>
              <a:rPr lang="en-GB" dirty="0"/>
              <a:t> </a:t>
            </a:r>
            <a:r>
              <a:rPr lang="en-GB" dirty="0" err="1"/>
              <a:t>uned</a:t>
            </a:r>
            <a:r>
              <a:rPr lang="en-GB" dirty="0"/>
              <a:t> </a:t>
            </a:r>
            <a:r>
              <a:rPr lang="en-GB" dirty="0" err="1"/>
              <a:t>i</a:t>
            </a:r>
            <a:r>
              <a:rPr lang="en-GB" dirty="0"/>
              <a:t> </a:t>
            </a:r>
            <a:r>
              <a:rPr lang="en-GB" dirty="0" err="1"/>
              <a:t>gynllunio</a:t>
            </a:r>
            <a:r>
              <a:rPr lang="en-GB" dirty="0"/>
              <a:t> </a:t>
            </a:r>
            <a:r>
              <a:rPr lang="en-GB" dirty="0" err="1"/>
              <a:t>gwersi</a:t>
            </a:r>
            <a:endParaRPr lang="en-GB" dirty="0"/>
          </a:p>
          <a:p>
            <a:r>
              <a:rPr lang="en-GB" dirty="0" err="1"/>
              <a:t>Defnyddio</a:t>
            </a:r>
            <a:r>
              <a:rPr lang="en-GB" dirty="0"/>
              <a:t> </a:t>
            </a:r>
            <a:r>
              <a:rPr lang="en-GB" dirty="0" err="1"/>
              <a:t>amcan</a:t>
            </a:r>
            <a:r>
              <a:rPr lang="en-GB" dirty="0"/>
              <a:t> </a:t>
            </a:r>
            <a:r>
              <a:rPr lang="en-GB" dirty="0" err="1"/>
              <a:t>wedi'i</a:t>
            </a:r>
            <a:r>
              <a:rPr lang="en-GB" dirty="0"/>
              <a:t> </a:t>
            </a:r>
            <a:r>
              <a:rPr lang="en-GB" dirty="0" err="1"/>
              <a:t>fframio'n</a:t>
            </a:r>
            <a:r>
              <a:rPr lang="en-GB" dirty="0"/>
              <a:t> </a:t>
            </a:r>
            <a:r>
              <a:rPr lang="en-GB" dirty="0" err="1"/>
              <a:t>dda</a:t>
            </a:r>
            <a:r>
              <a:rPr lang="en-GB" dirty="0"/>
              <a:t> </a:t>
            </a:r>
            <a:r>
              <a:rPr lang="en-GB" dirty="0" err="1"/>
              <a:t>i</a:t>
            </a:r>
            <a:r>
              <a:rPr lang="en-GB" dirty="0"/>
              <a:t> </a:t>
            </a:r>
            <a:r>
              <a:rPr lang="en-GB" dirty="0" err="1"/>
              <a:t>ddiffinio</a:t>
            </a:r>
            <a:r>
              <a:rPr lang="en-GB" dirty="0"/>
              <a:t> nod </a:t>
            </a:r>
            <a:r>
              <a:rPr lang="en-GB" dirty="0" err="1"/>
              <a:t>pob</a:t>
            </a:r>
            <a:r>
              <a:rPr lang="en-GB" dirty="0"/>
              <a:t> </a:t>
            </a:r>
            <a:r>
              <a:rPr lang="en-GB" dirty="0" err="1"/>
              <a:t>gwers</a:t>
            </a:r>
            <a:endParaRPr lang="en-GB" dirty="0"/>
          </a:p>
          <a:p>
            <a:r>
              <a:rPr lang="en-GB" dirty="0" err="1"/>
              <a:t>Penderfynu</a:t>
            </a:r>
            <a:r>
              <a:rPr lang="en-GB" dirty="0"/>
              <a:t> </a:t>
            </a:r>
            <a:r>
              <a:rPr lang="en-GB" dirty="0" err="1"/>
              <a:t>sut</a:t>
            </a:r>
            <a:r>
              <a:rPr lang="en-GB" dirty="0"/>
              <a:t> y </a:t>
            </a:r>
            <a:r>
              <a:rPr lang="en-GB" dirty="0" err="1"/>
              <a:t>byddwch</a:t>
            </a:r>
            <a:r>
              <a:rPr lang="en-GB" dirty="0"/>
              <a:t> </a:t>
            </a:r>
            <a:r>
              <a:rPr lang="en-GB" dirty="0" err="1"/>
              <a:t>yn</a:t>
            </a:r>
            <a:r>
              <a:rPr lang="en-GB" dirty="0"/>
              <a:t> </a:t>
            </a:r>
            <a:r>
              <a:rPr lang="en-GB" dirty="0" err="1"/>
              <a:t>asesu</a:t>
            </a:r>
            <a:r>
              <a:rPr lang="en-GB" dirty="0"/>
              <a:t> </a:t>
            </a:r>
            <a:r>
              <a:rPr lang="en-GB" dirty="0" err="1"/>
              <a:t>eich</a:t>
            </a:r>
            <a:r>
              <a:rPr lang="en-GB" dirty="0"/>
              <a:t> </a:t>
            </a:r>
            <a:r>
              <a:rPr lang="en-GB" dirty="0" err="1"/>
              <a:t>effeithiolrwydd</a:t>
            </a:r>
            <a:r>
              <a:rPr lang="en-GB" dirty="0"/>
              <a:t> </a:t>
            </a:r>
            <a:r>
              <a:rPr lang="en-GB" dirty="0" err="1"/>
              <a:t>wrth</a:t>
            </a:r>
            <a:r>
              <a:rPr lang="en-GB" dirty="0"/>
              <a:t> </a:t>
            </a:r>
            <a:r>
              <a:rPr lang="en-GB" dirty="0" err="1"/>
              <a:t>gyrraedd</a:t>
            </a:r>
            <a:r>
              <a:rPr lang="en-GB" dirty="0"/>
              <a:t> </a:t>
            </a:r>
            <a:r>
              <a:rPr lang="en-GB" dirty="0" err="1"/>
              <a:t>eich</a:t>
            </a:r>
            <a:r>
              <a:rPr lang="en-GB" dirty="0"/>
              <a:t> nod</a:t>
            </a:r>
          </a:p>
          <a:p>
            <a:r>
              <a:rPr lang="en-GB" dirty="0" err="1"/>
              <a:t>Penderfynu</a:t>
            </a:r>
            <a:r>
              <a:rPr lang="en-GB" dirty="0"/>
              <a:t> </a:t>
            </a:r>
            <a:r>
              <a:rPr lang="en-GB" dirty="0" err="1"/>
              <a:t>ar</a:t>
            </a:r>
            <a:r>
              <a:rPr lang="en-GB" dirty="0"/>
              <a:t> </a:t>
            </a:r>
            <a:r>
              <a:rPr lang="en-GB" dirty="0" err="1"/>
              <a:t>eich</a:t>
            </a:r>
            <a:r>
              <a:rPr lang="en-GB" dirty="0"/>
              <a:t> </a:t>
            </a:r>
            <a:r>
              <a:rPr lang="en-GB" dirty="0" err="1"/>
              <a:t>gweithgaredd</a:t>
            </a:r>
            <a:endParaRPr lang="en-GB" dirty="0"/>
          </a:p>
        </p:txBody>
      </p:sp>
      <p:sp>
        <p:nvSpPr>
          <p:cNvPr id="4" name="Content Placeholder 3"/>
          <p:cNvSpPr>
            <a:spLocks noGrp="1"/>
          </p:cNvSpPr>
          <p:nvPr>
            <p:ph sz="half" idx="2"/>
          </p:nvPr>
        </p:nvSpPr>
        <p:spPr>
          <a:xfrm>
            <a:off x="6408733" y="2261338"/>
            <a:ext cx="4292629" cy="4351338"/>
          </a:xfrm>
        </p:spPr>
        <p:txBody>
          <a:bodyPr>
            <a:normAutofit/>
          </a:bodyPr>
          <a:lstStyle/>
          <a:p>
            <a:pPr marL="0" indent="0">
              <a:buNone/>
            </a:pPr>
            <a:r>
              <a:rPr lang="en-GB" b="1" dirty="0"/>
              <a:t>Begin with the end means:</a:t>
            </a:r>
          </a:p>
          <a:p>
            <a:r>
              <a:rPr lang="en-GB" dirty="0"/>
              <a:t>Progressing from unit planning to lesson planning </a:t>
            </a:r>
          </a:p>
          <a:p>
            <a:r>
              <a:rPr lang="en-GB" dirty="0"/>
              <a:t>Using a well-framed objective to deﬁne the goal of each lesson </a:t>
            </a:r>
          </a:p>
          <a:p>
            <a:r>
              <a:rPr lang="en-GB" dirty="0"/>
              <a:t>Determining how you’ll assess your effectiveness in reaching your goal </a:t>
            </a:r>
          </a:p>
          <a:p>
            <a:r>
              <a:rPr lang="en-GB" dirty="0"/>
              <a:t>Deciding on your activity</a:t>
            </a:r>
          </a:p>
          <a:p>
            <a:endParaRPr lang="en-GB" dirty="0"/>
          </a:p>
        </p:txBody>
      </p:sp>
    </p:spTree>
    <p:extLst>
      <p:ext uri="{BB962C8B-B14F-4D97-AF65-F5344CB8AC3E}">
        <p14:creationId xmlns:p14="http://schemas.microsoft.com/office/powerpoint/2010/main" val="3771426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24128" y="585216"/>
            <a:ext cx="9720072" cy="1499616"/>
          </a:xfrm>
        </p:spPr>
        <p:txBody>
          <a:bodyPr vert="horz" lIns="91440" tIns="45720" rIns="91440" bIns="45720" rtlCol="0" anchor="ctr">
            <a:normAutofit/>
          </a:bodyPr>
          <a:lstStyle/>
          <a:p>
            <a:r>
              <a:rPr lang="en-US" b="1" kern="1200" cap="all" spc="100" baseline="0" dirty="0">
                <a:solidFill>
                  <a:schemeClr val="tx1">
                    <a:lumMod val="95000"/>
                    <a:lumOff val="5000"/>
                  </a:schemeClr>
                </a:solidFill>
                <a:latin typeface="+mj-lt"/>
                <a:ea typeface="+mj-ea"/>
                <a:cs typeface="+mj-cs"/>
              </a:rPr>
              <a:t>In other words…</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301083233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654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68" name="Rectangle 4155">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69"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70" name="Straight Connector 4159">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171" name="Rectangle 4161">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football goal in a field&#10;&#10;Description automatically generated">
            <a:extLst>
              <a:ext uri="{FF2B5EF4-FFF2-40B4-BE49-F238E27FC236}">
                <a16:creationId xmlns:a16="http://schemas.microsoft.com/office/drawing/2014/main" id="{75B16BC5-31B6-958F-982D-A26F7A67C657}"/>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t="8934" r="-1" b="12920"/>
          <a:stretch/>
        </p:blipFill>
        <p:spPr>
          <a:xfrm>
            <a:off x="20" y="-1"/>
            <a:ext cx="12188932" cy="6858000"/>
          </a:xfrm>
          <a:prstGeom prst="rect">
            <a:avLst/>
          </a:prstGeom>
        </p:spPr>
      </p:pic>
      <p:sp>
        <p:nvSpPr>
          <p:cNvPr id="2" name="Title 1"/>
          <p:cNvSpPr>
            <a:spLocks noGrp="1"/>
          </p:cNvSpPr>
          <p:nvPr>
            <p:ph type="title"/>
          </p:nvPr>
        </p:nvSpPr>
        <p:spPr>
          <a:xfrm>
            <a:off x="643467" y="643467"/>
            <a:ext cx="7164674" cy="5571066"/>
          </a:xfrm>
        </p:spPr>
        <p:txBody>
          <a:bodyPr vert="horz" lIns="91440" tIns="45720" rIns="91440" bIns="45720" rtlCol="0" anchor="ctr">
            <a:normAutofit/>
          </a:bodyPr>
          <a:lstStyle/>
          <a:p>
            <a:pPr algn="l"/>
            <a:r>
              <a:rPr lang="en-US" sz="6100" kern="1200" cap="all" spc="200" baseline="0" dirty="0">
                <a:solidFill>
                  <a:schemeClr val="tx1"/>
                </a:solidFill>
                <a:latin typeface="+mj-lt"/>
                <a:ea typeface="+mj-ea"/>
                <a:cs typeface="+mj-cs"/>
              </a:rPr>
              <a:t>#1 learning intention(s)/objective(s)</a:t>
            </a:r>
          </a:p>
        </p:txBody>
      </p:sp>
      <p:cxnSp>
        <p:nvCxnSpPr>
          <p:cNvPr id="4172" name="Straight Connector 4163">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18994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Clear learning intentions/objectives…</a:t>
            </a:r>
          </a:p>
        </p:txBody>
      </p:sp>
      <p:sp>
        <p:nvSpPr>
          <p:cNvPr id="3" name="Content Placeholder 2"/>
          <p:cNvSpPr>
            <a:spLocks noGrp="1"/>
          </p:cNvSpPr>
          <p:nvPr>
            <p:ph idx="1"/>
          </p:nvPr>
        </p:nvSpPr>
        <p:spPr/>
        <p:txBody>
          <a:bodyPr>
            <a:normAutofit lnSpcReduction="10000"/>
          </a:bodyPr>
          <a:lstStyle/>
          <a:p>
            <a:pPr fontAlgn="base"/>
            <a:r>
              <a:rPr lang="en-GB" b="1" dirty="0"/>
              <a:t>Ensure challenge</a:t>
            </a:r>
            <a:r>
              <a:rPr lang="en-GB" dirty="0"/>
              <a:t> – this involves knowing what will be challenging for pupils – link to prior knowledge. Due to the possibility of pupils struggling, you must ensure that making errors is not seen as failure.</a:t>
            </a:r>
            <a:r>
              <a:rPr lang="en-US" dirty="0"/>
              <a:t>​</a:t>
            </a:r>
          </a:p>
          <a:p>
            <a:pPr fontAlgn="base"/>
            <a:r>
              <a:rPr lang="en-GB" b="1" dirty="0"/>
              <a:t>Commitment </a:t>
            </a:r>
            <a:r>
              <a:rPr lang="en-GB" dirty="0"/>
              <a:t>– pupils need to commit to a task so should see the worth of a learning experience</a:t>
            </a:r>
            <a:r>
              <a:rPr lang="en-US" dirty="0"/>
              <a:t>​</a:t>
            </a:r>
          </a:p>
          <a:p>
            <a:pPr fontAlgn="base"/>
            <a:r>
              <a:rPr lang="en-GB" b="1" dirty="0"/>
              <a:t>Confidence</a:t>
            </a:r>
            <a:r>
              <a:rPr lang="en-GB" dirty="0"/>
              <a:t> – pupils have to believe that they can attain any goal/learning intention. You must instil this confidence.</a:t>
            </a:r>
            <a:r>
              <a:rPr lang="en-US" dirty="0"/>
              <a:t>​</a:t>
            </a:r>
          </a:p>
          <a:p>
            <a:pPr fontAlgn="base"/>
            <a:r>
              <a:rPr lang="en-GB" b="1" dirty="0"/>
              <a:t>Student expectations</a:t>
            </a:r>
            <a:r>
              <a:rPr lang="en-GB" dirty="0"/>
              <a:t> – many students may fail if they have low expectations – you need to help students to have realistic expectations so they can achieve potential</a:t>
            </a:r>
            <a:r>
              <a:rPr lang="en-US" dirty="0"/>
              <a:t>​</a:t>
            </a:r>
          </a:p>
          <a:p>
            <a:pPr fontAlgn="base"/>
            <a:r>
              <a:rPr lang="en-GB" b="1" dirty="0"/>
              <a:t>Conceptual understanding</a:t>
            </a:r>
            <a:r>
              <a:rPr lang="en-GB" dirty="0"/>
              <a:t> – ensure that there are opportunities for surface and deep understanding in order to develop conceptual understanding</a:t>
            </a:r>
            <a:endParaRPr lang="en-US" dirty="0"/>
          </a:p>
          <a:p>
            <a:endParaRPr lang="en-GB" dirty="0"/>
          </a:p>
        </p:txBody>
      </p:sp>
    </p:spTree>
    <p:extLst>
      <p:ext uri="{BB962C8B-B14F-4D97-AF65-F5344CB8AC3E}">
        <p14:creationId xmlns:p14="http://schemas.microsoft.com/office/powerpoint/2010/main" val="668944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intentions/objectives…</a:t>
            </a:r>
          </a:p>
        </p:txBody>
      </p:sp>
      <p:sp>
        <p:nvSpPr>
          <p:cNvPr id="4" name="TextBox 3"/>
          <p:cNvSpPr txBox="1"/>
          <p:nvPr/>
        </p:nvSpPr>
        <p:spPr>
          <a:xfrm>
            <a:off x="6733307" y="4120104"/>
            <a:ext cx="4699463" cy="2031325"/>
          </a:xfrm>
          <a:prstGeom prst="rect">
            <a:avLst/>
          </a:prstGeom>
          <a:noFill/>
        </p:spPr>
        <p:txBody>
          <a:bodyPr wrap="square" rtlCol="0">
            <a:spAutoFit/>
          </a:bodyPr>
          <a:lstStyle/>
          <a:p>
            <a:r>
              <a:rPr lang="en-GB" dirty="0"/>
              <a:t>Learning objectives should be </a:t>
            </a:r>
            <a:r>
              <a:rPr lang="en-GB" dirty="0">
                <a:solidFill>
                  <a:srgbClr val="FF0000"/>
                </a:solidFill>
              </a:rPr>
              <a:t>brief, clear, specific statements of what learners will be able to do at the end of a lesson as a result of the activities, teaching and learning that has taken place</a:t>
            </a:r>
            <a:r>
              <a:rPr lang="en-GB" dirty="0"/>
              <a:t>. They are sometimes called learning outcomes. </a:t>
            </a:r>
            <a:endParaRPr lang="en-GB" dirty="0">
              <a:hlinkClick r:id="rId2"/>
            </a:endParaRPr>
          </a:p>
          <a:p>
            <a:r>
              <a:rPr lang="en-GB" dirty="0">
                <a:hlinkClick r:id="rId2"/>
              </a:rPr>
              <a:t>http://batchwood.herts.sch.uk/files/Learning-Objectives.pdf</a:t>
            </a:r>
            <a:endParaRPr lang="en-GB" dirty="0"/>
          </a:p>
        </p:txBody>
      </p:sp>
      <p:sp>
        <p:nvSpPr>
          <p:cNvPr id="5" name="TextBox 4"/>
          <p:cNvSpPr txBox="1"/>
          <p:nvPr/>
        </p:nvSpPr>
        <p:spPr>
          <a:xfrm>
            <a:off x="7483929" y="1667883"/>
            <a:ext cx="4172393" cy="2031325"/>
          </a:xfrm>
          <a:prstGeom prst="rect">
            <a:avLst/>
          </a:prstGeom>
          <a:noFill/>
        </p:spPr>
        <p:txBody>
          <a:bodyPr wrap="square" rtlCol="0">
            <a:spAutoFit/>
          </a:bodyPr>
          <a:lstStyle/>
          <a:p>
            <a:r>
              <a:rPr lang="en-GB" dirty="0"/>
              <a:t>A learning objective is </a:t>
            </a:r>
            <a:r>
              <a:rPr lang="en-GB" dirty="0">
                <a:solidFill>
                  <a:srgbClr val="FF0000"/>
                </a:solidFill>
              </a:rPr>
              <a:t>what the teacher wants the children to have learnt or achieved by the end of a lesson.</a:t>
            </a:r>
            <a:r>
              <a:rPr lang="en-GB" dirty="0"/>
              <a:t> </a:t>
            </a:r>
          </a:p>
          <a:p>
            <a:endParaRPr lang="en-GB" dirty="0"/>
          </a:p>
          <a:p>
            <a:r>
              <a:rPr lang="en-GB" dirty="0"/>
              <a:t>WALT = We Are Learning To </a:t>
            </a:r>
          </a:p>
          <a:p>
            <a:r>
              <a:rPr lang="en-GB" dirty="0"/>
              <a:t>BYDSI = </a:t>
            </a:r>
            <a:r>
              <a:rPr lang="en-GB" dirty="0" err="1"/>
              <a:t>Byddaf</a:t>
            </a:r>
            <a:r>
              <a:rPr lang="en-GB" dirty="0"/>
              <a:t>/</a:t>
            </a:r>
            <a:r>
              <a:rPr lang="en-GB" dirty="0" err="1"/>
              <a:t>wn</a:t>
            </a:r>
            <a:r>
              <a:rPr lang="en-GB" dirty="0"/>
              <a:t> Yn </a:t>
            </a:r>
            <a:r>
              <a:rPr lang="en-GB" dirty="0" err="1"/>
              <a:t>Dysgu</a:t>
            </a:r>
            <a:r>
              <a:rPr lang="en-GB" dirty="0"/>
              <a:t> Sut I…</a:t>
            </a:r>
          </a:p>
          <a:p>
            <a:endParaRPr lang="en-GB" dirty="0"/>
          </a:p>
        </p:txBody>
      </p:sp>
      <p:sp>
        <p:nvSpPr>
          <p:cNvPr id="6" name="TextBox 5"/>
          <p:cNvSpPr txBox="1"/>
          <p:nvPr/>
        </p:nvSpPr>
        <p:spPr>
          <a:xfrm>
            <a:off x="482138" y="2084832"/>
            <a:ext cx="4915593" cy="3416320"/>
          </a:xfrm>
          <a:prstGeom prst="rect">
            <a:avLst/>
          </a:prstGeom>
          <a:noFill/>
        </p:spPr>
        <p:txBody>
          <a:bodyPr wrap="square" rtlCol="0">
            <a:spAutoFit/>
          </a:bodyPr>
          <a:lstStyle/>
          <a:p>
            <a:r>
              <a:rPr lang="en-GB" dirty="0"/>
              <a:t>Defining </a:t>
            </a:r>
            <a:r>
              <a:rPr lang="en-GB" i="1" dirty="0"/>
              <a:t>learning objective</a:t>
            </a:r>
            <a:r>
              <a:rPr lang="en-GB" dirty="0"/>
              <a:t> is complicated by the fact that educators use a wide variety of terms for learning objectives, and the terms may or may not be used synonymously from place to place. For example, the terms </a:t>
            </a:r>
            <a:r>
              <a:rPr lang="en-GB" i="1" dirty="0"/>
              <a:t>student learning objective</a:t>
            </a:r>
            <a:r>
              <a:rPr lang="en-GB" dirty="0"/>
              <a:t>, </a:t>
            </a:r>
            <a:r>
              <a:rPr lang="en-GB" i="1" dirty="0"/>
              <a:t>benchmark</a:t>
            </a:r>
            <a:r>
              <a:rPr lang="en-GB" dirty="0"/>
              <a:t>, </a:t>
            </a:r>
            <a:r>
              <a:rPr lang="en-GB" i="1" dirty="0"/>
              <a:t>grade-level indicator</a:t>
            </a:r>
            <a:r>
              <a:rPr lang="en-GB" dirty="0"/>
              <a:t>, </a:t>
            </a:r>
            <a:r>
              <a:rPr lang="en-GB" i="1" dirty="0"/>
              <a:t>learning target</a:t>
            </a:r>
            <a:r>
              <a:rPr lang="en-GB" dirty="0"/>
              <a:t>, </a:t>
            </a:r>
            <a:r>
              <a:rPr lang="en-GB" i="1" dirty="0"/>
              <a:t>performance indicator</a:t>
            </a:r>
            <a:r>
              <a:rPr lang="en-GB" dirty="0"/>
              <a:t>, and </a:t>
            </a:r>
            <a:r>
              <a:rPr lang="en-GB" i="1" dirty="0"/>
              <a:t>learning standard - </a:t>
            </a:r>
            <a:r>
              <a:rPr lang="en-GB" dirty="0"/>
              <a:t>to name just a few of the more common terms - may refer to specific types of learning objectives in specific educational contexts.</a:t>
            </a:r>
          </a:p>
          <a:p>
            <a:r>
              <a:rPr lang="en-GB" dirty="0">
                <a:hlinkClick r:id="rId3"/>
              </a:rPr>
              <a:t>https://www.edglossary.org/learning-objectives/</a:t>
            </a:r>
            <a:endParaRPr lang="en-GB" dirty="0"/>
          </a:p>
          <a:p>
            <a:endParaRPr lang="en-GB" dirty="0"/>
          </a:p>
        </p:txBody>
      </p:sp>
    </p:spTree>
    <p:extLst>
      <p:ext uri="{BB962C8B-B14F-4D97-AF65-F5344CB8AC3E}">
        <p14:creationId xmlns:p14="http://schemas.microsoft.com/office/powerpoint/2010/main" val="2558884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learning intentions/objectives</a:t>
            </a:r>
          </a:p>
        </p:txBody>
      </p:sp>
      <p:sp>
        <p:nvSpPr>
          <p:cNvPr id="3" name="Content Placeholder 2"/>
          <p:cNvSpPr>
            <a:spLocks noGrp="1"/>
          </p:cNvSpPr>
          <p:nvPr>
            <p:ph idx="1"/>
          </p:nvPr>
        </p:nvSpPr>
        <p:spPr>
          <a:xfrm>
            <a:off x="598714" y="2333898"/>
            <a:ext cx="11359243" cy="3975462"/>
          </a:xfrm>
        </p:spPr>
        <p:txBody>
          <a:bodyPr>
            <a:normAutofit lnSpcReduction="10000"/>
          </a:bodyPr>
          <a:lstStyle/>
          <a:p>
            <a:pPr fontAlgn="base"/>
            <a:r>
              <a:rPr lang="en-GB" dirty="0"/>
              <a:t>Once you have established the focus of the learning, you can then go on to decide </a:t>
            </a:r>
            <a:r>
              <a:rPr lang="en-GB" i="1" u="sng" dirty="0"/>
              <a:t>how</a:t>
            </a:r>
            <a:r>
              <a:rPr lang="en-GB" dirty="0"/>
              <a:t> pupils will reach it.</a:t>
            </a:r>
            <a:r>
              <a:rPr lang="en-US" dirty="0"/>
              <a:t>​</a:t>
            </a:r>
          </a:p>
          <a:p>
            <a:pPr fontAlgn="base"/>
            <a:r>
              <a:rPr lang="en-GB" dirty="0"/>
              <a:t>​</a:t>
            </a:r>
          </a:p>
          <a:p>
            <a:pPr marL="0" indent="0" fontAlgn="base">
              <a:buNone/>
            </a:pPr>
            <a:r>
              <a:rPr lang="en-GB" b="1" dirty="0"/>
              <a:t>Focus</a:t>
            </a:r>
            <a:r>
              <a:rPr lang="en-GB" dirty="0"/>
              <a:t> – to understand ternary form.</a:t>
            </a:r>
            <a:r>
              <a:rPr lang="en-US" dirty="0"/>
              <a:t>​</a:t>
            </a:r>
          </a:p>
          <a:p>
            <a:pPr fontAlgn="base"/>
            <a:r>
              <a:rPr lang="en-GB" dirty="0"/>
              <a:t>​</a:t>
            </a:r>
          </a:p>
          <a:p>
            <a:pPr marL="0" indent="0" fontAlgn="base">
              <a:buNone/>
            </a:pPr>
            <a:r>
              <a:rPr lang="en-GB" b="1" dirty="0"/>
              <a:t>Objectives: (what might you want pupils to have learnt/to do by the end of the lesson?)</a:t>
            </a:r>
          </a:p>
          <a:p>
            <a:pPr fontAlgn="base"/>
            <a:r>
              <a:rPr lang="en-GB" dirty="0"/>
              <a:t>Define/explain ternary form</a:t>
            </a:r>
            <a:r>
              <a:rPr lang="en-US" dirty="0"/>
              <a:t>​</a:t>
            </a:r>
          </a:p>
          <a:p>
            <a:pPr fontAlgn="base"/>
            <a:r>
              <a:rPr lang="en-GB" dirty="0"/>
              <a:t>Annotate a simple score with appropriate labels</a:t>
            </a:r>
            <a:r>
              <a:rPr lang="en-US" dirty="0"/>
              <a:t>​</a:t>
            </a:r>
          </a:p>
          <a:p>
            <a:pPr fontAlgn="base"/>
            <a:r>
              <a:rPr lang="en-GB" dirty="0"/>
              <a:t>Recognise ternary form (by listening to various pieces of music) </a:t>
            </a:r>
            <a:r>
              <a:rPr lang="en-US" dirty="0"/>
              <a:t>​</a:t>
            </a:r>
          </a:p>
          <a:p>
            <a:endParaRPr lang="en-GB" dirty="0"/>
          </a:p>
        </p:txBody>
      </p:sp>
    </p:spTree>
    <p:extLst>
      <p:ext uri="{BB962C8B-B14F-4D97-AF65-F5344CB8AC3E}">
        <p14:creationId xmlns:p14="http://schemas.microsoft.com/office/powerpoint/2010/main" val="1075042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anim calcmode="lin" valueType="num">
                                      <p:cBhvr additive="base">
                                        <p:cTn id="1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anim calcmode="lin" valueType="num">
                                      <p:cBhvr additive="base">
                                        <p:cTn id="1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 name="TextBox 5"/>
          <p:cNvSpPr txBox="1"/>
          <p:nvPr/>
        </p:nvSpPr>
        <p:spPr>
          <a:xfrm>
            <a:off x="858377" y="5004154"/>
            <a:ext cx="4953724" cy="1477328"/>
          </a:xfrm>
          <a:prstGeom prst="rect">
            <a:avLst/>
          </a:prstGeom>
          <a:solidFill>
            <a:schemeClr val="accent1"/>
          </a:solidFill>
          <a:ln w="28575">
            <a:solidFill>
              <a:schemeClr val="accent1"/>
            </a:solidFill>
          </a:ln>
        </p:spPr>
        <p:txBody>
          <a:bodyPr wrap="square" rtlCol="0">
            <a:spAutoFit/>
          </a:bodyPr>
          <a:lstStyle/>
          <a:p>
            <a:r>
              <a:rPr lang="en-GB" dirty="0"/>
              <a:t>Statement describing what pupils are expected to learn in the lesson.</a:t>
            </a:r>
          </a:p>
          <a:p>
            <a:r>
              <a:rPr lang="en-GB" dirty="0"/>
              <a:t>This is not about the task.</a:t>
            </a:r>
          </a:p>
          <a:p>
            <a:r>
              <a:rPr lang="en-GB" dirty="0"/>
              <a:t>It is about the skill that you want them to master / the information you want them to understand.</a:t>
            </a:r>
          </a:p>
        </p:txBody>
      </p:sp>
      <p:pic>
        <p:nvPicPr>
          <p:cNvPr id="13" name="Content Placeholder 12" descr="A screenshot of a computer&#10;&#10;Description automatically generated">
            <a:extLst>
              <a:ext uri="{FF2B5EF4-FFF2-40B4-BE49-F238E27FC236}">
                <a16:creationId xmlns:a16="http://schemas.microsoft.com/office/drawing/2014/main" id="{9DF4F370-DE77-54D8-66AB-4F8C9ADECB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7086" y="376518"/>
            <a:ext cx="11937828" cy="3935614"/>
          </a:xfrm>
        </p:spPr>
      </p:pic>
      <p:cxnSp>
        <p:nvCxnSpPr>
          <p:cNvPr id="8" name="Straight Arrow Connector 7"/>
          <p:cNvCxnSpPr>
            <a:cxnSpLocks/>
          </p:cNvCxnSpPr>
          <p:nvPr/>
        </p:nvCxnSpPr>
        <p:spPr>
          <a:xfrm flipH="1" flipV="1">
            <a:off x="2237014" y="1953986"/>
            <a:ext cx="729343" cy="3050168"/>
          </a:xfrm>
          <a:prstGeom prst="straightConnector1">
            <a:avLst/>
          </a:prstGeom>
          <a:ln w="28575">
            <a:solidFill>
              <a:schemeClr val="accent1"/>
            </a:solidFill>
            <a:tailEnd type="triangle"/>
          </a:ln>
        </p:spPr>
        <p:style>
          <a:lnRef idx="1">
            <a:schemeClr val="accent1"/>
          </a:lnRef>
          <a:fillRef idx="0">
            <a:schemeClr val="accent1"/>
          </a:fillRef>
          <a:effectRef idx="0">
            <a:schemeClr val="accent1"/>
          </a:effectRef>
          <a:fontRef idx="minor">
            <a:schemeClr val="tx1"/>
          </a:fontRef>
        </p:style>
      </p:cxnSp>
      <p:pic>
        <p:nvPicPr>
          <p:cNvPr id="3" name="Picture 2" descr="A screenshot of a computer&#10;&#10;Description automatically generated">
            <a:extLst>
              <a:ext uri="{FF2B5EF4-FFF2-40B4-BE49-F238E27FC236}">
                <a16:creationId xmlns:a16="http://schemas.microsoft.com/office/drawing/2014/main" id="{CCDAEC78-E279-C68F-26A5-23283AC02A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33774" y="4582542"/>
            <a:ext cx="5917304" cy="2041415"/>
          </a:xfrm>
          <a:prstGeom prst="rect">
            <a:avLst/>
          </a:prstGeom>
        </p:spPr>
      </p:pic>
    </p:spTree>
    <p:extLst>
      <p:ext uri="{BB962C8B-B14F-4D97-AF65-F5344CB8AC3E}">
        <p14:creationId xmlns:p14="http://schemas.microsoft.com/office/powerpoint/2010/main" val="2281641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up of hopscotch on a sidewalk">
            <a:extLst>
              <a:ext uri="{FF2B5EF4-FFF2-40B4-BE49-F238E27FC236}">
                <a16:creationId xmlns:a16="http://schemas.microsoft.com/office/drawing/2014/main" id="{9F360522-6919-5421-4B31-16ABEA551C1D}"/>
              </a:ext>
            </a:extLst>
          </p:cNvPr>
          <p:cNvPicPr>
            <a:picLocks noChangeAspect="1"/>
          </p:cNvPicPr>
          <p:nvPr/>
        </p:nvPicPr>
        <p:blipFill rotWithShape="1">
          <a:blip r:embed="rId2">
            <a:alphaModFix amt="45000"/>
          </a:blip>
          <a:srcRect t="7086" r="-1" b="8622"/>
          <a:stretch/>
        </p:blipFill>
        <p:spPr>
          <a:xfrm>
            <a:off x="20" y="-1"/>
            <a:ext cx="12188932" cy="6858000"/>
          </a:xfrm>
          <a:prstGeom prst="rect">
            <a:avLst/>
          </a:prstGeom>
        </p:spPr>
      </p:pic>
      <p:sp>
        <p:nvSpPr>
          <p:cNvPr id="2" name="Title 1">
            <a:extLst>
              <a:ext uri="{FF2B5EF4-FFF2-40B4-BE49-F238E27FC236}">
                <a16:creationId xmlns:a16="http://schemas.microsoft.com/office/drawing/2014/main" id="{D1C0DF97-762F-8C79-54F5-0456558294AD}"/>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a:solidFill>
                  <a:schemeClr val="tx1"/>
                </a:solidFill>
                <a:latin typeface="+mj-lt"/>
                <a:ea typeface="+mj-ea"/>
                <a:cs typeface="+mj-cs"/>
              </a:rPr>
              <a:t>#2 Success criteria</a:t>
            </a:r>
          </a:p>
        </p:txBody>
      </p:sp>
      <p:sp>
        <p:nvSpPr>
          <p:cNvPr id="4" name="Text Placeholder 3">
            <a:extLst>
              <a:ext uri="{FF2B5EF4-FFF2-40B4-BE49-F238E27FC236}">
                <a16:creationId xmlns:a16="http://schemas.microsoft.com/office/drawing/2014/main" id="{E395FE80-1A47-2CCA-052A-702927A29A52}"/>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8" name="Straight Connector 17">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914815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link between </a:t>
            </a:r>
            <a:r>
              <a:rPr lang="en-GB" dirty="0"/>
              <a:t> learning intentions/ objectives </a:t>
            </a:r>
            <a:r>
              <a:rPr lang="en-US" dirty="0"/>
              <a:t>and success criteria</a:t>
            </a:r>
            <a:endParaRPr lang="en-GB" dirty="0"/>
          </a:p>
        </p:txBody>
      </p:sp>
      <p:sp>
        <p:nvSpPr>
          <p:cNvPr id="3" name="Content Placeholder 2"/>
          <p:cNvSpPr>
            <a:spLocks noGrp="1"/>
          </p:cNvSpPr>
          <p:nvPr>
            <p:ph idx="1"/>
          </p:nvPr>
        </p:nvSpPr>
        <p:spPr/>
        <p:txBody>
          <a:bodyPr/>
          <a:lstStyle/>
          <a:p>
            <a:pPr fontAlgn="base"/>
            <a:r>
              <a:rPr lang="en-US" b="1" dirty="0"/>
              <a:t>Learning objectives </a:t>
            </a:r>
            <a:r>
              <a:rPr lang="en-US" dirty="0"/>
              <a:t>and </a:t>
            </a:r>
            <a:r>
              <a:rPr lang="en-US" b="1" dirty="0"/>
              <a:t>success criteria </a:t>
            </a:r>
            <a:r>
              <a:rPr lang="en-US" dirty="0"/>
              <a:t>are important for creating focused, purposeful learning.​</a:t>
            </a:r>
          </a:p>
          <a:p>
            <a:pPr fontAlgn="base"/>
            <a:r>
              <a:rPr lang="en-US" dirty="0"/>
              <a:t>​</a:t>
            </a:r>
          </a:p>
          <a:p>
            <a:pPr fontAlgn="base"/>
            <a:r>
              <a:rPr lang="en-US" b="1" dirty="0"/>
              <a:t>Learning objectives </a:t>
            </a:r>
            <a:r>
              <a:rPr lang="en-US" dirty="0"/>
              <a:t>focus on learning rather than tasks.​</a:t>
            </a:r>
          </a:p>
          <a:p>
            <a:pPr fontAlgn="base"/>
            <a:r>
              <a:rPr lang="en-US" dirty="0"/>
              <a:t>​</a:t>
            </a:r>
          </a:p>
          <a:p>
            <a:pPr fontAlgn="base"/>
            <a:r>
              <a:rPr lang="en-US" b="1" dirty="0"/>
              <a:t>Success criteria </a:t>
            </a:r>
            <a:r>
              <a:rPr lang="en-US" dirty="0"/>
              <a:t>makes it explicit what success looks or sounds like.​</a:t>
            </a:r>
          </a:p>
          <a:p>
            <a:pPr fontAlgn="base"/>
            <a:r>
              <a:rPr lang="en-US" dirty="0"/>
              <a:t>​</a:t>
            </a:r>
          </a:p>
          <a:p>
            <a:pPr fontAlgn="base"/>
            <a:r>
              <a:rPr lang="en-US" dirty="0"/>
              <a:t>Put another way… </a:t>
            </a:r>
          </a:p>
          <a:p>
            <a:endParaRPr lang="en-GB" dirty="0"/>
          </a:p>
        </p:txBody>
      </p:sp>
    </p:spTree>
    <p:extLst>
      <p:ext uri="{BB962C8B-B14F-4D97-AF65-F5344CB8AC3E}">
        <p14:creationId xmlns:p14="http://schemas.microsoft.com/office/powerpoint/2010/main" val="41825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Clarke (2008:81)</a:t>
            </a:r>
          </a:p>
        </p:txBody>
      </p:sp>
      <p:sp>
        <p:nvSpPr>
          <p:cNvPr id="3" name="Content Placeholder 2"/>
          <p:cNvSpPr>
            <a:spLocks noGrp="1"/>
          </p:cNvSpPr>
          <p:nvPr>
            <p:ph idx="1"/>
          </p:nvPr>
        </p:nvSpPr>
        <p:spPr/>
        <p:txBody>
          <a:bodyPr/>
          <a:lstStyle/>
          <a:p>
            <a:pPr fontAlgn="base"/>
            <a:r>
              <a:rPr lang="en-GB" dirty="0"/>
              <a:t>“Learning objectives and success criteria are the tools which enable pupils to exercise power over their own learning.</a:t>
            </a:r>
            <a:r>
              <a:rPr lang="en-US" dirty="0"/>
              <a:t>​</a:t>
            </a:r>
          </a:p>
          <a:p>
            <a:pPr fontAlgn="base"/>
            <a:r>
              <a:rPr lang="en-GB" dirty="0"/>
              <a:t>Active learners need to be engaged and reflective: success criteria – </a:t>
            </a:r>
            <a:r>
              <a:rPr lang="en-GB" dirty="0">
                <a:solidFill>
                  <a:schemeClr val="accent1"/>
                </a:solidFill>
              </a:rPr>
              <a:t>the ingredients, steps or possible features of the learning objective</a:t>
            </a:r>
            <a:r>
              <a:rPr lang="en-GB" dirty="0"/>
              <a:t> –</a:t>
            </a:r>
            <a:r>
              <a:rPr lang="en-US" dirty="0"/>
              <a:t>​ </a:t>
            </a:r>
            <a:r>
              <a:rPr lang="en-GB" dirty="0"/>
              <a:t>provide the rationale for the learning objective in real terms, so that the learner is aware of expectations and can identify which success criteria are going well and which are not.​”</a:t>
            </a:r>
            <a:endParaRPr lang="en-US" dirty="0"/>
          </a:p>
          <a:p>
            <a:endParaRPr lang="en-GB" dirty="0"/>
          </a:p>
        </p:txBody>
      </p:sp>
    </p:spTree>
    <p:extLst>
      <p:ext uri="{BB962C8B-B14F-4D97-AF65-F5344CB8AC3E}">
        <p14:creationId xmlns:p14="http://schemas.microsoft.com/office/powerpoint/2010/main" val="16001580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Success Criteria = measurable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26152932"/>
              </p:ext>
            </p:extLst>
          </p:nvPr>
        </p:nvGraphicFramePr>
        <p:xfrm>
          <a:off x="1023938" y="2285999"/>
          <a:ext cx="10070780" cy="4179455"/>
        </p:xfrm>
        <a:graphic>
          <a:graphicData uri="http://schemas.openxmlformats.org/drawingml/2006/table">
            <a:tbl>
              <a:tblPr firstRow="1" bandRow="1">
                <a:tableStyleId>{8A107856-5554-42FB-B03E-39F5DBC370BA}</a:tableStyleId>
              </a:tblPr>
              <a:tblGrid>
                <a:gridCol w="2014156">
                  <a:extLst>
                    <a:ext uri="{9D8B030D-6E8A-4147-A177-3AD203B41FA5}">
                      <a16:colId xmlns:a16="http://schemas.microsoft.com/office/drawing/2014/main" val="2807474855"/>
                    </a:ext>
                  </a:extLst>
                </a:gridCol>
                <a:gridCol w="2014156">
                  <a:extLst>
                    <a:ext uri="{9D8B030D-6E8A-4147-A177-3AD203B41FA5}">
                      <a16:colId xmlns:a16="http://schemas.microsoft.com/office/drawing/2014/main" val="760804767"/>
                    </a:ext>
                  </a:extLst>
                </a:gridCol>
                <a:gridCol w="2014156">
                  <a:extLst>
                    <a:ext uri="{9D8B030D-6E8A-4147-A177-3AD203B41FA5}">
                      <a16:colId xmlns:a16="http://schemas.microsoft.com/office/drawing/2014/main" val="1566561977"/>
                    </a:ext>
                  </a:extLst>
                </a:gridCol>
                <a:gridCol w="2014156">
                  <a:extLst>
                    <a:ext uri="{9D8B030D-6E8A-4147-A177-3AD203B41FA5}">
                      <a16:colId xmlns:a16="http://schemas.microsoft.com/office/drawing/2014/main" val="1449475598"/>
                    </a:ext>
                  </a:extLst>
                </a:gridCol>
                <a:gridCol w="2014156">
                  <a:extLst>
                    <a:ext uri="{9D8B030D-6E8A-4147-A177-3AD203B41FA5}">
                      <a16:colId xmlns:a16="http://schemas.microsoft.com/office/drawing/2014/main" val="1509139076"/>
                    </a:ext>
                  </a:extLst>
                </a:gridCol>
              </a:tblGrid>
              <a:tr h="835891">
                <a:tc>
                  <a:txBody>
                    <a:bodyPr/>
                    <a:lstStyle/>
                    <a:p>
                      <a:r>
                        <a:rPr lang="en-GB" b="0" dirty="0"/>
                        <a:t>explain</a:t>
                      </a:r>
                    </a:p>
                  </a:txBody>
                  <a:tcPr/>
                </a:tc>
                <a:tc>
                  <a:txBody>
                    <a:bodyPr/>
                    <a:lstStyle/>
                    <a:p>
                      <a:r>
                        <a:rPr lang="en-GB" b="0" dirty="0"/>
                        <a:t>demonstrate</a:t>
                      </a:r>
                    </a:p>
                  </a:txBody>
                  <a:tcPr/>
                </a:tc>
                <a:tc>
                  <a:txBody>
                    <a:bodyPr/>
                    <a:lstStyle/>
                    <a:p>
                      <a:r>
                        <a:rPr lang="en-GB" b="0" dirty="0"/>
                        <a:t>analyse</a:t>
                      </a:r>
                    </a:p>
                  </a:txBody>
                  <a:tcPr/>
                </a:tc>
                <a:tc>
                  <a:txBody>
                    <a:bodyPr/>
                    <a:lstStyle/>
                    <a:p>
                      <a:r>
                        <a:rPr lang="en-GB" b="0" dirty="0"/>
                        <a:t>formulate</a:t>
                      </a:r>
                    </a:p>
                  </a:txBody>
                  <a:tcPr/>
                </a:tc>
                <a:tc>
                  <a:txBody>
                    <a:bodyPr/>
                    <a:lstStyle/>
                    <a:p>
                      <a:r>
                        <a:rPr lang="en-GB" b="0" dirty="0"/>
                        <a:t>discuss</a:t>
                      </a:r>
                    </a:p>
                  </a:txBody>
                  <a:tcPr/>
                </a:tc>
                <a:extLst>
                  <a:ext uri="{0D108BD9-81ED-4DB2-BD59-A6C34878D82A}">
                    <a16:rowId xmlns:a16="http://schemas.microsoft.com/office/drawing/2014/main" val="3158221714"/>
                  </a:ext>
                </a:extLst>
              </a:tr>
              <a:tr h="835891">
                <a:tc>
                  <a:txBody>
                    <a:bodyPr/>
                    <a:lstStyle/>
                    <a:p>
                      <a:r>
                        <a:rPr lang="en-GB" dirty="0"/>
                        <a:t>compare</a:t>
                      </a:r>
                    </a:p>
                  </a:txBody>
                  <a:tcPr/>
                </a:tc>
                <a:tc>
                  <a:txBody>
                    <a:bodyPr/>
                    <a:lstStyle/>
                    <a:p>
                      <a:r>
                        <a:rPr lang="en-GB" dirty="0"/>
                        <a:t>differentiate</a:t>
                      </a:r>
                    </a:p>
                  </a:txBody>
                  <a:tcPr/>
                </a:tc>
                <a:tc>
                  <a:txBody>
                    <a:bodyPr/>
                    <a:lstStyle/>
                    <a:p>
                      <a:r>
                        <a:rPr lang="en-GB" dirty="0"/>
                        <a:t>describe</a:t>
                      </a:r>
                    </a:p>
                  </a:txBody>
                  <a:tcPr/>
                </a:tc>
                <a:tc>
                  <a:txBody>
                    <a:bodyPr/>
                    <a:lstStyle/>
                    <a:p>
                      <a:r>
                        <a:rPr lang="en-GB" dirty="0"/>
                        <a:t>name</a:t>
                      </a:r>
                    </a:p>
                  </a:txBody>
                  <a:tcPr/>
                </a:tc>
                <a:tc>
                  <a:txBody>
                    <a:bodyPr/>
                    <a:lstStyle/>
                    <a:p>
                      <a:r>
                        <a:rPr lang="en-GB" dirty="0"/>
                        <a:t>assess</a:t>
                      </a:r>
                    </a:p>
                  </a:txBody>
                  <a:tcPr/>
                </a:tc>
                <a:extLst>
                  <a:ext uri="{0D108BD9-81ED-4DB2-BD59-A6C34878D82A}">
                    <a16:rowId xmlns:a16="http://schemas.microsoft.com/office/drawing/2014/main" val="3089523848"/>
                  </a:ext>
                </a:extLst>
              </a:tr>
              <a:tr h="835891">
                <a:tc>
                  <a:txBody>
                    <a:bodyPr/>
                    <a:lstStyle/>
                    <a:p>
                      <a:r>
                        <a:rPr lang="en-GB" dirty="0"/>
                        <a:t>evaluate</a:t>
                      </a:r>
                    </a:p>
                  </a:txBody>
                  <a:tcPr/>
                </a:tc>
                <a:tc>
                  <a:txBody>
                    <a:bodyPr/>
                    <a:lstStyle/>
                    <a:p>
                      <a:r>
                        <a:rPr lang="en-GB" dirty="0"/>
                        <a:t>identify</a:t>
                      </a:r>
                    </a:p>
                  </a:txBody>
                  <a:tcPr/>
                </a:tc>
                <a:tc>
                  <a:txBody>
                    <a:bodyPr/>
                    <a:lstStyle/>
                    <a:p>
                      <a:r>
                        <a:rPr lang="en-GB" dirty="0"/>
                        <a:t>design</a:t>
                      </a:r>
                    </a:p>
                  </a:txBody>
                  <a:tcPr/>
                </a:tc>
                <a:tc>
                  <a:txBody>
                    <a:bodyPr/>
                    <a:lstStyle/>
                    <a:p>
                      <a:r>
                        <a:rPr lang="en-GB" dirty="0"/>
                        <a:t>define</a:t>
                      </a:r>
                    </a:p>
                  </a:txBody>
                  <a:tcPr/>
                </a:tc>
                <a:tc>
                  <a:txBody>
                    <a:bodyPr/>
                    <a:lstStyle/>
                    <a:p>
                      <a:r>
                        <a:rPr lang="en-GB" dirty="0"/>
                        <a:t>list</a:t>
                      </a:r>
                    </a:p>
                  </a:txBody>
                  <a:tcPr/>
                </a:tc>
                <a:extLst>
                  <a:ext uri="{0D108BD9-81ED-4DB2-BD59-A6C34878D82A}">
                    <a16:rowId xmlns:a16="http://schemas.microsoft.com/office/drawing/2014/main" val="2223335958"/>
                  </a:ext>
                </a:extLst>
              </a:tr>
              <a:tr h="835891">
                <a:tc>
                  <a:txBody>
                    <a:bodyPr/>
                    <a:lstStyle/>
                    <a:p>
                      <a:r>
                        <a:rPr lang="en-GB" dirty="0"/>
                        <a:t>record</a:t>
                      </a:r>
                    </a:p>
                  </a:txBody>
                  <a:tcPr/>
                </a:tc>
                <a:tc>
                  <a:txBody>
                    <a:bodyPr/>
                    <a:lstStyle/>
                    <a:p>
                      <a:r>
                        <a:rPr lang="en-GB" dirty="0"/>
                        <a:t>select</a:t>
                      </a:r>
                    </a:p>
                  </a:txBody>
                  <a:tcPr/>
                </a:tc>
                <a:tc>
                  <a:txBody>
                    <a:bodyPr/>
                    <a:lstStyle/>
                    <a:p>
                      <a:r>
                        <a:rPr lang="en-GB" dirty="0"/>
                        <a:t>sequence</a:t>
                      </a:r>
                    </a:p>
                  </a:txBody>
                  <a:tcPr/>
                </a:tc>
                <a:tc>
                  <a:txBody>
                    <a:bodyPr/>
                    <a:lstStyle/>
                    <a:p>
                      <a:r>
                        <a:rPr lang="en-GB" dirty="0"/>
                        <a:t>appreciate</a:t>
                      </a:r>
                    </a:p>
                  </a:txBody>
                  <a:tcPr/>
                </a:tc>
                <a:tc>
                  <a:txBody>
                    <a:bodyPr/>
                    <a:lstStyle/>
                    <a:p>
                      <a:r>
                        <a:rPr lang="en-GB" dirty="0"/>
                        <a:t>illustrate</a:t>
                      </a:r>
                    </a:p>
                  </a:txBody>
                  <a:tcPr/>
                </a:tc>
                <a:extLst>
                  <a:ext uri="{0D108BD9-81ED-4DB2-BD59-A6C34878D82A}">
                    <a16:rowId xmlns:a16="http://schemas.microsoft.com/office/drawing/2014/main" val="1790753161"/>
                  </a:ext>
                </a:extLst>
              </a:tr>
              <a:tr h="835891">
                <a:tc>
                  <a:txBody>
                    <a:bodyPr/>
                    <a:lstStyle/>
                    <a:p>
                      <a:r>
                        <a:rPr lang="en-GB" dirty="0"/>
                        <a:t>choose</a:t>
                      </a:r>
                    </a:p>
                  </a:txBody>
                  <a:tcPr/>
                </a:tc>
                <a:tc>
                  <a:txBody>
                    <a:bodyPr/>
                    <a:lstStyle/>
                    <a:p>
                      <a:r>
                        <a:rPr lang="en-GB" dirty="0"/>
                        <a:t>predict</a:t>
                      </a:r>
                    </a:p>
                  </a:txBody>
                  <a:tcPr/>
                </a:tc>
                <a:tc>
                  <a:txBody>
                    <a:bodyPr/>
                    <a:lstStyle/>
                    <a:p>
                      <a:r>
                        <a:rPr lang="en-GB" dirty="0"/>
                        <a:t>compare</a:t>
                      </a:r>
                    </a:p>
                  </a:txBody>
                  <a:tcPr/>
                </a:tc>
                <a:tc>
                  <a:txBody>
                    <a:bodyPr/>
                    <a:lstStyle/>
                    <a:p>
                      <a:r>
                        <a:rPr lang="en-GB" dirty="0"/>
                        <a:t>detect</a:t>
                      </a:r>
                    </a:p>
                  </a:txBody>
                  <a:tcPr/>
                </a:tc>
                <a:tc>
                  <a:txBody>
                    <a:bodyPr/>
                    <a:lstStyle/>
                    <a:p>
                      <a:r>
                        <a:rPr lang="en-GB" dirty="0"/>
                        <a:t>interpret</a:t>
                      </a:r>
                    </a:p>
                    <a:p>
                      <a:endParaRPr lang="en-GB" dirty="0"/>
                    </a:p>
                  </a:txBody>
                  <a:tcPr/>
                </a:tc>
                <a:extLst>
                  <a:ext uri="{0D108BD9-81ED-4DB2-BD59-A6C34878D82A}">
                    <a16:rowId xmlns:a16="http://schemas.microsoft.com/office/drawing/2014/main" val="454461671"/>
                  </a:ext>
                </a:extLst>
              </a:tr>
            </a:tbl>
          </a:graphicData>
        </a:graphic>
      </p:graphicFrame>
    </p:spTree>
    <p:extLst>
      <p:ext uri="{BB962C8B-B14F-4D97-AF65-F5344CB8AC3E}">
        <p14:creationId xmlns:p14="http://schemas.microsoft.com/office/powerpoint/2010/main" val="351884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TextBox 4"/>
          <p:cNvSpPr txBox="1"/>
          <p:nvPr/>
        </p:nvSpPr>
        <p:spPr>
          <a:xfrm>
            <a:off x="486986" y="4833362"/>
            <a:ext cx="4594168" cy="1600438"/>
          </a:xfrm>
          <a:prstGeom prst="rect">
            <a:avLst/>
          </a:prstGeom>
          <a:solidFill>
            <a:schemeClr val="accent1"/>
          </a:solidFill>
          <a:ln w="19050">
            <a:solidFill>
              <a:schemeClr val="accent1"/>
            </a:solidFill>
          </a:ln>
        </p:spPr>
        <p:txBody>
          <a:bodyPr wrap="square" rtlCol="0">
            <a:spAutoFit/>
          </a:bodyPr>
          <a:lstStyle/>
          <a:p>
            <a:pPr fontAlgn="base"/>
            <a:r>
              <a:rPr lang="en-US" sz="1400" b="1" dirty="0"/>
              <a:t>Success Criteria </a:t>
            </a:r>
            <a:r>
              <a:rPr lang="en-US" sz="1400" dirty="0"/>
              <a:t>are the </a:t>
            </a:r>
            <a:r>
              <a:rPr lang="en-US" sz="1400" b="1" dirty="0"/>
              <a:t>measurable</a:t>
            </a:r>
            <a:r>
              <a:rPr lang="en-US" sz="1400" dirty="0"/>
              <a:t> definitions of success used to determine whether, and how well, learners have met the learning intention.​</a:t>
            </a:r>
          </a:p>
          <a:p>
            <a:pPr fontAlgn="base"/>
            <a:r>
              <a:rPr lang="en-US" sz="1400" dirty="0"/>
              <a:t>They are a set of features that a teacher wants to see in the pupils’ work during the lesson.  They will usually be shared with the pupils, or created by them, and referred to regularly before being used for self-assessment or peer assessment ​</a:t>
            </a:r>
          </a:p>
        </p:txBody>
      </p:sp>
      <p:pic>
        <p:nvPicPr>
          <p:cNvPr id="6" name="Content Placeholder 12" descr="A screenshot of a computer&#10;&#10;Description automatically generated">
            <a:extLst>
              <a:ext uri="{FF2B5EF4-FFF2-40B4-BE49-F238E27FC236}">
                <a16:creationId xmlns:a16="http://schemas.microsoft.com/office/drawing/2014/main" id="{81434927-C405-3BF2-FB2B-76A5E6D272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86" y="217609"/>
            <a:ext cx="11937828" cy="3935614"/>
          </a:xfrm>
          <a:prstGeom prst="rect">
            <a:avLst/>
          </a:prstGeom>
        </p:spPr>
      </p:pic>
      <p:cxnSp>
        <p:nvCxnSpPr>
          <p:cNvPr id="7" name="Straight Arrow Connector 6"/>
          <p:cNvCxnSpPr>
            <a:cxnSpLocks/>
          </p:cNvCxnSpPr>
          <p:nvPr/>
        </p:nvCxnSpPr>
        <p:spPr>
          <a:xfrm flipV="1">
            <a:off x="1948543" y="2764971"/>
            <a:ext cx="1088571" cy="212271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4" name="Picture 3" descr="A screenshot of a computer&#10;&#10;Description automatically generated">
            <a:extLst>
              <a:ext uri="{FF2B5EF4-FFF2-40B4-BE49-F238E27FC236}">
                <a16:creationId xmlns:a16="http://schemas.microsoft.com/office/drawing/2014/main" id="{AC05D924-BB9E-0DF1-FDDC-B68203CAED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5045" y="4473685"/>
            <a:ext cx="5917304" cy="2041415"/>
          </a:xfrm>
          <a:prstGeom prst="rect">
            <a:avLst/>
          </a:prstGeom>
        </p:spPr>
      </p:pic>
    </p:spTree>
    <p:extLst>
      <p:ext uri="{BB962C8B-B14F-4D97-AF65-F5344CB8AC3E}">
        <p14:creationId xmlns:p14="http://schemas.microsoft.com/office/powerpoint/2010/main" val="1611941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4" name="AutoShape 2" descr="https://ukc-powerpoint.officeapps.live.com/pods/GetClipboardImage.ashx?Id=9114c493-9217-4a24-b872-ded000617482&amp;DC=GUK3&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Content Placeholder 6" descr="A picture containing text&#10;&#10;Description automatically generated">
            <a:extLst>
              <a:ext uri="{FF2B5EF4-FFF2-40B4-BE49-F238E27FC236}">
                <a16:creationId xmlns:a16="http://schemas.microsoft.com/office/drawing/2014/main" id="{DDB3900E-1BB7-E6C3-5F26-CC9D1FB35CE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83844" y="1063810"/>
            <a:ext cx="9201445" cy="3323132"/>
          </a:xfrm>
        </p:spPr>
      </p:pic>
      <p:sp>
        <p:nvSpPr>
          <p:cNvPr id="18" name="TextBox 17"/>
          <p:cNvSpPr txBox="1"/>
          <p:nvPr/>
        </p:nvSpPr>
        <p:spPr>
          <a:xfrm>
            <a:off x="341839" y="2561844"/>
            <a:ext cx="1785100" cy="1200329"/>
          </a:xfrm>
          <a:prstGeom prst="rect">
            <a:avLst/>
          </a:prstGeom>
          <a:solidFill>
            <a:schemeClr val="accent3">
              <a:lumMod val="40000"/>
              <a:lumOff val="60000"/>
            </a:schemeClr>
          </a:solidFill>
          <a:ln>
            <a:solidFill>
              <a:schemeClr val="accent3"/>
            </a:solidFill>
          </a:ln>
        </p:spPr>
        <p:txBody>
          <a:bodyPr wrap="square" rtlCol="0">
            <a:spAutoFit/>
          </a:bodyPr>
          <a:lstStyle/>
          <a:p>
            <a:r>
              <a:rPr lang="en-GB" dirty="0"/>
              <a:t>Curriculum Links – KS3/GCSE/A Level/BTEC syllabus</a:t>
            </a:r>
          </a:p>
        </p:txBody>
      </p:sp>
      <p:sp>
        <p:nvSpPr>
          <p:cNvPr id="19" name="TextBox 18"/>
          <p:cNvSpPr txBox="1"/>
          <p:nvPr/>
        </p:nvSpPr>
        <p:spPr>
          <a:xfrm>
            <a:off x="405662" y="5302189"/>
            <a:ext cx="2078182" cy="1200329"/>
          </a:xfrm>
          <a:prstGeom prst="rect">
            <a:avLst/>
          </a:prstGeom>
          <a:solidFill>
            <a:schemeClr val="accent4"/>
          </a:solidFill>
          <a:ln>
            <a:solidFill>
              <a:schemeClr val="accent4"/>
            </a:solidFill>
          </a:ln>
        </p:spPr>
        <p:txBody>
          <a:bodyPr wrap="square" rtlCol="0">
            <a:spAutoFit/>
          </a:bodyPr>
          <a:lstStyle/>
          <a:p>
            <a:r>
              <a:rPr lang="en-GB" dirty="0"/>
              <a:t>Cross-curricular links, e.g. literacy/ numeracy/ digital competence</a:t>
            </a:r>
          </a:p>
        </p:txBody>
      </p:sp>
      <p:sp>
        <p:nvSpPr>
          <p:cNvPr id="20" name="TextBox 19"/>
          <p:cNvSpPr txBox="1"/>
          <p:nvPr/>
        </p:nvSpPr>
        <p:spPr>
          <a:xfrm>
            <a:off x="4784271" y="4987015"/>
            <a:ext cx="2527069" cy="1477328"/>
          </a:xfrm>
          <a:prstGeom prst="rect">
            <a:avLst/>
          </a:prstGeom>
          <a:solidFill>
            <a:schemeClr val="accent1">
              <a:lumMod val="40000"/>
              <a:lumOff val="60000"/>
            </a:schemeClr>
          </a:solidFill>
          <a:ln>
            <a:solidFill>
              <a:schemeClr val="accent1"/>
            </a:solidFill>
          </a:ln>
        </p:spPr>
        <p:txBody>
          <a:bodyPr wrap="square" rtlCol="0">
            <a:spAutoFit/>
          </a:bodyPr>
          <a:lstStyle/>
          <a:p>
            <a:pPr fontAlgn="base"/>
            <a:r>
              <a:rPr lang="en-GB" dirty="0"/>
              <a:t>Could be the lesson title or could be the learning intention</a:t>
            </a:r>
            <a:r>
              <a:rPr lang="en-US" dirty="0"/>
              <a:t> = what you intend the students to learn in the lesson</a:t>
            </a:r>
            <a:r>
              <a:rPr lang="en-GB" dirty="0"/>
              <a:t>.</a:t>
            </a:r>
            <a:endParaRPr lang="en-US" dirty="0"/>
          </a:p>
        </p:txBody>
      </p:sp>
      <p:cxnSp>
        <p:nvCxnSpPr>
          <p:cNvPr id="22" name="Straight Arrow Connector 21"/>
          <p:cNvCxnSpPr>
            <a:cxnSpLocks/>
          </p:cNvCxnSpPr>
          <p:nvPr/>
        </p:nvCxnSpPr>
        <p:spPr>
          <a:xfrm flipH="1">
            <a:off x="1444753" y="1646465"/>
            <a:ext cx="1113390" cy="799491"/>
          </a:xfrm>
          <a:prstGeom prst="straightConnector1">
            <a:avLst/>
          </a:prstGeom>
          <a:ln w="28575">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cxnSpLocks/>
          </p:cNvCxnSpPr>
          <p:nvPr/>
        </p:nvCxnSpPr>
        <p:spPr>
          <a:xfrm flipH="1">
            <a:off x="1600200" y="3803888"/>
            <a:ext cx="1041950" cy="1407647"/>
          </a:xfrm>
          <a:prstGeom prst="straightConnector1">
            <a:avLst/>
          </a:prstGeom>
          <a:ln w="285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cxnSpLocks/>
          </p:cNvCxnSpPr>
          <p:nvPr/>
        </p:nvCxnSpPr>
        <p:spPr>
          <a:xfrm>
            <a:off x="4484914" y="2200987"/>
            <a:ext cx="1077686" cy="266454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804C43A-7353-DAB0-0170-AB03439CFD06}"/>
              </a:ext>
            </a:extLst>
          </p:cNvPr>
          <p:cNvSpPr txBox="1"/>
          <p:nvPr/>
        </p:nvSpPr>
        <p:spPr>
          <a:xfrm>
            <a:off x="870757" y="393657"/>
            <a:ext cx="4450257" cy="553998"/>
          </a:xfrm>
          <a:prstGeom prst="rect">
            <a:avLst/>
          </a:prstGeom>
          <a:noFill/>
        </p:spPr>
        <p:txBody>
          <a:bodyPr wrap="none" rtlCol="0">
            <a:spAutoFit/>
          </a:bodyPr>
          <a:lstStyle/>
          <a:p>
            <a:r>
              <a:rPr lang="en-GB" sz="3000" dirty="0"/>
              <a:t>Other elements to include…</a:t>
            </a:r>
          </a:p>
        </p:txBody>
      </p:sp>
      <p:pic>
        <p:nvPicPr>
          <p:cNvPr id="5" name="Picture 4" descr="A screenshot of a computer&#10;&#10;Description automatically generated">
            <a:extLst>
              <a:ext uri="{FF2B5EF4-FFF2-40B4-BE49-F238E27FC236}">
                <a16:creationId xmlns:a16="http://schemas.microsoft.com/office/drawing/2014/main" id="{B87A2B73-0082-8FE8-4E34-0F6D8AA7DE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1767" y="3894860"/>
            <a:ext cx="2409843" cy="2814658"/>
          </a:xfrm>
          <a:prstGeom prst="rect">
            <a:avLst/>
          </a:prstGeom>
        </p:spPr>
      </p:pic>
    </p:spTree>
    <p:extLst>
      <p:ext uri="{BB962C8B-B14F-4D97-AF65-F5344CB8AC3E}">
        <p14:creationId xmlns:p14="http://schemas.microsoft.com/office/powerpoint/2010/main" val="2004662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udents using laptops in classroom">
            <a:extLst>
              <a:ext uri="{FF2B5EF4-FFF2-40B4-BE49-F238E27FC236}">
                <a16:creationId xmlns:a16="http://schemas.microsoft.com/office/drawing/2014/main" id="{163579AE-E0B8-190E-FFC5-89AB3457A07B}"/>
              </a:ext>
            </a:extLst>
          </p:cNvPr>
          <p:cNvPicPr>
            <a:picLocks noChangeAspect="1"/>
          </p:cNvPicPr>
          <p:nvPr/>
        </p:nvPicPr>
        <p:blipFill rotWithShape="1">
          <a:blip r:embed="rId2" cstate="print">
            <a:alphaModFix amt="45000"/>
            <a:extLst>
              <a:ext uri="{28A0092B-C50C-407E-A947-70E740481C1C}">
                <a14:useLocalDpi xmlns:a14="http://schemas.microsoft.com/office/drawing/2010/main" val="0"/>
              </a:ext>
            </a:extLst>
          </a:blip>
          <a:srcRect t="2801" r="-1" b="12907"/>
          <a:stretch/>
        </p:blipFill>
        <p:spPr>
          <a:xfrm>
            <a:off x="20" y="-1"/>
            <a:ext cx="12188932" cy="6858000"/>
          </a:xfrm>
          <a:prstGeom prst="rect">
            <a:avLst/>
          </a:prstGeom>
        </p:spPr>
      </p:pic>
      <p:sp>
        <p:nvSpPr>
          <p:cNvPr id="2" name="Title 1">
            <a:extLst>
              <a:ext uri="{FF2B5EF4-FFF2-40B4-BE49-F238E27FC236}">
                <a16:creationId xmlns:a16="http://schemas.microsoft.com/office/drawing/2014/main" id="{8DE23292-EBB7-6891-D368-C797F04EE32F}"/>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GB" sz="6600" dirty="0"/>
              <a:t>#3 </a:t>
            </a:r>
            <a:r>
              <a:rPr lang="en-US" sz="6600" kern="1200" cap="all" spc="200" baseline="0" dirty="0">
                <a:solidFill>
                  <a:schemeClr val="tx1"/>
                </a:solidFill>
                <a:latin typeface="+mj-lt"/>
                <a:ea typeface="+mj-ea"/>
                <a:cs typeface="+mj-cs"/>
              </a:rPr>
              <a:t>lesson content</a:t>
            </a:r>
          </a:p>
        </p:txBody>
      </p:sp>
      <p:sp>
        <p:nvSpPr>
          <p:cNvPr id="4" name="Text Placeholder 3">
            <a:extLst>
              <a:ext uri="{FF2B5EF4-FFF2-40B4-BE49-F238E27FC236}">
                <a16:creationId xmlns:a16="http://schemas.microsoft.com/office/drawing/2014/main" id="{31B1093B-63CD-C192-1E73-4A43467CA7E0}"/>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19" name="Straight Connector 18">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01660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12" descr="A screenshot of a computer&#10;&#10;Description automatically generated">
            <a:extLst>
              <a:ext uri="{FF2B5EF4-FFF2-40B4-BE49-F238E27FC236}">
                <a16:creationId xmlns:a16="http://schemas.microsoft.com/office/drawing/2014/main" id="{7A26D367-9A4F-C510-C781-7D1E20DFE6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4172" y="837555"/>
            <a:ext cx="11937828" cy="3935614"/>
          </a:xfrm>
          <a:prstGeom prst="rect">
            <a:avLst/>
          </a:prstGeom>
        </p:spPr>
      </p:pic>
      <p:sp>
        <p:nvSpPr>
          <p:cNvPr id="5" name="TextBox 4"/>
          <p:cNvSpPr txBox="1"/>
          <p:nvPr/>
        </p:nvSpPr>
        <p:spPr>
          <a:xfrm>
            <a:off x="174818" y="3533277"/>
            <a:ext cx="10661911" cy="730328"/>
          </a:xfrm>
          <a:prstGeom prst="rect">
            <a:avLst/>
          </a:prstGeom>
          <a:noFill/>
          <a:ln w="38100">
            <a:solidFill>
              <a:srgbClr val="FF0000"/>
            </a:solidFill>
          </a:ln>
        </p:spPr>
        <p:txBody>
          <a:bodyPr wrap="square" rtlCol="0">
            <a:spAutoFit/>
          </a:bodyPr>
          <a:lstStyle/>
          <a:p>
            <a:endParaRPr lang="en-GB" dirty="0"/>
          </a:p>
        </p:txBody>
      </p:sp>
      <p:pic>
        <p:nvPicPr>
          <p:cNvPr id="4" name="Picture 3">
            <a:extLst>
              <a:ext uri="{FF2B5EF4-FFF2-40B4-BE49-F238E27FC236}">
                <a16:creationId xmlns:a16="http://schemas.microsoft.com/office/drawing/2014/main" id="{CB3974ED-9B8C-1099-69BB-F22B41214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8045" y="5560896"/>
            <a:ext cx="6658024" cy="547692"/>
          </a:xfrm>
          <a:prstGeom prst="rect">
            <a:avLst/>
          </a:prstGeom>
        </p:spPr>
      </p:pic>
    </p:spTree>
    <p:extLst>
      <p:ext uri="{BB962C8B-B14F-4D97-AF65-F5344CB8AC3E}">
        <p14:creationId xmlns:p14="http://schemas.microsoft.com/office/powerpoint/2010/main" val="10211776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cxnSp>
        <p:nvCxnSpPr>
          <p:cNvPr id="7" name="Straight Arrow Connector 6"/>
          <p:cNvCxnSpPr>
            <a:cxnSpLocks/>
          </p:cNvCxnSpPr>
          <p:nvPr/>
        </p:nvCxnSpPr>
        <p:spPr>
          <a:xfrm flipV="1">
            <a:off x="2909001" y="2539637"/>
            <a:ext cx="0" cy="121786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EFD885D-6775-4C0E-9E47-4D432891AFA6}"/>
              </a:ext>
            </a:extLst>
          </p:cNvPr>
          <p:cNvSpPr txBox="1"/>
          <p:nvPr/>
        </p:nvSpPr>
        <p:spPr>
          <a:xfrm>
            <a:off x="6844621" y="4234514"/>
            <a:ext cx="2862507" cy="1754326"/>
          </a:xfrm>
          <a:prstGeom prst="rect">
            <a:avLst/>
          </a:prstGeom>
          <a:solidFill>
            <a:schemeClr val="accent4">
              <a:lumMod val="40000"/>
              <a:lumOff val="60000"/>
            </a:schemeClr>
          </a:solidFill>
          <a:ln w="38100">
            <a:solidFill>
              <a:srgbClr val="FF0000"/>
            </a:solidFill>
          </a:ln>
        </p:spPr>
        <p:txBody>
          <a:bodyPr wrap="square" rtlCol="0">
            <a:spAutoFit/>
          </a:bodyPr>
          <a:lstStyle/>
          <a:p>
            <a:r>
              <a:rPr lang="en-GB" dirty="0"/>
              <a:t>What will pupils do/learn?</a:t>
            </a:r>
          </a:p>
          <a:p>
            <a:endParaRPr lang="en-GB" dirty="0"/>
          </a:p>
          <a:p>
            <a:r>
              <a:rPr lang="en-GB" dirty="0"/>
              <a:t>Main tasks - individual/ pair/ group work;</a:t>
            </a:r>
          </a:p>
          <a:p>
            <a:r>
              <a:rPr lang="en-GB" dirty="0"/>
              <a:t>Composing/ Appraising/ Performing?</a:t>
            </a:r>
          </a:p>
        </p:txBody>
      </p:sp>
      <p:pic>
        <p:nvPicPr>
          <p:cNvPr id="6" name="Content Placeholder 5" descr="A close-up of a blue and white card&#10;&#10;Description automatically generated">
            <a:extLst>
              <a:ext uri="{FF2B5EF4-FFF2-40B4-BE49-F238E27FC236}">
                <a16:creationId xmlns:a16="http://schemas.microsoft.com/office/drawing/2014/main" id="{1BF6EC55-3668-03AB-4127-7B3A44AA315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0051" y="429851"/>
            <a:ext cx="11411897" cy="3301864"/>
          </a:xfrm>
        </p:spPr>
      </p:pic>
      <p:cxnSp>
        <p:nvCxnSpPr>
          <p:cNvPr id="13" name="Straight Arrow Connector 12">
            <a:extLst>
              <a:ext uri="{FF2B5EF4-FFF2-40B4-BE49-F238E27FC236}">
                <a16:creationId xmlns:a16="http://schemas.microsoft.com/office/drawing/2014/main" id="{6581FF0A-CA0C-4943-9DA8-4A6A540AB25F}"/>
              </a:ext>
            </a:extLst>
          </p:cNvPr>
          <p:cNvCxnSpPr>
            <a:cxnSpLocks/>
          </p:cNvCxnSpPr>
          <p:nvPr/>
        </p:nvCxnSpPr>
        <p:spPr>
          <a:xfrm flipH="1" flipV="1">
            <a:off x="5644243" y="2805345"/>
            <a:ext cx="1578428" cy="1478184"/>
          </a:xfrm>
          <a:prstGeom prst="straightConnector1">
            <a:avLst/>
          </a:prstGeom>
          <a:ln w="38100">
            <a:solidFill>
              <a:schemeClr val="accent4">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4" name="Picture 3" descr="A close-up of a document&#10;&#10;Description automatically generated">
            <a:extLst>
              <a:ext uri="{FF2B5EF4-FFF2-40B4-BE49-F238E27FC236}">
                <a16:creationId xmlns:a16="http://schemas.microsoft.com/office/drawing/2014/main" id="{6662DA62-0668-93D2-3F52-64D400FB43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2966" y="4518458"/>
            <a:ext cx="6101466" cy="1754326"/>
          </a:xfrm>
          <a:prstGeom prst="rect">
            <a:avLst/>
          </a:prstGeom>
        </p:spPr>
      </p:pic>
    </p:spTree>
    <p:extLst>
      <p:ext uri="{BB962C8B-B14F-4D97-AF65-F5344CB8AC3E}">
        <p14:creationId xmlns:p14="http://schemas.microsoft.com/office/powerpoint/2010/main" val="1589512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TextBox 4"/>
          <p:cNvSpPr txBox="1"/>
          <p:nvPr/>
        </p:nvSpPr>
        <p:spPr>
          <a:xfrm>
            <a:off x="1529443" y="4830774"/>
            <a:ext cx="3401786" cy="1477328"/>
          </a:xfrm>
          <a:prstGeom prst="rect">
            <a:avLst/>
          </a:prstGeom>
          <a:solidFill>
            <a:schemeClr val="accent3"/>
          </a:solidFill>
          <a:ln w="28575">
            <a:solidFill>
              <a:srgbClr val="FF0000"/>
            </a:solidFill>
          </a:ln>
        </p:spPr>
        <p:txBody>
          <a:bodyPr wrap="square" rtlCol="0">
            <a:spAutoFit/>
          </a:bodyPr>
          <a:lstStyle/>
          <a:p>
            <a:pPr fontAlgn="base"/>
            <a:r>
              <a:rPr lang="en-GB" dirty="0"/>
              <a:t>Explanation</a:t>
            </a:r>
            <a:r>
              <a:rPr lang="en-US" dirty="0"/>
              <a:t>​</a:t>
            </a:r>
          </a:p>
          <a:p>
            <a:pPr fontAlgn="base"/>
            <a:r>
              <a:rPr lang="en-GB" dirty="0"/>
              <a:t>Modelling</a:t>
            </a:r>
            <a:r>
              <a:rPr lang="en-US" dirty="0"/>
              <a:t>​</a:t>
            </a:r>
          </a:p>
          <a:p>
            <a:pPr fontAlgn="base"/>
            <a:r>
              <a:rPr lang="en-GB" dirty="0"/>
              <a:t>Facilitate group discussion</a:t>
            </a:r>
            <a:r>
              <a:rPr lang="en-US" dirty="0"/>
              <a:t>​</a:t>
            </a:r>
          </a:p>
          <a:p>
            <a:pPr fontAlgn="base"/>
            <a:r>
              <a:rPr lang="en-GB" dirty="0"/>
              <a:t>Individual/pair/group work</a:t>
            </a:r>
            <a:r>
              <a:rPr lang="en-US" dirty="0"/>
              <a:t>​</a:t>
            </a:r>
          </a:p>
          <a:p>
            <a:pPr fontAlgn="base"/>
            <a:r>
              <a:rPr lang="en-GB" dirty="0"/>
              <a:t>*Good idea to script key questions </a:t>
            </a:r>
            <a:r>
              <a:rPr lang="en-US" dirty="0"/>
              <a:t>​</a:t>
            </a:r>
          </a:p>
        </p:txBody>
      </p:sp>
      <p:cxnSp>
        <p:nvCxnSpPr>
          <p:cNvPr id="7" name="Straight Arrow Connector 6"/>
          <p:cNvCxnSpPr>
            <a:cxnSpLocks/>
          </p:cNvCxnSpPr>
          <p:nvPr/>
        </p:nvCxnSpPr>
        <p:spPr>
          <a:xfrm flipV="1">
            <a:off x="2909001" y="2539637"/>
            <a:ext cx="0" cy="121786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EFD885D-6775-4C0E-9E47-4D432891AFA6}"/>
              </a:ext>
            </a:extLst>
          </p:cNvPr>
          <p:cNvSpPr txBox="1"/>
          <p:nvPr/>
        </p:nvSpPr>
        <p:spPr>
          <a:xfrm>
            <a:off x="6463620" y="4194411"/>
            <a:ext cx="2862507" cy="1754326"/>
          </a:xfrm>
          <a:prstGeom prst="rect">
            <a:avLst/>
          </a:prstGeom>
          <a:solidFill>
            <a:schemeClr val="accent4">
              <a:lumMod val="40000"/>
              <a:lumOff val="60000"/>
            </a:schemeClr>
          </a:solidFill>
          <a:ln w="38100">
            <a:solidFill>
              <a:schemeClr val="accent4"/>
            </a:solidFill>
          </a:ln>
        </p:spPr>
        <p:txBody>
          <a:bodyPr wrap="square" rtlCol="0">
            <a:spAutoFit/>
          </a:bodyPr>
          <a:lstStyle/>
          <a:p>
            <a:r>
              <a:rPr lang="en-GB" dirty="0"/>
              <a:t>What will pupils do/learn?</a:t>
            </a:r>
          </a:p>
          <a:p>
            <a:endParaRPr lang="en-GB" dirty="0"/>
          </a:p>
          <a:p>
            <a:r>
              <a:rPr lang="en-GB" dirty="0"/>
              <a:t>Main tasks - individual/ pair/ group work;</a:t>
            </a:r>
          </a:p>
          <a:p>
            <a:r>
              <a:rPr lang="en-GB" dirty="0"/>
              <a:t>Composing/ Appraising/ Performing?</a:t>
            </a:r>
          </a:p>
        </p:txBody>
      </p:sp>
      <p:pic>
        <p:nvPicPr>
          <p:cNvPr id="6" name="Content Placeholder 5" descr="A close-up of a blue and white card&#10;&#10;Description automatically generated">
            <a:extLst>
              <a:ext uri="{FF2B5EF4-FFF2-40B4-BE49-F238E27FC236}">
                <a16:creationId xmlns:a16="http://schemas.microsoft.com/office/drawing/2014/main" id="{EF7920FE-6820-B908-D403-9BC80E587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4866" y="615166"/>
            <a:ext cx="11411897" cy="3142340"/>
          </a:xfrm>
          <a:prstGeom prst="rect">
            <a:avLst/>
          </a:prstGeom>
        </p:spPr>
      </p:pic>
      <p:cxnSp>
        <p:nvCxnSpPr>
          <p:cNvPr id="11" name="Straight Arrow Connector 10">
            <a:extLst>
              <a:ext uri="{FF2B5EF4-FFF2-40B4-BE49-F238E27FC236}">
                <a16:creationId xmlns:a16="http://schemas.microsoft.com/office/drawing/2014/main" id="{E0B5D577-50A7-0DFE-C270-C2A2BA831448}"/>
              </a:ext>
            </a:extLst>
          </p:cNvPr>
          <p:cNvCxnSpPr>
            <a:cxnSpLocks/>
          </p:cNvCxnSpPr>
          <p:nvPr/>
        </p:nvCxnSpPr>
        <p:spPr>
          <a:xfrm flipV="1">
            <a:off x="3009899" y="3211286"/>
            <a:ext cx="0" cy="1681843"/>
          </a:xfrm>
          <a:prstGeom prst="straightConnector1">
            <a:avLst/>
          </a:prstGeom>
          <a:ln w="381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581FF0A-CA0C-4943-9DA8-4A6A540AB25F}"/>
              </a:ext>
            </a:extLst>
          </p:cNvPr>
          <p:cNvCxnSpPr>
            <a:cxnSpLocks/>
          </p:cNvCxnSpPr>
          <p:nvPr/>
        </p:nvCxnSpPr>
        <p:spPr>
          <a:xfrm flipH="1" flipV="1">
            <a:off x="5644243" y="2805345"/>
            <a:ext cx="1409700" cy="1389066"/>
          </a:xfrm>
          <a:prstGeom prst="straightConnector1">
            <a:avLst/>
          </a:prstGeom>
          <a:ln w="19050">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113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77D29-27D3-4B78-926A-026C605FD537}"/>
              </a:ext>
            </a:extLst>
          </p:cNvPr>
          <p:cNvSpPr>
            <a:spLocks noGrp="1"/>
          </p:cNvSpPr>
          <p:nvPr>
            <p:ph type="title"/>
          </p:nvPr>
        </p:nvSpPr>
        <p:spPr>
          <a:xfrm>
            <a:off x="1024128" y="585216"/>
            <a:ext cx="9720072" cy="960555"/>
          </a:xfrm>
        </p:spPr>
        <p:txBody>
          <a:bodyPr>
            <a:normAutofit fontScale="90000"/>
          </a:bodyPr>
          <a:lstStyle/>
          <a:p>
            <a:br>
              <a:rPr lang="en-GB" sz="4300" dirty="0"/>
            </a:br>
            <a:br>
              <a:rPr lang="en-GB" sz="4300" dirty="0"/>
            </a:br>
            <a:r>
              <a:rPr lang="en-GB" sz="4400" dirty="0"/>
              <a:t>Fletcher Wood (2017) recommends…</a:t>
            </a:r>
            <a:br>
              <a:rPr lang="en-US" sz="4400" dirty="0"/>
            </a:br>
            <a:endParaRPr lang="en-GB" sz="4400" dirty="0"/>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568849821"/>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2755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746A-7387-4476-88BF-1F6D2A8C40AA}"/>
              </a:ext>
            </a:extLst>
          </p:cNvPr>
          <p:cNvSpPr>
            <a:spLocks noGrp="1"/>
          </p:cNvSpPr>
          <p:nvPr>
            <p:ph type="title"/>
          </p:nvPr>
        </p:nvSpPr>
        <p:spPr/>
        <p:txBody>
          <a:bodyPr/>
          <a:lstStyle/>
          <a:p>
            <a:r>
              <a:rPr lang="en-GB" dirty="0"/>
              <a:t>The Hook</a:t>
            </a:r>
          </a:p>
        </p:txBody>
      </p:sp>
      <p:sp>
        <p:nvSpPr>
          <p:cNvPr id="3" name="Content Placeholder 2">
            <a:extLst>
              <a:ext uri="{FF2B5EF4-FFF2-40B4-BE49-F238E27FC236}">
                <a16:creationId xmlns:a16="http://schemas.microsoft.com/office/drawing/2014/main" id="{87D0C136-2598-4C17-A91F-D1B96282D84E}"/>
              </a:ext>
            </a:extLst>
          </p:cNvPr>
          <p:cNvSpPr>
            <a:spLocks noGrp="1"/>
          </p:cNvSpPr>
          <p:nvPr>
            <p:ph idx="1"/>
          </p:nvPr>
        </p:nvSpPr>
        <p:spPr/>
        <p:txBody>
          <a:bodyPr>
            <a:normAutofit/>
          </a:bodyPr>
          <a:lstStyle/>
          <a:p>
            <a:r>
              <a:rPr lang="en-GB" sz="2400" dirty="0"/>
              <a:t>“If you can introduce material in a way that </a:t>
            </a:r>
            <a:r>
              <a:rPr lang="en-GB" sz="2400" b="1" dirty="0"/>
              <a:t>inspires and excites </a:t>
            </a:r>
            <a:r>
              <a:rPr lang="en-GB" sz="2400" dirty="0"/>
              <a:t>and can get your students to take the ﬁrst step willingly, </a:t>
            </a:r>
            <a:r>
              <a:rPr lang="en-GB" sz="2400" b="1" dirty="0">
                <a:highlight>
                  <a:srgbClr val="FFFF00"/>
                </a:highlight>
              </a:rPr>
              <a:t>then there is no content about which you cannot engender excitement, engagement, and deep learning among your students. </a:t>
            </a:r>
            <a:r>
              <a:rPr lang="en-GB" sz="2400" dirty="0"/>
              <a:t>The way in is with </a:t>
            </a:r>
            <a:r>
              <a:rPr lang="en-GB" sz="2400" b="1" dirty="0"/>
              <a:t>The Hook</a:t>
            </a:r>
            <a:r>
              <a:rPr lang="en-GB" sz="2400" dirty="0"/>
              <a:t>: a short introductory moment that captures what’s interesting and engaging about the material and puts it out front.” (</a:t>
            </a:r>
            <a:r>
              <a:rPr lang="en-GB" sz="2400" dirty="0" err="1"/>
              <a:t>Lemov</a:t>
            </a:r>
            <a:r>
              <a:rPr lang="en-GB" sz="2400" dirty="0"/>
              <a:t>, 2010)</a:t>
            </a:r>
          </a:p>
        </p:txBody>
      </p:sp>
    </p:spTree>
    <p:extLst>
      <p:ext uri="{BB962C8B-B14F-4D97-AF65-F5344CB8AC3E}">
        <p14:creationId xmlns:p14="http://schemas.microsoft.com/office/powerpoint/2010/main" val="16662933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TextBox 4"/>
          <p:cNvSpPr txBox="1"/>
          <p:nvPr/>
        </p:nvSpPr>
        <p:spPr>
          <a:xfrm>
            <a:off x="1528354" y="4809302"/>
            <a:ext cx="3359332" cy="1477328"/>
          </a:xfrm>
          <a:prstGeom prst="rect">
            <a:avLst/>
          </a:prstGeom>
          <a:solidFill>
            <a:schemeClr val="accent3"/>
          </a:solidFill>
          <a:ln w="28575">
            <a:solidFill>
              <a:schemeClr val="accent3">
                <a:lumMod val="75000"/>
              </a:schemeClr>
            </a:solidFill>
          </a:ln>
        </p:spPr>
        <p:txBody>
          <a:bodyPr wrap="square" rtlCol="0">
            <a:spAutoFit/>
          </a:bodyPr>
          <a:lstStyle/>
          <a:p>
            <a:pPr fontAlgn="base"/>
            <a:r>
              <a:rPr lang="en-GB" dirty="0"/>
              <a:t>Explanation</a:t>
            </a:r>
            <a:r>
              <a:rPr lang="en-US" dirty="0"/>
              <a:t>​</a:t>
            </a:r>
          </a:p>
          <a:p>
            <a:pPr fontAlgn="base"/>
            <a:r>
              <a:rPr lang="en-GB" dirty="0"/>
              <a:t>Modelling</a:t>
            </a:r>
            <a:r>
              <a:rPr lang="en-US" dirty="0"/>
              <a:t>​</a:t>
            </a:r>
          </a:p>
          <a:p>
            <a:pPr fontAlgn="base"/>
            <a:r>
              <a:rPr lang="en-GB" dirty="0"/>
              <a:t>Facilitate group discussion</a:t>
            </a:r>
            <a:r>
              <a:rPr lang="en-US" dirty="0"/>
              <a:t>​</a:t>
            </a:r>
          </a:p>
          <a:p>
            <a:pPr fontAlgn="base"/>
            <a:r>
              <a:rPr lang="en-GB" dirty="0"/>
              <a:t>Individual/pair/group work</a:t>
            </a:r>
            <a:r>
              <a:rPr lang="en-US" dirty="0"/>
              <a:t>​</a:t>
            </a:r>
          </a:p>
          <a:p>
            <a:pPr fontAlgn="base"/>
            <a:r>
              <a:rPr lang="en-GB" dirty="0"/>
              <a:t>Good idea to script key questions </a:t>
            </a:r>
            <a:r>
              <a:rPr lang="en-US" dirty="0"/>
              <a:t>​</a:t>
            </a:r>
          </a:p>
        </p:txBody>
      </p:sp>
      <p:cxnSp>
        <p:nvCxnSpPr>
          <p:cNvPr id="7" name="Straight Arrow Connector 6"/>
          <p:cNvCxnSpPr>
            <a:cxnSpLocks/>
          </p:cNvCxnSpPr>
          <p:nvPr/>
        </p:nvCxnSpPr>
        <p:spPr>
          <a:xfrm flipV="1">
            <a:off x="2909001" y="2539637"/>
            <a:ext cx="0" cy="121786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EFD885D-6775-4C0E-9E47-4D432891AFA6}"/>
              </a:ext>
            </a:extLst>
          </p:cNvPr>
          <p:cNvSpPr txBox="1"/>
          <p:nvPr/>
        </p:nvSpPr>
        <p:spPr>
          <a:xfrm>
            <a:off x="5228092" y="3937479"/>
            <a:ext cx="2862507" cy="2308324"/>
          </a:xfrm>
          <a:prstGeom prst="rect">
            <a:avLst/>
          </a:prstGeom>
          <a:solidFill>
            <a:schemeClr val="accent4">
              <a:lumMod val="40000"/>
              <a:lumOff val="60000"/>
            </a:schemeClr>
          </a:solidFill>
          <a:ln w="38100">
            <a:solidFill>
              <a:schemeClr val="accent4"/>
            </a:solidFill>
          </a:ln>
        </p:spPr>
        <p:txBody>
          <a:bodyPr wrap="square" rtlCol="0">
            <a:spAutoFit/>
          </a:bodyPr>
          <a:lstStyle/>
          <a:p>
            <a:r>
              <a:rPr lang="en-GB" dirty="0"/>
              <a:t>What will pupils do/learn?</a:t>
            </a:r>
          </a:p>
          <a:p>
            <a:endParaRPr lang="en-GB" dirty="0"/>
          </a:p>
          <a:p>
            <a:r>
              <a:rPr lang="en-GB" dirty="0"/>
              <a:t>Main tasks - individual/ pair/ group work;</a:t>
            </a:r>
          </a:p>
          <a:p>
            <a:r>
              <a:rPr lang="en-GB" dirty="0"/>
              <a:t>Composing/ Appraising/ Performing?</a:t>
            </a:r>
          </a:p>
          <a:p>
            <a:endParaRPr lang="en-GB" dirty="0"/>
          </a:p>
          <a:p>
            <a:r>
              <a:rPr lang="en-GB" dirty="0"/>
              <a:t> </a:t>
            </a:r>
          </a:p>
        </p:txBody>
      </p:sp>
      <p:sp>
        <p:nvSpPr>
          <p:cNvPr id="15" name="TextBox 14">
            <a:extLst>
              <a:ext uri="{FF2B5EF4-FFF2-40B4-BE49-F238E27FC236}">
                <a16:creationId xmlns:a16="http://schemas.microsoft.com/office/drawing/2014/main" id="{CFDFB946-57A3-3B5B-570D-2A80AF9A1514}"/>
              </a:ext>
            </a:extLst>
          </p:cNvPr>
          <p:cNvSpPr txBox="1"/>
          <p:nvPr/>
        </p:nvSpPr>
        <p:spPr>
          <a:xfrm>
            <a:off x="8303508" y="4842836"/>
            <a:ext cx="2411186" cy="1200329"/>
          </a:xfrm>
          <a:prstGeom prst="rect">
            <a:avLst/>
          </a:prstGeom>
          <a:solidFill>
            <a:schemeClr val="accent2">
              <a:lumMod val="40000"/>
              <a:lumOff val="60000"/>
            </a:schemeClr>
          </a:solidFill>
          <a:ln w="28575">
            <a:solidFill>
              <a:srgbClr val="FF0000"/>
            </a:solidFill>
          </a:ln>
        </p:spPr>
        <p:txBody>
          <a:bodyPr wrap="square" rtlCol="0">
            <a:spAutoFit/>
          </a:bodyPr>
          <a:lstStyle/>
          <a:p>
            <a:r>
              <a:rPr lang="en-GB" dirty="0"/>
              <a:t>Inclusivity (next slide)</a:t>
            </a:r>
          </a:p>
          <a:p>
            <a:r>
              <a:rPr lang="en-GB" dirty="0"/>
              <a:t>Resources</a:t>
            </a:r>
          </a:p>
          <a:p>
            <a:r>
              <a:rPr lang="en-GB" dirty="0"/>
              <a:t>Differentiation – Task/Outcome/Support</a:t>
            </a:r>
            <a:endParaRPr lang="en-US" dirty="0"/>
          </a:p>
        </p:txBody>
      </p:sp>
      <p:pic>
        <p:nvPicPr>
          <p:cNvPr id="6" name="Content Placeholder 5" descr="A close-up of a blue and white card&#10;&#10;Description automatically generated">
            <a:extLst>
              <a:ext uri="{FF2B5EF4-FFF2-40B4-BE49-F238E27FC236}">
                <a16:creationId xmlns:a16="http://schemas.microsoft.com/office/drawing/2014/main" id="{C3D6AC69-8F86-5A66-DAAE-D6BF1FE589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051" y="429851"/>
            <a:ext cx="11411897" cy="3301864"/>
          </a:xfrm>
          <a:prstGeom prst="rect">
            <a:avLst/>
          </a:prstGeom>
        </p:spPr>
      </p:pic>
      <p:cxnSp>
        <p:nvCxnSpPr>
          <p:cNvPr id="13" name="Straight Arrow Connector 12">
            <a:extLst>
              <a:ext uri="{FF2B5EF4-FFF2-40B4-BE49-F238E27FC236}">
                <a16:creationId xmlns:a16="http://schemas.microsoft.com/office/drawing/2014/main" id="{6581FF0A-CA0C-4943-9DA8-4A6A540AB25F}"/>
              </a:ext>
            </a:extLst>
          </p:cNvPr>
          <p:cNvCxnSpPr/>
          <p:nvPr/>
        </p:nvCxnSpPr>
        <p:spPr>
          <a:xfrm flipV="1">
            <a:off x="5644243" y="2805345"/>
            <a:ext cx="0" cy="1118955"/>
          </a:xfrm>
          <a:prstGeom prst="straightConnector1">
            <a:avLst/>
          </a:prstGeom>
          <a:ln>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E0B5D577-50A7-0DFE-C270-C2A2BA831448}"/>
              </a:ext>
            </a:extLst>
          </p:cNvPr>
          <p:cNvCxnSpPr>
            <a:cxnSpLocks/>
          </p:cNvCxnSpPr>
          <p:nvPr/>
        </p:nvCxnSpPr>
        <p:spPr>
          <a:xfrm flipV="1">
            <a:off x="3009899" y="2928257"/>
            <a:ext cx="0" cy="1902518"/>
          </a:xfrm>
          <a:prstGeom prst="straightConnector1">
            <a:avLst/>
          </a:prstGeom>
          <a:ln w="1905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0DCA2395-F4BF-A042-2F9E-5A5ADE35AD4A}"/>
              </a:ext>
            </a:extLst>
          </p:cNvPr>
          <p:cNvCxnSpPr>
            <a:cxnSpLocks/>
          </p:cNvCxnSpPr>
          <p:nvPr/>
        </p:nvCxnSpPr>
        <p:spPr>
          <a:xfrm flipV="1">
            <a:off x="8708571" y="3156857"/>
            <a:ext cx="0" cy="1673918"/>
          </a:xfrm>
          <a:prstGeom prst="straightConnector1">
            <a:avLst/>
          </a:prstGeom>
          <a:ln w="381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51601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 I meeting all my students’ needs?</a:t>
            </a:r>
            <a:br>
              <a:rPr lang="en-GB" dirty="0"/>
            </a:br>
            <a:r>
              <a:rPr lang="en-GB" sz="2000" dirty="0"/>
              <a:t>Adapted from </a:t>
            </a:r>
            <a:r>
              <a:rPr lang="en-GB" sz="2000" i="1" dirty="0"/>
              <a:t>Ticked Off </a:t>
            </a:r>
            <a:r>
              <a:rPr lang="en-GB" sz="2000" dirty="0"/>
              <a:t>(Fletcher-Wood, 2016)</a:t>
            </a:r>
          </a:p>
        </p:txBody>
      </p:sp>
      <p:sp>
        <p:nvSpPr>
          <p:cNvPr id="3" name="Content Placeholder 2"/>
          <p:cNvSpPr>
            <a:spLocks noGrp="1"/>
          </p:cNvSpPr>
          <p:nvPr>
            <p:ph idx="1"/>
          </p:nvPr>
        </p:nvSpPr>
        <p:spPr>
          <a:xfrm>
            <a:off x="818712" y="2222287"/>
            <a:ext cx="10554574" cy="4433346"/>
          </a:xfrm>
        </p:spPr>
        <p:txBody>
          <a:bodyPr>
            <a:normAutofit/>
          </a:bodyPr>
          <a:lstStyle/>
          <a:p>
            <a:pPr marL="0" indent="0">
              <a:buNone/>
            </a:pPr>
            <a:endParaRPr lang="en-GB" sz="2000" b="1" u="sng" dirty="0"/>
          </a:p>
          <a:p>
            <a:pPr marL="0" indent="0">
              <a:buNone/>
            </a:pPr>
            <a:r>
              <a:rPr lang="en-GB" sz="2000" b="1" u="sng" dirty="0"/>
              <a:t>Make your own checklist: e.g.</a:t>
            </a:r>
          </a:p>
          <a:p>
            <a:r>
              <a:rPr lang="en-GB" sz="2000" b="1" dirty="0"/>
              <a:t>Students with visual needs </a:t>
            </a:r>
            <a:r>
              <a:rPr lang="en-GB" sz="2000" dirty="0"/>
              <a:t>– text enlarged to font size 28, pupil wearing glasses and facing board</a:t>
            </a:r>
          </a:p>
          <a:p>
            <a:r>
              <a:rPr lang="en-GB" sz="2000" b="1" dirty="0"/>
              <a:t>Students with hearing difficulties </a:t>
            </a:r>
            <a:r>
              <a:rPr lang="en-GB" sz="2000" dirty="0"/>
              <a:t>– sit in front row, position yourself to face student. Keep background noise to minimum</a:t>
            </a:r>
          </a:p>
          <a:p>
            <a:r>
              <a:rPr lang="en-GB" sz="2000" b="1" dirty="0"/>
              <a:t>Students with restricted mobility </a:t>
            </a:r>
            <a:r>
              <a:rPr lang="en-GB" sz="2000" dirty="0"/>
              <a:t>– remove the expectation of moving around room, allow pupil to leave early</a:t>
            </a:r>
          </a:p>
          <a:p>
            <a:r>
              <a:rPr lang="en-GB" sz="2000" b="1" dirty="0"/>
              <a:t>Students with ASD </a:t>
            </a:r>
            <a:r>
              <a:rPr lang="en-GB" sz="2000" dirty="0"/>
              <a:t>– minimise noise, maintain a consistent structure and give students prior warning about changes</a:t>
            </a:r>
          </a:p>
          <a:p>
            <a:r>
              <a:rPr lang="en-GB" sz="2000" b="1" dirty="0"/>
              <a:t>Students with EAL </a:t>
            </a:r>
            <a:r>
              <a:rPr lang="en-GB" sz="2000" dirty="0"/>
              <a:t>– clear, sequential instructions, adapted texts, visual cues</a:t>
            </a:r>
          </a:p>
          <a:p>
            <a:endParaRPr lang="en-GB" dirty="0"/>
          </a:p>
          <a:p>
            <a:endParaRPr lang="en-GB" dirty="0"/>
          </a:p>
        </p:txBody>
      </p:sp>
    </p:spTree>
    <p:extLst>
      <p:ext uri="{BB962C8B-B14F-4D97-AF65-F5344CB8AC3E}">
        <p14:creationId xmlns:p14="http://schemas.microsoft.com/office/powerpoint/2010/main" val="5653883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TextBox 4"/>
          <p:cNvSpPr txBox="1"/>
          <p:nvPr/>
        </p:nvSpPr>
        <p:spPr>
          <a:xfrm>
            <a:off x="1528354" y="4809302"/>
            <a:ext cx="3359332" cy="1477328"/>
          </a:xfrm>
          <a:prstGeom prst="rect">
            <a:avLst/>
          </a:prstGeom>
          <a:solidFill>
            <a:schemeClr val="accent3"/>
          </a:solidFill>
          <a:ln w="28575">
            <a:solidFill>
              <a:schemeClr val="accent3">
                <a:lumMod val="75000"/>
              </a:schemeClr>
            </a:solidFill>
          </a:ln>
        </p:spPr>
        <p:txBody>
          <a:bodyPr wrap="square" rtlCol="0">
            <a:spAutoFit/>
          </a:bodyPr>
          <a:lstStyle/>
          <a:p>
            <a:pPr fontAlgn="base"/>
            <a:r>
              <a:rPr lang="en-GB" dirty="0"/>
              <a:t>Explanation</a:t>
            </a:r>
            <a:r>
              <a:rPr lang="en-US" dirty="0"/>
              <a:t>​</a:t>
            </a:r>
          </a:p>
          <a:p>
            <a:pPr fontAlgn="base"/>
            <a:r>
              <a:rPr lang="en-GB" dirty="0"/>
              <a:t>Modelling</a:t>
            </a:r>
            <a:r>
              <a:rPr lang="en-US" dirty="0"/>
              <a:t>​</a:t>
            </a:r>
          </a:p>
          <a:p>
            <a:pPr fontAlgn="base"/>
            <a:r>
              <a:rPr lang="en-GB" dirty="0"/>
              <a:t>Facilitate group discussion</a:t>
            </a:r>
            <a:r>
              <a:rPr lang="en-US" dirty="0"/>
              <a:t>​</a:t>
            </a:r>
          </a:p>
          <a:p>
            <a:pPr fontAlgn="base"/>
            <a:r>
              <a:rPr lang="en-GB" dirty="0"/>
              <a:t>Individual/pair/group work</a:t>
            </a:r>
            <a:r>
              <a:rPr lang="en-US" dirty="0"/>
              <a:t>​</a:t>
            </a:r>
          </a:p>
          <a:p>
            <a:pPr fontAlgn="base"/>
            <a:r>
              <a:rPr lang="en-GB" dirty="0"/>
              <a:t>Good idea to script key questions </a:t>
            </a:r>
            <a:r>
              <a:rPr lang="en-US" dirty="0"/>
              <a:t>​</a:t>
            </a:r>
          </a:p>
        </p:txBody>
      </p:sp>
      <p:sp>
        <p:nvSpPr>
          <p:cNvPr id="15" name="TextBox 14">
            <a:extLst>
              <a:ext uri="{FF2B5EF4-FFF2-40B4-BE49-F238E27FC236}">
                <a16:creationId xmlns:a16="http://schemas.microsoft.com/office/drawing/2014/main" id="{CFDFB946-57A3-3B5B-570D-2A80AF9A1514}"/>
              </a:ext>
            </a:extLst>
          </p:cNvPr>
          <p:cNvSpPr txBox="1"/>
          <p:nvPr/>
        </p:nvSpPr>
        <p:spPr>
          <a:xfrm>
            <a:off x="8303508" y="4842836"/>
            <a:ext cx="2411186" cy="1200329"/>
          </a:xfrm>
          <a:prstGeom prst="rect">
            <a:avLst/>
          </a:prstGeom>
          <a:solidFill>
            <a:schemeClr val="accent2">
              <a:lumMod val="40000"/>
              <a:lumOff val="60000"/>
            </a:schemeClr>
          </a:solidFill>
          <a:ln w="28575">
            <a:solidFill>
              <a:schemeClr val="accent2"/>
            </a:solidFill>
          </a:ln>
        </p:spPr>
        <p:txBody>
          <a:bodyPr wrap="square" rtlCol="0">
            <a:spAutoFit/>
          </a:bodyPr>
          <a:lstStyle/>
          <a:p>
            <a:r>
              <a:rPr lang="en-GB" dirty="0"/>
              <a:t>Inclusivity</a:t>
            </a:r>
          </a:p>
          <a:p>
            <a:r>
              <a:rPr lang="en-GB" dirty="0"/>
              <a:t>Resources</a:t>
            </a:r>
          </a:p>
          <a:p>
            <a:r>
              <a:rPr lang="en-GB" dirty="0"/>
              <a:t>Differentiation – Task/Outcome/Support</a:t>
            </a:r>
            <a:endParaRPr lang="en-US" dirty="0"/>
          </a:p>
        </p:txBody>
      </p:sp>
      <p:sp>
        <p:nvSpPr>
          <p:cNvPr id="18" name="TextBox 17">
            <a:extLst>
              <a:ext uri="{FF2B5EF4-FFF2-40B4-BE49-F238E27FC236}">
                <a16:creationId xmlns:a16="http://schemas.microsoft.com/office/drawing/2014/main" id="{0266E2D0-EFC7-28CF-FB27-F521DB8B54F0}"/>
              </a:ext>
            </a:extLst>
          </p:cNvPr>
          <p:cNvSpPr txBox="1"/>
          <p:nvPr/>
        </p:nvSpPr>
        <p:spPr>
          <a:xfrm>
            <a:off x="142966" y="4337822"/>
            <a:ext cx="1249365" cy="1754326"/>
          </a:xfrm>
          <a:prstGeom prst="rect">
            <a:avLst/>
          </a:prstGeom>
          <a:solidFill>
            <a:schemeClr val="accent6">
              <a:lumMod val="60000"/>
              <a:lumOff val="40000"/>
            </a:schemeClr>
          </a:solidFill>
          <a:ln w="19050">
            <a:solidFill>
              <a:srgbClr val="FF0000"/>
            </a:solidFill>
          </a:ln>
        </p:spPr>
        <p:txBody>
          <a:bodyPr wrap="square" rtlCol="0">
            <a:spAutoFit/>
          </a:bodyPr>
          <a:lstStyle/>
          <a:p>
            <a:r>
              <a:rPr lang="en-GB" dirty="0"/>
              <a:t>How long will each task take?</a:t>
            </a:r>
          </a:p>
          <a:p>
            <a:r>
              <a:rPr lang="en-GB" dirty="0"/>
              <a:t>Intro?</a:t>
            </a:r>
          </a:p>
          <a:p>
            <a:r>
              <a:rPr lang="en-GB" dirty="0"/>
              <a:t>Plenary?</a:t>
            </a:r>
          </a:p>
          <a:p>
            <a:r>
              <a:rPr lang="en-GB" dirty="0"/>
              <a:t>(next slides)</a:t>
            </a:r>
          </a:p>
        </p:txBody>
      </p:sp>
      <p:pic>
        <p:nvPicPr>
          <p:cNvPr id="6" name="Content Placeholder 5" descr="A close-up of a blue and white card&#10;&#10;Description automatically generated">
            <a:extLst>
              <a:ext uri="{FF2B5EF4-FFF2-40B4-BE49-F238E27FC236}">
                <a16:creationId xmlns:a16="http://schemas.microsoft.com/office/drawing/2014/main" id="{B37DBDF8-80B3-B3BC-F30A-9206D03073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051" y="429850"/>
            <a:ext cx="11411897" cy="3271293"/>
          </a:xfrm>
          <a:prstGeom prst="rect">
            <a:avLst/>
          </a:prstGeom>
        </p:spPr>
      </p:pic>
      <p:cxnSp>
        <p:nvCxnSpPr>
          <p:cNvPr id="20" name="Straight Arrow Connector 19">
            <a:extLst>
              <a:ext uri="{FF2B5EF4-FFF2-40B4-BE49-F238E27FC236}">
                <a16:creationId xmlns:a16="http://schemas.microsoft.com/office/drawing/2014/main" id="{13E69C00-F02D-7051-B603-EC3F80B31C67}"/>
              </a:ext>
            </a:extLst>
          </p:cNvPr>
          <p:cNvCxnSpPr>
            <a:cxnSpLocks/>
          </p:cNvCxnSpPr>
          <p:nvPr/>
        </p:nvCxnSpPr>
        <p:spPr>
          <a:xfrm flipV="1">
            <a:off x="571500" y="3499757"/>
            <a:ext cx="0" cy="887186"/>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E0B5D577-50A7-0DFE-C270-C2A2BA831448}"/>
              </a:ext>
            </a:extLst>
          </p:cNvPr>
          <p:cNvCxnSpPr>
            <a:cxnSpLocks/>
          </p:cNvCxnSpPr>
          <p:nvPr/>
        </p:nvCxnSpPr>
        <p:spPr>
          <a:xfrm flipV="1">
            <a:off x="3009899" y="2950029"/>
            <a:ext cx="0" cy="1880746"/>
          </a:xfrm>
          <a:prstGeom prst="straightConnector1">
            <a:avLst/>
          </a:prstGeom>
          <a:ln w="1905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581FF0A-CA0C-4943-9DA8-4A6A540AB25F}"/>
              </a:ext>
            </a:extLst>
          </p:cNvPr>
          <p:cNvCxnSpPr/>
          <p:nvPr/>
        </p:nvCxnSpPr>
        <p:spPr>
          <a:xfrm flipV="1">
            <a:off x="5644243" y="2805345"/>
            <a:ext cx="0" cy="1118955"/>
          </a:xfrm>
          <a:prstGeom prst="straightConnector1">
            <a:avLst/>
          </a:prstGeom>
          <a:ln>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FEFD885D-6775-4C0E-9E47-4D432891AFA6}"/>
              </a:ext>
            </a:extLst>
          </p:cNvPr>
          <p:cNvSpPr txBox="1"/>
          <p:nvPr/>
        </p:nvSpPr>
        <p:spPr>
          <a:xfrm>
            <a:off x="5228092" y="3937479"/>
            <a:ext cx="2862507" cy="2308324"/>
          </a:xfrm>
          <a:prstGeom prst="rect">
            <a:avLst/>
          </a:prstGeom>
          <a:solidFill>
            <a:schemeClr val="accent4">
              <a:lumMod val="40000"/>
              <a:lumOff val="60000"/>
            </a:schemeClr>
          </a:solidFill>
          <a:ln w="38100">
            <a:solidFill>
              <a:schemeClr val="accent4"/>
            </a:solidFill>
          </a:ln>
        </p:spPr>
        <p:txBody>
          <a:bodyPr wrap="square" rtlCol="0">
            <a:spAutoFit/>
          </a:bodyPr>
          <a:lstStyle/>
          <a:p>
            <a:r>
              <a:rPr lang="en-GB" dirty="0"/>
              <a:t>What will pupils do/learn?</a:t>
            </a:r>
          </a:p>
          <a:p>
            <a:endParaRPr lang="en-GB" dirty="0"/>
          </a:p>
          <a:p>
            <a:r>
              <a:rPr lang="en-GB" dirty="0"/>
              <a:t>Main tasks - individual/ pair/ group work;</a:t>
            </a:r>
          </a:p>
          <a:p>
            <a:r>
              <a:rPr lang="en-GB" dirty="0"/>
              <a:t>Composing/ Appraising/ Performing?</a:t>
            </a:r>
          </a:p>
          <a:p>
            <a:endParaRPr lang="en-GB" dirty="0"/>
          </a:p>
          <a:p>
            <a:r>
              <a:rPr lang="en-GB" dirty="0"/>
              <a:t> </a:t>
            </a:r>
          </a:p>
        </p:txBody>
      </p:sp>
      <p:cxnSp>
        <p:nvCxnSpPr>
          <p:cNvPr id="17" name="Straight Arrow Connector 16">
            <a:extLst>
              <a:ext uri="{FF2B5EF4-FFF2-40B4-BE49-F238E27FC236}">
                <a16:creationId xmlns:a16="http://schemas.microsoft.com/office/drawing/2014/main" id="{0DCA2395-F4BF-A042-2F9E-5A5ADE35AD4A}"/>
              </a:ext>
            </a:extLst>
          </p:cNvPr>
          <p:cNvCxnSpPr>
            <a:cxnSpLocks/>
          </p:cNvCxnSpPr>
          <p:nvPr/>
        </p:nvCxnSpPr>
        <p:spPr>
          <a:xfrm flipV="1">
            <a:off x="8708571" y="3429000"/>
            <a:ext cx="0" cy="1401775"/>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5702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plenaries</a:t>
            </a:r>
          </a:p>
        </p:txBody>
      </p:sp>
      <p:sp>
        <p:nvSpPr>
          <p:cNvPr id="3" name="Content Placeholder 2"/>
          <p:cNvSpPr>
            <a:spLocks noGrp="1"/>
          </p:cNvSpPr>
          <p:nvPr>
            <p:ph idx="1"/>
          </p:nvPr>
        </p:nvSpPr>
        <p:spPr/>
        <p:txBody>
          <a:bodyPr/>
          <a:lstStyle/>
          <a:p>
            <a:endParaRPr lang="en-GB" dirty="0"/>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6219" y="1772529"/>
            <a:ext cx="9541292" cy="4663440"/>
          </a:xfrm>
          <a:prstGeom prst="rect">
            <a:avLst/>
          </a:prstGeom>
        </p:spPr>
      </p:pic>
      <p:sp>
        <p:nvSpPr>
          <p:cNvPr id="5" name="TextBox 4"/>
          <p:cNvSpPr txBox="1"/>
          <p:nvPr/>
        </p:nvSpPr>
        <p:spPr>
          <a:xfrm>
            <a:off x="9990389" y="226575"/>
            <a:ext cx="2103440" cy="646331"/>
          </a:xfrm>
          <a:prstGeom prst="rect">
            <a:avLst/>
          </a:prstGeom>
          <a:noFill/>
        </p:spPr>
        <p:txBody>
          <a:bodyPr wrap="square" rtlCol="0">
            <a:spAutoFit/>
          </a:bodyPr>
          <a:lstStyle/>
          <a:p>
            <a:r>
              <a:rPr lang="en-GB" sz="1200" dirty="0"/>
              <a:t>Source: </a:t>
            </a:r>
            <a:r>
              <a:rPr lang="en-GB" sz="1200" dirty="0">
                <a:hlinkClick r:id="rId3"/>
              </a:rPr>
              <a:t>https://www.teachertoolkit.co.uk/2017/05/22/plenaries/</a:t>
            </a:r>
            <a:endParaRPr lang="en-GB" sz="1200" dirty="0"/>
          </a:p>
        </p:txBody>
      </p:sp>
    </p:spTree>
    <p:extLst>
      <p:ext uri="{BB962C8B-B14F-4D97-AF65-F5344CB8AC3E}">
        <p14:creationId xmlns:p14="http://schemas.microsoft.com/office/powerpoint/2010/main" val="20354493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04CF-D670-470E-AA1F-ED7D8A9ECF84}"/>
              </a:ext>
            </a:extLst>
          </p:cNvPr>
          <p:cNvSpPr>
            <a:spLocks noGrp="1"/>
          </p:cNvSpPr>
          <p:nvPr>
            <p:ph type="title"/>
          </p:nvPr>
        </p:nvSpPr>
        <p:spPr/>
        <p:txBody>
          <a:bodyPr/>
          <a:lstStyle/>
          <a:p>
            <a:r>
              <a:rPr lang="en-GB" dirty="0"/>
              <a:t>Effective plenaries are characterised by…</a:t>
            </a:r>
          </a:p>
        </p:txBody>
      </p:sp>
      <p:sp>
        <p:nvSpPr>
          <p:cNvPr id="6" name="Content Placeholder 5">
            <a:extLst>
              <a:ext uri="{FF2B5EF4-FFF2-40B4-BE49-F238E27FC236}">
                <a16:creationId xmlns:a16="http://schemas.microsoft.com/office/drawing/2014/main" id="{067A316E-D257-4680-8C07-0D7BEC34B0C0}"/>
              </a:ext>
            </a:extLst>
          </p:cNvPr>
          <p:cNvSpPr>
            <a:spLocks noGrp="1"/>
          </p:cNvSpPr>
          <p:nvPr>
            <p:ph idx="1"/>
          </p:nvPr>
        </p:nvSpPr>
        <p:spPr>
          <a:xfrm>
            <a:off x="762000" y="1937474"/>
            <a:ext cx="10619998" cy="4188525"/>
          </a:xfrm>
        </p:spPr>
        <p:txBody>
          <a:bodyPr>
            <a:normAutofit fontScale="92500"/>
          </a:bodyPr>
          <a:lstStyle/>
          <a:p>
            <a:endParaRPr lang="en-GB" dirty="0"/>
          </a:p>
          <a:p>
            <a:pPr marL="0" indent="0">
              <a:buNone/>
            </a:pPr>
            <a:endParaRPr lang="en-GB" sz="2400" dirty="0"/>
          </a:p>
          <a:p>
            <a:pPr>
              <a:buFont typeface="Wingdings" panose="05000000000000000000" pitchFamily="2" charset="2"/>
              <a:buChar char="§"/>
            </a:pPr>
            <a:r>
              <a:rPr lang="en-GB" sz="2400" dirty="0"/>
              <a:t> careful revisiting and consolidation of learning objectives</a:t>
            </a:r>
          </a:p>
          <a:p>
            <a:pPr>
              <a:buFont typeface="Wingdings" panose="05000000000000000000" pitchFamily="2" charset="2"/>
              <a:buChar char="§"/>
            </a:pPr>
            <a:r>
              <a:rPr lang="en-GB" sz="2400" dirty="0"/>
              <a:t> the tackling of misconceptions and the checking of the accuracy of pupils’ work</a:t>
            </a:r>
          </a:p>
          <a:p>
            <a:pPr>
              <a:buFont typeface="Wingdings" panose="05000000000000000000" pitchFamily="2" charset="2"/>
              <a:buChar char="§"/>
            </a:pPr>
            <a:r>
              <a:rPr lang="en-GB" sz="2400" dirty="0"/>
              <a:t> summary assessment of what pupils have learnt in order to inform and plan for the next step</a:t>
            </a:r>
          </a:p>
          <a:p>
            <a:pPr>
              <a:buFont typeface="Wingdings" panose="05000000000000000000" pitchFamily="2" charset="2"/>
              <a:buChar char="§"/>
            </a:pPr>
            <a:r>
              <a:rPr lang="en-GB" sz="2400" dirty="0"/>
              <a:t> application of learning to new areas and links to past or future lessons</a:t>
            </a:r>
          </a:p>
          <a:p>
            <a:pPr>
              <a:buFont typeface="Wingdings" panose="05000000000000000000" pitchFamily="2" charset="2"/>
              <a:buChar char="§"/>
            </a:pPr>
            <a:r>
              <a:rPr lang="en-GB" sz="2400" dirty="0"/>
              <a:t> a shared, analytical evaluation of some work that children have produced</a:t>
            </a:r>
          </a:p>
          <a:p>
            <a:endParaRPr lang="en-GB" dirty="0"/>
          </a:p>
          <a:p>
            <a:r>
              <a:rPr lang="en-GB" dirty="0"/>
              <a:t>(Outstanding Lessons, 2013)</a:t>
            </a:r>
          </a:p>
          <a:p>
            <a:endParaRPr lang="en-GB" dirty="0"/>
          </a:p>
        </p:txBody>
      </p:sp>
    </p:spTree>
    <p:extLst>
      <p:ext uri="{BB962C8B-B14F-4D97-AF65-F5344CB8AC3E}">
        <p14:creationId xmlns:p14="http://schemas.microsoft.com/office/powerpoint/2010/main" val="19116669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6000" dirty="0"/>
              <a:t>Here are some plenary ideas.</a:t>
            </a:r>
          </a:p>
        </p:txBody>
      </p:sp>
    </p:spTree>
    <p:extLst>
      <p:ext uri="{BB962C8B-B14F-4D97-AF65-F5344CB8AC3E}">
        <p14:creationId xmlns:p14="http://schemas.microsoft.com/office/powerpoint/2010/main" val="3994286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RAG123</a:t>
            </a:r>
            <a:br>
              <a:rPr lang="en-GB" dirty="0"/>
            </a:br>
            <a:endParaRPr lang="en-GB" dirty="0"/>
          </a:p>
        </p:txBody>
      </p:sp>
      <p:sp>
        <p:nvSpPr>
          <p:cNvPr id="3" name="Content Placeholder 2"/>
          <p:cNvSpPr>
            <a:spLocks noGrp="1"/>
          </p:cNvSpPr>
          <p:nvPr>
            <p:ph idx="1"/>
          </p:nvPr>
        </p:nvSpPr>
        <p:spPr/>
        <p:txBody>
          <a:bodyPr/>
          <a:lstStyle/>
          <a:p>
            <a:r>
              <a:rPr lang="en-GB" dirty="0"/>
              <a:t>Pupils rate how much they understand the content from 1-3 (3 is misunderstanding the work whereas 1 is excellent understand). They then also reflect on their behaviour (red is distracted from learning whereas green is outstanding attitude to learning). </a:t>
            </a:r>
          </a:p>
          <a:p>
            <a:r>
              <a:rPr lang="en-GB" dirty="0"/>
              <a:t>This is a useful exercise to get pupils reflecting at the end of a lesson or topic and it also allows the teacher to see how confident the class feels from their RAG123 score. </a:t>
            </a:r>
          </a:p>
        </p:txBody>
      </p:sp>
      <p:sp>
        <p:nvSpPr>
          <p:cNvPr id="4" name="TextBox 3">
            <a:extLst>
              <a:ext uri="{FF2B5EF4-FFF2-40B4-BE49-F238E27FC236}">
                <a16:creationId xmlns:a16="http://schemas.microsoft.com/office/drawing/2014/main" id="{B983D40A-3D90-46BD-8A26-6E7C5AFE251B}"/>
              </a:ext>
            </a:extLst>
          </p:cNvPr>
          <p:cNvSpPr txBox="1"/>
          <p:nvPr/>
        </p:nvSpPr>
        <p:spPr>
          <a:xfrm>
            <a:off x="3124201" y="400550"/>
            <a:ext cx="2677886" cy="369332"/>
          </a:xfrm>
          <a:prstGeom prst="rect">
            <a:avLst/>
          </a:prstGeom>
          <a:noFill/>
          <a:ln>
            <a:solidFill>
              <a:schemeClr val="accent6">
                <a:lumMod val="75000"/>
              </a:schemeClr>
            </a:solidFill>
          </a:ln>
        </p:spPr>
        <p:txBody>
          <a:bodyPr wrap="square" rtlCol="0">
            <a:spAutoFit/>
          </a:bodyPr>
          <a:lstStyle/>
          <a:p>
            <a:r>
              <a:rPr lang="en-GB" dirty="0"/>
              <a:t>RAG = Red, Amber, Green</a:t>
            </a:r>
          </a:p>
        </p:txBody>
      </p:sp>
    </p:spTree>
    <p:extLst>
      <p:ext uri="{BB962C8B-B14F-4D97-AF65-F5344CB8AC3E}">
        <p14:creationId xmlns:p14="http://schemas.microsoft.com/office/powerpoint/2010/main" val="36744652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Exit tickets</a:t>
            </a:r>
            <a:br>
              <a:rPr lang="en-GB" dirty="0"/>
            </a:br>
            <a:endParaRPr lang="en-GB" dirty="0"/>
          </a:p>
        </p:txBody>
      </p:sp>
      <p:sp>
        <p:nvSpPr>
          <p:cNvPr id="3" name="Content Placeholder 2"/>
          <p:cNvSpPr>
            <a:spLocks noGrp="1"/>
          </p:cNvSpPr>
          <p:nvPr>
            <p:ph idx="1"/>
          </p:nvPr>
        </p:nvSpPr>
        <p:spPr/>
        <p:txBody>
          <a:bodyPr>
            <a:normAutofit/>
          </a:bodyPr>
          <a:lstStyle/>
          <a:p>
            <a:r>
              <a:rPr lang="en-GB" dirty="0"/>
              <a:t>Exit tickets, emoji exit tickets, digital exit tickets. </a:t>
            </a:r>
          </a:p>
          <a:p>
            <a:r>
              <a:rPr lang="en-GB" dirty="0"/>
              <a:t>Pupils are usually asked:</a:t>
            </a:r>
          </a:p>
          <a:p>
            <a:r>
              <a:rPr lang="en-GB" dirty="0"/>
              <a:t>How well did you understand today’s material?</a:t>
            </a:r>
          </a:p>
          <a:p>
            <a:r>
              <a:rPr lang="en-GB" dirty="0"/>
              <a:t>What did you learn in today’s class?</a:t>
            </a:r>
          </a:p>
          <a:p>
            <a:endParaRPr lang="en-GB" dirty="0"/>
          </a:p>
          <a:p>
            <a:r>
              <a:rPr lang="en-GB" dirty="0"/>
              <a:t>You can differentiate the questions to see if your MAT pupils can apply their knowledge to new situations.</a:t>
            </a:r>
          </a:p>
          <a:p>
            <a:endParaRPr lang="en-GB" dirty="0"/>
          </a:p>
        </p:txBody>
      </p:sp>
    </p:spTree>
    <p:extLst>
      <p:ext uri="{BB962C8B-B14F-4D97-AF65-F5344CB8AC3E}">
        <p14:creationId xmlns:p14="http://schemas.microsoft.com/office/powerpoint/2010/main" val="7177073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Give me five</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Pupils draw around their hand on a piece of paper or in their book and write the following on each finger:</a:t>
            </a:r>
          </a:p>
          <a:p>
            <a:r>
              <a:rPr lang="en-GB" dirty="0"/>
              <a:t>Thumbs up: What have you learnt? What do you understand?</a:t>
            </a:r>
          </a:p>
          <a:p>
            <a:r>
              <a:rPr lang="en-GB" dirty="0"/>
              <a:t>Pointing finger: What skills have you used today?</a:t>
            </a:r>
          </a:p>
          <a:p>
            <a:r>
              <a:rPr lang="en-GB" dirty="0"/>
              <a:t>Middle Finger: Which skills did you find difficult today?</a:t>
            </a:r>
          </a:p>
          <a:p>
            <a:r>
              <a:rPr lang="en-GB" dirty="0"/>
              <a:t>Ring Finger: How did you show commitment to today’s learning? Who did you help today?</a:t>
            </a:r>
          </a:p>
          <a:p>
            <a:r>
              <a:rPr lang="en-GB" dirty="0"/>
              <a:t>Pinkie Promise: What will you make sure you remember from today’s lesson?</a:t>
            </a:r>
          </a:p>
          <a:p>
            <a:r>
              <a:rPr lang="en-GB" dirty="0"/>
              <a:t>This is a way of structuring pupils’ reflection time. It allows the lowest attaining to celebrate what they have done well and encourages the highest attaining to think about the next steps in their learning. </a:t>
            </a:r>
          </a:p>
        </p:txBody>
      </p:sp>
    </p:spTree>
    <p:extLst>
      <p:ext uri="{BB962C8B-B14F-4D97-AF65-F5344CB8AC3E}">
        <p14:creationId xmlns:p14="http://schemas.microsoft.com/office/powerpoint/2010/main" val="1414730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Keyword bingo</a:t>
            </a:r>
            <a:br>
              <a:rPr lang="en-GB" dirty="0"/>
            </a:br>
            <a:endParaRPr lang="en-GB" dirty="0"/>
          </a:p>
        </p:txBody>
      </p:sp>
      <p:sp>
        <p:nvSpPr>
          <p:cNvPr id="3" name="Content Placeholder 2"/>
          <p:cNvSpPr>
            <a:spLocks noGrp="1"/>
          </p:cNvSpPr>
          <p:nvPr>
            <p:ph idx="1"/>
          </p:nvPr>
        </p:nvSpPr>
        <p:spPr/>
        <p:txBody>
          <a:bodyPr/>
          <a:lstStyle/>
          <a:p>
            <a:r>
              <a:rPr lang="en-GB" dirty="0"/>
              <a:t>Carefully planning your clues and randomly questioning members of the class will allow you to assess how well they have understood the content. </a:t>
            </a:r>
          </a:p>
          <a:p>
            <a:r>
              <a:rPr lang="en-GB" dirty="0"/>
              <a:t>It can also allow you to consolidate the keywords in the whole topic to assess how much previous learning they have remembered.</a:t>
            </a:r>
          </a:p>
        </p:txBody>
      </p:sp>
    </p:spTree>
    <p:extLst>
      <p:ext uri="{BB962C8B-B14F-4D97-AF65-F5344CB8AC3E}">
        <p14:creationId xmlns:p14="http://schemas.microsoft.com/office/powerpoint/2010/main" val="30086025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quiz</a:t>
            </a:r>
            <a:br>
              <a:rPr lang="en-GB" dirty="0"/>
            </a:br>
            <a:endParaRPr lang="en-GB" dirty="0"/>
          </a:p>
        </p:txBody>
      </p:sp>
      <p:sp>
        <p:nvSpPr>
          <p:cNvPr id="3" name="Content Placeholder 2"/>
          <p:cNvSpPr>
            <a:spLocks noGrp="1"/>
          </p:cNvSpPr>
          <p:nvPr>
            <p:ph idx="1"/>
          </p:nvPr>
        </p:nvSpPr>
        <p:spPr/>
        <p:txBody>
          <a:bodyPr/>
          <a:lstStyle/>
          <a:p>
            <a:r>
              <a:rPr lang="en-GB" dirty="0"/>
              <a:t>Who wants to be a millionaire / Blockbusters /Bingo </a:t>
            </a:r>
          </a:p>
          <a:p>
            <a:r>
              <a:rPr lang="en-GB" dirty="0"/>
              <a:t>Can engage the pupils and assess pupil knowledge. </a:t>
            </a:r>
          </a:p>
          <a:p>
            <a:r>
              <a:rPr lang="en-GB" dirty="0"/>
              <a:t>Pupils can create quiz cards = allow them to consolidate knowledge deeper and allow you to also assess their understanding more effectively. </a:t>
            </a:r>
          </a:p>
          <a:p>
            <a:endParaRPr lang="en-GB" dirty="0"/>
          </a:p>
          <a:p>
            <a:r>
              <a:rPr lang="en-GB" dirty="0"/>
              <a:t>Differentiate the task by stating that they need to produce cards with increasing difficulty / key vocabulary.</a:t>
            </a:r>
          </a:p>
        </p:txBody>
      </p:sp>
    </p:spTree>
    <p:extLst>
      <p:ext uri="{BB962C8B-B14F-4D97-AF65-F5344CB8AC3E}">
        <p14:creationId xmlns:p14="http://schemas.microsoft.com/office/powerpoint/2010/main" val="289723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Guess the Question</a:t>
            </a:r>
          </a:p>
        </p:txBody>
      </p:sp>
      <p:sp>
        <p:nvSpPr>
          <p:cNvPr id="3" name="Content Placeholder 2"/>
          <p:cNvSpPr>
            <a:spLocks noGrp="1"/>
          </p:cNvSpPr>
          <p:nvPr>
            <p:ph idx="1"/>
          </p:nvPr>
        </p:nvSpPr>
        <p:spPr/>
        <p:txBody>
          <a:bodyPr/>
          <a:lstStyle/>
          <a:p>
            <a:r>
              <a:rPr lang="en-GB" dirty="0"/>
              <a:t>Instead of a simple Q + A format, get pupils to guess the question. </a:t>
            </a:r>
          </a:p>
          <a:p>
            <a:endParaRPr lang="en-GB" dirty="0"/>
          </a:p>
          <a:p>
            <a:r>
              <a:rPr lang="en-GB" dirty="0"/>
              <a:t>e.g. </a:t>
            </a:r>
          </a:p>
          <a:p>
            <a:r>
              <a:rPr lang="en-GB" dirty="0"/>
              <a:t>Answer – </a:t>
            </a:r>
            <a:r>
              <a:rPr lang="en-GB" dirty="0" err="1"/>
              <a:t>Edvard</a:t>
            </a:r>
            <a:r>
              <a:rPr lang="en-GB" dirty="0"/>
              <a:t> Grieg</a:t>
            </a:r>
          </a:p>
          <a:p>
            <a:r>
              <a:rPr lang="en-GB" dirty="0"/>
              <a:t>Question - ???</a:t>
            </a:r>
          </a:p>
          <a:p>
            <a:endParaRPr lang="en-GB" dirty="0"/>
          </a:p>
        </p:txBody>
      </p:sp>
    </p:spTree>
    <p:extLst>
      <p:ext uri="{BB962C8B-B14F-4D97-AF65-F5344CB8AC3E}">
        <p14:creationId xmlns:p14="http://schemas.microsoft.com/office/powerpoint/2010/main" val="25053439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Memorise the Keywords</a:t>
            </a:r>
          </a:p>
        </p:txBody>
      </p:sp>
      <p:sp>
        <p:nvSpPr>
          <p:cNvPr id="3" name="Content Placeholder 2"/>
          <p:cNvSpPr>
            <a:spLocks noGrp="1"/>
          </p:cNvSpPr>
          <p:nvPr>
            <p:ph idx="1"/>
          </p:nvPr>
        </p:nvSpPr>
        <p:spPr/>
        <p:txBody>
          <a:bodyPr/>
          <a:lstStyle/>
          <a:p>
            <a:r>
              <a:rPr lang="en-GB" dirty="0"/>
              <a:t>For retrieval practice. </a:t>
            </a:r>
          </a:p>
          <a:p>
            <a:r>
              <a:rPr lang="en-GB" dirty="0"/>
              <a:t>Put all of the words up on the board and give pupils two minutes (or however long you want) to memorise them. </a:t>
            </a:r>
          </a:p>
          <a:p>
            <a:r>
              <a:rPr lang="en-GB" dirty="0"/>
              <a:t>Then, take the words down. How many can they remember? (good for musical elements, note values, other factual information)</a:t>
            </a:r>
          </a:p>
          <a:p>
            <a:endParaRPr lang="en-GB" dirty="0"/>
          </a:p>
        </p:txBody>
      </p:sp>
    </p:spTree>
    <p:extLst>
      <p:ext uri="{BB962C8B-B14F-4D97-AF65-F5344CB8AC3E}">
        <p14:creationId xmlns:p14="http://schemas.microsoft.com/office/powerpoint/2010/main" val="26012204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Tennis</a:t>
            </a:r>
          </a:p>
        </p:txBody>
      </p:sp>
      <p:sp>
        <p:nvSpPr>
          <p:cNvPr id="3" name="Content Placeholder 2"/>
          <p:cNvSpPr>
            <a:spLocks noGrp="1"/>
          </p:cNvSpPr>
          <p:nvPr>
            <p:ph idx="1"/>
          </p:nvPr>
        </p:nvSpPr>
        <p:spPr/>
        <p:txBody>
          <a:bodyPr/>
          <a:lstStyle/>
          <a:p>
            <a:r>
              <a:rPr lang="en-GB" dirty="0"/>
              <a:t>(No need to get the tennis rackets out in the classroom!) </a:t>
            </a:r>
          </a:p>
          <a:p>
            <a:r>
              <a:rPr lang="en-GB" dirty="0"/>
              <a:t>Split the room into two groups</a:t>
            </a:r>
          </a:p>
          <a:p>
            <a:r>
              <a:rPr lang="en-GB" dirty="0"/>
              <a:t>If you have an odd number, one pupil is the umpire (otherwise - the teacher)</a:t>
            </a:r>
          </a:p>
          <a:p>
            <a:r>
              <a:rPr lang="en-GB" dirty="0"/>
              <a:t>The teacher will say a topic. Then, the two players have to say related words to the topic until they run out of ideas</a:t>
            </a:r>
          </a:p>
          <a:p>
            <a:r>
              <a:rPr lang="en-GB" dirty="0"/>
              <a:t>The umpire should decide who wins. Every time someone runs out of an idea, the other person gets a point.</a:t>
            </a:r>
          </a:p>
          <a:p>
            <a:endParaRPr lang="en-GB" dirty="0"/>
          </a:p>
        </p:txBody>
      </p:sp>
    </p:spTree>
    <p:extLst>
      <p:ext uri="{BB962C8B-B14F-4D97-AF65-F5344CB8AC3E}">
        <p14:creationId xmlns:p14="http://schemas.microsoft.com/office/powerpoint/2010/main" val="14981207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X and O</a:t>
            </a:r>
          </a:p>
        </p:txBody>
      </p:sp>
      <p:sp>
        <p:nvSpPr>
          <p:cNvPr id="3" name="Content Placeholder 2"/>
          <p:cNvSpPr>
            <a:spLocks noGrp="1"/>
          </p:cNvSpPr>
          <p:nvPr>
            <p:ph idx="1"/>
          </p:nvPr>
        </p:nvSpPr>
        <p:spPr/>
        <p:txBody>
          <a:bodyPr/>
          <a:lstStyle/>
          <a:p>
            <a:r>
              <a:rPr lang="en-GB" dirty="0"/>
              <a:t>Noughts and crosses game </a:t>
            </a:r>
          </a:p>
          <a:p>
            <a:r>
              <a:rPr lang="en-GB" dirty="0"/>
              <a:t>You will need to draw a grid on the board or have one on the IWB.</a:t>
            </a:r>
          </a:p>
          <a:p>
            <a:r>
              <a:rPr lang="en-GB" dirty="0"/>
              <a:t>Get together one noughts team and one crosses team.</a:t>
            </a:r>
          </a:p>
          <a:p>
            <a:r>
              <a:rPr lang="en-GB" dirty="0"/>
              <a:t>Ask a question about the lesson; e.g. Can they give a definition of a keyword? </a:t>
            </a:r>
          </a:p>
          <a:p>
            <a:r>
              <a:rPr lang="en-GB" dirty="0"/>
              <a:t>If the team gets the question right, they can put an X or O on the grid.</a:t>
            </a:r>
          </a:p>
          <a:p>
            <a:endParaRPr lang="en-GB" dirty="0"/>
          </a:p>
        </p:txBody>
      </p:sp>
    </p:spTree>
    <p:extLst>
      <p:ext uri="{BB962C8B-B14F-4D97-AF65-F5344CB8AC3E}">
        <p14:creationId xmlns:p14="http://schemas.microsoft.com/office/powerpoint/2010/main" val="9313874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Plenary Pyramid</a:t>
            </a:r>
          </a:p>
        </p:txBody>
      </p:sp>
      <p:sp>
        <p:nvSpPr>
          <p:cNvPr id="3" name="Content Placeholder 2"/>
          <p:cNvSpPr>
            <a:spLocks noGrp="1"/>
          </p:cNvSpPr>
          <p:nvPr>
            <p:ph idx="1"/>
          </p:nvPr>
        </p:nvSpPr>
        <p:spPr/>
        <p:txBody>
          <a:bodyPr/>
          <a:lstStyle/>
          <a:p>
            <a:r>
              <a:rPr lang="en-GB" dirty="0"/>
              <a:t>Draw a pyramid on some paper with six boxes. In the bottom three boxes, ask children to write three things they already knew. </a:t>
            </a:r>
          </a:p>
          <a:p>
            <a:r>
              <a:rPr lang="en-GB" dirty="0"/>
              <a:t>In the middle two boxes, they can add something new they’ve learned. </a:t>
            </a:r>
          </a:p>
          <a:p>
            <a:r>
              <a:rPr lang="en-GB" dirty="0"/>
              <a:t>Finally, in the top box, they can write something they want to know. </a:t>
            </a:r>
          </a:p>
          <a:p>
            <a:endParaRPr lang="en-GB" dirty="0"/>
          </a:p>
          <a:p>
            <a:r>
              <a:rPr lang="en-GB" dirty="0"/>
              <a:t>The student has reflected on what they’ve learned. But it also means you can plan ahead and include everything in the top boxes in your future lesson plans. </a:t>
            </a:r>
          </a:p>
          <a:p>
            <a:endParaRPr lang="en-GB" dirty="0"/>
          </a:p>
        </p:txBody>
      </p:sp>
    </p:spTree>
    <p:extLst>
      <p:ext uri="{BB962C8B-B14F-4D97-AF65-F5344CB8AC3E}">
        <p14:creationId xmlns:p14="http://schemas.microsoft.com/office/powerpoint/2010/main" val="1657684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about </a:t>
            </a:r>
            <a:r>
              <a:rPr lang="en-GB" dirty="0" err="1"/>
              <a:t>afl</a:t>
            </a:r>
            <a:r>
              <a:rPr lang="en-GB" dirty="0"/>
              <a:t> strategies</a:t>
            </a:r>
          </a:p>
        </p:txBody>
      </p:sp>
      <p:sp>
        <p:nvSpPr>
          <p:cNvPr id="3" name="Content Placeholder 2"/>
          <p:cNvSpPr>
            <a:spLocks noGrp="1"/>
          </p:cNvSpPr>
          <p:nvPr>
            <p:ph idx="1"/>
          </p:nvPr>
        </p:nvSpPr>
        <p:spPr/>
        <p:txBody>
          <a:bodyPr/>
          <a:lstStyle/>
          <a:p>
            <a:r>
              <a:rPr lang="en-GB" dirty="0"/>
              <a:t>Two Stars and a Wish</a:t>
            </a:r>
          </a:p>
          <a:p>
            <a:endParaRPr lang="en-GB" dirty="0"/>
          </a:p>
          <a:p>
            <a:r>
              <a:rPr lang="en-GB" dirty="0"/>
              <a:t>Tweet a Friend</a:t>
            </a:r>
          </a:p>
          <a:p>
            <a:endParaRPr lang="en-GB" dirty="0"/>
          </a:p>
          <a:p>
            <a:r>
              <a:rPr lang="en-GB" dirty="0"/>
              <a:t>etc.</a:t>
            </a:r>
          </a:p>
          <a:p>
            <a:endParaRPr lang="en-GB" dirty="0"/>
          </a:p>
          <a:p>
            <a:r>
              <a:rPr lang="en-GB" dirty="0"/>
              <a:t>Try to include one (or more?) of these in the plenary.</a:t>
            </a:r>
          </a:p>
          <a:p>
            <a:endParaRPr lang="en-GB" dirty="0"/>
          </a:p>
          <a:p>
            <a:endParaRPr lang="en-GB" dirty="0"/>
          </a:p>
        </p:txBody>
      </p:sp>
    </p:spTree>
    <p:extLst>
      <p:ext uri="{BB962C8B-B14F-4D97-AF65-F5344CB8AC3E}">
        <p14:creationId xmlns:p14="http://schemas.microsoft.com/office/powerpoint/2010/main" val="21503065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TextBox 4"/>
          <p:cNvSpPr txBox="1"/>
          <p:nvPr/>
        </p:nvSpPr>
        <p:spPr>
          <a:xfrm>
            <a:off x="8349738" y="3961807"/>
            <a:ext cx="3361113" cy="954107"/>
          </a:xfrm>
          <a:prstGeom prst="rect">
            <a:avLst/>
          </a:prstGeom>
          <a:solidFill>
            <a:schemeClr val="accent1"/>
          </a:solidFill>
          <a:ln>
            <a:solidFill>
              <a:schemeClr val="accent2"/>
            </a:solidFill>
          </a:ln>
        </p:spPr>
        <p:txBody>
          <a:bodyPr wrap="square" rtlCol="0">
            <a:spAutoFit/>
          </a:bodyPr>
          <a:lstStyle/>
          <a:p>
            <a:pPr fontAlgn="base"/>
            <a:r>
              <a:rPr lang="en-GB" sz="1400" b="1" dirty="0"/>
              <a:t>Assessment… checking for understanding:</a:t>
            </a:r>
            <a:r>
              <a:rPr lang="en-US" sz="1400" dirty="0"/>
              <a:t>​</a:t>
            </a:r>
          </a:p>
          <a:p>
            <a:pPr fontAlgn="base"/>
            <a:r>
              <a:rPr lang="en-GB" sz="1400" dirty="0"/>
              <a:t>Reference to </a:t>
            </a:r>
            <a:r>
              <a:rPr lang="en-GB" sz="1400" b="1" dirty="0"/>
              <a:t>success criteria</a:t>
            </a:r>
            <a:r>
              <a:rPr lang="en-US" sz="1400" dirty="0"/>
              <a:t>​</a:t>
            </a:r>
          </a:p>
          <a:p>
            <a:pPr fontAlgn="base"/>
            <a:r>
              <a:rPr lang="en-GB" sz="1400" dirty="0"/>
              <a:t>Any Assessment for Learning (</a:t>
            </a:r>
            <a:r>
              <a:rPr lang="en-GB" sz="1400" dirty="0" err="1"/>
              <a:t>AfL</a:t>
            </a:r>
            <a:r>
              <a:rPr lang="en-GB" sz="1400" dirty="0"/>
              <a:t>) strategy </a:t>
            </a:r>
            <a:r>
              <a:rPr lang="en-US" sz="1400" dirty="0"/>
              <a:t>​</a:t>
            </a:r>
          </a:p>
          <a:p>
            <a:pPr fontAlgn="base"/>
            <a:r>
              <a:rPr lang="en-GB" sz="1400" dirty="0"/>
              <a:t>Successful completion of tasks (be specific)</a:t>
            </a:r>
          </a:p>
        </p:txBody>
      </p:sp>
      <p:pic>
        <p:nvPicPr>
          <p:cNvPr id="6" name="Content Placeholder 5" descr="A close-up of a blue and white card&#10;&#10;Description automatically generated">
            <a:extLst>
              <a:ext uri="{FF2B5EF4-FFF2-40B4-BE49-F238E27FC236}">
                <a16:creationId xmlns:a16="http://schemas.microsoft.com/office/drawing/2014/main" id="{EDB26921-371D-4B83-7D95-24EDEB11E5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0051" y="429851"/>
            <a:ext cx="11411897" cy="3301864"/>
          </a:xfrm>
          <a:prstGeom prst="rect">
            <a:avLst/>
          </a:prstGeom>
        </p:spPr>
      </p:pic>
      <p:cxnSp>
        <p:nvCxnSpPr>
          <p:cNvPr id="7" name="Straight Arrow Connector 6"/>
          <p:cNvCxnSpPr>
            <a:cxnSpLocks/>
          </p:cNvCxnSpPr>
          <p:nvPr/>
        </p:nvCxnSpPr>
        <p:spPr>
          <a:xfrm flipH="1" flipV="1">
            <a:off x="10080171" y="2966357"/>
            <a:ext cx="527958" cy="106680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10" name="Picture 9" descr="A close-up of a document&#10;&#10;Description automatically generated">
            <a:extLst>
              <a:ext uri="{FF2B5EF4-FFF2-40B4-BE49-F238E27FC236}">
                <a16:creationId xmlns:a16="http://schemas.microsoft.com/office/drawing/2014/main" id="{160F6682-473C-CB5C-93F3-A38815C06FE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5495" y="4736172"/>
            <a:ext cx="6101466" cy="1754326"/>
          </a:xfrm>
          <a:prstGeom prst="rect">
            <a:avLst/>
          </a:prstGeom>
        </p:spPr>
      </p:pic>
    </p:spTree>
    <p:extLst>
      <p:ext uri="{BB962C8B-B14F-4D97-AF65-F5344CB8AC3E}">
        <p14:creationId xmlns:p14="http://schemas.microsoft.com/office/powerpoint/2010/main" val="40474108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lesson could (should?) include:</a:t>
            </a:r>
          </a:p>
        </p:txBody>
      </p:sp>
      <p:sp>
        <p:nvSpPr>
          <p:cNvPr id="3" name="Content Placeholder 2"/>
          <p:cNvSpPr>
            <a:spLocks noGrp="1"/>
          </p:cNvSpPr>
          <p:nvPr>
            <p:ph idx="1"/>
          </p:nvPr>
        </p:nvSpPr>
        <p:spPr/>
        <p:txBody>
          <a:bodyPr>
            <a:normAutofit fontScale="92500" lnSpcReduction="20000"/>
          </a:bodyPr>
          <a:lstStyle/>
          <a:p>
            <a:pPr fontAlgn="base">
              <a:buFont typeface="Wingdings" panose="05000000000000000000" pitchFamily="2" charset="2"/>
              <a:buChar char="§"/>
            </a:pPr>
            <a:r>
              <a:rPr lang="en-GB" dirty="0"/>
              <a:t> An engaging starter linked to the topic</a:t>
            </a:r>
            <a:r>
              <a:rPr lang="en-US" dirty="0"/>
              <a:t>​</a:t>
            </a:r>
          </a:p>
          <a:p>
            <a:pPr fontAlgn="base">
              <a:buFont typeface="Wingdings" panose="05000000000000000000" pitchFamily="2" charset="2"/>
              <a:buChar char="§"/>
            </a:pPr>
            <a:r>
              <a:rPr lang="en-GB" dirty="0"/>
              <a:t> A clear set of aims and objectives</a:t>
            </a:r>
            <a:r>
              <a:rPr lang="en-US" dirty="0"/>
              <a:t>​</a:t>
            </a:r>
          </a:p>
          <a:p>
            <a:pPr fontAlgn="base">
              <a:buFont typeface="Wingdings" panose="05000000000000000000" pitchFamily="2" charset="2"/>
              <a:buChar char="§"/>
            </a:pPr>
            <a:r>
              <a:rPr lang="en-GB" dirty="0"/>
              <a:t> Teacher explanation and guidance</a:t>
            </a:r>
            <a:r>
              <a:rPr lang="en-US" dirty="0"/>
              <a:t>​</a:t>
            </a:r>
          </a:p>
          <a:p>
            <a:pPr fontAlgn="base">
              <a:buFont typeface="Wingdings" panose="05000000000000000000" pitchFamily="2" charset="2"/>
              <a:buChar char="§"/>
            </a:pPr>
            <a:r>
              <a:rPr lang="en-GB" dirty="0"/>
              <a:t> Good quality questioning, carefully planned</a:t>
            </a:r>
            <a:r>
              <a:rPr lang="en-US" dirty="0"/>
              <a:t>​</a:t>
            </a:r>
          </a:p>
          <a:p>
            <a:pPr fontAlgn="base">
              <a:buFont typeface="Wingdings" panose="05000000000000000000" pitchFamily="2" charset="2"/>
              <a:buChar char="§"/>
            </a:pPr>
            <a:r>
              <a:rPr lang="en-GB" dirty="0"/>
              <a:t> Opportunities for pupil-centred work</a:t>
            </a:r>
            <a:r>
              <a:rPr lang="en-US" dirty="0"/>
              <a:t>​</a:t>
            </a:r>
          </a:p>
          <a:p>
            <a:pPr fontAlgn="base">
              <a:buFont typeface="Wingdings" panose="05000000000000000000" pitchFamily="2" charset="2"/>
              <a:buChar char="§"/>
            </a:pPr>
            <a:r>
              <a:rPr lang="en-GB" dirty="0"/>
              <a:t> Scaffolding to aid pupils in completing tasks</a:t>
            </a:r>
            <a:r>
              <a:rPr lang="en-US" dirty="0"/>
              <a:t>​</a:t>
            </a:r>
          </a:p>
          <a:p>
            <a:pPr fontAlgn="base">
              <a:buFont typeface="Wingdings" panose="05000000000000000000" pitchFamily="2" charset="2"/>
              <a:buChar char="§"/>
            </a:pPr>
            <a:r>
              <a:rPr lang="en-GB" dirty="0"/>
              <a:t> Opportunities for pupil interaction</a:t>
            </a:r>
            <a:r>
              <a:rPr lang="en-US" dirty="0"/>
              <a:t>​</a:t>
            </a:r>
          </a:p>
          <a:p>
            <a:pPr fontAlgn="base">
              <a:buFont typeface="Wingdings" panose="05000000000000000000" pitchFamily="2" charset="2"/>
              <a:buChar char="§"/>
            </a:pPr>
            <a:r>
              <a:rPr lang="en-GB" dirty="0"/>
              <a:t> Opportunities for assessment</a:t>
            </a:r>
            <a:r>
              <a:rPr lang="en-US" dirty="0"/>
              <a:t>​</a:t>
            </a:r>
          </a:p>
          <a:p>
            <a:pPr fontAlgn="base">
              <a:buFont typeface="Wingdings" panose="05000000000000000000" pitchFamily="2" charset="2"/>
              <a:buChar char="§"/>
            </a:pPr>
            <a:r>
              <a:rPr lang="en-GB" dirty="0"/>
              <a:t> Written work to summarise learning - ?</a:t>
            </a:r>
            <a:endParaRPr lang="en-US" dirty="0"/>
          </a:p>
          <a:p>
            <a:pPr fontAlgn="base">
              <a:buFont typeface="Wingdings" panose="05000000000000000000" pitchFamily="2" charset="2"/>
              <a:buChar char="§"/>
            </a:pPr>
            <a:r>
              <a:rPr lang="en-GB" dirty="0"/>
              <a:t> A plenary that summarises learning</a:t>
            </a:r>
            <a:endParaRPr lang="en-US" dirty="0"/>
          </a:p>
          <a:p>
            <a:endParaRPr lang="en-GB" dirty="0"/>
          </a:p>
        </p:txBody>
      </p:sp>
      <p:sp>
        <p:nvSpPr>
          <p:cNvPr id="4" name="TextBox 3"/>
          <p:cNvSpPr txBox="1"/>
          <p:nvPr/>
        </p:nvSpPr>
        <p:spPr>
          <a:xfrm>
            <a:off x="8063346" y="1712422"/>
            <a:ext cx="3027684" cy="2585323"/>
          </a:xfrm>
          <a:prstGeom prst="rect">
            <a:avLst/>
          </a:prstGeom>
          <a:noFill/>
          <a:ln>
            <a:solidFill>
              <a:schemeClr val="accent1"/>
            </a:solidFill>
          </a:ln>
        </p:spPr>
        <p:txBody>
          <a:bodyPr wrap="square" rtlCol="0">
            <a:spAutoFit/>
          </a:bodyPr>
          <a:lstStyle/>
          <a:p>
            <a:pPr fontAlgn="base"/>
            <a:r>
              <a:rPr lang="en-GB" dirty="0"/>
              <a:t>These points might be included within the general structure of a lesson. </a:t>
            </a:r>
            <a:r>
              <a:rPr lang="en-GB" b="1" dirty="0"/>
              <a:t> </a:t>
            </a:r>
            <a:r>
              <a:rPr lang="en-US" dirty="0"/>
              <a:t>​</a:t>
            </a:r>
          </a:p>
          <a:p>
            <a:pPr fontAlgn="base"/>
            <a:endParaRPr lang="en-US" dirty="0"/>
          </a:p>
          <a:p>
            <a:pPr fontAlgn="base"/>
            <a:r>
              <a:rPr lang="en-GB" dirty="0"/>
              <a:t>You </a:t>
            </a:r>
            <a:r>
              <a:rPr lang="en-GB" i="1" dirty="0"/>
              <a:t>may</a:t>
            </a:r>
            <a:r>
              <a:rPr lang="en-GB" dirty="0"/>
              <a:t> be required to divide some of the features into: </a:t>
            </a:r>
          </a:p>
          <a:p>
            <a:pPr fontAlgn="base"/>
            <a:r>
              <a:rPr lang="en-GB" dirty="0"/>
              <a:t>MUST</a:t>
            </a:r>
          </a:p>
          <a:p>
            <a:pPr fontAlgn="base"/>
            <a:r>
              <a:rPr lang="en-GB" dirty="0"/>
              <a:t>SHOULD</a:t>
            </a:r>
          </a:p>
          <a:p>
            <a:pPr fontAlgn="base"/>
            <a:r>
              <a:rPr lang="en-GB" dirty="0"/>
              <a:t>COULD </a:t>
            </a:r>
          </a:p>
        </p:txBody>
      </p:sp>
      <p:cxnSp>
        <p:nvCxnSpPr>
          <p:cNvPr id="6" name="Straight Arrow Connector 5"/>
          <p:cNvCxnSpPr/>
          <p:nvPr/>
        </p:nvCxnSpPr>
        <p:spPr>
          <a:xfrm flipH="1">
            <a:off x="5791200" y="2222269"/>
            <a:ext cx="2261062" cy="68164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85789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9BED-FA26-0D28-C9F1-9BC1FE512AD0}"/>
              </a:ext>
            </a:extLst>
          </p:cNvPr>
          <p:cNvSpPr>
            <a:spLocks noGrp="1"/>
          </p:cNvSpPr>
          <p:nvPr>
            <p:ph type="title"/>
          </p:nvPr>
        </p:nvSpPr>
        <p:spPr/>
        <p:txBody>
          <a:bodyPr/>
          <a:lstStyle/>
          <a:p>
            <a:r>
              <a:rPr lang="en-GB" dirty="0"/>
              <a:t>In summary…</a:t>
            </a:r>
          </a:p>
        </p:txBody>
      </p:sp>
      <p:sp>
        <p:nvSpPr>
          <p:cNvPr id="3" name="Content Placeholder 2">
            <a:extLst>
              <a:ext uri="{FF2B5EF4-FFF2-40B4-BE49-F238E27FC236}">
                <a16:creationId xmlns:a16="http://schemas.microsoft.com/office/drawing/2014/main" id="{C0BDCC61-1C3D-217B-696A-12644BAF595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71261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unched Tape 20">
            <a:extLst>
              <a:ext uri="{FF2B5EF4-FFF2-40B4-BE49-F238E27FC236}">
                <a16:creationId xmlns:a16="http://schemas.microsoft.com/office/drawing/2014/main" id="{ADF864CA-71A9-552D-A88C-77F609FEA2D3}"/>
              </a:ext>
            </a:extLst>
          </p:cNvPr>
          <p:cNvSpPr/>
          <p:nvPr/>
        </p:nvSpPr>
        <p:spPr>
          <a:xfrm>
            <a:off x="243466" y="3172375"/>
            <a:ext cx="3048000" cy="1247445"/>
          </a:xfrm>
          <a:prstGeom prst="flowChartPunchedTap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
        <p:nvSpPr>
          <p:cNvPr id="7" name="Alternate Process 6"/>
          <p:cNvSpPr/>
          <p:nvPr/>
        </p:nvSpPr>
        <p:spPr>
          <a:xfrm>
            <a:off x="4507041" y="2074498"/>
            <a:ext cx="1698515" cy="1499616"/>
          </a:xfrm>
          <a:prstGeom prst="flowChartAlternateProcess">
            <a:avLst/>
          </a:prstGeom>
          <a:solidFill>
            <a:schemeClr val="accent4"/>
          </a:solidFill>
          <a:ln>
            <a:solidFill>
              <a:schemeClr val="accent2">
                <a:lumMod val="75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prstClr val="white"/>
                </a:solidFill>
                <a:latin typeface="Calibri"/>
              </a:rPr>
              <a:t>QTS</a:t>
            </a:r>
          </a:p>
          <a:p>
            <a:pPr algn="ctr"/>
            <a:r>
              <a:rPr lang="en-US" dirty="0">
                <a:solidFill>
                  <a:prstClr val="white"/>
                </a:solidFill>
                <a:latin typeface="Calibri"/>
              </a:rPr>
              <a:t>Standards</a:t>
            </a:r>
            <a:endParaRPr lang="en-US" dirty="0">
              <a:solidFill>
                <a:srgbClr val="FF0000"/>
              </a:solidFill>
              <a:latin typeface="Calibri"/>
            </a:endParaRPr>
          </a:p>
        </p:txBody>
      </p:sp>
      <p:sp>
        <p:nvSpPr>
          <p:cNvPr id="11" name="Alternate Process 10"/>
          <p:cNvSpPr/>
          <p:nvPr/>
        </p:nvSpPr>
        <p:spPr>
          <a:xfrm>
            <a:off x="9265986" y="5087034"/>
            <a:ext cx="2209800" cy="1143000"/>
          </a:xfrm>
          <a:prstGeom prst="flowChartAlternateProcess">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a:solidFill>
                  <a:prstClr val="black"/>
                </a:solidFill>
              </a:rPr>
              <a:t>Question:</a:t>
            </a:r>
          </a:p>
          <a:p>
            <a:pPr algn="ctr"/>
            <a:r>
              <a:rPr lang="en-US" dirty="0">
                <a:solidFill>
                  <a:prstClr val="black"/>
                </a:solidFill>
                <a:latin typeface="Calibri"/>
              </a:rPr>
              <a:t>How can I differentiate effectively?</a:t>
            </a:r>
          </a:p>
        </p:txBody>
      </p:sp>
      <p:sp>
        <p:nvSpPr>
          <p:cNvPr id="14" name="Alternate Process 13"/>
          <p:cNvSpPr/>
          <p:nvPr/>
        </p:nvSpPr>
        <p:spPr>
          <a:xfrm>
            <a:off x="6261803" y="358340"/>
            <a:ext cx="2209800" cy="1143000"/>
          </a:xfrm>
          <a:prstGeom prst="flowChartAlternateProcess">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a:solidFill>
                  <a:prstClr val="black"/>
                </a:solidFill>
              </a:rPr>
              <a:t>Question:</a:t>
            </a:r>
          </a:p>
          <a:p>
            <a:pPr algn="ctr"/>
            <a:r>
              <a:rPr lang="en-US" dirty="0">
                <a:solidFill>
                  <a:prstClr val="black"/>
                </a:solidFill>
                <a:latin typeface="Calibri"/>
              </a:rPr>
              <a:t>How can I assess learning?</a:t>
            </a:r>
          </a:p>
        </p:txBody>
      </p:sp>
      <p:sp>
        <p:nvSpPr>
          <p:cNvPr id="15" name="Alternate Process 14"/>
          <p:cNvSpPr/>
          <p:nvPr/>
        </p:nvSpPr>
        <p:spPr>
          <a:xfrm>
            <a:off x="2948637" y="180074"/>
            <a:ext cx="2209800" cy="1143000"/>
          </a:xfrm>
          <a:prstGeom prst="flowChartAlternateProcess">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a:solidFill>
                  <a:prstClr val="black"/>
                </a:solidFill>
                <a:latin typeface="Calibri"/>
              </a:rPr>
              <a:t>Question:</a:t>
            </a:r>
          </a:p>
          <a:p>
            <a:pPr algn="ctr"/>
            <a:r>
              <a:rPr lang="en-US" dirty="0">
                <a:solidFill>
                  <a:prstClr val="black"/>
                </a:solidFill>
                <a:latin typeface="Calibri"/>
              </a:rPr>
              <a:t>Why are pupils learning this?</a:t>
            </a:r>
          </a:p>
        </p:txBody>
      </p:sp>
      <p:sp>
        <p:nvSpPr>
          <p:cNvPr id="18" name="TextBox 17"/>
          <p:cNvSpPr txBox="1"/>
          <p:nvPr/>
        </p:nvSpPr>
        <p:spPr>
          <a:xfrm>
            <a:off x="286465" y="3429000"/>
            <a:ext cx="3200400" cy="923330"/>
          </a:xfrm>
          <a:prstGeom prst="rect">
            <a:avLst/>
          </a:prstGeom>
          <a:noFill/>
        </p:spPr>
        <p:txBody>
          <a:bodyPr wrap="square" rtlCol="0">
            <a:spAutoFit/>
          </a:bodyPr>
          <a:lstStyle/>
          <a:p>
            <a:r>
              <a:rPr lang="en-US" dirty="0">
                <a:solidFill>
                  <a:prstClr val="black"/>
                </a:solidFill>
                <a:latin typeface="Calibri"/>
              </a:rPr>
              <a:t>CONTEXT: what data / information do I have on this class? </a:t>
            </a:r>
          </a:p>
        </p:txBody>
      </p:sp>
      <p:sp>
        <p:nvSpPr>
          <p:cNvPr id="19" name="Alternate Process 18"/>
          <p:cNvSpPr/>
          <p:nvPr/>
        </p:nvSpPr>
        <p:spPr>
          <a:xfrm>
            <a:off x="9632222" y="2128244"/>
            <a:ext cx="2209800" cy="1143000"/>
          </a:xfrm>
          <a:prstGeom prst="flowChartAlternateProcess">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b="1" dirty="0">
              <a:solidFill>
                <a:prstClr val="black"/>
              </a:solidFill>
              <a:latin typeface="Calibri"/>
            </a:endParaRPr>
          </a:p>
          <a:p>
            <a:pPr algn="ctr"/>
            <a:r>
              <a:rPr lang="en-US" b="1" dirty="0">
                <a:solidFill>
                  <a:prstClr val="black"/>
                </a:solidFill>
                <a:latin typeface="Calibri"/>
              </a:rPr>
              <a:t>Question:</a:t>
            </a:r>
          </a:p>
          <a:p>
            <a:pPr algn="ctr"/>
            <a:r>
              <a:rPr lang="en-US" dirty="0">
                <a:solidFill>
                  <a:prstClr val="black"/>
                </a:solidFill>
                <a:latin typeface="Calibri"/>
              </a:rPr>
              <a:t>How will I check pupils’ understanding?</a:t>
            </a:r>
          </a:p>
          <a:p>
            <a:pPr algn="ctr"/>
            <a:endParaRPr lang="en-US" dirty="0">
              <a:solidFill>
                <a:prstClr val="black"/>
              </a:solidFill>
              <a:latin typeface="Calibri"/>
            </a:endParaRPr>
          </a:p>
        </p:txBody>
      </p:sp>
      <p:sp>
        <p:nvSpPr>
          <p:cNvPr id="20" name="Punched Tape 19"/>
          <p:cNvSpPr/>
          <p:nvPr/>
        </p:nvSpPr>
        <p:spPr>
          <a:xfrm>
            <a:off x="7997356" y="1178489"/>
            <a:ext cx="3657600" cy="1062147"/>
          </a:xfrm>
          <a:prstGeom prst="flowChartPunchedTap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prstClr val="black"/>
                </a:solidFill>
                <a:latin typeface="Calibri"/>
              </a:rPr>
              <a:t>Success criteria: how will I know if the lesson has been a success?</a:t>
            </a:r>
          </a:p>
        </p:txBody>
      </p:sp>
      <p:sp>
        <p:nvSpPr>
          <p:cNvPr id="21" name="Punched Tape 20"/>
          <p:cNvSpPr/>
          <p:nvPr/>
        </p:nvSpPr>
        <p:spPr>
          <a:xfrm>
            <a:off x="2500788" y="5284469"/>
            <a:ext cx="3048000" cy="1247445"/>
          </a:xfrm>
          <a:prstGeom prst="flowChartPunchedTap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
        <p:nvSpPr>
          <p:cNvPr id="22" name="TextBox 21"/>
          <p:cNvSpPr txBox="1"/>
          <p:nvPr/>
        </p:nvSpPr>
        <p:spPr>
          <a:xfrm>
            <a:off x="2770694" y="5658534"/>
            <a:ext cx="3048000" cy="646331"/>
          </a:xfrm>
          <a:prstGeom prst="rect">
            <a:avLst/>
          </a:prstGeom>
          <a:noFill/>
        </p:spPr>
        <p:txBody>
          <a:bodyPr wrap="square" rtlCol="0">
            <a:spAutoFit/>
          </a:bodyPr>
          <a:lstStyle/>
          <a:p>
            <a:r>
              <a:rPr lang="en-US" dirty="0">
                <a:solidFill>
                  <a:prstClr val="black"/>
                </a:solidFill>
                <a:latin typeface="Calibri"/>
              </a:rPr>
              <a:t>Phased lesson approach + timings </a:t>
            </a:r>
          </a:p>
        </p:txBody>
      </p:sp>
      <p:sp>
        <p:nvSpPr>
          <p:cNvPr id="23" name="Punched Tape 22"/>
          <p:cNvSpPr/>
          <p:nvPr/>
        </p:nvSpPr>
        <p:spPr>
          <a:xfrm>
            <a:off x="8179922" y="3928093"/>
            <a:ext cx="3064566" cy="1311408"/>
          </a:xfrm>
          <a:prstGeom prst="flowChartPunchedTap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solidFill>
                  <a:prstClr val="black"/>
                </a:solidFill>
                <a:latin typeface="Calibri"/>
              </a:rPr>
              <a:t>What resources and T&amp;L strategies do I need?</a:t>
            </a:r>
          </a:p>
        </p:txBody>
      </p:sp>
      <p:sp>
        <p:nvSpPr>
          <p:cNvPr id="8" name="Punched Tape 20">
            <a:extLst>
              <a:ext uri="{FF2B5EF4-FFF2-40B4-BE49-F238E27FC236}">
                <a16:creationId xmlns:a16="http://schemas.microsoft.com/office/drawing/2014/main" id="{D6E9CC80-544A-10FF-3082-2C8052F3F3BF}"/>
              </a:ext>
            </a:extLst>
          </p:cNvPr>
          <p:cNvSpPr/>
          <p:nvPr/>
        </p:nvSpPr>
        <p:spPr>
          <a:xfrm>
            <a:off x="273778" y="1112213"/>
            <a:ext cx="3048000" cy="1247445"/>
          </a:xfrm>
          <a:prstGeom prst="flowChartPunchedTap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latin typeface="Calibri"/>
            </a:endParaRPr>
          </a:p>
        </p:txBody>
      </p:sp>
      <p:sp>
        <p:nvSpPr>
          <p:cNvPr id="5" name="TextBox 4"/>
          <p:cNvSpPr txBox="1"/>
          <p:nvPr/>
        </p:nvSpPr>
        <p:spPr>
          <a:xfrm>
            <a:off x="286465" y="1461947"/>
            <a:ext cx="3352800" cy="646331"/>
          </a:xfrm>
          <a:prstGeom prst="rect">
            <a:avLst/>
          </a:prstGeom>
          <a:noFill/>
        </p:spPr>
        <p:txBody>
          <a:bodyPr wrap="square" rtlCol="0">
            <a:spAutoFit/>
          </a:bodyPr>
          <a:lstStyle/>
          <a:p>
            <a:r>
              <a:rPr lang="en-US" dirty="0">
                <a:solidFill>
                  <a:prstClr val="black"/>
                </a:solidFill>
                <a:latin typeface="Calibri"/>
              </a:rPr>
              <a:t>What do I want pupils to learn?</a:t>
            </a:r>
          </a:p>
          <a:p>
            <a:r>
              <a:rPr lang="en-US" dirty="0">
                <a:solidFill>
                  <a:prstClr val="black"/>
                </a:solidFill>
                <a:latin typeface="Calibri"/>
              </a:rPr>
              <a:t>OBJECTIVES…mid / short-term</a:t>
            </a:r>
          </a:p>
        </p:txBody>
      </p:sp>
      <p:sp>
        <p:nvSpPr>
          <p:cNvPr id="13" name="Alternate Process 12"/>
          <p:cNvSpPr/>
          <p:nvPr/>
        </p:nvSpPr>
        <p:spPr>
          <a:xfrm>
            <a:off x="4667944" y="4257315"/>
            <a:ext cx="2209800" cy="1143000"/>
          </a:xfrm>
          <a:prstGeom prst="flowChartAlternateProcess">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a:solidFill>
                  <a:prstClr val="black"/>
                </a:solidFill>
                <a:latin typeface="Calibri"/>
              </a:rPr>
              <a:t>Question:</a:t>
            </a:r>
          </a:p>
          <a:p>
            <a:pPr algn="ctr"/>
            <a:r>
              <a:rPr lang="en-US" dirty="0">
                <a:solidFill>
                  <a:prstClr val="black"/>
                </a:solidFill>
                <a:latin typeface="Calibri"/>
              </a:rPr>
              <a:t>What is the hook / stimulus?</a:t>
            </a:r>
          </a:p>
        </p:txBody>
      </p:sp>
      <p:cxnSp>
        <p:nvCxnSpPr>
          <p:cNvPr id="12" name="Straight Arrow Connector 11">
            <a:extLst>
              <a:ext uri="{FF2B5EF4-FFF2-40B4-BE49-F238E27FC236}">
                <a16:creationId xmlns:a16="http://schemas.microsoft.com/office/drawing/2014/main" id="{B5A71328-6794-7BB8-7503-281CBD32050C}"/>
              </a:ext>
            </a:extLst>
          </p:cNvPr>
          <p:cNvCxnSpPr/>
          <p:nvPr/>
        </p:nvCxnSpPr>
        <p:spPr>
          <a:xfrm>
            <a:off x="1551214" y="2350228"/>
            <a:ext cx="0" cy="82214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6FDA160-C791-84FA-4169-802A258DB053}"/>
              </a:ext>
            </a:extLst>
          </p:cNvPr>
          <p:cNvCxnSpPr>
            <a:cxnSpLocks/>
          </p:cNvCxnSpPr>
          <p:nvPr/>
        </p:nvCxnSpPr>
        <p:spPr>
          <a:xfrm>
            <a:off x="1897550" y="4172723"/>
            <a:ext cx="932736" cy="11667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91E6F919-431C-7DC6-7484-0FC8AEAA0847}"/>
              </a:ext>
            </a:extLst>
          </p:cNvPr>
          <p:cNvCxnSpPr>
            <a:cxnSpLocks/>
          </p:cNvCxnSpPr>
          <p:nvPr/>
        </p:nvCxnSpPr>
        <p:spPr>
          <a:xfrm flipV="1">
            <a:off x="5548788" y="5087034"/>
            <a:ext cx="2510035" cy="70960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E4A5D506-24F7-F44E-8302-89BA286703E3}"/>
              </a:ext>
            </a:extLst>
          </p:cNvPr>
          <p:cNvCxnSpPr>
            <a:cxnSpLocks/>
          </p:cNvCxnSpPr>
          <p:nvPr/>
        </p:nvCxnSpPr>
        <p:spPr>
          <a:xfrm flipH="1" flipV="1">
            <a:off x="9111343" y="2331059"/>
            <a:ext cx="50039" cy="19262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7F691654-4124-249B-8A7A-E91B3F9EA6EC}"/>
              </a:ext>
            </a:extLst>
          </p:cNvPr>
          <p:cNvSpPr txBox="1"/>
          <p:nvPr/>
        </p:nvSpPr>
        <p:spPr>
          <a:xfrm>
            <a:off x="243466" y="461478"/>
            <a:ext cx="1111805" cy="369332"/>
          </a:xfrm>
          <a:prstGeom prst="rect">
            <a:avLst/>
          </a:prstGeom>
          <a:noFill/>
          <a:ln w="19050">
            <a:solidFill>
              <a:schemeClr val="accent1"/>
            </a:solidFill>
          </a:ln>
        </p:spPr>
        <p:txBody>
          <a:bodyPr wrap="square" rtlCol="0">
            <a:spAutoFit/>
          </a:bodyPr>
          <a:lstStyle/>
          <a:p>
            <a:r>
              <a:rPr lang="en-GB" dirty="0"/>
              <a:t>Start here</a:t>
            </a:r>
          </a:p>
        </p:txBody>
      </p:sp>
    </p:spTree>
    <p:extLst>
      <p:ext uri="{BB962C8B-B14F-4D97-AF65-F5344CB8AC3E}">
        <p14:creationId xmlns:p14="http://schemas.microsoft.com/office/powerpoint/2010/main" val="25493349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1557</TotalTime>
  <Words>2800</Words>
  <Application>Microsoft Office PowerPoint</Application>
  <PresentationFormat>Widescreen</PresentationFormat>
  <Paragraphs>290</Paragraphs>
  <Slides>49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Calibri</vt:lpstr>
      <vt:lpstr>Tw Cen MT</vt:lpstr>
      <vt:lpstr>Tw Cen MT Condensed</vt:lpstr>
      <vt:lpstr>Wingdings</vt:lpstr>
      <vt:lpstr>Wingdings 3</vt:lpstr>
      <vt:lpstr>Integral</vt:lpstr>
      <vt:lpstr>Cerddoriaeth / Music</vt:lpstr>
      <vt:lpstr>Warm-up activity Musical Instrument Quiz</vt:lpstr>
      <vt:lpstr>The answers</vt:lpstr>
      <vt:lpstr> Planning / cynllunio</vt:lpstr>
      <vt:lpstr>Think, pair, share</vt:lpstr>
      <vt:lpstr>PowerPoint Presentation</vt:lpstr>
      <vt:lpstr>PowerPoint Presentation</vt:lpstr>
      <vt:lpstr>PowerPoint Presentation</vt:lpstr>
      <vt:lpstr>‘Planning Lessons – lessons I’ve learned from lessons I’ve taught’ (Didau, 2013)</vt:lpstr>
      <vt:lpstr>‘Begin with the end’ (Lemov, 2010) </vt:lpstr>
      <vt:lpstr>In other words…</vt:lpstr>
      <vt:lpstr>#1 learning intention(s)/objective(s)</vt:lpstr>
      <vt:lpstr>Clear learning intentions/objectives…</vt:lpstr>
      <vt:lpstr>learning intentions/objectives…</vt:lpstr>
      <vt:lpstr>The learning intentions/objectives</vt:lpstr>
      <vt:lpstr>PowerPoint Presentation</vt:lpstr>
      <vt:lpstr>#2 Success criteria</vt:lpstr>
      <vt:lpstr>The link between  learning intentions/ objectives and success criteria</vt:lpstr>
      <vt:lpstr>Clarke (2008:81)</vt:lpstr>
      <vt:lpstr>#2 Success Criteria = measurable</vt:lpstr>
      <vt:lpstr>PowerPoint Presentation</vt:lpstr>
      <vt:lpstr> </vt:lpstr>
      <vt:lpstr>#3 lesson content</vt:lpstr>
      <vt:lpstr>PowerPoint Presentation</vt:lpstr>
      <vt:lpstr>PowerPoint Presentation</vt:lpstr>
      <vt:lpstr>PowerPoint Presentation</vt:lpstr>
      <vt:lpstr>  Fletcher Wood (2017) recommends… </vt:lpstr>
      <vt:lpstr>The Hook</vt:lpstr>
      <vt:lpstr>PowerPoint Presentation</vt:lpstr>
      <vt:lpstr>Am I meeting all my students’ needs? Adapted from Ticked Off (Fletcher-Wood, 2016)</vt:lpstr>
      <vt:lpstr>PowerPoint Presentation</vt:lpstr>
      <vt:lpstr>plenaries</vt:lpstr>
      <vt:lpstr>Effective plenaries are characterised by…</vt:lpstr>
      <vt:lpstr>PowerPoint Presentation</vt:lpstr>
      <vt:lpstr>RAG123 </vt:lpstr>
      <vt:lpstr>Exit tickets </vt:lpstr>
      <vt:lpstr>Give me five </vt:lpstr>
      <vt:lpstr>Keyword bingo </vt:lpstr>
      <vt:lpstr> quiz </vt:lpstr>
      <vt:lpstr>Guess the Question</vt:lpstr>
      <vt:lpstr>Memorise the Keywords</vt:lpstr>
      <vt:lpstr>Topic Tennis</vt:lpstr>
      <vt:lpstr>X and O</vt:lpstr>
      <vt:lpstr>Plenary Pyramid</vt:lpstr>
      <vt:lpstr>Remember about afl strategies</vt:lpstr>
      <vt:lpstr>PowerPoint Presentation</vt:lpstr>
      <vt:lpstr>Your lesson could (should?) include:</vt:lpstr>
      <vt:lpstr>In summary…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131</cp:revision>
  <dcterms:created xsi:type="dcterms:W3CDTF">2020-09-13T14:34:34Z</dcterms:created>
  <dcterms:modified xsi:type="dcterms:W3CDTF">2023-09-13T15:27:25Z</dcterms:modified>
</cp:coreProperties>
</file>