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2" r:id="rId1"/>
  </p:sldMasterIdLst>
  <p:notesMasterIdLst>
    <p:notesMasterId r:id="rId3"/>
  </p:notesMasterIdLst>
  <p:sldIdLst>
    <p:sldId id="263" r:id="rId2"/>
  </p:sldIdLst>
  <p:sldSz cx="43891200" cy="32918400"/>
  <p:notesSz cx="6858000" cy="9144000"/>
  <p:embeddedFontLst>
    <p:embeddedFont>
      <p:font typeface="Montserrat Extra Bold" panose="020B0604020202020204" charset="0"/>
      <p:bold r:id="rId4"/>
    </p:embeddedFont>
  </p:embeddedFontLst>
  <p:custDataLst>
    <p:tags r:id="rId5"/>
  </p:custDataLst>
  <p:defaultTex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8" algn="l" defTabSz="4388077" rtl="0" eaLnBrk="1" latinLnBrk="0" hangingPunct="1">
      <a:defRPr sz="869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guide id="3" orient="horz" pos="10368" userDrawn="1">
          <p15:clr>
            <a:srgbClr val="A4A3A4"/>
          </p15:clr>
        </p15:guide>
        <p15:guide id="4" pos="138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65" autoAdjust="0"/>
    <p:restoredTop sz="93519" autoAdjust="0"/>
  </p:normalViewPr>
  <p:slideViewPr>
    <p:cSldViewPr snapToGrid="0">
      <p:cViewPr>
        <p:scale>
          <a:sx n="22" d="100"/>
          <a:sy n="22" d="100"/>
        </p:scale>
        <p:origin x="812" y="252"/>
      </p:cViewPr>
      <p:guideLst>
        <p:guide orient="horz" pos="6912"/>
        <p:guide pos="10368"/>
        <p:guide orient="horz" pos="10368"/>
        <p:guide pos="13824"/>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tags" Target="tags/tag1.xml"/><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eha Azad" userId="ff282862135e8199" providerId="LiveId" clId="{7E1DA30B-046F-4957-95E5-03E3C87CFE63}"/>
    <pc:docChg chg="modSld">
      <pc:chgData name="Suleha Azad" userId="ff282862135e8199" providerId="LiveId" clId="{7E1DA30B-046F-4957-95E5-03E3C87CFE63}" dt="2025-10-09T18:00:14.693" v="7" actId="20577"/>
      <pc:docMkLst>
        <pc:docMk/>
      </pc:docMkLst>
      <pc:sldChg chg="modSp mod">
        <pc:chgData name="Suleha Azad" userId="ff282862135e8199" providerId="LiveId" clId="{7E1DA30B-046F-4957-95E5-03E3C87CFE63}" dt="2025-10-09T18:00:14.693" v="7" actId="20577"/>
        <pc:sldMkLst>
          <pc:docMk/>
          <pc:sldMk cId="4128123355" sldId="263"/>
        </pc:sldMkLst>
        <pc:spChg chg="mod">
          <ac:chgData name="Suleha Azad" userId="ff282862135e8199" providerId="LiveId" clId="{7E1DA30B-046F-4957-95E5-03E3C87CFE63}" dt="2025-10-09T18:00:14.693" v="7" actId="20577"/>
          <ac:spMkLst>
            <pc:docMk/>
            <pc:sldMk cId="4128123355" sldId="263"/>
            <ac:spMk id="72"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_rels/drawing1.xml.rels><?xml version="1.0" encoding="UTF-8" standalone="yes"?>
<Relationships xmlns="http://schemas.openxmlformats.org/package/2006/relationships"><Relationship Id="rId1" Type="http://schemas.openxmlformats.org/officeDocument/2006/relationships/image" Target="../media/image3.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2" name="chart">
          <a:extLst xmlns:a="http://schemas.openxmlformats.org/drawingml/2006/main">
            <a:ext uri="{FF2B5EF4-FFF2-40B4-BE49-F238E27FC236}">
              <a16:creationId xmlns:a16="http://schemas.microsoft.com/office/drawing/2014/main" id="{FFACC473-BD2E-6ADA-613F-8D57C52639A5}"/>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10058400" cy="4874147"/>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10/9/2025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4388077" rtl="0" eaLnBrk="1" latinLnBrk="0" hangingPunct="1">
      <a:defRPr sz="5700" kern="1200">
        <a:solidFill>
          <a:schemeClr val="tx1"/>
        </a:solidFill>
        <a:latin typeface="+mn-lt"/>
        <a:ea typeface="+mn-ea"/>
        <a:cs typeface="+mn-cs"/>
      </a:defRPr>
    </a:lvl1pPr>
    <a:lvl2pPr marL="2194039" algn="l" defTabSz="4388077" rtl="0" eaLnBrk="1" latinLnBrk="0" hangingPunct="1">
      <a:defRPr sz="5700" kern="1200">
        <a:solidFill>
          <a:schemeClr val="tx1"/>
        </a:solidFill>
        <a:latin typeface="+mn-lt"/>
        <a:ea typeface="+mn-ea"/>
        <a:cs typeface="+mn-cs"/>
      </a:defRPr>
    </a:lvl2pPr>
    <a:lvl3pPr marL="4388077" algn="l" defTabSz="4388077" rtl="0" eaLnBrk="1" latinLnBrk="0" hangingPunct="1">
      <a:defRPr sz="5700" kern="1200">
        <a:solidFill>
          <a:schemeClr val="tx1"/>
        </a:solidFill>
        <a:latin typeface="+mn-lt"/>
        <a:ea typeface="+mn-ea"/>
        <a:cs typeface="+mn-cs"/>
      </a:defRPr>
    </a:lvl3pPr>
    <a:lvl4pPr marL="6582120" algn="l" defTabSz="4388077" rtl="0" eaLnBrk="1" latinLnBrk="0" hangingPunct="1">
      <a:defRPr sz="5700" kern="1200">
        <a:solidFill>
          <a:schemeClr val="tx1"/>
        </a:solidFill>
        <a:latin typeface="+mn-lt"/>
        <a:ea typeface="+mn-ea"/>
        <a:cs typeface="+mn-cs"/>
      </a:defRPr>
    </a:lvl4pPr>
    <a:lvl5pPr marL="8776160" algn="l" defTabSz="4388077" rtl="0" eaLnBrk="1" latinLnBrk="0" hangingPunct="1">
      <a:defRPr sz="5700" kern="1200">
        <a:solidFill>
          <a:schemeClr val="tx1"/>
        </a:solidFill>
        <a:latin typeface="+mn-lt"/>
        <a:ea typeface="+mn-ea"/>
        <a:cs typeface="+mn-cs"/>
      </a:defRPr>
    </a:lvl5pPr>
    <a:lvl6pPr marL="10970199" algn="l" defTabSz="4388077" rtl="0" eaLnBrk="1" latinLnBrk="0" hangingPunct="1">
      <a:defRPr sz="5700" kern="1200">
        <a:solidFill>
          <a:schemeClr val="tx1"/>
        </a:solidFill>
        <a:latin typeface="+mn-lt"/>
        <a:ea typeface="+mn-ea"/>
        <a:cs typeface="+mn-cs"/>
      </a:defRPr>
    </a:lvl6pPr>
    <a:lvl7pPr marL="13164238" algn="l" defTabSz="4388077" rtl="0" eaLnBrk="1" latinLnBrk="0" hangingPunct="1">
      <a:defRPr sz="5700" kern="1200">
        <a:solidFill>
          <a:schemeClr val="tx1"/>
        </a:solidFill>
        <a:latin typeface="+mn-lt"/>
        <a:ea typeface="+mn-ea"/>
        <a:cs typeface="+mn-cs"/>
      </a:defRPr>
    </a:lvl7pPr>
    <a:lvl8pPr marL="15358277" algn="l" defTabSz="4388077" rtl="0" eaLnBrk="1" latinLnBrk="0" hangingPunct="1">
      <a:defRPr sz="5700" kern="1200">
        <a:solidFill>
          <a:schemeClr val="tx1"/>
        </a:solidFill>
        <a:latin typeface="+mn-lt"/>
        <a:ea typeface="+mn-ea"/>
        <a:cs typeface="+mn-cs"/>
      </a:defRPr>
    </a:lvl8pPr>
    <a:lvl9pPr marL="17552318" algn="l" defTabSz="4388077" rtl="0" eaLnBrk="1" latinLnBrk="0" hangingPunct="1">
      <a:defRPr sz="57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9676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94629"/>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New picture"/>
          <p:cNvPicPr/>
          <p:nvPr/>
        </p:nvPicPr>
        <p:blipFill>
          <a:blip r:embed="rId4"/>
          <a:stretch>
            <a:fillRect/>
          </a:stretch>
        </p:blipFill>
        <p:spPr>
          <a:xfrm rot="16200000">
            <a:off x="-11074400" y="16459200"/>
            <a:ext cx="14274800" cy="3937000"/>
          </a:xfrm>
          <a:prstGeom prst="rect">
            <a:avLst/>
          </a:prstGeom>
        </p:spPr>
      </p:pic>
      <p:pic>
        <p:nvPicPr>
          <p:cNvPr id="3" name="New picture"/>
          <p:cNvPicPr/>
          <p:nvPr/>
        </p:nvPicPr>
        <p:blipFill>
          <a:blip r:embed="rId4"/>
          <a:stretch>
            <a:fillRect/>
          </a:stretch>
        </p:blipFill>
        <p:spPr>
          <a:xfrm rot="5400000">
            <a:off x="40690800" y="16459200"/>
            <a:ext cx="14274800" cy="3937000"/>
          </a:xfrm>
          <a:prstGeom prst="rect">
            <a:avLst/>
          </a:prstGeom>
        </p:spPr>
      </p:pic>
      <p:pic>
        <p:nvPicPr>
          <p:cNvPr id="4" name="New picture"/>
          <p:cNvPicPr/>
          <p:nvPr/>
        </p:nvPicPr>
        <p:blipFill>
          <a:blip r:embed="rId5"/>
          <a:stretch>
            <a:fillRect/>
          </a:stretch>
        </p:blipFill>
        <p:spPr>
          <a:xfrm>
            <a:off x="6946900" y="33426400"/>
            <a:ext cx="29997400" cy="1447800"/>
          </a:xfrm>
          <a:prstGeom prst="rect">
            <a:avLst/>
          </a:prstGeom>
        </p:spPr>
      </p:pic>
      <p:sp>
        <p:nvSpPr>
          <p:cNvPr id="5"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assessingslate  Size: 48x36</a:t>
            </a:r>
          </a:p>
        </p:txBody>
      </p:sp>
    </p:spTree>
    <p:extLst>
      <p:ext uri="{BB962C8B-B14F-4D97-AF65-F5344CB8AC3E}">
        <p14:creationId xmlns:p14="http://schemas.microsoft.com/office/powerpoint/2010/main" val="2054342921"/>
      </p:ext>
    </p:extLst>
  </p:cSld>
  <p:clrMap bg1="lt1" tx1="dk1" bg2="lt2" tx2="dk2" accent1="accent1" accent2="accent2" accent3="accent3" accent4="accent4" accent5="accent5" accent6="accent6" hlink="hlink" folHlink="folHlink"/>
  <p:sldLayoutIdLst>
    <p:sldLayoutId id="2147483679" r:id="rId1"/>
    <p:sldLayoutId id="2147483680" r:id="rId2"/>
  </p:sldLayoutIdLst>
  <p:transition/>
  <p:txStyles>
    <p:title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p:titleStyle>
    <p:bodyStyle>
      <a:defPPr>
        <a:defRPr kern="1200"/>
      </a:defPPr>
      <a:lvl1pPr marL="0" indent="0" algn="l" defTabSz="4389028" rtl="0" eaLnBrk="1" latinLnBrk="0" hangingPunct="1">
        <a:spcBef>
          <a:spcPct val="20000"/>
        </a:spcBef>
        <a:buFont typeface="Arial" pitchFamily="34" charset="0"/>
        <a:buNone/>
        <a:defRPr sz="13400" kern="120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p:bodyStyle>
    <p:otherStyle>
      <a:defPPr>
        <a:defRPr lang="en-US"/>
      </a:defPPr>
      <a:lvl1pPr marL="0" algn="l" defTabSz="4389028" rtl="0" eaLnBrk="1" latinLnBrk="0" hangingPunct="1">
        <a:defRPr sz="8700" kern="1200">
          <a:solidFill>
            <a:schemeClr val="tx1"/>
          </a:solidFill>
          <a:latin typeface="+mn-lt"/>
          <a:ea typeface="+mn-ea"/>
          <a:cs typeface="+mn-cs"/>
        </a:defRPr>
      </a:lvl1pPr>
      <a:lvl2pPr marL="2194514" algn="l" defTabSz="4389028" rtl="0" eaLnBrk="1" latinLnBrk="0" hangingPunct="1">
        <a:defRPr sz="8700" kern="1200">
          <a:solidFill>
            <a:schemeClr val="tx1"/>
          </a:solidFill>
          <a:latin typeface="+mn-lt"/>
          <a:ea typeface="+mn-ea"/>
          <a:cs typeface="+mn-cs"/>
        </a:defRPr>
      </a:lvl2pPr>
      <a:lvl3pPr marL="4389028" algn="l" defTabSz="4389028" rtl="0" eaLnBrk="1" latinLnBrk="0" hangingPunct="1">
        <a:defRPr sz="8700" kern="1200">
          <a:solidFill>
            <a:schemeClr val="tx1"/>
          </a:solidFill>
          <a:latin typeface="+mn-lt"/>
          <a:ea typeface="+mn-ea"/>
          <a:cs typeface="+mn-cs"/>
        </a:defRPr>
      </a:lvl3pPr>
      <a:lvl4pPr marL="6583543" algn="l" defTabSz="4389028" rtl="0" eaLnBrk="1" latinLnBrk="0" hangingPunct="1">
        <a:defRPr sz="8700" kern="1200">
          <a:solidFill>
            <a:schemeClr val="tx1"/>
          </a:solidFill>
          <a:latin typeface="+mn-lt"/>
          <a:ea typeface="+mn-ea"/>
          <a:cs typeface="+mn-cs"/>
        </a:defRPr>
      </a:lvl4pPr>
      <a:lvl5pPr marL="8778057" algn="l" defTabSz="4389028" rtl="0" eaLnBrk="1" latinLnBrk="0" hangingPunct="1">
        <a:defRPr sz="8700" kern="1200">
          <a:solidFill>
            <a:schemeClr val="tx1"/>
          </a:solidFill>
          <a:latin typeface="+mn-lt"/>
          <a:ea typeface="+mn-ea"/>
          <a:cs typeface="+mn-cs"/>
        </a:defRPr>
      </a:lvl5pPr>
      <a:lvl6pPr marL="10972571" algn="l" defTabSz="4389028" rtl="0" eaLnBrk="1" latinLnBrk="0" hangingPunct="1">
        <a:defRPr sz="8700" kern="1200">
          <a:solidFill>
            <a:schemeClr val="tx1"/>
          </a:solidFill>
          <a:latin typeface="+mn-lt"/>
          <a:ea typeface="+mn-ea"/>
          <a:cs typeface="+mn-cs"/>
        </a:defRPr>
      </a:lvl6pPr>
      <a:lvl7pPr marL="13167085" algn="l" defTabSz="4389028" rtl="0" eaLnBrk="1" latinLnBrk="0" hangingPunct="1">
        <a:defRPr sz="8700" kern="1200">
          <a:solidFill>
            <a:schemeClr val="tx1"/>
          </a:solidFill>
          <a:latin typeface="+mn-lt"/>
          <a:ea typeface="+mn-ea"/>
          <a:cs typeface="+mn-cs"/>
        </a:defRPr>
      </a:lvl7pPr>
      <a:lvl8pPr marL="15361599" algn="l" defTabSz="4389028" rtl="0" eaLnBrk="1" latinLnBrk="0" hangingPunct="1">
        <a:defRPr sz="8700" kern="1200">
          <a:solidFill>
            <a:schemeClr val="tx1"/>
          </a:solidFill>
          <a:latin typeface="+mn-lt"/>
          <a:ea typeface="+mn-ea"/>
          <a:cs typeface="+mn-cs"/>
        </a:defRPr>
      </a:lvl8pPr>
      <a:lvl9pPr marL="17556114" algn="l" defTabSz="4389028" rtl="0" eaLnBrk="1" latinLnBrk="0" hangingPunct="1">
        <a:defRPr sz="8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0" y="2"/>
            <a:ext cx="43891200" cy="6252092"/>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defPPr>
              <a:defRPr kern="1200"/>
            </a:defPPr>
          </a:lstStyle>
          <a:p>
            <a:pPr>
              <a:defRPr sz="1600" b="1">
                <a:solidFill>
                  <a:srgbClr val="003366"/>
                </a:solidFill>
              </a:defRPr>
            </a:pPr>
            <a:endParaRPr lang="en-US" altLang="en-US" sz="3600" dirty="0">
              <a:latin typeface="Arial" panose="020B0604020202020204" pitchFamily="34" charset="0"/>
              <a:cs typeface="Arial" panose="020B0604020202020204" pitchFamily="34" charset="0"/>
            </a:endParaRPr>
          </a:p>
          <a:p>
            <a:pPr>
              <a:defRPr sz="1600" b="1">
                <a:solidFill>
                  <a:srgbClr val="003366"/>
                </a:solidFill>
              </a:defRPr>
            </a:pPr>
            <a:endParaRPr lang="en-US" altLang="en-US" sz="3600" dirty="0">
              <a:latin typeface="Arial" panose="020B0604020202020204" pitchFamily="34" charset="0"/>
              <a:cs typeface="Arial" panose="020B0604020202020204" pitchFamily="34" charset="0"/>
            </a:endParaRPr>
          </a:p>
          <a:p>
            <a:pPr>
              <a:defRPr sz="1600" b="1">
                <a:solidFill>
                  <a:srgbClr val="003366"/>
                </a:solidFill>
              </a:defRPr>
            </a:pPr>
            <a:r>
              <a:rPr lang="en-US" altLang="en-US" sz="3600" dirty="0">
                <a:solidFill>
                  <a:schemeClr val="tx1">
                    <a:lumMod val="95000"/>
                    <a:lumOff val="5000"/>
                  </a:schemeClr>
                </a:solidFill>
                <a:latin typeface="Arial" panose="020B0604020202020204" pitchFamily="34" charset="0"/>
                <a:cs typeface="Arial" panose="020B0604020202020204" pitchFamily="34" charset="0"/>
              </a:rPr>
              <a:t>  Student: Suleha Azad</a:t>
            </a:r>
          </a:p>
          <a:p>
            <a:pPr>
              <a:defRPr sz="1600" b="1">
                <a:solidFill>
                  <a:srgbClr val="003366"/>
                </a:solidFill>
              </a:defRPr>
            </a:pPr>
            <a:r>
              <a:rPr lang="en-US" altLang="en-US" sz="3600" dirty="0">
                <a:solidFill>
                  <a:schemeClr val="tx1">
                    <a:lumMod val="95000"/>
                    <a:lumOff val="5000"/>
                  </a:schemeClr>
                </a:solidFill>
                <a:latin typeface="Arial" panose="020B0604020202020204" pitchFamily="34" charset="0"/>
                <a:cs typeface="Arial" panose="020B0604020202020204" pitchFamily="34" charset="0"/>
              </a:rPr>
              <a:t>  Student ID: 2325115</a:t>
            </a:r>
          </a:p>
          <a:p>
            <a:pPr>
              <a:defRPr sz="1600" b="1">
                <a:solidFill>
                  <a:srgbClr val="003366"/>
                </a:solidFill>
              </a:defRPr>
            </a:pPr>
            <a:r>
              <a:rPr lang="en-US" altLang="en-US" sz="3600" dirty="0">
                <a:solidFill>
                  <a:schemeClr val="tx1">
                    <a:lumMod val="95000"/>
                    <a:lumOff val="5000"/>
                  </a:schemeClr>
                </a:solidFill>
                <a:latin typeface="Arial" panose="020B0604020202020204" pitchFamily="34" charset="0"/>
                <a:cs typeface="Arial" panose="020B0604020202020204" pitchFamily="34" charset="0"/>
              </a:rPr>
              <a:t>  Lecturer: Abdallah Naser</a:t>
            </a:r>
          </a:p>
          <a:p>
            <a:pPr>
              <a:defRPr sz="1600" b="1">
                <a:solidFill>
                  <a:srgbClr val="003366"/>
                </a:solidFill>
              </a:defRPr>
            </a:pPr>
            <a:r>
              <a:rPr lang="en-US" altLang="en-US" sz="3600" dirty="0">
                <a:solidFill>
                  <a:schemeClr val="tx1">
                    <a:lumMod val="95000"/>
                    <a:lumOff val="5000"/>
                  </a:schemeClr>
                </a:solidFill>
                <a:latin typeface="Arial" panose="020B0604020202020204" pitchFamily="34" charset="0"/>
                <a:cs typeface="Arial" panose="020B0604020202020204" pitchFamily="34" charset="0"/>
              </a:rPr>
              <a:t>  Module: LCLM 5006</a:t>
            </a:r>
          </a:p>
        </p:txBody>
      </p:sp>
      <p:sp>
        <p:nvSpPr>
          <p:cNvPr id="51" name="Title 11">
            <a:extLst>
              <a:ext uri="{FF2B5EF4-FFF2-40B4-BE49-F238E27FC236}">
                <a16:creationId xmlns:a16="http://schemas.microsoft.com/office/drawing/2014/main" id="{EE7A5C51-35F0-4B71-992D-43D344D16C04}"/>
              </a:ext>
            </a:extLst>
          </p:cNvPr>
          <p:cNvSpPr txBox="1"/>
          <p:nvPr/>
        </p:nvSpPr>
        <p:spPr>
          <a:xfrm>
            <a:off x="1371600" y="644900"/>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pPr>
              <a:defRPr sz="3200" b="1">
                <a:solidFill>
                  <a:srgbClr val="FFFFFF"/>
                </a:solidFill>
              </a:defRPr>
            </a:pPr>
            <a:r>
              <a:rPr lang="en-US" sz="4800" dirty="0">
                <a:solidFill>
                  <a:schemeClr val="tx1">
                    <a:lumMod val="95000"/>
                    <a:lumOff val="5000"/>
                  </a:schemeClr>
                </a:solidFill>
              </a:rPr>
              <a:t>The Impact of Emotions on Emotional Intelligence in Academic Success. "If you are tuned out of your own emotions, you will be poor at reading them in other people." </a:t>
            </a:r>
            <a:r>
              <a:rPr lang="en-US" sz="4000" dirty="0">
                <a:solidFill>
                  <a:schemeClr val="tx1">
                    <a:lumMod val="95000"/>
                    <a:lumOff val="5000"/>
                  </a:schemeClr>
                </a:solidFill>
              </a:rPr>
              <a:t>– Daniel  Goleman</a:t>
            </a:r>
          </a:p>
        </p:txBody>
      </p:sp>
      <p:sp>
        <p:nvSpPr>
          <p:cNvPr id="71" name="Rectangle: Rounded Corners 70"/>
          <p:cNvSpPr/>
          <p:nvPr/>
        </p:nvSpPr>
        <p:spPr>
          <a:xfrm>
            <a:off x="33120682" y="19031588"/>
            <a:ext cx="10378632" cy="13559384"/>
          </a:xfrm>
          <a:prstGeom prst="roundRect">
            <a:avLst>
              <a:gd name="adj" fmla="val 3948"/>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GB" sz="3200" b="1" dirty="0">
                <a:solidFill>
                  <a:schemeClr val="tx1">
                    <a:lumMod val="95000"/>
                    <a:lumOff val="5000"/>
                  </a:schemeClr>
                </a:solidFill>
              </a:rPr>
              <a:t>References </a:t>
            </a:r>
          </a:p>
          <a:p>
            <a:pPr>
              <a:buNone/>
            </a:pPr>
            <a:r>
              <a:rPr lang="en-GB" sz="2800" dirty="0">
                <a:solidFill>
                  <a:schemeClr val="tx1"/>
                </a:solidFill>
                <a:cs typeface="Arial" panose="020B0604020202020204" pitchFamily="34" charset="0"/>
              </a:rPr>
              <a:t>Baer, R.A. (2015) </a:t>
            </a:r>
            <a:r>
              <a:rPr lang="en-GB" sz="2800" i="1" dirty="0">
                <a:solidFill>
                  <a:schemeClr val="tx1"/>
                </a:solidFill>
                <a:cs typeface="Arial" panose="020B0604020202020204" pitchFamily="34" charset="0"/>
              </a:rPr>
              <a:t>Mindfulness and self-regulation</a:t>
            </a:r>
            <a:r>
              <a:rPr lang="en-GB" sz="2800" dirty="0">
                <a:solidFill>
                  <a:schemeClr val="tx1"/>
                </a:solidFill>
                <a:cs typeface="Arial" panose="020B0604020202020204" pitchFamily="34" charset="0"/>
              </a:rPr>
              <a:t>. New York: Springer.</a:t>
            </a:r>
          </a:p>
          <a:p>
            <a:pPr>
              <a:buNone/>
            </a:pPr>
            <a:r>
              <a:rPr lang="en-GB" sz="2800" dirty="0">
                <a:solidFill>
                  <a:schemeClr val="tx1"/>
                </a:solidFill>
                <a:cs typeface="Arial" panose="020B0604020202020204" pitchFamily="34" charset="0"/>
              </a:rPr>
              <a:t>Goleman, D. (1995) </a:t>
            </a:r>
            <a:r>
              <a:rPr lang="en-GB" sz="2800" i="1" dirty="0">
                <a:solidFill>
                  <a:schemeClr val="tx1"/>
                </a:solidFill>
                <a:cs typeface="Arial" panose="020B0604020202020204" pitchFamily="34" charset="0"/>
              </a:rPr>
              <a:t>Emotional intelligence</a:t>
            </a:r>
            <a:r>
              <a:rPr lang="en-GB" sz="2800" dirty="0">
                <a:solidFill>
                  <a:schemeClr val="tx1"/>
                </a:solidFill>
                <a:cs typeface="Arial" panose="020B0604020202020204" pitchFamily="34" charset="0"/>
              </a:rPr>
              <a:t>. New York: Bantam Books.</a:t>
            </a:r>
          </a:p>
          <a:p>
            <a:pPr>
              <a:buNone/>
            </a:pPr>
            <a:r>
              <a:rPr lang="en-GB" sz="2800" dirty="0">
                <a:solidFill>
                  <a:schemeClr val="tx1"/>
                </a:solidFill>
                <a:cs typeface="Arial" panose="020B0604020202020204" pitchFamily="34" charset="0"/>
              </a:rPr>
              <a:t>Gross, J.J. (1998) ‘The emerging field of emotion regulation: An integrative review’, </a:t>
            </a:r>
            <a:r>
              <a:rPr lang="en-GB" sz="2800" i="1" dirty="0">
                <a:solidFill>
                  <a:schemeClr val="tx1"/>
                </a:solidFill>
                <a:cs typeface="Arial" panose="020B0604020202020204" pitchFamily="34" charset="0"/>
              </a:rPr>
              <a:t>Review of General Psychology</a:t>
            </a:r>
            <a:r>
              <a:rPr lang="en-GB" sz="2800" dirty="0">
                <a:solidFill>
                  <a:schemeClr val="tx1"/>
                </a:solidFill>
                <a:cs typeface="Arial" panose="020B0604020202020204" pitchFamily="34" charset="0"/>
              </a:rPr>
              <a:t>, 2(3), pp. 271–299.</a:t>
            </a:r>
          </a:p>
          <a:p>
            <a:pPr>
              <a:buNone/>
            </a:pPr>
            <a:r>
              <a:rPr lang="en-GB" sz="2800" dirty="0">
                <a:solidFill>
                  <a:schemeClr val="tx1"/>
                </a:solidFill>
                <a:cs typeface="Arial" panose="020B0604020202020204" pitchFamily="34" charset="0"/>
              </a:rPr>
              <a:t>MacCann, C., Jiang, Y., Brown, L.E.R., Double, K.S., Bucich, M. and Minbashian, A. (2020) ‘Emotional intelligence predicts academic performance: A meta-analysis’, </a:t>
            </a:r>
            <a:r>
              <a:rPr lang="en-GB" sz="2800" i="1" dirty="0">
                <a:solidFill>
                  <a:schemeClr val="tx1"/>
                </a:solidFill>
                <a:cs typeface="Arial" panose="020B0604020202020204" pitchFamily="34" charset="0"/>
              </a:rPr>
              <a:t>Psychological Bulletin</a:t>
            </a:r>
            <a:r>
              <a:rPr lang="en-GB" sz="2800" dirty="0">
                <a:solidFill>
                  <a:schemeClr val="tx1"/>
                </a:solidFill>
                <a:cs typeface="Arial" panose="020B0604020202020204" pitchFamily="34" charset="0"/>
              </a:rPr>
              <a:t>, 146(2), pp. 150–186.</a:t>
            </a:r>
          </a:p>
          <a:p>
            <a:pPr>
              <a:buNone/>
            </a:pPr>
            <a:r>
              <a:rPr lang="en-GB" sz="2800" dirty="0">
                <a:solidFill>
                  <a:schemeClr val="tx1"/>
                </a:solidFill>
                <a:cs typeface="Arial" panose="020B0604020202020204" pitchFamily="34" charset="0"/>
              </a:rPr>
              <a:t>Petrides, K.V. and Furnham, A. (2001) ‘Trait emotional intelligence: Psychometric investigation with reference to established trait taxonomies’, </a:t>
            </a:r>
            <a:r>
              <a:rPr lang="en-GB" sz="2800" i="1" dirty="0">
                <a:solidFill>
                  <a:schemeClr val="tx1"/>
                </a:solidFill>
                <a:cs typeface="Arial" panose="020B0604020202020204" pitchFamily="34" charset="0"/>
              </a:rPr>
              <a:t>European Journal of Personality</a:t>
            </a:r>
            <a:r>
              <a:rPr lang="en-GB" sz="2800" dirty="0">
                <a:solidFill>
                  <a:schemeClr val="tx1"/>
                </a:solidFill>
                <a:cs typeface="Arial" panose="020B0604020202020204" pitchFamily="34" charset="0"/>
              </a:rPr>
              <a:t>, 15(6), pp. 425–448.</a:t>
            </a:r>
          </a:p>
          <a:p>
            <a:pPr>
              <a:buNone/>
            </a:pPr>
            <a:r>
              <a:rPr lang="en-GB" sz="2800" dirty="0">
                <a:solidFill>
                  <a:schemeClr val="tx1"/>
                </a:solidFill>
                <a:cs typeface="Arial" panose="020B0604020202020204" pitchFamily="34" charset="0"/>
              </a:rPr>
              <a:t>Salovey, P. and Mayer, J.D. (1990) ‘Emotional intelligence’, </a:t>
            </a:r>
            <a:r>
              <a:rPr lang="en-GB" sz="2800" i="1" dirty="0">
                <a:solidFill>
                  <a:schemeClr val="tx1"/>
                </a:solidFill>
                <a:cs typeface="Arial" panose="020B0604020202020204" pitchFamily="34" charset="0"/>
              </a:rPr>
              <a:t>Imagination, Cognition and Personality</a:t>
            </a:r>
            <a:r>
              <a:rPr lang="en-GB" sz="2800" dirty="0">
                <a:solidFill>
                  <a:schemeClr val="tx1"/>
                </a:solidFill>
                <a:cs typeface="Arial" panose="020B0604020202020204" pitchFamily="34" charset="0"/>
              </a:rPr>
              <a:t>, 9(3), pp. 185–211.</a:t>
            </a:r>
          </a:p>
          <a:p>
            <a:pPr>
              <a:buNone/>
            </a:pPr>
            <a:r>
              <a:rPr lang="en-GB" sz="2800" dirty="0">
                <a:solidFill>
                  <a:schemeClr val="tx1"/>
                </a:solidFill>
                <a:cs typeface="Arial" panose="020B0604020202020204" pitchFamily="34" charset="0"/>
              </a:rPr>
              <a:t>Six Seconds (2024) </a:t>
            </a:r>
            <a:r>
              <a:rPr lang="en-GB" sz="2800" i="1" dirty="0">
                <a:solidFill>
                  <a:schemeClr val="tx1"/>
                </a:solidFill>
                <a:cs typeface="Arial" panose="020B0604020202020204" pitchFamily="34" charset="0"/>
              </a:rPr>
              <a:t>Gen Z: State of the Heart Research</a:t>
            </a:r>
            <a:r>
              <a:rPr lang="en-GB" sz="2800" dirty="0">
                <a:solidFill>
                  <a:schemeClr val="tx1"/>
                </a:solidFill>
                <a:cs typeface="Arial" panose="020B0604020202020204" pitchFamily="34" charset="0"/>
              </a:rPr>
              <a:t>. Available at: https://www.6seconds.org/2024/04/17/gen-z-state-of-the-heart-research/ (Accessed: 01 October 2025).</a:t>
            </a:r>
          </a:p>
          <a:p>
            <a:pPr>
              <a:buNone/>
            </a:pPr>
            <a:r>
              <a:rPr lang="en-GB" sz="2800" dirty="0">
                <a:solidFill>
                  <a:schemeClr val="tx1"/>
                </a:solidFill>
                <a:cs typeface="Arial" panose="020B0604020202020204" pitchFamily="34" charset="0"/>
              </a:rPr>
              <a:t>Tomar, M. and Sharma, R. (2025) ‘Emotional intelligence across generations: A comparative study’, </a:t>
            </a:r>
            <a:r>
              <a:rPr lang="en-GB" sz="2800" i="1" dirty="0">
                <a:solidFill>
                  <a:schemeClr val="tx1"/>
                </a:solidFill>
                <a:cs typeface="Arial" panose="020B0604020202020204" pitchFamily="34" charset="0"/>
              </a:rPr>
              <a:t>International Journal of All Research Education and Scientific Methods</a:t>
            </a:r>
            <a:r>
              <a:rPr lang="en-GB" sz="2800" dirty="0">
                <a:solidFill>
                  <a:schemeClr val="tx1"/>
                </a:solidFill>
                <a:cs typeface="Arial" panose="020B0604020202020204" pitchFamily="34" charset="0"/>
              </a:rPr>
              <a:t>, 11(5), pp. 91–474. Available at: https://www.allresearchjournal.com/archives/2025/vol11issue6/PartC/11-5-91-474.pdf (Accessed: 01 October 2025).</a:t>
            </a:r>
          </a:p>
          <a:p>
            <a:pPr>
              <a:buNone/>
            </a:pPr>
            <a:r>
              <a:rPr lang="en-GB" sz="2800" dirty="0">
                <a:solidFill>
                  <a:schemeClr val="tx1"/>
                </a:solidFill>
                <a:cs typeface="Arial" panose="020B0604020202020204" pitchFamily="34" charset="0"/>
              </a:rPr>
              <a:t>Zeidner, M., Roberts, R.D. and Matthews, G. (2009) </a:t>
            </a:r>
            <a:r>
              <a:rPr lang="en-GB" sz="2800" i="1" dirty="0">
                <a:solidFill>
                  <a:schemeClr val="tx1"/>
                </a:solidFill>
                <a:cs typeface="Arial" panose="020B0604020202020204" pitchFamily="34" charset="0"/>
              </a:rPr>
              <a:t>What we know about emotional intelligence: How it affects learning, work, relationships, and our mental health</a:t>
            </a:r>
            <a:r>
              <a:rPr lang="en-GB" sz="2800" dirty="0">
                <a:solidFill>
                  <a:schemeClr val="tx1"/>
                </a:solidFill>
                <a:cs typeface="Arial" panose="020B0604020202020204" pitchFamily="34" charset="0"/>
              </a:rPr>
              <a:t>. Cambridge, MA: MIT Press.</a:t>
            </a:r>
          </a:p>
        </p:txBody>
      </p:sp>
      <p:sp>
        <p:nvSpPr>
          <p:cNvPr id="42" name="Rectangle: Rounded Corners 41"/>
          <p:cNvSpPr/>
          <p:nvPr/>
        </p:nvSpPr>
        <p:spPr>
          <a:xfrm>
            <a:off x="11449400" y="23037821"/>
            <a:ext cx="10058401" cy="9553151"/>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endParaRPr lang="en-US" sz="4800" b="1" dirty="0">
              <a:solidFill>
                <a:schemeClr val="tx1"/>
              </a:solidFill>
            </a:endParaRPr>
          </a:p>
          <a:p>
            <a:r>
              <a:rPr lang="en-US" sz="4800" b="1" dirty="0">
                <a:solidFill>
                  <a:schemeClr val="tx1"/>
                </a:solidFill>
              </a:rPr>
              <a:t>Factors for Success &amp; EI Challenges</a:t>
            </a:r>
          </a:p>
          <a:p>
            <a:endParaRPr lang="en-US" sz="3600" b="1" dirty="0">
              <a:solidFill>
                <a:schemeClr val="tx1"/>
              </a:solidFill>
            </a:endParaRPr>
          </a:p>
          <a:p>
            <a:r>
              <a:rPr lang="en-US" sz="4000" dirty="0">
                <a:solidFill>
                  <a:schemeClr val="tx1"/>
                </a:solidFill>
              </a:rPr>
              <a:t>Academic success is supported by effective time management, resilience, and access to peer and institutional support (MacCann et al., 2020).</a:t>
            </a:r>
            <a:br>
              <a:rPr lang="en-US" sz="4000" dirty="0">
                <a:solidFill>
                  <a:schemeClr val="tx1"/>
                </a:solidFill>
              </a:rPr>
            </a:br>
            <a:r>
              <a:rPr lang="en-US" sz="4000" dirty="0">
                <a:solidFill>
                  <a:schemeClr val="tx1"/>
                </a:solidFill>
              </a:rPr>
              <a:t>Barriers include stress, procrastination, and self-doubt, which can be countered with </a:t>
            </a:r>
            <a:r>
              <a:rPr lang="en-US" sz="4000" dirty="0">
                <a:solidFill>
                  <a:schemeClr val="tx1">
                    <a:lumMod val="95000"/>
                    <a:lumOff val="5000"/>
                  </a:schemeClr>
                </a:solidFill>
              </a:rPr>
              <a:t>strategies such as constructive feedback, self-care, and positive self-talk. Although Gen Z students face higher risks of burnout, they also demonstrate strengths in openness and inclusivity (Six Seconds, 2024).</a:t>
            </a:r>
          </a:p>
          <a:p>
            <a:endParaRPr lang="en-US" sz="4800" dirty="0">
              <a:solidFill>
                <a:schemeClr val="tx1">
                  <a:lumMod val="95000"/>
                  <a:lumOff val="5000"/>
                </a:schemeClr>
              </a:solidFill>
            </a:endParaRPr>
          </a:p>
        </p:txBody>
      </p:sp>
      <p:sp>
        <p:nvSpPr>
          <p:cNvPr id="45" name="Rectangle: Rounded Corners 44"/>
          <p:cNvSpPr/>
          <p:nvPr/>
        </p:nvSpPr>
        <p:spPr>
          <a:xfrm>
            <a:off x="33120682" y="6567056"/>
            <a:ext cx="10378631" cy="12149570"/>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4800" b="1" dirty="0">
                <a:solidFill>
                  <a:schemeClr val="tx1">
                    <a:lumMod val="95000"/>
                    <a:lumOff val="5000"/>
                  </a:schemeClr>
                </a:solidFill>
              </a:rPr>
              <a:t>Conclusion</a:t>
            </a:r>
          </a:p>
          <a:p>
            <a:r>
              <a:rPr lang="en-US" sz="4800" dirty="0">
                <a:solidFill>
                  <a:schemeClr val="tx1">
                    <a:lumMod val="95000"/>
                    <a:lumOff val="5000"/>
                  </a:schemeClr>
                </a:solidFill>
              </a:rPr>
              <a:t>Emotional intelligence enhances wellbeing, academic performance, and readiness for future employment. Generational differences reveal distinct strengths and vulnerabilities: Millennials show stronger links between EI and self-esteem, while Gen Z experiences greater stress but values inclusivity. By actively developing EI and applying mindfulness, students can prepare for both academic success and professional growth (Six Seconds, 2024; Tomar and Sharma, 2025).</a:t>
            </a:r>
          </a:p>
        </p:txBody>
      </p:sp>
      <p:sp>
        <p:nvSpPr>
          <p:cNvPr id="39" name="Rectangle: Rounded Corners 38"/>
          <p:cNvSpPr/>
          <p:nvPr/>
        </p:nvSpPr>
        <p:spPr>
          <a:xfrm>
            <a:off x="391885" y="6567056"/>
            <a:ext cx="10600317" cy="10659350"/>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4800" b="1" dirty="0">
                <a:solidFill>
                  <a:schemeClr val="tx1">
                    <a:lumMod val="95000"/>
                    <a:lumOff val="5000"/>
                  </a:schemeClr>
                </a:solidFill>
              </a:rPr>
              <a:t>Introduction</a:t>
            </a:r>
          </a:p>
          <a:p>
            <a:r>
              <a:rPr lang="en-US" sz="4800" dirty="0">
                <a:solidFill>
                  <a:schemeClr val="tx1">
                    <a:lumMod val="95000"/>
                    <a:lumOff val="5000"/>
                  </a:schemeClr>
                </a:solidFill>
              </a:rPr>
              <a:t>Emotional intelligence (EI) refers to the capacity to </a:t>
            </a:r>
            <a:r>
              <a:rPr lang="en-US" sz="4800" dirty="0" err="1">
                <a:solidFill>
                  <a:schemeClr val="tx1">
                    <a:lumMod val="95000"/>
                    <a:lumOff val="5000"/>
                  </a:schemeClr>
                </a:solidFill>
              </a:rPr>
              <a:t>recognise</a:t>
            </a:r>
            <a:r>
              <a:rPr lang="en-US" sz="4800" dirty="0">
                <a:solidFill>
                  <a:schemeClr val="tx1">
                    <a:lumMod val="95000"/>
                    <a:lumOff val="5000"/>
                  </a:schemeClr>
                </a:solidFill>
              </a:rPr>
              <a:t>, regulate, and apply emotions effectively (Salovey and Mayer, 1990). It plays a crucial role in stress management, interpersonal relationships, and academic achievement. Generational perspectives also shape how EI is </a:t>
            </a:r>
            <a:r>
              <a:rPr lang="en-US" sz="4800" dirty="0" err="1">
                <a:solidFill>
                  <a:schemeClr val="tx1">
                    <a:lumMod val="95000"/>
                    <a:lumOff val="5000"/>
                  </a:schemeClr>
                </a:solidFill>
              </a:rPr>
              <a:t>practised</a:t>
            </a:r>
            <a:r>
              <a:rPr lang="en-US" sz="4800" dirty="0">
                <a:solidFill>
                  <a:schemeClr val="tx1">
                    <a:lumMod val="95000"/>
                    <a:lumOff val="5000"/>
                  </a:schemeClr>
                </a:solidFill>
              </a:rPr>
              <a:t> and understood (Six Seconds, 2024; Tomar and Sharma, 2025).</a:t>
            </a:r>
          </a:p>
        </p:txBody>
      </p:sp>
      <p:sp>
        <p:nvSpPr>
          <p:cNvPr id="47" name="TextBox 46"/>
          <p:cNvSpPr txBox="1"/>
          <p:nvPr/>
        </p:nvSpPr>
        <p:spPr>
          <a:xfrm>
            <a:off x="1169319" y="7482385"/>
            <a:ext cx="9144000" cy="646331"/>
          </a:xfrm>
          <a:prstGeom prst="rect">
            <a:avLst/>
          </a:prstGeom>
          <a:noFill/>
        </p:spPr>
        <p:txBody>
          <a:bodyPr wrap="square" rtlCol="0">
            <a:spAutoFit/>
          </a:bodyPr>
          <a:lstStyle>
            <a:defPPr>
              <a:defRPr kern="1200"/>
            </a:defPPr>
          </a:lstStyle>
          <a:p>
            <a:endParaRPr lang="en-US" sz="3600" b="1" dirty="0">
              <a:solidFill>
                <a:schemeClr val="tx1">
                  <a:lumMod val="75000"/>
                  <a:lumOff val="25000"/>
                </a:schemeClr>
              </a:solidFill>
              <a:latin typeface="Montserrat Extra Bold" panose="00000900000000000000" pitchFamily="50" charset="0"/>
            </a:endParaRPr>
          </a:p>
        </p:txBody>
      </p:sp>
      <p:sp>
        <p:nvSpPr>
          <p:cNvPr id="43" name="Rectangle: Rounded Corners 42"/>
          <p:cNvSpPr/>
          <p:nvPr/>
        </p:nvSpPr>
        <p:spPr>
          <a:xfrm>
            <a:off x="11430001" y="6567056"/>
            <a:ext cx="10058400" cy="16161508"/>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4800" b="1" dirty="0">
                <a:solidFill>
                  <a:schemeClr val="tx1">
                    <a:lumMod val="95000"/>
                    <a:lumOff val="5000"/>
                  </a:schemeClr>
                </a:solidFill>
              </a:rPr>
              <a:t>Developing Emotional Intelligence</a:t>
            </a:r>
          </a:p>
          <a:p>
            <a:r>
              <a:rPr lang="en-US" sz="4800" dirty="0">
                <a:solidFill>
                  <a:schemeClr val="tx1">
                    <a:lumMod val="95000"/>
                    <a:lumOff val="5000"/>
                  </a:schemeClr>
                </a:solidFill>
              </a:rPr>
              <a:t>Developing EI requires building core skills:</a:t>
            </a:r>
          </a:p>
          <a:p>
            <a:r>
              <a:rPr lang="en-US" sz="4800" b="1" dirty="0">
                <a:solidFill>
                  <a:schemeClr val="tx1">
                    <a:lumMod val="95000"/>
                    <a:lumOff val="5000"/>
                  </a:schemeClr>
                </a:solidFill>
              </a:rPr>
              <a:t>Self-awareness</a:t>
            </a:r>
            <a:r>
              <a:rPr lang="en-US" sz="4800" dirty="0">
                <a:solidFill>
                  <a:schemeClr val="tx1">
                    <a:lumMod val="95000"/>
                    <a:lumOff val="5000"/>
                  </a:schemeClr>
                </a:solidFill>
              </a:rPr>
              <a:t>, recognising personal emotions (Salovey and Mayer, 1990).</a:t>
            </a:r>
          </a:p>
          <a:p>
            <a:r>
              <a:rPr lang="en-US" sz="4800" b="1" dirty="0">
                <a:solidFill>
                  <a:schemeClr val="tx1">
                    <a:lumMod val="95000"/>
                    <a:lumOff val="5000"/>
                  </a:schemeClr>
                </a:solidFill>
              </a:rPr>
              <a:t>Self-regulation</a:t>
            </a:r>
            <a:r>
              <a:rPr lang="en-US" sz="4800" dirty="0">
                <a:solidFill>
                  <a:schemeClr val="tx1">
                    <a:lumMod val="95000"/>
                    <a:lumOff val="5000"/>
                  </a:schemeClr>
                </a:solidFill>
              </a:rPr>
              <a:t>, controlling impulses and maintaining balance (Gross, 1998).</a:t>
            </a:r>
          </a:p>
          <a:p>
            <a:r>
              <a:rPr lang="en-US" sz="4800" b="1" dirty="0">
                <a:solidFill>
                  <a:schemeClr val="tx1">
                    <a:lumMod val="95000"/>
                    <a:lumOff val="5000"/>
                  </a:schemeClr>
                </a:solidFill>
              </a:rPr>
              <a:t>Empathy and social skills</a:t>
            </a:r>
            <a:r>
              <a:rPr lang="en-US" sz="4800" dirty="0">
                <a:solidFill>
                  <a:schemeClr val="tx1">
                    <a:lumMod val="95000"/>
                    <a:lumOff val="5000"/>
                  </a:schemeClr>
                </a:solidFill>
              </a:rPr>
              <a:t>, fostering effective collaboration (Goleman, 1995).</a:t>
            </a:r>
          </a:p>
          <a:p>
            <a:r>
              <a:rPr lang="en-US" sz="4800" b="1" dirty="0">
                <a:solidFill>
                  <a:schemeClr val="tx1">
                    <a:lumMod val="95000"/>
                    <a:lumOff val="5000"/>
                  </a:schemeClr>
                </a:solidFill>
              </a:rPr>
              <a:t>Motivation</a:t>
            </a:r>
            <a:r>
              <a:rPr lang="en-US" sz="4800" dirty="0">
                <a:solidFill>
                  <a:schemeClr val="tx1">
                    <a:lumMod val="95000"/>
                    <a:lumOff val="5000"/>
                  </a:schemeClr>
                </a:solidFill>
              </a:rPr>
              <a:t>, supporting persistence and resilience (MacCann et al., 2020).</a:t>
            </a:r>
          </a:p>
          <a:p>
            <a:r>
              <a:rPr lang="en-US" sz="4800" dirty="0">
                <a:solidFill>
                  <a:schemeClr val="tx1">
                    <a:lumMod val="95000"/>
                    <a:lumOff val="5000"/>
                  </a:schemeClr>
                </a:solidFill>
              </a:rPr>
              <a:t>Research highlights that Gen Z students report lower stress tolerance and require greater support in managing pressure (Six Seconds, 2024).</a:t>
            </a:r>
          </a:p>
        </p:txBody>
      </p:sp>
      <p:sp>
        <p:nvSpPr>
          <p:cNvPr id="40" name="Rectangle: Rounded Corners 39"/>
          <p:cNvSpPr/>
          <p:nvPr/>
        </p:nvSpPr>
        <p:spPr>
          <a:xfrm>
            <a:off x="391885" y="17541369"/>
            <a:ext cx="10580914" cy="8862624"/>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r>
              <a:rPr lang="en-US" sz="4800" b="1" dirty="0">
                <a:solidFill>
                  <a:schemeClr val="tx1">
                    <a:lumMod val="95000"/>
                    <a:lumOff val="5000"/>
                  </a:schemeClr>
                </a:solidFill>
              </a:rPr>
              <a:t>Methodology</a:t>
            </a:r>
          </a:p>
          <a:p>
            <a:r>
              <a:rPr lang="en-US" sz="4800" dirty="0">
                <a:solidFill>
                  <a:schemeClr val="tx1">
                    <a:lumMod val="95000"/>
                    <a:lumOff val="5000"/>
                  </a:schemeClr>
                </a:solidFill>
              </a:rPr>
              <a:t>This poster was developed through a review of scholarly literature, including peer-reviewed articles, research reports, and credible online sources. Studies on emotional intelligence, mindfulness, and generational trends were compared to identify patterns that influence student learning and wellbeing.</a:t>
            </a:r>
          </a:p>
        </p:txBody>
      </p:sp>
      <p:sp>
        <p:nvSpPr>
          <p:cNvPr id="41" name="Rectangle: Rounded Corners 40"/>
          <p:cNvSpPr/>
          <p:nvPr/>
        </p:nvSpPr>
        <p:spPr>
          <a:xfrm>
            <a:off x="21926199" y="6567056"/>
            <a:ext cx="10842170" cy="14951620"/>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92" name="TextBox 91">
            <a:extLst>
              <a:ext uri="{FF2B5EF4-FFF2-40B4-BE49-F238E27FC236}">
                <a16:creationId xmlns:a16="http://schemas.microsoft.com/office/drawing/2014/main" id="{65C4E645-8814-452E-ABF9-94046EFDF552}"/>
              </a:ext>
            </a:extLst>
          </p:cNvPr>
          <p:cNvSpPr txBox="1"/>
          <p:nvPr/>
        </p:nvSpPr>
        <p:spPr>
          <a:xfrm>
            <a:off x="21945600" y="8150297"/>
            <a:ext cx="10933997" cy="11172289"/>
          </a:xfrm>
          <a:prstGeom prst="rect">
            <a:avLst/>
          </a:prstGeom>
          <a:noFill/>
        </p:spPr>
        <p:txBody>
          <a:bodyPr wrap="square" rtlCol="0">
            <a:spAutoFit/>
          </a:bodyPr>
          <a:lstStyle>
            <a:defPPr>
              <a:defRPr kern="1200"/>
            </a:defPPr>
          </a:lstStyle>
          <a:p>
            <a:r>
              <a:rPr lang="en-US" sz="4800" dirty="0"/>
              <a:t>In my experience as a student, reflection and mindfulness have been essential tools for emotional regulation. Practices such as journaling, mindful breathing, and pausing before responding enable me to remain calm during exams and collaborative tasks (Gross, 1998). Reflection has also strengthened my confidence and self-awareness. Evidence suggests that younger generations connect EI more closely to self-esteem compared to older groups, a pattern that resonates with my own experiences (Tomar and Sharma, 2025).</a:t>
            </a:r>
          </a:p>
        </p:txBody>
      </p:sp>
      <p:sp>
        <p:nvSpPr>
          <p:cNvPr id="93" name="TextBox 92">
            <a:extLst>
              <a:ext uri="{FF2B5EF4-FFF2-40B4-BE49-F238E27FC236}">
                <a16:creationId xmlns:a16="http://schemas.microsoft.com/office/drawing/2014/main" id="{7381E656-1550-4678-91D6-50348E24F942}"/>
              </a:ext>
            </a:extLst>
          </p:cNvPr>
          <p:cNvSpPr txBox="1"/>
          <p:nvPr/>
        </p:nvSpPr>
        <p:spPr>
          <a:xfrm>
            <a:off x="22050136" y="6909339"/>
            <a:ext cx="9875521" cy="830997"/>
          </a:xfrm>
          <a:prstGeom prst="rect">
            <a:avLst/>
          </a:prstGeom>
          <a:noFill/>
        </p:spPr>
        <p:txBody>
          <a:bodyPr wrap="square" rtlCol="0">
            <a:spAutoFit/>
          </a:bodyPr>
          <a:lstStyle>
            <a:defPPr>
              <a:defRPr kern="1200"/>
            </a:defPPr>
          </a:lstStyle>
          <a:p>
            <a:r>
              <a:rPr lang="en-US" sz="4800" b="1" dirty="0">
                <a:solidFill>
                  <a:schemeClr val="tx1">
                    <a:lumMod val="95000"/>
                    <a:lumOff val="5000"/>
                  </a:schemeClr>
                </a:solidFill>
              </a:rPr>
              <a:t>Reflection &amp; Mindfulness</a:t>
            </a:r>
          </a:p>
        </p:txBody>
      </p:sp>
      <p:graphicFrame>
        <p:nvGraphicFramePr>
          <p:cNvPr id="6" name="Chart 5">
            <a:extLst>
              <a:ext uri="{FF2B5EF4-FFF2-40B4-BE49-F238E27FC236}">
                <a16:creationId xmlns:a16="http://schemas.microsoft.com/office/drawing/2014/main" id="{D5F302A1-D53D-0D32-DC64-C83C8F1840CF}"/>
              </a:ext>
            </a:extLst>
          </p:cNvPr>
          <p:cNvGraphicFramePr/>
          <p:nvPr>
            <p:extLst>
              <p:ext uri="{D42A27DB-BD31-4B8C-83A1-F6EECF244321}">
                <p14:modId xmlns:p14="http://schemas.microsoft.com/office/powerpoint/2010/main" val="1528870468"/>
              </p:ext>
            </p:extLst>
          </p:nvPr>
        </p:nvGraphicFramePr>
        <p:xfrm>
          <a:off x="391886" y="26403992"/>
          <a:ext cx="10378631" cy="6514408"/>
        </p:xfrm>
        <a:graphic>
          <a:graphicData uri="http://schemas.openxmlformats.org/drawingml/2006/chart">
            <c:chart xmlns:c="http://schemas.openxmlformats.org/drawingml/2006/chart" xmlns:r="http://schemas.openxmlformats.org/officeDocument/2006/relationships" r:id="rId2"/>
          </a:graphicData>
        </a:graphic>
      </p:graphicFrame>
      <p:pic>
        <p:nvPicPr>
          <p:cNvPr id="8" name="Picture 7">
            <a:extLst>
              <a:ext uri="{FF2B5EF4-FFF2-40B4-BE49-F238E27FC236}">
                <a16:creationId xmlns:a16="http://schemas.microsoft.com/office/drawing/2014/main" id="{16BE513B-07B7-AF07-F36D-EAC6E7443285}"/>
              </a:ext>
            </a:extLst>
          </p:cNvPr>
          <p:cNvPicPr>
            <a:picLocks noChangeAspect="1"/>
          </p:cNvPicPr>
          <p:nvPr/>
        </p:nvPicPr>
        <p:blipFill>
          <a:blip r:embed="rId3"/>
          <a:stretch>
            <a:fillRect/>
          </a:stretch>
        </p:blipFill>
        <p:spPr>
          <a:xfrm>
            <a:off x="15503271" y="2236526"/>
            <a:ext cx="9875523" cy="3835597"/>
          </a:xfrm>
          <a:prstGeom prst="rect">
            <a:avLst/>
          </a:prstGeom>
        </p:spPr>
      </p:pic>
      <p:pic>
        <p:nvPicPr>
          <p:cNvPr id="12" name="Picture 11">
            <a:extLst>
              <a:ext uri="{FF2B5EF4-FFF2-40B4-BE49-F238E27FC236}">
                <a16:creationId xmlns:a16="http://schemas.microsoft.com/office/drawing/2014/main" id="{30DA49DF-E38B-51E1-DB6B-9D2BFB248318}"/>
              </a:ext>
            </a:extLst>
          </p:cNvPr>
          <p:cNvPicPr>
            <a:picLocks noChangeAspect="1"/>
          </p:cNvPicPr>
          <p:nvPr/>
        </p:nvPicPr>
        <p:blipFill>
          <a:blip r:embed="rId4"/>
          <a:stretch>
            <a:fillRect/>
          </a:stretch>
        </p:blipFill>
        <p:spPr>
          <a:xfrm>
            <a:off x="25749406" y="2242877"/>
            <a:ext cx="9585619" cy="3829247"/>
          </a:xfrm>
          <a:prstGeom prst="rect">
            <a:avLst/>
          </a:prstGeom>
        </p:spPr>
      </p:pic>
      <p:pic>
        <p:nvPicPr>
          <p:cNvPr id="14" name="Picture 13">
            <a:extLst>
              <a:ext uri="{FF2B5EF4-FFF2-40B4-BE49-F238E27FC236}">
                <a16:creationId xmlns:a16="http://schemas.microsoft.com/office/drawing/2014/main" id="{FC75FA80-56D0-2535-DD09-3825B1BADAC3}"/>
              </a:ext>
            </a:extLst>
          </p:cNvPr>
          <p:cNvPicPr/>
          <p:nvPr/>
        </p:nvPicPr>
        <p:blipFill>
          <a:blip r:embed="rId5"/>
          <a:stretch>
            <a:fillRect/>
          </a:stretch>
        </p:blipFill>
        <p:spPr>
          <a:xfrm>
            <a:off x="35975107" y="2170879"/>
            <a:ext cx="7184575" cy="3829246"/>
          </a:xfrm>
          <a:prstGeom prst="rect">
            <a:avLst/>
          </a:prstGeom>
        </p:spPr>
      </p:pic>
      <p:pic>
        <p:nvPicPr>
          <p:cNvPr id="16" name="Picture 15">
            <a:extLst>
              <a:ext uri="{FF2B5EF4-FFF2-40B4-BE49-F238E27FC236}">
                <a16:creationId xmlns:a16="http://schemas.microsoft.com/office/drawing/2014/main" id="{BCD82ACA-08EC-BCAC-0BAB-675A692B07D9}"/>
              </a:ext>
            </a:extLst>
          </p:cNvPr>
          <p:cNvPicPr>
            <a:picLocks noChangeAspect="1"/>
          </p:cNvPicPr>
          <p:nvPr/>
        </p:nvPicPr>
        <p:blipFill>
          <a:blip r:embed="rId6"/>
          <a:stretch>
            <a:fillRect/>
          </a:stretch>
        </p:blipFill>
        <p:spPr>
          <a:xfrm>
            <a:off x="6171017" y="2236527"/>
            <a:ext cx="8982076" cy="3835597"/>
          </a:xfrm>
          <a:prstGeom prst="rect">
            <a:avLst/>
          </a:prstGeom>
        </p:spPr>
      </p:pic>
      <p:sp>
        <p:nvSpPr>
          <p:cNvPr id="19" name="TextBox 18">
            <a:extLst>
              <a:ext uri="{FF2B5EF4-FFF2-40B4-BE49-F238E27FC236}">
                <a16:creationId xmlns:a16="http://schemas.microsoft.com/office/drawing/2014/main" id="{A6603A7C-8777-53CF-0B6E-62132326EB14}"/>
              </a:ext>
            </a:extLst>
          </p:cNvPr>
          <p:cNvSpPr txBox="1"/>
          <p:nvPr/>
        </p:nvSpPr>
        <p:spPr>
          <a:xfrm>
            <a:off x="21984402" y="21972681"/>
            <a:ext cx="10842171" cy="10618291"/>
          </a:xfrm>
          <a:prstGeom prst="rect">
            <a:avLst/>
          </a:prstGeom>
          <a:solidFill>
            <a:schemeClr val="accent5">
              <a:lumMod val="20000"/>
              <a:lumOff val="80000"/>
            </a:schemeClr>
          </a:solidFill>
        </p:spPr>
        <p:txBody>
          <a:bodyPr wrap="square">
            <a:spAutoFit/>
          </a:bodyPr>
          <a:lstStyle/>
          <a:p>
            <a:r>
              <a:rPr lang="en-US" sz="4800" b="1" dirty="0"/>
              <a:t>Limitations &amp; Implications</a:t>
            </a:r>
          </a:p>
          <a:p>
            <a:endParaRPr lang="en-US" sz="3600" b="1" dirty="0"/>
          </a:p>
          <a:p>
            <a:r>
              <a:rPr lang="en-US" sz="4000" b="1" dirty="0"/>
              <a:t>Measuring EI and mindfulness</a:t>
            </a:r>
            <a:r>
              <a:rPr lang="en-US" sz="4000" dirty="0"/>
              <a:t> is difficult, as self-report tools may be biased (Petrides &amp; Furnham, 2001). Evidence is </a:t>
            </a:r>
            <a:r>
              <a:rPr lang="en-US" sz="4000" b="1" dirty="0"/>
              <a:t>mixed</a:t>
            </a:r>
            <a:r>
              <a:rPr lang="en-US" sz="4000" dirty="0"/>
              <a:t>, with only modest links to academic success found in some studies (MacCann et al., 2020), and </a:t>
            </a:r>
            <a:r>
              <a:rPr lang="en-US" sz="4000" b="1" dirty="0"/>
              <a:t>context matters</a:t>
            </a:r>
            <a:r>
              <a:rPr lang="en-US" sz="4000" dirty="0"/>
              <a:t>, since outcomes differ across disciplines and cultural settings (Zeidner, Roberts &amp; Matthews, 2009). Even so, the </a:t>
            </a:r>
            <a:r>
              <a:rPr lang="en-US" sz="4000" b="1" dirty="0"/>
              <a:t>implications for students</a:t>
            </a:r>
            <a:r>
              <a:rPr lang="en-US" sz="4000" dirty="0"/>
              <a:t> are valuable: reflection and mindfulness can support focus and stress management (Gross, 2015), EI can strengthen teamwork and communication (Goleman, 1995), and universities may enhance achievement through workshops on these skills (Baer, 2015).</a:t>
            </a:r>
          </a:p>
        </p:txBody>
      </p:sp>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sential">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945</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Montserrat Extra Bold</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Suleha Azad</cp:lastModifiedBy>
  <cp:revision>19</cp:revision>
  <dcterms:modified xsi:type="dcterms:W3CDTF">2025-10-09T18:00:18Z</dcterms:modified>
  <cp:category>science research poster</cp:category>
</cp:coreProperties>
</file>