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58" r:id="rId5"/>
    <p:sldId id="261" r:id="rId6"/>
    <p:sldId id="259"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8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C7C9E-8FB1-470E-9C25-93DB239C47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695B990-0E39-4270-A55B-E0FE8E010B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EC067E2-1CD0-4C53-84E6-C31A60FE938D}"/>
              </a:ext>
            </a:extLst>
          </p:cNvPr>
          <p:cNvSpPr>
            <a:spLocks noGrp="1"/>
          </p:cNvSpPr>
          <p:nvPr>
            <p:ph type="dt" sz="half" idx="10"/>
          </p:nvPr>
        </p:nvSpPr>
        <p:spPr/>
        <p:txBody>
          <a:bodyPr/>
          <a:lstStyle/>
          <a:p>
            <a:fld id="{520C6FA8-AF69-4F98-9A0F-5666B8A69EAD}" type="datetimeFigureOut">
              <a:rPr lang="en-GB" smtClean="0"/>
              <a:t>25/11/2019</a:t>
            </a:fld>
            <a:endParaRPr lang="en-GB"/>
          </a:p>
        </p:txBody>
      </p:sp>
      <p:sp>
        <p:nvSpPr>
          <p:cNvPr id="5" name="Footer Placeholder 4">
            <a:extLst>
              <a:ext uri="{FF2B5EF4-FFF2-40B4-BE49-F238E27FC236}">
                <a16:creationId xmlns:a16="http://schemas.microsoft.com/office/drawing/2014/main" id="{B262EFC2-55F6-43FA-8885-38E420152E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D3DFEC-8AC4-4CE0-B22F-B3F796A5E771}"/>
              </a:ext>
            </a:extLst>
          </p:cNvPr>
          <p:cNvSpPr>
            <a:spLocks noGrp="1"/>
          </p:cNvSpPr>
          <p:nvPr>
            <p:ph type="sldNum" sz="quarter" idx="12"/>
          </p:nvPr>
        </p:nvSpPr>
        <p:spPr/>
        <p:txBody>
          <a:bodyPr/>
          <a:lstStyle/>
          <a:p>
            <a:fld id="{FD273D40-3C0E-4460-BD1B-4570045FC57A}" type="slidenum">
              <a:rPr lang="en-GB" smtClean="0"/>
              <a:t>‹#›</a:t>
            </a:fld>
            <a:endParaRPr lang="en-GB"/>
          </a:p>
        </p:txBody>
      </p:sp>
    </p:spTree>
    <p:extLst>
      <p:ext uri="{BB962C8B-B14F-4D97-AF65-F5344CB8AC3E}">
        <p14:creationId xmlns:p14="http://schemas.microsoft.com/office/powerpoint/2010/main" val="2896233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7CAC2-19E8-45A1-8795-1DEA0B7EB3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29E524-330B-497D-82DB-03DA1FFB6CA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73613E-E7CF-4B17-A0CB-FA297295FF41}"/>
              </a:ext>
            </a:extLst>
          </p:cNvPr>
          <p:cNvSpPr>
            <a:spLocks noGrp="1"/>
          </p:cNvSpPr>
          <p:nvPr>
            <p:ph type="dt" sz="half" idx="10"/>
          </p:nvPr>
        </p:nvSpPr>
        <p:spPr/>
        <p:txBody>
          <a:bodyPr/>
          <a:lstStyle/>
          <a:p>
            <a:fld id="{520C6FA8-AF69-4F98-9A0F-5666B8A69EAD}" type="datetimeFigureOut">
              <a:rPr lang="en-GB" smtClean="0"/>
              <a:t>25/11/2019</a:t>
            </a:fld>
            <a:endParaRPr lang="en-GB"/>
          </a:p>
        </p:txBody>
      </p:sp>
      <p:sp>
        <p:nvSpPr>
          <p:cNvPr id="5" name="Footer Placeholder 4">
            <a:extLst>
              <a:ext uri="{FF2B5EF4-FFF2-40B4-BE49-F238E27FC236}">
                <a16:creationId xmlns:a16="http://schemas.microsoft.com/office/drawing/2014/main" id="{5FAFE5A9-9E94-4DDE-9E0E-A10FEF7345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7ED6DD-636D-4A9E-B791-E22BE47D778D}"/>
              </a:ext>
            </a:extLst>
          </p:cNvPr>
          <p:cNvSpPr>
            <a:spLocks noGrp="1"/>
          </p:cNvSpPr>
          <p:nvPr>
            <p:ph type="sldNum" sz="quarter" idx="12"/>
          </p:nvPr>
        </p:nvSpPr>
        <p:spPr/>
        <p:txBody>
          <a:bodyPr/>
          <a:lstStyle/>
          <a:p>
            <a:fld id="{FD273D40-3C0E-4460-BD1B-4570045FC57A}" type="slidenum">
              <a:rPr lang="en-GB" smtClean="0"/>
              <a:t>‹#›</a:t>
            </a:fld>
            <a:endParaRPr lang="en-GB"/>
          </a:p>
        </p:txBody>
      </p:sp>
    </p:spTree>
    <p:extLst>
      <p:ext uri="{BB962C8B-B14F-4D97-AF65-F5344CB8AC3E}">
        <p14:creationId xmlns:p14="http://schemas.microsoft.com/office/powerpoint/2010/main" val="22732771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17A44-D7BE-42D1-88EC-CF9EDA60BA8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3C0B09-F793-4649-8414-C2DD3DACB4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83C222C-7296-46C8-B17C-5522CE995DC1}"/>
              </a:ext>
            </a:extLst>
          </p:cNvPr>
          <p:cNvSpPr>
            <a:spLocks noGrp="1"/>
          </p:cNvSpPr>
          <p:nvPr>
            <p:ph type="dt" sz="half" idx="10"/>
          </p:nvPr>
        </p:nvSpPr>
        <p:spPr/>
        <p:txBody>
          <a:bodyPr/>
          <a:lstStyle/>
          <a:p>
            <a:fld id="{520C6FA8-AF69-4F98-9A0F-5666B8A69EAD}" type="datetimeFigureOut">
              <a:rPr lang="en-GB" smtClean="0"/>
              <a:t>25/11/2019</a:t>
            </a:fld>
            <a:endParaRPr lang="en-GB"/>
          </a:p>
        </p:txBody>
      </p:sp>
      <p:sp>
        <p:nvSpPr>
          <p:cNvPr id="5" name="Footer Placeholder 4">
            <a:extLst>
              <a:ext uri="{FF2B5EF4-FFF2-40B4-BE49-F238E27FC236}">
                <a16:creationId xmlns:a16="http://schemas.microsoft.com/office/drawing/2014/main" id="{65A47272-2EEE-41AC-96D5-73CB2BF62C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4ACAA4-E3A3-4DE6-995A-A897B35CB8E3}"/>
              </a:ext>
            </a:extLst>
          </p:cNvPr>
          <p:cNvSpPr>
            <a:spLocks noGrp="1"/>
          </p:cNvSpPr>
          <p:nvPr>
            <p:ph type="sldNum" sz="quarter" idx="12"/>
          </p:nvPr>
        </p:nvSpPr>
        <p:spPr/>
        <p:txBody>
          <a:bodyPr/>
          <a:lstStyle/>
          <a:p>
            <a:fld id="{FD273D40-3C0E-4460-BD1B-4570045FC57A}" type="slidenum">
              <a:rPr lang="en-GB" smtClean="0"/>
              <a:t>‹#›</a:t>
            </a:fld>
            <a:endParaRPr lang="en-GB"/>
          </a:p>
        </p:txBody>
      </p:sp>
    </p:spTree>
    <p:extLst>
      <p:ext uri="{BB962C8B-B14F-4D97-AF65-F5344CB8AC3E}">
        <p14:creationId xmlns:p14="http://schemas.microsoft.com/office/powerpoint/2010/main" val="3443849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ABB5C-DC9A-49F5-849A-D8AC4849BE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616685-EA56-434A-8278-3EFBAD6A9CC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46E2E7F-F8F0-49B8-B548-AD6EA1F2537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79A1F4F-6068-49A8-BDAA-02F3B8B4F282}"/>
              </a:ext>
            </a:extLst>
          </p:cNvPr>
          <p:cNvSpPr>
            <a:spLocks noGrp="1"/>
          </p:cNvSpPr>
          <p:nvPr>
            <p:ph type="dt" sz="half" idx="10"/>
          </p:nvPr>
        </p:nvSpPr>
        <p:spPr/>
        <p:txBody>
          <a:bodyPr/>
          <a:lstStyle/>
          <a:p>
            <a:fld id="{520C6FA8-AF69-4F98-9A0F-5666B8A69EAD}" type="datetimeFigureOut">
              <a:rPr lang="en-GB" smtClean="0"/>
              <a:t>25/11/2019</a:t>
            </a:fld>
            <a:endParaRPr lang="en-GB"/>
          </a:p>
        </p:txBody>
      </p:sp>
      <p:sp>
        <p:nvSpPr>
          <p:cNvPr id="6" name="Footer Placeholder 5">
            <a:extLst>
              <a:ext uri="{FF2B5EF4-FFF2-40B4-BE49-F238E27FC236}">
                <a16:creationId xmlns:a16="http://schemas.microsoft.com/office/drawing/2014/main" id="{09E9B14E-F7F9-4B7A-AB1B-16CAD91BF8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1E8DB1-DBAD-4472-8638-A7F7B547254A}"/>
              </a:ext>
            </a:extLst>
          </p:cNvPr>
          <p:cNvSpPr>
            <a:spLocks noGrp="1"/>
          </p:cNvSpPr>
          <p:nvPr>
            <p:ph type="sldNum" sz="quarter" idx="12"/>
          </p:nvPr>
        </p:nvSpPr>
        <p:spPr/>
        <p:txBody>
          <a:bodyPr/>
          <a:lstStyle/>
          <a:p>
            <a:fld id="{FD273D40-3C0E-4460-BD1B-4570045FC57A}" type="slidenum">
              <a:rPr lang="en-GB" smtClean="0"/>
              <a:t>‹#›</a:t>
            </a:fld>
            <a:endParaRPr lang="en-GB"/>
          </a:p>
        </p:txBody>
      </p:sp>
    </p:spTree>
    <p:extLst>
      <p:ext uri="{BB962C8B-B14F-4D97-AF65-F5344CB8AC3E}">
        <p14:creationId xmlns:p14="http://schemas.microsoft.com/office/powerpoint/2010/main" val="3785291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12914-6F0B-4E37-8E53-87A465265E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A8F1EB-0F25-4722-8217-BAA088E4BE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4401C45-046C-4661-9613-5C27A8753C5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84F22DA-7966-44AD-9DCE-92A57D0E16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804E8F7-5B31-4109-AE63-BC2D0ACD149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D5A379-E4FA-4B7E-840B-C4917E407D4E}"/>
              </a:ext>
            </a:extLst>
          </p:cNvPr>
          <p:cNvSpPr>
            <a:spLocks noGrp="1"/>
          </p:cNvSpPr>
          <p:nvPr>
            <p:ph type="dt" sz="half" idx="10"/>
          </p:nvPr>
        </p:nvSpPr>
        <p:spPr/>
        <p:txBody>
          <a:bodyPr/>
          <a:lstStyle/>
          <a:p>
            <a:fld id="{520C6FA8-AF69-4F98-9A0F-5666B8A69EAD}" type="datetimeFigureOut">
              <a:rPr lang="en-GB" smtClean="0"/>
              <a:t>25/11/2019</a:t>
            </a:fld>
            <a:endParaRPr lang="en-GB"/>
          </a:p>
        </p:txBody>
      </p:sp>
      <p:sp>
        <p:nvSpPr>
          <p:cNvPr id="8" name="Footer Placeholder 7">
            <a:extLst>
              <a:ext uri="{FF2B5EF4-FFF2-40B4-BE49-F238E27FC236}">
                <a16:creationId xmlns:a16="http://schemas.microsoft.com/office/drawing/2014/main" id="{D81C973D-05A2-48B2-957F-62173C5E5A4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BC7C7EA-B770-40D9-9B28-4BA851D088DC}"/>
              </a:ext>
            </a:extLst>
          </p:cNvPr>
          <p:cNvSpPr>
            <a:spLocks noGrp="1"/>
          </p:cNvSpPr>
          <p:nvPr>
            <p:ph type="sldNum" sz="quarter" idx="12"/>
          </p:nvPr>
        </p:nvSpPr>
        <p:spPr/>
        <p:txBody>
          <a:bodyPr/>
          <a:lstStyle/>
          <a:p>
            <a:fld id="{FD273D40-3C0E-4460-BD1B-4570045FC57A}" type="slidenum">
              <a:rPr lang="en-GB" smtClean="0"/>
              <a:t>‹#›</a:t>
            </a:fld>
            <a:endParaRPr lang="en-GB"/>
          </a:p>
        </p:txBody>
      </p:sp>
    </p:spTree>
    <p:extLst>
      <p:ext uri="{BB962C8B-B14F-4D97-AF65-F5344CB8AC3E}">
        <p14:creationId xmlns:p14="http://schemas.microsoft.com/office/powerpoint/2010/main" val="8242568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D2E5E-AECB-4C96-B8E1-024F4F623DB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743D849-2FB7-4A0B-B056-AB87D6E7C371}"/>
              </a:ext>
            </a:extLst>
          </p:cNvPr>
          <p:cNvSpPr>
            <a:spLocks noGrp="1"/>
          </p:cNvSpPr>
          <p:nvPr>
            <p:ph type="dt" sz="half" idx="10"/>
          </p:nvPr>
        </p:nvSpPr>
        <p:spPr/>
        <p:txBody>
          <a:bodyPr/>
          <a:lstStyle/>
          <a:p>
            <a:fld id="{520C6FA8-AF69-4F98-9A0F-5666B8A69EAD}" type="datetimeFigureOut">
              <a:rPr lang="en-GB" smtClean="0"/>
              <a:t>25/11/2019</a:t>
            </a:fld>
            <a:endParaRPr lang="en-GB"/>
          </a:p>
        </p:txBody>
      </p:sp>
      <p:sp>
        <p:nvSpPr>
          <p:cNvPr id="4" name="Footer Placeholder 3">
            <a:extLst>
              <a:ext uri="{FF2B5EF4-FFF2-40B4-BE49-F238E27FC236}">
                <a16:creationId xmlns:a16="http://schemas.microsoft.com/office/drawing/2014/main" id="{F284D0D3-003F-4DC7-9E84-0D6CA178863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28742A-5E44-4D81-A763-7EB92A527281}"/>
              </a:ext>
            </a:extLst>
          </p:cNvPr>
          <p:cNvSpPr>
            <a:spLocks noGrp="1"/>
          </p:cNvSpPr>
          <p:nvPr>
            <p:ph type="sldNum" sz="quarter" idx="12"/>
          </p:nvPr>
        </p:nvSpPr>
        <p:spPr/>
        <p:txBody>
          <a:bodyPr/>
          <a:lstStyle/>
          <a:p>
            <a:fld id="{FD273D40-3C0E-4460-BD1B-4570045FC57A}" type="slidenum">
              <a:rPr lang="en-GB" smtClean="0"/>
              <a:t>‹#›</a:t>
            </a:fld>
            <a:endParaRPr lang="en-GB"/>
          </a:p>
        </p:txBody>
      </p:sp>
    </p:spTree>
    <p:extLst>
      <p:ext uri="{BB962C8B-B14F-4D97-AF65-F5344CB8AC3E}">
        <p14:creationId xmlns:p14="http://schemas.microsoft.com/office/powerpoint/2010/main" val="162185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746728-281E-4CF5-947B-AC3E7A53A9CA}"/>
              </a:ext>
            </a:extLst>
          </p:cNvPr>
          <p:cNvSpPr>
            <a:spLocks noGrp="1"/>
          </p:cNvSpPr>
          <p:nvPr>
            <p:ph type="dt" sz="half" idx="10"/>
          </p:nvPr>
        </p:nvSpPr>
        <p:spPr/>
        <p:txBody>
          <a:bodyPr/>
          <a:lstStyle/>
          <a:p>
            <a:fld id="{520C6FA8-AF69-4F98-9A0F-5666B8A69EAD}" type="datetimeFigureOut">
              <a:rPr lang="en-GB" smtClean="0"/>
              <a:t>25/11/2019</a:t>
            </a:fld>
            <a:endParaRPr lang="en-GB"/>
          </a:p>
        </p:txBody>
      </p:sp>
      <p:sp>
        <p:nvSpPr>
          <p:cNvPr id="3" name="Footer Placeholder 2">
            <a:extLst>
              <a:ext uri="{FF2B5EF4-FFF2-40B4-BE49-F238E27FC236}">
                <a16:creationId xmlns:a16="http://schemas.microsoft.com/office/drawing/2014/main" id="{FA7C4E19-CD3F-4DC5-9B66-FACB48010D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663CFB-8974-4BCD-A84E-A3CD0054603F}"/>
              </a:ext>
            </a:extLst>
          </p:cNvPr>
          <p:cNvSpPr>
            <a:spLocks noGrp="1"/>
          </p:cNvSpPr>
          <p:nvPr>
            <p:ph type="sldNum" sz="quarter" idx="12"/>
          </p:nvPr>
        </p:nvSpPr>
        <p:spPr/>
        <p:txBody>
          <a:bodyPr/>
          <a:lstStyle/>
          <a:p>
            <a:fld id="{FD273D40-3C0E-4460-BD1B-4570045FC57A}" type="slidenum">
              <a:rPr lang="en-GB" smtClean="0"/>
              <a:t>‹#›</a:t>
            </a:fld>
            <a:endParaRPr lang="en-GB"/>
          </a:p>
        </p:txBody>
      </p:sp>
    </p:spTree>
    <p:extLst>
      <p:ext uri="{BB962C8B-B14F-4D97-AF65-F5344CB8AC3E}">
        <p14:creationId xmlns:p14="http://schemas.microsoft.com/office/powerpoint/2010/main" val="20927222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EFB79-D117-48F6-B84A-B720347B97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1739AA-49BF-4CC7-AE03-44A1CF3612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B6489E-6D45-4D9E-93D5-71FA713086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C6AA2AB-4562-4EA9-8C1E-3356965F320D}"/>
              </a:ext>
            </a:extLst>
          </p:cNvPr>
          <p:cNvSpPr>
            <a:spLocks noGrp="1"/>
          </p:cNvSpPr>
          <p:nvPr>
            <p:ph type="dt" sz="half" idx="10"/>
          </p:nvPr>
        </p:nvSpPr>
        <p:spPr/>
        <p:txBody>
          <a:bodyPr/>
          <a:lstStyle/>
          <a:p>
            <a:fld id="{520C6FA8-AF69-4F98-9A0F-5666B8A69EAD}" type="datetimeFigureOut">
              <a:rPr lang="en-GB" smtClean="0"/>
              <a:t>25/11/2019</a:t>
            </a:fld>
            <a:endParaRPr lang="en-GB"/>
          </a:p>
        </p:txBody>
      </p:sp>
      <p:sp>
        <p:nvSpPr>
          <p:cNvPr id="6" name="Footer Placeholder 5">
            <a:extLst>
              <a:ext uri="{FF2B5EF4-FFF2-40B4-BE49-F238E27FC236}">
                <a16:creationId xmlns:a16="http://schemas.microsoft.com/office/drawing/2014/main" id="{89C91016-2F94-480A-B908-05464E9FFB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C60CF0-CB9E-466E-BA76-202E13895BEF}"/>
              </a:ext>
            </a:extLst>
          </p:cNvPr>
          <p:cNvSpPr>
            <a:spLocks noGrp="1"/>
          </p:cNvSpPr>
          <p:nvPr>
            <p:ph type="sldNum" sz="quarter" idx="12"/>
          </p:nvPr>
        </p:nvSpPr>
        <p:spPr/>
        <p:txBody>
          <a:bodyPr/>
          <a:lstStyle/>
          <a:p>
            <a:fld id="{FD273D40-3C0E-4460-BD1B-4570045FC57A}" type="slidenum">
              <a:rPr lang="en-GB" smtClean="0"/>
              <a:t>‹#›</a:t>
            </a:fld>
            <a:endParaRPr lang="en-GB"/>
          </a:p>
        </p:txBody>
      </p:sp>
    </p:spTree>
    <p:extLst>
      <p:ext uri="{BB962C8B-B14F-4D97-AF65-F5344CB8AC3E}">
        <p14:creationId xmlns:p14="http://schemas.microsoft.com/office/powerpoint/2010/main" val="2102950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33333-81C3-44E9-B4D4-A708A09096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89CAED4-8430-4C93-AE78-76FDF635B6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1129A2-FB18-4698-8B71-5B1E3C5F30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DBE61-2140-4CF4-B206-7D9D71A24C36}"/>
              </a:ext>
            </a:extLst>
          </p:cNvPr>
          <p:cNvSpPr>
            <a:spLocks noGrp="1"/>
          </p:cNvSpPr>
          <p:nvPr>
            <p:ph type="dt" sz="half" idx="10"/>
          </p:nvPr>
        </p:nvSpPr>
        <p:spPr/>
        <p:txBody>
          <a:bodyPr/>
          <a:lstStyle/>
          <a:p>
            <a:fld id="{520C6FA8-AF69-4F98-9A0F-5666B8A69EAD}" type="datetimeFigureOut">
              <a:rPr lang="en-GB" smtClean="0"/>
              <a:t>25/11/2019</a:t>
            </a:fld>
            <a:endParaRPr lang="en-GB"/>
          </a:p>
        </p:txBody>
      </p:sp>
      <p:sp>
        <p:nvSpPr>
          <p:cNvPr id="6" name="Footer Placeholder 5">
            <a:extLst>
              <a:ext uri="{FF2B5EF4-FFF2-40B4-BE49-F238E27FC236}">
                <a16:creationId xmlns:a16="http://schemas.microsoft.com/office/drawing/2014/main" id="{B45044E5-C7F9-4AFB-9254-96C4923F67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EA5987-E493-4BD4-AEA3-39B6B234953B}"/>
              </a:ext>
            </a:extLst>
          </p:cNvPr>
          <p:cNvSpPr>
            <a:spLocks noGrp="1"/>
          </p:cNvSpPr>
          <p:nvPr>
            <p:ph type="sldNum" sz="quarter" idx="12"/>
          </p:nvPr>
        </p:nvSpPr>
        <p:spPr/>
        <p:txBody>
          <a:bodyPr/>
          <a:lstStyle/>
          <a:p>
            <a:fld id="{FD273D40-3C0E-4460-BD1B-4570045FC57A}" type="slidenum">
              <a:rPr lang="en-GB" smtClean="0"/>
              <a:t>‹#›</a:t>
            </a:fld>
            <a:endParaRPr lang="en-GB"/>
          </a:p>
        </p:txBody>
      </p:sp>
    </p:spTree>
    <p:extLst>
      <p:ext uri="{BB962C8B-B14F-4D97-AF65-F5344CB8AC3E}">
        <p14:creationId xmlns:p14="http://schemas.microsoft.com/office/powerpoint/2010/main" val="3931384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9BF1C-50F5-4E65-84EB-A23775FEB2E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7195B9-FFC3-4056-A7CA-229BE2AC74E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5DEEE8-9A4A-440A-9DF0-E76EE136FE53}"/>
              </a:ext>
            </a:extLst>
          </p:cNvPr>
          <p:cNvSpPr>
            <a:spLocks noGrp="1"/>
          </p:cNvSpPr>
          <p:nvPr>
            <p:ph type="dt" sz="half" idx="10"/>
          </p:nvPr>
        </p:nvSpPr>
        <p:spPr/>
        <p:txBody>
          <a:bodyPr/>
          <a:lstStyle/>
          <a:p>
            <a:fld id="{520C6FA8-AF69-4F98-9A0F-5666B8A69EAD}" type="datetimeFigureOut">
              <a:rPr lang="en-GB" smtClean="0"/>
              <a:t>25/11/2019</a:t>
            </a:fld>
            <a:endParaRPr lang="en-GB"/>
          </a:p>
        </p:txBody>
      </p:sp>
      <p:sp>
        <p:nvSpPr>
          <p:cNvPr id="5" name="Footer Placeholder 4">
            <a:extLst>
              <a:ext uri="{FF2B5EF4-FFF2-40B4-BE49-F238E27FC236}">
                <a16:creationId xmlns:a16="http://schemas.microsoft.com/office/drawing/2014/main" id="{E3EE726C-435B-42E8-B277-13AEE652D9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B87FCA-64BA-4757-BE37-E32E423C7016}"/>
              </a:ext>
            </a:extLst>
          </p:cNvPr>
          <p:cNvSpPr>
            <a:spLocks noGrp="1"/>
          </p:cNvSpPr>
          <p:nvPr>
            <p:ph type="sldNum" sz="quarter" idx="12"/>
          </p:nvPr>
        </p:nvSpPr>
        <p:spPr/>
        <p:txBody>
          <a:bodyPr/>
          <a:lstStyle/>
          <a:p>
            <a:fld id="{FD273D40-3C0E-4460-BD1B-4570045FC57A}" type="slidenum">
              <a:rPr lang="en-GB" smtClean="0"/>
              <a:t>‹#›</a:t>
            </a:fld>
            <a:endParaRPr lang="en-GB"/>
          </a:p>
        </p:txBody>
      </p:sp>
    </p:spTree>
    <p:extLst>
      <p:ext uri="{BB962C8B-B14F-4D97-AF65-F5344CB8AC3E}">
        <p14:creationId xmlns:p14="http://schemas.microsoft.com/office/powerpoint/2010/main" val="1452539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EA7D40-A973-49A5-8F59-20A079000B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DF81172-FC4E-4FAD-9169-7F062C583C2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1C1B1E-08F5-4694-80DD-AAEB9F2381FC}"/>
              </a:ext>
            </a:extLst>
          </p:cNvPr>
          <p:cNvSpPr>
            <a:spLocks noGrp="1"/>
          </p:cNvSpPr>
          <p:nvPr>
            <p:ph type="dt" sz="half" idx="10"/>
          </p:nvPr>
        </p:nvSpPr>
        <p:spPr/>
        <p:txBody>
          <a:bodyPr/>
          <a:lstStyle/>
          <a:p>
            <a:fld id="{520C6FA8-AF69-4F98-9A0F-5666B8A69EAD}" type="datetimeFigureOut">
              <a:rPr lang="en-GB" smtClean="0"/>
              <a:t>25/11/2019</a:t>
            </a:fld>
            <a:endParaRPr lang="en-GB"/>
          </a:p>
        </p:txBody>
      </p:sp>
      <p:sp>
        <p:nvSpPr>
          <p:cNvPr id="5" name="Footer Placeholder 4">
            <a:extLst>
              <a:ext uri="{FF2B5EF4-FFF2-40B4-BE49-F238E27FC236}">
                <a16:creationId xmlns:a16="http://schemas.microsoft.com/office/drawing/2014/main" id="{9F658398-58C5-4476-9C4F-85110F2F23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DC9151-A325-4FE9-935C-FFF638FB2DA6}"/>
              </a:ext>
            </a:extLst>
          </p:cNvPr>
          <p:cNvSpPr>
            <a:spLocks noGrp="1"/>
          </p:cNvSpPr>
          <p:nvPr>
            <p:ph type="sldNum" sz="quarter" idx="12"/>
          </p:nvPr>
        </p:nvSpPr>
        <p:spPr/>
        <p:txBody>
          <a:bodyPr/>
          <a:lstStyle/>
          <a:p>
            <a:fld id="{FD273D40-3C0E-4460-BD1B-4570045FC57A}" type="slidenum">
              <a:rPr lang="en-GB" smtClean="0"/>
              <a:t>‹#›</a:t>
            </a:fld>
            <a:endParaRPr lang="en-GB"/>
          </a:p>
        </p:txBody>
      </p:sp>
    </p:spTree>
    <p:extLst>
      <p:ext uri="{BB962C8B-B14F-4D97-AF65-F5344CB8AC3E}">
        <p14:creationId xmlns:p14="http://schemas.microsoft.com/office/powerpoint/2010/main" val="4432371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3A0E7D-9B38-45D5-A5F9-87D042342E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652376-EB59-486F-BC83-CD3A0FFB19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65DC59-C8C2-43FE-BEA4-D1C39575DC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0C6FA8-AF69-4F98-9A0F-5666B8A69EAD}" type="datetimeFigureOut">
              <a:rPr lang="en-GB" smtClean="0"/>
              <a:t>25/11/2019</a:t>
            </a:fld>
            <a:endParaRPr lang="en-GB"/>
          </a:p>
        </p:txBody>
      </p:sp>
      <p:sp>
        <p:nvSpPr>
          <p:cNvPr id="5" name="Footer Placeholder 4">
            <a:extLst>
              <a:ext uri="{FF2B5EF4-FFF2-40B4-BE49-F238E27FC236}">
                <a16:creationId xmlns:a16="http://schemas.microsoft.com/office/drawing/2014/main" id="{692AC07D-3C13-4BE2-AFBB-EAAFCD289C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DF6E989-34D3-45C3-A1E2-9FDAFFCC907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273D40-3C0E-4460-BD1B-4570045FC57A}" type="slidenum">
              <a:rPr lang="en-GB" smtClean="0"/>
              <a:t>‹#›</a:t>
            </a:fld>
            <a:endParaRPr lang="en-GB"/>
          </a:p>
        </p:txBody>
      </p:sp>
    </p:spTree>
    <p:extLst>
      <p:ext uri="{BB962C8B-B14F-4D97-AF65-F5344CB8AC3E}">
        <p14:creationId xmlns:p14="http://schemas.microsoft.com/office/powerpoint/2010/main" val="32643767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10" Type="http://schemas.openxmlformats.org/officeDocument/2006/relationships/image" Target="../media/image21.png"/><Relationship Id="rId4" Type="http://schemas.openxmlformats.org/officeDocument/2006/relationships/image" Target="../media/image15.png"/><Relationship Id="rId9" Type="http://schemas.openxmlformats.org/officeDocument/2006/relationships/image" Target="../media/image20.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independent.co.uk/news/uk/home-news/students-studying-abroad-university-tuition-fees-pay-uk-research-a8466146.html" TargetMode="External"/><Relationship Id="rId13" Type="http://schemas.openxmlformats.org/officeDocument/2006/relationships/hyperlink" Target="https://www.mentallyhealthyschools.org.uk/whole-school-approach/" TargetMode="External"/><Relationship Id="rId3" Type="http://schemas.openxmlformats.org/officeDocument/2006/relationships/hyperlink" Target="https://schoolsweek.co.uk/nhs-1-in-8-pupils-has-a-mental-health-disorder/" TargetMode="External"/><Relationship Id="rId7" Type="http://schemas.openxmlformats.org/officeDocument/2006/relationships/hyperlink" Target="https://www.telegraph.co.uk/politics/2019/11/24/conservative-party-manifesto-2019-summary-key-policies/?li_source=LI&amp;li_medium=li-recommendation-widget" TargetMode="External"/><Relationship Id="rId12" Type="http://schemas.openxmlformats.org/officeDocument/2006/relationships/hyperlink" Target="https://www.qaeducation.co.uk/feature/brexit-impact-teachers" TargetMode="External"/><Relationship Id="rId2" Type="http://schemas.openxmlformats.org/officeDocument/2006/relationships/hyperlink" Target="https://www.gov.uk/education/pupil-wellbeing-behaviour-and-attendance" TargetMode="External"/><Relationship Id="rId1" Type="http://schemas.openxmlformats.org/officeDocument/2006/relationships/slideLayout" Target="../slideLayouts/slideLayout2.xml"/><Relationship Id="rId6" Type="http://schemas.openxmlformats.org/officeDocument/2006/relationships/hyperlink" Target="https://www.telegraph.co.uk/politics/0/brexit-party-manifesto-2019-summary-policies/" TargetMode="External"/><Relationship Id="rId11" Type="http://schemas.openxmlformats.org/officeDocument/2006/relationships/hyperlink" Target="http://blogs.bath.ac.uk/iprblog/2018/06/05/the-impact-of-brexit-on-higher-education-in-the-uk-and-beyond/" TargetMode="External"/><Relationship Id="rId5" Type="http://schemas.openxmlformats.org/officeDocument/2006/relationships/hyperlink" Target="https://childlawadvice.org.uk/information-pages/disability-discrimination-in-education/" TargetMode="External"/><Relationship Id="rId10" Type="http://schemas.openxmlformats.org/officeDocument/2006/relationships/hyperlink" Target="https://www.politics.co.uk/opinion-formers/nasuwt-the-teachers-union/article/teachers-concerned-about-impact-of-brexit-on-education" TargetMode="External"/><Relationship Id="rId4" Type="http://schemas.openxmlformats.org/officeDocument/2006/relationships/hyperlink" Target="https://www.prospects.ac.uk/jobs-and-work-experience/job-sectors/teacher-training-and-education/current-educational-issues" TargetMode="External"/><Relationship Id="rId9" Type="http://schemas.openxmlformats.org/officeDocument/2006/relationships/hyperlink" Target="https://www.theguardian.com/education/2019/aug/12/graduates-in-england-face-increasing-debt-burden-labour-war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6F41-8D31-43A4-A675-618826658291}"/>
              </a:ext>
            </a:extLst>
          </p:cNvPr>
          <p:cNvSpPr>
            <a:spLocks noGrp="1"/>
          </p:cNvSpPr>
          <p:nvPr>
            <p:ph type="ctrTitle"/>
          </p:nvPr>
        </p:nvSpPr>
        <p:spPr/>
        <p:txBody>
          <a:bodyPr/>
          <a:lstStyle/>
          <a:p>
            <a:r>
              <a:rPr lang="en-GB" dirty="0"/>
              <a:t>Key issues in modern day education </a:t>
            </a:r>
          </a:p>
        </p:txBody>
      </p:sp>
      <p:sp>
        <p:nvSpPr>
          <p:cNvPr id="3" name="Subtitle 2">
            <a:extLst>
              <a:ext uri="{FF2B5EF4-FFF2-40B4-BE49-F238E27FC236}">
                <a16:creationId xmlns:a16="http://schemas.microsoft.com/office/drawing/2014/main" id="{0B3F17AC-ADAA-4C69-9547-95A046DD0847}"/>
              </a:ext>
            </a:extLst>
          </p:cNvPr>
          <p:cNvSpPr>
            <a:spLocks noGrp="1"/>
          </p:cNvSpPr>
          <p:nvPr>
            <p:ph type="subTitle" idx="1"/>
          </p:nvPr>
        </p:nvSpPr>
        <p:spPr/>
        <p:txBody>
          <a:bodyPr/>
          <a:lstStyle/>
          <a:p>
            <a:r>
              <a:rPr lang="en-GB" dirty="0"/>
              <a:t>170208</a:t>
            </a:r>
          </a:p>
        </p:txBody>
      </p:sp>
    </p:spTree>
    <p:extLst>
      <p:ext uri="{BB962C8B-B14F-4D97-AF65-F5344CB8AC3E}">
        <p14:creationId xmlns:p14="http://schemas.microsoft.com/office/powerpoint/2010/main" val="11430512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social media post&#10;&#10;Description automatically generated">
            <a:extLst>
              <a:ext uri="{FF2B5EF4-FFF2-40B4-BE49-F238E27FC236}">
                <a16:creationId xmlns:a16="http://schemas.microsoft.com/office/drawing/2014/main" id="{45CEEE64-7213-4D9F-8B10-13E0EA7CDD11}"/>
              </a:ext>
            </a:extLst>
          </p:cNvPr>
          <p:cNvPicPr>
            <a:picLocks noChangeAspect="1"/>
          </p:cNvPicPr>
          <p:nvPr/>
        </p:nvPicPr>
        <p:blipFill rotWithShape="1">
          <a:blip r:embed="rId2">
            <a:extLst>
              <a:ext uri="{28A0092B-C50C-407E-A947-70E740481C1C}">
                <a14:useLocalDpi xmlns:a14="http://schemas.microsoft.com/office/drawing/2010/main" val="0"/>
              </a:ext>
            </a:extLst>
          </a:blip>
          <a:srcRect l="13500" t="12084" r="16000" b="46255"/>
          <a:stretch/>
        </p:blipFill>
        <p:spPr>
          <a:xfrm>
            <a:off x="0" y="1"/>
            <a:ext cx="6859352" cy="2278966"/>
          </a:xfrm>
          <a:prstGeom prst="rect">
            <a:avLst/>
          </a:prstGeom>
        </p:spPr>
      </p:pic>
      <p:pic>
        <p:nvPicPr>
          <p:cNvPr id="6" name="Picture 5">
            <a:extLst>
              <a:ext uri="{FF2B5EF4-FFF2-40B4-BE49-F238E27FC236}">
                <a16:creationId xmlns:a16="http://schemas.microsoft.com/office/drawing/2014/main" id="{18DECC12-EA3F-4BCE-A625-7ACCFCDEDF8F}"/>
              </a:ext>
            </a:extLst>
          </p:cNvPr>
          <p:cNvPicPr>
            <a:picLocks noChangeAspect="1"/>
          </p:cNvPicPr>
          <p:nvPr/>
        </p:nvPicPr>
        <p:blipFill>
          <a:blip r:embed="rId3"/>
          <a:stretch>
            <a:fillRect/>
          </a:stretch>
        </p:blipFill>
        <p:spPr>
          <a:xfrm>
            <a:off x="4567785" y="929567"/>
            <a:ext cx="3332578" cy="2499433"/>
          </a:xfrm>
          <a:prstGeom prst="rect">
            <a:avLst/>
          </a:prstGeom>
        </p:spPr>
      </p:pic>
      <p:pic>
        <p:nvPicPr>
          <p:cNvPr id="7" name="Picture 6">
            <a:extLst>
              <a:ext uri="{FF2B5EF4-FFF2-40B4-BE49-F238E27FC236}">
                <a16:creationId xmlns:a16="http://schemas.microsoft.com/office/drawing/2014/main" id="{32B03369-410C-4907-B834-23593A42B56D}"/>
              </a:ext>
            </a:extLst>
          </p:cNvPr>
          <p:cNvPicPr>
            <a:picLocks noChangeAspect="1"/>
          </p:cNvPicPr>
          <p:nvPr/>
        </p:nvPicPr>
        <p:blipFill>
          <a:blip r:embed="rId4"/>
          <a:stretch>
            <a:fillRect/>
          </a:stretch>
        </p:blipFill>
        <p:spPr>
          <a:xfrm>
            <a:off x="0" y="3284805"/>
            <a:ext cx="2624064" cy="3573194"/>
          </a:xfrm>
          <a:prstGeom prst="rect">
            <a:avLst/>
          </a:prstGeom>
        </p:spPr>
      </p:pic>
      <p:pic>
        <p:nvPicPr>
          <p:cNvPr id="11" name="Picture 10" descr="A screenshot of a computer&#10;&#10;Description automatically generated">
            <a:extLst>
              <a:ext uri="{FF2B5EF4-FFF2-40B4-BE49-F238E27FC236}">
                <a16:creationId xmlns:a16="http://schemas.microsoft.com/office/drawing/2014/main" id="{30366019-0655-4545-AD50-B5B157FE7086}"/>
              </a:ext>
            </a:extLst>
          </p:cNvPr>
          <p:cNvPicPr>
            <a:picLocks noChangeAspect="1"/>
          </p:cNvPicPr>
          <p:nvPr/>
        </p:nvPicPr>
        <p:blipFill rotWithShape="1">
          <a:blip r:embed="rId5">
            <a:extLst>
              <a:ext uri="{28A0092B-C50C-407E-A947-70E740481C1C}">
                <a14:useLocalDpi xmlns:a14="http://schemas.microsoft.com/office/drawing/2010/main" val="0"/>
              </a:ext>
            </a:extLst>
          </a:blip>
          <a:srcRect l="13961" t="38354" r="35201" b="45432"/>
          <a:stretch/>
        </p:blipFill>
        <p:spPr>
          <a:xfrm rot="5400000">
            <a:off x="6134137" y="1496190"/>
            <a:ext cx="4304206" cy="771755"/>
          </a:xfrm>
          <a:prstGeom prst="rect">
            <a:avLst/>
          </a:prstGeom>
        </p:spPr>
      </p:pic>
      <p:pic>
        <p:nvPicPr>
          <p:cNvPr id="13" name="Picture 12">
            <a:extLst>
              <a:ext uri="{FF2B5EF4-FFF2-40B4-BE49-F238E27FC236}">
                <a16:creationId xmlns:a16="http://schemas.microsoft.com/office/drawing/2014/main" id="{B4DC9420-6B17-4921-BBC5-7E3486BB1895}"/>
              </a:ext>
            </a:extLst>
          </p:cNvPr>
          <p:cNvPicPr>
            <a:picLocks noChangeAspect="1"/>
          </p:cNvPicPr>
          <p:nvPr/>
        </p:nvPicPr>
        <p:blipFill>
          <a:blip r:embed="rId6"/>
          <a:stretch>
            <a:fillRect/>
          </a:stretch>
        </p:blipFill>
        <p:spPr>
          <a:xfrm>
            <a:off x="2624064" y="4358567"/>
            <a:ext cx="4066242" cy="2499433"/>
          </a:xfrm>
          <a:prstGeom prst="rect">
            <a:avLst/>
          </a:prstGeom>
        </p:spPr>
      </p:pic>
      <p:pic>
        <p:nvPicPr>
          <p:cNvPr id="15" name="Picture 14" descr="A screenshot of a computer&#10;&#10;Description automatically generated">
            <a:extLst>
              <a:ext uri="{FF2B5EF4-FFF2-40B4-BE49-F238E27FC236}">
                <a16:creationId xmlns:a16="http://schemas.microsoft.com/office/drawing/2014/main" id="{642121AE-D07C-410D-AF04-47CA00E4A975}"/>
              </a:ext>
            </a:extLst>
          </p:cNvPr>
          <p:cNvPicPr>
            <a:picLocks noChangeAspect="1"/>
          </p:cNvPicPr>
          <p:nvPr/>
        </p:nvPicPr>
        <p:blipFill rotWithShape="1">
          <a:blip r:embed="rId7">
            <a:extLst>
              <a:ext uri="{28A0092B-C50C-407E-A947-70E740481C1C}">
                <a14:useLocalDpi xmlns:a14="http://schemas.microsoft.com/office/drawing/2010/main" val="0"/>
              </a:ext>
            </a:extLst>
          </a:blip>
          <a:srcRect l="19385" t="52603" r="32270" b="22447"/>
          <a:stretch/>
        </p:blipFill>
        <p:spPr>
          <a:xfrm>
            <a:off x="2624064" y="2830117"/>
            <a:ext cx="4632282" cy="1710231"/>
          </a:xfrm>
          <a:prstGeom prst="rect">
            <a:avLst/>
          </a:prstGeom>
        </p:spPr>
      </p:pic>
      <p:pic>
        <p:nvPicPr>
          <p:cNvPr id="17" name="Picture 16" descr="A screenshot of a person&#10;&#10;Description automatically generated">
            <a:extLst>
              <a:ext uri="{FF2B5EF4-FFF2-40B4-BE49-F238E27FC236}">
                <a16:creationId xmlns:a16="http://schemas.microsoft.com/office/drawing/2014/main" id="{D3D43887-EFDB-4E47-BF74-0C70BAA2CD28}"/>
              </a:ext>
            </a:extLst>
          </p:cNvPr>
          <p:cNvPicPr>
            <a:picLocks noChangeAspect="1"/>
          </p:cNvPicPr>
          <p:nvPr/>
        </p:nvPicPr>
        <p:blipFill rotWithShape="1">
          <a:blip r:embed="rId8">
            <a:extLst>
              <a:ext uri="{28A0092B-C50C-407E-A947-70E740481C1C}">
                <a14:useLocalDpi xmlns:a14="http://schemas.microsoft.com/office/drawing/2010/main" val="0"/>
              </a:ext>
            </a:extLst>
          </a:blip>
          <a:srcRect l="18954" t="27330" r="41584" b="56105"/>
          <a:stretch/>
        </p:blipFill>
        <p:spPr>
          <a:xfrm>
            <a:off x="7256346" y="5722547"/>
            <a:ext cx="4811151" cy="1135453"/>
          </a:xfrm>
          <a:prstGeom prst="rect">
            <a:avLst/>
          </a:prstGeom>
        </p:spPr>
      </p:pic>
      <p:pic>
        <p:nvPicPr>
          <p:cNvPr id="19" name="Picture 18" descr="A screenshot of a social media post&#10;&#10;Description automatically generated">
            <a:extLst>
              <a:ext uri="{FF2B5EF4-FFF2-40B4-BE49-F238E27FC236}">
                <a16:creationId xmlns:a16="http://schemas.microsoft.com/office/drawing/2014/main" id="{2FA06A47-877B-4B34-86DC-F523F9701A39}"/>
              </a:ext>
            </a:extLst>
          </p:cNvPr>
          <p:cNvPicPr>
            <a:picLocks noChangeAspect="1"/>
          </p:cNvPicPr>
          <p:nvPr/>
        </p:nvPicPr>
        <p:blipFill rotWithShape="1">
          <a:blip r:embed="rId9">
            <a:extLst>
              <a:ext uri="{28A0092B-C50C-407E-A947-70E740481C1C}">
                <a14:useLocalDpi xmlns:a14="http://schemas.microsoft.com/office/drawing/2010/main" val="0"/>
              </a:ext>
            </a:extLst>
          </a:blip>
          <a:srcRect l="19384" t="58041" r="38269" b="18122"/>
          <a:stretch/>
        </p:blipFill>
        <p:spPr>
          <a:xfrm>
            <a:off x="6986514" y="3794219"/>
            <a:ext cx="5162843" cy="1633960"/>
          </a:xfrm>
          <a:prstGeom prst="rect">
            <a:avLst/>
          </a:prstGeom>
        </p:spPr>
      </p:pic>
      <p:pic>
        <p:nvPicPr>
          <p:cNvPr id="20" name="Picture 19">
            <a:extLst>
              <a:ext uri="{FF2B5EF4-FFF2-40B4-BE49-F238E27FC236}">
                <a16:creationId xmlns:a16="http://schemas.microsoft.com/office/drawing/2014/main" id="{9CAF9BD1-79A2-4316-958E-3CCDED853CB3}"/>
              </a:ext>
            </a:extLst>
          </p:cNvPr>
          <p:cNvPicPr>
            <a:picLocks noChangeAspect="1"/>
          </p:cNvPicPr>
          <p:nvPr/>
        </p:nvPicPr>
        <p:blipFill>
          <a:blip r:embed="rId10"/>
          <a:stretch>
            <a:fillRect/>
          </a:stretch>
        </p:blipFill>
        <p:spPr>
          <a:xfrm>
            <a:off x="8689887" y="-25252"/>
            <a:ext cx="1925887" cy="2910145"/>
          </a:xfrm>
          <a:prstGeom prst="rect">
            <a:avLst/>
          </a:prstGeom>
        </p:spPr>
      </p:pic>
      <p:pic>
        <p:nvPicPr>
          <p:cNvPr id="12" name="Picture 11">
            <a:extLst>
              <a:ext uri="{FF2B5EF4-FFF2-40B4-BE49-F238E27FC236}">
                <a16:creationId xmlns:a16="http://schemas.microsoft.com/office/drawing/2014/main" id="{2C82A8C0-F62F-4912-A0E6-3188D4456C88}"/>
              </a:ext>
            </a:extLst>
          </p:cNvPr>
          <p:cNvPicPr>
            <a:picLocks noChangeAspect="1"/>
          </p:cNvPicPr>
          <p:nvPr/>
        </p:nvPicPr>
        <p:blipFill>
          <a:blip r:embed="rId11"/>
          <a:stretch>
            <a:fillRect/>
          </a:stretch>
        </p:blipFill>
        <p:spPr>
          <a:xfrm>
            <a:off x="10502653" y="0"/>
            <a:ext cx="1689347" cy="2638145"/>
          </a:xfrm>
          <a:prstGeom prst="rect">
            <a:avLst/>
          </a:prstGeom>
        </p:spPr>
      </p:pic>
      <p:pic>
        <p:nvPicPr>
          <p:cNvPr id="21" name="Picture 20">
            <a:extLst>
              <a:ext uri="{FF2B5EF4-FFF2-40B4-BE49-F238E27FC236}">
                <a16:creationId xmlns:a16="http://schemas.microsoft.com/office/drawing/2014/main" id="{16C30855-9EFB-42D6-8EE7-FBF127E51AC9}"/>
              </a:ext>
            </a:extLst>
          </p:cNvPr>
          <p:cNvPicPr>
            <a:picLocks noChangeAspect="1"/>
          </p:cNvPicPr>
          <p:nvPr/>
        </p:nvPicPr>
        <p:blipFill rotWithShape="1">
          <a:blip r:embed="rId12"/>
          <a:srcRect r="-32" b="34962"/>
          <a:stretch/>
        </p:blipFill>
        <p:spPr>
          <a:xfrm>
            <a:off x="0" y="2341824"/>
            <a:ext cx="2659602" cy="1038376"/>
          </a:xfrm>
          <a:prstGeom prst="rect">
            <a:avLst/>
          </a:prstGeom>
        </p:spPr>
      </p:pic>
      <p:pic>
        <p:nvPicPr>
          <p:cNvPr id="22" name="Picture 21">
            <a:extLst>
              <a:ext uri="{FF2B5EF4-FFF2-40B4-BE49-F238E27FC236}">
                <a16:creationId xmlns:a16="http://schemas.microsoft.com/office/drawing/2014/main" id="{770CB90A-83FC-4292-84AC-53F218BFAC98}"/>
              </a:ext>
            </a:extLst>
          </p:cNvPr>
          <p:cNvPicPr>
            <a:picLocks noChangeAspect="1"/>
          </p:cNvPicPr>
          <p:nvPr/>
        </p:nvPicPr>
        <p:blipFill rotWithShape="1">
          <a:blip r:embed="rId13"/>
          <a:srcRect t="7340" b="43718"/>
          <a:stretch/>
        </p:blipFill>
        <p:spPr>
          <a:xfrm>
            <a:off x="8448974" y="2638145"/>
            <a:ext cx="3700383" cy="1223934"/>
          </a:xfrm>
          <a:prstGeom prst="rect">
            <a:avLst/>
          </a:prstGeom>
        </p:spPr>
      </p:pic>
    </p:spTree>
    <p:extLst>
      <p:ext uri="{BB962C8B-B14F-4D97-AF65-F5344CB8AC3E}">
        <p14:creationId xmlns:p14="http://schemas.microsoft.com/office/powerpoint/2010/main" val="9917508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0EED1-57FF-4FB1-9096-D35EF5A197AD}"/>
              </a:ext>
            </a:extLst>
          </p:cNvPr>
          <p:cNvSpPr>
            <a:spLocks noGrp="1"/>
          </p:cNvSpPr>
          <p:nvPr>
            <p:ph type="title"/>
          </p:nvPr>
        </p:nvSpPr>
        <p:spPr/>
        <p:txBody>
          <a:bodyPr/>
          <a:lstStyle/>
          <a:p>
            <a:r>
              <a:rPr lang="en-GB" dirty="0"/>
              <a:t>Mental health in education</a:t>
            </a:r>
          </a:p>
        </p:txBody>
      </p:sp>
      <p:sp>
        <p:nvSpPr>
          <p:cNvPr id="3" name="Content Placeholder 2">
            <a:extLst>
              <a:ext uri="{FF2B5EF4-FFF2-40B4-BE49-F238E27FC236}">
                <a16:creationId xmlns:a16="http://schemas.microsoft.com/office/drawing/2014/main" id="{9DB6DEE2-06DF-4BB4-976A-74103084B427}"/>
              </a:ext>
            </a:extLst>
          </p:cNvPr>
          <p:cNvSpPr>
            <a:spLocks noGrp="1"/>
          </p:cNvSpPr>
          <p:nvPr>
            <p:ph idx="1"/>
          </p:nvPr>
        </p:nvSpPr>
        <p:spPr>
          <a:xfrm>
            <a:off x="838200" y="1608847"/>
            <a:ext cx="10515600" cy="4351338"/>
          </a:xfrm>
        </p:spPr>
        <p:txBody>
          <a:bodyPr>
            <a:normAutofit fontScale="25000" lnSpcReduction="20000"/>
          </a:bodyPr>
          <a:lstStyle/>
          <a:p>
            <a:pPr marL="0" indent="0">
              <a:buNone/>
            </a:pPr>
            <a:r>
              <a:rPr lang="en-GB" sz="6400" dirty="0"/>
              <a:t>“One in eight school-age children had an identified mental disorder last year”</a:t>
            </a:r>
          </a:p>
          <a:p>
            <a:pPr marL="0" indent="0">
              <a:buNone/>
            </a:pPr>
            <a:r>
              <a:rPr lang="en-GB" sz="6400" dirty="0"/>
              <a:t>The NHS has released statistics from a mental health survey of children and young people in 2017 – this is the first of its kind since 2004. The outcome of the survey shows statistics such as 12.8% of 5-19-year olds suffer from, at the least, one mental disorder, whilst 5% met a criterion for 2+ disorders. </a:t>
            </a:r>
          </a:p>
          <a:p>
            <a:pPr marL="0" indent="0">
              <a:buNone/>
            </a:pPr>
            <a:r>
              <a:rPr lang="en-GB" sz="6400" dirty="0"/>
              <a:t>Ministers announced in 2017 that a total of £300 million will be spent on new, better mental health leads in schools and support the linking of health services and education. However, it has been warned by the likes of headteachers and government bodies that the budget is far too small to meet the needs of mental health support available to young people.</a:t>
            </a:r>
          </a:p>
          <a:p>
            <a:pPr marL="0" indent="0">
              <a:buNone/>
            </a:pPr>
            <a:r>
              <a:rPr lang="en-GB" sz="6400" dirty="0"/>
              <a:t>According to an article by The Guardian, teachers, campaigners and politicians have plead to the government about the deeply worrying concerns for children’s mental health. It comes in the wake of a report by The Children’s Society, revealing shocking statistics. The data shows more than 100,000 children in the UK aged only 14 have resorted to self-harming as a result of their poor mental health status. The charity described it as “deeply worrying”. </a:t>
            </a:r>
          </a:p>
          <a:p>
            <a:pPr marL="0" indent="0">
              <a:buNone/>
            </a:pPr>
            <a:r>
              <a:rPr lang="en-GB" sz="6400" dirty="0"/>
              <a:t>Teachers are growing more and more concerned about the mental wellbeing of pupils and the challenge that is facing classrooms, they feel hopeless and, in a situation, where they are unable to cope. </a:t>
            </a:r>
          </a:p>
          <a:p>
            <a:pPr marL="0" indent="0">
              <a:buNone/>
            </a:pPr>
            <a:r>
              <a:rPr lang="en-GB" sz="6400" dirty="0"/>
              <a:t>“The mental health campaigner Natasha Devon echoed calls for funding. She said most schools no longer had money for a personal, social, health and economic education teacher, leaving a gap in learning about mental health and body image. She added that the government’s announcement in a new green paper of £300 million for mental health support in schools was just “plugging a hole””</a:t>
            </a:r>
          </a:p>
          <a:p>
            <a:pPr marL="0" indent="0">
              <a:buNone/>
            </a:pPr>
            <a:r>
              <a:rPr lang="en-GB" sz="6400" dirty="0"/>
              <a:t>The Whole School approach – “A mentally healthy school is one that adopts a whole-school approach to mental health and well-being.” This approach is about developing a positive ethos and culture where everyone feels that they belong. It is a community-based school which involves working directly with the children’s families and ensures a welcoming, inviting and inclusive environment. The basis of learning is on maximising a child’s learning abilities by promoting good mental health and wellbeing. This particular approach to mental health wellbeing in school uses a leadership team that; 1. Understands the links between mental health and achievement, 2. Champions and supports mental health and wellbeing for children and staff, both strategically and practically as part of improvement planning. </a:t>
            </a:r>
          </a:p>
          <a:p>
            <a:endParaRPr lang="en-GB" dirty="0"/>
          </a:p>
        </p:txBody>
      </p:sp>
    </p:spTree>
    <p:extLst>
      <p:ext uri="{BB962C8B-B14F-4D97-AF65-F5344CB8AC3E}">
        <p14:creationId xmlns:p14="http://schemas.microsoft.com/office/powerpoint/2010/main" val="27077191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social media post&#10;&#10;Description automatically generated">
            <a:extLst>
              <a:ext uri="{FF2B5EF4-FFF2-40B4-BE49-F238E27FC236}">
                <a16:creationId xmlns:a16="http://schemas.microsoft.com/office/drawing/2014/main" id="{3A797F55-80A6-4197-95D2-9FF37B3FE8B0}"/>
              </a:ext>
            </a:extLst>
          </p:cNvPr>
          <p:cNvPicPr>
            <a:picLocks noChangeAspect="1"/>
          </p:cNvPicPr>
          <p:nvPr/>
        </p:nvPicPr>
        <p:blipFill rotWithShape="1">
          <a:blip r:embed="rId2">
            <a:extLst>
              <a:ext uri="{28A0092B-C50C-407E-A947-70E740481C1C}">
                <a14:useLocalDpi xmlns:a14="http://schemas.microsoft.com/office/drawing/2010/main" val="0"/>
              </a:ext>
            </a:extLst>
          </a:blip>
          <a:srcRect l="1" t="59004" r="43461" b="30657"/>
          <a:stretch/>
        </p:blipFill>
        <p:spPr>
          <a:xfrm>
            <a:off x="0" y="1985261"/>
            <a:ext cx="6893169" cy="708745"/>
          </a:xfrm>
          <a:prstGeom prst="rect">
            <a:avLst/>
          </a:prstGeom>
        </p:spPr>
      </p:pic>
      <p:pic>
        <p:nvPicPr>
          <p:cNvPr id="5" name="Picture 4" descr="A screenshot of a cell phone&#10;&#10;Description automatically generated">
            <a:extLst>
              <a:ext uri="{FF2B5EF4-FFF2-40B4-BE49-F238E27FC236}">
                <a16:creationId xmlns:a16="http://schemas.microsoft.com/office/drawing/2014/main" id="{D35C5497-6B1A-4193-A6F3-713AC4C78B5D}"/>
              </a:ext>
            </a:extLst>
          </p:cNvPr>
          <p:cNvPicPr>
            <a:picLocks noChangeAspect="1"/>
          </p:cNvPicPr>
          <p:nvPr/>
        </p:nvPicPr>
        <p:blipFill rotWithShape="1">
          <a:blip r:embed="rId3">
            <a:extLst>
              <a:ext uri="{28A0092B-C50C-407E-A947-70E740481C1C}">
                <a14:useLocalDpi xmlns:a14="http://schemas.microsoft.com/office/drawing/2010/main" val="0"/>
              </a:ext>
            </a:extLst>
          </a:blip>
          <a:srcRect l="19154" t="58261" r="24308" b="12392"/>
          <a:stretch/>
        </p:blipFill>
        <p:spPr>
          <a:xfrm>
            <a:off x="-1" y="4846320"/>
            <a:ext cx="6893170" cy="2011680"/>
          </a:xfrm>
          <a:prstGeom prst="rect">
            <a:avLst/>
          </a:prstGeom>
        </p:spPr>
      </p:pic>
      <p:pic>
        <p:nvPicPr>
          <p:cNvPr id="7" name="Picture 6" descr="A screenshot of a computer&#10;&#10;Description automatically generated">
            <a:extLst>
              <a:ext uri="{FF2B5EF4-FFF2-40B4-BE49-F238E27FC236}">
                <a16:creationId xmlns:a16="http://schemas.microsoft.com/office/drawing/2014/main" id="{07CEC118-68C5-4A33-94FC-6B9E100EE2E5}"/>
              </a:ext>
            </a:extLst>
          </p:cNvPr>
          <p:cNvPicPr>
            <a:picLocks noChangeAspect="1"/>
          </p:cNvPicPr>
          <p:nvPr/>
        </p:nvPicPr>
        <p:blipFill rotWithShape="1">
          <a:blip r:embed="rId4">
            <a:extLst>
              <a:ext uri="{28A0092B-C50C-407E-A947-70E740481C1C}">
                <a14:useLocalDpi xmlns:a14="http://schemas.microsoft.com/office/drawing/2010/main" val="0"/>
              </a:ext>
            </a:extLst>
          </a:blip>
          <a:srcRect l="10731" t="31170" r="40577" b="50000"/>
          <a:stretch/>
        </p:blipFill>
        <p:spPr>
          <a:xfrm>
            <a:off x="6255433" y="0"/>
            <a:ext cx="5936567" cy="1290711"/>
          </a:xfrm>
          <a:prstGeom prst="rect">
            <a:avLst/>
          </a:prstGeom>
        </p:spPr>
      </p:pic>
      <p:pic>
        <p:nvPicPr>
          <p:cNvPr id="9" name="Picture 8" descr="A screenshot of a cell phone&#10;&#10;Description automatically generated">
            <a:extLst>
              <a:ext uri="{FF2B5EF4-FFF2-40B4-BE49-F238E27FC236}">
                <a16:creationId xmlns:a16="http://schemas.microsoft.com/office/drawing/2014/main" id="{CDE45FD8-4FB6-4E9A-A775-073DD012B54F}"/>
              </a:ext>
            </a:extLst>
          </p:cNvPr>
          <p:cNvPicPr>
            <a:picLocks noChangeAspect="1"/>
          </p:cNvPicPr>
          <p:nvPr/>
        </p:nvPicPr>
        <p:blipFill rotWithShape="1">
          <a:blip r:embed="rId5">
            <a:extLst>
              <a:ext uri="{28A0092B-C50C-407E-A947-70E740481C1C}">
                <a14:useLocalDpi xmlns:a14="http://schemas.microsoft.com/office/drawing/2010/main" val="0"/>
              </a:ext>
            </a:extLst>
          </a:blip>
          <a:srcRect l="19731" t="61134" r="35153" b="11160"/>
          <a:stretch/>
        </p:blipFill>
        <p:spPr>
          <a:xfrm>
            <a:off x="6691532" y="2794216"/>
            <a:ext cx="5500468" cy="1899139"/>
          </a:xfrm>
          <a:prstGeom prst="rect">
            <a:avLst/>
          </a:prstGeom>
        </p:spPr>
      </p:pic>
      <p:pic>
        <p:nvPicPr>
          <p:cNvPr id="10" name="Picture 9">
            <a:extLst>
              <a:ext uri="{FF2B5EF4-FFF2-40B4-BE49-F238E27FC236}">
                <a16:creationId xmlns:a16="http://schemas.microsoft.com/office/drawing/2014/main" id="{0271A58F-68E1-4A56-AD0D-8A574C36FF49}"/>
              </a:ext>
            </a:extLst>
          </p:cNvPr>
          <p:cNvPicPr>
            <a:picLocks noChangeAspect="1"/>
          </p:cNvPicPr>
          <p:nvPr/>
        </p:nvPicPr>
        <p:blipFill>
          <a:blip r:embed="rId6"/>
          <a:stretch>
            <a:fillRect/>
          </a:stretch>
        </p:blipFill>
        <p:spPr>
          <a:xfrm>
            <a:off x="-1" y="-58887"/>
            <a:ext cx="2757269" cy="2281582"/>
          </a:xfrm>
          <a:prstGeom prst="rect">
            <a:avLst/>
          </a:prstGeom>
        </p:spPr>
      </p:pic>
      <p:pic>
        <p:nvPicPr>
          <p:cNvPr id="11" name="Picture 10">
            <a:extLst>
              <a:ext uri="{FF2B5EF4-FFF2-40B4-BE49-F238E27FC236}">
                <a16:creationId xmlns:a16="http://schemas.microsoft.com/office/drawing/2014/main" id="{FDE1C47D-716A-4552-B4BD-080C634939FD}"/>
              </a:ext>
            </a:extLst>
          </p:cNvPr>
          <p:cNvPicPr>
            <a:picLocks noChangeAspect="1"/>
          </p:cNvPicPr>
          <p:nvPr/>
        </p:nvPicPr>
        <p:blipFill>
          <a:blip r:embed="rId7"/>
          <a:stretch>
            <a:fillRect/>
          </a:stretch>
        </p:blipFill>
        <p:spPr>
          <a:xfrm>
            <a:off x="9191625" y="1132773"/>
            <a:ext cx="3000375" cy="1704975"/>
          </a:xfrm>
          <a:prstGeom prst="rect">
            <a:avLst/>
          </a:prstGeom>
        </p:spPr>
      </p:pic>
      <p:pic>
        <p:nvPicPr>
          <p:cNvPr id="12" name="Picture 11">
            <a:extLst>
              <a:ext uri="{FF2B5EF4-FFF2-40B4-BE49-F238E27FC236}">
                <a16:creationId xmlns:a16="http://schemas.microsoft.com/office/drawing/2014/main" id="{D7E56A3C-F676-4AD8-B29F-2782CB5ACADA}"/>
              </a:ext>
            </a:extLst>
          </p:cNvPr>
          <p:cNvPicPr>
            <a:picLocks noChangeAspect="1"/>
          </p:cNvPicPr>
          <p:nvPr/>
        </p:nvPicPr>
        <p:blipFill>
          <a:blip r:embed="rId8"/>
          <a:stretch>
            <a:fillRect/>
          </a:stretch>
        </p:blipFill>
        <p:spPr>
          <a:xfrm>
            <a:off x="0" y="2540967"/>
            <a:ext cx="3235569" cy="1695178"/>
          </a:xfrm>
          <a:prstGeom prst="rect">
            <a:avLst/>
          </a:prstGeom>
        </p:spPr>
      </p:pic>
      <p:pic>
        <p:nvPicPr>
          <p:cNvPr id="14" name="Picture 13" descr="A screenshot of a person&#10;&#10;Description automatically generated">
            <a:extLst>
              <a:ext uri="{FF2B5EF4-FFF2-40B4-BE49-F238E27FC236}">
                <a16:creationId xmlns:a16="http://schemas.microsoft.com/office/drawing/2014/main" id="{F616946E-EC8F-47D4-94BD-C703B2745A1D}"/>
              </a:ext>
            </a:extLst>
          </p:cNvPr>
          <p:cNvPicPr>
            <a:picLocks noChangeAspect="1"/>
          </p:cNvPicPr>
          <p:nvPr/>
        </p:nvPicPr>
        <p:blipFill rotWithShape="1">
          <a:blip r:embed="rId9">
            <a:extLst>
              <a:ext uri="{28A0092B-C50C-407E-A947-70E740481C1C}">
                <a14:useLocalDpi xmlns:a14="http://schemas.microsoft.com/office/drawing/2010/main" val="0"/>
              </a:ext>
            </a:extLst>
          </a:blip>
          <a:srcRect l="15923" t="25629" r="45115" b="59491"/>
          <a:stretch/>
        </p:blipFill>
        <p:spPr>
          <a:xfrm>
            <a:off x="7437120" y="5725227"/>
            <a:ext cx="4750190" cy="1019939"/>
          </a:xfrm>
          <a:prstGeom prst="rect">
            <a:avLst/>
          </a:prstGeom>
        </p:spPr>
      </p:pic>
      <p:pic>
        <p:nvPicPr>
          <p:cNvPr id="15" name="Picture 14">
            <a:extLst>
              <a:ext uri="{FF2B5EF4-FFF2-40B4-BE49-F238E27FC236}">
                <a16:creationId xmlns:a16="http://schemas.microsoft.com/office/drawing/2014/main" id="{4493FB3A-57D9-4BA3-8743-36F901020F44}"/>
              </a:ext>
            </a:extLst>
          </p:cNvPr>
          <p:cNvPicPr>
            <a:picLocks noChangeAspect="1"/>
          </p:cNvPicPr>
          <p:nvPr/>
        </p:nvPicPr>
        <p:blipFill>
          <a:blip r:embed="rId10"/>
          <a:stretch>
            <a:fillRect/>
          </a:stretch>
        </p:blipFill>
        <p:spPr>
          <a:xfrm>
            <a:off x="2997590" y="0"/>
            <a:ext cx="3017520" cy="2011680"/>
          </a:xfrm>
          <a:prstGeom prst="rect">
            <a:avLst/>
          </a:prstGeom>
        </p:spPr>
      </p:pic>
    </p:spTree>
    <p:extLst>
      <p:ext uri="{BB962C8B-B14F-4D97-AF65-F5344CB8AC3E}">
        <p14:creationId xmlns:p14="http://schemas.microsoft.com/office/powerpoint/2010/main" val="36945227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D4956-B56B-4415-AE4A-BFC1D492838E}"/>
              </a:ext>
            </a:extLst>
          </p:cNvPr>
          <p:cNvSpPr>
            <a:spLocks noGrp="1"/>
          </p:cNvSpPr>
          <p:nvPr>
            <p:ph type="title"/>
          </p:nvPr>
        </p:nvSpPr>
        <p:spPr/>
        <p:txBody>
          <a:bodyPr/>
          <a:lstStyle/>
          <a:p>
            <a:r>
              <a:rPr lang="en-GB" dirty="0"/>
              <a:t>The impact of Brexit on education</a:t>
            </a:r>
          </a:p>
        </p:txBody>
      </p:sp>
      <p:sp>
        <p:nvSpPr>
          <p:cNvPr id="3" name="Content Placeholder 2">
            <a:extLst>
              <a:ext uri="{FF2B5EF4-FFF2-40B4-BE49-F238E27FC236}">
                <a16:creationId xmlns:a16="http://schemas.microsoft.com/office/drawing/2014/main" id="{38DC2666-718E-4AFA-9ABB-159691E96B09}"/>
              </a:ext>
            </a:extLst>
          </p:cNvPr>
          <p:cNvSpPr>
            <a:spLocks noGrp="1"/>
          </p:cNvSpPr>
          <p:nvPr>
            <p:ph idx="1"/>
          </p:nvPr>
        </p:nvSpPr>
        <p:spPr>
          <a:xfrm>
            <a:off x="838200" y="1237957"/>
            <a:ext cx="10515600" cy="5500468"/>
          </a:xfrm>
        </p:spPr>
        <p:txBody>
          <a:bodyPr>
            <a:normAutofit fontScale="92500" lnSpcReduction="20000"/>
          </a:bodyPr>
          <a:lstStyle/>
          <a:p>
            <a:pPr marL="0" indent="0">
              <a:buNone/>
            </a:pPr>
            <a:r>
              <a:rPr lang="en-GB" sz="1400" dirty="0"/>
              <a:t>How will education recruitment agencies evolve their businesses and business practice? An option would be to branch to other countries where the teacher demand is far greater for example UAE and Asia especially those trained in the UK. An average of £10,000 more p/a is payed to teachers in these demanding countries than a teacher in the UK. </a:t>
            </a:r>
          </a:p>
          <a:p>
            <a:pPr marL="0" indent="0">
              <a:buNone/>
            </a:pPr>
            <a:r>
              <a:rPr lang="en-GB" sz="1400" dirty="0"/>
              <a:t> ‘’We must believe in people. Human beings – their ideas, innovations, dreams, and connections – are the capital of the future. In this sense, the ‘brain regain’ is not so much an achievement in itself as it is a leading indicator of development, because where great minds go today, great things will happen tomorrow’’. -H.H. Sheikh Mohammed Bin Rashid Al Maktoum UAE Vice President and Prime Minister and Ruler of Dubai.</a:t>
            </a:r>
          </a:p>
          <a:p>
            <a:pPr marL="0" indent="0">
              <a:buNone/>
            </a:pPr>
            <a:r>
              <a:rPr lang="en-GB" sz="1400" dirty="0"/>
              <a:t>Other nations are moving forward with bilateral education investment, however, EU teachers in the UK have been left in the dark until a decision is made between the two during the divorce-like proceedings known as Brexit. Below are some statistics that show how ‘in-between’ most of these teachers are;</a:t>
            </a:r>
          </a:p>
          <a:p>
            <a:pPr marL="0" indent="0">
              <a:buNone/>
            </a:pPr>
            <a:r>
              <a:rPr lang="en-GB" sz="1400" dirty="0"/>
              <a:t>•	5,000 teachers from EU countries qualified to teach in 2015 a big increase from just over 2,000 in 2010</a:t>
            </a:r>
          </a:p>
          <a:p>
            <a:pPr marL="0" indent="0">
              <a:buNone/>
            </a:pPr>
            <a:r>
              <a:rPr lang="en-GB" sz="1400" dirty="0"/>
              <a:t>•	1 in 6 new teachers in England qualified overseas</a:t>
            </a:r>
          </a:p>
          <a:p>
            <a:pPr marL="0" indent="0">
              <a:buNone/>
            </a:pPr>
            <a:r>
              <a:rPr lang="en-GB" sz="1400" dirty="0"/>
              <a:t>•	The largest numbers came from Spain, Greece, Poland and Romania.</a:t>
            </a:r>
          </a:p>
          <a:p>
            <a:pPr marL="0" indent="0">
              <a:buNone/>
            </a:pPr>
            <a:r>
              <a:rPr lang="en-GB" sz="1400" dirty="0"/>
              <a:t>•	The number from Greece has shot up more than six-fold – from 88 to 572 – since 2010</a:t>
            </a:r>
          </a:p>
          <a:p>
            <a:pPr marL="0" indent="0">
              <a:buNone/>
            </a:pPr>
            <a:r>
              <a:rPr lang="en-GB" sz="1400" dirty="0"/>
              <a:t>According to surveys and research by NASUWT The Teachers Union, 50% of teachers fear that the Government will be distracted by Brexit from dealing with issues facing and pressing on education in the UK. 2 in 5 teachers worry that Brexit will bring a massively negative impact to education, only 12% believe it would be positive. However, nearly half (43%) are worried about teachers job security. </a:t>
            </a:r>
          </a:p>
          <a:p>
            <a:pPr marL="0" indent="0">
              <a:buNone/>
            </a:pPr>
            <a:r>
              <a:rPr lang="en-GB" sz="1400" dirty="0"/>
              <a:t>But how do the political parties intend to help education? Below are some of the education hopes for the Brexit Party and Conservative party in their manifestos. </a:t>
            </a:r>
          </a:p>
          <a:p>
            <a:pPr marL="0" indent="0">
              <a:buNone/>
            </a:pPr>
            <a:r>
              <a:rPr lang="en-GB" sz="1400" u="sng" dirty="0"/>
              <a:t>Brexit Party</a:t>
            </a:r>
            <a:r>
              <a:rPr lang="en-GB" sz="1400" dirty="0"/>
              <a:t>; The party promises to abolish both student loan interest and the target to push 50 per cent of young people into Higher Education.</a:t>
            </a:r>
          </a:p>
          <a:p>
            <a:pPr marL="0" indent="0">
              <a:buNone/>
            </a:pPr>
            <a:r>
              <a:rPr lang="en-GB" sz="1400" dirty="0"/>
              <a:t>The Apprentice Levy will also be scrapped, and tax incentives will be given to employers to entice them to take on "genuine apprentices".</a:t>
            </a:r>
          </a:p>
          <a:p>
            <a:pPr marL="0" indent="0">
              <a:buNone/>
            </a:pPr>
            <a:r>
              <a:rPr lang="en-GB" sz="1400" dirty="0"/>
              <a:t>Mr Farage's party say it will also "expand parental choice" when it comes to schools, adding that academies and free schools have improved results.</a:t>
            </a:r>
          </a:p>
          <a:p>
            <a:pPr marL="0" indent="0">
              <a:buNone/>
            </a:pPr>
            <a:r>
              <a:rPr lang="en-GB" sz="1400" u="sng" dirty="0"/>
              <a:t>Conservative Party</a:t>
            </a:r>
            <a:r>
              <a:rPr lang="en-GB" sz="1400" dirty="0"/>
              <a:t>; At least 100 independent schools to sponsor academies or found state schools, keeping option of changing the tax status if progress not made</a:t>
            </a:r>
          </a:p>
          <a:p>
            <a:pPr marL="0" indent="0">
              <a:buNone/>
            </a:pPr>
            <a:r>
              <a:rPr lang="en-GB" sz="1400" dirty="0"/>
              <a:t>Create a new ‘schools map’ to help parents choose a school that is right for their child – key information about quality of teaching, attainment and curriculum</a:t>
            </a:r>
          </a:p>
          <a:p>
            <a:pPr marL="0" indent="0">
              <a:buNone/>
            </a:pPr>
            <a:r>
              <a:rPr lang="en-GB" sz="1400" dirty="0"/>
              <a:t>Primary schools in England will offer a free school breakfast to all pupils</a:t>
            </a:r>
          </a:p>
          <a:p>
            <a:pPr marL="0" indent="0">
              <a:buNone/>
            </a:pPr>
            <a:endParaRPr lang="en-GB" sz="1000" dirty="0"/>
          </a:p>
        </p:txBody>
      </p:sp>
    </p:spTree>
    <p:extLst>
      <p:ext uri="{BB962C8B-B14F-4D97-AF65-F5344CB8AC3E}">
        <p14:creationId xmlns:p14="http://schemas.microsoft.com/office/powerpoint/2010/main" val="14295254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social media post&#10;&#10;Description automatically generated">
            <a:extLst>
              <a:ext uri="{FF2B5EF4-FFF2-40B4-BE49-F238E27FC236}">
                <a16:creationId xmlns:a16="http://schemas.microsoft.com/office/drawing/2014/main" id="{E41EFED7-058E-49EC-A51F-72D1E23B7F67}"/>
              </a:ext>
            </a:extLst>
          </p:cNvPr>
          <p:cNvPicPr>
            <a:picLocks noChangeAspect="1"/>
          </p:cNvPicPr>
          <p:nvPr/>
        </p:nvPicPr>
        <p:blipFill rotWithShape="1">
          <a:blip r:embed="rId2">
            <a:extLst>
              <a:ext uri="{28A0092B-C50C-407E-A947-70E740481C1C}">
                <a14:useLocalDpi xmlns:a14="http://schemas.microsoft.com/office/drawing/2010/main" val="0"/>
              </a:ext>
            </a:extLst>
          </a:blip>
          <a:srcRect l="19616" t="56619" r="35385" b="20396"/>
          <a:stretch/>
        </p:blipFill>
        <p:spPr>
          <a:xfrm>
            <a:off x="98474" y="0"/>
            <a:ext cx="5486400" cy="1575582"/>
          </a:xfrm>
          <a:prstGeom prst="rect">
            <a:avLst/>
          </a:prstGeom>
        </p:spPr>
      </p:pic>
      <p:pic>
        <p:nvPicPr>
          <p:cNvPr id="5" name="Picture 4" descr="A screenshot of a cell phone&#10;&#10;Description automatically generated">
            <a:extLst>
              <a:ext uri="{FF2B5EF4-FFF2-40B4-BE49-F238E27FC236}">
                <a16:creationId xmlns:a16="http://schemas.microsoft.com/office/drawing/2014/main" id="{EDBDF042-1FC2-4416-8D7B-6BBE343B5856}"/>
              </a:ext>
            </a:extLst>
          </p:cNvPr>
          <p:cNvPicPr>
            <a:picLocks noChangeAspect="1"/>
          </p:cNvPicPr>
          <p:nvPr/>
        </p:nvPicPr>
        <p:blipFill rotWithShape="1">
          <a:blip r:embed="rId3">
            <a:extLst>
              <a:ext uri="{28A0092B-C50C-407E-A947-70E740481C1C}">
                <a14:useLocalDpi xmlns:a14="http://schemas.microsoft.com/office/drawing/2010/main" val="0"/>
              </a:ext>
            </a:extLst>
          </a:blip>
          <a:srcRect l="19615" t="51899" r="32846" b="21216"/>
          <a:stretch/>
        </p:blipFill>
        <p:spPr>
          <a:xfrm>
            <a:off x="6297637" y="0"/>
            <a:ext cx="5795889" cy="1842868"/>
          </a:xfrm>
          <a:prstGeom prst="rect">
            <a:avLst/>
          </a:prstGeom>
        </p:spPr>
      </p:pic>
      <p:pic>
        <p:nvPicPr>
          <p:cNvPr id="7" name="Picture 6" descr="A screenshot of a social media post&#10;&#10;Description automatically generated">
            <a:extLst>
              <a:ext uri="{FF2B5EF4-FFF2-40B4-BE49-F238E27FC236}">
                <a16:creationId xmlns:a16="http://schemas.microsoft.com/office/drawing/2014/main" id="{C70B9F1F-9B56-4547-89C9-C4BA8B0E7AAE}"/>
              </a:ext>
            </a:extLst>
          </p:cNvPr>
          <p:cNvPicPr>
            <a:picLocks noChangeAspect="1"/>
          </p:cNvPicPr>
          <p:nvPr/>
        </p:nvPicPr>
        <p:blipFill rotWithShape="1">
          <a:blip r:embed="rId4">
            <a:extLst>
              <a:ext uri="{28A0092B-C50C-407E-A947-70E740481C1C}">
                <a14:useLocalDpi xmlns:a14="http://schemas.microsoft.com/office/drawing/2010/main" val="0"/>
              </a:ext>
            </a:extLst>
          </a:blip>
          <a:srcRect l="49847" t="36507" r="13845" b="21832"/>
          <a:stretch/>
        </p:blipFill>
        <p:spPr>
          <a:xfrm>
            <a:off x="0" y="1744394"/>
            <a:ext cx="4426634" cy="2855740"/>
          </a:xfrm>
          <a:prstGeom prst="rect">
            <a:avLst/>
          </a:prstGeom>
        </p:spPr>
      </p:pic>
      <p:pic>
        <p:nvPicPr>
          <p:cNvPr id="9" name="Picture 8" descr="A screenshot of a cell phone&#10;&#10;Description automatically generated">
            <a:extLst>
              <a:ext uri="{FF2B5EF4-FFF2-40B4-BE49-F238E27FC236}">
                <a16:creationId xmlns:a16="http://schemas.microsoft.com/office/drawing/2014/main" id="{13A07D80-9E66-43EE-9FE8-9D60F8F6C32C}"/>
              </a:ext>
            </a:extLst>
          </p:cNvPr>
          <p:cNvPicPr>
            <a:picLocks noChangeAspect="1"/>
          </p:cNvPicPr>
          <p:nvPr/>
        </p:nvPicPr>
        <p:blipFill rotWithShape="1">
          <a:blip r:embed="rId5">
            <a:extLst>
              <a:ext uri="{28A0092B-C50C-407E-A947-70E740481C1C}">
                <a14:useLocalDpi xmlns:a14="http://schemas.microsoft.com/office/drawing/2010/main" val="0"/>
              </a:ext>
            </a:extLst>
          </a:blip>
          <a:srcRect l="11885" t="61648" r="14039" b="7875"/>
          <a:stretch/>
        </p:blipFill>
        <p:spPr>
          <a:xfrm>
            <a:off x="3160541" y="4768946"/>
            <a:ext cx="9031459" cy="2089054"/>
          </a:xfrm>
          <a:prstGeom prst="rect">
            <a:avLst/>
          </a:prstGeom>
        </p:spPr>
      </p:pic>
      <p:pic>
        <p:nvPicPr>
          <p:cNvPr id="11" name="Picture 10" descr="A screenshot of a social media post&#10;&#10;Description automatically generated">
            <a:extLst>
              <a:ext uri="{FF2B5EF4-FFF2-40B4-BE49-F238E27FC236}">
                <a16:creationId xmlns:a16="http://schemas.microsoft.com/office/drawing/2014/main" id="{3ABF010B-1814-4AAC-8F8C-9C58AFBF8EBC}"/>
              </a:ext>
            </a:extLst>
          </p:cNvPr>
          <p:cNvPicPr>
            <a:picLocks noChangeAspect="1"/>
          </p:cNvPicPr>
          <p:nvPr/>
        </p:nvPicPr>
        <p:blipFill rotWithShape="1">
          <a:blip r:embed="rId6">
            <a:extLst>
              <a:ext uri="{28A0092B-C50C-407E-A947-70E740481C1C}">
                <a14:useLocalDpi xmlns:a14="http://schemas.microsoft.com/office/drawing/2010/main" val="0"/>
              </a:ext>
            </a:extLst>
          </a:blip>
          <a:srcRect l="11423" t="32196" r="17154" b="35583"/>
          <a:stretch/>
        </p:blipFill>
        <p:spPr>
          <a:xfrm>
            <a:off x="4557932" y="2416125"/>
            <a:ext cx="7634068" cy="2208628"/>
          </a:xfrm>
          <a:prstGeom prst="rect">
            <a:avLst/>
          </a:prstGeom>
        </p:spPr>
      </p:pic>
      <p:pic>
        <p:nvPicPr>
          <p:cNvPr id="12" name="Picture 11">
            <a:extLst>
              <a:ext uri="{FF2B5EF4-FFF2-40B4-BE49-F238E27FC236}">
                <a16:creationId xmlns:a16="http://schemas.microsoft.com/office/drawing/2014/main" id="{744BC5A9-2146-4DEB-8E13-2DB62ED644EE}"/>
              </a:ext>
            </a:extLst>
          </p:cNvPr>
          <p:cNvPicPr>
            <a:picLocks noChangeAspect="1"/>
          </p:cNvPicPr>
          <p:nvPr/>
        </p:nvPicPr>
        <p:blipFill>
          <a:blip r:embed="rId7"/>
          <a:stretch>
            <a:fillRect/>
          </a:stretch>
        </p:blipFill>
        <p:spPr>
          <a:xfrm>
            <a:off x="0" y="4600134"/>
            <a:ext cx="2461846" cy="2257866"/>
          </a:xfrm>
          <a:prstGeom prst="rect">
            <a:avLst/>
          </a:prstGeom>
        </p:spPr>
      </p:pic>
      <p:pic>
        <p:nvPicPr>
          <p:cNvPr id="13" name="Picture 12">
            <a:extLst>
              <a:ext uri="{FF2B5EF4-FFF2-40B4-BE49-F238E27FC236}">
                <a16:creationId xmlns:a16="http://schemas.microsoft.com/office/drawing/2014/main" id="{55F04139-8EE7-46E3-83CF-A933FC7F0ECD}"/>
              </a:ext>
            </a:extLst>
          </p:cNvPr>
          <p:cNvPicPr>
            <a:picLocks noChangeAspect="1"/>
          </p:cNvPicPr>
          <p:nvPr/>
        </p:nvPicPr>
        <p:blipFill>
          <a:blip r:embed="rId8"/>
          <a:stretch>
            <a:fillRect/>
          </a:stretch>
        </p:blipFill>
        <p:spPr>
          <a:xfrm>
            <a:off x="4456270" y="1297745"/>
            <a:ext cx="1944530" cy="1292906"/>
          </a:xfrm>
          <a:prstGeom prst="rect">
            <a:avLst/>
          </a:prstGeom>
        </p:spPr>
      </p:pic>
    </p:spTree>
    <p:extLst>
      <p:ext uri="{BB962C8B-B14F-4D97-AF65-F5344CB8AC3E}">
        <p14:creationId xmlns:p14="http://schemas.microsoft.com/office/powerpoint/2010/main" val="3820978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DF80F-B127-4747-B95B-898ADDE14749}"/>
              </a:ext>
            </a:extLst>
          </p:cNvPr>
          <p:cNvSpPr>
            <a:spLocks noGrp="1"/>
          </p:cNvSpPr>
          <p:nvPr>
            <p:ph type="title"/>
          </p:nvPr>
        </p:nvSpPr>
        <p:spPr/>
        <p:txBody>
          <a:bodyPr/>
          <a:lstStyle/>
          <a:p>
            <a:r>
              <a:rPr lang="en-GB" dirty="0"/>
              <a:t>Increase in student tuition fees</a:t>
            </a:r>
          </a:p>
        </p:txBody>
      </p:sp>
      <p:sp>
        <p:nvSpPr>
          <p:cNvPr id="3" name="Content Placeholder 2">
            <a:extLst>
              <a:ext uri="{FF2B5EF4-FFF2-40B4-BE49-F238E27FC236}">
                <a16:creationId xmlns:a16="http://schemas.microsoft.com/office/drawing/2014/main" id="{6F697842-B971-4B8D-8D36-83DB0B1180F4}"/>
              </a:ext>
            </a:extLst>
          </p:cNvPr>
          <p:cNvSpPr>
            <a:spLocks noGrp="1"/>
          </p:cNvSpPr>
          <p:nvPr>
            <p:ph idx="1"/>
          </p:nvPr>
        </p:nvSpPr>
        <p:spPr/>
        <p:txBody>
          <a:bodyPr>
            <a:normAutofit fontScale="62500" lnSpcReduction="20000"/>
          </a:bodyPr>
          <a:lstStyle/>
          <a:p>
            <a:pPr marL="0" indent="0">
              <a:buNone/>
            </a:pPr>
            <a:r>
              <a:rPr lang="en-GB" dirty="0"/>
              <a:t>The total interest on undergraduate student loans are set to double in the next 5 years. The loans are rising from £4.2bn to £8.6bn a year by 2024. Angela Raymer, the shadow education secretary explains; </a:t>
            </a:r>
          </a:p>
          <a:p>
            <a:pPr marL="0" indent="0">
              <a:buNone/>
            </a:pPr>
            <a:r>
              <a:rPr lang="en-GB" dirty="0"/>
              <a:t>“Under the Tories and their broken student loan system, thousands of students are being burdened with vast levels of debt that they will never be able to repay”. </a:t>
            </a:r>
          </a:p>
          <a:p>
            <a:pPr marL="0" indent="0">
              <a:buNone/>
            </a:pPr>
            <a:r>
              <a:rPr lang="en-GB" dirty="0"/>
              <a:t>According to new research by the Independent, parents take on second jobs ad sacrifice holidays to cover children’s university costs. Which? research shows that 6% of parents have said they have or will have to work extra jobs/shifts just to financially support their child’s higher education prospects. </a:t>
            </a:r>
          </a:p>
          <a:p>
            <a:pPr marL="0" indent="0">
              <a:buNone/>
            </a:pPr>
            <a:r>
              <a:rPr lang="en-GB" dirty="0"/>
              <a:t>The NUS (National Union for Students) put out a warning in March that students were forced to turn to loan sharks to fund their studies and prospective trips they hadn’t budgeted for. A shocking report by the NUS president revealed that students took on multiple jobs to fund their education – some students went as far as sex work and payday loans. </a:t>
            </a:r>
          </a:p>
          <a:p>
            <a:pPr marL="0" indent="0">
              <a:buNone/>
            </a:pPr>
            <a:r>
              <a:rPr lang="en-GB" dirty="0"/>
              <a:t>Polls show that a low of just 14% of students are confident of getting high paying jobs after studying in the UK. Students are resorting to studying abroad due to the ‘extortionate’ tuition fees that the UK offers. A study of 750 students 16 an over, reveal shocking statistics that 7 in 10 students think higher education expenses at home are ‘too high’ and 3 in 5 worried that Brexit will contribute negatively to these fees. </a:t>
            </a:r>
          </a:p>
          <a:p>
            <a:pPr marL="0" indent="0">
              <a:buNone/>
            </a:pPr>
            <a:r>
              <a:rPr lang="en-GB" dirty="0"/>
              <a:t>Edward Gott, head of premier clients at Caxton reveals; “ Although it might at first appear a daunting investment proposition, Brits can in fact save thousands of pounds by looking overseas to further their studies and reap the rewards as a result.” </a:t>
            </a:r>
          </a:p>
          <a:p>
            <a:endParaRPr lang="en-GB" dirty="0"/>
          </a:p>
        </p:txBody>
      </p:sp>
    </p:spTree>
    <p:extLst>
      <p:ext uri="{BB962C8B-B14F-4D97-AF65-F5344CB8AC3E}">
        <p14:creationId xmlns:p14="http://schemas.microsoft.com/office/powerpoint/2010/main" val="4919478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0CC7F-75EC-4151-9AC4-662FAE02CAEE}"/>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2BCF0C96-0235-4B66-8A60-2475C2791321}"/>
              </a:ext>
            </a:extLst>
          </p:cNvPr>
          <p:cNvSpPr>
            <a:spLocks noGrp="1"/>
          </p:cNvSpPr>
          <p:nvPr>
            <p:ph idx="1"/>
          </p:nvPr>
        </p:nvSpPr>
        <p:spPr/>
        <p:txBody>
          <a:bodyPr>
            <a:normAutofit fontScale="55000" lnSpcReduction="20000"/>
          </a:bodyPr>
          <a:lstStyle/>
          <a:p>
            <a:r>
              <a:rPr lang="en-GB" dirty="0">
                <a:hlinkClick r:id="rId2"/>
              </a:rPr>
              <a:t>https://www.gov.uk/education/pupil-wellbeing-behaviour-and-attendance</a:t>
            </a:r>
            <a:endParaRPr lang="en-GB" dirty="0"/>
          </a:p>
          <a:p>
            <a:r>
              <a:rPr lang="en-GB" dirty="0">
                <a:hlinkClick r:id="rId3"/>
              </a:rPr>
              <a:t>https://schoolsweek.co.uk/nhs-1-in-8-pupils-has-a-mental-health-disorder/</a:t>
            </a:r>
            <a:endParaRPr lang="en-GB" dirty="0"/>
          </a:p>
          <a:p>
            <a:r>
              <a:rPr lang="en-GB" dirty="0">
                <a:hlinkClick r:id="rId4"/>
              </a:rPr>
              <a:t>https://www.prospects.ac.uk/jobs-and-work-experience/job-sectors/teacher-training-and-education/current-educational-issues</a:t>
            </a:r>
            <a:endParaRPr lang="en-GB" dirty="0"/>
          </a:p>
          <a:p>
            <a:r>
              <a:rPr lang="en-GB" dirty="0">
                <a:hlinkClick r:id="rId5"/>
              </a:rPr>
              <a:t>https://childlawadvice.org.uk/information-pages/disability-discrimination-in-education/</a:t>
            </a:r>
            <a:endParaRPr lang="en-GB" dirty="0"/>
          </a:p>
          <a:p>
            <a:r>
              <a:rPr lang="en-GB" dirty="0">
                <a:hlinkClick r:id="rId6"/>
              </a:rPr>
              <a:t>https://www.telegraph.co.uk/politics/0/brexit-party-manifesto-2019-summary-policies/</a:t>
            </a:r>
            <a:endParaRPr lang="en-GB" dirty="0"/>
          </a:p>
          <a:p>
            <a:r>
              <a:rPr lang="en-GB" dirty="0">
                <a:hlinkClick r:id="rId7"/>
              </a:rPr>
              <a:t>https://www.telegraph.co.uk/politics/2019/11/24/conservative-party-manifesto-2019-summary-key-policies/?li_source=LI&amp;li_medium=li-recommendation-widget</a:t>
            </a:r>
            <a:endParaRPr lang="en-GB" dirty="0"/>
          </a:p>
          <a:p>
            <a:r>
              <a:rPr lang="en-GB" dirty="0">
                <a:hlinkClick r:id="rId8"/>
              </a:rPr>
              <a:t>https://www.independent.co.uk/news/uk/home-news/students-studying-abroad-university-tuition-fees-pay-uk-research-a8466146.html</a:t>
            </a:r>
            <a:endParaRPr lang="en-GB" dirty="0"/>
          </a:p>
          <a:p>
            <a:r>
              <a:rPr lang="en-GB" dirty="0">
                <a:hlinkClick r:id="rId9"/>
              </a:rPr>
              <a:t>https://www.theguardian.com/education/2019/aug/12/graduates-in-england-face-increasing-debt-burden-labour-warns</a:t>
            </a:r>
            <a:endParaRPr lang="en-GB" dirty="0"/>
          </a:p>
          <a:p>
            <a:r>
              <a:rPr lang="en-GB" dirty="0">
                <a:hlinkClick r:id="rId9"/>
              </a:rPr>
              <a:t>https://www.theguardian.com/education/2019/aug/12/graduates-in-england-face-increasing-debt-burden-labour-warns</a:t>
            </a:r>
            <a:endParaRPr lang="en-GB" dirty="0"/>
          </a:p>
          <a:p>
            <a:r>
              <a:rPr lang="en-GB" dirty="0">
                <a:hlinkClick r:id="rId10"/>
              </a:rPr>
              <a:t>https://www.politics.co.uk/opinion-formers/nasuwt-the-teachers-union/article/teachers-concerned-about-impact-of-brexit-on-education</a:t>
            </a:r>
            <a:endParaRPr lang="en-GB" dirty="0"/>
          </a:p>
          <a:p>
            <a:r>
              <a:rPr lang="en-GB" dirty="0">
                <a:hlinkClick r:id="rId11"/>
              </a:rPr>
              <a:t>http://blogs.bath.ac.uk/iprblog/2018/06/05/the-impact-of-brexit-on-higher-education-in-the-uk-and-beyond/</a:t>
            </a:r>
            <a:endParaRPr lang="en-GB" dirty="0"/>
          </a:p>
          <a:p>
            <a:r>
              <a:rPr lang="en-GB" dirty="0">
                <a:hlinkClick r:id="rId12"/>
              </a:rPr>
              <a:t>https://www.qaeducation.co.uk/feature/brexit-impact-teachers</a:t>
            </a:r>
            <a:endParaRPr lang="en-GB" dirty="0"/>
          </a:p>
          <a:p>
            <a:r>
              <a:rPr lang="en-GB">
                <a:hlinkClick r:id="rId13"/>
              </a:rPr>
              <a:t>https://www.mentallyhealthyschools.org.uk/whole-school-approach/</a:t>
            </a:r>
            <a:endParaRPr lang="en-GB"/>
          </a:p>
          <a:p>
            <a:endParaRPr lang="en-GB" dirty="0"/>
          </a:p>
        </p:txBody>
      </p:sp>
    </p:spTree>
    <p:extLst>
      <p:ext uri="{BB962C8B-B14F-4D97-AF65-F5344CB8AC3E}">
        <p14:creationId xmlns:p14="http://schemas.microsoft.com/office/powerpoint/2010/main" val="14799453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364</TotalTime>
  <Words>1226</Words>
  <Application>Microsoft Office PowerPoint</Application>
  <PresentationFormat>Widescreen</PresentationFormat>
  <Paragraphs>47</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Key issues in modern day education </vt:lpstr>
      <vt:lpstr>PowerPoint Presentation</vt:lpstr>
      <vt:lpstr>Mental health in education</vt:lpstr>
      <vt:lpstr>PowerPoint Presentation</vt:lpstr>
      <vt:lpstr>The impact of Brexit on education</vt:lpstr>
      <vt:lpstr>PowerPoint Presentation</vt:lpstr>
      <vt:lpstr>Increase in student tuition fees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issues in modern day education</dc:title>
  <dc:creator>Carys Messer</dc:creator>
  <cp:lastModifiedBy>Carys Messer</cp:lastModifiedBy>
  <cp:revision>20</cp:revision>
  <dcterms:created xsi:type="dcterms:W3CDTF">2019-11-25T14:29:12Z</dcterms:created>
  <dcterms:modified xsi:type="dcterms:W3CDTF">2019-11-25T20:33:18Z</dcterms:modified>
</cp:coreProperties>
</file>