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61" r:id="rId5"/>
    <p:sldId id="264" r:id="rId6"/>
    <p:sldId id="265" r:id="rId7"/>
    <p:sldId id="269" r:id="rId8"/>
    <p:sldId id="266" r:id="rId9"/>
    <p:sldId id="268" r:id="rId10"/>
    <p:sldId id="267" r:id="rId11"/>
    <p:sldId id="270" r:id="rId12"/>
  </p:sldIdLst>
  <p:sldSz cx="12192000" cy="6858000"/>
  <p:notesSz cx="6858000" cy="9144000"/>
  <p:defaultTextStyle>
    <a:defPPr rtl="0">
      <a:defRPr lang="pl-pl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16" autoAdjust="0"/>
    <p:restoredTop sz="94660"/>
  </p:normalViewPr>
  <p:slideViewPr>
    <p:cSldViewPr snapToGrid="0">
      <p:cViewPr varScale="1">
        <p:scale>
          <a:sx n="62" d="100"/>
          <a:sy n="62" d="100"/>
        </p:scale>
        <p:origin x="1320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52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>
            <a:extLst>
              <a:ext uri="{FF2B5EF4-FFF2-40B4-BE49-F238E27FC236}">
                <a16:creationId xmlns:a16="http://schemas.microsoft.com/office/drawing/2014/main" id="{21B01B36-7BFF-4978-BFA8-8B6AA5FE10C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AF6F8AAE-C2F4-4F60-9C3F-33F61A8955F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0AFAB-B5E2-4AC5-8CEA-BC0F128385DC}" type="datetime1">
              <a:rPr lang="pl-PL" smtClean="0"/>
              <a:t>12.05.2025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B69F162F-D638-4D46-9427-BD4DBFF83CB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2957AD8D-9A37-4F76-AC86-A6221006A34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776D75-278E-4C3C-BD5E-BCCDFA078A2B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1453954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główek — symbol zastępczy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l-PL" noProof="0"/>
          </a:p>
        </p:txBody>
      </p:sp>
      <p:sp>
        <p:nvSpPr>
          <p:cNvPr id="3" name="Data — symbol zastępcz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37E2186-46CA-4409-84FA-2E31F949EF9E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4" name="Obraz slajdu — symbol zastępczy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pl-PL" noProof="0"/>
          </a:p>
        </p:txBody>
      </p:sp>
      <p:sp>
        <p:nvSpPr>
          <p:cNvPr id="5" name="Notatki — symbol zastępcz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pl-PL" noProof="0"/>
              <a:t>Kliknij, aby edytować style wzorca tekstu</a:t>
            </a:r>
          </a:p>
          <a:p>
            <a:pPr lvl="1" rtl="0"/>
            <a:r>
              <a:rPr lang="pl-PL" noProof="0"/>
              <a:t>Drugi poziom</a:t>
            </a:r>
          </a:p>
          <a:p>
            <a:pPr lvl="2" rtl="0"/>
            <a:r>
              <a:rPr lang="pl-PL" noProof="0"/>
              <a:t>Trzeci poziom</a:t>
            </a:r>
          </a:p>
          <a:p>
            <a:pPr lvl="3" rtl="0"/>
            <a:r>
              <a:rPr lang="pl-PL" noProof="0"/>
              <a:t>Czwarty poziom</a:t>
            </a:r>
          </a:p>
          <a:p>
            <a:pPr lvl="4" rtl="0"/>
            <a:r>
              <a:rPr lang="pl-PL" noProof="0"/>
              <a:t>Piąty poziom</a:t>
            </a:r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275CD8D-B1D9-4658-A4F0-38CA8D83ED5D}" type="slidenum">
              <a:rPr lang="pl-PL" noProof="0" smtClean="0"/>
              <a:t>‹#›</a:t>
            </a:fld>
            <a:endParaRPr lang="pl-PL" noProof="0"/>
          </a:p>
        </p:txBody>
      </p:sp>
    </p:spTree>
    <p:extLst>
      <p:ext uri="{BB962C8B-B14F-4D97-AF65-F5344CB8AC3E}">
        <p14:creationId xmlns:p14="http://schemas.microsoft.com/office/powerpoint/2010/main" val="383098029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275CD8D-B1D9-4658-A4F0-38CA8D83ED5D}" type="slidenum">
              <a:rPr lang="pl-PL" smtClean="0"/>
              <a:t>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94186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Obraz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upa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Prostokąt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Dowolny kształt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Dowolny kształt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Prostokąt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Dowolny kształt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Dowolny kształt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Dowolny kształt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Dowolny kształt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Dowolny kształt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Dowolny kształt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Dowolny kształt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Dowolny kształt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Dowolny kształt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Dowolny kształt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Dowolny kształt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Dowolny kształt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Dowolny kształt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Dowolny kształt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Dowolny kształt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Dowolny kształt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Dowolny kształt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Dowolny kształt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Dowolny kształt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Dowolny kształt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Dowolny kształt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Dowolny kształt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Dowolny kształt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Dowolny kształt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Prostokąt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Dowolny kształt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Dowolny kształt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Dowolny kształt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Dowolny kształt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Dowolny kształt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Dowolny kształt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Dowolny kształt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Dowolny kształt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Dowolny kształt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Dowolny kształt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Dowolny kształt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Prostokąt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Dowolny kształt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Dowolny kształt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Dowolny kształt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Dowolny kształt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Dowolny kształt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Dowolny kształt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Dowolny kształt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Dowolny kształt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Dowolny kształt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Dowolny kształt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Dowolny kształt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Dowolny kształt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Dowolny kształt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ytuł 1"/>
          <p:cNvSpPr>
            <a:spLocks noGrp="1"/>
          </p:cNvSpPr>
          <p:nvPr>
            <p:ph type="ctrTitle" hasCustomPrompt="1"/>
          </p:nvPr>
        </p:nvSpPr>
        <p:spPr>
          <a:xfrm>
            <a:off x="1876424" y="1122363"/>
            <a:ext cx="8791575" cy="2387600"/>
          </a:xfrm>
        </p:spPr>
        <p:txBody>
          <a:bodyPr rtlCol="0" anchor="b">
            <a:normAutofit/>
          </a:bodyPr>
          <a:lstStyle>
            <a:lvl1pPr algn="l">
              <a:defRPr sz="4800"/>
            </a:lvl1pPr>
          </a:lstStyle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 rtlCol="0"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pl-PL" noProof="0"/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 rtlCol="0"/>
          <a:lstStyle/>
          <a:p>
            <a:pPr rtl="0"/>
            <a:fld id="{888FB3AE-BD6D-4D7F-886D-B6CC5A40C6A4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Zawartość — symbol zastępczy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pl-PL" noProof="0"/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C6FC6B6-EC53-4C36-B2FC-9ACE69598C05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>
          <a:xfrm>
            <a:off x="1141411" y="1419226"/>
            <a:ext cx="9906000" cy="2852737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 hasCustomPrompt="1"/>
          </p:nvPr>
        </p:nvSpPr>
        <p:spPr>
          <a:xfrm>
            <a:off x="1141411" y="4424362"/>
            <a:ext cx="9906000" cy="1374776"/>
          </a:xfrm>
        </p:spPr>
        <p:txBody>
          <a:bodyPr rtlCol="0"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C81B0B2-577D-4414-A87D-49F35B1A6043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Zawartość — symbol zastępczy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pl-PL" noProof="0"/>
          </a:p>
        </p:txBody>
      </p:sp>
      <p:sp>
        <p:nvSpPr>
          <p:cNvPr id="4" name="Zawartość — symbol zastępczy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pl-PL" noProof="0"/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85AD829-69F3-4BFC-921D-136D15739A6E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>
          <a:xfrm>
            <a:off x="1141411" y="619126"/>
            <a:ext cx="9906000" cy="1477961"/>
          </a:xfrm>
        </p:spPr>
        <p:txBody>
          <a:bodyPr rtlCol="0"/>
          <a:lstStyle/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Zawartość — symbol zastępczy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pl-PL" noProof="0"/>
          </a:p>
        </p:txBody>
      </p:sp>
      <p:sp>
        <p:nvSpPr>
          <p:cNvPr id="5" name="Tekst — symbol zastępczy 4"/>
          <p:cNvSpPr>
            <a:spLocks noGrp="1"/>
          </p:cNvSpPr>
          <p:nvPr>
            <p:ph type="body" sz="quarter" idx="3" hasCustomPrompt="1"/>
          </p:nvPr>
        </p:nvSpPr>
        <p:spPr>
          <a:xfrm>
            <a:off x="6400808" y="2249485"/>
            <a:ext cx="4646602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6" name="Zawartość — symbol zastępczy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pl-PL" noProof="0"/>
          </a:p>
        </p:txBody>
      </p:sp>
      <p:sp>
        <p:nvSpPr>
          <p:cNvPr id="7" name="Data — symbol zastępczy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6DC23E-1A8C-4C69-A9EE-D7F9477819B4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8" name="Stopka — symbol zastępczy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9" name="Numer slajdu — symbol zastępczy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Data — symbol zastępczy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4684689-0FB8-464C-A663-9DFB9498CFB1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4" name="Stopka — symbol zastępczy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5" name="Numer slajdu — symbol zastępczy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a — symbol zastępczy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B5F8CFB-22C4-481F-AD78-C85DF3287D53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3" name="Stopka — symbol zastępczy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4" name="Numer slajdu — symbol zastępczy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>
          <a:xfrm>
            <a:off x="1146705" y="609601"/>
            <a:ext cx="3856037" cy="1639884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Zawartość — symbol zastępczy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pl-PL" noProof="0"/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545CA3B-F889-445D-A2AF-53732CA469D1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>
          <a:xfrm>
            <a:off x="1141413" y="609600"/>
            <a:ext cx="5934508" cy="1639886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Obraz — symbol zastępczy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pl-PL" noProof="0"/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 hasCustomPrompt="1"/>
          </p:nvPr>
        </p:nvSpPr>
        <p:spPr>
          <a:xfrm>
            <a:off x="1141410" y="2249486"/>
            <a:ext cx="5934511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B15716-2E32-4BDE-9E1D-07DDC8B2E0D0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zny 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>
          <a:xfrm>
            <a:off x="1141410" y="4304664"/>
            <a:ext cx="9912355" cy="819355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Obraz — symbol zastępczy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  <a:endParaRPr lang="pl-PL" noProof="0"/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 hasCustomPrompt="1"/>
          </p:nvPr>
        </p:nvSpPr>
        <p:spPr>
          <a:xfrm>
            <a:off x="1141364" y="5124020"/>
            <a:ext cx="9910859" cy="682472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80B73D9-7643-4E7A-B225-00D59A07CEAF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tuł i po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>
          <a:xfrm>
            <a:off x="1141456" y="609600"/>
            <a:ext cx="9905955" cy="342900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 hasCustomPrompt="1"/>
          </p:nvPr>
        </p:nvSpPr>
        <p:spPr>
          <a:xfrm>
            <a:off x="1141410" y="4419599"/>
            <a:ext cx="9904459" cy="137159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4F144C6-5D31-4F76-85C3-B94DC3A85569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ytat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>
          <a:xfrm>
            <a:off x="1446212" y="609599"/>
            <a:ext cx="9302752" cy="2748429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12" name="Tekst — symbol zastępczy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 hasCustomPrompt="1"/>
          </p:nvPr>
        </p:nvSpPr>
        <p:spPr>
          <a:xfrm>
            <a:off x="1141411" y="4309919"/>
            <a:ext cx="9906002" cy="1489496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F2CA33-A2DE-4289-8889-FE31E1E09D98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  <p:sp>
        <p:nvSpPr>
          <p:cNvPr id="60" name="Pole tekstowe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pl-PL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Pole tekstowe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pl-PL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>
          <a:xfrm>
            <a:off x="1141410" y="2134041"/>
            <a:ext cx="9906001" cy="2511835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 hasCustomPrompt="1"/>
          </p:nvPr>
        </p:nvSpPr>
        <p:spPr>
          <a:xfrm>
            <a:off x="1141364" y="4657655"/>
            <a:ext cx="9904505" cy="1140644"/>
          </a:xfrm>
        </p:spPr>
        <p:txBody>
          <a:bodyPr rtlCol="0"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1BACE5-D1A6-49E3-816F-D9038C2882FF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zecia kolum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ytuł 1"/>
          <p:cNvSpPr>
            <a:spLocks noGrp="1"/>
          </p:cNvSpPr>
          <p:nvPr>
            <p:ph type="title" hasCustomPrompt="1"/>
          </p:nvPr>
        </p:nvSpPr>
        <p:spPr>
          <a:xfrm>
            <a:off x="1141413" y="609600"/>
            <a:ext cx="9905998" cy="1905000"/>
          </a:xfrm>
        </p:spPr>
        <p:txBody>
          <a:bodyPr rtlCol="0"/>
          <a:lstStyle/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7" name="Tekst — symbol zastępczy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kst — symbol zastępczy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kst — symbol zastępczy 4"/>
          <p:cNvSpPr>
            <a:spLocks noGrp="1"/>
          </p:cNvSpPr>
          <p:nvPr>
            <p:ph type="body" sz="quarter" idx="3" hasCustomPrompt="1"/>
          </p:nvPr>
        </p:nvSpPr>
        <p:spPr>
          <a:xfrm>
            <a:off x="4514766" y="2677635"/>
            <a:ext cx="3184385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10" name="Tekst — symbol zastępczy 3"/>
          <p:cNvSpPr>
            <a:spLocks noGrp="1"/>
          </p:cNvSpPr>
          <p:nvPr>
            <p:ph type="body" sz="half" idx="16" hasCustomPrompt="1"/>
          </p:nvPr>
        </p:nvSpPr>
        <p:spPr>
          <a:xfrm>
            <a:off x="4504213" y="3363435"/>
            <a:ext cx="3195830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11" name="Tekst — symbol zastępczy 4"/>
          <p:cNvSpPr>
            <a:spLocks noGrp="1"/>
          </p:cNvSpPr>
          <p:nvPr>
            <p:ph type="body" sz="quarter" idx="13" hasCustomPrompt="1"/>
          </p:nvPr>
        </p:nvSpPr>
        <p:spPr>
          <a:xfrm>
            <a:off x="7852442" y="2674463"/>
            <a:ext cx="3194968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12" name="Tekst — symbol zastępczy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a — symbol zastępczy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F96DB6-3B8D-4CD3-B4E4-D6D6B927C807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4" name="Stopka — symbol zastępczy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5" name="Numer slajdu — symbol zastępczy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olumna z obraz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ytuł 1"/>
          <p:cNvSpPr>
            <a:spLocks noGrp="1"/>
          </p:cNvSpPr>
          <p:nvPr>
            <p:ph type="title" hasCustomPrompt="1"/>
          </p:nvPr>
        </p:nvSpPr>
        <p:spPr>
          <a:xfrm>
            <a:off x="1141411" y="609600"/>
            <a:ext cx="9905999" cy="1905000"/>
          </a:xfrm>
        </p:spPr>
        <p:txBody>
          <a:bodyPr rtlCol="0"/>
          <a:lstStyle/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19" name="Tekst — symbol zastępczy 2"/>
          <p:cNvSpPr>
            <a:spLocks noGrp="1"/>
          </p:cNvSpPr>
          <p:nvPr>
            <p:ph type="body" idx="1" hasCustomPrompt="1"/>
          </p:nvPr>
        </p:nvSpPr>
        <p:spPr>
          <a:xfrm>
            <a:off x="1141413" y="4404596"/>
            <a:ext cx="319524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20" name="Obraz — symbol zastępczy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  <a:endParaRPr lang="pl-PL" noProof="0"/>
          </a:p>
        </p:txBody>
      </p:sp>
      <p:sp>
        <p:nvSpPr>
          <p:cNvPr id="21" name="Tekst — symbol zastępczy 3"/>
          <p:cNvSpPr>
            <a:spLocks noGrp="1"/>
          </p:cNvSpPr>
          <p:nvPr>
            <p:ph type="body" sz="half" idx="18" hasCustomPrompt="1"/>
          </p:nvPr>
        </p:nvSpPr>
        <p:spPr>
          <a:xfrm>
            <a:off x="1141413" y="4980858"/>
            <a:ext cx="3195240" cy="8178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22" name="Tekst — symbol zastępczy 4"/>
          <p:cNvSpPr>
            <a:spLocks noGrp="1"/>
          </p:cNvSpPr>
          <p:nvPr>
            <p:ph type="body" sz="quarter" idx="3" hasCustomPrompt="1"/>
          </p:nvPr>
        </p:nvSpPr>
        <p:spPr>
          <a:xfrm>
            <a:off x="4489053" y="4404596"/>
            <a:ext cx="320040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23" name="Obraz — symbol zastępczy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  <a:endParaRPr lang="pl-PL" noProof="0"/>
          </a:p>
        </p:txBody>
      </p:sp>
      <p:sp>
        <p:nvSpPr>
          <p:cNvPr id="24" name="Tekst — symbol zastępczy 3"/>
          <p:cNvSpPr>
            <a:spLocks noGrp="1"/>
          </p:cNvSpPr>
          <p:nvPr>
            <p:ph type="body" sz="half" idx="19" hasCustomPrompt="1"/>
          </p:nvPr>
        </p:nvSpPr>
        <p:spPr>
          <a:xfrm>
            <a:off x="4487593" y="4980857"/>
            <a:ext cx="3200400" cy="81034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25" name="Tekst — symbol zastępczy 4"/>
          <p:cNvSpPr>
            <a:spLocks noGrp="1"/>
          </p:cNvSpPr>
          <p:nvPr>
            <p:ph type="body" sz="quarter" idx="13" hasCustomPrompt="1"/>
          </p:nvPr>
        </p:nvSpPr>
        <p:spPr>
          <a:xfrm>
            <a:off x="7852567" y="4404595"/>
            <a:ext cx="3190741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26" name="Obraz — symbol zastępczy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  <a:endParaRPr lang="pl-PL" noProof="0"/>
          </a:p>
        </p:txBody>
      </p:sp>
      <p:sp>
        <p:nvSpPr>
          <p:cNvPr id="27" name="Tekst — symbol zastępczy 3"/>
          <p:cNvSpPr>
            <a:spLocks noGrp="1"/>
          </p:cNvSpPr>
          <p:nvPr>
            <p:ph type="body" sz="half" idx="20" hasCustomPrompt="1"/>
          </p:nvPr>
        </p:nvSpPr>
        <p:spPr>
          <a:xfrm>
            <a:off x="7852442" y="4980854"/>
            <a:ext cx="3194968" cy="810345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l-PL" noProof="0"/>
              <a:t>Kliknij, aby edytować style wzorców tekstu</a:t>
            </a:r>
          </a:p>
        </p:txBody>
      </p:sp>
      <p:sp>
        <p:nvSpPr>
          <p:cNvPr id="3" name="Data — symbol zastępczy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48F3260-68A7-46EC-8A77-20D1120A63A6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4" name="Stopka — symbol zastępczy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5" name="Numer slajdu — symbol zastępczy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Tekst pionowy — symbol zastępczy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pl-PL" noProof="0"/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3A6E3D1-78A1-4980-9574-90D3B19BB386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609599"/>
            <a:ext cx="2005011" cy="5181601"/>
          </a:xfrm>
        </p:spPr>
        <p:txBody>
          <a:bodyPr vert="eaVert" rtlCol="0"/>
          <a:lstStyle/>
          <a:p>
            <a:pPr rtl="0"/>
            <a:r>
              <a:rPr lang="pl-PL" noProof="0"/>
              <a:t>Kliknij, aby edytować styl wzorca tytułu</a:t>
            </a:r>
          </a:p>
        </p:txBody>
      </p:sp>
      <p:sp>
        <p:nvSpPr>
          <p:cNvPr id="3" name="Tekst pionowy — symbol zastępczy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pl-PL" noProof="0"/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4D5DB7E-90EA-47B0-830E-A91D4025CCB7}" type="datetime1">
              <a:rPr lang="pl-PL" noProof="0" smtClean="0"/>
              <a:t>12.05.2025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pl-PL" noProof="0" smtClean="0"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az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upa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upa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Prostokąt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Dowolny kształt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Dowolny kształt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Dowolny kształt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Dowolny kształt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Dowolny kształt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Dowolny kształt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Dowolny kształt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Dowolny kształt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Dowolny kształt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Dowolny kształt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ia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Dowolny kształt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Dowolny kształt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Dowolny kształt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Dowolny kształt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Prostokąt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Dowolny kształt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Dowolny kształt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Dowolny kształt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Dowolny kształt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Dowolny kształt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Dowolny kształt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Dowolny kształt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Dowolny kształt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Dowolny kształt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Dowolny kształt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upa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Dowolny kształt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Dowolny kształt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Dowolny kształt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Dowolny kształt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Dowolny kształt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Dowolny kształt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Dowolny kształt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Dowolny kształt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Dowolny kształt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Prostokąt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ytuł — symbol zastępczy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endParaRPr lang="pl-PL" noProof="0"/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pl-PL" noProof="0"/>
              <a:t>Kliknij, aby edytować style wzorca tekstu</a:t>
            </a:r>
          </a:p>
          <a:p>
            <a:pPr lvl="1" rtl="0"/>
            <a:r>
              <a:rPr lang="pl-PL" noProof="0"/>
              <a:t>Drugi poziom</a:t>
            </a:r>
          </a:p>
          <a:p>
            <a:pPr lvl="2" rtl="0"/>
            <a:r>
              <a:rPr lang="pl-PL" noProof="0"/>
              <a:t>Trzeci poziom</a:t>
            </a:r>
          </a:p>
          <a:p>
            <a:pPr lvl="3" rtl="0"/>
            <a:r>
              <a:rPr lang="pl-PL" noProof="0"/>
              <a:t>Czwarty poziom</a:t>
            </a:r>
          </a:p>
          <a:p>
            <a:pPr lvl="4" rtl="0"/>
            <a:r>
              <a:rPr lang="pl-PL" noProof="0"/>
              <a:t>Piąty poziom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4A364D4-90D8-4BBA-A8AC-CE9C9AEC5B43}" type="datetime1">
              <a:rPr lang="pl-PL" noProof="0" smtClean="0"/>
              <a:t>12.05.2025</a:t>
            </a:fld>
            <a:endParaRPr lang="pl-PL" noProof="0" dirty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upa 76">
            <a:extLst>
              <a:ext uri="{FF2B5EF4-FFF2-40B4-BE49-F238E27FC236}">
                <a16:creationId xmlns:a16="http://schemas.microsoft.com/office/drawing/2014/main" id="{AD579530-1077-46B3-BD5C-81BB270A1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78" name="Prostokąt 77">
              <a:extLst>
                <a:ext uri="{FF2B5EF4-FFF2-40B4-BE49-F238E27FC236}">
                  <a16:creationId xmlns:a16="http://schemas.microsoft.com/office/drawing/2014/main" id="{ACBB106A-B366-4349-B59F-E8FBDADD8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l-PL"/>
            </a:p>
          </p:txBody>
        </p:sp>
        <p:pic>
          <p:nvPicPr>
            <p:cNvPr id="79" name="Obraz 2">
              <a:extLst>
                <a:ext uri="{FF2B5EF4-FFF2-40B4-BE49-F238E27FC236}">
                  <a16:creationId xmlns:a16="http://schemas.microsoft.com/office/drawing/2014/main" id="{113FC03B-24E4-4A3F-9626-CC7F6356B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 xmlns:a16="http://schemas.microsoft.com/office/drawing/2014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Obraz 4" descr="zbliżenie płytki obwodu">
            <a:extLst>
              <a:ext uri="{FF2B5EF4-FFF2-40B4-BE49-F238E27FC236}">
                <a16:creationId xmlns:a16="http://schemas.microsoft.com/office/drawing/2014/main" id="{525AE681-57C0-4C44-9E88-A16CDA016EB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0000"/>
          </a:blip>
          <a:srcRect t="6504" b="9202"/>
          <a:stretch/>
        </p:blipFill>
        <p:spPr>
          <a:xfrm>
            <a:off x="-1" y="69590"/>
            <a:ext cx="12188389" cy="6857990"/>
          </a:xfrm>
          <a:prstGeom prst="rect">
            <a:avLst/>
          </a:prstGeom>
        </p:spPr>
      </p:pic>
      <p:grpSp>
        <p:nvGrpSpPr>
          <p:cNvPr id="81" name="Grupa 80">
            <a:extLst>
              <a:ext uri="{FF2B5EF4-FFF2-40B4-BE49-F238E27FC236}">
                <a16:creationId xmlns:a16="http://schemas.microsoft.com/office/drawing/2014/main" id="{83F79A5F-63B5-4802-B39B-BF0F89DDD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235200"/>
            <a:ext cx="10982062" cy="2396067"/>
            <a:chOff x="605895" y="2235200"/>
            <a:chExt cx="10982062" cy="2396067"/>
          </a:xfrm>
        </p:grpSpPr>
        <p:sp>
          <p:nvSpPr>
            <p:cNvPr id="82" name="Prostokąt z rogami zaokrąglonymi po przekątnej 7">
              <a:extLst>
                <a:ext uri="{FF2B5EF4-FFF2-40B4-BE49-F238E27FC236}">
                  <a16:creationId xmlns:a16="http://schemas.microsoft.com/office/drawing/2014/main" id="{00D14BF7-A799-4EDA-8C19-CED0B8EC5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82333" y="2235200"/>
              <a:ext cx="7027334" cy="2396067"/>
            </a:xfrm>
            <a:prstGeom prst="round2DiagRect">
              <a:avLst>
                <a:gd name="adj1" fmla="val 9246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l-PL"/>
            </a:p>
          </p:txBody>
        </p:sp>
        <p:grpSp>
          <p:nvGrpSpPr>
            <p:cNvPr id="83" name="Grupa 82">
              <a:extLst>
                <a:ext uri="{FF2B5EF4-FFF2-40B4-BE49-F238E27FC236}">
                  <a16:creationId xmlns:a16="http://schemas.microsoft.com/office/drawing/2014/main" id="{AF292344-73C8-4E53-85C0-8CDB23EB53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5895" y="2900097"/>
              <a:ext cx="10982062" cy="1211524"/>
              <a:chOff x="605895" y="2900097"/>
              <a:chExt cx="10982062" cy="1211524"/>
            </a:xfrm>
          </p:grpSpPr>
          <p:sp>
            <p:nvSpPr>
              <p:cNvPr id="84" name="Dowolny kształt 32">
                <a:extLst>
                  <a:ext uri="{FF2B5EF4-FFF2-40B4-BE49-F238E27FC236}">
                    <a16:creationId xmlns:a16="http://schemas.microsoft.com/office/drawing/2014/main" id="{4781E776-A0A7-4FB6-958B-8389BBA569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9653587" y="33797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85" name="Dowolny kształt 33">
                <a:extLst>
                  <a:ext uri="{FF2B5EF4-FFF2-40B4-BE49-F238E27FC236}">
                    <a16:creationId xmlns:a16="http://schemas.microsoft.com/office/drawing/2014/main" id="{0F004D56-F177-45BC-8965-B72DB88A08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078244" y="33107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86" name="Dowolny kształt 34">
                <a:extLst>
                  <a:ext uri="{FF2B5EF4-FFF2-40B4-BE49-F238E27FC236}">
                    <a16:creationId xmlns:a16="http://schemas.microsoft.com/office/drawing/2014/main" id="{5F2F1F83-817B-4678-B0AE-8FFDC49FC8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1146631" y="35742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87" name="Dowolny kształt 37">
                <a:extLst>
                  <a:ext uri="{FF2B5EF4-FFF2-40B4-BE49-F238E27FC236}">
                    <a16:creationId xmlns:a16="http://schemas.microsoft.com/office/drawing/2014/main" id="{F908EB47-32F4-4E82-BF56-FD25BB0747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230644" y="30345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88" name="Dowolny kształt 35">
                <a:extLst>
                  <a:ext uri="{FF2B5EF4-FFF2-40B4-BE49-F238E27FC236}">
                    <a16:creationId xmlns:a16="http://schemas.microsoft.com/office/drawing/2014/main" id="{0966000D-B975-4E8A-9BF2-EACF216405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034587" y="25627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89" name="Dowolny kształt 36">
                <a:extLst>
                  <a:ext uri="{FF2B5EF4-FFF2-40B4-BE49-F238E27FC236}">
                    <a16:creationId xmlns:a16="http://schemas.microsoft.com/office/drawing/2014/main" id="{A9554499-6796-4AEE-B012-34A5B9A585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47375" y="32326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0" name="Dowolny kształt 38">
                <a:extLst>
                  <a:ext uri="{FF2B5EF4-FFF2-40B4-BE49-F238E27FC236}">
                    <a16:creationId xmlns:a16="http://schemas.microsoft.com/office/drawing/2014/main" id="{9DD40864-34BD-491F-B591-180E7B32C1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1399044" y="30953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1" name="Dowolny kształt 39">
                <a:extLst>
                  <a:ext uri="{FF2B5EF4-FFF2-40B4-BE49-F238E27FC236}">
                    <a16:creationId xmlns:a16="http://schemas.microsoft.com/office/drawing/2014/main" id="{2623F54C-4373-4D30-90DB-3129BDDF54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353675" y="21531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2" name="Dowolny kształt 40">
                <a:extLst>
                  <a:ext uri="{FF2B5EF4-FFF2-40B4-BE49-F238E27FC236}">
                    <a16:creationId xmlns:a16="http://schemas.microsoft.com/office/drawing/2014/main" id="{1FF42884-D4B2-462F-9FA7-4FA8925322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848850" y="33088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3" name="Prostokąt 41">
                <a:extLst>
                  <a:ext uri="{FF2B5EF4-FFF2-40B4-BE49-F238E27FC236}">
                    <a16:creationId xmlns:a16="http://schemas.microsoft.com/office/drawing/2014/main" id="{27F4D4BA-37F5-4D54-BDFF-733F621D5D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721056" y="32842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4" name="Dowolny kształt 32">
                <a:extLst>
                  <a:ext uri="{FF2B5EF4-FFF2-40B4-BE49-F238E27FC236}">
                    <a16:creationId xmlns:a16="http://schemas.microsoft.com/office/drawing/2014/main" id="{29E4A0E5-0441-4563-A947-12A5781105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2122751" y="35321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5" name="Dowolny kształt 33">
                <a:extLst>
                  <a:ext uri="{FF2B5EF4-FFF2-40B4-BE49-F238E27FC236}">
                    <a16:creationId xmlns:a16="http://schemas.microsoft.com/office/drawing/2014/main" id="{4A8D89B4-AD1B-410A-870B-1042E075A0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958445" y="34631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6" name="Dowolny kształt 34">
                <a:extLst>
                  <a:ext uri="{FF2B5EF4-FFF2-40B4-BE49-F238E27FC236}">
                    <a16:creationId xmlns:a16="http://schemas.microsoft.com/office/drawing/2014/main" id="{DFC54570-9F45-44E6-AC94-4B3192D44B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858308" y="37266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7" name="Dowolny kształt 37">
                <a:extLst>
                  <a:ext uri="{FF2B5EF4-FFF2-40B4-BE49-F238E27FC236}">
                    <a16:creationId xmlns:a16="http://schemas.microsoft.com/office/drawing/2014/main" id="{A976F76C-4BBB-4CD4-9270-5E4E8802BF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658407" y="31869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8" name="Dowolny kształt 35">
                <a:extLst>
                  <a:ext uri="{FF2B5EF4-FFF2-40B4-BE49-F238E27FC236}">
                    <a16:creationId xmlns:a16="http://schemas.microsoft.com/office/drawing/2014/main" id="{06081E5F-35E2-4E9E-A0DA-9E2F769C4C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860814" y="27151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99" name="Dowolny kształt 36">
                <a:extLst>
                  <a:ext uri="{FF2B5EF4-FFF2-40B4-BE49-F238E27FC236}">
                    <a16:creationId xmlns:a16="http://schemas.microsoft.com/office/drawing/2014/main" id="{7B7B4F78-1391-433D-AAE5-0FA8B8EE18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289314" y="33850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100" name="Dowolny kształt 38">
                <a:extLst>
                  <a:ext uri="{FF2B5EF4-FFF2-40B4-BE49-F238E27FC236}">
                    <a16:creationId xmlns:a16="http://schemas.microsoft.com/office/drawing/2014/main" id="{EF63F42B-29ED-4285-99D1-5FA657DA92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605895" y="32477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101" name="Dowolny kształt 39">
                <a:extLst>
                  <a:ext uri="{FF2B5EF4-FFF2-40B4-BE49-F238E27FC236}">
                    <a16:creationId xmlns:a16="http://schemas.microsoft.com/office/drawing/2014/main" id="{EB7A6053-A7CF-4785-B396-6F70D6EBE9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532202" y="23055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102" name="Dowolny kształt 40">
                <a:extLst>
                  <a:ext uri="{FF2B5EF4-FFF2-40B4-BE49-F238E27FC236}">
                    <a16:creationId xmlns:a16="http://schemas.microsoft.com/office/drawing/2014/main" id="{E6337518-A10D-47A5-BD86-6D1F3FAF3C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154501" y="34612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  <p:sp>
            <p:nvSpPr>
              <p:cNvPr id="103" name="Prostokąt 41">
                <a:extLst>
                  <a:ext uri="{FF2B5EF4-FFF2-40B4-BE49-F238E27FC236}">
                    <a16:creationId xmlns:a16="http://schemas.microsoft.com/office/drawing/2014/main" id="{7591C37F-6498-4992-992D-D413A84752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448983" y="34366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  <p:txBody>
              <a:bodyPr/>
              <a:lstStyle/>
              <a:p>
                <a:endParaRPr lang="pl-PL"/>
              </a:p>
            </p:txBody>
          </p:sp>
        </p:grpSp>
      </p:grpSp>
      <p:sp>
        <p:nvSpPr>
          <p:cNvPr id="2" name="Tytuł 1">
            <a:extLst>
              <a:ext uri="{FF2B5EF4-FFF2-40B4-BE49-F238E27FC236}">
                <a16:creationId xmlns:a16="http://schemas.microsoft.com/office/drawing/2014/main" id="{ED476017-D224-40AE-B921-6752545015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7000" y="2760824"/>
            <a:ext cx="6858000" cy="1367896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pl-PL" dirty="0" err="1">
                <a:effectLst/>
              </a:rPr>
              <a:t>comprehensive</a:t>
            </a:r>
            <a:r>
              <a:rPr lang="pl-PL" dirty="0">
                <a:effectLst/>
              </a:rPr>
              <a:t> </a:t>
            </a:r>
            <a:r>
              <a:rPr lang="pl-PL" dirty="0" err="1"/>
              <a:t>security</a:t>
            </a:r>
            <a:r>
              <a:rPr lang="pl-PL" dirty="0"/>
              <a:t> </a:t>
            </a:r>
            <a:r>
              <a:rPr lang="pl-PL" dirty="0">
                <a:effectLst/>
              </a:rPr>
              <a:t>plan</a:t>
            </a:r>
            <a:endParaRPr lang="pl-PL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E38D2F-1704-A8D2-6D99-A4AC9336BB36}"/>
              </a:ext>
            </a:extLst>
          </p:cNvPr>
          <p:cNvSpPr txBox="1"/>
          <p:nvPr/>
        </p:nvSpPr>
        <p:spPr>
          <a:xfrm>
            <a:off x="159786" y="6091881"/>
            <a:ext cx="281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GABRIELA CIUBA</a:t>
            </a:r>
            <a:endParaRPr lang="pl-PL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13ECEE-5C4D-7F84-B022-B2698422418B}"/>
              </a:ext>
            </a:extLst>
          </p:cNvPr>
          <p:cNvSpPr txBox="1"/>
          <p:nvPr/>
        </p:nvSpPr>
        <p:spPr>
          <a:xfrm>
            <a:off x="10383044" y="6123176"/>
            <a:ext cx="1576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1806307</a:t>
            </a:r>
            <a:endParaRPr lang="pl-PL" sz="2800" dirty="0"/>
          </a:p>
        </p:txBody>
      </p:sp>
    </p:spTree>
    <p:extLst>
      <p:ext uri="{BB962C8B-B14F-4D97-AF65-F5344CB8AC3E}">
        <p14:creationId xmlns:p14="http://schemas.microsoft.com/office/powerpoint/2010/main" val="1337192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374864-F00B-892D-E722-9BAB54B5B0C7}"/>
              </a:ext>
            </a:extLst>
          </p:cNvPr>
          <p:cNvSpPr txBox="1"/>
          <p:nvPr/>
        </p:nvSpPr>
        <p:spPr>
          <a:xfrm>
            <a:off x="1033939" y="246857"/>
            <a:ext cx="6346782" cy="16398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pl-PL" sz="2400" b="0" i="0" kern="1200" cap="all" baseline="0" dirty="0">
                <a:effectLst/>
                <a:latin typeface="+mj-lt"/>
                <a:ea typeface="+mj-ea"/>
                <a:cs typeface="+mj-cs"/>
              </a:rPr>
              <a:t>A MULTI-LAYERED </a:t>
            </a:r>
            <a:r>
              <a:rPr lang="pl-PL" sz="2400" b="0" i="0" kern="1200" cap="all" baseline="0" dirty="0">
                <a:effectLst/>
                <a:ea typeface="+mj-ea"/>
                <a:cs typeface="+mj-cs"/>
              </a:rPr>
              <a:t>APPROACH</a:t>
            </a:r>
            <a:r>
              <a:rPr lang="pl-PL" sz="2400" b="0" i="0" kern="1200" cap="all" baseline="0" dirty="0">
                <a:effectLst/>
                <a:latin typeface="+mj-lt"/>
                <a:ea typeface="+mj-ea"/>
                <a:cs typeface="+mj-cs"/>
              </a:rPr>
              <a:t> TO CYBERSECURITY</a:t>
            </a:r>
          </a:p>
          <a:p>
            <a:pPr marL="342900" indent="-3429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l-PL" sz="2400" b="0" i="0" kern="1200" baseline="0" dirty="0" err="1">
                <a:effectLst/>
                <a:latin typeface="+mj-lt"/>
                <a:ea typeface="+mj-ea"/>
                <a:cs typeface="+mj-cs"/>
              </a:rPr>
              <a:t>Ensure</a:t>
            </a:r>
            <a:r>
              <a:rPr lang="pl-PL" sz="2400" b="0" i="0" kern="1200" baseline="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pl-PL" sz="2400" b="0" i="0" kern="1200" baseline="0" dirty="0" err="1">
                <a:effectLst/>
                <a:latin typeface="+mj-lt"/>
                <a:ea typeface="+mj-ea"/>
                <a:cs typeface="+mj-cs"/>
              </a:rPr>
              <a:t>resilience</a:t>
            </a:r>
            <a:r>
              <a:rPr lang="pl-PL" sz="2400" b="0" i="0" kern="1200" baseline="0" dirty="0">
                <a:effectLst/>
                <a:latin typeface="+mj-lt"/>
                <a:ea typeface="+mj-ea"/>
                <a:cs typeface="+mj-cs"/>
              </a:rPr>
              <a:t> for </a:t>
            </a:r>
            <a:r>
              <a:rPr lang="pl-PL" sz="2400" b="0" i="0" kern="1200" baseline="0" dirty="0" err="1">
                <a:effectLst/>
                <a:latin typeface="+mj-lt"/>
                <a:ea typeface="+mj-ea"/>
                <a:cs typeface="+mj-cs"/>
              </a:rPr>
              <a:t>short</a:t>
            </a:r>
            <a:r>
              <a:rPr lang="pl-PL" sz="2400" b="0" i="0" kern="1200" baseline="0" dirty="0">
                <a:effectLst/>
                <a:latin typeface="+mj-lt"/>
                <a:ea typeface="+mj-ea"/>
                <a:cs typeface="+mj-cs"/>
              </a:rPr>
              <a:t>-term and </a:t>
            </a:r>
            <a:r>
              <a:rPr lang="pl-PL" sz="2400" b="0" i="0" kern="1200" baseline="0" dirty="0" err="1">
                <a:effectLst/>
                <a:latin typeface="+mj-lt"/>
                <a:ea typeface="+mj-ea"/>
                <a:cs typeface="+mj-cs"/>
              </a:rPr>
              <a:t>long</a:t>
            </a:r>
            <a:r>
              <a:rPr lang="pl-PL" sz="2400" b="0" i="0" kern="1200" baseline="0" dirty="0">
                <a:effectLst/>
                <a:latin typeface="+mj-lt"/>
                <a:ea typeface="+mj-ea"/>
                <a:cs typeface="+mj-cs"/>
              </a:rPr>
              <a:t>-term </a:t>
            </a:r>
            <a:r>
              <a:rPr lang="pl-PL" sz="2400" b="0" i="0" kern="1200" baseline="0" dirty="0" err="1">
                <a:effectLst/>
                <a:latin typeface="+mj-lt"/>
                <a:ea typeface="+mj-ea"/>
                <a:cs typeface="+mj-cs"/>
              </a:rPr>
              <a:t>operations</a:t>
            </a:r>
            <a:endParaRPr lang="pl-PL" sz="2400" kern="1200" baseline="0" dirty="0"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 descr="A device with a lock on it&#10;&#10;AI-generated content may be incorrect.">
            <a:extLst>
              <a:ext uri="{FF2B5EF4-FFF2-40B4-BE49-F238E27FC236}">
                <a16:creationId xmlns:a16="http://schemas.microsoft.com/office/drawing/2014/main" id="{AEC53AA4-D1FC-8D0A-E8A7-93C577EDC3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99" r="-1" b="-1"/>
          <a:stretch/>
        </p:blipFill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3340DE-60C5-F511-769A-F68A187CEAEF}"/>
              </a:ext>
            </a:extLst>
          </p:cNvPr>
          <p:cNvSpPr txBox="1"/>
          <p:nvPr/>
        </p:nvSpPr>
        <p:spPr>
          <a:xfrm>
            <a:off x="1141410" y="2249486"/>
            <a:ext cx="5934511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120000"/>
              </a:lnSpc>
              <a:spcBef>
                <a:spcPts val="1000"/>
              </a:spcBef>
              <a:buSzPct val="125000"/>
            </a:pPr>
            <a:r>
              <a:rPr lang="pl-PL" sz="2400" b="0" i="0" kern="1200" dirty="0">
                <a:effectLst/>
                <a:latin typeface="+mn-lt"/>
                <a:ea typeface="+mn-ea"/>
                <a:cs typeface="+mn-cs"/>
              </a:rPr>
              <a:t>MONITOR AND RESPOND</a:t>
            </a:r>
          </a:p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SzPct val="125000"/>
              <a:buFont typeface="Courier New" panose="02070309020205020404" pitchFamily="49" charset="0"/>
              <a:buChar char="o"/>
            </a:pP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Be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aware</a:t>
            </a: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 of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current</a:t>
            </a: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threats</a:t>
            </a:r>
            <a:endParaRPr lang="pl-PL" sz="2000" b="0" i="0" kern="1200" dirty="0">
              <a:effectLst/>
              <a:latin typeface="+mn-lt"/>
              <a:ea typeface="+mn-ea"/>
              <a:cs typeface="+mn-cs"/>
            </a:endParaRPr>
          </a:p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SzPct val="125000"/>
              <a:buFont typeface="Courier New" panose="02070309020205020404" pitchFamily="49" charset="0"/>
              <a:buChar char="o"/>
            </a:pP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Implement</a:t>
            </a: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effective</a:t>
            </a: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response</a:t>
            </a: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strategies</a:t>
            </a:r>
            <a:endParaRPr lang="pl-PL" sz="2000" kern="1200" dirty="0">
              <a:latin typeface="+mn-lt"/>
              <a:ea typeface="+mn-ea"/>
              <a:cs typeface="+mn-cs"/>
            </a:endParaRPr>
          </a:p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SzPct val="125000"/>
              <a:buFont typeface="Courier New" panose="02070309020205020404" pitchFamily="49" charset="0"/>
              <a:buChar char="o"/>
            </a:pP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Conduct</a:t>
            </a: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ongoing</a:t>
            </a: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staff</a:t>
            </a: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training</a:t>
            </a:r>
            <a:r>
              <a:rPr lang="pl-PL" sz="2000" b="0" i="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pl-PL" sz="2000" b="0" i="0" kern="1200" dirty="0" err="1">
                <a:effectLst/>
                <a:latin typeface="+mn-lt"/>
                <a:ea typeface="+mn-ea"/>
                <a:cs typeface="+mn-cs"/>
              </a:rPr>
              <a:t>programs</a:t>
            </a:r>
            <a:endParaRPr lang="pl-PL" sz="2000" kern="1200" dirty="0">
              <a:latin typeface="+mn-lt"/>
              <a:ea typeface="+mn-ea"/>
              <a:cs typeface="+mn-cs"/>
            </a:endParaRPr>
          </a:p>
          <a:p>
            <a:pPr defTabSz="914400">
              <a:lnSpc>
                <a:spcPct val="120000"/>
              </a:lnSpc>
              <a:spcBef>
                <a:spcPts val="1000"/>
              </a:spcBef>
              <a:buSzPct val="125000"/>
            </a:pPr>
            <a:endParaRPr lang="pl-PL" sz="1600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9D34E8-CA44-B905-0082-04913FD0CEAA}"/>
              </a:ext>
            </a:extLst>
          </p:cNvPr>
          <p:cNvSpPr txBox="1"/>
          <p:nvPr/>
        </p:nvSpPr>
        <p:spPr>
          <a:xfrm>
            <a:off x="7380721" y="5791200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https://pl.freepik.com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573482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5EBB41-0C94-BD57-B6C9-42661E0DE483}"/>
              </a:ext>
            </a:extLst>
          </p:cNvPr>
          <p:cNvSpPr txBox="1"/>
          <p:nvPr/>
        </p:nvSpPr>
        <p:spPr>
          <a:xfrm>
            <a:off x="1151546" y="494271"/>
            <a:ext cx="6793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000" b="0" i="0" dirty="0">
                <a:effectLst/>
              </a:rPr>
              <a:t>COMPLY WITH INTERNATIONAL STANDARDS</a:t>
            </a:r>
            <a:endParaRPr lang="en-GB" sz="2000" b="0" i="0" dirty="0">
              <a:effectLst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pl-PL" sz="2000" b="0" i="0" dirty="0" err="1">
                <a:effectLst/>
              </a:rPr>
              <a:t>Support</a:t>
            </a:r>
            <a:r>
              <a:rPr lang="pl-PL" sz="2000" b="0" i="0" dirty="0">
                <a:effectLst/>
              </a:rPr>
              <a:t> ISO/IEC 27001, NIST </a:t>
            </a:r>
            <a:r>
              <a:rPr lang="pl-PL" sz="2000" b="0" i="0" dirty="0" err="1">
                <a:effectLst/>
              </a:rPr>
              <a:t>recommendations</a:t>
            </a:r>
            <a:r>
              <a:rPr lang="pl-PL" sz="2000" b="0" i="0" dirty="0">
                <a:effectLst/>
              </a:rPr>
              <a:t>, and GDPR</a:t>
            </a:r>
            <a:endParaRPr lang="pl-PL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536E88-19FC-60E9-08BC-C8972B15FDC2}"/>
              </a:ext>
            </a:extLst>
          </p:cNvPr>
          <p:cNvSpPr txBox="1"/>
          <p:nvPr/>
        </p:nvSpPr>
        <p:spPr>
          <a:xfrm flipH="1">
            <a:off x="1151546" y="1529826"/>
            <a:ext cx="58855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000" b="0" i="0" dirty="0">
                <a:effectLst/>
              </a:rPr>
              <a:t>CIA TRINITY PRINCIPLES</a:t>
            </a:r>
            <a:endParaRPr lang="en-GB" sz="2000" b="0" i="0" dirty="0">
              <a:effectLst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</a:rPr>
              <a:t>Protect sensitive data from unauthorized access</a:t>
            </a:r>
            <a:endParaRPr lang="en-GB" sz="20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</a:rPr>
              <a:t>Ensure system legitimacy and accessibility for authorized users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  <a:latin typeface="+mj-lt"/>
              </a:rPr>
              <a:t>Ensure confidentiality, integrity, and availability of data</a:t>
            </a:r>
            <a:endParaRPr lang="pl-PL" sz="2000" dirty="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1EB2A7-8ABB-85E3-86D8-CC968E216192}"/>
              </a:ext>
            </a:extLst>
          </p:cNvPr>
          <p:cNvSpPr txBox="1"/>
          <p:nvPr/>
        </p:nvSpPr>
        <p:spPr>
          <a:xfrm>
            <a:off x="1151546" y="3650498"/>
            <a:ext cx="63033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000" b="0" i="0" dirty="0">
                <a:effectLst/>
              </a:rPr>
              <a:t>VERIFY IDENTITY</a:t>
            </a:r>
            <a:endParaRPr lang="en-GB" sz="2000" b="0" i="0" dirty="0">
              <a:effectLst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pl-PL" sz="2000" b="0" i="0" dirty="0" err="1">
                <a:effectLst/>
              </a:rPr>
              <a:t>Use</a:t>
            </a:r>
            <a:r>
              <a:rPr lang="pl-PL" sz="2000" b="0" i="0" dirty="0">
                <a:effectLst/>
              </a:rPr>
              <a:t> </a:t>
            </a:r>
            <a:r>
              <a:rPr lang="pl-PL" sz="2000" b="0" i="0" dirty="0" err="1">
                <a:effectLst/>
              </a:rPr>
              <a:t>multi-factor</a:t>
            </a:r>
            <a:r>
              <a:rPr lang="pl-PL" sz="2000" b="0" i="0" dirty="0">
                <a:effectLst/>
              </a:rPr>
              <a:t> </a:t>
            </a:r>
            <a:r>
              <a:rPr lang="pl-PL" sz="2000" b="0" i="0" dirty="0" err="1">
                <a:effectLst/>
              </a:rPr>
              <a:t>authentication</a:t>
            </a:r>
            <a:endParaRPr lang="en-GB" sz="20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</a:rPr>
              <a:t>Implement minimal access control policies with permissions</a:t>
            </a:r>
            <a:endParaRPr lang="pl-PL" sz="2000" dirty="0"/>
          </a:p>
        </p:txBody>
      </p:sp>
    </p:spTree>
    <p:extLst>
      <p:ext uri="{BB962C8B-B14F-4D97-AF65-F5344CB8AC3E}">
        <p14:creationId xmlns:p14="http://schemas.microsoft.com/office/powerpoint/2010/main" val="3841235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EFF6DD-854B-2521-750A-5C0C0B7FBD30}"/>
              </a:ext>
            </a:extLst>
          </p:cNvPr>
          <p:cNvSpPr txBox="1"/>
          <p:nvPr/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pl-PL" sz="3100" b="0" i="0" kern="1200" cap="all" baseline="0" dirty="0">
                <a:effectLst/>
                <a:latin typeface="+mj-lt"/>
                <a:ea typeface="+mj-ea"/>
                <a:cs typeface="+mj-cs"/>
              </a:rPr>
              <a:t>INCIDENT RESPONSE POLICIES </a:t>
            </a:r>
          </a:p>
          <a:p>
            <a:pPr marL="457200" indent="-4572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pl-PL" sz="2800" b="0" i="0" kern="1200" baseline="0" dirty="0" err="1">
                <a:effectLst/>
                <a:latin typeface="+mj-lt"/>
                <a:ea typeface="+mj-ea"/>
                <a:cs typeface="+mj-cs"/>
              </a:rPr>
              <a:t>Define</a:t>
            </a:r>
            <a:r>
              <a:rPr lang="pl-PL" sz="2800" b="0" i="0" kern="1200" baseline="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pl-PL" sz="2800" b="0" i="0" kern="1200" baseline="0" dirty="0" err="1">
                <a:effectLst/>
                <a:latin typeface="+mj-lt"/>
                <a:ea typeface="+mj-ea"/>
                <a:cs typeface="+mj-cs"/>
              </a:rPr>
              <a:t>steps</a:t>
            </a:r>
            <a:r>
              <a:rPr lang="pl-PL" sz="2800" b="0" i="0" kern="1200" baseline="0" dirty="0">
                <a:effectLst/>
                <a:latin typeface="+mj-lt"/>
                <a:ea typeface="+mj-ea"/>
                <a:cs typeface="+mj-cs"/>
              </a:rPr>
              <a:t> to </a:t>
            </a:r>
            <a:r>
              <a:rPr lang="pl-PL" sz="2800" b="0" i="0" kern="1200" baseline="0" dirty="0" err="1">
                <a:effectLst/>
                <a:latin typeface="+mj-lt"/>
                <a:ea typeface="+mj-ea"/>
                <a:cs typeface="+mj-cs"/>
              </a:rPr>
              <a:t>identify</a:t>
            </a:r>
            <a:r>
              <a:rPr lang="pl-PL" sz="2800" b="0" i="0" kern="1200" baseline="0" dirty="0">
                <a:effectLst/>
                <a:latin typeface="+mj-lt"/>
                <a:ea typeface="+mj-ea"/>
                <a:cs typeface="+mj-cs"/>
              </a:rPr>
              <a:t>, report, and </a:t>
            </a:r>
            <a:r>
              <a:rPr lang="pl-PL" sz="2800" b="0" i="0" kern="1200" baseline="0" dirty="0" err="1">
                <a:effectLst/>
                <a:latin typeface="+mj-lt"/>
                <a:ea typeface="+mj-ea"/>
                <a:cs typeface="+mj-cs"/>
              </a:rPr>
              <a:t>mitigate</a:t>
            </a:r>
            <a:r>
              <a:rPr lang="pl-PL" sz="2800" b="0" i="0" kern="1200" baseline="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pl-PL" sz="2800" b="0" i="0" kern="1200" baseline="0" dirty="0" err="1">
                <a:effectLst/>
                <a:latin typeface="+mj-lt"/>
                <a:ea typeface="+mj-ea"/>
                <a:cs typeface="+mj-cs"/>
              </a:rPr>
              <a:t>security</a:t>
            </a:r>
            <a:r>
              <a:rPr lang="pl-PL" sz="2800" b="0" i="0" kern="1200" baseline="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pl-PL" sz="2800" b="0" i="0" kern="1200" baseline="0" dirty="0" err="1">
                <a:effectLst/>
                <a:latin typeface="+mj-lt"/>
                <a:ea typeface="+mj-ea"/>
                <a:cs typeface="+mj-cs"/>
              </a:rPr>
              <a:t>issues</a:t>
            </a:r>
            <a:endParaRPr lang="pl-PL" sz="2800" kern="1200" baseline="0" dirty="0"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person and person looking at a computer screen&#10;&#10;AI-generated content may be incorrect.">
            <a:extLst>
              <a:ext uri="{FF2B5EF4-FFF2-40B4-BE49-F238E27FC236}">
                <a16:creationId xmlns:a16="http://schemas.microsoft.com/office/drawing/2014/main" id="{70939AA3-B2CA-F49A-97F5-C2A485F970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1412" y="2376448"/>
            <a:ext cx="4878389" cy="2744093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8B60530-04B8-05DB-0E99-0771D75D82C9}"/>
              </a:ext>
            </a:extLst>
          </p:cNvPr>
          <p:cNvSpPr txBox="1"/>
          <p:nvPr/>
        </p:nvSpPr>
        <p:spPr>
          <a:xfrm>
            <a:off x="6172201" y="2376448"/>
            <a:ext cx="4875211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120000"/>
              </a:lnSpc>
              <a:spcBef>
                <a:spcPts val="1000"/>
              </a:spcBef>
              <a:buSzPct val="125000"/>
            </a:pPr>
            <a:r>
              <a:rPr lang="en-US" sz="2400" b="0" i="0" dirty="0">
                <a:effectLst/>
              </a:rPr>
              <a:t>PHYSICAL SECURITY MEASURES</a:t>
            </a:r>
          </a:p>
          <a:p>
            <a:pPr marL="342900" indent="-342900" defTabSz="914400">
              <a:lnSpc>
                <a:spcPct val="120000"/>
              </a:lnSpc>
              <a:spcBef>
                <a:spcPts val="1000"/>
              </a:spcBef>
              <a:buSzPct val="125000"/>
              <a:buFont typeface="Courier New" panose="02070309020205020404" pitchFamily="49" charset="0"/>
              <a:buChar char="o"/>
            </a:pPr>
            <a:r>
              <a:rPr lang="en-US" sz="2400" b="0" i="0" dirty="0">
                <a:effectLst/>
              </a:rPr>
              <a:t>Controlled facility layouts</a:t>
            </a:r>
            <a:endParaRPr lang="en-US" sz="2400" dirty="0"/>
          </a:p>
          <a:p>
            <a:pPr marL="342900" indent="-342900" defTabSz="914400">
              <a:lnSpc>
                <a:spcPct val="120000"/>
              </a:lnSpc>
              <a:spcBef>
                <a:spcPts val="1000"/>
              </a:spcBef>
              <a:buSzPct val="125000"/>
              <a:buFont typeface="Courier New" panose="02070309020205020404" pitchFamily="49" charset="0"/>
              <a:buChar char="o"/>
            </a:pPr>
            <a:r>
              <a:rPr lang="en-US" sz="2400" b="0" i="0" dirty="0">
                <a:effectLst/>
              </a:rPr>
              <a:t>Biometric authentication techniques</a:t>
            </a:r>
          </a:p>
          <a:p>
            <a:pPr marL="342900" indent="-342900" defTabSz="914400">
              <a:lnSpc>
                <a:spcPct val="120000"/>
              </a:lnSpc>
              <a:spcBef>
                <a:spcPts val="1000"/>
              </a:spcBef>
              <a:buSzPct val="125000"/>
              <a:buFont typeface="Courier New" panose="02070309020205020404" pitchFamily="49" charset="0"/>
              <a:buChar char="o"/>
            </a:pPr>
            <a:r>
              <a:rPr lang="en-US" sz="2400" b="0" i="0" dirty="0">
                <a:effectLst/>
              </a:rPr>
              <a:t>ID badges for authorized staff</a:t>
            </a:r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D5B1FD-88AF-7D56-C806-DB2573641A40}"/>
              </a:ext>
            </a:extLst>
          </p:cNvPr>
          <p:cNvSpPr txBox="1"/>
          <p:nvPr/>
        </p:nvSpPr>
        <p:spPr>
          <a:xfrm>
            <a:off x="1141412" y="5120541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https://pl.freepik.com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55326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539F3A2-8D4E-D6F6-7556-8337478FEC14}"/>
              </a:ext>
            </a:extLst>
          </p:cNvPr>
          <p:cNvSpPr txBox="1"/>
          <p:nvPr/>
        </p:nvSpPr>
        <p:spPr>
          <a:xfrm>
            <a:off x="1779373" y="1013253"/>
            <a:ext cx="850752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0" i="0" dirty="0">
                <a:effectLst/>
              </a:rPr>
              <a:t>AUDIT AND COMPLIANCE POLICIES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800" b="0" i="0" dirty="0">
                <a:effectLst/>
              </a:rPr>
              <a:t>Provide regular monitoring, logging, and internal audits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800" b="0" i="0" dirty="0">
                <a:effectLst/>
              </a:rPr>
              <a:t>Protect consumer data in line with GDPR</a:t>
            </a:r>
            <a:endParaRPr lang="pl-PL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0692E1-CC5A-1D65-736D-09125026774D}"/>
              </a:ext>
            </a:extLst>
          </p:cNvPr>
          <p:cNvSpPr txBox="1"/>
          <p:nvPr/>
        </p:nvSpPr>
        <p:spPr>
          <a:xfrm>
            <a:off x="1779373" y="3014415"/>
            <a:ext cx="682366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b="0" i="0" dirty="0">
                <a:effectLst/>
              </a:rPr>
              <a:t>BRING-YOUR-OWN-DEVICE (BYOD) POLICIES</a:t>
            </a:r>
            <a:endParaRPr lang="en-GB" sz="2800" b="0" i="0" dirty="0">
              <a:effectLst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800" b="0" i="0" dirty="0">
                <a:effectLst/>
              </a:rPr>
              <a:t>Provide encryption technology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800" b="0" i="0" dirty="0">
                <a:effectLst/>
              </a:rPr>
              <a:t>Enable monitoring capabilities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800" b="0" i="0" dirty="0">
                <a:effectLst/>
              </a:rPr>
              <a:t>Implement remote device wipe procedures</a:t>
            </a:r>
            <a:endParaRPr lang="pl-PL" sz="2800" dirty="0"/>
          </a:p>
        </p:txBody>
      </p:sp>
    </p:spTree>
    <p:extLst>
      <p:ext uri="{BB962C8B-B14F-4D97-AF65-F5344CB8AC3E}">
        <p14:creationId xmlns:p14="http://schemas.microsoft.com/office/powerpoint/2010/main" val="882827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662795-B2EE-2205-4763-E10282D09DED}"/>
              </a:ext>
            </a:extLst>
          </p:cNvPr>
          <p:cNvSpPr txBox="1"/>
          <p:nvPr/>
        </p:nvSpPr>
        <p:spPr>
          <a:xfrm>
            <a:off x="1482812" y="123568"/>
            <a:ext cx="7217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0" i="0" u="sng" dirty="0">
                <a:effectLst/>
                <a:latin typeface="+mj-lt"/>
              </a:rPr>
              <a:t>Monitoring and Incident Response Plan</a:t>
            </a:r>
            <a:endParaRPr lang="pl-PL" sz="3600" u="sng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60E1F5-EF31-D848-AC52-B2E61F1DACA5}"/>
              </a:ext>
            </a:extLst>
          </p:cNvPr>
          <p:cNvSpPr txBox="1"/>
          <p:nvPr/>
        </p:nvSpPr>
        <p:spPr>
          <a:xfrm>
            <a:off x="1482812" y="1050324"/>
            <a:ext cx="966033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000" b="0" i="0" dirty="0">
                <a:effectLst/>
              </a:rPr>
              <a:t>ONGOING SYSTEM SURVEILLANCE</a:t>
            </a:r>
            <a:endParaRPr lang="en-GB" sz="2000" b="0" i="0" dirty="0">
              <a:effectLst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</a:rPr>
              <a:t>Spot anomalous activity, security concerns, and data breaches early</a:t>
            </a:r>
            <a:endParaRPr lang="en-GB" sz="20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</a:rPr>
              <a:t>Use Security Information and Event Management (SIEM) systems</a:t>
            </a:r>
            <a:endParaRPr lang="en-GB" sz="2000" b="0" i="0" dirty="0">
              <a:effectLst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</a:rPr>
              <a:t>Analyze and aggregate logs from various endpoints, servers, and applications in real time</a:t>
            </a:r>
            <a:endParaRPr lang="en-GB" sz="20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pl-PL" sz="2000" b="0" i="0" dirty="0" err="1">
                <a:effectLst/>
              </a:rPr>
              <a:t>Identify</a:t>
            </a:r>
            <a:r>
              <a:rPr lang="pl-PL" sz="2000" b="0" i="0" dirty="0">
                <a:effectLst/>
              </a:rPr>
              <a:t> </a:t>
            </a:r>
            <a:r>
              <a:rPr lang="pl-PL" sz="2000" b="0" i="0" dirty="0" err="1">
                <a:effectLst/>
              </a:rPr>
              <a:t>unexpected</a:t>
            </a:r>
            <a:r>
              <a:rPr lang="pl-PL" sz="2000" b="0" i="0" dirty="0">
                <a:effectLst/>
              </a:rPr>
              <a:t> </a:t>
            </a:r>
            <a:r>
              <a:rPr lang="pl-PL" sz="2000" b="0" i="0" dirty="0" err="1">
                <a:effectLst/>
              </a:rPr>
              <a:t>user</a:t>
            </a:r>
            <a:r>
              <a:rPr lang="pl-PL" sz="2000" b="0" i="0" dirty="0">
                <a:effectLst/>
              </a:rPr>
              <a:t> </a:t>
            </a:r>
            <a:r>
              <a:rPr lang="pl-PL" sz="2000" b="0" i="0" dirty="0" err="1">
                <a:effectLst/>
              </a:rPr>
              <a:t>behaviors</a:t>
            </a:r>
            <a:endParaRPr lang="pl-PL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B87645-2C28-9E58-A7DB-B0911830ECBA}"/>
              </a:ext>
            </a:extLst>
          </p:cNvPr>
          <p:cNvSpPr txBox="1"/>
          <p:nvPr/>
        </p:nvSpPr>
        <p:spPr>
          <a:xfrm>
            <a:off x="1482812" y="3132438"/>
            <a:ext cx="717440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000" b="0" i="0" dirty="0">
                <a:effectLst/>
              </a:rPr>
              <a:t>STRUCTURED RESPONSE TECHNIQUE</a:t>
            </a:r>
            <a:endParaRPr lang="en-GB" sz="2000" b="0" i="0" dirty="0">
              <a:effectLst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</a:rPr>
              <a:t>Assign roles, set up response tools, create communication protocols</a:t>
            </a:r>
            <a:endParaRPr lang="en-GB" sz="20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</a:rPr>
              <a:t>Process alerts and confirm incidents</a:t>
            </a:r>
            <a:endParaRPr lang="en-GB" sz="2000" b="0" i="0" dirty="0">
              <a:effectLst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pl-PL" sz="2000" b="0" i="0" dirty="0" err="1">
                <a:effectLst/>
              </a:rPr>
              <a:t>Isolate</a:t>
            </a:r>
            <a:r>
              <a:rPr lang="pl-PL" sz="2000" b="0" i="0" dirty="0">
                <a:effectLst/>
              </a:rPr>
              <a:t> </a:t>
            </a:r>
            <a:r>
              <a:rPr lang="pl-PL" sz="2000" b="0" i="0" dirty="0" err="1">
                <a:effectLst/>
              </a:rPr>
              <a:t>systems</a:t>
            </a:r>
            <a:r>
              <a:rPr lang="pl-PL" sz="2000" b="0" i="0" dirty="0">
                <a:effectLst/>
              </a:rPr>
              <a:t>, </a:t>
            </a:r>
            <a:r>
              <a:rPr lang="pl-PL" sz="2000" b="0" i="0" dirty="0" err="1">
                <a:effectLst/>
              </a:rPr>
              <a:t>eliminate</a:t>
            </a:r>
            <a:r>
              <a:rPr lang="pl-PL" sz="2000" b="0" i="0" dirty="0">
                <a:effectLst/>
              </a:rPr>
              <a:t> </a:t>
            </a:r>
            <a:r>
              <a:rPr lang="pl-PL" sz="2000" b="0" i="0" dirty="0" err="1">
                <a:effectLst/>
              </a:rPr>
              <a:t>malware</a:t>
            </a:r>
            <a:r>
              <a:rPr lang="pl-PL" sz="2000" b="0" i="0" dirty="0">
                <a:effectLst/>
              </a:rPr>
              <a:t>, </a:t>
            </a:r>
            <a:r>
              <a:rPr lang="pl-PL" sz="2000" b="0" i="0" dirty="0" err="1">
                <a:effectLst/>
              </a:rPr>
              <a:t>fix</a:t>
            </a:r>
            <a:r>
              <a:rPr lang="pl-PL" sz="2000" b="0" i="0" dirty="0">
                <a:effectLst/>
              </a:rPr>
              <a:t> </a:t>
            </a:r>
            <a:r>
              <a:rPr lang="pl-PL" sz="2000" b="0" i="0" dirty="0" err="1">
                <a:effectLst/>
              </a:rPr>
              <a:t>vulnerabilities</a:t>
            </a:r>
            <a:endParaRPr lang="en-GB" sz="20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</a:rPr>
              <a:t>Deploy updates, monitor features, protect system restoration</a:t>
            </a:r>
            <a:endParaRPr lang="pl-PL" sz="2000" dirty="0"/>
          </a:p>
        </p:txBody>
      </p:sp>
    </p:spTree>
    <p:extLst>
      <p:ext uri="{BB962C8B-B14F-4D97-AF65-F5344CB8AC3E}">
        <p14:creationId xmlns:p14="http://schemas.microsoft.com/office/powerpoint/2010/main" val="2511429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FBC8A-084D-1B79-BFDE-916A7EADAC4F}"/>
              </a:ext>
            </a:extLst>
          </p:cNvPr>
          <p:cNvSpPr txBox="1"/>
          <p:nvPr/>
        </p:nvSpPr>
        <p:spPr>
          <a:xfrm>
            <a:off x="1445006" y="2565596"/>
            <a:ext cx="371095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000" b="0" i="0" dirty="0">
                <a:effectLst/>
                <a:latin typeface="+mj-lt"/>
              </a:rPr>
              <a:t>OVERALL GOALS</a:t>
            </a:r>
            <a:endParaRPr lang="en-GB" sz="2000" b="0" i="0" dirty="0">
              <a:effectLst/>
              <a:latin typeface="+mj-lt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pl-PL" sz="2000" b="0" i="0" dirty="0" err="1">
                <a:effectLst/>
                <a:latin typeface="+mj-lt"/>
              </a:rPr>
              <a:t>Meet</a:t>
            </a:r>
            <a:r>
              <a:rPr lang="pl-PL" sz="2000" b="0" i="0" dirty="0">
                <a:effectLst/>
                <a:latin typeface="+mj-lt"/>
              </a:rPr>
              <a:t> data </a:t>
            </a:r>
            <a:r>
              <a:rPr lang="pl-PL" sz="2000" b="0" i="0" dirty="0" err="1">
                <a:effectLst/>
                <a:latin typeface="+mj-lt"/>
              </a:rPr>
              <a:t>protection</a:t>
            </a:r>
            <a:r>
              <a:rPr lang="pl-PL" sz="2000" b="0" i="0" dirty="0">
                <a:effectLst/>
                <a:latin typeface="+mj-lt"/>
              </a:rPr>
              <a:t> </a:t>
            </a:r>
            <a:r>
              <a:rPr lang="pl-PL" sz="2000" b="0" i="0" dirty="0" err="1">
                <a:effectLst/>
                <a:latin typeface="+mj-lt"/>
              </a:rPr>
              <a:t>standards</a:t>
            </a:r>
            <a:endParaRPr lang="en-GB" sz="2000" dirty="0">
              <a:latin typeface="+mj-lt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  <a:latin typeface="+mj-lt"/>
              </a:rPr>
              <a:t>Reduce the risk of cyberattacks</a:t>
            </a:r>
            <a:endParaRPr lang="en-GB" sz="2000" b="0" i="0" dirty="0">
              <a:effectLst/>
              <a:latin typeface="+mj-lt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pl-PL" sz="2000" b="0" i="0" dirty="0" err="1">
                <a:effectLst/>
                <a:latin typeface="+mj-lt"/>
              </a:rPr>
              <a:t>Enhance</a:t>
            </a:r>
            <a:r>
              <a:rPr lang="pl-PL" sz="2000" b="0" i="0" dirty="0">
                <a:effectLst/>
                <a:latin typeface="+mj-lt"/>
              </a:rPr>
              <a:t> system </a:t>
            </a:r>
            <a:r>
              <a:rPr lang="pl-PL" sz="2000" b="0" i="0" dirty="0" err="1">
                <a:effectLst/>
                <a:latin typeface="+mj-lt"/>
              </a:rPr>
              <a:t>resilience</a:t>
            </a:r>
            <a:endParaRPr lang="pl-PL" sz="2000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118772-AB83-AFB2-194F-4A4E4EAE6754}"/>
              </a:ext>
            </a:extLst>
          </p:cNvPr>
          <p:cNvSpPr txBox="1"/>
          <p:nvPr/>
        </p:nvSpPr>
        <p:spPr>
          <a:xfrm>
            <a:off x="1442678" y="4431182"/>
            <a:ext cx="60100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000" b="0" i="0" dirty="0">
                <a:effectLst/>
                <a:latin typeface="+mj-lt"/>
              </a:rPr>
              <a:t>ZERO TRUST ARCHITECTURE</a:t>
            </a:r>
            <a:endParaRPr lang="en-GB" sz="2000" b="0" i="0" dirty="0">
              <a:effectLst/>
              <a:latin typeface="+mj-lt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b="0" i="0" dirty="0">
                <a:effectLst/>
                <a:latin typeface="+mj-lt"/>
              </a:rPr>
              <a:t>Prevent unauthorized lateral movement on the network</a:t>
            </a:r>
            <a:endParaRPr lang="pl-PL" sz="2000" dirty="0">
              <a:latin typeface="+mj-lt"/>
            </a:endParaRPr>
          </a:p>
        </p:txBody>
      </p:sp>
      <p:pic>
        <p:nvPicPr>
          <p:cNvPr id="5" name="Picture 4" descr="A blue and silver shield with a lock&#10;&#10;AI-generated content may be incorrect.">
            <a:extLst>
              <a:ext uri="{FF2B5EF4-FFF2-40B4-BE49-F238E27FC236}">
                <a16:creationId xmlns:a16="http://schemas.microsoft.com/office/drawing/2014/main" id="{447CB2C7-AAFE-282D-BDCE-18C0F3A02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0392" y="1196489"/>
            <a:ext cx="4061654" cy="40616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916071-75FE-2F15-6DCF-5715A5D92AE6}"/>
              </a:ext>
            </a:extLst>
          </p:cNvPr>
          <p:cNvSpPr txBox="1"/>
          <p:nvPr/>
        </p:nvSpPr>
        <p:spPr>
          <a:xfrm>
            <a:off x="7359130" y="5246988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https://pl.freepik.com</a:t>
            </a:r>
            <a:endParaRPr lang="pl-PL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B49303-0CB4-F708-F765-E6C00067C36E}"/>
              </a:ext>
            </a:extLst>
          </p:cNvPr>
          <p:cNvSpPr txBox="1"/>
          <p:nvPr/>
        </p:nvSpPr>
        <p:spPr>
          <a:xfrm>
            <a:off x="1445006" y="303937"/>
            <a:ext cx="600538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200" b="0" i="0" dirty="0">
                <a:effectLst/>
              </a:rPr>
              <a:t>STRENGTHENING DIGITAL SECURITY POSTURE</a:t>
            </a:r>
            <a:endParaRPr lang="en-GB" sz="2200" b="0" i="0" dirty="0">
              <a:effectLst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200" b="0" i="0" dirty="0">
                <a:effectLst/>
              </a:rPr>
              <a:t>Implement technological and administrative controls</a:t>
            </a:r>
            <a:endParaRPr lang="en-GB" sz="22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200" b="0" i="0" dirty="0">
                <a:effectLst/>
              </a:rPr>
              <a:t>Develop a comprehensive cybersecurity strategy</a:t>
            </a:r>
            <a:endParaRPr lang="en-GB" sz="2200" b="0" i="0" dirty="0">
              <a:effectLst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pl-PL" sz="2200" b="0" i="0" dirty="0" err="1">
                <a:effectLst/>
              </a:rPr>
              <a:t>Increase</a:t>
            </a:r>
            <a:r>
              <a:rPr lang="pl-PL" sz="2200" b="0" i="0" dirty="0">
                <a:effectLst/>
              </a:rPr>
              <a:t> </a:t>
            </a:r>
            <a:r>
              <a:rPr lang="pl-PL" sz="2200" b="0" i="0" dirty="0" err="1">
                <a:effectLst/>
              </a:rPr>
              <a:t>security</a:t>
            </a:r>
            <a:r>
              <a:rPr lang="pl-PL" sz="2200" b="0" i="0" dirty="0">
                <a:effectLst/>
              </a:rPr>
              <a:t> </a:t>
            </a:r>
            <a:r>
              <a:rPr lang="pl-PL" sz="2200" b="0" i="0" dirty="0" err="1">
                <a:effectLst/>
              </a:rPr>
              <a:t>awareness</a:t>
            </a:r>
            <a:endParaRPr lang="pl-PL" sz="2200" dirty="0"/>
          </a:p>
        </p:txBody>
      </p:sp>
    </p:spTree>
    <p:extLst>
      <p:ext uri="{BB962C8B-B14F-4D97-AF65-F5344CB8AC3E}">
        <p14:creationId xmlns:p14="http://schemas.microsoft.com/office/powerpoint/2010/main" val="2657448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F75A1D-4FD7-9DCF-F5D9-C8AE27D80FC7}"/>
              </a:ext>
            </a:extLst>
          </p:cNvPr>
          <p:cNvSpPr txBox="1"/>
          <p:nvPr/>
        </p:nvSpPr>
        <p:spPr>
          <a:xfrm>
            <a:off x="4189118" y="3044279"/>
            <a:ext cx="3813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THANK YOU </a:t>
            </a:r>
            <a:r>
              <a:rPr lang="en-GB" sz="4400" dirty="0">
                <a:sym typeface="Wingdings" panose="05000000000000000000" pitchFamily="2" charset="2"/>
              </a:rPr>
              <a:t></a:t>
            </a:r>
            <a:endParaRPr lang="pl-PL" sz="4400" dirty="0"/>
          </a:p>
        </p:txBody>
      </p:sp>
    </p:spTree>
    <p:extLst>
      <p:ext uri="{BB962C8B-B14F-4D97-AF65-F5344CB8AC3E}">
        <p14:creationId xmlns:p14="http://schemas.microsoft.com/office/powerpoint/2010/main" val="11856520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bwód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967150_TF45165253" id="{494BAB8B-8145-48FF-998A-6BC1A10FC401}" vid="{EF74CD5D-1FE3-4EB2-81F9-9FD457BF5248}"/>
    </a:ext>
  </a:extLst>
</a:theme>
</file>

<file path=ppt/theme/theme2.xml><?xml version="1.0" encoding="utf-8"?>
<a:theme xmlns:a="http://schemas.openxmlformats.org/drawingml/2006/main" name="Motyw pakietu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04C6BCC-A38B-4625-90E6-7D3BBA3909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096F0E7-E7B5-406E-8E94-F0043B2AC7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41CBB0-BAA0-4983-8F2B-E10AF3358DA8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Projekt Obwód</Template>
  <TotalTime>424</TotalTime>
  <Words>302</Words>
  <Application>Microsoft Office PowerPoint</Application>
  <PresentationFormat>Widescreen</PresentationFormat>
  <Paragraphs>57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Courier New</vt:lpstr>
      <vt:lpstr>Tw Cen MT</vt:lpstr>
      <vt:lpstr>Wingdings</vt:lpstr>
      <vt:lpstr>Obwód</vt:lpstr>
      <vt:lpstr>comprehensive security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 C</dc:creator>
  <cp:lastModifiedBy>Gab C</cp:lastModifiedBy>
  <cp:revision>14</cp:revision>
  <dcterms:created xsi:type="dcterms:W3CDTF">2025-05-07T18:18:28Z</dcterms:created>
  <dcterms:modified xsi:type="dcterms:W3CDTF">2025-05-12T10:39:45Z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