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5" r:id="rId39"/>
    <p:sldId id="296" r:id="rId40"/>
    <p:sldId id="303" r:id="rId41"/>
    <p:sldId id="304" r:id="rId42"/>
    <p:sldId id="305" r:id="rId43"/>
    <p:sldId id="306" r:id="rId44"/>
    <p:sldId id="307" r:id="rId45"/>
    <p:sldId id="308" r:id="rId46"/>
    <p:sldId id="309" r:id="rId47"/>
    <p:sldId id="311" r:id="rId48"/>
    <p:sldId id="310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B0127C-5708-4954-8663-46E908926593}" v="2" dt="2026-05-01T10:38:13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105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yan O'Byrne" userId="070ed53c-126a-4eb5-9b32-604d89afcb1d" providerId="ADAL" clId="{252926BB-EF94-4C0D-9ADF-C0CBC715008D}"/>
    <pc:docChg chg="undo custSel addSld delSld modSld">
      <pc:chgData name="Ryan O'Byrne" userId="070ed53c-126a-4eb5-9b32-604d89afcb1d" providerId="ADAL" clId="{252926BB-EF94-4C0D-9ADF-C0CBC715008D}" dt="2026-05-01T10:40:08.173" v="1379" actId="20577"/>
      <pc:docMkLst>
        <pc:docMk/>
      </pc:docMkLst>
      <pc:sldChg chg="modSp mod">
        <pc:chgData name="Ryan O'Byrne" userId="070ed53c-126a-4eb5-9b32-604d89afcb1d" providerId="ADAL" clId="{252926BB-EF94-4C0D-9ADF-C0CBC715008D}" dt="2026-05-01T10:39:51.440" v="1370" actId="27636"/>
        <pc:sldMkLst>
          <pc:docMk/>
          <pc:sldMk cId="3398327252" sldId="291"/>
        </pc:sldMkLst>
        <pc:spChg chg="mod">
          <ac:chgData name="Ryan O'Byrne" userId="070ed53c-126a-4eb5-9b32-604d89afcb1d" providerId="ADAL" clId="{252926BB-EF94-4C0D-9ADF-C0CBC715008D}" dt="2026-05-01T10:39:51.440" v="1370" actId="27636"/>
          <ac:spMkLst>
            <pc:docMk/>
            <pc:sldMk cId="3398327252" sldId="291"/>
            <ac:spMk id="3" creationId="{6A0A8284-DF07-33F5-5857-0E0C932D3077}"/>
          </ac:spMkLst>
        </pc:spChg>
      </pc:sldChg>
      <pc:sldChg chg="modSp mod">
        <pc:chgData name="Ryan O'Byrne" userId="070ed53c-126a-4eb5-9b32-604d89afcb1d" providerId="ADAL" clId="{252926BB-EF94-4C0D-9ADF-C0CBC715008D}" dt="2026-05-01T10:40:08.173" v="1379" actId="20577"/>
        <pc:sldMkLst>
          <pc:docMk/>
          <pc:sldMk cId="1555339998" sldId="292"/>
        </pc:sldMkLst>
        <pc:spChg chg="mod">
          <ac:chgData name="Ryan O'Byrne" userId="070ed53c-126a-4eb5-9b32-604d89afcb1d" providerId="ADAL" clId="{252926BB-EF94-4C0D-9ADF-C0CBC715008D}" dt="2026-05-01T10:40:08.173" v="1379" actId="20577"/>
          <ac:spMkLst>
            <pc:docMk/>
            <pc:sldMk cId="1555339998" sldId="292"/>
            <ac:spMk id="3" creationId="{5834396F-66FC-03A0-7846-1715D7F7F841}"/>
          </ac:spMkLst>
        </pc:spChg>
      </pc:sldChg>
      <pc:sldChg chg="addSp modSp add mod">
        <pc:chgData name="Ryan O'Byrne" userId="070ed53c-126a-4eb5-9b32-604d89afcb1d" providerId="ADAL" clId="{252926BB-EF94-4C0D-9ADF-C0CBC715008D}" dt="2026-05-01T10:38:22.243" v="1359" actId="20577"/>
        <pc:sldMkLst>
          <pc:docMk/>
          <pc:sldMk cId="435007933" sldId="307"/>
        </pc:sldMkLst>
        <pc:spChg chg="mod">
          <ac:chgData name="Ryan O'Byrne" userId="070ed53c-126a-4eb5-9b32-604d89afcb1d" providerId="ADAL" clId="{252926BB-EF94-4C0D-9ADF-C0CBC715008D}" dt="2026-05-01T10:38:22.243" v="1359" actId="20577"/>
          <ac:spMkLst>
            <pc:docMk/>
            <pc:sldMk cId="435007933" sldId="307"/>
            <ac:spMk id="3" creationId="{BB2B2085-E0A9-7780-895F-5033DBD6C5E5}"/>
          </ac:spMkLst>
        </pc:spChg>
        <pc:spChg chg="add">
          <ac:chgData name="Ryan O'Byrne" userId="070ed53c-126a-4eb5-9b32-604d89afcb1d" providerId="ADAL" clId="{252926BB-EF94-4C0D-9ADF-C0CBC715008D}" dt="2026-05-01T10:38:10.980" v="1354"/>
          <ac:spMkLst>
            <pc:docMk/>
            <pc:sldMk cId="435007933" sldId="307"/>
            <ac:spMk id="4" creationId="{5AC2B76D-5C74-2DCD-A208-CAE3C3BE759D}"/>
          </ac:spMkLst>
        </pc:spChg>
      </pc:sldChg>
      <pc:sldChg chg="modSp mod">
        <pc:chgData name="Ryan O'Byrne" userId="070ed53c-126a-4eb5-9b32-604d89afcb1d" providerId="ADAL" clId="{252926BB-EF94-4C0D-9ADF-C0CBC715008D}" dt="2026-05-01T10:38:40.601" v="1364" actId="20577"/>
        <pc:sldMkLst>
          <pc:docMk/>
          <pc:sldMk cId="535799071" sldId="308"/>
        </pc:sldMkLst>
        <pc:spChg chg="mod">
          <ac:chgData name="Ryan O'Byrne" userId="070ed53c-126a-4eb5-9b32-604d89afcb1d" providerId="ADAL" clId="{252926BB-EF94-4C0D-9ADF-C0CBC715008D}" dt="2026-05-01T10:38:40.601" v="1364" actId="20577"/>
          <ac:spMkLst>
            <pc:docMk/>
            <pc:sldMk cId="535799071" sldId="308"/>
            <ac:spMk id="3" creationId="{086A6F54-05AD-C76C-8635-09BBAFE5866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33BBFE-8433-E2A6-C325-0A96BEBDF2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04B986-B792-1B3B-91F2-CC74ECCAD9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29E2E9-6FCE-1D27-E7C7-8BE016D05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B12D8-44CD-DBDA-71AB-DA215DC42F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CF36A-4B05-0542-806F-BDC064626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97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11E469-2A3D-1785-9878-A45F4EC1A6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88F6B-DFFE-EB29-0C20-6369D78E9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73180-1F5A-85C5-9446-22DB2832B3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419957-CE67-2C69-B294-67CB5AAB7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7427AD-E481-812D-1621-126264918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2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B754A-45CE-3283-1D1D-566A2E38C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30CDF2-D4A4-B653-1E17-48BDD75888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657FB3-3630-9B14-075C-8E81998B72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0A0F70-13CB-DAAD-443B-FDBBB36560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79C7BB-96B3-235D-2389-32CB09765D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565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D2D0F-AF9A-0A6E-C75C-388184F11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583931-46DF-D138-F7D4-522CEC5F7D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DA81E-51A1-D1C1-79A1-D9BBC9BB43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89F4-205E-1260-A2A1-F3BE4DD929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782ABB-4CCB-1D4D-7FD5-E6822C49D8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27170D-BE2B-CE28-DA8A-33373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93044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4F877-904A-B9CA-FCEA-1D2755116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92FDF8-5127-3D03-1D42-842422F08D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4522C00-B5A9-5CF9-47E9-2A1508C1C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E4B95E-505C-9236-61BB-755EF745EA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CF8001-A7C2-E119-E0F0-4118B39C42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F6EC522-BDEB-05FE-2F64-858D105C4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47C6FF-A7D1-2C1C-E472-7E9BB2038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A8FECD6-9EDB-EFC5-ABE8-0503F3515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364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C645E-C763-55DB-0CC2-A2053A4DC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F798A1-2BE2-8C4B-6764-2BD0D3A02F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6C6D2C-942E-5D1D-2D26-D4665B34BD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54C657-450C-2F6D-83AC-2890FA9F63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402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CEC4A0-3245-72D8-F4BE-1E90AC8C7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9B1C55A-2C0B-0B1E-A38D-7DD20E54F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99C8D3-746F-9297-31CA-66016CAC1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805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D44FB-2D21-0491-97BE-790A26465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ABDFB6-FF39-E67B-B014-CB740A4D55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284912-8D94-26FA-C185-D123FE2DF8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420AA3-0FA1-FC0F-C96F-0CF3ED157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9738D5-F17E-CE34-C220-8EAD02BF39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39CF72-9062-3CA2-0486-6D54B6F99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73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6FCE6-EB35-62E0-25AD-922E4C031D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98657CA-5594-4AC8-4CFE-5DEAF6FDA0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3BEA60-8E1D-F5F6-9F29-E2FBA46E9D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2B7574-6FA9-2DC8-D866-7DCAB4CD11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BD2F66-50CD-97B0-0B07-888664075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C9230F-3AC9-34C5-CAB1-C1C079AB5A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167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5719B-8D7C-46D7-9E48-27A0B9CCFF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A7A4AC-7D2F-F0B9-B6E8-DE4B2F57DC3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EF83A-7EA4-FADD-806E-7E7D3BFFB0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1302F2-EDAC-8D7F-C96A-D27C315B3B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802B8-27C1-C90D-6F57-E242284922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15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9D7F16-0F7F-1369-28CA-4340FA3F953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59D1AE-5D65-984B-16C1-9B028A3574E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F71FE-75EF-D4AD-4231-E329881F8A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3F99DE-D655-6993-0D0F-43FB5BB23A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59826-24BA-B456-5F05-F407235E9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926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93FD88-02E2-2864-B706-0ECFF900D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9EAC0-003A-CDF5-6BE9-1B7CA73430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3F280-7745-4B9B-FB1F-7EAAD1F2182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CC21535-63FA-4FCA-B145-E5C690E8505E}" type="datetimeFigureOut">
              <a:rPr lang="en-GB" smtClean="0"/>
              <a:t>01/05/2026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2DEF3F-AAB3-6E50-050E-C2F5BDFC4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1A04A-3C37-DB99-B9CB-8C24711A58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87D56B-390E-4C50-8CDA-20B34396DA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99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C551CD-6C72-439F-AB2D-587B34FD91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Anthropology Today (HPAN4015)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4E8EEB-8121-9936-430A-E8DC761C68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9" y="3602038"/>
            <a:ext cx="9991898" cy="1655762"/>
          </a:xfrm>
        </p:spPr>
        <p:txBody>
          <a:bodyPr>
            <a:normAutofit/>
          </a:bodyPr>
          <a:lstStyle/>
          <a:p>
            <a:r>
              <a:rPr lang="en-GB" b="1" dirty="0"/>
              <a:t>Week 4 Class 2: </a:t>
            </a:r>
          </a:p>
          <a:p>
            <a:r>
              <a:rPr lang="en-GB" b="1" dirty="0"/>
              <a:t>The Anthropocene &amp; Anthropologies Beyond the Human</a:t>
            </a:r>
          </a:p>
          <a:p>
            <a:r>
              <a:rPr lang="en-GB" dirty="0"/>
              <a:t>Dr Ryan Joseph O’Byrne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0336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A3DF5-7BFA-C9F7-F17F-4783C72C6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31520"/>
            <a:ext cx="10515600" cy="544544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1 — NATURE, CULTURE &amp; THE HUMAN</a:t>
            </a:r>
          </a:p>
        </p:txBody>
      </p:sp>
    </p:spTree>
    <p:extLst>
      <p:ext uri="{BB962C8B-B14F-4D97-AF65-F5344CB8AC3E}">
        <p14:creationId xmlns:p14="http://schemas.microsoft.com/office/powerpoint/2010/main" val="462405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A31089-2D64-FA73-F7B7-4629BFDAE3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430474-D73C-8DA1-B88B-621F1F05E5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1.1.1 What is “The Anthropocene”?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9106E-9C08-19F5-A707-74DF09381C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Anthropocene: human activity as force altering planetary systems</a:t>
            </a:r>
          </a:p>
          <a:p>
            <a:r>
              <a:rPr lang="en-GB" dirty="0"/>
              <a:t>Climate, oceans, atmosphere, biodiversity now part of lived social worlds</a:t>
            </a:r>
          </a:p>
          <a:p>
            <a:r>
              <a:rPr lang="en-GB" dirty="0"/>
              <a:t>Anthropology can no longer sustain sharp society/nature split</a:t>
            </a:r>
          </a:p>
          <a:p>
            <a:r>
              <a:rPr lang="en-GB" dirty="0"/>
              <a:t>Anthropocene pressures anthropology to think ecological entanglement and inequality</a:t>
            </a:r>
          </a:p>
          <a:p>
            <a:r>
              <a:rPr lang="en-GB" dirty="0"/>
              <a:t>‘Humanity’ did not make or suffer planetary change equally</a:t>
            </a:r>
          </a:p>
        </p:txBody>
      </p:sp>
    </p:spTree>
    <p:extLst>
      <p:ext uri="{BB962C8B-B14F-4D97-AF65-F5344CB8AC3E}">
        <p14:creationId xmlns:p14="http://schemas.microsoft.com/office/powerpoint/2010/main" val="32921814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36FD1F-604E-50A4-CFFE-B501FE5158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4CE83-9A5A-2048-A894-58B8A14C8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1.1.2 What is “The Anthropocene”?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A622F-9157-A61D-5415-36B74885C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reshapes anthropology’s scale, not just its topic list</a:t>
            </a:r>
          </a:p>
          <a:p>
            <a:r>
              <a:rPr lang="en-GB" dirty="0"/>
              <a:t>Moore (2016): social, biological, and geological can no longer be cleanly separated</a:t>
            </a:r>
          </a:p>
          <a:p>
            <a:r>
              <a:rPr lang="en-GB" dirty="0"/>
              <a:t>Haraway et al. (2016): ‘humanity’ cannot be treated as undifferentiated agent</a:t>
            </a:r>
          </a:p>
          <a:p>
            <a:r>
              <a:rPr lang="en-GB" dirty="0"/>
              <a:t>Planetary change must be read through power, responsibility, and unequal exposure</a:t>
            </a:r>
          </a:p>
          <a:p>
            <a:r>
              <a:rPr lang="en-GB" dirty="0"/>
              <a:t>Core question: what kind of humanity, and what kind of anthropology, does this concept demand?</a:t>
            </a:r>
          </a:p>
        </p:txBody>
      </p:sp>
    </p:spTree>
    <p:extLst>
      <p:ext uri="{BB962C8B-B14F-4D97-AF65-F5344CB8AC3E}">
        <p14:creationId xmlns:p14="http://schemas.microsoft.com/office/powerpoint/2010/main" val="1331867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CE661D-3FB4-4090-B76D-1F93D33D82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DC69B-AB5A-B03B-1B0D-EE7173A9A4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1.2.1 The Nature/Culture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DA7CC9-0863-8E6B-034B-1D85A15CB7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Classical anthropology built itself on distinction between nature and culture</a:t>
            </a:r>
          </a:p>
          <a:p>
            <a:r>
              <a:rPr lang="en-GB" dirty="0"/>
              <a:t>Nature as given; culture as made through symbols, rules, institutions</a:t>
            </a:r>
          </a:p>
          <a:p>
            <a:r>
              <a:rPr lang="en-GB" dirty="0"/>
              <a:t>Divide organised anthropology’s core analytical vocabulary</a:t>
            </a:r>
          </a:p>
          <a:p>
            <a:r>
              <a:rPr lang="en-GB" dirty="0"/>
              <a:t>Durkheim (1895): social facts must be explained socially, not biologically</a:t>
            </a:r>
          </a:p>
          <a:p>
            <a:r>
              <a:rPr lang="en-GB" dirty="0"/>
              <a:t>Distinction helped break biological determinism and racist hierarchy</a:t>
            </a:r>
          </a:p>
        </p:txBody>
      </p:sp>
    </p:spTree>
    <p:extLst>
      <p:ext uri="{BB962C8B-B14F-4D97-AF65-F5344CB8AC3E}">
        <p14:creationId xmlns:p14="http://schemas.microsoft.com/office/powerpoint/2010/main" val="8452085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87971-F982-7313-A4E2-34EED29FE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E3F2D-AB94-2BB1-F4A1-3020B97A7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1.2.2 The Nature/Culture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B5AB4-435C-F8D4-8DEB-EA737B2655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 of social explanation also made ecology look secondary</a:t>
            </a:r>
          </a:p>
          <a:p>
            <a:r>
              <a:rPr lang="en-GB" dirty="0"/>
              <a:t>Environment often treated as backdrop, context, or raw material</a:t>
            </a:r>
          </a:p>
          <a:p>
            <a:r>
              <a:rPr lang="en-GB" dirty="0"/>
              <a:t>Social meaning became anthropology’s central object</a:t>
            </a:r>
          </a:p>
          <a:p>
            <a:r>
              <a:rPr lang="en-GB" dirty="0"/>
              <a:t>Lévi-Strauss: nature/culture as foundational contrast in human thought</a:t>
            </a:r>
          </a:p>
          <a:p>
            <a:r>
              <a:rPr lang="en-GB" dirty="0"/>
              <a:t>Incest taboo marks threshold from biological reproduction to social rule (Lévi-Strauss, 1969)</a:t>
            </a:r>
          </a:p>
        </p:txBody>
      </p:sp>
    </p:spTree>
    <p:extLst>
      <p:ext uri="{BB962C8B-B14F-4D97-AF65-F5344CB8AC3E}">
        <p14:creationId xmlns:p14="http://schemas.microsoft.com/office/powerpoint/2010/main" val="4288464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58E30C-B18E-7B99-DC4C-730EEE6712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D21FA-4BE0-34E9-7557-2BD50B9C0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1.2.3 The Nature/Culture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66285-9AE6-9E4D-ED17-65EC0C04E5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Lévi-Strauss treated nonhumans mainly within human systems of classification</a:t>
            </a:r>
          </a:p>
          <a:p>
            <a:r>
              <a:rPr lang="en-GB" dirty="0"/>
              <a:t>Animals and plants became good to eat, prohibit, or think with</a:t>
            </a:r>
          </a:p>
          <a:p>
            <a:r>
              <a:rPr lang="en-GB" dirty="0"/>
              <a:t>Analytical priority remained with symbolic order (Lévi-Strauss, 1966)</a:t>
            </a:r>
          </a:p>
          <a:p>
            <a:r>
              <a:rPr lang="en-GB" dirty="0"/>
              <a:t>Classical anthropology was not simply wrong; it was historically necessary</a:t>
            </a:r>
          </a:p>
          <a:p>
            <a:r>
              <a:rPr lang="en-GB" dirty="0"/>
              <a:t>It defended culture against crude naturalism, but at a cost</a:t>
            </a:r>
          </a:p>
        </p:txBody>
      </p:sp>
    </p:spTree>
    <p:extLst>
      <p:ext uri="{BB962C8B-B14F-4D97-AF65-F5344CB8AC3E}">
        <p14:creationId xmlns:p14="http://schemas.microsoft.com/office/powerpoint/2010/main" val="14158147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FE69D7-7B1F-286F-3703-9915567E9E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3630F-1602-DE4E-F244-CE0D864ED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1.2.4 The Nature/Culture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CAF73-271F-C30D-672D-45B97C65F6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destabilises nature as passive background</a:t>
            </a:r>
          </a:p>
          <a:p>
            <a:r>
              <a:rPr lang="en-GB" dirty="0"/>
              <a:t>Climate change, extinction, toxicity, and erosion fold ecology into social life</a:t>
            </a:r>
          </a:p>
          <a:p>
            <a:r>
              <a:rPr lang="en-GB" dirty="0"/>
              <a:t>Human history now written into atmosphere, oceans, and seasons</a:t>
            </a:r>
          </a:p>
          <a:p>
            <a:r>
              <a:rPr lang="en-GB" dirty="0"/>
              <a:t>Society can no longer be imagined as self-enclosed realm above earth</a:t>
            </a:r>
          </a:p>
          <a:p>
            <a:r>
              <a:rPr lang="en-GB" dirty="0"/>
              <a:t>Nature/culture divide gave anthropology tools, but now shows its limit</a:t>
            </a:r>
          </a:p>
        </p:txBody>
      </p:sp>
    </p:spTree>
    <p:extLst>
      <p:ext uri="{BB962C8B-B14F-4D97-AF65-F5344CB8AC3E}">
        <p14:creationId xmlns:p14="http://schemas.microsoft.com/office/powerpoint/2010/main" val="34806889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EEA084-E2D3-DF83-45A0-FEB45DBEEE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EE5E5-5F6B-8482-11DB-3BC9FF261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1.3.1 Challenging the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FABA6-A7AE-77AC-C005-80169A3D31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Nature/culture divide reflects modern worldview more than the world itself</a:t>
            </a:r>
          </a:p>
          <a:p>
            <a:r>
              <a:rPr lang="en-GB" dirty="0"/>
              <a:t>Latour (1993): modernity claims separation while constantly producing hybrids</a:t>
            </a:r>
          </a:p>
          <a:p>
            <a:r>
              <a:rPr lang="en-GB" dirty="0"/>
              <a:t>Society composed through entanglements of humans and nonhumans</a:t>
            </a:r>
          </a:p>
          <a:p>
            <a:r>
              <a:rPr lang="en-GB" dirty="0"/>
              <a:t>Modern purification obscures dense practical mixtures of life and matter</a:t>
            </a:r>
          </a:p>
          <a:p>
            <a:r>
              <a:rPr lang="en-GB" dirty="0"/>
              <a:t>Shift is from separation to entanglement</a:t>
            </a:r>
          </a:p>
        </p:txBody>
      </p:sp>
    </p:spTree>
    <p:extLst>
      <p:ext uri="{BB962C8B-B14F-4D97-AF65-F5344CB8AC3E}">
        <p14:creationId xmlns:p14="http://schemas.microsoft.com/office/powerpoint/2010/main" val="14118336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2A29B2-0519-C343-F0A2-B90C650A7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3F2DC-17FB-1DF1-C1AD-952A8AC761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1.3.2 Challenging the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3B024C-5F45-196B-B3F2-A8E0A21982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Roads, rivers, and forests are material-political assemblages</a:t>
            </a:r>
          </a:p>
          <a:p>
            <a:r>
              <a:rPr lang="en-GB" dirty="0"/>
              <a:t>Nature and society do not exist as cleanly separate domains</a:t>
            </a:r>
          </a:p>
          <a:p>
            <a:r>
              <a:rPr lang="en-GB" dirty="0"/>
              <a:t>Latour (1993): collective life always organised through hybrids and mediations</a:t>
            </a:r>
          </a:p>
          <a:p>
            <a:r>
              <a:rPr lang="en-GB" dirty="0"/>
              <a:t>Anthropology must attend to heterogeneous actors, not bounded human worlds</a:t>
            </a:r>
          </a:p>
          <a:p>
            <a:r>
              <a:rPr lang="en-GB" dirty="0"/>
              <a:t>Anthropocene reveals entanglement rather than introducing it</a:t>
            </a:r>
          </a:p>
        </p:txBody>
      </p:sp>
    </p:spTree>
    <p:extLst>
      <p:ext uri="{BB962C8B-B14F-4D97-AF65-F5344CB8AC3E}">
        <p14:creationId xmlns:p14="http://schemas.microsoft.com/office/powerpoint/2010/main" val="1100062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0B62E-2A4F-C4D9-26C0-2361A5B0C1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6913C-EE55-CB67-4769-BC1C1959BE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1.3.3 Challenging the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E0272-46FE-FCA0-56F9-A6A835294F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Ingold (2000) shifts from networks to dwelling, movement, and immersion</a:t>
            </a:r>
          </a:p>
          <a:p>
            <a:r>
              <a:rPr lang="en-GB" dirty="0"/>
              <a:t>Humans do not stand outside environment as managers of resource</a:t>
            </a:r>
          </a:p>
          <a:p>
            <a:r>
              <a:rPr lang="en-GB" dirty="0"/>
              <a:t>Life unfolds through weather, materials, paths, seasons, and other beings (Ingold, 2000)</a:t>
            </a:r>
          </a:p>
          <a:p>
            <a:r>
              <a:rPr lang="en-GB" dirty="0"/>
              <a:t>Knowledge emerges through practical involvement, not abstract code</a:t>
            </a:r>
          </a:p>
          <a:p>
            <a:r>
              <a:rPr lang="en-GB" dirty="0"/>
              <a:t>Relational embeddedness replaces external mastery</a:t>
            </a:r>
          </a:p>
        </p:txBody>
      </p:sp>
    </p:spTree>
    <p:extLst>
      <p:ext uri="{BB962C8B-B14F-4D97-AF65-F5344CB8AC3E}">
        <p14:creationId xmlns:p14="http://schemas.microsoft.com/office/powerpoint/2010/main" val="11016559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B7D61D-ABB8-4EB8-76DF-2D4F55F8CF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D41663-0F5A-0F03-2A90-7C3EB50B57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1.3.4 Challenging the Divide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959B49-D99C-81E5-0EF4-9DF412BCC3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exceptionalism weakens when wider arrangements of life enter analysis</a:t>
            </a:r>
          </a:p>
          <a:p>
            <a:r>
              <a:rPr lang="en-GB" dirty="0"/>
              <a:t>Politics already ecological in its conditions and consequences</a:t>
            </a:r>
          </a:p>
          <a:p>
            <a:r>
              <a:rPr lang="en-GB" dirty="0"/>
              <a:t>Hartigan (2019): plants should enter ethnography as presences within shared worlds</a:t>
            </a:r>
          </a:p>
          <a:p>
            <a:r>
              <a:rPr lang="en-GB" dirty="0"/>
              <a:t>Anthropology now studies worlds composed through persons, organisms, materials, and environments</a:t>
            </a:r>
          </a:p>
          <a:p>
            <a:r>
              <a:rPr lang="en-GB" dirty="0"/>
              <a:t>Anthropocene ends fantasy that human history stands apart from earth systems</a:t>
            </a:r>
          </a:p>
        </p:txBody>
      </p:sp>
    </p:spTree>
    <p:extLst>
      <p:ext uri="{BB962C8B-B14F-4D97-AF65-F5344CB8AC3E}">
        <p14:creationId xmlns:p14="http://schemas.microsoft.com/office/powerpoint/2010/main" val="2506234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645667-175A-8F57-30BD-A1BF3A455F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92CE5-778F-1DF8-C11A-8CFD8404D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1.4.1 Framing the Political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2DDD02-C2F2-A1BF-189C-3066D9FEDE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names planetary-scale human transformation</a:t>
            </a:r>
          </a:p>
          <a:p>
            <a:r>
              <a:rPr lang="en-GB" dirty="0"/>
              <a:t>But ‘humanity’ in the singular flattens unequal histories</a:t>
            </a:r>
          </a:p>
          <a:p>
            <a:r>
              <a:rPr lang="en-GB" dirty="0"/>
              <a:t>Crisis not produced by humans everywhere in the same way</a:t>
            </a:r>
          </a:p>
          <a:p>
            <a:r>
              <a:rPr lang="en-GB" dirty="0"/>
              <a:t>Universal </a:t>
            </a:r>
            <a:r>
              <a:rPr lang="en-GB" dirty="0" err="1"/>
              <a:t>anthropos</a:t>
            </a:r>
            <a:r>
              <a:rPr lang="en-GB" dirty="0"/>
              <a:t> can obscure capitalism, empire, and extraction</a:t>
            </a:r>
          </a:p>
          <a:p>
            <a:r>
              <a:rPr lang="en-GB" dirty="0"/>
              <a:t>Anthropocene raises political problem of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1424505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DC42A9-82C0-02EA-BB89-A688495701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9C28C-8880-90A8-2CC1-8EEB07FA0A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1.4.2 Framing the Political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A3195-8B4A-DE9C-9A81-D84897AD37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Entanglement alone does not explain power</a:t>
            </a:r>
          </a:p>
          <a:p>
            <a:r>
              <a:rPr lang="en-GB" dirty="0"/>
              <a:t>Haraway et al. (2016): ‘Man’ cannot stand as single agent of planetary history </a:t>
            </a:r>
          </a:p>
          <a:p>
            <a:r>
              <a:rPr lang="en-GB" dirty="0"/>
              <a:t>Moore (2016): Anthropocene must keep political history in view</a:t>
            </a:r>
          </a:p>
          <a:p>
            <a:r>
              <a:rPr lang="en-GB" dirty="0"/>
              <a:t>Key question: which humans, through which institutions, with what consequences?</a:t>
            </a:r>
          </a:p>
          <a:p>
            <a:r>
              <a:rPr lang="en-GB" dirty="0"/>
              <a:t>Anthropocene useful only as opening to argument, not settled description</a:t>
            </a:r>
          </a:p>
        </p:txBody>
      </p:sp>
    </p:spTree>
    <p:extLst>
      <p:ext uri="{BB962C8B-B14F-4D97-AF65-F5344CB8AC3E}">
        <p14:creationId xmlns:p14="http://schemas.microsoft.com/office/powerpoint/2010/main" val="419064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B962EB-6689-082F-BD81-A26B35DD95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19F84-86DE-28E2-A030-609B3A3ACF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8145"/>
            <a:ext cx="10515600" cy="5428818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2 — MULTISPECIES &amp; EXPANDING PERSONHOOD</a:t>
            </a:r>
          </a:p>
        </p:txBody>
      </p:sp>
    </p:spTree>
    <p:extLst>
      <p:ext uri="{BB962C8B-B14F-4D97-AF65-F5344CB8AC3E}">
        <p14:creationId xmlns:p14="http://schemas.microsoft.com/office/powerpoint/2010/main" val="831848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B6FE83-A1BA-3EEF-C300-448EE79ED9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D7DE2-BEFA-816D-365D-6217AEEF4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2.1.1 Multispecies 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35312-84F3-71CF-A061-52D876E1F9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 life unfolds in worlds made with nonhumans</a:t>
            </a:r>
          </a:p>
          <a:p>
            <a:r>
              <a:rPr lang="en-GB" dirty="0"/>
              <a:t>Animals, plants, fungi, microbes, landscapes, technologies co-compose social worlds</a:t>
            </a:r>
          </a:p>
          <a:p>
            <a:r>
              <a:rPr lang="en-GB" dirty="0"/>
              <a:t>Anthropology loses something if nonhumans remain only setting, symbol, or resource</a:t>
            </a:r>
          </a:p>
          <a:p>
            <a:r>
              <a:rPr lang="en-GB" dirty="0"/>
              <a:t>Environmental crisis makes human–nonhuman interdependence impossible to ignore</a:t>
            </a:r>
          </a:p>
          <a:p>
            <a:r>
              <a:rPr lang="en-GB" dirty="0"/>
              <a:t>Question shifts from what humans think about nature to how shared damaged worlds are inhabited</a:t>
            </a:r>
          </a:p>
        </p:txBody>
      </p:sp>
    </p:spTree>
    <p:extLst>
      <p:ext uri="{BB962C8B-B14F-4D97-AF65-F5344CB8AC3E}">
        <p14:creationId xmlns:p14="http://schemas.microsoft.com/office/powerpoint/2010/main" val="5409441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668E1-F6A2-9911-F830-7E26967D10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C1686-7213-A0F6-CA84-1F636D1EB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2.1.2 Multispecies 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8629EF-7AA2-2C7D-8FA7-1E5407D5F8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Tsing: capitalist ruins remain inhabited by unstable multispecies assemblages (Tsing, 2015)</a:t>
            </a:r>
          </a:p>
          <a:p>
            <a:r>
              <a:rPr lang="en-GB" dirty="0"/>
              <a:t>Matsutake links damaged forests, livelihoods, trade, and disturbance histories</a:t>
            </a:r>
          </a:p>
          <a:p>
            <a:r>
              <a:rPr lang="en-GB" dirty="0"/>
              <a:t>Multispecies ethnography asks how other life forms participate in shared worlds</a:t>
            </a:r>
          </a:p>
          <a:p>
            <a:r>
              <a:rPr lang="en-GB" dirty="0"/>
              <a:t>Nonhumans alter environments, constrain action, enable livelihoods, reshape politics</a:t>
            </a:r>
          </a:p>
          <a:p>
            <a:r>
              <a:rPr lang="en-GB" dirty="0"/>
              <a:t>Social life is more-than-human in a direct ethnographic sense</a:t>
            </a:r>
          </a:p>
        </p:txBody>
      </p:sp>
    </p:spTree>
    <p:extLst>
      <p:ext uri="{BB962C8B-B14F-4D97-AF65-F5344CB8AC3E}">
        <p14:creationId xmlns:p14="http://schemas.microsoft.com/office/powerpoint/2010/main" val="37872547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62D9FA-43A1-6DBD-3D48-98DAD10105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4372F1-5A6B-51CE-FB53-DB1EC3666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2.1.3 Multispecies Ethnography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64334F-CA1D-0603-52B1-B21B2066DE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Haraway (2003): humans become what they are through companion species relations</a:t>
            </a:r>
          </a:p>
          <a:p>
            <a:r>
              <a:rPr lang="en-GB" dirty="0"/>
              <a:t>Beyond-the-human does not leave power behind</a:t>
            </a:r>
          </a:p>
          <a:p>
            <a:r>
              <a:rPr lang="en-GB" dirty="0"/>
              <a:t>Relation includes labour, domestication, experimentation, care, and violence</a:t>
            </a:r>
          </a:p>
          <a:p>
            <a:r>
              <a:rPr lang="en-GB" dirty="0"/>
              <a:t>Hartigan (2019): plants must enter ethnography as agential, social beings</a:t>
            </a:r>
          </a:p>
          <a:p>
            <a:r>
              <a:rPr lang="en-GB" dirty="0"/>
              <a:t>Multispecies work changes what counts as subject, relation, and field</a:t>
            </a:r>
          </a:p>
        </p:txBody>
      </p:sp>
    </p:spTree>
    <p:extLst>
      <p:ext uri="{BB962C8B-B14F-4D97-AF65-F5344CB8AC3E}">
        <p14:creationId xmlns:p14="http://schemas.microsoft.com/office/powerpoint/2010/main" val="2252841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23F52F-55DA-F0E4-8B08-DB93DCBCB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E93943-A39E-3F6D-5908-5E8396B2E6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2.2.1 Rethinking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FD938-1F59-9EE6-41F0-34A5593BA1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Personhood is socially recognised beinghood, not just biological humanity</a:t>
            </a:r>
          </a:p>
          <a:p>
            <a:r>
              <a:rPr lang="en-GB" dirty="0"/>
              <a:t>It concerns who can act, relate, communicate, and carry moral standing</a:t>
            </a:r>
          </a:p>
          <a:p>
            <a:r>
              <a:rPr lang="en-GB" dirty="0"/>
              <a:t>Personhood is made, distributed, and recognised differently across societies</a:t>
            </a:r>
          </a:p>
          <a:p>
            <a:r>
              <a:rPr lang="en-GB" dirty="0"/>
              <a:t>Hallowell (1960): ‘other-than-human persons’ unsettle human-only assumptions</a:t>
            </a:r>
          </a:p>
          <a:p>
            <a:r>
              <a:rPr lang="en-GB" dirty="0"/>
              <a:t>Personhood must be understood as relational and cultural category</a:t>
            </a:r>
          </a:p>
        </p:txBody>
      </p:sp>
    </p:spTree>
    <p:extLst>
      <p:ext uri="{BB962C8B-B14F-4D97-AF65-F5344CB8AC3E}">
        <p14:creationId xmlns:p14="http://schemas.microsoft.com/office/powerpoint/2010/main" val="2356957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650721-DF17-3356-9789-1C48594B80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D9A1D-7B79-55A6-6364-AA168B396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2.2.2 Rethinking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9A4063-7CE1-8A61-C396-147575448E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Personhood is not private consciousness, but social presence</a:t>
            </a:r>
          </a:p>
          <a:p>
            <a:r>
              <a:rPr lang="en-GB" dirty="0"/>
              <a:t>Persons can receive respect, fear, exchange, care, obligation, restraint</a:t>
            </a:r>
          </a:p>
          <a:p>
            <a:r>
              <a:rPr lang="en-GB" dirty="0"/>
              <a:t>Kinship already showed relatedness exceeds narrow biological descent</a:t>
            </a:r>
          </a:p>
          <a:p>
            <a:r>
              <a:rPr lang="en-GB" dirty="0"/>
              <a:t>Personhood asks who can enter the field of social relation at all</a:t>
            </a:r>
          </a:p>
          <a:p>
            <a:r>
              <a:rPr lang="en-GB" dirty="0"/>
              <a:t>Boundary around the human becomes less secure</a:t>
            </a:r>
          </a:p>
        </p:txBody>
      </p:sp>
    </p:spTree>
    <p:extLst>
      <p:ext uri="{BB962C8B-B14F-4D97-AF65-F5344CB8AC3E}">
        <p14:creationId xmlns:p14="http://schemas.microsoft.com/office/powerpoint/2010/main" val="388928875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E48D25-8F0A-6AF7-6D19-A7E5428383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9FF89-7393-F018-E109-EA31BA80B6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2.2.3 Rethinking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DE097-857E-5443-47DB-9E696ABE6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Hallowell (1960) treats nonhuman personhood as ontological, not decorative belief</a:t>
            </a:r>
          </a:p>
          <a:p>
            <a:r>
              <a:rPr lang="en-GB" dirty="0"/>
              <a:t>This is not claim that ‘anything can be a person’</a:t>
            </a:r>
          </a:p>
          <a:p>
            <a:r>
              <a:rPr lang="en-GB" dirty="0"/>
              <a:t>Different societies define agency, social beinghood, and relation differently</a:t>
            </a:r>
          </a:p>
          <a:p>
            <a:r>
              <a:rPr lang="en-GB" dirty="0"/>
              <a:t>Western liberal personhood is only one historical formulation</a:t>
            </a:r>
          </a:p>
          <a:p>
            <a:r>
              <a:rPr lang="en-GB" dirty="0"/>
              <a:t>Human exceptionalism becomes provincial rather than universal</a:t>
            </a:r>
          </a:p>
        </p:txBody>
      </p:sp>
    </p:spTree>
    <p:extLst>
      <p:ext uri="{BB962C8B-B14F-4D97-AF65-F5344CB8AC3E}">
        <p14:creationId xmlns:p14="http://schemas.microsoft.com/office/powerpoint/2010/main" val="19330543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01A2CA-7E18-2D27-BBB1-C6AE2B280A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1C32A-B794-3756-5360-8CD98D037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2.2.4 Rethinking Personhood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32C2D-26DC-8D7F-4B0B-2C12BD678B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Multispecies ethnography shows interdependence; personhood adds recognition and status</a:t>
            </a:r>
          </a:p>
          <a:p>
            <a:r>
              <a:rPr lang="en-GB" dirty="0"/>
              <a:t>Nonhumans may enter social field as actors, kin, guardians, dangers, claimants</a:t>
            </a:r>
          </a:p>
          <a:p>
            <a:r>
              <a:rPr lang="en-GB" dirty="0"/>
              <a:t>Modern destruction often depends on treating worlds as mere resources</a:t>
            </a:r>
          </a:p>
          <a:p>
            <a:r>
              <a:rPr lang="en-GB" dirty="0"/>
              <a:t>Anthropology shows human-only personhood is one ethnographic position among others</a:t>
            </a:r>
          </a:p>
          <a:p>
            <a:r>
              <a:rPr lang="en-GB" dirty="0"/>
              <a:t>Personhood extends kinship’s question of who belongs into who counts</a:t>
            </a:r>
          </a:p>
        </p:txBody>
      </p:sp>
    </p:spTree>
    <p:extLst>
      <p:ext uri="{BB962C8B-B14F-4D97-AF65-F5344CB8AC3E}">
        <p14:creationId xmlns:p14="http://schemas.microsoft.com/office/powerpoint/2010/main" val="13860393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7D73BC-9228-54AA-8308-51AFE34B71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54EE4-F462-E353-76E1-54FF135AE4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2.3.1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B785B-46A4-32F4-C171-2A5696212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River rights as a shift in ontology and political recognition</a:t>
            </a:r>
          </a:p>
          <a:p>
            <a:r>
              <a:rPr lang="en-GB" dirty="0"/>
              <a:t>From legal property or resource to a being owed obligation</a:t>
            </a:r>
          </a:p>
          <a:p>
            <a:r>
              <a:rPr lang="en-GB" dirty="0"/>
              <a:t>Contest over what kind of being a river is</a:t>
            </a:r>
          </a:p>
          <a:p>
            <a:r>
              <a:rPr lang="en-GB" dirty="0"/>
              <a:t>Contest over who has authority to define that being</a:t>
            </a:r>
          </a:p>
          <a:p>
            <a:r>
              <a:rPr lang="en-GB" dirty="0"/>
              <a:t>Ecology enters politics as nature’s false separation breaks down (Swanson, 2025)</a:t>
            </a:r>
          </a:p>
        </p:txBody>
      </p:sp>
    </p:spTree>
    <p:extLst>
      <p:ext uri="{BB962C8B-B14F-4D97-AF65-F5344CB8AC3E}">
        <p14:creationId xmlns:p14="http://schemas.microsoft.com/office/powerpoint/2010/main" val="38966468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DE53B-8F3C-6B6D-AB56-C332B1138D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C81F9-4C58-8B7E-BC34-00A08A2BA5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2.3.2 AT Connections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FA0DD-DFD2-6B80-4A98-6EF30A6C6D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Recognition depends on undoing the passive nature model</a:t>
            </a:r>
          </a:p>
          <a:p>
            <a:r>
              <a:rPr lang="en-GB" dirty="0"/>
              <a:t>Care as an ethical-political relation of interdependence and power (Uimonen &amp; </a:t>
            </a:r>
            <a:r>
              <a:rPr lang="en-GB" dirty="0" err="1"/>
              <a:t>Rodineliussen</a:t>
            </a:r>
            <a:r>
              <a:rPr lang="en-GB" dirty="0"/>
              <a:t>, 2025)</a:t>
            </a:r>
          </a:p>
          <a:p>
            <a:r>
              <a:rPr lang="en-GB" dirty="0"/>
              <a:t>Rivers claimed as subjects of relation, obligation, and governance</a:t>
            </a:r>
          </a:p>
          <a:p>
            <a:r>
              <a:rPr lang="en-GB" dirty="0"/>
              <a:t>Those most entangled with loss excluded from negotiation (Visser &amp; Swen, 2025)</a:t>
            </a:r>
          </a:p>
          <a:p>
            <a:r>
              <a:rPr lang="en-GB" dirty="0"/>
              <a:t>Core issue: who speaks, whose knowledge counts, who pays</a:t>
            </a:r>
          </a:p>
        </p:txBody>
      </p:sp>
    </p:spTree>
    <p:extLst>
      <p:ext uri="{BB962C8B-B14F-4D97-AF65-F5344CB8AC3E}">
        <p14:creationId xmlns:p14="http://schemas.microsoft.com/office/powerpoint/2010/main" val="39876177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785AE-8F86-0ED8-8E50-A1FC5FC66C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6656E4-B76D-22C5-118A-E46C83933C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2.4.1 Introducing the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4736-908E-DD74-9A21-108A00F22F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names ‘humanity’ as a geological force</a:t>
            </a:r>
          </a:p>
          <a:p>
            <a:r>
              <a:rPr lang="en-GB" dirty="0"/>
              <a:t>Its drama rests on an abstract, universal Anthropos</a:t>
            </a:r>
          </a:p>
          <a:p>
            <a:r>
              <a:rPr lang="en-GB" dirty="0"/>
              <a:t>That </a:t>
            </a:r>
            <a:r>
              <a:rPr lang="en-GB" dirty="0" err="1"/>
              <a:t>anthropos</a:t>
            </a:r>
            <a:r>
              <a:rPr lang="en-GB" dirty="0"/>
              <a:t> flattens unequal histories of ecological damage</a:t>
            </a:r>
          </a:p>
          <a:p>
            <a:r>
              <a:rPr lang="en-GB" dirty="0"/>
              <a:t>Colonialism, slavery, fossil industry, extraction, militarised development</a:t>
            </a:r>
          </a:p>
          <a:p>
            <a:r>
              <a:rPr lang="en-GB" dirty="0"/>
              <a:t>‘Humanity’ too abstract to explain the damage described</a:t>
            </a:r>
          </a:p>
        </p:txBody>
      </p:sp>
    </p:spTree>
    <p:extLst>
      <p:ext uri="{BB962C8B-B14F-4D97-AF65-F5344CB8AC3E}">
        <p14:creationId xmlns:p14="http://schemas.microsoft.com/office/powerpoint/2010/main" val="18607738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CF6F96-F07E-973C-3045-26A27C5860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F04A4-4FBB-60EB-D318-C0BC722ED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2.4.2 Introducing the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6AAB4-AECD-D68B-A6EC-BA210E271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Abstraction blurs responsibility for climate and ecological crisis</a:t>
            </a:r>
          </a:p>
          <a:p>
            <a:r>
              <a:rPr lang="en-GB" dirty="0"/>
              <a:t>Crisis driven through infrastructures, industries, states, and empires</a:t>
            </a:r>
          </a:p>
          <a:p>
            <a:r>
              <a:rPr lang="en-GB" dirty="0"/>
              <a:t>Anthropology must retain differentiation, not dissolve it (Moore, 2016)</a:t>
            </a:r>
          </a:p>
          <a:p>
            <a:r>
              <a:rPr lang="en-GB" dirty="0"/>
              <a:t>Universal ‘Man’ hides capitalism, empire, and uneven vulnerability (Haraway et al., 2016)</a:t>
            </a:r>
          </a:p>
          <a:p>
            <a:r>
              <a:rPr lang="en-GB" dirty="0"/>
              <a:t>Key question: is Anthropocene the right name at all?</a:t>
            </a:r>
          </a:p>
        </p:txBody>
      </p:sp>
    </p:spTree>
    <p:extLst>
      <p:ext uri="{BB962C8B-B14F-4D97-AF65-F5344CB8AC3E}">
        <p14:creationId xmlns:p14="http://schemas.microsoft.com/office/powerpoint/2010/main" val="8695166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B8D6CA-A896-D408-5F61-091618B83C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6888DA-4305-FCEA-F791-93B76F5AD3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70560"/>
            <a:ext cx="10515600" cy="5506403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3 — THE POLITICS OF THE ANTHROPOCENE </a:t>
            </a:r>
          </a:p>
        </p:txBody>
      </p:sp>
    </p:spTree>
    <p:extLst>
      <p:ext uri="{BB962C8B-B14F-4D97-AF65-F5344CB8AC3E}">
        <p14:creationId xmlns:p14="http://schemas.microsoft.com/office/powerpoint/2010/main" val="3979622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AFA99C-0871-57D6-8693-37EBA9037E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DF6A-1350-ABBF-9C76-44C1A44DB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3.1.1 Unequal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B4523-A90C-6862-A8EA-F684C074D0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weakens politically when responsibility is spread across ‘humanity’</a:t>
            </a:r>
          </a:p>
          <a:p>
            <a:r>
              <a:rPr lang="en-GB" dirty="0"/>
              <a:t>Ecological crisis not produced by the species as a biological unit</a:t>
            </a:r>
          </a:p>
          <a:p>
            <a:r>
              <a:rPr lang="en-GB" dirty="0"/>
              <a:t>Crisis produced through extraction, accumulation, and energy use</a:t>
            </a:r>
          </a:p>
          <a:p>
            <a:r>
              <a:rPr lang="en-GB" dirty="0"/>
              <a:t>Key question: which social orders organised planetary transformation</a:t>
            </a:r>
          </a:p>
          <a:p>
            <a:r>
              <a:rPr lang="en-GB" dirty="0"/>
              <a:t>Key question: who benefited and who bears the consequences</a:t>
            </a:r>
          </a:p>
        </p:txBody>
      </p:sp>
    </p:spTree>
    <p:extLst>
      <p:ext uri="{BB962C8B-B14F-4D97-AF65-F5344CB8AC3E}">
        <p14:creationId xmlns:p14="http://schemas.microsoft.com/office/powerpoint/2010/main" val="13137826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676DF6-137F-0CCE-3E7E-1B68C30400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BCEF9-1071-8E94-0E21-5D4E67BD70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3.1.2 Unequal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85B10-7922-1A4B-A717-BE2A3F958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Capitalocene</a:t>
            </a:r>
            <a:r>
              <a:rPr lang="en-GB" dirty="0"/>
              <a:t> as a historical correction to Anthropocene universalism</a:t>
            </a:r>
          </a:p>
          <a:p>
            <a:r>
              <a:rPr lang="en-GB" dirty="0"/>
              <a:t>Capitalism as world-ecology, reorganising human and extra-human life (Moore, 2016)</a:t>
            </a:r>
          </a:p>
          <a:p>
            <a:r>
              <a:rPr lang="en-GB" dirty="0"/>
              <a:t>Forests, soils, minerals, waterways, labour, land, and fossil energy drawn into accumulation</a:t>
            </a:r>
          </a:p>
          <a:p>
            <a:r>
              <a:rPr lang="en-GB" dirty="0"/>
              <a:t>Capitalism made nature governable, extractable, and cheap</a:t>
            </a:r>
          </a:p>
          <a:p>
            <a:r>
              <a:rPr lang="en-GB" dirty="0"/>
              <a:t>Colonial extraction and plantations as constitutive ecological-economic processes</a:t>
            </a:r>
          </a:p>
        </p:txBody>
      </p:sp>
    </p:spTree>
    <p:extLst>
      <p:ext uri="{BB962C8B-B14F-4D97-AF65-F5344CB8AC3E}">
        <p14:creationId xmlns:p14="http://schemas.microsoft.com/office/powerpoint/2010/main" val="104585030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154FE8-B0E7-8B7C-1189-DB0D1A742A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E3FECF-6698-7F05-75E0-59AF6C6BA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3.1.3 Unequal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DC567B-7DD1-0A74-40AA-20C5D41581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‘Cheapness’ applied to labour, food, energy, materials, and life</a:t>
            </a:r>
          </a:p>
          <a:p>
            <a:r>
              <a:rPr lang="en-GB" dirty="0"/>
              <a:t>Cheapness secured through enclosure, coercion, dispossession, and imperial power</a:t>
            </a:r>
          </a:p>
          <a:p>
            <a:r>
              <a:rPr lang="en-GB" dirty="0"/>
              <a:t>Fossil energy rose through capitalist advantage, not neutral efficiency (Malm, 2016)</a:t>
            </a:r>
          </a:p>
          <a:p>
            <a:r>
              <a:rPr lang="en-GB" dirty="0"/>
              <a:t>Coal enabled concentrated energy, labour discipline, and urban industrial control</a:t>
            </a:r>
          </a:p>
          <a:p>
            <a:r>
              <a:rPr lang="en-GB" dirty="0"/>
              <a:t>Climate crisis follows from fossil capitalist history, not species behaviour</a:t>
            </a:r>
          </a:p>
        </p:txBody>
      </p:sp>
    </p:spTree>
    <p:extLst>
      <p:ext uri="{BB962C8B-B14F-4D97-AF65-F5344CB8AC3E}">
        <p14:creationId xmlns:p14="http://schemas.microsoft.com/office/powerpoint/2010/main" val="29915587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DD377-DAB9-F400-58F8-AFA18DEAAB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9D69E-1D4C-F569-2626-DED4EDF4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3.1.4 Unequal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D68114-0CF3-EBCC-D058-803479ED15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Unequal responsibility is a historical claim, not only a moral slogan</a:t>
            </a:r>
          </a:p>
          <a:p>
            <a:r>
              <a:rPr lang="en-GB" dirty="0"/>
              <a:t>Emissions, benefits, exposure, and environmental harm are unevenly distributed</a:t>
            </a:r>
          </a:p>
          <a:p>
            <a:r>
              <a:rPr lang="en-GB" dirty="0"/>
              <a:t>Crisis vanishes into abstraction when extraction institutions disappear from view</a:t>
            </a:r>
          </a:p>
          <a:p>
            <a:r>
              <a:rPr lang="en-GB" dirty="0"/>
              <a:t>Ocean harm tied to agriculture, plastics, industry, and imperial living (Swanson, 2025)</a:t>
            </a:r>
          </a:p>
          <a:p>
            <a:r>
              <a:rPr lang="en-GB" dirty="0"/>
              <a:t>Planetary crisis real, but explanation requires capitalism, empire, and power</a:t>
            </a:r>
          </a:p>
        </p:txBody>
      </p:sp>
    </p:spTree>
    <p:extLst>
      <p:ext uri="{BB962C8B-B14F-4D97-AF65-F5344CB8AC3E}">
        <p14:creationId xmlns:p14="http://schemas.microsoft.com/office/powerpoint/2010/main" val="29132013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95AF19-E0E9-B538-A25B-51C71626E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0A17E-C17F-3749-2B67-51CC8E54E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3.2.1 Climate, Migration &amp;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16E0B4-70F0-4E16-D31C-36C3FD4AC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Climate change lived through unequal conditions of staying, moving, eating, enduring</a:t>
            </a:r>
          </a:p>
          <a:p>
            <a:r>
              <a:rPr lang="en-GB" dirty="0"/>
              <a:t>Environmental damage passes through livelihoods, housing, food systems, political protection</a:t>
            </a:r>
          </a:p>
          <a:p>
            <a:r>
              <a:rPr lang="en-GB" dirty="0"/>
              <a:t>Effects never only environmental, but social from the start</a:t>
            </a:r>
          </a:p>
          <a:p>
            <a:r>
              <a:rPr lang="en-GB" dirty="0"/>
              <a:t>Displacement follows when subsistence conditions are materially undermined</a:t>
            </a:r>
          </a:p>
          <a:p>
            <a:r>
              <a:rPr lang="en-GB" dirty="0"/>
              <a:t>Structural violence organises suffering before crisis appears (Farmer, 2004)</a:t>
            </a:r>
          </a:p>
        </p:txBody>
      </p:sp>
    </p:spTree>
    <p:extLst>
      <p:ext uri="{BB962C8B-B14F-4D97-AF65-F5344CB8AC3E}">
        <p14:creationId xmlns:p14="http://schemas.microsoft.com/office/powerpoint/2010/main" val="72268189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2DC59B-A937-23B5-4419-885C3BBD37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ED611-4FB5-2AB4-4A2E-6044D268F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3.2.2 Climate, Migration &amp;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88A941-1C93-4C58-C23D-2BC7610BA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Border regimes turn displacement into differentiated precarity</a:t>
            </a:r>
          </a:p>
          <a:p>
            <a:r>
              <a:rPr lang="en-GB" dirty="0"/>
              <a:t>Migration control produces illegality, vulnerability, and exclusion (De Genova, 2013)</a:t>
            </a:r>
          </a:p>
          <a:p>
            <a:r>
              <a:rPr lang="en-GB" dirty="0"/>
              <a:t>Some move with visas, capital, or protection; others face detention and insecurity</a:t>
            </a:r>
          </a:p>
          <a:p>
            <a:r>
              <a:rPr lang="en-GB" dirty="0"/>
              <a:t>Housing makes ecology intimate through illness, neglect, and racialised precarity</a:t>
            </a:r>
          </a:p>
          <a:p>
            <a:r>
              <a:rPr lang="en-GB" dirty="0"/>
              <a:t>Mould can materialise the state’s ‘hostile environment’ (Cross, 2025)</a:t>
            </a:r>
          </a:p>
        </p:txBody>
      </p:sp>
    </p:spTree>
    <p:extLst>
      <p:ext uri="{BB962C8B-B14F-4D97-AF65-F5344CB8AC3E}">
        <p14:creationId xmlns:p14="http://schemas.microsoft.com/office/powerpoint/2010/main" val="26193592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E9545C-F534-BB39-7D34-8658B0A19C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D8805-D62A-9E07-3D42-3F68CDAFCA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3.2.3 Climate, Migration &amp;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091ED-B0C9-4D91-C170-F8CD6E421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Food insecurity follows drought and ecological instability through unequal access</a:t>
            </a:r>
          </a:p>
          <a:p>
            <a:r>
              <a:rPr lang="en-GB" dirty="0"/>
              <a:t>Land, wages, storage, transport, fuel, and political voice shape vulnerability</a:t>
            </a:r>
          </a:p>
          <a:p>
            <a:r>
              <a:rPr lang="en-GB" dirty="0"/>
              <a:t>Caspian ecological decline undermines fishing livelihoods directly</a:t>
            </a:r>
          </a:p>
          <a:p>
            <a:r>
              <a:rPr lang="en-GB" dirty="0"/>
              <a:t>Most affected communities remain marginal to climate diplomacy (Visser &amp; Swen, 2025)</a:t>
            </a:r>
          </a:p>
          <a:p>
            <a:r>
              <a:rPr lang="en-GB" dirty="0"/>
              <a:t>Infrastructure turns ecological stress into inconvenience for some, catastrophe for others</a:t>
            </a:r>
          </a:p>
        </p:txBody>
      </p:sp>
    </p:spTree>
    <p:extLst>
      <p:ext uri="{BB962C8B-B14F-4D97-AF65-F5344CB8AC3E}">
        <p14:creationId xmlns:p14="http://schemas.microsoft.com/office/powerpoint/2010/main" val="39285080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B990A9-60F8-1998-EC00-A84CEAF15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1B812-21D4-FCAD-EADB-C78926FCD2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3.2.4 Climate, Migration &amp; Inequality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43764-A1C9-6656-326F-D9C03EFA10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Livelihood loss means social dislocation, not only economic decline</a:t>
            </a:r>
          </a:p>
          <a:p>
            <a:r>
              <a:rPr lang="en-GB" dirty="0"/>
              <a:t>Shrinking fishing grounds force fishers into danger and precarity (Visser &amp; Swen, 2025)</a:t>
            </a:r>
          </a:p>
          <a:p>
            <a:r>
              <a:rPr lang="en-GB" dirty="0"/>
              <a:t>Climate change erodes income, identity, skill, and local knowledge</a:t>
            </a:r>
          </a:p>
          <a:p>
            <a:r>
              <a:rPr lang="en-GB" dirty="0"/>
              <a:t>Movement can be slow unmaking, not only spatial relocation</a:t>
            </a:r>
          </a:p>
          <a:p>
            <a:r>
              <a:rPr lang="en-GB" dirty="0"/>
              <a:t>Inequality is one of the main ways climate change is lived</a:t>
            </a:r>
          </a:p>
        </p:txBody>
      </p:sp>
    </p:spTree>
    <p:extLst>
      <p:ext uri="{BB962C8B-B14F-4D97-AF65-F5344CB8AC3E}">
        <p14:creationId xmlns:p14="http://schemas.microsoft.com/office/powerpoint/2010/main" val="9127594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5C937-71BB-EB90-DCB8-80AD55F02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1AD09-EFB1-7E81-B3EF-F7C3505AF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3.3.1 Colonial Histories &amp;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A8284-DF07-33F5-5857-0E0C932D3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Development frames ecological transformation as progress and improvement.</a:t>
            </a:r>
          </a:p>
          <a:p>
            <a:r>
              <a:rPr lang="en-GB" dirty="0"/>
              <a:t>Escobar: development makes places into objects of expert intervention.</a:t>
            </a:r>
          </a:p>
          <a:p>
            <a:r>
              <a:rPr lang="en-GB" dirty="0"/>
              <a:t>Land, rivers, forests, and people become resources for management.</a:t>
            </a:r>
          </a:p>
          <a:p>
            <a:r>
              <a:rPr lang="en-GB" dirty="0"/>
              <a:t>Colonial extraction removed wealth and reorganised whole ecologies.</a:t>
            </a:r>
          </a:p>
          <a:p>
            <a:r>
              <a:rPr lang="en-GB" dirty="0"/>
              <a:t>Plantations, mines, logging, and export agriculture remade environments.</a:t>
            </a:r>
          </a:p>
        </p:txBody>
      </p:sp>
    </p:spTree>
    <p:extLst>
      <p:ext uri="{BB962C8B-B14F-4D97-AF65-F5344CB8AC3E}">
        <p14:creationId xmlns:p14="http://schemas.microsoft.com/office/powerpoint/2010/main" val="339832725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D0C993-65A8-49B9-5B49-F04CFE0FD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2166F-88AC-79C4-82AA-B8DAB35E7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3.3.2 Colonial Histories &amp;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34396F-66FC-03A0-7846-1715D7F7F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Development turns political histories into technical problems.</a:t>
            </a:r>
          </a:p>
          <a:p>
            <a:r>
              <a:rPr lang="en-GB" dirty="0"/>
              <a:t>Dams, mines, roads, and plantations make damage look necessary.</a:t>
            </a:r>
          </a:p>
          <a:p>
            <a:r>
              <a:rPr lang="en-GB" dirty="0"/>
              <a:t>Territory means lived relations, not only land as property.</a:t>
            </a:r>
          </a:p>
          <a:p>
            <a:r>
              <a:rPr lang="en-GB" dirty="0"/>
              <a:t>Extractive projects threaten livelihoods, authority, and collective futures.</a:t>
            </a:r>
          </a:p>
          <a:p>
            <a:r>
              <a:rPr lang="en-GB" dirty="0"/>
              <a:t>Displacement can be produced slowly through ecological dispossession.</a:t>
            </a:r>
          </a:p>
        </p:txBody>
      </p:sp>
    </p:spTree>
    <p:extLst>
      <p:ext uri="{BB962C8B-B14F-4D97-AF65-F5344CB8AC3E}">
        <p14:creationId xmlns:p14="http://schemas.microsoft.com/office/powerpoint/2010/main" val="155533999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D1CCE3-A34B-66AD-C497-89204B7BA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A47B3-5BE5-2B77-A23F-62F9C1A1E2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48393"/>
            <a:ext cx="10515600" cy="552857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PART 4 — BEYOND THE HUMAN &amp; ANTHROPOLOGY’S ROLE</a:t>
            </a:r>
          </a:p>
        </p:txBody>
      </p:sp>
    </p:spTree>
    <p:extLst>
      <p:ext uri="{BB962C8B-B14F-4D97-AF65-F5344CB8AC3E}">
        <p14:creationId xmlns:p14="http://schemas.microsoft.com/office/powerpoint/2010/main" val="168724853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EE30DB-BCEE-C062-13E2-A63D0DE342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7E6075-DB03-7C2E-43F5-365479D27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4.1.1 Decentring the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1FA27-6088-3759-53C6-3D4485560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Anthropocene critique leaves a harder question than whether humans matter</a:t>
            </a:r>
          </a:p>
          <a:p>
            <a:r>
              <a:rPr lang="en-GB" dirty="0"/>
              <a:t>Human no longer centre of action, explanation, or value</a:t>
            </a:r>
          </a:p>
          <a:p>
            <a:r>
              <a:rPr lang="en-GB" dirty="0"/>
              <a:t>Social life as ecologically embedded, multispecies, and politically unequal</a:t>
            </a:r>
          </a:p>
          <a:p>
            <a:r>
              <a:rPr lang="en-GB" dirty="0"/>
              <a:t>Decentring the human as necessary for describing the world truthfully</a:t>
            </a:r>
          </a:p>
          <a:p>
            <a:r>
              <a:rPr lang="en-GB" dirty="0"/>
              <a:t>Decentring means rejecting human autonomy, not removing people from anthropology</a:t>
            </a:r>
          </a:p>
        </p:txBody>
      </p:sp>
    </p:spTree>
    <p:extLst>
      <p:ext uri="{BB962C8B-B14F-4D97-AF65-F5344CB8AC3E}">
        <p14:creationId xmlns:p14="http://schemas.microsoft.com/office/powerpoint/2010/main" val="368077371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1ABC3-F04A-C8FB-49B1-7DB761276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C6FFF-8FD7-55BE-F968-0BBBAEF51D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4.1.2 Decentring the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84D03-8772-B580-7B41-9A08EFE96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Humans not above or outside the worlds they inhabit</a:t>
            </a:r>
          </a:p>
          <a:p>
            <a:r>
              <a:rPr lang="en-GB" dirty="0"/>
              <a:t>Anthropology still studies power, responsibility, and justice within ecological systems</a:t>
            </a:r>
          </a:p>
          <a:p>
            <a:r>
              <a:rPr lang="en-GB" dirty="0"/>
              <a:t>Humans formed through relations with animals, plants, microbes, infrastructures, atmospheres</a:t>
            </a:r>
          </a:p>
          <a:p>
            <a:r>
              <a:rPr lang="en-GB" dirty="0"/>
              <a:t>Companion species as co-evolutionary and relational history (Haraway, 2003)</a:t>
            </a:r>
          </a:p>
          <a:p>
            <a:r>
              <a:rPr lang="en-GB" dirty="0"/>
              <a:t>Human life depends on forms of life and material support it cannot control</a:t>
            </a:r>
          </a:p>
        </p:txBody>
      </p:sp>
    </p:spTree>
    <p:extLst>
      <p:ext uri="{BB962C8B-B14F-4D97-AF65-F5344CB8AC3E}">
        <p14:creationId xmlns:p14="http://schemas.microsoft.com/office/powerpoint/2010/main" val="27010272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21EFC7-DCC5-3905-8BAF-29B555A3BD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13A1-F160-C8EC-5E13-FFDE8B386A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4.1.3 Decentring the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5D72BA-A886-5F76-A324-D297B32457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Dependence breaks the fantasy of human autonomy</a:t>
            </a:r>
          </a:p>
          <a:p>
            <a:r>
              <a:rPr lang="en-GB" dirty="0"/>
              <a:t>Breathing, eating, illness, and climate tie life to wider ecological systems</a:t>
            </a:r>
          </a:p>
          <a:p>
            <a:r>
              <a:rPr lang="en-GB" dirty="0"/>
              <a:t>Human life never only social in the narrow sense</a:t>
            </a:r>
          </a:p>
          <a:p>
            <a:r>
              <a:rPr lang="en-GB" dirty="0"/>
              <a:t>Entanglement means exposure, not just connection</a:t>
            </a:r>
          </a:p>
          <a:p>
            <a:r>
              <a:rPr lang="en-GB" dirty="0"/>
              <a:t>Human flourishing always precarious because living systems can be damaged</a:t>
            </a:r>
          </a:p>
        </p:txBody>
      </p:sp>
    </p:spTree>
    <p:extLst>
      <p:ext uri="{BB962C8B-B14F-4D97-AF65-F5344CB8AC3E}">
        <p14:creationId xmlns:p14="http://schemas.microsoft.com/office/powerpoint/2010/main" val="189886434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0D1AB2-FE34-E90D-58DF-88D0E5DAA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7D1F3-8521-DC59-5EA9-4E77C7531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4.1.4 Decentring the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D565F-8EFF-DA3F-CB1F-F7C100B98C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Ethical obligation follows from being constituted through relations with other beings</a:t>
            </a:r>
          </a:p>
          <a:p>
            <a:r>
              <a:rPr lang="en-GB" dirty="0"/>
              <a:t>Responsibilities become political: land, extraction, conservation, housing, energy, law</a:t>
            </a:r>
          </a:p>
          <a:p>
            <a:r>
              <a:rPr lang="en-GB" dirty="0"/>
              <a:t>More-than-human anthropology still studies asymmetry, labour, violence, and care</a:t>
            </a:r>
          </a:p>
          <a:p>
            <a:r>
              <a:rPr lang="en-GB" dirty="0"/>
              <a:t>Industrial meat systems, plantations, laboratories, and estuaries involve different powers</a:t>
            </a:r>
          </a:p>
          <a:p>
            <a:r>
              <a:rPr lang="en-GB" dirty="0"/>
              <a:t>Justice now extends to polluted water, degraded soils, collapsing fisheries, toxic housing</a:t>
            </a:r>
          </a:p>
        </p:txBody>
      </p:sp>
    </p:spTree>
    <p:extLst>
      <p:ext uri="{BB962C8B-B14F-4D97-AF65-F5344CB8AC3E}">
        <p14:creationId xmlns:p14="http://schemas.microsoft.com/office/powerpoint/2010/main" val="35067175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AAF0CE-BFD5-82B1-8993-1639002250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A6E0EE-67F5-3657-AF92-3033C855A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4.1.5 Decentring the Human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503D6A-F5CE-F274-AF4D-3EE7FBF28A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Ocean harm dispersed through agriculture, plastics, industry, imperial living (Swanson, 2025)</a:t>
            </a:r>
          </a:p>
          <a:p>
            <a:r>
              <a:rPr lang="en-GB" dirty="0"/>
              <a:t>Rivers, coastlines, and fisheries as conditions under which justice arises</a:t>
            </a:r>
          </a:p>
          <a:p>
            <a:r>
              <a:rPr lang="en-GB" dirty="0"/>
              <a:t>Mould, housing, and fungal life also part of entangled worlds</a:t>
            </a:r>
          </a:p>
          <a:p>
            <a:r>
              <a:rPr lang="en-GB" dirty="0"/>
              <a:t>Some homes and bodies made more exposed through austerity and hostile state conditions (Cross, 2025)</a:t>
            </a:r>
          </a:p>
          <a:p>
            <a:r>
              <a:rPr lang="en-GB" dirty="0"/>
              <a:t>Anthropology studies people more truthfully when not as though they existed alone</a:t>
            </a:r>
          </a:p>
        </p:txBody>
      </p:sp>
    </p:spTree>
    <p:extLst>
      <p:ext uri="{BB962C8B-B14F-4D97-AF65-F5344CB8AC3E}">
        <p14:creationId xmlns:p14="http://schemas.microsoft.com/office/powerpoint/2010/main" val="9656816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3A24F8-D73B-666C-D2A6-12AB91FD59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CD28F-EA87-F56C-9B76-8F2FE8B57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4.2.1 Risks &amp; Cautions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B2085-E0A9-7780-895F-5033DBD6C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Connection is not automatically ethical or politically good.</a:t>
            </a:r>
          </a:p>
          <a:p>
            <a:r>
              <a:rPr lang="en-GB" dirty="0"/>
              <a:t>More-than-human relations can sustain, exploit, expose, or destroy.</a:t>
            </a:r>
          </a:p>
          <a:p>
            <a:r>
              <a:rPr lang="en-GB" dirty="0"/>
              <a:t>Indigenous knowledge should not be romanticised as ecological purity.</a:t>
            </a:r>
          </a:p>
          <a:p>
            <a:r>
              <a:rPr lang="en-GB" dirty="0"/>
              <a:t>Indigenous claims are historical, political, and shaped by dispossession.</a:t>
            </a:r>
          </a:p>
          <a:p>
            <a:r>
              <a:rPr lang="en-GB" dirty="0"/>
              <a:t>Anthropology must analyse relation through power, cost, and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43500793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64DF56-CC9B-8ABD-F274-1F750827B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4.2.2 Risks &amp; Cautions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A6F54-05AD-C76C-8635-09BBAFE586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Nonhumans need concrete ethnographic description, not vague agency.</a:t>
            </a:r>
          </a:p>
          <a:p>
            <a:r>
              <a:rPr lang="en-GB" dirty="0"/>
              <a:t>Plants, animals, fungi, rivers, and coastlines act in specific settings.</a:t>
            </a:r>
          </a:p>
          <a:p>
            <a:r>
              <a:rPr lang="en-GB" dirty="0"/>
              <a:t>Care can support extraction as well as protection.</a:t>
            </a:r>
          </a:p>
          <a:p>
            <a:r>
              <a:rPr lang="en-GB" dirty="0"/>
              <a:t>The Anthropocene can hide capitalism behind “humanity”.</a:t>
            </a:r>
          </a:p>
          <a:p>
            <a:r>
              <a:rPr lang="en-GB" dirty="0"/>
              <a:t>Interdependence must be analysed alongside inequality and uneven harm.</a:t>
            </a:r>
          </a:p>
        </p:txBody>
      </p:sp>
    </p:spTree>
    <p:extLst>
      <p:ext uri="{BB962C8B-B14F-4D97-AF65-F5344CB8AC3E}">
        <p14:creationId xmlns:p14="http://schemas.microsoft.com/office/powerpoint/2010/main" val="53579907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5D0E4E-D726-D364-C3D9-93008926C7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4.3.1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547EB3-6C70-7937-7250-A2FD33C65A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Responsibility clearer in concrete struggles than planetary abstraction</a:t>
            </a:r>
          </a:p>
          <a:p>
            <a:r>
              <a:rPr lang="en-GB" dirty="0"/>
              <a:t>Caspian fishers face shrinking waters, declining stocks, danger at sea</a:t>
            </a:r>
          </a:p>
          <a:p>
            <a:r>
              <a:rPr lang="en-GB" dirty="0"/>
              <a:t>Most affected communities marginal to climate governance institutions</a:t>
            </a:r>
          </a:p>
          <a:p>
            <a:r>
              <a:rPr lang="en-GB" dirty="0"/>
              <a:t>Fossil fuel interests remain dominant in climate diplomacy (Visser &amp; Swen, 2025)</a:t>
            </a:r>
          </a:p>
          <a:p>
            <a:r>
              <a:rPr lang="en-GB" dirty="0"/>
              <a:t>Ecological cost borne by those least able to shape policy</a:t>
            </a:r>
          </a:p>
        </p:txBody>
      </p:sp>
    </p:spTree>
    <p:extLst>
      <p:ext uri="{BB962C8B-B14F-4D97-AF65-F5344CB8AC3E}">
        <p14:creationId xmlns:p14="http://schemas.microsoft.com/office/powerpoint/2010/main" val="284299608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7DE82-989B-55C5-E3ED-74AD7A92D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4.3.2 AT Connections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C76D9-2BCC-F696-D41E-13301FD66C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Ocean crisis tied to land-based agriculture, plastics, waste, extraction</a:t>
            </a:r>
          </a:p>
          <a:p>
            <a:r>
              <a:rPr lang="en-GB" dirty="0"/>
              <a:t>Water sovereignty means power over conditions making waters </a:t>
            </a:r>
            <a:r>
              <a:rPr lang="en-GB" dirty="0" err="1"/>
              <a:t>livable</a:t>
            </a:r>
            <a:r>
              <a:rPr lang="en-GB" dirty="0"/>
              <a:t> or toxic (Swanson, 2025)</a:t>
            </a:r>
          </a:p>
          <a:p>
            <a:r>
              <a:rPr lang="en-GB" dirty="0"/>
              <a:t>Mould shows environmental harm lived through housing and neglect</a:t>
            </a:r>
          </a:p>
          <a:p>
            <a:r>
              <a:rPr lang="en-GB" dirty="0"/>
              <a:t>Migrants and refugees made bodily vulnerable in toxic accommodation (Cross, 2025)</a:t>
            </a:r>
          </a:p>
          <a:p>
            <a:r>
              <a:rPr lang="en-GB" dirty="0"/>
              <a:t>Justice requires repair, redistribution, voice, and accountable power</a:t>
            </a:r>
          </a:p>
        </p:txBody>
      </p:sp>
    </p:spTree>
    <p:extLst>
      <p:ext uri="{BB962C8B-B14F-4D97-AF65-F5344CB8AC3E}">
        <p14:creationId xmlns:p14="http://schemas.microsoft.com/office/powerpoint/2010/main" val="313415971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7264D2-EE00-898E-5F8A-6CC19EB0C8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5. Final Synthesis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6DFAA-F42F-FF76-CEAC-A390159AB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Human no longer separate from nature, but ecologically embedded and vulnerable</a:t>
            </a:r>
          </a:p>
          <a:p>
            <a:r>
              <a:rPr lang="en-GB" dirty="0"/>
              <a:t>‘Humanity’ too blunt: crisis organised through colonialism, capitalism, fossil energy, unequal development</a:t>
            </a:r>
          </a:p>
          <a:p>
            <a:r>
              <a:rPr lang="en-GB" dirty="0"/>
              <a:t>Ecology must be analysed through power, not as a neutral planetary condition</a:t>
            </a:r>
          </a:p>
          <a:p>
            <a:r>
              <a:rPr lang="en-GB" dirty="0"/>
              <a:t>Interdependence has ethical force because entanglement is fragile, unequal, </a:t>
            </a:r>
            <a:r>
              <a:rPr lang="en-GB"/>
              <a:t>and consequential</a:t>
            </a:r>
          </a:p>
          <a:p>
            <a:r>
              <a:rPr lang="en-GB"/>
              <a:t>Next </a:t>
            </a:r>
            <a:r>
              <a:rPr lang="en-GB" dirty="0"/>
              <a:t>week: ethics follows once anthropology studies relational worlds shaped by power</a:t>
            </a:r>
          </a:p>
        </p:txBody>
      </p:sp>
    </p:spTree>
    <p:extLst>
      <p:ext uri="{BB962C8B-B14F-4D97-AF65-F5344CB8AC3E}">
        <p14:creationId xmlns:p14="http://schemas.microsoft.com/office/powerpoint/2010/main" val="4099919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2669</Words>
  <Application>Microsoft Office PowerPoint</Application>
  <PresentationFormat>Widescreen</PresentationFormat>
  <Paragraphs>266</Paragraphs>
  <Slides>48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Aptos</vt:lpstr>
      <vt:lpstr>Aptos Display</vt:lpstr>
      <vt:lpstr>Arial</vt:lpstr>
      <vt:lpstr>Office Theme</vt:lpstr>
      <vt:lpstr>Anthropology Today (HPAN4015)</vt:lpstr>
      <vt:lpstr>PowerPoint Presentation</vt:lpstr>
      <vt:lpstr>1.1.1 What is “The Anthropocene”?</vt:lpstr>
      <vt:lpstr>1.1.2 What is “The Anthropocene”?</vt:lpstr>
      <vt:lpstr>1.2.1 The Nature/Culture Divide</vt:lpstr>
      <vt:lpstr>1.2.2 The Nature/Culture Divide</vt:lpstr>
      <vt:lpstr>1.2.3 The Nature/Culture Divide</vt:lpstr>
      <vt:lpstr>1.2.4 The Nature/Culture Divide</vt:lpstr>
      <vt:lpstr>1.3.1 Challenging the Divide</vt:lpstr>
      <vt:lpstr>1.3.2 Challenging the Divide</vt:lpstr>
      <vt:lpstr>1.3.3 Challenging the Divide</vt:lpstr>
      <vt:lpstr>1.3.4 Challenging the Divide</vt:lpstr>
      <vt:lpstr>1.4.1 Framing the Political Question</vt:lpstr>
      <vt:lpstr>1.4.2 Framing the Political Question</vt:lpstr>
      <vt:lpstr>PowerPoint Presentation</vt:lpstr>
      <vt:lpstr>2.1.1 Multispecies Ethnography</vt:lpstr>
      <vt:lpstr>2.1.2 Multispecies Ethnography</vt:lpstr>
      <vt:lpstr>2.1.3 Multispecies Ethnography</vt:lpstr>
      <vt:lpstr>2.2.1 Rethinking Personhood</vt:lpstr>
      <vt:lpstr>2.2.2 Rethinking Personhood</vt:lpstr>
      <vt:lpstr>2.2.3 Rethinking Personhood</vt:lpstr>
      <vt:lpstr>2.2.4 Rethinking Personhood</vt:lpstr>
      <vt:lpstr>2.3.1 AT Connections 1</vt:lpstr>
      <vt:lpstr>2.3.2 AT Connections 1</vt:lpstr>
      <vt:lpstr>2.4.1 Introducing the Critique</vt:lpstr>
      <vt:lpstr>2.4.2 Introducing the Critique</vt:lpstr>
      <vt:lpstr>PowerPoint Presentation</vt:lpstr>
      <vt:lpstr>3.1.1 Unequal Responsibility</vt:lpstr>
      <vt:lpstr>3.1.2 Unequal Responsibility</vt:lpstr>
      <vt:lpstr>3.1.3 Unequal Responsibility</vt:lpstr>
      <vt:lpstr>3.1.4 Unequal Responsibility</vt:lpstr>
      <vt:lpstr>3.2.1 Climate, Migration &amp; Inequality</vt:lpstr>
      <vt:lpstr>3.2.2 Climate, Migration &amp; Inequality</vt:lpstr>
      <vt:lpstr>3.2.3 Climate, Migration &amp; Inequality</vt:lpstr>
      <vt:lpstr>3.2.4 Climate, Migration &amp; Inequality</vt:lpstr>
      <vt:lpstr>3.3.1 Colonial Histories &amp; Development</vt:lpstr>
      <vt:lpstr>3.3.2 Colonial Histories &amp; Development</vt:lpstr>
      <vt:lpstr>PowerPoint Presentation</vt:lpstr>
      <vt:lpstr>4.1.1 Decentring the Human</vt:lpstr>
      <vt:lpstr>4.1.2 Decentring the Human</vt:lpstr>
      <vt:lpstr>4.1.3 Decentring the Human</vt:lpstr>
      <vt:lpstr>4.1.4 Decentring the Human</vt:lpstr>
      <vt:lpstr>4.1.5 Decentring the Human</vt:lpstr>
      <vt:lpstr>4.2.1 Risks &amp; Cautions</vt:lpstr>
      <vt:lpstr>4.2.2 Risks &amp; Cautions</vt:lpstr>
      <vt:lpstr>4.3.1 AT Connections 2</vt:lpstr>
      <vt:lpstr>4.3.2 AT Connections 2</vt:lpstr>
      <vt:lpstr>5. Final Synthesis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Ryan O'Byrne</dc:creator>
  <cp:lastModifiedBy>Ryan O'Byrne</cp:lastModifiedBy>
  <cp:revision>1</cp:revision>
  <dcterms:created xsi:type="dcterms:W3CDTF">2026-03-26T15:15:48Z</dcterms:created>
  <dcterms:modified xsi:type="dcterms:W3CDTF">2026-05-01T10:40:14Z</dcterms:modified>
</cp:coreProperties>
</file>