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3" r:id="rId4"/>
  </p:sldMasterIdLst>
  <p:notesMasterIdLst>
    <p:notesMasterId r:id="rId13"/>
  </p:notesMasterIdLst>
  <p:handoutMasterIdLst>
    <p:handoutMasterId r:id="rId14"/>
  </p:handoutMasterIdLst>
  <p:sldIdLst>
    <p:sldId id="1520" r:id="rId5"/>
    <p:sldId id="1531" r:id="rId6"/>
    <p:sldId id="1526" r:id="rId7"/>
    <p:sldId id="1540" r:id="rId8"/>
    <p:sldId id="1536" r:id="rId9"/>
    <p:sldId id="1537" r:id="rId10"/>
    <p:sldId id="1538" r:id="rId11"/>
    <p:sldId id="153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ACB247-3525-42E1-A581-8AD2B8DA684E}" v="13" dt="2026-10-20T03:10:26.289"/>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6"/>
  </p:normalViewPr>
  <p:slideViewPr>
    <p:cSldViewPr snapToGrid="0">
      <p:cViewPr varScale="1">
        <p:scale>
          <a:sx n="59" d="100"/>
          <a:sy n="59" d="100"/>
        </p:scale>
        <p:origin x="964" y="5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ika Hussain" userId="27d6939b8ff73080" providerId="LiveId" clId="{1CF85020-CB78-4C24-B7FB-B0DD5A9433B1}"/>
    <pc:docChg chg="modSld sldOrd">
      <pc:chgData name="Malaika Hussain" userId="27d6939b8ff73080" providerId="LiveId" clId="{1CF85020-CB78-4C24-B7FB-B0DD5A9433B1}" dt="2026-10-20T03:18:44.848" v="9"/>
      <pc:docMkLst>
        <pc:docMk/>
      </pc:docMkLst>
      <pc:sldChg chg="addSp ord">
        <pc:chgData name="Malaika Hussain" userId="27d6939b8ff73080" providerId="LiveId" clId="{1CF85020-CB78-4C24-B7FB-B0DD5A9433B1}" dt="2026-10-20T03:14:37.456" v="8"/>
        <pc:sldMkLst>
          <pc:docMk/>
          <pc:sldMk cId="3516832344" sldId="1526"/>
        </pc:sldMkLst>
        <pc:picChg chg="add">
          <ac:chgData name="Malaika Hussain" userId="27d6939b8ff73080" providerId="LiveId" clId="{1CF85020-CB78-4C24-B7FB-B0DD5A9433B1}" dt="2026-10-20T03:14:37.456" v="8"/>
          <ac:picMkLst>
            <pc:docMk/>
            <pc:sldMk cId="3516832344" sldId="1526"/>
            <ac:picMk id="7" creationId="{7D426ADA-11F5-011D-2BD7-759FEA7ADA84}"/>
          </ac:picMkLst>
        </pc:picChg>
      </pc:sldChg>
      <pc:sldChg chg="addSp">
        <pc:chgData name="Malaika Hussain" userId="27d6939b8ff73080" providerId="LiveId" clId="{1CF85020-CB78-4C24-B7FB-B0DD5A9433B1}" dt="2026-10-20T03:18:44.848" v="9"/>
        <pc:sldMkLst>
          <pc:docMk/>
          <pc:sldMk cId="3793073694" sldId="1531"/>
        </pc:sldMkLst>
        <pc:picChg chg="add">
          <ac:chgData name="Malaika Hussain" userId="27d6939b8ff73080" providerId="LiveId" clId="{1CF85020-CB78-4C24-B7FB-B0DD5A9433B1}" dt="2026-10-20T03:18:44.848" v="9"/>
          <ac:picMkLst>
            <pc:docMk/>
            <pc:sldMk cId="3793073694" sldId="1531"/>
            <ac:picMk id="8" creationId="{02CB1A70-44C3-0188-7B87-A9D4CDAA33D0}"/>
          </ac:picMkLst>
        </pc:picChg>
      </pc:sldChg>
      <pc:sldChg chg="addSp delSp modSp">
        <pc:chgData name="Malaika Hussain" userId="27d6939b8ff73080" providerId="LiveId" clId="{1CF85020-CB78-4C24-B7FB-B0DD5A9433B1}" dt="2026-10-20T02:47:03.208" v="3"/>
        <pc:sldMkLst>
          <pc:docMk/>
          <pc:sldMk cId="1007777119" sldId="1536"/>
        </pc:sldMkLst>
        <pc:spChg chg="add del mod">
          <ac:chgData name="Malaika Hussain" userId="27d6939b8ff73080" providerId="LiveId" clId="{1CF85020-CB78-4C24-B7FB-B0DD5A9433B1}" dt="2026-10-20T02:47:03.208" v="3"/>
          <ac:spMkLst>
            <pc:docMk/>
            <pc:sldMk cId="1007777119" sldId="1536"/>
            <ac:spMk id="4" creationId="{7860A4E4-5FBB-B3C9-87E0-D88BE7BC8013}"/>
          </ac:spMkLst>
        </pc:spChg>
      </pc:sldChg>
      <pc:sldChg chg="addSp delSp modSp">
        <pc:chgData name="Malaika Hussain" userId="27d6939b8ff73080" providerId="LiveId" clId="{1CF85020-CB78-4C24-B7FB-B0DD5A9433B1}" dt="2026-10-20T02:52:49.795" v="6"/>
        <pc:sldMkLst>
          <pc:docMk/>
          <pc:sldMk cId="1766837645" sldId="1537"/>
        </pc:sldMkLst>
        <pc:spChg chg="add del mod">
          <ac:chgData name="Malaika Hussain" userId="27d6939b8ff73080" providerId="LiveId" clId="{1CF85020-CB78-4C24-B7FB-B0DD5A9433B1}" dt="2026-10-20T02:52:48.617" v="5"/>
          <ac:spMkLst>
            <pc:docMk/>
            <pc:sldMk cId="1766837645" sldId="1537"/>
            <ac:spMk id="4" creationId="{537CEC1E-9046-F89C-11B6-474AF5D658A5}"/>
          </ac:spMkLst>
        </pc:spChg>
      </pc:sldChg>
      <pc:sldChg chg="modSp">
        <pc:chgData name="Malaika Hussain" userId="27d6939b8ff73080" providerId="LiveId" clId="{1CF85020-CB78-4C24-B7FB-B0DD5A9433B1}" dt="2026-10-20T03:06:02.864" v="7"/>
        <pc:sldMkLst>
          <pc:docMk/>
          <pc:sldMk cId="1042044426" sldId="1540"/>
        </pc:sldMkLst>
        <pc:spChg chg="mod">
          <ac:chgData name="Malaika Hussain" userId="27d6939b8ff73080" providerId="LiveId" clId="{1CF85020-CB78-4C24-B7FB-B0DD5A9433B1}" dt="2026-10-20T03:06:02.864" v="7"/>
          <ac:spMkLst>
            <pc:docMk/>
            <pc:sldMk cId="1042044426" sldId="1540"/>
            <ac:spMk id="2" creationId="{AD85A0AD-F045-229E-572F-143DAC8EF65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10/20/2026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256876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7824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915490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2CEDE-2AB4-4FB8-9551-E0AA4222B1A3}" type="datetime1">
              <a:rPr lang="en-US" smtClean="0"/>
              <a:pPr/>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406792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2CEDE-2AB4-4FB8-9551-E0AA4222B1A3}" type="datetime1">
              <a:rPr lang="en-US" smtClean="0"/>
              <a:pPr/>
              <a:t>10/20/2026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1742859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0161947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288299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5279058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2CEDE-2AB4-4FB8-9551-E0AA4222B1A3}" type="datetime1">
              <a:rPr lang="en-US" smtClean="0"/>
              <a:pPr/>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770082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2CEDE-2AB4-4FB8-9551-E0AA4222B1A3}" type="datetime1">
              <a:rPr lang="en-US" smtClean="0"/>
              <a:pPr/>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996337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545036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3628119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669152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2231449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6285645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8254051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2CEDE-2AB4-4FB8-9551-E0AA4222B1A3}" type="datetime1">
              <a:rPr lang="en-US" smtClean="0"/>
              <a:pPr/>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6671149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7073" y="2920382"/>
            <a:ext cx="6675120" cy="2468880"/>
          </a:xfrm>
        </p:spPr>
        <p:txBody>
          <a:bodyPr anchor="t" anchorCtr="0">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17073" y="5413788"/>
            <a:ext cx="6675120" cy="640080"/>
          </a:xfrm>
        </p:spPr>
        <p:txBody>
          <a:bodyPr anchor="b" anchorCtr="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7985760" y="0"/>
            <a:ext cx="4206240" cy="6858000"/>
          </a:xfrm>
          <a:blipFill dpi="0" rotWithShape="1">
            <a:blip r:embed="rId2">
              <a:alphaModFix amt="60000"/>
            </a:blip>
            <a:srcRect/>
            <a:stretch>
              <a:fillRect l="-56812"/>
            </a:stretch>
          </a:blipFill>
        </p:spPr>
        <p:txBody>
          <a:bodyPr/>
          <a:lstStyle/>
          <a:p>
            <a:r>
              <a:rPr lang="en-GB"/>
              <a:t>Click icon to add picture</a:t>
            </a:r>
            <a:endParaRPr lang="en-US" dirty="0"/>
          </a:p>
        </p:txBody>
      </p:sp>
      <p:pic>
        <p:nvPicPr>
          <p:cNvPr id="4" name="Graphic 3">
            <a:extLst>
              <a:ext uri="{FF2B5EF4-FFF2-40B4-BE49-F238E27FC236}">
                <a16:creationId xmlns:a16="http://schemas.microsoft.com/office/drawing/2014/main" id="{FBEFB6B4-A1CA-B788-D366-460FCF81670F}"/>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925164" y="1893372"/>
            <a:ext cx="36576" cy="521208"/>
          </a:xfrm>
          <a:prstGeom prst="rect">
            <a:avLst/>
          </a:prstGeom>
        </p:spPr>
      </p:pic>
    </p:spTree>
    <p:extLst>
      <p:ext uri="{BB962C8B-B14F-4D97-AF65-F5344CB8AC3E}">
        <p14:creationId xmlns:p14="http://schemas.microsoft.com/office/powerpoint/2010/main" val="3147095460"/>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1302209"/>
            <a:ext cx="5577962" cy="4807131"/>
          </a:xfrm>
        </p:spPr>
        <p:txBody>
          <a:bodyPr anchor="b">
            <a:normAutofit/>
          </a:bodyPr>
          <a:lstStyle>
            <a:lvl1pPr>
              <a:defRPr sz="3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411808" y="1884121"/>
            <a:ext cx="3596952" cy="4151675"/>
          </a:xfrm>
        </p:spPr>
        <p:txBody>
          <a:bodyPr anchor="b" anchorCtr="0">
            <a:normAutofit/>
          </a:bodyPr>
          <a:lstStyle>
            <a:lvl1pPr marL="0" indent="0">
              <a:spcAft>
                <a:spcPts val="1000"/>
              </a:spcAft>
              <a:buFontTx/>
              <a:buNone/>
              <a:defRPr sz="1800"/>
            </a:lvl1pPr>
            <a:lvl2pPr marL="228600" indent="0">
              <a:spcAft>
                <a:spcPts val="1000"/>
              </a:spcAft>
              <a:buFontTx/>
              <a:buNone/>
              <a:defRPr sz="1600"/>
            </a:lvl2pPr>
            <a:lvl3pPr marL="457200" indent="0">
              <a:spcAft>
                <a:spcPts val="1000"/>
              </a:spcAft>
              <a:buFontTx/>
              <a:buNone/>
              <a:defRPr sz="1400"/>
            </a:lvl3pPr>
            <a:lvl4pPr marL="685800" indent="0">
              <a:spcAft>
                <a:spcPts val="1000"/>
              </a:spcAft>
              <a:buFontTx/>
              <a:buNone/>
              <a:defRPr sz="1800"/>
            </a:lvl4pPr>
            <a:lvl5pPr marL="914400" indent="0">
              <a:spcAft>
                <a:spcPts val="1000"/>
              </a:spcAft>
              <a:buFontTx/>
              <a:buNone/>
              <a:defRPr sz="1800"/>
            </a:lvl5pPr>
          </a:lstStyle>
          <a:p>
            <a:pPr lvl="0"/>
            <a:r>
              <a:rPr lang="en-GB"/>
              <a:t>Click to edit Master text styles</a:t>
            </a:r>
          </a:p>
          <a:p>
            <a:pPr lvl="1"/>
            <a:r>
              <a:rPr lang="en-GB"/>
              <a:t>Second level</a:t>
            </a:r>
          </a:p>
          <a:p>
            <a:pPr lvl="2"/>
            <a:r>
              <a:rPr lang="en-GB"/>
              <a:t>Third level</a:t>
            </a:r>
          </a:p>
        </p:txBody>
      </p:sp>
      <p:pic>
        <p:nvPicPr>
          <p:cNvPr id="3" name="Graphic 2">
            <a:extLst>
              <a:ext uri="{FF2B5EF4-FFF2-40B4-BE49-F238E27FC236}">
                <a16:creationId xmlns:a16="http://schemas.microsoft.com/office/drawing/2014/main" id="{CDB380E6-DA46-CD20-B419-2C58AADE9DD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752392" y="675798"/>
            <a:ext cx="36576" cy="521208"/>
          </a:xfrm>
          <a:prstGeom prst="rect">
            <a:avLst/>
          </a:prstGeom>
        </p:spPr>
      </p:pic>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2848" y="803514"/>
            <a:ext cx="429207" cy="365125"/>
          </a:xfrm>
        </p:spPr>
        <p:txBody>
          <a:bodyPr/>
          <a:lstStyle/>
          <a:p>
            <a:fld id="{CC057153-B650-4DEB-B370-79DDCFDCE934}" type="slidenum">
              <a:rPr lang="en-US" smtClean="0"/>
              <a:t>‹#›</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92150" y="799483"/>
            <a:ext cx="4429566" cy="365125"/>
          </a:xfrm>
        </p:spPr>
        <p:txBody>
          <a:bodyPr/>
          <a:lstStyle>
            <a:lvl1pPr algn="ctr">
              <a:defRPr/>
            </a:lvl1pPr>
          </a:lstStyle>
          <a:p>
            <a:pPr algn="l"/>
            <a:endParaRPr lang="en-US" dirty="0"/>
          </a:p>
        </p:txBody>
      </p:sp>
    </p:spTree>
    <p:extLst>
      <p:ext uri="{BB962C8B-B14F-4D97-AF65-F5344CB8AC3E}">
        <p14:creationId xmlns:p14="http://schemas.microsoft.com/office/powerpoint/2010/main" val="14718254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Section Header">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0B7FFBE8-95FC-A978-8212-6B5D8F34CC6D}"/>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047762"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8461" y="1561943"/>
            <a:ext cx="4681728" cy="4569825"/>
          </a:xfrm>
        </p:spPr>
        <p:txBody>
          <a:bodyPr anchor="b">
            <a:normAutofit/>
          </a:bodyPr>
          <a:lstStyle>
            <a:lvl1pPr algn="l">
              <a:defRPr sz="4000"/>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8DA51E07-C561-85B3-141B-4157C0521FB7}"/>
              </a:ext>
            </a:extLst>
          </p:cNvPr>
          <p:cNvSpPr>
            <a:spLocks noGrp="1"/>
          </p:cNvSpPr>
          <p:nvPr>
            <p:ph type="pic" sz="quarter" idx="13"/>
          </p:nvPr>
        </p:nvSpPr>
        <p:spPr>
          <a:xfrm>
            <a:off x="0" y="0"/>
            <a:ext cx="6095994" cy="6858000"/>
          </a:xfrm>
          <a:blipFill dpi="0" rotWithShape="1">
            <a:blip r:embed="rId3">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59571831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Two Content 2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3816" y="1615443"/>
            <a:ext cx="3437583" cy="4099202"/>
          </a:xfrm>
        </p:spPr>
        <p:txBody>
          <a:bodyPr>
            <a:normAutofit/>
          </a:bodyPr>
          <a:lstStyle>
            <a:lvl1pPr>
              <a:defRPr sz="32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77FBFB58-BD7D-0E9B-7D02-1BE0CDCEA434}"/>
              </a:ext>
            </a:extLst>
          </p:cNvPr>
          <p:cNvSpPr>
            <a:spLocks noGrp="1"/>
          </p:cNvSpPr>
          <p:nvPr>
            <p:ph type="pic" sz="quarter" idx="15"/>
          </p:nvPr>
        </p:nvSpPr>
        <p:spPr>
          <a:xfrm>
            <a:off x="0" y="0"/>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5151840" y="1615442"/>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5148775" y="3945380"/>
            <a:ext cx="6119865" cy="2011680"/>
          </a:xfrm>
        </p:spPr>
        <p:txBody>
          <a:bodyPr>
            <a:normAutofit/>
          </a:bodyPr>
          <a:lstStyle>
            <a:lvl1pPr marL="0" indent="0">
              <a:lnSpc>
                <a:spcPct val="90000"/>
              </a:lnSpc>
              <a:buNone/>
              <a:defRPr sz="1800"/>
            </a:lvl1pPr>
            <a:lvl2pPr marL="228600" indent="0">
              <a:lnSpc>
                <a:spcPct val="90000"/>
              </a:lnSpc>
              <a:buNone/>
              <a:defRPr sz="1600"/>
            </a:lvl2pPr>
            <a:lvl3pPr marL="457200" indent="0">
              <a:lnSpc>
                <a:spcPct val="90000"/>
              </a:lnSpc>
              <a:buNone/>
              <a:defRPr sz="1400"/>
            </a:lvl3pPr>
            <a:lvl4pPr marL="685800" indent="0">
              <a:lnSpc>
                <a:spcPct val="90000"/>
              </a:lnSpc>
              <a:buNone/>
              <a:defRPr sz="1200"/>
            </a:lvl4pPr>
            <a:lvl5pPr marL="914400" indent="0">
              <a:lnSpc>
                <a:spcPct val="90000"/>
              </a:lnSpc>
              <a:buNone/>
              <a:defRPr sz="11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0476" y="5943600"/>
            <a:ext cx="429207" cy="365125"/>
          </a:xfrm>
        </p:spPr>
        <p:txBody>
          <a:bodyPr/>
          <a:lstStyle/>
          <a:p>
            <a:fld id="{CC057153-B650-4DEB-B370-79DDCFDCE934}" type="slidenum">
              <a:rPr lang="en-US" smtClean="0"/>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490553" y="5943600"/>
            <a:ext cx="1845772" cy="365125"/>
          </a:xfrm>
        </p:spPr>
        <p:txBody>
          <a:bodyPr/>
          <a:lstStyle/>
          <a:p>
            <a:endParaRPr lang="en-US" dirty="0"/>
          </a:p>
        </p:txBody>
      </p:sp>
    </p:spTree>
    <p:extLst>
      <p:ext uri="{BB962C8B-B14F-4D97-AF65-F5344CB8AC3E}">
        <p14:creationId xmlns:p14="http://schemas.microsoft.com/office/powerpoint/2010/main" val="2062428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1177710" y="676656"/>
            <a:ext cx="36576" cy="52120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10107029" cy="4935272"/>
          </a:xfrm>
        </p:spPr>
        <p:txBody>
          <a:bodyPr anchor="b">
            <a:normAutofit/>
          </a:bodyPr>
          <a:lstStyle>
            <a:lvl1pPr algn="l">
              <a:defRPr sz="4000"/>
            </a:lvl1pPr>
          </a:lstStyle>
          <a:p>
            <a:r>
              <a:rPr lang="en-GB"/>
              <a:t>Click to edit Master title style</a:t>
            </a:r>
            <a:endParaRPr lang="en-US" dirty="0"/>
          </a:p>
        </p:txBody>
      </p:sp>
    </p:spTree>
    <p:extLst>
      <p:ext uri="{BB962C8B-B14F-4D97-AF65-F5344CB8AC3E}">
        <p14:creationId xmlns:p14="http://schemas.microsoft.com/office/powerpoint/2010/main" val="228633602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13815" y="1196492"/>
            <a:ext cx="4800600" cy="4935272"/>
          </a:xfrm>
        </p:spPr>
        <p:txBody>
          <a:bodyPr anchor="b">
            <a:normAutofit/>
          </a:bodyPr>
          <a:lstStyle>
            <a:lvl1pPr algn="l">
              <a:defRPr sz="4000"/>
            </a:lvl1pPr>
          </a:lstStyle>
          <a:p>
            <a:r>
              <a:rPr lang="en-GB"/>
              <a:t>Click to edit Master title style</a:t>
            </a:r>
            <a:endParaRPr lang="en-US" dirty="0"/>
          </a:p>
        </p:txBody>
      </p:sp>
      <p:sp>
        <p:nvSpPr>
          <p:cNvPr id="5" name="Picture Placeholder 10">
            <a:extLst>
              <a:ext uri="{FF2B5EF4-FFF2-40B4-BE49-F238E27FC236}">
                <a16:creationId xmlns:a16="http://schemas.microsoft.com/office/drawing/2014/main" id="{F85F708B-992C-821E-50D2-07A27EDFA154}"/>
              </a:ext>
            </a:extLst>
          </p:cNvPr>
          <p:cNvSpPr>
            <a:spLocks noGrp="1"/>
          </p:cNvSpPr>
          <p:nvPr>
            <p:ph type="pic" sz="quarter" idx="13"/>
          </p:nvPr>
        </p:nvSpPr>
        <p:spPr>
          <a:xfrm>
            <a:off x="6096006" y="0"/>
            <a:ext cx="6095994" cy="6858000"/>
          </a:xfrm>
          <a:blipFill dpi="0" rotWithShape="1">
            <a:blip r:embed="rId2">
              <a:alphaModFix amt="60000"/>
            </a:blip>
            <a:srcRect/>
            <a:stretch>
              <a:fillRect/>
            </a:stretch>
          </a:blipFill>
        </p:spPr>
        <p:txBody>
          <a:bodyPr/>
          <a:lstStyle/>
          <a:p>
            <a:r>
              <a:rPr lang="en-GB"/>
              <a:t>Click icon to add picture</a:t>
            </a:r>
            <a:endParaRPr lang="en-US" dirty="0"/>
          </a:p>
        </p:txBody>
      </p:sp>
      <p:pic>
        <p:nvPicPr>
          <p:cNvPr id="3" name="Graphic 2">
            <a:extLst>
              <a:ext uri="{FF2B5EF4-FFF2-40B4-BE49-F238E27FC236}">
                <a16:creationId xmlns:a16="http://schemas.microsoft.com/office/drawing/2014/main" id="{71C35429-0BEB-CBD1-23C7-BE3E81942C9C}"/>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rot="16200000">
            <a:off x="1177710" y="676656"/>
            <a:ext cx="36576" cy="521208"/>
          </a:xfrm>
          <a:prstGeom prst="rect">
            <a:avLst/>
          </a:prstGeom>
        </p:spPr>
      </p:pic>
    </p:spTree>
    <p:extLst>
      <p:ext uri="{BB962C8B-B14F-4D97-AF65-F5344CB8AC3E}">
        <p14:creationId xmlns:p14="http://schemas.microsoft.com/office/powerpoint/2010/main" val="226348594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Agenda with Picture">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74732B46-F1F0-7522-FC25-AABA628DA30B}"/>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7104188" y="676656"/>
            <a:ext cx="36576" cy="5212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3816" y="4552002"/>
            <a:ext cx="4663440" cy="1554480"/>
          </a:xfrm>
        </p:spPr>
        <p:txBody>
          <a:bodyPr anchor="b" anchorCtr="0">
            <a:noAutofit/>
          </a:bodyPr>
          <a:lstStyle>
            <a:lvl1pPr>
              <a:defRPr sz="3200"/>
            </a:lvl1pPr>
          </a:lstStyle>
          <a:p>
            <a:r>
              <a:rPr lang="en-GB"/>
              <a:t>Click to edit Master title style</a:t>
            </a:r>
            <a:endParaRPr lang="en-US" dirty="0"/>
          </a:p>
        </p:txBody>
      </p:sp>
      <p:sp>
        <p:nvSpPr>
          <p:cNvPr id="9" name="Picture Placeholder 10">
            <a:extLst>
              <a:ext uri="{FF2B5EF4-FFF2-40B4-BE49-F238E27FC236}">
                <a16:creationId xmlns:a16="http://schemas.microsoft.com/office/drawing/2014/main" id="{622FFB4D-B5E7-3882-7509-50FC147AD0C1}"/>
              </a:ext>
            </a:extLst>
          </p:cNvPr>
          <p:cNvSpPr>
            <a:spLocks noGrp="1"/>
          </p:cNvSpPr>
          <p:nvPr>
            <p:ph type="pic" sz="quarter" idx="14"/>
          </p:nvPr>
        </p:nvSpPr>
        <p:spPr>
          <a:xfrm>
            <a:off x="923544" y="941832"/>
            <a:ext cx="4179742" cy="2992856"/>
          </a:xfrm>
          <a:blipFill dpi="0" rotWithShape="1">
            <a:blip r:embed="rId3">
              <a:alphaModFix amt="60000"/>
            </a:blip>
            <a:srcRect/>
            <a:stretch>
              <a:fillRect l="-3918" t="-835" b="-338"/>
            </a:stretch>
          </a:blipFill>
        </p:spPr>
        <p:txBody>
          <a:bodyPr/>
          <a:lstStyle/>
          <a:p>
            <a:r>
              <a:rPr lang="en-GB"/>
              <a:t>Click icon to add picture</a:t>
            </a:r>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36224" y="816682"/>
            <a:ext cx="429207" cy="365125"/>
          </a:xfrm>
        </p:spPr>
        <p:txBody>
          <a:bodyPr/>
          <a:lstStyle>
            <a:lvl1pPr algn="r">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65388" y="2718978"/>
            <a:ext cx="4663440" cy="3337560"/>
          </a:xfrm>
        </p:spPr>
        <p:txBody>
          <a:bodyPr anchor="b" anchorCtr="0">
            <a:normAutofit/>
          </a:bodyPr>
          <a:lstStyle>
            <a:lvl1pPr marL="0" indent="0">
              <a:buFont typeface="+mj-lt"/>
              <a:buNone/>
              <a:defRPr sz="1800"/>
            </a:lvl1pPr>
            <a:lvl2pPr marL="228600" indent="0">
              <a:buFont typeface="+mj-lt"/>
              <a:buNone/>
              <a:defRPr sz="1600"/>
            </a:lvl2pPr>
            <a:lvl3pPr marL="457200" indent="0">
              <a:buFont typeface="+mj-lt"/>
              <a:buNone/>
              <a:defRPr sz="1400"/>
            </a:lvl3pPr>
            <a:lvl4pPr marL="685800" indent="0">
              <a:buFont typeface="+mj-lt"/>
              <a:buNone/>
              <a:defRPr sz="1800"/>
            </a:lvl4pPr>
            <a:lvl5pPr>
              <a:buFont typeface="+mj-lt"/>
              <a:buNone/>
              <a:defRPr sz="1800"/>
            </a:lvl5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787598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1046" y="4257446"/>
            <a:ext cx="4297661" cy="1852154"/>
          </a:xfrm>
        </p:spPr>
        <p:txBody>
          <a:bodyPr anchor="b">
            <a:noAutofit/>
          </a:bodyPr>
          <a:lstStyle>
            <a:lvl1pPr>
              <a:defRPr sz="3200"/>
            </a:lvl1pPr>
          </a:lstStyle>
          <a:p>
            <a:r>
              <a:rPr lang="en-GB"/>
              <a:t>Click to edit Master title style</a:t>
            </a:r>
            <a:endParaRPr lang="en-US" dirty="0"/>
          </a:p>
        </p:txBody>
      </p:sp>
      <p:pic>
        <p:nvPicPr>
          <p:cNvPr id="4" name="Graphic 3">
            <a:extLst>
              <a:ext uri="{FF2B5EF4-FFF2-40B4-BE49-F238E27FC236}">
                <a16:creationId xmlns:a16="http://schemas.microsoft.com/office/drawing/2014/main" id="{8F2A913F-34E8-6AA3-93B1-82EC26840158}"/>
              </a:ext>
            </a:extLst>
          </p:cNvPr>
          <p:cNvPicPr>
            <a:picLocks/>
          </p:cNvPicPr>
          <p:nvPr userDrawn="1"/>
        </p:nvPicPr>
        <p:blipFill>
          <a:blip>
            <a:extLst>
              <a:ext uri="{96DAC541-7B7A-43D3-8B79-37D633B846F1}">
                <asvg:svgBlip xmlns:asvg="http://schemas.microsoft.com/office/drawing/2016/SVG/main" r:embed="rId2"/>
              </a:ext>
            </a:extLst>
          </a:blip>
          <a:stretch>
            <a:fillRect/>
          </a:stretch>
        </p:blipFill>
        <p:spPr>
          <a:xfrm rot="16200000">
            <a:off x="6348844" y="5660464"/>
            <a:ext cx="36576" cy="521208"/>
          </a:xfrm>
          <a:prstGeom prst="rect">
            <a:avLst/>
          </a:prstGeom>
        </p:spPr>
      </p:pic>
      <p:sp>
        <p:nvSpPr>
          <p:cNvPr id="3" name="Picture Placeholder 10">
            <a:extLst>
              <a:ext uri="{FF2B5EF4-FFF2-40B4-BE49-F238E27FC236}">
                <a16:creationId xmlns:a16="http://schemas.microsoft.com/office/drawing/2014/main" id="{A9DF44A2-0708-C962-D4F6-461FBBBE261F}"/>
              </a:ext>
            </a:extLst>
          </p:cNvPr>
          <p:cNvSpPr>
            <a:spLocks noGrp="1"/>
          </p:cNvSpPr>
          <p:nvPr>
            <p:ph type="pic" sz="quarter" idx="13"/>
          </p:nvPr>
        </p:nvSpPr>
        <p:spPr>
          <a:xfrm>
            <a:off x="935034" y="849445"/>
            <a:ext cx="4173673" cy="2913664"/>
          </a:xfrm>
          <a:blipFill dpi="0" rotWithShape="1">
            <a:blip r:embed="rId3">
              <a:alphaModFix amt="60000"/>
            </a:blip>
            <a:srcRect/>
            <a:stretch>
              <a:fillRect b="159"/>
            </a:stretch>
          </a:blipFill>
        </p:spPr>
        <p:txBody>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12179" y="849444"/>
            <a:ext cx="5295472" cy="483489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8869680" y="5719845"/>
            <a:ext cx="1847088" cy="389755"/>
          </a:xfrm>
        </p:spPr>
        <p:txBody>
          <a:bodyPr/>
          <a:lstStyle>
            <a:lvl1pPr algn="r">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928411" y="5746499"/>
            <a:ext cx="429207" cy="365125"/>
          </a:xfrm>
        </p:spPr>
        <p:txBody>
          <a:bodyPr/>
          <a:lstStyle>
            <a:lvl1pPr algn="r">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544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33023" y="2132530"/>
            <a:ext cx="4961795" cy="1527048"/>
          </a:xfrm>
        </p:spPr>
        <p:txBody>
          <a:bodyPr anchor="t" anchorCtr="0">
            <a:normAutofit/>
          </a:bodyPr>
          <a:lstStyle>
            <a:lvl1pPr>
              <a:defRPr sz="3200"/>
            </a:lvl1pPr>
          </a:lstStyle>
          <a:p>
            <a:r>
              <a:rPr lang="en-GB"/>
              <a:t>Click to edit Master title style</a:t>
            </a:r>
            <a:endParaRPr lang="en-US" dirty="0"/>
          </a:p>
        </p:txBody>
      </p:sp>
      <p:sp>
        <p:nvSpPr>
          <p:cNvPr id="5" name="Picture Placeholder 2">
            <a:extLst>
              <a:ext uri="{FF2B5EF4-FFF2-40B4-BE49-F238E27FC236}">
                <a16:creationId xmlns:a16="http://schemas.microsoft.com/office/drawing/2014/main" id="{AA2C06F4-46D4-E31A-FE24-FA262F3070BA}"/>
              </a:ext>
            </a:extLst>
          </p:cNvPr>
          <p:cNvSpPr>
            <a:spLocks noGrp="1"/>
          </p:cNvSpPr>
          <p:nvPr>
            <p:ph type="pic" idx="1"/>
          </p:nvPr>
        </p:nvSpPr>
        <p:spPr>
          <a:xfrm>
            <a:off x="0" y="909016"/>
            <a:ext cx="5685399" cy="5039969"/>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pic>
        <p:nvPicPr>
          <p:cNvPr id="3" name="Graphic 2">
            <a:extLst>
              <a:ext uri="{FF2B5EF4-FFF2-40B4-BE49-F238E27FC236}">
                <a16:creationId xmlns:a16="http://schemas.microsoft.com/office/drawing/2014/main" id="{68D34A61-0B4C-7668-21C4-92101CEE4BE3}"/>
              </a:ext>
            </a:extLst>
          </p:cNvPr>
          <p:cNvPicPr>
            <a:picLocks/>
          </p:cNvPicPr>
          <p:nvPr userDrawn="1"/>
        </p:nvPicPr>
        <p:blipFill>
          <a:blip>
            <a:extLst>
              <a:ext uri="{96DAC541-7B7A-43D3-8B79-37D633B846F1}">
                <asvg:svgBlip xmlns:asvg="http://schemas.microsoft.com/office/drawing/2016/SVG/main" r:embed="rId3"/>
              </a:ext>
            </a:extLst>
          </a:blip>
          <a:stretch>
            <a:fillRect/>
          </a:stretch>
        </p:blipFill>
        <p:spPr>
          <a:xfrm>
            <a:off x="6541267" y="1217512"/>
            <a:ext cx="36576" cy="521208"/>
          </a:xfrm>
          <a:prstGeom prst="rect">
            <a:avLst/>
          </a:prstGeom>
        </p:spPr>
      </p:pic>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433023" y="3788229"/>
            <a:ext cx="4961795" cy="1919224"/>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446428" y="572028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3273" y="5720287"/>
            <a:ext cx="2805405" cy="365125"/>
          </a:xfrm>
        </p:spPr>
        <p:txBody>
          <a:bodyPr/>
          <a:lstStyle>
            <a:lvl1pPr algn="l">
              <a:defRPr>
                <a:solidFill>
                  <a:schemeClr val="tx1"/>
                </a:solidFill>
                <a:effectLst/>
              </a:defRPr>
            </a:lvl1pPr>
          </a:lstStyle>
          <a:p>
            <a:endParaRPr lang="en-US" dirty="0"/>
          </a:p>
        </p:txBody>
      </p:sp>
    </p:spTree>
    <p:extLst>
      <p:ext uri="{BB962C8B-B14F-4D97-AF65-F5344CB8AC3E}">
        <p14:creationId xmlns:p14="http://schemas.microsoft.com/office/powerpoint/2010/main" val="9897803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15390" y="826903"/>
            <a:ext cx="7342307" cy="1133856"/>
          </a:xfrm>
        </p:spPr>
        <p:txBody>
          <a:bodyPr anchor="t" anchorCtr="0">
            <a:noAutofit/>
          </a:bodyPr>
          <a:lstStyle>
            <a:lvl1pPr algn="l">
              <a:defRPr sz="3200"/>
            </a:lvl1pPr>
          </a:lstStyle>
          <a:p>
            <a:r>
              <a:rPr lang="en-GB"/>
              <a:t>Click to edit Master title style</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0476" y="457200"/>
            <a:ext cx="429207" cy="365125"/>
          </a:xfrm>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490553" y="457200"/>
            <a:ext cx="1845772" cy="365125"/>
          </a:xfrm>
        </p:spPr>
        <p:txBody>
          <a:body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15390" y="1996874"/>
            <a:ext cx="10467653" cy="27432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a:p>
            <a:pPr lvl="2"/>
            <a:r>
              <a:rPr lang="en-GB"/>
              <a:t>Third level</a:t>
            </a:r>
          </a:p>
        </p:txBody>
      </p:sp>
      <p:sp>
        <p:nvSpPr>
          <p:cNvPr id="3" name="Picture Placeholder 10">
            <a:extLst>
              <a:ext uri="{FF2B5EF4-FFF2-40B4-BE49-F238E27FC236}">
                <a16:creationId xmlns:a16="http://schemas.microsoft.com/office/drawing/2014/main" id="{F099A399-8358-4832-8F28-17D6ED3E7425}"/>
              </a:ext>
            </a:extLst>
          </p:cNvPr>
          <p:cNvSpPr>
            <a:spLocks noGrp="1"/>
          </p:cNvSpPr>
          <p:nvPr>
            <p:ph type="pic" sz="quarter" idx="15"/>
          </p:nvPr>
        </p:nvSpPr>
        <p:spPr>
          <a:xfrm>
            <a:off x="0" y="5885543"/>
            <a:ext cx="12192000" cy="972457"/>
          </a:xfrm>
          <a:blipFill dpi="0" rotWithShape="1">
            <a:blip r:embed="rId2">
              <a:alphaModFix amt="60000"/>
            </a:blip>
            <a:srcRect/>
            <a:stretch>
              <a:fillRect l="1" t="1" r="-5" b="-482"/>
            </a:stretch>
          </a:blipFill>
        </p:spPr>
        <p:txBody>
          <a:bodyPr/>
          <a:lstStyle/>
          <a:p>
            <a:r>
              <a:rPr lang="en-GB"/>
              <a:t>Click icon to add picture</a:t>
            </a:r>
            <a:endParaRPr lang="en-US" dirty="0"/>
          </a:p>
        </p:txBody>
      </p:sp>
    </p:spTree>
    <p:extLst>
      <p:ext uri="{BB962C8B-B14F-4D97-AF65-F5344CB8AC3E}">
        <p14:creationId xmlns:p14="http://schemas.microsoft.com/office/powerpoint/2010/main" val="103696751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DA2CEDE-2AB4-4FB8-9551-E0AA4222B1A3}" type="datetime1">
              <a:rPr lang="en-US" smtClean="0"/>
              <a:pPr/>
              <a:t>10/20/2026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7179385"/>
      </p:ext>
    </p:extLst>
  </p:cSld>
  <p:clrMap bg1="dk1" tx1="lt1" bg2="dk2" tx2="lt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 id="2147484035" r:id="rId12"/>
    <p:sldLayoutId id="2147484036" r:id="rId13"/>
    <p:sldLayoutId id="2147484037" r:id="rId14"/>
    <p:sldLayoutId id="2147484038" r:id="rId15"/>
    <p:sldLayoutId id="2147484039" r:id="rId16"/>
    <p:sldLayoutId id="2147484040" r:id="rId17"/>
    <p:sldLayoutId id="2147484041" r:id="rId18"/>
    <p:sldLayoutId id="2147484042" r:id="rId19"/>
    <p:sldLayoutId id="2147484043" r:id="rId20"/>
    <p:sldLayoutId id="2147484045" r:id="rId21"/>
    <p:sldLayoutId id="2147483779" r:id="rId22"/>
    <p:sldLayoutId id="2147483828" r:id="rId23"/>
    <p:sldLayoutId id="2147483782" r:id="rId24"/>
    <p:sldLayoutId id="2147483827" r:id="rId25"/>
    <p:sldLayoutId id="2147483794" r:id="rId26"/>
    <p:sldLayoutId id="2147483823" r:id="rId2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13.jp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1.xml"/><Relationship Id="rId6" Type="http://schemas.openxmlformats.org/officeDocument/2006/relationships/image" Target="../media/image14.jp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33" name="Freeform: Shape 32">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12" name="Subtitle 11">
            <a:extLst>
              <a:ext uri="{FF2B5EF4-FFF2-40B4-BE49-F238E27FC236}">
                <a16:creationId xmlns:a16="http://schemas.microsoft.com/office/drawing/2014/main" id="{FA8D9FA2-302E-0315-171F-48BC54215736}"/>
              </a:ext>
            </a:extLst>
          </p:cNvPr>
          <p:cNvSpPr>
            <a:spLocks noGrp="1"/>
          </p:cNvSpPr>
          <p:nvPr>
            <p:ph type="subTitle" idx="1"/>
          </p:nvPr>
        </p:nvSpPr>
        <p:spPr>
          <a:xfrm>
            <a:off x="1154955" y="4777380"/>
            <a:ext cx="6974911" cy="861420"/>
          </a:xfrm>
        </p:spPr>
        <p:txBody>
          <a:bodyPr vert="horz" lIns="91440" tIns="45720" rIns="91440" bIns="45720" rtlCol="0" anchor="t">
            <a:normAutofit/>
          </a:bodyPr>
          <a:lstStyle/>
          <a:p>
            <a:endParaRPr lang="en-US" sz="2000" b="0" i="0" kern="1200" cap="all">
              <a:solidFill>
                <a:schemeClr val="tx1">
                  <a:lumMod val="85000"/>
                  <a:lumOff val="15000"/>
                </a:schemeClr>
              </a:solidFill>
              <a:latin typeface="+mj-lt"/>
              <a:ea typeface="+mj-ea"/>
              <a:cs typeface="+mj-cs"/>
            </a:endParaRPr>
          </a:p>
        </p:txBody>
      </p:sp>
      <p:sp>
        <p:nvSpPr>
          <p:cNvPr id="10" name="Title 9">
            <a:extLst>
              <a:ext uri="{FF2B5EF4-FFF2-40B4-BE49-F238E27FC236}">
                <a16:creationId xmlns:a16="http://schemas.microsoft.com/office/drawing/2014/main" id="{EFBEB139-49D2-8D04-86D2-09C06D00D17B}"/>
              </a:ext>
            </a:extLst>
          </p:cNvPr>
          <p:cNvSpPr>
            <a:spLocks noGrp="1"/>
          </p:cNvSpPr>
          <p:nvPr>
            <p:ph type="ctrTitle"/>
          </p:nvPr>
        </p:nvSpPr>
        <p:spPr>
          <a:xfrm>
            <a:off x="1154955" y="1447800"/>
            <a:ext cx="6974915" cy="3329581"/>
          </a:xfrm>
        </p:spPr>
        <p:txBody>
          <a:bodyPr vert="horz" lIns="91440" tIns="45720" rIns="91440" bIns="45720" rtlCol="0" anchor="b">
            <a:normAutofit/>
          </a:bodyPr>
          <a:lstStyle/>
          <a:p>
            <a:pPr>
              <a:lnSpc>
                <a:spcPct val="90000"/>
              </a:lnSpc>
            </a:pPr>
            <a:r>
              <a:rPr lang="en-US" sz="2900" b="0" i="0" kern="1200" dirty="0">
                <a:solidFill>
                  <a:schemeClr val="tx2"/>
                </a:solidFill>
                <a:latin typeface="+mj-lt"/>
                <a:ea typeface="+mj-ea"/>
                <a:cs typeface="+mj-cs"/>
              </a:rPr>
              <a:t>Malaika Hussain </a:t>
            </a:r>
            <a:br>
              <a:rPr lang="en-US" sz="2900" b="0" i="0" kern="1200" dirty="0">
                <a:solidFill>
                  <a:schemeClr val="tx2"/>
                </a:solidFill>
                <a:latin typeface="+mj-lt"/>
                <a:ea typeface="+mj-ea"/>
                <a:cs typeface="+mj-cs"/>
              </a:rPr>
            </a:br>
            <a:r>
              <a:rPr lang="en-US" sz="2900" b="0" i="0" kern="1200" dirty="0">
                <a:solidFill>
                  <a:schemeClr val="tx2"/>
                </a:solidFill>
                <a:latin typeface="+mj-lt"/>
                <a:ea typeface="+mj-ea"/>
                <a:cs typeface="+mj-cs"/>
              </a:rPr>
              <a:t>module code:</a:t>
            </a:r>
            <a:r>
              <a:rPr lang="en-US" sz="2900" dirty="0"/>
              <a:t>LCHS</a:t>
            </a:r>
            <a:r>
              <a:rPr lang="en-US" sz="2900" b="0" i="0" kern="1200" dirty="0">
                <a:solidFill>
                  <a:schemeClr val="tx2"/>
                </a:solidFill>
                <a:latin typeface="+mj-lt"/>
                <a:ea typeface="+mj-ea"/>
                <a:cs typeface="+mj-cs"/>
              </a:rPr>
              <a:t>4009</a:t>
            </a:r>
            <a:br>
              <a:rPr lang="en-US" sz="2900" b="0" i="0" kern="1200" dirty="0">
                <a:solidFill>
                  <a:schemeClr val="tx2"/>
                </a:solidFill>
                <a:latin typeface="+mj-lt"/>
                <a:ea typeface="+mj-ea"/>
                <a:cs typeface="+mj-cs"/>
              </a:rPr>
            </a:br>
            <a:r>
              <a:rPr lang="en-US" sz="2900" b="0" i="0" kern="1200" dirty="0">
                <a:solidFill>
                  <a:schemeClr val="tx2"/>
                </a:solidFill>
                <a:latin typeface="+mj-lt"/>
                <a:ea typeface="+mj-ea"/>
                <a:cs typeface="+mj-cs"/>
              </a:rPr>
              <a:t>module title : Professional Development within Health and Social Care</a:t>
            </a:r>
            <a:br>
              <a:rPr lang="en-US" sz="2900" b="0" i="0" kern="1200" dirty="0">
                <a:solidFill>
                  <a:schemeClr val="tx2"/>
                </a:solidFill>
                <a:latin typeface="+mj-lt"/>
                <a:ea typeface="+mj-ea"/>
                <a:cs typeface="+mj-cs"/>
              </a:rPr>
            </a:br>
            <a:r>
              <a:rPr lang="en-US" sz="2900" b="0" i="0" kern="1200" dirty="0">
                <a:solidFill>
                  <a:schemeClr val="tx2"/>
                </a:solidFill>
                <a:latin typeface="+mj-lt"/>
                <a:ea typeface="+mj-ea"/>
                <a:cs typeface="+mj-cs"/>
              </a:rPr>
              <a:t> lecturer :</a:t>
            </a:r>
            <a:r>
              <a:rPr lang="en-US" sz="2900" b="0" i="0" kern="1200" dirty="0">
                <a:solidFill>
                  <a:schemeClr val="tx2"/>
                </a:solidFill>
                <a:effectLst/>
                <a:latin typeface="+mj-lt"/>
                <a:ea typeface="+mj-ea"/>
                <a:cs typeface="+mj-cs"/>
              </a:rPr>
              <a:t>Khaled Alnababta</a:t>
            </a:r>
            <a:br>
              <a:rPr lang="en-US" sz="2900" b="0" i="0" kern="1200" dirty="0">
                <a:solidFill>
                  <a:schemeClr val="tx2"/>
                </a:solidFill>
                <a:latin typeface="+mj-lt"/>
                <a:ea typeface="+mj-ea"/>
                <a:cs typeface="+mj-cs"/>
              </a:rPr>
            </a:br>
            <a:r>
              <a:rPr lang="en-US" sz="2900" b="0" i="0" kern="1200" dirty="0">
                <a:solidFill>
                  <a:schemeClr val="tx2"/>
                </a:solidFill>
                <a:latin typeface="+mj-lt"/>
                <a:ea typeface="+mj-ea"/>
                <a:cs typeface="+mj-cs"/>
              </a:rPr>
              <a:t>Student id : 2527231</a:t>
            </a:r>
          </a:p>
        </p:txBody>
      </p:sp>
      <p:sp>
        <p:nvSpPr>
          <p:cNvPr id="35" name="Rectangle 34">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429148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par>
                                <p:cTn id="8" presetID="10" presetClass="entr" presetSubtype="0" fill="hold" grpId="0" nodeType="withEffect" nodePh="1">
                                  <p:stCondLst>
                                    <p:cond delay="2000"/>
                                  </p:stCondLst>
                                  <p:endCondLst>
                                    <p:cond evt="begin" delay="0">
                                      <p:tn val="8"/>
                                    </p:cond>
                                  </p:endCondLst>
                                  <p:iterate type="lt">
                                    <p:tmPct val="10000"/>
                                  </p:iterate>
                                  <p:childTnLst>
                                    <p:set>
                                      <p:cBhvr>
                                        <p:cTn id="9" dur="1" fill="hold">
                                          <p:stCondLst>
                                            <p:cond delay="0"/>
                                          </p:stCondLst>
                                        </p:cTn>
                                        <p:tgtEl>
                                          <p:spTgt spid="12">
                                            <p:txEl>
                                              <p:pRg st="0" end="0"/>
                                            </p:txEl>
                                          </p:spTgt>
                                        </p:tgtEl>
                                        <p:attrNameLst>
                                          <p:attrName>style.visibility</p:attrName>
                                        </p:attrNameLst>
                                      </p:cBhvr>
                                      <p:to>
                                        <p:strVal val="visible"/>
                                      </p:to>
                                    </p:set>
                                    <p:animEffect transition="in" filter="fade">
                                      <p:cBhvr>
                                        <p:cTn id="10" dur="4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1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7" name="Picture 13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8" name="Picture 13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9" name="Oval 13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0" name="Picture 13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1" name="Picture 14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2" name="Rectangle 14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142">
            <a:extLst>
              <a:ext uri="{FF2B5EF4-FFF2-40B4-BE49-F238E27FC236}">
                <a16:creationId xmlns:a16="http://schemas.microsoft.com/office/drawing/2014/main" id="{9922B851-6B16-415F-9600-DB0E665C5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F70BCB1-1398-488A-AB5B-1A8A2227F923}"/>
              </a:ext>
            </a:extLst>
          </p:cNvPr>
          <p:cNvSpPr>
            <a:spLocks noGrp="1"/>
          </p:cNvSpPr>
          <p:nvPr>
            <p:ph type="title"/>
          </p:nvPr>
        </p:nvSpPr>
        <p:spPr>
          <a:xfrm>
            <a:off x="648929" y="629266"/>
            <a:ext cx="4944152" cy="1622321"/>
          </a:xfrm>
        </p:spPr>
        <p:txBody>
          <a:bodyPr vert="horz" lIns="91440" tIns="45720" rIns="91440" bIns="45720" rtlCol="0">
            <a:normAutofit/>
          </a:bodyPr>
          <a:lstStyle/>
          <a:p>
            <a:r>
              <a:rPr lang="en-US" sz="4200" b="0" i="0" kern="1200">
                <a:solidFill>
                  <a:srgbClr val="EBEBEB"/>
                </a:solidFill>
                <a:latin typeface="+mj-lt"/>
                <a:ea typeface="+mj-ea"/>
                <a:cs typeface="+mj-cs"/>
              </a:rPr>
              <a:t>Introduction </a:t>
            </a:r>
            <a:endParaRPr lang="en-US" sz="4200" b="0" i="0" kern="1200" dirty="0">
              <a:solidFill>
                <a:srgbClr val="EBEBEB"/>
              </a:solidFill>
              <a:latin typeface="+mj-lt"/>
              <a:ea typeface="+mj-ea"/>
              <a:cs typeface="+mj-cs"/>
            </a:endParaRPr>
          </a:p>
        </p:txBody>
      </p:sp>
      <p:sp>
        <p:nvSpPr>
          <p:cNvPr id="144" name="Rectangle 143">
            <a:extLst>
              <a:ext uri="{FF2B5EF4-FFF2-40B4-BE49-F238E27FC236}">
                <a16:creationId xmlns:a16="http://schemas.microsoft.com/office/drawing/2014/main" id="{FAA2B0B0-E6D1-4F97-A03B-5B9DC568A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5" name="Rounded Rectangle 9">
            <a:extLst>
              <a:ext uri="{FF2B5EF4-FFF2-40B4-BE49-F238E27FC236}">
                <a16:creationId xmlns:a16="http://schemas.microsoft.com/office/drawing/2014/main" id="{7067A410-38E7-4862-BC25-A40927006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ild Welfare Social Work Careers &amp; Salary 2026">
            <a:extLst>
              <a:ext uri="{FF2B5EF4-FFF2-40B4-BE49-F238E27FC236}">
                <a16:creationId xmlns:a16="http://schemas.microsoft.com/office/drawing/2014/main" id="{02CB1A70-44C3-0188-7B87-A9D4CDAA33D0}"/>
              </a:ext>
            </a:extLst>
          </p:cNvPr>
          <p:cNvPicPr>
            <a:picLocks noChangeAspect="1"/>
          </p:cNvPicPr>
          <p:nvPr/>
        </p:nvPicPr>
        <p:blipFill>
          <a:blip r:embed="rId6"/>
          <a:stretch>
            <a:fillRect/>
          </a:stretch>
        </p:blipFill>
        <p:spPr>
          <a:xfrm>
            <a:off x="7060689" y="2266383"/>
            <a:ext cx="4163991" cy="2175685"/>
          </a:xfrm>
          <a:prstGeom prst="rect">
            <a:avLst/>
          </a:prstGeom>
          <a:effectLst/>
        </p:spPr>
      </p:pic>
      <p:sp>
        <p:nvSpPr>
          <p:cNvPr id="146" name="Rectangle 145">
            <a:extLst>
              <a:ext uri="{FF2B5EF4-FFF2-40B4-BE49-F238E27FC236}">
                <a16:creationId xmlns:a16="http://schemas.microsoft.com/office/drawing/2014/main" id="{95E21D77-54D4-42F2-9F79-B4B22CCA1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Content Placeholder 6">
            <a:extLst>
              <a:ext uri="{FF2B5EF4-FFF2-40B4-BE49-F238E27FC236}">
                <a16:creationId xmlns:a16="http://schemas.microsoft.com/office/drawing/2014/main" id="{F08BA65E-EAF9-D429-F12A-928C1832507F}"/>
              </a:ext>
            </a:extLst>
          </p:cNvPr>
          <p:cNvSpPr>
            <a:spLocks noGrp="1"/>
          </p:cNvSpPr>
          <p:nvPr>
            <p:ph sz="quarter" idx="13"/>
          </p:nvPr>
        </p:nvSpPr>
        <p:spPr>
          <a:xfrm>
            <a:off x="648930" y="2438400"/>
            <a:ext cx="4944151" cy="3785419"/>
          </a:xfrm>
        </p:spPr>
        <p:txBody>
          <a:bodyPr vert="horz" lIns="91440" tIns="45720" rIns="91440" bIns="45720" rtlCol="0">
            <a:normAutofit/>
          </a:bodyPr>
          <a:lstStyle/>
          <a:p>
            <a:pPr>
              <a:spcAft>
                <a:spcPts val="0"/>
              </a:spcAft>
              <a:buFont typeface="Wingdings 3" charset="2"/>
              <a:buChar char=""/>
            </a:pPr>
            <a:r>
              <a:rPr lang="en-US">
                <a:solidFill>
                  <a:srgbClr val="FFFFFF"/>
                </a:solidFill>
              </a:rPr>
              <a:t>Social work supports individuals, families and communities facing difficulties (Social Work England, 2019).Social workers help vulnerable people and promote wellbeing. I chose this career because I want to make a positive difference in people's lives. </a:t>
            </a:r>
          </a:p>
        </p:txBody>
      </p:sp>
    </p:spTree>
    <p:extLst>
      <p:ext uri="{BB962C8B-B14F-4D97-AF65-F5344CB8AC3E}">
        <p14:creationId xmlns:p14="http://schemas.microsoft.com/office/powerpoint/2010/main" val="37930736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49076D5E-68ED-4CD1-A04F-E7934EBFA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A7F7D-84A3-2E1A-664F-A52D4FD287C5}"/>
              </a:ext>
            </a:extLst>
          </p:cNvPr>
          <p:cNvSpPr>
            <a:spLocks noGrp="1"/>
          </p:cNvSpPr>
          <p:nvPr>
            <p:ph type="title"/>
          </p:nvPr>
        </p:nvSpPr>
        <p:spPr>
          <a:xfrm>
            <a:off x="648929" y="629266"/>
            <a:ext cx="3505495" cy="1622321"/>
          </a:xfrm>
        </p:spPr>
        <p:txBody>
          <a:bodyPr vert="horz" lIns="91440" tIns="45720" rIns="91440" bIns="45720" rtlCol="0">
            <a:normAutofit/>
          </a:bodyPr>
          <a:lstStyle/>
          <a:p>
            <a:pPr>
              <a:lnSpc>
                <a:spcPct val="90000"/>
              </a:lnSpc>
            </a:pPr>
            <a:r>
              <a:rPr lang="en-US" sz="3600" b="0" i="0" kern="1200">
                <a:solidFill>
                  <a:srgbClr val="EBEBEB"/>
                </a:solidFill>
                <a:latin typeface="+mj-lt"/>
                <a:ea typeface="+mj-ea"/>
                <a:cs typeface="+mj-cs"/>
              </a:rPr>
              <a:t>The Role of a Social Worker</a:t>
            </a:r>
            <a:br>
              <a:rPr lang="en-US" sz="3600" b="0" i="0" kern="1200">
                <a:solidFill>
                  <a:srgbClr val="EBEBEB"/>
                </a:solidFill>
                <a:latin typeface="+mj-lt"/>
                <a:ea typeface="+mj-ea"/>
                <a:cs typeface="+mj-cs"/>
              </a:rPr>
            </a:br>
            <a:endParaRPr lang="en-US" sz="3600" b="0" i="0" kern="1200">
              <a:solidFill>
                <a:srgbClr val="EBEBEB"/>
              </a:solidFill>
              <a:latin typeface="+mj-lt"/>
              <a:ea typeface="+mj-ea"/>
              <a:cs typeface="+mj-cs"/>
            </a:endParaRPr>
          </a:p>
        </p:txBody>
      </p:sp>
      <p:sp>
        <p:nvSpPr>
          <p:cNvPr id="26" name="Rectangle 25">
            <a:extLst>
              <a:ext uri="{FF2B5EF4-FFF2-40B4-BE49-F238E27FC236}">
                <a16:creationId xmlns:a16="http://schemas.microsoft.com/office/drawing/2014/main" id="{21BE0A6B-EBF8-4301-B1AE-F6A1C4003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ounded Rectangle 9">
            <a:extLst>
              <a:ext uri="{FF2B5EF4-FFF2-40B4-BE49-F238E27FC236}">
                <a16:creationId xmlns:a16="http://schemas.microsoft.com/office/drawing/2014/main" id="{03C06118-B3FE-4B51-80A1-B82C2E9F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2,769 Social Worker Elderly Stock Vectors and Vector Art | Shutterstock">
            <a:extLst>
              <a:ext uri="{FF2B5EF4-FFF2-40B4-BE49-F238E27FC236}">
                <a16:creationId xmlns:a16="http://schemas.microsoft.com/office/drawing/2014/main" id="{7D426ADA-11F5-011D-2BD7-759FEA7ADA84}"/>
              </a:ext>
            </a:extLst>
          </p:cNvPr>
          <p:cNvPicPr>
            <a:picLocks noChangeAspect="1"/>
          </p:cNvPicPr>
          <p:nvPr/>
        </p:nvPicPr>
        <p:blipFill>
          <a:blip r:embed="rId6"/>
          <a:stretch>
            <a:fillRect/>
          </a:stretch>
        </p:blipFill>
        <p:spPr>
          <a:xfrm>
            <a:off x="5608319" y="1148568"/>
            <a:ext cx="5614835" cy="4407645"/>
          </a:xfrm>
          <a:prstGeom prst="rect">
            <a:avLst/>
          </a:prstGeom>
          <a:effectLst/>
        </p:spPr>
      </p:pic>
      <p:sp>
        <p:nvSpPr>
          <p:cNvPr id="30" name="Rectangle 29">
            <a:extLst>
              <a:ext uri="{FF2B5EF4-FFF2-40B4-BE49-F238E27FC236}">
                <a16:creationId xmlns:a16="http://schemas.microsoft.com/office/drawing/2014/main" id="{172BE3F8-96D6-4535-9AE4-694DC4F5B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9E60B546-A3C2-9374-B0C2-E79D26B38E3E}"/>
              </a:ext>
            </a:extLst>
          </p:cNvPr>
          <p:cNvSpPr>
            <a:spLocks noGrp="1"/>
          </p:cNvSpPr>
          <p:nvPr>
            <p:ph type="body" sz="quarter" idx="13"/>
          </p:nvPr>
        </p:nvSpPr>
        <p:spPr>
          <a:xfrm>
            <a:off x="648931" y="2438400"/>
            <a:ext cx="3505494" cy="3785419"/>
          </a:xfrm>
        </p:spPr>
        <p:txBody>
          <a:bodyPr vert="horz" lIns="91440" tIns="45720" rIns="91440" bIns="45720" rtlCol="0">
            <a:normAutofit/>
          </a:bodyPr>
          <a:lstStyle/>
          <a:p>
            <a:pPr marL="342900" lvl="0" indent="-342900" fontAlgn="t">
              <a:buFont typeface="Wingdings 3" charset="2"/>
              <a:buChar char=""/>
            </a:pPr>
            <a:r>
              <a:rPr lang="en-US">
                <a:solidFill>
                  <a:srgbClr val="FFFFFF"/>
                </a:solidFill>
              </a:rPr>
              <a:t>Assess the needs of individuals and families (Social Work England, 2019).</a:t>
            </a:r>
          </a:p>
          <a:p>
            <a:pPr marL="342900" lvl="0" indent="-342900" fontAlgn="t">
              <a:buFont typeface="Wingdings 3" charset="2"/>
              <a:buChar char=""/>
            </a:pPr>
            <a:r>
              <a:rPr lang="en-US">
                <a:solidFill>
                  <a:srgbClr val="FFFFFF"/>
                </a:solidFill>
              </a:rPr>
              <a:t>Protect vulnerable children and adults from harm.</a:t>
            </a:r>
          </a:p>
          <a:p>
            <a:pPr marL="342900" lvl="0" indent="-342900" fontAlgn="t">
              <a:buFont typeface="Wingdings 3" charset="2"/>
              <a:buChar char=""/>
            </a:pPr>
            <a:r>
              <a:rPr lang="en-US">
                <a:solidFill>
                  <a:srgbClr val="FFFFFF"/>
                </a:solidFill>
              </a:rPr>
              <a:t>Work with professionals such as teachers, nurses and police officers.</a:t>
            </a:r>
          </a:p>
          <a:p>
            <a:pPr marL="342900" lvl="0" indent="-342900" fontAlgn="t">
              <a:buFont typeface="Wingdings 3" charset="2"/>
              <a:buChar char=""/>
            </a:pPr>
            <a:r>
              <a:rPr lang="en-US">
                <a:solidFill>
                  <a:srgbClr val="FFFFFF"/>
                </a:solidFill>
              </a:rPr>
              <a:t>Promote independence, wellbeing and positive outcomes.</a:t>
            </a:r>
          </a:p>
          <a:p>
            <a:pPr>
              <a:buFont typeface="Wingdings 3" charset="2"/>
              <a:buChar char=""/>
            </a:pPr>
            <a:endParaRPr lang="en-US">
              <a:solidFill>
                <a:srgbClr val="FFFFFF"/>
              </a:solidFill>
            </a:endParaRPr>
          </a:p>
        </p:txBody>
      </p:sp>
    </p:spTree>
    <p:extLst>
      <p:ext uri="{BB962C8B-B14F-4D97-AF65-F5344CB8AC3E}">
        <p14:creationId xmlns:p14="http://schemas.microsoft.com/office/powerpoint/2010/main" val="351683234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A0AD-F045-229E-572F-143DAC8EF657}"/>
              </a:ext>
            </a:extLst>
          </p:cNvPr>
          <p:cNvSpPr>
            <a:spLocks noGrp="1"/>
          </p:cNvSpPr>
          <p:nvPr>
            <p:ph type="title"/>
          </p:nvPr>
        </p:nvSpPr>
        <p:spPr/>
        <p:txBody>
          <a:bodyPr/>
          <a:lstStyle/>
          <a:p>
            <a:pPr marL="342900" indent="-342900">
              <a:buClr>
                <a:schemeClr val="bg2">
                  <a:lumMod val="40000"/>
                  <a:lumOff val="60000"/>
                </a:schemeClr>
              </a:buClr>
              <a:buSzPct val="80000"/>
              <a:buFont typeface="Wingdings 3" charset="2"/>
              <a:buChar char=""/>
            </a:pPr>
            <a:r>
              <a:rPr lang="en-GB" dirty="0"/>
              <a:t>Skills and Experience</a:t>
            </a:r>
          </a:p>
        </p:txBody>
      </p:sp>
      <p:sp>
        <p:nvSpPr>
          <p:cNvPr id="3" name="Content Placeholder 2">
            <a:extLst>
              <a:ext uri="{FF2B5EF4-FFF2-40B4-BE49-F238E27FC236}">
                <a16:creationId xmlns:a16="http://schemas.microsoft.com/office/drawing/2014/main" id="{1BF177C1-2DE8-1BAE-F444-E9BAA047C648}"/>
              </a:ext>
            </a:extLst>
          </p:cNvPr>
          <p:cNvSpPr>
            <a:spLocks noGrp="1"/>
          </p:cNvSpPr>
          <p:nvPr>
            <p:ph idx="1"/>
          </p:nvPr>
        </p:nvSpPr>
        <p:spPr/>
        <p:txBody>
          <a:bodyPr>
            <a:normAutofit lnSpcReduction="10000"/>
          </a:bodyPr>
          <a:lstStyle/>
          <a:p>
            <a:pPr lvl="0" fontAlgn="t">
              <a:buFont typeface="Arial" panose="020B0604020202020204" pitchFamily="34" charset="0"/>
              <a:buChar char="•"/>
            </a:pPr>
            <a:r>
              <a:rPr lang="en-GB" dirty="0"/>
              <a:t>Communication skills are essential for building positive relationships with individuals </a:t>
            </a:r>
            <a:r>
              <a:rPr lang="en-GB" b="1" dirty="0"/>
              <a:t>(Social Work England, 2019)</a:t>
            </a:r>
            <a:r>
              <a:rPr lang="en-GB" dirty="0"/>
              <a:t>.</a:t>
            </a:r>
          </a:p>
          <a:p>
            <a:pPr lvl="0" fontAlgn="t">
              <a:buFont typeface="Arial" panose="020B0604020202020204" pitchFamily="34" charset="0"/>
              <a:buChar char="•"/>
            </a:pPr>
            <a:r>
              <a:rPr lang="en-GB" dirty="0"/>
              <a:t>Empathy helps social workers understand and support people who may be experiencing difficulties </a:t>
            </a:r>
            <a:r>
              <a:rPr lang="en-GB" b="1" dirty="0"/>
              <a:t>(BASW, 2018)</a:t>
            </a:r>
            <a:r>
              <a:rPr lang="en-GB" dirty="0"/>
              <a:t>.</a:t>
            </a:r>
          </a:p>
          <a:p>
            <a:pPr lvl="0" fontAlgn="t">
              <a:buFont typeface="Arial" panose="020B0604020202020204" pitchFamily="34" charset="0"/>
              <a:buChar char="•"/>
            </a:pPr>
            <a:r>
              <a:rPr lang="en-GB" dirty="0"/>
              <a:t>Teamwork is important when working with other professionals and agencies.</a:t>
            </a:r>
          </a:p>
          <a:p>
            <a:pPr lvl="0" fontAlgn="t">
              <a:buFont typeface="Arial" panose="020B0604020202020204" pitchFamily="34" charset="0"/>
              <a:buChar char="•"/>
            </a:pPr>
            <a:r>
              <a:rPr lang="en-GB" dirty="0"/>
              <a:t>Working in a school environment has helped me develop communication, patience and relationship-building skills by observing and supporting children with different needs.</a:t>
            </a:r>
          </a:p>
          <a:p>
            <a:pPr lvl="0" fontAlgn="t">
              <a:buFont typeface="Arial" panose="020B0604020202020204" pitchFamily="34" charset="0"/>
              <a:buChar char="•"/>
            </a:pPr>
            <a:r>
              <a:rPr lang="en-GB" dirty="0"/>
              <a:t>This experience has improved my understanding of safeguarding, behaviour management and supporting vulnerable individuals.</a:t>
            </a:r>
          </a:p>
          <a:p>
            <a:pPr lvl="0" fontAlgn="t">
              <a:buFont typeface="Arial" panose="020B0604020202020204" pitchFamily="34" charset="0"/>
              <a:buChar char="•"/>
            </a:pPr>
            <a:r>
              <a:rPr lang="en-GB" dirty="0"/>
              <a:t>These skills are transferable to a career in social work.</a:t>
            </a:r>
          </a:p>
          <a:p>
            <a:endParaRPr lang="en-GB" dirty="0"/>
          </a:p>
        </p:txBody>
      </p:sp>
    </p:spTree>
    <p:extLst>
      <p:ext uri="{BB962C8B-B14F-4D97-AF65-F5344CB8AC3E}">
        <p14:creationId xmlns:p14="http://schemas.microsoft.com/office/powerpoint/2010/main" val="1042044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8" name="Picture 47">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49">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2" name="Picture 51">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4" name="Picture 5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6" name="Rectangle 55">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3D15A6F9-32E7-4EA5-A1BE-A2636DA6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60" name="Freeform 36">
            <a:extLst>
              <a:ext uri="{FF2B5EF4-FFF2-40B4-BE49-F238E27FC236}">
                <a16:creationId xmlns:a16="http://schemas.microsoft.com/office/drawing/2014/main" id="{1B9047A0-D508-41B4-9987-A03A1C314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307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p:nvSpPr>
          <p:cNvPr id="6" name="TextBox 5">
            <a:extLst>
              <a:ext uri="{FF2B5EF4-FFF2-40B4-BE49-F238E27FC236}">
                <a16:creationId xmlns:a16="http://schemas.microsoft.com/office/drawing/2014/main" id="{FC725D43-9106-8B3E-746E-59EB2E08784F}"/>
              </a:ext>
            </a:extLst>
          </p:cNvPr>
          <p:cNvSpPr txBox="1"/>
          <p:nvPr/>
        </p:nvSpPr>
        <p:spPr>
          <a:xfrm>
            <a:off x="865239" y="1028701"/>
            <a:ext cx="3202507" cy="4800598"/>
          </a:xfrm>
          <a:prstGeom prst="rect">
            <a:avLst/>
          </a:prstGeom>
        </p:spPr>
        <p:txBody>
          <a:bodyPr vert="horz" lIns="91440" tIns="45720" rIns="91440" bIns="45720" rtlCol="0" anchor="ctr">
            <a:normAutofit/>
          </a:bodyPr>
          <a:lstStyle/>
          <a:p>
            <a:pPr algn="r" fontAlgn="t">
              <a:spcBef>
                <a:spcPts val="1000"/>
              </a:spcBef>
              <a:buClr>
                <a:schemeClr val="bg2">
                  <a:lumMod val="40000"/>
                  <a:lumOff val="60000"/>
                </a:schemeClr>
              </a:buClr>
              <a:buSzPct val="80000"/>
            </a:pPr>
            <a:r>
              <a:rPr lang="en-US" sz="2400" b="0" i="0" kern="1200" cap="all">
                <a:solidFill>
                  <a:srgbClr val="404040"/>
                </a:solidFill>
                <a:effectLst/>
                <a:latin typeface="+mj-lt"/>
                <a:ea typeface="+mj-ea"/>
                <a:cs typeface="+mj-cs"/>
              </a:rPr>
              <a:t>Strengths and Weaknesses</a:t>
            </a:r>
          </a:p>
        </p:txBody>
      </p:sp>
      <p:sp useBgFill="1">
        <p:nvSpPr>
          <p:cNvPr id="62" name="Freeform: Shape 61">
            <a:extLst>
              <a:ext uri="{FF2B5EF4-FFF2-40B4-BE49-F238E27FC236}">
                <a16:creationId xmlns:a16="http://schemas.microsoft.com/office/drawing/2014/main" id="{B679C71C-F606-4D18-A66B-277C1FD5C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307" y="0"/>
            <a:ext cx="7790693" cy="6858003"/>
          </a:xfrm>
          <a:custGeom>
            <a:avLst/>
            <a:gdLst>
              <a:gd name="connsiteX0" fmla="*/ 6960957 w 7790693"/>
              <a:gd name="connsiteY0" fmla="*/ 0 h 6858003"/>
              <a:gd name="connsiteX1" fmla="*/ 7790693 w 7790693"/>
              <a:gd name="connsiteY1" fmla="*/ 0 h 6858003"/>
              <a:gd name="connsiteX2" fmla="*/ 7790693 w 7790693"/>
              <a:gd name="connsiteY2" fmla="*/ 6858002 h 6858003"/>
              <a:gd name="connsiteX3" fmla="*/ 6995919 w 7790693"/>
              <a:gd name="connsiteY3" fmla="*/ 6858002 h 6858003"/>
              <a:gd name="connsiteX4" fmla="*/ 6995919 w 7790693"/>
              <a:gd name="connsiteY4" fmla="*/ 6858003 h 6858003"/>
              <a:gd name="connsiteX5" fmla="*/ 905354 w 7790693"/>
              <a:gd name="connsiteY5" fmla="*/ 6858003 h 6858003"/>
              <a:gd name="connsiteX6" fmla="*/ 905354 w 7790693"/>
              <a:gd name="connsiteY6" fmla="*/ 6858002 h 6858003"/>
              <a:gd name="connsiteX7" fmla="*/ 0 w 7790693"/>
              <a:gd name="connsiteY7" fmla="*/ 6858002 h 6858003"/>
              <a:gd name="connsiteX8" fmla="*/ 5883 w 7790693"/>
              <a:gd name="connsiteY8" fmla="*/ 6817540 h 6858003"/>
              <a:gd name="connsiteX9" fmla="*/ 23197 w 7790693"/>
              <a:gd name="connsiteY9" fmla="*/ 6698896 h 6858003"/>
              <a:gd name="connsiteX10" fmla="*/ 35299 w 7790693"/>
              <a:gd name="connsiteY10" fmla="*/ 6612485 h 6858003"/>
              <a:gd name="connsiteX11" fmla="*/ 48074 w 7790693"/>
              <a:gd name="connsiteY11" fmla="*/ 6509615 h 6858003"/>
              <a:gd name="connsiteX12" fmla="*/ 63370 w 7790693"/>
              <a:gd name="connsiteY12" fmla="*/ 6387543 h 6858003"/>
              <a:gd name="connsiteX13" fmla="*/ 79507 w 7790693"/>
              <a:gd name="connsiteY13" fmla="*/ 6252440 h 6858003"/>
              <a:gd name="connsiteX14" fmla="*/ 96484 w 7790693"/>
              <a:gd name="connsiteY14" fmla="*/ 6100193 h 6858003"/>
              <a:gd name="connsiteX15" fmla="*/ 114469 w 7790693"/>
              <a:gd name="connsiteY15" fmla="*/ 5934229 h 6858003"/>
              <a:gd name="connsiteX16" fmla="*/ 132455 w 7790693"/>
              <a:gd name="connsiteY16" fmla="*/ 5753864 h 6858003"/>
              <a:gd name="connsiteX17" fmla="*/ 150776 w 7790693"/>
              <a:gd name="connsiteY17" fmla="*/ 5561840 h 6858003"/>
              <a:gd name="connsiteX18" fmla="*/ 167753 w 7790693"/>
              <a:gd name="connsiteY18" fmla="*/ 5354728 h 6858003"/>
              <a:gd name="connsiteX19" fmla="*/ 184058 w 7790693"/>
              <a:gd name="connsiteY19" fmla="*/ 5138015 h 6858003"/>
              <a:gd name="connsiteX20" fmla="*/ 198850 w 7790693"/>
              <a:gd name="connsiteY20" fmla="*/ 4908958 h 6858003"/>
              <a:gd name="connsiteX21" fmla="*/ 212969 w 7790693"/>
              <a:gd name="connsiteY21" fmla="*/ 4670300 h 6858003"/>
              <a:gd name="connsiteX22" fmla="*/ 226249 w 7790693"/>
              <a:gd name="connsiteY22" fmla="*/ 4421354 h 6858003"/>
              <a:gd name="connsiteX23" fmla="*/ 230955 w 7790693"/>
              <a:gd name="connsiteY23" fmla="*/ 4293795 h 6858003"/>
              <a:gd name="connsiteX24" fmla="*/ 236166 w 7790693"/>
              <a:gd name="connsiteY24" fmla="*/ 4163494 h 6858003"/>
              <a:gd name="connsiteX25" fmla="*/ 241040 w 7790693"/>
              <a:gd name="connsiteY25" fmla="*/ 4031135 h 6858003"/>
              <a:gd name="connsiteX26" fmla="*/ 244234 w 7790693"/>
              <a:gd name="connsiteY26" fmla="*/ 3898089 h 6858003"/>
              <a:gd name="connsiteX27" fmla="*/ 247092 w 7790693"/>
              <a:gd name="connsiteY27" fmla="*/ 3762301 h 6858003"/>
              <a:gd name="connsiteX28" fmla="*/ 250117 w 7790693"/>
              <a:gd name="connsiteY28" fmla="*/ 3625141 h 6858003"/>
              <a:gd name="connsiteX29" fmla="*/ 252134 w 7790693"/>
              <a:gd name="connsiteY29" fmla="*/ 3485238 h 6858003"/>
              <a:gd name="connsiteX30" fmla="*/ 252134 w 7790693"/>
              <a:gd name="connsiteY30" fmla="*/ 3343963 h 6858003"/>
              <a:gd name="connsiteX31" fmla="*/ 253143 w 7790693"/>
              <a:gd name="connsiteY31" fmla="*/ 3201317 h 6858003"/>
              <a:gd name="connsiteX32" fmla="*/ 252134 w 7790693"/>
              <a:gd name="connsiteY32" fmla="*/ 3057299 h 6858003"/>
              <a:gd name="connsiteX33" fmla="*/ 250117 w 7790693"/>
              <a:gd name="connsiteY33" fmla="*/ 2911223 h 6858003"/>
              <a:gd name="connsiteX34" fmla="*/ 248268 w 7790693"/>
              <a:gd name="connsiteY34" fmla="*/ 2765148 h 6858003"/>
              <a:gd name="connsiteX35" fmla="*/ 244234 w 7790693"/>
              <a:gd name="connsiteY35" fmla="*/ 2617015 h 6858003"/>
              <a:gd name="connsiteX36" fmla="*/ 240032 w 7790693"/>
              <a:gd name="connsiteY36" fmla="*/ 2467511 h 6858003"/>
              <a:gd name="connsiteX37" fmla="*/ 235157 w 7790693"/>
              <a:gd name="connsiteY37" fmla="*/ 2318006 h 6858003"/>
              <a:gd name="connsiteX38" fmla="*/ 228266 w 7790693"/>
              <a:gd name="connsiteY38" fmla="*/ 2167130 h 6858003"/>
              <a:gd name="connsiteX39" fmla="*/ 220029 w 7790693"/>
              <a:gd name="connsiteY39" fmla="*/ 2014883 h 6858003"/>
              <a:gd name="connsiteX40" fmla="*/ 212129 w 7790693"/>
              <a:gd name="connsiteY40" fmla="*/ 1861949 h 6858003"/>
              <a:gd name="connsiteX41" fmla="*/ 202044 w 7790693"/>
              <a:gd name="connsiteY41" fmla="*/ 1709016 h 6858003"/>
              <a:gd name="connsiteX42" fmla="*/ 189941 w 7790693"/>
              <a:gd name="connsiteY42" fmla="*/ 1554025 h 6858003"/>
              <a:gd name="connsiteX43" fmla="*/ 177839 w 7790693"/>
              <a:gd name="connsiteY43" fmla="*/ 1401092 h 6858003"/>
              <a:gd name="connsiteX44" fmla="*/ 163887 w 7790693"/>
              <a:gd name="connsiteY44" fmla="*/ 1245415 h 6858003"/>
              <a:gd name="connsiteX45" fmla="*/ 148591 w 7790693"/>
              <a:gd name="connsiteY45" fmla="*/ 1089053 h 6858003"/>
              <a:gd name="connsiteX46" fmla="*/ 132455 w 7790693"/>
              <a:gd name="connsiteY46" fmla="*/ 934748 h 6858003"/>
              <a:gd name="connsiteX47" fmla="*/ 113629 w 7790693"/>
              <a:gd name="connsiteY47" fmla="*/ 778385 h 6858003"/>
              <a:gd name="connsiteX48" fmla="*/ 93458 w 7790693"/>
              <a:gd name="connsiteY48" fmla="*/ 622709 h 6858003"/>
              <a:gd name="connsiteX49" fmla="*/ 73455 w 7790693"/>
              <a:gd name="connsiteY49" fmla="*/ 466346 h 6858003"/>
              <a:gd name="connsiteX50" fmla="*/ 50091 w 7790693"/>
              <a:gd name="connsiteY50" fmla="*/ 310670 h 6858003"/>
              <a:gd name="connsiteX51" fmla="*/ 26222 w 7790693"/>
              <a:gd name="connsiteY51" fmla="*/ 155679 h 6858003"/>
              <a:gd name="connsiteX52" fmla="*/ 1177 w 7790693"/>
              <a:gd name="connsiteY52" fmla="*/ 2 h 6858003"/>
              <a:gd name="connsiteX53" fmla="*/ 1344715 w 7790693"/>
              <a:gd name="connsiteY53" fmla="*/ 2 h 6858003"/>
              <a:gd name="connsiteX54" fmla="*/ 1344715 w 7790693"/>
              <a:gd name="connsiteY54" fmla="*/ 3 h 6858003"/>
              <a:gd name="connsiteX55" fmla="*/ 6960957 w 7790693"/>
              <a:gd name="connsiteY55" fmla="*/ 3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90693" h="6858003">
                <a:moveTo>
                  <a:pt x="6960957" y="0"/>
                </a:moveTo>
                <a:lnTo>
                  <a:pt x="7790693" y="0"/>
                </a:lnTo>
                <a:lnTo>
                  <a:pt x="7790693" y="6858002"/>
                </a:lnTo>
                <a:lnTo>
                  <a:pt x="6995919" y="6858002"/>
                </a:lnTo>
                <a:lnTo>
                  <a:pt x="6995919" y="6858003"/>
                </a:lnTo>
                <a:lnTo>
                  <a:pt x="905354" y="6858003"/>
                </a:lnTo>
                <a:lnTo>
                  <a:pt x="905354" y="6858002"/>
                </a:lnTo>
                <a:lnTo>
                  <a:pt x="0" y="6858002"/>
                </a:lnTo>
                <a:lnTo>
                  <a:pt x="5883" y="6817540"/>
                </a:lnTo>
                <a:lnTo>
                  <a:pt x="23197" y="6698896"/>
                </a:lnTo>
                <a:lnTo>
                  <a:pt x="35299" y="6612485"/>
                </a:lnTo>
                <a:lnTo>
                  <a:pt x="48074" y="6509615"/>
                </a:lnTo>
                <a:lnTo>
                  <a:pt x="63370" y="6387543"/>
                </a:lnTo>
                <a:lnTo>
                  <a:pt x="79507" y="6252440"/>
                </a:lnTo>
                <a:lnTo>
                  <a:pt x="96484" y="6100193"/>
                </a:lnTo>
                <a:lnTo>
                  <a:pt x="114469" y="5934229"/>
                </a:lnTo>
                <a:lnTo>
                  <a:pt x="132455" y="5753864"/>
                </a:lnTo>
                <a:lnTo>
                  <a:pt x="150776" y="5561840"/>
                </a:lnTo>
                <a:lnTo>
                  <a:pt x="167753" y="5354728"/>
                </a:lnTo>
                <a:lnTo>
                  <a:pt x="184058" y="5138015"/>
                </a:lnTo>
                <a:lnTo>
                  <a:pt x="198850" y="4908958"/>
                </a:lnTo>
                <a:lnTo>
                  <a:pt x="212969" y="4670300"/>
                </a:lnTo>
                <a:lnTo>
                  <a:pt x="226249" y="4421354"/>
                </a:lnTo>
                <a:lnTo>
                  <a:pt x="230955" y="4293795"/>
                </a:lnTo>
                <a:lnTo>
                  <a:pt x="236166" y="4163494"/>
                </a:lnTo>
                <a:lnTo>
                  <a:pt x="241040" y="4031135"/>
                </a:lnTo>
                <a:lnTo>
                  <a:pt x="244234" y="3898089"/>
                </a:lnTo>
                <a:lnTo>
                  <a:pt x="247092" y="3762301"/>
                </a:lnTo>
                <a:lnTo>
                  <a:pt x="250117" y="3625141"/>
                </a:lnTo>
                <a:lnTo>
                  <a:pt x="252134" y="3485238"/>
                </a:lnTo>
                <a:lnTo>
                  <a:pt x="252134" y="3343963"/>
                </a:lnTo>
                <a:lnTo>
                  <a:pt x="253143" y="3201317"/>
                </a:lnTo>
                <a:lnTo>
                  <a:pt x="252134" y="3057299"/>
                </a:lnTo>
                <a:lnTo>
                  <a:pt x="250117" y="2911223"/>
                </a:lnTo>
                <a:lnTo>
                  <a:pt x="248268" y="2765148"/>
                </a:lnTo>
                <a:lnTo>
                  <a:pt x="244234" y="2617015"/>
                </a:lnTo>
                <a:lnTo>
                  <a:pt x="240032" y="2467511"/>
                </a:lnTo>
                <a:lnTo>
                  <a:pt x="235157" y="2318006"/>
                </a:lnTo>
                <a:lnTo>
                  <a:pt x="228266" y="2167130"/>
                </a:lnTo>
                <a:lnTo>
                  <a:pt x="220029" y="2014883"/>
                </a:lnTo>
                <a:lnTo>
                  <a:pt x="212129" y="1861949"/>
                </a:lnTo>
                <a:lnTo>
                  <a:pt x="202044" y="1709016"/>
                </a:lnTo>
                <a:lnTo>
                  <a:pt x="189941" y="1554025"/>
                </a:lnTo>
                <a:lnTo>
                  <a:pt x="177839" y="1401092"/>
                </a:lnTo>
                <a:lnTo>
                  <a:pt x="163887" y="1245415"/>
                </a:lnTo>
                <a:lnTo>
                  <a:pt x="148591" y="1089053"/>
                </a:lnTo>
                <a:lnTo>
                  <a:pt x="132455" y="934748"/>
                </a:lnTo>
                <a:lnTo>
                  <a:pt x="113629" y="778385"/>
                </a:lnTo>
                <a:lnTo>
                  <a:pt x="93458" y="622709"/>
                </a:lnTo>
                <a:lnTo>
                  <a:pt x="73455" y="466346"/>
                </a:lnTo>
                <a:lnTo>
                  <a:pt x="50091" y="310670"/>
                </a:lnTo>
                <a:lnTo>
                  <a:pt x="26222" y="155679"/>
                </a:lnTo>
                <a:lnTo>
                  <a:pt x="1177" y="2"/>
                </a:lnTo>
                <a:lnTo>
                  <a:pt x="1344715" y="2"/>
                </a:lnTo>
                <a:lnTo>
                  <a:pt x="1344715" y="3"/>
                </a:lnTo>
                <a:lnTo>
                  <a:pt x="6960957" y="3"/>
                </a:lnTo>
                <a:close/>
              </a:path>
            </a:pathLst>
          </a:custGeom>
          <a:ln>
            <a:noFill/>
          </a:ln>
        </p:spPr>
        <p:txBody>
          <a:bodyPr rtlCol="0" anchor="ctr"/>
          <a:lstStyle/>
          <a:p>
            <a:pPr algn="ctr"/>
            <a:endParaRPr lang="en-US"/>
          </a:p>
        </p:txBody>
      </p:sp>
      <p:sp>
        <p:nvSpPr>
          <p:cNvPr id="2" name="Title 1">
            <a:extLst>
              <a:ext uri="{FF2B5EF4-FFF2-40B4-BE49-F238E27FC236}">
                <a16:creationId xmlns:a16="http://schemas.microsoft.com/office/drawing/2014/main" id="{584D23BE-012E-2336-0139-9CAE2728692C}"/>
              </a:ext>
            </a:extLst>
          </p:cNvPr>
          <p:cNvSpPr>
            <a:spLocks noGrp="1"/>
          </p:cNvSpPr>
          <p:nvPr>
            <p:ph type="ctrTitle"/>
          </p:nvPr>
        </p:nvSpPr>
        <p:spPr>
          <a:xfrm>
            <a:off x="5282512" y="1028700"/>
            <a:ext cx="6172069" cy="4800598"/>
          </a:xfrm>
        </p:spPr>
        <p:txBody>
          <a:bodyPr vert="horz" lIns="91440" tIns="45720" rIns="91440" bIns="45720" rtlCol="0" anchor="ctr">
            <a:normAutofit/>
          </a:bodyPr>
          <a:lstStyle/>
          <a:p>
            <a:pPr fontAlgn="t">
              <a:lnSpc>
                <a:spcPct val="90000"/>
              </a:lnSpc>
            </a:pPr>
            <a:r>
              <a:rPr lang="en-US" sz="2300" b="0" i="0" u="sng" kern="1200" dirty="0">
                <a:solidFill>
                  <a:schemeClr val="tx1"/>
                </a:solidFill>
                <a:latin typeface="+mj-lt"/>
                <a:ea typeface="+mj-ea"/>
                <a:cs typeface="+mj-cs"/>
              </a:rPr>
              <a:t>Strengths</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Caring and compassionate.</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Good communication skills.</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Responsible and </a:t>
            </a:r>
            <a:r>
              <a:rPr lang="en-US" sz="2300" b="0" i="0" kern="1200" dirty="0" err="1">
                <a:solidFill>
                  <a:schemeClr val="tx1"/>
                </a:solidFill>
                <a:latin typeface="+mj-lt"/>
                <a:ea typeface="+mj-ea"/>
                <a:cs typeface="+mj-cs"/>
              </a:rPr>
              <a:t>organised</a:t>
            </a:r>
            <a:r>
              <a:rPr lang="en-US" sz="2300" b="0" i="0" kern="1200" dirty="0">
                <a:solidFill>
                  <a:schemeClr val="tx1"/>
                </a:solidFill>
                <a:latin typeface="+mj-lt"/>
                <a:ea typeface="+mj-ea"/>
                <a:cs typeface="+mj-cs"/>
              </a:rPr>
              <a:t>.</a:t>
            </a:r>
            <a:br>
              <a:rPr lang="en-US" sz="2300" b="0" i="0" kern="1200" dirty="0">
                <a:solidFill>
                  <a:schemeClr val="tx1"/>
                </a:solidFill>
                <a:latin typeface="+mj-lt"/>
                <a:ea typeface="+mj-ea"/>
                <a:cs typeface="+mj-cs"/>
              </a:rPr>
            </a:br>
            <a:r>
              <a:rPr lang="en-US" sz="2300" b="0" i="0" u="sng" kern="1200" dirty="0">
                <a:solidFill>
                  <a:schemeClr val="tx1"/>
                </a:solidFill>
                <a:latin typeface="+mj-lt"/>
                <a:ea typeface="+mj-ea"/>
                <a:cs typeface="+mj-cs"/>
              </a:rPr>
              <a:t>Weaknesses</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No professional social work experience.</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Need to build confidence in challenging situations.</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Need to improve report-writing skills.</a:t>
            </a:r>
            <a:br>
              <a:rPr lang="en-US" sz="2300" b="0" i="0" kern="1200" dirty="0">
                <a:solidFill>
                  <a:schemeClr val="tx1"/>
                </a:solidFill>
                <a:latin typeface="+mj-lt"/>
                <a:ea typeface="+mj-ea"/>
                <a:cs typeface="+mj-cs"/>
              </a:rPr>
            </a:br>
            <a:r>
              <a:rPr lang="en-US" sz="2300" b="0" i="0" u="sng" kern="1200" dirty="0">
                <a:solidFill>
                  <a:schemeClr val="tx1"/>
                </a:solidFill>
                <a:latin typeface="+mj-lt"/>
                <a:ea typeface="+mj-ea"/>
                <a:cs typeface="+mj-cs"/>
              </a:rPr>
              <a:t>Improvement</a:t>
            </a:r>
            <a:br>
              <a:rPr lang="en-US" sz="2300" b="0" i="0" kern="1200" dirty="0">
                <a:solidFill>
                  <a:schemeClr val="tx1"/>
                </a:solidFill>
                <a:latin typeface="+mj-lt"/>
                <a:ea typeface="+mj-ea"/>
                <a:cs typeface="+mj-cs"/>
              </a:rPr>
            </a:br>
            <a:r>
              <a:rPr lang="en-US" sz="2300" b="0" i="0" kern="1200" dirty="0">
                <a:solidFill>
                  <a:schemeClr val="tx1"/>
                </a:solidFill>
                <a:latin typeface="+mj-lt"/>
                <a:ea typeface="+mj-ea"/>
                <a:cs typeface="+mj-cs"/>
              </a:rPr>
              <a:t>Gain experience through volunteering and placements </a:t>
            </a:r>
            <a:r>
              <a:rPr lang="en-US" sz="2300" dirty="0">
                <a:solidFill>
                  <a:schemeClr val="tx1"/>
                </a:solidFill>
              </a:rPr>
              <a:t>also further studies </a:t>
            </a:r>
            <a:r>
              <a:rPr lang="en-US" sz="2300" b="0" i="0" kern="1200" dirty="0">
                <a:solidFill>
                  <a:schemeClr val="tx1"/>
                </a:solidFill>
                <a:latin typeface="+mj-lt"/>
                <a:ea typeface="+mj-ea"/>
                <a:cs typeface="+mj-cs"/>
              </a:rPr>
              <a:t>(Social Work England, 2019).</a:t>
            </a:r>
            <a:br>
              <a:rPr lang="en-US" sz="2300" b="0" i="0" kern="1200" dirty="0">
                <a:solidFill>
                  <a:schemeClr val="tx1"/>
                </a:solidFill>
                <a:latin typeface="+mj-lt"/>
                <a:ea typeface="+mj-ea"/>
                <a:cs typeface="+mj-cs"/>
              </a:rPr>
            </a:br>
            <a:endParaRPr lang="en-US" sz="2300" b="0" i="0" kern="1200" dirty="0">
              <a:solidFill>
                <a:schemeClr val="tx1"/>
              </a:solidFill>
              <a:latin typeface="+mj-lt"/>
              <a:ea typeface="+mj-ea"/>
              <a:cs typeface="+mj-cs"/>
            </a:endParaRPr>
          </a:p>
        </p:txBody>
      </p:sp>
    </p:spTree>
    <p:extLst>
      <p:ext uri="{BB962C8B-B14F-4D97-AF65-F5344CB8AC3E}">
        <p14:creationId xmlns:p14="http://schemas.microsoft.com/office/powerpoint/2010/main" val="10077771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3796-880D-33C3-D46A-9C98EDD4C43A}"/>
              </a:ext>
            </a:extLst>
          </p:cNvPr>
          <p:cNvSpPr>
            <a:spLocks noGrp="1"/>
          </p:cNvSpPr>
          <p:nvPr>
            <p:ph type="ctrTitle"/>
          </p:nvPr>
        </p:nvSpPr>
        <p:spPr>
          <a:xfrm>
            <a:off x="6177719" y="1144087"/>
            <a:ext cx="4681728" cy="4569825"/>
          </a:xfrm>
        </p:spPr>
        <p:txBody>
          <a:bodyPr>
            <a:normAutofit/>
          </a:bodyPr>
          <a:lstStyle/>
          <a:p>
            <a:pPr fontAlgn="t">
              <a:lnSpc>
                <a:spcPct val="119048"/>
              </a:lnSpc>
            </a:pPr>
            <a:r>
              <a:rPr lang="en-GB" sz="1600" b="1" u="sng" dirty="0">
                <a:latin typeface="Segoe UI" panose="020B0502040204020203" pitchFamily="34" charset="0"/>
              </a:rPr>
              <a:t>Opportunities</a:t>
            </a:r>
            <a:br>
              <a:rPr lang="en-GB" sz="1600" b="1" dirty="0">
                <a:latin typeface="Segoe UI" panose="020B0502040204020203" pitchFamily="34" charset="0"/>
              </a:rPr>
            </a:br>
            <a:r>
              <a:rPr lang="en-GB" sz="1600" dirty="0">
                <a:latin typeface="Segoe UI" panose="020B0502040204020203" pitchFamily="34" charset="0"/>
              </a:rPr>
              <a:t>Work in children's services, adult care or mental health.</a:t>
            </a:r>
            <a:br>
              <a:rPr lang="en-GB" sz="1600" dirty="0">
                <a:latin typeface="Segoe UI" panose="020B0502040204020203" pitchFamily="34" charset="0"/>
              </a:rPr>
            </a:br>
            <a:r>
              <a:rPr lang="en-GB" sz="1600" dirty="0">
                <a:latin typeface="Segoe UI" panose="020B0502040204020203" pitchFamily="34" charset="0"/>
              </a:rPr>
              <a:t>Develop specialist knowledge and skills.</a:t>
            </a:r>
            <a:br>
              <a:rPr lang="en-GB" sz="1600" dirty="0">
                <a:latin typeface="Segoe UI" panose="020B0502040204020203" pitchFamily="34" charset="0"/>
              </a:rPr>
            </a:br>
            <a:r>
              <a:rPr lang="en-GB" sz="1600" dirty="0">
                <a:latin typeface="Segoe UI" panose="020B0502040204020203" pitchFamily="34" charset="0"/>
              </a:rPr>
              <a:t>Progress into senior social work roles.</a:t>
            </a:r>
            <a:br>
              <a:rPr lang="en-GB" sz="1600" dirty="0">
                <a:latin typeface="Segoe UI" panose="020B0502040204020203" pitchFamily="34" charset="0"/>
              </a:rPr>
            </a:br>
            <a:r>
              <a:rPr lang="en-GB" sz="1600" b="1" u="sng" dirty="0">
                <a:latin typeface="Segoe UI" panose="020B0502040204020203" pitchFamily="34" charset="0"/>
              </a:rPr>
              <a:t>Threats </a:t>
            </a:r>
            <a:br>
              <a:rPr lang="en-GB" sz="1600" b="1" dirty="0">
                <a:latin typeface="Segoe UI" panose="020B0502040204020203" pitchFamily="34" charset="0"/>
              </a:rPr>
            </a:br>
            <a:r>
              <a:rPr lang="en-GB" sz="1600" dirty="0">
                <a:latin typeface="Segoe UI" panose="020B0502040204020203" pitchFamily="34" charset="0"/>
              </a:rPr>
              <a:t>Heavy workloads.</a:t>
            </a:r>
            <a:br>
              <a:rPr lang="en-GB" sz="1600" dirty="0">
                <a:latin typeface="Segoe UI" panose="020B0502040204020203" pitchFamily="34" charset="0"/>
              </a:rPr>
            </a:br>
            <a:r>
              <a:rPr lang="en-GB" sz="1600" dirty="0">
                <a:latin typeface="Segoe UI" panose="020B0502040204020203" pitchFamily="34" charset="0"/>
              </a:rPr>
              <a:t>Emotionally demanding situations.</a:t>
            </a:r>
            <a:br>
              <a:rPr lang="en-GB" sz="1600" dirty="0">
                <a:latin typeface="Segoe UI" panose="020B0502040204020203" pitchFamily="34" charset="0"/>
              </a:rPr>
            </a:br>
            <a:r>
              <a:rPr lang="en-GB" sz="1600" dirty="0">
                <a:latin typeface="Segoe UI" panose="020B0502040204020203" pitchFamily="34" charset="0"/>
              </a:rPr>
              <a:t>Managing stress and pressure </a:t>
            </a:r>
            <a:r>
              <a:rPr lang="en-GB" sz="1600" b="1" dirty="0">
                <a:latin typeface="Segoe UI" panose="020B0502040204020203" pitchFamily="34" charset="0"/>
              </a:rPr>
              <a:t>(Social Work England, 2019)</a:t>
            </a:r>
            <a:r>
              <a:rPr lang="en-GB" sz="1600" dirty="0">
                <a:latin typeface="Segoe UI" panose="020B0502040204020203" pitchFamily="34" charset="0"/>
              </a:rPr>
              <a:t>.</a:t>
            </a:r>
            <a:br>
              <a:rPr lang="en-GB" sz="1600" dirty="0">
                <a:latin typeface="Segoe UI" panose="020B0502040204020203" pitchFamily="34" charset="0"/>
              </a:rPr>
            </a:br>
            <a:endParaRPr lang="en-GB" sz="1600" dirty="0"/>
          </a:p>
        </p:txBody>
      </p:sp>
      <p:sp>
        <p:nvSpPr>
          <p:cNvPr id="6" name="TextBox 5">
            <a:extLst>
              <a:ext uri="{FF2B5EF4-FFF2-40B4-BE49-F238E27FC236}">
                <a16:creationId xmlns:a16="http://schemas.microsoft.com/office/drawing/2014/main" id="{F9B77282-D946-B736-0B97-639148D7774F}"/>
              </a:ext>
            </a:extLst>
          </p:cNvPr>
          <p:cNvSpPr txBox="1"/>
          <p:nvPr/>
        </p:nvSpPr>
        <p:spPr>
          <a:xfrm>
            <a:off x="928688" y="779563"/>
            <a:ext cx="6096000" cy="369332"/>
          </a:xfrm>
          <a:prstGeom prst="rect">
            <a:avLst/>
          </a:prstGeom>
          <a:noFill/>
        </p:spPr>
        <p:txBody>
          <a:bodyPr wrap="square">
            <a:spAutoFit/>
          </a:bodyPr>
          <a:lstStyle/>
          <a:p>
            <a:pPr fontAlgn="t">
              <a:lnSpc>
                <a:spcPct val="100000"/>
              </a:lnSpc>
              <a:buNone/>
            </a:pPr>
            <a:r>
              <a:rPr lang="en-GB" sz="1800" b="0" i="0" dirty="0">
                <a:effectLst/>
                <a:latin typeface="+mn-lt"/>
              </a:rPr>
              <a:t>Opportunities and Threats </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1766837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F8CB6-F9A9-2D71-7EA8-70CD51B6F0F3}"/>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6E040DE0-FE7B-21BD-F53F-5CCB69E10426}"/>
              </a:ext>
            </a:extLst>
          </p:cNvPr>
          <p:cNvSpPr>
            <a:spLocks noGrp="1"/>
          </p:cNvSpPr>
          <p:nvPr>
            <p:ph idx="1"/>
          </p:nvPr>
        </p:nvSpPr>
        <p:spPr/>
        <p:txBody>
          <a:bodyPr/>
          <a:lstStyle/>
          <a:p>
            <a:pPr lvl="0" fontAlgn="t">
              <a:buFont typeface="Arial" panose="020B0604020202020204" pitchFamily="34" charset="0"/>
              <a:buChar char="•"/>
            </a:pPr>
            <a:r>
              <a:rPr lang="en-GB" dirty="0"/>
              <a:t>Social work is a rewarding profession that helps vulnerable people.</a:t>
            </a:r>
          </a:p>
          <a:p>
            <a:pPr lvl="0" fontAlgn="t">
              <a:buFont typeface="Arial" panose="020B0604020202020204" pitchFamily="34" charset="0"/>
              <a:buChar char="•"/>
            </a:pPr>
            <a:r>
              <a:rPr lang="en-GB" dirty="0"/>
              <a:t>Communication, empathy and teamwork are essential skills </a:t>
            </a:r>
            <a:r>
              <a:rPr lang="en-GB" b="1" dirty="0"/>
              <a:t>(Social Work England, 2019)</a:t>
            </a:r>
            <a:r>
              <a:rPr lang="en-GB" dirty="0"/>
              <a:t>.</a:t>
            </a:r>
          </a:p>
          <a:p>
            <a:pPr lvl="0" fontAlgn="t">
              <a:buFont typeface="Arial" panose="020B0604020202020204" pitchFamily="34" charset="0"/>
              <a:buChar char="•"/>
            </a:pPr>
            <a:r>
              <a:rPr lang="en-GB" dirty="0"/>
              <a:t>My studies and work experience have prepared me for this career path.</a:t>
            </a:r>
          </a:p>
          <a:p>
            <a:pPr lvl="0" fontAlgn="t">
              <a:buFont typeface="Arial" panose="020B0604020202020204" pitchFamily="34" charset="0"/>
              <a:buChar char="•"/>
            </a:pPr>
            <a:r>
              <a:rPr lang="en-GB" dirty="0"/>
              <a:t>I hope to continue developing my skills and become a qualified social worker.</a:t>
            </a:r>
          </a:p>
          <a:p>
            <a:endParaRPr lang="en-GB" dirty="0"/>
          </a:p>
        </p:txBody>
      </p:sp>
    </p:spTree>
    <p:extLst>
      <p:ext uri="{BB962C8B-B14F-4D97-AF65-F5344CB8AC3E}">
        <p14:creationId xmlns:p14="http://schemas.microsoft.com/office/powerpoint/2010/main" val="4171657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D17FE-EC13-CE45-F233-61D5D7F99E6F}"/>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9C0FF7A5-CEA0-04DB-B5AE-345C0CFAF7AA}"/>
              </a:ext>
            </a:extLst>
          </p:cNvPr>
          <p:cNvSpPr>
            <a:spLocks noGrp="1"/>
          </p:cNvSpPr>
          <p:nvPr>
            <p:ph idx="1"/>
          </p:nvPr>
        </p:nvSpPr>
        <p:spPr/>
        <p:txBody>
          <a:bodyPr/>
          <a:lstStyle/>
          <a:p>
            <a:r>
              <a:rPr lang="en-GB" dirty="0"/>
              <a:t>British Association of Social Workers (BASW) (2018) Professional Capabilities Framework (PCF). Available at: https://basw.co.uk/training-cpd/professional-capabilities-framework-pcf (Accessed: 20 October 2026).</a:t>
            </a:r>
          </a:p>
          <a:p>
            <a:endParaRPr lang="en-GB" dirty="0"/>
          </a:p>
          <a:p>
            <a:r>
              <a:rPr lang="en-GB" dirty="0"/>
              <a:t>Social Work England (2019) Professional standards. Available at: https://www.socialworkengland.org.uk/standards/professional-standards/ (Accessed: 20 October 2026).</a:t>
            </a:r>
          </a:p>
        </p:txBody>
      </p:sp>
    </p:spTree>
    <p:extLst>
      <p:ext uri="{BB962C8B-B14F-4D97-AF65-F5344CB8AC3E}">
        <p14:creationId xmlns:p14="http://schemas.microsoft.com/office/powerpoint/2010/main" val="30124500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7DD590A-8042-4F36-843F-743A8DB1784C}">
  <ds:schemaRefs>
    <ds:schemaRef ds:uri="http://schemas.microsoft.com/sharepoint/v3/contenttype/forms"/>
  </ds:schemaRefs>
</ds:datastoreItem>
</file>

<file path=customXml/itemProps2.xml><?xml version="1.0" encoding="utf-8"?>
<ds:datastoreItem xmlns:ds="http://schemas.openxmlformats.org/officeDocument/2006/customXml" ds:itemID="{93D3C292-02F4-47E7-8C9A-CA6D9A9381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C4B9AF2-5B11-48FF-A8A8-964B2D972562}">
  <ds:schemaRefs>
    <ds:schemaRef ds:uri="230e9df3-be65-4c73-a93b-d1236ebd677e"/>
    <ds:schemaRef ds:uri="http://www.w3.org/XML/1998/namespace"/>
    <ds:schemaRef ds:uri="http://schemas.microsoft.com/sharepoint/v3"/>
    <ds:schemaRef ds:uri="http://purl.org/dc/dcmitype/"/>
    <ds:schemaRef ds:uri="http://schemas.microsoft.com/office/2006/documentManagement/types"/>
    <ds:schemaRef ds:uri="http://schemas.microsoft.com/office/infopath/2007/PartnerControls"/>
    <ds:schemaRef ds:uri="16c05727-aa75-4e4a-9b5f-8a80a1165891"/>
    <ds:schemaRef ds:uri="http://schemas.openxmlformats.org/package/2006/metadata/core-properties"/>
    <ds:schemaRef ds:uri="http://purl.org/dc/elements/1.1/"/>
    <ds:schemaRef ds:uri="71af3243-3dd4-4a8d-8c0d-dd76da1f02a5"/>
    <ds:schemaRef ds:uri="http://schemas.microsoft.com/office/2006/metadata/properties"/>
    <ds:schemaRef ds:uri="http://purl.org/dc/te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TM02836342[[fn=Ion]]</Template>
  <TotalTime>107</TotalTime>
  <Words>468</Words>
  <Application>Microsoft Office PowerPoint</Application>
  <PresentationFormat>Widescreen</PresentationFormat>
  <Paragraphs>28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Century Gothic</vt:lpstr>
      <vt:lpstr>Segoe UI</vt:lpstr>
      <vt:lpstr>Wingdings 3</vt:lpstr>
      <vt:lpstr>Ion</vt:lpstr>
      <vt:lpstr>Malaika Hussain  module code:LCHS4009 module title : Professional Development within Health and Social Care  lecturer :Khaled Alnababta Student id : 2527231</vt:lpstr>
      <vt:lpstr>Introduction </vt:lpstr>
      <vt:lpstr>The Role of a Social Worker </vt:lpstr>
      <vt:lpstr>Skills and Experience</vt:lpstr>
      <vt:lpstr>Strengths Caring and compassionate. Good communication skills. Responsible and organised. Weaknesses No professional social work experience. Need to build confidence in challenging situations. Need to improve report-writing skills. Improvement Gain experience through volunteering and placements also further studies (Social Work England, 2019). </vt:lpstr>
      <vt:lpstr>Opportunities Work in children's services, adult care or mental health. Develop specialist knowledge and skills. Progress into senior social work roles. Threats  Heavy workloads. Emotionally demanding situations. Managing stress and pressure (Social Work England, 2019).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Malaika Hussain</dc:creator>
  <cp:lastModifiedBy>Malaika Hussain</cp:lastModifiedBy>
  <cp:revision>1</cp:revision>
  <dcterms:created xsi:type="dcterms:W3CDTF">2026-10-20T01:32:02Z</dcterms:created>
  <dcterms:modified xsi:type="dcterms:W3CDTF">2026-10-20T03:19:42Z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