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Nunito" panose="020B0604020202020204"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xmlns="" r:id="rId20" roundtripDataSignature="AMtx7mhb+PxgRXUHhaCrPPbiZOtfRqAW5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4CC5EC-E046-5593-501E-188C20D79F1B}" v="58" dt="2024-02-21T22:04:45.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4.fntdata"/><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Cristina Ionita (2246123)" userId="S::2246123@student.uwtsd.ac.uk::b46ce244-0cca-4825-a310-32c767c7c53d" providerId="AD" clId="Web-{864CC5EC-E046-5593-501E-188C20D79F1B}"/>
    <pc:docChg chg="modSld">
      <pc:chgData name="Alina Cristina Ionita (2246123)" userId="S::2246123@student.uwtsd.ac.uk::b46ce244-0cca-4825-a310-32c767c7c53d" providerId="AD" clId="Web-{864CC5EC-E046-5593-501E-188C20D79F1B}" dt="2024-02-21T22:04:45.029" v="57" actId="14100"/>
      <pc:docMkLst>
        <pc:docMk/>
      </pc:docMkLst>
      <pc:sldChg chg="modSp">
        <pc:chgData name="Alina Cristina Ionita (2246123)" userId="S::2246123@student.uwtsd.ac.uk::b46ce244-0cca-4825-a310-32c767c7c53d" providerId="AD" clId="Web-{864CC5EC-E046-5593-501E-188C20D79F1B}" dt="2024-02-21T22:04:45.029" v="57" actId="14100"/>
        <pc:sldMkLst>
          <pc:docMk/>
          <pc:sldMk cId="0" sldId="256"/>
        </pc:sldMkLst>
        <pc:spChg chg="mod">
          <ac:chgData name="Alina Cristina Ionita (2246123)" userId="S::2246123@student.uwtsd.ac.uk::b46ce244-0cca-4825-a310-32c767c7c53d" providerId="AD" clId="Web-{864CC5EC-E046-5593-501E-188C20D79F1B}" dt="2024-02-21T22:04:45.029" v="57" actId="14100"/>
          <ac:spMkLst>
            <pc:docMk/>
            <pc:sldMk cId="0" sldId="256"/>
            <ac:spMk id="128" creationId="{00000000-0000-0000-0000-000000000000}"/>
          </ac:spMkLst>
        </pc:spChg>
      </pc:sldChg>
      <pc:sldChg chg="modSp">
        <pc:chgData name="Alina Cristina Ionita (2246123)" userId="S::2246123@student.uwtsd.ac.uk::b46ce244-0cca-4825-a310-32c767c7c53d" providerId="AD" clId="Web-{864CC5EC-E046-5593-501E-188C20D79F1B}" dt="2024-02-21T21:59:25.350" v="9" actId="14100"/>
        <pc:sldMkLst>
          <pc:docMk/>
          <pc:sldMk cId="0" sldId="264"/>
        </pc:sldMkLst>
        <pc:spChg chg="mod">
          <ac:chgData name="Alina Cristina Ionita (2246123)" userId="S::2246123@student.uwtsd.ac.uk::b46ce244-0cca-4825-a310-32c767c7c53d" providerId="AD" clId="Web-{864CC5EC-E046-5593-501E-188C20D79F1B}" dt="2024-02-21T21:59:25.350" v="9" actId="14100"/>
          <ac:spMkLst>
            <pc:docMk/>
            <pc:sldMk cId="0" sldId="264"/>
            <ac:spMk id="18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1" name="Google Shape;13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 trainers of the Premier Inn hotel ensure prioritising health and safety practices by providing comprehensive training for all the staff. The training session will cover useful insights and guidance on safe room cleaning practices. This training session is especially applicable to housekeeping staff. The trainers ensure to provide guidelines for creating a secure workplace atmosphere for all the staff.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8" name="Google Shape;13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Safety is a quite vital aspect in the case of every operational activity in the hospitality sector. Staff need to follow and maintain safety practices to prevent any accidents. Safety practices foster a good and healthy working environment. Staff must prioritise safety guidelines to fulfil their responsibilities safely. The hotel staff needs to adapt and implement health and safety practices to build a safe and productive work atmosphere (Kuo </a:t>
            </a:r>
            <a:r>
              <a:rPr lang="en-GB" sz="1200" i="1">
                <a:solidFill>
                  <a:schemeClr val="dk1"/>
                </a:solidFill>
              </a:rPr>
              <a:t>et al.,</a:t>
            </a:r>
            <a:r>
              <a:rPr lang="en-GB" sz="1200">
                <a:solidFill>
                  <a:schemeClr val="dk1"/>
                </a:solidFill>
              </a:rPr>
              <a:t> 2020).  </a:t>
            </a:r>
            <a:endParaRPr sz="1200">
              <a:solidFill>
                <a:srgbClr val="0E101A"/>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5" name="Google Shape;14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Taking precautions are necessary for any operational activities in the hospitality sector. The housekeeping staff of the hotel must take necessary precautions to ensure safety. The hotel staff need to take effective measures for precautions to reduce various risks of accidents (Shan </a:t>
            </a:r>
            <a:r>
              <a:rPr lang="en-GB" sz="1200" i="1">
                <a:solidFill>
                  <a:schemeClr val="dk1"/>
                </a:solidFill>
              </a:rPr>
              <a:t>et al.,</a:t>
            </a:r>
            <a:r>
              <a:rPr lang="en-GB" sz="1200">
                <a:solidFill>
                  <a:schemeClr val="dk1"/>
                </a:solidFill>
              </a:rPr>
              <a:t> 2022). Knowing about chemicals and emergency policies is essential in the context of precaution. </a:t>
            </a:r>
            <a:endParaRPr sz="1200">
              <a:solidFill>
                <a:srgbClr val="0E101A"/>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2" name="Google Shape;15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 staff must ensure of managing their room cleaning tasks effectively. Following step-by-step procedures requires practice to reduce the risks of making mistakes. The staff must ensure maintaining all the essential activities in cleaning rooms to provide quality service delivery (Iancu and Kandalaft, 2020).</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9" name="Google Shape;159;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The staff must know and use effective equipment for room cleaning to ensure safe practices throughout their work (Choy </a:t>
            </a:r>
            <a:r>
              <a:rPr lang="en-GB" sz="1200" i="1">
                <a:solidFill>
                  <a:schemeClr val="dk1"/>
                </a:solidFill>
              </a:rPr>
              <a:t>et al.,</a:t>
            </a:r>
            <a:r>
              <a:rPr lang="en-GB" sz="1200">
                <a:solidFill>
                  <a:schemeClr val="dk1"/>
                </a:solidFill>
              </a:rPr>
              <a:t> 2021). A vacuum cleaner allows the staff to remove dust and scatter across the rooms. Mob and buckets are essential for cleaning hotel rooms. Cleaning cloths allow the staff to clean different surfaces. Personal protective gear includes safety masks and gloves. These are crucial in safe room cleaning practices within the hotel.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6" name="Google Shape;16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rPr>
              <a:t>Hazard mitigation practices are necessary in the case of room cleaning practices. The housekeeping team must focus on recognising possible hazards to reduce risks (Mejia </a:t>
            </a:r>
            <a:r>
              <a:rPr lang="en-GB" sz="1200" i="1">
                <a:solidFill>
                  <a:schemeClr val="dk1"/>
                </a:solidFill>
              </a:rPr>
              <a:t>et al., </a:t>
            </a:r>
            <a:r>
              <a:rPr lang="en-GB" sz="1200">
                <a:solidFill>
                  <a:schemeClr val="dk1"/>
                </a:solidFill>
              </a:rPr>
              <a:t>2021). This allows them to foster a safe and healthy working atmosphere within the hotel. Taking preventive measures is vital to address possible hazards. Daily inspection of safety practices allows the staff to focus on a continuous learning approach.  </a:t>
            </a:r>
            <a:endParaRPr sz="1200">
              <a:solidFill>
                <a:srgbClr val="0E101A"/>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3" name="Google Shape;173;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rPr>
              <a:t>Safety is integral to every operational activity within the Hotel Premier Inn. The staff must ensure the implementation of safety protocols and guidelines to create a safe workplace. The housekeeping staff must prioritise safety practices in their room cleaning operations to deal with possible hazards.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0" name="Google Shape;180;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6" name="Google Shape;186;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14"/>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4"/>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4"/>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4"/>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4" name="Google Shape;14;p14"/>
          <p:cNvGrpSpPr/>
          <p:nvPr/>
        </p:nvGrpSpPr>
        <p:grpSpPr>
          <a:xfrm>
            <a:off x="255200" y="592"/>
            <a:ext cx="2250363" cy="1044300"/>
            <a:chOff x="255200" y="592"/>
            <a:chExt cx="2250363" cy="1044300"/>
          </a:xfrm>
        </p:grpSpPr>
        <p:sp>
          <p:nvSpPr>
            <p:cNvPr id="15" name="Google Shape;15;p14"/>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14"/>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4"/>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8" name="Google Shape;18;p14"/>
          <p:cNvGrpSpPr/>
          <p:nvPr/>
        </p:nvGrpSpPr>
        <p:grpSpPr>
          <a:xfrm>
            <a:off x="905395" y="592"/>
            <a:ext cx="2250363" cy="1044300"/>
            <a:chOff x="905395" y="592"/>
            <a:chExt cx="2250363" cy="1044300"/>
          </a:xfrm>
        </p:grpSpPr>
        <p:sp>
          <p:nvSpPr>
            <p:cNvPr id="19" name="Google Shape;19;p14"/>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4"/>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p14"/>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 name="Google Shape;22;p14"/>
          <p:cNvGrpSpPr/>
          <p:nvPr/>
        </p:nvGrpSpPr>
        <p:grpSpPr>
          <a:xfrm>
            <a:off x="7057468" y="5088"/>
            <a:ext cx="1851281" cy="752108"/>
            <a:chOff x="6917201" y="0"/>
            <a:chExt cx="2227776" cy="863400"/>
          </a:xfrm>
        </p:grpSpPr>
        <p:sp>
          <p:nvSpPr>
            <p:cNvPr id="23" name="Google Shape;23;p14"/>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 name="Google Shape;24;p14"/>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14"/>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6" name="Google Shape;26;p14"/>
          <p:cNvGrpSpPr/>
          <p:nvPr/>
        </p:nvGrpSpPr>
        <p:grpSpPr>
          <a:xfrm>
            <a:off x="6553032" y="4217852"/>
            <a:ext cx="2389067" cy="925737"/>
            <a:chOff x="6917201" y="0"/>
            <a:chExt cx="2227776" cy="863400"/>
          </a:xfrm>
        </p:grpSpPr>
        <p:sp>
          <p:nvSpPr>
            <p:cNvPr id="27" name="Google Shape;27;p14"/>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4"/>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 name="Google Shape;29;p14"/>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 name="Google Shape;30;p14"/>
          <p:cNvGrpSpPr/>
          <p:nvPr/>
        </p:nvGrpSpPr>
        <p:grpSpPr>
          <a:xfrm>
            <a:off x="199149" y="4055652"/>
            <a:ext cx="2795413" cy="1083308"/>
            <a:chOff x="6917201" y="0"/>
            <a:chExt cx="2227776" cy="863400"/>
          </a:xfrm>
        </p:grpSpPr>
        <p:sp>
          <p:nvSpPr>
            <p:cNvPr id="31" name="Google Shape;31;p14"/>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 name="Google Shape;32;p14"/>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p14"/>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4" name="Google Shape;34;p14"/>
          <p:cNvSpPr txBox="1">
            <a:spLocks noGrp="1"/>
          </p:cNvSpPr>
          <p:nvPr>
            <p:ph type="ctrTitle"/>
          </p:nvPr>
        </p:nvSpPr>
        <p:spPr>
          <a:xfrm>
            <a:off x="1858703" y="1822833"/>
            <a:ext cx="5361300" cy="1448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800"/>
              <a:buNone/>
              <a:defRPr sz="3800"/>
            </a:lvl1pPr>
            <a:lvl2pPr lvl="1" algn="ctr">
              <a:lnSpc>
                <a:spcPct val="100000"/>
              </a:lnSpc>
              <a:spcBef>
                <a:spcPts val="0"/>
              </a:spcBef>
              <a:spcAft>
                <a:spcPts val="0"/>
              </a:spcAft>
              <a:buSzPts val="3800"/>
              <a:buNone/>
              <a:defRPr sz="3800"/>
            </a:lvl2pPr>
            <a:lvl3pPr lvl="2" algn="ctr">
              <a:lnSpc>
                <a:spcPct val="100000"/>
              </a:lnSpc>
              <a:spcBef>
                <a:spcPts val="0"/>
              </a:spcBef>
              <a:spcAft>
                <a:spcPts val="0"/>
              </a:spcAft>
              <a:buSzPts val="3800"/>
              <a:buNone/>
              <a:defRPr sz="3800"/>
            </a:lvl3pPr>
            <a:lvl4pPr lvl="3" algn="ctr">
              <a:lnSpc>
                <a:spcPct val="100000"/>
              </a:lnSpc>
              <a:spcBef>
                <a:spcPts val="0"/>
              </a:spcBef>
              <a:spcAft>
                <a:spcPts val="0"/>
              </a:spcAft>
              <a:buSzPts val="3800"/>
              <a:buNone/>
              <a:defRPr sz="3800"/>
            </a:lvl4pPr>
            <a:lvl5pPr lvl="4" algn="ctr">
              <a:lnSpc>
                <a:spcPct val="100000"/>
              </a:lnSpc>
              <a:spcBef>
                <a:spcPts val="0"/>
              </a:spcBef>
              <a:spcAft>
                <a:spcPts val="0"/>
              </a:spcAft>
              <a:buSzPts val="3800"/>
              <a:buNone/>
              <a:defRPr sz="3800"/>
            </a:lvl5pPr>
            <a:lvl6pPr lvl="5" algn="ctr">
              <a:lnSpc>
                <a:spcPct val="100000"/>
              </a:lnSpc>
              <a:spcBef>
                <a:spcPts val="0"/>
              </a:spcBef>
              <a:spcAft>
                <a:spcPts val="0"/>
              </a:spcAft>
              <a:buSzPts val="3800"/>
              <a:buNone/>
              <a:defRPr sz="3800"/>
            </a:lvl6pPr>
            <a:lvl7pPr lvl="6" algn="ctr">
              <a:lnSpc>
                <a:spcPct val="100000"/>
              </a:lnSpc>
              <a:spcBef>
                <a:spcPts val="0"/>
              </a:spcBef>
              <a:spcAft>
                <a:spcPts val="0"/>
              </a:spcAft>
              <a:buSzPts val="3800"/>
              <a:buNone/>
              <a:defRPr sz="3800"/>
            </a:lvl7pPr>
            <a:lvl8pPr lvl="7" algn="ctr">
              <a:lnSpc>
                <a:spcPct val="100000"/>
              </a:lnSpc>
              <a:spcBef>
                <a:spcPts val="0"/>
              </a:spcBef>
              <a:spcAft>
                <a:spcPts val="0"/>
              </a:spcAft>
              <a:buSzPts val="3800"/>
              <a:buNone/>
              <a:defRPr sz="3800"/>
            </a:lvl8pPr>
            <a:lvl9pPr lvl="8" algn="ctr">
              <a:lnSpc>
                <a:spcPct val="100000"/>
              </a:lnSpc>
              <a:spcBef>
                <a:spcPts val="0"/>
              </a:spcBef>
              <a:spcAft>
                <a:spcPts val="0"/>
              </a:spcAft>
              <a:buSzPts val="3800"/>
              <a:buNone/>
              <a:defRPr sz="3800"/>
            </a:lvl9pPr>
          </a:lstStyle>
          <a:p>
            <a:endParaRPr/>
          </a:p>
        </p:txBody>
      </p:sp>
      <p:sp>
        <p:nvSpPr>
          <p:cNvPr id="35" name="Google Shape;35;p14"/>
          <p:cNvSpPr txBox="1">
            <a:spLocks noGrp="1"/>
          </p:cNvSpPr>
          <p:nvPr>
            <p:ph type="subTitle" idx="1"/>
          </p:nvPr>
        </p:nvSpPr>
        <p:spPr>
          <a:xfrm>
            <a:off x="1858700" y="3413158"/>
            <a:ext cx="5361300" cy="52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1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37"/>
        <p:cNvGrpSpPr/>
        <p:nvPr/>
      </p:nvGrpSpPr>
      <p:grpSpPr>
        <a:xfrm>
          <a:off x="0" y="0"/>
          <a:ext cx="0" cy="0"/>
          <a:chOff x="0" y="0"/>
          <a:chExt cx="0" cy="0"/>
        </a:xfrm>
      </p:grpSpPr>
      <p:sp>
        <p:nvSpPr>
          <p:cNvPr id="38" name="Google Shape;38;p1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1" name="Google Shape;41;p15"/>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42" name="Google Shape;42;p15"/>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43" name="Google Shape;43;p15"/>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44"/>
        <p:cNvGrpSpPr/>
        <p:nvPr/>
      </p:nvGrpSpPr>
      <p:grpSpPr>
        <a:xfrm>
          <a:off x="0" y="0"/>
          <a:ext cx="0" cy="0"/>
          <a:chOff x="0" y="0"/>
          <a:chExt cx="0" cy="0"/>
        </a:xfrm>
      </p:grpSpPr>
      <p:sp>
        <p:nvSpPr>
          <p:cNvPr id="45" name="Google Shape;45;p16"/>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46" name="Google Shape;46;p16"/>
          <p:cNvGrpSpPr/>
          <p:nvPr/>
        </p:nvGrpSpPr>
        <p:grpSpPr>
          <a:xfrm>
            <a:off x="5594191" y="3961115"/>
            <a:ext cx="2910144" cy="1182340"/>
            <a:chOff x="6917201" y="0"/>
            <a:chExt cx="2227776" cy="863400"/>
          </a:xfrm>
        </p:grpSpPr>
        <p:sp>
          <p:nvSpPr>
            <p:cNvPr id="47" name="Google Shape;47;p16"/>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8" name="Google Shape;48;p16"/>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9" name="Google Shape;49;p16"/>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0" name="Google Shape;50;p16"/>
          <p:cNvGrpSpPr/>
          <p:nvPr/>
        </p:nvGrpSpPr>
        <p:grpSpPr>
          <a:xfrm>
            <a:off x="199149" y="2"/>
            <a:ext cx="2795413" cy="1083308"/>
            <a:chOff x="6917201" y="0"/>
            <a:chExt cx="2227776" cy="863400"/>
          </a:xfrm>
        </p:grpSpPr>
        <p:sp>
          <p:nvSpPr>
            <p:cNvPr id="51" name="Google Shape;51;p16"/>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16"/>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3" name="Google Shape;53;p16"/>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4" name="Google Shape;54;p16"/>
          <p:cNvSpPr txBox="1">
            <a:spLocks noGrp="1"/>
          </p:cNvSpPr>
          <p:nvPr>
            <p:ph type="title"/>
          </p:nvPr>
        </p:nvSpPr>
        <p:spPr>
          <a:xfrm>
            <a:off x="1888684" y="1746100"/>
            <a:ext cx="5377500" cy="16461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3200"/>
              <a:buNone/>
              <a:defRPr sz="3200">
                <a:solidFill>
                  <a:schemeClr val="dk2"/>
                </a:solidFill>
              </a:defRPr>
            </a:lvl1pPr>
            <a:lvl2pPr lvl="1" algn="ctr">
              <a:lnSpc>
                <a:spcPct val="100000"/>
              </a:lnSpc>
              <a:spcBef>
                <a:spcPts val="0"/>
              </a:spcBef>
              <a:spcAft>
                <a:spcPts val="0"/>
              </a:spcAft>
              <a:buClr>
                <a:schemeClr val="dk2"/>
              </a:buClr>
              <a:buSzPts val="3200"/>
              <a:buNone/>
              <a:defRPr sz="3200">
                <a:solidFill>
                  <a:schemeClr val="dk2"/>
                </a:solidFill>
              </a:defRPr>
            </a:lvl2pPr>
            <a:lvl3pPr lvl="2" algn="ctr">
              <a:lnSpc>
                <a:spcPct val="100000"/>
              </a:lnSpc>
              <a:spcBef>
                <a:spcPts val="0"/>
              </a:spcBef>
              <a:spcAft>
                <a:spcPts val="0"/>
              </a:spcAft>
              <a:buClr>
                <a:schemeClr val="dk2"/>
              </a:buClr>
              <a:buSzPts val="3200"/>
              <a:buNone/>
              <a:defRPr sz="3200">
                <a:solidFill>
                  <a:schemeClr val="dk2"/>
                </a:solidFill>
              </a:defRPr>
            </a:lvl3pPr>
            <a:lvl4pPr lvl="3" algn="ctr">
              <a:lnSpc>
                <a:spcPct val="100000"/>
              </a:lnSpc>
              <a:spcBef>
                <a:spcPts val="0"/>
              </a:spcBef>
              <a:spcAft>
                <a:spcPts val="0"/>
              </a:spcAft>
              <a:buClr>
                <a:schemeClr val="dk2"/>
              </a:buClr>
              <a:buSzPts val="3200"/>
              <a:buNone/>
              <a:defRPr sz="3200">
                <a:solidFill>
                  <a:schemeClr val="dk2"/>
                </a:solidFill>
              </a:defRPr>
            </a:lvl4pPr>
            <a:lvl5pPr lvl="4" algn="ctr">
              <a:lnSpc>
                <a:spcPct val="100000"/>
              </a:lnSpc>
              <a:spcBef>
                <a:spcPts val="0"/>
              </a:spcBef>
              <a:spcAft>
                <a:spcPts val="0"/>
              </a:spcAft>
              <a:buClr>
                <a:schemeClr val="dk2"/>
              </a:buClr>
              <a:buSzPts val="3200"/>
              <a:buNone/>
              <a:defRPr sz="3200">
                <a:solidFill>
                  <a:schemeClr val="dk2"/>
                </a:solidFill>
              </a:defRPr>
            </a:lvl5pPr>
            <a:lvl6pPr lvl="5" algn="ctr">
              <a:lnSpc>
                <a:spcPct val="100000"/>
              </a:lnSpc>
              <a:spcBef>
                <a:spcPts val="0"/>
              </a:spcBef>
              <a:spcAft>
                <a:spcPts val="0"/>
              </a:spcAft>
              <a:buClr>
                <a:schemeClr val="dk2"/>
              </a:buClr>
              <a:buSzPts val="3200"/>
              <a:buNone/>
              <a:defRPr sz="3200">
                <a:solidFill>
                  <a:schemeClr val="dk2"/>
                </a:solidFill>
              </a:defRPr>
            </a:lvl6pPr>
            <a:lvl7pPr lvl="6" algn="ctr">
              <a:lnSpc>
                <a:spcPct val="100000"/>
              </a:lnSpc>
              <a:spcBef>
                <a:spcPts val="0"/>
              </a:spcBef>
              <a:spcAft>
                <a:spcPts val="0"/>
              </a:spcAft>
              <a:buClr>
                <a:schemeClr val="dk2"/>
              </a:buClr>
              <a:buSzPts val="3200"/>
              <a:buNone/>
              <a:defRPr sz="3200">
                <a:solidFill>
                  <a:schemeClr val="dk2"/>
                </a:solidFill>
              </a:defRPr>
            </a:lvl7pPr>
            <a:lvl8pPr lvl="7" algn="ctr">
              <a:lnSpc>
                <a:spcPct val="100000"/>
              </a:lnSpc>
              <a:spcBef>
                <a:spcPts val="0"/>
              </a:spcBef>
              <a:spcAft>
                <a:spcPts val="0"/>
              </a:spcAft>
              <a:buClr>
                <a:schemeClr val="dk2"/>
              </a:buClr>
              <a:buSzPts val="3200"/>
              <a:buNone/>
              <a:defRPr sz="3200">
                <a:solidFill>
                  <a:schemeClr val="dk2"/>
                </a:solidFill>
              </a:defRPr>
            </a:lvl8pPr>
            <a:lvl9pPr lvl="8" algn="ctr">
              <a:lnSpc>
                <a:spcPct val="100000"/>
              </a:lnSpc>
              <a:spcBef>
                <a:spcPts val="0"/>
              </a:spcBef>
              <a:spcAft>
                <a:spcPts val="0"/>
              </a:spcAft>
              <a:buClr>
                <a:schemeClr val="dk2"/>
              </a:buClr>
              <a:buSzPts val="3200"/>
              <a:buNone/>
              <a:defRPr sz="3200">
                <a:solidFill>
                  <a:schemeClr val="dk2"/>
                </a:solidFill>
              </a:defRPr>
            </a:lvl9pPr>
          </a:lstStyle>
          <a:p>
            <a:endParaRPr/>
          </a:p>
        </p:txBody>
      </p:sp>
      <p:sp>
        <p:nvSpPr>
          <p:cNvPr id="55" name="Google Shape;55;p16"/>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1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7"/>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9" name="Google Shape;59;p1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17"/>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1" name="Google Shape;61;p17"/>
          <p:cNvSpPr txBox="1">
            <a:spLocks noGrp="1"/>
          </p:cNvSpPr>
          <p:nvPr>
            <p:ph type="body" idx="1"/>
          </p:nvPr>
        </p:nvSpPr>
        <p:spPr>
          <a:xfrm>
            <a:off x="819150"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2" name="Google Shape;62;p17"/>
          <p:cNvSpPr txBox="1">
            <a:spLocks noGrp="1"/>
          </p:cNvSpPr>
          <p:nvPr>
            <p:ph type="body" idx="2"/>
          </p:nvPr>
        </p:nvSpPr>
        <p:spPr>
          <a:xfrm>
            <a:off x="4638675" y="1990725"/>
            <a:ext cx="3686100" cy="24480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63" name="Google Shape;63;p17"/>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18"/>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6" name="Google Shape;66;p18"/>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7" name="Google Shape;67;p1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p18"/>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69" name="Google Shape;69;p1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1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9"/>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9"/>
          <p:cNvSpPr txBox="1">
            <a:spLocks noGrp="1"/>
          </p:cNvSpPr>
          <p:nvPr>
            <p:ph type="title"/>
          </p:nvPr>
        </p:nvSpPr>
        <p:spPr>
          <a:xfrm>
            <a:off x="819150" y="845600"/>
            <a:ext cx="3709200" cy="1383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75" name="Google Shape;75;p19"/>
          <p:cNvSpPr txBox="1">
            <a:spLocks noGrp="1"/>
          </p:cNvSpPr>
          <p:nvPr>
            <p:ph type="body" idx="1"/>
          </p:nvPr>
        </p:nvSpPr>
        <p:spPr>
          <a:xfrm>
            <a:off x="830700" y="2319050"/>
            <a:ext cx="3709200" cy="21198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76" name="Google Shape;76;p19"/>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20"/>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20"/>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0" name="Google Shape;80;p20"/>
          <p:cNvGrpSpPr/>
          <p:nvPr/>
        </p:nvGrpSpPr>
        <p:grpSpPr>
          <a:xfrm>
            <a:off x="255991" y="-118"/>
            <a:ext cx="2251347" cy="1043408"/>
            <a:chOff x="3961956" y="4383950"/>
            <a:chExt cx="1160548" cy="548700"/>
          </a:xfrm>
        </p:grpSpPr>
        <p:sp>
          <p:nvSpPr>
            <p:cNvPr id="81" name="Google Shape;81;p20"/>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20"/>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20"/>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4" name="Google Shape;84;p2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85" name="Google Shape;85;p20"/>
          <p:cNvGrpSpPr/>
          <p:nvPr/>
        </p:nvGrpSpPr>
        <p:grpSpPr>
          <a:xfrm>
            <a:off x="34934" y="4522125"/>
            <a:ext cx="1593305" cy="617072"/>
            <a:chOff x="6917201" y="0"/>
            <a:chExt cx="2227776" cy="863400"/>
          </a:xfrm>
        </p:grpSpPr>
        <p:sp>
          <p:nvSpPr>
            <p:cNvPr id="86" name="Google Shape;86;p20"/>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20"/>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8" name="Google Shape;88;p20"/>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89" name="Google Shape;89;p20"/>
          <p:cNvGrpSpPr/>
          <p:nvPr/>
        </p:nvGrpSpPr>
        <p:grpSpPr>
          <a:xfrm>
            <a:off x="5886353" y="1243"/>
            <a:ext cx="3257454" cy="1261514"/>
            <a:chOff x="6917201" y="0"/>
            <a:chExt cx="2227776" cy="863400"/>
          </a:xfrm>
        </p:grpSpPr>
        <p:sp>
          <p:nvSpPr>
            <p:cNvPr id="90" name="Google Shape;90;p20"/>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1" name="Google Shape;91;p20"/>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20"/>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3" name="Google Shape;93;p20"/>
          <p:cNvSpPr txBox="1">
            <a:spLocks noGrp="1"/>
          </p:cNvSpPr>
          <p:nvPr>
            <p:ph type="title"/>
          </p:nvPr>
        </p:nvSpPr>
        <p:spPr>
          <a:xfrm>
            <a:off x="1393929" y="1301146"/>
            <a:ext cx="6366900" cy="25392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94" name="Google Shape;94;p20"/>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21"/>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21"/>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p21"/>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21"/>
          <p:cNvSpPr txBox="1">
            <a:spLocks noGrp="1"/>
          </p:cNvSpPr>
          <p:nvPr>
            <p:ph type="title"/>
          </p:nvPr>
        </p:nvSpPr>
        <p:spPr>
          <a:xfrm>
            <a:off x="819150" y="845600"/>
            <a:ext cx="6424200" cy="7050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sz="3000"/>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100" name="Google Shape;100;p21"/>
          <p:cNvSpPr txBox="1">
            <a:spLocks noGrp="1"/>
          </p:cNvSpPr>
          <p:nvPr>
            <p:ph type="subTitle" idx="1"/>
          </p:nvPr>
        </p:nvSpPr>
        <p:spPr>
          <a:xfrm>
            <a:off x="819150" y="1550700"/>
            <a:ext cx="5859900" cy="39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1600"/>
              <a:buNone/>
              <a:defRPr sz="1600">
                <a:solidFill>
                  <a:schemeClr val="lt1"/>
                </a:solidFill>
              </a:defRPr>
            </a:lvl1pPr>
            <a:lvl2pPr lvl="1" algn="l">
              <a:lnSpc>
                <a:spcPct val="100000"/>
              </a:lnSpc>
              <a:spcBef>
                <a:spcPts val="0"/>
              </a:spcBef>
              <a:spcAft>
                <a:spcPts val="0"/>
              </a:spcAft>
              <a:buClr>
                <a:schemeClr val="lt1"/>
              </a:buClr>
              <a:buSzPts val="1600"/>
              <a:buNone/>
              <a:defRPr sz="1600">
                <a:solidFill>
                  <a:schemeClr val="lt1"/>
                </a:solidFill>
              </a:defRPr>
            </a:lvl2pPr>
            <a:lvl3pPr lvl="2" algn="l">
              <a:lnSpc>
                <a:spcPct val="100000"/>
              </a:lnSpc>
              <a:spcBef>
                <a:spcPts val="0"/>
              </a:spcBef>
              <a:spcAft>
                <a:spcPts val="0"/>
              </a:spcAft>
              <a:buClr>
                <a:schemeClr val="lt1"/>
              </a:buClr>
              <a:buSzPts val="1600"/>
              <a:buNone/>
              <a:defRPr sz="1600">
                <a:solidFill>
                  <a:schemeClr val="lt1"/>
                </a:solidFill>
              </a:defRPr>
            </a:lvl3pPr>
            <a:lvl4pPr lvl="3" algn="l">
              <a:lnSpc>
                <a:spcPct val="100000"/>
              </a:lnSpc>
              <a:spcBef>
                <a:spcPts val="0"/>
              </a:spcBef>
              <a:spcAft>
                <a:spcPts val="0"/>
              </a:spcAft>
              <a:buClr>
                <a:schemeClr val="lt1"/>
              </a:buClr>
              <a:buSzPts val="1600"/>
              <a:buNone/>
              <a:defRPr sz="1600">
                <a:solidFill>
                  <a:schemeClr val="lt1"/>
                </a:solidFill>
              </a:defRPr>
            </a:lvl4pPr>
            <a:lvl5pPr lvl="4" algn="l">
              <a:lnSpc>
                <a:spcPct val="100000"/>
              </a:lnSpc>
              <a:spcBef>
                <a:spcPts val="0"/>
              </a:spcBef>
              <a:spcAft>
                <a:spcPts val="0"/>
              </a:spcAft>
              <a:buClr>
                <a:schemeClr val="lt1"/>
              </a:buClr>
              <a:buSzPts val="1600"/>
              <a:buNone/>
              <a:defRPr sz="1600">
                <a:solidFill>
                  <a:schemeClr val="lt1"/>
                </a:solidFill>
              </a:defRPr>
            </a:lvl5pPr>
            <a:lvl6pPr lvl="5" algn="l">
              <a:lnSpc>
                <a:spcPct val="100000"/>
              </a:lnSpc>
              <a:spcBef>
                <a:spcPts val="0"/>
              </a:spcBef>
              <a:spcAft>
                <a:spcPts val="0"/>
              </a:spcAft>
              <a:buClr>
                <a:schemeClr val="lt1"/>
              </a:buClr>
              <a:buSzPts val="1600"/>
              <a:buNone/>
              <a:defRPr sz="1600">
                <a:solidFill>
                  <a:schemeClr val="lt1"/>
                </a:solidFill>
              </a:defRPr>
            </a:lvl6pPr>
            <a:lvl7pPr lvl="6" algn="l">
              <a:lnSpc>
                <a:spcPct val="100000"/>
              </a:lnSpc>
              <a:spcBef>
                <a:spcPts val="0"/>
              </a:spcBef>
              <a:spcAft>
                <a:spcPts val="0"/>
              </a:spcAft>
              <a:buClr>
                <a:schemeClr val="lt1"/>
              </a:buClr>
              <a:buSzPts val="1600"/>
              <a:buNone/>
              <a:defRPr sz="1600">
                <a:solidFill>
                  <a:schemeClr val="lt1"/>
                </a:solidFill>
              </a:defRPr>
            </a:lvl7pPr>
            <a:lvl8pPr lvl="7" algn="l">
              <a:lnSpc>
                <a:spcPct val="100000"/>
              </a:lnSpc>
              <a:spcBef>
                <a:spcPts val="0"/>
              </a:spcBef>
              <a:spcAft>
                <a:spcPts val="0"/>
              </a:spcAft>
              <a:buClr>
                <a:schemeClr val="lt1"/>
              </a:buClr>
              <a:buSzPts val="1600"/>
              <a:buNone/>
              <a:defRPr sz="1600">
                <a:solidFill>
                  <a:schemeClr val="lt1"/>
                </a:solidFill>
              </a:defRPr>
            </a:lvl8pPr>
            <a:lvl9pPr lvl="8" algn="l">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21"/>
          <p:cNvSpPr txBox="1">
            <a:spLocks noGrp="1"/>
          </p:cNvSpPr>
          <p:nvPr>
            <p:ph type="body" idx="2"/>
          </p:nvPr>
        </p:nvSpPr>
        <p:spPr>
          <a:xfrm>
            <a:off x="819150" y="2467050"/>
            <a:ext cx="5859900" cy="2095500"/>
          </a:xfrm>
          <a:prstGeom prst="rect">
            <a:avLst/>
          </a:prstGeom>
          <a:noFill/>
          <a:ln>
            <a:noFill/>
          </a:ln>
        </p:spPr>
        <p:txBody>
          <a:bodyPr spcFirstLastPara="1" wrap="square" lIns="91425" tIns="91425" rIns="91425" bIns="91425" anchor="t" anchorCtr="0">
            <a:normAutofit/>
          </a:bodyPr>
          <a:lstStyle>
            <a:lvl1pPr marL="457200" lvl="0" indent="-311150" algn="l">
              <a:lnSpc>
                <a:spcPct val="115000"/>
              </a:lnSpc>
              <a:spcBef>
                <a:spcPts val="0"/>
              </a:spcBef>
              <a:spcAft>
                <a:spcPts val="0"/>
              </a:spcAft>
              <a:buSzPts val="1300"/>
              <a:buChar char="●"/>
              <a:defRPr/>
            </a:lvl1pPr>
            <a:lvl2pPr marL="914400" lvl="1" indent="-298450" algn="l">
              <a:lnSpc>
                <a:spcPct val="115000"/>
              </a:lnSpc>
              <a:spcBef>
                <a:spcPts val="0"/>
              </a:spcBef>
              <a:spcAft>
                <a:spcPts val="0"/>
              </a:spcAft>
              <a:buSzPts val="1100"/>
              <a:buChar char="○"/>
              <a:defRPr/>
            </a:lvl2pPr>
            <a:lvl3pPr marL="1371600" lvl="2" indent="-298450" algn="l">
              <a:lnSpc>
                <a:spcPct val="115000"/>
              </a:lnSpc>
              <a:spcBef>
                <a:spcPts val="0"/>
              </a:spcBef>
              <a:spcAft>
                <a:spcPts val="0"/>
              </a:spcAft>
              <a:buSzPts val="1100"/>
              <a:buChar char="■"/>
              <a:defRPr/>
            </a:lvl3pPr>
            <a:lvl4pPr marL="1828800" lvl="3" indent="-298450" algn="l">
              <a:lnSpc>
                <a:spcPct val="115000"/>
              </a:lnSpc>
              <a:spcBef>
                <a:spcPts val="0"/>
              </a:spcBef>
              <a:spcAft>
                <a:spcPts val="0"/>
              </a:spcAft>
              <a:buSzPts val="1100"/>
              <a:buChar char="●"/>
              <a:defRPr/>
            </a:lvl4pPr>
            <a:lvl5pPr marL="2286000" lvl="4" indent="-298450" algn="l">
              <a:lnSpc>
                <a:spcPct val="115000"/>
              </a:lnSpc>
              <a:spcBef>
                <a:spcPts val="0"/>
              </a:spcBef>
              <a:spcAft>
                <a:spcPts val="0"/>
              </a:spcAft>
              <a:buSzPts val="1100"/>
              <a:buChar char="○"/>
              <a:defRPr/>
            </a:lvl5pPr>
            <a:lvl6pPr marL="2743200" lvl="5" indent="-298450" algn="l">
              <a:lnSpc>
                <a:spcPct val="115000"/>
              </a:lnSpc>
              <a:spcBef>
                <a:spcPts val="0"/>
              </a:spcBef>
              <a:spcAft>
                <a:spcPts val="0"/>
              </a:spcAft>
              <a:buSzPts val="1100"/>
              <a:buChar char="■"/>
              <a:defRPr/>
            </a:lvl6pPr>
            <a:lvl7pPr marL="3200400" lvl="6" indent="-298450" algn="l">
              <a:lnSpc>
                <a:spcPct val="115000"/>
              </a:lnSpc>
              <a:spcBef>
                <a:spcPts val="0"/>
              </a:spcBef>
              <a:spcAft>
                <a:spcPts val="0"/>
              </a:spcAft>
              <a:buSzPts val="1100"/>
              <a:buChar char="●"/>
              <a:defRPr/>
            </a:lvl7pPr>
            <a:lvl8pPr marL="3657600" lvl="7" indent="-298450" algn="l">
              <a:lnSpc>
                <a:spcPct val="115000"/>
              </a:lnSpc>
              <a:spcBef>
                <a:spcPts val="0"/>
              </a:spcBef>
              <a:spcAft>
                <a:spcPts val="0"/>
              </a:spcAft>
              <a:buSzPts val="1100"/>
              <a:buChar char="○"/>
              <a:defRPr/>
            </a:lvl8pPr>
            <a:lvl9pPr marL="4114800" lvl="8" indent="-298450" algn="l">
              <a:lnSpc>
                <a:spcPct val="115000"/>
              </a:lnSpc>
              <a:spcBef>
                <a:spcPts val="0"/>
              </a:spcBef>
              <a:spcAft>
                <a:spcPts val="0"/>
              </a:spcAft>
              <a:buSzPts val="1100"/>
              <a:buChar char="■"/>
              <a:defRPr/>
            </a:lvl9pPr>
          </a:lstStyle>
          <a:p>
            <a:endParaRPr/>
          </a:p>
        </p:txBody>
      </p:sp>
      <p:sp>
        <p:nvSpPr>
          <p:cNvPr id="102" name="Google Shape;102;p2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22"/>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5" name="Google Shape;105;p22"/>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22"/>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22"/>
          <p:cNvSpPr txBox="1">
            <a:spLocks noGrp="1"/>
          </p:cNvSpPr>
          <p:nvPr>
            <p:ph type="body" idx="1"/>
          </p:nvPr>
        </p:nvSpPr>
        <p:spPr>
          <a:xfrm>
            <a:off x="328025" y="4163500"/>
            <a:ext cx="7415100" cy="605100"/>
          </a:xfrm>
          <a:prstGeom prst="rect">
            <a:avLst/>
          </a:prstGeom>
          <a:noFill/>
          <a:ln>
            <a:noFill/>
          </a:ln>
        </p:spPr>
        <p:txBody>
          <a:bodyPr spcFirstLastPara="1" wrap="square" lIns="91425" tIns="91425" rIns="91425" bIns="91425" anchor="b" anchorCtr="0">
            <a:normAutofit/>
          </a:bodyPr>
          <a:lstStyle>
            <a:lvl1pPr marL="457200" lvl="0" indent="-228600" algn="l">
              <a:lnSpc>
                <a:spcPct val="100000"/>
              </a:lnSpc>
              <a:spcBef>
                <a:spcPts val="0"/>
              </a:spcBef>
              <a:spcAft>
                <a:spcPts val="0"/>
              </a:spcAft>
              <a:buSzPts val="1300"/>
              <a:buNone/>
              <a:defRPr/>
            </a:lvl1pPr>
          </a:lstStyle>
          <a:p>
            <a:endParaRPr/>
          </a:p>
        </p:txBody>
      </p:sp>
      <p:sp>
        <p:nvSpPr>
          <p:cNvPr id="108" name="Google Shape;108;p22"/>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23"/>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1" name="Google Shape;111;p23"/>
          <p:cNvGrpSpPr/>
          <p:nvPr/>
        </p:nvGrpSpPr>
        <p:grpSpPr>
          <a:xfrm>
            <a:off x="5959222" y="4119576"/>
            <a:ext cx="2520951" cy="1024165"/>
            <a:chOff x="6917201" y="0"/>
            <a:chExt cx="2227776" cy="863400"/>
          </a:xfrm>
        </p:grpSpPr>
        <p:sp>
          <p:nvSpPr>
            <p:cNvPr id="112" name="Google Shape;112;p2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5" name="Google Shape;115;p23"/>
          <p:cNvGrpSpPr/>
          <p:nvPr/>
        </p:nvGrpSpPr>
        <p:grpSpPr>
          <a:xfrm>
            <a:off x="199149" y="2"/>
            <a:ext cx="2795413" cy="1083308"/>
            <a:chOff x="6917201" y="0"/>
            <a:chExt cx="2227776" cy="863400"/>
          </a:xfrm>
        </p:grpSpPr>
        <p:sp>
          <p:nvSpPr>
            <p:cNvPr id="116" name="Google Shape;116;p2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p2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8" name="Google Shape;118;p2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9" name="Google Shape;119;p23"/>
          <p:cNvSpPr txBox="1">
            <a:spLocks noGrp="1"/>
          </p:cNvSpPr>
          <p:nvPr>
            <p:ph type="title" hasCustomPrompt="1"/>
          </p:nvPr>
        </p:nvSpPr>
        <p:spPr>
          <a:xfrm>
            <a:off x="1385850" y="1383850"/>
            <a:ext cx="6372300" cy="13797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Clr>
                <a:schemeClr val="dk2"/>
              </a:buClr>
              <a:buSzPts val="8600"/>
              <a:buNone/>
              <a:defRPr sz="8600">
                <a:solidFill>
                  <a:schemeClr val="dk2"/>
                </a:solidFill>
              </a:defRPr>
            </a:lvl1pPr>
            <a:lvl2pPr lvl="1" algn="ctr">
              <a:lnSpc>
                <a:spcPct val="100000"/>
              </a:lnSpc>
              <a:spcBef>
                <a:spcPts val="0"/>
              </a:spcBef>
              <a:spcAft>
                <a:spcPts val="0"/>
              </a:spcAft>
              <a:buClr>
                <a:schemeClr val="dk2"/>
              </a:buClr>
              <a:buSzPts val="8600"/>
              <a:buNone/>
              <a:defRPr sz="8600">
                <a:solidFill>
                  <a:schemeClr val="dk2"/>
                </a:solidFill>
              </a:defRPr>
            </a:lvl2pPr>
            <a:lvl3pPr lvl="2" algn="ctr">
              <a:lnSpc>
                <a:spcPct val="100000"/>
              </a:lnSpc>
              <a:spcBef>
                <a:spcPts val="0"/>
              </a:spcBef>
              <a:spcAft>
                <a:spcPts val="0"/>
              </a:spcAft>
              <a:buClr>
                <a:schemeClr val="dk2"/>
              </a:buClr>
              <a:buSzPts val="8600"/>
              <a:buNone/>
              <a:defRPr sz="8600">
                <a:solidFill>
                  <a:schemeClr val="dk2"/>
                </a:solidFill>
              </a:defRPr>
            </a:lvl3pPr>
            <a:lvl4pPr lvl="3" algn="ctr">
              <a:lnSpc>
                <a:spcPct val="100000"/>
              </a:lnSpc>
              <a:spcBef>
                <a:spcPts val="0"/>
              </a:spcBef>
              <a:spcAft>
                <a:spcPts val="0"/>
              </a:spcAft>
              <a:buClr>
                <a:schemeClr val="dk2"/>
              </a:buClr>
              <a:buSzPts val="8600"/>
              <a:buNone/>
              <a:defRPr sz="8600">
                <a:solidFill>
                  <a:schemeClr val="dk2"/>
                </a:solidFill>
              </a:defRPr>
            </a:lvl4pPr>
            <a:lvl5pPr lvl="4" algn="ctr">
              <a:lnSpc>
                <a:spcPct val="100000"/>
              </a:lnSpc>
              <a:spcBef>
                <a:spcPts val="0"/>
              </a:spcBef>
              <a:spcAft>
                <a:spcPts val="0"/>
              </a:spcAft>
              <a:buClr>
                <a:schemeClr val="dk2"/>
              </a:buClr>
              <a:buSzPts val="8600"/>
              <a:buNone/>
              <a:defRPr sz="8600">
                <a:solidFill>
                  <a:schemeClr val="dk2"/>
                </a:solidFill>
              </a:defRPr>
            </a:lvl5pPr>
            <a:lvl6pPr lvl="5" algn="ctr">
              <a:lnSpc>
                <a:spcPct val="100000"/>
              </a:lnSpc>
              <a:spcBef>
                <a:spcPts val="0"/>
              </a:spcBef>
              <a:spcAft>
                <a:spcPts val="0"/>
              </a:spcAft>
              <a:buClr>
                <a:schemeClr val="dk2"/>
              </a:buClr>
              <a:buSzPts val="8600"/>
              <a:buNone/>
              <a:defRPr sz="8600">
                <a:solidFill>
                  <a:schemeClr val="dk2"/>
                </a:solidFill>
              </a:defRPr>
            </a:lvl6pPr>
            <a:lvl7pPr lvl="6" algn="ctr">
              <a:lnSpc>
                <a:spcPct val="100000"/>
              </a:lnSpc>
              <a:spcBef>
                <a:spcPts val="0"/>
              </a:spcBef>
              <a:spcAft>
                <a:spcPts val="0"/>
              </a:spcAft>
              <a:buClr>
                <a:schemeClr val="dk2"/>
              </a:buClr>
              <a:buSzPts val="8600"/>
              <a:buNone/>
              <a:defRPr sz="8600">
                <a:solidFill>
                  <a:schemeClr val="dk2"/>
                </a:solidFill>
              </a:defRPr>
            </a:lvl7pPr>
            <a:lvl8pPr lvl="7" algn="ctr">
              <a:lnSpc>
                <a:spcPct val="100000"/>
              </a:lnSpc>
              <a:spcBef>
                <a:spcPts val="0"/>
              </a:spcBef>
              <a:spcAft>
                <a:spcPts val="0"/>
              </a:spcAft>
              <a:buClr>
                <a:schemeClr val="dk2"/>
              </a:buClr>
              <a:buSzPts val="8600"/>
              <a:buNone/>
              <a:defRPr sz="8600">
                <a:solidFill>
                  <a:schemeClr val="dk2"/>
                </a:solidFill>
              </a:defRPr>
            </a:lvl8pPr>
            <a:lvl9pPr lvl="8" algn="ctr">
              <a:lnSpc>
                <a:spcPct val="100000"/>
              </a:lnSpc>
              <a:spcBef>
                <a:spcPts val="0"/>
              </a:spcBef>
              <a:spcAft>
                <a:spcPts val="0"/>
              </a:spcAft>
              <a:buClr>
                <a:schemeClr val="dk2"/>
              </a:buClr>
              <a:buSzPts val="8600"/>
              <a:buNone/>
              <a:defRPr sz="8600">
                <a:solidFill>
                  <a:schemeClr val="dk2"/>
                </a:solidFill>
              </a:defRPr>
            </a:lvl9pPr>
          </a:lstStyle>
          <a:p>
            <a:r>
              <a:t>xx%</a:t>
            </a:r>
          </a:p>
        </p:txBody>
      </p:sp>
      <p:sp>
        <p:nvSpPr>
          <p:cNvPr id="120" name="Google Shape;120;p23"/>
          <p:cNvSpPr txBox="1">
            <a:spLocks noGrp="1"/>
          </p:cNvSpPr>
          <p:nvPr>
            <p:ph type="body" idx="1"/>
          </p:nvPr>
        </p:nvSpPr>
        <p:spPr>
          <a:xfrm>
            <a:off x="1385850" y="2863850"/>
            <a:ext cx="6372300" cy="641100"/>
          </a:xfrm>
          <a:prstGeom prst="rect">
            <a:avLst/>
          </a:prstGeom>
          <a:noFill/>
          <a:ln>
            <a:noFill/>
          </a:ln>
        </p:spPr>
        <p:txBody>
          <a:bodyPr spcFirstLastPara="1" wrap="square" lIns="91425" tIns="91425" rIns="91425" bIns="91425" anchor="t" anchorCtr="0">
            <a:normAutofit/>
          </a:bodyPr>
          <a:lstStyle>
            <a:lvl1pPr marL="457200" lvl="0" indent="-311150" algn="ctr">
              <a:lnSpc>
                <a:spcPct val="115000"/>
              </a:lnSpc>
              <a:spcBef>
                <a:spcPts val="0"/>
              </a:spcBef>
              <a:spcAft>
                <a:spcPts val="0"/>
              </a:spcAft>
              <a:buSzPts val="1300"/>
              <a:buChar char="●"/>
              <a:defRPr/>
            </a:lvl1pPr>
            <a:lvl2pPr marL="914400" lvl="1" indent="-298450" algn="ctr">
              <a:lnSpc>
                <a:spcPct val="115000"/>
              </a:lnSpc>
              <a:spcBef>
                <a:spcPts val="0"/>
              </a:spcBef>
              <a:spcAft>
                <a:spcPts val="0"/>
              </a:spcAft>
              <a:buSzPts val="1100"/>
              <a:buChar char="○"/>
              <a:defRPr/>
            </a:lvl2pPr>
            <a:lvl3pPr marL="1371600" lvl="2" indent="-298450" algn="ctr">
              <a:lnSpc>
                <a:spcPct val="115000"/>
              </a:lnSpc>
              <a:spcBef>
                <a:spcPts val="0"/>
              </a:spcBef>
              <a:spcAft>
                <a:spcPts val="0"/>
              </a:spcAft>
              <a:buSzPts val="1100"/>
              <a:buChar char="■"/>
              <a:defRPr/>
            </a:lvl3pPr>
            <a:lvl4pPr marL="1828800" lvl="3" indent="-298450" algn="ctr">
              <a:lnSpc>
                <a:spcPct val="115000"/>
              </a:lnSpc>
              <a:spcBef>
                <a:spcPts val="0"/>
              </a:spcBef>
              <a:spcAft>
                <a:spcPts val="0"/>
              </a:spcAft>
              <a:buSzPts val="1100"/>
              <a:buChar char="●"/>
              <a:defRPr/>
            </a:lvl4pPr>
            <a:lvl5pPr marL="2286000" lvl="4" indent="-298450" algn="ctr">
              <a:lnSpc>
                <a:spcPct val="115000"/>
              </a:lnSpc>
              <a:spcBef>
                <a:spcPts val="0"/>
              </a:spcBef>
              <a:spcAft>
                <a:spcPts val="0"/>
              </a:spcAft>
              <a:buSzPts val="1100"/>
              <a:buChar char="○"/>
              <a:defRPr/>
            </a:lvl5pPr>
            <a:lvl6pPr marL="2743200" lvl="5" indent="-298450" algn="ctr">
              <a:lnSpc>
                <a:spcPct val="115000"/>
              </a:lnSpc>
              <a:spcBef>
                <a:spcPts val="0"/>
              </a:spcBef>
              <a:spcAft>
                <a:spcPts val="0"/>
              </a:spcAft>
              <a:buSzPts val="1100"/>
              <a:buChar char="■"/>
              <a:defRPr/>
            </a:lvl6pPr>
            <a:lvl7pPr marL="3200400" lvl="6" indent="-298450" algn="ctr">
              <a:lnSpc>
                <a:spcPct val="115000"/>
              </a:lnSpc>
              <a:spcBef>
                <a:spcPts val="0"/>
              </a:spcBef>
              <a:spcAft>
                <a:spcPts val="0"/>
              </a:spcAft>
              <a:buSzPts val="1100"/>
              <a:buChar char="●"/>
              <a:defRPr/>
            </a:lvl7pPr>
            <a:lvl8pPr marL="3657600" lvl="7" indent="-298450" algn="ctr">
              <a:lnSpc>
                <a:spcPct val="115000"/>
              </a:lnSpc>
              <a:spcBef>
                <a:spcPts val="0"/>
              </a:spcBef>
              <a:spcAft>
                <a:spcPts val="0"/>
              </a:spcAft>
              <a:buSzPts val="1100"/>
              <a:buChar char="○"/>
              <a:defRPr/>
            </a:lvl8pPr>
            <a:lvl9pPr marL="4114800" lvl="8" indent="-298450" algn="ctr">
              <a:lnSpc>
                <a:spcPct val="115000"/>
              </a:lnSpc>
              <a:spcBef>
                <a:spcPts val="0"/>
              </a:spcBef>
              <a:spcAft>
                <a:spcPts val="0"/>
              </a:spcAft>
              <a:buSzPts val="1100"/>
              <a:buChar char="■"/>
              <a:defRPr/>
            </a:lvl9pPr>
          </a:lstStyle>
          <a:p>
            <a:endParaRPr/>
          </a:p>
        </p:txBody>
      </p:sp>
      <p:sp>
        <p:nvSpPr>
          <p:cNvPr id="121" name="Google Shape;121;p2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24"/>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2800"/>
              <a:buFont typeface="Nunito"/>
              <a:buNone/>
              <a:defRPr sz="2800" b="0" i="0" u="none" strike="noStrike" cap="none">
                <a:solidFill>
                  <a:schemeClr val="lt1"/>
                </a:solidFill>
                <a:latin typeface="Nunito"/>
                <a:ea typeface="Nunito"/>
                <a:cs typeface="Nunito"/>
                <a:sym typeface="Nunito"/>
              </a:defRPr>
            </a:lvl9pPr>
          </a:lstStyle>
          <a:p>
            <a:endParaRPr/>
          </a:p>
        </p:txBody>
      </p:sp>
      <p:sp>
        <p:nvSpPr>
          <p:cNvPr id="7" name="Google Shape;7;p13"/>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marR="0" lvl="0" indent="-311150" algn="l" rtl="0">
              <a:lnSpc>
                <a:spcPct val="115000"/>
              </a:lnSpc>
              <a:spcBef>
                <a:spcPts val="0"/>
              </a:spcBef>
              <a:spcAft>
                <a:spcPts val="0"/>
              </a:spcAft>
              <a:buClr>
                <a:schemeClr val="dk2"/>
              </a:buClr>
              <a:buSzPts val="1300"/>
              <a:buFont typeface="Calibri"/>
              <a:buChar char="●"/>
              <a:defRPr sz="1300" b="0" i="0" u="none" strike="noStrike" cap="none">
                <a:solidFill>
                  <a:schemeClr val="dk2"/>
                </a:solidFill>
                <a:latin typeface="Calibri"/>
                <a:ea typeface="Calibri"/>
                <a:cs typeface="Calibri"/>
                <a:sym typeface="Calibri"/>
              </a:defRPr>
            </a:lvl1pPr>
            <a:lvl2pPr marL="914400" marR="0" lvl="1"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2pPr>
            <a:lvl3pPr marL="1371600" marR="0" lvl="2"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3pPr>
            <a:lvl4pPr marL="1828800" marR="0" lvl="3"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4pPr>
            <a:lvl5pPr marL="2286000" marR="0" lvl="4"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5pPr>
            <a:lvl6pPr marL="2743200" marR="0" lvl="5"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6pPr>
            <a:lvl7pPr marL="3200400" marR="0" lvl="6"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7pPr>
            <a:lvl8pPr marL="3657600" marR="0" lvl="7"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8pPr>
            <a:lvl9pPr marL="4114800" marR="0" lvl="8" indent="-298450" algn="l" rtl="0">
              <a:lnSpc>
                <a:spcPct val="115000"/>
              </a:lnSpc>
              <a:spcBef>
                <a:spcPts val="0"/>
              </a:spcBef>
              <a:spcAft>
                <a:spcPts val="0"/>
              </a:spcAft>
              <a:buClr>
                <a:schemeClr val="dk2"/>
              </a:buClr>
              <a:buSzPts val="1100"/>
              <a:buFont typeface="Calibri"/>
              <a:buChar char="■"/>
              <a:defRPr sz="1100" b="0" i="0" u="none" strike="noStrike" cap="none">
                <a:solidFill>
                  <a:schemeClr val="dk2"/>
                </a:solidFill>
                <a:latin typeface="Calibri"/>
                <a:ea typeface="Calibri"/>
                <a:cs typeface="Calibri"/>
                <a:sym typeface="Calibri"/>
              </a:defRPr>
            </a:lvl9pPr>
          </a:lstStyle>
          <a:p>
            <a:endParaRPr/>
          </a:p>
        </p:txBody>
      </p:sp>
      <p:sp>
        <p:nvSpPr>
          <p:cNvPr id="8" name="Google Shape;8;p13"/>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
          <p:cNvSpPr txBox="1">
            <a:spLocks noGrp="1"/>
          </p:cNvSpPr>
          <p:nvPr>
            <p:ph type="ctrTitle"/>
          </p:nvPr>
        </p:nvSpPr>
        <p:spPr>
          <a:xfrm>
            <a:off x="1858700" y="3202105"/>
            <a:ext cx="5361300" cy="1105940"/>
          </a:xfrm>
          <a:prstGeom prst="rect">
            <a:avLst/>
          </a:prstGeom>
          <a:noFill/>
          <a:ln>
            <a:noFill/>
          </a:ln>
        </p:spPr>
        <p:txBody>
          <a:bodyPr spcFirstLastPara="1" wrap="square" lIns="91425" tIns="91425" rIns="91425" bIns="91425" anchor="ctr" anchorCtr="0">
            <a:noAutofit/>
          </a:bodyPr>
          <a:lstStyle/>
          <a:p>
            <a:pPr>
              <a:lnSpc>
                <a:spcPct val="150000"/>
              </a:lnSpc>
            </a:pPr>
            <a:r>
              <a:rPr lang="en-US" sz="2000">
                <a:solidFill>
                  <a:srgbClr val="222222"/>
                </a:solidFill>
                <a:latin typeface="Arial"/>
                <a:cs typeface="Arial"/>
              </a:rPr>
              <a:t>Operating Hotel Facilities (BMIH4006) Presentation Final - (BMIH4006) Presentation Final</a:t>
            </a:r>
            <a:endParaRPr lang="en-US" sz="2000"/>
          </a:p>
          <a:p>
            <a:pPr>
              <a:lnSpc>
                <a:spcPct val="150000"/>
              </a:lnSpc>
            </a:pPr>
            <a:r>
              <a:rPr lang="en-GB" sz="1400" b="1">
                <a:solidFill>
                  <a:srgbClr val="000000"/>
                </a:solidFill>
                <a:latin typeface="Times New Roman"/>
                <a:ea typeface="Times New Roman"/>
                <a:cs typeface="Times New Roman"/>
              </a:rPr>
              <a:t>Student name: Alina Cristina Ionita</a:t>
            </a:r>
            <a:br>
              <a:rPr lang="en-GB" sz="1400" b="1">
                <a:latin typeface="Times New Roman"/>
                <a:ea typeface="Times New Roman"/>
                <a:cs typeface="Times New Roman"/>
              </a:rPr>
            </a:br>
            <a:r>
              <a:rPr lang="en-GB" sz="1400" b="1">
                <a:solidFill>
                  <a:srgbClr val="000000"/>
                </a:solidFill>
                <a:latin typeface="Times New Roman"/>
                <a:ea typeface="Times New Roman"/>
                <a:cs typeface="Times New Roman"/>
              </a:rPr>
              <a:t>Student ID: 2246123</a:t>
            </a:r>
            <a:br>
              <a:rPr lang="en-GB" sz="1400" b="1">
                <a:latin typeface="Times New Roman"/>
                <a:ea typeface="Times New Roman"/>
                <a:cs typeface="Times New Roman"/>
              </a:rPr>
            </a:br>
            <a:r>
              <a:rPr lang="en-GB" sz="1400" b="1">
                <a:solidFill>
                  <a:srgbClr val="000000"/>
                </a:solidFill>
                <a:latin typeface="Times New Roman"/>
                <a:ea typeface="Times New Roman"/>
                <a:cs typeface="Times New Roman"/>
              </a:rPr>
              <a:t>Lecturer name: Scott James</a:t>
            </a:r>
          </a:p>
          <a:p>
            <a:pPr marL="0" lvl="0" indent="0" algn="ctr" rtl="0">
              <a:lnSpc>
                <a:spcPct val="150000"/>
              </a:lnSpc>
              <a:spcBef>
                <a:spcPts val="0"/>
              </a:spcBef>
              <a:spcAft>
                <a:spcPts val="0"/>
              </a:spcAft>
              <a:buSzPts val="3800"/>
              <a:buNone/>
            </a:pPr>
            <a:endParaRPr sz="2400"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SzPts val="3800"/>
              <a:buNone/>
            </a:pPr>
            <a:endParaRPr sz="2400" b="1">
              <a:solidFill>
                <a:srgbClr val="000000"/>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
          <p:cNvSpPr txBox="1">
            <a:spLocks noGrp="1"/>
          </p:cNvSpPr>
          <p:nvPr>
            <p:ph type="title"/>
          </p:nvPr>
        </p:nvSpPr>
        <p:spPr>
          <a:xfrm>
            <a:off x="819150" y="476000"/>
            <a:ext cx="7505700" cy="6150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000"/>
              <a:buNone/>
            </a:pPr>
            <a:r>
              <a:rPr lang="en-GB" b="1">
                <a:solidFill>
                  <a:srgbClr val="000000"/>
                </a:solidFill>
                <a:latin typeface="Arial"/>
                <a:ea typeface="Arial"/>
                <a:cs typeface="Arial"/>
                <a:sym typeface="Arial"/>
              </a:rPr>
              <a:t>Introduction</a:t>
            </a:r>
            <a:endParaRPr b="1">
              <a:solidFill>
                <a:srgbClr val="000000"/>
              </a:solidFill>
              <a:latin typeface="Arial"/>
              <a:ea typeface="Arial"/>
              <a:cs typeface="Arial"/>
              <a:sym typeface="Arial"/>
            </a:endParaRPr>
          </a:p>
          <a:p>
            <a:pPr marL="0" lvl="0" indent="0" algn="ctr" rtl="0">
              <a:lnSpc>
                <a:spcPct val="150000"/>
              </a:lnSpc>
              <a:spcBef>
                <a:spcPts val="0"/>
              </a:spcBef>
              <a:spcAft>
                <a:spcPts val="0"/>
              </a:spcAft>
              <a:buSzPts val="3000"/>
              <a:buNone/>
            </a:pPr>
            <a:endParaRPr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SzPts val="3000"/>
              <a:buNone/>
            </a:pPr>
            <a:r>
              <a:rPr lang="en-GB" b="1">
                <a:solidFill>
                  <a:srgbClr val="000000"/>
                </a:solidFill>
                <a:latin typeface="Times New Roman"/>
                <a:ea typeface="Times New Roman"/>
                <a:cs typeface="Times New Roman"/>
                <a:sym typeface="Times New Roman"/>
              </a:rPr>
              <a:t> </a:t>
            </a:r>
            <a:endParaRPr/>
          </a:p>
        </p:txBody>
      </p:sp>
      <p:sp>
        <p:nvSpPr>
          <p:cNvPr id="134" name="Google Shape;134;p2"/>
          <p:cNvSpPr txBox="1">
            <a:spLocks noGrp="1"/>
          </p:cNvSpPr>
          <p:nvPr>
            <p:ph type="body" idx="1"/>
          </p:nvPr>
        </p:nvSpPr>
        <p:spPr>
          <a:xfrm>
            <a:off x="636450" y="1389775"/>
            <a:ext cx="4329000" cy="29874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a:bodyPr>
          <a:lstStyle/>
          <a:p>
            <a:pPr marL="0" lvl="0" indent="0" algn="just" rtl="0">
              <a:lnSpc>
                <a:spcPct val="150000"/>
              </a:lnSpc>
              <a:spcBef>
                <a:spcPts val="0"/>
              </a:spcBef>
              <a:spcAft>
                <a:spcPts val="0"/>
              </a:spcAft>
              <a:buSzPts val="1529"/>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The hotel Premier Inn welcomes all the staff to engage in their health and safety training programs. </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The hotel prioritises the health and safety of all its staff.</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The trainers of the hotel will explore safe practices for room cleaning. </a:t>
            </a:r>
            <a:endParaRPr sz="1200">
              <a:solidFill>
                <a:srgbClr val="000000"/>
              </a:solidFill>
              <a:latin typeface="Arial"/>
              <a:ea typeface="Arial"/>
              <a:cs typeface="Arial"/>
              <a:sym typeface="Arial"/>
            </a:endParaRPr>
          </a:p>
          <a:p>
            <a:pPr marL="457200" lvl="0" indent="-304800" algn="just" rtl="0">
              <a:lnSpc>
                <a:spcPct val="150000"/>
              </a:lnSpc>
              <a:spcBef>
                <a:spcPts val="0"/>
              </a:spcBef>
              <a:spcAft>
                <a:spcPts val="0"/>
              </a:spcAft>
              <a:buClr>
                <a:srgbClr val="000000"/>
              </a:buClr>
              <a:buSzPts val="1200"/>
              <a:buFont typeface="Arial"/>
              <a:buChar char="●"/>
            </a:pPr>
            <a:r>
              <a:rPr lang="en-GB" sz="1200">
                <a:solidFill>
                  <a:srgbClr val="000000"/>
                </a:solidFill>
                <a:latin typeface="Arial"/>
                <a:ea typeface="Arial"/>
                <a:cs typeface="Arial"/>
                <a:sym typeface="Arial"/>
              </a:rPr>
              <a:t>The hotel will ensure to create a safe and work-friendly atmosphere.  </a:t>
            </a:r>
            <a:endParaRPr sz="1200">
              <a:solidFill>
                <a:srgbClr val="000000"/>
              </a:solidFill>
              <a:latin typeface="Arial"/>
              <a:ea typeface="Arial"/>
              <a:cs typeface="Arial"/>
              <a:sym typeface="Arial"/>
            </a:endParaRPr>
          </a:p>
          <a:p>
            <a:pPr marL="0" lvl="0" indent="0" algn="l" rtl="0">
              <a:lnSpc>
                <a:spcPct val="115000"/>
              </a:lnSpc>
              <a:spcBef>
                <a:spcPts val="0"/>
              </a:spcBef>
              <a:spcAft>
                <a:spcPts val="1200"/>
              </a:spcAft>
              <a:buSzPts val="1529"/>
              <a:buNone/>
            </a:pPr>
            <a:endParaRPr/>
          </a:p>
        </p:txBody>
      </p:sp>
      <p:pic>
        <p:nvPicPr>
          <p:cNvPr id="135" name="Google Shape;135;p2"/>
          <p:cNvPicPr preferRelativeResize="0"/>
          <p:nvPr/>
        </p:nvPicPr>
        <p:blipFill>
          <a:blip r:embed="rId3">
            <a:alphaModFix/>
          </a:blip>
          <a:stretch>
            <a:fillRect/>
          </a:stretch>
        </p:blipFill>
        <p:spPr>
          <a:xfrm>
            <a:off x="5035950" y="1389775"/>
            <a:ext cx="3811676" cy="29874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3"/>
          <p:cNvSpPr txBox="1">
            <a:spLocks noGrp="1"/>
          </p:cNvSpPr>
          <p:nvPr>
            <p:ph type="title"/>
          </p:nvPr>
        </p:nvSpPr>
        <p:spPr>
          <a:xfrm>
            <a:off x="819150" y="441625"/>
            <a:ext cx="7505700" cy="9363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ts val="3000"/>
              <a:buNone/>
            </a:pPr>
            <a:r>
              <a:rPr lang="en-GB" sz="2400" b="1">
                <a:solidFill>
                  <a:srgbClr val="000000"/>
                </a:solidFill>
                <a:latin typeface="Arial"/>
                <a:ea typeface="Arial"/>
                <a:cs typeface="Arial"/>
                <a:sym typeface="Arial"/>
              </a:rPr>
              <a:t>Importance of safety </a:t>
            </a:r>
            <a:endParaRPr sz="2400">
              <a:latin typeface="Arial"/>
              <a:ea typeface="Arial"/>
              <a:cs typeface="Arial"/>
              <a:sym typeface="Arial"/>
            </a:endParaRPr>
          </a:p>
        </p:txBody>
      </p:sp>
      <p:sp>
        <p:nvSpPr>
          <p:cNvPr id="141" name="Google Shape;141;p3"/>
          <p:cNvSpPr txBox="1">
            <a:spLocks noGrp="1"/>
          </p:cNvSpPr>
          <p:nvPr>
            <p:ph type="body" idx="1"/>
          </p:nvPr>
        </p:nvSpPr>
        <p:spPr>
          <a:xfrm>
            <a:off x="766325" y="1377925"/>
            <a:ext cx="4084500" cy="30159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fontScale="62500"/>
          </a:bodyPr>
          <a:lstStyle/>
          <a:p>
            <a:pPr marL="0" lvl="0" indent="0" algn="just" rtl="0">
              <a:lnSpc>
                <a:spcPct val="150000"/>
              </a:lnSpc>
              <a:spcBef>
                <a:spcPts val="0"/>
              </a:spcBef>
              <a:spcAft>
                <a:spcPts val="0"/>
              </a:spcAft>
              <a:buSzPct val="38628"/>
              <a:buNone/>
            </a:pPr>
            <a:endParaRPr sz="3365" b="1">
              <a:solidFill>
                <a:srgbClr val="000000"/>
              </a:solidFill>
              <a:latin typeface="Times New Roman"/>
              <a:ea typeface="Times New Roman"/>
              <a:cs typeface="Times New Roman"/>
              <a:sym typeface="Times New Roman"/>
            </a:endParaRPr>
          </a:p>
          <a:p>
            <a:pPr marL="457200" lvl="0" indent="-309412" algn="just" rtl="0">
              <a:lnSpc>
                <a:spcPct val="150000"/>
              </a:lnSpc>
              <a:spcBef>
                <a:spcPts val="0"/>
              </a:spcBef>
              <a:spcAft>
                <a:spcPts val="0"/>
              </a:spcAft>
              <a:buClr>
                <a:srgbClr val="000000"/>
              </a:buClr>
              <a:buSzPct val="100000"/>
              <a:buFont typeface="Arial"/>
              <a:buChar char="●"/>
            </a:pPr>
            <a:r>
              <a:rPr lang="en-GB" sz="2036">
                <a:solidFill>
                  <a:srgbClr val="000000"/>
                </a:solidFill>
                <a:latin typeface="Arial"/>
                <a:ea typeface="Arial"/>
                <a:cs typeface="Arial"/>
                <a:sym typeface="Arial"/>
              </a:rPr>
              <a:t>The hotel trainers ensure that their staff understand the importance of safety throughout the training session.</a:t>
            </a:r>
            <a:endParaRPr sz="2036">
              <a:solidFill>
                <a:srgbClr val="000000"/>
              </a:solidFill>
              <a:latin typeface="Arial"/>
              <a:ea typeface="Arial"/>
              <a:cs typeface="Arial"/>
              <a:sym typeface="Arial"/>
            </a:endParaRPr>
          </a:p>
          <a:p>
            <a:pPr marL="457200" lvl="0" indent="-309412" algn="just" rtl="0">
              <a:lnSpc>
                <a:spcPct val="150000"/>
              </a:lnSpc>
              <a:spcBef>
                <a:spcPts val="0"/>
              </a:spcBef>
              <a:spcAft>
                <a:spcPts val="0"/>
              </a:spcAft>
              <a:buClr>
                <a:srgbClr val="000000"/>
              </a:buClr>
              <a:buSzPct val="100000"/>
              <a:buFont typeface="Arial"/>
              <a:buChar char="●"/>
            </a:pPr>
            <a:r>
              <a:rPr lang="en-GB" sz="2036">
                <a:solidFill>
                  <a:srgbClr val="000000"/>
                </a:solidFill>
                <a:latin typeface="Arial"/>
                <a:ea typeface="Arial"/>
                <a:cs typeface="Arial"/>
                <a:sym typeface="Arial"/>
              </a:rPr>
              <a:t>Safety protocols prevent any kind of injuries and accidents. </a:t>
            </a:r>
            <a:endParaRPr sz="2036">
              <a:solidFill>
                <a:srgbClr val="000000"/>
              </a:solidFill>
              <a:latin typeface="Arial"/>
              <a:ea typeface="Arial"/>
              <a:cs typeface="Arial"/>
              <a:sym typeface="Arial"/>
            </a:endParaRPr>
          </a:p>
          <a:p>
            <a:pPr marL="457200" lvl="0" indent="-309412" algn="just" rtl="0">
              <a:lnSpc>
                <a:spcPct val="150000"/>
              </a:lnSpc>
              <a:spcBef>
                <a:spcPts val="0"/>
              </a:spcBef>
              <a:spcAft>
                <a:spcPts val="0"/>
              </a:spcAft>
              <a:buClr>
                <a:srgbClr val="000000"/>
              </a:buClr>
              <a:buSzPct val="100000"/>
              <a:buFont typeface="Arial"/>
              <a:buChar char="●"/>
            </a:pPr>
            <a:r>
              <a:rPr lang="en-GB" sz="2036">
                <a:solidFill>
                  <a:srgbClr val="000000"/>
                </a:solidFill>
                <a:latin typeface="Arial"/>
                <a:ea typeface="Arial"/>
                <a:cs typeface="Arial"/>
                <a:sym typeface="Arial"/>
              </a:rPr>
              <a:t>Safety practices promote a safe and healthy working atmosphere (Sorensen </a:t>
            </a:r>
            <a:r>
              <a:rPr lang="en-GB" sz="2036" i="1">
                <a:solidFill>
                  <a:srgbClr val="000000"/>
                </a:solidFill>
                <a:latin typeface="Arial"/>
                <a:ea typeface="Arial"/>
                <a:cs typeface="Arial"/>
                <a:sym typeface="Arial"/>
              </a:rPr>
              <a:t>et al., </a:t>
            </a:r>
            <a:r>
              <a:rPr lang="en-GB" sz="2036">
                <a:solidFill>
                  <a:srgbClr val="000000"/>
                </a:solidFill>
                <a:latin typeface="Arial"/>
                <a:ea typeface="Arial"/>
                <a:cs typeface="Arial"/>
                <a:sym typeface="Arial"/>
              </a:rPr>
              <a:t>2021).</a:t>
            </a:r>
            <a:endParaRPr sz="2036">
              <a:solidFill>
                <a:srgbClr val="0E101A"/>
              </a:solidFill>
              <a:latin typeface="Arial"/>
              <a:ea typeface="Arial"/>
              <a:cs typeface="Arial"/>
              <a:sym typeface="Arial"/>
            </a:endParaRPr>
          </a:p>
          <a:p>
            <a:pPr marL="457200" lvl="0" indent="0" algn="l" rtl="0">
              <a:lnSpc>
                <a:spcPct val="150000"/>
              </a:lnSpc>
              <a:spcBef>
                <a:spcPts val="0"/>
              </a:spcBef>
              <a:spcAft>
                <a:spcPts val="0"/>
              </a:spcAft>
              <a:buSzPct val="333333"/>
              <a:buNone/>
            </a:pPr>
            <a:endParaRPr sz="1200">
              <a:solidFill>
                <a:srgbClr val="0E101A"/>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ct val="100000"/>
              <a:buNone/>
            </a:pPr>
            <a:endParaRPr/>
          </a:p>
        </p:txBody>
      </p:sp>
      <p:pic>
        <p:nvPicPr>
          <p:cNvPr id="142" name="Google Shape;142;p3"/>
          <p:cNvPicPr preferRelativeResize="0"/>
          <p:nvPr/>
        </p:nvPicPr>
        <p:blipFill>
          <a:blip r:embed="rId3">
            <a:alphaModFix/>
          </a:blip>
          <a:stretch>
            <a:fillRect/>
          </a:stretch>
        </p:blipFill>
        <p:spPr>
          <a:xfrm>
            <a:off x="5003225" y="1377925"/>
            <a:ext cx="3811623" cy="30159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4"/>
          <p:cNvSpPr txBox="1">
            <a:spLocks noGrp="1"/>
          </p:cNvSpPr>
          <p:nvPr>
            <p:ph type="title"/>
          </p:nvPr>
        </p:nvSpPr>
        <p:spPr>
          <a:xfrm>
            <a:off x="819150" y="438400"/>
            <a:ext cx="7505700" cy="7641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ts val="3000"/>
              <a:buNone/>
            </a:pPr>
            <a:r>
              <a:rPr lang="en-GB" b="1">
                <a:solidFill>
                  <a:srgbClr val="000000"/>
                </a:solidFill>
                <a:latin typeface="Arial"/>
                <a:ea typeface="Arial"/>
                <a:cs typeface="Arial"/>
                <a:sym typeface="Arial"/>
              </a:rPr>
              <a:t>Precautions </a:t>
            </a:r>
            <a:endParaRPr>
              <a:latin typeface="Arial"/>
              <a:ea typeface="Arial"/>
              <a:cs typeface="Arial"/>
              <a:sym typeface="Arial"/>
            </a:endParaRPr>
          </a:p>
        </p:txBody>
      </p:sp>
      <p:sp>
        <p:nvSpPr>
          <p:cNvPr id="148" name="Google Shape;148;p4"/>
          <p:cNvSpPr txBox="1">
            <a:spLocks noGrp="1"/>
          </p:cNvSpPr>
          <p:nvPr>
            <p:ph type="body" idx="1"/>
          </p:nvPr>
        </p:nvSpPr>
        <p:spPr>
          <a:xfrm>
            <a:off x="819150" y="1519675"/>
            <a:ext cx="4051500" cy="29190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fontScale="25000" lnSpcReduction="20000"/>
          </a:bodyPr>
          <a:lstStyle/>
          <a:p>
            <a:pPr marL="457200" lvl="0" indent="-311388" algn="l" rtl="0">
              <a:lnSpc>
                <a:spcPct val="150000"/>
              </a:lnSpc>
              <a:spcBef>
                <a:spcPts val="0"/>
              </a:spcBef>
              <a:spcAft>
                <a:spcPts val="0"/>
              </a:spcAft>
              <a:buClr>
                <a:srgbClr val="0E101A"/>
              </a:buClr>
              <a:buSzPct val="100000"/>
              <a:buFont typeface="Arial"/>
              <a:buChar char="●"/>
            </a:pPr>
            <a:r>
              <a:rPr lang="en-GB" sz="5215">
                <a:solidFill>
                  <a:srgbClr val="000000"/>
                </a:solidFill>
                <a:latin typeface="Arial"/>
                <a:ea typeface="Arial"/>
                <a:cs typeface="Arial"/>
                <a:sym typeface="Arial"/>
              </a:rPr>
              <a:t>The staff must wear a suitable PPE kit in the case of any sensitive activity. </a:t>
            </a:r>
            <a:endParaRPr sz="5215">
              <a:solidFill>
                <a:srgbClr val="000000"/>
              </a:solidFill>
              <a:latin typeface="Arial"/>
              <a:ea typeface="Arial"/>
              <a:cs typeface="Arial"/>
              <a:sym typeface="Arial"/>
            </a:endParaRPr>
          </a:p>
          <a:p>
            <a:pPr marL="457200" lvl="0" indent="-311388" algn="l" rtl="0">
              <a:lnSpc>
                <a:spcPct val="150000"/>
              </a:lnSpc>
              <a:spcBef>
                <a:spcPts val="0"/>
              </a:spcBef>
              <a:spcAft>
                <a:spcPts val="0"/>
              </a:spcAft>
              <a:buClr>
                <a:srgbClr val="0E101A"/>
              </a:buClr>
              <a:buSzPct val="100000"/>
              <a:buFont typeface="Arial"/>
              <a:buChar char="●"/>
            </a:pPr>
            <a:r>
              <a:rPr lang="en-GB" sz="5215">
                <a:solidFill>
                  <a:srgbClr val="000000"/>
                </a:solidFill>
                <a:latin typeface="Arial"/>
                <a:ea typeface="Arial"/>
                <a:cs typeface="Arial"/>
                <a:sym typeface="Arial"/>
              </a:rPr>
              <a:t>The staff need to be aware of chemicals for handling with care. </a:t>
            </a:r>
            <a:endParaRPr sz="5215">
              <a:solidFill>
                <a:srgbClr val="000000"/>
              </a:solidFill>
              <a:latin typeface="Arial"/>
              <a:ea typeface="Arial"/>
              <a:cs typeface="Arial"/>
              <a:sym typeface="Arial"/>
            </a:endParaRPr>
          </a:p>
          <a:p>
            <a:pPr marL="457200" lvl="0" indent="-311388" algn="l" rtl="0">
              <a:lnSpc>
                <a:spcPct val="150000"/>
              </a:lnSpc>
              <a:spcBef>
                <a:spcPts val="0"/>
              </a:spcBef>
              <a:spcAft>
                <a:spcPts val="0"/>
              </a:spcAft>
              <a:buClr>
                <a:srgbClr val="0E101A"/>
              </a:buClr>
              <a:buSzPct val="100000"/>
              <a:buFont typeface="Arial"/>
              <a:buChar char="●"/>
            </a:pPr>
            <a:r>
              <a:rPr lang="en-GB" sz="5215">
                <a:solidFill>
                  <a:srgbClr val="000000"/>
                </a:solidFill>
                <a:latin typeface="Arial"/>
                <a:ea typeface="Arial"/>
                <a:cs typeface="Arial"/>
                <a:sym typeface="Arial"/>
              </a:rPr>
              <a:t>The staff should focus on using effective lifting and moving tools and techniques. </a:t>
            </a:r>
            <a:endParaRPr sz="5215">
              <a:solidFill>
                <a:srgbClr val="000000"/>
              </a:solidFill>
              <a:latin typeface="Arial"/>
              <a:ea typeface="Arial"/>
              <a:cs typeface="Arial"/>
              <a:sym typeface="Arial"/>
            </a:endParaRPr>
          </a:p>
          <a:p>
            <a:pPr marL="457200" lvl="0" indent="-311388" algn="l" rtl="0">
              <a:lnSpc>
                <a:spcPct val="150000"/>
              </a:lnSpc>
              <a:spcBef>
                <a:spcPts val="0"/>
              </a:spcBef>
              <a:spcAft>
                <a:spcPts val="0"/>
              </a:spcAft>
              <a:buClr>
                <a:srgbClr val="0E101A"/>
              </a:buClr>
              <a:buSzPct val="100000"/>
              <a:buFont typeface="Arial"/>
              <a:buChar char="●"/>
            </a:pPr>
            <a:r>
              <a:rPr lang="en-GB" sz="5215">
                <a:solidFill>
                  <a:srgbClr val="000000"/>
                </a:solidFill>
                <a:latin typeface="Arial"/>
                <a:ea typeface="Arial"/>
                <a:cs typeface="Arial"/>
                <a:sym typeface="Arial"/>
              </a:rPr>
              <a:t>The housekeeping staff must be familiar with emergency protocols and procedures (Doughty et al., 2020). </a:t>
            </a:r>
            <a:endParaRPr sz="5215">
              <a:solidFill>
                <a:srgbClr val="000000"/>
              </a:solidFill>
              <a:latin typeface="Arial"/>
              <a:ea typeface="Arial"/>
              <a:cs typeface="Arial"/>
              <a:sym typeface="Arial"/>
            </a:endParaRPr>
          </a:p>
          <a:p>
            <a:pPr marL="457200" lvl="0" indent="0" algn="l" rtl="0">
              <a:lnSpc>
                <a:spcPct val="150000"/>
              </a:lnSpc>
              <a:spcBef>
                <a:spcPts val="0"/>
              </a:spcBef>
              <a:spcAft>
                <a:spcPts val="0"/>
              </a:spcAft>
              <a:buNone/>
            </a:pPr>
            <a:endParaRPr sz="4415">
              <a:solidFill>
                <a:srgbClr val="000000"/>
              </a:solidFill>
              <a:latin typeface="Times New Roman"/>
              <a:ea typeface="Times New Roman"/>
              <a:cs typeface="Times New Roman"/>
              <a:sym typeface="Times New Roman"/>
            </a:endParaRPr>
          </a:p>
          <a:p>
            <a:pPr marL="0" lvl="0" indent="0" algn="l" rtl="0">
              <a:lnSpc>
                <a:spcPct val="150000"/>
              </a:lnSpc>
              <a:spcBef>
                <a:spcPts val="0"/>
              </a:spcBef>
              <a:spcAft>
                <a:spcPts val="0"/>
              </a:spcAft>
              <a:buSzPts val="1300"/>
              <a:buNone/>
            </a:pPr>
            <a:endParaRPr sz="1200" b="1">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ct val="117647"/>
              <a:buNone/>
            </a:pPr>
            <a:endParaRPr/>
          </a:p>
        </p:txBody>
      </p:sp>
      <p:pic>
        <p:nvPicPr>
          <p:cNvPr id="149" name="Google Shape;149;p4"/>
          <p:cNvPicPr preferRelativeResize="0"/>
          <p:nvPr/>
        </p:nvPicPr>
        <p:blipFill>
          <a:blip r:embed="rId3">
            <a:alphaModFix/>
          </a:blip>
          <a:stretch>
            <a:fillRect/>
          </a:stretch>
        </p:blipFill>
        <p:spPr>
          <a:xfrm>
            <a:off x="5023050" y="1519675"/>
            <a:ext cx="3824575" cy="2919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5"/>
          <p:cNvSpPr txBox="1">
            <a:spLocks noGrp="1"/>
          </p:cNvSpPr>
          <p:nvPr>
            <p:ph type="title"/>
          </p:nvPr>
        </p:nvSpPr>
        <p:spPr>
          <a:xfrm>
            <a:off x="819150" y="488525"/>
            <a:ext cx="7505700" cy="7266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ts val="3000"/>
              <a:buNone/>
            </a:pPr>
            <a:r>
              <a:rPr lang="en-GB" b="1">
                <a:solidFill>
                  <a:srgbClr val="000000"/>
                </a:solidFill>
                <a:latin typeface="Arial"/>
                <a:ea typeface="Arial"/>
                <a:cs typeface="Arial"/>
                <a:sym typeface="Arial"/>
              </a:rPr>
              <a:t>Detailed procedures   </a:t>
            </a:r>
            <a:endParaRPr>
              <a:latin typeface="Arial"/>
              <a:ea typeface="Arial"/>
              <a:cs typeface="Arial"/>
              <a:sym typeface="Arial"/>
            </a:endParaRPr>
          </a:p>
        </p:txBody>
      </p:sp>
      <p:sp>
        <p:nvSpPr>
          <p:cNvPr id="155" name="Google Shape;155;p5"/>
          <p:cNvSpPr txBox="1">
            <a:spLocks noGrp="1"/>
          </p:cNvSpPr>
          <p:nvPr>
            <p:ph type="body" idx="1"/>
          </p:nvPr>
        </p:nvSpPr>
        <p:spPr>
          <a:xfrm>
            <a:off x="819150" y="1494550"/>
            <a:ext cx="3999000" cy="29442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fontScale="47500"/>
          </a:bodyPr>
          <a:lstStyle/>
          <a:p>
            <a:pPr marL="0" lvl="0" indent="0" algn="just" rtl="0">
              <a:lnSpc>
                <a:spcPct val="150000"/>
              </a:lnSpc>
              <a:spcBef>
                <a:spcPts val="0"/>
              </a:spcBef>
              <a:spcAft>
                <a:spcPts val="0"/>
              </a:spcAft>
              <a:buSzPct val="59424"/>
              <a:buNone/>
            </a:pPr>
            <a:endParaRPr sz="2573" b="1">
              <a:solidFill>
                <a:srgbClr val="000000"/>
              </a:solidFill>
              <a:latin typeface="Arial"/>
              <a:ea typeface="Arial"/>
              <a:cs typeface="Arial"/>
              <a:sym typeface="Arial"/>
            </a:endParaRPr>
          </a:p>
          <a:p>
            <a:pPr marL="457200" lvl="0" indent="-306208" algn="just" rtl="0">
              <a:lnSpc>
                <a:spcPct val="150000"/>
              </a:lnSpc>
              <a:spcBef>
                <a:spcPts val="0"/>
              </a:spcBef>
              <a:spcAft>
                <a:spcPts val="0"/>
              </a:spcAft>
              <a:buClr>
                <a:srgbClr val="0E101A"/>
              </a:buClr>
              <a:buSzPct val="100000"/>
              <a:buFont typeface="Arial"/>
              <a:buChar char="●"/>
            </a:pPr>
            <a:r>
              <a:rPr lang="en-GB" sz="2573">
                <a:solidFill>
                  <a:srgbClr val="0E101A"/>
                </a:solidFill>
                <a:latin typeface="Arial"/>
                <a:ea typeface="Arial"/>
                <a:cs typeface="Arial"/>
                <a:sym typeface="Arial"/>
              </a:rPr>
              <a:t>The housekeeping staff must be aware of all the essential items to taker preparation. </a:t>
            </a:r>
            <a:endParaRPr sz="2573">
              <a:solidFill>
                <a:srgbClr val="0E101A"/>
              </a:solidFill>
              <a:latin typeface="Arial"/>
              <a:ea typeface="Arial"/>
              <a:cs typeface="Arial"/>
              <a:sym typeface="Arial"/>
            </a:endParaRPr>
          </a:p>
          <a:p>
            <a:pPr marL="457200" lvl="0" indent="-306208" algn="just" rtl="0">
              <a:lnSpc>
                <a:spcPct val="150000"/>
              </a:lnSpc>
              <a:spcBef>
                <a:spcPts val="0"/>
              </a:spcBef>
              <a:spcAft>
                <a:spcPts val="0"/>
              </a:spcAft>
              <a:buClr>
                <a:srgbClr val="0E101A"/>
              </a:buClr>
              <a:buSzPct val="100000"/>
              <a:buFont typeface="Arial"/>
              <a:buChar char="●"/>
            </a:pPr>
            <a:r>
              <a:rPr lang="en-GB" sz="2573">
                <a:solidFill>
                  <a:srgbClr val="0E101A"/>
                </a:solidFill>
                <a:latin typeface="Arial"/>
                <a:ea typeface="Arial"/>
                <a:cs typeface="Arial"/>
                <a:sym typeface="Arial"/>
              </a:rPr>
              <a:t>The staff is responsible for ventilating hotel rooms.</a:t>
            </a:r>
            <a:endParaRPr sz="2573">
              <a:solidFill>
                <a:srgbClr val="0E101A"/>
              </a:solidFill>
              <a:latin typeface="Arial"/>
              <a:ea typeface="Arial"/>
              <a:cs typeface="Arial"/>
              <a:sym typeface="Arial"/>
            </a:endParaRPr>
          </a:p>
          <a:p>
            <a:pPr marL="457200" lvl="0" indent="-306208" algn="just" rtl="0">
              <a:lnSpc>
                <a:spcPct val="150000"/>
              </a:lnSpc>
              <a:spcBef>
                <a:spcPts val="0"/>
              </a:spcBef>
              <a:spcAft>
                <a:spcPts val="0"/>
              </a:spcAft>
              <a:buClr>
                <a:srgbClr val="0E101A"/>
              </a:buClr>
              <a:buSzPct val="100000"/>
              <a:buFont typeface="Arial"/>
              <a:buChar char="●"/>
            </a:pPr>
            <a:r>
              <a:rPr lang="en-GB" sz="2573">
                <a:solidFill>
                  <a:srgbClr val="0E101A"/>
                </a:solidFill>
                <a:latin typeface="Arial"/>
                <a:ea typeface="Arial"/>
                <a:cs typeface="Arial"/>
                <a:sym typeface="Arial"/>
              </a:rPr>
              <a:t>The staff must ensure conducting a complete inspection of the rooms.</a:t>
            </a:r>
            <a:endParaRPr sz="2573">
              <a:solidFill>
                <a:srgbClr val="0E101A"/>
              </a:solidFill>
              <a:latin typeface="Arial"/>
              <a:ea typeface="Arial"/>
              <a:cs typeface="Arial"/>
              <a:sym typeface="Arial"/>
            </a:endParaRPr>
          </a:p>
          <a:p>
            <a:pPr marL="457200" lvl="0" indent="-306208" algn="just" rtl="0">
              <a:lnSpc>
                <a:spcPct val="150000"/>
              </a:lnSpc>
              <a:spcBef>
                <a:spcPts val="0"/>
              </a:spcBef>
              <a:spcAft>
                <a:spcPts val="0"/>
              </a:spcAft>
              <a:buClr>
                <a:srgbClr val="0E101A"/>
              </a:buClr>
              <a:buSzPct val="100000"/>
              <a:buFont typeface="Arial"/>
              <a:buChar char="●"/>
            </a:pPr>
            <a:r>
              <a:rPr lang="en-GB" sz="2573">
                <a:solidFill>
                  <a:srgbClr val="0E101A"/>
                </a:solidFill>
                <a:latin typeface="Arial"/>
                <a:ea typeface="Arial"/>
                <a:cs typeface="Arial"/>
                <a:sym typeface="Arial"/>
              </a:rPr>
              <a:t>The staff ensures following step-by-step cleaning procedures (Shahriar et al., 2022).</a:t>
            </a:r>
            <a:endParaRPr sz="2573">
              <a:solidFill>
                <a:srgbClr val="0E101A"/>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SzPct val="270833"/>
              <a:buNone/>
            </a:pPr>
            <a:endParaRPr sz="1200">
              <a:solidFill>
                <a:srgbClr val="0E101A"/>
              </a:solidFill>
              <a:latin typeface="Times New Roman"/>
              <a:ea typeface="Times New Roman"/>
              <a:cs typeface="Times New Roman"/>
              <a:sym typeface="Times New Roman"/>
            </a:endParaRPr>
          </a:p>
          <a:p>
            <a:pPr marL="0" lvl="0" indent="0" algn="just" rtl="0">
              <a:lnSpc>
                <a:spcPct val="115000"/>
              </a:lnSpc>
              <a:spcBef>
                <a:spcPts val="0"/>
              </a:spcBef>
              <a:spcAft>
                <a:spcPts val="1200"/>
              </a:spcAft>
              <a:buSzPct val="117647"/>
              <a:buNone/>
            </a:pPr>
            <a:endParaRPr/>
          </a:p>
        </p:txBody>
      </p:sp>
      <p:pic>
        <p:nvPicPr>
          <p:cNvPr id="156" name="Google Shape;156;p5"/>
          <p:cNvPicPr preferRelativeResize="0"/>
          <p:nvPr/>
        </p:nvPicPr>
        <p:blipFill>
          <a:blip r:embed="rId3">
            <a:alphaModFix/>
          </a:blip>
          <a:stretch>
            <a:fillRect/>
          </a:stretch>
        </p:blipFill>
        <p:spPr>
          <a:xfrm>
            <a:off x="4954175" y="1494550"/>
            <a:ext cx="3707575" cy="29442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6"/>
          <p:cNvSpPr txBox="1">
            <a:spLocks noGrp="1"/>
          </p:cNvSpPr>
          <p:nvPr>
            <p:ph type="title"/>
          </p:nvPr>
        </p:nvSpPr>
        <p:spPr>
          <a:xfrm>
            <a:off x="819150" y="551150"/>
            <a:ext cx="7505700" cy="7140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b="1">
                <a:solidFill>
                  <a:srgbClr val="000000"/>
                </a:solidFill>
                <a:latin typeface="Arial"/>
                <a:ea typeface="Arial"/>
                <a:cs typeface="Arial"/>
                <a:sym typeface="Arial"/>
              </a:rPr>
              <a:t>Equipment</a:t>
            </a:r>
            <a:endParaRPr b="1">
              <a:solidFill>
                <a:srgbClr val="000000"/>
              </a:solidFill>
              <a:latin typeface="Arial"/>
              <a:ea typeface="Arial"/>
              <a:cs typeface="Arial"/>
              <a:sym typeface="Arial"/>
            </a:endParaRPr>
          </a:p>
          <a:p>
            <a:pPr marL="0" lvl="0" indent="0" algn="ctr" rtl="0">
              <a:lnSpc>
                <a:spcPct val="150000"/>
              </a:lnSpc>
              <a:spcBef>
                <a:spcPts val="0"/>
              </a:spcBef>
              <a:spcAft>
                <a:spcPts val="0"/>
              </a:spcAft>
              <a:buNone/>
            </a:pPr>
            <a:endParaRPr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SzPct val="100000"/>
              <a:buNone/>
            </a:pPr>
            <a:r>
              <a:rPr lang="en-GB" b="1">
                <a:solidFill>
                  <a:srgbClr val="000000"/>
                </a:solidFill>
                <a:latin typeface="Times New Roman"/>
                <a:ea typeface="Times New Roman"/>
                <a:cs typeface="Times New Roman"/>
                <a:sym typeface="Times New Roman"/>
              </a:rPr>
              <a:t> </a:t>
            </a:r>
            <a:endParaRPr/>
          </a:p>
        </p:txBody>
      </p:sp>
      <p:sp>
        <p:nvSpPr>
          <p:cNvPr id="162" name="Google Shape;162;p6"/>
          <p:cNvSpPr txBox="1">
            <a:spLocks noGrp="1"/>
          </p:cNvSpPr>
          <p:nvPr>
            <p:ph type="body" idx="1"/>
          </p:nvPr>
        </p:nvSpPr>
        <p:spPr>
          <a:xfrm>
            <a:off x="819150" y="1571625"/>
            <a:ext cx="4051500" cy="28671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fontScale="40000" lnSpcReduction="10000"/>
          </a:bodyPr>
          <a:lstStyle/>
          <a:p>
            <a:pPr marL="0" lvl="0" indent="0" algn="just" rtl="0">
              <a:lnSpc>
                <a:spcPct val="150000"/>
              </a:lnSpc>
              <a:spcBef>
                <a:spcPts val="0"/>
              </a:spcBef>
              <a:spcAft>
                <a:spcPts val="0"/>
              </a:spcAft>
              <a:buSzPct val="139784"/>
              <a:buNone/>
            </a:pPr>
            <a:endParaRPr sz="1200" b="1">
              <a:solidFill>
                <a:srgbClr val="000000"/>
              </a:solidFill>
              <a:latin typeface="Times New Roman"/>
              <a:ea typeface="Times New Roman"/>
              <a:cs typeface="Times New Roman"/>
              <a:sym typeface="Times New Roman"/>
            </a:endParaRPr>
          </a:p>
          <a:p>
            <a:pPr marL="457200" lvl="0" indent="-306992" algn="l" rtl="0">
              <a:lnSpc>
                <a:spcPct val="150000"/>
              </a:lnSpc>
              <a:spcBef>
                <a:spcPts val="0"/>
              </a:spcBef>
              <a:spcAft>
                <a:spcPts val="0"/>
              </a:spcAft>
              <a:buClr>
                <a:srgbClr val="0E101A"/>
              </a:buClr>
              <a:buSzPct val="100000"/>
              <a:buFont typeface="Arial"/>
              <a:buChar char="●"/>
            </a:pPr>
            <a:r>
              <a:rPr lang="en-GB" sz="3086">
                <a:solidFill>
                  <a:srgbClr val="0E101A"/>
                </a:solidFill>
                <a:latin typeface="Arial"/>
                <a:ea typeface="Arial"/>
                <a:cs typeface="Arial"/>
                <a:sym typeface="Arial"/>
              </a:rPr>
              <a:t>Room cleaning involves various essential equipment. </a:t>
            </a:r>
            <a:endParaRPr sz="3086">
              <a:solidFill>
                <a:srgbClr val="0E101A"/>
              </a:solidFill>
              <a:latin typeface="Arial"/>
              <a:ea typeface="Arial"/>
              <a:cs typeface="Arial"/>
              <a:sym typeface="Arial"/>
            </a:endParaRPr>
          </a:p>
          <a:p>
            <a:pPr marL="457200" lvl="0" indent="-306992" algn="l" rtl="0">
              <a:lnSpc>
                <a:spcPct val="150000"/>
              </a:lnSpc>
              <a:spcBef>
                <a:spcPts val="0"/>
              </a:spcBef>
              <a:spcAft>
                <a:spcPts val="0"/>
              </a:spcAft>
              <a:buClr>
                <a:srgbClr val="0E101A"/>
              </a:buClr>
              <a:buSzPct val="100000"/>
              <a:buFont typeface="Arial"/>
              <a:buChar char="●"/>
            </a:pPr>
            <a:r>
              <a:rPr lang="en-GB" sz="3086">
                <a:solidFill>
                  <a:srgbClr val="0E101A"/>
                </a:solidFill>
                <a:latin typeface="Arial"/>
                <a:ea typeface="Arial"/>
                <a:cs typeface="Arial"/>
                <a:sym typeface="Arial"/>
              </a:rPr>
              <a:t>One of the essential tool is a vacuum cleaner. </a:t>
            </a:r>
            <a:endParaRPr sz="3086">
              <a:solidFill>
                <a:srgbClr val="0E101A"/>
              </a:solidFill>
              <a:latin typeface="Arial"/>
              <a:ea typeface="Arial"/>
              <a:cs typeface="Arial"/>
              <a:sym typeface="Arial"/>
            </a:endParaRPr>
          </a:p>
          <a:p>
            <a:pPr marL="457200" lvl="0" indent="-306992" algn="l" rtl="0">
              <a:lnSpc>
                <a:spcPct val="150000"/>
              </a:lnSpc>
              <a:spcBef>
                <a:spcPts val="0"/>
              </a:spcBef>
              <a:spcAft>
                <a:spcPts val="0"/>
              </a:spcAft>
              <a:buClr>
                <a:srgbClr val="0E101A"/>
              </a:buClr>
              <a:buSzPct val="100000"/>
              <a:buFont typeface="Arial"/>
              <a:buChar char="●"/>
            </a:pPr>
            <a:r>
              <a:rPr lang="en-GB" sz="3086">
                <a:solidFill>
                  <a:srgbClr val="0E101A"/>
                </a:solidFill>
                <a:latin typeface="Arial"/>
                <a:ea typeface="Arial"/>
                <a:cs typeface="Arial"/>
                <a:sym typeface="Arial"/>
              </a:rPr>
              <a:t>Microfiber cloth is essential for cleaning various elements. </a:t>
            </a:r>
            <a:endParaRPr sz="3086">
              <a:solidFill>
                <a:srgbClr val="0E101A"/>
              </a:solidFill>
              <a:latin typeface="Arial"/>
              <a:ea typeface="Arial"/>
              <a:cs typeface="Arial"/>
              <a:sym typeface="Arial"/>
            </a:endParaRPr>
          </a:p>
          <a:p>
            <a:pPr marL="457200" lvl="0" indent="-306992" algn="l" rtl="0">
              <a:lnSpc>
                <a:spcPct val="150000"/>
              </a:lnSpc>
              <a:spcBef>
                <a:spcPts val="0"/>
              </a:spcBef>
              <a:spcAft>
                <a:spcPts val="0"/>
              </a:spcAft>
              <a:buClr>
                <a:srgbClr val="0E101A"/>
              </a:buClr>
              <a:buSzPct val="100000"/>
              <a:buFont typeface="Arial"/>
              <a:buChar char="●"/>
            </a:pPr>
            <a:r>
              <a:rPr lang="en-GB" sz="3086">
                <a:solidFill>
                  <a:srgbClr val="0E101A"/>
                </a:solidFill>
                <a:latin typeface="Arial"/>
                <a:ea typeface="Arial"/>
                <a:cs typeface="Arial"/>
                <a:sym typeface="Arial"/>
              </a:rPr>
              <a:t>Personal protective gear plays a crucial role towards maintaining safety in the case of room cleaning services (Sapbamrer and Thammachai, 2020).</a:t>
            </a:r>
            <a:endParaRPr sz="3086">
              <a:solidFill>
                <a:srgbClr val="0E101A"/>
              </a:solidFill>
              <a:latin typeface="Arial"/>
              <a:ea typeface="Arial"/>
              <a:cs typeface="Arial"/>
              <a:sym typeface="Arial"/>
            </a:endParaRPr>
          </a:p>
          <a:p>
            <a:pPr marL="0" lvl="0" indent="0" algn="l" rtl="0">
              <a:lnSpc>
                <a:spcPct val="150000"/>
              </a:lnSpc>
              <a:spcBef>
                <a:spcPts val="0"/>
              </a:spcBef>
              <a:spcAft>
                <a:spcPts val="0"/>
              </a:spcAft>
              <a:buSzPct val="270833"/>
              <a:buNone/>
            </a:pPr>
            <a:endParaRPr sz="1200">
              <a:solidFill>
                <a:srgbClr val="0E101A"/>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ct val="129032"/>
              <a:buNone/>
            </a:pPr>
            <a:endParaRPr/>
          </a:p>
        </p:txBody>
      </p:sp>
      <p:pic>
        <p:nvPicPr>
          <p:cNvPr id="163" name="Google Shape;163;p6"/>
          <p:cNvPicPr preferRelativeResize="0"/>
          <p:nvPr/>
        </p:nvPicPr>
        <p:blipFill>
          <a:blip r:embed="rId3">
            <a:alphaModFix/>
          </a:blip>
          <a:stretch>
            <a:fillRect/>
          </a:stretch>
        </p:blipFill>
        <p:spPr>
          <a:xfrm>
            <a:off x="5023050" y="1571625"/>
            <a:ext cx="3737449" cy="28671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7"/>
          <p:cNvSpPr txBox="1">
            <a:spLocks noGrp="1"/>
          </p:cNvSpPr>
          <p:nvPr>
            <p:ph type="title"/>
          </p:nvPr>
        </p:nvSpPr>
        <p:spPr>
          <a:xfrm>
            <a:off x="819150" y="265925"/>
            <a:ext cx="7505700" cy="714000"/>
          </a:xfrm>
          <a:prstGeom prst="rect">
            <a:avLst/>
          </a:prstGeom>
          <a:noFill/>
          <a:ln>
            <a:noFill/>
          </a:ln>
        </p:spPr>
        <p:txBody>
          <a:bodyPr spcFirstLastPara="1" wrap="square" lIns="91425" tIns="91425" rIns="91425" bIns="91425" anchor="t" anchorCtr="0">
            <a:normAutofit/>
          </a:bodyPr>
          <a:lstStyle/>
          <a:p>
            <a:pPr marL="0" lvl="0" indent="0" algn="ctr" rtl="0">
              <a:lnSpc>
                <a:spcPct val="150000"/>
              </a:lnSpc>
              <a:spcBef>
                <a:spcPts val="0"/>
              </a:spcBef>
              <a:spcAft>
                <a:spcPts val="0"/>
              </a:spcAft>
              <a:buSzPts val="3000"/>
              <a:buNone/>
            </a:pPr>
            <a:r>
              <a:rPr lang="en-GB" b="1">
                <a:solidFill>
                  <a:srgbClr val="000000"/>
                </a:solidFill>
                <a:latin typeface="Arial"/>
                <a:ea typeface="Arial"/>
                <a:cs typeface="Arial"/>
                <a:sym typeface="Arial"/>
              </a:rPr>
              <a:t>Hazard mitigation </a:t>
            </a:r>
            <a:endParaRPr>
              <a:latin typeface="Arial"/>
              <a:ea typeface="Arial"/>
              <a:cs typeface="Arial"/>
              <a:sym typeface="Arial"/>
            </a:endParaRPr>
          </a:p>
        </p:txBody>
      </p:sp>
      <p:sp>
        <p:nvSpPr>
          <p:cNvPr id="169" name="Google Shape;169;p7"/>
          <p:cNvSpPr txBox="1">
            <a:spLocks noGrp="1"/>
          </p:cNvSpPr>
          <p:nvPr>
            <p:ph type="body" idx="1"/>
          </p:nvPr>
        </p:nvSpPr>
        <p:spPr>
          <a:xfrm>
            <a:off x="819150" y="1493700"/>
            <a:ext cx="4129500" cy="29451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fontScale="62500" lnSpcReduction="20000"/>
          </a:bodyPr>
          <a:lstStyle/>
          <a:p>
            <a:pPr marL="457200" lvl="0" indent="-314602" algn="l" rtl="0">
              <a:lnSpc>
                <a:spcPct val="150000"/>
              </a:lnSpc>
              <a:spcBef>
                <a:spcPts val="0"/>
              </a:spcBef>
              <a:spcAft>
                <a:spcPts val="0"/>
              </a:spcAft>
              <a:buClr>
                <a:srgbClr val="0E101A"/>
              </a:buClr>
              <a:buSzPct val="100000"/>
              <a:buFont typeface="Arial"/>
              <a:buChar char="●"/>
            </a:pPr>
            <a:r>
              <a:rPr lang="en-GB" sz="2167">
                <a:solidFill>
                  <a:srgbClr val="000000"/>
                </a:solidFill>
                <a:latin typeface="Arial"/>
                <a:ea typeface="Arial"/>
                <a:cs typeface="Arial"/>
                <a:sym typeface="Arial"/>
              </a:rPr>
              <a:t>The staff needs to possible risks in the case of room cleaning practices. </a:t>
            </a:r>
            <a:endParaRPr sz="2167">
              <a:solidFill>
                <a:srgbClr val="000000"/>
              </a:solidFill>
              <a:latin typeface="Arial"/>
              <a:ea typeface="Arial"/>
              <a:cs typeface="Arial"/>
              <a:sym typeface="Arial"/>
            </a:endParaRPr>
          </a:p>
          <a:p>
            <a:pPr marL="457200" lvl="0" indent="-314602" algn="l" rtl="0">
              <a:lnSpc>
                <a:spcPct val="150000"/>
              </a:lnSpc>
              <a:spcBef>
                <a:spcPts val="0"/>
              </a:spcBef>
              <a:spcAft>
                <a:spcPts val="0"/>
              </a:spcAft>
              <a:buClr>
                <a:srgbClr val="0E101A"/>
              </a:buClr>
              <a:buSzPct val="100000"/>
              <a:buFont typeface="Arial"/>
              <a:buChar char="●"/>
            </a:pPr>
            <a:r>
              <a:rPr lang="en-GB" sz="2167">
                <a:solidFill>
                  <a:srgbClr val="000000"/>
                </a:solidFill>
                <a:latin typeface="Arial"/>
                <a:ea typeface="Arial"/>
                <a:cs typeface="Arial"/>
                <a:sym typeface="Arial"/>
              </a:rPr>
              <a:t>The staff should execute strategic preventive measures in time.</a:t>
            </a:r>
            <a:endParaRPr sz="2167">
              <a:solidFill>
                <a:srgbClr val="000000"/>
              </a:solidFill>
              <a:latin typeface="Arial"/>
              <a:ea typeface="Arial"/>
              <a:cs typeface="Arial"/>
              <a:sym typeface="Arial"/>
            </a:endParaRPr>
          </a:p>
          <a:p>
            <a:pPr marL="457200" lvl="0" indent="-314602" algn="l" rtl="0">
              <a:lnSpc>
                <a:spcPct val="150000"/>
              </a:lnSpc>
              <a:spcBef>
                <a:spcPts val="0"/>
              </a:spcBef>
              <a:spcAft>
                <a:spcPts val="0"/>
              </a:spcAft>
              <a:buClr>
                <a:srgbClr val="0E101A"/>
              </a:buClr>
              <a:buSzPct val="100000"/>
              <a:buFont typeface="Arial"/>
              <a:buChar char="●"/>
            </a:pPr>
            <a:r>
              <a:rPr lang="en-GB" sz="2167">
                <a:solidFill>
                  <a:srgbClr val="000000"/>
                </a:solidFill>
                <a:latin typeface="Arial"/>
                <a:ea typeface="Arial"/>
                <a:cs typeface="Arial"/>
                <a:sym typeface="Arial"/>
              </a:rPr>
              <a:t>The hotel trainers ensure providing daily training to mitigate hazards (Siaw and Siaw, 2021). </a:t>
            </a:r>
            <a:endParaRPr sz="2167">
              <a:solidFill>
                <a:srgbClr val="000000"/>
              </a:solidFill>
              <a:latin typeface="Arial"/>
              <a:ea typeface="Arial"/>
              <a:cs typeface="Arial"/>
              <a:sym typeface="Arial"/>
            </a:endParaRPr>
          </a:p>
          <a:p>
            <a:pPr marL="457200" lvl="0" indent="-314602" algn="l" rtl="0">
              <a:lnSpc>
                <a:spcPct val="150000"/>
              </a:lnSpc>
              <a:spcBef>
                <a:spcPts val="0"/>
              </a:spcBef>
              <a:spcAft>
                <a:spcPts val="0"/>
              </a:spcAft>
              <a:buClr>
                <a:srgbClr val="0E101A"/>
              </a:buClr>
              <a:buSzPct val="100000"/>
              <a:buFont typeface="Arial"/>
              <a:buChar char="●"/>
            </a:pPr>
            <a:r>
              <a:rPr lang="en-GB" sz="2167">
                <a:solidFill>
                  <a:srgbClr val="000000"/>
                </a:solidFill>
                <a:latin typeface="Arial"/>
                <a:ea typeface="Arial"/>
                <a:cs typeface="Arial"/>
                <a:sym typeface="Arial"/>
              </a:rPr>
              <a:t>The staff must ensure inspecting safety practices daily. </a:t>
            </a:r>
            <a:endParaRPr sz="2167">
              <a:solidFill>
                <a:srgbClr val="000000"/>
              </a:solidFill>
              <a:latin typeface="Arial"/>
              <a:ea typeface="Arial"/>
              <a:cs typeface="Arial"/>
              <a:sym typeface="Arial"/>
            </a:endParaRPr>
          </a:p>
          <a:p>
            <a:pPr marL="457200" lvl="0" indent="0" algn="l" rtl="0">
              <a:lnSpc>
                <a:spcPct val="150000"/>
              </a:lnSpc>
              <a:spcBef>
                <a:spcPts val="0"/>
              </a:spcBef>
              <a:spcAft>
                <a:spcPts val="0"/>
              </a:spcAft>
              <a:buSzPct val="228070"/>
              <a:buNone/>
            </a:pPr>
            <a:endParaRPr sz="1200" b="1">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ct val="129032"/>
              <a:buNone/>
            </a:pPr>
            <a:endParaRPr/>
          </a:p>
        </p:txBody>
      </p:sp>
      <p:pic>
        <p:nvPicPr>
          <p:cNvPr id="170" name="Google Shape;170;p7"/>
          <p:cNvPicPr preferRelativeResize="0"/>
          <p:nvPr/>
        </p:nvPicPr>
        <p:blipFill>
          <a:blip r:embed="rId3">
            <a:alphaModFix/>
          </a:blip>
          <a:stretch>
            <a:fillRect/>
          </a:stretch>
        </p:blipFill>
        <p:spPr>
          <a:xfrm>
            <a:off x="5101050" y="1493700"/>
            <a:ext cx="3631900" cy="29451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10"/>
          <p:cNvSpPr txBox="1">
            <a:spLocks noGrp="1"/>
          </p:cNvSpPr>
          <p:nvPr>
            <p:ph type="title"/>
          </p:nvPr>
        </p:nvSpPr>
        <p:spPr>
          <a:xfrm>
            <a:off x="819150" y="638825"/>
            <a:ext cx="7505700" cy="613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ct val="111111"/>
              <a:buNone/>
            </a:pPr>
            <a:r>
              <a:rPr lang="en-GB" b="1">
                <a:solidFill>
                  <a:srgbClr val="000000"/>
                </a:solidFill>
                <a:latin typeface="Arial"/>
                <a:ea typeface="Arial"/>
                <a:cs typeface="Arial"/>
                <a:sym typeface="Arial"/>
              </a:rPr>
              <a:t>Conclusion </a:t>
            </a:r>
            <a:endParaRPr>
              <a:latin typeface="Arial"/>
              <a:ea typeface="Arial"/>
              <a:cs typeface="Arial"/>
              <a:sym typeface="Arial"/>
            </a:endParaRPr>
          </a:p>
        </p:txBody>
      </p:sp>
      <p:sp>
        <p:nvSpPr>
          <p:cNvPr id="176" name="Google Shape;176;p10"/>
          <p:cNvSpPr txBox="1">
            <a:spLocks noGrp="1"/>
          </p:cNvSpPr>
          <p:nvPr>
            <p:ph type="body" idx="1"/>
          </p:nvPr>
        </p:nvSpPr>
        <p:spPr>
          <a:xfrm>
            <a:off x="819150" y="1610600"/>
            <a:ext cx="4168500" cy="282810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lnSpcReduction="20000"/>
          </a:bodyPr>
          <a:lstStyle/>
          <a:p>
            <a:pPr marL="0" lvl="0" indent="0" algn="just" rtl="0">
              <a:lnSpc>
                <a:spcPct val="150000"/>
              </a:lnSpc>
              <a:spcBef>
                <a:spcPts val="0"/>
              </a:spcBef>
              <a:spcAft>
                <a:spcPts val="0"/>
              </a:spcAft>
              <a:buSzPts val="1405"/>
              <a:buNone/>
            </a:pPr>
            <a:endParaRPr sz="1400" b="1">
              <a:solidFill>
                <a:srgbClr val="000000"/>
              </a:solidFill>
              <a:latin typeface="Arial"/>
              <a:ea typeface="Arial"/>
              <a:cs typeface="Arial"/>
              <a:sym typeface="Arial"/>
            </a:endParaRPr>
          </a:p>
          <a:p>
            <a:pPr marL="457200" lvl="0" indent="-317500" algn="l" rtl="0">
              <a:lnSpc>
                <a:spcPct val="150000"/>
              </a:lnSpc>
              <a:spcBef>
                <a:spcPts val="0"/>
              </a:spcBef>
              <a:spcAft>
                <a:spcPts val="0"/>
              </a:spcAft>
              <a:buClr>
                <a:srgbClr val="0E101A"/>
              </a:buClr>
              <a:buSzPts val="1400"/>
              <a:buFont typeface="Arial"/>
              <a:buChar char="●"/>
            </a:pPr>
            <a:r>
              <a:rPr lang="en-GB" sz="1400">
                <a:solidFill>
                  <a:srgbClr val="0E101A"/>
                </a:solidFill>
                <a:latin typeface="Arial"/>
                <a:ea typeface="Arial"/>
                <a:cs typeface="Arial"/>
                <a:sym typeface="Arial"/>
              </a:rPr>
              <a:t>The hotel trainers ensure the highlighting of key points of safety practices. </a:t>
            </a:r>
            <a:endParaRPr sz="1400">
              <a:solidFill>
                <a:srgbClr val="0E101A"/>
              </a:solidFill>
              <a:latin typeface="Arial"/>
              <a:ea typeface="Arial"/>
              <a:cs typeface="Arial"/>
              <a:sym typeface="Arial"/>
            </a:endParaRPr>
          </a:p>
          <a:p>
            <a:pPr marL="457200" lvl="0" indent="-317500" algn="l" rtl="0">
              <a:lnSpc>
                <a:spcPct val="150000"/>
              </a:lnSpc>
              <a:spcBef>
                <a:spcPts val="0"/>
              </a:spcBef>
              <a:spcAft>
                <a:spcPts val="0"/>
              </a:spcAft>
              <a:buClr>
                <a:srgbClr val="0E101A"/>
              </a:buClr>
              <a:buSzPts val="1400"/>
              <a:buFont typeface="Arial"/>
              <a:buChar char="●"/>
            </a:pPr>
            <a:r>
              <a:rPr lang="en-GB" sz="1400">
                <a:solidFill>
                  <a:srgbClr val="0E101A"/>
                </a:solidFill>
                <a:latin typeface="Arial"/>
                <a:ea typeface="Arial"/>
                <a:cs typeface="Arial"/>
                <a:sym typeface="Arial"/>
              </a:rPr>
              <a:t>The trainers make sure that the staff realise the importance of safety in their work practices. </a:t>
            </a:r>
            <a:endParaRPr sz="1400">
              <a:solidFill>
                <a:srgbClr val="0E101A"/>
              </a:solidFill>
              <a:latin typeface="Arial"/>
              <a:ea typeface="Arial"/>
              <a:cs typeface="Arial"/>
              <a:sym typeface="Arial"/>
            </a:endParaRPr>
          </a:p>
          <a:p>
            <a:pPr marL="457200" lvl="0" indent="-317500" algn="l" rtl="0">
              <a:lnSpc>
                <a:spcPct val="150000"/>
              </a:lnSpc>
              <a:spcBef>
                <a:spcPts val="0"/>
              </a:spcBef>
              <a:spcAft>
                <a:spcPts val="0"/>
              </a:spcAft>
              <a:buClr>
                <a:srgbClr val="0E101A"/>
              </a:buClr>
              <a:buSzPts val="1400"/>
              <a:buFont typeface="Arial"/>
              <a:buChar char="●"/>
            </a:pPr>
            <a:r>
              <a:rPr lang="en-GB" sz="1400">
                <a:solidFill>
                  <a:srgbClr val="0E101A"/>
                </a:solidFill>
                <a:latin typeface="Arial"/>
                <a:ea typeface="Arial"/>
                <a:cs typeface="Arial"/>
                <a:sym typeface="Arial"/>
              </a:rPr>
              <a:t>The hotel trainers encourage the staff of the hotel to take necessary precautions.</a:t>
            </a:r>
            <a:endParaRPr sz="1400">
              <a:solidFill>
                <a:srgbClr val="0E101A"/>
              </a:solidFill>
              <a:latin typeface="Arial"/>
              <a:ea typeface="Arial"/>
              <a:cs typeface="Arial"/>
              <a:sym typeface="Arial"/>
            </a:endParaRPr>
          </a:p>
          <a:p>
            <a:pPr marL="457200" lvl="0" indent="0" algn="l" rtl="0">
              <a:lnSpc>
                <a:spcPct val="150000"/>
              </a:lnSpc>
              <a:spcBef>
                <a:spcPts val="0"/>
              </a:spcBef>
              <a:spcAft>
                <a:spcPts val="0"/>
              </a:spcAft>
              <a:buSzPts val="1300"/>
              <a:buNone/>
            </a:pPr>
            <a:endParaRPr sz="1200">
              <a:solidFill>
                <a:srgbClr val="0E101A"/>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ts val="1405"/>
              <a:buNone/>
            </a:pPr>
            <a:endParaRPr/>
          </a:p>
        </p:txBody>
      </p:sp>
      <p:pic>
        <p:nvPicPr>
          <p:cNvPr id="177" name="Google Shape;177;p10"/>
          <p:cNvPicPr preferRelativeResize="0"/>
          <p:nvPr/>
        </p:nvPicPr>
        <p:blipFill>
          <a:blip r:embed="rId3">
            <a:alphaModFix/>
          </a:blip>
          <a:stretch>
            <a:fillRect/>
          </a:stretch>
        </p:blipFill>
        <p:spPr>
          <a:xfrm>
            <a:off x="5140050" y="1610600"/>
            <a:ext cx="3335650" cy="2828100"/>
          </a:xfrm>
          <a:prstGeom prst="rect">
            <a:avLst/>
          </a:prstGeom>
          <a:noFill/>
          <a:ln w="9525" cap="flat" cmpd="sng">
            <a:solidFill>
              <a:schemeClr val="dk2"/>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1"/>
          <p:cNvSpPr txBox="1">
            <a:spLocks noGrp="1"/>
          </p:cNvSpPr>
          <p:nvPr>
            <p:ph type="title"/>
          </p:nvPr>
        </p:nvSpPr>
        <p:spPr>
          <a:xfrm>
            <a:off x="819150" y="337700"/>
            <a:ext cx="7505700" cy="5325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ct val="250000"/>
              <a:buNone/>
            </a:pPr>
            <a:r>
              <a:rPr lang="en-GB" sz="1200" b="1">
                <a:solidFill>
                  <a:srgbClr val="000000"/>
                </a:solidFill>
                <a:latin typeface="Times New Roman"/>
                <a:ea typeface="Times New Roman"/>
                <a:cs typeface="Times New Roman"/>
                <a:sym typeface="Times New Roman"/>
              </a:rPr>
              <a:t> </a:t>
            </a:r>
            <a:r>
              <a:rPr lang="en-GB" b="1">
                <a:solidFill>
                  <a:srgbClr val="000000"/>
                </a:solidFill>
                <a:latin typeface="Times New Roman"/>
                <a:ea typeface="Times New Roman"/>
                <a:cs typeface="Times New Roman"/>
                <a:sym typeface="Times New Roman"/>
              </a:rPr>
              <a:t>Reference list</a:t>
            </a:r>
            <a:endParaRPr/>
          </a:p>
        </p:txBody>
      </p:sp>
      <p:sp>
        <p:nvSpPr>
          <p:cNvPr id="183" name="Google Shape;183;p11"/>
          <p:cNvSpPr txBox="1">
            <a:spLocks noGrp="1"/>
          </p:cNvSpPr>
          <p:nvPr>
            <p:ph type="body" idx="1"/>
          </p:nvPr>
        </p:nvSpPr>
        <p:spPr>
          <a:xfrm>
            <a:off x="506550" y="1000125"/>
            <a:ext cx="8118000" cy="3420870"/>
          </a:xfrm>
          <a:prstGeom prst="rect">
            <a:avLst/>
          </a:prstGeom>
          <a:noFill/>
          <a:ln w="9525" cap="flat" cmpd="sng">
            <a:solidFill>
              <a:srgbClr val="000000"/>
            </a:solidFill>
            <a:prstDash val="solid"/>
            <a:round/>
            <a:headEnd type="none" w="sm" len="sm"/>
            <a:tailEnd type="none" w="sm" len="sm"/>
          </a:ln>
        </p:spPr>
        <p:txBody>
          <a:bodyPr spcFirstLastPara="1" wrap="square" lIns="91425" tIns="91425" rIns="91425" bIns="91425" anchor="t" anchorCtr="0">
            <a:normAutofit fontScale="92500"/>
          </a:bodyPr>
          <a:lstStyle/>
          <a:p>
            <a:pPr marL="0" lvl="0" indent="0" algn="just" rtl="0">
              <a:lnSpc>
                <a:spcPct val="150000"/>
              </a:lnSpc>
              <a:spcBef>
                <a:spcPts val="0"/>
              </a:spcBef>
              <a:spcAft>
                <a:spcPts val="0"/>
              </a:spcAft>
              <a:buNone/>
            </a:pPr>
            <a:r>
              <a:rPr lang="en-GB" sz="800">
                <a:solidFill>
                  <a:srgbClr val="000000"/>
                </a:solidFill>
                <a:latin typeface="Arial"/>
                <a:ea typeface="Arial"/>
                <a:cs typeface="Arial"/>
                <a:sym typeface="Arial"/>
              </a:rPr>
              <a:t>Choy, M., Cheng, J. and Yu, K., (2021). Evaluating the environmental sustainability strategies of the housekeeping department: the case of an international hotel chain in Hong Kong, China. Tourism Critiques: Practice and Theory, 2(1), pp.115-132.</a:t>
            </a:r>
            <a:endParaRPr sz="8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800">
                <a:solidFill>
                  <a:srgbClr val="000000"/>
                </a:solidFill>
                <a:latin typeface="Arial"/>
                <a:ea typeface="Arial"/>
                <a:cs typeface="Arial"/>
                <a:sym typeface="Arial"/>
              </a:rPr>
              <a:t>Doughty, H., Chowdhury, F., National Blood Transfusion Committee Emergency Planning Working Group, Ameh, V., Batrick, N., Baxter, L., Bolton–Maggs, P., Cowdrey, T., Glasgow, S., Jackson, A. and Robinson, S., (2020). Emergency preparedness, resilience and response guidance for UK hospital transfusion teams. Transfusion Medicine, 30(3), pp.177-185.</a:t>
            </a:r>
            <a:endParaRPr sz="8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800">
                <a:solidFill>
                  <a:srgbClr val="000000"/>
                </a:solidFill>
                <a:latin typeface="Arial"/>
                <a:ea typeface="Arial"/>
                <a:cs typeface="Arial"/>
                <a:sym typeface="Arial"/>
              </a:rPr>
              <a:t>Iancu, E.M. and Kandalaft, L.E., (2020). Challenges and advantages of cell therapy manufacturing under Good Manufacturing Practices within the hospital setting. Current Opinion in Biotechnology, 65, pp.233-241.</a:t>
            </a:r>
            <a:endParaRPr sz="8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800">
                <a:solidFill>
                  <a:srgbClr val="000000"/>
                </a:solidFill>
                <a:latin typeface="Arial"/>
                <a:ea typeface="Arial"/>
                <a:cs typeface="Arial"/>
                <a:sym typeface="Arial"/>
              </a:rPr>
              <a:t>Kuo, N.T., Cheng, Y.S., Chang, K.C. and Ying, W.H., (2020). Establishing a measurement scale for safety culture in the hotel industry. Journal of Hospitality and Tourism Management, 42, pp.12-28.</a:t>
            </a:r>
            <a:endParaRPr sz="8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800">
                <a:solidFill>
                  <a:srgbClr val="000000"/>
                </a:solidFill>
                <a:latin typeface="Arial"/>
                <a:ea typeface="Arial"/>
                <a:cs typeface="Arial"/>
                <a:sym typeface="Arial"/>
              </a:rPr>
              <a:t>Mejia, C., Ciarlante, K. and Chheda, K., (2021). A wearable technology solution and research agenda for housekeeper safety and health. International Journal of Contemporary Hospitality Management, 33(10), pp.3223-3255.</a:t>
            </a:r>
            <a:endParaRPr sz="8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800">
                <a:solidFill>
                  <a:srgbClr val="000000"/>
                </a:solidFill>
                <a:latin typeface="Arial"/>
                <a:ea typeface="Arial"/>
                <a:cs typeface="Arial"/>
                <a:sym typeface="Arial"/>
              </a:rPr>
              <a:t>Sapbamrer, R. and Thammachai, A., (2020). Factors affecting use of personal protective equipment and pesticide safety practices: A systematic review. Environmental research, 185, p.109444.</a:t>
            </a:r>
            <a:endParaRPr sz="8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800">
                <a:solidFill>
                  <a:srgbClr val="000000"/>
                </a:solidFill>
                <a:latin typeface="Arial"/>
                <a:ea typeface="Arial"/>
                <a:cs typeface="Arial"/>
                <a:sym typeface="Arial"/>
              </a:rPr>
              <a:t>Shahriar, M.M., Parvez, M.S., Islam, M.A. and Talapatra, S., (2022). Implementation of 5S in a plastic bag manufacturing industry: a case study. Cleaner Engineering and Technology, 8, p.100488.</a:t>
            </a:r>
            <a:endParaRPr sz="8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800">
                <a:solidFill>
                  <a:srgbClr val="000000"/>
                </a:solidFill>
                <a:latin typeface="Arial"/>
                <a:ea typeface="Arial"/>
                <a:cs typeface="Arial"/>
                <a:sym typeface="Arial"/>
              </a:rPr>
              <a:t>Shan, B., Liu, X., Gu, A. and Zhao, R., (2022). The effect of occupational health risk perception on job satisfaction. International journal of environmental research and public health, 19(4), p.2111.</a:t>
            </a:r>
            <a:endParaRPr sz="8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800">
                <a:solidFill>
                  <a:srgbClr val="000000"/>
                </a:solidFill>
                <a:latin typeface="Arial"/>
                <a:ea typeface="Arial"/>
                <a:cs typeface="Arial"/>
                <a:sym typeface="Arial"/>
              </a:rPr>
              <a:t>Siaw, G.A. and Siaw, N.A., (2021). Health hazard control and work safety at the legislative and facility levels in budget hotels in the Eastern Region, Ghana. ADRRI Journal of Agriculture and Food Sciences, 5(2 (4) July-September), pp.49-64.</a:t>
            </a:r>
            <a:endParaRPr sz="800">
              <a:solidFill>
                <a:srgbClr val="000000"/>
              </a:solidFill>
              <a:latin typeface="Arial"/>
              <a:ea typeface="Arial"/>
              <a:cs typeface="Arial"/>
              <a:sym typeface="Arial"/>
            </a:endParaRPr>
          </a:p>
          <a:p>
            <a:pPr marL="0" lvl="0" indent="0" algn="just" rtl="0">
              <a:lnSpc>
                <a:spcPct val="150000"/>
              </a:lnSpc>
              <a:spcBef>
                <a:spcPts val="0"/>
              </a:spcBef>
              <a:spcAft>
                <a:spcPts val="0"/>
              </a:spcAft>
              <a:buNone/>
            </a:pPr>
            <a:r>
              <a:rPr lang="en-GB" sz="800">
                <a:solidFill>
                  <a:srgbClr val="000000"/>
                </a:solidFill>
                <a:latin typeface="Arial"/>
                <a:ea typeface="Arial"/>
                <a:cs typeface="Arial"/>
                <a:sym typeface="Arial"/>
              </a:rPr>
              <a:t>Sorensen, G., Dennerlein, J.T., Peters, S.E., Sabbath, E.L., Kelly, E.L. and Wagner, G.R., (2021). The future of research on work, safety, health and wellbeing: A guiding conceptual framework. Social Science &amp; Medicine, 269, p.113593.</a:t>
            </a:r>
            <a:endParaRPr sz="800">
              <a:solidFill>
                <a:srgbClr val="000000"/>
              </a:solidFill>
              <a:latin typeface="Arial"/>
              <a:ea typeface="Arial"/>
              <a:cs typeface="Arial"/>
              <a:sym typeface="Arial"/>
            </a:endParaRPr>
          </a:p>
          <a:p>
            <a:pPr marL="0" lvl="0" indent="0" algn="just" rtl="0">
              <a:lnSpc>
                <a:spcPct val="150000"/>
              </a:lnSpc>
              <a:spcBef>
                <a:spcPts val="0"/>
              </a:spcBef>
              <a:spcAft>
                <a:spcPts val="0"/>
              </a:spcAft>
              <a:buSzPct val="333333"/>
              <a:buNone/>
            </a:pPr>
            <a:endParaRPr sz="900" b="1">
              <a:solidFill>
                <a:srgbClr val="000000"/>
              </a:solidFill>
              <a:latin typeface="Arial"/>
              <a:ea typeface="Arial"/>
              <a:cs typeface="Arial"/>
              <a:sym typeface="Arial"/>
            </a:endParaRPr>
          </a:p>
          <a:p>
            <a:pPr marL="0" lvl="0" indent="0" algn="just" rtl="0">
              <a:lnSpc>
                <a:spcPct val="150000"/>
              </a:lnSpc>
              <a:spcBef>
                <a:spcPts val="0"/>
              </a:spcBef>
              <a:spcAft>
                <a:spcPts val="0"/>
              </a:spcAft>
              <a:buSzPct val="270833"/>
              <a:buNone/>
            </a:pPr>
            <a:endParaRPr sz="9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270833"/>
              <a:buNone/>
            </a:pPr>
            <a:endParaRPr sz="900" b="1">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270833"/>
              <a:buNone/>
            </a:pPr>
            <a:endParaRPr sz="900" b="1">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SzPct val="270833"/>
              <a:buNone/>
            </a:pPr>
            <a:endParaRPr sz="900" b="1">
              <a:solidFill>
                <a:srgbClr val="000000"/>
              </a:solidFill>
              <a:latin typeface="Times New Roman"/>
              <a:ea typeface="Times New Roman"/>
              <a:cs typeface="Times New Roman"/>
              <a:sym typeface="Times New Roman"/>
            </a:endParaRPr>
          </a:p>
          <a:p>
            <a:pPr marL="0" lvl="0" indent="0" algn="l" rtl="0">
              <a:lnSpc>
                <a:spcPct val="115000"/>
              </a:lnSpc>
              <a:spcBef>
                <a:spcPts val="0"/>
              </a:spcBef>
              <a:spcAft>
                <a:spcPts val="1200"/>
              </a:spcAft>
              <a:buSzPct val="250000"/>
              <a:buNone/>
            </a:pPr>
            <a:endParaRPr sz="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12"/>
          <p:cNvSpPr txBox="1">
            <a:spLocks noGrp="1"/>
          </p:cNvSpPr>
          <p:nvPr>
            <p:ph type="title"/>
          </p:nvPr>
        </p:nvSpPr>
        <p:spPr>
          <a:xfrm>
            <a:off x="819150" y="845600"/>
            <a:ext cx="7505700" cy="9546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3000"/>
              <a:buNone/>
            </a:pPr>
            <a:endParaRPr/>
          </a:p>
        </p:txBody>
      </p:sp>
      <p:sp>
        <p:nvSpPr>
          <p:cNvPr id="189" name="Google Shape;189;p12"/>
          <p:cNvSpPr txBox="1">
            <a:spLocks noGrp="1"/>
          </p:cNvSpPr>
          <p:nvPr>
            <p:ph type="body" idx="1"/>
          </p:nvPr>
        </p:nvSpPr>
        <p:spPr>
          <a:xfrm>
            <a:off x="819150" y="1990725"/>
            <a:ext cx="7505700" cy="2448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endParaRPr/>
          </a:p>
        </p:txBody>
      </p:sp>
      <p:pic>
        <p:nvPicPr>
          <p:cNvPr id="190" name="Google Shape;190;p12"/>
          <p:cNvPicPr preferRelativeResize="0"/>
          <p:nvPr/>
        </p:nvPicPr>
        <p:blipFill rotWithShape="1">
          <a:blip r:embed="rId3">
            <a:alphaModFix/>
          </a:blip>
          <a:srcRect/>
          <a:stretch/>
        </p:blipFill>
        <p:spPr>
          <a:xfrm>
            <a:off x="179250" y="181850"/>
            <a:ext cx="8782898" cy="4779800"/>
          </a:xfrm>
          <a:prstGeom prst="rect">
            <a:avLst/>
          </a:prstGeom>
          <a:noFill/>
          <a:ln>
            <a:noFill/>
          </a:ln>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10</Slides>
  <Notes>10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Shift</vt:lpstr>
      <vt:lpstr>Operating Hotel Facilities (BMIH4006) Presentation Final - (BMIH4006) Presentation Final Student name: Alina Cristina Ionita Student ID: 2246123 Lecturer name: Scott James  </vt:lpstr>
      <vt:lpstr>Introduction   </vt:lpstr>
      <vt:lpstr>Importance of safety </vt:lpstr>
      <vt:lpstr>Precautions </vt:lpstr>
      <vt:lpstr>Detailed procedures   </vt:lpstr>
      <vt:lpstr>Equipment   </vt:lpstr>
      <vt:lpstr>Hazard mitigation </vt:lpstr>
      <vt:lpstr>Conclusion </vt:lpstr>
      <vt:lpstr> 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PRESENTATION    </dc:title>
  <cp:revision>1</cp:revision>
  <dcterms:modified xsi:type="dcterms:W3CDTF">2024-02-21T22:04:53Z</dcterms:modified>
</cp:coreProperties>
</file>