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8" r:id="rId6"/>
    <p:sldId id="260" r:id="rId7"/>
    <p:sldId id="261" r:id="rId8"/>
    <p:sldId id="263" r:id="rId9"/>
    <p:sldId id="262" r:id="rId10"/>
    <p:sldId id="264" r:id="rId11"/>
    <p:sldId id="265" r:id="rId12"/>
    <p:sldId id="269"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CB4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47" autoAdjust="0"/>
    <p:restoredTop sz="94249" autoAdjust="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604F1C-6AD7-468B-8B7B-E832D0286221}" type="datetimeFigureOut">
              <a:rPr lang="en-GB" smtClean="0"/>
              <a:t>23/11/2018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2BD785-CE7D-4B7A-9698-A1C4DF040772}" type="slidenum">
              <a:rPr lang="en-GB" smtClean="0"/>
              <a:t>‹#›</a:t>
            </a:fld>
            <a:endParaRPr lang="en-GB"/>
          </a:p>
        </p:txBody>
      </p:sp>
    </p:spTree>
    <p:extLst>
      <p:ext uri="{BB962C8B-B14F-4D97-AF65-F5344CB8AC3E}">
        <p14:creationId xmlns:p14="http://schemas.microsoft.com/office/powerpoint/2010/main" val="3496610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2BD785-CE7D-4B7A-9698-A1C4DF040772}" type="slidenum">
              <a:rPr lang="en-GB" smtClean="0"/>
              <a:t>2</a:t>
            </a:fld>
            <a:endParaRPr lang="en-GB"/>
          </a:p>
        </p:txBody>
      </p:sp>
    </p:spTree>
    <p:extLst>
      <p:ext uri="{BB962C8B-B14F-4D97-AF65-F5344CB8AC3E}">
        <p14:creationId xmlns:p14="http://schemas.microsoft.com/office/powerpoint/2010/main" val="1078627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CB2BD785-CE7D-4B7A-9698-A1C4DF040772}" type="slidenum">
              <a:rPr lang="en-GB" smtClean="0"/>
              <a:t>3</a:t>
            </a:fld>
            <a:endParaRPr lang="en-GB"/>
          </a:p>
        </p:txBody>
      </p:sp>
    </p:spTree>
    <p:extLst>
      <p:ext uri="{BB962C8B-B14F-4D97-AF65-F5344CB8AC3E}">
        <p14:creationId xmlns:p14="http://schemas.microsoft.com/office/powerpoint/2010/main" val="724726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9C1C0-C34A-4CA3-BB90-2240932FFA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4A290F-1A82-42B1-ACB1-C26DB7ECFD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1E92CF-45B7-442E-B9D3-664BCBE06A2A}"/>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5" name="Footer Placeholder 4">
            <a:extLst>
              <a:ext uri="{FF2B5EF4-FFF2-40B4-BE49-F238E27FC236}">
                <a16:creationId xmlns:a16="http://schemas.microsoft.com/office/drawing/2014/main" id="{FA92F0EC-C2D8-4545-AFDC-40C8FDBA4E1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11AC0CC-2B75-4308-B25D-6DFE17B743F5}"/>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3701979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EC0D1-F0DB-4D59-B5FA-D79A0AA26B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15C8C4-9B05-47F2-B744-66D24E480DB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B55C1-F111-40F0-9EBD-C7D84F91DA7C}"/>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5" name="Footer Placeholder 4">
            <a:extLst>
              <a:ext uri="{FF2B5EF4-FFF2-40B4-BE49-F238E27FC236}">
                <a16:creationId xmlns:a16="http://schemas.microsoft.com/office/drawing/2014/main" id="{B2048406-81FE-486F-819D-06CBF46DF0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4F8295-3B2F-4154-B3B6-3716BF527FC4}"/>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495389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1E290-D7C1-485B-AEEE-3934123A09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A4BDDB-F0BD-4291-BFE0-7B6FF62440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2B39EC1-76E8-4B42-9AF5-97D8F3D0E68C}"/>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5" name="Footer Placeholder 4">
            <a:extLst>
              <a:ext uri="{FF2B5EF4-FFF2-40B4-BE49-F238E27FC236}">
                <a16:creationId xmlns:a16="http://schemas.microsoft.com/office/drawing/2014/main" id="{E81C9406-D4FC-4918-B14A-A5A09BD6414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1DA0209-D998-4CC7-86F0-AF7174EABC38}"/>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483714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F97B4-7FB5-4EB5-8EC7-B2AE6D5FFF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E23E7-67C7-4B77-ACE6-E9A7BD1AABE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C07E8E-0D5B-44D3-970A-33A8209B5F2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8F1C15-74DE-4D5E-85F4-8FA8CA2E4ABD}"/>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6" name="Footer Placeholder 5">
            <a:extLst>
              <a:ext uri="{FF2B5EF4-FFF2-40B4-BE49-F238E27FC236}">
                <a16:creationId xmlns:a16="http://schemas.microsoft.com/office/drawing/2014/main" id="{A61D22BD-6964-4C0F-9E48-C03C8436BDB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4B08633-3615-4466-A5B7-C7A5104CC4E1}"/>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980205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8D034-E3EC-45AB-A199-8CFCF5CAD6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10CBAC-5EAD-4595-A275-4D1CBC60CE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845C095-05C7-41CA-8661-D21598904FD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DEC3037-D4F4-4E6A-8497-9E6EE7DFED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9EC2864-37D1-49E3-BDB9-423C5E930A6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168B4F-CBC6-4655-8FFB-87C04DBE41F2}"/>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8" name="Footer Placeholder 7">
            <a:extLst>
              <a:ext uri="{FF2B5EF4-FFF2-40B4-BE49-F238E27FC236}">
                <a16:creationId xmlns:a16="http://schemas.microsoft.com/office/drawing/2014/main" id="{5757D89A-5E6E-441A-8EAF-2700F3532AE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AD213BCA-F12D-4D31-954E-2A2E1FA99F32}"/>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4112568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5D70F-99A6-4CBA-B8C8-1BA304EE41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A2A83D-5A6C-49D1-9ADF-634B4BCCC90E}"/>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4" name="Footer Placeholder 3">
            <a:extLst>
              <a:ext uri="{FF2B5EF4-FFF2-40B4-BE49-F238E27FC236}">
                <a16:creationId xmlns:a16="http://schemas.microsoft.com/office/drawing/2014/main" id="{4AD724D7-D064-43FE-94C9-A3DA0E2B4E4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5264C9F-049F-4B60-9926-CD6D4004F2F0}"/>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2917653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D4B461-0A05-4064-953E-417B85D24F95}"/>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3" name="Footer Placeholder 2">
            <a:extLst>
              <a:ext uri="{FF2B5EF4-FFF2-40B4-BE49-F238E27FC236}">
                <a16:creationId xmlns:a16="http://schemas.microsoft.com/office/drawing/2014/main" id="{F8B3DD01-D24B-41FB-8025-2F12AEA2AB8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49BFB8C-13A0-49BB-9C98-C0E9E6F4464A}"/>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828625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106DB-C978-4240-9522-000D7CCD12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DF18A0-5B9E-4018-AA3B-C998FBF31C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DC5C83-C3DA-4A19-9E1C-F62A852567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AE0FE17-5B4A-4467-A9D6-FF68B6E80138}"/>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6" name="Footer Placeholder 5">
            <a:extLst>
              <a:ext uri="{FF2B5EF4-FFF2-40B4-BE49-F238E27FC236}">
                <a16:creationId xmlns:a16="http://schemas.microsoft.com/office/drawing/2014/main" id="{6886889B-3DA0-40CA-8280-DB8F2808C10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174EA3-E2C4-4346-8A82-54EA7A4BB31E}"/>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12439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50E64-87B3-4436-9636-AC5C90EA9E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0BA0AE-EE2D-4AE1-B9FE-2A377A7D9E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FE89AFD-ED7C-4A02-9E95-09795B504A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46D8083-C51F-427B-858B-7DF24F3C9FB9}"/>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6" name="Footer Placeholder 5">
            <a:extLst>
              <a:ext uri="{FF2B5EF4-FFF2-40B4-BE49-F238E27FC236}">
                <a16:creationId xmlns:a16="http://schemas.microsoft.com/office/drawing/2014/main" id="{D9618541-B26F-4E42-B566-E7CECAC1A13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173E9CA-7B71-40A2-AC7F-F36D74E2A801}"/>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864314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0140F-71A4-487B-BC45-628DC44E6A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510018-C504-4A82-A1F5-FB10359F684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E29BE9-30D9-4940-99E1-44BCD833F3CC}"/>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5" name="Footer Placeholder 4">
            <a:extLst>
              <a:ext uri="{FF2B5EF4-FFF2-40B4-BE49-F238E27FC236}">
                <a16:creationId xmlns:a16="http://schemas.microsoft.com/office/drawing/2014/main" id="{B9F08548-2475-43B7-AB11-F10E528B9EF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67A8EDE-A6A6-406F-97AF-745503954E89}"/>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1395705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023C6F-E020-4BB1-8C6B-5ED491BA2A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5B5A8F-90BD-4E3D-8AB3-59BF15DAD78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385897-8F0B-4154-BF89-01262FFBFE6A}"/>
              </a:ext>
            </a:extLst>
          </p:cNvPr>
          <p:cNvSpPr>
            <a:spLocks noGrp="1"/>
          </p:cNvSpPr>
          <p:nvPr>
            <p:ph type="dt" sz="half" idx="10"/>
          </p:nvPr>
        </p:nvSpPr>
        <p:spPr/>
        <p:txBody>
          <a:bodyPr/>
          <a:lstStyle/>
          <a:p>
            <a:fld id="{6955E954-1A8B-4DCA-ADE2-00A84E4CD725}" type="datetimeFigureOut">
              <a:rPr lang="en-GB" smtClean="0"/>
              <a:t>23/11/2018</a:t>
            </a:fld>
            <a:endParaRPr lang="en-GB" dirty="0"/>
          </a:p>
        </p:txBody>
      </p:sp>
      <p:sp>
        <p:nvSpPr>
          <p:cNvPr id="5" name="Footer Placeholder 4">
            <a:extLst>
              <a:ext uri="{FF2B5EF4-FFF2-40B4-BE49-F238E27FC236}">
                <a16:creationId xmlns:a16="http://schemas.microsoft.com/office/drawing/2014/main" id="{99F41CBE-AB98-49D4-8ACD-6F94D947E84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4A26F32-E36E-463D-8CF3-515BCCC4C758}"/>
              </a:ext>
            </a:extLst>
          </p:cNvPr>
          <p:cNvSpPr>
            <a:spLocks noGrp="1"/>
          </p:cNvSpPr>
          <p:nvPr>
            <p:ph type="sldNum" sz="quarter" idx="12"/>
          </p:nvPr>
        </p:nvSpPr>
        <p:spPr/>
        <p:txBody>
          <a:bodyPr/>
          <a:lstStyle/>
          <a:p>
            <a:fld id="{837EE5DC-0A1D-4215-9C8B-62C70DF3D3D4}" type="slidenum">
              <a:rPr lang="en-GB" smtClean="0"/>
              <a:t>‹#›</a:t>
            </a:fld>
            <a:endParaRPr lang="en-GB" dirty="0"/>
          </a:p>
        </p:txBody>
      </p:sp>
    </p:spTree>
    <p:extLst>
      <p:ext uri="{BB962C8B-B14F-4D97-AF65-F5344CB8AC3E}">
        <p14:creationId xmlns:p14="http://schemas.microsoft.com/office/powerpoint/2010/main" val="3130918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1CBBAF-E630-4747-8B98-875BECC113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5381DE-375B-41C3-A648-C5F7A2079E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FCAA50-D18B-4239-8F51-33E9491630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55E954-1A8B-4DCA-ADE2-00A84E4CD725}" type="datetimeFigureOut">
              <a:rPr lang="en-GB" smtClean="0"/>
              <a:t>23/11/2018</a:t>
            </a:fld>
            <a:endParaRPr lang="en-GB" dirty="0"/>
          </a:p>
        </p:txBody>
      </p:sp>
      <p:sp>
        <p:nvSpPr>
          <p:cNvPr id="5" name="Footer Placeholder 4">
            <a:extLst>
              <a:ext uri="{FF2B5EF4-FFF2-40B4-BE49-F238E27FC236}">
                <a16:creationId xmlns:a16="http://schemas.microsoft.com/office/drawing/2014/main" id="{F07033F4-C362-4872-B4E9-7C1C230D8C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586EDDD-281F-4C2A-B751-A2ADAF7555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7EE5DC-0A1D-4215-9C8B-62C70DF3D3D4}" type="slidenum">
              <a:rPr lang="en-GB" smtClean="0"/>
              <a:t>‹#›</a:t>
            </a:fld>
            <a:endParaRPr lang="en-GB" dirty="0"/>
          </a:p>
        </p:txBody>
      </p:sp>
    </p:spTree>
    <p:extLst>
      <p:ext uri="{BB962C8B-B14F-4D97-AF65-F5344CB8AC3E}">
        <p14:creationId xmlns:p14="http://schemas.microsoft.com/office/powerpoint/2010/main" val="2436146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1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2Y67zJxrUs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vk.ovg.ox.ac.uk/chickenpox-varicella-vaccine" TargetMode="External"/><Relationship Id="rId3" Type="http://schemas.openxmlformats.org/officeDocument/2006/relationships/hyperlink" Target="https://www.cdc.gov/chickenpox/about/prevention-treatment.html" TargetMode="External"/><Relationship Id="rId7" Type="http://schemas.openxmlformats.org/officeDocument/2006/relationships/hyperlink" Target="https://www.nhsinform.scot/illnesses-and-conditions/infections-and-poisoning/chickenpox#treating-chickenpox" TargetMode="External"/><Relationship Id="rId2" Type="http://schemas.openxmlformats.org/officeDocument/2006/relationships/hyperlink" Target="https://www.theguardian.com/society/2007/nov/08/health.qas" TargetMode="External"/><Relationship Id="rId1" Type="http://schemas.openxmlformats.org/officeDocument/2006/relationships/slideLayout" Target="../slideLayouts/slideLayout2.xml"/><Relationship Id="rId6" Type="http://schemas.openxmlformats.org/officeDocument/2006/relationships/hyperlink" Target="https://www.westmidlandsdeanery.nhs.uk/Portals/0/PH%20Practitioner/2015/4.Communicable%20Disease%20Dontrol%20-shortenedSL.pdf" TargetMode="External"/><Relationship Id="rId5" Type="http://schemas.openxmlformats.org/officeDocument/2006/relationships/hyperlink" Target="http://www.thinkstockphotos.co.uk/image/stock-illustration-chicken-pox-symptoms-infographic/697827284" TargetMode="External"/><Relationship Id="rId4" Type="http://schemas.openxmlformats.org/officeDocument/2006/relationships/hyperlink" Target="https://www.gov.uk/government/collections/chickenpox-public-health-management-and-guidance" TargetMode="External"/><Relationship Id="rId9" Type="http://schemas.openxmlformats.org/officeDocument/2006/relationships/hyperlink" Target="http://www.wales.nhs.uk/sitesplus/888/page/43921"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wikihow.com/Prevent-Chickenpox#/Image:Prevent-Chickenpox-Step-6-Version-2.jpg" TargetMode="External"/><Relationship Id="rId3" Type="http://schemas.openxmlformats.org/officeDocument/2006/relationships/hyperlink" Target="https://symptomsof.net/chicken-pox-rash-pictures-early-stages/" TargetMode="External"/><Relationship Id="rId7" Type="http://schemas.openxmlformats.org/officeDocument/2006/relationships/hyperlink" Target="https://www.wikihow.com/Prevent-Chickenpox#/Image:Prevent-Chickenpox-Step-3-Version-3.jpg" TargetMode="External"/><Relationship Id="rId2" Type="http://schemas.openxmlformats.org/officeDocument/2006/relationships/hyperlink" Target="https://www.spotchickenpox.com/" TargetMode="External"/><Relationship Id="rId1" Type="http://schemas.openxmlformats.org/officeDocument/2006/relationships/slideLayout" Target="../slideLayouts/slideLayout7.xml"/><Relationship Id="rId6" Type="http://schemas.openxmlformats.org/officeDocument/2006/relationships/hyperlink" Target="https://www.wikihow.com/Prevent-Chickenpox#/Image:Prevent-Chickenpox-Step-2-Version-3.jpg" TargetMode="External"/><Relationship Id="rId5" Type="http://schemas.openxmlformats.org/officeDocument/2006/relationships/hyperlink" Target="https://www.wikihow.com/Prevent-Chickenpox#/Image:Prevent-Chickenpox-Step-1-Version-3.jpg" TargetMode="External"/><Relationship Id="rId4" Type="http://schemas.openxmlformats.org/officeDocument/2006/relationships/hyperlink" Target="https://vaccines.procon.org/view.additional-resource.php?resourceID=005925#cases" TargetMode="External"/><Relationship Id="rId9" Type="http://schemas.openxmlformats.org/officeDocument/2006/relationships/hyperlink" Target="https://www.youtube.com/watch?v=2Y67zJxr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BEEA39-3F67-4DF9-8BDC-9153B11D3513}"/>
              </a:ext>
            </a:extLst>
          </p:cNvPr>
          <p:cNvSpPr>
            <a:spLocks noGrp="1"/>
          </p:cNvSpPr>
          <p:nvPr>
            <p:ph type="ctrTitle"/>
          </p:nvPr>
        </p:nvSpPr>
        <p:spPr>
          <a:xfrm>
            <a:off x="726057" y="3121701"/>
            <a:ext cx="3658053" cy="1786515"/>
          </a:xfrm>
        </p:spPr>
        <p:txBody>
          <a:bodyPr anchor="t">
            <a:normAutofit/>
          </a:bodyPr>
          <a:lstStyle/>
          <a:p>
            <a:pPr algn="l"/>
            <a:r>
              <a:rPr lang="en-GB" sz="4400" b="1" dirty="0">
                <a:solidFill>
                  <a:srgbClr val="FFFFFF"/>
                </a:solidFill>
                <a:latin typeface="Lucida Calligraphy" panose="020B0604020202020204" pitchFamily="66" charset="0"/>
              </a:rPr>
              <a:t>Chickenpox</a:t>
            </a:r>
          </a:p>
        </p:txBody>
      </p:sp>
      <p:sp>
        <p:nvSpPr>
          <p:cNvPr id="3" name="Subtitle 2">
            <a:extLst>
              <a:ext uri="{FF2B5EF4-FFF2-40B4-BE49-F238E27FC236}">
                <a16:creationId xmlns:a16="http://schemas.microsoft.com/office/drawing/2014/main" id="{EC032B0A-3845-4AE1-BD38-45595BB7E59D}"/>
              </a:ext>
            </a:extLst>
          </p:cNvPr>
          <p:cNvSpPr>
            <a:spLocks noGrp="1"/>
          </p:cNvSpPr>
          <p:nvPr>
            <p:ph type="subTitle" idx="1"/>
          </p:nvPr>
        </p:nvSpPr>
        <p:spPr>
          <a:xfrm>
            <a:off x="726057" y="2032347"/>
            <a:ext cx="3658053" cy="955111"/>
          </a:xfrm>
        </p:spPr>
        <p:txBody>
          <a:bodyPr anchor="b">
            <a:normAutofit/>
          </a:bodyPr>
          <a:lstStyle/>
          <a:p>
            <a:pPr algn="l"/>
            <a:r>
              <a:rPr lang="en-GB" sz="1800">
                <a:solidFill>
                  <a:srgbClr val="FFFFFF"/>
                </a:solidFill>
              </a:rPr>
              <a:t>By: Alexa Domagas</a:t>
            </a:r>
          </a:p>
        </p:txBody>
      </p:sp>
      <p:pic>
        <p:nvPicPr>
          <p:cNvPr id="24" name="Graphic 23" descr="Chicken">
            <a:extLst>
              <a:ext uri="{FF2B5EF4-FFF2-40B4-BE49-F238E27FC236}">
                <a16:creationId xmlns:a16="http://schemas.microsoft.com/office/drawing/2014/main" id="{BC02D1CC-76BA-436F-9F28-B3D5DFC2B14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9341" y="916459"/>
            <a:ext cx="5017318" cy="5017318"/>
          </a:xfrm>
          <a:prstGeom prst="rect">
            <a:avLst/>
          </a:prstGeom>
          <a:ln w="9525">
            <a:noFill/>
          </a:ln>
        </p:spPr>
      </p:pic>
    </p:spTree>
    <p:extLst>
      <p:ext uri="{BB962C8B-B14F-4D97-AF65-F5344CB8AC3E}">
        <p14:creationId xmlns:p14="http://schemas.microsoft.com/office/powerpoint/2010/main" val="2363808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5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5D8957B-4D72-460E-AD7F-750DB3055EEA}"/>
              </a:ext>
            </a:extLst>
          </p:cNvPr>
          <p:cNvSpPr>
            <a:spLocks noGrp="1"/>
          </p:cNvSpPr>
          <p:nvPr>
            <p:ph type="title"/>
          </p:nvPr>
        </p:nvSpPr>
        <p:spPr>
          <a:xfrm>
            <a:off x="640079" y="2053641"/>
            <a:ext cx="3669161" cy="2760098"/>
          </a:xfrm>
        </p:spPr>
        <p:txBody>
          <a:bodyPr>
            <a:normAutofit/>
          </a:bodyPr>
          <a:lstStyle/>
          <a:p>
            <a:r>
              <a:rPr lang="en-GB" sz="3400">
                <a:solidFill>
                  <a:srgbClr val="FFFFFF"/>
                </a:solidFill>
                <a:latin typeface="Lucida Calligraphy" panose="03010101010101010101" pitchFamily="66" charset="0"/>
              </a:rPr>
              <a:t>What is communicable disease?</a:t>
            </a:r>
          </a:p>
        </p:txBody>
      </p:sp>
      <p:sp>
        <p:nvSpPr>
          <p:cNvPr id="3" name="Content Placeholder 2">
            <a:extLst>
              <a:ext uri="{FF2B5EF4-FFF2-40B4-BE49-F238E27FC236}">
                <a16:creationId xmlns:a16="http://schemas.microsoft.com/office/drawing/2014/main" id="{35EEEFCB-56D5-48D4-ADAD-8AA508A0D0F5}"/>
              </a:ext>
            </a:extLst>
          </p:cNvPr>
          <p:cNvSpPr>
            <a:spLocks noGrp="1"/>
          </p:cNvSpPr>
          <p:nvPr>
            <p:ph idx="1"/>
          </p:nvPr>
        </p:nvSpPr>
        <p:spPr>
          <a:xfrm>
            <a:off x="5762813" y="176419"/>
            <a:ext cx="6082111" cy="2628913"/>
          </a:xfrm>
        </p:spPr>
        <p:txBody>
          <a:bodyPr anchor="ctr">
            <a:normAutofit/>
          </a:bodyPr>
          <a:lstStyle/>
          <a:p>
            <a:pPr marL="0" indent="0">
              <a:buNone/>
            </a:pPr>
            <a:r>
              <a:rPr lang="en-GB" sz="2400" dirty="0">
                <a:solidFill>
                  <a:srgbClr val="000000"/>
                </a:solidFill>
                <a:latin typeface="Arial" panose="020B0604020202020204" pitchFamily="34" charset="0"/>
                <a:cs typeface="Arial" panose="020B0604020202020204" pitchFamily="34" charset="0"/>
              </a:rPr>
              <a:t>Communicable diseases often spread from one person to another or from an animal to a person. (Larkin et al, 2015) </a:t>
            </a:r>
          </a:p>
        </p:txBody>
      </p:sp>
      <p:sp>
        <p:nvSpPr>
          <p:cNvPr id="4" name="Oval 3">
            <a:extLst>
              <a:ext uri="{FF2B5EF4-FFF2-40B4-BE49-F238E27FC236}">
                <a16:creationId xmlns:a16="http://schemas.microsoft.com/office/drawing/2014/main" id="{80E49C6A-487A-4B4B-B615-24E252FB1F17}"/>
              </a:ext>
            </a:extLst>
          </p:cNvPr>
          <p:cNvSpPr/>
          <p:nvPr/>
        </p:nvSpPr>
        <p:spPr>
          <a:xfrm>
            <a:off x="7371047" y="3666275"/>
            <a:ext cx="2429225" cy="1366808"/>
          </a:xfrm>
          <a:prstGeom prst="ellipse">
            <a:avLst/>
          </a:prstGeom>
          <a:solidFill>
            <a:schemeClr val="accent1">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Chain of infection</a:t>
            </a:r>
          </a:p>
        </p:txBody>
      </p:sp>
      <p:sp>
        <p:nvSpPr>
          <p:cNvPr id="5" name="Oval 4">
            <a:extLst>
              <a:ext uri="{FF2B5EF4-FFF2-40B4-BE49-F238E27FC236}">
                <a16:creationId xmlns:a16="http://schemas.microsoft.com/office/drawing/2014/main" id="{27069B76-9F43-482A-AB80-7B8A418F15DD}"/>
              </a:ext>
            </a:extLst>
          </p:cNvPr>
          <p:cNvSpPr/>
          <p:nvPr/>
        </p:nvSpPr>
        <p:spPr>
          <a:xfrm>
            <a:off x="7738341" y="3004100"/>
            <a:ext cx="1815549" cy="9044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Infectious Agent </a:t>
            </a:r>
          </a:p>
        </p:txBody>
      </p:sp>
      <p:sp>
        <p:nvSpPr>
          <p:cNvPr id="6" name="Oval 5">
            <a:extLst>
              <a:ext uri="{FF2B5EF4-FFF2-40B4-BE49-F238E27FC236}">
                <a16:creationId xmlns:a16="http://schemas.microsoft.com/office/drawing/2014/main" id="{DBF15A41-545E-45D4-A822-8E66EA4586EE}"/>
              </a:ext>
            </a:extLst>
          </p:cNvPr>
          <p:cNvSpPr/>
          <p:nvPr/>
        </p:nvSpPr>
        <p:spPr>
          <a:xfrm>
            <a:off x="9216422" y="3325435"/>
            <a:ext cx="1656522" cy="12589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Reservoir</a:t>
            </a:r>
            <a:r>
              <a:rPr lang="en-GB" dirty="0"/>
              <a:t> </a:t>
            </a:r>
          </a:p>
        </p:txBody>
      </p:sp>
      <p:sp>
        <p:nvSpPr>
          <p:cNvPr id="7" name="Oval 6">
            <a:extLst>
              <a:ext uri="{FF2B5EF4-FFF2-40B4-BE49-F238E27FC236}">
                <a16:creationId xmlns:a16="http://schemas.microsoft.com/office/drawing/2014/main" id="{4882970C-09F6-4353-B0BE-583B2B6275A6}"/>
              </a:ext>
            </a:extLst>
          </p:cNvPr>
          <p:cNvSpPr/>
          <p:nvPr/>
        </p:nvSpPr>
        <p:spPr>
          <a:xfrm>
            <a:off x="9092604" y="4416852"/>
            <a:ext cx="1772871" cy="10012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Portal of Exit</a:t>
            </a:r>
          </a:p>
        </p:txBody>
      </p:sp>
      <p:sp>
        <p:nvSpPr>
          <p:cNvPr id="9" name="Oval 8">
            <a:extLst>
              <a:ext uri="{FF2B5EF4-FFF2-40B4-BE49-F238E27FC236}">
                <a16:creationId xmlns:a16="http://schemas.microsoft.com/office/drawing/2014/main" id="{C47E4BAF-71E4-4699-AF0E-0B34A1998974}"/>
              </a:ext>
            </a:extLst>
          </p:cNvPr>
          <p:cNvSpPr/>
          <p:nvPr/>
        </p:nvSpPr>
        <p:spPr>
          <a:xfrm>
            <a:off x="7307246" y="4797546"/>
            <a:ext cx="2215154" cy="12000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Mode of Transmission </a:t>
            </a:r>
          </a:p>
        </p:txBody>
      </p:sp>
      <p:sp>
        <p:nvSpPr>
          <p:cNvPr id="32" name="Oval 31">
            <a:extLst>
              <a:ext uri="{FF2B5EF4-FFF2-40B4-BE49-F238E27FC236}">
                <a16:creationId xmlns:a16="http://schemas.microsoft.com/office/drawing/2014/main" id="{551B9061-520A-427E-8A90-B25899806BC8}"/>
              </a:ext>
            </a:extLst>
          </p:cNvPr>
          <p:cNvSpPr/>
          <p:nvPr/>
        </p:nvSpPr>
        <p:spPr>
          <a:xfrm>
            <a:off x="5838537" y="4139362"/>
            <a:ext cx="2107096" cy="11895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Portal of Entry</a:t>
            </a:r>
          </a:p>
        </p:txBody>
      </p:sp>
      <p:sp>
        <p:nvSpPr>
          <p:cNvPr id="37" name="Oval 36">
            <a:extLst>
              <a:ext uri="{FF2B5EF4-FFF2-40B4-BE49-F238E27FC236}">
                <a16:creationId xmlns:a16="http://schemas.microsoft.com/office/drawing/2014/main" id="{D7CC93CD-141D-4B93-88E8-CF7DCF57614E}"/>
              </a:ext>
            </a:extLst>
          </p:cNvPr>
          <p:cNvSpPr/>
          <p:nvPr/>
        </p:nvSpPr>
        <p:spPr>
          <a:xfrm>
            <a:off x="6145912" y="3239965"/>
            <a:ext cx="1996998" cy="10492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Susceptible Host</a:t>
            </a:r>
          </a:p>
        </p:txBody>
      </p:sp>
      <p:sp>
        <p:nvSpPr>
          <p:cNvPr id="8" name="TextBox 7">
            <a:extLst>
              <a:ext uri="{FF2B5EF4-FFF2-40B4-BE49-F238E27FC236}">
                <a16:creationId xmlns:a16="http://schemas.microsoft.com/office/drawing/2014/main" id="{B5154660-425B-4C90-86EA-3F35ABF3CA4E}"/>
              </a:ext>
            </a:extLst>
          </p:cNvPr>
          <p:cNvSpPr txBox="1"/>
          <p:nvPr/>
        </p:nvSpPr>
        <p:spPr>
          <a:xfrm>
            <a:off x="9216423" y="5731970"/>
            <a:ext cx="2975578" cy="369332"/>
          </a:xfrm>
          <a:prstGeom prst="rect">
            <a:avLst/>
          </a:prstGeom>
          <a:noFill/>
        </p:spPr>
        <p:txBody>
          <a:bodyPr wrap="square" rtlCol="0">
            <a:spAutoFit/>
          </a:bodyPr>
          <a:lstStyle/>
          <a:p>
            <a:r>
              <a:rPr lang="en-GB" dirty="0"/>
              <a:t>(Public Health England2018 )</a:t>
            </a:r>
          </a:p>
        </p:txBody>
      </p:sp>
    </p:spTree>
    <p:extLst>
      <p:ext uri="{BB962C8B-B14F-4D97-AF65-F5344CB8AC3E}">
        <p14:creationId xmlns:p14="http://schemas.microsoft.com/office/powerpoint/2010/main" val="3369964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4B2F42B-EF7C-4F48-A2D9-324AA75B5E2B}"/>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kern="1200" dirty="0">
                <a:solidFill>
                  <a:srgbClr val="FFFFFF"/>
                </a:solidFill>
                <a:latin typeface="Lucida Calligraphy" panose="03010101010101010101" pitchFamily="66" charset="0"/>
              </a:rPr>
              <a:t>Chicken Pox</a:t>
            </a:r>
          </a:p>
        </p:txBody>
      </p:sp>
      <p:sp>
        <p:nvSpPr>
          <p:cNvPr id="4" name="Text Placeholder 3">
            <a:extLst>
              <a:ext uri="{FF2B5EF4-FFF2-40B4-BE49-F238E27FC236}">
                <a16:creationId xmlns:a16="http://schemas.microsoft.com/office/drawing/2014/main" id="{8205CE91-A3B9-4A18-9458-FFAA2734A358}"/>
              </a:ext>
            </a:extLst>
          </p:cNvPr>
          <p:cNvSpPr>
            <a:spLocks noGrp="1"/>
          </p:cNvSpPr>
          <p:nvPr>
            <p:ph type="body" sz="half" idx="2"/>
          </p:nvPr>
        </p:nvSpPr>
        <p:spPr>
          <a:xfrm>
            <a:off x="288383" y="2978923"/>
            <a:ext cx="5358948" cy="2363728"/>
          </a:xfrm>
        </p:spPr>
        <p:txBody>
          <a:bodyPr vert="horz" lIns="91440" tIns="45720" rIns="91440" bIns="45720" rtlCol="0">
            <a:normAutofit lnSpcReduction="10000"/>
          </a:bodyPr>
          <a:lstStyle/>
          <a:p>
            <a:pPr marL="342900" indent="-342900">
              <a:buFont typeface="Wingdings" panose="05000000000000000000" pitchFamily="2" charset="2"/>
              <a:buChar char="v"/>
            </a:pPr>
            <a:r>
              <a:rPr lang="en-US" sz="2000" dirty="0">
                <a:solidFill>
                  <a:srgbClr val="000000"/>
                </a:solidFill>
                <a:latin typeface="Bookman Old Style" panose="02050604050505020204" pitchFamily="18" charset="0"/>
              </a:rPr>
              <a:t>Chicken Pox is…… (NHS Direct Wales) </a:t>
            </a:r>
          </a:p>
          <a:p>
            <a:pPr marL="342900" indent="-342900">
              <a:buFont typeface="Wingdings" panose="05000000000000000000" pitchFamily="2" charset="2"/>
              <a:buChar char="v"/>
            </a:pPr>
            <a:r>
              <a:rPr lang="en-US" sz="2000" dirty="0">
                <a:solidFill>
                  <a:srgbClr val="000000"/>
                </a:solidFill>
                <a:latin typeface="Bookman Old Style" panose="02050604050505020204" pitchFamily="18" charset="0"/>
              </a:rPr>
              <a:t>highly contagious, infecting up to 90% of non-immune people who come close into close contact with an infected person. </a:t>
            </a:r>
          </a:p>
          <a:p>
            <a:pPr marL="342900" indent="-342900">
              <a:buFont typeface="Wingdings" panose="05000000000000000000" pitchFamily="2" charset="2"/>
              <a:buChar char="v"/>
            </a:pPr>
            <a:r>
              <a:rPr lang="en-US" sz="2000" dirty="0">
                <a:solidFill>
                  <a:srgbClr val="000000"/>
                </a:solidFill>
                <a:latin typeface="Bookman Old Style" panose="02050604050505020204" pitchFamily="18" charset="0"/>
              </a:rPr>
              <a:t>Can make you feel unwell. </a:t>
            </a:r>
          </a:p>
          <a:p>
            <a:pPr algn="r"/>
            <a:r>
              <a:rPr lang="en-US" sz="2000" dirty="0">
                <a:solidFill>
                  <a:srgbClr val="000000"/>
                </a:solidFill>
                <a:latin typeface="Bookman Old Style" panose="02050604050505020204" pitchFamily="18" charset="0"/>
              </a:rPr>
              <a:t>(</a:t>
            </a:r>
            <a:r>
              <a:rPr lang="en-US" sz="2000" dirty="0" err="1">
                <a:solidFill>
                  <a:srgbClr val="000000"/>
                </a:solidFill>
                <a:latin typeface="Bookman Old Style" panose="02050604050505020204" pitchFamily="18" charset="0"/>
              </a:rPr>
              <a:t>Spotchickenpox</a:t>
            </a:r>
            <a:r>
              <a:rPr lang="en-US" sz="2000" dirty="0">
                <a:solidFill>
                  <a:srgbClr val="000000"/>
                </a:solidFill>
                <a:latin typeface="Bookman Old Style" panose="02050604050505020204" pitchFamily="18" charset="0"/>
              </a:rPr>
              <a:t>)</a:t>
            </a:r>
          </a:p>
        </p:txBody>
      </p:sp>
      <p:pic>
        <p:nvPicPr>
          <p:cNvPr id="5" name="Picture 4">
            <a:extLst>
              <a:ext uri="{FF2B5EF4-FFF2-40B4-BE49-F238E27FC236}">
                <a16:creationId xmlns:a16="http://schemas.microsoft.com/office/drawing/2014/main" id="{B702C8FE-E9C0-4641-B197-E02B5838E6AD}"/>
              </a:ext>
            </a:extLst>
          </p:cNvPr>
          <p:cNvPicPr>
            <a:picLocks noChangeAspect="1"/>
          </p:cNvPicPr>
          <p:nvPr/>
        </p:nvPicPr>
        <p:blipFill>
          <a:blip r:embed="rId4"/>
          <a:stretch>
            <a:fillRect/>
          </a:stretch>
        </p:blipFill>
        <p:spPr>
          <a:xfrm>
            <a:off x="6003235" y="2322827"/>
            <a:ext cx="5832861" cy="429076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60260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9063251-54F6-4BF4-BB59-8F8C20994647}"/>
              </a:ext>
            </a:extLst>
          </p:cNvPr>
          <p:cNvSpPr>
            <a:spLocks noGrp="1"/>
          </p:cNvSpPr>
          <p:nvPr>
            <p:ph type="title"/>
          </p:nvPr>
        </p:nvSpPr>
        <p:spPr>
          <a:xfrm>
            <a:off x="34417" y="414296"/>
            <a:ext cx="3006639" cy="2262809"/>
          </a:xfrm>
        </p:spPr>
        <p:txBody>
          <a:bodyPr vert="horz" lIns="91440" tIns="45720" rIns="91440" bIns="45720" rtlCol="0" anchor="ctr">
            <a:normAutofit/>
          </a:bodyPr>
          <a:lstStyle/>
          <a:p>
            <a:r>
              <a:rPr lang="en-US" sz="2800" kern="1200" dirty="0">
                <a:solidFill>
                  <a:srgbClr val="FFFFFF"/>
                </a:solidFill>
                <a:latin typeface="Lucida Calligraphy" panose="03010101010101010101" pitchFamily="66" charset="0"/>
              </a:rPr>
              <a:t>Incidence and prevalence of this disease?</a:t>
            </a:r>
          </a:p>
        </p:txBody>
      </p:sp>
      <p:sp>
        <p:nvSpPr>
          <p:cNvPr id="5" name="Rectangle 4">
            <a:extLst>
              <a:ext uri="{FF2B5EF4-FFF2-40B4-BE49-F238E27FC236}">
                <a16:creationId xmlns:a16="http://schemas.microsoft.com/office/drawing/2014/main" id="{E71C1BCE-1B92-4C5F-9637-4338A03C8B2C}"/>
              </a:ext>
            </a:extLst>
          </p:cNvPr>
          <p:cNvSpPr/>
          <p:nvPr/>
        </p:nvSpPr>
        <p:spPr>
          <a:xfrm>
            <a:off x="111456" y="2211773"/>
            <a:ext cx="1953067" cy="1969123"/>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marL="285750" indent="-285750" algn="ctr">
              <a:buFont typeface="Arial" panose="020B0604020202020204" pitchFamily="34" charset="0"/>
              <a:buChar char="•"/>
            </a:pPr>
            <a:r>
              <a:rPr lang="en-GB" sz="2400" dirty="0">
                <a:latin typeface="Lucida Calligraphy" panose="03010101010101010101" pitchFamily="66" charset="0"/>
              </a:rPr>
              <a:t>Locally?</a:t>
            </a:r>
          </a:p>
          <a:p>
            <a:pPr marL="285750" indent="-285750" algn="ctr">
              <a:buFont typeface="Arial" panose="020B0604020202020204" pitchFamily="34" charset="0"/>
              <a:buChar char="•"/>
            </a:pPr>
            <a:r>
              <a:rPr lang="en-GB" sz="2400" dirty="0">
                <a:latin typeface="Lucida Calligraphy" panose="03010101010101010101" pitchFamily="66" charset="0"/>
              </a:rPr>
              <a:t>Wales?</a:t>
            </a:r>
          </a:p>
          <a:p>
            <a:pPr marL="285750" indent="-285750" algn="ctr">
              <a:buFont typeface="Arial" panose="020B0604020202020204" pitchFamily="34" charset="0"/>
              <a:buChar char="•"/>
            </a:pPr>
            <a:r>
              <a:rPr lang="en-GB" sz="2400" dirty="0">
                <a:latin typeface="Lucida Calligraphy" panose="03010101010101010101" pitchFamily="66" charset="0"/>
              </a:rPr>
              <a:t>Britain?</a:t>
            </a:r>
          </a:p>
          <a:p>
            <a:pPr marL="285750" indent="-285750" algn="ctr">
              <a:buFont typeface="Arial" panose="020B0604020202020204" pitchFamily="34" charset="0"/>
              <a:buChar char="•"/>
            </a:pPr>
            <a:r>
              <a:rPr lang="en-GB" sz="2400" dirty="0">
                <a:latin typeface="Lucida Calligraphy" panose="03010101010101010101" pitchFamily="66" charset="0"/>
              </a:rPr>
              <a:t>Globally? </a:t>
            </a:r>
          </a:p>
        </p:txBody>
      </p:sp>
      <p:sp>
        <p:nvSpPr>
          <p:cNvPr id="3" name="TextBox 2">
            <a:extLst>
              <a:ext uri="{FF2B5EF4-FFF2-40B4-BE49-F238E27FC236}">
                <a16:creationId xmlns:a16="http://schemas.microsoft.com/office/drawing/2014/main" id="{8DD2966F-0333-4C13-B9F1-F72EDBE137AA}"/>
              </a:ext>
            </a:extLst>
          </p:cNvPr>
          <p:cNvSpPr txBox="1"/>
          <p:nvPr/>
        </p:nvSpPr>
        <p:spPr>
          <a:xfrm>
            <a:off x="6321286" y="4593893"/>
            <a:ext cx="4809419" cy="1754326"/>
          </a:xfrm>
          <a:prstGeom prst="rect">
            <a:avLst/>
          </a:prstGeom>
          <a:noFill/>
        </p:spPr>
        <p:txBody>
          <a:bodyPr wrap="square" rtlCol="0">
            <a:spAutoFit/>
          </a:bodyPr>
          <a:lstStyle/>
          <a:p>
            <a:r>
              <a:rPr lang="en-GB" dirty="0"/>
              <a:t>The imbalance in the number of deaths from chickenpox between children and adults in England and Wales has been consistent since 1967 – 1985. </a:t>
            </a:r>
          </a:p>
          <a:p>
            <a:endParaRPr lang="en-GB" dirty="0"/>
          </a:p>
          <a:p>
            <a:pPr algn="r"/>
            <a:r>
              <a:rPr lang="en-GB" dirty="0"/>
              <a:t>Joseph, C.A., &amp; Noah, N. (1988).</a:t>
            </a:r>
          </a:p>
        </p:txBody>
      </p:sp>
      <p:pic>
        <p:nvPicPr>
          <p:cNvPr id="6" name="Picture 5">
            <a:extLst>
              <a:ext uri="{FF2B5EF4-FFF2-40B4-BE49-F238E27FC236}">
                <a16:creationId xmlns:a16="http://schemas.microsoft.com/office/drawing/2014/main" id="{F90A7591-BD5D-43F3-AEF1-FD944442A3B8}"/>
              </a:ext>
            </a:extLst>
          </p:cNvPr>
          <p:cNvPicPr>
            <a:picLocks noChangeAspect="1"/>
          </p:cNvPicPr>
          <p:nvPr/>
        </p:nvPicPr>
        <p:blipFill>
          <a:blip r:embed="rId3"/>
          <a:stretch>
            <a:fillRect/>
          </a:stretch>
        </p:blipFill>
        <p:spPr>
          <a:xfrm>
            <a:off x="3041055" y="171216"/>
            <a:ext cx="8089649" cy="425146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3165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5">
            <a:extLst>
              <a:ext uri="{FF2B5EF4-FFF2-40B4-BE49-F238E27FC236}">
                <a16:creationId xmlns:a16="http://schemas.microsoft.com/office/drawing/2014/main" id="{9527FCEA-6143-4C5E-8C45-8AC9237AD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7">
            <a:extLst>
              <a:ext uri="{FF2B5EF4-FFF2-40B4-BE49-F238E27FC236}">
                <a16:creationId xmlns:a16="http://schemas.microsoft.com/office/drawing/2014/main" id="{1A9F23AD-7A55-49F3-A3EC-743F47F36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6741849" cy="5897880"/>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59E5670-E149-4CFE-B07F-74DF01594B27}"/>
              </a:ext>
            </a:extLst>
          </p:cNvPr>
          <p:cNvPicPr>
            <a:picLocks noChangeAspect="1"/>
          </p:cNvPicPr>
          <p:nvPr/>
        </p:nvPicPr>
        <p:blipFill rotWithShape="1">
          <a:blip r:embed="rId2"/>
          <a:srcRect t="3031" r="-1" b="2038"/>
          <a:stretch/>
        </p:blipFill>
        <p:spPr>
          <a:xfrm>
            <a:off x="641180" y="1223889"/>
            <a:ext cx="6410084" cy="4332849"/>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20" name="Rectangle 19">
            <a:extLst>
              <a:ext uri="{FF2B5EF4-FFF2-40B4-BE49-F238E27FC236}">
                <a16:creationId xmlns:a16="http://schemas.microsoft.com/office/drawing/2014/main" id="{D7D9F91F-72C9-4DB9-ABD0-A8180D826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48006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00E694-032A-4E66-825A-D19EE228AA11}"/>
              </a:ext>
            </a:extLst>
          </p:cNvPr>
          <p:cNvPicPr>
            <a:picLocks noChangeAspect="1"/>
          </p:cNvPicPr>
          <p:nvPr/>
        </p:nvPicPr>
        <p:blipFill>
          <a:blip r:embed="rId3"/>
          <a:stretch>
            <a:fillRect/>
          </a:stretch>
        </p:blipFill>
        <p:spPr>
          <a:xfrm>
            <a:off x="7695873" y="695898"/>
            <a:ext cx="3854945" cy="2441516"/>
          </a:xfrm>
          <a:prstGeom prst="rect">
            <a:avLst/>
          </a:prstGeom>
        </p:spPr>
      </p:pic>
      <p:sp>
        <p:nvSpPr>
          <p:cNvPr id="22" name="Rectangle 21">
            <a:extLst>
              <a:ext uri="{FF2B5EF4-FFF2-40B4-BE49-F238E27FC236}">
                <a16:creationId xmlns:a16="http://schemas.microsoft.com/office/drawing/2014/main" id="{BE016956-CE9F-4946-8834-A8BC3529D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60367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7D987B9-9FD3-4E0F-ACF3-F2D3887D219B}"/>
              </a:ext>
            </a:extLst>
          </p:cNvPr>
          <p:cNvPicPr>
            <a:picLocks noChangeAspect="1"/>
          </p:cNvPicPr>
          <p:nvPr/>
        </p:nvPicPr>
        <p:blipFill rotWithShape="1">
          <a:blip r:embed="rId4"/>
          <a:srcRect l="1791" r="2779" b="-1"/>
          <a:stretch/>
        </p:blipFill>
        <p:spPr>
          <a:xfrm>
            <a:off x="7705740" y="3748194"/>
            <a:ext cx="3835210" cy="2471631"/>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C3715623-F9E7-452F-85A4-47E3B95A406A}"/>
              </a:ext>
            </a:extLst>
          </p:cNvPr>
          <p:cNvSpPr txBox="1"/>
          <p:nvPr/>
        </p:nvSpPr>
        <p:spPr>
          <a:xfrm>
            <a:off x="5221357" y="5725573"/>
            <a:ext cx="1609018" cy="369332"/>
          </a:xfrm>
          <a:prstGeom prst="rect">
            <a:avLst/>
          </a:prstGeom>
          <a:noFill/>
        </p:spPr>
        <p:txBody>
          <a:bodyPr wrap="square" rtlCol="0">
            <a:spAutoFit/>
          </a:bodyPr>
          <a:lstStyle/>
          <a:p>
            <a:pPr algn="r"/>
            <a:r>
              <a:rPr lang="en-GB" dirty="0" err="1"/>
              <a:t>ProCon</a:t>
            </a:r>
            <a:r>
              <a:rPr lang="en-GB" dirty="0"/>
              <a:t> (2017)</a:t>
            </a:r>
          </a:p>
        </p:txBody>
      </p:sp>
    </p:spTree>
    <p:extLst>
      <p:ext uri="{BB962C8B-B14F-4D97-AF65-F5344CB8AC3E}">
        <p14:creationId xmlns:p14="http://schemas.microsoft.com/office/powerpoint/2010/main" val="136493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Title 9">
            <a:extLst>
              <a:ext uri="{FF2B5EF4-FFF2-40B4-BE49-F238E27FC236}">
                <a16:creationId xmlns:a16="http://schemas.microsoft.com/office/drawing/2014/main" id="{F77FEA5A-4EED-4FBB-9347-3DA5B9E3FEA6}"/>
              </a:ext>
            </a:extLst>
          </p:cNvPr>
          <p:cNvSpPr>
            <a:spLocks noGrp="1"/>
          </p:cNvSpPr>
          <p:nvPr>
            <p:ph type="title"/>
          </p:nvPr>
        </p:nvSpPr>
        <p:spPr>
          <a:xfrm>
            <a:off x="3670852" y="198804"/>
            <a:ext cx="5186926" cy="742729"/>
          </a:xfrm>
        </p:spPr>
        <p:txBody>
          <a:bodyPr vert="horz" lIns="91440" tIns="45720" rIns="91440" bIns="45720" rtlCol="0" anchor="b">
            <a:noAutofit/>
          </a:bodyPr>
          <a:lstStyle/>
          <a:p>
            <a:r>
              <a:rPr lang="en-US" sz="4000" kern="1200" dirty="0">
                <a:latin typeface="Lucida Calligraphy" panose="03010101010101010101" pitchFamily="66" charset="0"/>
              </a:rPr>
              <a:t>Signs &amp; Symptoms </a:t>
            </a:r>
          </a:p>
        </p:txBody>
      </p:sp>
      <p:sp>
        <p:nvSpPr>
          <p:cNvPr id="4" name="TextBox 3">
            <a:extLst>
              <a:ext uri="{FF2B5EF4-FFF2-40B4-BE49-F238E27FC236}">
                <a16:creationId xmlns:a16="http://schemas.microsoft.com/office/drawing/2014/main" id="{97FBB2D9-75C0-4A87-98FD-DCDB240EF768}"/>
              </a:ext>
            </a:extLst>
          </p:cNvPr>
          <p:cNvSpPr txBox="1"/>
          <p:nvPr/>
        </p:nvSpPr>
        <p:spPr>
          <a:xfrm>
            <a:off x="100242" y="192092"/>
            <a:ext cx="2934505" cy="3139321"/>
          </a:xfrm>
          <a:prstGeom prst="rect">
            <a:avLst/>
          </a:prstGeom>
          <a:gradFill flip="none" rotWithShape="1">
            <a:gsLst>
              <a:gs pos="0">
                <a:srgbClr val="9CB4E0">
                  <a:shade val="30000"/>
                  <a:satMod val="115000"/>
                </a:srgbClr>
              </a:gs>
              <a:gs pos="50000">
                <a:srgbClr val="9CB4E0">
                  <a:shade val="67500"/>
                  <a:satMod val="115000"/>
                </a:srgbClr>
              </a:gs>
              <a:gs pos="100000">
                <a:srgbClr val="9CB4E0">
                  <a:shade val="100000"/>
                  <a:satMod val="115000"/>
                </a:srgbClr>
              </a:gs>
            </a:gsLst>
            <a:path path="circle">
              <a:fillToRect t="100000" r="100000"/>
            </a:path>
            <a:tileRect l="-100000" b="-100000"/>
          </a:gradFill>
          <a:ln>
            <a:solidFill>
              <a:schemeClr val="accent1">
                <a:lumMod val="60000"/>
                <a:lumOff val="40000"/>
              </a:schemeClr>
            </a:solidFill>
            <a:prstDash val="lgDashDot"/>
          </a:ln>
        </p:spPr>
        <p:txBody>
          <a:bodyPr wrap="square" rtlCol="0">
            <a:spAutoFit/>
          </a:bodyPr>
          <a:lstStyle/>
          <a:p>
            <a:r>
              <a:rPr lang="en-GB" sz="2000" dirty="0">
                <a:latin typeface="Bookman Old Style" panose="02050604050505020204" pitchFamily="18" charset="0"/>
              </a:rPr>
              <a:t>Chicken pox starts with:</a:t>
            </a:r>
          </a:p>
          <a:p>
            <a:endParaRPr lang="en-GB" sz="2000" dirty="0">
              <a:latin typeface="Bookman Old Style" panose="02050604050505020204" pitchFamily="18" charset="0"/>
            </a:endParaRPr>
          </a:p>
          <a:p>
            <a:pPr marL="285750" indent="-285750">
              <a:buFont typeface="Wingdings" panose="05000000000000000000" pitchFamily="2" charset="2"/>
              <a:buChar char="§"/>
            </a:pPr>
            <a:r>
              <a:rPr lang="en-GB" sz="2000" dirty="0">
                <a:latin typeface="Bookman Old Style" panose="02050604050505020204" pitchFamily="18" charset="0"/>
              </a:rPr>
              <a:t>Red spots:….. </a:t>
            </a:r>
          </a:p>
          <a:p>
            <a:pPr marL="285750" indent="-285750">
              <a:buFont typeface="Wingdings" panose="05000000000000000000" pitchFamily="2" charset="2"/>
              <a:buChar char="§"/>
            </a:pPr>
            <a:r>
              <a:rPr lang="en-GB" sz="2000" dirty="0">
                <a:latin typeface="Bookman Old Style" panose="02050604050505020204" pitchFamily="18" charset="0"/>
              </a:rPr>
              <a:t>The spots fill with fluids. </a:t>
            </a:r>
          </a:p>
          <a:p>
            <a:pPr marL="285750" indent="-285750">
              <a:buFont typeface="Wingdings" panose="05000000000000000000" pitchFamily="2" charset="2"/>
              <a:buChar char="§"/>
            </a:pPr>
            <a:r>
              <a:rPr lang="en-GB" sz="2000" dirty="0">
                <a:latin typeface="Bookman Old Style" panose="02050604050505020204" pitchFamily="18" charset="0"/>
              </a:rPr>
              <a:t>The spots scab over. </a:t>
            </a:r>
          </a:p>
          <a:p>
            <a:pPr marL="285750" indent="-285750">
              <a:buFont typeface="Wingdings" panose="05000000000000000000" pitchFamily="2" charset="2"/>
              <a:buChar char="§"/>
            </a:pPr>
            <a:endParaRPr lang="en-GB" sz="2000" dirty="0">
              <a:latin typeface="Bookman Old Style" panose="02050604050505020204" pitchFamily="18" charset="0"/>
            </a:endParaRPr>
          </a:p>
          <a:p>
            <a:pPr algn="r"/>
            <a:r>
              <a:rPr lang="en-GB" dirty="0"/>
              <a:t>(NHS (2017)</a:t>
            </a:r>
          </a:p>
        </p:txBody>
      </p:sp>
      <p:pic>
        <p:nvPicPr>
          <p:cNvPr id="3" name="Picture 2">
            <a:extLst>
              <a:ext uri="{FF2B5EF4-FFF2-40B4-BE49-F238E27FC236}">
                <a16:creationId xmlns:a16="http://schemas.microsoft.com/office/drawing/2014/main" id="{D8DDF45F-E477-4792-8402-039DDE3ACB38}"/>
              </a:ext>
            </a:extLst>
          </p:cNvPr>
          <p:cNvPicPr>
            <a:picLocks noChangeAspect="1"/>
          </p:cNvPicPr>
          <p:nvPr/>
        </p:nvPicPr>
        <p:blipFill>
          <a:blip r:embed="rId3"/>
          <a:stretch>
            <a:fillRect/>
          </a:stretch>
        </p:blipFill>
        <p:spPr>
          <a:xfrm>
            <a:off x="3216078" y="1136688"/>
            <a:ext cx="8544947" cy="5526157"/>
          </a:xfrm>
          <a:prstGeom prst="rect">
            <a:avLst/>
          </a:prstGeom>
          <a:ln>
            <a:noFill/>
          </a:ln>
          <a:effectLst>
            <a:softEdge rad="112500"/>
          </a:effectLst>
        </p:spPr>
      </p:pic>
      <p:sp>
        <p:nvSpPr>
          <p:cNvPr id="6" name="TextBox 5">
            <a:extLst>
              <a:ext uri="{FF2B5EF4-FFF2-40B4-BE49-F238E27FC236}">
                <a16:creationId xmlns:a16="http://schemas.microsoft.com/office/drawing/2014/main" id="{63A2AD64-CF97-4A89-9017-1964347F9063}"/>
              </a:ext>
            </a:extLst>
          </p:cNvPr>
          <p:cNvSpPr txBox="1"/>
          <p:nvPr/>
        </p:nvSpPr>
        <p:spPr>
          <a:xfrm>
            <a:off x="9494350" y="6293513"/>
            <a:ext cx="2268838" cy="369332"/>
          </a:xfrm>
          <a:prstGeom prst="rect">
            <a:avLst/>
          </a:prstGeom>
          <a:noFill/>
        </p:spPr>
        <p:txBody>
          <a:bodyPr wrap="square" rtlCol="0">
            <a:spAutoFit/>
          </a:bodyPr>
          <a:lstStyle/>
          <a:p>
            <a:r>
              <a:rPr lang="en-GB" dirty="0"/>
              <a:t>Getty Images (2018)</a:t>
            </a:r>
          </a:p>
        </p:txBody>
      </p:sp>
    </p:spTree>
    <p:extLst>
      <p:ext uri="{BB962C8B-B14F-4D97-AF65-F5344CB8AC3E}">
        <p14:creationId xmlns:p14="http://schemas.microsoft.com/office/powerpoint/2010/main" val="3573486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AA216AD-3500-48BD-AE94-EBFC4272B64B}"/>
              </a:ext>
            </a:extLst>
          </p:cNvPr>
          <p:cNvSpPr>
            <a:spLocks noGrp="1"/>
          </p:cNvSpPr>
          <p:nvPr>
            <p:ph type="title"/>
          </p:nvPr>
        </p:nvSpPr>
        <p:spPr>
          <a:xfrm>
            <a:off x="6528516" y="281224"/>
            <a:ext cx="4101693" cy="929617"/>
          </a:xfrm>
        </p:spPr>
        <p:txBody>
          <a:bodyPr>
            <a:normAutofit fontScale="90000"/>
          </a:bodyPr>
          <a:lstStyle/>
          <a:p>
            <a:pPr algn="ctr"/>
            <a:r>
              <a:rPr lang="en-GB" b="1" dirty="0">
                <a:solidFill>
                  <a:srgbClr val="000000"/>
                </a:solidFill>
                <a:latin typeface="Lucida Calligraphy" panose="03010101010101010101" pitchFamily="66" charset="0"/>
              </a:rPr>
              <a:t>Treatments</a:t>
            </a:r>
            <a:br>
              <a:rPr lang="en-GB" dirty="0">
                <a:solidFill>
                  <a:srgbClr val="000000"/>
                </a:solidFill>
              </a:rPr>
            </a:br>
            <a:endParaRPr lang="en-GB" dirty="0">
              <a:solidFill>
                <a:srgbClr val="000000"/>
              </a:solidFill>
            </a:endParaRPr>
          </a:p>
        </p:txBody>
      </p:sp>
      <p:sp>
        <p:nvSpPr>
          <p:cNvPr id="2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descr="Needle">
            <a:extLst>
              <a:ext uri="{FF2B5EF4-FFF2-40B4-BE49-F238E27FC236}">
                <a16:creationId xmlns:a16="http://schemas.microsoft.com/office/drawing/2014/main" id="{33C03D5B-149A-4096-8607-3B6A97107C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A0246155-6345-49B6-8F07-F0EBB47AD4B2}"/>
              </a:ext>
            </a:extLst>
          </p:cNvPr>
          <p:cNvSpPr>
            <a:spLocks noGrp="1"/>
          </p:cNvSpPr>
          <p:nvPr>
            <p:ph idx="1"/>
          </p:nvPr>
        </p:nvSpPr>
        <p:spPr>
          <a:xfrm>
            <a:off x="5450690" y="844043"/>
            <a:ext cx="6423257" cy="2999087"/>
          </a:xfrm>
        </p:spPr>
        <p:txBody>
          <a:bodyPr anchor="ctr">
            <a:normAutofit/>
          </a:bodyPr>
          <a:lstStyle/>
          <a:p>
            <a:pPr marL="0" indent="0">
              <a:buNone/>
            </a:pPr>
            <a:r>
              <a:rPr lang="en-GB" sz="2000" dirty="0">
                <a:solidFill>
                  <a:srgbClr val="000000"/>
                </a:solidFill>
                <a:latin typeface="Arial" panose="020B0604020202020204" pitchFamily="34" charset="0"/>
                <a:cs typeface="Arial" panose="020B0604020202020204" pitchFamily="34" charset="0"/>
              </a:rPr>
              <a:t>There is no specific treatment for chickenpox, but there are pharmacy remedies that can reduce the symptoms. </a:t>
            </a:r>
          </a:p>
          <a:p>
            <a:pPr marL="0" indent="0">
              <a:buNone/>
            </a:pPr>
            <a:endParaRPr lang="en-GB" sz="2000" dirty="0">
              <a:solidFill>
                <a:srgbClr val="000000"/>
              </a:solidFill>
              <a:latin typeface="Arial" panose="020B0604020202020204" pitchFamily="34" charset="0"/>
              <a:cs typeface="Arial" panose="020B0604020202020204" pitchFamily="34" charset="0"/>
            </a:endParaRPr>
          </a:p>
          <a:p>
            <a:pPr marL="0" indent="0" algn="r">
              <a:buNone/>
            </a:pPr>
            <a:r>
              <a:rPr lang="en-GB" sz="2000" dirty="0">
                <a:solidFill>
                  <a:srgbClr val="000000"/>
                </a:solidFill>
                <a:latin typeface="Arial" panose="020B0604020202020204" pitchFamily="34" charset="0"/>
                <a:cs typeface="Arial" panose="020B0604020202020204" pitchFamily="34" charset="0"/>
              </a:rPr>
              <a:t>NHS Inform (2018)</a:t>
            </a:r>
          </a:p>
          <a:p>
            <a:pPr marL="0" indent="0">
              <a:buNone/>
            </a:pPr>
            <a:endParaRPr lang="en-GB" sz="2000" b="1" dirty="0">
              <a:solidFill>
                <a:srgbClr val="000000"/>
              </a:solidFill>
              <a:latin typeface="Lucida Calligraphy" panose="03010101010101010101" pitchFamily="66" charset="0"/>
            </a:endParaRPr>
          </a:p>
          <a:p>
            <a:pPr marL="0" indent="0" algn="r">
              <a:buNone/>
            </a:pPr>
            <a:endParaRPr lang="en-GB" sz="2000" b="1" dirty="0">
              <a:solidFill>
                <a:srgbClr val="000000"/>
              </a:solidFill>
              <a:latin typeface="Lucida Calligraphy" panose="03010101010101010101" pitchFamily="66" charset="0"/>
            </a:endParaRPr>
          </a:p>
        </p:txBody>
      </p:sp>
    </p:spTree>
    <p:extLst>
      <p:ext uri="{BB962C8B-B14F-4D97-AF65-F5344CB8AC3E}">
        <p14:creationId xmlns:p14="http://schemas.microsoft.com/office/powerpoint/2010/main" val="3722781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AC83B-56A1-43A8-A4F1-09717AD1C640}"/>
              </a:ext>
            </a:extLst>
          </p:cNvPr>
          <p:cNvSpPr>
            <a:spLocks noGrp="1"/>
          </p:cNvSpPr>
          <p:nvPr>
            <p:ph type="title"/>
          </p:nvPr>
        </p:nvSpPr>
        <p:spPr>
          <a:xfrm>
            <a:off x="674237" y="914400"/>
            <a:ext cx="3657600" cy="2995866"/>
          </a:xfrm>
        </p:spPr>
        <p:txBody>
          <a:bodyPr vert="horz" lIns="91440" tIns="45720" rIns="91440" bIns="45720" rtlCol="0" anchor="b">
            <a:normAutofit/>
          </a:bodyPr>
          <a:lstStyle/>
          <a:p>
            <a:pPr algn="ctr"/>
            <a:r>
              <a:rPr lang="en-US" sz="3600" b="1" kern="1200" dirty="0">
                <a:solidFill>
                  <a:srgbClr val="FFFFFF"/>
                </a:solidFill>
                <a:latin typeface="Lucida Calligraphy" panose="03010101010101010101" pitchFamily="66" charset="0"/>
              </a:rPr>
              <a:t>Preventative methods</a:t>
            </a:r>
          </a:p>
        </p:txBody>
      </p:sp>
      <p:cxnSp>
        <p:nvCxnSpPr>
          <p:cNvPr id="24" name="Straight Connector 23">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9" name="Content Placeholder 15" descr="Eye dropper">
            <a:extLst>
              <a:ext uri="{FF2B5EF4-FFF2-40B4-BE49-F238E27FC236}">
                <a16:creationId xmlns:a16="http://schemas.microsoft.com/office/drawing/2014/main" id="{6519FAF4-B75E-44D9-A82E-72672E3C6A9B}"/>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27980" y="3599756"/>
            <a:ext cx="3127469" cy="3127469"/>
          </a:xfrm>
          <a:prstGeom prst="rect">
            <a:avLst/>
          </a:prstGeom>
        </p:spPr>
      </p:pic>
      <p:sp>
        <p:nvSpPr>
          <p:cNvPr id="4" name="TextBox 3">
            <a:extLst>
              <a:ext uri="{FF2B5EF4-FFF2-40B4-BE49-F238E27FC236}">
                <a16:creationId xmlns:a16="http://schemas.microsoft.com/office/drawing/2014/main" id="{54E786AF-59E2-4C11-82AA-56C150F42627}"/>
              </a:ext>
            </a:extLst>
          </p:cNvPr>
          <p:cNvSpPr txBox="1"/>
          <p:nvPr/>
        </p:nvSpPr>
        <p:spPr>
          <a:xfrm>
            <a:off x="5006074" y="321177"/>
            <a:ext cx="7185926" cy="1477328"/>
          </a:xfrm>
          <a:prstGeom prst="rect">
            <a:avLst/>
          </a:prstGeom>
          <a:noFill/>
        </p:spPr>
        <p:txBody>
          <a:bodyPr wrap="square" rtlCol="0">
            <a:spAutoFit/>
          </a:bodyPr>
          <a:lstStyle/>
          <a:p>
            <a:r>
              <a:rPr lang="en-GB" dirty="0"/>
              <a:t>Centres for Disease Control and Prevention states that the best way to prevent chickenpox is to get the chickenpox vaccine. Children, adolescents, and adults should get two doses of chickenpox vaccine….. </a:t>
            </a:r>
          </a:p>
          <a:p>
            <a:endParaRPr lang="en-GB" dirty="0"/>
          </a:p>
          <a:p>
            <a:r>
              <a:rPr lang="en-GB" dirty="0"/>
              <a:t> However, Public Health Wales states that …..</a:t>
            </a:r>
          </a:p>
        </p:txBody>
      </p:sp>
      <p:sp>
        <p:nvSpPr>
          <p:cNvPr id="5" name="TextBox 4">
            <a:extLst>
              <a:ext uri="{FF2B5EF4-FFF2-40B4-BE49-F238E27FC236}">
                <a16:creationId xmlns:a16="http://schemas.microsoft.com/office/drawing/2014/main" id="{0CDD5398-E368-41E3-8425-D58107831D36}"/>
              </a:ext>
            </a:extLst>
          </p:cNvPr>
          <p:cNvSpPr txBox="1"/>
          <p:nvPr/>
        </p:nvSpPr>
        <p:spPr>
          <a:xfrm>
            <a:off x="5380383" y="2822713"/>
            <a:ext cx="4332307" cy="2862322"/>
          </a:xfrm>
          <a:prstGeom prst="rect">
            <a:avLst/>
          </a:prstGeom>
          <a:noFill/>
        </p:spPr>
        <p:txBody>
          <a:bodyPr wrap="square" rtlCol="0">
            <a:spAutoFit/>
          </a:bodyPr>
          <a:lstStyle/>
          <a:p>
            <a:r>
              <a:rPr lang="en-GB" dirty="0"/>
              <a:t>Avoid contact with: </a:t>
            </a:r>
          </a:p>
          <a:p>
            <a:pPr marL="285750" indent="-285750">
              <a:buFont typeface="Arial" panose="020B0604020202020204" pitchFamily="34" charset="0"/>
              <a:buChar char="•"/>
            </a:pPr>
            <a:r>
              <a:rPr lang="en-GB" dirty="0"/>
              <a:t>Pregnant women</a:t>
            </a:r>
          </a:p>
          <a:p>
            <a:pPr marL="285750" indent="-285750">
              <a:buFont typeface="Arial" panose="020B0604020202020204" pitchFamily="34" charset="0"/>
              <a:buChar char="•"/>
            </a:pPr>
            <a:r>
              <a:rPr lang="en-GB" dirty="0"/>
              <a:t>Newborn babies</a:t>
            </a:r>
          </a:p>
          <a:p>
            <a:pPr marL="285750" indent="-285750">
              <a:buFont typeface="Arial" panose="020B0604020202020204" pitchFamily="34" charset="0"/>
              <a:buChar char="•"/>
            </a:pPr>
            <a:r>
              <a:rPr lang="en-GB" dirty="0"/>
              <a:t>Anyone who has a weak immune system, such as people who are having chemotherapy (a treatment for cancer) or taking steroid tablets. </a:t>
            </a:r>
          </a:p>
          <a:p>
            <a:pPr marL="285750" indent="-285750">
              <a:buFont typeface="Arial" panose="020B0604020202020204" pitchFamily="34" charset="0"/>
              <a:buChar char="•"/>
            </a:pPr>
            <a:endParaRPr lang="en-GB" dirty="0"/>
          </a:p>
          <a:p>
            <a:pPr algn="r"/>
            <a:r>
              <a:rPr lang="en-GB" dirty="0"/>
              <a:t>(Health Service Executive) </a:t>
            </a:r>
          </a:p>
          <a:p>
            <a:endParaRPr lang="en-GB" dirty="0"/>
          </a:p>
        </p:txBody>
      </p:sp>
    </p:spTree>
    <p:extLst>
      <p:ext uri="{BB962C8B-B14F-4D97-AF65-F5344CB8AC3E}">
        <p14:creationId xmlns:p14="http://schemas.microsoft.com/office/powerpoint/2010/main" val="1504029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6193B-272D-49BF-91BB-6D9F6B032F8E}"/>
              </a:ext>
            </a:extLst>
          </p:cNvPr>
          <p:cNvSpPr>
            <a:spLocks noGrp="1"/>
          </p:cNvSpPr>
          <p:nvPr>
            <p:ph type="title"/>
          </p:nvPr>
        </p:nvSpPr>
        <p:spPr>
          <a:xfrm>
            <a:off x="309563" y="179388"/>
            <a:ext cx="4282440" cy="1325563"/>
          </a:xfrm>
        </p:spPr>
        <p:txBody>
          <a:bodyPr>
            <a:normAutofit/>
          </a:bodyPr>
          <a:lstStyle/>
          <a:p>
            <a:r>
              <a:rPr lang="en-GB" b="1" dirty="0">
                <a:latin typeface="Lucida Calligraphy" panose="03010101010101010101" pitchFamily="66" charset="0"/>
              </a:rPr>
              <a:t>Vaccinations </a:t>
            </a:r>
          </a:p>
        </p:txBody>
      </p:sp>
      <p:sp>
        <p:nvSpPr>
          <p:cNvPr id="3" name="Content Placeholder 2">
            <a:extLst>
              <a:ext uri="{FF2B5EF4-FFF2-40B4-BE49-F238E27FC236}">
                <a16:creationId xmlns:a16="http://schemas.microsoft.com/office/drawing/2014/main" id="{961DC19D-A392-47C2-82CF-9C13AB23364C}"/>
              </a:ext>
            </a:extLst>
          </p:cNvPr>
          <p:cNvSpPr>
            <a:spLocks noGrp="1"/>
          </p:cNvSpPr>
          <p:nvPr>
            <p:ph idx="1"/>
          </p:nvPr>
        </p:nvSpPr>
        <p:spPr>
          <a:xfrm>
            <a:off x="241470" y="1218810"/>
            <a:ext cx="4614227" cy="1396281"/>
          </a:xfrm>
        </p:spPr>
        <p:txBody>
          <a:bodyPr>
            <a:normAutofit fontScale="85000" lnSpcReduction="20000"/>
          </a:bodyPr>
          <a:lstStyle/>
          <a:p>
            <a:pPr>
              <a:buFont typeface="Wingdings" panose="05000000000000000000" pitchFamily="2" charset="2"/>
              <a:buChar char="ü"/>
            </a:pPr>
            <a:r>
              <a:rPr lang="en-GB" sz="1800" dirty="0"/>
              <a:t>You can get chickenpox vaccine on the NHS if there’s a risk of harming someone with a weakened immune system. </a:t>
            </a:r>
          </a:p>
          <a:p>
            <a:pPr>
              <a:buFont typeface="Wingdings" panose="05000000000000000000" pitchFamily="2" charset="2"/>
              <a:buChar char="ü"/>
            </a:pPr>
            <a:endParaRPr lang="en-GB" sz="1800" dirty="0"/>
          </a:p>
          <a:p>
            <a:pPr marL="0" indent="0" algn="r">
              <a:buNone/>
            </a:pPr>
            <a:r>
              <a:rPr lang="en-GB" sz="1800" dirty="0"/>
              <a:t>Chickenpox: public health management and guidance(2014) </a:t>
            </a:r>
          </a:p>
        </p:txBody>
      </p:sp>
      <p:pic>
        <p:nvPicPr>
          <p:cNvPr id="4" name="Picture 3">
            <a:extLst>
              <a:ext uri="{FF2B5EF4-FFF2-40B4-BE49-F238E27FC236}">
                <a16:creationId xmlns:a16="http://schemas.microsoft.com/office/drawing/2014/main" id="{88EC1915-AE3F-46E3-B4C0-B508200CB7E4}"/>
              </a:ext>
            </a:extLst>
          </p:cNvPr>
          <p:cNvPicPr>
            <a:picLocks noChangeAspect="1"/>
          </p:cNvPicPr>
          <p:nvPr/>
        </p:nvPicPr>
        <p:blipFill rotWithShape="1">
          <a:blip r:embed="rId2"/>
          <a:srcRect t="8603" r="1" b="1"/>
          <a:stretch/>
        </p:blipFill>
        <p:spPr>
          <a:xfrm>
            <a:off x="5044532" y="165100"/>
            <a:ext cx="2555467" cy="1978025"/>
          </a:xfrm>
          <a:prstGeom prst="rect">
            <a:avLst/>
          </a:prstGeom>
        </p:spPr>
      </p:pic>
      <p:pic>
        <p:nvPicPr>
          <p:cNvPr id="5" name="Picture 4">
            <a:extLst>
              <a:ext uri="{FF2B5EF4-FFF2-40B4-BE49-F238E27FC236}">
                <a16:creationId xmlns:a16="http://schemas.microsoft.com/office/drawing/2014/main" id="{05422319-6AB4-4795-BD86-2FADED88F26E}"/>
              </a:ext>
            </a:extLst>
          </p:cNvPr>
          <p:cNvPicPr>
            <a:picLocks noChangeAspect="1"/>
          </p:cNvPicPr>
          <p:nvPr/>
        </p:nvPicPr>
        <p:blipFill>
          <a:blip r:embed="rId3"/>
          <a:stretch>
            <a:fillRect/>
          </a:stretch>
        </p:blipFill>
        <p:spPr>
          <a:xfrm>
            <a:off x="4995862" y="2383632"/>
            <a:ext cx="2604137" cy="1978026"/>
          </a:xfrm>
          <a:prstGeom prst="rect">
            <a:avLst/>
          </a:prstGeom>
        </p:spPr>
      </p:pic>
      <p:pic>
        <p:nvPicPr>
          <p:cNvPr id="6" name="Picture 5">
            <a:extLst>
              <a:ext uri="{FF2B5EF4-FFF2-40B4-BE49-F238E27FC236}">
                <a16:creationId xmlns:a16="http://schemas.microsoft.com/office/drawing/2014/main" id="{3B085A7C-9475-4665-AD49-2BCE69DACE6A}"/>
              </a:ext>
            </a:extLst>
          </p:cNvPr>
          <p:cNvPicPr>
            <a:picLocks noChangeAspect="1"/>
          </p:cNvPicPr>
          <p:nvPr/>
        </p:nvPicPr>
        <p:blipFill>
          <a:blip r:embed="rId4"/>
          <a:stretch>
            <a:fillRect/>
          </a:stretch>
        </p:blipFill>
        <p:spPr>
          <a:xfrm flipH="1">
            <a:off x="4995862" y="4629961"/>
            <a:ext cx="2604135" cy="1978027"/>
          </a:xfrm>
          <a:prstGeom prst="rect">
            <a:avLst/>
          </a:prstGeom>
        </p:spPr>
      </p:pic>
      <p:pic>
        <p:nvPicPr>
          <p:cNvPr id="7" name="Picture 6">
            <a:extLst>
              <a:ext uri="{FF2B5EF4-FFF2-40B4-BE49-F238E27FC236}">
                <a16:creationId xmlns:a16="http://schemas.microsoft.com/office/drawing/2014/main" id="{0CA7FA93-8CE6-44BA-9D79-EB40E1794103}"/>
              </a:ext>
            </a:extLst>
          </p:cNvPr>
          <p:cNvPicPr>
            <a:picLocks noChangeAspect="1"/>
          </p:cNvPicPr>
          <p:nvPr/>
        </p:nvPicPr>
        <p:blipFill>
          <a:blip r:embed="rId5"/>
          <a:stretch>
            <a:fillRect/>
          </a:stretch>
        </p:blipFill>
        <p:spPr>
          <a:xfrm>
            <a:off x="8969401" y="195838"/>
            <a:ext cx="2555467" cy="1978025"/>
          </a:xfrm>
          <a:prstGeom prst="rect">
            <a:avLst/>
          </a:prstGeom>
        </p:spPr>
      </p:pic>
      <p:pic>
        <p:nvPicPr>
          <p:cNvPr id="8" name="Picture 7">
            <a:extLst>
              <a:ext uri="{FF2B5EF4-FFF2-40B4-BE49-F238E27FC236}">
                <a16:creationId xmlns:a16="http://schemas.microsoft.com/office/drawing/2014/main" id="{39027813-415C-4947-A341-91703A8CD3CD}"/>
              </a:ext>
            </a:extLst>
          </p:cNvPr>
          <p:cNvPicPr>
            <a:picLocks noChangeAspect="1"/>
          </p:cNvPicPr>
          <p:nvPr/>
        </p:nvPicPr>
        <p:blipFill>
          <a:blip r:embed="rId6"/>
          <a:stretch>
            <a:fillRect/>
          </a:stretch>
        </p:blipFill>
        <p:spPr>
          <a:xfrm>
            <a:off x="8969401" y="2383631"/>
            <a:ext cx="2562895" cy="1978027"/>
          </a:xfrm>
          <a:prstGeom prst="rect">
            <a:avLst/>
          </a:prstGeom>
        </p:spPr>
      </p:pic>
      <p:pic>
        <p:nvPicPr>
          <p:cNvPr id="9" name="Picture 8">
            <a:extLst>
              <a:ext uri="{FF2B5EF4-FFF2-40B4-BE49-F238E27FC236}">
                <a16:creationId xmlns:a16="http://schemas.microsoft.com/office/drawing/2014/main" id="{6D8EA3A3-83BC-4FAB-94C0-D4D15E8CD2AF}"/>
              </a:ext>
            </a:extLst>
          </p:cNvPr>
          <p:cNvPicPr>
            <a:picLocks noChangeAspect="1"/>
          </p:cNvPicPr>
          <p:nvPr/>
        </p:nvPicPr>
        <p:blipFill>
          <a:blip r:embed="rId7"/>
          <a:stretch>
            <a:fillRect/>
          </a:stretch>
        </p:blipFill>
        <p:spPr>
          <a:xfrm>
            <a:off x="8997827" y="4587875"/>
            <a:ext cx="2562895" cy="1978027"/>
          </a:xfrm>
          <a:prstGeom prst="rect">
            <a:avLst/>
          </a:prstGeom>
        </p:spPr>
      </p:pic>
      <p:sp>
        <p:nvSpPr>
          <p:cNvPr id="10" name="TextBox 9">
            <a:extLst>
              <a:ext uri="{FF2B5EF4-FFF2-40B4-BE49-F238E27FC236}">
                <a16:creationId xmlns:a16="http://schemas.microsoft.com/office/drawing/2014/main" id="{60E61842-CBD6-4916-9ACA-73BFC222D76F}"/>
              </a:ext>
            </a:extLst>
          </p:cNvPr>
          <p:cNvSpPr txBox="1"/>
          <p:nvPr/>
        </p:nvSpPr>
        <p:spPr>
          <a:xfrm>
            <a:off x="5961405" y="195838"/>
            <a:ext cx="1902288" cy="646331"/>
          </a:xfrm>
          <a:prstGeom prst="rect">
            <a:avLst/>
          </a:prstGeom>
          <a:noFill/>
        </p:spPr>
        <p:txBody>
          <a:bodyPr wrap="square" rtlCol="0">
            <a:spAutoFit/>
          </a:bodyPr>
          <a:lstStyle/>
          <a:p>
            <a:r>
              <a:rPr lang="en-GB" b="1" dirty="0"/>
              <a:t>Get vaccinated for chickenpox </a:t>
            </a:r>
          </a:p>
        </p:txBody>
      </p:sp>
      <p:sp>
        <p:nvSpPr>
          <p:cNvPr id="11" name="TextBox 10">
            <a:extLst>
              <a:ext uri="{FF2B5EF4-FFF2-40B4-BE49-F238E27FC236}">
                <a16:creationId xmlns:a16="http://schemas.microsoft.com/office/drawing/2014/main" id="{09CDE9AA-A55C-4EE5-AC8D-E48FCED3F792}"/>
              </a:ext>
            </a:extLst>
          </p:cNvPr>
          <p:cNvSpPr txBox="1"/>
          <p:nvPr/>
        </p:nvSpPr>
        <p:spPr>
          <a:xfrm>
            <a:off x="5961405" y="2375495"/>
            <a:ext cx="1902288" cy="923330"/>
          </a:xfrm>
          <a:prstGeom prst="rect">
            <a:avLst/>
          </a:prstGeom>
          <a:noFill/>
        </p:spPr>
        <p:txBody>
          <a:bodyPr wrap="square" rtlCol="0">
            <a:spAutoFit/>
          </a:bodyPr>
          <a:lstStyle/>
          <a:p>
            <a:r>
              <a:rPr lang="en-GB" b="1" dirty="0"/>
              <a:t>Keep your immune system strong</a:t>
            </a:r>
          </a:p>
        </p:txBody>
      </p:sp>
      <p:sp>
        <p:nvSpPr>
          <p:cNvPr id="12" name="TextBox 11">
            <a:extLst>
              <a:ext uri="{FF2B5EF4-FFF2-40B4-BE49-F238E27FC236}">
                <a16:creationId xmlns:a16="http://schemas.microsoft.com/office/drawing/2014/main" id="{4F439064-BC6D-4A3E-B736-79B43084A1D4}"/>
              </a:ext>
            </a:extLst>
          </p:cNvPr>
          <p:cNvSpPr txBox="1"/>
          <p:nvPr/>
        </p:nvSpPr>
        <p:spPr>
          <a:xfrm>
            <a:off x="4951205" y="6015831"/>
            <a:ext cx="2611278" cy="646331"/>
          </a:xfrm>
          <a:prstGeom prst="rect">
            <a:avLst/>
          </a:prstGeom>
          <a:noFill/>
        </p:spPr>
        <p:txBody>
          <a:bodyPr wrap="square" rtlCol="0">
            <a:spAutoFit/>
          </a:bodyPr>
          <a:lstStyle/>
          <a:p>
            <a:r>
              <a:rPr lang="en-GB" b="1" dirty="0"/>
              <a:t>Avoid other children and adults with chickenpox </a:t>
            </a:r>
          </a:p>
        </p:txBody>
      </p:sp>
      <p:sp>
        <p:nvSpPr>
          <p:cNvPr id="13" name="TextBox 12">
            <a:extLst>
              <a:ext uri="{FF2B5EF4-FFF2-40B4-BE49-F238E27FC236}">
                <a16:creationId xmlns:a16="http://schemas.microsoft.com/office/drawing/2014/main" id="{D2F39BAB-41CF-4CE8-86C5-DD6DC57CBFFB}"/>
              </a:ext>
            </a:extLst>
          </p:cNvPr>
          <p:cNvSpPr txBox="1"/>
          <p:nvPr/>
        </p:nvSpPr>
        <p:spPr>
          <a:xfrm>
            <a:off x="8969401" y="179388"/>
            <a:ext cx="2400964" cy="923330"/>
          </a:xfrm>
          <a:prstGeom prst="rect">
            <a:avLst/>
          </a:prstGeom>
          <a:noFill/>
        </p:spPr>
        <p:txBody>
          <a:bodyPr wrap="square" rtlCol="0">
            <a:spAutoFit/>
          </a:bodyPr>
          <a:lstStyle/>
          <a:p>
            <a:r>
              <a:rPr lang="en-GB" b="1" dirty="0"/>
              <a:t>Disinfect your house and wash your hands regularly </a:t>
            </a:r>
          </a:p>
        </p:txBody>
      </p:sp>
      <p:sp>
        <p:nvSpPr>
          <p:cNvPr id="14" name="TextBox 13">
            <a:extLst>
              <a:ext uri="{FF2B5EF4-FFF2-40B4-BE49-F238E27FC236}">
                <a16:creationId xmlns:a16="http://schemas.microsoft.com/office/drawing/2014/main" id="{A612855F-934F-4517-8CFD-DBB7121DC27C}"/>
              </a:ext>
            </a:extLst>
          </p:cNvPr>
          <p:cNvSpPr txBox="1"/>
          <p:nvPr/>
        </p:nvSpPr>
        <p:spPr>
          <a:xfrm>
            <a:off x="8997827" y="2400080"/>
            <a:ext cx="2591321" cy="646331"/>
          </a:xfrm>
          <a:prstGeom prst="rect">
            <a:avLst/>
          </a:prstGeom>
          <a:noFill/>
        </p:spPr>
        <p:txBody>
          <a:bodyPr wrap="square" rtlCol="0">
            <a:spAutoFit/>
          </a:bodyPr>
          <a:lstStyle/>
          <a:p>
            <a:r>
              <a:rPr lang="en-GB" b="1" dirty="0"/>
              <a:t>Let the illness run its course </a:t>
            </a:r>
          </a:p>
        </p:txBody>
      </p:sp>
      <p:sp>
        <p:nvSpPr>
          <p:cNvPr id="16" name="TextBox 15">
            <a:extLst>
              <a:ext uri="{FF2B5EF4-FFF2-40B4-BE49-F238E27FC236}">
                <a16:creationId xmlns:a16="http://schemas.microsoft.com/office/drawing/2014/main" id="{74C65726-34BD-43A5-A113-425DE2B86697}"/>
              </a:ext>
            </a:extLst>
          </p:cNvPr>
          <p:cNvSpPr txBox="1"/>
          <p:nvPr/>
        </p:nvSpPr>
        <p:spPr>
          <a:xfrm>
            <a:off x="9335879" y="4571426"/>
            <a:ext cx="2372538" cy="646331"/>
          </a:xfrm>
          <a:prstGeom prst="rect">
            <a:avLst/>
          </a:prstGeom>
          <a:noFill/>
        </p:spPr>
        <p:txBody>
          <a:bodyPr wrap="square" rtlCol="0">
            <a:spAutoFit/>
          </a:bodyPr>
          <a:lstStyle/>
          <a:p>
            <a:r>
              <a:rPr lang="en-GB" b="1" dirty="0"/>
              <a:t>Talk to your doctor about antiviral drugs.</a:t>
            </a:r>
          </a:p>
        </p:txBody>
      </p:sp>
      <p:sp>
        <p:nvSpPr>
          <p:cNvPr id="15" name="TextBox 14">
            <a:extLst>
              <a:ext uri="{FF2B5EF4-FFF2-40B4-BE49-F238E27FC236}">
                <a16:creationId xmlns:a16="http://schemas.microsoft.com/office/drawing/2014/main" id="{F0E9CFB6-CB33-4D72-80C9-49D8A18F354D}"/>
              </a:ext>
            </a:extLst>
          </p:cNvPr>
          <p:cNvSpPr txBox="1"/>
          <p:nvPr/>
        </p:nvSpPr>
        <p:spPr>
          <a:xfrm>
            <a:off x="131515" y="2615091"/>
            <a:ext cx="4695321" cy="375487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Side effects: </a:t>
            </a:r>
          </a:p>
          <a:p>
            <a:r>
              <a:rPr lang="en-GB" sz="1400" b="1" dirty="0">
                <a:latin typeface="Arial" panose="020B0604020202020204" pitchFamily="34" charset="0"/>
                <a:cs typeface="Arial" panose="020B0604020202020204" pitchFamily="34" charset="0"/>
              </a:rPr>
              <a:t>Very common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reactions at the site of the injection, including redness, pain and swelling.</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raised temperature (fever)</a:t>
            </a:r>
          </a:p>
          <a:p>
            <a:r>
              <a:rPr lang="en-GB" sz="1400" b="1" dirty="0">
                <a:latin typeface="Arial" panose="020B0604020202020204" pitchFamily="34" charset="0"/>
                <a:cs typeface="Arial" panose="020B0604020202020204" pitchFamily="34" charset="0"/>
              </a:rPr>
              <a:t>Common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chickenpox-like rash (in up to 10% of adults and 5% of children)</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mild cold-like symptoms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irritability</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itching at the injection site</a:t>
            </a:r>
            <a:endParaRPr lang="en-GB" sz="16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Uncommon</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swollen glands, headache, sore throat, cough, or runny nose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feeling sick or being sick</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algn="r"/>
            <a:r>
              <a:rPr lang="en-GB" sz="1400" dirty="0">
                <a:latin typeface="Arial" panose="020B0604020202020204" pitchFamily="34" charset="0"/>
                <a:cs typeface="Arial" panose="020B0604020202020204" pitchFamily="34" charset="0"/>
              </a:rPr>
              <a:t>Oxford Vaccine Group </a:t>
            </a:r>
          </a:p>
        </p:txBody>
      </p:sp>
    </p:spTree>
    <p:extLst>
      <p:ext uri="{BB962C8B-B14F-4D97-AF65-F5344CB8AC3E}">
        <p14:creationId xmlns:p14="http://schemas.microsoft.com/office/powerpoint/2010/main" val="1401911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C0D15D-4741-49FA-A548-A7D49F1390B7}"/>
              </a:ext>
            </a:extLst>
          </p:cNvPr>
          <p:cNvSpPr>
            <a:spLocks noGrp="1"/>
          </p:cNvSpPr>
          <p:nvPr>
            <p:ph type="title"/>
          </p:nvPr>
        </p:nvSpPr>
        <p:spPr>
          <a:xfrm>
            <a:off x="3657601" y="3726"/>
            <a:ext cx="8187396" cy="1454051"/>
          </a:xfrm>
        </p:spPr>
        <p:txBody>
          <a:bodyPr>
            <a:normAutofit/>
          </a:bodyPr>
          <a:lstStyle/>
          <a:p>
            <a:r>
              <a:rPr lang="en-GB" sz="2000" b="1" dirty="0">
                <a:solidFill>
                  <a:srgbClr val="000000"/>
                </a:solidFill>
                <a:latin typeface="Lucida Calligraphy" panose="03010101010101010101" pitchFamily="66" charset="0"/>
              </a:rPr>
              <a:t>What are the implications for the healthcare professionals</a:t>
            </a:r>
            <a:r>
              <a:rPr lang="en-GB" sz="2000" dirty="0">
                <a:solidFill>
                  <a:srgbClr val="000000"/>
                </a:solidFill>
                <a:latin typeface="Lucida Calligraphy" panose="03010101010101010101" pitchFamily="66" charset="0"/>
              </a:rPr>
              <a:t>? </a:t>
            </a:r>
          </a:p>
        </p:txBody>
      </p:sp>
      <p:sp>
        <p:nvSpPr>
          <p:cNvPr id="2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descr="Person with Idea">
            <a:extLst>
              <a:ext uri="{FF2B5EF4-FFF2-40B4-BE49-F238E27FC236}">
                <a16:creationId xmlns:a16="http://schemas.microsoft.com/office/drawing/2014/main" id="{985A8F34-3F9F-4B03-B021-DF2FEA2634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2064" y="1629089"/>
            <a:ext cx="3620021" cy="3620021"/>
          </a:xfrm>
          <a:prstGeom prst="rect">
            <a:avLst/>
          </a:prstGeom>
        </p:spPr>
      </p:pic>
      <p:sp>
        <p:nvSpPr>
          <p:cNvPr id="3" name="Content Placeholder 2">
            <a:extLst>
              <a:ext uri="{FF2B5EF4-FFF2-40B4-BE49-F238E27FC236}">
                <a16:creationId xmlns:a16="http://schemas.microsoft.com/office/drawing/2014/main" id="{88F70D99-CC30-44F0-81A3-67E23648378E}"/>
              </a:ext>
            </a:extLst>
          </p:cNvPr>
          <p:cNvSpPr>
            <a:spLocks noGrp="1"/>
          </p:cNvSpPr>
          <p:nvPr>
            <p:ph idx="1"/>
          </p:nvPr>
        </p:nvSpPr>
        <p:spPr>
          <a:xfrm>
            <a:off x="5185995" y="1073426"/>
            <a:ext cx="6832504" cy="2829499"/>
          </a:xfrm>
        </p:spPr>
        <p:txBody>
          <a:bodyPr anchor="ctr">
            <a:normAutofit/>
          </a:bodyPr>
          <a:lstStyle/>
          <a:p>
            <a:r>
              <a:rPr lang="en-GB" sz="1600" dirty="0">
                <a:solidFill>
                  <a:srgbClr val="000000"/>
                </a:solidFill>
                <a:latin typeface="Arial" panose="020B0604020202020204" pitchFamily="34" charset="0"/>
                <a:cs typeface="Arial" panose="020B0604020202020204" pitchFamily="34" charset="0"/>
              </a:rPr>
              <a:t>Minimising impact in Wales </a:t>
            </a:r>
          </a:p>
          <a:p>
            <a:pPr marL="0" indent="0">
              <a:buNone/>
            </a:pPr>
            <a:r>
              <a:rPr lang="en-GB" sz="1600" dirty="0">
                <a:solidFill>
                  <a:srgbClr val="000000"/>
                </a:solidFill>
                <a:latin typeface="Arial" panose="020B0604020202020204" pitchFamily="34" charset="0"/>
                <a:cs typeface="Arial" panose="020B0604020202020204" pitchFamily="34" charset="0"/>
              </a:rPr>
              <a:t>Public Health Wales state that issue guidance and advice to both health professionals and the general public in Wales on the management and treatment of such infections, especially in outbreak situations and in those considered to be more at risk of developing complications from the illness. </a:t>
            </a:r>
          </a:p>
          <a:p>
            <a:pPr marL="0" indent="0" algn="r">
              <a:buNone/>
            </a:pPr>
            <a:r>
              <a:rPr lang="en-GB" sz="1600" dirty="0">
                <a:solidFill>
                  <a:srgbClr val="000000"/>
                </a:solidFill>
                <a:latin typeface="Arial" panose="020B0604020202020204" pitchFamily="34" charset="0"/>
                <a:cs typeface="Arial" panose="020B0604020202020204" pitchFamily="34" charset="0"/>
              </a:rPr>
              <a:t>Public Health Wales (2017)</a:t>
            </a:r>
          </a:p>
          <a:p>
            <a:pPr marL="0" indent="0">
              <a:buNone/>
            </a:pPr>
            <a:endParaRPr lang="en-GB" sz="2000" dirty="0">
              <a:solidFill>
                <a:srgbClr val="000000"/>
              </a:solidFill>
            </a:endParaRPr>
          </a:p>
          <a:p>
            <a:pPr marL="0" indent="0">
              <a:buNone/>
            </a:pPr>
            <a:endParaRPr lang="en-GB" sz="2000" dirty="0">
              <a:solidFill>
                <a:srgbClr val="000000"/>
              </a:solidFill>
            </a:endParaRPr>
          </a:p>
          <a:p>
            <a:pPr marL="0" indent="0">
              <a:buNone/>
            </a:pPr>
            <a:endParaRPr lang="en-GB" sz="2000" dirty="0">
              <a:solidFill>
                <a:srgbClr val="000000"/>
              </a:solidFill>
            </a:endParaRPr>
          </a:p>
        </p:txBody>
      </p:sp>
      <p:sp>
        <p:nvSpPr>
          <p:cNvPr id="4" name="TextBox 3">
            <a:extLst>
              <a:ext uri="{FF2B5EF4-FFF2-40B4-BE49-F238E27FC236}">
                <a16:creationId xmlns:a16="http://schemas.microsoft.com/office/drawing/2014/main" id="{7BDE5B32-FACD-495D-A9FF-1BBFFE024677}"/>
              </a:ext>
            </a:extLst>
          </p:cNvPr>
          <p:cNvSpPr txBox="1"/>
          <p:nvPr/>
        </p:nvSpPr>
        <p:spPr>
          <a:xfrm>
            <a:off x="5185995" y="4174435"/>
            <a:ext cx="6659001" cy="1200329"/>
          </a:xfrm>
          <a:prstGeom prst="rect">
            <a:avLst/>
          </a:prstGeom>
          <a:noFill/>
        </p:spPr>
        <p:txBody>
          <a:bodyPr wrap="square" rtlCol="0">
            <a:spAutoFit/>
          </a:bodyPr>
          <a:lstStyle/>
          <a:p>
            <a:r>
              <a:rPr lang="en-GB" dirty="0"/>
              <a:t>In England, varicella vaccination is offered currently only to non-immune healthcare workers..</a:t>
            </a:r>
          </a:p>
          <a:p>
            <a:endParaRPr lang="en-GB" dirty="0"/>
          </a:p>
          <a:p>
            <a:pPr algn="r"/>
            <a:r>
              <a:rPr lang="en-GB" dirty="0"/>
              <a:t>US National Library of Medicine National Institutes of Health (2017) </a:t>
            </a:r>
          </a:p>
        </p:txBody>
      </p:sp>
    </p:spTree>
    <p:extLst>
      <p:ext uri="{BB962C8B-B14F-4D97-AF65-F5344CB8AC3E}">
        <p14:creationId xmlns:p14="http://schemas.microsoft.com/office/powerpoint/2010/main" val="3485002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roup">
            <a:extLst>
              <a:ext uri="{FF2B5EF4-FFF2-40B4-BE49-F238E27FC236}">
                <a16:creationId xmlns:a16="http://schemas.microsoft.com/office/drawing/2014/main" id="{D6549513-79B0-4641-9570-C4C4E389E6F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E4AE9BC0-96F6-48F5-ACFC-D282DDCFAE36}"/>
              </a:ext>
            </a:extLst>
          </p:cNvPr>
          <p:cNvSpPr>
            <a:spLocks noGrp="1"/>
          </p:cNvSpPr>
          <p:nvPr>
            <p:ph idx="1"/>
          </p:nvPr>
        </p:nvSpPr>
        <p:spPr>
          <a:xfrm>
            <a:off x="5351741" y="2215152"/>
            <a:ext cx="5978867" cy="3924429"/>
          </a:xfrm>
        </p:spPr>
        <p:txBody>
          <a:bodyPr anchor="ctr">
            <a:normAutofit fontScale="77500" lnSpcReduction="20000"/>
          </a:bodyPr>
          <a:lstStyle/>
          <a:p>
            <a:pPr marL="0" indent="0">
              <a:buNone/>
            </a:pPr>
            <a:r>
              <a:rPr lang="en-GB" sz="2000" dirty="0">
                <a:solidFill>
                  <a:srgbClr val="000000"/>
                </a:solidFill>
              </a:rPr>
              <a:t>How many children are affected?</a:t>
            </a:r>
          </a:p>
          <a:p>
            <a:r>
              <a:rPr lang="en-GB" sz="2000" dirty="0">
                <a:solidFill>
                  <a:srgbClr val="000000"/>
                </a:solidFill>
              </a:rPr>
              <a:t>There are 300,000 cases of chicken</a:t>
            </a:r>
          </a:p>
          <a:p>
            <a:r>
              <a:rPr lang="en-GB" sz="2000" dirty="0">
                <a:solidFill>
                  <a:srgbClr val="000000"/>
                </a:solidFill>
              </a:rPr>
              <a:t>1,000 cases between two to five children will be admitted to hospital. </a:t>
            </a:r>
          </a:p>
          <a:p>
            <a:endParaRPr lang="en-GB" sz="2000" dirty="0">
              <a:solidFill>
                <a:srgbClr val="000000"/>
              </a:solidFill>
            </a:endParaRPr>
          </a:p>
          <a:p>
            <a:pPr marL="0" indent="0">
              <a:buNone/>
            </a:pPr>
            <a:r>
              <a:rPr lang="en-GB" sz="2000" dirty="0">
                <a:solidFill>
                  <a:srgbClr val="000000"/>
                </a:solidFill>
              </a:rPr>
              <a:t>What are the possible implications?</a:t>
            </a:r>
          </a:p>
          <a:p>
            <a:r>
              <a:rPr lang="en-GB" sz="2000" dirty="0">
                <a:solidFill>
                  <a:srgbClr val="000000"/>
                </a:solidFill>
              </a:rPr>
              <a:t>About 1% of cases, adults suffer may go on to develop pneumonia. </a:t>
            </a:r>
          </a:p>
          <a:p>
            <a:r>
              <a:rPr lang="en-GB" sz="2000" dirty="0">
                <a:solidFill>
                  <a:srgbClr val="000000"/>
                </a:solidFill>
              </a:rPr>
              <a:t>Very rarely adults may also develop an inflammation of the brain called encephalitis. </a:t>
            </a:r>
          </a:p>
          <a:p>
            <a:r>
              <a:rPr lang="en-GB" sz="2000" dirty="0">
                <a:solidFill>
                  <a:srgbClr val="000000"/>
                </a:solidFill>
              </a:rPr>
              <a:t>Scarring and ataxia – uncoordinated movement – are also found in a small number of children. </a:t>
            </a:r>
          </a:p>
          <a:p>
            <a:endParaRPr lang="en-GB" sz="2000" dirty="0">
              <a:solidFill>
                <a:srgbClr val="000000"/>
              </a:solidFill>
            </a:endParaRPr>
          </a:p>
          <a:p>
            <a:endParaRPr lang="en-GB" sz="2000" dirty="0">
              <a:solidFill>
                <a:srgbClr val="000000"/>
              </a:solidFill>
            </a:endParaRPr>
          </a:p>
          <a:p>
            <a:pPr marL="0" indent="0" algn="r">
              <a:buNone/>
            </a:pPr>
            <a:r>
              <a:rPr lang="en-GB" sz="2000" dirty="0">
                <a:solidFill>
                  <a:srgbClr val="000000"/>
                </a:solidFill>
              </a:rPr>
              <a:t>Support the Guardian (2007)</a:t>
            </a:r>
          </a:p>
        </p:txBody>
      </p:sp>
      <p:sp>
        <p:nvSpPr>
          <p:cNvPr id="4" name="Speech Bubble: Oval 3">
            <a:extLst>
              <a:ext uri="{FF2B5EF4-FFF2-40B4-BE49-F238E27FC236}">
                <a16:creationId xmlns:a16="http://schemas.microsoft.com/office/drawing/2014/main" id="{D6FCD07A-98A1-41E3-BD41-1EB3E88D5CE5}"/>
              </a:ext>
            </a:extLst>
          </p:cNvPr>
          <p:cNvSpPr/>
          <p:nvPr/>
        </p:nvSpPr>
        <p:spPr>
          <a:xfrm>
            <a:off x="2193001" y="54761"/>
            <a:ext cx="5241469" cy="199761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Lucida Calligraphy" panose="03010101010101010101" pitchFamily="66" charset="0"/>
              </a:rPr>
              <a:t>What is the impact on society?</a:t>
            </a:r>
          </a:p>
        </p:txBody>
      </p:sp>
      <p:sp>
        <p:nvSpPr>
          <p:cNvPr id="2" name="TextBox 1">
            <a:extLst>
              <a:ext uri="{FF2B5EF4-FFF2-40B4-BE49-F238E27FC236}">
                <a16:creationId xmlns:a16="http://schemas.microsoft.com/office/drawing/2014/main" id="{9D07D65A-8B7F-477E-A3D2-E431E29BE46C}"/>
              </a:ext>
            </a:extLst>
          </p:cNvPr>
          <p:cNvSpPr txBox="1"/>
          <p:nvPr/>
        </p:nvSpPr>
        <p:spPr>
          <a:xfrm>
            <a:off x="5473147" y="3439099"/>
            <a:ext cx="5141843"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13639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F149F-3705-4C8B-8112-2C5D54ECF940}"/>
              </a:ext>
            </a:extLst>
          </p:cNvPr>
          <p:cNvSpPr>
            <a:spLocks noGrp="1"/>
          </p:cNvSpPr>
          <p:nvPr>
            <p:ph type="title"/>
          </p:nvPr>
        </p:nvSpPr>
        <p:spPr>
          <a:xfrm>
            <a:off x="3607904" y="246062"/>
            <a:ext cx="5562600" cy="1325563"/>
          </a:xfrm>
        </p:spPr>
        <p:txBody>
          <a:bodyPr/>
          <a:lstStyle/>
          <a:p>
            <a:r>
              <a:rPr lang="en-GB" dirty="0">
                <a:latin typeface="Lucida Calligraphy" panose="03010101010101010101" pitchFamily="66" charset="0"/>
              </a:rPr>
              <a:t>Chickenpox video </a:t>
            </a:r>
          </a:p>
        </p:txBody>
      </p:sp>
      <p:pic>
        <p:nvPicPr>
          <p:cNvPr id="4" name="Online Media 3" title="Common health questions about chickenpox">
            <a:hlinkClick r:id="" action="ppaction://media"/>
            <a:extLst>
              <a:ext uri="{FF2B5EF4-FFF2-40B4-BE49-F238E27FC236}">
                <a16:creationId xmlns:a16="http://schemas.microsoft.com/office/drawing/2014/main" id="{9A584AC2-4209-440C-8F27-7E66B4CC4ED9}"/>
              </a:ext>
            </a:extLst>
          </p:cNvPr>
          <p:cNvPicPr>
            <a:picLocks noGrp="1" noRot="1" noChangeAspect="1"/>
          </p:cNvPicPr>
          <p:nvPr>
            <p:ph idx="1"/>
            <a:videoFile r:link="rId1"/>
          </p:nvPr>
        </p:nvPicPr>
        <p:blipFill>
          <a:blip r:embed="rId3"/>
          <a:stretch>
            <a:fillRect/>
          </a:stretch>
        </p:blipFill>
        <p:spPr>
          <a:xfrm>
            <a:off x="1868556" y="1407215"/>
            <a:ext cx="7779026" cy="4375702"/>
          </a:xfrm>
          <a:prstGeom prst="rect">
            <a:avLst/>
          </a:prstGeom>
        </p:spPr>
      </p:pic>
      <p:sp>
        <p:nvSpPr>
          <p:cNvPr id="5" name="TextBox 4">
            <a:extLst>
              <a:ext uri="{FF2B5EF4-FFF2-40B4-BE49-F238E27FC236}">
                <a16:creationId xmlns:a16="http://schemas.microsoft.com/office/drawing/2014/main" id="{AB1B4506-7B3C-44D7-A97E-CF71F297968C}"/>
              </a:ext>
            </a:extLst>
          </p:cNvPr>
          <p:cNvSpPr txBox="1"/>
          <p:nvPr/>
        </p:nvSpPr>
        <p:spPr>
          <a:xfrm>
            <a:off x="7805531" y="6003235"/>
            <a:ext cx="2146852" cy="369332"/>
          </a:xfrm>
          <a:prstGeom prst="rect">
            <a:avLst/>
          </a:prstGeom>
          <a:noFill/>
        </p:spPr>
        <p:txBody>
          <a:bodyPr wrap="square" rtlCol="0">
            <a:spAutoFit/>
          </a:bodyPr>
          <a:lstStyle/>
          <a:p>
            <a:r>
              <a:rPr lang="en-GB" dirty="0" err="1"/>
              <a:t>Youtube</a:t>
            </a:r>
            <a:r>
              <a:rPr lang="en-GB" dirty="0"/>
              <a:t> (2018)</a:t>
            </a:r>
          </a:p>
        </p:txBody>
      </p:sp>
    </p:spTree>
    <p:extLst>
      <p:ext uri="{BB962C8B-B14F-4D97-AF65-F5344CB8AC3E}">
        <p14:creationId xmlns:p14="http://schemas.microsoft.com/office/powerpoint/2010/main" val="1640815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5926E-43AA-4AE6-81FB-DB16DE8F8529}"/>
              </a:ext>
            </a:extLst>
          </p:cNvPr>
          <p:cNvSpPr>
            <a:spLocks noGrp="1"/>
          </p:cNvSpPr>
          <p:nvPr>
            <p:ph type="title"/>
          </p:nvPr>
        </p:nvSpPr>
        <p:spPr>
          <a:xfrm>
            <a:off x="528710" y="533352"/>
            <a:ext cx="4352779" cy="718673"/>
          </a:xfrm>
        </p:spPr>
        <p:txBody>
          <a:bodyPr>
            <a:normAutofit/>
          </a:bodyPr>
          <a:lstStyle/>
          <a:p>
            <a:r>
              <a:rPr lang="en-GB" dirty="0">
                <a:latin typeface="Lucida Calligraphy" panose="03010101010101010101" pitchFamily="66" charset="0"/>
              </a:rPr>
              <a:t>Reference list </a:t>
            </a:r>
          </a:p>
        </p:txBody>
      </p:sp>
      <p:sp>
        <p:nvSpPr>
          <p:cNvPr id="3" name="Content Placeholder 2">
            <a:extLst>
              <a:ext uri="{FF2B5EF4-FFF2-40B4-BE49-F238E27FC236}">
                <a16:creationId xmlns:a16="http://schemas.microsoft.com/office/drawing/2014/main" id="{2B773A47-041C-4DB8-BCB9-17B7F7302AE3}"/>
              </a:ext>
            </a:extLst>
          </p:cNvPr>
          <p:cNvSpPr>
            <a:spLocks noGrp="1"/>
          </p:cNvSpPr>
          <p:nvPr>
            <p:ph idx="1"/>
          </p:nvPr>
        </p:nvSpPr>
        <p:spPr>
          <a:xfrm>
            <a:off x="528710" y="1183168"/>
            <a:ext cx="11134580" cy="5154732"/>
          </a:xfrm>
        </p:spPr>
        <p:txBody>
          <a:bodyPr>
            <a:normAutofit fontScale="92500"/>
          </a:bodyPr>
          <a:lstStyle/>
          <a:p>
            <a:r>
              <a:rPr lang="en-GB" sz="1400" dirty="0">
                <a:latin typeface="Arial" panose="020B0604020202020204" pitchFamily="34" charset="0"/>
                <a:cs typeface="Arial" panose="020B0604020202020204" pitchFamily="34" charset="0"/>
              </a:rPr>
              <a:t> Batty, D. (2007). Q&amp;A: Chickenpox. </a:t>
            </a:r>
            <a:r>
              <a:rPr lang="en-GB" sz="1400" i="1" dirty="0">
                <a:latin typeface="Arial" panose="020B0604020202020204" pitchFamily="34" charset="0"/>
                <a:cs typeface="Arial" panose="020B0604020202020204" pitchFamily="34" charset="0"/>
              </a:rPr>
              <a:t>The Guardian</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2"/>
              </a:rPr>
              <a:t>https://www.theguardian.com/society/2007/nov/08/health.qas</a:t>
            </a:r>
            <a:r>
              <a:rPr lang="en-GB" sz="1400" dirty="0">
                <a:latin typeface="Arial" panose="020B0604020202020204" pitchFamily="34" charset="0"/>
                <a:cs typeface="Arial" panose="020B0604020202020204" pitchFamily="34" charset="0"/>
              </a:rPr>
              <a:t>  [Accessed 20 Nov. 2018]. </a:t>
            </a:r>
          </a:p>
          <a:p>
            <a:r>
              <a:rPr lang="en-GB" sz="1400" dirty="0">
                <a:latin typeface="Arial" panose="020B0604020202020204" pitchFamily="34" charset="0"/>
                <a:cs typeface="Arial" panose="020B0604020202020204" pitchFamily="34" charset="0"/>
              </a:rPr>
              <a:t>Centres for Disease Control and Prevention (2016). </a:t>
            </a:r>
            <a:r>
              <a:rPr lang="en-GB" sz="1400" i="1" dirty="0">
                <a:latin typeface="Arial" panose="020B0604020202020204" pitchFamily="34" charset="0"/>
                <a:cs typeface="Arial" panose="020B0604020202020204" pitchFamily="34" charset="0"/>
              </a:rPr>
              <a:t>Chickenpox | Prevention and Treatment | Varicella | CDC</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3"/>
              </a:rPr>
              <a:t>https://www.cdc.gov/chickenpox/about/prevention-treatment.html</a:t>
            </a:r>
            <a:r>
              <a:rPr lang="en-GB" sz="1400" dirty="0">
                <a:latin typeface="Arial" panose="020B0604020202020204" pitchFamily="34" charset="0"/>
                <a:cs typeface="Arial" panose="020B0604020202020204" pitchFamily="34" charset="0"/>
              </a:rPr>
              <a:t> [Accessed 20th November 2018].</a:t>
            </a:r>
          </a:p>
          <a:p>
            <a:r>
              <a:rPr lang="en-GB" sz="1400" dirty="0">
                <a:latin typeface="Arial" panose="020B0604020202020204" pitchFamily="34" charset="0"/>
                <a:cs typeface="Arial" panose="020B0604020202020204" pitchFamily="34" charset="0"/>
              </a:rPr>
              <a:t>Chickenpox: public health management and guidance(2014</a:t>
            </a:r>
            <a:r>
              <a:rPr lang="en-GB" sz="1400" i="1" dirty="0">
                <a:latin typeface="Arial" panose="020B0604020202020204" pitchFamily="34" charset="0"/>
                <a:cs typeface="Arial" panose="020B0604020202020204" pitchFamily="34" charset="0"/>
              </a:rPr>
              <a:t>). The diagnosis, management and epidemiology of chickenpox (varicella). </a:t>
            </a:r>
            <a:r>
              <a:rPr lang="en-GB" sz="1400" dirty="0">
                <a:latin typeface="Arial" panose="020B0604020202020204" pitchFamily="34" charset="0"/>
                <a:cs typeface="Arial" panose="020B0604020202020204" pitchFamily="34" charset="0"/>
              </a:rPr>
              <a:t>[online] Available at: </a:t>
            </a:r>
            <a:r>
              <a:rPr lang="en-GB" sz="1400" dirty="0">
                <a:latin typeface="Arial" panose="020B0604020202020204" pitchFamily="34" charset="0"/>
                <a:cs typeface="Arial" panose="020B0604020202020204" pitchFamily="34" charset="0"/>
                <a:hlinkClick r:id="rId4"/>
              </a:rPr>
              <a:t>https://www.gov.uk/government/collections/chickenpox-public-health-management-and-guidance</a:t>
            </a:r>
            <a:r>
              <a:rPr lang="en-GB" sz="1400" dirty="0">
                <a:latin typeface="Arial" panose="020B0604020202020204" pitchFamily="34" charset="0"/>
                <a:cs typeface="Arial" panose="020B0604020202020204" pitchFamily="34" charset="0"/>
              </a:rPr>
              <a:t> [Accessed 20th November 2018].</a:t>
            </a:r>
          </a:p>
          <a:p>
            <a:r>
              <a:rPr lang="en-GB" sz="1400" dirty="0">
                <a:latin typeface="Arial" panose="020B0604020202020204" pitchFamily="34" charset="0"/>
                <a:cs typeface="Arial" panose="020B0604020202020204" pitchFamily="34" charset="0"/>
              </a:rPr>
              <a:t>Images, G. (2018). </a:t>
            </a:r>
            <a:r>
              <a:rPr lang="en-GB" sz="1400" i="1" dirty="0">
                <a:latin typeface="Arial" panose="020B0604020202020204" pitchFamily="34" charset="0"/>
                <a:cs typeface="Arial" panose="020B0604020202020204" pitchFamily="34" charset="0"/>
              </a:rPr>
              <a:t>chicken pox symptoms infographic, vector illustration </a:t>
            </a:r>
            <a:r>
              <a:rPr lang="en-GB" sz="1400" dirty="0">
                <a:latin typeface="Arial" panose="020B0604020202020204" pitchFamily="34" charset="0"/>
                <a:cs typeface="Arial" panose="020B0604020202020204" pitchFamily="34" charset="0"/>
              </a:rPr>
              <a:t>[online] Thinkstock. Available at: </a:t>
            </a:r>
            <a:r>
              <a:rPr lang="en-GB" sz="1400" dirty="0">
                <a:latin typeface="Arial" panose="020B0604020202020204" pitchFamily="34" charset="0"/>
                <a:cs typeface="Arial" panose="020B0604020202020204" pitchFamily="34" charset="0"/>
                <a:hlinkClick r:id="rId5"/>
              </a:rPr>
              <a:t>http://www.thinkstockphotos.co.uk/image/stock-illustration-chicken-pox-symptoms-infographic/697827284</a:t>
            </a:r>
            <a:r>
              <a:rPr lang="en-GB" sz="1400" dirty="0">
                <a:latin typeface="Arial" panose="020B0604020202020204" pitchFamily="34" charset="0"/>
                <a:cs typeface="Arial" panose="020B0604020202020204" pitchFamily="34" charset="0"/>
              </a:rPr>
              <a:t>  [Accessed 20th November 2018]. </a:t>
            </a:r>
          </a:p>
          <a:p>
            <a:r>
              <a:rPr lang="en-GB" sz="1400" dirty="0">
                <a:latin typeface="Arial" panose="020B0604020202020204" pitchFamily="34" charset="0"/>
                <a:cs typeface="Arial" panose="020B0604020202020204" pitchFamily="34" charset="0"/>
              </a:rPr>
              <a:t> Increase in adult deaths from chickenpox. (1988). </a:t>
            </a:r>
            <a:r>
              <a:rPr lang="en-GB" sz="1400" i="1" dirty="0">
                <a:latin typeface="Arial" panose="020B0604020202020204" pitchFamily="34" charset="0"/>
                <a:cs typeface="Arial" panose="020B0604020202020204" pitchFamily="34" charset="0"/>
              </a:rPr>
              <a:t>Nursing Standard</a:t>
            </a:r>
            <a:r>
              <a:rPr lang="en-GB" sz="1400" dirty="0">
                <a:latin typeface="Arial" panose="020B0604020202020204" pitchFamily="34" charset="0"/>
                <a:cs typeface="Arial" panose="020B0604020202020204" pitchFamily="34" charset="0"/>
              </a:rPr>
              <a:t>, 2(25), pp.19-19. </a:t>
            </a:r>
          </a:p>
          <a:p>
            <a:r>
              <a:rPr lang="en-GB" sz="1400" dirty="0">
                <a:latin typeface="Arial" panose="020B0604020202020204" pitchFamily="34" charset="0"/>
                <a:cs typeface="Arial" panose="020B0604020202020204" pitchFamily="34" charset="0"/>
              </a:rPr>
              <a:t>Joseph, C.A., &amp; Noah, N. (1988). Epidemiology of chickenpox in England and Wales, 1967-85. </a:t>
            </a:r>
            <a:r>
              <a:rPr lang="en-GB" sz="1400" i="1" dirty="0">
                <a:latin typeface="Arial" panose="020B0604020202020204" pitchFamily="34" charset="0"/>
                <a:cs typeface="Arial" panose="020B0604020202020204" pitchFamily="34" charset="0"/>
              </a:rPr>
              <a:t>British medical journal</a:t>
            </a:r>
            <a:r>
              <a:rPr lang="en-GB" sz="1400" dirty="0">
                <a:latin typeface="Arial" panose="020B0604020202020204" pitchFamily="34" charset="0"/>
                <a:cs typeface="Arial" panose="020B0604020202020204" pitchFamily="34" charset="0"/>
              </a:rPr>
              <a:t>, 296 6623, 673-6. </a:t>
            </a:r>
          </a:p>
          <a:p>
            <a:r>
              <a:rPr lang="en-GB" sz="1400" dirty="0">
                <a:latin typeface="Arial" panose="020B0604020202020204" pitchFamily="34" charset="0"/>
                <a:cs typeface="Arial" panose="020B0604020202020204" pitchFamily="34" charset="0"/>
              </a:rPr>
              <a:t>Larkin, S. and Mavji, J. (2015</a:t>
            </a:r>
            <a:r>
              <a:rPr lang="en-GB" sz="1400" i="1" dirty="0">
                <a:latin typeface="Arial" panose="020B0604020202020204" pitchFamily="34" charset="0"/>
                <a:cs typeface="Arial" panose="020B0604020202020204" pitchFamily="34" charset="0"/>
              </a:rPr>
              <a:t>). what are communicable diseases? </a:t>
            </a:r>
            <a:r>
              <a:rPr lang="en-GB" sz="1400" dirty="0">
                <a:latin typeface="Arial" panose="020B0604020202020204" pitchFamily="34" charset="0"/>
                <a:cs typeface="Arial" panose="020B0604020202020204" pitchFamily="34" charset="0"/>
              </a:rPr>
              <a:t>[online] Westmidlandsdeanery.nhs.uk. Available at: </a:t>
            </a:r>
            <a:r>
              <a:rPr lang="en-GB" sz="1400" dirty="0">
                <a:latin typeface="Arial" panose="020B0604020202020204" pitchFamily="34" charset="0"/>
                <a:cs typeface="Arial" panose="020B0604020202020204" pitchFamily="34" charset="0"/>
                <a:hlinkClick r:id="rId6"/>
              </a:rPr>
              <a:t>https://www.westmidlandsdeanery.nhs.uk/Portals/0/PH%20Practitioner/2015/4.Communicable%20Disease%20Dontrol%20-shortenedSL.pdf</a:t>
            </a:r>
            <a:r>
              <a:rPr lang="en-GB" sz="1400" dirty="0">
                <a:latin typeface="Arial" panose="020B0604020202020204" pitchFamily="34" charset="0"/>
                <a:cs typeface="Arial" panose="020B0604020202020204" pitchFamily="34" charset="0"/>
              </a:rPr>
              <a:t>  [Accessed on: 4th November 2018].</a:t>
            </a:r>
          </a:p>
          <a:p>
            <a:r>
              <a:rPr lang="en-GB" sz="1400" dirty="0">
                <a:latin typeface="Arial" panose="020B0604020202020204" pitchFamily="34" charset="0"/>
                <a:cs typeface="Arial" panose="020B0604020202020204" pitchFamily="34" charset="0"/>
              </a:rPr>
              <a:t>NHS Inform Healthier Scotland Scottish Government (2018</a:t>
            </a:r>
            <a:r>
              <a:rPr lang="en-GB" sz="1400" i="1" dirty="0">
                <a:latin typeface="Arial" panose="020B0604020202020204" pitchFamily="34" charset="0"/>
                <a:cs typeface="Arial" panose="020B0604020202020204" pitchFamily="34" charset="0"/>
              </a:rPr>
              <a:t>). Chickenpox</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7"/>
              </a:rPr>
              <a:t>https://www.nhsinform.scot/illnesses-and-conditions/infections-and-poisoning/chickenpox#treating-chickenpox</a:t>
            </a:r>
            <a:r>
              <a:rPr lang="en-GB" sz="1400" dirty="0">
                <a:latin typeface="Arial" panose="020B0604020202020204" pitchFamily="34" charset="0"/>
                <a:cs typeface="Arial" panose="020B0604020202020204" pitchFamily="34" charset="0"/>
              </a:rPr>
              <a:t> [Accessed 20 Nov. 2018].</a:t>
            </a:r>
          </a:p>
          <a:p>
            <a:r>
              <a:rPr lang="en-GB" sz="1400" dirty="0">
                <a:latin typeface="Arial" panose="020B0604020202020204" pitchFamily="34" charset="0"/>
                <a:cs typeface="Arial" panose="020B0604020202020204" pitchFamily="34" charset="0"/>
              </a:rPr>
              <a:t>Oxford Vaccine Group (2018). </a:t>
            </a:r>
            <a:r>
              <a:rPr lang="en-GB" sz="1400" i="1" dirty="0">
                <a:latin typeface="Arial" panose="020B0604020202020204" pitchFamily="34" charset="0"/>
                <a:cs typeface="Arial" panose="020B0604020202020204" pitchFamily="34" charset="0"/>
              </a:rPr>
              <a:t>Chickenpox (Varicella) Vaccine. University of Oxford</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8"/>
              </a:rPr>
              <a:t>http://vk.ovg.ox.ac.uk/chickenpox-varicella-vaccine</a:t>
            </a:r>
            <a:r>
              <a:rPr lang="en-GB" sz="1400" dirty="0">
                <a:latin typeface="Arial" panose="020B0604020202020204" pitchFamily="34" charset="0"/>
                <a:cs typeface="Arial" panose="020B0604020202020204" pitchFamily="34" charset="0"/>
              </a:rPr>
              <a:t> [Accessed 20th November 2018].</a:t>
            </a:r>
          </a:p>
          <a:p>
            <a:r>
              <a:rPr lang="en-GB" sz="1400" dirty="0">
                <a:latin typeface="Arial" panose="020B0604020202020204" pitchFamily="34" charset="0"/>
                <a:cs typeface="Arial" panose="020B0604020202020204" pitchFamily="34" charset="0"/>
              </a:rPr>
              <a:t>Public Health Wales (2017) </a:t>
            </a:r>
            <a:r>
              <a:rPr lang="en-GB" sz="1400" i="1" dirty="0">
                <a:latin typeface="Arial" panose="020B0604020202020204" pitchFamily="34" charset="0"/>
                <a:cs typeface="Arial" panose="020B0604020202020204" pitchFamily="34" charset="0"/>
              </a:rPr>
              <a:t>Chickenpox.</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9"/>
              </a:rPr>
              <a:t>http://www.wales.nhs.uk/sitesplus/888/page/43921</a:t>
            </a:r>
            <a:r>
              <a:rPr lang="en-GB" sz="1400" dirty="0">
                <a:latin typeface="Arial" panose="020B0604020202020204" pitchFamily="34" charset="0"/>
                <a:cs typeface="Arial" panose="020B0604020202020204" pitchFamily="34" charset="0"/>
              </a:rPr>
              <a:t> [Accessed 20th November  2018].</a:t>
            </a:r>
          </a:p>
          <a:p>
            <a:r>
              <a:rPr lang="en-GB" sz="1400" dirty="0">
                <a:latin typeface="Arial" panose="020B0604020202020204" pitchFamily="34" charset="0"/>
                <a:cs typeface="Arial" panose="020B0604020202020204" pitchFamily="34" charset="0"/>
              </a:rPr>
              <a:t>Rawson, H., </a:t>
            </a:r>
            <a:r>
              <a:rPr lang="en-GB" sz="1400" dirty="0" err="1">
                <a:latin typeface="Arial" panose="020B0604020202020204" pitchFamily="34" charset="0"/>
                <a:cs typeface="Arial" panose="020B0604020202020204" pitchFamily="34" charset="0"/>
              </a:rPr>
              <a:t>Crampin</a:t>
            </a:r>
            <a:r>
              <a:rPr lang="en-GB" sz="1400" dirty="0">
                <a:latin typeface="Arial" panose="020B0604020202020204" pitchFamily="34" charset="0"/>
                <a:cs typeface="Arial" panose="020B0604020202020204" pitchFamily="34" charset="0"/>
              </a:rPr>
              <a:t>, A., &amp; Noah, N. (2001). Deaths from chickenpox in England and Wales 1995-7: analysis of routine mortality data. BMJ (</a:t>
            </a:r>
            <a:r>
              <a:rPr lang="en-GB" sz="1400" i="1" dirty="0">
                <a:latin typeface="Arial" panose="020B0604020202020204" pitchFamily="34" charset="0"/>
                <a:cs typeface="Arial" panose="020B0604020202020204" pitchFamily="34" charset="0"/>
              </a:rPr>
              <a:t>Clinical research ed</a:t>
            </a:r>
            <a:r>
              <a:rPr lang="en-GB" sz="1400" dirty="0">
                <a:latin typeface="Arial" panose="020B0604020202020204" pitchFamily="34" charset="0"/>
                <a:cs typeface="Arial" panose="020B0604020202020204" pitchFamily="34" charset="0"/>
              </a:rPr>
              <a:t>.), 323(7321), 1091-3. </a:t>
            </a:r>
          </a:p>
          <a:p>
            <a:endParaRPr lang="en-GB" sz="2400" dirty="0"/>
          </a:p>
        </p:txBody>
      </p:sp>
    </p:spTree>
    <p:extLst>
      <p:ext uri="{BB962C8B-B14F-4D97-AF65-F5344CB8AC3E}">
        <p14:creationId xmlns:p14="http://schemas.microsoft.com/office/powerpoint/2010/main" val="2607677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EE16BC-18C3-4F63-A2BF-D22F89878A5D}"/>
              </a:ext>
            </a:extLst>
          </p:cNvPr>
          <p:cNvSpPr txBox="1"/>
          <p:nvPr/>
        </p:nvSpPr>
        <p:spPr>
          <a:xfrm>
            <a:off x="212034" y="251791"/>
            <a:ext cx="11794435" cy="6463308"/>
          </a:xfrm>
          <a:prstGeom prst="rect">
            <a:avLst/>
          </a:prstGeom>
          <a:noFill/>
        </p:spPr>
        <p:txBody>
          <a:bodyPr wrap="square" rtlCol="0">
            <a:spAutoFit/>
          </a:bodyPr>
          <a:lstStyle/>
          <a:p>
            <a:pPr marL="285750" indent="-285750">
              <a:buFont typeface="Arial" panose="020B0604020202020204" pitchFamily="34" charset="0"/>
              <a:buChar char="•"/>
            </a:pPr>
            <a:r>
              <a:rPr lang="en-GB" dirty="0" err="1"/>
              <a:t>Spotchickenfox</a:t>
            </a:r>
            <a:r>
              <a:rPr lang="en-GB" dirty="0"/>
              <a:t> (2018) </a:t>
            </a:r>
            <a:r>
              <a:rPr lang="en-GB" i="1" dirty="0"/>
              <a:t>Chickenpox: symptoms, complication, who gets it and how to prevent it </a:t>
            </a:r>
            <a:r>
              <a:rPr lang="en-GB" dirty="0"/>
              <a:t>[online] Available at: </a:t>
            </a:r>
            <a:r>
              <a:rPr lang="en-GB" dirty="0">
                <a:hlinkClick r:id="rId2"/>
              </a:rPr>
              <a:t>https://www.spotchickenpox.com/</a:t>
            </a:r>
            <a:r>
              <a:rPr lang="en-GB" dirty="0"/>
              <a:t> [Accessed on: 16th November 2018]. </a:t>
            </a:r>
          </a:p>
          <a:p>
            <a:pPr marL="285750" indent="-285750">
              <a:buFont typeface="Arial" panose="020B0604020202020204" pitchFamily="34" charset="0"/>
              <a:buChar char="•"/>
            </a:pPr>
            <a:r>
              <a:rPr lang="en-GB" dirty="0"/>
              <a:t>Symptoms of | Signs of each disease: Chicken Pox Rash Pictures Early Stages (2018)  available at: </a:t>
            </a:r>
            <a:r>
              <a:rPr lang="en-GB" dirty="0">
                <a:hlinkClick r:id="rId3"/>
              </a:rPr>
              <a:t>https://symptomsof.net/chicken-pox-rash-pictures-early-stages/</a:t>
            </a:r>
            <a:r>
              <a:rPr lang="en-GB" dirty="0"/>
              <a:t> [Accessed on: 4th November 2018] </a:t>
            </a:r>
          </a:p>
          <a:p>
            <a:pPr marL="285750" indent="-285750">
              <a:buFont typeface="Arial" panose="020B0604020202020204" pitchFamily="34" charset="0"/>
              <a:buChar char="•"/>
            </a:pPr>
            <a:r>
              <a:rPr lang="en-GB" dirty="0"/>
              <a:t>Vaccines </a:t>
            </a:r>
            <a:r>
              <a:rPr lang="en-GB" dirty="0" err="1"/>
              <a:t>procon</a:t>
            </a:r>
            <a:r>
              <a:rPr lang="en-GB" dirty="0"/>
              <a:t> (2017</a:t>
            </a:r>
            <a:r>
              <a:rPr lang="en-GB" i="1" dirty="0"/>
              <a:t>). Varicella (Chickenpox) Cases, Deaths, and Vaccination Rates - </a:t>
            </a:r>
            <a:r>
              <a:rPr lang="en-GB" dirty="0"/>
              <a:t>Vaccines - ProCon.org. [online] Available at: </a:t>
            </a:r>
            <a:r>
              <a:rPr lang="en-GB" dirty="0">
                <a:hlinkClick r:id="rId4"/>
              </a:rPr>
              <a:t>https://vaccines.procon.org/view.additional-resource.php?resourceID=005925#cases</a:t>
            </a:r>
            <a:r>
              <a:rPr lang="en-GB" dirty="0"/>
              <a:t> [Accessed 20</a:t>
            </a:r>
            <a:r>
              <a:rPr lang="en-GB" baseline="30000" dirty="0"/>
              <a:t>th</a:t>
            </a:r>
            <a:r>
              <a:rPr lang="en-GB" dirty="0"/>
              <a:t> November 2018].</a:t>
            </a:r>
          </a:p>
          <a:p>
            <a:pPr marL="285750" indent="-285750">
              <a:buFont typeface="Arial" panose="020B0604020202020204" pitchFamily="34" charset="0"/>
              <a:buChar char="•"/>
            </a:pPr>
            <a:r>
              <a:rPr lang="en-GB" dirty="0"/>
              <a:t>Walker, J. L., Andrews, N. J., Mathur, R., Smeeth, L., &amp; Thomas, S. L. (2017). Trends in the burden of varicella in UK general practice. </a:t>
            </a:r>
            <a:r>
              <a:rPr lang="en-GB" i="1" dirty="0"/>
              <a:t>Epidemiology and infection</a:t>
            </a:r>
            <a:r>
              <a:rPr lang="en-GB" dirty="0"/>
              <a:t>, 145(13), 2678-2682. </a:t>
            </a:r>
          </a:p>
          <a:p>
            <a:pPr marL="285750" indent="-285750">
              <a:buFont typeface="Arial" panose="020B0604020202020204" pitchFamily="34" charset="0"/>
              <a:buChar char="•"/>
            </a:pPr>
            <a:r>
              <a:rPr lang="en-GB" dirty="0"/>
              <a:t>Wiki How: </a:t>
            </a:r>
            <a:r>
              <a:rPr lang="en-GB" i="1" dirty="0"/>
              <a:t>How to Prevent Chickenpox image </a:t>
            </a:r>
            <a:r>
              <a:rPr lang="en-GB" dirty="0"/>
              <a:t>available at: </a:t>
            </a:r>
            <a:r>
              <a:rPr lang="en-GB" dirty="0">
                <a:hlinkClick r:id="rId5"/>
              </a:rPr>
              <a:t>https://www.wikihow.com/Prevent-Chickenpox#/Image:Prevent-Chickenpox-Step-1-Version-3.jpg</a:t>
            </a:r>
            <a:r>
              <a:rPr lang="en-GB" dirty="0"/>
              <a:t>  [accessed on: 16th November 2018] </a:t>
            </a:r>
          </a:p>
          <a:p>
            <a:pPr marL="285750" indent="-285750">
              <a:buFont typeface="Arial" panose="020B0604020202020204" pitchFamily="34" charset="0"/>
              <a:buChar char="•"/>
            </a:pPr>
            <a:r>
              <a:rPr lang="en-GB" dirty="0"/>
              <a:t>Wiki How: </a:t>
            </a:r>
            <a:r>
              <a:rPr lang="en-GB" i="1" dirty="0"/>
              <a:t>How to Prevent Chickenpox image </a:t>
            </a:r>
            <a:r>
              <a:rPr lang="en-GB" dirty="0"/>
              <a:t>available at: </a:t>
            </a:r>
            <a:r>
              <a:rPr lang="en-GB" dirty="0">
                <a:hlinkClick r:id="rId6"/>
              </a:rPr>
              <a:t>https://www.wikihow.com/Prevent-Chickenpox#/Image:Prevent-Chickenpox-Step-2-Version-3.jpg</a:t>
            </a:r>
            <a:r>
              <a:rPr lang="en-GB" dirty="0"/>
              <a:t> [accessed on: 16th November 2018] </a:t>
            </a:r>
          </a:p>
          <a:p>
            <a:pPr marL="285750" indent="-285750">
              <a:buFont typeface="Arial" panose="020B0604020202020204" pitchFamily="34" charset="0"/>
              <a:buChar char="•"/>
            </a:pPr>
            <a:r>
              <a:rPr lang="en-GB" dirty="0"/>
              <a:t>Wiki How: </a:t>
            </a:r>
            <a:r>
              <a:rPr lang="en-GB" i="1" dirty="0"/>
              <a:t>How to Prevent Chickenpox image</a:t>
            </a:r>
            <a:r>
              <a:rPr lang="en-GB" dirty="0"/>
              <a:t> available: </a:t>
            </a:r>
            <a:r>
              <a:rPr lang="en-GB" dirty="0">
                <a:hlinkClick r:id="rId7"/>
              </a:rPr>
              <a:t>https://www.wikihow.com/Prevent-Chickenpox#/Image:Prevent-Chickenpox-Step-3-Version-3.jpg</a:t>
            </a:r>
            <a:r>
              <a:rPr lang="en-GB" dirty="0"/>
              <a:t> [accessed on: 16th November 2018] </a:t>
            </a:r>
          </a:p>
          <a:p>
            <a:pPr marL="285750" indent="-285750">
              <a:buFont typeface="Arial" panose="020B0604020202020204" pitchFamily="34" charset="0"/>
              <a:buChar char="•"/>
            </a:pPr>
            <a:r>
              <a:rPr lang="en-GB" dirty="0"/>
              <a:t>Wiki How: </a:t>
            </a:r>
            <a:r>
              <a:rPr lang="en-GB" i="1" dirty="0"/>
              <a:t>How to Prevent Chickenpox </a:t>
            </a:r>
            <a:r>
              <a:rPr lang="en-GB" dirty="0"/>
              <a:t>available at: https://www.wikihow.com/Prevent-Chickenpox#/Image:Prevent-Chickenpox-Step-4-Version-3.jpg [accessed on: 16th November 2018] </a:t>
            </a:r>
          </a:p>
          <a:p>
            <a:pPr marL="285750" indent="-285750">
              <a:buFont typeface="Arial" panose="020B0604020202020204" pitchFamily="34" charset="0"/>
              <a:buChar char="•"/>
            </a:pPr>
            <a:r>
              <a:rPr lang="en-GB" dirty="0"/>
              <a:t>Wiki How: </a:t>
            </a:r>
            <a:r>
              <a:rPr lang="en-GB" i="1" dirty="0"/>
              <a:t>How to Prevent Chickenpox image </a:t>
            </a:r>
            <a:r>
              <a:rPr lang="en-GB" dirty="0"/>
              <a:t>available at: https://www.wikihow.com/Prevent-Chickenpox#/Image:Prevent-Chickenpox-Step-5-Version-3.jpg [accessed on: 16th November 2018]</a:t>
            </a:r>
          </a:p>
          <a:p>
            <a:pPr marL="285750" indent="-285750">
              <a:buFont typeface="Arial" panose="020B0604020202020204" pitchFamily="34" charset="0"/>
              <a:buChar char="•"/>
            </a:pPr>
            <a:r>
              <a:rPr lang="en-GB" dirty="0"/>
              <a:t>Wiki How: </a:t>
            </a:r>
            <a:r>
              <a:rPr lang="en-GB" i="1" dirty="0"/>
              <a:t>How to Prevent Chickenpox image </a:t>
            </a:r>
            <a:r>
              <a:rPr lang="en-GB" dirty="0"/>
              <a:t>available at: </a:t>
            </a:r>
            <a:r>
              <a:rPr lang="en-GB" dirty="0">
                <a:hlinkClick r:id="rId8"/>
              </a:rPr>
              <a:t>https://www.wikihow.com/Prevent-Chickenpox#/Image:Prevent-Chickenpox-Step-6-Version-2.jpg</a:t>
            </a:r>
            <a:r>
              <a:rPr lang="en-GB" dirty="0"/>
              <a:t> [accessed on: 16th November 2018] </a:t>
            </a:r>
          </a:p>
          <a:p>
            <a:pPr marL="285750" indent="-285750">
              <a:buFont typeface="Arial" panose="020B0604020202020204" pitchFamily="34" charset="0"/>
              <a:buChar char="•"/>
            </a:pPr>
            <a:r>
              <a:rPr lang="en-GB" dirty="0"/>
              <a:t>YouTube (2018). </a:t>
            </a:r>
            <a:r>
              <a:rPr lang="en-GB" i="1" dirty="0"/>
              <a:t>Common health questions about chickenpox</a:t>
            </a:r>
            <a:r>
              <a:rPr lang="en-GB" dirty="0"/>
              <a:t>. [online] Available at: </a:t>
            </a:r>
            <a:r>
              <a:rPr lang="en-GB" dirty="0">
                <a:hlinkClick r:id="rId9"/>
              </a:rPr>
              <a:t>https://www.youtube.com/watch?v=2Y67zJxrUsE</a:t>
            </a:r>
            <a:r>
              <a:rPr lang="en-GB" dirty="0"/>
              <a:t> [Accessed 20 Nov. 2018].</a:t>
            </a:r>
          </a:p>
        </p:txBody>
      </p:sp>
    </p:spTree>
    <p:extLst>
      <p:ext uri="{BB962C8B-B14F-4D97-AF65-F5344CB8AC3E}">
        <p14:creationId xmlns:p14="http://schemas.microsoft.com/office/powerpoint/2010/main" val="2362750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662</TotalTime>
  <Words>1511</Words>
  <Application>Microsoft Office PowerPoint</Application>
  <PresentationFormat>Widescreen</PresentationFormat>
  <Paragraphs>120</Paragraphs>
  <Slides>14</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Bookman Old Style</vt:lpstr>
      <vt:lpstr>Calibri</vt:lpstr>
      <vt:lpstr>Calibri Light</vt:lpstr>
      <vt:lpstr>Lucida Calligraphy</vt:lpstr>
      <vt:lpstr>Times New Roman</vt:lpstr>
      <vt:lpstr>Wingdings</vt:lpstr>
      <vt:lpstr>Office Theme</vt:lpstr>
      <vt:lpstr>Chickenpox</vt:lpstr>
      <vt:lpstr>What is communicable disease?</vt:lpstr>
      <vt:lpstr>Chicken Pox</vt:lpstr>
      <vt:lpstr>Incidence and prevalence of this disease?</vt:lpstr>
      <vt:lpstr>PowerPoint Presentation</vt:lpstr>
      <vt:lpstr>Signs &amp; Symptoms </vt:lpstr>
      <vt:lpstr>Treatments </vt:lpstr>
      <vt:lpstr>Preventative methods</vt:lpstr>
      <vt:lpstr>Vaccinations </vt:lpstr>
      <vt:lpstr>What are the implications for the healthcare professionals? </vt:lpstr>
      <vt:lpstr>PowerPoint Presentation</vt:lpstr>
      <vt:lpstr>Chickenpox video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Chickenpox</dc:title>
  <dc:creator>alexa domagas</dc:creator>
  <cp:lastModifiedBy>alexa domagas</cp:lastModifiedBy>
  <cp:revision>5</cp:revision>
  <dcterms:created xsi:type="dcterms:W3CDTF">2018-11-29T20:44:50Z</dcterms:created>
  <dcterms:modified xsi:type="dcterms:W3CDTF">2018-11-30T07:47:17Z</dcterms:modified>
</cp:coreProperties>
</file>