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7" r:id="rId2"/>
    <p:sldId id="258" r:id="rId3"/>
    <p:sldId id="259" r:id="rId4"/>
    <p:sldId id="261" r:id="rId5"/>
    <p:sldId id="262" r:id="rId6"/>
    <p:sldId id="263" r:id="rId7"/>
    <p:sldId id="265" r:id="rId8"/>
    <p:sldId id="264" r:id="rId9"/>
    <p:sldId id="266"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4660"/>
  </p:normalViewPr>
  <p:slideViewPr>
    <p:cSldViewPr snapToGrid="0">
      <p:cViewPr varScale="1">
        <p:scale>
          <a:sx n="115" d="100"/>
          <a:sy n="115" d="100"/>
        </p:scale>
        <p:origin x="141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308DE1FB-C7C7-46C8-871C-9C7D4E7CD2B9}" type="datetimeFigureOut">
              <a:rPr lang="en-GB" smtClean="0">
                <a:solidFill>
                  <a:prstClr val="white">
                    <a:shade val="50000"/>
                  </a:prstClr>
                </a:solidFill>
              </a:rPr>
              <a:pPr/>
              <a:t>03/10/2019</a:t>
            </a:fld>
            <a:endParaRPr lang="en-GB" dirty="0">
              <a:solidFill>
                <a:prstClr val="white">
                  <a:shade val="50000"/>
                </a:prstClr>
              </a:solidFill>
            </a:endParaRPr>
          </a:p>
        </p:txBody>
      </p:sp>
      <p:sp>
        <p:nvSpPr>
          <p:cNvPr id="17" name="Footer Placeholder 16"/>
          <p:cNvSpPr>
            <a:spLocks noGrp="1"/>
          </p:cNvSpPr>
          <p:nvPr>
            <p:ph type="ftr" sz="quarter" idx="11"/>
          </p:nvPr>
        </p:nvSpPr>
        <p:spPr/>
        <p:txBody>
          <a:bodyPr/>
          <a:lstStyle/>
          <a:p>
            <a:endParaRPr lang="en-GB" dirty="0">
              <a:solidFill>
                <a:prstClr val="white">
                  <a:shade val="50000"/>
                </a:prstClr>
              </a:solidFill>
            </a:endParaRPr>
          </a:p>
        </p:txBody>
      </p:sp>
      <p:sp>
        <p:nvSpPr>
          <p:cNvPr id="29" name="Slide Number Placeholder 28"/>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extLst>
      <p:ext uri="{BB962C8B-B14F-4D97-AF65-F5344CB8AC3E}">
        <p14:creationId xmlns:p14="http://schemas.microsoft.com/office/powerpoint/2010/main" val="4208520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08DE1FB-C7C7-46C8-871C-9C7D4E7CD2B9}" type="datetimeFigureOut">
              <a:rPr lang="en-GB" smtClean="0">
                <a:solidFill>
                  <a:prstClr val="white">
                    <a:shade val="50000"/>
                  </a:prstClr>
                </a:solidFill>
              </a:rPr>
              <a:pPr/>
              <a:t>03/10/2019</a:t>
            </a:fld>
            <a:endParaRPr lang="en-GB"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GB" dirty="0">
              <a:solidFill>
                <a:prstClr val="white">
                  <a:shade val="50000"/>
                </a:prstClr>
              </a:solidFill>
            </a:endParaRPr>
          </a:p>
        </p:txBody>
      </p:sp>
      <p:sp>
        <p:nvSpPr>
          <p:cNvPr id="6" name="Slide Number Placeholder 5"/>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32139108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308DE1FB-C7C7-46C8-871C-9C7D4E7CD2B9}" type="datetimeFigureOut">
              <a:rPr lang="en-GB" smtClean="0">
                <a:solidFill>
                  <a:prstClr val="white">
                    <a:shade val="50000"/>
                  </a:prstClr>
                </a:solidFill>
              </a:rPr>
              <a:pPr/>
              <a:t>03/10/2019</a:t>
            </a:fld>
            <a:endParaRPr lang="en-GB"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GB" dirty="0">
              <a:solidFill>
                <a:prstClr val="white">
                  <a:shade val="50000"/>
                </a:prstClr>
              </a:solidFill>
            </a:endParaRPr>
          </a:p>
        </p:txBody>
      </p:sp>
      <p:sp>
        <p:nvSpPr>
          <p:cNvPr id="6" name="Slide Number Placeholder 5"/>
          <p:cNvSpPr>
            <a:spLocks noGrp="1"/>
          </p:cNvSpPr>
          <p:nvPr>
            <p:ph type="sldNum" sz="quarter" idx="12"/>
          </p:nvPr>
        </p:nvSpPr>
        <p:spPr>
          <a:xfrm>
            <a:off x="7924800" y="6416675"/>
            <a:ext cx="762000" cy="365125"/>
          </a:xfrm>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1312029101"/>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08DE1FB-C7C7-46C8-871C-9C7D4E7CD2B9}" type="datetimeFigureOut">
              <a:rPr lang="en-GB" smtClean="0">
                <a:solidFill>
                  <a:prstClr val="white">
                    <a:shade val="50000"/>
                  </a:prstClr>
                </a:solidFill>
              </a:rPr>
              <a:pPr/>
              <a:t>03/10/2019</a:t>
            </a:fld>
            <a:endParaRPr lang="en-GB" dirty="0">
              <a:solidFill>
                <a:prstClr val="white">
                  <a:shade val="50000"/>
                </a:prstClr>
              </a:solidFill>
            </a:endParaRPr>
          </a:p>
        </p:txBody>
      </p:sp>
      <p:sp>
        <p:nvSpPr>
          <p:cNvPr id="6" name="Footer Placeholder 5"/>
          <p:cNvSpPr>
            <a:spLocks noGrp="1"/>
          </p:cNvSpPr>
          <p:nvPr>
            <p:ph type="ftr" sz="quarter" idx="11"/>
          </p:nvPr>
        </p:nvSpPr>
        <p:spPr/>
        <p:txBody>
          <a:bodyPr/>
          <a:lstStyle/>
          <a:p>
            <a:endParaRPr lang="en-GB" dirty="0">
              <a:solidFill>
                <a:prstClr val="white">
                  <a:shade val="50000"/>
                </a:prstClr>
              </a:solidFill>
            </a:endParaRPr>
          </a:p>
        </p:txBody>
      </p:sp>
      <p:sp>
        <p:nvSpPr>
          <p:cNvPr id="7" name="Slide Number Placeholder 6"/>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25802033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308DE1FB-C7C7-46C8-871C-9C7D4E7CD2B9}" type="datetimeFigureOut">
              <a:rPr lang="en-GB" smtClean="0">
                <a:solidFill>
                  <a:prstClr val="white">
                    <a:shade val="50000"/>
                  </a:prstClr>
                </a:solidFill>
              </a:rPr>
              <a:pPr/>
              <a:t>03/10/2019</a:t>
            </a:fld>
            <a:endParaRPr lang="en-GB" dirty="0">
              <a:solidFill>
                <a:prstClr val="white">
                  <a:shade val="50000"/>
                </a:prstClr>
              </a:solidFill>
            </a:endParaRPr>
          </a:p>
        </p:txBody>
      </p:sp>
      <p:sp>
        <p:nvSpPr>
          <p:cNvPr id="8" name="Footer Placeholder 7"/>
          <p:cNvSpPr>
            <a:spLocks noGrp="1"/>
          </p:cNvSpPr>
          <p:nvPr>
            <p:ph type="ftr" sz="quarter" idx="11"/>
          </p:nvPr>
        </p:nvSpPr>
        <p:spPr/>
        <p:txBody>
          <a:bodyPr/>
          <a:lstStyle/>
          <a:p>
            <a:endParaRPr lang="en-GB" dirty="0">
              <a:solidFill>
                <a:prstClr val="white">
                  <a:shade val="50000"/>
                </a:prstClr>
              </a:solidFill>
            </a:endParaRPr>
          </a:p>
        </p:txBody>
      </p:sp>
      <p:sp>
        <p:nvSpPr>
          <p:cNvPr id="9" name="Slide Number Placeholder 8"/>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41937106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308DE1FB-C7C7-46C8-871C-9C7D4E7CD2B9}" type="datetimeFigureOut">
              <a:rPr lang="en-GB" smtClean="0">
                <a:solidFill>
                  <a:prstClr val="white">
                    <a:shade val="50000"/>
                  </a:prstClr>
                </a:solidFill>
              </a:rPr>
              <a:pPr/>
              <a:t>03/10/2019</a:t>
            </a:fld>
            <a:endParaRPr lang="en-GB" dirty="0">
              <a:solidFill>
                <a:prstClr val="white">
                  <a:shade val="50000"/>
                </a:prstClr>
              </a:solidFill>
            </a:endParaRPr>
          </a:p>
        </p:txBody>
      </p:sp>
      <p:sp>
        <p:nvSpPr>
          <p:cNvPr id="4" name="Footer Placeholder 3"/>
          <p:cNvSpPr>
            <a:spLocks noGrp="1"/>
          </p:cNvSpPr>
          <p:nvPr>
            <p:ph type="ftr" sz="quarter" idx="11"/>
          </p:nvPr>
        </p:nvSpPr>
        <p:spPr/>
        <p:txBody>
          <a:bodyPr/>
          <a:lstStyle/>
          <a:p>
            <a:endParaRPr lang="en-GB" dirty="0">
              <a:solidFill>
                <a:prstClr val="white">
                  <a:shade val="50000"/>
                </a:prstClr>
              </a:solidFill>
            </a:endParaRPr>
          </a:p>
        </p:txBody>
      </p:sp>
      <p:sp>
        <p:nvSpPr>
          <p:cNvPr id="5" name="Slide Number Placeholder 4"/>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25020077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8DE1FB-C7C7-46C8-871C-9C7D4E7CD2B9}" type="datetimeFigureOut">
              <a:rPr lang="en-GB" smtClean="0">
                <a:solidFill>
                  <a:prstClr val="white">
                    <a:shade val="50000"/>
                  </a:prstClr>
                </a:solidFill>
              </a:rPr>
              <a:pPr/>
              <a:t>03/10/2019</a:t>
            </a:fld>
            <a:endParaRPr lang="en-GB" dirty="0">
              <a:solidFill>
                <a:prstClr val="white">
                  <a:shade val="50000"/>
                </a:prstClr>
              </a:solidFill>
            </a:endParaRPr>
          </a:p>
        </p:txBody>
      </p:sp>
      <p:sp>
        <p:nvSpPr>
          <p:cNvPr id="3" name="Footer Placeholder 2"/>
          <p:cNvSpPr>
            <a:spLocks noGrp="1"/>
          </p:cNvSpPr>
          <p:nvPr>
            <p:ph type="ftr" sz="quarter" idx="11"/>
          </p:nvPr>
        </p:nvSpPr>
        <p:spPr/>
        <p:txBody>
          <a:bodyPr/>
          <a:lstStyle/>
          <a:p>
            <a:endParaRPr lang="en-GB" dirty="0">
              <a:solidFill>
                <a:prstClr val="white">
                  <a:shade val="50000"/>
                </a:prstClr>
              </a:solidFill>
            </a:endParaRPr>
          </a:p>
        </p:txBody>
      </p:sp>
      <p:sp>
        <p:nvSpPr>
          <p:cNvPr id="4" name="Slide Number Placeholder 3"/>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2315794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08DE1FB-C7C7-46C8-871C-9C7D4E7CD2B9}" type="datetimeFigureOut">
              <a:rPr lang="en-GB" smtClean="0">
                <a:solidFill>
                  <a:prstClr val="white">
                    <a:shade val="50000"/>
                  </a:prstClr>
                </a:solidFill>
              </a:rPr>
              <a:pPr/>
              <a:t>03/10/2019</a:t>
            </a:fld>
            <a:endParaRPr lang="en-GB" dirty="0">
              <a:solidFill>
                <a:prstClr val="white">
                  <a:shade val="50000"/>
                </a:prstClr>
              </a:solidFill>
            </a:endParaRPr>
          </a:p>
        </p:txBody>
      </p:sp>
      <p:sp>
        <p:nvSpPr>
          <p:cNvPr id="6" name="Footer Placeholder 5"/>
          <p:cNvSpPr>
            <a:spLocks noGrp="1"/>
          </p:cNvSpPr>
          <p:nvPr>
            <p:ph type="ftr" sz="quarter" idx="11"/>
          </p:nvPr>
        </p:nvSpPr>
        <p:spPr/>
        <p:txBody>
          <a:bodyPr/>
          <a:lstStyle/>
          <a:p>
            <a:endParaRPr lang="en-GB" dirty="0">
              <a:solidFill>
                <a:prstClr val="white">
                  <a:shade val="50000"/>
                </a:prstClr>
              </a:solidFill>
            </a:endParaRPr>
          </a:p>
        </p:txBody>
      </p:sp>
      <p:sp>
        <p:nvSpPr>
          <p:cNvPr id="7" name="Slide Number Placeholder 6"/>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12895380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dirty="0"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308DE1FB-C7C7-46C8-871C-9C7D4E7CD2B9}" type="datetimeFigureOut">
              <a:rPr lang="en-GB" smtClean="0">
                <a:solidFill>
                  <a:prstClr val="white">
                    <a:shade val="50000"/>
                  </a:prstClr>
                </a:solidFill>
              </a:rPr>
              <a:pPr/>
              <a:t>03/10/2019</a:t>
            </a:fld>
            <a:endParaRPr lang="en-GB" dirty="0">
              <a:solidFill>
                <a:prstClr val="white">
                  <a:shade val="50000"/>
                </a:prstClr>
              </a:solidFill>
            </a:endParaRPr>
          </a:p>
        </p:txBody>
      </p:sp>
      <p:sp>
        <p:nvSpPr>
          <p:cNvPr id="6" name="Footer Placeholder 5"/>
          <p:cNvSpPr>
            <a:spLocks noGrp="1"/>
          </p:cNvSpPr>
          <p:nvPr>
            <p:ph type="ftr" sz="quarter" idx="11"/>
          </p:nvPr>
        </p:nvSpPr>
        <p:spPr/>
        <p:txBody>
          <a:bodyPr/>
          <a:lstStyle/>
          <a:p>
            <a:endParaRPr lang="en-GB" dirty="0">
              <a:solidFill>
                <a:prstClr val="white">
                  <a:shade val="50000"/>
                </a:prstClr>
              </a:solidFill>
            </a:endParaRPr>
          </a:p>
        </p:txBody>
      </p:sp>
      <p:sp>
        <p:nvSpPr>
          <p:cNvPr id="7" name="Slide Number Placeholder 6"/>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23392434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08DE1FB-C7C7-46C8-871C-9C7D4E7CD2B9}" type="datetimeFigureOut">
              <a:rPr lang="en-GB" smtClean="0">
                <a:solidFill>
                  <a:prstClr val="white">
                    <a:shade val="50000"/>
                  </a:prstClr>
                </a:solidFill>
              </a:rPr>
              <a:pPr/>
              <a:t>03/10/2019</a:t>
            </a:fld>
            <a:endParaRPr lang="en-GB"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GB" dirty="0">
              <a:solidFill>
                <a:prstClr val="white">
                  <a:shade val="50000"/>
                </a:prstClr>
              </a:solidFill>
            </a:endParaRPr>
          </a:p>
        </p:txBody>
      </p:sp>
      <p:sp>
        <p:nvSpPr>
          <p:cNvPr id="6" name="Slide Number Placeholder 5"/>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13110419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08DE1FB-C7C7-46C8-871C-9C7D4E7CD2B9}" type="datetimeFigureOut">
              <a:rPr lang="en-GB" smtClean="0">
                <a:solidFill>
                  <a:prstClr val="white">
                    <a:shade val="50000"/>
                  </a:prstClr>
                </a:solidFill>
              </a:rPr>
              <a:pPr/>
              <a:t>03/10/2019</a:t>
            </a:fld>
            <a:endParaRPr lang="en-GB"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GB" dirty="0">
              <a:solidFill>
                <a:prstClr val="white">
                  <a:shade val="50000"/>
                </a:prstClr>
              </a:solidFill>
            </a:endParaRPr>
          </a:p>
        </p:txBody>
      </p:sp>
      <p:sp>
        <p:nvSpPr>
          <p:cNvPr id="6" name="Slide Number Placeholder 5"/>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8588132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srcRect/>
          <a:tile tx="0" ty="0" sx="100000" sy="100000" flip="none" algn="tl"/>
        </a:blipFill>
        <a:effectLst/>
      </p:bgPr>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308DE1FB-C7C7-46C8-871C-9C7D4E7CD2B9}" type="datetimeFigureOut">
              <a:rPr lang="en-GB" smtClean="0">
                <a:solidFill>
                  <a:prstClr val="white">
                    <a:shade val="50000"/>
                  </a:prstClr>
                </a:solidFill>
              </a:rPr>
              <a:pPr/>
              <a:t>03/10/2019</a:t>
            </a:fld>
            <a:endParaRPr lang="en-GB" dirty="0">
              <a:solidFill>
                <a:prstClr val="white">
                  <a:shade val="50000"/>
                </a:prstClr>
              </a:solidFill>
            </a:endParaRPr>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GB" dirty="0">
              <a:solidFill>
                <a:prstClr val="white">
                  <a:shade val="50000"/>
                </a:prstClr>
              </a:solidFill>
            </a:endParaRPr>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652479360"/>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50671" y="138443"/>
            <a:ext cx="8229600" cy="1828800"/>
          </a:xfrm>
        </p:spPr>
        <p:txBody>
          <a:bodyPr>
            <a:normAutofit/>
          </a:bodyPr>
          <a:lstStyle/>
          <a:p>
            <a:r>
              <a:rPr lang="en-GB" dirty="0" smtClean="0">
                <a:solidFill>
                  <a:schemeClr val="bg1"/>
                </a:solidFill>
              </a:rPr>
              <a:t>Julius Caesar and His </a:t>
            </a:r>
            <a:r>
              <a:rPr lang="en-GB" dirty="0" err="1" smtClean="0">
                <a:solidFill>
                  <a:schemeClr val="bg1"/>
                </a:solidFill>
              </a:rPr>
              <a:t>TImes</a:t>
            </a:r>
            <a:endParaRPr lang="en-GB" dirty="0">
              <a:solidFill>
                <a:schemeClr val="bg1"/>
              </a:solidFill>
            </a:endParaRPr>
          </a:p>
        </p:txBody>
      </p:sp>
      <p:sp>
        <p:nvSpPr>
          <p:cNvPr id="3" name="Subtitle 2"/>
          <p:cNvSpPr>
            <a:spLocks noGrp="1"/>
          </p:cNvSpPr>
          <p:nvPr>
            <p:ph type="subTitle" idx="1"/>
          </p:nvPr>
        </p:nvSpPr>
        <p:spPr>
          <a:xfrm>
            <a:off x="1331640" y="5985163"/>
            <a:ext cx="6400800" cy="775213"/>
          </a:xfrm>
        </p:spPr>
        <p:txBody>
          <a:bodyPr>
            <a:normAutofit/>
          </a:bodyPr>
          <a:lstStyle/>
          <a:p>
            <a:r>
              <a:rPr lang="en-GB" sz="3600" b="1" dirty="0" smtClean="0">
                <a:solidFill>
                  <a:schemeClr val="bg1"/>
                </a:solidFill>
              </a:rPr>
              <a:t>CLAH7002</a:t>
            </a:r>
          </a:p>
        </p:txBody>
      </p:sp>
      <p:sp>
        <p:nvSpPr>
          <p:cNvPr id="4" name="Subtitle 2"/>
          <p:cNvSpPr txBox="1">
            <a:spLocks/>
          </p:cNvSpPr>
          <p:nvPr/>
        </p:nvSpPr>
        <p:spPr>
          <a:xfrm>
            <a:off x="1331640" y="2306783"/>
            <a:ext cx="6400800" cy="1392560"/>
          </a:xfrm>
          <a:prstGeom prst="rect">
            <a:avLst/>
          </a:prstGeom>
        </p:spPr>
        <p:txBody>
          <a:bodyPr vert="horz">
            <a:normAutofit lnSpcReduction="10000"/>
          </a:bodyPr>
          <a:lstStyle/>
          <a:p>
            <a:pPr algn="ctr">
              <a:spcBef>
                <a:spcPct val="20000"/>
              </a:spcBef>
              <a:buClr>
                <a:prstClr val="white">
                  <a:shade val="95000"/>
                </a:prstClr>
              </a:buClr>
              <a:buSzPct val="65000"/>
              <a:defRPr/>
            </a:pPr>
            <a:r>
              <a:rPr lang="en-GB" sz="2800" dirty="0" smtClean="0">
                <a:solidFill>
                  <a:prstClr val="black"/>
                </a:solidFill>
              </a:rPr>
              <a:t>Unit 1 – The </a:t>
            </a:r>
            <a:r>
              <a:rPr lang="en-GB" sz="2800" dirty="0">
                <a:solidFill>
                  <a:prstClr val="black"/>
                </a:solidFill>
              </a:rPr>
              <a:t>slow and by no means inevitable rise of Gaius Julius Caesar </a:t>
            </a:r>
          </a:p>
          <a:p>
            <a:pPr algn="ctr">
              <a:spcBef>
                <a:spcPct val="20000"/>
              </a:spcBef>
              <a:buClr>
                <a:prstClr val="white">
                  <a:shade val="95000"/>
                </a:prstClr>
              </a:buClr>
              <a:buSzPct val="65000"/>
              <a:buFont typeface="Wingdings 2"/>
              <a:buNone/>
              <a:defRPr/>
            </a:pPr>
            <a:r>
              <a:rPr lang="en-GB" sz="2800" dirty="0">
                <a:solidFill>
                  <a:prstClr val="black"/>
                </a:solidFill>
              </a:rPr>
              <a:t> </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26822" y="3289035"/>
            <a:ext cx="3865418" cy="2696129"/>
          </a:xfrm>
          <a:prstGeom prst="rect">
            <a:avLst/>
          </a:prstGeom>
        </p:spPr>
      </p:pic>
    </p:spTree>
    <p:extLst>
      <p:ext uri="{BB962C8B-B14F-4D97-AF65-F5344CB8AC3E}">
        <p14:creationId xmlns:p14="http://schemas.microsoft.com/office/powerpoint/2010/main" val="18355131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059873"/>
          </a:xfrm>
        </p:spPr>
        <p:txBody>
          <a:bodyPr/>
          <a:lstStyle/>
          <a:p>
            <a:r>
              <a:rPr lang="en-GB" dirty="0" smtClean="0">
                <a:solidFill>
                  <a:schemeClr val="bg1"/>
                </a:solidFill>
              </a:rPr>
              <a:t>Welcome to the Module</a:t>
            </a:r>
            <a:endParaRPr lang="en-GB" dirty="0">
              <a:solidFill>
                <a:schemeClr val="bg1"/>
              </a:solidFill>
            </a:endParaRPr>
          </a:p>
        </p:txBody>
      </p:sp>
      <p:sp>
        <p:nvSpPr>
          <p:cNvPr id="5" name="Content Placeholder 4"/>
          <p:cNvSpPr>
            <a:spLocks noGrp="1"/>
          </p:cNvSpPr>
          <p:nvPr>
            <p:ph sz="quarter" idx="2"/>
          </p:nvPr>
        </p:nvSpPr>
        <p:spPr>
          <a:xfrm>
            <a:off x="0" y="1143000"/>
            <a:ext cx="9144000" cy="5715000"/>
          </a:xfrm>
        </p:spPr>
        <p:txBody>
          <a:bodyPr>
            <a:normAutofit/>
          </a:bodyPr>
          <a:lstStyle/>
          <a:p>
            <a:pPr marL="137160" indent="0">
              <a:buNone/>
            </a:pPr>
            <a:r>
              <a:rPr lang="en-GB" sz="2700" b="1" dirty="0" smtClean="0">
                <a:solidFill>
                  <a:schemeClr val="bg1"/>
                </a:solidFill>
              </a:rPr>
              <a:t>Unit </a:t>
            </a:r>
            <a:r>
              <a:rPr lang="en-GB" sz="2700" b="1" dirty="0">
                <a:solidFill>
                  <a:schemeClr val="bg1"/>
                </a:solidFill>
              </a:rPr>
              <a:t>1: </a:t>
            </a:r>
            <a:r>
              <a:rPr lang="en-GB" sz="2700" dirty="0" smtClean="0">
                <a:solidFill>
                  <a:schemeClr val="bg1"/>
                </a:solidFill>
              </a:rPr>
              <a:t>The </a:t>
            </a:r>
            <a:r>
              <a:rPr lang="en-GB" sz="2700" dirty="0">
                <a:solidFill>
                  <a:schemeClr val="bg1"/>
                </a:solidFill>
              </a:rPr>
              <a:t>slow and by no means inevitable rise of Gaius Julius Caesar</a:t>
            </a:r>
          </a:p>
          <a:p>
            <a:pPr marL="137160" indent="0">
              <a:buNone/>
            </a:pPr>
            <a:r>
              <a:rPr lang="en-GB" sz="2700" b="1" dirty="0" smtClean="0">
                <a:solidFill>
                  <a:schemeClr val="bg1"/>
                </a:solidFill>
              </a:rPr>
              <a:t>Unit </a:t>
            </a:r>
            <a:r>
              <a:rPr lang="en-GB" sz="2700" b="1" dirty="0">
                <a:solidFill>
                  <a:schemeClr val="bg1"/>
                </a:solidFill>
              </a:rPr>
              <a:t>2: </a:t>
            </a:r>
            <a:r>
              <a:rPr lang="en-GB" sz="2700" dirty="0">
                <a:solidFill>
                  <a:schemeClr val="bg1"/>
                </a:solidFill>
              </a:rPr>
              <a:t>Getting one’s hands dirty, or: Caesar and </a:t>
            </a:r>
            <a:r>
              <a:rPr lang="en-GB" sz="2700" dirty="0" err="1">
                <a:solidFill>
                  <a:schemeClr val="bg1"/>
                </a:solidFill>
              </a:rPr>
              <a:t>Catiline</a:t>
            </a:r>
            <a:endParaRPr lang="en-GB" sz="2700" dirty="0">
              <a:solidFill>
                <a:schemeClr val="bg1"/>
              </a:solidFill>
            </a:endParaRPr>
          </a:p>
          <a:p>
            <a:pPr marL="137160" indent="0">
              <a:buNone/>
            </a:pPr>
            <a:r>
              <a:rPr lang="en-GB" sz="2700" b="1" dirty="0" smtClean="0">
                <a:solidFill>
                  <a:schemeClr val="bg1"/>
                </a:solidFill>
              </a:rPr>
              <a:t>Unit </a:t>
            </a:r>
            <a:r>
              <a:rPr lang="en-GB" sz="2700" b="1" dirty="0">
                <a:solidFill>
                  <a:schemeClr val="bg1"/>
                </a:solidFill>
              </a:rPr>
              <a:t>3: </a:t>
            </a:r>
            <a:r>
              <a:rPr lang="en-GB" sz="2700" dirty="0" smtClean="0">
                <a:solidFill>
                  <a:schemeClr val="bg1"/>
                </a:solidFill>
              </a:rPr>
              <a:t>The First Triumvirate </a:t>
            </a:r>
          </a:p>
          <a:p>
            <a:pPr marL="137160" indent="0">
              <a:buNone/>
            </a:pPr>
            <a:r>
              <a:rPr lang="en-GB" sz="2700" b="1" dirty="0" smtClean="0">
                <a:solidFill>
                  <a:schemeClr val="bg1"/>
                </a:solidFill>
              </a:rPr>
              <a:t>Unit </a:t>
            </a:r>
            <a:r>
              <a:rPr lang="en-GB" sz="2700" b="1" dirty="0">
                <a:solidFill>
                  <a:schemeClr val="bg1"/>
                </a:solidFill>
              </a:rPr>
              <a:t>4: </a:t>
            </a:r>
            <a:r>
              <a:rPr lang="en-GB" sz="2700" dirty="0" smtClean="0">
                <a:solidFill>
                  <a:schemeClr val="bg1"/>
                </a:solidFill>
              </a:rPr>
              <a:t>Caesar in Gaul </a:t>
            </a:r>
            <a:endParaRPr lang="en-GB" sz="2700" dirty="0">
              <a:solidFill>
                <a:schemeClr val="bg1"/>
              </a:solidFill>
            </a:endParaRPr>
          </a:p>
          <a:p>
            <a:pPr marL="137160" indent="0">
              <a:buNone/>
            </a:pPr>
            <a:r>
              <a:rPr lang="en-GB" sz="2700" b="1" dirty="0" smtClean="0">
                <a:solidFill>
                  <a:schemeClr val="bg1"/>
                </a:solidFill>
              </a:rPr>
              <a:t>Unit </a:t>
            </a:r>
            <a:r>
              <a:rPr lang="en-GB" sz="2700" b="1" dirty="0">
                <a:solidFill>
                  <a:schemeClr val="bg1"/>
                </a:solidFill>
              </a:rPr>
              <a:t>5: </a:t>
            </a:r>
            <a:r>
              <a:rPr lang="en-GB" sz="2700" dirty="0" smtClean="0">
                <a:solidFill>
                  <a:schemeClr val="bg1"/>
                </a:solidFill>
              </a:rPr>
              <a:t>Caesar as a writer</a:t>
            </a:r>
            <a:endParaRPr lang="en-GB" sz="2700" dirty="0">
              <a:solidFill>
                <a:schemeClr val="bg1"/>
              </a:solidFill>
            </a:endParaRPr>
          </a:p>
          <a:p>
            <a:pPr marL="137160" indent="0">
              <a:buNone/>
            </a:pPr>
            <a:r>
              <a:rPr lang="en-GB" sz="2700" b="1" dirty="0" smtClean="0">
                <a:solidFill>
                  <a:schemeClr val="bg1"/>
                </a:solidFill>
              </a:rPr>
              <a:t>Unit </a:t>
            </a:r>
            <a:r>
              <a:rPr lang="en-GB" sz="2700" b="1" dirty="0">
                <a:solidFill>
                  <a:schemeClr val="bg1"/>
                </a:solidFill>
              </a:rPr>
              <a:t>6: </a:t>
            </a:r>
            <a:r>
              <a:rPr lang="en-GB" sz="2700" dirty="0" smtClean="0">
                <a:solidFill>
                  <a:schemeClr val="bg1"/>
                </a:solidFill>
              </a:rPr>
              <a:t>Talking to Rome</a:t>
            </a:r>
            <a:endParaRPr lang="en-GB" sz="2700" dirty="0">
              <a:solidFill>
                <a:schemeClr val="bg1"/>
              </a:solidFill>
            </a:endParaRPr>
          </a:p>
          <a:p>
            <a:pPr marL="137160" indent="0">
              <a:buNone/>
            </a:pPr>
            <a:r>
              <a:rPr lang="en-GB" sz="2700" b="1" dirty="0" smtClean="0">
                <a:solidFill>
                  <a:schemeClr val="bg1"/>
                </a:solidFill>
              </a:rPr>
              <a:t>Unit </a:t>
            </a:r>
            <a:r>
              <a:rPr lang="en-GB" sz="2700" b="1" dirty="0">
                <a:solidFill>
                  <a:schemeClr val="bg1"/>
                </a:solidFill>
              </a:rPr>
              <a:t>7: </a:t>
            </a:r>
            <a:r>
              <a:rPr lang="en-GB" sz="2700" dirty="0" smtClean="0">
                <a:solidFill>
                  <a:schemeClr val="bg1"/>
                </a:solidFill>
              </a:rPr>
              <a:t>Before the Rubicon</a:t>
            </a:r>
            <a:endParaRPr lang="en-GB" sz="2700" dirty="0">
              <a:solidFill>
                <a:schemeClr val="bg1"/>
              </a:solidFill>
            </a:endParaRPr>
          </a:p>
          <a:p>
            <a:pPr marL="137160" indent="0">
              <a:buNone/>
            </a:pPr>
            <a:r>
              <a:rPr lang="en-GB" sz="2700" b="1" dirty="0" smtClean="0">
                <a:solidFill>
                  <a:schemeClr val="bg1"/>
                </a:solidFill>
              </a:rPr>
              <a:t>Unit </a:t>
            </a:r>
            <a:r>
              <a:rPr lang="en-GB" sz="2700" b="1" dirty="0">
                <a:solidFill>
                  <a:schemeClr val="bg1"/>
                </a:solidFill>
              </a:rPr>
              <a:t>8: </a:t>
            </a:r>
            <a:r>
              <a:rPr lang="en-GB" sz="2700" dirty="0" smtClean="0">
                <a:solidFill>
                  <a:schemeClr val="bg1"/>
                </a:solidFill>
              </a:rPr>
              <a:t>In the thick of the Civil War</a:t>
            </a:r>
            <a:endParaRPr lang="en-GB" sz="2700" dirty="0">
              <a:solidFill>
                <a:schemeClr val="bg1"/>
              </a:solidFill>
            </a:endParaRPr>
          </a:p>
          <a:p>
            <a:pPr marL="137160" indent="0">
              <a:buNone/>
            </a:pPr>
            <a:r>
              <a:rPr lang="en-GB" sz="2700" b="1" dirty="0" smtClean="0">
                <a:solidFill>
                  <a:schemeClr val="bg1"/>
                </a:solidFill>
              </a:rPr>
              <a:t>Unit </a:t>
            </a:r>
            <a:r>
              <a:rPr lang="en-GB" sz="2700" b="1" dirty="0">
                <a:solidFill>
                  <a:schemeClr val="bg1"/>
                </a:solidFill>
              </a:rPr>
              <a:t>9: </a:t>
            </a:r>
            <a:r>
              <a:rPr lang="en-GB" sz="2700" dirty="0" smtClean="0">
                <a:solidFill>
                  <a:schemeClr val="bg1"/>
                </a:solidFill>
              </a:rPr>
              <a:t>After </a:t>
            </a:r>
            <a:r>
              <a:rPr lang="en-GB" sz="2700" dirty="0">
                <a:solidFill>
                  <a:schemeClr val="bg1"/>
                </a:solidFill>
              </a:rPr>
              <a:t>Pharsalus: Building a Mediterranean Empire</a:t>
            </a:r>
          </a:p>
          <a:p>
            <a:pPr marL="137160" indent="0">
              <a:buNone/>
            </a:pPr>
            <a:r>
              <a:rPr lang="en-GB" sz="2700" b="1" dirty="0" smtClean="0">
                <a:solidFill>
                  <a:schemeClr val="bg1"/>
                </a:solidFill>
              </a:rPr>
              <a:t>Unit </a:t>
            </a:r>
            <a:r>
              <a:rPr lang="en-GB" sz="2700" b="1" dirty="0">
                <a:solidFill>
                  <a:schemeClr val="bg1"/>
                </a:solidFill>
              </a:rPr>
              <a:t>10: </a:t>
            </a:r>
            <a:r>
              <a:rPr lang="en-GB" sz="2700" dirty="0" smtClean="0">
                <a:solidFill>
                  <a:schemeClr val="bg1"/>
                </a:solidFill>
              </a:rPr>
              <a:t>Caesar’s Monarchy </a:t>
            </a:r>
            <a:endParaRPr lang="en-GB" sz="2700" dirty="0"/>
          </a:p>
        </p:txBody>
      </p:sp>
    </p:spTree>
    <p:extLst>
      <p:ext uri="{BB962C8B-B14F-4D97-AF65-F5344CB8AC3E}">
        <p14:creationId xmlns:p14="http://schemas.microsoft.com/office/powerpoint/2010/main" val="17039757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solidFill>
                  <a:schemeClr val="bg1"/>
                </a:solidFill>
              </a:rPr>
              <a:t>Assessments and the Forum</a:t>
            </a:r>
            <a:endParaRPr lang="en-GB" dirty="0"/>
          </a:p>
        </p:txBody>
      </p:sp>
      <p:sp>
        <p:nvSpPr>
          <p:cNvPr id="3" name="Content Placeholder 2"/>
          <p:cNvSpPr>
            <a:spLocks noGrp="1"/>
          </p:cNvSpPr>
          <p:nvPr>
            <p:ph idx="1"/>
          </p:nvPr>
        </p:nvSpPr>
        <p:spPr>
          <a:xfrm>
            <a:off x="207818" y="1600200"/>
            <a:ext cx="8666018" cy="5257800"/>
          </a:xfrm>
        </p:spPr>
        <p:txBody>
          <a:bodyPr>
            <a:normAutofit fontScale="92500" lnSpcReduction="20000"/>
          </a:bodyPr>
          <a:lstStyle/>
          <a:p>
            <a:pPr marL="137160" indent="0">
              <a:buNone/>
            </a:pPr>
            <a:r>
              <a:rPr lang="en-GB" b="1" dirty="0">
                <a:solidFill>
                  <a:schemeClr val="bg1"/>
                </a:solidFill>
              </a:rPr>
              <a:t>Everybody:</a:t>
            </a:r>
          </a:p>
          <a:p>
            <a:r>
              <a:rPr lang="en-GB" dirty="0">
                <a:solidFill>
                  <a:schemeClr val="bg1"/>
                </a:solidFill>
              </a:rPr>
              <a:t>5,000 word essay on a topic of your choice, relating to the module. You must get approval for question with me before proceeding. </a:t>
            </a:r>
            <a:endParaRPr lang="en-GB" dirty="0" smtClean="0">
              <a:solidFill>
                <a:schemeClr val="bg1"/>
              </a:solidFill>
            </a:endParaRPr>
          </a:p>
          <a:p>
            <a:r>
              <a:rPr lang="en-GB" dirty="0" smtClean="0">
                <a:solidFill>
                  <a:schemeClr val="bg1"/>
                </a:solidFill>
              </a:rPr>
              <a:t>Deadline is the 17</a:t>
            </a:r>
            <a:r>
              <a:rPr lang="en-GB" baseline="30000" dirty="0" smtClean="0">
                <a:solidFill>
                  <a:schemeClr val="bg1"/>
                </a:solidFill>
              </a:rPr>
              <a:t>th</a:t>
            </a:r>
            <a:r>
              <a:rPr lang="en-GB" dirty="0" smtClean="0">
                <a:solidFill>
                  <a:schemeClr val="bg1"/>
                </a:solidFill>
              </a:rPr>
              <a:t> January 2020.</a:t>
            </a:r>
            <a:endParaRPr lang="en-GB" dirty="0">
              <a:solidFill>
                <a:schemeClr val="bg1"/>
              </a:solidFill>
            </a:endParaRPr>
          </a:p>
          <a:p>
            <a:pPr marL="137160" indent="0">
              <a:buNone/>
            </a:pPr>
            <a:endParaRPr lang="en-GB" sz="600" dirty="0">
              <a:solidFill>
                <a:schemeClr val="bg1"/>
              </a:solidFill>
            </a:endParaRPr>
          </a:p>
          <a:p>
            <a:pPr marL="137160" indent="0">
              <a:buNone/>
            </a:pPr>
            <a:endParaRPr lang="en-GB" sz="1200" b="1" dirty="0" smtClean="0">
              <a:solidFill>
                <a:schemeClr val="bg1"/>
              </a:solidFill>
            </a:endParaRPr>
          </a:p>
          <a:p>
            <a:pPr marL="137160" indent="0">
              <a:buNone/>
            </a:pPr>
            <a:r>
              <a:rPr lang="en-GB" b="1" dirty="0" smtClean="0">
                <a:solidFill>
                  <a:schemeClr val="bg1"/>
                </a:solidFill>
              </a:rPr>
              <a:t>Distance </a:t>
            </a:r>
            <a:r>
              <a:rPr lang="en-GB" b="1" dirty="0">
                <a:solidFill>
                  <a:schemeClr val="bg1"/>
                </a:solidFill>
              </a:rPr>
              <a:t>Students:</a:t>
            </a:r>
          </a:p>
          <a:p>
            <a:r>
              <a:rPr lang="en-GB" dirty="0">
                <a:solidFill>
                  <a:schemeClr val="bg1"/>
                </a:solidFill>
              </a:rPr>
              <a:t>distance students should </a:t>
            </a:r>
            <a:r>
              <a:rPr lang="en-GB" dirty="0" smtClean="0">
                <a:solidFill>
                  <a:schemeClr val="bg1"/>
                </a:solidFill>
              </a:rPr>
              <a:t>write a </a:t>
            </a:r>
            <a:r>
              <a:rPr lang="en-GB" dirty="0">
                <a:solidFill>
                  <a:schemeClr val="bg1"/>
                </a:solidFill>
              </a:rPr>
              <a:t>1,000 word </a:t>
            </a:r>
            <a:r>
              <a:rPr lang="en-GB" dirty="0" smtClean="0">
                <a:solidFill>
                  <a:schemeClr val="bg1"/>
                </a:solidFill>
              </a:rPr>
              <a:t>post and put it on </a:t>
            </a:r>
            <a:r>
              <a:rPr lang="en-GB" dirty="0">
                <a:solidFill>
                  <a:schemeClr val="bg1"/>
                </a:solidFill>
              </a:rPr>
              <a:t>the discussion </a:t>
            </a:r>
            <a:r>
              <a:rPr lang="en-GB" dirty="0" smtClean="0">
                <a:solidFill>
                  <a:schemeClr val="bg1"/>
                </a:solidFill>
              </a:rPr>
              <a:t>forum, as well as writing a suitably </a:t>
            </a:r>
            <a:r>
              <a:rPr lang="en-GB" dirty="0">
                <a:solidFill>
                  <a:schemeClr val="bg1"/>
                </a:solidFill>
              </a:rPr>
              <a:t>lengthy reply to the post of another distance student. The idea this that your post will be related to one of the focus questions given in one of the ten units. However, you can be broad and flexible in your response to / engagement with these questions. </a:t>
            </a:r>
          </a:p>
        </p:txBody>
      </p:sp>
    </p:spTree>
    <p:extLst>
      <p:ext uri="{BB962C8B-B14F-4D97-AF65-F5344CB8AC3E}">
        <p14:creationId xmlns:p14="http://schemas.microsoft.com/office/powerpoint/2010/main" val="38124123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Approaching the Module</a:t>
            </a:r>
            <a:endParaRPr lang="en-GB" dirty="0">
              <a:solidFill>
                <a:schemeClr val="bg1"/>
              </a:solidFill>
            </a:endParaRPr>
          </a:p>
        </p:txBody>
      </p:sp>
      <p:sp>
        <p:nvSpPr>
          <p:cNvPr id="3" name="Content Placeholder 2"/>
          <p:cNvSpPr>
            <a:spLocks noGrp="1"/>
          </p:cNvSpPr>
          <p:nvPr>
            <p:ph idx="1"/>
          </p:nvPr>
        </p:nvSpPr>
        <p:spPr>
          <a:xfrm>
            <a:off x="128789" y="1527464"/>
            <a:ext cx="8886422" cy="5330536"/>
          </a:xfrm>
        </p:spPr>
        <p:txBody>
          <a:bodyPr>
            <a:normAutofit/>
          </a:bodyPr>
          <a:lstStyle/>
          <a:p>
            <a:r>
              <a:rPr lang="en-GB" dirty="0" smtClean="0">
                <a:solidFill>
                  <a:schemeClr val="bg1"/>
                </a:solidFill>
              </a:rPr>
              <a:t>Units have links to articles in the library catalogue / on JSTOR and the occasional library scan of a chapter.</a:t>
            </a:r>
          </a:p>
          <a:p>
            <a:pPr lvl="1"/>
            <a:r>
              <a:rPr lang="en-GB" dirty="0" smtClean="0">
                <a:solidFill>
                  <a:schemeClr val="bg1"/>
                </a:solidFill>
              </a:rPr>
              <a:t>I have checked the links so in theory they should all functioning, however, if you do come across a non-functional one let me know. </a:t>
            </a:r>
          </a:p>
          <a:p>
            <a:endParaRPr lang="en-GB" sz="1000" dirty="0">
              <a:solidFill>
                <a:schemeClr val="bg1"/>
              </a:solidFill>
            </a:endParaRPr>
          </a:p>
          <a:p>
            <a:r>
              <a:rPr lang="en-GB" dirty="0" smtClean="0">
                <a:solidFill>
                  <a:schemeClr val="bg1"/>
                </a:solidFill>
              </a:rPr>
              <a:t>Students should try to do some at least of the reading for each of the units. </a:t>
            </a:r>
            <a:endParaRPr lang="en-GB" dirty="0">
              <a:solidFill>
                <a:schemeClr val="bg1"/>
              </a:solidFill>
            </a:endParaRPr>
          </a:p>
          <a:p>
            <a:endParaRPr lang="en-GB" sz="1000" dirty="0">
              <a:solidFill>
                <a:schemeClr val="bg1"/>
              </a:solidFill>
            </a:endParaRPr>
          </a:p>
          <a:p>
            <a:r>
              <a:rPr lang="en-GB" dirty="0" smtClean="0">
                <a:solidFill>
                  <a:schemeClr val="bg1"/>
                </a:solidFill>
              </a:rPr>
              <a:t>I will try to provide short 5 to 15 minute overviews of the themes and material covered in a unit.</a:t>
            </a:r>
            <a:endParaRPr lang="en-GB" dirty="0">
              <a:solidFill>
                <a:schemeClr val="bg1"/>
              </a:solidFill>
            </a:endParaRPr>
          </a:p>
          <a:p>
            <a:endParaRPr lang="en-GB" dirty="0"/>
          </a:p>
        </p:txBody>
      </p:sp>
    </p:spTree>
    <p:extLst>
      <p:ext uri="{BB962C8B-B14F-4D97-AF65-F5344CB8AC3E}">
        <p14:creationId xmlns:p14="http://schemas.microsoft.com/office/powerpoint/2010/main" val="16931319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5636" y="1230285"/>
            <a:ext cx="8229600" cy="3757352"/>
          </a:xfrm>
        </p:spPr>
        <p:txBody>
          <a:bodyPr>
            <a:normAutofit/>
          </a:bodyPr>
          <a:lstStyle/>
          <a:p>
            <a:r>
              <a:rPr lang="en-GB" dirty="0">
                <a:solidFill>
                  <a:schemeClr val="bg1"/>
                </a:solidFill>
              </a:rPr>
              <a:t>The slow and by no means inevitable rise of Gaius Julius Caesar </a:t>
            </a:r>
          </a:p>
        </p:txBody>
      </p:sp>
    </p:spTree>
    <p:extLst>
      <p:ext uri="{BB962C8B-B14F-4D97-AF65-F5344CB8AC3E}">
        <p14:creationId xmlns:p14="http://schemas.microsoft.com/office/powerpoint/2010/main" val="2876665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Birth and Ancestry</a:t>
            </a:r>
            <a:endParaRPr lang="en-GB" dirty="0">
              <a:solidFill>
                <a:schemeClr val="bg1"/>
              </a:solidFill>
            </a:endParaRPr>
          </a:p>
        </p:txBody>
      </p:sp>
      <p:pic>
        <p:nvPicPr>
          <p:cNvPr id="10" name="Content Placeholder 9"/>
          <p:cNvPicPr>
            <a:picLocks noGrp="1" noChangeAspect="1"/>
          </p:cNvPicPr>
          <p:nvPr>
            <p:ph idx="1"/>
          </p:nvPr>
        </p:nvPicPr>
        <p:blipFill>
          <a:blip r:embed="rId2"/>
          <a:stretch>
            <a:fillRect/>
          </a:stretch>
        </p:blipFill>
        <p:spPr>
          <a:xfrm>
            <a:off x="3537384" y="2984269"/>
            <a:ext cx="5390485" cy="3674514"/>
          </a:xfrm>
          <a:prstGeom prst="rect">
            <a:avLst/>
          </a:prstGeom>
        </p:spPr>
      </p:pic>
      <p:sp>
        <p:nvSpPr>
          <p:cNvPr id="11" name="Content Placeholder 2"/>
          <p:cNvSpPr txBox="1">
            <a:spLocks/>
          </p:cNvSpPr>
          <p:nvPr/>
        </p:nvSpPr>
        <p:spPr>
          <a:xfrm>
            <a:off x="0" y="1417638"/>
            <a:ext cx="8961120" cy="1658071"/>
          </a:xfrm>
          <a:prstGeom prst="rect">
            <a:avLst/>
          </a:prstGeom>
        </p:spPr>
        <p:txBody>
          <a:bodyPr vert="horz">
            <a:normAutofit/>
          </a:bodyPr>
          <a:lst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r>
              <a:rPr lang="en-GB" dirty="0" smtClean="0">
                <a:solidFill>
                  <a:schemeClr val="bg1"/>
                </a:solidFill>
              </a:rPr>
              <a:t>Julius Caesar was born on </a:t>
            </a:r>
            <a:r>
              <a:rPr lang="en-GB" dirty="0" smtClean="0">
                <a:solidFill>
                  <a:schemeClr val="bg1"/>
                </a:solidFill>
              </a:rPr>
              <a:t>12</a:t>
            </a:r>
            <a:r>
              <a:rPr lang="en-GB" baseline="30000" dirty="0" smtClean="0">
                <a:solidFill>
                  <a:schemeClr val="bg1"/>
                </a:solidFill>
              </a:rPr>
              <a:t>th</a:t>
            </a:r>
            <a:r>
              <a:rPr lang="en-GB" dirty="0" smtClean="0">
                <a:solidFill>
                  <a:schemeClr val="bg1"/>
                </a:solidFill>
              </a:rPr>
              <a:t>/13</a:t>
            </a:r>
            <a:r>
              <a:rPr lang="en-GB" baseline="30000" dirty="0" smtClean="0">
                <a:solidFill>
                  <a:schemeClr val="bg1"/>
                </a:solidFill>
              </a:rPr>
              <a:t>th</a:t>
            </a:r>
            <a:r>
              <a:rPr lang="en-GB" dirty="0" smtClean="0">
                <a:solidFill>
                  <a:schemeClr val="bg1"/>
                </a:solidFill>
              </a:rPr>
              <a:t> July </a:t>
            </a:r>
            <a:r>
              <a:rPr lang="en-GB" dirty="0" smtClean="0">
                <a:solidFill>
                  <a:schemeClr val="bg1"/>
                </a:solidFill>
              </a:rPr>
              <a:t>100 BC.</a:t>
            </a:r>
          </a:p>
          <a:p>
            <a:endParaRPr lang="en-GB" sz="500" dirty="0">
              <a:solidFill>
                <a:schemeClr val="bg1"/>
              </a:solidFill>
            </a:endParaRPr>
          </a:p>
          <a:p>
            <a:r>
              <a:rPr lang="en-GB" dirty="0">
                <a:solidFill>
                  <a:schemeClr val="bg1"/>
                </a:solidFill>
              </a:rPr>
              <a:t>Caesar senior died in </a:t>
            </a:r>
            <a:r>
              <a:rPr lang="en-GB" dirty="0" smtClean="0">
                <a:solidFill>
                  <a:schemeClr val="bg1"/>
                </a:solidFill>
              </a:rPr>
              <a:t>85 BC when his son was still a teenager. </a:t>
            </a:r>
            <a:endParaRPr lang="en-GB" dirty="0">
              <a:solidFill>
                <a:schemeClr val="bg1"/>
              </a:solidFill>
            </a:endParaRPr>
          </a:p>
        </p:txBody>
      </p:sp>
      <p:sp>
        <p:nvSpPr>
          <p:cNvPr id="12" name="Content Placeholder 3"/>
          <p:cNvSpPr txBox="1">
            <a:spLocks/>
          </p:cNvSpPr>
          <p:nvPr/>
        </p:nvSpPr>
        <p:spPr>
          <a:xfrm>
            <a:off x="0" y="3000894"/>
            <a:ext cx="3504133" cy="3857106"/>
          </a:xfrm>
          <a:prstGeom prst="rect">
            <a:avLst/>
          </a:prstGeom>
        </p:spPr>
        <p:txBody>
          <a:bodyPr vert="horz">
            <a:normAutofit/>
          </a:bodyPr>
          <a:lst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r>
              <a:rPr lang="en-GB" dirty="0" smtClean="0">
                <a:solidFill>
                  <a:schemeClr val="bg1"/>
                </a:solidFill>
              </a:rPr>
              <a:t>Connections with the Marian factor on his father’s side, but also with the </a:t>
            </a:r>
            <a:r>
              <a:rPr lang="en-GB" dirty="0" err="1" smtClean="0">
                <a:solidFill>
                  <a:schemeClr val="bg1"/>
                </a:solidFill>
              </a:rPr>
              <a:t>Sullan</a:t>
            </a:r>
            <a:r>
              <a:rPr lang="en-GB" dirty="0" smtClean="0">
                <a:solidFill>
                  <a:schemeClr val="bg1"/>
                </a:solidFill>
              </a:rPr>
              <a:t> faction on his mother’s side (Aurelia Cotta). </a:t>
            </a:r>
            <a:endParaRPr lang="en-GB" dirty="0">
              <a:solidFill>
                <a:schemeClr val="bg1"/>
              </a:solidFill>
            </a:endParaRPr>
          </a:p>
        </p:txBody>
      </p:sp>
    </p:spTree>
    <p:extLst>
      <p:ext uri="{BB962C8B-B14F-4D97-AF65-F5344CB8AC3E}">
        <p14:creationId xmlns:p14="http://schemas.microsoft.com/office/powerpoint/2010/main" val="22025091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9629" y="182879"/>
            <a:ext cx="8869680" cy="6176357"/>
          </a:xfrm>
        </p:spPr>
        <p:txBody>
          <a:bodyPr>
            <a:noAutofit/>
          </a:bodyPr>
          <a:lstStyle/>
          <a:p>
            <a:pPr marL="137160" indent="0">
              <a:buNone/>
            </a:pPr>
            <a:r>
              <a:rPr lang="en-GB" sz="3200" dirty="0">
                <a:solidFill>
                  <a:schemeClr val="bg1"/>
                </a:solidFill>
              </a:rPr>
              <a:t>“Therefore besides being punished by the loss of his priesthood</a:t>
            </a:r>
            <a:r>
              <a:rPr lang="en-GB" sz="3200" dirty="0" smtClean="0">
                <a:solidFill>
                  <a:schemeClr val="bg1"/>
                </a:solidFill>
              </a:rPr>
              <a:t>, a </a:t>
            </a:r>
            <a:r>
              <a:rPr lang="en-GB" sz="3200" dirty="0">
                <a:solidFill>
                  <a:schemeClr val="bg1"/>
                </a:solidFill>
              </a:rPr>
              <a:t>his wife's </a:t>
            </a:r>
            <a:r>
              <a:rPr lang="en-GB" sz="3200" dirty="0" smtClean="0">
                <a:solidFill>
                  <a:schemeClr val="bg1"/>
                </a:solidFill>
              </a:rPr>
              <a:t>[Cornelia] dowry</a:t>
            </a:r>
            <a:r>
              <a:rPr lang="en-GB" sz="3200" dirty="0">
                <a:solidFill>
                  <a:schemeClr val="bg1"/>
                </a:solidFill>
              </a:rPr>
              <a:t>, and his family inheritances, Caesar was held to be one of the opposite party. He was accordingly forced to go into hiding, and though suffering from a severe attack of </a:t>
            </a:r>
            <a:r>
              <a:rPr lang="en-GB" sz="3200" dirty="0" err="1">
                <a:solidFill>
                  <a:schemeClr val="bg1"/>
                </a:solidFill>
              </a:rPr>
              <a:t>quartan</a:t>
            </a:r>
            <a:r>
              <a:rPr lang="en-GB" sz="3200" dirty="0">
                <a:solidFill>
                  <a:schemeClr val="bg1"/>
                </a:solidFill>
              </a:rPr>
              <a:t> ague, to change from one covert to another almost every night, and save himself from Sulla's detectives by bribes. But at last, through the good offices of the Vestal virgins and of his near kinsmen, </a:t>
            </a:r>
            <a:r>
              <a:rPr lang="en-GB" sz="3200" dirty="0" err="1">
                <a:solidFill>
                  <a:schemeClr val="bg1"/>
                </a:solidFill>
              </a:rPr>
              <a:t>Mamercus</a:t>
            </a:r>
            <a:r>
              <a:rPr lang="en-GB" sz="3200" dirty="0">
                <a:solidFill>
                  <a:schemeClr val="bg1"/>
                </a:solidFill>
              </a:rPr>
              <a:t> </a:t>
            </a:r>
            <a:r>
              <a:rPr lang="en-GB" sz="3200" dirty="0" err="1">
                <a:solidFill>
                  <a:schemeClr val="bg1"/>
                </a:solidFill>
              </a:rPr>
              <a:t>Aemilius</a:t>
            </a:r>
            <a:r>
              <a:rPr lang="en-GB" sz="3200" dirty="0">
                <a:solidFill>
                  <a:schemeClr val="bg1"/>
                </a:solidFill>
              </a:rPr>
              <a:t> and Aurelius Cotta, he obtained forgiveness</a:t>
            </a:r>
            <a:r>
              <a:rPr lang="en-GB" sz="3200" dirty="0" smtClean="0">
                <a:solidFill>
                  <a:schemeClr val="bg1"/>
                </a:solidFill>
              </a:rPr>
              <a:t>.” – </a:t>
            </a:r>
            <a:r>
              <a:rPr lang="en-GB" sz="3200" b="1" dirty="0" smtClean="0">
                <a:solidFill>
                  <a:schemeClr val="bg1"/>
                </a:solidFill>
              </a:rPr>
              <a:t>Suetonius </a:t>
            </a:r>
            <a:r>
              <a:rPr lang="en-GB" sz="3200" b="1" i="1" dirty="0" err="1" smtClean="0">
                <a:solidFill>
                  <a:schemeClr val="bg1"/>
                </a:solidFill>
              </a:rPr>
              <a:t>Divus</a:t>
            </a:r>
            <a:r>
              <a:rPr lang="en-GB" sz="3200" b="1" i="1" dirty="0" smtClean="0">
                <a:solidFill>
                  <a:schemeClr val="bg1"/>
                </a:solidFill>
              </a:rPr>
              <a:t> Caesar </a:t>
            </a:r>
            <a:r>
              <a:rPr lang="en-GB" sz="3200" b="1" dirty="0" smtClean="0">
                <a:solidFill>
                  <a:schemeClr val="bg1"/>
                </a:solidFill>
              </a:rPr>
              <a:t>1.2</a:t>
            </a:r>
            <a:r>
              <a:rPr lang="en-GB" sz="3200" dirty="0" smtClean="0">
                <a:solidFill>
                  <a:schemeClr val="bg1"/>
                </a:solidFill>
              </a:rPr>
              <a:t>.</a:t>
            </a:r>
            <a:endParaRPr lang="en-GB" sz="3200" dirty="0">
              <a:solidFill>
                <a:schemeClr val="bg1"/>
              </a:solidFill>
            </a:endParaRPr>
          </a:p>
        </p:txBody>
      </p:sp>
    </p:spTree>
    <p:extLst>
      <p:ext uri="{BB962C8B-B14F-4D97-AF65-F5344CB8AC3E}">
        <p14:creationId xmlns:p14="http://schemas.microsoft.com/office/powerpoint/2010/main" val="42870683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Caesar’s Early Career</a:t>
            </a:r>
            <a:endParaRPr lang="en-GB" dirty="0">
              <a:solidFill>
                <a:schemeClr val="bg1"/>
              </a:solidFill>
            </a:endParaRPr>
          </a:p>
        </p:txBody>
      </p:sp>
      <p:sp>
        <p:nvSpPr>
          <p:cNvPr id="4" name="Content Placeholder 3"/>
          <p:cNvSpPr>
            <a:spLocks noGrp="1"/>
          </p:cNvSpPr>
          <p:nvPr>
            <p:ph sz="half" idx="1"/>
          </p:nvPr>
        </p:nvSpPr>
        <p:spPr>
          <a:xfrm>
            <a:off x="141315" y="1600200"/>
            <a:ext cx="4896197" cy="5141422"/>
          </a:xfrm>
        </p:spPr>
        <p:txBody>
          <a:bodyPr>
            <a:normAutofit fontScale="92500" lnSpcReduction="20000"/>
          </a:bodyPr>
          <a:lstStyle/>
          <a:p>
            <a:r>
              <a:rPr lang="en-GB" dirty="0" smtClean="0">
                <a:solidFill>
                  <a:schemeClr val="bg1"/>
                </a:solidFill>
              </a:rPr>
              <a:t>On the staff of the </a:t>
            </a:r>
            <a:r>
              <a:rPr lang="en-GB" dirty="0" err="1" smtClean="0">
                <a:solidFill>
                  <a:schemeClr val="bg1"/>
                </a:solidFill>
              </a:rPr>
              <a:t>propraetor</a:t>
            </a:r>
            <a:r>
              <a:rPr lang="en-GB" dirty="0" smtClean="0">
                <a:solidFill>
                  <a:schemeClr val="bg1"/>
                </a:solidFill>
              </a:rPr>
              <a:t> </a:t>
            </a:r>
            <a:r>
              <a:rPr lang="en-GB" dirty="0">
                <a:solidFill>
                  <a:schemeClr val="bg1"/>
                </a:solidFill>
              </a:rPr>
              <a:t>of </a:t>
            </a:r>
            <a:r>
              <a:rPr lang="en-GB" dirty="0" smtClean="0">
                <a:solidFill>
                  <a:schemeClr val="bg1"/>
                </a:solidFill>
              </a:rPr>
              <a:t>Asia</a:t>
            </a:r>
            <a:r>
              <a:rPr lang="en-GB" dirty="0">
                <a:solidFill>
                  <a:schemeClr val="bg1"/>
                </a:solidFill>
              </a:rPr>
              <a:t>, M. </a:t>
            </a:r>
            <a:r>
              <a:rPr lang="en-GB" dirty="0" err="1">
                <a:solidFill>
                  <a:schemeClr val="bg1"/>
                </a:solidFill>
              </a:rPr>
              <a:t>Minucius</a:t>
            </a:r>
            <a:r>
              <a:rPr lang="en-GB" dirty="0">
                <a:solidFill>
                  <a:schemeClr val="bg1"/>
                </a:solidFill>
              </a:rPr>
              <a:t> </a:t>
            </a:r>
            <a:r>
              <a:rPr lang="en-GB" dirty="0" err="1" smtClean="0">
                <a:solidFill>
                  <a:schemeClr val="bg1"/>
                </a:solidFill>
              </a:rPr>
              <a:t>Thermus</a:t>
            </a:r>
            <a:r>
              <a:rPr lang="en-GB" dirty="0" smtClean="0">
                <a:solidFill>
                  <a:schemeClr val="bg1"/>
                </a:solidFill>
              </a:rPr>
              <a:t>.</a:t>
            </a:r>
          </a:p>
          <a:p>
            <a:endParaRPr lang="en-GB" sz="500" dirty="0">
              <a:solidFill>
                <a:schemeClr val="bg1"/>
              </a:solidFill>
            </a:endParaRPr>
          </a:p>
          <a:p>
            <a:r>
              <a:rPr lang="en-GB" dirty="0">
                <a:solidFill>
                  <a:schemeClr val="bg1"/>
                </a:solidFill>
              </a:rPr>
              <a:t>77 </a:t>
            </a:r>
            <a:r>
              <a:rPr lang="en-GB" dirty="0" smtClean="0">
                <a:solidFill>
                  <a:schemeClr val="bg1"/>
                </a:solidFill>
              </a:rPr>
              <a:t>BC – one of </a:t>
            </a:r>
            <a:r>
              <a:rPr lang="en-GB" dirty="0">
                <a:solidFill>
                  <a:schemeClr val="bg1"/>
                </a:solidFill>
              </a:rPr>
              <a:t>the “prosecutors” of Cn. Cornelius </a:t>
            </a:r>
            <a:r>
              <a:rPr lang="en-GB" dirty="0" err="1">
                <a:solidFill>
                  <a:schemeClr val="bg1"/>
                </a:solidFill>
              </a:rPr>
              <a:t>Dolabella</a:t>
            </a:r>
            <a:r>
              <a:rPr lang="en-GB" dirty="0">
                <a:solidFill>
                  <a:schemeClr val="bg1"/>
                </a:solidFill>
              </a:rPr>
              <a:t> and C. </a:t>
            </a:r>
            <a:r>
              <a:rPr lang="en-GB" dirty="0" smtClean="0">
                <a:solidFill>
                  <a:schemeClr val="bg1"/>
                </a:solidFill>
              </a:rPr>
              <a:t>Antonius (charged with extortion </a:t>
            </a:r>
            <a:r>
              <a:rPr lang="en-GB" dirty="0">
                <a:solidFill>
                  <a:schemeClr val="bg1"/>
                </a:solidFill>
              </a:rPr>
              <a:t>and embezzlement </a:t>
            </a:r>
            <a:r>
              <a:rPr lang="en-GB" dirty="0" smtClean="0">
                <a:solidFill>
                  <a:schemeClr val="bg1"/>
                </a:solidFill>
              </a:rPr>
              <a:t>in Greece).</a:t>
            </a:r>
          </a:p>
          <a:p>
            <a:endParaRPr lang="en-GB" sz="500" dirty="0">
              <a:solidFill>
                <a:schemeClr val="bg1"/>
              </a:solidFill>
            </a:endParaRPr>
          </a:p>
          <a:p>
            <a:r>
              <a:rPr lang="en-GB" dirty="0" smtClean="0">
                <a:solidFill>
                  <a:schemeClr val="bg1"/>
                </a:solidFill>
              </a:rPr>
              <a:t>Went to develop his rhetorical skills in Rhodes with the orator </a:t>
            </a:r>
            <a:r>
              <a:rPr lang="en-GB" dirty="0" err="1" smtClean="0">
                <a:solidFill>
                  <a:schemeClr val="bg1"/>
                </a:solidFill>
              </a:rPr>
              <a:t>Molon</a:t>
            </a:r>
            <a:r>
              <a:rPr lang="en-GB" dirty="0" smtClean="0">
                <a:solidFill>
                  <a:schemeClr val="bg1"/>
                </a:solidFill>
              </a:rPr>
              <a:t>.</a:t>
            </a:r>
          </a:p>
          <a:p>
            <a:endParaRPr lang="en-GB" sz="500" dirty="0">
              <a:solidFill>
                <a:schemeClr val="bg1"/>
              </a:solidFill>
            </a:endParaRPr>
          </a:p>
          <a:p>
            <a:r>
              <a:rPr lang="en-GB" dirty="0" smtClean="0">
                <a:solidFill>
                  <a:schemeClr val="bg1"/>
                </a:solidFill>
              </a:rPr>
              <a:t>Caesar captured by pirates.  </a:t>
            </a:r>
          </a:p>
          <a:p>
            <a:endParaRPr lang="en-GB" sz="600" dirty="0">
              <a:solidFill>
                <a:schemeClr val="bg1"/>
              </a:solidFill>
            </a:endParaRPr>
          </a:p>
          <a:p>
            <a:r>
              <a:rPr lang="en-GB" dirty="0" smtClean="0">
                <a:solidFill>
                  <a:schemeClr val="bg1"/>
                </a:solidFill>
              </a:rPr>
              <a:t>Rallying troops in Asia Minor to fight against </a:t>
            </a:r>
            <a:r>
              <a:rPr lang="en-GB" dirty="0" err="1" smtClean="0">
                <a:solidFill>
                  <a:schemeClr val="bg1"/>
                </a:solidFill>
              </a:rPr>
              <a:t>Mithridates</a:t>
            </a:r>
            <a:r>
              <a:rPr lang="en-GB" dirty="0" smtClean="0">
                <a:solidFill>
                  <a:schemeClr val="bg1"/>
                </a:solidFill>
              </a:rPr>
              <a:t>. </a:t>
            </a:r>
            <a:endParaRPr lang="en-GB" dirty="0">
              <a:solidFill>
                <a:schemeClr val="bg1"/>
              </a:solidFill>
            </a:endParaRPr>
          </a:p>
        </p:txBody>
      </p:sp>
      <p:pic>
        <p:nvPicPr>
          <p:cNvPr id="6" name="Content Placeholder 5"/>
          <p:cNvPicPr>
            <a:picLocks noGrp="1" noChangeAspect="1"/>
          </p:cNvPicPr>
          <p:nvPr>
            <p:ph sz="half" idx="2"/>
          </p:nvPr>
        </p:nvPicPr>
        <p:blipFill>
          <a:blip r:embed="rId2"/>
          <a:stretch>
            <a:fillRect/>
          </a:stretch>
        </p:blipFill>
        <p:spPr>
          <a:xfrm>
            <a:off x="5037513" y="4199125"/>
            <a:ext cx="3923608" cy="2542497"/>
          </a:xfrm>
          <a:prstGeom prst="rect">
            <a:avLst/>
          </a:prstGeom>
        </p:spPr>
      </p:pic>
      <p:pic>
        <p:nvPicPr>
          <p:cNvPr id="7" name="Picture 6"/>
          <p:cNvPicPr>
            <a:picLocks noChangeAspect="1"/>
          </p:cNvPicPr>
          <p:nvPr/>
        </p:nvPicPr>
        <p:blipFill>
          <a:blip r:embed="rId3"/>
          <a:stretch>
            <a:fillRect/>
          </a:stretch>
        </p:blipFill>
        <p:spPr>
          <a:xfrm>
            <a:off x="5037511" y="1704109"/>
            <a:ext cx="3923609" cy="2426098"/>
          </a:xfrm>
          <a:prstGeom prst="rect">
            <a:avLst/>
          </a:prstGeom>
        </p:spPr>
      </p:pic>
    </p:spTree>
    <p:extLst>
      <p:ext uri="{BB962C8B-B14F-4D97-AF65-F5344CB8AC3E}">
        <p14:creationId xmlns:p14="http://schemas.microsoft.com/office/powerpoint/2010/main" val="26386699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Back in Rome</a:t>
            </a:r>
            <a:endParaRPr lang="en-GB" dirty="0">
              <a:solidFill>
                <a:schemeClr val="bg1"/>
              </a:solidFill>
            </a:endParaRPr>
          </a:p>
        </p:txBody>
      </p:sp>
      <p:sp>
        <p:nvSpPr>
          <p:cNvPr id="3" name="Content Placeholder 2"/>
          <p:cNvSpPr>
            <a:spLocks noGrp="1"/>
          </p:cNvSpPr>
          <p:nvPr>
            <p:ph idx="1"/>
          </p:nvPr>
        </p:nvSpPr>
        <p:spPr>
          <a:xfrm>
            <a:off x="274320" y="1600200"/>
            <a:ext cx="8545484" cy="5257800"/>
          </a:xfrm>
        </p:spPr>
        <p:txBody>
          <a:bodyPr>
            <a:normAutofit/>
          </a:bodyPr>
          <a:lstStyle/>
          <a:p>
            <a:r>
              <a:rPr lang="en-GB" dirty="0" smtClean="0">
                <a:solidFill>
                  <a:schemeClr val="bg1"/>
                </a:solidFill>
              </a:rPr>
              <a:t>Death </a:t>
            </a:r>
            <a:r>
              <a:rPr lang="en-GB" dirty="0">
                <a:solidFill>
                  <a:schemeClr val="bg1"/>
                </a:solidFill>
              </a:rPr>
              <a:t>of the pontiff C. </a:t>
            </a:r>
            <a:r>
              <a:rPr lang="en-GB" dirty="0" smtClean="0">
                <a:solidFill>
                  <a:schemeClr val="bg1"/>
                </a:solidFill>
              </a:rPr>
              <a:t>Cotta in 74 BC open up the position for Caesar to be co-opted into the religious college.</a:t>
            </a:r>
          </a:p>
          <a:p>
            <a:pPr lvl="1"/>
            <a:r>
              <a:rPr lang="en-GB" dirty="0" smtClean="0">
                <a:solidFill>
                  <a:schemeClr val="bg1"/>
                </a:solidFill>
              </a:rPr>
              <a:t>Implications later in the 60s when the holder of the office of Pontifex Maximus dies.</a:t>
            </a:r>
          </a:p>
          <a:p>
            <a:pPr lvl="1"/>
            <a:endParaRPr lang="en-GB" dirty="0">
              <a:solidFill>
                <a:schemeClr val="bg1"/>
              </a:solidFill>
            </a:endParaRPr>
          </a:p>
          <a:p>
            <a:r>
              <a:rPr lang="en-GB" dirty="0">
                <a:solidFill>
                  <a:schemeClr val="bg1"/>
                </a:solidFill>
              </a:rPr>
              <a:t>Caesar took steps to associate himself with Pompey – support for reforms of 70 BC – support for motion of A. </a:t>
            </a:r>
            <a:r>
              <a:rPr lang="en-GB" dirty="0" err="1">
                <a:solidFill>
                  <a:schemeClr val="bg1"/>
                </a:solidFill>
              </a:rPr>
              <a:t>Gabinius</a:t>
            </a:r>
            <a:r>
              <a:rPr lang="en-GB" dirty="0">
                <a:solidFill>
                  <a:schemeClr val="bg1"/>
                </a:solidFill>
              </a:rPr>
              <a:t> (67) – and for </a:t>
            </a:r>
            <a:r>
              <a:rPr lang="en-GB" dirty="0" err="1">
                <a:solidFill>
                  <a:schemeClr val="bg1"/>
                </a:solidFill>
              </a:rPr>
              <a:t>Manilian</a:t>
            </a:r>
            <a:r>
              <a:rPr lang="en-GB" dirty="0">
                <a:solidFill>
                  <a:schemeClr val="bg1"/>
                </a:solidFill>
              </a:rPr>
              <a:t> law (66) – backed a bill to propose honours for Pompey (63).</a:t>
            </a:r>
          </a:p>
          <a:p>
            <a:endParaRPr lang="en-GB" dirty="0">
              <a:solidFill>
                <a:schemeClr val="bg1"/>
              </a:solidFill>
            </a:endParaRPr>
          </a:p>
        </p:txBody>
      </p:sp>
    </p:spTree>
    <p:extLst>
      <p:ext uri="{BB962C8B-B14F-4D97-AF65-F5344CB8AC3E}">
        <p14:creationId xmlns:p14="http://schemas.microsoft.com/office/powerpoint/2010/main" val="390737077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206</TotalTime>
  <Words>648</Words>
  <Application>Microsoft Office PowerPoint</Application>
  <PresentationFormat>On-screen Show (4:3)</PresentationFormat>
  <Paragraphs>52</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Book Antiqua</vt:lpstr>
      <vt:lpstr>Lucida Sans</vt:lpstr>
      <vt:lpstr>Wingdings</vt:lpstr>
      <vt:lpstr>Wingdings 2</vt:lpstr>
      <vt:lpstr>Wingdings 3</vt:lpstr>
      <vt:lpstr>Apex</vt:lpstr>
      <vt:lpstr>Julius Caesar and His TImes</vt:lpstr>
      <vt:lpstr>Welcome to the Module</vt:lpstr>
      <vt:lpstr>Assessments and the Forum</vt:lpstr>
      <vt:lpstr>Approaching the Module</vt:lpstr>
      <vt:lpstr>The slow and by no means inevitable rise of Gaius Julius Caesar </vt:lpstr>
      <vt:lpstr>Birth and Ancestry</vt:lpstr>
      <vt:lpstr>PowerPoint Presentation</vt:lpstr>
      <vt:lpstr>Caesar’s Early Career</vt:lpstr>
      <vt:lpstr>Back in Rome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Life in the Eastern Desert of Egypt</dc:title>
  <dc:creator>Matt</dc:creator>
  <cp:lastModifiedBy>Matthew Cobb</cp:lastModifiedBy>
  <cp:revision>52</cp:revision>
  <dcterms:created xsi:type="dcterms:W3CDTF">2017-09-29T19:19:31Z</dcterms:created>
  <dcterms:modified xsi:type="dcterms:W3CDTF">2019-10-03T13:53:04Z</dcterms:modified>
</cp:coreProperties>
</file>