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theme/theme13.xml" ContentType="application/vnd.openxmlformats-officedocument.theme+xml"/>
  <Override PartName="/ppt/slideLayouts/slideLayout17.xml" ContentType="application/vnd.openxmlformats-officedocument.presentationml.slideLayout+xml"/>
  <Override PartName="/ppt/theme/theme14.xml" ContentType="application/vnd.openxmlformats-officedocument.theme+xml"/>
  <Override PartName="/ppt/slideLayouts/slideLayout18.xml" ContentType="application/vnd.openxmlformats-officedocument.presentationml.slideLayout+xml"/>
  <Override PartName="/ppt/theme/theme15.xml" ContentType="application/vnd.openxmlformats-officedocument.theme+xml"/>
  <Override PartName="/ppt/slideLayouts/slideLayout19.xml" ContentType="application/vnd.openxmlformats-officedocument.presentationml.slideLayout+xml"/>
  <Override PartName="/ppt/theme/theme16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7.xml" ContentType="application/vnd.openxmlformats-officedocument.theme+xml"/>
  <Override PartName="/ppt/slideLayouts/slideLayout28.xml" ContentType="application/vnd.openxmlformats-officedocument.presentationml.slideLayout+xml"/>
  <Override PartName="/ppt/theme/theme18.xml" ContentType="application/vnd.openxmlformats-officedocument.theme+xml"/>
  <Override PartName="/ppt/slideLayouts/slideLayout29.xml" ContentType="application/vnd.openxmlformats-officedocument.presentationml.slideLayout+xml"/>
  <Override PartName="/ppt/theme/theme19.xml" ContentType="application/vnd.openxmlformats-officedocument.theme+xml"/>
  <Override PartName="/ppt/slideLayouts/slideLayout30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9"/>
  </p:notesMasterIdLst>
  <p:sldIdLst>
    <p:sldId id="261" r:id="rId24"/>
    <p:sldId id="273" r:id="rId25"/>
    <p:sldId id="262" r:id="rId26"/>
    <p:sldId id="269" r:id="rId27"/>
    <p:sldId id="281" r:id="rId28"/>
    <p:sldId id="294" r:id="rId29"/>
    <p:sldId id="351" r:id="rId30"/>
    <p:sldId id="338" r:id="rId31"/>
    <p:sldId id="339" r:id="rId32"/>
    <p:sldId id="341" r:id="rId33"/>
    <p:sldId id="352" r:id="rId34"/>
    <p:sldId id="342" r:id="rId35"/>
    <p:sldId id="356" r:id="rId36"/>
    <p:sldId id="357" r:id="rId37"/>
    <p:sldId id="297" r:id="rId38"/>
    <p:sldId id="355" r:id="rId39"/>
    <p:sldId id="354" r:id="rId40"/>
    <p:sldId id="359" r:id="rId41"/>
    <p:sldId id="353" r:id="rId42"/>
    <p:sldId id="289" r:id="rId43"/>
    <p:sldId id="340" r:id="rId44"/>
    <p:sldId id="360" r:id="rId45"/>
    <p:sldId id="349" r:id="rId46"/>
    <p:sldId id="335" r:id="rId47"/>
    <p:sldId id="272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206" autoAdjust="0"/>
    <p:restoredTop sz="94364" autoAdjust="0"/>
  </p:normalViewPr>
  <p:slideViewPr>
    <p:cSldViewPr snapToGrid="0">
      <p:cViewPr varScale="1">
        <p:scale>
          <a:sx n="70" d="100"/>
          <a:sy n="70" d="100"/>
        </p:scale>
        <p:origin x="77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7D99EE-0CE3-4861-8882-50460B50F48A}" type="doc">
      <dgm:prSet loTypeId="urn:microsoft.com/office/officeart/2005/8/layout/default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2006378-E962-4CFC-8D59-EA942488CCCE}">
      <dgm:prSet phldrT="[Text]" custT="1"/>
      <dgm:spPr/>
      <dgm:t>
        <a:bodyPr/>
        <a:lstStyle/>
        <a:p>
          <a:r>
            <a:rPr lang="en-US" sz="2800" dirty="0" smtClean="0">
              <a:latin typeface="Arial" panose="020B0604020202020204" pitchFamily="34" charset="0"/>
              <a:cs typeface="Arial" panose="020B0604020202020204" pitchFamily="34" charset="0"/>
            </a:rPr>
            <a:t>Leadership Involvement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34A2A5-DC4B-4271-8355-724AE811C921}" type="parTrans" cxnId="{ED40C36A-15A9-42FD-B155-C6948EA4C7BA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F26A1C-6EF6-4D43-BA97-CDF74FBC7E9B}" type="sibTrans" cxnId="{ED40C36A-15A9-42FD-B155-C6948EA4C7BA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DC3B2E-9558-4C1F-86DF-5A5398E3C3F5}">
      <dgm:prSet phldrT="[Text]" custT="1"/>
      <dgm:spPr/>
      <dgm:t>
        <a:bodyPr/>
        <a:lstStyle/>
        <a:p>
          <a:r>
            <a:rPr lang="en-US" sz="2800" dirty="0" smtClean="0">
              <a:latin typeface="Arial" panose="020B0604020202020204" pitchFamily="34" charset="0"/>
              <a:cs typeface="Arial" panose="020B0604020202020204" pitchFamily="34" charset="0"/>
            </a:rPr>
            <a:t>Forster Results-Oriented Work Climate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E4D7EC-F790-4C41-A6AA-A7DBA14D2FDC}" type="parTrans" cxnId="{A0BA90F7-7F06-4952-9E49-2FEAAEB3408C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58F9DF-197F-4E52-B925-A2EEBF2E8182}" type="sibTrans" cxnId="{A0BA90F7-7F06-4952-9E49-2FEAAEB3408C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6D37DE-355D-42E6-A20B-922D16BC55EC}">
      <dgm:prSet phldrT="[Text]" custT="1"/>
      <dgm:spPr/>
      <dgm:t>
        <a:bodyPr/>
        <a:lstStyle/>
        <a:p>
          <a:r>
            <a:rPr lang="en-US" sz="2800" dirty="0" smtClean="0">
              <a:latin typeface="Arial" panose="020B0604020202020204" pitchFamily="34" charset="0"/>
              <a:cs typeface="Arial" panose="020B0604020202020204" pitchFamily="34" charset="0"/>
            </a:rPr>
            <a:t>Make Corrective Adjustments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57C6F8-8426-4C9A-BE73-4A542FC5C868}" type="parTrans" cxnId="{956F0B41-65D3-40CE-B8AF-5A6B4DC458A8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93D343-A95E-48C9-B90F-A0EC5010AA84}" type="sibTrans" cxnId="{956F0B41-65D3-40CE-B8AF-5A6B4DC458A8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6DE288-E2C5-40B9-8EBA-26488A164DBC}" type="pres">
      <dgm:prSet presAssocID="{D77D99EE-0CE3-4861-8882-50460B50F48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E343ACE-F832-4C4C-93F3-2231184EC4FD}" type="pres">
      <dgm:prSet presAssocID="{52006378-E962-4CFC-8D59-EA942488CCCE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B7AD8AF-D16A-427A-AEA4-86BE3CC132FC}" type="pres">
      <dgm:prSet presAssocID="{97F26A1C-6EF6-4D43-BA97-CDF74FBC7E9B}" presName="sibTrans" presStyleCnt="0"/>
      <dgm:spPr/>
    </dgm:pt>
    <dgm:pt modelId="{02147186-6E4D-4AB5-89A9-B93C46FF26E1}" type="pres">
      <dgm:prSet presAssocID="{72DC3B2E-9558-4C1F-86DF-5A5398E3C3F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48FB7A-EE2B-4AE6-B1D6-AB4F53B889B0}" type="pres">
      <dgm:prSet presAssocID="{A558F9DF-197F-4E52-B925-A2EEBF2E8182}" presName="sibTrans" presStyleCnt="0"/>
      <dgm:spPr/>
    </dgm:pt>
    <dgm:pt modelId="{8ADDFBD7-3729-4F31-9BC2-5EEC52EACB2E}" type="pres">
      <dgm:prSet presAssocID="{DB6D37DE-355D-42E6-A20B-922D16BC55EC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4F23E5F-7589-4002-85E6-1A080B65B4C7}" type="presOf" srcId="{D77D99EE-0CE3-4861-8882-50460B50F48A}" destId="{D96DE288-E2C5-40B9-8EBA-26488A164DBC}" srcOrd="0" destOrd="0" presId="urn:microsoft.com/office/officeart/2005/8/layout/default"/>
    <dgm:cxn modelId="{5DE7FF57-69DF-44E7-A5D3-188F05091DA9}" type="presOf" srcId="{DB6D37DE-355D-42E6-A20B-922D16BC55EC}" destId="{8ADDFBD7-3729-4F31-9BC2-5EEC52EACB2E}" srcOrd="0" destOrd="0" presId="urn:microsoft.com/office/officeart/2005/8/layout/default"/>
    <dgm:cxn modelId="{A0BA90F7-7F06-4952-9E49-2FEAAEB3408C}" srcId="{D77D99EE-0CE3-4861-8882-50460B50F48A}" destId="{72DC3B2E-9558-4C1F-86DF-5A5398E3C3F5}" srcOrd="1" destOrd="0" parTransId="{2BE4D7EC-F790-4C41-A6AA-A7DBA14D2FDC}" sibTransId="{A558F9DF-197F-4E52-B925-A2EEBF2E8182}"/>
    <dgm:cxn modelId="{9BD7D2DA-A9A5-4FBD-9449-452C9C046C36}" type="presOf" srcId="{72DC3B2E-9558-4C1F-86DF-5A5398E3C3F5}" destId="{02147186-6E4D-4AB5-89A9-B93C46FF26E1}" srcOrd="0" destOrd="0" presId="urn:microsoft.com/office/officeart/2005/8/layout/default"/>
    <dgm:cxn modelId="{ED40C36A-15A9-42FD-B155-C6948EA4C7BA}" srcId="{D77D99EE-0CE3-4861-8882-50460B50F48A}" destId="{52006378-E962-4CFC-8D59-EA942488CCCE}" srcOrd="0" destOrd="0" parTransId="{0634A2A5-DC4B-4271-8355-724AE811C921}" sibTransId="{97F26A1C-6EF6-4D43-BA97-CDF74FBC7E9B}"/>
    <dgm:cxn modelId="{956F0B41-65D3-40CE-B8AF-5A6B4DC458A8}" srcId="{D77D99EE-0CE3-4861-8882-50460B50F48A}" destId="{DB6D37DE-355D-42E6-A20B-922D16BC55EC}" srcOrd="2" destOrd="0" parTransId="{A057C6F8-8426-4C9A-BE73-4A542FC5C868}" sibTransId="{9793D343-A95E-48C9-B90F-A0EC5010AA84}"/>
    <dgm:cxn modelId="{1B55B2E0-E603-4F75-BB37-776F1776EA55}" type="presOf" srcId="{52006378-E962-4CFC-8D59-EA942488CCCE}" destId="{8E343ACE-F832-4C4C-93F3-2231184EC4FD}" srcOrd="0" destOrd="0" presId="urn:microsoft.com/office/officeart/2005/8/layout/default"/>
    <dgm:cxn modelId="{E30DD280-9BD1-48D7-8F3E-5F6B8681F269}" type="presParOf" srcId="{D96DE288-E2C5-40B9-8EBA-26488A164DBC}" destId="{8E343ACE-F832-4C4C-93F3-2231184EC4FD}" srcOrd="0" destOrd="0" presId="urn:microsoft.com/office/officeart/2005/8/layout/default"/>
    <dgm:cxn modelId="{59D883D2-7A2F-40EE-9FE3-EDA7DB82443E}" type="presParOf" srcId="{D96DE288-E2C5-40B9-8EBA-26488A164DBC}" destId="{EB7AD8AF-D16A-427A-AEA4-86BE3CC132FC}" srcOrd="1" destOrd="0" presId="urn:microsoft.com/office/officeart/2005/8/layout/default"/>
    <dgm:cxn modelId="{BE436516-3C0F-4854-B117-F3B354AFFFCA}" type="presParOf" srcId="{D96DE288-E2C5-40B9-8EBA-26488A164DBC}" destId="{02147186-6E4D-4AB5-89A9-B93C46FF26E1}" srcOrd="2" destOrd="0" presId="urn:microsoft.com/office/officeart/2005/8/layout/default"/>
    <dgm:cxn modelId="{302B2D61-59BD-4305-BED9-0AD725F309F1}" type="presParOf" srcId="{D96DE288-E2C5-40B9-8EBA-26488A164DBC}" destId="{A548FB7A-EE2B-4AE6-B1D6-AB4F53B889B0}" srcOrd="3" destOrd="0" presId="urn:microsoft.com/office/officeart/2005/8/layout/default"/>
    <dgm:cxn modelId="{B110424A-74B6-4FA1-AD70-3B76C96AEEE8}" type="presParOf" srcId="{D96DE288-E2C5-40B9-8EBA-26488A164DBC}" destId="{8ADDFBD7-3729-4F31-9BC2-5EEC52EACB2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343ACE-F832-4C4C-93F3-2231184EC4FD}">
      <dsp:nvSpPr>
        <dsp:cNvPr id="0" name=""/>
        <dsp:cNvSpPr/>
      </dsp:nvSpPr>
      <dsp:spPr>
        <a:xfrm>
          <a:off x="781" y="232712"/>
          <a:ext cx="3049061" cy="18294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latin typeface="Arial" panose="020B0604020202020204" pitchFamily="34" charset="0"/>
              <a:cs typeface="Arial" panose="020B0604020202020204" pitchFamily="34" charset="0"/>
            </a:rPr>
            <a:t>Leadership Involvement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1" y="232712"/>
        <a:ext cx="3049061" cy="1829436"/>
      </dsp:txXfrm>
    </dsp:sp>
    <dsp:sp modelId="{02147186-6E4D-4AB5-89A9-B93C46FF26E1}">
      <dsp:nvSpPr>
        <dsp:cNvPr id="0" name=""/>
        <dsp:cNvSpPr/>
      </dsp:nvSpPr>
      <dsp:spPr>
        <a:xfrm>
          <a:off x="3354749" y="232712"/>
          <a:ext cx="3049061" cy="182943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latin typeface="Arial" panose="020B0604020202020204" pitchFamily="34" charset="0"/>
              <a:cs typeface="Arial" panose="020B0604020202020204" pitchFamily="34" charset="0"/>
            </a:rPr>
            <a:t>Forster Results-Oriented Work Climate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54749" y="232712"/>
        <a:ext cx="3049061" cy="1829436"/>
      </dsp:txXfrm>
    </dsp:sp>
    <dsp:sp modelId="{8ADDFBD7-3729-4F31-9BC2-5EEC52EACB2E}">
      <dsp:nvSpPr>
        <dsp:cNvPr id="0" name=""/>
        <dsp:cNvSpPr/>
      </dsp:nvSpPr>
      <dsp:spPr>
        <a:xfrm>
          <a:off x="1677765" y="2367055"/>
          <a:ext cx="3049061" cy="182943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>
              <a:latin typeface="Arial" panose="020B0604020202020204" pitchFamily="34" charset="0"/>
              <a:cs typeface="Arial" panose="020B0604020202020204" pitchFamily="34" charset="0"/>
            </a:rPr>
            <a:t>Make Corrective Adjustments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77765" y="2367055"/>
        <a:ext cx="3049061" cy="18294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141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6076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538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485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2905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2055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3949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362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2277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92201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215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3/15/2022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98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4C0F5E0-DED1-4FC4-A2A9-4BD32DE8411A}" type="datetime1">
              <a:rPr lang="en-GB" altLang="en-US"/>
              <a:pPr/>
              <a:t>15/03/2022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altLang="en-US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05632C-7858-4D54-9BC8-FB7D283C839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33490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7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8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9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7.xml"/><Relationship Id="rId3" Type="http://schemas.openxmlformats.org/officeDocument/2006/relationships/slideLayout" Target="../slideLayouts/slideLayout22.xml"/><Relationship Id="rId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slideLayout" Target="../slideLayouts/slideLayout25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 smtClean="0">
                <a:solidFill>
                  <a:schemeClr val="bg1"/>
                </a:solidFill>
              </a:rPr>
              <a:t>MBA Strategic Management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7: </a:t>
            </a:r>
          </a:p>
          <a:p>
            <a:pPr algn="ctr">
              <a:defRPr/>
            </a:pP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STRATEGY EXECUTION AND CONTROL</a:t>
            </a:r>
            <a:endParaRPr lang="en-GB" sz="3200" b="1" dirty="0" smtClean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algn="ctr">
              <a:defRPr/>
            </a:pP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811529"/>
              </p:ext>
            </p:extLst>
          </p:nvPr>
        </p:nvGraphicFramePr>
        <p:xfrm>
          <a:off x="449239" y="1247213"/>
          <a:ext cx="4955274" cy="39024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755">
                  <a:extLst>
                    <a:ext uri="{9D8B030D-6E8A-4147-A177-3AD203B41FA5}">
                      <a16:colId xmlns:a16="http://schemas.microsoft.com/office/drawing/2014/main" val="3508980973"/>
                    </a:ext>
                  </a:extLst>
                </a:gridCol>
                <a:gridCol w="3904519">
                  <a:extLst>
                    <a:ext uri="{9D8B030D-6E8A-4147-A177-3AD203B41FA5}">
                      <a16:colId xmlns:a16="http://schemas.microsoft.com/office/drawing/2014/main" val="2941425508"/>
                    </a:ext>
                  </a:extLst>
                </a:gridCol>
              </a:tblGrid>
              <a:tr h="384264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WEEK</a:t>
                      </a:r>
                      <a:endParaRPr lang="en-GB" sz="16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TOPICS</a:t>
                      </a:r>
                      <a:endParaRPr lang="en-GB" sz="1600" b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5651282"/>
                  </a:ext>
                </a:extLst>
              </a:tr>
              <a:tr h="536945"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WEEK 1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Introduction and</a:t>
                      </a:r>
                      <a:r>
                        <a:rPr lang="en-GB" sz="1600" b="1" baseline="0" dirty="0" smtClean="0">
                          <a:solidFill>
                            <a:schemeClr val="bg1"/>
                          </a:solidFill>
                        </a:rPr>
                        <a:t> Overview of Strategic Management 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8505061"/>
                  </a:ext>
                </a:extLst>
              </a:tr>
              <a:tr h="536945"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WEEK 2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Scanning</a:t>
                      </a:r>
                      <a:r>
                        <a:rPr lang="en-GB" sz="1600" b="1" baseline="0" dirty="0" smtClean="0">
                          <a:solidFill>
                            <a:schemeClr val="bg1"/>
                          </a:solidFill>
                        </a:rPr>
                        <a:t> External Environment &amp; Industry Analysis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109216"/>
                  </a:ext>
                </a:extLst>
              </a:tr>
              <a:tr h="536945"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WEEK 3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Internal Analysis: Evaluating</a:t>
                      </a:r>
                      <a:r>
                        <a:rPr lang="en-GB" sz="1600" b="1" baseline="0" dirty="0" smtClean="0">
                          <a:solidFill>
                            <a:schemeClr val="bg1"/>
                          </a:solidFill>
                        </a:rPr>
                        <a:t> a Company’s Resources , Capabilities &amp; Competitiveness</a:t>
                      </a:r>
                      <a:endParaRPr lang="en-GB" sz="1600" b="1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082560"/>
                  </a:ext>
                </a:extLst>
              </a:tr>
              <a:tr h="334536"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Week 4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Crafting a Business Strategy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1854062"/>
                  </a:ext>
                </a:extLst>
              </a:tr>
              <a:tr h="353650"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Week 5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Strategies in</a:t>
                      </a:r>
                      <a:r>
                        <a:rPr lang="en-GB" sz="1600" b="1" baseline="0" dirty="0" smtClean="0">
                          <a:solidFill>
                            <a:schemeClr val="bg1"/>
                          </a:solidFill>
                        </a:rPr>
                        <a:t> Different Contexts</a:t>
                      </a:r>
                      <a:endParaRPr lang="en-GB" sz="1600" b="1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02359226"/>
                  </a:ext>
                </a:extLst>
              </a:tr>
              <a:tr h="412027"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Week 6</a:t>
                      </a:r>
                      <a:endParaRPr lang="en-GB" sz="16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chemeClr val="bg1"/>
                          </a:solidFill>
                        </a:rPr>
                        <a:t>Strategy Implementation</a:t>
                      </a:r>
                      <a:r>
                        <a:rPr lang="en-GB" sz="1600" b="1" baseline="0" dirty="0" smtClean="0">
                          <a:solidFill>
                            <a:schemeClr val="bg1"/>
                          </a:solidFill>
                        </a:rPr>
                        <a:t> &amp; </a:t>
                      </a:r>
                      <a:r>
                        <a:rPr lang="en-GB" sz="1600" b="1" baseline="0" dirty="0" smtClean="0">
                          <a:solidFill>
                            <a:schemeClr val="bg1"/>
                          </a:solidFill>
                        </a:rPr>
                        <a:t>Control</a:t>
                      </a:r>
                      <a:endParaRPr lang="en-GB" sz="1600" b="1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4300887"/>
                  </a:ext>
                </a:extLst>
              </a:tr>
              <a:tr h="679852">
                <a:tc>
                  <a:txBody>
                    <a:bodyPr/>
                    <a:lstStyle/>
                    <a:p>
                      <a:r>
                        <a:rPr lang="en-GB" sz="1600" b="1" dirty="0" smtClean="0">
                          <a:solidFill>
                            <a:srgbClr val="FFC000"/>
                          </a:solidFill>
                        </a:rPr>
                        <a:t>Week </a:t>
                      </a:r>
                      <a:r>
                        <a:rPr lang="en-GB" sz="1600" b="1" dirty="0" smtClean="0">
                          <a:solidFill>
                            <a:srgbClr val="FFC000"/>
                          </a:solidFill>
                        </a:rPr>
                        <a:t>7</a:t>
                      </a:r>
                      <a:endParaRPr lang="en-GB" sz="16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 smtClean="0">
                          <a:solidFill>
                            <a:srgbClr val="FFC000"/>
                          </a:solidFill>
                        </a:rPr>
                        <a:t>Strategy </a:t>
                      </a:r>
                      <a:r>
                        <a:rPr lang="en-GB" sz="1600" b="1" dirty="0" smtClean="0">
                          <a:solidFill>
                            <a:srgbClr val="FFC000"/>
                          </a:solidFill>
                        </a:rPr>
                        <a:t>Execution</a:t>
                      </a:r>
                      <a:r>
                        <a:rPr lang="en-GB" sz="1600" b="1" baseline="0" dirty="0" smtClean="0">
                          <a:solidFill>
                            <a:srgbClr val="FFC000"/>
                          </a:solidFill>
                        </a:rPr>
                        <a:t> </a:t>
                      </a:r>
                      <a:r>
                        <a:rPr lang="en-GB" sz="1600" b="1" baseline="0" dirty="0" smtClean="0">
                          <a:solidFill>
                            <a:srgbClr val="FFC000"/>
                          </a:solidFill>
                        </a:rPr>
                        <a:t>&amp; </a:t>
                      </a:r>
                      <a:r>
                        <a:rPr lang="en-GB" sz="1600" b="1" baseline="0" dirty="0" smtClean="0">
                          <a:solidFill>
                            <a:srgbClr val="FFC000"/>
                          </a:solidFill>
                        </a:rPr>
                        <a:t>Management Control</a:t>
                      </a:r>
                      <a:endParaRPr lang="en-GB" sz="1600" b="1" dirty="0" smtClean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068472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674466" y="1805312"/>
            <a:ext cx="508288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components of strategy execution and control.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Explore different management control issues. 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 Business Ethics and CSR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916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318525" y="27296"/>
            <a:ext cx="545910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Components of Strategy Execution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069" y="1555845"/>
            <a:ext cx="6059606" cy="4978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 txBox="1">
            <a:spLocks/>
          </p:cNvSpPr>
          <p:nvPr/>
        </p:nvSpPr>
        <p:spPr>
          <a:xfrm>
            <a:off x="6537101" y="2014167"/>
            <a:ext cx="5533901" cy="35512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914400" lvl="1" indent="-457200">
              <a:buFont typeface="Wingdings" panose="05000000000000000000" pitchFamily="2" charset="2"/>
              <a:buChar char="q"/>
            </a:pPr>
            <a:endParaRPr lang="en-GB" sz="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8-Point Star 4"/>
          <p:cNvSpPr/>
          <p:nvPr/>
        </p:nvSpPr>
        <p:spPr>
          <a:xfrm>
            <a:off x="1733266" y="1795803"/>
            <a:ext cx="4109238" cy="3908961"/>
          </a:xfrm>
          <a:prstGeom prst="star8">
            <a:avLst>
              <a:gd name="adj" fmla="val 4308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0736" y="2483192"/>
            <a:ext cx="3514298" cy="2534181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an</a:t>
            </a:r>
            <a:b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 with the</a:t>
            </a:r>
            <a:b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capabilities, people,</a:t>
            </a:r>
            <a:b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structure needed</a:t>
            </a:r>
            <a:b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execute the strategy</a:t>
            </a:r>
            <a:b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successfully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6919415" y="1282889"/>
            <a:ext cx="2347415" cy="1323833"/>
            <a:chOff x="5595582" y="1405719"/>
            <a:chExt cx="2347415" cy="1323833"/>
          </a:xfrm>
        </p:grpSpPr>
        <p:sp>
          <p:nvSpPr>
            <p:cNvPr id="9" name="Rounded Rectangle 8"/>
            <p:cNvSpPr/>
            <p:nvPr/>
          </p:nvSpPr>
          <p:spPr>
            <a:xfrm>
              <a:off x="5595582" y="1405719"/>
              <a:ext cx="2347415" cy="1323833"/>
            </a:xfrm>
            <a:prstGeom prst="round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5697939" y="1605970"/>
              <a:ext cx="214269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latin typeface="Arial" panose="020B0604020202020204" pitchFamily="34" charset="0"/>
                  <a:cs typeface="Arial" panose="020B0604020202020204" pitchFamily="34" charset="0"/>
                </a:rPr>
                <a:t>Recruit &amp; Staff the organisation with competent skills</a:t>
              </a:r>
              <a:endParaRPr lang="en-GB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6919413" y="2917785"/>
            <a:ext cx="2347415" cy="1323833"/>
            <a:chOff x="5595582" y="1405719"/>
            <a:chExt cx="2347415" cy="1323833"/>
          </a:xfrm>
        </p:grpSpPr>
        <p:sp>
          <p:nvSpPr>
            <p:cNvPr id="16" name="Rounded Rectangle 15"/>
            <p:cNvSpPr/>
            <p:nvPr/>
          </p:nvSpPr>
          <p:spPr>
            <a:xfrm>
              <a:off x="5595582" y="1405719"/>
              <a:ext cx="2347415" cy="1323833"/>
            </a:xfrm>
            <a:prstGeom prst="round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5677469" y="1529026"/>
              <a:ext cx="2245059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Acquire, Develop, </a:t>
              </a: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and </a:t>
              </a:r>
              <a:r>
                <a:rPr lang="en-GB" sz="16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Strengthen</a:t>
              </a:r>
              <a:endParaRPr lang="en-GB" sz="16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/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Key Resources and Capabilities 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6898944" y="4613981"/>
            <a:ext cx="2347415" cy="1323833"/>
            <a:chOff x="5595582" y="1405719"/>
            <a:chExt cx="2347415" cy="1323833"/>
          </a:xfrm>
        </p:grpSpPr>
        <p:sp>
          <p:nvSpPr>
            <p:cNvPr id="19" name="Rounded Rectangle 18"/>
            <p:cNvSpPr/>
            <p:nvPr/>
          </p:nvSpPr>
          <p:spPr>
            <a:xfrm>
              <a:off x="5595582" y="1405719"/>
              <a:ext cx="2347415" cy="1323833"/>
            </a:xfrm>
            <a:prstGeom prst="roundRect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5667228" y="1665505"/>
              <a:ext cx="224505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Match </a:t>
              </a:r>
              <a:r>
                <a:rPr lang="en-GB" sz="1600" dirty="0">
                  <a:latin typeface="Arial" panose="020B0604020202020204" pitchFamily="34" charset="0"/>
                  <a:cs typeface="Arial" panose="020B0604020202020204" pitchFamily="34" charset="0"/>
                </a:rPr>
                <a:t>Organizational Structure to the Strategy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55929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758" y="204717"/>
            <a:ext cx="4981433" cy="823828"/>
          </a:xfrm>
          <a:noFill/>
        </p:spPr>
        <p:txBody>
          <a:bodyPr>
            <a:no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Allocate 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Resources to</a:t>
            </a:r>
            <a:b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Strategy-Critical Activities </a:t>
            </a:r>
          </a:p>
        </p:txBody>
      </p:sp>
      <p:sp>
        <p:nvSpPr>
          <p:cNvPr id="3" name="Rectangle 2"/>
          <p:cNvSpPr/>
          <p:nvPr/>
        </p:nvSpPr>
        <p:spPr>
          <a:xfrm>
            <a:off x="1460310" y="2544254"/>
            <a:ext cx="884375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priorities of a company’s strategy must determine  allocations of capital (resource re-alignment) and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size of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each unit’s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operating budgets. </a:t>
            </a:r>
          </a:p>
        </p:txBody>
      </p:sp>
    </p:spTree>
    <p:extLst>
      <p:ext uri="{BB962C8B-B14F-4D97-AF65-F5344CB8AC3E}">
        <p14:creationId xmlns:p14="http://schemas.microsoft.com/office/powerpoint/2010/main" val="3533350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8859" y="150126"/>
            <a:ext cx="5991367" cy="823828"/>
          </a:xfrm>
          <a:noFill/>
        </p:spPr>
        <p:txBody>
          <a:bodyPr>
            <a:no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Institute 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Strategy-Supportive Policies </a:t>
            </a: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 Procedures </a:t>
            </a: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46662" y="1588910"/>
            <a:ext cx="953978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Institute policies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procedures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to help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enforce needed consistency in how particular strategy-critical activities are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performed.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Institute policies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procedures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to support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change programs by providing top-down guidance regarding how certain things now need to be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done.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algn="just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Policies and procedures should be well-planned promote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work climate that facilitates good strategy execution</a:t>
            </a:r>
          </a:p>
        </p:txBody>
      </p:sp>
    </p:spTree>
    <p:extLst>
      <p:ext uri="{BB962C8B-B14F-4D97-AF65-F5344CB8AC3E}">
        <p14:creationId xmlns:p14="http://schemas.microsoft.com/office/powerpoint/2010/main" val="2093252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8-Point Star 17"/>
          <p:cNvSpPr/>
          <p:nvPr/>
        </p:nvSpPr>
        <p:spPr>
          <a:xfrm>
            <a:off x="8188458" y="1130542"/>
            <a:ext cx="3275462" cy="2884116"/>
          </a:xfrm>
          <a:prstGeom prst="star8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5462" y="245660"/>
            <a:ext cx="4981433" cy="823828"/>
          </a:xfrm>
          <a:noFill/>
        </p:spPr>
        <p:txBody>
          <a:bodyPr>
            <a:no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Continuous Improvement</a:t>
            </a:r>
            <a:b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 Processes and Activities 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311803" y="1130542"/>
            <a:ext cx="3389195" cy="2579428"/>
            <a:chOff x="68238" y="2429303"/>
            <a:chExt cx="3916907" cy="3188804"/>
          </a:xfrm>
        </p:grpSpPr>
        <p:sp>
          <p:nvSpPr>
            <p:cNvPr id="4" name="8-Point Star 3"/>
            <p:cNvSpPr/>
            <p:nvPr/>
          </p:nvSpPr>
          <p:spPr>
            <a:xfrm>
              <a:off x="68238" y="2429303"/>
              <a:ext cx="3916907" cy="3188804"/>
            </a:xfrm>
            <a:prstGeom prst="star8">
              <a:avLst/>
            </a:prstGeom>
            <a:solidFill>
              <a:schemeClr val="accent5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900752" y="3128850"/>
              <a:ext cx="2169994" cy="132343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Total Quality Management (</a:t>
              </a:r>
              <a:r>
                <a:rPr lang="en-GB" sz="20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TQM) programs.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985328" y="1130542"/>
            <a:ext cx="3275462" cy="2884116"/>
            <a:chOff x="68238" y="2429303"/>
            <a:chExt cx="3916907" cy="3188804"/>
          </a:xfrm>
        </p:grpSpPr>
        <p:sp>
          <p:nvSpPr>
            <p:cNvPr id="9" name="8-Point Star 8"/>
            <p:cNvSpPr/>
            <p:nvPr/>
          </p:nvSpPr>
          <p:spPr>
            <a:xfrm>
              <a:off x="68238" y="2429303"/>
              <a:ext cx="3916907" cy="3188804"/>
            </a:xfrm>
            <a:prstGeom prst="star8">
              <a:avLst/>
            </a:prstGeom>
            <a:solidFill>
              <a:schemeClr val="accent5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900752" y="3128850"/>
              <a:ext cx="2169994" cy="1735484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b="1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Six Sigma quality control </a:t>
              </a:r>
              <a:r>
                <a:rPr lang="en-GB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techniques</a:t>
              </a:r>
              <a:endPara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3" name="Rectangle 2"/>
          <p:cNvSpPr/>
          <p:nvPr/>
        </p:nvSpPr>
        <p:spPr>
          <a:xfrm>
            <a:off x="104265" y="3709970"/>
            <a:ext cx="355788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TQM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a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philosophy:  emphasizes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continuous improvement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all phases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operations with the involvement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empowerment of employees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all levels, team-based work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design, benchmarking, and total customer </a:t>
            </a:r>
            <a:r>
              <a:rPr lang="en-GB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satisfaction.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605346" y="3965614"/>
            <a:ext cx="396695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Six Sigma quality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control: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disciplined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statistics-based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system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aimed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producing not more than 3.4 defects per million iterations for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any business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process—from manufacturing to customer transactions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Six Sigma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process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comprises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define, measure, </a:t>
            </a:r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analyze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, improve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control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DMAIC).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7856626" y="3987941"/>
            <a:ext cx="4167298" cy="304698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BPR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(1) analysis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and design of work 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flows and </a:t>
            </a:r>
            <a:r>
              <a:rPr lang="en-GB" sz="1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processes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within and between organisations (Davenport and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Short,1990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(2) Rethinking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and radical 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redesign of business processes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achieve dramatic improvements in critical, contemporary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measures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 performance, such as cost, quality, service, and speed (Hammer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Champy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1993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ctr"/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(3) </a:t>
            </a:r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Reconfiguring your jobs, processes, works with  the aim of improving cost, quality, service and speed.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840359" y="1903620"/>
            <a:ext cx="1971660" cy="10156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Business Process Reengineering</a:t>
            </a:r>
            <a:endParaRPr lang="en-GB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848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" grpId="0"/>
      <p:bldP spid="14" grpId="0"/>
      <p:bldP spid="15" grpId="0" animBg="1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7474" y="177421"/>
            <a:ext cx="5322627" cy="823828"/>
          </a:xfrm>
          <a:noFill/>
        </p:spPr>
        <p:txBody>
          <a:bodyPr>
            <a:no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Build and Install 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Information and Operating Systems</a:t>
            </a:r>
          </a:p>
        </p:txBody>
      </p:sp>
      <p:sp>
        <p:nvSpPr>
          <p:cNvPr id="3" name="Rectangle 2"/>
          <p:cNvSpPr/>
          <p:nvPr/>
        </p:nvSpPr>
        <p:spPr>
          <a:xfrm>
            <a:off x="2160894" y="2244002"/>
            <a:ext cx="3202675" cy="22467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role of information and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operating systems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supporting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company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personnel to carry out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their strategic roles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proficiently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724933" y="2213224"/>
            <a:ext cx="2855795" cy="2308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State-of-the-art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operating systems, information systems, and real-time data is integral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complement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strategy execution and operating</a:t>
            </a: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excellence.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Left-Right Arrow 9"/>
          <p:cNvSpPr/>
          <p:nvPr/>
        </p:nvSpPr>
        <p:spPr>
          <a:xfrm>
            <a:off x="5527343" y="2878171"/>
            <a:ext cx="1033816" cy="762989"/>
          </a:xfrm>
          <a:prstGeom prst="leftRightArrow">
            <a:avLst>
              <a:gd name="adj1" fmla="val 48484"/>
              <a:gd name="adj2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733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7474" y="177421"/>
            <a:ext cx="4981433" cy="823828"/>
          </a:xfrm>
          <a:noFill/>
        </p:spPr>
        <p:txBody>
          <a:bodyPr>
            <a:no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ewards 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 Incentives </a:t>
            </a: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Strategy 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Execution </a:t>
            </a:r>
          </a:p>
        </p:txBody>
      </p:sp>
      <p:sp>
        <p:nvSpPr>
          <p:cNvPr id="3" name="Rectangle 2"/>
          <p:cNvSpPr/>
          <p:nvPr/>
        </p:nvSpPr>
        <p:spPr>
          <a:xfrm>
            <a:off x="1419156" y="2739365"/>
            <a:ext cx="2716116" cy="138499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Motivation and Reward Systems</a:t>
            </a:r>
          </a:p>
        </p:txBody>
      </p:sp>
      <p:cxnSp>
        <p:nvCxnSpPr>
          <p:cNvPr id="8" name="Straight Arrow Connector 7"/>
          <p:cNvCxnSpPr>
            <a:stCxn id="3" idx="3"/>
            <a:endCxn id="18" idx="1"/>
          </p:cNvCxnSpPr>
          <p:nvPr/>
        </p:nvCxnSpPr>
        <p:spPr>
          <a:xfrm flipV="1">
            <a:off x="4135272" y="1654863"/>
            <a:ext cx="2995577" cy="1777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7130849" y="1177809"/>
            <a:ext cx="2716116" cy="95410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Financial Incentives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7130849" y="2940707"/>
            <a:ext cx="2716116" cy="95410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Non-Financial Incentives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Straight Arrow Connector 10"/>
          <p:cNvCxnSpPr>
            <a:stCxn id="3" idx="3"/>
            <a:endCxn id="29" idx="1"/>
          </p:cNvCxnSpPr>
          <p:nvPr/>
        </p:nvCxnSpPr>
        <p:spPr>
          <a:xfrm flipV="1">
            <a:off x="4135272" y="3417761"/>
            <a:ext cx="2995577" cy="141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/>
          <p:cNvSpPr/>
          <p:nvPr/>
        </p:nvSpPr>
        <p:spPr>
          <a:xfrm>
            <a:off x="7130849" y="4573210"/>
            <a:ext cx="2716116" cy="954107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Financial Incentives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Straight Arrow Connector 14"/>
          <p:cNvCxnSpPr>
            <a:stCxn id="3" idx="3"/>
            <a:endCxn id="30" idx="1"/>
          </p:cNvCxnSpPr>
          <p:nvPr/>
        </p:nvCxnSpPr>
        <p:spPr>
          <a:xfrm>
            <a:off x="4135272" y="3431863"/>
            <a:ext cx="2995577" cy="16184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719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7474" y="57132"/>
            <a:ext cx="4981433" cy="1001249"/>
          </a:xfrm>
          <a:noFill/>
        </p:spPr>
        <p:txBody>
          <a:bodyPr>
            <a:no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Corporate Culture </a:t>
            </a:r>
            <a:r>
              <a:rPr lang="en-GB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and Strategy </a:t>
            </a: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Execution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1587" y="1246495"/>
            <a:ext cx="6243852" cy="5475027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 txBox="1">
            <a:spLocks/>
          </p:cNvSpPr>
          <p:nvPr/>
        </p:nvSpPr>
        <p:spPr>
          <a:xfrm>
            <a:off x="2035790" y="3387848"/>
            <a:ext cx="3204949" cy="100124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Steps to promoting culture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891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7474" y="177421"/>
            <a:ext cx="4981433" cy="823828"/>
          </a:xfrm>
          <a:noFill/>
        </p:spPr>
        <p:txBody>
          <a:bodyPr>
            <a:no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Leadership in </a:t>
            </a: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Strategy Execution Process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7819288"/>
              </p:ext>
            </p:extLst>
          </p:nvPr>
        </p:nvGraphicFramePr>
        <p:xfrm>
          <a:off x="2493748" y="1562164"/>
          <a:ext cx="6404592" cy="44292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869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 txBox="1">
            <a:spLocks/>
          </p:cNvSpPr>
          <p:nvPr/>
        </p:nvSpPr>
        <p:spPr>
          <a:xfrm>
            <a:off x="3507474" y="177421"/>
            <a:ext cx="4981433" cy="823828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Match Structure with Strategy</a:t>
            </a: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76483" y="2070126"/>
            <a:ext cx="795209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many levels of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(hierarchies)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many meetings attended by too many people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much attention being directed toward solving interdepartmental conflicts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large a span of control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many unachieved objectives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Declining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corporate or business performance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Losing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ground to rival firms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Revenue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 earnings divided by number of employees or number of managers is low compared to rival firm</a:t>
            </a:r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776483" y="1883395"/>
            <a:ext cx="7952095" cy="136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1776482" y="5997228"/>
            <a:ext cx="7952095" cy="136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 txBox="1">
            <a:spLocks/>
          </p:cNvSpPr>
          <p:nvPr/>
        </p:nvSpPr>
        <p:spPr>
          <a:xfrm>
            <a:off x="2137009" y="1475534"/>
            <a:ext cx="7231039" cy="349245"/>
          </a:xfrm>
          <a:prstGeom prst="rect">
            <a:avLst/>
          </a:prstGeom>
          <a:noFill/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Symptoms to Infective Organisational Structure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465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2849345"/>
              </p:ext>
            </p:extLst>
          </p:nvPr>
        </p:nvGraphicFramePr>
        <p:xfrm>
          <a:off x="230495" y="1306519"/>
          <a:ext cx="11820478" cy="532639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886832">
                  <a:extLst>
                    <a:ext uri="{9D8B030D-6E8A-4147-A177-3AD203B41FA5}">
                      <a16:colId xmlns:a16="http://schemas.microsoft.com/office/drawing/2014/main" val="1417540572"/>
                    </a:ext>
                  </a:extLst>
                </a:gridCol>
                <a:gridCol w="6933646">
                  <a:extLst>
                    <a:ext uri="{9D8B030D-6E8A-4147-A177-3AD203B41FA5}">
                      <a16:colId xmlns:a16="http://schemas.microsoft.com/office/drawing/2014/main" val="1512494989"/>
                    </a:ext>
                  </a:extLst>
                </a:gridCol>
              </a:tblGrid>
              <a:tr h="550817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Type of Structure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693819"/>
                  </a:ext>
                </a:extLst>
              </a:tr>
              <a:tr h="1358178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Functional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Structure 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 / Tasks arranged by functions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e.g., </a:t>
                      </a: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operations, marketing, finance and accounting, research and development, and management information system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438769"/>
                  </a:ext>
                </a:extLst>
              </a:tr>
              <a:tr h="1765632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Divisional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(decentralized) structure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Divisions are sometimes referred to as segments, profit centres or business units. Can be organized in one of four ways: (1) by geographic area, (2) by product or service, (3) by customer, or (4) by process.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2546759"/>
                  </a:ext>
                </a:extLst>
              </a:tr>
              <a:tr h="950725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Matrix Structure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Individuals report to more than one supervisor or leader–relationships described as solid line or dotted line reporting.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7150744"/>
                  </a:ext>
                </a:extLst>
              </a:tr>
              <a:tr h="550817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Simple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Structure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Often associated with small businesses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with no hierarchies or levels. 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5804686"/>
                  </a:ext>
                </a:extLst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3347313" y="378303"/>
            <a:ext cx="52790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Match Structure with Strategy</a:t>
            </a: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2241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59" y="-2458"/>
            <a:ext cx="11723427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2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1227271"/>
          </a:xfrm>
        </p:spPr>
        <p:txBody>
          <a:bodyPr wrap="square"/>
          <a:lstStyle/>
          <a:p>
            <a:pPr algn="ctr"/>
            <a:r>
              <a:rPr lang="en-GB" sz="4000" b="1" dirty="0" smtClean="0"/>
              <a:t>Strategy Evaluation</a:t>
            </a:r>
            <a:endParaRPr lang="en-GB" sz="4000" b="1" dirty="0"/>
          </a:p>
        </p:txBody>
      </p:sp>
      <p:sp>
        <p:nvSpPr>
          <p:cNvPr id="3" name="Rectangle 2"/>
          <p:cNvSpPr/>
          <p:nvPr/>
        </p:nvSpPr>
        <p:spPr>
          <a:xfrm>
            <a:off x="6350758" y="2539511"/>
            <a:ext cx="537266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strategy-evaluation process includes </a:t>
            </a:r>
          </a:p>
          <a:p>
            <a:r>
              <a:rPr lang="en-GB" dirty="0"/>
              <a:t>three basic activities: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examine </a:t>
            </a:r>
            <a:r>
              <a:rPr lang="en-GB" dirty="0"/>
              <a:t>the underlying bases of a firm’s strategy.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Compare </a:t>
            </a:r>
            <a:r>
              <a:rPr lang="en-GB" dirty="0"/>
              <a:t>expected results with actual results.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 smtClean="0"/>
              <a:t>take </a:t>
            </a:r>
            <a:r>
              <a:rPr lang="en-GB" dirty="0"/>
              <a:t>corrective actions to ensure that performance conforms to plan</a:t>
            </a:r>
          </a:p>
        </p:txBody>
      </p:sp>
    </p:spTree>
    <p:extLst>
      <p:ext uri="{BB962C8B-B14F-4D97-AF65-F5344CB8AC3E}">
        <p14:creationId xmlns:p14="http://schemas.microsoft.com/office/powerpoint/2010/main" val="2361902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3385" y="0"/>
            <a:ext cx="6658615" cy="6858000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1512593" y="2439116"/>
            <a:ext cx="260902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Strategy-Evaluation Framework</a:t>
            </a:r>
          </a:p>
        </p:txBody>
      </p:sp>
      <p:sp>
        <p:nvSpPr>
          <p:cNvPr id="20" name="Rectangle 19"/>
          <p:cNvSpPr/>
          <p:nvPr/>
        </p:nvSpPr>
        <p:spPr>
          <a:xfrm>
            <a:off x="955343" y="1323833"/>
            <a:ext cx="3753135" cy="379407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929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18616" y="1655127"/>
            <a:ext cx="380772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“The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process by which managers 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resources are obtained and used 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effectively and efficiently in the accomplish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organization’s objectives” </a:t>
            </a:r>
          </a:p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Anthony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,1965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6" name="Rectangle 5"/>
          <p:cNvSpPr/>
          <p:nvPr/>
        </p:nvSpPr>
        <p:spPr>
          <a:xfrm>
            <a:off x="2761397" y="304000"/>
            <a:ext cx="609600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/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MANAGEMENT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CONTROLS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ight Arrow 6"/>
          <p:cNvSpPr/>
          <p:nvPr/>
        </p:nvSpPr>
        <p:spPr>
          <a:xfrm>
            <a:off x="5434083" y="2393875"/>
            <a:ext cx="750627" cy="1569492"/>
          </a:xfrm>
          <a:prstGeom prst="rightArrow">
            <a:avLst>
              <a:gd name="adj1" fmla="val 50000"/>
              <a:gd name="adj2" fmla="val 1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7096836" y="1321865"/>
            <a:ext cx="3575714" cy="764275"/>
            <a:chOff x="7096836" y="1241946"/>
            <a:chExt cx="3575714" cy="764275"/>
          </a:xfrm>
        </p:grpSpPr>
        <p:sp>
          <p:nvSpPr>
            <p:cNvPr id="8" name="Rounded Rectangle 7"/>
            <p:cNvSpPr/>
            <p:nvPr/>
          </p:nvSpPr>
          <p:spPr>
            <a:xfrm>
              <a:off x="7096836" y="1241946"/>
              <a:ext cx="3575714" cy="764275"/>
            </a:xfrm>
            <a:prstGeom prst="round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7096836" y="1441270"/>
              <a:ext cx="3562065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1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PEOPLE CONTROLS</a:t>
              </a:r>
              <a:endParaRPr lang="en-GB" sz="16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7096836" y="2662450"/>
            <a:ext cx="3639402" cy="764275"/>
            <a:chOff x="7096836" y="1241946"/>
            <a:chExt cx="3639402" cy="764275"/>
          </a:xfrm>
        </p:grpSpPr>
        <p:sp>
          <p:nvSpPr>
            <p:cNvPr id="12" name="Rounded Rectangle 11"/>
            <p:cNvSpPr/>
            <p:nvPr/>
          </p:nvSpPr>
          <p:spPr>
            <a:xfrm>
              <a:off x="7096836" y="1241946"/>
              <a:ext cx="3575714" cy="764275"/>
            </a:xfrm>
            <a:prstGeom prst="round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74173" y="1331695"/>
              <a:ext cx="3562065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1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FINANCIAL (PROFIT &amp; COST) CONTROLS</a:t>
              </a:r>
              <a:endParaRPr lang="en-GB" sz="16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7096836" y="4082955"/>
            <a:ext cx="3575714" cy="764275"/>
            <a:chOff x="7096836" y="1241946"/>
            <a:chExt cx="3575714" cy="764275"/>
          </a:xfrm>
        </p:grpSpPr>
        <p:sp>
          <p:nvSpPr>
            <p:cNvPr id="15" name="Rounded Rectangle 14"/>
            <p:cNvSpPr/>
            <p:nvPr/>
          </p:nvSpPr>
          <p:spPr>
            <a:xfrm>
              <a:off x="7096836" y="1241946"/>
              <a:ext cx="3575714" cy="764275"/>
            </a:xfrm>
            <a:prstGeom prst="round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7096836" y="1441270"/>
              <a:ext cx="3562065" cy="338554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GB" sz="1600" b="1" dirty="0" smtClean="0">
                  <a:latin typeface="Arial" panose="020B0604020202020204" pitchFamily="34" charset="0"/>
                  <a:cs typeface="Arial" panose="020B0604020202020204" pitchFamily="34" charset="0"/>
                </a:rPr>
                <a:t>RESOURCES CONTROLS</a:t>
              </a:r>
              <a:endParaRPr lang="en-GB" sz="16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6331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4C882-974A-43F9-8D26-6AD08CF1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9678" y="13649"/>
            <a:ext cx="7055892" cy="823828"/>
          </a:xfrm>
          <a:solidFill>
            <a:schemeClr val="accent1">
              <a:lumMod val="7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Performance Management and Controls</a:t>
            </a: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72959" y="999796"/>
            <a:ext cx="64690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 management is a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“systematic process for improving organizational performance by developing the performance of individuals and teams. It is a means of getting better results from the organization, teams and individuals by understanding and managing performance within an agreed framework of planned goals, standard and competence requirements” (Armstrong, 2021).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293432" y="3308120"/>
            <a:ext cx="63052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 management is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“The development of individuals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with competence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commitment, working towards the achievement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 shared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meaningful objectives within an organisation which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supports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encourages their achievement”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(Armstrong, 2021).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272959" y="5247112"/>
            <a:ext cx="69467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 management is the management of business.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2468" y="1022143"/>
            <a:ext cx="5083789" cy="4594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84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0" grpId="0"/>
      <p:bldP spid="2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191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Balanced Scorecard</a:t>
            </a:r>
            <a:endParaRPr lang="en-GB" sz="32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2726" y="1653109"/>
            <a:ext cx="5894427" cy="452431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Originally developed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Kaplan and Norton (4)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is frequently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used as the basis for measurement.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What you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measure is what you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get.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No single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measure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a clear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 target or focus for the business.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Businesses should be measured from financial and non-financial perspectives.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923963" y="2365656"/>
            <a:ext cx="486770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do customers see us? (Customer perspective.)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must we excel at? (Internal perspective.)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Can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we continue to improve and create value? (Innovation and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perspective.)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do we look at shareholders? (Financial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perspective).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8455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866" y="1417105"/>
            <a:ext cx="11136574" cy="544089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775272" y="40944"/>
            <a:ext cx="4621778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Balanced </a:t>
            </a:r>
            <a:r>
              <a:rPr lang="en-GB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Scorecard</a:t>
            </a:r>
          </a:p>
          <a:p>
            <a:pPr algn="ctr"/>
            <a:r>
              <a:rPr lang="en-GB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(the framework)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922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51531" y="341195"/>
            <a:ext cx="11594969" cy="69603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ETHICS</a:t>
            </a:r>
            <a:endParaRPr lang="en-GB" sz="32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355676" y="1722862"/>
            <a:ext cx="9876431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ethics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be defined as principles of conduct within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organizations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that guide decision making and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refers to actions an organization takes beyond what is legally required to protect or enhance the well-being of living things.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refers to the extent that an organization’s operations and actions protect, mend, and preserve rather than harm or destroy the natural environment.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Polluting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environment, for example, is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unethical and irresponsible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66024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191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Unethical Business Decisions</a:t>
            </a:r>
            <a:endParaRPr lang="en-GB" sz="32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41446" y="1681919"/>
            <a:ext cx="1056336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Misleading advertising or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labelling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Causing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environmental harm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Poor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product or service safety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Padding/Fudging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expense accounts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Insider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trading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6. Dumping banned or flawed products in foreign markets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providing equal opportunities for women and minorities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8. Overpricing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9. Sexual harassment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10. Using company funds or resources for personal gain</a:t>
            </a:r>
          </a:p>
        </p:txBody>
      </p:sp>
    </p:spTree>
    <p:extLst>
      <p:ext uri="{BB962C8B-B14F-4D97-AF65-F5344CB8AC3E}">
        <p14:creationId xmlns:p14="http://schemas.microsoft.com/office/powerpoint/2010/main" val="13362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98A81-C556-4034-AF1F-D079D7D6A5C7}" type="datetime1">
              <a:rPr lang="en-GB" altLang="en-US"/>
              <a:pPr/>
              <a:t>15/03/2022</a:t>
            </a:fld>
            <a:endParaRPr lang="en-GB" altLang="en-US"/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altLang="en-US"/>
              <a:t>Footer</a:t>
            </a:r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6A6EF-B60C-4F24-982D-419562AE8FA1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61442" name="Rectangle 2"/>
          <p:cNvSpPr>
            <a:spLocks noChangeArrowheads="1"/>
          </p:cNvSpPr>
          <p:nvPr/>
        </p:nvSpPr>
        <p:spPr bwMode="auto">
          <a:xfrm>
            <a:off x="3216276" y="404814"/>
            <a:ext cx="6696075" cy="7207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GB" altLang="en-US" sz="3200"/>
              <a:t>Further Reading/ Viewing</a:t>
            </a:r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1651000" y="1601789"/>
            <a:ext cx="8548688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altLang="en-US" dirty="0"/>
          </a:p>
          <a:p>
            <a:r>
              <a:rPr lang="en-GB" dirty="0"/>
              <a:t>Armstrong, M., 2021. </a:t>
            </a:r>
            <a:r>
              <a:rPr lang="en-GB" i="1" dirty="0"/>
              <a:t>Performance management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/>
              <a:t>Robert S. Kaplan and David P. </a:t>
            </a:r>
            <a:r>
              <a:rPr lang="en-GB" dirty="0" smtClean="0"/>
              <a:t>Norton. (1996). The </a:t>
            </a:r>
            <a:r>
              <a:rPr lang="en-GB" dirty="0"/>
              <a:t>Balanced Scorecard: Translating Strategy into Action (Boston: Harvard Business School Press, 1996</a:t>
            </a:r>
            <a:r>
              <a:rPr lang="en-GB" dirty="0" smtClean="0"/>
              <a:t>)</a:t>
            </a:r>
            <a:endParaRPr lang="en-GB" altLang="en-US" dirty="0"/>
          </a:p>
        </p:txBody>
      </p:sp>
      <p:sp>
        <p:nvSpPr>
          <p:cNvPr id="61444" name="Rectangle 4"/>
          <p:cNvSpPr>
            <a:spLocks noChangeArrowheads="1"/>
          </p:cNvSpPr>
          <p:nvPr/>
        </p:nvSpPr>
        <p:spPr bwMode="auto">
          <a:xfrm>
            <a:off x="1774826" y="5445125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3140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59355" y="4523489"/>
            <a:ext cx="4926841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 Analysis </a:t>
            </a:r>
            <a:endParaRPr lang="en-GB" sz="44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57368" y="2680985"/>
            <a:ext cx="421715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2050</TotalTime>
  <Words>1165</Words>
  <Application>Microsoft Office PowerPoint</Application>
  <PresentationFormat>Widescreen</PresentationFormat>
  <Paragraphs>178</Paragraphs>
  <Slides>25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25</vt:i4>
      </vt:variant>
    </vt:vector>
  </HeadingPairs>
  <TitlesOfParts>
    <vt:vector size="49" baseType="lpstr">
      <vt:lpstr>Arial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Building an organization with the capabilities, people, and structure needed to execute the strategy successfully</vt:lpstr>
      <vt:lpstr>Allocate Resources to Strategy-Critical Activities </vt:lpstr>
      <vt:lpstr>Institute Strategy-Supportive Policies and Procedures </vt:lpstr>
      <vt:lpstr>Continuous Improvement in Processes and Activities </vt:lpstr>
      <vt:lpstr>Build and Install Information and Operating Systems</vt:lpstr>
      <vt:lpstr>Rewards and Incentives and Strategy Execution </vt:lpstr>
      <vt:lpstr>Corporate Culture and Strategy Execution </vt:lpstr>
      <vt:lpstr>Leadership in the Strategy Execution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Performance Management and Controls</vt:lpstr>
      <vt:lpstr>Balanced Scorecard</vt:lpstr>
      <vt:lpstr>PowerPoint Presentation</vt:lpstr>
      <vt:lpstr>PowerPoint Presentation</vt:lpstr>
      <vt:lpstr>Unethical Business Decisions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Eric Osei</cp:lastModifiedBy>
  <cp:revision>69</cp:revision>
  <dcterms:created xsi:type="dcterms:W3CDTF">2021-03-09T15:35:42Z</dcterms:created>
  <dcterms:modified xsi:type="dcterms:W3CDTF">2022-03-15T21:21:40Z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