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7" r:id="rId2"/>
    <p:sldId id="259" r:id="rId3"/>
    <p:sldId id="260" r:id="rId4"/>
    <p:sldId id="261" r:id="rId5"/>
    <p:sldId id="262" r:id="rId6"/>
    <p:sldId id="263" r:id="rId7"/>
    <p:sldId id="264" r:id="rId8"/>
    <p:sldId id="298" r:id="rId9"/>
    <p:sldId id="266" r:id="rId10"/>
    <p:sldId id="267" r:id="rId11"/>
    <p:sldId id="268" r:id="rId12"/>
    <p:sldId id="278" r:id="rId13"/>
    <p:sldId id="300" r:id="rId14"/>
    <p:sldId id="299" r:id="rId15"/>
    <p:sldId id="301" r:id="rId16"/>
    <p:sldId id="302" r:id="rId17"/>
    <p:sldId id="277" r:id="rId18"/>
    <p:sldId id="284" r:id="rId19"/>
    <p:sldId id="303" r:id="rId20"/>
    <p:sldId id="306" r:id="rId21"/>
    <p:sldId id="304" r:id="rId22"/>
    <p:sldId id="286" r:id="rId23"/>
    <p:sldId id="305" r:id="rId24"/>
    <p:sldId id="288" r:id="rId25"/>
    <p:sldId id="289" r:id="rId26"/>
    <p:sldId id="290" r:id="rId27"/>
    <p:sldId id="292" r:id="rId28"/>
    <p:sldId id="307" r:id="rId29"/>
    <p:sldId id="293" r:id="rId30"/>
    <p:sldId id="294" r:id="rId31"/>
    <p:sldId id="295" r:id="rId32"/>
    <p:sldId id="29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55" autoAdjust="0"/>
    <p:restoredTop sz="91815" autoAdjust="0"/>
  </p:normalViewPr>
  <p:slideViewPr>
    <p:cSldViewPr>
      <p:cViewPr>
        <p:scale>
          <a:sx n="70" d="100"/>
          <a:sy n="70" d="100"/>
        </p:scale>
        <p:origin x="-1362" y="-18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EF6FE3-8FE2-4A47-B354-96DB2C7D74CD}" type="datetimeFigureOut">
              <a:rPr lang="en-GB" smtClean="0"/>
              <a:t>13/12/2018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D1E5AC-93BD-4F74-8B85-E2FB59813A15}" type="slidenum">
              <a:rPr lang="en-GB" smtClean="0"/>
              <a:t>‹#›</a:t>
            </a:fld>
            <a:endParaRPr lang="en-GB"/>
          </a:p>
        </p:txBody>
      </p:sp>
    </p:spTree>
    <p:extLst>
      <p:ext uri="{BB962C8B-B14F-4D97-AF65-F5344CB8AC3E}">
        <p14:creationId xmlns:p14="http://schemas.microsoft.com/office/powerpoint/2010/main" val="2259254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0" y="-30163"/>
            <a:ext cx="9067800" cy="6889751"/>
            <a:chOff x="0" y="-30477"/>
            <a:chExt cx="9067800" cy="6889273"/>
          </a:xfrm>
        </p:grpSpPr>
        <p:cxnSp>
          <p:nvCxnSpPr>
            <p:cNvPr id="5" name="Straight Connector 4"/>
            <p:cNvCxnSpPr/>
            <p:nvPr/>
          </p:nvCxnSpPr>
          <p:spPr>
            <a:xfrm rot="16200000" flipH="1">
              <a:off x="-1447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16380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14856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32382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33144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371362" y="2971246"/>
              <a:ext cx="6857524"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2819162"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2704862"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2133362"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31239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1828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28191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2438162" y="3123646"/>
              <a:ext cx="6857524"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1731724"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1141968"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9141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1855549"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26429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1953974" y="3325258"/>
              <a:ext cx="6857524" cy="206375"/>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23619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21333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106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876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1028938" y="3237946"/>
              <a:ext cx="6857524"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7236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7998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52161"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304562" y="3199846"/>
              <a:ext cx="6857524"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190262"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381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6093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6860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3045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028462"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782876"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13726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600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659051"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283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560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52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381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27434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20957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27053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1829038" y="3276046"/>
              <a:ext cx="6857524"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10670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2362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2646601" y="2722008"/>
              <a:ext cx="6857524"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30490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2895838"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2389426"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22370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17528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19814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3467338"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3467338"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4038839"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3886438"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4000738"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4572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37340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3619738"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42150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4343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4572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258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067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5219938"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487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5528707" y="3318116"/>
              <a:ext cx="6887685"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4850051" y="3226833"/>
              <a:ext cx="6857524"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5562839" y="3428446"/>
              <a:ext cx="6857524"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2552938" y="3390346"/>
              <a:ext cx="6857524"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3048238" y="3352246"/>
              <a:ext cx="6857524"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3238738" y="3237946"/>
              <a:ext cx="6857524"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2133838" y="3276046"/>
              <a:ext cx="6857524"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31482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37721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4229338" y="2933146"/>
              <a:ext cx="6857524"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1371044" y="3200640"/>
              <a:ext cx="6859112"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grpSp>
        <p:nvGrpSpPr>
          <p:cNvPr id="89" name="Group 92"/>
          <p:cNvGrpSpPr>
            <a:grpSpLocks/>
          </p:cNvGrpSpPr>
          <p:nvPr/>
        </p:nvGrpSpPr>
        <p:grpSpPr bwMode="auto">
          <a:xfrm>
            <a:off x="0" y="2057400"/>
            <a:ext cx="4802188" cy="2820988"/>
            <a:chOff x="0" y="2057400"/>
            <a:chExt cx="4801394" cy="2820988"/>
          </a:xfrm>
        </p:grpSpPr>
        <p:cxnSp>
          <p:nvCxnSpPr>
            <p:cNvPr id="90" name="Straight Connector 89"/>
            <p:cNvCxnSpPr/>
            <p:nvPr/>
          </p:nvCxnSpPr>
          <p:spPr>
            <a:xfrm>
              <a:off x="0" y="20574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0" y="48768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a:off x="3391694" y="3467100"/>
              <a:ext cx="2817812"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9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5" name="Slide Number Placeholder 5"/>
          <p:cNvSpPr>
            <a:spLocks noGrp="1"/>
          </p:cNvSpPr>
          <p:nvPr>
            <p:ph type="sldNum" sz="quarter" idx="12"/>
          </p:nvPr>
        </p:nvSpPr>
        <p:spPr/>
        <p:txBody>
          <a:bodyPr/>
          <a:lstStyle>
            <a:lvl1pPr>
              <a:defRPr/>
            </a:lvl1pPr>
          </a:lstStyle>
          <a:p>
            <a:pPr>
              <a:defRPr/>
            </a:pPr>
            <a:fld id="{584FC283-5917-4443-8D8B-4CE6F56C05B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683496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06C693B6-F42D-4C5D-8C44-5FD58582ADD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482591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grpSp>
        <p:nvGrpSpPr>
          <p:cNvPr id="4" name="Group 92"/>
          <p:cNvGrpSpPr>
            <a:grpSpLocks/>
          </p:cNvGrpSpPr>
          <p:nvPr/>
        </p:nvGrpSpPr>
        <p:grpSpPr bwMode="auto">
          <a:xfrm>
            <a:off x="0" y="-30163"/>
            <a:ext cx="9067800" cy="4846638"/>
            <a:chOff x="1" y="-30477"/>
            <a:chExt cx="9067799" cy="4526277"/>
          </a:xfrm>
        </p:grpSpPr>
        <p:cxnSp>
          <p:nvCxnSpPr>
            <p:cNvPr id="5" name="Straight Connector 4"/>
            <p:cNvCxnSpPr/>
            <p:nvPr/>
          </p:nvCxnSpPr>
          <p:spPr>
            <a:xfrm rot="16200000" flipH="1">
              <a:off x="-2715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4620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3096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206226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213846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95360" y="1785840"/>
              <a:ext cx="450552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1643160"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152886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95736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94796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652560"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16431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790370" y="2019629"/>
              <a:ext cx="4495143"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555722"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34034"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2618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67954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1466947"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777972"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11859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9573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224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2052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204939" y="2052540"/>
              <a:ext cx="450552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45234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37614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024634"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871440" y="2014440"/>
              <a:ext cx="450552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98574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155724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5666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18620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8714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47540"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1958878"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25486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2776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835053"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047653"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1736628"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3286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5572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39194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32717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38813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3005039" y="2090640"/>
              <a:ext cx="4505521"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22430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3538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822602" y="1536602"/>
              <a:ext cx="4505521"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42250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4071839"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56542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34130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29288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3081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4643339"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4643339"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5215633"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5062439"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5176739"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57482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49100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4795739"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3910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55196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748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6434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6243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63959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05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6709412" y="2137412"/>
              <a:ext cx="4526277"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026052" y="2041427"/>
              <a:ext cx="4505521"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38840" y="2241452"/>
              <a:ext cx="4505521"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3728939" y="2204940"/>
              <a:ext cx="450552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4224239" y="2166840"/>
              <a:ext cx="450552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4414739" y="2052540"/>
              <a:ext cx="450552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309839" y="2090640"/>
              <a:ext cx="450552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3242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49481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5405339" y="1747740"/>
              <a:ext cx="450552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25478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4311650"/>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9" name="Straight Connector 88"/>
          <p:cNvCxnSpPr/>
          <p:nvPr/>
        </p:nvCxnSpPr>
        <p:spPr>
          <a:xfrm>
            <a:off x="0" y="438785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a:off x="0" y="6138863"/>
            <a:ext cx="9144000"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91" name="Date Placeholder 1"/>
          <p:cNvSpPr>
            <a:spLocks noGrp="1"/>
          </p:cNvSpPr>
          <p:nvPr>
            <p:ph type="dt" sz="half" idx="10"/>
          </p:nvPr>
        </p:nvSpPr>
        <p:spPr/>
        <p:txBody>
          <a:bodyPr/>
          <a:lstStyle>
            <a:lvl1pPr>
              <a:defRPr/>
            </a:lvl1pPr>
          </a:lstStyle>
          <a:p>
            <a:pPr>
              <a:defRPr/>
            </a:pPr>
            <a:endParaRPr lang="en-GB" altLang="en-US">
              <a:solidFill>
                <a:srgbClr val="303030"/>
              </a:solidFill>
            </a:endParaRPr>
          </a:p>
        </p:txBody>
      </p:sp>
      <p:sp>
        <p:nvSpPr>
          <p:cNvPr id="92" name="Footer Placeholder 90"/>
          <p:cNvSpPr>
            <a:spLocks noGrp="1"/>
          </p:cNvSpPr>
          <p:nvPr>
            <p:ph type="ftr" sz="quarter" idx="11"/>
          </p:nvPr>
        </p:nvSpPr>
        <p:spPr/>
        <p:txBody>
          <a:bodyPr/>
          <a:lstStyle>
            <a:lvl1pPr>
              <a:defRPr/>
            </a:lvl1pPr>
          </a:lstStyle>
          <a:p>
            <a:pPr>
              <a:defRPr/>
            </a:pPr>
            <a:endParaRPr lang="en-GB" altLang="en-US">
              <a:solidFill>
                <a:srgbClr val="303030"/>
              </a:solidFill>
            </a:endParaRPr>
          </a:p>
        </p:txBody>
      </p:sp>
      <p:sp>
        <p:nvSpPr>
          <p:cNvPr id="93" name="Slide Number Placeholder 91"/>
          <p:cNvSpPr>
            <a:spLocks noGrp="1"/>
          </p:cNvSpPr>
          <p:nvPr>
            <p:ph type="sldNum" sz="quarter" idx="12"/>
          </p:nvPr>
        </p:nvSpPr>
        <p:spPr/>
        <p:txBody>
          <a:bodyPr/>
          <a:lstStyle>
            <a:lvl1pPr>
              <a:defRPr/>
            </a:lvl1pPr>
          </a:lstStyle>
          <a:p>
            <a:pPr>
              <a:defRPr/>
            </a:pPr>
            <a:fld id="{21FE35D6-8122-4696-BC1A-342A82BFF1D5}" type="slidenum">
              <a:rPr lang="en-GB" altLang="en-US">
                <a:solidFill>
                  <a:srgbClr val="303030"/>
                </a:solidFill>
              </a:rPr>
              <a:pPr>
                <a:defRPr/>
              </a:pPr>
              <a:t>‹#›</a:t>
            </a:fld>
            <a:endParaRPr lang="en-GB" altLang="en-US">
              <a:solidFill>
                <a:srgbClr val="303030"/>
              </a:solidFill>
            </a:endParaRPr>
          </a:p>
        </p:txBody>
      </p:sp>
    </p:spTree>
    <p:extLst>
      <p:ext uri="{BB962C8B-B14F-4D97-AF65-F5344CB8AC3E}">
        <p14:creationId xmlns:p14="http://schemas.microsoft.com/office/powerpoint/2010/main" val="289386045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7" name="Slide Number Placeholder 5"/>
          <p:cNvSpPr>
            <a:spLocks noGrp="1"/>
          </p:cNvSpPr>
          <p:nvPr>
            <p:ph type="sldNum" sz="quarter" idx="12"/>
          </p:nvPr>
        </p:nvSpPr>
        <p:spPr/>
        <p:txBody>
          <a:bodyPr/>
          <a:lstStyle>
            <a:lvl1pPr>
              <a:defRPr/>
            </a:lvl1pPr>
          </a:lstStyle>
          <a:p>
            <a:pPr>
              <a:defRPr/>
            </a:pPr>
            <a:fld id="{83ECFA41-BFC2-4939-97B0-5B6CC630B2F0}"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513888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 name="Slide Number Placeholder 5"/>
          <p:cNvSpPr>
            <a:spLocks noGrp="1"/>
          </p:cNvSpPr>
          <p:nvPr>
            <p:ph type="sldNum" sz="quarter" idx="12"/>
          </p:nvPr>
        </p:nvSpPr>
        <p:spPr/>
        <p:txBody>
          <a:bodyPr/>
          <a:lstStyle>
            <a:lvl1pPr>
              <a:defRPr/>
            </a:lvl1pPr>
          </a:lstStyle>
          <a:p>
            <a:pPr>
              <a:defRPr/>
            </a:pPr>
            <a:fld id="{C984786D-18A1-4BD6-B8FE-C528226BA58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783599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5" name="Slide Number Placeholder 5"/>
          <p:cNvSpPr>
            <a:spLocks noGrp="1"/>
          </p:cNvSpPr>
          <p:nvPr>
            <p:ph type="sldNum" sz="quarter" idx="12"/>
          </p:nvPr>
        </p:nvSpPr>
        <p:spPr/>
        <p:txBody>
          <a:bodyPr/>
          <a:lstStyle>
            <a:lvl1pPr>
              <a:defRPr/>
            </a:lvl1pPr>
          </a:lstStyle>
          <a:p>
            <a:pPr>
              <a:defRPr/>
            </a:pPr>
            <a:fld id="{5EE34A82-ED0C-4531-BEDA-9E8A58DB905E}"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437847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4" name="Slide Number Placeholder 5"/>
          <p:cNvSpPr>
            <a:spLocks noGrp="1"/>
          </p:cNvSpPr>
          <p:nvPr>
            <p:ph type="sldNum" sz="quarter" idx="12"/>
          </p:nvPr>
        </p:nvSpPr>
        <p:spPr/>
        <p:txBody>
          <a:bodyPr/>
          <a:lstStyle>
            <a:lvl1pPr>
              <a:defRPr/>
            </a:lvl1pPr>
          </a:lstStyle>
          <a:p>
            <a:pPr>
              <a:defRPr/>
            </a:pPr>
            <a:fld id="{E605E390-B40A-4EC7-BA94-2417B97AB3D3}"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362428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152400" y="1901952"/>
            <a:ext cx="2377440" cy="1371600"/>
          </a:xfrm>
        </p:spPr>
        <p:txBody>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A6587786-DBE3-464D-A052-AC5B7F3E2C56}"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283716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2" name="Title 1"/>
          <p:cNvSpPr>
            <a:spLocks noGrp="1"/>
          </p:cNvSpPr>
          <p:nvPr>
            <p:ph type="title"/>
          </p:nvPr>
        </p:nvSpPr>
        <p:spPr>
          <a:xfrm>
            <a:off x="155448" y="1905000"/>
            <a:ext cx="2377440" cy="1371600"/>
          </a:xfrm>
        </p:spPr>
        <p:txBody>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FF321A2E-20B4-498E-AF5B-EDEAD721D1F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880656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755ED310-1113-48CC-A130-AA23596C95A9}"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193347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FFB102EF-50B7-4033-A22A-BEF2BFAA2BEA}"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586788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164293F3-FBCC-4B4D-9EE8-5B2C5EA3140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739190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90" name="Rectangle 189"/>
          <p:cNvSpPr/>
          <p:nvPr/>
        </p:nvSpPr>
        <p:spPr>
          <a:xfrm>
            <a:off x="149225" y="136525"/>
            <a:ext cx="8869363" cy="658495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11900"/>
            <a:ext cx="2133600" cy="365125"/>
          </a:xfrm>
          <a:prstGeom prst="rect">
            <a:avLst/>
          </a:prstGeom>
        </p:spPr>
        <p:txBody>
          <a:bodyPr vert="horz" lIns="91440" tIns="45720" rIns="91440" bIns="45720" rtlCol="0" anchor="ctr"/>
          <a:lstStyle>
            <a:lvl1pPr algn="l">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5" name="Footer Placeholder 4"/>
          <p:cNvSpPr>
            <a:spLocks noGrp="1"/>
          </p:cNvSpPr>
          <p:nvPr>
            <p:ph type="ftr" sz="quarter" idx="3"/>
          </p:nvPr>
        </p:nvSpPr>
        <p:spPr>
          <a:xfrm>
            <a:off x="2830513" y="6311900"/>
            <a:ext cx="3482975" cy="365125"/>
          </a:xfrm>
          <a:prstGeom prst="rect">
            <a:avLst/>
          </a:prstGeom>
        </p:spPr>
        <p:txBody>
          <a:bodyPr vert="horz" lIns="91440" tIns="45720" rIns="91440" bIns="45720" rtlCol="0" anchor="ctr"/>
          <a:lstStyle>
            <a:lvl1pPr algn="ctr">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6" name="Slide Number Placeholder 5"/>
          <p:cNvSpPr>
            <a:spLocks noGrp="1"/>
          </p:cNvSpPr>
          <p:nvPr>
            <p:ph type="sldNum" sz="quarter" idx="4"/>
          </p:nvPr>
        </p:nvSpPr>
        <p:spPr>
          <a:xfrm>
            <a:off x="6553200" y="6311900"/>
            <a:ext cx="2133600" cy="365125"/>
          </a:xfrm>
          <a:prstGeom prst="rect">
            <a:avLst/>
          </a:prstGeom>
        </p:spPr>
        <p:txBody>
          <a:bodyPr vert="horz" lIns="91440" tIns="45720" rIns="91440" bIns="45720" rtlCol="0" anchor="ctr"/>
          <a:lstStyle>
            <a:lvl1pPr algn="r">
              <a:defRPr sz="1200">
                <a:solidFill>
                  <a:schemeClr val="tx2"/>
                </a:solidFill>
              </a:defRPr>
            </a:lvl1pPr>
          </a:lstStyle>
          <a:p>
            <a:pPr fontAlgn="base">
              <a:spcBef>
                <a:spcPct val="0"/>
              </a:spcBef>
              <a:spcAft>
                <a:spcPct val="0"/>
              </a:spcAft>
              <a:defRPr/>
            </a:pPr>
            <a:fld id="{2222475F-AB33-4876-B5F0-FB4626BD0A8C}" type="slidenum">
              <a:rPr lang="en-GB" altLang="en-US">
                <a:solidFill>
                  <a:srgbClr val="DEDEE0"/>
                </a:solidFill>
                <a:latin typeface="Arial" charset="0"/>
                <a:cs typeface="Arial" charset="0"/>
              </a:rPr>
              <a:pPr fontAlgn="base">
                <a:spcBef>
                  <a:spcPct val="0"/>
                </a:spcBef>
                <a:spcAft>
                  <a:spcPct val="0"/>
                </a:spcAft>
                <a:defRPr/>
              </a:pPr>
              <a:t>‹#›</a:t>
            </a:fld>
            <a:endParaRPr lang="en-GB" altLang="en-US">
              <a:solidFill>
                <a:srgbClr val="DEDEE0"/>
              </a:solidFill>
              <a:latin typeface="Arial" charset="0"/>
              <a:cs typeface="Arial" charset="0"/>
            </a:endParaRPr>
          </a:p>
        </p:txBody>
      </p:sp>
    </p:spTree>
    <p:extLst>
      <p:ext uri="{BB962C8B-B14F-4D97-AF65-F5344CB8AC3E}">
        <p14:creationId xmlns:p14="http://schemas.microsoft.com/office/powerpoint/2010/main" val="31913797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4" r:id="rId12"/>
  </p:sldLayoutIdLst>
  <p:txStyles>
    <p:titleStyle>
      <a:lvl1pPr algn="l" rtl="0" eaLnBrk="0" fontAlgn="base" hangingPunct="0">
        <a:spcBef>
          <a:spcPct val="0"/>
        </a:spcBef>
        <a:spcAft>
          <a:spcPct val="0"/>
        </a:spcAft>
        <a:tabLst>
          <a:tab pos="3830638" algn="l"/>
        </a:tabLst>
        <a:defRPr sz="3600" b="1" kern="1200" spc="50">
          <a:ln w="13335" cmpd="sng">
            <a:solidFill>
              <a:schemeClr val="accent1">
                <a:lumMod val="50000"/>
              </a:schemeClr>
            </a:solidFill>
            <a:prstDash val="solid"/>
          </a:ln>
          <a:solidFill>
            <a:srgbClr val="FEFEFE"/>
          </a:solidFill>
          <a:latin typeface="+mj-lt"/>
          <a:ea typeface="+mj-ea"/>
          <a:cs typeface="+mj-cs"/>
        </a:defRPr>
      </a:lvl1pPr>
      <a:lvl2pPr algn="l" rtl="0" eaLnBrk="0" fontAlgn="base" hangingPunct="0">
        <a:spcBef>
          <a:spcPct val="0"/>
        </a:spcBef>
        <a:spcAft>
          <a:spcPct val="0"/>
        </a:spcAft>
        <a:tabLst>
          <a:tab pos="3830638" algn="l"/>
        </a:tabLst>
        <a:defRPr sz="3600" b="1">
          <a:solidFill>
            <a:srgbClr val="FEFEFE"/>
          </a:solidFill>
          <a:latin typeface="Tw Cen MT" pitchFamily="34" charset="0"/>
        </a:defRPr>
      </a:lvl2pPr>
      <a:lvl3pPr algn="l" rtl="0" eaLnBrk="0" fontAlgn="base" hangingPunct="0">
        <a:spcBef>
          <a:spcPct val="0"/>
        </a:spcBef>
        <a:spcAft>
          <a:spcPct val="0"/>
        </a:spcAft>
        <a:tabLst>
          <a:tab pos="3830638" algn="l"/>
        </a:tabLst>
        <a:defRPr sz="3600" b="1">
          <a:solidFill>
            <a:srgbClr val="FEFEFE"/>
          </a:solidFill>
          <a:latin typeface="Tw Cen MT" pitchFamily="34" charset="0"/>
        </a:defRPr>
      </a:lvl3pPr>
      <a:lvl4pPr algn="l" rtl="0" eaLnBrk="0" fontAlgn="base" hangingPunct="0">
        <a:spcBef>
          <a:spcPct val="0"/>
        </a:spcBef>
        <a:spcAft>
          <a:spcPct val="0"/>
        </a:spcAft>
        <a:tabLst>
          <a:tab pos="3830638" algn="l"/>
        </a:tabLst>
        <a:defRPr sz="3600" b="1">
          <a:solidFill>
            <a:srgbClr val="FEFEFE"/>
          </a:solidFill>
          <a:latin typeface="Tw Cen MT" pitchFamily="34" charset="0"/>
        </a:defRPr>
      </a:lvl4pPr>
      <a:lvl5pPr algn="l" rtl="0" eaLnBrk="0" fontAlgn="base" hangingPunct="0">
        <a:spcBef>
          <a:spcPct val="0"/>
        </a:spcBef>
        <a:spcAft>
          <a:spcPct val="0"/>
        </a:spcAft>
        <a:tabLst>
          <a:tab pos="3830638" algn="l"/>
        </a:tabLst>
        <a:defRPr sz="3600" b="1">
          <a:solidFill>
            <a:srgbClr val="FEFEFE"/>
          </a:solidFill>
          <a:latin typeface="Tw Cen MT" pitchFamily="34" charset="0"/>
        </a:defRPr>
      </a:lvl5pPr>
      <a:lvl6pPr marL="457200" algn="l" rtl="0" fontAlgn="base">
        <a:spcBef>
          <a:spcPct val="0"/>
        </a:spcBef>
        <a:spcAft>
          <a:spcPct val="0"/>
        </a:spcAft>
        <a:tabLst>
          <a:tab pos="3830638" algn="l"/>
        </a:tabLst>
        <a:defRPr sz="3600" b="1">
          <a:solidFill>
            <a:srgbClr val="FEFEFE"/>
          </a:solidFill>
          <a:latin typeface="Tw Cen MT" pitchFamily="34" charset="0"/>
        </a:defRPr>
      </a:lvl6pPr>
      <a:lvl7pPr marL="914400" algn="l" rtl="0" fontAlgn="base">
        <a:spcBef>
          <a:spcPct val="0"/>
        </a:spcBef>
        <a:spcAft>
          <a:spcPct val="0"/>
        </a:spcAft>
        <a:tabLst>
          <a:tab pos="3830638" algn="l"/>
        </a:tabLst>
        <a:defRPr sz="3600" b="1">
          <a:solidFill>
            <a:srgbClr val="FEFEFE"/>
          </a:solidFill>
          <a:latin typeface="Tw Cen MT" pitchFamily="34" charset="0"/>
        </a:defRPr>
      </a:lvl7pPr>
      <a:lvl8pPr marL="1371600" algn="l" rtl="0" fontAlgn="base">
        <a:spcBef>
          <a:spcPct val="0"/>
        </a:spcBef>
        <a:spcAft>
          <a:spcPct val="0"/>
        </a:spcAft>
        <a:tabLst>
          <a:tab pos="3830638" algn="l"/>
        </a:tabLst>
        <a:defRPr sz="3600" b="1">
          <a:solidFill>
            <a:srgbClr val="FEFEFE"/>
          </a:solidFill>
          <a:latin typeface="Tw Cen MT" pitchFamily="34" charset="0"/>
        </a:defRPr>
      </a:lvl8pPr>
      <a:lvl9pPr marL="1828800" algn="l" rtl="0" fontAlgn="base">
        <a:spcBef>
          <a:spcPct val="0"/>
        </a:spcBef>
        <a:spcAft>
          <a:spcPct val="0"/>
        </a:spcAft>
        <a:tabLst>
          <a:tab pos="3830638" algn="l"/>
        </a:tabLst>
        <a:defRPr sz="3600" b="1">
          <a:solidFill>
            <a:srgbClr val="FEFEFE"/>
          </a:solidFill>
          <a:latin typeface="Tw Cen MT" pitchFamily="34" charset="0"/>
        </a:defRPr>
      </a:lvl9pPr>
    </p:titleStyle>
    <p:bodyStyle>
      <a:lvl1pPr marL="273050" indent="-273050" algn="l" rtl="0" eaLnBrk="0" fontAlgn="base" hangingPunct="0">
        <a:spcBef>
          <a:spcPct val="20000"/>
        </a:spcBef>
        <a:spcAft>
          <a:spcPct val="0"/>
        </a:spcAft>
        <a:buClr>
          <a:srgbClr val="FE3737"/>
        </a:buClr>
        <a:buFont typeface="Arial" charset="0"/>
        <a:buChar char="•"/>
        <a:defRPr sz="2400" kern="1200">
          <a:solidFill>
            <a:schemeClr val="tx2"/>
          </a:solidFill>
          <a:latin typeface="+mn-lt"/>
          <a:ea typeface="+mn-ea"/>
          <a:cs typeface="+mn-cs"/>
        </a:defRPr>
      </a:lvl1pPr>
      <a:lvl2pPr marL="547688" indent="-182563" algn="l" rtl="0" eaLnBrk="0" fontAlgn="base" hangingPunct="0">
        <a:spcBef>
          <a:spcPct val="20000"/>
        </a:spcBef>
        <a:spcAft>
          <a:spcPct val="0"/>
        </a:spcAft>
        <a:buClr>
          <a:srgbClr val="FE3737"/>
        </a:buClr>
        <a:buFont typeface="Arial" charset="0"/>
        <a:buChar char="•"/>
        <a:defRPr sz="2000" kern="1200">
          <a:solidFill>
            <a:schemeClr val="tx1"/>
          </a:solidFill>
          <a:latin typeface="+mn-lt"/>
          <a:ea typeface="+mn-ea"/>
          <a:cs typeface="+mn-cs"/>
        </a:defRPr>
      </a:lvl2pPr>
      <a:lvl3pPr marL="914400" indent="-228600" algn="l" rtl="0" eaLnBrk="0" fontAlgn="base" hangingPunct="0">
        <a:spcBef>
          <a:spcPct val="20000"/>
        </a:spcBef>
        <a:spcAft>
          <a:spcPct val="0"/>
        </a:spcAft>
        <a:buClr>
          <a:schemeClr val="accent2"/>
        </a:buClr>
        <a:buFont typeface="Arial" charset="0"/>
        <a:buChar char="•"/>
        <a:defRPr sz="2000" kern="1200">
          <a:solidFill>
            <a:schemeClr val="tx2"/>
          </a:solidFill>
          <a:latin typeface="+mn-lt"/>
          <a:ea typeface="+mn-ea"/>
          <a:cs typeface="+mn-cs"/>
        </a:defRPr>
      </a:lvl3pPr>
      <a:lvl4pPr marL="1187450" indent="-228600" algn="l" rtl="0" eaLnBrk="0" fontAlgn="base" hangingPunct="0">
        <a:spcBef>
          <a:spcPct val="20000"/>
        </a:spcBef>
        <a:spcAft>
          <a:spcPct val="0"/>
        </a:spcAft>
        <a:buClr>
          <a:srgbClr val="AC956E"/>
        </a:buClr>
        <a:buFont typeface="Arial" charset="0"/>
        <a:buChar char="•"/>
        <a:defRPr kern="1200">
          <a:solidFill>
            <a:schemeClr val="tx1"/>
          </a:solidFill>
          <a:latin typeface="+mn-lt"/>
          <a:ea typeface="+mn-ea"/>
          <a:cs typeface="+mn-cs"/>
        </a:defRPr>
      </a:lvl4pPr>
      <a:lvl5pPr marL="1462088" indent="-228600" algn="l" rtl="0" eaLnBrk="0" fontAlgn="base" hangingPunct="0">
        <a:spcBef>
          <a:spcPct val="20000"/>
        </a:spcBef>
        <a:spcAft>
          <a:spcPct val="0"/>
        </a:spcAft>
        <a:buClr>
          <a:srgbClr val="808DA9"/>
        </a:buClr>
        <a:buFont typeface="Arial" charset="0"/>
        <a:buChar char="•"/>
        <a:defRPr sz="1600" kern="120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79512" y="2564904"/>
            <a:ext cx="4419600" cy="1600327"/>
          </a:xfrm>
        </p:spPr>
        <p:txBody>
          <a:bodyPr>
            <a:normAutofit fontScale="90000"/>
          </a:bodyPr>
          <a:lstStyle/>
          <a:p>
            <a:pPr eaLnBrk="1" fontAlgn="auto" hangingPunct="1">
              <a:spcAft>
                <a:spcPts val="0"/>
              </a:spcAft>
              <a:defRPr/>
            </a:pPr>
            <a:r>
              <a:rPr lang="en-GB" altLang="en-US" dirty="0" smtClean="0"/>
              <a:t>Satan in the Medieval Period (Part 2): The ‘</a:t>
            </a:r>
            <a:r>
              <a:rPr lang="en-GB" altLang="en-US" dirty="0" err="1" smtClean="0"/>
              <a:t>Satanization</a:t>
            </a:r>
            <a:r>
              <a:rPr lang="en-GB" altLang="en-US" dirty="0" smtClean="0"/>
              <a:t>’ of the Jews</a:t>
            </a:r>
            <a:endParaRPr lang="en-GB" altLang="en-US" dirty="0"/>
          </a:p>
        </p:txBody>
      </p:sp>
      <p:sp>
        <p:nvSpPr>
          <p:cNvPr id="9219" name="Rectangle 3"/>
          <p:cNvSpPr>
            <a:spLocks noGrp="1" noChangeArrowheads="1"/>
          </p:cNvSpPr>
          <p:nvPr>
            <p:ph type="subTitle" idx="1"/>
          </p:nvPr>
        </p:nvSpPr>
        <p:spPr>
          <a:xfrm>
            <a:off x="179512" y="4293096"/>
            <a:ext cx="4419600" cy="1066800"/>
          </a:xfrm>
        </p:spPr>
        <p:txBody>
          <a:bodyPr/>
          <a:lstStyle/>
          <a:p>
            <a:pPr eaLnBrk="1" hangingPunct="1"/>
            <a:r>
              <a:rPr lang="en-GB" altLang="en-US" dirty="0" smtClean="0"/>
              <a:t>HPRS5033/6033</a:t>
            </a:r>
          </a:p>
          <a:p>
            <a:pPr eaLnBrk="1" hangingPunct="1"/>
            <a:endParaRPr lang="en-GB" altLang="en-US" dirty="0" smtClean="0"/>
          </a:p>
        </p:txBody>
      </p:sp>
    </p:spTree>
    <p:extLst>
      <p:ext uri="{BB962C8B-B14F-4D97-AF65-F5344CB8AC3E}">
        <p14:creationId xmlns:p14="http://schemas.microsoft.com/office/powerpoint/2010/main" val="22486844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143000"/>
          </a:xfrm>
        </p:spPr>
        <p:txBody>
          <a:bodyPr>
            <a:noAutofit/>
          </a:bodyPr>
          <a:lstStyle/>
          <a:p>
            <a:r>
              <a:rPr lang="en-US" sz="3200" dirty="0" smtClean="0"/>
              <a:t>The Jews as the Agents of Satan: Origins of the Concept</a:t>
            </a:r>
            <a:endParaRPr lang="en-US" sz="3200" dirty="0"/>
          </a:p>
        </p:txBody>
      </p:sp>
      <p:sp>
        <p:nvSpPr>
          <p:cNvPr id="3" name="Content Placeholder 2"/>
          <p:cNvSpPr>
            <a:spLocks noGrp="1"/>
          </p:cNvSpPr>
          <p:nvPr>
            <p:ph idx="1"/>
          </p:nvPr>
        </p:nvSpPr>
        <p:spPr>
          <a:xfrm>
            <a:off x="457200" y="1600200"/>
            <a:ext cx="8003232" cy="4709120"/>
          </a:xfrm>
        </p:spPr>
        <p:txBody>
          <a:bodyPr>
            <a:normAutofit fontScale="85000" lnSpcReduction="20000"/>
          </a:bodyPr>
          <a:lstStyle/>
          <a:p>
            <a:pPr>
              <a:buNone/>
            </a:pPr>
            <a:r>
              <a:rPr lang="en-US" dirty="0" smtClean="0"/>
              <a:t>	</a:t>
            </a:r>
          </a:p>
          <a:p>
            <a:pPr algn="just"/>
            <a:r>
              <a:rPr lang="en-US" dirty="0" smtClean="0"/>
              <a:t>They answered him, ‘Abraham is our father’. Jesus said to them, ‘If you were Abraham’s children, you would be doing what Abraham did, but now you are trying to kill me, a man who has told you the truth that I heard from God. This is not what Abraham did. You are indeed doing what your father does’. They said to him, ‘We are not illegitimate children; we have one father, God himself.’ Jesus said to them, ‘If God were your Father, you would love me, for I came from God and now I am here. I did not come on my own, but he sent me. Why do you not understand what I say? It is because you cannot accept my word. </a:t>
            </a:r>
            <a:r>
              <a:rPr lang="en-US" b="1" i="1" dirty="0" smtClean="0"/>
              <a:t>You are from your father the devil, and you choose to do your father’s desires. He was a murderer from the beginning and does not stand in the truth, because there is no truth in him. </a:t>
            </a:r>
            <a:r>
              <a:rPr lang="en-US" dirty="0" smtClean="0"/>
              <a:t>When he lies, he speaks according to his own nature, for he is a liar and the father of lies. But because I tell the truth, you do not believe me. Which of you convicts me of sin? If I tell the truth, why  do you not believe me? Whoever is from God hears the words of God. The reason you do not hear them is that you are not from God’ (John 8:39-47). </a:t>
            </a:r>
          </a:p>
          <a:p>
            <a:pPr>
              <a:buNone/>
            </a:pPr>
            <a:r>
              <a:rPr lang="en-US" dirty="0" smtClean="0"/>
              <a:t>	</a:t>
            </a:r>
            <a:endParaRPr lang="en-US" dirty="0"/>
          </a:p>
        </p:txBody>
      </p:sp>
      <p:sp>
        <p:nvSpPr>
          <p:cNvPr id="4" name="Content Placeholder 3"/>
          <p:cNvSpPr>
            <a:spLocks noGrp="1"/>
          </p:cNvSpPr>
          <p:nvPr>
            <p:ph sz="half" idx="4294967295"/>
          </p:nvPr>
        </p:nvSpPr>
        <p:spPr>
          <a:xfrm>
            <a:off x="5105400" y="1600200"/>
            <a:ext cx="4038600" cy="4525963"/>
          </a:xfrm>
        </p:spPr>
        <p:txBody>
          <a:bodyPr/>
          <a:lstStyle/>
          <a:p>
            <a:pPr>
              <a:buNone/>
            </a:pPr>
            <a:r>
              <a:rPr lang="en-US" dirty="0" smtClean="0"/>
              <a:t>	</a:t>
            </a:r>
            <a:endParaRPr lang="en-US" dirty="0"/>
          </a:p>
        </p:txBody>
      </p:sp>
    </p:spTree>
    <p:extLst>
      <p:ext uri="{BB962C8B-B14F-4D97-AF65-F5344CB8AC3E}">
        <p14:creationId xmlns:p14="http://schemas.microsoft.com/office/powerpoint/2010/main" val="2947351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US" dirty="0" smtClean="0"/>
              <a:t>Gospel of John and Judaism</a:t>
            </a:r>
            <a:endParaRPr lang="en-US" dirty="0"/>
          </a:p>
        </p:txBody>
      </p:sp>
      <p:sp>
        <p:nvSpPr>
          <p:cNvPr id="3" name="Content Placeholder 2"/>
          <p:cNvSpPr>
            <a:spLocks noGrp="1"/>
          </p:cNvSpPr>
          <p:nvPr>
            <p:ph idx="1"/>
          </p:nvPr>
        </p:nvSpPr>
        <p:spPr>
          <a:xfrm>
            <a:off x="395536" y="1700808"/>
            <a:ext cx="8208912" cy="4525963"/>
          </a:xfrm>
        </p:spPr>
        <p:txBody>
          <a:bodyPr/>
          <a:lstStyle/>
          <a:p>
            <a:pPr algn="just"/>
            <a:r>
              <a:rPr lang="en-US" dirty="0" smtClean="0"/>
              <a:t>Does John’s Gospel support an anti-Semitic worldview?</a:t>
            </a:r>
          </a:p>
          <a:p>
            <a:pPr algn="just"/>
            <a:endParaRPr lang="en-US" dirty="0" smtClean="0"/>
          </a:p>
          <a:p>
            <a:pPr algn="just"/>
            <a:r>
              <a:rPr lang="en-US" dirty="0" smtClean="0"/>
              <a:t>‘The Gospel of John has proved to be a dangerous document, for although it may not itself be anti-Semitic, it has given aid and comfort to anti-Semites’ (D. Moody Smith, </a:t>
            </a:r>
            <a:r>
              <a:rPr lang="en-US" i="1" dirty="0" smtClean="0"/>
              <a:t>The Theology of the Gospel of John</a:t>
            </a:r>
            <a:r>
              <a:rPr lang="en-US" dirty="0" smtClean="0"/>
              <a:t>, p. 169). </a:t>
            </a:r>
          </a:p>
          <a:p>
            <a:pPr algn="just"/>
            <a:endParaRPr lang="en-US" dirty="0" smtClean="0"/>
          </a:p>
          <a:p>
            <a:pPr algn="just"/>
            <a:r>
              <a:rPr lang="en-US" dirty="0" smtClean="0"/>
              <a:t>References to ‘the Jews’: a group that embodies opposition against Jesus and is ultimately responsible for Jesus’ death.  </a:t>
            </a:r>
          </a:p>
          <a:p>
            <a:pPr lvl="1"/>
            <a:endParaRPr lang="en-US" dirty="0"/>
          </a:p>
        </p:txBody>
      </p:sp>
    </p:spTree>
    <p:extLst>
      <p:ext uri="{BB962C8B-B14F-4D97-AF65-F5344CB8AC3E}">
        <p14:creationId xmlns:p14="http://schemas.microsoft.com/office/powerpoint/2010/main" val="109929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9206"/>
            <a:ext cx="8229600" cy="1143000"/>
          </a:xfrm>
        </p:spPr>
        <p:txBody>
          <a:bodyPr/>
          <a:lstStyle/>
          <a:p>
            <a:r>
              <a:rPr lang="en-US" dirty="0" smtClean="0"/>
              <a:t>Who are ‘the Jews’ in John?</a:t>
            </a:r>
            <a:endParaRPr lang="en-US" dirty="0"/>
          </a:p>
        </p:txBody>
      </p:sp>
      <p:sp>
        <p:nvSpPr>
          <p:cNvPr id="3" name="Content Placeholder 2"/>
          <p:cNvSpPr>
            <a:spLocks noGrp="1"/>
          </p:cNvSpPr>
          <p:nvPr>
            <p:ph idx="1"/>
          </p:nvPr>
        </p:nvSpPr>
        <p:spPr>
          <a:xfrm>
            <a:off x="395536" y="1628800"/>
            <a:ext cx="7848872" cy="4392488"/>
          </a:xfrm>
        </p:spPr>
        <p:txBody>
          <a:bodyPr>
            <a:noAutofit/>
          </a:bodyPr>
          <a:lstStyle/>
          <a:p>
            <a:pPr algn="just"/>
            <a:r>
              <a:rPr lang="en-US" dirty="0" smtClean="0"/>
              <a:t>Symbol of unbelief.</a:t>
            </a:r>
          </a:p>
          <a:p>
            <a:pPr algn="just"/>
            <a:endParaRPr lang="en-US" dirty="0" smtClean="0"/>
          </a:p>
          <a:p>
            <a:pPr algn="just"/>
            <a:r>
              <a:rPr lang="en-US" dirty="0" err="1" smtClean="0"/>
              <a:t>Judaeans</a:t>
            </a:r>
            <a:r>
              <a:rPr lang="en-US" dirty="0" smtClean="0"/>
              <a:t> (i.e. inhabitants of Judaea)? </a:t>
            </a:r>
          </a:p>
          <a:p>
            <a:pPr algn="just"/>
            <a:endParaRPr lang="en-US" dirty="0" smtClean="0"/>
          </a:p>
          <a:p>
            <a:pPr algn="just"/>
            <a:r>
              <a:rPr lang="en-US" dirty="0" smtClean="0"/>
              <a:t>Jewish religious authorities, often linked closely to ‘the Pharisees’ (11:46-52; 18:1-3; 18:12-14).</a:t>
            </a:r>
          </a:p>
          <a:p>
            <a:pPr marL="0" indent="0" algn="just">
              <a:buNone/>
            </a:pPr>
            <a:endParaRPr lang="en-US" dirty="0" smtClean="0"/>
          </a:p>
          <a:p>
            <a:pPr algn="just"/>
            <a:r>
              <a:rPr lang="en-US" dirty="0" smtClean="0"/>
              <a:t>Those who are themselves Jews fear ‘the Jews’ (7:13; 19:22).</a:t>
            </a:r>
            <a:endParaRPr lang="en-US" dirty="0"/>
          </a:p>
        </p:txBody>
      </p:sp>
    </p:spTree>
    <p:extLst>
      <p:ext uri="{BB962C8B-B14F-4D97-AF65-F5344CB8AC3E}">
        <p14:creationId xmlns:p14="http://schemas.microsoft.com/office/powerpoint/2010/main" val="709220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US" dirty="0" smtClean="0"/>
              <a:t>Socio-Historical Context</a:t>
            </a:r>
            <a:endParaRPr lang="en-US" dirty="0"/>
          </a:p>
        </p:txBody>
      </p:sp>
      <p:sp>
        <p:nvSpPr>
          <p:cNvPr id="3" name="Content Placeholder 2"/>
          <p:cNvSpPr>
            <a:spLocks noGrp="1"/>
          </p:cNvSpPr>
          <p:nvPr>
            <p:ph idx="1"/>
          </p:nvPr>
        </p:nvSpPr>
        <p:spPr>
          <a:xfrm>
            <a:off x="457200" y="1600200"/>
            <a:ext cx="8003232" cy="4525963"/>
          </a:xfrm>
        </p:spPr>
        <p:txBody>
          <a:bodyPr>
            <a:normAutofit lnSpcReduction="10000"/>
          </a:bodyPr>
          <a:lstStyle/>
          <a:p>
            <a:pPr algn="just"/>
            <a:r>
              <a:rPr lang="en-US" dirty="0" smtClean="0"/>
              <a:t>Tension between Johannine Christians and synagogue Jews (see John 9:22; 16:2).</a:t>
            </a:r>
          </a:p>
          <a:p>
            <a:pPr algn="just"/>
            <a:endParaRPr lang="en-US" dirty="0" smtClean="0"/>
          </a:p>
          <a:p>
            <a:pPr algn="just"/>
            <a:r>
              <a:rPr lang="en-US" dirty="0" smtClean="0"/>
              <a:t>‘In an era when there were ill feelings between the Church and the synagogue, ‘the Jews’ was a term used with a connotation of hostility to Christians…This does not mean that the evangelist has forgotten the true circumstances of Jesus’ ministry in the anachronistic use of ‘the Jews’. By this term he indicates his belief that the Jews of his own time are the spiritual descendants of the Jewish authorities who were hostile to Jesus during the ministry’ (R.E. Brown, </a:t>
            </a:r>
            <a:r>
              <a:rPr lang="en-US" i="1" dirty="0" smtClean="0"/>
              <a:t>The Gospel According to John, </a:t>
            </a:r>
            <a:r>
              <a:rPr lang="en-US" dirty="0" smtClean="0"/>
              <a:t>page lxxii).</a:t>
            </a:r>
            <a:endParaRPr lang="en-US" dirty="0"/>
          </a:p>
        </p:txBody>
      </p:sp>
    </p:spTree>
    <p:extLst>
      <p:ext uri="{BB962C8B-B14F-4D97-AF65-F5344CB8AC3E}">
        <p14:creationId xmlns:p14="http://schemas.microsoft.com/office/powerpoint/2010/main" val="35616867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US" dirty="0" smtClean="0"/>
              <a:t>Further Biblical ‘Proof-texts’</a:t>
            </a:r>
            <a:endParaRPr lang="en-US" dirty="0"/>
          </a:p>
        </p:txBody>
      </p:sp>
      <p:sp>
        <p:nvSpPr>
          <p:cNvPr id="4" name="Content Placeholder 3"/>
          <p:cNvSpPr>
            <a:spLocks noGrp="1"/>
          </p:cNvSpPr>
          <p:nvPr>
            <p:ph idx="1"/>
          </p:nvPr>
        </p:nvSpPr>
        <p:spPr>
          <a:xfrm>
            <a:off x="395536" y="1772816"/>
            <a:ext cx="8075240" cy="4525963"/>
          </a:xfrm>
        </p:spPr>
        <p:txBody>
          <a:bodyPr/>
          <a:lstStyle/>
          <a:p>
            <a:pPr algn="just"/>
            <a:r>
              <a:rPr lang="en-US" dirty="0" smtClean="0"/>
              <a:t>‘I know your affliction and your poverty, even though you are rich. I know the slander on the part of those who say that they are Jews and are not, but are a synagogue of Satan’ (Revelation 2:9).</a:t>
            </a:r>
          </a:p>
          <a:p>
            <a:pPr algn="just"/>
            <a:endParaRPr lang="en-US" dirty="0"/>
          </a:p>
          <a:p>
            <a:pPr algn="just"/>
            <a:r>
              <a:rPr lang="en-GB" dirty="0" smtClean="0"/>
              <a:t>‘</a:t>
            </a:r>
            <a:r>
              <a:rPr lang="en-GB" dirty="0"/>
              <a:t>I will make those of the synagogue of Satan who say that they are Jews and are not, but are lying – I will make them come and bow down before your feet, and they will learn that I have loved you’ (Revelation 3:9).</a:t>
            </a:r>
          </a:p>
          <a:p>
            <a:endParaRPr lang="en-US" dirty="0" smtClean="0"/>
          </a:p>
          <a:p>
            <a:pPr>
              <a:buNone/>
            </a:pPr>
            <a:r>
              <a:rPr lang="en-US" dirty="0" smtClean="0"/>
              <a:t>	</a:t>
            </a:r>
            <a:endParaRPr lang="en-US" dirty="0"/>
          </a:p>
        </p:txBody>
      </p:sp>
    </p:spTree>
    <p:extLst>
      <p:ext uri="{BB962C8B-B14F-4D97-AF65-F5344CB8AC3E}">
        <p14:creationId xmlns:p14="http://schemas.microsoft.com/office/powerpoint/2010/main" val="4544560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143000"/>
          </a:xfrm>
        </p:spPr>
        <p:txBody>
          <a:bodyPr>
            <a:normAutofit fontScale="90000"/>
          </a:bodyPr>
          <a:lstStyle/>
          <a:p>
            <a:r>
              <a:rPr lang="en-US" dirty="0" smtClean="0"/>
              <a:t>Hostility towards the Jews in the Early Church</a:t>
            </a:r>
            <a:endParaRPr lang="en-US" dirty="0"/>
          </a:p>
        </p:txBody>
      </p:sp>
      <p:sp>
        <p:nvSpPr>
          <p:cNvPr id="3" name="Content Placeholder 2"/>
          <p:cNvSpPr>
            <a:spLocks noGrp="1"/>
          </p:cNvSpPr>
          <p:nvPr>
            <p:ph idx="1"/>
          </p:nvPr>
        </p:nvSpPr>
        <p:spPr>
          <a:xfrm>
            <a:off x="323528" y="1916832"/>
            <a:ext cx="8280920" cy="4525963"/>
          </a:xfrm>
        </p:spPr>
        <p:txBody>
          <a:bodyPr/>
          <a:lstStyle/>
          <a:p>
            <a:pPr algn="just"/>
            <a:r>
              <a:rPr lang="en-US" sz="2800" dirty="0" smtClean="0"/>
              <a:t>Hatred and persecution: condemnation of the Jews by several Church fathers for their refusal to accept Christ. </a:t>
            </a:r>
          </a:p>
          <a:p>
            <a:pPr algn="just"/>
            <a:endParaRPr lang="en-US" sz="2800" dirty="0" smtClean="0"/>
          </a:p>
          <a:p>
            <a:pPr algn="just"/>
            <a:r>
              <a:rPr lang="en-US" sz="2800" dirty="0" smtClean="0"/>
              <a:t>Limited tolerance: </a:t>
            </a:r>
            <a:r>
              <a:rPr lang="en-GB" sz="2800" dirty="0"/>
              <a:t>the Jews were witnesses by their own error to the truth of </a:t>
            </a:r>
            <a:r>
              <a:rPr lang="en-GB" sz="2800" dirty="0" smtClean="0"/>
              <a:t>Christianity (the Jews as homeless wanderers),</a:t>
            </a:r>
            <a:r>
              <a:rPr lang="en-US" sz="2800" dirty="0" smtClean="0"/>
              <a:t> but their survival meant that they had a purpose in the divine plan.</a:t>
            </a:r>
          </a:p>
        </p:txBody>
      </p:sp>
    </p:spTree>
    <p:extLst>
      <p:ext uri="{BB962C8B-B14F-4D97-AF65-F5344CB8AC3E}">
        <p14:creationId xmlns:p14="http://schemas.microsoft.com/office/powerpoint/2010/main" val="33462019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143000"/>
          </a:xfrm>
        </p:spPr>
        <p:txBody>
          <a:bodyPr>
            <a:normAutofit fontScale="90000"/>
          </a:bodyPr>
          <a:lstStyle/>
          <a:p>
            <a:r>
              <a:rPr lang="en-US" dirty="0" smtClean="0"/>
              <a:t>Hostility towards the Jews in the Early Church</a:t>
            </a:r>
            <a:endParaRPr lang="en-US" dirty="0"/>
          </a:p>
        </p:txBody>
      </p:sp>
      <p:sp>
        <p:nvSpPr>
          <p:cNvPr id="3" name="Content Placeholder 2"/>
          <p:cNvSpPr>
            <a:spLocks noGrp="1"/>
          </p:cNvSpPr>
          <p:nvPr>
            <p:ph idx="1"/>
          </p:nvPr>
        </p:nvSpPr>
        <p:spPr>
          <a:xfrm>
            <a:off x="395536" y="1916832"/>
            <a:ext cx="8280920" cy="4525963"/>
          </a:xfrm>
        </p:spPr>
        <p:txBody>
          <a:bodyPr/>
          <a:lstStyle/>
          <a:p>
            <a:pPr algn="just"/>
            <a:r>
              <a:rPr lang="en-GB" sz="2800" b="1" i="1" dirty="0" err="1" smtClean="0"/>
              <a:t>Adversus</a:t>
            </a:r>
            <a:r>
              <a:rPr lang="en-GB" sz="2800" b="1" i="1" dirty="0" smtClean="0"/>
              <a:t> </a:t>
            </a:r>
            <a:r>
              <a:rPr lang="en-GB" sz="2800" b="1" i="1" dirty="0" err="1" smtClean="0"/>
              <a:t>Iudaeos</a:t>
            </a:r>
            <a:r>
              <a:rPr lang="en-GB" sz="2800" dirty="0" smtClean="0"/>
              <a:t>: the anti-Jewish literary tradition of the Early Church Fathers (see, for example, Tertullian’s </a:t>
            </a:r>
            <a:r>
              <a:rPr lang="en-GB" sz="2800" i="1" dirty="0" smtClean="0"/>
              <a:t>Against the Jews </a:t>
            </a:r>
            <a:r>
              <a:rPr lang="en-GB" sz="2800" dirty="0" smtClean="0"/>
              <a:t>and John Chrysostom’s </a:t>
            </a:r>
            <a:r>
              <a:rPr lang="en-GB" sz="2800" i="1" dirty="0" smtClean="0"/>
              <a:t>Discourses Against Judaizing Christians</a:t>
            </a:r>
            <a:r>
              <a:rPr lang="en-GB" sz="2800" dirty="0" smtClean="0"/>
              <a:t>). </a:t>
            </a:r>
          </a:p>
          <a:p>
            <a:pPr algn="just"/>
            <a:endParaRPr lang="en-GB" sz="2800" dirty="0"/>
          </a:p>
          <a:p>
            <a:pPr algn="just"/>
            <a:r>
              <a:rPr lang="en-GB" sz="2800" b="1" dirty="0"/>
              <a:t>John Chrysostom</a:t>
            </a:r>
            <a:r>
              <a:rPr lang="en-GB" sz="2800" dirty="0"/>
              <a:t>: </a:t>
            </a:r>
            <a:r>
              <a:rPr lang="en-GB" sz="2800" dirty="0" smtClean="0"/>
              <a:t>‘the </a:t>
            </a:r>
            <a:r>
              <a:rPr lang="en-GB" sz="2800" dirty="0"/>
              <a:t>synagogues of the Jews are the homes of idolatry and devils’. Satan himself ‘inhabits the soul of a Jew’ (</a:t>
            </a:r>
            <a:r>
              <a:rPr lang="en-GB" sz="2800" i="1" dirty="0" err="1"/>
              <a:t>Adversus</a:t>
            </a:r>
            <a:r>
              <a:rPr lang="en-GB" sz="2800" i="1" dirty="0"/>
              <a:t> </a:t>
            </a:r>
            <a:r>
              <a:rPr lang="en-GB" sz="2800" i="1" dirty="0" err="1" smtClean="0"/>
              <a:t>Iudaeos</a:t>
            </a:r>
            <a:r>
              <a:rPr lang="en-GB" sz="2800" dirty="0" smtClean="0"/>
              <a:t>, c. 386-387). </a:t>
            </a:r>
            <a:endParaRPr lang="en-GB" sz="2800" dirty="0"/>
          </a:p>
          <a:p>
            <a:pPr algn="just"/>
            <a:endParaRPr lang="en-GB" sz="2800" dirty="0" smtClean="0"/>
          </a:p>
          <a:p>
            <a:pPr algn="just"/>
            <a:endParaRPr lang="en-GB" sz="2800" dirty="0"/>
          </a:p>
          <a:p>
            <a:pPr algn="just"/>
            <a:endParaRPr lang="en-GB" sz="2800" dirty="0" smtClean="0"/>
          </a:p>
          <a:p>
            <a:pPr algn="just"/>
            <a:endParaRPr lang="en-GB" sz="2800" b="1" dirty="0"/>
          </a:p>
        </p:txBody>
      </p:sp>
    </p:spTree>
    <p:extLst>
      <p:ext uri="{BB962C8B-B14F-4D97-AF65-F5344CB8AC3E}">
        <p14:creationId xmlns:p14="http://schemas.microsoft.com/office/powerpoint/2010/main" val="21566627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US" dirty="0" smtClean="0"/>
              <a:t>Shift in Attitudes</a:t>
            </a:r>
            <a:endParaRPr lang="en-US" dirty="0"/>
          </a:p>
        </p:txBody>
      </p:sp>
      <p:sp>
        <p:nvSpPr>
          <p:cNvPr id="3" name="Content Placeholder 2"/>
          <p:cNvSpPr>
            <a:spLocks noGrp="1"/>
          </p:cNvSpPr>
          <p:nvPr>
            <p:ph idx="1"/>
          </p:nvPr>
        </p:nvSpPr>
        <p:spPr/>
        <p:txBody>
          <a:bodyPr/>
          <a:lstStyle/>
          <a:p>
            <a:pPr algn="just"/>
            <a:r>
              <a:rPr lang="en-US" dirty="0" smtClean="0"/>
              <a:t>From 1000 onwards the official policy of ‘limited toleration’ disintegrates:</a:t>
            </a:r>
          </a:p>
          <a:p>
            <a:pPr marL="0" indent="0" algn="just">
              <a:buNone/>
            </a:pPr>
            <a:endParaRPr lang="en-US" dirty="0"/>
          </a:p>
          <a:p>
            <a:pPr marL="0" indent="0" algn="just">
              <a:buNone/>
            </a:pPr>
            <a:r>
              <a:rPr lang="en-US" dirty="0" smtClean="0"/>
              <a:t>- banning of Judaism by local authorities</a:t>
            </a:r>
          </a:p>
          <a:p>
            <a:pPr marL="0" indent="0" algn="just">
              <a:buNone/>
            </a:pPr>
            <a:r>
              <a:rPr lang="en-US" dirty="0" smtClean="0"/>
              <a:t>- closure of synagogues and enforced baptisms</a:t>
            </a:r>
          </a:p>
          <a:p>
            <a:pPr marL="0" indent="0" algn="just">
              <a:buNone/>
            </a:pPr>
            <a:r>
              <a:rPr lang="en-US" dirty="0" smtClean="0"/>
              <a:t>- murder and expulsion</a:t>
            </a:r>
          </a:p>
          <a:p>
            <a:pPr marL="0" indent="0" algn="just">
              <a:buNone/>
            </a:pPr>
            <a:r>
              <a:rPr lang="en-US" dirty="0" smtClean="0"/>
              <a:t>- expositions of the Christian Scriptures in a negative way towards the Jews</a:t>
            </a:r>
          </a:p>
          <a:p>
            <a:pPr marL="0" indent="0" algn="just">
              <a:buNone/>
            </a:pPr>
            <a:r>
              <a:rPr lang="en-US" dirty="0" smtClean="0"/>
              <a:t>- negative visual representations of the Jews</a:t>
            </a:r>
            <a:endParaRPr lang="en-US" dirty="0"/>
          </a:p>
        </p:txBody>
      </p:sp>
    </p:spTree>
    <p:extLst>
      <p:ext uri="{BB962C8B-B14F-4D97-AF65-F5344CB8AC3E}">
        <p14:creationId xmlns:p14="http://schemas.microsoft.com/office/powerpoint/2010/main" val="15588606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1668"/>
            <a:ext cx="8229600" cy="1143000"/>
          </a:xfrm>
        </p:spPr>
        <p:txBody>
          <a:bodyPr/>
          <a:lstStyle/>
          <a:p>
            <a:r>
              <a:rPr lang="en-US" dirty="0" smtClean="0"/>
              <a:t>Popular Interpretations</a:t>
            </a:r>
            <a:endParaRPr lang="en-US" dirty="0"/>
          </a:p>
        </p:txBody>
      </p:sp>
      <p:sp>
        <p:nvSpPr>
          <p:cNvPr id="3" name="Content Placeholder 2"/>
          <p:cNvSpPr>
            <a:spLocks noGrp="1"/>
          </p:cNvSpPr>
          <p:nvPr>
            <p:ph idx="1"/>
          </p:nvPr>
        </p:nvSpPr>
        <p:spPr>
          <a:xfrm>
            <a:off x="251520" y="1600200"/>
            <a:ext cx="8424936" cy="4525963"/>
          </a:xfrm>
        </p:spPr>
        <p:txBody>
          <a:bodyPr>
            <a:normAutofit lnSpcReduction="10000"/>
          </a:bodyPr>
          <a:lstStyle/>
          <a:p>
            <a:pPr algn="just"/>
            <a:r>
              <a:rPr lang="en-US" dirty="0" smtClean="0"/>
              <a:t>Shift form restricted theological circles to the popular masses through the work of preachers and playwrights.</a:t>
            </a:r>
          </a:p>
          <a:p>
            <a:pPr algn="just"/>
            <a:endParaRPr lang="en-US" dirty="0" smtClean="0"/>
          </a:p>
          <a:p>
            <a:pPr algn="just"/>
            <a:r>
              <a:rPr lang="en-US" dirty="0" smtClean="0"/>
              <a:t>Denunciation in passion plays: evil demons ‘invest the Jews with courage to kill him by their outrage and to hate him just as we do’ (French Mystery Play). </a:t>
            </a:r>
          </a:p>
          <a:p>
            <a:pPr algn="just"/>
            <a:endParaRPr lang="en-US" dirty="0"/>
          </a:p>
          <a:p>
            <a:pPr algn="just"/>
            <a:r>
              <a:rPr lang="en-GB" dirty="0"/>
              <a:t>‘Certainly the Jew is the very devil </a:t>
            </a:r>
            <a:r>
              <a:rPr lang="en-GB" dirty="0" smtClean="0"/>
              <a:t>incarnation’ (Shakespeare</a:t>
            </a:r>
            <a:r>
              <a:rPr lang="en-GB" dirty="0"/>
              <a:t>, </a:t>
            </a:r>
            <a:r>
              <a:rPr lang="en-GB" i="1" dirty="0"/>
              <a:t>The Merchant of Venice</a:t>
            </a:r>
            <a:r>
              <a:rPr lang="en-GB" dirty="0"/>
              <a:t>, 2:2, </a:t>
            </a:r>
            <a:r>
              <a:rPr lang="en-GB" dirty="0" smtClean="0"/>
              <a:t>7).</a:t>
            </a:r>
          </a:p>
          <a:p>
            <a:pPr algn="just"/>
            <a:endParaRPr lang="en-GB" dirty="0"/>
          </a:p>
          <a:p>
            <a:pPr algn="just"/>
            <a:r>
              <a:rPr lang="en-GB" dirty="0" smtClean="0"/>
              <a:t>‘</a:t>
            </a:r>
            <a:r>
              <a:rPr lang="en-GB" dirty="0"/>
              <a:t>Let me say “Amen” betimes lest the devil cross my prayer, for here he comes in the likeness of a Jew’ (3:1, 22</a:t>
            </a:r>
            <a:r>
              <a:rPr lang="en-GB" dirty="0" smtClean="0"/>
              <a:t>).</a:t>
            </a:r>
            <a:endParaRPr lang="en-GB" dirty="0"/>
          </a:p>
        </p:txBody>
      </p:sp>
    </p:spTree>
    <p:extLst>
      <p:ext uri="{BB962C8B-B14F-4D97-AF65-F5344CB8AC3E}">
        <p14:creationId xmlns:p14="http://schemas.microsoft.com/office/powerpoint/2010/main" val="28520407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9392"/>
            <a:ext cx="8229600" cy="1143000"/>
          </a:xfrm>
        </p:spPr>
        <p:txBody>
          <a:bodyPr/>
          <a:lstStyle/>
          <a:p>
            <a:r>
              <a:rPr lang="en-US" dirty="0" smtClean="0"/>
              <a:t>Theological Interpretations</a:t>
            </a:r>
            <a:endParaRPr lang="en-US" dirty="0"/>
          </a:p>
        </p:txBody>
      </p:sp>
      <p:sp>
        <p:nvSpPr>
          <p:cNvPr id="4" name="Content Placeholder 3"/>
          <p:cNvSpPr>
            <a:spLocks noGrp="1"/>
          </p:cNvSpPr>
          <p:nvPr>
            <p:ph sz="half" idx="2"/>
          </p:nvPr>
        </p:nvSpPr>
        <p:spPr>
          <a:xfrm>
            <a:off x="4860032" y="1628800"/>
            <a:ext cx="4038600" cy="4709120"/>
          </a:xfrm>
        </p:spPr>
        <p:txBody>
          <a:bodyPr>
            <a:normAutofit lnSpcReduction="10000"/>
          </a:bodyPr>
          <a:lstStyle/>
          <a:p>
            <a:r>
              <a:rPr lang="en-US" dirty="0" smtClean="0"/>
              <a:t>As Jews were no longer God’s people they must be the devil’s people.</a:t>
            </a:r>
          </a:p>
          <a:p>
            <a:endParaRPr lang="en-US" dirty="0"/>
          </a:p>
          <a:p>
            <a:r>
              <a:rPr lang="en-US" i="1" dirty="0" smtClean="0"/>
              <a:t>Whenever you see a genuine Jew, you may with a good conscience cross yourself, and say, ‘There goes a devil incarnate’ </a:t>
            </a:r>
            <a:r>
              <a:rPr lang="en-US" dirty="0" smtClean="0"/>
              <a:t>(</a:t>
            </a:r>
            <a:r>
              <a:rPr lang="en-US" i="1" dirty="0" smtClean="0"/>
              <a:t>On the Jews and their Lies, </a:t>
            </a:r>
            <a:r>
              <a:rPr lang="en-US" dirty="0" smtClean="0"/>
              <a:t>1543).</a:t>
            </a:r>
          </a:p>
          <a:p>
            <a:endParaRPr lang="en-US" dirty="0"/>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11560" y="1844824"/>
            <a:ext cx="3816424" cy="40189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70925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1143000"/>
          </a:xfrm>
        </p:spPr>
        <p:txBody>
          <a:bodyPr>
            <a:normAutofit fontScale="90000"/>
          </a:bodyPr>
          <a:lstStyle/>
          <a:p>
            <a:r>
              <a:rPr lang="en-US" dirty="0" smtClean="0"/>
              <a:t>Satanic Features of the Jews in Medieval Art </a:t>
            </a:r>
            <a:endParaRPr lang="en-US" dirty="0"/>
          </a:p>
        </p:txBody>
      </p:sp>
      <p:sp>
        <p:nvSpPr>
          <p:cNvPr id="3" name="Content Placeholder 2"/>
          <p:cNvSpPr>
            <a:spLocks noGrp="1"/>
          </p:cNvSpPr>
          <p:nvPr>
            <p:ph idx="1"/>
          </p:nvPr>
        </p:nvSpPr>
        <p:spPr>
          <a:xfrm>
            <a:off x="395536" y="1844824"/>
            <a:ext cx="8291264" cy="4525963"/>
          </a:xfrm>
        </p:spPr>
        <p:txBody>
          <a:bodyPr>
            <a:normAutofit/>
          </a:bodyPr>
          <a:lstStyle/>
          <a:p>
            <a:pPr algn="just"/>
            <a:r>
              <a:rPr lang="en-US" dirty="0" smtClean="0"/>
              <a:t>Animal characteristics &amp; ugliness (thick lips, bulging eyes, long hooked nose)</a:t>
            </a:r>
          </a:p>
          <a:p>
            <a:pPr marL="0" indent="0" algn="just">
              <a:buNone/>
            </a:pPr>
            <a:endParaRPr lang="en-US" dirty="0" smtClean="0"/>
          </a:p>
          <a:p>
            <a:pPr algn="just"/>
            <a:r>
              <a:rPr lang="en-US" dirty="0" smtClean="0"/>
              <a:t>Red hair</a:t>
            </a:r>
          </a:p>
          <a:p>
            <a:pPr algn="just"/>
            <a:endParaRPr lang="en-US" dirty="0" smtClean="0"/>
          </a:p>
          <a:p>
            <a:pPr algn="just"/>
            <a:r>
              <a:rPr lang="en-US" dirty="0" smtClean="0"/>
              <a:t>Riding backwards</a:t>
            </a:r>
          </a:p>
          <a:p>
            <a:pPr algn="just"/>
            <a:endParaRPr lang="en-US" dirty="0" smtClean="0"/>
          </a:p>
          <a:p>
            <a:pPr algn="just"/>
            <a:r>
              <a:rPr lang="en-US" dirty="0" smtClean="0"/>
              <a:t>Pointed hat to hide horns</a:t>
            </a:r>
          </a:p>
        </p:txBody>
      </p:sp>
    </p:spTree>
    <p:extLst>
      <p:ext uri="{BB962C8B-B14F-4D97-AF65-F5344CB8AC3E}">
        <p14:creationId xmlns:p14="http://schemas.microsoft.com/office/powerpoint/2010/main" val="32095520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Illuminated Manuscript of Jewish Money Lenders in France (c. 1270)</a:t>
            </a:r>
            <a:endParaRPr lang="en-GB" dirty="0"/>
          </a:p>
        </p:txBody>
      </p:sp>
      <p:pic>
        <p:nvPicPr>
          <p:cNvPr id="4099"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03648" y="1772816"/>
            <a:ext cx="6480720"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775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1143000"/>
          </a:xfrm>
        </p:spPr>
        <p:txBody>
          <a:bodyPr>
            <a:normAutofit fontScale="90000"/>
          </a:bodyPr>
          <a:lstStyle/>
          <a:p>
            <a:r>
              <a:rPr lang="en-GB" dirty="0"/>
              <a:t>Jesus Before </a:t>
            </a:r>
            <a:r>
              <a:rPr lang="en-GB" dirty="0" smtClean="0"/>
              <a:t>Caiaphas from </a:t>
            </a:r>
            <a:r>
              <a:rPr lang="en-GB" dirty="0" err="1"/>
              <a:t>Salvin</a:t>
            </a:r>
            <a:r>
              <a:rPr lang="en-GB" dirty="0"/>
              <a:t> Hours</a:t>
            </a:r>
            <a:r>
              <a:rPr lang="de-DE" dirty="0" smtClean="0"/>
              <a:t> (c. 1275)</a:t>
            </a:r>
            <a:endParaRPr lang="en-US" sz="2667"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700808"/>
            <a:ext cx="8030457" cy="4536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6476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Betrayal of Christ’ (Caspar </a:t>
            </a:r>
            <a:r>
              <a:rPr lang="en-GB" dirty="0" err="1" smtClean="0"/>
              <a:t>Isenmann</a:t>
            </a:r>
            <a:r>
              <a:rPr lang="en-GB" dirty="0" smtClean="0"/>
              <a:t>, c. 1465) </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15616" y="1772816"/>
            <a:ext cx="7056784"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9212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‘Christ among the Doctors’ (Albrecht Durer, 1506)</a:t>
            </a:r>
            <a:endParaRPr lang="en-GB"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51720" y="1124744"/>
            <a:ext cx="6431724" cy="5367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6329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4130"/>
            <a:ext cx="8229600" cy="1143000"/>
          </a:xfrm>
        </p:spPr>
        <p:txBody>
          <a:bodyPr>
            <a:normAutofit/>
          </a:bodyPr>
          <a:lstStyle/>
          <a:p>
            <a:r>
              <a:rPr lang="de-DE" dirty="0"/>
              <a:t>Title Page of </a:t>
            </a:r>
            <a:r>
              <a:rPr lang="de-DE" i="1" dirty="0"/>
              <a:t>Der Juden </a:t>
            </a:r>
            <a:r>
              <a:rPr lang="de-DE" i="1" dirty="0" smtClean="0"/>
              <a:t>Erbarkeit </a:t>
            </a:r>
            <a:r>
              <a:rPr lang="de-DE" dirty="0" smtClean="0"/>
              <a:t>(1571)</a:t>
            </a:r>
            <a:endParaRPr lang="en-US" sz="2667" dirty="0"/>
          </a:p>
        </p:txBody>
      </p:sp>
      <p:pic>
        <p:nvPicPr>
          <p:cNvPr id="4" name="Content Placeholder 3" descr="antijewish.jpg"/>
          <p:cNvPicPr>
            <a:picLocks noGrp="1" noChangeAspect="1"/>
          </p:cNvPicPr>
          <p:nvPr>
            <p:ph idx="1"/>
          </p:nvPr>
        </p:nvPicPr>
        <p:blipFill>
          <a:blip r:embed="rId2"/>
          <a:stretch>
            <a:fillRect/>
          </a:stretch>
        </p:blipFill>
        <p:spPr>
          <a:xfrm>
            <a:off x="1323625" y="1772816"/>
            <a:ext cx="6486875" cy="4464496"/>
          </a:xfrm>
        </p:spPr>
      </p:pic>
    </p:spTree>
    <p:extLst>
      <p:ext uri="{BB962C8B-B14F-4D97-AF65-F5344CB8AC3E}">
        <p14:creationId xmlns:p14="http://schemas.microsoft.com/office/powerpoint/2010/main" val="2366011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1143000"/>
          </a:xfrm>
        </p:spPr>
        <p:txBody>
          <a:bodyPr/>
          <a:lstStyle/>
          <a:p>
            <a:r>
              <a:rPr lang="en-US" dirty="0" smtClean="0"/>
              <a:t>Association of Jews with Pigs</a:t>
            </a:r>
            <a:endParaRPr lang="en-US" dirty="0"/>
          </a:p>
        </p:txBody>
      </p:sp>
      <p:sp>
        <p:nvSpPr>
          <p:cNvPr id="3" name="Content Placeholder 2"/>
          <p:cNvSpPr>
            <a:spLocks noGrp="1"/>
          </p:cNvSpPr>
          <p:nvPr>
            <p:ph idx="1"/>
          </p:nvPr>
        </p:nvSpPr>
        <p:spPr>
          <a:xfrm>
            <a:off x="395536" y="1628800"/>
            <a:ext cx="8208912" cy="4709120"/>
          </a:xfrm>
        </p:spPr>
        <p:txBody>
          <a:bodyPr>
            <a:normAutofit/>
          </a:bodyPr>
          <a:lstStyle/>
          <a:p>
            <a:r>
              <a:rPr lang="en-US" dirty="0" smtClean="0"/>
              <a:t>Pigs were commonly associated with evil and Satan.</a:t>
            </a:r>
          </a:p>
          <a:p>
            <a:endParaRPr lang="en-US" dirty="0" smtClean="0"/>
          </a:p>
          <a:p>
            <a:r>
              <a:rPr lang="en-US" dirty="0" smtClean="0"/>
              <a:t>Characterized by filth and stench.</a:t>
            </a:r>
          </a:p>
          <a:p>
            <a:pPr marL="0" indent="0">
              <a:buNone/>
            </a:pPr>
            <a:endParaRPr lang="en-US" dirty="0" smtClean="0"/>
          </a:p>
          <a:p>
            <a:r>
              <a:rPr lang="en-US" dirty="0" smtClean="0"/>
              <a:t>An unclean animal as a symbol of an unclean people.</a:t>
            </a:r>
          </a:p>
          <a:p>
            <a:endParaRPr lang="en-US" dirty="0" smtClean="0"/>
          </a:p>
          <a:p>
            <a:r>
              <a:rPr lang="en-US" dirty="0" smtClean="0"/>
              <a:t>Offensive odour (like their father, the Devil) – </a:t>
            </a:r>
            <a:r>
              <a:rPr lang="en-US" i="1" dirty="0" smtClean="0"/>
              <a:t>the </a:t>
            </a:r>
            <a:r>
              <a:rPr lang="en-US" i="1" dirty="0" err="1" smtClean="0"/>
              <a:t>foetor</a:t>
            </a:r>
            <a:r>
              <a:rPr lang="en-US" i="1" dirty="0" smtClean="0"/>
              <a:t> </a:t>
            </a:r>
            <a:r>
              <a:rPr lang="en-US" i="1" dirty="0" err="1" smtClean="0"/>
              <a:t>judaicus</a:t>
            </a:r>
            <a:r>
              <a:rPr lang="en-US" i="1" dirty="0" smtClean="0"/>
              <a:t>.</a:t>
            </a:r>
            <a:endParaRPr lang="en-US" i="1" dirty="0"/>
          </a:p>
        </p:txBody>
      </p:sp>
    </p:spTree>
    <p:extLst>
      <p:ext uri="{BB962C8B-B14F-4D97-AF65-F5344CB8AC3E}">
        <p14:creationId xmlns:p14="http://schemas.microsoft.com/office/powerpoint/2010/main" val="7826782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1143000"/>
          </a:xfrm>
        </p:spPr>
        <p:txBody>
          <a:bodyPr/>
          <a:lstStyle/>
          <a:p>
            <a:r>
              <a:rPr lang="en-GB" dirty="0" smtClean="0"/>
              <a:t>The </a:t>
            </a:r>
            <a:r>
              <a:rPr lang="en-GB" i="1" dirty="0" err="1" smtClean="0"/>
              <a:t>Judensau</a:t>
            </a:r>
            <a:endParaRPr lang="en-GB" i="1" dirty="0"/>
          </a:p>
        </p:txBody>
      </p:sp>
      <p:sp>
        <p:nvSpPr>
          <p:cNvPr id="3" name="Content Placeholder 2"/>
          <p:cNvSpPr>
            <a:spLocks noGrp="1"/>
          </p:cNvSpPr>
          <p:nvPr>
            <p:ph idx="1"/>
          </p:nvPr>
        </p:nvSpPr>
        <p:spPr>
          <a:xfrm>
            <a:off x="395536" y="1700808"/>
            <a:ext cx="8291264" cy="4637112"/>
          </a:xfrm>
        </p:spPr>
        <p:txBody>
          <a:bodyPr/>
          <a:lstStyle/>
          <a:p>
            <a:r>
              <a:rPr lang="en-GB" dirty="0"/>
              <a:t>German images of the sow as a mother (</a:t>
            </a:r>
            <a:r>
              <a:rPr lang="en-GB" i="1" dirty="0" err="1"/>
              <a:t>Judensau</a:t>
            </a:r>
            <a:r>
              <a:rPr lang="en-GB" dirty="0"/>
              <a:t>) suckling her Jewish offspring in the presence of the Devil</a:t>
            </a:r>
            <a:r>
              <a:rPr lang="en-GB" dirty="0" smtClean="0"/>
              <a:t>.</a:t>
            </a:r>
          </a:p>
          <a:p>
            <a:pPr marL="0" indent="0">
              <a:buNone/>
            </a:pPr>
            <a:endParaRPr lang="en-GB" dirty="0"/>
          </a:p>
          <a:p>
            <a:r>
              <a:rPr lang="en-GB" dirty="0"/>
              <a:t>An adult Jew </a:t>
            </a:r>
            <a:r>
              <a:rPr lang="en-GB" dirty="0" smtClean="0"/>
              <a:t>rides </a:t>
            </a:r>
            <a:r>
              <a:rPr lang="en-GB" dirty="0"/>
              <a:t>the animal backwards and another eats the pig’s excrement</a:t>
            </a:r>
            <a:r>
              <a:rPr lang="en-GB" dirty="0" smtClean="0"/>
              <a:t>.</a:t>
            </a:r>
          </a:p>
          <a:p>
            <a:pPr marL="0" indent="0">
              <a:buNone/>
            </a:pPr>
            <a:endParaRPr lang="en-GB" dirty="0"/>
          </a:p>
          <a:p>
            <a:r>
              <a:rPr lang="en-GB" dirty="0" smtClean="0"/>
              <a:t>Luther: the Jews wallow in the Devil’s excrement like swine. </a:t>
            </a:r>
          </a:p>
          <a:p>
            <a:endParaRPr lang="en-GB" dirty="0"/>
          </a:p>
          <a:p>
            <a:r>
              <a:rPr lang="en-GB" dirty="0"/>
              <a:t>Emphasis on the alien character of the Jew; the offspring of the pig.</a:t>
            </a:r>
          </a:p>
          <a:p>
            <a:endParaRPr lang="en-GB" dirty="0"/>
          </a:p>
        </p:txBody>
      </p:sp>
    </p:spTree>
    <p:extLst>
      <p:ext uri="{BB962C8B-B14F-4D97-AF65-F5344CB8AC3E}">
        <p14:creationId xmlns:p14="http://schemas.microsoft.com/office/powerpoint/2010/main" val="2736438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en-GB" i="1" dirty="0" err="1" smtClean="0"/>
              <a:t>Judensau</a:t>
            </a:r>
            <a:r>
              <a:rPr lang="en-GB" dirty="0" smtClean="0"/>
              <a:t> on Wittenberg Parish Church</a:t>
            </a:r>
            <a:endParaRPr lang="en-GB" dirty="0"/>
          </a:p>
        </p:txBody>
      </p:sp>
      <p:pic>
        <p:nvPicPr>
          <p:cNvPr id="921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23728" y="1916832"/>
            <a:ext cx="4849246"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4259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0"/>
            <a:ext cx="8229600" cy="1143000"/>
          </a:xfrm>
        </p:spPr>
        <p:txBody>
          <a:bodyPr/>
          <a:lstStyle/>
          <a:p>
            <a:r>
              <a:rPr lang="en-GB" dirty="0" smtClean="0"/>
              <a:t>Woodcut from Munich (c. 1470)</a:t>
            </a:r>
            <a:endParaRPr lang="en-GB"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15616" y="1628800"/>
            <a:ext cx="6912768"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81921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1980" y="0"/>
            <a:ext cx="8229600" cy="1143000"/>
          </a:xfrm>
        </p:spPr>
        <p:txBody>
          <a:bodyPr>
            <a:normAutofit/>
          </a:bodyPr>
          <a:lstStyle/>
          <a:p>
            <a:r>
              <a:rPr lang="en-US" dirty="0" err="1" smtClean="0"/>
              <a:t>Stiftskirche</a:t>
            </a:r>
            <a:r>
              <a:rPr lang="en-US" dirty="0" smtClean="0"/>
              <a:t>, Bad </a:t>
            </a:r>
            <a:r>
              <a:rPr lang="en-US" dirty="0" err="1" smtClean="0"/>
              <a:t>Wimpfen</a:t>
            </a:r>
            <a:endParaRPr lang="en-US"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589840"/>
            <a:ext cx="6474296" cy="4855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349324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143000"/>
          </a:xfrm>
        </p:spPr>
        <p:txBody>
          <a:bodyPr>
            <a:normAutofit fontScale="90000"/>
          </a:bodyPr>
          <a:lstStyle/>
          <a:p>
            <a:r>
              <a:rPr lang="en-GB" dirty="0" smtClean="0"/>
              <a:t>Woodcut of the Bridge Tower at Frankfurt (Early 17</a:t>
            </a:r>
            <a:r>
              <a:rPr lang="en-GB" baseline="30000" dirty="0" smtClean="0"/>
              <a:t>th</a:t>
            </a:r>
            <a:r>
              <a:rPr lang="en-GB" dirty="0" smtClean="0"/>
              <a:t> Century)</a:t>
            </a:r>
            <a:endParaRPr lang="en-GB" dirty="0"/>
          </a:p>
        </p:txBody>
      </p:sp>
      <p:pic>
        <p:nvPicPr>
          <p:cNvPr id="819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67744" y="1556792"/>
            <a:ext cx="4168105" cy="5011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99860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3045"/>
            <a:ext cx="8229600" cy="1143000"/>
          </a:xfrm>
        </p:spPr>
        <p:txBody>
          <a:bodyPr/>
          <a:lstStyle/>
          <a:p>
            <a:r>
              <a:rPr lang="en-US" dirty="0" smtClean="0"/>
              <a:t>Afterlife of Caricatures</a:t>
            </a:r>
            <a:endParaRPr lang="en-US" dirty="0"/>
          </a:p>
        </p:txBody>
      </p:sp>
      <p:sp>
        <p:nvSpPr>
          <p:cNvPr id="3" name="Content Placeholder 2"/>
          <p:cNvSpPr>
            <a:spLocks noGrp="1"/>
          </p:cNvSpPr>
          <p:nvPr>
            <p:ph sz="half" idx="1"/>
          </p:nvPr>
        </p:nvSpPr>
        <p:spPr>
          <a:xfrm>
            <a:off x="395536" y="1628800"/>
            <a:ext cx="4258816" cy="4709120"/>
          </a:xfrm>
        </p:spPr>
        <p:txBody>
          <a:bodyPr/>
          <a:lstStyle/>
          <a:p>
            <a:r>
              <a:rPr lang="en-US" sz="2400" dirty="0" smtClean="0"/>
              <a:t>These caricatures survived into later centuries.</a:t>
            </a:r>
          </a:p>
          <a:p>
            <a:pPr marL="0" indent="0">
              <a:buNone/>
            </a:pPr>
            <a:endParaRPr lang="en-US" sz="2400" dirty="0" smtClean="0"/>
          </a:p>
          <a:p>
            <a:r>
              <a:rPr lang="en-US" sz="2400" dirty="0" smtClean="0"/>
              <a:t>‘Standing over them, with a toasting-fork in his hand, was a very old </a:t>
            </a:r>
            <a:r>
              <a:rPr lang="en-US" sz="2400" dirty="0" err="1" smtClean="0"/>
              <a:t>shrivelled</a:t>
            </a:r>
            <a:r>
              <a:rPr lang="en-US" sz="2400" dirty="0" smtClean="0"/>
              <a:t> Jew, whose villainous-looking and repulsive face was obscured by a quantity of matted red hair’ – depiction of Fagin in Charles Dickens, </a:t>
            </a:r>
            <a:r>
              <a:rPr lang="en-US" sz="2400" i="1" dirty="0" smtClean="0"/>
              <a:t>Oliver Twist</a:t>
            </a:r>
            <a:r>
              <a:rPr lang="en-US" sz="2400" dirty="0" smtClean="0"/>
              <a:t>, chapter 7</a:t>
            </a:r>
            <a:endParaRPr lang="en-US" sz="2400" dirty="0"/>
          </a:p>
        </p:txBody>
      </p:sp>
      <p:pic>
        <p:nvPicPr>
          <p:cNvPr id="5" name="Content Placeholder 4" descr="index.php.jpeg"/>
          <p:cNvPicPr>
            <a:picLocks noGrp="1" noChangeAspect="1"/>
          </p:cNvPicPr>
          <p:nvPr>
            <p:ph sz="half" idx="2"/>
          </p:nvPr>
        </p:nvPicPr>
        <p:blipFill>
          <a:blip r:embed="rId2"/>
          <a:stretch>
            <a:fillRect/>
          </a:stretch>
        </p:blipFill>
        <p:spPr>
          <a:xfrm>
            <a:off x="5364088" y="764704"/>
            <a:ext cx="3479526" cy="5688632"/>
          </a:xfrm>
        </p:spPr>
      </p:pic>
    </p:spTree>
    <p:extLst>
      <p:ext uri="{BB962C8B-B14F-4D97-AF65-F5344CB8AC3E}">
        <p14:creationId xmlns:p14="http://schemas.microsoft.com/office/powerpoint/2010/main" val="311130194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057"/>
            <a:ext cx="8229600" cy="1143000"/>
          </a:xfrm>
        </p:spPr>
        <p:txBody>
          <a:bodyPr/>
          <a:lstStyle/>
          <a:p>
            <a:r>
              <a:rPr lang="en-US" smtClean="0"/>
              <a:t>Ritual Murder by Lucifer’s Children</a:t>
            </a:r>
            <a:endParaRPr lang="en-US" dirty="0"/>
          </a:p>
        </p:txBody>
      </p:sp>
      <p:sp>
        <p:nvSpPr>
          <p:cNvPr id="3" name="Content Placeholder 2"/>
          <p:cNvSpPr>
            <a:spLocks noGrp="1"/>
          </p:cNvSpPr>
          <p:nvPr>
            <p:ph idx="1"/>
          </p:nvPr>
        </p:nvSpPr>
        <p:spPr>
          <a:xfrm>
            <a:off x="395536" y="1600200"/>
            <a:ext cx="8208912" cy="4781128"/>
          </a:xfrm>
        </p:spPr>
        <p:txBody>
          <a:bodyPr/>
          <a:lstStyle/>
          <a:p>
            <a:pPr algn="just"/>
            <a:r>
              <a:rPr lang="en-US" sz="2000" dirty="0" err="1" smtClean="0"/>
              <a:t>Satanization</a:t>
            </a:r>
            <a:r>
              <a:rPr lang="en-US" sz="2000" dirty="0" smtClean="0"/>
              <a:t> of the Jews linked to other false accusations.</a:t>
            </a:r>
          </a:p>
          <a:p>
            <a:pPr marL="0" indent="0" algn="just">
              <a:buNone/>
            </a:pPr>
            <a:endParaRPr lang="en-US" sz="2000" dirty="0" smtClean="0"/>
          </a:p>
          <a:p>
            <a:pPr algn="just"/>
            <a:r>
              <a:rPr lang="en-US" sz="2000" dirty="0" smtClean="0"/>
              <a:t>Ritual murder: crucifying of young Christian boys to insult Christ.</a:t>
            </a:r>
          </a:p>
          <a:p>
            <a:pPr marL="0" indent="0" algn="just">
              <a:buNone/>
            </a:pPr>
            <a:endParaRPr lang="en-US" sz="2000" dirty="0" smtClean="0"/>
          </a:p>
          <a:p>
            <a:pPr algn="just"/>
            <a:r>
              <a:rPr lang="en-US" sz="2000" dirty="0" smtClean="0"/>
              <a:t>Charge of blood libel: the Jews required Christian blood for a variety of purposes – to anoint the dead, to remove their foul </a:t>
            </a:r>
            <a:r>
              <a:rPr lang="en-US" sz="2000" dirty="0" err="1" smtClean="0"/>
              <a:t>odour</a:t>
            </a:r>
            <a:r>
              <a:rPr lang="en-US" sz="2000" dirty="0" smtClean="0"/>
              <a:t>, to guard against illness, to make Passover bread (matzah).</a:t>
            </a:r>
          </a:p>
          <a:p>
            <a:pPr algn="just"/>
            <a:endParaRPr lang="en-US" sz="2000" dirty="0" smtClean="0"/>
          </a:p>
          <a:p>
            <a:pPr algn="just"/>
            <a:r>
              <a:rPr lang="en-US" sz="2000" dirty="0" smtClean="0"/>
              <a:t>Over 150 incidents of blood libel are recorded in Europe between 1140 and 1600.</a:t>
            </a:r>
          </a:p>
          <a:p>
            <a:pPr algn="just"/>
            <a:endParaRPr lang="en-US" sz="2000" dirty="0"/>
          </a:p>
          <a:p>
            <a:pPr algn="just"/>
            <a:r>
              <a:rPr lang="en-GB" sz="2000" dirty="0"/>
              <a:t>Blood libel and ritual murder became popular accusations which stemmed from fear of the Jews and the depiction of them as allies of Lucifer.</a:t>
            </a:r>
          </a:p>
          <a:p>
            <a:pPr algn="just"/>
            <a:endParaRPr lang="en-GB" dirty="0"/>
          </a:p>
          <a:p>
            <a:endParaRPr lang="en-US" dirty="0"/>
          </a:p>
        </p:txBody>
      </p:sp>
    </p:spTree>
    <p:extLst>
      <p:ext uri="{BB962C8B-B14F-4D97-AF65-F5344CB8AC3E}">
        <p14:creationId xmlns:p14="http://schemas.microsoft.com/office/powerpoint/2010/main" val="42008184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92696"/>
            <a:ext cx="8229600" cy="1143000"/>
          </a:xfrm>
        </p:spPr>
        <p:txBody>
          <a:bodyPr>
            <a:normAutofit fontScale="90000"/>
          </a:bodyPr>
          <a:lstStyle/>
          <a:p>
            <a:r>
              <a:rPr lang="en-US" dirty="0" smtClean="0"/>
              <a:t/>
            </a:r>
            <a:br>
              <a:rPr lang="en-US" dirty="0" smtClean="0"/>
            </a:br>
            <a:r>
              <a:rPr lang="en-US" dirty="0" smtClean="0"/>
              <a:t/>
            </a:r>
            <a:br>
              <a:rPr lang="en-US" dirty="0" smtClean="0"/>
            </a:br>
            <a:r>
              <a:rPr lang="en-US" sz="2667" dirty="0" smtClean="0"/>
              <a:t/>
            </a:r>
            <a:br>
              <a:rPr lang="en-US" sz="2667" dirty="0" smtClean="0"/>
            </a:br>
            <a:r>
              <a:rPr lang="de-DE" dirty="0"/>
              <a:t>Illustration in Hartmann Schedel's </a:t>
            </a:r>
            <a:r>
              <a:rPr lang="de-DE" i="1" dirty="0" smtClean="0"/>
              <a:t>Weltchronik</a:t>
            </a:r>
            <a:r>
              <a:rPr lang="de-DE" dirty="0" smtClean="0"/>
              <a:t> (1493)</a:t>
            </a:r>
            <a:r>
              <a:rPr lang="en-US" dirty="0" smtClean="0"/>
              <a:t/>
            </a:r>
            <a:br>
              <a:rPr lang="en-US" dirty="0" smtClean="0"/>
            </a:br>
            <a:endParaRPr lang="en-US"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1196752"/>
            <a:ext cx="6186264" cy="52660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064774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US" dirty="0" smtClean="0"/>
              <a:t>Hugh of Lincoln (1255)</a:t>
            </a:r>
            <a:endParaRPr lang="en-US" dirty="0"/>
          </a:p>
        </p:txBody>
      </p:sp>
      <p:sp>
        <p:nvSpPr>
          <p:cNvPr id="3" name="Content Placeholder 2"/>
          <p:cNvSpPr>
            <a:spLocks noGrp="1"/>
          </p:cNvSpPr>
          <p:nvPr>
            <p:ph idx="1"/>
          </p:nvPr>
        </p:nvSpPr>
        <p:spPr>
          <a:xfrm>
            <a:off x="323528" y="1600200"/>
            <a:ext cx="8363272" cy="4709120"/>
          </a:xfrm>
        </p:spPr>
        <p:txBody>
          <a:bodyPr>
            <a:normAutofit fontScale="92500"/>
          </a:bodyPr>
          <a:lstStyle/>
          <a:p>
            <a:pPr algn="just"/>
            <a:r>
              <a:rPr lang="en-US" dirty="0" smtClean="0"/>
              <a:t>Body of 8-year old boy discovered in a pit in the city of Lincoln (1255).</a:t>
            </a:r>
          </a:p>
          <a:p>
            <a:pPr marL="0" indent="0" algn="just">
              <a:buNone/>
            </a:pPr>
            <a:endParaRPr lang="en-US" dirty="0" smtClean="0"/>
          </a:p>
          <a:p>
            <a:pPr algn="just"/>
            <a:r>
              <a:rPr lang="en-US" dirty="0" smtClean="0"/>
              <a:t>Local Jews were accused of his death, intended as a parody of the crucifixion. </a:t>
            </a:r>
          </a:p>
          <a:p>
            <a:pPr marL="0" indent="0" algn="just">
              <a:buNone/>
            </a:pPr>
            <a:endParaRPr lang="en-US" dirty="0" smtClean="0"/>
          </a:p>
          <a:p>
            <a:pPr algn="just"/>
            <a:r>
              <a:rPr lang="en-US" dirty="0" smtClean="0"/>
              <a:t>90 Jews were sent to the Tower of London; 18 of them were hanged.</a:t>
            </a:r>
          </a:p>
          <a:p>
            <a:pPr marL="0" indent="0" algn="just">
              <a:buNone/>
            </a:pPr>
            <a:endParaRPr lang="en-US" dirty="0" smtClean="0"/>
          </a:p>
          <a:p>
            <a:pPr algn="just"/>
            <a:r>
              <a:rPr lang="en-US" dirty="0" smtClean="0"/>
              <a:t>The child became known as ‘Little Saint Hugh’.</a:t>
            </a:r>
          </a:p>
          <a:p>
            <a:pPr algn="just"/>
            <a:endParaRPr lang="en-US" dirty="0" smtClean="0"/>
          </a:p>
          <a:p>
            <a:pPr algn="just"/>
            <a:r>
              <a:rPr lang="en-US" dirty="0" smtClean="0"/>
              <a:t>The cathedral became a shrine with statues, pictures and reported miracles.</a:t>
            </a:r>
          </a:p>
        </p:txBody>
      </p:sp>
    </p:spTree>
    <p:extLst>
      <p:ext uri="{BB962C8B-B14F-4D97-AF65-F5344CB8AC3E}">
        <p14:creationId xmlns:p14="http://schemas.microsoft.com/office/powerpoint/2010/main" val="30225907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normAutofit fontScale="90000"/>
          </a:bodyPr>
          <a:lstStyle/>
          <a:p>
            <a:r>
              <a:rPr lang="en-GB" dirty="0" smtClean="0"/>
              <a:t>Matthew Paris on the Murder of ‘Little Saint Hugh’</a:t>
            </a:r>
            <a:endParaRPr lang="en-GB" dirty="0"/>
          </a:p>
        </p:txBody>
      </p:sp>
      <p:sp>
        <p:nvSpPr>
          <p:cNvPr id="3" name="Content Placeholder 2"/>
          <p:cNvSpPr>
            <a:spLocks noGrp="1"/>
          </p:cNvSpPr>
          <p:nvPr>
            <p:ph idx="1"/>
          </p:nvPr>
        </p:nvSpPr>
        <p:spPr>
          <a:xfrm>
            <a:off x="467544" y="1700808"/>
            <a:ext cx="8147248" cy="4781128"/>
          </a:xfrm>
        </p:spPr>
        <p:txBody>
          <a:bodyPr/>
          <a:lstStyle/>
          <a:p>
            <a:pPr algn="just"/>
            <a:r>
              <a:rPr lang="en-GB" sz="1800" dirty="0" smtClean="0"/>
              <a:t>‘This </a:t>
            </a:r>
            <a:r>
              <a:rPr lang="en-GB" sz="1800" dirty="0"/>
              <a:t>year [1255] about the feast of the apostles Peter and Paul [27 July], the Jews of Lincoln stole a boy called Hugh, who was about eight years old. After shutting him up in a secret chamber, where they fed him on milk and other childish food, they sent to almost all the cities of England in which there were Jews, and summoned some of their sect from each city to be present at a sacrifice to take place at Lincoln, in contumely and insult of Jesus Christ. For, as they said, they had a boy concealed for the purpose of being crucified; so a great number of them assembled at Lincoln, and then they appointed a Jew of Lincoln judge, to take the place of Pilate, by whose sentence, and with the concurrence of all, the boy was subjected to various tortures. They scourged him till the blood flowed, they crowned him with thorns, mocked him, and spat upon him; each of them also pierced him with a knife, and they made him drink gall, and scoffed at him with blasphemous insults, and kept gnashing their teeth and calling him Jesus, the false prophet. And after tormenting him in diverse ways they crucified him, and pierced him to the heart with a spear. When the boy was dead, they took the body down from the cross, and for some reason </a:t>
            </a:r>
            <a:r>
              <a:rPr lang="en-GB" sz="1800" dirty="0" err="1"/>
              <a:t>disemboweled</a:t>
            </a:r>
            <a:r>
              <a:rPr lang="en-GB" sz="1800" dirty="0"/>
              <a:t> it; it is said for the purpose of their magic </a:t>
            </a:r>
            <a:r>
              <a:rPr lang="en-GB" sz="1800" dirty="0" smtClean="0"/>
              <a:t>arts’.</a:t>
            </a:r>
            <a:endParaRPr lang="en-GB" sz="1800" dirty="0"/>
          </a:p>
        </p:txBody>
      </p:sp>
    </p:spTree>
    <p:extLst>
      <p:ext uri="{BB962C8B-B14F-4D97-AF65-F5344CB8AC3E}">
        <p14:creationId xmlns:p14="http://schemas.microsoft.com/office/powerpoint/2010/main" val="20524493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3045"/>
            <a:ext cx="8229600" cy="1143000"/>
          </a:xfrm>
        </p:spPr>
        <p:txBody>
          <a:bodyPr/>
          <a:lstStyle/>
          <a:p>
            <a:r>
              <a:rPr lang="en-US" dirty="0" smtClean="0"/>
              <a:t>Afterlife of Hugh of Lincoln</a:t>
            </a:r>
            <a:endParaRPr lang="en-US" dirty="0"/>
          </a:p>
        </p:txBody>
      </p:sp>
      <p:sp>
        <p:nvSpPr>
          <p:cNvPr id="4" name="Content Placeholder 3"/>
          <p:cNvSpPr>
            <a:spLocks noGrp="1"/>
          </p:cNvSpPr>
          <p:nvPr>
            <p:ph idx="1"/>
          </p:nvPr>
        </p:nvSpPr>
        <p:spPr>
          <a:xfrm>
            <a:off x="323528" y="1600200"/>
            <a:ext cx="8280920" cy="4525963"/>
          </a:xfrm>
        </p:spPr>
        <p:txBody>
          <a:bodyPr>
            <a:normAutofit/>
          </a:bodyPr>
          <a:lstStyle/>
          <a:p>
            <a:pPr algn="just"/>
            <a:r>
              <a:rPr lang="en-US" sz="2800" dirty="0" smtClean="0"/>
              <a:t>‘I have, in the abstract, no disrespect for Jews. They are a piece of stubborn antiquity, compared with which Stonehenge is in its nonage. They date beyond the pyramids But I should not be in habits of familiar intercourse with any of that nation. I confess that I have not the nerves to enter their synagogues. Old prejudices cling about me. I cannot shake off the story of Hugh of Lincoln’ (Charles Lamb, ‘Imperial Sympathies’, 1823). </a:t>
            </a:r>
            <a:endParaRPr lang="en-US" sz="2800" dirty="0"/>
          </a:p>
        </p:txBody>
      </p:sp>
    </p:spTree>
    <p:extLst>
      <p:ext uri="{BB962C8B-B14F-4D97-AF65-F5344CB8AC3E}">
        <p14:creationId xmlns:p14="http://schemas.microsoft.com/office/powerpoint/2010/main" val="276003012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0"/>
            <a:ext cx="8229600" cy="1143000"/>
          </a:xfrm>
        </p:spPr>
        <p:txBody>
          <a:bodyPr/>
          <a:lstStyle/>
          <a:p>
            <a:r>
              <a:rPr lang="en-US" dirty="0" smtClean="0"/>
              <a:t>The Story of Saint Hugh</a:t>
            </a:r>
            <a:endParaRPr lang="en-US" dirty="0"/>
          </a:p>
        </p:txBody>
      </p:sp>
      <p:sp>
        <p:nvSpPr>
          <p:cNvPr id="6" name="Content Placeholder 5"/>
          <p:cNvSpPr>
            <a:spLocks noGrp="1"/>
          </p:cNvSpPr>
          <p:nvPr>
            <p:ph idx="1"/>
          </p:nvPr>
        </p:nvSpPr>
        <p:spPr>
          <a:xfrm>
            <a:off x="457200" y="1600200"/>
            <a:ext cx="7931224" cy="4525963"/>
          </a:xfrm>
        </p:spPr>
        <p:txBody>
          <a:bodyPr>
            <a:normAutofit lnSpcReduction="10000"/>
          </a:bodyPr>
          <a:lstStyle/>
          <a:p>
            <a:pPr algn="just"/>
            <a:r>
              <a:rPr lang="en-US" i="1" dirty="0" smtClean="0"/>
              <a:t>Trumped-up stories of ritual murders of Christian boys by Jewish communities were common throughout the Middle Ages, and even much later. These fictions cost many innocent Jews their lives. Lincoln had its own legend, and the alleged victim was buried in the Cathedral. A shrine was erected above and the boy was referred to as Little St Hugh. Such stories do not redound to the credit of Christendom, and so we pray: ‘Remember not, Lord, our offences, nor the offences of our forefathers’</a:t>
            </a:r>
          </a:p>
          <a:p>
            <a:pPr>
              <a:buNone/>
            </a:pPr>
            <a:endParaRPr lang="en-US" dirty="0"/>
          </a:p>
          <a:p>
            <a:pPr>
              <a:buNone/>
            </a:pPr>
            <a:r>
              <a:rPr lang="en-US" dirty="0" smtClean="0"/>
              <a:t> – 1955 inscription on a memorial tablet to Little Saint Hugh in Lincoln Cathedral  </a:t>
            </a:r>
            <a:endParaRPr lang="en-US" dirty="0"/>
          </a:p>
        </p:txBody>
      </p:sp>
    </p:spTree>
    <p:extLst>
      <p:ext uri="{BB962C8B-B14F-4D97-AF65-F5344CB8AC3E}">
        <p14:creationId xmlns:p14="http://schemas.microsoft.com/office/powerpoint/2010/main" val="136210672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1668"/>
            <a:ext cx="8229600" cy="1143000"/>
          </a:xfrm>
        </p:spPr>
        <p:txBody>
          <a:bodyPr>
            <a:normAutofit/>
          </a:bodyPr>
          <a:lstStyle/>
          <a:p>
            <a:r>
              <a:rPr lang="en-US" dirty="0" smtClean="0"/>
              <a:t>Perpetuating the Myth of Ritual Murder</a:t>
            </a:r>
            <a:endParaRPr lang="en-US" dirty="0"/>
          </a:p>
        </p:txBody>
      </p:sp>
      <p:pic>
        <p:nvPicPr>
          <p:cNvPr id="4" name="Content Placeholder 3" descr="2. Der_Sturmer.jpg"/>
          <p:cNvPicPr>
            <a:picLocks noGrp="1" noChangeAspect="1"/>
          </p:cNvPicPr>
          <p:nvPr>
            <p:ph idx="1"/>
          </p:nvPr>
        </p:nvPicPr>
        <p:blipFill>
          <a:blip r:embed="rId2"/>
          <a:stretch>
            <a:fillRect/>
          </a:stretch>
        </p:blipFill>
        <p:spPr>
          <a:xfrm>
            <a:off x="683568" y="1551356"/>
            <a:ext cx="3609076" cy="4989506"/>
          </a:xfrm>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6" y="1412776"/>
            <a:ext cx="3938563" cy="51280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3667748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026" y="404664"/>
            <a:ext cx="8229600" cy="1143000"/>
          </a:xfrm>
        </p:spPr>
        <p:txBody>
          <a:bodyPr>
            <a:normAutofit fontScale="90000"/>
          </a:bodyPr>
          <a:lstStyle/>
          <a:p>
            <a:r>
              <a:rPr lang="en-US" dirty="0" smtClean="0"/>
              <a:t>‘The Father of the Jews is the Devil’ – E</a:t>
            </a:r>
            <a:r>
              <a:rPr lang="de-DE" dirty="0" smtClean="0"/>
              <a:t>lvira </a:t>
            </a:r>
            <a:r>
              <a:rPr lang="de-DE" dirty="0"/>
              <a:t>Bauer, </a:t>
            </a:r>
            <a:r>
              <a:rPr lang="de-DE" i="1" dirty="0"/>
              <a:t>Ein Bilderbuch für Gross und </a:t>
            </a:r>
            <a:r>
              <a:rPr lang="de-DE" i="1" dirty="0" smtClean="0"/>
              <a:t>Klein </a:t>
            </a:r>
            <a:r>
              <a:rPr lang="de-DE" dirty="0" smtClean="0"/>
              <a:t>(1936)</a:t>
            </a:r>
            <a:endParaRPr lang="en-US" dirty="0"/>
          </a:p>
        </p:txBody>
      </p:sp>
      <p:sp>
        <p:nvSpPr>
          <p:cNvPr id="5" name="Content Placeholder 4"/>
          <p:cNvSpPr>
            <a:spLocks noGrp="1"/>
          </p:cNvSpPr>
          <p:nvPr>
            <p:ph idx="1"/>
          </p:nvPr>
        </p:nvSpPr>
        <p:spPr/>
        <p:txBody>
          <a:bodyPr/>
          <a:lstStyle/>
          <a:p>
            <a:pPr>
              <a:buNone/>
            </a:pPr>
            <a:r>
              <a:rPr lang="en-US" dirty="0" smtClean="0"/>
              <a:t>	</a:t>
            </a:r>
            <a:endParaRPr lang="en-US" sz="2000" dirty="0"/>
          </a:p>
        </p:txBody>
      </p:sp>
      <p:pic>
        <p:nvPicPr>
          <p:cNvPr id="7" name="Picture 6" descr="410902676.jpg"/>
          <p:cNvPicPr>
            <a:picLocks noChangeAspect="1"/>
          </p:cNvPicPr>
          <p:nvPr/>
        </p:nvPicPr>
        <p:blipFill>
          <a:blip r:embed="rId2"/>
          <a:stretch>
            <a:fillRect/>
          </a:stretch>
        </p:blipFill>
        <p:spPr>
          <a:xfrm>
            <a:off x="467544" y="2545825"/>
            <a:ext cx="8233923" cy="3243823"/>
          </a:xfrm>
          <a:prstGeom prst="rect">
            <a:avLst/>
          </a:prstGeom>
        </p:spPr>
      </p:pic>
    </p:spTree>
    <p:extLst>
      <p:ext uri="{BB962C8B-B14F-4D97-AF65-F5344CB8AC3E}">
        <p14:creationId xmlns:p14="http://schemas.microsoft.com/office/powerpoint/2010/main" val="235702527"/>
      </p:ext>
    </p:extLst>
  </p:cSld>
  <p:clrMapOvr>
    <a:masterClrMapping/>
  </p:clrMapOvr>
  <p:timing>
    <p:tnLst>
      <p:par>
        <p:cTn id="1" dur="indefinite" restart="never" nodeType="tmRoot"/>
      </p:par>
    </p:tnLst>
  </p:timing>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themeOverride>
</file>

<file path=docProps/app.xml><?xml version="1.0" encoding="utf-8"?>
<Properties xmlns="http://schemas.openxmlformats.org/officeDocument/2006/extended-properties" xmlns:vt="http://schemas.openxmlformats.org/officeDocument/2006/docPropsVTypes">
  <TotalTime>2532</TotalTime>
  <Words>1736</Words>
  <Application>Microsoft Office PowerPoint</Application>
  <PresentationFormat>On-screen Show (4:3)</PresentationFormat>
  <Paragraphs>130</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Thatch</vt:lpstr>
      <vt:lpstr>Satan in the Medieval Period (Part 2): The ‘Satanization’ of the Jews</vt:lpstr>
      <vt:lpstr>The Jews as the Agents of Satan: Origins of the Concept</vt:lpstr>
      <vt:lpstr>Gospel of John and Judaism</vt:lpstr>
      <vt:lpstr>Who are ‘the Jews’ in John?</vt:lpstr>
      <vt:lpstr>Socio-Historical Context</vt:lpstr>
      <vt:lpstr>Further Biblical ‘Proof-texts’</vt:lpstr>
      <vt:lpstr>Hostility towards the Jews in the Early Church</vt:lpstr>
      <vt:lpstr>Hostility towards the Jews in the Early Church</vt:lpstr>
      <vt:lpstr>Shift in Attitudes</vt:lpstr>
      <vt:lpstr>Popular Interpretations</vt:lpstr>
      <vt:lpstr>Theological Interpretations</vt:lpstr>
      <vt:lpstr>Satanic Features of the Jews in Medieval Art </vt:lpstr>
      <vt:lpstr>Illuminated Manuscript of Jewish Money Lenders in France (c. 1270)</vt:lpstr>
      <vt:lpstr>Jesus Before Caiaphas from Salvin Hours (c. 1275)</vt:lpstr>
      <vt:lpstr>‘The Betrayal of Christ’ (Caspar Isenmann, c. 1465) </vt:lpstr>
      <vt:lpstr>‘Christ among the Doctors’ (Albrecht Durer, 1506)</vt:lpstr>
      <vt:lpstr>Title Page of Der Juden Erbarkeit (1571)</vt:lpstr>
      <vt:lpstr>Association of Jews with Pigs</vt:lpstr>
      <vt:lpstr>The Judensau</vt:lpstr>
      <vt:lpstr>Judensau on Wittenberg Parish Church</vt:lpstr>
      <vt:lpstr>Woodcut from Munich (c. 1470)</vt:lpstr>
      <vt:lpstr>Stiftskirche, Bad Wimpfen</vt:lpstr>
      <vt:lpstr>Woodcut of the Bridge Tower at Frankfurt (Early 17th Century)</vt:lpstr>
      <vt:lpstr>Afterlife of Caricatures</vt:lpstr>
      <vt:lpstr>Ritual Murder by Lucifer’s Children</vt:lpstr>
      <vt:lpstr>   Illustration in Hartmann Schedel's Weltchronik (1493) </vt:lpstr>
      <vt:lpstr>Hugh of Lincoln (1255)</vt:lpstr>
      <vt:lpstr>Matthew Paris on the Murder of ‘Little Saint Hugh’</vt:lpstr>
      <vt:lpstr>Afterlife of Hugh of Lincoln</vt:lpstr>
      <vt:lpstr>The Story of Saint Hugh</vt:lpstr>
      <vt:lpstr>Perpetuating the Myth of Ritual Murder</vt:lpstr>
      <vt:lpstr>‘The Father of the Jews is the Devil’ – Elvira Bauer, Ein Bilderbuch für Gross und Klein (1936)</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Uffern: Cartref Satan</dc:title>
  <dc:creator>Rhodri Thomas</dc:creator>
  <cp:lastModifiedBy>Rhodri Thomas</cp:lastModifiedBy>
  <cp:revision>113</cp:revision>
  <dcterms:created xsi:type="dcterms:W3CDTF">2018-11-04T14:34:08Z</dcterms:created>
  <dcterms:modified xsi:type="dcterms:W3CDTF">2018-12-13T00:27:38Z</dcterms:modified>
</cp:coreProperties>
</file>