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9BCCEF-89D8-3476-F744-C629BA8A8A94}" v="317" dt="2021-03-14T23:10:04.811"/>
    <p1510:client id="{683B675A-D3C6-40AD-99DD-0EDCDC9921BF}" v="740" dt="2021-03-08T21:05:08.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theme" Target="theme/theme1.xml" Id="rId8" /><Relationship Type="http://schemas.openxmlformats.org/officeDocument/2006/relationships/slide" Target="slides/slide2.xml" Id="rId3" /><Relationship Type="http://schemas.openxmlformats.org/officeDocument/2006/relationships/viewProps" Target="viewProps.xml" Id="rId7"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presProps" Target="presProps.xml" Id="rId6" /><Relationship Type="http://schemas.microsoft.com/office/2015/10/relationships/revisionInfo" Target="revisionInfo.xml" Id="rId11" /><Relationship Type="http://schemas.openxmlformats.org/officeDocument/2006/relationships/slide" Target="slides/slide4.xml" Id="rId5" /><Relationship Type="http://schemas.openxmlformats.org/officeDocument/2006/relationships/slide" Target="slides/slide3.xml" Id="rId4" /><Relationship Type="http://schemas.openxmlformats.org/officeDocument/2006/relationships/tableStyles" Target="tableStyles.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14/03/2021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childreninwales.org" TargetMode="External"/><Relationship Id="rId2" Type="http://schemas.openxmlformats.org/officeDocument/2006/relationships/hyperlink" Target="https://www.playwales.org.uk/eng/sevencoreaims" TargetMode="External"/><Relationship Id="rId1" Type="http://schemas.openxmlformats.org/officeDocument/2006/relationships/slideLayout" Target="../slideLayouts/slideLayout2.xml"/><Relationship Id="rId5" Type="http://schemas.openxmlformats.org/officeDocument/2006/relationships/hyperlink" Target="http://www.childcomwales.org.uk" TargetMode="External"/><Relationship Id="rId4" Type="http://schemas.openxmlformats.org/officeDocument/2006/relationships/hyperlink" Target="http://www.newport.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E6C2F38-0B86-45BD-8E1B-4E7EBD6CFDAE}"/>
              </a:ext>
            </a:extLst>
          </p:cNvPr>
          <p:cNvSpPr txBox="1"/>
          <p:nvPr/>
        </p:nvSpPr>
        <p:spPr>
          <a:xfrm>
            <a:off x="655320" y="365125"/>
            <a:ext cx="5120114" cy="169279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4400" dirty="0">
                <a:solidFill>
                  <a:srgbClr val="002060"/>
                </a:solidFill>
                <a:latin typeface="+mj-lt"/>
                <a:ea typeface="+mj-ea"/>
                <a:cs typeface="+mj-cs"/>
              </a:rPr>
              <a:t>Childrens Rights</a:t>
            </a:r>
          </a:p>
        </p:txBody>
      </p:sp>
      <p:cxnSp>
        <p:nvCxnSpPr>
          <p:cNvPr id="11" name="Straight Arrow Connector 10">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67B2173-486E-425D-811E-AF56F9BEEB44}"/>
              </a:ext>
            </a:extLst>
          </p:cNvPr>
          <p:cNvSpPr txBox="1"/>
          <p:nvPr/>
        </p:nvSpPr>
        <p:spPr>
          <a:xfrm>
            <a:off x="655321" y="2388129"/>
            <a:ext cx="5120113" cy="431049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US" sz="2000" dirty="0">
                <a:solidFill>
                  <a:srgbClr val="002060"/>
                </a:solidFill>
              </a:rPr>
              <a:t>Children and young people have 42 rights under the United Nations Convention on the Rights of the child (UNCRC). These rights help support and protect young people and give them what they need to grow up safely, healthily and happily. In 2011 Wales become the first country in the UK to make the UNCRC part of its domestic law. Children’s rights include the right to health, education, family life, play and recreation, an adequate standard of living and to be protected from abuse and harm. Children’s rights cover their developmental and age-appropriate needs that change over time as a child grows up.</a:t>
            </a:r>
            <a:endParaRPr lang="en-US" sz="2000" dirty="0">
              <a:solidFill>
                <a:srgbClr val="002060"/>
              </a:solidFill>
              <a:cs typeface="Calibri"/>
            </a:endParaRPr>
          </a:p>
          <a:p>
            <a:pPr>
              <a:lnSpc>
                <a:spcPct val="90000"/>
              </a:lnSpc>
              <a:spcAft>
                <a:spcPts val="600"/>
              </a:spcAft>
            </a:pPr>
            <a:r>
              <a:rPr lang="en-US" sz="2000" b="1" i="1" dirty="0">
                <a:solidFill>
                  <a:srgbClr val="002060"/>
                </a:solidFill>
                <a:cs typeface="Calibri"/>
              </a:rPr>
              <a:t>(Childrens Rights Alliance)</a:t>
            </a:r>
          </a:p>
        </p:txBody>
      </p:sp>
      <p:pic>
        <p:nvPicPr>
          <p:cNvPr id="6" name="Picture 6" descr="Diagram&#10;&#10;Description automatically generated">
            <a:extLst>
              <a:ext uri="{FF2B5EF4-FFF2-40B4-BE49-F238E27FC236}">
                <a16:creationId xmlns:a16="http://schemas.microsoft.com/office/drawing/2014/main" id="{A2C75453-FBF0-4DF6-B72E-6C9F87FB4BF8}"/>
              </a:ext>
            </a:extLst>
          </p:cNvPr>
          <p:cNvPicPr>
            <a:picLocks noChangeAspect="1"/>
          </p:cNvPicPr>
          <p:nvPr/>
        </p:nvPicPr>
        <p:blipFill rotWithShape="1">
          <a:blip r:embed="rId2"/>
          <a:srcRect l="5457" r="1540" b="-2"/>
          <a:stretch/>
        </p:blipFill>
        <p:spPr>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D7CB5-A760-4D15-B8D0-6BCED2A8829C}"/>
              </a:ext>
            </a:extLst>
          </p:cNvPr>
          <p:cNvSpPr>
            <a:spLocks noGrp="1"/>
          </p:cNvSpPr>
          <p:nvPr>
            <p:ph type="title"/>
          </p:nvPr>
        </p:nvSpPr>
        <p:spPr>
          <a:xfrm>
            <a:off x="1567133" y="-1807"/>
            <a:ext cx="3344838" cy="1325563"/>
          </a:xfrm>
        </p:spPr>
        <p:txBody>
          <a:bodyPr>
            <a:normAutofit/>
          </a:bodyPr>
          <a:lstStyle/>
          <a:p>
            <a:r>
              <a:rPr lang="en-GB" dirty="0" err="1">
                <a:solidFill>
                  <a:srgbClr val="002060"/>
                </a:solidFill>
                <a:cs typeface="Calibri Light"/>
              </a:rPr>
              <a:t>Clwych</a:t>
            </a:r>
            <a:r>
              <a:rPr lang="en-GB" dirty="0">
                <a:solidFill>
                  <a:srgbClr val="002060"/>
                </a:solidFill>
                <a:cs typeface="Calibri Light"/>
              </a:rPr>
              <a:t> 2004</a:t>
            </a:r>
          </a:p>
        </p:txBody>
      </p:sp>
      <p:sp>
        <p:nvSpPr>
          <p:cNvPr id="3" name="Content Placeholder 2">
            <a:extLst>
              <a:ext uri="{FF2B5EF4-FFF2-40B4-BE49-F238E27FC236}">
                <a16:creationId xmlns:a16="http://schemas.microsoft.com/office/drawing/2014/main" id="{0337C8B7-0B91-4BCE-9979-5C8DA7A24031}"/>
              </a:ext>
            </a:extLst>
          </p:cNvPr>
          <p:cNvSpPr>
            <a:spLocks noGrp="1"/>
          </p:cNvSpPr>
          <p:nvPr>
            <p:ph idx="1"/>
          </p:nvPr>
        </p:nvSpPr>
        <p:spPr>
          <a:xfrm>
            <a:off x="273170" y="1315735"/>
            <a:ext cx="6119674" cy="5546901"/>
          </a:xfrm>
        </p:spPr>
        <p:txBody>
          <a:bodyPr vert="horz" lIns="91440" tIns="45720" rIns="91440" bIns="45720" rtlCol="0" anchor="t">
            <a:noAutofit/>
          </a:bodyPr>
          <a:lstStyle/>
          <a:p>
            <a:pPr marL="0" indent="0">
              <a:buNone/>
            </a:pPr>
            <a:r>
              <a:rPr lang="en-GB" sz="2400" dirty="0">
                <a:solidFill>
                  <a:srgbClr val="002060"/>
                </a:solidFill>
                <a:ea typeface="+mn-lt"/>
                <a:cs typeface="+mn-lt"/>
              </a:rPr>
              <a:t>The </a:t>
            </a:r>
            <a:r>
              <a:rPr lang="en-GB" sz="2400" dirty="0" err="1">
                <a:solidFill>
                  <a:srgbClr val="002060"/>
                </a:solidFill>
                <a:ea typeface="+mn-lt"/>
                <a:cs typeface="+mn-lt"/>
              </a:rPr>
              <a:t>Clywch</a:t>
            </a:r>
            <a:r>
              <a:rPr lang="en-GB" sz="2400" dirty="0">
                <a:solidFill>
                  <a:srgbClr val="002060"/>
                </a:solidFill>
                <a:ea typeface="+mn-lt"/>
                <a:cs typeface="+mn-lt"/>
              </a:rPr>
              <a:t> inquiry, led by the Children's Commissioner for Wales, Peter Clarke, was set up in the wake of Owen's suicide in October 2001 while he was awaiting trial for sexually abusing boys in his care. Peter Clarke was appointed Wales’ first Children’s Commissioner in March 2001. Much of his time since taking up his post has been spent listening to children and young people and finding out more about their expectations of his role. His office has also handled a large number of individual cases arising through contacts made with his office by children, young people or their parents </a:t>
            </a:r>
            <a:endParaRPr lang="en-GB" sz="2400" b="1" i="1" dirty="0">
              <a:solidFill>
                <a:srgbClr val="002060"/>
              </a:solidFill>
              <a:ea typeface="+mn-lt"/>
              <a:cs typeface="+mn-lt"/>
            </a:endParaRPr>
          </a:p>
          <a:p>
            <a:pPr marL="0" indent="0">
              <a:buNone/>
            </a:pPr>
            <a:r>
              <a:rPr lang="en-GB" sz="2400" dirty="0">
                <a:solidFill>
                  <a:srgbClr val="002060"/>
                </a:solidFill>
                <a:ea typeface="+mn-lt"/>
                <a:cs typeface="+mn-lt"/>
              </a:rPr>
              <a:t>- </a:t>
            </a:r>
            <a:r>
              <a:rPr lang="en-GB" sz="2400" b="1" i="1" dirty="0">
                <a:solidFill>
                  <a:srgbClr val="002060"/>
                </a:solidFill>
                <a:ea typeface="+mn-lt"/>
                <a:cs typeface="+mn-lt"/>
              </a:rPr>
              <a:t>Children In Wales</a:t>
            </a:r>
            <a:endParaRPr lang="en-GB" sz="2400" b="1" i="1" dirty="0">
              <a:solidFill>
                <a:srgbClr val="002060"/>
              </a:solidFill>
              <a:cs typeface="Calibri" panose="020F0502020204030204"/>
            </a:endParaRPr>
          </a:p>
        </p:txBody>
      </p:sp>
      <p:sp>
        <p:nvSpPr>
          <p:cNvPr id="18" name="Freeform: Shape 17">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Logo&#10;&#10;Description automatically generated">
            <a:extLst>
              <a:ext uri="{FF2B5EF4-FFF2-40B4-BE49-F238E27FC236}">
                <a16:creationId xmlns:a16="http://schemas.microsoft.com/office/drawing/2014/main" id="{EA65688A-EF6A-44C6-84E0-7F98CBB9A510}"/>
              </a:ext>
            </a:extLst>
          </p:cNvPr>
          <p:cNvPicPr>
            <a:picLocks noChangeAspect="1"/>
          </p:cNvPicPr>
          <p:nvPr/>
        </p:nvPicPr>
        <p:blipFill rotWithShape="1">
          <a:blip r:embed="rId2"/>
          <a:srcRect l="2941" r="400"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46037510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C1821E-0037-45A4-8AB1-A3C2268264DF}"/>
              </a:ext>
            </a:extLst>
          </p:cNvPr>
          <p:cNvSpPr>
            <a:spLocks noGrp="1"/>
          </p:cNvSpPr>
          <p:nvPr>
            <p:ph type="title"/>
          </p:nvPr>
        </p:nvSpPr>
        <p:spPr>
          <a:xfrm>
            <a:off x="1136398" y="342181"/>
            <a:ext cx="3777395" cy="762282"/>
          </a:xfrm>
        </p:spPr>
        <p:txBody>
          <a:bodyPr anchor="b">
            <a:normAutofit/>
          </a:bodyPr>
          <a:lstStyle/>
          <a:p>
            <a:r>
              <a:rPr lang="en-GB" sz="4000" dirty="0">
                <a:solidFill>
                  <a:srgbClr val="002060"/>
                </a:solidFill>
                <a:cs typeface="Calibri Light"/>
              </a:rPr>
              <a:t>7 Core Aims</a:t>
            </a:r>
          </a:p>
        </p:txBody>
      </p:sp>
      <p:sp>
        <p:nvSpPr>
          <p:cNvPr id="3" name="Content Placeholder 2">
            <a:extLst>
              <a:ext uri="{FF2B5EF4-FFF2-40B4-BE49-F238E27FC236}">
                <a16:creationId xmlns:a16="http://schemas.microsoft.com/office/drawing/2014/main" id="{D7B6D28E-3ED5-4AFC-B2C2-02C3961285F0}"/>
              </a:ext>
            </a:extLst>
          </p:cNvPr>
          <p:cNvSpPr>
            <a:spLocks noGrp="1"/>
          </p:cNvSpPr>
          <p:nvPr>
            <p:ph idx="1"/>
          </p:nvPr>
        </p:nvSpPr>
        <p:spPr>
          <a:xfrm>
            <a:off x="920249" y="1204398"/>
            <a:ext cx="6016213" cy="5314974"/>
          </a:xfrm>
        </p:spPr>
        <p:txBody>
          <a:bodyPr vert="horz" lIns="91440" tIns="45720" rIns="91440" bIns="45720" rtlCol="0" anchor="t">
            <a:noAutofit/>
          </a:bodyPr>
          <a:lstStyle/>
          <a:p>
            <a:r>
              <a:rPr lang="en-GB" sz="1600" dirty="0">
                <a:solidFill>
                  <a:srgbClr val="002060"/>
                </a:solidFill>
              </a:rPr>
              <a:t>1. have developed a flying start in life and the best possible basis for their future growth and development</a:t>
            </a:r>
            <a:endParaRPr lang="en-GB" sz="1600">
              <a:solidFill>
                <a:srgbClr val="002060"/>
              </a:solidFill>
              <a:cs typeface="Calibri" panose="020F0502020204030204"/>
            </a:endParaRPr>
          </a:p>
          <a:p>
            <a:r>
              <a:rPr lang="en-GB" sz="1600" dirty="0">
                <a:solidFill>
                  <a:srgbClr val="002060"/>
                </a:solidFill>
              </a:rPr>
              <a:t>2. have access to a comprehensive range of education, training and learning opportunities, including acquisition of essential personal and social skills</a:t>
            </a:r>
            <a:endParaRPr lang="en-GB" sz="1600">
              <a:solidFill>
                <a:srgbClr val="002060"/>
              </a:solidFill>
              <a:cs typeface="Calibri"/>
            </a:endParaRPr>
          </a:p>
          <a:p>
            <a:r>
              <a:rPr lang="en-GB" sz="1600" dirty="0">
                <a:solidFill>
                  <a:srgbClr val="002060"/>
                </a:solidFill>
              </a:rPr>
              <a:t>3. enjoy the best possible physical and mental, social and emotional health, including freedom from abuse, victimisation and exploitation</a:t>
            </a:r>
            <a:endParaRPr lang="en-GB" sz="1600">
              <a:solidFill>
                <a:srgbClr val="002060"/>
              </a:solidFill>
              <a:cs typeface="Calibri"/>
            </a:endParaRPr>
          </a:p>
          <a:p>
            <a:r>
              <a:rPr lang="en-GB" sz="1600" dirty="0">
                <a:solidFill>
                  <a:srgbClr val="002060"/>
                </a:solidFill>
              </a:rPr>
              <a:t>4. have access to play, leisure, sporting and cultural activities</a:t>
            </a:r>
            <a:endParaRPr lang="en-GB" sz="1600">
              <a:solidFill>
                <a:srgbClr val="002060"/>
              </a:solidFill>
              <a:cs typeface="Calibri"/>
            </a:endParaRPr>
          </a:p>
          <a:p>
            <a:r>
              <a:rPr lang="en-GB" sz="1600" dirty="0">
                <a:solidFill>
                  <a:srgbClr val="002060"/>
                </a:solidFill>
              </a:rPr>
              <a:t>5. children are listened to, treated with respect, and are able to have their race and cultural identity recognised</a:t>
            </a:r>
            <a:endParaRPr lang="en-GB" sz="1600">
              <a:solidFill>
                <a:srgbClr val="002060"/>
              </a:solidFill>
              <a:cs typeface="Calibri"/>
            </a:endParaRPr>
          </a:p>
          <a:p>
            <a:r>
              <a:rPr lang="en-GB" sz="1600" dirty="0">
                <a:solidFill>
                  <a:srgbClr val="002060"/>
                </a:solidFill>
              </a:rPr>
              <a:t>6. have a safe home and a community that supports physical and emotional wellbeing</a:t>
            </a:r>
            <a:endParaRPr lang="en-GB" sz="1600">
              <a:solidFill>
                <a:srgbClr val="002060"/>
              </a:solidFill>
              <a:cs typeface="Calibri"/>
            </a:endParaRPr>
          </a:p>
          <a:p>
            <a:r>
              <a:rPr lang="en-US" sz="1600" dirty="0">
                <a:solidFill>
                  <a:srgbClr val="002060"/>
                </a:solidFill>
              </a:rPr>
              <a:t>7. is not disadvantaged by child poverty</a:t>
            </a:r>
            <a:endParaRPr lang="en-US" sz="1600" dirty="0">
              <a:solidFill>
                <a:srgbClr val="002060"/>
              </a:solidFill>
              <a:cs typeface="Calibri" panose="020F0502020204030204"/>
            </a:endParaRPr>
          </a:p>
          <a:p>
            <a:pPr marL="0" indent="0">
              <a:buNone/>
            </a:pPr>
            <a:endParaRPr lang="en-US" sz="1600" dirty="0">
              <a:solidFill>
                <a:srgbClr val="002060"/>
              </a:solidFill>
              <a:cs typeface="Calibri" panose="020F0502020204030204"/>
            </a:endParaRPr>
          </a:p>
          <a:p>
            <a:pPr marL="0" indent="0">
              <a:buNone/>
            </a:pPr>
            <a:r>
              <a:rPr lang="en-US" sz="1600" b="1" i="1" dirty="0">
                <a:solidFill>
                  <a:srgbClr val="002060"/>
                </a:solidFill>
                <a:cs typeface="Calibri" panose="020F0502020204030204"/>
              </a:rPr>
              <a:t>- (Play Wales)</a:t>
            </a:r>
          </a:p>
        </p:txBody>
      </p:sp>
      <p:pic>
        <p:nvPicPr>
          <p:cNvPr id="4" name="Picture 4">
            <a:extLst>
              <a:ext uri="{FF2B5EF4-FFF2-40B4-BE49-F238E27FC236}">
                <a16:creationId xmlns:a16="http://schemas.microsoft.com/office/drawing/2014/main" id="{768AB6F1-E6D6-47BC-81F4-2552245B360C}"/>
              </a:ext>
            </a:extLst>
          </p:cNvPr>
          <p:cNvPicPr>
            <a:picLocks noChangeAspect="1"/>
          </p:cNvPicPr>
          <p:nvPr/>
        </p:nvPicPr>
        <p:blipFill rotWithShape="1">
          <a:blip r:embed="rId2"/>
          <a:srcRect t="6084" r="3" b="2079"/>
          <a:stretch/>
        </p:blipFill>
        <p:spPr>
          <a:xfrm>
            <a:off x="7646838" y="1980775"/>
            <a:ext cx="3748858" cy="3632824"/>
          </a:xfrm>
          <a:prstGeom prst="rect">
            <a:avLst/>
          </a:prstGeom>
        </p:spPr>
      </p:pic>
      <p:sp>
        <p:nvSpPr>
          <p:cNvPr id="11" name="Rectangle 10">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2501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F2F2D-0F6B-4A51-8736-9DBFB1DBFBE3}"/>
              </a:ext>
            </a:extLst>
          </p:cNvPr>
          <p:cNvSpPr>
            <a:spLocks noGrp="1"/>
          </p:cNvSpPr>
          <p:nvPr>
            <p:ph type="title"/>
          </p:nvPr>
        </p:nvSpPr>
        <p:spPr/>
        <p:txBody>
          <a:bodyPr/>
          <a:lstStyle/>
          <a:p>
            <a:pPr algn="ctr"/>
            <a:r>
              <a:rPr lang="en-GB" dirty="0">
                <a:cs typeface="Calibri Light"/>
              </a:rPr>
              <a:t>References</a:t>
            </a:r>
          </a:p>
        </p:txBody>
      </p:sp>
      <p:sp>
        <p:nvSpPr>
          <p:cNvPr id="3" name="Content Placeholder 2">
            <a:extLst>
              <a:ext uri="{FF2B5EF4-FFF2-40B4-BE49-F238E27FC236}">
                <a16:creationId xmlns:a16="http://schemas.microsoft.com/office/drawing/2014/main" id="{EC7EFA76-B8F0-42A4-BF37-F00E68073AB1}"/>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hlinkClick r:id="rId2"/>
              </a:rPr>
              <a:t>https://www.playwales.org.uk/eng/sevencoreaims</a:t>
            </a:r>
            <a:endParaRPr lang="en-US">
              <a:ea typeface="+mn-lt"/>
              <a:cs typeface="+mn-lt"/>
            </a:endParaRPr>
          </a:p>
          <a:p>
            <a:pPr marL="0" indent="0">
              <a:buNone/>
            </a:pPr>
            <a:r>
              <a:rPr lang="en-GB" dirty="0">
                <a:ea typeface="+mn-lt"/>
                <a:cs typeface="+mn-lt"/>
                <a:hlinkClick r:id="rId3"/>
              </a:rPr>
              <a:t>www.childreninwales.org</a:t>
            </a:r>
          </a:p>
          <a:p>
            <a:pPr marL="0" indent="0">
              <a:buNone/>
            </a:pPr>
            <a:r>
              <a:rPr lang="en-GB" dirty="0">
                <a:ea typeface="+mn-lt"/>
                <a:cs typeface="+mn-lt"/>
              </a:rPr>
              <a:t>Childrensrights.ie</a:t>
            </a:r>
          </a:p>
          <a:p>
            <a:pPr marL="0" indent="0">
              <a:buNone/>
            </a:pPr>
            <a:r>
              <a:rPr lang="en-GB" dirty="0">
                <a:ea typeface="+mn-lt"/>
                <a:cs typeface="+mn-lt"/>
                <a:hlinkClick r:id="rId4"/>
              </a:rPr>
              <a:t>www.newport.gov.uk</a:t>
            </a:r>
            <a:endParaRPr lang="en-GB"/>
          </a:p>
          <a:p>
            <a:pPr marL="0" indent="0">
              <a:buNone/>
            </a:pPr>
            <a:r>
              <a:rPr lang="en-GB" dirty="0">
                <a:ea typeface="+mn-lt"/>
                <a:cs typeface="+mn-lt"/>
                <a:hlinkClick r:id="rId5"/>
              </a:rPr>
              <a:t>www.childcomwales.org.uk</a:t>
            </a:r>
            <a:endParaRPr lang="en-GB"/>
          </a:p>
          <a:p>
            <a:pPr marL="0" indent="0">
              <a:buNone/>
            </a:pPr>
            <a:endParaRPr lang="en-GB" dirty="0">
              <a:cs typeface="Calibri"/>
            </a:endParaRPr>
          </a:p>
          <a:p>
            <a:pPr marL="0" indent="0">
              <a:buNone/>
            </a:pPr>
            <a:endParaRPr lang="en-GB" dirty="0">
              <a:cs typeface="Calibri"/>
            </a:endParaRPr>
          </a:p>
          <a:p>
            <a:pPr marL="0" indent="0">
              <a:buNone/>
            </a:pPr>
            <a:endParaRPr lang="en-GB" dirty="0">
              <a:cs typeface="Calibri"/>
            </a:endParaRPr>
          </a:p>
        </p:txBody>
      </p:sp>
    </p:spTree>
    <p:extLst>
      <p:ext uri="{BB962C8B-B14F-4D97-AF65-F5344CB8AC3E}">
        <p14:creationId xmlns:p14="http://schemas.microsoft.com/office/powerpoint/2010/main" val="31463936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Clwych 2004</vt:lpstr>
      <vt:lpstr>7 Core Aims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186</cp:revision>
  <dcterms:created xsi:type="dcterms:W3CDTF">2021-03-08T20:20:05Z</dcterms:created>
  <dcterms:modified xsi:type="dcterms:W3CDTF">2021-03-14T23:10:05Z</dcterms:modified>
</cp:coreProperties>
</file>