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8.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B39599-A124-497F-9FEF-A5263E008C28}" type="datetimeFigureOut">
              <a:rPr lang="en-GB" smtClean="0"/>
              <a:t>29/10/2015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B426BD-32BA-4745-AFBC-98710B641D82}" type="slidenum">
              <a:rPr lang="en-GB" smtClean="0"/>
              <a:t>‹#›</a:t>
            </a:fld>
            <a:endParaRPr lang="en-GB"/>
          </a:p>
        </p:txBody>
      </p:sp>
    </p:spTree>
    <p:extLst>
      <p:ext uri="{BB962C8B-B14F-4D97-AF65-F5344CB8AC3E}">
        <p14:creationId xmlns:p14="http://schemas.microsoft.com/office/powerpoint/2010/main" val="2722066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B3DA8DA-A60C-485A-A035-9BE727683ADB}" type="slidenum">
              <a:rPr lang="en-US" altLang="en-US"/>
              <a:pPr/>
              <a:t>1</a:t>
            </a:fld>
            <a:endParaRPr lang="en-US" altLang="en-US"/>
          </a:p>
        </p:txBody>
      </p:sp>
      <p:sp>
        <p:nvSpPr>
          <p:cNvPr id="8194" name="Rectangle 2"/>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endParaRPr lang="en-US" altLang="en-US"/>
          </a:p>
        </p:txBody>
      </p:sp>
      <p:sp>
        <p:nvSpPr>
          <p:cNvPr id="8195" name="Rectangle 3"/>
          <p:cNvSpPr>
            <a:spLocks noChangeArrowheads="1" noTextEdit="1"/>
          </p:cNvSpPr>
          <p:nvPr>
            <p:ph type="sldImg"/>
          </p:nvPr>
        </p:nvSpPr>
        <p:spPr>
          <a:ln w="12700" cap="flat">
            <a:solidFill>
              <a:schemeClr val="tx1"/>
            </a:solidFill>
          </a:ln>
          <a:extLst>
            <a:ext uri="{909E8E84-426E-40DD-AFC4-6F175D3DCCD1}">
              <a14:hiddenFill xmlns:a14="http://schemas.microsoft.com/office/drawing/2010/main">
                <a:noFill/>
              </a14:hiddenFill>
            </a:ext>
          </a:extLst>
        </p:spPr>
      </p:sp>
    </p:spTree>
    <p:extLst>
      <p:ext uri="{BB962C8B-B14F-4D97-AF65-F5344CB8AC3E}">
        <p14:creationId xmlns:p14="http://schemas.microsoft.com/office/powerpoint/2010/main" val="34887394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52560EF-F01B-47B2-BF3A-6FE4943376A0}" type="slidenum">
              <a:rPr lang="en-US" altLang="en-US"/>
              <a:pPr/>
              <a:t>2</a:t>
            </a:fld>
            <a:endParaRPr lang="en-US" altLang="en-US"/>
          </a:p>
        </p:txBody>
      </p:sp>
      <p:sp>
        <p:nvSpPr>
          <p:cNvPr id="177154"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7715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2159181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5CD5476-78DB-46B4-9F1F-57F2356E7630}" type="slidenum">
              <a:rPr lang="en-US" altLang="en-US"/>
              <a:pPr/>
              <a:t>12</a:t>
            </a:fld>
            <a:endParaRPr lang="en-US" altLang="en-US"/>
          </a:p>
        </p:txBody>
      </p:sp>
      <p:sp>
        <p:nvSpPr>
          <p:cNvPr id="179202"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79203"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3602881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B3B2CFD-23D1-40F2-9EF3-89CB700AF4C3}" type="slidenum">
              <a:rPr lang="en-US" altLang="en-US"/>
              <a:pPr/>
              <a:t>15</a:t>
            </a:fld>
            <a:endParaRPr lang="en-US" altLang="en-US"/>
          </a:p>
        </p:txBody>
      </p:sp>
      <p:sp>
        <p:nvSpPr>
          <p:cNvPr id="187394"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8739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34924359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C9D9A2-C50D-41C1-9C0F-AAE7C9CA0C52}" type="slidenum">
              <a:rPr lang="en-US" altLang="en-US"/>
              <a:pPr/>
              <a:t>26</a:t>
            </a:fld>
            <a:endParaRPr lang="en-US" altLang="en-US"/>
          </a:p>
        </p:txBody>
      </p:sp>
      <p:sp>
        <p:nvSpPr>
          <p:cNvPr id="193538"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93539"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1943424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41851AF-9FDD-4D57-B587-5575C368988E}" type="slidenum">
              <a:rPr lang="en-US" altLang="en-US"/>
              <a:pPr/>
              <a:t>27</a:t>
            </a:fld>
            <a:endParaRPr lang="en-US" altLang="en-US"/>
          </a:p>
        </p:txBody>
      </p:sp>
      <p:sp>
        <p:nvSpPr>
          <p:cNvPr id="195586"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95587"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1689947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5F17F31-CF89-4437-AFD9-B7009D7AEEF1}" type="slidenum">
              <a:rPr lang="en-US" altLang="en-US"/>
              <a:pPr/>
              <a:t>36</a:t>
            </a:fld>
            <a:endParaRPr lang="en-US" altLang="en-US"/>
          </a:p>
        </p:txBody>
      </p:sp>
      <p:sp>
        <p:nvSpPr>
          <p:cNvPr id="197634"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97635"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264109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A7D580-BA9F-48C1-81D7-9A39B9174576}" type="slidenum">
              <a:rPr lang="en-US" altLang="en-US"/>
              <a:pPr/>
              <a:t>37</a:t>
            </a:fld>
            <a:endParaRPr lang="en-US" altLang="en-US"/>
          </a:p>
        </p:txBody>
      </p:sp>
      <p:sp>
        <p:nvSpPr>
          <p:cNvPr id="199682"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199683"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3646230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B8E9559-2389-4D6C-93AD-8D049E47BF7F}" type="slidenum">
              <a:rPr lang="en-US" altLang="en-US"/>
              <a:pPr/>
              <a:t>43</a:t>
            </a:fld>
            <a:endParaRPr lang="en-US" altLang="en-US"/>
          </a:p>
        </p:txBody>
      </p:sp>
      <p:sp>
        <p:nvSpPr>
          <p:cNvPr id="201730"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201731"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1372219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02D2153-D105-42F9-9774-75F581B83A15}" type="slidenum">
              <a:rPr lang="en-US" altLang="en-US"/>
              <a:pPr/>
              <a:t>51</a:t>
            </a:fld>
            <a:endParaRPr lang="en-US" altLang="en-US"/>
          </a:p>
        </p:txBody>
      </p:sp>
      <p:sp>
        <p:nvSpPr>
          <p:cNvPr id="205826" name="Rectangle 2"/>
          <p:cNvSpPr>
            <a:spLocks noChangeArrowheads="1"/>
          </p:cNvSpPr>
          <p:nvPr>
            <p:ph type="sldImg"/>
          </p:nvPr>
        </p:nvSpPr>
        <p:spPr bwMode="auto">
          <a:xfrm>
            <a:off x="381000" y="685800"/>
            <a:ext cx="6096000" cy="3429000"/>
          </a:xfrm>
          <a:prstGeom prst="rect">
            <a:avLst/>
          </a:prstGeom>
          <a:solidFill>
            <a:srgbClr val="FFFFFF"/>
          </a:solidFill>
          <a:ln>
            <a:solidFill>
              <a:srgbClr val="000000"/>
            </a:solidFill>
            <a:miter lim="800000"/>
            <a:headEnd/>
            <a:tailEnd/>
          </a:ln>
        </p:spPr>
      </p:sp>
      <p:sp>
        <p:nvSpPr>
          <p:cNvPr id="205827" name="Rectangle 3"/>
          <p:cNvSpPr>
            <a:spLocks noChangeArrowheads="1"/>
          </p:cNvSpPr>
          <p:nvPr>
            <p:ph type="body" idx="1"/>
          </p:nvPr>
        </p:nvSpPr>
        <p:spPr bwMode="auto">
          <a:xfrm>
            <a:off x="914400" y="4343400"/>
            <a:ext cx="5029200" cy="4114800"/>
          </a:xfrm>
          <a:prstGeom prst="rect">
            <a:avLst/>
          </a:prstGeom>
          <a:solidFill>
            <a:srgbClr val="FFFFFF"/>
          </a:solidFill>
          <a:ln>
            <a:solidFill>
              <a:srgbClr val="000000"/>
            </a:solidFill>
            <a:miter lim="800000"/>
            <a:headEnd/>
            <a:tailEnd/>
          </a:ln>
        </p:spPr>
        <p:txBody>
          <a:bodyPr/>
          <a:lstStyle/>
          <a:p>
            <a:endParaRPr lang="en-US" altLang="en-US"/>
          </a:p>
        </p:txBody>
      </p:sp>
    </p:spTree>
    <p:extLst>
      <p:ext uri="{BB962C8B-B14F-4D97-AF65-F5344CB8AC3E}">
        <p14:creationId xmlns:p14="http://schemas.microsoft.com/office/powerpoint/2010/main" val="683925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2BADAB7-AA33-4494-AAA6-CDA3C86F7A3C}" type="datetimeFigureOut">
              <a:rPr lang="en-GB" smtClean="0"/>
              <a:t>29/10/2015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4230050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ADAB7-AA33-4494-AAA6-CDA3C86F7A3C}" type="datetimeFigureOut">
              <a:rPr lang="en-GB" smtClean="0"/>
              <a:t>29/10/2015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3130369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BADAB7-AA33-4494-AAA6-CDA3C86F7A3C}" type="datetimeFigureOut">
              <a:rPr lang="en-GB" smtClean="0"/>
              <a:t>29/10/2015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638304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2BADAB7-AA33-4494-AAA6-CDA3C86F7A3C}" type="datetimeFigureOut">
              <a:rPr lang="en-GB" smtClean="0"/>
              <a:t>29/10/2015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7111533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2BADAB7-AA33-4494-AAA6-CDA3C86F7A3C}" type="datetimeFigureOut">
              <a:rPr lang="en-GB" smtClean="0"/>
              <a:t>29/10/2015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1939017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2BADAB7-AA33-4494-AAA6-CDA3C86F7A3C}" type="datetimeFigureOut">
              <a:rPr lang="en-GB" smtClean="0"/>
              <a:t>29/10/2015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1062845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BADAB7-AA33-4494-AAA6-CDA3C86F7A3C}" type="datetimeFigureOut">
              <a:rPr lang="en-GB" smtClean="0"/>
              <a:t>29/10/2015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37883505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BADAB7-AA33-4494-AAA6-CDA3C86F7A3C}" type="datetimeFigureOut">
              <a:rPr lang="en-GB" smtClean="0"/>
              <a:t>29/10/2015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40339340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BADAB7-AA33-4494-AAA6-CDA3C86F7A3C}" type="datetimeFigureOut">
              <a:rPr lang="en-GB" smtClean="0"/>
              <a:t>29/10/2015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3428686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ADAB7-AA33-4494-AAA6-CDA3C86F7A3C}" type="datetimeFigureOut">
              <a:rPr lang="en-GB" smtClean="0"/>
              <a:t>29/10/2015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12053887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ADAB7-AA33-4494-AAA6-CDA3C86F7A3C}" type="datetimeFigureOut">
              <a:rPr lang="en-GB" smtClean="0"/>
              <a:t>29/10/2015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C19911-C1A5-4FD3-B249-1D92CC62CD4B}" type="slidenum">
              <a:rPr lang="en-GB" smtClean="0"/>
              <a:t>‹#›</a:t>
            </a:fld>
            <a:endParaRPr lang="en-GB"/>
          </a:p>
        </p:txBody>
      </p:sp>
    </p:spTree>
    <p:extLst>
      <p:ext uri="{BB962C8B-B14F-4D97-AF65-F5344CB8AC3E}">
        <p14:creationId xmlns:p14="http://schemas.microsoft.com/office/powerpoint/2010/main" val="33677781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016000" y="152400"/>
            <a:ext cx="10668000" cy="1143000"/>
          </a:xfrm>
        </p:spPr>
        <p:txBody>
          <a:bodyPr/>
          <a:lstStyle/>
          <a:p>
            <a:r>
              <a:rPr lang="en-US" smtClean="0"/>
              <a:t>Click to edit Master title style</a:t>
            </a:r>
            <a:endParaRPr lang="en-GB"/>
          </a:p>
        </p:txBody>
      </p:sp>
      <p:sp>
        <p:nvSpPr>
          <p:cNvPr id="3" name="Online Image Placeholder 2"/>
          <p:cNvSpPr>
            <a:spLocks noGrp="1"/>
          </p:cNvSpPr>
          <p:nvPr>
            <p:ph type="clipArt" sz="half" idx="1"/>
          </p:nvPr>
        </p:nvSpPr>
        <p:spPr>
          <a:xfrm>
            <a:off x="1016000" y="1600200"/>
            <a:ext cx="5232400" cy="4800600"/>
          </a:xfrm>
        </p:spPr>
        <p:txBody>
          <a:bodyPr/>
          <a:lstStyle/>
          <a:p>
            <a:endParaRPr lang="en-GB"/>
          </a:p>
        </p:txBody>
      </p:sp>
      <p:sp>
        <p:nvSpPr>
          <p:cNvPr id="4" name="Text Placeholder 3"/>
          <p:cNvSpPr>
            <a:spLocks noGrp="1"/>
          </p:cNvSpPr>
          <p:nvPr>
            <p:ph type="body" sz="half" idx="2"/>
          </p:nvPr>
        </p:nvSpPr>
        <p:spPr>
          <a:xfrm>
            <a:off x="6451600" y="1600200"/>
            <a:ext cx="5232400" cy="480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601544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016000" y="152400"/>
            <a:ext cx="106680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1016000" y="1600200"/>
            <a:ext cx="5232400" cy="48006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Online Image Placeholder 3"/>
          <p:cNvSpPr>
            <a:spLocks noGrp="1"/>
          </p:cNvSpPr>
          <p:nvPr>
            <p:ph type="clipArt" sz="half" idx="2"/>
          </p:nvPr>
        </p:nvSpPr>
        <p:spPr>
          <a:xfrm>
            <a:off x="6451600" y="1600200"/>
            <a:ext cx="5232400" cy="4800600"/>
          </a:xfrm>
        </p:spPr>
        <p:txBody>
          <a:bodyPr/>
          <a:lstStyle/>
          <a:p>
            <a:endParaRPr lang="en-GB"/>
          </a:p>
        </p:txBody>
      </p:sp>
    </p:spTree>
    <p:extLst>
      <p:ext uri="{BB962C8B-B14F-4D97-AF65-F5344CB8AC3E}">
        <p14:creationId xmlns:p14="http://schemas.microsoft.com/office/powerpoint/2010/main" val="1254315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ADAB7-AA33-4494-AAA6-CDA3C86F7A3C}" type="datetimeFigureOut">
              <a:rPr lang="en-GB" smtClean="0"/>
              <a:t>29/10/2015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C19911-C1A5-4FD3-B249-1D92CC62CD4B}" type="slidenum">
              <a:rPr lang="en-GB" smtClean="0"/>
              <a:t>‹#›</a:t>
            </a:fld>
            <a:endParaRPr lang="en-GB"/>
          </a:p>
        </p:txBody>
      </p:sp>
    </p:spTree>
    <p:extLst>
      <p:ext uri="{BB962C8B-B14F-4D97-AF65-F5344CB8AC3E}">
        <p14:creationId xmlns:p14="http://schemas.microsoft.com/office/powerpoint/2010/main" val="1750382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6.xml"/><Relationship Id="rId1" Type="http://schemas.openxmlformats.org/officeDocument/2006/relationships/vmlDrawing" Target="../drawings/vmlDrawing1.vml"/><Relationship Id="rId4" Type="http://schemas.openxmlformats.org/officeDocument/2006/relationships/image" Target="../media/image1.e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2.emf"/></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6.xml"/><Relationship Id="rId1" Type="http://schemas.openxmlformats.org/officeDocument/2006/relationships/vmlDrawing" Target="../drawings/vmlDrawing3.vml"/><Relationship Id="rId4" Type="http://schemas.openxmlformats.org/officeDocument/2006/relationships/image" Target="../media/image3.emf"/></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6.xml"/><Relationship Id="rId1" Type="http://schemas.openxmlformats.org/officeDocument/2006/relationships/vmlDrawing" Target="../drawings/vmlDrawing4.vml"/><Relationship Id="rId4" Type="http://schemas.openxmlformats.org/officeDocument/2006/relationships/image" Target="../media/image4.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2.xml"/><Relationship Id="rId1" Type="http://schemas.openxmlformats.org/officeDocument/2006/relationships/vmlDrawing" Target="../drawings/vmlDrawing5.vml"/><Relationship Id="rId4" Type="http://schemas.openxmlformats.org/officeDocument/2006/relationships/image" Target="../media/image5.emf"/></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6.xml"/><Relationship Id="rId1" Type="http://schemas.openxmlformats.org/officeDocument/2006/relationships/vmlDrawing" Target="../drawings/vmlDrawing6.vml"/><Relationship Id="rId5" Type="http://schemas.openxmlformats.org/officeDocument/2006/relationships/image" Target="../media/image6.emf"/><Relationship Id="rId4" Type="http://schemas.openxmlformats.org/officeDocument/2006/relationships/oleObject" Target="../embeddings/oleObject6.bin"/></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mlDrawing" Target="../drawings/vmlDrawing7.vml"/><Relationship Id="rId5" Type="http://schemas.openxmlformats.org/officeDocument/2006/relationships/image" Target="../media/image7.emf"/><Relationship Id="rId4" Type="http://schemas.openxmlformats.org/officeDocument/2006/relationships/oleObject" Target="../embeddings/oleObject7.bin"/></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8.vml"/><Relationship Id="rId4" Type="http://schemas.openxmlformats.org/officeDocument/2006/relationships/image" Target="../media/image8.emf"/></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6.xml"/><Relationship Id="rId1" Type="http://schemas.openxmlformats.org/officeDocument/2006/relationships/vmlDrawing" Target="../drawings/vmlDrawing9.vml"/><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slideLayout" Target="../slideLayouts/slideLayout6.xml"/><Relationship Id="rId1" Type="http://schemas.openxmlformats.org/officeDocument/2006/relationships/vmlDrawing" Target="../drawings/vmlDrawing10.vml"/><Relationship Id="rId4" Type="http://schemas.openxmlformats.org/officeDocument/2006/relationships/image" Target="../media/image10.emf"/></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ctrTitle"/>
          </p:nvPr>
        </p:nvSpPr>
        <p:spPr>
          <a:xfrm>
            <a:off x="2016125" y="3962400"/>
            <a:ext cx="8153400" cy="24384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chor="b">
            <a:normAutofit/>
          </a:bodyPr>
          <a:lstStyle/>
          <a:p>
            <a:pPr algn="ctr"/>
            <a:r>
              <a:rPr lang="en-US" altLang="en-US" sz="5400" dirty="0"/>
              <a:t>Introduction to Managerial Accounting and Cost Concepts</a:t>
            </a:r>
            <a:endParaRPr lang="en-US" altLang="en-US" sz="4400" dirty="0"/>
          </a:p>
        </p:txBody>
      </p:sp>
      <p:sp>
        <p:nvSpPr>
          <p:cNvPr id="7171" name="Rectangle 3"/>
          <p:cNvSpPr>
            <a:spLocks noChangeArrowheads="1"/>
          </p:cNvSpPr>
          <p:nvPr/>
        </p:nvSpPr>
        <p:spPr bwMode="auto">
          <a:xfrm>
            <a:off x="1600200" y="152400"/>
            <a:ext cx="1371600" cy="12954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7178" name="Group 10"/>
          <p:cNvGrpSpPr>
            <a:grpSpLocks/>
          </p:cNvGrpSpPr>
          <p:nvPr/>
        </p:nvGrpSpPr>
        <p:grpSpPr bwMode="auto">
          <a:xfrm>
            <a:off x="4800601" y="0"/>
            <a:ext cx="2600325" cy="2743200"/>
            <a:chOff x="0" y="1104"/>
            <a:chExt cx="1638" cy="1728"/>
          </a:xfrm>
        </p:grpSpPr>
        <p:sp>
          <p:nvSpPr>
            <p:cNvPr id="7172" name="Rectangle 4"/>
            <p:cNvSpPr>
              <a:spLocks noChangeArrowheads="1"/>
            </p:cNvSpPr>
            <p:nvPr/>
          </p:nvSpPr>
          <p:spPr bwMode="auto">
            <a:xfrm>
              <a:off x="267" y="1296"/>
              <a:ext cx="1104" cy="1536"/>
            </a:xfrm>
            <a:prstGeom prst="rect">
              <a:avLst/>
            </a:prstGeom>
            <a:noFill/>
            <a:ln>
              <a:noFill/>
            </a:ln>
            <a:effectLst/>
            <a:extLst>
              <a:ext uri="{909E8E84-426E-40DD-AFC4-6F175D3DCCD1}">
                <a14:hiddenFill xmlns:a14="http://schemas.microsoft.com/office/drawing/2010/main">
                  <a:solidFill>
                    <a:schemeClr val="tx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73" name="Rectangle 5"/>
            <p:cNvSpPr>
              <a:spLocks noChangeArrowheads="1"/>
            </p:cNvSpPr>
            <p:nvPr/>
          </p:nvSpPr>
          <p:spPr bwMode="auto">
            <a:xfrm>
              <a:off x="0" y="1104"/>
              <a:ext cx="1638" cy="336"/>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lnSpc>
                  <a:spcPct val="80000"/>
                </a:lnSpc>
                <a:spcBef>
                  <a:spcPct val="50000"/>
                </a:spcBef>
              </a:pPr>
              <a:r>
                <a:rPr lang="en-US" altLang="en-US" sz="3600" i="1" dirty="0">
                  <a:solidFill>
                    <a:schemeClr val="hlink"/>
                  </a:solidFill>
                </a:rPr>
                <a:t> </a:t>
              </a:r>
              <a:r>
                <a:rPr lang="en-US" altLang="en-US" sz="3600" i="1" dirty="0"/>
                <a:t>Week 11</a:t>
              </a:r>
              <a:endParaRPr lang="en-US" altLang="en-US" sz="15000" dirty="0">
                <a:solidFill>
                  <a:schemeClr val="hlink"/>
                </a:solidFill>
              </a:endParaRPr>
            </a:p>
          </p:txBody>
        </p:sp>
      </p:grpSp>
      <p:sp>
        <p:nvSpPr>
          <p:cNvPr id="2" name="Footer Placeholder 1"/>
          <p:cNvSpPr>
            <a:spLocks noGrp="1"/>
          </p:cNvSpPr>
          <p:nvPr>
            <p:ph type="ftr" sz="quarter" idx="4294967295"/>
          </p:nvPr>
        </p:nvSpPr>
        <p:spPr>
          <a:xfrm>
            <a:off x="5105400" y="6248400"/>
            <a:ext cx="2895600" cy="457200"/>
          </a:xfrm>
          <a:prstGeom prst="rect">
            <a:avLst/>
          </a:prstGeom>
        </p:spPr>
        <p:txBody>
          <a:bodyPr/>
          <a:lstStyle/>
          <a:p>
            <a:r>
              <a:rPr lang="en-US" altLang="en-US" dirty="0" smtClean="0"/>
              <a:t>MA</a:t>
            </a:r>
            <a:endParaRPr lang="en-US" altLang="en-US" dirty="0"/>
          </a:p>
        </p:txBody>
      </p:sp>
    </p:spTree>
    <p:extLst>
      <p:ext uri="{BB962C8B-B14F-4D97-AF65-F5344CB8AC3E}">
        <p14:creationId xmlns:p14="http://schemas.microsoft.com/office/powerpoint/2010/main" val="1620231820"/>
      </p:ext>
    </p:extLst>
  </p:cSld>
  <p:clrMapOvr>
    <a:masterClrMapping/>
  </p:clrMapOvr>
  <p:transition>
    <p:strips dir="rd"/>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6130" name="Rectangle 2"/>
          <p:cNvSpPr>
            <a:spLocks noGrp="1" noChangeArrowheads="1"/>
          </p:cNvSpPr>
          <p:nvPr>
            <p:ph type="title"/>
          </p:nvPr>
        </p:nvSpPr>
        <p:spPr>
          <a:xfrm>
            <a:off x="2286000" y="0"/>
            <a:ext cx="8001000" cy="1143000"/>
          </a:xfrm>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fontScale="90000"/>
          </a:bodyPr>
          <a:lstStyle/>
          <a:p>
            <a:r>
              <a:rPr lang="en-US" altLang="en-US"/>
              <a:t>Managerial Accounting and Financial Accounting</a:t>
            </a:r>
          </a:p>
        </p:txBody>
      </p:sp>
      <p:grpSp>
        <p:nvGrpSpPr>
          <p:cNvPr id="176131" name="Group 3"/>
          <p:cNvGrpSpPr>
            <a:grpSpLocks/>
          </p:cNvGrpSpPr>
          <p:nvPr/>
        </p:nvGrpSpPr>
        <p:grpSpPr bwMode="auto">
          <a:xfrm>
            <a:off x="2082800" y="1612900"/>
            <a:ext cx="4089400" cy="4699000"/>
            <a:chOff x="352" y="1016"/>
            <a:chExt cx="2576" cy="2960"/>
          </a:xfrm>
        </p:grpSpPr>
        <p:sp>
          <p:nvSpPr>
            <p:cNvPr id="176132" name="Rectangle 4"/>
            <p:cNvSpPr>
              <a:spLocks noChangeArrowheads="1"/>
            </p:cNvSpPr>
            <p:nvPr/>
          </p:nvSpPr>
          <p:spPr bwMode="auto">
            <a:xfrm>
              <a:off x="352" y="1016"/>
              <a:ext cx="2576" cy="2960"/>
            </a:xfrm>
            <a:prstGeom prst="rect">
              <a:avLst/>
            </a:prstGeom>
            <a:solidFill>
              <a:srgbClr val="CCECFF"/>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endParaRPr lang="en-US" altLang="en-US">
                <a:solidFill>
                  <a:srgbClr val="CCECFF"/>
                </a:solidFill>
              </a:endParaRPr>
            </a:p>
          </p:txBody>
        </p:sp>
        <p:sp>
          <p:nvSpPr>
            <p:cNvPr id="176133" name="Rectangle 5"/>
            <p:cNvSpPr>
              <a:spLocks noChangeArrowheads="1"/>
            </p:cNvSpPr>
            <p:nvPr/>
          </p:nvSpPr>
          <p:spPr bwMode="auto">
            <a:xfrm>
              <a:off x="824" y="1110"/>
              <a:ext cx="1577" cy="110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r>
                <a:rPr lang="en-US" altLang="en-US">
                  <a:solidFill>
                    <a:srgbClr val="FF0000"/>
                  </a:solidFill>
                  <a:latin typeface="Arial" panose="020B0604020202020204" pitchFamily="34" charset="0"/>
                </a:rPr>
                <a:t>Managerial</a:t>
              </a:r>
              <a:r>
                <a:rPr lang="en-US" altLang="en-US">
                  <a:latin typeface="Arial" panose="020B0604020202020204" pitchFamily="34" charset="0"/>
                </a:rPr>
                <a:t> accounting</a:t>
              </a:r>
              <a:br>
                <a:rPr lang="en-US" altLang="en-US">
                  <a:latin typeface="Arial" panose="020B0604020202020204" pitchFamily="34" charset="0"/>
                </a:rPr>
              </a:br>
              <a:r>
                <a:rPr lang="en-US" altLang="en-US">
                  <a:latin typeface="Arial" panose="020B0604020202020204" pitchFamily="34" charset="0"/>
                </a:rPr>
                <a:t>provides information</a:t>
              </a:r>
              <a:br>
                <a:rPr lang="en-US" altLang="en-US">
                  <a:latin typeface="Arial" panose="020B0604020202020204" pitchFamily="34" charset="0"/>
                </a:rPr>
              </a:br>
              <a:r>
                <a:rPr lang="en-US" altLang="en-US">
                  <a:latin typeface="Arial" panose="020B0604020202020204" pitchFamily="34" charset="0"/>
                </a:rPr>
                <a:t>for managers of an</a:t>
              </a:r>
              <a:br>
                <a:rPr lang="en-US" altLang="en-US">
                  <a:latin typeface="Arial" panose="020B0604020202020204" pitchFamily="34" charset="0"/>
                </a:rPr>
              </a:br>
              <a:r>
                <a:rPr lang="en-US" altLang="en-US">
                  <a:latin typeface="Arial" panose="020B0604020202020204" pitchFamily="34" charset="0"/>
                </a:rPr>
                <a:t>organization who</a:t>
              </a:r>
              <a:br>
                <a:rPr lang="en-US" altLang="en-US">
                  <a:latin typeface="Arial" panose="020B0604020202020204" pitchFamily="34" charset="0"/>
                </a:rPr>
              </a:br>
              <a:r>
                <a:rPr lang="en-US" altLang="en-US">
                  <a:latin typeface="Arial" panose="020B0604020202020204" pitchFamily="34" charset="0"/>
                </a:rPr>
                <a:t>direct and control</a:t>
              </a:r>
              <a:br>
                <a:rPr lang="en-US" altLang="en-US">
                  <a:latin typeface="Arial" panose="020B0604020202020204" pitchFamily="34" charset="0"/>
                </a:rPr>
              </a:br>
              <a:r>
                <a:rPr lang="en-US" altLang="en-US">
                  <a:latin typeface="Arial" panose="020B0604020202020204" pitchFamily="34" charset="0"/>
                </a:rPr>
                <a:t>its operations.</a:t>
              </a:r>
            </a:p>
          </p:txBody>
        </p:sp>
        <p:grpSp>
          <p:nvGrpSpPr>
            <p:cNvPr id="176134" name="Group 6"/>
            <p:cNvGrpSpPr>
              <a:grpSpLocks/>
            </p:cNvGrpSpPr>
            <p:nvPr/>
          </p:nvGrpSpPr>
          <p:grpSpPr bwMode="auto">
            <a:xfrm>
              <a:off x="504" y="2799"/>
              <a:ext cx="2204" cy="1073"/>
              <a:chOff x="504" y="2799"/>
              <a:chExt cx="2204" cy="1073"/>
            </a:xfrm>
          </p:grpSpPr>
          <p:grpSp>
            <p:nvGrpSpPr>
              <p:cNvPr id="176135" name="Group 7"/>
              <p:cNvGrpSpPr>
                <a:grpSpLocks/>
              </p:cNvGrpSpPr>
              <p:nvPr/>
            </p:nvGrpSpPr>
            <p:grpSpPr bwMode="auto">
              <a:xfrm>
                <a:off x="504" y="3501"/>
                <a:ext cx="2204" cy="371"/>
                <a:chOff x="504" y="3501"/>
                <a:chExt cx="2204" cy="371"/>
              </a:xfrm>
            </p:grpSpPr>
            <p:sp>
              <p:nvSpPr>
                <p:cNvPr id="176136" name="Freeform 8"/>
                <p:cNvSpPr>
                  <a:spLocks/>
                </p:cNvSpPr>
                <p:nvPr/>
              </p:nvSpPr>
              <p:spPr bwMode="auto">
                <a:xfrm>
                  <a:off x="504" y="3501"/>
                  <a:ext cx="2203" cy="282"/>
                </a:xfrm>
                <a:custGeom>
                  <a:avLst/>
                  <a:gdLst>
                    <a:gd name="T0" fmla="*/ 0 w 4406"/>
                    <a:gd name="T1" fmla="*/ 0 h 564"/>
                    <a:gd name="T2" fmla="*/ 252 w 4406"/>
                    <a:gd name="T3" fmla="*/ 564 h 564"/>
                    <a:gd name="T4" fmla="*/ 4406 w 4406"/>
                    <a:gd name="T5" fmla="*/ 564 h 564"/>
                    <a:gd name="T6" fmla="*/ 3671 w 4406"/>
                    <a:gd name="T7" fmla="*/ 4 h 564"/>
                    <a:gd name="T8" fmla="*/ 0 w 4406"/>
                    <a:gd name="T9" fmla="*/ 0 h 564"/>
                  </a:gdLst>
                  <a:ahLst/>
                  <a:cxnLst>
                    <a:cxn ang="0">
                      <a:pos x="T0" y="T1"/>
                    </a:cxn>
                    <a:cxn ang="0">
                      <a:pos x="T2" y="T3"/>
                    </a:cxn>
                    <a:cxn ang="0">
                      <a:pos x="T4" y="T5"/>
                    </a:cxn>
                    <a:cxn ang="0">
                      <a:pos x="T6" y="T7"/>
                    </a:cxn>
                    <a:cxn ang="0">
                      <a:pos x="T8" y="T9"/>
                    </a:cxn>
                  </a:cxnLst>
                  <a:rect l="0" t="0" r="r" b="b"/>
                  <a:pathLst>
                    <a:path w="4406" h="564">
                      <a:moveTo>
                        <a:pt x="0" y="0"/>
                      </a:moveTo>
                      <a:lnTo>
                        <a:pt x="252" y="564"/>
                      </a:lnTo>
                      <a:lnTo>
                        <a:pt x="4406" y="564"/>
                      </a:lnTo>
                      <a:lnTo>
                        <a:pt x="3671" y="4"/>
                      </a:lnTo>
                      <a:lnTo>
                        <a:pt x="0" y="0"/>
                      </a:lnTo>
                      <a:close/>
                    </a:path>
                  </a:pathLst>
                </a:custGeom>
                <a:solidFill>
                  <a:srgbClr val="804000"/>
                </a:solidFill>
                <a:ln w="7938">
                  <a:solidFill>
                    <a:srgbClr val="000000"/>
                  </a:solidFill>
                  <a:prstDash val="solid"/>
                  <a:round/>
                  <a:headEnd/>
                  <a:tailEnd/>
                </a:ln>
              </p:spPr>
              <p:txBody>
                <a:bodyPr/>
                <a:lstStyle/>
                <a:p>
                  <a:endParaRPr lang="en-GB"/>
                </a:p>
              </p:txBody>
            </p:sp>
            <p:sp>
              <p:nvSpPr>
                <p:cNvPr id="176137" name="Rectangle 9"/>
                <p:cNvSpPr>
                  <a:spLocks noChangeArrowheads="1"/>
                </p:cNvSpPr>
                <p:nvPr/>
              </p:nvSpPr>
              <p:spPr bwMode="auto">
                <a:xfrm>
                  <a:off x="630" y="3782"/>
                  <a:ext cx="2078" cy="90"/>
                </a:xfrm>
                <a:prstGeom prst="rect">
                  <a:avLst/>
                </a:prstGeom>
                <a:solidFill>
                  <a:srgbClr val="603000"/>
                </a:solidFill>
                <a:ln w="7938">
                  <a:solidFill>
                    <a:srgbClr val="000000"/>
                  </a:solidFill>
                  <a:miter lim="800000"/>
                  <a:headEnd/>
                  <a:tailEnd/>
                </a:ln>
              </p:spPr>
              <p:txBody>
                <a:bodyPr/>
                <a:lstStyle/>
                <a:p>
                  <a:endParaRPr lang="en-GB"/>
                </a:p>
              </p:txBody>
            </p:sp>
            <p:sp>
              <p:nvSpPr>
                <p:cNvPr id="176138" name="Freeform 10"/>
                <p:cNvSpPr>
                  <a:spLocks/>
                </p:cNvSpPr>
                <p:nvPr/>
              </p:nvSpPr>
              <p:spPr bwMode="auto">
                <a:xfrm>
                  <a:off x="504" y="3503"/>
                  <a:ext cx="125" cy="369"/>
                </a:xfrm>
                <a:custGeom>
                  <a:avLst/>
                  <a:gdLst>
                    <a:gd name="T0" fmla="*/ 249 w 249"/>
                    <a:gd name="T1" fmla="*/ 738 h 738"/>
                    <a:gd name="T2" fmla="*/ 249 w 249"/>
                    <a:gd name="T3" fmla="*/ 560 h 738"/>
                    <a:gd name="T4" fmla="*/ 0 w 249"/>
                    <a:gd name="T5" fmla="*/ 0 h 738"/>
                    <a:gd name="T6" fmla="*/ 0 w 249"/>
                    <a:gd name="T7" fmla="*/ 163 h 738"/>
                    <a:gd name="T8" fmla="*/ 249 w 249"/>
                    <a:gd name="T9" fmla="*/ 738 h 738"/>
                  </a:gdLst>
                  <a:ahLst/>
                  <a:cxnLst>
                    <a:cxn ang="0">
                      <a:pos x="T0" y="T1"/>
                    </a:cxn>
                    <a:cxn ang="0">
                      <a:pos x="T2" y="T3"/>
                    </a:cxn>
                    <a:cxn ang="0">
                      <a:pos x="T4" y="T5"/>
                    </a:cxn>
                    <a:cxn ang="0">
                      <a:pos x="T6" y="T7"/>
                    </a:cxn>
                    <a:cxn ang="0">
                      <a:pos x="T8" y="T9"/>
                    </a:cxn>
                  </a:cxnLst>
                  <a:rect l="0" t="0" r="r" b="b"/>
                  <a:pathLst>
                    <a:path w="249" h="738">
                      <a:moveTo>
                        <a:pt x="249" y="738"/>
                      </a:moveTo>
                      <a:lnTo>
                        <a:pt x="249" y="560"/>
                      </a:lnTo>
                      <a:lnTo>
                        <a:pt x="0" y="0"/>
                      </a:lnTo>
                      <a:lnTo>
                        <a:pt x="0" y="163"/>
                      </a:lnTo>
                      <a:lnTo>
                        <a:pt x="249" y="738"/>
                      </a:lnTo>
                      <a:close/>
                    </a:path>
                  </a:pathLst>
                </a:custGeom>
                <a:solidFill>
                  <a:srgbClr val="402000"/>
                </a:solidFill>
                <a:ln w="7938">
                  <a:solidFill>
                    <a:srgbClr val="000000"/>
                  </a:solidFill>
                  <a:prstDash val="solid"/>
                  <a:round/>
                  <a:headEnd/>
                  <a:tailEnd/>
                </a:ln>
              </p:spPr>
              <p:txBody>
                <a:bodyPr/>
                <a:lstStyle/>
                <a:p>
                  <a:endParaRPr lang="en-GB"/>
                </a:p>
              </p:txBody>
            </p:sp>
          </p:grpSp>
          <p:grpSp>
            <p:nvGrpSpPr>
              <p:cNvPr id="176139" name="Group 11"/>
              <p:cNvGrpSpPr>
                <a:grpSpLocks/>
              </p:cNvGrpSpPr>
              <p:nvPr/>
            </p:nvGrpSpPr>
            <p:grpSpPr bwMode="auto">
              <a:xfrm>
                <a:off x="940" y="3510"/>
                <a:ext cx="955" cy="226"/>
                <a:chOff x="940" y="3510"/>
                <a:chExt cx="955" cy="226"/>
              </a:xfrm>
            </p:grpSpPr>
            <p:sp>
              <p:nvSpPr>
                <p:cNvPr id="176140" name="Freeform 12"/>
                <p:cNvSpPr>
                  <a:spLocks/>
                </p:cNvSpPr>
                <p:nvPr/>
              </p:nvSpPr>
              <p:spPr bwMode="auto">
                <a:xfrm>
                  <a:off x="1527" y="3513"/>
                  <a:ext cx="368" cy="134"/>
                </a:xfrm>
                <a:custGeom>
                  <a:avLst/>
                  <a:gdLst>
                    <a:gd name="T0" fmla="*/ 475 w 738"/>
                    <a:gd name="T1" fmla="*/ 11 h 266"/>
                    <a:gd name="T2" fmla="*/ 0 w 738"/>
                    <a:gd name="T3" fmla="*/ 0 h 266"/>
                    <a:gd name="T4" fmla="*/ 177 w 738"/>
                    <a:gd name="T5" fmla="*/ 266 h 266"/>
                    <a:gd name="T6" fmla="*/ 738 w 738"/>
                    <a:gd name="T7" fmla="*/ 243 h 266"/>
                    <a:gd name="T8" fmla="*/ 475 w 738"/>
                    <a:gd name="T9" fmla="*/ 11 h 266"/>
                  </a:gdLst>
                  <a:ahLst/>
                  <a:cxnLst>
                    <a:cxn ang="0">
                      <a:pos x="T0" y="T1"/>
                    </a:cxn>
                    <a:cxn ang="0">
                      <a:pos x="T2" y="T3"/>
                    </a:cxn>
                    <a:cxn ang="0">
                      <a:pos x="T4" y="T5"/>
                    </a:cxn>
                    <a:cxn ang="0">
                      <a:pos x="T6" y="T7"/>
                    </a:cxn>
                    <a:cxn ang="0">
                      <a:pos x="T8" y="T9"/>
                    </a:cxn>
                  </a:cxnLst>
                  <a:rect l="0" t="0" r="r" b="b"/>
                  <a:pathLst>
                    <a:path w="738" h="266">
                      <a:moveTo>
                        <a:pt x="475" y="11"/>
                      </a:moveTo>
                      <a:lnTo>
                        <a:pt x="0" y="0"/>
                      </a:lnTo>
                      <a:lnTo>
                        <a:pt x="177" y="266"/>
                      </a:lnTo>
                      <a:lnTo>
                        <a:pt x="738" y="243"/>
                      </a:lnTo>
                      <a:lnTo>
                        <a:pt x="475" y="11"/>
                      </a:lnTo>
                      <a:close/>
                    </a:path>
                  </a:pathLst>
                </a:custGeom>
                <a:solidFill>
                  <a:srgbClr val="FFFFFF"/>
                </a:solidFill>
                <a:ln w="7938">
                  <a:solidFill>
                    <a:srgbClr val="000000"/>
                  </a:solidFill>
                  <a:prstDash val="solid"/>
                  <a:round/>
                  <a:headEnd/>
                  <a:tailEnd/>
                </a:ln>
              </p:spPr>
              <p:txBody>
                <a:bodyPr/>
                <a:lstStyle/>
                <a:p>
                  <a:endParaRPr lang="en-GB"/>
                </a:p>
              </p:txBody>
            </p:sp>
            <p:sp>
              <p:nvSpPr>
                <p:cNvPr id="176141" name="Freeform 13"/>
                <p:cNvSpPr>
                  <a:spLocks/>
                </p:cNvSpPr>
                <p:nvPr/>
              </p:nvSpPr>
              <p:spPr bwMode="auto">
                <a:xfrm>
                  <a:off x="1346" y="3510"/>
                  <a:ext cx="469" cy="172"/>
                </a:xfrm>
                <a:custGeom>
                  <a:avLst/>
                  <a:gdLst>
                    <a:gd name="T0" fmla="*/ 494 w 938"/>
                    <a:gd name="T1" fmla="*/ 0 h 345"/>
                    <a:gd name="T2" fmla="*/ 0 w 938"/>
                    <a:gd name="T3" fmla="*/ 222 h 345"/>
                    <a:gd name="T4" fmla="*/ 475 w 938"/>
                    <a:gd name="T5" fmla="*/ 345 h 345"/>
                    <a:gd name="T6" fmla="*/ 938 w 938"/>
                    <a:gd name="T7" fmla="*/ 124 h 345"/>
                    <a:gd name="T8" fmla="*/ 494 w 938"/>
                    <a:gd name="T9" fmla="*/ 0 h 345"/>
                  </a:gdLst>
                  <a:ahLst/>
                  <a:cxnLst>
                    <a:cxn ang="0">
                      <a:pos x="T0" y="T1"/>
                    </a:cxn>
                    <a:cxn ang="0">
                      <a:pos x="T2" y="T3"/>
                    </a:cxn>
                    <a:cxn ang="0">
                      <a:pos x="T4" y="T5"/>
                    </a:cxn>
                    <a:cxn ang="0">
                      <a:pos x="T6" y="T7"/>
                    </a:cxn>
                    <a:cxn ang="0">
                      <a:pos x="T8" y="T9"/>
                    </a:cxn>
                  </a:cxnLst>
                  <a:rect l="0" t="0" r="r" b="b"/>
                  <a:pathLst>
                    <a:path w="938" h="345">
                      <a:moveTo>
                        <a:pt x="494" y="0"/>
                      </a:moveTo>
                      <a:lnTo>
                        <a:pt x="0" y="222"/>
                      </a:lnTo>
                      <a:lnTo>
                        <a:pt x="475" y="345"/>
                      </a:lnTo>
                      <a:lnTo>
                        <a:pt x="938" y="124"/>
                      </a:lnTo>
                      <a:lnTo>
                        <a:pt x="494" y="0"/>
                      </a:lnTo>
                      <a:close/>
                    </a:path>
                  </a:pathLst>
                </a:custGeom>
                <a:solidFill>
                  <a:srgbClr val="FFFFFF"/>
                </a:solidFill>
                <a:ln w="7938">
                  <a:solidFill>
                    <a:srgbClr val="000000"/>
                  </a:solidFill>
                  <a:prstDash val="solid"/>
                  <a:round/>
                  <a:headEnd/>
                  <a:tailEnd/>
                </a:ln>
              </p:spPr>
              <p:txBody>
                <a:bodyPr/>
                <a:lstStyle/>
                <a:p>
                  <a:endParaRPr lang="en-GB"/>
                </a:p>
              </p:txBody>
            </p:sp>
            <p:grpSp>
              <p:nvGrpSpPr>
                <p:cNvPr id="176142" name="Group 14"/>
                <p:cNvGrpSpPr>
                  <a:grpSpLocks/>
                </p:cNvGrpSpPr>
                <p:nvPr/>
              </p:nvGrpSpPr>
              <p:grpSpPr bwMode="auto">
                <a:xfrm>
                  <a:off x="940" y="3541"/>
                  <a:ext cx="367" cy="195"/>
                  <a:chOff x="940" y="3541"/>
                  <a:chExt cx="367" cy="195"/>
                </a:xfrm>
              </p:grpSpPr>
              <p:sp>
                <p:nvSpPr>
                  <p:cNvPr id="176143" name="Freeform 15"/>
                  <p:cNvSpPr>
                    <a:spLocks/>
                  </p:cNvSpPr>
                  <p:nvPr/>
                </p:nvSpPr>
                <p:spPr bwMode="auto">
                  <a:xfrm>
                    <a:off x="940" y="3541"/>
                    <a:ext cx="367" cy="195"/>
                  </a:xfrm>
                  <a:custGeom>
                    <a:avLst/>
                    <a:gdLst>
                      <a:gd name="T0" fmla="*/ 294 w 734"/>
                      <a:gd name="T1" fmla="*/ 0 h 389"/>
                      <a:gd name="T2" fmla="*/ 0 w 734"/>
                      <a:gd name="T3" fmla="*/ 198 h 389"/>
                      <a:gd name="T4" fmla="*/ 0 w 734"/>
                      <a:gd name="T5" fmla="*/ 335 h 389"/>
                      <a:gd name="T6" fmla="*/ 600 w 734"/>
                      <a:gd name="T7" fmla="*/ 389 h 389"/>
                      <a:gd name="T8" fmla="*/ 734 w 734"/>
                      <a:gd name="T9" fmla="*/ 96 h 389"/>
                      <a:gd name="T10" fmla="*/ 722 w 734"/>
                      <a:gd name="T11" fmla="*/ 95 h 389"/>
                      <a:gd name="T12" fmla="*/ 722 w 734"/>
                      <a:gd name="T13" fmla="*/ 29 h 389"/>
                      <a:gd name="T14" fmla="*/ 734 w 734"/>
                      <a:gd name="T15" fmla="*/ 10 h 389"/>
                      <a:gd name="T16" fmla="*/ 294 w 734"/>
                      <a:gd name="T17" fmla="*/ 0 h 3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34" h="389">
                        <a:moveTo>
                          <a:pt x="294" y="0"/>
                        </a:moveTo>
                        <a:lnTo>
                          <a:pt x="0" y="198"/>
                        </a:lnTo>
                        <a:lnTo>
                          <a:pt x="0" y="335"/>
                        </a:lnTo>
                        <a:lnTo>
                          <a:pt x="600" y="389"/>
                        </a:lnTo>
                        <a:lnTo>
                          <a:pt x="734" y="96"/>
                        </a:lnTo>
                        <a:lnTo>
                          <a:pt x="722" y="95"/>
                        </a:lnTo>
                        <a:lnTo>
                          <a:pt x="722" y="29"/>
                        </a:lnTo>
                        <a:lnTo>
                          <a:pt x="734" y="10"/>
                        </a:lnTo>
                        <a:lnTo>
                          <a:pt x="294" y="0"/>
                        </a:lnTo>
                        <a:close/>
                      </a:path>
                    </a:pathLst>
                  </a:custGeom>
                  <a:solidFill>
                    <a:srgbClr val="400000"/>
                  </a:solidFill>
                  <a:ln w="7938">
                    <a:solidFill>
                      <a:srgbClr val="000000"/>
                    </a:solidFill>
                    <a:prstDash val="solid"/>
                    <a:round/>
                    <a:headEnd/>
                    <a:tailEnd/>
                  </a:ln>
                </p:spPr>
                <p:txBody>
                  <a:bodyPr/>
                  <a:lstStyle/>
                  <a:p>
                    <a:endParaRPr lang="en-GB"/>
                  </a:p>
                </p:txBody>
              </p:sp>
              <p:sp>
                <p:nvSpPr>
                  <p:cNvPr id="176144" name="Freeform 16"/>
                  <p:cNvSpPr>
                    <a:spLocks/>
                  </p:cNvSpPr>
                  <p:nvPr/>
                </p:nvSpPr>
                <p:spPr bwMode="auto">
                  <a:xfrm>
                    <a:off x="948" y="3650"/>
                    <a:ext cx="289" cy="76"/>
                  </a:xfrm>
                  <a:custGeom>
                    <a:avLst/>
                    <a:gdLst>
                      <a:gd name="T0" fmla="*/ 0 w 578"/>
                      <a:gd name="T1" fmla="*/ 0 h 151"/>
                      <a:gd name="T2" fmla="*/ 0 w 578"/>
                      <a:gd name="T3" fmla="*/ 108 h 151"/>
                      <a:gd name="T4" fmla="*/ 578 w 578"/>
                      <a:gd name="T5" fmla="*/ 151 h 151"/>
                      <a:gd name="T6" fmla="*/ 578 w 578"/>
                      <a:gd name="T7" fmla="*/ 39 h 151"/>
                      <a:gd name="T8" fmla="*/ 0 w 578"/>
                      <a:gd name="T9" fmla="*/ 0 h 151"/>
                    </a:gdLst>
                    <a:ahLst/>
                    <a:cxnLst>
                      <a:cxn ang="0">
                        <a:pos x="T0" y="T1"/>
                      </a:cxn>
                      <a:cxn ang="0">
                        <a:pos x="T2" y="T3"/>
                      </a:cxn>
                      <a:cxn ang="0">
                        <a:pos x="T4" y="T5"/>
                      </a:cxn>
                      <a:cxn ang="0">
                        <a:pos x="T6" y="T7"/>
                      </a:cxn>
                      <a:cxn ang="0">
                        <a:pos x="T8" y="T9"/>
                      </a:cxn>
                    </a:cxnLst>
                    <a:rect l="0" t="0" r="r" b="b"/>
                    <a:pathLst>
                      <a:path w="578" h="151">
                        <a:moveTo>
                          <a:pt x="0" y="0"/>
                        </a:moveTo>
                        <a:lnTo>
                          <a:pt x="0" y="108"/>
                        </a:lnTo>
                        <a:lnTo>
                          <a:pt x="578" y="151"/>
                        </a:lnTo>
                        <a:lnTo>
                          <a:pt x="578" y="39"/>
                        </a:lnTo>
                        <a:lnTo>
                          <a:pt x="0" y="0"/>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45" name="Freeform 17"/>
                  <p:cNvSpPr>
                    <a:spLocks/>
                  </p:cNvSpPr>
                  <p:nvPr/>
                </p:nvSpPr>
                <p:spPr bwMode="auto">
                  <a:xfrm>
                    <a:off x="1237" y="3556"/>
                    <a:ext cx="61" cy="170"/>
                  </a:xfrm>
                  <a:custGeom>
                    <a:avLst/>
                    <a:gdLst>
                      <a:gd name="T0" fmla="*/ 0 w 123"/>
                      <a:gd name="T1" fmla="*/ 227 h 339"/>
                      <a:gd name="T2" fmla="*/ 0 w 123"/>
                      <a:gd name="T3" fmla="*/ 339 h 339"/>
                      <a:gd name="T4" fmla="*/ 123 w 123"/>
                      <a:gd name="T5" fmla="*/ 70 h 339"/>
                      <a:gd name="T6" fmla="*/ 123 w 123"/>
                      <a:gd name="T7" fmla="*/ 0 h 339"/>
                      <a:gd name="T8" fmla="*/ 0 w 123"/>
                      <a:gd name="T9" fmla="*/ 227 h 339"/>
                    </a:gdLst>
                    <a:ahLst/>
                    <a:cxnLst>
                      <a:cxn ang="0">
                        <a:pos x="T0" y="T1"/>
                      </a:cxn>
                      <a:cxn ang="0">
                        <a:pos x="T2" y="T3"/>
                      </a:cxn>
                      <a:cxn ang="0">
                        <a:pos x="T4" y="T5"/>
                      </a:cxn>
                      <a:cxn ang="0">
                        <a:pos x="T6" y="T7"/>
                      </a:cxn>
                      <a:cxn ang="0">
                        <a:pos x="T8" y="T9"/>
                      </a:cxn>
                    </a:cxnLst>
                    <a:rect l="0" t="0" r="r" b="b"/>
                    <a:pathLst>
                      <a:path w="123" h="339">
                        <a:moveTo>
                          <a:pt x="0" y="227"/>
                        </a:moveTo>
                        <a:lnTo>
                          <a:pt x="0" y="339"/>
                        </a:lnTo>
                        <a:lnTo>
                          <a:pt x="123" y="70"/>
                        </a:lnTo>
                        <a:lnTo>
                          <a:pt x="123" y="0"/>
                        </a:lnTo>
                        <a:lnTo>
                          <a:pt x="0" y="227"/>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46" name="Freeform 18"/>
                  <p:cNvSpPr>
                    <a:spLocks/>
                  </p:cNvSpPr>
                  <p:nvPr/>
                </p:nvSpPr>
                <p:spPr bwMode="auto">
                  <a:xfrm>
                    <a:off x="951" y="3549"/>
                    <a:ext cx="347" cy="114"/>
                  </a:xfrm>
                  <a:custGeom>
                    <a:avLst/>
                    <a:gdLst>
                      <a:gd name="T0" fmla="*/ 0 w 695"/>
                      <a:gd name="T1" fmla="*/ 192 h 230"/>
                      <a:gd name="T2" fmla="*/ 565 w 695"/>
                      <a:gd name="T3" fmla="*/ 230 h 230"/>
                      <a:gd name="T4" fmla="*/ 695 w 695"/>
                      <a:gd name="T5" fmla="*/ 7 h 230"/>
                      <a:gd name="T6" fmla="*/ 277 w 695"/>
                      <a:gd name="T7" fmla="*/ 0 h 230"/>
                      <a:gd name="T8" fmla="*/ 0 w 695"/>
                      <a:gd name="T9" fmla="*/ 192 h 230"/>
                    </a:gdLst>
                    <a:ahLst/>
                    <a:cxnLst>
                      <a:cxn ang="0">
                        <a:pos x="T0" y="T1"/>
                      </a:cxn>
                      <a:cxn ang="0">
                        <a:pos x="T2" y="T3"/>
                      </a:cxn>
                      <a:cxn ang="0">
                        <a:pos x="T4" y="T5"/>
                      </a:cxn>
                      <a:cxn ang="0">
                        <a:pos x="T6" y="T7"/>
                      </a:cxn>
                      <a:cxn ang="0">
                        <a:pos x="T8" y="T9"/>
                      </a:cxn>
                    </a:cxnLst>
                    <a:rect l="0" t="0" r="r" b="b"/>
                    <a:pathLst>
                      <a:path w="695" h="230">
                        <a:moveTo>
                          <a:pt x="0" y="192"/>
                        </a:moveTo>
                        <a:lnTo>
                          <a:pt x="565" y="230"/>
                        </a:lnTo>
                        <a:lnTo>
                          <a:pt x="695" y="7"/>
                        </a:lnTo>
                        <a:lnTo>
                          <a:pt x="277" y="0"/>
                        </a:lnTo>
                        <a:lnTo>
                          <a:pt x="0" y="192"/>
                        </a:lnTo>
                        <a:close/>
                      </a:path>
                    </a:pathLst>
                  </a:custGeom>
                  <a:solidFill>
                    <a:srgbClr val="6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147" name="Group 19"/>
              <p:cNvGrpSpPr>
                <a:grpSpLocks/>
              </p:cNvGrpSpPr>
              <p:nvPr/>
            </p:nvGrpSpPr>
            <p:grpSpPr bwMode="auto">
              <a:xfrm>
                <a:off x="1111" y="2799"/>
                <a:ext cx="681" cy="757"/>
                <a:chOff x="1111" y="2799"/>
                <a:chExt cx="681" cy="757"/>
              </a:xfrm>
            </p:grpSpPr>
            <p:grpSp>
              <p:nvGrpSpPr>
                <p:cNvPr id="176148" name="Group 20"/>
                <p:cNvGrpSpPr>
                  <a:grpSpLocks/>
                </p:cNvGrpSpPr>
                <p:nvPr/>
              </p:nvGrpSpPr>
              <p:grpSpPr bwMode="auto">
                <a:xfrm>
                  <a:off x="1111" y="3049"/>
                  <a:ext cx="681" cy="507"/>
                  <a:chOff x="1111" y="3049"/>
                  <a:chExt cx="681" cy="507"/>
                </a:xfrm>
              </p:grpSpPr>
              <p:grpSp>
                <p:nvGrpSpPr>
                  <p:cNvPr id="176149" name="Group 21"/>
                  <p:cNvGrpSpPr>
                    <a:grpSpLocks/>
                  </p:cNvGrpSpPr>
                  <p:nvPr/>
                </p:nvGrpSpPr>
                <p:grpSpPr bwMode="auto">
                  <a:xfrm>
                    <a:off x="1111" y="3049"/>
                    <a:ext cx="681" cy="494"/>
                    <a:chOff x="1111" y="3049"/>
                    <a:chExt cx="681" cy="494"/>
                  </a:xfrm>
                </p:grpSpPr>
                <p:grpSp>
                  <p:nvGrpSpPr>
                    <p:cNvPr id="176150" name="Group 22"/>
                    <p:cNvGrpSpPr>
                      <a:grpSpLocks/>
                    </p:cNvGrpSpPr>
                    <p:nvPr/>
                  </p:nvGrpSpPr>
                  <p:grpSpPr bwMode="auto">
                    <a:xfrm>
                      <a:off x="1111" y="3049"/>
                      <a:ext cx="681" cy="494"/>
                      <a:chOff x="1111" y="3049"/>
                      <a:chExt cx="681" cy="494"/>
                    </a:xfrm>
                  </p:grpSpPr>
                  <p:grpSp>
                    <p:nvGrpSpPr>
                      <p:cNvPr id="176151" name="Group 23"/>
                      <p:cNvGrpSpPr>
                        <a:grpSpLocks/>
                      </p:cNvGrpSpPr>
                      <p:nvPr/>
                    </p:nvGrpSpPr>
                    <p:grpSpPr bwMode="auto">
                      <a:xfrm>
                        <a:off x="1111" y="3049"/>
                        <a:ext cx="681" cy="494"/>
                        <a:chOff x="1111" y="3049"/>
                        <a:chExt cx="681" cy="494"/>
                      </a:xfrm>
                    </p:grpSpPr>
                    <p:sp>
                      <p:nvSpPr>
                        <p:cNvPr id="176152" name="Freeform 24"/>
                        <p:cNvSpPr>
                          <a:spLocks/>
                        </p:cNvSpPr>
                        <p:nvPr/>
                      </p:nvSpPr>
                      <p:spPr bwMode="auto">
                        <a:xfrm>
                          <a:off x="1111" y="3049"/>
                          <a:ext cx="681" cy="494"/>
                        </a:xfrm>
                        <a:custGeom>
                          <a:avLst/>
                          <a:gdLst>
                            <a:gd name="T0" fmla="*/ 601 w 1362"/>
                            <a:gd name="T1" fmla="*/ 0 h 987"/>
                            <a:gd name="T2" fmla="*/ 522 w 1362"/>
                            <a:gd name="T3" fmla="*/ 63 h 987"/>
                            <a:gd name="T4" fmla="*/ 503 w 1362"/>
                            <a:gd name="T5" fmla="*/ 55 h 987"/>
                            <a:gd name="T6" fmla="*/ 440 w 1362"/>
                            <a:gd name="T7" fmla="*/ 67 h 987"/>
                            <a:gd name="T8" fmla="*/ 389 w 1362"/>
                            <a:gd name="T9" fmla="*/ 102 h 987"/>
                            <a:gd name="T10" fmla="*/ 354 w 1362"/>
                            <a:gd name="T11" fmla="*/ 114 h 987"/>
                            <a:gd name="T12" fmla="*/ 291 w 1362"/>
                            <a:gd name="T13" fmla="*/ 122 h 987"/>
                            <a:gd name="T14" fmla="*/ 236 w 1362"/>
                            <a:gd name="T15" fmla="*/ 149 h 987"/>
                            <a:gd name="T16" fmla="*/ 216 w 1362"/>
                            <a:gd name="T17" fmla="*/ 196 h 987"/>
                            <a:gd name="T18" fmla="*/ 216 w 1362"/>
                            <a:gd name="T19" fmla="*/ 220 h 987"/>
                            <a:gd name="T20" fmla="*/ 204 w 1362"/>
                            <a:gd name="T21" fmla="*/ 227 h 987"/>
                            <a:gd name="T22" fmla="*/ 204 w 1362"/>
                            <a:gd name="T23" fmla="*/ 255 h 987"/>
                            <a:gd name="T24" fmla="*/ 181 w 1362"/>
                            <a:gd name="T25" fmla="*/ 345 h 987"/>
                            <a:gd name="T26" fmla="*/ 169 w 1362"/>
                            <a:gd name="T27" fmla="*/ 376 h 987"/>
                            <a:gd name="T28" fmla="*/ 173 w 1362"/>
                            <a:gd name="T29" fmla="*/ 419 h 987"/>
                            <a:gd name="T30" fmla="*/ 138 w 1362"/>
                            <a:gd name="T31" fmla="*/ 470 h 987"/>
                            <a:gd name="T32" fmla="*/ 134 w 1362"/>
                            <a:gd name="T33" fmla="*/ 529 h 987"/>
                            <a:gd name="T34" fmla="*/ 99 w 1362"/>
                            <a:gd name="T35" fmla="*/ 576 h 987"/>
                            <a:gd name="T36" fmla="*/ 99 w 1362"/>
                            <a:gd name="T37" fmla="*/ 611 h 987"/>
                            <a:gd name="T38" fmla="*/ 40 w 1362"/>
                            <a:gd name="T39" fmla="*/ 674 h 987"/>
                            <a:gd name="T40" fmla="*/ 40 w 1362"/>
                            <a:gd name="T41" fmla="*/ 713 h 987"/>
                            <a:gd name="T42" fmla="*/ 0 w 1362"/>
                            <a:gd name="T43" fmla="*/ 815 h 987"/>
                            <a:gd name="T44" fmla="*/ 0 w 1362"/>
                            <a:gd name="T45" fmla="*/ 882 h 987"/>
                            <a:gd name="T46" fmla="*/ 40 w 1362"/>
                            <a:gd name="T47" fmla="*/ 917 h 987"/>
                            <a:gd name="T48" fmla="*/ 118 w 1362"/>
                            <a:gd name="T49" fmla="*/ 944 h 987"/>
                            <a:gd name="T50" fmla="*/ 303 w 1362"/>
                            <a:gd name="T51" fmla="*/ 968 h 987"/>
                            <a:gd name="T52" fmla="*/ 373 w 1362"/>
                            <a:gd name="T53" fmla="*/ 987 h 987"/>
                            <a:gd name="T54" fmla="*/ 478 w 1362"/>
                            <a:gd name="T55" fmla="*/ 973 h 987"/>
                            <a:gd name="T56" fmla="*/ 613 w 1362"/>
                            <a:gd name="T57" fmla="*/ 905 h 987"/>
                            <a:gd name="T58" fmla="*/ 1362 w 1362"/>
                            <a:gd name="T59" fmla="*/ 906 h 987"/>
                            <a:gd name="T60" fmla="*/ 1343 w 1362"/>
                            <a:gd name="T61" fmla="*/ 842 h 987"/>
                            <a:gd name="T62" fmla="*/ 1323 w 1362"/>
                            <a:gd name="T63" fmla="*/ 815 h 987"/>
                            <a:gd name="T64" fmla="*/ 1323 w 1362"/>
                            <a:gd name="T65" fmla="*/ 772 h 987"/>
                            <a:gd name="T66" fmla="*/ 1307 w 1362"/>
                            <a:gd name="T67" fmla="*/ 721 h 987"/>
                            <a:gd name="T68" fmla="*/ 1292 w 1362"/>
                            <a:gd name="T69" fmla="*/ 670 h 987"/>
                            <a:gd name="T70" fmla="*/ 1272 w 1362"/>
                            <a:gd name="T71" fmla="*/ 647 h 987"/>
                            <a:gd name="T72" fmla="*/ 1280 w 1362"/>
                            <a:gd name="T73" fmla="*/ 596 h 987"/>
                            <a:gd name="T74" fmla="*/ 1260 w 1362"/>
                            <a:gd name="T75" fmla="*/ 576 h 987"/>
                            <a:gd name="T76" fmla="*/ 1260 w 1362"/>
                            <a:gd name="T77" fmla="*/ 549 h 987"/>
                            <a:gd name="T78" fmla="*/ 1244 w 1362"/>
                            <a:gd name="T79" fmla="*/ 533 h 987"/>
                            <a:gd name="T80" fmla="*/ 1241 w 1362"/>
                            <a:gd name="T81" fmla="*/ 498 h 987"/>
                            <a:gd name="T82" fmla="*/ 1244 w 1362"/>
                            <a:gd name="T83" fmla="*/ 459 h 987"/>
                            <a:gd name="T84" fmla="*/ 1233 w 1362"/>
                            <a:gd name="T85" fmla="*/ 439 h 987"/>
                            <a:gd name="T86" fmla="*/ 1221 w 1362"/>
                            <a:gd name="T87" fmla="*/ 361 h 987"/>
                            <a:gd name="T88" fmla="*/ 1225 w 1362"/>
                            <a:gd name="T89" fmla="*/ 325 h 987"/>
                            <a:gd name="T90" fmla="*/ 1209 w 1362"/>
                            <a:gd name="T91" fmla="*/ 282 h 987"/>
                            <a:gd name="T92" fmla="*/ 1209 w 1362"/>
                            <a:gd name="T93" fmla="*/ 259 h 987"/>
                            <a:gd name="T94" fmla="*/ 1193 w 1362"/>
                            <a:gd name="T95" fmla="*/ 220 h 987"/>
                            <a:gd name="T96" fmla="*/ 1174 w 1362"/>
                            <a:gd name="T97" fmla="*/ 192 h 987"/>
                            <a:gd name="T98" fmla="*/ 1127 w 1362"/>
                            <a:gd name="T99" fmla="*/ 165 h 987"/>
                            <a:gd name="T100" fmla="*/ 1091 w 1362"/>
                            <a:gd name="T101" fmla="*/ 165 h 987"/>
                            <a:gd name="T102" fmla="*/ 1080 w 1362"/>
                            <a:gd name="T103" fmla="*/ 157 h 987"/>
                            <a:gd name="T104" fmla="*/ 1048 w 1362"/>
                            <a:gd name="T105" fmla="*/ 153 h 987"/>
                            <a:gd name="T106" fmla="*/ 1009 w 1362"/>
                            <a:gd name="T107" fmla="*/ 126 h 987"/>
                            <a:gd name="T108" fmla="*/ 985 w 1362"/>
                            <a:gd name="T109" fmla="*/ 126 h 987"/>
                            <a:gd name="T110" fmla="*/ 962 w 1362"/>
                            <a:gd name="T111" fmla="*/ 110 h 987"/>
                            <a:gd name="T112" fmla="*/ 938 w 1362"/>
                            <a:gd name="T113" fmla="*/ 102 h 987"/>
                            <a:gd name="T114" fmla="*/ 879 w 1362"/>
                            <a:gd name="T115" fmla="*/ 55 h 987"/>
                            <a:gd name="T116" fmla="*/ 601 w 1362"/>
                            <a:gd name="T117" fmla="*/ 0 h 9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362" h="987">
                              <a:moveTo>
                                <a:pt x="601" y="0"/>
                              </a:moveTo>
                              <a:lnTo>
                                <a:pt x="522" y="63"/>
                              </a:lnTo>
                              <a:lnTo>
                                <a:pt x="503" y="55"/>
                              </a:lnTo>
                              <a:lnTo>
                                <a:pt x="440" y="67"/>
                              </a:lnTo>
                              <a:lnTo>
                                <a:pt x="389" y="102"/>
                              </a:lnTo>
                              <a:lnTo>
                                <a:pt x="354" y="114"/>
                              </a:lnTo>
                              <a:lnTo>
                                <a:pt x="291" y="122"/>
                              </a:lnTo>
                              <a:lnTo>
                                <a:pt x="236" y="149"/>
                              </a:lnTo>
                              <a:lnTo>
                                <a:pt x="216" y="196"/>
                              </a:lnTo>
                              <a:lnTo>
                                <a:pt x="216" y="220"/>
                              </a:lnTo>
                              <a:lnTo>
                                <a:pt x="204" y="227"/>
                              </a:lnTo>
                              <a:lnTo>
                                <a:pt x="204" y="255"/>
                              </a:lnTo>
                              <a:lnTo>
                                <a:pt x="181" y="345"/>
                              </a:lnTo>
                              <a:lnTo>
                                <a:pt x="169" y="376"/>
                              </a:lnTo>
                              <a:lnTo>
                                <a:pt x="173" y="419"/>
                              </a:lnTo>
                              <a:lnTo>
                                <a:pt x="138" y="470"/>
                              </a:lnTo>
                              <a:lnTo>
                                <a:pt x="134" y="529"/>
                              </a:lnTo>
                              <a:lnTo>
                                <a:pt x="99" y="576"/>
                              </a:lnTo>
                              <a:lnTo>
                                <a:pt x="99" y="611"/>
                              </a:lnTo>
                              <a:lnTo>
                                <a:pt x="40" y="674"/>
                              </a:lnTo>
                              <a:lnTo>
                                <a:pt x="40" y="713"/>
                              </a:lnTo>
                              <a:lnTo>
                                <a:pt x="0" y="815"/>
                              </a:lnTo>
                              <a:lnTo>
                                <a:pt x="0" y="882"/>
                              </a:lnTo>
                              <a:lnTo>
                                <a:pt x="40" y="917"/>
                              </a:lnTo>
                              <a:lnTo>
                                <a:pt x="118" y="944"/>
                              </a:lnTo>
                              <a:lnTo>
                                <a:pt x="303" y="968"/>
                              </a:lnTo>
                              <a:lnTo>
                                <a:pt x="373" y="987"/>
                              </a:lnTo>
                              <a:lnTo>
                                <a:pt x="478" y="973"/>
                              </a:lnTo>
                              <a:lnTo>
                                <a:pt x="613" y="905"/>
                              </a:lnTo>
                              <a:lnTo>
                                <a:pt x="1362" y="906"/>
                              </a:lnTo>
                              <a:lnTo>
                                <a:pt x="1343" y="842"/>
                              </a:lnTo>
                              <a:lnTo>
                                <a:pt x="1323" y="815"/>
                              </a:lnTo>
                              <a:lnTo>
                                <a:pt x="1323" y="772"/>
                              </a:lnTo>
                              <a:lnTo>
                                <a:pt x="1307" y="721"/>
                              </a:lnTo>
                              <a:lnTo>
                                <a:pt x="1292" y="670"/>
                              </a:lnTo>
                              <a:lnTo>
                                <a:pt x="1272" y="647"/>
                              </a:lnTo>
                              <a:lnTo>
                                <a:pt x="1280" y="596"/>
                              </a:lnTo>
                              <a:lnTo>
                                <a:pt x="1260" y="576"/>
                              </a:lnTo>
                              <a:lnTo>
                                <a:pt x="1260" y="549"/>
                              </a:lnTo>
                              <a:lnTo>
                                <a:pt x="1244" y="533"/>
                              </a:lnTo>
                              <a:lnTo>
                                <a:pt x="1241" y="498"/>
                              </a:lnTo>
                              <a:lnTo>
                                <a:pt x="1244" y="459"/>
                              </a:lnTo>
                              <a:lnTo>
                                <a:pt x="1233" y="439"/>
                              </a:lnTo>
                              <a:lnTo>
                                <a:pt x="1221" y="361"/>
                              </a:lnTo>
                              <a:lnTo>
                                <a:pt x="1225" y="325"/>
                              </a:lnTo>
                              <a:lnTo>
                                <a:pt x="1209" y="282"/>
                              </a:lnTo>
                              <a:lnTo>
                                <a:pt x="1209" y="259"/>
                              </a:lnTo>
                              <a:lnTo>
                                <a:pt x="1193" y="220"/>
                              </a:lnTo>
                              <a:lnTo>
                                <a:pt x="1174" y="192"/>
                              </a:lnTo>
                              <a:lnTo>
                                <a:pt x="1127" y="165"/>
                              </a:lnTo>
                              <a:lnTo>
                                <a:pt x="1091" y="165"/>
                              </a:lnTo>
                              <a:lnTo>
                                <a:pt x="1080" y="157"/>
                              </a:lnTo>
                              <a:lnTo>
                                <a:pt x="1048" y="153"/>
                              </a:lnTo>
                              <a:lnTo>
                                <a:pt x="1009" y="126"/>
                              </a:lnTo>
                              <a:lnTo>
                                <a:pt x="985" y="126"/>
                              </a:lnTo>
                              <a:lnTo>
                                <a:pt x="962" y="110"/>
                              </a:lnTo>
                              <a:lnTo>
                                <a:pt x="938" y="102"/>
                              </a:lnTo>
                              <a:lnTo>
                                <a:pt x="879" y="55"/>
                              </a:lnTo>
                              <a:lnTo>
                                <a:pt x="601" y="0"/>
                              </a:lnTo>
                              <a:close/>
                            </a:path>
                          </a:pathLst>
                        </a:custGeom>
                        <a:solidFill>
                          <a:srgbClr val="606060"/>
                        </a:solidFill>
                        <a:ln w="7938">
                          <a:solidFill>
                            <a:srgbClr val="000000"/>
                          </a:solidFill>
                          <a:prstDash val="solid"/>
                          <a:round/>
                          <a:headEnd/>
                          <a:tailEnd/>
                        </a:ln>
                      </p:spPr>
                      <p:txBody>
                        <a:bodyPr/>
                        <a:lstStyle/>
                        <a:p>
                          <a:endParaRPr lang="en-GB"/>
                        </a:p>
                      </p:txBody>
                    </p:sp>
                    <p:sp>
                      <p:nvSpPr>
                        <p:cNvPr id="176153" name="Freeform 25"/>
                        <p:cNvSpPr>
                          <a:spLocks/>
                        </p:cNvSpPr>
                        <p:nvPr/>
                      </p:nvSpPr>
                      <p:spPr bwMode="auto">
                        <a:xfrm>
                          <a:off x="1121" y="3067"/>
                          <a:ext cx="341" cy="460"/>
                        </a:xfrm>
                        <a:custGeom>
                          <a:avLst/>
                          <a:gdLst>
                            <a:gd name="T0" fmla="*/ 451 w 683"/>
                            <a:gd name="T1" fmla="*/ 749 h 921"/>
                            <a:gd name="T2" fmla="*/ 365 w 683"/>
                            <a:gd name="T3" fmla="*/ 788 h 921"/>
                            <a:gd name="T4" fmla="*/ 334 w 683"/>
                            <a:gd name="T5" fmla="*/ 921 h 921"/>
                            <a:gd name="T6" fmla="*/ 118 w 683"/>
                            <a:gd name="T7" fmla="*/ 890 h 921"/>
                            <a:gd name="T8" fmla="*/ 16 w 683"/>
                            <a:gd name="T9" fmla="*/ 847 h 921"/>
                            <a:gd name="T10" fmla="*/ 4 w 683"/>
                            <a:gd name="T11" fmla="*/ 788 h 921"/>
                            <a:gd name="T12" fmla="*/ 31 w 683"/>
                            <a:gd name="T13" fmla="*/ 698 h 921"/>
                            <a:gd name="T14" fmla="*/ 35 w 683"/>
                            <a:gd name="T15" fmla="*/ 659 h 921"/>
                            <a:gd name="T16" fmla="*/ 110 w 683"/>
                            <a:gd name="T17" fmla="*/ 604 h 921"/>
                            <a:gd name="T18" fmla="*/ 118 w 683"/>
                            <a:gd name="T19" fmla="*/ 525 h 921"/>
                            <a:gd name="T20" fmla="*/ 177 w 683"/>
                            <a:gd name="T21" fmla="*/ 525 h 921"/>
                            <a:gd name="T22" fmla="*/ 243 w 683"/>
                            <a:gd name="T23" fmla="*/ 553 h 921"/>
                            <a:gd name="T24" fmla="*/ 137 w 683"/>
                            <a:gd name="T25" fmla="*/ 471 h 921"/>
                            <a:gd name="T26" fmla="*/ 204 w 683"/>
                            <a:gd name="T27" fmla="*/ 486 h 921"/>
                            <a:gd name="T28" fmla="*/ 239 w 683"/>
                            <a:gd name="T29" fmla="*/ 451 h 921"/>
                            <a:gd name="T30" fmla="*/ 157 w 683"/>
                            <a:gd name="T31" fmla="*/ 427 h 921"/>
                            <a:gd name="T32" fmla="*/ 165 w 683"/>
                            <a:gd name="T33" fmla="*/ 361 h 921"/>
                            <a:gd name="T34" fmla="*/ 184 w 683"/>
                            <a:gd name="T35" fmla="*/ 282 h 921"/>
                            <a:gd name="T36" fmla="*/ 208 w 683"/>
                            <a:gd name="T37" fmla="*/ 232 h 921"/>
                            <a:gd name="T38" fmla="*/ 216 w 683"/>
                            <a:gd name="T39" fmla="*/ 192 h 921"/>
                            <a:gd name="T40" fmla="*/ 239 w 683"/>
                            <a:gd name="T41" fmla="*/ 130 h 921"/>
                            <a:gd name="T42" fmla="*/ 322 w 683"/>
                            <a:gd name="T43" fmla="*/ 98 h 921"/>
                            <a:gd name="T44" fmla="*/ 404 w 683"/>
                            <a:gd name="T45" fmla="*/ 67 h 921"/>
                            <a:gd name="T46" fmla="*/ 491 w 683"/>
                            <a:gd name="T47" fmla="*/ 47 h 921"/>
                            <a:gd name="T48" fmla="*/ 471 w 683"/>
                            <a:gd name="T49" fmla="*/ 251 h 921"/>
                            <a:gd name="T50" fmla="*/ 569 w 683"/>
                            <a:gd name="T51" fmla="*/ 788 h 921"/>
                            <a:gd name="T52" fmla="*/ 436 w 683"/>
                            <a:gd name="T53" fmla="*/ 290 h 921"/>
                            <a:gd name="T54" fmla="*/ 428 w 683"/>
                            <a:gd name="T55" fmla="*/ 200 h 921"/>
                            <a:gd name="T56" fmla="*/ 552 w 683"/>
                            <a:gd name="T57" fmla="*/ 0 h 921"/>
                            <a:gd name="T58" fmla="*/ 564 w 683"/>
                            <a:gd name="T59" fmla="*/ 75 h 921"/>
                            <a:gd name="T60" fmla="*/ 604 w 683"/>
                            <a:gd name="T61" fmla="*/ 220 h 921"/>
                            <a:gd name="T62" fmla="*/ 648 w 683"/>
                            <a:gd name="T63" fmla="*/ 471 h 921"/>
                            <a:gd name="T64" fmla="*/ 659 w 683"/>
                            <a:gd name="T65" fmla="*/ 690 h 921"/>
                            <a:gd name="T66" fmla="*/ 671 w 683"/>
                            <a:gd name="T67" fmla="*/ 851 h 921"/>
                            <a:gd name="T68" fmla="*/ 479 w 683"/>
                            <a:gd name="T69" fmla="*/ 763 h 9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683" h="921">
                              <a:moveTo>
                                <a:pt x="479" y="763"/>
                              </a:moveTo>
                              <a:lnTo>
                                <a:pt x="451" y="749"/>
                              </a:lnTo>
                              <a:lnTo>
                                <a:pt x="400" y="762"/>
                              </a:lnTo>
                              <a:lnTo>
                                <a:pt x="365" y="788"/>
                              </a:lnTo>
                              <a:lnTo>
                                <a:pt x="343" y="848"/>
                              </a:lnTo>
                              <a:lnTo>
                                <a:pt x="334" y="921"/>
                              </a:lnTo>
                              <a:lnTo>
                                <a:pt x="224" y="901"/>
                              </a:lnTo>
                              <a:lnTo>
                                <a:pt x="118" y="890"/>
                              </a:lnTo>
                              <a:lnTo>
                                <a:pt x="55" y="870"/>
                              </a:lnTo>
                              <a:lnTo>
                                <a:pt x="16" y="847"/>
                              </a:lnTo>
                              <a:lnTo>
                                <a:pt x="0" y="827"/>
                              </a:lnTo>
                              <a:lnTo>
                                <a:pt x="4" y="788"/>
                              </a:lnTo>
                              <a:lnTo>
                                <a:pt x="24" y="713"/>
                              </a:lnTo>
                              <a:lnTo>
                                <a:pt x="31" y="698"/>
                              </a:lnTo>
                              <a:lnTo>
                                <a:pt x="94" y="698"/>
                              </a:lnTo>
                              <a:lnTo>
                                <a:pt x="35" y="659"/>
                              </a:lnTo>
                              <a:lnTo>
                                <a:pt x="82" y="612"/>
                              </a:lnTo>
                              <a:lnTo>
                                <a:pt x="110" y="604"/>
                              </a:lnTo>
                              <a:lnTo>
                                <a:pt x="98" y="553"/>
                              </a:lnTo>
                              <a:lnTo>
                                <a:pt x="118" y="525"/>
                              </a:lnTo>
                              <a:lnTo>
                                <a:pt x="137" y="498"/>
                              </a:lnTo>
                              <a:lnTo>
                                <a:pt x="177" y="525"/>
                              </a:lnTo>
                              <a:lnTo>
                                <a:pt x="204" y="541"/>
                              </a:lnTo>
                              <a:lnTo>
                                <a:pt x="243" y="553"/>
                              </a:lnTo>
                              <a:lnTo>
                                <a:pt x="188" y="502"/>
                              </a:lnTo>
                              <a:lnTo>
                                <a:pt x="137" y="471"/>
                              </a:lnTo>
                              <a:lnTo>
                                <a:pt x="184" y="474"/>
                              </a:lnTo>
                              <a:lnTo>
                                <a:pt x="204" y="486"/>
                              </a:lnTo>
                              <a:lnTo>
                                <a:pt x="243" y="478"/>
                              </a:lnTo>
                              <a:lnTo>
                                <a:pt x="239" y="451"/>
                              </a:lnTo>
                              <a:lnTo>
                                <a:pt x="208" y="431"/>
                              </a:lnTo>
                              <a:lnTo>
                                <a:pt x="157" y="427"/>
                              </a:lnTo>
                              <a:lnTo>
                                <a:pt x="165" y="396"/>
                              </a:lnTo>
                              <a:lnTo>
                                <a:pt x="165" y="361"/>
                              </a:lnTo>
                              <a:lnTo>
                                <a:pt x="184" y="322"/>
                              </a:lnTo>
                              <a:lnTo>
                                <a:pt x="184" y="282"/>
                              </a:lnTo>
                              <a:lnTo>
                                <a:pt x="208" y="247"/>
                              </a:lnTo>
                              <a:lnTo>
                                <a:pt x="208" y="232"/>
                              </a:lnTo>
                              <a:lnTo>
                                <a:pt x="204" y="204"/>
                              </a:lnTo>
                              <a:lnTo>
                                <a:pt x="216" y="192"/>
                              </a:lnTo>
                              <a:lnTo>
                                <a:pt x="224" y="157"/>
                              </a:lnTo>
                              <a:lnTo>
                                <a:pt x="239" y="130"/>
                              </a:lnTo>
                              <a:lnTo>
                                <a:pt x="259" y="106"/>
                              </a:lnTo>
                              <a:lnTo>
                                <a:pt x="322" y="98"/>
                              </a:lnTo>
                              <a:lnTo>
                                <a:pt x="353" y="98"/>
                              </a:lnTo>
                              <a:lnTo>
                                <a:pt x="404" y="67"/>
                              </a:lnTo>
                              <a:lnTo>
                                <a:pt x="440" y="51"/>
                              </a:lnTo>
                              <a:lnTo>
                                <a:pt x="491" y="47"/>
                              </a:lnTo>
                              <a:lnTo>
                                <a:pt x="420" y="204"/>
                              </a:lnTo>
                              <a:lnTo>
                                <a:pt x="471" y="251"/>
                              </a:lnTo>
                              <a:lnTo>
                                <a:pt x="416" y="294"/>
                              </a:lnTo>
                              <a:lnTo>
                                <a:pt x="569" y="788"/>
                              </a:lnTo>
                              <a:lnTo>
                                <a:pt x="585" y="788"/>
                              </a:lnTo>
                              <a:lnTo>
                                <a:pt x="436" y="290"/>
                              </a:lnTo>
                              <a:lnTo>
                                <a:pt x="494" y="255"/>
                              </a:lnTo>
                              <a:lnTo>
                                <a:pt x="428" y="200"/>
                              </a:lnTo>
                              <a:lnTo>
                                <a:pt x="502" y="51"/>
                              </a:lnTo>
                              <a:lnTo>
                                <a:pt x="552" y="0"/>
                              </a:lnTo>
                              <a:lnTo>
                                <a:pt x="559" y="42"/>
                              </a:lnTo>
                              <a:lnTo>
                                <a:pt x="564" y="75"/>
                              </a:lnTo>
                              <a:lnTo>
                                <a:pt x="583" y="127"/>
                              </a:lnTo>
                              <a:lnTo>
                                <a:pt x="604" y="220"/>
                              </a:lnTo>
                              <a:lnTo>
                                <a:pt x="632" y="369"/>
                              </a:lnTo>
                              <a:lnTo>
                                <a:pt x="648" y="471"/>
                              </a:lnTo>
                              <a:lnTo>
                                <a:pt x="655" y="549"/>
                              </a:lnTo>
                              <a:lnTo>
                                <a:pt x="659" y="690"/>
                              </a:lnTo>
                              <a:lnTo>
                                <a:pt x="683" y="784"/>
                              </a:lnTo>
                              <a:lnTo>
                                <a:pt x="671" y="851"/>
                              </a:lnTo>
                              <a:lnTo>
                                <a:pt x="502" y="870"/>
                              </a:lnTo>
                              <a:lnTo>
                                <a:pt x="479" y="763"/>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54" name="Freeform 26"/>
                        <p:cNvSpPr>
                          <a:spLocks/>
                        </p:cNvSpPr>
                        <p:nvPr/>
                      </p:nvSpPr>
                      <p:spPr bwMode="auto">
                        <a:xfrm>
                          <a:off x="1476" y="3084"/>
                          <a:ext cx="300" cy="416"/>
                        </a:xfrm>
                        <a:custGeom>
                          <a:avLst/>
                          <a:gdLst>
                            <a:gd name="T0" fmla="*/ 24 w 601"/>
                            <a:gd name="T1" fmla="*/ 709 h 830"/>
                            <a:gd name="T2" fmla="*/ 79 w 601"/>
                            <a:gd name="T3" fmla="*/ 513 h 830"/>
                            <a:gd name="T4" fmla="*/ 91 w 601"/>
                            <a:gd name="T5" fmla="*/ 399 h 830"/>
                            <a:gd name="T6" fmla="*/ 106 w 601"/>
                            <a:gd name="T7" fmla="*/ 293 h 830"/>
                            <a:gd name="T8" fmla="*/ 110 w 601"/>
                            <a:gd name="T9" fmla="*/ 215 h 830"/>
                            <a:gd name="T10" fmla="*/ 138 w 601"/>
                            <a:gd name="T11" fmla="*/ 126 h 830"/>
                            <a:gd name="T12" fmla="*/ 153 w 601"/>
                            <a:gd name="T13" fmla="*/ 66 h 830"/>
                            <a:gd name="T14" fmla="*/ 152 w 601"/>
                            <a:gd name="T15" fmla="*/ 0 h 830"/>
                            <a:gd name="T16" fmla="*/ 163 w 601"/>
                            <a:gd name="T17" fmla="*/ 14 h 830"/>
                            <a:gd name="T18" fmla="*/ 193 w 601"/>
                            <a:gd name="T19" fmla="*/ 71 h 830"/>
                            <a:gd name="T20" fmla="*/ 236 w 601"/>
                            <a:gd name="T21" fmla="*/ 133 h 830"/>
                            <a:gd name="T22" fmla="*/ 275 w 601"/>
                            <a:gd name="T23" fmla="*/ 192 h 830"/>
                            <a:gd name="T24" fmla="*/ 220 w 601"/>
                            <a:gd name="T25" fmla="*/ 258 h 830"/>
                            <a:gd name="T26" fmla="*/ 287 w 601"/>
                            <a:gd name="T27" fmla="*/ 313 h 830"/>
                            <a:gd name="T28" fmla="*/ 244 w 601"/>
                            <a:gd name="T29" fmla="*/ 450 h 830"/>
                            <a:gd name="T30" fmla="*/ 193 w 601"/>
                            <a:gd name="T31" fmla="*/ 556 h 830"/>
                            <a:gd name="T32" fmla="*/ 110 w 601"/>
                            <a:gd name="T33" fmla="*/ 732 h 830"/>
                            <a:gd name="T34" fmla="*/ 138 w 601"/>
                            <a:gd name="T35" fmla="*/ 732 h 830"/>
                            <a:gd name="T36" fmla="*/ 161 w 601"/>
                            <a:gd name="T37" fmla="*/ 662 h 830"/>
                            <a:gd name="T38" fmla="*/ 259 w 601"/>
                            <a:gd name="T39" fmla="*/ 435 h 830"/>
                            <a:gd name="T40" fmla="*/ 306 w 601"/>
                            <a:gd name="T41" fmla="*/ 333 h 830"/>
                            <a:gd name="T42" fmla="*/ 303 w 601"/>
                            <a:gd name="T43" fmla="*/ 305 h 830"/>
                            <a:gd name="T44" fmla="*/ 228 w 601"/>
                            <a:gd name="T45" fmla="*/ 262 h 830"/>
                            <a:gd name="T46" fmla="*/ 295 w 601"/>
                            <a:gd name="T47" fmla="*/ 215 h 830"/>
                            <a:gd name="T48" fmla="*/ 271 w 601"/>
                            <a:gd name="T49" fmla="*/ 160 h 830"/>
                            <a:gd name="T50" fmla="*/ 204 w 601"/>
                            <a:gd name="T51" fmla="*/ 74 h 830"/>
                            <a:gd name="T52" fmla="*/ 177 w 601"/>
                            <a:gd name="T53" fmla="*/ 22 h 830"/>
                            <a:gd name="T54" fmla="*/ 204 w 601"/>
                            <a:gd name="T55" fmla="*/ 40 h 830"/>
                            <a:gd name="T56" fmla="*/ 227 w 601"/>
                            <a:gd name="T57" fmla="*/ 48 h 830"/>
                            <a:gd name="T58" fmla="*/ 255 w 601"/>
                            <a:gd name="T59" fmla="*/ 70 h 830"/>
                            <a:gd name="T60" fmla="*/ 283 w 601"/>
                            <a:gd name="T61" fmla="*/ 90 h 830"/>
                            <a:gd name="T62" fmla="*/ 299 w 601"/>
                            <a:gd name="T63" fmla="*/ 102 h 830"/>
                            <a:gd name="T64" fmla="*/ 357 w 601"/>
                            <a:gd name="T65" fmla="*/ 109 h 830"/>
                            <a:gd name="T66" fmla="*/ 405 w 601"/>
                            <a:gd name="T67" fmla="*/ 121 h 830"/>
                            <a:gd name="T68" fmla="*/ 432 w 601"/>
                            <a:gd name="T69" fmla="*/ 149 h 830"/>
                            <a:gd name="T70" fmla="*/ 456 w 601"/>
                            <a:gd name="T71" fmla="*/ 172 h 830"/>
                            <a:gd name="T72" fmla="*/ 412 w 601"/>
                            <a:gd name="T73" fmla="*/ 227 h 830"/>
                            <a:gd name="T74" fmla="*/ 401 w 601"/>
                            <a:gd name="T75" fmla="*/ 250 h 830"/>
                            <a:gd name="T76" fmla="*/ 440 w 601"/>
                            <a:gd name="T77" fmla="*/ 215 h 830"/>
                            <a:gd name="T78" fmla="*/ 459 w 601"/>
                            <a:gd name="T79" fmla="*/ 203 h 830"/>
                            <a:gd name="T80" fmla="*/ 459 w 601"/>
                            <a:gd name="T81" fmla="*/ 223 h 830"/>
                            <a:gd name="T82" fmla="*/ 475 w 601"/>
                            <a:gd name="T83" fmla="*/ 258 h 830"/>
                            <a:gd name="T84" fmla="*/ 471 w 601"/>
                            <a:gd name="T85" fmla="*/ 297 h 830"/>
                            <a:gd name="T86" fmla="*/ 475 w 601"/>
                            <a:gd name="T87" fmla="*/ 333 h 830"/>
                            <a:gd name="T88" fmla="*/ 487 w 601"/>
                            <a:gd name="T89" fmla="*/ 388 h 830"/>
                            <a:gd name="T90" fmla="*/ 495 w 601"/>
                            <a:gd name="T91" fmla="*/ 431 h 830"/>
                            <a:gd name="T92" fmla="*/ 491 w 601"/>
                            <a:gd name="T93" fmla="*/ 458 h 830"/>
                            <a:gd name="T94" fmla="*/ 503 w 601"/>
                            <a:gd name="T95" fmla="*/ 470 h 830"/>
                            <a:gd name="T96" fmla="*/ 514 w 601"/>
                            <a:gd name="T97" fmla="*/ 493 h 830"/>
                            <a:gd name="T98" fmla="*/ 511 w 601"/>
                            <a:gd name="T99" fmla="*/ 513 h 830"/>
                            <a:gd name="T100" fmla="*/ 530 w 601"/>
                            <a:gd name="T101" fmla="*/ 536 h 830"/>
                            <a:gd name="T102" fmla="*/ 518 w 601"/>
                            <a:gd name="T103" fmla="*/ 568 h 830"/>
                            <a:gd name="T104" fmla="*/ 526 w 601"/>
                            <a:gd name="T105" fmla="*/ 595 h 830"/>
                            <a:gd name="T106" fmla="*/ 554 w 601"/>
                            <a:gd name="T107" fmla="*/ 630 h 830"/>
                            <a:gd name="T108" fmla="*/ 569 w 601"/>
                            <a:gd name="T109" fmla="*/ 693 h 830"/>
                            <a:gd name="T110" fmla="*/ 569 w 601"/>
                            <a:gd name="T111" fmla="*/ 752 h 830"/>
                            <a:gd name="T112" fmla="*/ 597 w 601"/>
                            <a:gd name="T113" fmla="*/ 775 h 830"/>
                            <a:gd name="T114" fmla="*/ 601 w 601"/>
                            <a:gd name="T115" fmla="*/ 830 h 830"/>
                            <a:gd name="T116" fmla="*/ 0 w 601"/>
                            <a:gd name="T117" fmla="*/ 818 h 830"/>
                            <a:gd name="T118" fmla="*/ 24 w 601"/>
                            <a:gd name="T119" fmla="*/ 709 h 8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01" h="830">
                              <a:moveTo>
                                <a:pt x="24" y="709"/>
                              </a:moveTo>
                              <a:lnTo>
                                <a:pt x="79" y="513"/>
                              </a:lnTo>
                              <a:lnTo>
                                <a:pt x="91" y="399"/>
                              </a:lnTo>
                              <a:lnTo>
                                <a:pt x="106" y="293"/>
                              </a:lnTo>
                              <a:lnTo>
                                <a:pt x="110" y="215"/>
                              </a:lnTo>
                              <a:lnTo>
                                <a:pt x="138" y="126"/>
                              </a:lnTo>
                              <a:lnTo>
                                <a:pt x="153" y="66"/>
                              </a:lnTo>
                              <a:lnTo>
                                <a:pt x="152" y="0"/>
                              </a:lnTo>
                              <a:lnTo>
                                <a:pt x="163" y="14"/>
                              </a:lnTo>
                              <a:lnTo>
                                <a:pt x="193" y="71"/>
                              </a:lnTo>
                              <a:lnTo>
                                <a:pt x="236" y="133"/>
                              </a:lnTo>
                              <a:lnTo>
                                <a:pt x="275" y="192"/>
                              </a:lnTo>
                              <a:lnTo>
                                <a:pt x="220" y="258"/>
                              </a:lnTo>
                              <a:lnTo>
                                <a:pt x="287" y="313"/>
                              </a:lnTo>
                              <a:lnTo>
                                <a:pt x="244" y="450"/>
                              </a:lnTo>
                              <a:lnTo>
                                <a:pt x="193" y="556"/>
                              </a:lnTo>
                              <a:lnTo>
                                <a:pt x="110" y="732"/>
                              </a:lnTo>
                              <a:lnTo>
                                <a:pt x="138" y="732"/>
                              </a:lnTo>
                              <a:lnTo>
                                <a:pt x="161" y="662"/>
                              </a:lnTo>
                              <a:lnTo>
                                <a:pt x="259" y="435"/>
                              </a:lnTo>
                              <a:lnTo>
                                <a:pt x="306" y="333"/>
                              </a:lnTo>
                              <a:lnTo>
                                <a:pt x="303" y="305"/>
                              </a:lnTo>
                              <a:lnTo>
                                <a:pt x="228" y="262"/>
                              </a:lnTo>
                              <a:lnTo>
                                <a:pt x="295" y="215"/>
                              </a:lnTo>
                              <a:lnTo>
                                <a:pt x="271" y="160"/>
                              </a:lnTo>
                              <a:lnTo>
                                <a:pt x="204" y="74"/>
                              </a:lnTo>
                              <a:lnTo>
                                <a:pt x="177" y="22"/>
                              </a:lnTo>
                              <a:lnTo>
                                <a:pt x="204" y="40"/>
                              </a:lnTo>
                              <a:lnTo>
                                <a:pt x="227" y="48"/>
                              </a:lnTo>
                              <a:lnTo>
                                <a:pt x="255" y="70"/>
                              </a:lnTo>
                              <a:lnTo>
                                <a:pt x="283" y="90"/>
                              </a:lnTo>
                              <a:lnTo>
                                <a:pt x="299" y="102"/>
                              </a:lnTo>
                              <a:lnTo>
                                <a:pt x="357" y="109"/>
                              </a:lnTo>
                              <a:lnTo>
                                <a:pt x="405" y="121"/>
                              </a:lnTo>
                              <a:lnTo>
                                <a:pt x="432" y="149"/>
                              </a:lnTo>
                              <a:lnTo>
                                <a:pt x="456" y="172"/>
                              </a:lnTo>
                              <a:lnTo>
                                <a:pt x="412" y="227"/>
                              </a:lnTo>
                              <a:lnTo>
                                <a:pt x="401" y="250"/>
                              </a:lnTo>
                              <a:lnTo>
                                <a:pt x="440" y="215"/>
                              </a:lnTo>
                              <a:lnTo>
                                <a:pt x="459" y="203"/>
                              </a:lnTo>
                              <a:lnTo>
                                <a:pt x="459" y="223"/>
                              </a:lnTo>
                              <a:lnTo>
                                <a:pt x="475" y="258"/>
                              </a:lnTo>
                              <a:lnTo>
                                <a:pt x="471" y="297"/>
                              </a:lnTo>
                              <a:lnTo>
                                <a:pt x="475" y="333"/>
                              </a:lnTo>
                              <a:lnTo>
                                <a:pt x="487" y="388"/>
                              </a:lnTo>
                              <a:lnTo>
                                <a:pt x="495" y="431"/>
                              </a:lnTo>
                              <a:lnTo>
                                <a:pt x="491" y="458"/>
                              </a:lnTo>
                              <a:lnTo>
                                <a:pt x="503" y="470"/>
                              </a:lnTo>
                              <a:lnTo>
                                <a:pt x="514" y="493"/>
                              </a:lnTo>
                              <a:lnTo>
                                <a:pt x="511" y="513"/>
                              </a:lnTo>
                              <a:lnTo>
                                <a:pt x="530" y="536"/>
                              </a:lnTo>
                              <a:lnTo>
                                <a:pt x="518" y="568"/>
                              </a:lnTo>
                              <a:lnTo>
                                <a:pt x="526" y="595"/>
                              </a:lnTo>
                              <a:lnTo>
                                <a:pt x="554" y="630"/>
                              </a:lnTo>
                              <a:lnTo>
                                <a:pt x="569" y="693"/>
                              </a:lnTo>
                              <a:lnTo>
                                <a:pt x="569" y="752"/>
                              </a:lnTo>
                              <a:lnTo>
                                <a:pt x="597" y="775"/>
                              </a:lnTo>
                              <a:lnTo>
                                <a:pt x="601" y="830"/>
                              </a:lnTo>
                              <a:lnTo>
                                <a:pt x="0" y="818"/>
                              </a:lnTo>
                              <a:lnTo>
                                <a:pt x="24" y="709"/>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155" name="Freeform 27"/>
                      <p:cNvSpPr>
                        <a:spLocks/>
                      </p:cNvSpPr>
                      <p:nvPr/>
                    </p:nvSpPr>
                    <p:spPr bwMode="auto">
                      <a:xfrm>
                        <a:off x="1220" y="3190"/>
                        <a:ext cx="107" cy="241"/>
                      </a:xfrm>
                      <a:custGeom>
                        <a:avLst/>
                        <a:gdLst>
                          <a:gd name="T0" fmla="*/ 108 w 214"/>
                          <a:gd name="T1" fmla="*/ 0 h 482"/>
                          <a:gd name="T2" fmla="*/ 112 w 214"/>
                          <a:gd name="T3" fmla="*/ 59 h 482"/>
                          <a:gd name="T4" fmla="*/ 140 w 214"/>
                          <a:gd name="T5" fmla="*/ 90 h 482"/>
                          <a:gd name="T6" fmla="*/ 140 w 214"/>
                          <a:gd name="T7" fmla="*/ 192 h 482"/>
                          <a:gd name="T8" fmla="*/ 128 w 214"/>
                          <a:gd name="T9" fmla="*/ 263 h 482"/>
                          <a:gd name="T10" fmla="*/ 132 w 214"/>
                          <a:gd name="T11" fmla="*/ 318 h 482"/>
                          <a:gd name="T12" fmla="*/ 140 w 214"/>
                          <a:gd name="T13" fmla="*/ 333 h 482"/>
                          <a:gd name="T14" fmla="*/ 112 w 214"/>
                          <a:gd name="T15" fmla="*/ 421 h 482"/>
                          <a:gd name="T16" fmla="*/ 137 w 214"/>
                          <a:gd name="T17" fmla="*/ 446 h 482"/>
                          <a:gd name="T18" fmla="*/ 163 w 214"/>
                          <a:gd name="T19" fmla="*/ 459 h 482"/>
                          <a:gd name="T20" fmla="*/ 214 w 214"/>
                          <a:gd name="T21" fmla="*/ 482 h 482"/>
                          <a:gd name="T22" fmla="*/ 143 w 214"/>
                          <a:gd name="T23" fmla="*/ 470 h 482"/>
                          <a:gd name="T24" fmla="*/ 96 w 214"/>
                          <a:gd name="T25" fmla="*/ 434 h 482"/>
                          <a:gd name="T26" fmla="*/ 0 w 214"/>
                          <a:gd name="T27" fmla="*/ 434 h 482"/>
                          <a:gd name="T28" fmla="*/ 100 w 214"/>
                          <a:gd name="T29" fmla="*/ 414 h 482"/>
                          <a:gd name="T30" fmla="*/ 128 w 214"/>
                          <a:gd name="T31" fmla="*/ 333 h 482"/>
                          <a:gd name="T32" fmla="*/ 73 w 214"/>
                          <a:gd name="T33" fmla="*/ 333 h 482"/>
                          <a:gd name="T34" fmla="*/ 128 w 214"/>
                          <a:gd name="T35" fmla="*/ 325 h 482"/>
                          <a:gd name="T36" fmla="*/ 120 w 214"/>
                          <a:gd name="T37" fmla="*/ 263 h 482"/>
                          <a:gd name="T38" fmla="*/ 89 w 214"/>
                          <a:gd name="T39" fmla="*/ 235 h 482"/>
                          <a:gd name="T40" fmla="*/ 53 w 214"/>
                          <a:gd name="T41" fmla="*/ 192 h 482"/>
                          <a:gd name="T42" fmla="*/ 18 w 214"/>
                          <a:gd name="T43" fmla="*/ 153 h 482"/>
                          <a:gd name="T44" fmla="*/ 69 w 214"/>
                          <a:gd name="T45" fmla="*/ 204 h 482"/>
                          <a:gd name="T46" fmla="*/ 120 w 214"/>
                          <a:gd name="T47" fmla="*/ 231 h 482"/>
                          <a:gd name="T48" fmla="*/ 128 w 214"/>
                          <a:gd name="T49" fmla="*/ 180 h 482"/>
                          <a:gd name="T50" fmla="*/ 81 w 214"/>
                          <a:gd name="T51" fmla="*/ 157 h 482"/>
                          <a:gd name="T52" fmla="*/ 53 w 214"/>
                          <a:gd name="T53" fmla="*/ 110 h 482"/>
                          <a:gd name="T54" fmla="*/ 37 w 214"/>
                          <a:gd name="T55" fmla="*/ 51 h 482"/>
                          <a:gd name="T56" fmla="*/ 73 w 214"/>
                          <a:gd name="T57" fmla="*/ 110 h 482"/>
                          <a:gd name="T58" fmla="*/ 120 w 214"/>
                          <a:gd name="T59" fmla="*/ 169 h 482"/>
                          <a:gd name="T60" fmla="*/ 128 w 214"/>
                          <a:gd name="T61" fmla="*/ 145 h 482"/>
                          <a:gd name="T62" fmla="*/ 108 w 214"/>
                          <a:gd name="T63" fmla="*/ 82 h 482"/>
                          <a:gd name="T64" fmla="*/ 108 w 214"/>
                          <a:gd name="T65" fmla="*/ 0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14" h="482">
                            <a:moveTo>
                              <a:pt x="108" y="0"/>
                            </a:moveTo>
                            <a:lnTo>
                              <a:pt x="112" y="59"/>
                            </a:lnTo>
                            <a:lnTo>
                              <a:pt x="140" y="90"/>
                            </a:lnTo>
                            <a:lnTo>
                              <a:pt x="140" y="192"/>
                            </a:lnTo>
                            <a:lnTo>
                              <a:pt x="128" y="263"/>
                            </a:lnTo>
                            <a:lnTo>
                              <a:pt x="132" y="318"/>
                            </a:lnTo>
                            <a:lnTo>
                              <a:pt x="140" y="333"/>
                            </a:lnTo>
                            <a:lnTo>
                              <a:pt x="112" y="421"/>
                            </a:lnTo>
                            <a:lnTo>
                              <a:pt x="137" y="446"/>
                            </a:lnTo>
                            <a:lnTo>
                              <a:pt x="163" y="459"/>
                            </a:lnTo>
                            <a:lnTo>
                              <a:pt x="214" y="482"/>
                            </a:lnTo>
                            <a:lnTo>
                              <a:pt x="143" y="470"/>
                            </a:lnTo>
                            <a:lnTo>
                              <a:pt x="96" y="434"/>
                            </a:lnTo>
                            <a:lnTo>
                              <a:pt x="0" y="434"/>
                            </a:lnTo>
                            <a:lnTo>
                              <a:pt x="100" y="414"/>
                            </a:lnTo>
                            <a:lnTo>
                              <a:pt x="128" y="333"/>
                            </a:lnTo>
                            <a:lnTo>
                              <a:pt x="73" y="333"/>
                            </a:lnTo>
                            <a:lnTo>
                              <a:pt x="128" y="325"/>
                            </a:lnTo>
                            <a:lnTo>
                              <a:pt x="120" y="263"/>
                            </a:lnTo>
                            <a:lnTo>
                              <a:pt x="89" y="235"/>
                            </a:lnTo>
                            <a:lnTo>
                              <a:pt x="53" y="192"/>
                            </a:lnTo>
                            <a:lnTo>
                              <a:pt x="18" y="153"/>
                            </a:lnTo>
                            <a:lnTo>
                              <a:pt x="69" y="204"/>
                            </a:lnTo>
                            <a:lnTo>
                              <a:pt x="120" y="231"/>
                            </a:lnTo>
                            <a:lnTo>
                              <a:pt x="128" y="180"/>
                            </a:lnTo>
                            <a:lnTo>
                              <a:pt x="81" y="157"/>
                            </a:lnTo>
                            <a:lnTo>
                              <a:pt x="53" y="110"/>
                            </a:lnTo>
                            <a:lnTo>
                              <a:pt x="37" y="51"/>
                            </a:lnTo>
                            <a:lnTo>
                              <a:pt x="73" y="110"/>
                            </a:lnTo>
                            <a:lnTo>
                              <a:pt x="120" y="169"/>
                            </a:lnTo>
                            <a:lnTo>
                              <a:pt x="128" y="145"/>
                            </a:lnTo>
                            <a:lnTo>
                              <a:pt x="108" y="82"/>
                            </a:lnTo>
                            <a:lnTo>
                              <a:pt x="108" y="0"/>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56" name="Freeform 28"/>
                      <p:cNvSpPr>
                        <a:spLocks/>
                      </p:cNvSpPr>
                      <p:nvPr/>
                    </p:nvSpPr>
                    <p:spPr bwMode="auto">
                      <a:xfrm>
                        <a:off x="1547" y="3227"/>
                        <a:ext cx="190" cy="251"/>
                      </a:xfrm>
                      <a:custGeom>
                        <a:avLst/>
                        <a:gdLst>
                          <a:gd name="T0" fmla="*/ 247 w 380"/>
                          <a:gd name="T1" fmla="*/ 0 h 501"/>
                          <a:gd name="T2" fmla="*/ 223 w 380"/>
                          <a:gd name="T3" fmla="*/ 58 h 501"/>
                          <a:gd name="T4" fmla="*/ 223 w 380"/>
                          <a:gd name="T5" fmla="*/ 78 h 501"/>
                          <a:gd name="T6" fmla="*/ 204 w 380"/>
                          <a:gd name="T7" fmla="*/ 141 h 501"/>
                          <a:gd name="T8" fmla="*/ 204 w 380"/>
                          <a:gd name="T9" fmla="*/ 172 h 501"/>
                          <a:gd name="T10" fmla="*/ 196 w 380"/>
                          <a:gd name="T11" fmla="*/ 235 h 501"/>
                          <a:gd name="T12" fmla="*/ 204 w 380"/>
                          <a:gd name="T13" fmla="*/ 278 h 501"/>
                          <a:gd name="T14" fmla="*/ 192 w 380"/>
                          <a:gd name="T15" fmla="*/ 305 h 501"/>
                          <a:gd name="T16" fmla="*/ 188 w 380"/>
                          <a:gd name="T17" fmla="*/ 360 h 501"/>
                          <a:gd name="T18" fmla="*/ 184 w 380"/>
                          <a:gd name="T19" fmla="*/ 438 h 501"/>
                          <a:gd name="T20" fmla="*/ 113 w 380"/>
                          <a:gd name="T21" fmla="*/ 442 h 501"/>
                          <a:gd name="T22" fmla="*/ 55 w 380"/>
                          <a:gd name="T23" fmla="*/ 454 h 501"/>
                          <a:gd name="T24" fmla="*/ 0 w 380"/>
                          <a:gd name="T25" fmla="*/ 470 h 501"/>
                          <a:gd name="T26" fmla="*/ 0 w 380"/>
                          <a:gd name="T27" fmla="*/ 482 h 501"/>
                          <a:gd name="T28" fmla="*/ 58 w 380"/>
                          <a:gd name="T29" fmla="*/ 470 h 501"/>
                          <a:gd name="T30" fmla="*/ 153 w 380"/>
                          <a:gd name="T31" fmla="*/ 454 h 501"/>
                          <a:gd name="T32" fmla="*/ 219 w 380"/>
                          <a:gd name="T33" fmla="*/ 450 h 501"/>
                          <a:gd name="T34" fmla="*/ 298 w 380"/>
                          <a:gd name="T35" fmla="*/ 458 h 501"/>
                          <a:gd name="T36" fmla="*/ 345 w 380"/>
                          <a:gd name="T37" fmla="*/ 485 h 501"/>
                          <a:gd name="T38" fmla="*/ 380 w 380"/>
                          <a:gd name="T39" fmla="*/ 501 h 501"/>
                          <a:gd name="T40" fmla="*/ 357 w 380"/>
                          <a:gd name="T41" fmla="*/ 478 h 501"/>
                          <a:gd name="T42" fmla="*/ 317 w 380"/>
                          <a:gd name="T43" fmla="*/ 446 h 501"/>
                          <a:gd name="T44" fmla="*/ 263 w 380"/>
                          <a:gd name="T45" fmla="*/ 435 h 501"/>
                          <a:gd name="T46" fmla="*/ 208 w 380"/>
                          <a:gd name="T47" fmla="*/ 435 h 501"/>
                          <a:gd name="T48" fmla="*/ 196 w 380"/>
                          <a:gd name="T49" fmla="*/ 411 h 501"/>
                          <a:gd name="T50" fmla="*/ 200 w 380"/>
                          <a:gd name="T51" fmla="*/ 337 h 501"/>
                          <a:gd name="T52" fmla="*/ 274 w 380"/>
                          <a:gd name="T53" fmla="*/ 333 h 501"/>
                          <a:gd name="T54" fmla="*/ 333 w 380"/>
                          <a:gd name="T55" fmla="*/ 313 h 501"/>
                          <a:gd name="T56" fmla="*/ 357 w 380"/>
                          <a:gd name="T57" fmla="*/ 274 h 501"/>
                          <a:gd name="T58" fmla="*/ 321 w 380"/>
                          <a:gd name="T59" fmla="*/ 301 h 501"/>
                          <a:gd name="T60" fmla="*/ 294 w 380"/>
                          <a:gd name="T61" fmla="*/ 321 h 501"/>
                          <a:gd name="T62" fmla="*/ 208 w 380"/>
                          <a:gd name="T63" fmla="*/ 321 h 501"/>
                          <a:gd name="T64" fmla="*/ 215 w 380"/>
                          <a:gd name="T65" fmla="*/ 286 h 501"/>
                          <a:gd name="T66" fmla="*/ 223 w 380"/>
                          <a:gd name="T67" fmla="*/ 274 h 501"/>
                          <a:gd name="T68" fmla="*/ 212 w 380"/>
                          <a:gd name="T69" fmla="*/ 219 h 501"/>
                          <a:gd name="T70" fmla="*/ 219 w 380"/>
                          <a:gd name="T71" fmla="*/ 184 h 501"/>
                          <a:gd name="T72" fmla="*/ 247 w 380"/>
                          <a:gd name="T73" fmla="*/ 211 h 501"/>
                          <a:gd name="T74" fmla="*/ 282 w 380"/>
                          <a:gd name="T75" fmla="*/ 223 h 501"/>
                          <a:gd name="T76" fmla="*/ 353 w 380"/>
                          <a:gd name="T77" fmla="*/ 223 h 501"/>
                          <a:gd name="T78" fmla="*/ 290 w 380"/>
                          <a:gd name="T79" fmla="*/ 211 h 501"/>
                          <a:gd name="T80" fmla="*/ 239 w 380"/>
                          <a:gd name="T81" fmla="*/ 199 h 501"/>
                          <a:gd name="T82" fmla="*/ 223 w 380"/>
                          <a:gd name="T83" fmla="*/ 184 h 501"/>
                          <a:gd name="T84" fmla="*/ 223 w 380"/>
                          <a:gd name="T85" fmla="*/ 137 h 501"/>
                          <a:gd name="T86" fmla="*/ 235 w 380"/>
                          <a:gd name="T87" fmla="*/ 102 h 501"/>
                          <a:gd name="T88" fmla="*/ 247 w 380"/>
                          <a:gd name="T89" fmla="*/ 0 h 5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380" h="501">
                            <a:moveTo>
                              <a:pt x="247" y="0"/>
                            </a:moveTo>
                            <a:lnTo>
                              <a:pt x="223" y="58"/>
                            </a:lnTo>
                            <a:lnTo>
                              <a:pt x="223" y="78"/>
                            </a:lnTo>
                            <a:lnTo>
                              <a:pt x="204" y="141"/>
                            </a:lnTo>
                            <a:lnTo>
                              <a:pt x="204" y="172"/>
                            </a:lnTo>
                            <a:lnTo>
                              <a:pt x="196" y="235"/>
                            </a:lnTo>
                            <a:lnTo>
                              <a:pt x="204" y="278"/>
                            </a:lnTo>
                            <a:lnTo>
                              <a:pt x="192" y="305"/>
                            </a:lnTo>
                            <a:lnTo>
                              <a:pt x="188" y="360"/>
                            </a:lnTo>
                            <a:lnTo>
                              <a:pt x="184" y="438"/>
                            </a:lnTo>
                            <a:lnTo>
                              <a:pt x="113" y="442"/>
                            </a:lnTo>
                            <a:lnTo>
                              <a:pt x="55" y="454"/>
                            </a:lnTo>
                            <a:lnTo>
                              <a:pt x="0" y="470"/>
                            </a:lnTo>
                            <a:lnTo>
                              <a:pt x="0" y="482"/>
                            </a:lnTo>
                            <a:lnTo>
                              <a:pt x="58" y="470"/>
                            </a:lnTo>
                            <a:lnTo>
                              <a:pt x="153" y="454"/>
                            </a:lnTo>
                            <a:lnTo>
                              <a:pt x="219" y="450"/>
                            </a:lnTo>
                            <a:lnTo>
                              <a:pt x="298" y="458"/>
                            </a:lnTo>
                            <a:lnTo>
                              <a:pt x="345" y="485"/>
                            </a:lnTo>
                            <a:lnTo>
                              <a:pt x="380" y="501"/>
                            </a:lnTo>
                            <a:lnTo>
                              <a:pt x="357" y="478"/>
                            </a:lnTo>
                            <a:lnTo>
                              <a:pt x="317" y="446"/>
                            </a:lnTo>
                            <a:lnTo>
                              <a:pt x="263" y="435"/>
                            </a:lnTo>
                            <a:lnTo>
                              <a:pt x="208" y="435"/>
                            </a:lnTo>
                            <a:lnTo>
                              <a:pt x="196" y="411"/>
                            </a:lnTo>
                            <a:lnTo>
                              <a:pt x="200" y="337"/>
                            </a:lnTo>
                            <a:lnTo>
                              <a:pt x="274" y="333"/>
                            </a:lnTo>
                            <a:lnTo>
                              <a:pt x="333" y="313"/>
                            </a:lnTo>
                            <a:lnTo>
                              <a:pt x="357" y="274"/>
                            </a:lnTo>
                            <a:lnTo>
                              <a:pt x="321" y="301"/>
                            </a:lnTo>
                            <a:lnTo>
                              <a:pt x="294" y="321"/>
                            </a:lnTo>
                            <a:lnTo>
                              <a:pt x="208" y="321"/>
                            </a:lnTo>
                            <a:lnTo>
                              <a:pt x="215" y="286"/>
                            </a:lnTo>
                            <a:lnTo>
                              <a:pt x="223" y="274"/>
                            </a:lnTo>
                            <a:lnTo>
                              <a:pt x="212" y="219"/>
                            </a:lnTo>
                            <a:lnTo>
                              <a:pt x="219" y="184"/>
                            </a:lnTo>
                            <a:lnTo>
                              <a:pt x="247" y="211"/>
                            </a:lnTo>
                            <a:lnTo>
                              <a:pt x="282" y="223"/>
                            </a:lnTo>
                            <a:lnTo>
                              <a:pt x="353" y="223"/>
                            </a:lnTo>
                            <a:lnTo>
                              <a:pt x="290" y="211"/>
                            </a:lnTo>
                            <a:lnTo>
                              <a:pt x="239" y="199"/>
                            </a:lnTo>
                            <a:lnTo>
                              <a:pt x="223" y="184"/>
                            </a:lnTo>
                            <a:lnTo>
                              <a:pt x="223" y="137"/>
                            </a:lnTo>
                            <a:lnTo>
                              <a:pt x="235" y="102"/>
                            </a:lnTo>
                            <a:lnTo>
                              <a:pt x="247" y="0"/>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157" name="Group 29"/>
                    <p:cNvGrpSpPr>
                      <a:grpSpLocks/>
                    </p:cNvGrpSpPr>
                    <p:nvPr/>
                  </p:nvGrpSpPr>
                  <p:grpSpPr bwMode="auto">
                    <a:xfrm>
                      <a:off x="1404" y="3054"/>
                      <a:ext cx="144" cy="391"/>
                      <a:chOff x="1404" y="3054"/>
                      <a:chExt cx="144" cy="391"/>
                    </a:xfrm>
                  </p:grpSpPr>
                  <p:sp>
                    <p:nvSpPr>
                      <p:cNvPr id="176158" name="Freeform 30"/>
                      <p:cNvSpPr>
                        <a:spLocks/>
                      </p:cNvSpPr>
                      <p:nvPr/>
                    </p:nvSpPr>
                    <p:spPr bwMode="auto">
                      <a:xfrm>
                        <a:off x="1404" y="3054"/>
                        <a:ext cx="144" cy="391"/>
                      </a:xfrm>
                      <a:custGeom>
                        <a:avLst/>
                        <a:gdLst>
                          <a:gd name="T0" fmla="*/ 9 w 289"/>
                          <a:gd name="T1" fmla="*/ 83 h 783"/>
                          <a:gd name="T2" fmla="*/ 0 w 289"/>
                          <a:gd name="T3" fmla="*/ 33 h 783"/>
                          <a:gd name="T4" fmla="*/ 5 w 289"/>
                          <a:gd name="T5" fmla="*/ 0 h 783"/>
                          <a:gd name="T6" fmla="*/ 287 w 289"/>
                          <a:gd name="T7" fmla="*/ 34 h 783"/>
                          <a:gd name="T8" fmla="*/ 289 w 289"/>
                          <a:gd name="T9" fmla="*/ 83 h 783"/>
                          <a:gd name="T10" fmla="*/ 288 w 289"/>
                          <a:gd name="T11" fmla="*/ 103 h 783"/>
                          <a:gd name="T12" fmla="*/ 241 w 289"/>
                          <a:gd name="T13" fmla="*/ 285 h 783"/>
                          <a:gd name="T14" fmla="*/ 209 w 289"/>
                          <a:gd name="T15" fmla="*/ 563 h 783"/>
                          <a:gd name="T16" fmla="*/ 168 w 289"/>
                          <a:gd name="T17" fmla="*/ 779 h 783"/>
                          <a:gd name="T18" fmla="*/ 113 w 289"/>
                          <a:gd name="T19" fmla="*/ 783 h 783"/>
                          <a:gd name="T20" fmla="*/ 111 w 289"/>
                          <a:gd name="T21" fmla="*/ 657 h 783"/>
                          <a:gd name="T22" fmla="*/ 101 w 289"/>
                          <a:gd name="T23" fmla="*/ 504 h 783"/>
                          <a:gd name="T24" fmla="*/ 69 w 289"/>
                          <a:gd name="T25" fmla="*/ 340 h 783"/>
                          <a:gd name="T26" fmla="*/ 30 w 289"/>
                          <a:gd name="T27" fmla="*/ 144 h 783"/>
                          <a:gd name="T28" fmla="*/ 9 w 289"/>
                          <a:gd name="T29" fmla="*/ 83 h 7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89" h="783">
                            <a:moveTo>
                              <a:pt x="9" y="83"/>
                            </a:moveTo>
                            <a:lnTo>
                              <a:pt x="0" y="33"/>
                            </a:lnTo>
                            <a:lnTo>
                              <a:pt x="5" y="0"/>
                            </a:lnTo>
                            <a:lnTo>
                              <a:pt x="287" y="34"/>
                            </a:lnTo>
                            <a:lnTo>
                              <a:pt x="289" y="83"/>
                            </a:lnTo>
                            <a:lnTo>
                              <a:pt x="288" y="103"/>
                            </a:lnTo>
                            <a:lnTo>
                              <a:pt x="241" y="285"/>
                            </a:lnTo>
                            <a:lnTo>
                              <a:pt x="209" y="563"/>
                            </a:lnTo>
                            <a:lnTo>
                              <a:pt x="168" y="779"/>
                            </a:lnTo>
                            <a:lnTo>
                              <a:pt x="113" y="783"/>
                            </a:lnTo>
                            <a:lnTo>
                              <a:pt x="111" y="657"/>
                            </a:lnTo>
                            <a:lnTo>
                              <a:pt x="101" y="504"/>
                            </a:lnTo>
                            <a:lnTo>
                              <a:pt x="69" y="340"/>
                            </a:lnTo>
                            <a:lnTo>
                              <a:pt x="30" y="144"/>
                            </a:lnTo>
                            <a:lnTo>
                              <a:pt x="9" y="83"/>
                            </a:lnTo>
                            <a:close/>
                          </a:path>
                        </a:pathLst>
                      </a:custGeom>
                      <a:solidFill>
                        <a:srgbClr val="C0C0C0"/>
                      </a:solidFill>
                      <a:ln w="7938">
                        <a:solidFill>
                          <a:srgbClr val="000000"/>
                        </a:solidFill>
                        <a:prstDash val="solid"/>
                        <a:round/>
                        <a:headEnd/>
                        <a:tailEnd/>
                      </a:ln>
                    </p:spPr>
                    <p:txBody>
                      <a:bodyPr/>
                      <a:lstStyle/>
                      <a:p>
                        <a:endParaRPr lang="en-GB"/>
                      </a:p>
                    </p:txBody>
                  </p:sp>
                  <p:sp>
                    <p:nvSpPr>
                      <p:cNvPr id="176159" name="Freeform 31"/>
                      <p:cNvSpPr>
                        <a:spLocks/>
                      </p:cNvSpPr>
                      <p:nvPr/>
                    </p:nvSpPr>
                    <p:spPr bwMode="auto">
                      <a:xfrm>
                        <a:off x="1450" y="3157"/>
                        <a:ext cx="58" cy="275"/>
                      </a:xfrm>
                      <a:custGeom>
                        <a:avLst/>
                        <a:gdLst>
                          <a:gd name="T0" fmla="*/ 31 w 115"/>
                          <a:gd name="T1" fmla="*/ 0 h 551"/>
                          <a:gd name="T2" fmla="*/ 3 w 115"/>
                          <a:gd name="T3" fmla="*/ 43 h 551"/>
                          <a:gd name="T4" fmla="*/ 35 w 115"/>
                          <a:gd name="T5" fmla="*/ 94 h 551"/>
                          <a:gd name="T6" fmla="*/ 35 w 115"/>
                          <a:gd name="T7" fmla="*/ 112 h 551"/>
                          <a:gd name="T8" fmla="*/ 0 w 115"/>
                          <a:gd name="T9" fmla="*/ 222 h 551"/>
                          <a:gd name="T10" fmla="*/ 12 w 115"/>
                          <a:gd name="T11" fmla="*/ 316 h 551"/>
                          <a:gd name="T12" fmla="*/ 24 w 115"/>
                          <a:gd name="T13" fmla="*/ 462 h 551"/>
                          <a:gd name="T14" fmla="*/ 20 w 115"/>
                          <a:gd name="T15" fmla="*/ 551 h 551"/>
                          <a:gd name="T16" fmla="*/ 76 w 115"/>
                          <a:gd name="T17" fmla="*/ 545 h 551"/>
                          <a:gd name="T18" fmla="*/ 114 w 115"/>
                          <a:gd name="T19" fmla="*/ 377 h 551"/>
                          <a:gd name="T20" fmla="*/ 115 w 115"/>
                          <a:gd name="T21" fmla="*/ 256 h 551"/>
                          <a:gd name="T22" fmla="*/ 109 w 115"/>
                          <a:gd name="T23" fmla="*/ 198 h 551"/>
                          <a:gd name="T24" fmla="*/ 86 w 115"/>
                          <a:gd name="T25" fmla="*/ 141 h 551"/>
                          <a:gd name="T26" fmla="*/ 85 w 115"/>
                          <a:gd name="T27" fmla="*/ 121 h 551"/>
                          <a:gd name="T28" fmla="*/ 90 w 115"/>
                          <a:gd name="T29" fmla="*/ 82 h 551"/>
                          <a:gd name="T30" fmla="*/ 114 w 115"/>
                          <a:gd name="T31" fmla="*/ 58 h 551"/>
                          <a:gd name="T32" fmla="*/ 73 w 115"/>
                          <a:gd name="T33" fmla="*/ 4 h 551"/>
                          <a:gd name="T34" fmla="*/ 31 w 115"/>
                          <a:gd name="T35" fmla="*/ 0 h 5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5" h="551">
                            <a:moveTo>
                              <a:pt x="31" y="0"/>
                            </a:moveTo>
                            <a:lnTo>
                              <a:pt x="3" y="43"/>
                            </a:lnTo>
                            <a:lnTo>
                              <a:pt x="35" y="94"/>
                            </a:lnTo>
                            <a:lnTo>
                              <a:pt x="35" y="112"/>
                            </a:lnTo>
                            <a:lnTo>
                              <a:pt x="0" y="222"/>
                            </a:lnTo>
                            <a:lnTo>
                              <a:pt x="12" y="316"/>
                            </a:lnTo>
                            <a:lnTo>
                              <a:pt x="24" y="462"/>
                            </a:lnTo>
                            <a:lnTo>
                              <a:pt x="20" y="551"/>
                            </a:lnTo>
                            <a:lnTo>
                              <a:pt x="76" y="545"/>
                            </a:lnTo>
                            <a:lnTo>
                              <a:pt x="114" y="377"/>
                            </a:lnTo>
                            <a:lnTo>
                              <a:pt x="115" y="256"/>
                            </a:lnTo>
                            <a:lnTo>
                              <a:pt x="109" y="198"/>
                            </a:lnTo>
                            <a:lnTo>
                              <a:pt x="86" y="141"/>
                            </a:lnTo>
                            <a:lnTo>
                              <a:pt x="85" y="121"/>
                            </a:lnTo>
                            <a:lnTo>
                              <a:pt x="90" y="82"/>
                            </a:lnTo>
                            <a:lnTo>
                              <a:pt x="114" y="58"/>
                            </a:lnTo>
                            <a:lnTo>
                              <a:pt x="73" y="4"/>
                            </a:lnTo>
                            <a:lnTo>
                              <a:pt x="31" y="0"/>
                            </a:lnTo>
                            <a:close/>
                          </a:path>
                        </a:pathLst>
                      </a:custGeom>
                      <a:solidFill>
                        <a:srgbClr val="800000"/>
                      </a:solidFill>
                      <a:ln w="7938">
                        <a:solidFill>
                          <a:srgbClr val="000000"/>
                        </a:solidFill>
                        <a:prstDash val="solid"/>
                        <a:round/>
                        <a:headEnd/>
                        <a:tailEnd/>
                      </a:ln>
                    </p:spPr>
                    <p:txBody>
                      <a:bodyPr/>
                      <a:lstStyle/>
                      <a:p>
                        <a:endParaRPr lang="en-GB"/>
                      </a:p>
                    </p:txBody>
                  </p:sp>
                  <p:sp>
                    <p:nvSpPr>
                      <p:cNvPr id="176160" name="Freeform 32"/>
                      <p:cNvSpPr>
                        <a:spLocks/>
                      </p:cNvSpPr>
                      <p:nvPr/>
                    </p:nvSpPr>
                    <p:spPr bwMode="auto">
                      <a:xfrm>
                        <a:off x="1483" y="3098"/>
                        <a:ext cx="59" cy="98"/>
                      </a:xfrm>
                      <a:custGeom>
                        <a:avLst/>
                        <a:gdLst>
                          <a:gd name="T0" fmla="*/ 119 w 119"/>
                          <a:gd name="T1" fmla="*/ 0 h 196"/>
                          <a:gd name="T2" fmla="*/ 96 w 119"/>
                          <a:gd name="T3" fmla="*/ 34 h 196"/>
                          <a:gd name="T4" fmla="*/ 58 w 119"/>
                          <a:gd name="T5" fmla="*/ 72 h 196"/>
                          <a:gd name="T6" fmla="*/ 29 w 119"/>
                          <a:gd name="T7" fmla="*/ 99 h 196"/>
                          <a:gd name="T8" fmla="*/ 0 w 119"/>
                          <a:gd name="T9" fmla="*/ 107 h 196"/>
                          <a:gd name="T10" fmla="*/ 19 w 119"/>
                          <a:gd name="T11" fmla="*/ 116 h 196"/>
                          <a:gd name="T12" fmla="*/ 42 w 119"/>
                          <a:gd name="T13" fmla="*/ 145 h 196"/>
                          <a:gd name="T14" fmla="*/ 54 w 119"/>
                          <a:gd name="T15" fmla="*/ 165 h 196"/>
                          <a:gd name="T16" fmla="*/ 58 w 119"/>
                          <a:gd name="T17" fmla="*/ 188 h 196"/>
                          <a:gd name="T18" fmla="*/ 57 w 119"/>
                          <a:gd name="T19" fmla="*/ 196 h 196"/>
                          <a:gd name="T20" fmla="*/ 70 w 119"/>
                          <a:gd name="T21" fmla="*/ 183 h 196"/>
                          <a:gd name="T22" fmla="*/ 82 w 119"/>
                          <a:gd name="T23" fmla="*/ 158 h 196"/>
                          <a:gd name="T24" fmla="*/ 93 w 119"/>
                          <a:gd name="T25" fmla="*/ 101 h 196"/>
                          <a:gd name="T26" fmla="*/ 109 w 119"/>
                          <a:gd name="T27" fmla="*/ 48 h 196"/>
                          <a:gd name="T28" fmla="*/ 119 w 119"/>
                          <a:gd name="T29" fmla="*/ 18 h 196"/>
                          <a:gd name="T30" fmla="*/ 119 w 119"/>
                          <a:gd name="T31" fmla="*/ 0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9" h="196">
                            <a:moveTo>
                              <a:pt x="119" y="0"/>
                            </a:moveTo>
                            <a:lnTo>
                              <a:pt x="96" y="34"/>
                            </a:lnTo>
                            <a:lnTo>
                              <a:pt x="58" y="72"/>
                            </a:lnTo>
                            <a:lnTo>
                              <a:pt x="29" y="99"/>
                            </a:lnTo>
                            <a:lnTo>
                              <a:pt x="0" y="107"/>
                            </a:lnTo>
                            <a:lnTo>
                              <a:pt x="19" y="116"/>
                            </a:lnTo>
                            <a:lnTo>
                              <a:pt x="42" y="145"/>
                            </a:lnTo>
                            <a:lnTo>
                              <a:pt x="54" y="165"/>
                            </a:lnTo>
                            <a:lnTo>
                              <a:pt x="58" y="188"/>
                            </a:lnTo>
                            <a:lnTo>
                              <a:pt x="57" y="196"/>
                            </a:lnTo>
                            <a:lnTo>
                              <a:pt x="70" y="183"/>
                            </a:lnTo>
                            <a:lnTo>
                              <a:pt x="82" y="158"/>
                            </a:lnTo>
                            <a:lnTo>
                              <a:pt x="93" y="101"/>
                            </a:lnTo>
                            <a:lnTo>
                              <a:pt x="109" y="48"/>
                            </a:lnTo>
                            <a:lnTo>
                              <a:pt x="119" y="18"/>
                            </a:lnTo>
                            <a:lnTo>
                              <a:pt x="119" y="0"/>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61" name="Freeform 33"/>
                      <p:cNvSpPr>
                        <a:spLocks/>
                      </p:cNvSpPr>
                      <p:nvPr/>
                    </p:nvSpPr>
                    <p:spPr bwMode="auto">
                      <a:xfrm>
                        <a:off x="1417" y="3107"/>
                        <a:ext cx="45" cy="96"/>
                      </a:xfrm>
                      <a:custGeom>
                        <a:avLst/>
                        <a:gdLst>
                          <a:gd name="T0" fmla="*/ 0 w 91"/>
                          <a:gd name="T1" fmla="*/ 0 h 192"/>
                          <a:gd name="T2" fmla="*/ 17 w 91"/>
                          <a:gd name="T3" fmla="*/ 25 h 192"/>
                          <a:gd name="T4" fmla="*/ 37 w 91"/>
                          <a:gd name="T5" fmla="*/ 45 h 192"/>
                          <a:gd name="T6" fmla="*/ 57 w 91"/>
                          <a:gd name="T7" fmla="*/ 63 h 192"/>
                          <a:gd name="T8" fmla="*/ 68 w 91"/>
                          <a:gd name="T9" fmla="*/ 75 h 192"/>
                          <a:gd name="T10" fmla="*/ 91 w 91"/>
                          <a:gd name="T11" fmla="*/ 90 h 192"/>
                          <a:gd name="T12" fmla="*/ 76 w 91"/>
                          <a:gd name="T13" fmla="*/ 110 h 192"/>
                          <a:gd name="T14" fmla="*/ 60 w 91"/>
                          <a:gd name="T15" fmla="*/ 132 h 192"/>
                          <a:gd name="T16" fmla="*/ 55 w 91"/>
                          <a:gd name="T17" fmla="*/ 149 h 192"/>
                          <a:gd name="T18" fmla="*/ 45 w 91"/>
                          <a:gd name="T19" fmla="*/ 192 h 192"/>
                          <a:gd name="T20" fmla="*/ 36 w 91"/>
                          <a:gd name="T21" fmla="*/ 153 h 192"/>
                          <a:gd name="T22" fmla="*/ 29 w 91"/>
                          <a:gd name="T23" fmla="*/ 117 h 192"/>
                          <a:gd name="T24" fmla="*/ 24 w 91"/>
                          <a:gd name="T25" fmla="*/ 80 h 192"/>
                          <a:gd name="T26" fmla="*/ 17 w 91"/>
                          <a:gd name="T27" fmla="*/ 57 h 192"/>
                          <a:gd name="T28" fmla="*/ 13 w 91"/>
                          <a:gd name="T29" fmla="*/ 36 h 192"/>
                          <a:gd name="T30" fmla="*/ 0 w 91"/>
                          <a:gd name="T31"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1" h="192">
                            <a:moveTo>
                              <a:pt x="0" y="0"/>
                            </a:moveTo>
                            <a:lnTo>
                              <a:pt x="17" y="25"/>
                            </a:lnTo>
                            <a:lnTo>
                              <a:pt x="37" y="45"/>
                            </a:lnTo>
                            <a:lnTo>
                              <a:pt x="57" y="63"/>
                            </a:lnTo>
                            <a:lnTo>
                              <a:pt x="68" y="75"/>
                            </a:lnTo>
                            <a:lnTo>
                              <a:pt x="91" y="90"/>
                            </a:lnTo>
                            <a:lnTo>
                              <a:pt x="76" y="110"/>
                            </a:lnTo>
                            <a:lnTo>
                              <a:pt x="60" y="132"/>
                            </a:lnTo>
                            <a:lnTo>
                              <a:pt x="55" y="149"/>
                            </a:lnTo>
                            <a:lnTo>
                              <a:pt x="45" y="192"/>
                            </a:lnTo>
                            <a:lnTo>
                              <a:pt x="36" y="153"/>
                            </a:lnTo>
                            <a:lnTo>
                              <a:pt x="29" y="117"/>
                            </a:lnTo>
                            <a:lnTo>
                              <a:pt x="24" y="80"/>
                            </a:lnTo>
                            <a:lnTo>
                              <a:pt x="17" y="57"/>
                            </a:lnTo>
                            <a:lnTo>
                              <a:pt x="13" y="36"/>
                            </a:lnTo>
                            <a:lnTo>
                              <a:pt x="0" y="0"/>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62" name="Freeform 34"/>
                      <p:cNvSpPr>
                        <a:spLocks/>
                      </p:cNvSpPr>
                      <p:nvPr/>
                    </p:nvSpPr>
                    <p:spPr bwMode="auto">
                      <a:xfrm>
                        <a:off x="1496" y="3192"/>
                        <a:ext cx="23" cy="85"/>
                      </a:xfrm>
                      <a:custGeom>
                        <a:avLst/>
                        <a:gdLst>
                          <a:gd name="T0" fmla="*/ 26 w 47"/>
                          <a:gd name="T1" fmla="*/ 0 h 170"/>
                          <a:gd name="T2" fmla="*/ 11 w 47"/>
                          <a:gd name="T3" fmla="*/ 13 h 170"/>
                          <a:gd name="T4" fmla="*/ 0 w 47"/>
                          <a:gd name="T5" fmla="*/ 64 h 170"/>
                          <a:gd name="T6" fmla="*/ 23 w 47"/>
                          <a:gd name="T7" fmla="*/ 119 h 170"/>
                          <a:gd name="T8" fmla="*/ 28 w 47"/>
                          <a:gd name="T9" fmla="*/ 170 h 170"/>
                          <a:gd name="T10" fmla="*/ 31 w 47"/>
                          <a:gd name="T11" fmla="*/ 123 h 170"/>
                          <a:gd name="T12" fmla="*/ 40 w 47"/>
                          <a:gd name="T13" fmla="*/ 58 h 170"/>
                          <a:gd name="T14" fmla="*/ 47 w 47"/>
                          <a:gd name="T15" fmla="*/ 0 h 170"/>
                          <a:gd name="T16" fmla="*/ 30 w 47"/>
                          <a:gd name="T17" fmla="*/ 15 h 170"/>
                          <a:gd name="T18" fmla="*/ 26 w 47"/>
                          <a:gd name="T19" fmla="*/ 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7" h="170">
                            <a:moveTo>
                              <a:pt x="26" y="0"/>
                            </a:moveTo>
                            <a:lnTo>
                              <a:pt x="11" y="13"/>
                            </a:lnTo>
                            <a:lnTo>
                              <a:pt x="0" y="64"/>
                            </a:lnTo>
                            <a:lnTo>
                              <a:pt x="23" y="119"/>
                            </a:lnTo>
                            <a:lnTo>
                              <a:pt x="28" y="170"/>
                            </a:lnTo>
                            <a:lnTo>
                              <a:pt x="31" y="123"/>
                            </a:lnTo>
                            <a:lnTo>
                              <a:pt x="40" y="58"/>
                            </a:lnTo>
                            <a:lnTo>
                              <a:pt x="47" y="0"/>
                            </a:lnTo>
                            <a:lnTo>
                              <a:pt x="30" y="15"/>
                            </a:lnTo>
                            <a:lnTo>
                              <a:pt x="26" y="0"/>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63" name="Freeform 35"/>
                      <p:cNvSpPr>
                        <a:spLocks/>
                      </p:cNvSpPr>
                      <p:nvPr/>
                    </p:nvSpPr>
                    <p:spPr bwMode="auto">
                      <a:xfrm>
                        <a:off x="1440" y="3180"/>
                        <a:ext cx="22" cy="77"/>
                      </a:xfrm>
                      <a:custGeom>
                        <a:avLst/>
                        <a:gdLst>
                          <a:gd name="T0" fmla="*/ 13 w 45"/>
                          <a:gd name="T1" fmla="*/ 0 h 154"/>
                          <a:gd name="T2" fmla="*/ 0 w 45"/>
                          <a:gd name="T3" fmla="*/ 51 h 154"/>
                          <a:gd name="T4" fmla="*/ 17 w 45"/>
                          <a:gd name="T5" fmla="*/ 154 h 154"/>
                          <a:gd name="T6" fmla="*/ 45 w 45"/>
                          <a:gd name="T7" fmla="*/ 70 h 154"/>
                          <a:gd name="T8" fmla="*/ 45 w 45"/>
                          <a:gd name="T9" fmla="*/ 51 h 154"/>
                          <a:gd name="T10" fmla="*/ 13 w 45"/>
                          <a:gd name="T11" fmla="*/ 0 h 154"/>
                        </a:gdLst>
                        <a:ahLst/>
                        <a:cxnLst>
                          <a:cxn ang="0">
                            <a:pos x="T0" y="T1"/>
                          </a:cxn>
                          <a:cxn ang="0">
                            <a:pos x="T2" y="T3"/>
                          </a:cxn>
                          <a:cxn ang="0">
                            <a:pos x="T4" y="T5"/>
                          </a:cxn>
                          <a:cxn ang="0">
                            <a:pos x="T6" y="T7"/>
                          </a:cxn>
                          <a:cxn ang="0">
                            <a:pos x="T8" y="T9"/>
                          </a:cxn>
                          <a:cxn ang="0">
                            <a:pos x="T10" y="T11"/>
                          </a:cxn>
                        </a:cxnLst>
                        <a:rect l="0" t="0" r="r" b="b"/>
                        <a:pathLst>
                          <a:path w="45" h="154">
                            <a:moveTo>
                              <a:pt x="13" y="0"/>
                            </a:moveTo>
                            <a:lnTo>
                              <a:pt x="0" y="51"/>
                            </a:lnTo>
                            <a:lnTo>
                              <a:pt x="17" y="154"/>
                            </a:lnTo>
                            <a:lnTo>
                              <a:pt x="45" y="70"/>
                            </a:lnTo>
                            <a:lnTo>
                              <a:pt x="45" y="51"/>
                            </a:lnTo>
                            <a:lnTo>
                              <a:pt x="13" y="0"/>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164" name="Group 36"/>
                  <p:cNvGrpSpPr>
                    <a:grpSpLocks/>
                  </p:cNvGrpSpPr>
                  <p:nvPr/>
                </p:nvGrpSpPr>
                <p:grpSpPr bwMode="auto">
                  <a:xfrm>
                    <a:off x="1294" y="3393"/>
                    <a:ext cx="301" cy="163"/>
                    <a:chOff x="1294" y="3393"/>
                    <a:chExt cx="301" cy="163"/>
                  </a:xfrm>
                </p:grpSpPr>
                <p:grpSp>
                  <p:nvGrpSpPr>
                    <p:cNvPr id="176165" name="Group 37"/>
                    <p:cNvGrpSpPr>
                      <a:grpSpLocks/>
                    </p:cNvGrpSpPr>
                    <p:nvPr/>
                  </p:nvGrpSpPr>
                  <p:grpSpPr bwMode="auto">
                    <a:xfrm>
                      <a:off x="1322" y="3393"/>
                      <a:ext cx="273" cy="163"/>
                      <a:chOff x="1322" y="3393"/>
                      <a:chExt cx="273" cy="163"/>
                    </a:xfrm>
                  </p:grpSpPr>
                  <p:sp>
                    <p:nvSpPr>
                      <p:cNvPr id="176166" name="Freeform 38"/>
                      <p:cNvSpPr>
                        <a:spLocks/>
                      </p:cNvSpPr>
                      <p:nvPr/>
                    </p:nvSpPr>
                    <p:spPr bwMode="auto">
                      <a:xfrm>
                        <a:off x="1473" y="3393"/>
                        <a:ext cx="122" cy="150"/>
                      </a:xfrm>
                      <a:custGeom>
                        <a:avLst/>
                        <a:gdLst>
                          <a:gd name="T0" fmla="*/ 0 w 244"/>
                          <a:gd name="T1" fmla="*/ 20 h 299"/>
                          <a:gd name="T2" fmla="*/ 217 w 244"/>
                          <a:gd name="T3" fmla="*/ 288 h 299"/>
                          <a:gd name="T4" fmla="*/ 244 w 244"/>
                          <a:gd name="T5" fmla="*/ 299 h 299"/>
                          <a:gd name="T6" fmla="*/ 235 w 244"/>
                          <a:gd name="T7" fmla="*/ 271 h 299"/>
                          <a:gd name="T8" fmla="*/ 23 w 244"/>
                          <a:gd name="T9" fmla="*/ 0 h 299"/>
                          <a:gd name="T10" fmla="*/ 4 w 244"/>
                          <a:gd name="T11" fmla="*/ 4 h 299"/>
                          <a:gd name="T12" fmla="*/ 0 w 244"/>
                          <a:gd name="T13" fmla="*/ 20 h 299"/>
                        </a:gdLst>
                        <a:ahLst/>
                        <a:cxnLst>
                          <a:cxn ang="0">
                            <a:pos x="T0" y="T1"/>
                          </a:cxn>
                          <a:cxn ang="0">
                            <a:pos x="T2" y="T3"/>
                          </a:cxn>
                          <a:cxn ang="0">
                            <a:pos x="T4" y="T5"/>
                          </a:cxn>
                          <a:cxn ang="0">
                            <a:pos x="T6" y="T7"/>
                          </a:cxn>
                          <a:cxn ang="0">
                            <a:pos x="T8" y="T9"/>
                          </a:cxn>
                          <a:cxn ang="0">
                            <a:pos x="T10" y="T11"/>
                          </a:cxn>
                          <a:cxn ang="0">
                            <a:pos x="T12" y="T13"/>
                          </a:cxn>
                        </a:cxnLst>
                        <a:rect l="0" t="0" r="r" b="b"/>
                        <a:pathLst>
                          <a:path w="244" h="299">
                            <a:moveTo>
                              <a:pt x="0" y="20"/>
                            </a:moveTo>
                            <a:lnTo>
                              <a:pt x="217" y="288"/>
                            </a:lnTo>
                            <a:lnTo>
                              <a:pt x="244" y="299"/>
                            </a:lnTo>
                            <a:lnTo>
                              <a:pt x="235" y="271"/>
                            </a:lnTo>
                            <a:lnTo>
                              <a:pt x="23" y="0"/>
                            </a:lnTo>
                            <a:lnTo>
                              <a:pt x="4" y="4"/>
                            </a:lnTo>
                            <a:lnTo>
                              <a:pt x="0" y="2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167" name="Group 39"/>
                      <p:cNvGrpSpPr>
                        <a:grpSpLocks/>
                      </p:cNvGrpSpPr>
                      <p:nvPr/>
                    </p:nvGrpSpPr>
                    <p:grpSpPr bwMode="auto">
                      <a:xfrm>
                        <a:off x="1322" y="3424"/>
                        <a:ext cx="258" cy="132"/>
                        <a:chOff x="1322" y="3424"/>
                        <a:chExt cx="258" cy="132"/>
                      </a:xfrm>
                    </p:grpSpPr>
                    <p:sp>
                      <p:nvSpPr>
                        <p:cNvPr id="176168" name="Freeform 40"/>
                        <p:cNvSpPr>
                          <a:spLocks/>
                        </p:cNvSpPr>
                        <p:nvPr/>
                      </p:nvSpPr>
                      <p:spPr bwMode="auto">
                        <a:xfrm>
                          <a:off x="1322" y="3424"/>
                          <a:ext cx="258" cy="132"/>
                        </a:xfrm>
                        <a:custGeom>
                          <a:avLst/>
                          <a:gdLst>
                            <a:gd name="T0" fmla="*/ 0 w 515"/>
                            <a:gd name="T1" fmla="*/ 162 h 264"/>
                            <a:gd name="T2" fmla="*/ 15 w 515"/>
                            <a:gd name="T3" fmla="*/ 115 h 264"/>
                            <a:gd name="T4" fmla="*/ 48 w 515"/>
                            <a:gd name="T5" fmla="*/ 75 h 264"/>
                            <a:gd name="T6" fmla="*/ 75 w 515"/>
                            <a:gd name="T7" fmla="*/ 64 h 264"/>
                            <a:gd name="T8" fmla="*/ 119 w 515"/>
                            <a:gd name="T9" fmla="*/ 58 h 264"/>
                            <a:gd name="T10" fmla="*/ 164 w 515"/>
                            <a:gd name="T11" fmla="*/ 56 h 264"/>
                            <a:gd name="T12" fmla="*/ 223 w 515"/>
                            <a:gd name="T13" fmla="*/ 48 h 264"/>
                            <a:gd name="T14" fmla="*/ 263 w 515"/>
                            <a:gd name="T15" fmla="*/ 17 h 264"/>
                            <a:gd name="T16" fmla="*/ 291 w 515"/>
                            <a:gd name="T17" fmla="*/ 0 h 264"/>
                            <a:gd name="T18" fmla="*/ 337 w 515"/>
                            <a:gd name="T19" fmla="*/ 5 h 264"/>
                            <a:gd name="T20" fmla="*/ 370 w 515"/>
                            <a:gd name="T21" fmla="*/ 15 h 264"/>
                            <a:gd name="T22" fmla="*/ 401 w 515"/>
                            <a:gd name="T23" fmla="*/ 21 h 264"/>
                            <a:gd name="T24" fmla="*/ 429 w 515"/>
                            <a:gd name="T25" fmla="*/ 39 h 264"/>
                            <a:gd name="T26" fmla="*/ 463 w 515"/>
                            <a:gd name="T27" fmla="*/ 39 h 264"/>
                            <a:gd name="T28" fmla="*/ 478 w 515"/>
                            <a:gd name="T29" fmla="*/ 55 h 264"/>
                            <a:gd name="T30" fmla="*/ 476 w 515"/>
                            <a:gd name="T31" fmla="*/ 68 h 264"/>
                            <a:gd name="T32" fmla="*/ 471 w 515"/>
                            <a:gd name="T33" fmla="*/ 75 h 264"/>
                            <a:gd name="T34" fmla="*/ 488 w 515"/>
                            <a:gd name="T35" fmla="*/ 105 h 264"/>
                            <a:gd name="T36" fmla="*/ 515 w 515"/>
                            <a:gd name="T37" fmla="*/ 141 h 264"/>
                            <a:gd name="T38" fmla="*/ 505 w 515"/>
                            <a:gd name="T39" fmla="*/ 154 h 264"/>
                            <a:gd name="T40" fmla="*/ 488 w 515"/>
                            <a:gd name="T41" fmla="*/ 156 h 264"/>
                            <a:gd name="T42" fmla="*/ 468 w 515"/>
                            <a:gd name="T43" fmla="*/ 143 h 264"/>
                            <a:gd name="T44" fmla="*/ 452 w 515"/>
                            <a:gd name="T45" fmla="*/ 126 h 264"/>
                            <a:gd name="T46" fmla="*/ 443 w 515"/>
                            <a:gd name="T47" fmla="*/ 119 h 264"/>
                            <a:gd name="T48" fmla="*/ 399 w 515"/>
                            <a:gd name="T49" fmla="*/ 92 h 264"/>
                            <a:gd name="T50" fmla="*/ 433 w 515"/>
                            <a:gd name="T51" fmla="*/ 125 h 264"/>
                            <a:gd name="T52" fmla="*/ 448 w 515"/>
                            <a:gd name="T53" fmla="*/ 146 h 264"/>
                            <a:gd name="T54" fmla="*/ 465 w 515"/>
                            <a:gd name="T55" fmla="*/ 166 h 264"/>
                            <a:gd name="T56" fmla="*/ 464 w 515"/>
                            <a:gd name="T57" fmla="*/ 188 h 264"/>
                            <a:gd name="T58" fmla="*/ 461 w 515"/>
                            <a:gd name="T59" fmla="*/ 213 h 264"/>
                            <a:gd name="T60" fmla="*/ 446 w 515"/>
                            <a:gd name="T61" fmla="*/ 220 h 264"/>
                            <a:gd name="T62" fmla="*/ 430 w 515"/>
                            <a:gd name="T63" fmla="*/ 213 h 264"/>
                            <a:gd name="T64" fmla="*/ 423 w 515"/>
                            <a:gd name="T65" fmla="*/ 200 h 264"/>
                            <a:gd name="T66" fmla="*/ 416 w 515"/>
                            <a:gd name="T67" fmla="*/ 197 h 264"/>
                            <a:gd name="T68" fmla="*/ 416 w 515"/>
                            <a:gd name="T69" fmla="*/ 211 h 264"/>
                            <a:gd name="T70" fmla="*/ 408 w 515"/>
                            <a:gd name="T71" fmla="*/ 224 h 264"/>
                            <a:gd name="T72" fmla="*/ 389 w 515"/>
                            <a:gd name="T73" fmla="*/ 232 h 264"/>
                            <a:gd name="T74" fmla="*/ 375 w 515"/>
                            <a:gd name="T75" fmla="*/ 232 h 264"/>
                            <a:gd name="T76" fmla="*/ 365 w 515"/>
                            <a:gd name="T77" fmla="*/ 233 h 264"/>
                            <a:gd name="T78" fmla="*/ 350 w 515"/>
                            <a:gd name="T79" fmla="*/ 237 h 264"/>
                            <a:gd name="T80" fmla="*/ 333 w 515"/>
                            <a:gd name="T81" fmla="*/ 249 h 264"/>
                            <a:gd name="T82" fmla="*/ 311 w 515"/>
                            <a:gd name="T83" fmla="*/ 260 h 264"/>
                            <a:gd name="T84" fmla="*/ 272 w 515"/>
                            <a:gd name="T85" fmla="*/ 262 h 264"/>
                            <a:gd name="T86" fmla="*/ 243 w 515"/>
                            <a:gd name="T87" fmla="*/ 258 h 264"/>
                            <a:gd name="T88" fmla="*/ 210 w 515"/>
                            <a:gd name="T89" fmla="*/ 264 h 264"/>
                            <a:gd name="T90" fmla="*/ 168 w 515"/>
                            <a:gd name="T91" fmla="*/ 258 h 264"/>
                            <a:gd name="T92" fmla="*/ 145 w 515"/>
                            <a:gd name="T93" fmla="*/ 244 h 264"/>
                            <a:gd name="T94" fmla="*/ 129 w 515"/>
                            <a:gd name="T95" fmla="*/ 223 h 264"/>
                            <a:gd name="T96" fmla="*/ 107 w 515"/>
                            <a:gd name="T97" fmla="*/ 209 h 264"/>
                            <a:gd name="T98" fmla="*/ 62 w 515"/>
                            <a:gd name="T99" fmla="*/ 196 h 264"/>
                            <a:gd name="T100" fmla="*/ 21 w 515"/>
                            <a:gd name="T101" fmla="*/ 189 h 264"/>
                            <a:gd name="T102" fmla="*/ 0 w 515"/>
                            <a:gd name="T103" fmla="*/ 162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515" h="264">
                              <a:moveTo>
                                <a:pt x="0" y="162"/>
                              </a:moveTo>
                              <a:lnTo>
                                <a:pt x="15" y="115"/>
                              </a:lnTo>
                              <a:lnTo>
                                <a:pt x="48" y="75"/>
                              </a:lnTo>
                              <a:lnTo>
                                <a:pt x="75" y="64"/>
                              </a:lnTo>
                              <a:lnTo>
                                <a:pt x="119" y="58"/>
                              </a:lnTo>
                              <a:lnTo>
                                <a:pt x="164" y="56"/>
                              </a:lnTo>
                              <a:lnTo>
                                <a:pt x="223" y="48"/>
                              </a:lnTo>
                              <a:lnTo>
                                <a:pt x="263" y="17"/>
                              </a:lnTo>
                              <a:lnTo>
                                <a:pt x="291" y="0"/>
                              </a:lnTo>
                              <a:lnTo>
                                <a:pt x="337" y="5"/>
                              </a:lnTo>
                              <a:lnTo>
                                <a:pt x="370" y="15"/>
                              </a:lnTo>
                              <a:lnTo>
                                <a:pt x="401" y="21"/>
                              </a:lnTo>
                              <a:lnTo>
                                <a:pt x="429" y="39"/>
                              </a:lnTo>
                              <a:lnTo>
                                <a:pt x="463" y="39"/>
                              </a:lnTo>
                              <a:lnTo>
                                <a:pt x="478" y="55"/>
                              </a:lnTo>
                              <a:lnTo>
                                <a:pt x="476" y="68"/>
                              </a:lnTo>
                              <a:lnTo>
                                <a:pt x="471" y="75"/>
                              </a:lnTo>
                              <a:lnTo>
                                <a:pt x="488" y="105"/>
                              </a:lnTo>
                              <a:lnTo>
                                <a:pt x="515" y="141"/>
                              </a:lnTo>
                              <a:lnTo>
                                <a:pt x="505" y="154"/>
                              </a:lnTo>
                              <a:lnTo>
                                <a:pt x="488" y="156"/>
                              </a:lnTo>
                              <a:lnTo>
                                <a:pt x="468" y="143"/>
                              </a:lnTo>
                              <a:lnTo>
                                <a:pt x="452" y="126"/>
                              </a:lnTo>
                              <a:lnTo>
                                <a:pt x="443" y="119"/>
                              </a:lnTo>
                              <a:lnTo>
                                <a:pt x="399" y="92"/>
                              </a:lnTo>
                              <a:lnTo>
                                <a:pt x="433" y="125"/>
                              </a:lnTo>
                              <a:lnTo>
                                <a:pt x="448" y="146"/>
                              </a:lnTo>
                              <a:lnTo>
                                <a:pt x="465" y="166"/>
                              </a:lnTo>
                              <a:lnTo>
                                <a:pt x="464" y="188"/>
                              </a:lnTo>
                              <a:lnTo>
                                <a:pt x="461" y="213"/>
                              </a:lnTo>
                              <a:lnTo>
                                <a:pt x="446" y="220"/>
                              </a:lnTo>
                              <a:lnTo>
                                <a:pt x="430" y="213"/>
                              </a:lnTo>
                              <a:lnTo>
                                <a:pt x="423" y="200"/>
                              </a:lnTo>
                              <a:lnTo>
                                <a:pt x="416" y="197"/>
                              </a:lnTo>
                              <a:lnTo>
                                <a:pt x="416" y="211"/>
                              </a:lnTo>
                              <a:lnTo>
                                <a:pt x="408" y="224"/>
                              </a:lnTo>
                              <a:lnTo>
                                <a:pt x="389" y="232"/>
                              </a:lnTo>
                              <a:lnTo>
                                <a:pt x="375" y="232"/>
                              </a:lnTo>
                              <a:lnTo>
                                <a:pt x="365" y="233"/>
                              </a:lnTo>
                              <a:lnTo>
                                <a:pt x="350" y="237"/>
                              </a:lnTo>
                              <a:lnTo>
                                <a:pt x="333" y="249"/>
                              </a:lnTo>
                              <a:lnTo>
                                <a:pt x="311" y="260"/>
                              </a:lnTo>
                              <a:lnTo>
                                <a:pt x="272" y="262"/>
                              </a:lnTo>
                              <a:lnTo>
                                <a:pt x="243" y="258"/>
                              </a:lnTo>
                              <a:lnTo>
                                <a:pt x="210" y="264"/>
                              </a:lnTo>
                              <a:lnTo>
                                <a:pt x="168" y="258"/>
                              </a:lnTo>
                              <a:lnTo>
                                <a:pt x="145" y="244"/>
                              </a:lnTo>
                              <a:lnTo>
                                <a:pt x="129" y="223"/>
                              </a:lnTo>
                              <a:lnTo>
                                <a:pt x="107" y="209"/>
                              </a:lnTo>
                              <a:lnTo>
                                <a:pt x="62" y="196"/>
                              </a:lnTo>
                              <a:lnTo>
                                <a:pt x="21" y="189"/>
                              </a:lnTo>
                              <a:lnTo>
                                <a:pt x="0" y="162"/>
                              </a:lnTo>
                              <a:close/>
                            </a:path>
                          </a:pathLst>
                        </a:custGeom>
                        <a:solidFill>
                          <a:srgbClr val="FFC080"/>
                        </a:solidFill>
                        <a:ln w="7938">
                          <a:solidFill>
                            <a:srgbClr val="603000"/>
                          </a:solidFill>
                          <a:prstDash val="solid"/>
                          <a:round/>
                          <a:headEnd/>
                          <a:tailEnd/>
                        </a:ln>
                      </p:spPr>
                      <p:txBody>
                        <a:bodyPr/>
                        <a:lstStyle/>
                        <a:p>
                          <a:endParaRPr lang="en-GB"/>
                        </a:p>
                      </p:txBody>
                    </p:sp>
                    <p:sp>
                      <p:nvSpPr>
                        <p:cNvPr id="176169" name="Freeform 41"/>
                        <p:cNvSpPr>
                          <a:spLocks/>
                        </p:cNvSpPr>
                        <p:nvPr/>
                      </p:nvSpPr>
                      <p:spPr bwMode="auto">
                        <a:xfrm>
                          <a:off x="1533" y="3443"/>
                          <a:ext cx="26" cy="21"/>
                        </a:xfrm>
                        <a:custGeom>
                          <a:avLst/>
                          <a:gdLst>
                            <a:gd name="T0" fmla="*/ 47 w 51"/>
                            <a:gd name="T1" fmla="*/ 40 h 40"/>
                            <a:gd name="T2" fmla="*/ 0 w 51"/>
                            <a:gd name="T3" fmla="*/ 1 h 40"/>
                            <a:gd name="T4" fmla="*/ 8 w 51"/>
                            <a:gd name="T5" fmla="*/ 0 h 40"/>
                            <a:gd name="T6" fmla="*/ 51 w 51"/>
                            <a:gd name="T7" fmla="*/ 31 h 40"/>
                            <a:gd name="T8" fmla="*/ 47 w 51"/>
                            <a:gd name="T9" fmla="*/ 40 h 40"/>
                          </a:gdLst>
                          <a:ahLst/>
                          <a:cxnLst>
                            <a:cxn ang="0">
                              <a:pos x="T0" y="T1"/>
                            </a:cxn>
                            <a:cxn ang="0">
                              <a:pos x="T2" y="T3"/>
                            </a:cxn>
                            <a:cxn ang="0">
                              <a:pos x="T4" y="T5"/>
                            </a:cxn>
                            <a:cxn ang="0">
                              <a:pos x="T6" y="T7"/>
                            </a:cxn>
                            <a:cxn ang="0">
                              <a:pos x="T8" y="T9"/>
                            </a:cxn>
                          </a:cxnLst>
                          <a:rect l="0" t="0" r="r" b="b"/>
                          <a:pathLst>
                            <a:path w="51" h="40">
                              <a:moveTo>
                                <a:pt x="47" y="40"/>
                              </a:moveTo>
                              <a:lnTo>
                                <a:pt x="0" y="1"/>
                              </a:lnTo>
                              <a:lnTo>
                                <a:pt x="8" y="0"/>
                              </a:lnTo>
                              <a:lnTo>
                                <a:pt x="51" y="31"/>
                              </a:lnTo>
                              <a:lnTo>
                                <a:pt x="47" y="4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0" name="Freeform 42"/>
                        <p:cNvSpPr>
                          <a:spLocks/>
                        </p:cNvSpPr>
                        <p:nvPr/>
                      </p:nvSpPr>
                      <p:spPr bwMode="auto">
                        <a:xfrm>
                          <a:off x="1479" y="3450"/>
                          <a:ext cx="50" cy="22"/>
                        </a:xfrm>
                        <a:custGeom>
                          <a:avLst/>
                          <a:gdLst>
                            <a:gd name="T0" fmla="*/ 80 w 99"/>
                            <a:gd name="T1" fmla="*/ 43 h 43"/>
                            <a:gd name="T2" fmla="*/ 99 w 99"/>
                            <a:gd name="T3" fmla="*/ 43 h 43"/>
                            <a:gd name="T4" fmla="*/ 71 w 99"/>
                            <a:gd name="T5" fmla="*/ 21 h 43"/>
                            <a:gd name="T6" fmla="*/ 33 w 99"/>
                            <a:gd name="T7" fmla="*/ 16 h 43"/>
                            <a:gd name="T8" fmla="*/ 10 w 99"/>
                            <a:gd name="T9" fmla="*/ 12 h 43"/>
                            <a:gd name="T10" fmla="*/ 6 w 99"/>
                            <a:gd name="T11" fmla="*/ 0 h 43"/>
                            <a:gd name="T12" fmla="*/ 0 w 99"/>
                            <a:gd name="T13" fmla="*/ 13 h 43"/>
                            <a:gd name="T14" fmla="*/ 10 w 99"/>
                            <a:gd name="T15" fmla="*/ 21 h 43"/>
                            <a:gd name="T16" fmla="*/ 63 w 99"/>
                            <a:gd name="T17" fmla="*/ 31 h 43"/>
                            <a:gd name="T18" fmla="*/ 80 w 99"/>
                            <a:gd name="T19" fmla="*/ 43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9" h="43">
                              <a:moveTo>
                                <a:pt x="80" y="43"/>
                              </a:moveTo>
                              <a:lnTo>
                                <a:pt x="99" y="43"/>
                              </a:lnTo>
                              <a:lnTo>
                                <a:pt x="71" y="21"/>
                              </a:lnTo>
                              <a:lnTo>
                                <a:pt x="33" y="16"/>
                              </a:lnTo>
                              <a:lnTo>
                                <a:pt x="10" y="12"/>
                              </a:lnTo>
                              <a:lnTo>
                                <a:pt x="6" y="0"/>
                              </a:lnTo>
                              <a:lnTo>
                                <a:pt x="0" y="13"/>
                              </a:lnTo>
                              <a:lnTo>
                                <a:pt x="10" y="21"/>
                              </a:lnTo>
                              <a:lnTo>
                                <a:pt x="63" y="31"/>
                              </a:lnTo>
                              <a:lnTo>
                                <a:pt x="80" y="43"/>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1" name="Freeform 43"/>
                        <p:cNvSpPr>
                          <a:spLocks/>
                        </p:cNvSpPr>
                        <p:nvPr/>
                      </p:nvSpPr>
                      <p:spPr bwMode="auto">
                        <a:xfrm>
                          <a:off x="1474" y="3483"/>
                          <a:ext cx="62" cy="40"/>
                        </a:xfrm>
                        <a:custGeom>
                          <a:avLst/>
                          <a:gdLst>
                            <a:gd name="T0" fmla="*/ 109 w 124"/>
                            <a:gd name="T1" fmla="*/ 79 h 79"/>
                            <a:gd name="T2" fmla="*/ 124 w 124"/>
                            <a:gd name="T3" fmla="*/ 78 h 79"/>
                            <a:gd name="T4" fmla="*/ 103 w 124"/>
                            <a:gd name="T5" fmla="*/ 53 h 79"/>
                            <a:gd name="T6" fmla="*/ 77 w 124"/>
                            <a:gd name="T7" fmla="*/ 27 h 79"/>
                            <a:gd name="T8" fmla="*/ 50 w 124"/>
                            <a:gd name="T9" fmla="*/ 15 h 79"/>
                            <a:gd name="T10" fmla="*/ 1 w 124"/>
                            <a:gd name="T11" fmla="*/ 0 h 79"/>
                            <a:gd name="T12" fmla="*/ 0 w 124"/>
                            <a:gd name="T13" fmla="*/ 7 h 79"/>
                            <a:gd name="T14" fmla="*/ 39 w 124"/>
                            <a:gd name="T15" fmla="*/ 15 h 79"/>
                            <a:gd name="T16" fmla="*/ 59 w 124"/>
                            <a:gd name="T17" fmla="*/ 26 h 79"/>
                            <a:gd name="T18" fmla="*/ 75 w 124"/>
                            <a:gd name="T19" fmla="*/ 36 h 79"/>
                            <a:gd name="T20" fmla="*/ 97 w 124"/>
                            <a:gd name="T21" fmla="*/ 56 h 79"/>
                            <a:gd name="T22" fmla="*/ 109 w 124"/>
                            <a:gd name="T23"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79">
                              <a:moveTo>
                                <a:pt x="109" y="79"/>
                              </a:moveTo>
                              <a:lnTo>
                                <a:pt x="124" y="78"/>
                              </a:lnTo>
                              <a:lnTo>
                                <a:pt x="103" y="53"/>
                              </a:lnTo>
                              <a:lnTo>
                                <a:pt x="77" y="27"/>
                              </a:lnTo>
                              <a:lnTo>
                                <a:pt x="50" y="15"/>
                              </a:lnTo>
                              <a:lnTo>
                                <a:pt x="1" y="0"/>
                              </a:lnTo>
                              <a:lnTo>
                                <a:pt x="0" y="7"/>
                              </a:lnTo>
                              <a:lnTo>
                                <a:pt x="39" y="15"/>
                              </a:lnTo>
                              <a:lnTo>
                                <a:pt x="59" y="26"/>
                              </a:lnTo>
                              <a:lnTo>
                                <a:pt x="75" y="36"/>
                              </a:lnTo>
                              <a:lnTo>
                                <a:pt x="97" y="56"/>
                              </a:lnTo>
                              <a:lnTo>
                                <a:pt x="109" y="79"/>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2" name="Freeform 44"/>
                        <p:cNvSpPr>
                          <a:spLocks/>
                        </p:cNvSpPr>
                        <p:nvPr/>
                      </p:nvSpPr>
                      <p:spPr bwMode="auto">
                        <a:xfrm>
                          <a:off x="1462" y="3511"/>
                          <a:ext cx="47" cy="29"/>
                        </a:xfrm>
                        <a:custGeom>
                          <a:avLst/>
                          <a:gdLst>
                            <a:gd name="T0" fmla="*/ 94 w 94"/>
                            <a:gd name="T1" fmla="*/ 52 h 57"/>
                            <a:gd name="T2" fmla="*/ 74 w 94"/>
                            <a:gd name="T3" fmla="*/ 28 h 57"/>
                            <a:gd name="T4" fmla="*/ 49 w 94"/>
                            <a:gd name="T5" fmla="*/ 15 h 57"/>
                            <a:gd name="T6" fmla="*/ 26 w 94"/>
                            <a:gd name="T7" fmla="*/ 4 h 57"/>
                            <a:gd name="T8" fmla="*/ 0 w 94"/>
                            <a:gd name="T9" fmla="*/ 0 h 57"/>
                            <a:gd name="T10" fmla="*/ 10 w 94"/>
                            <a:gd name="T11" fmla="*/ 13 h 57"/>
                            <a:gd name="T12" fmla="*/ 32 w 94"/>
                            <a:gd name="T13" fmla="*/ 13 h 57"/>
                            <a:gd name="T14" fmla="*/ 64 w 94"/>
                            <a:gd name="T15" fmla="*/ 28 h 57"/>
                            <a:gd name="T16" fmla="*/ 75 w 94"/>
                            <a:gd name="T17" fmla="*/ 40 h 57"/>
                            <a:gd name="T18" fmla="*/ 90 w 94"/>
                            <a:gd name="T19" fmla="*/ 57 h 57"/>
                            <a:gd name="T20" fmla="*/ 94 w 94"/>
                            <a:gd name="T21" fmla="*/ 52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4" h="57">
                              <a:moveTo>
                                <a:pt x="94" y="52"/>
                              </a:moveTo>
                              <a:lnTo>
                                <a:pt x="74" y="28"/>
                              </a:lnTo>
                              <a:lnTo>
                                <a:pt x="49" y="15"/>
                              </a:lnTo>
                              <a:lnTo>
                                <a:pt x="26" y="4"/>
                              </a:lnTo>
                              <a:lnTo>
                                <a:pt x="0" y="0"/>
                              </a:lnTo>
                              <a:lnTo>
                                <a:pt x="10" y="13"/>
                              </a:lnTo>
                              <a:lnTo>
                                <a:pt x="32" y="13"/>
                              </a:lnTo>
                              <a:lnTo>
                                <a:pt x="64" y="28"/>
                              </a:lnTo>
                              <a:lnTo>
                                <a:pt x="75" y="40"/>
                              </a:lnTo>
                              <a:lnTo>
                                <a:pt x="90" y="57"/>
                              </a:lnTo>
                              <a:lnTo>
                                <a:pt x="94" y="52"/>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3" name="Freeform 45"/>
                        <p:cNvSpPr>
                          <a:spLocks/>
                        </p:cNvSpPr>
                        <p:nvPr/>
                      </p:nvSpPr>
                      <p:spPr bwMode="auto">
                        <a:xfrm>
                          <a:off x="1500" y="3502"/>
                          <a:ext cx="8" cy="18"/>
                        </a:xfrm>
                        <a:custGeom>
                          <a:avLst/>
                          <a:gdLst>
                            <a:gd name="T0" fmla="*/ 9 w 14"/>
                            <a:gd name="T1" fmla="*/ 0 h 38"/>
                            <a:gd name="T2" fmla="*/ 12 w 14"/>
                            <a:gd name="T3" fmla="*/ 14 h 38"/>
                            <a:gd name="T4" fmla="*/ 5 w 14"/>
                            <a:gd name="T5" fmla="*/ 33 h 38"/>
                            <a:gd name="T6" fmla="*/ 0 w 14"/>
                            <a:gd name="T7" fmla="*/ 38 h 38"/>
                            <a:gd name="T8" fmla="*/ 12 w 14"/>
                            <a:gd name="T9" fmla="*/ 30 h 38"/>
                            <a:gd name="T10" fmla="*/ 14 w 14"/>
                            <a:gd name="T11" fmla="*/ 18 h 38"/>
                            <a:gd name="T12" fmla="*/ 9 w 14"/>
                            <a:gd name="T13" fmla="*/ 0 h 38"/>
                          </a:gdLst>
                          <a:ahLst/>
                          <a:cxnLst>
                            <a:cxn ang="0">
                              <a:pos x="T0" y="T1"/>
                            </a:cxn>
                            <a:cxn ang="0">
                              <a:pos x="T2" y="T3"/>
                            </a:cxn>
                            <a:cxn ang="0">
                              <a:pos x="T4" y="T5"/>
                            </a:cxn>
                            <a:cxn ang="0">
                              <a:pos x="T6" y="T7"/>
                            </a:cxn>
                            <a:cxn ang="0">
                              <a:pos x="T8" y="T9"/>
                            </a:cxn>
                            <a:cxn ang="0">
                              <a:pos x="T10" y="T11"/>
                            </a:cxn>
                            <a:cxn ang="0">
                              <a:pos x="T12" y="T13"/>
                            </a:cxn>
                          </a:cxnLst>
                          <a:rect l="0" t="0" r="r" b="b"/>
                          <a:pathLst>
                            <a:path w="14" h="38">
                              <a:moveTo>
                                <a:pt x="9" y="0"/>
                              </a:moveTo>
                              <a:lnTo>
                                <a:pt x="12" y="14"/>
                              </a:lnTo>
                              <a:lnTo>
                                <a:pt x="5" y="33"/>
                              </a:lnTo>
                              <a:lnTo>
                                <a:pt x="0" y="38"/>
                              </a:lnTo>
                              <a:lnTo>
                                <a:pt x="12" y="30"/>
                              </a:lnTo>
                              <a:lnTo>
                                <a:pt x="14" y="18"/>
                              </a:lnTo>
                              <a:lnTo>
                                <a:pt x="9"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4" name="Freeform 46"/>
                        <p:cNvSpPr>
                          <a:spLocks/>
                        </p:cNvSpPr>
                        <p:nvPr/>
                      </p:nvSpPr>
                      <p:spPr bwMode="auto">
                        <a:xfrm>
                          <a:off x="1507" y="3472"/>
                          <a:ext cx="5" cy="18"/>
                        </a:xfrm>
                        <a:custGeom>
                          <a:avLst/>
                          <a:gdLst>
                            <a:gd name="T0" fmla="*/ 6 w 10"/>
                            <a:gd name="T1" fmla="*/ 0 h 36"/>
                            <a:gd name="T2" fmla="*/ 6 w 10"/>
                            <a:gd name="T3" fmla="*/ 15 h 36"/>
                            <a:gd name="T4" fmla="*/ 0 w 10"/>
                            <a:gd name="T5" fmla="*/ 36 h 36"/>
                            <a:gd name="T6" fmla="*/ 9 w 10"/>
                            <a:gd name="T7" fmla="*/ 24 h 36"/>
                            <a:gd name="T8" fmla="*/ 10 w 10"/>
                            <a:gd name="T9" fmla="*/ 20 h 36"/>
                            <a:gd name="T10" fmla="*/ 6 w 10"/>
                            <a:gd name="T11" fmla="*/ 0 h 36"/>
                          </a:gdLst>
                          <a:ahLst/>
                          <a:cxnLst>
                            <a:cxn ang="0">
                              <a:pos x="T0" y="T1"/>
                            </a:cxn>
                            <a:cxn ang="0">
                              <a:pos x="T2" y="T3"/>
                            </a:cxn>
                            <a:cxn ang="0">
                              <a:pos x="T4" y="T5"/>
                            </a:cxn>
                            <a:cxn ang="0">
                              <a:pos x="T6" y="T7"/>
                            </a:cxn>
                            <a:cxn ang="0">
                              <a:pos x="T8" y="T9"/>
                            </a:cxn>
                            <a:cxn ang="0">
                              <a:pos x="T10" y="T11"/>
                            </a:cxn>
                          </a:cxnLst>
                          <a:rect l="0" t="0" r="r" b="b"/>
                          <a:pathLst>
                            <a:path w="10" h="36">
                              <a:moveTo>
                                <a:pt x="6" y="0"/>
                              </a:moveTo>
                              <a:lnTo>
                                <a:pt x="6" y="15"/>
                              </a:lnTo>
                              <a:lnTo>
                                <a:pt x="0" y="36"/>
                              </a:lnTo>
                              <a:lnTo>
                                <a:pt x="9" y="24"/>
                              </a:lnTo>
                              <a:lnTo>
                                <a:pt x="10" y="20"/>
                              </a:lnTo>
                              <a:lnTo>
                                <a:pt x="6"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5" name="Freeform 47"/>
                        <p:cNvSpPr>
                          <a:spLocks/>
                        </p:cNvSpPr>
                        <p:nvPr/>
                      </p:nvSpPr>
                      <p:spPr bwMode="auto">
                        <a:xfrm>
                          <a:off x="1512" y="3438"/>
                          <a:ext cx="6" cy="16"/>
                        </a:xfrm>
                        <a:custGeom>
                          <a:avLst/>
                          <a:gdLst>
                            <a:gd name="T0" fmla="*/ 12 w 12"/>
                            <a:gd name="T1" fmla="*/ 0 h 32"/>
                            <a:gd name="T2" fmla="*/ 7 w 12"/>
                            <a:gd name="T3" fmla="*/ 7 h 32"/>
                            <a:gd name="T4" fmla="*/ 4 w 12"/>
                            <a:gd name="T5" fmla="*/ 19 h 32"/>
                            <a:gd name="T6" fmla="*/ 0 w 12"/>
                            <a:gd name="T7" fmla="*/ 32 h 32"/>
                            <a:gd name="T8" fmla="*/ 6 w 12"/>
                            <a:gd name="T9" fmla="*/ 24 h 32"/>
                            <a:gd name="T10" fmla="*/ 11 w 12"/>
                            <a:gd name="T11" fmla="*/ 16 h 32"/>
                            <a:gd name="T12" fmla="*/ 12 w 12"/>
                            <a:gd name="T13" fmla="*/ 0 h 32"/>
                          </a:gdLst>
                          <a:ahLst/>
                          <a:cxnLst>
                            <a:cxn ang="0">
                              <a:pos x="T0" y="T1"/>
                            </a:cxn>
                            <a:cxn ang="0">
                              <a:pos x="T2" y="T3"/>
                            </a:cxn>
                            <a:cxn ang="0">
                              <a:pos x="T4" y="T5"/>
                            </a:cxn>
                            <a:cxn ang="0">
                              <a:pos x="T6" y="T7"/>
                            </a:cxn>
                            <a:cxn ang="0">
                              <a:pos x="T8" y="T9"/>
                            </a:cxn>
                            <a:cxn ang="0">
                              <a:pos x="T10" y="T11"/>
                            </a:cxn>
                            <a:cxn ang="0">
                              <a:pos x="T12" y="T13"/>
                            </a:cxn>
                          </a:cxnLst>
                          <a:rect l="0" t="0" r="r" b="b"/>
                          <a:pathLst>
                            <a:path w="12" h="32">
                              <a:moveTo>
                                <a:pt x="12" y="0"/>
                              </a:moveTo>
                              <a:lnTo>
                                <a:pt x="7" y="7"/>
                              </a:lnTo>
                              <a:lnTo>
                                <a:pt x="4" y="19"/>
                              </a:lnTo>
                              <a:lnTo>
                                <a:pt x="0" y="32"/>
                              </a:lnTo>
                              <a:lnTo>
                                <a:pt x="6" y="24"/>
                              </a:lnTo>
                              <a:lnTo>
                                <a:pt x="11" y="16"/>
                              </a:lnTo>
                              <a:lnTo>
                                <a:pt x="12"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6" name="Freeform 48"/>
                        <p:cNvSpPr>
                          <a:spLocks/>
                        </p:cNvSpPr>
                        <p:nvPr/>
                      </p:nvSpPr>
                      <p:spPr bwMode="auto">
                        <a:xfrm>
                          <a:off x="1483" y="3529"/>
                          <a:ext cx="8" cy="13"/>
                        </a:xfrm>
                        <a:custGeom>
                          <a:avLst/>
                          <a:gdLst>
                            <a:gd name="T0" fmla="*/ 16 w 16"/>
                            <a:gd name="T1" fmla="*/ 0 h 26"/>
                            <a:gd name="T2" fmla="*/ 12 w 16"/>
                            <a:gd name="T3" fmla="*/ 16 h 26"/>
                            <a:gd name="T4" fmla="*/ 0 w 16"/>
                            <a:gd name="T5" fmla="*/ 26 h 26"/>
                            <a:gd name="T6" fmla="*/ 8 w 16"/>
                            <a:gd name="T7" fmla="*/ 12 h 26"/>
                            <a:gd name="T8" fmla="*/ 16 w 16"/>
                            <a:gd name="T9" fmla="*/ 0 h 26"/>
                          </a:gdLst>
                          <a:ahLst/>
                          <a:cxnLst>
                            <a:cxn ang="0">
                              <a:pos x="T0" y="T1"/>
                            </a:cxn>
                            <a:cxn ang="0">
                              <a:pos x="T2" y="T3"/>
                            </a:cxn>
                            <a:cxn ang="0">
                              <a:pos x="T4" y="T5"/>
                            </a:cxn>
                            <a:cxn ang="0">
                              <a:pos x="T6" y="T7"/>
                            </a:cxn>
                            <a:cxn ang="0">
                              <a:pos x="T8" y="T9"/>
                            </a:cxn>
                          </a:cxnLst>
                          <a:rect l="0" t="0" r="r" b="b"/>
                          <a:pathLst>
                            <a:path w="16" h="26">
                              <a:moveTo>
                                <a:pt x="16" y="0"/>
                              </a:moveTo>
                              <a:lnTo>
                                <a:pt x="12" y="16"/>
                              </a:lnTo>
                              <a:lnTo>
                                <a:pt x="0" y="26"/>
                              </a:lnTo>
                              <a:lnTo>
                                <a:pt x="8" y="12"/>
                              </a:lnTo>
                              <a:lnTo>
                                <a:pt x="16"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77" name="Freeform 49"/>
                        <p:cNvSpPr>
                          <a:spLocks/>
                        </p:cNvSpPr>
                        <p:nvPr/>
                      </p:nvSpPr>
                      <p:spPr bwMode="auto">
                        <a:xfrm>
                          <a:off x="1428" y="3456"/>
                          <a:ext cx="19" cy="42"/>
                        </a:xfrm>
                        <a:custGeom>
                          <a:avLst/>
                          <a:gdLst>
                            <a:gd name="T0" fmla="*/ 38 w 38"/>
                            <a:gd name="T1" fmla="*/ 0 h 83"/>
                            <a:gd name="T2" fmla="*/ 25 w 38"/>
                            <a:gd name="T3" fmla="*/ 8 h 83"/>
                            <a:gd name="T4" fmla="*/ 23 w 38"/>
                            <a:gd name="T5" fmla="*/ 34 h 83"/>
                            <a:gd name="T6" fmla="*/ 17 w 38"/>
                            <a:gd name="T7" fmla="*/ 47 h 83"/>
                            <a:gd name="T8" fmla="*/ 6 w 38"/>
                            <a:gd name="T9" fmla="*/ 56 h 83"/>
                            <a:gd name="T10" fmla="*/ 5 w 38"/>
                            <a:gd name="T11" fmla="*/ 83 h 83"/>
                            <a:gd name="T12" fmla="*/ 0 w 38"/>
                            <a:gd name="T13" fmla="*/ 77 h 83"/>
                            <a:gd name="T14" fmla="*/ 2 w 38"/>
                            <a:gd name="T15" fmla="*/ 51 h 83"/>
                            <a:gd name="T16" fmla="*/ 17 w 38"/>
                            <a:gd name="T17" fmla="*/ 40 h 83"/>
                            <a:gd name="T18" fmla="*/ 19 w 38"/>
                            <a:gd name="T19" fmla="*/ 23 h 83"/>
                            <a:gd name="T20" fmla="*/ 17 w 38"/>
                            <a:gd name="T21" fmla="*/ 13 h 83"/>
                            <a:gd name="T22" fmla="*/ 18 w 38"/>
                            <a:gd name="T23" fmla="*/ 5 h 83"/>
                            <a:gd name="T24" fmla="*/ 38 w 38"/>
                            <a:gd name="T25" fmla="*/ 0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8" h="83">
                              <a:moveTo>
                                <a:pt x="38" y="0"/>
                              </a:moveTo>
                              <a:lnTo>
                                <a:pt x="25" y="8"/>
                              </a:lnTo>
                              <a:lnTo>
                                <a:pt x="23" y="34"/>
                              </a:lnTo>
                              <a:lnTo>
                                <a:pt x="17" y="47"/>
                              </a:lnTo>
                              <a:lnTo>
                                <a:pt x="6" y="56"/>
                              </a:lnTo>
                              <a:lnTo>
                                <a:pt x="5" y="83"/>
                              </a:lnTo>
                              <a:lnTo>
                                <a:pt x="0" y="77"/>
                              </a:lnTo>
                              <a:lnTo>
                                <a:pt x="2" y="51"/>
                              </a:lnTo>
                              <a:lnTo>
                                <a:pt x="17" y="40"/>
                              </a:lnTo>
                              <a:lnTo>
                                <a:pt x="19" y="23"/>
                              </a:lnTo>
                              <a:lnTo>
                                <a:pt x="17" y="13"/>
                              </a:lnTo>
                              <a:lnTo>
                                <a:pt x="18" y="5"/>
                              </a:lnTo>
                              <a:lnTo>
                                <a:pt x="38"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176178" name="Freeform 50"/>
                    <p:cNvSpPr>
                      <a:spLocks/>
                    </p:cNvSpPr>
                    <p:nvPr/>
                  </p:nvSpPr>
                  <p:spPr bwMode="auto">
                    <a:xfrm>
                      <a:off x="1294" y="3444"/>
                      <a:ext cx="89" cy="82"/>
                    </a:xfrm>
                    <a:custGeom>
                      <a:avLst/>
                      <a:gdLst>
                        <a:gd name="T0" fmla="*/ 176 w 176"/>
                        <a:gd name="T1" fmla="*/ 12 h 165"/>
                        <a:gd name="T2" fmla="*/ 158 w 176"/>
                        <a:gd name="T3" fmla="*/ 24 h 165"/>
                        <a:gd name="T4" fmla="*/ 133 w 176"/>
                        <a:gd name="T5" fmla="*/ 47 h 165"/>
                        <a:gd name="T6" fmla="*/ 106 w 176"/>
                        <a:gd name="T7" fmla="*/ 86 h 165"/>
                        <a:gd name="T8" fmla="*/ 91 w 176"/>
                        <a:gd name="T9" fmla="*/ 122 h 165"/>
                        <a:gd name="T10" fmla="*/ 90 w 176"/>
                        <a:gd name="T11" fmla="*/ 145 h 165"/>
                        <a:gd name="T12" fmla="*/ 94 w 176"/>
                        <a:gd name="T13" fmla="*/ 160 h 165"/>
                        <a:gd name="T14" fmla="*/ 56 w 176"/>
                        <a:gd name="T15" fmla="*/ 162 h 165"/>
                        <a:gd name="T16" fmla="*/ 0 w 176"/>
                        <a:gd name="T17" fmla="*/ 165 h 165"/>
                        <a:gd name="T18" fmla="*/ 0 w 176"/>
                        <a:gd name="T19" fmla="*/ 119 h 165"/>
                        <a:gd name="T20" fmla="*/ 18 w 176"/>
                        <a:gd name="T21" fmla="*/ 63 h 165"/>
                        <a:gd name="T22" fmla="*/ 38 w 176"/>
                        <a:gd name="T23" fmla="*/ 30 h 165"/>
                        <a:gd name="T24" fmla="*/ 65 w 176"/>
                        <a:gd name="T25" fmla="*/ 11 h 165"/>
                        <a:gd name="T26" fmla="*/ 102 w 176"/>
                        <a:gd name="T27" fmla="*/ 0 h 165"/>
                        <a:gd name="T28" fmla="*/ 176 w 176"/>
                        <a:gd name="T29" fmla="*/ 12 h 1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76" h="165">
                          <a:moveTo>
                            <a:pt x="176" y="12"/>
                          </a:moveTo>
                          <a:lnTo>
                            <a:pt x="158" y="24"/>
                          </a:lnTo>
                          <a:lnTo>
                            <a:pt x="133" y="47"/>
                          </a:lnTo>
                          <a:lnTo>
                            <a:pt x="106" y="86"/>
                          </a:lnTo>
                          <a:lnTo>
                            <a:pt x="91" y="122"/>
                          </a:lnTo>
                          <a:lnTo>
                            <a:pt x="90" y="145"/>
                          </a:lnTo>
                          <a:lnTo>
                            <a:pt x="94" y="160"/>
                          </a:lnTo>
                          <a:lnTo>
                            <a:pt x="56" y="162"/>
                          </a:lnTo>
                          <a:lnTo>
                            <a:pt x="0" y="165"/>
                          </a:lnTo>
                          <a:lnTo>
                            <a:pt x="0" y="119"/>
                          </a:lnTo>
                          <a:lnTo>
                            <a:pt x="18" y="63"/>
                          </a:lnTo>
                          <a:lnTo>
                            <a:pt x="38" y="30"/>
                          </a:lnTo>
                          <a:lnTo>
                            <a:pt x="65" y="11"/>
                          </a:lnTo>
                          <a:lnTo>
                            <a:pt x="102" y="0"/>
                          </a:lnTo>
                          <a:lnTo>
                            <a:pt x="176" y="12"/>
                          </a:lnTo>
                          <a:close/>
                        </a:path>
                      </a:pathLst>
                    </a:custGeom>
                    <a:solidFill>
                      <a:srgbClr val="C0C0C0"/>
                    </a:solidFill>
                    <a:ln w="7938">
                      <a:solidFill>
                        <a:srgbClr val="000000"/>
                      </a:solidFill>
                      <a:prstDash val="solid"/>
                      <a:round/>
                      <a:headEnd/>
                      <a:tailEnd/>
                    </a:ln>
                  </p:spPr>
                  <p:txBody>
                    <a:bodyPr/>
                    <a:lstStyle/>
                    <a:p>
                      <a:endParaRPr lang="en-GB"/>
                    </a:p>
                  </p:txBody>
                </p:sp>
                <p:sp>
                  <p:nvSpPr>
                    <p:cNvPr id="176179" name="Freeform 51"/>
                    <p:cNvSpPr>
                      <a:spLocks/>
                    </p:cNvSpPr>
                    <p:nvPr/>
                  </p:nvSpPr>
                  <p:spPr bwMode="auto">
                    <a:xfrm>
                      <a:off x="1300" y="3450"/>
                      <a:ext cx="68" cy="70"/>
                    </a:xfrm>
                    <a:custGeom>
                      <a:avLst/>
                      <a:gdLst>
                        <a:gd name="T0" fmla="*/ 136 w 136"/>
                        <a:gd name="T1" fmla="*/ 6 h 140"/>
                        <a:gd name="T2" fmla="*/ 91 w 136"/>
                        <a:gd name="T3" fmla="*/ 0 h 140"/>
                        <a:gd name="T4" fmla="*/ 48 w 136"/>
                        <a:gd name="T5" fmla="*/ 14 h 140"/>
                        <a:gd name="T6" fmla="*/ 19 w 136"/>
                        <a:gd name="T7" fmla="*/ 51 h 140"/>
                        <a:gd name="T8" fmla="*/ 2 w 136"/>
                        <a:gd name="T9" fmla="*/ 102 h 140"/>
                        <a:gd name="T10" fmla="*/ 0 w 136"/>
                        <a:gd name="T11" fmla="*/ 140 h 140"/>
                        <a:gd name="T12" fmla="*/ 61 w 136"/>
                        <a:gd name="T13" fmla="*/ 140 h 140"/>
                        <a:gd name="T14" fmla="*/ 75 w 136"/>
                        <a:gd name="T15" fmla="*/ 81 h 140"/>
                        <a:gd name="T16" fmla="*/ 106 w 136"/>
                        <a:gd name="T17" fmla="*/ 35 h 140"/>
                        <a:gd name="T18" fmla="*/ 136 w 136"/>
                        <a:gd name="T19" fmla="*/ 6 h 1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6" h="140">
                          <a:moveTo>
                            <a:pt x="136" y="6"/>
                          </a:moveTo>
                          <a:lnTo>
                            <a:pt x="91" y="0"/>
                          </a:lnTo>
                          <a:lnTo>
                            <a:pt x="48" y="14"/>
                          </a:lnTo>
                          <a:lnTo>
                            <a:pt x="19" y="51"/>
                          </a:lnTo>
                          <a:lnTo>
                            <a:pt x="2" y="102"/>
                          </a:lnTo>
                          <a:lnTo>
                            <a:pt x="0" y="140"/>
                          </a:lnTo>
                          <a:lnTo>
                            <a:pt x="61" y="140"/>
                          </a:lnTo>
                          <a:lnTo>
                            <a:pt x="75" y="81"/>
                          </a:lnTo>
                          <a:lnTo>
                            <a:pt x="106" y="35"/>
                          </a:lnTo>
                          <a:lnTo>
                            <a:pt x="136" y="6"/>
                          </a:lnTo>
                          <a:close/>
                        </a:path>
                      </a:pathLst>
                    </a:custGeom>
                    <a:solidFill>
                      <a:srgbClr val="E0E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180" name="Group 52"/>
                <p:cNvGrpSpPr>
                  <a:grpSpLocks/>
                </p:cNvGrpSpPr>
                <p:nvPr/>
              </p:nvGrpSpPr>
              <p:grpSpPr bwMode="auto">
                <a:xfrm>
                  <a:off x="1388" y="2799"/>
                  <a:ext cx="229" cy="349"/>
                  <a:chOff x="1388" y="2799"/>
                  <a:chExt cx="229" cy="349"/>
                </a:xfrm>
              </p:grpSpPr>
              <p:sp>
                <p:nvSpPr>
                  <p:cNvPr id="176181" name="Freeform 53"/>
                  <p:cNvSpPr>
                    <a:spLocks/>
                  </p:cNvSpPr>
                  <p:nvPr/>
                </p:nvSpPr>
                <p:spPr bwMode="auto">
                  <a:xfrm>
                    <a:off x="1390" y="2799"/>
                    <a:ext cx="227" cy="232"/>
                  </a:xfrm>
                  <a:custGeom>
                    <a:avLst/>
                    <a:gdLst>
                      <a:gd name="T0" fmla="*/ 4 w 454"/>
                      <a:gd name="T1" fmla="*/ 281 h 465"/>
                      <a:gd name="T2" fmla="*/ 0 w 454"/>
                      <a:gd name="T3" fmla="*/ 223 h 465"/>
                      <a:gd name="T4" fmla="*/ 24 w 454"/>
                      <a:gd name="T5" fmla="*/ 141 h 465"/>
                      <a:gd name="T6" fmla="*/ 47 w 454"/>
                      <a:gd name="T7" fmla="*/ 101 h 465"/>
                      <a:gd name="T8" fmla="*/ 77 w 454"/>
                      <a:gd name="T9" fmla="*/ 54 h 465"/>
                      <a:gd name="T10" fmla="*/ 120 w 454"/>
                      <a:gd name="T11" fmla="*/ 34 h 465"/>
                      <a:gd name="T12" fmla="*/ 175 w 454"/>
                      <a:gd name="T13" fmla="*/ 7 h 465"/>
                      <a:gd name="T14" fmla="*/ 254 w 454"/>
                      <a:gd name="T15" fmla="*/ 0 h 465"/>
                      <a:gd name="T16" fmla="*/ 330 w 454"/>
                      <a:gd name="T17" fmla="*/ 18 h 465"/>
                      <a:gd name="T18" fmla="*/ 391 w 454"/>
                      <a:gd name="T19" fmla="*/ 51 h 465"/>
                      <a:gd name="T20" fmla="*/ 403 w 454"/>
                      <a:gd name="T21" fmla="*/ 77 h 465"/>
                      <a:gd name="T22" fmla="*/ 412 w 454"/>
                      <a:gd name="T23" fmla="*/ 106 h 465"/>
                      <a:gd name="T24" fmla="*/ 436 w 454"/>
                      <a:gd name="T25" fmla="*/ 133 h 465"/>
                      <a:gd name="T26" fmla="*/ 447 w 454"/>
                      <a:gd name="T27" fmla="*/ 187 h 465"/>
                      <a:gd name="T28" fmla="*/ 454 w 454"/>
                      <a:gd name="T29" fmla="*/ 231 h 465"/>
                      <a:gd name="T30" fmla="*/ 450 w 454"/>
                      <a:gd name="T31" fmla="*/ 300 h 465"/>
                      <a:gd name="T32" fmla="*/ 440 w 454"/>
                      <a:gd name="T33" fmla="*/ 333 h 465"/>
                      <a:gd name="T34" fmla="*/ 400 w 454"/>
                      <a:gd name="T35" fmla="*/ 414 h 465"/>
                      <a:gd name="T36" fmla="*/ 169 w 454"/>
                      <a:gd name="T37" fmla="*/ 465 h 465"/>
                      <a:gd name="T38" fmla="*/ 30 w 454"/>
                      <a:gd name="T39" fmla="*/ 390 h 465"/>
                      <a:gd name="T40" fmla="*/ 4 w 454"/>
                      <a:gd name="T41" fmla="*/ 281 h 4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54" h="465">
                        <a:moveTo>
                          <a:pt x="4" y="281"/>
                        </a:moveTo>
                        <a:lnTo>
                          <a:pt x="0" y="223"/>
                        </a:lnTo>
                        <a:lnTo>
                          <a:pt x="24" y="141"/>
                        </a:lnTo>
                        <a:lnTo>
                          <a:pt x="47" y="101"/>
                        </a:lnTo>
                        <a:lnTo>
                          <a:pt x="77" y="54"/>
                        </a:lnTo>
                        <a:lnTo>
                          <a:pt x="120" y="34"/>
                        </a:lnTo>
                        <a:lnTo>
                          <a:pt x="175" y="7"/>
                        </a:lnTo>
                        <a:lnTo>
                          <a:pt x="254" y="0"/>
                        </a:lnTo>
                        <a:lnTo>
                          <a:pt x="330" y="18"/>
                        </a:lnTo>
                        <a:lnTo>
                          <a:pt x="391" y="51"/>
                        </a:lnTo>
                        <a:lnTo>
                          <a:pt x="403" y="77"/>
                        </a:lnTo>
                        <a:lnTo>
                          <a:pt x="412" y="106"/>
                        </a:lnTo>
                        <a:lnTo>
                          <a:pt x="436" y="133"/>
                        </a:lnTo>
                        <a:lnTo>
                          <a:pt x="447" y="187"/>
                        </a:lnTo>
                        <a:lnTo>
                          <a:pt x="454" y="231"/>
                        </a:lnTo>
                        <a:lnTo>
                          <a:pt x="450" y="300"/>
                        </a:lnTo>
                        <a:lnTo>
                          <a:pt x="440" y="333"/>
                        </a:lnTo>
                        <a:lnTo>
                          <a:pt x="400" y="414"/>
                        </a:lnTo>
                        <a:lnTo>
                          <a:pt x="169" y="465"/>
                        </a:lnTo>
                        <a:lnTo>
                          <a:pt x="30" y="390"/>
                        </a:lnTo>
                        <a:lnTo>
                          <a:pt x="4" y="281"/>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182" name="Group 54"/>
                  <p:cNvGrpSpPr>
                    <a:grpSpLocks/>
                  </p:cNvGrpSpPr>
                  <p:nvPr/>
                </p:nvGrpSpPr>
                <p:grpSpPr bwMode="auto">
                  <a:xfrm>
                    <a:off x="1388" y="2847"/>
                    <a:ext cx="224" cy="301"/>
                    <a:chOff x="1388" y="2847"/>
                    <a:chExt cx="224" cy="301"/>
                  </a:xfrm>
                </p:grpSpPr>
                <p:sp>
                  <p:nvSpPr>
                    <p:cNvPr id="176183" name="Freeform 55"/>
                    <p:cNvSpPr>
                      <a:spLocks/>
                    </p:cNvSpPr>
                    <p:nvPr/>
                  </p:nvSpPr>
                  <p:spPr bwMode="auto">
                    <a:xfrm>
                      <a:off x="1411" y="3054"/>
                      <a:ext cx="131" cy="94"/>
                    </a:xfrm>
                    <a:custGeom>
                      <a:avLst/>
                      <a:gdLst>
                        <a:gd name="T0" fmla="*/ 1 w 261"/>
                        <a:gd name="T1" fmla="*/ 0 h 190"/>
                        <a:gd name="T2" fmla="*/ 0 w 261"/>
                        <a:gd name="T3" fmla="*/ 53 h 190"/>
                        <a:gd name="T4" fmla="*/ 6 w 261"/>
                        <a:gd name="T5" fmla="*/ 77 h 190"/>
                        <a:gd name="T6" fmla="*/ 14 w 261"/>
                        <a:gd name="T7" fmla="*/ 96 h 190"/>
                        <a:gd name="T8" fmla="*/ 35 w 261"/>
                        <a:gd name="T9" fmla="*/ 123 h 190"/>
                        <a:gd name="T10" fmla="*/ 54 w 261"/>
                        <a:gd name="T11" fmla="*/ 143 h 190"/>
                        <a:gd name="T12" fmla="*/ 75 w 261"/>
                        <a:gd name="T13" fmla="*/ 161 h 190"/>
                        <a:gd name="T14" fmla="*/ 102 w 261"/>
                        <a:gd name="T15" fmla="*/ 187 h 190"/>
                        <a:gd name="T16" fmla="*/ 125 w 261"/>
                        <a:gd name="T17" fmla="*/ 190 h 190"/>
                        <a:gd name="T18" fmla="*/ 155 w 261"/>
                        <a:gd name="T19" fmla="*/ 184 h 190"/>
                        <a:gd name="T20" fmla="*/ 175 w 261"/>
                        <a:gd name="T21" fmla="*/ 170 h 190"/>
                        <a:gd name="T22" fmla="*/ 206 w 261"/>
                        <a:gd name="T23" fmla="*/ 141 h 190"/>
                        <a:gd name="T24" fmla="*/ 230 w 261"/>
                        <a:gd name="T25" fmla="*/ 118 h 190"/>
                        <a:gd name="T26" fmla="*/ 252 w 261"/>
                        <a:gd name="T27" fmla="*/ 89 h 190"/>
                        <a:gd name="T28" fmla="*/ 261 w 261"/>
                        <a:gd name="T29" fmla="*/ 76 h 190"/>
                        <a:gd name="T30" fmla="*/ 1 w 261"/>
                        <a:gd name="T31" fmla="*/ 0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261" h="190">
                          <a:moveTo>
                            <a:pt x="1" y="0"/>
                          </a:moveTo>
                          <a:lnTo>
                            <a:pt x="0" y="53"/>
                          </a:lnTo>
                          <a:lnTo>
                            <a:pt x="6" y="77"/>
                          </a:lnTo>
                          <a:lnTo>
                            <a:pt x="14" y="96"/>
                          </a:lnTo>
                          <a:lnTo>
                            <a:pt x="35" y="123"/>
                          </a:lnTo>
                          <a:lnTo>
                            <a:pt x="54" y="143"/>
                          </a:lnTo>
                          <a:lnTo>
                            <a:pt x="75" y="161"/>
                          </a:lnTo>
                          <a:lnTo>
                            <a:pt x="102" y="187"/>
                          </a:lnTo>
                          <a:lnTo>
                            <a:pt x="125" y="190"/>
                          </a:lnTo>
                          <a:lnTo>
                            <a:pt x="155" y="184"/>
                          </a:lnTo>
                          <a:lnTo>
                            <a:pt x="175" y="170"/>
                          </a:lnTo>
                          <a:lnTo>
                            <a:pt x="206" y="141"/>
                          </a:lnTo>
                          <a:lnTo>
                            <a:pt x="230" y="118"/>
                          </a:lnTo>
                          <a:lnTo>
                            <a:pt x="252" y="89"/>
                          </a:lnTo>
                          <a:lnTo>
                            <a:pt x="261" y="76"/>
                          </a:lnTo>
                          <a:lnTo>
                            <a:pt x="1" y="0"/>
                          </a:lnTo>
                          <a:close/>
                        </a:path>
                      </a:pathLst>
                    </a:custGeom>
                    <a:solidFill>
                      <a:srgbClr val="FFC080"/>
                    </a:solidFill>
                    <a:ln w="7938">
                      <a:solidFill>
                        <a:srgbClr val="603000"/>
                      </a:solidFill>
                      <a:prstDash val="solid"/>
                      <a:round/>
                      <a:headEnd/>
                      <a:tailEnd/>
                    </a:ln>
                  </p:spPr>
                  <p:txBody>
                    <a:bodyPr/>
                    <a:lstStyle/>
                    <a:p>
                      <a:endParaRPr lang="en-GB"/>
                    </a:p>
                  </p:txBody>
                </p:sp>
                <p:sp>
                  <p:nvSpPr>
                    <p:cNvPr id="176184" name="Freeform 56"/>
                    <p:cNvSpPr>
                      <a:spLocks/>
                    </p:cNvSpPr>
                    <p:nvPr/>
                  </p:nvSpPr>
                  <p:spPr bwMode="auto">
                    <a:xfrm>
                      <a:off x="1388" y="2847"/>
                      <a:ext cx="224" cy="266"/>
                    </a:xfrm>
                    <a:custGeom>
                      <a:avLst/>
                      <a:gdLst>
                        <a:gd name="T0" fmla="*/ 70 w 447"/>
                        <a:gd name="T1" fmla="*/ 80 h 533"/>
                        <a:gd name="T2" fmla="*/ 60 w 447"/>
                        <a:gd name="T3" fmla="*/ 143 h 533"/>
                        <a:gd name="T4" fmla="*/ 52 w 447"/>
                        <a:gd name="T5" fmla="*/ 177 h 533"/>
                        <a:gd name="T6" fmla="*/ 43 w 447"/>
                        <a:gd name="T7" fmla="*/ 208 h 533"/>
                        <a:gd name="T8" fmla="*/ 17 w 447"/>
                        <a:gd name="T9" fmla="*/ 229 h 533"/>
                        <a:gd name="T10" fmla="*/ 17 w 447"/>
                        <a:gd name="T11" fmla="*/ 182 h 533"/>
                        <a:gd name="T12" fmla="*/ 0 w 447"/>
                        <a:gd name="T13" fmla="*/ 190 h 533"/>
                        <a:gd name="T14" fmla="*/ 5 w 447"/>
                        <a:gd name="T15" fmla="*/ 239 h 533"/>
                        <a:gd name="T16" fmla="*/ 9 w 447"/>
                        <a:gd name="T17" fmla="*/ 290 h 533"/>
                        <a:gd name="T18" fmla="*/ 21 w 447"/>
                        <a:gd name="T19" fmla="*/ 298 h 533"/>
                        <a:gd name="T20" fmla="*/ 31 w 447"/>
                        <a:gd name="T21" fmla="*/ 345 h 533"/>
                        <a:gd name="T22" fmla="*/ 44 w 447"/>
                        <a:gd name="T23" fmla="*/ 405 h 533"/>
                        <a:gd name="T24" fmla="*/ 86 w 447"/>
                        <a:gd name="T25" fmla="*/ 456 h 533"/>
                        <a:gd name="T26" fmla="*/ 115 w 447"/>
                        <a:gd name="T27" fmla="*/ 498 h 533"/>
                        <a:gd name="T28" fmla="*/ 168 w 447"/>
                        <a:gd name="T29" fmla="*/ 531 h 533"/>
                        <a:gd name="T30" fmla="*/ 231 w 447"/>
                        <a:gd name="T31" fmla="*/ 529 h 533"/>
                        <a:gd name="T32" fmla="*/ 294 w 447"/>
                        <a:gd name="T33" fmla="*/ 498 h 533"/>
                        <a:gd name="T34" fmla="*/ 337 w 447"/>
                        <a:gd name="T35" fmla="*/ 452 h 533"/>
                        <a:gd name="T36" fmla="*/ 361 w 447"/>
                        <a:gd name="T37" fmla="*/ 404 h 533"/>
                        <a:gd name="T38" fmla="*/ 376 w 447"/>
                        <a:gd name="T39" fmla="*/ 369 h 533"/>
                        <a:gd name="T40" fmla="*/ 404 w 447"/>
                        <a:gd name="T41" fmla="*/ 358 h 533"/>
                        <a:gd name="T42" fmla="*/ 424 w 447"/>
                        <a:gd name="T43" fmla="*/ 311 h 533"/>
                        <a:gd name="T44" fmla="*/ 447 w 447"/>
                        <a:gd name="T45" fmla="*/ 264 h 533"/>
                        <a:gd name="T46" fmla="*/ 447 w 447"/>
                        <a:gd name="T47" fmla="*/ 245 h 533"/>
                        <a:gd name="T48" fmla="*/ 429 w 447"/>
                        <a:gd name="T49" fmla="*/ 241 h 533"/>
                        <a:gd name="T50" fmla="*/ 408 w 447"/>
                        <a:gd name="T51" fmla="*/ 278 h 533"/>
                        <a:gd name="T52" fmla="*/ 386 w 447"/>
                        <a:gd name="T53" fmla="*/ 302 h 533"/>
                        <a:gd name="T54" fmla="*/ 400 w 447"/>
                        <a:gd name="T55" fmla="*/ 237 h 533"/>
                        <a:gd name="T56" fmla="*/ 416 w 447"/>
                        <a:gd name="T57" fmla="*/ 182 h 533"/>
                        <a:gd name="T58" fmla="*/ 413 w 447"/>
                        <a:gd name="T59" fmla="*/ 122 h 533"/>
                        <a:gd name="T60" fmla="*/ 401 w 447"/>
                        <a:gd name="T61" fmla="*/ 71 h 533"/>
                        <a:gd name="T62" fmla="*/ 373 w 447"/>
                        <a:gd name="T63" fmla="*/ 41 h 533"/>
                        <a:gd name="T64" fmla="*/ 327 w 447"/>
                        <a:gd name="T65" fmla="*/ 43 h 533"/>
                        <a:gd name="T66" fmla="*/ 267 w 447"/>
                        <a:gd name="T67" fmla="*/ 43 h 533"/>
                        <a:gd name="T68" fmla="*/ 217 w 447"/>
                        <a:gd name="T69" fmla="*/ 40 h 533"/>
                        <a:gd name="T70" fmla="*/ 145 w 447"/>
                        <a:gd name="T71" fmla="*/ 0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447" h="533">
                          <a:moveTo>
                            <a:pt x="145" y="0"/>
                          </a:moveTo>
                          <a:lnTo>
                            <a:pt x="70" y="80"/>
                          </a:lnTo>
                          <a:lnTo>
                            <a:pt x="60" y="102"/>
                          </a:lnTo>
                          <a:lnTo>
                            <a:pt x="60" y="143"/>
                          </a:lnTo>
                          <a:lnTo>
                            <a:pt x="55" y="165"/>
                          </a:lnTo>
                          <a:lnTo>
                            <a:pt x="52" y="177"/>
                          </a:lnTo>
                          <a:lnTo>
                            <a:pt x="43" y="192"/>
                          </a:lnTo>
                          <a:lnTo>
                            <a:pt x="43" y="208"/>
                          </a:lnTo>
                          <a:lnTo>
                            <a:pt x="35" y="255"/>
                          </a:lnTo>
                          <a:lnTo>
                            <a:pt x="17" y="229"/>
                          </a:lnTo>
                          <a:lnTo>
                            <a:pt x="23" y="204"/>
                          </a:lnTo>
                          <a:lnTo>
                            <a:pt x="17" y="182"/>
                          </a:lnTo>
                          <a:lnTo>
                            <a:pt x="9" y="169"/>
                          </a:lnTo>
                          <a:lnTo>
                            <a:pt x="0" y="190"/>
                          </a:lnTo>
                          <a:lnTo>
                            <a:pt x="0" y="221"/>
                          </a:lnTo>
                          <a:lnTo>
                            <a:pt x="5" y="239"/>
                          </a:lnTo>
                          <a:lnTo>
                            <a:pt x="8" y="267"/>
                          </a:lnTo>
                          <a:lnTo>
                            <a:pt x="9" y="290"/>
                          </a:lnTo>
                          <a:lnTo>
                            <a:pt x="15" y="298"/>
                          </a:lnTo>
                          <a:lnTo>
                            <a:pt x="21" y="298"/>
                          </a:lnTo>
                          <a:lnTo>
                            <a:pt x="27" y="299"/>
                          </a:lnTo>
                          <a:lnTo>
                            <a:pt x="31" y="345"/>
                          </a:lnTo>
                          <a:lnTo>
                            <a:pt x="40" y="388"/>
                          </a:lnTo>
                          <a:lnTo>
                            <a:pt x="44" y="405"/>
                          </a:lnTo>
                          <a:lnTo>
                            <a:pt x="56" y="427"/>
                          </a:lnTo>
                          <a:lnTo>
                            <a:pt x="86" y="456"/>
                          </a:lnTo>
                          <a:lnTo>
                            <a:pt x="106" y="480"/>
                          </a:lnTo>
                          <a:lnTo>
                            <a:pt x="115" y="498"/>
                          </a:lnTo>
                          <a:lnTo>
                            <a:pt x="129" y="517"/>
                          </a:lnTo>
                          <a:lnTo>
                            <a:pt x="168" y="531"/>
                          </a:lnTo>
                          <a:lnTo>
                            <a:pt x="196" y="533"/>
                          </a:lnTo>
                          <a:lnTo>
                            <a:pt x="231" y="529"/>
                          </a:lnTo>
                          <a:lnTo>
                            <a:pt x="267" y="511"/>
                          </a:lnTo>
                          <a:lnTo>
                            <a:pt x="294" y="498"/>
                          </a:lnTo>
                          <a:lnTo>
                            <a:pt x="318" y="476"/>
                          </a:lnTo>
                          <a:lnTo>
                            <a:pt x="337" y="452"/>
                          </a:lnTo>
                          <a:lnTo>
                            <a:pt x="353" y="423"/>
                          </a:lnTo>
                          <a:lnTo>
                            <a:pt x="361" y="404"/>
                          </a:lnTo>
                          <a:lnTo>
                            <a:pt x="373" y="374"/>
                          </a:lnTo>
                          <a:lnTo>
                            <a:pt x="376" y="369"/>
                          </a:lnTo>
                          <a:lnTo>
                            <a:pt x="396" y="366"/>
                          </a:lnTo>
                          <a:lnTo>
                            <a:pt x="404" y="358"/>
                          </a:lnTo>
                          <a:lnTo>
                            <a:pt x="420" y="331"/>
                          </a:lnTo>
                          <a:lnTo>
                            <a:pt x="424" y="311"/>
                          </a:lnTo>
                          <a:lnTo>
                            <a:pt x="439" y="286"/>
                          </a:lnTo>
                          <a:lnTo>
                            <a:pt x="447" y="264"/>
                          </a:lnTo>
                          <a:lnTo>
                            <a:pt x="447" y="252"/>
                          </a:lnTo>
                          <a:lnTo>
                            <a:pt x="447" y="245"/>
                          </a:lnTo>
                          <a:lnTo>
                            <a:pt x="435" y="239"/>
                          </a:lnTo>
                          <a:lnTo>
                            <a:pt x="429" y="241"/>
                          </a:lnTo>
                          <a:lnTo>
                            <a:pt x="412" y="268"/>
                          </a:lnTo>
                          <a:lnTo>
                            <a:pt x="408" y="278"/>
                          </a:lnTo>
                          <a:lnTo>
                            <a:pt x="404" y="303"/>
                          </a:lnTo>
                          <a:lnTo>
                            <a:pt x="386" y="302"/>
                          </a:lnTo>
                          <a:lnTo>
                            <a:pt x="400" y="268"/>
                          </a:lnTo>
                          <a:lnTo>
                            <a:pt x="400" y="237"/>
                          </a:lnTo>
                          <a:lnTo>
                            <a:pt x="408" y="208"/>
                          </a:lnTo>
                          <a:lnTo>
                            <a:pt x="416" y="182"/>
                          </a:lnTo>
                          <a:lnTo>
                            <a:pt x="416" y="141"/>
                          </a:lnTo>
                          <a:lnTo>
                            <a:pt x="413" y="122"/>
                          </a:lnTo>
                          <a:lnTo>
                            <a:pt x="405" y="90"/>
                          </a:lnTo>
                          <a:lnTo>
                            <a:pt x="401" y="71"/>
                          </a:lnTo>
                          <a:lnTo>
                            <a:pt x="388" y="37"/>
                          </a:lnTo>
                          <a:lnTo>
                            <a:pt x="373" y="41"/>
                          </a:lnTo>
                          <a:lnTo>
                            <a:pt x="358" y="49"/>
                          </a:lnTo>
                          <a:lnTo>
                            <a:pt x="327" y="43"/>
                          </a:lnTo>
                          <a:lnTo>
                            <a:pt x="294" y="43"/>
                          </a:lnTo>
                          <a:lnTo>
                            <a:pt x="267" y="43"/>
                          </a:lnTo>
                          <a:lnTo>
                            <a:pt x="243" y="40"/>
                          </a:lnTo>
                          <a:lnTo>
                            <a:pt x="217" y="40"/>
                          </a:lnTo>
                          <a:lnTo>
                            <a:pt x="182" y="28"/>
                          </a:lnTo>
                          <a:lnTo>
                            <a:pt x="145" y="0"/>
                          </a:lnTo>
                          <a:close/>
                        </a:path>
                      </a:pathLst>
                    </a:custGeom>
                    <a:solidFill>
                      <a:srgbClr val="FFC080"/>
                    </a:solidFill>
                    <a:ln w="7938">
                      <a:solidFill>
                        <a:srgbClr val="603000"/>
                      </a:solidFill>
                      <a:prstDash val="solid"/>
                      <a:round/>
                      <a:headEnd/>
                      <a:tailEnd/>
                    </a:ln>
                  </p:spPr>
                  <p:txBody>
                    <a:bodyPr/>
                    <a:lstStyle/>
                    <a:p>
                      <a:endParaRPr lang="en-GB"/>
                    </a:p>
                  </p:txBody>
                </p:sp>
                <p:sp>
                  <p:nvSpPr>
                    <p:cNvPr id="176185" name="Freeform 57"/>
                    <p:cNvSpPr>
                      <a:spLocks/>
                    </p:cNvSpPr>
                    <p:nvPr/>
                  </p:nvSpPr>
                  <p:spPr bwMode="auto">
                    <a:xfrm>
                      <a:off x="1434" y="2967"/>
                      <a:ext cx="142" cy="145"/>
                    </a:xfrm>
                    <a:custGeom>
                      <a:avLst/>
                      <a:gdLst>
                        <a:gd name="T0" fmla="*/ 151 w 285"/>
                        <a:gd name="T1" fmla="*/ 7 h 290"/>
                        <a:gd name="T2" fmla="*/ 138 w 285"/>
                        <a:gd name="T3" fmla="*/ 58 h 290"/>
                        <a:gd name="T4" fmla="*/ 138 w 285"/>
                        <a:gd name="T5" fmla="*/ 112 h 290"/>
                        <a:gd name="T6" fmla="*/ 146 w 285"/>
                        <a:gd name="T7" fmla="*/ 139 h 290"/>
                        <a:gd name="T8" fmla="*/ 125 w 285"/>
                        <a:gd name="T9" fmla="*/ 146 h 290"/>
                        <a:gd name="T10" fmla="*/ 91 w 285"/>
                        <a:gd name="T11" fmla="*/ 155 h 290"/>
                        <a:gd name="T12" fmla="*/ 68 w 285"/>
                        <a:gd name="T13" fmla="*/ 137 h 290"/>
                        <a:gd name="T14" fmla="*/ 59 w 285"/>
                        <a:gd name="T15" fmla="*/ 120 h 290"/>
                        <a:gd name="T16" fmla="*/ 53 w 285"/>
                        <a:gd name="T17" fmla="*/ 121 h 290"/>
                        <a:gd name="T18" fmla="*/ 24 w 285"/>
                        <a:gd name="T19" fmla="*/ 143 h 290"/>
                        <a:gd name="T20" fmla="*/ 4 w 285"/>
                        <a:gd name="T21" fmla="*/ 173 h 290"/>
                        <a:gd name="T22" fmla="*/ 7 w 285"/>
                        <a:gd name="T23" fmla="*/ 184 h 290"/>
                        <a:gd name="T24" fmla="*/ 23 w 285"/>
                        <a:gd name="T25" fmla="*/ 150 h 290"/>
                        <a:gd name="T26" fmla="*/ 54 w 285"/>
                        <a:gd name="T27" fmla="*/ 132 h 290"/>
                        <a:gd name="T28" fmla="*/ 83 w 285"/>
                        <a:gd name="T29" fmla="*/ 156 h 290"/>
                        <a:gd name="T30" fmla="*/ 91 w 285"/>
                        <a:gd name="T31" fmla="*/ 192 h 290"/>
                        <a:gd name="T32" fmla="*/ 97 w 285"/>
                        <a:gd name="T33" fmla="*/ 184 h 290"/>
                        <a:gd name="T34" fmla="*/ 110 w 285"/>
                        <a:gd name="T35" fmla="*/ 167 h 290"/>
                        <a:gd name="T36" fmla="*/ 105 w 285"/>
                        <a:gd name="T37" fmla="*/ 190 h 290"/>
                        <a:gd name="T38" fmla="*/ 125 w 285"/>
                        <a:gd name="T39" fmla="*/ 188 h 290"/>
                        <a:gd name="T40" fmla="*/ 172 w 285"/>
                        <a:gd name="T41" fmla="*/ 186 h 290"/>
                        <a:gd name="T42" fmla="*/ 169 w 285"/>
                        <a:gd name="T43" fmla="*/ 226 h 290"/>
                        <a:gd name="T44" fmla="*/ 156 w 285"/>
                        <a:gd name="T45" fmla="*/ 259 h 290"/>
                        <a:gd name="T46" fmla="*/ 127 w 285"/>
                        <a:gd name="T47" fmla="*/ 280 h 290"/>
                        <a:gd name="T48" fmla="*/ 121 w 285"/>
                        <a:gd name="T49" fmla="*/ 290 h 290"/>
                        <a:gd name="T50" fmla="*/ 185 w 285"/>
                        <a:gd name="T51" fmla="*/ 266 h 290"/>
                        <a:gd name="T52" fmla="*/ 240 w 285"/>
                        <a:gd name="T53" fmla="*/ 222 h 290"/>
                        <a:gd name="T54" fmla="*/ 270 w 285"/>
                        <a:gd name="T55" fmla="*/ 168 h 290"/>
                        <a:gd name="T56" fmla="*/ 271 w 285"/>
                        <a:gd name="T57" fmla="*/ 133 h 290"/>
                        <a:gd name="T58" fmla="*/ 232 w 285"/>
                        <a:gd name="T59" fmla="*/ 160 h 290"/>
                        <a:gd name="T60" fmla="*/ 195 w 285"/>
                        <a:gd name="T61" fmla="*/ 163 h 290"/>
                        <a:gd name="T62" fmla="*/ 172 w 285"/>
                        <a:gd name="T63" fmla="*/ 132 h 290"/>
                        <a:gd name="T64" fmla="*/ 174 w 285"/>
                        <a:gd name="T65" fmla="*/ 92 h 290"/>
                        <a:gd name="T66" fmla="*/ 180 w 285"/>
                        <a:gd name="T67" fmla="*/ 73 h 290"/>
                        <a:gd name="T68" fmla="*/ 169 w 285"/>
                        <a:gd name="T69" fmla="*/ 44 h 290"/>
                        <a:gd name="T70" fmla="*/ 161 w 285"/>
                        <a:gd name="T71" fmla="*/ 0 h 2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85" h="290">
                          <a:moveTo>
                            <a:pt x="161" y="0"/>
                          </a:moveTo>
                          <a:lnTo>
                            <a:pt x="151" y="7"/>
                          </a:lnTo>
                          <a:lnTo>
                            <a:pt x="146" y="26"/>
                          </a:lnTo>
                          <a:lnTo>
                            <a:pt x="138" y="58"/>
                          </a:lnTo>
                          <a:lnTo>
                            <a:pt x="136" y="87"/>
                          </a:lnTo>
                          <a:lnTo>
                            <a:pt x="138" y="112"/>
                          </a:lnTo>
                          <a:lnTo>
                            <a:pt x="147" y="125"/>
                          </a:lnTo>
                          <a:lnTo>
                            <a:pt x="146" y="139"/>
                          </a:lnTo>
                          <a:lnTo>
                            <a:pt x="138" y="146"/>
                          </a:lnTo>
                          <a:lnTo>
                            <a:pt x="125" y="146"/>
                          </a:lnTo>
                          <a:lnTo>
                            <a:pt x="109" y="155"/>
                          </a:lnTo>
                          <a:lnTo>
                            <a:pt x="91" y="155"/>
                          </a:lnTo>
                          <a:lnTo>
                            <a:pt x="76" y="145"/>
                          </a:lnTo>
                          <a:lnTo>
                            <a:pt x="68" y="137"/>
                          </a:lnTo>
                          <a:lnTo>
                            <a:pt x="60" y="129"/>
                          </a:lnTo>
                          <a:lnTo>
                            <a:pt x="59" y="120"/>
                          </a:lnTo>
                          <a:lnTo>
                            <a:pt x="60" y="111"/>
                          </a:lnTo>
                          <a:lnTo>
                            <a:pt x="53" y="121"/>
                          </a:lnTo>
                          <a:lnTo>
                            <a:pt x="37" y="132"/>
                          </a:lnTo>
                          <a:lnTo>
                            <a:pt x="24" y="143"/>
                          </a:lnTo>
                          <a:lnTo>
                            <a:pt x="11" y="160"/>
                          </a:lnTo>
                          <a:lnTo>
                            <a:pt x="4" y="173"/>
                          </a:lnTo>
                          <a:lnTo>
                            <a:pt x="0" y="188"/>
                          </a:lnTo>
                          <a:lnTo>
                            <a:pt x="7" y="184"/>
                          </a:lnTo>
                          <a:lnTo>
                            <a:pt x="12" y="167"/>
                          </a:lnTo>
                          <a:lnTo>
                            <a:pt x="23" y="150"/>
                          </a:lnTo>
                          <a:lnTo>
                            <a:pt x="36" y="142"/>
                          </a:lnTo>
                          <a:lnTo>
                            <a:pt x="54" y="132"/>
                          </a:lnTo>
                          <a:lnTo>
                            <a:pt x="62" y="139"/>
                          </a:lnTo>
                          <a:lnTo>
                            <a:pt x="83" y="156"/>
                          </a:lnTo>
                          <a:lnTo>
                            <a:pt x="89" y="160"/>
                          </a:lnTo>
                          <a:lnTo>
                            <a:pt x="91" y="192"/>
                          </a:lnTo>
                          <a:lnTo>
                            <a:pt x="98" y="192"/>
                          </a:lnTo>
                          <a:lnTo>
                            <a:pt x="97" y="184"/>
                          </a:lnTo>
                          <a:lnTo>
                            <a:pt x="101" y="163"/>
                          </a:lnTo>
                          <a:lnTo>
                            <a:pt x="110" y="167"/>
                          </a:lnTo>
                          <a:lnTo>
                            <a:pt x="114" y="176"/>
                          </a:lnTo>
                          <a:lnTo>
                            <a:pt x="105" y="190"/>
                          </a:lnTo>
                          <a:lnTo>
                            <a:pt x="110" y="194"/>
                          </a:lnTo>
                          <a:lnTo>
                            <a:pt x="125" y="188"/>
                          </a:lnTo>
                          <a:lnTo>
                            <a:pt x="152" y="188"/>
                          </a:lnTo>
                          <a:lnTo>
                            <a:pt x="172" y="186"/>
                          </a:lnTo>
                          <a:lnTo>
                            <a:pt x="181" y="202"/>
                          </a:lnTo>
                          <a:lnTo>
                            <a:pt x="169" y="226"/>
                          </a:lnTo>
                          <a:lnTo>
                            <a:pt x="157" y="237"/>
                          </a:lnTo>
                          <a:lnTo>
                            <a:pt x="156" y="259"/>
                          </a:lnTo>
                          <a:lnTo>
                            <a:pt x="146" y="273"/>
                          </a:lnTo>
                          <a:lnTo>
                            <a:pt x="127" y="280"/>
                          </a:lnTo>
                          <a:lnTo>
                            <a:pt x="94" y="288"/>
                          </a:lnTo>
                          <a:lnTo>
                            <a:pt x="121" y="290"/>
                          </a:lnTo>
                          <a:lnTo>
                            <a:pt x="144" y="288"/>
                          </a:lnTo>
                          <a:lnTo>
                            <a:pt x="185" y="266"/>
                          </a:lnTo>
                          <a:lnTo>
                            <a:pt x="220" y="243"/>
                          </a:lnTo>
                          <a:lnTo>
                            <a:pt x="240" y="222"/>
                          </a:lnTo>
                          <a:lnTo>
                            <a:pt x="255" y="198"/>
                          </a:lnTo>
                          <a:lnTo>
                            <a:pt x="270" y="168"/>
                          </a:lnTo>
                          <a:lnTo>
                            <a:pt x="285" y="125"/>
                          </a:lnTo>
                          <a:lnTo>
                            <a:pt x="271" y="133"/>
                          </a:lnTo>
                          <a:lnTo>
                            <a:pt x="250" y="146"/>
                          </a:lnTo>
                          <a:lnTo>
                            <a:pt x="232" y="160"/>
                          </a:lnTo>
                          <a:lnTo>
                            <a:pt x="214" y="165"/>
                          </a:lnTo>
                          <a:lnTo>
                            <a:pt x="195" y="163"/>
                          </a:lnTo>
                          <a:lnTo>
                            <a:pt x="180" y="148"/>
                          </a:lnTo>
                          <a:lnTo>
                            <a:pt x="172" y="132"/>
                          </a:lnTo>
                          <a:lnTo>
                            <a:pt x="168" y="111"/>
                          </a:lnTo>
                          <a:lnTo>
                            <a:pt x="174" y="92"/>
                          </a:lnTo>
                          <a:lnTo>
                            <a:pt x="183" y="84"/>
                          </a:lnTo>
                          <a:lnTo>
                            <a:pt x="180" y="73"/>
                          </a:lnTo>
                          <a:lnTo>
                            <a:pt x="173" y="58"/>
                          </a:lnTo>
                          <a:lnTo>
                            <a:pt x="169" y="44"/>
                          </a:lnTo>
                          <a:lnTo>
                            <a:pt x="168" y="18"/>
                          </a:lnTo>
                          <a:lnTo>
                            <a:pt x="161"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86" name="Freeform 58"/>
                    <p:cNvSpPr>
                      <a:spLocks/>
                    </p:cNvSpPr>
                    <p:nvPr/>
                  </p:nvSpPr>
                  <p:spPr bwMode="auto">
                    <a:xfrm>
                      <a:off x="1520" y="2974"/>
                      <a:ext cx="31" cy="14"/>
                    </a:xfrm>
                    <a:custGeom>
                      <a:avLst/>
                      <a:gdLst>
                        <a:gd name="T0" fmla="*/ 0 w 63"/>
                        <a:gd name="T1" fmla="*/ 10 h 29"/>
                        <a:gd name="T2" fmla="*/ 18 w 63"/>
                        <a:gd name="T3" fmla="*/ 0 h 29"/>
                        <a:gd name="T4" fmla="*/ 34 w 63"/>
                        <a:gd name="T5" fmla="*/ 0 h 29"/>
                        <a:gd name="T6" fmla="*/ 48 w 63"/>
                        <a:gd name="T7" fmla="*/ 3 h 29"/>
                        <a:gd name="T8" fmla="*/ 63 w 63"/>
                        <a:gd name="T9" fmla="*/ 14 h 29"/>
                        <a:gd name="T10" fmla="*/ 50 w 63"/>
                        <a:gd name="T11" fmla="*/ 29 h 29"/>
                        <a:gd name="T12" fmla="*/ 29 w 63"/>
                        <a:gd name="T13" fmla="*/ 29 h 29"/>
                        <a:gd name="T14" fmla="*/ 14 w 63"/>
                        <a:gd name="T15" fmla="*/ 23 h 29"/>
                        <a:gd name="T16" fmla="*/ 0 w 63"/>
                        <a:gd name="T17" fmla="*/ 10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3" h="29">
                          <a:moveTo>
                            <a:pt x="0" y="10"/>
                          </a:moveTo>
                          <a:lnTo>
                            <a:pt x="18" y="0"/>
                          </a:lnTo>
                          <a:lnTo>
                            <a:pt x="34" y="0"/>
                          </a:lnTo>
                          <a:lnTo>
                            <a:pt x="48" y="3"/>
                          </a:lnTo>
                          <a:lnTo>
                            <a:pt x="63" y="14"/>
                          </a:lnTo>
                          <a:lnTo>
                            <a:pt x="50" y="29"/>
                          </a:lnTo>
                          <a:lnTo>
                            <a:pt x="29" y="29"/>
                          </a:lnTo>
                          <a:lnTo>
                            <a:pt x="14" y="23"/>
                          </a:lnTo>
                          <a:lnTo>
                            <a:pt x="0" y="1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87" name="Freeform 59"/>
                    <p:cNvSpPr>
                      <a:spLocks/>
                    </p:cNvSpPr>
                    <p:nvPr/>
                  </p:nvSpPr>
                  <p:spPr bwMode="auto">
                    <a:xfrm>
                      <a:off x="1434" y="2960"/>
                      <a:ext cx="35" cy="15"/>
                    </a:xfrm>
                    <a:custGeom>
                      <a:avLst/>
                      <a:gdLst>
                        <a:gd name="T0" fmla="*/ 0 w 69"/>
                        <a:gd name="T1" fmla="*/ 11 h 30"/>
                        <a:gd name="T2" fmla="*/ 22 w 69"/>
                        <a:gd name="T3" fmla="*/ 0 h 30"/>
                        <a:gd name="T4" fmla="*/ 41 w 69"/>
                        <a:gd name="T5" fmla="*/ 0 h 30"/>
                        <a:gd name="T6" fmla="*/ 64 w 69"/>
                        <a:gd name="T7" fmla="*/ 11 h 30"/>
                        <a:gd name="T8" fmla="*/ 69 w 69"/>
                        <a:gd name="T9" fmla="*/ 20 h 30"/>
                        <a:gd name="T10" fmla="*/ 45 w 69"/>
                        <a:gd name="T11" fmla="*/ 28 h 30"/>
                        <a:gd name="T12" fmla="*/ 26 w 69"/>
                        <a:gd name="T13" fmla="*/ 30 h 30"/>
                        <a:gd name="T14" fmla="*/ 10 w 69"/>
                        <a:gd name="T15" fmla="*/ 20 h 30"/>
                        <a:gd name="T16" fmla="*/ 0 w 69"/>
                        <a:gd name="T17" fmla="*/ 11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 h="30">
                          <a:moveTo>
                            <a:pt x="0" y="11"/>
                          </a:moveTo>
                          <a:lnTo>
                            <a:pt x="22" y="0"/>
                          </a:lnTo>
                          <a:lnTo>
                            <a:pt x="41" y="0"/>
                          </a:lnTo>
                          <a:lnTo>
                            <a:pt x="64" y="11"/>
                          </a:lnTo>
                          <a:lnTo>
                            <a:pt x="69" y="20"/>
                          </a:lnTo>
                          <a:lnTo>
                            <a:pt x="45" y="28"/>
                          </a:lnTo>
                          <a:lnTo>
                            <a:pt x="26" y="30"/>
                          </a:lnTo>
                          <a:lnTo>
                            <a:pt x="10" y="20"/>
                          </a:lnTo>
                          <a:lnTo>
                            <a:pt x="0" y="11"/>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88" name="Freeform 60"/>
                    <p:cNvSpPr>
                      <a:spLocks/>
                    </p:cNvSpPr>
                    <p:nvPr/>
                  </p:nvSpPr>
                  <p:spPr bwMode="auto">
                    <a:xfrm>
                      <a:off x="1420" y="2941"/>
                      <a:ext cx="57" cy="20"/>
                    </a:xfrm>
                    <a:custGeom>
                      <a:avLst/>
                      <a:gdLst>
                        <a:gd name="T0" fmla="*/ 0 w 114"/>
                        <a:gd name="T1" fmla="*/ 33 h 41"/>
                        <a:gd name="T2" fmla="*/ 8 w 114"/>
                        <a:gd name="T3" fmla="*/ 33 h 41"/>
                        <a:gd name="T4" fmla="*/ 42 w 114"/>
                        <a:gd name="T5" fmla="*/ 20 h 41"/>
                        <a:gd name="T6" fmla="*/ 77 w 114"/>
                        <a:gd name="T7" fmla="*/ 24 h 41"/>
                        <a:gd name="T8" fmla="*/ 104 w 114"/>
                        <a:gd name="T9" fmla="*/ 41 h 41"/>
                        <a:gd name="T10" fmla="*/ 106 w 114"/>
                        <a:gd name="T11" fmla="*/ 37 h 41"/>
                        <a:gd name="T12" fmla="*/ 114 w 114"/>
                        <a:gd name="T13" fmla="*/ 25 h 41"/>
                        <a:gd name="T14" fmla="*/ 104 w 114"/>
                        <a:gd name="T15" fmla="*/ 12 h 41"/>
                        <a:gd name="T16" fmla="*/ 101 w 114"/>
                        <a:gd name="T17" fmla="*/ 17 h 41"/>
                        <a:gd name="T18" fmla="*/ 86 w 114"/>
                        <a:gd name="T19" fmla="*/ 10 h 41"/>
                        <a:gd name="T20" fmla="*/ 86 w 114"/>
                        <a:gd name="T21" fmla="*/ 13 h 41"/>
                        <a:gd name="T22" fmla="*/ 51 w 114"/>
                        <a:gd name="T23" fmla="*/ 0 h 41"/>
                        <a:gd name="T24" fmla="*/ 42 w 114"/>
                        <a:gd name="T25" fmla="*/ 4 h 41"/>
                        <a:gd name="T26" fmla="*/ 30 w 114"/>
                        <a:gd name="T27" fmla="*/ 6 h 41"/>
                        <a:gd name="T28" fmla="*/ 26 w 114"/>
                        <a:gd name="T29" fmla="*/ 13 h 41"/>
                        <a:gd name="T30" fmla="*/ 0 w 114"/>
                        <a:gd name="T31" fmla="*/ 33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4" h="41">
                          <a:moveTo>
                            <a:pt x="0" y="33"/>
                          </a:moveTo>
                          <a:lnTo>
                            <a:pt x="8" y="33"/>
                          </a:lnTo>
                          <a:lnTo>
                            <a:pt x="42" y="20"/>
                          </a:lnTo>
                          <a:lnTo>
                            <a:pt x="77" y="24"/>
                          </a:lnTo>
                          <a:lnTo>
                            <a:pt x="104" y="41"/>
                          </a:lnTo>
                          <a:lnTo>
                            <a:pt x="106" y="37"/>
                          </a:lnTo>
                          <a:lnTo>
                            <a:pt x="114" y="25"/>
                          </a:lnTo>
                          <a:lnTo>
                            <a:pt x="104" y="12"/>
                          </a:lnTo>
                          <a:lnTo>
                            <a:pt x="101" y="17"/>
                          </a:lnTo>
                          <a:lnTo>
                            <a:pt x="86" y="10"/>
                          </a:lnTo>
                          <a:lnTo>
                            <a:pt x="86" y="13"/>
                          </a:lnTo>
                          <a:lnTo>
                            <a:pt x="51" y="0"/>
                          </a:lnTo>
                          <a:lnTo>
                            <a:pt x="42" y="4"/>
                          </a:lnTo>
                          <a:lnTo>
                            <a:pt x="30" y="6"/>
                          </a:lnTo>
                          <a:lnTo>
                            <a:pt x="26" y="13"/>
                          </a:lnTo>
                          <a:lnTo>
                            <a:pt x="0" y="33"/>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89" name="Freeform 61"/>
                    <p:cNvSpPr>
                      <a:spLocks/>
                    </p:cNvSpPr>
                    <p:nvPr/>
                  </p:nvSpPr>
                  <p:spPr bwMode="auto">
                    <a:xfrm>
                      <a:off x="1506" y="2959"/>
                      <a:ext cx="63" cy="23"/>
                    </a:xfrm>
                    <a:custGeom>
                      <a:avLst/>
                      <a:gdLst>
                        <a:gd name="T0" fmla="*/ 0 w 127"/>
                        <a:gd name="T1" fmla="*/ 16 h 47"/>
                        <a:gd name="T2" fmla="*/ 12 w 127"/>
                        <a:gd name="T3" fmla="*/ 27 h 47"/>
                        <a:gd name="T4" fmla="*/ 33 w 127"/>
                        <a:gd name="T5" fmla="*/ 18 h 47"/>
                        <a:gd name="T6" fmla="*/ 56 w 127"/>
                        <a:gd name="T7" fmla="*/ 16 h 47"/>
                        <a:gd name="T8" fmla="*/ 83 w 127"/>
                        <a:gd name="T9" fmla="*/ 22 h 47"/>
                        <a:gd name="T10" fmla="*/ 100 w 127"/>
                        <a:gd name="T11" fmla="*/ 31 h 47"/>
                        <a:gd name="T12" fmla="*/ 107 w 127"/>
                        <a:gd name="T13" fmla="*/ 39 h 47"/>
                        <a:gd name="T14" fmla="*/ 122 w 127"/>
                        <a:gd name="T15" fmla="*/ 47 h 47"/>
                        <a:gd name="T16" fmla="*/ 127 w 127"/>
                        <a:gd name="T17" fmla="*/ 35 h 47"/>
                        <a:gd name="T18" fmla="*/ 104 w 127"/>
                        <a:gd name="T19" fmla="*/ 20 h 47"/>
                        <a:gd name="T20" fmla="*/ 87 w 127"/>
                        <a:gd name="T21" fmla="*/ 6 h 47"/>
                        <a:gd name="T22" fmla="*/ 92 w 127"/>
                        <a:gd name="T23" fmla="*/ 3 h 47"/>
                        <a:gd name="T24" fmla="*/ 63 w 127"/>
                        <a:gd name="T25" fmla="*/ 3 h 47"/>
                        <a:gd name="T26" fmla="*/ 63 w 127"/>
                        <a:gd name="T27" fmla="*/ 0 h 47"/>
                        <a:gd name="T28" fmla="*/ 39 w 127"/>
                        <a:gd name="T29" fmla="*/ 3 h 47"/>
                        <a:gd name="T30" fmla="*/ 24 w 127"/>
                        <a:gd name="T31" fmla="*/ 3 h 47"/>
                        <a:gd name="T32" fmla="*/ 0 w 127"/>
                        <a:gd name="T33" fmla="*/ 1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27" h="47">
                          <a:moveTo>
                            <a:pt x="0" y="16"/>
                          </a:moveTo>
                          <a:lnTo>
                            <a:pt x="12" y="27"/>
                          </a:lnTo>
                          <a:lnTo>
                            <a:pt x="33" y="18"/>
                          </a:lnTo>
                          <a:lnTo>
                            <a:pt x="56" y="16"/>
                          </a:lnTo>
                          <a:lnTo>
                            <a:pt x="83" y="22"/>
                          </a:lnTo>
                          <a:lnTo>
                            <a:pt x="100" y="31"/>
                          </a:lnTo>
                          <a:lnTo>
                            <a:pt x="107" y="39"/>
                          </a:lnTo>
                          <a:lnTo>
                            <a:pt x="122" y="47"/>
                          </a:lnTo>
                          <a:lnTo>
                            <a:pt x="127" y="35"/>
                          </a:lnTo>
                          <a:lnTo>
                            <a:pt x="104" y="20"/>
                          </a:lnTo>
                          <a:lnTo>
                            <a:pt x="87" y="6"/>
                          </a:lnTo>
                          <a:lnTo>
                            <a:pt x="92" y="3"/>
                          </a:lnTo>
                          <a:lnTo>
                            <a:pt x="63" y="3"/>
                          </a:lnTo>
                          <a:lnTo>
                            <a:pt x="63" y="0"/>
                          </a:lnTo>
                          <a:lnTo>
                            <a:pt x="39" y="3"/>
                          </a:lnTo>
                          <a:lnTo>
                            <a:pt x="24" y="3"/>
                          </a:lnTo>
                          <a:lnTo>
                            <a:pt x="0" y="16"/>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0" name="Freeform 62"/>
                    <p:cNvSpPr>
                      <a:spLocks/>
                    </p:cNvSpPr>
                    <p:nvPr/>
                  </p:nvSpPr>
                  <p:spPr bwMode="auto">
                    <a:xfrm>
                      <a:off x="1424" y="2954"/>
                      <a:ext cx="54" cy="19"/>
                    </a:xfrm>
                    <a:custGeom>
                      <a:avLst/>
                      <a:gdLst>
                        <a:gd name="T0" fmla="*/ 0 w 108"/>
                        <a:gd name="T1" fmla="*/ 31 h 40"/>
                        <a:gd name="T2" fmla="*/ 11 w 108"/>
                        <a:gd name="T3" fmla="*/ 10 h 40"/>
                        <a:gd name="T4" fmla="*/ 35 w 108"/>
                        <a:gd name="T5" fmla="*/ 2 h 40"/>
                        <a:gd name="T6" fmla="*/ 62 w 108"/>
                        <a:gd name="T7" fmla="*/ 0 h 40"/>
                        <a:gd name="T8" fmla="*/ 82 w 108"/>
                        <a:gd name="T9" fmla="*/ 7 h 40"/>
                        <a:gd name="T10" fmla="*/ 94 w 108"/>
                        <a:gd name="T11" fmla="*/ 12 h 40"/>
                        <a:gd name="T12" fmla="*/ 107 w 108"/>
                        <a:gd name="T13" fmla="*/ 20 h 40"/>
                        <a:gd name="T14" fmla="*/ 108 w 108"/>
                        <a:gd name="T15" fmla="*/ 29 h 40"/>
                        <a:gd name="T16" fmla="*/ 98 w 108"/>
                        <a:gd name="T17" fmla="*/ 40 h 40"/>
                        <a:gd name="T18" fmla="*/ 86 w 108"/>
                        <a:gd name="T19" fmla="*/ 40 h 40"/>
                        <a:gd name="T20" fmla="*/ 94 w 108"/>
                        <a:gd name="T21" fmla="*/ 28 h 40"/>
                        <a:gd name="T22" fmla="*/ 93 w 108"/>
                        <a:gd name="T23" fmla="*/ 19 h 40"/>
                        <a:gd name="T24" fmla="*/ 78 w 108"/>
                        <a:gd name="T25" fmla="*/ 11 h 40"/>
                        <a:gd name="T26" fmla="*/ 62 w 108"/>
                        <a:gd name="T27" fmla="*/ 2 h 40"/>
                        <a:gd name="T28" fmla="*/ 43 w 108"/>
                        <a:gd name="T29" fmla="*/ 4 h 40"/>
                        <a:gd name="T30" fmla="*/ 30 w 108"/>
                        <a:gd name="T31" fmla="*/ 8 h 40"/>
                        <a:gd name="T32" fmla="*/ 18 w 108"/>
                        <a:gd name="T33" fmla="*/ 16 h 40"/>
                        <a:gd name="T34" fmla="*/ 0 w 108"/>
                        <a:gd name="T35" fmla="*/ 31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8" h="40">
                          <a:moveTo>
                            <a:pt x="0" y="31"/>
                          </a:moveTo>
                          <a:lnTo>
                            <a:pt x="11" y="10"/>
                          </a:lnTo>
                          <a:lnTo>
                            <a:pt x="35" y="2"/>
                          </a:lnTo>
                          <a:lnTo>
                            <a:pt x="62" y="0"/>
                          </a:lnTo>
                          <a:lnTo>
                            <a:pt x="82" y="7"/>
                          </a:lnTo>
                          <a:lnTo>
                            <a:pt x="94" y="12"/>
                          </a:lnTo>
                          <a:lnTo>
                            <a:pt x="107" y="20"/>
                          </a:lnTo>
                          <a:lnTo>
                            <a:pt x="108" y="29"/>
                          </a:lnTo>
                          <a:lnTo>
                            <a:pt x="98" y="40"/>
                          </a:lnTo>
                          <a:lnTo>
                            <a:pt x="86" y="40"/>
                          </a:lnTo>
                          <a:lnTo>
                            <a:pt x="94" y="28"/>
                          </a:lnTo>
                          <a:lnTo>
                            <a:pt x="93" y="19"/>
                          </a:lnTo>
                          <a:lnTo>
                            <a:pt x="78" y="11"/>
                          </a:lnTo>
                          <a:lnTo>
                            <a:pt x="62" y="2"/>
                          </a:lnTo>
                          <a:lnTo>
                            <a:pt x="43" y="4"/>
                          </a:lnTo>
                          <a:lnTo>
                            <a:pt x="30" y="8"/>
                          </a:lnTo>
                          <a:lnTo>
                            <a:pt x="18" y="16"/>
                          </a:lnTo>
                          <a:lnTo>
                            <a:pt x="0" y="31"/>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1" name="Freeform 63"/>
                    <p:cNvSpPr>
                      <a:spLocks/>
                    </p:cNvSpPr>
                    <p:nvPr/>
                  </p:nvSpPr>
                  <p:spPr bwMode="auto">
                    <a:xfrm>
                      <a:off x="1516" y="2969"/>
                      <a:ext cx="49" cy="36"/>
                    </a:xfrm>
                    <a:custGeom>
                      <a:avLst/>
                      <a:gdLst>
                        <a:gd name="T0" fmla="*/ 0 w 98"/>
                        <a:gd name="T1" fmla="*/ 16 h 70"/>
                        <a:gd name="T2" fmla="*/ 26 w 98"/>
                        <a:gd name="T3" fmla="*/ 1 h 70"/>
                        <a:gd name="T4" fmla="*/ 39 w 98"/>
                        <a:gd name="T5" fmla="*/ 2 h 70"/>
                        <a:gd name="T6" fmla="*/ 62 w 98"/>
                        <a:gd name="T7" fmla="*/ 8 h 70"/>
                        <a:gd name="T8" fmla="*/ 75 w 98"/>
                        <a:gd name="T9" fmla="*/ 29 h 70"/>
                        <a:gd name="T10" fmla="*/ 67 w 98"/>
                        <a:gd name="T11" fmla="*/ 38 h 70"/>
                        <a:gd name="T12" fmla="*/ 66 w 98"/>
                        <a:gd name="T13" fmla="*/ 51 h 70"/>
                        <a:gd name="T14" fmla="*/ 56 w 98"/>
                        <a:gd name="T15" fmla="*/ 70 h 70"/>
                        <a:gd name="T16" fmla="*/ 71 w 98"/>
                        <a:gd name="T17" fmla="*/ 69 h 70"/>
                        <a:gd name="T18" fmla="*/ 94 w 98"/>
                        <a:gd name="T19" fmla="*/ 53 h 70"/>
                        <a:gd name="T20" fmla="*/ 98 w 98"/>
                        <a:gd name="T21" fmla="*/ 43 h 70"/>
                        <a:gd name="T22" fmla="*/ 97 w 98"/>
                        <a:gd name="T23" fmla="*/ 23 h 70"/>
                        <a:gd name="T24" fmla="*/ 72 w 98"/>
                        <a:gd name="T25" fmla="*/ 8 h 70"/>
                        <a:gd name="T26" fmla="*/ 50 w 98"/>
                        <a:gd name="T27" fmla="*/ 0 h 70"/>
                        <a:gd name="T28" fmla="*/ 28 w 98"/>
                        <a:gd name="T29" fmla="*/ 0 h 70"/>
                        <a:gd name="T30" fmla="*/ 12 w 98"/>
                        <a:gd name="T31" fmla="*/ 0 h 70"/>
                        <a:gd name="T32" fmla="*/ 0 w 98"/>
                        <a:gd name="T33" fmla="*/ 16 h 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8" h="70">
                          <a:moveTo>
                            <a:pt x="0" y="16"/>
                          </a:moveTo>
                          <a:lnTo>
                            <a:pt x="26" y="1"/>
                          </a:lnTo>
                          <a:lnTo>
                            <a:pt x="39" y="2"/>
                          </a:lnTo>
                          <a:lnTo>
                            <a:pt x="62" y="8"/>
                          </a:lnTo>
                          <a:lnTo>
                            <a:pt x="75" y="29"/>
                          </a:lnTo>
                          <a:lnTo>
                            <a:pt x="67" y="38"/>
                          </a:lnTo>
                          <a:lnTo>
                            <a:pt x="66" y="51"/>
                          </a:lnTo>
                          <a:lnTo>
                            <a:pt x="56" y="70"/>
                          </a:lnTo>
                          <a:lnTo>
                            <a:pt x="71" y="69"/>
                          </a:lnTo>
                          <a:lnTo>
                            <a:pt x="94" y="53"/>
                          </a:lnTo>
                          <a:lnTo>
                            <a:pt x="98" y="43"/>
                          </a:lnTo>
                          <a:lnTo>
                            <a:pt x="97" y="23"/>
                          </a:lnTo>
                          <a:lnTo>
                            <a:pt x="72" y="8"/>
                          </a:lnTo>
                          <a:lnTo>
                            <a:pt x="50" y="0"/>
                          </a:lnTo>
                          <a:lnTo>
                            <a:pt x="28" y="0"/>
                          </a:lnTo>
                          <a:lnTo>
                            <a:pt x="12" y="0"/>
                          </a:lnTo>
                          <a:lnTo>
                            <a:pt x="0" y="16"/>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2" name="Freeform 64"/>
                    <p:cNvSpPr>
                      <a:spLocks/>
                    </p:cNvSpPr>
                    <p:nvPr/>
                  </p:nvSpPr>
                  <p:spPr bwMode="auto">
                    <a:xfrm>
                      <a:off x="1446" y="2921"/>
                      <a:ext cx="123" cy="15"/>
                    </a:xfrm>
                    <a:custGeom>
                      <a:avLst/>
                      <a:gdLst>
                        <a:gd name="T0" fmla="*/ 0 w 246"/>
                        <a:gd name="T1" fmla="*/ 0 h 30"/>
                        <a:gd name="T2" fmla="*/ 50 w 246"/>
                        <a:gd name="T3" fmla="*/ 11 h 30"/>
                        <a:gd name="T4" fmla="*/ 81 w 246"/>
                        <a:gd name="T5" fmla="*/ 22 h 30"/>
                        <a:gd name="T6" fmla="*/ 105 w 246"/>
                        <a:gd name="T7" fmla="*/ 25 h 30"/>
                        <a:gd name="T8" fmla="*/ 138 w 246"/>
                        <a:gd name="T9" fmla="*/ 26 h 30"/>
                        <a:gd name="T10" fmla="*/ 157 w 246"/>
                        <a:gd name="T11" fmla="*/ 29 h 30"/>
                        <a:gd name="T12" fmla="*/ 191 w 246"/>
                        <a:gd name="T13" fmla="*/ 24 h 30"/>
                        <a:gd name="T14" fmla="*/ 221 w 246"/>
                        <a:gd name="T15" fmla="*/ 24 h 30"/>
                        <a:gd name="T16" fmla="*/ 246 w 246"/>
                        <a:gd name="T17" fmla="*/ 30 h 30"/>
                        <a:gd name="T18" fmla="*/ 230 w 246"/>
                        <a:gd name="T19" fmla="*/ 22 h 30"/>
                        <a:gd name="T20" fmla="*/ 203 w 246"/>
                        <a:gd name="T21" fmla="*/ 20 h 30"/>
                        <a:gd name="T22" fmla="*/ 173 w 246"/>
                        <a:gd name="T23" fmla="*/ 22 h 30"/>
                        <a:gd name="T24" fmla="*/ 148 w 246"/>
                        <a:gd name="T25" fmla="*/ 26 h 30"/>
                        <a:gd name="T26" fmla="*/ 101 w 246"/>
                        <a:gd name="T27" fmla="*/ 21 h 30"/>
                        <a:gd name="T28" fmla="*/ 77 w 246"/>
                        <a:gd name="T29" fmla="*/ 18 h 30"/>
                        <a:gd name="T30" fmla="*/ 46 w 246"/>
                        <a:gd name="T31" fmla="*/ 7 h 30"/>
                        <a:gd name="T32" fmla="*/ 0 w 246"/>
                        <a:gd name="T33" fmla="*/ 0 h 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46" h="30">
                          <a:moveTo>
                            <a:pt x="0" y="0"/>
                          </a:moveTo>
                          <a:lnTo>
                            <a:pt x="50" y="11"/>
                          </a:lnTo>
                          <a:lnTo>
                            <a:pt x="81" y="22"/>
                          </a:lnTo>
                          <a:lnTo>
                            <a:pt x="105" y="25"/>
                          </a:lnTo>
                          <a:lnTo>
                            <a:pt x="138" y="26"/>
                          </a:lnTo>
                          <a:lnTo>
                            <a:pt x="157" y="29"/>
                          </a:lnTo>
                          <a:lnTo>
                            <a:pt x="191" y="24"/>
                          </a:lnTo>
                          <a:lnTo>
                            <a:pt x="221" y="24"/>
                          </a:lnTo>
                          <a:lnTo>
                            <a:pt x="246" y="30"/>
                          </a:lnTo>
                          <a:lnTo>
                            <a:pt x="230" y="22"/>
                          </a:lnTo>
                          <a:lnTo>
                            <a:pt x="203" y="20"/>
                          </a:lnTo>
                          <a:lnTo>
                            <a:pt x="173" y="22"/>
                          </a:lnTo>
                          <a:lnTo>
                            <a:pt x="148" y="26"/>
                          </a:lnTo>
                          <a:lnTo>
                            <a:pt x="101" y="21"/>
                          </a:lnTo>
                          <a:lnTo>
                            <a:pt x="77" y="18"/>
                          </a:lnTo>
                          <a:lnTo>
                            <a:pt x="46" y="7"/>
                          </a:lnTo>
                          <a:lnTo>
                            <a:pt x="0"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3" name="Freeform 65"/>
                    <p:cNvSpPr>
                      <a:spLocks/>
                    </p:cNvSpPr>
                    <p:nvPr/>
                  </p:nvSpPr>
                  <p:spPr bwMode="auto">
                    <a:xfrm>
                      <a:off x="1481" y="2900"/>
                      <a:ext cx="78" cy="9"/>
                    </a:xfrm>
                    <a:custGeom>
                      <a:avLst/>
                      <a:gdLst>
                        <a:gd name="T0" fmla="*/ 0 w 157"/>
                        <a:gd name="T1" fmla="*/ 0 h 19"/>
                        <a:gd name="T2" fmla="*/ 28 w 157"/>
                        <a:gd name="T3" fmla="*/ 7 h 19"/>
                        <a:gd name="T4" fmla="*/ 58 w 157"/>
                        <a:gd name="T5" fmla="*/ 13 h 19"/>
                        <a:gd name="T6" fmla="*/ 86 w 157"/>
                        <a:gd name="T7" fmla="*/ 12 h 19"/>
                        <a:gd name="T8" fmla="*/ 117 w 157"/>
                        <a:gd name="T9" fmla="*/ 8 h 19"/>
                        <a:gd name="T10" fmla="*/ 142 w 157"/>
                        <a:gd name="T11" fmla="*/ 13 h 19"/>
                        <a:gd name="T12" fmla="*/ 157 w 157"/>
                        <a:gd name="T13" fmla="*/ 19 h 19"/>
                        <a:gd name="T14" fmla="*/ 140 w 157"/>
                        <a:gd name="T15" fmla="*/ 10 h 19"/>
                        <a:gd name="T16" fmla="*/ 120 w 157"/>
                        <a:gd name="T17" fmla="*/ 6 h 19"/>
                        <a:gd name="T18" fmla="*/ 103 w 157"/>
                        <a:gd name="T19" fmla="*/ 6 h 19"/>
                        <a:gd name="T20" fmla="*/ 78 w 157"/>
                        <a:gd name="T21" fmla="*/ 11 h 19"/>
                        <a:gd name="T22" fmla="*/ 58 w 157"/>
                        <a:gd name="T23" fmla="*/ 11 h 19"/>
                        <a:gd name="T24" fmla="*/ 36 w 157"/>
                        <a:gd name="T25" fmla="*/ 4 h 19"/>
                        <a:gd name="T26" fmla="*/ 0 w 157"/>
                        <a:gd name="T27" fmla="*/ 0 h 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7" h="19">
                          <a:moveTo>
                            <a:pt x="0" y="0"/>
                          </a:moveTo>
                          <a:lnTo>
                            <a:pt x="28" y="7"/>
                          </a:lnTo>
                          <a:lnTo>
                            <a:pt x="58" y="13"/>
                          </a:lnTo>
                          <a:lnTo>
                            <a:pt x="86" y="12"/>
                          </a:lnTo>
                          <a:lnTo>
                            <a:pt x="117" y="8"/>
                          </a:lnTo>
                          <a:lnTo>
                            <a:pt x="142" y="13"/>
                          </a:lnTo>
                          <a:lnTo>
                            <a:pt x="157" y="19"/>
                          </a:lnTo>
                          <a:lnTo>
                            <a:pt x="140" y="10"/>
                          </a:lnTo>
                          <a:lnTo>
                            <a:pt x="120" y="6"/>
                          </a:lnTo>
                          <a:lnTo>
                            <a:pt x="103" y="6"/>
                          </a:lnTo>
                          <a:lnTo>
                            <a:pt x="78" y="11"/>
                          </a:lnTo>
                          <a:lnTo>
                            <a:pt x="58" y="11"/>
                          </a:lnTo>
                          <a:lnTo>
                            <a:pt x="36" y="4"/>
                          </a:lnTo>
                          <a:lnTo>
                            <a:pt x="0"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4" name="Freeform 66"/>
                    <p:cNvSpPr>
                      <a:spLocks/>
                    </p:cNvSpPr>
                    <p:nvPr/>
                  </p:nvSpPr>
                  <p:spPr bwMode="auto">
                    <a:xfrm>
                      <a:off x="1442" y="3054"/>
                      <a:ext cx="77" cy="18"/>
                    </a:xfrm>
                    <a:custGeom>
                      <a:avLst/>
                      <a:gdLst>
                        <a:gd name="T0" fmla="*/ 16 w 156"/>
                        <a:gd name="T1" fmla="*/ 0 h 37"/>
                        <a:gd name="T2" fmla="*/ 0 w 156"/>
                        <a:gd name="T3" fmla="*/ 16 h 37"/>
                        <a:gd name="T4" fmla="*/ 7 w 156"/>
                        <a:gd name="T5" fmla="*/ 17 h 37"/>
                        <a:gd name="T6" fmla="*/ 22 w 156"/>
                        <a:gd name="T7" fmla="*/ 16 h 37"/>
                        <a:gd name="T8" fmla="*/ 48 w 156"/>
                        <a:gd name="T9" fmla="*/ 30 h 37"/>
                        <a:gd name="T10" fmla="*/ 82 w 156"/>
                        <a:gd name="T11" fmla="*/ 37 h 37"/>
                        <a:gd name="T12" fmla="*/ 111 w 156"/>
                        <a:gd name="T13" fmla="*/ 34 h 37"/>
                        <a:gd name="T14" fmla="*/ 123 w 156"/>
                        <a:gd name="T15" fmla="*/ 30 h 37"/>
                        <a:gd name="T16" fmla="*/ 144 w 156"/>
                        <a:gd name="T17" fmla="*/ 26 h 37"/>
                        <a:gd name="T18" fmla="*/ 153 w 156"/>
                        <a:gd name="T19" fmla="*/ 28 h 37"/>
                        <a:gd name="T20" fmla="*/ 156 w 156"/>
                        <a:gd name="T21" fmla="*/ 28 h 37"/>
                        <a:gd name="T22" fmla="*/ 153 w 156"/>
                        <a:gd name="T23" fmla="*/ 19 h 37"/>
                        <a:gd name="T24" fmla="*/ 148 w 156"/>
                        <a:gd name="T25" fmla="*/ 19 h 37"/>
                        <a:gd name="T26" fmla="*/ 126 w 156"/>
                        <a:gd name="T27" fmla="*/ 22 h 37"/>
                        <a:gd name="T28" fmla="*/ 109 w 156"/>
                        <a:gd name="T29" fmla="*/ 26 h 37"/>
                        <a:gd name="T30" fmla="*/ 78 w 156"/>
                        <a:gd name="T31" fmla="*/ 28 h 37"/>
                        <a:gd name="T32" fmla="*/ 59 w 156"/>
                        <a:gd name="T33" fmla="*/ 26 h 37"/>
                        <a:gd name="T34" fmla="*/ 47 w 156"/>
                        <a:gd name="T35" fmla="*/ 20 h 37"/>
                        <a:gd name="T36" fmla="*/ 16 w 156"/>
                        <a:gd name="T37"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56" h="37">
                          <a:moveTo>
                            <a:pt x="16" y="0"/>
                          </a:moveTo>
                          <a:lnTo>
                            <a:pt x="0" y="16"/>
                          </a:lnTo>
                          <a:lnTo>
                            <a:pt x="7" y="17"/>
                          </a:lnTo>
                          <a:lnTo>
                            <a:pt x="22" y="16"/>
                          </a:lnTo>
                          <a:lnTo>
                            <a:pt x="48" y="30"/>
                          </a:lnTo>
                          <a:lnTo>
                            <a:pt x="82" y="37"/>
                          </a:lnTo>
                          <a:lnTo>
                            <a:pt x="111" y="34"/>
                          </a:lnTo>
                          <a:lnTo>
                            <a:pt x="123" y="30"/>
                          </a:lnTo>
                          <a:lnTo>
                            <a:pt x="144" y="26"/>
                          </a:lnTo>
                          <a:lnTo>
                            <a:pt x="153" y="28"/>
                          </a:lnTo>
                          <a:lnTo>
                            <a:pt x="156" y="28"/>
                          </a:lnTo>
                          <a:lnTo>
                            <a:pt x="153" y="19"/>
                          </a:lnTo>
                          <a:lnTo>
                            <a:pt x="148" y="19"/>
                          </a:lnTo>
                          <a:lnTo>
                            <a:pt x="126" y="22"/>
                          </a:lnTo>
                          <a:lnTo>
                            <a:pt x="109" y="26"/>
                          </a:lnTo>
                          <a:lnTo>
                            <a:pt x="78" y="28"/>
                          </a:lnTo>
                          <a:lnTo>
                            <a:pt x="59" y="26"/>
                          </a:lnTo>
                          <a:lnTo>
                            <a:pt x="47" y="20"/>
                          </a:lnTo>
                          <a:lnTo>
                            <a:pt x="16"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5" name="Freeform 67"/>
                    <p:cNvSpPr>
                      <a:spLocks/>
                    </p:cNvSpPr>
                    <p:nvPr/>
                  </p:nvSpPr>
                  <p:spPr bwMode="auto">
                    <a:xfrm>
                      <a:off x="1457" y="3071"/>
                      <a:ext cx="55" cy="9"/>
                    </a:xfrm>
                    <a:custGeom>
                      <a:avLst/>
                      <a:gdLst>
                        <a:gd name="T0" fmla="*/ 0 w 110"/>
                        <a:gd name="T1" fmla="*/ 0 h 20"/>
                        <a:gd name="T2" fmla="*/ 15 w 110"/>
                        <a:gd name="T3" fmla="*/ 5 h 20"/>
                        <a:gd name="T4" fmla="*/ 38 w 110"/>
                        <a:gd name="T5" fmla="*/ 12 h 20"/>
                        <a:gd name="T6" fmla="*/ 58 w 110"/>
                        <a:gd name="T7" fmla="*/ 13 h 20"/>
                        <a:gd name="T8" fmla="*/ 80 w 110"/>
                        <a:gd name="T9" fmla="*/ 11 h 20"/>
                        <a:gd name="T10" fmla="*/ 87 w 110"/>
                        <a:gd name="T11" fmla="*/ 8 h 20"/>
                        <a:gd name="T12" fmla="*/ 100 w 110"/>
                        <a:gd name="T13" fmla="*/ 2 h 20"/>
                        <a:gd name="T14" fmla="*/ 110 w 110"/>
                        <a:gd name="T15" fmla="*/ 0 h 20"/>
                        <a:gd name="T16" fmla="*/ 108 w 110"/>
                        <a:gd name="T17" fmla="*/ 11 h 20"/>
                        <a:gd name="T18" fmla="*/ 91 w 110"/>
                        <a:gd name="T19" fmla="*/ 12 h 20"/>
                        <a:gd name="T20" fmla="*/ 68 w 110"/>
                        <a:gd name="T21" fmla="*/ 20 h 20"/>
                        <a:gd name="T22" fmla="*/ 45 w 110"/>
                        <a:gd name="T23" fmla="*/ 20 h 20"/>
                        <a:gd name="T24" fmla="*/ 28 w 110"/>
                        <a:gd name="T25" fmla="*/ 16 h 20"/>
                        <a:gd name="T26" fmla="*/ 16 w 110"/>
                        <a:gd name="T27" fmla="*/ 12 h 20"/>
                        <a:gd name="T28" fmla="*/ 0 w 110"/>
                        <a:gd name="T29" fmla="*/ 0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0" h="20">
                          <a:moveTo>
                            <a:pt x="0" y="0"/>
                          </a:moveTo>
                          <a:lnTo>
                            <a:pt x="15" y="5"/>
                          </a:lnTo>
                          <a:lnTo>
                            <a:pt x="38" y="12"/>
                          </a:lnTo>
                          <a:lnTo>
                            <a:pt x="58" y="13"/>
                          </a:lnTo>
                          <a:lnTo>
                            <a:pt x="80" y="11"/>
                          </a:lnTo>
                          <a:lnTo>
                            <a:pt x="87" y="8"/>
                          </a:lnTo>
                          <a:lnTo>
                            <a:pt x="100" y="2"/>
                          </a:lnTo>
                          <a:lnTo>
                            <a:pt x="110" y="0"/>
                          </a:lnTo>
                          <a:lnTo>
                            <a:pt x="108" y="11"/>
                          </a:lnTo>
                          <a:lnTo>
                            <a:pt x="91" y="12"/>
                          </a:lnTo>
                          <a:lnTo>
                            <a:pt x="68" y="20"/>
                          </a:lnTo>
                          <a:lnTo>
                            <a:pt x="45" y="20"/>
                          </a:lnTo>
                          <a:lnTo>
                            <a:pt x="28" y="16"/>
                          </a:lnTo>
                          <a:lnTo>
                            <a:pt x="16" y="12"/>
                          </a:lnTo>
                          <a:lnTo>
                            <a:pt x="0"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6" name="Freeform 68"/>
                    <p:cNvSpPr>
                      <a:spLocks/>
                    </p:cNvSpPr>
                    <p:nvPr/>
                  </p:nvSpPr>
                  <p:spPr bwMode="auto">
                    <a:xfrm>
                      <a:off x="1439" y="2962"/>
                      <a:ext cx="6" cy="9"/>
                    </a:xfrm>
                    <a:custGeom>
                      <a:avLst/>
                      <a:gdLst>
                        <a:gd name="T0" fmla="*/ 13 w 13"/>
                        <a:gd name="T1" fmla="*/ 0 h 19"/>
                        <a:gd name="T2" fmla="*/ 0 w 13"/>
                        <a:gd name="T3" fmla="*/ 7 h 19"/>
                        <a:gd name="T4" fmla="*/ 4 w 13"/>
                        <a:gd name="T5" fmla="*/ 12 h 19"/>
                        <a:gd name="T6" fmla="*/ 10 w 13"/>
                        <a:gd name="T7" fmla="*/ 19 h 19"/>
                        <a:gd name="T8" fmla="*/ 9 w 13"/>
                        <a:gd name="T9" fmla="*/ 10 h 19"/>
                        <a:gd name="T10" fmla="*/ 13 w 13"/>
                        <a:gd name="T11" fmla="*/ 0 h 19"/>
                      </a:gdLst>
                      <a:ahLst/>
                      <a:cxnLst>
                        <a:cxn ang="0">
                          <a:pos x="T0" y="T1"/>
                        </a:cxn>
                        <a:cxn ang="0">
                          <a:pos x="T2" y="T3"/>
                        </a:cxn>
                        <a:cxn ang="0">
                          <a:pos x="T4" y="T5"/>
                        </a:cxn>
                        <a:cxn ang="0">
                          <a:pos x="T6" y="T7"/>
                        </a:cxn>
                        <a:cxn ang="0">
                          <a:pos x="T8" y="T9"/>
                        </a:cxn>
                        <a:cxn ang="0">
                          <a:pos x="T10" y="T11"/>
                        </a:cxn>
                      </a:cxnLst>
                      <a:rect l="0" t="0" r="r" b="b"/>
                      <a:pathLst>
                        <a:path w="13" h="19">
                          <a:moveTo>
                            <a:pt x="13" y="0"/>
                          </a:moveTo>
                          <a:lnTo>
                            <a:pt x="0" y="7"/>
                          </a:lnTo>
                          <a:lnTo>
                            <a:pt x="4" y="12"/>
                          </a:lnTo>
                          <a:lnTo>
                            <a:pt x="10" y="19"/>
                          </a:lnTo>
                          <a:lnTo>
                            <a:pt x="9" y="10"/>
                          </a:lnTo>
                          <a:lnTo>
                            <a:pt x="13"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7" name="Freeform 69"/>
                    <p:cNvSpPr>
                      <a:spLocks/>
                    </p:cNvSpPr>
                    <p:nvPr/>
                  </p:nvSpPr>
                  <p:spPr bwMode="auto">
                    <a:xfrm>
                      <a:off x="1458" y="2965"/>
                      <a:ext cx="8" cy="7"/>
                    </a:xfrm>
                    <a:custGeom>
                      <a:avLst/>
                      <a:gdLst>
                        <a:gd name="T0" fmla="*/ 5 w 15"/>
                        <a:gd name="T1" fmla="*/ 0 h 13"/>
                        <a:gd name="T2" fmla="*/ 0 w 15"/>
                        <a:gd name="T3" fmla="*/ 13 h 13"/>
                        <a:gd name="T4" fmla="*/ 15 w 15"/>
                        <a:gd name="T5" fmla="*/ 8 h 13"/>
                        <a:gd name="T6" fmla="*/ 5 w 15"/>
                        <a:gd name="T7" fmla="*/ 0 h 13"/>
                      </a:gdLst>
                      <a:ahLst/>
                      <a:cxnLst>
                        <a:cxn ang="0">
                          <a:pos x="T0" y="T1"/>
                        </a:cxn>
                        <a:cxn ang="0">
                          <a:pos x="T2" y="T3"/>
                        </a:cxn>
                        <a:cxn ang="0">
                          <a:pos x="T4" y="T5"/>
                        </a:cxn>
                        <a:cxn ang="0">
                          <a:pos x="T6" y="T7"/>
                        </a:cxn>
                      </a:cxnLst>
                      <a:rect l="0" t="0" r="r" b="b"/>
                      <a:pathLst>
                        <a:path w="15" h="13">
                          <a:moveTo>
                            <a:pt x="5" y="0"/>
                          </a:moveTo>
                          <a:lnTo>
                            <a:pt x="0" y="13"/>
                          </a:lnTo>
                          <a:lnTo>
                            <a:pt x="15" y="8"/>
                          </a:lnTo>
                          <a:lnTo>
                            <a:pt x="5"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8" name="Freeform 70"/>
                    <p:cNvSpPr>
                      <a:spLocks/>
                    </p:cNvSpPr>
                    <p:nvPr/>
                  </p:nvSpPr>
                  <p:spPr bwMode="auto">
                    <a:xfrm>
                      <a:off x="1523" y="2975"/>
                      <a:ext cx="6" cy="8"/>
                    </a:xfrm>
                    <a:custGeom>
                      <a:avLst/>
                      <a:gdLst>
                        <a:gd name="T0" fmla="*/ 11 w 11"/>
                        <a:gd name="T1" fmla="*/ 0 h 15"/>
                        <a:gd name="T2" fmla="*/ 0 w 11"/>
                        <a:gd name="T3" fmla="*/ 7 h 15"/>
                        <a:gd name="T4" fmla="*/ 9 w 11"/>
                        <a:gd name="T5" fmla="*/ 15 h 15"/>
                        <a:gd name="T6" fmla="*/ 11 w 11"/>
                        <a:gd name="T7" fmla="*/ 0 h 15"/>
                      </a:gdLst>
                      <a:ahLst/>
                      <a:cxnLst>
                        <a:cxn ang="0">
                          <a:pos x="T0" y="T1"/>
                        </a:cxn>
                        <a:cxn ang="0">
                          <a:pos x="T2" y="T3"/>
                        </a:cxn>
                        <a:cxn ang="0">
                          <a:pos x="T4" y="T5"/>
                        </a:cxn>
                        <a:cxn ang="0">
                          <a:pos x="T6" y="T7"/>
                        </a:cxn>
                      </a:cxnLst>
                      <a:rect l="0" t="0" r="r" b="b"/>
                      <a:pathLst>
                        <a:path w="11" h="15">
                          <a:moveTo>
                            <a:pt x="11" y="0"/>
                          </a:moveTo>
                          <a:lnTo>
                            <a:pt x="0" y="7"/>
                          </a:lnTo>
                          <a:lnTo>
                            <a:pt x="9" y="15"/>
                          </a:lnTo>
                          <a:lnTo>
                            <a:pt x="11"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199" name="Freeform 71"/>
                    <p:cNvSpPr>
                      <a:spLocks/>
                    </p:cNvSpPr>
                    <p:nvPr/>
                  </p:nvSpPr>
                  <p:spPr bwMode="auto">
                    <a:xfrm>
                      <a:off x="1540" y="2978"/>
                      <a:ext cx="9" cy="8"/>
                    </a:xfrm>
                    <a:custGeom>
                      <a:avLst/>
                      <a:gdLst>
                        <a:gd name="T0" fmla="*/ 6 w 18"/>
                        <a:gd name="T1" fmla="*/ 0 h 15"/>
                        <a:gd name="T2" fmla="*/ 6 w 18"/>
                        <a:gd name="T3" fmla="*/ 6 h 15"/>
                        <a:gd name="T4" fmla="*/ 0 w 18"/>
                        <a:gd name="T5" fmla="*/ 15 h 15"/>
                        <a:gd name="T6" fmla="*/ 18 w 18"/>
                        <a:gd name="T7" fmla="*/ 9 h 15"/>
                        <a:gd name="T8" fmla="*/ 6 w 18"/>
                        <a:gd name="T9" fmla="*/ 0 h 15"/>
                      </a:gdLst>
                      <a:ahLst/>
                      <a:cxnLst>
                        <a:cxn ang="0">
                          <a:pos x="T0" y="T1"/>
                        </a:cxn>
                        <a:cxn ang="0">
                          <a:pos x="T2" y="T3"/>
                        </a:cxn>
                        <a:cxn ang="0">
                          <a:pos x="T4" y="T5"/>
                        </a:cxn>
                        <a:cxn ang="0">
                          <a:pos x="T6" y="T7"/>
                        </a:cxn>
                        <a:cxn ang="0">
                          <a:pos x="T8" y="T9"/>
                        </a:cxn>
                      </a:cxnLst>
                      <a:rect l="0" t="0" r="r" b="b"/>
                      <a:pathLst>
                        <a:path w="18" h="15">
                          <a:moveTo>
                            <a:pt x="6" y="0"/>
                          </a:moveTo>
                          <a:lnTo>
                            <a:pt x="6" y="6"/>
                          </a:lnTo>
                          <a:lnTo>
                            <a:pt x="0" y="15"/>
                          </a:lnTo>
                          <a:lnTo>
                            <a:pt x="18" y="9"/>
                          </a:lnTo>
                          <a:lnTo>
                            <a:pt x="6" y="0"/>
                          </a:lnTo>
                          <a:close/>
                        </a:path>
                      </a:pathLst>
                    </a:custGeom>
                    <a:solidFill>
                      <a:srgbClr val="FFC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00" name="Freeform 72"/>
                    <p:cNvSpPr>
                      <a:spLocks/>
                    </p:cNvSpPr>
                    <p:nvPr/>
                  </p:nvSpPr>
                  <p:spPr bwMode="auto">
                    <a:xfrm>
                      <a:off x="1464" y="3016"/>
                      <a:ext cx="8" cy="4"/>
                    </a:xfrm>
                    <a:custGeom>
                      <a:avLst/>
                      <a:gdLst>
                        <a:gd name="T0" fmla="*/ 16 w 16"/>
                        <a:gd name="T1" fmla="*/ 0 h 9"/>
                        <a:gd name="T2" fmla="*/ 12 w 16"/>
                        <a:gd name="T3" fmla="*/ 6 h 9"/>
                        <a:gd name="T4" fmla="*/ 0 w 16"/>
                        <a:gd name="T5" fmla="*/ 9 h 9"/>
                        <a:gd name="T6" fmla="*/ 16 w 16"/>
                        <a:gd name="T7" fmla="*/ 0 h 9"/>
                      </a:gdLst>
                      <a:ahLst/>
                      <a:cxnLst>
                        <a:cxn ang="0">
                          <a:pos x="T0" y="T1"/>
                        </a:cxn>
                        <a:cxn ang="0">
                          <a:pos x="T2" y="T3"/>
                        </a:cxn>
                        <a:cxn ang="0">
                          <a:pos x="T4" y="T5"/>
                        </a:cxn>
                        <a:cxn ang="0">
                          <a:pos x="T6" y="T7"/>
                        </a:cxn>
                      </a:cxnLst>
                      <a:rect l="0" t="0" r="r" b="b"/>
                      <a:pathLst>
                        <a:path w="16" h="9">
                          <a:moveTo>
                            <a:pt x="16" y="0"/>
                          </a:moveTo>
                          <a:lnTo>
                            <a:pt x="12" y="6"/>
                          </a:lnTo>
                          <a:lnTo>
                            <a:pt x="0" y="9"/>
                          </a:lnTo>
                          <a:lnTo>
                            <a:pt x="16" y="0"/>
                          </a:lnTo>
                          <a:close/>
                        </a:path>
                      </a:pathLst>
                    </a:custGeom>
                    <a:solidFill>
                      <a:srgbClr val="603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grpSp>
      <p:grpSp>
        <p:nvGrpSpPr>
          <p:cNvPr id="176201" name="Group 73"/>
          <p:cNvGrpSpPr>
            <a:grpSpLocks/>
          </p:cNvGrpSpPr>
          <p:nvPr/>
        </p:nvGrpSpPr>
        <p:grpSpPr bwMode="auto">
          <a:xfrm>
            <a:off x="6435725" y="1612900"/>
            <a:ext cx="4089400" cy="4699000"/>
            <a:chOff x="3094" y="1016"/>
            <a:chExt cx="2576" cy="2960"/>
          </a:xfrm>
        </p:grpSpPr>
        <p:sp>
          <p:nvSpPr>
            <p:cNvPr id="176202" name="Rectangle 74"/>
            <p:cNvSpPr>
              <a:spLocks noChangeArrowheads="1"/>
            </p:cNvSpPr>
            <p:nvPr/>
          </p:nvSpPr>
          <p:spPr bwMode="auto">
            <a:xfrm>
              <a:off x="3094" y="1016"/>
              <a:ext cx="2576" cy="2960"/>
            </a:xfrm>
            <a:prstGeom prst="rect">
              <a:avLst/>
            </a:prstGeom>
            <a:solidFill>
              <a:srgbClr val="CCECFF"/>
            </a:solidFill>
            <a:ln w="254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6203" name="Rectangle 75"/>
            <p:cNvSpPr>
              <a:spLocks noChangeArrowheads="1"/>
            </p:cNvSpPr>
            <p:nvPr/>
          </p:nvSpPr>
          <p:spPr bwMode="auto">
            <a:xfrm>
              <a:off x="3672" y="1110"/>
              <a:ext cx="1440" cy="110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a:r>
                <a:rPr lang="en-US" altLang="en-US">
                  <a:solidFill>
                    <a:srgbClr val="FF0000"/>
                  </a:solidFill>
                  <a:latin typeface="Arial" panose="020B0604020202020204" pitchFamily="34" charset="0"/>
                </a:rPr>
                <a:t>Financial </a:t>
              </a:r>
              <a:r>
                <a:rPr lang="en-US" altLang="en-US">
                  <a:latin typeface="Arial" panose="020B0604020202020204" pitchFamily="34" charset="0"/>
                </a:rPr>
                <a:t>accounting</a:t>
              </a:r>
              <a:br>
                <a:rPr lang="en-US" altLang="en-US">
                  <a:latin typeface="Arial" panose="020B0604020202020204" pitchFamily="34" charset="0"/>
                </a:rPr>
              </a:br>
              <a:r>
                <a:rPr lang="en-US" altLang="en-US">
                  <a:latin typeface="Arial" panose="020B0604020202020204" pitchFamily="34" charset="0"/>
                </a:rPr>
                <a:t>provides information</a:t>
              </a:r>
              <a:br>
                <a:rPr lang="en-US" altLang="en-US">
                  <a:latin typeface="Arial" panose="020B0604020202020204" pitchFamily="34" charset="0"/>
                </a:rPr>
              </a:br>
              <a:r>
                <a:rPr lang="en-US" altLang="en-US">
                  <a:latin typeface="Arial" panose="020B0604020202020204" pitchFamily="34" charset="0"/>
                </a:rPr>
                <a:t>to stockholders,</a:t>
              </a:r>
              <a:br>
                <a:rPr lang="en-US" altLang="en-US">
                  <a:latin typeface="Arial" panose="020B0604020202020204" pitchFamily="34" charset="0"/>
                </a:rPr>
              </a:br>
              <a:r>
                <a:rPr lang="en-US" altLang="en-US">
                  <a:latin typeface="Arial" panose="020B0604020202020204" pitchFamily="34" charset="0"/>
                </a:rPr>
                <a:t>creditors and others</a:t>
              </a:r>
              <a:br>
                <a:rPr lang="en-US" altLang="en-US">
                  <a:latin typeface="Arial" panose="020B0604020202020204" pitchFamily="34" charset="0"/>
                </a:rPr>
              </a:br>
              <a:r>
                <a:rPr lang="en-US" altLang="en-US">
                  <a:latin typeface="Arial" panose="020B0604020202020204" pitchFamily="34" charset="0"/>
                </a:rPr>
                <a:t>who are outside</a:t>
              </a:r>
              <a:br>
                <a:rPr lang="en-US" altLang="en-US">
                  <a:latin typeface="Arial" panose="020B0604020202020204" pitchFamily="34" charset="0"/>
                </a:rPr>
              </a:br>
              <a:r>
                <a:rPr lang="en-US" altLang="en-US">
                  <a:latin typeface="Arial" panose="020B0604020202020204" pitchFamily="34" charset="0"/>
                </a:rPr>
                <a:t>the organization.</a:t>
              </a:r>
            </a:p>
          </p:txBody>
        </p:sp>
        <p:grpSp>
          <p:nvGrpSpPr>
            <p:cNvPr id="176204" name="Group 76"/>
            <p:cNvGrpSpPr>
              <a:grpSpLocks/>
            </p:cNvGrpSpPr>
            <p:nvPr/>
          </p:nvGrpSpPr>
          <p:grpSpPr bwMode="auto">
            <a:xfrm>
              <a:off x="3320" y="2771"/>
              <a:ext cx="2153" cy="1155"/>
              <a:chOff x="3320" y="2771"/>
              <a:chExt cx="2153" cy="1155"/>
            </a:xfrm>
          </p:grpSpPr>
          <p:grpSp>
            <p:nvGrpSpPr>
              <p:cNvPr id="176205" name="Group 77"/>
              <p:cNvGrpSpPr>
                <a:grpSpLocks/>
              </p:cNvGrpSpPr>
              <p:nvPr/>
            </p:nvGrpSpPr>
            <p:grpSpPr bwMode="auto">
              <a:xfrm>
                <a:off x="3961" y="2826"/>
                <a:ext cx="257" cy="999"/>
                <a:chOff x="3961" y="2826"/>
                <a:chExt cx="257" cy="999"/>
              </a:xfrm>
            </p:grpSpPr>
            <p:grpSp>
              <p:nvGrpSpPr>
                <p:cNvPr id="176206" name="Group 78"/>
                <p:cNvGrpSpPr>
                  <a:grpSpLocks/>
                </p:cNvGrpSpPr>
                <p:nvPr/>
              </p:nvGrpSpPr>
              <p:grpSpPr bwMode="auto">
                <a:xfrm>
                  <a:off x="4020" y="2826"/>
                  <a:ext cx="140" cy="161"/>
                  <a:chOff x="4020" y="2826"/>
                  <a:chExt cx="140" cy="161"/>
                </a:xfrm>
              </p:grpSpPr>
              <p:sp>
                <p:nvSpPr>
                  <p:cNvPr id="176207" name="Freeform 79"/>
                  <p:cNvSpPr>
                    <a:spLocks/>
                  </p:cNvSpPr>
                  <p:nvPr/>
                </p:nvSpPr>
                <p:spPr bwMode="auto">
                  <a:xfrm>
                    <a:off x="4038" y="2834"/>
                    <a:ext cx="108" cy="153"/>
                  </a:xfrm>
                  <a:custGeom>
                    <a:avLst/>
                    <a:gdLst>
                      <a:gd name="T0" fmla="*/ 51 w 217"/>
                      <a:gd name="T1" fmla="*/ 286 h 306"/>
                      <a:gd name="T2" fmla="*/ 51 w 217"/>
                      <a:gd name="T3" fmla="*/ 240 h 306"/>
                      <a:gd name="T4" fmla="*/ 36 w 217"/>
                      <a:gd name="T5" fmla="*/ 215 h 306"/>
                      <a:gd name="T6" fmla="*/ 26 w 217"/>
                      <a:gd name="T7" fmla="*/ 195 h 306"/>
                      <a:gd name="T8" fmla="*/ 12 w 217"/>
                      <a:gd name="T9" fmla="*/ 171 h 306"/>
                      <a:gd name="T10" fmla="*/ 5 w 217"/>
                      <a:gd name="T11" fmla="*/ 150 h 306"/>
                      <a:gd name="T12" fmla="*/ 2 w 217"/>
                      <a:gd name="T13" fmla="*/ 134 h 306"/>
                      <a:gd name="T14" fmla="*/ 0 w 217"/>
                      <a:gd name="T15" fmla="*/ 94 h 306"/>
                      <a:gd name="T16" fmla="*/ 5 w 217"/>
                      <a:gd name="T17" fmla="*/ 65 h 306"/>
                      <a:gd name="T18" fmla="*/ 19 w 217"/>
                      <a:gd name="T19" fmla="*/ 41 h 306"/>
                      <a:gd name="T20" fmla="*/ 34 w 217"/>
                      <a:gd name="T21" fmla="*/ 23 h 306"/>
                      <a:gd name="T22" fmla="*/ 46 w 217"/>
                      <a:gd name="T23" fmla="*/ 15 h 306"/>
                      <a:gd name="T24" fmla="*/ 68 w 217"/>
                      <a:gd name="T25" fmla="*/ 4 h 306"/>
                      <a:gd name="T26" fmla="*/ 100 w 217"/>
                      <a:gd name="T27" fmla="*/ 0 h 306"/>
                      <a:gd name="T28" fmla="*/ 134 w 217"/>
                      <a:gd name="T29" fmla="*/ 2 h 306"/>
                      <a:gd name="T30" fmla="*/ 159 w 217"/>
                      <a:gd name="T31" fmla="*/ 7 h 306"/>
                      <a:gd name="T32" fmla="*/ 188 w 217"/>
                      <a:gd name="T33" fmla="*/ 25 h 306"/>
                      <a:gd name="T34" fmla="*/ 202 w 217"/>
                      <a:gd name="T35" fmla="*/ 41 h 306"/>
                      <a:gd name="T36" fmla="*/ 212 w 217"/>
                      <a:gd name="T37" fmla="*/ 55 h 306"/>
                      <a:gd name="T38" fmla="*/ 217 w 217"/>
                      <a:gd name="T39" fmla="*/ 77 h 306"/>
                      <a:gd name="T40" fmla="*/ 215 w 217"/>
                      <a:gd name="T41" fmla="*/ 113 h 306"/>
                      <a:gd name="T42" fmla="*/ 207 w 217"/>
                      <a:gd name="T43" fmla="*/ 146 h 306"/>
                      <a:gd name="T44" fmla="*/ 191 w 217"/>
                      <a:gd name="T45" fmla="*/ 178 h 306"/>
                      <a:gd name="T46" fmla="*/ 180 w 217"/>
                      <a:gd name="T47" fmla="*/ 199 h 306"/>
                      <a:gd name="T48" fmla="*/ 169 w 217"/>
                      <a:gd name="T49" fmla="*/ 218 h 306"/>
                      <a:gd name="T50" fmla="*/ 156 w 217"/>
                      <a:gd name="T51" fmla="*/ 240 h 306"/>
                      <a:gd name="T52" fmla="*/ 153 w 217"/>
                      <a:gd name="T53" fmla="*/ 275 h 306"/>
                      <a:gd name="T54" fmla="*/ 151 w 217"/>
                      <a:gd name="T55" fmla="*/ 293 h 306"/>
                      <a:gd name="T56" fmla="*/ 131 w 217"/>
                      <a:gd name="T57" fmla="*/ 304 h 306"/>
                      <a:gd name="T58" fmla="*/ 107 w 217"/>
                      <a:gd name="T59" fmla="*/ 306 h 306"/>
                      <a:gd name="T60" fmla="*/ 78 w 217"/>
                      <a:gd name="T61" fmla="*/ 304 h 306"/>
                      <a:gd name="T62" fmla="*/ 61 w 217"/>
                      <a:gd name="T63" fmla="*/ 296 h 306"/>
                      <a:gd name="T64" fmla="*/ 51 w 217"/>
                      <a:gd name="T65" fmla="*/ 286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17" h="306">
                        <a:moveTo>
                          <a:pt x="51" y="286"/>
                        </a:moveTo>
                        <a:lnTo>
                          <a:pt x="51" y="240"/>
                        </a:lnTo>
                        <a:lnTo>
                          <a:pt x="36" y="215"/>
                        </a:lnTo>
                        <a:lnTo>
                          <a:pt x="26" y="195"/>
                        </a:lnTo>
                        <a:lnTo>
                          <a:pt x="12" y="171"/>
                        </a:lnTo>
                        <a:lnTo>
                          <a:pt x="5" y="150"/>
                        </a:lnTo>
                        <a:lnTo>
                          <a:pt x="2" y="134"/>
                        </a:lnTo>
                        <a:lnTo>
                          <a:pt x="0" y="94"/>
                        </a:lnTo>
                        <a:lnTo>
                          <a:pt x="5" y="65"/>
                        </a:lnTo>
                        <a:lnTo>
                          <a:pt x="19" y="41"/>
                        </a:lnTo>
                        <a:lnTo>
                          <a:pt x="34" y="23"/>
                        </a:lnTo>
                        <a:lnTo>
                          <a:pt x="46" y="15"/>
                        </a:lnTo>
                        <a:lnTo>
                          <a:pt x="68" y="4"/>
                        </a:lnTo>
                        <a:lnTo>
                          <a:pt x="100" y="0"/>
                        </a:lnTo>
                        <a:lnTo>
                          <a:pt x="134" y="2"/>
                        </a:lnTo>
                        <a:lnTo>
                          <a:pt x="159" y="7"/>
                        </a:lnTo>
                        <a:lnTo>
                          <a:pt x="188" y="25"/>
                        </a:lnTo>
                        <a:lnTo>
                          <a:pt x="202" y="41"/>
                        </a:lnTo>
                        <a:lnTo>
                          <a:pt x="212" y="55"/>
                        </a:lnTo>
                        <a:lnTo>
                          <a:pt x="217" y="77"/>
                        </a:lnTo>
                        <a:lnTo>
                          <a:pt x="215" y="113"/>
                        </a:lnTo>
                        <a:lnTo>
                          <a:pt x="207" y="146"/>
                        </a:lnTo>
                        <a:lnTo>
                          <a:pt x="191" y="178"/>
                        </a:lnTo>
                        <a:lnTo>
                          <a:pt x="180" y="199"/>
                        </a:lnTo>
                        <a:lnTo>
                          <a:pt x="169" y="218"/>
                        </a:lnTo>
                        <a:lnTo>
                          <a:pt x="156" y="240"/>
                        </a:lnTo>
                        <a:lnTo>
                          <a:pt x="153" y="275"/>
                        </a:lnTo>
                        <a:lnTo>
                          <a:pt x="151" y="293"/>
                        </a:lnTo>
                        <a:lnTo>
                          <a:pt x="131" y="304"/>
                        </a:lnTo>
                        <a:lnTo>
                          <a:pt x="107" y="306"/>
                        </a:lnTo>
                        <a:lnTo>
                          <a:pt x="78" y="304"/>
                        </a:lnTo>
                        <a:lnTo>
                          <a:pt x="61" y="296"/>
                        </a:lnTo>
                        <a:lnTo>
                          <a:pt x="51" y="286"/>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08" name="Freeform 80"/>
                  <p:cNvSpPr>
                    <a:spLocks/>
                  </p:cNvSpPr>
                  <p:nvPr/>
                </p:nvSpPr>
                <p:spPr bwMode="auto">
                  <a:xfrm>
                    <a:off x="4020" y="2826"/>
                    <a:ext cx="140" cy="105"/>
                  </a:xfrm>
                  <a:custGeom>
                    <a:avLst/>
                    <a:gdLst>
                      <a:gd name="T0" fmla="*/ 20 w 281"/>
                      <a:gd name="T1" fmla="*/ 180 h 209"/>
                      <a:gd name="T2" fmla="*/ 3 w 281"/>
                      <a:gd name="T3" fmla="*/ 160 h 209"/>
                      <a:gd name="T4" fmla="*/ 0 w 281"/>
                      <a:gd name="T5" fmla="*/ 137 h 209"/>
                      <a:gd name="T6" fmla="*/ 1 w 281"/>
                      <a:gd name="T7" fmla="*/ 108 h 209"/>
                      <a:gd name="T8" fmla="*/ 1 w 281"/>
                      <a:gd name="T9" fmla="*/ 86 h 209"/>
                      <a:gd name="T10" fmla="*/ 15 w 281"/>
                      <a:gd name="T11" fmla="*/ 59 h 209"/>
                      <a:gd name="T12" fmla="*/ 30 w 281"/>
                      <a:gd name="T13" fmla="*/ 42 h 209"/>
                      <a:gd name="T14" fmla="*/ 47 w 281"/>
                      <a:gd name="T15" fmla="*/ 26 h 209"/>
                      <a:gd name="T16" fmla="*/ 74 w 281"/>
                      <a:gd name="T17" fmla="*/ 8 h 209"/>
                      <a:gd name="T18" fmla="*/ 94 w 281"/>
                      <a:gd name="T19" fmla="*/ 3 h 209"/>
                      <a:gd name="T20" fmla="*/ 138 w 281"/>
                      <a:gd name="T21" fmla="*/ 0 h 209"/>
                      <a:gd name="T22" fmla="*/ 176 w 281"/>
                      <a:gd name="T23" fmla="*/ 1 h 209"/>
                      <a:gd name="T24" fmla="*/ 203 w 281"/>
                      <a:gd name="T25" fmla="*/ 8 h 209"/>
                      <a:gd name="T26" fmla="*/ 225 w 281"/>
                      <a:gd name="T27" fmla="*/ 16 h 209"/>
                      <a:gd name="T28" fmla="*/ 245 w 281"/>
                      <a:gd name="T29" fmla="*/ 34 h 209"/>
                      <a:gd name="T30" fmla="*/ 260 w 281"/>
                      <a:gd name="T31" fmla="*/ 52 h 209"/>
                      <a:gd name="T32" fmla="*/ 274 w 281"/>
                      <a:gd name="T33" fmla="*/ 69 h 209"/>
                      <a:gd name="T34" fmla="*/ 281 w 281"/>
                      <a:gd name="T35" fmla="*/ 91 h 209"/>
                      <a:gd name="T36" fmla="*/ 281 w 281"/>
                      <a:gd name="T37" fmla="*/ 128 h 209"/>
                      <a:gd name="T38" fmla="*/ 281 w 281"/>
                      <a:gd name="T39" fmla="*/ 154 h 209"/>
                      <a:gd name="T40" fmla="*/ 270 w 281"/>
                      <a:gd name="T41" fmla="*/ 166 h 209"/>
                      <a:gd name="T42" fmla="*/ 255 w 281"/>
                      <a:gd name="T43" fmla="*/ 183 h 209"/>
                      <a:gd name="T44" fmla="*/ 245 w 281"/>
                      <a:gd name="T45" fmla="*/ 196 h 209"/>
                      <a:gd name="T46" fmla="*/ 218 w 281"/>
                      <a:gd name="T47" fmla="*/ 203 h 209"/>
                      <a:gd name="T48" fmla="*/ 193 w 281"/>
                      <a:gd name="T49" fmla="*/ 209 h 209"/>
                      <a:gd name="T50" fmla="*/ 213 w 281"/>
                      <a:gd name="T51" fmla="*/ 183 h 209"/>
                      <a:gd name="T52" fmla="*/ 233 w 281"/>
                      <a:gd name="T53" fmla="*/ 138 h 209"/>
                      <a:gd name="T54" fmla="*/ 235 w 281"/>
                      <a:gd name="T55" fmla="*/ 121 h 209"/>
                      <a:gd name="T56" fmla="*/ 233 w 281"/>
                      <a:gd name="T57" fmla="*/ 107 h 209"/>
                      <a:gd name="T58" fmla="*/ 225 w 281"/>
                      <a:gd name="T59" fmla="*/ 86 h 209"/>
                      <a:gd name="T60" fmla="*/ 181 w 281"/>
                      <a:gd name="T61" fmla="*/ 98 h 209"/>
                      <a:gd name="T62" fmla="*/ 128 w 281"/>
                      <a:gd name="T63" fmla="*/ 98 h 209"/>
                      <a:gd name="T64" fmla="*/ 91 w 281"/>
                      <a:gd name="T65" fmla="*/ 95 h 209"/>
                      <a:gd name="T66" fmla="*/ 62 w 281"/>
                      <a:gd name="T67" fmla="*/ 89 h 209"/>
                      <a:gd name="T68" fmla="*/ 52 w 281"/>
                      <a:gd name="T69" fmla="*/ 99 h 209"/>
                      <a:gd name="T70" fmla="*/ 45 w 281"/>
                      <a:gd name="T71" fmla="*/ 121 h 209"/>
                      <a:gd name="T72" fmla="*/ 45 w 281"/>
                      <a:gd name="T73" fmla="*/ 141 h 209"/>
                      <a:gd name="T74" fmla="*/ 66 w 281"/>
                      <a:gd name="T75" fmla="*/ 185 h 209"/>
                      <a:gd name="T76" fmla="*/ 78 w 281"/>
                      <a:gd name="T77" fmla="*/ 209 h 209"/>
                      <a:gd name="T78" fmla="*/ 45 w 281"/>
                      <a:gd name="T79" fmla="*/ 195 h 209"/>
                      <a:gd name="T80" fmla="*/ 20 w 281"/>
                      <a:gd name="T81" fmla="*/ 18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281" h="209">
                        <a:moveTo>
                          <a:pt x="20" y="180"/>
                        </a:moveTo>
                        <a:lnTo>
                          <a:pt x="3" y="160"/>
                        </a:lnTo>
                        <a:lnTo>
                          <a:pt x="0" y="137"/>
                        </a:lnTo>
                        <a:lnTo>
                          <a:pt x="1" y="108"/>
                        </a:lnTo>
                        <a:lnTo>
                          <a:pt x="1" y="86"/>
                        </a:lnTo>
                        <a:lnTo>
                          <a:pt x="15" y="59"/>
                        </a:lnTo>
                        <a:lnTo>
                          <a:pt x="30" y="42"/>
                        </a:lnTo>
                        <a:lnTo>
                          <a:pt x="47" y="26"/>
                        </a:lnTo>
                        <a:lnTo>
                          <a:pt x="74" y="8"/>
                        </a:lnTo>
                        <a:lnTo>
                          <a:pt x="94" y="3"/>
                        </a:lnTo>
                        <a:lnTo>
                          <a:pt x="138" y="0"/>
                        </a:lnTo>
                        <a:lnTo>
                          <a:pt x="176" y="1"/>
                        </a:lnTo>
                        <a:lnTo>
                          <a:pt x="203" y="8"/>
                        </a:lnTo>
                        <a:lnTo>
                          <a:pt x="225" y="16"/>
                        </a:lnTo>
                        <a:lnTo>
                          <a:pt x="245" y="34"/>
                        </a:lnTo>
                        <a:lnTo>
                          <a:pt x="260" y="52"/>
                        </a:lnTo>
                        <a:lnTo>
                          <a:pt x="274" y="69"/>
                        </a:lnTo>
                        <a:lnTo>
                          <a:pt x="281" y="91"/>
                        </a:lnTo>
                        <a:lnTo>
                          <a:pt x="281" y="128"/>
                        </a:lnTo>
                        <a:lnTo>
                          <a:pt x="281" y="154"/>
                        </a:lnTo>
                        <a:lnTo>
                          <a:pt x="270" y="166"/>
                        </a:lnTo>
                        <a:lnTo>
                          <a:pt x="255" y="183"/>
                        </a:lnTo>
                        <a:lnTo>
                          <a:pt x="245" y="196"/>
                        </a:lnTo>
                        <a:lnTo>
                          <a:pt x="218" y="203"/>
                        </a:lnTo>
                        <a:lnTo>
                          <a:pt x="193" y="209"/>
                        </a:lnTo>
                        <a:lnTo>
                          <a:pt x="213" y="183"/>
                        </a:lnTo>
                        <a:lnTo>
                          <a:pt x="233" y="138"/>
                        </a:lnTo>
                        <a:lnTo>
                          <a:pt x="235" y="121"/>
                        </a:lnTo>
                        <a:lnTo>
                          <a:pt x="233" y="107"/>
                        </a:lnTo>
                        <a:lnTo>
                          <a:pt x="225" y="86"/>
                        </a:lnTo>
                        <a:lnTo>
                          <a:pt x="181" y="98"/>
                        </a:lnTo>
                        <a:lnTo>
                          <a:pt x="128" y="98"/>
                        </a:lnTo>
                        <a:lnTo>
                          <a:pt x="91" y="95"/>
                        </a:lnTo>
                        <a:lnTo>
                          <a:pt x="62" y="89"/>
                        </a:lnTo>
                        <a:lnTo>
                          <a:pt x="52" y="99"/>
                        </a:lnTo>
                        <a:lnTo>
                          <a:pt x="45" y="121"/>
                        </a:lnTo>
                        <a:lnTo>
                          <a:pt x="45" y="141"/>
                        </a:lnTo>
                        <a:lnTo>
                          <a:pt x="66" y="185"/>
                        </a:lnTo>
                        <a:lnTo>
                          <a:pt x="78" y="209"/>
                        </a:lnTo>
                        <a:lnTo>
                          <a:pt x="45" y="195"/>
                        </a:lnTo>
                        <a:lnTo>
                          <a:pt x="20" y="1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09" name="Group 81"/>
                  <p:cNvGrpSpPr>
                    <a:grpSpLocks/>
                  </p:cNvGrpSpPr>
                  <p:nvPr/>
                </p:nvGrpSpPr>
                <p:grpSpPr bwMode="auto">
                  <a:xfrm>
                    <a:off x="4035" y="2906"/>
                    <a:ext cx="111" cy="15"/>
                    <a:chOff x="4035" y="2906"/>
                    <a:chExt cx="111" cy="15"/>
                  </a:xfrm>
                </p:grpSpPr>
                <p:sp>
                  <p:nvSpPr>
                    <p:cNvPr id="176210" name="Oval 82"/>
                    <p:cNvSpPr>
                      <a:spLocks noChangeArrowheads="1"/>
                    </p:cNvSpPr>
                    <p:nvPr/>
                  </p:nvSpPr>
                  <p:spPr bwMode="auto">
                    <a:xfrm>
                      <a:off x="4035" y="2906"/>
                      <a:ext cx="14" cy="13"/>
                    </a:xfrm>
                    <a:prstGeom prst="ellipse">
                      <a:avLst/>
                    </a:prstGeom>
                    <a:solidFill>
                      <a:srgbClr val="005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11" name="Oval 83"/>
                    <p:cNvSpPr>
                      <a:spLocks noChangeArrowheads="1"/>
                    </p:cNvSpPr>
                    <p:nvPr/>
                  </p:nvSpPr>
                  <p:spPr bwMode="auto">
                    <a:xfrm>
                      <a:off x="4132" y="2908"/>
                      <a:ext cx="14" cy="13"/>
                    </a:xfrm>
                    <a:prstGeom prst="ellipse">
                      <a:avLst/>
                    </a:prstGeom>
                    <a:solidFill>
                      <a:srgbClr val="005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176212" name="Freeform 84"/>
                <p:cNvSpPr>
                  <a:spLocks/>
                </p:cNvSpPr>
                <p:nvPr/>
              </p:nvSpPr>
              <p:spPr bwMode="auto">
                <a:xfrm>
                  <a:off x="4013" y="3502"/>
                  <a:ext cx="135" cy="294"/>
                </a:xfrm>
                <a:custGeom>
                  <a:avLst/>
                  <a:gdLst>
                    <a:gd name="T0" fmla="*/ 61 w 269"/>
                    <a:gd name="T1" fmla="*/ 0 h 586"/>
                    <a:gd name="T2" fmla="*/ 54 w 269"/>
                    <a:gd name="T3" fmla="*/ 69 h 586"/>
                    <a:gd name="T4" fmla="*/ 49 w 269"/>
                    <a:gd name="T5" fmla="*/ 147 h 586"/>
                    <a:gd name="T6" fmla="*/ 49 w 269"/>
                    <a:gd name="T7" fmla="*/ 225 h 586"/>
                    <a:gd name="T8" fmla="*/ 54 w 269"/>
                    <a:gd name="T9" fmla="*/ 299 h 586"/>
                    <a:gd name="T10" fmla="*/ 56 w 269"/>
                    <a:gd name="T11" fmla="*/ 357 h 586"/>
                    <a:gd name="T12" fmla="*/ 56 w 269"/>
                    <a:gd name="T13" fmla="*/ 430 h 586"/>
                    <a:gd name="T14" fmla="*/ 51 w 269"/>
                    <a:gd name="T15" fmla="*/ 461 h 586"/>
                    <a:gd name="T16" fmla="*/ 14 w 269"/>
                    <a:gd name="T17" fmla="*/ 552 h 586"/>
                    <a:gd name="T18" fmla="*/ 0 w 269"/>
                    <a:gd name="T19" fmla="*/ 585 h 586"/>
                    <a:gd name="T20" fmla="*/ 59 w 269"/>
                    <a:gd name="T21" fmla="*/ 586 h 586"/>
                    <a:gd name="T22" fmla="*/ 85 w 269"/>
                    <a:gd name="T23" fmla="*/ 546 h 586"/>
                    <a:gd name="T24" fmla="*/ 102 w 269"/>
                    <a:gd name="T25" fmla="*/ 500 h 586"/>
                    <a:gd name="T26" fmla="*/ 112 w 269"/>
                    <a:gd name="T27" fmla="*/ 426 h 586"/>
                    <a:gd name="T28" fmla="*/ 146 w 269"/>
                    <a:gd name="T29" fmla="*/ 225 h 586"/>
                    <a:gd name="T30" fmla="*/ 158 w 269"/>
                    <a:gd name="T31" fmla="*/ 169 h 586"/>
                    <a:gd name="T32" fmla="*/ 149 w 269"/>
                    <a:gd name="T33" fmla="*/ 279 h 586"/>
                    <a:gd name="T34" fmla="*/ 159 w 269"/>
                    <a:gd name="T35" fmla="*/ 345 h 586"/>
                    <a:gd name="T36" fmla="*/ 163 w 269"/>
                    <a:gd name="T37" fmla="*/ 407 h 586"/>
                    <a:gd name="T38" fmla="*/ 156 w 269"/>
                    <a:gd name="T39" fmla="*/ 464 h 586"/>
                    <a:gd name="T40" fmla="*/ 161 w 269"/>
                    <a:gd name="T41" fmla="*/ 491 h 586"/>
                    <a:gd name="T42" fmla="*/ 198 w 269"/>
                    <a:gd name="T43" fmla="*/ 576 h 586"/>
                    <a:gd name="T44" fmla="*/ 232 w 269"/>
                    <a:gd name="T45" fmla="*/ 578 h 586"/>
                    <a:gd name="T46" fmla="*/ 249 w 269"/>
                    <a:gd name="T47" fmla="*/ 578 h 586"/>
                    <a:gd name="T48" fmla="*/ 269 w 269"/>
                    <a:gd name="T49" fmla="*/ 560 h 586"/>
                    <a:gd name="T50" fmla="*/ 218 w 269"/>
                    <a:gd name="T51" fmla="*/ 464 h 586"/>
                    <a:gd name="T52" fmla="*/ 244 w 269"/>
                    <a:gd name="T53" fmla="*/ 260 h 586"/>
                    <a:gd name="T54" fmla="*/ 254 w 269"/>
                    <a:gd name="T55" fmla="*/ 165 h 586"/>
                    <a:gd name="T56" fmla="*/ 254 w 269"/>
                    <a:gd name="T57" fmla="*/ 3 h 586"/>
                    <a:gd name="T58" fmla="*/ 61 w 269"/>
                    <a:gd name="T59" fmla="*/ 0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69" h="586">
                      <a:moveTo>
                        <a:pt x="61" y="0"/>
                      </a:moveTo>
                      <a:lnTo>
                        <a:pt x="54" y="69"/>
                      </a:lnTo>
                      <a:lnTo>
                        <a:pt x="49" y="147"/>
                      </a:lnTo>
                      <a:lnTo>
                        <a:pt x="49" y="225"/>
                      </a:lnTo>
                      <a:lnTo>
                        <a:pt x="54" y="299"/>
                      </a:lnTo>
                      <a:lnTo>
                        <a:pt x="56" y="357"/>
                      </a:lnTo>
                      <a:lnTo>
                        <a:pt x="56" y="430"/>
                      </a:lnTo>
                      <a:lnTo>
                        <a:pt x="51" y="461"/>
                      </a:lnTo>
                      <a:lnTo>
                        <a:pt x="14" y="552"/>
                      </a:lnTo>
                      <a:lnTo>
                        <a:pt x="0" y="585"/>
                      </a:lnTo>
                      <a:lnTo>
                        <a:pt x="59" y="586"/>
                      </a:lnTo>
                      <a:lnTo>
                        <a:pt x="85" y="546"/>
                      </a:lnTo>
                      <a:lnTo>
                        <a:pt x="102" y="500"/>
                      </a:lnTo>
                      <a:lnTo>
                        <a:pt x="112" y="426"/>
                      </a:lnTo>
                      <a:lnTo>
                        <a:pt x="146" y="225"/>
                      </a:lnTo>
                      <a:lnTo>
                        <a:pt x="158" y="169"/>
                      </a:lnTo>
                      <a:lnTo>
                        <a:pt x="149" y="279"/>
                      </a:lnTo>
                      <a:lnTo>
                        <a:pt x="159" y="345"/>
                      </a:lnTo>
                      <a:lnTo>
                        <a:pt x="163" y="407"/>
                      </a:lnTo>
                      <a:lnTo>
                        <a:pt x="156" y="464"/>
                      </a:lnTo>
                      <a:lnTo>
                        <a:pt x="161" y="491"/>
                      </a:lnTo>
                      <a:lnTo>
                        <a:pt x="198" y="576"/>
                      </a:lnTo>
                      <a:lnTo>
                        <a:pt x="232" y="578"/>
                      </a:lnTo>
                      <a:lnTo>
                        <a:pt x="249" y="578"/>
                      </a:lnTo>
                      <a:lnTo>
                        <a:pt x="269" y="560"/>
                      </a:lnTo>
                      <a:lnTo>
                        <a:pt x="218" y="464"/>
                      </a:lnTo>
                      <a:lnTo>
                        <a:pt x="244" y="260"/>
                      </a:lnTo>
                      <a:lnTo>
                        <a:pt x="254" y="165"/>
                      </a:lnTo>
                      <a:lnTo>
                        <a:pt x="254" y="3"/>
                      </a:lnTo>
                      <a:lnTo>
                        <a:pt x="61" y="0"/>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13" name="Group 85"/>
                <p:cNvGrpSpPr>
                  <a:grpSpLocks/>
                </p:cNvGrpSpPr>
                <p:nvPr/>
              </p:nvGrpSpPr>
              <p:grpSpPr bwMode="auto">
                <a:xfrm>
                  <a:off x="3964" y="3138"/>
                  <a:ext cx="249" cy="292"/>
                  <a:chOff x="3964" y="3138"/>
                  <a:chExt cx="249" cy="292"/>
                </a:xfrm>
              </p:grpSpPr>
              <p:sp>
                <p:nvSpPr>
                  <p:cNvPr id="176214" name="Freeform 86"/>
                  <p:cNvSpPr>
                    <a:spLocks/>
                  </p:cNvSpPr>
                  <p:nvPr/>
                </p:nvSpPr>
                <p:spPr bwMode="auto">
                  <a:xfrm>
                    <a:off x="3964" y="3146"/>
                    <a:ext cx="68" cy="284"/>
                  </a:xfrm>
                  <a:custGeom>
                    <a:avLst/>
                    <a:gdLst>
                      <a:gd name="T0" fmla="*/ 7 w 135"/>
                      <a:gd name="T1" fmla="*/ 0 h 567"/>
                      <a:gd name="T2" fmla="*/ 0 w 135"/>
                      <a:gd name="T3" fmla="*/ 128 h 567"/>
                      <a:gd name="T4" fmla="*/ 22 w 135"/>
                      <a:gd name="T5" fmla="*/ 304 h 567"/>
                      <a:gd name="T6" fmla="*/ 41 w 135"/>
                      <a:gd name="T7" fmla="*/ 458 h 567"/>
                      <a:gd name="T8" fmla="*/ 75 w 135"/>
                      <a:gd name="T9" fmla="*/ 550 h 567"/>
                      <a:gd name="T10" fmla="*/ 90 w 135"/>
                      <a:gd name="T11" fmla="*/ 567 h 567"/>
                      <a:gd name="T12" fmla="*/ 100 w 135"/>
                      <a:gd name="T13" fmla="*/ 541 h 567"/>
                      <a:gd name="T14" fmla="*/ 105 w 135"/>
                      <a:gd name="T15" fmla="*/ 476 h 567"/>
                      <a:gd name="T16" fmla="*/ 135 w 135"/>
                      <a:gd name="T17" fmla="*/ 459 h 567"/>
                      <a:gd name="T18" fmla="*/ 95 w 135"/>
                      <a:gd name="T19" fmla="*/ 407 h 567"/>
                      <a:gd name="T20" fmla="*/ 68 w 135"/>
                      <a:gd name="T21" fmla="*/ 377 h 567"/>
                      <a:gd name="T22" fmla="*/ 71 w 135"/>
                      <a:gd name="T23" fmla="*/ 115 h 567"/>
                      <a:gd name="T24" fmla="*/ 85 w 135"/>
                      <a:gd name="T25" fmla="*/ 10 h 567"/>
                      <a:gd name="T26" fmla="*/ 7 w 135"/>
                      <a:gd name="T27" fmla="*/ 0 h 5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5" h="567">
                        <a:moveTo>
                          <a:pt x="7" y="0"/>
                        </a:moveTo>
                        <a:lnTo>
                          <a:pt x="0" y="128"/>
                        </a:lnTo>
                        <a:lnTo>
                          <a:pt x="22" y="304"/>
                        </a:lnTo>
                        <a:lnTo>
                          <a:pt x="41" y="458"/>
                        </a:lnTo>
                        <a:lnTo>
                          <a:pt x="75" y="550"/>
                        </a:lnTo>
                        <a:lnTo>
                          <a:pt x="90" y="567"/>
                        </a:lnTo>
                        <a:lnTo>
                          <a:pt x="100" y="541"/>
                        </a:lnTo>
                        <a:lnTo>
                          <a:pt x="105" y="476"/>
                        </a:lnTo>
                        <a:lnTo>
                          <a:pt x="135" y="459"/>
                        </a:lnTo>
                        <a:lnTo>
                          <a:pt x="95" y="407"/>
                        </a:lnTo>
                        <a:lnTo>
                          <a:pt x="68" y="377"/>
                        </a:lnTo>
                        <a:lnTo>
                          <a:pt x="71" y="115"/>
                        </a:lnTo>
                        <a:lnTo>
                          <a:pt x="85" y="10"/>
                        </a:lnTo>
                        <a:lnTo>
                          <a:pt x="7" y="0"/>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15" name="Freeform 87"/>
                  <p:cNvSpPr>
                    <a:spLocks/>
                  </p:cNvSpPr>
                  <p:nvPr/>
                </p:nvSpPr>
                <p:spPr bwMode="auto">
                  <a:xfrm>
                    <a:off x="4154" y="3138"/>
                    <a:ext cx="59" cy="265"/>
                  </a:xfrm>
                  <a:custGeom>
                    <a:avLst/>
                    <a:gdLst>
                      <a:gd name="T0" fmla="*/ 34 w 118"/>
                      <a:gd name="T1" fmla="*/ 14 h 530"/>
                      <a:gd name="T2" fmla="*/ 51 w 118"/>
                      <a:gd name="T3" fmla="*/ 110 h 530"/>
                      <a:gd name="T4" fmla="*/ 49 w 118"/>
                      <a:gd name="T5" fmla="*/ 336 h 530"/>
                      <a:gd name="T6" fmla="*/ 0 w 118"/>
                      <a:gd name="T7" fmla="*/ 432 h 530"/>
                      <a:gd name="T8" fmla="*/ 12 w 118"/>
                      <a:gd name="T9" fmla="*/ 440 h 530"/>
                      <a:gd name="T10" fmla="*/ 0 w 118"/>
                      <a:gd name="T11" fmla="*/ 490 h 530"/>
                      <a:gd name="T12" fmla="*/ 10 w 118"/>
                      <a:gd name="T13" fmla="*/ 530 h 530"/>
                      <a:gd name="T14" fmla="*/ 49 w 118"/>
                      <a:gd name="T15" fmla="*/ 465 h 530"/>
                      <a:gd name="T16" fmla="*/ 85 w 118"/>
                      <a:gd name="T17" fmla="*/ 348 h 530"/>
                      <a:gd name="T18" fmla="*/ 118 w 118"/>
                      <a:gd name="T19" fmla="*/ 88 h 530"/>
                      <a:gd name="T20" fmla="*/ 103 w 118"/>
                      <a:gd name="T21" fmla="*/ 0 h 530"/>
                      <a:gd name="T22" fmla="*/ 34 w 118"/>
                      <a:gd name="T23" fmla="*/ 14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8" h="530">
                        <a:moveTo>
                          <a:pt x="34" y="14"/>
                        </a:moveTo>
                        <a:lnTo>
                          <a:pt x="51" y="110"/>
                        </a:lnTo>
                        <a:lnTo>
                          <a:pt x="49" y="336"/>
                        </a:lnTo>
                        <a:lnTo>
                          <a:pt x="0" y="432"/>
                        </a:lnTo>
                        <a:lnTo>
                          <a:pt x="12" y="440"/>
                        </a:lnTo>
                        <a:lnTo>
                          <a:pt x="0" y="490"/>
                        </a:lnTo>
                        <a:lnTo>
                          <a:pt x="10" y="530"/>
                        </a:lnTo>
                        <a:lnTo>
                          <a:pt x="49" y="465"/>
                        </a:lnTo>
                        <a:lnTo>
                          <a:pt x="85" y="348"/>
                        </a:lnTo>
                        <a:lnTo>
                          <a:pt x="118" y="88"/>
                        </a:lnTo>
                        <a:lnTo>
                          <a:pt x="103" y="0"/>
                        </a:lnTo>
                        <a:lnTo>
                          <a:pt x="34" y="14"/>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216" name="Group 88"/>
                <p:cNvGrpSpPr>
                  <a:grpSpLocks/>
                </p:cNvGrpSpPr>
                <p:nvPr/>
              </p:nvGrpSpPr>
              <p:grpSpPr bwMode="auto">
                <a:xfrm>
                  <a:off x="4006" y="3737"/>
                  <a:ext cx="151" cy="88"/>
                  <a:chOff x="4006" y="3737"/>
                  <a:chExt cx="151" cy="88"/>
                </a:xfrm>
              </p:grpSpPr>
              <p:sp>
                <p:nvSpPr>
                  <p:cNvPr id="176217" name="Freeform 89"/>
                  <p:cNvSpPr>
                    <a:spLocks/>
                  </p:cNvSpPr>
                  <p:nvPr/>
                </p:nvSpPr>
                <p:spPr bwMode="auto">
                  <a:xfrm>
                    <a:off x="4006" y="3745"/>
                    <a:ext cx="60" cy="80"/>
                  </a:xfrm>
                  <a:custGeom>
                    <a:avLst/>
                    <a:gdLst>
                      <a:gd name="T0" fmla="*/ 22 w 118"/>
                      <a:gd name="T1" fmla="*/ 80 h 161"/>
                      <a:gd name="T2" fmla="*/ 5 w 118"/>
                      <a:gd name="T3" fmla="*/ 104 h 161"/>
                      <a:gd name="T4" fmla="*/ 0 w 118"/>
                      <a:gd name="T5" fmla="*/ 123 h 161"/>
                      <a:gd name="T6" fmla="*/ 0 w 118"/>
                      <a:gd name="T7" fmla="*/ 138 h 161"/>
                      <a:gd name="T8" fmla="*/ 3 w 118"/>
                      <a:gd name="T9" fmla="*/ 148 h 161"/>
                      <a:gd name="T10" fmla="*/ 12 w 118"/>
                      <a:gd name="T11" fmla="*/ 156 h 161"/>
                      <a:gd name="T12" fmla="*/ 27 w 118"/>
                      <a:gd name="T13" fmla="*/ 161 h 161"/>
                      <a:gd name="T14" fmla="*/ 47 w 118"/>
                      <a:gd name="T15" fmla="*/ 159 h 161"/>
                      <a:gd name="T16" fmla="*/ 67 w 118"/>
                      <a:gd name="T17" fmla="*/ 152 h 161"/>
                      <a:gd name="T18" fmla="*/ 83 w 118"/>
                      <a:gd name="T19" fmla="*/ 136 h 161"/>
                      <a:gd name="T20" fmla="*/ 96 w 118"/>
                      <a:gd name="T21" fmla="*/ 114 h 161"/>
                      <a:gd name="T22" fmla="*/ 105 w 118"/>
                      <a:gd name="T23" fmla="*/ 71 h 161"/>
                      <a:gd name="T24" fmla="*/ 118 w 118"/>
                      <a:gd name="T25" fmla="*/ 28 h 161"/>
                      <a:gd name="T26" fmla="*/ 116 w 118"/>
                      <a:gd name="T27" fmla="*/ 0 h 161"/>
                      <a:gd name="T28" fmla="*/ 93 w 118"/>
                      <a:gd name="T29" fmla="*/ 62 h 161"/>
                      <a:gd name="T30" fmla="*/ 72 w 118"/>
                      <a:gd name="T31" fmla="*/ 101 h 161"/>
                      <a:gd name="T32" fmla="*/ 42 w 118"/>
                      <a:gd name="T33" fmla="*/ 101 h 161"/>
                      <a:gd name="T34" fmla="*/ 17 w 118"/>
                      <a:gd name="T35" fmla="*/ 99 h 161"/>
                      <a:gd name="T36" fmla="*/ 22 w 118"/>
                      <a:gd name="T37" fmla="*/ 8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8" h="161">
                        <a:moveTo>
                          <a:pt x="22" y="80"/>
                        </a:moveTo>
                        <a:lnTo>
                          <a:pt x="5" y="104"/>
                        </a:lnTo>
                        <a:lnTo>
                          <a:pt x="0" y="123"/>
                        </a:lnTo>
                        <a:lnTo>
                          <a:pt x="0" y="138"/>
                        </a:lnTo>
                        <a:lnTo>
                          <a:pt x="3" y="148"/>
                        </a:lnTo>
                        <a:lnTo>
                          <a:pt x="12" y="156"/>
                        </a:lnTo>
                        <a:lnTo>
                          <a:pt x="27" y="161"/>
                        </a:lnTo>
                        <a:lnTo>
                          <a:pt x="47" y="159"/>
                        </a:lnTo>
                        <a:lnTo>
                          <a:pt x="67" y="152"/>
                        </a:lnTo>
                        <a:lnTo>
                          <a:pt x="83" y="136"/>
                        </a:lnTo>
                        <a:lnTo>
                          <a:pt x="96" y="114"/>
                        </a:lnTo>
                        <a:lnTo>
                          <a:pt x="105" y="71"/>
                        </a:lnTo>
                        <a:lnTo>
                          <a:pt x="118" y="28"/>
                        </a:lnTo>
                        <a:lnTo>
                          <a:pt x="116" y="0"/>
                        </a:lnTo>
                        <a:lnTo>
                          <a:pt x="93" y="62"/>
                        </a:lnTo>
                        <a:lnTo>
                          <a:pt x="72" y="101"/>
                        </a:lnTo>
                        <a:lnTo>
                          <a:pt x="42" y="101"/>
                        </a:lnTo>
                        <a:lnTo>
                          <a:pt x="17" y="99"/>
                        </a:lnTo>
                        <a:lnTo>
                          <a:pt x="22" y="80"/>
                        </a:lnTo>
                        <a:close/>
                      </a:path>
                    </a:pathLst>
                  </a:custGeom>
                  <a:solidFill>
                    <a:srgbClr val="F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18" name="Freeform 90"/>
                  <p:cNvSpPr>
                    <a:spLocks/>
                  </p:cNvSpPr>
                  <p:nvPr/>
                </p:nvSpPr>
                <p:spPr bwMode="auto">
                  <a:xfrm>
                    <a:off x="4090" y="3737"/>
                    <a:ext cx="67" cy="88"/>
                  </a:xfrm>
                  <a:custGeom>
                    <a:avLst/>
                    <a:gdLst>
                      <a:gd name="T0" fmla="*/ 2 w 134"/>
                      <a:gd name="T1" fmla="*/ 0 h 175"/>
                      <a:gd name="T2" fmla="*/ 0 w 134"/>
                      <a:gd name="T3" fmla="*/ 18 h 175"/>
                      <a:gd name="T4" fmla="*/ 17 w 134"/>
                      <a:gd name="T5" fmla="*/ 63 h 175"/>
                      <a:gd name="T6" fmla="*/ 29 w 134"/>
                      <a:gd name="T7" fmla="*/ 99 h 175"/>
                      <a:gd name="T8" fmla="*/ 42 w 134"/>
                      <a:gd name="T9" fmla="*/ 133 h 175"/>
                      <a:gd name="T10" fmla="*/ 56 w 134"/>
                      <a:gd name="T11" fmla="*/ 152 h 175"/>
                      <a:gd name="T12" fmla="*/ 69 w 134"/>
                      <a:gd name="T13" fmla="*/ 167 h 175"/>
                      <a:gd name="T14" fmla="*/ 88 w 134"/>
                      <a:gd name="T15" fmla="*/ 172 h 175"/>
                      <a:gd name="T16" fmla="*/ 108 w 134"/>
                      <a:gd name="T17" fmla="*/ 175 h 175"/>
                      <a:gd name="T18" fmla="*/ 119 w 134"/>
                      <a:gd name="T19" fmla="*/ 169 h 175"/>
                      <a:gd name="T20" fmla="*/ 129 w 134"/>
                      <a:gd name="T21" fmla="*/ 165 h 175"/>
                      <a:gd name="T22" fmla="*/ 134 w 134"/>
                      <a:gd name="T23" fmla="*/ 148 h 175"/>
                      <a:gd name="T24" fmla="*/ 130 w 134"/>
                      <a:gd name="T25" fmla="*/ 125 h 175"/>
                      <a:gd name="T26" fmla="*/ 119 w 134"/>
                      <a:gd name="T27" fmla="*/ 97 h 175"/>
                      <a:gd name="T28" fmla="*/ 110 w 134"/>
                      <a:gd name="T29" fmla="*/ 83 h 175"/>
                      <a:gd name="T30" fmla="*/ 107 w 134"/>
                      <a:gd name="T31" fmla="*/ 96 h 175"/>
                      <a:gd name="T32" fmla="*/ 102 w 134"/>
                      <a:gd name="T33" fmla="*/ 102 h 175"/>
                      <a:gd name="T34" fmla="*/ 85 w 134"/>
                      <a:gd name="T35" fmla="*/ 106 h 175"/>
                      <a:gd name="T36" fmla="*/ 71 w 134"/>
                      <a:gd name="T37" fmla="*/ 107 h 175"/>
                      <a:gd name="T38" fmla="*/ 44 w 134"/>
                      <a:gd name="T39" fmla="*/ 103 h 175"/>
                      <a:gd name="T40" fmla="*/ 17 w 134"/>
                      <a:gd name="T41" fmla="*/ 35 h 175"/>
                      <a:gd name="T42" fmla="*/ 2 w 134"/>
                      <a:gd name="T43" fmla="*/ 0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4" h="175">
                        <a:moveTo>
                          <a:pt x="2" y="0"/>
                        </a:moveTo>
                        <a:lnTo>
                          <a:pt x="0" y="18"/>
                        </a:lnTo>
                        <a:lnTo>
                          <a:pt x="17" y="63"/>
                        </a:lnTo>
                        <a:lnTo>
                          <a:pt x="29" y="99"/>
                        </a:lnTo>
                        <a:lnTo>
                          <a:pt x="42" y="133"/>
                        </a:lnTo>
                        <a:lnTo>
                          <a:pt x="56" y="152"/>
                        </a:lnTo>
                        <a:lnTo>
                          <a:pt x="69" y="167"/>
                        </a:lnTo>
                        <a:lnTo>
                          <a:pt x="88" y="172"/>
                        </a:lnTo>
                        <a:lnTo>
                          <a:pt x="108" y="175"/>
                        </a:lnTo>
                        <a:lnTo>
                          <a:pt x="119" y="169"/>
                        </a:lnTo>
                        <a:lnTo>
                          <a:pt x="129" y="165"/>
                        </a:lnTo>
                        <a:lnTo>
                          <a:pt x="134" y="148"/>
                        </a:lnTo>
                        <a:lnTo>
                          <a:pt x="130" y="125"/>
                        </a:lnTo>
                        <a:lnTo>
                          <a:pt x="119" y="97"/>
                        </a:lnTo>
                        <a:lnTo>
                          <a:pt x="110" y="83"/>
                        </a:lnTo>
                        <a:lnTo>
                          <a:pt x="107" y="96"/>
                        </a:lnTo>
                        <a:lnTo>
                          <a:pt x="102" y="102"/>
                        </a:lnTo>
                        <a:lnTo>
                          <a:pt x="85" y="106"/>
                        </a:lnTo>
                        <a:lnTo>
                          <a:pt x="71" y="107"/>
                        </a:lnTo>
                        <a:lnTo>
                          <a:pt x="44" y="103"/>
                        </a:lnTo>
                        <a:lnTo>
                          <a:pt x="17" y="35"/>
                        </a:lnTo>
                        <a:lnTo>
                          <a:pt x="2" y="0"/>
                        </a:lnTo>
                        <a:close/>
                      </a:path>
                    </a:pathLst>
                  </a:custGeom>
                  <a:solidFill>
                    <a:srgbClr val="FF1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219" name="Freeform 91"/>
                <p:cNvSpPr>
                  <a:spLocks/>
                </p:cNvSpPr>
                <p:nvPr/>
              </p:nvSpPr>
              <p:spPr bwMode="auto">
                <a:xfrm>
                  <a:off x="3961" y="2972"/>
                  <a:ext cx="257" cy="559"/>
                </a:xfrm>
                <a:custGeom>
                  <a:avLst/>
                  <a:gdLst>
                    <a:gd name="T0" fmla="*/ 203 w 515"/>
                    <a:gd name="T1" fmla="*/ 0 h 1118"/>
                    <a:gd name="T2" fmla="*/ 82 w 515"/>
                    <a:gd name="T3" fmla="*/ 58 h 1118"/>
                    <a:gd name="T4" fmla="*/ 66 w 515"/>
                    <a:gd name="T5" fmla="*/ 77 h 1118"/>
                    <a:gd name="T6" fmla="*/ 0 w 515"/>
                    <a:gd name="T7" fmla="*/ 353 h 1118"/>
                    <a:gd name="T8" fmla="*/ 98 w 515"/>
                    <a:gd name="T9" fmla="*/ 364 h 1118"/>
                    <a:gd name="T10" fmla="*/ 112 w 515"/>
                    <a:gd name="T11" fmla="*/ 295 h 1118"/>
                    <a:gd name="T12" fmla="*/ 149 w 515"/>
                    <a:gd name="T13" fmla="*/ 441 h 1118"/>
                    <a:gd name="T14" fmla="*/ 87 w 515"/>
                    <a:gd name="T15" fmla="*/ 628 h 1118"/>
                    <a:gd name="T16" fmla="*/ 87 w 515"/>
                    <a:gd name="T17" fmla="*/ 764 h 1118"/>
                    <a:gd name="T18" fmla="*/ 98 w 515"/>
                    <a:gd name="T19" fmla="*/ 860 h 1118"/>
                    <a:gd name="T20" fmla="*/ 131 w 515"/>
                    <a:gd name="T21" fmla="*/ 998 h 1118"/>
                    <a:gd name="T22" fmla="*/ 159 w 515"/>
                    <a:gd name="T23" fmla="*/ 1102 h 1118"/>
                    <a:gd name="T24" fmla="*/ 254 w 515"/>
                    <a:gd name="T25" fmla="*/ 1118 h 1118"/>
                    <a:gd name="T26" fmla="*/ 264 w 515"/>
                    <a:gd name="T27" fmla="*/ 1101 h 1118"/>
                    <a:gd name="T28" fmla="*/ 354 w 515"/>
                    <a:gd name="T29" fmla="*/ 1098 h 1118"/>
                    <a:gd name="T30" fmla="*/ 384 w 515"/>
                    <a:gd name="T31" fmla="*/ 968 h 1118"/>
                    <a:gd name="T32" fmla="*/ 413 w 515"/>
                    <a:gd name="T33" fmla="*/ 796 h 1118"/>
                    <a:gd name="T34" fmla="*/ 435 w 515"/>
                    <a:gd name="T35" fmla="*/ 623 h 1118"/>
                    <a:gd name="T36" fmla="*/ 378 w 515"/>
                    <a:gd name="T37" fmla="*/ 425 h 1118"/>
                    <a:gd name="T38" fmla="*/ 400 w 515"/>
                    <a:gd name="T39" fmla="*/ 315 h 1118"/>
                    <a:gd name="T40" fmla="*/ 413 w 515"/>
                    <a:gd name="T41" fmla="*/ 355 h 1118"/>
                    <a:gd name="T42" fmla="*/ 515 w 515"/>
                    <a:gd name="T43" fmla="*/ 332 h 1118"/>
                    <a:gd name="T44" fmla="*/ 437 w 515"/>
                    <a:gd name="T45" fmla="*/ 74 h 1118"/>
                    <a:gd name="T46" fmla="*/ 307 w 515"/>
                    <a:gd name="T47" fmla="*/ 0 h 1118"/>
                    <a:gd name="T48" fmla="*/ 303 w 515"/>
                    <a:gd name="T49" fmla="*/ 9 h 1118"/>
                    <a:gd name="T50" fmla="*/ 286 w 515"/>
                    <a:gd name="T51" fmla="*/ 19 h 1118"/>
                    <a:gd name="T52" fmla="*/ 273 w 515"/>
                    <a:gd name="T53" fmla="*/ 22 h 1118"/>
                    <a:gd name="T54" fmla="*/ 259 w 515"/>
                    <a:gd name="T55" fmla="*/ 22 h 1118"/>
                    <a:gd name="T56" fmla="*/ 242 w 515"/>
                    <a:gd name="T57" fmla="*/ 20 h 1118"/>
                    <a:gd name="T58" fmla="*/ 227 w 515"/>
                    <a:gd name="T59" fmla="*/ 17 h 1118"/>
                    <a:gd name="T60" fmla="*/ 210 w 515"/>
                    <a:gd name="T61" fmla="*/ 9 h 1118"/>
                    <a:gd name="T62" fmla="*/ 203 w 515"/>
                    <a:gd name="T63" fmla="*/ 0 h 1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515" h="1118">
                      <a:moveTo>
                        <a:pt x="203" y="0"/>
                      </a:moveTo>
                      <a:lnTo>
                        <a:pt x="82" y="58"/>
                      </a:lnTo>
                      <a:lnTo>
                        <a:pt x="66" y="77"/>
                      </a:lnTo>
                      <a:lnTo>
                        <a:pt x="0" y="353"/>
                      </a:lnTo>
                      <a:lnTo>
                        <a:pt x="98" y="364"/>
                      </a:lnTo>
                      <a:lnTo>
                        <a:pt x="112" y="295"/>
                      </a:lnTo>
                      <a:lnTo>
                        <a:pt x="149" y="441"/>
                      </a:lnTo>
                      <a:lnTo>
                        <a:pt x="87" y="628"/>
                      </a:lnTo>
                      <a:lnTo>
                        <a:pt x="87" y="764"/>
                      </a:lnTo>
                      <a:lnTo>
                        <a:pt x="98" y="860"/>
                      </a:lnTo>
                      <a:lnTo>
                        <a:pt x="131" y="998"/>
                      </a:lnTo>
                      <a:lnTo>
                        <a:pt x="159" y="1102"/>
                      </a:lnTo>
                      <a:lnTo>
                        <a:pt x="254" y="1118"/>
                      </a:lnTo>
                      <a:lnTo>
                        <a:pt x="264" y="1101"/>
                      </a:lnTo>
                      <a:lnTo>
                        <a:pt x="354" y="1098"/>
                      </a:lnTo>
                      <a:lnTo>
                        <a:pt x="384" y="968"/>
                      </a:lnTo>
                      <a:lnTo>
                        <a:pt x="413" y="796"/>
                      </a:lnTo>
                      <a:lnTo>
                        <a:pt x="435" y="623"/>
                      </a:lnTo>
                      <a:lnTo>
                        <a:pt x="378" y="425"/>
                      </a:lnTo>
                      <a:lnTo>
                        <a:pt x="400" y="315"/>
                      </a:lnTo>
                      <a:lnTo>
                        <a:pt x="413" y="355"/>
                      </a:lnTo>
                      <a:lnTo>
                        <a:pt x="515" y="332"/>
                      </a:lnTo>
                      <a:lnTo>
                        <a:pt x="437" y="74"/>
                      </a:lnTo>
                      <a:lnTo>
                        <a:pt x="307" y="0"/>
                      </a:lnTo>
                      <a:lnTo>
                        <a:pt x="303" y="9"/>
                      </a:lnTo>
                      <a:lnTo>
                        <a:pt x="286" y="19"/>
                      </a:lnTo>
                      <a:lnTo>
                        <a:pt x="273" y="22"/>
                      </a:lnTo>
                      <a:lnTo>
                        <a:pt x="259" y="22"/>
                      </a:lnTo>
                      <a:lnTo>
                        <a:pt x="242" y="20"/>
                      </a:lnTo>
                      <a:lnTo>
                        <a:pt x="227" y="17"/>
                      </a:lnTo>
                      <a:lnTo>
                        <a:pt x="210" y="9"/>
                      </a:lnTo>
                      <a:lnTo>
                        <a:pt x="203" y="0"/>
                      </a:lnTo>
                      <a:close/>
                    </a:path>
                  </a:pathLst>
                </a:custGeom>
                <a:solidFill>
                  <a:srgbClr val="FF1F3F"/>
                </a:solidFill>
                <a:ln w="11113">
                  <a:solidFill>
                    <a:srgbClr val="FF1F3F"/>
                  </a:solidFill>
                  <a:prstDash val="solid"/>
                  <a:round/>
                  <a:headEnd/>
                  <a:tailEnd/>
                </a:ln>
              </p:spPr>
              <p:txBody>
                <a:bodyPr/>
                <a:lstStyle/>
                <a:p>
                  <a:endParaRPr lang="en-GB"/>
                </a:p>
              </p:txBody>
            </p:sp>
          </p:grpSp>
          <p:grpSp>
            <p:nvGrpSpPr>
              <p:cNvPr id="176220" name="Group 92"/>
              <p:cNvGrpSpPr>
                <a:grpSpLocks/>
              </p:cNvGrpSpPr>
              <p:nvPr/>
            </p:nvGrpSpPr>
            <p:grpSpPr bwMode="auto">
              <a:xfrm>
                <a:off x="4132" y="2803"/>
                <a:ext cx="268" cy="1071"/>
                <a:chOff x="4132" y="2803"/>
                <a:chExt cx="268" cy="1071"/>
              </a:xfrm>
            </p:grpSpPr>
            <p:grpSp>
              <p:nvGrpSpPr>
                <p:cNvPr id="176221" name="Group 93"/>
                <p:cNvGrpSpPr>
                  <a:grpSpLocks/>
                </p:cNvGrpSpPr>
                <p:nvPr/>
              </p:nvGrpSpPr>
              <p:grpSpPr bwMode="auto">
                <a:xfrm>
                  <a:off x="4189" y="2803"/>
                  <a:ext cx="142" cy="259"/>
                  <a:chOff x="4189" y="2803"/>
                  <a:chExt cx="142" cy="259"/>
                </a:xfrm>
              </p:grpSpPr>
              <p:sp>
                <p:nvSpPr>
                  <p:cNvPr id="176222" name="Freeform 94"/>
                  <p:cNvSpPr>
                    <a:spLocks/>
                  </p:cNvSpPr>
                  <p:nvPr/>
                </p:nvSpPr>
                <p:spPr bwMode="auto">
                  <a:xfrm>
                    <a:off x="4189" y="2803"/>
                    <a:ext cx="142" cy="199"/>
                  </a:xfrm>
                  <a:custGeom>
                    <a:avLst/>
                    <a:gdLst>
                      <a:gd name="T0" fmla="*/ 108 w 284"/>
                      <a:gd name="T1" fmla="*/ 6 h 398"/>
                      <a:gd name="T2" fmla="*/ 80 w 284"/>
                      <a:gd name="T3" fmla="*/ 19 h 398"/>
                      <a:gd name="T4" fmla="*/ 58 w 284"/>
                      <a:gd name="T5" fmla="*/ 37 h 398"/>
                      <a:gd name="T6" fmla="*/ 42 w 284"/>
                      <a:gd name="T7" fmla="*/ 57 h 398"/>
                      <a:gd name="T8" fmla="*/ 27 w 284"/>
                      <a:gd name="T9" fmla="*/ 97 h 398"/>
                      <a:gd name="T10" fmla="*/ 10 w 284"/>
                      <a:gd name="T11" fmla="*/ 156 h 398"/>
                      <a:gd name="T12" fmla="*/ 0 w 284"/>
                      <a:gd name="T13" fmla="*/ 208 h 398"/>
                      <a:gd name="T14" fmla="*/ 2 w 284"/>
                      <a:gd name="T15" fmla="*/ 232 h 398"/>
                      <a:gd name="T16" fmla="*/ 7 w 284"/>
                      <a:gd name="T17" fmla="*/ 253 h 398"/>
                      <a:gd name="T18" fmla="*/ 10 w 284"/>
                      <a:gd name="T19" fmla="*/ 285 h 398"/>
                      <a:gd name="T20" fmla="*/ 32 w 284"/>
                      <a:gd name="T21" fmla="*/ 398 h 398"/>
                      <a:gd name="T22" fmla="*/ 47 w 284"/>
                      <a:gd name="T23" fmla="*/ 375 h 398"/>
                      <a:gd name="T24" fmla="*/ 69 w 284"/>
                      <a:gd name="T25" fmla="*/ 372 h 398"/>
                      <a:gd name="T26" fmla="*/ 85 w 284"/>
                      <a:gd name="T27" fmla="*/ 366 h 398"/>
                      <a:gd name="T28" fmla="*/ 105 w 284"/>
                      <a:gd name="T29" fmla="*/ 352 h 398"/>
                      <a:gd name="T30" fmla="*/ 98 w 284"/>
                      <a:gd name="T31" fmla="*/ 292 h 398"/>
                      <a:gd name="T32" fmla="*/ 98 w 284"/>
                      <a:gd name="T33" fmla="*/ 273 h 398"/>
                      <a:gd name="T34" fmla="*/ 78 w 284"/>
                      <a:gd name="T35" fmla="*/ 233 h 398"/>
                      <a:gd name="T36" fmla="*/ 73 w 284"/>
                      <a:gd name="T37" fmla="*/ 169 h 398"/>
                      <a:gd name="T38" fmla="*/ 78 w 284"/>
                      <a:gd name="T39" fmla="*/ 112 h 398"/>
                      <a:gd name="T40" fmla="*/ 117 w 284"/>
                      <a:gd name="T41" fmla="*/ 76 h 398"/>
                      <a:gd name="T42" fmla="*/ 184 w 284"/>
                      <a:gd name="T43" fmla="*/ 70 h 398"/>
                      <a:gd name="T44" fmla="*/ 217 w 284"/>
                      <a:gd name="T45" fmla="*/ 106 h 398"/>
                      <a:gd name="T46" fmla="*/ 213 w 284"/>
                      <a:gd name="T47" fmla="*/ 227 h 398"/>
                      <a:gd name="T48" fmla="*/ 184 w 284"/>
                      <a:gd name="T49" fmla="*/ 275 h 398"/>
                      <a:gd name="T50" fmla="*/ 179 w 284"/>
                      <a:gd name="T51" fmla="*/ 352 h 398"/>
                      <a:gd name="T52" fmla="*/ 195 w 284"/>
                      <a:gd name="T53" fmla="*/ 340 h 398"/>
                      <a:gd name="T54" fmla="*/ 208 w 284"/>
                      <a:gd name="T55" fmla="*/ 353 h 398"/>
                      <a:gd name="T56" fmla="*/ 225 w 284"/>
                      <a:gd name="T57" fmla="*/ 362 h 398"/>
                      <a:gd name="T58" fmla="*/ 237 w 284"/>
                      <a:gd name="T59" fmla="*/ 369 h 398"/>
                      <a:gd name="T60" fmla="*/ 255 w 284"/>
                      <a:gd name="T61" fmla="*/ 379 h 398"/>
                      <a:gd name="T62" fmla="*/ 271 w 284"/>
                      <a:gd name="T63" fmla="*/ 298 h 398"/>
                      <a:gd name="T64" fmla="*/ 277 w 284"/>
                      <a:gd name="T65" fmla="*/ 249 h 398"/>
                      <a:gd name="T66" fmla="*/ 283 w 284"/>
                      <a:gd name="T67" fmla="*/ 217 h 398"/>
                      <a:gd name="T68" fmla="*/ 284 w 284"/>
                      <a:gd name="T69" fmla="*/ 195 h 398"/>
                      <a:gd name="T70" fmla="*/ 283 w 284"/>
                      <a:gd name="T71" fmla="*/ 169 h 398"/>
                      <a:gd name="T72" fmla="*/ 277 w 284"/>
                      <a:gd name="T73" fmla="*/ 151 h 398"/>
                      <a:gd name="T74" fmla="*/ 271 w 284"/>
                      <a:gd name="T75" fmla="*/ 130 h 398"/>
                      <a:gd name="T76" fmla="*/ 266 w 284"/>
                      <a:gd name="T77" fmla="*/ 110 h 398"/>
                      <a:gd name="T78" fmla="*/ 266 w 284"/>
                      <a:gd name="T79" fmla="*/ 96 h 398"/>
                      <a:gd name="T80" fmla="*/ 261 w 284"/>
                      <a:gd name="T81" fmla="*/ 74 h 398"/>
                      <a:gd name="T82" fmla="*/ 250 w 284"/>
                      <a:gd name="T83" fmla="*/ 50 h 398"/>
                      <a:gd name="T84" fmla="*/ 232 w 284"/>
                      <a:gd name="T85" fmla="*/ 25 h 398"/>
                      <a:gd name="T86" fmla="*/ 205 w 284"/>
                      <a:gd name="T87" fmla="*/ 9 h 398"/>
                      <a:gd name="T88" fmla="*/ 176 w 284"/>
                      <a:gd name="T89" fmla="*/ 2 h 398"/>
                      <a:gd name="T90" fmla="*/ 147 w 284"/>
                      <a:gd name="T91" fmla="*/ 0 h 398"/>
                      <a:gd name="T92" fmla="*/ 108 w 284"/>
                      <a:gd name="T93" fmla="*/ 6 h 3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84" h="398">
                        <a:moveTo>
                          <a:pt x="108" y="6"/>
                        </a:moveTo>
                        <a:lnTo>
                          <a:pt x="80" y="19"/>
                        </a:lnTo>
                        <a:lnTo>
                          <a:pt x="58" y="37"/>
                        </a:lnTo>
                        <a:lnTo>
                          <a:pt x="42" y="57"/>
                        </a:lnTo>
                        <a:lnTo>
                          <a:pt x="27" y="97"/>
                        </a:lnTo>
                        <a:lnTo>
                          <a:pt x="10" y="156"/>
                        </a:lnTo>
                        <a:lnTo>
                          <a:pt x="0" y="208"/>
                        </a:lnTo>
                        <a:lnTo>
                          <a:pt x="2" y="232"/>
                        </a:lnTo>
                        <a:lnTo>
                          <a:pt x="7" y="253"/>
                        </a:lnTo>
                        <a:lnTo>
                          <a:pt x="10" y="285"/>
                        </a:lnTo>
                        <a:lnTo>
                          <a:pt x="32" y="398"/>
                        </a:lnTo>
                        <a:lnTo>
                          <a:pt x="47" y="375"/>
                        </a:lnTo>
                        <a:lnTo>
                          <a:pt x="69" y="372"/>
                        </a:lnTo>
                        <a:lnTo>
                          <a:pt x="85" y="366"/>
                        </a:lnTo>
                        <a:lnTo>
                          <a:pt x="105" y="352"/>
                        </a:lnTo>
                        <a:lnTo>
                          <a:pt x="98" y="292"/>
                        </a:lnTo>
                        <a:lnTo>
                          <a:pt x="98" y="273"/>
                        </a:lnTo>
                        <a:lnTo>
                          <a:pt x="78" y="233"/>
                        </a:lnTo>
                        <a:lnTo>
                          <a:pt x="73" y="169"/>
                        </a:lnTo>
                        <a:lnTo>
                          <a:pt x="78" y="112"/>
                        </a:lnTo>
                        <a:lnTo>
                          <a:pt x="117" y="76"/>
                        </a:lnTo>
                        <a:lnTo>
                          <a:pt x="184" y="70"/>
                        </a:lnTo>
                        <a:lnTo>
                          <a:pt x="217" y="106"/>
                        </a:lnTo>
                        <a:lnTo>
                          <a:pt x="213" y="227"/>
                        </a:lnTo>
                        <a:lnTo>
                          <a:pt x="184" y="275"/>
                        </a:lnTo>
                        <a:lnTo>
                          <a:pt x="179" y="352"/>
                        </a:lnTo>
                        <a:lnTo>
                          <a:pt x="195" y="340"/>
                        </a:lnTo>
                        <a:lnTo>
                          <a:pt x="208" y="353"/>
                        </a:lnTo>
                        <a:lnTo>
                          <a:pt x="225" y="362"/>
                        </a:lnTo>
                        <a:lnTo>
                          <a:pt x="237" y="369"/>
                        </a:lnTo>
                        <a:lnTo>
                          <a:pt x="255" y="379"/>
                        </a:lnTo>
                        <a:lnTo>
                          <a:pt x="271" y="298"/>
                        </a:lnTo>
                        <a:lnTo>
                          <a:pt x="277" y="249"/>
                        </a:lnTo>
                        <a:lnTo>
                          <a:pt x="283" y="217"/>
                        </a:lnTo>
                        <a:lnTo>
                          <a:pt x="284" y="195"/>
                        </a:lnTo>
                        <a:lnTo>
                          <a:pt x="283" y="169"/>
                        </a:lnTo>
                        <a:lnTo>
                          <a:pt x="277" y="151"/>
                        </a:lnTo>
                        <a:lnTo>
                          <a:pt x="271" y="130"/>
                        </a:lnTo>
                        <a:lnTo>
                          <a:pt x="266" y="110"/>
                        </a:lnTo>
                        <a:lnTo>
                          <a:pt x="266" y="96"/>
                        </a:lnTo>
                        <a:lnTo>
                          <a:pt x="261" y="74"/>
                        </a:lnTo>
                        <a:lnTo>
                          <a:pt x="250" y="50"/>
                        </a:lnTo>
                        <a:lnTo>
                          <a:pt x="232" y="25"/>
                        </a:lnTo>
                        <a:lnTo>
                          <a:pt x="205" y="9"/>
                        </a:lnTo>
                        <a:lnTo>
                          <a:pt x="176" y="2"/>
                        </a:lnTo>
                        <a:lnTo>
                          <a:pt x="147" y="0"/>
                        </a:lnTo>
                        <a:lnTo>
                          <a:pt x="108" y="6"/>
                        </a:lnTo>
                        <a:close/>
                      </a:path>
                    </a:pathLst>
                  </a:custGeom>
                  <a:solidFill>
                    <a:srgbClr val="B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23" name="Freeform 95"/>
                  <p:cNvSpPr>
                    <a:spLocks/>
                  </p:cNvSpPr>
                  <p:nvPr/>
                </p:nvSpPr>
                <p:spPr bwMode="auto">
                  <a:xfrm>
                    <a:off x="4204" y="2834"/>
                    <a:ext cx="117" cy="228"/>
                  </a:xfrm>
                  <a:custGeom>
                    <a:avLst/>
                    <a:gdLst>
                      <a:gd name="T0" fmla="*/ 87 w 234"/>
                      <a:gd name="T1" fmla="*/ 5 h 455"/>
                      <a:gd name="T2" fmla="*/ 68 w 234"/>
                      <a:gd name="T3" fmla="*/ 14 h 455"/>
                      <a:gd name="T4" fmla="*/ 53 w 234"/>
                      <a:gd name="T5" fmla="*/ 30 h 455"/>
                      <a:gd name="T6" fmla="*/ 44 w 234"/>
                      <a:gd name="T7" fmla="*/ 49 h 455"/>
                      <a:gd name="T8" fmla="*/ 41 w 234"/>
                      <a:gd name="T9" fmla="*/ 72 h 455"/>
                      <a:gd name="T10" fmla="*/ 38 w 234"/>
                      <a:gd name="T11" fmla="*/ 105 h 455"/>
                      <a:gd name="T12" fmla="*/ 44 w 234"/>
                      <a:gd name="T13" fmla="*/ 163 h 455"/>
                      <a:gd name="T14" fmla="*/ 51 w 234"/>
                      <a:gd name="T15" fmla="*/ 183 h 455"/>
                      <a:gd name="T16" fmla="*/ 68 w 234"/>
                      <a:gd name="T17" fmla="*/ 212 h 455"/>
                      <a:gd name="T18" fmla="*/ 68 w 234"/>
                      <a:gd name="T19" fmla="*/ 281 h 455"/>
                      <a:gd name="T20" fmla="*/ 0 w 234"/>
                      <a:gd name="T21" fmla="*/ 319 h 455"/>
                      <a:gd name="T22" fmla="*/ 122 w 234"/>
                      <a:gd name="T23" fmla="*/ 455 h 455"/>
                      <a:gd name="T24" fmla="*/ 234 w 234"/>
                      <a:gd name="T25" fmla="*/ 310 h 455"/>
                      <a:gd name="T26" fmla="*/ 154 w 234"/>
                      <a:gd name="T27" fmla="*/ 267 h 455"/>
                      <a:gd name="T28" fmla="*/ 154 w 234"/>
                      <a:gd name="T29" fmla="*/ 213 h 455"/>
                      <a:gd name="T30" fmla="*/ 178 w 234"/>
                      <a:gd name="T31" fmla="*/ 182 h 455"/>
                      <a:gd name="T32" fmla="*/ 185 w 234"/>
                      <a:gd name="T33" fmla="*/ 164 h 455"/>
                      <a:gd name="T34" fmla="*/ 190 w 234"/>
                      <a:gd name="T35" fmla="*/ 109 h 455"/>
                      <a:gd name="T36" fmla="*/ 192 w 234"/>
                      <a:gd name="T37" fmla="*/ 78 h 455"/>
                      <a:gd name="T38" fmla="*/ 192 w 234"/>
                      <a:gd name="T39" fmla="*/ 54 h 455"/>
                      <a:gd name="T40" fmla="*/ 183 w 234"/>
                      <a:gd name="T41" fmla="*/ 34 h 455"/>
                      <a:gd name="T42" fmla="*/ 171 w 234"/>
                      <a:gd name="T43" fmla="*/ 17 h 455"/>
                      <a:gd name="T44" fmla="*/ 154 w 234"/>
                      <a:gd name="T45" fmla="*/ 7 h 455"/>
                      <a:gd name="T46" fmla="*/ 132 w 234"/>
                      <a:gd name="T47" fmla="*/ 0 h 455"/>
                      <a:gd name="T48" fmla="*/ 109 w 234"/>
                      <a:gd name="T49" fmla="*/ 0 h 455"/>
                      <a:gd name="T50" fmla="*/ 87 w 234"/>
                      <a:gd name="T51" fmla="*/ 5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34" h="455">
                        <a:moveTo>
                          <a:pt x="87" y="5"/>
                        </a:moveTo>
                        <a:lnTo>
                          <a:pt x="68" y="14"/>
                        </a:lnTo>
                        <a:lnTo>
                          <a:pt x="53" y="30"/>
                        </a:lnTo>
                        <a:lnTo>
                          <a:pt x="44" y="49"/>
                        </a:lnTo>
                        <a:lnTo>
                          <a:pt x="41" y="72"/>
                        </a:lnTo>
                        <a:lnTo>
                          <a:pt x="38" y="105"/>
                        </a:lnTo>
                        <a:lnTo>
                          <a:pt x="44" y="163"/>
                        </a:lnTo>
                        <a:lnTo>
                          <a:pt x="51" y="183"/>
                        </a:lnTo>
                        <a:lnTo>
                          <a:pt x="68" y="212"/>
                        </a:lnTo>
                        <a:lnTo>
                          <a:pt x="68" y="281"/>
                        </a:lnTo>
                        <a:lnTo>
                          <a:pt x="0" y="319"/>
                        </a:lnTo>
                        <a:lnTo>
                          <a:pt x="122" y="455"/>
                        </a:lnTo>
                        <a:lnTo>
                          <a:pt x="234" y="310"/>
                        </a:lnTo>
                        <a:lnTo>
                          <a:pt x="154" y="267"/>
                        </a:lnTo>
                        <a:lnTo>
                          <a:pt x="154" y="213"/>
                        </a:lnTo>
                        <a:lnTo>
                          <a:pt x="178" y="182"/>
                        </a:lnTo>
                        <a:lnTo>
                          <a:pt x="185" y="164"/>
                        </a:lnTo>
                        <a:lnTo>
                          <a:pt x="190" y="109"/>
                        </a:lnTo>
                        <a:lnTo>
                          <a:pt x="192" y="78"/>
                        </a:lnTo>
                        <a:lnTo>
                          <a:pt x="192" y="54"/>
                        </a:lnTo>
                        <a:lnTo>
                          <a:pt x="183" y="34"/>
                        </a:lnTo>
                        <a:lnTo>
                          <a:pt x="171" y="17"/>
                        </a:lnTo>
                        <a:lnTo>
                          <a:pt x="154" y="7"/>
                        </a:lnTo>
                        <a:lnTo>
                          <a:pt x="132" y="0"/>
                        </a:lnTo>
                        <a:lnTo>
                          <a:pt x="109" y="0"/>
                        </a:lnTo>
                        <a:lnTo>
                          <a:pt x="87" y="5"/>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24" name="Freeform 96"/>
                  <p:cNvSpPr>
                    <a:spLocks/>
                  </p:cNvSpPr>
                  <p:nvPr/>
                </p:nvSpPr>
                <p:spPr bwMode="auto">
                  <a:xfrm>
                    <a:off x="4230" y="2874"/>
                    <a:ext cx="38" cy="43"/>
                  </a:xfrm>
                  <a:custGeom>
                    <a:avLst/>
                    <a:gdLst>
                      <a:gd name="T0" fmla="*/ 9 w 76"/>
                      <a:gd name="T1" fmla="*/ 1 h 85"/>
                      <a:gd name="T2" fmla="*/ 29 w 76"/>
                      <a:gd name="T3" fmla="*/ 0 h 85"/>
                      <a:gd name="T4" fmla="*/ 48 w 76"/>
                      <a:gd name="T5" fmla="*/ 6 h 85"/>
                      <a:gd name="T6" fmla="*/ 56 w 76"/>
                      <a:gd name="T7" fmla="*/ 7 h 85"/>
                      <a:gd name="T8" fmla="*/ 56 w 76"/>
                      <a:gd name="T9" fmla="*/ 75 h 85"/>
                      <a:gd name="T10" fmla="*/ 76 w 76"/>
                      <a:gd name="T11" fmla="*/ 75 h 85"/>
                      <a:gd name="T12" fmla="*/ 61 w 76"/>
                      <a:gd name="T13" fmla="*/ 85 h 85"/>
                      <a:gd name="T14" fmla="*/ 49 w 76"/>
                      <a:gd name="T15" fmla="*/ 75 h 85"/>
                      <a:gd name="T16" fmla="*/ 49 w 76"/>
                      <a:gd name="T17" fmla="*/ 25 h 85"/>
                      <a:gd name="T18" fmla="*/ 21 w 76"/>
                      <a:gd name="T19" fmla="*/ 29 h 85"/>
                      <a:gd name="T20" fmla="*/ 39 w 76"/>
                      <a:gd name="T21" fmla="*/ 20 h 85"/>
                      <a:gd name="T22" fmla="*/ 15 w 76"/>
                      <a:gd name="T23" fmla="*/ 22 h 85"/>
                      <a:gd name="T24" fmla="*/ 0 w 76"/>
                      <a:gd name="T25" fmla="*/ 16 h 85"/>
                      <a:gd name="T26" fmla="*/ 9 w 76"/>
                      <a:gd name="T27" fmla="*/ 1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76" h="85">
                        <a:moveTo>
                          <a:pt x="9" y="1"/>
                        </a:moveTo>
                        <a:lnTo>
                          <a:pt x="29" y="0"/>
                        </a:lnTo>
                        <a:lnTo>
                          <a:pt x="48" y="6"/>
                        </a:lnTo>
                        <a:lnTo>
                          <a:pt x="56" y="7"/>
                        </a:lnTo>
                        <a:lnTo>
                          <a:pt x="56" y="75"/>
                        </a:lnTo>
                        <a:lnTo>
                          <a:pt x="76" y="75"/>
                        </a:lnTo>
                        <a:lnTo>
                          <a:pt x="61" y="85"/>
                        </a:lnTo>
                        <a:lnTo>
                          <a:pt x="49" y="75"/>
                        </a:lnTo>
                        <a:lnTo>
                          <a:pt x="49" y="25"/>
                        </a:lnTo>
                        <a:lnTo>
                          <a:pt x="21" y="29"/>
                        </a:lnTo>
                        <a:lnTo>
                          <a:pt x="39" y="20"/>
                        </a:lnTo>
                        <a:lnTo>
                          <a:pt x="15" y="22"/>
                        </a:lnTo>
                        <a:lnTo>
                          <a:pt x="0" y="16"/>
                        </a:lnTo>
                        <a:lnTo>
                          <a:pt x="9" y="1"/>
                        </a:lnTo>
                        <a:close/>
                      </a:path>
                    </a:pathLst>
                  </a:custGeom>
                  <a:solidFill>
                    <a:srgbClr val="B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225" name="Group 97"/>
                <p:cNvGrpSpPr>
                  <a:grpSpLocks/>
                </p:cNvGrpSpPr>
                <p:nvPr/>
              </p:nvGrpSpPr>
              <p:grpSpPr bwMode="auto">
                <a:xfrm>
                  <a:off x="4175" y="3320"/>
                  <a:ext cx="220" cy="507"/>
                  <a:chOff x="4175" y="3320"/>
                  <a:chExt cx="220" cy="507"/>
                </a:xfrm>
              </p:grpSpPr>
              <p:grpSp>
                <p:nvGrpSpPr>
                  <p:cNvPr id="176226" name="Group 98"/>
                  <p:cNvGrpSpPr>
                    <a:grpSpLocks/>
                  </p:cNvGrpSpPr>
                  <p:nvPr/>
                </p:nvGrpSpPr>
                <p:grpSpPr bwMode="auto">
                  <a:xfrm>
                    <a:off x="4175" y="3320"/>
                    <a:ext cx="220" cy="507"/>
                    <a:chOff x="4175" y="3320"/>
                    <a:chExt cx="220" cy="507"/>
                  </a:xfrm>
                </p:grpSpPr>
                <p:sp>
                  <p:nvSpPr>
                    <p:cNvPr id="176227" name="Freeform 99"/>
                    <p:cNvSpPr>
                      <a:spLocks/>
                    </p:cNvSpPr>
                    <p:nvPr/>
                  </p:nvSpPr>
                  <p:spPr bwMode="auto">
                    <a:xfrm>
                      <a:off x="4175" y="3430"/>
                      <a:ext cx="158" cy="397"/>
                    </a:xfrm>
                    <a:custGeom>
                      <a:avLst/>
                      <a:gdLst>
                        <a:gd name="T0" fmla="*/ 58 w 317"/>
                        <a:gd name="T1" fmla="*/ 18 h 795"/>
                        <a:gd name="T2" fmla="*/ 61 w 317"/>
                        <a:gd name="T3" fmla="*/ 246 h 795"/>
                        <a:gd name="T4" fmla="*/ 59 w 317"/>
                        <a:gd name="T5" fmla="*/ 440 h 795"/>
                        <a:gd name="T6" fmla="*/ 73 w 317"/>
                        <a:gd name="T7" fmla="*/ 626 h 795"/>
                        <a:gd name="T8" fmla="*/ 38 w 317"/>
                        <a:gd name="T9" fmla="*/ 707 h 795"/>
                        <a:gd name="T10" fmla="*/ 9 w 317"/>
                        <a:gd name="T11" fmla="*/ 760 h 795"/>
                        <a:gd name="T12" fmla="*/ 0 w 317"/>
                        <a:gd name="T13" fmla="*/ 776 h 795"/>
                        <a:gd name="T14" fmla="*/ 14 w 317"/>
                        <a:gd name="T15" fmla="*/ 795 h 795"/>
                        <a:gd name="T16" fmla="*/ 70 w 317"/>
                        <a:gd name="T17" fmla="*/ 792 h 795"/>
                        <a:gd name="T18" fmla="*/ 120 w 317"/>
                        <a:gd name="T19" fmla="*/ 687 h 795"/>
                        <a:gd name="T20" fmla="*/ 124 w 317"/>
                        <a:gd name="T21" fmla="*/ 620 h 795"/>
                        <a:gd name="T22" fmla="*/ 161 w 317"/>
                        <a:gd name="T23" fmla="*/ 399 h 795"/>
                        <a:gd name="T24" fmla="*/ 166 w 317"/>
                        <a:gd name="T25" fmla="*/ 349 h 795"/>
                        <a:gd name="T26" fmla="*/ 164 w 317"/>
                        <a:gd name="T27" fmla="*/ 453 h 795"/>
                        <a:gd name="T28" fmla="*/ 181 w 317"/>
                        <a:gd name="T29" fmla="*/ 598 h 795"/>
                        <a:gd name="T30" fmla="*/ 176 w 317"/>
                        <a:gd name="T31" fmla="*/ 666 h 795"/>
                        <a:gd name="T32" fmla="*/ 202 w 317"/>
                        <a:gd name="T33" fmla="*/ 734 h 795"/>
                        <a:gd name="T34" fmla="*/ 235 w 317"/>
                        <a:gd name="T35" fmla="*/ 783 h 795"/>
                        <a:gd name="T36" fmla="*/ 286 w 317"/>
                        <a:gd name="T37" fmla="*/ 786 h 795"/>
                        <a:gd name="T38" fmla="*/ 301 w 317"/>
                        <a:gd name="T39" fmla="*/ 769 h 795"/>
                        <a:gd name="T40" fmla="*/ 247 w 317"/>
                        <a:gd name="T41" fmla="*/ 664 h 795"/>
                        <a:gd name="T42" fmla="*/ 242 w 317"/>
                        <a:gd name="T43" fmla="*/ 614 h 795"/>
                        <a:gd name="T44" fmla="*/ 252 w 317"/>
                        <a:gd name="T45" fmla="*/ 509 h 795"/>
                        <a:gd name="T46" fmla="*/ 273 w 317"/>
                        <a:gd name="T47" fmla="*/ 334 h 795"/>
                        <a:gd name="T48" fmla="*/ 317 w 317"/>
                        <a:gd name="T49" fmla="*/ 0 h 795"/>
                        <a:gd name="T50" fmla="*/ 58 w 317"/>
                        <a:gd name="T51" fmla="*/ 18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17" h="795">
                          <a:moveTo>
                            <a:pt x="58" y="18"/>
                          </a:moveTo>
                          <a:lnTo>
                            <a:pt x="61" y="246"/>
                          </a:lnTo>
                          <a:lnTo>
                            <a:pt x="59" y="440"/>
                          </a:lnTo>
                          <a:lnTo>
                            <a:pt x="73" y="626"/>
                          </a:lnTo>
                          <a:lnTo>
                            <a:pt x="38" y="707"/>
                          </a:lnTo>
                          <a:lnTo>
                            <a:pt x="9" y="760"/>
                          </a:lnTo>
                          <a:lnTo>
                            <a:pt x="0" y="776"/>
                          </a:lnTo>
                          <a:lnTo>
                            <a:pt x="14" y="795"/>
                          </a:lnTo>
                          <a:lnTo>
                            <a:pt x="70" y="792"/>
                          </a:lnTo>
                          <a:lnTo>
                            <a:pt x="120" y="687"/>
                          </a:lnTo>
                          <a:lnTo>
                            <a:pt x="124" y="620"/>
                          </a:lnTo>
                          <a:lnTo>
                            <a:pt x="161" y="399"/>
                          </a:lnTo>
                          <a:lnTo>
                            <a:pt x="166" y="349"/>
                          </a:lnTo>
                          <a:lnTo>
                            <a:pt x="164" y="453"/>
                          </a:lnTo>
                          <a:lnTo>
                            <a:pt x="181" y="598"/>
                          </a:lnTo>
                          <a:lnTo>
                            <a:pt x="176" y="666"/>
                          </a:lnTo>
                          <a:lnTo>
                            <a:pt x="202" y="734"/>
                          </a:lnTo>
                          <a:lnTo>
                            <a:pt x="235" y="783"/>
                          </a:lnTo>
                          <a:lnTo>
                            <a:pt x="286" y="786"/>
                          </a:lnTo>
                          <a:lnTo>
                            <a:pt x="301" y="769"/>
                          </a:lnTo>
                          <a:lnTo>
                            <a:pt x="247" y="664"/>
                          </a:lnTo>
                          <a:lnTo>
                            <a:pt x="242" y="614"/>
                          </a:lnTo>
                          <a:lnTo>
                            <a:pt x="252" y="509"/>
                          </a:lnTo>
                          <a:lnTo>
                            <a:pt x="273" y="334"/>
                          </a:lnTo>
                          <a:lnTo>
                            <a:pt x="317" y="0"/>
                          </a:lnTo>
                          <a:lnTo>
                            <a:pt x="58" y="18"/>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28" name="Freeform 100"/>
                    <p:cNvSpPr>
                      <a:spLocks/>
                    </p:cNvSpPr>
                    <p:nvPr/>
                  </p:nvSpPr>
                  <p:spPr bwMode="auto">
                    <a:xfrm>
                      <a:off x="4358" y="3320"/>
                      <a:ext cx="37" cy="50"/>
                    </a:xfrm>
                    <a:custGeom>
                      <a:avLst/>
                      <a:gdLst>
                        <a:gd name="T0" fmla="*/ 75 w 75"/>
                        <a:gd name="T1" fmla="*/ 0 h 100"/>
                        <a:gd name="T2" fmla="*/ 75 w 75"/>
                        <a:gd name="T3" fmla="*/ 52 h 100"/>
                        <a:gd name="T4" fmla="*/ 0 w 75"/>
                        <a:gd name="T5" fmla="*/ 100 h 100"/>
                        <a:gd name="T6" fmla="*/ 34 w 75"/>
                        <a:gd name="T7" fmla="*/ 7 h 100"/>
                        <a:gd name="T8" fmla="*/ 75 w 75"/>
                        <a:gd name="T9" fmla="*/ 0 h 100"/>
                      </a:gdLst>
                      <a:ahLst/>
                      <a:cxnLst>
                        <a:cxn ang="0">
                          <a:pos x="T0" y="T1"/>
                        </a:cxn>
                        <a:cxn ang="0">
                          <a:pos x="T2" y="T3"/>
                        </a:cxn>
                        <a:cxn ang="0">
                          <a:pos x="T4" y="T5"/>
                        </a:cxn>
                        <a:cxn ang="0">
                          <a:pos x="T6" y="T7"/>
                        </a:cxn>
                        <a:cxn ang="0">
                          <a:pos x="T8" y="T9"/>
                        </a:cxn>
                      </a:cxnLst>
                      <a:rect l="0" t="0" r="r" b="b"/>
                      <a:pathLst>
                        <a:path w="75" h="100">
                          <a:moveTo>
                            <a:pt x="75" y="0"/>
                          </a:moveTo>
                          <a:lnTo>
                            <a:pt x="75" y="52"/>
                          </a:lnTo>
                          <a:lnTo>
                            <a:pt x="0" y="100"/>
                          </a:lnTo>
                          <a:lnTo>
                            <a:pt x="34" y="7"/>
                          </a:lnTo>
                          <a:lnTo>
                            <a:pt x="75" y="0"/>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229" name="Freeform 101"/>
                  <p:cNvSpPr>
                    <a:spLocks/>
                  </p:cNvSpPr>
                  <p:nvPr/>
                </p:nvSpPr>
                <p:spPr bwMode="auto">
                  <a:xfrm>
                    <a:off x="4257" y="3434"/>
                    <a:ext cx="12" cy="175"/>
                  </a:xfrm>
                  <a:custGeom>
                    <a:avLst/>
                    <a:gdLst>
                      <a:gd name="T0" fmla="*/ 24 w 24"/>
                      <a:gd name="T1" fmla="*/ 0 h 351"/>
                      <a:gd name="T2" fmla="*/ 24 w 24"/>
                      <a:gd name="T3" fmla="*/ 117 h 351"/>
                      <a:gd name="T4" fmla="*/ 19 w 24"/>
                      <a:gd name="T5" fmla="*/ 186 h 351"/>
                      <a:gd name="T6" fmla="*/ 14 w 24"/>
                      <a:gd name="T7" fmla="*/ 261 h 351"/>
                      <a:gd name="T8" fmla="*/ 0 w 24"/>
                      <a:gd name="T9" fmla="*/ 333 h 351"/>
                      <a:gd name="T10" fmla="*/ 4 w 24"/>
                      <a:gd name="T11" fmla="*/ 351 h 351"/>
                      <a:gd name="T12" fmla="*/ 24 w 24"/>
                      <a:gd name="T13" fmla="*/ 0 h 351"/>
                    </a:gdLst>
                    <a:ahLst/>
                    <a:cxnLst>
                      <a:cxn ang="0">
                        <a:pos x="T0" y="T1"/>
                      </a:cxn>
                      <a:cxn ang="0">
                        <a:pos x="T2" y="T3"/>
                      </a:cxn>
                      <a:cxn ang="0">
                        <a:pos x="T4" y="T5"/>
                      </a:cxn>
                      <a:cxn ang="0">
                        <a:pos x="T6" y="T7"/>
                      </a:cxn>
                      <a:cxn ang="0">
                        <a:pos x="T8" y="T9"/>
                      </a:cxn>
                      <a:cxn ang="0">
                        <a:pos x="T10" y="T11"/>
                      </a:cxn>
                      <a:cxn ang="0">
                        <a:pos x="T12" y="T13"/>
                      </a:cxn>
                    </a:cxnLst>
                    <a:rect l="0" t="0" r="r" b="b"/>
                    <a:pathLst>
                      <a:path w="24" h="351">
                        <a:moveTo>
                          <a:pt x="24" y="0"/>
                        </a:moveTo>
                        <a:lnTo>
                          <a:pt x="24" y="117"/>
                        </a:lnTo>
                        <a:lnTo>
                          <a:pt x="19" y="186"/>
                        </a:lnTo>
                        <a:lnTo>
                          <a:pt x="14" y="261"/>
                        </a:lnTo>
                        <a:lnTo>
                          <a:pt x="0" y="333"/>
                        </a:lnTo>
                        <a:lnTo>
                          <a:pt x="4" y="351"/>
                        </a:lnTo>
                        <a:lnTo>
                          <a:pt x="24" y="0"/>
                        </a:lnTo>
                        <a:close/>
                      </a:path>
                    </a:pathLst>
                  </a:custGeom>
                  <a:solidFill>
                    <a:srgbClr val="FF5F1F"/>
                  </a:solidFill>
                  <a:ln w="11113">
                    <a:solidFill>
                      <a:srgbClr val="FF5F1F"/>
                    </a:solidFill>
                    <a:prstDash val="solid"/>
                    <a:round/>
                    <a:headEnd/>
                    <a:tailEnd/>
                  </a:ln>
                </p:spPr>
                <p:txBody>
                  <a:bodyPr/>
                  <a:lstStyle/>
                  <a:p>
                    <a:endParaRPr lang="en-GB"/>
                  </a:p>
                </p:txBody>
              </p:sp>
            </p:grpSp>
            <p:grpSp>
              <p:nvGrpSpPr>
                <p:cNvPr id="176230" name="Group 102"/>
                <p:cNvGrpSpPr>
                  <a:grpSpLocks/>
                </p:cNvGrpSpPr>
                <p:nvPr/>
              </p:nvGrpSpPr>
              <p:grpSpPr bwMode="auto">
                <a:xfrm>
                  <a:off x="4166" y="3762"/>
                  <a:ext cx="168" cy="112"/>
                  <a:chOff x="4166" y="3762"/>
                  <a:chExt cx="168" cy="112"/>
                </a:xfrm>
              </p:grpSpPr>
              <p:sp>
                <p:nvSpPr>
                  <p:cNvPr id="176231" name="Freeform 103"/>
                  <p:cNvSpPr>
                    <a:spLocks/>
                  </p:cNvSpPr>
                  <p:nvPr/>
                </p:nvSpPr>
                <p:spPr bwMode="auto">
                  <a:xfrm>
                    <a:off x="4258" y="3762"/>
                    <a:ext cx="76" cy="106"/>
                  </a:xfrm>
                  <a:custGeom>
                    <a:avLst/>
                    <a:gdLst>
                      <a:gd name="T0" fmla="*/ 10 w 152"/>
                      <a:gd name="T1" fmla="*/ 0 h 211"/>
                      <a:gd name="T2" fmla="*/ 0 w 152"/>
                      <a:gd name="T3" fmla="*/ 32 h 211"/>
                      <a:gd name="T4" fmla="*/ 0 w 152"/>
                      <a:gd name="T5" fmla="*/ 94 h 211"/>
                      <a:gd name="T6" fmla="*/ 15 w 152"/>
                      <a:gd name="T7" fmla="*/ 71 h 211"/>
                      <a:gd name="T8" fmla="*/ 32 w 152"/>
                      <a:gd name="T9" fmla="*/ 101 h 211"/>
                      <a:gd name="T10" fmla="*/ 37 w 152"/>
                      <a:gd name="T11" fmla="*/ 144 h 211"/>
                      <a:gd name="T12" fmla="*/ 61 w 152"/>
                      <a:gd name="T13" fmla="*/ 183 h 211"/>
                      <a:gd name="T14" fmla="*/ 98 w 152"/>
                      <a:gd name="T15" fmla="*/ 205 h 211"/>
                      <a:gd name="T16" fmla="*/ 127 w 152"/>
                      <a:gd name="T17" fmla="*/ 211 h 211"/>
                      <a:gd name="T18" fmla="*/ 152 w 152"/>
                      <a:gd name="T19" fmla="*/ 207 h 211"/>
                      <a:gd name="T20" fmla="*/ 152 w 152"/>
                      <a:gd name="T21" fmla="*/ 165 h 211"/>
                      <a:gd name="T22" fmla="*/ 132 w 152"/>
                      <a:gd name="T23" fmla="*/ 103 h 211"/>
                      <a:gd name="T24" fmla="*/ 120 w 152"/>
                      <a:gd name="T25" fmla="*/ 118 h 211"/>
                      <a:gd name="T26" fmla="*/ 98 w 152"/>
                      <a:gd name="T27" fmla="*/ 118 h 211"/>
                      <a:gd name="T28" fmla="*/ 67 w 152"/>
                      <a:gd name="T29" fmla="*/ 116 h 211"/>
                      <a:gd name="T30" fmla="*/ 47 w 152"/>
                      <a:gd name="T31" fmla="*/ 88 h 211"/>
                      <a:gd name="T32" fmla="*/ 29 w 152"/>
                      <a:gd name="T33" fmla="*/ 55 h 211"/>
                      <a:gd name="T34" fmla="*/ 10 w 152"/>
                      <a:gd name="T35" fmla="*/ 0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211">
                        <a:moveTo>
                          <a:pt x="10" y="0"/>
                        </a:moveTo>
                        <a:lnTo>
                          <a:pt x="0" y="32"/>
                        </a:lnTo>
                        <a:lnTo>
                          <a:pt x="0" y="94"/>
                        </a:lnTo>
                        <a:lnTo>
                          <a:pt x="15" y="71"/>
                        </a:lnTo>
                        <a:lnTo>
                          <a:pt x="32" y="101"/>
                        </a:lnTo>
                        <a:lnTo>
                          <a:pt x="37" y="144"/>
                        </a:lnTo>
                        <a:lnTo>
                          <a:pt x="61" y="183"/>
                        </a:lnTo>
                        <a:lnTo>
                          <a:pt x="98" y="205"/>
                        </a:lnTo>
                        <a:lnTo>
                          <a:pt x="127" y="211"/>
                        </a:lnTo>
                        <a:lnTo>
                          <a:pt x="152" y="207"/>
                        </a:lnTo>
                        <a:lnTo>
                          <a:pt x="152" y="165"/>
                        </a:lnTo>
                        <a:lnTo>
                          <a:pt x="132" y="103"/>
                        </a:lnTo>
                        <a:lnTo>
                          <a:pt x="120" y="118"/>
                        </a:lnTo>
                        <a:lnTo>
                          <a:pt x="98" y="118"/>
                        </a:lnTo>
                        <a:lnTo>
                          <a:pt x="67" y="116"/>
                        </a:lnTo>
                        <a:lnTo>
                          <a:pt x="47" y="88"/>
                        </a:lnTo>
                        <a:lnTo>
                          <a:pt x="29" y="55"/>
                        </a:lnTo>
                        <a:lnTo>
                          <a:pt x="10" y="0"/>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32" name="Freeform 104"/>
                  <p:cNvSpPr>
                    <a:spLocks/>
                  </p:cNvSpPr>
                  <p:nvPr/>
                </p:nvSpPr>
                <p:spPr bwMode="auto">
                  <a:xfrm>
                    <a:off x="4166" y="3765"/>
                    <a:ext cx="70" cy="109"/>
                  </a:xfrm>
                  <a:custGeom>
                    <a:avLst/>
                    <a:gdLst>
                      <a:gd name="T0" fmla="*/ 139 w 141"/>
                      <a:gd name="T1" fmla="*/ 0 h 218"/>
                      <a:gd name="T2" fmla="*/ 141 w 141"/>
                      <a:gd name="T3" fmla="*/ 87 h 218"/>
                      <a:gd name="T4" fmla="*/ 132 w 141"/>
                      <a:gd name="T5" fmla="*/ 65 h 218"/>
                      <a:gd name="T6" fmla="*/ 120 w 141"/>
                      <a:gd name="T7" fmla="*/ 93 h 218"/>
                      <a:gd name="T8" fmla="*/ 110 w 141"/>
                      <a:gd name="T9" fmla="*/ 135 h 218"/>
                      <a:gd name="T10" fmla="*/ 98 w 141"/>
                      <a:gd name="T11" fmla="*/ 169 h 218"/>
                      <a:gd name="T12" fmla="*/ 70 w 141"/>
                      <a:gd name="T13" fmla="*/ 197 h 218"/>
                      <a:gd name="T14" fmla="*/ 44 w 141"/>
                      <a:gd name="T15" fmla="*/ 213 h 218"/>
                      <a:gd name="T16" fmla="*/ 19 w 141"/>
                      <a:gd name="T17" fmla="*/ 218 h 218"/>
                      <a:gd name="T18" fmla="*/ 11 w 141"/>
                      <a:gd name="T19" fmla="*/ 208 h 218"/>
                      <a:gd name="T20" fmla="*/ 2 w 141"/>
                      <a:gd name="T21" fmla="*/ 188 h 218"/>
                      <a:gd name="T22" fmla="*/ 0 w 141"/>
                      <a:gd name="T23" fmla="*/ 166 h 218"/>
                      <a:gd name="T24" fmla="*/ 4 w 141"/>
                      <a:gd name="T25" fmla="*/ 145 h 218"/>
                      <a:gd name="T26" fmla="*/ 16 w 141"/>
                      <a:gd name="T27" fmla="*/ 107 h 218"/>
                      <a:gd name="T28" fmla="*/ 36 w 141"/>
                      <a:gd name="T29" fmla="*/ 120 h 218"/>
                      <a:gd name="T30" fmla="*/ 66 w 141"/>
                      <a:gd name="T31" fmla="*/ 120 h 218"/>
                      <a:gd name="T32" fmla="*/ 87 w 141"/>
                      <a:gd name="T33" fmla="*/ 119 h 218"/>
                      <a:gd name="T34" fmla="*/ 124 w 141"/>
                      <a:gd name="T35" fmla="*/ 45 h 218"/>
                      <a:gd name="T36" fmla="*/ 139 w 141"/>
                      <a:gd name="T3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41" h="218">
                        <a:moveTo>
                          <a:pt x="139" y="0"/>
                        </a:moveTo>
                        <a:lnTo>
                          <a:pt x="141" y="87"/>
                        </a:lnTo>
                        <a:lnTo>
                          <a:pt x="132" y="65"/>
                        </a:lnTo>
                        <a:lnTo>
                          <a:pt x="120" y="93"/>
                        </a:lnTo>
                        <a:lnTo>
                          <a:pt x="110" y="135"/>
                        </a:lnTo>
                        <a:lnTo>
                          <a:pt x="98" y="169"/>
                        </a:lnTo>
                        <a:lnTo>
                          <a:pt x="70" y="197"/>
                        </a:lnTo>
                        <a:lnTo>
                          <a:pt x="44" y="213"/>
                        </a:lnTo>
                        <a:lnTo>
                          <a:pt x="19" y="218"/>
                        </a:lnTo>
                        <a:lnTo>
                          <a:pt x="11" y="208"/>
                        </a:lnTo>
                        <a:lnTo>
                          <a:pt x="2" y="188"/>
                        </a:lnTo>
                        <a:lnTo>
                          <a:pt x="0" y="166"/>
                        </a:lnTo>
                        <a:lnTo>
                          <a:pt x="4" y="145"/>
                        </a:lnTo>
                        <a:lnTo>
                          <a:pt x="16" y="107"/>
                        </a:lnTo>
                        <a:lnTo>
                          <a:pt x="36" y="120"/>
                        </a:lnTo>
                        <a:lnTo>
                          <a:pt x="66" y="120"/>
                        </a:lnTo>
                        <a:lnTo>
                          <a:pt x="87" y="119"/>
                        </a:lnTo>
                        <a:lnTo>
                          <a:pt x="124" y="45"/>
                        </a:lnTo>
                        <a:lnTo>
                          <a:pt x="139" y="0"/>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233" name="Group 105"/>
                <p:cNvGrpSpPr>
                  <a:grpSpLocks/>
                </p:cNvGrpSpPr>
                <p:nvPr/>
              </p:nvGrpSpPr>
              <p:grpSpPr bwMode="auto">
                <a:xfrm>
                  <a:off x="4132" y="2982"/>
                  <a:ext cx="268" cy="776"/>
                  <a:chOff x="4132" y="2982"/>
                  <a:chExt cx="268" cy="776"/>
                </a:xfrm>
              </p:grpSpPr>
              <p:grpSp>
                <p:nvGrpSpPr>
                  <p:cNvPr id="176234" name="Group 106"/>
                  <p:cNvGrpSpPr>
                    <a:grpSpLocks/>
                  </p:cNvGrpSpPr>
                  <p:nvPr/>
                </p:nvGrpSpPr>
                <p:grpSpPr bwMode="auto">
                  <a:xfrm>
                    <a:off x="4132" y="2982"/>
                    <a:ext cx="268" cy="776"/>
                    <a:chOff x="4132" y="2982"/>
                    <a:chExt cx="268" cy="776"/>
                  </a:xfrm>
                </p:grpSpPr>
                <p:sp>
                  <p:nvSpPr>
                    <p:cNvPr id="176235" name="Freeform 107"/>
                    <p:cNvSpPr>
                      <a:spLocks/>
                    </p:cNvSpPr>
                    <p:nvPr/>
                  </p:nvSpPr>
                  <p:spPr bwMode="auto">
                    <a:xfrm>
                      <a:off x="4132" y="2982"/>
                      <a:ext cx="268" cy="776"/>
                    </a:xfrm>
                    <a:custGeom>
                      <a:avLst/>
                      <a:gdLst>
                        <a:gd name="T0" fmla="*/ 152 w 538"/>
                        <a:gd name="T1" fmla="*/ 16 h 1553"/>
                        <a:gd name="T2" fmla="*/ 47 w 538"/>
                        <a:gd name="T3" fmla="*/ 67 h 1553"/>
                        <a:gd name="T4" fmla="*/ 20 w 538"/>
                        <a:gd name="T5" fmla="*/ 109 h 1553"/>
                        <a:gd name="T6" fmla="*/ 0 w 538"/>
                        <a:gd name="T7" fmla="*/ 467 h 1553"/>
                        <a:gd name="T8" fmla="*/ 8 w 538"/>
                        <a:gd name="T9" fmla="*/ 552 h 1553"/>
                        <a:gd name="T10" fmla="*/ 73 w 538"/>
                        <a:gd name="T11" fmla="*/ 545 h 1553"/>
                        <a:gd name="T12" fmla="*/ 69 w 538"/>
                        <a:gd name="T13" fmla="*/ 756 h 1553"/>
                        <a:gd name="T14" fmla="*/ 100 w 538"/>
                        <a:gd name="T15" fmla="*/ 756 h 1553"/>
                        <a:gd name="T16" fmla="*/ 137 w 538"/>
                        <a:gd name="T17" fmla="*/ 1195 h 1553"/>
                        <a:gd name="T18" fmla="*/ 140 w 538"/>
                        <a:gd name="T19" fmla="*/ 1428 h 1553"/>
                        <a:gd name="T20" fmla="*/ 145 w 538"/>
                        <a:gd name="T21" fmla="*/ 1533 h 1553"/>
                        <a:gd name="T22" fmla="*/ 173 w 538"/>
                        <a:gd name="T23" fmla="*/ 1553 h 1553"/>
                        <a:gd name="T24" fmla="*/ 218 w 538"/>
                        <a:gd name="T25" fmla="*/ 1536 h 1553"/>
                        <a:gd name="T26" fmla="*/ 244 w 538"/>
                        <a:gd name="T27" fmla="*/ 1357 h 1553"/>
                        <a:gd name="T28" fmla="*/ 262 w 538"/>
                        <a:gd name="T29" fmla="*/ 1543 h 1553"/>
                        <a:gd name="T30" fmla="*/ 301 w 538"/>
                        <a:gd name="T31" fmla="*/ 1552 h 1553"/>
                        <a:gd name="T32" fmla="*/ 337 w 538"/>
                        <a:gd name="T33" fmla="*/ 1539 h 1553"/>
                        <a:gd name="T34" fmla="*/ 376 w 538"/>
                        <a:gd name="T35" fmla="*/ 1185 h 1553"/>
                        <a:gd name="T36" fmla="*/ 423 w 538"/>
                        <a:gd name="T37" fmla="*/ 928 h 1553"/>
                        <a:gd name="T38" fmla="*/ 496 w 538"/>
                        <a:gd name="T39" fmla="*/ 688 h 1553"/>
                        <a:gd name="T40" fmla="*/ 538 w 538"/>
                        <a:gd name="T41" fmla="*/ 684 h 1553"/>
                        <a:gd name="T42" fmla="*/ 499 w 538"/>
                        <a:gd name="T43" fmla="*/ 353 h 1553"/>
                        <a:gd name="T44" fmla="*/ 497 w 538"/>
                        <a:gd name="T45" fmla="*/ 93 h 1553"/>
                        <a:gd name="T46" fmla="*/ 474 w 538"/>
                        <a:gd name="T47" fmla="*/ 64 h 1553"/>
                        <a:gd name="T48" fmla="*/ 362 w 538"/>
                        <a:gd name="T49" fmla="*/ 0 h 1553"/>
                        <a:gd name="T50" fmla="*/ 267 w 538"/>
                        <a:gd name="T51" fmla="*/ 139 h 1553"/>
                        <a:gd name="T52" fmla="*/ 152 w 538"/>
                        <a:gd name="T53" fmla="*/ 16 h 1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38" h="1553">
                          <a:moveTo>
                            <a:pt x="152" y="16"/>
                          </a:moveTo>
                          <a:lnTo>
                            <a:pt x="47" y="67"/>
                          </a:lnTo>
                          <a:lnTo>
                            <a:pt x="20" y="109"/>
                          </a:lnTo>
                          <a:lnTo>
                            <a:pt x="0" y="467"/>
                          </a:lnTo>
                          <a:lnTo>
                            <a:pt x="8" y="552"/>
                          </a:lnTo>
                          <a:lnTo>
                            <a:pt x="73" y="545"/>
                          </a:lnTo>
                          <a:lnTo>
                            <a:pt x="69" y="756"/>
                          </a:lnTo>
                          <a:lnTo>
                            <a:pt x="100" y="756"/>
                          </a:lnTo>
                          <a:lnTo>
                            <a:pt x="137" y="1195"/>
                          </a:lnTo>
                          <a:lnTo>
                            <a:pt x="140" y="1428"/>
                          </a:lnTo>
                          <a:lnTo>
                            <a:pt x="145" y="1533"/>
                          </a:lnTo>
                          <a:lnTo>
                            <a:pt x="173" y="1553"/>
                          </a:lnTo>
                          <a:lnTo>
                            <a:pt x="218" y="1536"/>
                          </a:lnTo>
                          <a:lnTo>
                            <a:pt x="244" y="1357"/>
                          </a:lnTo>
                          <a:lnTo>
                            <a:pt x="262" y="1543"/>
                          </a:lnTo>
                          <a:lnTo>
                            <a:pt x="301" y="1552"/>
                          </a:lnTo>
                          <a:lnTo>
                            <a:pt x="337" y="1539"/>
                          </a:lnTo>
                          <a:lnTo>
                            <a:pt x="376" y="1185"/>
                          </a:lnTo>
                          <a:lnTo>
                            <a:pt x="423" y="928"/>
                          </a:lnTo>
                          <a:lnTo>
                            <a:pt x="496" y="688"/>
                          </a:lnTo>
                          <a:lnTo>
                            <a:pt x="538" y="684"/>
                          </a:lnTo>
                          <a:lnTo>
                            <a:pt x="499" y="353"/>
                          </a:lnTo>
                          <a:lnTo>
                            <a:pt x="497" y="93"/>
                          </a:lnTo>
                          <a:lnTo>
                            <a:pt x="474" y="64"/>
                          </a:lnTo>
                          <a:lnTo>
                            <a:pt x="362" y="0"/>
                          </a:lnTo>
                          <a:lnTo>
                            <a:pt x="267" y="139"/>
                          </a:lnTo>
                          <a:lnTo>
                            <a:pt x="152" y="16"/>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36" name="Group 108"/>
                    <p:cNvGrpSpPr>
                      <a:grpSpLocks/>
                    </p:cNvGrpSpPr>
                    <p:nvPr/>
                  </p:nvGrpSpPr>
                  <p:grpSpPr bwMode="auto">
                    <a:xfrm>
                      <a:off x="4172" y="3196"/>
                      <a:ext cx="118" cy="163"/>
                      <a:chOff x="4172" y="3196"/>
                      <a:chExt cx="118" cy="163"/>
                    </a:xfrm>
                  </p:grpSpPr>
                  <p:sp>
                    <p:nvSpPr>
                      <p:cNvPr id="176237" name="Freeform 109"/>
                      <p:cNvSpPr>
                        <a:spLocks/>
                      </p:cNvSpPr>
                      <p:nvPr/>
                    </p:nvSpPr>
                    <p:spPr bwMode="auto">
                      <a:xfrm>
                        <a:off x="4187" y="3196"/>
                        <a:ext cx="103" cy="163"/>
                      </a:xfrm>
                      <a:custGeom>
                        <a:avLst/>
                        <a:gdLst>
                          <a:gd name="T0" fmla="*/ 0 w 204"/>
                          <a:gd name="T1" fmla="*/ 327 h 327"/>
                          <a:gd name="T2" fmla="*/ 199 w 204"/>
                          <a:gd name="T3" fmla="*/ 310 h 327"/>
                          <a:gd name="T4" fmla="*/ 204 w 204"/>
                          <a:gd name="T5" fmla="*/ 0 h 327"/>
                        </a:gdLst>
                        <a:ahLst/>
                        <a:cxnLst>
                          <a:cxn ang="0">
                            <a:pos x="T0" y="T1"/>
                          </a:cxn>
                          <a:cxn ang="0">
                            <a:pos x="T2" y="T3"/>
                          </a:cxn>
                          <a:cxn ang="0">
                            <a:pos x="T4" y="T5"/>
                          </a:cxn>
                        </a:cxnLst>
                        <a:rect l="0" t="0" r="r" b="b"/>
                        <a:pathLst>
                          <a:path w="204" h="327">
                            <a:moveTo>
                              <a:pt x="0" y="327"/>
                            </a:moveTo>
                            <a:lnTo>
                              <a:pt x="199" y="310"/>
                            </a:lnTo>
                            <a:lnTo>
                              <a:pt x="204" y="0"/>
                            </a:lnTo>
                          </a:path>
                        </a:pathLst>
                      </a:custGeom>
                      <a:noFill/>
                      <a:ln w="11113">
                        <a:solidFill>
                          <a:srgbClr val="5F3F1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6238" name="Freeform 110"/>
                      <p:cNvSpPr>
                        <a:spLocks/>
                      </p:cNvSpPr>
                      <p:nvPr/>
                    </p:nvSpPr>
                    <p:spPr bwMode="auto">
                      <a:xfrm>
                        <a:off x="4172" y="3216"/>
                        <a:ext cx="115" cy="41"/>
                      </a:xfrm>
                      <a:custGeom>
                        <a:avLst/>
                        <a:gdLst>
                          <a:gd name="T0" fmla="*/ 0 w 230"/>
                          <a:gd name="T1" fmla="*/ 83 h 83"/>
                          <a:gd name="T2" fmla="*/ 81 w 230"/>
                          <a:gd name="T3" fmla="*/ 60 h 83"/>
                          <a:gd name="T4" fmla="*/ 230 w 230"/>
                          <a:gd name="T5" fmla="*/ 0 h 83"/>
                        </a:gdLst>
                        <a:ahLst/>
                        <a:cxnLst>
                          <a:cxn ang="0">
                            <a:pos x="T0" y="T1"/>
                          </a:cxn>
                          <a:cxn ang="0">
                            <a:pos x="T2" y="T3"/>
                          </a:cxn>
                          <a:cxn ang="0">
                            <a:pos x="T4" y="T5"/>
                          </a:cxn>
                        </a:cxnLst>
                        <a:rect l="0" t="0" r="r" b="b"/>
                        <a:pathLst>
                          <a:path w="230" h="83">
                            <a:moveTo>
                              <a:pt x="0" y="83"/>
                            </a:moveTo>
                            <a:lnTo>
                              <a:pt x="81" y="60"/>
                            </a:lnTo>
                            <a:lnTo>
                              <a:pt x="230" y="0"/>
                            </a:lnTo>
                          </a:path>
                        </a:pathLst>
                      </a:custGeom>
                      <a:noFill/>
                      <a:ln w="11113">
                        <a:solidFill>
                          <a:srgbClr val="5F3F1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nvGrpSpPr>
                  <p:cNvPr id="176239" name="Group 111"/>
                  <p:cNvGrpSpPr>
                    <a:grpSpLocks/>
                  </p:cNvGrpSpPr>
                  <p:nvPr/>
                </p:nvGrpSpPr>
                <p:grpSpPr bwMode="auto">
                  <a:xfrm>
                    <a:off x="4167" y="3063"/>
                    <a:ext cx="166" cy="192"/>
                    <a:chOff x="4167" y="3063"/>
                    <a:chExt cx="166" cy="192"/>
                  </a:xfrm>
                </p:grpSpPr>
                <p:sp>
                  <p:nvSpPr>
                    <p:cNvPr id="176240" name="Freeform 112"/>
                    <p:cNvSpPr>
                      <a:spLocks/>
                    </p:cNvSpPr>
                    <p:nvPr/>
                  </p:nvSpPr>
                  <p:spPr bwMode="auto">
                    <a:xfrm>
                      <a:off x="4180" y="3063"/>
                      <a:ext cx="142" cy="145"/>
                    </a:xfrm>
                    <a:custGeom>
                      <a:avLst/>
                      <a:gdLst>
                        <a:gd name="T0" fmla="*/ 0 w 285"/>
                        <a:gd name="T1" fmla="*/ 103 h 290"/>
                        <a:gd name="T2" fmla="*/ 183 w 285"/>
                        <a:gd name="T3" fmla="*/ 0 h 290"/>
                        <a:gd name="T4" fmla="*/ 285 w 285"/>
                        <a:gd name="T5" fmla="*/ 195 h 290"/>
                        <a:gd name="T6" fmla="*/ 102 w 285"/>
                        <a:gd name="T7" fmla="*/ 290 h 290"/>
                        <a:gd name="T8" fmla="*/ 0 w 285"/>
                        <a:gd name="T9" fmla="*/ 103 h 290"/>
                      </a:gdLst>
                      <a:ahLst/>
                      <a:cxnLst>
                        <a:cxn ang="0">
                          <a:pos x="T0" y="T1"/>
                        </a:cxn>
                        <a:cxn ang="0">
                          <a:pos x="T2" y="T3"/>
                        </a:cxn>
                        <a:cxn ang="0">
                          <a:pos x="T4" y="T5"/>
                        </a:cxn>
                        <a:cxn ang="0">
                          <a:pos x="T6" y="T7"/>
                        </a:cxn>
                        <a:cxn ang="0">
                          <a:pos x="T8" y="T9"/>
                        </a:cxn>
                      </a:cxnLst>
                      <a:rect l="0" t="0" r="r" b="b"/>
                      <a:pathLst>
                        <a:path w="285" h="290">
                          <a:moveTo>
                            <a:pt x="0" y="103"/>
                          </a:moveTo>
                          <a:lnTo>
                            <a:pt x="183" y="0"/>
                          </a:lnTo>
                          <a:lnTo>
                            <a:pt x="285" y="195"/>
                          </a:lnTo>
                          <a:lnTo>
                            <a:pt x="102" y="290"/>
                          </a:lnTo>
                          <a:lnTo>
                            <a:pt x="0" y="103"/>
                          </a:lnTo>
                          <a:close/>
                        </a:path>
                      </a:pathLst>
                    </a:custGeom>
                    <a:solidFill>
                      <a:srgbClr val="DFD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41" name="Freeform 113"/>
                    <p:cNvSpPr>
                      <a:spLocks/>
                    </p:cNvSpPr>
                    <p:nvPr/>
                  </p:nvSpPr>
                  <p:spPr bwMode="auto">
                    <a:xfrm>
                      <a:off x="4271" y="3123"/>
                      <a:ext cx="62" cy="78"/>
                    </a:xfrm>
                    <a:custGeom>
                      <a:avLst/>
                      <a:gdLst>
                        <a:gd name="T0" fmla="*/ 0 w 124"/>
                        <a:gd name="T1" fmla="*/ 96 h 156"/>
                        <a:gd name="T2" fmla="*/ 31 w 124"/>
                        <a:gd name="T3" fmla="*/ 73 h 156"/>
                        <a:gd name="T4" fmla="*/ 47 w 124"/>
                        <a:gd name="T5" fmla="*/ 26 h 156"/>
                        <a:gd name="T6" fmla="*/ 71 w 124"/>
                        <a:gd name="T7" fmla="*/ 12 h 156"/>
                        <a:gd name="T8" fmla="*/ 83 w 124"/>
                        <a:gd name="T9" fmla="*/ 0 h 156"/>
                        <a:gd name="T10" fmla="*/ 91 w 124"/>
                        <a:gd name="T11" fmla="*/ 5 h 156"/>
                        <a:gd name="T12" fmla="*/ 93 w 124"/>
                        <a:gd name="T13" fmla="*/ 16 h 156"/>
                        <a:gd name="T14" fmla="*/ 117 w 124"/>
                        <a:gd name="T15" fmla="*/ 38 h 156"/>
                        <a:gd name="T16" fmla="*/ 124 w 124"/>
                        <a:gd name="T17" fmla="*/ 77 h 156"/>
                        <a:gd name="T18" fmla="*/ 117 w 124"/>
                        <a:gd name="T19" fmla="*/ 104 h 156"/>
                        <a:gd name="T20" fmla="*/ 81 w 124"/>
                        <a:gd name="T21" fmla="*/ 135 h 156"/>
                        <a:gd name="T22" fmla="*/ 12 w 124"/>
                        <a:gd name="T23" fmla="*/ 156 h 156"/>
                        <a:gd name="T24" fmla="*/ 0 w 124"/>
                        <a:gd name="T25" fmla="*/ 9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 h="156">
                          <a:moveTo>
                            <a:pt x="0" y="96"/>
                          </a:moveTo>
                          <a:lnTo>
                            <a:pt x="31" y="73"/>
                          </a:lnTo>
                          <a:lnTo>
                            <a:pt x="47" y="26"/>
                          </a:lnTo>
                          <a:lnTo>
                            <a:pt x="71" y="12"/>
                          </a:lnTo>
                          <a:lnTo>
                            <a:pt x="83" y="0"/>
                          </a:lnTo>
                          <a:lnTo>
                            <a:pt x="91" y="5"/>
                          </a:lnTo>
                          <a:lnTo>
                            <a:pt x="93" y="16"/>
                          </a:lnTo>
                          <a:lnTo>
                            <a:pt x="117" y="38"/>
                          </a:lnTo>
                          <a:lnTo>
                            <a:pt x="124" y="77"/>
                          </a:lnTo>
                          <a:lnTo>
                            <a:pt x="117" y="104"/>
                          </a:lnTo>
                          <a:lnTo>
                            <a:pt x="81" y="135"/>
                          </a:lnTo>
                          <a:lnTo>
                            <a:pt x="12" y="156"/>
                          </a:lnTo>
                          <a:lnTo>
                            <a:pt x="0" y="96"/>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42" name="Freeform 114"/>
                    <p:cNvSpPr>
                      <a:spLocks/>
                    </p:cNvSpPr>
                    <p:nvPr/>
                  </p:nvSpPr>
                  <p:spPr bwMode="auto">
                    <a:xfrm>
                      <a:off x="4167" y="3168"/>
                      <a:ext cx="115" cy="87"/>
                    </a:xfrm>
                    <a:custGeom>
                      <a:avLst/>
                      <a:gdLst>
                        <a:gd name="T0" fmla="*/ 0 w 230"/>
                        <a:gd name="T1" fmla="*/ 173 h 173"/>
                        <a:gd name="T2" fmla="*/ 93 w 230"/>
                        <a:gd name="T3" fmla="*/ 143 h 173"/>
                        <a:gd name="T4" fmla="*/ 164 w 230"/>
                        <a:gd name="T5" fmla="*/ 108 h 173"/>
                        <a:gd name="T6" fmla="*/ 230 w 230"/>
                        <a:gd name="T7" fmla="*/ 75 h 173"/>
                        <a:gd name="T8" fmla="*/ 205 w 230"/>
                        <a:gd name="T9" fmla="*/ 0 h 173"/>
                        <a:gd name="T10" fmla="*/ 83 w 230"/>
                        <a:gd name="T11" fmla="*/ 48 h 173"/>
                        <a:gd name="T12" fmla="*/ 10 w 230"/>
                        <a:gd name="T13" fmla="*/ 71 h 173"/>
                        <a:gd name="T14" fmla="*/ 7 w 230"/>
                        <a:gd name="T15" fmla="*/ 58 h 173"/>
                        <a:gd name="T16" fmla="*/ 0 w 230"/>
                        <a:gd name="T17" fmla="*/ 173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0" h="173">
                          <a:moveTo>
                            <a:pt x="0" y="173"/>
                          </a:moveTo>
                          <a:lnTo>
                            <a:pt x="93" y="143"/>
                          </a:lnTo>
                          <a:lnTo>
                            <a:pt x="164" y="108"/>
                          </a:lnTo>
                          <a:lnTo>
                            <a:pt x="230" y="75"/>
                          </a:lnTo>
                          <a:lnTo>
                            <a:pt x="205" y="0"/>
                          </a:lnTo>
                          <a:lnTo>
                            <a:pt x="83" y="48"/>
                          </a:lnTo>
                          <a:lnTo>
                            <a:pt x="10" y="71"/>
                          </a:lnTo>
                          <a:lnTo>
                            <a:pt x="7" y="58"/>
                          </a:lnTo>
                          <a:lnTo>
                            <a:pt x="0" y="173"/>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176243" name="Freeform 115"/>
                <p:cNvSpPr>
                  <a:spLocks/>
                </p:cNvSpPr>
                <p:nvPr/>
              </p:nvSpPr>
              <p:spPr bwMode="auto">
                <a:xfrm>
                  <a:off x="4254" y="3383"/>
                  <a:ext cx="15" cy="283"/>
                </a:xfrm>
                <a:custGeom>
                  <a:avLst/>
                  <a:gdLst>
                    <a:gd name="T0" fmla="*/ 31 w 31"/>
                    <a:gd name="T1" fmla="*/ 0 h 564"/>
                    <a:gd name="T2" fmla="*/ 21 w 31"/>
                    <a:gd name="T3" fmla="*/ 303 h 564"/>
                    <a:gd name="T4" fmla="*/ 0 w 31"/>
                    <a:gd name="T5" fmla="*/ 564 h 564"/>
                  </a:gdLst>
                  <a:ahLst/>
                  <a:cxnLst>
                    <a:cxn ang="0">
                      <a:pos x="T0" y="T1"/>
                    </a:cxn>
                    <a:cxn ang="0">
                      <a:pos x="T2" y="T3"/>
                    </a:cxn>
                    <a:cxn ang="0">
                      <a:pos x="T4" y="T5"/>
                    </a:cxn>
                  </a:cxnLst>
                  <a:rect l="0" t="0" r="r" b="b"/>
                  <a:pathLst>
                    <a:path w="31" h="564">
                      <a:moveTo>
                        <a:pt x="31" y="0"/>
                      </a:moveTo>
                      <a:lnTo>
                        <a:pt x="21" y="303"/>
                      </a:lnTo>
                      <a:lnTo>
                        <a:pt x="0" y="564"/>
                      </a:lnTo>
                    </a:path>
                  </a:pathLst>
                </a:custGeom>
                <a:noFill/>
                <a:ln w="11113">
                  <a:solidFill>
                    <a:srgbClr val="5F3F1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76244" name="Group 116"/>
              <p:cNvGrpSpPr>
                <a:grpSpLocks/>
              </p:cNvGrpSpPr>
              <p:nvPr/>
            </p:nvGrpSpPr>
            <p:grpSpPr bwMode="auto">
              <a:xfrm>
                <a:off x="4581" y="2771"/>
                <a:ext cx="376" cy="1022"/>
                <a:chOff x="4581" y="2771"/>
                <a:chExt cx="376" cy="1022"/>
              </a:xfrm>
            </p:grpSpPr>
            <p:grpSp>
              <p:nvGrpSpPr>
                <p:cNvPr id="176245" name="Group 117"/>
                <p:cNvGrpSpPr>
                  <a:grpSpLocks/>
                </p:cNvGrpSpPr>
                <p:nvPr/>
              </p:nvGrpSpPr>
              <p:grpSpPr bwMode="auto">
                <a:xfrm>
                  <a:off x="4581" y="2920"/>
                  <a:ext cx="376" cy="288"/>
                  <a:chOff x="4581" y="2920"/>
                  <a:chExt cx="376" cy="288"/>
                </a:xfrm>
              </p:grpSpPr>
              <p:sp>
                <p:nvSpPr>
                  <p:cNvPr id="176246" name="Freeform 118"/>
                  <p:cNvSpPr>
                    <a:spLocks/>
                  </p:cNvSpPr>
                  <p:nvPr/>
                </p:nvSpPr>
                <p:spPr bwMode="auto">
                  <a:xfrm>
                    <a:off x="4581" y="2920"/>
                    <a:ext cx="376" cy="288"/>
                  </a:xfrm>
                  <a:custGeom>
                    <a:avLst/>
                    <a:gdLst>
                      <a:gd name="T0" fmla="*/ 284 w 753"/>
                      <a:gd name="T1" fmla="*/ 0 h 575"/>
                      <a:gd name="T2" fmla="*/ 195 w 753"/>
                      <a:gd name="T3" fmla="*/ 48 h 575"/>
                      <a:gd name="T4" fmla="*/ 103 w 753"/>
                      <a:gd name="T5" fmla="*/ 87 h 575"/>
                      <a:gd name="T6" fmla="*/ 48 w 753"/>
                      <a:gd name="T7" fmla="*/ 252 h 575"/>
                      <a:gd name="T8" fmla="*/ 2 w 753"/>
                      <a:gd name="T9" fmla="*/ 379 h 575"/>
                      <a:gd name="T10" fmla="*/ 0 w 753"/>
                      <a:gd name="T11" fmla="*/ 405 h 575"/>
                      <a:gd name="T12" fmla="*/ 41 w 753"/>
                      <a:gd name="T13" fmla="*/ 467 h 575"/>
                      <a:gd name="T14" fmla="*/ 68 w 753"/>
                      <a:gd name="T15" fmla="*/ 489 h 575"/>
                      <a:gd name="T16" fmla="*/ 92 w 753"/>
                      <a:gd name="T17" fmla="*/ 493 h 575"/>
                      <a:gd name="T18" fmla="*/ 93 w 753"/>
                      <a:gd name="T19" fmla="*/ 510 h 575"/>
                      <a:gd name="T20" fmla="*/ 137 w 753"/>
                      <a:gd name="T21" fmla="*/ 484 h 575"/>
                      <a:gd name="T22" fmla="*/ 142 w 753"/>
                      <a:gd name="T23" fmla="*/ 552 h 575"/>
                      <a:gd name="T24" fmla="*/ 168 w 753"/>
                      <a:gd name="T25" fmla="*/ 575 h 575"/>
                      <a:gd name="T26" fmla="*/ 606 w 753"/>
                      <a:gd name="T27" fmla="*/ 575 h 575"/>
                      <a:gd name="T28" fmla="*/ 645 w 753"/>
                      <a:gd name="T29" fmla="*/ 544 h 575"/>
                      <a:gd name="T30" fmla="*/ 636 w 753"/>
                      <a:gd name="T31" fmla="*/ 484 h 575"/>
                      <a:gd name="T32" fmla="*/ 685 w 753"/>
                      <a:gd name="T33" fmla="*/ 522 h 575"/>
                      <a:gd name="T34" fmla="*/ 753 w 753"/>
                      <a:gd name="T35" fmla="*/ 414 h 575"/>
                      <a:gd name="T36" fmla="*/ 616 w 753"/>
                      <a:gd name="T37" fmla="*/ 76 h 575"/>
                      <a:gd name="T38" fmla="*/ 472 w 753"/>
                      <a:gd name="T39" fmla="*/ 32 h 575"/>
                      <a:gd name="T40" fmla="*/ 428 w 753"/>
                      <a:gd name="T41" fmla="*/ 11 h 575"/>
                      <a:gd name="T42" fmla="*/ 360 w 753"/>
                      <a:gd name="T43" fmla="*/ 65 h 575"/>
                      <a:gd name="T44" fmla="*/ 284 w 753"/>
                      <a:gd name="T45" fmla="*/ 0 h 5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53" h="575">
                        <a:moveTo>
                          <a:pt x="284" y="0"/>
                        </a:moveTo>
                        <a:lnTo>
                          <a:pt x="195" y="48"/>
                        </a:lnTo>
                        <a:lnTo>
                          <a:pt x="103" y="87"/>
                        </a:lnTo>
                        <a:lnTo>
                          <a:pt x="48" y="252"/>
                        </a:lnTo>
                        <a:lnTo>
                          <a:pt x="2" y="379"/>
                        </a:lnTo>
                        <a:lnTo>
                          <a:pt x="0" y="405"/>
                        </a:lnTo>
                        <a:lnTo>
                          <a:pt x="41" y="467"/>
                        </a:lnTo>
                        <a:lnTo>
                          <a:pt x="68" y="489"/>
                        </a:lnTo>
                        <a:lnTo>
                          <a:pt x="92" y="493"/>
                        </a:lnTo>
                        <a:lnTo>
                          <a:pt x="93" y="510"/>
                        </a:lnTo>
                        <a:lnTo>
                          <a:pt x="137" y="484"/>
                        </a:lnTo>
                        <a:lnTo>
                          <a:pt x="142" y="552"/>
                        </a:lnTo>
                        <a:lnTo>
                          <a:pt x="168" y="575"/>
                        </a:lnTo>
                        <a:lnTo>
                          <a:pt x="606" y="575"/>
                        </a:lnTo>
                        <a:lnTo>
                          <a:pt x="645" y="544"/>
                        </a:lnTo>
                        <a:lnTo>
                          <a:pt x="636" y="484"/>
                        </a:lnTo>
                        <a:lnTo>
                          <a:pt x="685" y="522"/>
                        </a:lnTo>
                        <a:lnTo>
                          <a:pt x="753" y="414"/>
                        </a:lnTo>
                        <a:lnTo>
                          <a:pt x="616" y="76"/>
                        </a:lnTo>
                        <a:lnTo>
                          <a:pt x="472" y="32"/>
                        </a:lnTo>
                        <a:lnTo>
                          <a:pt x="428" y="11"/>
                        </a:lnTo>
                        <a:lnTo>
                          <a:pt x="360" y="65"/>
                        </a:lnTo>
                        <a:lnTo>
                          <a:pt x="284" y="0"/>
                        </a:lnTo>
                        <a:close/>
                      </a:path>
                    </a:pathLst>
                  </a:custGeom>
                  <a:solidFill>
                    <a:srgbClr val="3F7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47" name="Group 119"/>
                  <p:cNvGrpSpPr>
                    <a:grpSpLocks/>
                  </p:cNvGrpSpPr>
                  <p:nvPr/>
                </p:nvGrpSpPr>
                <p:grpSpPr bwMode="auto">
                  <a:xfrm>
                    <a:off x="4654" y="2950"/>
                    <a:ext cx="262" cy="257"/>
                    <a:chOff x="4654" y="2950"/>
                    <a:chExt cx="262" cy="257"/>
                  </a:xfrm>
                </p:grpSpPr>
                <p:sp>
                  <p:nvSpPr>
                    <p:cNvPr id="176248" name="Freeform 120"/>
                    <p:cNvSpPr>
                      <a:spLocks/>
                    </p:cNvSpPr>
                    <p:nvPr/>
                  </p:nvSpPr>
                  <p:spPr bwMode="auto">
                    <a:xfrm>
                      <a:off x="4736" y="2950"/>
                      <a:ext cx="55" cy="257"/>
                    </a:xfrm>
                    <a:custGeom>
                      <a:avLst/>
                      <a:gdLst>
                        <a:gd name="T0" fmla="*/ 31 w 110"/>
                        <a:gd name="T1" fmla="*/ 0 h 514"/>
                        <a:gd name="T2" fmla="*/ 11 w 110"/>
                        <a:gd name="T3" fmla="*/ 34 h 514"/>
                        <a:gd name="T4" fmla="*/ 31 w 110"/>
                        <a:gd name="T5" fmla="*/ 52 h 514"/>
                        <a:gd name="T6" fmla="*/ 0 w 110"/>
                        <a:gd name="T7" fmla="*/ 411 h 514"/>
                        <a:gd name="T8" fmla="*/ 4 w 110"/>
                        <a:gd name="T9" fmla="*/ 475 h 514"/>
                        <a:gd name="T10" fmla="*/ 60 w 110"/>
                        <a:gd name="T11" fmla="*/ 514 h 514"/>
                        <a:gd name="T12" fmla="*/ 110 w 110"/>
                        <a:gd name="T13" fmla="*/ 471 h 514"/>
                        <a:gd name="T14" fmla="*/ 110 w 110"/>
                        <a:gd name="T15" fmla="*/ 397 h 514"/>
                        <a:gd name="T16" fmla="*/ 65 w 110"/>
                        <a:gd name="T17" fmla="*/ 55 h 514"/>
                        <a:gd name="T18" fmla="*/ 85 w 110"/>
                        <a:gd name="T19" fmla="*/ 34 h 514"/>
                        <a:gd name="T20" fmla="*/ 66 w 110"/>
                        <a:gd name="T21" fmla="*/ 1 h 514"/>
                        <a:gd name="T22" fmla="*/ 49 w 110"/>
                        <a:gd name="T23" fmla="*/ 13 h 514"/>
                        <a:gd name="T24" fmla="*/ 31 w 110"/>
                        <a:gd name="T25" fmla="*/ 0 h 5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0" h="514">
                          <a:moveTo>
                            <a:pt x="31" y="0"/>
                          </a:moveTo>
                          <a:lnTo>
                            <a:pt x="11" y="34"/>
                          </a:lnTo>
                          <a:lnTo>
                            <a:pt x="31" y="52"/>
                          </a:lnTo>
                          <a:lnTo>
                            <a:pt x="0" y="411"/>
                          </a:lnTo>
                          <a:lnTo>
                            <a:pt x="4" y="475"/>
                          </a:lnTo>
                          <a:lnTo>
                            <a:pt x="60" y="514"/>
                          </a:lnTo>
                          <a:lnTo>
                            <a:pt x="110" y="471"/>
                          </a:lnTo>
                          <a:lnTo>
                            <a:pt x="110" y="397"/>
                          </a:lnTo>
                          <a:lnTo>
                            <a:pt x="65" y="55"/>
                          </a:lnTo>
                          <a:lnTo>
                            <a:pt x="85" y="34"/>
                          </a:lnTo>
                          <a:lnTo>
                            <a:pt x="66" y="1"/>
                          </a:lnTo>
                          <a:lnTo>
                            <a:pt x="49" y="13"/>
                          </a:lnTo>
                          <a:lnTo>
                            <a:pt x="31" y="0"/>
                          </a:lnTo>
                          <a:close/>
                        </a:path>
                      </a:pathLst>
                    </a:custGeom>
                    <a:solidFill>
                      <a:srgbClr val="001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49" name="Group 121"/>
                    <p:cNvGrpSpPr>
                      <a:grpSpLocks/>
                    </p:cNvGrpSpPr>
                    <p:nvPr/>
                  </p:nvGrpSpPr>
                  <p:grpSpPr bwMode="auto">
                    <a:xfrm>
                      <a:off x="4654" y="3060"/>
                      <a:ext cx="262" cy="87"/>
                      <a:chOff x="4654" y="3060"/>
                      <a:chExt cx="262" cy="87"/>
                    </a:xfrm>
                  </p:grpSpPr>
                  <p:sp>
                    <p:nvSpPr>
                      <p:cNvPr id="176250" name="Freeform 122"/>
                      <p:cNvSpPr>
                        <a:spLocks/>
                      </p:cNvSpPr>
                      <p:nvPr/>
                    </p:nvSpPr>
                    <p:spPr bwMode="auto">
                      <a:xfrm>
                        <a:off x="4710" y="3078"/>
                        <a:ext cx="204" cy="55"/>
                      </a:xfrm>
                      <a:custGeom>
                        <a:avLst/>
                        <a:gdLst>
                          <a:gd name="T0" fmla="*/ 36 w 408"/>
                          <a:gd name="T1" fmla="*/ 70 h 112"/>
                          <a:gd name="T2" fmla="*/ 311 w 408"/>
                          <a:gd name="T3" fmla="*/ 0 h 112"/>
                          <a:gd name="T4" fmla="*/ 408 w 408"/>
                          <a:gd name="T5" fmla="*/ 9 h 112"/>
                          <a:gd name="T6" fmla="*/ 68 w 408"/>
                          <a:gd name="T7" fmla="*/ 112 h 112"/>
                          <a:gd name="T8" fmla="*/ 0 w 408"/>
                          <a:gd name="T9" fmla="*/ 81 h 112"/>
                          <a:gd name="T10" fmla="*/ 36 w 408"/>
                          <a:gd name="T11" fmla="*/ 70 h 112"/>
                        </a:gdLst>
                        <a:ahLst/>
                        <a:cxnLst>
                          <a:cxn ang="0">
                            <a:pos x="T0" y="T1"/>
                          </a:cxn>
                          <a:cxn ang="0">
                            <a:pos x="T2" y="T3"/>
                          </a:cxn>
                          <a:cxn ang="0">
                            <a:pos x="T4" y="T5"/>
                          </a:cxn>
                          <a:cxn ang="0">
                            <a:pos x="T6" y="T7"/>
                          </a:cxn>
                          <a:cxn ang="0">
                            <a:pos x="T8" y="T9"/>
                          </a:cxn>
                          <a:cxn ang="0">
                            <a:pos x="T10" y="T11"/>
                          </a:cxn>
                        </a:cxnLst>
                        <a:rect l="0" t="0" r="r" b="b"/>
                        <a:pathLst>
                          <a:path w="408" h="112">
                            <a:moveTo>
                              <a:pt x="36" y="70"/>
                            </a:moveTo>
                            <a:lnTo>
                              <a:pt x="311" y="0"/>
                            </a:lnTo>
                            <a:lnTo>
                              <a:pt x="408" y="9"/>
                            </a:lnTo>
                            <a:lnTo>
                              <a:pt x="68" y="112"/>
                            </a:lnTo>
                            <a:lnTo>
                              <a:pt x="0" y="81"/>
                            </a:lnTo>
                            <a:lnTo>
                              <a:pt x="36" y="7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51" name="Freeform 123"/>
                      <p:cNvSpPr>
                        <a:spLocks/>
                      </p:cNvSpPr>
                      <p:nvPr/>
                    </p:nvSpPr>
                    <p:spPr bwMode="auto">
                      <a:xfrm>
                        <a:off x="4801" y="3080"/>
                        <a:ext cx="115" cy="64"/>
                      </a:xfrm>
                      <a:custGeom>
                        <a:avLst/>
                        <a:gdLst>
                          <a:gd name="T0" fmla="*/ 118 w 228"/>
                          <a:gd name="T1" fmla="*/ 0 h 128"/>
                          <a:gd name="T2" fmla="*/ 27 w 228"/>
                          <a:gd name="T3" fmla="*/ 20 h 128"/>
                          <a:gd name="T4" fmla="*/ 22 w 228"/>
                          <a:gd name="T5" fmla="*/ 46 h 128"/>
                          <a:gd name="T6" fmla="*/ 0 w 228"/>
                          <a:gd name="T7" fmla="*/ 68 h 128"/>
                          <a:gd name="T8" fmla="*/ 37 w 228"/>
                          <a:gd name="T9" fmla="*/ 102 h 128"/>
                          <a:gd name="T10" fmla="*/ 88 w 228"/>
                          <a:gd name="T11" fmla="*/ 124 h 128"/>
                          <a:gd name="T12" fmla="*/ 162 w 228"/>
                          <a:gd name="T13" fmla="*/ 128 h 128"/>
                          <a:gd name="T14" fmla="*/ 228 w 228"/>
                          <a:gd name="T15" fmla="*/ 72 h 128"/>
                          <a:gd name="T16" fmla="*/ 220 w 228"/>
                          <a:gd name="T17" fmla="*/ 4 h 128"/>
                          <a:gd name="T18" fmla="*/ 162 w 228"/>
                          <a:gd name="T19" fmla="*/ 37 h 128"/>
                          <a:gd name="T20" fmla="*/ 118 w 228"/>
                          <a:gd name="T21" fmla="*/ 0 h 1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8" h="128">
                            <a:moveTo>
                              <a:pt x="118" y="0"/>
                            </a:moveTo>
                            <a:lnTo>
                              <a:pt x="27" y="20"/>
                            </a:lnTo>
                            <a:lnTo>
                              <a:pt x="22" y="46"/>
                            </a:lnTo>
                            <a:lnTo>
                              <a:pt x="0" y="68"/>
                            </a:lnTo>
                            <a:lnTo>
                              <a:pt x="37" y="102"/>
                            </a:lnTo>
                            <a:lnTo>
                              <a:pt x="88" y="124"/>
                            </a:lnTo>
                            <a:lnTo>
                              <a:pt x="162" y="128"/>
                            </a:lnTo>
                            <a:lnTo>
                              <a:pt x="228" y="72"/>
                            </a:lnTo>
                            <a:lnTo>
                              <a:pt x="220" y="4"/>
                            </a:lnTo>
                            <a:lnTo>
                              <a:pt x="162" y="37"/>
                            </a:lnTo>
                            <a:lnTo>
                              <a:pt x="118" y="0"/>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52" name="Freeform 124"/>
                      <p:cNvSpPr>
                        <a:spLocks/>
                      </p:cNvSpPr>
                      <p:nvPr/>
                    </p:nvSpPr>
                    <p:spPr bwMode="auto">
                      <a:xfrm>
                        <a:off x="4654" y="3060"/>
                        <a:ext cx="92" cy="87"/>
                      </a:xfrm>
                      <a:custGeom>
                        <a:avLst/>
                        <a:gdLst>
                          <a:gd name="T0" fmla="*/ 0 w 185"/>
                          <a:gd name="T1" fmla="*/ 109 h 175"/>
                          <a:gd name="T2" fmla="*/ 22 w 185"/>
                          <a:gd name="T3" fmla="*/ 78 h 175"/>
                          <a:gd name="T4" fmla="*/ 41 w 185"/>
                          <a:gd name="T5" fmla="*/ 45 h 175"/>
                          <a:gd name="T6" fmla="*/ 51 w 185"/>
                          <a:gd name="T7" fmla="*/ 13 h 175"/>
                          <a:gd name="T8" fmla="*/ 107 w 185"/>
                          <a:gd name="T9" fmla="*/ 0 h 175"/>
                          <a:gd name="T10" fmla="*/ 149 w 185"/>
                          <a:gd name="T11" fmla="*/ 0 h 175"/>
                          <a:gd name="T12" fmla="*/ 185 w 185"/>
                          <a:gd name="T13" fmla="*/ 88 h 175"/>
                          <a:gd name="T14" fmla="*/ 173 w 185"/>
                          <a:gd name="T15" fmla="*/ 109 h 175"/>
                          <a:gd name="T16" fmla="*/ 149 w 185"/>
                          <a:gd name="T17" fmla="*/ 130 h 175"/>
                          <a:gd name="T18" fmla="*/ 112 w 185"/>
                          <a:gd name="T19" fmla="*/ 140 h 175"/>
                          <a:gd name="T20" fmla="*/ 83 w 185"/>
                          <a:gd name="T21" fmla="*/ 143 h 175"/>
                          <a:gd name="T22" fmla="*/ 71 w 185"/>
                          <a:gd name="T23" fmla="*/ 149 h 175"/>
                          <a:gd name="T24" fmla="*/ 53 w 185"/>
                          <a:gd name="T25" fmla="*/ 166 h 175"/>
                          <a:gd name="T26" fmla="*/ 22 w 185"/>
                          <a:gd name="T27" fmla="*/ 175 h 175"/>
                          <a:gd name="T28" fmla="*/ 7 w 185"/>
                          <a:gd name="T29" fmla="*/ 175 h 175"/>
                          <a:gd name="T30" fmla="*/ 0 w 185"/>
                          <a:gd name="T31" fmla="*/ 109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5" h="175">
                            <a:moveTo>
                              <a:pt x="0" y="109"/>
                            </a:moveTo>
                            <a:lnTo>
                              <a:pt x="22" y="78"/>
                            </a:lnTo>
                            <a:lnTo>
                              <a:pt x="41" y="45"/>
                            </a:lnTo>
                            <a:lnTo>
                              <a:pt x="51" y="13"/>
                            </a:lnTo>
                            <a:lnTo>
                              <a:pt x="107" y="0"/>
                            </a:lnTo>
                            <a:lnTo>
                              <a:pt x="149" y="0"/>
                            </a:lnTo>
                            <a:lnTo>
                              <a:pt x="185" y="88"/>
                            </a:lnTo>
                            <a:lnTo>
                              <a:pt x="173" y="109"/>
                            </a:lnTo>
                            <a:lnTo>
                              <a:pt x="149" y="130"/>
                            </a:lnTo>
                            <a:lnTo>
                              <a:pt x="112" y="140"/>
                            </a:lnTo>
                            <a:lnTo>
                              <a:pt x="83" y="143"/>
                            </a:lnTo>
                            <a:lnTo>
                              <a:pt x="71" y="149"/>
                            </a:lnTo>
                            <a:lnTo>
                              <a:pt x="53" y="166"/>
                            </a:lnTo>
                            <a:lnTo>
                              <a:pt x="22" y="175"/>
                            </a:lnTo>
                            <a:lnTo>
                              <a:pt x="7" y="175"/>
                            </a:lnTo>
                            <a:lnTo>
                              <a:pt x="0" y="109"/>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176253" name="Group 125"/>
                <p:cNvGrpSpPr>
                  <a:grpSpLocks/>
                </p:cNvGrpSpPr>
                <p:nvPr/>
              </p:nvGrpSpPr>
              <p:grpSpPr bwMode="auto">
                <a:xfrm>
                  <a:off x="4589" y="2771"/>
                  <a:ext cx="354" cy="1022"/>
                  <a:chOff x="4589" y="2771"/>
                  <a:chExt cx="354" cy="1022"/>
                </a:xfrm>
              </p:grpSpPr>
              <p:grpSp>
                <p:nvGrpSpPr>
                  <p:cNvPr id="176254" name="Group 126"/>
                  <p:cNvGrpSpPr>
                    <a:grpSpLocks/>
                  </p:cNvGrpSpPr>
                  <p:nvPr/>
                </p:nvGrpSpPr>
                <p:grpSpPr bwMode="auto">
                  <a:xfrm>
                    <a:off x="4698" y="2771"/>
                    <a:ext cx="130" cy="185"/>
                    <a:chOff x="4698" y="2771"/>
                    <a:chExt cx="130" cy="185"/>
                  </a:xfrm>
                </p:grpSpPr>
                <p:sp>
                  <p:nvSpPr>
                    <p:cNvPr id="176255" name="Freeform 127"/>
                    <p:cNvSpPr>
                      <a:spLocks/>
                    </p:cNvSpPr>
                    <p:nvPr/>
                  </p:nvSpPr>
                  <p:spPr bwMode="auto">
                    <a:xfrm>
                      <a:off x="4701" y="2782"/>
                      <a:ext cx="120" cy="174"/>
                    </a:xfrm>
                    <a:custGeom>
                      <a:avLst/>
                      <a:gdLst>
                        <a:gd name="T0" fmla="*/ 0 w 241"/>
                        <a:gd name="T1" fmla="*/ 149 h 350"/>
                        <a:gd name="T2" fmla="*/ 11 w 241"/>
                        <a:gd name="T3" fmla="*/ 179 h 350"/>
                        <a:gd name="T4" fmla="*/ 19 w 241"/>
                        <a:gd name="T5" fmla="*/ 197 h 350"/>
                        <a:gd name="T6" fmla="*/ 27 w 241"/>
                        <a:gd name="T7" fmla="*/ 211 h 350"/>
                        <a:gd name="T8" fmla="*/ 41 w 241"/>
                        <a:gd name="T9" fmla="*/ 210 h 350"/>
                        <a:gd name="T10" fmla="*/ 44 w 241"/>
                        <a:gd name="T11" fmla="*/ 210 h 350"/>
                        <a:gd name="T12" fmla="*/ 44 w 241"/>
                        <a:gd name="T13" fmla="*/ 279 h 350"/>
                        <a:gd name="T14" fmla="*/ 120 w 241"/>
                        <a:gd name="T15" fmla="*/ 350 h 350"/>
                        <a:gd name="T16" fmla="*/ 188 w 241"/>
                        <a:gd name="T17" fmla="*/ 296 h 350"/>
                        <a:gd name="T18" fmla="*/ 192 w 241"/>
                        <a:gd name="T19" fmla="*/ 279 h 350"/>
                        <a:gd name="T20" fmla="*/ 200 w 241"/>
                        <a:gd name="T21" fmla="*/ 264 h 350"/>
                        <a:gd name="T22" fmla="*/ 210 w 241"/>
                        <a:gd name="T23" fmla="*/ 250 h 350"/>
                        <a:gd name="T24" fmla="*/ 219 w 241"/>
                        <a:gd name="T25" fmla="*/ 221 h 350"/>
                        <a:gd name="T26" fmla="*/ 234 w 241"/>
                        <a:gd name="T27" fmla="*/ 191 h 350"/>
                        <a:gd name="T28" fmla="*/ 237 w 241"/>
                        <a:gd name="T29" fmla="*/ 163 h 350"/>
                        <a:gd name="T30" fmla="*/ 239 w 241"/>
                        <a:gd name="T31" fmla="*/ 104 h 350"/>
                        <a:gd name="T32" fmla="*/ 241 w 241"/>
                        <a:gd name="T33" fmla="*/ 80 h 350"/>
                        <a:gd name="T34" fmla="*/ 235 w 241"/>
                        <a:gd name="T35" fmla="*/ 54 h 350"/>
                        <a:gd name="T36" fmla="*/ 220 w 241"/>
                        <a:gd name="T37" fmla="*/ 32 h 350"/>
                        <a:gd name="T38" fmla="*/ 193 w 241"/>
                        <a:gd name="T39" fmla="*/ 13 h 350"/>
                        <a:gd name="T40" fmla="*/ 163 w 241"/>
                        <a:gd name="T41" fmla="*/ 4 h 350"/>
                        <a:gd name="T42" fmla="*/ 129 w 241"/>
                        <a:gd name="T43" fmla="*/ 0 h 350"/>
                        <a:gd name="T44" fmla="*/ 95 w 241"/>
                        <a:gd name="T45" fmla="*/ 3 h 350"/>
                        <a:gd name="T46" fmla="*/ 70 w 241"/>
                        <a:gd name="T47" fmla="*/ 12 h 350"/>
                        <a:gd name="T48" fmla="*/ 46 w 241"/>
                        <a:gd name="T49" fmla="*/ 26 h 350"/>
                        <a:gd name="T50" fmla="*/ 29 w 241"/>
                        <a:gd name="T51" fmla="*/ 42 h 350"/>
                        <a:gd name="T52" fmla="*/ 19 w 241"/>
                        <a:gd name="T53" fmla="*/ 58 h 350"/>
                        <a:gd name="T54" fmla="*/ 9 w 241"/>
                        <a:gd name="T55" fmla="*/ 78 h 350"/>
                        <a:gd name="T56" fmla="*/ 5 w 241"/>
                        <a:gd name="T57" fmla="*/ 97 h 350"/>
                        <a:gd name="T58" fmla="*/ 4 w 241"/>
                        <a:gd name="T59" fmla="*/ 121 h 350"/>
                        <a:gd name="T60" fmla="*/ 7 w 241"/>
                        <a:gd name="T61" fmla="*/ 139 h 350"/>
                        <a:gd name="T62" fmla="*/ 0 w 241"/>
                        <a:gd name="T63" fmla="*/ 149 h 3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41" h="350">
                          <a:moveTo>
                            <a:pt x="0" y="149"/>
                          </a:moveTo>
                          <a:lnTo>
                            <a:pt x="11" y="179"/>
                          </a:lnTo>
                          <a:lnTo>
                            <a:pt x="19" y="197"/>
                          </a:lnTo>
                          <a:lnTo>
                            <a:pt x="27" y="211"/>
                          </a:lnTo>
                          <a:lnTo>
                            <a:pt x="41" y="210"/>
                          </a:lnTo>
                          <a:lnTo>
                            <a:pt x="44" y="210"/>
                          </a:lnTo>
                          <a:lnTo>
                            <a:pt x="44" y="279"/>
                          </a:lnTo>
                          <a:lnTo>
                            <a:pt x="120" y="350"/>
                          </a:lnTo>
                          <a:lnTo>
                            <a:pt x="188" y="296"/>
                          </a:lnTo>
                          <a:lnTo>
                            <a:pt x="192" y="279"/>
                          </a:lnTo>
                          <a:lnTo>
                            <a:pt x="200" y="264"/>
                          </a:lnTo>
                          <a:lnTo>
                            <a:pt x="210" y="250"/>
                          </a:lnTo>
                          <a:lnTo>
                            <a:pt x="219" y="221"/>
                          </a:lnTo>
                          <a:lnTo>
                            <a:pt x="234" y="191"/>
                          </a:lnTo>
                          <a:lnTo>
                            <a:pt x="237" y="163"/>
                          </a:lnTo>
                          <a:lnTo>
                            <a:pt x="239" y="104"/>
                          </a:lnTo>
                          <a:lnTo>
                            <a:pt x="241" y="80"/>
                          </a:lnTo>
                          <a:lnTo>
                            <a:pt x="235" y="54"/>
                          </a:lnTo>
                          <a:lnTo>
                            <a:pt x="220" y="32"/>
                          </a:lnTo>
                          <a:lnTo>
                            <a:pt x="193" y="13"/>
                          </a:lnTo>
                          <a:lnTo>
                            <a:pt x="163" y="4"/>
                          </a:lnTo>
                          <a:lnTo>
                            <a:pt x="129" y="0"/>
                          </a:lnTo>
                          <a:lnTo>
                            <a:pt x="95" y="3"/>
                          </a:lnTo>
                          <a:lnTo>
                            <a:pt x="70" y="12"/>
                          </a:lnTo>
                          <a:lnTo>
                            <a:pt x="46" y="26"/>
                          </a:lnTo>
                          <a:lnTo>
                            <a:pt x="29" y="42"/>
                          </a:lnTo>
                          <a:lnTo>
                            <a:pt x="19" y="58"/>
                          </a:lnTo>
                          <a:lnTo>
                            <a:pt x="9" y="78"/>
                          </a:lnTo>
                          <a:lnTo>
                            <a:pt x="5" y="97"/>
                          </a:lnTo>
                          <a:lnTo>
                            <a:pt x="4" y="121"/>
                          </a:lnTo>
                          <a:lnTo>
                            <a:pt x="7" y="139"/>
                          </a:lnTo>
                          <a:lnTo>
                            <a:pt x="0" y="149"/>
                          </a:lnTo>
                          <a:close/>
                        </a:path>
                      </a:pathLst>
                    </a:custGeom>
                    <a:solidFill>
                      <a:srgbClr val="FF9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56" name="Freeform 128"/>
                    <p:cNvSpPr>
                      <a:spLocks/>
                    </p:cNvSpPr>
                    <p:nvPr/>
                  </p:nvSpPr>
                  <p:spPr bwMode="auto">
                    <a:xfrm>
                      <a:off x="4701" y="2794"/>
                      <a:ext cx="84" cy="161"/>
                    </a:xfrm>
                    <a:custGeom>
                      <a:avLst/>
                      <a:gdLst>
                        <a:gd name="T0" fmla="*/ 26 w 170"/>
                        <a:gd name="T1" fmla="*/ 24 h 322"/>
                        <a:gd name="T2" fmla="*/ 36 w 170"/>
                        <a:gd name="T3" fmla="*/ 11 h 322"/>
                        <a:gd name="T4" fmla="*/ 48 w 170"/>
                        <a:gd name="T5" fmla="*/ 0 h 322"/>
                        <a:gd name="T6" fmla="*/ 95 w 170"/>
                        <a:gd name="T7" fmla="*/ 39 h 322"/>
                        <a:gd name="T8" fmla="*/ 97 w 170"/>
                        <a:gd name="T9" fmla="*/ 92 h 322"/>
                        <a:gd name="T10" fmla="*/ 144 w 170"/>
                        <a:gd name="T11" fmla="*/ 102 h 322"/>
                        <a:gd name="T12" fmla="*/ 163 w 170"/>
                        <a:gd name="T13" fmla="*/ 104 h 322"/>
                        <a:gd name="T14" fmla="*/ 170 w 170"/>
                        <a:gd name="T15" fmla="*/ 176 h 322"/>
                        <a:gd name="T16" fmla="*/ 156 w 170"/>
                        <a:gd name="T17" fmla="*/ 172 h 322"/>
                        <a:gd name="T18" fmla="*/ 148 w 170"/>
                        <a:gd name="T19" fmla="*/ 180 h 322"/>
                        <a:gd name="T20" fmla="*/ 148 w 170"/>
                        <a:gd name="T21" fmla="*/ 115 h 322"/>
                        <a:gd name="T22" fmla="*/ 100 w 170"/>
                        <a:gd name="T23" fmla="*/ 124 h 322"/>
                        <a:gd name="T24" fmla="*/ 87 w 170"/>
                        <a:gd name="T25" fmla="*/ 131 h 322"/>
                        <a:gd name="T26" fmla="*/ 77 w 170"/>
                        <a:gd name="T27" fmla="*/ 148 h 322"/>
                        <a:gd name="T28" fmla="*/ 97 w 170"/>
                        <a:gd name="T29" fmla="*/ 176 h 322"/>
                        <a:gd name="T30" fmla="*/ 80 w 170"/>
                        <a:gd name="T31" fmla="*/ 187 h 322"/>
                        <a:gd name="T32" fmla="*/ 80 w 170"/>
                        <a:gd name="T33" fmla="*/ 237 h 322"/>
                        <a:gd name="T34" fmla="*/ 102 w 170"/>
                        <a:gd name="T35" fmla="*/ 247 h 322"/>
                        <a:gd name="T36" fmla="*/ 131 w 170"/>
                        <a:gd name="T37" fmla="*/ 258 h 322"/>
                        <a:gd name="T38" fmla="*/ 117 w 170"/>
                        <a:gd name="T39" fmla="*/ 322 h 322"/>
                        <a:gd name="T40" fmla="*/ 44 w 170"/>
                        <a:gd name="T41" fmla="*/ 255 h 322"/>
                        <a:gd name="T42" fmla="*/ 44 w 170"/>
                        <a:gd name="T43" fmla="*/ 185 h 322"/>
                        <a:gd name="T44" fmla="*/ 26 w 170"/>
                        <a:gd name="T45" fmla="*/ 185 h 322"/>
                        <a:gd name="T46" fmla="*/ 0 w 170"/>
                        <a:gd name="T47" fmla="*/ 127 h 322"/>
                        <a:gd name="T48" fmla="*/ 5 w 170"/>
                        <a:gd name="T49" fmla="*/ 117 h 322"/>
                        <a:gd name="T50" fmla="*/ 4 w 170"/>
                        <a:gd name="T51" fmla="*/ 95 h 322"/>
                        <a:gd name="T52" fmla="*/ 5 w 170"/>
                        <a:gd name="T53" fmla="*/ 82 h 322"/>
                        <a:gd name="T54" fmla="*/ 5 w 170"/>
                        <a:gd name="T55" fmla="*/ 66 h 322"/>
                        <a:gd name="T56" fmla="*/ 12 w 170"/>
                        <a:gd name="T57" fmla="*/ 44 h 322"/>
                        <a:gd name="T58" fmla="*/ 26 w 170"/>
                        <a:gd name="T59" fmla="*/ 24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70" h="322">
                          <a:moveTo>
                            <a:pt x="26" y="24"/>
                          </a:moveTo>
                          <a:lnTo>
                            <a:pt x="36" y="11"/>
                          </a:lnTo>
                          <a:lnTo>
                            <a:pt x="48" y="0"/>
                          </a:lnTo>
                          <a:lnTo>
                            <a:pt x="95" y="39"/>
                          </a:lnTo>
                          <a:lnTo>
                            <a:pt x="97" y="92"/>
                          </a:lnTo>
                          <a:lnTo>
                            <a:pt x="144" y="102"/>
                          </a:lnTo>
                          <a:lnTo>
                            <a:pt x="163" y="104"/>
                          </a:lnTo>
                          <a:lnTo>
                            <a:pt x="170" y="176"/>
                          </a:lnTo>
                          <a:lnTo>
                            <a:pt x="156" y="172"/>
                          </a:lnTo>
                          <a:lnTo>
                            <a:pt x="148" y="180"/>
                          </a:lnTo>
                          <a:lnTo>
                            <a:pt x="148" y="115"/>
                          </a:lnTo>
                          <a:lnTo>
                            <a:pt x="100" y="124"/>
                          </a:lnTo>
                          <a:lnTo>
                            <a:pt x="87" y="131"/>
                          </a:lnTo>
                          <a:lnTo>
                            <a:pt x="77" y="148"/>
                          </a:lnTo>
                          <a:lnTo>
                            <a:pt x="97" y="176"/>
                          </a:lnTo>
                          <a:lnTo>
                            <a:pt x="80" y="187"/>
                          </a:lnTo>
                          <a:lnTo>
                            <a:pt x="80" y="237"/>
                          </a:lnTo>
                          <a:lnTo>
                            <a:pt x="102" y="247"/>
                          </a:lnTo>
                          <a:lnTo>
                            <a:pt x="131" y="258"/>
                          </a:lnTo>
                          <a:lnTo>
                            <a:pt x="117" y="322"/>
                          </a:lnTo>
                          <a:lnTo>
                            <a:pt x="44" y="255"/>
                          </a:lnTo>
                          <a:lnTo>
                            <a:pt x="44" y="185"/>
                          </a:lnTo>
                          <a:lnTo>
                            <a:pt x="26" y="185"/>
                          </a:lnTo>
                          <a:lnTo>
                            <a:pt x="0" y="127"/>
                          </a:lnTo>
                          <a:lnTo>
                            <a:pt x="5" y="117"/>
                          </a:lnTo>
                          <a:lnTo>
                            <a:pt x="4" y="95"/>
                          </a:lnTo>
                          <a:lnTo>
                            <a:pt x="5" y="82"/>
                          </a:lnTo>
                          <a:lnTo>
                            <a:pt x="5" y="66"/>
                          </a:lnTo>
                          <a:lnTo>
                            <a:pt x="12" y="44"/>
                          </a:lnTo>
                          <a:lnTo>
                            <a:pt x="26" y="24"/>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57" name="Freeform 129"/>
                    <p:cNvSpPr>
                      <a:spLocks/>
                    </p:cNvSpPr>
                    <p:nvPr/>
                  </p:nvSpPr>
                  <p:spPr bwMode="auto">
                    <a:xfrm>
                      <a:off x="4698" y="2771"/>
                      <a:ext cx="130" cy="96"/>
                    </a:xfrm>
                    <a:custGeom>
                      <a:avLst/>
                      <a:gdLst>
                        <a:gd name="T0" fmla="*/ 2 w 259"/>
                        <a:gd name="T1" fmla="*/ 156 h 191"/>
                        <a:gd name="T2" fmla="*/ 0 w 259"/>
                        <a:gd name="T3" fmla="*/ 131 h 191"/>
                        <a:gd name="T4" fmla="*/ 5 w 259"/>
                        <a:gd name="T5" fmla="*/ 100 h 191"/>
                        <a:gd name="T6" fmla="*/ 10 w 259"/>
                        <a:gd name="T7" fmla="*/ 72 h 191"/>
                        <a:gd name="T8" fmla="*/ 21 w 259"/>
                        <a:gd name="T9" fmla="*/ 52 h 191"/>
                        <a:gd name="T10" fmla="*/ 34 w 259"/>
                        <a:gd name="T11" fmla="*/ 33 h 191"/>
                        <a:gd name="T12" fmla="*/ 56 w 259"/>
                        <a:gd name="T13" fmla="*/ 26 h 191"/>
                        <a:gd name="T14" fmla="*/ 68 w 259"/>
                        <a:gd name="T15" fmla="*/ 17 h 191"/>
                        <a:gd name="T16" fmla="*/ 92 w 259"/>
                        <a:gd name="T17" fmla="*/ 9 h 191"/>
                        <a:gd name="T18" fmla="*/ 117 w 259"/>
                        <a:gd name="T19" fmla="*/ 0 h 191"/>
                        <a:gd name="T20" fmla="*/ 146 w 259"/>
                        <a:gd name="T21" fmla="*/ 0 h 191"/>
                        <a:gd name="T22" fmla="*/ 176 w 259"/>
                        <a:gd name="T23" fmla="*/ 4 h 191"/>
                        <a:gd name="T24" fmla="*/ 195 w 259"/>
                        <a:gd name="T25" fmla="*/ 13 h 191"/>
                        <a:gd name="T26" fmla="*/ 210 w 259"/>
                        <a:gd name="T27" fmla="*/ 23 h 191"/>
                        <a:gd name="T28" fmla="*/ 234 w 259"/>
                        <a:gd name="T29" fmla="*/ 39 h 191"/>
                        <a:gd name="T30" fmla="*/ 249 w 259"/>
                        <a:gd name="T31" fmla="*/ 53 h 191"/>
                        <a:gd name="T32" fmla="*/ 259 w 259"/>
                        <a:gd name="T33" fmla="*/ 61 h 191"/>
                        <a:gd name="T34" fmla="*/ 249 w 259"/>
                        <a:gd name="T35" fmla="*/ 62 h 191"/>
                        <a:gd name="T36" fmla="*/ 247 w 259"/>
                        <a:gd name="T37" fmla="*/ 68 h 191"/>
                        <a:gd name="T38" fmla="*/ 247 w 259"/>
                        <a:gd name="T39" fmla="*/ 78 h 191"/>
                        <a:gd name="T40" fmla="*/ 246 w 259"/>
                        <a:gd name="T41" fmla="*/ 92 h 191"/>
                        <a:gd name="T42" fmla="*/ 252 w 259"/>
                        <a:gd name="T43" fmla="*/ 113 h 191"/>
                        <a:gd name="T44" fmla="*/ 254 w 259"/>
                        <a:gd name="T45" fmla="*/ 136 h 191"/>
                        <a:gd name="T46" fmla="*/ 240 w 259"/>
                        <a:gd name="T47" fmla="*/ 162 h 191"/>
                        <a:gd name="T48" fmla="*/ 242 w 259"/>
                        <a:gd name="T49" fmla="*/ 126 h 191"/>
                        <a:gd name="T50" fmla="*/ 240 w 259"/>
                        <a:gd name="T51" fmla="*/ 101 h 191"/>
                        <a:gd name="T52" fmla="*/ 234 w 259"/>
                        <a:gd name="T53" fmla="*/ 89 h 191"/>
                        <a:gd name="T54" fmla="*/ 224 w 259"/>
                        <a:gd name="T55" fmla="*/ 84 h 191"/>
                        <a:gd name="T56" fmla="*/ 219 w 259"/>
                        <a:gd name="T57" fmla="*/ 76 h 191"/>
                        <a:gd name="T58" fmla="*/ 210 w 259"/>
                        <a:gd name="T59" fmla="*/ 78 h 191"/>
                        <a:gd name="T60" fmla="*/ 193 w 259"/>
                        <a:gd name="T61" fmla="*/ 84 h 191"/>
                        <a:gd name="T62" fmla="*/ 176 w 259"/>
                        <a:gd name="T63" fmla="*/ 84 h 191"/>
                        <a:gd name="T64" fmla="*/ 156 w 259"/>
                        <a:gd name="T65" fmla="*/ 84 h 191"/>
                        <a:gd name="T66" fmla="*/ 139 w 259"/>
                        <a:gd name="T67" fmla="*/ 82 h 191"/>
                        <a:gd name="T68" fmla="*/ 127 w 259"/>
                        <a:gd name="T69" fmla="*/ 82 h 191"/>
                        <a:gd name="T70" fmla="*/ 137 w 259"/>
                        <a:gd name="T71" fmla="*/ 87 h 191"/>
                        <a:gd name="T72" fmla="*/ 147 w 259"/>
                        <a:gd name="T73" fmla="*/ 89 h 191"/>
                        <a:gd name="T74" fmla="*/ 136 w 259"/>
                        <a:gd name="T75" fmla="*/ 91 h 191"/>
                        <a:gd name="T76" fmla="*/ 117 w 259"/>
                        <a:gd name="T77" fmla="*/ 89 h 191"/>
                        <a:gd name="T78" fmla="*/ 98 w 259"/>
                        <a:gd name="T79" fmla="*/ 88 h 191"/>
                        <a:gd name="T80" fmla="*/ 78 w 259"/>
                        <a:gd name="T81" fmla="*/ 87 h 191"/>
                        <a:gd name="T82" fmla="*/ 66 w 259"/>
                        <a:gd name="T83" fmla="*/ 87 h 191"/>
                        <a:gd name="T84" fmla="*/ 58 w 259"/>
                        <a:gd name="T85" fmla="*/ 87 h 191"/>
                        <a:gd name="T86" fmla="*/ 61 w 259"/>
                        <a:gd name="T87" fmla="*/ 89 h 191"/>
                        <a:gd name="T88" fmla="*/ 66 w 259"/>
                        <a:gd name="T89" fmla="*/ 97 h 191"/>
                        <a:gd name="T90" fmla="*/ 66 w 259"/>
                        <a:gd name="T91" fmla="*/ 108 h 191"/>
                        <a:gd name="T92" fmla="*/ 63 w 259"/>
                        <a:gd name="T93" fmla="*/ 120 h 191"/>
                        <a:gd name="T94" fmla="*/ 53 w 259"/>
                        <a:gd name="T95" fmla="*/ 133 h 191"/>
                        <a:gd name="T96" fmla="*/ 48 w 259"/>
                        <a:gd name="T97" fmla="*/ 147 h 191"/>
                        <a:gd name="T98" fmla="*/ 46 w 259"/>
                        <a:gd name="T99" fmla="*/ 163 h 191"/>
                        <a:gd name="T100" fmla="*/ 48 w 259"/>
                        <a:gd name="T101" fmla="*/ 182 h 191"/>
                        <a:gd name="T102" fmla="*/ 49 w 259"/>
                        <a:gd name="T103" fmla="*/ 191 h 191"/>
                        <a:gd name="T104" fmla="*/ 36 w 259"/>
                        <a:gd name="T105" fmla="*/ 176 h 191"/>
                        <a:gd name="T106" fmla="*/ 17 w 259"/>
                        <a:gd name="T107" fmla="*/ 162 h 191"/>
                        <a:gd name="T108" fmla="*/ 10 w 259"/>
                        <a:gd name="T109" fmla="*/ 163 h 191"/>
                        <a:gd name="T110" fmla="*/ 7 w 259"/>
                        <a:gd name="T111" fmla="*/ 175 h 191"/>
                        <a:gd name="T112" fmla="*/ 2 w 259"/>
                        <a:gd name="T113" fmla="*/ 156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259" h="191">
                          <a:moveTo>
                            <a:pt x="2" y="156"/>
                          </a:moveTo>
                          <a:lnTo>
                            <a:pt x="0" y="131"/>
                          </a:lnTo>
                          <a:lnTo>
                            <a:pt x="5" y="100"/>
                          </a:lnTo>
                          <a:lnTo>
                            <a:pt x="10" y="72"/>
                          </a:lnTo>
                          <a:lnTo>
                            <a:pt x="21" y="52"/>
                          </a:lnTo>
                          <a:lnTo>
                            <a:pt x="34" y="33"/>
                          </a:lnTo>
                          <a:lnTo>
                            <a:pt x="56" y="26"/>
                          </a:lnTo>
                          <a:lnTo>
                            <a:pt x="68" y="17"/>
                          </a:lnTo>
                          <a:lnTo>
                            <a:pt x="92" y="9"/>
                          </a:lnTo>
                          <a:lnTo>
                            <a:pt x="117" y="0"/>
                          </a:lnTo>
                          <a:lnTo>
                            <a:pt x="146" y="0"/>
                          </a:lnTo>
                          <a:lnTo>
                            <a:pt x="176" y="4"/>
                          </a:lnTo>
                          <a:lnTo>
                            <a:pt x="195" y="13"/>
                          </a:lnTo>
                          <a:lnTo>
                            <a:pt x="210" y="23"/>
                          </a:lnTo>
                          <a:lnTo>
                            <a:pt x="234" y="39"/>
                          </a:lnTo>
                          <a:lnTo>
                            <a:pt x="249" y="53"/>
                          </a:lnTo>
                          <a:lnTo>
                            <a:pt x="259" y="61"/>
                          </a:lnTo>
                          <a:lnTo>
                            <a:pt x="249" y="62"/>
                          </a:lnTo>
                          <a:lnTo>
                            <a:pt x="247" y="68"/>
                          </a:lnTo>
                          <a:lnTo>
                            <a:pt x="247" y="78"/>
                          </a:lnTo>
                          <a:lnTo>
                            <a:pt x="246" y="92"/>
                          </a:lnTo>
                          <a:lnTo>
                            <a:pt x="252" y="113"/>
                          </a:lnTo>
                          <a:lnTo>
                            <a:pt x="254" y="136"/>
                          </a:lnTo>
                          <a:lnTo>
                            <a:pt x="240" y="162"/>
                          </a:lnTo>
                          <a:lnTo>
                            <a:pt x="242" y="126"/>
                          </a:lnTo>
                          <a:lnTo>
                            <a:pt x="240" y="101"/>
                          </a:lnTo>
                          <a:lnTo>
                            <a:pt x="234" y="89"/>
                          </a:lnTo>
                          <a:lnTo>
                            <a:pt x="224" y="84"/>
                          </a:lnTo>
                          <a:lnTo>
                            <a:pt x="219" y="76"/>
                          </a:lnTo>
                          <a:lnTo>
                            <a:pt x="210" y="78"/>
                          </a:lnTo>
                          <a:lnTo>
                            <a:pt x="193" y="84"/>
                          </a:lnTo>
                          <a:lnTo>
                            <a:pt x="176" y="84"/>
                          </a:lnTo>
                          <a:lnTo>
                            <a:pt x="156" y="84"/>
                          </a:lnTo>
                          <a:lnTo>
                            <a:pt x="139" y="82"/>
                          </a:lnTo>
                          <a:lnTo>
                            <a:pt x="127" y="82"/>
                          </a:lnTo>
                          <a:lnTo>
                            <a:pt x="137" y="87"/>
                          </a:lnTo>
                          <a:lnTo>
                            <a:pt x="147" y="89"/>
                          </a:lnTo>
                          <a:lnTo>
                            <a:pt x="136" y="91"/>
                          </a:lnTo>
                          <a:lnTo>
                            <a:pt x="117" y="89"/>
                          </a:lnTo>
                          <a:lnTo>
                            <a:pt x="98" y="88"/>
                          </a:lnTo>
                          <a:lnTo>
                            <a:pt x="78" y="87"/>
                          </a:lnTo>
                          <a:lnTo>
                            <a:pt x="66" y="87"/>
                          </a:lnTo>
                          <a:lnTo>
                            <a:pt x="58" y="87"/>
                          </a:lnTo>
                          <a:lnTo>
                            <a:pt x="61" y="89"/>
                          </a:lnTo>
                          <a:lnTo>
                            <a:pt x="66" y="97"/>
                          </a:lnTo>
                          <a:lnTo>
                            <a:pt x="66" y="108"/>
                          </a:lnTo>
                          <a:lnTo>
                            <a:pt x="63" y="120"/>
                          </a:lnTo>
                          <a:lnTo>
                            <a:pt x="53" y="133"/>
                          </a:lnTo>
                          <a:lnTo>
                            <a:pt x="48" y="147"/>
                          </a:lnTo>
                          <a:lnTo>
                            <a:pt x="46" y="163"/>
                          </a:lnTo>
                          <a:lnTo>
                            <a:pt x="48" y="182"/>
                          </a:lnTo>
                          <a:lnTo>
                            <a:pt x="49" y="191"/>
                          </a:lnTo>
                          <a:lnTo>
                            <a:pt x="36" y="176"/>
                          </a:lnTo>
                          <a:lnTo>
                            <a:pt x="17" y="162"/>
                          </a:lnTo>
                          <a:lnTo>
                            <a:pt x="10" y="163"/>
                          </a:lnTo>
                          <a:lnTo>
                            <a:pt x="7" y="175"/>
                          </a:lnTo>
                          <a:lnTo>
                            <a:pt x="2" y="15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258" name="Group 130"/>
                  <p:cNvGrpSpPr>
                    <a:grpSpLocks/>
                  </p:cNvGrpSpPr>
                  <p:nvPr/>
                </p:nvGrpSpPr>
                <p:grpSpPr bwMode="auto">
                  <a:xfrm>
                    <a:off x="4589" y="3716"/>
                    <a:ext cx="354" cy="77"/>
                    <a:chOff x="4589" y="3716"/>
                    <a:chExt cx="354" cy="77"/>
                  </a:xfrm>
                </p:grpSpPr>
                <p:sp>
                  <p:nvSpPr>
                    <p:cNvPr id="176259" name="Freeform 131"/>
                    <p:cNvSpPr>
                      <a:spLocks/>
                    </p:cNvSpPr>
                    <p:nvPr/>
                  </p:nvSpPr>
                  <p:spPr bwMode="auto">
                    <a:xfrm>
                      <a:off x="4589" y="3716"/>
                      <a:ext cx="155" cy="77"/>
                    </a:xfrm>
                    <a:custGeom>
                      <a:avLst/>
                      <a:gdLst>
                        <a:gd name="T0" fmla="*/ 147 w 310"/>
                        <a:gd name="T1" fmla="*/ 22 h 155"/>
                        <a:gd name="T2" fmla="*/ 110 w 310"/>
                        <a:gd name="T3" fmla="*/ 46 h 155"/>
                        <a:gd name="T4" fmla="*/ 61 w 310"/>
                        <a:gd name="T5" fmla="*/ 77 h 155"/>
                        <a:gd name="T6" fmla="*/ 25 w 310"/>
                        <a:gd name="T7" fmla="*/ 94 h 155"/>
                        <a:gd name="T8" fmla="*/ 3 w 310"/>
                        <a:gd name="T9" fmla="*/ 107 h 155"/>
                        <a:gd name="T10" fmla="*/ 0 w 310"/>
                        <a:gd name="T11" fmla="*/ 134 h 155"/>
                        <a:gd name="T12" fmla="*/ 20 w 310"/>
                        <a:gd name="T13" fmla="*/ 146 h 155"/>
                        <a:gd name="T14" fmla="*/ 64 w 310"/>
                        <a:gd name="T15" fmla="*/ 152 h 155"/>
                        <a:gd name="T16" fmla="*/ 107 w 310"/>
                        <a:gd name="T17" fmla="*/ 155 h 155"/>
                        <a:gd name="T18" fmla="*/ 147 w 310"/>
                        <a:gd name="T19" fmla="*/ 152 h 155"/>
                        <a:gd name="T20" fmla="*/ 176 w 310"/>
                        <a:gd name="T21" fmla="*/ 134 h 155"/>
                        <a:gd name="T22" fmla="*/ 227 w 310"/>
                        <a:gd name="T23" fmla="*/ 116 h 155"/>
                        <a:gd name="T24" fmla="*/ 305 w 310"/>
                        <a:gd name="T25" fmla="*/ 98 h 155"/>
                        <a:gd name="T26" fmla="*/ 310 w 310"/>
                        <a:gd name="T27" fmla="*/ 39 h 155"/>
                        <a:gd name="T28" fmla="*/ 300 w 310"/>
                        <a:gd name="T29" fmla="*/ 0 h 155"/>
                        <a:gd name="T30" fmla="*/ 147 w 310"/>
                        <a:gd name="T31" fmla="*/ 22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10" h="155">
                          <a:moveTo>
                            <a:pt x="147" y="22"/>
                          </a:moveTo>
                          <a:lnTo>
                            <a:pt x="110" y="46"/>
                          </a:lnTo>
                          <a:lnTo>
                            <a:pt x="61" y="77"/>
                          </a:lnTo>
                          <a:lnTo>
                            <a:pt x="25" y="94"/>
                          </a:lnTo>
                          <a:lnTo>
                            <a:pt x="3" y="107"/>
                          </a:lnTo>
                          <a:lnTo>
                            <a:pt x="0" y="134"/>
                          </a:lnTo>
                          <a:lnTo>
                            <a:pt x="20" y="146"/>
                          </a:lnTo>
                          <a:lnTo>
                            <a:pt x="64" y="152"/>
                          </a:lnTo>
                          <a:lnTo>
                            <a:pt x="107" y="155"/>
                          </a:lnTo>
                          <a:lnTo>
                            <a:pt x="147" y="152"/>
                          </a:lnTo>
                          <a:lnTo>
                            <a:pt x="176" y="134"/>
                          </a:lnTo>
                          <a:lnTo>
                            <a:pt x="227" y="116"/>
                          </a:lnTo>
                          <a:lnTo>
                            <a:pt x="305" y="98"/>
                          </a:lnTo>
                          <a:lnTo>
                            <a:pt x="310" y="39"/>
                          </a:lnTo>
                          <a:lnTo>
                            <a:pt x="300" y="0"/>
                          </a:lnTo>
                          <a:lnTo>
                            <a:pt x="147" y="22"/>
                          </a:lnTo>
                          <a:close/>
                        </a:path>
                      </a:pathLst>
                    </a:custGeom>
                    <a:solidFill>
                      <a:srgbClr val="3F1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60" name="Freeform 132"/>
                    <p:cNvSpPr>
                      <a:spLocks/>
                    </p:cNvSpPr>
                    <p:nvPr/>
                  </p:nvSpPr>
                  <p:spPr bwMode="auto">
                    <a:xfrm>
                      <a:off x="4781" y="3721"/>
                      <a:ext cx="162" cy="66"/>
                    </a:xfrm>
                    <a:custGeom>
                      <a:avLst/>
                      <a:gdLst>
                        <a:gd name="T0" fmla="*/ 7 w 323"/>
                        <a:gd name="T1" fmla="*/ 1 h 131"/>
                        <a:gd name="T2" fmla="*/ 0 w 323"/>
                        <a:gd name="T3" fmla="*/ 52 h 131"/>
                        <a:gd name="T4" fmla="*/ 7 w 323"/>
                        <a:gd name="T5" fmla="*/ 91 h 131"/>
                        <a:gd name="T6" fmla="*/ 81 w 323"/>
                        <a:gd name="T7" fmla="*/ 105 h 131"/>
                        <a:gd name="T8" fmla="*/ 118 w 323"/>
                        <a:gd name="T9" fmla="*/ 105 h 131"/>
                        <a:gd name="T10" fmla="*/ 173 w 323"/>
                        <a:gd name="T11" fmla="*/ 118 h 131"/>
                        <a:gd name="T12" fmla="*/ 235 w 323"/>
                        <a:gd name="T13" fmla="*/ 127 h 131"/>
                        <a:gd name="T14" fmla="*/ 321 w 323"/>
                        <a:gd name="T15" fmla="*/ 131 h 131"/>
                        <a:gd name="T16" fmla="*/ 323 w 323"/>
                        <a:gd name="T17" fmla="*/ 112 h 131"/>
                        <a:gd name="T18" fmla="*/ 323 w 323"/>
                        <a:gd name="T19" fmla="*/ 92 h 131"/>
                        <a:gd name="T20" fmla="*/ 255 w 323"/>
                        <a:gd name="T21" fmla="*/ 62 h 131"/>
                        <a:gd name="T22" fmla="*/ 183 w 323"/>
                        <a:gd name="T23" fmla="*/ 27 h 131"/>
                        <a:gd name="T24" fmla="*/ 139 w 323"/>
                        <a:gd name="T25" fmla="*/ 0 h 131"/>
                        <a:gd name="T26" fmla="*/ 7 w 323"/>
                        <a:gd name="T27" fmla="*/ 1 h 13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23" h="131">
                          <a:moveTo>
                            <a:pt x="7" y="1"/>
                          </a:moveTo>
                          <a:lnTo>
                            <a:pt x="0" y="52"/>
                          </a:lnTo>
                          <a:lnTo>
                            <a:pt x="7" y="91"/>
                          </a:lnTo>
                          <a:lnTo>
                            <a:pt x="81" y="105"/>
                          </a:lnTo>
                          <a:lnTo>
                            <a:pt x="118" y="105"/>
                          </a:lnTo>
                          <a:lnTo>
                            <a:pt x="173" y="118"/>
                          </a:lnTo>
                          <a:lnTo>
                            <a:pt x="235" y="127"/>
                          </a:lnTo>
                          <a:lnTo>
                            <a:pt x="321" y="131"/>
                          </a:lnTo>
                          <a:lnTo>
                            <a:pt x="323" y="112"/>
                          </a:lnTo>
                          <a:lnTo>
                            <a:pt x="323" y="92"/>
                          </a:lnTo>
                          <a:lnTo>
                            <a:pt x="255" y="62"/>
                          </a:lnTo>
                          <a:lnTo>
                            <a:pt x="183" y="27"/>
                          </a:lnTo>
                          <a:lnTo>
                            <a:pt x="139" y="0"/>
                          </a:lnTo>
                          <a:lnTo>
                            <a:pt x="7" y="1"/>
                          </a:lnTo>
                          <a:close/>
                        </a:path>
                      </a:pathLst>
                    </a:custGeom>
                    <a:solidFill>
                      <a:srgbClr val="3F1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261" name="Freeform 133"/>
                  <p:cNvSpPr>
                    <a:spLocks/>
                  </p:cNvSpPr>
                  <p:nvPr/>
                </p:nvSpPr>
                <p:spPr bwMode="auto">
                  <a:xfrm>
                    <a:off x="4651" y="3205"/>
                    <a:ext cx="241" cy="538"/>
                  </a:xfrm>
                  <a:custGeom>
                    <a:avLst/>
                    <a:gdLst>
                      <a:gd name="T0" fmla="*/ 15 w 482"/>
                      <a:gd name="T1" fmla="*/ 0 h 1076"/>
                      <a:gd name="T2" fmla="*/ 0 w 482"/>
                      <a:gd name="T3" fmla="*/ 95 h 1076"/>
                      <a:gd name="T4" fmla="*/ 0 w 482"/>
                      <a:gd name="T5" fmla="*/ 242 h 1076"/>
                      <a:gd name="T6" fmla="*/ 0 w 482"/>
                      <a:gd name="T7" fmla="*/ 416 h 1076"/>
                      <a:gd name="T8" fmla="*/ 15 w 482"/>
                      <a:gd name="T9" fmla="*/ 520 h 1076"/>
                      <a:gd name="T10" fmla="*/ 15 w 482"/>
                      <a:gd name="T11" fmla="*/ 563 h 1076"/>
                      <a:gd name="T12" fmla="*/ 5 w 482"/>
                      <a:gd name="T13" fmla="*/ 728 h 1076"/>
                      <a:gd name="T14" fmla="*/ 10 w 482"/>
                      <a:gd name="T15" fmla="*/ 845 h 1076"/>
                      <a:gd name="T16" fmla="*/ 20 w 482"/>
                      <a:gd name="T17" fmla="*/ 1007 h 1076"/>
                      <a:gd name="T18" fmla="*/ 20 w 482"/>
                      <a:gd name="T19" fmla="*/ 1050 h 1076"/>
                      <a:gd name="T20" fmla="*/ 50 w 482"/>
                      <a:gd name="T21" fmla="*/ 1072 h 1076"/>
                      <a:gd name="T22" fmla="*/ 172 w 482"/>
                      <a:gd name="T23" fmla="*/ 1046 h 1076"/>
                      <a:gd name="T24" fmla="*/ 208 w 482"/>
                      <a:gd name="T25" fmla="*/ 702 h 1076"/>
                      <a:gd name="T26" fmla="*/ 218 w 482"/>
                      <a:gd name="T27" fmla="*/ 485 h 1076"/>
                      <a:gd name="T28" fmla="*/ 233 w 482"/>
                      <a:gd name="T29" fmla="*/ 294 h 1076"/>
                      <a:gd name="T30" fmla="*/ 248 w 482"/>
                      <a:gd name="T31" fmla="*/ 598 h 1076"/>
                      <a:gd name="T32" fmla="*/ 263 w 482"/>
                      <a:gd name="T33" fmla="*/ 1041 h 1076"/>
                      <a:gd name="T34" fmla="*/ 385 w 482"/>
                      <a:gd name="T35" fmla="*/ 1076 h 1076"/>
                      <a:gd name="T36" fmla="*/ 411 w 482"/>
                      <a:gd name="T37" fmla="*/ 1050 h 1076"/>
                      <a:gd name="T38" fmla="*/ 441 w 482"/>
                      <a:gd name="T39" fmla="*/ 658 h 1076"/>
                      <a:gd name="T40" fmla="*/ 446 w 482"/>
                      <a:gd name="T41" fmla="*/ 468 h 1076"/>
                      <a:gd name="T42" fmla="*/ 482 w 482"/>
                      <a:gd name="T43" fmla="*/ 52 h 1076"/>
                      <a:gd name="T44" fmla="*/ 472 w 482"/>
                      <a:gd name="T45" fmla="*/ 4 h 1076"/>
                      <a:gd name="T46" fmla="*/ 15 w 482"/>
                      <a:gd name="T47" fmla="*/ 0 h 1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482" h="1076">
                        <a:moveTo>
                          <a:pt x="15" y="0"/>
                        </a:moveTo>
                        <a:lnTo>
                          <a:pt x="0" y="95"/>
                        </a:lnTo>
                        <a:lnTo>
                          <a:pt x="0" y="242"/>
                        </a:lnTo>
                        <a:lnTo>
                          <a:pt x="0" y="416"/>
                        </a:lnTo>
                        <a:lnTo>
                          <a:pt x="15" y="520"/>
                        </a:lnTo>
                        <a:lnTo>
                          <a:pt x="15" y="563"/>
                        </a:lnTo>
                        <a:lnTo>
                          <a:pt x="5" y="728"/>
                        </a:lnTo>
                        <a:lnTo>
                          <a:pt x="10" y="845"/>
                        </a:lnTo>
                        <a:lnTo>
                          <a:pt x="20" y="1007"/>
                        </a:lnTo>
                        <a:lnTo>
                          <a:pt x="20" y="1050"/>
                        </a:lnTo>
                        <a:lnTo>
                          <a:pt x="50" y="1072"/>
                        </a:lnTo>
                        <a:lnTo>
                          <a:pt x="172" y="1046"/>
                        </a:lnTo>
                        <a:lnTo>
                          <a:pt x="208" y="702"/>
                        </a:lnTo>
                        <a:lnTo>
                          <a:pt x="218" y="485"/>
                        </a:lnTo>
                        <a:lnTo>
                          <a:pt x="233" y="294"/>
                        </a:lnTo>
                        <a:lnTo>
                          <a:pt x="248" y="598"/>
                        </a:lnTo>
                        <a:lnTo>
                          <a:pt x="263" y="1041"/>
                        </a:lnTo>
                        <a:lnTo>
                          <a:pt x="385" y="1076"/>
                        </a:lnTo>
                        <a:lnTo>
                          <a:pt x="411" y="1050"/>
                        </a:lnTo>
                        <a:lnTo>
                          <a:pt x="441" y="658"/>
                        </a:lnTo>
                        <a:lnTo>
                          <a:pt x="446" y="468"/>
                        </a:lnTo>
                        <a:lnTo>
                          <a:pt x="482" y="52"/>
                        </a:lnTo>
                        <a:lnTo>
                          <a:pt x="472" y="4"/>
                        </a:lnTo>
                        <a:lnTo>
                          <a:pt x="1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262" name="Group 134"/>
              <p:cNvGrpSpPr>
                <a:grpSpLocks/>
              </p:cNvGrpSpPr>
              <p:nvPr/>
            </p:nvGrpSpPr>
            <p:grpSpPr bwMode="auto">
              <a:xfrm>
                <a:off x="4329" y="2831"/>
                <a:ext cx="402" cy="1029"/>
                <a:chOff x="4329" y="2831"/>
                <a:chExt cx="402" cy="1029"/>
              </a:xfrm>
            </p:grpSpPr>
            <p:grpSp>
              <p:nvGrpSpPr>
                <p:cNvPr id="176263" name="Group 135"/>
                <p:cNvGrpSpPr>
                  <a:grpSpLocks/>
                </p:cNvGrpSpPr>
                <p:nvPr/>
              </p:nvGrpSpPr>
              <p:grpSpPr bwMode="auto">
                <a:xfrm>
                  <a:off x="4329" y="2964"/>
                  <a:ext cx="402" cy="896"/>
                  <a:chOff x="4329" y="2964"/>
                  <a:chExt cx="402" cy="896"/>
                </a:xfrm>
              </p:grpSpPr>
              <p:grpSp>
                <p:nvGrpSpPr>
                  <p:cNvPr id="176264" name="Group 136"/>
                  <p:cNvGrpSpPr>
                    <a:grpSpLocks/>
                  </p:cNvGrpSpPr>
                  <p:nvPr/>
                </p:nvGrpSpPr>
                <p:grpSpPr bwMode="auto">
                  <a:xfrm>
                    <a:off x="4343" y="3767"/>
                    <a:ext cx="355" cy="93"/>
                    <a:chOff x="4343" y="3767"/>
                    <a:chExt cx="355" cy="93"/>
                  </a:xfrm>
                </p:grpSpPr>
                <p:sp>
                  <p:nvSpPr>
                    <p:cNvPr id="176265" name="Freeform 137"/>
                    <p:cNvSpPr>
                      <a:spLocks/>
                    </p:cNvSpPr>
                    <p:nvPr/>
                  </p:nvSpPr>
                  <p:spPr bwMode="auto">
                    <a:xfrm>
                      <a:off x="4343" y="3786"/>
                      <a:ext cx="112" cy="74"/>
                    </a:xfrm>
                    <a:custGeom>
                      <a:avLst/>
                      <a:gdLst>
                        <a:gd name="T0" fmla="*/ 84 w 223"/>
                        <a:gd name="T1" fmla="*/ 30 h 147"/>
                        <a:gd name="T2" fmla="*/ 35 w 223"/>
                        <a:gd name="T3" fmla="*/ 70 h 147"/>
                        <a:gd name="T4" fmla="*/ 0 w 223"/>
                        <a:gd name="T5" fmla="*/ 109 h 147"/>
                        <a:gd name="T6" fmla="*/ 3 w 223"/>
                        <a:gd name="T7" fmla="*/ 135 h 147"/>
                        <a:gd name="T8" fmla="*/ 29 w 223"/>
                        <a:gd name="T9" fmla="*/ 147 h 147"/>
                        <a:gd name="T10" fmla="*/ 100 w 223"/>
                        <a:gd name="T11" fmla="*/ 143 h 147"/>
                        <a:gd name="T12" fmla="*/ 140 w 223"/>
                        <a:gd name="T13" fmla="*/ 125 h 147"/>
                        <a:gd name="T14" fmla="*/ 161 w 223"/>
                        <a:gd name="T15" fmla="*/ 96 h 147"/>
                        <a:gd name="T16" fmla="*/ 221 w 223"/>
                        <a:gd name="T17" fmla="*/ 73 h 147"/>
                        <a:gd name="T18" fmla="*/ 223 w 223"/>
                        <a:gd name="T19" fmla="*/ 34 h 147"/>
                        <a:gd name="T20" fmla="*/ 213 w 223"/>
                        <a:gd name="T21" fmla="*/ 0 h 147"/>
                        <a:gd name="T22" fmla="*/ 152 w 223"/>
                        <a:gd name="T23" fmla="*/ 26 h 147"/>
                        <a:gd name="T24" fmla="*/ 84 w 223"/>
                        <a:gd name="T25" fmla="*/ 30 h 1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3" h="147">
                          <a:moveTo>
                            <a:pt x="84" y="30"/>
                          </a:moveTo>
                          <a:lnTo>
                            <a:pt x="35" y="70"/>
                          </a:lnTo>
                          <a:lnTo>
                            <a:pt x="0" y="109"/>
                          </a:lnTo>
                          <a:lnTo>
                            <a:pt x="3" y="135"/>
                          </a:lnTo>
                          <a:lnTo>
                            <a:pt x="29" y="147"/>
                          </a:lnTo>
                          <a:lnTo>
                            <a:pt x="100" y="143"/>
                          </a:lnTo>
                          <a:lnTo>
                            <a:pt x="140" y="125"/>
                          </a:lnTo>
                          <a:lnTo>
                            <a:pt x="161" y="96"/>
                          </a:lnTo>
                          <a:lnTo>
                            <a:pt x="221" y="73"/>
                          </a:lnTo>
                          <a:lnTo>
                            <a:pt x="223" y="34"/>
                          </a:lnTo>
                          <a:lnTo>
                            <a:pt x="213" y="0"/>
                          </a:lnTo>
                          <a:lnTo>
                            <a:pt x="152" y="26"/>
                          </a:lnTo>
                          <a:lnTo>
                            <a:pt x="84" y="3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66" name="Freeform 138"/>
                    <p:cNvSpPr>
                      <a:spLocks/>
                    </p:cNvSpPr>
                    <p:nvPr/>
                  </p:nvSpPr>
                  <p:spPr bwMode="auto">
                    <a:xfrm>
                      <a:off x="4574" y="3767"/>
                      <a:ext cx="124" cy="76"/>
                    </a:xfrm>
                    <a:custGeom>
                      <a:avLst/>
                      <a:gdLst>
                        <a:gd name="T0" fmla="*/ 3 w 248"/>
                        <a:gd name="T1" fmla="*/ 10 h 151"/>
                        <a:gd name="T2" fmla="*/ 0 w 248"/>
                        <a:gd name="T3" fmla="*/ 69 h 151"/>
                        <a:gd name="T4" fmla="*/ 33 w 248"/>
                        <a:gd name="T5" fmla="*/ 92 h 151"/>
                        <a:gd name="T6" fmla="*/ 69 w 248"/>
                        <a:gd name="T7" fmla="*/ 101 h 151"/>
                        <a:gd name="T8" fmla="*/ 91 w 248"/>
                        <a:gd name="T9" fmla="*/ 114 h 151"/>
                        <a:gd name="T10" fmla="*/ 132 w 248"/>
                        <a:gd name="T11" fmla="*/ 135 h 151"/>
                        <a:gd name="T12" fmla="*/ 203 w 248"/>
                        <a:gd name="T13" fmla="*/ 151 h 151"/>
                        <a:gd name="T14" fmla="*/ 228 w 248"/>
                        <a:gd name="T15" fmla="*/ 147 h 151"/>
                        <a:gd name="T16" fmla="*/ 248 w 248"/>
                        <a:gd name="T17" fmla="*/ 138 h 151"/>
                        <a:gd name="T18" fmla="*/ 248 w 248"/>
                        <a:gd name="T19" fmla="*/ 121 h 151"/>
                        <a:gd name="T20" fmla="*/ 223 w 248"/>
                        <a:gd name="T21" fmla="*/ 86 h 151"/>
                        <a:gd name="T22" fmla="*/ 165 w 248"/>
                        <a:gd name="T23" fmla="*/ 52 h 151"/>
                        <a:gd name="T24" fmla="*/ 121 w 248"/>
                        <a:gd name="T25" fmla="*/ 21 h 151"/>
                        <a:gd name="T26" fmla="*/ 106 w 248"/>
                        <a:gd name="T27" fmla="*/ 0 h 151"/>
                        <a:gd name="T28" fmla="*/ 3 w 248"/>
                        <a:gd name="T29" fmla="*/ 1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48" h="151">
                          <a:moveTo>
                            <a:pt x="3" y="10"/>
                          </a:moveTo>
                          <a:lnTo>
                            <a:pt x="0" y="69"/>
                          </a:lnTo>
                          <a:lnTo>
                            <a:pt x="33" y="92"/>
                          </a:lnTo>
                          <a:lnTo>
                            <a:pt x="69" y="101"/>
                          </a:lnTo>
                          <a:lnTo>
                            <a:pt x="91" y="114"/>
                          </a:lnTo>
                          <a:lnTo>
                            <a:pt x="132" y="135"/>
                          </a:lnTo>
                          <a:lnTo>
                            <a:pt x="203" y="151"/>
                          </a:lnTo>
                          <a:lnTo>
                            <a:pt x="228" y="147"/>
                          </a:lnTo>
                          <a:lnTo>
                            <a:pt x="248" y="138"/>
                          </a:lnTo>
                          <a:lnTo>
                            <a:pt x="248" y="121"/>
                          </a:lnTo>
                          <a:lnTo>
                            <a:pt x="223" y="86"/>
                          </a:lnTo>
                          <a:lnTo>
                            <a:pt x="165" y="52"/>
                          </a:lnTo>
                          <a:lnTo>
                            <a:pt x="121" y="21"/>
                          </a:lnTo>
                          <a:lnTo>
                            <a:pt x="106" y="0"/>
                          </a:lnTo>
                          <a:lnTo>
                            <a:pt x="3" y="1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267" name="Group 139"/>
                  <p:cNvGrpSpPr>
                    <a:grpSpLocks/>
                  </p:cNvGrpSpPr>
                  <p:nvPr/>
                </p:nvGrpSpPr>
                <p:grpSpPr bwMode="auto">
                  <a:xfrm>
                    <a:off x="4329" y="2964"/>
                    <a:ext cx="402" cy="845"/>
                    <a:chOff x="4329" y="2964"/>
                    <a:chExt cx="402" cy="845"/>
                  </a:xfrm>
                </p:grpSpPr>
                <p:grpSp>
                  <p:nvGrpSpPr>
                    <p:cNvPr id="176268" name="Group 140"/>
                    <p:cNvGrpSpPr>
                      <a:grpSpLocks/>
                    </p:cNvGrpSpPr>
                    <p:nvPr/>
                  </p:nvGrpSpPr>
                  <p:grpSpPr bwMode="auto">
                    <a:xfrm>
                      <a:off x="4381" y="2964"/>
                      <a:ext cx="254" cy="271"/>
                      <a:chOff x="4381" y="2964"/>
                      <a:chExt cx="254" cy="271"/>
                    </a:xfrm>
                  </p:grpSpPr>
                  <p:sp>
                    <p:nvSpPr>
                      <p:cNvPr id="176269" name="Freeform 141"/>
                      <p:cNvSpPr>
                        <a:spLocks/>
                      </p:cNvSpPr>
                      <p:nvPr/>
                    </p:nvSpPr>
                    <p:spPr bwMode="auto">
                      <a:xfrm>
                        <a:off x="4381" y="2979"/>
                        <a:ext cx="254" cy="256"/>
                      </a:xfrm>
                      <a:custGeom>
                        <a:avLst/>
                        <a:gdLst>
                          <a:gd name="T0" fmla="*/ 0 w 507"/>
                          <a:gd name="T1" fmla="*/ 98 h 512"/>
                          <a:gd name="T2" fmla="*/ 152 w 507"/>
                          <a:gd name="T3" fmla="*/ 0 h 512"/>
                          <a:gd name="T4" fmla="*/ 320 w 507"/>
                          <a:gd name="T5" fmla="*/ 225 h 512"/>
                          <a:gd name="T6" fmla="*/ 348 w 507"/>
                          <a:gd name="T7" fmla="*/ 11 h 512"/>
                          <a:gd name="T8" fmla="*/ 452 w 507"/>
                          <a:gd name="T9" fmla="*/ 39 h 512"/>
                          <a:gd name="T10" fmla="*/ 507 w 507"/>
                          <a:gd name="T11" fmla="*/ 117 h 512"/>
                          <a:gd name="T12" fmla="*/ 497 w 507"/>
                          <a:gd name="T13" fmla="*/ 512 h 512"/>
                          <a:gd name="T14" fmla="*/ 56 w 507"/>
                          <a:gd name="T15" fmla="*/ 512 h 512"/>
                          <a:gd name="T16" fmla="*/ 0 w 507"/>
                          <a:gd name="T17" fmla="*/ 98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07" h="512">
                            <a:moveTo>
                              <a:pt x="0" y="98"/>
                            </a:moveTo>
                            <a:lnTo>
                              <a:pt x="152" y="0"/>
                            </a:lnTo>
                            <a:lnTo>
                              <a:pt x="320" y="225"/>
                            </a:lnTo>
                            <a:lnTo>
                              <a:pt x="348" y="11"/>
                            </a:lnTo>
                            <a:lnTo>
                              <a:pt x="452" y="39"/>
                            </a:lnTo>
                            <a:lnTo>
                              <a:pt x="507" y="117"/>
                            </a:lnTo>
                            <a:lnTo>
                              <a:pt x="497" y="512"/>
                            </a:lnTo>
                            <a:lnTo>
                              <a:pt x="56" y="512"/>
                            </a:lnTo>
                            <a:lnTo>
                              <a:pt x="0" y="98"/>
                            </a:lnTo>
                            <a:close/>
                          </a:path>
                        </a:pathLst>
                      </a:custGeom>
                      <a:solidFill>
                        <a:srgbClr val="7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70" name="Freeform 142"/>
                      <p:cNvSpPr>
                        <a:spLocks/>
                      </p:cNvSpPr>
                      <p:nvPr/>
                    </p:nvSpPr>
                    <p:spPr bwMode="auto">
                      <a:xfrm>
                        <a:off x="4454" y="2964"/>
                        <a:ext cx="101" cy="150"/>
                      </a:xfrm>
                      <a:custGeom>
                        <a:avLst/>
                        <a:gdLst>
                          <a:gd name="T0" fmla="*/ 0 w 203"/>
                          <a:gd name="T1" fmla="*/ 31 h 301"/>
                          <a:gd name="T2" fmla="*/ 17 w 203"/>
                          <a:gd name="T3" fmla="*/ 0 h 301"/>
                          <a:gd name="T4" fmla="*/ 143 w 203"/>
                          <a:gd name="T5" fmla="*/ 52 h 301"/>
                          <a:gd name="T6" fmla="*/ 173 w 203"/>
                          <a:gd name="T7" fmla="*/ 18 h 301"/>
                          <a:gd name="T8" fmla="*/ 195 w 203"/>
                          <a:gd name="T9" fmla="*/ 31 h 301"/>
                          <a:gd name="T10" fmla="*/ 203 w 203"/>
                          <a:gd name="T11" fmla="*/ 208 h 301"/>
                          <a:gd name="T12" fmla="*/ 200 w 203"/>
                          <a:gd name="T13" fmla="*/ 301 h 301"/>
                          <a:gd name="T14" fmla="*/ 0 w 203"/>
                          <a:gd name="T15" fmla="*/ 31 h 30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03" h="301">
                            <a:moveTo>
                              <a:pt x="0" y="31"/>
                            </a:moveTo>
                            <a:lnTo>
                              <a:pt x="17" y="0"/>
                            </a:lnTo>
                            <a:lnTo>
                              <a:pt x="143" y="52"/>
                            </a:lnTo>
                            <a:lnTo>
                              <a:pt x="173" y="18"/>
                            </a:lnTo>
                            <a:lnTo>
                              <a:pt x="195" y="31"/>
                            </a:lnTo>
                            <a:lnTo>
                              <a:pt x="203" y="208"/>
                            </a:lnTo>
                            <a:lnTo>
                              <a:pt x="200" y="301"/>
                            </a:lnTo>
                            <a:lnTo>
                              <a:pt x="0" y="31"/>
                            </a:lnTo>
                            <a:close/>
                          </a:path>
                        </a:pathLst>
                      </a:custGeom>
                      <a:solidFill>
                        <a:srgbClr val="FFD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71" name="Freeform 143"/>
                      <p:cNvSpPr>
                        <a:spLocks/>
                      </p:cNvSpPr>
                      <p:nvPr/>
                    </p:nvSpPr>
                    <p:spPr bwMode="auto">
                      <a:xfrm>
                        <a:off x="4487" y="2994"/>
                        <a:ext cx="64" cy="30"/>
                      </a:xfrm>
                      <a:custGeom>
                        <a:avLst/>
                        <a:gdLst>
                          <a:gd name="T0" fmla="*/ 0 w 129"/>
                          <a:gd name="T1" fmla="*/ 59 h 59"/>
                          <a:gd name="T2" fmla="*/ 73 w 129"/>
                          <a:gd name="T3" fmla="*/ 0 h 59"/>
                          <a:gd name="T4" fmla="*/ 129 w 129"/>
                          <a:gd name="T5" fmla="*/ 48 h 59"/>
                        </a:gdLst>
                        <a:ahLst/>
                        <a:cxnLst>
                          <a:cxn ang="0">
                            <a:pos x="T0" y="T1"/>
                          </a:cxn>
                          <a:cxn ang="0">
                            <a:pos x="T2" y="T3"/>
                          </a:cxn>
                          <a:cxn ang="0">
                            <a:pos x="T4" y="T5"/>
                          </a:cxn>
                        </a:cxnLst>
                        <a:rect l="0" t="0" r="r" b="b"/>
                        <a:pathLst>
                          <a:path w="129" h="59">
                            <a:moveTo>
                              <a:pt x="0" y="59"/>
                            </a:moveTo>
                            <a:lnTo>
                              <a:pt x="73" y="0"/>
                            </a:lnTo>
                            <a:lnTo>
                              <a:pt x="129" y="48"/>
                            </a:lnTo>
                          </a:path>
                        </a:pathLst>
                      </a:custGeom>
                      <a:noFill/>
                      <a:ln w="11113">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76272" name="Group 144"/>
                    <p:cNvGrpSpPr>
                      <a:grpSpLocks/>
                    </p:cNvGrpSpPr>
                    <p:nvPr/>
                  </p:nvGrpSpPr>
                  <p:grpSpPr bwMode="auto">
                    <a:xfrm>
                      <a:off x="4329" y="2977"/>
                      <a:ext cx="402" cy="832"/>
                      <a:chOff x="4329" y="2977"/>
                      <a:chExt cx="402" cy="832"/>
                    </a:xfrm>
                  </p:grpSpPr>
                  <p:sp>
                    <p:nvSpPr>
                      <p:cNvPr id="176273" name="Freeform 145"/>
                      <p:cNvSpPr>
                        <a:spLocks/>
                      </p:cNvSpPr>
                      <p:nvPr/>
                    </p:nvSpPr>
                    <p:spPr bwMode="auto">
                      <a:xfrm>
                        <a:off x="4329" y="2977"/>
                        <a:ext cx="402" cy="832"/>
                      </a:xfrm>
                      <a:custGeom>
                        <a:avLst/>
                        <a:gdLst>
                          <a:gd name="T0" fmla="*/ 254 w 803"/>
                          <a:gd name="T1" fmla="*/ 0 h 1666"/>
                          <a:gd name="T2" fmla="*/ 61 w 803"/>
                          <a:gd name="T3" fmla="*/ 122 h 1666"/>
                          <a:gd name="T4" fmla="*/ 0 w 803"/>
                          <a:gd name="T5" fmla="*/ 516 h 1666"/>
                          <a:gd name="T6" fmla="*/ 150 w 803"/>
                          <a:gd name="T7" fmla="*/ 776 h 1666"/>
                          <a:gd name="T8" fmla="*/ 152 w 803"/>
                          <a:gd name="T9" fmla="*/ 825 h 1666"/>
                          <a:gd name="T10" fmla="*/ 162 w 803"/>
                          <a:gd name="T11" fmla="*/ 886 h 1666"/>
                          <a:gd name="T12" fmla="*/ 181 w 803"/>
                          <a:gd name="T13" fmla="*/ 925 h 1666"/>
                          <a:gd name="T14" fmla="*/ 157 w 803"/>
                          <a:gd name="T15" fmla="*/ 1208 h 1666"/>
                          <a:gd name="T16" fmla="*/ 105 w 803"/>
                          <a:gd name="T17" fmla="*/ 1660 h 1666"/>
                          <a:gd name="T18" fmla="*/ 159 w 803"/>
                          <a:gd name="T19" fmla="*/ 1666 h 1666"/>
                          <a:gd name="T20" fmla="*/ 243 w 803"/>
                          <a:gd name="T21" fmla="*/ 1641 h 1666"/>
                          <a:gd name="T22" fmla="*/ 304 w 803"/>
                          <a:gd name="T23" fmla="*/ 1336 h 1666"/>
                          <a:gd name="T24" fmla="*/ 335 w 803"/>
                          <a:gd name="T25" fmla="*/ 1224 h 1666"/>
                          <a:gd name="T26" fmla="*/ 424 w 803"/>
                          <a:gd name="T27" fmla="*/ 929 h 1666"/>
                          <a:gd name="T28" fmla="*/ 436 w 803"/>
                          <a:gd name="T29" fmla="*/ 1240 h 1666"/>
                          <a:gd name="T30" fmla="*/ 484 w 803"/>
                          <a:gd name="T31" fmla="*/ 1615 h 1666"/>
                          <a:gd name="T32" fmla="*/ 612 w 803"/>
                          <a:gd name="T33" fmla="*/ 1620 h 1666"/>
                          <a:gd name="T34" fmla="*/ 626 w 803"/>
                          <a:gd name="T35" fmla="*/ 1215 h 1666"/>
                          <a:gd name="T36" fmla="*/ 614 w 803"/>
                          <a:gd name="T37" fmla="*/ 812 h 1666"/>
                          <a:gd name="T38" fmla="*/ 619 w 803"/>
                          <a:gd name="T39" fmla="*/ 608 h 1666"/>
                          <a:gd name="T40" fmla="*/ 644 w 803"/>
                          <a:gd name="T41" fmla="*/ 543 h 1666"/>
                          <a:gd name="T42" fmla="*/ 658 w 803"/>
                          <a:gd name="T43" fmla="*/ 549 h 1666"/>
                          <a:gd name="T44" fmla="*/ 791 w 803"/>
                          <a:gd name="T45" fmla="*/ 481 h 1666"/>
                          <a:gd name="T46" fmla="*/ 803 w 803"/>
                          <a:gd name="T47" fmla="*/ 353 h 1666"/>
                          <a:gd name="T48" fmla="*/ 588 w 803"/>
                          <a:gd name="T49" fmla="*/ 44 h 1666"/>
                          <a:gd name="T50" fmla="*/ 436 w 803"/>
                          <a:gd name="T51" fmla="*/ 0 h 1666"/>
                          <a:gd name="T52" fmla="*/ 468 w 803"/>
                          <a:gd name="T53" fmla="*/ 208 h 1666"/>
                          <a:gd name="T54" fmla="*/ 431 w 803"/>
                          <a:gd name="T55" fmla="*/ 412 h 1666"/>
                          <a:gd name="T56" fmla="*/ 372 w 803"/>
                          <a:gd name="T57" fmla="*/ 221 h 1666"/>
                          <a:gd name="T58" fmla="*/ 254 w 803"/>
                          <a:gd name="T59" fmla="*/ 0 h 16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803" h="1666">
                            <a:moveTo>
                              <a:pt x="254" y="0"/>
                            </a:moveTo>
                            <a:lnTo>
                              <a:pt x="61" y="122"/>
                            </a:lnTo>
                            <a:lnTo>
                              <a:pt x="0" y="516"/>
                            </a:lnTo>
                            <a:lnTo>
                              <a:pt x="150" y="776"/>
                            </a:lnTo>
                            <a:lnTo>
                              <a:pt x="152" y="825"/>
                            </a:lnTo>
                            <a:lnTo>
                              <a:pt x="162" y="886"/>
                            </a:lnTo>
                            <a:lnTo>
                              <a:pt x="181" y="925"/>
                            </a:lnTo>
                            <a:lnTo>
                              <a:pt x="157" y="1208"/>
                            </a:lnTo>
                            <a:lnTo>
                              <a:pt x="105" y="1660"/>
                            </a:lnTo>
                            <a:lnTo>
                              <a:pt x="159" y="1666"/>
                            </a:lnTo>
                            <a:lnTo>
                              <a:pt x="243" y="1641"/>
                            </a:lnTo>
                            <a:lnTo>
                              <a:pt x="304" y="1336"/>
                            </a:lnTo>
                            <a:lnTo>
                              <a:pt x="335" y="1224"/>
                            </a:lnTo>
                            <a:lnTo>
                              <a:pt x="424" y="929"/>
                            </a:lnTo>
                            <a:lnTo>
                              <a:pt x="436" y="1240"/>
                            </a:lnTo>
                            <a:lnTo>
                              <a:pt x="484" y="1615"/>
                            </a:lnTo>
                            <a:lnTo>
                              <a:pt x="612" y="1620"/>
                            </a:lnTo>
                            <a:lnTo>
                              <a:pt x="626" y="1215"/>
                            </a:lnTo>
                            <a:lnTo>
                              <a:pt x="614" y="812"/>
                            </a:lnTo>
                            <a:lnTo>
                              <a:pt x="619" y="608"/>
                            </a:lnTo>
                            <a:lnTo>
                              <a:pt x="644" y="543"/>
                            </a:lnTo>
                            <a:lnTo>
                              <a:pt x="658" y="549"/>
                            </a:lnTo>
                            <a:lnTo>
                              <a:pt x="791" y="481"/>
                            </a:lnTo>
                            <a:lnTo>
                              <a:pt x="803" y="353"/>
                            </a:lnTo>
                            <a:lnTo>
                              <a:pt x="588" y="44"/>
                            </a:lnTo>
                            <a:lnTo>
                              <a:pt x="436" y="0"/>
                            </a:lnTo>
                            <a:lnTo>
                              <a:pt x="468" y="208"/>
                            </a:lnTo>
                            <a:lnTo>
                              <a:pt x="431" y="412"/>
                            </a:lnTo>
                            <a:lnTo>
                              <a:pt x="372" y="221"/>
                            </a:lnTo>
                            <a:lnTo>
                              <a:pt x="254" y="0"/>
                            </a:lnTo>
                            <a:close/>
                          </a:path>
                        </a:pathLst>
                      </a:custGeom>
                      <a:solidFill>
                        <a:srgbClr val="5F3F1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74" name="Freeform 146"/>
                      <p:cNvSpPr>
                        <a:spLocks/>
                      </p:cNvSpPr>
                      <p:nvPr/>
                    </p:nvSpPr>
                    <p:spPr bwMode="auto">
                      <a:xfrm>
                        <a:off x="4351" y="3067"/>
                        <a:ext cx="102" cy="217"/>
                      </a:xfrm>
                      <a:custGeom>
                        <a:avLst/>
                        <a:gdLst>
                          <a:gd name="T0" fmla="*/ 101 w 203"/>
                          <a:gd name="T1" fmla="*/ 0 h 433"/>
                          <a:gd name="T2" fmla="*/ 122 w 203"/>
                          <a:gd name="T3" fmla="*/ 104 h 433"/>
                          <a:gd name="T4" fmla="*/ 111 w 203"/>
                          <a:gd name="T5" fmla="*/ 260 h 433"/>
                          <a:gd name="T6" fmla="*/ 0 w 203"/>
                          <a:gd name="T7" fmla="*/ 286 h 433"/>
                          <a:gd name="T8" fmla="*/ 111 w 203"/>
                          <a:gd name="T9" fmla="*/ 294 h 433"/>
                          <a:gd name="T10" fmla="*/ 142 w 203"/>
                          <a:gd name="T11" fmla="*/ 390 h 433"/>
                          <a:gd name="T12" fmla="*/ 203 w 203"/>
                          <a:gd name="T13" fmla="*/ 433 h 433"/>
                          <a:gd name="T14" fmla="*/ 182 w 203"/>
                          <a:gd name="T15" fmla="*/ 355 h 433"/>
                          <a:gd name="T16" fmla="*/ 162 w 203"/>
                          <a:gd name="T17" fmla="*/ 312 h 433"/>
                          <a:gd name="T18" fmla="*/ 152 w 203"/>
                          <a:gd name="T19" fmla="*/ 208 h 433"/>
                          <a:gd name="T20" fmla="*/ 101 w 203"/>
                          <a:gd name="T21" fmla="*/ 0 h 4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03" h="433">
                            <a:moveTo>
                              <a:pt x="101" y="0"/>
                            </a:moveTo>
                            <a:lnTo>
                              <a:pt x="122" y="104"/>
                            </a:lnTo>
                            <a:lnTo>
                              <a:pt x="111" y="260"/>
                            </a:lnTo>
                            <a:lnTo>
                              <a:pt x="0" y="286"/>
                            </a:lnTo>
                            <a:lnTo>
                              <a:pt x="111" y="294"/>
                            </a:lnTo>
                            <a:lnTo>
                              <a:pt x="142" y="390"/>
                            </a:lnTo>
                            <a:lnTo>
                              <a:pt x="203" y="433"/>
                            </a:lnTo>
                            <a:lnTo>
                              <a:pt x="182" y="355"/>
                            </a:lnTo>
                            <a:lnTo>
                              <a:pt x="162" y="312"/>
                            </a:lnTo>
                            <a:lnTo>
                              <a:pt x="152" y="208"/>
                            </a:lnTo>
                            <a:lnTo>
                              <a:pt x="101" y="0"/>
                            </a:lnTo>
                            <a:close/>
                          </a:path>
                        </a:pathLst>
                      </a:custGeom>
                      <a:solidFill>
                        <a:srgbClr val="3F1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75" name="Freeform 147"/>
                      <p:cNvSpPr>
                        <a:spLocks/>
                      </p:cNvSpPr>
                      <p:nvPr/>
                    </p:nvSpPr>
                    <p:spPr bwMode="auto">
                      <a:xfrm>
                        <a:off x="4444" y="3079"/>
                        <a:ext cx="35" cy="30"/>
                      </a:xfrm>
                      <a:custGeom>
                        <a:avLst/>
                        <a:gdLst>
                          <a:gd name="T0" fmla="*/ 0 w 71"/>
                          <a:gd name="T1" fmla="*/ 60 h 60"/>
                          <a:gd name="T2" fmla="*/ 15 w 71"/>
                          <a:gd name="T3" fmla="*/ 0 h 60"/>
                          <a:gd name="T4" fmla="*/ 71 w 71"/>
                          <a:gd name="T5" fmla="*/ 51 h 60"/>
                          <a:gd name="T6" fmla="*/ 0 w 71"/>
                          <a:gd name="T7" fmla="*/ 60 h 60"/>
                        </a:gdLst>
                        <a:ahLst/>
                        <a:cxnLst>
                          <a:cxn ang="0">
                            <a:pos x="T0" y="T1"/>
                          </a:cxn>
                          <a:cxn ang="0">
                            <a:pos x="T2" y="T3"/>
                          </a:cxn>
                          <a:cxn ang="0">
                            <a:pos x="T4" y="T5"/>
                          </a:cxn>
                          <a:cxn ang="0">
                            <a:pos x="T6" y="T7"/>
                          </a:cxn>
                        </a:cxnLst>
                        <a:rect l="0" t="0" r="r" b="b"/>
                        <a:pathLst>
                          <a:path w="71" h="60">
                            <a:moveTo>
                              <a:pt x="0" y="60"/>
                            </a:moveTo>
                            <a:lnTo>
                              <a:pt x="15" y="0"/>
                            </a:lnTo>
                            <a:lnTo>
                              <a:pt x="71" y="51"/>
                            </a:lnTo>
                            <a:lnTo>
                              <a:pt x="0" y="60"/>
                            </a:lnTo>
                            <a:close/>
                          </a:path>
                        </a:pathLst>
                      </a:custGeom>
                      <a:solidFill>
                        <a:srgbClr val="FFD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176276" name="Group 148"/>
                <p:cNvGrpSpPr>
                  <a:grpSpLocks/>
                </p:cNvGrpSpPr>
                <p:nvPr/>
              </p:nvGrpSpPr>
              <p:grpSpPr bwMode="auto">
                <a:xfrm>
                  <a:off x="4442" y="2831"/>
                  <a:ext cx="216" cy="419"/>
                  <a:chOff x="4442" y="2831"/>
                  <a:chExt cx="216" cy="419"/>
                </a:xfrm>
              </p:grpSpPr>
              <p:grpSp>
                <p:nvGrpSpPr>
                  <p:cNvPr id="176277" name="Group 149"/>
                  <p:cNvGrpSpPr>
                    <a:grpSpLocks/>
                  </p:cNvGrpSpPr>
                  <p:nvPr/>
                </p:nvGrpSpPr>
                <p:grpSpPr bwMode="auto">
                  <a:xfrm>
                    <a:off x="4442" y="2831"/>
                    <a:ext cx="128" cy="163"/>
                    <a:chOff x="4442" y="2831"/>
                    <a:chExt cx="128" cy="163"/>
                  </a:xfrm>
                </p:grpSpPr>
                <p:grpSp>
                  <p:nvGrpSpPr>
                    <p:cNvPr id="176278" name="Group 150"/>
                    <p:cNvGrpSpPr>
                      <a:grpSpLocks/>
                    </p:cNvGrpSpPr>
                    <p:nvPr/>
                  </p:nvGrpSpPr>
                  <p:grpSpPr bwMode="auto">
                    <a:xfrm>
                      <a:off x="4446" y="2834"/>
                      <a:ext cx="113" cy="160"/>
                      <a:chOff x="4446" y="2834"/>
                      <a:chExt cx="113" cy="160"/>
                    </a:xfrm>
                  </p:grpSpPr>
                  <p:sp>
                    <p:nvSpPr>
                      <p:cNvPr id="176279" name="Freeform 151"/>
                      <p:cNvSpPr>
                        <a:spLocks/>
                      </p:cNvSpPr>
                      <p:nvPr/>
                    </p:nvSpPr>
                    <p:spPr bwMode="auto">
                      <a:xfrm>
                        <a:off x="4446" y="2834"/>
                        <a:ext cx="113" cy="160"/>
                      </a:xfrm>
                      <a:custGeom>
                        <a:avLst/>
                        <a:gdLst>
                          <a:gd name="T0" fmla="*/ 222 w 225"/>
                          <a:gd name="T1" fmla="*/ 54 h 321"/>
                          <a:gd name="T2" fmla="*/ 225 w 225"/>
                          <a:gd name="T3" fmla="*/ 106 h 321"/>
                          <a:gd name="T4" fmla="*/ 217 w 225"/>
                          <a:gd name="T5" fmla="*/ 124 h 321"/>
                          <a:gd name="T6" fmla="*/ 225 w 225"/>
                          <a:gd name="T7" fmla="*/ 142 h 321"/>
                          <a:gd name="T8" fmla="*/ 224 w 225"/>
                          <a:gd name="T9" fmla="*/ 160 h 321"/>
                          <a:gd name="T10" fmla="*/ 220 w 225"/>
                          <a:gd name="T11" fmla="*/ 186 h 321"/>
                          <a:gd name="T12" fmla="*/ 217 w 225"/>
                          <a:gd name="T13" fmla="*/ 212 h 321"/>
                          <a:gd name="T14" fmla="*/ 218 w 225"/>
                          <a:gd name="T15" fmla="*/ 240 h 321"/>
                          <a:gd name="T16" fmla="*/ 205 w 225"/>
                          <a:gd name="T17" fmla="*/ 257 h 321"/>
                          <a:gd name="T18" fmla="*/ 185 w 225"/>
                          <a:gd name="T19" fmla="*/ 269 h 321"/>
                          <a:gd name="T20" fmla="*/ 191 w 225"/>
                          <a:gd name="T21" fmla="*/ 285 h 321"/>
                          <a:gd name="T22" fmla="*/ 154 w 225"/>
                          <a:gd name="T23" fmla="*/ 321 h 321"/>
                          <a:gd name="T24" fmla="*/ 32 w 225"/>
                          <a:gd name="T25" fmla="*/ 267 h 321"/>
                          <a:gd name="T26" fmla="*/ 27 w 225"/>
                          <a:gd name="T27" fmla="*/ 197 h 321"/>
                          <a:gd name="T28" fmla="*/ 22 w 225"/>
                          <a:gd name="T29" fmla="*/ 188 h 321"/>
                          <a:gd name="T30" fmla="*/ 17 w 225"/>
                          <a:gd name="T31" fmla="*/ 176 h 321"/>
                          <a:gd name="T32" fmla="*/ 7 w 225"/>
                          <a:gd name="T33" fmla="*/ 158 h 321"/>
                          <a:gd name="T34" fmla="*/ 0 w 225"/>
                          <a:gd name="T35" fmla="*/ 120 h 321"/>
                          <a:gd name="T36" fmla="*/ 14 w 225"/>
                          <a:gd name="T37" fmla="*/ 114 h 321"/>
                          <a:gd name="T38" fmla="*/ 10 w 225"/>
                          <a:gd name="T39" fmla="*/ 101 h 321"/>
                          <a:gd name="T40" fmla="*/ 10 w 225"/>
                          <a:gd name="T41" fmla="*/ 77 h 321"/>
                          <a:gd name="T42" fmla="*/ 12 w 225"/>
                          <a:gd name="T43" fmla="*/ 58 h 321"/>
                          <a:gd name="T44" fmla="*/ 22 w 225"/>
                          <a:gd name="T45" fmla="*/ 38 h 321"/>
                          <a:gd name="T46" fmla="*/ 34 w 225"/>
                          <a:gd name="T47" fmla="*/ 23 h 321"/>
                          <a:gd name="T48" fmla="*/ 56 w 225"/>
                          <a:gd name="T49" fmla="*/ 9 h 321"/>
                          <a:gd name="T50" fmla="*/ 80 w 225"/>
                          <a:gd name="T51" fmla="*/ 3 h 321"/>
                          <a:gd name="T52" fmla="*/ 105 w 225"/>
                          <a:gd name="T53" fmla="*/ 0 h 321"/>
                          <a:gd name="T54" fmla="*/ 130 w 225"/>
                          <a:gd name="T55" fmla="*/ 0 h 321"/>
                          <a:gd name="T56" fmla="*/ 156 w 225"/>
                          <a:gd name="T57" fmla="*/ 2 h 321"/>
                          <a:gd name="T58" fmla="*/ 176 w 225"/>
                          <a:gd name="T59" fmla="*/ 4 h 321"/>
                          <a:gd name="T60" fmla="*/ 198 w 225"/>
                          <a:gd name="T61" fmla="*/ 13 h 321"/>
                          <a:gd name="T62" fmla="*/ 210 w 225"/>
                          <a:gd name="T63" fmla="*/ 25 h 321"/>
                          <a:gd name="T64" fmla="*/ 215 w 225"/>
                          <a:gd name="T65" fmla="*/ 35 h 321"/>
                          <a:gd name="T66" fmla="*/ 222 w 225"/>
                          <a:gd name="T67" fmla="*/ 54 h 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225" h="321">
                            <a:moveTo>
                              <a:pt x="222" y="54"/>
                            </a:moveTo>
                            <a:lnTo>
                              <a:pt x="225" y="106"/>
                            </a:lnTo>
                            <a:lnTo>
                              <a:pt x="217" y="124"/>
                            </a:lnTo>
                            <a:lnTo>
                              <a:pt x="225" y="142"/>
                            </a:lnTo>
                            <a:lnTo>
                              <a:pt x="224" y="160"/>
                            </a:lnTo>
                            <a:lnTo>
                              <a:pt x="220" y="186"/>
                            </a:lnTo>
                            <a:lnTo>
                              <a:pt x="217" y="212"/>
                            </a:lnTo>
                            <a:lnTo>
                              <a:pt x="218" y="240"/>
                            </a:lnTo>
                            <a:lnTo>
                              <a:pt x="205" y="257"/>
                            </a:lnTo>
                            <a:lnTo>
                              <a:pt x="185" y="269"/>
                            </a:lnTo>
                            <a:lnTo>
                              <a:pt x="191" y="285"/>
                            </a:lnTo>
                            <a:lnTo>
                              <a:pt x="154" y="321"/>
                            </a:lnTo>
                            <a:lnTo>
                              <a:pt x="32" y="267"/>
                            </a:lnTo>
                            <a:lnTo>
                              <a:pt x="27" y="197"/>
                            </a:lnTo>
                            <a:lnTo>
                              <a:pt x="22" y="188"/>
                            </a:lnTo>
                            <a:lnTo>
                              <a:pt x="17" y="176"/>
                            </a:lnTo>
                            <a:lnTo>
                              <a:pt x="7" y="158"/>
                            </a:lnTo>
                            <a:lnTo>
                              <a:pt x="0" y="120"/>
                            </a:lnTo>
                            <a:lnTo>
                              <a:pt x="14" y="114"/>
                            </a:lnTo>
                            <a:lnTo>
                              <a:pt x="10" y="101"/>
                            </a:lnTo>
                            <a:lnTo>
                              <a:pt x="10" y="77"/>
                            </a:lnTo>
                            <a:lnTo>
                              <a:pt x="12" y="58"/>
                            </a:lnTo>
                            <a:lnTo>
                              <a:pt x="22" y="38"/>
                            </a:lnTo>
                            <a:lnTo>
                              <a:pt x="34" y="23"/>
                            </a:lnTo>
                            <a:lnTo>
                              <a:pt x="56" y="9"/>
                            </a:lnTo>
                            <a:lnTo>
                              <a:pt x="80" y="3"/>
                            </a:lnTo>
                            <a:lnTo>
                              <a:pt x="105" y="0"/>
                            </a:lnTo>
                            <a:lnTo>
                              <a:pt x="130" y="0"/>
                            </a:lnTo>
                            <a:lnTo>
                              <a:pt x="156" y="2"/>
                            </a:lnTo>
                            <a:lnTo>
                              <a:pt x="176" y="4"/>
                            </a:lnTo>
                            <a:lnTo>
                              <a:pt x="198" y="13"/>
                            </a:lnTo>
                            <a:lnTo>
                              <a:pt x="210" y="25"/>
                            </a:lnTo>
                            <a:lnTo>
                              <a:pt x="215" y="35"/>
                            </a:lnTo>
                            <a:lnTo>
                              <a:pt x="222" y="54"/>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80" name="Group 152"/>
                      <p:cNvGrpSpPr>
                        <a:grpSpLocks/>
                      </p:cNvGrpSpPr>
                      <p:nvPr/>
                    </p:nvGrpSpPr>
                    <p:grpSpPr bwMode="auto">
                      <a:xfrm>
                        <a:off x="4458" y="2888"/>
                        <a:ext cx="97" cy="78"/>
                        <a:chOff x="4458" y="2888"/>
                        <a:chExt cx="97" cy="78"/>
                      </a:xfrm>
                    </p:grpSpPr>
                    <p:sp>
                      <p:nvSpPr>
                        <p:cNvPr id="176281" name="Freeform 153"/>
                        <p:cNvSpPr>
                          <a:spLocks/>
                        </p:cNvSpPr>
                        <p:nvPr/>
                      </p:nvSpPr>
                      <p:spPr bwMode="auto">
                        <a:xfrm>
                          <a:off x="4493" y="2888"/>
                          <a:ext cx="40" cy="14"/>
                        </a:xfrm>
                        <a:custGeom>
                          <a:avLst/>
                          <a:gdLst>
                            <a:gd name="T0" fmla="*/ 0 w 81"/>
                            <a:gd name="T1" fmla="*/ 5 h 29"/>
                            <a:gd name="T2" fmla="*/ 37 w 81"/>
                            <a:gd name="T3" fmla="*/ 0 h 29"/>
                            <a:gd name="T4" fmla="*/ 63 w 81"/>
                            <a:gd name="T5" fmla="*/ 3 h 29"/>
                            <a:gd name="T6" fmla="*/ 73 w 81"/>
                            <a:gd name="T7" fmla="*/ 8 h 29"/>
                            <a:gd name="T8" fmla="*/ 81 w 81"/>
                            <a:gd name="T9" fmla="*/ 9 h 29"/>
                            <a:gd name="T10" fmla="*/ 76 w 81"/>
                            <a:gd name="T11" fmla="*/ 16 h 29"/>
                            <a:gd name="T12" fmla="*/ 70 w 81"/>
                            <a:gd name="T13" fmla="*/ 24 h 29"/>
                            <a:gd name="T14" fmla="*/ 73 w 81"/>
                            <a:gd name="T15" fmla="*/ 29 h 29"/>
                            <a:gd name="T16" fmla="*/ 48 w 81"/>
                            <a:gd name="T17" fmla="*/ 25 h 29"/>
                            <a:gd name="T18" fmla="*/ 21 w 81"/>
                            <a:gd name="T19" fmla="*/ 26 h 29"/>
                            <a:gd name="T20" fmla="*/ 34 w 81"/>
                            <a:gd name="T21" fmla="*/ 22 h 29"/>
                            <a:gd name="T22" fmla="*/ 19 w 81"/>
                            <a:gd name="T23" fmla="*/ 16 h 29"/>
                            <a:gd name="T24" fmla="*/ 0 w 81"/>
                            <a:gd name="T25" fmla="*/ 5 h 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1" h="29">
                              <a:moveTo>
                                <a:pt x="0" y="5"/>
                              </a:moveTo>
                              <a:lnTo>
                                <a:pt x="37" y="0"/>
                              </a:lnTo>
                              <a:lnTo>
                                <a:pt x="63" y="3"/>
                              </a:lnTo>
                              <a:lnTo>
                                <a:pt x="73" y="8"/>
                              </a:lnTo>
                              <a:lnTo>
                                <a:pt x="81" y="9"/>
                              </a:lnTo>
                              <a:lnTo>
                                <a:pt x="76" y="16"/>
                              </a:lnTo>
                              <a:lnTo>
                                <a:pt x="70" y="24"/>
                              </a:lnTo>
                              <a:lnTo>
                                <a:pt x="73" y="29"/>
                              </a:lnTo>
                              <a:lnTo>
                                <a:pt x="48" y="25"/>
                              </a:lnTo>
                              <a:lnTo>
                                <a:pt x="21" y="26"/>
                              </a:lnTo>
                              <a:lnTo>
                                <a:pt x="34" y="22"/>
                              </a:lnTo>
                              <a:lnTo>
                                <a:pt x="19" y="16"/>
                              </a:lnTo>
                              <a:lnTo>
                                <a:pt x="0" y="5"/>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82" name="Freeform 154"/>
                        <p:cNvSpPr>
                          <a:spLocks/>
                        </p:cNvSpPr>
                        <p:nvPr/>
                      </p:nvSpPr>
                      <p:spPr bwMode="auto">
                        <a:xfrm>
                          <a:off x="4543" y="2924"/>
                          <a:ext cx="12" cy="8"/>
                        </a:xfrm>
                        <a:custGeom>
                          <a:avLst/>
                          <a:gdLst>
                            <a:gd name="T0" fmla="*/ 0 w 23"/>
                            <a:gd name="T1" fmla="*/ 0 h 16"/>
                            <a:gd name="T2" fmla="*/ 23 w 23"/>
                            <a:gd name="T3" fmla="*/ 0 h 16"/>
                            <a:gd name="T4" fmla="*/ 20 w 23"/>
                            <a:gd name="T5" fmla="*/ 16 h 16"/>
                            <a:gd name="T6" fmla="*/ 0 w 23"/>
                            <a:gd name="T7" fmla="*/ 0 h 16"/>
                          </a:gdLst>
                          <a:ahLst/>
                          <a:cxnLst>
                            <a:cxn ang="0">
                              <a:pos x="T0" y="T1"/>
                            </a:cxn>
                            <a:cxn ang="0">
                              <a:pos x="T2" y="T3"/>
                            </a:cxn>
                            <a:cxn ang="0">
                              <a:pos x="T4" y="T5"/>
                            </a:cxn>
                            <a:cxn ang="0">
                              <a:pos x="T6" y="T7"/>
                            </a:cxn>
                          </a:cxnLst>
                          <a:rect l="0" t="0" r="r" b="b"/>
                          <a:pathLst>
                            <a:path w="23" h="16">
                              <a:moveTo>
                                <a:pt x="0" y="0"/>
                              </a:moveTo>
                              <a:lnTo>
                                <a:pt x="23" y="0"/>
                              </a:lnTo>
                              <a:lnTo>
                                <a:pt x="20" y="16"/>
                              </a:lnTo>
                              <a:lnTo>
                                <a:pt x="0" y="0"/>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83" name="Freeform 155"/>
                        <p:cNvSpPr>
                          <a:spLocks/>
                        </p:cNvSpPr>
                        <p:nvPr/>
                      </p:nvSpPr>
                      <p:spPr bwMode="auto">
                        <a:xfrm>
                          <a:off x="4458" y="2925"/>
                          <a:ext cx="62" cy="41"/>
                        </a:xfrm>
                        <a:custGeom>
                          <a:avLst/>
                          <a:gdLst>
                            <a:gd name="T0" fmla="*/ 10 w 123"/>
                            <a:gd name="T1" fmla="*/ 8 h 81"/>
                            <a:gd name="T2" fmla="*/ 24 w 123"/>
                            <a:gd name="T3" fmla="*/ 7 h 81"/>
                            <a:gd name="T4" fmla="*/ 52 w 123"/>
                            <a:gd name="T5" fmla="*/ 52 h 81"/>
                            <a:gd name="T6" fmla="*/ 123 w 123"/>
                            <a:gd name="T7" fmla="*/ 81 h 81"/>
                            <a:gd name="T8" fmla="*/ 51 w 123"/>
                            <a:gd name="T9" fmla="*/ 60 h 81"/>
                            <a:gd name="T10" fmla="*/ 22 w 123"/>
                            <a:gd name="T11" fmla="*/ 36 h 81"/>
                            <a:gd name="T12" fmla="*/ 7 w 123"/>
                            <a:gd name="T13" fmla="*/ 46 h 81"/>
                            <a:gd name="T14" fmla="*/ 0 w 123"/>
                            <a:gd name="T15" fmla="*/ 0 h 81"/>
                            <a:gd name="T16" fmla="*/ 10 w 123"/>
                            <a:gd name="T17" fmla="*/ 8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3" h="81">
                              <a:moveTo>
                                <a:pt x="10" y="8"/>
                              </a:moveTo>
                              <a:lnTo>
                                <a:pt x="24" y="7"/>
                              </a:lnTo>
                              <a:lnTo>
                                <a:pt x="52" y="52"/>
                              </a:lnTo>
                              <a:lnTo>
                                <a:pt x="123" y="81"/>
                              </a:lnTo>
                              <a:lnTo>
                                <a:pt x="51" y="60"/>
                              </a:lnTo>
                              <a:lnTo>
                                <a:pt x="22" y="36"/>
                              </a:lnTo>
                              <a:lnTo>
                                <a:pt x="7" y="46"/>
                              </a:lnTo>
                              <a:lnTo>
                                <a:pt x="0" y="0"/>
                              </a:lnTo>
                              <a:lnTo>
                                <a:pt x="10" y="8"/>
                              </a:lnTo>
                              <a:close/>
                            </a:path>
                          </a:pathLst>
                        </a:custGeom>
                        <a:solidFill>
                          <a:srgbClr val="7F5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176284" name="Freeform 156"/>
                    <p:cNvSpPr>
                      <a:spLocks/>
                    </p:cNvSpPr>
                    <p:nvPr/>
                  </p:nvSpPr>
                  <p:spPr bwMode="auto">
                    <a:xfrm>
                      <a:off x="4442" y="2831"/>
                      <a:ext cx="128" cy="104"/>
                    </a:xfrm>
                    <a:custGeom>
                      <a:avLst/>
                      <a:gdLst>
                        <a:gd name="T0" fmla="*/ 37 w 255"/>
                        <a:gd name="T1" fmla="*/ 206 h 206"/>
                        <a:gd name="T2" fmla="*/ 17 w 255"/>
                        <a:gd name="T3" fmla="*/ 183 h 206"/>
                        <a:gd name="T4" fmla="*/ 7 w 255"/>
                        <a:gd name="T5" fmla="*/ 153 h 206"/>
                        <a:gd name="T6" fmla="*/ 0 w 255"/>
                        <a:gd name="T7" fmla="*/ 110 h 206"/>
                        <a:gd name="T8" fmla="*/ 0 w 255"/>
                        <a:gd name="T9" fmla="*/ 68 h 206"/>
                        <a:gd name="T10" fmla="*/ 8 w 255"/>
                        <a:gd name="T11" fmla="*/ 36 h 206"/>
                        <a:gd name="T12" fmla="*/ 34 w 255"/>
                        <a:gd name="T13" fmla="*/ 14 h 206"/>
                        <a:gd name="T14" fmla="*/ 61 w 255"/>
                        <a:gd name="T15" fmla="*/ 4 h 206"/>
                        <a:gd name="T16" fmla="*/ 111 w 255"/>
                        <a:gd name="T17" fmla="*/ 0 h 206"/>
                        <a:gd name="T18" fmla="*/ 177 w 255"/>
                        <a:gd name="T19" fmla="*/ 3 h 206"/>
                        <a:gd name="T20" fmla="*/ 218 w 255"/>
                        <a:gd name="T21" fmla="*/ 14 h 206"/>
                        <a:gd name="T22" fmla="*/ 243 w 255"/>
                        <a:gd name="T23" fmla="*/ 19 h 206"/>
                        <a:gd name="T24" fmla="*/ 255 w 255"/>
                        <a:gd name="T25" fmla="*/ 19 h 206"/>
                        <a:gd name="T26" fmla="*/ 240 w 255"/>
                        <a:gd name="T27" fmla="*/ 32 h 206"/>
                        <a:gd name="T28" fmla="*/ 230 w 255"/>
                        <a:gd name="T29" fmla="*/ 53 h 206"/>
                        <a:gd name="T30" fmla="*/ 230 w 255"/>
                        <a:gd name="T31" fmla="*/ 62 h 206"/>
                        <a:gd name="T32" fmla="*/ 208 w 255"/>
                        <a:gd name="T33" fmla="*/ 49 h 206"/>
                        <a:gd name="T34" fmla="*/ 177 w 255"/>
                        <a:gd name="T35" fmla="*/ 47 h 206"/>
                        <a:gd name="T36" fmla="*/ 140 w 255"/>
                        <a:gd name="T37" fmla="*/ 45 h 206"/>
                        <a:gd name="T38" fmla="*/ 115 w 255"/>
                        <a:gd name="T39" fmla="*/ 45 h 206"/>
                        <a:gd name="T40" fmla="*/ 86 w 255"/>
                        <a:gd name="T41" fmla="*/ 45 h 206"/>
                        <a:gd name="T42" fmla="*/ 100 w 255"/>
                        <a:gd name="T43" fmla="*/ 50 h 206"/>
                        <a:gd name="T44" fmla="*/ 100 w 255"/>
                        <a:gd name="T45" fmla="*/ 63 h 206"/>
                        <a:gd name="T46" fmla="*/ 91 w 255"/>
                        <a:gd name="T47" fmla="*/ 79 h 206"/>
                        <a:gd name="T48" fmla="*/ 76 w 255"/>
                        <a:gd name="T49" fmla="*/ 99 h 206"/>
                        <a:gd name="T50" fmla="*/ 67 w 255"/>
                        <a:gd name="T51" fmla="*/ 124 h 206"/>
                        <a:gd name="T52" fmla="*/ 67 w 255"/>
                        <a:gd name="T53" fmla="*/ 153 h 206"/>
                        <a:gd name="T54" fmla="*/ 45 w 255"/>
                        <a:gd name="T55" fmla="*/ 136 h 206"/>
                        <a:gd name="T56" fmla="*/ 44 w 255"/>
                        <a:gd name="T57" fmla="*/ 123 h 206"/>
                        <a:gd name="T58" fmla="*/ 30 w 255"/>
                        <a:gd name="T59" fmla="*/ 118 h 206"/>
                        <a:gd name="T60" fmla="*/ 15 w 255"/>
                        <a:gd name="T61" fmla="*/ 120 h 206"/>
                        <a:gd name="T62" fmla="*/ 12 w 255"/>
                        <a:gd name="T63" fmla="*/ 127 h 206"/>
                        <a:gd name="T64" fmla="*/ 17 w 255"/>
                        <a:gd name="T65" fmla="*/ 166 h 206"/>
                        <a:gd name="T66" fmla="*/ 29 w 255"/>
                        <a:gd name="T67" fmla="*/ 183 h 206"/>
                        <a:gd name="T68" fmla="*/ 37 w 255"/>
                        <a:gd name="T69" fmla="*/ 206 h 2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55" h="206">
                          <a:moveTo>
                            <a:pt x="37" y="206"/>
                          </a:moveTo>
                          <a:lnTo>
                            <a:pt x="17" y="183"/>
                          </a:lnTo>
                          <a:lnTo>
                            <a:pt x="7" y="153"/>
                          </a:lnTo>
                          <a:lnTo>
                            <a:pt x="0" y="110"/>
                          </a:lnTo>
                          <a:lnTo>
                            <a:pt x="0" y="68"/>
                          </a:lnTo>
                          <a:lnTo>
                            <a:pt x="8" y="36"/>
                          </a:lnTo>
                          <a:lnTo>
                            <a:pt x="34" y="14"/>
                          </a:lnTo>
                          <a:lnTo>
                            <a:pt x="61" y="4"/>
                          </a:lnTo>
                          <a:lnTo>
                            <a:pt x="111" y="0"/>
                          </a:lnTo>
                          <a:lnTo>
                            <a:pt x="177" y="3"/>
                          </a:lnTo>
                          <a:lnTo>
                            <a:pt x="218" y="14"/>
                          </a:lnTo>
                          <a:lnTo>
                            <a:pt x="243" y="19"/>
                          </a:lnTo>
                          <a:lnTo>
                            <a:pt x="255" y="19"/>
                          </a:lnTo>
                          <a:lnTo>
                            <a:pt x="240" y="32"/>
                          </a:lnTo>
                          <a:lnTo>
                            <a:pt x="230" y="53"/>
                          </a:lnTo>
                          <a:lnTo>
                            <a:pt x="230" y="62"/>
                          </a:lnTo>
                          <a:lnTo>
                            <a:pt x="208" y="49"/>
                          </a:lnTo>
                          <a:lnTo>
                            <a:pt x="177" y="47"/>
                          </a:lnTo>
                          <a:lnTo>
                            <a:pt x="140" y="45"/>
                          </a:lnTo>
                          <a:lnTo>
                            <a:pt x="115" y="45"/>
                          </a:lnTo>
                          <a:lnTo>
                            <a:pt x="86" y="45"/>
                          </a:lnTo>
                          <a:lnTo>
                            <a:pt x="100" y="50"/>
                          </a:lnTo>
                          <a:lnTo>
                            <a:pt x="100" y="63"/>
                          </a:lnTo>
                          <a:lnTo>
                            <a:pt x="91" y="79"/>
                          </a:lnTo>
                          <a:lnTo>
                            <a:pt x="76" y="99"/>
                          </a:lnTo>
                          <a:lnTo>
                            <a:pt x="67" y="124"/>
                          </a:lnTo>
                          <a:lnTo>
                            <a:pt x="67" y="153"/>
                          </a:lnTo>
                          <a:lnTo>
                            <a:pt x="45" y="136"/>
                          </a:lnTo>
                          <a:lnTo>
                            <a:pt x="44" y="123"/>
                          </a:lnTo>
                          <a:lnTo>
                            <a:pt x="30" y="118"/>
                          </a:lnTo>
                          <a:lnTo>
                            <a:pt x="15" y="120"/>
                          </a:lnTo>
                          <a:lnTo>
                            <a:pt x="12" y="127"/>
                          </a:lnTo>
                          <a:lnTo>
                            <a:pt x="17" y="166"/>
                          </a:lnTo>
                          <a:lnTo>
                            <a:pt x="29" y="183"/>
                          </a:lnTo>
                          <a:lnTo>
                            <a:pt x="37" y="206"/>
                          </a:lnTo>
                          <a:close/>
                        </a:path>
                      </a:pathLst>
                    </a:custGeom>
                    <a:solidFill>
                      <a:srgbClr val="BF7F1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285" name="Freeform 157"/>
                  <p:cNvSpPr>
                    <a:spLocks/>
                  </p:cNvSpPr>
                  <p:nvPr/>
                </p:nvSpPr>
                <p:spPr bwMode="auto">
                  <a:xfrm>
                    <a:off x="4548" y="3198"/>
                    <a:ext cx="110" cy="52"/>
                  </a:xfrm>
                  <a:custGeom>
                    <a:avLst/>
                    <a:gdLst>
                      <a:gd name="T0" fmla="*/ 220 w 220"/>
                      <a:gd name="T1" fmla="*/ 92 h 104"/>
                      <a:gd name="T2" fmla="*/ 169 w 220"/>
                      <a:gd name="T3" fmla="*/ 104 h 104"/>
                      <a:gd name="T4" fmla="*/ 97 w 220"/>
                      <a:gd name="T5" fmla="*/ 95 h 104"/>
                      <a:gd name="T6" fmla="*/ 36 w 220"/>
                      <a:gd name="T7" fmla="*/ 79 h 104"/>
                      <a:gd name="T8" fmla="*/ 0 w 220"/>
                      <a:gd name="T9" fmla="*/ 18 h 104"/>
                      <a:gd name="T10" fmla="*/ 102 w 220"/>
                      <a:gd name="T11" fmla="*/ 26 h 104"/>
                      <a:gd name="T12" fmla="*/ 93 w 220"/>
                      <a:gd name="T13" fmla="*/ 0 h 104"/>
                      <a:gd name="T14" fmla="*/ 139 w 220"/>
                      <a:gd name="T15" fmla="*/ 5 h 104"/>
                      <a:gd name="T16" fmla="*/ 185 w 220"/>
                      <a:gd name="T17" fmla="*/ 26 h 104"/>
                      <a:gd name="T18" fmla="*/ 203 w 220"/>
                      <a:gd name="T19" fmla="*/ 34 h 104"/>
                      <a:gd name="T20" fmla="*/ 220 w 220"/>
                      <a:gd name="T21" fmla="*/ 92 h 1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20" h="104">
                        <a:moveTo>
                          <a:pt x="220" y="92"/>
                        </a:moveTo>
                        <a:lnTo>
                          <a:pt x="169" y="104"/>
                        </a:lnTo>
                        <a:lnTo>
                          <a:pt x="97" y="95"/>
                        </a:lnTo>
                        <a:lnTo>
                          <a:pt x="36" y="79"/>
                        </a:lnTo>
                        <a:lnTo>
                          <a:pt x="0" y="18"/>
                        </a:lnTo>
                        <a:lnTo>
                          <a:pt x="102" y="26"/>
                        </a:lnTo>
                        <a:lnTo>
                          <a:pt x="93" y="0"/>
                        </a:lnTo>
                        <a:lnTo>
                          <a:pt x="139" y="5"/>
                        </a:lnTo>
                        <a:lnTo>
                          <a:pt x="185" y="26"/>
                        </a:lnTo>
                        <a:lnTo>
                          <a:pt x="203" y="34"/>
                        </a:lnTo>
                        <a:lnTo>
                          <a:pt x="220" y="92"/>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sp>
            <p:nvSpPr>
              <p:cNvPr id="176286" name="Freeform 158"/>
              <p:cNvSpPr>
                <a:spLocks/>
              </p:cNvSpPr>
              <p:nvPr/>
            </p:nvSpPr>
            <p:spPr bwMode="auto">
              <a:xfrm>
                <a:off x="5056" y="3413"/>
                <a:ext cx="38" cy="83"/>
              </a:xfrm>
              <a:custGeom>
                <a:avLst/>
                <a:gdLst>
                  <a:gd name="T0" fmla="*/ 73 w 76"/>
                  <a:gd name="T1" fmla="*/ 1 h 166"/>
                  <a:gd name="T2" fmla="*/ 76 w 76"/>
                  <a:gd name="T3" fmla="*/ 92 h 166"/>
                  <a:gd name="T4" fmla="*/ 37 w 76"/>
                  <a:gd name="T5" fmla="*/ 149 h 166"/>
                  <a:gd name="T6" fmla="*/ 17 w 76"/>
                  <a:gd name="T7" fmla="*/ 166 h 166"/>
                  <a:gd name="T8" fmla="*/ 20 w 76"/>
                  <a:gd name="T9" fmla="*/ 86 h 166"/>
                  <a:gd name="T10" fmla="*/ 12 w 76"/>
                  <a:gd name="T11" fmla="*/ 95 h 166"/>
                  <a:gd name="T12" fmla="*/ 1 w 76"/>
                  <a:gd name="T13" fmla="*/ 121 h 166"/>
                  <a:gd name="T14" fmla="*/ 0 w 76"/>
                  <a:gd name="T15" fmla="*/ 92 h 166"/>
                  <a:gd name="T16" fmla="*/ 10 w 76"/>
                  <a:gd name="T17" fmla="*/ 43 h 166"/>
                  <a:gd name="T18" fmla="*/ 35 w 76"/>
                  <a:gd name="T19" fmla="*/ 0 h 166"/>
                  <a:gd name="T20" fmla="*/ 73 w 76"/>
                  <a:gd name="T21" fmla="*/ 1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6" h="166">
                    <a:moveTo>
                      <a:pt x="73" y="1"/>
                    </a:moveTo>
                    <a:lnTo>
                      <a:pt x="76" y="92"/>
                    </a:lnTo>
                    <a:lnTo>
                      <a:pt x="37" y="149"/>
                    </a:lnTo>
                    <a:lnTo>
                      <a:pt x="17" y="166"/>
                    </a:lnTo>
                    <a:lnTo>
                      <a:pt x="20" y="86"/>
                    </a:lnTo>
                    <a:lnTo>
                      <a:pt x="12" y="95"/>
                    </a:lnTo>
                    <a:lnTo>
                      <a:pt x="1" y="121"/>
                    </a:lnTo>
                    <a:lnTo>
                      <a:pt x="0" y="92"/>
                    </a:lnTo>
                    <a:lnTo>
                      <a:pt x="10" y="43"/>
                    </a:lnTo>
                    <a:lnTo>
                      <a:pt x="35" y="0"/>
                    </a:lnTo>
                    <a:lnTo>
                      <a:pt x="73" y="1"/>
                    </a:lnTo>
                    <a:close/>
                  </a:path>
                </a:pathLst>
              </a:custGeom>
              <a:solidFill>
                <a:srgbClr val="FF7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87" name="Freeform 159"/>
              <p:cNvSpPr>
                <a:spLocks/>
              </p:cNvSpPr>
              <p:nvPr/>
            </p:nvSpPr>
            <p:spPr bwMode="auto">
              <a:xfrm>
                <a:off x="4866" y="3391"/>
                <a:ext cx="42" cy="79"/>
              </a:xfrm>
              <a:custGeom>
                <a:avLst/>
                <a:gdLst>
                  <a:gd name="T0" fmla="*/ 59 w 85"/>
                  <a:gd name="T1" fmla="*/ 0 h 158"/>
                  <a:gd name="T2" fmla="*/ 85 w 85"/>
                  <a:gd name="T3" fmla="*/ 83 h 158"/>
                  <a:gd name="T4" fmla="*/ 41 w 85"/>
                  <a:gd name="T5" fmla="*/ 158 h 158"/>
                  <a:gd name="T6" fmla="*/ 26 w 85"/>
                  <a:gd name="T7" fmla="*/ 149 h 158"/>
                  <a:gd name="T8" fmla="*/ 0 w 85"/>
                  <a:gd name="T9" fmla="*/ 142 h 158"/>
                  <a:gd name="T10" fmla="*/ 10 w 85"/>
                  <a:gd name="T11" fmla="*/ 117 h 158"/>
                  <a:gd name="T12" fmla="*/ 14 w 85"/>
                  <a:gd name="T13" fmla="*/ 89 h 158"/>
                  <a:gd name="T14" fmla="*/ 0 w 85"/>
                  <a:gd name="T15" fmla="*/ 58 h 158"/>
                  <a:gd name="T16" fmla="*/ 10 w 85"/>
                  <a:gd name="T17" fmla="*/ 6 h 158"/>
                  <a:gd name="T18" fmla="*/ 59 w 85"/>
                  <a:gd name="T19" fmla="*/ 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5" h="158">
                    <a:moveTo>
                      <a:pt x="59" y="0"/>
                    </a:moveTo>
                    <a:lnTo>
                      <a:pt x="85" y="83"/>
                    </a:lnTo>
                    <a:lnTo>
                      <a:pt x="41" y="158"/>
                    </a:lnTo>
                    <a:lnTo>
                      <a:pt x="26" y="149"/>
                    </a:lnTo>
                    <a:lnTo>
                      <a:pt x="0" y="142"/>
                    </a:lnTo>
                    <a:lnTo>
                      <a:pt x="10" y="117"/>
                    </a:lnTo>
                    <a:lnTo>
                      <a:pt x="14" y="89"/>
                    </a:lnTo>
                    <a:lnTo>
                      <a:pt x="0" y="58"/>
                    </a:lnTo>
                    <a:lnTo>
                      <a:pt x="10" y="6"/>
                    </a:lnTo>
                    <a:lnTo>
                      <a:pt x="59" y="0"/>
                    </a:lnTo>
                    <a:close/>
                  </a:path>
                </a:pathLst>
              </a:custGeom>
              <a:solidFill>
                <a:srgbClr val="FF7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88" name="Group 160"/>
              <p:cNvGrpSpPr>
                <a:grpSpLocks/>
              </p:cNvGrpSpPr>
              <p:nvPr/>
            </p:nvGrpSpPr>
            <p:grpSpPr bwMode="auto">
              <a:xfrm>
                <a:off x="5215" y="2898"/>
                <a:ext cx="258" cy="1005"/>
                <a:chOff x="5215" y="2898"/>
                <a:chExt cx="258" cy="1005"/>
              </a:xfrm>
            </p:grpSpPr>
            <p:sp>
              <p:nvSpPr>
                <p:cNvPr id="176289" name="Freeform 161"/>
                <p:cNvSpPr>
                  <a:spLocks/>
                </p:cNvSpPr>
                <p:nvPr/>
              </p:nvSpPr>
              <p:spPr bwMode="auto">
                <a:xfrm>
                  <a:off x="5267" y="3580"/>
                  <a:ext cx="137" cy="294"/>
                </a:xfrm>
                <a:custGeom>
                  <a:avLst/>
                  <a:gdLst>
                    <a:gd name="T0" fmla="*/ 61 w 274"/>
                    <a:gd name="T1" fmla="*/ 0 h 586"/>
                    <a:gd name="T2" fmla="*/ 54 w 274"/>
                    <a:gd name="T3" fmla="*/ 69 h 586"/>
                    <a:gd name="T4" fmla="*/ 49 w 274"/>
                    <a:gd name="T5" fmla="*/ 149 h 586"/>
                    <a:gd name="T6" fmla="*/ 49 w 274"/>
                    <a:gd name="T7" fmla="*/ 227 h 586"/>
                    <a:gd name="T8" fmla="*/ 54 w 274"/>
                    <a:gd name="T9" fmla="*/ 299 h 586"/>
                    <a:gd name="T10" fmla="*/ 55 w 274"/>
                    <a:gd name="T11" fmla="*/ 357 h 586"/>
                    <a:gd name="T12" fmla="*/ 55 w 274"/>
                    <a:gd name="T13" fmla="*/ 430 h 586"/>
                    <a:gd name="T14" fmla="*/ 50 w 274"/>
                    <a:gd name="T15" fmla="*/ 461 h 586"/>
                    <a:gd name="T16" fmla="*/ 13 w 274"/>
                    <a:gd name="T17" fmla="*/ 552 h 586"/>
                    <a:gd name="T18" fmla="*/ 0 w 274"/>
                    <a:gd name="T19" fmla="*/ 585 h 586"/>
                    <a:gd name="T20" fmla="*/ 59 w 274"/>
                    <a:gd name="T21" fmla="*/ 586 h 586"/>
                    <a:gd name="T22" fmla="*/ 84 w 274"/>
                    <a:gd name="T23" fmla="*/ 546 h 586"/>
                    <a:gd name="T24" fmla="*/ 101 w 274"/>
                    <a:gd name="T25" fmla="*/ 500 h 586"/>
                    <a:gd name="T26" fmla="*/ 111 w 274"/>
                    <a:gd name="T27" fmla="*/ 426 h 586"/>
                    <a:gd name="T28" fmla="*/ 145 w 274"/>
                    <a:gd name="T29" fmla="*/ 227 h 586"/>
                    <a:gd name="T30" fmla="*/ 157 w 274"/>
                    <a:gd name="T31" fmla="*/ 170 h 586"/>
                    <a:gd name="T32" fmla="*/ 149 w 274"/>
                    <a:gd name="T33" fmla="*/ 279 h 586"/>
                    <a:gd name="T34" fmla="*/ 159 w 274"/>
                    <a:gd name="T35" fmla="*/ 345 h 586"/>
                    <a:gd name="T36" fmla="*/ 162 w 274"/>
                    <a:gd name="T37" fmla="*/ 407 h 586"/>
                    <a:gd name="T38" fmla="*/ 155 w 274"/>
                    <a:gd name="T39" fmla="*/ 464 h 586"/>
                    <a:gd name="T40" fmla="*/ 160 w 274"/>
                    <a:gd name="T41" fmla="*/ 491 h 586"/>
                    <a:gd name="T42" fmla="*/ 198 w 274"/>
                    <a:gd name="T43" fmla="*/ 576 h 586"/>
                    <a:gd name="T44" fmla="*/ 231 w 274"/>
                    <a:gd name="T45" fmla="*/ 578 h 586"/>
                    <a:gd name="T46" fmla="*/ 248 w 274"/>
                    <a:gd name="T47" fmla="*/ 578 h 586"/>
                    <a:gd name="T48" fmla="*/ 269 w 274"/>
                    <a:gd name="T49" fmla="*/ 560 h 586"/>
                    <a:gd name="T50" fmla="*/ 218 w 274"/>
                    <a:gd name="T51" fmla="*/ 464 h 586"/>
                    <a:gd name="T52" fmla="*/ 243 w 274"/>
                    <a:gd name="T53" fmla="*/ 261 h 586"/>
                    <a:gd name="T54" fmla="*/ 253 w 274"/>
                    <a:gd name="T55" fmla="*/ 166 h 586"/>
                    <a:gd name="T56" fmla="*/ 274 w 274"/>
                    <a:gd name="T57" fmla="*/ 4 h 586"/>
                    <a:gd name="T58" fmla="*/ 61 w 274"/>
                    <a:gd name="T59" fmla="*/ 0 h 5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74" h="586">
                      <a:moveTo>
                        <a:pt x="61" y="0"/>
                      </a:moveTo>
                      <a:lnTo>
                        <a:pt x="54" y="69"/>
                      </a:lnTo>
                      <a:lnTo>
                        <a:pt x="49" y="149"/>
                      </a:lnTo>
                      <a:lnTo>
                        <a:pt x="49" y="227"/>
                      </a:lnTo>
                      <a:lnTo>
                        <a:pt x="54" y="299"/>
                      </a:lnTo>
                      <a:lnTo>
                        <a:pt x="55" y="357"/>
                      </a:lnTo>
                      <a:lnTo>
                        <a:pt x="55" y="430"/>
                      </a:lnTo>
                      <a:lnTo>
                        <a:pt x="50" y="461"/>
                      </a:lnTo>
                      <a:lnTo>
                        <a:pt x="13" y="552"/>
                      </a:lnTo>
                      <a:lnTo>
                        <a:pt x="0" y="585"/>
                      </a:lnTo>
                      <a:lnTo>
                        <a:pt x="59" y="586"/>
                      </a:lnTo>
                      <a:lnTo>
                        <a:pt x="84" y="546"/>
                      </a:lnTo>
                      <a:lnTo>
                        <a:pt x="101" y="500"/>
                      </a:lnTo>
                      <a:lnTo>
                        <a:pt x="111" y="426"/>
                      </a:lnTo>
                      <a:lnTo>
                        <a:pt x="145" y="227"/>
                      </a:lnTo>
                      <a:lnTo>
                        <a:pt x="157" y="170"/>
                      </a:lnTo>
                      <a:lnTo>
                        <a:pt x="149" y="279"/>
                      </a:lnTo>
                      <a:lnTo>
                        <a:pt x="159" y="345"/>
                      </a:lnTo>
                      <a:lnTo>
                        <a:pt x="162" y="407"/>
                      </a:lnTo>
                      <a:lnTo>
                        <a:pt x="155" y="464"/>
                      </a:lnTo>
                      <a:lnTo>
                        <a:pt x="160" y="491"/>
                      </a:lnTo>
                      <a:lnTo>
                        <a:pt x="198" y="576"/>
                      </a:lnTo>
                      <a:lnTo>
                        <a:pt x="231" y="578"/>
                      </a:lnTo>
                      <a:lnTo>
                        <a:pt x="248" y="578"/>
                      </a:lnTo>
                      <a:lnTo>
                        <a:pt x="269" y="560"/>
                      </a:lnTo>
                      <a:lnTo>
                        <a:pt x="218" y="464"/>
                      </a:lnTo>
                      <a:lnTo>
                        <a:pt x="243" y="261"/>
                      </a:lnTo>
                      <a:lnTo>
                        <a:pt x="253" y="166"/>
                      </a:lnTo>
                      <a:lnTo>
                        <a:pt x="274" y="4"/>
                      </a:lnTo>
                      <a:lnTo>
                        <a:pt x="61" y="0"/>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90" name="Group 162"/>
                <p:cNvGrpSpPr>
                  <a:grpSpLocks/>
                </p:cNvGrpSpPr>
                <p:nvPr/>
              </p:nvGrpSpPr>
              <p:grpSpPr bwMode="auto">
                <a:xfrm>
                  <a:off x="5218" y="3216"/>
                  <a:ext cx="249" cy="292"/>
                  <a:chOff x="5218" y="3216"/>
                  <a:chExt cx="249" cy="292"/>
                </a:xfrm>
              </p:grpSpPr>
              <p:sp>
                <p:nvSpPr>
                  <p:cNvPr id="176291" name="Freeform 163"/>
                  <p:cNvSpPr>
                    <a:spLocks/>
                  </p:cNvSpPr>
                  <p:nvPr/>
                </p:nvSpPr>
                <p:spPr bwMode="auto">
                  <a:xfrm>
                    <a:off x="5218" y="3224"/>
                    <a:ext cx="68" cy="284"/>
                  </a:xfrm>
                  <a:custGeom>
                    <a:avLst/>
                    <a:gdLst>
                      <a:gd name="T0" fmla="*/ 6 w 135"/>
                      <a:gd name="T1" fmla="*/ 0 h 567"/>
                      <a:gd name="T2" fmla="*/ 0 w 135"/>
                      <a:gd name="T3" fmla="*/ 128 h 567"/>
                      <a:gd name="T4" fmla="*/ 22 w 135"/>
                      <a:gd name="T5" fmla="*/ 305 h 567"/>
                      <a:gd name="T6" fmla="*/ 40 w 135"/>
                      <a:gd name="T7" fmla="*/ 458 h 567"/>
                      <a:gd name="T8" fmla="*/ 74 w 135"/>
                      <a:gd name="T9" fmla="*/ 550 h 567"/>
                      <a:gd name="T10" fmla="*/ 89 w 135"/>
                      <a:gd name="T11" fmla="*/ 567 h 567"/>
                      <a:gd name="T12" fmla="*/ 99 w 135"/>
                      <a:gd name="T13" fmla="*/ 541 h 567"/>
                      <a:gd name="T14" fmla="*/ 104 w 135"/>
                      <a:gd name="T15" fmla="*/ 476 h 567"/>
                      <a:gd name="T16" fmla="*/ 135 w 135"/>
                      <a:gd name="T17" fmla="*/ 459 h 567"/>
                      <a:gd name="T18" fmla="*/ 94 w 135"/>
                      <a:gd name="T19" fmla="*/ 407 h 567"/>
                      <a:gd name="T20" fmla="*/ 67 w 135"/>
                      <a:gd name="T21" fmla="*/ 377 h 567"/>
                      <a:gd name="T22" fmla="*/ 71 w 135"/>
                      <a:gd name="T23" fmla="*/ 115 h 567"/>
                      <a:gd name="T24" fmla="*/ 84 w 135"/>
                      <a:gd name="T25" fmla="*/ 10 h 567"/>
                      <a:gd name="T26" fmla="*/ 6 w 135"/>
                      <a:gd name="T27" fmla="*/ 0 h 5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5" h="567">
                        <a:moveTo>
                          <a:pt x="6" y="0"/>
                        </a:moveTo>
                        <a:lnTo>
                          <a:pt x="0" y="128"/>
                        </a:lnTo>
                        <a:lnTo>
                          <a:pt x="22" y="305"/>
                        </a:lnTo>
                        <a:lnTo>
                          <a:pt x="40" y="458"/>
                        </a:lnTo>
                        <a:lnTo>
                          <a:pt x="74" y="550"/>
                        </a:lnTo>
                        <a:lnTo>
                          <a:pt x="89" y="567"/>
                        </a:lnTo>
                        <a:lnTo>
                          <a:pt x="99" y="541"/>
                        </a:lnTo>
                        <a:lnTo>
                          <a:pt x="104" y="476"/>
                        </a:lnTo>
                        <a:lnTo>
                          <a:pt x="135" y="459"/>
                        </a:lnTo>
                        <a:lnTo>
                          <a:pt x="94" y="407"/>
                        </a:lnTo>
                        <a:lnTo>
                          <a:pt x="67" y="377"/>
                        </a:lnTo>
                        <a:lnTo>
                          <a:pt x="71" y="115"/>
                        </a:lnTo>
                        <a:lnTo>
                          <a:pt x="84" y="10"/>
                        </a:lnTo>
                        <a:lnTo>
                          <a:pt x="6" y="0"/>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92" name="Freeform 164"/>
                  <p:cNvSpPr>
                    <a:spLocks/>
                  </p:cNvSpPr>
                  <p:nvPr/>
                </p:nvSpPr>
                <p:spPr bwMode="auto">
                  <a:xfrm>
                    <a:off x="5408" y="3216"/>
                    <a:ext cx="59" cy="265"/>
                  </a:xfrm>
                  <a:custGeom>
                    <a:avLst/>
                    <a:gdLst>
                      <a:gd name="T0" fmla="*/ 34 w 119"/>
                      <a:gd name="T1" fmla="*/ 14 h 530"/>
                      <a:gd name="T2" fmla="*/ 51 w 119"/>
                      <a:gd name="T3" fmla="*/ 110 h 530"/>
                      <a:gd name="T4" fmla="*/ 50 w 119"/>
                      <a:gd name="T5" fmla="*/ 336 h 530"/>
                      <a:gd name="T6" fmla="*/ 0 w 119"/>
                      <a:gd name="T7" fmla="*/ 432 h 530"/>
                      <a:gd name="T8" fmla="*/ 12 w 119"/>
                      <a:gd name="T9" fmla="*/ 440 h 530"/>
                      <a:gd name="T10" fmla="*/ 0 w 119"/>
                      <a:gd name="T11" fmla="*/ 490 h 530"/>
                      <a:gd name="T12" fmla="*/ 11 w 119"/>
                      <a:gd name="T13" fmla="*/ 530 h 530"/>
                      <a:gd name="T14" fmla="*/ 50 w 119"/>
                      <a:gd name="T15" fmla="*/ 465 h 530"/>
                      <a:gd name="T16" fmla="*/ 85 w 119"/>
                      <a:gd name="T17" fmla="*/ 348 h 530"/>
                      <a:gd name="T18" fmla="*/ 119 w 119"/>
                      <a:gd name="T19" fmla="*/ 88 h 530"/>
                      <a:gd name="T20" fmla="*/ 104 w 119"/>
                      <a:gd name="T21" fmla="*/ 0 h 530"/>
                      <a:gd name="T22" fmla="*/ 34 w 119"/>
                      <a:gd name="T23" fmla="*/ 14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9" h="530">
                        <a:moveTo>
                          <a:pt x="34" y="14"/>
                        </a:moveTo>
                        <a:lnTo>
                          <a:pt x="51" y="110"/>
                        </a:lnTo>
                        <a:lnTo>
                          <a:pt x="50" y="336"/>
                        </a:lnTo>
                        <a:lnTo>
                          <a:pt x="0" y="432"/>
                        </a:lnTo>
                        <a:lnTo>
                          <a:pt x="12" y="440"/>
                        </a:lnTo>
                        <a:lnTo>
                          <a:pt x="0" y="490"/>
                        </a:lnTo>
                        <a:lnTo>
                          <a:pt x="11" y="530"/>
                        </a:lnTo>
                        <a:lnTo>
                          <a:pt x="50" y="465"/>
                        </a:lnTo>
                        <a:lnTo>
                          <a:pt x="85" y="348"/>
                        </a:lnTo>
                        <a:lnTo>
                          <a:pt x="119" y="88"/>
                        </a:lnTo>
                        <a:lnTo>
                          <a:pt x="104" y="0"/>
                        </a:lnTo>
                        <a:lnTo>
                          <a:pt x="34" y="14"/>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293" name="Freeform 165"/>
                <p:cNvSpPr>
                  <a:spLocks/>
                </p:cNvSpPr>
                <p:nvPr/>
              </p:nvSpPr>
              <p:spPr bwMode="auto">
                <a:xfrm>
                  <a:off x="5309" y="2917"/>
                  <a:ext cx="85" cy="133"/>
                </a:xfrm>
                <a:custGeom>
                  <a:avLst/>
                  <a:gdLst>
                    <a:gd name="T0" fmla="*/ 25 w 170"/>
                    <a:gd name="T1" fmla="*/ 268 h 268"/>
                    <a:gd name="T2" fmla="*/ 25 w 170"/>
                    <a:gd name="T3" fmla="*/ 227 h 268"/>
                    <a:gd name="T4" fmla="*/ 5 w 170"/>
                    <a:gd name="T5" fmla="*/ 179 h 268"/>
                    <a:gd name="T6" fmla="*/ 0 w 170"/>
                    <a:gd name="T7" fmla="*/ 148 h 268"/>
                    <a:gd name="T8" fmla="*/ 0 w 170"/>
                    <a:gd name="T9" fmla="*/ 125 h 268"/>
                    <a:gd name="T10" fmla="*/ 0 w 170"/>
                    <a:gd name="T11" fmla="*/ 90 h 268"/>
                    <a:gd name="T12" fmla="*/ 5 w 170"/>
                    <a:gd name="T13" fmla="*/ 61 h 268"/>
                    <a:gd name="T14" fmla="*/ 13 w 170"/>
                    <a:gd name="T15" fmla="*/ 42 h 268"/>
                    <a:gd name="T16" fmla="*/ 25 w 170"/>
                    <a:gd name="T17" fmla="*/ 25 h 268"/>
                    <a:gd name="T18" fmla="*/ 40 w 170"/>
                    <a:gd name="T19" fmla="*/ 12 h 268"/>
                    <a:gd name="T20" fmla="*/ 64 w 170"/>
                    <a:gd name="T21" fmla="*/ 2 h 268"/>
                    <a:gd name="T22" fmla="*/ 91 w 170"/>
                    <a:gd name="T23" fmla="*/ 0 h 268"/>
                    <a:gd name="T24" fmla="*/ 115 w 170"/>
                    <a:gd name="T25" fmla="*/ 3 h 268"/>
                    <a:gd name="T26" fmla="*/ 135 w 170"/>
                    <a:gd name="T27" fmla="*/ 10 h 268"/>
                    <a:gd name="T28" fmla="*/ 150 w 170"/>
                    <a:gd name="T29" fmla="*/ 25 h 268"/>
                    <a:gd name="T30" fmla="*/ 162 w 170"/>
                    <a:gd name="T31" fmla="*/ 42 h 268"/>
                    <a:gd name="T32" fmla="*/ 170 w 170"/>
                    <a:gd name="T33" fmla="*/ 62 h 268"/>
                    <a:gd name="T34" fmla="*/ 169 w 170"/>
                    <a:gd name="T35" fmla="*/ 109 h 268"/>
                    <a:gd name="T36" fmla="*/ 162 w 170"/>
                    <a:gd name="T37" fmla="*/ 145 h 268"/>
                    <a:gd name="T38" fmla="*/ 155 w 170"/>
                    <a:gd name="T39" fmla="*/ 185 h 268"/>
                    <a:gd name="T40" fmla="*/ 142 w 170"/>
                    <a:gd name="T41" fmla="*/ 205 h 268"/>
                    <a:gd name="T42" fmla="*/ 130 w 170"/>
                    <a:gd name="T43" fmla="*/ 223 h 268"/>
                    <a:gd name="T44" fmla="*/ 123 w 170"/>
                    <a:gd name="T45" fmla="*/ 234 h 268"/>
                    <a:gd name="T46" fmla="*/ 116 w 170"/>
                    <a:gd name="T47" fmla="*/ 268 h 268"/>
                    <a:gd name="T48" fmla="*/ 25 w 170"/>
                    <a:gd name="T49" fmla="*/ 268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70" h="268">
                      <a:moveTo>
                        <a:pt x="25" y="268"/>
                      </a:moveTo>
                      <a:lnTo>
                        <a:pt x="25" y="227"/>
                      </a:lnTo>
                      <a:lnTo>
                        <a:pt x="5" y="179"/>
                      </a:lnTo>
                      <a:lnTo>
                        <a:pt x="0" y="148"/>
                      </a:lnTo>
                      <a:lnTo>
                        <a:pt x="0" y="125"/>
                      </a:lnTo>
                      <a:lnTo>
                        <a:pt x="0" y="90"/>
                      </a:lnTo>
                      <a:lnTo>
                        <a:pt x="5" y="61"/>
                      </a:lnTo>
                      <a:lnTo>
                        <a:pt x="13" y="42"/>
                      </a:lnTo>
                      <a:lnTo>
                        <a:pt x="25" y="25"/>
                      </a:lnTo>
                      <a:lnTo>
                        <a:pt x="40" y="12"/>
                      </a:lnTo>
                      <a:lnTo>
                        <a:pt x="64" y="2"/>
                      </a:lnTo>
                      <a:lnTo>
                        <a:pt x="91" y="0"/>
                      </a:lnTo>
                      <a:lnTo>
                        <a:pt x="115" y="3"/>
                      </a:lnTo>
                      <a:lnTo>
                        <a:pt x="135" y="10"/>
                      </a:lnTo>
                      <a:lnTo>
                        <a:pt x="150" y="25"/>
                      </a:lnTo>
                      <a:lnTo>
                        <a:pt x="162" y="42"/>
                      </a:lnTo>
                      <a:lnTo>
                        <a:pt x="170" y="62"/>
                      </a:lnTo>
                      <a:lnTo>
                        <a:pt x="169" y="109"/>
                      </a:lnTo>
                      <a:lnTo>
                        <a:pt x="162" y="145"/>
                      </a:lnTo>
                      <a:lnTo>
                        <a:pt x="155" y="185"/>
                      </a:lnTo>
                      <a:lnTo>
                        <a:pt x="142" y="205"/>
                      </a:lnTo>
                      <a:lnTo>
                        <a:pt x="130" y="223"/>
                      </a:lnTo>
                      <a:lnTo>
                        <a:pt x="123" y="234"/>
                      </a:lnTo>
                      <a:lnTo>
                        <a:pt x="116" y="268"/>
                      </a:lnTo>
                      <a:lnTo>
                        <a:pt x="25" y="268"/>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94" name="Freeform 166"/>
                <p:cNvSpPr>
                  <a:spLocks/>
                </p:cNvSpPr>
                <p:nvPr/>
              </p:nvSpPr>
              <p:spPr bwMode="auto">
                <a:xfrm>
                  <a:off x="5272" y="2898"/>
                  <a:ext cx="156" cy="110"/>
                </a:xfrm>
                <a:custGeom>
                  <a:avLst/>
                  <a:gdLst>
                    <a:gd name="T0" fmla="*/ 32 w 313"/>
                    <a:gd name="T1" fmla="*/ 216 h 221"/>
                    <a:gd name="T2" fmla="*/ 19 w 313"/>
                    <a:gd name="T3" fmla="*/ 221 h 221"/>
                    <a:gd name="T4" fmla="*/ 0 w 313"/>
                    <a:gd name="T5" fmla="*/ 214 h 221"/>
                    <a:gd name="T6" fmla="*/ 9 w 313"/>
                    <a:gd name="T7" fmla="*/ 177 h 221"/>
                    <a:gd name="T8" fmla="*/ 19 w 313"/>
                    <a:gd name="T9" fmla="*/ 134 h 221"/>
                    <a:gd name="T10" fmla="*/ 39 w 313"/>
                    <a:gd name="T11" fmla="*/ 85 h 221"/>
                    <a:gd name="T12" fmla="*/ 51 w 313"/>
                    <a:gd name="T13" fmla="*/ 57 h 221"/>
                    <a:gd name="T14" fmla="*/ 63 w 313"/>
                    <a:gd name="T15" fmla="*/ 34 h 221"/>
                    <a:gd name="T16" fmla="*/ 90 w 313"/>
                    <a:gd name="T17" fmla="*/ 13 h 221"/>
                    <a:gd name="T18" fmla="*/ 139 w 313"/>
                    <a:gd name="T19" fmla="*/ 4 h 221"/>
                    <a:gd name="T20" fmla="*/ 179 w 313"/>
                    <a:gd name="T21" fmla="*/ 0 h 221"/>
                    <a:gd name="T22" fmla="*/ 240 w 313"/>
                    <a:gd name="T23" fmla="*/ 21 h 221"/>
                    <a:gd name="T24" fmla="*/ 264 w 313"/>
                    <a:gd name="T25" fmla="*/ 46 h 221"/>
                    <a:gd name="T26" fmla="*/ 284 w 313"/>
                    <a:gd name="T27" fmla="*/ 91 h 221"/>
                    <a:gd name="T28" fmla="*/ 305 w 313"/>
                    <a:gd name="T29" fmla="*/ 143 h 221"/>
                    <a:gd name="T30" fmla="*/ 313 w 313"/>
                    <a:gd name="T31" fmla="*/ 188 h 221"/>
                    <a:gd name="T32" fmla="*/ 310 w 313"/>
                    <a:gd name="T33" fmla="*/ 206 h 221"/>
                    <a:gd name="T34" fmla="*/ 281 w 313"/>
                    <a:gd name="T35" fmla="*/ 209 h 221"/>
                    <a:gd name="T36" fmla="*/ 259 w 313"/>
                    <a:gd name="T37" fmla="*/ 214 h 221"/>
                    <a:gd name="T38" fmla="*/ 228 w 313"/>
                    <a:gd name="T39" fmla="*/ 218 h 221"/>
                    <a:gd name="T40" fmla="*/ 237 w 313"/>
                    <a:gd name="T41" fmla="*/ 173 h 221"/>
                    <a:gd name="T42" fmla="*/ 237 w 313"/>
                    <a:gd name="T43" fmla="*/ 147 h 221"/>
                    <a:gd name="T44" fmla="*/ 235 w 313"/>
                    <a:gd name="T45" fmla="*/ 124 h 221"/>
                    <a:gd name="T46" fmla="*/ 237 w 313"/>
                    <a:gd name="T47" fmla="*/ 92 h 221"/>
                    <a:gd name="T48" fmla="*/ 201 w 313"/>
                    <a:gd name="T49" fmla="*/ 79 h 221"/>
                    <a:gd name="T50" fmla="*/ 191 w 313"/>
                    <a:gd name="T51" fmla="*/ 52 h 221"/>
                    <a:gd name="T52" fmla="*/ 161 w 313"/>
                    <a:gd name="T53" fmla="*/ 70 h 221"/>
                    <a:gd name="T54" fmla="*/ 119 w 313"/>
                    <a:gd name="T55" fmla="*/ 105 h 221"/>
                    <a:gd name="T56" fmla="*/ 135 w 313"/>
                    <a:gd name="T57" fmla="*/ 88 h 221"/>
                    <a:gd name="T58" fmla="*/ 100 w 313"/>
                    <a:gd name="T59" fmla="*/ 114 h 221"/>
                    <a:gd name="T60" fmla="*/ 100 w 313"/>
                    <a:gd name="T61" fmla="*/ 156 h 221"/>
                    <a:gd name="T62" fmla="*/ 108 w 313"/>
                    <a:gd name="T63" fmla="*/ 176 h 221"/>
                    <a:gd name="T64" fmla="*/ 119 w 313"/>
                    <a:gd name="T65" fmla="*/ 193 h 221"/>
                    <a:gd name="T66" fmla="*/ 127 w 313"/>
                    <a:gd name="T67" fmla="*/ 219 h 221"/>
                    <a:gd name="T68" fmla="*/ 90 w 313"/>
                    <a:gd name="T69" fmla="*/ 219 h 221"/>
                    <a:gd name="T70" fmla="*/ 107 w 313"/>
                    <a:gd name="T71" fmla="*/ 219 h 221"/>
                    <a:gd name="T72" fmla="*/ 54 w 313"/>
                    <a:gd name="T73" fmla="*/ 214 h 221"/>
                    <a:gd name="T74" fmla="*/ 51 w 313"/>
                    <a:gd name="T75" fmla="*/ 214 h 221"/>
                    <a:gd name="T76" fmla="*/ 32 w 313"/>
                    <a:gd name="T77" fmla="*/ 216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13" h="221">
                      <a:moveTo>
                        <a:pt x="32" y="216"/>
                      </a:moveTo>
                      <a:lnTo>
                        <a:pt x="19" y="221"/>
                      </a:lnTo>
                      <a:lnTo>
                        <a:pt x="0" y="214"/>
                      </a:lnTo>
                      <a:lnTo>
                        <a:pt x="9" y="177"/>
                      </a:lnTo>
                      <a:lnTo>
                        <a:pt x="19" y="134"/>
                      </a:lnTo>
                      <a:lnTo>
                        <a:pt x="39" y="85"/>
                      </a:lnTo>
                      <a:lnTo>
                        <a:pt x="51" y="57"/>
                      </a:lnTo>
                      <a:lnTo>
                        <a:pt x="63" y="34"/>
                      </a:lnTo>
                      <a:lnTo>
                        <a:pt x="90" y="13"/>
                      </a:lnTo>
                      <a:lnTo>
                        <a:pt x="139" y="4"/>
                      </a:lnTo>
                      <a:lnTo>
                        <a:pt x="179" y="0"/>
                      </a:lnTo>
                      <a:lnTo>
                        <a:pt x="240" y="21"/>
                      </a:lnTo>
                      <a:lnTo>
                        <a:pt x="264" y="46"/>
                      </a:lnTo>
                      <a:lnTo>
                        <a:pt x="284" y="91"/>
                      </a:lnTo>
                      <a:lnTo>
                        <a:pt x="305" y="143"/>
                      </a:lnTo>
                      <a:lnTo>
                        <a:pt x="313" y="188"/>
                      </a:lnTo>
                      <a:lnTo>
                        <a:pt x="310" y="206"/>
                      </a:lnTo>
                      <a:lnTo>
                        <a:pt x="281" y="209"/>
                      </a:lnTo>
                      <a:lnTo>
                        <a:pt x="259" y="214"/>
                      </a:lnTo>
                      <a:lnTo>
                        <a:pt x="228" y="218"/>
                      </a:lnTo>
                      <a:lnTo>
                        <a:pt x="237" y="173"/>
                      </a:lnTo>
                      <a:lnTo>
                        <a:pt x="237" y="147"/>
                      </a:lnTo>
                      <a:lnTo>
                        <a:pt x="235" y="124"/>
                      </a:lnTo>
                      <a:lnTo>
                        <a:pt x="237" y="92"/>
                      </a:lnTo>
                      <a:lnTo>
                        <a:pt x="201" y="79"/>
                      </a:lnTo>
                      <a:lnTo>
                        <a:pt x="191" y="52"/>
                      </a:lnTo>
                      <a:lnTo>
                        <a:pt x="161" y="70"/>
                      </a:lnTo>
                      <a:lnTo>
                        <a:pt x="119" y="105"/>
                      </a:lnTo>
                      <a:lnTo>
                        <a:pt x="135" y="88"/>
                      </a:lnTo>
                      <a:lnTo>
                        <a:pt x="100" y="114"/>
                      </a:lnTo>
                      <a:lnTo>
                        <a:pt x="100" y="156"/>
                      </a:lnTo>
                      <a:lnTo>
                        <a:pt x="108" y="176"/>
                      </a:lnTo>
                      <a:lnTo>
                        <a:pt x="119" y="193"/>
                      </a:lnTo>
                      <a:lnTo>
                        <a:pt x="127" y="219"/>
                      </a:lnTo>
                      <a:lnTo>
                        <a:pt x="90" y="219"/>
                      </a:lnTo>
                      <a:lnTo>
                        <a:pt x="107" y="219"/>
                      </a:lnTo>
                      <a:lnTo>
                        <a:pt x="54" y="214"/>
                      </a:lnTo>
                      <a:lnTo>
                        <a:pt x="51" y="214"/>
                      </a:lnTo>
                      <a:lnTo>
                        <a:pt x="32" y="21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295" name="Freeform 167"/>
                <p:cNvSpPr>
                  <a:spLocks/>
                </p:cNvSpPr>
                <p:nvPr/>
              </p:nvSpPr>
              <p:spPr bwMode="auto">
                <a:xfrm>
                  <a:off x="5215" y="3050"/>
                  <a:ext cx="258" cy="540"/>
                </a:xfrm>
                <a:custGeom>
                  <a:avLst/>
                  <a:gdLst>
                    <a:gd name="T0" fmla="*/ 208 w 516"/>
                    <a:gd name="T1" fmla="*/ 0 h 1081"/>
                    <a:gd name="T2" fmla="*/ 81 w 516"/>
                    <a:gd name="T3" fmla="*/ 59 h 1081"/>
                    <a:gd name="T4" fmla="*/ 66 w 516"/>
                    <a:gd name="T5" fmla="*/ 78 h 1081"/>
                    <a:gd name="T6" fmla="*/ 0 w 516"/>
                    <a:gd name="T7" fmla="*/ 353 h 1081"/>
                    <a:gd name="T8" fmla="*/ 98 w 516"/>
                    <a:gd name="T9" fmla="*/ 364 h 1081"/>
                    <a:gd name="T10" fmla="*/ 111 w 516"/>
                    <a:gd name="T11" fmla="*/ 295 h 1081"/>
                    <a:gd name="T12" fmla="*/ 149 w 516"/>
                    <a:gd name="T13" fmla="*/ 441 h 1081"/>
                    <a:gd name="T14" fmla="*/ 86 w 516"/>
                    <a:gd name="T15" fmla="*/ 764 h 1081"/>
                    <a:gd name="T16" fmla="*/ 118 w 516"/>
                    <a:gd name="T17" fmla="*/ 1078 h 1081"/>
                    <a:gd name="T18" fmla="*/ 155 w 516"/>
                    <a:gd name="T19" fmla="*/ 1081 h 1081"/>
                    <a:gd name="T20" fmla="*/ 210 w 516"/>
                    <a:gd name="T21" fmla="*/ 1076 h 1081"/>
                    <a:gd name="T22" fmla="*/ 287 w 516"/>
                    <a:gd name="T23" fmla="*/ 1072 h 1081"/>
                    <a:gd name="T24" fmla="*/ 355 w 516"/>
                    <a:gd name="T25" fmla="*/ 1072 h 1081"/>
                    <a:gd name="T26" fmla="*/ 413 w 516"/>
                    <a:gd name="T27" fmla="*/ 1073 h 1081"/>
                    <a:gd name="T28" fmla="*/ 435 w 516"/>
                    <a:gd name="T29" fmla="*/ 623 h 1081"/>
                    <a:gd name="T30" fmla="*/ 377 w 516"/>
                    <a:gd name="T31" fmla="*/ 425 h 1081"/>
                    <a:gd name="T32" fmla="*/ 399 w 516"/>
                    <a:gd name="T33" fmla="*/ 315 h 1081"/>
                    <a:gd name="T34" fmla="*/ 413 w 516"/>
                    <a:gd name="T35" fmla="*/ 355 h 1081"/>
                    <a:gd name="T36" fmla="*/ 516 w 516"/>
                    <a:gd name="T37" fmla="*/ 332 h 1081"/>
                    <a:gd name="T38" fmla="*/ 436 w 516"/>
                    <a:gd name="T39" fmla="*/ 75 h 1081"/>
                    <a:gd name="T40" fmla="*/ 306 w 516"/>
                    <a:gd name="T41" fmla="*/ 0 h 1081"/>
                    <a:gd name="T42" fmla="*/ 208 w 516"/>
                    <a:gd name="T43" fmla="*/ 0 h 10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16" h="1081">
                      <a:moveTo>
                        <a:pt x="208" y="0"/>
                      </a:moveTo>
                      <a:lnTo>
                        <a:pt x="81" y="59"/>
                      </a:lnTo>
                      <a:lnTo>
                        <a:pt x="66" y="78"/>
                      </a:lnTo>
                      <a:lnTo>
                        <a:pt x="0" y="353"/>
                      </a:lnTo>
                      <a:lnTo>
                        <a:pt x="98" y="364"/>
                      </a:lnTo>
                      <a:lnTo>
                        <a:pt x="111" y="295"/>
                      </a:lnTo>
                      <a:lnTo>
                        <a:pt x="149" y="441"/>
                      </a:lnTo>
                      <a:lnTo>
                        <a:pt x="86" y="764"/>
                      </a:lnTo>
                      <a:lnTo>
                        <a:pt x="118" y="1078"/>
                      </a:lnTo>
                      <a:lnTo>
                        <a:pt x="155" y="1081"/>
                      </a:lnTo>
                      <a:lnTo>
                        <a:pt x="210" y="1076"/>
                      </a:lnTo>
                      <a:lnTo>
                        <a:pt x="287" y="1072"/>
                      </a:lnTo>
                      <a:lnTo>
                        <a:pt x="355" y="1072"/>
                      </a:lnTo>
                      <a:lnTo>
                        <a:pt x="413" y="1073"/>
                      </a:lnTo>
                      <a:lnTo>
                        <a:pt x="435" y="623"/>
                      </a:lnTo>
                      <a:lnTo>
                        <a:pt x="377" y="425"/>
                      </a:lnTo>
                      <a:lnTo>
                        <a:pt x="399" y="315"/>
                      </a:lnTo>
                      <a:lnTo>
                        <a:pt x="413" y="355"/>
                      </a:lnTo>
                      <a:lnTo>
                        <a:pt x="516" y="332"/>
                      </a:lnTo>
                      <a:lnTo>
                        <a:pt x="436" y="75"/>
                      </a:lnTo>
                      <a:lnTo>
                        <a:pt x="306" y="0"/>
                      </a:lnTo>
                      <a:lnTo>
                        <a:pt x="208" y="0"/>
                      </a:lnTo>
                      <a:close/>
                    </a:path>
                  </a:pathLst>
                </a:custGeom>
                <a:solidFill>
                  <a:srgbClr val="001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296" name="Group 168"/>
                <p:cNvGrpSpPr>
                  <a:grpSpLocks/>
                </p:cNvGrpSpPr>
                <p:nvPr/>
              </p:nvGrpSpPr>
              <p:grpSpPr bwMode="auto">
                <a:xfrm>
                  <a:off x="5290" y="3051"/>
                  <a:ext cx="112" cy="219"/>
                  <a:chOff x="5290" y="3051"/>
                  <a:chExt cx="112" cy="219"/>
                </a:xfrm>
              </p:grpSpPr>
              <p:sp>
                <p:nvSpPr>
                  <p:cNvPr id="176297" name="Freeform 169"/>
                  <p:cNvSpPr>
                    <a:spLocks/>
                  </p:cNvSpPr>
                  <p:nvPr/>
                </p:nvSpPr>
                <p:spPr bwMode="auto">
                  <a:xfrm>
                    <a:off x="5316" y="3051"/>
                    <a:ext cx="57" cy="26"/>
                  </a:xfrm>
                  <a:custGeom>
                    <a:avLst/>
                    <a:gdLst>
                      <a:gd name="T0" fmla="*/ 0 w 115"/>
                      <a:gd name="T1" fmla="*/ 4 h 52"/>
                      <a:gd name="T2" fmla="*/ 25 w 115"/>
                      <a:gd name="T3" fmla="*/ 52 h 52"/>
                      <a:gd name="T4" fmla="*/ 59 w 115"/>
                      <a:gd name="T5" fmla="*/ 0 h 52"/>
                      <a:gd name="T6" fmla="*/ 93 w 115"/>
                      <a:gd name="T7" fmla="*/ 52 h 52"/>
                      <a:gd name="T8" fmla="*/ 115 w 115"/>
                      <a:gd name="T9" fmla="*/ 6 h 52"/>
                      <a:gd name="T10" fmla="*/ 0 w 115"/>
                      <a:gd name="T11" fmla="*/ 4 h 52"/>
                    </a:gdLst>
                    <a:ahLst/>
                    <a:cxnLst>
                      <a:cxn ang="0">
                        <a:pos x="T0" y="T1"/>
                      </a:cxn>
                      <a:cxn ang="0">
                        <a:pos x="T2" y="T3"/>
                      </a:cxn>
                      <a:cxn ang="0">
                        <a:pos x="T4" y="T5"/>
                      </a:cxn>
                      <a:cxn ang="0">
                        <a:pos x="T6" y="T7"/>
                      </a:cxn>
                      <a:cxn ang="0">
                        <a:pos x="T8" y="T9"/>
                      </a:cxn>
                      <a:cxn ang="0">
                        <a:pos x="T10" y="T11"/>
                      </a:cxn>
                    </a:cxnLst>
                    <a:rect l="0" t="0" r="r" b="b"/>
                    <a:pathLst>
                      <a:path w="115" h="52">
                        <a:moveTo>
                          <a:pt x="0" y="4"/>
                        </a:moveTo>
                        <a:lnTo>
                          <a:pt x="25" y="52"/>
                        </a:lnTo>
                        <a:lnTo>
                          <a:pt x="59" y="0"/>
                        </a:lnTo>
                        <a:lnTo>
                          <a:pt x="93" y="52"/>
                        </a:lnTo>
                        <a:lnTo>
                          <a:pt x="115" y="6"/>
                        </a:lnTo>
                        <a:lnTo>
                          <a:pt x="0" y="4"/>
                        </a:lnTo>
                        <a:close/>
                      </a:path>
                    </a:pathLst>
                  </a:custGeom>
                  <a:solidFill>
                    <a:srgbClr val="00007F"/>
                  </a:solidFill>
                  <a:ln w="11113">
                    <a:solidFill>
                      <a:srgbClr val="00007F"/>
                    </a:solidFill>
                    <a:prstDash val="solid"/>
                    <a:round/>
                    <a:headEnd/>
                    <a:tailEnd/>
                  </a:ln>
                </p:spPr>
                <p:txBody>
                  <a:bodyPr/>
                  <a:lstStyle/>
                  <a:p>
                    <a:endParaRPr lang="en-GB"/>
                  </a:p>
                </p:txBody>
              </p:sp>
              <p:sp>
                <p:nvSpPr>
                  <p:cNvPr id="176298" name="Freeform 170"/>
                  <p:cNvSpPr>
                    <a:spLocks/>
                  </p:cNvSpPr>
                  <p:nvPr/>
                </p:nvSpPr>
                <p:spPr bwMode="auto">
                  <a:xfrm>
                    <a:off x="5345" y="3057"/>
                    <a:ext cx="4" cy="211"/>
                  </a:xfrm>
                  <a:custGeom>
                    <a:avLst/>
                    <a:gdLst>
                      <a:gd name="T0" fmla="*/ 0 w 9"/>
                      <a:gd name="T1" fmla="*/ 0 h 421"/>
                      <a:gd name="T2" fmla="*/ 9 w 9"/>
                      <a:gd name="T3" fmla="*/ 174 h 421"/>
                      <a:gd name="T4" fmla="*/ 9 w 9"/>
                      <a:gd name="T5" fmla="*/ 421 h 421"/>
                      <a:gd name="T6" fmla="*/ 0 w 9"/>
                      <a:gd name="T7" fmla="*/ 0 h 421"/>
                    </a:gdLst>
                    <a:ahLst/>
                    <a:cxnLst>
                      <a:cxn ang="0">
                        <a:pos x="T0" y="T1"/>
                      </a:cxn>
                      <a:cxn ang="0">
                        <a:pos x="T2" y="T3"/>
                      </a:cxn>
                      <a:cxn ang="0">
                        <a:pos x="T4" y="T5"/>
                      </a:cxn>
                      <a:cxn ang="0">
                        <a:pos x="T6" y="T7"/>
                      </a:cxn>
                    </a:cxnLst>
                    <a:rect l="0" t="0" r="r" b="b"/>
                    <a:pathLst>
                      <a:path w="9" h="421">
                        <a:moveTo>
                          <a:pt x="0" y="0"/>
                        </a:moveTo>
                        <a:lnTo>
                          <a:pt x="9" y="174"/>
                        </a:lnTo>
                        <a:lnTo>
                          <a:pt x="9" y="421"/>
                        </a:lnTo>
                        <a:lnTo>
                          <a:pt x="0" y="0"/>
                        </a:lnTo>
                        <a:close/>
                      </a:path>
                    </a:pathLst>
                  </a:custGeom>
                  <a:solidFill>
                    <a:srgbClr val="00007F"/>
                  </a:solidFill>
                  <a:ln w="11113">
                    <a:solidFill>
                      <a:srgbClr val="00007F"/>
                    </a:solidFill>
                    <a:prstDash val="solid"/>
                    <a:round/>
                    <a:headEnd/>
                    <a:tailEnd/>
                  </a:ln>
                </p:spPr>
                <p:txBody>
                  <a:bodyPr/>
                  <a:lstStyle/>
                  <a:p>
                    <a:endParaRPr lang="en-GB"/>
                  </a:p>
                </p:txBody>
              </p:sp>
              <p:sp>
                <p:nvSpPr>
                  <p:cNvPr id="176299" name="Freeform 171"/>
                  <p:cNvSpPr>
                    <a:spLocks/>
                  </p:cNvSpPr>
                  <p:nvPr/>
                </p:nvSpPr>
                <p:spPr bwMode="auto">
                  <a:xfrm>
                    <a:off x="5290" y="3266"/>
                    <a:ext cx="112" cy="4"/>
                  </a:xfrm>
                  <a:custGeom>
                    <a:avLst/>
                    <a:gdLst>
                      <a:gd name="T0" fmla="*/ 0 w 224"/>
                      <a:gd name="T1" fmla="*/ 8 h 8"/>
                      <a:gd name="T2" fmla="*/ 122 w 224"/>
                      <a:gd name="T3" fmla="*/ 0 h 8"/>
                      <a:gd name="T4" fmla="*/ 224 w 224"/>
                      <a:gd name="T5" fmla="*/ 3 h 8"/>
                      <a:gd name="T6" fmla="*/ 0 w 224"/>
                      <a:gd name="T7" fmla="*/ 8 h 8"/>
                    </a:gdLst>
                    <a:ahLst/>
                    <a:cxnLst>
                      <a:cxn ang="0">
                        <a:pos x="T0" y="T1"/>
                      </a:cxn>
                      <a:cxn ang="0">
                        <a:pos x="T2" y="T3"/>
                      </a:cxn>
                      <a:cxn ang="0">
                        <a:pos x="T4" y="T5"/>
                      </a:cxn>
                      <a:cxn ang="0">
                        <a:pos x="T6" y="T7"/>
                      </a:cxn>
                    </a:cxnLst>
                    <a:rect l="0" t="0" r="r" b="b"/>
                    <a:pathLst>
                      <a:path w="224" h="8">
                        <a:moveTo>
                          <a:pt x="0" y="8"/>
                        </a:moveTo>
                        <a:lnTo>
                          <a:pt x="122" y="0"/>
                        </a:lnTo>
                        <a:lnTo>
                          <a:pt x="224" y="3"/>
                        </a:lnTo>
                        <a:lnTo>
                          <a:pt x="0" y="8"/>
                        </a:lnTo>
                        <a:close/>
                      </a:path>
                    </a:pathLst>
                  </a:custGeom>
                  <a:solidFill>
                    <a:srgbClr val="00007F"/>
                  </a:solidFill>
                  <a:ln w="11113">
                    <a:solidFill>
                      <a:srgbClr val="00007F"/>
                    </a:solidFill>
                    <a:prstDash val="solid"/>
                    <a:round/>
                    <a:headEnd/>
                    <a:tailEnd/>
                  </a:ln>
                </p:spPr>
                <p:txBody>
                  <a:bodyPr/>
                  <a:lstStyle/>
                  <a:p>
                    <a:endParaRPr lang="en-GB"/>
                  </a:p>
                </p:txBody>
              </p:sp>
            </p:grpSp>
            <p:grpSp>
              <p:nvGrpSpPr>
                <p:cNvPr id="176300" name="Group 172"/>
                <p:cNvGrpSpPr>
                  <a:grpSpLocks/>
                </p:cNvGrpSpPr>
                <p:nvPr/>
              </p:nvGrpSpPr>
              <p:grpSpPr bwMode="auto">
                <a:xfrm>
                  <a:off x="5261" y="3815"/>
                  <a:ext cx="150" cy="88"/>
                  <a:chOff x="5261" y="3815"/>
                  <a:chExt cx="150" cy="88"/>
                </a:xfrm>
              </p:grpSpPr>
              <p:sp>
                <p:nvSpPr>
                  <p:cNvPr id="176301" name="Freeform 173"/>
                  <p:cNvSpPr>
                    <a:spLocks/>
                  </p:cNvSpPr>
                  <p:nvPr/>
                </p:nvSpPr>
                <p:spPr bwMode="auto">
                  <a:xfrm>
                    <a:off x="5261" y="3823"/>
                    <a:ext cx="59" cy="80"/>
                  </a:xfrm>
                  <a:custGeom>
                    <a:avLst/>
                    <a:gdLst>
                      <a:gd name="T0" fmla="*/ 22 w 119"/>
                      <a:gd name="T1" fmla="*/ 80 h 161"/>
                      <a:gd name="T2" fmla="*/ 5 w 119"/>
                      <a:gd name="T3" fmla="*/ 104 h 161"/>
                      <a:gd name="T4" fmla="*/ 0 w 119"/>
                      <a:gd name="T5" fmla="*/ 123 h 161"/>
                      <a:gd name="T6" fmla="*/ 0 w 119"/>
                      <a:gd name="T7" fmla="*/ 138 h 161"/>
                      <a:gd name="T8" fmla="*/ 4 w 119"/>
                      <a:gd name="T9" fmla="*/ 148 h 161"/>
                      <a:gd name="T10" fmla="*/ 12 w 119"/>
                      <a:gd name="T11" fmla="*/ 156 h 161"/>
                      <a:gd name="T12" fmla="*/ 27 w 119"/>
                      <a:gd name="T13" fmla="*/ 161 h 161"/>
                      <a:gd name="T14" fmla="*/ 47 w 119"/>
                      <a:gd name="T15" fmla="*/ 159 h 161"/>
                      <a:gd name="T16" fmla="*/ 68 w 119"/>
                      <a:gd name="T17" fmla="*/ 152 h 161"/>
                      <a:gd name="T18" fmla="*/ 83 w 119"/>
                      <a:gd name="T19" fmla="*/ 136 h 161"/>
                      <a:gd name="T20" fmla="*/ 97 w 119"/>
                      <a:gd name="T21" fmla="*/ 114 h 161"/>
                      <a:gd name="T22" fmla="*/ 105 w 119"/>
                      <a:gd name="T23" fmla="*/ 71 h 161"/>
                      <a:gd name="T24" fmla="*/ 119 w 119"/>
                      <a:gd name="T25" fmla="*/ 28 h 161"/>
                      <a:gd name="T26" fmla="*/ 117 w 119"/>
                      <a:gd name="T27" fmla="*/ 0 h 161"/>
                      <a:gd name="T28" fmla="*/ 93 w 119"/>
                      <a:gd name="T29" fmla="*/ 62 h 161"/>
                      <a:gd name="T30" fmla="*/ 73 w 119"/>
                      <a:gd name="T31" fmla="*/ 101 h 161"/>
                      <a:gd name="T32" fmla="*/ 42 w 119"/>
                      <a:gd name="T33" fmla="*/ 101 h 161"/>
                      <a:gd name="T34" fmla="*/ 17 w 119"/>
                      <a:gd name="T35" fmla="*/ 99 h 161"/>
                      <a:gd name="T36" fmla="*/ 22 w 119"/>
                      <a:gd name="T37" fmla="*/ 80 h 1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9" h="161">
                        <a:moveTo>
                          <a:pt x="22" y="80"/>
                        </a:moveTo>
                        <a:lnTo>
                          <a:pt x="5" y="104"/>
                        </a:lnTo>
                        <a:lnTo>
                          <a:pt x="0" y="123"/>
                        </a:lnTo>
                        <a:lnTo>
                          <a:pt x="0" y="138"/>
                        </a:lnTo>
                        <a:lnTo>
                          <a:pt x="4" y="148"/>
                        </a:lnTo>
                        <a:lnTo>
                          <a:pt x="12" y="156"/>
                        </a:lnTo>
                        <a:lnTo>
                          <a:pt x="27" y="161"/>
                        </a:lnTo>
                        <a:lnTo>
                          <a:pt x="47" y="159"/>
                        </a:lnTo>
                        <a:lnTo>
                          <a:pt x="68" y="152"/>
                        </a:lnTo>
                        <a:lnTo>
                          <a:pt x="83" y="136"/>
                        </a:lnTo>
                        <a:lnTo>
                          <a:pt x="97" y="114"/>
                        </a:lnTo>
                        <a:lnTo>
                          <a:pt x="105" y="71"/>
                        </a:lnTo>
                        <a:lnTo>
                          <a:pt x="119" y="28"/>
                        </a:lnTo>
                        <a:lnTo>
                          <a:pt x="117" y="0"/>
                        </a:lnTo>
                        <a:lnTo>
                          <a:pt x="93" y="62"/>
                        </a:lnTo>
                        <a:lnTo>
                          <a:pt x="73" y="101"/>
                        </a:lnTo>
                        <a:lnTo>
                          <a:pt x="42" y="101"/>
                        </a:lnTo>
                        <a:lnTo>
                          <a:pt x="17" y="99"/>
                        </a:lnTo>
                        <a:lnTo>
                          <a:pt x="22" y="8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02" name="Freeform 174"/>
                  <p:cNvSpPr>
                    <a:spLocks/>
                  </p:cNvSpPr>
                  <p:nvPr/>
                </p:nvSpPr>
                <p:spPr bwMode="auto">
                  <a:xfrm>
                    <a:off x="5344" y="3815"/>
                    <a:ext cx="67" cy="88"/>
                  </a:xfrm>
                  <a:custGeom>
                    <a:avLst/>
                    <a:gdLst>
                      <a:gd name="T0" fmla="*/ 1 w 133"/>
                      <a:gd name="T1" fmla="*/ 0 h 175"/>
                      <a:gd name="T2" fmla="*/ 0 w 133"/>
                      <a:gd name="T3" fmla="*/ 18 h 175"/>
                      <a:gd name="T4" fmla="*/ 17 w 133"/>
                      <a:gd name="T5" fmla="*/ 63 h 175"/>
                      <a:gd name="T6" fmla="*/ 28 w 133"/>
                      <a:gd name="T7" fmla="*/ 99 h 175"/>
                      <a:gd name="T8" fmla="*/ 42 w 133"/>
                      <a:gd name="T9" fmla="*/ 133 h 175"/>
                      <a:gd name="T10" fmla="*/ 55 w 133"/>
                      <a:gd name="T11" fmla="*/ 152 h 175"/>
                      <a:gd name="T12" fmla="*/ 69 w 133"/>
                      <a:gd name="T13" fmla="*/ 167 h 175"/>
                      <a:gd name="T14" fmla="*/ 88 w 133"/>
                      <a:gd name="T15" fmla="*/ 172 h 175"/>
                      <a:gd name="T16" fmla="*/ 108 w 133"/>
                      <a:gd name="T17" fmla="*/ 175 h 175"/>
                      <a:gd name="T18" fmla="*/ 118 w 133"/>
                      <a:gd name="T19" fmla="*/ 169 h 175"/>
                      <a:gd name="T20" fmla="*/ 128 w 133"/>
                      <a:gd name="T21" fmla="*/ 165 h 175"/>
                      <a:gd name="T22" fmla="*/ 133 w 133"/>
                      <a:gd name="T23" fmla="*/ 148 h 175"/>
                      <a:gd name="T24" fmla="*/ 130 w 133"/>
                      <a:gd name="T25" fmla="*/ 125 h 175"/>
                      <a:gd name="T26" fmla="*/ 118 w 133"/>
                      <a:gd name="T27" fmla="*/ 97 h 175"/>
                      <a:gd name="T28" fmla="*/ 110 w 133"/>
                      <a:gd name="T29" fmla="*/ 83 h 175"/>
                      <a:gd name="T30" fmla="*/ 106 w 133"/>
                      <a:gd name="T31" fmla="*/ 96 h 175"/>
                      <a:gd name="T32" fmla="*/ 101 w 133"/>
                      <a:gd name="T33" fmla="*/ 102 h 175"/>
                      <a:gd name="T34" fmla="*/ 84 w 133"/>
                      <a:gd name="T35" fmla="*/ 106 h 175"/>
                      <a:gd name="T36" fmla="*/ 71 w 133"/>
                      <a:gd name="T37" fmla="*/ 107 h 175"/>
                      <a:gd name="T38" fmla="*/ 44 w 133"/>
                      <a:gd name="T39" fmla="*/ 103 h 175"/>
                      <a:gd name="T40" fmla="*/ 17 w 133"/>
                      <a:gd name="T41" fmla="*/ 35 h 175"/>
                      <a:gd name="T42" fmla="*/ 1 w 133"/>
                      <a:gd name="T43" fmla="*/ 0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3" h="175">
                        <a:moveTo>
                          <a:pt x="1" y="0"/>
                        </a:moveTo>
                        <a:lnTo>
                          <a:pt x="0" y="18"/>
                        </a:lnTo>
                        <a:lnTo>
                          <a:pt x="17" y="63"/>
                        </a:lnTo>
                        <a:lnTo>
                          <a:pt x="28" y="99"/>
                        </a:lnTo>
                        <a:lnTo>
                          <a:pt x="42" y="133"/>
                        </a:lnTo>
                        <a:lnTo>
                          <a:pt x="55" y="152"/>
                        </a:lnTo>
                        <a:lnTo>
                          <a:pt x="69" y="167"/>
                        </a:lnTo>
                        <a:lnTo>
                          <a:pt x="88" y="172"/>
                        </a:lnTo>
                        <a:lnTo>
                          <a:pt x="108" y="175"/>
                        </a:lnTo>
                        <a:lnTo>
                          <a:pt x="118" y="169"/>
                        </a:lnTo>
                        <a:lnTo>
                          <a:pt x="128" y="165"/>
                        </a:lnTo>
                        <a:lnTo>
                          <a:pt x="133" y="148"/>
                        </a:lnTo>
                        <a:lnTo>
                          <a:pt x="130" y="125"/>
                        </a:lnTo>
                        <a:lnTo>
                          <a:pt x="118" y="97"/>
                        </a:lnTo>
                        <a:lnTo>
                          <a:pt x="110" y="83"/>
                        </a:lnTo>
                        <a:lnTo>
                          <a:pt x="106" y="96"/>
                        </a:lnTo>
                        <a:lnTo>
                          <a:pt x="101" y="102"/>
                        </a:lnTo>
                        <a:lnTo>
                          <a:pt x="84" y="106"/>
                        </a:lnTo>
                        <a:lnTo>
                          <a:pt x="71" y="107"/>
                        </a:lnTo>
                        <a:lnTo>
                          <a:pt x="44" y="103"/>
                        </a:lnTo>
                        <a:lnTo>
                          <a:pt x="17" y="35"/>
                        </a:lnTo>
                        <a:lnTo>
                          <a:pt x="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03" name="Freeform 175"/>
                <p:cNvSpPr>
                  <a:spLocks/>
                </p:cNvSpPr>
                <p:nvPr/>
              </p:nvSpPr>
              <p:spPr bwMode="auto">
                <a:xfrm>
                  <a:off x="5343" y="3000"/>
                  <a:ext cx="22" cy="5"/>
                </a:xfrm>
                <a:custGeom>
                  <a:avLst/>
                  <a:gdLst>
                    <a:gd name="T0" fmla="*/ 0 w 44"/>
                    <a:gd name="T1" fmla="*/ 9 h 10"/>
                    <a:gd name="T2" fmla="*/ 13 w 44"/>
                    <a:gd name="T3" fmla="*/ 0 h 10"/>
                    <a:gd name="T4" fmla="*/ 20 w 44"/>
                    <a:gd name="T5" fmla="*/ 4 h 10"/>
                    <a:gd name="T6" fmla="*/ 35 w 44"/>
                    <a:gd name="T7" fmla="*/ 0 h 10"/>
                    <a:gd name="T8" fmla="*/ 44 w 44"/>
                    <a:gd name="T9" fmla="*/ 10 h 10"/>
                  </a:gdLst>
                  <a:ahLst/>
                  <a:cxnLst>
                    <a:cxn ang="0">
                      <a:pos x="T0" y="T1"/>
                    </a:cxn>
                    <a:cxn ang="0">
                      <a:pos x="T2" y="T3"/>
                    </a:cxn>
                    <a:cxn ang="0">
                      <a:pos x="T4" y="T5"/>
                    </a:cxn>
                    <a:cxn ang="0">
                      <a:pos x="T6" y="T7"/>
                    </a:cxn>
                    <a:cxn ang="0">
                      <a:pos x="T8" y="T9"/>
                    </a:cxn>
                  </a:cxnLst>
                  <a:rect l="0" t="0" r="r" b="b"/>
                  <a:pathLst>
                    <a:path w="44" h="10">
                      <a:moveTo>
                        <a:pt x="0" y="9"/>
                      </a:moveTo>
                      <a:lnTo>
                        <a:pt x="13" y="0"/>
                      </a:lnTo>
                      <a:lnTo>
                        <a:pt x="20" y="4"/>
                      </a:lnTo>
                      <a:lnTo>
                        <a:pt x="35" y="0"/>
                      </a:lnTo>
                      <a:lnTo>
                        <a:pt x="44" y="10"/>
                      </a:lnTo>
                    </a:path>
                  </a:pathLst>
                </a:custGeom>
                <a:noFill/>
                <a:ln w="11113">
                  <a:solidFill>
                    <a:srgbClr val="FF009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76304" name="Group 176"/>
              <p:cNvGrpSpPr>
                <a:grpSpLocks/>
              </p:cNvGrpSpPr>
              <p:nvPr/>
            </p:nvGrpSpPr>
            <p:grpSpPr bwMode="auto">
              <a:xfrm>
                <a:off x="3320" y="2876"/>
                <a:ext cx="258" cy="997"/>
                <a:chOff x="3320" y="2876"/>
                <a:chExt cx="258" cy="997"/>
              </a:xfrm>
            </p:grpSpPr>
            <p:grpSp>
              <p:nvGrpSpPr>
                <p:cNvPr id="176305" name="Group 177"/>
                <p:cNvGrpSpPr>
                  <a:grpSpLocks/>
                </p:cNvGrpSpPr>
                <p:nvPr/>
              </p:nvGrpSpPr>
              <p:grpSpPr bwMode="auto">
                <a:xfrm>
                  <a:off x="3324" y="3186"/>
                  <a:ext cx="248" cy="292"/>
                  <a:chOff x="3324" y="3186"/>
                  <a:chExt cx="248" cy="292"/>
                </a:xfrm>
              </p:grpSpPr>
              <p:sp>
                <p:nvSpPr>
                  <p:cNvPr id="176306" name="Freeform 178"/>
                  <p:cNvSpPr>
                    <a:spLocks/>
                  </p:cNvSpPr>
                  <p:nvPr/>
                </p:nvSpPr>
                <p:spPr bwMode="auto">
                  <a:xfrm>
                    <a:off x="3324" y="3194"/>
                    <a:ext cx="67" cy="284"/>
                  </a:xfrm>
                  <a:custGeom>
                    <a:avLst/>
                    <a:gdLst>
                      <a:gd name="T0" fmla="*/ 6 w 135"/>
                      <a:gd name="T1" fmla="*/ 0 h 568"/>
                      <a:gd name="T2" fmla="*/ 0 w 135"/>
                      <a:gd name="T3" fmla="*/ 129 h 568"/>
                      <a:gd name="T4" fmla="*/ 22 w 135"/>
                      <a:gd name="T5" fmla="*/ 305 h 568"/>
                      <a:gd name="T6" fmla="*/ 40 w 135"/>
                      <a:gd name="T7" fmla="*/ 458 h 568"/>
                      <a:gd name="T8" fmla="*/ 74 w 135"/>
                      <a:gd name="T9" fmla="*/ 550 h 568"/>
                      <a:gd name="T10" fmla="*/ 89 w 135"/>
                      <a:gd name="T11" fmla="*/ 568 h 568"/>
                      <a:gd name="T12" fmla="*/ 99 w 135"/>
                      <a:gd name="T13" fmla="*/ 542 h 568"/>
                      <a:gd name="T14" fmla="*/ 105 w 135"/>
                      <a:gd name="T15" fmla="*/ 477 h 568"/>
                      <a:gd name="T16" fmla="*/ 135 w 135"/>
                      <a:gd name="T17" fmla="*/ 459 h 568"/>
                      <a:gd name="T18" fmla="*/ 94 w 135"/>
                      <a:gd name="T19" fmla="*/ 407 h 568"/>
                      <a:gd name="T20" fmla="*/ 67 w 135"/>
                      <a:gd name="T21" fmla="*/ 377 h 568"/>
                      <a:gd name="T22" fmla="*/ 71 w 135"/>
                      <a:gd name="T23" fmla="*/ 116 h 568"/>
                      <a:gd name="T24" fmla="*/ 84 w 135"/>
                      <a:gd name="T25" fmla="*/ 10 h 568"/>
                      <a:gd name="T26" fmla="*/ 6 w 135"/>
                      <a:gd name="T27" fmla="*/ 0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5" h="568">
                        <a:moveTo>
                          <a:pt x="6" y="0"/>
                        </a:moveTo>
                        <a:lnTo>
                          <a:pt x="0" y="129"/>
                        </a:lnTo>
                        <a:lnTo>
                          <a:pt x="22" y="305"/>
                        </a:lnTo>
                        <a:lnTo>
                          <a:pt x="40" y="458"/>
                        </a:lnTo>
                        <a:lnTo>
                          <a:pt x="74" y="550"/>
                        </a:lnTo>
                        <a:lnTo>
                          <a:pt x="89" y="568"/>
                        </a:lnTo>
                        <a:lnTo>
                          <a:pt x="99" y="542"/>
                        </a:lnTo>
                        <a:lnTo>
                          <a:pt x="105" y="477"/>
                        </a:lnTo>
                        <a:lnTo>
                          <a:pt x="135" y="459"/>
                        </a:lnTo>
                        <a:lnTo>
                          <a:pt x="94" y="407"/>
                        </a:lnTo>
                        <a:lnTo>
                          <a:pt x="67" y="377"/>
                        </a:lnTo>
                        <a:lnTo>
                          <a:pt x="71" y="116"/>
                        </a:lnTo>
                        <a:lnTo>
                          <a:pt x="84" y="10"/>
                        </a:lnTo>
                        <a:lnTo>
                          <a:pt x="6" y="0"/>
                        </a:lnTo>
                        <a:close/>
                      </a:path>
                    </a:pathLst>
                  </a:custGeom>
                  <a:solidFill>
                    <a:srgbClr val="FFB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07" name="Freeform 179"/>
                  <p:cNvSpPr>
                    <a:spLocks/>
                  </p:cNvSpPr>
                  <p:nvPr/>
                </p:nvSpPr>
                <p:spPr bwMode="auto">
                  <a:xfrm>
                    <a:off x="3513" y="3186"/>
                    <a:ext cx="59" cy="265"/>
                  </a:xfrm>
                  <a:custGeom>
                    <a:avLst/>
                    <a:gdLst>
                      <a:gd name="T0" fmla="*/ 33 w 118"/>
                      <a:gd name="T1" fmla="*/ 15 h 530"/>
                      <a:gd name="T2" fmla="*/ 50 w 118"/>
                      <a:gd name="T3" fmla="*/ 110 h 530"/>
                      <a:gd name="T4" fmla="*/ 49 w 118"/>
                      <a:gd name="T5" fmla="*/ 337 h 530"/>
                      <a:gd name="T6" fmla="*/ 0 w 118"/>
                      <a:gd name="T7" fmla="*/ 432 h 530"/>
                      <a:gd name="T8" fmla="*/ 11 w 118"/>
                      <a:gd name="T9" fmla="*/ 441 h 530"/>
                      <a:gd name="T10" fmla="*/ 0 w 118"/>
                      <a:gd name="T11" fmla="*/ 490 h 530"/>
                      <a:gd name="T12" fmla="*/ 10 w 118"/>
                      <a:gd name="T13" fmla="*/ 530 h 530"/>
                      <a:gd name="T14" fmla="*/ 49 w 118"/>
                      <a:gd name="T15" fmla="*/ 465 h 530"/>
                      <a:gd name="T16" fmla="*/ 84 w 118"/>
                      <a:gd name="T17" fmla="*/ 348 h 530"/>
                      <a:gd name="T18" fmla="*/ 118 w 118"/>
                      <a:gd name="T19" fmla="*/ 88 h 530"/>
                      <a:gd name="T20" fmla="*/ 103 w 118"/>
                      <a:gd name="T21" fmla="*/ 0 h 530"/>
                      <a:gd name="T22" fmla="*/ 33 w 118"/>
                      <a:gd name="T23" fmla="*/ 15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8" h="530">
                        <a:moveTo>
                          <a:pt x="33" y="15"/>
                        </a:moveTo>
                        <a:lnTo>
                          <a:pt x="50" y="110"/>
                        </a:lnTo>
                        <a:lnTo>
                          <a:pt x="49" y="337"/>
                        </a:lnTo>
                        <a:lnTo>
                          <a:pt x="0" y="432"/>
                        </a:lnTo>
                        <a:lnTo>
                          <a:pt x="11" y="441"/>
                        </a:lnTo>
                        <a:lnTo>
                          <a:pt x="0" y="490"/>
                        </a:lnTo>
                        <a:lnTo>
                          <a:pt x="10" y="530"/>
                        </a:lnTo>
                        <a:lnTo>
                          <a:pt x="49" y="465"/>
                        </a:lnTo>
                        <a:lnTo>
                          <a:pt x="84" y="348"/>
                        </a:lnTo>
                        <a:lnTo>
                          <a:pt x="118" y="88"/>
                        </a:lnTo>
                        <a:lnTo>
                          <a:pt x="103" y="0"/>
                        </a:lnTo>
                        <a:lnTo>
                          <a:pt x="33" y="15"/>
                        </a:lnTo>
                        <a:close/>
                      </a:path>
                    </a:pathLst>
                  </a:custGeom>
                  <a:solidFill>
                    <a:srgbClr val="FFB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08" name="Freeform 180"/>
                <p:cNvSpPr>
                  <a:spLocks/>
                </p:cNvSpPr>
                <p:nvPr/>
              </p:nvSpPr>
              <p:spPr bwMode="auto">
                <a:xfrm>
                  <a:off x="3320" y="3019"/>
                  <a:ext cx="258" cy="430"/>
                </a:xfrm>
                <a:custGeom>
                  <a:avLst/>
                  <a:gdLst>
                    <a:gd name="T0" fmla="*/ 208 w 514"/>
                    <a:gd name="T1" fmla="*/ 0 h 860"/>
                    <a:gd name="T2" fmla="*/ 81 w 514"/>
                    <a:gd name="T3" fmla="*/ 58 h 860"/>
                    <a:gd name="T4" fmla="*/ 66 w 514"/>
                    <a:gd name="T5" fmla="*/ 78 h 860"/>
                    <a:gd name="T6" fmla="*/ 0 w 514"/>
                    <a:gd name="T7" fmla="*/ 353 h 860"/>
                    <a:gd name="T8" fmla="*/ 10 w 514"/>
                    <a:gd name="T9" fmla="*/ 645 h 860"/>
                    <a:gd name="T10" fmla="*/ 91 w 514"/>
                    <a:gd name="T11" fmla="*/ 623 h 860"/>
                    <a:gd name="T12" fmla="*/ 98 w 514"/>
                    <a:gd name="T13" fmla="*/ 364 h 860"/>
                    <a:gd name="T14" fmla="*/ 112 w 514"/>
                    <a:gd name="T15" fmla="*/ 295 h 860"/>
                    <a:gd name="T16" fmla="*/ 113 w 514"/>
                    <a:gd name="T17" fmla="*/ 445 h 860"/>
                    <a:gd name="T18" fmla="*/ 91 w 514"/>
                    <a:gd name="T19" fmla="*/ 708 h 860"/>
                    <a:gd name="T20" fmla="*/ 128 w 514"/>
                    <a:gd name="T21" fmla="*/ 710 h 860"/>
                    <a:gd name="T22" fmla="*/ 125 w 514"/>
                    <a:gd name="T23" fmla="*/ 799 h 860"/>
                    <a:gd name="T24" fmla="*/ 128 w 514"/>
                    <a:gd name="T25" fmla="*/ 851 h 860"/>
                    <a:gd name="T26" fmla="*/ 262 w 514"/>
                    <a:gd name="T27" fmla="*/ 860 h 860"/>
                    <a:gd name="T28" fmla="*/ 370 w 514"/>
                    <a:gd name="T29" fmla="*/ 838 h 860"/>
                    <a:gd name="T30" fmla="*/ 433 w 514"/>
                    <a:gd name="T31" fmla="*/ 835 h 860"/>
                    <a:gd name="T32" fmla="*/ 426 w 514"/>
                    <a:gd name="T33" fmla="*/ 692 h 860"/>
                    <a:gd name="T34" fmla="*/ 435 w 514"/>
                    <a:gd name="T35" fmla="*/ 623 h 860"/>
                    <a:gd name="T36" fmla="*/ 402 w 514"/>
                    <a:gd name="T37" fmla="*/ 421 h 860"/>
                    <a:gd name="T38" fmla="*/ 399 w 514"/>
                    <a:gd name="T39" fmla="*/ 315 h 860"/>
                    <a:gd name="T40" fmla="*/ 413 w 514"/>
                    <a:gd name="T41" fmla="*/ 356 h 860"/>
                    <a:gd name="T42" fmla="*/ 426 w 514"/>
                    <a:gd name="T43" fmla="*/ 588 h 860"/>
                    <a:gd name="T44" fmla="*/ 492 w 514"/>
                    <a:gd name="T45" fmla="*/ 601 h 860"/>
                    <a:gd name="T46" fmla="*/ 514 w 514"/>
                    <a:gd name="T47" fmla="*/ 333 h 860"/>
                    <a:gd name="T48" fmla="*/ 436 w 514"/>
                    <a:gd name="T49" fmla="*/ 74 h 860"/>
                    <a:gd name="T50" fmla="*/ 306 w 514"/>
                    <a:gd name="T51" fmla="*/ 0 h 860"/>
                    <a:gd name="T52" fmla="*/ 208 w 514"/>
                    <a:gd name="T53" fmla="*/ 0 h 8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14" h="860">
                      <a:moveTo>
                        <a:pt x="208" y="0"/>
                      </a:moveTo>
                      <a:lnTo>
                        <a:pt x="81" y="58"/>
                      </a:lnTo>
                      <a:lnTo>
                        <a:pt x="66" y="78"/>
                      </a:lnTo>
                      <a:lnTo>
                        <a:pt x="0" y="353"/>
                      </a:lnTo>
                      <a:lnTo>
                        <a:pt x="10" y="645"/>
                      </a:lnTo>
                      <a:lnTo>
                        <a:pt x="91" y="623"/>
                      </a:lnTo>
                      <a:lnTo>
                        <a:pt x="98" y="364"/>
                      </a:lnTo>
                      <a:lnTo>
                        <a:pt x="112" y="295"/>
                      </a:lnTo>
                      <a:lnTo>
                        <a:pt x="113" y="445"/>
                      </a:lnTo>
                      <a:lnTo>
                        <a:pt x="91" y="708"/>
                      </a:lnTo>
                      <a:lnTo>
                        <a:pt x="128" y="710"/>
                      </a:lnTo>
                      <a:lnTo>
                        <a:pt x="125" y="799"/>
                      </a:lnTo>
                      <a:lnTo>
                        <a:pt x="128" y="851"/>
                      </a:lnTo>
                      <a:lnTo>
                        <a:pt x="262" y="860"/>
                      </a:lnTo>
                      <a:lnTo>
                        <a:pt x="370" y="838"/>
                      </a:lnTo>
                      <a:lnTo>
                        <a:pt x="433" y="835"/>
                      </a:lnTo>
                      <a:lnTo>
                        <a:pt x="426" y="692"/>
                      </a:lnTo>
                      <a:lnTo>
                        <a:pt x="435" y="623"/>
                      </a:lnTo>
                      <a:lnTo>
                        <a:pt x="402" y="421"/>
                      </a:lnTo>
                      <a:lnTo>
                        <a:pt x="399" y="315"/>
                      </a:lnTo>
                      <a:lnTo>
                        <a:pt x="413" y="356"/>
                      </a:lnTo>
                      <a:lnTo>
                        <a:pt x="426" y="588"/>
                      </a:lnTo>
                      <a:lnTo>
                        <a:pt x="492" y="601"/>
                      </a:lnTo>
                      <a:lnTo>
                        <a:pt x="514" y="333"/>
                      </a:lnTo>
                      <a:lnTo>
                        <a:pt x="436" y="74"/>
                      </a:lnTo>
                      <a:lnTo>
                        <a:pt x="306" y="0"/>
                      </a:lnTo>
                      <a:lnTo>
                        <a:pt x="208" y="0"/>
                      </a:lnTo>
                      <a:close/>
                    </a:path>
                  </a:pathLst>
                </a:custGeom>
                <a:solidFill>
                  <a:srgbClr val="9FBFFF"/>
                </a:solidFill>
                <a:ln w="11113">
                  <a:solidFill>
                    <a:srgbClr val="9FBFFF"/>
                  </a:solidFill>
                  <a:prstDash val="solid"/>
                  <a:round/>
                  <a:headEnd/>
                  <a:tailEnd/>
                </a:ln>
              </p:spPr>
              <p:txBody>
                <a:bodyPr/>
                <a:lstStyle/>
                <a:p>
                  <a:endParaRPr lang="en-GB"/>
                </a:p>
              </p:txBody>
            </p:sp>
            <p:grpSp>
              <p:nvGrpSpPr>
                <p:cNvPr id="176309" name="Group 181"/>
                <p:cNvGrpSpPr>
                  <a:grpSpLocks/>
                </p:cNvGrpSpPr>
                <p:nvPr/>
              </p:nvGrpSpPr>
              <p:grpSpPr bwMode="auto">
                <a:xfrm>
                  <a:off x="3366" y="2876"/>
                  <a:ext cx="159" cy="997"/>
                  <a:chOff x="3366" y="2876"/>
                  <a:chExt cx="159" cy="997"/>
                </a:xfrm>
              </p:grpSpPr>
              <p:sp>
                <p:nvSpPr>
                  <p:cNvPr id="176310" name="Freeform 182"/>
                  <p:cNvSpPr>
                    <a:spLocks/>
                  </p:cNvSpPr>
                  <p:nvPr/>
                </p:nvSpPr>
                <p:spPr bwMode="auto">
                  <a:xfrm>
                    <a:off x="3373" y="3435"/>
                    <a:ext cx="150" cy="408"/>
                  </a:xfrm>
                  <a:custGeom>
                    <a:avLst/>
                    <a:gdLst>
                      <a:gd name="T0" fmla="*/ 40 w 299"/>
                      <a:gd name="T1" fmla="*/ 13 h 816"/>
                      <a:gd name="T2" fmla="*/ 54 w 299"/>
                      <a:gd name="T3" fmla="*/ 299 h 816"/>
                      <a:gd name="T4" fmla="*/ 49 w 299"/>
                      <a:gd name="T5" fmla="*/ 377 h 816"/>
                      <a:gd name="T6" fmla="*/ 49 w 299"/>
                      <a:gd name="T7" fmla="*/ 456 h 816"/>
                      <a:gd name="T8" fmla="*/ 54 w 299"/>
                      <a:gd name="T9" fmla="*/ 528 h 816"/>
                      <a:gd name="T10" fmla="*/ 56 w 299"/>
                      <a:gd name="T11" fmla="*/ 586 h 816"/>
                      <a:gd name="T12" fmla="*/ 56 w 299"/>
                      <a:gd name="T13" fmla="*/ 660 h 816"/>
                      <a:gd name="T14" fmla="*/ 51 w 299"/>
                      <a:gd name="T15" fmla="*/ 690 h 816"/>
                      <a:gd name="T16" fmla="*/ 13 w 299"/>
                      <a:gd name="T17" fmla="*/ 781 h 816"/>
                      <a:gd name="T18" fmla="*/ 0 w 299"/>
                      <a:gd name="T19" fmla="*/ 814 h 816"/>
                      <a:gd name="T20" fmla="*/ 59 w 299"/>
                      <a:gd name="T21" fmla="*/ 816 h 816"/>
                      <a:gd name="T22" fmla="*/ 84 w 299"/>
                      <a:gd name="T23" fmla="*/ 775 h 816"/>
                      <a:gd name="T24" fmla="*/ 101 w 299"/>
                      <a:gd name="T25" fmla="*/ 729 h 816"/>
                      <a:gd name="T26" fmla="*/ 111 w 299"/>
                      <a:gd name="T27" fmla="*/ 655 h 816"/>
                      <a:gd name="T28" fmla="*/ 145 w 299"/>
                      <a:gd name="T29" fmla="*/ 456 h 816"/>
                      <a:gd name="T30" fmla="*/ 157 w 299"/>
                      <a:gd name="T31" fmla="*/ 400 h 816"/>
                      <a:gd name="T32" fmla="*/ 149 w 299"/>
                      <a:gd name="T33" fmla="*/ 508 h 816"/>
                      <a:gd name="T34" fmla="*/ 159 w 299"/>
                      <a:gd name="T35" fmla="*/ 574 h 816"/>
                      <a:gd name="T36" fmla="*/ 162 w 299"/>
                      <a:gd name="T37" fmla="*/ 637 h 816"/>
                      <a:gd name="T38" fmla="*/ 155 w 299"/>
                      <a:gd name="T39" fmla="*/ 693 h 816"/>
                      <a:gd name="T40" fmla="*/ 160 w 299"/>
                      <a:gd name="T41" fmla="*/ 720 h 816"/>
                      <a:gd name="T42" fmla="*/ 198 w 299"/>
                      <a:gd name="T43" fmla="*/ 806 h 816"/>
                      <a:gd name="T44" fmla="*/ 232 w 299"/>
                      <a:gd name="T45" fmla="*/ 807 h 816"/>
                      <a:gd name="T46" fmla="*/ 248 w 299"/>
                      <a:gd name="T47" fmla="*/ 807 h 816"/>
                      <a:gd name="T48" fmla="*/ 269 w 299"/>
                      <a:gd name="T49" fmla="*/ 790 h 816"/>
                      <a:gd name="T50" fmla="*/ 218 w 299"/>
                      <a:gd name="T51" fmla="*/ 693 h 816"/>
                      <a:gd name="T52" fmla="*/ 243 w 299"/>
                      <a:gd name="T53" fmla="*/ 491 h 816"/>
                      <a:gd name="T54" fmla="*/ 254 w 299"/>
                      <a:gd name="T55" fmla="*/ 394 h 816"/>
                      <a:gd name="T56" fmla="*/ 299 w 299"/>
                      <a:gd name="T57" fmla="*/ 0 h 816"/>
                      <a:gd name="T58" fmla="*/ 40 w 299"/>
                      <a:gd name="T59" fmla="*/ 13 h 8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99" h="816">
                        <a:moveTo>
                          <a:pt x="40" y="13"/>
                        </a:moveTo>
                        <a:lnTo>
                          <a:pt x="54" y="299"/>
                        </a:lnTo>
                        <a:lnTo>
                          <a:pt x="49" y="377"/>
                        </a:lnTo>
                        <a:lnTo>
                          <a:pt x="49" y="456"/>
                        </a:lnTo>
                        <a:lnTo>
                          <a:pt x="54" y="528"/>
                        </a:lnTo>
                        <a:lnTo>
                          <a:pt x="56" y="586"/>
                        </a:lnTo>
                        <a:lnTo>
                          <a:pt x="56" y="660"/>
                        </a:lnTo>
                        <a:lnTo>
                          <a:pt x="51" y="690"/>
                        </a:lnTo>
                        <a:lnTo>
                          <a:pt x="13" y="781"/>
                        </a:lnTo>
                        <a:lnTo>
                          <a:pt x="0" y="814"/>
                        </a:lnTo>
                        <a:lnTo>
                          <a:pt x="59" y="816"/>
                        </a:lnTo>
                        <a:lnTo>
                          <a:pt x="84" y="775"/>
                        </a:lnTo>
                        <a:lnTo>
                          <a:pt x="101" y="729"/>
                        </a:lnTo>
                        <a:lnTo>
                          <a:pt x="111" y="655"/>
                        </a:lnTo>
                        <a:lnTo>
                          <a:pt x="145" y="456"/>
                        </a:lnTo>
                        <a:lnTo>
                          <a:pt x="157" y="400"/>
                        </a:lnTo>
                        <a:lnTo>
                          <a:pt x="149" y="508"/>
                        </a:lnTo>
                        <a:lnTo>
                          <a:pt x="159" y="574"/>
                        </a:lnTo>
                        <a:lnTo>
                          <a:pt x="162" y="637"/>
                        </a:lnTo>
                        <a:lnTo>
                          <a:pt x="155" y="693"/>
                        </a:lnTo>
                        <a:lnTo>
                          <a:pt x="160" y="720"/>
                        </a:lnTo>
                        <a:lnTo>
                          <a:pt x="198" y="806"/>
                        </a:lnTo>
                        <a:lnTo>
                          <a:pt x="232" y="807"/>
                        </a:lnTo>
                        <a:lnTo>
                          <a:pt x="248" y="807"/>
                        </a:lnTo>
                        <a:lnTo>
                          <a:pt x="269" y="790"/>
                        </a:lnTo>
                        <a:lnTo>
                          <a:pt x="218" y="693"/>
                        </a:lnTo>
                        <a:lnTo>
                          <a:pt x="243" y="491"/>
                        </a:lnTo>
                        <a:lnTo>
                          <a:pt x="254" y="394"/>
                        </a:lnTo>
                        <a:lnTo>
                          <a:pt x="299" y="0"/>
                        </a:lnTo>
                        <a:lnTo>
                          <a:pt x="40" y="13"/>
                        </a:lnTo>
                        <a:close/>
                      </a:path>
                    </a:pathLst>
                  </a:custGeom>
                  <a:solidFill>
                    <a:srgbClr val="FFB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11" name="Group 183"/>
                  <p:cNvGrpSpPr>
                    <a:grpSpLocks/>
                  </p:cNvGrpSpPr>
                  <p:nvPr/>
                </p:nvGrpSpPr>
                <p:grpSpPr bwMode="auto">
                  <a:xfrm>
                    <a:off x="3396" y="3021"/>
                    <a:ext cx="111" cy="219"/>
                    <a:chOff x="3396" y="3021"/>
                    <a:chExt cx="111" cy="219"/>
                  </a:xfrm>
                </p:grpSpPr>
                <p:sp>
                  <p:nvSpPr>
                    <p:cNvPr id="176312" name="Freeform 184"/>
                    <p:cNvSpPr>
                      <a:spLocks/>
                    </p:cNvSpPr>
                    <p:nvPr/>
                  </p:nvSpPr>
                  <p:spPr bwMode="auto">
                    <a:xfrm>
                      <a:off x="3421" y="3021"/>
                      <a:ext cx="58" cy="25"/>
                    </a:xfrm>
                    <a:custGeom>
                      <a:avLst/>
                      <a:gdLst>
                        <a:gd name="T0" fmla="*/ 0 w 115"/>
                        <a:gd name="T1" fmla="*/ 5 h 51"/>
                        <a:gd name="T2" fmla="*/ 26 w 115"/>
                        <a:gd name="T3" fmla="*/ 51 h 51"/>
                        <a:gd name="T4" fmla="*/ 59 w 115"/>
                        <a:gd name="T5" fmla="*/ 0 h 51"/>
                        <a:gd name="T6" fmla="*/ 93 w 115"/>
                        <a:gd name="T7" fmla="*/ 51 h 51"/>
                        <a:gd name="T8" fmla="*/ 115 w 115"/>
                        <a:gd name="T9" fmla="*/ 6 h 51"/>
                      </a:gdLst>
                      <a:ahLst/>
                      <a:cxnLst>
                        <a:cxn ang="0">
                          <a:pos x="T0" y="T1"/>
                        </a:cxn>
                        <a:cxn ang="0">
                          <a:pos x="T2" y="T3"/>
                        </a:cxn>
                        <a:cxn ang="0">
                          <a:pos x="T4" y="T5"/>
                        </a:cxn>
                        <a:cxn ang="0">
                          <a:pos x="T6" y="T7"/>
                        </a:cxn>
                        <a:cxn ang="0">
                          <a:pos x="T8" y="T9"/>
                        </a:cxn>
                      </a:cxnLst>
                      <a:rect l="0" t="0" r="r" b="b"/>
                      <a:pathLst>
                        <a:path w="115" h="51">
                          <a:moveTo>
                            <a:pt x="0" y="5"/>
                          </a:moveTo>
                          <a:lnTo>
                            <a:pt x="26" y="51"/>
                          </a:lnTo>
                          <a:lnTo>
                            <a:pt x="59" y="0"/>
                          </a:lnTo>
                          <a:lnTo>
                            <a:pt x="93" y="51"/>
                          </a:lnTo>
                          <a:lnTo>
                            <a:pt x="115" y="6"/>
                          </a:lnTo>
                        </a:path>
                      </a:pathLst>
                    </a:custGeom>
                    <a:noFill/>
                    <a:ln w="11113">
                      <a:solidFill>
                        <a:srgbClr val="3F7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6313" name="Freeform 185"/>
                    <p:cNvSpPr>
                      <a:spLocks/>
                    </p:cNvSpPr>
                    <p:nvPr/>
                  </p:nvSpPr>
                  <p:spPr bwMode="auto">
                    <a:xfrm>
                      <a:off x="3451" y="3026"/>
                      <a:ext cx="4" cy="211"/>
                    </a:xfrm>
                    <a:custGeom>
                      <a:avLst/>
                      <a:gdLst>
                        <a:gd name="T0" fmla="*/ 0 w 9"/>
                        <a:gd name="T1" fmla="*/ 0 h 422"/>
                        <a:gd name="T2" fmla="*/ 9 w 9"/>
                        <a:gd name="T3" fmla="*/ 175 h 422"/>
                        <a:gd name="T4" fmla="*/ 9 w 9"/>
                        <a:gd name="T5" fmla="*/ 422 h 422"/>
                      </a:gdLst>
                      <a:ahLst/>
                      <a:cxnLst>
                        <a:cxn ang="0">
                          <a:pos x="T0" y="T1"/>
                        </a:cxn>
                        <a:cxn ang="0">
                          <a:pos x="T2" y="T3"/>
                        </a:cxn>
                        <a:cxn ang="0">
                          <a:pos x="T4" y="T5"/>
                        </a:cxn>
                      </a:cxnLst>
                      <a:rect l="0" t="0" r="r" b="b"/>
                      <a:pathLst>
                        <a:path w="9" h="422">
                          <a:moveTo>
                            <a:pt x="0" y="0"/>
                          </a:moveTo>
                          <a:lnTo>
                            <a:pt x="9" y="175"/>
                          </a:lnTo>
                          <a:lnTo>
                            <a:pt x="9" y="422"/>
                          </a:lnTo>
                        </a:path>
                      </a:pathLst>
                    </a:custGeom>
                    <a:noFill/>
                    <a:ln w="11113">
                      <a:solidFill>
                        <a:srgbClr val="3F7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6314" name="Freeform 186"/>
                    <p:cNvSpPr>
                      <a:spLocks/>
                    </p:cNvSpPr>
                    <p:nvPr/>
                  </p:nvSpPr>
                  <p:spPr bwMode="auto">
                    <a:xfrm>
                      <a:off x="3396" y="3236"/>
                      <a:ext cx="111" cy="4"/>
                    </a:xfrm>
                    <a:custGeom>
                      <a:avLst/>
                      <a:gdLst>
                        <a:gd name="T0" fmla="*/ 0 w 224"/>
                        <a:gd name="T1" fmla="*/ 7 h 7"/>
                        <a:gd name="T2" fmla="*/ 122 w 224"/>
                        <a:gd name="T3" fmla="*/ 0 h 7"/>
                        <a:gd name="T4" fmla="*/ 224 w 224"/>
                        <a:gd name="T5" fmla="*/ 3 h 7"/>
                      </a:gdLst>
                      <a:ahLst/>
                      <a:cxnLst>
                        <a:cxn ang="0">
                          <a:pos x="T0" y="T1"/>
                        </a:cxn>
                        <a:cxn ang="0">
                          <a:pos x="T2" y="T3"/>
                        </a:cxn>
                        <a:cxn ang="0">
                          <a:pos x="T4" y="T5"/>
                        </a:cxn>
                      </a:cxnLst>
                      <a:rect l="0" t="0" r="r" b="b"/>
                      <a:pathLst>
                        <a:path w="224" h="7">
                          <a:moveTo>
                            <a:pt x="0" y="7"/>
                          </a:moveTo>
                          <a:lnTo>
                            <a:pt x="122" y="0"/>
                          </a:lnTo>
                          <a:lnTo>
                            <a:pt x="224" y="3"/>
                          </a:lnTo>
                        </a:path>
                      </a:pathLst>
                    </a:custGeom>
                    <a:noFill/>
                    <a:ln w="11113">
                      <a:solidFill>
                        <a:srgbClr val="3F7FF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76315" name="Group 187"/>
                  <p:cNvGrpSpPr>
                    <a:grpSpLocks/>
                  </p:cNvGrpSpPr>
                  <p:nvPr/>
                </p:nvGrpSpPr>
                <p:grpSpPr bwMode="auto">
                  <a:xfrm>
                    <a:off x="3366" y="3785"/>
                    <a:ext cx="151" cy="88"/>
                    <a:chOff x="3366" y="3785"/>
                    <a:chExt cx="151" cy="88"/>
                  </a:xfrm>
                </p:grpSpPr>
                <p:sp>
                  <p:nvSpPr>
                    <p:cNvPr id="176316" name="Freeform 188"/>
                    <p:cNvSpPr>
                      <a:spLocks/>
                    </p:cNvSpPr>
                    <p:nvPr/>
                  </p:nvSpPr>
                  <p:spPr bwMode="auto">
                    <a:xfrm>
                      <a:off x="3366" y="3793"/>
                      <a:ext cx="59" cy="80"/>
                    </a:xfrm>
                    <a:custGeom>
                      <a:avLst/>
                      <a:gdLst>
                        <a:gd name="T0" fmla="*/ 22 w 119"/>
                        <a:gd name="T1" fmla="*/ 79 h 160"/>
                        <a:gd name="T2" fmla="*/ 5 w 119"/>
                        <a:gd name="T3" fmla="*/ 104 h 160"/>
                        <a:gd name="T4" fmla="*/ 0 w 119"/>
                        <a:gd name="T5" fmla="*/ 122 h 160"/>
                        <a:gd name="T6" fmla="*/ 0 w 119"/>
                        <a:gd name="T7" fmla="*/ 137 h 160"/>
                        <a:gd name="T8" fmla="*/ 4 w 119"/>
                        <a:gd name="T9" fmla="*/ 147 h 160"/>
                        <a:gd name="T10" fmla="*/ 12 w 119"/>
                        <a:gd name="T11" fmla="*/ 156 h 160"/>
                        <a:gd name="T12" fmla="*/ 27 w 119"/>
                        <a:gd name="T13" fmla="*/ 160 h 160"/>
                        <a:gd name="T14" fmla="*/ 48 w 119"/>
                        <a:gd name="T15" fmla="*/ 159 h 160"/>
                        <a:gd name="T16" fmla="*/ 68 w 119"/>
                        <a:gd name="T17" fmla="*/ 151 h 160"/>
                        <a:gd name="T18" fmla="*/ 83 w 119"/>
                        <a:gd name="T19" fmla="*/ 135 h 160"/>
                        <a:gd name="T20" fmla="*/ 97 w 119"/>
                        <a:gd name="T21" fmla="*/ 114 h 160"/>
                        <a:gd name="T22" fmla="*/ 105 w 119"/>
                        <a:gd name="T23" fmla="*/ 70 h 160"/>
                        <a:gd name="T24" fmla="*/ 119 w 119"/>
                        <a:gd name="T25" fmla="*/ 27 h 160"/>
                        <a:gd name="T26" fmla="*/ 117 w 119"/>
                        <a:gd name="T27" fmla="*/ 0 h 160"/>
                        <a:gd name="T28" fmla="*/ 93 w 119"/>
                        <a:gd name="T29" fmla="*/ 62 h 160"/>
                        <a:gd name="T30" fmla="*/ 73 w 119"/>
                        <a:gd name="T31" fmla="*/ 101 h 160"/>
                        <a:gd name="T32" fmla="*/ 43 w 119"/>
                        <a:gd name="T33" fmla="*/ 101 h 160"/>
                        <a:gd name="T34" fmla="*/ 17 w 119"/>
                        <a:gd name="T35" fmla="*/ 98 h 160"/>
                        <a:gd name="T36" fmla="*/ 22 w 119"/>
                        <a:gd name="T37" fmla="*/ 79 h 1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9" h="160">
                          <a:moveTo>
                            <a:pt x="22" y="79"/>
                          </a:moveTo>
                          <a:lnTo>
                            <a:pt x="5" y="104"/>
                          </a:lnTo>
                          <a:lnTo>
                            <a:pt x="0" y="122"/>
                          </a:lnTo>
                          <a:lnTo>
                            <a:pt x="0" y="137"/>
                          </a:lnTo>
                          <a:lnTo>
                            <a:pt x="4" y="147"/>
                          </a:lnTo>
                          <a:lnTo>
                            <a:pt x="12" y="156"/>
                          </a:lnTo>
                          <a:lnTo>
                            <a:pt x="27" y="160"/>
                          </a:lnTo>
                          <a:lnTo>
                            <a:pt x="48" y="159"/>
                          </a:lnTo>
                          <a:lnTo>
                            <a:pt x="68" y="151"/>
                          </a:lnTo>
                          <a:lnTo>
                            <a:pt x="83" y="135"/>
                          </a:lnTo>
                          <a:lnTo>
                            <a:pt x="97" y="114"/>
                          </a:lnTo>
                          <a:lnTo>
                            <a:pt x="105" y="70"/>
                          </a:lnTo>
                          <a:lnTo>
                            <a:pt x="119" y="27"/>
                          </a:lnTo>
                          <a:lnTo>
                            <a:pt x="117" y="0"/>
                          </a:lnTo>
                          <a:lnTo>
                            <a:pt x="93" y="62"/>
                          </a:lnTo>
                          <a:lnTo>
                            <a:pt x="73" y="101"/>
                          </a:lnTo>
                          <a:lnTo>
                            <a:pt x="43" y="101"/>
                          </a:lnTo>
                          <a:lnTo>
                            <a:pt x="17" y="98"/>
                          </a:lnTo>
                          <a:lnTo>
                            <a:pt x="22" y="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17" name="Freeform 189"/>
                    <p:cNvSpPr>
                      <a:spLocks/>
                    </p:cNvSpPr>
                    <p:nvPr/>
                  </p:nvSpPr>
                  <p:spPr bwMode="auto">
                    <a:xfrm>
                      <a:off x="3450" y="3785"/>
                      <a:ext cx="67" cy="87"/>
                    </a:xfrm>
                    <a:custGeom>
                      <a:avLst/>
                      <a:gdLst>
                        <a:gd name="T0" fmla="*/ 1 w 133"/>
                        <a:gd name="T1" fmla="*/ 0 h 175"/>
                        <a:gd name="T2" fmla="*/ 0 w 133"/>
                        <a:gd name="T3" fmla="*/ 17 h 175"/>
                        <a:gd name="T4" fmla="*/ 17 w 133"/>
                        <a:gd name="T5" fmla="*/ 62 h 175"/>
                        <a:gd name="T6" fmla="*/ 28 w 133"/>
                        <a:gd name="T7" fmla="*/ 98 h 175"/>
                        <a:gd name="T8" fmla="*/ 42 w 133"/>
                        <a:gd name="T9" fmla="*/ 133 h 175"/>
                        <a:gd name="T10" fmla="*/ 56 w 133"/>
                        <a:gd name="T11" fmla="*/ 151 h 175"/>
                        <a:gd name="T12" fmla="*/ 69 w 133"/>
                        <a:gd name="T13" fmla="*/ 166 h 175"/>
                        <a:gd name="T14" fmla="*/ 88 w 133"/>
                        <a:gd name="T15" fmla="*/ 172 h 175"/>
                        <a:gd name="T16" fmla="*/ 108 w 133"/>
                        <a:gd name="T17" fmla="*/ 175 h 175"/>
                        <a:gd name="T18" fmla="*/ 118 w 133"/>
                        <a:gd name="T19" fmla="*/ 169 h 175"/>
                        <a:gd name="T20" fmla="*/ 128 w 133"/>
                        <a:gd name="T21" fmla="*/ 164 h 175"/>
                        <a:gd name="T22" fmla="*/ 133 w 133"/>
                        <a:gd name="T23" fmla="*/ 147 h 175"/>
                        <a:gd name="T24" fmla="*/ 130 w 133"/>
                        <a:gd name="T25" fmla="*/ 124 h 175"/>
                        <a:gd name="T26" fmla="*/ 118 w 133"/>
                        <a:gd name="T27" fmla="*/ 97 h 175"/>
                        <a:gd name="T28" fmla="*/ 110 w 133"/>
                        <a:gd name="T29" fmla="*/ 82 h 175"/>
                        <a:gd name="T30" fmla="*/ 106 w 133"/>
                        <a:gd name="T31" fmla="*/ 95 h 175"/>
                        <a:gd name="T32" fmla="*/ 101 w 133"/>
                        <a:gd name="T33" fmla="*/ 101 h 175"/>
                        <a:gd name="T34" fmla="*/ 84 w 133"/>
                        <a:gd name="T35" fmla="*/ 105 h 175"/>
                        <a:gd name="T36" fmla="*/ 71 w 133"/>
                        <a:gd name="T37" fmla="*/ 107 h 175"/>
                        <a:gd name="T38" fmla="*/ 44 w 133"/>
                        <a:gd name="T39" fmla="*/ 102 h 175"/>
                        <a:gd name="T40" fmla="*/ 17 w 133"/>
                        <a:gd name="T41" fmla="*/ 34 h 175"/>
                        <a:gd name="T42" fmla="*/ 1 w 133"/>
                        <a:gd name="T43" fmla="*/ 0 h 1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33" h="175">
                          <a:moveTo>
                            <a:pt x="1" y="0"/>
                          </a:moveTo>
                          <a:lnTo>
                            <a:pt x="0" y="17"/>
                          </a:lnTo>
                          <a:lnTo>
                            <a:pt x="17" y="62"/>
                          </a:lnTo>
                          <a:lnTo>
                            <a:pt x="28" y="98"/>
                          </a:lnTo>
                          <a:lnTo>
                            <a:pt x="42" y="133"/>
                          </a:lnTo>
                          <a:lnTo>
                            <a:pt x="56" y="151"/>
                          </a:lnTo>
                          <a:lnTo>
                            <a:pt x="69" y="166"/>
                          </a:lnTo>
                          <a:lnTo>
                            <a:pt x="88" y="172"/>
                          </a:lnTo>
                          <a:lnTo>
                            <a:pt x="108" y="175"/>
                          </a:lnTo>
                          <a:lnTo>
                            <a:pt x="118" y="169"/>
                          </a:lnTo>
                          <a:lnTo>
                            <a:pt x="128" y="164"/>
                          </a:lnTo>
                          <a:lnTo>
                            <a:pt x="133" y="147"/>
                          </a:lnTo>
                          <a:lnTo>
                            <a:pt x="130" y="124"/>
                          </a:lnTo>
                          <a:lnTo>
                            <a:pt x="118" y="97"/>
                          </a:lnTo>
                          <a:lnTo>
                            <a:pt x="110" y="82"/>
                          </a:lnTo>
                          <a:lnTo>
                            <a:pt x="106" y="95"/>
                          </a:lnTo>
                          <a:lnTo>
                            <a:pt x="101" y="101"/>
                          </a:lnTo>
                          <a:lnTo>
                            <a:pt x="84" y="105"/>
                          </a:lnTo>
                          <a:lnTo>
                            <a:pt x="71" y="107"/>
                          </a:lnTo>
                          <a:lnTo>
                            <a:pt x="44" y="102"/>
                          </a:lnTo>
                          <a:lnTo>
                            <a:pt x="17" y="34"/>
                          </a:lnTo>
                          <a:lnTo>
                            <a:pt x="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318" name="Group 190"/>
                  <p:cNvGrpSpPr>
                    <a:grpSpLocks/>
                  </p:cNvGrpSpPr>
                  <p:nvPr/>
                </p:nvGrpSpPr>
                <p:grpSpPr bwMode="auto">
                  <a:xfrm>
                    <a:off x="3385" y="2876"/>
                    <a:ext cx="140" cy="145"/>
                    <a:chOff x="3385" y="2876"/>
                    <a:chExt cx="140" cy="145"/>
                  </a:xfrm>
                </p:grpSpPr>
                <p:sp>
                  <p:nvSpPr>
                    <p:cNvPr id="176319" name="Freeform 191"/>
                    <p:cNvSpPr>
                      <a:spLocks/>
                    </p:cNvSpPr>
                    <p:nvPr/>
                  </p:nvSpPr>
                  <p:spPr bwMode="auto">
                    <a:xfrm>
                      <a:off x="3402" y="2886"/>
                      <a:ext cx="103" cy="135"/>
                    </a:xfrm>
                    <a:custGeom>
                      <a:avLst/>
                      <a:gdLst>
                        <a:gd name="T0" fmla="*/ 51 w 207"/>
                        <a:gd name="T1" fmla="*/ 267 h 268"/>
                        <a:gd name="T2" fmla="*/ 51 w 207"/>
                        <a:gd name="T3" fmla="*/ 226 h 268"/>
                        <a:gd name="T4" fmla="*/ 34 w 207"/>
                        <a:gd name="T5" fmla="*/ 196 h 268"/>
                        <a:gd name="T6" fmla="*/ 17 w 207"/>
                        <a:gd name="T7" fmla="*/ 174 h 268"/>
                        <a:gd name="T8" fmla="*/ 10 w 207"/>
                        <a:gd name="T9" fmla="*/ 140 h 268"/>
                        <a:gd name="T10" fmla="*/ 2 w 207"/>
                        <a:gd name="T11" fmla="*/ 124 h 268"/>
                        <a:gd name="T12" fmla="*/ 0 w 207"/>
                        <a:gd name="T13" fmla="*/ 83 h 268"/>
                        <a:gd name="T14" fmla="*/ 17 w 207"/>
                        <a:gd name="T15" fmla="*/ 37 h 268"/>
                        <a:gd name="T16" fmla="*/ 49 w 207"/>
                        <a:gd name="T17" fmla="*/ 13 h 268"/>
                        <a:gd name="T18" fmla="*/ 85 w 207"/>
                        <a:gd name="T19" fmla="*/ 0 h 268"/>
                        <a:gd name="T20" fmla="*/ 127 w 207"/>
                        <a:gd name="T21" fmla="*/ 0 h 268"/>
                        <a:gd name="T22" fmla="*/ 166 w 207"/>
                        <a:gd name="T23" fmla="*/ 11 h 268"/>
                        <a:gd name="T24" fmla="*/ 195 w 207"/>
                        <a:gd name="T25" fmla="*/ 34 h 268"/>
                        <a:gd name="T26" fmla="*/ 207 w 207"/>
                        <a:gd name="T27" fmla="*/ 67 h 268"/>
                        <a:gd name="T28" fmla="*/ 207 w 207"/>
                        <a:gd name="T29" fmla="*/ 102 h 268"/>
                        <a:gd name="T30" fmla="*/ 202 w 207"/>
                        <a:gd name="T31" fmla="*/ 135 h 268"/>
                        <a:gd name="T32" fmla="*/ 181 w 207"/>
                        <a:gd name="T33" fmla="*/ 176 h 268"/>
                        <a:gd name="T34" fmla="*/ 171 w 207"/>
                        <a:gd name="T35" fmla="*/ 192 h 268"/>
                        <a:gd name="T36" fmla="*/ 163 w 207"/>
                        <a:gd name="T37" fmla="*/ 209 h 268"/>
                        <a:gd name="T38" fmla="*/ 159 w 207"/>
                        <a:gd name="T39" fmla="*/ 228 h 268"/>
                        <a:gd name="T40" fmla="*/ 151 w 207"/>
                        <a:gd name="T41" fmla="*/ 268 h 268"/>
                        <a:gd name="T42" fmla="*/ 51 w 207"/>
                        <a:gd name="T43" fmla="*/ 267 h 2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7" h="268">
                          <a:moveTo>
                            <a:pt x="51" y="267"/>
                          </a:moveTo>
                          <a:lnTo>
                            <a:pt x="51" y="226"/>
                          </a:lnTo>
                          <a:lnTo>
                            <a:pt x="34" y="196"/>
                          </a:lnTo>
                          <a:lnTo>
                            <a:pt x="17" y="174"/>
                          </a:lnTo>
                          <a:lnTo>
                            <a:pt x="10" y="140"/>
                          </a:lnTo>
                          <a:lnTo>
                            <a:pt x="2" y="124"/>
                          </a:lnTo>
                          <a:lnTo>
                            <a:pt x="0" y="83"/>
                          </a:lnTo>
                          <a:lnTo>
                            <a:pt x="17" y="37"/>
                          </a:lnTo>
                          <a:lnTo>
                            <a:pt x="49" y="13"/>
                          </a:lnTo>
                          <a:lnTo>
                            <a:pt x="85" y="0"/>
                          </a:lnTo>
                          <a:lnTo>
                            <a:pt x="127" y="0"/>
                          </a:lnTo>
                          <a:lnTo>
                            <a:pt x="166" y="11"/>
                          </a:lnTo>
                          <a:lnTo>
                            <a:pt x="195" y="34"/>
                          </a:lnTo>
                          <a:lnTo>
                            <a:pt x="207" y="67"/>
                          </a:lnTo>
                          <a:lnTo>
                            <a:pt x="207" y="102"/>
                          </a:lnTo>
                          <a:lnTo>
                            <a:pt x="202" y="135"/>
                          </a:lnTo>
                          <a:lnTo>
                            <a:pt x="181" y="176"/>
                          </a:lnTo>
                          <a:lnTo>
                            <a:pt x="171" y="192"/>
                          </a:lnTo>
                          <a:lnTo>
                            <a:pt x="163" y="209"/>
                          </a:lnTo>
                          <a:lnTo>
                            <a:pt x="159" y="228"/>
                          </a:lnTo>
                          <a:lnTo>
                            <a:pt x="151" y="268"/>
                          </a:lnTo>
                          <a:lnTo>
                            <a:pt x="51" y="267"/>
                          </a:lnTo>
                          <a:close/>
                        </a:path>
                      </a:pathLst>
                    </a:custGeom>
                    <a:solidFill>
                      <a:srgbClr val="FFB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20" name="Freeform 192"/>
                    <p:cNvSpPr>
                      <a:spLocks/>
                    </p:cNvSpPr>
                    <p:nvPr/>
                  </p:nvSpPr>
                  <p:spPr bwMode="auto">
                    <a:xfrm>
                      <a:off x="3385" y="2876"/>
                      <a:ext cx="140" cy="105"/>
                    </a:xfrm>
                    <a:custGeom>
                      <a:avLst/>
                      <a:gdLst>
                        <a:gd name="T0" fmla="*/ 21 w 281"/>
                        <a:gd name="T1" fmla="*/ 181 h 210"/>
                        <a:gd name="T2" fmla="*/ 4 w 281"/>
                        <a:gd name="T3" fmla="*/ 161 h 210"/>
                        <a:gd name="T4" fmla="*/ 0 w 281"/>
                        <a:gd name="T5" fmla="*/ 138 h 210"/>
                        <a:gd name="T6" fmla="*/ 2 w 281"/>
                        <a:gd name="T7" fmla="*/ 109 h 210"/>
                        <a:gd name="T8" fmla="*/ 11 w 281"/>
                        <a:gd name="T9" fmla="*/ 86 h 210"/>
                        <a:gd name="T10" fmla="*/ 21 w 281"/>
                        <a:gd name="T11" fmla="*/ 60 h 210"/>
                        <a:gd name="T12" fmla="*/ 36 w 281"/>
                        <a:gd name="T13" fmla="*/ 47 h 210"/>
                        <a:gd name="T14" fmla="*/ 48 w 281"/>
                        <a:gd name="T15" fmla="*/ 26 h 210"/>
                        <a:gd name="T16" fmla="*/ 75 w 281"/>
                        <a:gd name="T17" fmla="*/ 9 h 210"/>
                        <a:gd name="T18" fmla="*/ 95 w 281"/>
                        <a:gd name="T19" fmla="*/ 3 h 210"/>
                        <a:gd name="T20" fmla="*/ 139 w 281"/>
                        <a:gd name="T21" fmla="*/ 0 h 210"/>
                        <a:gd name="T22" fmla="*/ 176 w 281"/>
                        <a:gd name="T23" fmla="*/ 2 h 210"/>
                        <a:gd name="T24" fmla="*/ 203 w 281"/>
                        <a:gd name="T25" fmla="*/ 9 h 210"/>
                        <a:gd name="T26" fmla="*/ 225 w 281"/>
                        <a:gd name="T27" fmla="*/ 16 h 210"/>
                        <a:gd name="T28" fmla="*/ 246 w 281"/>
                        <a:gd name="T29" fmla="*/ 35 h 210"/>
                        <a:gd name="T30" fmla="*/ 261 w 281"/>
                        <a:gd name="T31" fmla="*/ 52 h 210"/>
                        <a:gd name="T32" fmla="*/ 274 w 281"/>
                        <a:gd name="T33" fmla="*/ 70 h 210"/>
                        <a:gd name="T34" fmla="*/ 281 w 281"/>
                        <a:gd name="T35" fmla="*/ 91 h 210"/>
                        <a:gd name="T36" fmla="*/ 281 w 281"/>
                        <a:gd name="T37" fmla="*/ 129 h 210"/>
                        <a:gd name="T38" fmla="*/ 281 w 281"/>
                        <a:gd name="T39" fmla="*/ 155 h 210"/>
                        <a:gd name="T40" fmla="*/ 271 w 281"/>
                        <a:gd name="T41" fmla="*/ 166 h 210"/>
                        <a:gd name="T42" fmla="*/ 256 w 281"/>
                        <a:gd name="T43" fmla="*/ 184 h 210"/>
                        <a:gd name="T44" fmla="*/ 246 w 281"/>
                        <a:gd name="T45" fmla="*/ 197 h 210"/>
                        <a:gd name="T46" fmla="*/ 219 w 281"/>
                        <a:gd name="T47" fmla="*/ 204 h 210"/>
                        <a:gd name="T48" fmla="*/ 193 w 281"/>
                        <a:gd name="T49" fmla="*/ 210 h 210"/>
                        <a:gd name="T50" fmla="*/ 214 w 281"/>
                        <a:gd name="T51" fmla="*/ 184 h 210"/>
                        <a:gd name="T52" fmla="*/ 234 w 281"/>
                        <a:gd name="T53" fmla="*/ 139 h 210"/>
                        <a:gd name="T54" fmla="*/ 225 w 281"/>
                        <a:gd name="T55" fmla="*/ 87 h 210"/>
                        <a:gd name="T56" fmla="*/ 181 w 281"/>
                        <a:gd name="T57" fmla="*/ 99 h 210"/>
                        <a:gd name="T58" fmla="*/ 129 w 281"/>
                        <a:gd name="T59" fmla="*/ 99 h 210"/>
                        <a:gd name="T60" fmla="*/ 92 w 281"/>
                        <a:gd name="T61" fmla="*/ 96 h 210"/>
                        <a:gd name="T62" fmla="*/ 63 w 281"/>
                        <a:gd name="T63" fmla="*/ 90 h 210"/>
                        <a:gd name="T64" fmla="*/ 60 w 281"/>
                        <a:gd name="T65" fmla="*/ 104 h 210"/>
                        <a:gd name="T66" fmla="*/ 46 w 281"/>
                        <a:gd name="T67" fmla="*/ 142 h 210"/>
                        <a:gd name="T68" fmla="*/ 66 w 281"/>
                        <a:gd name="T69" fmla="*/ 185 h 210"/>
                        <a:gd name="T70" fmla="*/ 78 w 281"/>
                        <a:gd name="T71" fmla="*/ 210 h 210"/>
                        <a:gd name="T72" fmla="*/ 46 w 281"/>
                        <a:gd name="T73" fmla="*/ 195 h 210"/>
                        <a:gd name="T74" fmla="*/ 21 w 281"/>
                        <a:gd name="T75" fmla="*/ 181 h 2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81" h="210">
                          <a:moveTo>
                            <a:pt x="21" y="181"/>
                          </a:moveTo>
                          <a:lnTo>
                            <a:pt x="4" y="161"/>
                          </a:lnTo>
                          <a:lnTo>
                            <a:pt x="0" y="138"/>
                          </a:lnTo>
                          <a:lnTo>
                            <a:pt x="2" y="109"/>
                          </a:lnTo>
                          <a:lnTo>
                            <a:pt x="11" y="86"/>
                          </a:lnTo>
                          <a:lnTo>
                            <a:pt x="21" y="60"/>
                          </a:lnTo>
                          <a:lnTo>
                            <a:pt x="36" y="47"/>
                          </a:lnTo>
                          <a:lnTo>
                            <a:pt x="48" y="26"/>
                          </a:lnTo>
                          <a:lnTo>
                            <a:pt x="75" y="9"/>
                          </a:lnTo>
                          <a:lnTo>
                            <a:pt x="95" y="3"/>
                          </a:lnTo>
                          <a:lnTo>
                            <a:pt x="139" y="0"/>
                          </a:lnTo>
                          <a:lnTo>
                            <a:pt x="176" y="2"/>
                          </a:lnTo>
                          <a:lnTo>
                            <a:pt x="203" y="9"/>
                          </a:lnTo>
                          <a:lnTo>
                            <a:pt x="225" y="16"/>
                          </a:lnTo>
                          <a:lnTo>
                            <a:pt x="246" y="35"/>
                          </a:lnTo>
                          <a:lnTo>
                            <a:pt x="261" y="52"/>
                          </a:lnTo>
                          <a:lnTo>
                            <a:pt x="274" y="70"/>
                          </a:lnTo>
                          <a:lnTo>
                            <a:pt x="281" y="91"/>
                          </a:lnTo>
                          <a:lnTo>
                            <a:pt x="281" y="129"/>
                          </a:lnTo>
                          <a:lnTo>
                            <a:pt x="281" y="155"/>
                          </a:lnTo>
                          <a:lnTo>
                            <a:pt x="271" y="166"/>
                          </a:lnTo>
                          <a:lnTo>
                            <a:pt x="256" y="184"/>
                          </a:lnTo>
                          <a:lnTo>
                            <a:pt x="246" y="197"/>
                          </a:lnTo>
                          <a:lnTo>
                            <a:pt x="219" y="204"/>
                          </a:lnTo>
                          <a:lnTo>
                            <a:pt x="193" y="210"/>
                          </a:lnTo>
                          <a:lnTo>
                            <a:pt x="214" y="184"/>
                          </a:lnTo>
                          <a:lnTo>
                            <a:pt x="234" y="139"/>
                          </a:lnTo>
                          <a:lnTo>
                            <a:pt x="225" y="87"/>
                          </a:lnTo>
                          <a:lnTo>
                            <a:pt x="181" y="99"/>
                          </a:lnTo>
                          <a:lnTo>
                            <a:pt x="129" y="99"/>
                          </a:lnTo>
                          <a:lnTo>
                            <a:pt x="92" y="96"/>
                          </a:lnTo>
                          <a:lnTo>
                            <a:pt x="63" y="90"/>
                          </a:lnTo>
                          <a:lnTo>
                            <a:pt x="60" y="104"/>
                          </a:lnTo>
                          <a:lnTo>
                            <a:pt x="46" y="142"/>
                          </a:lnTo>
                          <a:lnTo>
                            <a:pt x="66" y="185"/>
                          </a:lnTo>
                          <a:lnTo>
                            <a:pt x="78" y="210"/>
                          </a:lnTo>
                          <a:lnTo>
                            <a:pt x="46" y="195"/>
                          </a:lnTo>
                          <a:lnTo>
                            <a:pt x="21" y="181"/>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21" name="Group 193"/>
                    <p:cNvGrpSpPr>
                      <a:grpSpLocks/>
                    </p:cNvGrpSpPr>
                    <p:nvPr/>
                  </p:nvGrpSpPr>
                  <p:grpSpPr bwMode="auto">
                    <a:xfrm>
                      <a:off x="3400" y="2951"/>
                      <a:ext cx="111" cy="15"/>
                      <a:chOff x="3400" y="2951"/>
                      <a:chExt cx="111" cy="15"/>
                    </a:xfrm>
                  </p:grpSpPr>
                  <p:sp>
                    <p:nvSpPr>
                      <p:cNvPr id="176322" name="Oval 194"/>
                      <p:cNvSpPr>
                        <a:spLocks noChangeArrowheads="1"/>
                      </p:cNvSpPr>
                      <p:nvPr/>
                    </p:nvSpPr>
                    <p:spPr bwMode="auto">
                      <a:xfrm>
                        <a:off x="3400" y="2951"/>
                        <a:ext cx="13" cy="13"/>
                      </a:xfrm>
                      <a:prstGeom prst="ellipse">
                        <a:avLst/>
                      </a:prstGeom>
                      <a:solidFill>
                        <a:srgbClr val="5F7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23" name="Oval 195"/>
                      <p:cNvSpPr>
                        <a:spLocks noChangeArrowheads="1"/>
                      </p:cNvSpPr>
                      <p:nvPr/>
                    </p:nvSpPr>
                    <p:spPr bwMode="auto">
                      <a:xfrm>
                        <a:off x="3497" y="2953"/>
                        <a:ext cx="14" cy="13"/>
                      </a:xfrm>
                      <a:prstGeom prst="ellipse">
                        <a:avLst/>
                      </a:prstGeom>
                      <a:solidFill>
                        <a:srgbClr val="5F7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grpSp>
            <p:nvGrpSpPr>
              <p:cNvPr id="176324" name="Group 196"/>
              <p:cNvGrpSpPr>
                <a:grpSpLocks/>
              </p:cNvGrpSpPr>
              <p:nvPr/>
            </p:nvGrpSpPr>
            <p:grpSpPr bwMode="auto">
              <a:xfrm>
                <a:off x="3713" y="2792"/>
                <a:ext cx="314" cy="1109"/>
                <a:chOff x="3713" y="2792"/>
                <a:chExt cx="314" cy="1109"/>
              </a:xfrm>
            </p:grpSpPr>
            <p:grpSp>
              <p:nvGrpSpPr>
                <p:cNvPr id="176325" name="Group 197"/>
                <p:cNvGrpSpPr>
                  <a:grpSpLocks/>
                </p:cNvGrpSpPr>
                <p:nvPr/>
              </p:nvGrpSpPr>
              <p:grpSpPr bwMode="auto">
                <a:xfrm>
                  <a:off x="3713" y="3793"/>
                  <a:ext cx="308" cy="108"/>
                  <a:chOff x="3713" y="3793"/>
                  <a:chExt cx="308" cy="108"/>
                </a:xfrm>
              </p:grpSpPr>
              <p:sp>
                <p:nvSpPr>
                  <p:cNvPr id="176326" name="Freeform 198"/>
                  <p:cNvSpPr>
                    <a:spLocks/>
                  </p:cNvSpPr>
                  <p:nvPr/>
                </p:nvSpPr>
                <p:spPr bwMode="auto">
                  <a:xfrm>
                    <a:off x="3713" y="3793"/>
                    <a:ext cx="128" cy="67"/>
                  </a:xfrm>
                  <a:custGeom>
                    <a:avLst/>
                    <a:gdLst>
                      <a:gd name="T0" fmla="*/ 128 w 255"/>
                      <a:gd name="T1" fmla="*/ 0 h 134"/>
                      <a:gd name="T2" fmla="*/ 88 w 255"/>
                      <a:gd name="T3" fmla="*/ 34 h 134"/>
                      <a:gd name="T4" fmla="*/ 52 w 255"/>
                      <a:gd name="T5" fmla="*/ 73 h 134"/>
                      <a:gd name="T6" fmla="*/ 5 w 255"/>
                      <a:gd name="T7" fmla="*/ 107 h 134"/>
                      <a:gd name="T8" fmla="*/ 0 w 255"/>
                      <a:gd name="T9" fmla="*/ 124 h 134"/>
                      <a:gd name="T10" fmla="*/ 45 w 255"/>
                      <a:gd name="T11" fmla="*/ 134 h 134"/>
                      <a:gd name="T12" fmla="*/ 93 w 255"/>
                      <a:gd name="T13" fmla="*/ 130 h 134"/>
                      <a:gd name="T14" fmla="*/ 152 w 255"/>
                      <a:gd name="T15" fmla="*/ 107 h 134"/>
                      <a:gd name="T16" fmla="*/ 194 w 255"/>
                      <a:gd name="T17" fmla="*/ 85 h 134"/>
                      <a:gd name="T18" fmla="*/ 240 w 255"/>
                      <a:gd name="T19" fmla="*/ 81 h 134"/>
                      <a:gd name="T20" fmla="*/ 255 w 255"/>
                      <a:gd name="T21" fmla="*/ 69 h 134"/>
                      <a:gd name="T22" fmla="*/ 250 w 255"/>
                      <a:gd name="T23" fmla="*/ 7 h 134"/>
                      <a:gd name="T24" fmla="*/ 128 w 255"/>
                      <a:gd name="T25" fmla="*/ 0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5" h="134">
                        <a:moveTo>
                          <a:pt x="128" y="0"/>
                        </a:moveTo>
                        <a:lnTo>
                          <a:pt x="88" y="34"/>
                        </a:lnTo>
                        <a:lnTo>
                          <a:pt x="52" y="73"/>
                        </a:lnTo>
                        <a:lnTo>
                          <a:pt x="5" y="107"/>
                        </a:lnTo>
                        <a:lnTo>
                          <a:pt x="0" y="124"/>
                        </a:lnTo>
                        <a:lnTo>
                          <a:pt x="45" y="134"/>
                        </a:lnTo>
                        <a:lnTo>
                          <a:pt x="93" y="130"/>
                        </a:lnTo>
                        <a:lnTo>
                          <a:pt x="152" y="107"/>
                        </a:lnTo>
                        <a:lnTo>
                          <a:pt x="194" y="85"/>
                        </a:lnTo>
                        <a:lnTo>
                          <a:pt x="240" y="81"/>
                        </a:lnTo>
                        <a:lnTo>
                          <a:pt x="255" y="69"/>
                        </a:lnTo>
                        <a:lnTo>
                          <a:pt x="250" y="7"/>
                        </a:lnTo>
                        <a:lnTo>
                          <a:pt x="12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27" name="Freeform 199"/>
                  <p:cNvSpPr>
                    <a:spLocks/>
                  </p:cNvSpPr>
                  <p:nvPr/>
                </p:nvSpPr>
                <p:spPr bwMode="auto">
                  <a:xfrm>
                    <a:off x="3941" y="3827"/>
                    <a:ext cx="80" cy="74"/>
                  </a:xfrm>
                  <a:custGeom>
                    <a:avLst/>
                    <a:gdLst>
                      <a:gd name="T0" fmla="*/ 2 w 159"/>
                      <a:gd name="T1" fmla="*/ 2 h 148"/>
                      <a:gd name="T2" fmla="*/ 0 w 159"/>
                      <a:gd name="T3" fmla="*/ 41 h 148"/>
                      <a:gd name="T4" fmla="*/ 22 w 159"/>
                      <a:gd name="T5" fmla="*/ 62 h 148"/>
                      <a:gd name="T6" fmla="*/ 28 w 159"/>
                      <a:gd name="T7" fmla="*/ 95 h 148"/>
                      <a:gd name="T8" fmla="*/ 63 w 159"/>
                      <a:gd name="T9" fmla="*/ 127 h 148"/>
                      <a:gd name="T10" fmla="*/ 93 w 159"/>
                      <a:gd name="T11" fmla="*/ 144 h 148"/>
                      <a:gd name="T12" fmla="*/ 121 w 159"/>
                      <a:gd name="T13" fmla="*/ 148 h 148"/>
                      <a:gd name="T14" fmla="*/ 146 w 159"/>
                      <a:gd name="T15" fmla="*/ 147 h 148"/>
                      <a:gd name="T16" fmla="*/ 159 w 159"/>
                      <a:gd name="T17" fmla="*/ 124 h 148"/>
                      <a:gd name="T18" fmla="*/ 156 w 159"/>
                      <a:gd name="T19" fmla="*/ 91 h 148"/>
                      <a:gd name="T20" fmla="*/ 129 w 159"/>
                      <a:gd name="T21" fmla="*/ 53 h 148"/>
                      <a:gd name="T22" fmla="*/ 90 w 159"/>
                      <a:gd name="T23" fmla="*/ 13 h 148"/>
                      <a:gd name="T24" fmla="*/ 88 w 159"/>
                      <a:gd name="T25" fmla="*/ 0 h 148"/>
                      <a:gd name="T26" fmla="*/ 2 w 159"/>
                      <a:gd name="T27" fmla="*/ 2 h 1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9" h="148">
                        <a:moveTo>
                          <a:pt x="2" y="2"/>
                        </a:moveTo>
                        <a:lnTo>
                          <a:pt x="0" y="41"/>
                        </a:lnTo>
                        <a:lnTo>
                          <a:pt x="22" y="62"/>
                        </a:lnTo>
                        <a:lnTo>
                          <a:pt x="28" y="95"/>
                        </a:lnTo>
                        <a:lnTo>
                          <a:pt x="63" y="127"/>
                        </a:lnTo>
                        <a:lnTo>
                          <a:pt x="93" y="144"/>
                        </a:lnTo>
                        <a:lnTo>
                          <a:pt x="121" y="148"/>
                        </a:lnTo>
                        <a:lnTo>
                          <a:pt x="146" y="147"/>
                        </a:lnTo>
                        <a:lnTo>
                          <a:pt x="159" y="124"/>
                        </a:lnTo>
                        <a:lnTo>
                          <a:pt x="156" y="91"/>
                        </a:lnTo>
                        <a:lnTo>
                          <a:pt x="129" y="53"/>
                        </a:lnTo>
                        <a:lnTo>
                          <a:pt x="90" y="13"/>
                        </a:lnTo>
                        <a:lnTo>
                          <a:pt x="88" y="0"/>
                        </a:lnTo>
                        <a:lnTo>
                          <a:pt x="2" y="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328" name="Group 200"/>
                <p:cNvGrpSpPr>
                  <a:grpSpLocks/>
                </p:cNvGrpSpPr>
                <p:nvPr/>
              </p:nvGrpSpPr>
              <p:grpSpPr bwMode="auto">
                <a:xfrm>
                  <a:off x="3744" y="2932"/>
                  <a:ext cx="283" cy="896"/>
                  <a:chOff x="3744" y="2932"/>
                  <a:chExt cx="283" cy="896"/>
                </a:xfrm>
              </p:grpSpPr>
              <p:sp>
                <p:nvSpPr>
                  <p:cNvPr id="176329" name="Freeform 201"/>
                  <p:cNvSpPr>
                    <a:spLocks/>
                  </p:cNvSpPr>
                  <p:nvPr/>
                </p:nvSpPr>
                <p:spPr bwMode="auto">
                  <a:xfrm>
                    <a:off x="3751" y="3396"/>
                    <a:ext cx="38" cy="83"/>
                  </a:xfrm>
                  <a:custGeom>
                    <a:avLst/>
                    <a:gdLst>
                      <a:gd name="T0" fmla="*/ 3 w 76"/>
                      <a:gd name="T1" fmla="*/ 2 h 166"/>
                      <a:gd name="T2" fmla="*/ 0 w 76"/>
                      <a:gd name="T3" fmla="*/ 93 h 166"/>
                      <a:gd name="T4" fmla="*/ 39 w 76"/>
                      <a:gd name="T5" fmla="*/ 149 h 166"/>
                      <a:gd name="T6" fmla="*/ 59 w 76"/>
                      <a:gd name="T7" fmla="*/ 166 h 166"/>
                      <a:gd name="T8" fmla="*/ 56 w 76"/>
                      <a:gd name="T9" fmla="*/ 87 h 166"/>
                      <a:gd name="T10" fmla="*/ 64 w 76"/>
                      <a:gd name="T11" fmla="*/ 95 h 166"/>
                      <a:gd name="T12" fmla="*/ 74 w 76"/>
                      <a:gd name="T13" fmla="*/ 121 h 166"/>
                      <a:gd name="T14" fmla="*/ 76 w 76"/>
                      <a:gd name="T15" fmla="*/ 93 h 166"/>
                      <a:gd name="T16" fmla="*/ 66 w 76"/>
                      <a:gd name="T17" fmla="*/ 43 h 166"/>
                      <a:gd name="T18" fmla="*/ 40 w 76"/>
                      <a:gd name="T19" fmla="*/ 0 h 166"/>
                      <a:gd name="T20" fmla="*/ 3 w 76"/>
                      <a:gd name="T21" fmla="*/ 2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6" h="166">
                        <a:moveTo>
                          <a:pt x="3" y="2"/>
                        </a:moveTo>
                        <a:lnTo>
                          <a:pt x="0" y="93"/>
                        </a:lnTo>
                        <a:lnTo>
                          <a:pt x="39" y="149"/>
                        </a:lnTo>
                        <a:lnTo>
                          <a:pt x="59" y="166"/>
                        </a:lnTo>
                        <a:lnTo>
                          <a:pt x="56" y="87"/>
                        </a:lnTo>
                        <a:lnTo>
                          <a:pt x="64" y="95"/>
                        </a:lnTo>
                        <a:lnTo>
                          <a:pt x="74" y="121"/>
                        </a:lnTo>
                        <a:lnTo>
                          <a:pt x="76" y="93"/>
                        </a:lnTo>
                        <a:lnTo>
                          <a:pt x="66" y="43"/>
                        </a:lnTo>
                        <a:lnTo>
                          <a:pt x="40" y="0"/>
                        </a:lnTo>
                        <a:lnTo>
                          <a:pt x="3" y="2"/>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30" name="Freeform 202"/>
                  <p:cNvSpPr>
                    <a:spLocks/>
                  </p:cNvSpPr>
                  <p:nvPr/>
                </p:nvSpPr>
                <p:spPr bwMode="auto">
                  <a:xfrm>
                    <a:off x="3770" y="3214"/>
                    <a:ext cx="221" cy="614"/>
                  </a:xfrm>
                  <a:custGeom>
                    <a:avLst/>
                    <a:gdLst>
                      <a:gd name="T0" fmla="*/ 5 w 443"/>
                      <a:gd name="T1" fmla="*/ 0 h 1228"/>
                      <a:gd name="T2" fmla="*/ 0 w 443"/>
                      <a:gd name="T3" fmla="*/ 668 h 1228"/>
                      <a:gd name="T4" fmla="*/ 5 w 443"/>
                      <a:gd name="T5" fmla="*/ 1163 h 1228"/>
                      <a:gd name="T6" fmla="*/ 137 w 443"/>
                      <a:gd name="T7" fmla="*/ 1185 h 1228"/>
                      <a:gd name="T8" fmla="*/ 157 w 443"/>
                      <a:gd name="T9" fmla="*/ 781 h 1228"/>
                      <a:gd name="T10" fmla="*/ 142 w 443"/>
                      <a:gd name="T11" fmla="*/ 742 h 1228"/>
                      <a:gd name="T12" fmla="*/ 157 w 443"/>
                      <a:gd name="T13" fmla="*/ 720 h 1228"/>
                      <a:gd name="T14" fmla="*/ 157 w 443"/>
                      <a:gd name="T15" fmla="*/ 473 h 1228"/>
                      <a:gd name="T16" fmla="*/ 190 w 443"/>
                      <a:gd name="T17" fmla="*/ 551 h 1228"/>
                      <a:gd name="T18" fmla="*/ 266 w 443"/>
                      <a:gd name="T19" fmla="*/ 886 h 1228"/>
                      <a:gd name="T20" fmla="*/ 332 w 443"/>
                      <a:gd name="T21" fmla="*/ 1228 h 1228"/>
                      <a:gd name="T22" fmla="*/ 443 w 443"/>
                      <a:gd name="T23" fmla="*/ 1228 h 1228"/>
                      <a:gd name="T24" fmla="*/ 393 w 443"/>
                      <a:gd name="T25" fmla="*/ 768 h 1228"/>
                      <a:gd name="T26" fmla="*/ 372 w 443"/>
                      <a:gd name="T27" fmla="*/ 378 h 1228"/>
                      <a:gd name="T28" fmla="*/ 382 w 443"/>
                      <a:gd name="T29" fmla="*/ 9 h 1228"/>
                      <a:gd name="T30" fmla="*/ 5 w 443"/>
                      <a:gd name="T31" fmla="*/ 0 h 1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1228">
                        <a:moveTo>
                          <a:pt x="5" y="0"/>
                        </a:moveTo>
                        <a:lnTo>
                          <a:pt x="0" y="668"/>
                        </a:lnTo>
                        <a:lnTo>
                          <a:pt x="5" y="1163"/>
                        </a:lnTo>
                        <a:lnTo>
                          <a:pt x="137" y="1185"/>
                        </a:lnTo>
                        <a:lnTo>
                          <a:pt x="157" y="781"/>
                        </a:lnTo>
                        <a:lnTo>
                          <a:pt x="142" y="742"/>
                        </a:lnTo>
                        <a:lnTo>
                          <a:pt x="157" y="720"/>
                        </a:lnTo>
                        <a:lnTo>
                          <a:pt x="157" y="473"/>
                        </a:lnTo>
                        <a:lnTo>
                          <a:pt x="190" y="551"/>
                        </a:lnTo>
                        <a:lnTo>
                          <a:pt x="266" y="886"/>
                        </a:lnTo>
                        <a:lnTo>
                          <a:pt x="332" y="1228"/>
                        </a:lnTo>
                        <a:lnTo>
                          <a:pt x="443" y="1228"/>
                        </a:lnTo>
                        <a:lnTo>
                          <a:pt x="393" y="768"/>
                        </a:lnTo>
                        <a:lnTo>
                          <a:pt x="372" y="378"/>
                        </a:lnTo>
                        <a:lnTo>
                          <a:pt x="382" y="9"/>
                        </a:lnTo>
                        <a:lnTo>
                          <a:pt x="5" y="0"/>
                        </a:lnTo>
                        <a:close/>
                      </a:path>
                    </a:pathLst>
                  </a:custGeom>
                  <a:solidFill>
                    <a:srgbClr val="0000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31" name="Freeform 203"/>
                  <p:cNvSpPr>
                    <a:spLocks/>
                  </p:cNvSpPr>
                  <p:nvPr/>
                </p:nvSpPr>
                <p:spPr bwMode="auto">
                  <a:xfrm>
                    <a:off x="3744" y="2932"/>
                    <a:ext cx="283" cy="469"/>
                  </a:xfrm>
                  <a:custGeom>
                    <a:avLst/>
                    <a:gdLst>
                      <a:gd name="T0" fmla="*/ 186 w 565"/>
                      <a:gd name="T1" fmla="*/ 11 h 937"/>
                      <a:gd name="T2" fmla="*/ 16 w 565"/>
                      <a:gd name="T3" fmla="*/ 125 h 937"/>
                      <a:gd name="T4" fmla="*/ 4 w 565"/>
                      <a:gd name="T5" fmla="*/ 426 h 937"/>
                      <a:gd name="T6" fmla="*/ 0 w 565"/>
                      <a:gd name="T7" fmla="*/ 577 h 937"/>
                      <a:gd name="T8" fmla="*/ 10 w 565"/>
                      <a:gd name="T9" fmla="*/ 937 h 937"/>
                      <a:gd name="T10" fmla="*/ 49 w 565"/>
                      <a:gd name="T11" fmla="*/ 937 h 937"/>
                      <a:gd name="T12" fmla="*/ 68 w 565"/>
                      <a:gd name="T13" fmla="*/ 569 h 937"/>
                      <a:gd name="T14" fmla="*/ 430 w 565"/>
                      <a:gd name="T15" fmla="*/ 569 h 937"/>
                      <a:gd name="T16" fmla="*/ 440 w 565"/>
                      <a:gd name="T17" fmla="*/ 476 h 937"/>
                      <a:gd name="T18" fmla="*/ 452 w 565"/>
                      <a:gd name="T19" fmla="*/ 541 h 937"/>
                      <a:gd name="T20" fmla="*/ 427 w 565"/>
                      <a:gd name="T21" fmla="*/ 681 h 937"/>
                      <a:gd name="T22" fmla="*/ 403 w 565"/>
                      <a:gd name="T23" fmla="*/ 890 h 937"/>
                      <a:gd name="T24" fmla="*/ 464 w 565"/>
                      <a:gd name="T25" fmla="*/ 903 h 937"/>
                      <a:gd name="T26" fmla="*/ 565 w 565"/>
                      <a:gd name="T27" fmla="*/ 536 h 937"/>
                      <a:gd name="T28" fmla="*/ 501 w 565"/>
                      <a:gd name="T29" fmla="*/ 105 h 937"/>
                      <a:gd name="T30" fmla="*/ 308 w 565"/>
                      <a:gd name="T31" fmla="*/ 0 h 937"/>
                      <a:gd name="T32" fmla="*/ 224 w 565"/>
                      <a:gd name="T33" fmla="*/ 47 h 937"/>
                      <a:gd name="T34" fmla="*/ 186 w 565"/>
                      <a:gd name="T35" fmla="*/ 11 h 9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65" h="937">
                        <a:moveTo>
                          <a:pt x="186" y="11"/>
                        </a:moveTo>
                        <a:lnTo>
                          <a:pt x="16" y="125"/>
                        </a:lnTo>
                        <a:lnTo>
                          <a:pt x="4" y="426"/>
                        </a:lnTo>
                        <a:lnTo>
                          <a:pt x="0" y="577"/>
                        </a:lnTo>
                        <a:lnTo>
                          <a:pt x="10" y="937"/>
                        </a:lnTo>
                        <a:lnTo>
                          <a:pt x="49" y="937"/>
                        </a:lnTo>
                        <a:lnTo>
                          <a:pt x="68" y="569"/>
                        </a:lnTo>
                        <a:lnTo>
                          <a:pt x="430" y="569"/>
                        </a:lnTo>
                        <a:lnTo>
                          <a:pt x="440" y="476"/>
                        </a:lnTo>
                        <a:lnTo>
                          <a:pt x="452" y="541"/>
                        </a:lnTo>
                        <a:lnTo>
                          <a:pt x="427" y="681"/>
                        </a:lnTo>
                        <a:lnTo>
                          <a:pt x="403" y="890"/>
                        </a:lnTo>
                        <a:lnTo>
                          <a:pt x="464" y="903"/>
                        </a:lnTo>
                        <a:lnTo>
                          <a:pt x="565" y="536"/>
                        </a:lnTo>
                        <a:lnTo>
                          <a:pt x="501" y="105"/>
                        </a:lnTo>
                        <a:lnTo>
                          <a:pt x="308" y="0"/>
                        </a:lnTo>
                        <a:lnTo>
                          <a:pt x="224" y="47"/>
                        </a:lnTo>
                        <a:lnTo>
                          <a:pt x="186" y="11"/>
                        </a:lnTo>
                        <a:close/>
                      </a:path>
                    </a:pathLst>
                  </a:custGeom>
                  <a:solidFill>
                    <a:srgbClr val="3F7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32" name="Freeform 204"/>
                  <p:cNvSpPr>
                    <a:spLocks/>
                  </p:cNvSpPr>
                  <p:nvPr/>
                </p:nvSpPr>
                <p:spPr bwMode="auto">
                  <a:xfrm>
                    <a:off x="3937" y="3374"/>
                    <a:ext cx="42" cy="79"/>
                  </a:xfrm>
                  <a:custGeom>
                    <a:avLst/>
                    <a:gdLst>
                      <a:gd name="T0" fmla="*/ 25 w 85"/>
                      <a:gd name="T1" fmla="*/ 0 h 157"/>
                      <a:gd name="T2" fmla="*/ 0 w 85"/>
                      <a:gd name="T3" fmla="*/ 82 h 157"/>
                      <a:gd name="T4" fmla="*/ 44 w 85"/>
                      <a:gd name="T5" fmla="*/ 157 h 157"/>
                      <a:gd name="T6" fmla="*/ 59 w 85"/>
                      <a:gd name="T7" fmla="*/ 149 h 157"/>
                      <a:gd name="T8" fmla="*/ 85 w 85"/>
                      <a:gd name="T9" fmla="*/ 141 h 157"/>
                      <a:gd name="T10" fmla="*/ 74 w 85"/>
                      <a:gd name="T11" fmla="*/ 117 h 157"/>
                      <a:gd name="T12" fmla="*/ 71 w 85"/>
                      <a:gd name="T13" fmla="*/ 88 h 157"/>
                      <a:gd name="T14" fmla="*/ 85 w 85"/>
                      <a:gd name="T15" fmla="*/ 58 h 157"/>
                      <a:gd name="T16" fmla="*/ 74 w 85"/>
                      <a:gd name="T17" fmla="*/ 6 h 157"/>
                      <a:gd name="T18" fmla="*/ 25 w 85"/>
                      <a:gd name="T19" fmla="*/ 0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5" h="157">
                        <a:moveTo>
                          <a:pt x="25" y="0"/>
                        </a:moveTo>
                        <a:lnTo>
                          <a:pt x="0" y="82"/>
                        </a:lnTo>
                        <a:lnTo>
                          <a:pt x="44" y="157"/>
                        </a:lnTo>
                        <a:lnTo>
                          <a:pt x="59" y="149"/>
                        </a:lnTo>
                        <a:lnTo>
                          <a:pt x="85" y="141"/>
                        </a:lnTo>
                        <a:lnTo>
                          <a:pt x="74" y="117"/>
                        </a:lnTo>
                        <a:lnTo>
                          <a:pt x="71" y="88"/>
                        </a:lnTo>
                        <a:lnTo>
                          <a:pt x="85" y="58"/>
                        </a:lnTo>
                        <a:lnTo>
                          <a:pt x="74" y="6"/>
                        </a:lnTo>
                        <a:lnTo>
                          <a:pt x="25" y="0"/>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33" name="Group 205"/>
                  <p:cNvGrpSpPr>
                    <a:grpSpLocks/>
                  </p:cNvGrpSpPr>
                  <p:nvPr/>
                </p:nvGrpSpPr>
                <p:grpSpPr bwMode="auto">
                  <a:xfrm>
                    <a:off x="3778" y="2941"/>
                    <a:ext cx="181" cy="292"/>
                    <a:chOff x="3778" y="2941"/>
                    <a:chExt cx="181" cy="292"/>
                  </a:xfrm>
                </p:grpSpPr>
                <p:grpSp>
                  <p:nvGrpSpPr>
                    <p:cNvPr id="176334" name="Group 206"/>
                    <p:cNvGrpSpPr>
                      <a:grpSpLocks/>
                    </p:cNvGrpSpPr>
                    <p:nvPr/>
                  </p:nvGrpSpPr>
                  <p:grpSpPr bwMode="auto">
                    <a:xfrm>
                      <a:off x="3778" y="2941"/>
                      <a:ext cx="181" cy="292"/>
                      <a:chOff x="3778" y="2941"/>
                      <a:chExt cx="181" cy="292"/>
                    </a:xfrm>
                  </p:grpSpPr>
                  <p:grpSp>
                    <p:nvGrpSpPr>
                      <p:cNvPr id="176335" name="Group 207"/>
                      <p:cNvGrpSpPr>
                        <a:grpSpLocks/>
                      </p:cNvGrpSpPr>
                      <p:nvPr/>
                    </p:nvGrpSpPr>
                    <p:grpSpPr bwMode="auto">
                      <a:xfrm>
                        <a:off x="3778" y="3218"/>
                        <a:ext cx="181" cy="15"/>
                        <a:chOff x="3778" y="3218"/>
                        <a:chExt cx="181" cy="15"/>
                      </a:xfrm>
                    </p:grpSpPr>
                    <p:sp>
                      <p:nvSpPr>
                        <p:cNvPr id="176336" name="Line 208"/>
                        <p:cNvSpPr>
                          <a:spLocks noChangeShapeType="1"/>
                        </p:cNvSpPr>
                        <p:nvPr/>
                      </p:nvSpPr>
                      <p:spPr bwMode="auto">
                        <a:xfrm>
                          <a:off x="3778" y="3232"/>
                          <a:ext cx="181" cy="1"/>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6337" name="Line 209"/>
                        <p:cNvSpPr>
                          <a:spLocks noChangeShapeType="1"/>
                        </p:cNvSpPr>
                        <p:nvPr/>
                      </p:nvSpPr>
                      <p:spPr bwMode="auto">
                        <a:xfrm>
                          <a:off x="3778" y="3218"/>
                          <a:ext cx="181" cy="1"/>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6338" name="Freeform 210"/>
                      <p:cNvSpPr>
                        <a:spLocks/>
                      </p:cNvSpPr>
                      <p:nvPr/>
                    </p:nvSpPr>
                    <p:spPr bwMode="auto">
                      <a:xfrm>
                        <a:off x="3828" y="2941"/>
                        <a:ext cx="84" cy="42"/>
                      </a:xfrm>
                      <a:custGeom>
                        <a:avLst/>
                        <a:gdLst>
                          <a:gd name="T0" fmla="*/ 0 w 167"/>
                          <a:gd name="T1" fmla="*/ 10 h 84"/>
                          <a:gd name="T2" fmla="*/ 7 w 167"/>
                          <a:gd name="T3" fmla="*/ 84 h 84"/>
                          <a:gd name="T4" fmla="*/ 54 w 167"/>
                          <a:gd name="T5" fmla="*/ 31 h 84"/>
                          <a:gd name="T6" fmla="*/ 86 w 167"/>
                          <a:gd name="T7" fmla="*/ 83 h 84"/>
                          <a:gd name="T8" fmla="*/ 167 w 167"/>
                          <a:gd name="T9" fmla="*/ 0 h 84"/>
                        </a:gdLst>
                        <a:ahLst/>
                        <a:cxnLst>
                          <a:cxn ang="0">
                            <a:pos x="T0" y="T1"/>
                          </a:cxn>
                          <a:cxn ang="0">
                            <a:pos x="T2" y="T3"/>
                          </a:cxn>
                          <a:cxn ang="0">
                            <a:pos x="T4" y="T5"/>
                          </a:cxn>
                          <a:cxn ang="0">
                            <a:pos x="T6" y="T7"/>
                          </a:cxn>
                          <a:cxn ang="0">
                            <a:pos x="T8" y="T9"/>
                          </a:cxn>
                        </a:cxnLst>
                        <a:rect l="0" t="0" r="r" b="b"/>
                        <a:pathLst>
                          <a:path w="167" h="84">
                            <a:moveTo>
                              <a:pt x="0" y="10"/>
                            </a:moveTo>
                            <a:lnTo>
                              <a:pt x="7" y="84"/>
                            </a:lnTo>
                            <a:lnTo>
                              <a:pt x="54" y="31"/>
                            </a:lnTo>
                            <a:lnTo>
                              <a:pt x="86" y="83"/>
                            </a:lnTo>
                            <a:lnTo>
                              <a:pt x="167" y="0"/>
                            </a:lnTo>
                          </a:path>
                        </a:pathLst>
                      </a:custGeom>
                      <a:noFill/>
                      <a:ln w="11113">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76339" name="Line 211"/>
                    <p:cNvSpPr>
                      <a:spLocks noChangeShapeType="1"/>
                    </p:cNvSpPr>
                    <p:nvPr/>
                  </p:nvSpPr>
                  <p:spPr bwMode="auto">
                    <a:xfrm>
                      <a:off x="3854" y="2961"/>
                      <a:ext cx="1" cy="270"/>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nvGrpSpPr>
                <p:cNvPr id="176340" name="Group 212"/>
                <p:cNvGrpSpPr>
                  <a:grpSpLocks/>
                </p:cNvGrpSpPr>
                <p:nvPr/>
              </p:nvGrpSpPr>
              <p:grpSpPr bwMode="auto">
                <a:xfrm>
                  <a:off x="3802" y="2792"/>
                  <a:ext cx="118" cy="164"/>
                  <a:chOff x="3802" y="2792"/>
                  <a:chExt cx="118" cy="164"/>
                </a:xfrm>
              </p:grpSpPr>
              <p:grpSp>
                <p:nvGrpSpPr>
                  <p:cNvPr id="176341" name="Group 213"/>
                  <p:cNvGrpSpPr>
                    <a:grpSpLocks/>
                  </p:cNvGrpSpPr>
                  <p:nvPr/>
                </p:nvGrpSpPr>
                <p:grpSpPr bwMode="auto">
                  <a:xfrm>
                    <a:off x="3805" y="2800"/>
                    <a:ext cx="110" cy="156"/>
                    <a:chOff x="3805" y="2800"/>
                    <a:chExt cx="110" cy="156"/>
                  </a:xfrm>
                </p:grpSpPr>
                <p:sp>
                  <p:nvSpPr>
                    <p:cNvPr id="176342" name="Freeform 214"/>
                    <p:cNvSpPr>
                      <a:spLocks/>
                    </p:cNvSpPr>
                    <p:nvPr/>
                  </p:nvSpPr>
                  <p:spPr bwMode="auto">
                    <a:xfrm>
                      <a:off x="3805" y="2800"/>
                      <a:ext cx="110" cy="156"/>
                    </a:xfrm>
                    <a:custGeom>
                      <a:avLst/>
                      <a:gdLst>
                        <a:gd name="T0" fmla="*/ 9 w 220"/>
                        <a:gd name="T1" fmla="*/ 57 h 314"/>
                        <a:gd name="T2" fmla="*/ 4 w 220"/>
                        <a:gd name="T3" fmla="*/ 88 h 314"/>
                        <a:gd name="T4" fmla="*/ 2 w 220"/>
                        <a:gd name="T5" fmla="*/ 100 h 314"/>
                        <a:gd name="T6" fmla="*/ 9 w 220"/>
                        <a:gd name="T7" fmla="*/ 111 h 314"/>
                        <a:gd name="T8" fmla="*/ 0 w 220"/>
                        <a:gd name="T9" fmla="*/ 136 h 314"/>
                        <a:gd name="T10" fmla="*/ 5 w 220"/>
                        <a:gd name="T11" fmla="*/ 172 h 314"/>
                        <a:gd name="T12" fmla="*/ 10 w 220"/>
                        <a:gd name="T13" fmla="*/ 191 h 314"/>
                        <a:gd name="T14" fmla="*/ 15 w 220"/>
                        <a:gd name="T15" fmla="*/ 208 h 314"/>
                        <a:gd name="T16" fmla="*/ 22 w 220"/>
                        <a:gd name="T17" fmla="*/ 226 h 314"/>
                        <a:gd name="T18" fmla="*/ 31 w 220"/>
                        <a:gd name="T19" fmla="*/ 244 h 314"/>
                        <a:gd name="T20" fmla="*/ 47 w 220"/>
                        <a:gd name="T21" fmla="*/ 249 h 314"/>
                        <a:gd name="T22" fmla="*/ 64 w 220"/>
                        <a:gd name="T23" fmla="*/ 253 h 314"/>
                        <a:gd name="T24" fmla="*/ 64 w 220"/>
                        <a:gd name="T25" fmla="*/ 267 h 314"/>
                        <a:gd name="T26" fmla="*/ 63 w 220"/>
                        <a:gd name="T27" fmla="*/ 278 h 314"/>
                        <a:gd name="T28" fmla="*/ 98 w 220"/>
                        <a:gd name="T29" fmla="*/ 314 h 314"/>
                        <a:gd name="T30" fmla="*/ 188 w 220"/>
                        <a:gd name="T31" fmla="*/ 267 h 314"/>
                        <a:gd name="T32" fmla="*/ 191 w 220"/>
                        <a:gd name="T33" fmla="*/ 181 h 314"/>
                        <a:gd name="T34" fmla="*/ 203 w 220"/>
                        <a:gd name="T35" fmla="*/ 156 h 314"/>
                        <a:gd name="T36" fmla="*/ 210 w 220"/>
                        <a:gd name="T37" fmla="*/ 137 h 314"/>
                        <a:gd name="T38" fmla="*/ 217 w 220"/>
                        <a:gd name="T39" fmla="*/ 113 h 314"/>
                        <a:gd name="T40" fmla="*/ 220 w 220"/>
                        <a:gd name="T41" fmla="*/ 93 h 314"/>
                        <a:gd name="T42" fmla="*/ 218 w 220"/>
                        <a:gd name="T43" fmla="*/ 74 h 314"/>
                        <a:gd name="T44" fmla="*/ 215 w 220"/>
                        <a:gd name="T45" fmla="*/ 54 h 314"/>
                        <a:gd name="T46" fmla="*/ 210 w 220"/>
                        <a:gd name="T47" fmla="*/ 38 h 314"/>
                        <a:gd name="T48" fmla="*/ 201 w 220"/>
                        <a:gd name="T49" fmla="*/ 25 h 314"/>
                        <a:gd name="T50" fmla="*/ 188 w 220"/>
                        <a:gd name="T51" fmla="*/ 15 h 314"/>
                        <a:gd name="T52" fmla="*/ 173 w 220"/>
                        <a:gd name="T53" fmla="*/ 9 h 314"/>
                        <a:gd name="T54" fmla="*/ 154 w 220"/>
                        <a:gd name="T55" fmla="*/ 5 h 314"/>
                        <a:gd name="T56" fmla="*/ 134 w 220"/>
                        <a:gd name="T57" fmla="*/ 2 h 314"/>
                        <a:gd name="T58" fmla="*/ 108 w 220"/>
                        <a:gd name="T59" fmla="*/ 0 h 314"/>
                        <a:gd name="T60" fmla="*/ 83 w 220"/>
                        <a:gd name="T61" fmla="*/ 2 h 314"/>
                        <a:gd name="T62" fmla="*/ 56 w 220"/>
                        <a:gd name="T63" fmla="*/ 7 h 314"/>
                        <a:gd name="T64" fmla="*/ 41 w 220"/>
                        <a:gd name="T65" fmla="*/ 16 h 314"/>
                        <a:gd name="T66" fmla="*/ 25 w 220"/>
                        <a:gd name="T67" fmla="*/ 25 h 314"/>
                        <a:gd name="T68" fmla="*/ 15 w 220"/>
                        <a:gd name="T69" fmla="*/ 39 h 314"/>
                        <a:gd name="T70" fmla="*/ 9 w 220"/>
                        <a:gd name="T71" fmla="*/ 57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20" h="314">
                          <a:moveTo>
                            <a:pt x="9" y="57"/>
                          </a:moveTo>
                          <a:lnTo>
                            <a:pt x="4" y="88"/>
                          </a:lnTo>
                          <a:lnTo>
                            <a:pt x="2" y="100"/>
                          </a:lnTo>
                          <a:lnTo>
                            <a:pt x="9" y="111"/>
                          </a:lnTo>
                          <a:lnTo>
                            <a:pt x="0" y="136"/>
                          </a:lnTo>
                          <a:lnTo>
                            <a:pt x="5" y="172"/>
                          </a:lnTo>
                          <a:lnTo>
                            <a:pt x="10" y="191"/>
                          </a:lnTo>
                          <a:lnTo>
                            <a:pt x="15" y="208"/>
                          </a:lnTo>
                          <a:lnTo>
                            <a:pt x="22" y="226"/>
                          </a:lnTo>
                          <a:lnTo>
                            <a:pt x="31" y="244"/>
                          </a:lnTo>
                          <a:lnTo>
                            <a:pt x="47" y="249"/>
                          </a:lnTo>
                          <a:lnTo>
                            <a:pt x="64" y="253"/>
                          </a:lnTo>
                          <a:lnTo>
                            <a:pt x="64" y="267"/>
                          </a:lnTo>
                          <a:lnTo>
                            <a:pt x="63" y="278"/>
                          </a:lnTo>
                          <a:lnTo>
                            <a:pt x="98" y="314"/>
                          </a:lnTo>
                          <a:lnTo>
                            <a:pt x="188" y="267"/>
                          </a:lnTo>
                          <a:lnTo>
                            <a:pt x="191" y="181"/>
                          </a:lnTo>
                          <a:lnTo>
                            <a:pt x="203" y="156"/>
                          </a:lnTo>
                          <a:lnTo>
                            <a:pt x="210" y="137"/>
                          </a:lnTo>
                          <a:lnTo>
                            <a:pt x="217" y="113"/>
                          </a:lnTo>
                          <a:lnTo>
                            <a:pt x="220" y="93"/>
                          </a:lnTo>
                          <a:lnTo>
                            <a:pt x="218" y="74"/>
                          </a:lnTo>
                          <a:lnTo>
                            <a:pt x="215" y="54"/>
                          </a:lnTo>
                          <a:lnTo>
                            <a:pt x="210" y="38"/>
                          </a:lnTo>
                          <a:lnTo>
                            <a:pt x="201" y="25"/>
                          </a:lnTo>
                          <a:lnTo>
                            <a:pt x="188" y="15"/>
                          </a:lnTo>
                          <a:lnTo>
                            <a:pt x="173" y="9"/>
                          </a:lnTo>
                          <a:lnTo>
                            <a:pt x="154" y="5"/>
                          </a:lnTo>
                          <a:lnTo>
                            <a:pt x="134" y="2"/>
                          </a:lnTo>
                          <a:lnTo>
                            <a:pt x="108" y="0"/>
                          </a:lnTo>
                          <a:lnTo>
                            <a:pt x="83" y="2"/>
                          </a:lnTo>
                          <a:lnTo>
                            <a:pt x="56" y="7"/>
                          </a:lnTo>
                          <a:lnTo>
                            <a:pt x="41" y="16"/>
                          </a:lnTo>
                          <a:lnTo>
                            <a:pt x="25" y="25"/>
                          </a:lnTo>
                          <a:lnTo>
                            <a:pt x="15" y="39"/>
                          </a:lnTo>
                          <a:lnTo>
                            <a:pt x="9" y="57"/>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43" name="Freeform 215"/>
                    <p:cNvSpPr>
                      <a:spLocks/>
                    </p:cNvSpPr>
                    <p:nvPr/>
                  </p:nvSpPr>
                  <p:spPr bwMode="auto">
                    <a:xfrm>
                      <a:off x="3835" y="2852"/>
                      <a:ext cx="40" cy="38"/>
                    </a:xfrm>
                    <a:custGeom>
                      <a:avLst/>
                      <a:gdLst>
                        <a:gd name="T0" fmla="*/ 10 w 82"/>
                        <a:gd name="T1" fmla="*/ 4 h 75"/>
                        <a:gd name="T2" fmla="*/ 27 w 82"/>
                        <a:gd name="T3" fmla="*/ 1 h 75"/>
                        <a:gd name="T4" fmla="*/ 53 w 82"/>
                        <a:gd name="T5" fmla="*/ 0 h 75"/>
                        <a:gd name="T6" fmla="*/ 70 w 82"/>
                        <a:gd name="T7" fmla="*/ 4 h 75"/>
                        <a:gd name="T8" fmla="*/ 75 w 82"/>
                        <a:gd name="T9" fmla="*/ 7 h 75"/>
                        <a:gd name="T10" fmla="*/ 76 w 82"/>
                        <a:gd name="T11" fmla="*/ 13 h 75"/>
                        <a:gd name="T12" fmla="*/ 82 w 82"/>
                        <a:gd name="T13" fmla="*/ 16 h 75"/>
                        <a:gd name="T14" fmla="*/ 46 w 82"/>
                        <a:gd name="T15" fmla="*/ 17 h 75"/>
                        <a:gd name="T16" fmla="*/ 51 w 82"/>
                        <a:gd name="T17" fmla="*/ 20 h 75"/>
                        <a:gd name="T18" fmla="*/ 70 w 82"/>
                        <a:gd name="T19" fmla="*/ 21 h 75"/>
                        <a:gd name="T20" fmla="*/ 27 w 82"/>
                        <a:gd name="T21" fmla="*/ 21 h 75"/>
                        <a:gd name="T22" fmla="*/ 14 w 82"/>
                        <a:gd name="T23" fmla="*/ 21 h 75"/>
                        <a:gd name="T24" fmla="*/ 7 w 82"/>
                        <a:gd name="T25" fmla="*/ 60 h 75"/>
                        <a:gd name="T26" fmla="*/ 12 w 82"/>
                        <a:gd name="T27" fmla="*/ 69 h 75"/>
                        <a:gd name="T28" fmla="*/ 14 w 82"/>
                        <a:gd name="T29" fmla="*/ 75 h 75"/>
                        <a:gd name="T30" fmla="*/ 0 w 82"/>
                        <a:gd name="T31" fmla="*/ 65 h 75"/>
                        <a:gd name="T32" fmla="*/ 0 w 82"/>
                        <a:gd name="T33" fmla="*/ 65 h 75"/>
                        <a:gd name="T34" fmla="*/ 9 w 82"/>
                        <a:gd name="T35" fmla="*/ 17 h 75"/>
                        <a:gd name="T36" fmla="*/ 10 w 82"/>
                        <a:gd name="T37" fmla="*/ 4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2" h="75">
                          <a:moveTo>
                            <a:pt x="10" y="4"/>
                          </a:moveTo>
                          <a:lnTo>
                            <a:pt x="27" y="1"/>
                          </a:lnTo>
                          <a:lnTo>
                            <a:pt x="53" y="0"/>
                          </a:lnTo>
                          <a:lnTo>
                            <a:pt x="70" y="4"/>
                          </a:lnTo>
                          <a:lnTo>
                            <a:pt x="75" y="7"/>
                          </a:lnTo>
                          <a:lnTo>
                            <a:pt x="76" y="13"/>
                          </a:lnTo>
                          <a:lnTo>
                            <a:pt x="82" y="16"/>
                          </a:lnTo>
                          <a:lnTo>
                            <a:pt x="46" y="17"/>
                          </a:lnTo>
                          <a:lnTo>
                            <a:pt x="51" y="20"/>
                          </a:lnTo>
                          <a:lnTo>
                            <a:pt x="70" y="21"/>
                          </a:lnTo>
                          <a:lnTo>
                            <a:pt x="27" y="21"/>
                          </a:lnTo>
                          <a:lnTo>
                            <a:pt x="14" y="21"/>
                          </a:lnTo>
                          <a:lnTo>
                            <a:pt x="7" y="60"/>
                          </a:lnTo>
                          <a:lnTo>
                            <a:pt x="12" y="69"/>
                          </a:lnTo>
                          <a:lnTo>
                            <a:pt x="14" y="75"/>
                          </a:lnTo>
                          <a:lnTo>
                            <a:pt x="0" y="65"/>
                          </a:lnTo>
                          <a:lnTo>
                            <a:pt x="0" y="65"/>
                          </a:lnTo>
                          <a:lnTo>
                            <a:pt x="9" y="17"/>
                          </a:lnTo>
                          <a:lnTo>
                            <a:pt x="10" y="4"/>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44" name="Freeform 216"/>
                    <p:cNvSpPr>
                      <a:spLocks/>
                    </p:cNvSpPr>
                    <p:nvPr/>
                  </p:nvSpPr>
                  <p:spPr bwMode="auto">
                    <a:xfrm>
                      <a:off x="3807" y="2853"/>
                      <a:ext cx="22" cy="12"/>
                    </a:xfrm>
                    <a:custGeom>
                      <a:avLst/>
                      <a:gdLst>
                        <a:gd name="T0" fmla="*/ 38 w 43"/>
                        <a:gd name="T1" fmla="*/ 4 h 25"/>
                        <a:gd name="T2" fmla="*/ 16 w 43"/>
                        <a:gd name="T3" fmla="*/ 0 h 25"/>
                        <a:gd name="T4" fmla="*/ 1 w 43"/>
                        <a:gd name="T5" fmla="*/ 0 h 25"/>
                        <a:gd name="T6" fmla="*/ 3 w 43"/>
                        <a:gd name="T7" fmla="*/ 10 h 25"/>
                        <a:gd name="T8" fmla="*/ 0 w 43"/>
                        <a:gd name="T9" fmla="*/ 17 h 25"/>
                        <a:gd name="T10" fmla="*/ 18 w 43"/>
                        <a:gd name="T11" fmla="*/ 17 h 25"/>
                        <a:gd name="T12" fmla="*/ 30 w 43"/>
                        <a:gd name="T13" fmla="*/ 17 h 25"/>
                        <a:gd name="T14" fmla="*/ 13 w 43"/>
                        <a:gd name="T15" fmla="*/ 22 h 25"/>
                        <a:gd name="T16" fmla="*/ 3 w 43"/>
                        <a:gd name="T17" fmla="*/ 25 h 25"/>
                        <a:gd name="T18" fmla="*/ 35 w 43"/>
                        <a:gd name="T19" fmla="*/ 22 h 25"/>
                        <a:gd name="T20" fmla="*/ 43 w 43"/>
                        <a:gd name="T21" fmla="*/ 20 h 25"/>
                        <a:gd name="T22" fmla="*/ 38 w 43"/>
                        <a:gd name="T23" fmla="*/ 4 h 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3" h="25">
                          <a:moveTo>
                            <a:pt x="38" y="4"/>
                          </a:moveTo>
                          <a:lnTo>
                            <a:pt x="16" y="0"/>
                          </a:lnTo>
                          <a:lnTo>
                            <a:pt x="1" y="0"/>
                          </a:lnTo>
                          <a:lnTo>
                            <a:pt x="3" y="10"/>
                          </a:lnTo>
                          <a:lnTo>
                            <a:pt x="0" y="17"/>
                          </a:lnTo>
                          <a:lnTo>
                            <a:pt x="18" y="17"/>
                          </a:lnTo>
                          <a:lnTo>
                            <a:pt x="30" y="17"/>
                          </a:lnTo>
                          <a:lnTo>
                            <a:pt x="13" y="22"/>
                          </a:lnTo>
                          <a:lnTo>
                            <a:pt x="3" y="25"/>
                          </a:lnTo>
                          <a:lnTo>
                            <a:pt x="35" y="22"/>
                          </a:lnTo>
                          <a:lnTo>
                            <a:pt x="43" y="20"/>
                          </a:lnTo>
                          <a:lnTo>
                            <a:pt x="38" y="4"/>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45" name="Freeform 217"/>
                    <p:cNvSpPr>
                      <a:spLocks/>
                    </p:cNvSpPr>
                    <p:nvPr/>
                  </p:nvSpPr>
                  <p:spPr bwMode="auto">
                    <a:xfrm>
                      <a:off x="3844" y="2885"/>
                      <a:ext cx="56" cy="48"/>
                    </a:xfrm>
                    <a:custGeom>
                      <a:avLst/>
                      <a:gdLst>
                        <a:gd name="T0" fmla="*/ 93 w 112"/>
                        <a:gd name="T1" fmla="*/ 26 h 96"/>
                        <a:gd name="T2" fmla="*/ 83 w 112"/>
                        <a:gd name="T3" fmla="*/ 49 h 96"/>
                        <a:gd name="T4" fmla="*/ 0 w 112"/>
                        <a:gd name="T5" fmla="*/ 83 h 96"/>
                        <a:gd name="T6" fmla="*/ 44 w 112"/>
                        <a:gd name="T7" fmla="*/ 75 h 96"/>
                        <a:gd name="T8" fmla="*/ 63 w 112"/>
                        <a:gd name="T9" fmla="*/ 70 h 96"/>
                        <a:gd name="T10" fmla="*/ 85 w 112"/>
                        <a:gd name="T11" fmla="*/ 73 h 96"/>
                        <a:gd name="T12" fmla="*/ 101 w 112"/>
                        <a:gd name="T13" fmla="*/ 79 h 96"/>
                        <a:gd name="T14" fmla="*/ 110 w 112"/>
                        <a:gd name="T15" fmla="*/ 96 h 96"/>
                        <a:gd name="T16" fmla="*/ 112 w 112"/>
                        <a:gd name="T17" fmla="*/ 29 h 96"/>
                        <a:gd name="T18" fmla="*/ 108 w 112"/>
                        <a:gd name="T19" fmla="*/ 14 h 96"/>
                        <a:gd name="T20" fmla="*/ 96 w 112"/>
                        <a:gd name="T21" fmla="*/ 0 h 96"/>
                        <a:gd name="T22" fmla="*/ 93 w 112"/>
                        <a:gd name="T23" fmla="*/ 26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2" h="96">
                          <a:moveTo>
                            <a:pt x="93" y="26"/>
                          </a:moveTo>
                          <a:lnTo>
                            <a:pt x="83" y="49"/>
                          </a:lnTo>
                          <a:lnTo>
                            <a:pt x="0" y="83"/>
                          </a:lnTo>
                          <a:lnTo>
                            <a:pt x="44" y="75"/>
                          </a:lnTo>
                          <a:lnTo>
                            <a:pt x="63" y="70"/>
                          </a:lnTo>
                          <a:lnTo>
                            <a:pt x="85" y="73"/>
                          </a:lnTo>
                          <a:lnTo>
                            <a:pt x="101" y="79"/>
                          </a:lnTo>
                          <a:lnTo>
                            <a:pt x="110" y="96"/>
                          </a:lnTo>
                          <a:lnTo>
                            <a:pt x="112" y="29"/>
                          </a:lnTo>
                          <a:lnTo>
                            <a:pt x="108" y="14"/>
                          </a:lnTo>
                          <a:lnTo>
                            <a:pt x="96" y="0"/>
                          </a:lnTo>
                          <a:lnTo>
                            <a:pt x="93" y="26"/>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46" name="Freeform 218"/>
                  <p:cNvSpPr>
                    <a:spLocks/>
                  </p:cNvSpPr>
                  <p:nvPr/>
                </p:nvSpPr>
                <p:spPr bwMode="auto">
                  <a:xfrm>
                    <a:off x="3802" y="2792"/>
                    <a:ext cx="118" cy="113"/>
                  </a:xfrm>
                  <a:custGeom>
                    <a:avLst/>
                    <a:gdLst>
                      <a:gd name="T0" fmla="*/ 43 w 237"/>
                      <a:gd name="T1" fmla="*/ 19 h 227"/>
                      <a:gd name="T2" fmla="*/ 63 w 237"/>
                      <a:gd name="T3" fmla="*/ 10 h 227"/>
                      <a:gd name="T4" fmla="*/ 80 w 237"/>
                      <a:gd name="T5" fmla="*/ 6 h 227"/>
                      <a:gd name="T6" fmla="*/ 110 w 237"/>
                      <a:gd name="T7" fmla="*/ 0 h 227"/>
                      <a:gd name="T8" fmla="*/ 131 w 237"/>
                      <a:gd name="T9" fmla="*/ 0 h 227"/>
                      <a:gd name="T10" fmla="*/ 153 w 237"/>
                      <a:gd name="T11" fmla="*/ 0 h 227"/>
                      <a:gd name="T12" fmla="*/ 175 w 237"/>
                      <a:gd name="T13" fmla="*/ 5 h 227"/>
                      <a:gd name="T14" fmla="*/ 190 w 237"/>
                      <a:gd name="T15" fmla="*/ 5 h 227"/>
                      <a:gd name="T16" fmla="*/ 205 w 237"/>
                      <a:gd name="T17" fmla="*/ 9 h 227"/>
                      <a:gd name="T18" fmla="*/ 219 w 237"/>
                      <a:gd name="T19" fmla="*/ 19 h 227"/>
                      <a:gd name="T20" fmla="*/ 229 w 237"/>
                      <a:gd name="T21" fmla="*/ 31 h 227"/>
                      <a:gd name="T22" fmla="*/ 230 w 237"/>
                      <a:gd name="T23" fmla="*/ 48 h 227"/>
                      <a:gd name="T24" fmla="*/ 234 w 237"/>
                      <a:gd name="T25" fmla="*/ 70 h 227"/>
                      <a:gd name="T26" fmla="*/ 237 w 237"/>
                      <a:gd name="T27" fmla="*/ 100 h 227"/>
                      <a:gd name="T28" fmla="*/ 235 w 237"/>
                      <a:gd name="T29" fmla="*/ 126 h 227"/>
                      <a:gd name="T30" fmla="*/ 229 w 237"/>
                      <a:gd name="T31" fmla="*/ 149 h 227"/>
                      <a:gd name="T32" fmla="*/ 224 w 237"/>
                      <a:gd name="T33" fmla="*/ 171 h 227"/>
                      <a:gd name="T34" fmla="*/ 217 w 237"/>
                      <a:gd name="T35" fmla="*/ 185 h 227"/>
                      <a:gd name="T36" fmla="*/ 210 w 237"/>
                      <a:gd name="T37" fmla="*/ 200 h 227"/>
                      <a:gd name="T38" fmla="*/ 203 w 237"/>
                      <a:gd name="T39" fmla="*/ 213 h 227"/>
                      <a:gd name="T40" fmla="*/ 195 w 237"/>
                      <a:gd name="T41" fmla="*/ 227 h 227"/>
                      <a:gd name="T42" fmla="*/ 186 w 237"/>
                      <a:gd name="T43" fmla="*/ 227 h 227"/>
                      <a:gd name="T44" fmla="*/ 190 w 237"/>
                      <a:gd name="T45" fmla="*/ 207 h 227"/>
                      <a:gd name="T46" fmla="*/ 185 w 237"/>
                      <a:gd name="T47" fmla="*/ 194 h 227"/>
                      <a:gd name="T48" fmla="*/ 181 w 237"/>
                      <a:gd name="T49" fmla="*/ 185 h 227"/>
                      <a:gd name="T50" fmla="*/ 186 w 237"/>
                      <a:gd name="T51" fmla="*/ 172 h 227"/>
                      <a:gd name="T52" fmla="*/ 190 w 237"/>
                      <a:gd name="T53" fmla="*/ 149 h 227"/>
                      <a:gd name="T54" fmla="*/ 183 w 237"/>
                      <a:gd name="T55" fmla="*/ 143 h 227"/>
                      <a:gd name="T56" fmla="*/ 173 w 237"/>
                      <a:gd name="T57" fmla="*/ 155 h 227"/>
                      <a:gd name="T58" fmla="*/ 164 w 237"/>
                      <a:gd name="T59" fmla="*/ 166 h 227"/>
                      <a:gd name="T60" fmla="*/ 166 w 237"/>
                      <a:gd name="T61" fmla="*/ 143 h 227"/>
                      <a:gd name="T62" fmla="*/ 161 w 237"/>
                      <a:gd name="T63" fmla="*/ 116 h 227"/>
                      <a:gd name="T64" fmla="*/ 161 w 237"/>
                      <a:gd name="T65" fmla="*/ 87 h 227"/>
                      <a:gd name="T66" fmla="*/ 159 w 237"/>
                      <a:gd name="T67" fmla="*/ 71 h 227"/>
                      <a:gd name="T68" fmla="*/ 168 w 237"/>
                      <a:gd name="T69" fmla="*/ 64 h 227"/>
                      <a:gd name="T70" fmla="*/ 151 w 237"/>
                      <a:gd name="T71" fmla="*/ 68 h 227"/>
                      <a:gd name="T72" fmla="*/ 137 w 237"/>
                      <a:gd name="T73" fmla="*/ 73 h 227"/>
                      <a:gd name="T74" fmla="*/ 126 w 237"/>
                      <a:gd name="T75" fmla="*/ 74 h 227"/>
                      <a:gd name="T76" fmla="*/ 102 w 237"/>
                      <a:gd name="T77" fmla="*/ 77 h 227"/>
                      <a:gd name="T78" fmla="*/ 87 w 237"/>
                      <a:gd name="T79" fmla="*/ 81 h 227"/>
                      <a:gd name="T80" fmla="*/ 109 w 237"/>
                      <a:gd name="T81" fmla="*/ 73 h 227"/>
                      <a:gd name="T82" fmla="*/ 95 w 237"/>
                      <a:gd name="T83" fmla="*/ 73 h 227"/>
                      <a:gd name="T84" fmla="*/ 68 w 237"/>
                      <a:gd name="T85" fmla="*/ 73 h 227"/>
                      <a:gd name="T86" fmla="*/ 48 w 237"/>
                      <a:gd name="T87" fmla="*/ 70 h 227"/>
                      <a:gd name="T88" fmla="*/ 22 w 237"/>
                      <a:gd name="T89" fmla="*/ 71 h 227"/>
                      <a:gd name="T90" fmla="*/ 16 w 237"/>
                      <a:gd name="T91" fmla="*/ 86 h 227"/>
                      <a:gd name="T92" fmla="*/ 12 w 237"/>
                      <a:gd name="T93" fmla="*/ 103 h 227"/>
                      <a:gd name="T94" fmla="*/ 7 w 237"/>
                      <a:gd name="T95" fmla="*/ 81 h 227"/>
                      <a:gd name="T96" fmla="*/ 0 w 237"/>
                      <a:gd name="T97" fmla="*/ 57 h 227"/>
                      <a:gd name="T98" fmla="*/ 12 w 237"/>
                      <a:gd name="T99" fmla="*/ 39 h 227"/>
                      <a:gd name="T100" fmla="*/ 26 w 237"/>
                      <a:gd name="T101" fmla="*/ 28 h 227"/>
                      <a:gd name="T102" fmla="*/ 43 w 237"/>
                      <a:gd name="T103" fmla="*/ 19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37" h="227">
                        <a:moveTo>
                          <a:pt x="43" y="19"/>
                        </a:moveTo>
                        <a:lnTo>
                          <a:pt x="63" y="10"/>
                        </a:lnTo>
                        <a:lnTo>
                          <a:pt x="80" y="6"/>
                        </a:lnTo>
                        <a:lnTo>
                          <a:pt x="110" y="0"/>
                        </a:lnTo>
                        <a:lnTo>
                          <a:pt x="131" y="0"/>
                        </a:lnTo>
                        <a:lnTo>
                          <a:pt x="153" y="0"/>
                        </a:lnTo>
                        <a:lnTo>
                          <a:pt x="175" y="5"/>
                        </a:lnTo>
                        <a:lnTo>
                          <a:pt x="190" y="5"/>
                        </a:lnTo>
                        <a:lnTo>
                          <a:pt x="205" y="9"/>
                        </a:lnTo>
                        <a:lnTo>
                          <a:pt x="219" y="19"/>
                        </a:lnTo>
                        <a:lnTo>
                          <a:pt x="229" y="31"/>
                        </a:lnTo>
                        <a:lnTo>
                          <a:pt x="230" y="48"/>
                        </a:lnTo>
                        <a:lnTo>
                          <a:pt x="234" y="70"/>
                        </a:lnTo>
                        <a:lnTo>
                          <a:pt x="237" y="100"/>
                        </a:lnTo>
                        <a:lnTo>
                          <a:pt x="235" y="126"/>
                        </a:lnTo>
                        <a:lnTo>
                          <a:pt x="229" y="149"/>
                        </a:lnTo>
                        <a:lnTo>
                          <a:pt x="224" y="171"/>
                        </a:lnTo>
                        <a:lnTo>
                          <a:pt x="217" y="185"/>
                        </a:lnTo>
                        <a:lnTo>
                          <a:pt x="210" y="200"/>
                        </a:lnTo>
                        <a:lnTo>
                          <a:pt x="203" y="213"/>
                        </a:lnTo>
                        <a:lnTo>
                          <a:pt x="195" y="227"/>
                        </a:lnTo>
                        <a:lnTo>
                          <a:pt x="186" y="227"/>
                        </a:lnTo>
                        <a:lnTo>
                          <a:pt x="190" y="207"/>
                        </a:lnTo>
                        <a:lnTo>
                          <a:pt x="185" y="194"/>
                        </a:lnTo>
                        <a:lnTo>
                          <a:pt x="181" y="185"/>
                        </a:lnTo>
                        <a:lnTo>
                          <a:pt x="186" y="172"/>
                        </a:lnTo>
                        <a:lnTo>
                          <a:pt x="190" y="149"/>
                        </a:lnTo>
                        <a:lnTo>
                          <a:pt x="183" y="143"/>
                        </a:lnTo>
                        <a:lnTo>
                          <a:pt x="173" y="155"/>
                        </a:lnTo>
                        <a:lnTo>
                          <a:pt x="164" y="166"/>
                        </a:lnTo>
                        <a:lnTo>
                          <a:pt x="166" y="143"/>
                        </a:lnTo>
                        <a:lnTo>
                          <a:pt x="161" y="116"/>
                        </a:lnTo>
                        <a:lnTo>
                          <a:pt x="161" y="87"/>
                        </a:lnTo>
                        <a:lnTo>
                          <a:pt x="159" y="71"/>
                        </a:lnTo>
                        <a:lnTo>
                          <a:pt x="168" y="64"/>
                        </a:lnTo>
                        <a:lnTo>
                          <a:pt x="151" y="68"/>
                        </a:lnTo>
                        <a:lnTo>
                          <a:pt x="137" y="73"/>
                        </a:lnTo>
                        <a:lnTo>
                          <a:pt x="126" y="74"/>
                        </a:lnTo>
                        <a:lnTo>
                          <a:pt x="102" y="77"/>
                        </a:lnTo>
                        <a:lnTo>
                          <a:pt x="87" y="81"/>
                        </a:lnTo>
                        <a:lnTo>
                          <a:pt x="109" y="73"/>
                        </a:lnTo>
                        <a:lnTo>
                          <a:pt x="95" y="73"/>
                        </a:lnTo>
                        <a:lnTo>
                          <a:pt x="68" y="73"/>
                        </a:lnTo>
                        <a:lnTo>
                          <a:pt x="48" y="70"/>
                        </a:lnTo>
                        <a:lnTo>
                          <a:pt x="22" y="71"/>
                        </a:lnTo>
                        <a:lnTo>
                          <a:pt x="16" y="86"/>
                        </a:lnTo>
                        <a:lnTo>
                          <a:pt x="12" y="103"/>
                        </a:lnTo>
                        <a:lnTo>
                          <a:pt x="7" y="81"/>
                        </a:lnTo>
                        <a:lnTo>
                          <a:pt x="0" y="57"/>
                        </a:lnTo>
                        <a:lnTo>
                          <a:pt x="12" y="39"/>
                        </a:lnTo>
                        <a:lnTo>
                          <a:pt x="26" y="28"/>
                        </a:lnTo>
                        <a:lnTo>
                          <a:pt x="43" y="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347" name="Group 219"/>
              <p:cNvGrpSpPr>
                <a:grpSpLocks/>
              </p:cNvGrpSpPr>
              <p:nvPr/>
            </p:nvGrpSpPr>
            <p:grpSpPr bwMode="auto">
              <a:xfrm>
                <a:off x="3532" y="2818"/>
                <a:ext cx="269" cy="1069"/>
                <a:chOff x="3532" y="2818"/>
                <a:chExt cx="269" cy="1069"/>
              </a:xfrm>
            </p:grpSpPr>
            <p:grpSp>
              <p:nvGrpSpPr>
                <p:cNvPr id="176348" name="Group 220"/>
                <p:cNvGrpSpPr>
                  <a:grpSpLocks/>
                </p:cNvGrpSpPr>
                <p:nvPr/>
              </p:nvGrpSpPr>
              <p:grpSpPr bwMode="auto">
                <a:xfrm>
                  <a:off x="3589" y="2818"/>
                  <a:ext cx="142" cy="185"/>
                  <a:chOff x="3589" y="2818"/>
                  <a:chExt cx="142" cy="185"/>
                </a:xfrm>
              </p:grpSpPr>
              <p:sp>
                <p:nvSpPr>
                  <p:cNvPr id="176349" name="Freeform 221"/>
                  <p:cNvSpPr>
                    <a:spLocks/>
                  </p:cNvSpPr>
                  <p:nvPr/>
                </p:nvSpPr>
                <p:spPr bwMode="auto">
                  <a:xfrm>
                    <a:off x="3589" y="2818"/>
                    <a:ext cx="142" cy="144"/>
                  </a:xfrm>
                  <a:custGeom>
                    <a:avLst/>
                    <a:gdLst>
                      <a:gd name="T0" fmla="*/ 108 w 284"/>
                      <a:gd name="T1" fmla="*/ 3 h 289"/>
                      <a:gd name="T2" fmla="*/ 76 w 284"/>
                      <a:gd name="T3" fmla="*/ 18 h 289"/>
                      <a:gd name="T4" fmla="*/ 57 w 284"/>
                      <a:gd name="T5" fmla="*/ 34 h 289"/>
                      <a:gd name="T6" fmla="*/ 42 w 284"/>
                      <a:gd name="T7" fmla="*/ 54 h 289"/>
                      <a:gd name="T8" fmla="*/ 27 w 284"/>
                      <a:gd name="T9" fmla="*/ 94 h 289"/>
                      <a:gd name="T10" fmla="*/ 10 w 284"/>
                      <a:gd name="T11" fmla="*/ 153 h 289"/>
                      <a:gd name="T12" fmla="*/ 0 w 284"/>
                      <a:gd name="T13" fmla="*/ 205 h 289"/>
                      <a:gd name="T14" fmla="*/ 1 w 284"/>
                      <a:gd name="T15" fmla="*/ 229 h 289"/>
                      <a:gd name="T16" fmla="*/ 7 w 284"/>
                      <a:gd name="T17" fmla="*/ 250 h 289"/>
                      <a:gd name="T18" fmla="*/ 12 w 284"/>
                      <a:gd name="T19" fmla="*/ 275 h 289"/>
                      <a:gd name="T20" fmla="*/ 12 w 284"/>
                      <a:gd name="T21" fmla="*/ 285 h 289"/>
                      <a:gd name="T22" fmla="*/ 22 w 284"/>
                      <a:gd name="T23" fmla="*/ 285 h 289"/>
                      <a:gd name="T24" fmla="*/ 39 w 284"/>
                      <a:gd name="T25" fmla="*/ 281 h 289"/>
                      <a:gd name="T26" fmla="*/ 57 w 284"/>
                      <a:gd name="T27" fmla="*/ 282 h 289"/>
                      <a:gd name="T28" fmla="*/ 83 w 284"/>
                      <a:gd name="T29" fmla="*/ 288 h 289"/>
                      <a:gd name="T30" fmla="*/ 98 w 284"/>
                      <a:gd name="T31" fmla="*/ 289 h 289"/>
                      <a:gd name="T32" fmla="*/ 98 w 284"/>
                      <a:gd name="T33" fmla="*/ 270 h 289"/>
                      <a:gd name="T34" fmla="*/ 78 w 284"/>
                      <a:gd name="T35" fmla="*/ 230 h 289"/>
                      <a:gd name="T36" fmla="*/ 73 w 284"/>
                      <a:gd name="T37" fmla="*/ 166 h 289"/>
                      <a:gd name="T38" fmla="*/ 78 w 284"/>
                      <a:gd name="T39" fmla="*/ 109 h 289"/>
                      <a:gd name="T40" fmla="*/ 117 w 284"/>
                      <a:gd name="T41" fmla="*/ 73 h 289"/>
                      <a:gd name="T42" fmla="*/ 184 w 284"/>
                      <a:gd name="T43" fmla="*/ 67 h 289"/>
                      <a:gd name="T44" fmla="*/ 216 w 284"/>
                      <a:gd name="T45" fmla="*/ 103 h 289"/>
                      <a:gd name="T46" fmla="*/ 213 w 284"/>
                      <a:gd name="T47" fmla="*/ 224 h 289"/>
                      <a:gd name="T48" fmla="*/ 184 w 284"/>
                      <a:gd name="T49" fmla="*/ 272 h 289"/>
                      <a:gd name="T50" fmla="*/ 184 w 284"/>
                      <a:gd name="T51" fmla="*/ 288 h 289"/>
                      <a:gd name="T52" fmla="*/ 201 w 284"/>
                      <a:gd name="T53" fmla="*/ 288 h 289"/>
                      <a:gd name="T54" fmla="*/ 221 w 284"/>
                      <a:gd name="T55" fmla="*/ 285 h 289"/>
                      <a:gd name="T56" fmla="*/ 240 w 284"/>
                      <a:gd name="T57" fmla="*/ 283 h 289"/>
                      <a:gd name="T58" fmla="*/ 255 w 284"/>
                      <a:gd name="T59" fmla="*/ 286 h 289"/>
                      <a:gd name="T60" fmla="*/ 264 w 284"/>
                      <a:gd name="T61" fmla="*/ 288 h 289"/>
                      <a:gd name="T62" fmla="*/ 267 w 284"/>
                      <a:gd name="T63" fmla="*/ 269 h 289"/>
                      <a:gd name="T64" fmla="*/ 277 w 284"/>
                      <a:gd name="T65" fmla="*/ 242 h 289"/>
                      <a:gd name="T66" fmla="*/ 282 w 284"/>
                      <a:gd name="T67" fmla="*/ 214 h 289"/>
                      <a:gd name="T68" fmla="*/ 284 w 284"/>
                      <a:gd name="T69" fmla="*/ 192 h 289"/>
                      <a:gd name="T70" fmla="*/ 282 w 284"/>
                      <a:gd name="T71" fmla="*/ 166 h 289"/>
                      <a:gd name="T72" fmla="*/ 277 w 284"/>
                      <a:gd name="T73" fmla="*/ 148 h 289"/>
                      <a:gd name="T74" fmla="*/ 270 w 284"/>
                      <a:gd name="T75" fmla="*/ 127 h 289"/>
                      <a:gd name="T76" fmla="*/ 265 w 284"/>
                      <a:gd name="T77" fmla="*/ 107 h 289"/>
                      <a:gd name="T78" fmla="*/ 265 w 284"/>
                      <a:gd name="T79" fmla="*/ 93 h 289"/>
                      <a:gd name="T80" fmla="*/ 260 w 284"/>
                      <a:gd name="T81" fmla="*/ 71 h 289"/>
                      <a:gd name="T82" fmla="*/ 254 w 284"/>
                      <a:gd name="T83" fmla="*/ 45 h 289"/>
                      <a:gd name="T84" fmla="*/ 233 w 284"/>
                      <a:gd name="T85" fmla="*/ 22 h 289"/>
                      <a:gd name="T86" fmla="*/ 204 w 284"/>
                      <a:gd name="T87" fmla="*/ 6 h 289"/>
                      <a:gd name="T88" fmla="*/ 174 w 284"/>
                      <a:gd name="T89" fmla="*/ 0 h 289"/>
                      <a:gd name="T90" fmla="*/ 147 w 284"/>
                      <a:gd name="T91" fmla="*/ 0 h 289"/>
                      <a:gd name="T92" fmla="*/ 108 w 284"/>
                      <a:gd name="T93" fmla="*/ 3 h 28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84" h="289">
                        <a:moveTo>
                          <a:pt x="108" y="3"/>
                        </a:moveTo>
                        <a:lnTo>
                          <a:pt x="76" y="18"/>
                        </a:lnTo>
                        <a:lnTo>
                          <a:pt x="57" y="34"/>
                        </a:lnTo>
                        <a:lnTo>
                          <a:pt x="42" y="54"/>
                        </a:lnTo>
                        <a:lnTo>
                          <a:pt x="27" y="94"/>
                        </a:lnTo>
                        <a:lnTo>
                          <a:pt x="10" y="153"/>
                        </a:lnTo>
                        <a:lnTo>
                          <a:pt x="0" y="205"/>
                        </a:lnTo>
                        <a:lnTo>
                          <a:pt x="1" y="229"/>
                        </a:lnTo>
                        <a:lnTo>
                          <a:pt x="7" y="250"/>
                        </a:lnTo>
                        <a:lnTo>
                          <a:pt x="12" y="275"/>
                        </a:lnTo>
                        <a:lnTo>
                          <a:pt x="12" y="285"/>
                        </a:lnTo>
                        <a:lnTo>
                          <a:pt x="22" y="285"/>
                        </a:lnTo>
                        <a:lnTo>
                          <a:pt x="39" y="281"/>
                        </a:lnTo>
                        <a:lnTo>
                          <a:pt x="57" y="282"/>
                        </a:lnTo>
                        <a:lnTo>
                          <a:pt x="83" y="288"/>
                        </a:lnTo>
                        <a:lnTo>
                          <a:pt x="98" y="289"/>
                        </a:lnTo>
                        <a:lnTo>
                          <a:pt x="98" y="270"/>
                        </a:lnTo>
                        <a:lnTo>
                          <a:pt x="78" y="230"/>
                        </a:lnTo>
                        <a:lnTo>
                          <a:pt x="73" y="166"/>
                        </a:lnTo>
                        <a:lnTo>
                          <a:pt x="78" y="109"/>
                        </a:lnTo>
                        <a:lnTo>
                          <a:pt x="117" y="73"/>
                        </a:lnTo>
                        <a:lnTo>
                          <a:pt x="184" y="67"/>
                        </a:lnTo>
                        <a:lnTo>
                          <a:pt x="216" y="103"/>
                        </a:lnTo>
                        <a:lnTo>
                          <a:pt x="213" y="224"/>
                        </a:lnTo>
                        <a:lnTo>
                          <a:pt x="184" y="272"/>
                        </a:lnTo>
                        <a:lnTo>
                          <a:pt x="184" y="288"/>
                        </a:lnTo>
                        <a:lnTo>
                          <a:pt x="201" y="288"/>
                        </a:lnTo>
                        <a:lnTo>
                          <a:pt x="221" y="285"/>
                        </a:lnTo>
                        <a:lnTo>
                          <a:pt x="240" y="283"/>
                        </a:lnTo>
                        <a:lnTo>
                          <a:pt x="255" y="286"/>
                        </a:lnTo>
                        <a:lnTo>
                          <a:pt x="264" y="288"/>
                        </a:lnTo>
                        <a:lnTo>
                          <a:pt x="267" y="269"/>
                        </a:lnTo>
                        <a:lnTo>
                          <a:pt x="277" y="242"/>
                        </a:lnTo>
                        <a:lnTo>
                          <a:pt x="282" y="214"/>
                        </a:lnTo>
                        <a:lnTo>
                          <a:pt x="284" y="192"/>
                        </a:lnTo>
                        <a:lnTo>
                          <a:pt x="282" y="166"/>
                        </a:lnTo>
                        <a:lnTo>
                          <a:pt x="277" y="148"/>
                        </a:lnTo>
                        <a:lnTo>
                          <a:pt x="270" y="127"/>
                        </a:lnTo>
                        <a:lnTo>
                          <a:pt x="265" y="107"/>
                        </a:lnTo>
                        <a:lnTo>
                          <a:pt x="265" y="93"/>
                        </a:lnTo>
                        <a:lnTo>
                          <a:pt x="260" y="71"/>
                        </a:lnTo>
                        <a:lnTo>
                          <a:pt x="254" y="45"/>
                        </a:lnTo>
                        <a:lnTo>
                          <a:pt x="233" y="22"/>
                        </a:lnTo>
                        <a:lnTo>
                          <a:pt x="204" y="6"/>
                        </a:lnTo>
                        <a:lnTo>
                          <a:pt x="174" y="0"/>
                        </a:lnTo>
                        <a:lnTo>
                          <a:pt x="147" y="0"/>
                        </a:lnTo>
                        <a:lnTo>
                          <a:pt x="108" y="3"/>
                        </a:lnTo>
                        <a:close/>
                      </a:path>
                    </a:pathLst>
                  </a:custGeom>
                  <a:solidFill>
                    <a:srgbClr val="B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50" name="Freeform 222"/>
                  <p:cNvSpPr>
                    <a:spLocks/>
                  </p:cNvSpPr>
                  <p:nvPr/>
                </p:nvSpPr>
                <p:spPr bwMode="auto">
                  <a:xfrm>
                    <a:off x="3621" y="2845"/>
                    <a:ext cx="82" cy="158"/>
                  </a:xfrm>
                  <a:custGeom>
                    <a:avLst/>
                    <a:gdLst>
                      <a:gd name="T0" fmla="*/ 16 w 164"/>
                      <a:gd name="T1" fmla="*/ 33 h 317"/>
                      <a:gd name="T2" fmla="*/ 5 w 164"/>
                      <a:gd name="T3" fmla="*/ 55 h 317"/>
                      <a:gd name="T4" fmla="*/ 2 w 164"/>
                      <a:gd name="T5" fmla="*/ 81 h 317"/>
                      <a:gd name="T6" fmla="*/ 0 w 164"/>
                      <a:gd name="T7" fmla="*/ 109 h 317"/>
                      <a:gd name="T8" fmla="*/ 2 w 164"/>
                      <a:gd name="T9" fmla="*/ 130 h 317"/>
                      <a:gd name="T10" fmla="*/ 5 w 164"/>
                      <a:gd name="T11" fmla="*/ 152 h 317"/>
                      <a:gd name="T12" fmla="*/ 36 w 164"/>
                      <a:gd name="T13" fmla="*/ 217 h 317"/>
                      <a:gd name="T14" fmla="*/ 36 w 164"/>
                      <a:gd name="T15" fmla="*/ 278 h 317"/>
                      <a:gd name="T16" fmla="*/ 85 w 164"/>
                      <a:gd name="T17" fmla="*/ 317 h 317"/>
                      <a:gd name="T18" fmla="*/ 122 w 164"/>
                      <a:gd name="T19" fmla="*/ 272 h 317"/>
                      <a:gd name="T20" fmla="*/ 122 w 164"/>
                      <a:gd name="T21" fmla="*/ 218 h 317"/>
                      <a:gd name="T22" fmla="*/ 156 w 164"/>
                      <a:gd name="T23" fmla="*/ 165 h 317"/>
                      <a:gd name="T24" fmla="*/ 161 w 164"/>
                      <a:gd name="T25" fmla="*/ 133 h 317"/>
                      <a:gd name="T26" fmla="*/ 164 w 164"/>
                      <a:gd name="T27" fmla="*/ 109 h 317"/>
                      <a:gd name="T28" fmla="*/ 163 w 164"/>
                      <a:gd name="T29" fmla="*/ 85 h 317"/>
                      <a:gd name="T30" fmla="*/ 161 w 164"/>
                      <a:gd name="T31" fmla="*/ 67 h 317"/>
                      <a:gd name="T32" fmla="*/ 156 w 164"/>
                      <a:gd name="T33" fmla="*/ 44 h 317"/>
                      <a:gd name="T34" fmla="*/ 144 w 164"/>
                      <a:gd name="T35" fmla="*/ 22 h 317"/>
                      <a:gd name="T36" fmla="*/ 129 w 164"/>
                      <a:gd name="T37" fmla="*/ 10 h 317"/>
                      <a:gd name="T38" fmla="*/ 102 w 164"/>
                      <a:gd name="T39" fmla="*/ 3 h 317"/>
                      <a:gd name="T40" fmla="*/ 75 w 164"/>
                      <a:gd name="T41" fmla="*/ 0 h 317"/>
                      <a:gd name="T42" fmla="*/ 51 w 164"/>
                      <a:gd name="T43" fmla="*/ 5 h 317"/>
                      <a:gd name="T44" fmla="*/ 31 w 164"/>
                      <a:gd name="T45" fmla="*/ 16 h 317"/>
                      <a:gd name="T46" fmla="*/ 16 w 164"/>
                      <a:gd name="T47" fmla="*/ 33 h 3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64" h="317">
                        <a:moveTo>
                          <a:pt x="16" y="33"/>
                        </a:moveTo>
                        <a:lnTo>
                          <a:pt x="5" y="55"/>
                        </a:lnTo>
                        <a:lnTo>
                          <a:pt x="2" y="81"/>
                        </a:lnTo>
                        <a:lnTo>
                          <a:pt x="0" y="109"/>
                        </a:lnTo>
                        <a:lnTo>
                          <a:pt x="2" y="130"/>
                        </a:lnTo>
                        <a:lnTo>
                          <a:pt x="5" y="152"/>
                        </a:lnTo>
                        <a:lnTo>
                          <a:pt x="36" y="217"/>
                        </a:lnTo>
                        <a:lnTo>
                          <a:pt x="36" y="278"/>
                        </a:lnTo>
                        <a:lnTo>
                          <a:pt x="85" y="317"/>
                        </a:lnTo>
                        <a:lnTo>
                          <a:pt x="122" y="272"/>
                        </a:lnTo>
                        <a:lnTo>
                          <a:pt x="122" y="218"/>
                        </a:lnTo>
                        <a:lnTo>
                          <a:pt x="156" y="165"/>
                        </a:lnTo>
                        <a:lnTo>
                          <a:pt x="161" y="133"/>
                        </a:lnTo>
                        <a:lnTo>
                          <a:pt x="164" y="109"/>
                        </a:lnTo>
                        <a:lnTo>
                          <a:pt x="163" y="85"/>
                        </a:lnTo>
                        <a:lnTo>
                          <a:pt x="161" y="67"/>
                        </a:lnTo>
                        <a:lnTo>
                          <a:pt x="156" y="44"/>
                        </a:lnTo>
                        <a:lnTo>
                          <a:pt x="144" y="22"/>
                        </a:lnTo>
                        <a:lnTo>
                          <a:pt x="129" y="10"/>
                        </a:lnTo>
                        <a:lnTo>
                          <a:pt x="102" y="3"/>
                        </a:lnTo>
                        <a:lnTo>
                          <a:pt x="75" y="0"/>
                        </a:lnTo>
                        <a:lnTo>
                          <a:pt x="51" y="5"/>
                        </a:lnTo>
                        <a:lnTo>
                          <a:pt x="31" y="16"/>
                        </a:lnTo>
                        <a:lnTo>
                          <a:pt x="16" y="33"/>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51" name="Group 223"/>
                  <p:cNvGrpSpPr>
                    <a:grpSpLocks/>
                  </p:cNvGrpSpPr>
                  <p:nvPr/>
                </p:nvGrpSpPr>
                <p:grpSpPr bwMode="auto">
                  <a:xfrm>
                    <a:off x="3613" y="2914"/>
                    <a:ext cx="96" cy="21"/>
                    <a:chOff x="3613" y="2914"/>
                    <a:chExt cx="96" cy="21"/>
                  </a:xfrm>
                </p:grpSpPr>
                <p:grpSp>
                  <p:nvGrpSpPr>
                    <p:cNvPr id="176352" name="Group 224"/>
                    <p:cNvGrpSpPr>
                      <a:grpSpLocks/>
                    </p:cNvGrpSpPr>
                    <p:nvPr/>
                  </p:nvGrpSpPr>
                  <p:grpSpPr bwMode="auto">
                    <a:xfrm>
                      <a:off x="3613" y="2914"/>
                      <a:ext cx="15" cy="21"/>
                      <a:chOff x="3613" y="2914"/>
                      <a:chExt cx="15" cy="21"/>
                    </a:xfrm>
                  </p:grpSpPr>
                  <p:sp>
                    <p:nvSpPr>
                      <p:cNvPr id="176353" name="Oval 225"/>
                      <p:cNvSpPr>
                        <a:spLocks noChangeArrowheads="1"/>
                      </p:cNvSpPr>
                      <p:nvPr/>
                    </p:nvSpPr>
                    <p:spPr bwMode="auto">
                      <a:xfrm>
                        <a:off x="3613" y="2914"/>
                        <a:ext cx="15" cy="21"/>
                      </a:xfrm>
                      <a:prstGeom prst="ellipse">
                        <a:avLst/>
                      </a:prstGeom>
                      <a:solidFill>
                        <a:srgbClr val="5F0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54" name="Oval 226"/>
                      <p:cNvSpPr>
                        <a:spLocks noChangeArrowheads="1"/>
                      </p:cNvSpPr>
                      <p:nvPr/>
                    </p:nvSpPr>
                    <p:spPr bwMode="auto">
                      <a:xfrm>
                        <a:off x="3615" y="2915"/>
                        <a:ext cx="11" cy="18"/>
                      </a:xfrm>
                      <a:prstGeom prst="ellipse">
                        <a:avLst/>
                      </a:prstGeom>
                      <a:solidFill>
                        <a:srgbClr val="BF5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355" name="Group 227"/>
                    <p:cNvGrpSpPr>
                      <a:grpSpLocks/>
                    </p:cNvGrpSpPr>
                    <p:nvPr/>
                  </p:nvGrpSpPr>
                  <p:grpSpPr bwMode="auto">
                    <a:xfrm>
                      <a:off x="3693" y="2914"/>
                      <a:ext cx="16" cy="21"/>
                      <a:chOff x="3693" y="2914"/>
                      <a:chExt cx="16" cy="21"/>
                    </a:xfrm>
                  </p:grpSpPr>
                  <p:sp>
                    <p:nvSpPr>
                      <p:cNvPr id="176356" name="Oval 228"/>
                      <p:cNvSpPr>
                        <a:spLocks noChangeArrowheads="1"/>
                      </p:cNvSpPr>
                      <p:nvPr/>
                    </p:nvSpPr>
                    <p:spPr bwMode="auto">
                      <a:xfrm>
                        <a:off x="3693" y="2914"/>
                        <a:ext cx="16" cy="21"/>
                      </a:xfrm>
                      <a:prstGeom prst="ellipse">
                        <a:avLst/>
                      </a:prstGeom>
                      <a:solidFill>
                        <a:srgbClr val="5F0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57" name="Oval 229"/>
                      <p:cNvSpPr>
                        <a:spLocks noChangeArrowheads="1"/>
                      </p:cNvSpPr>
                      <p:nvPr/>
                    </p:nvSpPr>
                    <p:spPr bwMode="auto">
                      <a:xfrm>
                        <a:off x="3696" y="2915"/>
                        <a:ext cx="11" cy="18"/>
                      </a:xfrm>
                      <a:prstGeom prst="ellipse">
                        <a:avLst/>
                      </a:prstGeom>
                      <a:solidFill>
                        <a:srgbClr val="BF5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176358" name="Group 230"/>
                <p:cNvGrpSpPr>
                  <a:grpSpLocks/>
                </p:cNvGrpSpPr>
                <p:nvPr/>
              </p:nvGrpSpPr>
              <p:grpSpPr bwMode="auto">
                <a:xfrm>
                  <a:off x="3575" y="3333"/>
                  <a:ext cx="221" cy="507"/>
                  <a:chOff x="3575" y="3333"/>
                  <a:chExt cx="221" cy="507"/>
                </a:xfrm>
              </p:grpSpPr>
              <p:grpSp>
                <p:nvGrpSpPr>
                  <p:cNvPr id="176359" name="Group 231"/>
                  <p:cNvGrpSpPr>
                    <a:grpSpLocks/>
                  </p:cNvGrpSpPr>
                  <p:nvPr/>
                </p:nvGrpSpPr>
                <p:grpSpPr bwMode="auto">
                  <a:xfrm>
                    <a:off x="3575" y="3333"/>
                    <a:ext cx="221" cy="507"/>
                    <a:chOff x="3575" y="3333"/>
                    <a:chExt cx="221" cy="507"/>
                  </a:xfrm>
                </p:grpSpPr>
                <p:sp>
                  <p:nvSpPr>
                    <p:cNvPr id="176360" name="Freeform 232"/>
                    <p:cNvSpPr>
                      <a:spLocks/>
                    </p:cNvSpPr>
                    <p:nvPr/>
                  </p:nvSpPr>
                  <p:spPr bwMode="auto">
                    <a:xfrm>
                      <a:off x="3575" y="3443"/>
                      <a:ext cx="158" cy="397"/>
                    </a:xfrm>
                    <a:custGeom>
                      <a:avLst/>
                      <a:gdLst>
                        <a:gd name="T0" fmla="*/ 58 w 316"/>
                        <a:gd name="T1" fmla="*/ 18 h 795"/>
                        <a:gd name="T2" fmla="*/ 61 w 316"/>
                        <a:gd name="T3" fmla="*/ 246 h 795"/>
                        <a:gd name="T4" fmla="*/ 59 w 316"/>
                        <a:gd name="T5" fmla="*/ 440 h 795"/>
                        <a:gd name="T6" fmla="*/ 73 w 316"/>
                        <a:gd name="T7" fmla="*/ 626 h 795"/>
                        <a:gd name="T8" fmla="*/ 37 w 316"/>
                        <a:gd name="T9" fmla="*/ 707 h 795"/>
                        <a:gd name="T10" fmla="*/ 9 w 316"/>
                        <a:gd name="T11" fmla="*/ 760 h 795"/>
                        <a:gd name="T12" fmla="*/ 0 w 316"/>
                        <a:gd name="T13" fmla="*/ 776 h 795"/>
                        <a:gd name="T14" fmla="*/ 14 w 316"/>
                        <a:gd name="T15" fmla="*/ 795 h 795"/>
                        <a:gd name="T16" fmla="*/ 69 w 316"/>
                        <a:gd name="T17" fmla="*/ 792 h 795"/>
                        <a:gd name="T18" fmla="*/ 120 w 316"/>
                        <a:gd name="T19" fmla="*/ 687 h 795"/>
                        <a:gd name="T20" fmla="*/ 124 w 316"/>
                        <a:gd name="T21" fmla="*/ 620 h 795"/>
                        <a:gd name="T22" fmla="*/ 161 w 316"/>
                        <a:gd name="T23" fmla="*/ 401 h 795"/>
                        <a:gd name="T24" fmla="*/ 166 w 316"/>
                        <a:gd name="T25" fmla="*/ 349 h 795"/>
                        <a:gd name="T26" fmla="*/ 164 w 316"/>
                        <a:gd name="T27" fmla="*/ 453 h 795"/>
                        <a:gd name="T28" fmla="*/ 181 w 316"/>
                        <a:gd name="T29" fmla="*/ 599 h 795"/>
                        <a:gd name="T30" fmla="*/ 176 w 316"/>
                        <a:gd name="T31" fmla="*/ 666 h 795"/>
                        <a:gd name="T32" fmla="*/ 201 w 316"/>
                        <a:gd name="T33" fmla="*/ 734 h 795"/>
                        <a:gd name="T34" fmla="*/ 235 w 316"/>
                        <a:gd name="T35" fmla="*/ 783 h 795"/>
                        <a:gd name="T36" fmla="*/ 286 w 316"/>
                        <a:gd name="T37" fmla="*/ 786 h 795"/>
                        <a:gd name="T38" fmla="*/ 301 w 316"/>
                        <a:gd name="T39" fmla="*/ 769 h 795"/>
                        <a:gd name="T40" fmla="*/ 247 w 316"/>
                        <a:gd name="T41" fmla="*/ 664 h 795"/>
                        <a:gd name="T42" fmla="*/ 242 w 316"/>
                        <a:gd name="T43" fmla="*/ 614 h 795"/>
                        <a:gd name="T44" fmla="*/ 252 w 316"/>
                        <a:gd name="T45" fmla="*/ 509 h 795"/>
                        <a:gd name="T46" fmla="*/ 272 w 316"/>
                        <a:gd name="T47" fmla="*/ 334 h 795"/>
                        <a:gd name="T48" fmla="*/ 316 w 316"/>
                        <a:gd name="T49" fmla="*/ 0 h 795"/>
                        <a:gd name="T50" fmla="*/ 58 w 316"/>
                        <a:gd name="T51" fmla="*/ 18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16" h="795">
                          <a:moveTo>
                            <a:pt x="58" y="18"/>
                          </a:moveTo>
                          <a:lnTo>
                            <a:pt x="61" y="246"/>
                          </a:lnTo>
                          <a:lnTo>
                            <a:pt x="59" y="440"/>
                          </a:lnTo>
                          <a:lnTo>
                            <a:pt x="73" y="626"/>
                          </a:lnTo>
                          <a:lnTo>
                            <a:pt x="37" y="707"/>
                          </a:lnTo>
                          <a:lnTo>
                            <a:pt x="9" y="760"/>
                          </a:lnTo>
                          <a:lnTo>
                            <a:pt x="0" y="776"/>
                          </a:lnTo>
                          <a:lnTo>
                            <a:pt x="14" y="795"/>
                          </a:lnTo>
                          <a:lnTo>
                            <a:pt x="69" y="792"/>
                          </a:lnTo>
                          <a:lnTo>
                            <a:pt x="120" y="687"/>
                          </a:lnTo>
                          <a:lnTo>
                            <a:pt x="124" y="620"/>
                          </a:lnTo>
                          <a:lnTo>
                            <a:pt x="161" y="401"/>
                          </a:lnTo>
                          <a:lnTo>
                            <a:pt x="166" y="349"/>
                          </a:lnTo>
                          <a:lnTo>
                            <a:pt x="164" y="453"/>
                          </a:lnTo>
                          <a:lnTo>
                            <a:pt x="181" y="599"/>
                          </a:lnTo>
                          <a:lnTo>
                            <a:pt x="176" y="666"/>
                          </a:lnTo>
                          <a:lnTo>
                            <a:pt x="201" y="734"/>
                          </a:lnTo>
                          <a:lnTo>
                            <a:pt x="235" y="783"/>
                          </a:lnTo>
                          <a:lnTo>
                            <a:pt x="286" y="786"/>
                          </a:lnTo>
                          <a:lnTo>
                            <a:pt x="301" y="769"/>
                          </a:lnTo>
                          <a:lnTo>
                            <a:pt x="247" y="664"/>
                          </a:lnTo>
                          <a:lnTo>
                            <a:pt x="242" y="614"/>
                          </a:lnTo>
                          <a:lnTo>
                            <a:pt x="252" y="509"/>
                          </a:lnTo>
                          <a:lnTo>
                            <a:pt x="272" y="334"/>
                          </a:lnTo>
                          <a:lnTo>
                            <a:pt x="316" y="0"/>
                          </a:lnTo>
                          <a:lnTo>
                            <a:pt x="58" y="18"/>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61" name="Freeform 233"/>
                    <p:cNvSpPr>
                      <a:spLocks/>
                    </p:cNvSpPr>
                    <p:nvPr/>
                  </p:nvSpPr>
                  <p:spPr bwMode="auto">
                    <a:xfrm>
                      <a:off x="3759" y="3333"/>
                      <a:ext cx="37" cy="50"/>
                    </a:xfrm>
                    <a:custGeom>
                      <a:avLst/>
                      <a:gdLst>
                        <a:gd name="T0" fmla="*/ 75 w 75"/>
                        <a:gd name="T1" fmla="*/ 0 h 100"/>
                        <a:gd name="T2" fmla="*/ 75 w 75"/>
                        <a:gd name="T3" fmla="*/ 52 h 100"/>
                        <a:gd name="T4" fmla="*/ 0 w 75"/>
                        <a:gd name="T5" fmla="*/ 100 h 100"/>
                        <a:gd name="T6" fmla="*/ 34 w 75"/>
                        <a:gd name="T7" fmla="*/ 7 h 100"/>
                        <a:gd name="T8" fmla="*/ 75 w 75"/>
                        <a:gd name="T9" fmla="*/ 0 h 100"/>
                      </a:gdLst>
                      <a:ahLst/>
                      <a:cxnLst>
                        <a:cxn ang="0">
                          <a:pos x="T0" y="T1"/>
                        </a:cxn>
                        <a:cxn ang="0">
                          <a:pos x="T2" y="T3"/>
                        </a:cxn>
                        <a:cxn ang="0">
                          <a:pos x="T4" y="T5"/>
                        </a:cxn>
                        <a:cxn ang="0">
                          <a:pos x="T6" y="T7"/>
                        </a:cxn>
                        <a:cxn ang="0">
                          <a:pos x="T8" y="T9"/>
                        </a:cxn>
                      </a:cxnLst>
                      <a:rect l="0" t="0" r="r" b="b"/>
                      <a:pathLst>
                        <a:path w="75" h="100">
                          <a:moveTo>
                            <a:pt x="75" y="0"/>
                          </a:moveTo>
                          <a:lnTo>
                            <a:pt x="75" y="52"/>
                          </a:lnTo>
                          <a:lnTo>
                            <a:pt x="0" y="100"/>
                          </a:lnTo>
                          <a:lnTo>
                            <a:pt x="34" y="7"/>
                          </a:lnTo>
                          <a:lnTo>
                            <a:pt x="75" y="0"/>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62" name="Freeform 234"/>
                  <p:cNvSpPr>
                    <a:spLocks/>
                  </p:cNvSpPr>
                  <p:nvPr/>
                </p:nvSpPr>
                <p:spPr bwMode="auto">
                  <a:xfrm>
                    <a:off x="3657" y="3447"/>
                    <a:ext cx="12" cy="175"/>
                  </a:xfrm>
                  <a:custGeom>
                    <a:avLst/>
                    <a:gdLst>
                      <a:gd name="T0" fmla="*/ 24 w 24"/>
                      <a:gd name="T1" fmla="*/ 0 h 351"/>
                      <a:gd name="T2" fmla="*/ 24 w 24"/>
                      <a:gd name="T3" fmla="*/ 117 h 351"/>
                      <a:gd name="T4" fmla="*/ 19 w 24"/>
                      <a:gd name="T5" fmla="*/ 186 h 351"/>
                      <a:gd name="T6" fmla="*/ 14 w 24"/>
                      <a:gd name="T7" fmla="*/ 261 h 351"/>
                      <a:gd name="T8" fmla="*/ 0 w 24"/>
                      <a:gd name="T9" fmla="*/ 333 h 351"/>
                      <a:gd name="T10" fmla="*/ 4 w 24"/>
                      <a:gd name="T11" fmla="*/ 351 h 351"/>
                      <a:gd name="T12" fmla="*/ 24 w 24"/>
                      <a:gd name="T13" fmla="*/ 0 h 351"/>
                    </a:gdLst>
                    <a:ahLst/>
                    <a:cxnLst>
                      <a:cxn ang="0">
                        <a:pos x="T0" y="T1"/>
                      </a:cxn>
                      <a:cxn ang="0">
                        <a:pos x="T2" y="T3"/>
                      </a:cxn>
                      <a:cxn ang="0">
                        <a:pos x="T4" y="T5"/>
                      </a:cxn>
                      <a:cxn ang="0">
                        <a:pos x="T6" y="T7"/>
                      </a:cxn>
                      <a:cxn ang="0">
                        <a:pos x="T8" y="T9"/>
                      </a:cxn>
                      <a:cxn ang="0">
                        <a:pos x="T10" y="T11"/>
                      </a:cxn>
                      <a:cxn ang="0">
                        <a:pos x="T12" y="T13"/>
                      </a:cxn>
                    </a:cxnLst>
                    <a:rect l="0" t="0" r="r" b="b"/>
                    <a:pathLst>
                      <a:path w="24" h="351">
                        <a:moveTo>
                          <a:pt x="24" y="0"/>
                        </a:moveTo>
                        <a:lnTo>
                          <a:pt x="24" y="117"/>
                        </a:lnTo>
                        <a:lnTo>
                          <a:pt x="19" y="186"/>
                        </a:lnTo>
                        <a:lnTo>
                          <a:pt x="14" y="261"/>
                        </a:lnTo>
                        <a:lnTo>
                          <a:pt x="0" y="333"/>
                        </a:lnTo>
                        <a:lnTo>
                          <a:pt x="4" y="351"/>
                        </a:lnTo>
                        <a:lnTo>
                          <a:pt x="24" y="0"/>
                        </a:lnTo>
                        <a:close/>
                      </a:path>
                    </a:pathLst>
                  </a:custGeom>
                  <a:solidFill>
                    <a:srgbClr val="FF5F1F"/>
                  </a:solidFill>
                  <a:ln w="11113">
                    <a:solidFill>
                      <a:srgbClr val="FF5F1F"/>
                    </a:solidFill>
                    <a:prstDash val="solid"/>
                    <a:round/>
                    <a:headEnd/>
                    <a:tailEnd/>
                  </a:ln>
                </p:spPr>
                <p:txBody>
                  <a:bodyPr/>
                  <a:lstStyle/>
                  <a:p>
                    <a:endParaRPr lang="en-GB"/>
                  </a:p>
                </p:txBody>
              </p:sp>
            </p:grpSp>
            <p:grpSp>
              <p:nvGrpSpPr>
                <p:cNvPr id="176363" name="Group 235"/>
                <p:cNvGrpSpPr>
                  <a:grpSpLocks/>
                </p:cNvGrpSpPr>
                <p:nvPr/>
              </p:nvGrpSpPr>
              <p:grpSpPr bwMode="auto">
                <a:xfrm>
                  <a:off x="3532" y="2979"/>
                  <a:ext cx="269" cy="479"/>
                  <a:chOff x="3532" y="2979"/>
                  <a:chExt cx="269" cy="479"/>
                </a:xfrm>
              </p:grpSpPr>
              <p:sp>
                <p:nvSpPr>
                  <p:cNvPr id="176364" name="Freeform 236"/>
                  <p:cNvSpPr>
                    <a:spLocks/>
                  </p:cNvSpPr>
                  <p:nvPr/>
                </p:nvSpPr>
                <p:spPr bwMode="auto">
                  <a:xfrm>
                    <a:off x="3532" y="2979"/>
                    <a:ext cx="269" cy="479"/>
                  </a:xfrm>
                  <a:custGeom>
                    <a:avLst/>
                    <a:gdLst>
                      <a:gd name="T0" fmla="*/ 213 w 538"/>
                      <a:gd name="T1" fmla="*/ 7 h 956"/>
                      <a:gd name="T2" fmla="*/ 47 w 538"/>
                      <a:gd name="T3" fmla="*/ 97 h 956"/>
                      <a:gd name="T4" fmla="*/ 20 w 538"/>
                      <a:gd name="T5" fmla="*/ 139 h 956"/>
                      <a:gd name="T6" fmla="*/ 0 w 538"/>
                      <a:gd name="T7" fmla="*/ 497 h 956"/>
                      <a:gd name="T8" fmla="*/ 8 w 538"/>
                      <a:gd name="T9" fmla="*/ 582 h 956"/>
                      <a:gd name="T10" fmla="*/ 73 w 538"/>
                      <a:gd name="T11" fmla="*/ 575 h 956"/>
                      <a:gd name="T12" fmla="*/ 69 w 538"/>
                      <a:gd name="T13" fmla="*/ 786 h 956"/>
                      <a:gd name="T14" fmla="*/ 100 w 538"/>
                      <a:gd name="T15" fmla="*/ 786 h 956"/>
                      <a:gd name="T16" fmla="*/ 128 w 538"/>
                      <a:gd name="T17" fmla="*/ 951 h 956"/>
                      <a:gd name="T18" fmla="*/ 242 w 538"/>
                      <a:gd name="T19" fmla="*/ 952 h 956"/>
                      <a:gd name="T20" fmla="*/ 336 w 538"/>
                      <a:gd name="T21" fmla="*/ 943 h 956"/>
                      <a:gd name="T22" fmla="*/ 402 w 538"/>
                      <a:gd name="T23" fmla="*/ 956 h 956"/>
                      <a:gd name="T24" fmla="*/ 495 w 538"/>
                      <a:gd name="T25" fmla="*/ 718 h 956"/>
                      <a:gd name="T26" fmla="*/ 538 w 538"/>
                      <a:gd name="T27" fmla="*/ 714 h 956"/>
                      <a:gd name="T28" fmla="*/ 499 w 538"/>
                      <a:gd name="T29" fmla="*/ 383 h 956"/>
                      <a:gd name="T30" fmla="*/ 497 w 538"/>
                      <a:gd name="T31" fmla="*/ 123 h 956"/>
                      <a:gd name="T32" fmla="*/ 473 w 538"/>
                      <a:gd name="T33" fmla="*/ 94 h 956"/>
                      <a:gd name="T34" fmla="*/ 296 w 538"/>
                      <a:gd name="T35" fmla="*/ 0 h 956"/>
                      <a:gd name="T36" fmla="*/ 262 w 538"/>
                      <a:gd name="T37" fmla="*/ 39 h 956"/>
                      <a:gd name="T38" fmla="*/ 213 w 538"/>
                      <a:gd name="T39" fmla="*/ 7 h 9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38" h="956">
                        <a:moveTo>
                          <a:pt x="213" y="7"/>
                        </a:moveTo>
                        <a:lnTo>
                          <a:pt x="47" y="97"/>
                        </a:lnTo>
                        <a:lnTo>
                          <a:pt x="20" y="139"/>
                        </a:lnTo>
                        <a:lnTo>
                          <a:pt x="0" y="497"/>
                        </a:lnTo>
                        <a:lnTo>
                          <a:pt x="8" y="582"/>
                        </a:lnTo>
                        <a:lnTo>
                          <a:pt x="73" y="575"/>
                        </a:lnTo>
                        <a:lnTo>
                          <a:pt x="69" y="786"/>
                        </a:lnTo>
                        <a:lnTo>
                          <a:pt x="100" y="786"/>
                        </a:lnTo>
                        <a:lnTo>
                          <a:pt x="128" y="951"/>
                        </a:lnTo>
                        <a:lnTo>
                          <a:pt x="242" y="952"/>
                        </a:lnTo>
                        <a:lnTo>
                          <a:pt x="336" y="943"/>
                        </a:lnTo>
                        <a:lnTo>
                          <a:pt x="402" y="956"/>
                        </a:lnTo>
                        <a:lnTo>
                          <a:pt x="495" y="718"/>
                        </a:lnTo>
                        <a:lnTo>
                          <a:pt x="538" y="714"/>
                        </a:lnTo>
                        <a:lnTo>
                          <a:pt x="499" y="383"/>
                        </a:lnTo>
                        <a:lnTo>
                          <a:pt x="497" y="123"/>
                        </a:lnTo>
                        <a:lnTo>
                          <a:pt x="473" y="94"/>
                        </a:lnTo>
                        <a:lnTo>
                          <a:pt x="296" y="0"/>
                        </a:lnTo>
                        <a:lnTo>
                          <a:pt x="262" y="39"/>
                        </a:lnTo>
                        <a:lnTo>
                          <a:pt x="213" y="7"/>
                        </a:lnTo>
                        <a:close/>
                      </a:path>
                    </a:pathLst>
                  </a:custGeom>
                  <a:solidFill>
                    <a:srgbClr val="5F0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65" name="Group 237"/>
                  <p:cNvGrpSpPr>
                    <a:grpSpLocks/>
                  </p:cNvGrpSpPr>
                  <p:nvPr/>
                </p:nvGrpSpPr>
                <p:grpSpPr bwMode="auto">
                  <a:xfrm>
                    <a:off x="3567" y="3076"/>
                    <a:ext cx="166" cy="296"/>
                    <a:chOff x="3567" y="3076"/>
                    <a:chExt cx="166" cy="296"/>
                  </a:xfrm>
                </p:grpSpPr>
                <p:grpSp>
                  <p:nvGrpSpPr>
                    <p:cNvPr id="176366" name="Group 238"/>
                    <p:cNvGrpSpPr>
                      <a:grpSpLocks/>
                    </p:cNvGrpSpPr>
                    <p:nvPr/>
                  </p:nvGrpSpPr>
                  <p:grpSpPr bwMode="auto">
                    <a:xfrm>
                      <a:off x="3572" y="3209"/>
                      <a:ext cx="118" cy="163"/>
                      <a:chOff x="3572" y="3209"/>
                      <a:chExt cx="118" cy="163"/>
                    </a:xfrm>
                  </p:grpSpPr>
                  <p:sp>
                    <p:nvSpPr>
                      <p:cNvPr id="176367" name="Freeform 239"/>
                      <p:cNvSpPr>
                        <a:spLocks/>
                      </p:cNvSpPr>
                      <p:nvPr/>
                    </p:nvSpPr>
                    <p:spPr bwMode="auto">
                      <a:xfrm>
                        <a:off x="3588" y="3209"/>
                        <a:ext cx="102" cy="163"/>
                      </a:xfrm>
                      <a:custGeom>
                        <a:avLst/>
                        <a:gdLst>
                          <a:gd name="T0" fmla="*/ 0 w 205"/>
                          <a:gd name="T1" fmla="*/ 327 h 327"/>
                          <a:gd name="T2" fmla="*/ 200 w 205"/>
                          <a:gd name="T3" fmla="*/ 310 h 327"/>
                          <a:gd name="T4" fmla="*/ 205 w 205"/>
                          <a:gd name="T5" fmla="*/ 0 h 327"/>
                        </a:gdLst>
                        <a:ahLst/>
                        <a:cxnLst>
                          <a:cxn ang="0">
                            <a:pos x="T0" y="T1"/>
                          </a:cxn>
                          <a:cxn ang="0">
                            <a:pos x="T2" y="T3"/>
                          </a:cxn>
                          <a:cxn ang="0">
                            <a:pos x="T4" y="T5"/>
                          </a:cxn>
                        </a:cxnLst>
                        <a:rect l="0" t="0" r="r" b="b"/>
                        <a:pathLst>
                          <a:path w="205" h="327">
                            <a:moveTo>
                              <a:pt x="0" y="327"/>
                            </a:moveTo>
                            <a:lnTo>
                              <a:pt x="200" y="310"/>
                            </a:lnTo>
                            <a:lnTo>
                              <a:pt x="205" y="0"/>
                            </a:lnTo>
                          </a:path>
                        </a:pathLst>
                      </a:custGeom>
                      <a:noFill/>
                      <a:ln w="11113">
                        <a:solidFill>
                          <a:srgbClr val="9F3FD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6368" name="Freeform 240"/>
                      <p:cNvSpPr>
                        <a:spLocks/>
                      </p:cNvSpPr>
                      <p:nvPr/>
                    </p:nvSpPr>
                    <p:spPr bwMode="auto">
                      <a:xfrm>
                        <a:off x="3572" y="3229"/>
                        <a:ext cx="116" cy="41"/>
                      </a:xfrm>
                      <a:custGeom>
                        <a:avLst/>
                        <a:gdLst>
                          <a:gd name="T0" fmla="*/ 0 w 230"/>
                          <a:gd name="T1" fmla="*/ 83 h 83"/>
                          <a:gd name="T2" fmla="*/ 81 w 230"/>
                          <a:gd name="T3" fmla="*/ 60 h 83"/>
                          <a:gd name="T4" fmla="*/ 230 w 230"/>
                          <a:gd name="T5" fmla="*/ 0 h 83"/>
                        </a:gdLst>
                        <a:ahLst/>
                        <a:cxnLst>
                          <a:cxn ang="0">
                            <a:pos x="T0" y="T1"/>
                          </a:cxn>
                          <a:cxn ang="0">
                            <a:pos x="T2" y="T3"/>
                          </a:cxn>
                          <a:cxn ang="0">
                            <a:pos x="T4" y="T5"/>
                          </a:cxn>
                        </a:cxnLst>
                        <a:rect l="0" t="0" r="r" b="b"/>
                        <a:pathLst>
                          <a:path w="230" h="83">
                            <a:moveTo>
                              <a:pt x="0" y="83"/>
                            </a:moveTo>
                            <a:lnTo>
                              <a:pt x="81" y="60"/>
                            </a:lnTo>
                            <a:lnTo>
                              <a:pt x="230" y="0"/>
                            </a:lnTo>
                          </a:path>
                        </a:pathLst>
                      </a:custGeom>
                      <a:noFill/>
                      <a:ln w="11113">
                        <a:solidFill>
                          <a:srgbClr val="9F3FD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76369" name="Group 241"/>
                    <p:cNvGrpSpPr>
                      <a:grpSpLocks/>
                    </p:cNvGrpSpPr>
                    <p:nvPr/>
                  </p:nvGrpSpPr>
                  <p:grpSpPr bwMode="auto">
                    <a:xfrm>
                      <a:off x="3567" y="3076"/>
                      <a:ext cx="166" cy="192"/>
                      <a:chOff x="3567" y="3076"/>
                      <a:chExt cx="166" cy="192"/>
                    </a:xfrm>
                  </p:grpSpPr>
                  <p:sp>
                    <p:nvSpPr>
                      <p:cNvPr id="176370" name="Freeform 242"/>
                      <p:cNvSpPr>
                        <a:spLocks/>
                      </p:cNvSpPr>
                      <p:nvPr/>
                    </p:nvSpPr>
                    <p:spPr bwMode="auto">
                      <a:xfrm>
                        <a:off x="3580" y="3076"/>
                        <a:ext cx="142" cy="145"/>
                      </a:xfrm>
                      <a:custGeom>
                        <a:avLst/>
                        <a:gdLst>
                          <a:gd name="T0" fmla="*/ 0 w 284"/>
                          <a:gd name="T1" fmla="*/ 103 h 290"/>
                          <a:gd name="T2" fmla="*/ 183 w 284"/>
                          <a:gd name="T3" fmla="*/ 0 h 290"/>
                          <a:gd name="T4" fmla="*/ 284 w 284"/>
                          <a:gd name="T5" fmla="*/ 195 h 290"/>
                          <a:gd name="T6" fmla="*/ 102 w 284"/>
                          <a:gd name="T7" fmla="*/ 290 h 290"/>
                          <a:gd name="T8" fmla="*/ 0 w 284"/>
                          <a:gd name="T9" fmla="*/ 103 h 290"/>
                        </a:gdLst>
                        <a:ahLst/>
                        <a:cxnLst>
                          <a:cxn ang="0">
                            <a:pos x="T0" y="T1"/>
                          </a:cxn>
                          <a:cxn ang="0">
                            <a:pos x="T2" y="T3"/>
                          </a:cxn>
                          <a:cxn ang="0">
                            <a:pos x="T4" y="T5"/>
                          </a:cxn>
                          <a:cxn ang="0">
                            <a:pos x="T6" y="T7"/>
                          </a:cxn>
                          <a:cxn ang="0">
                            <a:pos x="T8" y="T9"/>
                          </a:cxn>
                        </a:cxnLst>
                        <a:rect l="0" t="0" r="r" b="b"/>
                        <a:pathLst>
                          <a:path w="284" h="290">
                            <a:moveTo>
                              <a:pt x="0" y="103"/>
                            </a:moveTo>
                            <a:lnTo>
                              <a:pt x="183" y="0"/>
                            </a:lnTo>
                            <a:lnTo>
                              <a:pt x="284" y="195"/>
                            </a:lnTo>
                            <a:lnTo>
                              <a:pt x="102" y="290"/>
                            </a:lnTo>
                            <a:lnTo>
                              <a:pt x="0" y="103"/>
                            </a:lnTo>
                            <a:close/>
                          </a:path>
                        </a:pathLst>
                      </a:custGeom>
                      <a:solidFill>
                        <a:srgbClr val="DFD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71" name="Group 243"/>
                      <p:cNvGrpSpPr>
                        <a:grpSpLocks/>
                      </p:cNvGrpSpPr>
                      <p:nvPr/>
                    </p:nvGrpSpPr>
                    <p:grpSpPr bwMode="auto">
                      <a:xfrm>
                        <a:off x="3567" y="3136"/>
                        <a:ext cx="166" cy="132"/>
                        <a:chOff x="3567" y="3136"/>
                        <a:chExt cx="166" cy="132"/>
                      </a:xfrm>
                    </p:grpSpPr>
                    <p:sp>
                      <p:nvSpPr>
                        <p:cNvPr id="176372" name="Freeform 244"/>
                        <p:cNvSpPr>
                          <a:spLocks/>
                        </p:cNvSpPr>
                        <p:nvPr/>
                      </p:nvSpPr>
                      <p:spPr bwMode="auto">
                        <a:xfrm>
                          <a:off x="3671" y="3136"/>
                          <a:ext cx="62" cy="78"/>
                        </a:xfrm>
                        <a:custGeom>
                          <a:avLst/>
                          <a:gdLst>
                            <a:gd name="T0" fmla="*/ 0 w 123"/>
                            <a:gd name="T1" fmla="*/ 96 h 156"/>
                            <a:gd name="T2" fmla="*/ 30 w 123"/>
                            <a:gd name="T3" fmla="*/ 73 h 156"/>
                            <a:gd name="T4" fmla="*/ 47 w 123"/>
                            <a:gd name="T5" fmla="*/ 26 h 156"/>
                            <a:gd name="T6" fmla="*/ 71 w 123"/>
                            <a:gd name="T7" fmla="*/ 12 h 156"/>
                            <a:gd name="T8" fmla="*/ 83 w 123"/>
                            <a:gd name="T9" fmla="*/ 0 h 156"/>
                            <a:gd name="T10" fmla="*/ 91 w 123"/>
                            <a:gd name="T11" fmla="*/ 5 h 156"/>
                            <a:gd name="T12" fmla="*/ 93 w 123"/>
                            <a:gd name="T13" fmla="*/ 16 h 156"/>
                            <a:gd name="T14" fmla="*/ 117 w 123"/>
                            <a:gd name="T15" fmla="*/ 38 h 156"/>
                            <a:gd name="T16" fmla="*/ 123 w 123"/>
                            <a:gd name="T17" fmla="*/ 77 h 156"/>
                            <a:gd name="T18" fmla="*/ 117 w 123"/>
                            <a:gd name="T19" fmla="*/ 104 h 156"/>
                            <a:gd name="T20" fmla="*/ 81 w 123"/>
                            <a:gd name="T21" fmla="*/ 135 h 156"/>
                            <a:gd name="T22" fmla="*/ 12 w 123"/>
                            <a:gd name="T23" fmla="*/ 156 h 156"/>
                            <a:gd name="T24" fmla="*/ 0 w 123"/>
                            <a:gd name="T25" fmla="*/ 9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3" h="156">
                              <a:moveTo>
                                <a:pt x="0" y="96"/>
                              </a:moveTo>
                              <a:lnTo>
                                <a:pt x="30" y="73"/>
                              </a:lnTo>
                              <a:lnTo>
                                <a:pt x="47" y="26"/>
                              </a:lnTo>
                              <a:lnTo>
                                <a:pt x="71" y="12"/>
                              </a:lnTo>
                              <a:lnTo>
                                <a:pt x="83" y="0"/>
                              </a:lnTo>
                              <a:lnTo>
                                <a:pt x="91" y="5"/>
                              </a:lnTo>
                              <a:lnTo>
                                <a:pt x="93" y="16"/>
                              </a:lnTo>
                              <a:lnTo>
                                <a:pt x="117" y="38"/>
                              </a:lnTo>
                              <a:lnTo>
                                <a:pt x="123" y="77"/>
                              </a:lnTo>
                              <a:lnTo>
                                <a:pt x="117" y="104"/>
                              </a:lnTo>
                              <a:lnTo>
                                <a:pt x="81" y="135"/>
                              </a:lnTo>
                              <a:lnTo>
                                <a:pt x="12" y="156"/>
                              </a:lnTo>
                              <a:lnTo>
                                <a:pt x="0" y="96"/>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73" name="Freeform 245"/>
                        <p:cNvSpPr>
                          <a:spLocks/>
                        </p:cNvSpPr>
                        <p:nvPr/>
                      </p:nvSpPr>
                      <p:spPr bwMode="auto">
                        <a:xfrm>
                          <a:off x="3567" y="3181"/>
                          <a:ext cx="115" cy="87"/>
                        </a:xfrm>
                        <a:custGeom>
                          <a:avLst/>
                          <a:gdLst>
                            <a:gd name="T0" fmla="*/ 0 w 230"/>
                            <a:gd name="T1" fmla="*/ 173 h 173"/>
                            <a:gd name="T2" fmla="*/ 93 w 230"/>
                            <a:gd name="T3" fmla="*/ 143 h 173"/>
                            <a:gd name="T4" fmla="*/ 164 w 230"/>
                            <a:gd name="T5" fmla="*/ 108 h 173"/>
                            <a:gd name="T6" fmla="*/ 230 w 230"/>
                            <a:gd name="T7" fmla="*/ 75 h 173"/>
                            <a:gd name="T8" fmla="*/ 204 w 230"/>
                            <a:gd name="T9" fmla="*/ 0 h 173"/>
                            <a:gd name="T10" fmla="*/ 83 w 230"/>
                            <a:gd name="T11" fmla="*/ 48 h 173"/>
                            <a:gd name="T12" fmla="*/ 10 w 230"/>
                            <a:gd name="T13" fmla="*/ 71 h 173"/>
                            <a:gd name="T14" fmla="*/ 7 w 230"/>
                            <a:gd name="T15" fmla="*/ 58 h 173"/>
                            <a:gd name="T16" fmla="*/ 0 w 230"/>
                            <a:gd name="T17" fmla="*/ 173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0" h="173">
                              <a:moveTo>
                                <a:pt x="0" y="173"/>
                              </a:moveTo>
                              <a:lnTo>
                                <a:pt x="93" y="143"/>
                              </a:lnTo>
                              <a:lnTo>
                                <a:pt x="164" y="108"/>
                              </a:lnTo>
                              <a:lnTo>
                                <a:pt x="230" y="75"/>
                              </a:lnTo>
                              <a:lnTo>
                                <a:pt x="204" y="0"/>
                              </a:lnTo>
                              <a:lnTo>
                                <a:pt x="83" y="48"/>
                              </a:lnTo>
                              <a:lnTo>
                                <a:pt x="10" y="71"/>
                              </a:lnTo>
                              <a:lnTo>
                                <a:pt x="7" y="58"/>
                              </a:lnTo>
                              <a:lnTo>
                                <a:pt x="0" y="173"/>
                              </a:lnTo>
                              <a:close/>
                            </a:path>
                          </a:pathLst>
                        </a:custGeom>
                        <a:solidFill>
                          <a:srgbClr val="5F00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grpSp>
              <p:nvGrpSpPr>
                <p:cNvPr id="176374" name="Group 246"/>
                <p:cNvGrpSpPr>
                  <a:grpSpLocks/>
                </p:cNvGrpSpPr>
                <p:nvPr/>
              </p:nvGrpSpPr>
              <p:grpSpPr bwMode="auto">
                <a:xfrm>
                  <a:off x="3567" y="3775"/>
                  <a:ext cx="168" cy="112"/>
                  <a:chOff x="3567" y="3775"/>
                  <a:chExt cx="168" cy="112"/>
                </a:xfrm>
              </p:grpSpPr>
              <p:sp>
                <p:nvSpPr>
                  <p:cNvPr id="176375" name="Freeform 247"/>
                  <p:cNvSpPr>
                    <a:spLocks/>
                  </p:cNvSpPr>
                  <p:nvPr/>
                </p:nvSpPr>
                <p:spPr bwMode="auto">
                  <a:xfrm>
                    <a:off x="3659" y="3775"/>
                    <a:ext cx="76" cy="106"/>
                  </a:xfrm>
                  <a:custGeom>
                    <a:avLst/>
                    <a:gdLst>
                      <a:gd name="T0" fmla="*/ 10 w 152"/>
                      <a:gd name="T1" fmla="*/ 0 h 211"/>
                      <a:gd name="T2" fmla="*/ 0 w 152"/>
                      <a:gd name="T3" fmla="*/ 32 h 211"/>
                      <a:gd name="T4" fmla="*/ 0 w 152"/>
                      <a:gd name="T5" fmla="*/ 94 h 211"/>
                      <a:gd name="T6" fmla="*/ 15 w 152"/>
                      <a:gd name="T7" fmla="*/ 71 h 211"/>
                      <a:gd name="T8" fmla="*/ 32 w 152"/>
                      <a:gd name="T9" fmla="*/ 101 h 211"/>
                      <a:gd name="T10" fmla="*/ 37 w 152"/>
                      <a:gd name="T11" fmla="*/ 144 h 211"/>
                      <a:gd name="T12" fmla="*/ 60 w 152"/>
                      <a:gd name="T13" fmla="*/ 183 h 211"/>
                      <a:gd name="T14" fmla="*/ 98 w 152"/>
                      <a:gd name="T15" fmla="*/ 205 h 211"/>
                      <a:gd name="T16" fmla="*/ 126 w 152"/>
                      <a:gd name="T17" fmla="*/ 211 h 211"/>
                      <a:gd name="T18" fmla="*/ 152 w 152"/>
                      <a:gd name="T19" fmla="*/ 207 h 211"/>
                      <a:gd name="T20" fmla="*/ 152 w 152"/>
                      <a:gd name="T21" fmla="*/ 165 h 211"/>
                      <a:gd name="T22" fmla="*/ 131 w 152"/>
                      <a:gd name="T23" fmla="*/ 103 h 211"/>
                      <a:gd name="T24" fmla="*/ 120 w 152"/>
                      <a:gd name="T25" fmla="*/ 118 h 211"/>
                      <a:gd name="T26" fmla="*/ 98 w 152"/>
                      <a:gd name="T27" fmla="*/ 118 h 211"/>
                      <a:gd name="T28" fmla="*/ 67 w 152"/>
                      <a:gd name="T29" fmla="*/ 116 h 211"/>
                      <a:gd name="T30" fmla="*/ 47 w 152"/>
                      <a:gd name="T31" fmla="*/ 88 h 211"/>
                      <a:gd name="T32" fmla="*/ 28 w 152"/>
                      <a:gd name="T33" fmla="*/ 55 h 211"/>
                      <a:gd name="T34" fmla="*/ 10 w 152"/>
                      <a:gd name="T35" fmla="*/ 0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211">
                        <a:moveTo>
                          <a:pt x="10" y="0"/>
                        </a:moveTo>
                        <a:lnTo>
                          <a:pt x="0" y="32"/>
                        </a:lnTo>
                        <a:lnTo>
                          <a:pt x="0" y="94"/>
                        </a:lnTo>
                        <a:lnTo>
                          <a:pt x="15" y="71"/>
                        </a:lnTo>
                        <a:lnTo>
                          <a:pt x="32" y="101"/>
                        </a:lnTo>
                        <a:lnTo>
                          <a:pt x="37" y="144"/>
                        </a:lnTo>
                        <a:lnTo>
                          <a:pt x="60" y="183"/>
                        </a:lnTo>
                        <a:lnTo>
                          <a:pt x="98" y="205"/>
                        </a:lnTo>
                        <a:lnTo>
                          <a:pt x="126" y="211"/>
                        </a:lnTo>
                        <a:lnTo>
                          <a:pt x="152" y="207"/>
                        </a:lnTo>
                        <a:lnTo>
                          <a:pt x="152" y="165"/>
                        </a:lnTo>
                        <a:lnTo>
                          <a:pt x="131" y="103"/>
                        </a:lnTo>
                        <a:lnTo>
                          <a:pt x="120" y="118"/>
                        </a:lnTo>
                        <a:lnTo>
                          <a:pt x="98" y="118"/>
                        </a:lnTo>
                        <a:lnTo>
                          <a:pt x="67" y="116"/>
                        </a:lnTo>
                        <a:lnTo>
                          <a:pt x="47" y="88"/>
                        </a:lnTo>
                        <a:lnTo>
                          <a:pt x="28" y="55"/>
                        </a:lnTo>
                        <a:lnTo>
                          <a:pt x="10" y="0"/>
                        </a:lnTo>
                        <a:close/>
                      </a:path>
                    </a:pathLst>
                  </a:custGeom>
                  <a:solidFill>
                    <a:srgbClr val="DF3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76" name="Freeform 248"/>
                  <p:cNvSpPr>
                    <a:spLocks/>
                  </p:cNvSpPr>
                  <p:nvPr/>
                </p:nvSpPr>
                <p:spPr bwMode="auto">
                  <a:xfrm>
                    <a:off x="3567" y="3778"/>
                    <a:ext cx="70" cy="109"/>
                  </a:xfrm>
                  <a:custGeom>
                    <a:avLst/>
                    <a:gdLst>
                      <a:gd name="T0" fmla="*/ 139 w 141"/>
                      <a:gd name="T1" fmla="*/ 0 h 218"/>
                      <a:gd name="T2" fmla="*/ 141 w 141"/>
                      <a:gd name="T3" fmla="*/ 87 h 218"/>
                      <a:gd name="T4" fmla="*/ 132 w 141"/>
                      <a:gd name="T5" fmla="*/ 65 h 218"/>
                      <a:gd name="T6" fmla="*/ 120 w 141"/>
                      <a:gd name="T7" fmla="*/ 93 h 218"/>
                      <a:gd name="T8" fmla="*/ 110 w 141"/>
                      <a:gd name="T9" fmla="*/ 135 h 218"/>
                      <a:gd name="T10" fmla="*/ 98 w 141"/>
                      <a:gd name="T11" fmla="*/ 169 h 218"/>
                      <a:gd name="T12" fmla="*/ 69 w 141"/>
                      <a:gd name="T13" fmla="*/ 197 h 218"/>
                      <a:gd name="T14" fmla="*/ 44 w 141"/>
                      <a:gd name="T15" fmla="*/ 213 h 218"/>
                      <a:gd name="T16" fmla="*/ 19 w 141"/>
                      <a:gd name="T17" fmla="*/ 218 h 218"/>
                      <a:gd name="T18" fmla="*/ 10 w 141"/>
                      <a:gd name="T19" fmla="*/ 208 h 218"/>
                      <a:gd name="T20" fmla="*/ 2 w 141"/>
                      <a:gd name="T21" fmla="*/ 188 h 218"/>
                      <a:gd name="T22" fmla="*/ 0 w 141"/>
                      <a:gd name="T23" fmla="*/ 166 h 218"/>
                      <a:gd name="T24" fmla="*/ 4 w 141"/>
                      <a:gd name="T25" fmla="*/ 145 h 218"/>
                      <a:gd name="T26" fmla="*/ 15 w 141"/>
                      <a:gd name="T27" fmla="*/ 107 h 218"/>
                      <a:gd name="T28" fmla="*/ 36 w 141"/>
                      <a:gd name="T29" fmla="*/ 120 h 218"/>
                      <a:gd name="T30" fmla="*/ 66 w 141"/>
                      <a:gd name="T31" fmla="*/ 120 h 218"/>
                      <a:gd name="T32" fmla="*/ 86 w 141"/>
                      <a:gd name="T33" fmla="*/ 119 h 218"/>
                      <a:gd name="T34" fmla="*/ 124 w 141"/>
                      <a:gd name="T35" fmla="*/ 45 h 218"/>
                      <a:gd name="T36" fmla="*/ 139 w 141"/>
                      <a:gd name="T37" fmla="*/ 0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41" h="218">
                        <a:moveTo>
                          <a:pt x="139" y="0"/>
                        </a:moveTo>
                        <a:lnTo>
                          <a:pt x="141" y="87"/>
                        </a:lnTo>
                        <a:lnTo>
                          <a:pt x="132" y="65"/>
                        </a:lnTo>
                        <a:lnTo>
                          <a:pt x="120" y="93"/>
                        </a:lnTo>
                        <a:lnTo>
                          <a:pt x="110" y="135"/>
                        </a:lnTo>
                        <a:lnTo>
                          <a:pt x="98" y="169"/>
                        </a:lnTo>
                        <a:lnTo>
                          <a:pt x="69" y="197"/>
                        </a:lnTo>
                        <a:lnTo>
                          <a:pt x="44" y="213"/>
                        </a:lnTo>
                        <a:lnTo>
                          <a:pt x="19" y="218"/>
                        </a:lnTo>
                        <a:lnTo>
                          <a:pt x="10" y="208"/>
                        </a:lnTo>
                        <a:lnTo>
                          <a:pt x="2" y="188"/>
                        </a:lnTo>
                        <a:lnTo>
                          <a:pt x="0" y="166"/>
                        </a:lnTo>
                        <a:lnTo>
                          <a:pt x="4" y="145"/>
                        </a:lnTo>
                        <a:lnTo>
                          <a:pt x="15" y="107"/>
                        </a:lnTo>
                        <a:lnTo>
                          <a:pt x="36" y="120"/>
                        </a:lnTo>
                        <a:lnTo>
                          <a:pt x="66" y="120"/>
                        </a:lnTo>
                        <a:lnTo>
                          <a:pt x="86" y="119"/>
                        </a:lnTo>
                        <a:lnTo>
                          <a:pt x="124" y="45"/>
                        </a:lnTo>
                        <a:lnTo>
                          <a:pt x="139" y="0"/>
                        </a:lnTo>
                        <a:close/>
                      </a:path>
                    </a:pathLst>
                  </a:custGeom>
                  <a:solidFill>
                    <a:srgbClr val="DF3F5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377" name="Group 249"/>
              <p:cNvGrpSpPr>
                <a:grpSpLocks/>
              </p:cNvGrpSpPr>
              <p:nvPr/>
            </p:nvGrpSpPr>
            <p:grpSpPr bwMode="auto">
              <a:xfrm>
                <a:off x="4825" y="2796"/>
                <a:ext cx="314" cy="1109"/>
                <a:chOff x="4825" y="2796"/>
                <a:chExt cx="314" cy="1109"/>
              </a:xfrm>
            </p:grpSpPr>
            <p:grpSp>
              <p:nvGrpSpPr>
                <p:cNvPr id="176378" name="Group 250"/>
                <p:cNvGrpSpPr>
                  <a:grpSpLocks/>
                </p:cNvGrpSpPr>
                <p:nvPr/>
              </p:nvGrpSpPr>
              <p:grpSpPr bwMode="auto">
                <a:xfrm>
                  <a:off x="4831" y="3797"/>
                  <a:ext cx="308" cy="108"/>
                  <a:chOff x="4831" y="3797"/>
                  <a:chExt cx="308" cy="108"/>
                </a:xfrm>
              </p:grpSpPr>
              <p:sp>
                <p:nvSpPr>
                  <p:cNvPr id="176379" name="Freeform 251"/>
                  <p:cNvSpPr>
                    <a:spLocks/>
                  </p:cNvSpPr>
                  <p:nvPr/>
                </p:nvSpPr>
                <p:spPr bwMode="auto">
                  <a:xfrm>
                    <a:off x="5011" y="3797"/>
                    <a:ext cx="128" cy="67"/>
                  </a:xfrm>
                  <a:custGeom>
                    <a:avLst/>
                    <a:gdLst>
                      <a:gd name="T0" fmla="*/ 127 w 256"/>
                      <a:gd name="T1" fmla="*/ 0 h 135"/>
                      <a:gd name="T2" fmla="*/ 168 w 256"/>
                      <a:gd name="T3" fmla="*/ 35 h 135"/>
                      <a:gd name="T4" fmla="*/ 203 w 256"/>
                      <a:gd name="T5" fmla="*/ 74 h 135"/>
                      <a:gd name="T6" fmla="*/ 250 w 256"/>
                      <a:gd name="T7" fmla="*/ 107 h 135"/>
                      <a:gd name="T8" fmla="*/ 256 w 256"/>
                      <a:gd name="T9" fmla="*/ 125 h 135"/>
                      <a:gd name="T10" fmla="*/ 210 w 256"/>
                      <a:gd name="T11" fmla="*/ 135 h 135"/>
                      <a:gd name="T12" fmla="*/ 163 w 256"/>
                      <a:gd name="T13" fmla="*/ 130 h 135"/>
                      <a:gd name="T14" fmla="*/ 103 w 256"/>
                      <a:gd name="T15" fmla="*/ 107 h 135"/>
                      <a:gd name="T16" fmla="*/ 61 w 256"/>
                      <a:gd name="T17" fmla="*/ 86 h 135"/>
                      <a:gd name="T18" fmla="*/ 15 w 256"/>
                      <a:gd name="T19" fmla="*/ 81 h 135"/>
                      <a:gd name="T20" fmla="*/ 0 w 256"/>
                      <a:gd name="T21" fmla="*/ 70 h 135"/>
                      <a:gd name="T22" fmla="*/ 5 w 256"/>
                      <a:gd name="T23" fmla="*/ 8 h 135"/>
                      <a:gd name="T24" fmla="*/ 127 w 256"/>
                      <a:gd name="T25" fmla="*/ 0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56" h="135">
                        <a:moveTo>
                          <a:pt x="127" y="0"/>
                        </a:moveTo>
                        <a:lnTo>
                          <a:pt x="168" y="35"/>
                        </a:lnTo>
                        <a:lnTo>
                          <a:pt x="203" y="74"/>
                        </a:lnTo>
                        <a:lnTo>
                          <a:pt x="250" y="107"/>
                        </a:lnTo>
                        <a:lnTo>
                          <a:pt x="256" y="125"/>
                        </a:lnTo>
                        <a:lnTo>
                          <a:pt x="210" y="135"/>
                        </a:lnTo>
                        <a:lnTo>
                          <a:pt x="163" y="130"/>
                        </a:lnTo>
                        <a:lnTo>
                          <a:pt x="103" y="107"/>
                        </a:lnTo>
                        <a:lnTo>
                          <a:pt x="61" y="86"/>
                        </a:lnTo>
                        <a:lnTo>
                          <a:pt x="15" y="81"/>
                        </a:lnTo>
                        <a:lnTo>
                          <a:pt x="0" y="70"/>
                        </a:lnTo>
                        <a:lnTo>
                          <a:pt x="5" y="8"/>
                        </a:lnTo>
                        <a:lnTo>
                          <a:pt x="12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80" name="Freeform 252"/>
                  <p:cNvSpPr>
                    <a:spLocks/>
                  </p:cNvSpPr>
                  <p:nvPr/>
                </p:nvSpPr>
                <p:spPr bwMode="auto">
                  <a:xfrm>
                    <a:off x="4831" y="3831"/>
                    <a:ext cx="79" cy="74"/>
                  </a:xfrm>
                  <a:custGeom>
                    <a:avLst/>
                    <a:gdLst>
                      <a:gd name="T0" fmla="*/ 157 w 159"/>
                      <a:gd name="T1" fmla="*/ 3 h 149"/>
                      <a:gd name="T2" fmla="*/ 159 w 159"/>
                      <a:gd name="T3" fmla="*/ 42 h 149"/>
                      <a:gd name="T4" fmla="*/ 137 w 159"/>
                      <a:gd name="T5" fmla="*/ 62 h 149"/>
                      <a:gd name="T6" fmla="*/ 132 w 159"/>
                      <a:gd name="T7" fmla="*/ 96 h 149"/>
                      <a:gd name="T8" fmla="*/ 96 w 159"/>
                      <a:gd name="T9" fmla="*/ 127 h 149"/>
                      <a:gd name="T10" fmla="*/ 66 w 159"/>
                      <a:gd name="T11" fmla="*/ 145 h 149"/>
                      <a:gd name="T12" fmla="*/ 39 w 159"/>
                      <a:gd name="T13" fmla="*/ 149 h 149"/>
                      <a:gd name="T14" fmla="*/ 13 w 159"/>
                      <a:gd name="T15" fmla="*/ 148 h 149"/>
                      <a:gd name="T16" fmla="*/ 0 w 159"/>
                      <a:gd name="T17" fmla="*/ 124 h 149"/>
                      <a:gd name="T18" fmla="*/ 3 w 159"/>
                      <a:gd name="T19" fmla="*/ 91 h 149"/>
                      <a:gd name="T20" fmla="*/ 30 w 159"/>
                      <a:gd name="T21" fmla="*/ 54 h 149"/>
                      <a:gd name="T22" fmla="*/ 69 w 159"/>
                      <a:gd name="T23" fmla="*/ 13 h 149"/>
                      <a:gd name="T24" fmla="*/ 71 w 159"/>
                      <a:gd name="T25" fmla="*/ 0 h 149"/>
                      <a:gd name="T26" fmla="*/ 157 w 159"/>
                      <a:gd name="T27" fmla="*/ 3 h 1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9" h="149">
                        <a:moveTo>
                          <a:pt x="157" y="3"/>
                        </a:moveTo>
                        <a:lnTo>
                          <a:pt x="159" y="42"/>
                        </a:lnTo>
                        <a:lnTo>
                          <a:pt x="137" y="62"/>
                        </a:lnTo>
                        <a:lnTo>
                          <a:pt x="132" y="96"/>
                        </a:lnTo>
                        <a:lnTo>
                          <a:pt x="96" y="127"/>
                        </a:lnTo>
                        <a:lnTo>
                          <a:pt x="66" y="145"/>
                        </a:lnTo>
                        <a:lnTo>
                          <a:pt x="39" y="149"/>
                        </a:lnTo>
                        <a:lnTo>
                          <a:pt x="13" y="148"/>
                        </a:lnTo>
                        <a:lnTo>
                          <a:pt x="0" y="124"/>
                        </a:lnTo>
                        <a:lnTo>
                          <a:pt x="3" y="91"/>
                        </a:lnTo>
                        <a:lnTo>
                          <a:pt x="30" y="54"/>
                        </a:lnTo>
                        <a:lnTo>
                          <a:pt x="69" y="13"/>
                        </a:lnTo>
                        <a:lnTo>
                          <a:pt x="71" y="0"/>
                        </a:lnTo>
                        <a:lnTo>
                          <a:pt x="157" y="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81" name="Freeform 253"/>
                <p:cNvSpPr>
                  <a:spLocks/>
                </p:cNvSpPr>
                <p:nvPr/>
              </p:nvSpPr>
              <p:spPr bwMode="auto">
                <a:xfrm>
                  <a:off x="5063" y="3400"/>
                  <a:ext cx="38" cy="83"/>
                </a:xfrm>
                <a:custGeom>
                  <a:avLst/>
                  <a:gdLst>
                    <a:gd name="T0" fmla="*/ 73 w 76"/>
                    <a:gd name="T1" fmla="*/ 1 h 166"/>
                    <a:gd name="T2" fmla="*/ 76 w 76"/>
                    <a:gd name="T3" fmla="*/ 92 h 166"/>
                    <a:gd name="T4" fmla="*/ 38 w 76"/>
                    <a:gd name="T5" fmla="*/ 149 h 166"/>
                    <a:gd name="T6" fmla="*/ 17 w 76"/>
                    <a:gd name="T7" fmla="*/ 166 h 166"/>
                    <a:gd name="T8" fmla="*/ 21 w 76"/>
                    <a:gd name="T9" fmla="*/ 86 h 166"/>
                    <a:gd name="T10" fmla="*/ 12 w 76"/>
                    <a:gd name="T11" fmla="*/ 95 h 166"/>
                    <a:gd name="T12" fmla="*/ 2 w 76"/>
                    <a:gd name="T13" fmla="*/ 121 h 166"/>
                    <a:gd name="T14" fmla="*/ 0 w 76"/>
                    <a:gd name="T15" fmla="*/ 92 h 166"/>
                    <a:gd name="T16" fmla="*/ 10 w 76"/>
                    <a:gd name="T17" fmla="*/ 43 h 166"/>
                    <a:gd name="T18" fmla="*/ 36 w 76"/>
                    <a:gd name="T19" fmla="*/ 0 h 166"/>
                    <a:gd name="T20" fmla="*/ 73 w 76"/>
                    <a:gd name="T21" fmla="*/ 1 h 1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6" h="166">
                      <a:moveTo>
                        <a:pt x="73" y="1"/>
                      </a:moveTo>
                      <a:lnTo>
                        <a:pt x="76" y="92"/>
                      </a:lnTo>
                      <a:lnTo>
                        <a:pt x="38" y="149"/>
                      </a:lnTo>
                      <a:lnTo>
                        <a:pt x="17" y="166"/>
                      </a:lnTo>
                      <a:lnTo>
                        <a:pt x="21" y="86"/>
                      </a:lnTo>
                      <a:lnTo>
                        <a:pt x="12" y="95"/>
                      </a:lnTo>
                      <a:lnTo>
                        <a:pt x="2" y="121"/>
                      </a:lnTo>
                      <a:lnTo>
                        <a:pt x="0" y="92"/>
                      </a:lnTo>
                      <a:lnTo>
                        <a:pt x="10" y="43"/>
                      </a:lnTo>
                      <a:lnTo>
                        <a:pt x="36" y="0"/>
                      </a:lnTo>
                      <a:lnTo>
                        <a:pt x="73" y="1"/>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82" name="Freeform 254"/>
                <p:cNvSpPr>
                  <a:spLocks/>
                </p:cNvSpPr>
                <p:nvPr/>
              </p:nvSpPr>
              <p:spPr bwMode="auto">
                <a:xfrm>
                  <a:off x="4861" y="3219"/>
                  <a:ext cx="221" cy="614"/>
                </a:xfrm>
                <a:custGeom>
                  <a:avLst/>
                  <a:gdLst>
                    <a:gd name="T0" fmla="*/ 438 w 443"/>
                    <a:gd name="T1" fmla="*/ 0 h 1228"/>
                    <a:gd name="T2" fmla="*/ 443 w 443"/>
                    <a:gd name="T3" fmla="*/ 668 h 1228"/>
                    <a:gd name="T4" fmla="*/ 438 w 443"/>
                    <a:gd name="T5" fmla="*/ 1163 h 1228"/>
                    <a:gd name="T6" fmla="*/ 306 w 443"/>
                    <a:gd name="T7" fmla="*/ 1185 h 1228"/>
                    <a:gd name="T8" fmla="*/ 286 w 443"/>
                    <a:gd name="T9" fmla="*/ 780 h 1228"/>
                    <a:gd name="T10" fmla="*/ 301 w 443"/>
                    <a:gd name="T11" fmla="*/ 741 h 1228"/>
                    <a:gd name="T12" fmla="*/ 286 w 443"/>
                    <a:gd name="T13" fmla="*/ 720 h 1228"/>
                    <a:gd name="T14" fmla="*/ 286 w 443"/>
                    <a:gd name="T15" fmla="*/ 473 h 1228"/>
                    <a:gd name="T16" fmla="*/ 255 w 443"/>
                    <a:gd name="T17" fmla="*/ 551 h 1228"/>
                    <a:gd name="T18" fmla="*/ 179 w 443"/>
                    <a:gd name="T19" fmla="*/ 886 h 1228"/>
                    <a:gd name="T20" fmla="*/ 112 w 443"/>
                    <a:gd name="T21" fmla="*/ 1228 h 1228"/>
                    <a:gd name="T22" fmla="*/ 0 w 443"/>
                    <a:gd name="T23" fmla="*/ 1228 h 1228"/>
                    <a:gd name="T24" fmla="*/ 51 w 443"/>
                    <a:gd name="T25" fmla="*/ 767 h 1228"/>
                    <a:gd name="T26" fmla="*/ 71 w 443"/>
                    <a:gd name="T27" fmla="*/ 377 h 1228"/>
                    <a:gd name="T28" fmla="*/ 61 w 443"/>
                    <a:gd name="T29" fmla="*/ 9 h 1228"/>
                    <a:gd name="T30" fmla="*/ 438 w 443"/>
                    <a:gd name="T31" fmla="*/ 0 h 12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1228">
                      <a:moveTo>
                        <a:pt x="438" y="0"/>
                      </a:moveTo>
                      <a:lnTo>
                        <a:pt x="443" y="668"/>
                      </a:lnTo>
                      <a:lnTo>
                        <a:pt x="438" y="1163"/>
                      </a:lnTo>
                      <a:lnTo>
                        <a:pt x="306" y="1185"/>
                      </a:lnTo>
                      <a:lnTo>
                        <a:pt x="286" y="780"/>
                      </a:lnTo>
                      <a:lnTo>
                        <a:pt x="301" y="741"/>
                      </a:lnTo>
                      <a:lnTo>
                        <a:pt x="286" y="720"/>
                      </a:lnTo>
                      <a:lnTo>
                        <a:pt x="286" y="473"/>
                      </a:lnTo>
                      <a:lnTo>
                        <a:pt x="255" y="551"/>
                      </a:lnTo>
                      <a:lnTo>
                        <a:pt x="179" y="886"/>
                      </a:lnTo>
                      <a:lnTo>
                        <a:pt x="112" y="1228"/>
                      </a:lnTo>
                      <a:lnTo>
                        <a:pt x="0" y="1228"/>
                      </a:lnTo>
                      <a:lnTo>
                        <a:pt x="51" y="767"/>
                      </a:lnTo>
                      <a:lnTo>
                        <a:pt x="71" y="377"/>
                      </a:lnTo>
                      <a:lnTo>
                        <a:pt x="61" y="9"/>
                      </a:lnTo>
                      <a:lnTo>
                        <a:pt x="438" y="0"/>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83" name="Freeform 255"/>
                <p:cNvSpPr>
                  <a:spLocks/>
                </p:cNvSpPr>
                <p:nvPr/>
              </p:nvSpPr>
              <p:spPr bwMode="auto">
                <a:xfrm>
                  <a:off x="4825" y="2936"/>
                  <a:ext cx="282" cy="469"/>
                </a:xfrm>
                <a:custGeom>
                  <a:avLst/>
                  <a:gdLst>
                    <a:gd name="T0" fmla="*/ 379 w 565"/>
                    <a:gd name="T1" fmla="*/ 12 h 938"/>
                    <a:gd name="T2" fmla="*/ 550 w 565"/>
                    <a:gd name="T3" fmla="*/ 126 h 938"/>
                    <a:gd name="T4" fmla="*/ 562 w 565"/>
                    <a:gd name="T5" fmla="*/ 426 h 938"/>
                    <a:gd name="T6" fmla="*/ 565 w 565"/>
                    <a:gd name="T7" fmla="*/ 578 h 938"/>
                    <a:gd name="T8" fmla="*/ 555 w 565"/>
                    <a:gd name="T9" fmla="*/ 938 h 938"/>
                    <a:gd name="T10" fmla="*/ 516 w 565"/>
                    <a:gd name="T11" fmla="*/ 938 h 938"/>
                    <a:gd name="T12" fmla="*/ 497 w 565"/>
                    <a:gd name="T13" fmla="*/ 569 h 938"/>
                    <a:gd name="T14" fmla="*/ 135 w 565"/>
                    <a:gd name="T15" fmla="*/ 569 h 938"/>
                    <a:gd name="T16" fmla="*/ 125 w 565"/>
                    <a:gd name="T17" fmla="*/ 477 h 938"/>
                    <a:gd name="T18" fmla="*/ 113 w 565"/>
                    <a:gd name="T19" fmla="*/ 542 h 938"/>
                    <a:gd name="T20" fmla="*/ 139 w 565"/>
                    <a:gd name="T21" fmla="*/ 682 h 938"/>
                    <a:gd name="T22" fmla="*/ 162 w 565"/>
                    <a:gd name="T23" fmla="*/ 890 h 938"/>
                    <a:gd name="T24" fmla="*/ 102 w 565"/>
                    <a:gd name="T25" fmla="*/ 903 h 938"/>
                    <a:gd name="T26" fmla="*/ 0 w 565"/>
                    <a:gd name="T27" fmla="*/ 536 h 938"/>
                    <a:gd name="T28" fmla="*/ 64 w 565"/>
                    <a:gd name="T29" fmla="*/ 106 h 938"/>
                    <a:gd name="T30" fmla="*/ 259 w 565"/>
                    <a:gd name="T31" fmla="*/ 0 h 938"/>
                    <a:gd name="T32" fmla="*/ 343 w 565"/>
                    <a:gd name="T33" fmla="*/ 48 h 938"/>
                    <a:gd name="T34" fmla="*/ 379 w 565"/>
                    <a:gd name="T35" fmla="*/ 12 h 9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65" h="938">
                      <a:moveTo>
                        <a:pt x="379" y="12"/>
                      </a:moveTo>
                      <a:lnTo>
                        <a:pt x="550" y="126"/>
                      </a:lnTo>
                      <a:lnTo>
                        <a:pt x="562" y="426"/>
                      </a:lnTo>
                      <a:lnTo>
                        <a:pt x="565" y="578"/>
                      </a:lnTo>
                      <a:lnTo>
                        <a:pt x="555" y="938"/>
                      </a:lnTo>
                      <a:lnTo>
                        <a:pt x="516" y="938"/>
                      </a:lnTo>
                      <a:lnTo>
                        <a:pt x="497" y="569"/>
                      </a:lnTo>
                      <a:lnTo>
                        <a:pt x="135" y="569"/>
                      </a:lnTo>
                      <a:lnTo>
                        <a:pt x="125" y="477"/>
                      </a:lnTo>
                      <a:lnTo>
                        <a:pt x="113" y="542"/>
                      </a:lnTo>
                      <a:lnTo>
                        <a:pt x="139" y="682"/>
                      </a:lnTo>
                      <a:lnTo>
                        <a:pt x="162" y="890"/>
                      </a:lnTo>
                      <a:lnTo>
                        <a:pt x="102" y="903"/>
                      </a:lnTo>
                      <a:lnTo>
                        <a:pt x="0" y="536"/>
                      </a:lnTo>
                      <a:lnTo>
                        <a:pt x="64" y="106"/>
                      </a:lnTo>
                      <a:lnTo>
                        <a:pt x="259" y="0"/>
                      </a:lnTo>
                      <a:lnTo>
                        <a:pt x="343" y="48"/>
                      </a:lnTo>
                      <a:lnTo>
                        <a:pt x="379" y="12"/>
                      </a:lnTo>
                      <a:close/>
                    </a:path>
                  </a:pathLst>
                </a:custGeom>
                <a:solidFill>
                  <a:srgbClr val="BFBFB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84" name="Freeform 256"/>
                <p:cNvSpPr>
                  <a:spLocks/>
                </p:cNvSpPr>
                <p:nvPr/>
              </p:nvSpPr>
              <p:spPr bwMode="auto">
                <a:xfrm>
                  <a:off x="4872" y="3378"/>
                  <a:ext cx="43" cy="79"/>
                </a:xfrm>
                <a:custGeom>
                  <a:avLst/>
                  <a:gdLst>
                    <a:gd name="T0" fmla="*/ 59 w 84"/>
                    <a:gd name="T1" fmla="*/ 0 h 158"/>
                    <a:gd name="T2" fmla="*/ 84 w 84"/>
                    <a:gd name="T3" fmla="*/ 83 h 158"/>
                    <a:gd name="T4" fmla="*/ 40 w 84"/>
                    <a:gd name="T5" fmla="*/ 158 h 158"/>
                    <a:gd name="T6" fmla="*/ 25 w 84"/>
                    <a:gd name="T7" fmla="*/ 149 h 158"/>
                    <a:gd name="T8" fmla="*/ 0 w 84"/>
                    <a:gd name="T9" fmla="*/ 142 h 158"/>
                    <a:gd name="T10" fmla="*/ 10 w 84"/>
                    <a:gd name="T11" fmla="*/ 117 h 158"/>
                    <a:gd name="T12" fmla="*/ 13 w 84"/>
                    <a:gd name="T13" fmla="*/ 89 h 158"/>
                    <a:gd name="T14" fmla="*/ 0 w 84"/>
                    <a:gd name="T15" fmla="*/ 58 h 158"/>
                    <a:gd name="T16" fmla="*/ 10 w 84"/>
                    <a:gd name="T17" fmla="*/ 6 h 158"/>
                    <a:gd name="T18" fmla="*/ 59 w 84"/>
                    <a:gd name="T19" fmla="*/ 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4" h="158">
                      <a:moveTo>
                        <a:pt x="59" y="0"/>
                      </a:moveTo>
                      <a:lnTo>
                        <a:pt x="84" y="83"/>
                      </a:lnTo>
                      <a:lnTo>
                        <a:pt x="40" y="158"/>
                      </a:lnTo>
                      <a:lnTo>
                        <a:pt x="25" y="149"/>
                      </a:lnTo>
                      <a:lnTo>
                        <a:pt x="0" y="142"/>
                      </a:lnTo>
                      <a:lnTo>
                        <a:pt x="10" y="117"/>
                      </a:lnTo>
                      <a:lnTo>
                        <a:pt x="13" y="89"/>
                      </a:lnTo>
                      <a:lnTo>
                        <a:pt x="0" y="58"/>
                      </a:lnTo>
                      <a:lnTo>
                        <a:pt x="10" y="6"/>
                      </a:lnTo>
                      <a:lnTo>
                        <a:pt x="59" y="0"/>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385" name="Group 257"/>
                <p:cNvGrpSpPr>
                  <a:grpSpLocks/>
                </p:cNvGrpSpPr>
                <p:nvPr/>
              </p:nvGrpSpPr>
              <p:grpSpPr bwMode="auto">
                <a:xfrm>
                  <a:off x="4893" y="2946"/>
                  <a:ext cx="181" cy="291"/>
                  <a:chOff x="4893" y="2946"/>
                  <a:chExt cx="181" cy="291"/>
                </a:xfrm>
              </p:grpSpPr>
              <p:grpSp>
                <p:nvGrpSpPr>
                  <p:cNvPr id="176386" name="Group 258"/>
                  <p:cNvGrpSpPr>
                    <a:grpSpLocks/>
                  </p:cNvGrpSpPr>
                  <p:nvPr/>
                </p:nvGrpSpPr>
                <p:grpSpPr bwMode="auto">
                  <a:xfrm>
                    <a:off x="4893" y="2946"/>
                    <a:ext cx="181" cy="291"/>
                    <a:chOff x="4893" y="2946"/>
                    <a:chExt cx="181" cy="291"/>
                  </a:xfrm>
                </p:grpSpPr>
                <p:grpSp>
                  <p:nvGrpSpPr>
                    <p:cNvPr id="176387" name="Group 259"/>
                    <p:cNvGrpSpPr>
                      <a:grpSpLocks/>
                    </p:cNvGrpSpPr>
                    <p:nvPr/>
                  </p:nvGrpSpPr>
                  <p:grpSpPr bwMode="auto">
                    <a:xfrm>
                      <a:off x="4893" y="3222"/>
                      <a:ext cx="181" cy="15"/>
                      <a:chOff x="4893" y="3222"/>
                      <a:chExt cx="181" cy="15"/>
                    </a:xfrm>
                  </p:grpSpPr>
                  <p:sp>
                    <p:nvSpPr>
                      <p:cNvPr id="176388" name="Line 260"/>
                      <p:cNvSpPr>
                        <a:spLocks noChangeShapeType="1"/>
                      </p:cNvSpPr>
                      <p:nvPr/>
                    </p:nvSpPr>
                    <p:spPr bwMode="auto">
                      <a:xfrm flipH="1">
                        <a:off x="4893" y="3236"/>
                        <a:ext cx="181" cy="1"/>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76389" name="Line 261"/>
                      <p:cNvSpPr>
                        <a:spLocks noChangeShapeType="1"/>
                      </p:cNvSpPr>
                      <p:nvPr/>
                    </p:nvSpPr>
                    <p:spPr bwMode="auto">
                      <a:xfrm flipH="1">
                        <a:off x="4893" y="3222"/>
                        <a:ext cx="181" cy="1"/>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76390" name="Freeform 262"/>
                    <p:cNvSpPr>
                      <a:spLocks/>
                    </p:cNvSpPr>
                    <p:nvPr/>
                  </p:nvSpPr>
                  <p:spPr bwMode="auto">
                    <a:xfrm>
                      <a:off x="4941" y="2946"/>
                      <a:ext cx="83" cy="41"/>
                    </a:xfrm>
                    <a:custGeom>
                      <a:avLst/>
                      <a:gdLst>
                        <a:gd name="T0" fmla="*/ 166 w 166"/>
                        <a:gd name="T1" fmla="*/ 10 h 84"/>
                        <a:gd name="T2" fmla="*/ 159 w 166"/>
                        <a:gd name="T3" fmla="*/ 84 h 84"/>
                        <a:gd name="T4" fmla="*/ 113 w 166"/>
                        <a:gd name="T5" fmla="*/ 30 h 84"/>
                        <a:gd name="T6" fmla="*/ 81 w 166"/>
                        <a:gd name="T7" fmla="*/ 82 h 84"/>
                        <a:gd name="T8" fmla="*/ 0 w 166"/>
                        <a:gd name="T9" fmla="*/ 0 h 84"/>
                      </a:gdLst>
                      <a:ahLst/>
                      <a:cxnLst>
                        <a:cxn ang="0">
                          <a:pos x="T0" y="T1"/>
                        </a:cxn>
                        <a:cxn ang="0">
                          <a:pos x="T2" y="T3"/>
                        </a:cxn>
                        <a:cxn ang="0">
                          <a:pos x="T4" y="T5"/>
                        </a:cxn>
                        <a:cxn ang="0">
                          <a:pos x="T6" y="T7"/>
                        </a:cxn>
                        <a:cxn ang="0">
                          <a:pos x="T8" y="T9"/>
                        </a:cxn>
                      </a:cxnLst>
                      <a:rect l="0" t="0" r="r" b="b"/>
                      <a:pathLst>
                        <a:path w="166" h="84">
                          <a:moveTo>
                            <a:pt x="166" y="10"/>
                          </a:moveTo>
                          <a:lnTo>
                            <a:pt x="159" y="84"/>
                          </a:lnTo>
                          <a:lnTo>
                            <a:pt x="113" y="30"/>
                          </a:lnTo>
                          <a:lnTo>
                            <a:pt x="81" y="82"/>
                          </a:lnTo>
                          <a:lnTo>
                            <a:pt x="0" y="0"/>
                          </a:lnTo>
                        </a:path>
                      </a:pathLst>
                    </a:custGeom>
                    <a:noFill/>
                    <a:ln w="11113">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76391" name="Line 263"/>
                  <p:cNvSpPr>
                    <a:spLocks noChangeShapeType="1"/>
                  </p:cNvSpPr>
                  <p:nvPr/>
                </p:nvSpPr>
                <p:spPr bwMode="auto">
                  <a:xfrm>
                    <a:off x="4998" y="2966"/>
                    <a:ext cx="1" cy="269"/>
                  </a:xfrm>
                  <a:prstGeom prst="line">
                    <a:avLst/>
                  </a:prstGeom>
                  <a:noFill/>
                  <a:ln w="11113">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6392" name="Group 264"/>
                <p:cNvGrpSpPr>
                  <a:grpSpLocks/>
                </p:cNvGrpSpPr>
                <p:nvPr/>
              </p:nvGrpSpPr>
              <p:grpSpPr bwMode="auto">
                <a:xfrm>
                  <a:off x="4932" y="2796"/>
                  <a:ext cx="118" cy="165"/>
                  <a:chOff x="4932" y="2796"/>
                  <a:chExt cx="118" cy="165"/>
                </a:xfrm>
              </p:grpSpPr>
              <p:grpSp>
                <p:nvGrpSpPr>
                  <p:cNvPr id="176393" name="Group 265"/>
                  <p:cNvGrpSpPr>
                    <a:grpSpLocks/>
                  </p:cNvGrpSpPr>
                  <p:nvPr/>
                </p:nvGrpSpPr>
                <p:grpSpPr bwMode="auto">
                  <a:xfrm>
                    <a:off x="4937" y="2804"/>
                    <a:ext cx="110" cy="157"/>
                    <a:chOff x="4937" y="2804"/>
                    <a:chExt cx="110" cy="157"/>
                  </a:xfrm>
                </p:grpSpPr>
                <p:sp>
                  <p:nvSpPr>
                    <p:cNvPr id="176394" name="Freeform 266"/>
                    <p:cNvSpPr>
                      <a:spLocks/>
                    </p:cNvSpPr>
                    <p:nvPr/>
                  </p:nvSpPr>
                  <p:spPr bwMode="auto">
                    <a:xfrm>
                      <a:off x="4937" y="2804"/>
                      <a:ext cx="110" cy="157"/>
                    </a:xfrm>
                    <a:custGeom>
                      <a:avLst/>
                      <a:gdLst>
                        <a:gd name="T0" fmla="*/ 210 w 218"/>
                        <a:gd name="T1" fmla="*/ 56 h 313"/>
                        <a:gd name="T2" fmla="*/ 215 w 218"/>
                        <a:gd name="T3" fmla="*/ 88 h 313"/>
                        <a:gd name="T4" fmla="*/ 217 w 218"/>
                        <a:gd name="T5" fmla="*/ 100 h 313"/>
                        <a:gd name="T6" fmla="*/ 210 w 218"/>
                        <a:gd name="T7" fmla="*/ 111 h 313"/>
                        <a:gd name="T8" fmla="*/ 218 w 218"/>
                        <a:gd name="T9" fmla="*/ 136 h 313"/>
                        <a:gd name="T10" fmla="*/ 213 w 218"/>
                        <a:gd name="T11" fmla="*/ 172 h 313"/>
                        <a:gd name="T12" fmla="*/ 208 w 218"/>
                        <a:gd name="T13" fmla="*/ 191 h 313"/>
                        <a:gd name="T14" fmla="*/ 203 w 218"/>
                        <a:gd name="T15" fmla="*/ 208 h 313"/>
                        <a:gd name="T16" fmla="*/ 196 w 218"/>
                        <a:gd name="T17" fmla="*/ 225 h 313"/>
                        <a:gd name="T18" fmla="*/ 188 w 218"/>
                        <a:gd name="T19" fmla="*/ 244 h 313"/>
                        <a:gd name="T20" fmla="*/ 171 w 218"/>
                        <a:gd name="T21" fmla="*/ 248 h 313"/>
                        <a:gd name="T22" fmla="*/ 154 w 218"/>
                        <a:gd name="T23" fmla="*/ 253 h 313"/>
                        <a:gd name="T24" fmla="*/ 154 w 218"/>
                        <a:gd name="T25" fmla="*/ 267 h 313"/>
                        <a:gd name="T26" fmla="*/ 156 w 218"/>
                        <a:gd name="T27" fmla="*/ 277 h 313"/>
                        <a:gd name="T28" fmla="*/ 122 w 218"/>
                        <a:gd name="T29" fmla="*/ 313 h 313"/>
                        <a:gd name="T30" fmla="*/ 32 w 218"/>
                        <a:gd name="T31" fmla="*/ 267 h 313"/>
                        <a:gd name="T32" fmla="*/ 29 w 218"/>
                        <a:gd name="T33" fmla="*/ 180 h 313"/>
                        <a:gd name="T34" fmla="*/ 17 w 218"/>
                        <a:gd name="T35" fmla="*/ 156 h 313"/>
                        <a:gd name="T36" fmla="*/ 10 w 218"/>
                        <a:gd name="T37" fmla="*/ 137 h 313"/>
                        <a:gd name="T38" fmla="*/ 3 w 218"/>
                        <a:gd name="T39" fmla="*/ 113 h 313"/>
                        <a:gd name="T40" fmla="*/ 0 w 218"/>
                        <a:gd name="T41" fmla="*/ 92 h 313"/>
                        <a:gd name="T42" fmla="*/ 2 w 218"/>
                        <a:gd name="T43" fmla="*/ 74 h 313"/>
                        <a:gd name="T44" fmla="*/ 5 w 218"/>
                        <a:gd name="T45" fmla="*/ 53 h 313"/>
                        <a:gd name="T46" fmla="*/ 10 w 218"/>
                        <a:gd name="T47" fmla="*/ 37 h 313"/>
                        <a:gd name="T48" fmla="*/ 19 w 218"/>
                        <a:gd name="T49" fmla="*/ 24 h 313"/>
                        <a:gd name="T50" fmla="*/ 32 w 218"/>
                        <a:gd name="T51" fmla="*/ 14 h 313"/>
                        <a:gd name="T52" fmla="*/ 47 w 218"/>
                        <a:gd name="T53" fmla="*/ 9 h 313"/>
                        <a:gd name="T54" fmla="*/ 66 w 218"/>
                        <a:gd name="T55" fmla="*/ 4 h 313"/>
                        <a:gd name="T56" fmla="*/ 86 w 218"/>
                        <a:gd name="T57" fmla="*/ 1 h 313"/>
                        <a:gd name="T58" fmla="*/ 112 w 218"/>
                        <a:gd name="T59" fmla="*/ 0 h 313"/>
                        <a:gd name="T60" fmla="*/ 135 w 218"/>
                        <a:gd name="T61" fmla="*/ 1 h 313"/>
                        <a:gd name="T62" fmla="*/ 162 w 218"/>
                        <a:gd name="T63" fmla="*/ 7 h 313"/>
                        <a:gd name="T64" fmla="*/ 178 w 218"/>
                        <a:gd name="T65" fmla="*/ 16 h 313"/>
                        <a:gd name="T66" fmla="*/ 193 w 218"/>
                        <a:gd name="T67" fmla="*/ 24 h 313"/>
                        <a:gd name="T68" fmla="*/ 203 w 218"/>
                        <a:gd name="T69" fmla="*/ 39 h 313"/>
                        <a:gd name="T70" fmla="*/ 210 w 218"/>
                        <a:gd name="T71" fmla="*/ 56 h 3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18" h="313">
                          <a:moveTo>
                            <a:pt x="210" y="56"/>
                          </a:moveTo>
                          <a:lnTo>
                            <a:pt x="215" y="88"/>
                          </a:lnTo>
                          <a:lnTo>
                            <a:pt x="217" y="100"/>
                          </a:lnTo>
                          <a:lnTo>
                            <a:pt x="210" y="111"/>
                          </a:lnTo>
                          <a:lnTo>
                            <a:pt x="218" y="136"/>
                          </a:lnTo>
                          <a:lnTo>
                            <a:pt x="213" y="172"/>
                          </a:lnTo>
                          <a:lnTo>
                            <a:pt x="208" y="191"/>
                          </a:lnTo>
                          <a:lnTo>
                            <a:pt x="203" y="208"/>
                          </a:lnTo>
                          <a:lnTo>
                            <a:pt x="196" y="225"/>
                          </a:lnTo>
                          <a:lnTo>
                            <a:pt x="188" y="244"/>
                          </a:lnTo>
                          <a:lnTo>
                            <a:pt x="171" y="248"/>
                          </a:lnTo>
                          <a:lnTo>
                            <a:pt x="154" y="253"/>
                          </a:lnTo>
                          <a:lnTo>
                            <a:pt x="154" y="267"/>
                          </a:lnTo>
                          <a:lnTo>
                            <a:pt x="156" y="277"/>
                          </a:lnTo>
                          <a:lnTo>
                            <a:pt x="122" y="313"/>
                          </a:lnTo>
                          <a:lnTo>
                            <a:pt x="32" y="267"/>
                          </a:lnTo>
                          <a:lnTo>
                            <a:pt x="29" y="180"/>
                          </a:lnTo>
                          <a:lnTo>
                            <a:pt x="17" y="156"/>
                          </a:lnTo>
                          <a:lnTo>
                            <a:pt x="10" y="137"/>
                          </a:lnTo>
                          <a:lnTo>
                            <a:pt x="3" y="113"/>
                          </a:lnTo>
                          <a:lnTo>
                            <a:pt x="0" y="92"/>
                          </a:lnTo>
                          <a:lnTo>
                            <a:pt x="2" y="74"/>
                          </a:lnTo>
                          <a:lnTo>
                            <a:pt x="5" y="53"/>
                          </a:lnTo>
                          <a:lnTo>
                            <a:pt x="10" y="37"/>
                          </a:lnTo>
                          <a:lnTo>
                            <a:pt x="19" y="24"/>
                          </a:lnTo>
                          <a:lnTo>
                            <a:pt x="32" y="14"/>
                          </a:lnTo>
                          <a:lnTo>
                            <a:pt x="47" y="9"/>
                          </a:lnTo>
                          <a:lnTo>
                            <a:pt x="66" y="4"/>
                          </a:lnTo>
                          <a:lnTo>
                            <a:pt x="86" y="1"/>
                          </a:lnTo>
                          <a:lnTo>
                            <a:pt x="112" y="0"/>
                          </a:lnTo>
                          <a:lnTo>
                            <a:pt x="135" y="1"/>
                          </a:lnTo>
                          <a:lnTo>
                            <a:pt x="162" y="7"/>
                          </a:lnTo>
                          <a:lnTo>
                            <a:pt x="178" y="16"/>
                          </a:lnTo>
                          <a:lnTo>
                            <a:pt x="193" y="24"/>
                          </a:lnTo>
                          <a:lnTo>
                            <a:pt x="203" y="39"/>
                          </a:lnTo>
                          <a:lnTo>
                            <a:pt x="210" y="56"/>
                          </a:lnTo>
                          <a:close/>
                        </a:path>
                      </a:pathLst>
                    </a:custGeom>
                    <a:solidFill>
                      <a:srgbClr val="FF7F3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95" name="Freeform 267"/>
                    <p:cNvSpPr>
                      <a:spLocks/>
                    </p:cNvSpPr>
                    <p:nvPr/>
                  </p:nvSpPr>
                  <p:spPr bwMode="auto">
                    <a:xfrm>
                      <a:off x="4977" y="2857"/>
                      <a:ext cx="40" cy="37"/>
                    </a:xfrm>
                    <a:custGeom>
                      <a:avLst/>
                      <a:gdLst>
                        <a:gd name="T0" fmla="*/ 70 w 80"/>
                        <a:gd name="T1" fmla="*/ 5 h 75"/>
                        <a:gd name="T2" fmla="*/ 53 w 80"/>
                        <a:gd name="T3" fmla="*/ 2 h 75"/>
                        <a:gd name="T4" fmla="*/ 29 w 80"/>
                        <a:gd name="T5" fmla="*/ 0 h 75"/>
                        <a:gd name="T6" fmla="*/ 12 w 80"/>
                        <a:gd name="T7" fmla="*/ 5 h 75"/>
                        <a:gd name="T8" fmla="*/ 7 w 80"/>
                        <a:gd name="T9" fmla="*/ 8 h 75"/>
                        <a:gd name="T10" fmla="*/ 6 w 80"/>
                        <a:gd name="T11" fmla="*/ 13 h 75"/>
                        <a:gd name="T12" fmla="*/ 0 w 80"/>
                        <a:gd name="T13" fmla="*/ 16 h 75"/>
                        <a:gd name="T14" fmla="*/ 36 w 80"/>
                        <a:gd name="T15" fmla="*/ 18 h 75"/>
                        <a:gd name="T16" fmla="*/ 31 w 80"/>
                        <a:gd name="T17" fmla="*/ 21 h 75"/>
                        <a:gd name="T18" fmla="*/ 12 w 80"/>
                        <a:gd name="T19" fmla="*/ 22 h 75"/>
                        <a:gd name="T20" fmla="*/ 53 w 80"/>
                        <a:gd name="T21" fmla="*/ 22 h 75"/>
                        <a:gd name="T22" fmla="*/ 66 w 80"/>
                        <a:gd name="T23" fmla="*/ 22 h 75"/>
                        <a:gd name="T24" fmla="*/ 73 w 80"/>
                        <a:gd name="T25" fmla="*/ 61 h 75"/>
                        <a:gd name="T26" fmla="*/ 68 w 80"/>
                        <a:gd name="T27" fmla="*/ 70 h 75"/>
                        <a:gd name="T28" fmla="*/ 66 w 80"/>
                        <a:gd name="T29" fmla="*/ 75 h 75"/>
                        <a:gd name="T30" fmla="*/ 80 w 80"/>
                        <a:gd name="T31" fmla="*/ 65 h 75"/>
                        <a:gd name="T32" fmla="*/ 80 w 80"/>
                        <a:gd name="T33" fmla="*/ 65 h 75"/>
                        <a:gd name="T34" fmla="*/ 72 w 80"/>
                        <a:gd name="T35" fmla="*/ 18 h 75"/>
                        <a:gd name="T36" fmla="*/ 70 w 80"/>
                        <a:gd name="T37" fmla="*/ 5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0" h="75">
                          <a:moveTo>
                            <a:pt x="70" y="5"/>
                          </a:moveTo>
                          <a:lnTo>
                            <a:pt x="53" y="2"/>
                          </a:lnTo>
                          <a:lnTo>
                            <a:pt x="29" y="0"/>
                          </a:lnTo>
                          <a:lnTo>
                            <a:pt x="12" y="5"/>
                          </a:lnTo>
                          <a:lnTo>
                            <a:pt x="7" y="8"/>
                          </a:lnTo>
                          <a:lnTo>
                            <a:pt x="6" y="13"/>
                          </a:lnTo>
                          <a:lnTo>
                            <a:pt x="0" y="16"/>
                          </a:lnTo>
                          <a:lnTo>
                            <a:pt x="36" y="18"/>
                          </a:lnTo>
                          <a:lnTo>
                            <a:pt x="31" y="21"/>
                          </a:lnTo>
                          <a:lnTo>
                            <a:pt x="12" y="22"/>
                          </a:lnTo>
                          <a:lnTo>
                            <a:pt x="53" y="22"/>
                          </a:lnTo>
                          <a:lnTo>
                            <a:pt x="66" y="22"/>
                          </a:lnTo>
                          <a:lnTo>
                            <a:pt x="73" y="61"/>
                          </a:lnTo>
                          <a:lnTo>
                            <a:pt x="68" y="70"/>
                          </a:lnTo>
                          <a:lnTo>
                            <a:pt x="66" y="75"/>
                          </a:lnTo>
                          <a:lnTo>
                            <a:pt x="80" y="65"/>
                          </a:lnTo>
                          <a:lnTo>
                            <a:pt x="80" y="65"/>
                          </a:lnTo>
                          <a:lnTo>
                            <a:pt x="72" y="18"/>
                          </a:lnTo>
                          <a:lnTo>
                            <a:pt x="70" y="5"/>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96" name="Freeform 268"/>
                    <p:cNvSpPr>
                      <a:spLocks/>
                    </p:cNvSpPr>
                    <p:nvPr/>
                  </p:nvSpPr>
                  <p:spPr bwMode="auto">
                    <a:xfrm>
                      <a:off x="5023" y="2857"/>
                      <a:ext cx="22" cy="13"/>
                    </a:xfrm>
                    <a:custGeom>
                      <a:avLst/>
                      <a:gdLst>
                        <a:gd name="T0" fmla="*/ 5 w 44"/>
                        <a:gd name="T1" fmla="*/ 4 h 24"/>
                        <a:gd name="T2" fmla="*/ 27 w 44"/>
                        <a:gd name="T3" fmla="*/ 0 h 24"/>
                        <a:gd name="T4" fmla="*/ 42 w 44"/>
                        <a:gd name="T5" fmla="*/ 0 h 24"/>
                        <a:gd name="T6" fmla="*/ 40 w 44"/>
                        <a:gd name="T7" fmla="*/ 10 h 24"/>
                        <a:gd name="T8" fmla="*/ 44 w 44"/>
                        <a:gd name="T9" fmla="*/ 17 h 24"/>
                        <a:gd name="T10" fmla="*/ 25 w 44"/>
                        <a:gd name="T11" fmla="*/ 17 h 24"/>
                        <a:gd name="T12" fmla="*/ 13 w 44"/>
                        <a:gd name="T13" fmla="*/ 17 h 24"/>
                        <a:gd name="T14" fmla="*/ 30 w 44"/>
                        <a:gd name="T15" fmla="*/ 21 h 24"/>
                        <a:gd name="T16" fmla="*/ 40 w 44"/>
                        <a:gd name="T17" fmla="*/ 24 h 24"/>
                        <a:gd name="T18" fmla="*/ 8 w 44"/>
                        <a:gd name="T19" fmla="*/ 21 h 24"/>
                        <a:gd name="T20" fmla="*/ 0 w 44"/>
                        <a:gd name="T21" fmla="*/ 20 h 24"/>
                        <a:gd name="T22" fmla="*/ 5 w 44"/>
                        <a:gd name="T23" fmla="*/ 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4" h="24">
                          <a:moveTo>
                            <a:pt x="5" y="4"/>
                          </a:moveTo>
                          <a:lnTo>
                            <a:pt x="27" y="0"/>
                          </a:lnTo>
                          <a:lnTo>
                            <a:pt x="42" y="0"/>
                          </a:lnTo>
                          <a:lnTo>
                            <a:pt x="40" y="10"/>
                          </a:lnTo>
                          <a:lnTo>
                            <a:pt x="44" y="17"/>
                          </a:lnTo>
                          <a:lnTo>
                            <a:pt x="25" y="17"/>
                          </a:lnTo>
                          <a:lnTo>
                            <a:pt x="13" y="17"/>
                          </a:lnTo>
                          <a:lnTo>
                            <a:pt x="30" y="21"/>
                          </a:lnTo>
                          <a:lnTo>
                            <a:pt x="40" y="24"/>
                          </a:lnTo>
                          <a:lnTo>
                            <a:pt x="8" y="21"/>
                          </a:lnTo>
                          <a:lnTo>
                            <a:pt x="0" y="20"/>
                          </a:lnTo>
                          <a:lnTo>
                            <a:pt x="5" y="4"/>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397" name="Freeform 269"/>
                    <p:cNvSpPr>
                      <a:spLocks/>
                    </p:cNvSpPr>
                    <p:nvPr/>
                  </p:nvSpPr>
                  <p:spPr bwMode="auto">
                    <a:xfrm>
                      <a:off x="4953" y="2889"/>
                      <a:ext cx="55" cy="49"/>
                    </a:xfrm>
                    <a:custGeom>
                      <a:avLst/>
                      <a:gdLst>
                        <a:gd name="T0" fmla="*/ 19 w 110"/>
                        <a:gd name="T1" fmla="*/ 26 h 97"/>
                        <a:gd name="T2" fmla="*/ 29 w 110"/>
                        <a:gd name="T3" fmla="*/ 49 h 97"/>
                        <a:gd name="T4" fmla="*/ 110 w 110"/>
                        <a:gd name="T5" fmla="*/ 84 h 97"/>
                        <a:gd name="T6" fmla="*/ 68 w 110"/>
                        <a:gd name="T7" fmla="*/ 75 h 97"/>
                        <a:gd name="T8" fmla="*/ 49 w 110"/>
                        <a:gd name="T9" fmla="*/ 71 h 97"/>
                        <a:gd name="T10" fmla="*/ 28 w 110"/>
                        <a:gd name="T11" fmla="*/ 74 h 97"/>
                        <a:gd name="T12" fmla="*/ 11 w 110"/>
                        <a:gd name="T13" fmla="*/ 80 h 97"/>
                        <a:gd name="T14" fmla="*/ 2 w 110"/>
                        <a:gd name="T15" fmla="*/ 97 h 97"/>
                        <a:gd name="T16" fmla="*/ 0 w 110"/>
                        <a:gd name="T17" fmla="*/ 29 h 97"/>
                        <a:gd name="T18" fmla="*/ 4 w 110"/>
                        <a:gd name="T19" fmla="*/ 15 h 97"/>
                        <a:gd name="T20" fmla="*/ 16 w 110"/>
                        <a:gd name="T21" fmla="*/ 0 h 97"/>
                        <a:gd name="T22" fmla="*/ 19 w 110"/>
                        <a:gd name="T23" fmla="*/ 26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0" h="97">
                          <a:moveTo>
                            <a:pt x="19" y="26"/>
                          </a:moveTo>
                          <a:lnTo>
                            <a:pt x="29" y="49"/>
                          </a:lnTo>
                          <a:lnTo>
                            <a:pt x="110" y="84"/>
                          </a:lnTo>
                          <a:lnTo>
                            <a:pt x="68" y="75"/>
                          </a:lnTo>
                          <a:lnTo>
                            <a:pt x="49" y="71"/>
                          </a:lnTo>
                          <a:lnTo>
                            <a:pt x="28" y="74"/>
                          </a:lnTo>
                          <a:lnTo>
                            <a:pt x="11" y="80"/>
                          </a:lnTo>
                          <a:lnTo>
                            <a:pt x="2" y="97"/>
                          </a:lnTo>
                          <a:lnTo>
                            <a:pt x="0" y="29"/>
                          </a:lnTo>
                          <a:lnTo>
                            <a:pt x="4" y="15"/>
                          </a:lnTo>
                          <a:lnTo>
                            <a:pt x="16" y="0"/>
                          </a:lnTo>
                          <a:lnTo>
                            <a:pt x="19" y="26"/>
                          </a:lnTo>
                          <a:close/>
                        </a:path>
                      </a:pathLst>
                    </a:custGeom>
                    <a:solidFill>
                      <a:srgbClr val="7F3F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398" name="Freeform 270"/>
                  <p:cNvSpPr>
                    <a:spLocks/>
                  </p:cNvSpPr>
                  <p:nvPr/>
                </p:nvSpPr>
                <p:spPr bwMode="auto">
                  <a:xfrm>
                    <a:off x="4932" y="2796"/>
                    <a:ext cx="118" cy="113"/>
                  </a:xfrm>
                  <a:custGeom>
                    <a:avLst/>
                    <a:gdLst>
                      <a:gd name="T0" fmla="*/ 195 w 237"/>
                      <a:gd name="T1" fmla="*/ 19 h 227"/>
                      <a:gd name="T2" fmla="*/ 174 w 237"/>
                      <a:gd name="T3" fmla="*/ 10 h 227"/>
                      <a:gd name="T4" fmla="*/ 157 w 237"/>
                      <a:gd name="T5" fmla="*/ 6 h 227"/>
                      <a:gd name="T6" fmla="*/ 129 w 237"/>
                      <a:gd name="T7" fmla="*/ 0 h 227"/>
                      <a:gd name="T8" fmla="*/ 108 w 237"/>
                      <a:gd name="T9" fmla="*/ 0 h 227"/>
                      <a:gd name="T10" fmla="*/ 86 w 237"/>
                      <a:gd name="T11" fmla="*/ 0 h 227"/>
                      <a:gd name="T12" fmla="*/ 64 w 237"/>
                      <a:gd name="T13" fmla="*/ 4 h 227"/>
                      <a:gd name="T14" fmla="*/ 49 w 237"/>
                      <a:gd name="T15" fmla="*/ 4 h 227"/>
                      <a:gd name="T16" fmla="*/ 34 w 237"/>
                      <a:gd name="T17" fmla="*/ 9 h 227"/>
                      <a:gd name="T18" fmla="*/ 20 w 237"/>
                      <a:gd name="T19" fmla="*/ 19 h 227"/>
                      <a:gd name="T20" fmla="*/ 10 w 237"/>
                      <a:gd name="T21" fmla="*/ 30 h 227"/>
                      <a:gd name="T22" fmla="*/ 9 w 237"/>
                      <a:gd name="T23" fmla="*/ 48 h 227"/>
                      <a:gd name="T24" fmla="*/ 5 w 237"/>
                      <a:gd name="T25" fmla="*/ 69 h 227"/>
                      <a:gd name="T26" fmla="*/ 0 w 237"/>
                      <a:gd name="T27" fmla="*/ 100 h 227"/>
                      <a:gd name="T28" fmla="*/ 4 w 237"/>
                      <a:gd name="T29" fmla="*/ 126 h 227"/>
                      <a:gd name="T30" fmla="*/ 10 w 237"/>
                      <a:gd name="T31" fmla="*/ 149 h 227"/>
                      <a:gd name="T32" fmla="*/ 15 w 237"/>
                      <a:gd name="T33" fmla="*/ 170 h 227"/>
                      <a:gd name="T34" fmla="*/ 22 w 237"/>
                      <a:gd name="T35" fmla="*/ 185 h 227"/>
                      <a:gd name="T36" fmla="*/ 29 w 237"/>
                      <a:gd name="T37" fmla="*/ 199 h 227"/>
                      <a:gd name="T38" fmla="*/ 36 w 237"/>
                      <a:gd name="T39" fmla="*/ 212 h 227"/>
                      <a:gd name="T40" fmla="*/ 44 w 237"/>
                      <a:gd name="T41" fmla="*/ 227 h 227"/>
                      <a:gd name="T42" fmla="*/ 53 w 237"/>
                      <a:gd name="T43" fmla="*/ 227 h 227"/>
                      <a:gd name="T44" fmla="*/ 49 w 237"/>
                      <a:gd name="T45" fmla="*/ 207 h 227"/>
                      <a:gd name="T46" fmla="*/ 54 w 237"/>
                      <a:gd name="T47" fmla="*/ 194 h 227"/>
                      <a:gd name="T48" fmla="*/ 58 w 237"/>
                      <a:gd name="T49" fmla="*/ 185 h 227"/>
                      <a:gd name="T50" fmla="*/ 53 w 237"/>
                      <a:gd name="T51" fmla="*/ 172 h 227"/>
                      <a:gd name="T52" fmla="*/ 49 w 237"/>
                      <a:gd name="T53" fmla="*/ 149 h 227"/>
                      <a:gd name="T54" fmla="*/ 56 w 237"/>
                      <a:gd name="T55" fmla="*/ 143 h 227"/>
                      <a:gd name="T56" fmla="*/ 66 w 237"/>
                      <a:gd name="T57" fmla="*/ 155 h 227"/>
                      <a:gd name="T58" fmla="*/ 75 w 237"/>
                      <a:gd name="T59" fmla="*/ 166 h 227"/>
                      <a:gd name="T60" fmla="*/ 73 w 237"/>
                      <a:gd name="T61" fmla="*/ 143 h 227"/>
                      <a:gd name="T62" fmla="*/ 78 w 237"/>
                      <a:gd name="T63" fmla="*/ 116 h 227"/>
                      <a:gd name="T64" fmla="*/ 78 w 237"/>
                      <a:gd name="T65" fmla="*/ 87 h 227"/>
                      <a:gd name="T66" fmla="*/ 80 w 237"/>
                      <a:gd name="T67" fmla="*/ 71 h 227"/>
                      <a:gd name="T68" fmla="*/ 71 w 237"/>
                      <a:gd name="T69" fmla="*/ 64 h 227"/>
                      <a:gd name="T70" fmla="*/ 88 w 237"/>
                      <a:gd name="T71" fmla="*/ 68 h 227"/>
                      <a:gd name="T72" fmla="*/ 102 w 237"/>
                      <a:gd name="T73" fmla="*/ 72 h 227"/>
                      <a:gd name="T74" fmla="*/ 113 w 237"/>
                      <a:gd name="T75" fmla="*/ 74 h 227"/>
                      <a:gd name="T76" fmla="*/ 135 w 237"/>
                      <a:gd name="T77" fmla="*/ 77 h 227"/>
                      <a:gd name="T78" fmla="*/ 151 w 237"/>
                      <a:gd name="T79" fmla="*/ 81 h 227"/>
                      <a:gd name="T80" fmla="*/ 130 w 237"/>
                      <a:gd name="T81" fmla="*/ 72 h 227"/>
                      <a:gd name="T82" fmla="*/ 142 w 237"/>
                      <a:gd name="T83" fmla="*/ 72 h 227"/>
                      <a:gd name="T84" fmla="*/ 169 w 237"/>
                      <a:gd name="T85" fmla="*/ 72 h 227"/>
                      <a:gd name="T86" fmla="*/ 190 w 237"/>
                      <a:gd name="T87" fmla="*/ 69 h 227"/>
                      <a:gd name="T88" fmla="*/ 215 w 237"/>
                      <a:gd name="T89" fmla="*/ 71 h 227"/>
                      <a:gd name="T90" fmla="*/ 222 w 237"/>
                      <a:gd name="T91" fmla="*/ 85 h 227"/>
                      <a:gd name="T92" fmla="*/ 225 w 237"/>
                      <a:gd name="T93" fmla="*/ 103 h 227"/>
                      <a:gd name="T94" fmla="*/ 230 w 237"/>
                      <a:gd name="T95" fmla="*/ 81 h 227"/>
                      <a:gd name="T96" fmla="*/ 237 w 237"/>
                      <a:gd name="T97" fmla="*/ 56 h 227"/>
                      <a:gd name="T98" fmla="*/ 225 w 237"/>
                      <a:gd name="T99" fmla="*/ 39 h 227"/>
                      <a:gd name="T100" fmla="*/ 212 w 237"/>
                      <a:gd name="T101" fmla="*/ 27 h 227"/>
                      <a:gd name="T102" fmla="*/ 195 w 237"/>
                      <a:gd name="T103" fmla="*/ 19 h 2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37" h="227">
                        <a:moveTo>
                          <a:pt x="195" y="19"/>
                        </a:moveTo>
                        <a:lnTo>
                          <a:pt x="174" y="10"/>
                        </a:lnTo>
                        <a:lnTo>
                          <a:pt x="157" y="6"/>
                        </a:lnTo>
                        <a:lnTo>
                          <a:pt x="129" y="0"/>
                        </a:lnTo>
                        <a:lnTo>
                          <a:pt x="108" y="0"/>
                        </a:lnTo>
                        <a:lnTo>
                          <a:pt x="86" y="0"/>
                        </a:lnTo>
                        <a:lnTo>
                          <a:pt x="64" y="4"/>
                        </a:lnTo>
                        <a:lnTo>
                          <a:pt x="49" y="4"/>
                        </a:lnTo>
                        <a:lnTo>
                          <a:pt x="34" y="9"/>
                        </a:lnTo>
                        <a:lnTo>
                          <a:pt x="20" y="19"/>
                        </a:lnTo>
                        <a:lnTo>
                          <a:pt x="10" y="30"/>
                        </a:lnTo>
                        <a:lnTo>
                          <a:pt x="9" y="48"/>
                        </a:lnTo>
                        <a:lnTo>
                          <a:pt x="5" y="69"/>
                        </a:lnTo>
                        <a:lnTo>
                          <a:pt x="0" y="100"/>
                        </a:lnTo>
                        <a:lnTo>
                          <a:pt x="4" y="126"/>
                        </a:lnTo>
                        <a:lnTo>
                          <a:pt x="10" y="149"/>
                        </a:lnTo>
                        <a:lnTo>
                          <a:pt x="15" y="170"/>
                        </a:lnTo>
                        <a:lnTo>
                          <a:pt x="22" y="185"/>
                        </a:lnTo>
                        <a:lnTo>
                          <a:pt x="29" y="199"/>
                        </a:lnTo>
                        <a:lnTo>
                          <a:pt x="36" y="212"/>
                        </a:lnTo>
                        <a:lnTo>
                          <a:pt x="44" y="227"/>
                        </a:lnTo>
                        <a:lnTo>
                          <a:pt x="53" y="227"/>
                        </a:lnTo>
                        <a:lnTo>
                          <a:pt x="49" y="207"/>
                        </a:lnTo>
                        <a:lnTo>
                          <a:pt x="54" y="194"/>
                        </a:lnTo>
                        <a:lnTo>
                          <a:pt x="58" y="185"/>
                        </a:lnTo>
                        <a:lnTo>
                          <a:pt x="53" y="172"/>
                        </a:lnTo>
                        <a:lnTo>
                          <a:pt x="49" y="149"/>
                        </a:lnTo>
                        <a:lnTo>
                          <a:pt x="56" y="143"/>
                        </a:lnTo>
                        <a:lnTo>
                          <a:pt x="66" y="155"/>
                        </a:lnTo>
                        <a:lnTo>
                          <a:pt x="75" y="166"/>
                        </a:lnTo>
                        <a:lnTo>
                          <a:pt x="73" y="143"/>
                        </a:lnTo>
                        <a:lnTo>
                          <a:pt x="78" y="116"/>
                        </a:lnTo>
                        <a:lnTo>
                          <a:pt x="78" y="87"/>
                        </a:lnTo>
                        <a:lnTo>
                          <a:pt x="80" y="71"/>
                        </a:lnTo>
                        <a:lnTo>
                          <a:pt x="71" y="64"/>
                        </a:lnTo>
                        <a:lnTo>
                          <a:pt x="88" y="68"/>
                        </a:lnTo>
                        <a:lnTo>
                          <a:pt x="102" y="72"/>
                        </a:lnTo>
                        <a:lnTo>
                          <a:pt x="113" y="74"/>
                        </a:lnTo>
                        <a:lnTo>
                          <a:pt x="135" y="77"/>
                        </a:lnTo>
                        <a:lnTo>
                          <a:pt x="151" y="81"/>
                        </a:lnTo>
                        <a:lnTo>
                          <a:pt x="130" y="72"/>
                        </a:lnTo>
                        <a:lnTo>
                          <a:pt x="142" y="72"/>
                        </a:lnTo>
                        <a:lnTo>
                          <a:pt x="169" y="72"/>
                        </a:lnTo>
                        <a:lnTo>
                          <a:pt x="190" y="69"/>
                        </a:lnTo>
                        <a:lnTo>
                          <a:pt x="215" y="71"/>
                        </a:lnTo>
                        <a:lnTo>
                          <a:pt x="222" y="85"/>
                        </a:lnTo>
                        <a:lnTo>
                          <a:pt x="225" y="103"/>
                        </a:lnTo>
                        <a:lnTo>
                          <a:pt x="230" y="81"/>
                        </a:lnTo>
                        <a:lnTo>
                          <a:pt x="237" y="56"/>
                        </a:lnTo>
                        <a:lnTo>
                          <a:pt x="225" y="39"/>
                        </a:lnTo>
                        <a:lnTo>
                          <a:pt x="212" y="27"/>
                        </a:lnTo>
                        <a:lnTo>
                          <a:pt x="195" y="19"/>
                        </a:lnTo>
                        <a:close/>
                      </a:path>
                    </a:pathLst>
                  </a:custGeom>
                  <a:solidFill>
                    <a:srgbClr val="BF7F1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176399" name="Group 271"/>
              <p:cNvGrpSpPr>
                <a:grpSpLocks/>
              </p:cNvGrpSpPr>
              <p:nvPr/>
            </p:nvGrpSpPr>
            <p:grpSpPr bwMode="auto">
              <a:xfrm>
                <a:off x="5031" y="2857"/>
                <a:ext cx="268" cy="1069"/>
                <a:chOff x="5031" y="2857"/>
                <a:chExt cx="268" cy="1069"/>
              </a:xfrm>
            </p:grpSpPr>
            <p:grpSp>
              <p:nvGrpSpPr>
                <p:cNvPr id="176400" name="Group 272"/>
                <p:cNvGrpSpPr>
                  <a:grpSpLocks/>
                </p:cNvGrpSpPr>
                <p:nvPr/>
              </p:nvGrpSpPr>
              <p:grpSpPr bwMode="auto">
                <a:xfrm>
                  <a:off x="5100" y="2857"/>
                  <a:ext cx="142" cy="257"/>
                  <a:chOff x="5100" y="2857"/>
                  <a:chExt cx="142" cy="257"/>
                </a:xfrm>
              </p:grpSpPr>
              <p:sp>
                <p:nvSpPr>
                  <p:cNvPr id="176401" name="Freeform 273"/>
                  <p:cNvSpPr>
                    <a:spLocks/>
                  </p:cNvSpPr>
                  <p:nvPr/>
                </p:nvSpPr>
                <p:spPr bwMode="auto">
                  <a:xfrm>
                    <a:off x="5100" y="2857"/>
                    <a:ext cx="142" cy="145"/>
                  </a:xfrm>
                  <a:custGeom>
                    <a:avLst/>
                    <a:gdLst>
                      <a:gd name="T0" fmla="*/ 164 w 284"/>
                      <a:gd name="T1" fmla="*/ 6 h 291"/>
                      <a:gd name="T2" fmla="*/ 204 w 284"/>
                      <a:gd name="T3" fmla="*/ 18 h 291"/>
                      <a:gd name="T4" fmla="*/ 226 w 284"/>
                      <a:gd name="T5" fmla="*/ 34 h 291"/>
                      <a:gd name="T6" fmla="*/ 242 w 284"/>
                      <a:gd name="T7" fmla="*/ 54 h 291"/>
                      <a:gd name="T8" fmla="*/ 257 w 284"/>
                      <a:gd name="T9" fmla="*/ 94 h 291"/>
                      <a:gd name="T10" fmla="*/ 274 w 284"/>
                      <a:gd name="T11" fmla="*/ 153 h 291"/>
                      <a:gd name="T12" fmla="*/ 284 w 284"/>
                      <a:gd name="T13" fmla="*/ 205 h 291"/>
                      <a:gd name="T14" fmla="*/ 282 w 284"/>
                      <a:gd name="T15" fmla="*/ 229 h 291"/>
                      <a:gd name="T16" fmla="*/ 277 w 284"/>
                      <a:gd name="T17" fmla="*/ 250 h 291"/>
                      <a:gd name="T18" fmla="*/ 274 w 284"/>
                      <a:gd name="T19" fmla="*/ 286 h 291"/>
                      <a:gd name="T20" fmla="*/ 262 w 284"/>
                      <a:gd name="T21" fmla="*/ 285 h 291"/>
                      <a:gd name="T22" fmla="*/ 245 w 284"/>
                      <a:gd name="T23" fmla="*/ 281 h 291"/>
                      <a:gd name="T24" fmla="*/ 226 w 284"/>
                      <a:gd name="T25" fmla="*/ 282 h 291"/>
                      <a:gd name="T26" fmla="*/ 201 w 284"/>
                      <a:gd name="T27" fmla="*/ 288 h 291"/>
                      <a:gd name="T28" fmla="*/ 186 w 284"/>
                      <a:gd name="T29" fmla="*/ 289 h 291"/>
                      <a:gd name="T30" fmla="*/ 186 w 284"/>
                      <a:gd name="T31" fmla="*/ 271 h 291"/>
                      <a:gd name="T32" fmla="*/ 206 w 284"/>
                      <a:gd name="T33" fmla="*/ 230 h 291"/>
                      <a:gd name="T34" fmla="*/ 211 w 284"/>
                      <a:gd name="T35" fmla="*/ 166 h 291"/>
                      <a:gd name="T36" fmla="*/ 206 w 284"/>
                      <a:gd name="T37" fmla="*/ 109 h 291"/>
                      <a:gd name="T38" fmla="*/ 167 w 284"/>
                      <a:gd name="T39" fmla="*/ 73 h 291"/>
                      <a:gd name="T40" fmla="*/ 100 w 284"/>
                      <a:gd name="T41" fmla="*/ 67 h 291"/>
                      <a:gd name="T42" fmla="*/ 67 w 284"/>
                      <a:gd name="T43" fmla="*/ 103 h 291"/>
                      <a:gd name="T44" fmla="*/ 71 w 284"/>
                      <a:gd name="T45" fmla="*/ 224 h 291"/>
                      <a:gd name="T46" fmla="*/ 100 w 284"/>
                      <a:gd name="T47" fmla="*/ 272 h 291"/>
                      <a:gd name="T48" fmla="*/ 100 w 284"/>
                      <a:gd name="T49" fmla="*/ 288 h 291"/>
                      <a:gd name="T50" fmla="*/ 83 w 284"/>
                      <a:gd name="T51" fmla="*/ 288 h 291"/>
                      <a:gd name="T52" fmla="*/ 62 w 284"/>
                      <a:gd name="T53" fmla="*/ 285 h 291"/>
                      <a:gd name="T54" fmla="*/ 44 w 284"/>
                      <a:gd name="T55" fmla="*/ 284 h 291"/>
                      <a:gd name="T56" fmla="*/ 22 w 284"/>
                      <a:gd name="T57" fmla="*/ 291 h 291"/>
                      <a:gd name="T58" fmla="*/ 18 w 284"/>
                      <a:gd name="T59" fmla="*/ 271 h 291"/>
                      <a:gd name="T60" fmla="*/ 7 w 284"/>
                      <a:gd name="T61" fmla="*/ 242 h 291"/>
                      <a:gd name="T62" fmla="*/ 1 w 284"/>
                      <a:gd name="T63" fmla="*/ 214 h 291"/>
                      <a:gd name="T64" fmla="*/ 0 w 284"/>
                      <a:gd name="T65" fmla="*/ 192 h 291"/>
                      <a:gd name="T66" fmla="*/ 1 w 284"/>
                      <a:gd name="T67" fmla="*/ 166 h 291"/>
                      <a:gd name="T68" fmla="*/ 7 w 284"/>
                      <a:gd name="T69" fmla="*/ 148 h 291"/>
                      <a:gd name="T70" fmla="*/ 13 w 284"/>
                      <a:gd name="T71" fmla="*/ 127 h 291"/>
                      <a:gd name="T72" fmla="*/ 18 w 284"/>
                      <a:gd name="T73" fmla="*/ 107 h 291"/>
                      <a:gd name="T74" fmla="*/ 18 w 284"/>
                      <a:gd name="T75" fmla="*/ 93 h 291"/>
                      <a:gd name="T76" fmla="*/ 23 w 284"/>
                      <a:gd name="T77" fmla="*/ 71 h 291"/>
                      <a:gd name="T78" fmla="*/ 30 w 284"/>
                      <a:gd name="T79" fmla="*/ 45 h 291"/>
                      <a:gd name="T80" fmla="*/ 59 w 284"/>
                      <a:gd name="T81" fmla="*/ 22 h 291"/>
                      <a:gd name="T82" fmla="*/ 79 w 284"/>
                      <a:gd name="T83" fmla="*/ 6 h 291"/>
                      <a:gd name="T84" fmla="*/ 110 w 284"/>
                      <a:gd name="T85" fmla="*/ 0 h 291"/>
                      <a:gd name="T86" fmla="*/ 137 w 284"/>
                      <a:gd name="T87" fmla="*/ 0 h 291"/>
                      <a:gd name="T88" fmla="*/ 164 w 284"/>
                      <a:gd name="T89" fmla="*/ 6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84" h="291">
                        <a:moveTo>
                          <a:pt x="164" y="6"/>
                        </a:moveTo>
                        <a:lnTo>
                          <a:pt x="204" y="18"/>
                        </a:lnTo>
                        <a:lnTo>
                          <a:pt x="226" y="34"/>
                        </a:lnTo>
                        <a:lnTo>
                          <a:pt x="242" y="54"/>
                        </a:lnTo>
                        <a:lnTo>
                          <a:pt x="257" y="94"/>
                        </a:lnTo>
                        <a:lnTo>
                          <a:pt x="274" y="153"/>
                        </a:lnTo>
                        <a:lnTo>
                          <a:pt x="284" y="205"/>
                        </a:lnTo>
                        <a:lnTo>
                          <a:pt x="282" y="229"/>
                        </a:lnTo>
                        <a:lnTo>
                          <a:pt x="277" y="250"/>
                        </a:lnTo>
                        <a:lnTo>
                          <a:pt x="274" y="286"/>
                        </a:lnTo>
                        <a:lnTo>
                          <a:pt x="262" y="285"/>
                        </a:lnTo>
                        <a:lnTo>
                          <a:pt x="245" y="281"/>
                        </a:lnTo>
                        <a:lnTo>
                          <a:pt x="226" y="282"/>
                        </a:lnTo>
                        <a:lnTo>
                          <a:pt x="201" y="288"/>
                        </a:lnTo>
                        <a:lnTo>
                          <a:pt x="186" y="289"/>
                        </a:lnTo>
                        <a:lnTo>
                          <a:pt x="186" y="271"/>
                        </a:lnTo>
                        <a:lnTo>
                          <a:pt x="206" y="230"/>
                        </a:lnTo>
                        <a:lnTo>
                          <a:pt x="211" y="166"/>
                        </a:lnTo>
                        <a:lnTo>
                          <a:pt x="206" y="109"/>
                        </a:lnTo>
                        <a:lnTo>
                          <a:pt x="167" y="73"/>
                        </a:lnTo>
                        <a:lnTo>
                          <a:pt x="100" y="67"/>
                        </a:lnTo>
                        <a:lnTo>
                          <a:pt x="67" y="103"/>
                        </a:lnTo>
                        <a:lnTo>
                          <a:pt x="71" y="224"/>
                        </a:lnTo>
                        <a:lnTo>
                          <a:pt x="100" y="272"/>
                        </a:lnTo>
                        <a:lnTo>
                          <a:pt x="100" y="288"/>
                        </a:lnTo>
                        <a:lnTo>
                          <a:pt x="83" y="288"/>
                        </a:lnTo>
                        <a:lnTo>
                          <a:pt x="62" y="285"/>
                        </a:lnTo>
                        <a:lnTo>
                          <a:pt x="44" y="284"/>
                        </a:lnTo>
                        <a:lnTo>
                          <a:pt x="22" y="291"/>
                        </a:lnTo>
                        <a:lnTo>
                          <a:pt x="18" y="271"/>
                        </a:lnTo>
                        <a:lnTo>
                          <a:pt x="7" y="242"/>
                        </a:lnTo>
                        <a:lnTo>
                          <a:pt x="1" y="214"/>
                        </a:lnTo>
                        <a:lnTo>
                          <a:pt x="0" y="192"/>
                        </a:lnTo>
                        <a:lnTo>
                          <a:pt x="1" y="166"/>
                        </a:lnTo>
                        <a:lnTo>
                          <a:pt x="7" y="148"/>
                        </a:lnTo>
                        <a:lnTo>
                          <a:pt x="13" y="127"/>
                        </a:lnTo>
                        <a:lnTo>
                          <a:pt x="18" y="107"/>
                        </a:lnTo>
                        <a:lnTo>
                          <a:pt x="18" y="93"/>
                        </a:lnTo>
                        <a:lnTo>
                          <a:pt x="23" y="71"/>
                        </a:lnTo>
                        <a:lnTo>
                          <a:pt x="30" y="45"/>
                        </a:lnTo>
                        <a:lnTo>
                          <a:pt x="59" y="22"/>
                        </a:lnTo>
                        <a:lnTo>
                          <a:pt x="79" y="6"/>
                        </a:lnTo>
                        <a:lnTo>
                          <a:pt x="110" y="0"/>
                        </a:lnTo>
                        <a:lnTo>
                          <a:pt x="137" y="0"/>
                        </a:lnTo>
                        <a:lnTo>
                          <a:pt x="164" y="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402" name="Freeform 274"/>
                  <p:cNvSpPr>
                    <a:spLocks/>
                  </p:cNvSpPr>
                  <p:nvPr/>
                </p:nvSpPr>
                <p:spPr bwMode="auto">
                  <a:xfrm>
                    <a:off x="5110" y="2883"/>
                    <a:ext cx="117" cy="231"/>
                  </a:xfrm>
                  <a:custGeom>
                    <a:avLst/>
                    <a:gdLst>
                      <a:gd name="T0" fmla="*/ 144 w 233"/>
                      <a:gd name="T1" fmla="*/ 4 h 461"/>
                      <a:gd name="T2" fmla="*/ 161 w 233"/>
                      <a:gd name="T3" fmla="*/ 11 h 461"/>
                      <a:gd name="T4" fmla="*/ 176 w 233"/>
                      <a:gd name="T5" fmla="*/ 21 h 461"/>
                      <a:gd name="T6" fmla="*/ 188 w 233"/>
                      <a:gd name="T7" fmla="*/ 37 h 461"/>
                      <a:gd name="T8" fmla="*/ 191 w 233"/>
                      <a:gd name="T9" fmla="*/ 55 h 461"/>
                      <a:gd name="T10" fmla="*/ 196 w 233"/>
                      <a:gd name="T11" fmla="*/ 111 h 461"/>
                      <a:gd name="T12" fmla="*/ 196 w 233"/>
                      <a:gd name="T13" fmla="*/ 134 h 461"/>
                      <a:gd name="T14" fmla="*/ 189 w 233"/>
                      <a:gd name="T15" fmla="*/ 172 h 461"/>
                      <a:gd name="T16" fmla="*/ 181 w 233"/>
                      <a:gd name="T17" fmla="*/ 192 h 461"/>
                      <a:gd name="T18" fmla="*/ 166 w 233"/>
                      <a:gd name="T19" fmla="*/ 218 h 461"/>
                      <a:gd name="T20" fmla="*/ 166 w 233"/>
                      <a:gd name="T21" fmla="*/ 287 h 461"/>
                      <a:gd name="T22" fmla="*/ 233 w 233"/>
                      <a:gd name="T23" fmla="*/ 325 h 461"/>
                      <a:gd name="T24" fmla="*/ 112 w 233"/>
                      <a:gd name="T25" fmla="*/ 461 h 461"/>
                      <a:gd name="T26" fmla="*/ 0 w 233"/>
                      <a:gd name="T27" fmla="*/ 316 h 461"/>
                      <a:gd name="T28" fmla="*/ 80 w 233"/>
                      <a:gd name="T29" fmla="*/ 273 h 461"/>
                      <a:gd name="T30" fmla="*/ 80 w 233"/>
                      <a:gd name="T31" fmla="*/ 219 h 461"/>
                      <a:gd name="T32" fmla="*/ 59 w 233"/>
                      <a:gd name="T33" fmla="*/ 192 h 461"/>
                      <a:gd name="T34" fmla="*/ 49 w 233"/>
                      <a:gd name="T35" fmla="*/ 173 h 461"/>
                      <a:gd name="T36" fmla="*/ 44 w 233"/>
                      <a:gd name="T37" fmla="*/ 150 h 461"/>
                      <a:gd name="T38" fmla="*/ 42 w 233"/>
                      <a:gd name="T39" fmla="*/ 123 h 461"/>
                      <a:gd name="T40" fmla="*/ 42 w 233"/>
                      <a:gd name="T41" fmla="*/ 104 h 461"/>
                      <a:gd name="T42" fmla="*/ 42 w 233"/>
                      <a:gd name="T43" fmla="*/ 75 h 461"/>
                      <a:gd name="T44" fmla="*/ 42 w 233"/>
                      <a:gd name="T45" fmla="*/ 56 h 461"/>
                      <a:gd name="T46" fmla="*/ 47 w 233"/>
                      <a:gd name="T47" fmla="*/ 36 h 461"/>
                      <a:gd name="T48" fmla="*/ 61 w 233"/>
                      <a:gd name="T49" fmla="*/ 19 h 461"/>
                      <a:gd name="T50" fmla="*/ 80 w 233"/>
                      <a:gd name="T51" fmla="*/ 7 h 461"/>
                      <a:gd name="T52" fmla="*/ 96 w 233"/>
                      <a:gd name="T53" fmla="*/ 1 h 461"/>
                      <a:gd name="T54" fmla="*/ 118 w 233"/>
                      <a:gd name="T55" fmla="*/ 0 h 461"/>
                      <a:gd name="T56" fmla="*/ 144 w 233"/>
                      <a:gd name="T57" fmla="*/ 4 h 4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3" h="461">
                        <a:moveTo>
                          <a:pt x="144" y="4"/>
                        </a:moveTo>
                        <a:lnTo>
                          <a:pt x="161" y="11"/>
                        </a:lnTo>
                        <a:lnTo>
                          <a:pt x="176" y="21"/>
                        </a:lnTo>
                        <a:lnTo>
                          <a:pt x="188" y="37"/>
                        </a:lnTo>
                        <a:lnTo>
                          <a:pt x="191" y="55"/>
                        </a:lnTo>
                        <a:lnTo>
                          <a:pt x="196" y="111"/>
                        </a:lnTo>
                        <a:lnTo>
                          <a:pt x="196" y="134"/>
                        </a:lnTo>
                        <a:lnTo>
                          <a:pt x="189" y="172"/>
                        </a:lnTo>
                        <a:lnTo>
                          <a:pt x="181" y="192"/>
                        </a:lnTo>
                        <a:lnTo>
                          <a:pt x="166" y="218"/>
                        </a:lnTo>
                        <a:lnTo>
                          <a:pt x="166" y="287"/>
                        </a:lnTo>
                        <a:lnTo>
                          <a:pt x="233" y="325"/>
                        </a:lnTo>
                        <a:lnTo>
                          <a:pt x="112" y="461"/>
                        </a:lnTo>
                        <a:lnTo>
                          <a:pt x="0" y="316"/>
                        </a:lnTo>
                        <a:lnTo>
                          <a:pt x="80" y="273"/>
                        </a:lnTo>
                        <a:lnTo>
                          <a:pt x="80" y="219"/>
                        </a:lnTo>
                        <a:lnTo>
                          <a:pt x="59" y="192"/>
                        </a:lnTo>
                        <a:lnTo>
                          <a:pt x="49" y="173"/>
                        </a:lnTo>
                        <a:lnTo>
                          <a:pt x="44" y="150"/>
                        </a:lnTo>
                        <a:lnTo>
                          <a:pt x="42" y="123"/>
                        </a:lnTo>
                        <a:lnTo>
                          <a:pt x="42" y="104"/>
                        </a:lnTo>
                        <a:lnTo>
                          <a:pt x="42" y="75"/>
                        </a:lnTo>
                        <a:lnTo>
                          <a:pt x="42" y="56"/>
                        </a:lnTo>
                        <a:lnTo>
                          <a:pt x="47" y="36"/>
                        </a:lnTo>
                        <a:lnTo>
                          <a:pt x="61" y="19"/>
                        </a:lnTo>
                        <a:lnTo>
                          <a:pt x="80" y="7"/>
                        </a:lnTo>
                        <a:lnTo>
                          <a:pt x="96" y="1"/>
                        </a:lnTo>
                        <a:lnTo>
                          <a:pt x="118" y="0"/>
                        </a:lnTo>
                        <a:lnTo>
                          <a:pt x="144" y="4"/>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403" name="Group 275"/>
                <p:cNvGrpSpPr>
                  <a:grpSpLocks/>
                </p:cNvGrpSpPr>
                <p:nvPr/>
              </p:nvGrpSpPr>
              <p:grpSpPr bwMode="auto">
                <a:xfrm>
                  <a:off x="5036" y="3372"/>
                  <a:ext cx="220" cy="507"/>
                  <a:chOff x="5036" y="3372"/>
                  <a:chExt cx="220" cy="507"/>
                </a:xfrm>
              </p:grpSpPr>
              <p:grpSp>
                <p:nvGrpSpPr>
                  <p:cNvPr id="176404" name="Group 276"/>
                  <p:cNvGrpSpPr>
                    <a:grpSpLocks/>
                  </p:cNvGrpSpPr>
                  <p:nvPr/>
                </p:nvGrpSpPr>
                <p:grpSpPr bwMode="auto">
                  <a:xfrm>
                    <a:off x="5036" y="3372"/>
                    <a:ext cx="220" cy="507"/>
                    <a:chOff x="5036" y="3372"/>
                    <a:chExt cx="220" cy="507"/>
                  </a:xfrm>
                </p:grpSpPr>
                <p:sp>
                  <p:nvSpPr>
                    <p:cNvPr id="176405" name="Freeform 277"/>
                    <p:cNvSpPr>
                      <a:spLocks/>
                    </p:cNvSpPr>
                    <p:nvPr/>
                  </p:nvSpPr>
                  <p:spPr bwMode="auto">
                    <a:xfrm>
                      <a:off x="5098" y="3482"/>
                      <a:ext cx="158" cy="397"/>
                    </a:xfrm>
                    <a:custGeom>
                      <a:avLst/>
                      <a:gdLst>
                        <a:gd name="T0" fmla="*/ 259 w 317"/>
                        <a:gd name="T1" fmla="*/ 18 h 795"/>
                        <a:gd name="T2" fmla="*/ 256 w 317"/>
                        <a:gd name="T3" fmla="*/ 246 h 795"/>
                        <a:gd name="T4" fmla="*/ 257 w 317"/>
                        <a:gd name="T5" fmla="*/ 440 h 795"/>
                        <a:gd name="T6" fmla="*/ 244 w 317"/>
                        <a:gd name="T7" fmla="*/ 626 h 795"/>
                        <a:gd name="T8" fmla="*/ 279 w 317"/>
                        <a:gd name="T9" fmla="*/ 707 h 795"/>
                        <a:gd name="T10" fmla="*/ 308 w 317"/>
                        <a:gd name="T11" fmla="*/ 760 h 795"/>
                        <a:gd name="T12" fmla="*/ 317 w 317"/>
                        <a:gd name="T13" fmla="*/ 776 h 795"/>
                        <a:gd name="T14" fmla="*/ 303 w 317"/>
                        <a:gd name="T15" fmla="*/ 795 h 795"/>
                        <a:gd name="T16" fmla="*/ 247 w 317"/>
                        <a:gd name="T17" fmla="*/ 792 h 795"/>
                        <a:gd name="T18" fmla="*/ 197 w 317"/>
                        <a:gd name="T19" fmla="*/ 687 h 795"/>
                        <a:gd name="T20" fmla="*/ 193 w 317"/>
                        <a:gd name="T21" fmla="*/ 620 h 795"/>
                        <a:gd name="T22" fmla="*/ 156 w 317"/>
                        <a:gd name="T23" fmla="*/ 401 h 795"/>
                        <a:gd name="T24" fmla="*/ 151 w 317"/>
                        <a:gd name="T25" fmla="*/ 350 h 795"/>
                        <a:gd name="T26" fmla="*/ 153 w 317"/>
                        <a:gd name="T27" fmla="*/ 453 h 795"/>
                        <a:gd name="T28" fmla="*/ 136 w 317"/>
                        <a:gd name="T29" fmla="*/ 599 h 795"/>
                        <a:gd name="T30" fmla="*/ 141 w 317"/>
                        <a:gd name="T31" fmla="*/ 666 h 795"/>
                        <a:gd name="T32" fmla="*/ 115 w 317"/>
                        <a:gd name="T33" fmla="*/ 734 h 795"/>
                        <a:gd name="T34" fmla="*/ 82 w 317"/>
                        <a:gd name="T35" fmla="*/ 783 h 795"/>
                        <a:gd name="T36" fmla="*/ 31 w 317"/>
                        <a:gd name="T37" fmla="*/ 786 h 795"/>
                        <a:gd name="T38" fmla="*/ 16 w 317"/>
                        <a:gd name="T39" fmla="*/ 769 h 795"/>
                        <a:gd name="T40" fmla="*/ 70 w 317"/>
                        <a:gd name="T41" fmla="*/ 664 h 795"/>
                        <a:gd name="T42" fmla="*/ 75 w 317"/>
                        <a:gd name="T43" fmla="*/ 614 h 795"/>
                        <a:gd name="T44" fmla="*/ 65 w 317"/>
                        <a:gd name="T45" fmla="*/ 509 h 795"/>
                        <a:gd name="T46" fmla="*/ 44 w 317"/>
                        <a:gd name="T47" fmla="*/ 336 h 795"/>
                        <a:gd name="T48" fmla="*/ 0 w 317"/>
                        <a:gd name="T49" fmla="*/ 0 h 795"/>
                        <a:gd name="T50" fmla="*/ 259 w 317"/>
                        <a:gd name="T51" fmla="*/ 18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317" h="795">
                          <a:moveTo>
                            <a:pt x="259" y="18"/>
                          </a:moveTo>
                          <a:lnTo>
                            <a:pt x="256" y="246"/>
                          </a:lnTo>
                          <a:lnTo>
                            <a:pt x="257" y="440"/>
                          </a:lnTo>
                          <a:lnTo>
                            <a:pt x="244" y="626"/>
                          </a:lnTo>
                          <a:lnTo>
                            <a:pt x="279" y="707"/>
                          </a:lnTo>
                          <a:lnTo>
                            <a:pt x="308" y="760"/>
                          </a:lnTo>
                          <a:lnTo>
                            <a:pt x="317" y="776"/>
                          </a:lnTo>
                          <a:lnTo>
                            <a:pt x="303" y="795"/>
                          </a:lnTo>
                          <a:lnTo>
                            <a:pt x="247" y="792"/>
                          </a:lnTo>
                          <a:lnTo>
                            <a:pt x="197" y="687"/>
                          </a:lnTo>
                          <a:lnTo>
                            <a:pt x="193" y="620"/>
                          </a:lnTo>
                          <a:lnTo>
                            <a:pt x="156" y="401"/>
                          </a:lnTo>
                          <a:lnTo>
                            <a:pt x="151" y="350"/>
                          </a:lnTo>
                          <a:lnTo>
                            <a:pt x="153" y="453"/>
                          </a:lnTo>
                          <a:lnTo>
                            <a:pt x="136" y="599"/>
                          </a:lnTo>
                          <a:lnTo>
                            <a:pt x="141" y="666"/>
                          </a:lnTo>
                          <a:lnTo>
                            <a:pt x="115" y="734"/>
                          </a:lnTo>
                          <a:lnTo>
                            <a:pt x="82" y="783"/>
                          </a:lnTo>
                          <a:lnTo>
                            <a:pt x="31" y="786"/>
                          </a:lnTo>
                          <a:lnTo>
                            <a:pt x="16" y="769"/>
                          </a:lnTo>
                          <a:lnTo>
                            <a:pt x="70" y="664"/>
                          </a:lnTo>
                          <a:lnTo>
                            <a:pt x="75" y="614"/>
                          </a:lnTo>
                          <a:lnTo>
                            <a:pt x="65" y="509"/>
                          </a:lnTo>
                          <a:lnTo>
                            <a:pt x="44" y="336"/>
                          </a:lnTo>
                          <a:lnTo>
                            <a:pt x="0" y="0"/>
                          </a:lnTo>
                          <a:lnTo>
                            <a:pt x="259" y="18"/>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406" name="Freeform 278"/>
                    <p:cNvSpPr>
                      <a:spLocks/>
                    </p:cNvSpPr>
                    <p:nvPr/>
                  </p:nvSpPr>
                  <p:spPr bwMode="auto">
                    <a:xfrm>
                      <a:off x="5036" y="3372"/>
                      <a:ext cx="37" cy="50"/>
                    </a:xfrm>
                    <a:custGeom>
                      <a:avLst/>
                      <a:gdLst>
                        <a:gd name="T0" fmla="*/ 0 w 75"/>
                        <a:gd name="T1" fmla="*/ 0 h 100"/>
                        <a:gd name="T2" fmla="*/ 0 w 75"/>
                        <a:gd name="T3" fmla="*/ 52 h 100"/>
                        <a:gd name="T4" fmla="*/ 75 w 75"/>
                        <a:gd name="T5" fmla="*/ 100 h 100"/>
                        <a:gd name="T6" fmla="*/ 41 w 75"/>
                        <a:gd name="T7" fmla="*/ 7 h 100"/>
                        <a:gd name="T8" fmla="*/ 0 w 75"/>
                        <a:gd name="T9" fmla="*/ 0 h 100"/>
                      </a:gdLst>
                      <a:ahLst/>
                      <a:cxnLst>
                        <a:cxn ang="0">
                          <a:pos x="T0" y="T1"/>
                        </a:cxn>
                        <a:cxn ang="0">
                          <a:pos x="T2" y="T3"/>
                        </a:cxn>
                        <a:cxn ang="0">
                          <a:pos x="T4" y="T5"/>
                        </a:cxn>
                        <a:cxn ang="0">
                          <a:pos x="T6" y="T7"/>
                        </a:cxn>
                        <a:cxn ang="0">
                          <a:pos x="T8" y="T9"/>
                        </a:cxn>
                      </a:cxnLst>
                      <a:rect l="0" t="0" r="r" b="b"/>
                      <a:pathLst>
                        <a:path w="75" h="100">
                          <a:moveTo>
                            <a:pt x="0" y="0"/>
                          </a:moveTo>
                          <a:lnTo>
                            <a:pt x="0" y="52"/>
                          </a:lnTo>
                          <a:lnTo>
                            <a:pt x="75" y="100"/>
                          </a:lnTo>
                          <a:lnTo>
                            <a:pt x="41" y="7"/>
                          </a:lnTo>
                          <a:lnTo>
                            <a:pt x="0" y="0"/>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407" name="Freeform 279"/>
                  <p:cNvSpPr>
                    <a:spLocks/>
                  </p:cNvSpPr>
                  <p:nvPr/>
                </p:nvSpPr>
                <p:spPr bwMode="auto">
                  <a:xfrm>
                    <a:off x="5162" y="3486"/>
                    <a:ext cx="12" cy="176"/>
                  </a:xfrm>
                  <a:custGeom>
                    <a:avLst/>
                    <a:gdLst>
                      <a:gd name="T0" fmla="*/ 0 w 24"/>
                      <a:gd name="T1" fmla="*/ 0 h 352"/>
                      <a:gd name="T2" fmla="*/ 0 w 24"/>
                      <a:gd name="T3" fmla="*/ 117 h 352"/>
                      <a:gd name="T4" fmla="*/ 5 w 24"/>
                      <a:gd name="T5" fmla="*/ 186 h 352"/>
                      <a:gd name="T6" fmla="*/ 10 w 24"/>
                      <a:gd name="T7" fmla="*/ 261 h 352"/>
                      <a:gd name="T8" fmla="*/ 24 w 24"/>
                      <a:gd name="T9" fmla="*/ 335 h 352"/>
                      <a:gd name="T10" fmla="*/ 20 w 24"/>
                      <a:gd name="T11" fmla="*/ 352 h 352"/>
                      <a:gd name="T12" fmla="*/ 0 w 24"/>
                      <a:gd name="T13" fmla="*/ 0 h 352"/>
                    </a:gdLst>
                    <a:ahLst/>
                    <a:cxnLst>
                      <a:cxn ang="0">
                        <a:pos x="T0" y="T1"/>
                      </a:cxn>
                      <a:cxn ang="0">
                        <a:pos x="T2" y="T3"/>
                      </a:cxn>
                      <a:cxn ang="0">
                        <a:pos x="T4" y="T5"/>
                      </a:cxn>
                      <a:cxn ang="0">
                        <a:pos x="T6" y="T7"/>
                      </a:cxn>
                      <a:cxn ang="0">
                        <a:pos x="T8" y="T9"/>
                      </a:cxn>
                      <a:cxn ang="0">
                        <a:pos x="T10" y="T11"/>
                      </a:cxn>
                      <a:cxn ang="0">
                        <a:pos x="T12" y="T13"/>
                      </a:cxn>
                    </a:cxnLst>
                    <a:rect l="0" t="0" r="r" b="b"/>
                    <a:pathLst>
                      <a:path w="24" h="352">
                        <a:moveTo>
                          <a:pt x="0" y="0"/>
                        </a:moveTo>
                        <a:lnTo>
                          <a:pt x="0" y="117"/>
                        </a:lnTo>
                        <a:lnTo>
                          <a:pt x="5" y="186"/>
                        </a:lnTo>
                        <a:lnTo>
                          <a:pt x="10" y="261"/>
                        </a:lnTo>
                        <a:lnTo>
                          <a:pt x="24" y="335"/>
                        </a:lnTo>
                        <a:lnTo>
                          <a:pt x="20" y="352"/>
                        </a:lnTo>
                        <a:lnTo>
                          <a:pt x="0" y="0"/>
                        </a:lnTo>
                        <a:close/>
                      </a:path>
                    </a:pathLst>
                  </a:custGeom>
                  <a:solidFill>
                    <a:srgbClr val="FF7F7F"/>
                  </a:solidFill>
                  <a:ln w="11113">
                    <a:solidFill>
                      <a:srgbClr val="FF5F1F"/>
                    </a:solidFill>
                    <a:prstDash val="solid"/>
                    <a:round/>
                    <a:headEnd/>
                    <a:tailEnd/>
                  </a:ln>
                </p:spPr>
                <p:txBody>
                  <a:bodyPr/>
                  <a:lstStyle/>
                  <a:p>
                    <a:endParaRPr lang="en-GB"/>
                  </a:p>
                </p:txBody>
              </p:sp>
            </p:grpSp>
            <p:grpSp>
              <p:nvGrpSpPr>
                <p:cNvPr id="176408" name="Group 280"/>
                <p:cNvGrpSpPr>
                  <a:grpSpLocks/>
                </p:cNvGrpSpPr>
                <p:nvPr/>
              </p:nvGrpSpPr>
              <p:grpSpPr bwMode="auto">
                <a:xfrm>
                  <a:off x="5096" y="3814"/>
                  <a:ext cx="169" cy="112"/>
                  <a:chOff x="5096" y="3814"/>
                  <a:chExt cx="169" cy="112"/>
                </a:xfrm>
              </p:grpSpPr>
              <p:sp>
                <p:nvSpPr>
                  <p:cNvPr id="176409" name="Freeform 281"/>
                  <p:cNvSpPr>
                    <a:spLocks/>
                  </p:cNvSpPr>
                  <p:nvPr/>
                </p:nvSpPr>
                <p:spPr bwMode="auto">
                  <a:xfrm>
                    <a:off x="5096" y="3814"/>
                    <a:ext cx="77" cy="106"/>
                  </a:xfrm>
                  <a:custGeom>
                    <a:avLst/>
                    <a:gdLst>
                      <a:gd name="T0" fmla="*/ 142 w 152"/>
                      <a:gd name="T1" fmla="*/ 0 h 211"/>
                      <a:gd name="T2" fmla="*/ 152 w 152"/>
                      <a:gd name="T3" fmla="*/ 32 h 211"/>
                      <a:gd name="T4" fmla="*/ 152 w 152"/>
                      <a:gd name="T5" fmla="*/ 94 h 211"/>
                      <a:gd name="T6" fmla="*/ 137 w 152"/>
                      <a:gd name="T7" fmla="*/ 71 h 211"/>
                      <a:gd name="T8" fmla="*/ 120 w 152"/>
                      <a:gd name="T9" fmla="*/ 101 h 211"/>
                      <a:gd name="T10" fmla="*/ 115 w 152"/>
                      <a:gd name="T11" fmla="*/ 144 h 211"/>
                      <a:gd name="T12" fmla="*/ 91 w 152"/>
                      <a:gd name="T13" fmla="*/ 183 h 211"/>
                      <a:gd name="T14" fmla="*/ 54 w 152"/>
                      <a:gd name="T15" fmla="*/ 205 h 211"/>
                      <a:gd name="T16" fmla="*/ 25 w 152"/>
                      <a:gd name="T17" fmla="*/ 211 h 211"/>
                      <a:gd name="T18" fmla="*/ 0 w 152"/>
                      <a:gd name="T19" fmla="*/ 207 h 211"/>
                      <a:gd name="T20" fmla="*/ 0 w 152"/>
                      <a:gd name="T21" fmla="*/ 165 h 211"/>
                      <a:gd name="T22" fmla="*/ 20 w 152"/>
                      <a:gd name="T23" fmla="*/ 103 h 211"/>
                      <a:gd name="T24" fmla="*/ 32 w 152"/>
                      <a:gd name="T25" fmla="*/ 118 h 211"/>
                      <a:gd name="T26" fmla="*/ 54 w 152"/>
                      <a:gd name="T27" fmla="*/ 118 h 211"/>
                      <a:gd name="T28" fmla="*/ 85 w 152"/>
                      <a:gd name="T29" fmla="*/ 116 h 211"/>
                      <a:gd name="T30" fmla="*/ 105 w 152"/>
                      <a:gd name="T31" fmla="*/ 88 h 211"/>
                      <a:gd name="T32" fmla="*/ 123 w 152"/>
                      <a:gd name="T33" fmla="*/ 55 h 211"/>
                      <a:gd name="T34" fmla="*/ 142 w 152"/>
                      <a:gd name="T35" fmla="*/ 0 h 2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52" h="211">
                        <a:moveTo>
                          <a:pt x="142" y="0"/>
                        </a:moveTo>
                        <a:lnTo>
                          <a:pt x="152" y="32"/>
                        </a:lnTo>
                        <a:lnTo>
                          <a:pt x="152" y="94"/>
                        </a:lnTo>
                        <a:lnTo>
                          <a:pt x="137" y="71"/>
                        </a:lnTo>
                        <a:lnTo>
                          <a:pt x="120" y="101"/>
                        </a:lnTo>
                        <a:lnTo>
                          <a:pt x="115" y="144"/>
                        </a:lnTo>
                        <a:lnTo>
                          <a:pt x="91" y="183"/>
                        </a:lnTo>
                        <a:lnTo>
                          <a:pt x="54" y="205"/>
                        </a:lnTo>
                        <a:lnTo>
                          <a:pt x="25" y="211"/>
                        </a:lnTo>
                        <a:lnTo>
                          <a:pt x="0" y="207"/>
                        </a:lnTo>
                        <a:lnTo>
                          <a:pt x="0" y="165"/>
                        </a:lnTo>
                        <a:lnTo>
                          <a:pt x="20" y="103"/>
                        </a:lnTo>
                        <a:lnTo>
                          <a:pt x="32" y="118"/>
                        </a:lnTo>
                        <a:lnTo>
                          <a:pt x="54" y="118"/>
                        </a:lnTo>
                        <a:lnTo>
                          <a:pt x="85" y="116"/>
                        </a:lnTo>
                        <a:lnTo>
                          <a:pt x="105" y="88"/>
                        </a:lnTo>
                        <a:lnTo>
                          <a:pt x="123" y="55"/>
                        </a:lnTo>
                        <a:lnTo>
                          <a:pt x="142" y="0"/>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410" name="Freeform 282"/>
                  <p:cNvSpPr>
                    <a:spLocks/>
                  </p:cNvSpPr>
                  <p:nvPr/>
                </p:nvSpPr>
                <p:spPr bwMode="auto">
                  <a:xfrm>
                    <a:off x="5195" y="3817"/>
                    <a:ext cx="70" cy="109"/>
                  </a:xfrm>
                  <a:custGeom>
                    <a:avLst/>
                    <a:gdLst>
                      <a:gd name="T0" fmla="*/ 2 w 141"/>
                      <a:gd name="T1" fmla="*/ 0 h 220"/>
                      <a:gd name="T2" fmla="*/ 0 w 141"/>
                      <a:gd name="T3" fmla="*/ 87 h 220"/>
                      <a:gd name="T4" fmla="*/ 9 w 141"/>
                      <a:gd name="T5" fmla="*/ 65 h 220"/>
                      <a:gd name="T6" fmla="*/ 20 w 141"/>
                      <a:gd name="T7" fmla="*/ 93 h 220"/>
                      <a:gd name="T8" fmla="*/ 31 w 141"/>
                      <a:gd name="T9" fmla="*/ 135 h 220"/>
                      <a:gd name="T10" fmla="*/ 42 w 141"/>
                      <a:gd name="T11" fmla="*/ 169 h 220"/>
                      <a:gd name="T12" fmla="*/ 71 w 141"/>
                      <a:gd name="T13" fmla="*/ 197 h 220"/>
                      <a:gd name="T14" fmla="*/ 97 w 141"/>
                      <a:gd name="T15" fmla="*/ 213 h 220"/>
                      <a:gd name="T16" fmla="*/ 122 w 141"/>
                      <a:gd name="T17" fmla="*/ 220 h 220"/>
                      <a:gd name="T18" fmla="*/ 130 w 141"/>
                      <a:gd name="T19" fmla="*/ 208 h 220"/>
                      <a:gd name="T20" fmla="*/ 139 w 141"/>
                      <a:gd name="T21" fmla="*/ 188 h 220"/>
                      <a:gd name="T22" fmla="*/ 141 w 141"/>
                      <a:gd name="T23" fmla="*/ 166 h 220"/>
                      <a:gd name="T24" fmla="*/ 137 w 141"/>
                      <a:gd name="T25" fmla="*/ 145 h 220"/>
                      <a:gd name="T26" fmla="*/ 125 w 141"/>
                      <a:gd name="T27" fmla="*/ 107 h 220"/>
                      <a:gd name="T28" fmla="*/ 105 w 141"/>
                      <a:gd name="T29" fmla="*/ 120 h 220"/>
                      <a:gd name="T30" fmla="*/ 75 w 141"/>
                      <a:gd name="T31" fmla="*/ 120 h 220"/>
                      <a:gd name="T32" fmla="*/ 54 w 141"/>
                      <a:gd name="T33" fmla="*/ 119 h 220"/>
                      <a:gd name="T34" fmla="*/ 17 w 141"/>
                      <a:gd name="T35" fmla="*/ 45 h 220"/>
                      <a:gd name="T36" fmla="*/ 2 w 141"/>
                      <a:gd name="T37" fmla="*/ 0 h 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41" h="220">
                        <a:moveTo>
                          <a:pt x="2" y="0"/>
                        </a:moveTo>
                        <a:lnTo>
                          <a:pt x="0" y="87"/>
                        </a:lnTo>
                        <a:lnTo>
                          <a:pt x="9" y="65"/>
                        </a:lnTo>
                        <a:lnTo>
                          <a:pt x="20" y="93"/>
                        </a:lnTo>
                        <a:lnTo>
                          <a:pt x="31" y="135"/>
                        </a:lnTo>
                        <a:lnTo>
                          <a:pt x="42" y="169"/>
                        </a:lnTo>
                        <a:lnTo>
                          <a:pt x="71" y="197"/>
                        </a:lnTo>
                        <a:lnTo>
                          <a:pt x="97" y="213"/>
                        </a:lnTo>
                        <a:lnTo>
                          <a:pt x="122" y="220"/>
                        </a:lnTo>
                        <a:lnTo>
                          <a:pt x="130" y="208"/>
                        </a:lnTo>
                        <a:lnTo>
                          <a:pt x="139" y="188"/>
                        </a:lnTo>
                        <a:lnTo>
                          <a:pt x="141" y="166"/>
                        </a:lnTo>
                        <a:lnTo>
                          <a:pt x="137" y="145"/>
                        </a:lnTo>
                        <a:lnTo>
                          <a:pt x="125" y="107"/>
                        </a:lnTo>
                        <a:lnTo>
                          <a:pt x="105" y="120"/>
                        </a:lnTo>
                        <a:lnTo>
                          <a:pt x="75" y="120"/>
                        </a:lnTo>
                        <a:lnTo>
                          <a:pt x="54" y="119"/>
                        </a:lnTo>
                        <a:lnTo>
                          <a:pt x="17" y="45"/>
                        </a:lnTo>
                        <a:lnTo>
                          <a:pt x="2" y="0"/>
                        </a:lnTo>
                        <a:close/>
                      </a:path>
                    </a:pathLst>
                  </a:custGeom>
                  <a:solidFill>
                    <a:srgbClr val="7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176411" name="Freeform 283"/>
                <p:cNvSpPr>
                  <a:spLocks/>
                </p:cNvSpPr>
                <p:nvPr/>
              </p:nvSpPr>
              <p:spPr bwMode="auto">
                <a:xfrm>
                  <a:off x="5031" y="3034"/>
                  <a:ext cx="268" cy="776"/>
                </a:xfrm>
                <a:custGeom>
                  <a:avLst/>
                  <a:gdLst>
                    <a:gd name="T0" fmla="*/ 386 w 538"/>
                    <a:gd name="T1" fmla="*/ 16 h 1553"/>
                    <a:gd name="T2" fmla="*/ 491 w 538"/>
                    <a:gd name="T3" fmla="*/ 68 h 1553"/>
                    <a:gd name="T4" fmla="*/ 518 w 538"/>
                    <a:gd name="T5" fmla="*/ 110 h 1553"/>
                    <a:gd name="T6" fmla="*/ 538 w 538"/>
                    <a:gd name="T7" fmla="*/ 467 h 1553"/>
                    <a:gd name="T8" fmla="*/ 529 w 538"/>
                    <a:gd name="T9" fmla="*/ 552 h 1553"/>
                    <a:gd name="T10" fmla="*/ 465 w 538"/>
                    <a:gd name="T11" fmla="*/ 545 h 1553"/>
                    <a:gd name="T12" fmla="*/ 469 w 538"/>
                    <a:gd name="T13" fmla="*/ 756 h 1553"/>
                    <a:gd name="T14" fmla="*/ 438 w 538"/>
                    <a:gd name="T15" fmla="*/ 756 h 1553"/>
                    <a:gd name="T16" fmla="*/ 401 w 538"/>
                    <a:gd name="T17" fmla="*/ 1195 h 1553"/>
                    <a:gd name="T18" fmla="*/ 398 w 538"/>
                    <a:gd name="T19" fmla="*/ 1428 h 1553"/>
                    <a:gd name="T20" fmla="*/ 392 w 538"/>
                    <a:gd name="T21" fmla="*/ 1533 h 1553"/>
                    <a:gd name="T22" fmla="*/ 365 w 538"/>
                    <a:gd name="T23" fmla="*/ 1553 h 1553"/>
                    <a:gd name="T24" fmla="*/ 320 w 538"/>
                    <a:gd name="T25" fmla="*/ 1536 h 1553"/>
                    <a:gd name="T26" fmla="*/ 294 w 538"/>
                    <a:gd name="T27" fmla="*/ 1357 h 1553"/>
                    <a:gd name="T28" fmla="*/ 276 w 538"/>
                    <a:gd name="T29" fmla="*/ 1543 h 1553"/>
                    <a:gd name="T30" fmla="*/ 237 w 538"/>
                    <a:gd name="T31" fmla="*/ 1552 h 1553"/>
                    <a:gd name="T32" fmla="*/ 201 w 538"/>
                    <a:gd name="T33" fmla="*/ 1539 h 1553"/>
                    <a:gd name="T34" fmla="*/ 162 w 538"/>
                    <a:gd name="T35" fmla="*/ 1185 h 1553"/>
                    <a:gd name="T36" fmla="*/ 115 w 538"/>
                    <a:gd name="T37" fmla="*/ 928 h 1553"/>
                    <a:gd name="T38" fmla="*/ 42 w 538"/>
                    <a:gd name="T39" fmla="*/ 688 h 1553"/>
                    <a:gd name="T40" fmla="*/ 0 w 538"/>
                    <a:gd name="T41" fmla="*/ 684 h 1553"/>
                    <a:gd name="T42" fmla="*/ 39 w 538"/>
                    <a:gd name="T43" fmla="*/ 353 h 1553"/>
                    <a:gd name="T44" fmla="*/ 41 w 538"/>
                    <a:gd name="T45" fmla="*/ 94 h 1553"/>
                    <a:gd name="T46" fmla="*/ 64 w 538"/>
                    <a:gd name="T47" fmla="*/ 65 h 1553"/>
                    <a:gd name="T48" fmla="*/ 176 w 538"/>
                    <a:gd name="T49" fmla="*/ 0 h 1553"/>
                    <a:gd name="T50" fmla="*/ 271 w 538"/>
                    <a:gd name="T51" fmla="*/ 140 h 1553"/>
                    <a:gd name="T52" fmla="*/ 386 w 538"/>
                    <a:gd name="T53" fmla="*/ 16 h 15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538" h="1553">
                      <a:moveTo>
                        <a:pt x="386" y="16"/>
                      </a:moveTo>
                      <a:lnTo>
                        <a:pt x="491" y="68"/>
                      </a:lnTo>
                      <a:lnTo>
                        <a:pt x="518" y="110"/>
                      </a:lnTo>
                      <a:lnTo>
                        <a:pt x="538" y="467"/>
                      </a:lnTo>
                      <a:lnTo>
                        <a:pt x="529" y="552"/>
                      </a:lnTo>
                      <a:lnTo>
                        <a:pt x="465" y="545"/>
                      </a:lnTo>
                      <a:lnTo>
                        <a:pt x="469" y="756"/>
                      </a:lnTo>
                      <a:lnTo>
                        <a:pt x="438" y="756"/>
                      </a:lnTo>
                      <a:lnTo>
                        <a:pt x="401" y="1195"/>
                      </a:lnTo>
                      <a:lnTo>
                        <a:pt x="398" y="1428"/>
                      </a:lnTo>
                      <a:lnTo>
                        <a:pt x="392" y="1533"/>
                      </a:lnTo>
                      <a:lnTo>
                        <a:pt x="365" y="1553"/>
                      </a:lnTo>
                      <a:lnTo>
                        <a:pt x="320" y="1536"/>
                      </a:lnTo>
                      <a:lnTo>
                        <a:pt x="294" y="1357"/>
                      </a:lnTo>
                      <a:lnTo>
                        <a:pt x="276" y="1543"/>
                      </a:lnTo>
                      <a:lnTo>
                        <a:pt x="237" y="1552"/>
                      </a:lnTo>
                      <a:lnTo>
                        <a:pt x="201" y="1539"/>
                      </a:lnTo>
                      <a:lnTo>
                        <a:pt x="162" y="1185"/>
                      </a:lnTo>
                      <a:lnTo>
                        <a:pt x="115" y="928"/>
                      </a:lnTo>
                      <a:lnTo>
                        <a:pt x="42" y="688"/>
                      </a:lnTo>
                      <a:lnTo>
                        <a:pt x="0" y="684"/>
                      </a:lnTo>
                      <a:lnTo>
                        <a:pt x="39" y="353"/>
                      </a:lnTo>
                      <a:lnTo>
                        <a:pt x="41" y="94"/>
                      </a:lnTo>
                      <a:lnTo>
                        <a:pt x="64" y="65"/>
                      </a:lnTo>
                      <a:lnTo>
                        <a:pt x="176" y="0"/>
                      </a:lnTo>
                      <a:lnTo>
                        <a:pt x="271" y="140"/>
                      </a:lnTo>
                      <a:lnTo>
                        <a:pt x="386" y="16"/>
                      </a:lnTo>
                      <a:close/>
                    </a:path>
                  </a:pathLst>
                </a:custGeom>
                <a:solidFill>
                  <a:srgbClr val="9F9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176412" name="Group 284"/>
                <p:cNvGrpSpPr>
                  <a:grpSpLocks/>
                </p:cNvGrpSpPr>
                <p:nvPr/>
              </p:nvGrpSpPr>
              <p:grpSpPr bwMode="auto">
                <a:xfrm>
                  <a:off x="5098" y="3115"/>
                  <a:ext cx="166" cy="192"/>
                  <a:chOff x="5098" y="3115"/>
                  <a:chExt cx="166" cy="192"/>
                </a:xfrm>
              </p:grpSpPr>
              <p:sp>
                <p:nvSpPr>
                  <p:cNvPr id="176413" name="Freeform 285"/>
                  <p:cNvSpPr>
                    <a:spLocks/>
                  </p:cNvSpPr>
                  <p:nvPr/>
                </p:nvSpPr>
                <p:spPr bwMode="auto">
                  <a:xfrm>
                    <a:off x="5109" y="3115"/>
                    <a:ext cx="142" cy="145"/>
                  </a:xfrm>
                  <a:custGeom>
                    <a:avLst/>
                    <a:gdLst>
                      <a:gd name="T0" fmla="*/ 285 w 285"/>
                      <a:gd name="T1" fmla="*/ 103 h 290"/>
                      <a:gd name="T2" fmla="*/ 102 w 285"/>
                      <a:gd name="T3" fmla="*/ 0 h 290"/>
                      <a:gd name="T4" fmla="*/ 0 w 285"/>
                      <a:gd name="T5" fmla="*/ 195 h 290"/>
                      <a:gd name="T6" fmla="*/ 183 w 285"/>
                      <a:gd name="T7" fmla="*/ 290 h 290"/>
                      <a:gd name="T8" fmla="*/ 285 w 285"/>
                      <a:gd name="T9" fmla="*/ 103 h 290"/>
                    </a:gdLst>
                    <a:ahLst/>
                    <a:cxnLst>
                      <a:cxn ang="0">
                        <a:pos x="T0" y="T1"/>
                      </a:cxn>
                      <a:cxn ang="0">
                        <a:pos x="T2" y="T3"/>
                      </a:cxn>
                      <a:cxn ang="0">
                        <a:pos x="T4" y="T5"/>
                      </a:cxn>
                      <a:cxn ang="0">
                        <a:pos x="T6" y="T7"/>
                      </a:cxn>
                      <a:cxn ang="0">
                        <a:pos x="T8" y="T9"/>
                      </a:cxn>
                    </a:cxnLst>
                    <a:rect l="0" t="0" r="r" b="b"/>
                    <a:pathLst>
                      <a:path w="285" h="290">
                        <a:moveTo>
                          <a:pt x="285" y="103"/>
                        </a:moveTo>
                        <a:lnTo>
                          <a:pt x="102" y="0"/>
                        </a:lnTo>
                        <a:lnTo>
                          <a:pt x="0" y="195"/>
                        </a:lnTo>
                        <a:lnTo>
                          <a:pt x="183" y="290"/>
                        </a:lnTo>
                        <a:lnTo>
                          <a:pt x="285" y="103"/>
                        </a:lnTo>
                        <a:close/>
                      </a:path>
                    </a:pathLst>
                  </a:custGeom>
                  <a:solidFill>
                    <a:srgbClr val="DFD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414" name="Freeform 286"/>
                  <p:cNvSpPr>
                    <a:spLocks/>
                  </p:cNvSpPr>
                  <p:nvPr/>
                </p:nvSpPr>
                <p:spPr bwMode="auto">
                  <a:xfrm>
                    <a:off x="5098" y="3175"/>
                    <a:ext cx="62" cy="78"/>
                  </a:xfrm>
                  <a:custGeom>
                    <a:avLst/>
                    <a:gdLst>
                      <a:gd name="T0" fmla="*/ 124 w 124"/>
                      <a:gd name="T1" fmla="*/ 96 h 156"/>
                      <a:gd name="T2" fmla="*/ 93 w 124"/>
                      <a:gd name="T3" fmla="*/ 73 h 156"/>
                      <a:gd name="T4" fmla="*/ 76 w 124"/>
                      <a:gd name="T5" fmla="*/ 26 h 156"/>
                      <a:gd name="T6" fmla="*/ 53 w 124"/>
                      <a:gd name="T7" fmla="*/ 12 h 156"/>
                      <a:gd name="T8" fmla="*/ 41 w 124"/>
                      <a:gd name="T9" fmla="*/ 0 h 156"/>
                      <a:gd name="T10" fmla="*/ 33 w 124"/>
                      <a:gd name="T11" fmla="*/ 5 h 156"/>
                      <a:gd name="T12" fmla="*/ 31 w 124"/>
                      <a:gd name="T13" fmla="*/ 16 h 156"/>
                      <a:gd name="T14" fmla="*/ 7 w 124"/>
                      <a:gd name="T15" fmla="*/ 38 h 156"/>
                      <a:gd name="T16" fmla="*/ 0 w 124"/>
                      <a:gd name="T17" fmla="*/ 77 h 156"/>
                      <a:gd name="T18" fmla="*/ 7 w 124"/>
                      <a:gd name="T19" fmla="*/ 104 h 156"/>
                      <a:gd name="T20" fmla="*/ 43 w 124"/>
                      <a:gd name="T21" fmla="*/ 135 h 156"/>
                      <a:gd name="T22" fmla="*/ 112 w 124"/>
                      <a:gd name="T23" fmla="*/ 156 h 156"/>
                      <a:gd name="T24" fmla="*/ 124 w 124"/>
                      <a:gd name="T25" fmla="*/ 96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24" h="156">
                        <a:moveTo>
                          <a:pt x="124" y="96"/>
                        </a:moveTo>
                        <a:lnTo>
                          <a:pt x="93" y="73"/>
                        </a:lnTo>
                        <a:lnTo>
                          <a:pt x="76" y="26"/>
                        </a:lnTo>
                        <a:lnTo>
                          <a:pt x="53" y="12"/>
                        </a:lnTo>
                        <a:lnTo>
                          <a:pt x="41" y="0"/>
                        </a:lnTo>
                        <a:lnTo>
                          <a:pt x="33" y="5"/>
                        </a:lnTo>
                        <a:lnTo>
                          <a:pt x="31" y="16"/>
                        </a:lnTo>
                        <a:lnTo>
                          <a:pt x="7" y="38"/>
                        </a:lnTo>
                        <a:lnTo>
                          <a:pt x="0" y="77"/>
                        </a:lnTo>
                        <a:lnTo>
                          <a:pt x="7" y="104"/>
                        </a:lnTo>
                        <a:lnTo>
                          <a:pt x="43" y="135"/>
                        </a:lnTo>
                        <a:lnTo>
                          <a:pt x="112" y="156"/>
                        </a:lnTo>
                        <a:lnTo>
                          <a:pt x="124" y="96"/>
                        </a:lnTo>
                        <a:close/>
                      </a:path>
                    </a:pathLst>
                  </a:custGeom>
                  <a:solidFill>
                    <a:srgbClr val="FF7F7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6415" name="Freeform 287"/>
                  <p:cNvSpPr>
                    <a:spLocks/>
                  </p:cNvSpPr>
                  <p:nvPr/>
                </p:nvSpPr>
                <p:spPr bwMode="auto">
                  <a:xfrm>
                    <a:off x="5149" y="3220"/>
                    <a:ext cx="115" cy="87"/>
                  </a:xfrm>
                  <a:custGeom>
                    <a:avLst/>
                    <a:gdLst>
                      <a:gd name="T0" fmla="*/ 230 w 230"/>
                      <a:gd name="T1" fmla="*/ 173 h 173"/>
                      <a:gd name="T2" fmla="*/ 137 w 230"/>
                      <a:gd name="T3" fmla="*/ 143 h 173"/>
                      <a:gd name="T4" fmla="*/ 66 w 230"/>
                      <a:gd name="T5" fmla="*/ 108 h 173"/>
                      <a:gd name="T6" fmla="*/ 0 w 230"/>
                      <a:gd name="T7" fmla="*/ 75 h 173"/>
                      <a:gd name="T8" fmla="*/ 25 w 230"/>
                      <a:gd name="T9" fmla="*/ 0 h 173"/>
                      <a:gd name="T10" fmla="*/ 147 w 230"/>
                      <a:gd name="T11" fmla="*/ 48 h 173"/>
                      <a:gd name="T12" fmla="*/ 220 w 230"/>
                      <a:gd name="T13" fmla="*/ 71 h 173"/>
                      <a:gd name="T14" fmla="*/ 223 w 230"/>
                      <a:gd name="T15" fmla="*/ 58 h 173"/>
                      <a:gd name="T16" fmla="*/ 230 w 230"/>
                      <a:gd name="T17" fmla="*/ 173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30" h="173">
                        <a:moveTo>
                          <a:pt x="230" y="173"/>
                        </a:moveTo>
                        <a:lnTo>
                          <a:pt x="137" y="143"/>
                        </a:lnTo>
                        <a:lnTo>
                          <a:pt x="66" y="108"/>
                        </a:lnTo>
                        <a:lnTo>
                          <a:pt x="0" y="75"/>
                        </a:lnTo>
                        <a:lnTo>
                          <a:pt x="25" y="0"/>
                        </a:lnTo>
                        <a:lnTo>
                          <a:pt x="147" y="48"/>
                        </a:lnTo>
                        <a:lnTo>
                          <a:pt x="220" y="71"/>
                        </a:lnTo>
                        <a:lnTo>
                          <a:pt x="223" y="58"/>
                        </a:lnTo>
                        <a:lnTo>
                          <a:pt x="230" y="173"/>
                        </a:lnTo>
                        <a:close/>
                      </a:path>
                    </a:pathLst>
                  </a:custGeom>
                  <a:solidFill>
                    <a:srgbClr val="9F9F9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76416" name="Group 288"/>
                <p:cNvGrpSpPr>
                  <a:grpSpLocks/>
                </p:cNvGrpSpPr>
                <p:nvPr/>
              </p:nvGrpSpPr>
              <p:grpSpPr bwMode="auto">
                <a:xfrm>
                  <a:off x="5141" y="3248"/>
                  <a:ext cx="118" cy="470"/>
                  <a:chOff x="5141" y="3248"/>
                  <a:chExt cx="118" cy="470"/>
                </a:xfrm>
              </p:grpSpPr>
              <p:grpSp>
                <p:nvGrpSpPr>
                  <p:cNvPr id="176417" name="Group 289"/>
                  <p:cNvGrpSpPr>
                    <a:grpSpLocks/>
                  </p:cNvGrpSpPr>
                  <p:nvPr/>
                </p:nvGrpSpPr>
                <p:grpSpPr bwMode="auto">
                  <a:xfrm>
                    <a:off x="5141" y="3248"/>
                    <a:ext cx="118" cy="163"/>
                    <a:chOff x="5141" y="3248"/>
                    <a:chExt cx="118" cy="163"/>
                  </a:xfrm>
                </p:grpSpPr>
                <p:sp>
                  <p:nvSpPr>
                    <p:cNvPr id="176418" name="Freeform 290"/>
                    <p:cNvSpPr>
                      <a:spLocks/>
                    </p:cNvSpPr>
                    <p:nvPr/>
                  </p:nvSpPr>
                  <p:spPr bwMode="auto">
                    <a:xfrm>
                      <a:off x="5141" y="3248"/>
                      <a:ext cx="103" cy="163"/>
                    </a:xfrm>
                    <a:custGeom>
                      <a:avLst/>
                      <a:gdLst>
                        <a:gd name="T0" fmla="*/ 204 w 204"/>
                        <a:gd name="T1" fmla="*/ 327 h 327"/>
                        <a:gd name="T2" fmla="*/ 5 w 204"/>
                        <a:gd name="T3" fmla="*/ 310 h 327"/>
                        <a:gd name="T4" fmla="*/ 0 w 204"/>
                        <a:gd name="T5" fmla="*/ 0 h 327"/>
                      </a:gdLst>
                      <a:ahLst/>
                      <a:cxnLst>
                        <a:cxn ang="0">
                          <a:pos x="T0" y="T1"/>
                        </a:cxn>
                        <a:cxn ang="0">
                          <a:pos x="T2" y="T3"/>
                        </a:cxn>
                        <a:cxn ang="0">
                          <a:pos x="T4" y="T5"/>
                        </a:cxn>
                      </a:cxnLst>
                      <a:rect l="0" t="0" r="r" b="b"/>
                      <a:pathLst>
                        <a:path w="204" h="327">
                          <a:moveTo>
                            <a:pt x="204" y="327"/>
                          </a:moveTo>
                          <a:lnTo>
                            <a:pt x="5" y="310"/>
                          </a:lnTo>
                          <a:lnTo>
                            <a:pt x="0" y="0"/>
                          </a:lnTo>
                        </a:path>
                      </a:pathLst>
                    </a:custGeom>
                    <a:noFill/>
                    <a:ln w="11113">
                      <a:solidFill>
                        <a:srgbClr val="7F7F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6419" name="Freeform 291"/>
                    <p:cNvSpPr>
                      <a:spLocks/>
                    </p:cNvSpPr>
                    <p:nvPr/>
                  </p:nvSpPr>
                  <p:spPr bwMode="auto">
                    <a:xfrm>
                      <a:off x="5144" y="3268"/>
                      <a:ext cx="115" cy="41"/>
                    </a:xfrm>
                    <a:custGeom>
                      <a:avLst/>
                      <a:gdLst>
                        <a:gd name="T0" fmla="*/ 230 w 230"/>
                        <a:gd name="T1" fmla="*/ 83 h 83"/>
                        <a:gd name="T2" fmla="*/ 149 w 230"/>
                        <a:gd name="T3" fmla="*/ 60 h 83"/>
                        <a:gd name="T4" fmla="*/ 0 w 230"/>
                        <a:gd name="T5" fmla="*/ 0 h 83"/>
                      </a:gdLst>
                      <a:ahLst/>
                      <a:cxnLst>
                        <a:cxn ang="0">
                          <a:pos x="T0" y="T1"/>
                        </a:cxn>
                        <a:cxn ang="0">
                          <a:pos x="T2" y="T3"/>
                        </a:cxn>
                        <a:cxn ang="0">
                          <a:pos x="T4" y="T5"/>
                        </a:cxn>
                      </a:cxnLst>
                      <a:rect l="0" t="0" r="r" b="b"/>
                      <a:pathLst>
                        <a:path w="230" h="83">
                          <a:moveTo>
                            <a:pt x="230" y="83"/>
                          </a:moveTo>
                          <a:lnTo>
                            <a:pt x="149" y="60"/>
                          </a:lnTo>
                          <a:lnTo>
                            <a:pt x="0" y="0"/>
                          </a:lnTo>
                        </a:path>
                      </a:pathLst>
                    </a:custGeom>
                    <a:noFill/>
                    <a:ln w="11113">
                      <a:solidFill>
                        <a:srgbClr val="7F7F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176420" name="Freeform 292"/>
                  <p:cNvSpPr>
                    <a:spLocks/>
                  </p:cNvSpPr>
                  <p:nvPr/>
                </p:nvSpPr>
                <p:spPr bwMode="auto">
                  <a:xfrm>
                    <a:off x="5162" y="3435"/>
                    <a:ext cx="15" cy="283"/>
                  </a:xfrm>
                  <a:custGeom>
                    <a:avLst/>
                    <a:gdLst>
                      <a:gd name="T0" fmla="*/ 0 w 31"/>
                      <a:gd name="T1" fmla="*/ 0 h 564"/>
                      <a:gd name="T2" fmla="*/ 10 w 31"/>
                      <a:gd name="T3" fmla="*/ 303 h 564"/>
                      <a:gd name="T4" fmla="*/ 31 w 31"/>
                      <a:gd name="T5" fmla="*/ 564 h 564"/>
                    </a:gdLst>
                    <a:ahLst/>
                    <a:cxnLst>
                      <a:cxn ang="0">
                        <a:pos x="T0" y="T1"/>
                      </a:cxn>
                      <a:cxn ang="0">
                        <a:pos x="T2" y="T3"/>
                      </a:cxn>
                      <a:cxn ang="0">
                        <a:pos x="T4" y="T5"/>
                      </a:cxn>
                    </a:cxnLst>
                    <a:rect l="0" t="0" r="r" b="b"/>
                    <a:pathLst>
                      <a:path w="31" h="564">
                        <a:moveTo>
                          <a:pt x="0" y="0"/>
                        </a:moveTo>
                        <a:lnTo>
                          <a:pt x="10" y="303"/>
                        </a:lnTo>
                        <a:lnTo>
                          <a:pt x="31" y="564"/>
                        </a:lnTo>
                      </a:path>
                    </a:pathLst>
                  </a:custGeom>
                  <a:noFill/>
                  <a:ln w="11113">
                    <a:solidFill>
                      <a:srgbClr val="7F7F7F"/>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grpSp>
    </p:spTree>
    <p:extLst>
      <p:ext uri="{BB962C8B-B14F-4D97-AF65-F5344CB8AC3E}">
        <p14:creationId xmlns:p14="http://schemas.microsoft.com/office/powerpoint/2010/main" val="1374656250"/>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76201"/>
                                        </p:tgtEl>
                                        <p:attrNameLst>
                                          <p:attrName>style.visibility</p:attrName>
                                        </p:attrNameLst>
                                      </p:cBhvr>
                                      <p:to>
                                        <p:strVal val="visible"/>
                                      </p:to>
                                    </p:set>
                                    <p:animEffect transition="in" filter="dissolve">
                                      <p:cBhvr>
                                        <p:cTn id="7" dur="500"/>
                                        <p:tgtEl>
                                          <p:spTgt spid="17620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6131"/>
                                        </p:tgtEl>
                                        <p:attrNameLst>
                                          <p:attrName>style.visibility</p:attrName>
                                        </p:attrNameLst>
                                      </p:cBhvr>
                                      <p:to>
                                        <p:strVal val="visible"/>
                                      </p:to>
                                    </p:set>
                                    <p:animEffect transition="in" filter="dissolve">
                                      <p:cBhvr>
                                        <p:cTn id="12" dur="500"/>
                                        <p:tgtEl>
                                          <p:spTgt spid="1761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noFill/>
          <a:ln/>
          <a:extLs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Differences Between Financial and Managerial Accounting</a:t>
            </a:r>
          </a:p>
        </p:txBody>
      </p:sp>
      <p:graphicFrame>
        <p:nvGraphicFramePr>
          <p:cNvPr id="19459" name="Object 3"/>
          <p:cNvGraphicFramePr>
            <a:graphicFrameLocks/>
          </p:cNvGraphicFramePr>
          <p:nvPr/>
        </p:nvGraphicFramePr>
        <p:xfrm>
          <a:off x="2022475" y="1563688"/>
          <a:ext cx="8528050" cy="5065712"/>
        </p:xfrm>
        <a:graphic>
          <a:graphicData uri="http://schemas.openxmlformats.org/presentationml/2006/ole">
            <mc:AlternateContent xmlns:mc="http://schemas.openxmlformats.org/markup-compatibility/2006">
              <mc:Choice xmlns:v="urn:schemas-microsoft-com:vml" Requires="v">
                <p:oleObj spid="_x0000_s1026" name="Worksheet" r:id="rId3" imgW="4848631" imgH="2867266" progId="Excel.Sheet.8">
                  <p:embed/>
                </p:oleObj>
              </mc:Choice>
              <mc:Fallback>
                <p:oleObj name="Worksheet" r:id="rId3" imgW="4848631" imgH="2867266"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22475" y="1563688"/>
                        <a:ext cx="8528050" cy="5065712"/>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497527132"/>
      </p:ext>
    </p:extLst>
  </p:cSld>
  <p:clrMapOvr>
    <a:masterClrMapping/>
  </p:clrMapOvr>
  <p:transition spd="med">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1925" name="Group 5"/>
          <p:cNvGrpSpPr>
            <a:grpSpLocks/>
          </p:cNvGrpSpPr>
          <p:nvPr/>
        </p:nvGrpSpPr>
        <p:grpSpPr bwMode="auto">
          <a:xfrm>
            <a:off x="3621089" y="3760788"/>
            <a:ext cx="5062537" cy="1301750"/>
            <a:chOff x="1321" y="2369"/>
            <a:chExt cx="3189" cy="820"/>
          </a:xfrm>
        </p:grpSpPr>
        <p:grpSp>
          <p:nvGrpSpPr>
            <p:cNvPr id="81926" name="Group 6"/>
            <p:cNvGrpSpPr>
              <a:grpSpLocks/>
            </p:cNvGrpSpPr>
            <p:nvPr/>
          </p:nvGrpSpPr>
          <p:grpSpPr bwMode="auto">
            <a:xfrm>
              <a:off x="1321" y="2369"/>
              <a:ext cx="3189" cy="739"/>
              <a:chOff x="1321" y="2369"/>
              <a:chExt cx="3189" cy="739"/>
            </a:xfrm>
          </p:grpSpPr>
          <p:grpSp>
            <p:nvGrpSpPr>
              <p:cNvPr id="81927" name="Group 7"/>
              <p:cNvGrpSpPr>
                <a:grpSpLocks/>
              </p:cNvGrpSpPr>
              <p:nvPr/>
            </p:nvGrpSpPr>
            <p:grpSpPr bwMode="auto">
              <a:xfrm>
                <a:off x="1488" y="2369"/>
                <a:ext cx="2187" cy="289"/>
                <a:chOff x="1488" y="2369"/>
                <a:chExt cx="2187" cy="289"/>
              </a:xfrm>
            </p:grpSpPr>
            <p:grpSp>
              <p:nvGrpSpPr>
                <p:cNvPr id="81928" name="Group 8"/>
                <p:cNvGrpSpPr>
                  <a:grpSpLocks/>
                </p:cNvGrpSpPr>
                <p:nvPr/>
              </p:nvGrpSpPr>
              <p:grpSpPr bwMode="auto">
                <a:xfrm>
                  <a:off x="2256" y="2400"/>
                  <a:ext cx="1168" cy="255"/>
                  <a:chOff x="2256" y="2400"/>
                  <a:chExt cx="1168" cy="255"/>
                </a:xfrm>
              </p:grpSpPr>
              <p:grpSp>
                <p:nvGrpSpPr>
                  <p:cNvPr id="81929" name="Group 9"/>
                  <p:cNvGrpSpPr>
                    <a:grpSpLocks/>
                  </p:cNvGrpSpPr>
                  <p:nvPr/>
                </p:nvGrpSpPr>
                <p:grpSpPr bwMode="auto">
                  <a:xfrm>
                    <a:off x="2515" y="2409"/>
                    <a:ext cx="744" cy="220"/>
                    <a:chOff x="2515" y="2409"/>
                    <a:chExt cx="744" cy="220"/>
                  </a:xfrm>
                </p:grpSpPr>
                <p:sp>
                  <p:nvSpPr>
                    <p:cNvPr id="81930" name="Freeform 10"/>
                    <p:cNvSpPr>
                      <a:spLocks/>
                    </p:cNvSpPr>
                    <p:nvPr/>
                  </p:nvSpPr>
                  <p:spPr bwMode="auto">
                    <a:xfrm>
                      <a:off x="2515" y="2409"/>
                      <a:ext cx="127" cy="180"/>
                    </a:xfrm>
                    <a:custGeom>
                      <a:avLst/>
                      <a:gdLst>
                        <a:gd name="T0" fmla="*/ 6 w 255"/>
                        <a:gd name="T1" fmla="*/ 5 h 359"/>
                        <a:gd name="T2" fmla="*/ 0 w 255"/>
                        <a:gd name="T3" fmla="*/ 0 h 359"/>
                        <a:gd name="T4" fmla="*/ 168 w 255"/>
                        <a:gd name="T5" fmla="*/ 359 h 359"/>
                        <a:gd name="T6" fmla="*/ 255 w 255"/>
                        <a:gd name="T7" fmla="*/ 359 h 359"/>
                        <a:gd name="T8" fmla="*/ 70 w 255"/>
                        <a:gd name="T9" fmla="*/ 0 h 359"/>
                        <a:gd name="T10" fmla="*/ 6 w 255"/>
                        <a:gd name="T11" fmla="*/ 5 h 359"/>
                      </a:gdLst>
                      <a:ahLst/>
                      <a:cxnLst>
                        <a:cxn ang="0">
                          <a:pos x="T0" y="T1"/>
                        </a:cxn>
                        <a:cxn ang="0">
                          <a:pos x="T2" y="T3"/>
                        </a:cxn>
                        <a:cxn ang="0">
                          <a:pos x="T4" y="T5"/>
                        </a:cxn>
                        <a:cxn ang="0">
                          <a:pos x="T6" y="T7"/>
                        </a:cxn>
                        <a:cxn ang="0">
                          <a:pos x="T8" y="T9"/>
                        </a:cxn>
                        <a:cxn ang="0">
                          <a:pos x="T10" y="T11"/>
                        </a:cxn>
                      </a:cxnLst>
                      <a:rect l="0" t="0" r="r" b="b"/>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prstDash val="solid"/>
                      <a:round/>
                      <a:headEnd/>
                      <a:tailEnd/>
                    </a:ln>
                  </p:spPr>
                  <p:txBody>
                    <a:bodyPr/>
                    <a:lstStyle/>
                    <a:p>
                      <a:endParaRPr lang="en-GB"/>
                    </a:p>
                  </p:txBody>
                </p:sp>
                <p:sp>
                  <p:nvSpPr>
                    <p:cNvPr id="81931" name="Freeform 11"/>
                    <p:cNvSpPr>
                      <a:spLocks/>
                    </p:cNvSpPr>
                    <p:nvPr/>
                  </p:nvSpPr>
                  <p:spPr bwMode="auto">
                    <a:xfrm>
                      <a:off x="3142" y="2509"/>
                      <a:ext cx="117" cy="120"/>
                    </a:xfrm>
                    <a:custGeom>
                      <a:avLst/>
                      <a:gdLst>
                        <a:gd name="T0" fmla="*/ 62 w 234"/>
                        <a:gd name="T1" fmla="*/ 27 h 239"/>
                        <a:gd name="T2" fmla="*/ 68 w 234"/>
                        <a:gd name="T3" fmla="*/ 23 h 239"/>
                        <a:gd name="T4" fmla="*/ 234 w 234"/>
                        <a:gd name="T5" fmla="*/ 239 h 239"/>
                        <a:gd name="T6" fmla="*/ 154 w 234"/>
                        <a:gd name="T7" fmla="*/ 227 h 239"/>
                        <a:gd name="T8" fmla="*/ 0 w 234"/>
                        <a:gd name="T9" fmla="*/ 0 h 239"/>
                        <a:gd name="T10" fmla="*/ 62 w 234"/>
                        <a:gd name="T11" fmla="*/ 27 h 239"/>
                      </a:gdLst>
                      <a:ahLst/>
                      <a:cxnLst>
                        <a:cxn ang="0">
                          <a:pos x="T0" y="T1"/>
                        </a:cxn>
                        <a:cxn ang="0">
                          <a:pos x="T2" y="T3"/>
                        </a:cxn>
                        <a:cxn ang="0">
                          <a:pos x="T4" y="T5"/>
                        </a:cxn>
                        <a:cxn ang="0">
                          <a:pos x="T6" y="T7"/>
                        </a:cxn>
                        <a:cxn ang="0">
                          <a:pos x="T8" y="T9"/>
                        </a:cxn>
                        <a:cxn ang="0">
                          <a:pos x="T10" y="T11"/>
                        </a:cxn>
                      </a:cxnLst>
                      <a:rect l="0" t="0" r="r" b="b"/>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prstDash val="solid"/>
                      <a:round/>
                      <a:headEnd/>
                      <a:tailEnd/>
                    </a:ln>
                  </p:spPr>
                  <p:txBody>
                    <a:bodyPr/>
                    <a:lstStyle/>
                    <a:p>
                      <a:endParaRPr lang="en-GB"/>
                    </a:p>
                  </p:txBody>
                </p:sp>
              </p:grpSp>
              <p:sp>
                <p:nvSpPr>
                  <p:cNvPr id="81932" name="Freeform 12"/>
                  <p:cNvSpPr>
                    <a:spLocks/>
                  </p:cNvSpPr>
                  <p:nvPr/>
                </p:nvSpPr>
                <p:spPr bwMode="auto">
                  <a:xfrm>
                    <a:off x="2256" y="2400"/>
                    <a:ext cx="1168" cy="255"/>
                  </a:xfrm>
                  <a:custGeom>
                    <a:avLst/>
                    <a:gdLst>
                      <a:gd name="T0" fmla="*/ 17 w 2336"/>
                      <a:gd name="T1" fmla="*/ 68 h 510"/>
                      <a:gd name="T2" fmla="*/ 236 w 2336"/>
                      <a:gd name="T3" fmla="*/ 59 h 510"/>
                      <a:gd name="T4" fmla="*/ 404 w 2336"/>
                      <a:gd name="T5" fmla="*/ 59 h 510"/>
                      <a:gd name="T6" fmla="*/ 630 w 2336"/>
                      <a:gd name="T7" fmla="*/ 47 h 510"/>
                      <a:gd name="T8" fmla="*/ 838 w 2336"/>
                      <a:gd name="T9" fmla="*/ 47 h 510"/>
                      <a:gd name="T10" fmla="*/ 1073 w 2336"/>
                      <a:gd name="T11" fmla="*/ 47 h 510"/>
                      <a:gd name="T12" fmla="*/ 1283 w 2336"/>
                      <a:gd name="T13" fmla="*/ 53 h 510"/>
                      <a:gd name="T14" fmla="*/ 1383 w 2336"/>
                      <a:gd name="T15" fmla="*/ 67 h 510"/>
                      <a:gd name="T16" fmla="*/ 1468 w 2336"/>
                      <a:gd name="T17" fmla="*/ 85 h 510"/>
                      <a:gd name="T18" fmla="*/ 1563 w 2336"/>
                      <a:gd name="T19" fmla="*/ 119 h 510"/>
                      <a:gd name="T20" fmla="*/ 1653 w 2336"/>
                      <a:gd name="T21" fmla="*/ 157 h 510"/>
                      <a:gd name="T22" fmla="*/ 1983 w 2336"/>
                      <a:gd name="T23" fmla="*/ 327 h 510"/>
                      <a:gd name="T24" fmla="*/ 2159 w 2336"/>
                      <a:gd name="T25" fmla="*/ 406 h 510"/>
                      <a:gd name="T26" fmla="*/ 2260 w 2336"/>
                      <a:gd name="T27" fmla="*/ 471 h 510"/>
                      <a:gd name="T28" fmla="*/ 2168 w 2336"/>
                      <a:gd name="T29" fmla="*/ 469 h 510"/>
                      <a:gd name="T30" fmla="*/ 0 w 2336"/>
                      <a:gd name="T31" fmla="*/ 304 h 510"/>
                      <a:gd name="T32" fmla="*/ 3 w 2336"/>
                      <a:gd name="T33" fmla="*/ 355 h 510"/>
                      <a:gd name="T34" fmla="*/ 2266 w 2336"/>
                      <a:gd name="T35" fmla="*/ 510 h 510"/>
                      <a:gd name="T36" fmla="*/ 2336 w 2336"/>
                      <a:gd name="T37" fmla="*/ 497 h 510"/>
                      <a:gd name="T38" fmla="*/ 2301 w 2336"/>
                      <a:gd name="T39" fmla="*/ 452 h 510"/>
                      <a:gd name="T40" fmla="*/ 2238 w 2336"/>
                      <a:gd name="T41" fmla="*/ 406 h 510"/>
                      <a:gd name="T42" fmla="*/ 2086 w 2336"/>
                      <a:gd name="T43" fmla="*/ 327 h 510"/>
                      <a:gd name="T44" fmla="*/ 1968 w 2336"/>
                      <a:gd name="T45" fmla="*/ 263 h 510"/>
                      <a:gd name="T46" fmla="*/ 1667 w 2336"/>
                      <a:gd name="T47" fmla="*/ 116 h 510"/>
                      <a:gd name="T48" fmla="*/ 1532 w 2336"/>
                      <a:gd name="T49" fmla="*/ 64 h 510"/>
                      <a:gd name="T50" fmla="*/ 1398 w 2336"/>
                      <a:gd name="T51" fmla="*/ 30 h 510"/>
                      <a:gd name="T52" fmla="*/ 1098 w 2336"/>
                      <a:gd name="T53" fmla="*/ 0 h 510"/>
                      <a:gd name="T54" fmla="*/ 687 w 2336"/>
                      <a:gd name="T55" fmla="*/ 0 h 510"/>
                      <a:gd name="T56" fmla="*/ 17 w 2336"/>
                      <a:gd name="T57" fmla="*/ 36 h 510"/>
                      <a:gd name="T58" fmla="*/ 17 w 2336"/>
                      <a:gd name="T59" fmla="*/ 68 h 5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prstDash val="solid"/>
                    <a:round/>
                    <a:headEnd/>
                    <a:tailEnd/>
                  </a:ln>
                </p:spPr>
                <p:txBody>
                  <a:bodyPr/>
                  <a:lstStyle/>
                  <a:p>
                    <a:endParaRPr lang="en-GB"/>
                  </a:p>
                </p:txBody>
              </p:sp>
            </p:grpSp>
            <p:sp>
              <p:nvSpPr>
                <p:cNvPr id="81933" name="Freeform 13"/>
                <p:cNvSpPr>
                  <a:spLocks/>
                </p:cNvSpPr>
                <p:nvPr/>
              </p:nvSpPr>
              <p:spPr bwMode="auto">
                <a:xfrm>
                  <a:off x="1488" y="2369"/>
                  <a:ext cx="2187" cy="289"/>
                </a:xfrm>
                <a:custGeom>
                  <a:avLst/>
                  <a:gdLst>
                    <a:gd name="T0" fmla="*/ 168 w 4375"/>
                    <a:gd name="T1" fmla="*/ 363 h 578"/>
                    <a:gd name="T2" fmla="*/ 384 w 4375"/>
                    <a:gd name="T3" fmla="*/ 308 h 578"/>
                    <a:gd name="T4" fmla="*/ 549 w 4375"/>
                    <a:gd name="T5" fmla="*/ 265 h 578"/>
                    <a:gd name="T6" fmla="*/ 719 w 4375"/>
                    <a:gd name="T7" fmla="*/ 219 h 578"/>
                    <a:gd name="T8" fmla="*/ 892 w 4375"/>
                    <a:gd name="T9" fmla="*/ 188 h 578"/>
                    <a:gd name="T10" fmla="*/ 1030 w 4375"/>
                    <a:gd name="T11" fmla="*/ 164 h 578"/>
                    <a:gd name="T12" fmla="*/ 1206 w 4375"/>
                    <a:gd name="T13" fmla="*/ 137 h 578"/>
                    <a:gd name="T14" fmla="*/ 1361 w 4375"/>
                    <a:gd name="T15" fmla="*/ 103 h 578"/>
                    <a:gd name="T16" fmla="*/ 1473 w 4375"/>
                    <a:gd name="T17" fmla="*/ 33 h 578"/>
                    <a:gd name="T18" fmla="*/ 1705 w 4375"/>
                    <a:gd name="T19" fmla="*/ 25 h 578"/>
                    <a:gd name="T20" fmla="*/ 1982 w 4375"/>
                    <a:gd name="T21" fmla="*/ 7 h 578"/>
                    <a:gd name="T22" fmla="*/ 2334 w 4375"/>
                    <a:gd name="T23" fmla="*/ 2 h 578"/>
                    <a:gd name="T24" fmla="*/ 2625 w 4375"/>
                    <a:gd name="T25" fmla="*/ 0 h 578"/>
                    <a:gd name="T26" fmla="*/ 2902 w 4375"/>
                    <a:gd name="T27" fmla="*/ 33 h 578"/>
                    <a:gd name="T28" fmla="*/ 3099 w 4375"/>
                    <a:gd name="T29" fmla="*/ 84 h 578"/>
                    <a:gd name="T30" fmla="*/ 3311 w 4375"/>
                    <a:gd name="T31" fmla="*/ 149 h 578"/>
                    <a:gd name="T32" fmla="*/ 3542 w 4375"/>
                    <a:gd name="T33" fmla="*/ 228 h 578"/>
                    <a:gd name="T34" fmla="*/ 3782 w 4375"/>
                    <a:gd name="T35" fmla="*/ 307 h 578"/>
                    <a:gd name="T36" fmla="*/ 3959 w 4375"/>
                    <a:gd name="T37" fmla="*/ 361 h 578"/>
                    <a:gd name="T38" fmla="*/ 4149 w 4375"/>
                    <a:gd name="T39" fmla="*/ 425 h 578"/>
                    <a:gd name="T40" fmla="*/ 4375 w 4375"/>
                    <a:gd name="T41" fmla="*/ 503 h 578"/>
                    <a:gd name="T42" fmla="*/ 4267 w 4375"/>
                    <a:gd name="T43" fmla="*/ 548 h 578"/>
                    <a:gd name="T44" fmla="*/ 4110 w 4375"/>
                    <a:gd name="T45" fmla="*/ 576 h 578"/>
                    <a:gd name="T46" fmla="*/ 3880 w 4375"/>
                    <a:gd name="T47" fmla="*/ 575 h 578"/>
                    <a:gd name="T48" fmla="*/ 3823 w 4375"/>
                    <a:gd name="T49" fmla="*/ 503 h 578"/>
                    <a:gd name="T50" fmla="*/ 3650 w 4375"/>
                    <a:gd name="T51" fmla="*/ 401 h 578"/>
                    <a:gd name="T52" fmla="*/ 3373 w 4375"/>
                    <a:gd name="T53" fmla="*/ 260 h 578"/>
                    <a:gd name="T54" fmla="*/ 3082 w 4375"/>
                    <a:gd name="T55" fmla="*/ 130 h 578"/>
                    <a:gd name="T56" fmla="*/ 2853 w 4375"/>
                    <a:gd name="T57" fmla="*/ 81 h 578"/>
                    <a:gd name="T58" fmla="*/ 2416 w 4375"/>
                    <a:gd name="T59" fmla="*/ 61 h 578"/>
                    <a:gd name="T60" fmla="*/ 1906 w 4375"/>
                    <a:gd name="T61" fmla="*/ 76 h 578"/>
                    <a:gd name="T62" fmla="*/ 1533 w 4375"/>
                    <a:gd name="T63" fmla="*/ 438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prstDash val="solid"/>
                  <a:round/>
                  <a:headEnd/>
                  <a:tailEnd/>
                </a:ln>
              </p:spPr>
              <p:txBody>
                <a:bodyPr/>
                <a:lstStyle/>
                <a:p>
                  <a:endParaRPr lang="en-GB"/>
                </a:p>
              </p:txBody>
            </p:sp>
          </p:grpSp>
          <p:sp>
            <p:nvSpPr>
              <p:cNvPr id="81934" name="Freeform 14"/>
              <p:cNvSpPr>
                <a:spLocks/>
              </p:cNvSpPr>
              <p:nvPr/>
            </p:nvSpPr>
            <p:spPr bwMode="auto">
              <a:xfrm>
                <a:off x="1550" y="2652"/>
                <a:ext cx="2958" cy="456"/>
              </a:xfrm>
              <a:custGeom>
                <a:avLst/>
                <a:gdLst>
                  <a:gd name="T0" fmla="*/ 4992 w 5916"/>
                  <a:gd name="T1" fmla="*/ 432 h 912"/>
                  <a:gd name="T2" fmla="*/ 5037 w 5916"/>
                  <a:gd name="T3" fmla="*/ 570 h 912"/>
                  <a:gd name="T4" fmla="*/ 5037 w 5916"/>
                  <a:gd name="T5" fmla="*/ 675 h 912"/>
                  <a:gd name="T6" fmla="*/ 5916 w 5916"/>
                  <a:gd name="T7" fmla="*/ 675 h 912"/>
                  <a:gd name="T8" fmla="*/ 5856 w 5916"/>
                  <a:gd name="T9" fmla="*/ 746 h 912"/>
                  <a:gd name="T10" fmla="*/ 5896 w 5916"/>
                  <a:gd name="T11" fmla="*/ 826 h 912"/>
                  <a:gd name="T12" fmla="*/ 5896 w 5916"/>
                  <a:gd name="T13" fmla="*/ 864 h 912"/>
                  <a:gd name="T14" fmla="*/ 5870 w 5916"/>
                  <a:gd name="T15" fmla="*/ 890 h 912"/>
                  <a:gd name="T16" fmla="*/ 5364 w 5916"/>
                  <a:gd name="T17" fmla="*/ 890 h 912"/>
                  <a:gd name="T18" fmla="*/ 5324 w 5916"/>
                  <a:gd name="T19" fmla="*/ 912 h 912"/>
                  <a:gd name="T20" fmla="*/ 5065 w 5916"/>
                  <a:gd name="T21" fmla="*/ 912 h 912"/>
                  <a:gd name="T22" fmla="*/ 5031 w 5916"/>
                  <a:gd name="T23" fmla="*/ 887 h 912"/>
                  <a:gd name="T24" fmla="*/ 350 w 5916"/>
                  <a:gd name="T25" fmla="*/ 887 h 912"/>
                  <a:gd name="T26" fmla="*/ 165 w 5916"/>
                  <a:gd name="T27" fmla="*/ 720 h 912"/>
                  <a:gd name="T28" fmla="*/ 19 w 5916"/>
                  <a:gd name="T29" fmla="*/ 775 h 912"/>
                  <a:gd name="T30" fmla="*/ 0 w 5916"/>
                  <a:gd name="T31" fmla="*/ 333 h 912"/>
                  <a:gd name="T32" fmla="*/ 356 w 5916"/>
                  <a:gd name="T33" fmla="*/ 0 h 912"/>
                  <a:gd name="T34" fmla="*/ 913 w 5916"/>
                  <a:gd name="T35" fmla="*/ 12 h 912"/>
                  <a:gd name="T36" fmla="*/ 3815 w 5916"/>
                  <a:gd name="T37" fmla="*/ 746 h 912"/>
                  <a:gd name="T38" fmla="*/ 3897 w 5916"/>
                  <a:gd name="T39" fmla="*/ 658 h 912"/>
                  <a:gd name="T40" fmla="*/ 3969 w 5916"/>
                  <a:gd name="T41" fmla="*/ 430 h 912"/>
                  <a:gd name="T42" fmla="*/ 4071 w 5916"/>
                  <a:gd name="T43" fmla="*/ 243 h 912"/>
                  <a:gd name="T44" fmla="*/ 4376 w 5916"/>
                  <a:gd name="T45" fmla="*/ 93 h 912"/>
                  <a:gd name="T46" fmla="*/ 4659 w 5916"/>
                  <a:gd name="T47" fmla="*/ 101 h 912"/>
                  <a:gd name="T48" fmla="*/ 4871 w 5916"/>
                  <a:gd name="T49" fmla="*/ 210 h 912"/>
                  <a:gd name="T50" fmla="*/ 4992 w 5916"/>
                  <a:gd name="T51" fmla="*/ 432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prstDash val="solid"/>
                <a:round/>
                <a:headEnd/>
                <a:tailEnd/>
              </a:ln>
            </p:spPr>
            <p:txBody>
              <a:bodyPr/>
              <a:lstStyle/>
              <a:p>
                <a:endParaRPr lang="en-GB"/>
              </a:p>
            </p:txBody>
          </p:sp>
          <p:grpSp>
            <p:nvGrpSpPr>
              <p:cNvPr id="81935" name="Group 15"/>
              <p:cNvGrpSpPr>
                <a:grpSpLocks/>
              </p:cNvGrpSpPr>
              <p:nvPr/>
            </p:nvGrpSpPr>
            <p:grpSpPr bwMode="auto">
              <a:xfrm>
                <a:off x="1321" y="2463"/>
                <a:ext cx="3189" cy="579"/>
                <a:chOff x="1321" y="2463"/>
                <a:chExt cx="3189" cy="579"/>
              </a:xfrm>
            </p:grpSpPr>
            <p:grpSp>
              <p:nvGrpSpPr>
                <p:cNvPr id="81936" name="Group 16"/>
                <p:cNvGrpSpPr>
                  <a:grpSpLocks/>
                </p:cNvGrpSpPr>
                <p:nvPr/>
              </p:nvGrpSpPr>
              <p:grpSpPr bwMode="auto">
                <a:xfrm>
                  <a:off x="1321" y="2650"/>
                  <a:ext cx="193" cy="333"/>
                  <a:chOff x="1321" y="2650"/>
                  <a:chExt cx="193" cy="333"/>
                </a:xfrm>
              </p:grpSpPr>
              <p:sp>
                <p:nvSpPr>
                  <p:cNvPr id="81937" name="Rectangle 17"/>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GB"/>
                  </a:p>
                </p:txBody>
              </p:sp>
              <p:sp>
                <p:nvSpPr>
                  <p:cNvPr id="81938" name="Rectangle 18"/>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GB"/>
                  </a:p>
                </p:txBody>
              </p:sp>
              <p:sp>
                <p:nvSpPr>
                  <p:cNvPr id="81939" name="Rectangle 19"/>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GB"/>
                  </a:p>
                </p:txBody>
              </p:sp>
              <p:sp>
                <p:nvSpPr>
                  <p:cNvPr id="81940" name="Arc 20"/>
                  <p:cNvSpPr>
                    <a:spLocks/>
                  </p:cNvSpPr>
                  <p:nvPr/>
                </p:nvSpPr>
                <p:spPr bwMode="auto">
                  <a:xfrm>
                    <a:off x="1337" y="2749"/>
                    <a:ext cx="72" cy="75"/>
                  </a:xfrm>
                  <a:custGeom>
                    <a:avLst/>
                    <a:gdLst>
                      <a:gd name="G0" fmla="+- 21600 0 0"/>
                      <a:gd name="G1" fmla="+- 276 0 0"/>
                      <a:gd name="G2" fmla="+- 21600 0 0"/>
                      <a:gd name="T0" fmla="*/ 21016 w 21600"/>
                      <a:gd name="T1" fmla="*/ 21868 h 21868"/>
                      <a:gd name="T2" fmla="*/ 2 w 21600"/>
                      <a:gd name="T3" fmla="*/ 0 h 21868"/>
                      <a:gd name="T4" fmla="*/ 21600 w 21600"/>
                      <a:gd name="T5" fmla="*/ 276 h 21868"/>
                    </a:gdLst>
                    <a:ahLst/>
                    <a:cxnLst>
                      <a:cxn ang="0">
                        <a:pos x="T0" y="T1"/>
                      </a:cxn>
                      <a:cxn ang="0">
                        <a:pos x="T2" y="T3"/>
                      </a:cxn>
                      <a:cxn ang="0">
                        <a:pos x="T4" y="T5"/>
                      </a:cxn>
                    </a:cxnLst>
                    <a:rect l="0" t="0" r="r" b="b"/>
                    <a:pathLst>
                      <a:path w="21600" h="21868" fill="none" extrusionOk="0">
                        <a:moveTo>
                          <a:pt x="21015" y="21868"/>
                        </a:moveTo>
                        <a:cubicBezTo>
                          <a:pt x="9318" y="21551"/>
                          <a:pt x="0" y="11977"/>
                          <a:pt x="0" y="276"/>
                        </a:cubicBezTo>
                        <a:cubicBezTo>
                          <a:pt x="0" y="183"/>
                          <a:pt x="0" y="91"/>
                          <a:pt x="1" y="-1"/>
                        </a:cubicBezTo>
                      </a:path>
                      <a:path w="21600" h="21868" stroke="0" extrusionOk="0">
                        <a:moveTo>
                          <a:pt x="21015" y="21868"/>
                        </a:moveTo>
                        <a:cubicBezTo>
                          <a:pt x="9318" y="21551"/>
                          <a:pt x="0" y="11977"/>
                          <a:pt x="0" y="276"/>
                        </a:cubicBezTo>
                        <a:cubicBezTo>
                          <a:pt x="0" y="183"/>
                          <a:pt x="0" y="91"/>
                          <a:pt x="1" y="-1"/>
                        </a:cubicBezTo>
                        <a:lnTo>
                          <a:pt x="21600" y="276"/>
                        </a:lnTo>
                        <a:close/>
                      </a:path>
                    </a:pathLst>
                  </a:custGeom>
                  <a:solidFill>
                    <a:srgbClr val="808080"/>
                  </a:solidFill>
                  <a:ln w="9525">
                    <a:solidFill>
                      <a:srgbClr val="C0C0C0"/>
                    </a:solidFill>
                    <a:round/>
                    <a:headEnd/>
                    <a:tailEnd/>
                  </a:ln>
                </p:spPr>
                <p:txBody>
                  <a:bodyPr/>
                  <a:lstStyle/>
                  <a:p>
                    <a:endParaRPr lang="en-GB"/>
                  </a:p>
                </p:txBody>
              </p:sp>
              <p:grpSp>
                <p:nvGrpSpPr>
                  <p:cNvPr id="81941" name="Group 21"/>
                  <p:cNvGrpSpPr>
                    <a:grpSpLocks/>
                  </p:cNvGrpSpPr>
                  <p:nvPr/>
                </p:nvGrpSpPr>
                <p:grpSpPr bwMode="auto">
                  <a:xfrm>
                    <a:off x="1321" y="2945"/>
                    <a:ext cx="193" cy="12"/>
                    <a:chOff x="1321" y="2945"/>
                    <a:chExt cx="193" cy="12"/>
                  </a:xfrm>
                </p:grpSpPr>
                <p:sp>
                  <p:nvSpPr>
                    <p:cNvPr id="81942" name="Rectangle 22"/>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1943" name="Oval 23"/>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GB"/>
                    </a:p>
                  </p:txBody>
                </p:sp>
              </p:grpSp>
              <p:grpSp>
                <p:nvGrpSpPr>
                  <p:cNvPr id="81944" name="Group 24"/>
                  <p:cNvGrpSpPr>
                    <a:grpSpLocks/>
                  </p:cNvGrpSpPr>
                  <p:nvPr/>
                </p:nvGrpSpPr>
                <p:grpSpPr bwMode="auto">
                  <a:xfrm>
                    <a:off x="1321" y="2970"/>
                    <a:ext cx="193" cy="13"/>
                    <a:chOff x="1321" y="2970"/>
                    <a:chExt cx="193" cy="13"/>
                  </a:xfrm>
                </p:grpSpPr>
                <p:sp>
                  <p:nvSpPr>
                    <p:cNvPr id="81945" name="Rectangle 25"/>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GB"/>
                    </a:p>
                  </p:txBody>
                </p:sp>
                <p:sp>
                  <p:nvSpPr>
                    <p:cNvPr id="81946" name="Oval 26"/>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GB"/>
                    </a:p>
                  </p:txBody>
                </p:sp>
              </p:grpSp>
              <p:grpSp>
                <p:nvGrpSpPr>
                  <p:cNvPr id="81947" name="Group 27"/>
                  <p:cNvGrpSpPr>
                    <a:grpSpLocks/>
                  </p:cNvGrpSpPr>
                  <p:nvPr/>
                </p:nvGrpSpPr>
                <p:grpSpPr bwMode="auto">
                  <a:xfrm>
                    <a:off x="1321" y="2918"/>
                    <a:ext cx="193" cy="12"/>
                    <a:chOff x="1321" y="2918"/>
                    <a:chExt cx="193" cy="12"/>
                  </a:xfrm>
                </p:grpSpPr>
                <p:sp>
                  <p:nvSpPr>
                    <p:cNvPr id="81948" name="Rectangle 28"/>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1949" name="Oval 29"/>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GB"/>
                    </a:p>
                  </p:txBody>
                </p:sp>
              </p:grpSp>
            </p:grpSp>
            <p:sp>
              <p:nvSpPr>
                <p:cNvPr id="81950" name="Freeform 30"/>
                <p:cNvSpPr>
                  <a:spLocks/>
                </p:cNvSpPr>
                <p:nvPr/>
              </p:nvSpPr>
              <p:spPr bwMode="auto">
                <a:xfrm>
                  <a:off x="1337" y="2561"/>
                  <a:ext cx="3173" cy="481"/>
                </a:xfrm>
                <a:custGeom>
                  <a:avLst/>
                  <a:gdLst>
                    <a:gd name="T0" fmla="*/ 318 w 6346"/>
                    <a:gd name="T1" fmla="*/ 0 h 962"/>
                    <a:gd name="T2" fmla="*/ 38 w 6346"/>
                    <a:gd name="T3" fmla="*/ 0 h 962"/>
                    <a:gd name="T4" fmla="*/ 0 w 6346"/>
                    <a:gd name="T5" fmla="*/ 149 h 962"/>
                    <a:gd name="T6" fmla="*/ 125 w 6346"/>
                    <a:gd name="T7" fmla="*/ 149 h 962"/>
                    <a:gd name="T8" fmla="*/ 125 w 6346"/>
                    <a:gd name="T9" fmla="*/ 686 h 962"/>
                    <a:gd name="T10" fmla="*/ 369 w 6346"/>
                    <a:gd name="T11" fmla="*/ 929 h 962"/>
                    <a:gd name="T12" fmla="*/ 424 w 6346"/>
                    <a:gd name="T13" fmla="*/ 954 h 962"/>
                    <a:gd name="T14" fmla="*/ 470 w 6346"/>
                    <a:gd name="T15" fmla="*/ 962 h 962"/>
                    <a:gd name="T16" fmla="*/ 462 w 6346"/>
                    <a:gd name="T17" fmla="*/ 839 h 962"/>
                    <a:gd name="T18" fmla="*/ 456 w 6346"/>
                    <a:gd name="T19" fmla="*/ 694 h 962"/>
                    <a:gd name="T20" fmla="*/ 489 w 6346"/>
                    <a:gd name="T21" fmla="*/ 570 h 962"/>
                    <a:gd name="T22" fmla="*/ 534 w 6346"/>
                    <a:gd name="T23" fmla="*/ 479 h 962"/>
                    <a:gd name="T24" fmla="*/ 593 w 6346"/>
                    <a:gd name="T25" fmla="*/ 398 h 962"/>
                    <a:gd name="T26" fmla="*/ 679 w 6346"/>
                    <a:gd name="T27" fmla="*/ 319 h 962"/>
                    <a:gd name="T28" fmla="*/ 778 w 6346"/>
                    <a:gd name="T29" fmla="*/ 260 h 962"/>
                    <a:gd name="T30" fmla="*/ 918 w 6346"/>
                    <a:gd name="T31" fmla="*/ 223 h 962"/>
                    <a:gd name="T32" fmla="*/ 1102 w 6346"/>
                    <a:gd name="T33" fmla="*/ 209 h 962"/>
                    <a:gd name="T34" fmla="*/ 1229 w 6346"/>
                    <a:gd name="T35" fmla="*/ 242 h 962"/>
                    <a:gd name="T36" fmla="*/ 1323 w 6346"/>
                    <a:gd name="T37" fmla="*/ 293 h 962"/>
                    <a:gd name="T38" fmla="*/ 1401 w 6346"/>
                    <a:gd name="T39" fmla="*/ 352 h 962"/>
                    <a:gd name="T40" fmla="*/ 1494 w 6346"/>
                    <a:gd name="T41" fmla="*/ 443 h 962"/>
                    <a:gd name="T42" fmla="*/ 1553 w 6346"/>
                    <a:gd name="T43" fmla="*/ 544 h 962"/>
                    <a:gd name="T44" fmla="*/ 1592 w 6346"/>
                    <a:gd name="T45" fmla="*/ 633 h 962"/>
                    <a:gd name="T46" fmla="*/ 1604 w 6346"/>
                    <a:gd name="T47" fmla="*/ 720 h 962"/>
                    <a:gd name="T48" fmla="*/ 1604 w 6346"/>
                    <a:gd name="T49" fmla="*/ 909 h 962"/>
                    <a:gd name="T50" fmla="*/ 4377 w 6346"/>
                    <a:gd name="T51" fmla="*/ 962 h 962"/>
                    <a:gd name="T52" fmla="*/ 4377 w 6346"/>
                    <a:gd name="T53" fmla="*/ 779 h 962"/>
                    <a:gd name="T54" fmla="*/ 4415 w 6346"/>
                    <a:gd name="T55" fmla="*/ 653 h 962"/>
                    <a:gd name="T56" fmla="*/ 4461 w 6346"/>
                    <a:gd name="T57" fmla="*/ 556 h 962"/>
                    <a:gd name="T58" fmla="*/ 4529 w 6346"/>
                    <a:gd name="T59" fmla="*/ 465 h 962"/>
                    <a:gd name="T60" fmla="*/ 4627 w 6346"/>
                    <a:gd name="T61" fmla="*/ 384 h 962"/>
                    <a:gd name="T62" fmla="*/ 4727 w 6346"/>
                    <a:gd name="T63" fmla="*/ 332 h 962"/>
                    <a:gd name="T64" fmla="*/ 4825 w 6346"/>
                    <a:gd name="T65" fmla="*/ 301 h 962"/>
                    <a:gd name="T66" fmla="*/ 4997 w 6346"/>
                    <a:gd name="T67" fmla="*/ 301 h 962"/>
                    <a:gd name="T68" fmla="*/ 5089 w 6346"/>
                    <a:gd name="T69" fmla="*/ 319 h 962"/>
                    <a:gd name="T70" fmla="*/ 5182 w 6346"/>
                    <a:gd name="T71" fmla="*/ 359 h 962"/>
                    <a:gd name="T72" fmla="*/ 5266 w 6346"/>
                    <a:gd name="T73" fmla="*/ 431 h 962"/>
                    <a:gd name="T74" fmla="*/ 5347 w 6346"/>
                    <a:gd name="T75" fmla="*/ 523 h 962"/>
                    <a:gd name="T76" fmla="*/ 5400 w 6346"/>
                    <a:gd name="T77" fmla="*/ 633 h 962"/>
                    <a:gd name="T78" fmla="*/ 5433 w 6346"/>
                    <a:gd name="T79" fmla="*/ 753 h 962"/>
                    <a:gd name="T80" fmla="*/ 5433 w 6346"/>
                    <a:gd name="T81" fmla="*/ 876 h 962"/>
                    <a:gd name="T82" fmla="*/ 6346 w 6346"/>
                    <a:gd name="T83" fmla="*/ 873 h 962"/>
                    <a:gd name="T84" fmla="*/ 6346 w 6346"/>
                    <a:gd name="T85" fmla="*/ 833 h 962"/>
                    <a:gd name="T86" fmla="*/ 6316 w 6346"/>
                    <a:gd name="T87" fmla="*/ 833 h 962"/>
                    <a:gd name="T88" fmla="*/ 6316 w 6346"/>
                    <a:gd name="T89" fmla="*/ 774 h 962"/>
                    <a:gd name="T90" fmla="*/ 6344 w 6346"/>
                    <a:gd name="T91" fmla="*/ 771 h 962"/>
                    <a:gd name="T92" fmla="*/ 6344 w 6346"/>
                    <a:gd name="T93" fmla="*/ 593 h 962"/>
                    <a:gd name="T94" fmla="*/ 6320 w 6346"/>
                    <a:gd name="T95" fmla="*/ 556 h 962"/>
                    <a:gd name="T96" fmla="*/ 6108 w 6346"/>
                    <a:gd name="T97" fmla="*/ 451 h 962"/>
                    <a:gd name="T98" fmla="*/ 5875 w 6346"/>
                    <a:gd name="T99" fmla="*/ 359 h 962"/>
                    <a:gd name="T100" fmla="*/ 5593 w 6346"/>
                    <a:gd name="T101" fmla="*/ 274 h 962"/>
                    <a:gd name="T102" fmla="*/ 5288 w 6346"/>
                    <a:gd name="T103" fmla="*/ 201 h 962"/>
                    <a:gd name="T104" fmla="*/ 5008 w 6346"/>
                    <a:gd name="T105" fmla="*/ 143 h 962"/>
                    <a:gd name="T106" fmla="*/ 4741 w 6346"/>
                    <a:gd name="T107" fmla="*/ 96 h 962"/>
                    <a:gd name="T108" fmla="*/ 4649 w 6346"/>
                    <a:gd name="T109" fmla="*/ 96 h 962"/>
                    <a:gd name="T110" fmla="*/ 4588 w 6346"/>
                    <a:gd name="T111" fmla="*/ 123 h 962"/>
                    <a:gd name="T112" fmla="*/ 4303 w 6346"/>
                    <a:gd name="T113" fmla="*/ 163 h 962"/>
                    <a:gd name="T114" fmla="*/ 4078 w 6346"/>
                    <a:gd name="T115" fmla="*/ 183 h 962"/>
                    <a:gd name="T116" fmla="*/ 2894 w 6346"/>
                    <a:gd name="T117" fmla="*/ 109 h 962"/>
                    <a:gd name="T118" fmla="*/ 2326 w 6346"/>
                    <a:gd name="T119" fmla="*/ 64 h 962"/>
                    <a:gd name="T120" fmla="*/ 1791 w 6346"/>
                    <a:gd name="T121" fmla="*/ 23 h 962"/>
                    <a:gd name="T122" fmla="*/ 1520 w 6346"/>
                    <a:gd name="T123" fmla="*/ 5 h 962"/>
                    <a:gd name="T124" fmla="*/ 318 w 6346"/>
                    <a:gd name="T125" fmla="*/ 0 h 9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prstDash val="solid"/>
                  <a:round/>
                  <a:headEnd/>
                  <a:tailEnd/>
                </a:ln>
              </p:spPr>
              <p:txBody>
                <a:bodyPr/>
                <a:lstStyle/>
                <a:p>
                  <a:endParaRPr lang="en-GB"/>
                </a:p>
              </p:txBody>
            </p:sp>
            <p:sp>
              <p:nvSpPr>
                <p:cNvPr id="81951" name="Freeform 31"/>
                <p:cNvSpPr>
                  <a:spLocks/>
                </p:cNvSpPr>
                <p:nvPr/>
              </p:nvSpPr>
              <p:spPr bwMode="auto">
                <a:xfrm>
                  <a:off x="2613" y="2601"/>
                  <a:ext cx="640" cy="432"/>
                </a:xfrm>
                <a:custGeom>
                  <a:avLst/>
                  <a:gdLst>
                    <a:gd name="T0" fmla="*/ 0 w 1280"/>
                    <a:gd name="T1" fmla="*/ 0 h 865"/>
                    <a:gd name="T2" fmla="*/ 0 w 1280"/>
                    <a:gd name="T3" fmla="*/ 845 h 865"/>
                    <a:gd name="T4" fmla="*/ 1280 w 1280"/>
                    <a:gd name="T5" fmla="*/ 865 h 865"/>
                    <a:gd name="T6" fmla="*/ 1280 w 1280"/>
                    <a:gd name="T7" fmla="*/ 92 h 865"/>
                    <a:gd name="T8" fmla="*/ 1110 w 1280"/>
                    <a:gd name="T9" fmla="*/ 75 h 865"/>
                    <a:gd name="T10" fmla="*/ 877 w 1280"/>
                    <a:gd name="T11" fmla="*/ 59 h 865"/>
                    <a:gd name="T12" fmla="*/ 642 w 1280"/>
                    <a:gd name="T13" fmla="*/ 48 h 865"/>
                    <a:gd name="T14" fmla="*/ 490 w 1280"/>
                    <a:gd name="T15" fmla="*/ 34 h 865"/>
                    <a:gd name="T16" fmla="*/ 340 w 1280"/>
                    <a:gd name="T17" fmla="*/ 25 h 865"/>
                    <a:gd name="T18" fmla="*/ 138 w 1280"/>
                    <a:gd name="T19" fmla="*/ 8 h 865"/>
                    <a:gd name="T20" fmla="*/ 0 w 1280"/>
                    <a:gd name="T21" fmla="*/ 0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prstDash val="solid"/>
                  <a:round/>
                  <a:headEnd/>
                  <a:tailEnd/>
                </a:ln>
              </p:spPr>
              <p:txBody>
                <a:bodyPr/>
                <a:lstStyle/>
                <a:p>
                  <a:endParaRPr lang="en-GB"/>
                </a:p>
              </p:txBody>
            </p:sp>
            <p:grpSp>
              <p:nvGrpSpPr>
                <p:cNvPr id="81952" name="Group 32"/>
                <p:cNvGrpSpPr>
                  <a:grpSpLocks/>
                </p:cNvGrpSpPr>
                <p:nvPr/>
              </p:nvGrpSpPr>
              <p:grpSpPr bwMode="auto">
                <a:xfrm>
                  <a:off x="2096" y="2463"/>
                  <a:ext cx="1075" cy="491"/>
                  <a:chOff x="2096" y="2463"/>
                  <a:chExt cx="1075" cy="491"/>
                </a:xfrm>
              </p:grpSpPr>
              <p:sp>
                <p:nvSpPr>
                  <p:cNvPr id="81953" name="Oval 33"/>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GB"/>
                  </a:p>
                </p:txBody>
              </p:sp>
              <p:sp>
                <p:nvSpPr>
                  <p:cNvPr id="81954" name="Oval 34"/>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GB"/>
                  </a:p>
                </p:txBody>
              </p:sp>
              <p:grpSp>
                <p:nvGrpSpPr>
                  <p:cNvPr id="81955" name="Group 35"/>
                  <p:cNvGrpSpPr>
                    <a:grpSpLocks/>
                  </p:cNvGrpSpPr>
                  <p:nvPr/>
                </p:nvGrpSpPr>
                <p:grpSpPr bwMode="auto">
                  <a:xfrm>
                    <a:off x="2494" y="2659"/>
                    <a:ext cx="677" cy="295"/>
                    <a:chOff x="2494" y="2659"/>
                    <a:chExt cx="677" cy="295"/>
                  </a:xfrm>
                </p:grpSpPr>
                <p:sp>
                  <p:nvSpPr>
                    <p:cNvPr id="81956" name="Freeform 36"/>
                    <p:cNvSpPr>
                      <a:spLocks/>
                    </p:cNvSpPr>
                    <p:nvPr/>
                  </p:nvSpPr>
                  <p:spPr bwMode="auto">
                    <a:xfrm>
                      <a:off x="2494" y="2860"/>
                      <a:ext cx="677" cy="94"/>
                    </a:xfrm>
                    <a:custGeom>
                      <a:avLst/>
                      <a:gdLst>
                        <a:gd name="T0" fmla="*/ 0 w 1355"/>
                        <a:gd name="T1" fmla="*/ 105 h 189"/>
                        <a:gd name="T2" fmla="*/ 0 w 1355"/>
                        <a:gd name="T3" fmla="*/ 189 h 189"/>
                        <a:gd name="T4" fmla="*/ 1355 w 1355"/>
                        <a:gd name="T5" fmla="*/ 0 h 189"/>
                        <a:gd name="T6" fmla="*/ 0 w 1355"/>
                        <a:gd name="T7" fmla="*/ 105 h 189"/>
                      </a:gdLst>
                      <a:ahLst/>
                      <a:cxnLst>
                        <a:cxn ang="0">
                          <a:pos x="T0" y="T1"/>
                        </a:cxn>
                        <a:cxn ang="0">
                          <a:pos x="T2" y="T3"/>
                        </a:cxn>
                        <a:cxn ang="0">
                          <a:pos x="T4" y="T5"/>
                        </a:cxn>
                        <a:cxn ang="0">
                          <a:pos x="T6" y="T7"/>
                        </a:cxn>
                      </a:cxnLst>
                      <a:rect l="0" t="0" r="r" b="b"/>
                      <a:pathLst>
                        <a:path w="1355" h="189">
                          <a:moveTo>
                            <a:pt x="0" y="105"/>
                          </a:moveTo>
                          <a:lnTo>
                            <a:pt x="0" y="189"/>
                          </a:lnTo>
                          <a:lnTo>
                            <a:pt x="1355" y="0"/>
                          </a:lnTo>
                          <a:lnTo>
                            <a:pt x="0" y="105"/>
                          </a:lnTo>
                          <a:close/>
                        </a:path>
                      </a:pathLst>
                    </a:custGeom>
                    <a:solidFill>
                      <a:srgbClr val="800000"/>
                    </a:solidFill>
                    <a:ln w="9525">
                      <a:solidFill>
                        <a:srgbClr val="800000"/>
                      </a:solidFill>
                      <a:prstDash val="solid"/>
                      <a:round/>
                      <a:headEnd/>
                      <a:tailEnd/>
                    </a:ln>
                  </p:spPr>
                  <p:txBody>
                    <a:bodyPr/>
                    <a:lstStyle/>
                    <a:p>
                      <a:endParaRPr lang="en-GB"/>
                    </a:p>
                  </p:txBody>
                </p:sp>
                <p:sp>
                  <p:nvSpPr>
                    <p:cNvPr id="81957" name="Freeform 37"/>
                    <p:cNvSpPr>
                      <a:spLocks/>
                    </p:cNvSpPr>
                    <p:nvPr/>
                  </p:nvSpPr>
                  <p:spPr bwMode="auto">
                    <a:xfrm>
                      <a:off x="2494" y="2659"/>
                      <a:ext cx="670" cy="112"/>
                    </a:xfrm>
                    <a:custGeom>
                      <a:avLst/>
                      <a:gdLst>
                        <a:gd name="T0" fmla="*/ 0 w 1341"/>
                        <a:gd name="T1" fmla="*/ 0 h 223"/>
                        <a:gd name="T2" fmla="*/ 0 w 1341"/>
                        <a:gd name="T3" fmla="*/ 87 h 223"/>
                        <a:gd name="T4" fmla="*/ 1341 w 1341"/>
                        <a:gd name="T5" fmla="*/ 223 h 223"/>
                        <a:gd name="T6" fmla="*/ 0 w 1341"/>
                        <a:gd name="T7" fmla="*/ 0 h 223"/>
                      </a:gdLst>
                      <a:ahLst/>
                      <a:cxnLst>
                        <a:cxn ang="0">
                          <a:pos x="T0" y="T1"/>
                        </a:cxn>
                        <a:cxn ang="0">
                          <a:pos x="T2" y="T3"/>
                        </a:cxn>
                        <a:cxn ang="0">
                          <a:pos x="T4" y="T5"/>
                        </a:cxn>
                        <a:cxn ang="0">
                          <a:pos x="T6" y="T7"/>
                        </a:cxn>
                      </a:cxnLst>
                      <a:rect l="0" t="0" r="r" b="b"/>
                      <a:pathLst>
                        <a:path w="1341" h="223">
                          <a:moveTo>
                            <a:pt x="0" y="0"/>
                          </a:moveTo>
                          <a:lnTo>
                            <a:pt x="0" y="87"/>
                          </a:lnTo>
                          <a:lnTo>
                            <a:pt x="1341" y="223"/>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1958" name="Freeform 38"/>
                    <p:cNvSpPr>
                      <a:spLocks/>
                    </p:cNvSpPr>
                    <p:nvPr/>
                  </p:nvSpPr>
                  <p:spPr bwMode="auto">
                    <a:xfrm>
                      <a:off x="2494" y="2725"/>
                      <a:ext cx="670" cy="69"/>
                    </a:xfrm>
                    <a:custGeom>
                      <a:avLst/>
                      <a:gdLst>
                        <a:gd name="T0" fmla="*/ 0 w 1341"/>
                        <a:gd name="T1" fmla="*/ 0 h 138"/>
                        <a:gd name="T2" fmla="*/ 0 w 1341"/>
                        <a:gd name="T3" fmla="*/ 86 h 138"/>
                        <a:gd name="T4" fmla="*/ 1341 w 1341"/>
                        <a:gd name="T5" fmla="*/ 138 h 138"/>
                        <a:gd name="T6" fmla="*/ 0 w 1341"/>
                        <a:gd name="T7" fmla="*/ 0 h 138"/>
                      </a:gdLst>
                      <a:ahLst/>
                      <a:cxnLst>
                        <a:cxn ang="0">
                          <a:pos x="T0" y="T1"/>
                        </a:cxn>
                        <a:cxn ang="0">
                          <a:pos x="T2" y="T3"/>
                        </a:cxn>
                        <a:cxn ang="0">
                          <a:pos x="T4" y="T5"/>
                        </a:cxn>
                        <a:cxn ang="0">
                          <a:pos x="T6" y="T7"/>
                        </a:cxn>
                      </a:cxnLst>
                      <a:rect l="0" t="0" r="r" b="b"/>
                      <a:pathLst>
                        <a:path w="1341" h="138">
                          <a:moveTo>
                            <a:pt x="0" y="0"/>
                          </a:moveTo>
                          <a:lnTo>
                            <a:pt x="0" y="86"/>
                          </a:lnTo>
                          <a:lnTo>
                            <a:pt x="1341" y="138"/>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1959" name="Freeform 39"/>
                    <p:cNvSpPr>
                      <a:spLocks/>
                    </p:cNvSpPr>
                    <p:nvPr/>
                  </p:nvSpPr>
                  <p:spPr bwMode="auto">
                    <a:xfrm>
                      <a:off x="2494" y="2788"/>
                      <a:ext cx="677" cy="42"/>
                    </a:xfrm>
                    <a:custGeom>
                      <a:avLst/>
                      <a:gdLst>
                        <a:gd name="T0" fmla="*/ 0 w 1355"/>
                        <a:gd name="T1" fmla="*/ 0 h 85"/>
                        <a:gd name="T2" fmla="*/ 0 w 1355"/>
                        <a:gd name="T3" fmla="*/ 85 h 85"/>
                        <a:gd name="T4" fmla="*/ 1355 w 1355"/>
                        <a:gd name="T5" fmla="*/ 51 h 85"/>
                        <a:gd name="T6" fmla="*/ 0 w 1355"/>
                        <a:gd name="T7" fmla="*/ 0 h 85"/>
                      </a:gdLst>
                      <a:ahLst/>
                      <a:cxnLst>
                        <a:cxn ang="0">
                          <a:pos x="T0" y="T1"/>
                        </a:cxn>
                        <a:cxn ang="0">
                          <a:pos x="T2" y="T3"/>
                        </a:cxn>
                        <a:cxn ang="0">
                          <a:pos x="T4" y="T5"/>
                        </a:cxn>
                        <a:cxn ang="0">
                          <a:pos x="T6" y="T7"/>
                        </a:cxn>
                      </a:cxnLst>
                      <a:rect l="0" t="0" r="r" b="b"/>
                      <a:pathLst>
                        <a:path w="1355" h="85">
                          <a:moveTo>
                            <a:pt x="0" y="0"/>
                          </a:moveTo>
                          <a:lnTo>
                            <a:pt x="0" y="85"/>
                          </a:lnTo>
                          <a:lnTo>
                            <a:pt x="1355" y="51"/>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1960" name="Freeform 40"/>
                    <p:cNvSpPr>
                      <a:spLocks/>
                    </p:cNvSpPr>
                    <p:nvPr/>
                  </p:nvSpPr>
                  <p:spPr bwMode="auto">
                    <a:xfrm>
                      <a:off x="2494" y="2837"/>
                      <a:ext cx="677" cy="55"/>
                    </a:xfrm>
                    <a:custGeom>
                      <a:avLst/>
                      <a:gdLst>
                        <a:gd name="T0" fmla="*/ 0 w 1355"/>
                        <a:gd name="T1" fmla="*/ 27 h 112"/>
                        <a:gd name="T2" fmla="*/ 0 w 1355"/>
                        <a:gd name="T3" fmla="*/ 112 h 112"/>
                        <a:gd name="T4" fmla="*/ 1355 w 1355"/>
                        <a:gd name="T5" fmla="*/ 0 h 112"/>
                        <a:gd name="T6" fmla="*/ 0 w 1355"/>
                        <a:gd name="T7" fmla="*/ 27 h 112"/>
                      </a:gdLst>
                      <a:ahLst/>
                      <a:cxnLst>
                        <a:cxn ang="0">
                          <a:pos x="T0" y="T1"/>
                        </a:cxn>
                        <a:cxn ang="0">
                          <a:pos x="T2" y="T3"/>
                        </a:cxn>
                        <a:cxn ang="0">
                          <a:pos x="T4" y="T5"/>
                        </a:cxn>
                        <a:cxn ang="0">
                          <a:pos x="T6" y="T7"/>
                        </a:cxn>
                      </a:cxnLst>
                      <a:rect l="0" t="0" r="r" b="b"/>
                      <a:pathLst>
                        <a:path w="1355" h="112">
                          <a:moveTo>
                            <a:pt x="0" y="27"/>
                          </a:moveTo>
                          <a:lnTo>
                            <a:pt x="0" y="112"/>
                          </a:lnTo>
                          <a:lnTo>
                            <a:pt x="1355" y="0"/>
                          </a:lnTo>
                          <a:lnTo>
                            <a:pt x="0" y="27"/>
                          </a:lnTo>
                          <a:close/>
                        </a:path>
                      </a:pathLst>
                    </a:custGeom>
                    <a:solidFill>
                      <a:srgbClr val="800000"/>
                    </a:solidFill>
                    <a:ln w="9525">
                      <a:solidFill>
                        <a:srgbClr val="800000"/>
                      </a:solidFill>
                      <a:prstDash val="solid"/>
                      <a:round/>
                      <a:headEnd/>
                      <a:tailEnd/>
                    </a:ln>
                  </p:spPr>
                  <p:txBody>
                    <a:bodyPr/>
                    <a:lstStyle/>
                    <a:p>
                      <a:endParaRPr lang="en-GB"/>
                    </a:p>
                  </p:txBody>
                </p:sp>
              </p:grpSp>
            </p:grpSp>
          </p:grpSp>
        </p:grpSp>
        <p:grpSp>
          <p:nvGrpSpPr>
            <p:cNvPr id="81961" name="Group 41"/>
            <p:cNvGrpSpPr>
              <a:grpSpLocks/>
            </p:cNvGrpSpPr>
            <p:nvPr/>
          </p:nvGrpSpPr>
          <p:grpSpPr bwMode="auto">
            <a:xfrm>
              <a:off x="1597" y="2685"/>
              <a:ext cx="2446" cy="504"/>
              <a:chOff x="1597" y="2685"/>
              <a:chExt cx="2446" cy="504"/>
            </a:xfrm>
          </p:grpSpPr>
          <p:grpSp>
            <p:nvGrpSpPr>
              <p:cNvPr id="81962" name="Group 42"/>
              <p:cNvGrpSpPr>
                <a:grpSpLocks/>
              </p:cNvGrpSpPr>
              <p:nvPr/>
            </p:nvGrpSpPr>
            <p:grpSpPr bwMode="auto">
              <a:xfrm>
                <a:off x="3541" y="2685"/>
                <a:ext cx="502" cy="504"/>
                <a:chOff x="3541" y="2685"/>
                <a:chExt cx="502" cy="504"/>
              </a:xfrm>
            </p:grpSpPr>
            <p:sp>
              <p:nvSpPr>
                <p:cNvPr id="81963" name="Oval 43"/>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1964" name="Freeform 44"/>
                <p:cNvSpPr>
                  <a:spLocks/>
                </p:cNvSpPr>
                <p:nvPr/>
              </p:nvSpPr>
              <p:spPr bwMode="auto">
                <a:xfrm>
                  <a:off x="3752" y="3012"/>
                  <a:ext cx="88" cy="108"/>
                </a:xfrm>
                <a:custGeom>
                  <a:avLst/>
                  <a:gdLst>
                    <a:gd name="T0" fmla="*/ 0 w 176"/>
                    <a:gd name="T1" fmla="*/ 199 h 215"/>
                    <a:gd name="T2" fmla="*/ 69 w 176"/>
                    <a:gd name="T3" fmla="*/ 0 h 215"/>
                    <a:gd name="T4" fmla="*/ 111 w 176"/>
                    <a:gd name="T5" fmla="*/ 0 h 215"/>
                    <a:gd name="T6" fmla="*/ 176 w 176"/>
                    <a:gd name="T7" fmla="*/ 207 h 215"/>
                    <a:gd name="T8" fmla="*/ 90 w 176"/>
                    <a:gd name="T9" fmla="*/ 215 h 215"/>
                    <a:gd name="T10" fmla="*/ 0 w 176"/>
                    <a:gd name="T11" fmla="*/ 199 h 215"/>
                  </a:gdLst>
                  <a:ahLst/>
                  <a:cxnLst>
                    <a:cxn ang="0">
                      <a:pos x="T0" y="T1"/>
                    </a:cxn>
                    <a:cxn ang="0">
                      <a:pos x="T2" y="T3"/>
                    </a:cxn>
                    <a:cxn ang="0">
                      <a:pos x="T4" y="T5"/>
                    </a:cxn>
                    <a:cxn ang="0">
                      <a:pos x="T6" y="T7"/>
                    </a:cxn>
                    <a:cxn ang="0">
                      <a:pos x="T8" y="T9"/>
                    </a:cxn>
                    <a:cxn ang="0">
                      <a:pos x="T10" y="T11"/>
                    </a:cxn>
                  </a:cxnLst>
                  <a:rect l="0" t="0" r="r" b="b"/>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1965" name="Freeform 45"/>
                <p:cNvSpPr>
                  <a:spLocks/>
                </p:cNvSpPr>
                <p:nvPr/>
              </p:nvSpPr>
              <p:spPr bwMode="auto">
                <a:xfrm>
                  <a:off x="3747" y="2752"/>
                  <a:ext cx="89" cy="108"/>
                </a:xfrm>
                <a:custGeom>
                  <a:avLst/>
                  <a:gdLst>
                    <a:gd name="T0" fmla="*/ 0 w 179"/>
                    <a:gd name="T1" fmla="*/ 15 h 215"/>
                    <a:gd name="T2" fmla="*/ 71 w 179"/>
                    <a:gd name="T3" fmla="*/ 215 h 215"/>
                    <a:gd name="T4" fmla="*/ 112 w 179"/>
                    <a:gd name="T5" fmla="*/ 215 h 215"/>
                    <a:gd name="T6" fmla="*/ 179 w 179"/>
                    <a:gd name="T7" fmla="*/ 9 h 215"/>
                    <a:gd name="T8" fmla="*/ 92 w 179"/>
                    <a:gd name="T9" fmla="*/ 0 h 215"/>
                    <a:gd name="T10" fmla="*/ 0 w 179"/>
                    <a:gd name="T11" fmla="*/ 15 h 215"/>
                  </a:gdLst>
                  <a:ahLst/>
                  <a:cxnLst>
                    <a:cxn ang="0">
                      <a:pos x="T0" y="T1"/>
                    </a:cxn>
                    <a:cxn ang="0">
                      <a:pos x="T2" y="T3"/>
                    </a:cxn>
                    <a:cxn ang="0">
                      <a:pos x="T4" y="T5"/>
                    </a:cxn>
                    <a:cxn ang="0">
                      <a:pos x="T6" y="T7"/>
                    </a:cxn>
                    <a:cxn ang="0">
                      <a:pos x="T8" y="T9"/>
                    </a:cxn>
                    <a:cxn ang="0">
                      <a:pos x="T10" y="T11"/>
                    </a:cxn>
                  </a:cxnLst>
                  <a:rect l="0" t="0" r="r" b="b"/>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1966" name="Freeform 46"/>
                <p:cNvSpPr>
                  <a:spLocks/>
                </p:cNvSpPr>
                <p:nvPr/>
              </p:nvSpPr>
              <p:spPr bwMode="auto">
                <a:xfrm>
                  <a:off x="3867" y="2890"/>
                  <a:ext cx="107" cy="88"/>
                </a:xfrm>
                <a:custGeom>
                  <a:avLst/>
                  <a:gdLst>
                    <a:gd name="T0" fmla="*/ 200 w 215"/>
                    <a:gd name="T1" fmla="*/ 0 h 175"/>
                    <a:gd name="T2" fmla="*/ 0 w 215"/>
                    <a:gd name="T3" fmla="*/ 70 h 175"/>
                    <a:gd name="T4" fmla="*/ 0 w 215"/>
                    <a:gd name="T5" fmla="*/ 112 h 175"/>
                    <a:gd name="T6" fmla="*/ 206 w 215"/>
                    <a:gd name="T7" fmla="*/ 175 h 175"/>
                    <a:gd name="T8" fmla="*/ 215 w 215"/>
                    <a:gd name="T9" fmla="*/ 91 h 175"/>
                    <a:gd name="T10" fmla="*/ 200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prstDash val="solid"/>
                  <a:round/>
                  <a:headEnd/>
                  <a:tailEnd/>
                </a:ln>
              </p:spPr>
              <p:txBody>
                <a:bodyPr/>
                <a:lstStyle/>
                <a:p>
                  <a:endParaRPr lang="en-GB"/>
                </a:p>
              </p:txBody>
            </p:sp>
            <p:sp>
              <p:nvSpPr>
                <p:cNvPr id="81967" name="Freeform 47"/>
                <p:cNvSpPr>
                  <a:spLocks/>
                </p:cNvSpPr>
                <p:nvPr/>
              </p:nvSpPr>
              <p:spPr bwMode="auto">
                <a:xfrm>
                  <a:off x="3610" y="2890"/>
                  <a:ext cx="107" cy="88"/>
                </a:xfrm>
                <a:custGeom>
                  <a:avLst/>
                  <a:gdLst>
                    <a:gd name="T0" fmla="*/ 16 w 215"/>
                    <a:gd name="T1" fmla="*/ 0 h 175"/>
                    <a:gd name="T2" fmla="*/ 215 w 215"/>
                    <a:gd name="T3" fmla="*/ 70 h 175"/>
                    <a:gd name="T4" fmla="*/ 215 w 215"/>
                    <a:gd name="T5" fmla="*/ 112 h 175"/>
                    <a:gd name="T6" fmla="*/ 8 w 215"/>
                    <a:gd name="T7" fmla="*/ 175 h 175"/>
                    <a:gd name="T8" fmla="*/ 0 w 215"/>
                    <a:gd name="T9" fmla="*/ 91 h 175"/>
                    <a:gd name="T10" fmla="*/ 16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prstDash val="solid"/>
                  <a:round/>
                  <a:headEnd/>
                  <a:tailEnd/>
                </a:ln>
              </p:spPr>
              <p:txBody>
                <a:bodyPr/>
                <a:lstStyle/>
                <a:p>
                  <a:endParaRPr lang="en-GB"/>
                </a:p>
              </p:txBody>
            </p:sp>
            <p:sp>
              <p:nvSpPr>
                <p:cNvPr id="81968" name="Oval 48"/>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1969" name="Group 49"/>
                <p:cNvGrpSpPr>
                  <a:grpSpLocks/>
                </p:cNvGrpSpPr>
                <p:nvPr/>
              </p:nvGrpSpPr>
              <p:grpSpPr bwMode="auto">
                <a:xfrm>
                  <a:off x="3723" y="2864"/>
                  <a:ext cx="136" cy="139"/>
                  <a:chOff x="3723" y="2864"/>
                  <a:chExt cx="136" cy="139"/>
                </a:xfrm>
              </p:grpSpPr>
              <p:sp>
                <p:nvSpPr>
                  <p:cNvPr id="81970" name="Oval 50"/>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GB"/>
                  </a:p>
                </p:txBody>
              </p:sp>
              <p:sp>
                <p:nvSpPr>
                  <p:cNvPr id="81971" name="Oval 51"/>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GB"/>
                  </a:p>
                </p:txBody>
              </p:sp>
            </p:grpSp>
          </p:grpSp>
          <p:grpSp>
            <p:nvGrpSpPr>
              <p:cNvPr id="81972" name="Group 52"/>
              <p:cNvGrpSpPr>
                <a:grpSpLocks/>
              </p:cNvGrpSpPr>
              <p:nvPr/>
            </p:nvGrpSpPr>
            <p:grpSpPr bwMode="auto">
              <a:xfrm>
                <a:off x="1597" y="2685"/>
                <a:ext cx="502" cy="504"/>
                <a:chOff x="1597" y="2685"/>
                <a:chExt cx="502" cy="504"/>
              </a:xfrm>
            </p:grpSpPr>
            <p:sp>
              <p:nvSpPr>
                <p:cNvPr id="81973" name="Oval 53"/>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1974" name="Freeform 54"/>
                <p:cNvSpPr>
                  <a:spLocks/>
                </p:cNvSpPr>
                <p:nvPr/>
              </p:nvSpPr>
              <p:spPr bwMode="auto">
                <a:xfrm>
                  <a:off x="1809" y="3012"/>
                  <a:ext cx="87" cy="108"/>
                </a:xfrm>
                <a:custGeom>
                  <a:avLst/>
                  <a:gdLst>
                    <a:gd name="T0" fmla="*/ 0 w 174"/>
                    <a:gd name="T1" fmla="*/ 199 h 215"/>
                    <a:gd name="T2" fmla="*/ 67 w 174"/>
                    <a:gd name="T3" fmla="*/ 0 h 215"/>
                    <a:gd name="T4" fmla="*/ 109 w 174"/>
                    <a:gd name="T5" fmla="*/ 0 h 215"/>
                    <a:gd name="T6" fmla="*/ 174 w 174"/>
                    <a:gd name="T7" fmla="*/ 207 h 215"/>
                    <a:gd name="T8" fmla="*/ 90 w 174"/>
                    <a:gd name="T9" fmla="*/ 215 h 215"/>
                    <a:gd name="T10" fmla="*/ 0 w 174"/>
                    <a:gd name="T11" fmla="*/ 199 h 215"/>
                  </a:gdLst>
                  <a:ahLst/>
                  <a:cxnLst>
                    <a:cxn ang="0">
                      <a:pos x="T0" y="T1"/>
                    </a:cxn>
                    <a:cxn ang="0">
                      <a:pos x="T2" y="T3"/>
                    </a:cxn>
                    <a:cxn ang="0">
                      <a:pos x="T4" y="T5"/>
                    </a:cxn>
                    <a:cxn ang="0">
                      <a:pos x="T6" y="T7"/>
                    </a:cxn>
                    <a:cxn ang="0">
                      <a:pos x="T8" y="T9"/>
                    </a:cxn>
                    <a:cxn ang="0">
                      <a:pos x="T10" y="T11"/>
                    </a:cxn>
                  </a:cxnLst>
                  <a:rect l="0" t="0" r="r" b="b"/>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1975" name="Freeform 55"/>
                <p:cNvSpPr>
                  <a:spLocks/>
                </p:cNvSpPr>
                <p:nvPr/>
              </p:nvSpPr>
              <p:spPr bwMode="auto">
                <a:xfrm>
                  <a:off x="1803" y="2752"/>
                  <a:ext cx="90" cy="108"/>
                </a:xfrm>
                <a:custGeom>
                  <a:avLst/>
                  <a:gdLst>
                    <a:gd name="T0" fmla="*/ 0 w 181"/>
                    <a:gd name="T1" fmla="*/ 15 h 215"/>
                    <a:gd name="T2" fmla="*/ 72 w 181"/>
                    <a:gd name="T3" fmla="*/ 215 h 215"/>
                    <a:gd name="T4" fmla="*/ 115 w 181"/>
                    <a:gd name="T5" fmla="*/ 215 h 215"/>
                    <a:gd name="T6" fmla="*/ 181 w 181"/>
                    <a:gd name="T7" fmla="*/ 9 h 215"/>
                    <a:gd name="T8" fmla="*/ 94 w 181"/>
                    <a:gd name="T9" fmla="*/ 0 h 215"/>
                    <a:gd name="T10" fmla="*/ 0 w 181"/>
                    <a:gd name="T11" fmla="*/ 15 h 215"/>
                  </a:gdLst>
                  <a:ahLst/>
                  <a:cxnLst>
                    <a:cxn ang="0">
                      <a:pos x="T0" y="T1"/>
                    </a:cxn>
                    <a:cxn ang="0">
                      <a:pos x="T2" y="T3"/>
                    </a:cxn>
                    <a:cxn ang="0">
                      <a:pos x="T4" y="T5"/>
                    </a:cxn>
                    <a:cxn ang="0">
                      <a:pos x="T6" y="T7"/>
                    </a:cxn>
                    <a:cxn ang="0">
                      <a:pos x="T8" y="T9"/>
                    </a:cxn>
                    <a:cxn ang="0">
                      <a:pos x="T10" y="T11"/>
                    </a:cxn>
                  </a:cxnLst>
                  <a:rect l="0" t="0" r="r" b="b"/>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1976" name="Freeform 56"/>
                <p:cNvSpPr>
                  <a:spLocks/>
                </p:cNvSpPr>
                <p:nvPr/>
              </p:nvSpPr>
              <p:spPr bwMode="auto">
                <a:xfrm>
                  <a:off x="1923" y="2890"/>
                  <a:ext cx="108" cy="88"/>
                </a:xfrm>
                <a:custGeom>
                  <a:avLst/>
                  <a:gdLst>
                    <a:gd name="T0" fmla="*/ 201 w 216"/>
                    <a:gd name="T1" fmla="*/ 0 h 175"/>
                    <a:gd name="T2" fmla="*/ 0 w 216"/>
                    <a:gd name="T3" fmla="*/ 70 h 175"/>
                    <a:gd name="T4" fmla="*/ 0 w 216"/>
                    <a:gd name="T5" fmla="*/ 112 h 175"/>
                    <a:gd name="T6" fmla="*/ 207 w 216"/>
                    <a:gd name="T7" fmla="*/ 175 h 175"/>
                    <a:gd name="T8" fmla="*/ 216 w 216"/>
                    <a:gd name="T9" fmla="*/ 91 h 175"/>
                    <a:gd name="T10" fmla="*/ 201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prstDash val="solid"/>
                  <a:round/>
                  <a:headEnd/>
                  <a:tailEnd/>
                </a:ln>
              </p:spPr>
              <p:txBody>
                <a:bodyPr/>
                <a:lstStyle/>
                <a:p>
                  <a:endParaRPr lang="en-GB"/>
                </a:p>
              </p:txBody>
            </p:sp>
            <p:sp>
              <p:nvSpPr>
                <p:cNvPr id="81977" name="Freeform 57"/>
                <p:cNvSpPr>
                  <a:spLocks/>
                </p:cNvSpPr>
                <p:nvPr/>
              </p:nvSpPr>
              <p:spPr bwMode="auto">
                <a:xfrm>
                  <a:off x="1665" y="2890"/>
                  <a:ext cx="109" cy="88"/>
                </a:xfrm>
                <a:custGeom>
                  <a:avLst/>
                  <a:gdLst>
                    <a:gd name="T0" fmla="*/ 15 w 216"/>
                    <a:gd name="T1" fmla="*/ 0 h 175"/>
                    <a:gd name="T2" fmla="*/ 216 w 216"/>
                    <a:gd name="T3" fmla="*/ 70 h 175"/>
                    <a:gd name="T4" fmla="*/ 216 w 216"/>
                    <a:gd name="T5" fmla="*/ 112 h 175"/>
                    <a:gd name="T6" fmla="*/ 9 w 216"/>
                    <a:gd name="T7" fmla="*/ 175 h 175"/>
                    <a:gd name="T8" fmla="*/ 0 w 216"/>
                    <a:gd name="T9" fmla="*/ 91 h 175"/>
                    <a:gd name="T10" fmla="*/ 15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prstDash val="solid"/>
                  <a:round/>
                  <a:headEnd/>
                  <a:tailEnd/>
                </a:ln>
              </p:spPr>
              <p:txBody>
                <a:bodyPr/>
                <a:lstStyle/>
                <a:p>
                  <a:endParaRPr lang="en-GB"/>
                </a:p>
              </p:txBody>
            </p:sp>
            <p:sp>
              <p:nvSpPr>
                <p:cNvPr id="81978" name="Oval 58"/>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1979" name="Group 59"/>
                <p:cNvGrpSpPr>
                  <a:grpSpLocks/>
                </p:cNvGrpSpPr>
                <p:nvPr/>
              </p:nvGrpSpPr>
              <p:grpSpPr bwMode="auto">
                <a:xfrm>
                  <a:off x="1778" y="2864"/>
                  <a:ext cx="138" cy="139"/>
                  <a:chOff x="1778" y="2864"/>
                  <a:chExt cx="138" cy="139"/>
                </a:xfrm>
              </p:grpSpPr>
              <p:sp>
                <p:nvSpPr>
                  <p:cNvPr id="81980" name="Oval 60"/>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GB"/>
                  </a:p>
                </p:txBody>
              </p:sp>
              <p:sp>
                <p:nvSpPr>
                  <p:cNvPr id="81981" name="Oval 61"/>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GB"/>
                  </a:p>
                </p:txBody>
              </p:sp>
            </p:grpSp>
          </p:grpSp>
        </p:grpSp>
      </p:grpSp>
      <p:sp>
        <p:nvSpPr>
          <p:cNvPr id="81982" name="Text Box 62"/>
          <p:cNvSpPr txBox="1">
            <a:spLocks noChangeArrowheads="1"/>
          </p:cNvSpPr>
          <p:nvPr/>
        </p:nvSpPr>
        <p:spPr bwMode="auto">
          <a:xfrm>
            <a:off x="4953000" y="4953000"/>
            <a:ext cx="153118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b="1">
                <a:effectLst>
                  <a:outerShdw blurRad="38100" dist="38100" dir="2700000" algn="tl">
                    <a:srgbClr val="C0C0C0"/>
                  </a:outerShdw>
                </a:effectLst>
                <a:latin typeface="Arial" panose="020B0604020202020204" pitchFamily="34" charset="0"/>
              </a:rPr>
              <a:t>The Product</a:t>
            </a:r>
          </a:p>
        </p:txBody>
      </p:sp>
      <p:grpSp>
        <p:nvGrpSpPr>
          <p:cNvPr id="81989" name="Group 69"/>
          <p:cNvGrpSpPr>
            <a:grpSpLocks/>
          </p:cNvGrpSpPr>
          <p:nvPr/>
        </p:nvGrpSpPr>
        <p:grpSpPr bwMode="auto">
          <a:xfrm>
            <a:off x="2082800" y="1752600"/>
            <a:ext cx="2362200" cy="2159000"/>
            <a:chOff x="352" y="1104"/>
            <a:chExt cx="1488" cy="1360"/>
          </a:xfrm>
        </p:grpSpPr>
        <p:sp>
          <p:nvSpPr>
            <p:cNvPr id="81923" name="Line 3"/>
            <p:cNvSpPr>
              <a:spLocks noChangeShapeType="1"/>
            </p:cNvSpPr>
            <p:nvPr/>
          </p:nvSpPr>
          <p:spPr bwMode="auto">
            <a:xfrm>
              <a:off x="1040" y="1856"/>
              <a:ext cx="800" cy="608"/>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83" name="Oval 63"/>
            <p:cNvSpPr>
              <a:spLocks noChangeArrowheads="1"/>
            </p:cNvSpPr>
            <p:nvPr/>
          </p:nvSpPr>
          <p:spPr bwMode="auto">
            <a:xfrm>
              <a:off x="352" y="1104"/>
              <a:ext cx="1424" cy="752"/>
            </a:xfrm>
            <a:prstGeom prst="ellipse">
              <a:avLst/>
            </a:prstGeom>
            <a:solidFill>
              <a:srgbClr val="CCECFF"/>
            </a:solidFill>
            <a:ln w="25399">
              <a:solidFill>
                <a:schemeClr val="tx1"/>
              </a:solidFill>
              <a:round/>
              <a:headEnd/>
              <a:tailEnd/>
            </a:ln>
            <a:effectLst>
              <a:outerShdw dist="63500" dir="3187806" algn="ctr" rotWithShape="0">
                <a:schemeClr val="tx1"/>
              </a:outerShdw>
            </a:effectLst>
          </p:spPr>
          <p:txBody>
            <a:bodyPr wrap="none" anchor="ctr"/>
            <a:lstStyle/>
            <a:p>
              <a:pPr algn="ctr"/>
              <a:r>
                <a:rPr lang="en-US" altLang="en-US" sz="2400">
                  <a:solidFill>
                    <a:srgbClr val="0000CC"/>
                  </a:solidFill>
                  <a:latin typeface="Arial" panose="020B0604020202020204" pitchFamily="34" charset="0"/>
                </a:rPr>
                <a:t>Direct</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Materials</a:t>
              </a:r>
              <a:endParaRPr lang="en-US" altLang="en-US">
                <a:solidFill>
                  <a:srgbClr val="0000CC"/>
                </a:solidFill>
              </a:endParaRPr>
            </a:p>
          </p:txBody>
        </p:sp>
      </p:grpSp>
      <p:grpSp>
        <p:nvGrpSpPr>
          <p:cNvPr id="81987" name="Group 67"/>
          <p:cNvGrpSpPr>
            <a:grpSpLocks/>
          </p:cNvGrpSpPr>
          <p:nvPr/>
        </p:nvGrpSpPr>
        <p:grpSpPr bwMode="auto">
          <a:xfrm>
            <a:off x="5041900" y="1752601"/>
            <a:ext cx="2260600" cy="2022475"/>
            <a:chOff x="2216" y="1104"/>
            <a:chExt cx="1424" cy="1274"/>
          </a:xfrm>
        </p:grpSpPr>
        <p:sp>
          <p:nvSpPr>
            <p:cNvPr id="81922" name="Line 2"/>
            <p:cNvSpPr>
              <a:spLocks noChangeShapeType="1"/>
            </p:cNvSpPr>
            <p:nvPr/>
          </p:nvSpPr>
          <p:spPr bwMode="auto">
            <a:xfrm>
              <a:off x="2976" y="1850"/>
              <a:ext cx="0" cy="528"/>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84" name="Oval 64"/>
            <p:cNvSpPr>
              <a:spLocks noChangeArrowheads="1"/>
            </p:cNvSpPr>
            <p:nvPr/>
          </p:nvSpPr>
          <p:spPr bwMode="auto">
            <a:xfrm>
              <a:off x="2216" y="1104"/>
              <a:ext cx="1424" cy="752"/>
            </a:xfrm>
            <a:prstGeom prst="ellipse">
              <a:avLst/>
            </a:prstGeom>
            <a:solidFill>
              <a:srgbClr val="CCECFF"/>
            </a:solidFill>
            <a:ln w="25399">
              <a:solidFill>
                <a:schemeClr val="tx1"/>
              </a:solidFill>
              <a:round/>
              <a:headEnd/>
              <a:tailEnd/>
            </a:ln>
            <a:effectLst>
              <a:outerShdw dist="53882" dir="2700000" algn="ctr" rotWithShape="0">
                <a:schemeClr val="tx1"/>
              </a:outerShdw>
            </a:effectLst>
          </p:spPr>
          <p:txBody>
            <a:bodyPr wrap="none" anchor="ctr"/>
            <a:lstStyle/>
            <a:p>
              <a:pPr algn="ctr"/>
              <a:r>
                <a:rPr lang="en-US" altLang="en-US" sz="2400">
                  <a:solidFill>
                    <a:srgbClr val="0000CC"/>
                  </a:solidFill>
                  <a:latin typeface="Arial" panose="020B0604020202020204" pitchFamily="34" charset="0"/>
                </a:rPr>
                <a:t>Direct</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Labor</a:t>
              </a:r>
              <a:endParaRPr lang="en-US" altLang="en-US">
                <a:solidFill>
                  <a:srgbClr val="0000CC"/>
                </a:solidFill>
                <a:latin typeface="Arial" panose="020B0604020202020204" pitchFamily="34" charset="0"/>
              </a:endParaRPr>
            </a:p>
          </p:txBody>
        </p:sp>
      </p:grpSp>
      <p:grpSp>
        <p:nvGrpSpPr>
          <p:cNvPr id="81988" name="Group 68"/>
          <p:cNvGrpSpPr>
            <a:grpSpLocks/>
          </p:cNvGrpSpPr>
          <p:nvPr/>
        </p:nvGrpSpPr>
        <p:grpSpPr bwMode="auto">
          <a:xfrm>
            <a:off x="7924800" y="1752601"/>
            <a:ext cx="2349500" cy="2360613"/>
            <a:chOff x="4032" y="1104"/>
            <a:chExt cx="1480" cy="1487"/>
          </a:xfrm>
        </p:grpSpPr>
        <p:sp>
          <p:nvSpPr>
            <p:cNvPr id="81924" name="Line 4"/>
            <p:cNvSpPr>
              <a:spLocks noChangeShapeType="1"/>
            </p:cNvSpPr>
            <p:nvPr/>
          </p:nvSpPr>
          <p:spPr bwMode="auto">
            <a:xfrm flipV="1">
              <a:off x="4032" y="1856"/>
              <a:ext cx="808" cy="735"/>
            </a:xfrm>
            <a:prstGeom prst="line">
              <a:avLst/>
            </a:prstGeom>
            <a:noFill/>
            <a:ln w="38100">
              <a:solidFill>
                <a:srgbClr val="FF00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1985" name="Oval 65"/>
            <p:cNvSpPr>
              <a:spLocks noChangeArrowheads="1"/>
            </p:cNvSpPr>
            <p:nvPr/>
          </p:nvSpPr>
          <p:spPr bwMode="auto">
            <a:xfrm>
              <a:off x="4088" y="1104"/>
              <a:ext cx="1424" cy="752"/>
            </a:xfrm>
            <a:prstGeom prst="ellipse">
              <a:avLst/>
            </a:prstGeom>
            <a:solidFill>
              <a:srgbClr val="CCECFF"/>
            </a:solidFill>
            <a:ln w="25399">
              <a:solidFill>
                <a:schemeClr val="tx1"/>
              </a:solidFill>
              <a:round/>
              <a:headEnd/>
              <a:tailEnd/>
            </a:ln>
            <a:effectLst>
              <a:outerShdw dist="53882" dir="2700000" algn="ctr" rotWithShape="0">
                <a:schemeClr val="tx1"/>
              </a:outerShdw>
            </a:effectLst>
          </p:spPr>
          <p:txBody>
            <a:bodyPr wrap="none" anchor="ctr"/>
            <a:lstStyle/>
            <a:p>
              <a:pPr algn="ctr"/>
              <a:r>
                <a:rPr lang="en-US" altLang="en-US" sz="2400">
                  <a:solidFill>
                    <a:srgbClr val="0000CC"/>
                  </a:solidFill>
                  <a:latin typeface="Arial" panose="020B0604020202020204" pitchFamily="34" charset="0"/>
                </a:rPr>
                <a:t>Manufacturing</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Overhead</a:t>
              </a:r>
              <a:endParaRPr lang="en-US" altLang="en-US">
                <a:solidFill>
                  <a:srgbClr val="0000CC"/>
                </a:solidFill>
                <a:latin typeface="Arial" panose="020B0604020202020204" pitchFamily="34" charset="0"/>
              </a:endParaRPr>
            </a:p>
          </p:txBody>
        </p:sp>
      </p:grpSp>
      <p:sp>
        <p:nvSpPr>
          <p:cNvPr id="81986" name="Rectangle 66"/>
          <p:cNvSpPr>
            <a:spLocks noGrp="1" noChangeArrowheads="1"/>
          </p:cNvSpPr>
          <p:nvPr>
            <p:ph type="title"/>
          </p:nvPr>
        </p:nvSpPr>
        <p:spPr/>
        <p:txBody>
          <a:bodyPr/>
          <a:lstStyle/>
          <a:p>
            <a:r>
              <a:rPr lang="en-US" altLang="en-US"/>
              <a:t>Manufacturing Costs</a:t>
            </a:r>
          </a:p>
        </p:txBody>
      </p:sp>
    </p:spTree>
    <p:extLst>
      <p:ext uri="{BB962C8B-B14F-4D97-AF65-F5344CB8AC3E}">
        <p14:creationId xmlns:p14="http://schemas.microsoft.com/office/powerpoint/2010/main" val="4179683276"/>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81925"/>
                                        </p:tgtEl>
                                        <p:attrNameLst>
                                          <p:attrName>style.visibility</p:attrName>
                                        </p:attrNameLst>
                                      </p:cBhvr>
                                      <p:to>
                                        <p:strVal val="visible"/>
                                      </p:to>
                                    </p:set>
                                    <p:anim calcmode="lin" valueType="num">
                                      <p:cBhvr additive="base">
                                        <p:cTn id="7" dur="500" fill="hold"/>
                                        <p:tgtEl>
                                          <p:spTgt spid="81925"/>
                                        </p:tgtEl>
                                        <p:attrNameLst>
                                          <p:attrName>ppt_x</p:attrName>
                                        </p:attrNameLst>
                                      </p:cBhvr>
                                      <p:tavLst>
                                        <p:tav tm="0">
                                          <p:val>
                                            <p:strVal val="0-#ppt_w/2"/>
                                          </p:val>
                                        </p:tav>
                                        <p:tav tm="100000">
                                          <p:val>
                                            <p:strVal val="#ppt_x"/>
                                          </p:val>
                                        </p:tav>
                                      </p:tavLst>
                                    </p:anim>
                                    <p:anim calcmode="lin" valueType="num">
                                      <p:cBhvr additive="base">
                                        <p:cTn id="8" dur="500" fill="hold"/>
                                        <p:tgtEl>
                                          <p:spTgt spid="81925"/>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8" fill="hold" nodeType="clickEffect">
                                  <p:stCondLst>
                                    <p:cond delay="0"/>
                                  </p:stCondLst>
                                  <p:childTnLst>
                                    <p:set>
                                      <p:cBhvr>
                                        <p:cTn id="12" dur="1" fill="hold">
                                          <p:stCondLst>
                                            <p:cond delay="0"/>
                                          </p:stCondLst>
                                        </p:cTn>
                                        <p:tgtEl>
                                          <p:spTgt spid="81989"/>
                                        </p:tgtEl>
                                        <p:attrNameLst>
                                          <p:attrName>style.visibility</p:attrName>
                                        </p:attrNameLst>
                                      </p:cBhvr>
                                      <p:to>
                                        <p:strVal val="visible"/>
                                      </p:to>
                                    </p:set>
                                    <p:anim calcmode="lin" valueType="num">
                                      <p:cBhvr additive="base">
                                        <p:cTn id="13" dur="500"/>
                                        <p:tgtEl>
                                          <p:spTgt spid="81989"/>
                                        </p:tgtEl>
                                        <p:attrNameLst>
                                          <p:attrName>ppt_x</p:attrName>
                                        </p:attrNameLst>
                                      </p:cBhvr>
                                      <p:tavLst>
                                        <p:tav tm="0">
                                          <p:val>
                                            <p:strVal val="#ppt_x-#ppt_w*1.125000"/>
                                          </p:val>
                                        </p:tav>
                                        <p:tav tm="100000">
                                          <p:val>
                                            <p:strVal val="#ppt_x"/>
                                          </p:val>
                                        </p:tav>
                                      </p:tavLst>
                                    </p:anim>
                                    <p:animEffect transition="in" filter="wipe(right)">
                                      <p:cBhvr>
                                        <p:cTn id="14" dur="500"/>
                                        <p:tgtEl>
                                          <p:spTgt spid="81989"/>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1" fill="hold" nodeType="clickEffect">
                                  <p:stCondLst>
                                    <p:cond delay="0"/>
                                  </p:stCondLst>
                                  <p:childTnLst>
                                    <p:set>
                                      <p:cBhvr>
                                        <p:cTn id="18" dur="1" fill="hold">
                                          <p:stCondLst>
                                            <p:cond delay="0"/>
                                          </p:stCondLst>
                                        </p:cTn>
                                        <p:tgtEl>
                                          <p:spTgt spid="81987"/>
                                        </p:tgtEl>
                                        <p:attrNameLst>
                                          <p:attrName>style.visibility</p:attrName>
                                        </p:attrNameLst>
                                      </p:cBhvr>
                                      <p:to>
                                        <p:strVal val="visible"/>
                                      </p:to>
                                    </p:set>
                                    <p:anim calcmode="lin" valueType="num">
                                      <p:cBhvr additive="base">
                                        <p:cTn id="19" dur="500"/>
                                        <p:tgtEl>
                                          <p:spTgt spid="81987"/>
                                        </p:tgtEl>
                                        <p:attrNameLst>
                                          <p:attrName>ppt_y</p:attrName>
                                        </p:attrNameLst>
                                      </p:cBhvr>
                                      <p:tavLst>
                                        <p:tav tm="0">
                                          <p:val>
                                            <p:strVal val="#ppt_y-#ppt_h*1.125000"/>
                                          </p:val>
                                        </p:tav>
                                        <p:tav tm="100000">
                                          <p:val>
                                            <p:strVal val="#ppt_y"/>
                                          </p:val>
                                        </p:tav>
                                      </p:tavLst>
                                    </p:anim>
                                    <p:animEffect transition="in" filter="wipe(down)">
                                      <p:cBhvr>
                                        <p:cTn id="20" dur="500"/>
                                        <p:tgtEl>
                                          <p:spTgt spid="81987"/>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2" fill="hold" nodeType="clickEffect">
                                  <p:stCondLst>
                                    <p:cond delay="0"/>
                                  </p:stCondLst>
                                  <p:childTnLst>
                                    <p:set>
                                      <p:cBhvr>
                                        <p:cTn id="24" dur="1" fill="hold">
                                          <p:stCondLst>
                                            <p:cond delay="0"/>
                                          </p:stCondLst>
                                        </p:cTn>
                                        <p:tgtEl>
                                          <p:spTgt spid="81988"/>
                                        </p:tgtEl>
                                        <p:attrNameLst>
                                          <p:attrName>style.visibility</p:attrName>
                                        </p:attrNameLst>
                                      </p:cBhvr>
                                      <p:to>
                                        <p:strVal val="visible"/>
                                      </p:to>
                                    </p:set>
                                    <p:anim calcmode="lin" valueType="num">
                                      <p:cBhvr additive="base">
                                        <p:cTn id="25" dur="500"/>
                                        <p:tgtEl>
                                          <p:spTgt spid="81988"/>
                                        </p:tgtEl>
                                        <p:attrNameLst>
                                          <p:attrName>ppt_x</p:attrName>
                                        </p:attrNameLst>
                                      </p:cBhvr>
                                      <p:tavLst>
                                        <p:tav tm="0">
                                          <p:val>
                                            <p:strVal val="#ppt_x+#ppt_w*1.125000"/>
                                          </p:val>
                                        </p:tav>
                                        <p:tav tm="100000">
                                          <p:val>
                                            <p:strVal val="#ppt_x"/>
                                          </p:val>
                                        </p:tav>
                                      </p:tavLst>
                                    </p:anim>
                                    <p:animEffect transition="in" filter="wipe(left)">
                                      <p:cBhvr>
                                        <p:cTn id="26" dur="500"/>
                                        <p:tgtEl>
                                          <p:spTgt spid="819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Direct Materials</a:t>
            </a:r>
          </a:p>
        </p:txBody>
      </p:sp>
      <p:sp>
        <p:nvSpPr>
          <p:cNvPr id="82947" name="Rectangle 3"/>
          <p:cNvSpPr>
            <a:spLocks noGrp="1" noChangeArrowheads="1"/>
          </p:cNvSpPr>
          <p:nvPr>
            <p:ph type="body" idx="1"/>
          </p:nvPr>
        </p:nvSpPr>
        <p:spPr>
          <a:xfrm>
            <a:off x="1600200" y="1600200"/>
            <a:ext cx="8839200" cy="41148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lnSpc>
                <a:spcPct val="90000"/>
              </a:lnSpc>
              <a:spcBef>
                <a:spcPct val="30000"/>
              </a:spcBef>
              <a:buFont typeface="Wingdings" panose="05000000000000000000" pitchFamily="2" charset="2"/>
              <a:buNone/>
            </a:pPr>
            <a:r>
              <a:rPr lang="en-US" altLang="en-US"/>
              <a:t>  Those materials that become an integral part of the product and that can be conveniently traced directly to it.</a:t>
            </a:r>
          </a:p>
        </p:txBody>
      </p:sp>
      <p:sp>
        <p:nvSpPr>
          <p:cNvPr id="82948" name="Rectangle 4"/>
          <p:cNvSpPr>
            <a:spLocks noChangeArrowheads="1"/>
          </p:cNvSpPr>
          <p:nvPr/>
        </p:nvSpPr>
        <p:spPr bwMode="auto">
          <a:xfrm>
            <a:off x="2590800" y="5094288"/>
            <a:ext cx="7010400" cy="459100"/>
          </a:xfrm>
          <a:prstGeom prst="rect">
            <a:avLst/>
          </a:prstGeom>
          <a:solidFill>
            <a:srgbClr val="F8F8F8"/>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pPr>
            <a:r>
              <a:rPr lang="en-US" altLang="en-US" sz="2400" b="1">
                <a:latin typeface="Arial" panose="020B0604020202020204" pitchFamily="34" charset="0"/>
              </a:rPr>
              <a:t>Example:</a:t>
            </a:r>
            <a:r>
              <a:rPr lang="en-US" altLang="en-US" sz="2400" b="1">
                <a:solidFill>
                  <a:schemeClr val="accent2"/>
                </a:solidFill>
                <a:latin typeface="Arial" panose="020B0604020202020204" pitchFamily="34" charset="0"/>
              </a:rPr>
              <a:t>  </a:t>
            </a:r>
            <a:r>
              <a:rPr lang="en-US" altLang="en-US" sz="2400" b="1">
                <a:solidFill>
                  <a:srgbClr val="0000CC"/>
                </a:solidFill>
                <a:latin typeface="Arial" panose="020B0604020202020204" pitchFamily="34" charset="0"/>
              </a:rPr>
              <a:t>A radio installed in an automobile</a:t>
            </a:r>
            <a:endParaRPr lang="en-US" altLang="en-US" sz="2400" b="1">
              <a:solidFill>
                <a:schemeClr val="bg1"/>
              </a:solidFill>
              <a:latin typeface="Arial" panose="020B0604020202020204" pitchFamily="34" charset="0"/>
            </a:endParaRPr>
          </a:p>
        </p:txBody>
      </p:sp>
      <p:grpSp>
        <p:nvGrpSpPr>
          <p:cNvPr id="82949" name="Group 5"/>
          <p:cNvGrpSpPr>
            <a:grpSpLocks/>
          </p:cNvGrpSpPr>
          <p:nvPr/>
        </p:nvGrpSpPr>
        <p:grpSpPr bwMode="auto">
          <a:xfrm>
            <a:off x="3621089" y="3760788"/>
            <a:ext cx="5062537" cy="1301750"/>
            <a:chOff x="1321" y="2369"/>
            <a:chExt cx="3189" cy="820"/>
          </a:xfrm>
        </p:grpSpPr>
        <p:grpSp>
          <p:nvGrpSpPr>
            <p:cNvPr id="82950" name="Group 6"/>
            <p:cNvGrpSpPr>
              <a:grpSpLocks/>
            </p:cNvGrpSpPr>
            <p:nvPr/>
          </p:nvGrpSpPr>
          <p:grpSpPr bwMode="auto">
            <a:xfrm>
              <a:off x="1321" y="2369"/>
              <a:ext cx="3189" cy="739"/>
              <a:chOff x="1321" y="2369"/>
              <a:chExt cx="3189" cy="739"/>
            </a:xfrm>
          </p:grpSpPr>
          <p:grpSp>
            <p:nvGrpSpPr>
              <p:cNvPr id="82951" name="Group 7"/>
              <p:cNvGrpSpPr>
                <a:grpSpLocks/>
              </p:cNvGrpSpPr>
              <p:nvPr/>
            </p:nvGrpSpPr>
            <p:grpSpPr bwMode="auto">
              <a:xfrm>
                <a:off x="1488" y="2369"/>
                <a:ext cx="2187" cy="289"/>
                <a:chOff x="1488" y="2369"/>
                <a:chExt cx="2187" cy="289"/>
              </a:xfrm>
            </p:grpSpPr>
            <p:grpSp>
              <p:nvGrpSpPr>
                <p:cNvPr id="82952" name="Group 8"/>
                <p:cNvGrpSpPr>
                  <a:grpSpLocks/>
                </p:cNvGrpSpPr>
                <p:nvPr/>
              </p:nvGrpSpPr>
              <p:grpSpPr bwMode="auto">
                <a:xfrm>
                  <a:off x="2256" y="2400"/>
                  <a:ext cx="1168" cy="255"/>
                  <a:chOff x="2256" y="2400"/>
                  <a:chExt cx="1168" cy="255"/>
                </a:xfrm>
              </p:grpSpPr>
              <p:grpSp>
                <p:nvGrpSpPr>
                  <p:cNvPr id="82953" name="Group 9"/>
                  <p:cNvGrpSpPr>
                    <a:grpSpLocks/>
                  </p:cNvGrpSpPr>
                  <p:nvPr/>
                </p:nvGrpSpPr>
                <p:grpSpPr bwMode="auto">
                  <a:xfrm>
                    <a:off x="2515" y="2409"/>
                    <a:ext cx="744" cy="220"/>
                    <a:chOff x="2515" y="2409"/>
                    <a:chExt cx="744" cy="220"/>
                  </a:xfrm>
                </p:grpSpPr>
                <p:sp>
                  <p:nvSpPr>
                    <p:cNvPr id="82954" name="Freeform 10"/>
                    <p:cNvSpPr>
                      <a:spLocks/>
                    </p:cNvSpPr>
                    <p:nvPr/>
                  </p:nvSpPr>
                  <p:spPr bwMode="auto">
                    <a:xfrm>
                      <a:off x="2515" y="2409"/>
                      <a:ext cx="127" cy="180"/>
                    </a:xfrm>
                    <a:custGeom>
                      <a:avLst/>
                      <a:gdLst>
                        <a:gd name="T0" fmla="*/ 6 w 255"/>
                        <a:gd name="T1" fmla="*/ 5 h 359"/>
                        <a:gd name="T2" fmla="*/ 0 w 255"/>
                        <a:gd name="T3" fmla="*/ 0 h 359"/>
                        <a:gd name="T4" fmla="*/ 168 w 255"/>
                        <a:gd name="T5" fmla="*/ 359 h 359"/>
                        <a:gd name="T6" fmla="*/ 255 w 255"/>
                        <a:gd name="T7" fmla="*/ 359 h 359"/>
                        <a:gd name="T8" fmla="*/ 70 w 255"/>
                        <a:gd name="T9" fmla="*/ 0 h 359"/>
                        <a:gd name="T10" fmla="*/ 6 w 255"/>
                        <a:gd name="T11" fmla="*/ 5 h 359"/>
                      </a:gdLst>
                      <a:ahLst/>
                      <a:cxnLst>
                        <a:cxn ang="0">
                          <a:pos x="T0" y="T1"/>
                        </a:cxn>
                        <a:cxn ang="0">
                          <a:pos x="T2" y="T3"/>
                        </a:cxn>
                        <a:cxn ang="0">
                          <a:pos x="T4" y="T5"/>
                        </a:cxn>
                        <a:cxn ang="0">
                          <a:pos x="T6" y="T7"/>
                        </a:cxn>
                        <a:cxn ang="0">
                          <a:pos x="T8" y="T9"/>
                        </a:cxn>
                        <a:cxn ang="0">
                          <a:pos x="T10" y="T11"/>
                        </a:cxn>
                      </a:cxnLst>
                      <a:rect l="0" t="0" r="r" b="b"/>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prstDash val="solid"/>
                      <a:round/>
                      <a:headEnd/>
                      <a:tailEnd/>
                    </a:ln>
                  </p:spPr>
                  <p:txBody>
                    <a:bodyPr/>
                    <a:lstStyle/>
                    <a:p>
                      <a:endParaRPr lang="en-GB"/>
                    </a:p>
                  </p:txBody>
                </p:sp>
                <p:sp>
                  <p:nvSpPr>
                    <p:cNvPr id="82955" name="Freeform 11"/>
                    <p:cNvSpPr>
                      <a:spLocks/>
                    </p:cNvSpPr>
                    <p:nvPr/>
                  </p:nvSpPr>
                  <p:spPr bwMode="auto">
                    <a:xfrm>
                      <a:off x="3142" y="2509"/>
                      <a:ext cx="117" cy="120"/>
                    </a:xfrm>
                    <a:custGeom>
                      <a:avLst/>
                      <a:gdLst>
                        <a:gd name="T0" fmla="*/ 62 w 234"/>
                        <a:gd name="T1" fmla="*/ 27 h 239"/>
                        <a:gd name="T2" fmla="*/ 68 w 234"/>
                        <a:gd name="T3" fmla="*/ 23 h 239"/>
                        <a:gd name="T4" fmla="*/ 234 w 234"/>
                        <a:gd name="T5" fmla="*/ 239 h 239"/>
                        <a:gd name="T6" fmla="*/ 154 w 234"/>
                        <a:gd name="T7" fmla="*/ 227 h 239"/>
                        <a:gd name="T8" fmla="*/ 0 w 234"/>
                        <a:gd name="T9" fmla="*/ 0 h 239"/>
                        <a:gd name="T10" fmla="*/ 62 w 234"/>
                        <a:gd name="T11" fmla="*/ 27 h 239"/>
                      </a:gdLst>
                      <a:ahLst/>
                      <a:cxnLst>
                        <a:cxn ang="0">
                          <a:pos x="T0" y="T1"/>
                        </a:cxn>
                        <a:cxn ang="0">
                          <a:pos x="T2" y="T3"/>
                        </a:cxn>
                        <a:cxn ang="0">
                          <a:pos x="T4" y="T5"/>
                        </a:cxn>
                        <a:cxn ang="0">
                          <a:pos x="T6" y="T7"/>
                        </a:cxn>
                        <a:cxn ang="0">
                          <a:pos x="T8" y="T9"/>
                        </a:cxn>
                        <a:cxn ang="0">
                          <a:pos x="T10" y="T11"/>
                        </a:cxn>
                      </a:cxnLst>
                      <a:rect l="0" t="0" r="r" b="b"/>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prstDash val="solid"/>
                      <a:round/>
                      <a:headEnd/>
                      <a:tailEnd/>
                    </a:ln>
                  </p:spPr>
                  <p:txBody>
                    <a:bodyPr/>
                    <a:lstStyle/>
                    <a:p>
                      <a:endParaRPr lang="en-GB"/>
                    </a:p>
                  </p:txBody>
                </p:sp>
              </p:grpSp>
              <p:sp>
                <p:nvSpPr>
                  <p:cNvPr id="82956" name="Freeform 12"/>
                  <p:cNvSpPr>
                    <a:spLocks/>
                  </p:cNvSpPr>
                  <p:nvPr/>
                </p:nvSpPr>
                <p:spPr bwMode="auto">
                  <a:xfrm>
                    <a:off x="2256" y="2400"/>
                    <a:ext cx="1168" cy="255"/>
                  </a:xfrm>
                  <a:custGeom>
                    <a:avLst/>
                    <a:gdLst>
                      <a:gd name="T0" fmla="*/ 17 w 2336"/>
                      <a:gd name="T1" fmla="*/ 68 h 510"/>
                      <a:gd name="T2" fmla="*/ 236 w 2336"/>
                      <a:gd name="T3" fmla="*/ 59 h 510"/>
                      <a:gd name="T4" fmla="*/ 404 w 2336"/>
                      <a:gd name="T5" fmla="*/ 59 h 510"/>
                      <a:gd name="T6" fmla="*/ 630 w 2336"/>
                      <a:gd name="T7" fmla="*/ 47 h 510"/>
                      <a:gd name="T8" fmla="*/ 838 w 2336"/>
                      <a:gd name="T9" fmla="*/ 47 h 510"/>
                      <a:gd name="T10" fmla="*/ 1073 w 2336"/>
                      <a:gd name="T11" fmla="*/ 47 h 510"/>
                      <a:gd name="T12" fmla="*/ 1283 w 2336"/>
                      <a:gd name="T13" fmla="*/ 53 h 510"/>
                      <a:gd name="T14" fmla="*/ 1383 w 2336"/>
                      <a:gd name="T15" fmla="*/ 67 h 510"/>
                      <a:gd name="T16" fmla="*/ 1468 w 2336"/>
                      <a:gd name="T17" fmla="*/ 85 h 510"/>
                      <a:gd name="T18" fmla="*/ 1563 w 2336"/>
                      <a:gd name="T19" fmla="*/ 119 h 510"/>
                      <a:gd name="T20" fmla="*/ 1653 w 2336"/>
                      <a:gd name="T21" fmla="*/ 157 h 510"/>
                      <a:gd name="T22" fmla="*/ 1983 w 2336"/>
                      <a:gd name="T23" fmla="*/ 327 h 510"/>
                      <a:gd name="T24" fmla="*/ 2159 w 2336"/>
                      <a:gd name="T25" fmla="*/ 406 h 510"/>
                      <a:gd name="T26" fmla="*/ 2260 w 2336"/>
                      <a:gd name="T27" fmla="*/ 471 h 510"/>
                      <a:gd name="T28" fmla="*/ 2168 w 2336"/>
                      <a:gd name="T29" fmla="*/ 469 h 510"/>
                      <a:gd name="T30" fmla="*/ 0 w 2336"/>
                      <a:gd name="T31" fmla="*/ 304 h 510"/>
                      <a:gd name="T32" fmla="*/ 3 w 2336"/>
                      <a:gd name="T33" fmla="*/ 355 h 510"/>
                      <a:gd name="T34" fmla="*/ 2266 w 2336"/>
                      <a:gd name="T35" fmla="*/ 510 h 510"/>
                      <a:gd name="T36" fmla="*/ 2336 w 2336"/>
                      <a:gd name="T37" fmla="*/ 497 h 510"/>
                      <a:gd name="T38" fmla="*/ 2301 w 2336"/>
                      <a:gd name="T39" fmla="*/ 452 h 510"/>
                      <a:gd name="T40" fmla="*/ 2238 w 2336"/>
                      <a:gd name="T41" fmla="*/ 406 h 510"/>
                      <a:gd name="T42" fmla="*/ 2086 w 2336"/>
                      <a:gd name="T43" fmla="*/ 327 h 510"/>
                      <a:gd name="T44" fmla="*/ 1968 w 2336"/>
                      <a:gd name="T45" fmla="*/ 263 h 510"/>
                      <a:gd name="T46" fmla="*/ 1667 w 2336"/>
                      <a:gd name="T47" fmla="*/ 116 h 510"/>
                      <a:gd name="T48" fmla="*/ 1532 w 2336"/>
                      <a:gd name="T49" fmla="*/ 64 h 510"/>
                      <a:gd name="T50" fmla="*/ 1398 w 2336"/>
                      <a:gd name="T51" fmla="*/ 30 h 510"/>
                      <a:gd name="T52" fmla="*/ 1098 w 2336"/>
                      <a:gd name="T53" fmla="*/ 0 h 510"/>
                      <a:gd name="T54" fmla="*/ 687 w 2336"/>
                      <a:gd name="T55" fmla="*/ 0 h 510"/>
                      <a:gd name="T56" fmla="*/ 17 w 2336"/>
                      <a:gd name="T57" fmla="*/ 36 h 510"/>
                      <a:gd name="T58" fmla="*/ 17 w 2336"/>
                      <a:gd name="T59" fmla="*/ 68 h 5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prstDash val="solid"/>
                    <a:round/>
                    <a:headEnd/>
                    <a:tailEnd/>
                  </a:ln>
                </p:spPr>
                <p:txBody>
                  <a:bodyPr/>
                  <a:lstStyle/>
                  <a:p>
                    <a:endParaRPr lang="en-GB"/>
                  </a:p>
                </p:txBody>
              </p:sp>
            </p:grpSp>
            <p:sp>
              <p:nvSpPr>
                <p:cNvPr id="82957" name="Freeform 13"/>
                <p:cNvSpPr>
                  <a:spLocks/>
                </p:cNvSpPr>
                <p:nvPr/>
              </p:nvSpPr>
              <p:spPr bwMode="auto">
                <a:xfrm>
                  <a:off x="1488" y="2369"/>
                  <a:ext cx="2187" cy="289"/>
                </a:xfrm>
                <a:custGeom>
                  <a:avLst/>
                  <a:gdLst>
                    <a:gd name="T0" fmla="*/ 168 w 4375"/>
                    <a:gd name="T1" fmla="*/ 363 h 578"/>
                    <a:gd name="T2" fmla="*/ 384 w 4375"/>
                    <a:gd name="T3" fmla="*/ 308 h 578"/>
                    <a:gd name="T4" fmla="*/ 549 w 4375"/>
                    <a:gd name="T5" fmla="*/ 265 h 578"/>
                    <a:gd name="T6" fmla="*/ 719 w 4375"/>
                    <a:gd name="T7" fmla="*/ 219 h 578"/>
                    <a:gd name="T8" fmla="*/ 892 w 4375"/>
                    <a:gd name="T9" fmla="*/ 188 h 578"/>
                    <a:gd name="T10" fmla="*/ 1030 w 4375"/>
                    <a:gd name="T11" fmla="*/ 164 h 578"/>
                    <a:gd name="T12" fmla="*/ 1206 w 4375"/>
                    <a:gd name="T13" fmla="*/ 137 h 578"/>
                    <a:gd name="T14" fmla="*/ 1361 w 4375"/>
                    <a:gd name="T15" fmla="*/ 103 h 578"/>
                    <a:gd name="T16" fmla="*/ 1473 w 4375"/>
                    <a:gd name="T17" fmla="*/ 33 h 578"/>
                    <a:gd name="T18" fmla="*/ 1705 w 4375"/>
                    <a:gd name="T19" fmla="*/ 25 h 578"/>
                    <a:gd name="T20" fmla="*/ 1982 w 4375"/>
                    <a:gd name="T21" fmla="*/ 7 h 578"/>
                    <a:gd name="T22" fmla="*/ 2334 w 4375"/>
                    <a:gd name="T23" fmla="*/ 2 h 578"/>
                    <a:gd name="T24" fmla="*/ 2625 w 4375"/>
                    <a:gd name="T25" fmla="*/ 0 h 578"/>
                    <a:gd name="T26" fmla="*/ 2902 w 4375"/>
                    <a:gd name="T27" fmla="*/ 33 h 578"/>
                    <a:gd name="T28" fmla="*/ 3099 w 4375"/>
                    <a:gd name="T29" fmla="*/ 84 h 578"/>
                    <a:gd name="T30" fmla="*/ 3311 w 4375"/>
                    <a:gd name="T31" fmla="*/ 149 h 578"/>
                    <a:gd name="T32" fmla="*/ 3542 w 4375"/>
                    <a:gd name="T33" fmla="*/ 228 h 578"/>
                    <a:gd name="T34" fmla="*/ 3782 w 4375"/>
                    <a:gd name="T35" fmla="*/ 307 h 578"/>
                    <a:gd name="T36" fmla="*/ 3959 w 4375"/>
                    <a:gd name="T37" fmla="*/ 361 h 578"/>
                    <a:gd name="T38" fmla="*/ 4149 w 4375"/>
                    <a:gd name="T39" fmla="*/ 425 h 578"/>
                    <a:gd name="T40" fmla="*/ 4375 w 4375"/>
                    <a:gd name="T41" fmla="*/ 503 h 578"/>
                    <a:gd name="T42" fmla="*/ 4267 w 4375"/>
                    <a:gd name="T43" fmla="*/ 548 h 578"/>
                    <a:gd name="T44" fmla="*/ 4110 w 4375"/>
                    <a:gd name="T45" fmla="*/ 576 h 578"/>
                    <a:gd name="T46" fmla="*/ 3880 w 4375"/>
                    <a:gd name="T47" fmla="*/ 575 h 578"/>
                    <a:gd name="T48" fmla="*/ 3823 w 4375"/>
                    <a:gd name="T49" fmla="*/ 503 h 578"/>
                    <a:gd name="T50" fmla="*/ 3650 w 4375"/>
                    <a:gd name="T51" fmla="*/ 401 h 578"/>
                    <a:gd name="T52" fmla="*/ 3373 w 4375"/>
                    <a:gd name="T53" fmla="*/ 260 h 578"/>
                    <a:gd name="T54" fmla="*/ 3082 w 4375"/>
                    <a:gd name="T55" fmla="*/ 130 h 578"/>
                    <a:gd name="T56" fmla="*/ 2853 w 4375"/>
                    <a:gd name="T57" fmla="*/ 81 h 578"/>
                    <a:gd name="T58" fmla="*/ 2416 w 4375"/>
                    <a:gd name="T59" fmla="*/ 61 h 578"/>
                    <a:gd name="T60" fmla="*/ 1906 w 4375"/>
                    <a:gd name="T61" fmla="*/ 76 h 578"/>
                    <a:gd name="T62" fmla="*/ 1533 w 4375"/>
                    <a:gd name="T63" fmla="*/ 438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prstDash val="solid"/>
                  <a:round/>
                  <a:headEnd/>
                  <a:tailEnd/>
                </a:ln>
              </p:spPr>
              <p:txBody>
                <a:bodyPr/>
                <a:lstStyle/>
                <a:p>
                  <a:endParaRPr lang="en-GB"/>
                </a:p>
              </p:txBody>
            </p:sp>
          </p:grpSp>
          <p:sp>
            <p:nvSpPr>
              <p:cNvPr id="82958" name="Freeform 14"/>
              <p:cNvSpPr>
                <a:spLocks/>
              </p:cNvSpPr>
              <p:nvPr/>
            </p:nvSpPr>
            <p:spPr bwMode="auto">
              <a:xfrm>
                <a:off x="1550" y="2652"/>
                <a:ext cx="2958" cy="456"/>
              </a:xfrm>
              <a:custGeom>
                <a:avLst/>
                <a:gdLst>
                  <a:gd name="T0" fmla="*/ 4992 w 5916"/>
                  <a:gd name="T1" fmla="*/ 432 h 912"/>
                  <a:gd name="T2" fmla="*/ 5037 w 5916"/>
                  <a:gd name="T3" fmla="*/ 570 h 912"/>
                  <a:gd name="T4" fmla="*/ 5037 w 5916"/>
                  <a:gd name="T5" fmla="*/ 675 h 912"/>
                  <a:gd name="T6" fmla="*/ 5916 w 5916"/>
                  <a:gd name="T7" fmla="*/ 675 h 912"/>
                  <a:gd name="T8" fmla="*/ 5856 w 5916"/>
                  <a:gd name="T9" fmla="*/ 746 h 912"/>
                  <a:gd name="T10" fmla="*/ 5896 w 5916"/>
                  <a:gd name="T11" fmla="*/ 826 h 912"/>
                  <a:gd name="T12" fmla="*/ 5896 w 5916"/>
                  <a:gd name="T13" fmla="*/ 864 h 912"/>
                  <a:gd name="T14" fmla="*/ 5870 w 5916"/>
                  <a:gd name="T15" fmla="*/ 890 h 912"/>
                  <a:gd name="T16" fmla="*/ 5364 w 5916"/>
                  <a:gd name="T17" fmla="*/ 890 h 912"/>
                  <a:gd name="T18" fmla="*/ 5324 w 5916"/>
                  <a:gd name="T19" fmla="*/ 912 h 912"/>
                  <a:gd name="T20" fmla="*/ 5065 w 5916"/>
                  <a:gd name="T21" fmla="*/ 912 h 912"/>
                  <a:gd name="T22" fmla="*/ 5031 w 5916"/>
                  <a:gd name="T23" fmla="*/ 887 h 912"/>
                  <a:gd name="T24" fmla="*/ 350 w 5916"/>
                  <a:gd name="T25" fmla="*/ 887 h 912"/>
                  <a:gd name="T26" fmla="*/ 165 w 5916"/>
                  <a:gd name="T27" fmla="*/ 720 h 912"/>
                  <a:gd name="T28" fmla="*/ 19 w 5916"/>
                  <a:gd name="T29" fmla="*/ 775 h 912"/>
                  <a:gd name="T30" fmla="*/ 0 w 5916"/>
                  <a:gd name="T31" fmla="*/ 333 h 912"/>
                  <a:gd name="T32" fmla="*/ 356 w 5916"/>
                  <a:gd name="T33" fmla="*/ 0 h 912"/>
                  <a:gd name="T34" fmla="*/ 913 w 5916"/>
                  <a:gd name="T35" fmla="*/ 12 h 912"/>
                  <a:gd name="T36" fmla="*/ 3815 w 5916"/>
                  <a:gd name="T37" fmla="*/ 746 h 912"/>
                  <a:gd name="T38" fmla="*/ 3897 w 5916"/>
                  <a:gd name="T39" fmla="*/ 658 h 912"/>
                  <a:gd name="T40" fmla="*/ 3969 w 5916"/>
                  <a:gd name="T41" fmla="*/ 430 h 912"/>
                  <a:gd name="T42" fmla="*/ 4071 w 5916"/>
                  <a:gd name="T43" fmla="*/ 243 h 912"/>
                  <a:gd name="T44" fmla="*/ 4376 w 5916"/>
                  <a:gd name="T45" fmla="*/ 93 h 912"/>
                  <a:gd name="T46" fmla="*/ 4659 w 5916"/>
                  <a:gd name="T47" fmla="*/ 101 h 912"/>
                  <a:gd name="T48" fmla="*/ 4871 w 5916"/>
                  <a:gd name="T49" fmla="*/ 210 h 912"/>
                  <a:gd name="T50" fmla="*/ 4992 w 5916"/>
                  <a:gd name="T51" fmla="*/ 432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prstDash val="solid"/>
                <a:round/>
                <a:headEnd/>
                <a:tailEnd/>
              </a:ln>
            </p:spPr>
            <p:txBody>
              <a:bodyPr/>
              <a:lstStyle/>
              <a:p>
                <a:endParaRPr lang="en-GB"/>
              </a:p>
            </p:txBody>
          </p:sp>
          <p:grpSp>
            <p:nvGrpSpPr>
              <p:cNvPr id="82959" name="Group 15"/>
              <p:cNvGrpSpPr>
                <a:grpSpLocks/>
              </p:cNvGrpSpPr>
              <p:nvPr/>
            </p:nvGrpSpPr>
            <p:grpSpPr bwMode="auto">
              <a:xfrm>
                <a:off x="1321" y="2463"/>
                <a:ext cx="3189" cy="579"/>
                <a:chOff x="1321" y="2463"/>
                <a:chExt cx="3189" cy="579"/>
              </a:xfrm>
            </p:grpSpPr>
            <p:grpSp>
              <p:nvGrpSpPr>
                <p:cNvPr id="82960" name="Group 16"/>
                <p:cNvGrpSpPr>
                  <a:grpSpLocks/>
                </p:cNvGrpSpPr>
                <p:nvPr/>
              </p:nvGrpSpPr>
              <p:grpSpPr bwMode="auto">
                <a:xfrm>
                  <a:off x="1321" y="2650"/>
                  <a:ext cx="193" cy="333"/>
                  <a:chOff x="1321" y="2650"/>
                  <a:chExt cx="193" cy="333"/>
                </a:xfrm>
              </p:grpSpPr>
              <p:sp>
                <p:nvSpPr>
                  <p:cNvPr id="82961" name="Rectangle 17"/>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GB"/>
                  </a:p>
                </p:txBody>
              </p:sp>
              <p:sp>
                <p:nvSpPr>
                  <p:cNvPr id="82962" name="Rectangle 18"/>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GB"/>
                  </a:p>
                </p:txBody>
              </p:sp>
              <p:sp>
                <p:nvSpPr>
                  <p:cNvPr id="82963" name="Rectangle 19"/>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GB"/>
                  </a:p>
                </p:txBody>
              </p:sp>
              <p:sp>
                <p:nvSpPr>
                  <p:cNvPr id="82964" name="Arc 20"/>
                  <p:cNvSpPr>
                    <a:spLocks/>
                  </p:cNvSpPr>
                  <p:nvPr/>
                </p:nvSpPr>
                <p:spPr bwMode="auto">
                  <a:xfrm>
                    <a:off x="1337" y="2749"/>
                    <a:ext cx="72" cy="75"/>
                  </a:xfrm>
                  <a:custGeom>
                    <a:avLst/>
                    <a:gdLst>
                      <a:gd name="G0" fmla="+- 21600 0 0"/>
                      <a:gd name="G1" fmla="+- 276 0 0"/>
                      <a:gd name="G2" fmla="+- 21600 0 0"/>
                      <a:gd name="T0" fmla="*/ 21016 w 21600"/>
                      <a:gd name="T1" fmla="*/ 21868 h 21868"/>
                      <a:gd name="T2" fmla="*/ 2 w 21600"/>
                      <a:gd name="T3" fmla="*/ 0 h 21868"/>
                      <a:gd name="T4" fmla="*/ 21600 w 21600"/>
                      <a:gd name="T5" fmla="*/ 276 h 21868"/>
                    </a:gdLst>
                    <a:ahLst/>
                    <a:cxnLst>
                      <a:cxn ang="0">
                        <a:pos x="T0" y="T1"/>
                      </a:cxn>
                      <a:cxn ang="0">
                        <a:pos x="T2" y="T3"/>
                      </a:cxn>
                      <a:cxn ang="0">
                        <a:pos x="T4" y="T5"/>
                      </a:cxn>
                    </a:cxnLst>
                    <a:rect l="0" t="0" r="r" b="b"/>
                    <a:pathLst>
                      <a:path w="21600" h="21868" fill="none" extrusionOk="0">
                        <a:moveTo>
                          <a:pt x="21015" y="21868"/>
                        </a:moveTo>
                        <a:cubicBezTo>
                          <a:pt x="9318" y="21551"/>
                          <a:pt x="0" y="11977"/>
                          <a:pt x="0" y="276"/>
                        </a:cubicBezTo>
                        <a:cubicBezTo>
                          <a:pt x="0" y="183"/>
                          <a:pt x="0" y="91"/>
                          <a:pt x="1" y="-1"/>
                        </a:cubicBezTo>
                      </a:path>
                      <a:path w="21600" h="21868" stroke="0" extrusionOk="0">
                        <a:moveTo>
                          <a:pt x="21015" y="21868"/>
                        </a:moveTo>
                        <a:cubicBezTo>
                          <a:pt x="9318" y="21551"/>
                          <a:pt x="0" y="11977"/>
                          <a:pt x="0" y="276"/>
                        </a:cubicBezTo>
                        <a:cubicBezTo>
                          <a:pt x="0" y="183"/>
                          <a:pt x="0" y="91"/>
                          <a:pt x="1" y="-1"/>
                        </a:cubicBezTo>
                        <a:lnTo>
                          <a:pt x="21600" y="276"/>
                        </a:lnTo>
                        <a:close/>
                      </a:path>
                    </a:pathLst>
                  </a:custGeom>
                  <a:solidFill>
                    <a:srgbClr val="808080"/>
                  </a:solidFill>
                  <a:ln w="9525">
                    <a:solidFill>
                      <a:srgbClr val="C0C0C0"/>
                    </a:solidFill>
                    <a:round/>
                    <a:headEnd/>
                    <a:tailEnd/>
                  </a:ln>
                </p:spPr>
                <p:txBody>
                  <a:bodyPr/>
                  <a:lstStyle/>
                  <a:p>
                    <a:endParaRPr lang="en-GB"/>
                  </a:p>
                </p:txBody>
              </p:sp>
              <p:grpSp>
                <p:nvGrpSpPr>
                  <p:cNvPr id="82965" name="Group 21"/>
                  <p:cNvGrpSpPr>
                    <a:grpSpLocks/>
                  </p:cNvGrpSpPr>
                  <p:nvPr/>
                </p:nvGrpSpPr>
                <p:grpSpPr bwMode="auto">
                  <a:xfrm>
                    <a:off x="1321" y="2945"/>
                    <a:ext cx="193" cy="12"/>
                    <a:chOff x="1321" y="2945"/>
                    <a:chExt cx="193" cy="12"/>
                  </a:xfrm>
                </p:grpSpPr>
                <p:sp>
                  <p:nvSpPr>
                    <p:cNvPr id="82966" name="Rectangle 22"/>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2967" name="Oval 23"/>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GB"/>
                    </a:p>
                  </p:txBody>
                </p:sp>
              </p:grpSp>
              <p:grpSp>
                <p:nvGrpSpPr>
                  <p:cNvPr id="82968" name="Group 24"/>
                  <p:cNvGrpSpPr>
                    <a:grpSpLocks/>
                  </p:cNvGrpSpPr>
                  <p:nvPr/>
                </p:nvGrpSpPr>
                <p:grpSpPr bwMode="auto">
                  <a:xfrm>
                    <a:off x="1321" y="2970"/>
                    <a:ext cx="193" cy="13"/>
                    <a:chOff x="1321" y="2970"/>
                    <a:chExt cx="193" cy="13"/>
                  </a:xfrm>
                </p:grpSpPr>
                <p:sp>
                  <p:nvSpPr>
                    <p:cNvPr id="82969" name="Rectangle 25"/>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GB"/>
                    </a:p>
                  </p:txBody>
                </p:sp>
                <p:sp>
                  <p:nvSpPr>
                    <p:cNvPr id="82970" name="Oval 26"/>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GB"/>
                    </a:p>
                  </p:txBody>
                </p:sp>
              </p:grpSp>
              <p:grpSp>
                <p:nvGrpSpPr>
                  <p:cNvPr id="82971" name="Group 27"/>
                  <p:cNvGrpSpPr>
                    <a:grpSpLocks/>
                  </p:cNvGrpSpPr>
                  <p:nvPr/>
                </p:nvGrpSpPr>
                <p:grpSpPr bwMode="auto">
                  <a:xfrm>
                    <a:off x="1321" y="2918"/>
                    <a:ext cx="193" cy="12"/>
                    <a:chOff x="1321" y="2918"/>
                    <a:chExt cx="193" cy="12"/>
                  </a:xfrm>
                </p:grpSpPr>
                <p:sp>
                  <p:nvSpPr>
                    <p:cNvPr id="82972" name="Rectangle 28"/>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2973" name="Oval 29"/>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GB"/>
                    </a:p>
                  </p:txBody>
                </p:sp>
              </p:grpSp>
            </p:grpSp>
            <p:sp>
              <p:nvSpPr>
                <p:cNvPr id="82974" name="Freeform 30"/>
                <p:cNvSpPr>
                  <a:spLocks/>
                </p:cNvSpPr>
                <p:nvPr/>
              </p:nvSpPr>
              <p:spPr bwMode="auto">
                <a:xfrm>
                  <a:off x="1337" y="2561"/>
                  <a:ext cx="3173" cy="481"/>
                </a:xfrm>
                <a:custGeom>
                  <a:avLst/>
                  <a:gdLst>
                    <a:gd name="T0" fmla="*/ 318 w 6346"/>
                    <a:gd name="T1" fmla="*/ 0 h 962"/>
                    <a:gd name="T2" fmla="*/ 38 w 6346"/>
                    <a:gd name="T3" fmla="*/ 0 h 962"/>
                    <a:gd name="T4" fmla="*/ 0 w 6346"/>
                    <a:gd name="T5" fmla="*/ 149 h 962"/>
                    <a:gd name="T6" fmla="*/ 125 w 6346"/>
                    <a:gd name="T7" fmla="*/ 149 h 962"/>
                    <a:gd name="T8" fmla="*/ 125 w 6346"/>
                    <a:gd name="T9" fmla="*/ 686 h 962"/>
                    <a:gd name="T10" fmla="*/ 369 w 6346"/>
                    <a:gd name="T11" fmla="*/ 929 h 962"/>
                    <a:gd name="T12" fmla="*/ 424 w 6346"/>
                    <a:gd name="T13" fmla="*/ 954 h 962"/>
                    <a:gd name="T14" fmla="*/ 470 w 6346"/>
                    <a:gd name="T15" fmla="*/ 962 h 962"/>
                    <a:gd name="T16" fmla="*/ 462 w 6346"/>
                    <a:gd name="T17" fmla="*/ 839 h 962"/>
                    <a:gd name="T18" fmla="*/ 456 w 6346"/>
                    <a:gd name="T19" fmla="*/ 694 h 962"/>
                    <a:gd name="T20" fmla="*/ 489 w 6346"/>
                    <a:gd name="T21" fmla="*/ 570 h 962"/>
                    <a:gd name="T22" fmla="*/ 534 w 6346"/>
                    <a:gd name="T23" fmla="*/ 479 h 962"/>
                    <a:gd name="T24" fmla="*/ 593 w 6346"/>
                    <a:gd name="T25" fmla="*/ 398 h 962"/>
                    <a:gd name="T26" fmla="*/ 679 w 6346"/>
                    <a:gd name="T27" fmla="*/ 319 h 962"/>
                    <a:gd name="T28" fmla="*/ 778 w 6346"/>
                    <a:gd name="T29" fmla="*/ 260 h 962"/>
                    <a:gd name="T30" fmla="*/ 918 w 6346"/>
                    <a:gd name="T31" fmla="*/ 223 h 962"/>
                    <a:gd name="T32" fmla="*/ 1102 w 6346"/>
                    <a:gd name="T33" fmla="*/ 209 h 962"/>
                    <a:gd name="T34" fmla="*/ 1229 w 6346"/>
                    <a:gd name="T35" fmla="*/ 242 h 962"/>
                    <a:gd name="T36" fmla="*/ 1323 w 6346"/>
                    <a:gd name="T37" fmla="*/ 293 h 962"/>
                    <a:gd name="T38" fmla="*/ 1401 w 6346"/>
                    <a:gd name="T39" fmla="*/ 352 h 962"/>
                    <a:gd name="T40" fmla="*/ 1494 w 6346"/>
                    <a:gd name="T41" fmla="*/ 443 h 962"/>
                    <a:gd name="T42" fmla="*/ 1553 w 6346"/>
                    <a:gd name="T43" fmla="*/ 544 h 962"/>
                    <a:gd name="T44" fmla="*/ 1592 w 6346"/>
                    <a:gd name="T45" fmla="*/ 633 h 962"/>
                    <a:gd name="T46" fmla="*/ 1604 w 6346"/>
                    <a:gd name="T47" fmla="*/ 720 h 962"/>
                    <a:gd name="T48" fmla="*/ 1604 w 6346"/>
                    <a:gd name="T49" fmla="*/ 909 h 962"/>
                    <a:gd name="T50" fmla="*/ 4377 w 6346"/>
                    <a:gd name="T51" fmla="*/ 962 h 962"/>
                    <a:gd name="T52" fmla="*/ 4377 w 6346"/>
                    <a:gd name="T53" fmla="*/ 779 h 962"/>
                    <a:gd name="T54" fmla="*/ 4415 w 6346"/>
                    <a:gd name="T55" fmla="*/ 653 h 962"/>
                    <a:gd name="T56" fmla="*/ 4461 w 6346"/>
                    <a:gd name="T57" fmla="*/ 556 h 962"/>
                    <a:gd name="T58" fmla="*/ 4529 w 6346"/>
                    <a:gd name="T59" fmla="*/ 465 h 962"/>
                    <a:gd name="T60" fmla="*/ 4627 w 6346"/>
                    <a:gd name="T61" fmla="*/ 384 h 962"/>
                    <a:gd name="T62" fmla="*/ 4727 w 6346"/>
                    <a:gd name="T63" fmla="*/ 332 h 962"/>
                    <a:gd name="T64" fmla="*/ 4825 w 6346"/>
                    <a:gd name="T65" fmla="*/ 301 h 962"/>
                    <a:gd name="T66" fmla="*/ 4997 w 6346"/>
                    <a:gd name="T67" fmla="*/ 301 h 962"/>
                    <a:gd name="T68" fmla="*/ 5089 w 6346"/>
                    <a:gd name="T69" fmla="*/ 319 h 962"/>
                    <a:gd name="T70" fmla="*/ 5182 w 6346"/>
                    <a:gd name="T71" fmla="*/ 359 h 962"/>
                    <a:gd name="T72" fmla="*/ 5266 w 6346"/>
                    <a:gd name="T73" fmla="*/ 431 h 962"/>
                    <a:gd name="T74" fmla="*/ 5347 w 6346"/>
                    <a:gd name="T75" fmla="*/ 523 h 962"/>
                    <a:gd name="T76" fmla="*/ 5400 w 6346"/>
                    <a:gd name="T77" fmla="*/ 633 h 962"/>
                    <a:gd name="T78" fmla="*/ 5433 w 6346"/>
                    <a:gd name="T79" fmla="*/ 753 h 962"/>
                    <a:gd name="T80" fmla="*/ 5433 w 6346"/>
                    <a:gd name="T81" fmla="*/ 876 h 962"/>
                    <a:gd name="T82" fmla="*/ 6346 w 6346"/>
                    <a:gd name="T83" fmla="*/ 873 h 962"/>
                    <a:gd name="T84" fmla="*/ 6346 w 6346"/>
                    <a:gd name="T85" fmla="*/ 833 h 962"/>
                    <a:gd name="T86" fmla="*/ 6316 w 6346"/>
                    <a:gd name="T87" fmla="*/ 833 h 962"/>
                    <a:gd name="T88" fmla="*/ 6316 w 6346"/>
                    <a:gd name="T89" fmla="*/ 774 h 962"/>
                    <a:gd name="T90" fmla="*/ 6344 w 6346"/>
                    <a:gd name="T91" fmla="*/ 771 h 962"/>
                    <a:gd name="T92" fmla="*/ 6344 w 6346"/>
                    <a:gd name="T93" fmla="*/ 593 h 962"/>
                    <a:gd name="T94" fmla="*/ 6320 w 6346"/>
                    <a:gd name="T95" fmla="*/ 556 h 962"/>
                    <a:gd name="T96" fmla="*/ 6108 w 6346"/>
                    <a:gd name="T97" fmla="*/ 451 h 962"/>
                    <a:gd name="T98" fmla="*/ 5875 w 6346"/>
                    <a:gd name="T99" fmla="*/ 359 h 962"/>
                    <a:gd name="T100" fmla="*/ 5593 w 6346"/>
                    <a:gd name="T101" fmla="*/ 274 h 962"/>
                    <a:gd name="T102" fmla="*/ 5288 w 6346"/>
                    <a:gd name="T103" fmla="*/ 201 h 962"/>
                    <a:gd name="T104" fmla="*/ 5008 w 6346"/>
                    <a:gd name="T105" fmla="*/ 143 h 962"/>
                    <a:gd name="T106" fmla="*/ 4741 w 6346"/>
                    <a:gd name="T107" fmla="*/ 96 h 962"/>
                    <a:gd name="T108" fmla="*/ 4649 w 6346"/>
                    <a:gd name="T109" fmla="*/ 96 h 962"/>
                    <a:gd name="T110" fmla="*/ 4588 w 6346"/>
                    <a:gd name="T111" fmla="*/ 123 h 962"/>
                    <a:gd name="T112" fmla="*/ 4303 w 6346"/>
                    <a:gd name="T113" fmla="*/ 163 h 962"/>
                    <a:gd name="T114" fmla="*/ 4078 w 6346"/>
                    <a:gd name="T115" fmla="*/ 183 h 962"/>
                    <a:gd name="T116" fmla="*/ 2894 w 6346"/>
                    <a:gd name="T117" fmla="*/ 109 h 962"/>
                    <a:gd name="T118" fmla="*/ 2326 w 6346"/>
                    <a:gd name="T119" fmla="*/ 64 h 962"/>
                    <a:gd name="T120" fmla="*/ 1791 w 6346"/>
                    <a:gd name="T121" fmla="*/ 23 h 962"/>
                    <a:gd name="T122" fmla="*/ 1520 w 6346"/>
                    <a:gd name="T123" fmla="*/ 5 h 962"/>
                    <a:gd name="T124" fmla="*/ 318 w 6346"/>
                    <a:gd name="T125" fmla="*/ 0 h 9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prstDash val="solid"/>
                  <a:round/>
                  <a:headEnd/>
                  <a:tailEnd/>
                </a:ln>
              </p:spPr>
              <p:txBody>
                <a:bodyPr/>
                <a:lstStyle/>
                <a:p>
                  <a:endParaRPr lang="en-GB"/>
                </a:p>
              </p:txBody>
            </p:sp>
            <p:sp>
              <p:nvSpPr>
                <p:cNvPr id="82975" name="Freeform 31"/>
                <p:cNvSpPr>
                  <a:spLocks/>
                </p:cNvSpPr>
                <p:nvPr/>
              </p:nvSpPr>
              <p:spPr bwMode="auto">
                <a:xfrm>
                  <a:off x="2613" y="2601"/>
                  <a:ext cx="640" cy="432"/>
                </a:xfrm>
                <a:custGeom>
                  <a:avLst/>
                  <a:gdLst>
                    <a:gd name="T0" fmla="*/ 0 w 1280"/>
                    <a:gd name="T1" fmla="*/ 0 h 865"/>
                    <a:gd name="T2" fmla="*/ 0 w 1280"/>
                    <a:gd name="T3" fmla="*/ 845 h 865"/>
                    <a:gd name="T4" fmla="*/ 1280 w 1280"/>
                    <a:gd name="T5" fmla="*/ 865 h 865"/>
                    <a:gd name="T6" fmla="*/ 1280 w 1280"/>
                    <a:gd name="T7" fmla="*/ 92 h 865"/>
                    <a:gd name="T8" fmla="*/ 1110 w 1280"/>
                    <a:gd name="T9" fmla="*/ 75 h 865"/>
                    <a:gd name="T10" fmla="*/ 877 w 1280"/>
                    <a:gd name="T11" fmla="*/ 59 h 865"/>
                    <a:gd name="T12" fmla="*/ 642 w 1280"/>
                    <a:gd name="T13" fmla="*/ 48 h 865"/>
                    <a:gd name="T14" fmla="*/ 490 w 1280"/>
                    <a:gd name="T15" fmla="*/ 34 h 865"/>
                    <a:gd name="T16" fmla="*/ 340 w 1280"/>
                    <a:gd name="T17" fmla="*/ 25 h 865"/>
                    <a:gd name="T18" fmla="*/ 138 w 1280"/>
                    <a:gd name="T19" fmla="*/ 8 h 865"/>
                    <a:gd name="T20" fmla="*/ 0 w 1280"/>
                    <a:gd name="T21" fmla="*/ 0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prstDash val="solid"/>
                  <a:round/>
                  <a:headEnd/>
                  <a:tailEnd/>
                </a:ln>
              </p:spPr>
              <p:txBody>
                <a:bodyPr/>
                <a:lstStyle/>
                <a:p>
                  <a:endParaRPr lang="en-GB"/>
                </a:p>
              </p:txBody>
            </p:sp>
            <p:grpSp>
              <p:nvGrpSpPr>
                <p:cNvPr id="82976" name="Group 32"/>
                <p:cNvGrpSpPr>
                  <a:grpSpLocks/>
                </p:cNvGrpSpPr>
                <p:nvPr/>
              </p:nvGrpSpPr>
              <p:grpSpPr bwMode="auto">
                <a:xfrm>
                  <a:off x="2096" y="2463"/>
                  <a:ext cx="1075" cy="491"/>
                  <a:chOff x="2096" y="2463"/>
                  <a:chExt cx="1075" cy="491"/>
                </a:xfrm>
              </p:grpSpPr>
              <p:sp>
                <p:nvSpPr>
                  <p:cNvPr id="82977" name="Oval 33"/>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GB"/>
                  </a:p>
                </p:txBody>
              </p:sp>
              <p:sp>
                <p:nvSpPr>
                  <p:cNvPr id="82978" name="Oval 34"/>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GB"/>
                  </a:p>
                </p:txBody>
              </p:sp>
              <p:grpSp>
                <p:nvGrpSpPr>
                  <p:cNvPr id="82979" name="Group 35"/>
                  <p:cNvGrpSpPr>
                    <a:grpSpLocks/>
                  </p:cNvGrpSpPr>
                  <p:nvPr/>
                </p:nvGrpSpPr>
                <p:grpSpPr bwMode="auto">
                  <a:xfrm>
                    <a:off x="2494" y="2659"/>
                    <a:ext cx="677" cy="295"/>
                    <a:chOff x="2494" y="2659"/>
                    <a:chExt cx="677" cy="295"/>
                  </a:xfrm>
                </p:grpSpPr>
                <p:sp>
                  <p:nvSpPr>
                    <p:cNvPr id="82980" name="Freeform 36"/>
                    <p:cNvSpPr>
                      <a:spLocks/>
                    </p:cNvSpPr>
                    <p:nvPr/>
                  </p:nvSpPr>
                  <p:spPr bwMode="auto">
                    <a:xfrm>
                      <a:off x="2494" y="2860"/>
                      <a:ext cx="677" cy="94"/>
                    </a:xfrm>
                    <a:custGeom>
                      <a:avLst/>
                      <a:gdLst>
                        <a:gd name="T0" fmla="*/ 0 w 1355"/>
                        <a:gd name="T1" fmla="*/ 105 h 189"/>
                        <a:gd name="T2" fmla="*/ 0 w 1355"/>
                        <a:gd name="T3" fmla="*/ 189 h 189"/>
                        <a:gd name="T4" fmla="*/ 1355 w 1355"/>
                        <a:gd name="T5" fmla="*/ 0 h 189"/>
                        <a:gd name="T6" fmla="*/ 0 w 1355"/>
                        <a:gd name="T7" fmla="*/ 105 h 189"/>
                      </a:gdLst>
                      <a:ahLst/>
                      <a:cxnLst>
                        <a:cxn ang="0">
                          <a:pos x="T0" y="T1"/>
                        </a:cxn>
                        <a:cxn ang="0">
                          <a:pos x="T2" y="T3"/>
                        </a:cxn>
                        <a:cxn ang="0">
                          <a:pos x="T4" y="T5"/>
                        </a:cxn>
                        <a:cxn ang="0">
                          <a:pos x="T6" y="T7"/>
                        </a:cxn>
                      </a:cxnLst>
                      <a:rect l="0" t="0" r="r" b="b"/>
                      <a:pathLst>
                        <a:path w="1355" h="189">
                          <a:moveTo>
                            <a:pt x="0" y="105"/>
                          </a:moveTo>
                          <a:lnTo>
                            <a:pt x="0" y="189"/>
                          </a:lnTo>
                          <a:lnTo>
                            <a:pt x="1355" y="0"/>
                          </a:lnTo>
                          <a:lnTo>
                            <a:pt x="0" y="105"/>
                          </a:lnTo>
                          <a:close/>
                        </a:path>
                      </a:pathLst>
                    </a:custGeom>
                    <a:solidFill>
                      <a:srgbClr val="800000"/>
                    </a:solidFill>
                    <a:ln w="9525">
                      <a:solidFill>
                        <a:srgbClr val="800000"/>
                      </a:solidFill>
                      <a:prstDash val="solid"/>
                      <a:round/>
                      <a:headEnd/>
                      <a:tailEnd/>
                    </a:ln>
                  </p:spPr>
                  <p:txBody>
                    <a:bodyPr/>
                    <a:lstStyle/>
                    <a:p>
                      <a:endParaRPr lang="en-GB"/>
                    </a:p>
                  </p:txBody>
                </p:sp>
                <p:sp>
                  <p:nvSpPr>
                    <p:cNvPr id="82981" name="Freeform 37"/>
                    <p:cNvSpPr>
                      <a:spLocks/>
                    </p:cNvSpPr>
                    <p:nvPr/>
                  </p:nvSpPr>
                  <p:spPr bwMode="auto">
                    <a:xfrm>
                      <a:off x="2494" y="2659"/>
                      <a:ext cx="670" cy="112"/>
                    </a:xfrm>
                    <a:custGeom>
                      <a:avLst/>
                      <a:gdLst>
                        <a:gd name="T0" fmla="*/ 0 w 1341"/>
                        <a:gd name="T1" fmla="*/ 0 h 223"/>
                        <a:gd name="T2" fmla="*/ 0 w 1341"/>
                        <a:gd name="T3" fmla="*/ 87 h 223"/>
                        <a:gd name="T4" fmla="*/ 1341 w 1341"/>
                        <a:gd name="T5" fmla="*/ 223 h 223"/>
                        <a:gd name="T6" fmla="*/ 0 w 1341"/>
                        <a:gd name="T7" fmla="*/ 0 h 223"/>
                      </a:gdLst>
                      <a:ahLst/>
                      <a:cxnLst>
                        <a:cxn ang="0">
                          <a:pos x="T0" y="T1"/>
                        </a:cxn>
                        <a:cxn ang="0">
                          <a:pos x="T2" y="T3"/>
                        </a:cxn>
                        <a:cxn ang="0">
                          <a:pos x="T4" y="T5"/>
                        </a:cxn>
                        <a:cxn ang="0">
                          <a:pos x="T6" y="T7"/>
                        </a:cxn>
                      </a:cxnLst>
                      <a:rect l="0" t="0" r="r" b="b"/>
                      <a:pathLst>
                        <a:path w="1341" h="223">
                          <a:moveTo>
                            <a:pt x="0" y="0"/>
                          </a:moveTo>
                          <a:lnTo>
                            <a:pt x="0" y="87"/>
                          </a:lnTo>
                          <a:lnTo>
                            <a:pt x="1341" y="223"/>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2982" name="Freeform 38"/>
                    <p:cNvSpPr>
                      <a:spLocks/>
                    </p:cNvSpPr>
                    <p:nvPr/>
                  </p:nvSpPr>
                  <p:spPr bwMode="auto">
                    <a:xfrm>
                      <a:off x="2494" y="2725"/>
                      <a:ext cx="670" cy="69"/>
                    </a:xfrm>
                    <a:custGeom>
                      <a:avLst/>
                      <a:gdLst>
                        <a:gd name="T0" fmla="*/ 0 w 1341"/>
                        <a:gd name="T1" fmla="*/ 0 h 138"/>
                        <a:gd name="T2" fmla="*/ 0 w 1341"/>
                        <a:gd name="T3" fmla="*/ 86 h 138"/>
                        <a:gd name="T4" fmla="*/ 1341 w 1341"/>
                        <a:gd name="T5" fmla="*/ 138 h 138"/>
                        <a:gd name="T6" fmla="*/ 0 w 1341"/>
                        <a:gd name="T7" fmla="*/ 0 h 138"/>
                      </a:gdLst>
                      <a:ahLst/>
                      <a:cxnLst>
                        <a:cxn ang="0">
                          <a:pos x="T0" y="T1"/>
                        </a:cxn>
                        <a:cxn ang="0">
                          <a:pos x="T2" y="T3"/>
                        </a:cxn>
                        <a:cxn ang="0">
                          <a:pos x="T4" y="T5"/>
                        </a:cxn>
                        <a:cxn ang="0">
                          <a:pos x="T6" y="T7"/>
                        </a:cxn>
                      </a:cxnLst>
                      <a:rect l="0" t="0" r="r" b="b"/>
                      <a:pathLst>
                        <a:path w="1341" h="138">
                          <a:moveTo>
                            <a:pt x="0" y="0"/>
                          </a:moveTo>
                          <a:lnTo>
                            <a:pt x="0" y="86"/>
                          </a:lnTo>
                          <a:lnTo>
                            <a:pt x="1341" y="138"/>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2983" name="Freeform 39"/>
                    <p:cNvSpPr>
                      <a:spLocks/>
                    </p:cNvSpPr>
                    <p:nvPr/>
                  </p:nvSpPr>
                  <p:spPr bwMode="auto">
                    <a:xfrm>
                      <a:off x="2494" y="2788"/>
                      <a:ext cx="677" cy="42"/>
                    </a:xfrm>
                    <a:custGeom>
                      <a:avLst/>
                      <a:gdLst>
                        <a:gd name="T0" fmla="*/ 0 w 1355"/>
                        <a:gd name="T1" fmla="*/ 0 h 85"/>
                        <a:gd name="T2" fmla="*/ 0 w 1355"/>
                        <a:gd name="T3" fmla="*/ 85 h 85"/>
                        <a:gd name="T4" fmla="*/ 1355 w 1355"/>
                        <a:gd name="T5" fmla="*/ 51 h 85"/>
                        <a:gd name="T6" fmla="*/ 0 w 1355"/>
                        <a:gd name="T7" fmla="*/ 0 h 85"/>
                      </a:gdLst>
                      <a:ahLst/>
                      <a:cxnLst>
                        <a:cxn ang="0">
                          <a:pos x="T0" y="T1"/>
                        </a:cxn>
                        <a:cxn ang="0">
                          <a:pos x="T2" y="T3"/>
                        </a:cxn>
                        <a:cxn ang="0">
                          <a:pos x="T4" y="T5"/>
                        </a:cxn>
                        <a:cxn ang="0">
                          <a:pos x="T6" y="T7"/>
                        </a:cxn>
                      </a:cxnLst>
                      <a:rect l="0" t="0" r="r" b="b"/>
                      <a:pathLst>
                        <a:path w="1355" h="85">
                          <a:moveTo>
                            <a:pt x="0" y="0"/>
                          </a:moveTo>
                          <a:lnTo>
                            <a:pt x="0" y="85"/>
                          </a:lnTo>
                          <a:lnTo>
                            <a:pt x="1355" y="51"/>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2984" name="Freeform 40"/>
                    <p:cNvSpPr>
                      <a:spLocks/>
                    </p:cNvSpPr>
                    <p:nvPr/>
                  </p:nvSpPr>
                  <p:spPr bwMode="auto">
                    <a:xfrm>
                      <a:off x="2494" y="2837"/>
                      <a:ext cx="677" cy="55"/>
                    </a:xfrm>
                    <a:custGeom>
                      <a:avLst/>
                      <a:gdLst>
                        <a:gd name="T0" fmla="*/ 0 w 1355"/>
                        <a:gd name="T1" fmla="*/ 27 h 112"/>
                        <a:gd name="T2" fmla="*/ 0 w 1355"/>
                        <a:gd name="T3" fmla="*/ 112 h 112"/>
                        <a:gd name="T4" fmla="*/ 1355 w 1355"/>
                        <a:gd name="T5" fmla="*/ 0 h 112"/>
                        <a:gd name="T6" fmla="*/ 0 w 1355"/>
                        <a:gd name="T7" fmla="*/ 27 h 112"/>
                      </a:gdLst>
                      <a:ahLst/>
                      <a:cxnLst>
                        <a:cxn ang="0">
                          <a:pos x="T0" y="T1"/>
                        </a:cxn>
                        <a:cxn ang="0">
                          <a:pos x="T2" y="T3"/>
                        </a:cxn>
                        <a:cxn ang="0">
                          <a:pos x="T4" y="T5"/>
                        </a:cxn>
                        <a:cxn ang="0">
                          <a:pos x="T6" y="T7"/>
                        </a:cxn>
                      </a:cxnLst>
                      <a:rect l="0" t="0" r="r" b="b"/>
                      <a:pathLst>
                        <a:path w="1355" h="112">
                          <a:moveTo>
                            <a:pt x="0" y="27"/>
                          </a:moveTo>
                          <a:lnTo>
                            <a:pt x="0" y="112"/>
                          </a:lnTo>
                          <a:lnTo>
                            <a:pt x="1355" y="0"/>
                          </a:lnTo>
                          <a:lnTo>
                            <a:pt x="0" y="27"/>
                          </a:lnTo>
                          <a:close/>
                        </a:path>
                      </a:pathLst>
                    </a:custGeom>
                    <a:solidFill>
                      <a:srgbClr val="800000"/>
                    </a:solidFill>
                    <a:ln w="9525">
                      <a:solidFill>
                        <a:srgbClr val="800000"/>
                      </a:solidFill>
                      <a:prstDash val="solid"/>
                      <a:round/>
                      <a:headEnd/>
                      <a:tailEnd/>
                    </a:ln>
                  </p:spPr>
                  <p:txBody>
                    <a:bodyPr/>
                    <a:lstStyle/>
                    <a:p>
                      <a:endParaRPr lang="en-GB"/>
                    </a:p>
                  </p:txBody>
                </p:sp>
              </p:grpSp>
            </p:grpSp>
          </p:grpSp>
        </p:grpSp>
        <p:grpSp>
          <p:nvGrpSpPr>
            <p:cNvPr id="82985" name="Group 41"/>
            <p:cNvGrpSpPr>
              <a:grpSpLocks/>
            </p:cNvGrpSpPr>
            <p:nvPr/>
          </p:nvGrpSpPr>
          <p:grpSpPr bwMode="auto">
            <a:xfrm>
              <a:off x="1597" y="2685"/>
              <a:ext cx="2446" cy="504"/>
              <a:chOff x="1597" y="2685"/>
              <a:chExt cx="2446" cy="504"/>
            </a:xfrm>
          </p:grpSpPr>
          <p:grpSp>
            <p:nvGrpSpPr>
              <p:cNvPr id="82986" name="Group 42"/>
              <p:cNvGrpSpPr>
                <a:grpSpLocks/>
              </p:cNvGrpSpPr>
              <p:nvPr/>
            </p:nvGrpSpPr>
            <p:grpSpPr bwMode="auto">
              <a:xfrm>
                <a:off x="3541" y="2685"/>
                <a:ext cx="502" cy="504"/>
                <a:chOff x="3541" y="2685"/>
                <a:chExt cx="502" cy="504"/>
              </a:xfrm>
            </p:grpSpPr>
            <p:sp>
              <p:nvSpPr>
                <p:cNvPr id="82987" name="Oval 43"/>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2988" name="Freeform 44"/>
                <p:cNvSpPr>
                  <a:spLocks/>
                </p:cNvSpPr>
                <p:nvPr/>
              </p:nvSpPr>
              <p:spPr bwMode="auto">
                <a:xfrm>
                  <a:off x="3752" y="3012"/>
                  <a:ext cx="88" cy="108"/>
                </a:xfrm>
                <a:custGeom>
                  <a:avLst/>
                  <a:gdLst>
                    <a:gd name="T0" fmla="*/ 0 w 176"/>
                    <a:gd name="T1" fmla="*/ 199 h 215"/>
                    <a:gd name="T2" fmla="*/ 69 w 176"/>
                    <a:gd name="T3" fmla="*/ 0 h 215"/>
                    <a:gd name="T4" fmla="*/ 111 w 176"/>
                    <a:gd name="T5" fmla="*/ 0 h 215"/>
                    <a:gd name="T6" fmla="*/ 176 w 176"/>
                    <a:gd name="T7" fmla="*/ 207 h 215"/>
                    <a:gd name="T8" fmla="*/ 90 w 176"/>
                    <a:gd name="T9" fmla="*/ 215 h 215"/>
                    <a:gd name="T10" fmla="*/ 0 w 176"/>
                    <a:gd name="T11" fmla="*/ 199 h 215"/>
                  </a:gdLst>
                  <a:ahLst/>
                  <a:cxnLst>
                    <a:cxn ang="0">
                      <a:pos x="T0" y="T1"/>
                    </a:cxn>
                    <a:cxn ang="0">
                      <a:pos x="T2" y="T3"/>
                    </a:cxn>
                    <a:cxn ang="0">
                      <a:pos x="T4" y="T5"/>
                    </a:cxn>
                    <a:cxn ang="0">
                      <a:pos x="T6" y="T7"/>
                    </a:cxn>
                    <a:cxn ang="0">
                      <a:pos x="T8" y="T9"/>
                    </a:cxn>
                    <a:cxn ang="0">
                      <a:pos x="T10" y="T11"/>
                    </a:cxn>
                  </a:cxnLst>
                  <a:rect l="0" t="0" r="r" b="b"/>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2989" name="Freeform 45"/>
                <p:cNvSpPr>
                  <a:spLocks/>
                </p:cNvSpPr>
                <p:nvPr/>
              </p:nvSpPr>
              <p:spPr bwMode="auto">
                <a:xfrm>
                  <a:off x="3747" y="2752"/>
                  <a:ext cx="89" cy="108"/>
                </a:xfrm>
                <a:custGeom>
                  <a:avLst/>
                  <a:gdLst>
                    <a:gd name="T0" fmla="*/ 0 w 179"/>
                    <a:gd name="T1" fmla="*/ 15 h 215"/>
                    <a:gd name="T2" fmla="*/ 71 w 179"/>
                    <a:gd name="T3" fmla="*/ 215 h 215"/>
                    <a:gd name="T4" fmla="*/ 112 w 179"/>
                    <a:gd name="T5" fmla="*/ 215 h 215"/>
                    <a:gd name="T6" fmla="*/ 179 w 179"/>
                    <a:gd name="T7" fmla="*/ 9 h 215"/>
                    <a:gd name="T8" fmla="*/ 92 w 179"/>
                    <a:gd name="T9" fmla="*/ 0 h 215"/>
                    <a:gd name="T10" fmla="*/ 0 w 179"/>
                    <a:gd name="T11" fmla="*/ 15 h 215"/>
                  </a:gdLst>
                  <a:ahLst/>
                  <a:cxnLst>
                    <a:cxn ang="0">
                      <a:pos x="T0" y="T1"/>
                    </a:cxn>
                    <a:cxn ang="0">
                      <a:pos x="T2" y="T3"/>
                    </a:cxn>
                    <a:cxn ang="0">
                      <a:pos x="T4" y="T5"/>
                    </a:cxn>
                    <a:cxn ang="0">
                      <a:pos x="T6" y="T7"/>
                    </a:cxn>
                    <a:cxn ang="0">
                      <a:pos x="T8" y="T9"/>
                    </a:cxn>
                    <a:cxn ang="0">
                      <a:pos x="T10" y="T11"/>
                    </a:cxn>
                  </a:cxnLst>
                  <a:rect l="0" t="0" r="r" b="b"/>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2990" name="Freeform 46"/>
                <p:cNvSpPr>
                  <a:spLocks/>
                </p:cNvSpPr>
                <p:nvPr/>
              </p:nvSpPr>
              <p:spPr bwMode="auto">
                <a:xfrm>
                  <a:off x="3867" y="2890"/>
                  <a:ext cx="107" cy="88"/>
                </a:xfrm>
                <a:custGeom>
                  <a:avLst/>
                  <a:gdLst>
                    <a:gd name="T0" fmla="*/ 200 w 215"/>
                    <a:gd name="T1" fmla="*/ 0 h 175"/>
                    <a:gd name="T2" fmla="*/ 0 w 215"/>
                    <a:gd name="T3" fmla="*/ 70 h 175"/>
                    <a:gd name="T4" fmla="*/ 0 w 215"/>
                    <a:gd name="T5" fmla="*/ 112 h 175"/>
                    <a:gd name="T6" fmla="*/ 206 w 215"/>
                    <a:gd name="T7" fmla="*/ 175 h 175"/>
                    <a:gd name="T8" fmla="*/ 215 w 215"/>
                    <a:gd name="T9" fmla="*/ 91 h 175"/>
                    <a:gd name="T10" fmla="*/ 200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prstDash val="solid"/>
                  <a:round/>
                  <a:headEnd/>
                  <a:tailEnd/>
                </a:ln>
              </p:spPr>
              <p:txBody>
                <a:bodyPr/>
                <a:lstStyle/>
                <a:p>
                  <a:endParaRPr lang="en-GB"/>
                </a:p>
              </p:txBody>
            </p:sp>
            <p:sp>
              <p:nvSpPr>
                <p:cNvPr id="82991" name="Freeform 47"/>
                <p:cNvSpPr>
                  <a:spLocks/>
                </p:cNvSpPr>
                <p:nvPr/>
              </p:nvSpPr>
              <p:spPr bwMode="auto">
                <a:xfrm>
                  <a:off x="3610" y="2890"/>
                  <a:ext cx="107" cy="88"/>
                </a:xfrm>
                <a:custGeom>
                  <a:avLst/>
                  <a:gdLst>
                    <a:gd name="T0" fmla="*/ 16 w 215"/>
                    <a:gd name="T1" fmla="*/ 0 h 175"/>
                    <a:gd name="T2" fmla="*/ 215 w 215"/>
                    <a:gd name="T3" fmla="*/ 70 h 175"/>
                    <a:gd name="T4" fmla="*/ 215 w 215"/>
                    <a:gd name="T5" fmla="*/ 112 h 175"/>
                    <a:gd name="T6" fmla="*/ 8 w 215"/>
                    <a:gd name="T7" fmla="*/ 175 h 175"/>
                    <a:gd name="T8" fmla="*/ 0 w 215"/>
                    <a:gd name="T9" fmla="*/ 91 h 175"/>
                    <a:gd name="T10" fmla="*/ 16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prstDash val="solid"/>
                  <a:round/>
                  <a:headEnd/>
                  <a:tailEnd/>
                </a:ln>
              </p:spPr>
              <p:txBody>
                <a:bodyPr/>
                <a:lstStyle/>
                <a:p>
                  <a:endParaRPr lang="en-GB"/>
                </a:p>
              </p:txBody>
            </p:sp>
            <p:sp>
              <p:nvSpPr>
                <p:cNvPr id="82992" name="Oval 48"/>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2993" name="Group 49"/>
                <p:cNvGrpSpPr>
                  <a:grpSpLocks/>
                </p:cNvGrpSpPr>
                <p:nvPr/>
              </p:nvGrpSpPr>
              <p:grpSpPr bwMode="auto">
                <a:xfrm>
                  <a:off x="3723" y="2864"/>
                  <a:ext cx="136" cy="139"/>
                  <a:chOff x="3723" y="2864"/>
                  <a:chExt cx="136" cy="139"/>
                </a:xfrm>
              </p:grpSpPr>
              <p:sp>
                <p:nvSpPr>
                  <p:cNvPr id="82994" name="Oval 50"/>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GB"/>
                  </a:p>
                </p:txBody>
              </p:sp>
              <p:sp>
                <p:nvSpPr>
                  <p:cNvPr id="82995" name="Oval 51"/>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GB"/>
                  </a:p>
                </p:txBody>
              </p:sp>
            </p:grpSp>
          </p:grpSp>
          <p:grpSp>
            <p:nvGrpSpPr>
              <p:cNvPr id="82996" name="Group 52"/>
              <p:cNvGrpSpPr>
                <a:grpSpLocks/>
              </p:cNvGrpSpPr>
              <p:nvPr/>
            </p:nvGrpSpPr>
            <p:grpSpPr bwMode="auto">
              <a:xfrm>
                <a:off x="1597" y="2685"/>
                <a:ext cx="502" cy="504"/>
                <a:chOff x="1597" y="2685"/>
                <a:chExt cx="502" cy="504"/>
              </a:xfrm>
            </p:grpSpPr>
            <p:sp>
              <p:nvSpPr>
                <p:cNvPr id="82997" name="Oval 53"/>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2998" name="Freeform 54"/>
                <p:cNvSpPr>
                  <a:spLocks/>
                </p:cNvSpPr>
                <p:nvPr/>
              </p:nvSpPr>
              <p:spPr bwMode="auto">
                <a:xfrm>
                  <a:off x="1809" y="3012"/>
                  <a:ext cx="87" cy="108"/>
                </a:xfrm>
                <a:custGeom>
                  <a:avLst/>
                  <a:gdLst>
                    <a:gd name="T0" fmla="*/ 0 w 174"/>
                    <a:gd name="T1" fmla="*/ 199 h 215"/>
                    <a:gd name="T2" fmla="*/ 67 w 174"/>
                    <a:gd name="T3" fmla="*/ 0 h 215"/>
                    <a:gd name="T4" fmla="*/ 109 w 174"/>
                    <a:gd name="T5" fmla="*/ 0 h 215"/>
                    <a:gd name="T6" fmla="*/ 174 w 174"/>
                    <a:gd name="T7" fmla="*/ 207 h 215"/>
                    <a:gd name="T8" fmla="*/ 90 w 174"/>
                    <a:gd name="T9" fmla="*/ 215 h 215"/>
                    <a:gd name="T10" fmla="*/ 0 w 174"/>
                    <a:gd name="T11" fmla="*/ 199 h 215"/>
                  </a:gdLst>
                  <a:ahLst/>
                  <a:cxnLst>
                    <a:cxn ang="0">
                      <a:pos x="T0" y="T1"/>
                    </a:cxn>
                    <a:cxn ang="0">
                      <a:pos x="T2" y="T3"/>
                    </a:cxn>
                    <a:cxn ang="0">
                      <a:pos x="T4" y="T5"/>
                    </a:cxn>
                    <a:cxn ang="0">
                      <a:pos x="T6" y="T7"/>
                    </a:cxn>
                    <a:cxn ang="0">
                      <a:pos x="T8" y="T9"/>
                    </a:cxn>
                    <a:cxn ang="0">
                      <a:pos x="T10" y="T11"/>
                    </a:cxn>
                  </a:cxnLst>
                  <a:rect l="0" t="0" r="r" b="b"/>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2999" name="Freeform 55"/>
                <p:cNvSpPr>
                  <a:spLocks/>
                </p:cNvSpPr>
                <p:nvPr/>
              </p:nvSpPr>
              <p:spPr bwMode="auto">
                <a:xfrm>
                  <a:off x="1803" y="2752"/>
                  <a:ext cx="90" cy="108"/>
                </a:xfrm>
                <a:custGeom>
                  <a:avLst/>
                  <a:gdLst>
                    <a:gd name="T0" fmla="*/ 0 w 181"/>
                    <a:gd name="T1" fmla="*/ 15 h 215"/>
                    <a:gd name="T2" fmla="*/ 72 w 181"/>
                    <a:gd name="T3" fmla="*/ 215 h 215"/>
                    <a:gd name="T4" fmla="*/ 115 w 181"/>
                    <a:gd name="T5" fmla="*/ 215 h 215"/>
                    <a:gd name="T6" fmla="*/ 181 w 181"/>
                    <a:gd name="T7" fmla="*/ 9 h 215"/>
                    <a:gd name="T8" fmla="*/ 94 w 181"/>
                    <a:gd name="T9" fmla="*/ 0 h 215"/>
                    <a:gd name="T10" fmla="*/ 0 w 181"/>
                    <a:gd name="T11" fmla="*/ 15 h 215"/>
                  </a:gdLst>
                  <a:ahLst/>
                  <a:cxnLst>
                    <a:cxn ang="0">
                      <a:pos x="T0" y="T1"/>
                    </a:cxn>
                    <a:cxn ang="0">
                      <a:pos x="T2" y="T3"/>
                    </a:cxn>
                    <a:cxn ang="0">
                      <a:pos x="T4" y="T5"/>
                    </a:cxn>
                    <a:cxn ang="0">
                      <a:pos x="T6" y="T7"/>
                    </a:cxn>
                    <a:cxn ang="0">
                      <a:pos x="T8" y="T9"/>
                    </a:cxn>
                    <a:cxn ang="0">
                      <a:pos x="T10" y="T11"/>
                    </a:cxn>
                  </a:cxnLst>
                  <a:rect l="0" t="0" r="r" b="b"/>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3000" name="Freeform 56"/>
                <p:cNvSpPr>
                  <a:spLocks/>
                </p:cNvSpPr>
                <p:nvPr/>
              </p:nvSpPr>
              <p:spPr bwMode="auto">
                <a:xfrm>
                  <a:off x="1923" y="2890"/>
                  <a:ext cx="108" cy="88"/>
                </a:xfrm>
                <a:custGeom>
                  <a:avLst/>
                  <a:gdLst>
                    <a:gd name="T0" fmla="*/ 201 w 216"/>
                    <a:gd name="T1" fmla="*/ 0 h 175"/>
                    <a:gd name="T2" fmla="*/ 0 w 216"/>
                    <a:gd name="T3" fmla="*/ 70 h 175"/>
                    <a:gd name="T4" fmla="*/ 0 w 216"/>
                    <a:gd name="T5" fmla="*/ 112 h 175"/>
                    <a:gd name="T6" fmla="*/ 207 w 216"/>
                    <a:gd name="T7" fmla="*/ 175 h 175"/>
                    <a:gd name="T8" fmla="*/ 216 w 216"/>
                    <a:gd name="T9" fmla="*/ 91 h 175"/>
                    <a:gd name="T10" fmla="*/ 201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prstDash val="solid"/>
                  <a:round/>
                  <a:headEnd/>
                  <a:tailEnd/>
                </a:ln>
              </p:spPr>
              <p:txBody>
                <a:bodyPr/>
                <a:lstStyle/>
                <a:p>
                  <a:endParaRPr lang="en-GB"/>
                </a:p>
              </p:txBody>
            </p:sp>
            <p:sp>
              <p:nvSpPr>
                <p:cNvPr id="83001" name="Freeform 57"/>
                <p:cNvSpPr>
                  <a:spLocks/>
                </p:cNvSpPr>
                <p:nvPr/>
              </p:nvSpPr>
              <p:spPr bwMode="auto">
                <a:xfrm>
                  <a:off x="1665" y="2890"/>
                  <a:ext cx="109" cy="88"/>
                </a:xfrm>
                <a:custGeom>
                  <a:avLst/>
                  <a:gdLst>
                    <a:gd name="T0" fmla="*/ 15 w 216"/>
                    <a:gd name="T1" fmla="*/ 0 h 175"/>
                    <a:gd name="T2" fmla="*/ 216 w 216"/>
                    <a:gd name="T3" fmla="*/ 70 h 175"/>
                    <a:gd name="T4" fmla="*/ 216 w 216"/>
                    <a:gd name="T5" fmla="*/ 112 h 175"/>
                    <a:gd name="T6" fmla="*/ 9 w 216"/>
                    <a:gd name="T7" fmla="*/ 175 h 175"/>
                    <a:gd name="T8" fmla="*/ 0 w 216"/>
                    <a:gd name="T9" fmla="*/ 91 h 175"/>
                    <a:gd name="T10" fmla="*/ 15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prstDash val="solid"/>
                  <a:round/>
                  <a:headEnd/>
                  <a:tailEnd/>
                </a:ln>
              </p:spPr>
              <p:txBody>
                <a:bodyPr/>
                <a:lstStyle/>
                <a:p>
                  <a:endParaRPr lang="en-GB"/>
                </a:p>
              </p:txBody>
            </p:sp>
            <p:sp>
              <p:nvSpPr>
                <p:cNvPr id="83002" name="Oval 58"/>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3003" name="Group 59"/>
                <p:cNvGrpSpPr>
                  <a:grpSpLocks/>
                </p:cNvGrpSpPr>
                <p:nvPr/>
              </p:nvGrpSpPr>
              <p:grpSpPr bwMode="auto">
                <a:xfrm>
                  <a:off x="1778" y="2864"/>
                  <a:ext cx="138" cy="139"/>
                  <a:chOff x="1778" y="2864"/>
                  <a:chExt cx="138" cy="139"/>
                </a:xfrm>
              </p:grpSpPr>
              <p:sp>
                <p:nvSpPr>
                  <p:cNvPr id="83004" name="Oval 60"/>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GB"/>
                  </a:p>
                </p:txBody>
              </p:sp>
              <p:sp>
                <p:nvSpPr>
                  <p:cNvPr id="83005" name="Oval 61"/>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GB"/>
                  </a:p>
                </p:txBody>
              </p:sp>
            </p:grpSp>
          </p:grpSp>
        </p:grpSp>
      </p:grpSp>
    </p:spTree>
    <p:extLst>
      <p:ext uri="{BB962C8B-B14F-4D97-AF65-F5344CB8AC3E}">
        <p14:creationId xmlns:p14="http://schemas.microsoft.com/office/powerpoint/2010/main" val="2938763041"/>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3000"/>
                                  </p:stCondLst>
                                  <p:childTnLst>
                                    <p:set>
                                      <p:cBhvr>
                                        <p:cTn id="6" dur="1" fill="hold">
                                          <p:stCondLst>
                                            <p:cond delay="0"/>
                                          </p:stCondLst>
                                        </p:cTn>
                                        <p:tgtEl>
                                          <p:spTgt spid="82949"/>
                                        </p:tgtEl>
                                        <p:attrNameLst>
                                          <p:attrName>style.visibility</p:attrName>
                                        </p:attrNameLst>
                                      </p:cBhvr>
                                      <p:to>
                                        <p:strVal val="visible"/>
                                      </p:to>
                                    </p:set>
                                    <p:anim calcmode="lin" valueType="num">
                                      <p:cBhvr additive="base">
                                        <p:cTn id="7" dur="500" fill="hold"/>
                                        <p:tgtEl>
                                          <p:spTgt spid="82949"/>
                                        </p:tgtEl>
                                        <p:attrNameLst>
                                          <p:attrName>ppt_x</p:attrName>
                                        </p:attrNameLst>
                                      </p:cBhvr>
                                      <p:tavLst>
                                        <p:tav tm="0">
                                          <p:val>
                                            <p:strVal val="0-#ppt_w/2"/>
                                          </p:val>
                                        </p:tav>
                                        <p:tav tm="100000">
                                          <p:val>
                                            <p:strVal val="#ppt_x"/>
                                          </p:val>
                                        </p:tav>
                                      </p:tavLst>
                                    </p:anim>
                                    <p:anim calcmode="lin" valueType="num">
                                      <p:cBhvr additive="base">
                                        <p:cTn id="8" dur="500" fill="hold"/>
                                        <p:tgtEl>
                                          <p:spTgt spid="82949"/>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3500"/>
                            </p:stCondLst>
                            <p:childTnLst>
                              <p:par>
                                <p:cTn id="10" presetID="17" presetClass="entr" presetSubtype="10" fill="hold" grpId="0" nodeType="afterEffect">
                                  <p:stCondLst>
                                    <p:cond delay="3000"/>
                                  </p:stCondLst>
                                  <p:childTnLst>
                                    <p:set>
                                      <p:cBhvr>
                                        <p:cTn id="11" dur="1" fill="hold">
                                          <p:stCondLst>
                                            <p:cond delay="0"/>
                                          </p:stCondLst>
                                        </p:cTn>
                                        <p:tgtEl>
                                          <p:spTgt spid="82948"/>
                                        </p:tgtEl>
                                        <p:attrNameLst>
                                          <p:attrName>style.visibility</p:attrName>
                                        </p:attrNameLst>
                                      </p:cBhvr>
                                      <p:to>
                                        <p:strVal val="visible"/>
                                      </p:to>
                                    </p:set>
                                    <p:anim calcmode="lin" valueType="num">
                                      <p:cBhvr>
                                        <p:cTn id="12" dur="500" fill="hold"/>
                                        <p:tgtEl>
                                          <p:spTgt spid="82948"/>
                                        </p:tgtEl>
                                        <p:attrNameLst>
                                          <p:attrName>ppt_w</p:attrName>
                                        </p:attrNameLst>
                                      </p:cBhvr>
                                      <p:tavLst>
                                        <p:tav tm="0">
                                          <p:val>
                                            <p:fltVal val="0"/>
                                          </p:val>
                                        </p:tav>
                                        <p:tav tm="100000">
                                          <p:val>
                                            <p:strVal val="#ppt_w"/>
                                          </p:val>
                                        </p:tav>
                                      </p:tavLst>
                                    </p:anim>
                                    <p:anim calcmode="lin" valueType="num">
                                      <p:cBhvr>
                                        <p:cTn id="13" dur="500" fill="hold"/>
                                        <p:tgtEl>
                                          <p:spTgt spid="82948"/>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8" grpId="0" animBg="1"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009" name="Rectangle 41"/>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Direct Labor</a:t>
            </a:r>
          </a:p>
        </p:txBody>
      </p:sp>
      <p:sp>
        <p:nvSpPr>
          <p:cNvPr id="84010" name="Rectangle 42"/>
          <p:cNvSpPr>
            <a:spLocks noGrp="1" noChangeArrowheads="1"/>
          </p:cNvSpPr>
          <p:nvPr>
            <p:ph type="body" idx="1"/>
          </p:nvPr>
        </p:nvSpPr>
        <p:spPr>
          <a:xfrm>
            <a:off x="1752600" y="1524000"/>
            <a:ext cx="8686800" cy="19812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lnSpc>
                <a:spcPct val="90000"/>
              </a:lnSpc>
              <a:spcBef>
                <a:spcPct val="40000"/>
              </a:spcBef>
              <a:buFont typeface="Wingdings" panose="05000000000000000000" pitchFamily="2" charset="2"/>
              <a:buNone/>
            </a:pPr>
            <a:r>
              <a:rPr lang="en-US" altLang="en-US"/>
              <a:t>Those labor costs that can be easily traced to individual units of product.</a:t>
            </a:r>
          </a:p>
        </p:txBody>
      </p:sp>
      <p:grpSp>
        <p:nvGrpSpPr>
          <p:cNvPr id="83970" name="Group 2"/>
          <p:cNvGrpSpPr>
            <a:grpSpLocks/>
          </p:cNvGrpSpPr>
          <p:nvPr/>
        </p:nvGrpSpPr>
        <p:grpSpPr bwMode="auto">
          <a:xfrm>
            <a:off x="2743200" y="3200400"/>
            <a:ext cx="1066800" cy="1931988"/>
            <a:chOff x="768" y="2016"/>
            <a:chExt cx="672" cy="1217"/>
          </a:xfrm>
        </p:grpSpPr>
        <p:sp>
          <p:nvSpPr>
            <p:cNvPr id="83971" name="Freeform 3"/>
            <p:cNvSpPr>
              <a:spLocks/>
            </p:cNvSpPr>
            <p:nvPr/>
          </p:nvSpPr>
          <p:spPr bwMode="auto">
            <a:xfrm>
              <a:off x="827" y="2696"/>
              <a:ext cx="235" cy="475"/>
            </a:xfrm>
            <a:custGeom>
              <a:avLst/>
              <a:gdLst>
                <a:gd name="T0" fmla="*/ 275 w 276"/>
                <a:gd name="T1" fmla="*/ 110 h 512"/>
                <a:gd name="T2" fmla="*/ 271 w 276"/>
                <a:gd name="T3" fmla="*/ 245 h 512"/>
                <a:gd name="T4" fmla="*/ 247 w 276"/>
                <a:gd name="T5" fmla="*/ 343 h 512"/>
                <a:gd name="T6" fmla="*/ 238 w 276"/>
                <a:gd name="T7" fmla="*/ 462 h 512"/>
                <a:gd name="T8" fmla="*/ 180 w 276"/>
                <a:gd name="T9" fmla="*/ 462 h 512"/>
                <a:gd name="T10" fmla="*/ 142 w 276"/>
                <a:gd name="T11" fmla="*/ 444 h 512"/>
                <a:gd name="T12" fmla="*/ 121 w 276"/>
                <a:gd name="T13" fmla="*/ 509 h 512"/>
                <a:gd name="T14" fmla="*/ 76 w 276"/>
                <a:gd name="T15" fmla="*/ 511 h 512"/>
                <a:gd name="T16" fmla="*/ 31 w 276"/>
                <a:gd name="T17" fmla="*/ 488 h 512"/>
                <a:gd name="T18" fmla="*/ 0 w 276"/>
                <a:gd name="T19" fmla="*/ 464 h 512"/>
                <a:gd name="T20" fmla="*/ 21 w 276"/>
                <a:gd name="T21" fmla="*/ 411 h 512"/>
                <a:gd name="T22" fmla="*/ 26 w 276"/>
                <a:gd name="T23" fmla="*/ 360 h 512"/>
                <a:gd name="T24" fmla="*/ 42 w 276"/>
                <a:gd name="T25" fmla="*/ 306 h 512"/>
                <a:gd name="T26" fmla="*/ 38 w 276"/>
                <a:gd name="T27" fmla="*/ 242 h 512"/>
                <a:gd name="T28" fmla="*/ 42 w 276"/>
                <a:gd name="T29" fmla="*/ 202 h 512"/>
                <a:gd name="T30" fmla="*/ 50 w 276"/>
                <a:gd name="T31" fmla="*/ 181 h 512"/>
                <a:gd name="T32" fmla="*/ 35 w 276"/>
                <a:gd name="T33" fmla="*/ 99 h 512"/>
                <a:gd name="T34" fmla="*/ 26 w 276"/>
                <a:gd name="T35" fmla="*/ 26 h 512"/>
                <a:gd name="T36" fmla="*/ 24 w 276"/>
                <a:gd name="T37" fmla="*/ 0 h 512"/>
                <a:gd name="T38" fmla="*/ 273 w 276"/>
                <a:gd name="T39" fmla="*/ 97 h 512"/>
                <a:gd name="T40" fmla="*/ 275 w 276"/>
                <a:gd name="T41" fmla="*/ 110 h 5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76" h="512">
                  <a:moveTo>
                    <a:pt x="275" y="110"/>
                  </a:moveTo>
                  <a:lnTo>
                    <a:pt x="271" y="245"/>
                  </a:lnTo>
                  <a:lnTo>
                    <a:pt x="247" y="343"/>
                  </a:lnTo>
                  <a:lnTo>
                    <a:pt x="238" y="462"/>
                  </a:lnTo>
                  <a:lnTo>
                    <a:pt x="180" y="462"/>
                  </a:lnTo>
                  <a:lnTo>
                    <a:pt x="142" y="444"/>
                  </a:lnTo>
                  <a:lnTo>
                    <a:pt x="121" y="509"/>
                  </a:lnTo>
                  <a:lnTo>
                    <a:pt x="76" y="511"/>
                  </a:lnTo>
                  <a:lnTo>
                    <a:pt x="31" y="488"/>
                  </a:lnTo>
                  <a:lnTo>
                    <a:pt x="0" y="464"/>
                  </a:lnTo>
                  <a:lnTo>
                    <a:pt x="21" y="411"/>
                  </a:lnTo>
                  <a:lnTo>
                    <a:pt x="26" y="360"/>
                  </a:lnTo>
                  <a:lnTo>
                    <a:pt x="42" y="306"/>
                  </a:lnTo>
                  <a:lnTo>
                    <a:pt x="38" y="242"/>
                  </a:lnTo>
                  <a:lnTo>
                    <a:pt x="42" y="202"/>
                  </a:lnTo>
                  <a:lnTo>
                    <a:pt x="50" y="181"/>
                  </a:lnTo>
                  <a:lnTo>
                    <a:pt x="35" y="99"/>
                  </a:lnTo>
                  <a:lnTo>
                    <a:pt x="26" y="26"/>
                  </a:lnTo>
                  <a:lnTo>
                    <a:pt x="24" y="0"/>
                  </a:lnTo>
                  <a:lnTo>
                    <a:pt x="273" y="97"/>
                  </a:lnTo>
                  <a:lnTo>
                    <a:pt x="275" y="110"/>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2" name="Freeform 4"/>
            <p:cNvSpPr>
              <a:spLocks/>
            </p:cNvSpPr>
            <p:nvPr/>
          </p:nvSpPr>
          <p:spPr bwMode="auto">
            <a:xfrm>
              <a:off x="833" y="3145"/>
              <a:ext cx="138" cy="88"/>
            </a:xfrm>
            <a:custGeom>
              <a:avLst/>
              <a:gdLst>
                <a:gd name="T0" fmla="*/ 15 w 162"/>
                <a:gd name="T1" fmla="*/ 0 h 95"/>
                <a:gd name="T2" fmla="*/ 88 w 162"/>
                <a:gd name="T3" fmla="*/ 37 h 95"/>
                <a:gd name="T4" fmla="*/ 142 w 162"/>
                <a:gd name="T5" fmla="*/ 70 h 95"/>
                <a:gd name="T6" fmla="*/ 159 w 162"/>
                <a:gd name="T7" fmla="*/ 80 h 95"/>
                <a:gd name="T8" fmla="*/ 161 w 162"/>
                <a:gd name="T9" fmla="*/ 91 h 95"/>
                <a:gd name="T10" fmla="*/ 146 w 162"/>
                <a:gd name="T11" fmla="*/ 94 h 95"/>
                <a:gd name="T12" fmla="*/ 108 w 162"/>
                <a:gd name="T13" fmla="*/ 94 h 95"/>
                <a:gd name="T14" fmla="*/ 65 w 162"/>
                <a:gd name="T15" fmla="*/ 74 h 95"/>
                <a:gd name="T16" fmla="*/ 29 w 162"/>
                <a:gd name="T17" fmla="*/ 47 h 95"/>
                <a:gd name="T18" fmla="*/ 0 w 162"/>
                <a:gd name="T19" fmla="*/ 37 h 95"/>
                <a:gd name="T20" fmla="*/ 1 w 162"/>
                <a:gd name="T21" fmla="*/ 17 h 95"/>
                <a:gd name="T22" fmla="*/ 15 w 162"/>
                <a:gd name="T23" fmla="*/ 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62" h="95">
                  <a:moveTo>
                    <a:pt x="15" y="0"/>
                  </a:moveTo>
                  <a:lnTo>
                    <a:pt x="88" y="37"/>
                  </a:lnTo>
                  <a:lnTo>
                    <a:pt x="142" y="70"/>
                  </a:lnTo>
                  <a:lnTo>
                    <a:pt x="159" y="80"/>
                  </a:lnTo>
                  <a:lnTo>
                    <a:pt x="161" y="91"/>
                  </a:lnTo>
                  <a:lnTo>
                    <a:pt x="146" y="94"/>
                  </a:lnTo>
                  <a:lnTo>
                    <a:pt x="108" y="94"/>
                  </a:lnTo>
                  <a:lnTo>
                    <a:pt x="65" y="74"/>
                  </a:lnTo>
                  <a:lnTo>
                    <a:pt x="29" y="47"/>
                  </a:lnTo>
                  <a:lnTo>
                    <a:pt x="0" y="37"/>
                  </a:lnTo>
                  <a:lnTo>
                    <a:pt x="1" y="17"/>
                  </a:lnTo>
                  <a:lnTo>
                    <a:pt x="15" y="0"/>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3" name="Freeform 5"/>
            <p:cNvSpPr>
              <a:spLocks/>
            </p:cNvSpPr>
            <p:nvPr/>
          </p:nvSpPr>
          <p:spPr bwMode="auto">
            <a:xfrm>
              <a:off x="947" y="3109"/>
              <a:ext cx="128" cy="56"/>
            </a:xfrm>
            <a:custGeom>
              <a:avLst/>
              <a:gdLst>
                <a:gd name="T0" fmla="*/ 86 w 150"/>
                <a:gd name="T1" fmla="*/ 17 h 61"/>
                <a:gd name="T2" fmla="*/ 107 w 150"/>
                <a:gd name="T3" fmla="*/ 31 h 61"/>
                <a:gd name="T4" fmla="*/ 146 w 150"/>
                <a:gd name="T5" fmla="*/ 40 h 61"/>
                <a:gd name="T6" fmla="*/ 149 w 150"/>
                <a:gd name="T7" fmla="*/ 47 h 61"/>
                <a:gd name="T8" fmla="*/ 149 w 150"/>
                <a:gd name="T9" fmla="*/ 54 h 61"/>
                <a:gd name="T10" fmla="*/ 138 w 150"/>
                <a:gd name="T11" fmla="*/ 60 h 61"/>
                <a:gd name="T12" fmla="*/ 102 w 150"/>
                <a:gd name="T13" fmla="*/ 57 h 61"/>
                <a:gd name="T14" fmla="*/ 50 w 150"/>
                <a:gd name="T15" fmla="*/ 47 h 61"/>
                <a:gd name="T16" fmla="*/ 31 w 150"/>
                <a:gd name="T17" fmla="*/ 47 h 61"/>
                <a:gd name="T18" fmla="*/ 12 w 150"/>
                <a:gd name="T19" fmla="*/ 50 h 61"/>
                <a:gd name="T20" fmla="*/ 0 w 150"/>
                <a:gd name="T21" fmla="*/ 44 h 61"/>
                <a:gd name="T22" fmla="*/ 0 w 150"/>
                <a:gd name="T23" fmla="*/ 0 h 61"/>
                <a:gd name="T24" fmla="*/ 60 w 150"/>
                <a:gd name="T25" fmla="*/ 20 h 61"/>
                <a:gd name="T26" fmla="*/ 86 w 150"/>
                <a:gd name="T27" fmla="*/ 17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50" h="61">
                  <a:moveTo>
                    <a:pt x="86" y="17"/>
                  </a:moveTo>
                  <a:lnTo>
                    <a:pt x="107" y="31"/>
                  </a:lnTo>
                  <a:lnTo>
                    <a:pt x="146" y="40"/>
                  </a:lnTo>
                  <a:lnTo>
                    <a:pt x="149" y="47"/>
                  </a:lnTo>
                  <a:lnTo>
                    <a:pt x="149" y="54"/>
                  </a:lnTo>
                  <a:lnTo>
                    <a:pt x="138" y="60"/>
                  </a:lnTo>
                  <a:lnTo>
                    <a:pt x="102" y="57"/>
                  </a:lnTo>
                  <a:lnTo>
                    <a:pt x="50" y="47"/>
                  </a:lnTo>
                  <a:lnTo>
                    <a:pt x="31" y="47"/>
                  </a:lnTo>
                  <a:lnTo>
                    <a:pt x="12" y="50"/>
                  </a:lnTo>
                  <a:lnTo>
                    <a:pt x="0" y="44"/>
                  </a:lnTo>
                  <a:lnTo>
                    <a:pt x="0" y="0"/>
                  </a:lnTo>
                  <a:lnTo>
                    <a:pt x="60" y="20"/>
                  </a:lnTo>
                  <a:lnTo>
                    <a:pt x="86" y="17"/>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4" name="Freeform 6"/>
            <p:cNvSpPr>
              <a:spLocks/>
            </p:cNvSpPr>
            <p:nvPr/>
          </p:nvSpPr>
          <p:spPr bwMode="auto">
            <a:xfrm>
              <a:off x="773" y="2341"/>
              <a:ext cx="595" cy="533"/>
            </a:xfrm>
            <a:custGeom>
              <a:avLst/>
              <a:gdLst>
                <a:gd name="T0" fmla="*/ 698 w 699"/>
                <a:gd name="T1" fmla="*/ 310 h 575"/>
                <a:gd name="T2" fmla="*/ 607 w 699"/>
                <a:gd name="T3" fmla="*/ 296 h 575"/>
                <a:gd name="T4" fmla="*/ 552 w 699"/>
                <a:gd name="T5" fmla="*/ 265 h 575"/>
                <a:gd name="T6" fmla="*/ 524 w 699"/>
                <a:gd name="T7" fmla="*/ 218 h 575"/>
                <a:gd name="T8" fmla="*/ 379 w 699"/>
                <a:gd name="T9" fmla="*/ 0 h 575"/>
                <a:gd name="T10" fmla="*/ 334 w 699"/>
                <a:gd name="T11" fmla="*/ 13 h 575"/>
                <a:gd name="T12" fmla="*/ 251 w 699"/>
                <a:gd name="T13" fmla="*/ 77 h 575"/>
                <a:gd name="T14" fmla="*/ 130 w 699"/>
                <a:gd name="T15" fmla="*/ 157 h 575"/>
                <a:gd name="T16" fmla="*/ 0 w 699"/>
                <a:gd name="T17" fmla="*/ 188 h 575"/>
                <a:gd name="T18" fmla="*/ 11 w 699"/>
                <a:gd name="T19" fmla="*/ 258 h 575"/>
                <a:gd name="T20" fmla="*/ 26 w 699"/>
                <a:gd name="T21" fmla="*/ 319 h 575"/>
                <a:gd name="T22" fmla="*/ 59 w 699"/>
                <a:gd name="T23" fmla="*/ 369 h 575"/>
                <a:gd name="T24" fmla="*/ 86 w 699"/>
                <a:gd name="T25" fmla="*/ 403 h 575"/>
                <a:gd name="T26" fmla="*/ 130 w 699"/>
                <a:gd name="T27" fmla="*/ 436 h 575"/>
                <a:gd name="T28" fmla="*/ 168 w 699"/>
                <a:gd name="T29" fmla="*/ 467 h 575"/>
                <a:gd name="T30" fmla="*/ 230 w 699"/>
                <a:gd name="T31" fmla="*/ 560 h 575"/>
                <a:gd name="T32" fmla="*/ 306 w 699"/>
                <a:gd name="T33" fmla="*/ 574 h 575"/>
                <a:gd name="T34" fmla="*/ 301 w 699"/>
                <a:gd name="T35" fmla="*/ 507 h 575"/>
                <a:gd name="T36" fmla="*/ 364 w 699"/>
                <a:gd name="T37" fmla="*/ 497 h 575"/>
                <a:gd name="T38" fmla="*/ 442 w 699"/>
                <a:gd name="T39" fmla="*/ 447 h 575"/>
                <a:gd name="T40" fmla="*/ 488 w 699"/>
                <a:gd name="T41" fmla="*/ 393 h 575"/>
                <a:gd name="T42" fmla="*/ 540 w 699"/>
                <a:gd name="T43" fmla="*/ 433 h 575"/>
                <a:gd name="T44" fmla="*/ 596 w 699"/>
                <a:gd name="T45" fmla="*/ 453 h 575"/>
                <a:gd name="T46" fmla="*/ 658 w 699"/>
                <a:gd name="T47" fmla="*/ 457 h 575"/>
                <a:gd name="T48" fmla="*/ 686 w 699"/>
                <a:gd name="T49" fmla="*/ 450 h 575"/>
                <a:gd name="T50" fmla="*/ 698 w 699"/>
                <a:gd name="T51" fmla="*/ 310 h 5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699" h="575">
                  <a:moveTo>
                    <a:pt x="698" y="310"/>
                  </a:moveTo>
                  <a:lnTo>
                    <a:pt x="607" y="296"/>
                  </a:lnTo>
                  <a:lnTo>
                    <a:pt x="552" y="265"/>
                  </a:lnTo>
                  <a:lnTo>
                    <a:pt x="524" y="218"/>
                  </a:lnTo>
                  <a:lnTo>
                    <a:pt x="379" y="0"/>
                  </a:lnTo>
                  <a:lnTo>
                    <a:pt x="334" y="13"/>
                  </a:lnTo>
                  <a:lnTo>
                    <a:pt x="251" y="77"/>
                  </a:lnTo>
                  <a:lnTo>
                    <a:pt x="130" y="157"/>
                  </a:lnTo>
                  <a:lnTo>
                    <a:pt x="0" y="188"/>
                  </a:lnTo>
                  <a:lnTo>
                    <a:pt x="11" y="258"/>
                  </a:lnTo>
                  <a:lnTo>
                    <a:pt x="26" y="319"/>
                  </a:lnTo>
                  <a:lnTo>
                    <a:pt x="59" y="369"/>
                  </a:lnTo>
                  <a:lnTo>
                    <a:pt x="86" y="403"/>
                  </a:lnTo>
                  <a:lnTo>
                    <a:pt x="130" y="436"/>
                  </a:lnTo>
                  <a:lnTo>
                    <a:pt x="168" y="467"/>
                  </a:lnTo>
                  <a:lnTo>
                    <a:pt x="230" y="560"/>
                  </a:lnTo>
                  <a:lnTo>
                    <a:pt x="306" y="574"/>
                  </a:lnTo>
                  <a:lnTo>
                    <a:pt x="301" y="507"/>
                  </a:lnTo>
                  <a:lnTo>
                    <a:pt x="364" y="497"/>
                  </a:lnTo>
                  <a:lnTo>
                    <a:pt x="442" y="447"/>
                  </a:lnTo>
                  <a:lnTo>
                    <a:pt x="488" y="393"/>
                  </a:lnTo>
                  <a:lnTo>
                    <a:pt x="540" y="433"/>
                  </a:lnTo>
                  <a:lnTo>
                    <a:pt x="596" y="453"/>
                  </a:lnTo>
                  <a:lnTo>
                    <a:pt x="658" y="457"/>
                  </a:lnTo>
                  <a:lnTo>
                    <a:pt x="686" y="450"/>
                  </a:lnTo>
                  <a:lnTo>
                    <a:pt x="698" y="310"/>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5" name="Freeform 7"/>
            <p:cNvSpPr>
              <a:spLocks/>
            </p:cNvSpPr>
            <p:nvPr/>
          </p:nvSpPr>
          <p:spPr bwMode="auto">
            <a:xfrm>
              <a:off x="1117" y="2400"/>
              <a:ext cx="108" cy="368"/>
            </a:xfrm>
            <a:custGeom>
              <a:avLst/>
              <a:gdLst>
                <a:gd name="T0" fmla="*/ 0 w 127"/>
                <a:gd name="T1" fmla="*/ 4 h 397"/>
                <a:gd name="T2" fmla="*/ 32 w 127"/>
                <a:gd name="T3" fmla="*/ 124 h 397"/>
                <a:gd name="T4" fmla="*/ 46 w 127"/>
                <a:gd name="T5" fmla="*/ 295 h 397"/>
                <a:gd name="T6" fmla="*/ 26 w 127"/>
                <a:gd name="T7" fmla="*/ 396 h 397"/>
                <a:gd name="T8" fmla="*/ 82 w 127"/>
                <a:gd name="T9" fmla="*/ 335 h 397"/>
                <a:gd name="T10" fmla="*/ 117 w 127"/>
                <a:gd name="T11" fmla="*/ 261 h 397"/>
                <a:gd name="T12" fmla="*/ 126 w 127"/>
                <a:gd name="T13" fmla="*/ 204 h 397"/>
                <a:gd name="T14" fmla="*/ 126 w 127"/>
                <a:gd name="T15" fmla="*/ 147 h 397"/>
                <a:gd name="T16" fmla="*/ 112 w 127"/>
                <a:gd name="T17" fmla="*/ 61 h 397"/>
                <a:gd name="T18" fmla="*/ 10 w 127"/>
                <a:gd name="T19" fmla="*/ 0 h 397"/>
                <a:gd name="T20" fmla="*/ 0 w 127"/>
                <a:gd name="T21" fmla="*/ 4 h 3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7" h="397">
                  <a:moveTo>
                    <a:pt x="0" y="4"/>
                  </a:moveTo>
                  <a:lnTo>
                    <a:pt x="32" y="124"/>
                  </a:lnTo>
                  <a:lnTo>
                    <a:pt x="46" y="295"/>
                  </a:lnTo>
                  <a:lnTo>
                    <a:pt x="26" y="396"/>
                  </a:lnTo>
                  <a:lnTo>
                    <a:pt x="82" y="335"/>
                  </a:lnTo>
                  <a:lnTo>
                    <a:pt x="117" y="261"/>
                  </a:lnTo>
                  <a:lnTo>
                    <a:pt x="126" y="204"/>
                  </a:lnTo>
                  <a:lnTo>
                    <a:pt x="126" y="147"/>
                  </a:lnTo>
                  <a:lnTo>
                    <a:pt x="112" y="61"/>
                  </a:lnTo>
                  <a:lnTo>
                    <a:pt x="10" y="0"/>
                  </a:lnTo>
                  <a:lnTo>
                    <a:pt x="0" y="4"/>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6" name="Freeform 8"/>
            <p:cNvSpPr>
              <a:spLocks/>
            </p:cNvSpPr>
            <p:nvPr/>
          </p:nvSpPr>
          <p:spPr bwMode="auto">
            <a:xfrm>
              <a:off x="926" y="2815"/>
              <a:ext cx="92" cy="156"/>
            </a:xfrm>
            <a:custGeom>
              <a:avLst/>
              <a:gdLst>
                <a:gd name="T0" fmla="*/ 107 w 108"/>
                <a:gd name="T1" fmla="*/ 67 h 168"/>
                <a:gd name="T2" fmla="*/ 101 w 108"/>
                <a:gd name="T3" fmla="*/ 134 h 168"/>
                <a:gd name="T4" fmla="*/ 86 w 108"/>
                <a:gd name="T5" fmla="*/ 154 h 168"/>
                <a:gd name="T6" fmla="*/ 61 w 108"/>
                <a:gd name="T7" fmla="*/ 164 h 168"/>
                <a:gd name="T8" fmla="*/ 45 w 108"/>
                <a:gd name="T9" fmla="*/ 167 h 168"/>
                <a:gd name="T10" fmla="*/ 28 w 108"/>
                <a:gd name="T11" fmla="*/ 164 h 168"/>
                <a:gd name="T12" fmla="*/ 15 w 108"/>
                <a:gd name="T13" fmla="*/ 161 h 168"/>
                <a:gd name="T14" fmla="*/ 12 w 108"/>
                <a:gd name="T15" fmla="*/ 150 h 168"/>
                <a:gd name="T16" fmla="*/ 12 w 108"/>
                <a:gd name="T17" fmla="*/ 120 h 168"/>
                <a:gd name="T18" fmla="*/ 0 w 108"/>
                <a:gd name="T19" fmla="*/ 54 h 168"/>
                <a:gd name="T20" fmla="*/ 0 w 108"/>
                <a:gd name="T21" fmla="*/ 30 h 168"/>
                <a:gd name="T22" fmla="*/ 2 w 108"/>
                <a:gd name="T23" fmla="*/ 10 h 168"/>
                <a:gd name="T24" fmla="*/ 5 w 108"/>
                <a:gd name="T25" fmla="*/ 0 h 168"/>
                <a:gd name="T26" fmla="*/ 50 w 108"/>
                <a:gd name="T27" fmla="*/ 47 h 168"/>
                <a:gd name="T28" fmla="*/ 107 w 108"/>
                <a:gd name="T29" fmla="*/ 67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8" h="168">
                  <a:moveTo>
                    <a:pt x="107" y="67"/>
                  </a:moveTo>
                  <a:lnTo>
                    <a:pt x="101" y="134"/>
                  </a:lnTo>
                  <a:lnTo>
                    <a:pt x="86" y="154"/>
                  </a:lnTo>
                  <a:lnTo>
                    <a:pt x="61" y="164"/>
                  </a:lnTo>
                  <a:lnTo>
                    <a:pt x="45" y="167"/>
                  </a:lnTo>
                  <a:lnTo>
                    <a:pt x="28" y="164"/>
                  </a:lnTo>
                  <a:lnTo>
                    <a:pt x="15" y="161"/>
                  </a:lnTo>
                  <a:lnTo>
                    <a:pt x="12" y="150"/>
                  </a:lnTo>
                  <a:lnTo>
                    <a:pt x="12" y="120"/>
                  </a:lnTo>
                  <a:lnTo>
                    <a:pt x="0" y="54"/>
                  </a:lnTo>
                  <a:lnTo>
                    <a:pt x="0" y="30"/>
                  </a:lnTo>
                  <a:lnTo>
                    <a:pt x="2" y="10"/>
                  </a:lnTo>
                  <a:lnTo>
                    <a:pt x="5" y="0"/>
                  </a:lnTo>
                  <a:lnTo>
                    <a:pt x="50" y="47"/>
                  </a:lnTo>
                  <a:lnTo>
                    <a:pt x="107" y="67"/>
                  </a:lnTo>
                </a:path>
              </a:pathLst>
            </a:custGeom>
            <a:solidFill>
              <a:srgbClr val="FFC98E"/>
            </a:solidFill>
            <a:ln w="12699" cap="rnd" cmpd="sng">
              <a:solidFill>
                <a:srgbClr val="FFC98E"/>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7" name="Freeform 9"/>
            <p:cNvSpPr>
              <a:spLocks/>
            </p:cNvSpPr>
            <p:nvPr/>
          </p:nvSpPr>
          <p:spPr bwMode="auto">
            <a:xfrm>
              <a:off x="1072" y="2028"/>
              <a:ext cx="232" cy="434"/>
            </a:xfrm>
            <a:custGeom>
              <a:avLst/>
              <a:gdLst>
                <a:gd name="T0" fmla="*/ 217 w 272"/>
                <a:gd name="T1" fmla="*/ 141 h 468"/>
                <a:gd name="T2" fmla="*/ 220 w 272"/>
                <a:gd name="T3" fmla="*/ 152 h 468"/>
                <a:gd name="T4" fmla="*/ 239 w 272"/>
                <a:gd name="T5" fmla="*/ 190 h 468"/>
                <a:gd name="T6" fmla="*/ 227 w 272"/>
                <a:gd name="T7" fmla="*/ 190 h 468"/>
                <a:gd name="T8" fmla="*/ 229 w 272"/>
                <a:gd name="T9" fmla="*/ 223 h 468"/>
                <a:gd name="T10" fmla="*/ 260 w 272"/>
                <a:gd name="T11" fmla="*/ 254 h 468"/>
                <a:gd name="T12" fmla="*/ 271 w 272"/>
                <a:gd name="T13" fmla="*/ 275 h 468"/>
                <a:gd name="T14" fmla="*/ 271 w 272"/>
                <a:gd name="T15" fmla="*/ 299 h 468"/>
                <a:gd name="T16" fmla="*/ 263 w 272"/>
                <a:gd name="T17" fmla="*/ 310 h 468"/>
                <a:gd name="T18" fmla="*/ 233 w 272"/>
                <a:gd name="T19" fmla="*/ 310 h 468"/>
                <a:gd name="T20" fmla="*/ 216 w 272"/>
                <a:gd name="T21" fmla="*/ 373 h 468"/>
                <a:gd name="T22" fmla="*/ 204 w 272"/>
                <a:gd name="T23" fmla="*/ 412 h 468"/>
                <a:gd name="T24" fmla="*/ 187 w 272"/>
                <a:gd name="T25" fmla="*/ 438 h 468"/>
                <a:gd name="T26" fmla="*/ 155 w 272"/>
                <a:gd name="T27" fmla="*/ 465 h 468"/>
                <a:gd name="T28" fmla="*/ 124 w 272"/>
                <a:gd name="T29" fmla="*/ 467 h 468"/>
                <a:gd name="T30" fmla="*/ 96 w 272"/>
                <a:gd name="T31" fmla="*/ 446 h 468"/>
                <a:gd name="T32" fmla="*/ 66 w 272"/>
                <a:gd name="T33" fmla="*/ 408 h 468"/>
                <a:gd name="T34" fmla="*/ 45 w 272"/>
                <a:gd name="T35" fmla="*/ 392 h 468"/>
                <a:gd name="T36" fmla="*/ 12 w 272"/>
                <a:gd name="T37" fmla="*/ 279 h 468"/>
                <a:gd name="T38" fmla="*/ 16 w 272"/>
                <a:gd name="T39" fmla="*/ 261 h 468"/>
                <a:gd name="T40" fmla="*/ 6 w 272"/>
                <a:gd name="T41" fmla="*/ 248 h 468"/>
                <a:gd name="T42" fmla="*/ 0 w 272"/>
                <a:gd name="T43" fmla="*/ 228 h 468"/>
                <a:gd name="T44" fmla="*/ 0 w 272"/>
                <a:gd name="T45" fmla="*/ 198 h 468"/>
                <a:gd name="T46" fmla="*/ 3 w 272"/>
                <a:gd name="T47" fmla="*/ 184 h 468"/>
                <a:gd name="T48" fmla="*/ 72 w 272"/>
                <a:gd name="T49" fmla="*/ 29 h 468"/>
                <a:gd name="T50" fmla="*/ 112 w 272"/>
                <a:gd name="T51" fmla="*/ 0 h 468"/>
                <a:gd name="T52" fmla="*/ 158 w 272"/>
                <a:gd name="T53" fmla="*/ 0 h 468"/>
                <a:gd name="T54" fmla="*/ 187 w 272"/>
                <a:gd name="T55" fmla="*/ 36 h 468"/>
                <a:gd name="T56" fmla="*/ 205 w 272"/>
                <a:gd name="T57" fmla="*/ 78 h 468"/>
                <a:gd name="T58" fmla="*/ 217 w 272"/>
                <a:gd name="T59" fmla="*/ 141 h 4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72" h="468">
                  <a:moveTo>
                    <a:pt x="217" y="141"/>
                  </a:moveTo>
                  <a:lnTo>
                    <a:pt x="220" y="152"/>
                  </a:lnTo>
                  <a:lnTo>
                    <a:pt x="239" y="190"/>
                  </a:lnTo>
                  <a:lnTo>
                    <a:pt x="227" y="190"/>
                  </a:lnTo>
                  <a:lnTo>
                    <a:pt x="229" y="223"/>
                  </a:lnTo>
                  <a:lnTo>
                    <a:pt x="260" y="254"/>
                  </a:lnTo>
                  <a:lnTo>
                    <a:pt x="271" y="275"/>
                  </a:lnTo>
                  <a:lnTo>
                    <a:pt x="271" y="299"/>
                  </a:lnTo>
                  <a:lnTo>
                    <a:pt x="263" y="310"/>
                  </a:lnTo>
                  <a:lnTo>
                    <a:pt x="233" y="310"/>
                  </a:lnTo>
                  <a:lnTo>
                    <a:pt x="216" y="373"/>
                  </a:lnTo>
                  <a:lnTo>
                    <a:pt x="204" y="412"/>
                  </a:lnTo>
                  <a:lnTo>
                    <a:pt x="187" y="438"/>
                  </a:lnTo>
                  <a:lnTo>
                    <a:pt x="155" y="465"/>
                  </a:lnTo>
                  <a:lnTo>
                    <a:pt x="124" y="467"/>
                  </a:lnTo>
                  <a:lnTo>
                    <a:pt x="96" y="446"/>
                  </a:lnTo>
                  <a:lnTo>
                    <a:pt x="66" y="408"/>
                  </a:lnTo>
                  <a:lnTo>
                    <a:pt x="45" y="392"/>
                  </a:lnTo>
                  <a:lnTo>
                    <a:pt x="12" y="279"/>
                  </a:lnTo>
                  <a:lnTo>
                    <a:pt x="16" y="261"/>
                  </a:lnTo>
                  <a:lnTo>
                    <a:pt x="6" y="248"/>
                  </a:lnTo>
                  <a:lnTo>
                    <a:pt x="0" y="228"/>
                  </a:lnTo>
                  <a:lnTo>
                    <a:pt x="0" y="198"/>
                  </a:lnTo>
                  <a:lnTo>
                    <a:pt x="3" y="184"/>
                  </a:lnTo>
                  <a:lnTo>
                    <a:pt x="72" y="29"/>
                  </a:lnTo>
                  <a:lnTo>
                    <a:pt x="112" y="0"/>
                  </a:lnTo>
                  <a:lnTo>
                    <a:pt x="158" y="0"/>
                  </a:lnTo>
                  <a:lnTo>
                    <a:pt x="187" y="36"/>
                  </a:lnTo>
                  <a:lnTo>
                    <a:pt x="205" y="78"/>
                  </a:lnTo>
                  <a:lnTo>
                    <a:pt x="217" y="141"/>
                  </a:lnTo>
                </a:path>
              </a:pathLst>
            </a:custGeom>
            <a:solidFill>
              <a:srgbClr val="FFC98E"/>
            </a:solidFill>
            <a:ln w="12699" cap="rnd" cmpd="sng">
              <a:solidFill>
                <a:srgbClr val="FFC98E"/>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8" name="Freeform 10"/>
            <p:cNvSpPr>
              <a:spLocks/>
            </p:cNvSpPr>
            <p:nvPr/>
          </p:nvSpPr>
          <p:spPr bwMode="auto">
            <a:xfrm>
              <a:off x="1024" y="2109"/>
              <a:ext cx="114" cy="116"/>
            </a:xfrm>
            <a:custGeom>
              <a:avLst/>
              <a:gdLst>
                <a:gd name="T0" fmla="*/ 108 w 135"/>
                <a:gd name="T1" fmla="*/ 0 h 125"/>
                <a:gd name="T2" fmla="*/ 130 w 135"/>
                <a:gd name="T3" fmla="*/ 12 h 125"/>
                <a:gd name="T4" fmla="*/ 134 w 135"/>
                <a:gd name="T5" fmla="*/ 49 h 125"/>
                <a:gd name="T6" fmla="*/ 123 w 135"/>
                <a:gd name="T7" fmla="*/ 101 h 125"/>
                <a:gd name="T8" fmla="*/ 96 w 135"/>
                <a:gd name="T9" fmla="*/ 124 h 125"/>
                <a:gd name="T10" fmla="*/ 85 w 135"/>
                <a:gd name="T11" fmla="*/ 97 h 125"/>
                <a:gd name="T12" fmla="*/ 68 w 135"/>
                <a:gd name="T13" fmla="*/ 87 h 125"/>
                <a:gd name="T14" fmla="*/ 49 w 135"/>
                <a:gd name="T15" fmla="*/ 113 h 125"/>
                <a:gd name="T16" fmla="*/ 27 w 135"/>
                <a:gd name="T17" fmla="*/ 92 h 125"/>
                <a:gd name="T18" fmla="*/ 15 w 135"/>
                <a:gd name="T19" fmla="*/ 92 h 125"/>
                <a:gd name="T20" fmla="*/ 6 w 135"/>
                <a:gd name="T21" fmla="*/ 118 h 125"/>
                <a:gd name="T22" fmla="*/ 0 w 135"/>
                <a:gd name="T23" fmla="*/ 118 h 125"/>
                <a:gd name="T24" fmla="*/ 6 w 135"/>
                <a:gd name="T25" fmla="*/ 53 h 125"/>
                <a:gd name="T26" fmla="*/ 32 w 135"/>
                <a:gd name="T27" fmla="*/ 60 h 125"/>
                <a:gd name="T28" fmla="*/ 63 w 135"/>
                <a:gd name="T29" fmla="*/ 17 h 125"/>
                <a:gd name="T30" fmla="*/ 84 w 135"/>
                <a:gd name="T31" fmla="*/ 21 h 125"/>
                <a:gd name="T32" fmla="*/ 108 w 135"/>
                <a:gd name="T33" fmla="*/ 0 h 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5" h="125">
                  <a:moveTo>
                    <a:pt x="108" y="0"/>
                  </a:moveTo>
                  <a:lnTo>
                    <a:pt x="130" y="12"/>
                  </a:lnTo>
                  <a:lnTo>
                    <a:pt x="134" y="49"/>
                  </a:lnTo>
                  <a:lnTo>
                    <a:pt x="123" y="101"/>
                  </a:lnTo>
                  <a:lnTo>
                    <a:pt x="96" y="124"/>
                  </a:lnTo>
                  <a:lnTo>
                    <a:pt x="85" y="97"/>
                  </a:lnTo>
                  <a:lnTo>
                    <a:pt x="68" y="87"/>
                  </a:lnTo>
                  <a:lnTo>
                    <a:pt x="49" y="113"/>
                  </a:lnTo>
                  <a:lnTo>
                    <a:pt x="27" y="92"/>
                  </a:lnTo>
                  <a:lnTo>
                    <a:pt x="15" y="92"/>
                  </a:lnTo>
                  <a:lnTo>
                    <a:pt x="6" y="118"/>
                  </a:lnTo>
                  <a:lnTo>
                    <a:pt x="0" y="118"/>
                  </a:lnTo>
                  <a:lnTo>
                    <a:pt x="6" y="53"/>
                  </a:lnTo>
                  <a:lnTo>
                    <a:pt x="32" y="60"/>
                  </a:lnTo>
                  <a:lnTo>
                    <a:pt x="63" y="17"/>
                  </a:lnTo>
                  <a:lnTo>
                    <a:pt x="84" y="21"/>
                  </a:lnTo>
                  <a:lnTo>
                    <a:pt x="108" y="0"/>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79" name="Freeform 11"/>
            <p:cNvSpPr>
              <a:spLocks/>
            </p:cNvSpPr>
            <p:nvPr/>
          </p:nvSpPr>
          <p:spPr bwMode="auto">
            <a:xfrm>
              <a:off x="1179" y="2281"/>
              <a:ext cx="118" cy="77"/>
            </a:xfrm>
            <a:custGeom>
              <a:avLst/>
              <a:gdLst>
                <a:gd name="T0" fmla="*/ 127 w 139"/>
                <a:gd name="T1" fmla="*/ 41 h 83"/>
                <a:gd name="T2" fmla="*/ 138 w 139"/>
                <a:gd name="T3" fmla="*/ 61 h 83"/>
                <a:gd name="T4" fmla="*/ 138 w 139"/>
                <a:gd name="T5" fmla="*/ 69 h 83"/>
                <a:gd name="T6" fmla="*/ 117 w 139"/>
                <a:gd name="T7" fmla="*/ 61 h 83"/>
                <a:gd name="T8" fmla="*/ 121 w 139"/>
                <a:gd name="T9" fmla="*/ 78 h 83"/>
                <a:gd name="T10" fmla="*/ 109 w 139"/>
                <a:gd name="T11" fmla="*/ 65 h 83"/>
                <a:gd name="T12" fmla="*/ 105 w 139"/>
                <a:gd name="T13" fmla="*/ 82 h 83"/>
                <a:gd name="T14" fmla="*/ 84 w 139"/>
                <a:gd name="T15" fmla="*/ 57 h 83"/>
                <a:gd name="T16" fmla="*/ 61 w 139"/>
                <a:gd name="T17" fmla="*/ 78 h 83"/>
                <a:gd name="T18" fmla="*/ 53 w 139"/>
                <a:gd name="T19" fmla="*/ 69 h 83"/>
                <a:gd name="T20" fmla="*/ 42 w 139"/>
                <a:gd name="T21" fmla="*/ 78 h 83"/>
                <a:gd name="T22" fmla="*/ 40 w 139"/>
                <a:gd name="T23" fmla="*/ 57 h 83"/>
                <a:gd name="T24" fmla="*/ 5 w 139"/>
                <a:gd name="T25" fmla="*/ 78 h 83"/>
                <a:gd name="T26" fmla="*/ 0 w 139"/>
                <a:gd name="T27" fmla="*/ 74 h 83"/>
                <a:gd name="T28" fmla="*/ 10 w 139"/>
                <a:gd name="T29" fmla="*/ 36 h 83"/>
                <a:gd name="T30" fmla="*/ 61 w 139"/>
                <a:gd name="T31" fmla="*/ 0 h 83"/>
                <a:gd name="T32" fmla="*/ 67 w 139"/>
                <a:gd name="T33" fmla="*/ 0 h 83"/>
                <a:gd name="T34" fmla="*/ 94 w 139"/>
                <a:gd name="T35" fmla="*/ 28 h 83"/>
                <a:gd name="T36" fmla="*/ 117 w 139"/>
                <a:gd name="T37" fmla="*/ 41 h 83"/>
                <a:gd name="T38" fmla="*/ 127 w 139"/>
                <a:gd name="T39" fmla="*/ 41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39" h="83">
                  <a:moveTo>
                    <a:pt x="127" y="41"/>
                  </a:moveTo>
                  <a:lnTo>
                    <a:pt x="138" y="61"/>
                  </a:lnTo>
                  <a:lnTo>
                    <a:pt x="138" y="69"/>
                  </a:lnTo>
                  <a:lnTo>
                    <a:pt x="117" y="61"/>
                  </a:lnTo>
                  <a:lnTo>
                    <a:pt x="121" y="78"/>
                  </a:lnTo>
                  <a:lnTo>
                    <a:pt x="109" y="65"/>
                  </a:lnTo>
                  <a:lnTo>
                    <a:pt x="105" y="82"/>
                  </a:lnTo>
                  <a:lnTo>
                    <a:pt x="84" y="57"/>
                  </a:lnTo>
                  <a:lnTo>
                    <a:pt x="61" y="78"/>
                  </a:lnTo>
                  <a:lnTo>
                    <a:pt x="53" y="69"/>
                  </a:lnTo>
                  <a:lnTo>
                    <a:pt x="42" y="78"/>
                  </a:lnTo>
                  <a:lnTo>
                    <a:pt x="40" y="57"/>
                  </a:lnTo>
                  <a:lnTo>
                    <a:pt x="5" y="78"/>
                  </a:lnTo>
                  <a:lnTo>
                    <a:pt x="0" y="74"/>
                  </a:lnTo>
                  <a:lnTo>
                    <a:pt x="10" y="36"/>
                  </a:lnTo>
                  <a:lnTo>
                    <a:pt x="61" y="0"/>
                  </a:lnTo>
                  <a:lnTo>
                    <a:pt x="67" y="0"/>
                  </a:lnTo>
                  <a:lnTo>
                    <a:pt x="94" y="28"/>
                  </a:lnTo>
                  <a:lnTo>
                    <a:pt x="117" y="41"/>
                  </a:lnTo>
                  <a:lnTo>
                    <a:pt x="127" y="41"/>
                  </a:lnTo>
                </a:path>
              </a:pathLst>
            </a:custGeom>
            <a:solidFill>
              <a:srgbClr val="A0A0A0"/>
            </a:solidFill>
            <a:ln w="12699" cap="rnd" cmpd="sng">
              <a:solidFill>
                <a:srgbClr val="A0A0A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0" name="Freeform 12"/>
            <p:cNvSpPr>
              <a:spLocks/>
            </p:cNvSpPr>
            <p:nvPr/>
          </p:nvSpPr>
          <p:spPr bwMode="auto">
            <a:xfrm>
              <a:off x="1352" y="2616"/>
              <a:ext cx="88" cy="142"/>
            </a:xfrm>
            <a:custGeom>
              <a:avLst/>
              <a:gdLst>
                <a:gd name="T0" fmla="*/ 9 w 103"/>
                <a:gd name="T1" fmla="*/ 76 h 154"/>
                <a:gd name="T2" fmla="*/ 2 w 103"/>
                <a:gd name="T3" fmla="*/ 89 h 154"/>
                <a:gd name="T4" fmla="*/ 0 w 103"/>
                <a:gd name="T5" fmla="*/ 105 h 154"/>
                <a:gd name="T6" fmla="*/ 1 w 103"/>
                <a:gd name="T7" fmla="*/ 120 h 154"/>
                <a:gd name="T8" fmla="*/ 7 w 103"/>
                <a:gd name="T9" fmla="*/ 135 h 154"/>
                <a:gd name="T10" fmla="*/ 23 w 103"/>
                <a:gd name="T11" fmla="*/ 138 h 154"/>
                <a:gd name="T12" fmla="*/ 35 w 103"/>
                <a:gd name="T13" fmla="*/ 153 h 154"/>
                <a:gd name="T14" fmla="*/ 52 w 103"/>
                <a:gd name="T15" fmla="*/ 153 h 154"/>
                <a:gd name="T16" fmla="*/ 76 w 103"/>
                <a:gd name="T17" fmla="*/ 144 h 154"/>
                <a:gd name="T18" fmla="*/ 99 w 103"/>
                <a:gd name="T19" fmla="*/ 137 h 154"/>
                <a:gd name="T20" fmla="*/ 102 w 103"/>
                <a:gd name="T21" fmla="*/ 109 h 154"/>
                <a:gd name="T22" fmla="*/ 96 w 103"/>
                <a:gd name="T23" fmla="*/ 58 h 154"/>
                <a:gd name="T24" fmla="*/ 75 w 103"/>
                <a:gd name="T25" fmla="*/ 28 h 154"/>
                <a:gd name="T26" fmla="*/ 61 w 103"/>
                <a:gd name="T27" fmla="*/ 0 h 154"/>
                <a:gd name="T28" fmla="*/ 38 w 103"/>
                <a:gd name="T29" fmla="*/ 0 h 154"/>
                <a:gd name="T30" fmla="*/ 16 w 103"/>
                <a:gd name="T31" fmla="*/ 42 h 154"/>
                <a:gd name="T32" fmla="*/ 13 w 103"/>
                <a:gd name="T33" fmla="*/ 68 h 154"/>
                <a:gd name="T34" fmla="*/ 9 w 103"/>
                <a:gd name="T35" fmla="*/ 76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03" h="154">
                  <a:moveTo>
                    <a:pt x="9" y="76"/>
                  </a:moveTo>
                  <a:lnTo>
                    <a:pt x="2" y="89"/>
                  </a:lnTo>
                  <a:lnTo>
                    <a:pt x="0" y="105"/>
                  </a:lnTo>
                  <a:lnTo>
                    <a:pt x="1" y="120"/>
                  </a:lnTo>
                  <a:lnTo>
                    <a:pt x="7" y="135"/>
                  </a:lnTo>
                  <a:lnTo>
                    <a:pt x="23" y="138"/>
                  </a:lnTo>
                  <a:lnTo>
                    <a:pt x="35" y="153"/>
                  </a:lnTo>
                  <a:lnTo>
                    <a:pt x="52" y="153"/>
                  </a:lnTo>
                  <a:lnTo>
                    <a:pt x="76" y="144"/>
                  </a:lnTo>
                  <a:lnTo>
                    <a:pt x="99" y="137"/>
                  </a:lnTo>
                  <a:lnTo>
                    <a:pt x="102" y="109"/>
                  </a:lnTo>
                  <a:lnTo>
                    <a:pt x="96" y="58"/>
                  </a:lnTo>
                  <a:lnTo>
                    <a:pt x="75" y="28"/>
                  </a:lnTo>
                  <a:lnTo>
                    <a:pt x="61" y="0"/>
                  </a:lnTo>
                  <a:lnTo>
                    <a:pt x="38" y="0"/>
                  </a:lnTo>
                  <a:lnTo>
                    <a:pt x="16" y="42"/>
                  </a:lnTo>
                  <a:lnTo>
                    <a:pt x="13" y="68"/>
                  </a:lnTo>
                  <a:lnTo>
                    <a:pt x="9" y="76"/>
                  </a:lnTo>
                </a:path>
              </a:pathLst>
            </a:custGeom>
            <a:solidFill>
              <a:srgbClr val="FFC98E"/>
            </a:solidFill>
            <a:ln w="12699" cap="rnd" cmpd="sng">
              <a:solidFill>
                <a:srgbClr val="FFC98E"/>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1" name="Freeform 13"/>
            <p:cNvSpPr>
              <a:spLocks/>
            </p:cNvSpPr>
            <p:nvPr/>
          </p:nvSpPr>
          <p:spPr bwMode="auto">
            <a:xfrm>
              <a:off x="1232" y="2167"/>
              <a:ext cx="45" cy="37"/>
            </a:xfrm>
            <a:custGeom>
              <a:avLst/>
              <a:gdLst>
                <a:gd name="T0" fmla="*/ 0 w 53"/>
                <a:gd name="T1" fmla="*/ 39 h 40"/>
                <a:gd name="T2" fmla="*/ 52 w 53"/>
                <a:gd name="T3" fmla="*/ 39 h 40"/>
                <a:gd name="T4" fmla="*/ 32 w 53"/>
                <a:gd name="T5" fmla="*/ 0 h 40"/>
              </a:gdLst>
              <a:ahLst/>
              <a:cxnLst>
                <a:cxn ang="0">
                  <a:pos x="T0" y="T1"/>
                </a:cxn>
                <a:cxn ang="0">
                  <a:pos x="T2" y="T3"/>
                </a:cxn>
                <a:cxn ang="0">
                  <a:pos x="T4" y="T5"/>
                </a:cxn>
              </a:cxnLst>
              <a:rect l="0" t="0" r="r" b="b"/>
              <a:pathLst>
                <a:path w="53" h="40">
                  <a:moveTo>
                    <a:pt x="0" y="39"/>
                  </a:moveTo>
                  <a:lnTo>
                    <a:pt x="52" y="39"/>
                  </a:lnTo>
                  <a:lnTo>
                    <a:pt x="32" y="0"/>
                  </a:lnTo>
                </a:path>
              </a:pathLst>
            </a:custGeom>
            <a:noFill/>
            <a:ln w="12699" cap="rnd"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2" name="Freeform 14"/>
            <p:cNvSpPr>
              <a:spLocks/>
            </p:cNvSpPr>
            <p:nvPr/>
          </p:nvSpPr>
          <p:spPr bwMode="auto">
            <a:xfrm>
              <a:off x="1025" y="2016"/>
              <a:ext cx="234" cy="209"/>
            </a:xfrm>
            <a:custGeom>
              <a:avLst/>
              <a:gdLst>
                <a:gd name="T0" fmla="*/ 273 w 274"/>
                <a:gd name="T1" fmla="*/ 154 h 225"/>
                <a:gd name="T2" fmla="*/ 262 w 274"/>
                <a:gd name="T3" fmla="*/ 87 h 225"/>
                <a:gd name="T4" fmla="*/ 244 w 274"/>
                <a:gd name="T5" fmla="*/ 40 h 225"/>
                <a:gd name="T6" fmla="*/ 215 w 274"/>
                <a:gd name="T7" fmla="*/ 8 h 225"/>
                <a:gd name="T8" fmla="*/ 187 w 274"/>
                <a:gd name="T9" fmla="*/ 0 h 225"/>
                <a:gd name="T10" fmla="*/ 159 w 274"/>
                <a:gd name="T11" fmla="*/ 6 h 225"/>
                <a:gd name="T12" fmla="*/ 124 w 274"/>
                <a:gd name="T13" fmla="*/ 38 h 225"/>
                <a:gd name="T14" fmla="*/ 101 w 274"/>
                <a:gd name="T15" fmla="*/ 98 h 225"/>
                <a:gd name="T16" fmla="*/ 84 w 274"/>
                <a:gd name="T17" fmla="*/ 118 h 225"/>
                <a:gd name="T18" fmla="*/ 63 w 274"/>
                <a:gd name="T19" fmla="*/ 112 h 225"/>
                <a:gd name="T20" fmla="*/ 32 w 274"/>
                <a:gd name="T21" fmla="*/ 157 h 225"/>
                <a:gd name="T22" fmla="*/ 4 w 274"/>
                <a:gd name="T23" fmla="*/ 148 h 225"/>
                <a:gd name="T24" fmla="*/ 0 w 274"/>
                <a:gd name="T25" fmla="*/ 217 h 225"/>
                <a:gd name="T26" fmla="*/ 7 w 274"/>
                <a:gd name="T27" fmla="*/ 155 h 225"/>
                <a:gd name="T28" fmla="*/ 33 w 274"/>
                <a:gd name="T29" fmla="*/ 162 h 225"/>
                <a:gd name="T30" fmla="*/ 65 w 274"/>
                <a:gd name="T31" fmla="*/ 121 h 225"/>
                <a:gd name="T32" fmla="*/ 81 w 274"/>
                <a:gd name="T33" fmla="*/ 123 h 225"/>
                <a:gd name="T34" fmla="*/ 107 w 274"/>
                <a:gd name="T35" fmla="*/ 103 h 225"/>
                <a:gd name="T36" fmla="*/ 130 w 274"/>
                <a:gd name="T37" fmla="*/ 112 h 225"/>
                <a:gd name="T38" fmla="*/ 130 w 274"/>
                <a:gd name="T39" fmla="*/ 146 h 225"/>
                <a:gd name="T40" fmla="*/ 122 w 274"/>
                <a:gd name="T41" fmla="*/ 201 h 225"/>
                <a:gd name="T42" fmla="*/ 99 w 274"/>
                <a:gd name="T43" fmla="*/ 217 h 225"/>
                <a:gd name="T44" fmla="*/ 81 w 274"/>
                <a:gd name="T45" fmla="*/ 186 h 225"/>
                <a:gd name="T46" fmla="*/ 96 w 274"/>
                <a:gd name="T47" fmla="*/ 224 h 225"/>
                <a:gd name="T48" fmla="*/ 127 w 274"/>
                <a:gd name="T49" fmla="*/ 204 h 225"/>
                <a:gd name="T50" fmla="*/ 138 w 274"/>
                <a:gd name="T51" fmla="*/ 143 h 225"/>
                <a:gd name="T52" fmla="*/ 130 w 274"/>
                <a:gd name="T53" fmla="*/ 101 h 225"/>
                <a:gd name="T54" fmla="*/ 111 w 274"/>
                <a:gd name="T55" fmla="*/ 94 h 225"/>
                <a:gd name="T56" fmla="*/ 128 w 274"/>
                <a:gd name="T57" fmla="*/ 44 h 225"/>
                <a:gd name="T58" fmla="*/ 162 w 274"/>
                <a:gd name="T59" fmla="*/ 14 h 225"/>
                <a:gd name="T60" fmla="*/ 187 w 274"/>
                <a:gd name="T61" fmla="*/ 9 h 225"/>
                <a:gd name="T62" fmla="*/ 215 w 274"/>
                <a:gd name="T63" fmla="*/ 16 h 225"/>
                <a:gd name="T64" fmla="*/ 241 w 274"/>
                <a:gd name="T65" fmla="*/ 46 h 225"/>
                <a:gd name="T66" fmla="*/ 249 w 274"/>
                <a:gd name="T67" fmla="*/ 62 h 225"/>
                <a:gd name="T68" fmla="*/ 260 w 274"/>
                <a:gd name="T69" fmla="*/ 90 h 225"/>
                <a:gd name="T70" fmla="*/ 273 w 274"/>
                <a:gd name="T71" fmla="*/ 15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74" h="225">
                  <a:moveTo>
                    <a:pt x="273" y="154"/>
                  </a:moveTo>
                  <a:lnTo>
                    <a:pt x="262" y="87"/>
                  </a:lnTo>
                  <a:lnTo>
                    <a:pt x="244" y="40"/>
                  </a:lnTo>
                  <a:lnTo>
                    <a:pt x="215" y="8"/>
                  </a:lnTo>
                  <a:lnTo>
                    <a:pt x="187" y="0"/>
                  </a:lnTo>
                  <a:lnTo>
                    <a:pt x="159" y="6"/>
                  </a:lnTo>
                  <a:lnTo>
                    <a:pt x="124" y="38"/>
                  </a:lnTo>
                  <a:lnTo>
                    <a:pt x="101" y="98"/>
                  </a:lnTo>
                  <a:lnTo>
                    <a:pt x="84" y="118"/>
                  </a:lnTo>
                  <a:lnTo>
                    <a:pt x="63" y="112"/>
                  </a:lnTo>
                  <a:lnTo>
                    <a:pt x="32" y="157"/>
                  </a:lnTo>
                  <a:lnTo>
                    <a:pt x="4" y="148"/>
                  </a:lnTo>
                  <a:lnTo>
                    <a:pt x="0" y="217"/>
                  </a:lnTo>
                  <a:lnTo>
                    <a:pt x="7" y="155"/>
                  </a:lnTo>
                  <a:lnTo>
                    <a:pt x="33" y="162"/>
                  </a:lnTo>
                  <a:lnTo>
                    <a:pt x="65" y="121"/>
                  </a:lnTo>
                  <a:lnTo>
                    <a:pt x="81" y="123"/>
                  </a:lnTo>
                  <a:lnTo>
                    <a:pt x="107" y="103"/>
                  </a:lnTo>
                  <a:lnTo>
                    <a:pt x="130" y="112"/>
                  </a:lnTo>
                  <a:lnTo>
                    <a:pt x="130" y="146"/>
                  </a:lnTo>
                  <a:lnTo>
                    <a:pt x="122" y="201"/>
                  </a:lnTo>
                  <a:lnTo>
                    <a:pt x="99" y="217"/>
                  </a:lnTo>
                  <a:lnTo>
                    <a:pt x="81" y="186"/>
                  </a:lnTo>
                  <a:lnTo>
                    <a:pt x="96" y="224"/>
                  </a:lnTo>
                  <a:lnTo>
                    <a:pt x="127" y="204"/>
                  </a:lnTo>
                  <a:lnTo>
                    <a:pt x="138" y="143"/>
                  </a:lnTo>
                  <a:lnTo>
                    <a:pt x="130" y="101"/>
                  </a:lnTo>
                  <a:lnTo>
                    <a:pt x="111" y="94"/>
                  </a:lnTo>
                  <a:lnTo>
                    <a:pt x="128" y="44"/>
                  </a:lnTo>
                  <a:lnTo>
                    <a:pt x="162" y="14"/>
                  </a:lnTo>
                  <a:lnTo>
                    <a:pt x="187" y="9"/>
                  </a:lnTo>
                  <a:lnTo>
                    <a:pt x="215" y="16"/>
                  </a:lnTo>
                  <a:lnTo>
                    <a:pt x="241" y="46"/>
                  </a:lnTo>
                  <a:lnTo>
                    <a:pt x="249" y="62"/>
                  </a:lnTo>
                  <a:lnTo>
                    <a:pt x="260" y="90"/>
                  </a:lnTo>
                  <a:lnTo>
                    <a:pt x="273" y="154"/>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3" name="Freeform 15"/>
            <p:cNvSpPr>
              <a:spLocks/>
            </p:cNvSpPr>
            <p:nvPr/>
          </p:nvSpPr>
          <p:spPr bwMode="auto">
            <a:xfrm>
              <a:off x="1238" y="2205"/>
              <a:ext cx="68" cy="112"/>
            </a:xfrm>
            <a:custGeom>
              <a:avLst/>
              <a:gdLst>
                <a:gd name="T0" fmla="*/ 13 w 80"/>
                <a:gd name="T1" fmla="*/ 0 h 121"/>
                <a:gd name="T2" fmla="*/ 26 w 80"/>
                <a:gd name="T3" fmla="*/ 18 h 121"/>
                <a:gd name="T4" fmla="*/ 65 w 80"/>
                <a:gd name="T5" fmla="*/ 56 h 121"/>
                <a:gd name="T6" fmla="*/ 77 w 80"/>
                <a:gd name="T7" fmla="*/ 76 h 121"/>
                <a:gd name="T8" fmla="*/ 79 w 80"/>
                <a:gd name="T9" fmla="*/ 97 h 121"/>
                <a:gd name="T10" fmla="*/ 76 w 80"/>
                <a:gd name="T11" fmla="*/ 111 h 121"/>
                <a:gd name="T12" fmla="*/ 69 w 80"/>
                <a:gd name="T13" fmla="*/ 120 h 121"/>
                <a:gd name="T14" fmla="*/ 60 w 80"/>
                <a:gd name="T15" fmla="*/ 120 h 121"/>
                <a:gd name="T16" fmla="*/ 37 w 80"/>
                <a:gd name="T17" fmla="*/ 116 h 121"/>
                <a:gd name="T18" fmla="*/ 23 w 80"/>
                <a:gd name="T19" fmla="*/ 108 h 121"/>
                <a:gd name="T20" fmla="*/ 0 w 80"/>
                <a:gd name="T21" fmla="*/ 81 h 121"/>
                <a:gd name="T22" fmla="*/ 26 w 80"/>
                <a:gd name="T23" fmla="*/ 103 h 121"/>
                <a:gd name="T24" fmla="*/ 43 w 80"/>
                <a:gd name="T25" fmla="*/ 113 h 121"/>
                <a:gd name="T26" fmla="*/ 59 w 80"/>
                <a:gd name="T27" fmla="*/ 114 h 121"/>
                <a:gd name="T28" fmla="*/ 69 w 80"/>
                <a:gd name="T29" fmla="*/ 113 h 121"/>
                <a:gd name="T30" fmla="*/ 75 w 80"/>
                <a:gd name="T31" fmla="*/ 104 h 121"/>
                <a:gd name="T32" fmla="*/ 76 w 80"/>
                <a:gd name="T33" fmla="*/ 97 h 121"/>
                <a:gd name="T34" fmla="*/ 76 w 80"/>
                <a:gd name="T35" fmla="*/ 82 h 121"/>
                <a:gd name="T36" fmla="*/ 69 w 80"/>
                <a:gd name="T37" fmla="*/ 68 h 121"/>
                <a:gd name="T38" fmla="*/ 56 w 80"/>
                <a:gd name="T39" fmla="*/ 52 h 121"/>
                <a:gd name="T40" fmla="*/ 20 w 80"/>
                <a:gd name="T41" fmla="*/ 15 h 121"/>
                <a:gd name="T42" fmla="*/ 13 w 80"/>
                <a:gd name="T43" fmla="*/ 0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80" h="121">
                  <a:moveTo>
                    <a:pt x="13" y="0"/>
                  </a:moveTo>
                  <a:lnTo>
                    <a:pt x="26" y="18"/>
                  </a:lnTo>
                  <a:lnTo>
                    <a:pt x="65" y="56"/>
                  </a:lnTo>
                  <a:lnTo>
                    <a:pt x="77" y="76"/>
                  </a:lnTo>
                  <a:lnTo>
                    <a:pt x="79" y="97"/>
                  </a:lnTo>
                  <a:lnTo>
                    <a:pt x="76" y="111"/>
                  </a:lnTo>
                  <a:lnTo>
                    <a:pt x="69" y="120"/>
                  </a:lnTo>
                  <a:lnTo>
                    <a:pt x="60" y="120"/>
                  </a:lnTo>
                  <a:lnTo>
                    <a:pt x="37" y="116"/>
                  </a:lnTo>
                  <a:lnTo>
                    <a:pt x="23" y="108"/>
                  </a:lnTo>
                  <a:lnTo>
                    <a:pt x="0" y="81"/>
                  </a:lnTo>
                  <a:lnTo>
                    <a:pt x="26" y="103"/>
                  </a:lnTo>
                  <a:lnTo>
                    <a:pt x="43" y="113"/>
                  </a:lnTo>
                  <a:lnTo>
                    <a:pt x="59" y="114"/>
                  </a:lnTo>
                  <a:lnTo>
                    <a:pt x="69" y="113"/>
                  </a:lnTo>
                  <a:lnTo>
                    <a:pt x="75" y="104"/>
                  </a:lnTo>
                  <a:lnTo>
                    <a:pt x="76" y="97"/>
                  </a:lnTo>
                  <a:lnTo>
                    <a:pt x="76" y="82"/>
                  </a:lnTo>
                  <a:lnTo>
                    <a:pt x="69" y="68"/>
                  </a:lnTo>
                  <a:lnTo>
                    <a:pt x="56" y="52"/>
                  </a:lnTo>
                  <a:lnTo>
                    <a:pt x="20" y="15"/>
                  </a:lnTo>
                  <a:lnTo>
                    <a:pt x="13"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4" name="Freeform 16"/>
            <p:cNvSpPr>
              <a:spLocks/>
            </p:cNvSpPr>
            <p:nvPr/>
          </p:nvSpPr>
          <p:spPr bwMode="auto">
            <a:xfrm>
              <a:off x="1175" y="2278"/>
              <a:ext cx="129" cy="89"/>
            </a:xfrm>
            <a:custGeom>
              <a:avLst/>
              <a:gdLst>
                <a:gd name="T0" fmla="*/ 135 w 151"/>
                <a:gd name="T1" fmla="*/ 43 h 96"/>
                <a:gd name="T2" fmla="*/ 147 w 151"/>
                <a:gd name="T3" fmla="*/ 63 h 96"/>
                <a:gd name="T4" fmla="*/ 150 w 151"/>
                <a:gd name="T5" fmla="*/ 81 h 96"/>
                <a:gd name="T6" fmla="*/ 125 w 151"/>
                <a:gd name="T7" fmla="*/ 65 h 96"/>
                <a:gd name="T8" fmla="*/ 133 w 151"/>
                <a:gd name="T9" fmla="*/ 95 h 96"/>
                <a:gd name="T10" fmla="*/ 113 w 151"/>
                <a:gd name="T11" fmla="*/ 70 h 96"/>
                <a:gd name="T12" fmla="*/ 112 w 151"/>
                <a:gd name="T13" fmla="*/ 85 h 96"/>
                <a:gd name="T14" fmla="*/ 88 w 151"/>
                <a:gd name="T15" fmla="*/ 63 h 96"/>
                <a:gd name="T16" fmla="*/ 67 w 151"/>
                <a:gd name="T17" fmla="*/ 83 h 96"/>
                <a:gd name="T18" fmla="*/ 58 w 151"/>
                <a:gd name="T19" fmla="*/ 73 h 96"/>
                <a:gd name="T20" fmla="*/ 46 w 151"/>
                <a:gd name="T21" fmla="*/ 83 h 96"/>
                <a:gd name="T22" fmla="*/ 42 w 151"/>
                <a:gd name="T23" fmla="*/ 61 h 96"/>
                <a:gd name="T24" fmla="*/ 10 w 151"/>
                <a:gd name="T25" fmla="*/ 85 h 96"/>
                <a:gd name="T26" fmla="*/ 0 w 151"/>
                <a:gd name="T27" fmla="*/ 76 h 96"/>
                <a:gd name="T28" fmla="*/ 14 w 151"/>
                <a:gd name="T29" fmla="*/ 39 h 96"/>
                <a:gd name="T30" fmla="*/ 63 w 151"/>
                <a:gd name="T31" fmla="*/ 0 h 96"/>
                <a:gd name="T32" fmla="*/ 15 w 151"/>
                <a:gd name="T33" fmla="*/ 42 h 96"/>
                <a:gd name="T34" fmla="*/ 5 w 151"/>
                <a:gd name="T35" fmla="*/ 73 h 96"/>
                <a:gd name="T36" fmla="*/ 10 w 151"/>
                <a:gd name="T37" fmla="*/ 77 h 96"/>
                <a:gd name="T38" fmla="*/ 46 w 151"/>
                <a:gd name="T39" fmla="*/ 48 h 96"/>
                <a:gd name="T40" fmla="*/ 50 w 151"/>
                <a:gd name="T41" fmla="*/ 76 h 96"/>
                <a:gd name="T42" fmla="*/ 66 w 151"/>
                <a:gd name="T43" fmla="*/ 48 h 96"/>
                <a:gd name="T44" fmla="*/ 79 w 151"/>
                <a:gd name="T45" fmla="*/ 65 h 96"/>
                <a:gd name="T46" fmla="*/ 92 w 151"/>
                <a:gd name="T47" fmla="*/ 55 h 96"/>
                <a:gd name="T48" fmla="*/ 111 w 151"/>
                <a:gd name="T49" fmla="*/ 77 h 96"/>
                <a:gd name="T50" fmla="*/ 114 w 151"/>
                <a:gd name="T51" fmla="*/ 63 h 96"/>
                <a:gd name="T52" fmla="*/ 126 w 151"/>
                <a:gd name="T53" fmla="*/ 77 h 96"/>
                <a:gd name="T54" fmla="*/ 122 w 151"/>
                <a:gd name="T55" fmla="*/ 59 h 96"/>
                <a:gd name="T56" fmla="*/ 142 w 151"/>
                <a:gd name="T57" fmla="*/ 67 h 96"/>
                <a:gd name="T58" fmla="*/ 142 w 151"/>
                <a:gd name="T59" fmla="*/ 57 h 96"/>
                <a:gd name="T60" fmla="*/ 135 w 151"/>
                <a:gd name="T61" fmla="*/ 43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51" h="96">
                  <a:moveTo>
                    <a:pt x="135" y="43"/>
                  </a:moveTo>
                  <a:lnTo>
                    <a:pt x="147" y="63"/>
                  </a:lnTo>
                  <a:lnTo>
                    <a:pt x="150" y="81"/>
                  </a:lnTo>
                  <a:lnTo>
                    <a:pt x="125" y="65"/>
                  </a:lnTo>
                  <a:lnTo>
                    <a:pt x="133" y="95"/>
                  </a:lnTo>
                  <a:lnTo>
                    <a:pt x="113" y="70"/>
                  </a:lnTo>
                  <a:lnTo>
                    <a:pt x="112" y="85"/>
                  </a:lnTo>
                  <a:lnTo>
                    <a:pt x="88" y="63"/>
                  </a:lnTo>
                  <a:lnTo>
                    <a:pt x="67" y="83"/>
                  </a:lnTo>
                  <a:lnTo>
                    <a:pt x="58" y="73"/>
                  </a:lnTo>
                  <a:lnTo>
                    <a:pt x="46" y="83"/>
                  </a:lnTo>
                  <a:lnTo>
                    <a:pt x="42" y="61"/>
                  </a:lnTo>
                  <a:lnTo>
                    <a:pt x="10" y="85"/>
                  </a:lnTo>
                  <a:lnTo>
                    <a:pt x="0" y="76"/>
                  </a:lnTo>
                  <a:lnTo>
                    <a:pt x="14" y="39"/>
                  </a:lnTo>
                  <a:lnTo>
                    <a:pt x="63" y="0"/>
                  </a:lnTo>
                  <a:lnTo>
                    <a:pt x="15" y="42"/>
                  </a:lnTo>
                  <a:lnTo>
                    <a:pt x="5" y="73"/>
                  </a:lnTo>
                  <a:lnTo>
                    <a:pt x="10" y="77"/>
                  </a:lnTo>
                  <a:lnTo>
                    <a:pt x="46" y="48"/>
                  </a:lnTo>
                  <a:lnTo>
                    <a:pt x="50" y="76"/>
                  </a:lnTo>
                  <a:lnTo>
                    <a:pt x="66" y="48"/>
                  </a:lnTo>
                  <a:lnTo>
                    <a:pt x="79" y="65"/>
                  </a:lnTo>
                  <a:lnTo>
                    <a:pt x="92" y="55"/>
                  </a:lnTo>
                  <a:lnTo>
                    <a:pt x="111" y="77"/>
                  </a:lnTo>
                  <a:lnTo>
                    <a:pt x="114" y="63"/>
                  </a:lnTo>
                  <a:lnTo>
                    <a:pt x="126" y="77"/>
                  </a:lnTo>
                  <a:lnTo>
                    <a:pt x="122" y="59"/>
                  </a:lnTo>
                  <a:lnTo>
                    <a:pt x="142" y="67"/>
                  </a:lnTo>
                  <a:lnTo>
                    <a:pt x="142" y="57"/>
                  </a:lnTo>
                  <a:lnTo>
                    <a:pt x="135" y="43"/>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5" name="Freeform 17"/>
            <p:cNvSpPr>
              <a:spLocks/>
            </p:cNvSpPr>
            <p:nvPr/>
          </p:nvSpPr>
          <p:spPr bwMode="auto">
            <a:xfrm>
              <a:off x="1252" y="2172"/>
              <a:ext cx="43" cy="68"/>
            </a:xfrm>
            <a:custGeom>
              <a:avLst/>
              <a:gdLst>
                <a:gd name="T0" fmla="*/ 29 w 51"/>
                <a:gd name="T1" fmla="*/ 73 h 74"/>
                <a:gd name="T2" fmla="*/ 36 w 51"/>
                <a:gd name="T3" fmla="*/ 72 h 74"/>
                <a:gd name="T4" fmla="*/ 44 w 51"/>
                <a:gd name="T5" fmla="*/ 61 h 74"/>
                <a:gd name="T6" fmla="*/ 48 w 51"/>
                <a:gd name="T7" fmla="*/ 48 h 74"/>
                <a:gd name="T8" fmla="*/ 50 w 51"/>
                <a:gd name="T9" fmla="*/ 36 h 74"/>
                <a:gd name="T10" fmla="*/ 48 w 51"/>
                <a:gd name="T11" fmla="*/ 23 h 74"/>
                <a:gd name="T12" fmla="*/ 43 w 51"/>
                <a:gd name="T13" fmla="*/ 13 h 74"/>
                <a:gd name="T14" fmla="*/ 37 w 51"/>
                <a:gd name="T15" fmla="*/ 4 h 74"/>
                <a:gd name="T16" fmla="*/ 29 w 51"/>
                <a:gd name="T17" fmla="*/ 0 h 74"/>
                <a:gd name="T18" fmla="*/ 20 w 51"/>
                <a:gd name="T19" fmla="*/ 0 h 74"/>
                <a:gd name="T20" fmla="*/ 12 w 51"/>
                <a:gd name="T21" fmla="*/ 6 h 74"/>
                <a:gd name="T22" fmla="*/ 6 w 51"/>
                <a:gd name="T23" fmla="*/ 15 h 74"/>
                <a:gd name="T24" fmla="*/ 1 w 51"/>
                <a:gd name="T25" fmla="*/ 27 h 74"/>
                <a:gd name="T26" fmla="*/ 0 w 51"/>
                <a:gd name="T27" fmla="*/ 39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1" h="74">
                  <a:moveTo>
                    <a:pt x="29" y="73"/>
                  </a:moveTo>
                  <a:lnTo>
                    <a:pt x="36" y="72"/>
                  </a:lnTo>
                  <a:lnTo>
                    <a:pt x="44" y="61"/>
                  </a:lnTo>
                  <a:lnTo>
                    <a:pt x="48" y="48"/>
                  </a:lnTo>
                  <a:lnTo>
                    <a:pt x="50" y="36"/>
                  </a:lnTo>
                  <a:lnTo>
                    <a:pt x="48" y="23"/>
                  </a:lnTo>
                  <a:lnTo>
                    <a:pt x="43" y="13"/>
                  </a:lnTo>
                  <a:lnTo>
                    <a:pt x="37" y="4"/>
                  </a:lnTo>
                  <a:lnTo>
                    <a:pt x="29" y="0"/>
                  </a:lnTo>
                  <a:lnTo>
                    <a:pt x="20" y="0"/>
                  </a:lnTo>
                  <a:lnTo>
                    <a:pt x="12" y="6"/>
                  </a:lnTo>
                  <a:lnTo>
                    <a:pt x="6" y="15"/>
                  </a:lnTo>
                  <a:lnTo>
                    <a:pt x="1" y="27"/>
                  </a:lnTo>
                  <a:lnTo>
                    <a:pt x="0" y="39"/>
                  </a:lnTo>
                </a:path>
              </a:pathLst>
            </a:custGeom>
            <a:noFill/>
            <a:ln w="12699" cap="rnd"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6" name="Freeform 18"/>
            <p:cNvSpPr>
              <a:spLocks/>
            </p:cNvSpPr>
            <p:nvPr/>
          </p:nvSpPr>
          <p:spPr bwMode="auto">
            <a:xfrm>
              <a:off x="1207" y="2172"/>
              <a:ext cx="42" cy="69"/>
            </a:xfrm>
            <a:custGeom>
              <a:avLst/>
              <a:gdLst>
                <a:gd name="T0" fmla="*/ 49 w 50"/>
                <a:gd name="T1" fmla="*/ 37 h 75"/>
                <a:gd name="T2" fmla="*/ 47 w 50"/>
                <a:gd name="T3" fmla="*/ 23 h 75"/>
                <a:gd name="T4" fmla="*/ 41 w 50"/>
                <a:gd name="T5" fmla="*/ 9 h 75"/>
                <a:gd name="T6" fmla="*/ 33 w 50"/>
                <a:gd name="T7" fmla="*/ 2 h 75"/>
                <a:gd name="T8" fmla="*/ 25 w 50"/>
                <a:gd name="T9" fmla="*/ 0 h 75"/>
                <a:gd name="T10" fmla="*/ 21 w 50"/>
                <a:gd name="T11" fmla="*/ 0 h 75"/>
                <a:gd name="T12" fmla="*/ 12 w 50"/>
                <a:gd name="T13" fmla="*/ 5 h 75"/>
                <a:gd name="T14" fmla="*/ 4 w 50"/>
                <a:gd name="T15" fmla="*/ 16 h 75"/>
                <a:gd name="T16" fmla="*/ 0 w 50"/>
                <a:gd name="T17" fmla="*/ 29 h 75"/>
                <a:gd name="T18" fmla="*/ 0 w 50"/>
                <a:gd name="T19" fmla="*/ 42 h 75"/>
                <a:gd name="T20" fmla="*/ 4 w 50"/>
                <a:gd name="T21" fmla="*/ 62 h 75"/>
                <a:gd name="T22" fmla="*/ 15 w 50"/>
                <a:gd name="T23" fmla="*/ 72 h 75"/>
                <a:gd name="T24" fmla="*/ 27 w 50"/>
                <a:gd name="T25" fmla="*/ 74 h 75"/>
                <a:gd name="T26" fmla="*/ 36 w 50"/>
                <a:gd name="T27" fmla="*/ 69 h 75"/>
                <a:gd name="T28" fmla="*/ 44 w 50"/>
                <a:gd name="T29" fmla="*/ 60 h 75"/>
                <a:gd name="T30" fmla="*/ 47 w 50"/>
                <a:gd name="T31" fmla="*/ 52 h 75"/>
                <a:gd name="T32" fmla="*/ 48 w 50"/>
                <a:gd name="T33" fmla="*/ 44 h 75"/>
                <a:gd name="T34" fmla="*/ 49 w 50"/>
                <a:gd name="T35" fmla="*/ 37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0" h="75">
                  <a:moveTo>
                    <a:pt x="49" y="37"/>
                  </a:moveTo>
                  <a:lnTo>
                    <a:pt x="47" y="23"/>
                  </a:lnTo>
                  <a:lnTo>
                    <a:pt x="41" y="9"/>
                  </a:lnTo>
                  <a:lnTo>
                    <a:pt x="33" y="2"/>
                  </a:lnTo>
                  <a:lnTo>
                    <a:pt x="25" y="0"/>
                  </a:lnTo>
                  <a:lnTo>
                    <a:pt x="21" y="0"/>
                  </a:lnTo>
                  <a:lnTo>
                    <a:pt x="12" y="5"/>
                  </a:lnTo>
                  <a:lnTo>
                    <a:pt x="4" y="16"/>
                  </a:lnTo>
                  <a:lnTo>
                    <a:pt x="0" y="29"/>
                  </a:lnTo>
                  <a:lnTo>
                    <a:pt x="0" y="42"/>
                  </a:lnTo>
                  <a:lnTo>
                    <a:pt x="4" y="62"/>
                  </a:lnTo>
                  <a:lnTo>
                    <a:pt x="15" y="72"/>
                  </a:lnTo>
                  <a:lnTo>
                    <a:pt x="27" y="74"/>
                  </a:lnTo>
                  <a:lnTo>
                    <a:pt x="36" y="69"/>
                  </a:lnTo>
                  <a:lnTo>
                    <a:pt x="44" y="60"/>
                  </a:lnTo>
                  <a:lnTo>
                    <a:pt x="47" y="52"/>
                  </a:lnTo>
                  <a:lnTo>
                    <a:pt x="48" y="44"/>
                  </a:lnTo>
                  <a:lnTo>
                    <a:pt x="49" y="37"/>
                  </a:lnTo>
                </a:path>
              </a:pathLst>
            </a:custGeom>
            <a:noFill/>
            <a:ln w="12699" cap="rnd"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7" name="Freeform 19"/>
            <p:cNvSpPr>
              <a:spLocks/>
            </p:cNvSpPr>
            <p:nvPr/>
          </p:nvSpPr>
          <p:spPr bwMode="auto">
            <a:xfrm>
              <a:off x="1247" y="2187"/>
              <a:ext cx="6" cy="6"/>
            </a:xfrm>
            <a:custGeom>
              <a:avLst/>
              <a:gdLst>
                <a:gd name="T0" fmla="*/ 7 w 8"/>
                <a:gd name="T1" fmla="*/ 5 h 6"/>
                <a:gd name="T2" fmla="*/ 5 w 8"/>
                <a:gd name="T3" fmla="*/ 0 h 6"/>
                <a:gd name="T4" fmla="*/ 1 w 8"/>
                <a:gd name="T5" fmla="*/ 0 h 6"/>
                <a:gd name="T6" fmla="*/ 0 w 8"/>
                <a:gd name="T7" fmla="*/ 5 h 6"/>
              </a:gdLst>
              <a:ahLst/>
              <a:cxnLst>
                <a:cxn ang="0">
                  <a:pos x="T0" y="T1"/>
                </a:cxn>
                <a:cxn ang="0">
                  <a:pos x="T2" y="T3"/>
                </a:cxn>
                <a:cxn ang="0">
                  <a:pos x="T4" y="T5"/>
                </a:cxn>
                <a:cxn ang="0">
                  <a:pos x="T6" y="T7"/>
                </a:cxn>
              </a:cxnLst>
              <a:rect l="0" t="0" r="r" b="b"/>
              <a:pathLst>
                <a:path w="8" h="6">
                  <a:moveTo>
                    <a:pt x="7" y="5"/>
                  </a:moveTo>
                  <a:lnTo>
                    <a:pt x="5" y="0"/>
                  </a:lnTo>
                  <a:lnTo>
                    <a:pt x="1" y="0"/>
                  </a:lnTo>
                  <a:lnTo>
                    <a:pt x="0" y="5"/>
                  </a:lnTo>
                </a:path>
              </a:pathLst>
            </a:custGeom>
            <a:noFill/>
            <a:ln w="12699" cap="rnd" cmpd="sng">
              <a:solidFill>
                <a:srgbClr val="000000"/>
              </a:solidFill>
              <a:prstDash val="solid"/>
              <a:round/>
              <a:headEnd type="none" w="med" len="med"/>
              <a:tailEnd type="none" w="med" len="me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88" name="Line 20"/>
            <p:cNvSpPr>
              <a:spLocks noChangeShapeType="1"/>
            </p:cNvSpPr>
            <p:nvPr/>
          </p:nvSpPr>
          <p:spPr bwMode="auto">
            <a:xfrm flipH="1">
              <a:off x="1128" y="2203"/>
              <a:ext cx="80" cy="0"/>
            </a:xfrm>
            <a:prstGeom prst="line">
              <a:avLst/>
            </a:prstGeom>
            <a:noFill/>
            <a:ln w="12699">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3989" name="Freeform 21"/>
            <p:cNvSpPr>
              <a:spLocks/>
            </p:cNvSpPr>
            <p:nvPr/>
          </p:nvSpPr>
          <p:spPr bwMode="auto">
            <a:xfrm>
              <a:off x="1257" y="2109"/>
              <a:ext cx="20" cy="36"/>
            </a:xfrm>
            <a:custGeom>
              <a:avLst/>
              <a:gdLst>
                <a:gd name="T0" fmla="*/ 22 w 24"/>
                <a:gd name="T1" fmla="*/ 36 h 39"/>
                <a:gd name="T2" fmla="*/ 17 w 24"/>
                <a:gd name="T3" fmla="*/ 38 h 39"/>
                <a:gd name="T4" fmla="*/ 11 w 24"/>
                <a:gd name="T5" fmla="*/ 36 h 39"/>
                <a:gd name="T6" fmla="*/ 3 w 24"/>
                <a:gd name="T7" fmla="*/ 26 h 39"/>
                <a:gd name="T8" fmla="*/ 0 w 24"/>
                <a:gd name="T9" fmla="*/ 15 h 39"/>
                <a:gd name="T10" fmla="*/ 0 w 24"/>
                <a:gd name="T11" fmla="*/ 6 h 39"/>
                <a:gd name="T12" fmla="*/ 2 w 24"/>
                <a:gd name="T13" fmla="*/ 0 h 39"/>
                <a:gd name="T14" fmla="*/ 5 w 24"/>
                <a:gd name="T15" fmla="*/ 0 h 39"/>
                <a:gd name="T16" fmla="*/ 8 w 24"/>
                <a:gd name="T17" fmla="*/ 7 h 39"/>
                <a:gd name="T18" fmla="*/ 12 w 24"/>
                <a:gd name="T19" fmla="*/ 18 h 39"/>
                <a:gd name="T20" fmla="*/ 15 w 24"/>
                <a:gd name="T21" fmla="*/ 22 h 39"/>
                <a:gd name="T22" fmla="*/ 19 w 24"/>
                <a:gd name="T23" fmla="*/ 24 h 39"/>
                <a:gd name="T24" fmla="*/ 22 w 24"/>
                <a:gd name="T25" fmla="*/ 26 h 39"/>
                <a:gd name="T26" fmla="*/ 23 w 24"/>
                <a:gd name="T27" fmla="*/ 33 h 39"/>
                <a:gd name="T28" fmla="*/ 22 w 24"/>
                <a:gd name="T29" fmla="*/ 36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4" h="39">
                  <a:moveTo>
                    <a:pt x="22" y="36"/>
                  </a:moveTo>
                  <a:lnTo>
                    <a:pt x="17" y="38"/>
                  </a:lnTo>
                  <a:lnTo>
                    <a:pt x="11" y="36"/>
                  </a:lnTo>
                  <a:lnTo>
                    <a:pt x="3" y="26"/>
                  </a:lnTo>
                  <a:lnTo>
                    <a:pt x="0" y="15"/>
                  </a:lnTo>
                  <a:lnTo>
                    <a:pt x="0" y="6"/>
                  </a:lnTo>
                  <a:lnTo>
                    <a:pt x="2" y="0"/>
                  </a:lnTo>
                  <a:lnTo>
                    <a:pt x="5" y="0"/>
                  </a:lnTo>
                  <a:lnTo>
                    <a:pt x="8" y="7"/>
                  </a:lnTo>
                  <a:lnTo>
                    <a:pt x="12" y="18"/>
                  </a:lnTo>
                  <a:lnTo>
                    <a:pt x="15" y="22"/>
                  </a:lnTo>
                  <a:lnTo>
                    <a:pt x="19" y="24"/>
                  </a:lnTo>
                  <a:lnTo>
                    <a:pt x="22" y="26"/>
                  </a:lnTo>
                  <a:lnTo>
                    <a:pt x="23" y="33"/>
                  </a:lnTo>
                  <a:lnTo>
                    <a:pt x="22" y="36"/>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0" name="Freeform 22"/>
            <p:cNvSpPr>
              <a:spLocks/>
            </p:cNvSpPr>
            <p:nvPr/>
          </p:nvSpPr>
          <p:spPr bwMode="auto">
            <a:xfrm>
              <a:off x="1216" y="2108"/>
              <a:ext cx="26" cy="37"/>
            </a:xfrm>
            <a:custGeom>
              <a:avLst/>
              <a:gdLst>
                <a:gd name="T0" fmla="*/ 26 w 31"/>
                <a:gd name="T1" fmla="*/ 0 h 40"/>
                <a:gd name="T2" fmla="*/ 30 w 31"/>
                <a:gd name="T3" fmla="*/ 6 h 40"/>
                <a:gd name="T4" fmla="*/ 30 w 31"/>
                <a:gd name="T5" fmla="*/ 18 h 40"/>
                <a:gd name="T6" fmla="*/ 25 w 31"/>
                <a:gd name="T7" fmla="*/ 28 h 40"/>
                <a:gd name="T8" fmla="*/ 16 w 31"/>
                <a:gd name="T9" fmla="*/ 37 h 40"/>
                <a:gd name="T10" fmla="*/ 4 w 31"/>
                <a:gd name="T11" fmla="*/ 39 h 40"/>
                <a:gd name="T12" fmla="*/ 0 w 31"/>
                <a:gd name="T13" fmla="*/ 36 h 40"/>
                <a:gd name="T14" fmla="*/ 1 w 31"/>
                <a:gd name="T15" fmla="*/ 28 h 40"/>
                <a:gd name="T16" fmla="*/ 8 w 31"/>
                <a:gd name="T17" fmla="*/ 25 h 40"/>
                <a:gd name="T18" fmla="*/ 14 w 31"/>
                <a:gd name="T19" fmla="*/ 21 h 40"/>
                <a:gd name="T20" fmla="*/ 20 w 31"/>
                <a:gd name="T21" fmla="*/ 14 h 40"/>
                <a:gd name="T22" fmla="*/ 22 w 31"/>
                <a:gd name="T23" fmla="*/ 3 h 40"/>
                <a:gd name="T24" fmla="*/ 26 w 31"/>
                <a:gd name="T25" fmla="*/ 0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1" h="40">
                  <a:moveTo>
                    <a:pt x="26" y="0"/>
                  </a:moveTo>
                  <a:lnTo>
                    <a:pt x="30" y="6"/>
                  </a:lnTo>
                  <a:lnTo>
                    <a:pt x="30" y="18"/>
                  </a:lnTo>
                  <a:lnTo>
                    <a:pt x="25" y="28"/>
                  </a:lnTo>
                  <a:lnTo>
                    <a:pt x="16" y="37"/>
                  </a:lnTo>
                  <a:lnTo>
                    <a:pt x="4" y="39"/>
                  </a:lnTo>
                  <a:lnTo>
                    <a:pt x="0" y="36"/>
                  </a:lnTo>
                  <a:lnTo>
                    <a:pt x="1" y="28"/>
                  </a:lnTo>
                  <a:lnTo>
                    <a:pt x="8" y="25"/>
                  </a:lnTo>
                  <a:lnTo>
                    <a:pt x="14" y="21"/>
                  </a:lnTo>
                  <a:lnTo>
                    <a:pt x="20" y="14"/>
                  </a:lnTo>
                  <a:lnTo>
                    <a:pt x="22" y="3"/>
                  </a:lnTo>
                  <a:lnTo>
                    <a:pt x="26"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1" name="Freeform 23"/>
            <p:cNvSpPr>
              <a:spLocks/>
            </p:cNvSpPr>
            <p:nvPr/>
          </p:nvSpPr>
          <p:spPr bwMode="auto">
            <a:xfrm>
              <a:off x="1261" y="2205"/>
              <a:ext cx="10" cy="15"/>
            </a:xfrm>
            <a:custGeom>
              <a:avLst/>
              <a:gdLst>
                <a:gd name="T0" fmla="*/ 10 w 11"/>
                <a:gd name="T1" fmla="*/ 0 h 16"/>
                <a:gd name="T2" fmla="*/ 7 w 11"/>
                <a:gd name="T3" fmla="*/ 6 h 16"/>
                <a:gd name="T4" fmla="*/ 0 w 11"/>
                <a:gd name="T5" fmla="*/ 15 h 16"/>
                <a:gd name="T6" fmla="*/ 3 w 11"/>
                <a:gd name="T7" fmla="*/ 6 h 16"/>
                <a:gd name="T8" fmla="*/ 4 w 11"/>
                <a:gd name="T9" fmla="*/ 0 h 16"/>
                <a:gd name="T10" fmla="*/ 10 w 11"/>
                <a:gd name="T11" fmla="*/ 0 h 16"/>
              </a:gdLst>
              <a:ahLst/>
              <a:cxnLst>
                <a:cxn ang="0">
                  <a:pos x="T0" y="T1"/>
                </a:cxn>
                <a:cxn ang="0">
                  <a:pos x="T2" y="T3"/>
                </a:cxn>
                <a:cxn ang="0">
                  <a:pos x="T4" y="T5"/>
                </a:cxn>
                <a:cxn ang="0">
                  <a:pos x="T6" y="T7"/>
                </a:cxn>
                <a:cxn ang="0">
                  <a:pos x="T8" y="T9"/>
                </a:cxn>
                <a:cxn ang="0">
                  <a:pos x="T10" y="T11"/>
                </a:cxn>
              </a:cxnLst>
              <a:rect l="0" t="0" r="r" b="b"/>
              <a:pathLst>
                <a:path w="11" h="16">
                  <a:moveTo>
                    <a:pt x="10" y="0"/>
                  </a:moveTo>
                  <a:lnTo>
                    <a:pt x="7" y="6"/>
                  </a:lnTo>
                  <a:lnTo>
                    <a:pt x="0" y="15"/>
                  </a:lnTo>
                  <a:lnTo>
                    <a:pt x="3" y="6"/>
                  </a:lnTo>
                  <a:lnTo>
                    <a:pt x="4" y="0"/>
                  </a:lnTo>
                  <a:lnTo>
                    <a:pt x="10"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2" name="Freeform 24"/>
            <p:cNvSpPr>
              <a:spLocks/>
            </p:cNvSpPr>
            <p:nvPr/>
          </p:nvSpPr>
          <p:spPr bwMode="auto">
            <a:xfrm>
              <a:off x="1235" y="2205"/>
              <a:ext cx="9" cy="20"/>
            </a:xfrm>
            <a:custGeom>
              <a:avLst/>
              <a:gdLst>
                <a:gd name="T0" fmla="*/ 10 w 11"/>
                <a:gd name="T1" fmla="*/ 0 h 21"/>
                <a:gd name="T2" fmla="*/ 10 w 11"/>
                <a:gd name="T3" fmla="*/ 6 h 21"/>
                <a:gd name="T4" fmla="*/ 7 w 11"/>
                <a:gd name="T5" fmla="*/ 13 h 21"/>
                <a:gd name="T6" fmla="*/ 0 w 11"/>
                <a:gd name="T7" fmla="*/ 20 h 21"/>
                <a:gd name="T8" fmla="*/ 3 w 11"/>
                <a:gd name="T9" fmla="*/ 9 h 21"/>
                <a:gd name="T10" fmla="*/ 5 w 11"/>
                <a:gd name="T11" fmla="*/ 0 h 21"/>
                <a:gd name="T12" fmla="*/ 10 w 11"/>
                <a:gd name="T13" fmla="*/ 0 h 21"/>
              </a:gdLst>
              <a:ahLst/>
              <a:cxnLst>
                <a:cxn ang="0">
                  <a:pos x="T0" y="T1"/>
                </a:cxn>
                <a:cxn ang="0">
                  <a:pos x="T2" y="T3"/>
                </a:cxn>
                <a:cxn ang="0">
                  <a:pos x="T4" y="T5"/>
                </a:cxn>
                <a:cxn ang="0">
                  <a:pos x="T6" y="T7"/>
                </a:cxn>
                <a:cxn ang="0">
                  <a:pos x="T8" y="T9"/>
                </a:cxn>
                <a:cxn ang="0">
                  <a:pos x="T10" y="T11"/>
                </a:cxn>
                <a:cxn ang="0">
                  <a:pos x="T12" y="T13"/>
                </a:cxn>
              </a:cxnLst>
              <a:rect l="0" t="0" r="r" b="b"/>
              <a:pathLst>
                <a:path w="11" h="21">
                  <a:moveTo>
                    <a:pt x="10" y="0"/>
                  </a:moveTo>
                  <a:lnTo>
                    <a:pt x="10" y="6"/>
                  </a:lnTo>
                  <a:lnTo>
                    <a:pt x="7" y="13"/>
                  </a:lnTo>
                  <a:lnTo>
                    <a:pt x="0" y="20"/>
                  </a:lnTo>
                  <a:lnTo>
                    <a:pt x="3" y="9"/>
                  </a:lnTo>
                  <a:lnTo>
                    <a:pt x="5" y="0"/>
                  </a:lnTo>
                  <a:lnTo>
                    <a:pt x="10"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3" name="Freeform 25"/>
            <p:cNvSpPr>
              <a:spLocks/>
            </p:cNvSpPr>
            <p:nvPr/>
          </p:nvSpPr>
          <p:spPr bwMode="auto">
            <a:xfrm>
              <a:off x="1172" y="2397"/>
              <a:ext cx="49" cy="35"/>
            </a:xfrm>
            <a:custGeom>
              <a:avLst/>
              <a:gdLst>
                <a:gd name="T0" fmla="*/ 56 w 58"/>
                <a:gd name="T1" fmla="*/ 13 h 38"/>
                <a:gd name="T2" fmla="*/ 47 w 58"/>
                <a:gd name="T3" fmla="*/ 24 h 38"/>
                <a:gd name="T4" fmla="*/ 33 w 58"/>
                <a:gd name="T5" fmla="*/ 32 h 38"/>
                <a:gd name="T6" fmla="*/ 20 w 58"/>
                <a:gd name="T7" fmla="*/ 32 h 38"/>
                <a:gd name="T8" fmla="*/ 10 w 58"/>
                <a:gd name="T9" fmla="*/ 24 h 38"/>
                <a:gd name="T10" fmla="*/ 5 w 58"/>
                <a:gd name="T11" fmla="*/ 13 h 38"/>
                <a:gd name="T12" fmla="*/ 3 w 58"/>
                <a:gd name="T13" fmla="*/ 0 h 38"/>
                <a:gd name="T14" fmla="*/ 0 w 58"/>
                <a:gd name="T15" fmla="*/ 4 h 38"/>
                <a:gd name="T16" fmla="*/ 3 w 58"/>
                <a:gd name="T17" fmla="*/ 19 h 38"/>
                <a:gd name="T18" fmla="*/ 10 w 58"/>
                <a:gd name="T19" fmla="*/ 32 h 38"/>
                <a:gd name="T20" fmla="*/ 19 w 58"/>
                <a:gd name="T21" fmla="*/ 37 h 38"/>
                <a:gd name="T22" fmla="*/ 29 w 58"/>
                <a:gd name="T23" fmla="*/ 37 h 38"/>
                <a:gd name="T24" fmla="*/ 39 w 58"/>
                <a:gd name="T25" fmla="*/ 35 h 38"/>
                <a:gd name="T26" fmla="*/ 48 w 58"/>
                <a:gd name="T27" fmla="*/ 29 h 38"/>
                <a:gd name="T28" fmla="*/ 57 w 58"/>
                <a:gd name="T29" fmla="*/ 17 h 38"/>
                <a:gd name="T30" fmla="*/ 56 w 58"/>
                <a:gd name="T31" fmla="*/ 13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38">
                  <a:moveTo>
                    <a:pt x="56" y="13"/>
                  </a:moveTo>
                  <a:lnTo>
                    <a:pt x="47" y="24"/>
                  </a:lnTo>
                  <a:lnTo>
                    <a:pt x="33" y="32"/>
                  </a:lnTo>
                  <a:lnTo>
                    <a:pt x="20" y="32"/>
                  </a:lnTo>
                  <a:lnTo>
                    <a:pt x="10" y="24"/>
                  </a:lnTo>
                  <a:lnTo>
                    <a:pt x="5" y="13"/>
                  </a:lnTo>
                  <a:lnTo>
                    <a:pt x="3" y="0"/>
                  </a:lnTo>
                  <a:lnTo>
                    <a:pt x="0" y="4"/>
                  </a:lnTo>
                  <a:lnTo>
                    <a:pt x="3" y="19"/>
                  </a:lnTo>
                  <a:lnTo>
                    <a:pt x="10" y="32"/>
                  </a:lnTo>
                  <a:lnTo>
                    <a:pt x="19" y="37"/>
                  </a:lnTo>
                  <a:lnTo>
                    <a:pt x="29" y="37"/>
                  </a:lnTo>
                  <a:lnTo>
                    <a:pt x="39" y="35"/>
                  </a:lnTo>
                  <a:lnTo>
                    <a:pt x="48" y="29"/>
                  </a:lnTo>
                  <a:lnTo>
                    <a:pt x="57" y="17"/>
                  </a:lnTo>
                  <a:lnTo>
                    <a:pt x="56" y="13"/>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4" name="Freeform 26"/>
            <p:cNvSpPr>
              <a:spLocks/>
            </p:cNvSpPr>
            <p:nvPr/>
          </p:nvSpPr>
          <p:spPr bwMode="auto">
            <a:xfrm>
              <a:off x="1029" y="2184"/>
              <a:ext cx="230" cy="283"/>
            </a:xfrm>
            <a:custGeom>
              <a:avLst/>
              <a:gdLst>
                <a:gd name="T0" fmla="*/ 269 w 270"/>
                <a:gd name="T1" fmla="*/ 203 h 306"/>
                <a:gd name="T2" fmla="*/ 255 w 270"/>
                <a:gd name="T3" fmla="*/ 240 h 306"/>
                <a:gd name="T4" fmla="*/ 238 w 270"/>
                <a:gd name="T5" fmla="*/ 266 h 306"/>
                <a:gd name="T6" fmla="*/ 219 w 270"/>
                <a:gd name="T7" fmla="*/ 282 h 306"/>
                <a:gd name="T8" fmla="*/ 205 w 270"/>
                <a:gd name="T9" fmla="*/ 291 h 306"/>
                <a:gd name="T10" fmla="*/ 188 w 270"/>
                <a:gd name="T11" fmla="*/ 293 h 306"/>
                <a:gd name="T12" fmla="*/ 167 w 270"/>
                <a:gd name="T13" fmla="*/ 289 h 306"/>
                <a:gd name="T14" fmla="*/ 150 w 270"/>
                <a:gd name="T15" fmla="*/ 277 h 306"/>
                <a:gd name="T16" fmla="*/ 130 w 270"/>
                <a:gd name="T17" fmla="*/ 252 h 306"/>
                <a:gd name="T18" fmla="*/ 113 w 270"/>
                <a:gd name="T19" fmla="*/ 234 h 306"/>
                <a:gd name="T20" fmla="*/ 100 w 270"/>
                <a:gd name="T21" fmla="*/ 215 h 306"/>
                <a:gd name="T22" fmla="*/ 89 w 270"/>
                <a:gd name="T23" fmla="*/ 191 h 306"/>
                <a:gd name="T24" fmla="*/ 77 w 270"/>
                <a:gd name="T25" fmla="*/ 152 h 306"/>
                <a:gd name="T26" fmla="*/ 67 w 270"/>
                <a:gd name="T27" fmla="*/ 107 h 306"/>
                <a:gd name="T28" fmla="*/ 84 w 270"/>
                <a:gd name="T29" fmla="*/ 101 h 306"/>
                <a:gd name="T30" fmla="*/ 92 w 270"/>
                <a:gd name="T31" fmla="*/ 88 h 306"/>
                <a:gd name="T32" fmla="*/ 69 w 270"/>
                <a:gd name="T33" fmla="*/ 88 h 306"/>
                <a:gd name="T34" fmla="*/ 59 w 270"/>
                <a:gd name="T35" fmla="*/ 77 h 306"/>
                <a:gd name="T36" fmla="*/ 54 w 270"/>
                <a:gd name="T37" fmla="*/ 60 h 306"/>
                <a:gd name="T38" fmla="*/ 52 w 270"/>
                <a:gd name="T39" fmla="*/ 34 h 306"/>
                <a:gd name="T40" fmla="*/ 54 w 270"/>
                <a:gd name="T41" fmla="*/ 20 h 306"/>
                <a:gd name="T42" fmla="*/ 60 w 270"/>
                <a:gd name="T43" fmla="*/ 13 h 306"/>
                <a:gd name="T44" fmla="*/ 70 w 270"/>
                <a:gd name="T45" fmla="*/ 9 h 306"/>
                <a:gd name="T46" fmla="*/ 81 w 270"/>
                <a:gd name="T47" fmla="*/ 14 h 306"/>
                <a:gd name="T48" fmla="*/ 77 w 270"/>
                <a:gd name="T49" fmla="*/ 5 h 306"/>
                <a:gd name="T50" fmla="*/ 61 w 270"/>
                <a:gd name="T51" fmla="*/ 0 h 306"/>
                <a:gd name="T52" fmla="*/ 46 w 270"/>
                <a:gd name="T53" fmla="*/ 25 h 306"/>
                <a:gd name="T54" fmla="*/ 37 w 270"/>
                <a:gd name="T55" fmla="*/ 3 h 306"/>
                <a:gd name="T56" fmla="*/ 9 w 270"/>
                <a:gd name="T57" fmla="*/ 3 h 306"/>
                <a:gd name="T58" fmla="*/ 0 w 270"/>
                <a:gd name="T59" fmla="*/ 30 h 306"/>
                <a:gd name="T60" fmla="*/ 3 w 270"/>
                <a:gd name="T61" fmla="*/ 32 h 306"/>
                <a:gd name="T62" fmla="*/ 19 w 270"/>
                <a:gd name="T63" fmla="*/ 10 h 306"/>
                <a:gd name="T64" fmla="*/ 48 w 270"/>
                <a:gd name="T65" fmla="*/ 41 h 306"/>
                <a:gd name="T66" fmla="*/ 51 w 270"/>
                <a:gd name="T67" fmla="*/ 61 h 306"/>
                <a:gd name="T68" fmla="*/ 58 w 270"/>
                <a:gd name="T69" fmla="*/ 83 h 306"/>
                <a:gd name="T70" fmla="*/ 65 w 270"/>
                <a:gd name="T71" fmla="*/ 92 h 306"/>
                <a:gd name="T72" fmla="*/ 60 w 270"/>
                <a:gd name="T73" fmla="*/ 102 h 306"/>
                <a:gd name="T74" fmla="*/ 92 w 270"/>
                <a:gd name="T75" fmla="*/ 228 h 306"/>
                <a:gd name="T76" fmla="*/ 118 w 270"/>
                <a:gd name="T77" fmla="*/ 243 h 306"/>
                <a:gd name="T78" fmla="*/ 147 w 270"/>
                <a:gd name="T79" fmla="*/ 283 h 306"/>
                <a:gd name="T80" fmla="*/ 172 w 270"/>
                <a:gd name="T81" fmla="*/ 303 h 306"/>
                <a:gd name="T82" fmla="*/ 197 w 270"/>
                <a:gd name="T83" fmla="*/ 305 h 306"/>
                <a:gd name="T84" fmla="*/ 215 w 270"/>
                <a:gd name="T85" fmla="*/ 296 h 306"/>
                <a:gd name="T86" fmla="*/ 243 w 270"/>
                <a:gd name="T87" fmla="*/ 269 h 306"/>
                <a:gd name="T88" fmla="*/ 258 w 270"/>
                <a:gd name="T89" fmla="*/ 244 h 306"/>
                <a:gd name="T90" fmla="*/ 269 w 270"/>
                <a:gd name="T91" fmla="*/ 203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270" h="306">
                  <a:moveTo>
                    <a:pt x="269" y="203"/>
                  </a:moveTo>
                  <a:lnTo>
                    <a:pt x="255" y="240"/>
                  </a:lnTo>
                  <a:lnTo>
                    <a:pt x="238" y="266"/>
                  </a:lnTo>
                  <a:lnTo>
                    <a:pt x="219" y="282"/>
                  </a:lnTo>
                  <a:lnTo>
                    <a:pt x="205" y="291"/>
                  </a:lnTo>
                  <a:lnTo>
                    <a:pt x="188" y="293"/>
                  </a:lnTo>
                  <a:lnTo>
                    <a:pt x="167" y="289"/>
                  </a:lnTo>
                  <a:lnTo>
                    <a:pt x="150" y="277"/>
                  </a:lnTo>
                  <a:lnTo>
                    <a:pt x="130" y="252"/>
                  </a:lnTo>
                  <a:lnTo>
                    <a:pt x="113" y="234"/>
                  </a:lnTo>
                  <a:lnTo>
                    <a:pt x="100" y="215"/>
                  </a:lnTo>
                  <a:lnTo>
                    <a:pt x="89" y="191"/>
                  </a:lnTo>
                  <a:lnTo>
                    <a:pt x="77" y="152"/>
                  </a:lnTo>
                  <a:lnTo>
                    <a:pt x="67" y="107"/>
                  </a:lnTo>
                  <a:lnTo>
                    <a:pt x="84" y="101"/>
                  </a:lnTo>
                  <a:lnTo>
                    <a:pt x="92" y="88"/>
                  </a:lnTo>
                  <a:lnTo>
                    <a:pt x="69" y="88"/>
                  </a:lnTo>
                  <a:lnTo>
                    <a:pt x="59" y="77"/>
                  </a:lnTo>
                  <a:lnTo>
                    <a:pt x="54" y="60"/>
                  </a:lnTo>
                  <a:lnTo>
                    <a:pt x="52" y="34"/>
                  </a:lnTo>
                  <a:lnTo>
                    <a:pt x="54" y="20"/>
                  </a:lnTo>
                  <a:lnTo>
                    <a:pt x="60" y="13"/>
                  </a:lnTo>
                  <a:lnTo>
                    <a:pt x="70" y="9"/>
                  </a:lnTo>
                  <a:lnTo>
                    <a:pt x="81" y="14"/>
                  </a:lnTo>
                  <a:lnTo>
                    <a:pt x="77" y="5"/>
                  </a:lnTo>
                  <a:lnTo>
                    <a:pt x="61" y="0"/>
                  </a:lnTo>
                  <a:lnTo>
                    <a:pt x="46" y="25"/>
                  </a:lnTo>
                  <a:lnTo>
                    <a:pt x="37" y="3"/>
                  </a:lnTo>
                  <a:lnTo>
                    <a:pt x="9" y="3"/>
                  </a:lnTo>
                  <a:lnTo>
                    <a:pt x="0" y="30"/>
                  </a:lnTo>
                  <a:lnTo>
                    <a:pt x="3" y="32"/>
                  </a:lnTo>
                  <a:lnTo>
                    <a:pt x="19" y="10"/>
                  </a:lnTo>
                  <a:lnTo>
                    <a:pt x="48" y="41"/>
                  </a:lnTo>
                  <a:lnTo>
                    <a:pt x="51" y="61"/>
                  </a:lnTo>
                  <a:lnTo>
                    <a:pt x="58" y="83"/>
                  </a:lnTo>
                  <a:lnTo>
                    <a:pt x="65" y="92"/>
                  </a:lnTo>
                  <a:lnTo>
                    <a:pt x="60" y="102"/>
                  </a:lnTo>
                  <a:lnTo>
                    <a:pt x="92" y="228"/>
                  </a:lnTo>
                  <a:lnTo>
                    <a:pt x="118" y="243"/>
                  </a:lnTo>
                  <a:lnTo>
                    <a:pt x="147" y="283"/>
                  </a:lnTo>
                  <a:lnTo>
                    <a:pt x="172" y="303"/>
                  </a:lnTo>
                  <a:lnTo>
                    <a:pt x="197" y="305"/>
                  </a:lnTo>
                  <a:lnTo>
                    <a:pt x="215" y="296"/>
                  </a:lnTo>
                  <a:lnTo>
                    <a:pt x="243" y="269"/>
                  </a:lnTo>
                  <a:lnTo>
                    <a:pt x="258" y="244"/>
                  </a:lnTo>
                  <a:lnTo>
                    <a:pt x="269" y="203"/>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5" name="Freeform 27"/>
            <p:cNvSpPr>
              <a:spLocks/>
            </p:cNvSpPr>
            <p:nvPr/>
          </p:nvSpPr>
          <p:spPr bwMode="auto">
            <a:xfrm>
              <a:off x="1170" y="2452"/>
              <a:ext cx="60" cy="126"/>
            </a:xfrm>
            <a:custGeom>
              <a:avLst/>
              <a:gdLst>
                <a:gd name="T0" fmla="*/ 52 w 71"/>
                <a:gd name="T1" fmla="*/ 0 h 136"/>
                <a:gd name="T2" fmla="*/ 70 w 71"/>
                <a:gd name="T3" fmla="*/ 35 h 136"/>
                <a:gd name="T4" fmla="*/ 69 w 71"/>
                <a:gd name="T5" fmla="*/ 98 h 136"/>
                <a:gd name="T6" fmla="*/ 60 w 71"/>
                <a:gd name="T7" fmla="*/ 111 h 136"/>
                <a:gd name="T8" fmla="*/ 42 w 71"/>
                <a:gd name="T9" fmla="*/ 96 h 136"/>
                <a:gd name="T10" fmla="*/ 66 w 71"/>
                <a:gd name="T11" fmla="*/ 96 h 136"/>
                <a:gd name="T12" fmla="*/ 68 w 71"/>
                <a:gd name="T13" fmla="*/ 35 h 136"/>
                <a:gd name="T14" fmla="*/ 52 w 71"/>
                <a:gd name="T15" fmla="*/ 19 h 136"/>
                <a:gd name="T16" fmla="*/ 44 w 71"/>
                <a:gd name="T17" fmla="*/ 96 h 136"/>
                <a:gd name="T18" fmla="*/ 0 w 71"/>
                <a:gd name="T19" fmla="*/ 135 h 136"/>
                <a:gd name="T20" fmla="*/ 39 w 71"/>
                <a:gd name="T21" fmla="*/ 71 h 136"/>
                <a:gd name="T22" fmla="*/ 51 w 71"/>
                <a:gd name="T23" fmla="*/ 14 h 136"/>
                <a:gd name="T24" fmla="*/ 52 w 71"/>
                <a:gd name="T25" fmla="*/ 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1" h="136">
                  <a:moveTo>
                    <a:pt x="52" y="0"/>
                  </a:moveTo>
                  <a:lnTo>
                    <a:pt x="70" y="35"/>
                  </a:lnTo>
                  <a:lnTo>
                    <a:pt x="69" y="98"/>
                  </a:lnTo>
                  <a:lnTo>
                    <a:pt x="60" y="111"/>
                  </a:lnTo>
                  <a:lnTo>
                    <a:pt x="42" y="96"/>
                  </a:lnTo>
                  <a:lnTo>
                    <a:pt x="66" y="96"/>
                  </a:lnTo>
                  <a:lnTo>
                    <a:pt x="68" y="35"/>
                  </a:lnTo>
                  <a:lnTo>
                    <a:pt x="52" y="19"/>
                  </a:lnTo>
                  <a:lnTo>
                    <a:pt x="44" y="96"/>
                  </a:lnTo>
                  <a:lnTo>
                    <a:pt x="0" y="135"/>
                  </a:lnTo>
                  <a:lnTo>
                    <a:pt x="39" y="71"/>
                  </a:lnTo>
                  <a:lnTo>
                    <a:pt x="51" y="14"/>
                  </a:lnTo>
                  <a:lnTo>
                    <a:pt x="52"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6" name="Freeform 28"/>
            <p:cNvSpPr>
              <a:spLocks/>
            </p:cNvSpPr>
            <p:nvPr/>
          </p:nvSpPr>
          <p:spPr bwMode="auto">
            <a:xfrm>
              <a:off x="1220" y="2547"/>
              <a:ext cx="200" cy="129"/>
            </a:xfrm>
            <a:custGeom>
              <a:avLst/>
              <a:gdLst>
                <a:gd name="T0" fmla="*/ 8 w 235"/>
                <a:gd name="T1" fmla="*/ 0 h 139"/>
                <a:gd name="T2" fmla="*/ 32 w 235"/>
                <a:gd name="T3" fmla="*/ 41 h 139"/>
                <a:gd name="T4" fmla="*/ 103 w 235"/>
                <a:gd name="T5" fmla="*/ 73 h 139"/>
                <a:gd name="T6" fmla="*/ 177 w 235"/>
                <a:gd name="T7" fmla="*/ 82 h 139"/>
                <a:gd name="T8" fmla="*/ 180 w 235"/>
                <a:gd name="T9" fmla="*/ 97 h 139"/>
                <a:gd name="T10" fmla="*/ 197 w 235"/>
                <a:gd name="T11" fmla="*/ 66 h 139"/>
                <a:gd name="T12" fmla="*/ 213 w 235"/>
                <a:gd name="T13" fmla="*/ 65 h 139"/>
                <a:gd name="T14" fmla="*/ 229 w 235"/>
                <a:gd name="T15" fmla="*/ 82 h 139"/>
                <a:gd name="T16" fmla="*/ 234 w 235"/>
                <a:gd name="T17" fmla="*/ 112 h 139"/>
                <a:gd name="T18" fmla="*/ 217 w 235"/>
                <a:gd name="T19" fmla="*/ 76 h 139"/>
                <a:gd name="T20" fmla="*/ 196 w 235"/>
                <a:gd name="T21" fmla="*/ 76 h 139"/>
                <a:gd name="T22" fmla="*/ 176 w 235"/>
                <a:gd name="T23" fmla="*/ 117 h 139"/>
                <a:gd name="T24" fmla="*/ 170 w 235"/>
                <a:gd name="T25" fmla="*/ 138 h 139"/>
                <a:gd name="T26" fmla="*/ 167 w 235"/>
                <a:gd name="T27" fmla="*/ 132 h 139"/>
                <a:gd name="T28" fmla="*/ 175 w 235"/>
                <a:gd name="T29" fmla="*/ 104 h 139"/>
                <a:gd name="T30" fmla="*/ 172 w 235"/>
                <a:gd name="T31" fmla="*/ 91 h 139"/>
                <a:gd name="T32" fmla="*/ 90 w 235"/>
                <a:gd name="T33" fmla="*/ 76 h 139"/>
                <a:gd name="T34" fmla="*/ 26 w 235"/>
                <a:gd name="T35" fmla="*/ 45 h 139"/>
                <a:gd name="T36" fmla="*/ 0 w 235"/>
                <a:gd name="T37" fmla="*/ 2 h 139"/>
                <a:gd name="T38" fmla="*/ 8 w 235"/>
                <a:gd name="T39" fmla="*/ 0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235" h="139">
                  <a:moveTo>
                    <a:pt x="8" y="0"/>
                  </a:moveTo>
                  <a:lnTo>
                    <a:pt x="32" y="41"/>
                  </a:lnTo>
                  <a:lnTo>
                    <a:pt x="103" y="73"/>
                  </a:lnTo>
                  <a:lnTo>
                    <a:pt x="177" y="82"/>
                  </a:lnTo>
                  <a:lnTo>
                    <a:pt x="180" y="97"/>
                  </a:lnTo>
                  <a:lnTo>
                    <a:pt x="197" y="66"/>
                  </a:lnTo>
                  <a:lnTo>
                    <a:pt x="213" y="65"/>
                  </a:lnTo>
                  <a:lnTo>
                    <a:pt x="229" y="82"/>
                  </a:lnTo>
                  <a:lnTo>
                    <a:pt x="234" y="112"/>
                  </a:lnTo>
                  <a:lnTo>
                    <a:pt x="217" y="76"/>
                  </a:lnTo>
                  <a:lnTo>
                    <a:pt x="196" y="76"/>
                  </a:lnTo>
                  <a:lnTo>
                    <a:pt x="176" y="117"/>
                  </a:lnTo>
                  <a:lnTo>
                    <a:pt x="170" y="138"/>
                  </a:lnTo>
                  <a:lnTo>
                    <a:pt x="167" y="132"/>
                  </a:lnTo>
                  <a:lnTo>
                    <a:pt x="175" y="104"/>
                  </a:lnTo>
                  <a:lnTo>
                    <a:pt x="172" y="91"/>
                  </a:lnTo>
                  <a:lnTo>
                    <a:pt x="90" y="76"/>
                  </a:lnTo>
                  <a:lnTo>
                    <a:pt x="26" y="45"/>
                  </a:lnTo>
                  <a:lnTo>
                    <a:pt x="0" y="2"/>
                  </a:lnTo>
                  <a:lnTo>
                    <a:pt x="8"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7" name="Freeform 29"/>
            <p:cNvSpPr>
              <a:spLocks/>
            </p:cNvSpPr>
            <p:nvPr/>
          </p:nvSpPr>
          <p:spPr bwMode="auto">
            <a:xfrm>
              <a:off x="1216" y="2560"/>
              <a:ext cx="14" cy="94"/>
            </a:xfrm>
            <a:custGeom>
              <a:avLst/>
              <a:gdLst>
                <a:gd name="T0" fmla="*/ 11 w 17"/>
                <a:gd name="T1" fmla="*/ 0 h 101"/>
                <a:gd name="T2" fmla="*/ 9 w 17"/>
                <a:gd name="T3" fmla="*/ 39 h 101"/>
                <a:gd name="T4" fmla="*/ 0 w 17"/>
                <a:gd name="T5" fmla="*/ 100 h 101"/>
                <a:gd name="T6" fmla="*/ 13 w 17"/>
                <a:gd name="T7" fmla="*/ 43 h 101"/>
                <a:gd name="T8" fmla="*/ 16 w 17"/>
                <a:gd name="T9" fmla="*/ 5 h 101"/>
                <a:gd name="T10" fmla="*/ 11 w 17"/>
                <a:gd name="T11" fmla="*/ 0 h 101"/>
              </a:gdLst>
              <a:ahLst/>
              <a:cxnLst>
                <a:cxn ang="0">
                  <a:pos x="T0" y="T1"/>
                </a:cxn>
                <a:cxn ang="0">
                  <a:pos x="T2" y="T3"/>
                </a:cxn>
                <a:cxn ang="0">
                  <a:pos x="T4" y="T5"/>
                </a:cxn>
                <a:cxn ang="0">
                  <a:pos x="T6" y="T7"/>
                </a:cxn>
                <a:cxn ang="0">
                  <a:pos x="T8" y="T9"/>
                </a:cxn>
                <a:cxn ang="0">
                  <a:pos x="T10" y="T11"/>
                </a:cxn>
              </a:cxnLst>
              <a:rect l="0" t="0" r="r" b="b"/>
              <a:pathLst>
                <a:path w="17" h="101">
                  <a:moveTo>
                    <a:pt x="11" y="0"/>
                  </a:moveTo>
                  <a:lnTo>
                    <a:pt x="9" y="39"/>
                  </a:lnTo>
                  <a:lnTo>
                    <a:pt x="0" y="100"/>
                  </a:lnTo>
                  <a:lnTo>
                    <a:pt x="13" y="43"/>
                  </a:lnTo>
                  <a:lnTo>
                    <a:pt x="16" y="5"/>
                  </a:lnTo>
                  <a:lnTo>
                    <a:pt x="11"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8" name="Freeform 30"/>
            <p:cNvSpPr>
              <a:spLocks/>
            </p:cNvSpPr>
            <p:nvPr/>
          </p:nvSpPr>
          <p:spPr bwMode="auto">
            <a:xfrm>
              <a:off x="1215" y="2720"/>
              <a:ext cx="157" cy="49"/>
            </a:xfrm>
            <a:custGeom>
              <a:avLst/>
              <a:gdLst>
                <a:gd name="T0" fmla="*/ 183 w 184"/>
                <a:gd name="T1" fmla="*/ 23 h 52"/>
                <a:gd name="T2" fmla="*/ 175 w 184"/>
                <a:gd name="T3" fmla="*/ 47 h 52"/>
                <a:gd name="T4" fmla="*/ 133 w 184"/>
                <a:gd name="T5" fmla="*/ 51 h 52"/>
                <a:gd name="T6" fmla="*/ 71 w 184"/>
                <a:gd name="T7" fmla="*/ 47 h 52"/>
                <a:gd name="T8" fmla="*/ 20 w 184"/>
                <a:gd name="T9" fmla="*/ 26 h 52"/>
                <a:gd name="T10" fmla="*/ 0 w 184"/>
                <a:gd name="T11" fmla="*/ 15 h 52"/>
                <a:gd name="T12" fmla="*/ 0 w 184"/>
                <a:gd name="T13" fmla="*/ 0 h 52"/>
                <a:gd name="T14" fmla="*/ 41 w 184"/>
                <a:gd name="T15" fmla="*/ 23 h 52"/>
                <a:gd name="T16" fmla="*/ 80 w 184"/>
                <a:gd name="T17" fmla="*/ 38 h 52"/>
                <a:gd name="T18" fmla="*/ 144 w 184"/>
                <a:gd name="T19" fmla="*/ 40 h 52"/>
                <a:gd name="T20" fmla="*/ 168 w 184"/>
                <a:gd name="T21" fmla="*/ 38 h 52"/>
                <a:gd name="T22" fmla="*/ 169 w 184"/>
                <a:gd name="T23" fmla="*/ 17 h 52"/>
                <a:gd name="T24" fmla="*/ 183 w 184"/>
                <a:gd name="T25" fmla="*/ 23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84" h="52">
                  <a:moveTo>
                    <a:pt x="183" y="23"/>
                  </a:moveTo>
                  <a:lnTo>
                    <a:pt x="175" y="47"/>
                  </a:lnTo>
                  <a:lnTo>
                    <a:pt x="133" y="51"/>
                  </a:lnTo>
                  <a:lnTo>
                    <a:pt x="71" y="47"/>
                  </a:lnTo>
                  <a:lnTo>
                    <a:pt x="20" y="26"/>
                  </a:lnTo>
                  <a:lnTo>
                    <a:pt x="0" y="15"/>
                  </a:lnTo>
                  <a:lnTo>
                    <a:pt x="0" y="0"/>
                  </a:lnTo>
                  <a:lnTo>
                    <a:pt x="41" y="23"/>
                  </a:lnTo>
                  <a:lnTo>
                    <a:pt x="80" y="38"/>
                  </a:lnTo>
                  <a:lnTo>
                    <a:pt x="144" y="40"/>
                  </a:lnTo>
                  <a:lnTo>
                    <a:pt x="168" y="38"/>
                  </a:lnTo>
                  <a:lnTo>
                    <a:pt x="169" y="17"/>
                  </a:lnTo>
                  <a:lnTo>
                    <a:pt x="183" y="23"/>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3999" name="Freeform 31"/>
            <p:cNvSpPr>
              <a:spLocks/>
            </p:cNvSpPr>
            <p:nvPr/>
          </p:nvSpPr>
          <p:spPr bwMode="auto">
            <a:xfrm>
              <a:off x="1042" y="2417"/>
              <a:ext cx="146" cy="392"/>
            </a:xfrm>
            <a:custGeom>
              <a:avLst/>
              <a:gdLst>
                <a:gd name="T0" fmla="*/ 95 w 171"/>
                <a:gd name="T1" fmla="*/ 0 h 423"/>
                <a:gd name="T2" fmla="*/ 114 w 171"/>
                <a:gd name="T3" fmla="*/ 80 h 423"/>
                <a:gd name="T4" fmla="*/ 128 w 171"/>
                <a:gd name="T5" fmla="*/ 172 h 423"/>
                <a:gd name="T6" fmla="*/ 128 w 171"/>
                <a:gd name="T7" fmla="*/ 308 h 423"/>
                <a:gd name="T8" fmla="*/ 94 w 171"/>
                <a:gd name="T9" fmla="*/ 378 h 423"/>
                <a:gd name="T10" fmla="*/ 33 w 171"/>
                <a:gd name="T11" fmla="*/ 416 h 423"/>
                <a:gd name="T12" fmla="*/ 0 w 171"/>
                <a:gd name="T13" fmla="*/ 422 h 423"/>
                <a:gd name="T14" fmla="*/ 75 w 171"/>
                <a:gd name="T15" fmla="*/ 416 h 423"/>
                <a:gd name="T16" fmla="*/ 135 w 171"/>
                <a:gd name="T17" fmla="*/ 359 h 423"/>
                <a:gd name="T18" fmla="*/ 170 w 171"/>
                <a:gd name="T19" fmla="*/ 318 h 423"/>
                <a:gd name="T20" fmla="*/ 123 w 171"/>
                <a:gd name="T21" fmla="*/ 363 h 423"/>
                <a:gd name="T22" fmla="*/ 142 w 171"/>
                <a:gd name="T23" fmla="*/ 258 h 423"/>
                <a:gd name="T24" fmla="*/ 124 w 171"/>
                <a:gd name="T25" fmla="*/ 92 h 423"/>
                <a:gd name="T26" fmla="*/ 95 w 171"/>
                <a:gd name="T27" fmla="*/ 0 h 4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71" h="423">
                  <a:moveTo>
                    <a:pt x="95" y="0"/>
                  </a:moveTo>
                  <a:lnTo>
                    <a:pt x="114" y="80"/>
                  </a:lnTo>
                  <a:lnTo>
                    <a:pt x="128" y="172"/>
                  </a:lnTo>
                  <a:lnTo>
                    <a:pt x="128" y="308"/>
                  </a:lnTo>
                  <a:lnTo>
                    <a:pt x="94" y="378"/>
                  </a:lnTo>
                  <a:lnTo>
                    <a:pt x="33" y="416"/>
                  </a:lnTo>
                  <a:lnTo>
                    <a:pt x="0" y="422"/>
                  </a:lnTo>
                  <a:lnTo>
                    <a:pt x="75" y="416"/>
                  </a:lnTo>
                  <a:lnTo>
                    <a:pt x="135" y="359"/>
                  </a:lnTo>
                  <a:lnTo>
                    <a:pt x="170" y="318"/>
                  </a:lnTo>
                  <a:lnTo>
                    <a:pt x="123" y="363"/>
                  </a:lnTo>
                  <a:lnTo>
                    <a:pt x="142" y="258"/>
                  </a:lnTo>
                  <a:lnTo>
                    <a:pt x="124" y="92"/>
                  </a:lnTo>
                  <a:lnTo>
                    <a:pt x="95"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0" name="Freeform 32"/>
            <p:cNvSpPr>
              <a:spLocks/>
            </p:cNvSpPr>
            <p:nvPr/>
          </p:nvSpPr>
          <p:spPr bwMode="auto">
            <a:xfrm>
              <a:off x="909" y="2463"/>
              <a:ext cx="162" cy="416"/>
            </a:xfrm>
            <a:custGeom>
              <a:avLst/>
              <a:gdLst>
                <a:gd name="T0" fmla="*/ 158 w 191"/>
                <a:gd name="T1" fmla="*/ 0 h 449"/>
                <a:gd name="T2" fmla="*/ 190 w 191"/>
                <a:gd name="T3" fmla="*/ 89 h 449"/>
                <a:gd name="T4" fmla="*/ 190 w 191"/>
                <a:gd name="T5" fmla="*/ 161 h 449"/>
                <a:gd name="T6" fmla="*/ 158 w 191"/>
                <a:gd name="T7" fmla="*/ 224 h 449"/>
                <a:gd name="T8" fmla="*/ 168 w 191"/>
                <a:gd name="T9" fmla="*/ 267 h 449"/>
                <a:gd name="T10" fmla="*/ 161 w 191"/>
                <a:gd name="T11" fmla="*/ 304 h 449"/>
                <a:gd name="T12" fmla="*/ 140 w 191"/>
                <a:gd name="T13" fmla="*/ 329 h 449"/>
                <a:gd name="T14" fmla="*/ 153 w 191"/>
                <a:gd name="T15" fmla="*/ 448 h 449"/>
                <a:gd name="T16" fmla="*/ 102 w 191"/>
                <a:gd name="T17" fmla="*/ 448 h 449"/>
                <a:gd name="T18" fmla="*/ 33 w 191"/>
                <a:gd name="T19" fmla="*/ 405 h 449"/>
                <a:gd name="T20" fmla="*/ 10 w 191"/>
                <a:gd name="T21" fmla="*/ 352 h 449"/>
                <a:gd name="T22" fmla="*/ 0 w 191"/>
                <a:gd name="T23" fmla="*/ 277 h 449"/>
                <a:gd name="T24" fmla="*/ 29 w 191"/>
                <a:gd name="T25" fmla="*/ 112 h 449"/>
                <a:gd name="T26" fmla="*/ 85 w 191"/>
                <a:gd name="T27" fmla="*/ 3 h 449"/>
                <a:gd name="T28" fmla="*/ 15 w 191"/>
                <a:gd name="T29" fmla="*/ 207 h 449"/>
                <a:gd name="T30" fmla="*/ 15 w 191"/>
                <a:gd name="T31" fmla="*/ 346 h 449"/>
                <a:gd name="T32" fmla="*/ 73 w 191"/>
                <a:gd name="T33" fmla="*/ 422 h 449"/>
                <a:gd name="T34" fmla="*/ 144 w 191"/>
                <a:gd name="T35" fmla="*/ 428 h 449"/>
                <a:gd name="T36" fmla="*/ 136 w 191"/>
                <a:gd name="T37" fmla="*/ 326 h 449"/>
                <a:gd name="T38" fmla="*/ 158 w 191"/>
                <a:gd name="T39" fmla="*/ 280 h 449"/>
                <a:gd name="T40" fmla="*/ 147 w 191"/>
                <a:gd name="T41" fmla="*/ 241 h 449"/>
                <a:gd name="T42" fmla="*/ 162 w 191"/>
                <a:gd name="T43" fmla="*/ 185 h 449"/>
                <a:gd name="T44" fmla="*/ 187 w 191"/>
                <a:gd name="T45" fmla="*/ 161 h 449"/>
                <a:gd name="T46" fmla="*/ 158 w 191"/>
                <a:gd name="T47" fmla="*/ 0 h 4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91" h="449">
                  <a:moveTo>
                    <a:pt x="158" y="0"/>
                  </a:moveTo>
                  <a:lnTo>
                    <a:pt x="190" y="89"/>
                  </a:lnTo>
                  <a:lnTo>
                    <a:pt x="190" y="161"/>
                  </a:lnTo>
                  <a:lnTo>
                    <a:pt x="158" y="224"/>
                  </a:lnTo>
                  <a:lnTo>
                    <a:pt x="168" y="267"/>
                  </a:lnTo>
                  <a:lnTo>
                    <a:pt x="161" y="304"/>
                  </a:lnTo>
                  <a:lnTo>
                    <a:pt x="140" y="329"/>
                  </a:lnTo>
                  <a:lnTo>
                    <a:pt x="153" y="448"/>
                  </a:lnTo>
                  <a:lnTo>
                    <a:pt x="102" y="448"/>
                  </a:lnTo>
                  <a:lnTo>
                    <a:pt x="33" y="405"/>
                  </a:lnTo>
                  <a:lnTo>
                    <a:pt x="10" y="352"/>
                  </a:lnTo>
                  <a:lnTo>
                    <a:pt x="0" y="277"/>
                  </a:lnTo>
                  <a:lnTo>
                    <a:pt x="29" y="112"/>
                  </a:lnTo>
                  <a:lnTo>
                    <a:pt x="85" y="3"/>
                  </a:lnTo>
                  <a:lnTo>
                    <a:pt x="15" y="207"/>
                  </a:lnTo>
                  <a:lnTo>
                    <a:pt x="15" y="346"/>
                  </a:lnTo>
                  <a:lnTo>
                    <a:pt x="73" y="422"/>
                  </a:lnTo>
                  <a:lnTo>
                    <a:pt x="144" y="428"/>
                  </a:lnTo>
                  <a:lnTo>
                    <a:pt x="136" y="326"/>
                  </a:lnTo>
                  <a:lnTo>
                    <a:pt x="158" y="280"/>
                  </a:lnTo>
                  <a:lnTo>
                    <a:pt x="147" y="241"/>
                  </a:lnTo>
                  <a:lnTo>
                    <a:pt x="162" y="185"/>
                  </a:lnTo>
                  <a:lnTo>
                    <a:pt x="187" y="161"/>
                  </a:lnTo>
                  <a:lnTo>
                    <a:pt x="158"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1" name="Freeform 33"/>
            <p:cNvSpPr>
              <a:spLocks/>
            </p:cNvSpPr>
            <p:nvPr/>
          </p:nvSpPr>
          <p:spPr bwMode="auto">
            <a:xfrm>
              <a:off x="1007" y="2544"/>
              <a:ext cx="22" cy="131"/>
            </a:xfrm>
            <a:custGeom>
              <a:avLst/>
              <a:gdLst>
                <a:gd name="T0" fmla="*/ 25 w 26"/>
                <a:gd name="T1" fmla="*/ 140 h 141"/>
                <a:gd name="T2" fmla="*/ 5 w 26"/>
                <a:gd name="T3" fmla="*/ 84 h 141"/>
                <a:gd name="T4" fmla="*/ 0 w 26"/>
                <a:gd name="T5" fmla="*/ 0 h 141"/>
                <a:gd name="T6" fmla="*/ 25 w 26"/>
                <a:gd name="T7" fmla="*/ 140 h 141"/>
              </a:gdLst>
              <a:ahLst/>
              <a:cxnLst>
                <a:cxn ang="0">
                  <a:pos x="T0" y="T1"/>
                </a:cxn>
                <a:cxn ang="0">
                  <a:pos x="T2" y="T3"/>
                </a:cxn>
                <a:cxn ang="0">
                  <a:pos x="T4" y="T5"/>
                </a:cxn>
                <a:cxn ang="0">
                  <a:pos x="T6" y="T7"/>
                </a:cxn>
              </a:cxnLst>
              <a:rect l="0" t="0" r="r" b="b"/>
              <a:pathLst>
                <a:path w="26" h="141">
                  <a:moveTo>
                    <a:pt x="25" y="140"/>
                  </a:moveTo>
                  <a:lnTo>
                    <a:pt x="5" y="84"/>
                  </a:lnTo>
                  <a:lnTo>
                    <a:pt x="0" y="0"/>
                  </a:lnTo>
                  <a:lnTo>
                    <a:pt x="25" y="14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2" name="Freeform 34"/>
            <p:cNvSpPr>
              <a:spLocks/>
            </p:cNvSpPr>
            <p:nvPr/>
          </p:nvSpPr>
          <p:spPr bwMode="auto">
            <a:xfrm>
              <a:off x="975" y="2658"/>
              <a:ext cx="40" cy="35"/>
            </a:xfrm>
            <a:custGeom>
              <a:avLst/>
              <a:gdLst>
                <a:gd name="T0" fmla="*/ 46 w 47"/>
                <a:gd name="T1" fmla="*/ 36 h 37"/>
                <a:gd name="T2" fmla="*/ 25 w 47"/>
                <a:gd name="T3" fmla="*/ 36 h 37"/>
                <a:gd name="T4" fmla="*/ 0 w 47"/>
                <a:gd name="T5" fmla="*/ 0 h 37"/>
                <a:gd name="T6" fmla="*/ 46 w 47"/>
                <a:gd name="T7" fmla="*/ 36 h 37"/>
              </a:gdLst>
              <a:ahLst/>
              <a:cxnLst>
                <a:cxn ang="0">
                  <a:pos x="T0" y="T1"/>
                </a:cxn>
                <a:cxn ang="0">
                  <a:pos x="T2" y="T3"/>
                </a:cxn>
                <a:cxn ang="0">
                  <a:pos x="T4" y="T5"/>
                </a:cxn>
                <a:cxn ang="0">
                  <a:pos x="T6" y="T7"/>
                </a:cxn>
              </a:cxnLst>
              <a:rect l="0" t="0" r="r" b="b"/>
              <a:pathLst>
                <a:path w="47" h="37">
                  <a:moveTo>
                    <a:pt x="46" y="36"/>
                  </a:moveTo>
                  <a:lnTo>
                    <a:pt x="25" y="36"/>
                  </a:lnTo>
                  <a:lnTo>
                    <a:pt x="0" y="0"/>
                  </a:lnTo>
                  <a:lnTo>
                    <a:pt x="46" y="36"/>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3" name="Freeform 35"/>
            <p:cNvSpPr>
              <a:spLocks/>
            </p:cNvSpPr>
            <p:nvPr/>
          </p:nvSpPr>
          <p:spPr bwMode="auto">
            <a:xfrm>
              <a:off x="768" y="2354"/>
              <a:ext cx="290" cy="422"/>
            </a:xfrm>
            <a:custGeom>
              <a:avLst/>
              <a:gdLst>
                <a:gd name="T0" fmla="*/ 339 w 340"/>
                <a:gd name="T1" fmla="*/ 0 h 455"/>
                <a:gd name="T2" fmla="*/ 173 w 340"/>
                <a:gd name="T3" fmla="*/ 112 h 455"/>
                <a:gd name="T4" fmla="*/ 132 w 340"/>
                <a:gd name="T5" fmla="*/ 141 h 455"/>
                <a:gd name="T6" fmla="*/ 0 w 340"/>
                <a:gd name="T7" fmla="*/ 165 h 455"/>
                <a:gd name="T8" fmla="*/ 2 w 340"/>
                <a:gd name="T9" fmla="*/ 218 h 455"/>
                <a:gd name="T10" fmla="*/ 24 w 340"/>
                <a:gd name="T11" fmla="*/ 293 h 455"/>
                <a:gd name="T12" fmla="*/ 63 w 340"/>
                <a:gd name="T13" fmla="*/ 361 h 455"/>
                <a:gd name="T14" fmla="*/ 112 w 340"/>
                <a:gd name="T15" fmla="*/ 412 h 455"/>
                <a:gd name="T16" fmla="*/ 177 w 340"/>
                <a:gd name="T17" fmla="*/ 454 h 455"/>
                <a:gd name="T18" fmla="*/ 110 w 340"/>
                <a:gd name="T19" fmla="*/ 398 h 455"/>
                <a:gd name="T20" fmla="*/ 64 w 340"/>
                <a:gd name="T21" fmla="*/ 349 h 455"/>
                <a:gd name="T22" fmla="*/ 31 w 340"/>
                <a:gd name="T23" fmla="*/ 283 h 455"/>
                <a:gd name="T24" fmla="*/ 15 w 340"/>
                <a:gd name="T25" fmla="*/ 210 h 455"/>
                <a:gd name="T26" fmla="*/ 15 w 340"/>
                <a:gd name="T27" fmla="*/ 174 h 455"/>
                <a:gd name="T28" fmla="*/ 140 w 340"/>
                <a:gd name="T29" fmla="*/ 147 h 455"/>
                <a:gd name="T30" fmla="*/ 256 w 340"/>
                <a:gd name="T31" fmla="*/ 66 h 455"/>
                <a:gd name="T32" fmla="*/ 339 w 340"/>
                <a:gd name="T33" fmla="*/ 0 h 4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0" h="455">
                  <a:moveTo>
                    <a:pt x="339" y="0"/>
                  </a:moveTo>
                  <a:lnTo>
                    <a:pt x="173" y="112"/>
                  </a:lnTo>
                  <a:lnTo>
                    <a:pt x="132" y="141"/>
                  </a:lnTo>
                  <a:lnTo>
                    <a:pt x="0" y="165"/>
                  </a:lnTo>
                  <a:lnTo>
                    <a:pt x="2" y="218"/>
                  </a:lnTo>
                  <a:lnTo>
                    <a:pt x="24" y="293"/>
                  </a:lnTo>
                  <a:lnTo>
                    <a:pt x="63" y="361"/>
                  </a:lnTo>
                  <a:lnTo>
                    <a:pt x="112" y="412"/>
                  </a:lnTo>
                  <a:lnTo>
                    <a:pt x="177" y="454"/>
                  </a:lnTo>
                  <a:lnTo>
                    <a:pt x="110" y="398"/>
                  </a:lnTo>
                  <a:lnTo>
                    <a:pt x="64" y="349"/>
                  </a:lnTo>
                  <a:lnTo>
                    <a:pt x="31" y="283"/>
                  </a:lnTo>
                  <a:lnTo>
                    <a:pt x="15" y="210"/>
                  </a:lnTo>
                  <a:lnTo>
                    <a:pt x="15" y="174"/>
                  </a:lnTo>
                  <a:lnTo>
                    <a:pt x="140" y="147"/>
                  </a:lnTo>
                  <a:lnTo>
                    <a:pt x="256" y="66"/>
                  </a:lnTo>
                  <a:lnTo>
                    <a:pt x="339"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4" name="Freeform 36"/>
            <p:cNvSpPr>
              <a:spLocks/>
            </p:cNvSpPr>
            <p:nvPr/>
          </p:nvSpPr>
          <p:spPr bwMode="auto">
            <a:xfrm>
              <a:off x="925" y="2813"/>
              <a:ext cx="51" cy="161"/>
            </a:xfrm>
            <a:custGeom>
              <a:avLst/>
              <a:gdLst>
                <a:gd name="T0" fmla="*/ 5 w 60"/>
                <a:gd name="T1" fmla="*/ 0 h 174"/>
                <a:gd name="T2" fmla="*/ 0 w 60"/>
                <a:gd name="T3" fmla="*/ 20 h 174"/>
                <a:gd name="T4" fmla="*/ 0 w 60"/>
                <a:gd name="T5" fmla="*/ 46 h 174"/>
                <a:gd name="T6" fmla="*/ 7 w 60"/>
                <a:gd name="T7" fmla="*/ 73 h 174"/>
                <a:gd name="T8" fmla="*/ 12 w 60"/>
                <a:gd name="T9" fmla="*/ 93 h 174"/>
                <a:gd name="T10" fmla="*/ 15 w 60"/>
                <a:gd name="T11" fmla="*/ 114 h 174"/>
                <a:gd name="T12" fmla="*/ 16 w 60"/>
                <a:gd name="T13" fmla="*/ 133 h 174"/>
                <a:gd name="T14" fmla="*/ 13 w 60"/>
                <a:gd name="T15" fmla="*/ 156 h 174"/>
                <a:gd name="T16" fmla="*/ 16 w 60"/>
                <a:gd name="T17" fmla="*/ 170 h 174"/>
                <a:gd name="T18" fmla="*/ 33 w 60"/>
                <a:gd name="T19" fmla="*/ 173 h 174"/>
                <a:gd name="T20" fmla="*/ 48 w 60"/>
                <a:gd name="T21" fmla="*/ 153 h 174"/>
                <a:gd name="T22" fmla="*/ 56 w 60"/>
                <a:gd name="T23" fmla="*/ 124 h 174"/>
                <a:gd name="T24" fmla="*/ 59 w 60"/>
                <a:gd name="T25" fmla="*/ 100 h 174"/>
                <a:gd name="T26" fmla="*/ 48 w 60"/>
                <a:gd name="T27" fmla="*/ 144 h 174"/>
                <a:gd name="T28" fmla="*/ 33 w 60"/>
                <a:gd name="T29" fmla="*/ 167 h 174"/>
                <a:gd name="T30" fmla="*/ 20 w 60"/>
                <a:gd name="T31" fmla="*/ 163 h 174"/>
                <a:gd name="T32" fmla="*/ 18 w 60"/>
                <a:gd name="T33" fmla="*/ 150 h 174"/>
                <a:gd name="T34" fmla="*/ 20 w 60"/>
                <a:gd name="T35" fmla="*/ 126 h 174"/>
                <a:gd name="T36" fmla="*/ 16 w 60"/>
                <a:gd name="T37" fmla="*/ 97 h 174"/>
                <a:gd name="T38" fmla="*/ 9 w 60"/>
                <a:gd name="T39" fmla="*/ 67 h 174"/>
                <a:gd name="T40" fmla="*/ 5 w 60"/>
                <a:gd name="T41" fmla="*/ 44 h 174"/>
                <a:gd name="T42" fmla="*/ 5 w 60"/>
                <a:gd name="T43" fmla="*/ 20 h 174"/>
                <a:gd name="T44" fmla="*/ 10 w 60"/>
                <a:gd name="T45" fmla="*/ 0 h 174"/>
                <a:gd name="T46" fmla="*/ 5 w 60"/>
                <a:gd name="T47"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0" h="174">
                  <a:moveTo>
                    <a:pt x="5" y="0"/>
                  </a:moveTo>
                  <a:lnTo>
                    <a:pt x="0" y="20"/>
                  </a:lnTo>
                  <a:lnTo>
                    <a:pt x="0" y="46"/>
                  </a:lnTo>
                  <a:lnTo>
                    <a:pt x="7" y="73"/>
                  </a:lnTo>
                  <a:lnTo>
                    <a:pt x="12" y="93"/>
                  </a:lnTo>
                  <a:lnTo>
                    <a:pt x="15" y="114"/>
                  </a:lnTo>
                  <a:lnTo>
                    <a:pt x="16" y="133"/>
                  </a:lnTo>
                  <a:lnTo>
                    <a:pt x="13" y="156"/>
                  </a:lnTo>
                  <a:lnTo>
                    <a:pt x="16" y="170"/>
                  </a:lnTo>
                  <a:lnTo>
                    <a:pt x="33" y="173"/>
                  </a:lnTo>
                  <a:lnTo>
                    <a:pt x="48" y="153"/>
                  </a:lnTo>
                  <a:lnTo>
                    <a:pt x="56" y="124"/>
                  </a:lnTo>
                  <a:lnTo>
                    <a:pt x="59" y="100"/>
                  </a:lnTo>
                  <a:lnTo>
                    <a:pt x="48" y="144"/>
                  </a:lnTo>
                  <a:lnTo>
                    <a:pt x="33" y="167"/>
                  </a:lnTo>
                  <a:lnTo>
                    <a:pt x="20" y="163"/>
                  </a:lnTo>
                  <a:lnTo>
                    <a:pt x="18" y="150"/>
                  </a:lnTo>
                  <a:lnTo>
                    <a:pt x="20" y="126"/>
                  </a:lnTo>
                  <a:lnTo>
                    <a:pt x="16" y="97"/>
                  </a:lnTo>
                  <a:lnTo>
                    <a:pt x="9" y="67"/>
                  </a:lnTo>
                  <a:lnTo>
                    <a:pt x="5" y="44"/>
                  </a:lnTo>
                  <a:lnTo>
                    <a:pt x="5" y="20"/>
                  </a:lnTo>
                  <a:lnTo>
                    <a:pt x="10" y="0"/>
                  </a:lnTo>
                  <a:lnTo>
                    <a:pt x="5" y="0"/>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5" name="Freeform 37"/>
            <p:cNvSpPr>
              <a:spLocks/>
            </p:cNvSpPr>
            <p:nvPr/>
          </p:nvSpPr>
          <p:spPr bwMode="auto">
            <a:xfrm>
              <a:off x="955" y="2869"/>
              <a:ext cx="65" cy="107"/>
            </a:xfrm>
            <a:custGeom>
              <a:avLst/>
              <a:gdLst>
                <a:gd name="T0" fmla="*/ 6 w 76"/>
                <a:gd name="T1" fmla="*/ 102 h 116"/>
                <a:gd name="T2" fmla="*/ 20 w 76"/>
                <a:gd name="T3" fmla="*/ 105 h 116"/>
                <a:gd name="T4" fmla="*/ 33 w 76"/>
                <a:gd name="T5" fmla="*/ 99 h 116"/>
                <a:gd name="T6" fmla="*/ 44 w 76"/>
                <a:gd name="T7" fmla="*/ 79 h 116"/>
                <a:gd name="T8" fmla="*/ 50 w 76"/>
                <a:gd name="T9" fmla="*/ 49 h 116"/>
                <a:gd name="T10" fmla="*/ 44 w 76"/>
                <a:gd name="T11" fmla="*/ 89 h 116"/>
                <a:gd name="T12" fmla="*/ 59 w 76"/>
                <a:gd name="T13" fmla="*/ 89 h 116"/>
                <a:gd name="T14" fmla="*/ 69 w 76"/>
                <a:gd name="T15" fmla="*/ 65 h 116"/>
                <a:gd name="T16" fmla="*/ 71 w 76"/>
                <a:gd name="T17" fmla="*/ 37 h 116"/>
                <a:gd name="T18" fmla="*/ 75 w 76"/>
                <a:gd name="T19" fmla="*/ 0 h 116"/>
                <a:gd name="T20" fmla="*/ 73 w 76"/>
                <a:gd name="T21" fmla="*/ 63 h 116"/>
                <a:gd name="T22" fmla="*/ 68 w 76"/>
                <a:gd name="T23" fmla="*/ 85 h 116"/>
                <a:gd name="T24" fmla="*/ 57 w 76"/>
                <a:gd name="T25" fmla="*/ 102 h 116"/>
                <a:gd name="T26" fmla="*/ 46 w 76"/>
                <a:gd name="T27" fmla="*/ 105 h 116"/>
                <a:gd name="T28" fmla="*/ 36 w 76"/>
                <a:gd name="T29" fmla="*/ 105 h 116"/>
                <a:gd name="T30" fmla="*/ 25 w 76"/>
                <a:gd name="T31" fmla="*/ 115 h 116"/>
                <a:gd name="T32" fmla="*/ 15 w 76"/>
                <a:gd name="T33" fmla="*/ 115 h 116"/>
                <a:gd name="T34" fmla="*/ 2 w 76"/>
                <a:gd name="T35" fmla="*/ 111 h 116"/>
                <a:gd name="T36" fmla="*/ 0 w 76"/>
                <a:gd name="T37" fmla="*/ 105 h 116"/>
                <a:gd name="T38" fmla="*/ 6 w 76"/>
                <a:gd name="T39" fmla="*/ 10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76" h="116">
                  <a:moveTo>
                    <a:pt x="6" y="102"/>
                  </a:moveTo>
                  <a:lnTo>
                    <a:pt x="20" y="105"/>
                  </a:lnTo>
                  <a:lnTo>
                    <a:pt x="33" y="99"/>
                  </a:lnTo>
                  <a:lnTo>
                    <a:pt x="44" y="79"/>
                  </a:lnTo>
                  <a:lnTo>
                    <a:pt x="50" y="49"/>
                  </a:lnTo>
                  <a:lnTo>
                    <a:pt x="44" y="89"/>
                  </a:lnTo>
                  <a:lnTo>
                    <a:pt x="59" y="89"/>
                  </a:lnTo>
                  <a:lnTo>
                    <a:pt x="69" y="65"/>
                  </a:lnTo>
                  <a:lnTo>
                    <a:pt x="71" y="37"/>
                  </a:lnTo>
                  <a:lnTo>
                    <a:pt x="75" y="0"/>
                  </a:lnTo>
                  <a:lnTo>
                    <a:pt x="73" y="63"/>
                  </a:lnTo>
                  <a:lnTo>
                    <a:pt x="68" y="85"/>
                  </a:lnTo>
                  <a:lnTo>
                    <a:pt x="57" y="102"/>
                  </a:lnTo>
                  <a:lnTo>
                    <a:pt x="46" y="105"/>
                  </a:lnTo>
                  <a:lnTo>
                    <a:pt x="36" y="105"/>
                  </a:lnTo>
                  <a:lnTo>
                    <a:pt x="25" y="115"/>
                  </a:lnTo>
                  <a:lnTo>
                    <a:pt x="15" y="115"/>
                  </a:lnTo>
                  <a:lnTo>
                    <a:pt x="2" y="111"/>
                  </a:lnTo>
                  <a:lnTo>
                    <a:pt x="0" y="105"/>
                  </a:lnTo>
                  <a:lnTo>
                    <a:pt x="6" y="102"/>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6" name="Freeform 38"/>
            <p:cNvSpPr>
              <a:spLocks/>
            </p:cNvSpPr>
            <p:nvPr/>
          </p:nvSpPr>
          <p:spPr bwMode="auto">
            <a:xfrm>
              <a:off x="824" y="2705"/>
              <a:ext cx="249" cy="471"/>
            </a:xfrm>
            <a:custGeom>
              <a:avLst/>
              <a:gdLst>
                <a:gd name="T0" fmla="*/ 274 w 292"/>
                <a:gd name="T1" fmla="*/ 112 h 509"/>
                <a:gd name="T2" fmla="*/ 274 w 292"/>
                <a:gd name="T3" fmla="*/ 237 h 509"/>
                <a:gd name="T4" fmla="*/ 252 w 292"/>
                <a:gd name="T5" fmla="*/ 316 h 509"/>
                <a:gd name="T6" fmla="*/ 236 w 292"/>
                <a:gd name="T7" fmla="*/ 444 h 509"/>
                <a:gd name="T8" fmla="*/ 203 w 292"/>
                <a:gd name="T9" fmla="*/ 444 h 509"/>
                <a:gd name="T10" fmla="*/ 150 w 292"/>
                <a:gd name="T11" fmla="*/ 432 h 509"/>
                <a:gd name="T12" fmla="*/ 182 w 292"/>
                <a:gd name="T13" fmla="*/ 284 h 509"/>
                <a:gd name="T14" fmla="*/ 129 w 292"/>
                <a:gd name="T15" fmla="*/ 438 h 509"/>
                <a:gd name="T16" fmla="*/ 118 w 292"/>
                <a:gd name="T17" fmla="*/ 498 h 509"/>
                <a:gd name="T18" fmla="*/ 84 w 292"/>
                <a:gd name="T19" fmla="*/ 498 h 509"/>
                <a:gd name="T20" fmla="*/ 41 w 292"/>
                <a:gd name="T21" fmla="*/ 475 h 509"/>
                <a:gd name="T22" fmla="*/ 4 w 292"/>
                <a:gd name="T23" fmla="*/ 452 h 509"/>
                <a:gd name="T24" fmla="*/ 23 w 292"/>
                <a:gd name="T25" fmla="*/ 409 h 509"/>
                <a:gd name="T26" fmla="*/ 34 w 292"/>
                <a:gd name="T27" fmla="*/ 343 h 509"/>
                <a:gd name="T28" fmla="*/ 48 w 292"/>
                <a:gd name="T29" fmla="*/ 294 h 509"/>
                <a:gd name="T30" fmla="*/ 44 w 292"/>
                <a:gd name="T31" fmla="*/ 215 h 509"/>
                <a:gd name="T32" fmla="*/ 48 w 292"/>
                <a:gd name="T33" fmla="*/ 191 h 509"/>
                <a:gd name="T34" fmla="*/ 61 w 292"/>
                <a:gd name="T35" fmla="*/ 178 h 509"/>
                <a:gd name="T36" fmla="*/ 41 w 292"/>
                <a:gd name="T37" fmla="*/ 82 h 509"/>
                <a:gd name="T38" fmla="*/ 34 w 292"/>
                <a:gd name="T39" fmla="*/ 16 h 509"/>
                <a:gd name="T40" fmla="*/ 17 w 292"/>
                <a:gd name="T41" fmla="*/ 0 h 509"/>
                <a:gd name="T42" fmla="*/ 29 w 292"/>
                <a:gd name="T43" fmla="*/ 69 h 509"/>
                <a:gd name="T44" fmla="*/ 49 w 292"/>
                <a:gd name="T45" fmla="*/ 175 h 509"/>
                <a:gd name="T46" fmla="*/ 37 w 292"/>
                <a:gd name="T47" fmla="*/ 198 h 509"/>
                <a:gd name="T48" fmla="*/ 37 w 292"/>
                <a:gd name="T49" fmla="*/ 254 h 509"/>
                <a:gd name="T50" fmla="*/ 43 w 292"/>
                <a:gd name="T51" fmla="*/ 294 h 509"/>
                <a:gd name="T52" fmla="*/ 26 w 292"/>
                <a:gd name="T53" fmla="*/ 362 h 509"/>
                <a:gd name="T54" fmla="*/ 19 w 292"/>
                <a:gd name="T55" fmla="*/ 409 h 509"/>
                <a:gd name="T56" fmla="*/ 0 w 292"/>
                <a:gd name="T57" fmla="*/ 452 h 509"/>
                <a:gd name="T58" fmla="*/ 31 w 292"/>
                <a:gd name="T59" fmla="*/ 484 h 509"/>
                <a:gd name="T60" fmla="*/ 90 w 292"/>
                <a:gd name="T61" fmla="*/ 508 h 509"/>
                <a:gd name="T62" fmla="*/ 131 w 292"/>
                <a:gd name="T63" fmla="*/ 508 h 509"/>
                <a:gd name="T64" fmla="*/ 148 w 292"/>
                <a:gd name="T65" fmla="*/ 444 h 509"/>
                <a:gd name="T66" fmla="*/ 206 w 292"/>
                <a:gd name="T67" fmla="*/ 462 h 509"/>
                <a:gd name="T68" fmla="*/ 248 w 292"/>
                <a:gd name="T69" fmla="*/ 452 h 509"/>
                <a:gd name="T70" fmla="*/ 252 w 292"/>
                <a:gd name="T71" fmla="*/ 372 h 509"/>
                <a:gd name="T72" fmla="*/ 258 w 292"/>
                <a:gd name="T73" fmla="*/ 314 h 509"/>
                <a:gd name="T74" fmla="*/ 272 w 292"/>
                <a:gd name="T75" fmla="*/ 263 h 509"/>
                <a:gd name="T76" fmla="*/ 283 w 292"/>
                <a:gd name="T77" fmla="*/ 207 h 509"/>
                <a:gd name="T78" fmla="*/ 288 w 292"/>
                <a:gd name="T79" fmla="*/ 158 h 509"/>
                <a:gd name="T80" fmla="*/ 291 w 292"/>
                <a:gd name="T81" fmla="*/ 106 h 509"/>
                <a:gd name="T82" fmla="*/ 274 w 292"/>
                <a:gd name="T83" fmla="*/ 112 h 5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92" h="509">
                  <a:moveTo>
                    <a:pt x="274" y="112"/>
                  </a:moveTo>
                  <a:lnTo>
                    <a:pt x="274" y="237"/>
                  </a:lnTo>
                  <a:lnTo>
                    <a:pt x="252" y="316"/>
                  </a:lnTo>
                  <a:lnTo>
                    <a:pt x="236" y="444"/>
                  </a:lnTo>
                  <a:lnTo>
                    <a:pt x="203" y="444"/>
                  </a:lnTo>
                  <a:lnTo>
                    <a:pt x="150" y="432"/>
                  </a:lnTo>
                  <a:lnTo>
                    <a:pt x="182" y="284"/>
                  </a:lnTo>
                  <a:lnTo>
                    <a:pt x="129" y="438"/>
                  </a:lnTo>
                  <a:lnTo>
                    <a:pt x="118" y="498"/>
                  </a:lnTo>
                  <a:lnTo>
                    <a:pt x="84" y="498"/>
                  </a:lnTo>
                  <a:lnTo>
                    <a:pt x="41" y="475"/>
                  </a:lnTo>
                  <a:lnTo>
                    <a:pt x="4" y="452"/>
                  </a:lnTo>
                  <a:lnTo>
                    <a:pt x="23" y="409"/>
                  </a:lnTo>
                  <a:lnTo>
                    <a:pt x="34" y="343"/>
                  </a:lnTo>
                  <a:lnTo>
                    <a:pt x="48" y="294"/>
                  </a:lnTo>
                  <a:lnTo>
                    <a:pt x="44" y="215"/>
                  </a:lnTo>
                  <a:lnTo>
                    <a:pt x="48" y="191"/>
                  </a:lnTo>
                  <a:lnTo>
                    <a:pt x="61" y="178"/>
                  </a:lnTo>
                  <a:lnTo>
                    <a:pt x="41" y="82"/>
                  </a:lnTo>
                  <a:lnTo>
                    <a:pt x="34" y="16"/>
                  </a:lnTo>
                  <a:lnTo>
                    <a:pt x="17" y="0"/>
                  </a:lnTo>
                  <a:lnTo>
                    <a:pt x="29" y="69"/>
                  </a:lnTo>
                  <a:lnTo>
                    <a:pt x="49" y="175"/>
                  </a:lnTo>
                  <a:lnTo>
                    <a:pt x="37" y="198"/>
                  </a:lnTo>
                  <a:lnTo>
                    <a:pt x="37" y="254"/>
                  </a:lnTo>
                  <a:lnTo>
                    <a:pt x="43" y="294"/>
                  </a:lnTo>
                  <a:lnTo>
                    <a:pt x="26" y="362"/>
                  </a:lnTo>
                  <a:lnTo>
                    <a:pt x="19" y="409"/>
                  </a:lnTo>
                  <a:lnTo>
                    <a:pt x="0" y="452"/>
                  </a:lnTo>
                  <a:lnTo>
                    <a:pt x="31" y="484"/>
                  </a:lnTo>
                  <a:lnTo>
                    <a:pt x="90" y="508"/>
                  </a:lnTo>
                  <a:lnTo>
                    <a:pt x="131" y="508"/>
                  </a:lnTo>
                  <a:lnTo>
                    <a:pt x="148" y="444"/>
                  </a:lnTo>
                  <a:lnTo>
                    <a:pt x="206" y="462"/>
                  </a:lnTo>
                  <a:lnTo>
                    <a:pt x="248" y="452"/>
                  </a:lnTo>
                  <a:lnTo>
                    <a:pt x="252" y="372"/>
                  </a:lnTo>
                  <a:lnTo>
                    <a:pt x="258" y="314"/>
                  </a:lnTo>
                  <a:lnTo>
                    <a:pt x="272" y="263"/>
                  </a:lnTo>
                  <a:lnTo>
                    <a:pt x="283" y="207"/>
                  </a:lnTo>
                  <a:lnTo>
                    <a:pt x="288" y="158"/>
                  </a:lnTo>
                  <a:lnTo>
                    <a:pt x="291" y="106"/>
                  </a:lnTo>
                  <a:lnTo>
                    <a:pt x="274" y="112"/>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7" name="Freeform 39"/>
            <p:cNvSpPr>
              <a:spLocks/>
            </p:cNvSpPr>
            <p:nvPr/>
          </p:nvSpPr>
          <p:spPr bwMode="auto">
            <a:xfrm>
              <a:off x="946" y="3119"/>
              <a:ext cx="134" cy="44"/>
            </a:xfrm>
            <a:custGeom>
              <a:avLst/>
              <a:gdLst>
                <a:gd name="T0" fmla="*/ 86 w 157"/>
                <a:gd name="T1" fmla="*/ 6 h 47"/>
                <a:gd name="T2" fmla="*/ 112 w 157"/>
                <a:gd name="T3" fmla="*/ 16 h 47"/>
                <a:gd name="T4" fmla="*/ 141 w 157"/>
                <a:gd name="T5" fmla="*/ 23 h 47"/>
                <a:gd name="T6" fmla="*/ 153 w 157"/>
                <a:gd name="T7" fmla="*/ 29 h 47"/>
                <a:gd name="T8" fmla="*/ 156 w 157"/>
                <a:gd name="T9" fmla="*/ 35 h 47"/>
                <a:gd name="T10" fmla="*/ 156 w 157"/>
                <a:gd name="T11" fmla="*/ 38 h 47"/>
                <a:gd name="T12" fmla="*/ 144 w 157"/>
                <a:gd name="T13" fmla="*/ 46 h 47"/>
                <a:gd name="T14" fmla="*/ 111 w 157"/>
                <a:gd name="T15" fmla="*/ 46 h 47"/>
                <a:gd name="T16" fmla="*/ 74 w 157"/>
                <a:gd name="T17" fmla="*/ 38 h 47"/>
                <a:gd name="T18" fmla="*/ 34 w 157"/>
                <a:gd name="T19" fmla="*/ 35 h 47"/>
                <a:gd name="T20" fmla="*/ 12 w 157"/>
                <a:gd name="T21" fmla="*/ 38 h 47"/>
                <a:gd name="T22" fmla="*/ 2 w 157"/>
                <a:gd name="T23" fmla="*/ 32 h 47"/>
                <a:gd name="T24" fmla="*/ 0 w 157"/>
                <a:gd name="T25" fmla="*/ 16 h 47"/>
                <a:gd name="T26" fmla="*/ 6 w 157"/>
                <a:gd name="T27" fmla="*/ 0 h 47"/>
                <a:gd name="T28" fmla="*/ 6 w 157"/>
                <a:gd name="T29" fmla="*/ 23 h 47"/>
                <a:gd name="T30" fmla="*/ 10 w 157"/>
                <a:gd name="T31" fmla="*/ 32 h 47"/>
                <a:gd name="T32" fmla="*/ 17 w 157"/>
                <a:gd name="T33" fmla="*/ 32 h 47"/>
                <a:gd name="T34" fmla="*/ 30 w 157"/>
                <a:gd name="T35" fmla="*/ 29 h 47"/>
                <a:gd name="T36" fmla="*/ 52 w 157"/>
                <a:gd name="T37" fmla="*/ 29 h 47"/>
                <a:gd name="T38" fmla="*/ 108 w 157"/>
                <a:gd name="T39" fmla="*/ 42 h 47"/>
                <a:gd name="T40" fmla="*/ 141 w 157"/>
                <a:gd name="T41" fmla="*/ 42 h 47"/>
                <a:gd name="T42" fmla="*/ 151 w 157"/>
                <a:gd name="T43" fmla="*/ 35 h 47"/>
                <a:gd name="T44" fmla="*/ 148 w 157"/>
                <a:gd name="T45" fmla="*/ 29 h 47"/>
                <a:gd name="T46" fmla="*/ 103 w 157"/>
                <a:gd name="T47" fmla="*/ 16 h 47"/>
                <a:gd name="T48" fmla="*/ 86 w 157"/>
                <a:gd name="T49" fmla="*/ 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57" h="47">
                  <a:moveTo>
                    <a:pt x="86" y="6"/>
                  </a:moveTo>
                  <a:lnTo>
                    <a:pt x="112" y="16"/>
                  </a:lnTo>
                  <a:lnTo>
                    <a:pt x="141" y="23"/>
                  </a:lnTo>
                  <a:lnTo>
                    <a:pt x="153" y="29"/>
                  </a:lnTo>
                  <a:lnTo>
                    <a:pt x="156" y="35"/>
                  </a:lnTo>
                  <a:lnTo>
                    <a:pt x="156" y="38"/>
                  </a:lnTo>
                  <a:lnTo>
                    <a:pt x="144" y="46"/>
                  </a:lnTo>
                  <a:lnTo>
                    <a:pt x="111" y="46"/>
                  </a:lnTo>
                  <a:lnTo>
                    <a:pt x="74" y="38"/>
                  </a:lnTo>
                  <a:lnTo>
                    <a:pt x="34" y="35"/>
                  </a:lnTo>
                  <a:lnTo>
                    <a:pt x="12" y="38"/>
                  </a:lnTo>
                  <a:lnTo>
                    <a:pt x="2" y="32"/>
                  </a:lnTo>
                  <a:lnTo>
                    <a:pt x="0" y="16"/>
                  </a:lnTo>
                  <a:lnTo>
                    <a:pt x="6" y="0"/>
                  </a:lnTo>
                  <a:lnTo>
                    <a:pt x="6" y="23"/>
                  </a:lnTo>
                  <a:lnTo>
                    <a:pt x="10" y="32"/>
                  </a:lnTo>
                  <a:lnTo>
                    <a:pt x="17" y="32"/>
                  </a:lnTo>
                  <a:lnTo>
                    <a:pt x="30" y="29"/>
                  </a:lnTo>
                  <a:lnTo>
                    <a:pt x="52" y="29"/>
                  </a:lnTo>
                  <a:lnTo>
                    <a:pt x="108" y="42"/>
                  </a:lnTo>
                  <a:lnTo>
                    <a:pt x="141" y="42"/>
                  </a:lnTo>
                  <a:lnTo>
                    <a:pt x="151" y="35"/>
                  </a:lnTo>
                  <a:lnTo>
                    <a:pt x="148" y="29"/>
                  </a:lnTo>
                  <a:lnTo>
                    <a:pt x="103" y="16"/>
                  </a:lnTo>
                  <a:lnTo>
                    <a:pt x="86" y="6"/>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4008" name="Freeform 40"/>
            <p:cNvSpPr>
              <a:spLocks/>
            </p:cNvSpPr>
            <p:nvPr/>
          </p:nvSpPr>
          <p:spPr bwMode="auto">
            <a:xfrm>
              <a:off x="832" y="3144"/>
              <a:ext cx="146" cy="89"/>
            </a:xfrm>
            <a:custGeom>
              <a:avLst/>
              <a:gdLst>
                <a:gd name="T0" fmla="*/ 92 w 172"/>
                <a:gd name="T1" fmla="*/ 33 h 96"/>
                <a:gd name="T2" fmla="*/ 129 w 172"/>
                <a:gd name="T3" fmla="*/ 56 h 96"/>
                <a:gd name="T4" fmla="*/ 168 w 172"/>
                <a:gd name="T5" fmla="*/ 76 h 96"/>
                <a:gd name="T6" fmla="*/ 171 w 172"/>
                <a:gd name="T7" fmla="*/ 85 h 96"/>
                <a:gd name="T8" fmla="*/ 169 w 172"/>
                <a:gd name="T9" fmla="*/ 92 h 96"/>
                <a:gd name="T10" fmla="*/ 152 w 172"/>
                <a:gd name="T11" fmla="*/ 95 h 96"/>
                <a:gd name="T12" fmla="*/ 115 w 172"/>
                <a:gd name="T13" fmla="*/ 95 h 96"/>
                <a:gd name="T14" fmla="*/ 83 w 172"/>
                <a:gd name="T15" fmla="*/ 85 h 96"/>
                <a:gd name="T16" fmla="*/ 37 w 172"/>
                <a:gd name="T17" fmla="*/ 52 h 96"/>
                <a:gd name="T18" fmla="*/ 13 w 172"/>
                <a:gd name="T19" fmla="*/ 46 h 96"/>
                <a:gd name="T20" fmla="*/ 0 w 172"/>
                <a:gd name="T21" fmla="*/ 40 h 96"/>
                <a:gd name="T22" fmla="*/ 0 w 172"/>
                <a:gd name="T23" fmla="*/ 16 h 96"/>
                <a:gd name="T24" fmla="*/ 17 w 172"/>
                <a:gd name="T25" fmla="*/ 0 h 96"/>
                <a:gd name="T26" fmla="*/ 7 w 172"/>
                <a:gd name="T27" fmla="*/ 20 h 96"/>
                <a:gd name="T28" fmla="*/ 7 w 172"/>
                <a:gd name="T29" fmla="*/ 33 h 96"/>
                <a:gd name="T30" fmla="*/ 36 w 172"/>
                <a:gd name="T31" fmla="*/ 43 h 96"/>
                <a:gd name="T32" fmla="*/ 90 w 172"/>
                <a:gd name="T33" fmla="*/ 79 h 96"/>
                <a:gd name="T34" fmla="*/ 121 w 172"/>
                <a:gd name="T35" fmla="*/ 89 h 96"/>
                <a:gd name="T36" fmla="*/ 154 w 172"/>
                <a:gd name="T37" fmla="*/ 89 h 96"/>
                <a:gd name="T38" fmla="*/ 168 w 172"/>
                <a:gd name="T39" fmla="*/ 85 h 96"/>
                <a:gd name="T40" fmla="*/ 158 w 172"/>
                <a:gd name="T41" fmla="*/ 76 h 96"/>
                <a:gd name="T42" fmla="*/ 85 w 172"/>
                <a:gd name="T43" fmla="*/ 33 h 96"/>
                <a:gd name="T44" fmla="*/ 92 w 172"/>
                <a:gd name="T45" fmla="*/ 33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72" h="96">
                  <a:moveTo>
                    <a:pt x="92" y="33"/>
                  </a:moveTo>
                  <a:lnTo>
                    <a:pt x="129" y="56"/>
                  </a:lnTo>
                  <a:lnTo>
                    <a:pt x="168" y="76"/>
                  </a:lnTo>
                  <a:lnTo>
                    <a:pt x="171" y="85"/>
                  </a:lnTo>
                  <a:lnTo>
                    <a:pt x="169" y="92"/>
                  </a:lnTo>
                  <a:lnTo>
                    <a:pt x="152" y="95"/>
                  </a:lnTo>
                  <a:lnTo>
                    <a:pt x="115" y="95"/>
                  </a:lnTo>
                  <a:lnTo>
                    <a:pt x="83" y="85"/>
                  </a:lnTo>
                  <a:lnTo>
                    <a:pt x="37" y="52"/>
                  </a:lnTo>
                  <a:lnTo>
                    <a:pt x="13" y="46"/>
                  </a:lnTo>
                  <a:lnTo>
                    <a:pt x="0" y="40"/>
                  </a:lnTo>
                  <a:lnTo>
                    <a:pt x="0" y="16"/>
                  </a:lnTo>
                  <a:lnTo>
                    <a:pt x="17" y="0"/>
                  </a:lnTo>
                  <a:lnTo>
                    <a:pt x="7" y="20"/>
                  </a:lnTo>
                  <a:lnTo>
                    <a:pt x="7" y="33"/>
                  </a:lnTo>
                  <a:lnTo>
                    <a:pt x="36" y="43"/>
                  </a:lnTo>
                  <a:lnTo>
                    <a:pt x="90" y="79"/>
                  </a:lnTo>
                  <a:lnTo>
                    <a:pt x="121" y="89"/>
                  </a:lnTo>
                  <a:lnTo>
                    <a:pt x="154" y="89"/>
                  </a:lnTo>
                  <a:lnTo>
                    <a:pt x="168" y="85"/>
                  </a:lnTo>
                  <a:lnTo>
                    <a:pt x="158" y="76"/>
                  </a:lnTo>
                  <a:lnTo>
                    <a:pt x="85" y="33"/>
                  </a:lnTo>
                  <a:lnTo>
                    <a:pt x="92" y="33"/>
                  </a:lnTo>
                </a:path>
              </a:pathLst>
            </a:custGeom>
            <a:solidFill>
              <a:srgbClr val="00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
        <p:nvSpPr>
          <p:cNvPr id="84011" name="Rectangle 43"/>
          <p:cNvSpPr>
            <a:spLocks noChangeArrowheads="1"/>
          </p:cNvSpPr>
          <p:nvPr/>
        </p:nvSpPr>
        <p:spPr bwMode="auto">
          <a:xfrm>
            <a:off x="2092326" y="5257800"/>
            <a:ext cx="8347075" cy="459100"/>
          </a:xfrm>
          <a:prstGeom prst="rect">
            <a:avLst/>
          </a:prstGeom>
          <a:solidFill>
            <a:srgbClr val="F8F8F8"/>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pPr>
            <a:r>
              <a:rPr lang="en-US" altLang="en-US" sz="2400" b="1">
                <a:latin typeface="Arial" panose="020B0604020202020204" pitchFamily="34" charset="0"/>
              </a:rPr>
              <a:t>Example:</a:t>
            </a:r>
            <a:r>
              <a:rPr lang="en-US" altLang="en-US" sz="2400" b="1">
                <a:solidFill>
                  <a:schemeClr val="accent2"/>
                </a:solidFill>
                <a:latin typeface="Arial" panose="020B0604020202020204" pitchFamily="34" charset="0"/>
              </a:rPr>
              <a:t>  </a:t>
            </a:r>
            <a:r>
              <a:rPr lang="en-US" altLang="en-US" sz="2400" b="1">
                <a:solidFill>
                  <a:srgbClr val="0000CC"/>
                </a:solidFill>
                <a:latin typeface="Arial" panose="020B0604020202020204" pitchFamily="34" charset="0"/>
              </a:rPr>
              <a:t>Wages paid to automobile assembly workers</a:t>
            </a:r>
          </a:p>
        </p:txBody>
      </p:sp>
      <p:grpSp>
        <p:nvGrpSpPr>
          <p:cNvPr id="84012" name="Group 44"/>
          <p:cNvGrpSpPr>
            <a:grpSpLocks/>
          </p:cNvGrpSpPr>
          <p:nvPr/>
        </p:nvGrpSpPr>
        <p:grpSpPr bwMode="auto">
          <a:xfrm>
            <a:off x="3621089" y="3760788"/>
            <a:ext cx="5062537" cy="1301750"/>
            <a:chOff x="1321" y="2369"/>
            <a:chExt cx="3189" cy="820"/>
          </a:xfrm>
        </p:grpSpPr>
        <p:grpSp>
          <p:nvGrpSpPr>
            <p:cNvPr id="84013" name="Group 45"/>
            <p:cNvGrpSpPr>
              <a:grpSpLocks/>
            </p:cNvGrpSpPr>
            <p:nvPr/>
          </p:nvGrpSpPr>
          <p:grpSpPr bwMode="auto">
            <a:xfrm>
              <a:off x="1321" y="2369"/>
              <a:ext cx="3189" cy="739"/>
              <a:chOff x="1321" y="2369"/>
              <a:chExt cx="3189" cy="739"/>
            </a:xfrm>
          </p:grpSpPr>
          <p:grpSp>
            <p:nvGrpSpPr>
              <p:cNvPr id="84014" name="Group 46"/>
              <p:cNvGrpSpPr>
                <a:grpSpLocks/>
              </p:cNvGrpSpPr>
              <p:nvPr/>
            </p:nvGrpSpPr>
            <p:grpSpPr bwMode="auto">
              <a:xfrm>
                <a:off x="1488" y="2369"/>
                <a:ext cx="2187" cy="289"/>
                <a:chOff x="1488" y="2369"/>
                <a:chExt cx="2187" cy="289"/>
              </a:xfrm>
            </p:grpSpPr>
            <p:grpSp>
              <p:nvGrpSpPr>
                <p:cNvPr id="84015" name="Group 47"/>
                <p:cNvGrpSpPr>
                  <a:grpSpLocks/>
                </p:cNvGrpSpPr>
                <p:nvPr/>
              </p:nvGrpSpPr>
              <p:grpSpPr bwMode="auto">
                <a:xfrm>
                  <a:off x="2256" y="2400"/>
                  <a:ext cx="1168" cy="255"/>
                  <a:chOff x="2256" y="2400"/>
                  <a:chExt cx="1168" cy="255"/>
                </a:xfrm>
              </p:grpSpPr>
              <p:grpSp>
                <p:nvGrpSpPr>
                  <p:cNvPr id="84016" name="Group 48"/>
                  <p:cNvGrpSpPr>
                    <a:grpSpLocks/>
                  </p:cNvGrpSpPr>
                  <p:nvPr/>
                </p:nvGrpSpPr>
                <p:grpSpPr bwMode="auto">
                  <a:xfrm>
                    <a:off x="2515" y="2409"/>
                    <a:ext cx="744" cy="220"/>
                    <a:chOff x="2515" y="2409"/>
                    <a:chExt cx="744" cy="220"/>
                  </a:xfrm>
                </p:grpSpPr>
                <p:sp>
                  <p:nvSpPr>
                    <p:cNvPr id="84017" name="Freeform 49"/>
                    <p:cNvSpPr>
                      <a:spLocks/>
                    </p:cNvSpPr>
                    <p:nvPr/>
                  </p:nvSpPr>
                  <p:spPr bwMode="auto">
                    <a:xfrm>
                      <a:off x="2515" y="2409"/>
                      <a:ext cx="127" cy="180"/>
                    </a:xfrm>
                    <a:custGeom>
                      <a:avLst/>
                      <a:gdLst>
                        <a:gd name="T0" fmla="*/ 6 w 255"/>
                        <a:gd name="T1" fmla="*/ 5 h 359"/>
                        <a:gd name="T2" fmla="*/ 0 w 255"/>
                        <a:gd name="T3" fmla="*/ 0 h 359"/>
                        <a:gd name="T4" fmla="*/ 168 w 255"/>
                        <a:gd name="T5" fmla="*/ 359 h 359"/>
                        <a:gd name="T6" fmla="*/ 255 w 255"/>
                        <a:gd name="T7" fmla="*/ 359 h 359"/>
                        <a:gd name="T8" fmla="*/ 70 w 255"/>
                        <a:gd name="T9" fmla="*/ 0 h 359"/>
                        <a:gd name="T10" fmla="*/ 6 w 255"/>
                        <a:gd name="T11" fmla="*/ 5 h 359"/>
                      </a:gdLst>
                      <a:ahLst/>
                      <a:cxnLst>
                        <a:cxn ang="0">
                          <a:pos x="T0" y="T1"/>
                        </a:cxn>
                        <a:cxn ang="0">
                          <a:pos x="T2" y="T3"/>
                        </a:cxn>
                        <a:cxn ang="0">
                          <a:pos x="T4" y="T5"/>
                        </a:cxn>
                        <a:cxn ang="0">
                          <a:pos x="T6" y="T7"/>
                        </a:cxn>
                        <a:cxn ang="0">
                          <a:pos x="T8" y="T9"/>
                        </a:cxn>
                        <a:cxn ang="0">
                          <a:pos x="T10" y="T11"/>
                        </a:cxn>
                      </a:cxnLst>
                      <a:rect l="0" t="0" r="r" b="b"/>
                      <a:pathLst>
                        <a:path w="255" h="359">
                          <a:moveTo>
                            <a:pt x="6" y="5"/>
                          </a:moveTo>
                          <a:lnTo>
                            <a:pt x="0" y="0"/>
                          </a:lnTo>
                          <a:lnTo>
                            <a:pt x="168" y="359"/>
                          </a:lnTo>
                          <a:lnTo>
                            <a:pt x="255" y="359"/>
                          </a:lnTo>
                          <a:lnTo>
                            <a:pt x="70" y="0"/>
                          </a:lnTo>
                          <a:lnTo>
                            <a:pt x="6" y="5"/>
                          </a:lnTo>
                          <a:close/>
                        </a:path>
                      </a:pathLst>
                    </a:custGeom>
                    <a:solidFill>
                      <a:srgbClr val="800000"/>
                    </a:solidFill>
                    <a:ln w="9525">
                      <a:solidFill>
                        <a:srgbClr val="000000"/>
                      </a:solidFill>
                      <a:prstDash val="solid"/>
                      <a:round/>
                      <a:headEnd/>
                      <a:tailEnd/>
                    </a:ln>
                  </p:spPr>
                  <p:txBody>
                    <a:bodyPr/>
                    <a:lstStyle/>
                    <a:p>
                      <a:endParaRPr lang="en-GB"/>
                    </a:p>
                  </p:txBody>
                </p:sp>
                <p:sp>
                  <p:nvSpPr>
                    <p:cNvPr id="84018" name="Freeform 50"/>
                    <p:cNvSpPr>
                      <a:spLocks/>
                    </p:cNvSpPr>
                    <p:nvPr/>
                  </p:nvSpPr>
                  <p:spPr bwMode="auto">
                    <a:xfrm>
                      <a:off x="3142" y="2509"/>
                      <a:ext cx="117" cy="120"/>
                    </a:xfrm>
                    <a:custGeom>
                      <a:avLst/>
                      <a:gdLst>
                        <a:gd name="T0" fmla="*/ 62 w 234"/>
                        <a:gd name="T1" fmla="*/ 27 h 239"/>
                        <a:gd name="T2" fmla="*/ 68 w 234"/>
                        <a:gd name="T3" fmla="*/ 23 h 239"/>
                        <a:gd name="T4" fmla="*/ 234 w 234"/>
                        <a:gd name="T5" fmla="*/ 239 h 239"/>
                        <a:gd name="T6" fmla="*/ 154 w 234"/>
                        <a:gd name="T7" fmla="*/ 227 h 239"/>
                        <a:gd name="T8" fmla="*/ 0 w 234"/>
                        <a:gd name="T9" fmla="*/ 0 h 239"/>
                        <a:gd name="T10" fmla="*/ 62 w 234"/>
                        <a:gd name="T11" fmla="*/ 27 h 239"/>
                      </a:gdLst>
                      <a:ahLst/>
                      <a:cxnLst>
                        <a:cxn ang="0">
                          <a:pos x="T0" y="T1"/>
                        </a:cxn>
                        <a:cxn ang="0">
                          <a:pos x="T2" y="T3"/>
                        </a:cxn>
                        <a:cxn ang="0">
                          <a:pos x="T4" y="T5"/>
                        </a:cxn>
                        <a:cxn ang="0">
                          <a:pos x="T6" y="T7"/>
                        </a:cxn>
                        <a:cxn ang="0">
                          <a:pos x="T8" y="T9"/>
                        </a:cxn>
                        <a:cxn ang="0">
                          <a:pos x="T10" y="T11"/>
                        </a:cxn>
                      </a:cxnLst>
                      <a:rect l="0" t="0" r="r" b="b"/>
                      <a:pathLst>
                        <a:path w="234" h="239">
                          <a:moveTo>
                            <a:pt x="62" y="27"/>
                          </a:moveTo>
                          <a:lnTo>
                            <a:pt x="68" y="23"/>
                          </a:lnTo>
                          <a:lnTo>
                            <a:pt x="234" y="239"/>
                          </a:lnTo>
                          <a:lnTo>
                            <a:pt x="154" y="227"/>
                          </a:lnTo>
                          <a:lnTo>
                            <a:pt x="0" y="0"/>
                          </a:lnTo>
                          <a:lnTo>
                            <a:pt x="62" y="27"/>
                          </a:lnTo>
                          <a:close/>
                        </a:path>
                      </a:pathLst>
                    </a:custGeom>
                    <a:solidFill>
                      <a:srgbClr val="800000"/>
                    </a:solidFill>
                    <a:ln w="9525">
                      <a:solidFill>
                        <a:srgbClr val="000000"/>
                      </a:solidFill>
                      <a:prstDash val="solid"/>
                      <a:round/>
                      <a:headEnd/>
                      <a:tailEnd/>
                    </a:ln>
                  </p:spPr>
                  <p:txBody>
                    <a:bodyPr/>
                    <a:lstStyle/>
                    <a:p>
                      <a:endParaRPr lang="en-GB"/>
                    </a:p>
                  </p:txBody>
                </p:sp>
              </p:grpSp>
              <p:sp>
                <p:nvSpPr>
                  <p:cNvPr id="84019" name="Freeform 51"/>
                  <p:cNvSpPr>
                    <a:spLocks/>
                  </p:cNvSpPr>
                  <p:nvPr/>
                </p:nvSpPr>
                <p:spPr bwMode="auto">
                  <a:xfrm>
                    <a:off x="2256" y="2400"/>
                    <a:ext cx="1168" cy="255"/>
                  </a:xfrm>
                  <a:custGeom>
                    <a:avLst/>
                    <a:gdLst>
                      <a:gd name="T0" fmla="*/ 17 w 2336"/>
                      <a:gd name="T1" fmla="*/ 68 h 510"/>
                      <a:gd name="T2" fmla="*/ 236 w 2336"/>
                      <a:gd name="T3" fmla="*/ 59 h 510"/>
                      <a:gd name="T4" fmla="*/ 404 w 2336"/>
                      <a:gd name="T5" fmla="*/ 59 h 510"/>
                      <a:gd name="T6" fmla="*/ 630 w 2336"/>
                      <a:gd name="T7" fmla="*/ 47 h 510"/>
                      <a:gd name="T8" fmla="*/ 838 w 2336"/>
                      <a:gd name="T9" fmla="*/ 47 h 510"/>
                      <a:gd name="T10" fmla="*/ 1073 w 2336"/>
                      <a:gd name="T11" fmla="*/ 47 h 510"/>
                      <a:gd name="T12" fmla="*/ 1283 w 2336"/>
                      <a:gd name="T13" fmla="*/ 53 h 510"/>
                      <a:gd name="T14" fmla="*/ 1383 w 2336"/>
                      <a:gd name="T15" fmla="*/ 67 h 510"/>
                      <a:gd name="T16" fmla="*/ 1468 w 2336"/>
                      <a:gd name="T17" fmla="*/ 85 h 510"/>
                      <a:gd name="T18" fmla="*/ 1563 w 2336"/>
                      <a:gd name="T19" fmla="*/ 119 h 510"/>
                      <a:gd name="T20" fmla="*/ 1653 w 2336"/>
                      <a:gd name="T21" fmla="*/ 157 h 510"/>
                      <a:gd name="T22" fmla="*/ 1983 w 2336"/>
                      <a:gd name="T23" fmla="*/ 327 h 510"/>
                      <a:gd name="T24" fmla="*/ 2159 w 2336"/>
                      <a:gd name="T25" fmla="*/ 406 h 510"/>
                      <a:gd name="T26" fmla="*/ 2260 w 2336"/>
                      <a:gd name="T27" fmla="*/ 471 h 510"/>
                      <a:gd name="T28" fmla="*/ 2168 w 2336"/>
                      <a:gd name="T29" fmla="*/ 469 h 510"/>
                      <a:gd name="T30" fmla="*/ 0 w 2336"/>
                      <a:gd name="T31" fmla="*/ 304 h 510"/>
                      <a:gd name="T32" fmla="*/ 3 w 2336"/>
                      <a:gd name="T33" fmla="*/ 355 h 510"/>
                      <a:gd name="T34" fmla="*/ 2266 w 2336"/>
                      <a:gd name="T35" fmla="*/ 510 h 510"/>
                      <a:gd name="T36" fmla="*/ 2336 w 2336"/>
                      <a:gd name="T37" fmla="*/ 497 h 510"/>
                      <a:gd name="T38" fmla="*/ 2301 w 2336"/>
                      <a:gd name="T39" fmla="*/ 452 h 510"/>
                      <a:gd name="T40" fmla="*/ 2238 w 2336"/>
                      <a:gd name="T41" fmla="*/ 406 h 510"/>
                      <a:gd name="T42" fmla="*/ 2086 w 2336"/>
                      <a:gd name="T43" fmla="*/ 327 h 510"/>
                      <a:gd name="T44" fmla="*/ 1968 w 2336"/>
                      <a:gd name="T45" fmla="*/ 263 h 510"/>
                      <a:gd name="T46" fmla="*/ 1667 w 2336"/>
                      <a:gd name="T47" fmla="*/ 116 h 510"/>
                      <a:gd name="T48" fmla="*/ 1532 w 2336"/>
                      <a:gd name="T49" fmla="*/ 64 h 510"/>
                      <a:gd name="T50" fmla="*/ 1398 w 2336"/>
                      <a:gd name="T51" fmla="*/ 30 h 510"/>
                      <a:gd name="T52" fmla="*/ 1098 w 2336"/>
                      <a:gd name="T53" fmla="*/ 0 h 510"/>
                      <a:gd name="T54" fmla="*/ 687 w 2336"/>
                      <a:gd name="T55" fmla="*/ 0 h 510"/>
                      <a:gd name="T56" fmla="*/ 17 w 2336"/>
                      <a:gd name="T57" fmla="*/ 36 h 510"/>
                      <a:gd name="T58" fmla="*/ 17 w 2336"/>
                      <a:gd name="T59" fmla="*/ 68 h 5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336" h="510">
                        <a:moveTo>
                          <a:pt x="17" y="68"/>
                        </a:moveTo>
                        <a:lnTo>
                          <a:pt x="236" y="59"/>
                        </a:lnTo>
                        <a:lnTo>
                          <a:pt x="404" y="59"/>
                        </a:lnTo>
                        <a:lnTo>
                          <a:pt x="630" y="47"/>
                        </a:lnTo>
                        <a:lnTo>
                          <a:pt x="838" y="47"/>
                        </a:lnTo>
                        <a:lnTo>
                          <a:pt x="1073" y="47"/>
                        </a:lnTo>
                        <a:lnTo>
                          <a:pt x="1283" y="53"/>
                        </a:lnTo>
                        <a:lnTo>
                          <a:pt x="1383" y="67"/>
                        </a:lnTo>
                        <a:lnTo>
                          <a:pt x="1468" y="85"/>
                        </a:lnTo>
                        <a:lnTo>
                          <a:pt x="1563" y="119"/>
                        </a:lnTo>
                        <a:lnTo>
                          <a:pt x="1653" y="157"/>
                        </a:lnTo>
                        <a:lnTo>
                          <a:pt x="1983" y="327"/>
                        </a:lnTo>
                        <a:lnTo>
                          <a:pt x="2159" y="406"/>
                        </a:lnTo>
                        <a:lnTo>
                          <a:pt x="2260" y="471"/>
                        </a:lnTo>
                        <a:lnTo>
                          <a:pt x="2168" y="469"/>
                        </a:lnTo>
                        <a:lnTo>
                          <a:pt x="0" y="304"/>
                        </a:lnTo>
                        <a:lnTo>
                          <a:pt x="3" y="355"/>
                        </a:lnTo>
                        <a:lnTo>
                          <a:pt x="2266" y="510"/>
                        </a:lnTo>
                        <a:lnTo>
                          <a:pt x="2336" y="497"/>
                        </a:lnTo>
                        <a:lnTo>
                          <a:pt x="2301" y="452"/>
                        </a:lnTo>
                        <a:lnTo>
                          <a:pt x="2238" y="406"/>
                        </a:lnTo>
                        <a:lnTo>
                          <a:pt x="2086" y="327"/>
                        </a:lnTo>
                        <a:lnTo>
                          <a:pt x="1968" y="263"/>
                        </a:lnTo>
                        <a:lnTo>
                          <a:pt x="1667" y="116"/>
                        </a:lnTo>
                        <a:lnTo>
                          <a:pt x="1532" y="64"/>
                        </a:lnTo>
                        <a:lnTo>
                          <a:pt x="1398" y="30"/>
                        </a:lnTo>
                        <a:lnTo>
                          <a:pt x="1098" y="0"/>
                        </a:lnTo>
                        <a:lnTo>
                          <a:pt x="687" y="0"/>
                        </a:lnTo>
                        <a:lnTo>
                          <a:pt x="17" y="36"/>
                        </a:lnTo>
                        <a:lnTo>
                          <a:pt x="17" y="68"/>
                        </a:lnTo>
                        <a:close/>
                      </a:path>
                    </a:pathLst>
                  </a:custGeom>
                  <a:solidFill>
                    <a:srgbClr val="800000"/>
                  </a:solidFill>
                  <a:ln w="9525">
                    <a:solidFill>
                      <a:srgbClr val="000000"/>
                    </a:solidFill>
                    <a:prstDash val="solid"/>
                    <a:round/>
                    <a:headEnd/>
                    <a:tailEnd/>
                  </a:ln>
                </p:spPr>
                <p:txBody>
                  <a:bodyPr/>
                  <a:lstStyle/>
                  <a:p>
                    <a:endParaRPr lang="en-GB"/>
                  </a:p>
                </p:txBody>
              </p:sp>
            </p:grpSp>
            <p:sp>
              <p:nvSpPr>
                <p:cNvPr id="84020" name="Freeform 52"/>
                <p:cNvSpPr>
                  <a:spLocks/>
                </p:cNvSpPr>
                <p:nvPr/>
              </p:nvSpPr>
              <p:spPr bwMode="auto">
                <a:xfrm>
                  <a:off x="1488" y="2369"/>
                  <a:ext cx="2187" cy="289"/>
                </a:xfrm>
                <a:custGeom>
                  <a:avLst/>
                  <a:gdLst>
                    <a:gd name="T0" fmla="*/ 168 w 4375"/>
                    <a:gd name="T1" fmla="*/ 363 h 578"/>
                    <a:gd name="T2" fmla="*/ 384 w 4375"/>
                    <a:gd name="T3" fmla="*/ 308 h 578"/>
                    <a:gd name="T4" fmla="*/ 549 w 4375"/>
                    <a:gd name="T5" fmla="*/ 265 h 578"/>
                    <a:gd name="T6" fmla="*/ 719 w 4375"/>
                    <a:gd name="T7" fmla="*/ 219 h 578"/>
                    <a:gd name="T8" fmla="*/ 892 w 4375"/>
                    <a:gd name="T9" fmla="*/ 188 h 578"/>
                    <a:gd name="T10" fmla="*/ 1030 w 4375"/>
                    <a:gd name="T11" fmla="*/ 164 h 578"/>
                    <a:gd name="T12" fmla="*/ 1206 w 4375"/>
                    <a:gd name="T13" fmla="*/ 137 h 578"/>
                    <a:gd name="T14" fmla="*/ 1361 w 4375"/>
                    <a:gd name="T15" fmla="*/ 103 h 578"/>
                    <a:gd name="T16" fmla="*/ 1473 w 4375"/>
                    <a:gd name="T17" fmla="*/ 33 h 578"/>
                    <a:gd name="T18" fmla="*/ 1705 w 4375"/>
                    <a:gd name="T19" fmla="*/ 25 h 578"/>
                    <a:gd name="T20" fmla="*/ 1982 w 4375"/>
                    <a:gd name="T21" fmla="*/ 7 h 578"/>
                    <a:gd name="T22" fmla="*/ 2334 w 4375"/>
                    <a:gd name="T23" fmla="*/ 2 h 578"/>
                    <a:gd name="T24" fmla="*/ 2625 w 4375"/>
                    <a:gd name="T25" fmla="*/ 0 h 578"/>
                    <a:gd name="T26" fmla="*/ 2902 w 4375"/>
                    <a:gd name="T27" fmla="*/ 33 h 578"/>
                    <a:gd name="T28" fmla="*/ 3099 w 4375"/>
                    <a:gd name="T29" fmla="*/ 84 h 578"/>
                    <a:gd name="T30" fmla="*/ 3311 w 4375"/>
                    <a:gd name="T31" fmla="*/ 149 h 578"/>
                    <a:gd name="T32" fmla="*/ 3542 w 4375"/>
                    <a:gd name="T33" fmla="*/ 228 h 578"/>
                    <a:gd name="T34" fmla="*/ 3782 w 4375"/>
                    <a:gd name="T35" fmla="*/ 307 h 578"/>
                    <a:gd name="T36" fmla="*/ 3959 w 4375"/>
                    <a:gd name="T37" fmla="*/ 361 h 578"/>
                    <a:gd name="T38" fmla="*/ 4149 w 4375"/>
                    <a:gd name="T39" fmla="*/ 425 h 578"/>
                    <a:gd name="T40" fmla="*/ 4375 w 4375"/>
                    <a:gd name="T41" fmla="*/ 503 h 578"/>
                    <a:gd name="T42" fmla="*/ 4267 w 4375"/>
                    <a:gd name="T43" fmla="*/ 548 h 578"/>
                    <a:gd name="T44" fmla="*/ 4110 w 4375"/>
                    <a:gd name="T45" fmla="*/ 576 h 578"/>
                    <a:gd name="T46" fmla="*/ 3880 w 4375"/>
                    <a:gd name="T47" fmla="*/ 575 h 578"/>
                    <a:gd name="T48" fmla="*/ 3823 w 4375"/>
                    <a:gd name="T49" fmla="*/ 503 h 578"/>
                    <a:gd name="T50" fmla="*/ 3650 w 4375"/>
                    <a:gd name="T51" fmla="*/ 401 h 578"/>
                    <a:gd name="T52" fmla="*/ 3373 w 4375"/>
                    <a:gd name="T53" fmla="*/ 260 h 578"/>
                    <a:gd name="T54" fmla="*/ 3082 w 4375"/>
                    <a:gd name="T55" fmla="*/ 130 h 578"/>
                    <a:gd name="T56" fmla="*/ 2853 w 4375"/>
                    <a:gd name="T57" fmla="*/ 81 h 578"/>
                    <a:gd name="T58" fmla="*/ 2416 w 4375"/>
                    <a:gd name="T59" fmla="*/ 61 h 578"/>
                    <a:gd name="T60" fmla="*/ 1906 w 4375"/>
                    <a:gd name="T61" fmla="*/ 76 h 578"/>
                    <a:gd name="T62" fmla="*/ 1533 w 4375"/>
                    <a:gd name="T63" fmla="*/ 438 h 5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4375" h="578">
                      <a:moveTo>
                        <a:pt x="0" y="386"/>
                      </a:moveTo>
                      <a:lnTo>
                        <a:pt x="168" y="363"/>
                      </a:lnTo>
                      <a:lnTo>
                        <a:pt x="297" y="333"/>
                      </a:lnTo>
                      <a:lnTo>
                        <a:pt x="384" y="308"/>
                      </a:lnTo>
                      <a:lnTo>
                        <a:pt x="456" y="288"/>
                      </a:lnTo>
                      <a:lnTo>
                        <a:pt x="549" y="265"/>
                      </a:lnTo>
                      <a:lnTo>
                        <a:pt x="629" y="242"/>
                      </a:lnTo>
                      <a:lnTo>
                        <a:pt x="719" y="219"/>
                      </a:lnTo>
                      <a:lnTo>
                        <a:pt x="800" y="202"/>
                      </a:lnTo>
                      <a:lnTo>
                        <a:pt x="892" y="188"/>
                      </a:lnTo>
                      <a:lnTo>
                        <a:pt x="966" y="175"/>
                      </a:lnTo>
                      <a:lnTo>
                        <a:pt x="1030" y="164"/>
                      </a:lnTo>
                      <a:lnTo>
                        <a:pt x="1125" y="149"/>
                      </a:lnTo>
                      <a:lnTo>
                        <a:pt x="1206" y="137"/>
                      </a:lnTo>
                      <a:lnTo>
                        <a:pt x="1282" y="124"/>
                      </a:lnTo>
                      <a:lnTo>
                        <a:pt x="1361" y="103"/>
                      </a:lnTo>
                      <a:lnTo>
                        <a:pt x="1427" y="70"/>
                      </a:lnTo>
                      <a:lnTo>
                        <a:pt x="1473" y="33"/>
                      </a:lnTo>
                      <a:lnTo>
                        <a:pt x="1568" y="28"/>
                      </a:lnTo>
                      <a:lnTo>
                        <a:pt x="1705" y="25"/>
                      </a:lnTo>
                      <a:lnTo>
                        <a:pt x="1861" y="13"/>
                      </a:lnTo>
                      <a:lnTo>
                        <a:pt x="1982" y="7"/>
                      </a:lnTo>
                      <a:lnTo>
                        <a:pt x="2161" y="3"/>
                      </a:lnTo>
                      <a:lnTo>
                        <a:pt x="2334" y="2"/>
                      </a:lnTo>
                      <a:lnTo>
                        <a:pt x="2499" y="0"/>
                      </a:lnTo>
                      <a:lnTo>
                        <a:pt x="2625" y="0"/>
                      </a:lnTo>
                      <a:lnTo>
                        <a:pt x="2762" y="11"/>
                      </a:lnTo>
                      <a:lnTo>
                        <a:pt x="2902" y="33"/>
                      </a:lnTo>
                      <a:lnTo>
                        <a:pt x="3006" y="59"/>
                      </a:lnTo>
                      <a:lnTo>
                        <a:pt x="3099" y="84"/>
                      </a:lnTo>
                      <a:lnTo>
                        <a:pt x="3200" y="115"/>
                      </a:lnTo>
                      <a:lnTo>
                        <a:pt x="3311" y="149"/>
                      </a:lnTo>
                      <a:lnTo>
                        <a:pt x="3423" y="188"/>
                      </a:lnTo>
                      <a:lnTo>
                        <a:pt x="3542" y="228"/>
                      </a:lnTo>
                      <a:lnTo>
                        <a:pt x="3659" y="268"/>
                      </a:lnTo>
                      <a:lnTo>
                        <a:pt x="3782" y="307"/>
                      </a:lnTo>
                      <a:lnTo>
                        <a:pt x="3874" y="338"/>
                      </a:lnTo>
                      <a:lnTo>
                        <a:pt x="3959" y="361"/>
                      </a:lnTo>
                      <a:lnTo>
                        <a:pt x="4053" y="395"/>
                      </a:lnTo>
                      <a:lnTo>
                        <a:pt x="4149" y="425"/>
                      </a:lnTo>
                      <a:lnTo>
                        <a:pt x="4267" y="463"/>
                      </a:lnTo>
                      <a:lnTo>
                        <a:pt x="4375" y="503"/>
                      </a:lnTo>
                      <a:lnTo>
                        <a:pt x="4331" y="531"/>
                      </a:lnTo>
                      <a:lnTo>
                        <a:pt x="4267" y="548"/>
                      </a:lnTo>
                      <a:lnTo>
                        <a:pt x="4197" y="567"/>
                      </a:lnTo>
                      <a:lnTo>
                        <a:pt x="4110" y="576"/>
                      </a:lnTo>
                      <a:lnTo>
                        <a:pt x="3995" y="578"/>
                      </a:lnTo>
                      <a:lnTo>
                        <a:pt x="3880" y="575"/>
                      </a:lnTo>
                      <a:lnTo>
                        <a:pt x="3851" y="531"/>
                      </a:lnTo>
                      <a:lnTo>
                        <a:pt x="3823" y="503"/>
                      </a:lnTo>
                      <a:lnTo>
                        <a:pt x="3768" y="465"/>
                      </a:lnTo>
                      <a:lnTo>
                        <a:pt x="3650" y="401"/>
                      </a:lnTo>
                      <a:lnTo>
                        <a:pt x="3504" y="325"/>
                      </a:lnTo>
                      <a:lnTo>
                        <a:pt x="3373" y="260"/>
                      </a:lnTo>
                      <a:lnTo>
                        <a:pt x="3214" y="181"/>
                      </a:lnTo>
                      <a:lnTo>
                        <a:pt x="3082" y="130"/>
                      </a:lnTo>
                      <a:lnTo>
                        <a:pt x="2956" y="95"/>
                      </a:lnTo>
                      <a:lnTo>
                        <a:pt x="2853" y="81"/>
                      </a:lnTo>
                      <a:lnTo>
                        <a:pt x="2664" y="62"/>
                      </a:lnTo>
                      <a:lnTo>
                        <a:pt x="2416" y="61"/>
                      </a:lnTo>
                      <a:lnTo>
                        <a:pt x="2127" y="68"/>
                      </a:lnTo>
                      <a:lnTo>
                        <a:pt x="1906" y="76"/>
                      </a:lnTo>
                      <a:lnTo>
                        <a:pt x="1553" y="95"/>
                      </a:lnTo>
                      <a:lnTo>
                        <a:pt x="1533" y="438"/>
                      </a:lnTo>
                      <a:lnTo>
                        <a:pt x="0" y="386"/>
                      </a:lnTo>
                      <a:close/>
                    </a:path>
                  </a:pathLst>
                </a:custGeom>
                <a:solidFill>
                  <a:srgbClr val="FF0000"/>
                </a:solidFill>
                <a:ln w="9525">
                  <a:solidFill>
                    <a:srgbClr val="000000"/>
                  </a:solidFill>
                  <a:prstDash val="solid"/>
                  <a:round/>
                  <a:headEnd/>
                  <a:tailEnd/>
                </a:ln>
              </p:spPr>
              <p:txBody>
                <a:bodyPr/>
                <a:lstStyle/>
                <a:p>
                  <a:endParaRPr lang="en-GB"/>
                </a:p>
              </p:txBody>
            </p:sp>
          </p:grpSp>
          <p:sp>
            <p:nvSpPr>
              <p:cNvPr id="84021" name="Freeform 53"/>
              <p:cNvSpPr>
                <a:spLocks/>
              </p:cNvSpPr>
              <p:nvPr/>
            </p:nvSpPr>
            <p:spPr bwMode="auto">
              <a:xfrm>
                <a:off x="1550" y="2652"/>
                <a:ext cx="2958" cy="456"/>
              </a:xfrm>
              <a:custGeom>
                <a:avLst/>
                <a:gdLst>
                  <a:gd name="T0" fmla="*/ 4992 w 5916"/>
                  <a:gd name="T1" fmla="*/ 432 h 912"/>
                  <a:gd name="T2" fmla="*/ 5037 w 5916"/>
                  <a:gd name="T3" fmla="*/ 570 h 912"/>
                  <a:gd name="T4" fmla="*/ 5037 w 5916"/>
                  <a:gd name="T5" fmla="*/ 675 h 912"/>
                  <a:gd name="T6" fmla="*/ 5916 w 5916"/>
                  <a:gd name="T7" fmla="*/ 675 h 912"/>
                  <a:gd name="T8" fmla="*/ 5856 w 5916"/>
                  <a:gd name="T9" fmla="*/ 746 h 912"/>
                  <a:gd name="T10" fmla="*/ 5896 w 5916"/>
                  <a:gd name="T11" fmla="*/ 826 h 912"/>
                  <a:gd name="T12" fmla="*/ 5896 w 5916"/>
                  <a:gd name="T13" fmla="*/ 864 h 912"/>
                  <a:gd name="T14" fmla="*/ 5870 w 5916"/>
                  <a:gd name="T15" fmla="*/ 890 h 912"/>
                  <a:gd name="T16" fmla="*/ 5364 w 5916"/>
                  <a:gd name="T17" fmla="*/ 890 h 912"/>
                  <a:gd name="T18" fmla="*/ 5324 w 5916"/>
                  <a:gd name="T19" fmla="*/ 912 h 912"/>
                  <a:gd name="T20" fmla="*/ 5065 w 5916"/>
                  <a:gd name="T21" fmla="*/ 912 h 912"/>
                  <a:gd name="T22" fmla="*/ 5031 w 5916"/>
                  <a:gd name="T23" fmla="*/ 887 h 912"/>
                  <a:gd name="T24" fmla="*/ 350 w 5916"/>
                  <a:gd name="T25" fmla="*/ 887 h 912"/>
                  <a:gd name="T26" fmla="*/ 165 w 5916"/>
                  <a:gd name="T27" fmla="*/ 720 h 912"/>
                  <a:gd name="T28" fmla="*/ 19 w 5916"/>
                  <a:gd name="T29" fmla="*/ 775 h 912"/>
                  <a:gd name="T30" fmla="*/ 0 w 5916"/>
                  <a:gd name="T31" fmla="*/ 333 h 912"/>
                  <a:gd name="T32" fmla="*/ 356 w 5916"/>
                  <a:gd name="T33" fmla="*/ 0 h 912"/>
                  <a:gd name="T34" fmla="*/ 913 w 5916"/>
                  <a:gd name="T35" fmla="*/ 12 h 912"/>
                  <a:gd name="T36" fmla="*/ 3815 w 5916"/>
                  <a:gd name="T37" fmla="*/ 746 h 912"/>
                  <a:gd name="T38" fmla="*/ 3897 w 5916"/>
                  <a:gd name="T39" fmla="*/ 658 h 912"/>
                  <a:gd name="T40" fmla="*/ 3969 w 5916"/>
                  <a:gd name="T41" fmla="*/ 430 h 912"/>
                  <a:gd name="T42" fmla="*/ 4071 w 5916"/>
                  <a:gd name="T43" fmla="*/ 243 h 912"/>
                  <a:gd name="T44" fmla="*/ 4376 w 5916"/>
                  <a:gd name="T45" fmla="*/ 93 h 912"/>
                  <a:gd name="T46" fmla="*/ 4659 w 5916"/>
                  <a:gd name="T47" fmla="*/ 101 h 912"/>
                  <a:gd name="T48" fmla="*/ 4871 w 5916"/>
                  <a:gd name="T49" fmla="*/ 210 h 912"/>
                  <a:gd name="T50" fmla="*/ 4992 w 5916"/>
                  <a:gd name="T51" fmla="*/ 432 h 9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16" h="912">
                    <a:moveTo>
                      <a:pt x="4992" y="432"/>
                    </a:moveTo>
                    <a:lnTo>
                      <a:pt x="5037" y="570"/>
                    </a:lnTo>
                    <a:lnTo>
                      <a:pt x="5037" y="675"/>
                    </a:lnTo>
                    <a:lnTo>
                      <a:pt x="5916" y="675"/>
                    </a:lnTo>
                    <a:lnTo>
                      <a:pt x="5856" y="746"/>
                    </a:lnTo>
                    <a:lnTo>
                      <a:pt x="5896" y="826"/>
                    </a:lnTo>
                    <a:lnTo>
                      <a:pt x="5896" y="864"/>
                    </a:lnTo>
                    <a:lnTo>
                      <a:pt x="5870" y="890"/>
                    </a:lnTo>
                    <a:lnTo>
                      <a:pt x="5364" y="890"/>
                    </a:lnTo>
                    <a:lnTo>
                      <a:pt x="5324" y="912"/>
                    </a:lnTo>
                    <a:lnTo>
                      <a:pt x="5065" y="912"/>
                    </a:lnTo>
                    <a:lnTo>
                      <a:pt x="5031" y="887"/>
                    </a:lnTo>
                    <a:lnTo>
                      <a:pt x="350" y="887"/>
                    </a:lnTo>
                    <a:lnTo>
                      <a:pt x="165" y="720"/>
                    </a:lnTo>
                    <a:lnTo>
                      <a:pt x="19" y="775"/>
                    </a:lnTo>
                    <a:lnTo>
                      <a:pt x="0" y="333"/>
                    </a:lnTo>
                    <a:lnTo>
                      <a:pt x="356" y="0"/>
                    </a:lnTo>
                    <a:lnTo>
                      <a:pt x="913" y="12"/>
                    </a:lnTo>
                    <a:lnTo>
                      <a:pt x="3815" y="746"/>
                    </a:lnTo>
                    <a:lnTo>
                      <a:pt x="3897" y="658"/>
                    </a:lnTo>
                    <a:lnTo>
                      <a:pt x="3969" y="430"/>
                    </a:lnTo>
                    <a:lnTo>
                      <a:pt x="4071" y="243"/>
                    </a:lnTo>
                    <a:lnTo>
                      <a:pt x="4376" y="93"/>
                    </a:lnTo>
                    <a:lnTo>
                      <a:pt x="4659" y="101"/>
                    </a:lnTo>
                    <a:lnTo>
                      <a:pt x="4871" y="210"/>
                    </a:lnTo>
                    <a:lnTo>
                      <a:pt x="4992" y="432"/>
                    </a:lnTo>
                    <a:close/>
                  </a:path>
                </a:pathLst>
              </a:custGeom>
              <a:solidFill>
                <a:srgbClr val="000000"/>
              </a:solidFill>
              <a:ln w="9525">
                <a:solidFill>
                  <a:srgbClr val="000000"/>
                </a:solidFill>
                <a:prstDash val="solid"/>
                <a:round/>
                <a:headEnd/>
                <a:tailEnd/>
              </a:ln>
            </p:spPr>
            <p:txBody>
              <a:bodyPr/>
              <a:lstStyle/>
              <a:p>
                <a:endParaRPr lang="en-GB"/>
              </a:p>
            </p:txBody>
          </p:sp>
          <p:grpSp>
            <p:nvGrpSpPr>
              <p:cNvPr id="84022" name="Group 54"/>
              <p:cNvGrpSpPr>
                <a:grpSpLocks/>
              </p:cNvGrpSpPr>
              <p:nvPr/>
            </p:nvGrpSpPr>
            <p:grpSpPr bwMode="auto">
              <a:xfrm>
                <a:off x="1321" y="2463"/>
                <a:ext cx="3189" cy="579"/>
                <a:chOff x="1321" y="2463"/>
                <a:chExt cx="3189" cy="579"/>
              </a:xfrm>
            </p:grpSpPr>
            <p:grpSp>
              <p:nvGrpSpPr>
                <p:cNvPr id="84023" name="Group 55"/>
                <p:cNvGrpSpPr>
                  <a:grpSpLocks/>
                </p:cNvGrpSpPr>
                <p:nvPr/>
              </p:nvGrpSpPr>
              <p:grpSpPr bwMode="auto">
                <a:xfrm>
                  <a:off x="1321" y="2650"/>
                  <a:ext cx="193" cy="333"/>
                  <a:chOff x="1321" y="2650"/>
                  <a:chExt cx="193" cy="333"/>
                </a:xfrm>
              </p:grpSpPr>
              <p:sp>
                <p:nvSpPr>
                  <p:cNvPr id="84024" name="Rectangle 56"/>
                  <p:cNvSpPr>
                    <a:spLocks noChangeArrowheads="1"/>
                  </p:cNvSpPr>
                  <p:nvPr/>
                </p:nvSpPr>
                <p:spPr bwMode="auto">
                  <a:xfrm>
                    <a:off x="1337" y="2720"/>
                    <a:ext cx="74" cy="12"/>
                  </a:xfrm>
                  <a:prstGeom prst="rect">
                    <a:avLst/>
                  </a:prstGeom>
                  <a:solidFill>
                    <a:srgbClr val="808080"/>
                  </a:solidFill>
                  <a:ln w="9525">
                    <a:solidFill>
                      <a:srgbClr val="C0C0C0"/>
                    </a:solidFill>
                    <a:miter lim="800000"/>
                    <a:headEnd/>
                    <a:tailEnd/>
                  </a:ln>
                </p:spPr>
                <p:txBody>
                  <a:bodyPr/>
                  <a:lstStyle/>
                  <a:p>
                    <a:endParaRPr lang="en-GB"/>
                  </a:p>
                </p:txBody>
              </p:sp>
              <p:sp>
                <p:nvSpPr>
                  <p:cNvPr id="84025" name="Rectangle 57"/>
                  <p:cNvSpPr>
                    <a:spLocks noChangeArrowheads="1"/>
                  </p:cNvSpPr>
                  <p:nvPr/>
                </p:nvSpPr>
                <p:spPr bwMode="auto">
                  <a:xfrm>
                    <a:off x="1337" y="2650"/>
                    <a:ext cx="74" cy="30"/>
                  </a:xfrm>
                  <a:prstGeom prst="rect">
                    <a:avLst/>
                  </a:prstGeom>
                  <a:solidFill>
                    <a:srgbClr val="808080"/>
                  </a:solidFill>
                  <a:ln w="9525">
                    <a:solidFill>
                      <a:srgbClr val="C0C0C0"/>
                    </a:solidFill>
                    <a:miter lim="800000"/>
                    <a:headEnd/>
                    <a:tailEnd/>
                  </a:ln>
                </p:spPr>
                <p:txBody>
                  <a:bodyPr/>
                  <a:lstStyle/>
                  <a:p>
                    <a:endParaRPr lang="en-GB"/>
                  </a:p>
                </p:txBody>
              </p:sp>
              <p:sp>
                <p:nvSpPr>
                  <p:cNvPr id="84026" name="Rectangle 58"/>
                  <p:cNvSpPr>
                    <a:spLocks noChangeArrowheads="1"/>
                  </p:cNvSpPr>
                  <p:nvPr/>
                </p:nvSpPr>
                <p:spPr bwMode="auto">
                  <a:xfrm>
                    <a:off x="1337" y="2693"/>
                    <a:ext cx="74" cy="13"/>
                  </a:xfrm>
                  <a:prstGeom prst="rect">
                    <a:avLst/>
                  </a:prstGeom>
                  <a:solidFill>
                    <a:srgbClr val="808080"/>
                  </a:solidFill>
                  <a:ln w="9525">
                    <a:solidFill>
                      <a:srgbClr val="C0C0C0"/>
                    </a:solidFill>
                    <a:miter lim="800000"/>
                    <a:headEnd/>
                    <a:tailEnd/>
                  </a:ln>
                </p:spPr>
                <p:txBody>
                  <a:bodyPr/>
                  <a:lstStyle/>
                  <a:p>
                    <a:endParaRPr lang="en-GB"/>
                  </a:p>
                </p:txBody>
              </p:sp>
              <p:sp>
                <p:nvSpPr>
                  <p:cNvPr id="84027" name="Arc 59"/>
                  <p:cNvSpPr>
                    <a:spLocks/>
                  </p:cNvSpPr>
                  <p:nvPr/>
                </p:nvSpPr>
                <p:spPr bwMode="auto">
                  <a:xfrm>
                    <a:off x="1337" y="2749"/>
                    <a:ext cx="72" cy="75"/>
                  </a:xfrm>
                  <a:custGeom>
                    <a:avLst/>
                    <a:gdLst>
                      <a:gd name="G0" fmla="+- 21600 0 0"/>
                      <a:gd name="G1" fmla="+- 276 0 0"/>
                      <a:gd name="G2" fmla="+- 21600 0 0"/>
                      <a:gd name="T0" fmla="*/ 21016 w 21600"/>
                      <a:gd name="T1" fmla="*/ 21868 h 21868"/>
                      <a:gd name="T2" fmla="*/ 2 w 21600"/>
                      <a:gd name="T3" fmla="*/ 0 h 21868"/>
                      <a:gd name="T4" fmla="*/ 21600 w 21600"/>
                      <a:gd name="T5" fmla="*/ 276 h 21868"/>
                    </a:gdLst>
                    <a:ahLst/>
                    <a:cxnLst>
                      <a:cxn ang="0">
                        <a:pos x="T0" y="T1"/>
                      </a:cxn>
                      <a:cxn ang="0">
                        <a:pos x="T2" y="T3"/>
                      </a:cxn>
                      <a:cxn ang="0">
                        <a:pos x="T4" y="T5"/>
                      </a:cxn>
                    </a:cxnLst>
                    <a:rect l="0" t="0" r="r" b="b"/>
                    <a:pathLst>
                      <a:path w="21600" h="21868" fill="none" extrusionOk="0">
                        <a:moveTo>
                          <a:pt x="21015" y="21868"/>
                        </a:moveTo>
                        <a:cubicBezTo>
                          <a:pt x="9318" y="21551"/>
                          <a:pt x="0" y="11977"/>
                          <a:pt x="0" y="276"/>
                        </a:cubicBezTo>
                        <a:cubicBezTo>
                          <a:pt x="0" y="183"/>
                          <a:pt x="0" y="91"/>
                          <a:pt x="1" y="-1"/>
                        </a:cubicBezTo>
                      </a:path>
                      <a:path w="21600" h="21868" stroke="0" extrusionOk="0">
                        <a:moveTo>
                          <a:pt x="21015" y="21868"/>
                        </a:moveTo>
                        <a:cubicBezTo>
                          <a:pt x="9318" y="21551"/>
                          <a:pt x="0" y="11977"/>
                          <a:pt x="0" y="276"/>
                        </a:cubicBezTo>
                        <a:cubicBezTo>
                          <a:pt x="0" y="183"/>
                          <a:pt x="0" y="91"/>
                          <a:pt x="1" y="-1"/>
                        </a:cubicBezTo>
                        <a:lnTo>
                          <a:pt x="21600" y="276"/>
                        </a:lnTo>
                        <a:close/>
                      </a:path>
                    </a:pathLst>
                  </a:custGeom>
                  <a:solidFill>
                    <a:srgbClr val="808080"/>
                  </a:solidFill>
                  <a:ln w="9525">
                    <a:solidFill>
                      <a:srgbClr val="C0C0C0"/>
                    </a:solidFill>
                    <a:round/>
                    <a:headEnd/>
                    <a:tailEnd/>
                  </a:ln>
                </p:spPr>
                <p:txBody>
                  <a:bodyPr/>
                  <a:lstStyle/>
                  <a:p>
                    <a:endParaRPr lang="en-GB"/>
                  </a:p>
                </p:txBody>
              </p:sp>
              <p:grpSp>
                <p:nvGrpSpPr>
                  <p:cNvPr id="84028" name="Group 60"/>
                  <p:cNvGrpSpPr>
                    <a:grpSpLocks/>
                  </p:cNvGrpSpPr>
                  <p:nvPr/>
                </p:nvGrpSpPr>
                <p:grpSpPr bwMode="auto">
                  <a:xfrm>
                    <a:off x="1321" y="2945"/>
                    <a:ext cx="193" cy="12"/>
                    <a:chOff x="1321" y="2945"/>
                    <a:chExt cx="193" cy="12"/>
                  </a:xfrm>
                </p:grpSpPr>
                <p:sp>
                  <p:nvSpPr>
                    <p:cNvPr id="84029" name="Rectangle 61"/>
                    <p:cNvSpPr>
                      <a:spLocks noChangeArrowheads="1"/>
                    </p:cNvSpPr>
                    <p:nvPr/>
                  </p:nvSpPr>
                  <p:spPr bwMode="auto">
                    <a:xfrm>
                      <a:off x="1329" y="2945"/>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4030" name="Oval 62"/>
                    <p:cNvSpPr>
                      <a:spLocks noChangeArrowheads="1"/>
                    </p:cNvSpPr>
                    <p:nvPr/>
                  </p:nvSpPr>
                  <p:spPr bwMode="auto">
                    <a:xfrm>
                      <a:off x="1321" y="2945"/>
                      <a:ext cx="22" cy="12"/>
                    </a:xfrm>
                    <a:prstGeom prst="ellipse">
                      <a:avLst/>
                    </a:prstGeom>
                    <a:solidFill>
                      <a:srgbClr val="808080"/>
                    </a:solidFill>
                    <a:ln w="9525">
                      <a:solidFill>
                        <a:srgbClr val="C0C0C0"/>
                      </a:solidFill>
                      <a:round/>
                      <a:headEnd/>
                      <a:tailEnd/>
                    </a:ln>
                  </p:spPr>
                  <p:txBody>
                    <a:bodyPr/>
                    <a:lstStyle/>
                    <a:p>
                      <a:endParaRPr lang="en-GB"/>
                    </a:p>
                  </p:txBody>
                </p:sp>
              </p:grpSp>
              <p:grpSp>
                <p:nvGrpSpPr>
                  <p:cNvPr id="84031" name="Group 63"/>
                  <p:cNvGrpSpPr>
                    <a:grpSpLocks/>
                  </p:cNvGrpSpPr>
                  <p:nvPr/>
                </p:nvGrpSpPr>
                <p:grpSpPr bwMode="auto">
                  <a:xfrm>
                    <a:off x="1321" y="2970"/>
                    <a:ext cx="193" cy="13"/>
                    <a:chOff x="1321" y="2970"/>
                    <a:chExt cx="193" cy="13"/>
                  </a:xfrm>
                </p:grpSpPr>
                <p:sp>
                  <p:nvSpPr>
                    <p:cNvPr id="84032" name="Rectangle 64"/>
                    <p:cNvSpPr>
                      <a:spLocks noChangeArrowheads="1"/>
                    </p:cNvSpPr>
                    <p:nvPr/>
                  </p:nvSpPr>
                  <p:spPr bwMode="auto">
                    <a:xfrm>
                      <a:off x="1329" y="2970"/>
                      <a:ext cx="185" cy="13"/>
                    </a:xfrm>
                    <a:prstGeom prst="rect">
                      <a:avLst/>
                    </a:prstGeom>
                    <a:solidFill>
                      <a:srgbClr val="808080"/>
                    </a:solidFill>
                    <a:ln w="9525">
                      <a:solidFill>
                        <a:srgbClr val="C0C0C0"/>
                      </a:solidFill>
                      <a:miter lim="800000"/>
                      <a:headEnd/>
                      <a:tailEnd/>
                    </a:ln>
                  </p:spPr>
                  <p:txBody>
                    <a:bodyPr/>
                    <a:lstStyle/>
                    <a:p>
                      <a:endParaRPr lang="en-GB"/>
                    </a:p>
                  </p:txBody>
                </p:sp>
                <p:sp>
                  <p:nvSpPr>
                    <p:cNvPr id="84033" name="Oval 65"/>
                    <p:cNvSpPr>
                      <a:spLocks noChangeArrowheads="1"/>
                    </p:cNvSpPr>
                    <p:nvPr/>
                  </p:nvSpPr>
                  <p:spPr bwMode="auto">
                    <a:xfrm>
                      <a:off x="1321" y="2970"/>
                      <a:ext cx="22" cy="13"/>
                    </a:xfrm>
                    <a:prstGeom prst="ellipse">
                      <a:avLst/>
                    </a:prstGeom>
                    <a:solidFill>
                      <a:srgbClr val="808080"/>
                    </a:solidFill>
                    <a:ln w="9525">
                      <a:solidFill>
                        <a:srgbClr val="C0C0C0"/>
                      </a:solidFill>
                      <a:round/>
                      <a:headEnd/>
                      <a:tailEnd/>
                    </a:ln>
                  </p:spPr>
                  <p:txBody>
                    <a:bodyPr/>
                    <a:lstStyle/>
                    <a:p>
                      <a:endParaRPr lang="en-GB"/>
                    </a:p>
                  </p:txBody>
                </p:sp>
              </p:grpSp>
              <p:grpSp>
                <p:nvGrpSpPr>
                  <p:cNvPr id="84034" name="Group 66"/>
                  <p:cNvGrpSpPr>
                    <a:grpSpLocks/>
                  </p:cNvGrpSpPr>
                  <p:nvPr/>
                </p:nvGrpSpPr>
                <p:grpSpPr bwMode="auto">
                  <a:xfrm>
                    <a:off x="1321" y="2918"/>
                    <a:ext cx="193" cy="12"/>
                    <a:chOff x="1321" y="2918"/>
                    <a:chExt cx="193" cy="12"/>
                  </a:xfrm>
                </p:grpSpPr>
                <p:sp>
                  <p:nvSpPr>
                    <p:cNvPr id="84035" name="Rectangle 67"/>
                    <p:cNvSpPr>
                      <a:spLocks noChangeArrowheads="1"/>
                    </p:cNvSpPr>
                    <p:nvPr/>
                  </p:nvSpPr>
                  <p:spPr bwMode="auto">
                    <a:xfrm>
                      <a:off x="1329" y="2918"/>
                      <a:ext cx="185" cy="12"/>
                    </a:xfrm>
                    <a:prstGeom prst="rect">
                      <a:avLst/>
                    </a:prstGeom>
                    <a:solidFill>
                      <a:srgbClr val="808080"/>
                    </a:solidFill>
                    <a:ln w="9525">
                      <a:solidFill>
                        <a:srgbClr val="C0C0C0"/>
                      </a:solidFill>
                      <a:miter lim="800000"/>
                      <a:headEnd/>
                      <a:tailEnd/>
                    </a:ln>
                  </p:spPr>
                  <p:txBody>
                    <a:bodyPr/>
                    <a:lstStyle/>
                    <a:p>
                      <a:endParaRPr lang="en-GB"/>
                    </a:p>
                  </p:txBody>
                </p:sp>
                <p:sp>
                  <p:nvSpPr>
                    <p:cNvPr id="84036" name="Oval 68"/>
                    <p:cNvSpPr>
                      <a:spLocks noChangeArrowheads="1"/>
                    </p:cNvSpPr>
                    <p:nvPr/>
                  </p:nvSpPr>
                  <p:spPr bwMode="auto">
                    <a:xfrm>
                      <a:off x="1321" y="2918"/>
                      <a:ext cx="22" cy="12"/>
                    </a:xfrm>
                    <a:prstGeom prst="ellipse">
                      <a:avLst/>
                    </a:prstGeom>
                    <a:solidFill>
                      <a:srgbClr val="808080"/>
                    </a:solidFill>
                    <a:ln w="9525">
                      <a:solidFill>
                        <a:srgbClr val="C0C0C0"/>
                      </a:solidFill>
                      <a:round/>
                      <a:headEnd/>
                      <a:tailEnd/>
                    </a:ln>
                  </p:spPr>
                  <p:txBody>
                    <a:bodyPr/>
                    <a:lstStyle/>
                    <a:p>
                      <a:endParaRPr lang="en-GB"/>
                    </a:p>
                  </p:txBody>
                </p:sp>
              </p:grpSp>
            </p:grpSp>
            <p:sp>
              <p:nvSpPr>
                <p:cNvPr id="84037" name="Freeform 69"/>
                <p:cNvSpPr>
                  <a:spLocks/>
                </p:cNvSpPr>
                <p:nvPr/>
              </p:nvSpPr>
              <p:spPr bwMode="auto">
                <a:xfrm>
                  <a:off x="1337" y="2561"/>
                  <a:ext cx="3173" cy="481"/>
                </a:xfrm>
                <a:custGeom>
                  <a:avLst/>
                  <a:gdLst>
                    <a:gd name="T0" fmla="*/ 318 w 6346"/>
                    <a:gd name="T1" fmla="*/ 0 h 962"/>
                    <a:gd name="T2" fmla="*/ 38 w 6346"/>
                    <a:gd name="T3" fmla="*/ 0 h 962"/>
                    <a:gd name="T4" fmla="*/ 0 w 6346"/>
                    <a:gd name="T5" fmla="*/ 149 h 962"/>
                    <a:gd name="T6" fmla="*/ 125 w 6346"/>
                    <a:gd name="T7" fmla="*/ 149 h 962"/>
                    <a:gd name="T8" fmla="*/ 125 w 6346"/>
                    <a:gd name="T9" fmla="*/ 686 h 962"/>
                    <a:gd name="T10" fmla="*/ 369 w 6346"/>
                    <a:gd name="T11" fmla="*/ 929 h 962"/>
                    <a:gd name="T12" fmla="*/ 424 w 6346"/>
                    <a:gd name="T13" fmla="*/ 954 h 962"/>
                    <a:gd name="T14" fmla="*/ 470 w 6346"/>
                    <a:gd name="T15" fmla="*/ 962 h 962"/>
                    <a:gd name="T16" fmla="*/ 462 w 6346"/>
                    <a:gd name="T17" fmla="*/ 839 h 962"/>
                    <a:gd name="T18" fmla="*/ 456 w 6346"/>
                    <a:gd name="T19" fmla="*/ 694 h 962"/>
                    <a:gd name="T20" fmla="*/ 489 w 6346"/>
                    <a:gd name="T21" fmla="*/ 570 h 962"/>
                    <a:gd name="T22" fmla="*/ 534 w 6346"/>
                    <a:gd name="T23" fmla="*/ 479 h 962"/>
                    <a:gd name="T24" fmla="*/ 593 w 6346"/>
                    <a:gd name="T25" fmla="*/ 398 h 962"/>
                    <a:gd name="T26" fmla="*/ 679 w 6346"/>
                    <a:gd name="T27" fmla="*/ 319 h 962"/>
                    <a:gd name="T28" fmla="*/ 778 w 6346"/>
                    <a:gd name="T29" fmla="*/ 260 h 962"/>
                    <a:gd name="T30" fmla="*/ 918 w 6346"/>
                    <a:gd name="T31" fmla="*/ 223 h 962"/>
                    <a:gd name="T32" fmla="*/ 1102 w 6346"/>
                    <a:gd name="T33" fmla="*/ 209 h 962"/>
                    <a:gd name="T34" fmla="*/ 1229 w 6346"/>
                    <a:gd name="T35" fmla="*/ 242 h 962"/>
                    <a:gd name="T36" fmla="*/ 1323 w 6346"/>
                    <a:gd name="T37" fmla="*/ 293 h 962"/>
                    <a:gd name="T38" fmla="*/ 1401 w 6346"/>
                    <a:gd name="T39" fmla="*/ 352 h 962"/>
                    <a:gd name="T40" fmla="*/ 1494 w 6346"/>
                    <a:gd name="T41" fmla="*/ 443 h 962"/>
                    <a:gd name="T42" fmla="*/ 1553 w 6346"/>
                    <a:gd name="T43" fmla="*/ 544 h 962"/>
                    <a:gd name="T44" fmla="*/ 1592 w 6346"/>
                    <a:gd name="T45" fmla="*/ 633 h 962"/>
                    <a:gd name="T46" fmla="*/ 1604 w 6346"/>
                    <a:gd name="T47" fmla="*/ 720 h 962"/>
                    <a:gd name="T48" fmla="*/ 1604 w 6346"/>
                    <a:gd name="T49" fmla="*/ 909 h 962"/>
                    <a:gd name="T50" fmla="*/ 4377 w 6346"/>
                    <a:gd name="T51" fmla="*/ 962 h 962"/>
                    <a:gd name="T52" fmla="*/ 4377 w 6346"/>
                    <a:gd name="T53" fmla="*/ 779 h 962"/>
                    <a:gd name="T54" fmla="*/ 4415 w 6346"/>
                    <a:gd name="T55" fmla="*/ 653 h 962"/>
                    <a:gd name="T56" fmla="*/ 4461 w 6346"/>
                    <a:gd name="T57" fmla="*/ 556 h 962"/>
                    <a:gd name="T58" fmla="*/ 4529 w 6346"/>
                    <a:gd name="T59" fmla="*/ 465 h 962"/>
                    <a:gd name="T60" fmla="*/ 4627 w 6346"/>
                    <a:gd name="T61" fmla="*/ 384 h 962"/>
                    <a:gd name="T62" fmla="*/ 4727 w 6346"/>
                    <a:gd name="T63" fmla="*/ 332 h 962"/>
                    <a:gd name="T64" fmla="*/ 4825 w 6346"/>
                    <a:gd name="T65" fmla="*/ 301 h 962"/>
                    <a:gd name="T66" fmla="*/ 4997 w 6346"/>
                    <a:gd name="T67" fmla="*/ 301 h 962"/>
                    <a:gd name="T68" fmla="*/ 5089 w 6346"/>
                    <a:gd name="T69" fmla="*/ 319 h 962"/>
                    <a:gd name="T70" fmla="*/ 5182 w 6346"/>
                    <a:gd name="T71" fmla="*/ 359 h 962"/>
                    <a:gd name="T72" fmla="*/ 5266 w 6346"/>
                    <a:gd name="T73" fmla="*/ 431 h 962"/>
                    <a:gd name="T74" fmla="*/ 5347 w 6346"/>
                    <a:gd name="T75" fmla="*/ 523 h 962"/>
                    <a:gd name="T76" fmla="*/ 5400 w 6346"/>
                    <a:gd name="T77" fmla="*/ 633 h 962"/>
                    <a:gd name="T78" fmla="*/ 5433 w 6346"/>
                    <a:gd name="T79" fmla="*/ 753 h 962"/>
                    <a:gd name="T80" fmla="*/ 5433 w 6346"/>
                    <a:gd name="T81" fmla="*/ 876 h 962"/>
                    <a:gd name="T82" fmla="*/ 6346 w 6346"/>
                    <a:gd name="T83" fmla="*/ 873 h 962"/>
                    <a:gd name="T84" fmla="*/ 6346 w 6346"/>
                    <a:gd name="T85" fmla="*/ 833 h 962"/>
                    <a:gd name="T86" fmla="*/ 6316 w 6346"/>
                    <a:gd name="T87" fmla="*/ 833 h 962"/>
                    <a:gd name="T88" fmla="*/ 6316 w 6346"/>
                    <a:gd name="T89" fmla="*/ 774 h 962"/>
                    <a:gd name="T90" fmla="*/ 6344 w 6346"/>
                    <a:gd name="T91" fmla="*/ 771 h 962"/>
                    <a:gd name="T92" fmla="*/ 6344 w 6346"/>
                    <a:gd name="T93" fmla="*/ 593 h 962"/>
                    <a:gd name="T94" fmla="*/ 6320 w 6346"/>
                    <a:gd name="T95" fmla="*/ 556 h 962"/>
                    <a:gd name="T96" fmla="*/ 6108 w 6346"/>
                    <a:gd name="T97" fmla="*/ 451 h 962"/>
                    <a:gd name="T98" fmla="*/ 5875 w 6346"/>
                    <a:gd name="T99" fmla="*/ 359 h 962"/>
                    <a:gd name="T100" fmla="*/ 5593 w 6346"/>
                    <a:gd name="T101" fmla="*/ 274 h 962"/>
                    <a:gd name="T102" fmla="*/ 5288 w 6346"/>
                    <a:gd name="T103" fmla="*/ 201 h 962"/>
                    <a:gd name="T104" fmla="*/ 5008 w 6346"/>
                    <a:gd name="T105" fmla="*/ 143 h 962"/>
                    <a:gd name="T106" fmla="*/ 4741 w 6346"/>
                    <a:gd name="T107" fmla="*/ 96 h 962"/>
                    <a:gd name="T108" fmla="*/ 4649 w 6346"/>
                    <a:gd name="T109" fmla="*/ 96 h 962"/>
                    <a:gd name="T110" fmla="*/ 4588 w 6346"/>
                    <a:gd name="T111" fmla="*/ 123 h 962"/>
                    <a:gd name="T112" fmla="*/ 4303 w 6346"/>
                    <a:gd name="T113" fmla="*/ 163 h 962"/>
                    <a:gd name="T114" fmla="*/ 4078 w 6346"/>
                    <a:gd name="T115" fmla="*/ 183 h 962"/>
                    <a:gd name="T116" fmla="*/ 2894 w 6346"/>
                    <a:gd name="T117" fmla="*/ 109 h 962"/>
                    <a:gd name="T118" fmla="*/ 2326 w 6346"/>
                    <a:gd name="T119" fmla="*/ 64 h 962"/>
                    <a:gd name="T120" fmla="*/ 1791 w 6346"/>
                    <a:gd name="T121" fmla="*/ 23 h 962"/>
                    <a:gd name="T122" fmla="*/ 1520 w 6346"/>
                    <a:gd name="T123" fmla="*/ 5 h 962"/>
                    <a:gd name="T124" fmla="*/ 318 w 6346"/>
                    <a:gd name="T125" fmla="*/ 0 h 9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346" h="962">
                      <a:moveTo>
                        <a:pt x="318" y="0"/>
                      </a:moveTo>
                      <a:lnTo>
                        <a:pt x="38" y="0"/>
                      </a:lnTo>
                      <a:lnTo>
                        <a:pt x="0" y="149"/>
                      </a:lnTo>
                      <a:lnTo>
                        <a:pt x="125" y="149"/>
                      </a:lnTo>
                      <a:lnTo>
                        <a:pt x="125" y="686"/>
                      </a:lnTo>
                      <a:lnTo>
                        <a:pt x="369" y="929"/>
                      </a:lnTo>
                      <a:lnTo>
                        <a:pt x="424" y="954"/>
                      </a:lnTo>
                      <a:lnTo>
                        <a:pt x="470" y="962"/>
                      </a:lnTo>
                      <a:lnTo>
                        <a:pt x="462" y="839"/>
                      </a:lnTo>
                      <a:lnTo>
                        <a:pt x="456" y="694"/>
                      </a:lnTo>
                      <a:lnTo>
                        <a:pt x="489" y="570"/>
                      </a:lnTo>
                      <a:lnTo>
                        <a:pt x="534" y="479"/>
                      </a:lnTo>
                      <a:lnTo>
                        <a:pt x="593" y="398"/>
                      </a:lnTo>
                      <a:lnTo>
                        <a:pt x="679" y="319"/>
                      </a:lnTo>
                      <a:lnTo>
                        <a:pt x="778" y="260"/>
                      </a:lnTo>
                      <a:lnTo>
                        <a:pt x="918" y="223"/>
                      </a:lnTo>
                      <a:lnTo>
                        <a:pt x="1102" y="209"/>
                      </a:lnTo>
                      <a:lnTo>
                        <a:pt x="1229" y="242"/>
                      </a:lnTo>
                      <a:lnTo>
                        <a:pt x="1323" y="293"/>
                      </a:lnTo>
                      <a:lnTo>
                        <a:pt x="1401" y="352"/>
                      </a:lnTo>
                      <a:lnTo>
                        <a:pt x="1494" y="443"/>
                      </a:lnTo>
                      <a:lnTo>
                        <a:pt x="1553" y="544"/>
                      </a:lnTo>
                      <a:lnTo>
                        <a:pt x="1592" y="633"/>
                      </a:lnTo>
                      <a:lnTo>
                        <a:pt x="1604" y="720"/>
                      </a:lnTo>
                      <a:lnTo>
                        <a:pt x="1604" y="909"/>
                      </a:lnTo>
                      <a:lnTo>
                        <a:pt x="4377" y="962"/>
                      </a:lnTo>
                      <a:lnTo>
                        <a:pt x="4377" y="779"/>
                      </a:lnTo>
                      <a:lnTo>
                        <a:pt x="4415" y="653"/>
                      </a:lnTo>
                      <a:lnTo>
                        <a:pt x="4461" y="556"/>
                      </a:lnTo>
                      <a:lnTo>
                        <a:pt x="4529" y="465"/>
                      </a:lnTo>
                      <a:lnTo>
                        <a:pt x="4627" y="384"/>
                      </a:lnTo>
                      <a:lnTo>
                        <a:pt x="4727" y="332"/>
                      </a:lnTo>
                      <a:lnTo>
                        <a:pt x="4825" y="301"/>
                      </a:lnTo>
                      <a:lnTo>
                        <a:pt x="4997" y="301"/>
                      </a:lnTo>
                      <a:lnTo>
                        <a:pt x="5089" y="319"/>
                      </a:lnTo>
                      <a:lnTo>
                        <a:pt x="5182" y="359"/>
                      </a:lnTo>
                      <a:lnTo>
                        <a:pt x="5266" y="431"/>
                      </a:lnTo>
                      <a:lnTo>
                        <a:pt x="5347" y="523"/>
                      </a:lnTo>
                      <a:lnTo>
                        <a:pt x="5400" y="633"/>
                      </a:lnTo>
                      <a:lnTo>
                        <a:pt x="5433" y="753"/>
                      </a:lnTo>
                      <a:lnTo>
                        <a:pt x="5433" y="876"/>
                      </a:lnTo>
                      <a:lnTo>
                        <a:pt x="6346" y="873"/>
                      </a:lnTo>
                      <a:lnTo>
                        <a:pt x="6346" y="833"/>
                      </a:lnTo>
                      <a:lnTo>
                        <a:pt x="6316" y="833"/>
                      </a:lnTo>
                      <a:lnTo>
                        <a:pt x="6316" y="774"/>
                      </a:lnTo>
                      <a:lnTo>
                        <a:pt x="6344" y="771"/>
                      </a:lnTo>
                      <a:lnTo>
                        <a:pt x="6344" y="593"/>
                      </a:lnTo>
                      <a:lnTo>
                        <a:pt x="6320" y="556"/>
                      </a:lnTo>
                      <a:lnTo>
                        <a:pt x="6108" y="451"/>
                      </a:lnTo>
                      <a:lnTo>
                        <a:pt x="5875" y="359"/>
                      </a:lnTo>
                      <a:lnTo>
                        <a:pt x="5593" y="274"/>
                      </a:lnTo>
                      <a:lnTo>
                        <a:pt x="5288" y="201"/>
                      </a:lnTo>
                      <a:lnTo>
                        <a:pt x="5008" y="143"/>
                      </a:lnTo>
                      <a:lnTo>
                        <a:pt x="4741" y="96"/>
                      </a:lnTo>
                      <a:lnTo>
                        <a:pt x="4649" y="96"/>
                      </a:lnTo>
                      <a:lnTo>
                        <a:pt x="4588" y="123"/>
                      </a:lnTo>
                      <a:lnTo>
                        <a:pt x="4303" y="163"/>
                      </a:lnTo>
                      <a:lnTo>
                        <a:pt x="4078" y="183"/>
                      </a:lnTo>
                      <a:lnTo>
                        <a:pt x="2894" y="109"/>
                      </a:lnTo>
                      <a:lnTo>
                        <a:pt x="2326" y="64"/>
                      </a:lnTo>
                      <a:lnTo>
                        <a:pt x="1791" y="23"/>
                      </a:lnTo>
                      <a:lnTo>
                        <a:pt x="1520" y="5"/>
                      </a:lnTo>
                      <a:lnTo>
                        <a:pt x="318" y="0"/>
                      </a:lnTo>
                      <a:close/>
                    </a:path>
                  </a:pathLst>
                </a:custGeom>
                <a:solidFill>
                  <a:srgbClr val="FF0000"/>
                </a:solidFill>
                <a:ln w="9525">
                  <a:solidFill>
                    <a:srgbClr val="000000"/>
                  </a:solidFill>
                  <a:prstDash val="solid"/>
                  <a:round/>
                  <a:headEnd/>
                  <a:tailEnd/>
                </a:ln>
              </p:spPr>
              <p:txBody>
                <a:bodyPr/>
                <a:lstStyle/>
                <a:p>
                  <a:endParaRPr lang="en-GB"/>
                </a:p>
              </p:txBody>
            </p:sp>
            <p:sp>
              <p:nvSpPr>
                <p:cNvPr id="84038" name="Freeform 70"/>
                <p:cNvSpPr>
                  <a:spLocks/>
                </p:cNvSpPr>
                <p:nvPr/>
              </p:nvSpPr>
              <p:spPr bwMode="auto">
                <a:xfrm>
                  <a:off x="2613" y="2601"/>
                  <a:ext cx="640" cy="432"/>
                </a:xfrm>
                <a:custGeom>
                  <a:avLst/>
                  <a:gdLst>
                    <a:gd name="T0" fmla="*/ 0 w 1280"/>
                    <a:gd name="T1" fmla="*/ 0 h 865"/>
                    <a:gd name="T2" fmla="*/ 0 w 1280"/>
                    <a:gd name="T3" fmla="*/ 845 h 865"/>
                    <a:gd name="T4" fmla="*/ 1280 w 1280"/>
                    <a:gd name="T5" fmla="*/ 865 h 865"/>
                    <a:gd name="T6" fmla="*/ 1280 w 1280"/>
                    <a:gd name="T7" fmla="*/ 92 h 865"/>
                    <a:gd name="T8" fmla="*/ 1110 w 1280"/>
                    <a:gd name="T9" fmla="*/ 75 h 865"/>
                    <a:gd name="T10" fmla="*/ 877 w 1280"/>
                    <a:gd name="T11" fmla="*/ 59 h 865"/>
                    <a:gd name="T12" fmla="*/ 642 w 1280"/>
                    <a:gd name="T13" fmla="*/ 48 h 865"/>
                    <a:gd name="T14" fmla="*/ 490 w 1280"/>
                    <a:gd name="T15" fmla="*/ 34 h 865"/>
                    <a:gd name="T16" fmla="*/ 340 w 1280"/>
                    <a:gd name="T17" fmla="*/ 25 h 865"/>
                    <a:gd name="T18" fmla="*/ 138 w 1280"/>
                    <a:gd name="T19" fmla="*/ 8 h 865"/>
                    <a:gd name="T20" fmla="*/ 0 w 1280"/>
                    <a:gd name="T21" fmla="*/ 0 h 8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80" h="865">
                      <a:moveTo>
                        <a:pt x="0" y="0"/>
                      </a:moveTo>
                      <a:lnTo>
                        <a:pt x="0" y="845"/>
                      </a:lnTo>
                      <a:lnTo>
                        <a:pt x="1280" y="865"/>
                      </a:lnTo>
                      <a:lnTo>
                        <a:pt x="1280" y="92"/>
                      </a:lnTo>
                      <a:lnTo>
                        <a:pt x="1110" y="75"/>
                      </a:lnTo>
                      <a:lnTo>
                        <a:pt x="877" y="59"/>
                      </a:lnTo>
                      <a:lnTo>
                        <a:pt x="642" y="48"/>
                      </a:lnTo>
                      <a:lnTo>
                        <a:pt x="490" y="34"/>
                      </a:lnTo>
                      <a:lnTo>
                        <a:pt x="340" y="25"/>
                      </a:lnTo>
                      <a:lnTo>
                        <a:pt x="138" y="8"/>
                      </a:lnTo>
                      <a:lnTo>
                        <a:pt x="0" y="0"/>
                      </a:lnTo>
                      <a:close/>
                    </a:path>
                  </a:pathLst>
                </a:custGeom>
                <a:solidFill>
                  <a:srgbClr val="FF0000"/>
                </a:solidFill>
                <a:ln w="9525">
                  <a:solidFill>
                    <a:srgbClr val="000000"/>
                  </a:solidFill>
                  <a:prstDash val="solid"/>
                  <a:round/>
                  <a:headEnd/>
                  <a:tailEnd/>
                </a:ln>
              </p:spPr>
              <p:txBody>
                <a:bodyPr/>
                <a:lstStyle/>
                <a:p>
                  <a:endParaRPr lang="en-GB"/>
                </a:p>
              </p:txBody>
            </p:sp>
            <p:grpSp>
              <p:nvGrpSpPr>
                <p:cNvPr id="84039" name="Group 71"/>
                <p:cNvGrpSpPr>
                  <a:grpSpLocks/>
                </p:cNvGrpSpPr>
                <p:nvPr/>
              </p:nvGrpSpPr>
              <p:grpSpPr bwMode="auto">
                <a:xfrm>
                  <a:off x="2096" y="2463"/>
                  <a:ext cx="1075" cy="491"/>
                  <a:chOff x="2096" y="2463"/>
                  <a:chExt cx="1075" cy="491"/>
                </a:xfrm>
              </p:grpSpPr>
              <p:sp>
                <p:nvSpPr>
                  <p:cNvPr id="84040" name="Oval 72"/>
                  <p:cNvSpPr>
                    <a:spLocks noChangeArrowheads="1"/>
                  </p:cNvSpPr>
                  <p:nvPr/>
                </p:nvSpPr>
                <p:spPr bwMode="auto">
                  <a:xfrm>
                    <a:off x="2096" y="2463"/>
                    <a:ext cx="123" cy="67"/>
                  </a:xfrm>
                  <a:prstGeom prst="ellipse">
                    <a:avLst/>
                  </a:prstGeom>
                  <a:solidFill>
                    <a:srgbClr val="800000"/>
                  </a:solidFill>
                  <a:ln w="9525">
                    <a:solidFill>
                      <a:srgbClr val="800000"/>
                    </a:solidFill>
                    <a:round/>
                    <a:headEnd/>
                    <a:tailEnd/>
                  </a:ln>
                </p:spPr>
                <p:txBody>
                  <a:bodyPr/>
                  <a:lstStyle/>
                  <a:p>
                    <a:endParaRPr lang="en-GB"/>
                  </a:p>
                </p:txBody>
              </p:sp>
              <p:sp>
                <p:nvSpPr>
                  <p:cNvPr id="84041" name="Oval 73"/>
                  <p:cNvSpPr>
                    <a:spLocks noChangeArrowheads="1"/>
                  </p:cNvSpPr>
                  <p:nvPr/>
                </p:nvSpPr>
                <p:spPr bwMode="auto">
                  <a:xfrm>
                    <a:off x="2119" y="2486"/>
                    <a:ext cx="18" cy="18"/>
                  </a:xfrm>
                  <a:prstGeom prst="ellipse">
                    <a:avLst/>
                  </a:prstGeom>
                  <a:solidFill>
                    <a:srgbClr val="000000"/>
                  </a:solidFill>
                  <a:ln w="9525">
                    <a:solidFill>
                      <a:srgbClr val="000000"/>
                    </a:solidFill>
                    <a:round/>
                    <a:headEnd/>
                    <a:tailEnd/>
                  </a:ln>
                </p:spPr>
                <p:txBody>
                  <a:bodyPr/>
                  <a:lstStyle/>
                  <a:p>
                    <a:endParaRPr lang="en-GB"/>
                  </a:p>
                </p:txBody>
              </p:sp>
              <p:grpSp>
                <p:nvGrpSpPr>
                  <p:cNvPr id="84042" name="Group 74"/>
                  <p:cNvGrpSpPr>
                    <a:grpSpLocks/>
                  </p:cNvGrpSpPr>
                  <p:nvPr/>
                </p:nvGrpSpPr>
                <p:grpSpPr bwMode="auto">
                  <a:xfrm>
                    <a:off x="2494" y="2659"/>
                    <a:ext cx="677" cy="295"/>
                    <a:chOff x="2494" y="2659"/>
                    <a:chExt cx="677" cy="295"/>
                  </a:xfrm>
                </p:grpSpPr>
                <p:sp>
                  <p:nvSpPr>
                    <p:cNvPr id="84043" name="Freeform 75"/>
                    <p:cNvSpPr>
                      <a:spLocks/>
                    </p:cNvSpPr>
                    <p:nvPr/>
                  </p:nvSpPr>
                  <p:spPr bwMode="auto">
                    <a:xfrm>
                      <a:off x="2494" y="2860"/>
                      <a:ext cx="677" cy="94"/>
                    </a:xfrm>
                    <a:custGeom>
                      <a:avLst/>
                      <a:gdLst>
                        <a:gd name="T0" fmla="*/ 0 w 1355"/>
                        <a:gd name="T1" fmla="*/ 105 h 189"/>
                        <a:gd name="T2" fmla="*/ 0 w 1355"/>
                        <a:gd name="T3" fmla="*/ 189 h 189"/>
                        <a:gd name="T4" fmla="*/ 1355 w 1355"/>
                        <a:gd name="T5" fmla="*/ 0 h 189"/>
                        <a:gd name="T6" fmla="*/ 0 w 1355"/>
                        <a:gd name="T7" fmla="*/ 105 h 189"/>
                      </a:gdLst>
                      <a:ahLst/>
                      <a:cxnLst>
                        <a:cxn ang="0">
                          <a:pos x="T0" y="T1"/>
                        </a:cxn>
                        <a:cxn ang="0">
                          <a:pos x="T2" y="T3"/>
                        </a:cxn>
                        <a:cxn ang="0">
                          <a:pos x="T4" y="T5"/>
                        </a:cxn>
                        <a:cxn ang="0">
                          <a:pos x="T6" y="T7"/>
                        </a:cxn>
                      </a:cxnLst>
                      <a:rect l="0" t="0" r="r" b="b"/>
                      <a:pathLst>
                        <a:path w="1355" h="189">
                          <a:moveTo>
                            <a:pt x="0" y="105"/>
                          </a:moveTo>
                          <a:lnTo>
                            <a:pt x="0" y="189"/>
                          </a:lnTo>
                          <a:lnTo>
                            <a:pt x="1355" y="0"/>
                          </a:lnTo>
                          <a:lnTo>
                            <a:pt x="0" y="105"/>
                          </a:lnTo>
                          <a:close/>
                        </a:path>
                      </a:pathLst>
                    </a:custGeom>
                    <a:solidFill>
                      <a:srgbClr val="800000"/>
                    </a:solidFill>
                    <a:ln w="9525">
                      <a:solidFill>
                        <a:srgbClr val="800000"/>
                      </a:solidFill>
                      <a:prstDash val="solid"/>
                      <a:round/>
                      <a:headEnd/>
                      <a:tailEnd/>
                    </a:ln>
                  </p:spPr>
                  <p:txBody>
                    <a:bodyPr/>
                    <a:lstStyle/>
                    <a:p>
                      <a:endParaRPr lang="en-GB"/>
                    </a:p>
                  </p:txBody>
                </p:sp>
                <p:sp>
                  <p:nvSpPr>
                    <p:cNvPr id="84044" name="Freeform 76"/>
                    <p:cNvSpPr>
                      <a:spLocks/>
                    </p:cNvSpPr>
                    <p:nvPr/>
                  </p:nvSpPr>
                  <p:spPr bwMode="auto">
                    <a:xfrm>
                      <a:off x="2494" y="2659"/>
                      <a:ext cx="670" cy="112"/>
                    </a:xfrm>
                    <a:custGeom>
                      <a:avLst/>
                      <a:gdLst>
                        <a:gd name="T0" fmla="*/ 0 w 1341"/>
                        <a:gd name="T1" fmla="*/ 0 h 223"/>
                        <a:gd name="T2" fmla="*/ 0 w 1341"/>
                        <a:gd name="T3" fmla="*/ 87 h 223"/>
                        <a:gd name="T4" fmla="*/ 1341 w 1341"/>
                        <a:gd name="T5" fmla="*/ 223 h 223"/>
                        <a:gd name="T6" fmla="*/ 0 w 1341"/>
                        <a:gd name="T7" fmla="*/ 0 h 223"/>
                      </a:gdLst>
                      <a:ahLst/>
                      <a:cxnLst>
                        <a:cxn ang="0">
                          <a:pos x="T0" y="T1"/>
                        </a:cxn>
                        <a:cxn ang="0">
                          <a:pos x="T2" y="T3"/>
                        </a:cxn>
                        <a:cxn ang="0">
                          <a:pos x="T4" y="T5"/>
                        </a:cxn>
                        <a:cxn ang="0">
                          <a:pos x="T6" y="T7"/>
                        </a:cxn>
                      </a:cxnLst>
                      <a:rect l="0" t="0" r="r" b="b"/>
                      <a:pathLst>
                        <a:path w="1341" h="223">
                          <a:moveTo>
                            <a:pt x="0" y="0"/>
                          </a:moveTo>
                          <a:lnTo>
                            <a:pt x="0" y="87"/>
                          </a:lnTo>
                          <a:lnTo>
                            <a:pt x="1341" y="223"/>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4045" name="Freeform 77"/>
                    <p:cNvSpPr>
                      <a:spLocks/>
                    </p:cNvSpPr>
                    <p:nvPr/>
                  </p:nvSpPr>
                  <p:spPr bwMode="auto">
                    <a:xfrm>
                      <a:off x="2494" y="2725"/>
                      <a:ext cx="670" cy="69"/>
                    </a:xfrm>
                    <a:custGeom>
                      <a:avLst/>
                      <a:gdLst>
                        <a:gd name="T0" fmla="*/ 0 w 1341"/>
                        <a:gd name="T1" fmla="*/ 0 h 138"/>
                        <a:gd name="T2" fmla="*/ 0 w 1341"/>
                        <a:gd name="T3" fmla="*/ 86 h 138"/>
                        <a:gd name="T4" fmla="*/ 1341 w 1341"/>
                        <a:gd name="T5" fmla="*/ 138 h 138"/>
                        <a:gd name="T6" fmla="*/ 0 w 1341"/>
                        <a:gd name="T7" fmla="*/ 0 h 138"/>
                      </a:gdLst>
                      <a:ahLst/>
                      <a:cxnLst>
                        <a:cxn ang="0">
                          <a:pos x="T0" y="T1"/>
                        </a:cxn>
                        <a:cxn ang="0">
                          <a:pos x="T2" y="T3"/>
                        </a:cxn>
                        <a:cxn ang="0">
                          <a:pos x="T4" y="T5"/>
                        </a:cxn>
                        <a:cxn ang="0">
                          <a:pos x="T6" y="T7"/>
                        </a:cxn>
                      </a:cxnLst>
                      <a:rect l="0" t="0" r="r" b="b"/>
                      <a:pathLst>
                        <a:path w="1341" h="138">
                          <a:moveTo>
                            <a:pt x="0" y="0"/>
                          </a:moveTo>
                          <a:lnTo>
                            <a:pt x="0" y="86"/>
                          </a:lnTo>
                          <a:lnTo>
                            <a:pt x="1341" y="138"/>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4046" name="Freeform 78"/>
                    <p:cNvSpPr>
                      <a:spLocks/>
                    </p:cNvSpPr>
                    <p:nvPr/>
                  </p:nvSpPr>
                  <p:spPr bwMode="auto">
                    <a:xfrm>
                      <a:off x="2494" y="2788"/>
                      <a:ext cx="677" cy="42"/>
                    </a:xfrm>
                    <a:custGeom>
                      <a:avLst/>
                      <a:gdLst>
                        <a:gd name="T0" fmla="*/ 0 w 1355"/>
                        <a:gd name="T1" fmla="*/ 0 h 85"/>
                        <a:gd name="T2" fmla="*/ 0 w 1355"/>
                        <a:gd name="T3" fmla="*/ 85 h 85"/>
                        <a:gd name="T4" fmla="*/ 1355 w 1355"/>
                        <a:gd name="T5" fmla="*/ 51 h 85"/>
                        <a:gd name="T6" fmla="*/ 0 w 1355"/>
                        <a:gd name="T7" fmla="*/ 0 h 85"/>
                      </a:gdLst>
                      <a:ahLst/>
                      <a:cxnLst>
                        <a:cxn ang="0">
                          <a:pos x="T0" y="T1"/>
                        </a:cxn>
                        <a:cxn ang="0">
                          <a:pos x="T2" y="T3"/>
                        </a:cxn>
                        <a:cxn ang="0">
                          <a:pos x="T4" y="T5"/>
                        </a:cxn>
                        <a:cxn ang="0">
                          <a:pos x="T6" y="T7"/>
                        </a:cxn>
                      </a:cxnLst>
                      <a:rect l="0" t="0" r="r" b="b"/>
                      <a:pathLst>
                        <a:path w="1355" h="85">
                          <a:moveTo>
                            <a:pt x="0" y="0"/>
                          </a:moveTo>
                          <a:lnTo>
                            <a:pt x="0" y="85"/>
                          </a:lnTo>
                          <a:lnTo>
                            <a:pt x="1355" y="51"/>
                          </a:lnTo>
                          <a:lnTo>
                            <a:pt x="0" y="0"/>
                          </a:lnTo>
                          <a:close/>
                        </a:path>
                      </a:pathLst>
                    </a:custGeom>
                    <a:solidFill>
                      <a:srgbClr val="800000"/>
                    </a:solidFill>
                    <a:ln w="9525">
                      <a:solidFill>
                        <a:srgbClr val="800000"/>
                      </a:solidFill>
                      <a:prstDash val="solid"/>
                      <a:round/>
                      <a:headEnd/>
                      <a:tailEnd/>
                    </a:ln>
                  </p:spPr>
                  <p:txBody>
                    <a:bodyPr/>
                    <a:lstStyle/>
                    <a:p>
                      <a:endParaRPr lang="en-GB"/>
                    </a:p>
                  </p:txBody>
                </p:sp>
                <p:sp>
                  <p:nvSpPr>
                    <p:cNvPr id="84047" name="Freeform 79"/>
                    <p:cNvSpPr>
                      <a:spLocks/>
                    </p:cNvSpPr>
                    <p:nvPr/>
                  </p:nvSpPr>
                  <p:spPr bwMode="auto">
                    <a:xfrm>
                      <a:off x="2494" y="2837"/>
                      <a:ext cx="677" cy="55"/>
                    </a:xfrm>
                    <a:custGeom>
                      <a:avLst/>
                      <a:gdLst>
                        <a:gd name="T0" fmla="*/ 0 w 1355"/>
                        <a:gd name="T1" fmla="*/ 27 h 112"/>
                        <a:gd name="T2" fmla="*/ 0 w 1355"/>
                        <a:gd name="T3" fmla="*/ 112 h 112"/>
                        <a:gd name="T4" fmla="*/ 1355 w 1355"/>
                        <a:gd name="T5" fmla="*/ 0 h 112"/>
                        <a:gd name="T6" fmla="*/ 0 w 1355"/>
                        <a:gd name="T7" fmla="*/ 27 h 112"/>
                      </a:gdLst>
                      <a:ahLst/>
                      <a:cxnLst>
                        <a:cxn ang="0">
                          <a:pos x="T0" y="T1"/>
                        </a:cxn>
                        <a:cxn ang="0">
                          <a:pos x="T2" y="T3"/>
                        </a:cxn>
                        <a:cxn ang="0">
                          <a:pos x="T4" y="T5"/>
                        </a:cxn>
                        <a:cxn ang="0">
                          <a:pos x="T6" y="T7"/>
                        </a:cxn>
                      </a:cxnLst>
                      <a:rect l="0" t="0" r="r" b="b"/>
                      <a:pathLst>
                        <a:path w="1355" h="112">
                          <a:moveTo>
                            <a:pt x="0" y="27"/>
                          </a:moveTo>
                          <a:lnTo>
                            <a:pt x="0" y="112"/>
                          </a:lnTo>
                          <a:lnTo>
                            <a:pt x="1355" y="0"/>
                          </a:lnTo>
                          <a:lnTo>
                            <a:pt x="0" y="27"/>
                          </a:lnTo>
                          <a:close/>
                        </a:path>
                      </a:pathLst>
                    </a:custGeom>
                    <a:solidFill>
                      <a:srgbClr val="800000"/>
                    </a:solidFill>
                    <a:ln w="9525">
                      <a:solidFill>
                        <a:srgbClr val="800000"/>
                      </a:solidFill>
                      <a:prstDash val="solid"/>
                      <a:round/>
                      <a:headEnd/>
                      <a:tailEnd/>
                    </a:ln>
                  </p:spPr>
                  <p:txBody>
                    <a:bodyPr/>
                    <a:lstStyle/>
                    <a:p>
                      <a:endParaRPr lang="en-GB"/>
                    </a:p>
                  </p:txBody>
                </p:sp>
              </p:grpSp>
            </p:grpSp>
          </p:grpSp>
        </p:grpSp>
        <p:grpSp>
          <p:nvGrpSpPr>
            <p:cNvPr id="84048" name="Group 80"/>
            <p:cNvGrpSpPr>
              <a:grpSpLocks/>
            </p:cNvGrpSpPr>
            <p:nvPr/>
          </p:nvGrpSpPr>
          <p:grpSpPr bwMode="auto">
            <a:xfrm>
              <a:off x="1597" y="2685"/>
              <a:ext cx="2446" cy="504"/>
              <a:chOff x="1597" y="2685"/>
              <a:chExt cx="2446" cy="504"/>
            </a:xfrm>
          </p:grpSpPr>
          <p:grpSp>
            <p:nvGrpSpPr>
              <p:cNvPr id="84049" name="Group 81"/>
              <p:cNvGrpSpPr>
                <a:grpSpLocks/>
              </p:cNvGrpSpPr>
              <p:nvPr/>
            </p:nvGrpSpPr>
            <p:grpSpPr bwMode="auto">
              <a:xfrm>
                <a:off x="3541" y="2685"/>
                <a:ext cx="502" cy="504"/>
                <a:chOff x="3541" y="2685"/>
                <a:chExt cx="502" cy="504"/>
              </a:xfrm>
            </p:grpSpPr>
            <p:sp>
              <p:nvSpPr>
                <p:cNvPr id="84050" name="Oval 82"/>
                <p:cNvSpPr>
                  <a:spLocks noChangeArrowheads="1"/>
                </p:cNvSpPr>
                <p:nvPr/>
              </p:nvSpPr>
              <p:spPr bwMode="auto">
                <a:xfrm>
                  <a:off x="3541"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4051" name="Freeform 83"/>
                <p:cNvSpPr>
                  <a:spLocks/>
                </p:cNvSpPr>
                <p:nvPr/>
              </p:nvSpPr>
              <p:spPr bwMode="auto">
                <a:xfrm>
                  <a:off x="3752" y="3012"/>
                  <a:ext cx="88" cy="108"/>
                </a:xfrm>
                <a:custGeom>
                  <a:avLst/>
                  <a:gdLst>
                    <a:gd name="T0" fmla="*/ 0 w 176"/>
                    <a:gd name="T1" fmla="*/ 199 h 215"/>
                    <a:gd name="T2" fmla="*/ 69 w 176"/>
                    <a:gd name="T3" fmla="*/ 0 h 215"/>
                    <a:gd name="T4" fmla="*/ 111 w 176"/>
                    <a:gd name="T5" fmla="*/ 0 h 215"/>
                    <a:gd name="T6" fmla="*/ 176 w 176"/>
                    <a:gd name="T7" fmla="*/ 207 h 215"/>
                    <a:gd name="T8" fmla="*/ 90 w 176"/>
                    <a:gd name="T9" fmla="*/ 215 h 215"/>
                    <a:gd name="T10" fmla="*/ 0 w 176"/>
                    <a:gd name="T11" fmla="*/ 199 h 215"/>
                  </a:gdLst>
                  <a:ahLst/>
                  <a:cxnLst>
                    <a:cxn ang="0">
                      <a:pos x="T0" y="T1"/>
                    </a:cxn>
                    <a:cxn ang="0">
                      <a:pos x="T2" y="T3"/>
                    </a:cxn>
                    <a:cxn ang="0">
                      <a:pos x="T4" y="T5"/>
                    </a:cxn>
                    <a:cxn ang="0">
                      <a:pos x="T6" y="T7"/>
                    </a:cxn>
                    <a:cxn ang="0">
                      <a:pos x="T8" y="T9"/>
                    </a:cxn>
                    <a:cxn ang="0">
                      <a:pos x="T10" y="T11"/>
                    </a:cxn>
                  </a:cxnLst>
                  <a:rect l="0" t="0" r="r" b="b"/>
                  <a:pathLst>
                    <a:path w="176" h="215">
                      <a:moveTo>
                        <a:pt x="0" y="199"/>
                      </a:moveTo>
                      <a:lnTo>
                        <a:pt x="69" y="0"/>
                      </a:lnTo>
                      <a:lnTo>
                        <a:pt x="111" y="0"/>
                      </a:lnTo>
                      <a:lnTo>
                        <a:pt x="176"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4052" name="Freeform 84"/>
                <p:cNvSpPr>
                  <a:spLocks/>
                </p:cNvSpPr>
                <p:nvPr/>
              </p:nvSpPr>
              <p:spPr bwMode="auto">
                <a:xfrm>
                  <a:off x="3747" y="2752"/>
                  <a:ext cx="89" cy="108"/>
                </a:xfrm>
                <a:custGeom>
                  <a:avLst/>
                  <a:gdLst>
                    <a:gd name="T0" fmla="*/ 0 w 179"/>
                    <a:gd name="T1" fmla="*/ 15 h 215"/>
                    <a:gd name="T2" fmla="*/ 71 w 179"/>
                    <a:gd name="T3" fmla="*/ 215 h 215"/>
                    <a:gd name="T4" fmla="*/ 112 w 179"/>
                    <a:gd name="T5" fmla="*/ 215 h 215"/>
                    <a:gd name="T6" fmla="*/ 179 w 179"/>
                    <a:gd name="T7" fmla="*/ 9 h 215"/>
                    <a:gd name="T8" fmla="*/ 92 w 179"/>
                    <a:gd name="T9" fmla="*/ 0 h 215"/>
                    <a:gd name="T10" fmla="*/ 0 w 179"/>
                    <a:gd name="T11" fmla="*/ 15 h 215"/>
                  </a:gdLst>
                  <a:ahLst/>
                  <a:cxnLst>
                    <a:cxn ang="0">
                      <a:pos x="T0" y="T1"/>
                    </a:cxn>
                    <a:cxn ang="0">
                      <a:pos x="T2" y="T3"/>
                    </a:cxn>
                    <a:cxn ang="0">
                      <a:pos x="T4" y="T5"/>
                    </a:cxn>
                    <a:cxn ang="0">
                      <a:pos x="T6" y="T7"/>
                    </a:cxn>
                    <a:cxn ang="0">
                      <a:pos x="T8" y="T9"/>
                    </a:cxn>
                    <a:cxn ang="0">
                      <a:pos x="T10" y="T11"/>
                    </a:cxn>
                  </a:cxnLst>
                  <a:rect l="0" t="0" r="r" b="b"/>
                  <a:pathLst>
                    <a:path w="179" h="215">
                      <a:moveTo>
                        <a:pt x="0" y="15"/>
                      </a:moveTo>
                      <a:lnTo>
                        <a:pt x="71" y="215"/>
                      </a:lnTo>
                      <a:lnTo>
                        <a:pt x="112" y="215"/>
                      </a:lnTo>
                      <a:lnTo>
                        <a:pt x="179" y="9"/>
                      </a:lnTo>
                      <a:lnTo>
                        <a:pt x="92"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4053" name="Freeform 85"/>
                <p:cNvSpPr>
                  <a:spLocks/>
                </p:cNvSpPr>
                <p:nvPr/>
              </p:nvSpPr>
              <p:spPr bwMode="auto">
                <a:xfrm>
                  <a:off x="3867" y="2890"/>
                  <a:ext cx="107" cy="88"/>
                </a:xfrm>
                <a:custGeom>
                  <a:avLst/>
                  <a:gdLst>
                    <a:gd name="T0" fmla="*/ 200 w 215"/>
                    <a:gd name="T1" fmla="*/ 0 h 175"/>
                    <a:gd name="T2" fmla="*/ 0 w 215"/>
                    <a:gd name="T3" fmla="*/ 70 h 175"/>
                    <a:gd name="T4" fmla="*/ 0 w 215"/>
                    <a:gd name="T5" fmla="*/ 112 h 175"/>
                    <a:gd name="T6" fmla="*/ 206 w 215"/>
                    <a:gd name="T7" fmla="*/ 175 h 175"/>
                    <a:gd name="T8" fmla="*/ 215 w 215"/>
                    <a:gd name="T9" fmla="*/ 91 h 175"/>
                    <a:gd name="T10" fmla="*/ 200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200" y="0"/>
                      </a:moveTo>
                      <a:lnTo>
                        <a:pt x="0" y="70"/>
                      </a:lnTo>
                      <a:lnTo>
                        <a:pt x="0" y="112"/>
                      </a:lnTo>
                      <a:lnTo>
                        <a:pt x="206" y="175"/>
                      </a:lnTo>
                      <a:lnTo>
                        <a:pt x="215" y="91"/>
                      </a:lnTo>
                      <a:lnTo>
                        <a:pt x="200" y="0"/>
                      </a:lnTo>
                      <a:close/>
                    </a:path>
                  </a:pathLst>
                </a:custGeom>
                <a:solidFill>
                  <a:srgbClr val="FF0000"/>
                </a:solidFill>
                <a:ln w="9525">
                  <a:solidFill>
                    <a:srgbClr val="000000"/>
                  </a:solidFill>
                  <a:prstDash val="solid"/>
                  <a:round/>
                  <a:headEnd/>
                  <a:tailEnd/>
                </a:ln>
              </p:spPr>
              <p:txBody>
                <a:bodyPr/>
                <a:lstStyle/>
                <a:p>
                  <a:endParaRPr lang="en-GB"/>
                </a:p>
              </p:txBody>
            </p:sp>
            <p:sp>
              <p:nvSpPr>
                <p:cNvPr id="84054" name="Freeform 86"/>
                <p:cNvSpPr>
                  <a:spLocks/>
                </p:cNvSpPr>
                <p:nvPr/>
              </p:nvSpPr>
              <p:spPr bwMode="auto">
                <a:xfrm>
                  <a:off x="3610" y="2890"/>
                  <a:ext cx="107" cy="88"/>
                </a:xfrm>
                <a:custGeom>
                  <a:avLst/>
                  <a:gdLst>
                    <a:gd name="T0" fmla="*/ 16 w 215"/>
                    <a:gd name="T1" fmla="*/ 0 h 175"/>
                    <a:gd name="T2" fmla="*/ 215 w 215"/>
                    <a:gd name="T3" fmla="*/ 70 h 175"/>
                    <a:gd name="T4" fmla="*/ 215 w 215"/>
                    <a:gd name="T5" fmla="*/ 112 h 175"/>
                    <a:gd name="T6" fmla="*/ 8 w 215"/>
                    <a:gd name="T7" fmla="*/ 175 h 175"/>
                    <a:gd name="T8" fmla="*/ 0 w 215"/>
                    <a:gd name="T9" fmla="*/ 91 h 175"/>
                    <a:gd name="T10" fmla="*/ 16 w 215"/>
                    <a:gd name="T11" fmla="*/ 0 h 175"/>
                  </a:gdLst>
                  <a:ahLst/>
                  <a:cxnLst>
                    <a:cxn ang="0">
                      <a:pos x="T0" y="T1"/>
                    </a:cxn>
                    <a:cxn ang="0">
                      <a:pos x="T2" y="T3"/>
                    </a:cxn>
                    <a:cxn ang="0">
                      <a:pos x="T4" y="T5"/>
                    </a:cxn>
                    <a:cxn ang="0">
                      <a:pos x="T6" y="T7"/>
                    </a:cxn>
                    <a:cxn ang="0">
                      <a:pos x="T8" y="T9"/>
                    </a:cxn>
                    <a:cxn ang="0">
                      <a:pos x="T10" y="T11"/>
                    </a:cxn>
                  </a:cxnLst>
                  <a:rect l="0" t="0" r="r" b="b"/>
                  <a:pathLst>
                    <a:path w="215" h="175">
                      <a:moveTo>
                        <a:pt x="16" y="0"/>
                      </a:moveTo>
                      <a:lnTo>
                        <a:pt x="215" y="70"/>
                      </a:lnTo>
                      <a:lnTo>
                        <a:pt x="215" y="112"/>
                      </a:lnTo>
                      <a:lnTo>
                        <a:pt x="8" y="175"/>
                      </a:lnTo>
                      <a:lnTo>
                        <a:pt x="0" y="91"/>
                      </a:lnTo>
                      <a:lnTo>
                        <a:pt x="16" y="0"/>
                      </a:lnTo>
                      <a:close/>
                    </a:path>
                  </a:pathLst>
                </a:custGeom>
                <a:solidFill>
                  <a:srgbClr val="FF0000"/>
                </a:solidFill>
                <a:ln w="9525">
                  <a:solidFill>
                    <a:srgbClr val="000000"/>
                  </a:solidFill>
                  <a:prstDash val="solid"/>
                  <a:round/>
                  <a:headEnd/>
                  <a:tailEnd/>
                </a:ln>
              </p:spPr>
              <p:txBody>
                <a:bodyPr/>
                <a:lstStyle/>
                <a:p>
                  <a:endParaRPr lang="en-GB"/>
                </a:p>
              </p:txBody>
            </p:sp>
            <p:sp>
              <p:nvSpPr>
                <p:cNvPr id="84055" name="Oval 87"/>
                <p:cNvSpPr>
                  <a:spLocks noChangeArrowheads="1"/>
                </p:cNvSpPr>
                <p:nvPr/>
              </p:nvSpPr>
              <p:spPr bwMode="auto">
                <a:xfrm>
                  <a:off x="3609" y="2751"/>
                  <a:ext cx="362"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4056" name="Group 88"/>
                <p:cNvGrpSpPr>
                  <a:grpSpLocks/>
                </p:cNvGrpSpPr>
                <p:nvPr/>
              </p:nvGrpSpPr>
              <p:grpSpPr bwMode="auto">
                <a:xfrm>
                  <a:off x="3723" y="2864"/>
                  <a:ext cx="136" cy="139"/>
                  <a:chOff x="3723" y="2864"/>
                  <a:chExt cx="136" cy="139"/>
                </a:xfrm>
              </p:grpSpPr>
              <p:sp>
                <p:nvSpPr>
                  <p:cNvPr id="84057" name="Oval 89"/>
                  <p:cNvSpPr>
                    <a:spLocks noChangeArrowheads="1"/>
                  </p:cNvSpPr>
                  <p:nvPr/>
                </p:nvSpPr>
                <p:spPr bwMode="auto">
                  <a:xfrm>
                    <a:off x="3723" y="2864"/>
                    <a:ext cx="136" cy="139"/>
                  </a:xfrm>
                  <a:prstGeom prst="ellipse">
                    <a:avLst/>
                  </a:prstGeom>
                  <a:solidFill>
                    <a:srgbClr val="000000"/>
                  </a:solidFill>
                  <a:ln w="19050">
                    <a:solidFill>
                      <a:srgbClr val="FFFFFF"/>
                    </a:solidFill>
                    <a:round/>
                    <a:headEnd/>
                    <a:tailEnd/>
                  </a:ln>
                </p:spPr>
                <p:txBody>
                  <a:bodyPr/>
                  <a:lstStyle/>
                  <a:p>
                    <a:endParaRPr lang="en-GB"/>
                  </a:p>
                </p:txBody>
              </p:sp>
              <p:sp>
                <p:nvSpPr>
                  <p:cNvPr id="84058" name="Oval 90"/>
                  <p:cNvSpPr>
                    <a:spLocks noChangeArrowheads="1"/>
                  </p:cNvSpPr>
                  <p:nvPr/>
                </p:nvSpPr>
                <p:spPr bwMode="auto">
                  <a:xfrm>
                    <a:off x="3750" y="2893"/>
                    <a:ext cx="79" cy="82"/>
                  </a:xfrm>
                  <a:prstGeom prst="ellipse">
                    <a:avLst/>
                  </a:prstGeom>
                  <a:solidFill>
                    <a:srgbClr val="000000"/>
                  </a:solidFill>
                  <a:ln w="19050">
                    <a:solidFill>
                      <a:srgbClr val="FFFFFF"/>
                    </a:solidFill>
                    <a:round/>
                    <a:headEnd/>
                    <a:tailEnd/>
                  </a:ln>
                </p:spPr>
                <p:txBody>
                  <a:bodyPr/>
                  <a:lstStyle/>
                  <a:p>
                    <a:endParaRPr lang="en-GB"/>
                  </a:p>
                </p:txBody>
              </p:sp>
            </p:grpSp>
          </p:grpSp>
          <p:grpSp>
            <p:nvGrpSpPr>
              <p:cNvPr id="84059" name="Group 91"/>
              <p:cNvGrpSpPr>
                <a:grpSpLocks/>
              </p:cNvGrpSpPr>
              <p:nvPr/>
            </p:nvGrpSpPr>
            <p:grpSpPr bwMode="auto">
              <a:xfrm>
                <a:off x="1597" y="2685"/>
                <a:ext cx="502" cy="504"/>
                <a:chOff x="1597" y="2685"/>
                <a:chExt cx="502" cy="504"/>
              </a:xfrm>
            </p:grpSpPr>
            <p:sp>
              <p:nvSpPr>
                <p:cNvPr id="84060" name="Oval 92"/>
                <p:cNvSpPr>
                  <a:spLocks noChangeArrowheads="1"/>
                </p:cNvSpPr>
                <p:nvPr/>
              </p:nvSpPr>
              <p:spPr bwMode="auto">
                <a:xfrm>
                  <a:off x="1597" y="2685"/>
                  <a:ext cx="502" cy="504"/>
                </a:xfrm>
                <a:prstGeom prst="ellipse">
                  <a:avLst/>
                </a:prstGeom>
                <a:solidFill>
                  <a:srgbClr val="000000"/>
                </a:solidFill>
                <a:ln w="9525">
                  <a:solidFill>
                    <a:srgbClr val="000000"/>
                  </a:solidFill>
                  <a:round/>
                  <a:headEnd/>
                  <a:tailEnd/>
                </a:ln>
              </p:spPr>
              <p:txBody>
                <a:bodyPr/>
                <a:lstStyle/>
                <a:p>
                  <a:endParaRPr lang="en-GB"/>
                </a:p>
              </p:txBody>
            </p:sp>
            <p:sp>
              <p:nvSpPr>
                <p:cNvPr id="84061" name="Freeform 93"/>
                <p:cNvSpPr>
                  <a:spLocks/>
                </p:cNvSpPr>
                <p:nvPr/>
              </p:nvSpPr>
              <p:spPr bwMode="auto">
                <a:xfrm>
                  <a:off x="1809" y="3012"/>
                  <a:ext cx="87" cy="108"/>
                </a:xfrm>
                <a:custGeom>
                  <a:avLst/>
                  <a:gdLst>
                    <a:gd name="T0" fmla="*/ 0 w 174"/>
                    <a:gd name="T1" fmla="*/ 199 h 215"/>
                    <a:gd name="T2" fmla="*/ 67 w 174"/>
                    <a:gd name="T3" fmla="*/ 0 h 215"/>
                    <a:gd name="T4" fmla="*/ 109 w 174"/>
                    <a:gd name="T5" fmla="*/ 0 h 215"/>
                    <a:gd name="T6" fmla="*/ 174 w 174"/>
                    <a:gd name="T7" fmla="*/ 207 h 215"/>
                    <a:gd name="T8" fmla="*/ 90 w 174"/>
                    <a:gd name="T9" fmla="*/ 215 h 215"/>
                    <a:gd name="T10" fmla="*/ 0 w 174"/>
                    <a:gd name="T11" fmla="*/ 199 h 215"/>
                  </a:gdLst>
                  <a:ahLst/>
                  <a:cxnLst>
                    <a:cxn ang="0">
                      <a:pos x="T0" y="T1"/>
                    </a:cxn>
                    <a:cxn ang="0">
                      <a:pos x="T2" y="T3"/>
                    </a:cxn>
                    <a:cxn ang="0">
                      <a:pos x="T4" y="T5"/>
                    </a:cxn>
                    <a:cxn ang="0">
                      <a:pos x="T6" y="T7"/>
                    </a:cxn>
                    <a:cxn ang="0">
                      <a:pos x="T8" y="T9"/>
                    </a:cxn>
                    <a:cxn ang="0">
                      <a:pos x="T10" y="T11"/>
                    </a:cxn>
                  </a:cxnLst>
                  <a:rect l="0" t="0" r="r" b="b"/>
                  <a:pathLst>
                    <a:path w="174" h="215">
                      <a:moveTo>
                        <a:pt x="0" y="199"/>
                      </a:moveTo>
                      <a:lnTo>
                        <a:pt x="67" y="0"/>
                      </a:lnTo>
                      <a:lnTo>
                        <a:pt x="109" y="0"/>
                      </a:lnTo>
                      <a:lnTo>
                        <a:pt x="174" y="207"/>
                      </a:lnTo>
                      <a:lnTo>
                        <a:pt x="90" y="215"/>
                      </a:lnTo>
                      <a:lnTo>
                        <a:pt x="0" y="199"/>
                      </a:lnTo>
                      <a:close/>
                    </a:path>
                  </a:pathLst>
                </a:custGeom>
                <a:solidFill>
                  <a:srgbClr val="FF0000"/>
                </a:solidFill>
                <a:ln w="9525">
                  <a:solidFill>
                    <a:srgbClr val="000000"/>
                  </a:solidFill>
                  <a:prstDash val="solid"/>
                  <a:round/>
                  <a:headEnd/>
                  <a:tailEnd/>
                </a:ln>
              </p:spPr>
              <p:txBody>
                <a:bodyPr/>
                <a:lstStyle/>
                <a:p>
                  <a:endParaRPr lang="en-GB"/>
                </a:p>
              </p:txBody>
            </p:sp>
            <p:sp>
              <p:nvSpPr>
                <p:cNvPr id="84062" name="Freeform 94"/>
                <p:cNvSpPr>
                  <a:spLocks/>
                </p:cNvSpPr>
                <p:nvPr/>
              </p:nvSpPr>
              <p:spPr bwMode="auto">
                <a:xfrm>
                  <a:off x="1803" y="2752"/>
                  <a:ext cx="90" cy="108"/>
                </a:xfrm>
                <a:custGeom>
                  <a:avLst/>
                  <a:gdLst>
                    <a:gd name="T0" fmla="*/ 0 w 181"/>
                    <a:gd name="T1" fmla="*/ 15 h 215"/>
                    <a:gd name="T2" fmla="*/ 72 w 181"/>
                    <a:gd name="T3" fmla="*/ 215 h 215"/>
                    <a:gd name="T4" fmla="*/ 115 w 181"/>
                    <a:gd name="T5" fmla="*/ 215 h 215"/>
                    <a:gd name="T6" fmla="*/ 181 w 181"/>
                    <a:gd name="T7" fmla="*/ 9 h 215"/>
                    <a:gd name="T8" fmla="*/ 94 w 181"/>
                    <a:gd name="T9" fmla="*/ 0 h 215"/>
                    <a:gd name="T10" fmla="*/ 0 w 181"/>
                    <a:gd name="T11" fmla="*/ 15 h 215"/>
                  </a:gdLst>
                  <a:ahLst/>
                  <a:cxnLst>
                    <a:cxn ang="0">
                      <a:pos x="T0" y="T1"/>
                    </a:cxn>
                    <a:cxn ang="0">
                      <a:pos x="T2" y="T3"/>
                    </a:cxn>
                    <a:cxn ang="0">
                      <a:pos x="T4" y="T5"/>
                    </a:cxn>
                    <a:cxn ang="0">
                      <a:pos x="T6" y="T7"/>
                    </a:cxn>
                    <a:cxn ang="0">
                      <a:pos x="T8" y="T9"/>
                    </a:cxn>
                    <a:cxn ang="0">
                      <a:pos x="T10" y="T11"/>
                    </a:cxn>
                  </a:cxnLst>
                  <a:rect l="0" t="0" r="r" b="b"/>
                  <a:pathLst>
                    <a:path w="181" h="215">
                      <a:moveTo>
                        <a:pt x="0" y="15"/>
                      </a:moveTo>
                      <a:lnTo>
                        <a:pt x="72" y="215"/>
                      </a:lnTo>
                      <a:lnTo>
                        <a:pt x="115" y="215"/>
                      </a:lnTo>
                      <a:lnTo>
                        <a:pt x="181" y="9"/>
                      </a:lnTo>
                      <a:lnTo>
                        <a:pt x="94" y="0"/>
                      </a:lnTo>
                      <a:lnTo>
                        <a:pt x="0" y="15"/>
                      </a:lnTo>
                      <a:close/>
                    </a:path>
                  </a:pathLst>
                </a:custGeom>
                <a:solidFill>
                  <a:srgbClr val="FF0000"/>
                </a:solidFill>
                <a:ln w="9525">
                  <a:solidFill>
                    <a:srgbClr val="000000"/>
                  </a:solidFill>
                  <a:prstDash val="solid"/>
                  <a:round/>
                  <a:headEnd/>
                  <a:tailEnd/>
                </a:ln>
              </p:spPr>
              <p:txBody>
                <a:bodyPr/>
                <a:lstStyle/>
                <a:p>
                  <a:endParaRPr lang="en-GB"/>
                </a:p>
              </p:txBody>
            </p:sp>
            <p:sp>
              <p:nvSpPr>
                <p:cNvPr id="84063" name="Freeform 95"/>
                <p:cNvSpPr>
                  <a:spLocks/>
                </p:cNvSpPr>
                <p:nvPr/>
              </p:nvSpPr>
              <p:spPr bwMode="auto">
                <a:xfrm>
                  <a:off x="1923" y="2890"/>
                  <a:ext cx="108" cy="88"/>
                </a:xfrm>
                <a:custGeom>
                  <a:avLst/>
                  <a:gdLst>
                    <a:gd name="T0" fmla="*/ 201 w 216"/>
                    <a:gd name="T1" fmla="*/ 0 h 175"/>
                    <a:gd name="T2" fmla="*/ 0 w 216"/>
                    <a:gd name="T3" fmla="*/ 70 h 175"/>
                    <a:gd name="T4" fmla="*/ 0 w 216"/>
                    <a:gd name="T5" fmla="*/ 112 h 175"/>
                    <a:gd name="T6" fmla="*/ 207 w 216"/>
                    <a:gd name="T7" fmla="*/ 175 h 175"/>
                    <a:gd name="T8" fmla="*/ 216 w 216"/>
                    <a:gd name="T9" fmla="*/ 91 h 175"/>
                    <a:gd name="T10" fmla="*/ 201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201" y="0"/>
                      </a:moveTo>
                      <a:lnTo>
                        <a:pt x="0" y="70"/>
                      </a:lnTo>
                      <a:lnTo>
                        <a:pt x="0" y="112"/>
                      </a:lnTo>
                      <a:lnTo>
                        <a:pt x="207" y="175"/>
                      </a:lnTo>
                      <a:lnTo>
                        <a:pt x="216" y="91"/>
                      </a:lnTo>
                      <a:lnTo>
                        <a:pt x="201" y="0"/>
                      </a:lnTo>
                      <a:close/>
                    </a:path>
                  </a:pathLst>
                </a:custGeom>
                <a:solidFill>
                  <a:srgbClr val="FF0000"/>
                </a:solidFill>
                <a:ln w="9525">
                  <a:solidFill>
                    <a:srgbClr val="000000"/>
                  </a:solidFill>
                  <a:prstDash val="solid"/>
                  <a:round/>
                  <a:headEnd/>
                  <a:tailEnd/>
                </a:ln>
              </p:spPr>
              <p:txBody>
                <a:bodyPr/>
                <a:lstStyle/>
                <a:p>
                  <a:endParaRPr lang="en-GB"/>
                </a:p>
              </p:txBody>
            </p:sp>
            <p:sp>
              <p:nvSpPr>
                <p:cNvPr id="84064" name="Freeform 96"/>
                <p:cNvSpPr>
                  <a:spLocks/>
                </p:cNvSpPr>
                <p:nvPr/>
              </p:nvSpPr>
              <p:spPr bwMode="auto">
                <a:xfrm>
                  <a:off x="1665" y="2890"/>
                  <a:ext cx="109" cy="88"/>
                </a:xfrm>
                <a:custGeom>
                  <a:avLst/>
                  <a:gdLst>
                    <a:gd name="T0" fmla="*/ 15 w 216"/>
                    <a:gd name="T1" fmla="*/ 0 h 175"/>
                    <a:gd name="T2" fmla="*/ 216 w 216"/>
                    <a:gd name="T3" fmla="*/ 70 h 175"/>
                    <a:gd name="T4" fmla="*/ 216 w 216"/>
                    <a:gd name="T5" fmla="*/ 112 h 175"/>
                    <a:gd name="T6" fmla="*/ 9 w 216"/>
                    <a:gd name="T7" fmla="*/ 175 h 175"/>
                    <a:gd name="T8" fmla="*/ 0 w 216"/>
                    <a:gd name="T9" fmla="*/ 91 h 175"/>
                    <a:gd name="T10" fmla="*/ 15 w 216"/>
                    <a:gd name="T11" fmla="*/ 0 h 175"/>
                  </a:gdLst>
                  <a:ahLst/>
                  <a:cxnLst>
                    <a:cxn ang="0">
                      <a:pos x="T0" y="T1"/>
                    </a:cxn>
                    <a:cxn ang="0">
                      <a:pos x="T2" y="T3"/>
                    </a:cxn>
                    <a:cxn ang="0">
                      <a:pos x="T4" y="T5"/>
                    </a:cxn>
                    <a:cxn ang="0">
                      <a:pos x="T6" y="T7"/>
                    </a:cxn>
                    <a:cxn ang="0">
                      <a:pos x="T8" y="T9"/>
                    </a:cxn>
                    <a:cxn ang="0">
                      <a:pos x="T10" y="T11"/>
                    </a:cxn>
                  </a:cxnLst>
                  <a:rect l="0" t="0" r="r" b="b"/>
                  <a:pathLst>
                    <a:path w="216" h="175">
                      <a:moveTo>
                        <a:pt x="15" y="0"/>
                      </a:moveTo>
                      <a:lnTo>
                        <a:pt x="216" y="70"/>
                      </a:lnTo>
                      <a:lnTo>
                        <a:pt x="216" y="112"/>
                      </a:lnTo>
                      <a:lnTo>
                        <a:pt x="9" y="175"/>
                      </a:lnTo>
                      <a:lnTo>
                        <a:pt x="0" y="91"/>
                      </a:lnTo>
                      <a:lnTo>
                        <a:pt x="15" y="0"/>
                      </a:lnTo>
                      <a:close/>
                    </a:path>
                  </a:pathLst>
                </a:custGeom>
                <a:solidFill>
                  <a:srgbClr val="FF0000"/>
                </a:solidFill>
                <a:ln w="9525">
                  <a:solidFill>
                    <a:srgbClr val="000000"/>
                  </a:solidFill>
                  <a:prstDash val="solid"/>
                  <a:round/>
                  <a:headEnd/>
                  <a:tailEnd/>
                </a:ln>
              </p:spPr>
              <p:txBody>
                <a:bodyPr/>
                <a:lstStyle/>
                <a:p>
                  <a:endParaRPr lang="en-GB"/>
                </a:p>
              </p:txBody>
            </p:sp>
            <p:sp>
              <p:nvSpPr>
                <p:cNvPr id="84065" name="Oval 97"/>
                <p:cNvSpPr>
                  <a:spLocks noChangeArrowheads="1"/>
                </p:cNvSpPr>
                <p:nvPr/>
              </p:nvSpPr>
              <p:spPr bwMode="auto">
                <a:xfrm>
                  <a:off x="1664" y="2751"/>
                  <a:ext cx="363" cy="365"/>
                </a:xfrm>
                <a:prstGeom prst="ellipse">
                  <a:avLst/>
                </a:prstGeom>
                <a:noFill/>
                <a:ln w="19050">
                  <a:solidFill>
                    <a:srgbClr val="FFFFFF"/>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84066" name="Group 98"/>
                <p:cNvGrpSpPr>
                  <a:grpSpLocks/>
                </p:cNvGrpSpPr>
                <p:nvPr/>
              </p:nvGrpSpPr>
              <p:grpSpPr bwMode="auto">
                <a:xfrm>
                  <a:off x="1778" y="2864"/>
                  <a:ext cx="138" cy="139"/>
                  <a:chOff x="1778" y="2864"/>
                  <a:chExt cx="138" cy="139"/>
                </a:xfrm>
              </p:grpSpPr>
              <p:sp>
                <p:nvSpPr>
                  <p:cNvPr id="84067" name="Oval 99"/>
                  <p:cNvSpPr>
                    <a:spLocks noChangeArrowheads="1"/>
                  </p:cNvSpPr>
                  <p:nvPr/>
                </p:nvSpPr>
                <p:spPr bwMode="auto">
                  <a:xfrm>
                    <a:off x="1778" y="2864"/>
                    <a:ext cx="138" cy="139"/>
                  </a:xfrm>
                  <a:prstGeom prst="ellipse">
                    <a:avLst/>
                  </a:prstGeom>
                  <a:solidFill>
                    <a:srgbClr val="000000"/>
                  </a:solidFill>
                  <a:ln w="19050">
                    <a:solidFill>
                      <a:srgbClr val="FFFFFF"/>
                    </a:solidFill>
                    <a:round/>
                    <a:headEnd/>
                    <a:tailEnd/>
                  </a:ln>
                </p:spPr>
                <p:txBody>
                  <a:bodyPr/>
                  <a:lstStyle/>
                  <a:p>
                    <a:endParaRPr lang="en-GB"/>
                  </a:p>
                </p:txBody>
              </p:sp>
              <p:sp>
                <p:nvSpPr>
                  <p:cNvPr id="84068" name="Oval 100"/>
                  <p:cNvSpPr>
                    <a:spLocks noChangeArrowheads="1"/>
                  </p:cNvSpPr>
                  <p:nvPr/>
                </p:nvSpPr>
                <p:spPr bwMode="auto">
                  <a:xfrm>
                    <a:off x="1807" y="2893"/>
                    <a:ext cx="78" cy="82"/>
                  </a:xfrm>
                  <a:prstGeom prst="ellipse">
                    <a:avLst/>
                  </a:prstGeom>
                  <a:solidFill>
                    <a:srgbClr val="000000"/>
                  </a:solidFill>
                  <a:ln w="19050">
                    <a:solidFill>
                      <a:srgbClr val="FFFFFF"/>
                    </a:solidFill>
                    <a:round/>
                    <a:headEnd/>
                    <a:tailEnd/>
                  </a:ln>
                </p:spPr>
                <p:txBody>
                  <a:bodyPr/>
                  <a:lstStyle/>
                  <a:p>
                    <a:endParaRPr lang="en-GB"/>
                  </a:p>
                </p:txBody>
              </p:sp>
            </p:grpSp>
          </p:grpSp>
        </p:grpSp>
      </p:grpSp>
    </p:spTree>
    <p:extLst>
      <p:ext uri="{BB962C8B-B14F-4D97-AF65-F5344CB8AC3E}">
        <p14:creationId xmlns:p14="http://schemas.microsoft.com/office/powerpoint/2010/main" val="289885067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nodeType="afterEffect">
                                  <p:stCondLst>
                                    <p:cond delay="3000"/>
                                  </p:stCondLst>
                                  <p:childTnLst>
                                    <p:set>
                                      <p:cBhvr>
                                        <p:cTn id="6" dur="1" fill="hold">
                                          <p:stCondLst>
                                            <p:cond delay="0"/>
                                          </p:stCondLst>
                                        </p:cTn>
                                        <p:tgtEl>
                                          <p:spTgt spid="83970"/>
                                        </p:tgtEl>
                                        <p:attrNameLst>
                                          <p:attrName>style.visibility</p:attrName>
                                        </p:attrNameLst>
                                      </p:cBhvr>
                                      <p:to>
                                        <p:strVal val="visible"/>
                                      </p:to>
                                    </p:set>
                                    <p:animEffect transition="in" filter="wipe(left)">
                                      <p:cBhvr>
                                        <p:cTn id="7" dur="500"/>
                                        <p:tgtEl>
                                          <p:spTgt spid="83970"/>
                                        </p:tgtEl>
                                      </p:cBhvr>
                                    </p:animEffect>
                                  </p:childTnLst>
                                </p:cTn>
                              </p:par>
                            </p:childTnLst>
                          </p:cTn>
                        </p:par>
                        <p:par>
                          <p:cTn id="8" fill="hold" nodeType="afterGroup">
                            <p:stCondLst>
                              <p:cond delay="3500"/>
                            </p:stCondLst>
                            <p:childTnLst>
                              <p:par>
                                <p:cTn id="9" presetID="17" presetClass="entr" presetSubtype="10" fill="hold" grpId="0" nodeType="afterEffect">
                                  <p:stCondLst>
                                    <p:cond delay="3000"/>
                                  </p:stCondLst>
                                  <p:childTnLst>
                                    <p:set>
                                      <p:cBhvr>
                                        <p:cTn id="10" dur="1" fill="hold">
                                          <p:stCondLst>
                                            <p:cond delay="0"/>
                                          </p:stCondLst>
                                        </p:cTn>
                                        <p:tgtEl>
                                          <p:spTgt spid="84011"/>
                                        </p:tgtEl>
                                        <p:attrNameLst>
                                          <p:attrName>style.visibility</p:attrName>
                                        </p:attrNameLst>
                                      </p:cBhvr>
                                      <p:to>
                                        <p:strVal val="visible"/>
                                      </p:to>
                                    </p:set>
                                    <p:anim calcmode="lin" valueType="num">
                                      <p:cBhvr>
                                        <p:cTn id="11" dur="500" fill="hold"/>
                                        <p:tgtEl>
                                          <p:spTgt spid="84011"/>
                                        </p:tgtEl>
                                        <p:attrNameLst>
                                          <p:attrName>ppt_w</p:attrName>
                                        </p:attrNameLst>
                                      </p:cBhvr>
                                      <p:tavLst>
                                        <p:tav tm="0">
                                          <p:val>
                                            <p:fltVal val="0"/>
                                          </p:val>
                                        </p:tav>
                                        <p:tav tm="100000">
                                          <p:val>
                                            <p:strVal val="#ppt_w"/>
                                          </p:val>
                                        </p:tav>
                                      </p:tavLst>
                                    </p:anim>
                                    <p:anim calcmode="lin" valueType="num">
                                      <p:cBhvr>
                                        <p:cTn id="12" dur="500" fill="hold"/>
                                        <p:tgtEl>
                                          <p:spTgt spid="8401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4011"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body" idx="1"/>
          </p:nvPr>
        </p:nvSpPr>
        <p:spPr>
          <a:xfrm>
            <a:off x="1752600" y="1447800"/>
            <a:ext cx="8686800" cy="9906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buFont typeface="Wingdings" panose="05000000000000000000" pitchFamily="2" charset="2"/>
              <a:buNone/>
            </a:pPr>
            <a:r>
              <a:rPr lang="en-US" altLang="en-US"/>
              <a:t>Manufacturing costs that </a:t>
            </a:r>
            <a:r>
              <a:rPr lang="en-US" altLang="en-US">
                <a:solidFill>
                  <a:srgbClr val="0000CC"/>
                </a:solidFill>
              </a:rPr>
              <a:t>cannot</a:t>
            </a:r>
            <a:r>
              <a:rPr lang="en-US" altLang="en-US"/>
              <a:t> be traced directly to specific units produced.</a:t>
            </a:r>
          </a:p>
        </p:txBody>
      </p:sp>
      <p:sp>
        <p:nvSpPr>
          <p:cNvPr id="84995"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Manufacturing Overhead</a:t>
            </a:r>
          </a:p>
        </p:txBody>
      </p:sp>
      <p:sp>
        <p:nvSpPr>
          <p:cNvPr id="84996" name="Rectangle 4"/>
          <p:cNvSpPr>
            <a:spLocks noChangeArrowheads="1"/>
          </p:cNvSpPr>
          <p:nvPr/>
        </p:nvSpPr>
        <p:spPr bwMode="auto">
          <a:xfrm>
            <a:off x="2074864" y="2732088"/>
            <a:ext cx="8347075" cy="459100"/>
          </a:xfrm>
          <a:prstGeom prst="rect">
            <a:avLst/>
          </a:prstGeom>
          <a:solidFill>
            <a:srgbClr val="F8F8F8"/>
          </a:solidFill>
          <a:ln w="25399">
            <a:solidFill>
              <a:schemeClr val="accent2"/>
            </a:solidFill>
            <a:miter lim="800000"/>
            <a:headEnd/>
            <a:tailEnd/>
          </a:ln>
          <a:effectLst>
            <a:outerShdw dist="53882" dir="2700000" algn="ctr" rotWithShape="0">
              <a:schemeClr val="tx1"/>
            </a:outerShdw>
          </a:effectLst>
        </p:spPr>
        <p:txBody>
          <a:bodyPr lIns="90488" tIns="44450" rIns="90488" bIns="44450">
            <a:spAutoFit/>
          </a:bodyPr>
          <a:lstStyle/>
          <a:p>
            <a:pPr algn="ctr">
              <a:spcBef>
                <a:spcPct val="50000"/>
              </a:spcBef>
            </a:pPr>
            <a:r>
              <a:rPr lang="en-US" altLang="en-US" sz="2400" b="1">
                <a:latin typeface="Arial" panose="020B0604020202020204" pitchFamily="34" charset="0"/>
              </a:rPr>
              <a:t>Examples:</a:t>
            </a:r>
            <a:r>
              <a:rPr lang="en-US" altLang="en-US" sz="2400" b="1">
                <a:solidFill>
                  <a:schemeClr val="bg1"/>
                </a:solidFill>
                <a:latin typeface="Arial" panose="020B0604020202020204" pitchFamily="34" charset="0"/>
              </a:rPr>
              <a:t>  </a:t>
            </a:r>
            <a:r>
              <a:rPr lang="en-US" altLang="en-US" sz="2400" b="1">
                <a:solidFill>
                  <a:srgbClr val="0000CC"/>
                </a:solidFill>
                <a:latin typeface="Arial" panose="020B0604020202020204" pitchFamily="34" charset="0"/>
              </a:rPr>
              <a:t>Indirect labor and indirect materials</a:t>
            </a:r>
          </a:p>
        </p:txBody>
      </p:sp>
      <p:grpSp>
        <p:nvGrpSpPr>
          <p:cNvPr id="85002" name="Group 10"/>
          <p:cNvGrpSpPr>
            <a:grpSpLocks/>
          </p:cNvGrpSpPr>
          <p:nvPr/>
        </p:nvGrpSpPr>
        <p:grpSpPr bwMode="auto">
          <a:xfrm>
            <a:off x="2063750" y="3089275"/>
            <a:ext cx="4108450" cy="3043238"/>
            <a:chOff x="340" y="1946"/>
            <a:chExt cx="2588" cy="1917"/>
          </a:xfrm>
        </p:grpSpPr>
        <p:sp>
          <p:nvSpPr>
            <p:cNvPr id="84997" name="AutoShape 5"/>
            <p:cNvSpPr>
              <a:spLocks noChangeArrowheads="1"/>
            </p:cNvSpPr>
            <p:nvPr/>
          </p:nvSpPr>
          <p:spPr bwMode="auto">
            <a:xfrm rot="16200000">
              <a:off x="2236" y="2018"/>
              <a:ext cx="472" cy="328"/>
            </a:xfrm>
            <a:prstGeom prst="rightArrow">
              <a:avLst>
                <a:gd name="adj1" fmla="val 50000"/>
                <a:gd name="adj2" fmla="val 71958"/>
              </a:avLst>
            </a:prstGeom>
            <a:solidFill>
              <a:schemeClr val="accent2"/>
            </a:solidFill>
            <a:ln w="12699">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4998" name="Rectangle 6"/>
            <p:cNvSpPr>
              <a:spLocks noChangeArrowheads="1"/>
            </p:cNvSpPr>
            <p:nvPr/>
          </p:nvSpPr>
          <p:spPr bwMode="auto">
            <a:xfrm>
              <a:off x="340" y="2393"/>
              <a:ext cx="2588" cy="1470"/>
            </a:xfrm>
            <a:prstGeom prst="rect">
              <a:avLst/>
            </a:prstGeom>
            <a:solidFill>
              <a:schemeClr val="folHlink"/>
            </a:solidFill>
            <a:ln w="25399">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lnSpc>
                  <a:spcPct val="90000"/>
                </a:lnSpc>
                <a:spcBef>
                  <a:spcPct val="40000"/>
                </a:spcBef>
              </a:pPr>
              <a:r>
                <a:rPr lang="en-US" altLang="en-US" sz="2400" b="1">
                  <a:solidFill>
                    <a:schemeClr val="accent2"/>
                  </a:solidFill>
                  <a:latin typeface="Arial" panose="020B0604020202020204" pitchFamily="34" charset="0"/>
                </a:rPr>
                <a:t>Wages paid to employees who are not directly involved in production work.</a:t>
              </a:r>
              <a:r>
                <a:rPr lang="en-US" altLang="en-US" sz="2400" b="1">
                  <a:solidFill>
                    <a:schemeClr val="bg1"/>
                  </a:solidFill>
                  <a:latin typeface="Arial" panose="020B0604020202020204" pitchFamily="34" charset="0"/>
                </a:rPr>
                <a:t>  </a:t>
              </a:r>
              <a:br>
                <a:rPr lang="en-US" altLang="en-US" sz="2400" b="1">
                  <a:solidFill>
                    <a:schemeClr val="bg1"/>
                  </a:solidFill>
                  <a:latin typeface="Arial" panose="020B0604020202020204" pitchFamily="34" charset="0"/>
                </a:rPr>
              </a:br>
              <a:r>
                <a:rPr lang="en-US" altLang="en-US" sz="2200" b="1">
                  <a:solidFill>
                    <a:srgbClr val="FC0128"/>
                  </a:solidFill>
                  <a:latin typeface="Arial" panose="020B0604020202020204" pitchFamily="34" charset="0"/>
                </a:rPr>
                <a:t>Examples:  </a:t>
              </a:r>
              <a:r>
                <a:rPr lang="en-US" altLang="en-US" sz="2200" b="1">
                  <a:solidFill>
                    <a:schemeClr val="accent2"/>
                  </a:solidFill>
                  <a:latin typeface="Arial" panose="020B0604020202020204" pitchFamily="34" charset="0"/>
                </a:rPr>
                <a:t>maintenance workers, janitors and security guards.</a:t>
              </a:r>
            </a:p>
          </p:txBody>
        </p:sp>
      </p:grpSp>
      <p:grpSp>
        <p:nvGrpSpPr>
          <p:cNvPr id="85001" name="Group 9"/>
          <p:cNvGrpSpPr>
            <a:grpSpLocks/>
          </p:cNvGrpSpPr>
          <p:nvPr/>
        </p:nvGrpSpPr>
        <p:grpSpPr bwMode="auto">
          <a:xfrm>
            <a:off x="6342063" y="3089275"/>
            <a:ext cx="4108450" cy="2711450"/>
            <a:chOff x="3035" y="1946"/>
            <a:chExt cx="2588" cy="1708"/>
          </a:xfrm>
        </p:grpSpPr>
        <p:sp>
          <p:nvSpPr>
            <p:cNvPr id="84999" name="AutoShape 7"/>
            <p:cNvSpPr>
              <a:spLocks noChangeArrowheads="1"/>
            </p:cNvSpPr>
            <p:nvPr/>
          </p:nvSpPr>
          <p:spPr bwMode="auto">
            <a:xfrm rot="16200000">
              <a:off x="4060" y="2018"/>
              <a:ext cx="472" cy="328"/>
            </a:xfrm>
            <a:prstGeom prst="rightArrow">
              <a:avLst>
                <a:gd name="adj1" fmla="val 50000"/>
                <a:gd name="adj2" fmla="val 71958"/>
              </a:avLst>
            </a:prstGeom>
            <a:solidFill>
              <a:schemeClr val="accent2"/>
            </a:solidFill>
            <a:ln w="12699">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85000" name="Rectangle 8"/>
            <p:cNvSpPr>
              <a:spLocks noChangeArrowheads="1"/>
            </p:cNvSpPr>
            <p:nvPr/>
          </p:nvSpPr>
          <p:spPr bwMode="auto">
            <a:xfrm>
              <a:off x="3035" y="2393"/>
              <a:ext cx="2588" cy="1261"/>
            </a:xfrm>
            <a:prstGeom prst="rect">
              <a:avLst/>
            </a:prstGeom>
            <a:solidFill>
              <a:schemeClr val="folHlink"/>
            </a:solidFill>
            <a:ln w="25399">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lnSpc>
                  <a:spcPct val="90000"/>
                </a:lnSpc>
                <a:spcBef>
                  <a:spcPct val="50000"/>
                </a:spcBef>
              </a:pPr>
              <a:r>
                <a:rPr lang="en-US" altLang="en-US" sz="2400" b="1">
                  <a:solidFill>
                    <a:schemeClr val="accent2"/>
                  </a:solidFill>
                  <a:latin typeface="Arial" panose="020B0604020202020204" pitchFamily="34" charset="0"/>
                </a:rPr>
                <a:t>Materials used to support the production process.  </a:t>
              </a:r>
              <a:br>
                <a:rPr lang="en-US" altLang="en-US" sz="2400" b="1">
                  <a:solidFill>
                    <a:schemeClr val="accent2"/>
                  </a:solidFill>
                  <a:latin typeface="Arial" panose="020B0604020202020204" pitchFamily="34" charset="0"/>
                </a:rPr>
              </a:br>
              <a:r>
                <a:rPr lang="en-US" altLang="en-US" sz="2400" b="1">
                  <a:solidFill>
                    <a:schemeClr val="accent2"/>
                  </a:solidFill>
                  <a:latin typeface="Arial" panose="020B0604020202020204" pitchFamily="34" charset="0"/>
                </a:rPr>
                <a:t/>
              </a:r>
              <a:br>
                <a:rPr lang="en-US" altLang="en-US" sz="2400" b="1">
                  <a:solidFill>
                    <a:schemeClr val="accent2"/>
                  </a:solidFill>
                  <a:latin typeface="Arial" panose="020B0604020202020204" pitchFamily="34" charset="0"/>
                </a:rPr>
              </a:br>
              <a:r>
                <a:rPr lang="en-US" altLang="en-US" sz="2200" b="1">
                  <a:solidFill>
                    <a:srgbClr val="FF0000"/>
                  </a:solidFill>
                  <a:latin typeface="Arial" panose="020B0604020202020204" pitchFamily="34" charset="0"/>
                </a:rPr>
                <a:t>Examples:</a:t>
              </a:r>
              <a:r>
                <a:rPr lang="en-US" altLang="en-US" sz="2200" b="1">
                  <a:solidFill>
                    <a:schemeClr val="accent2"/>
                  </a:solidFill>
                  <a:latin typeface="Arial" panose="020B0604020202020204" pitchFamily="34" charset="0"/>
                </a:rPr>
                <a:t> lubricants and cleaning supplies used in the automobile assembly plant.</a:t>
              </a:r>
            </a:p>
          </p:txBody>
        </p:sp>
      </p:grpSp>
    </p:spTree>
    <p:extLst>
      <p:ext uri="{BB962C8B-B14F-4D97-AF65-F5344CB8AC3E}">
        <p14:creationId xmlns:p14="http://schemas.microsoft.com/office/powerpoint/2010/main" val="1973353309"/>
      </p:ext>
    </p:extLst>
  </p:cSld>
  <p:clrMapOvr>
    <a:masterClrMapping/>
  </p:clrMapOvr>
  <p:transition>
    <p:wipe dir="u"/>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85002"/>
                                        </p:tgtEl>
                                        <p:attrNameLst>
                                          <p:attrName>style.visibility</p:attrName>
                                        </p:attrNameLst>
                                      </p:cBhvr>
                                      <p:to>
                                        <p:strVal val="visible"/>
                                      </p:to>
                                    </p:set>
                                    <p:anim calcmode="lin" valueType="num">
                                      <p:cBhvr additive="base">
                                        <p:cTn id="7" dur="500" fill="hold"/>
                                        <p:tgtEl>
                                          <p:spTgt spid="85002"/>
                                        </p:tgtEl>
                                        <p:attrNameLst>
                                          <p:attrName>ppt_x</p:attrName>
                                        </p:attrNameLst>
                                      </p:cBhvr>
                                      <p:tavLst>
                                        <p:tav tm="0">
                                          <p:val>
                                            <p:strVal val="0-#ppt_w/2"/>
                                          </p:val>
                                        </p:tav>
                                        <p:tav tm="100000">
                                          <p:val>
                                            <p:strVal val="#ppt_x"/>
                                          </p:val>
                                        </p:tav>
                                      </p:tavLst>
                                    </p:anim>
                                    <p:anim calcmode="lin" valueType="num">
                                      <p:cBhvr additive="base">
                                        <p:cTn id="8" dur="500" fill="hold"/>
                                        <p:tgtEl>
                                          <p:spTgt spid="8500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85001"/>
                                        </p:tgtEl>
                                        <p:attrNameLst>
                                          <p:attrName>style.visibility</p:attrName>
                                        </p:attrNameLst>
                                      </p:cBhvr>
                                      <p:to>
                                        <p:strVal val="visible"/>
                                      </p:to>
                                    </p:set>
                                    <p:anim calcmode="lin" valueType="num">
                                      <p:cBhvr additive="base">
                                        <p:cTn id="13" dur="500" fill="hold"/>
                                        <p:tgtEl>
                                          <p:spTgt spid="85001"/>
                                        </p:tgtEl>
                                        <p:attrNameLst>
                                          <p:attrName>ppt_x</p:attrName>
                                        </p:attrNameLst>
                                      </p:cBhvr>
                                      <p:tavLst>
                                        <p:tav tm="0">
                                          <p:val>
                                            <p:strVal val="0-#ppt_w/2"/>
                                          </p:val>
                                        </p:tav>
                                        <p:tav tm="100000">
                                          <p:val>
                                            <p:strVal val="#ppt_x"/>
                                          </p:val>
                                        </p:tav>
                                      </p:tavLst>
                                    </p:anim>
                                    <p:anim calcmode="lin" valueType="num">
                                      <p:cBhvr additive="base">
                                        <p:cTn id="14" dur="500" fill="hold"/>
                                        <p:tgtEl>
                                          <p:spTgt spid="8500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8" name="Rectangle 6"/>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Classifications of Costs</a:t>
            </a:r>
          </a:p>
        </p:txBody>
      </p:sp>
      <p:sp>
        <p:nvSpPr>
          <p:cNvPr id="172039" name="Rectangle 7"/>
          <p:cNvSpPr>
            <a:spLocks noChangeArrowheads="1"/>
          </p:cNvSpPr>
          <p:nvPr/>
        </p:nvSpPr>
        <p:spPr bwMode="auto">
          <a:xfrm>
            <a:off x="2039938" y="3030538"/>
            <a:ext cx="1454150" cy="857250"/>
          </a:xfrm>
          <a:prstGeom prst="rect">
            <a:avLst/>
          </a:prstGeom>
          <a:solidFill>
            <a:srgbClr val="FCFEB9"/>
          </a:solidFill>
          <a:ln w="38099" cmpd="dbl">
            <a:solidFill>
              <a:srgbClr val="663300"/>
            </a:solidFill>
            <a:miter lim="800000"/>
            <a:headEnd/>
            <a:tailEnd/>
          </a:ln>
          <a:effectLst>
            <a:outerShdw dist="71842" dir="2700000" algn="ctr" rotWithShape="0">
              <a:schemeClr val="tx1"/>
            </a:outerShdw>
          </a:effectLst>
        </p:spPr>
        <p:txBody>
          <a:bodyPr lIns="90488" tIns="44450" rIns="90488" bIns="44450">
            <a:spAutoFit/>
          </a:bodyPr>
          <a:lstStyle/>
          <a:p>
            <a:pPr algn="ctr">
              <a:spcBef>
                <a:spcPct val="50000"/>
              </a:spcBef>
            </a:pPr>
            <a:r>
              <a:rPr lang="en-US" altLang="en-US" sz="2400">
                <a:solidFill>
                  <a:srgbClr val="663300"/>
                </a:solidFill>
                <a:latin typeface="Arial" panose="020B0604020202020204" pitchFamily="34" charset="0"/>
              </a:rPr>
              <a:t>Direct</a:t>
            </a:r>
            <a:br>
              <a:rPr lang="en-US" altLang="en-US" sz="2400">
                <a:solidFill>
                  <a:srgbClr val="663300"/>
                </a:solidFill>
                <a:latin typeface="Arial" panose="020B0604020202020204" pitchFamily="34" charset="0"/>
              </a:rPr>
            </a:br>
            <a:r>
              <a:rPr lang="en-US" altLang="en-US" sz="2400">
                <a:solidFill>
                  <a:srgbClr val="663300"/>
                </a:solidFill>
                <a:latin typeface="Arial" panose="020B0604020202020204" pitchFamily="34" charset="0"/>
              </a:rPr>
              <a:t>Material</a:t>
            </a:r>
          </a:p>
        </p:txBody>
      </p:sp>
      <p:sp>
        <p:nvSpPr>
          <p:cNvPr id="172040" name="Rectangle 8"/>
          <p:cNvSpPr>
            <a:spLocks noChangeArrowheads="1"/>
          </p:cNvSpPr>
          <p:nvPr/>
        </p:nvSpPr>
        <p:spPr bwMode="auto">
          <a:xfrm>
            <a:off x="5164138" y="3030538"/>
            <a:ext cx="1454150" cy="857250"/>
          </a:xfrm>
          <a:prstGeom prst="rect">
            <a:avLst/>
          </a:prstGeom>
          <a:solidFill>
            <a:srgbClr val="FCFEB9"/>
          </a:solidFill>
          <a:ln w="38099" cmpd="dbl">
            <a:solidFill>
              <a:srgbClr val="663300"/>
            </a:solidFill>
            <a:miter lim="800000"/>
            <a:headEnd/>
            <a:tailEnd/>
          </a:ln>
          <a:effectLst>
            <a:outerShdw dist="71842" dir="2700000" algn="ctr" rotWithShape="0">
              <a:schemeClr val="tx1"/>
            </a:outerShdw>
          </a:effectLst>
        </p:spPr>
        <p:txBody>
          <a:bodyPr lIns="90488" tIns="44450" rIns="90488" bIns="44450">
            <a:spAutoFit/>
          </a:bodyPr>
          <a:lstStyle/>
          <a:p>
            <a:pPr algn="ctr">
              <a:spcBef>
                <a:spcPct val="50000"/>
              </a:spcBef>
            </a:pPr>
            <a:r>
              <a:rPr lang="en-US" altLang="en-US" sz="2400">
                <a:solidFill>
                  <a:srgbClr val="663300"/>
                </a:solidFill>
                <a:latin typeface="Arial" panose="020B0604020202020204" pitchFamily="34" charset="0"/>
              </a:rPr>
              <a:t>Direct</a:t>
            </a:r>
            <a:br>
              <a:rPr lang="en-US" altLang="en-US" sz="2400">
                <a:solidFill>
                  <a:srgbClr val="663300"/>
                </a:solidFill>
                <a:latin typeface="Arial" panose="020B0604020202020204" pitchFamily="34" charset="0"/>
              </a:rPr>
            </a:br>
            <a:r>
              <a:rPr lang="en-US" altLang="en-US" sz="2400">
                <a:solidFill>
                  <a:srgbClr val="663300"/>
                </a:solidFill>
                <a:latin typeface="Arial" panose="020B0604020202020204" pitchFamily="34" charset="0"/>
              </a:rPr>
              <a:t>Labor</a:t>
            </a:r>
          </a:p>
        </p:txBody>
      </p:sp>
      <p:sp>
        <p:nvSpPr>
          <p:cNvPr id="172041" name="Rectangle 9"/>
          <p:cNvSpPr>
            <a:spLocks noChangeArrowheads="1"/>
          </p:cNvSpPr>
          <p:nvPr/>
        </p:nvSpPr>
        <p:spPr bwMode="auto">
          <a:xfrm>
            <a:off x="8135938" y="3030538"/>
            <a:ext cx="2216150" cy="857250"/>
          </a:xfrm>
          <a:prstGeom prst="rect">
            <a:avLst/>
          </a:prstGeom>
          <a:solidFill>
            <a:srgbClr val="FCFEB9"/>
          </a:solidFill>
          <a:ln w="38099" cmpd="dbl">
            <a:solidFill>
              <a:srgbClr val="663300"/>
            </a:solidFill>
            <a:miter lim="800000"/>
            <a:headEnd/>
            <a:tailEnd/>
          </a:ln>
          <a:effectLst>
            <a:outerShdw dist="71842" dir="2700000" algn="ctr" rotWithShape="0">
              <a:schemeClr val="tx1"/>
            </a:outerShdw>
          </a:effectLst>
        </p:spPr>
        <p:txBody>
          <a:bodyPr lIns="90488" tIns="44450" rIns="90488" bIns="44450">
            <a:spAutoFit/>
          </a:bodyPr>
          <a:lstStyle/>
          <a:p>
            <a:pPr algn="ctr">
              <a:spcBef>
                <a:spcPct val="50000"/>
              </a:spcBef>
            </a:pPr>
            <a:r>
              <a:rPr lang="en-US" altLang="en-US" sz="2400">
                <a:solidFill>
                  <a:srgbClr val="663300"/>
                </a:solidFill>
                <a:latin typeface="Arial" panose="020B0604020202020204" pitchFamily="34" charset="0"/>
              </a:rPr>
              <a:t>Manufacturing</a:t>
            </a:r>
            <a:br>
              <a:rPr lang="en-US" altLang="en-US" sz="2400">
                <a:solidFill>
                  <a:srgbClr val="663300"/>
                </a:solidFill>
                <a:latin typeface="Arial" panose="020B0604020202020204" pitchFamily="34" charset="0"/>
              </a:rPr>
            </a:br>
            <a:r>
              <a:rPr lang="en-US" altLang="en-US" sz="2400">
                <a:solidFill>
                  <a:srgbClr val="663300"/>
                </a:solidFill>
                <a:latin typeface="Arial" panose="020B0604020202020204" pitchFamily="34" charset="0"/>
              </a:rPr>
              <a:t>Overhead</a:t>
            </a:r>
          </a:p>
        </p:txBody>
      </p:sp>
      <p:grpSp>
        <p:nvGrpSpPr>
          <p:cNvPr id="172049" name="Group 17"/>
          <p:cNvGrpSpPr>
            <a:grpSpLocks/>
          </p:cNvGrpSpPr>
          <p:nvPr/>
        </p:nvGrpSpPr>
        <p:grpSpPr bwMode="auto">
          <a:xfrm>
            <a:off x="2755900" y="3886200"/>
            <a:ext cx="2730500" cy="2058988"/>
            <a:chOff x="776" y="2448"/>
            <a:chExt cx="1720" cy="1297"/>
          </a:xfrm>
        </p:grpSpPr>
        <p:sp>
          <p:nvSpPr>
            <p:cNvPr id="172034" name="Line 2"/>
            <p:cNvSpPr>
              <a:spLocks noChangeShapeType="1"/>
            </p:cNvSpPr>
            <p:nvPr/>
          </p:nvSpPr>
          <p:spPr bwMode="auto">
            <a:xfrm>
              <a:off x="783" y="2456"/>
              <a:ext cx="0" cy="368"/>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35" name="Line 3"/>
            <p:cNvSpPr>
              <a:spLocks noChangeShapeType="1"/>
            </p:cNvSpPr>
            <p:nvPr/>
          </p:nvSpPr>
          <p:spPr bwMode="auto">
            <a:xfrm>
              <a:off x="2496" y="2448"/>
              <a:ext cx="0" cy="376"/>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2" name="Line 10"/>
            <p:cNvSpPr>
              <a:spLocks noChangeShapeType="1"/>
            </p:cNvSpPr>
            <p:nvPr/>
          </p:nvSpPr>
          <p:spPr bwMode="auto">
            <a:xfrm>
              <a:off x="776" y="2814"/>
              <a:ext cx="1712" cy="0"/>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4" name="Line 12"/>
            <p:cNvSpPr>
              <a:spLocks noChangeShapeType="1"/>
            </p:cNvSpPr>
            <p:nvPr/>
          </p:nvSpPr>
          <p:spPr bwMode="auto">
            <a:xfrm>
              <a:off x="1632" y="2818"/>
              <a:ext cx="0" cy="368"/>
            </a:xfrm>
            <a:prstGeom prst="line">
              <a:avLst/>
            </a:prstGeom>
            <a:noFill/>
            <a:ln w="25399">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6" name="Rectangle 14"/>
            <p:cNvSpPr>
              <a:spLocks noChangeArrowheads="1"/>
            </p:cNvSpPr>
            <p:nvPr/>
          </p:nvSpPr>
          <p:spPr bwMode="auto">
            <a:xfrm>
              <a:off x="1174" y="3205"/>
              <a:ext cx="916" cy="540"/>
            </a:xfrm>
            <a:prstGeom prst="rect">
              <a:avLst/>
            </a:prstGeom>
            <a:solidFill>
              <a:schemeClr val="accent2"/>
            </a:solidFill>
            <a:ln w="38099" cmpd="dbl">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400">
                  <a:solidFill>
                    <a:schemeClr val="bg1"/>
                  </a:solidFill>
                  <a:latin typeface="Arial" panose="020B0604020202020204" pitchFamily="34" charset="0"/>
                </a:rPr>
                <a:t>Prime</a:t>
              </a:r>
              <a:br>
                <a:rPr lang="en-US" altLang="en-US" sz="2400">
                  <a:solidFill>
                    <a:schemeClr val="bg1"/>
                  </a:solidFill>
                  <a:latin typeface="Arial" panose="020B0604020202020204" pitchFamily="34" charset="0"/>
                </a:rPr>
              </a:br>
              <a:r>
                <a:rPr lang="en-US" altLang="en-US" sz="2400">
                  <a:solidFill>
                    <a:schemeClr val="bg1"/>
                  </a:solidFill>
                  <a:latin typeface="Arial" panose="020B0604020202020204" pitchFamily="34" charset="0"/>
                </a:rPr>
                <a:t>Cost</a:t>
              </a:r>
            </a:p>
          </p:txBody>
        </p:sp>
      </p:grpSp>
      <p:grpSp>
        <p:nvGrpSpPr>
          <p:cNvPr id="172050" name="Group 18"/>
          <p:cNvGrpSpPr>
            <a:grpSpLocks/>
          </p:cNvGrpSpPr>
          <p:nvPr/>
        </p:nvGrpSpPr>
        <p:grpSpPr bwMode="auto">
          <a:xfrm>
            <a:off x="6315076" y="3898900"/>
            <a:ext cx="2905125" cy="2046288"/>
            <a:chOff x="3018" y="2456"/>
            <a:chExt cx="1830" cy="1289"/>
          </a:xfrm>
        </p:grpSpPr>
        <p:sp>
          <p:nvSpPr>
            <p:cNvPr id="172036" name="Line 4"/>
            <p:cNvSpPr>
              <a:spLocks noChangeShapeType="1"/>
            </p:cNvSpPr>
            <p:nvPr/>
          </p:nvSpPr>
          <p:spPr bwMode="auto">
            <a:xfrm>
              <a:off x="4848" y="2456"/>
              <a:ext cx="0" cy="368"/>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37" name="Line 5"/>
            <p:cNvSpPr>
              <a:spLocks noChangeShapeType="1"/>
            </p:cNvSpPr>
            <p:nvPr/>
          </p:nvSpPr>
          <p:spPr bwMode="auto">
            <a:xfrm>
              <a:off x="3024" y="2456"/>
              <a:ext cx="0" cy="368"/>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3" name="Line 11"/>
            <p:cNvSpPr>
              <a:spLocks noChangeShapeType="1"/>
            </p:cNvSpPr>
            <p:nvPr/>
          </p:nvSpPr>
          <p:spPr bwMode="auto">
            <a:xfrm>
              <a:off x="3018" y="2818"/>
              <a:ext cx="1830" cy="0"/>
            </a:xfrm>
            <a:prstGeom prst="line">
              <a:avLst/>
            </a:prstGeom>
            <a:noFill/>
            <a:ln w="25399">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5" name="Line 13"/>
            <p:cNvSpPr>
              <a:spLocks noChangeShapeType="1"/>
            </p:cNvSpPr>
            <p:nvPr/>
          </p:nvSpPr>
          <p:spPr bwMode="auto">
            <a:xfrm>
              <a:off x="3936" y="2826"/>
              <a:ext cx="0" cy="368"/>
            </a:xfrm>
            <a:prstGeom prst="line">
              <a:avLst/>
            </a:prstGeom>
            <a:noFill/>
            <a:ln w="25399">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2047" name="Rectangle 15"/>
            <p:cNvSpPr>
              <a:spLocks noChangeArrowheads="1"/>
            </p:cNvSpPr>
            <p:nvPr/>
          </p:nvSpPr>
          <p:spPr bwMode="auto">
            <a:xfrm>
              <a:off x="3375" y="3205"/>
              <a:ext cx="1123" cy="540"/>
            </a:xfrm>
            <a:prstGeom prst="rect">
              <a:avLst/>
            </a:prstGeom>
            <a:solidFill>
              <a:schemeClr val="accent2"/>
            </a:solidFill>
            <a:ln w="38099" cmpd="dbl">
              <a:solidFill>
                <a:schemeClr val="hlink"/>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400">
                  <a:solidFill>
                    <a:schemeClr val="bg1"/>
                  </a:solidFill>
                  <a:latin typeface="Arial" panose="020B0604020202020204" pitchFamily="34" charset="0"/>
                </a:rPr>
                <a:t>Conversion</a:t>
              </a:r>
              <a:br>
                <a:rPr lang="en-US" altLang="en-US" sz="2400">
                  <a:solidFill>
                    <a:schemeClr val="bg1"/>
                  </a:solidFill>
                  <a:latin typeface="Arial" panose="020B0604020202020204" pitchFamily="34" charset="0"/>
                </a:rPr>
              </a:br>
              <a:r>
                <a:rPr lang="en-US" altLang="en-US" sz="2400">
                  <a:solidFill>
                    <a:schemeClr val="bg1"/>
                  </a:solidFill>
                  <a:latin typeface="Arial" panose="020B0604020202020204" pitchFamily="34" charset="0"/>
                </a:rPr>
                <a:t>Cost</a:t>
              </a:r>
            </a:p>
          </p:txBody>
        </p:sp>
      </p:grpSp>
      <p:sp>
        <p:nvSpPr>
          <p:cNvPr id="172048" name="Rectangle 16"/>
          <p:cNvSpPr>
            <a:spLocks noGrp="1" noChangeArrowheads="1"/>
          </p:cNvSpPr>
          <p:nvPr>
            <p:ph type="body" idx="1"/>
          </p:nvPr>
        </p:nvSpPr>
        <p:spPr>
          <a:xfrm>
            <a:off x="2057400" y="1752600"/>
            <a:ext cx="8305800" cy="9144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lnSpc>
                <a:spcPct val="90000"/>
              </a:lnSpc>
              <a:buFont typeface="Wingdings" panose="05000000000000000000" pitchFamily="2" charset="2"/>
              <a:buNone/>
            </a:pPr>
            <a:r>
              <a:rPr lang="en-US" altLang="en-US"/>
              <a:t>Manufacturing costs are often</a:t>
            </a:r>
            <a:br>
              <a:rPr lang="en-US" altLang="en-US"/>
            </a:br>
            <a:r>
              <a:rPr lang="en-US" altLang="en-US"/>
              <a:t>classified as follows:</a:t>
            </a:r>
          </a:p>
        </p:txBody>
      </p:sp>
    </p:spTree>
    <p:extLst>
      <p:ext uri="{BB962C8B-B14F-4D97-AF65-F5344CB8AC3E}">
        <p14:creationId xmlns:p14="http://schemas.microsoft.com/office/powerpoint/2010/main" val="1093274189"/>
      </p:ext>
    </p:extLst>
  </p:cSld>
  <p:clrMapOvr>
    <a:masterClrMapping/>
  </p:clrMapOvr>
  <p:transition>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172049"/>
                                        </p:tgtEl>
                                        <p:attrNameLst>
                                          <p:attrName>style.visibility</p:attrName>
                                        </p:attrNameLst>
                                      </p:cBhvr>
                                      <p:to>
                                        <p:strVal val="visible"/>
                                      </p:to>
                                    </p:set>
                                    <p:animEffect transition="in" filter="wipe(up)">
                                      <p:cBhvr>
                                        <p:cTn id="7" dur="500"/>
                                        <p:tgtEl>
                                          <p:spTgt spid="1720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1" fill="hold" nodeType="clickEffect">
                                  <p:stCondLst>
                                    <p:cond delay="0"/>
                                  </p:stCondLst>
                                  <p:childTnLst>
                                    <p:set>
                                      <p:cBhvr>
                                        <p:cTn id="11" dur="1" fill="hold">
                                          <p:stCondLst>
                                            <p:cond delay="0"/>
                                          </p:stCondLst>
                                        </p:cTn>
                                        <p:tgtEl>
                                          <p:spTgt spid="172050"/>
                                        </p:tgtEl>
                                        <p:attrNameLst>
                                          <p:attrName>style.visibility</p:attrName>
                                        </p:attrNameLst>
                                      </p:cBhvr>
                                      <p:to>
                                        <p:strVal val="visible"/>
                                      </p:to>
                                    </p:set>
                                    <p:animEffect transition="in" filter="wipe(up)">
                                      <p:cBhvr>
                                        <p:cTn id="12" dur="500"/>
                                        <p:tgtEl>
                                          <p:spTgt spid="17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US" altLang="en-US"/>
              <a:t>Nonmanufacturing Costs</a:t>
            </a:r>
          </a:p>
        </p:txBody>
      </p:sp>
      <p:sp>
        <p:nvSpPr>
          <p:cNvPr id="87043" name="Rectangle 3"/>
          <p:cNvSpPr>
            <a:spLocks noGrp="1" noChangeArrowheads="1"/>
          </p:cNvSpPr>
          <p:nvPr>
            <p:ph type="body" idx="1"/>
          </p:nvPr>
        </p:nvSpPr>
        <p:spPr/>
        <p:txBody>
          <a:bodyPr/>
          <a:lstStyle/>
          <a:p>
            <a:pPr>
              <a:buFont typeface="Wingdings" panose="05000000000000000000" pitchFamily="2" charset="2"/>
              <a:buNone/>
            </a:pPr>
            <a:r>
              <a:rPr lang="en-US" altLang="en-US"/>
              <a:t>Marketing and selling costs . . .</a:t>
            </a:r>
          </a:p>
          <a:p>
            <a:pPr lvl="1"/>
            <a:r>
              <a:rPr lang="en-US" altLang="en-US" sz="2600"/>
              <a:t>Costs necessary to get the order and deliver the product.</a:t>
            </a:r>
          </a:p>
          <a:p>
            <a:pPr>
              <a:buFont typeface="Wingdings" panose="05000000000000000000" pitchFamily="2" charset="2"/>
              <a:buNone/>
            </a:pPr>
            <a:r>
              <a:rPr lang="en-US" altLang="en-US"/>
              <a:t>Administrative costs . . .</a:t>
            </a:r>
          </a:p>
          <a:p>
            <a:pPr lvl="1"/>
            <a:r>
              <a:rPr lang="en-US" altLang="en-US" sz="2600"/>
              <a:t>All executive, organizational, and clerical costs.</a:t>
            </a:r>
          </a:p>
        </p:txBody>
      </p:sp>
      <p:grpSp>
        <p:nvGrpSpPr>
          <p:cNvPr id="87044" name="Group 4"/>
          <p:cNvGrpSpPr>
            <a:grpSpLocks/>
          </p:cNvGrpSpPr>
          <p:nvPr/>
        </p:nvGrpSpPr>
        <p:grpSpPr bwMode="auto">
          <a:xfrm>
            <a:off x="4344989" y="4265613"/>
            <a:ext cx="3044825" cy="2139950"/>
            <a:chOff x="1777" y="2687"/>
            <a:chExt cx="1918" cy="1348"/>
          </a:xfrm>
        </p:grpSpPr>
        <p:grpSp>
          <p:nvGrpSpPr>
            <p:cNvPr id="87045" name="Group 5"/>
            <p:cNvGrpSpPr>
              <a:grpSpLocks/>
            </p:cNvGrpSpPr>
            <p:nvPr/>
          </p:nvGrpSpPr>
          <p:grpSpPr bwMode="auto">
            <a:xfrm>
              <a:off x="1960" y="2985"/>
              <a:ext cx="1735" cy="1050"/>
              <a:chOff x="1960" y="2985"/>
              <a:chExt cx="1735" cy="1050"/>
            </a:xfrm>
          </p:grpSpPr>
          <p:grpSp>
            <p:nvGrpSpPr>
              <p:cNvPr id="87046" name="Group 6"/>
              <p:cNvGrpSpPr>
                <a:grpSpLocks/>
              </p:cNvGrpSpPr>
              <p:nvPr/>
            </p:nvGrpSpPr>
            <p:grpSpPr bwMode="auto">
              <a:xfrm>
                <a:off x="3373" y="3460"/>
                <a:ext cx="322" cy="575"/>
                <a:chOff x="3373" y="3460"/>
                <a:chExt cx="322" cy="575"/>
              </a:xfrm>
            </p:grpSpPr>
            <p:sp>
              <p:nvSpPr>
                <p:cNvPr id="87047" name="Freeform 7"/>
                <p:cNvSpPr>
                  <a:spLocks/>
                </p:cNvSpPr>
                <p:nvPr/>
              </p:nvSpPr>
              <p:spPr bwMode="auto">
                <a:xfrm>
                  <a:off x="3373" y="3460"/>
                  <a:ext cx="322" cy="575"/>
                </a:xfrm>
                <a:custGeom>
                  <a:avLst/>
                  <a:gdLst>
                    <a:gd name="T0" fmla="*/ 645 w 645"/>
                    <a:gd name="T1" fmla="*/ 64 h 1151"/>
                    <a:gd name="T2" fmla="*/ 645 w 645"/>
                    <a:gd name="T3" fmla="*/ 1151 h 1151"/>
                    <a:gd name="T4" fmla="*/ 187 w 645"/>
                    <a:gd name="T5" fmla="*/ 1151 h 1151"/>
                    <a:gd name="T6" fmla="*/ 0 w 645"/>
                    <a:gd name="T7" fmla="*/ 393 h 1151"/>
                    <a:gd name="T8" fmla="*/ 145 w 645"/>
                    <a:gd name="T9" fmla="*/ 0 h 1151"/>
                    <a:gd name="T10" fmla="*/ 645 w 645"/>
                    <a:gd name="T11" fmla="*/ 64 h 1151"/>
                  </a:gdLst>
                  <a:ahLst/>
                  <a:cxnLst>
                    <a:cxn ang="0">
                      <a:pos x="T0" y="T1"/>
                    </a:cxn>
                    <a:cxn ang="0">
                      <a:pos x="T2" y="T3"/>
                    </a:cxn>
                    <a:cxn ang="0">
                      <a:pos x="T4" y="T5"/>
                    </a:cxn>
                    <a:cxn ang="0">
                      <a:pos x="T6" y="T7"/>
                    </a:cxn>
                    <a:cxn ang="0">
                      <a:pos x="T8" y="T9"/>
                    </a:cxn>
                    <a:cxn ang="0">
                      <a:pos x="T10" y="T11"/>
                    </a:cxn>
                  </a:cxnLst>
                  <a:rect l="0" t="0" r="r" b="b"/>
                  <a:pathLst>
                    <a:path w="645" h="1151">
                      <a:moveTo>
                        <a:pt x="645" y="64"/>
                      </a:moveTo>
                      <a:lnTo>
                        <a:pt x="645" y="1151"/>
                      </a:lnTo>
                      <a:lnTo>
                        <a:pt x="187" y="1151"/>
                      </a:lnTo>
                      <a:lnTo>
                        <a:pt x="0" y="393"/>
                      </a:lnTo>
                      <a:lnTo>
                        <a:pt x="145" y="0"/>
                      </a:lnTo>
                      <a:lnTo>
                        <a:pt x="645" y="64"/>
                      </a:lnTo>
                      <a:close/>
                    </a:path>
                  </a:pathLst>
                </a:custGeom>
                <a:solidFill>
                  <a:srgbClr val="A04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48" name="Freeform 8"/>
                <p:cNvSpPr>
                  <a:spLocks/>
                </p:cNvSpPr>
                <p:nvPr/>
              </p:nvSpPr>
              <p:spPr bwMode="auto">
                <a:xfrm>
                  <a:off x="3401" y="3506"/>
                  <a:ext cx="154" cy="529"/>
                </a:xfrm>
                <a:custGeom>
                  <a:avLst/>
                  <a:gdLst>
                    <a:gd name="T0" fmla="*/ 67 w 308"/>
                    <a:gd name="T1" fmla="*/ 169 h 1058"/>
                    <a:gd name="T2" fmla="*/ 148 w 308"/>
                    <a:gd name="T3" fmla="*/ 248 h 1058"/>
                    <a:gd name="T4" fmla="*/ 178 w 308"/>
                    <a:gd name="T5" fmla="*/ 277 h 1058"/>
                    <a:gd name="T6" fmla="*/ 221 w 308"/>
                    <a:gd name="T7" fmla="*/ 0 h 1058"/>
                    <a:gd name="T8" fmla="*/ 213 w 308"/>
                    <a:gd name="T9" fmla="*/ 305 h 1058"/>
                    <a:gd name="T10" fmla="*/ 295 w 308"/>
                    <a:gd name="T11" fmla="*/ 428 h 1058"/>
                    <a:gd name="T12" fmla="*/ 286 w 308"/>
                    <a:gd name="T13" fmla="*/ 813 h 1058"/>
                    <a:gd name="T14" fmla="*/ 308 w 308"/>
                    <a:gd name="T15" fmla="*/ 1058 h 1058"/>
                    <a:gd name="T16" fmla="*/ 45 w 308"/>
                    <a:gd name="T17" fmla="*/ 1058 h 1058"/>
                    <a:gd name="T18" fmla="*/ 0 w 308"/>
                    <a:gd name="T19" fmla="*/ 456 h 1058"/>
                    <a:gd name="T20" fmla="*/ 67 w 308"/>
                    <a:gd name="T21" fmla="*/ 169 h 10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08" h="1058">
                      <a:moveTo>
                        <a:pt x="67" y="169"/>
                      </a:moveTo>
                      <a:lnTo>
                        <a:pt x="148" y="248"/>
                      </a:lnTo>
                      <a:lnTo>
                        <a:pt x="178" y="277"/>
                      </a:lnTo>
                      <a:lnTo>
                        <a:pt x="221" y="0"/>
                      </a:lnTo>
                      <a:lnTo>
                        <a:pt x="213" y="305"/>
                      </a:lnTo>
                      <a:lnTo>
                        <a:pt x="295" y="428"/>
                      </a:lnTo>
                      <a:lnTo>
                        <a:pt x="286" y="813"/>
                      </a:lnTo>
                      <a:lnTo>
                        <a:pt x="308" y="1058"/>
                      </a:lnTo>
                      <a:lnTo>
                        <a:pt x="45" y="1058"/>
                      </a:lnTo>
                      <a:lnTo>
                        <a:pt x="0" y="456"/>
                      </a:lnTo>
                      <a:lnTo>
                        <a:pt x="67" y="169"/>
                      </a:lnTo>
                      <a:close/>
                    </a:path>
                  </a:pathLst>
                </a:custGeom>
                <a:solidFill>
                  <a:srgbClr val="6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49" name="Freeform 9"/>
                <p:cNvSpPr>
                  <a:spLocks/>
                </p:cNvSpPr>
                <p:nvPr/>
              </p:nvSpPr>
              <p:spPr bwMode="auto">
                <a:xfrm>
                  <a:off x="3596" y="3509"/>
                  <a:ext cx="93" cy="526"/>
                </a:xfrm>
                <a:custGeom>
                  <a:avLst/>
                  <a:gdLst>
                    <a:gd name="T0" fmla="*/ 22 w 184"/>
                    <a:gd name="T1" fmla="*/ 0 h 1051"/>
                    <a:gd name="T2" fmla="*/ 7 w 184"/>
                    <a:gd name="T3" fmla="*/ 213 h 1051"/>
                    <a:gd name="T4" fmla="*/ 0 w 184"/>
                    <a:gd name="T5" fmla="*/ 342 h 1051"/>
                    <a:gd name="T6" fmla="*/ 35 w 184"/>
                    <a:gd name="T7" fmla="*/ 363 h 1051"/>
                    <a:gd name="T8" fmla="*/ 49 w 184"/>
                    <a:gd name="T9" fmla="*/ 650 h 1051"/>
                    <a:gd name="T10" fmla="*/ 109 w 184"/>
                    <a:gd name="T11" fmla="*/ 914 h 1051"/>
                    <a:gd name="T12" fmla="*/ 133 w 184"/>
                    <a:gd name="T13" fmla="*/ 1051 h 1051"/>
                    <a:gd name="T14" fmla="*/ 166 w 184"/>
                    <a:gd name="T15" fmla="*/ 1051 h 1051"/>
                    <a:gd name="T16" fmla="*/ 168 w 184"/>
                    <a:gd name="T17" fmla="*/ 907 h 1051"/>
                    <a:gd name="T18" fmla="*/ 184 w 184"/>
                    <a:gd name="T19" fmla="*/ 770 h 1051"/>
                    <a:gd name="T20" fmla="*/ 162 w 184"/>
                    <a:gd name="T21" fmla="*/ 607 h 1051"/>
                    <a:gd name="T22" fmla="*/ 124 w 184"/>
                    <a:gd name="T23" fmla="*/ 529 h 1051"/>
                    <a:gd name="T24" fmla="*/ 94 w 184"/>
                    <a:gd name="T25" fmla="*/ 479 h 1051"/>
                    <a:gd name="T26" fmla="*/ 65 w 184"/>
                    <a:gd name="T27" fmla="*/ 284 h 1051"/>
                    <a:gd name="T28" fmla="*/ 22 w 184"/>
                    <a:gd name="T29" fmla="*/ 0 h 10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84" h="1051">
                      <a:moveTo>
                        <a:pt x="22" y="0"/>
                      </a:moveTo>
                      <a:lnTo>
                        <a:pt x="7" y="213"/>
                      </a:lnTo>
                      <a:lnTo>
                        <a:pt x="0" y="342"/>
                      </a:lnTo>
                      <a:lnTo>
                        <a:pt x="35" y="363"/>
                      </a:lnTo>
                      <a:lnTo>
                        <a:pt x="49" y="650"/>
                      </a:lnTo>
                      <a:lnTo>
                        <a:pt x="109" y="914"/>
                      </a:lnTo>
                      <a:lnTo>
                        <a:pt x="133" y="1051"/>
                      </a:lnTo>
                      <a:lnTo>
                        <a:pt x="166" y="1051"/>
                      </a:lnTo>
                      <a:lnTo>
                        <a:pt x="168" y="907"/>
                      </a:lnTo>
                      <a:lnTo>
                        <a:pt x="184" y="770"/>
                      </a:lnTo>
                      <a:lnTo>
                        <a:pt x="162" y="607"/>
                      </a:lnTo>
                      <a:lnTo>
                        <a:pt x="124" y="529"/>
                      </a:lnTo>
                      <a:lnTo>
                        <a:pt x="94" y="479"/>
                      </a:lnTo>
                      <a:lnTo>
                        <a:pt x="65" y="284"/>
                      </a:lnTo>
                      <a:lnTo>
                        <a:pt x="22" y="0"/>
                      </a:lnTo>
                      <a:close/>
                    </a:path>
                  </a:pathLst>
                </a:custGeom>
                <a:solidFill>
                  <a:srgbClr val="6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0" name="Freeform 10"/>
                <p:cNvSpPr>
                  <a:spLocks/>
                </p:cNvSpPr>
                <p:nvPr/>
              </p:nvSpPr>
              <p:spPr bwMode="auto">
                <a:xfrm>
                  <a:off x="3623" y="3477"/>
                  <a:ext cx="55" cy="253"/>
                </a:xfrm>
                <a:custGeom>
                  <a:avLst/>
                  <a:gdLst>
                    <a:gd name="T0" fmla="*/ 0 w 109"/>
                    <a:gd name="T1" fmla="*/ 94 h 506"/>
                    <a:gd name="T2" fmla="*/ 109 w 109"/>
                    <a:gd name="T3" fmla="*/ 506 h 506"/>
                    <a:gd name="T4" fmla="*/ 16 w 109"/>
                    <a:gd name="T5" fmla="*/ 0 h 506"/>
                    <a:gd name="T6" fmla="*/ 0 w 109"/>
                    <a:gd name="T7" fmla="*/ 94 h 506"/>
                  </a:gdLst>
                  <a:ahLst/>
                  <a:cxnLst>
                    <a:cxn ang="0">
                      <a:pos x="T0" y="T1"/>
                    </a:cxn>
                    <a:cxn ang="0">
                      <a:pos x="T2" y="T3"/>
                    </a:cxn>
                    <a:cxn ang="0">
                      <a:pos x="T4" y="T5"/>
                    </a:cxn>
                    <a:cxn ang="0">
                      <a:pos x="T6" y="T7"/>
                    </a:cxn>
                  </a:cxnLst>
                  <a:rect l="0" t="0" r="r" b="b"/>
                  <a:pathLst>
                    <a:path w="109" h="506">
                      <a:moveTo>
                        <a:pt x="0" y="94"/>
                      </a:moveTo>
                      <a:lnTo>
                        <a:pt x="109" y="506"/>
                      </a:lnTo>
                      <a:lnTo>
                        <a:pt x="16" y="0"/>
                      </a:lnTo>
                      <a:lnTo>
                        <a:pt x="0" y="94"/>
                      </a:lnTo>
                      <a:close/>
                    </a:path>
                  </a:pathLst>
                </a:custGeom>
                <a:solidFill>
                  <a:srgbClr val="6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1" name="Freeform 11"/>
                <p:cNvSpPr>
                  <a:spLocks/>
                </p:cNvSpPr>
                <p:nvPr/>
              </p:nvSpPr>
              <p:spPr bwMode="auto">
                <a:xfrm>
                  <a:off x="3554" y="3524"/>
                  <a:ext cx="85" cy="511"/>
                </a:xfrm>
                <a:custGeom>
                  <a:avLst/>
                  <a:gdLst>
                    <a:gd name="T0" fmla="*/ 22 w 170"/>
                    <a:gd name="T1" fmla="*/ 0 h 1023"/>
                    <a:gd name="T2" fmla="*/ 38 w 170"/>
                    <a:gd name="T3" fmla="*/ 277 h 1023"/>
                    <a:gd name="T4" fmla="*/ 51 w 170"/>
                    <a:gd name="T5" fmla="*/ 436 h 1023"/>
                    <a:gd name="T6" fmla="*/ 90 w 170"/>
                    <a:gd name="T7" fmla="*/ 479 h 1023"/>
                    <a:gd name="T8" fmla="*/ 106 w 170"/>
                    <a:gd name="T9" fmla="*/ 550 h 1023"/>
                    <a:gd name="T10" fmla="*/ 170 w 170"/>
                    <a:gd name="T11" fmla="*/ 1023 h 1023"/>
                    <a:gd name="T12" fmla="*/ 45 w 170"/>
                    <a:gd name="T13" fmla="*/ 1019 h 1023"/>
                    <a:gd name="T14" fmla="*/ 0 w 170"/>
                    <a:gd name="T15" fmla="*/ 501 h 1023"/>
                    <a:gd name="T16" fmla="*/ 7 w 170"/>
                    <a:gd name="T17" fmla="*/ 213 h 1023"/>
                    <a:gd name="T18" fmla="*/ 22 w 170"/>
                    <a:gd name="T19" fmla="*/ 0 h 10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0" h="1023">
                      <a:moveTo>
                        <a:pt x="22" y="0"/>
                      </a:moveTo>
                      <a:lnTo>
                        <a:pt x="38" y="277"/>
                      </a:lnTo>
                      <a:lnTo>
                        <a:pt x="51" y="436"/>
                      </a:lnTo>
                      <a:lnTo>
                        <a:pt x="90" y="479"/>
                      </a:lnTo>
                      <a:lnTo>
                        <a:pt x="106" y="550"/>
                      </a:lnTo>
                      <a:lnTo>
                        <a:pt x="170" y="1023"/>
                      </a:lnTo>
                      <a:lnTo>
                        <a:pt x="45" y="1019"/>
                      </a:lnTo>
                      <a:lnTo>
                        <a:pt x="0" y="501"/>
                      </a:lnTo>
                      <a:lnTo>
                        <a:pt x="7" y="213"/>
                      </a:lnTo>
                      <a:lnTo>
                        <a:pt x="22" y="0"/>
                      </a:lnTo>
                      <a:close/>
                    </a:path>
                  </a:pathLst>
                </a:custGeom>
                <a:solidFill>
                  <a:srgbClr val="600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2" name="Freeform 12"/>
                <p:cNvSpPr>
                  <a:spLocks/>
                </p:cNvSpPr>
                <p:nvPr/>
              </p:nvSpPr>
              <p:spPr bwMode="auto">
                <a:xfrm>
                  <a:off x="3634" y="3502"/>
                  <a:ext cx="55" cy="243"/>
                </a:xfrm>
                <a:custGeom>
                  <a:avLst/>
                  <a:gdLst>
                    <a:gd name="T0" fmla="*/ 0 w 109"/>
                    <a:gd name="T1" fmla="*/ 21 h 485"/>
                    <a:gd name="T2" fmla="*/ 55 w 109"/>
                    <a:gd name="T3" fmla="*/ 259 h 485"/>
                    <a:gd name="T4" fmla="*/ 109 w 109"/>
                    <a:gd name="T5" fmla="*/ 485 h 485"/>
                    <a:gd name="T6" fmla="*/ 86 w 109"/>
                    <a:gd name="T7" fmla="*/ 0 h 485"/>
                    <a:gd name="T8" fmla="*/ 0 w 109"/>
                    <a:gd name="T9" fmla="*/ 21 h 485"/>
                  </a:gdLst>
                  <a:ahLst/>
                  <a:cxnLst>
                    <a:cxn ang="0">
                      <a:pos x="T0" y="T1"/>
                    </a:cxn>
                    <a:cxn ang="0">
                      <a:pos x="T2" y="T3"/>
                    </a:cxn>
                    <a:cxn ang="0">
                      <a:pos x="T4" y="T5"/>
                    </a:cxn>
                    <a:cxn ang="0">
                      <a:pos x="T6" y="T7"/>
                    </a:cxn>
                    <a:cxn ang="0">
                      <a:pos x="T8" y="T9"/>
                    </a:cxn>
                  </a:cxnLst>
                  <a:rect l="0" t="0" r="r" b="b"/>
                  <a:pathLst>
                    <a:path w="109" h="485">
                      <a:moveTo>
                        <a:pt x="0" y="21"/>
                      </a:moveTo>
                      <a:lnTo>
                        <a:pt x="55" y="259"/>
                      </a:lnTo>
                      <a:lnTo>
                        <a:pt x="109" y="485"/>
                      </a:lnTo>
                      <a:lnTo>
                        <a:pt x="86" y="0"/>
                      </a:lnTo>
                      <a:lnTo>
                        <a:pt x="0" y="21"/>
                      </a:lnTo>
                      <a:close/>
                    </a:path>
                  </a:pathLst>
                </a:custGeom>
                <a:solidFill>
                  <a:srgbClr val="C06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3" name="Freeform 13"/>
                <p:cNvSpPr>
                  <a:spLocks/>
                </p:cNvSpPr>
                <p:nvPr/>
              </p:nvSpPr>
              <p:spPr bwMode="auto">
                <a:xfrm>
                  <a:off x="3641" y="3778"/>
                  <a:ext cx="40" cy="257"/>
                </a:xfrm>
                <a:custGeom>
                  <a:avLst/>
                  <a:gdLst>
                    <a:gd name="T0" fmla="*/ 0 w 80"/>
                    <a:gd name="T1" fmla="*/ 0 h 513"/>
                    <a:gd name="T2" fmla="*/ 32 w 80"/>
                    <a:gd name="T3" fmla="*/ 223 h 513"/>
                    <a:gd name="T4" fmla="*/ 64 w 80"/>
                    <a:gd name="T5" fmla="*/ 467 h 513"/>
                    <a:gd name="T6" fmla="*/ 80 w 80"/>
                    <a:gd name="T7" fmla="*/ 513 h 513"/>
                    <a:gd name="T8" fmla="*/ 80 w 80"/>
                    <a:gd name="T9" fmla="*/ 352 h 513"/>
                    <a:gd name="T10" fmla="*/ 73 w 80"/>
                    <a:gd name="T11" fmla="*/ 208 h 513"/>
                    <a:gd name="T12" fmla="*/ 48 w 80"/>
                    <a:gd name="T13" fmla="*/ 108 h 513"/>
                    <a:gd name="T14" fmla="*/ 0 w 80"/>
                    <a:gd name="T15" fmla="*/ 0 h 51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513">
                      <a:moveTo>
                        <a:pt x="0" y="0"/>
                      </a:moveTo>
                      <a:lnTo>
                        <a:pt x="32" y="223"/>
                      </a:lnTo>
                      <a:lnTo>
                        <a:pt x="64" y="467"/>
                      </a:lnTo>
                      <a:lnTo>
                        <a:pt x="80" y="513"/>
                      </a:lnTo>
                      <a:lnTo>
                        <a:pt x="80" y="352"/>
                      </a:lnTo>
                      <a:lnTo>
                        <a:pt x="73" y="208"/>
                      </a:lnTo>
                      <a:lnTo>
                        <a:pt x="48" y="108"/>
                      </a:lnTo>
                      <a:lnTo>
                        <a:pt x="0" y="0"/>
                      </a:lnTo>
                      <a:close/>
                    </a:path>
                  </a:pathLst>
                </a:custGeom>
                <a:solidFill>
                  <a:srgbClr val="E0A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4" name="Freeform 14"/>
                <p:cNvSpPr>
                  <a:spLocks/>
                </p:cNvSpPr>
                <p:nvPr/>
              </p:nvSpPr>
              <p:spPr bwMode="auto">
                <a:xfrm>
                  <a:off x="3543" y="3516"/>
                  <a:ext cx="26" cy="221"/>
                </a:xfrm>
                <a:custGeom>
                  <a:avLst/>
                  <a:gdLst>
                    <a:gd name="T0" fmla="*/ 51 w 51"/>
                    <a:gd name="T1" fmla="*/ 0 h 441"/>
                    <a:gd name="T2" fmla="*/ 34 w 51"/>
                    <a:gd name="T3" fmla="*/ 244 h 441"/>
                    <a:gd name="T4" fmla="*/ 34 w 51"/>
                    <a:gd name="T5" fmla="*/ 441 h 441"/>
                    <a:gd name="T6" fmla="*/ 0 w 51"/>
                    <a:gd name="T7" fmla="*/ 311 h 441"/>
                    <a:gd name="T8" fmla="*/ 51 w 51"/>
                    <a:gd name="T9" fmla="*/ 0 h 441"/>
                  </a:gdLst>
                  <a:ahLst/>
                  <a:cxnLst>
                    <a:cxn ang="0">
                      <a:pos x="T0" y="T1"/>
                    </a:cxn>
                    <a:cxn ang="0">
                      <a:pos x="T2" y="T3"/>
                    </a:cxn>
                    <a:cxn ang="0">
                      <a:pos x="T4" y="T5"/>
                    </a:cxn>
                    <a:cxn ang="0">
                      <a:pos x="T6" y="T7"/>
                    </a:cxn>
                    <a:cxn ang="0">
                      <a:pos x="T8" y="T9"/>
                    </a:cxn>
                  </a:cxnLst>
                  <a:rect l="0" t="0" r="r" b="b"/>
                  <a:pathLst>
                    <a:path w="51" h="441">
                      <a:moveTo>
                        <a:pt x="51" y="0"/>
                      </a:moveTo>
                      <a:lnTo>
                        <a:pt x="34" y="244"/>
                      </a:lnTo>
                      <a:lnTo>
                        <a:pt x="34" y="441"/>
                      </a:lnTo>
                      <a:lnTo>
                        <a:pt x="0" y="311"/>
                      </a:lnTo>
                      <a:lnTo>
                        <a:pt x="51" y="0"/>
                      </a:lnTo>
                      <a:close/>
                    </a:path>
                  </a:pathLst>
                </a:custGeom>
                <a:solidFill>
                  <a:srgbClr val="E0A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5" name="Freeform 15"/>
                <p:cNvSpPr>
                  <a:spLocks/>
                </p:cNvSpPr>
                <p:nvPr/>
              </p:nvSpPr>
              <p:spPr bwMode="auto">
                <a:xfrm>
                  <a:off x="3550" y="3768"/>
                  <a:ext cx="48" cy="267"/>
                </a:xfrm>
                <a:custGeom>
                  <a:avLst/>
                  <a:gdLst>
                    <a:gd name="T0" fmla="*/ 16 w 95"/>
                    <a:gd name="T1" fmla="*/ 0 h 534"/>
                    <a:gd name="T2" fmla="*/ 40 w 95"/>
                    <a:gd name="T3" fmla="*/ 215 h 534"/>
                    <a:gd name="T4" fmla="*/ 57 w 95"/>
                    <a:gd name="T5" fmla="*/ 367 h 534"/>
                    <a:gd name="T6" fmla="*/ 95 w 95"/>
                    <a:gd name="T7" fmla="*/ 534 h 534"/>
                    <a:gd name="T8" fmla="*/ 48 w 95"/>
                    <a:gd name="T9" fmla="*/ 534 h 534"/>
                    <a:gd name="T10" fmla="*/ 9 w 95"/>
                    <a:gd name="T11" fmla="*/ 303 h 534"/>
                    <a:gd name="T12" fmla="*/ 0 w 95"/>
                    <a:gd name="T13" fmla="*/ 143 h 534"/>
                    <a:gd name="T14" fmla="*/ 16 w 95"/>
                    <a:gd name="T15" fmla="*/ 0 h 5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 h="534">
                      <a:moveTo>
                        <a:pt x="16" y="0"/>
                      </a:moveTo>
                      <a:lnTo>
                        <a:pt x="40" y="215"/>
                      </a:lnTo>
                      <a:lnTo>
                        <a:pt x="57" y="367"/>
                      </a:lnTo>
                      <a:lnTo>
                        <a:pt x="95" y="534"/>
                      </a:lnTo>
                      <a:lnTo>
                        <a:pt x="48" y="534"/>
                      </a:lnTo>
                      <a:lnTo>
                        <a:pt x="9" y="303"/>
                      </a:lnTo>
                      <a:lnTo>
                        <a:pt x="0" y="143"/>
                      </a:lnTo>
                      <a:lnTo>
                        <a:pt x="16" y="0"/>
                      </a:lnTo>
                      <a:close/>
                    </a:path>
                  </a:pathLst>
                </a:custGeom>
                <a:solidFill>
                  <a:srgbClr val="E0A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6" name="Freeform 16"/>
                <p:cNvSpPr>
                  <a:spLocks/>
                </p:cNvSpPr>
                <p:nvPr/>
              </p:nvSpPr>
              <p:spPr bwMode="auto">
                <a:xfrm>
                  <a:off x="3469" y="3820"/>
                  <a:ext cx="51" cy="214"/>
                </a:xfrm>
                <a:custGeom>
                  <a:avLst/>
                  <a:gdLst>
                    <a:gd name="T0" fmla="*/ 0 w 102"/>
                    <a:gd name="T1" fmla="*/ 0 h 428"/>
                    <a:gd name="T2" fmla="*/ 71 w 102"/>
                    <a:gd name="T3" fmla="*/ 263 h 428"/>
                    <a:gd name="T4" fmla="*/ 102 w 102"/>
                    <a:gd name="T5" fmla="*/ 428 h 428"/>
                    <a:gd name="T6" fmla="*/ 0 w 102"/>
                    <a:gd name="T7" fmla="*/ 0 h 428"/>
                  </a:gdLst>
                  <a:ahLst/>
                  <a:cxnLst>
                    <a:cxn ang="0">
                      <a:pos x="T0" y="T1"/>
                    </a:cxn>
                    <a:cxn ang="0">
                      <a:pos x="T2" y="T3"/>
                    </a:cxn>
                    <a:cxn ang="0">
                      <a:pos x="T4" y="T5"/>
                    </a:cxn>
                    <a:cxn ang="0">
                      <a:pos x="T6" y="T7"/>
                    </a:cxn>
                  </a:cxnLst>
                  <a:rect l="0" t="0" r="r" b="b"/>
                  <a:pathLst>
                    <a:path w="102" h="428">
                      <a:moveTo>
                        <a:pt x="0" y="0"/>
                      </a:moveTo>
                      <a:lnTo>
                        <a:pt x="71" y="263"/>
                      </a:lnTo>
                      <a:lnTo>
                        <a:pt x="102" y="428"/>
                      </a:lnTo>
                      <a:lnTo>
                        <a:pt x="0" y="0"/>
                      </a:lnTo>
                      <a:close/>
                    </a:path>
                  </a:pathLst>
                </a:custGeom>
                <a:solidFill>
                  <a:srgbClr val="E0A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7" name="Freeform 17"/>
                <p:cNvSpPr>
                  <a:spLocks/>
                </p:cNvSpPr>
                <p:nvPr/>
              </p:nvSpPr>
              <p:spPr bwMode="auto">
                <a:xfrm>
                  <a:off x="3613" y="3541"/>
                  <a:ext cx="37" cy="232"/>
                </a:xfrm>
                <a:custGeom>
                  <a:avLst/>
                  <a:gdLst>
                    <a:gd name="T0" fmla="*/ 0 w 74"/>
                    <a:gd name="T1" fmla="*/ 0 h 464"/>
                    <a:gd name="T2" fmla="*/ 16 w 74"/>
                    <a:gd name="T3" fmla="*/ 194 h 464"/>
                    <a:gd name="T4" fmla="*/ 48 w 74"/>
                    <a:gd name="T5" fmla="*/ 348 h 464"/>
                    <a:gd name="T6" fmla="*/ 74 w 74"/>
                    <a:gd name="T7" fmla="*/ 464 h 464"/>
                    <a:gd name="T8" fmla="*/ 65 w 74"/>
                    <a:gd name="T9" fmla="*/ 261 h 464"/>
                    <a:gd name="T10" fmla="*/ 48 w 74"/>
                    <a:gd name="T11" fmla="*/ 151 h 464"/>
                    <a:gd name="T12" fmla="*/ 0 w 74"/>
                    <a:gd name="T13" fmla="*/ 0 h 464"/>
                  </a:gdLst>
                  <a:ahLst/>
                  <a:cxnLst>
                    <a:cxn ang="0">
                      <a:pos x="T0" y="T1"/>
                    </a:cxn>
                    <a:cxn ang="0">
                      <a:pos x="T2" y="T3"/>
                    </a:cxn>
                    <a:cxn ang="0">
                      <a:pos x="T4" y="T5"/>
                    </a:cxn>
                    <a:cxn ang="0">
                      <a:pos x="T6" y="T7"/>
                    </a:cxn>
                    <a:cxn ang="0">
                      <a:pos x="T8" y="T9"/>
                    </a:cxn>
                    <a:cxn ang="0">
                      <a:pos x="T10" y="T11"/>
                    </a:cxn>
                    <a:cxn ang="0">
                      <a:pos x="T12" y="T13"/>
                    </a:cxn>
                  </a:cxnLst>
                  <a:rect l="0" t="0" r="r" b="b"/>
                  <a:pathLst>
                    <a:path w="74" h="464">
                      <a:moveTo>
                        <a:pt x="0" y="0"/>
                      </a:moveTo>
                      <a:lnTo>
                        <a:pt x="16" y="194"/>
                      </a:lnTo>
                      <a:lnTo>
                        <a:pt x="48" y="348"/>
                      </a:lnTo>
                      <a:lnTo>
                        <a:pt x="74" y="464"/>
                      </a:lnTo>
                      <a:lnTo>
                        <a:pt x="65" y="261"/>
                      </a:lnTo>
                      <a:lnTo>
                        <a:pt x="48" y="151"/>
                      </a:lnTo>
                      <a:lnTo>
                        <a:pt x="0" y="0"/>
                      </a:lnTo>
                      <a:close/>
                    </a:path>
                  </a:pathLst>
                </a:custGeom>
                <a:solidFill>
                  <a:srgbClr val="C06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58" name="Freeform 18"/>
                <p:cNvSpPr>
                  <a:spLocks/>
                </p:cNvSpPr>
                <p:nvPr/>
              </p:nvSpPr>
              <p:spPr bwMode="auto">
                <a:xfrm>
                  <a:off x="3465" y="3516"/>
                  <a:ext cx="44" cy="267"/>
                </a:xfrm>
                <a:custGeom>
                  <a:avLst/>
                  <a:gdLst>
                    <a:gd name="T0" fmla="*/ 88 w 88"/>
                    <a:gd name="T1" fmla="*/ 0 h 534"/>
                    <a:gd name="T2" fmla="*/ 64 w 88"/>
                    <a:gd name="T3" fmla="*/ 157 h 534"/>
                    <a:gd name="T4" fmla="*/ 56 w 88"/>
                    <a:gd name="T5" fmla="*/ 294 h 534"/>
                    <a:gd name="T6" fmla="*/ 41 w 88"/>
                    <a:gd name="T7" fmla="*/ 440 h 534"/>
                    <a:gd name="T8" fmla="*/ 41 w 88"/>
                    <a:gd name="T9" fmla="*/ 534 h 534"/>
                    <a:gd name="T10" fmla="*/ 0 w 88"/>
                    <a:gd name="T11" fmla="*/ 331 h 534"/>
                    <a:gd name="T12" fmla="*/ 18 w 88"/>
                    <a:gd name="T13" fmla="*/ 179 h 534"/>
                    <a:gd name="T14" fmla="*/ 88 w 88"/>
                    <a:gd name="T15" fmla="*/ 0 h 5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8" h="534">
                      <a:moveTo>
                        <a:pt x="88" y="0"/>
                      </a:moveTo>
                      <a:lnTo>
                        <a:pt x="64" y="157"/>
                      </a:lnTo>
                      <a:lnTo>
                        <a:pt x="56" y="294"/>
                      </a:lnTo>
                      <a:lnTo>
                        <a:pt x="41" y="440"/>
                      </a:lnTo>
                      <a:lnTo>
                        <a:pt x="41" y="534"/>
                      </a:lnTo>
                      <a:lnTo>
                        <a:pt x="0" y="331"/>
                      </a:lnTo>
                      <a:lnTo>
                        <a:pt x="18" y="179"/>
                      </a:lnTo>
                      <a:lnTo>
                        <a:pt x="88" y="0"/>
                      </a:lnTo>
                      <a:close/>
                    </a:path>
                  </a:pathLst>
                </a:custGeom>
                <a:solidFill>
                  <a:srgbClr val="C06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059" name="Group 19"/>
              <p:cNvGrpSpPr>
                <a:grpSpLocks/>
              </p:cNvGrpSpPr>
              <p:nvPr/>
            </p:nvGrpSpPr>
            <p:grpSpPr bwMode="auto">
              <a:xfrm>
                <a:off x="1960" y="2985"/>
                <a:ext cx="1556" cy="1050"/>
                <a:chOff x="1960" y="2985"/>
                <a:chExt cx="1556" cy="1050"/>
              </a:xfrm>
            </p:grpSpPr>
            <p:sp>
              <p:nvSpPr>
                <p:cNvPr id="87060" name="Freeform 20"/>
                <p:cNvSpPr>
                  <a:spLocks/>
                </p:cNvSpPr>
                <p:nvPr/>
              </p:nvSpPr>
              <p:spPr bwMode="auto">
                <a:xfrm>
                  <a:off x="1960" y="3255"/>
                  <a:ext cx="1556" cy="780"/>
                </a:xfrm>
                <a:custGeom>
                  <a:avLst/>
                  <a:gdLst>
                    <a:gd name="T0" fmla="*/ 0 w 3113"/>
                    <a:gd name="T1" fmla="*/ 1559 h 1559"/>
                    <a:gd name="T2" fmla="*/ 1314 w 3113"/>
                    <a:gd name="T3" fmla="*/ 0 h 1559"/>
                    <a:gd name="T4" fmla="*/ 2807 w 3113"/>
                    <a:gd name="T5" fmla="*/ 0 h 1559"/>
                    <a:gd name="T6" fmla="*/ 3113 w 3113"/>
                    <a:gd name="T7" fmla="*/ 1559 h 1559"/>
                    <a:gd name="T8" fmla="*/ 0 w 3113"/>
                    <a:gd name="T9" fmla="*/ 1559 h 1559"/>
                  </a:gdLst>
                  <a:ahLst/>
                  <a:cxnLst>
                    <a:cxn ang="0">
                      <a:pos x="T0" y="T1"/>
                    </a:cxn>
                    <a:cxn ang="0">
                      <a:pos x="T2" y="T3"/>
                    </a:cxn>
                    <a:cxn ang="0">
                      <a:pos x="T4" y="T5"/>
                    </a:cxn>
                    <a:cxn ang="0">
                      <a:pos x="T6" y="T7"/>
                    </a:cxn>
                    <a:cxn ang="0">
                      <a:pos x="T8" y="T9"/>
                    </a:cxn>
                  </a:cxnLst>
                  <a:rect l="0" t="0" r="r" b="b"/>
                  <a:pathLst>
                    <a:path w="3113" h="1559">
                      <a:moveTo>
                        <a:pt x="0" y="1559"/>
                      </a:moveTo>
                      <a:lnTo>
                        <a:pt x="1314" y="0"/>
                      </a:lnTo>
                      <a:lnTo>
                        <a:pt x="2807" y="0"/>
                      </a:lnTo>
                      <a:lnTo>
                        <a:pt x="3113" y="1559"/>
                      </a:lnTo>
                      <a:lnTo>
                        <a:pt x="0" y="1559"/>
                      </a:lnTo>
                      <a:close/>
                    </a:path>
                  </a:pathLst>
                </a:custGeom>
                <a:solidFill>
                  <a:srgbClr val="A04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061" name="Group 21"/>
                <p:cNvGrpSpPr>
                  <a:grpSpLocks/>
                </p:cNvGrpSpPr>
                <p:nvPr/>
              </p:nvGrpSpPr>
              <p:grpSpPr bwMode="auto">
                <a:xfrm>
                  <a:off x="2408" y="2985"/>
                  <a:ext cx="901" cy="1050"/>
                  <a:chOff x="2408" y="2985"/>
                  <a:chExt cx="901" cy="1050"/>
                </a:xfrm>
              </p:grpSpPr>
              <p:grpSp>
                <p:nvGrpSpPr>
                  <p:cNvPr id="87062" name="Group 22"/>
                  <p:cNvGrpSpPr>
                    <a:grpSpLocks/>
                  </p:cNvGrpSpPr>
                  <p:nvPr/>
                </p:nvGrpSpPr>
                <p:grpSpPr bwMode="auto">
                  <a:xfrm>
                    <a:off x="2420" y="3707"/>
                    <a:ext cx="501" cy="328"/>
                    <a:chOff x="2420" y="3707"/>
                    <a:chExt cx="501" cy="328"/>
                  </a:xfrm>
                </p:grpSpPr>
                <p:sp>
                  <p:nvSpPr>
                    <p:cNvPr id="87063" name="Freeform 23"/>
                    <p:cNvSpPr>
                      <a:spLocks/>
                    </p:cNvSpPr>
                    <p:nvPr/>
                  </p:nvSpPr>
                  <p:spPr bwMode="auto">
                    <a:xfrm>
                      <a:off x="2420" y="3708"/>
                      <a:ext cx="501" cy="327"/>
                    </a:xfrm>
                    <a:custGeom>
                      <a:avLst/>
                      <a:gdLst>
                        <a:gd name="T0" fmla="*/ 222 w 1001"/>
                        <a:gd name="T1" fmla="*/ 0 h 655"/>
                        <a:gd name="T2" fmla="*/ 1001 w 1001"/>
                        <a:gd name="T3" fmla="*/ 0 h 655"/>
                        <a:gd name="T4" fmla="*/ 973 w 1001"/>
                        <a:gd name="T5" fmla="*/ 655 h 655"/>
                        <a:gd name="T6" fmla="*/ 0 w 1001"/>
                        <a:gd name="T7" fmla="*/ 655 h 655"/>
                        <a:gd name="T8" fmla="*/ 222 w 1001"/>
                        <a:gd name="T9" fmla="*/ 0 h 655"/>
                      </a:gdLst>
                      <a:ahLst/>
                      <a:cxnLst>
                        <a:cxn ang="0">
                          <a:pos x="T0" y="T1"/>
                        </a:cxn>
                        <a:cxn ang="0">
                          <a:pos x="T2" y="T3"/>
                        </a:cxn>
                        <a:cxn ang="0">
                          <a:pos x="T4" y="T5"/>
                        </a:cxn>
                        <a:cxn ang="0">
                          <a:pos x="T6" y="T7"/>
                        </a:cxn>
                        <a:cxn ang="0">
                          <a:pos x="T8" y="T9"/>
                        </a:cxn>
                      </a:cxnLst>
                      <a:rect l="0" t="0" r="r" b="b"/>
                      <a:pathLst>
                        <a:path w="1001" h="655">
                          <a:moveTo>
                            <a:pt x="222" y="0"/>
                          </a:moveTo>
                          <a:lnTo>
                            <a:pt x="1001" y="0"/>
                          </a:lnTo>
                          <a:lnTo>
                            <a:pt x="973" y="655"/>
                          </a:lnTo>
                          <a:lnTo>
                            <a:pt x="0" y="655"/>
                          </a:lnTo>
                          <a:lnTo>
                            <a:pt x="222" y="0"/>
                          </a:lnTo>
                          <a:close/>
                        </a:path>
                      </a:pathLst>
                    </a:custGeom>
                    <a:solidFill>
                      <a:srgbClr val="C0E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64" name="Freeform 24"/>
                    <p:cNvSpPr>
                      <a:spLocks/>
                    </p:cNvSpPr>
                    <p:nvPr/>
                  </p:nvSpPr>
                  <p:spPr bwMode="auto">
                    <a:xfrm>
                      <a:off x="2519" y="3707"/>
                      <a:ext cx="402" cy="38"/>
                    </a:xfrm>
                    <a:custGeom>
                      <a:avLst/>
                      <a:gdLst>
                        <a:gd name="T0" fmla="*/ 21 w 803"/>
                        <a:gd name="T1" fmla="*/ 0 h 75"/>
                        <a:gd name="T2" fmla="*/ 0 w 803"/>
                        <a:gd name="T3" fmla="*/ 75 h 75"/>
                        <a:gd name="T4" fmla="*/ 801 w 803"/>
                        <a:gd name="T5" fmla="*/ 75 h 75"/>
                        <a:gd name="T6" fmla="*/ 803 w 803"/>
                        <a:gd name="T7" fmla="*/ 0 h 75"/>
                        <a:gd name="T8" fmla="*/ 21 w 803"/>
                        <a:gd name="T9" fmla="*/ 0 h 75"/>
                      </a:gdLst>
                      <a:ahLst/>
                      <a:cxnLst>
                        <a:cxn ang="0">
                          <a:pos x="T0" y="T1"/>
                        </a:cxn>
                        <a:cxn ang="0">
                          <a:pos x="T2" y="T3"/>
                        </a:cxn>
                        <a:cxn ang="0">
                          <a:pos x="T4" y="T5"/>
                        </a:cxn>
                        <a:cxn ang="0">
                          <a:pos x="T6" y="T7"/>
                        </a:cxn>
                        <a:cxn ang="0">
                          <a:pos x="T8" y="T9"/>
                        </a:cxn>
                      </a:cxnLst>
                      <a:rect l="0" t="0" r="r" b="b"/>
                      <a:pathLst>
                        <a:path w="803" h="75">
                          <a:moveTo>
                            <a:pt x="21" y="0"/>
                          </a:moveTo>
                          <a:lnTo>
                            <a:pt x="0" y="75"/>
                          </a:lnTo>
                          <a:lnTo>
                            <a:pt x="801" y="75"/>
                          </a:lnTo>
                          <a:lnTo>
                            <a:pt x="803" y="0"/>
                          </a:lnTo>
                          <a:lnTo>
                            <a:pt x="21" y="0"/>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065" name="Group 25"/>
                  <p:cNvGrpSpPr>
                    <a:grpSpLocks/>
                  </p:cNvGrpSpPr>
                  <p:nvPr/>
                </p:nvGrpSpPr>
                <p:grpSpPr bwMode="auto">
                  <a:xfrm>
                    <a:off x="2408" y="2985"/>
                    <a:ext cx="901" cy="700"/>
                    <a:chOff x="2408" y="2985"/>
                    <a:chExt cx="901" cy="700"/>
                  </a:xfrm>
                </p:grpSpPr>
                <p:grpSp>
                  <p:nvGrpSpPr>
                    <p:cNvPr id="87066" name="Group 26"/>
                    <p:cNvGrpSpPr>
                      <a:grpSpLocks/>
                    </p:cNvGrpSpPr>
                    <p:nvPr/>
                  </p:nvGrpSpPr>
                  <p:grpSpPr bwMode="auto">
                    <a:xfrm>
                      <a:off x="2408" y="2985"/>
                      <a:ext cx="862" cy="642"/>
                      <a:chOff x="2408" y="2985"/>
                      <a:chExt cx="862" cy="642"/>
                    </a:xfrm>
                  </p:grpSpPr>
                  <p:grpSp>
                    <p:nvGrpSpPr>
                      <p:cNvPr id="87067" name="Group 27"/>
                      <p:cNvGrpSpPr>
                        <a:grpSpLocks/>
                      </p:cNvGrpSpPr>
                      <p:nvPr/>
                    </p:nvGrpSpPr>
                    <p:grpSpPr bwMode="auto">
                      <a:xfrm>
                        <a:off x="2408" y="3200"/>
                        <a:ext cx="862" cy="427"/>
                        <a:chOff x="2408" y="3200"/>
                        <a:chExt cx="862" cy="427"/>
                      </a:xfrm>
                    </p:grpSpPr>
                    <p:grpSp>
                      <p:nvGrpSpPr>
                        <p:cNvPr id="87068" name="Group 28"/>
                        <p:cNvGrpSpPr>
                          <a:grpSpLocks/>
                        </p:cNvGrpSpPr>
                        <p:nvPr/>
                      </p:nvGrpSpPr>
                      <p:grpSpPr bwMode="auto">
                        <a:xfrm>
                          <a:off x="2415" y="3200"/>
                          <a:ext cx="855" cy="426"/>
                          <a:chOff x="2415" y="3200"/>
                          <a:chExt cx="855" cy="426"/>
                        </a:xfrm>
                      </p:grpSpPr>
                      <p:sp>
                        <p:nvSpPr>
                          <p:cNvPr id="87069" name="Freeform 29"/>
                          <p:cNvSpPr>
                            <a:spLocks/>
                          </p:cNvSpPr>
                          <p:nvPr/>
                        </p:nvSpPr>
                        <p:spPr bwMode="auto">
                          <a:xfrm>
                            <a:off x="2415" y="3294"/>
                            <a:ext cx="305" cy="116"/>
                          </a:xfrm>
                          <a:custGeom>
                            <a:avLst/>
                            <a:gdLst>
                              <a:gd name="T0" fmla="*/ 0 w 609"/>
                              <a:gd name="T1" fmla="*/ 232 h 232"/>
                              <a:gd name="T2" fmla="*/ 40 w 609"/>
                              <a:gd name="T3" fmla="*/ 232 h 232"/>
                              <a:gd name="T4" fmla="*/ 609 w 609"/>
                              <a:gd name="T5" fmla="*/ 9 h 232"/>
                              <a:gd name="T6" fmla="*/ 591 w 609"/>
                              <a:gd name="T7" fmla="*/ 0 h 232"/>
                              <a:gd name="T8" fmla="*/ 0 w 609"/>
                              <a:gd name="T9" fmla="*/ 232 h 232"/>
                            </a:gdLst>
                            <a:ahLst/>
                            <a:cxnLst>
                              <a:cxn ang="0">
                                <a:pos x="T0" y="T1"/>
                              </a:cxn>
                              <a:cxn ang="0">
                                <a:pos x="T2" y="T3"/>
                              </a:cxn>
                              <a:cxn ang="0">
                                <a:pos x="T4" y="T5"/>
                              </a:cxn>
                              <a:cxn ang="0">
                                <a:pos x="T6" y="T7"/>
                              </a:cxn>
                              <a:cxn ang="0">
                                <a:pos x="T8" y="T9"/>
                              </a:cxn>
                            </a:cxnLst>
                            <a:rect l="0" t="0" r="r" b="b"/>
                            <a:pathLst>
                              <a:path w="609" h="232">
                                <a:moveTo>
                                  <a:pt x="0" y="232"/>
                                </a:moveTo>
                                <a:lnTo>
                                  <a:pt x="40" y="232"/>
                                </a:lnTo>
                                <a:lnTo>
                                  <a:pt x="609" y="9"/>
                                </a:lnTo>
                                <a:lnTo>
                                  <a:pt x="591" y="0"/>
                                </a:lnTo>
                                <a:lnTo>
                                  <a:pt x="0" y="232"/>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070" name="Group 30"/>
                          <p:cNvGrpSpPr>
                            <a:grpSpLocks/>
                          </p:cNvGrpSpPr>
                          <p:nvPr/>
                        </p:nvGrpSpPr>
                        <p:grpSpPr bwMode="auto">
                          <a:xfrm>
                            <a:off x="2489" y="3200"/>
                            <a:ext cx="781" cy="426"/>
                            <a:chOff x="2489" y="3200"/>
                            <a:chExt cx="781" cy="426"/>
                          </a:xfrm>
                        </p:grpSpPr>
                        <p:sp>
                          <p:nvSpPr>
                            <p:cNvPr id="87071" name="Freeform 31"/>
                            <p:cNvSpPr>
                              <a:spLocks/>
                            </p:cNvSpPr>
                            <p:nvPr/>
                          </p:nvSpPr>
                          <p:spPr bwMode="auto">
                            <a:xfrm>
                              <a:off x="2801" y="3373"/>
                              <a:ext cx="462" cy="253"/>
                            </a:xfrm>
                            <a:custGeom>
                              <a:avLst/>
                              <a:gdLst>
                                <a:gd name="T0" fmla="*/ 924 w 924"/>
                                <a:gd name="T1" fmla="*/ 0 h 505"/>
                                <a:gd name="T2" fmla="*/ 404 w 924"/>
                                <a:gd name="T3" fmla="*/ 203 h 505"/>
                                <a:gd name="T4" fmla="*/ 404 w 924"/>
                                <a:gd name="T5" fmla="*/ 228 h 505"/>
                                <a:gd name="T6" fmla="*/ 399 w 924"/>
                                <a:gd name="T7" fmla="*/ 242 h 505"/>
                                <a:gd name="T8" fmla="*/ 397 w 924"/>
                                <a:gd name="T9" fmla="*/ 249 h 505"/>
                                <a:gd name="T10" fmla="*/ 389 w 924"/>
                                <a:gd name="T11" fmla="*/ 258 h 505"/>
                                <a:gd name="T12" fmla="*/ 291 w 924"/>
                                <a:gd name="T13" fmla="*/ 304 h 505"/>
                                <a:gd name="T14" fmla="*/ 286 w 924"/>
                                <a:gd name="T15" fmla="*/ 318 h 505"/>
                                <a:gd name="T16" fmla="*/ 0 w 924"/>
                                <a:gd name="T17" fmla="*/ 438 h 505"/>
                                <a:gd name="T18" fmla="*/ 0 w 924"/>
                                <a:gd name="T19" fmla="*/ 505 h 505"/>
                                <a:gd name="T20" fmla="*/ 10 w 924"/>
                                <a:gd name="T21" fmla="*/ 505 h 505"/>
                                <a:gd name="T22" fmla="*/ 914 w 924"/>
                                <a:gd name="T23" fmla="*/ 111 h 505"/>
                                <a:gd name="T24" fmla="*/ 917 w 924"/>
                                <a:gd name="T25" fmla="*/ 108 h 505"/>
                                <a:gd name="T26" fmla="*/ 921 w 924"/>
                                <a:gd name="T27" fmla="*/ 103 h 505"/>
                                <a:gd name="T28" fmla="*/ 924 w 924"/>
                                <a:gd name="T29" fmla="*/ 94 h 505"/>
                                <a:gd name="T30" fmla="*/ 924 w 924"/>
                                <a:gd name="T31" fmla="*/ 0 h 5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924" h="505">
                                  <a:moveTo>
                                    <a:pt x="924" y="0"/>
                                  </a:moveTo>
                                  <a:lnTo>
                                    <a:pt x="404" y="203"/>
                                  </a:lnTo>
                                  <a:lnTo>
                                    <a:pt x="404" y="228"/>
                                  </a:lnTo>
                                  <a:lnTo>
                                    <a:pt x="399" y="242"/>
                                  </a:lnTo>
                                  <a:lnTo>
                                    <a:pt x="397" y="249"/>
                                  </a:lnTo>
                                  <a:lnTo>
                                    <a:pt x="389" y="258"/>
                                  </a:lnTo>
                                  <a:lnTo>
                                    <a:pt x="291" y="304"/>
                                  </a:lnTo>
                                  <a:lnTo>
                                    <a:pt x="286" y="318"/>
                                  </a:lnTo>
                                  <a:lnTo>
                                    <a:pt x="0" y="438"/>
                                  </a:lnTo>
                                  <a:lnTo>
                                    <a:pt x="0" y="505"/>
                                  </a:lnTo>
                                  <a:lnTo>
                                    <a:pt x="10" y="505"/>
                                  </a:lnTo>
                                  <a:lnTo>
                                    <a:pt x="914" y="111"/>
                                  </a:lnTo>
                                  <a:lnTo>
                                    <a:pt x="917" y="108"/>
                                  </a:lnTo>
                                  <a:lnTo>
                                    <a:pt x="921" y="103"/>
                                  </a:lnTo>
                                  <a:lnTo>
                                    <a:pt x="924" y="94"/>
                                  </a:lnTo>
                                  <a:lnTo>
                                    <a:pt x="924" y="0"/>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2" name="Freeform 32"/>
                            <p:cNvSpPr>
                              <a:spLocks/>
                            </p:cNvSpPr>
                            <p:nvPr/>
                          </p:nvSpPr>
                          <p:spPr bwMode="auto">
                            <a:xfrm>
                              <a:off x="3207" y="3392"/>
                              <a:ext cx="32" cy="34"/>
                            </a:xfrm>
                            <a:custGeom>
                              <a:avLst/>
                              <a:gdLst>
                                <a:gd name="T0" fmla="*/ 0 w 64"/>
                                <a:gd name="T1" fmla="*/ 27 h 68"/>
                                <a:gd name="T2" fmla="*/ 64 w 64"/>
                                <a:gd name="T3" fmla="*/ 0 h 68"/>
                                <a:gd name="T4" fmla="*/ 64 w 64"/>
                                <a:gd name="T5" fmla="*/ 39 h 68"/>
                                <a:gd name="T6" fmla="*/ 0 w 64"/>
                                <a:gd name="T7" fmla="*/ 68 h 68"/>
                                <a:gd name="T8" fmla="*/ 0 w 64"/>
                                <a:gd name="T9" fmla="*/ 27 h 68"/>
                              </a:gdLst>
                              <a:ahLst/>
                              <a:cxnLst>
                                <a:cxn ang="0">
                                  <a:pos x="T0" y="T1"/>
                                </a:cxn>
                                <a:cxn ang="0">
                                  <a:pos x="T2" y="T3"/>
                                </a:cxn>
                                <a:cxn ang="0">
                                  <a:pos x="T4" y="T5"/>
                                </a:cxn>
                                <a:cxn ang="0">
                                  <a:pos x="T6" y="T7"/>
                                </a:cxn>
                                <a:cxn ang="0">
                                  <a:pos x="T8" y="T9"/>
                                </a:cxn>
                              </a:cxnLst>
                              <a:rect l="0" t="0" r="r" b="b"/>
                              <a:pathLst>
                                <a:path w="64" h="68">
                                  <a:moveTo>
                                    <a:pt x="0" y="27"/>
                                  </a:moveTo>
                                  <a:lnTo>
                                    <a:pt x="64" y="0"/>
                                  </a:lnTo>
                                  <a:lnTo>
                                    <a:pt x="64" y="39"/>
                                  </a:lnTo>
                                  <a:lnTo>
                                    <a:pt x="0" y="68"/>
                                  </a:lnTo>
                                  <a:lnTo>
                                    <a:pt x="0" y="27"/>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073" name="Group 33"/>
                            <p:cNvGrpSpPr>
                              <a:grpSpLocks/>
                            </p:cNvGrpSpPr>
                            <p:nvPr/>
                          </p:nvGrpSpPr>
                          <p:grpSpPr bwMode="auto">
                            <a:xfrm>
                              <a:off x="2489" y="3200"/>
                              <a:ext cx="781" cy="425"/>
                              <a:chOff x="2489" y="3200"/>
                              <a:chExt cx="781" cy="425"/>
                            </a:xfrm>
                          </p:grpSpPr>
                          <p:sp>
                            <p:nvSpPr>
                              <p:cNvPr id="87074" name="Freeform 34"/>
                              <p:cNvSpPr>
                                <a:spLocks/>
                              </p:cNvSpPr>
                              <p:nvPr/>
                            </p:nvSpPr>
                            <p:spPr bwMode="auto">
                              <a:xfrm>
                                <a:off x="2681" y="3236"/>
                                <a:ext cx="51" cy="77"/>
                              </a:xfrm>
                              <a:custGeom>
                                <a:avLst/>
                                <a:gdLst>
                                  <a:gd name="T0" fmla="*/ 83 w 104"/>
                                  <a:gd name="T1" fmla="*/ 0 h 153"/>
                                  <a:gd name="T2" fmla="*/ 104 w 104"/>
                                  <a:gd name="T3" fmla="*/ 153 h 153"/>
                                  <a:gd name="T4" fmla="*/ 0 w 104"/>
                                  <a:gd name="T5" fmla="*/ 115 h 153"/>
                                  <a:gd name="T6" fmla="*/ 83 w 104"/>
                                  <a:gd name="T7" fmla="*/ 0 h 153"/>
                                </a:gdLst>
                                <a:ahLst/>
                                <a:cxnLst>
                                  <a:cxn ang="0">
                                    <a:pos x="T0" y="T1"/>
                                  </a:cxn>
                                  <a:cxn ang="0">
                                    <a:pos x="T2" y="T3"/>
                                  </a:cxn>
                                  <a:cxn ang="0">
                                    <a:pos x="T4" y="T5"/>
                                  </a:cxn>
                                  <a:cxn ang="0">
                                    <a:pos x="T6" y="T7"/>
                                  </a:cxn>
                                </a:cxnLst>
                                <a:rect l="0" t="0" r="r" b="b"/>
                                <a:pathLst>
                                  <a:path w="104" h="153">
                                    <a:moveTo>
                                      <a:pt x="83" y="0"/>
                                    </a:moveTo>
                                    <a:lnTo>
                                      <a:pt x="104" y="153"/>
                                    </a:lnTo>
                                    <a:lnTo>
                                      <a:pt x="0" y="115"/>
                                    </a:lnTo>
                                    <a:lnTo>
                                      <a:pt x="83"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5" name="Freeform 35"/>
                              <p:cNvSpPr>
                                <a:spLocks/>
                              </p:cNvSpPr>
                              <p:nvPr/>
                            </p:nvSpPr>
                            <p:spPr bwMode="auto">
                              <a:xfrm>
                                <a:off x="2489" y="3378"/>
                                <a:ext cx="317" cy="219"/>
                              </a:xfrm>
                              <a:custGeom>
                                <a:avLst/>
                                <a:gdLst>
                                  <a:gd name="T0" fmla="*/ 0 w 635"/>
                                  <a:gd name="T1" fmla="*/ 26 h 437"/>
                                  <a:gd name="T2" fmla="*/ 635 w 635"/>
                                  <a:gd name="T3" fmla="*/ 437 h 437"/>
                                  <a:gd name="T4" fmla="*/ 635 w 635"/>
                                  <a:gd name="T5" fmla="*/ 376 h 437"/>
                                  <a:gd name="T6" fmla="*/ 19 w 635"/>
                                  <a:gd name="T7" fmla="*/ 0 h 437"/>
                                  <a:gd name="T8" fmla="*/ 0 w 635"/>
                                  <a:gd name="T9" fmla="*/ 26 h 437"/>
                                </a:gdLst>
                                <a:ahLst/>
                                <a:cxnLst>
                                  <a:cxn ang="0">
                                    <a:pos x="T0" y="T1"/>
                                  </a:cxn>
                                  <a:cxn ang="0">
                                    <a:pos x="T2" y="T3"/>
                                  </a:cxn>
                                  <a:cxn ang="0">
                                    <a:pos x="T4" y="T5"/>
                                  </a:cxn>
                                  <a:cxn ang="0">
                                    <a:pos x="T6" y="T7"/>
                                  </a:cxn>
                                  <a:cxn ang="0">
                                    <a:pos x="T8" y="T9"/>
                                  </a:cxn>
                                </a:cxnLst>
                                <a:rect l="0" t="0" r="r" b="b"/>
                                <a:pathLst>
                                  <a:path w="635" h="437">
                                    <a:moveTo>
                                      <a:pt x="0" y="26"/>
                                    </a:moveTo>
                                    <a:lnTo>
                                      <a:pt x="635" y="437"/>
                                    </a:lnTo>
                                    <a:lnTo>
                                      <a:pt x="635" y="376"/>
                                    </a:lnTo>
                                    <a:lnTo>
                                      <a:pt x="19" y="0"/>
                                    </a:lnTo>
                                    <a:lnTo>
                                      <a:pt x="0" y="26"/>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6" name="Freeform 36"/>
                              <p:cNvSpPr>
                                <a:spLocks/>
                              </p:cNvSpPr>
                              <p:nvPr/>
                            </p:nvSpPr>
                            <p:spPr bwMode="auto">
                              <a:xfrm>
                                <a:off x="2801" y="3462"/>
                                <a:ext cx="207" cy="137"/>
                              </a:xfrm>
                              <a:custGeom>
                                <a:avLst/>
                                <a:gdLst>
                                  <a:gd name="T0" fmla="*/ 0 w 414"/>
                                  <a:gd name="T1" fmla="*/ 273 h 273"/>
                                  <a:gd name="T2" fmla="*/ 0 w 414"/>
                                  <a:gd name="T3" fmla="*/ 198 h 273"/>
                                  <a:gd name="T4" fmla="*/ 414 w 414"/>
                                  <a:gd name="T5" fmla="*/ 0 h 273"/>
                                  <a:gd name="T6" fmla="*/ 414 w 414"/>
                                  <a:gd name="T7" fmla="*/ 97 h 273"/>
                                  <a:gd name="T8" fmla="*/ 0 w 414"/>
                                  <a:gd name="T9" fmla="*/ 273 h 273"/>
                                </a:gdLst>
                                <a:ahLst/>
                                <a:cxnLst>
                                  <a:cxn ang="0">
                                    <a:pos x="T0" y="T1"/>
                                  </a:cxn>
                                  <a:cxn ang="0">
                                    <a:pos x="T2" y="T3"/>
                                  </a:cxn>
                                  <a:cxn ang="0">
                                    <a:pos x="T4" y="T5"/>
                                  </a:cxn>
                                  <a:cxn ang="0">
                                    <a:pos x="T6" y="T7"/>
                                  </a:cxn>
                                  <a:cxn ang="0">
                                    <a:pos x="T8" y="T9"/>
                                  </a:cxn>
                                </a:cxnLst>
                                <a:rect l="0" t="0" r="r" b="b"/>
                                <a:pathLst>
                                  <a:path w="414" h="273">
                                    <a:moveTo>
                                      <a:pt x="0" y="273"/>
                                    </a:moveTo>
                                    <a:lnTo>
                                      <a:pt x="0" y="198"/>
                                    </a:lnTo>
                                    <a:lnTo>
                                      <a:pt x="414" y="0"/>
                                    </a:lnTo>
                                    <a:lnTo>
                                      <a:pt x="414" y="97"/>
                                    </a:lnTo>
                                    <a:lnTo>
                                      <a:pt x="0" y="27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7" name="Freeform 37"/>
                              <p:cNvSpPr>
                                <a:spLocks/>
                              </p:cNvSpPr>
                              <p:nvPr/>
                            </p:nvSpPr>
                            <p:spPr bwMode="auto">
                              <a:xfrm>
                                <a:off x="2905" y="3322"/>
                                <a:ext cx="133" cy="140"/>
                              </a:xfrm>
                              <a:custGeom>
                                <a:avLst/>
                                <a:gdLst>
                                  <a:gd name="T0" fmla="*/ 7 w 266"/>
                                  <a:gd name="T1" fmla="*/ 0 h 279"/>
                                  <a:gd name="T2" fmla="*/ 0 w 266"/>
                                  <a:gd name="T3" fmla="*/ 196 h 279"/>
                                  <a:gd name="T4" fmla="*/ 201 w 266"/>
                                  <a:gd name="T5" fmla="*/ 279 h 279"/>
                                  <a:gd name="T6" fmla="*/ 266 w 266"/>
                                  <a:gd name="T7" fmla="*/ 125 h 279"/>
                                  <a:gd name="T8" fmla="*/ 7 w 266"/>
                                  <a:gd name="T9" fmla="*/ 0 h 279"/>
                                </a:gdLst>
                                <a:ahLst/>
                                <a:cxnLst>
                                  <a:cxn ang="0">
                                    <a:pos x="T0" y="T1"/>
                                  </a:cxn>
                                  <a:cxn ang="0">
                                    <a:pos x="T2" y="T3"/>
                                  </a:cxn>
                                  <a:cxn ang="0">
                                    <a:pos x="T4" y="T5"/>
                                  </a:cxn>
                                  <a:cxn ang="0">
                                    <a:pos x="T6" y="T7"/>
                                  </a:cxn>
                                  <a:cxn ang="0">
                                    <a:pos x="T8" y="T9"/>
                                  </a:cxn>
                                </a:cxnLst>
                                <a:rect l="0" t="0" r="r" b="b"/>
                                <a:pathLst>
                                  <a:path w="266" h="279">
                                    <a:moveTo>
                                      <a:pt x="7" y="0"/>
                                    </a:moveTo>
                                    <a:lnTo>
                                      <a:pt x="0" y="196"/>
                                    </a:lnTo>
                                    <a:lnTo>
                                      <a:pt x="201" y="279"/>
                                    </a:lnTo>
                                    <a:lnTo>
                                      <a:pt x="266" y="125"/>
                                    </a:lnTo>
                                    <a:lnTo>
                                      <a:pt x="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8" name="Freeform 38"/>
                              <p:cNvSpPr>
                                <a:spLocks/>
                              </p:cNvSpPr>
                              <p:nvPr/>
                            </p:nvSpPr>
                            <p:spPr bwMode="auto">
                              <a:xfrm>
                                <a:off x="2710" y="3238"/>
                                <a:ext cx="120" cy="119"/>
                              </a:xfrm>
                              <a:custGeom>
                                <a:avLst/>
                                <a:gdLst>
                                  <a:gd name="T0" fmla="*/ 18 w 240"/>
                                  <a:gd name="T1" fmla="*/ 0 h 238"/>
                                  <a:gd name="T2" fmla="*/ 0 w 240"/>
                                  <a:gd name="T3" fmla="*/ 159 h 238"/>
                                  <a:gd name="T4" fmla="*/ 166 w 240"/>
                                  <a:gd name="T5" fmla="*/ 238 h 238"/>
                                  <a:gd name="T6" fmla="*/ 240 w 240"/>
                                  <a:gd name="T7" fmla="*/ 105 h 238"/>
                                  <a:gd name="T8" fmla="*/ 18 w 240"/>
                                  <a:gd name="T9" fmla="*/ 0 h 238"/>
                                </a:gdLst>
                                <a:ahLst/>
                                <a:cxnLst>
                                  <a:cxn ang="0">
                                    <a:pos x="T0" y="T1"/>
                                  </a:cxn>
                                  <a:cxn ang="0">
                                    <a:pos x="T2" y="T3"/>
                                  </a:cxn>
                                  <a:cxn ang="0">
                                    <a:pos x="T4" y="T5"/>
                                  </a:cxn>
                                  <a:cxn ang="0">
                                    <a:pos x="T6" y="T7"/>
                                  </a:cxn>
                                  <a:cxn ang="0">
                                    <a:pos x="T8" y="T9"/>
                                  </a:cxn>
                                </a:cxnLst>
                                <a:rect l="0" t="0" r="r" b="b"/>
                                <a:pathLst>
                                  <a:path w="240" h="238">
                                    <a:moveTo>
                                      <a:pt x="18" y="0"/>
                                    </a:moveTo>
                                    <a:lnTo>
                                      <a:pt x="0" y="159"/>
                                    </a:lnTo>
                                    <a:lnTo>
                                      <a:pt x="166" y="238"/>
                                    </a:lnTo>
                                    <a:lnTo>
                                      <a:pt x="240" y="105"/>
                                    </a:lnTo>
                                    <a:lnTo>
                                      <a:pt x="1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79" name="Freeform 39"/>
                              <p:cNvSpPr>
                                <a:spLocks/>
                              </p:cNvSpPr>
                              <p:nvPr/>
                            </p:nvSpPr>
                            <p:spPr bwMode="auto">
                              <a:xfrm>
                                <a:off x="2874" y="3335"/>
                                <a:ext cx="42" cy="80"/>
                              </a:xfrm>
                              <a:custGeom>
                                <a:avLst/>
                                <a:gdLst>
                                  <a:gd name="T0" fmla="*/ 85 w 85"/>
                                  <a:gd name="T1" fmla="*/ 0 h 160"/>
                                  <a:gd name="T2" fmla="*/ 85 w 85"/>
                                  <a:gd name="T3" fmla="*/ 160 h 160"/>
                                  <a:gd name="T4" fmla="*/ 0 w 85"/>
                                  <a:gd name="T5" fmla="*/ 116 h 160"/>
                                  <a:gd name="T6" fmla="*/ 85 w 85"/>
                                  <a:gd name="T7" fmla="*/ 0 h 160"/>
                                </a:gdLst>
                                <a:ahLst/>
                                <a:cxnLst>
                                  <a:cxn ang="0">
                                    <a:pos x="T0" y="T1"/>
                                  </a:cxn>
                                  <a:cxn ang="0">
                                    <a:pos x="T2" y="T3"/>
                                  </a:cxn>
                                  <a:cxn ang="0">
                                    <a:pos x="T4" y="T5"/>
                                  </a:cxn>
                                  <a:cxn ang="0">
                                    <a:pos x="T6" y="T7"/>
                                  </a:cxn>
                                </a:cxnLst>
                                <a:rect l="0" t="0" r="r" b="b"/>
                                <a:pathLst>
                                  <a:path w="85" h="160">
                                    <a:moveTo>
                                      <a:pt x="85" y="0"/>
                                    </a:moveTo>
                                    <a:lnTo>
                                      <a:pt x="85" y="160"/>
                                    </a:lnTo>
                                    <a:lnTo>
                                      <a:pt x="0" y="116"/>
                                    </a:lnTo>
                                    <a:lnTo>
                                      <a:pt x="85" y="0"/>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0" name="Freeform 40"/>
                              <p:cNvSpPr>
                                <a:spLocks/>
                              </p:cNvSpPr>
                              <p:nvPr/>
                            </p:nvSpPr>
                            <p:spPr bwMode="auto">
                              <a:xfrm>
                                <a:off x="2489" y="3391"/>
                                <a:ext cx="317" cy="234"/>
                              </a:xfrm>
                              <a:custGeom>
                                <a:avLst/>
                                <a:gdLst>
                                  <a:gd name="T0" fmla="*/ 635 w 635"/>
                                  <a:gd name="T1" fmla="*/ 404 h 469"/>
                                  <a:gd name="T2" fmla="*/ 635 w 635"/>
                                  <a:gd name="T3" fmla="*/ 469 h 469"/>
                                  <a:gd name="T4" fmla="*/ 0 w 635"/>
                                  <a:gd name="T5" fmla="*/ 61 h 469"/>
                                  <a:gd name="T6" fmla="*/ 0 w 635"/>
                                  <a:gd name="T7" fmla="*/ 0 h 469"/>
                                  <a:gd name="T8" fmla="*/ 635 w 635"/>
                                  <a:gd name="T9" fmla="*/ 404 h 469"/>
                                </a:gdLst>
                                <a:ahLst/>
                                <a:cxnLst>
                                  <a:cxn ang="0">
                                    <a:pos x="T0" y="T1"/>
                                  </a:cxn>
                                  <a:cxn ang="0">
                                    <a:pos x="T2" y="T3"/>
                                  </a:cxn>
                                  <a:cxn ang="0">
                                    <a:pos x="T4" y="T5"/>
                                  </a:cxn>
                                  <a:cxn ang="0">
                                    <a:pos x="T6" y="T7"/>
                                  </a:cxn>
                                  <a:cxn ang="0">
                                    <a:pos x="T8" y="T9"/>
                                  </a:cxn>
                                </a:cxnLst>
                                <a:rect l="0" t="0" r="r" b="b"/>
                                <a:pathLst>
                                  <a:path w="635" h="469">
                                    <a:moveTo>
                                      <a:pt x="635" y="404"/>
                                    </a:moveTo>
                                    <a:lnTo>
                                      <a:pt x="635" y="469"/>
                                    </a:lnTo>
                                    <a:lnTo>
                                      <a:pt x="0" y="61"/>
                                    </a:lnTo>
                                    <a:lnTo>
                                      <a:pt x="0" y="0"/>
                                    </a:lnTo>
                                    <a:lnTo>
                                      <a:pt x="635" y="404"/>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1" name="Freeform 41"/>
                              <p:cNvSpPr>
                                <a:spLocks/>
                              </p:cNvSpPr>
                              <p:nvPr/>
                            </p:nvSpPr>
                            <p:spPr bwMode="auto">
                              <a:xfrm>
                                <a:off x="2912" y="3200"/>
                                <a:ext cx="358" cy="145"/>
                              </a:xfrm>
                              <a:custGeom>
                                <a:avLst/>
                                <a:gdLst>
                                  <a:gd name="T0" fmla="*/ 0 w 716"/>
                                  <a:gd name="T1" fmla="*/ 23 h 289"/>
                                  <a:gd name="T2" fmla="*/ 612 w 716"/>
                                  <a:gd name="T3" fmla="*/ 289 h 289"/>
                                  <a:gd name="T4" fmla="*/ 716 w 716"/>
                                  <a:gd name="T5" fmla="*/ 253 h 289"/>
                                  <a:gd name="T6" fmla="*/ 127 w 716"/>
                                  <a:gd name="T7" fmla="*/ 0 h 289"/>
                                  <a:gd name="T8" fmla="*/ 0 w 716"/>
                                  <a:gd name="T9" fmla="*/ 23 h 289"/>
                                </a:gdLst>
                                <a:ahLst/>
                                <a:cxnLst>
                                  <a:cxn ang="0">
                                    <a:pos x="T0" y="T1"/>
                                  </a:cxn>
                                  <a:cxn ang="0">
                                    <a:pos x="T2" y="T3"/>
                                  </a:cxn>
                                  <a:cxn ang="0">
                                    <a:pos x="T4" y="T5"/>
                                  </a:cxn>
                                  <a:cxn ang="0">
                                    <a:pos x="T6" y="T7"/>
                                  </a:cxn>
                                  <a:cxn ang="0">
                                    <a:pos x="T8" y="T9"/>
                                  </a:cxn>
                                </a:cxnLst>
                                <a:rect l="0" t="0" r="r" b="b"/>
                                <a:pathLst>
                                  <a:path w="716" h="289">
                                    <a:moveTo>
                                      <a:pt x="0" y="23"/>
                                    </a:moveTo>
                                    <a:lnTo>
                                      <a:pt x="612" y="289"/>
                                    </a:lnTo>
                                    <a:lnTo>
                                      <a:pt x="716" y="253"/>
                                    </a:lnTo>
                                    <a:lnTo>
                                      <a:pt x="127" y="0"/>
                                    </a:lnTo>
                                    <a:lnTo>
                                      <a:pt x="0" y="23"/>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2" name="Freeform 42"/>
                              <p:cNvSpPr>
                                <a:spLocks/>
                              </p:cNvSpPr>
                              <p:nvPr/>
                            </p:nvSpPr>
                            <p:spPr bwMode="auto">
                              <a:xfrm>
                                <a:off x="3191" y="3322"/>
                                <a:ext cx="79" cy="82"/>
                              </a:xfrm>
                              <a:custGeom>
                                <a:avLst/>
                                <a:gdLst>
                                  <a:gd name="T0" fmla="*/ 158 w 158"/>
                                  <a:gd name="T1" fmla="*/ 0 h 162"/>
                                  <a:gd name="T2" fmla="*/ 45 w 158"/>
                                  <a:gd name="T3" fmla="*/ 37 h 162"/>
                                  <a:gd name="T4" fmla="*/ 0 w 158"/>
                                  <a:gd name="T5" fmla="*/ 162 h 162"/>
                                  <a:gd name="T6" fmla="*/ 158 w 158"/>
                                  <a:gd name="T7" fmla="*/ 103 h 162"/>
                                  <a:gd name="T8" fmla="*/ 158 w 158"/>
                                  <a:gd name="T9" fmla="*/ 0 h 162"/>
                                </a:gdLst>
                                <a:ahLst/>
                                <a:cxnLst>
                                  <a:cxn ang="0">
                                    <a:pos x="T0" y="T1"/>
                                  </a:cxn>
                                  <a:cxn ang="0">
                                    <a:pos x="T2" y="T3"/>
                                  </a:cxn>
                                  <a:cxn ang="0">
                                    <a:pos x="T4" y="T5"/>
                                  </a:cxn>
                                  <a:cxn ang="0">
                                    <a:pos x="T6" y="T7"/>
                                  </a:cxn>
                                  <a:cxn ang="0">
                                    <a:pos x="T8" y="T9"/>
                                  </a:cxn>
                                </a:cxnLst>
                                <a:rect l="0" t="0" r="r" b="b"/>
                                <a:pathLst>
                                  <a:path w="158" h="162">
                                    <a:moveTo>
                                      <a:pt x="158" y="0"/>
                                    </a:moveTo>
                                    <a:lnTo>
                                      <a:pt x="45" y="37"/>
                                    </a:lnTo>
                                    <a:lnTo>
                                      <a:pt x="0" y="162"/>
                                    </a:lnTo>
                                    <a:lnTo>
                                      <a:pt x="158" y="103"/>
                                    </a:lnTo>
                                    <a:lnTo>
                                      <a:pt x="158"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3" name="Freeform 43"/>
                              <p:cNvSpPr>
                                <a:spLocks/>
                              </p:cNvSpPr>
                              <p:nvPr/>
                            </p:nvSpPr>
                            <p:spPr bwMode="auto">
                              <a:xfrm>
                                <a:off x="2674" y="3211"/>
                                <a:ext cx="546" cy="185"/>
                              </a:xfrm>
                              <a:custGeom>
                                <a:avLst/>
                                <a:gdLst>
                                  <a:gd name="T0" fmla="*/ 488 w 1091"/>
                                  <a:gd name="T1" fmla="*/ 0 h 371"/>
                                  <a:gd name="T2" fmla="*/ 64 w 1091"/>
                                  <a:gd name="T3" fmla="*/ 49 h 371"/>
                                  <a:gd name="T4" fmla="*/ 0 w 1091"/>
                                  <a:gd name="T5" fmla="*/ 143 h 371"/>
                                  <a:gd name="T6" fmla="*/ 14 w 1091"/>
                                  <a:gd name="T7" fmla="*/ 170 h 371"/>
                                  <a:gd name="T8" fmla="*/ 88 w 1091"/>
                                  <a:gd name="T9" fmla="*/ 60 h 371"/>
                                  <a:gd name="T10" fmla="*/ 282 w 1091"/>
                                  <a:gd name="T11" fmla="*/ 159 h 371"/>
                                  <a:gd name="T12" fmla="*/ 213 w 1091"/>
                                  <a:gd name="T13" fmla="*/ 261 h 371"/>
                                  <a:gd name="T14" fmla="*/ 410 w 1091"/>
                                  <a:gd name="T15" fmla="*/ 367 h 371"/>
                                  <a:gd name="T16" fmla="*/ 481 w 1091"/>
                                  <a:gd name="T17" fmla="*/ 259 h 371"/>
                                  <a:gd name="T18" fmla="*/ 700 w 1091"/>
                                  <a:gd name="T19" fmla="*/ 371 h 371"/>
                                  <a:gd name="T20" fmla="*/ 1091 w 1091"/>
                                  <a:gd name="T21" fmla="*/ 265 h 371"/>
                                  <a:gd name="T22" fmla="*/ 488 w 1091"/>
                                  <a:gd name="T23" fmla="*/ 0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91" h="371">
                                    <a:moveTo>
                                      <a:pt x="488" y="0"/>
                                    </a:moveTo>
                                    <a:lnTo>
                                      <a:pt x="64" y="49"/>
                                    </a:lnTo>
                                    <a:lnTo>
                                      <a:pt x="0" y="143"/>
                                    </a:lnTo>
                                    <a:lnTo>
                                      <a:pt x="14" y="170"/>
                                    </a:lnTo>
                                    <a:lnTo>
                                      <a:pt x="88" y="60"/>
                                    </a:lnTo>
                                    <a:lnTo>
                                      <a:pt x="282" y="159"/>
                                    </a:lnTo>
                                    <a:lnTo>
                                      <a:pt x="213" y="261"/>
                                    </a:lnTo>
                                    <a:lnTo>
                                      <a:pt x="410" y="367"/>
                                    </a:lnTo>
                                    <a:lnTo>
                                      <a:pt x="481" y="259"/>
                                    </a:lnTo>
                                    <a:lnTo>
                                      <a:pt x="700" y="371"/>
                                    </a:lnTo>
                                    <a:lnTo>
                                      <a:pt x="1091" y="265"/>
                                    </a:lnTo>
                                    <a:lnTo>
                                      <a:pt x="488" y="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4" name="Freeform 44"/>
                              <p:cNvSpPr>
                                <a:spLocks/>
                              </p:cNvSpPr>
                              <p:nvPr/>
                            </p:nvSpPr>
                            <p:spPr bwMode="auto">
                              <a:xfrm>
                                <a:off x="3001" y="3340"/>
                                <a:ext cx="217" cy="117"/>
                              </a:xfrm>
                              <a:custGeom>
                                <a:avLst/>
                                <a:gdLst>
                                  <a:gd name="T0" fmla="*/ 436 w 436"/>
                                  <a:gd name="T1" fmla="*/ 0 h 235"/>
                                  <a:gd name="T2" fmla="*/ 392 w 436"/>
                                  <a:gd name="T3" fmla="*/ 123 h 235"/>
                                  <a:gd name="T4" fmla="*/ 0 w 436"/>
                                  <a:gd name="T5" fmla="*/ 235 h 235"/>
                                  <a:gd name="T6" fmla="*/ 41 w 436"/>
                                  <a:gd name="T7" fmla="*/ 109 h 235"/>
                                  <a:gd name="T8" fmla="*/ 436 w 436"/>
                                  <a:gd name="T9" fmla="*/ 0 h 235"/>
                                </a:gdLst>
                                <a:ahLst/>
                                <a:cxnLst>
                                  <a:cxn ang="0">
                                    <a:pos x="T0" y="T1"/>
                                  </a:cxn>
                                  <a:cxn ang="0">
                                    <a:pos x="T2" y="T3"/>
                                  </a:cxn>
                                  <a:cxn ang="0">
                                    <a:pos x="T4" y="T5"/>
                                  </a:cxn>
                                  <a:cxn ang="0">
                                    <a:pos x="T6" y="T7"/>
                                  </a:cxn>
                                  <a:cxn ang="0">
                                    <a:pos x="T8" y="T9"/>
                                  </a:cxn>
                                </a:cxnLst>
                                <a:rect l="0" t="0" r="r" b="b"/>
                                <a:pathLst>
                                  <a:path w="436" h="235">
                                    <a:moveTo>
                                      <a:pt x="436" y="0"/>
                                    </a:moveTo>
                                    <a:lnTo>
                                      <a:pt x="392" y="123"/>
                                    </a:lnTo>
                                    <a:lnTo>
                                      <a:pt x="0" y="235"/>
                                    </a:lnTo>
                                    <a:lnTo>
                                      <a:pt x="41" y="109"/>
                                    </a:lnTo>
                                    <a:lnTo>
                                      <a:pt x="436" y="0"/>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5" name="Freeform 45"/>
                              <p:cNvSpPr>
                                <a:spLocks/>
                              </p:cNvSpPr>
                              <p:nvPr/>
                            </p:nvSpPr>
                            <p:spPr bwMode="auto">
                              <a:xfrm>
                                <a:off x="3001" y="3398"/>
                                <a:ext cx="198" cy="85"/>
                              </a:xfrm>
                              <a:custGeom>
                                <a:avLst/>
                                <a:gdLst>
                                  <a:gd name="T0" fmla="*/ 0 w 397"/>
                                  <a:gd name="T1" fmla="*/ 115 h 170"/>
                                  <a:gd name="T2" fmla="*/ 0 w 397"/>
                                  <a:gd name="T3" fmla="*/ 170 h 170"/>
                                  <a:gd name="T4" fmla="*/ 397 w 397"/>
                                  <a:gd name="T5" fmla="*/ 0 h 170"/>
                                  <a:gd name="T6" fmla="*/ 0 w 397"/>
                                  <a:gd name="T7" fmla="*/ 115 h 170"/>
                                </a:gdLst>
                                <a:ahLst/>
                                <a:cxnLst>
                                  <a:cxn ang="0">
                                    <a:pos x="T0" y="T1"/>
                                  </a:cxn>
                                  <a:cxn ang="0">
                                    <a:pos x="T2" y="T3"/>
                                  </a:cxn>
                                  <a:cxn ang="0">
                                    <a:pos x="T4" y="T5"/>
                                  </a:cxn>
                                  <a:cxn ang="0">
                                    <a:pos x="T6" y="T7"/>
                                  </a:cxn>
                                </a:cxnLst>
                                <a:rect l="0" t="0" r="r" b="b"/>
                                <a:pathLst>
                                  <a:path w="397" h="170">
                                    <a:moveTo>
                                      <a:pt x="0" y="115"/>
                                    </a:moveTo>
                                    <a:lnTo>
                                      <a:pt x="0" y="170"/>
                                    </a:lnTo>
                                    <a:lnTo>
                                      <a:pt x="397" y="0"/>
                                    </a:lnTo>
                                    <a:lnTo>
                                      <a:pt x="0" y="115"/>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6" name="Freeform 46"/>
                              <p:cNvSpPr>
                                <a:spLocks/>
                              </p:cNvSpPr>
                              <p:nvPr/>
                            </p:nvSpPr>
                            <p:spPr bwMode="auto">
                              <a:xfrm>
                                <a:off x="2497" y="3299"/>
                                <a:ext cx="509" cy="270"/>
                              </a:xfrm>
                              <a:custGeom>
                                <a:avLst/>
                                <a:gdLst>
                                  <a:gd name="T0" fmla="*/ 0 w 1018"/>
                                  <a:gd name="T1" fmla="*/ 161 h 539"/>
                                  <a:gd name="T2" fmla="*/ 616 w 1018"/>
                                  <a:gd name="T3" fmla="*/ 539 h 539"/>
                                  <a:gd name="T4" fmla="*/ 986 w 1018"/>
                                  <a:gd name="T5" fmla="*/ 325 h 539"/>
                                  <a:gd name="T6" fmla="*/ 1018 w 1018"/>
                                  <a:gd name="T7" fmla="*/ 311 h 539"/>
                                  <a:gd name="T8" fmla="*/ 427 w 1018"/>
                                  <a:gd name="T9" fmla="*/ 0 h 539"/>
                                  <a:gd name="T10" fmla="*/ 0 w 1018"/>
                                  <a:gd name="T11" fmla="*/ 161 h 539"/>
                                </a:gdLst>
                                <a:ahLst/>
                                <a:cxnLst>
                                  <a:cxn ang="0">
                                    <a:pos x="T0" y="T1"/>
                                  </a:cxn>
                                  <a:cxn ang="0">
                                    <a:pos x="T2" y="T3"/>
                                  </a:cxn>
                                  <a:cxn ang="0">
                                    <a:pos x="T4" y="T5"/>
                                  </a:cxn>
                                  <a:cxn ang="0">
                                    <a:pos x="T6" y="T7"/>
                                  </a:cxn>
                                  <a:cxn ang="0">
                                    <a:pos x="T8" y="T9"/>
                                  </a:cxn>
                                  <a:cxn ang="0">
                                    <a:pos x="T10" y="T11"/>
                                  </a:cxn>
                                </a:cxnLst>
                                <a:rect l="0" t="0" r="r" b="b"/>
                                <a:pathLst>
                                  <a:path w="1018" h="539">
                                    <a:moveTo>
                                      <a:pt x="0" y="161"/>
                                    </a:moveTo>
                                    <a:lnTo>
                                      <a:pt x="616" y="539"/>
                                    </a:lnTo>
                                    <a:lnTo>
                                      <a:pt x="986" y="325"/>
                                    </a:lnTo>
                                    <a:lnTo>
                                      <a:pt x="1018" y="311"/>
                                    </a:lnTo>
                                    <a:lnTo>
                                      <a:pt x="427" y="0"/>
                                    </a:lnTo>
                                    <a:lnTo>
                                      <a:pt x="0" y="161"/>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87" name="Freeform 47"/>
                              <p:cNvSpPr>
                                <a:spLocks/>
                              </p:cNvSpPr>
                              <p:nvPr/>
                            </p:nvSpPr>
                            <p:spPr bwMode="auto">
                              <a:xfrm>
                                <a:off x="2801" y="3451"/>
                                <a:ext cx="205" cy="118"/>
                              </a:xfrm>
                              <a:custGeom>
                                <a:avLst/>
                                <a:gdLst>
                                  <a:gd name="T0" fmla="*/ 0 w 409"/>
                                  <a:gd name="T1" fmla="*/ 235 h 235"/>
                                  <a:gd name="T2" fmla="*/ 375 w 409"/>
                                  <a:gd name="T3" fmla="*/ 14 h 235"/>
                                  <a:gd name="T4" fmla="*/ 409 w 409"/>
                                  <a:gd name="T5" fmla="*/ 0 h 235"/>
                                  <a:gd name="T6" fmla="*/ 409 w 409"/>
                                  <a:gd name="T7" fmla="*/ 27 h 235"/>
                                  <a:gd name="T8" fmla="*/ 0 w 409"/>
                                  <a:gd name="T9" fmla="*/ 235 h 235"/>
                                </a:gdLst>
                                <a:ahLst/>
                                <a:cxnLst>
                                  <a:cxn ang="0">
                                    <a:pos x="T0" y="T1"/>
                                  </a:cxn>
                                  <a:cxn ang="0">
                                    <a:pos x="T2" y="T3"/>
                                  </a:cxn>
                                  <a:cxn ang="0">
                                    <a:pos x="T4" y="T5"/>
                                  </a:cxn>
                                  <a:cxn ang="0">
                                    <a:pos x="T6" y="T7"/>
                                  </a:cxn>
                                  <a:cxn ang="0">
                                    <a:pos x="T8" y="T9"/>
                                  </a:cxn>
                                </a:cxnLst>
                                <a:rect l="0" t="0" r="r" b="b"/>
                                <a:pathLst>
                                  <a:path w="409" h="235">
                                    <a:moveTo>
                                      <a:pt x="0" y="235"/>
                                    </a:moveTo>
                                    <a:lnTo>
                                      <a:pt x="375" y="14"/>
                                    </a:lnTo>
                                    <a:lnTo>
                                      <a:pt x="409" y="0"/>
                                    </a:lnTo>
                                    <a:lnTo>
                                      <a:pt x="409" y="27"/>
                                    </a:lnTo>
                                    <a:lnTo>
                                      <a:pt x="0" y="235"/>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87088" name="Line 48"/>
                            <p:cNvSpPr>
                              <a:spLocks noChangeShapeType="1"/>
                            </p:cNvSpPr>
                            <p:nvPr/>
                          </p:nvSpPr>
                          <p:spPr bwMode="auto">
                            <a:xfrm>
                              <a:off x="2798" y="3326"/>
                              <a:ext cx="86" cy="44"/>
                            </a:xfrm>
                            <a:prstGeom prst="line">
                              <a:avLst/>
                            </a:prstGeom>
                            <a:noFill/>
                            <a:ln w="635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grpSp>
                      <p:nvGrpSpPr>
                        <p:cNvPr id="87089" name="Group 49"/>
                        <p:cNvGrpSpPr>
                          <a:grpSpLocks/>
                        </p:cNvGrpSpPr>
                        <p:nvPr/>
                      </p:nvGrpSpPr>
                      <p:grpSpPr bwMode="auto">
                        <a:xfrm>
                          <a:off x="2522" y="3306"/>
                          <a:ext cx="458" cy="238"/>
                          <a:chOff x="2522" y="3306"/>
                          <a:chExt cx="458" cy="238"/>
                        </a:xfrm>
                      </p:grpSpPr>
                      <p:grpSp>
                        <p:nvGrpSpPr>
                          <p:cNvPr id="87090" name="Group 50"/>
                          <p:cNvGrpSpPr>
                            <a:grpSpLocks/>
                          </p:cNvGrpSpPr>
                          <p:nvPr/>
                        </p:nvGrpSpPr>
                        <p:grpSpPr bwMode="auto">
                          <a:xfrm>
                            <a:off x="2522" y="3310"/>
                            <a:ext cx="457" cy="234"/>
                            <a:chOff x="2522" y="3310"/>
                            <a:chExt cx="457" cy="234"/>
                          </a:xfrm>
                        </p:grpSpPr>
                        <p:sp>
                          <p:nvSpPr>
                            <p:cNvPr id="87091" name="Freeform 51"/>
                            <p:cNvSpPr>
                              <a:spLocks/>
                            </p:cNvSpPr>
                            <p:nvPr/>
                          </p:nvSpPr>
                          <p:spPr bwMode="auto">
                            <a:xfrm>
                              <a:off x="2631" y="3408"/>
                              <a:ext cx="123" cy="72"/>
                            </a:xfrm>
                            <a:custGeom>
                              <a:avLst/>
                              <a:gdLst>
                                <a:gd name="T0" fmla="*/ 42 w 245"/>
                                <a:gd name="T1" fmla="*/ 0 h 144"/>
                                <a:gd name="T2" fmla="*/ 245 w 245"/>
                                <a:gd name="T3" fmla="*/ 123 h 144"/>
                                <a:gd name="T4" fmla="*/ 203 w 245"/>
                                <a:gd name="T5" fmla="*/ 144 h 144"/>
                                <a:gd name="T6" fmla="*/ 0 w 245"/>
                                <a:gd name="T7" fmla="*/ 20 h 144"/>
                                <a:gd name="T8" fmla="*/ 42 w 245"/>
                                <a:gd name="T9" fmla="*/ 0 h 144"/>
                              </a:gdLst>
                              <a:ahLst/>
                              <a:cxnLst>
                                <a:cxn ang="0">
                                  <a:pos x="T0" y="T1"/>
                                </a:cxn>
                                <a:cxn ang="0">
                                  <a:pos x="T2" y="T3"/>
                                </a:cxn>
                                <a:cxn ang="0">
                                  <a:pos x="T4" y="T5"/>
                                </a:cxn>
                                <a:cxn ang="0">
                                  <a:pos x="T6" y="T7"/>
                                </a:cxn>
                                <a:cxn ang="0">
                                  <a:pos x="T8" y="T9"/>
                                </a:cxn>
                              </a:cxnLst>
                              <a:rect l="0" t="0" r="r" b="b"/>
                              <a:pathLst>
                                <a:path w="245" h="144">
                                  <a:moveTo>
                                    <a:pt x="42" y="0"/>
                                  </a:moveTo>
                                  <a:lnTo>
                                    <a:pt x="245" y="123"/>
                                  </a:lnTo>
                                  <a:lnTo>
                                    <a:pt x="203" y="144"/>
                                  </a:lnTo>
                                  <a:lnTo>
                                    <a:pt x="0" y="20"/>
                                  </a:lnTo>
                                  <a:lnTo>
                                    <a:pt x="4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2" name="Freeform 52"/>
                            <p:cNvSpPr>
                              <a:spLocks/>
                            </p:cNvSpPr>
                            <p:nvPr/>
                          </p:nvSpPr>
                          <p:spPr bwMode="auto">
                            <a:xfrm>
                              <a:off x="2732" y="3468"/>
                              <a:ext cx="59" cy="35"/>
                            </a:xfrm>
                            <a:custGeom>
                              <a:avLst/>
                              <a:gdLst>
                                <a:gd name="T0" fmla="*/ 45 w 120"/>
                                <a:gd name="T1" fmla="*/ 0 h 72"/>
                                <a:gd name="T2" fmla="*/ 120 w 120"/>
                                <a:gd name="T3" fmla="*/ 46 h 72"/>
                                <a:gd name="T4" fmla="*/ 78 w 120"/>
                                <a:gd name="T5" fmla="*/ 72 h 72"/>
                                <a:gd name="T6" fmla="*/ 0 w 120"/>
                                <a:gd name="T7" fmla="*/ 21 h 72"/>
                                <a:gd name="T8" fmla="*/ 45 w 120"/>
                                <a:gd name="T9" fmla="*/ 0 h 72"/>
                              </a:gdLst>
                              <a:ahLst/>
                              <a:cxnLst>
                                <a:cxn ang="0">
                                  <a:pos x="T0" y="T1"/>
                                </a:cxn>
                                <a:cxn ang="0">
                                  <a:pos x="T2" y="T3"/>
                                </a:cxn>
                                <a:cxn ang="0">
                                  <a:pos x="T4" y="T5"/>
                                </a:cxn>
                                <a:cxn ang="0">
                                  <a:pos x="T6" y="T7"/>
                                </a:cxn>
                                <a:cxn ang="0">
                                  <a:pos x="T8" y="T9"/>
                                </a:cxn>
                              </a:cxnLst>
                              <a:rect l="0" t="0" r="r" b="b"/>
                              <a:pathLst>
                                <a:path w="120" h="72">
                                  <a:moveTo>
                                    <a:pt x="45" y="0"/>
                                  </a:moveTo>
                                  <a:lnTo>
                                    <a:pt x="120" y="46"/>
                                  </a:lnTo>
                                  <a:lnTo>
                                    <a:pt x="78" y="72"/>
                                  </a:lnTo>
                                  <a:lnTo>
                                    <a:pt x="0" y="21"/>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3" name="Freeform 53"/>
                            <p:cNvSpPr>
                              <a:spLocks/>
                            </p:cNvSpPr>
                            <p:nvPr/>
                          </p:nvSpPr>
                          <p:spPr bwMode="auto">
                            <a:xfrm>
                              <a:off x="2753" y="3489"/>
                              <a:ext cx="65" cy="38"/>
                            </a:xfrm>
                            <a:custGeom>
                              <a:avLst/>
                              <a:gdLst>
                                <a:gd name="T0" fmla="*/ 78 w 131"/>
                                <a:gd name="T1" fmla="*/ 0 h 76"/>
                                <a:gd name="T2" fmla="*/ 131 w 131"/>
                                <a:gd name="T3" fmla="*/ 36 h 76"/>
                                <a:gd name="T4" fmla="*/ 86 w 131"/>
                                <a:gd name="T5" fmla="*/ 64 h 76"/>
                                <a:gd name="T6" fmla="*/ 79 w 131"/>
                                <a:gd name="T7" fmla="*/ 57 h 76"/>
                                <a:gd name="T8" fmla="*/ 48 w 131"/>
                                <a:gd name="T9" fmla="*/ 76 h 76"/>
                                <a:gd name="T10" fmla="*/ 0 w 131"/>
                                <a:gd name="T11" fmla="*/ 46 h 76"/>
                                <a:gd name="T12" fmla="*/ 78 w 131"/>
                                <a:gd name="T13" fmla="*/ 0 h 76"/>
                              </a:gdLst>
                              <a:ahLst/>
                              <a:cxnLst>
                                <a:cxn ang="0">
                                  <a:pos x="T0" y="T1"/>
                                </a:cxn>
                                <a:cxn ang="0">
                                  <a:pos x="T2" y="T3"/>
                                </a:cxn>
                                <a:cxn ang="0">
                                  <a:pos x="T4" y="T5"/>
                                </a:cxn>
                                <a:cxn ang="0">
                                  <a:pos x="T6" y="T7"/>
                                </a:cxn>
                                <a:cxn ang="0">
                                  <a:pos x="T8" y="T9"/>
                                </a:cxn>
                                <a:cxn ang="0">
                                  <a:pos x="T10" y="T11"/>
                                </a:cxn>
                                <a:cxn ang="0">
                                  <a:pos x="T12" y="T13"/>
                                </a:cxn>
                              </a:cxnLst>
                              <a:rect l="0" t="0" r="r" b="b"/>
                              <a:pathLst>
                                <a:path w="131" h="76">
                                  <a:moveTo>
                                    <a:pt x="78" y="0"/>
                                  </a:moveTo>
                                  <a:lnTo>
                                    <a:pt x="131" y="36"/>
                                  </a:lnTo>
                                  <a:lnTo>
                                    <a:pt x="86" y="64"/>
                                  </a:lnTo>
                                  <a:lnTo>
                                    <a:pt x="79" y="57"/>
                                  </a:lnTo>
                                  <a:lnTo>
                                    <a:pt x="48" y="76"/>
                                  </a:lnTo>
                                  <a:lnTo>
                                    <a:pt x="0" y="46"/>
                                  </a:lnTo>
                                  <a:lnTo>
                                    <a:pt x="78"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4" name="Freeform 54"/>
                            <p:cNvSpPr>
                              <a:spLocks/>
                            </p:cNvSpPr>
                            <p:nvPr/>
                          </p:nvSpPr>
                          <p:spPr bwMode="auto">
                            <a:xfrm>
                              <a:off x="2797" y="3505"/>
                              <a:ext cx="62" cy="39"/>
                            </a:xfrm>
                            <a:custGeom>
                              <a:avLst/>
                              <a:gdLst>
                                <a:gd name="T0" fmla="*/ 42 w 124"/>
                                <a:gd name="T1" fmla="*/ 0 h 78"/>
                                <a:gd name="T2" fmla="*/ 124 w 124"/>
                                <a:gd name="T3" fmla="*/ 55 h 78"/>
                                <a:gd name="T4" fmla="*/ 80 w 124"/>
                                <a:gd name="T5" fmla="*/ 78 h 78"/>
                                <a:gd name="T6" fmla="*/ 0 w 124"/>
                                <a:gd name="T7" fmla="*/ 26 h 78"/>
                                <a:gd name="T8" fmla="*/ 42 w 124"/>
                                <a:gd name="T9" fmla="*/ 0 h 78"/>
                              </a:gdLst>
                              <a:ahLst/>
                              <a:cxnLst>
                                <a:cxn ang="0">
                                  <a:pos x="T0" y="T1"/>
                                </a:cxn>
                                <a:cxn ang="0">
                                  <a:pos x="T2" y="T3"/>
                                </a:cxn>
                                <a:cxn ang="0">
                                  <a:pos x="T4" y="T5"/>
                                </a:cxn>
                                <a:cxn ang="0">
                                  <a:pos x="T6" y="T7"/>
                                </a:cxn>
                                <a:cxn ang="0">
                                  <a:pos x="T8" y="T9"/>
                                </a:cxn>
                              </a:cxnLst>
                              <a:rect l="0" t="0" r="r" b="b"/>
                              <a:pathLst>
                                <a:path w="124" h="78">
                                  <a:moveTo>
                                    <a:pt x="42" y="0"/>
                                  </a:moveTo>
                                  <a:lnTo>
                                    <a:pt x="124" y="55"/>
                                  </a:lnTo>
                                  <a:lnTo>
                                    <a:pt x="80" y="78"/>
                                  </a:lnTo>
                                  <a:lnTo>
                                    <a:pt x="0" y="26"/>
                                  </a:lnTo>
                                  <a:lnTo>
                                    <a:pt x="4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5" name="Freeform 55"/>
                            <p:cNvSpPr>
                              <a:spLocks/>
                            </p:cNvSpPr>
                            <p:nvPr/>
                          </p:nvSpPr>
                          <p:spPr bwMode="auto">
                            <a:xfrm>
                              <a:off x="2600" y="3389"/>
                              <a:ext cx="52" cy="31"/>
                            </a:xfrm>
                            <a:custGeom>
                              <a:avLst/>
                              <a:gdLst>
                                <a:gd name="T0" fmla="*/ 42 w 105"/>
                                <a:gd name="T1" fmla="*/ 0 h 61"/>
                                <a:gd name="T2" fmla="*/ 105 w 105"/>
                                <a:gd name="T3" fmla="*/ 40 h 61"/>
                                <a:gd name="T4" fmla="*/ 62 w 105"/>
                                <a:gd name="T5" fmla="*/ 61 h 61"/>
                                <a:gd name="T6" fmla="*/ 0 w 105"/>
                                <a:gd name="T7" fmla="*/ 22 h 61"/>
                                <a:gd name="T8" fmla="*/ 42 w 105"/>
                                <a:gd name="T9" fmla="*/ 0 h 61"/>
                              </a:gdLst>
                              <a:ahLst/>
                              <a:cxnLst>
                                <a:cxn ang="0">
                                  <a:pos x="T0" y="T1"/>
                                </a:cxn>
                                <a:cxn ang="0">
                                  <a:pos x="T2" y="T3"/>
                                </a:cxn>
                                <a:cxn ang="0">
                                  <a:pos x="T4" y="T5"/>
                                </a:cxn>
                                <a:cxn ang="0">
                                  <a:pos x="T6" y="T7"/>
                                </a:cxn>
                                <a:cxn ang="0">
                                  <a:pos x="T8" y="T9"/>
                                </a:cxn>
                              </a:cxnLst>
                              <a:rect l="0" t="0" r="r" b="b"/>
                              <a:pathLst>
                                <a:path w="105" h="61">
                                  <a:moveTo>
                                    <a:pt x="42" y="0"/>
                                  </a:moveTo>
                                  <a:lnTo>
                                    <a:pt x="105" y="40"/>
                                  </a:lnTo>
                                  <a:lnTo>
                                    <a:pt x="62" y="61"/>
                                  </a:lnTo>
                                  <a:lnTo>
                                    <a:pt x="0" y="22"/>
                                  </a:lnTo>
                                  <a:lnTo>
                                    <a:pt x="4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6" name="Freeform 56"/>
                            <p:cNvSpPr>
                              <a:spLocks/>
                            </p:cNvSpPr>
                            <p:nvPr/>
                          </p:nvSpPr>
                          <p:spPr bwMode="auto">
                            <a:xfrm>
                              <a:off x="2562" y="3367"/>
                              <a:ext cx="47" cy="27"/>
                            </a:xfrm>
                            <a:custGeom>
                              <a:avLst/>
                              <a:gdLst>
                                <a:gd name="T0" fmla="*/ 48 w 94"/>
                                <a:gd name="T1" fmla="*/ 0 h 55"/>
                                <a:gd name="T2" fmla="*/ 94 w 94"/>
                                <a:gd name="T3" fmla="*/ 30 h 55"/>
                                <a:gd name="T4" fmla="*/ 48 w 94"/>
                                <a:gd name="T5" fmla="*/ 55 h 55"/>
                                <a:gd name="T6" fmla="*/ 0 w 94"/>
                                <a:gd name="T7" fmla="*/ 23 h 55"/>
                                <a:gd name="T8" fmla="*/ 48 w 94"/>
                                <a:gd name="T9" fmla="*/ 0 h 55"/>
                              </a:gdLst>
                              <a:ahLst/>
                              <a:cxnLst>
                                <a:cxn ang="0">
                                  <a:pos x="T0" y="T1"/>
                                </a:cxn>
                                <a:cxn ang="0">
                                  <a:pos x="T2" y="T3"/>
                                </a:cxn>
                                <a:cxn ang="0">
                                  <a:pos x="T4" y="T5"/>
                                </a:cxn>
                                <a:cxn ang="0">
                                  <a:pos x="T6" y="T7"/>
                                </a:cxn>
                                <a:cxn ang="0">
                                  <a:pos x="T8" y="T9"/>
                                </a:cxn>
                              </a:cxnLst>
                              <a:rect l="0" t="0" r="r" b="b"/>
                              <a:pathLst>
                                <a:path w="94" h="55">
                                  <a:moveTo>
                                    <a:pt x="48" y="0"/>
                                  </a:moveTo>
                                  <a:lnTo>
                                    <a:pt x="94" y="30"/>
                                  </a:lnTo>
                                  <a:lnTo>
                                    <a:pt x="48" y="55"/>
                                  </a:lnTo>
                                  <a:lnTo>
                                    <a:pt x="0" y="23"/>
                                  </a:lnTo>
                                  <a:lnTo>
                                    <a:pt x="48"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7" name="Freeform 57"/>
                            <p:cNvSpPr>
                              <a:spLocks/>
                            </p:cNvSpPr>
                            <p:nvPr/>
                          </p:nvSpPr>
                          <p:spPr bwMode="auto">
                            <a:xfrm>
                              <a:off x="2537" y="3380"/>
                              <a:ext cx="43" cy="25"/>
                            </a:xfrm>
                            <a:custGeom>
                              <a:avLst/>
                              <a:gdLst>
                                <a:gd name="T0" fmla="*/ 43 w 88"/>
                                <a:gd name="T1" fmla="*/ 0 h 51"/>
                                <a:gd name="T2" fmla="*/ 88 w 88"/>
                                <a:gd name="T3" fmla="*/ 30 h 51"/>
                                <a:gd name="T4" fmla="*/ 42 w 88"/>
                                <a:gd name="T5" fmla="*/ 51 h 51"/>
                                <a:gd name="T6" fmla="*/ 0 w 88"/>
                                <a:gd name="T7" fmla="*/ 19 h 51"/>
                                <a:gd name="T8" fmla="*/ 43 w 88"/>
                                <a:gd name="T9" fmla="*/ 0 h 51"/>
                              </a:gdLst>
                              <a:ahLst/>
                              <a:cxnLst>
                                <a:cxn ang="0">
                                  <a:pos x="T0" y="T1"/>
                                </a:cxn>
                                <a:cxn ang="0">
                                  <a:pos x="T2" y="T3"/>
                                </a:cxn>
                                <a:cxn ang="0">
                                  <a:pos x="T4" y="T5"/>
                                </a:cxn>
                                <a:cxn ang="0">
                                  <a:pos x="T6" y="T7"/>
                                </a:cxn>
                                <a:cxn ang="0">
                                  <a:pos x="T8" y="T9"/>
                                </a:cxn>
                              </a:cxnLst>
                              <a:rect l="0" t="0" r="r" b="b"/>
                              <a:pathLst>
                                <a:path w="88" h="51">
                                  <a:moveTo>
                                    <a:pt x="43" y="0"/>
                                  </a:moveTo>
                                  <a:lnTo>
                                    <a:pt x="88" y="30"/>
                                  </a:lnTo>
                                  <a:lnTo>
                                    <a:pt x="42" y="51"/>
                                  </a:lnTo>
                                  <a:lnTo>
                                    <a:pt x="0" y="19"/>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8" name="Freeform 58"/>
                            <p:cNvSpPr>
                              <a:spLocks/>
                            </p:cNvSpPr>
                            <p:nvPr/>
                          </p:nvSpPr>
                          <p:spPr bwMode="auto">
                            <a:xfrm>
                              <a:off x="2559" y="3393"/>
                              <a:ext cx="38" cy="24"/>
                            </a:xfrm>
                            <a:custGeom>
                              <a:avLst/>
                              <a:gdLst>
                                <a:gd name="T0" fmla="*/ 44 w 76"/>
                                <a:gd name="T1" fmla="*/ 0 h 48"/>
                                <a:gd name="T2" fmla="*/ 76 w 76"/>
                                <a:gd name="T3" fmla="*/ 25 h 48"/>
                                <a:gd name="T4" fmla="*/ 39 w 76"/>
                                <a:gd name="T5" fmla="*/ 48 h 48"/>
                                <a:gd name="T6" fmla="*/ 0 w 76"/>
                                <a:gd name="T7" fmla="*/ 23 h 48"/>
                                <a:gd name="T8" fmla="*/ 44 w 76"/>
                                <a:gd name="T9" fmla="*/ 0 h 48"/>
                              </a:gdLst>
                              <a:ahLst/>
                              <a:cxnLst>
                                <a:cxn ang="0">
                                  <a:pos x="T0" y="T1"/>
                                </a:cxn>
                                <a:cxn ang="0">
                                  <a:pos x="T2" y="T3"/>
                                </a:cxn>
                                <a:cxn ang="0">
                                  <a:pos x="T4" y="T5"/>
                                </a:cxn>
                                <a:cxn ang="0">
                                  <a:pos x="T6" y="T7"/>
                                </a:cxn>
                                <a:cxn ang="0">
                                  <a:pos x="T8" y="T9"/>
                                </a:cxn>
                              </a:cxnLst>
                              <a:rect l="0" t="0" r="r" b="b"/>
                              <a:pathLst>
                                <a:path w="76" h="48">
                                  <a:moveTo>
                                    <a:pt x="44" y="0"/>
                                  </a:moveTo>
                                  <a:lnTo>
                                    <a:pt x="76" y="25"/>
                                  </a:lnTo>
                                  <a:lnTo>
                                    <a:pt x="39" y="48"/>
                                  </a:lnTo>
                                  <a:lnTo>
                                    <a:pt x="0" y="23"/>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099" name="Freeform 59"/>
                            <p:cNvSpPr>
                              <a:spLocks/>
                            </p:cNvSpPr>
                            <p:nvPr/>
                          </p:nvSpPr>
                          <p:spPr bwMode="auto">
                            <a:xfrm>
                              <a:off x="2522" y="3371"/>
                              <a:ext cx="36" cy="20"/>
                            </a:xfrm>
                            <a:custGeom>
                              <a:avLst/>
                              <a:gdLst>
                                <a:gd name="T0" fmla="*/ 44 w 70"/>
                                <a:gd name="T1" fmla="*/ 0 h 39"/>
                                <a:gd name="T2" fmla="*/ 70 w 70"/>
                                <a:gd name="T3" fmla="*/ 19 h 39"/>
                                <a:gd name="T4" fmla="*/ 26 w 70"/>
                                <a:gd name="T5" fmla="*/ 39 h 39"/>
                                <a:gd name="T6" fmla="*/ 0 w 70"/>
                                <a:gd name="T7" fmla="*/ 20 h 39"/>
                                <a:gd name="T8" fmla="*/ 44 w 70"/>
                                <a:gd name="T9" fmla="*/ 0 h 39"/>
                              </a:gdLst>
                              <a:ahLst/>
                              <a:cxnLst>
                                <a:cxn ang="0">
                                  <a:pos x="T0" y="T1"/>
                                </a:cxn>
                                <a:cxn ang="0">
                                  <a:pos x="T2" y="T3"/>
                                </a:cxn>
                                <a:cxn ang="0">
                                  <a:pos x="T4" y="T5"/>
                                </a:cxn>
                                <a:cxn ang="0">
                                  <a:pos x="T6" y="T7"/>
                                </a:cxn>
                                <a:cxn ang="0">
                                  <a:pos x="T8" y="T9"/>
                                </a:cxn>
                              </a:cxnLst>
                              <a:rect l="0" t="0" r="r" b="b"/>
                              <a:pathLst>
                                <a:path w="70" h="39">
                                  <a:moveTo>
                                    <a:pt x="44" y="0"/>
                                  </a:moveTo>
                                  <a:lnTo>
                                    <a:pt x="70" y="19"/>
                                  </a:lnTo>
                                  <a:lnTo>
                                    <a:pt x="26" y="39"/>
                                  </a:lnTo>
                                  <a:lnTo>
                                    <a:pt x="0" y="20"/>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0" name="Freeform 60"/>
                            <p:cNvSpPr>
                              <a:spLocks/>
                            </p:cNvSpPr>
                            <p:nvPr/>
                          </p:nvSpPr>
                          <p:spPr bwMode="auto">
                            <a:xfrm>
                              <a:off x="2822" y="3491"/>
                              <a:ext cx="62" cy="38"/>
                            </a:xfrm>
                            <a:custGeom>
                              <a:avLst/>
                              <a:gdLst>
                                <a:gd name="T0" fmla="*/ 42 w 124"/>
                                <a:gd name="T1" fmla="*/ 0 h 76"/>
                                <a:gd name="T2" fmla="*/ 124 w 124"/>
                                <a:gd name="T3" fmla="*/ 51 h 76"/>
                                <a:gd name="T4" fmla="*/ 80 w 124"/>
                                <a:gd name="T5" fmla="*/ 76 h 76"/>
                                <a:gd name="T6" fmla="*/ 0 w 124"/>
                                <a:gd name="T7" fmla="*/ 26 h 76"/>
                                <a:gd name="T8" fmla="*/ 42 w 124"/>
                                <a:gd name="T9" fmla="*/ 0 h 76"/>
                              </a:gdLst>
                              <a:ahLst/>
                              <a:cxnLst>
                                <a:cxn ang="0">
                                  <a:pos x="T0" y="T1"/>
                                </a:cxn>
                                <a:cxn ang="0">
                                  <a:pos x="T2" y="T3"/>
                                </a:cxn>
                                <a:cxn ang="0">
                                  <a:pos x="T4" y="T5"/>
                                </a:cxn>
                                <a:cxn ang="0">
                                  <a:pos x="T6" y="T7"/>
                                </a:cxn>
                                <a:cxn ang="0">
                                  <a:pos x="T8" y="T9"/>
                                </a:cxn>
                              </a:cxnLst>
                              <a:rect l="0" t="0" r="r" b="b"/>
                              <a:pathLst>
                                <a:path w="124" h="76">
                                  <a:moveTo>
                                    <a:pt x="42" y="0"/>
                                  </a:moveTo>
                                  <a:lnTo>
                                    <a:pt x="124" y="51"/>
                                  </a:lnTo>
                                  <a:lnTo>
                                    <a:pt x="80" y="76"/>
                                  </a:lnTo>
                                  <a:lnTo>
                                    <a:pt x="0" y="26"/>
                                  </a:lnTo>
                                  <a:lnTo>
                                    <a:pt x="4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1" name="Freeform 61"/>
                            <p:cNvSpPr>
                              <a:spLocks/>
                            </p:cNvSpPr>
                            <p:nvPr/>
                          </p:nvSpPr>
                          <p:spPr bwMode="auto">
                            <a:xfrm>
                              <a:off x="2848" y="3477"/>
                              <a:ext cx="61" cy="37"/>
                            </a:xfrm>
                            <a:custGeom>
                              <a:avLst/>
                              <a:gdLst>
                                <a:gd name="T0" fmla="*/ 41 w 122"/>
                                <a:gd name="T1" fmla="*/ 0 h 75"/>
                                <a:gd name="T2" fmla="*/ 122 w 122"/>
                                <a:gd name="T3" fmla="*/ 50 h 75"/>
                                <a:gd name="T4" fmla="*/ 80 w 122"/>
                                <a:gd name="T5" fmla="*/ 75 h 75"/>
                                <a:gd name="T6" fmla="*/ 0 w 122"/>
                                <a:gd name="T7" fmla="*/ 24 h 75"/>
                                <a:gd name="T8" fmla="*/ 41 w 122"/>
                                <a:gd name="T9" fmla="*/ 0 h 75"/>
                              </a:gdLst>
                              <a:ahLst/>
                              <a:cxnLst>
                                <a:cxn ang="0">
                                  <a:pos x="T0" y="T1"/>
                                </a:cxn>
                                <a:cxn ang="0">
                                  <a:pos x="T2" y="T3"/>
                                </a:cxn>
                                <a:cxn ang="0">
                                  <a:pos x="T4" y="T5"/>
                                </a:cxn>
                                <a:cxn ang="0">
                                  <a:pos x="T6" y="T7"/>
                                </a:cxn>
                                <a:cxn ang="0">
                                  <a:pos x="T8" y="T9"/>
                                </a:cxn>
                              </a:cxnLst>
                              <a:rect l="0" t="0" r="r" b="b"/>
                              <a:pathLst>
                                <a:path w="122" h="75">
                                  <a:moveTo>
                                    <a:pt x="41" y="0"/>
                                  </a:moveTo>
                                  <a:lnTo>
                                    <a:pt x="122" y="50"/>
                                  </a:lnTo>
                                  <a:lnTo>
                                    <a:pt x="80" y="75"/>
                                  </a:lnTo>
                                  <a:lnTo>
                                    <a:pt x="0" y="24"/>
                                  </a:lnTo>
                                  <a:lnTo>
                                    <a:pt x="4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2" name="Freeform 62"/>
                            <p:cNvSpPr>
                              <a:spLocks/>
                            </p:cNvSpPr>
                            <p:nvPr/>
                          </p:nvSpPr>
                          <p:spPr bwMode="auto">
                            <a:xfrm>
                              <a:off x="2873" y="3463"/>
                              <a:ext cx="62" cy="36"/>
                            </a:xfrm>
                            <a:custGeom>
                              <a:avLst/>
                              <a:gdLst>
                                <a:gd name="T0" fmla="*/ 39 w 125"/>
                                <a:gd name="T1" fmla="*/ 0 h 73"/>
                                <a:gd name="T2" fmla="*/ 125 w 125"/>
                                <a:gd name="T3" fmla="*/ 50 h 73"/>
                                <a:gd name="T4" fmla="*/ 79 w 125"/>
                                <a:gd name="T5" fmla="*/ 73 h 73"/>
                                <a:gd name="T6" fmla="*/ 0 w 125"/>
                                <a:gd name="T7" fmla="*/ 25 h 73"/>
                                <a:gd name="T8" fmla="*/ 39 w 125"/>
                                <a:gd name="T9" fmla="*/ 0 h 73"/>
                              </a:gdLst>
                              <a:ahLst/>
                              <a:cxnLst>
                                <a:cxn ang="0">
                                  <a:pos x="T0" y="T1"/>
                                </a:cxn>
                                <a:cxn ang="0">
                                  <a:pos x="T2" y="T3"/>
                                </a:cxn>
                                <a:cxn ang="0">
                                  <a:pos x="T4" y="T5"/>
                                </a:cxn>
                                <a:cxn ang="0">
                                  <a:pos x="T6" y="T7"/>
                                </a:cxn>
                                <a:cxn ang="0">
                                  <a:pos x="T8" y="T9"/>
                                </a:cxn>
                              </a:cxnLst>
                              <a:rect l="0" t="0" r="r" b="b"/>
                              <a:pathLst>
                                <a:path w="125" h="73">
                                  <a:moveTo>
                                    <a:pt x="39" y="0"/>
                                  </a:moveTo>
                                  <a:lnTo>
                                    <a:pt x="125" y="50"/>
                                  </a:lnTo>
                                  <a:lnTo>
                                    <a:pt x="79" y="73"/>
                                  </a:lnTo>
                                  <a:lnTo>
                                    <a:pt x="0" y="25"/>
                                  </a:lnTo>
                                  <a:lnTo>
                                    <a:pt x="39"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3" name="Freeform 63"/>
                            <p:cNvSpPr>
                              <a:spLocks/>
                            </p:cNvSpPr>
                            <p:nvPr/>
                          </p:nvSpPr>
                          <p:spPr bwMode="auto">
                            <a:xfrm>
                              <a:off x="2799" y="3479"/>
                              <a:ext cx="43" cy="26"/>
                            </a:xfrm>
                            <a:custGeom>
                              <a:avLst/>
                              <a:gdLst>
                                <a:gd name="T0" fmla="*/ 45 w 86"/>
                                <a:gd name="T1" fmla="*/ 0 h 53"/>
                                <a:gd name="T2" fmla="*/ 86 w 86"/>
                                <a:gd name="T3" fmla="*/ 26 h 53"/>
                                <a:gd name="T4" fmla="*/ 42 w 86"/>
                                <a:gd name="T5" fmla="*/ 53 h 53"/>
                                <a:gd name="T6" fmla="*/ 0 w 86"/>
                                <a:gd name="T7" fmla="*/ 26 h 53"/>
                                <a:gd name="T8" fmla="*/ 45 w 86"/>
                                <a:gd name="T9" fmla="*/ 0 h 53"/>
                              </a:gdLst>
                              <a:ahLst/>
                              <a:cxnLst>
                                <a:cxn ang="0">
                                  <a:pos x="T0" y="T1"/>
                                </a:cxn>
                                <a:cxn ang="0">
                                  <a:pos x="T2" y="T3"/>
                                </a:cxn>
                                <a:cxn ang="0">
                                  <a:pos x="T4" y="T5"/>
                                </a:cxn>
                                <a:cxn ang="0">
                                  <a:pos x="T6" y="T7"/>
                                </a:cxn>
                                <a:cxn ang="0">
                                  <a:pos x="T8" y="T9"/>
                                </a:cxn>
                              </a:cxnLst>
                              <a:rect l="0" t="0" r="r" b="b"/>
                              <a:pathLst>
                                <a:path w="86" h="53">
                                  <a:moveTo>
                                    <a:pt x="45" y="0"/>
                                  </a:moveTo>
                                  <a:lnTo>
                                    <a:pt x="86" y="26"/>
                                  </a:lnTo>
                                  <a:lnTo>
                                    <a:pt x="42" y="53"/>
                                  </a:lnTo>
                                  <a:lnTo>
                                    <a:pt x="0" y="26"/>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4" name="Freeform 64"/>
                            <p:cNvSpPr>
                              <a:spLocks/>
                            </p:cNvSpPr>
                            <p:nvPr/>
                          </p:nvSpPr>
                          <p:spPr bwMode="auto">
                            <a:xfrm>
                              <a:off x="2827" y="3465"/>
                              <a:ext cx="41" cy="26"/>
                            </a:xfrm>
                            <a:custGeom>
                              <a:avLst/>
                              <a:gdLst>
                                <a:gd name="T0" fmla="*/ 42 w 83"/>
                                <a:gd name="T1" fmla="*/ 0 h 53"/>
                                <a:gd name="T2" fmla="*/ 83 w 83"/>
                                <a:gd name="T3" fmla="*/ 26 h 53"/>
                                <a:gd name="T4" fmla="*/ 38 w 83"/>
                                <a:gd name="T5" fmla="*/ 53 h 53"/>
                                <a:gd name="T6" fmla="*/ 0 w 83"/>
                                <a:gd name="T7" fmla="*/ 26 h 53"/>
                                <a:gd name="T8" fmla="*/ 42 w 83"/>
                                <a:gd name="T9" fmla="*/ 0 h 53"/>
                              </a:gdLst>
                              <a:ahLst/>
                              <a:cxnLst>
                                <a:cxn ang="0">
                                  <a:pos x="T0" y="T1"/>
                                </a:cxn>
                                <a:cxn ang="0">
                                  <a:pos x="T2" y="T3"/>
                                </a:cxn>
                                <a:cxn ang="0">
                                  <a:pos x="T4" y="T5"/>
                                </a:cxn>
                                <a:cxn ang="0">
                                  <a:pos x="T6" y="T7"/>
                                </a:cxn>
                                <a:cxn ang="0">
                                  <a:pos x="T8" y="T9"/>
                                </a:cxn>
                              </a:cxnLst>
                              <a:rect l="0" t="0" r="r" b="b"/>
                              <a:pathLst>
                                <a:path w="83" h="53">
                                  <a:moveTo>
                                    <a:pt x="42" y="0"/>
                                  </a:moveTo>
                                  <a:lnTo>
                                    <a:pt x="83" y="26"/>
                                  </a:lnTo>
                                  <a:lnTo>
                                    <a:pt x="38" y="53"/>
                                  </a:lnTo>
                                  <a:lnTo>
                                    <a:pt x="0" y="26"/>
                                  </a:lnTo>
                                  <a:lnTo>
                                    <a:pt x="4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5" name="Freeform 65"/>
                            <p:cNvSpPr>
                              <a:spLocks/>
                            </p:cNvSpPr>
                            <p:nvPr/>
                          </p:nvSpPr>
                          <p:spPr bwMode="auto">
                            <a:xfrm>
                              <a:off x="2852" y="3451"/>
                              <a:ext cx="42" cy="25"/>
                            </a:xfrm>
                            <a:custGeom>
                              <a:avLst/>
                              <a:gdLst>
                                <a:gd name="T0" fmla="*/ 43 w 84"/>
                                <a:gd name="T1" fmla="*/ 0 h 49"/>
                                <a:gd name="T2" fmla="*/ 84 w 84"/>
                                <a:gd name="T3" fmla="*/ 25 h 49"/>
                                <a:gd name="T4" fmla="*/ 41 w 84"/>
                                <a:gd name="T5" fmla="*/ 49 h 49"/>
                                <a:gd name="T6" fmla="*/ 0 w 84"/>
                                <a:gd name="T7" fmla="*/ 26 h 49"/>
                                <a:gd name="T8" fmla="*/ 43 w 84"/>
                                <a:gd name="T9" fmla="*/ 0 h 49"/>
                              </a:gdLst>
                              <a:ahLst/>
                              <a:cxnLst>
                                <a:cxn ang="0">
                                  <a:pos x="T0" y="T1"/>
                                </a:cxn>
                                <a:cxn ang="0">
                                  <a:pos x="T2" y="T3"/>
                                </a:cxn>
                                <a:cxn ang="0">
                                  <a:pos x="T4" y="T5"/>
                                </a:cxn>
                                <a:cxn ang="0">
                                  <a:pos x="T6" y="T7"/>
                                </a:cxn>
                                <a:cxn ang="0">
                                  <a:pos x="T8" y="T9"/>
                                </a:cxn>
                              </a:cxnLst>
                              <a:rect l="0" t="0" r="r" b="b"/>
                              <a:pathLst>
                                <a:path w="84" h="49">
                                  <a:moveTo>
                                    <a:pt x="43" y="0"/>
                                  </a:moveTo>
                                  <a:lnTo>
                                    <a:pt x="84" y="25"/>
                                  </a:lnTo>
                                  <a:lnTo>
                                    <a:pt x="41" y="49"/>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6" name="Freeform 66"/>
                            <p:cNvSpPr>
                              <a:spLocks/>
                            </p:cNvSpPr>
                            <p:nvPr/>
                          </p:nvSpPr>
                          <p:spPr bwMode="auto">
                            <a:xfrm>
                              <a:off x="2878" y="3437"/>
                              <a:ext cx="41" cy="24"/>
                            </a:xfrm>
                            <a:custGeom>
                              <a:avLst/>
                              <a:gdLst>
                                <a:gd name="T0" fmla="*/ 43 w 83"/>
                                <a:gd name="T1" fmla="*/ 0 h 49"/>
                                <a:gd name="T2" fmla="*/ 83 w 83"/>
                                <a:gd name="T3" fmla="*/ 23 h 49"/>
                                <a:gd name="T4" fmla="*/ 39 w 83"/>
                                <a:gd name="T5" fmla="*/ 49 h 49"/>
                                <a:gd name="T6" fmla="*/ 0 w 83"/>
                                <a:gd name="T7" fmla="*/ 28 h 49"/>
                                <a:gd name="T8" fmla="*/ 43 w 83"/>
                                <a:gd name="T9" fmla="*/ 0 h 49"/>
                              </a:gdLst>
                              <a:ahLst/>
                              <a:cxnLst>
                                <a:cxn ang="0">
                                  <a:pos x="T0" y="T1"/>
                                </a:cxn>
                                <a:cxn ang="0">
                                  <a:pos x="T2" y="T3"/>
                                </a:cxn>
                                <a:cxn ang="0">
                                  <a:pos x="T4" y="T5"/>
                                </a:cxn>
                                <a:cxn ang="0">
                                  <a:pos x="T6" y="T7"/>
                                </a:cxn>
                                <a:cxn ang="0">
                                  <a:pos x="T8" y="T9"/>
                                </a:cxn>
                              </a:cxnLst>
                              <a:rect l="0" t="0" r="r" b="b"/>
                              <a:pathLst>
                                <a:path w="83" h="49">
                                  <a:moveTo>
                                    <a:pt x="43" y="0"/>
                                  </a:moveTo>
                                  <a:lnTo>
                                    <a:pt x="83" y="23"/>
                                  </a:lnTo>
                                  <a:lnTo>
                                    <a:pt x="39" y="49"/>
                                  </a:lnTo>
                                  <a:lnTo>
                                    <a:pt x="0" y="28"/>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7" name="Freeform 67"/>
                            <p:cNvSpPr>
                              <a:spLocks/>
                            </p:cNvSpPr>
                            <p:nvPr/>
                          </p:nvSpPr>
                          <p:spPr bwMode="auto">
                            <a:xfrm>
                              <a:off x="2902" y="3427"/>
                              <a:ext cx="35" cy="22"/>
                            </a:xfrm>
                            <a:custGeom>
                              <a:avLst/>
                              <a:gdLst>
                                <a:gd name="T0" fmla="*/ 33 w 71"/>
                                <a:gd name="T1" fmla="*/ 0 h 44"/>
                                <a:gd name="T2" fmla="*/ 71 w 71"/>
                                <a:gd name="T3" fmla="*/ 23 h 44"/>
                                <a:gd name="T4" fmla="*/ 38 w 71"/>
                                <a:gd name="T5" fmla="*/ 44 h 44"/>
                                <a:gd name="T6" fmla="*/ 0 w 71"/>
                                <a:gd name="T7" fmla="*/ 19 h 44"/>
                                <a:gd name="T8" fmla="*/ 33 w 71"/>
                                <a:gd name="T9" fmla="*/ 0 h 44"/>
                              </a:gdLst>
                              <a:ahLst/>
                              <a:cxnLst>
                                <a:cxn ang="0">
                                  <a:pos x="T0" y="T1"/>
                                </a:cxn>
                                <a:cxn ang="0">
                                  <a:pos x="T2" y="T3"/>
                                </a:cxn>
                                <a:cxn ang="0">
                                  <a:pos x="T4" y="T5"/>
                                </a:cxn>
                                <a:cxn ang="0">
                                  <a:pos x="T6" y="T7"/>
                                </a:cxn>
                                <a:cxn ang="0">
                                  <a:pos x="T8" y="T9"/>
                                </a:cxn>
                              </a:cxnLst>
                              <a:rect l="0" t="0" r="r" b="b"/>
                              <a:pathLst>
                                <a:path w="71" h="44">
                                  <a:moveTo>
                                    <a:pt x="33" y="0"/>
                                  </a:moveTo>
                                  <a:lnTo>
                                    <a:pt x="71" y="23"/>
                                  </a:lnTo>
                                  <a:lnTo>
                                    <a:pt x="38" y="44"/>
                                  </a:lnTo>
                                  <a:lnTo>
                                    <a:pt x="0" y="19"/>
                                  </a:lnTo>
                                  <a:lnTo>
                                    <a:pt x="3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8" name="Freeform 68"/>
                            <p:cNvSpPr>
                              <a:spLocks/>
                            </p:cNvSpPr>
                            <p:nvPr/>
                          </p:nvSpPr>
                          <p:spPr bwMode="auto">
                            <a:xfrm>
                              <a:off x="2921" y="3437"/>
                              <a:ext cx="37" cy="23"/>
                            </a:xfrm>
                            <a:custGeom>
                              <a:avLst/>
                              <a:gdLst>
                                <a:gd name="T0" fmla="*/ 36 w 74"/>
                                <a:gd name="T1" fmla="*/ 0 h 46"/>
                                <a:gd name="T2" fmla="*/ 74 w 74"/>
                                <a:gd name="T3" fmla="*/ 22 h 46"/>
                                <a:gd name="T4" fmla="*/ 40 w 74"/>
                                <a:gd name="T5" fmla="*/ 46 h 46"/>
                                <a:gd name="T6" fmla="*/ 0 w 74"/>
                                <a:gd name="T7" fmla="*/ 22 h 46"/>
                                <a:gd name="T8" fmla="*/ 36 w 74"/>
                                <a:gd name="T9" fmla="*/ 0 h 46"/>
                              </a:gdLst>
                              <a:ahLst/>
                              <a:cxnLst>
                                <a:cxn ang="0">
                                  <a:pos x="T0" y="T1"/>
                                </a:cxn>
                                <a:cxn ang="0">
                                  <a:pos x="T2" y="T3"/>
                                </a:cxn>
                                <a:cxn ang="0">
                                  <a:pos x="T4" y="T5"/>
                                </a:cxn>
                                <a:cxn ang="0">
                                  <a:pos x="T6" y="T7"/>
                                </a:cxn>
                                <a:cxn ang="0">
                                  <a:pos x="T8" y="T9"/>
                                </a:cxn>
                              </a:cxnLst>
                              <a:rect l="0" t="0" r="r" b="b"/>
                              <a:pathLst>
                                <a:path w="74" h="46">
                                  <a:moveTo>
                                    <a:pt x="36" y="0"/>
                                  </a:moveTo>
                                  <a:lnTo>
                                    <a:pt x="74" y="22"/>
                                  </a:lnTo>
                                  <a:lnTo>
                                    <a:pt x="40" y="46"/>
                                  </a:lnTo>
                                  <a:lnTo>
                                    <a:pt x="0" y="22"/>
                                  </a:lnTo>
                                  <a:lnTo>
                                    <a:pt x="36"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09" name="Freeform 69"/>
                            <p:cNvSpPr>
                              <a:spLocks/>
                            </p:cNvSpPr>
                            <p:nvPr/>
                          </p:nvSpPr>
                          <p:spPr bwMode="auto">
                            <a:xfrm>
                              <a:off x="2898" y="3449"/>
                              <a:ext cx="42" cy="24"/>
                            </a:xfrm>
                            <a:custGeom>
                              <a:avLst/>
                              <a:gdLst>
                                <a:gd name="T0" fmla="*/ 44 w 83"/>
                                <a:gd name="T1" fmla="*/ 0 h 49"/>
                                <a:gd name="T2" fmla="*/ 83 w 83"/>
                                <a:gd name="T3" fmla="*/ 22 h 49"/>
                                <a:gd name="T4" fmla="*/ 39 w 83"/>
                                <a:gd name="T5" fmla="*/ 49 h 49"/>
                                <a:gd name="T6" fmla="*/ 0 w 83"/>
                                <a:gd name="T7" fmla="*/ 25 h 49"/>
                                <a:gd name="T8" fmla="*/ 44 w 83"/>
                                <a:gd name="T9" fmla="*/ 0 h 49"/>
                              </a:gdLst>
                              <a:ahLst/>
                              <a:cxnLst>
                                <a:cxn ang="0">
                                  <a:pos x="T0" y="T1"/>
                                </a:cxn>
                                <a:cxn ang="0">
                                  <a:pos x="T2" y="T3"/>
                                </a:cxn>
                                <a:cxn ang="0">
                                  <a:pos x="T4" y="T5"/>
                                </a:cxn>
                                <a:cxn ang="0">
                                  <a:pos x="T6" y="T7"/>
                                </a:cxn>
                                <a:cxn ang="0">
                                  <a:pos x="T8" y="T9"/>
                                </a:cxn>
                              </a:cxnLst>
                              <a:rect l="0" t="0" r="r" b="b"/>
                              <a:pathLst>
                                <a:path w="83" h="49">
                                  <a:moveTo>
                                    <a:pt x="44" y="0"/>
                                  </a:moveTo>
                                  <a:lnTo>
                                    <a:pt x="83" y="22"/>
                                  </a:lnTo>
                                  <a:lnTo>
                                    <a:pt x="39" y="49"/>
                                  </a:lnTo>
                                  <a:lnTo>
                                    <a:pt x="0" y="25"/>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0" name="Freeform 70"/>
                            <p:cNvSpPr>
                              <a:spLocks/>
                            </p:cNvSpPr>
                            <p:nvPr/>
                          </p:nvSpPr>
                          <p:spPr bwMode="auto">
                            <a:xfrm>
                              <a:off x="2943" y="3449"/>
                              <a:ext cx="36" cy="23"/>
                            </a:xfrm>
                            <a:custGeom>
                              <a:avLst/>
                              <a:gdLst>
                                <a:gd name="T0" fmla="*/ 33 w 72"/>
                                <a:gd name="T1" fmla="*/ 0 h 47"/>
                                <a:gd name="T2" fmla="*/ 72 w 72"/>
                                <a:gd name="T3" fmla="*/ 24 h 47"/>
                                <a:gd name="T4" fmla="*/ 38 w 72"/>
                                <a:gd name="T5" fmla="*/ 47 h 47"/>
                                <a:gd name="T6" fmla="*/ 0 w 72"/>
                                <a:gd name="T7" fmla="*/ 22 h 47"/>
                                <a:gd name="T8" fmla="*/ 33 w 72"/>
                                <a:gd name="T9" fmla="*/ 0 h 47"/>
                              </a:gdLst>
                              <a:ahLst/>
                              <a:cxnLst>
                                <a:cxn ang="0">
                                  <a:pos x="T0" y="T1"/>
                                </a:cxn>
                                <a:cxn ang="0">
                                  <a:pos x="T2" y="T3"/>
                                </a:cxn>
                                <a:cxn ang="0">
                                  <a:pos x="T4" y="T5"/>
                                </a:cxn>
                                <a:cxn ang="0">
                                  <a:pos x="T6" y="T7"/>
                                </a:cxn>
                                <a:cxn ang="0">
                                  <a:pos x="T8" y="T9"/>
                                </a:cxn>
                              </a:cxnLst>
                              <a:rect l="0" t="0" r="r" b="b"/>
                              <a:pathLst>
                                <a:path w="72" h="47">
                                  <a:moveTo>
                                    <a:pt x="33" y="0"/>
                                  </a:moveTo>
                                  <a:lnTo>
                                    <a:pt x="72" y="24"/>
                                  </a:lnTo>
                                  <a:lnTo>
                                    <a:pt x="38" y="47"/>
                                  </a:lnTo>
                                  <a:lnTo>
                                    <a:pt x="0" y="22"/>
                                  </a:lnTo>
                                  <a:lnTo>
                                    <a:pt x="3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1" name="Freeform 71"/>
                            <p:cNvSpPr>
                              <a:spLocks/>
                            </p:cNvSpPr>
                            <p:nvPr/>
                          </p:nvSpPr>
                          <p:spPr bwMode="auto">
                            <a:xfrm>
                              <a:off x="2919" y="3459"/>
                              <a:ext cx="42" cy="26"/>
                            </a:xfrm>
                            <a:custGeom>
                              <a:avLst/>
                              <a:gdLst>
                                <a:gd name="T0" fmla="*/ 43 w 83"/>
                                <a:gd name="T1" fmla="*/ 0 h 52"/>
                                <a:gd name="T2" fmla="*/ 83 w 83"/>
                                <a:gd name="T3" fmla="*/ 25 h 52"/>
                                <a:gd name="T4" fmla="*/ 38 w 83"/>
                                <a:gd name="T5" fmla="*/ 52 h 52"/>
                                <a:gd name="T6" fmla="*/ 0 w 83"/>
                                <a:gd name="T7" fmla="*/ 27 h 52"/>
                                <a:gd name="T8" fmla="*/ 43 w 83"/>
                                <a:gd name="T9" fmla="*/ 0 h 52"/>
                              </a:gdLst>
                              <a:ahLst/>
                              <a:cxnLst>
                                <a:cxn ang="0">
                                  <a:pos x="T0" y="T1"/>
                                </a:cxn>
                                <a:cxn ang="0">
                                  <a:pos x="T2" y="T3"/>
                                </a:cxn>
                                <a:cxn ang="0">
                                  <a:pos x="T4" y="T5"/>
                                </a:cxn>
                                <a:cxn ang="0">
                                  <a:pos x="T6" y="T7"/>
                                </a:cxn>
                                <a:cxn ang="0">
                                  <a:pos x="T8" y="T9"/>
                                </a:cxn>
                              </a:cxnLst>
                              <a:rect l="0" t="0" r="r" b="b"/>
                              <a:pathLst>
                                <a:path w="83" h="52">
                                  <a:moveTo>
                                    <a:pt x="43" y="0"/>
                                  </a:moveTo>
                                  <a:lnTo>
                                    <a:pt x="83" y="25"/>
                                  </a:lnTo>
                                  <a:lnTo>
                                    <a:pt x="38" y="52"/>
                                  </a:lnTo>
                                  <a:lnTo>
                                    <a:pt x="0" y="27"/>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2" name="Freeform 72"/>
                            <p:cNvSpPr>
                              <a:spLocks/>
                            </p:cNvSpPr>
                            <p:nvPr/>
                          </p:nvSpPr>
                          <p:spPr bwMode="auto">
                            <a:xfrm>
                              <a:off x="2804" y="3452"/>
                              <a:ext cx="43" cy="26"/>
                            </a:xfrm>
                            <a:custGeom>
                              <a:avLst/>
                              <a:gdLst>
                                <a:gd name="T0" fmla="*/ 43 w 85"/>
                                <a:gd name="T1" fmla="*/ 0 h 51"/>
                                <a:gd name="T2" fmla="*/ 85 w 85"/>
                                <a:gd name="T3" fmla="*/ 25 h 51"/>
                                <a:gd name="T4" fmla="*/ 41 w 85"/>
                                <a:gd name="T5" fmla="*/ 51 h 51"/>
                                <a:gd name="T6" fmla="*/ 0 w 85"/>
                                <a:gd name="T7" fmla="*/ 25 h 51"/>
                                <a:gd name="T8" fmla="*/ 43 w 85"/>
                                <a:gd name="T9" fmla="*/ 0 h 51"/>
                              </a:gdLst>
                              <a:ahLst/>
                              <a:cxnLst>
                                <a:cxn ang="0">
                                  <a:pos x="T0" y="T1"/>
                                </a:cxn>
                                <a:cxn ang="0">
                                  <a:pos x="T2" y="T3"/>
                                </a:cxn>
                                <a:cxn ang="0">
                                  <a:pos x="T4" y="T5"/>
                                </a:cxn>
                                <a:cxn ang="0">
                                  <a:pos x="T6" y="T7"/>
                                </a:cxn>
                                <a:cxn ang="0">
                                  <a:pos x="T8" y="T9"/>
                                </a:cxn>
                              </a:cxnLst>
                              <a:rect l="0" t="0" r="r" b="b"/>
                              <a:pathLst>
                                <a:path w="85" h="51">
                                  <a:moveTo>
                                    <a:pt x="43" y="0"/>
                                  </a:moveTo>
                                  <a:lnTo>
                                    <a:pt x="85" y="25"/>
                                  </a:lnTo>
                                  <a:lnTo>
                                    <a:pt x="41" y="51"/>
                                  </a:lnTo>
                                  <a:lnTo>
                                    <a:pt x="0" y="25"/>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3" name="Freeform 73"/>
                            <p:cNvSpPr>
                              <a:spLocks/>
                            </p:cNvSpPr>
                            <p:nvPr/>
                          </p:nvSpPr>
                          <p:spPr bwMode="auto">
                            <a:xfrm>
                              <a:off x="2830" y="3439"/>
                              <a:ext cx="43" cy="25"/>
                            </a:xfrm>
                            <a:custGeom>
                              <a:avLst/>
                              <a:gdLst>
                                <a:gd name="T0" fmla="*/ 45 w 85"/>
                                <a:gd name="T1" fmla="*/ 0 h 51"/>
                                <a:gd name="T2" fmla="*/ 85 w 85"/>
                                <a:gd name="T3" fmla="*/ 26 h 51"/>
                                <a:gd name="T4" fmla="*/ 42 w 85"/>
                                <a:gd name="T5" fmla="*/ 51 h 51"/>
                                <a:gd name="T6" fmla="*/ 0 w 85"/>
                                <a:gd name="T7" fmla="*/ 26 h 51"/>
                                <a:gd name="T8" fmla="*/ 45 w 85"/>
                                <a:gd name="T9" fmla="*/ 0 h 51"/>
                              </a:gdLst>
                              <a:ahLst/>
                              <a:cxnLst>
                                <a:cxn ang="0">
                                  <a:pos x="T0" y="T1"/>
                                </a:cxn>
                                <a:cxn ang="0">
                                  <a:pos x="T2" y="T3"/>
                                </a:cxn>
                                <a:cxn ang="0">
                                  <a:pos x="T4" y="T5"/>
                                </a:cxn>
                                <a:cxn ang="0">
                                  <a:pos x="T6" y="T7"/>
                                </a:cxn>
                                <a:cxn ang="0">
                                  <a:pos x="T8" y="T9"/>
                                </a:cxn>
                              </a:cxnLst>
                              <a:rect l="0" t="0" r="r" b="b"/>
                              <a:pathLst>
                                <a:path w="85" h="51">
                                  <a:moveTo>
                                    <a:pt x="45" y="0"/>
                                  </a:moveTo>
                                  <a:lnTo>
                                    <a:pt x="85" y="26"/>
                                  </a:lnTo>
                                  <a:lnTo>
                                    <a:pt x="42" y="51"/>
                                  </a:lnTo>
                                  <a:lnTo>
                                    <a:pt x="0" y="26"/>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4" name="Freeform 74"/>
                            <p:cNvSpPr>
                              <a:spLocks/>
                            </p:cNvSpPr>
                            <p:nvPr/>
                          </p:nvSpPr>
                          <p:spPr bwMode="auto">
                            <a:xfrm>
                              <a:off x="2857" y="3426"/>
                              <a:ext cx="41" cy="24"/>
                            </a:xfrm>
                            <a:custGeom>
                              <a:avLst/>
                              <a:gdLst>
                                <a:gd name="T0" fmla="*/ 44 w 83"/>
                                <a:gd name="T1" fmla="*/ 0 h 49"/>
                                <a:gd name="T2" fmla="*/ 83 w 83"/>
                                <a:gd name="T3" fmla="*/ 22 h 49"/>
                                <a:gd name="T4" fmla="*/ 39 w 83"/>
                                <a:gd name="T5" fmla="*/ 49 h 49"/>
                                <a:gd name="T6" fmla="*/ 0 w 83"/>
                                <a:gd name="T7" fmla="*/ 25 h 49"/>
                                <a:gd name="T8" fmla="*/ 44 w 83"/>
                                <a:gd name="T9" fmla="*/ 0 h 49"/>
                              </a:gdLst>
                              <a:ahLst/>
                              <a:cxnLst>
                                <a:cxn ang="0">
                                  <a:pos x="T0" y="T1"/>
                                </a:cxn>
                                <a:cxn ang="0">
                                  <a:pos x="T2" y="T3"/>
                                </a:cxn>
                                <a:cxn ang="0">
                                  <a:pos x="T4" y="T5"/>
                                </a:cxn>
                                <a:cxn ang="0">
                                  <a:pos x="T6" y="T7"/>
                                </a:cxn>
                                <a:cxn ang="0">
                                  <a:pos x="T8" y="T9"/>
                                </a:cxn>
                              </a:cxnLst>
                              <a:rect l="0" t="0" r="r" b="b"/>
                              <a:pathLst>
                                <a:path w="83" h="49">
                                  <a:moveTo>
                                    <a:pt x="44" y="0"/>
                                  </a:moveTo>
                                  <a:lnTo>
                                    <a:pt x="83" y="22"/>
                                  </a:lnTo>
                                  <a:lnTo>
                                    <a:pt x="39" y="49"/>
                                  </a:lnTo>
                                  <a:lnTo>
                                    <a:pt x="0" y="25"/>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5" name="Freeform 75"/>
                            <p:cNvSpPr>
                              <a:spLocks/>
                            </p:cNvSpPr>
                            <p:nvPr/>
                          </p:nvSpPr>
                          <p:spPr bwMode="auto">
                            <a:xfrm>
                              <a:off x="2882" y="3416"/>
                              <a:ext cx="35" cy="21"/>
                            </a:xfrm>
                            <a:custGeom>
                              <a:avLst/>
                              <a:gdLst>
                                <a:gd name="T0" fmla="*/ 32 w 70"/>
                                <a:gd name="T1" fmla="*/ 0 h 43"/>
                                <a:gd name="T2" fmla="*/ 70 w 70"/>
                                <a:gd name="T3" fmla="*/ 23 h 43"/>
                                <a:gd name="T4" fmla="*/ 35 w 70"/>
                                <a:gd name="T5" fmla="*/ 43 h 43"/>
                                <a:gd name="T6" fmla="*/ 0 w 70"/>
                                <a:gd name="T7" fmla="*/ 21 h 43"/>
                                <a:gd name="T8" fmla="*/ 32 w 70"/>
                                <a:gd name="T9" fmla="*/ 0 h 43"/>
                              </a:gdLst>
                              <a:ahLst/>
                              <a:cxnLst>
                                <a:cxn ang="0">
                                  <a:pos x="T0" y="T1"/>
                                </a:cxn>
                                <a:cxn ang="0">
                                  <a:pos x="T2" y="T3"/>
                                </a:cxn>
                                <a:cxn ang="0">
                                  <a:pos x="T4" y="T5"/>
                                </a:cxn>
                                <a:cxn ang="0">
                                  <a:pos x="T6" y="T7"/>
                                </a:cxn>
                                <a:cxn ang="0">
                                  <a:pos x="T8" y="T9"/>
                                </a:cxn>
                              </a:cxnLst>
                              <a:rect l="0" t="0" r="r" b="b"/>
                              <a:pathLst>
                                <a:path w="70" h="43">
                                  <a:moveTo>
                                    <a:pt x="32" y="0"/>
                                  </a:moveTo>
                                  <a:lnTo>
                                    <a:pt x="70" y="23"/>
                                  </a:lnTo>
                                  <a:lnTo>
                                    <a:pt x="35" y="43"/>
                                  </a:lnTo>
                                  <a:lnTo>
                                    <a:pt x="0" y="21"/>
                                  </a:lnTo>
                                  <a:lnTo>
                                    <a:pt x="3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6" name="Freeform 76"/>
                            <p:cNvSpPr>
                              <a:spLocks/>
                            </p:cNvSpPr>
                            <p:nvPr/>
                          </p:nvSpPr>
                          <p:spPr bwMode="auto">
                            <a:xfrm>
                              <a:off x="2778" y="3465"/>
                              <a:ext cx="44" cy="27"/>
                            </a:xfrm>
                            <a:custGeom>
                              <a:avLst/>
                              <a:gdLst>
                                <a:gd name="T0" fmla="*/ 44 w 87"/>
                                <a:gd name="T1" fmla="*/ 0 h 55"/>
                                <a:gd name="T2" fmla="*/ 87 w 87"/>
                                <a:gd name="T3" fmla="*/ 27 h 55"/>
                                <a:gd name="T4" fmla="*/ 43 w 87"/>
                                <a:gd name="T5" fmla="*/ 55 h 55"/>
                                <a:gd name="T6" fmla="*/ 0 w 87"/>
                                <a:gd name="T7" fmla="*/ 26 h 55"/>
                                <a:gd name="T8" fmla="*/ 44 w 87"/>
                                <a:gd name="T9" fmla="*/ 0 h 55"/>
                              </a:gdLst>
                              <a:ahLst/>
                              <a:cxnLst>
                                <a:cxn ang="0">
                                  <a:pos x="T0" y="T1"/>
                                </a:cxn>
                                <a:cxn ang="0">
                                  <a:pos x="T2" y="T3"/>
                                </a:cxn>
                                <a:cxn ang="0">
                                  <a:pos x="T4" y="T5"/>
                                </a:cxn>
                                <a:cxn ang="0">
                                  <a:pos x="T6" y="T7"/>
                                </a:cxn>
                                <a:cxn ang="0">
                                  <a:pos x="T8" y="T9"/>
                                </a:cxn>
                              </a:cxnLst>
                              <a:rect l="0" t="0" r="r" b="b"/>
                              <a:pathLst>
                                <a:path w="87" h="55">
                                  <a:moveTo>
                                    <a:pt x="44" y="0"/>
                                  </a:moveTo>
                                  <a:lnTo>
                                    <a:pt x="87" y="27"/>
                                  </a:lnTo>
                                  <a:lnTo>
                                    <a:pt x="43" y="55"/>
                                  </a:lnTo>
                                  <a:lnTo>
                                    <a:pt x="0" y="26"/>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7" name="Freeform 77"/>
                            <p:cNvSpPr>
                              <a:spLocks/>
                            </p:cNvSpPr>
                            <p:nvPr/>
                          </p:nvSpPr>
                          <p:spPr bwMode="auto">
                            <a:xfrm>
                              <a:off x="2756" y="3452"/>
                              <a:ext cx="43" cy="27"/>
                            </a:xfrm>
                            <a:custGeom>
                              <a:avLst/>
                              <a:gdLst>
                                <a:gd name="T0" fmla="*/ 46 w 87"/>
                                <a:gd name="T1" fmla="*/ 0 h 54"/>
                                <a:gd name="T2" fmla="*/ 87 w 87"/>
                                <a:gd name="T3" fmla="*/ 27 h 54"/>
                                <a:gd name="T4" fmla="*/ 43 w 87"/>
                                <a:gd name="T5" fmla="*/ 54 h 54"/>
                                <a:gd name="T6" fmla="*/ 0 w 87"/>
                                <a:gd name="T7" fmla="*/ 27 h 54"/>
                                <a:gd name="T8" fmla="*/ 46 w 87"/>
                                <a:gd name="T9" fmla="*/ 0 h 54"/>
                              </a:gdLst>
                              <a:ahLst/>
                              <a:cxnLst>
                                <a:cxn ang="0">
                                  <a:pos x="T0" y="T1"/>
                                </a:cxn>
                                <a:cxn ang="0">
                                  <a:pos x="T2" y="T3"/>
                                </a:cxn>
                                <a:cxn ang="0">
                                  <a:pos x="T4" y="T5"/>
                                </a:cxn>
                                <a:cxn ang="0">
                                  <a:pos x="T6" y="T7"/>
                                </a:cxn>
                                <a:cxn ang="0">
                                  <a:pos x="T8" y="T9"/>
                                </a:cxn>
                              </a:cxnLst>
                              <a:rect l="0" t="0" r="r" b="b"/>
                              <a:pathLst>
                                <a:path w="87" h="54">
                                  <a:moveTo>
                                    <a:pt x="46" y="0"/>
                                  </a:moveTo>
                                  <a:lnTo>
                                    <a:pt x="87" y="27"/>
                                  </a:lnTo>
                                  <a:lnTo>
                                    <a:pt x="43" y="54"/>
                                  </a:lnTo>
                                  <a:lnTo>
                                    <a:pt x="0" y="27"/>
                                  </a:lnTo>
                                  <a:lnTo>
                                    <a:pt x="46"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8" name="Freeform 78"/>
                            <p:cNvSpPr>
                              <a:spLocks/>
                            </p:cNvSpPr>
                            <p:nvPr/>
                          </p:nvSpPr>
                          <p:spPr bwMode="auto">
                            <a:xfrm>
                              <a:off x="2784" y="3439"/>
                              <a:ext cx="42" cy="27"/>
                            </a:xfrm>
                            <a:custGeom>
                              <a:avLst/>
                              <a:gdLst>
                                <a:gd name="T0" fmla="*/ 44 w 84"/>
                                <a:gd name="T1" fmla="*/ 0 h 53"/>
                                <a:gd name="T2" fmla="*/ 84 w 84"/>
                                <a:gd name="T3" fmla="*/ 27 h 53"/>
                                <a:gd name="T4" fmla="*/ 39 w 84"/>
                                <a:gd name="T5" fmla="*/ 53 h 53"/>
                                <a:gd name="T6" fmla="*/ 0 w 84"/>
                                <a:gd name="T7" fmla="*/ 27 h 53"/>
                                <a:gd name="T8" fmla="*/ 44 w 84"/>
                                <a:gd name="T9" fmla="*/ 0 h 53"/>
                              </a:gdLst>
                              <a:ahLst/>
                              <a:cxnLst>
                                <a:cxn ang="0">
                                  <a:pos x="T0" y="T1"/>
                                </a:cxn>
                                <a:cxn ang="0">
                                  <a:pos x="T2" y="T3"/>
                                </a:cxn>
                                <a:cxn ang="0">
                                  <a:pos x="T4" y="T5"/>
                                </a:cxn>
                                <a:cxn ang="0">
                                  <a:pos x="T6" y="T7"/>
                                </a:cxn>
                                <a:cxn ang="0">
                                  <a:pos x="T8" y="T9"/>
                                </a:cxn>
                              </a:cxnLst>
                              <a:rect l="0" t="0" r="r" b="b"/>
                              <a:pathLst>
                                <a:path w="84" h="53">
                                  <a:moveTo>
                                    <a:pt x="44" y="0"/>
                                  </a:moveTo>
                                  <a:lnTo>
                                    <a:pt x="84" y="27"/>
                                  </a:lnTo>
                                  <a:lnTo>
                                    <a:pt x="39" y="53"/>
                                  </a:lnTo>
                                  <a:lnTo>
                                    <a:pt x="0" y="27"/>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19" name="Freeform 79"/>
                            <p:cNvSpPr>
                              <a:spLocks/>
                            </p:cNvSpPr>
                            <p:nvPr/>
                          </p:nvSpPr>
                          <p:spPr bwMode="auto">
                            <a:xfrm>
                              <a:off x="2810" y="3428"/>
                              <a:ext cx="42" cy="25"/>
                            </a:xfrm>
                            <a:custGeom>
                              <a:avLst/>
                              <a:gdLst>
                                <a:gd name="T0" fmla="*/ 43 w 82"/>
                                <a:gd name="T1" fmla="*/ 0 h 52"/>
                                <a:gd name="T2" fmla="*/ 82 w 82"/>
                                <a:gd name="T3" fmla="*/ 25 h 52"/>
                                <a:gd name="T4" fmla="*/ 41 w 82"/>
                                <a:gd name="T5" fmla="*/ 52 h 52"/>
                                <a:gd name="T6" fmla="*/ 0 w 82"/>
                                <a:gd name="T7" fmla="*/ 26 h 52"/>
                                <a:gd name="T8" fmla="*/ 43 w 82"/>
                                <a:gd name="T9" fmla="*/ 0 h 52"/>
                              </a:gdLst>
                              <a:ahLst/>
                              <a:cxnLst>
                                <a:cxn ang="0">
                                  <a:pos x="T0" y="T1"/>
                                </a:cxn>
                                <a:cxn ang="0">
                                  <a:pos x="T2" y="T3"/>
                                </a:cxn>
                                <a:cxn ang="0">
                                  <a:pos x="T4" y="T5"/>
                                </a:cxn>
                                <a:cxn ang="0">
                                  <a:pos x="T6" y="T7"/>
                                </a:cxn>
                                <a:cxn ang="0">
                                  <a:pos x="T8" y="T9"/>
                                </a:cxn>
                              </a:cxnLst>
                              <a:rect l="0" t="0" r="r" b="b"/>
                              <a:pathLst>
                                <a:path w="82" h="52">
                                  <a:moveTo>
                                    <a:pt x="43" y="0"/>
                                  </a:moveTo>
                                  <a:lnTo>
                                    <a:pt x="82" y="25"/>
                                  </a:lnTo>
                                  <a:lnTo>
                                    <a:pt x="41" y="52"/>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0" name="Freeform 80"/>
                            <p:cNvSpPr>
                              <a:spLocks/>
                            </p:cNvSpPr>
                            <p:nvPr/>
                          </p:nvSpPr>
                          <p:spPr bwMode="auto">
                            <a:xfrm>
                              <a:off x="2837" y="3414"/>
                              <a:ext cx="41" cy="25"/>
                            </a:xfrm>
                            <a:custGeom>
                              <a:avLst/>
                              <a:gdLst>
                                <a:gd name="T0" fmla="*/ 43 w 81"/>
                                <a:gd name="T1" fmla="*/ 0 h 49"/>
                                <a:gd name="T2" fmla="*/ 81 w 81"/>
                                <a:gd name="T3" fmla="*/ 22 h 49"/>
                                <a:gd name="T4" fmla="*/ 38 w 81"/>
                                <a:gd name="T5" fmla="*/ 49 h 49"/>
                                <a:gd name="T6" fmla="*/ 0 w 81"/>
                                <a:gd name="T7" fmla="*/ 26 h 49"/>
                                <a:gd name="T8" fmla="*/ 43 w 81"/>
                                <a:gd name="T9" fmla="*/ 0 h 49"/>
                              </a:gdLst>
                              <a:ahLst/>
                              <a:cxnLst>
                                <a:cxn ang="0">
                                  <a:pos x="T0" y="T1"/>
                                </a:cxn>
                                <a:cxn ang="0">
                                  <a:pos x="T2" y="T3"/>
                                </a:cxn>
                                <a:cxn ang="0">
                                  <a:pos x="T4" y="T5"/>
                                </a:cxn>
                                <a:cxn ang="0">
                                  <a:pos x="T6" y="T7"/>
                                </a:cxn>
                                <a:cxn ang="0">
                                  <a:pos x="T8" y="T9"/>
                                </a:cxn>
                              </a:cxnLst>
                              <a:rect l="0" t="0" r="r" b="b"/>
                              <a:pathLst>
                                <a:path w="81" h="49">
                                  <a:moveTo>
                                    <a:pt x="43" y="0"/>
                                  </a:moveTo>
                                  <a:lnTo>
                                    <a:pt x="81" y="22"/>
                                  </a:lnTo>
                                  <a:lnTo>
                                    <a:pt x="38" y="49"/>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1" name="Freeform 81"/>
                            <p:cNvSpPr>
                              <a:spLocks/>
                            </p:cNvSpPr>
                            <p:nvPr/>
                          </p:nvSpPr>
                          <p:spPr bwMode="auto">
                            <a:xfrm>
                              <a:off x="2861" y="3405"/>
                              <a:ext cx="35" cy="21"/>
                            </a:xfrm>
                            <a:custGeom>
                              <a:avLst/>
                              <a:gdLst>
                                <a:gd name="T0" fmla="*/ 33 w 70"/>
                                <a:gd name="T1" fmla="*/ 0 h 43"/>
                                <a:gd name="T2" fmla="*/ 70 w 70"/>
                                <a:gd name="T3" fmla="*/ 23 h 43"/>
                                <a:gd name="T4" fmla="*/ 38 w 70"/>
                                <a:gd name="T5" fmla="*/ 43 h 43"/>
                                <a:gd name="T6" fmla="*/ 0 w 70"/>
                                <a:gd name="T7" fmla="*/ 19 h 43"/>
                                <a:gd name="T8" fmla="*/ 33 w 70"/>
                                <a:gd name="T9" fmla="*/ 0 h 43"/>
                              </a:gdLst>
                              <a:ahLst/>
                              <a:cxnLst>
                                <a:cxn ang="0">
                                  <a:pos x="T0" y="T1"/>
                                </a:cxn>
                                <a:cxn ang="0">
                                  <a:pos x="T2" y="T3"/>
                                </a:cxn>
                                <a:cxn ang="0">
                                  <a:pos x="T4" y="T5"/>
                                </a:cxn>
                                <a:cxn ang="0">
                                  <a:pos x="T6" y="T7"/>
                                </a:cxn>
                                <a:cxn ang="0">
                                  <a:pos x="T8" y="T9"/>
                                </a:cxn>
                              </a:cxnLst>
                              <a:rect l="0" t="0" r="r" b="b"/>
                              <a:pathLst>
                                <a:path w="70" h="43">
                                  <a:moveTo>
                                    <a:pt x="33" y="0"/>
                                  </a:moveTo>
                                  <a:lnTo>
                                    <a:pt x="70" y="23"/>
                                  </a:lnTo>
                                  <a:lnTo>
                                    <a:pt x="38" y="43"/>
                                  </a:lnTo>
                                  <a:lnTo>
                                    <a:pt x="0" y="19"/>
                                  </a:lnTo>
                                  <a:lnTo>
                                    <a:pt x="3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2" name="Freeform 82"/>
                            <p:cNvSpPr>
                              <a:spLocks/>
                            </p:cNvSpPr>
                            <p:nvPr/>
                          </p:nvSpPr>
                          <p:spPr bwMode="auto">
                            <a:xfrm>
                              <a:off x="2763" y="3428"/>
                              <a:ext cx="42" cy="26"/>
                            </a:xfrm>
                            <a:custGeom>
                              <a:avLst/>
                              <a:gdLst>
                                <a:gd name="T0" fmla="*/ 43 w 84"/>
                                <a:gd name="T1" fmla="*/ 0 h 51"/>
                                <a:gd name="T2" fmla="*/ 84 w 84"/>
                                <a:gd name="T3" fmla="*/ 25 h 51"/>
                                <a:gd name="T4" fmla="*/ 42 w 84"/>
                                <a:gd name="T5" fmla="*/ 51 h 51"/>
                                <a:gd name="T6" fmla="*/ 0 w 84"/>
                                <a:gd name="T7" fmla="*/ 25 h 51"/>
                                <a:gd name="T8" fmla="*/ 43 w 84"/>
                                <a:gd name="T9" fmla="*/ 0 h 51"/>
                              </a:gdLst>
                              <a:ahLst/>
                              <a:cxnLst>
                                <a:cxn ang="0">
                                  <a:pos x="T0" y="T1"/>
                                </a:cxn>
                                <a:cxn ang="0">
                                  <a:pos x="T2" y="T3"/>
                                </a:cxn>
                                <a:cxn ang="0">
                                  <a:pos x="T4" y="T5"/>
                                </a:cxn>
                                <a:cxn ang="0">
                                  <a:pos x="T6" y="T7"/>
                                </a:cxn>
                                <a:cxn ang="0">
                                  <a:pos x="T8" y="T9"/>
                                </a:cxn>
                              </a:cxnLst>
                              <a:rect l="0" t="0" r="r" b="b"/>
                              <a:pathLst>
                                <a:path w="84" h="51">
                                  <a:moveTo>
                                    <a:pt x="43" y="0"/>
                                  </a:moveTo>
                                  <a:lnTo>
                                    <a:pt x="84" y="25"/>
                                  </a:lnTo>
                                  <a:lnTo>
                                    <a:pt x="42" y="51"/>
                                  </a:lnTo>
                                  <a:lnTo>
                                    <a:pt x="0" y="25"/>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3" name="Freeform 83"/>
                            <p:cNvSpPr>
                              <a:spLocks/>
                            </p:cNvSpPr>
                            <p:nvPr/>
                          </p:nvSpPr>
                          <p:spPr bwMode="auto">
                            <a:xfrm>
                              <a:off x="2789" y="3415"/>
                              <a:ext cx="43" cy="26"/>
                            </a:xfrm>
                            <a:custGeom>
                              <a:avLst/>
                              <a:gdLst>
                                <a:gd name="T0" fmla="*/ 45 w 86"/>
                                <a:gd name="T1" fmla="*/ 0 h 51"/>
                                <a:gd name="T2" fmla="*/ 86 w 86"/>
                                <a:gd name="T3" fmla="*/ 24 h 51"/>
                                <a:gd name="T4" fmla="*/ 40 w 86"/>
                                <a:gd name="T5" fmla="*/ 51 h 51"/>
                                <a:gd name="T6" fmla="*/ 0 w 86"/>
                                <a:gd name="T7" fmla="*/ 24 h 51"/>
                                <a:gd name="T8" fmla="*/ 45 w 86"/>
                                <a:gd name="T9" fmla="*/ 0 h 51"/>
                              </a:gdLst>
                              <a:ahLst/>
                              <a:cxnLst>
                                <a:cxn ang="0">
                                  <a:pos x="T0" y="T1"/>
                                </a:cxn>
                                <a:cxn ang="0">
                                  <a:pos x="T2" y="T3"/>
                                </a:cxn>
                                <a:cxn ang="0">
                                  <a:pos x="T4" y="T5"/>
                                </a:cxn>
                                <a:cxn ang="0">
                                  <a:pos x="T6" y="T7"/>
                                </a:cxn>
                                <a:cxn ang="0">
                                  <a:pos x="T8" y="T9"/>
                                </a:cxn>
                              </a:cxnLst>
                              <a:rect l="0" t="0" r="r" b="b"/>
                              <a:pathLst>
                                <a:path w="86" h="51">
                                  <a:moveTo>
                                    <a:pt x="45" y="0"/>
                                  </a:moveTo>
                                  <a:lnTo>
                                    <a:pt x="86" y="24"/>
                                  </a:lnTo>
                                  <a:lnTo>
                                    <a:pt x="40" y="51"/>
                                  </a:lnTo>
                                  <a:lnTo>
                                    <a:pt x="0" y="24"/>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4" name="Freeform 84"/>
                            <p:cNvSpPr>
                              <a:spLocks/>
                            </p:cNvSpPr>
                            <p:nvPr/>
                          </p:nvSpPr>
                          <p:spPr bwMode="auto">
                            <a:xfrm>
                              <a:off x="2817" y="3403"/>
                              <a:ext cx="41" cy="24"/>
                            </a:xfrm>
                            <a:custGeom>
                              <a:avLst/>
                              <a:gdLst>
                                <a:gd name="T0" fmla="*/ 43 w 83"/>
                                <a:gd name="T1" fmla="*/ 0 h 48"/>
                                <a:gd name="T2" fmla="*/ 83 w 83"/>
                                <a:gd name="T3" fmla="*/ 23 h 48"/>
                                <a:gd name="T4" fmla="*/ 40 w 83"/>
                                <a:gd name="T5" fmla="*/ 48 h 48"/>
                                <a:gd name="T6" fmla="*/ 0 w 83"/>
                                <a:gd name="T7" fmla="*/ 26 h 48"/>
                                <a:gd name="T8" fmla="*/ 43 w 83"/>
                                <a:gd name="T9" fmla="*/ 0 h 48"/>
                              </a:gdLst>
                              <a:ahLst/>
                              <a:cxnLst>
                                <a:cxn ang="0">
                                  <a:pos x="T0" y="T1"/>
                                </a:cxn>
                                <a:cxn ang="0">
                                  <a:pos x="T2" y="T3"/>
                                </a:cxn>
                                <a:cxn ang="0">
                                  <a:pos x="T4" y="T5"/>
                                </a:cxn>
                                <a:cxn ang="0">
                                  <a:pos x="T6" y="T7"/>
                                </a:cxn>
                                <a:cxn ang="0">
                                  <a:pos x="T8" y="T9"/>
                                </a:cxn>
                              </a:cxnLst>
                              <a:rect l="0" t="0" r="r" b="b"/>
                              <a:pathLst>
                                <a:path w="83" h="48">
                                  <a:moveTo>
                                    <a:pt x="43" y="0"/>
                                  </a:moveTo>
                                  <a:lnTo>
                                    <a:pt x="83" y="23"/>
                                  </a:lnTo>
                                  <a:lnTo>
                                    <a:pt x="40" y="48"/>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5" name="Freeform 85"/>
                            <p:cNvSpPr>
                              <a:spLocks/>
                            </p:cNvSpPr>
                            <p:nvPr/>
                          </p:nvSpPr>
                          <p:spPr bwMode="auto">
                            <a:xfrm>
                              <a:off x="2841" y="3395"/>
                              <a:ext cx="35" cy="20"/>
                            </a:xfrm>
                            <a:custGeom>
                              <a:avLst/>
                              <a:gdLst>
                                <a:gd name="T0" fmla="*/ 32 w 69"/>
                                <a:gd name="T1" fmla="*/ 0 h 39"/>
                                <a:gd name="T2" fmla="*/ 69 w 69"/>
                                <a:gd name="T3" fmla="*/ 21 h 39"/>
                                <a:gd name="T4" fmla="*/ 37 w 69"/>
                                <a:gd name="T5" fmla="*/ 39 h 39"/>
                                <a:gd name="T6" fmla="*/ 0 w 69"/>
                                <a:gd name="T7" fmla="*/ 16 h 39"/>
                                <a:gd name="T8" fmla="*/ 32 w 69"/>
                                <a:gd name="T9" fmla="*/ 0 h 39"/>
                              </a:gdLst>
                              <a:ahLst/>
                              <a:cxnLst>
                                <a:cxn ang="0">
                                  <a:pos x="T0" y="T1"/>
                                </a:cxn>
                                <a:cxn ang="0">
                                  <a:pos x="T2" y="T3"/>
                                </a:cxn>
                                <a:cxn ang="0">
                                  <a:pos x="T4" y="T5"/>
                                </a:cxn>
                                <a:cxn ang="0">
                                  <a:pos x="T6" y="T7"/>
                                </a:cxn>
                                <a:cxn ang="0">
                                  <a:pos x="T8" y="T9"/>
                                </a:cxn>
                              </a:cxnLst>
                              <a:rect l="0" t="0" r="r" b="b"/>
                              <a:pathLst>
                                <a:path w="69" h="39">
                                  <a:moveTo>
                                    <a:pt x="32" y="0"/>
                                  </a:moveTo>
                                  <a:lnTo>
                                    <a:pt x="69" y="21"/>
                                  </a:lnTo>
                                  <a:lnTo>
                                    <a:pt x="37" y="39"/>
                                  </a:lnTo>
                                  <a:lnTo>
                                    <a:pt x="0" y="16"/>
                                  </a:lnTo>
                                  <a:lnTo>
                                    <a:pt x="3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6" name="Freeform 86"/>
                            <p:cNvSpPr>
                              <a:spLocks/>
                            </p:cNvSpPr>
                            <p:nvPr/>
                          </p:nvSpPr>
                          <p:spPr bwMode="auto">
                            <a:xfrm>
                              <a:off x="2735" y="3441"/>
                              <a:ext cx="44" cy="26"/>
                            </a:xfrm>
                            <a:custGeom>
                              <a:avLst/>
                              <a:gdLst>
                                <a:gd name="T0" fmla="*/ 46 w 88"/>
                                <a:gd name="T1" fmla="*/ 0 h 53"/>
                                <a:gd name="T2" fmla="*/ 88 w 88"/>
                                <a:gd name="T3" fmla="*/ 26 h 53"/>
                                <a:gd name="T4" fmla="*/ 45 w 88"/>
                                <a:gd name="T5" fmla="*/ 53 h 53"/>
                                <a:gd name="T6" fmla="*/ 0 w 88"/>
                                <a:gd name="T7" fmla="*/ 26 h 53"/>
                                <a:gd name="T8" fmla="*/ 46 w 88"/>
                                <a:gd name="T9" fmla="*/ 0 h 53"/>
                              </a:gdLst>
                              <a:ahLst/>
                              <a:cxnLst>
                                <a:cxn ang="0">
                                  <a:pos x="T0" y="T1"/>
                                </a:cxn>
                                <a:cxn ang="0">
                                  <a:pos x="T2" y="T3"/>
                                </a:cxn>
                                <a:cxn ang="0">
                                  <a:pos x="T4" y="T5"/>
                                </a:cxn>
                                <a:cxn ang="0">
                                  <a:pos x="T6" y="T7"/>
                                </a:cxn>
                                <a:cxn ang="0">
                                  <a:pos x="T8" y="T9"/>
                                </a:cxn>
                              </a:cxnLst>
                              <a:rect l="0" t="0" r="r" b="b"/>
                              <a:pathLst>
                                <a:path w="88" h="53">
                                  <a:moveTo>
                                    <a:pt x="46" y="0"/>
                                  </a:moveTo>
                                  <a:lnTo>
                                    <a:pt x="88" y="26"/>
                                  </a:lnTo>
                                  <a:lnTo>
                                    <a:pt x="45" y="53"/>
                                  </a:lnTo>
                                  <a:lnTo>
                                    <a:pt x="0" y="26"/>
                                  </a:lnTo>
                                  <a:lnTo>
                                    <a:pt x="46"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7" name="Freeform 87"/>
                            <p:cNvSpPr>
                              <a:spLocks/>
                            </p:cNvSpPr>
                            <p:nvPr/>
                          </p:nvSpPr>
                          <p:spPr bwMode="auto">
                            <a:xfrm>
                              <a:off x="2716" y="3429"/>
                              <a:ext cx="41" cy="26"/>
                            </a:xfrm>
                            <a:custGeom>
                              <a:avLst/>
                              <a:gdLst>
                                <a:gd name="T0" fmla="*/ 45 w 83"/>
                                <a:gd name="T1" fmla="*/ 0 h 51"/>
                                <a:gd name="T2" fmla="*/ 83 w 83"/>
                                <a:gd name="T3" fmla="*/ 24 h 51"/>
                                <a:gd name="T4" fmla="*/ 40 w 83"/>
                                <a:gd name="T5" fmla="*/ 51 h 51"/>
                                <a:gd name="T6" fmla="*/ 0 w 83"/>
                                <a:gd name="T7" fmla="*/ 26 h 51"/>
                                <a:gd name="T8" fmla="*/ 45 w 83"/>
                                <a:gd name="T9" fmla="*/ 0 h 51"/>
                              </a:gdLst>
                              <a:ahLst/>
                              <a:cxnLst>
                                <a:cxn ang="0">
                                  <a:pos x="T0" y="T1"/>
                                </a:cxn>
                                <a:cxn ang="0">
                                  <a:pos x="T2" y="T3"/>
                                </a:cxn>
                                <a:cxn ang="0">
                                  <a:pos x="T4" y="T5"/>
                                </a:cxn>
                                <a:cxn ang="0">
                                  <a:pos x="T6" y="T7"/>
                                </a:cxn>
                                <a:cxn ang="0">
                                  <a:pos x="T8" y="T9"/>
                                </a:cxn>
                              </a:cxnLst>
                              <a:rect l="0" t="0" r="r" b="b"/>
                              <a:pathLst>
                                <a:path w="83" h="51">
                                  <a:moveTo>
                                    <a:pt x="45" y="0"/>
                                  </a:moveTo>
                                  <a:lnTo>
                                    <a:pt x="83" y="24"/>
                                  </a:lnTo>
                                  <a:lnTo>
                                    <a:pt x="40" y="51"/>
                                  </a:lnTo>
                                  <a:lnTo>
                                    <a:pt x="0" y="26"/>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8" name="Freeform 88"/>
                            <p:cNvSpPr>
                              <a:spLocks/>
                            </p:cNvSpPr>
                            <p:nvPr/>
                          </p:nvSpPr>
                          <p:spPr bwMode="auto">
                            <a:xfrm>
                              <a:off x="2742" y="3416"/>
                              <a:ext cx="42" cy="26"/>
                            </a:xfrm>
                            <a:custGeom>
                              <a:avLst/>
                              <a:gdLst>
                                <a:gd name="T0" fmla="*/ 44 w 85"/>
                                <a:gd name="T1" fmla="*/ 0 h 52"/>
                                <a:gd name="T2" fmla="*/ 85 w 85"/>
                                <a:gd name="T3" fmla="*/ 26 h 52"/>
                                <a:gd name="T4" fmla="*/ 41 w 85"/>
                                <a:gd name="T5" fmla="*/ 52 h 52"/>
                                <a:gd name="T6" fmla="*/ 0 w 85"/>
                                <a:gd name="T7" fmla="*/ 26 h 52"/>
                                <a:gd name="T8" fmla="*/ 44 w 85"/>
                                <a:gd name="T9" fmla="*/ 0 h 52"/>
                              </a:gdLst>
                              <a:ahLst/>
                              <a:cxnLst>
                                <a:cxn ang="0">
                                  <a:pos x="T0" y="T1"/>
                                </a:cxn>
                                <a:cxn ang="0">
                                  <a:pos x="T2" y="T3"/>
                                </a:cxn>
                                <a:cxn ang="0">
                                  <a:pos x="T4" y="T5"/>
                                </a:cxn>
                                <a:cxn ang="0">
                                  <a:pos x="T6" y="T7"/>
                                </a:cxn>
                                <a:cxn ang="0">
                                  <a:pos x="T8" y="T9"/>
                                </a:cxn>
                              </a:cxnLst>
                              <a:rect l="0" t="0" r="r" b="b"/>
                              <a:pathLst>
                                <a:path w="85" h="52">
                                  <a:moveTo>
                                    <a:pt x="44" y="0"/>
                                  </a:moveTo>
                                  <a:lnTo>
                                    <a:pt x="85" y="26"/>
                                  </a:lnTo>
                                  <a:lnTo>
                                    <a:pt x="41" y="52"/>
                                  </a:lnTo>
                                  <a:lnTo>
                                    <a:pt x="0" y="26"/>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29" name="Freeform 89"/>
                            <p:cNvSpPr>
                              <a:spLocks/>
                            </p:cNvSpPr>
                            <p:nvPr/>
                          </p:nvSpPr>
                          <p:spPr bwMode="auto">
                            <a:xfrm>
                              <a:off x="2769" y="3404"/>
                              <a:ext cx="41" cy="25"/>
                            </a:xfrm>
                            <a:custGeom>
                              <a:avLst/>
                              <a:gdLst>
                                <a:gd name="T0" fmla="*/ 43 w 83"/>
                                <a:gd name="T1" fmla="*/ 0 h 52"/>
                                <a:gd name="T2" fmla="*/ 83 w 83"/>
                                <a:gd name="T3" fmla="*/ 25 h 52"/>
                                <a:gd name="T4" fmla="*/ 41 w 83"/>
                                <a:gd name="T5" fmla="*/ 52 h 52"/>
                                <a:gd name="T6" fmla="*/ 0 w 83"/>
                                <a:gd name="T7" fmla="*/ 26 h 52"/>
                                <a:gd name="T8" fmla="*/ 43 w 83"/>
                                <a:gd name="T9" fmla="*/ 0 h 52"/>
                              </a:gdLst>
                              <a:ahLst/>
                              <a:cxnLst>
                                <a:cxn ang="0">
                                  <a:pos x="T0" y="T1"/>
                                </a:cxn>
                                <a:cxn ang="0">
                                  <a:pos x="T2" y="T3"/>
                                </a:cxn>
                                <a:cxn ang="0">
                                  <a:pos x="T4" y="T5"/>
                                </a:cxn>
                                <a:cxn ang="0">
                                  <a:pos x="T6" y="T7"/>
                                </a:cxn>
                                <a:cxn ang="0">
                                  <a:pos x="T8" y="T9"/>
                                </a:cxn>
                              </a:cxnLst>
                              <a:rect l="0" t="0" r="r" b="b"/>
                              <a:pathLst>
                                <a:path w="83" h="52">
                                  <a:moveTo>
                                    <a:pt x="43" y="0"/>
                                  </a:moveTo>
                                  <a:lnTo>
                                    <a:pt x="83" y="25"/>
                                  </a:lnTo>
                                  <a:lnTo>
                                    <a:pt x="41" y="52"/>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0" name="Freeform 90"/>
                            <p:cNvSpPr>
                              <a:spLocks/>
                            </p:cNvSpPr>
                            <p:nvPr/>
                          </p:nvSpPr>
                          <p:spPr bwMode="auto">
                            <a:xfrm>
                              <a:off x="2795" y="3392"/>
                              <a:ext cx="41" cy="24"/>
                            </a:xfrm>
                            <a:custGeom>
                              <a:avLst/>
                              <a:gdLst>
                                <a:gd name="T0" fmla="*/ 43 w 81"/>
                                <a:gd name="T1" fmla="*/ 0 h 48"/>
                                <a:gd name="T2" fmla="*/ 81 w 81"/>
                                <a:gd name="T3" fmla="*/ 23 h 48"/>
                                <a:gd name="T4" fmla="*/ 38 w 81"/>
                                <a:gd name="T5" fmla="*/ 48 h 48"/>
                                <a:gd name="T6" fmla="*/ 0 w 81"/>
                                <a:gd name="T7" fmla="*/ 26 h 48"/>
                                <a:gd name="T8" fmla="*/ 43 w 81"/>
                                <a:gd name="T9" fmla="*/ 0 h 48"/>
                              </a:gdLst>
                              <a:ahLst/>
                              <a:cxnLst>
                                <a:cxn ang="0">
                                  <a:pos x="T0" y="T1"/>
                                </a:cxn>
                                <a:cxn ang="0">
                                  <a:pos x="T2" y="T3"/>
                                </a:cxn>
                                <a:cxn ang="0">
                                  <a:pos x="T4" y="T5"/>
                                </a:cxn>
                                <a:cxn ang="0">
                                  <a:pos x="T6" y="T7"/>
                                </a:cxn>
                                <a:cxn ang="0">
                                  <a:pos x="T8" y="T9"/>
                                </a:cxn>
                              </a:cxnLst>
                              <a:rect l="0" t="0" r="r" b="b"/>
                              <a:pathLst>
                                <a:path w="81" h="48">
                                  <a:moveTo>
                                    <a:pt x="43" y="0"/>
                                  </a:moveTo>
                                  <a:lnTo>
                                    <a:pt x="81" y="23"/>
                                  </a:lnTo>
                                  <a:lnTo>
                                    <a:pt x="38" y="48"/>
                                  </a:lnTo>
                                  <a:lnTo>
                                    <a:pt x="0" y="26"/>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1" name="Freeform 91"/>
                            <p:cNvSpPr>
                              <a:spLocks/>
                            </p:cNvSpPr>
                            <p:nvPr/>
                          </p:nvSpPr>
                          <p:spPr bwMode="auto">
                            <a:xfrm>
                              <a:off x="2821" y="3383"/>
                              <a:ext cx="34" cy="21"/>
                            </a:xfrm>
                            <a:custGeom>
                              <a:avLst/>
                              <a:gdLst>
                                <a:gd name="T0" fmla="*/ 32 w 68"/>
                                <a:gd name="T1" fmla="*/ 0 h 40"/>
                                <a:gd name="T2" fmla="*/ 68 w 68"/>
                                <a:gd name="T3" fmla="*/ 22 h 40"/>
                                <a:gd name="T4" fmla="*/ 36 w 68"/>
                                <a:gd name="T5" fmla="*/ 40 h 40"/>
                                <a:gd name="T6" fmla="*/ 0 w 68"/>
                                <a:gd name="T7" fmla="*/ 18 h 40"/>
                                <a:gd name="T8" fmla="*/ 32 w 68"/>
                                <a:gd name="T9" fmla="*/ 0 h 40"/>
                              </a:gdLst>
                              <a:ahLst/>
                              <a:cxnLst>
                                <a:cxn ang="0">
                                  <a:pos x="T0" y="T1"/>
                                </a:cxn>
                                <a:cxn ang="0">
                                  <a:pos x="T2" y="T3"/>
                                </a:cxn>
                                <a:cxn ang="0">
                                  <a:pos x="T4" y="T5"/>
                                </a:cxn>
                                <a:cxn ang="0">
                                  <a:pos x="T6" y="T7"/>
                                </a:cxn>
                                <a:cxn ang="0">
                                  <a:pos x="T8" y="T9"/>
                                </a:cxn>
                              </a:cxnLst>
                              <a:rect l="0" t="0" r="r" b="b"/>
                              <a:pathLst>
                                <a:path w="68" h="40">
                                  <a:moveTo>
                                    <a:pt x="32" y="0"/>
                                  </a:moveTo>
                                  <a:lnTo>
                                    <a:pt x="68" y="22"/>
                                  </a:lnTo>
                                  <a:lnTo>
                                    <a:pt x="36" y="40"/>
                                  </a:lnTo>
                                  <a:lnTo>
                                    <a:pt x="0" y="18"/>
                                  </a:lnTo>
                                  <a:lnTo>
                                    <a:pt x="32"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2" name="Freeform 92"/>
                            <p:cNvSpPr>
                              <a:spLocks/>
                            </p:cNvSpPr>
                            <p:nvPr/>
                          </p:nvSpPr>
                          <p:spPr bwMode="auto">
                            <a:xfrm>
                              <a:off x="2722" y="3405"/>
                              <a:ext cx="40" cy="25"/>
                            </a:xfrm>
                            <a:custGeom>
                              <a:avLst/>
                              <a:gdLst>
                                <a:gd name="T0" fmla="*/ 43 w 81"/>
                                <a:gd name="T1" fmla="*/ 0 h 50"/>
                                <a:gd name="T2" fmla="*/ 81 w 81"/>
                                <a:gd name="T3" fmla="*/ 24 h 50"/>
                                <a:gd name="T4" fmla="*/ 38 w 81"/>
                                <a:gd name="T5" fmla="*/ 50 h 50"/>
                                <a:gd name="T6" fmla="*/ 0 w 81"/>
                                <a:gd name="T7" fmla="*/ 24 h 50"/>
                                <a:gd name="T8" fmla="*/ 43 w 81"/>
                                <a:gd name="T9" fmla="*/ 0 h 50"/>
                              </a:gdLst>
                              <a:ahLst/>
                              <a:cxnLst>
                                <a:cxn ang="0">
                                  <a:pos x="T0" y="T1"/>
                                </a:cxn>
                                <a:cxn ang="0">
                                  <a:pos x="T2" y="T3"/>
                                </a:cxn>
                                <a:cxn ang="0">
                                  <a:pos x="T4" y="T5"/>
                                </a:cxn>
                                <a:cxn ang="0">
                                  <a:pos x="T6" y="T7"/>
                                </a:cxn>
                                <a:cxn ang="0">
                                  <a:pos x="T8" y="T9"/>
                                </a:cxn>
                              </a:cxnLst>
                              <a:rect l="0" t="0" r="r" b="b"/>
                              <a:pathLst>
                                <a:path w="81" h="50">
                                  <a:moveTo>
                                    <a:pt x="43" y="0"/>
                                  </a:moveTo>
                                  <a:lnTo>
                                    <a:pt x="81" y="24"/>
                                  </a:lnTo>
                                  <a:lnTo>
                                    <a:pt x="38" y="50"/>
                                  </a:lnTo>
                                  <a:lnTo>
                                    <a:pt x="0" y="24"/>
                                  </a:lnTo>
                                  <a:lnTo>
                                    <a:pt x="43"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3" name="Freeform 93"/>
                            <p:cNvSpPr>
                              <a:spLocks/>
                            </p:cNvSpPr>
                            <p:nvPr/>
                          </p:nvSpPr>
                          <p:spPr bwMode="auto">
                            <a:xfrm>
                              <a:off x="2749" y="3393"/>
                              <a:ext cx="40" cy="24"/>
                            </a:xfrm>
                            <a:custGeom>
                              <a:avLst/>
                              <a:gdLst>
                                <a:gd name="T0" fmla="*/ 44 w 80"/>
                                <a:gd name="T1" fmla="*/ 0 h 49"/>
                                <a:gd name="T2" fmla="*/ 80 w 80"/>
                                <a:gd name="T3" fmla="*/ 24 h 49"/>
                                <a:gd name="T4" fmla="*/ 37 w 80"/>
                                <a:gd name="T5" fmla="*/ 49 h 49"/>
                                <a:gd name="T6" fmla="*/ 0 w 80"/>
                                <a:gd name="T7" fmla="*/ 25 h 49"/>
                                <a:gd name="T8" fmla="*/ 44 w 80"/>
                                <a:gd name="T9" fmla="*/ 0 h 49"/>
                              </a:gdLst>
                              <a:ahLst/>
                              <a:cxnLst>
                                <a:cxn ang="0">
                                  <a:pos x="T0" y="T1"/>
                                </a:cxn>
                                <a:cxn ang="0">
                                  <a:pos x="T2" y="T3"/>
                                </a:cxn>
                                <a:cxn ang="0">
                                  <a:pos x="T4" y="T5"/>
                                </a:cxn>
                                <a:cxn ang="0">
                                  <a:pos x="T6" y="T7"/>
                                </a:cxn>
                                <a:cxn ang="0">
                                  <a:pos x="T8" y="T9"/>
                                </a:cxn>
                              </a:cxnLst>
                              <a:rect l="0" t="0" r="r" b="b"/>
                              <a:pathLst>
                                <a:path w="80" h="49">
                                  <a:moveTo>
                                    <a:pt x="44" y="0"/>
                                  </a:moveTo>
                                  <a:lnTo>
                                    <a:pt x="80" y="24"/>
                                  </a:lnTo>
                                  <a:lnTo>
                                    <a:pt x="37" y="49"/>
                                  </a:lnTo>
                                  <a:lnTo>
                                    <a:pt x="0" y="25"/>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4" name="Freeform 94"/>
                            <p:cNvSpPr>
                              <a:spLocks/>
                            </p:cNvSpPr>
                            <p:nvPr/>
                          </p:nvSpPr>
                          <p:spPr bwMode="auto">
                            <a:xfrm>
                              <a:off x="2775" y="3381"/>
                              <a:ext cx="41" cy="24"/>
                            </a:xfrm>
                            <a:custGeom>
                              <a:avLst/>
                              <a:gdLst>
                                <a:gd name="T0" fmla="*/ 44 w 82"/>
                                <a:gd name="T1" fmla="*/ 0 h 49"/>
                                <a:gd name="T2" fmla="*/ 82 w 82"/>
                                <a:gd name="T3" fmla="*/ 23 h 49"/>
                                <a:gd name="T4" fmla="*/ 38 w 82"/>
                                <a:gd name="T5" fmla="*/ 49 h 49"/>
                                <a:gd name="T6" fmla="*/ 0 w 82"/>
                                <a:gd name="T7" fmla="*/ 24 h 49"/>
                                <a:gd name="T8" fmla="*/ 44 w 82"/>
                                <a:gd name="T9" fmla="*/ 0 h 49"/>
                              </a:gdLst>
                              <a:ahLst/>
                              <a:cxnLst>
                                <a:cxn ang="0">
                                  <a:pos x="T0" y="T1"/>
                                </a:cxn>
                                <a:cxn ang="0">
                                  <a:pos x="T2" y="T3"/>
                                </a:cxn>
                                <a:cxn ang="0">
                                  <a:pos x="T4" y="T5"/>
                                </a:cxn>
                                <a:cxn ang="0">
                                  <a:pos x="T6" y="T7"/>
                                </a:cxn>
                                <a:cxn ang="0">
                                  <a:pos x="T8" y="T9"/>
                                </a:cxn>
                              </a:cxnLst>
                              <a:rect l="0" t="0" r="r" b="b"/>
                              <a:pathLst>
                                <a:path w="82" h="49">
                                  <a:moveTo>
                                    <a:pt x="44" y="0"/>
                                  </a:moveTo>
                                  <a:lnTo>
                                    <a:pt x="82" y="23"/>
                                  </a:lnTo>
                                  <a:lnTo>
                                    <a:pt x="38" y="49"/>
                                  </a:lnTo>
                                  <a:lnTo>
                                    <a:pt x="0" y="24"/>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5" name="Freeform 95"/>
                            <p:cNvSpPr>
                              <a:spLocks/>
                            </p:cNvSpPr>
                            <p:nvPr/>
                          </p:nvSpPr>
                          <p:spPr bwMode="auto">
                            <a:xfrm>
                              <a:off x="2800" y="3372"/>
                              <a:ext cx="34" cy="21"/>
                            </a:xfrm>
                            <a:custGeom>
                              <a:avLst/>
                              <a:gdLst>
                                <a:gd name="T0" fmla="*/ 31 w 69"/>
                                <a:gd name="T1" fmla="*/ 0 h 41"/>
                                <a:gd name="T2" fmla="*/ 69 w 69"/>
                                <a:gd name="T3" fmla="*/ 22 h 41"/>
                                <a:gd name="T4" fmla="*/ 39 w 69"/>
                                <a:gd name="T5" fmla="*/ 41 h 41"/>
                                <a:gd name="T6" fmla="*/ 0 w 69"/>
                                <a:gd name="T7" fmla="*/ 16 h 41"/>
                                <a:gd name="T8" fmla="*/ 31 w 69"/>
                                <a:gd name="T9" fmla="*/ 0 h 41"/>
                              </a:gdLst>
                              <a:ahLst/>
                              <a:cxnLst>
                                <a:cxn ang="0">
                                  <a:pos x="T0" y="T1"/>
                                </a:cxn>
                                <a:cxn ang="0">
                                  <a:pos x="T2" y="T3"/>
                                </a:cxn>
                                <a:cxn ang="0">
                                  <a:pos x="T4" y="T5"/>
                                </a:cxn>
                                <a:cxn ang="0">
                                  <a:pos x="T6" y="T7"/>
                                </a:cxn>
                                <a:cxn ang="0">
                                  <a:pos x="T8" y="T9"/>
                                </a:cxn>
                              </a:cxnLst>
                              <a:rect l="0" t="0" r="r" b="b"/>
                              <a:pathLst>
                                <a:path w="69" h="41">
                                  <a:moveTo>
                                    <a:pt x="31" y="0"/>
                                  </a:moveTo>
                                  <a:lnTo>
                                    <a:pt x="69" y="22"/>
                                  </a:lnTo>
                                  <a:lnTo>
                                    <a:pt x="39" y="41"/>
                                  </a:lnTo>
                                  <a:lnTo>
                                    <a:pt x="0" y="16"/>
                                  </a:lnTo>
                                  <a:lnTo>
                                    <a:pt x="3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6" name="Freeform 96"/>
                            <p:cNvSpPr>
                              <a:spLocks/>
                            </p:cNvSpPr>
                            <p:nvPr/>
                          </p:nvSpPr>
                          <p:spPr bwMode="auto">
                            <a:xfrm>
                              <a:off x="2695" y="3417"/>
                              <a:ext cx="43" cy="25"/>
                            </a:xfrm>
                            <a:custGeom>
                              <a:avLst/>
                              <a:gdLst>
                                <a:gd name="T0" fmla="*/ 44 w 85"/>
                                <a:gd name="T1" fmla="*/ 0 h 51"/>
                                <a:gd name="T2" fmla="*/ 85 w 85"/>
                                <a:gd name="T3" fmla="*/ 26 h 51"/>
                                <a:gd name="T4" fmla="*/ 35 w 85"/>
                                <a:gd name="T5" fmla="*/ 51 h 51"/>
                                <a:gd name="T6" fmla="*/ 0 w 85"/>
                                <a:gd name="T7" fmla="*/ 25 h 51"/>
                                <a:gd name="T8" fmla="*/ 44 w 85"/>
                                <a:gd name="T9" fmla="*/ 0 h 51"/>
                              </a:gdLst>
                              <a:ahLst/>
                              <a:cxnLst>
                                <a:cxn ang="0">
                                  <a:pos x="T0" y="T1"/>
                                </a:cxn>
                                <a:cxn ang="0">
                                  <a:pos x="T2" y="T3"/>
                                </a:cxn>
                                <a:cxn ang="0">
                                  <a:pos x="T4" y="T5"/>
                                </a:cxn>
                                <a:cxn ang="0">
                                  <a:pos x="T6" y="T7"/>
                                </a:cxn>
                                <a:cxn ang="0">
                                  <a:pos x="T8" y="T9"/>
                                </a:cxn>
                              </a:cxnLst>
                              <a:rect l="0" t="0" r="r" b="b"/>
                              <a:pathLst>
                                <a:path w="85" h="51">
                                  <a:moveTo>
                                    <a:pt x="44" y="0"/>
                                  </a:moveTo>
                                  <a:lnTo>
                                    <a:pt x="85" y="26"/>
                                  </a:lnTo>
                                  <a:lnTo>
                                    <a:pt x="35" y="51"/>
                                  </a:lnTo>
                                  <a:lnTo>
                                    <a:pt x="0" y="25"/>
                                  </a:lnTo>
                                  <a:lnTo>
                                    <a:pt x="44"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7" name="Freeform 97"/>
                            <p:cNvSpPr>
                              <a:spLocks/>
                            </p:cNvSpPr>
                            <p:nvPr/>
                          </p:nvSpPr>
                          <p:spPr bwMode="auto">
                            <a:xfrm>
                              <a:off x="2673" y="3405"/>
                              <a:ext cx="43" cy="25"/>
                            </a:xfrm>
                            <a:custGeom>
                              <a:avLst/>
                              <a:gdLst>
                                <a:gd name="T0" fmla="*/ 51 w 85"/>
                                <a:gd name="T1" fmla="*/ 0 h 50"/>
                                <a:gd name="T2" fmla="*/ 85 w 85"/>
                                <a:gd name="T3" fmla="*/ 24 h 50"/>
                                <a:gd name="T4" fmla="*/ 41 w 85"/>
                                <a:gd name="T5" fmla="*/ 50 h 50"/>
                                <a:gd name="T6" fmla="*/ 0 w 85"/>
                                <a:gd name="T7" fmla="*/ 24 h 50"/>
                                <a:gd name="T8" fmla="*/ 51 w 85"/>
                                <a:gd name="T9" fmla="*/ 0 h 50"/>
                              </a:gdLst>
                              <a:ahLst/>
                              <a:cxnLst>
                                <a:cxn ang="0">
                                  <a:pos x="T0" y="T1"/>
                                </a:cxn>
                                <a:cxn ang="0">
                                  <a:pos x="T2" y="T3"/>
                                </a:cxn>
                                <a:cxn ang="0">
                                  <a:pos x="T4" y="T5"/>
                                </a:cxn>
                                <a:cxn ang="0">
                                  <a:pos x="T6" y="T7"/>
                                </a:cxn>
                                <a:cxn ang="0">
                                  <a:pos x="T8" y="T9"/>
                                </a:cxn>
                              </a:cxnLst>
                              <a:rect l="0" t="0" r="r" b="b"/>
                              <a:pathLst>
                                <a:path w="85" h="50">
                                  <a:moveTo>
                                    <a:pt x="51" y="0"/>
                                  </a:moveTo>
                                  <a:lnTo>
                                    <a:pt x="85" y="24"/>
                                  </a:lnTo>
                                  <a:lnTo>
                                    <a:pt x="41" y="50"/>
                                  </a:lnTo>
                                  <a:lnTo>
                                    <a:pt x="0" y="24"/>
                                  </a:lnTo>
                                  <a:lnTo>
                                    <a:pt x="5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8" name="Freeform 98"/>
                            <p:cNvSpPr>
                              <a:spLocks/>
                            </p:cNvSpPr>
                            <p:nvPr/>
                          </p:nvSpPr>
                          <p:spPr bwMode="auto">
                            <a:xfrm>
                              <a:off x="2700" y="3394"/>
                              <a:ext cx="43" cy="24"/>
                            </a:xfrm>
                            <a:custGeom>
                              <a:avLst/>
                              <a:gdLst>
                                <a:gd name="T0" fmla="*/ 45 w 85"/>
                                <a:gd name="T1" fmla="*/ 0 h 47"/>
                                <a:gd name="T2" fmla="*/ 85 w 85"/>
                                <a:gd name="T3" fmla="*/ 22 h 47"/>
                                <a:gd name="T4" fmla="*/ 39 w 85"/>
                                <a:gd name="T5" fmla="*/ 47 h 47"/>
                                <a:gd name="T6" fmla="*/ 0 w 85"/>
                                <a:gd name="T7" fmla="*/ 22 h 47"/>
                                <a:gd name="T8" fmla="*/ 45 w 85"/>
                                <a:gd name="T9" fmla="*/ 0 h 47"/>
                              </a:gdLst>
                              <a:ahLst/>
                              <a:cxnLst>
                                <a:cxn ang="0">
                                  <a:pos x="T0" y="T1"/>
                                </a:cxn>
                                <a:cxn ang="0">
                                  <a:pos x="T2" y="T3"/>
                                </a:cxn>
                                <a:cxn ang="0">
                                  <a:pos x="T4" y="T5"/>
                                </a:cxn>
                                <a:cxn ang="0">
                                  <a:pos x="T6" y="T7"/>
                                </a:cxn>
                                <a:cxn ang="0">
                                  <a:pos x="T8" y="T9"/>
                                </a:cxn>
                              </a:cxnLst>
                              <a:rect l="0" t="0" r="r" b="b"/>
                              <a:pathLst>
                                <a:path w="85" h="47">
                                  <a:moveTo>
                                    <a:pt x="45" y="0"/>
                                  </a:moveTo>
                                  <a:lnTo>
                                    <a:pt x="85" y="22"/>
                                  </a:lnTo>
                                  <a:lnTo>
                                    <a:pt x="39" y="47"/>
                                  </a:lnTo>
                                  <a:lnTo>
                                    <a:pt x="0" y="22"/>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39" name="Freeform 99"/>
                            <p:cNvSpPr>
                              <a:spLocks/>
                            </p:cNvSpPr>
                            <p:nvPr/>
                          </p:nvSpPr>
                          <p:spPr bwMode="auto">
                            <a:xfrm>
                              <a:off x="2727" y="3381"/>
                              <a:ext cx="42" cy="25"/>
                            </a:xfrm>
                            <a:custGeom>
                              <a:avLst/>
                              <a:gdLst>
                                <a:gd name="T0" fmla="*/ 45 w 83"/>
                                <a:gd name="T1" fmla="*/ 0 h 50"/>
                                <a:gd name="T2" fmla="*/ 83 w 83"/>
                                <a:gd name="T3" fmla="*/ 24 h 50"/>
                                <a:gd name="T4" fmla="*/ 40 w 83"/>
                                <a:gd name="T5" fmla="*/ 50 h 50"/>
                                <a:gd name="T6" fmla="*/ 0 w 83"/>
                                <a:gd name="T7" fmla="*/ 24 h 50"/>
                                <a:gd name="T8" fmla="*/ 45 w 83"/>
                                <a:gd name="T9" fmla="*/ 0 h 50"/>
                              </a:gdLst>
                              <a:ahLst/>
                              <a:cxnLst>
                                <a:cxn ang="0">
                                  <a:pos x="T0" y="T1"/>
                                </a:cxn>
                                <a:cxn ang="0">
                                  <a:pos x="T2" y="T3"/>
                                </a:cxn>
                                <a:cxn ang="0">
                                  <a:pos x="T4" y="T5"/>
                                </a:cxn>
                                <a:cxn ang="0">
                                  <a:pos x="T6" y="T7"/>
                                </a:cxn>
                                <a:cxn ang="0">
                                  <a:pos x="T8" y="T9"/>
                                </a:cxn>
                              </a:cxnLst>
                              <a:rect l="0" t="0" r="r" b="b"/>
                              <a:pathLst>
                                <a:path w="83" h="50">
                                  <a:moveTo>
                                    <a:pt x="45" y="0"/>
                                  </a:moveTo>
                                  <a:lnTo>
                                    <a:pt x="83" y="24"/>
                                  </a:lnTo>
                                  <a:lnTo>
                                    <a:pt x="40" y="50"/>
                                  </a:lnTo>
                                  <a:lnTo>
                                    <a:pt x="0" y="24"/>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0" name="Freeform 100"/>
                            <p:cNvSpPr>
                              <a:spLocks/>
                            </p:cNvSpPr>
                            <p:nvPr/>
                          </p:nvSpPr>
                          <p:spPr bwMode="auto">
                            <a:xfrm>
                              <a:off x="2753" y="3370"/>
                              <a:ext cx="43" cy="24"/>
                            </a:xfrm>
                            <a:custGeom>
                              <a:avLst/>
                              <a:gdLst>
                                <a:gd name="T0" fmla="*/ 47 w 87"/>
                                <a:gd name="T1" fmla="*/ 0 h 48"/>
                                <a:gd name="T2" fmla="*/ 87 w 87"/>
                                <a:gd name="T3" fmla="*/ 22 h 48"/>
                                <a:gd name="T4" fmla="*/ 40 w 87"/>
                                <a:gd name="T5" fmla="*/ 48 h 48"/>
                                <a:gd name="T6" fmla="*/ 0 w 87"/>
                                <a:gd name="T7" fmla="*/ 23 h 48"/>
                                <a:gd name="T8" fmla="*/ 47 w 87"/>
                                <a:gd name="T9" fmla="*/ 0 h 48"/>
                              </a:gdLst>
                              <a:ahLst/>
                              <a:cxnLst>
                                <a:cxn ang="0">
                                  <a:pos x="T0" y="T1"/>
                                </a:cxn>
                                <a:cxn ang="0">
                                  <a:pos x="T2" y="T3"/>
                                </a:cxn>
                                <a:cxn ang="0">
                                  <a:pos x="T4" y="T5"/>
                                </a:cxn>
                                <a:cxn ang="0">
                                  <a:pos x="T6" y="T7"/>
                                </a:cxn>
                                <a:cxn ang="0">
                                  <a:pos x="T8" y="T9"/>
                                </a:cxn>
                              </a:cxnLst>
                              <a:rect l="0" t="0" r="r" b="b"/>
                              <a:pathLst>
                                <a:path w="87" h="48">
                                  <a:moveTo>
                                    <a:pt x="47" y="0"/>
                                  </a:moveTo>
                                  <a:lnTo>
                                    <a:pt x="87" y="22"/>
                                  </a:lnTo>
                                  <a:lnTo>
                                    <a:pt x="40" y="48"/>
                                  </a:lnTo>
                                  <a:lnTo>
                                    <a:pt x="0" y="23"/>
                                  </a:lnTo>
                                  <a:lnTo>
                                    <a:pt x="47"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1" name="Freeform 101"/>
                            <p:cNvSpPr>
                              <a:spLocks/>
                            </p:cNvSpPr>
                            <p:nvPr/>
                          </p:nvSpPr>
                          <p:spPr bwMode="auto">
                            <a:xfrm>
                              <a:off x="2780" y="3362"/>
                              <a:ext cx="34" cy="20"/>
                            </a:xfrm>
                            <a:custGeom>
                              <a:avLst/>
                              <a:gdLst>
                                <a:gd name="T0" fmla="*/ 28 w 67"/>
                                <a:gd name="T1" fmla="*/ 0 h 40"/>
                                <a:gd name="T2" fmla="*/ 67 w 67"/>
                                <a:gd name="T3" fmla="*/ 24 h 40"/>
                                <a:gd name="T4" fmla="*/ 39 w 67"/>
                                <a:gd name="T5" fmla="*/ 40 h 40"/>
                                <a:gd name="T6" fmla="*/ 0 w 67"/>
                                <a:gd name="T7" fmla="*/ 14 h 40"/>
                                <a:gd name="T8" fmla="*/ 28 w 67"/>
                                <a:gd name="T9" fmla="*/ 0 h 40"/>
                              </a:gdLst>
                              <a:ahLst/>
                              <a:cxnLst>
                                <a:cxn ang="0">
                                  <a:pos x="T0" y="T1"/>
                                </a:cxn>
                                <a:cxn ang="0">
                                  <a:pos x="T2" y="T3"/>
                                </a:cxn>
                                <a:cxn ang="0">
                                  <a:pos x="T4" y="T5"/>
                                </a:cxn>
                                <a:cxn ang="0">
                                  <a:pos x="T6" y="T7"/>
                                </a:cxn>
                                <a:cxn ang="0">
                                  <a:pos x="T8" y="T9"/>
                                </a:cxn>
                              </a:cxnLst>
                              <a:rect l="0" t="0" r="r" b="b"/>
                              <a:pathLst>
                                <a:path w="67" h="40">
                                  <a:moveTo>
                                    <a:pt x="28" y="0"/>
                                  </a:moveTo>
                                  <a:lnTo>
                                    <a:pt x="67" y="24"/>
                                  </a:lnTo>
                                  <a:lnTo>
                                    <a:pt x="39" y="40"/>
                                  </a:lnTo>
                                  <a:lnTo>
                                    <a:pt x="0" y="14"/>
                                  </a:lnTo>
                                  <a:lnTo>
                                    <a:pt x="28"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2" name="Freeform 102"/>
                            <p:cNvSpPr>
                              <a:spLocks/>
                            </p:cNvSpPr>
                            <p:nvPr/>
                          </p:nvSpPr>
                          <p:spPr bwMode="auto">
                            <a:xfrm>
                              <a:off x="2683" y="3383"/>
                              <a:ext cx="39" cy="23"/>
                            </a:xfrm>
                            <a:custGeom>
                              <a:avLst/>
                              <a:gdLst>
                                <a:gd name="T0" fmla="*/ 47 w 78"/>
                                <a:gd name="T1" fmla="*/ 0 h 45"/>
                                <a:gd name="T2" fmla="*/ 78 w 78"/>
                                <a:gd name="T3" fmla="*/ 22 h 45"/>
                                <a:gd name="T4" fmla="*/ 32 w 78"/>
                                <a:gd name="T5" fmla="*/ 45 h 45"/>
                                <a:gd name="T6" fmla="*/ 0 w 78"/>
                                <a:gd name="T7" fmla="*/ 23 h 45"/>
                                <a:gd name="T8" fmla="*/ 47 w 78"/>
                                <a:gd name="T9" fmla="*/ 0 h 45"/>
                              </a:gdLst>
                              <a:ahLst/>
                              <a:cxnLst>
                                <a:cxn ang="0">
                                  <a:pos x="T0" y="T1"/>
                                </a:cxn>
                                <a:cxn ang="0">
                                  <a:pos x="T2" y="T3"/>
                                </a:cxn>
                                <a:cxn ang="0">
                                  <a:pos x="T4" y="T5"/>
                                </a:cxn>
                                <a:cxn ang="0">
                                  <a:pos x="T6" y="T7"/>
                                </a:cxn>
                                <a:cxn ang="0">
                                  <a:pos x="T8" y="T9"/>
                                </a:cxn>
                              </a:cxnLst>
                              <a:rect l="0" t="0" r="r" b="b"/>
                              <a:pathLst>
                                <a:path w="78" h="45">
                                  <a:moveTo>
                                    <a:pt x="47" y="0"/>
                                  </a:moveTo>
                                  <a:lnTo>
                                    <a:pt x="78" y="22"/>
                                  </a:lnTo>
                                  <a:lnTo>
                                    <a:pt x="32" y="45"/>
                                  </a:lnTo>
                                  <a:lnTo>
                                    <a:pt x="0" y="23"/>
                                  </a:lnTo>
                                  <a:lnTo>
                                    <a:pt x="47"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3" name="Freeform 103"/>
                            <p:cNvSpPr>
                              <a:spLocks/>
                            </p:cNvSpPr>
                            <p:nvPr/>
                          </p:nvSpPr>
                          <p:spPr bwMode="auto">
                            <a:xfrm>
                              <a:off x="2710" y="3372"/>
                              <a:ext cx="39" cy="22"/>
                            </a:xfrm>
                            <a:custGeom>
                              <a:avLst/>
                              <a:gdLst>
                                <a:gd name="T0" fmla="*/ 46 w 79"/>
                                <a:gd name="T1" fmla="*/ 0 h 45"/>
                                <a:gd name="T2" fmla="*/ 79 w 79"/>
                                <a:gd name="T3" fmla="*/ 21 h 45"/>
                                <a:gd name="T4" fmla="*/ 32 w 79"/>
                                <a:gd name="T5" fmla="*/ 45 h 45"/>
                                <a:gd name="T6" fmla="*/ 0 w 79"/>
                                <a:gd name="T7" fmla="*/ 24 h 45"/>
                                <a:gd name="T8" fmla="*/ 46 w 79"/>
                                <a:gd name="T9" fmla="*/ 0 h 45"/>
                              </a:gdLst>
                              <a:ahLst/>
                              <a:cxnLst>
                                <a:cxn ang="0">
                                  <a:pos x="T0" y="T1"/>
                                </a:cxn>
                                <a:cxn ang="0">
                                  <a:pos x="T2" y="T3"/>
                                </a:cxn>
                                <a:cxn ang="0">
                                  <a:pos x="T4" y="T5"/>
                                </a:cxn>
                                <a:cxn ang="0">
                                  <a:pos x="T6" y="T7"/>
                                </a:cxn>
                                <a:cxn ang="0">
                                  <a:pos x="T8" y="T9"/>
                                </a:cxn>
                              </a:cxnLst>
                              <a:rect l="0" t="0" r="r" b="b"/>
                              <a:pathLst>
                                <a:path w="79" h="45">
                                  <a:moveTo>
                                    <a:pt x="46" y="0"/>
                                  </a:moveTo>
                                  <a:lnTo>
                                    <a:pt x="79" y="21"/>
                                  </a:lnTo>
                                  <a:lnTo>
                                    <a:pt x="32" y="45"/>
                                  </a:lnTo>
                                  <a:lnTo>
                                    <a:pt x="0" y="24"/>
                                  </a:lnTo>
                                  <a:lnTo>
                                    <a:pt x="46"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4" name="Freeform 104"/>
                            <p:cNvSpPr>
                              <a:spLocks/>
                            </p:cNvSpPr>
                            <p:nvPr/>
                          </p:nvSpPr>
                          <p:spPr bwMode="auto">
                            <a:xfrm>
                              <a:off x="2734" y="3359"/>
                              <a:ext cx="41" cy="23"/>
                            </a:xfrm>
                            <a:custGeom>
                              <a:avLst/>
                              <a:gdLst>
                                <a:gd name="T0" fmla="*/ 51 w 83"/>
                                <a:gd name="T1" fmla="*/ 0 h 47"/>
                                <a:gd name="T2" fmla="*/ 83 w 83"/>
                                <a:gd name="T3" fmla="*/ 21 h 47"/>
                                <a:gd name="T4" fmla="*/ 36 w 83"/>
                                <a:gd name="T5" fmla="*/ 47 h 47"/>
                                <a:gd name="T6" fmla="*/ 0 w 83"/>
                                <a:gd name="T7" fmla="*/ 25 h 47"/>
                                <a:gd name="T8" fmla="*/ 51 w 83"/>
                                <a:gd name="T9" fmla="*/ 0 h 47"/>
                              </a:gdLst>
                              <a:ahLst/>
                              <a:cxnLst>
                                <a:cxn ang="0">
                                  <a:pos x="T0" y="T1"/>
                                </a:cxn>
                                <a:cxn ang="0">
                                  <a:pos x="T2" y="T3"/>
                                </a:cxn>
                                <a:cxn ang="0">
                                  <a:pos x="T4" y="T5"/>
                                </a:cxn>
                                <a:cxn ang="0">
                                  <a:pos x="T6" y="T7"/>
                                </a:cxn>
                                <a:cxn ang="0">
                                  <a:pos x="T8" y="T9"/>
                                </a:cxn>
                              </a:cxnLst>
                              <a:rect l="0" t="0" r="r" b="b"/>
                              <a:pathLst>
                                <a:path w="83" h="47">
                                  <a:moveTo>
                                    <a:pt x="51" y="0"/>
                                  </a:moveTo>
                                  <a:lnTo>
                                    <a:pt x="83" y="21"/>
                                  </a:lnTo>
                                  <a:lnTo>
                                    <a:pt x="36" y="47"/>
                                  </a:lnTo>
                                  <a:lnTo>
                                    <a:pt x="0" y="25"/>
                                  </a:lnTo>
                                  <a:lnTo>
                                    <a:pt x="5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5" name="Freeform 105"/>
                            <p:cNvSpPr>
                              <a:spLocks/>
                            </p:cNvSpPr>
                            <p:nvPr/>
                          </p:nvSpPr>
                          <p:spPr bwMode="auto">
                            <a:xfrm>
                              <a:off x="2760" y="3350"/>
                              <a:ext cx="33" cy="20"/>
                            </a:xfrm>
                            <a:custGeom>
                              <a:avLst/>
                              <a:gdLst>
                                <a:gd name="T0" fmla="*/ 31 w 66"/>
                                <a:gd name="T1" fmla="*/ 0 h 41"/>
                                <a:gd name="T2" fmla="*/ 66 w 66"/>
                                <a:gd name="T3" fmla="*/ 26 h 41"/>
                                <a:gd name="T4" fmla="*/ 38 w 66"/>
                                <a:gd name="T5" fmla="*/ 41 h 41"/>
                                <a:gd name="T6" fmla="*/ 0 w 66"/>
                                <a:gd name="T7" fmla="*/ 16 h 41"/>
                                <a:gd name="T8" fmla="*/ 31 w 66"/>
                                <a:gd name="T9" fmla="*/ 0 h 41"/>
                              </a:gdLst>
                              <a:ahLst/>
                              <a:cxnLst>
                                <a:cxn ang="0">
                                  <a:pos x="T0" y="T1"/>
                                </a:cxn>
                                <a:cxn ang="0">
                                  <a:pos x="T2" y="T3"/>
                                </a:cxn>
                                <a:cxn ang="0">
                                  <a:pos x="T4" y="T5"/>
                                </a:cxn>
                                <a:cxn ang="0">
                                  <a:pos x="T6" y="T7"/>
                                </a:cxn>
                                <a:cxn ang="0">
                                  <a:pos x="T8" y="T9"/>
                                </a:cxn>
                              </a:cxnLst>
                              <a:rect l="0" t="0" r="r" b="b"/>
                              <a:pathLst>
                                <a:path w="66" h="41">
                                  <a:moveTo>
                                    <a:pt x="31" y="0"/>
                                  </a:moveTo>
                                  <a:lnTo>
                                    <a:pt x="66" y="26"/>
                                  </a:lnTo>
                                  <a:lnTo>
                                    <a:pt x="38" y="41"/>
                                  </a:lnTo>
                                  <a:lnTo>
                                    <a:pt x="0" y="16"/>
                                  </a:lnTo>
                                  <a:lnTo>
                                    <a:pt x="3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6" name="Freeform 106"/>
                            <p:cNvSpPr>
                              <a:spLocks/>
                            </p:cNvSpPr>
                            <p:nvPr/>
                          </p:nvSpPr>
                          <p:spPr bwMode="auto">
                            <a:xfrm>
                              <a:off x="2657" y="3396"/>
                              <a:ext cx="39" cy="22"/>
                            </a:xfrm>
                            <a:custGeom>
                              <a:avLst/>
                              <a:gdLst>
                                <a:gd name="T0" fmla="*/ 49 w 79"/>
                                <a:gd name="T1" fmla="*/ 0 h 45"/>
                                <a:gd name="T2" fmla="*/ 79 w 79"/>
                                <a:gd name="T3" fmla="*/ 19 h 45"/>
                                <a:gd name="T4" fmla="*/ 31 w 79"/>
                                <a:gd name="T5" fmla="*/ 45 h 45"/>
                                <a:gd name="T6" fmla="*/ 0 w 79"/>
                                <a:gd name="T7" fmla="*/ 24 h 45"/>
                                <a:gd name="T8" fmla="*/ 49 w 79"/>
                                <a:gd name="T9" fmla="*/ 0 h 45"/>
                              </a:gdLst>
                              <a:ahLst/>
                              <a:cxnLst>
                                <a:cxn ang="0">
                                  <a:pos x="T0" y="T1"/>
                                </a:cxn>
                                <a:cxn ang="0">
                                  <a:pos x="T2" y="T3"/>
                                </a:cxn>
                                <a:cxn ang="0">
                                  <a:pos x="T4" y="T5"/>
                                </a:cxn>
                                <a:cxn ang="0">
                                  <a:pos x="T6" y="T7"/>
                                </a:cxn>
                                <a:cxn ang="0">
                                  <a:pos x="T8" y="T9"/>
                                </a:cxn>
                              </a:cxnLst>
                              <a:rect l="0" t="0" r="r" b="b"/>
                              <a:pathLst>
                                <a:path w="79" h="45">
                                  <a:moveTo>
                                    <a:pt x="49" y="0"/>
                                  </a:moveTo>
                                  <a:lnTo>
                                    <a:pt x="79" y="19"/>
                                  </a:lnTo>
                                  <a:lnTo>
                                    <a:pt x="31" y="45"/>
                                  </a:lnTo>
                                  <a:lnTo>
                                    <a:pt x="0" y="24"/>
                                  </a:lnTo>
                                  <a:lnTo>
                                    <a:pt x="49"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7" name="Freeform 107"/>
                            <p:cNvSpPr>
                              <a:spLocks/>
                            </p:cNvSpPr>
                            <p:nvPr/>
                          </p:nvSpPr>
                          <p:spPr bwMode="auto">
                            <a:xfrm>
                              <a:off x="2659" y="3370"/>
                              <a:ext cx="45" cy="26"/>
                            </a:xfrm>
                            <a:custGeom>
                              <a:avLst/>
                              <a:gdLst>
                                <a:gd name="T0" fmla="*/ 47 w 90"/>
                                <a:gd name="T1" fmla="*/ 0 h 51"/>
                                <a:gd name="T2" fmla="*/ 90 w 90"/>
                                <a:gd name="T3" fmla="*/ 27 h 51"/>
                                <a:gd name="T4" fmla="*/ 47 w 90"/>
                                <a:gd name="T5" fmla="*/ 51 h 51"/>
                                <a:gd name="T6" fmla="*/ 0 w 90"/>
                                <a:gd name="T7" fmla="*/ 21 h 51"/>
                                <a:gd name="T8" fmla="*/ 47 w 90"/>
                                <a:gd name="T9" fmla="*/ 0 h 51"/>
                              </a:gdLst>
                              <a:ahLst/>
                              <a:cxnLst>
                                <a:cxn ang="0">
                                  <a:pos x="T0" y="T1"/>
                                </a:cxn>
                                <a:cxn ang="0">
                                  <a:pos x="T2" y="T3"/>
                                </a:cxn>
                                <a:cxn ang="0">
                                  <a:pos x="T4" y="T5"/>
                                </a:cxn>
                                <a:cxn ang="0">
                                  <a:pos x="T6" y="T7"/>
                                </a:cxn>
                                <a:cxn ang="0">
                                  <a:pos x="T8" y="T9"/>
                                </a:cxn>
                              </a:cxnLst>
                              <a:rect l="0" t="0" r="r" b="b"/>
                              <a:pathLst>
                                <a:path w="90" h="51">
                                  <a:moveTo>
                                    <a:pt x="47" y="0"/>
                                  </a:moveTo>
                                  <a:lnTo>
                                    <a:pt x="90" y="27"/>
                                  </a:lnTo>
                                  <a:lnTo>
                                    <a:pt x="47" y="51"/>
                                  </a:lnTo>
                                  <a:lnTo>
                                    <a:pt x="0" y="21"/>
                                  </a:lnTo>
                                  <a:lnTo>
                                    <a:pt x="47"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8" name="Freeform 108"/>
                            <p:cNvSpPr>
                              <a:spLocks/>
                            </p:cNvSpPr>
                            <p:nvPr/>
                          </p:nvSpPr>
                          <p:spPr bwMode="auto">
                            <a:xfrm>
                              <a:off x="2686" y="3358"/>
                              <a:ext cx="45" cy="25"/>
                            </a:xfrm>
                            <a:custGeom>
                              <a:avLst/>
                              <a:gdLst>
                                <a:gd name="T0" fmla="*/ 48 w 91"/>
                                <a:gd name="T1" fmla="*/ 0 h 51"/>
                                <a:gd name="T2" fmla="*/ 91 w 91"/>
                                <a:gd name="T3" fmla="*/ 29 h 51"/>
                                <a:gd name="T4" fmla="*/ 44 w 91"/>
                                <a:gd name="T5" fmla="*/ 51 h 51"/>
                                <a:gd name="T6" fmla="*/ 0 w 91"/>
                                <a:gd name="T7" fmla="*/ 22 h 51"/>
                                <a:gd name="T8" fmla="*/ 48 w 91"/>
                                <a:gd name="T9" fmla="*/ 0 h 51"/>
                              </a:gdLst>
                              <a:ahLst/>
                              <a:cxnLst>
                                <a:cxn ang="0">
                                  <a:pos x="T0" y="T1"/>
                                </a:cxn>
                                <a:cxn ang="0">
                                  <a:pos x="T2" y="T3"/>
                                </a:cxn>
                                <a:cxn ang="0">
                                  <a:pos x="T4" y="T5"/>
                                </a:cxn>
                                <a:cxn ang="0">
                                  <a:pos x="T6" y="T7"/>
                                </a:cxn>
                                <a:cxn ang="0">
                                  <a:pos x="T8" y="T9"/>
                                </a:cxn>
                              </a:cxnLst>
                              <a:rect l="0" t="0" r="r" b="b"/>
                              <a:pathLst>
                                <a:path w="91" h="51">
                                  <a:moveTo>
                                    <a:pt x="48" y="0"/>
                                  </a:moveTo>
                                  <a:lnTo>
                                    <a:pt x="91" y="29"/>
                                  </a:lnTo>
                                  <a:lnTo>
                                    <a:pt x="44" y="51"/>
                                  </a:lnTo>
                                  <a:lnTo>
                                    <a:pt x="0" y="22"/>
                                  </a:lnTo>
                                  <a:lnTo>
                                    <a:pt x="48"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49" name="Freeform 109"/>
                            <p:cNvSpPr>
                              <a:spLocks/>
                            </p:cNvSpPr>
                            <p:nvPr/>
                          </p:nvSpPr>
                          <p:spPr bwMode="auto">
                            <a:xfrm>
                              <a:off x="2712" y="3346"/>
                              <a:ext cx="45" cy="26"/>
                            </a:xfrm>
                            <a:custGeom>
                              <a:avLst/>
                              <a:gdLst>
                                <a:gd name="T0" fmla="*/ 47 w 90"/>
                                <a:gd name="T1" fmla="*/ 0 h 50"/>
                                <a:gd name="T2" fmla="*/ 90 w 90"/>
                                <a:gd name="T3" fmla="*/ 24 h 50"/>
                                <a:gd name="T4" fmla="*/ 44 w 90"/>
                                <a:gd name="T5" fmla="*/ 50 h 50"/>
                                <a:gd name="T6" fmla="*/ 0 w 90"/>
                                <a:gd name="T7" fmla="*/ 23 h 50"/>
                                <a:gd name="T8" fmla="*/ 47 w 90"/>
                                <a:gd name="T9" fmla="*/ 0 h 50"/>
                              </a:gdLst>
                              <a:ahLst/>
                              <a:cxnLst>
                                <a:cxn ang="0">
                                  <a:pos x="T0" y="T1"/>
                                </a:cxn>
                                <a:cxn ang="0">
                                  <a:pos x="T2" y="T3"/>
                                </a:cxn>
                                <a:cxn ang="0">
                                  <a:pos x="T4" y="T5"/>
                                </a:cxn>
                                <a:cxn ang="0">
                                  <a:pos x="T6" y="T7"/>
                                </a:cxn>
                                <a:cxn ang="0">
                                  <a:pos x="T8" y="T9"/>
                                </a:cxn>
                              </a:cxnLst>
                              <a:rect l="0" t="0" r="r" b="b"/>
                              <a:pathLst>
                                <a:path w="90" h="50">
                                  <a:moveTo>
                                    <a:pt x="47" y="0"/>
                                  </a:moveTo>
                                  <a:lnTo>
                                    <a:pt x="90" y="24"/>
                                  </a:lnTo>
                                  <a:lnTo>
                                    <a:pt x="44" y="50"/>
                                  </a:lnTo>
                                  <a:lnTo>
                                    <a:pt x="0" y="23"/>
                                  </a:lnTo>
                                  <a:lnTo>
                                    <a:pt x="47"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0" name="Freeform 110"/>
                            <p:cNvSpPr>
                              <a:spLocks/>
                            </p:cNvSpPr>
                            <p:nvPr/>
                          </p:nvSpPr>
                          <p:spPr bwMode="auto">
                            <a:xfrm>
                              <a:off x="2739" y="3340"/>
                              <a:ext cx="35" cy="19"/>
                            </a:xfrm>
                            <a:custGeom>
                              <a:avLst/>
                              <a:gdLst>
                                <a:gd name="T0" fmla="*/ 31 w 69"/>
                                <a:gd name="T1" fmla="*/ 0 h 40"/>
                                <a:gd name="T2" fmla="*/ 69 w 69"/>
                                <a:gd name="T3" fmla="*/ 24 h 40"/>
                                <a:gd name="T4" fmla="*/ 42 w 69"/>
                                <a:gd name="T5" fmla="*/ 40 h 40"/>
                                <a:gd name="T6" fmla="*/ 0 w 69"/>
                                <a:gd name="T7" fmla="*/ 15 h 40"/>
                                <a:gd name="T8" fmla="*/ 31 w 69"/>
                                <a:gd name="T9" fmla="*/ 0 h 40"/>
                              </a:gdLst>
                              <a:ahLst/>
                              <a:cxnLst>
                                <a:cxn ang="0">
                                  <a:pos x="T0" y="T1"/>
                                </a:cxn>
                                <a:cxn ang="0">
                                  <a:pos x="T2" y="T3"/>
                                </a:cxn>
                                <a:cxn ang="0">
                                  <a:pos x="T4" y="T5"/>
                                </a:cxn>
                                <a:cxn ang="0">
                                  <a:pos x="T6" y="T7"/>
                                </a:cxn>
                                <a:cxn ang="0">
                                  <a:pos x="T8" y="T9"/>
                                </a:cxn>
                              </a:cxnLst>
                              <a:rect l="0" t="0" r="r" b="b"/>
                              <a:pathLst>
                                <a:path w="69" h="40">
                                  <a:moveTo>
                                    <a:pt x="31" y="0"/>
                                  </a:moveTo>
                                  <a:lnTo>
                                    <a:pt x="69" y="24"/>
                                  </a:lnTo>
                                  <a:lnTo>
                                    <a:pt x="42" y="40"/>
                                  </a:lnTo>
                                  <a:lnTo>
                                    <a:pt x="0" y="15"/>
                                  </a:lnTo>
                                  <a:lnTo>
                                    <a:pt x="31"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1" name="Freeform 111"/>
                            <p:cNvSpPr>
                              <a:spLocks/>
                            </p:cNvSpPr>
                            <p:nvPr/>
                          </p:nvSpPr>
                          <p:spPr bwMode="auto">
                            <a:xfrm>
                              <a:off x="2631" y="3381"/>
                              <a:ext cx="48" cy="27"/>
                            </a:xfrm>
                            <a:custGeom>
                              <a:avLst/>
                              <a:gdLst>
                                <a:gd name="T0" fmla="*/ 49 w 96"/>
                                <a:gd name="T1" fmla="*/ 0 h 54"/>
                                <a:gd name="T2" fmla="*/ 96 w 96"/>
                                <a:gd name="T3" fmla="*/ 28 h 54"/>
                                <a:gd name="T4" fmla="*/ 50 w 96"/>
                                <a:gd name="T5" fmla="*/ 54 h 54"/>
                                <a:gd name="T6" fmla="*/ 0 w 96"/>
                                <a:gd name="T7" fmla="*/ 22 h 54"/>
                                <a:gd name="T8" fmla="*/ 49 w 96"/>
                                <a:gd name="T9" fmla="*/ 0 h 54"/>
                              </a:gdLst>
                              <a:ahLst/>
                              <a:cxnLst>
                                <a:cxn ang="0">
                                  <a:pos x="T0" y="T1"/>
                                </a:cxn>
                                <a:cxn ang="0">
                                  <a:pos x="T2" y="T3"/>
                                </a:cxn>
                                <a:cxn ang="0">
                                  <a:pos x="T4" y="T5"/>
                                </a:cxn>
                                <a:cxn ang="0">
                                  <a:pos x="T6" y="T7"/>
                                </a:cxn>
                                <a:cxn ang="0">
                                  <a:pos x="T8" y="T9"/>
                                </a:cxn>
                              </a:cxnLst>
                              <a:rect l="0" t="0" r="r" b="b"/>
                              <a:pathLst>
                                <a:path w="96" h="54">
                                  <a:moveTo>
                                    <a:pt x="49" y="0"/>
                                  </a:moveTo>
                                  <a:lnTo>
                                    <a:pt x="96" y="28"/>
                                  </a:lnTo>
                                  <a:lnTo>
                                    <a:pt x="50" y="54"/>
                                  </a:lnTo>
                                  <a:lnTo>
                                    <a:pt x="0" y="22"/>
                                  </a:lnTo>
                                  <a:lnTo>
                                    <a:pt x="49"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2" name="Freeform 112"/>
                            <p:cNvSpPr>
                              <a:spLocks/>
                            </p:cNvSpPr>
                            <p:nvPr/>
                          </p:nvSpPr>
                          <p:spPr bwMode="auto">
                            <a:xfrm>
                              <a:off x="2594" y="3359"/>
                              <a:ext cx="60" cy="34"/>
                            </a:xfrm>
                            <a:custGeom>
                              <a:avLst/>
                              <a:gdLst>
                                <a:gd name="T0" fmla="*/ 45 w 119"/>
                                <a:gd name="T1" fmla="*/ 0 h 69"/>
                                <a:gd name="T2" fmla="*/ 119 w 119"/>
                                <a:gd name="T3" fmla="*/ 47 h 69"/>
                                <a:gd name="T4" fmla="*/ 72 w 119"/>
                                <a:gd name="T5" fmla="*/ 69 h 69"/>
                                <a:gd name="T6" fmla="*/ 0 w 119"/>
                                <a:gd name="T7" fmla="*/ 21 h 69"/>
                                <a:gd name="T8" fmla="*/ 45 w 119"/>
                                <a:gd name="T9" fmla="*/ 0 h 69"/>
                              </a:gdLst>
                              <a:ahLst/>
                              <a:cxnLst>
                                <a:cxn ang="0">
                                  <a:pos x="T0" y="T1"/>
                                </a:cxn>
                                <a:cxn ang="0">
                                  <a:pos x="T2" y="T3"/>
                                </a:cxn>
                                <a:cxn ang="0">
                                  <a:pos x="T4" y="T5"/>
                                </a:cxn>
                                <a:cxn ang="0">
                                  <a:pos x="T6" y="T7"/>
                                </a:cxn>
                                <a:cxn ang="0">
                                  <a:pos x="T8" y="T9"/>
                                </a:cxn>
                              </a:cxnLst>
                              <a:rect l="0" t="0" r="r" b="b"/>
                              <a:pathLst>
                                <a:path w="119" h="69">
                                  <a:moveTo>
                                    <a:pt x="45" y="0"/>
                                  </a:moveTo>
                                  <a:lnTo>
                                    <a:pt x="119" y="47"/>
                                  </a:lnTo>
                                  <a:lnTo>
                                    <a:pt x="72" y="69"/>
                                  </a:lnTo>
                                  <a:lnTo>
                                    <a:pt x="0" y="21"/>
                                  </a:lnTo>
                                  <a:lnTo>
                                    <a:pt x="45"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3" name="Freeform 113"/>
                            <p:cNvSpPr>
                              <a:spLocks/>
                            </p:cNvSpPr>
                            <p:nvPr/>
                          </p:nvSpPr>
                          <p:spPr bwMode="auto">
                            <a:xfrm>
                              <a:off x="2601" y="3327"/>
                              <a:ext cx="80" cy="54"/>
                            </a:xfrm>
                            <a:custGeom>
                              <a:avLst/>
                              <a:gdLst>
                                <a:gd name="T0" fmla="*/ 0 w 159"/>
                                <a:gd name="T1" fmla="*/ 39 h 108"/>
                                <a:gd name="T2" fmla="*/ 115 w 159"/>
                                <a:gd name="T3" fmla="*/ 108 h 108"/>
                                <a:gd name="T4" fmla="*/ 159 w 159"/>
                                <a:gd name="T5" fmla="*/ 87 h 108"/>
                                <a:gd name="T6" fmla="*/ 79 w 159"/>
                                <a:gd name="T7" fmla="*/ 39 h 108"/>
                                <a:gd name="T8" fmla="*/ 135 w 159"/>
                                <a:gd name="T9" fmla="*/ 14 h 108"/>
                                <a:gd name="T10" fmla="*/ 108 w 159"/>
                                <a:gd name="T11" fmla="*/ 0 h 108"/>
                                <a:gd name="T12" fmla="*/ 0 w 159"/>
                                <a:gd name="T13" fmla="*/ 39 h 108"/>
                              </a:gdLst>
                              <a:ahLst/>
                              <a:cxnLst>
                                <a:cxn ang="0">
                                  <a:pos x="T0" y="T1"/>
                                </a:cxn>
                                <a:cxn ang="0">
                                  <a:pos x="T2" y="T3"/>
                                </a:cxn>
                                <a:cxn ang="0">
                                  <a:pos x="T4" y="T5"/>
                                </a:cxn>
                                <a:cxn ang="0">
                                  <a:pos x="T6" y="T7"/>
                                </a:cxn>
                                <a:cxn ang="0">
                                  <a:pos x="T8" y="T9"/>
                                </a:cxn>
                                <a:cxn ang="0">
                                  <a:pos x="T10" y="T11"/>
                                </a:cxn>
                                <a:cxn ang="0">
                                  <a:pos x="T12" y="T13"/>
                                </a:cxn>
                              </a:cxnLst>
                              <a:rect l="0" t="0" r="r" b="b"/>
                              <a:pathLst>
                                <a:path w="159" h="108">
                                  <a:moveTo>
                                    <a:pt x="0" y="39"/>
                                  </a:moveTo>
                                  <a:lnTo>
                                    <a:pt x="115" y="108"/>
                                  </a:lnTo>
                                  <a:lnTo>
                                    <a:pt x="159" y="87"/>
                                  </a:lnTo>
                                  <a:lnTo>
                                    <a:pt x="79" y="39"/>
                                  </a:lnTo>
                                  <a:lnTo>
                                    <a:pt x="135" y="14"/>
                                  </a:lnTo>
                                  <a:lnTo>
                                    <a:pt x="108" y="0"/>
                                  </a:lnTo>
                                  <a:lnTo>
                                    <a:pt x="0" y="39"/>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4" name="Freeform 114"/>
                            <p:cNvSpPr>
                              <a:spLocks/>
                            </p:cNvSpPr>
                            <p:nvPr/>
                          </p:nvSpPr>
                          <p:spPr bwMode="auto">
                            <a:xfrm>
                              <a:off x="2647" y="3336"/>
                              <a:ext cx="61" cy="34"/>
                            </a:xfrm>
                            <a:custGeom>
                              <a:avLst/>
                              <a:gdLst>
                                <a:gd name="T0" fmla="*/ 0 w 122"/>
                                <a:gd name="T1" fmla="*/ 22 h 69"/>
                                <a:gd name="T2" fmla="*/ 75 w 122"/>
                                <a:gd name="T3" fmla="*/ 69 h 69"/>
                                <a:gd name="T4" fmla="*/ 122 w 122"/>
                                <a:gd name="T5" fmla="*/ 47 h 69"/>
                                <a:gd name="T6" fmla="*/ 45 w 122"/>
                                <a:gd name="T7" fmla="*/ 0 h 69"/>
                                <a:gd name="T8" fmla="*/ 0 w 122"/>
                                <a:gd name="T9" fmla="*/ 22 h 69"/>
                              </a:gdLst>
                              <a:ahLst/>
                              <a:cxnLst>
                                <a:cxn ang="0">
                                  <a:pos x="T0" y="T1"/>
                                </a:cxn>
                                <a:cxn ang="0">
                                  <a:pos x="T2" y="T3"/>
                                </a:cxn>
                                <a:cxn ang="0">
                                  <a:pos x="T4" y="T5"/>
                                </a:cxn>
                                <a:cxn ang="0">
                                  <a:pos x="T6" y="T7"/>
                                </a:cxn>
                                <a:cxn ang="0">
                                  <a:pos x="T8" y="T9"/>
                                </a:cxn>
                              </a:cxnLst>
                              <a:rect l="0" t="0" r="r" b="b"/>
                              <a:pathLst>
                                <a:path w="122" h="69">
                                  <a:moveTo>
                                    <a:pt x="0" y="22"/>
                                  </a:moveTo>
                                  <a:lnTo>
                                    <a:pt x="75" y="69"/>
                                  </a:lnTo>
                                  <a:lnTo>
                                    <a:pt x="122" y="47"/>
                                  </a:lnTo>
                                  <a:lnTo>
                                    <a:pt x="45" y="0"/>
                                  </a:lnTo>
                                  <a:lnTo>
                                    <a:pt x="0" y="22"/>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5" name="Freeform 115"/>
                            <p:cNvSpPr>
                              <a:spLocks/>
                            </p:cNvSpPr>
                            <p:nvPr/>
                          </p:nvSpPr>
                          <p:spPr bwMode="auto">
                            <a:xfrm>
                              <a:off x="2694" y="3337"/>
                              <a:ext cx="41" cy="22"/>
                            </a:xfrm>
                            <a:custGeom>
                              <a:avLst/>
                              <a:gdLst>
                                <a:gd name="T0" fmla="*/ 0 w 82"/>
                                <a:gd name="T1" fmla="*/ 24 h 46"/>
                                <a:gd name="T2" fmla="*/ 34 w 82"/>
                                <a:gd name="T3" fmla="*/ 46 h 46"/>
                                <a:gd name="T4" fmla="*/ 82 w 82"/>
                                <a:gd name="T5" fmla="*/ 22 h 46"/>
                                <a:gd name="T6" fmla="*/ 48 w 82"/>
                                <a:gd name="T7" fmla="*/ 0 h 46"/>
                                <a:gd name="T8" fmla="*/ 0 w 82"/>
                                <a:gd name="T9" fmla="*/ 24 h 46"/>
                              </a:gdLst>
                              <a:ahLst/>
                              <a:cxnLst>
                                <a:cxn ang="0">
                                  <a:pos x="T0" y="T1"/>
                                </a:cxn>
                                <a:cxn ang="0">
                                  <a:pos x="T2" y="T3"/>
                                </a:cxn>
                                <a:cxn ang="0">
                                  <a:pos x="T4" y="T5"/>
                                </a:cxn>
                                <a:cxn ang="0">
                                  <a:pos x="T6" y="T7"/>
                                </a:cxn>
                                <a:cxn ang="0">
                                  <a:pos x="T8" y="T9"/>
                                </a:cxn>
                              </a:cxnLst>
                              <a:rect l="0" t="0" r="r" b="b"/>
                              <a:pathLst>
                                <a:path w="82" h="46">
                                  <a:moveTo>
                                    <a:pt x="0" y="24"/>
                                  </a:moveTo>
                                  <a:lnTo>
                                    <a:pt x="34" y="46"/>
                                  </a:lnTo>
                                  <a:lnTo>
                                    <a:pt x="82" y="22"/>
                                  </a:lnTo>
                                  <a:lnTo>
                                    <a:pt x="48" y="0"/>
                                  </a:lnTo>
                                  <a:lnTo>
                                    <a:pt x="0" y="24"/>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6" name="Freeform 116"/>
                            <p:cNvSpPr>
                              <a:spLocks/>
                            </p:cNvSpPr>
                            <p:nvPr/>
                          </p:nvSpPr>
                          <p:spPr bwMode="auto">
                            <a:xfrm>
                              <a:off x="2673" y="3325"/>
                              <a:ext cx="43" cy="23"/>
                            </a:xfrm>
                            <a:custGeom>
                              <a:avLst/>
                              <a:gdLst>
                                <a:gd name="T0" fmla="*/ 0 w 85"/>
                                <a:gd name="T1" fmla="*/ 24 h 47"/>
                                <a:gd name="T2" fmla="*/ 40 w 85"/>
                                <a:gd name="T3" fmla="*/ 47 h 47"/>
                                <a:gd name="T4" fmla="*/ 85 w 85"/>
                                <a:gd name="T5" fmla="*/ 24 h 47"/>
                                <a:gd name="T6" fmla="*/ 47 w 85"/>
                                <a:gd name="T7" fmla="*/ 0 h 47"/>
                                <a:gd name="T8" fmla="*/ 0 w 85"/>
                                <a:gd name="T9" fmla="*/ 24 h 47"/>
                              </a:gdLst>
                              <a:ahLst/>
                              <a:cxnLst>
                                <a:cxn ang="0">
                                  <a:pos x="T0" y="T1"/>
                                </a:cxn>
                                <a:cxn ang="0">
                                  <a:pos x="T2" y="T3"/>
                                </a:cxn>
                                <a:cxn ang="0">
                                  <a:pos x="T4" y="T5"/>
                                </a:cxn>
                                <a:cxn ang="0">
                                  <a:pos x="T6" y="T7"/>
                                </a:cxn>
                                <a:cxn ang="0">
                                  <a:pos x="T8" y="T9"/>
                                </a:cxn>
                              </a:cxnLst>
                              <a:rect l="0" t="0" r="r" b="b"/>
                              <a:pathLst>
                                <a:path w="85" h="47">
                                  <a:moveTo>
                                    <a:pt x="0" y="24"/>
                                  </a:moveTo>
                                  <a:lnTo>
                                    <a:pt x="40" y="47"/>
                                  </a:lnTo>
                                  <a:lnTo>
                                    <a:pt x="85" y="24"/>
                                  </a:lnTo>
                                  <a:lnTo>
                                    <a:pt x="47" y="0"/>
                                  </a:lnTo>
                                  <a:lnTo>
                                    <a:pt x="0" y="24"/>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7" name="Freeform 117"/>
                            <p:cNvSpPr>
                              <a:spLocks/>
                            </p:cNvSpPr>
                            <p:nvPr/>
                          </p:nvSpPr>
                          <p:spPr bwMode="auto">
                            <a:xfrm>
                              <a:off x="2655" y="3316"/>
                              <a:ext cx="40" cy="21"/>
                            </a:xfrm>
                            <a:custGeom>
                              <a:avLst/>
                              <a:gdLst>
                                <a:gd name="T0" fmla="*/ 0 w 81"/>
                                <a:gd name="T1" fmla="*/ 20 h 40"/>
                                <a:gd name="T2" fmla="*/ 32 w 81"/>
                                <a:gd name="T3" fmla="*/ 40 h 40"/>
                                <a:gd name="T4" fmla="*/ 81 w 81"/>
                                <a:gd name="T5" fmla="*/ 18 h 40"/>
                                <a:gd name="T6" fmla="*/ 52 w 81"/>
                                <a:gd name="T7" fmla="*/ 0 h 40"/>
                                <a:gd name="T8" fmla="*/ 0 w 81"/>
                                <a:gd name="T9" fmla="*/ 20 h 40"/>
                              </a:gdLst>
                              <a:ahLst/>
                              <a:cxnLst>
                                <a:cxn ang="0">
                                  <a:pos x="T0" y="T1"/>
                                </a:cxn>
                                <a:cxn ang="0">
                                  <a:pos x="T2" y="T3"/>
                                </a:cxn>
                                <a:cxn ang="0">
                                  <a:pos x="T4" y="T5"/>
                                </a:cxn>
                                <a:cxn ang="0">
                                  <a:pos x="T6" y="T7"/>
                                </a:cxn>
                                <a:cxn ang="0">
                                  <a:pos x="T8" y="T9"/>
                                </a:cxn>
                              </a:cxnLst>
                              <a:rect l="0" t="0" r="r" b="b"/>
                              <a:pathLst>
                                <a:path w="81" h="40">
                                  <a:moveTo>
                                    <a:pt x="0" y="20"/>
                                  </a:moveTo>
                                  <a:lnTo>
                                    <a:pt x="32" y="40"/>
                                  </a:lnTo>
                                  <a:lnTo>
                                    <a:pt x="81" y="18"/>
                                  </a:lnTo>
                                  <a:lnTo>
                                    <a:pt x="52" y="0"/>
                                  </a:lnTo>
                                  <a:lnTo>
                                    <a:pt x="0" y="2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8" name="Freeform 118"/>
                            <p:cNvSpPr>
                              <a:spLocks/>
                            </p:cNvSpPr>
                            <p:nvPr/>
                          </p:nvSpPr>
                          <p:spPr bwMode="auto">
                            <a:xfrm>
                              <a:off x="2684" y="3310"/>
                              <a:ext cx="29" cy="16"/>
                            </a:xfrm>
                            <a:custGeom>
                              <a:avLst/>
                              <a:gdLst>
                                <a:gd name="T0" fmla="*/ 0 w 58"/>
                                <a:gd name="T1" fmla="*/ 12 h 33"/>
                                <a:gd name="T2" fmla="*/ 31 w 58"/>
                                <a:gd name="T3" fmla="*/ 33 h 33"/>
                                <a:gd name="T4" fmla="*/ 58 w 58"/>
                                <a:gd name="T5" fmla="*/ 20 h 33"/>
                                <a:gd name="T6" fmla="*/ 29 w 58"/>
                                <a:gd name="T7" fmla="*/ 0 h 33"/>
                                <a:gd name="T8" fmla="*/ 0 w 58"/>
                                <a:gd name="T9" fmla="*/ 12 h 33"/>
                              </a:gdLst>
                              <a:ahLst/>
                              <a:cxnLst>
                                <a:cxn ang="0">
                                  <a:pos x="T0" y="T1"/>
                                </a:cxn>
                                <a:cxn ang="0">
                                  <a:pos x="T2" y="T3"/>
                                </a:cxn>
                                <a:cxn ang="0">
                                  <a:pos x="T4" y="T5"/>
                                </a:cxn>
                                <a:cxn ang="0">
                                  <a:pos x="T6" y="T7"/>
                                </a:cxn>
                                <a:cxn ang="0">
                                  <a:pos x="T8" y="T9"/>
                                </a:cxn>
                              </a:cxnLst>
                              <a:rect l="0" t="0" r="r" b="b"/>
                              <a:pathLst>
                                <a:path w="58" h="33">
                                  <a:moveTo>
                                    <a:pt x="0" y="12"/>
                                  </a:moveTo>
                                  <a:lnTo>
                                    <a:pt x="31" y="33"/>
                                  </a:lnTo>
                                  <a:lnTo>
                                    <a:pt x="58" y="20"/>
                                  </a:lnTo>
                                  <a:lnTo>
                                    <a:pt x="29" y="0"/>
                                  </a:lnTo>
                                  <a:lnTo>
                                    <a:pt x="0" y="12"/>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59" name="Freeform 119"/>
                            <p:cNvSpPr>
                              <a:spLocks/>
                            </p:cNvSpPr>
                            <p:nvPr/>
                          </p:nvSpPr>
                          <p:spPr bwMode="auto">
                            <a:xfrm>
                              <a:off x="2699" y="3318"/>
                              <a:ext cx="33" cy="19"/>
                            </a:xfrm>
                            <a:custGeom>
                              <a:avLst/>
                              <a:gdLst>
                                <a:gd name="T0" fmla="*/ 0 w 67"/>
                                <a:gd name="T1" fmla="*/ 15 h 38"/>
                                <a:gd name="T2" fmla="*/ 41 w 67"/>
                                <a:gd name="T3" fmla="*/ 38 h 38"/>
                                <a:gd name="T4" fmla="*/ 67 w 67"/>
                                <a:gd name="T5" fmla="*/ 27 h 38"/>
                                <a:gd name="T6" fmla="*/ 28 w 67"/>
                                <a:gd name="T7" fmla="*/ 0 h 38"/>
                                <a:gd name="T8" fmla="*/ 0 w 67"/>
                                <a:gd name="T9" fmla="*/ 15 h 38"/>
                              </a:gdLst>
                              <a:ahLst/>
                              <a:cxnLst>
                                <a:cxn ang="0">
                                  <a:pos x="T0" y="T1"/>
                                </a:cxn>
                                <a:cxn ang="0">
                                  <a:pos x="T2" y="T3"/>
                                </a:cxn>
                                <a:cxn ang="0">
                                  <a:pos x="T4" y="T5"/>
                                </a:cxn>
                                <a:cxn ang="0">
                                  <a:pos x="T6" y="T7"/>
                                </a:cxn>
                                <a:cxn ang="0">
                                  <a:pos x="T8" y="T9"/>
                                </a:cxn>
                              </a:cxnLst>
                              <a:rect l="0" t="0" r="r" b="b"/>
                              <a:pathLst>
                                <a:path w="67" h="38">
                                  <a:moveTo>
                                    <a:pt x="0" y="15"/>
                                  </a:moveTo>
                                  <a:lnTo>
                                    <a:pt x="41" y="38"/>
                                  </a:lnTo>
                                  <a:lnTo>
                                    <a:pt x="67" y="27"/>
                                  </a:lnTo>
                                  <a:lnTo>
                                    <a:pt x="28" y="0"/>
                                  </a:lnTo>
                                  <a:lnTo>
                                    <a:pt x="0" y="15"/>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0" name="Freeform 120"/>
                            <p:cNvSpPr>
                              <a:spLocks/>
                            </p:cNvSpPr>
                            <p:nvPr/>
                          </p:nvSpPr>
                          <p:spPr bwMode="auto">
                            <a:xfrm>
                              <a:off x="2574" y="3348"/>
                              <a:ext cx="41" cy="23"/>
                            </a:xfrm>
                            <a:custGeom>
                              <a:avLst/>
                              <a:gdLst>
                                <a:gd name="T0" fmla="*/ 0 w 83"/>
                                <a:gd name="T1" fmla="*/ 21 h 47"/>
                                <a:gd name="T2" fmla="*/ 35 w 83"/>
                                <a:gd name="T3" fmla="*/ 47 h 47"/>
                                <a:gd name="T4" fmla="*/ 83 w 83"/>
                                <a:gd name="T5" fmla="*/ 22 h 47"/>
                                <a:gd name="T6" fmla="*/ 52 w 83"/>
                                <a:gd name="T7" fmla="*/ 0 h 47"/>
                                <a:gd name="T8" fmla="*/ 0 w 83"/>
                                <a:gd name="T9" fmla="*/ 21 h 47"/>
                              </a:gdLst>
                              <a:ahLst/>
                              <a:cxnLst>
                                <a:cxn ang="0">
                                  <a:pos x="T0" y="T1"/>
                                </a:cxn>
                                <a:cxn ang="0">
                                  <a:pos x="T2" y="T3"/>
                                </a:cxn>
                                <a:cxn ang="0">
                                  <a:pos x="T4" y="T5"/>
                                </a:cxn>
                                <a:cxn ang="0">
                                  <a:pos x="T6" y="T7"/>
                                </a:cxn>
                                <a:cxn ang="0">
                                  <a:pos x="T8" y="T9"/>
                                </a:cxn>
                              </a:cxnLst>
                              <a:rect l="0" t="0" r="r" b="b"/>
                              <a:pathLst>
                                <a:path w="83" h="47">
                                  <a:moveTo>
                                    <a:pt x="0" y="21"/>
                                  </a:moveTo>
                                  <a:lnTo>
                                    <a:pt x="35" y="47"/>
                                  </a:lnTo>
                                  <a:lnTo>
                                    <a:pt x="83" y="22"/>
                                  </a:lnTo>
                                  <a:lnTo>
                                    <a:pt x="52" y="0"/>
                                  </a:lnTo>
                                  <a:lnTo>
                                    <a:pt x="0" y="21"/>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1" name="Freeform 121"/>
                            <p:cNvSpPr>
                              <a:spLocks/>
                            </p:cNvSpPr>
                            <p:nvPr/>
                          </p:nvSpPr>
                          <p:spPr bwMode="auto">
                            <a:xfrm>
                              <a:off x="2720" y="3329"/>
                              <a:ext cx="33" cy="19"/>
                            </a:xfrm>
                            <a:custGeom>
                              <a:avLst/>
                              <a:gdLst>
                                <a:gd name="T0" fmla="*/ 0 w 65"/>
                                <a:gd name="T1" fmla="*/ 15 h 38"/>
                                <a:gd name="T2" fmla="*/ 38 w 65"/>
                                <a:gd name="T3" fmla="*/ 38 h 38"/>
                                <a:gd name="T4" fmla="*/ 65 w 65"/>
                                <a:gd name="T5" fmla="*/ 24 h 38"/>
                                <a:gd name="T6" fmla="*/ 27 w 65"/>
                                <a:gd name="T7" fmla="*/ 0 h 38"/>
                                <a:gd name="T8" fmla="*/ 0 w 65"/>
                                <a:gd name="T9" fmla="*/ 15 h 38"/>
                              </a:gdLst>
                              <a:ahLst/>
                              <a:cxnLst>
                                <a:cxn ang="0">
                                  <a:pos x="T0" y="T1"/>
                                </a:cxn>
                                <a:cxn ang="0">
                                  <a:pos x="T2" y="T3"/>
                                </a:cxn>
                                <a:cxn ang="0">
                                  <a:pos x="T4" y="T5"/>
                                </a:cxn>
                                <a:cxn ang="0">
                                  <a:pos x="T6" y="T7"/>
                                </a:cxn>
                                <a:cxn ang="0">
                                  <a:pos x="T8" y="T9"/>
                                </a:cxn>
                              </a:cxnLst>
                              <a:rect l="0" t="0" r="r" b="b"/>
                              <a:pathLst>
                                <a:path w="65" h="38">
                                  <a:moveTo>
                                    <a:pt x="0" y="15"/>
                                  </a:moveTo>
                                  <a:lnTo>
                                    <a:pt x="38" y="38"/>
                                  </a:lnTo>
                                  <a:lnTo>
                                    <a:pt x="65" y="24"/>
                                  </a:lnTo>
                                  <a:lnTo>
                                    <a:pt x="27" y="0"/>
                                  </a:lnTo>
                                  <a:lnTo>
                                    <a:pt x="0" y="15"/>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162" name="Group 122"/>
                          <p:cNvGrpSpPr>
                            <a:grpSpLocks/>
                          </p:cNvGrpSpPr>
                          <p:nvPr/>
                        </p:nvGrpSpPr>
                        <p:grpSpPr bwMode="auto">
                          <a:xfrm>
                            <a:off x="2522" y="3306"/>
                            <a:ext cx="458" cy="235"/>
                            <a:chOff x="2522" y="3306"/>
                            <a:chExt cx="458" cy="235"/>
                          </a:xfrm>
                        </p:grpSpPr>
                        <p:sp>
                          <p:nvSpPr>
                            <p:cNvPr id="87163" name="Freeform 123"/>
                            <p:cNvSpPr>
                              <a:spLocks/>
                            </p:cNvSpPr>
                            <p:nvPr/>
                          </p:nvSpPr>
                          <p:spPr bwMode="auto">
                            <a:xfrm>
                              <a:off x="2631" y="3404"/>
                              <a:ext cx="123" cy="73"/>
                            </a:xfrm>
                            <a:custGeom>
                              <a:avLst/>
                              <a:gdLst>
                                <a:gd name="T0" fmla="*/ 42 w 245"/>
                                <a:gd name="T1" fmla="*/ 0 h 146"/>
                                <a:gd name="T2" fmla="*/ 245 w 245"/>
                                <a:gd name="T3" fmla="*/ 124 h 146"/>
                                <a:gd name="T4" fmla="*/ 203 w 245"/>
                                <a:gd name="T5" fmla="*/ 146 h 146"/>
                                <a:gd name="T6" fmla="*/ 0 w 245"/>
                                <a:gd name="T7" fmla="*/ 20 h 146"/>
                                <a:gd name="T8" fmla="*/ 42 w 245"/>
                                <a:gd name="T9" fmla="*/ 0 h 146"/>
                              </a:gdLst>
                              <a:ahLst/>
                              <a:cxnLst>
                                <a:cxn ang="0">
                                  <a:pos x="T0" y="T1"/>
                                </a:cxn>
                                <a:cxn ang="0">
                                  <a:pos x="T2" y="T3"/>
                                </a:cxn>
                                <a:cxn ang="0">
                                  <a:pos x="T4" y="T5"/>
                                </a:cxn>
                                <a:cxn ang="0">
                                  <a:pos x="T6" y="T7"/>
                                </a:cxn>
                                <a:cxn ang="0">
                                  <a:pos x="T8" y="T9"/>
                                </a:cxn>
                              </a:cxnLst>
                              <a:rect l="0" t="0" r="r" b="b"/>
                              <a:pathLst>
                                <a:path w="245" h="146">
                                  <a:moveTo>
                                    <a:pt x="42" y="0"/>
                                  </a:moveTo>
                                  <a:lnTo>
                                    <a:pt x="245" y="124"/>
                                  </a:lnTo>
                                  <a:lnTo>
                                    <a:pt x="203" y="146"/>
                                  </a:lnTo>
                                  <a:lnTo>
                                    <a:pt x="0" y="20"/>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4" name="Freeform 124"/>
                            <p:cNvSpPr>
                              <a:spLocks/>
                            </p:cNvSpPr>
                            <p:nvPr/>
                          </p:nvSpPr>
                          <p:spPr bwMode="auto">
                            <a:xfrm>
                              <a:off x="2732" y="3464"/>
                              <a:ext cx="59" cy="36"/>
                            </a:xfrm>
                            <a:custGeom>
                              <a:avLst/>
                              <a:gdLst>
                                <a:gd name="T0" fmla="*/ 45 w 120"/>
                                <a:gd name="T1" fmla="*/ 0 h 71"/>
                                <a:gd name="T2" fmla="*/ 120 w 120"/>
                                <a:gd name="T3" fmla="*/ 48 h 71"/>
                                <a:gd name="T4" fmla="*/ 78 w 120"/>
                                <a:gd name="T5" fmla="*/ 71 h 71"/>
                                <a:gd name="T6" fmla="*/ 0 w 120"/>
                                <a:gd name="T7" fmla="*/ 23 h 71"/>
                                <a:gd name="T8" fmla="*/ 45 w 120"/>
                                <a:gd name="T9" fmla="*/ 0 h 71"/>
                              </a:gdLst>
                              <a:ahLst/>
                              <a:cxnLst>
                                <a:cxn ang="0">
                                  <a:pos x="T0" y="T1"/>
                                </a:cxn>
                                <a:cxn ang="0">
                                  <a:pos x="T2" y="T3"/>
                                </a:cxn>
                                <a:cxn ang="0">
                                  <a:pos x="T4" y="T5"/>
                                </a:cxn>
                                <a:cxn ang="0">
                                  <a:pos x="T6" y="T7"/>
                                </a:cxn>
                                <a:cxn ang="0">
                                  <a:pos x="T8" y="T9"/>
                                </a:cxn>
                              </a:cxnLst>
                              <a:rect l="0" t="0" r="r" b="b"/>
                              <a:pathLst>
                                <a:path w="120" h="71">
                                  <a:moveTo>
                                    <a:pt x="45" y="0"/>
                                  </a:moveTo>
                                  <a:lnTo>
                                    <a:pt x="120" y="48"/>
                                  </a:lnTo>
                                  <a:lnTo>
                                    <a:pt x="78" y="71"/>
                                  </a:lnTo>
                                  <a:lnTo>
                                    <a:pt x="0" y="23"/>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5" name="Freeform 125"/>
                            <p:cNvSpPr>
                              <a:spLocks/>
                            </p:cNvSpPr>
                            <p:nvPr/>
                          </p:nvSpPr>
                          <p:spPr bwMode="auto">
                            <a:xfrm>
                              <a:off x="2753" y="3485"/>
                              <a:ext cx="65" cy="39"/>
                            </a:xfrm>
                            <a:custGeom>
                              <a:avLst/>
                              <a:gdLst>
                                <a:gd name="T0" fmla="*/ 78 w 131"/>
                                <a:gd name="T1" fmla="*/ 0 h 76"/>
                                <a:gd name="T2" fmla="*/ 131 w 131"/>
                                <a:gd name="T3" fmla="*/ 34 h 76"/>
                                <a:gd name="T4" fmla="*/ 86 w 131"/>
                                <a:gd name="T5" fmla="*/ 63 h 76"/>
                                <a:gd name="T6" fmla="*/ 80 w 131"/>
                                <a:gd name="T7" fmla="*/ 58 h 76"/>
                                <a:gd name="T8" fmla="*/ 49 w 131"/>
                                <a:gd name="T9" fmla="*/ 76 h 76"/>
                                <a:gd name="T10" fmla="*/ 0 w 131"/>
                                <a:gd name="T11" fmla="*/ 46 h 76"/>
                                <a:gd name="T12" fmla="*/ 78 w 131"/>
                                <a:gd name="T13" fmla="*/ 0 h 76"/>
                              </a:gdLst>
                              <a:ahLst/>
                              <a:cxnLst>
                                <a:cxn ang="0">
                                  <a:pos x="T0" y="T1"/>
                                </a:cxn>
                                <a:cxn ang="0">
                                  <a:pos x="T2" y="T3"/>
                                </a:cxn>
                                <a:cxn ang="0">
                                  <a:pos x="T4" y="T5"/>
                                </a:cxn>
                                <a:cxn ang="0">
                                  <a:pos x="T6" y="T7"/>
                                </a:cxn>
                                <a:cxn ang="0">
                                  <a:pos x="T8" y="T9"/>
                                </a:cxn>
                                <a:cxn ang="0">
                                  <a:pos x="T10" y="T11"/>
                                </a:cxn>
                                <a:cxn ang="0">
                                  <a:pos x="T12" y="T13"/>
                                </a:cxn>
                              </a:cxnLst>
                              <a:rect l="0" t="0" r="r" b="b"/>
                              <a:pathLst>
                                <a:path w="131" h="76">
                                  <a:moveTo>
                                    <a:pt x="78" y="0"/>
                                  </a:moveTo>
                                  <a:lnTo>
                                    <a:pt x="131" y="34"/>
                                  </a:lnTo>
                                  <a:lnTo>
                                    <a:pt x="86" y="63"/>
                                  </a:lnTo>
                                  <a:lnTo>
                                    <a:pt x="80" y="58"/>
                                  </a:lnTo>
                                  <a:lnTo>
                                    <a:pt x="49" y="76"/>
                                  </a:lnTo>
                                  <a:lnTo>
                                    <a:pt x="0" y="46"/>
                                  </a:lnTo>
                                  <a:lnTo>
                                    <a:pt x="7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6" name="Freeform 126"/>
                            <p:cNvSpPr>
                              <a:spLocks/>
                            </p:cNvSpPr>
                            <p:nvPr/>
                          </p:nvSpPr>
                          <p:spPr bwMode="auto">
                            <a:xfrm>
                              <a:off x="2798" y="3502"/>
                              <a:ext cx="62" cy="39"/>
                            </a:xfrm>
                            <a:custGeom>
                              <a:avLst/>
                              <a:gdLst>
                                <a:gd name="T0" fmla="*/ 41 w 124"/>
                                <a:gd name="T1" fmla="*/ 0 h 78"/>
                                <a:gd name="T2" fmla="*/ 124 w 124"/>
                                <a:gd name="T3" fmla="*/ 52 h 78"/>
                                <a:gd name="T4" fmla="*/ 80 w 124"/>
                                <a:gd name="T5" fmla="*/ 78 h 78"/>
                                <a:gd name="T6" fmla="*/ 0 w 124"/>
                                <a:gd name="T7" fmla="*/ 26 h 78"/>
                                <a:gd name="T8" fmla="*/ 41 w 124"/>
                                <a:gd name="T9" fmla="*/ 0 h 78"/>
                              </a:gdLst>
                              <a:ahLst/>
                              <a:cxnLst>
                                <a:cxn ang="0">
                                  <a:pos x="T0" y="T1"/>
                                </a:cxn>
                                <a:cxn ang="0">
                                  <a:pos x="T2" y="T3"/>
                                </a:cxn>
                                <a:cxn ang="0">
                                  <a:pos x="T4" y="T5"/>
                                </a:cxn>
                                <a:cxn ang="0">
                                  <a:pos x="T6" y="T7"/>
                                </a:cxn>
                                <a:cxn ang="0">
                                  <a:pos x="T8" y="T9"/>
                                </a:cxn>
                              </a:cxnLst>
                              <a:rect l="0" t="0" r="r" b="b"/>
                              <a:pathLst>
                                <a:path w="124" h="78">
                                  <a:moveTo>
                                    <a:pt x="41" y="0"/>
                                  </a:moveTo>
                                  <a:lnTo>
                                    <a:pt x="124" y="52"/>
                                  </a:lnTo>
                                  <a:lnTo>
                                    <a:pt x="80" y="78"/>
                                  </a:lnTo>
                                  <a:lnTo>
                                    <a:pt x="0" y="26"/>
                                  </a:lnTo>
                                  <a:lnTo>
                                    <a:pt x="4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7" name="Freeform 127"/>
                            <p:cNvSpPr>
                              <a:spLocks/>
                            </p:cNvSpPr>
                            <p:nvPr/>
                          </p:nvSpPr>
                          <p:spPr bwMode="auto">
                            <a:xfrm>
                              <a:off x="2601" y="3386"/>
                              <a:ext cx="52" cy="31"/>
                            </a:xfrm>
                            <a:custGeom>
                              <a:avLst/>
                              <a:gdLst>
                                <a:gd name="T0" fmla="*/ 42 w 105"/>
                                <a:gd name="T1" fmla="*/ 0 h 62"/>
                                <a:gd name="T2" fmla="*/ 105 w 105"/>
                                <a:gd name="T3" fmla="*/ 39 h 62"/>
                                <a:gd name="T4" fmla="*/ 61 w 105"/>
                                <a:gd name="T5" fmla="*/ 62 h 62"/>
                                <a:gd name="T6" fmla="*/ 0 w 105"/>
                                <a:gd name="T7" fmla="*/ 22 h 62"/>
                                <a:gd name="T8" fmla="*/ 42 w 105"/>
                                <a:gd name="T9" fmla="*/ 0 h 62"/>
                              </a:gdLst>
                              <a:ahLst/>
                              <a:cxnLst>
                                <a:cxn ang="0">
                                  <a:pos x="T0" y="T1"/>
                                </a:cxn>
                                <a:cxn ang="0">
                                  <a:pos x="T2" y="T3"/>
                                </a:cxn>
                                <a:cxn ang="0">
                                  <a:pos x="T4" y="T5"/>
                                </a:cxn>
                                <a:cxn ang="0">
                                  <a:pos x="T6" y="T7"/>
                                </a:cxn>
                                <a:cxn ang="0">
                                  <a:pos x="T8" y="T9"/>
                                </a:cxn>
                              </a:cxnLst>
                              <a:rect l="0" t="0" r="r" b="b"/>
                              <a:pathLst>
                                <a:path w="105" h="62">
                                  <a:moveTo>
                                    <a:pt x="42" y="0"/>
                                  </a:moveTo>
                                  <a:lnTo>
                                    <a:pt x="105" y="39"/>
                                  </a:lnTo>
                                  <a:lnTo>
                                    <a:pt x="61" y="62"/>
                                  </a:lnTo>
                                  <a:lnTo>
                                    <a:pt x="0" y="22"/>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8" name="Freeform 128"/>
                            <p:cNvSpPr>
                              <a:spLocks/>
                            </p:cNvSpPr>
                            <p:nvPr/>
                          </p:nvSpPr>
                          <p:spPr bwMode="auto">
                            <a:xfrm>
                              <a:off x="2562" y="3363"/>
                              <a:ext cx="48" cy="28"/>
                            </a:xfrm>
                            <a:custGeom>
                              <a:avLst/>
                              <a:gdLst>
                                <a:gd name="T0" fmla="*/ 49 w 97"/>
                                <a:gd name="T1" fmla="*/ 0 h 55"/>
                                <a:gd name="T2" fmla="*/ 97 w 97"/>
                                <a:gd name="T3" fmla="*/ 33 h 55"/>
                                <a:gd name="T4" fmla="*/ 49 w 97"/>
                                <a:gd name="T5" fmla="*/ 55 h 55"/>
                                <a:gd name="T6" fmla="*/ 0 w 97"/>
                                <a:gd name="T7" fmla="*/ 22 h 55"/>
                                <a:gd name="T8" fmla="*/ 49 w 97"/>
                                <a:gd name="T9" fmla="*/ 0 h 55"/>
                              </a:gdLst>
                              <a:ahLst/>
                              <a:cxnLst>
                                <a:cxn ang="0">
                                  <a:pos x="T0" y="T1"/>
                                </a:cxn>
                                <a:cxn ang="0">
                                  <a:pos x="T2" y="T3"/>
                                </a:cxn>
                                <a:cxn ang="0">
                                  <a:pos x="T4" y="T5"/>
                                </a:cxn>
                                <a:cxn ang="0">
                                  <a:pos x="T6" y="T7"/>
                                </a:cxn>
                                <a:cxn ang="0">
                                  <a:pos x="T8" y="T9"/>
                                </a:cxn>
                              </a:cxnLst>
                              <a:rect l="0" t="0" r="r" b="b"/>
                              <a:pathLst>
                                <a:path w="97" h="55">
                                  <a:moveTo>
                                    <a:pt x="49" y="0"/>
                                  </a:moveTo>
                                  <a:lnTo>
                                    <a:pt x="97" y="33"/>
                                  </a:lnTo>
                                  <a:lnTo>
                                    <a:pt x="49" y="55"/>
                                  </a:lnTo>
                                  <a:lnTo>
                                    <a:pt x="0" y="22"/>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69" name="Freeform 129"/>
                            <p:cNvSpPr>
                              <a:spLocks/>
                            </p:cNvSpPr>
                            <p:nvPr/>
                          </p:nvSpPr>
                          <p:spPr bwMode="auto">
                            <a:xfrm>
                              <a:off x="2537" y="3377"/>
                              <a:ext cx="43" cy="24"/>
                            </a:xfrm>
                            <a:custGeom>
                              <a:avLst/>
                              <a:gdLst>
                                <a:gd name="T0" fmla="*/ 45 w 88"/>
                                <a:gd name="T1" fmla="*/ 0 h 49"/>
                                <a:gd name="T2" fmla="*/ 88 w 88"/>
                                <a:gd name="T3" fmla="*/ 30 h 49"/>
                                <a:gd name="T4" fmla="*/ 43 w 88"/>
                                <a:gd name="T5" fmla="*/ 49 h 49"/>
                                <a:gd name="T6" fmla="*/ 0 w 88"/>
                                <a:gd name="T7" fmla="*/ 19 h 49"/>
                                <a:gd name="T8" fmla="*/ 45 w 88"/>
                                <a:gd name="T9" fmla="*/ 0 h 49"/>
                              </a:gdLst>
                              <a:ahLst/>
                              <a:cxnLst>
                                <a:cxn ang="0">
                                  <a:pos x="T0" y="T1"/>
                                </a:cxn>
                                <a:cxn ang="0">
                                  <a:pos x="T2" y="T3"/>
                                </a:cxn>
                                <a:cxn ang="0">
                                  <a:pos x="T4" y="T5"/>
                                </a:cxn>
                                <a:cxn ang="0">
                                  <a:pos x="T6" y="T7"/>
                                </a:cxn>
                                <a:cxn ang="0">
                                  <a:pos x="T8" y="T9"/>
                                </a:cxn>
                              </a:cxnLst>
                              <a:rect l="0" t="0" r="r" b="b"/>
                              <a:pathLst>
                                <a:path w="88" h="49">
                                  <a:moveTo>
                                    <a:pt x="45" y="0"/>
                                  </a:moveTo>
                                  <a:lnTo>
                                    <a:pt x="88" y="30"/>
                                  </a:lnTo>
                                  <a:lnTo>
                                    <a:pt x="43" y="49"/>
                                  </a:lnTo>
                                  <a:lnTo>
                                    <a:pt x="0" y="19"/>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0" name="Freeform 130"/>
                            <p:cNvSpPr>
                              <a:spLocks/>
                            </p:cNvSpPr>
                            <p:nvPr/>
                          </p:nvSpPr>
                          <p:spPr bwMode="auto">
                            <a:xfrm>
                              <a:off x="2559" y="3391"/>
                              <a:ext cx="39" cy="23"/>
                            </a:xfrm>
                            <a:custGeom>
                              <a:avLst/>
                              <a:gdLst>
                                <a:gd name="T0" fmla="*/ 44 w 77"/>
                                <a:gd name="T1" fmla="*/ 0 h 47"/>
                                <a:gd name="T2" fmla="*/ 77 w 77"/>
                                <a:gd name="T3" fmla="*/ 24 h 47"/>
                                <a:gd name="T4" fmla="*/ 39 w 77"/>
                                <a:gd name="T5" fmla="*/ 47 h 47"/>
                                <a:gd name="T6" fmla="*/ 0 w 77"/>
                                <a:gd name="T7" fmla="*/ 19 h 47"/>
                                <a:gd name="T8" fmla="*/ 44 w 77"/>
                                <a:gd name="T9" fmla="*/ 0 h 47"/>
                              </a:gdLst>
                              <a:ahLst/>
                              <a:cxnLst>
                                <a:cxn ang="0">
                                  <a:pos x="T0" y="T1"/>
                                </a:cxn>
                                <a:cxn ang="0">
                                  <a:pos x="T2" y="T3"/>
                                </a:cxn>
                                <a:cxn ang="0">
                                  <a:pos x="T4" y="T5"/>
                                </a:cxn>
                                <a:cxn ang="0">
                                  <a:pos x="T6" y="T7"/>
                                </a:cxn>
                                <a:cxn ang="0">
                                  <a:pos x="T8" y="T9"/>
                                </a:cxn>
                              </a:cxnLst>
                              <a:rect l="0" t="0" r="r" b="b"/>
                              <a:pathLst>
                                <a:path w="77" h="47">
                                  <a:moveTo>
                                    <a:pt x="44" y="0"/>
                                  </a:moveTo>
                                  <a:lnTo>
                                    <a:pt x="77" y="24"/>
                                  </a:lnTo>
                                  <a:lnTo>
                                    <a:pt x="39" y="47"/>
                                  </a:lnTo>
                                  <a:lnTo>
                                    <a:pt x="0" y="19"/>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1" name="Freeform 131"/>
                            <p:cNvSpPr>
                              <a:spLocks/>
                            </p:cNvSpPr>
                            <p:nvPr/>
                          </p:nvSpPr>
                          <p:spPr bwMode="auto">
                            <a:xfrm>
                              <a:off x="2522" y="3367"/>
                              <a:ext cx="36" cy="21"/>
                            </a:xfrm>
                            <a:custGeom>
                              <a:avLst/>
                              <a:gdLst>
                                <a:gd name="T0" fmla="*/ 45 w 71"/>
                                <a:gd name="T1" fmla="*/ 0 h 40"/>
                                <a:gd name="T2" fmla="*/ 71 w 71"/>
                                <a:gd name="T3" fmla="*/ 18 h 40"/>
                                <a:gd name="T4" fmla="*/ 27 w 71"/>
                                <a:gd name="T5" fmla="*/ 40 h 40"/>
                                <a:gd name="T6" fmla="*/ 0 w 71"/>
                                <a:gd name="T7" fmla="*/ 22 h 40"/>
                                <a:gd name="T8" fmla="*/ 45 w 71"/>
                                <a:gd name="T9" fmla="*/ 0 h 40"/>
                              </a:gdLst>
                              <a:ahLst/>
                              <a:cxnLst>
                                <a:cxn ang="0">
                                  <a:pos x="T0" y="T1"/>
                                </a:cxn>
                                <a:cxn ang="0">
                                  <a:pos x="T2" y="T3"/>
                                </a:cxn>
                                <a:cxn ang="0">
                                  <a:pos x="T4" y="T5"/>
                                </a:cxn>
                                <a:cxn ang="0">
                                  <a:pos x="T6" y="T7"/>
                                </a:cxn>
                                <a:cxn ang="0">
                                  <a:pos x="T8" y="T9"/>
                                </a:cxn>
                              </a:cxnLst>
                              <a:rect l="0" t="0" r="r" b="b"/>
                              <a:pathLst>
                                <a:path w="71" h="40">
                                  <a:moveTo>
                                    <a:pt x="45" y="0"/>
                                  </a:moveTo>
                                  <a:lnTo>
                                    <a:pt x="71" y="18"/>
                                  </a:lnTo>
                                  <a:lnTo>
                                    <a:pt x="27" y="40"/>
                                  </a:lnTo>
                                  <a:lnTo>
                                    <a:pt x="0" y="22"/>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2" name="Freeform 132"/>
                            <p:cNvSpPr>
                              <a:spLocks/>
                            </p:cNvSpPr>
                            <p:nvPr/>
                          </p:nvSpPr>
                          <p:spPr bwMode="auto">
                            <a:xfrm>
                              <a:off x="2822" y="3487"/>
                              <a:ext cx="62" cy="39"/>
                            </a:xfrm>
                            <a:custGeom>
                              <a:avLst/>
                              <a:gdLst>
                                <a:gd name="T0" fmla="*/ 42 w 125"/>
                                <a:gd name="T1" fmla="*/ 0 h 77"/>
                                <a:gd name="T2" fmla="*/ 125 w 125"/>
                                <a:gd name="T3" fmla="*/ 54 h 77"/>
                                <a:gd name="T4" fmla="*/ 79 w 125"/>
                                <a:gd name="T5" fmla="*/ 77 h 77"/>
                                <a:gd name="T6" fmla="*/ 0 w 125"/>
                                <a:gd name="T7" fmla="*/ 27 h 77"/>
                                <a:gd name="T8" fmla="*/ 42 w 125"/>
                                <a:gd name="T9" fmla="*/ 0 h 77"/>
                              </a:gdLst>
                              <a:ahLst/>
                              <a:cxnLst>
                                <a:cxn ang="0">
                                  <a:pos x="T0" y="T1"/>
                                </a:cxn>
                                <a:cxn ang="0">
                                  <a:pos x="T2" y="T3"/>
                                </a:cxn>
                                <a:cxn ang="0">
                                  <a:pos x="T4" y="T5"/>
                                </a:cxn>
                                <a:cxn ang="0">
                                  <a:pos x="T6" y="T7"/>
                                </a:cxn>
                                <a:cxn ang="0">
                                  <a:pos x="T8" y="T9"/>
                                </a:cxn>
                              </a:cxnLst>
                              <a:rect l="0" t="0" r="r" b="b"/>
                              <a:pathLst>
                                <a:path w="125" h="77">
                                  <a:moveTo>
                                    <a:pt x="42" y="0"/>
                                  </a:moveTo>
                                  <a:lnTo>
                                    <a:pt x="125" y="54"/>
                                  </a:lnTo>
                                  <a:lnTo>
                                    <a:pt x="79" y="77"/>
                                  </a:lnTo>
                                  <a:lnTo>
                                    <a:pt x="0" y="27"/>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3" name="Freeform 133"/>
                            <p:cNvSpPr>
                              <a:spLocks/>
                            </p:cNvSpPr>
                            <p:nvPr/>
                          </p:nvSpPr>
                          <p:spPr bwMode="auto">
                            <a:xfrm>
                              <a:off x="2848" y="3474"/>
                              <a:ext cx="62" cy="37"/>
                            </a:xfrm>
                            <a:custGeom>
                              <a:avLst/>
                              <a:gdLst>
                                <a:gd name="T0" fmla="*/ 41 w 124"/>
                                <a:gd name="T1" fmla="*/ 0 h 73"/>
                                <a:gd name="T2" fmla="*/ 124 w 124"/>
                                <a:gd name="T3" fmla="*/ 53 h 73"/>
                                <a:gd name="T4" fmla="*/ 80 w 124"/>
                                <a:gd name="T5" fmla="*/ 73 h 73"/>
                                <a:gd name="T6" fmla="*/ 0 w 124"/>
                                <a:gd name="T7" fmla="*/ 25 h 73"/>
                                <a:gd name="T8" fmla="*/ 41 w 124"/>
                                <a:gd name="T9" fmla="*/ 0 h 73"/>
                              </a:gdLst>
                              <a:ahLst/>
                              <a:cxnLst>
                                <a:cxn ang="0">
                                  <a:pos x="T0" y="T1"/>
                                </a:cxn>
                                <a:cxn ang="0">
                                  <a:pos x="T2" y="T3"/>
                                </a:cxn>
                                <a:cxn ang="0">
                                  <a:pos x="T4" y="T5"/>
                                </a:cxn>
                                <a:cxn ang="0">
                                  <a:pos x="T6" y="T7"/>
                                </a:cxn>
                                <a:cxn ang="0">
                                  <a:pos x="T8" y="T9"/>
                                </a:cxn>
                              </a:cxnLst>
                              <a:rect l="0" t="0" r="r" b="b"/>
                              <a:pathLst>
                                <a:path w="124" h="73">
                                  <a:moveTo>
                                    <a:pt x="41" y="0"/>
                                  </a:moveTo>
                                  <a:lnTo>
                                    <a:pt x="124" y="53"/>
                                  </a:lnTo>
                                  <a:lnTo>
                                    <a:pt x="80" y="73"/>
                                  </a:lnTo>
                                  <a:lnTo>
                                    <a:pt x="0" y="25"/>
                                  </a:lnTo>
                                  <a:lnTo>
                                    <a:pt x="4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4" name="Freeform 134"/>
                            <p:cNvSpPr>
                              <a:spLocks/>
                            </p:cNvSpPr>
                            <p:nvPr/>
                          </p:nvSpPr>
                          <p:spPr bwMode="auto">
                            <a:xfrm>
                              <a:off x="2874" y="3459"/>
                              <a:ext cx="61" cy="37"/>
                            </a:xfrm>
                            <a:custGeom>
                              <a:avLst/>
                              <a:gdLst>
                                <a:gd name="T0" fmla="*/ 39 w 123"/>
                                <a:gd name="T1" fmla="*/ 0 h 74"/>
                                <a:gd name="T2" fmla="*/ 123 w 123"/>
                                <a:gd name="T3" fmla="*/ 49 h 74"/>
                                <a:gd name="T4" fmla="*/ 77 w 123"/>
                                <a:gd name="T5" fmla="*/ 74 h 74"/>
                                <a:gd name="T6" fmla="*/ 0 w 123"/>
                                <a:gd name="T7" fmla="*/ 26 h 74"/>
                                <a:gd name="T8" fmla="*/ 39 w 123"/>
                                <a:gd name="T9" fmla="*/ 0 h 74"/>
                              </a:gdLst>
                              <a:ahLst/>
                              <a:cxnLst>
                                <a:cxn ang="0">
                                  <a:pos x="T0" y="T1"/>
                                </a:cxn>
                                <a:cxn ang="0">
                                  <a:pos x="T2" y="T3"/>
                                </a:cxn>
                                <a:cxn ang="0">
                                  <a:pos x="T4" y="T5"/>
                                </a:cxn>
                                <a:cxn ang="0">
                                  <a:pos x="T6" y="T7"/>
                                </a:cxn>
                                <a:cxn ang="0">
                                  <a:pos x="T8" y="T9"/>
                                </a:cxn>
                              </a:cxnLst>
                              <a:rect l="0" t="0" r="r" b="b"/>
                              <a:pathLst>
                                <a:path w="123" h="74">
                                  <a:moveTo>
                                    <a:pt x="39" y="0"/>
                                  </a:moveTo>
                                  <a:lnTo>
                                    <a:pt x="123" y="49"/>
                                  </a:lnTo>
                                  <a:lnTo>
                                    <a:pt x="77" y="74"/>
                                  </a:lnTo>
                                  <a:lnTo>
                                    <a:pt x="0" y="26"/>
                                  </a:lnTo>
                                  <a:lnTo>
                                    <a:pt x="3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5" name="Freeform 135"/>
                            <p:cNvSpPr>
                              <a:spLocks/>
                            </p:cNvSpPr>
                            <p:nvPr/>
                          </p:nvSpPr>
                          <p:spPr bwMode="auto">
                            <a:xfrm>
                              <a:off x="2799" y="3475"/>
                              <a:ext cx="45" cy="27"/>
                            </a:xfrm>
                            <a:custGeom>
                              <a:avLst/>
                              <a:gdLst>
                                <a:gd name="T0" fmla="*/ 45 w 88"/>
                                <a:gd name="T1" fmla="*/ 0 h 54"/>
                                <a:gd name="T2" fmla="*/ 88 w 88"/>
                                <a:gd name="T3" fmla="*/ 27 h 54"/>
                                <a:gd name="T4" fmla="*/ 43 w 88"/>
                                <a:gd name="T5" fmla="*/ 54 h 54"/>
                                <a:gd name="T6" fmla="*/ 0 w 88"/>
                                <a:gd name="T7" fmla="*/ 27 h 54"/>
                                <a:gd name="T8" fmla="*/ 45 w 88"/>
                                <a:gd name="T9" fmla="*/ 0 h 54"/>
                              </a:gdLst>
                              <a:ahLst/>
                              <a:cxnLst>
                                <a:cxn ang="0">
                                  <a:pos x="T0" y="T1"/>
                                </a:cxn>
                                <a:cxn ang="0">
                                  <a:pos x="T2" y="T3"/>
                                </a:cxn>
                                <a:cxn ang="0">
                                  <a:pos x="T4" y="T5"/>
                                </a:cxn>
                                <a:cxn ang="0">
                                  <a:pos x="T6" y="T7"/>
                                </a:cxn>
                                <a:cxn ang="0">
                                  <a:pos x="T8" y="T9"/>
                                </a:cxn>
                              </a:cxnLst>
                              <a:rect l="0" t="0" r="r" b="b"/>
                              <a:pathLst>
                                <a:path w="88" h="54">
                                  <a:moveTo>
                                    <a:pt x="45" y="0"/>
                                  </a:moveTo>
                                  <a:lnTo>
                                    <a:pt x="88" y="27"/>
                                  </a:lnTo>
                                  <a:lnTo>
                                    <a:pt x="43" y="54"/>
                                  </a:lnTo>
                                  <a:lnTo>
                                    <a:pt x="0" y="27"/>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6" name="Freeform 136"/>
                            <p:cNvSpPr>
                              <a:spLocks/>
                            </p:cNvSpPr>
                            <p:nvPr/>
                          </p:nvSpPr>
                          <p:spPr bwMode="auto">
                            <a:xfrm>
                              <a:off x="2827" y="3462"/>
                              <a:ext cx="42" cy="25"/>
                            </a:xfrm>
                            <a:custGeom>
                              <a:avLst/>
                              <a:gdLst>
                                <a:gd name="T0" fmla="*/ 43 w 84"/>
                                <a:gd name="T1" fmla="*/ 0 h 51"/>
                                <a:gd name="T2" fmla="*/ 84 w 84"/>
                                <a:gd name="T3" fmla="*/ 26 h 51"/>
                                <a:gd name="T4" fmla="*/ 38 w 84"/>
                                <a:gd name="T5" fmla="*/ 51 h 51"/>
                                <a:gd name="T6" fmla="*/ 0 w 84"/>
                                <a:gd name="T7" fmla="*/ 26 h 51"/>
                                <a:gd name="T8" fmla="*/ 43 w 84"/>
                                <a:gd name="T9" fmla="*/ 0 h 51"/>
                              </a:gdLst>
                              <a:ahLst/>
                              <a:cxnLst>
                                <a:cxn ang="0">
                                  <a:pos x="T0" y="T1"/>
                                </a:cxn>
                                <a:cxn ang="0">
                                  <a:pos x="T2" y="T3"/>
                                </a:cxn>
                                <a:cxn ang="0">
                                  <a:pos x="T4" y="T5"/>
                                </a:cxn>
                                <a:cxn ang="0">
                                  <a:pos x="T6" y="T7"/>
                                </a:cxn>
                                <a:cxn ang="0">
                                  <a:pos x="T8" y="T9"/>
                                </a:cxn>
                              </a:cxnLst>
                              <a:rect l="0" t="0" r="r" b="b"/>
                              <a:pathLst>
                                <a:path w="84" h="51">
                                  <a:moveTo>
                                    <a:pt x="43" y="0"/>
                                  </a:moveTo>
                                  <a:lnTo>
                                    <a:pt x="84" y="26"/>
                                  </a:lnTo>
                                  <a:lnTo>
                                    <a:pt x="38" y="51"/>
                                  </a:lnTo>
                                  <a:lnTo>
                                    <a:pt x="0" y="26"/>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7" name="Freeform 137"/>
                            <p:cNvSpPr>
                              <a:spLocks/>
                            </p:cNvSpPr>
                            <p:nvPr/>
                          </p:nvSpPr>
                          <p:spPr bwMode="auto">
                            <a:xfrm>
                              <a:off x="2852" y="3448"/>
                              <a:ext cx="42" cy="25"/>
                            </a:xfrm>
                            <a:custGeom>
                              <a:avLst/>
                              <a:gdLst>
                                <a:gd name="T0" fmla="*/ 43 w 82"/>
                                <a:gd name="T1" fmla="*/ 0 h 50"/>
                                <a:gd name="T2" fmla="*/ 82 w 82"/>
                                <a:gd name="T3" fmla="*/ 23 h 50"/>
                                <a:gd name="T4" fmla="*/ 40 w 82"/>
                                <a:gd name="T5" fmla="*/ 50 h 50"/>
                                <a:gd name="T6" fmla="*/ 0 w 82"/>
                                <a:gd name="T7" fmla="*/ 25 h 50"/>
                                <a:gd name="T8" fmla="*/ 43 w 82"/>
                                <a:gd name="T9" fmla="*/ 0 h 50"/>
                              </a:gdLst>
                              <a:ahLst/>
                              <a:cxnLst>
                                <a:cxn ang="0">
                                  <a:pos x="T0" y="T1"/>
                                </a:cxn>
                                <a:cxn ang="0">
                                  <a:pos x="T2" y="T3"/>
                                </a:cxn>
                                <a:cxn ang="0">
                                  <a:pos x="T4" y="T5"/>
                                </a:cxn>
                                <a:cxn ang="0">
                                  <a:pos x="T6" y="T7"/>
                                </a:cxn>
                                <a:cxn ang="0">
                                  <a:pos x="T8" y="T9"/>
                                </a:cxn>
                              </a:cxnLst>
                              <a:rect l="0" t="0" r="r" b="b"/>
                              <a:pathLst>
                                <a:path w="82" h="50">
                                  <a:moveTo>
                                    <a:pt x="43" y="0"/>
                                  </a:moveTo>
                                  <a:lnTo>
                                    <a:pt x="82" y="23"/>
                                  </a:lnTo>
                                  <a:lnTo>
                                    <a:pt x="40" y="50"/>
                                  </a:lnTo>
                                  <a:lnTo>
                                    <a:pt x="0" y="25"/>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8" name="Freeform 138"/>
                            <p:cNvSpPr>
                              <a:spLocks/>
                            </p:cNvSpPr>
                            <p:nvPr/>
                          </p:nvSpPr>
                          <p:spPr bwMode="auto">
                            <a:xfrm>
                              <a:off x="2878" y="3434"/>
                              <a:ext cx="41" cy="25"/>
                            </a:xfrm>
                            <a:custGeom>
                              <a:avLst/>
                              <a:gdLst>
                                <a:gd name="T0" fmla="*/ 43 w 82"/>
                                <a:gd name="T1" fmla="*/ 0 h 50"/>
                                <a:gd name="T2" fmla="*/ 82 w 82"/>
                                <a:gd name="T3" fmla="*/ 23 h 50"/>
                                <a:gd name="T4" fmla="*/ 38 w 82"/>
                                <a:gd name="T5" fmla="*/ 50 h 50"/>
                                <a:gd name="T6" fmla="*/ 0 w 82"/>
                                <a:gd name="T7" fmla="*/ 25 h 50"/>
                                <a:gd name="T8" fmla="*/ 43 w 82"/>
                                <a:gd name="T9" fmla="*/ 0 h 50"/>
                              </a:gdLst>
                              <a:ahLst/>
                              <a:cxnLst>
                                <a:cxn ang="0">
                                  <a:pos x="T0" y="T1"/>
                                </a:cxn>
                                <a:cxn ang="0">
                                  <a:pos x="T2" y="T3"/>
                                </a:cxn>
                                <a:cxn ang="0">
                                  <a:pos x="T4" y="T5"/>
                                </a:cxn>
                                <a:cxn ang="0">
                                  <a:pos x="T6" y="T7"/>
                                </a:cxn>
                                <a:cxn ang="0">
                                  <a:pos x="T8" y="T9"/>
                                </a:cxn>
                              </a:cxnLst>
                              <a:rect l="0" t="0" r="r" b="b"/>
                              <a:pathLst>
                                <a:path w="82" h="50">
                                  <a:moveTo>
                                    <a:pt x="43" y="0"/>
                                  </a:moveTo>
                                  <a:lnTo>
                                    <a:pt x="82" y="23"/>
                                  </a:lnTo>
                                  <a:lnTo>
                                    <a:pt x="38" y="50"/>
                                  </a:lnTo>
                                  <a:lnTo>
                                    <a:pt x="0" y="25"/>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79" name="Freeform 139"/>
                            <p:cNvSpPr>
                              <a:spLocks/>
                            </p:cNvSpPr>
                            <p:nvPr/>
                          </p:nvSpPr>
                          <p:spPr bwMode="auto">
                            <a:xfrm>
                              <a:off x="2902" y="3424"/>
                              <a:ext cx="35" cy="21"/>
                            </a:xfrm>
                            <a:custGeom>
                              <a:avLst/>
                              <a:gdLst>
                                <a:gd name="T0" fmla="*/ 33 w 71"/>
                                <a:gd name="T1" fmla="*/ 0 h 43"/>
                                <a:gd name="T2" fmla="*/ 71 w 71"/>
                                <a:gd name="T3" fmla="*/ 22 h 43"/>
                                <a:gd name="T4" fmla="*/ 38 w 71"/>
                                <a:gd name="T5" fmla="*/ 43 h 43"/>
                                <a:gd name="T6" fmla="*/ 0 w 71"/>
                                <a:gd name="T7" fmla="*/ 21 h 43"/>
                                <a:gd name="T8" fmla="*/ 33 w 71"/>
                                <a:gd name="T9" fmla="*/ 0 h 43"/>
                              </a:gdLst>
                              <a:ahLst/>
                              <a:cxnLst>
                                <a:cxn ang="0">
                                  <a:pos x="T0" y="T1"/>
                                </a:cxn>
                                <a:cxn ang="0">
                                  <a:pos x="T2" y="T3"/>
                                </a:cxn>
                                <a:cxn ang="0">
                                  <a:pos x="T4" y="T5"/>
                                </a:cxn>
                                <a:cxn ang="0">
                                  <a:pos x="T6" y="T7"/>
                                </a:cxn>
                                <a:cxn ang="0">
                                  <a:pos x="T8" y="T9"/>
                                </a:cxn>
                              </a:cxnLst>
                              <a:rect l="0" t="0" r="r" b="b"/>
                              <a:pathLst>
                                <a:path w="71" h="43">
                                  <a:moveTo>
                                    <a:pt x="33" y="0"/>
                                  </a:moveTo>
                                  <a:lnTo>
                                    <a:pt x="71" y="22"/>
                                  </a:lnTo>
                                  <a:lnTo>
                                    <a:pt x="38" y="43"/>
                                  </a:lnTo>
                                  <a:lnTo>
                                    <a:pt x="0" y="21"/>
                                  </a:lnTo>
                                  <a:lnTo>
                                    <a:pt x="3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0" name="Freeform 140"/>
                            <p:cNvSpPr>
                              <a:spLocks/>
                            </p:cNvSpPr>
                            <p:nvPr/>
                          </p:nvSpPr>
                          <p:spPr bwMode="auto">
                            <a:xfrm>
                              <a:off x="2922" y="3434"/>
                              <a:ext cx="37" cy="23"/>
                            </a:xfrm>
                            <a:custGeom>
                              <a:avLst/>
                              <a:gdLst>
                                <a:gd name="T0" fmla="*/ 34 w 74"/>
                                <a:gd name="T1" fmla="*/ 0 h 46"/>
                                <a:gd name="T2" fmla="*/ 74 w 74"/>
                                <a:gd name="T3" fmla="*/ 24 h 46"/>
                                <a:gd name="T4" fmla="*/ 38 w 74"/>
                                <a:gd name="T5" fmla="*/ 46 h 46"/>
                                <a:gd name="T6" fmla="*/ 0 w 74"/>
                                <a:gd name="T7" fmla="*/ 23 h 46"/>
                                <a:gd name="T8" fmla="*/ 34 w 74"/>
                                <a:gd name="T9" fmla="*/ 0 h 46"/>
                              </a:gdLst>
                              <a:ahLst/>
                              <a:cxnLst>
                                <a:cxn ang="0">
                                  <a:pos x="T0" y="T1"/>
                                </a:cxn>
                                <a:cxn ang="0">
                                  <a:pos x="T2" y="T3"/>
                                </a:cxn>
                                <a:cxn ang="0">
                                  <a:pos x="T4" y="T5"/>
                                </a:cxn>
                                <a:cxn ang="0">
                                  <a:pos x="T6" y="T7"/>
                                </a:cxn>
                                <a:cxn ang="0">
                                  <a:pos x="T8" y="T9"/>
                                </a:cxn>
                              </a:cxnLst>
                              <a:rect l="0" t="0" r="r" b="b"/>
                              <a:pathLst>
                                <a:path w="74" h="46">
                                  <a:moveTo>
                                    <a:pt x="34" y="0"/>
                                  </a:moveTo>
                                  <a:lnTo>
                                    <a:pt x="74" y="24"/>
                                  </a:lnTo>
                                  <a:lnTo>
                                    <a:pt x="38" y="46"/>
                                  </a:lnTo>
                                  <a:lnTo>
                                    <a:pt x="0" y="23"/>
                                  </a:lnTo>
                                  <a:lnTo>
                                    <a:pt x="3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1" name="Freeform 141"/>
                            <p:cNvSpPr>
                              <a:spLocks/>
                            </p:cNvSpPr>
                            <p:nvPr/>
                          </p:nvSpPr>
                          <p:spPr bwMode="auto">
                            <a:xfrm>
                              <a:off x="2899" y="3445"/>
                              <a:ext cx="41" cy="24"/>
                            </a:xfrm>
                            <a:custGeom>
                              <a:avLst/>
                              <a:gdLst>
                                <a:gd name="T0" fmla="*/ 43 w 83"/>
                                <a:gd name="T1" fmla="*/ 0 h 49"/>
                                <a:gd name="T2" fmla="*/ 83 w 83"/>
                                <a:gd name="T3" fmla="*/ 24 h 49"/>
                                <a:gd name="T4" fmla="*/ 38 w 83"/>
                                <a:gd name="T5" fmla="*/ 49 h 49"/>
                                <a:gd name="T6" fmla="*/ 0 w 83"/>
                                <a:gd name="T7" fmla="*/ 28 h 49"/>
                                <a:gd name="T8" fmla="*/ 43 w 83"/>
                                <a:gd name="T9" fmla="*/ 0 h 49"/>
                              </a:gdLst>
                              <a:ahLst/>
                              <a:cxnLst>
                                <a:cxn ang="0">
                                  <a:pos x="T0" y="T1"/>
                                </a:cxn>
                                <a:cxn ang="0">
                                  <a:pos x="T2" y="T3"/>
                                </a:cxn>
                                <a:cxn ang="0">
                                  <a:pos x="T4" y="T5"/>
                                </a:cxn>
                                <a:cxn ang="0">
                                  <a:pos x="T6" y="T7"/>
                                </a:cxn>
                                <a:cxn ang="0">
                                  <a:pos x="T8" y="T9"/>
                                </a:cxn>
                              </a:cxnLst>
                              <a:rect l="0" t="0" r="r" b="b"/>
                              <a:pathLst>
                                <a:path w="83" h="49">
                                  <a:moveTo>
                                    <a:pt x="43" y="0"/>
                                  </a:moveTo>
                                  <a:lnTo>
                                    <a:pt x="83" y="24"/>
                                  </a:lnTo>
                                  <a:lnTo>
                                    <a:pt x="38" y="49"/>
                                  </a:lnTo>
                                  <a:lnTo>
                                    <a:pt x="0" y="28"/>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2" name="Freeform 142"/>
                            <p:cNvSpPr>
                              <a:spLocks/>
                            </p:cNvSpPr>
                            <p:nvPr/>
                          </p:nvSpPr>
                          <p:spPr bwMode="auto">
                            <a:xfrm>
                              <a:off x="2943" y="3445"/>
                              <a:ext cx="37" cy="23"/>
                            </a:xfrm>
                            <a:custGeom>
                              <a:avLst/>
                              <a:gdLst>
                                <a:gd name="T0" fmla="*/ 34 w 73"/>
                                <a:gd name="T1" fmla="*/ 0 h 46"/>
                                <a:gd name="T2" fmla="*/ 73 w 73"/>
                                <a:gd name="T3" fmla="*/ 23 h 46"/>
                                <a:gd name="T4" fmla="*/ 38 w 73"/>
                                <a:gd name="T5" fmla="*/ 46 h 46"/>
                                <a:gd name="T6" fmla="*/ 0 w 73"/>
                                <a:gd name="T7" fmla="*/ 23 h 46"/>
                                <a:gd name="T8" fmla="*/ 34 w 73"/>
                                <a:gd name="T9" fmla="*/ 0 h 46"/>
                              </a:gdLst>
                              <a:ahLst/>
                              <a:cxnLst>
                                <a:cxn ang="0">
                                  <a:pos x="T0" y="T1"/>
                                </a:cxn>
                                <a:cxn ang="0">
                                  <a:pos x="T2" y="T3"/>
                                </a:cxn>
                                <a:cxn ang="0">
                                  <a:pos x="T4" y="T5"/>
                                </a:cxn>
                                <a:cxn ang="0">
                                  <a:pos x="T6" y="T7"/>
                                </a:cxn>
                                <a:cxn ang="0">
                                  <a:pos x="T8" y="T9"/>
                                </a:cxn>
                              </a:cxnLst>
                              <a:rect l="0" t="0" r="r" b="b"/>
                              <a:pathLst>
                                <a:path w="73" h="46">
                                  <a:moveTo>
                                    <a:pt x="34" y="0"/>
                                  </a:moveTo>
                                  <a:lnTo>
                                    <a:pt x="73" y="23"/>
                                  </a:lnTo>
                                  <a:lnTo>
                                    <a:pt x="38" y="46"/>
                                  </a:lnTo>
                                  <a:lnTo>
                                    <a:pt x="0" y="23"/>
                                  </a:lnTo>
                                  <a:lnTo>
                                    <a:pt x="3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3" name="Freeform 143"/>
                            <p:cNvSpPr>
                              <a:spLocks/>
                            </p:cNvSpPr>
                            <p:nvPr/>
                          </p:nvSpPr>
                          <p:spPr bwMode="auto">
                            <a:xfrm>
                              <a:off x="2919" y="3456"/>
                              <a:ext cx="42" cy="25"/>
                            </a:xfrm>
                            <a:custGeom>
                              <a:avLst/>
                              <a:gdLst>
                                <a:gd name="T0" fmla="*/ 44 w 83"/>
                                <a:gd name="T1" fmla="*/ 0 h 50"/>
                                <a:gd name="T2" fmla="*/ 83 w 83"/>
                                <a:gd name="T3" fmla="*/ 23 h 50"/>
                                <a:gd name="T4" fmla="*/ 39 w 83"/>
                                <a:gd name="T5" fmla="*/ 50 h 50"/>
                                <a:gd name="T6" fmla="*/ 0 w 83"/>
                                <a:gd name="T7" fmla="*/ 27 h 50"/>
                                <a:gd name="T8" fmla="*/ 44 w 83"/>
                                <a:gd name="T9" fmla="*/ 0 h 50"/>
                              </a:gdLst>
                              <a:ahLst/>
                              <a:cxnLst>
                                <a:cxn ang="0">
                                  <a:pos x="T0" y="T1"/>
                                </a:cxn>
                                <a:cxn ang="0">
                                  <a:pos x="T2" y="T3"/>
                                </a:cxn>
                                <a:cxn ang="0">
                                  <a:pos x="T4" y="T5"/>
                                </a:cxn>
                                <a:cxn ang="0">
                                  <a:pos x="T6" y="T7"/>
                                </a:cxn>
                                <a:cxn ang="0">
                                  <a:pos x="T8" y="T9"/>
                                </a:cxn>
                              </a:cxnLst>
                              <a:rect l="0" t="0" r="r" b="b"/>
                              <a:pathLst>
                                <a:path w="83" h="50">
                                  <a:moveTo>
                                    <a:pt x="44" y="0"/>
                                  </a:moveTo>
                                  <a:lnTo>
                                    <a:pt x="83" y="23"/>
                                  </a:lnTo>
                                  <a:lnTo>
                                    <a:pt x="39" y="50"/>
                                  </a:lnTo>
                                  <a:lnTo>
                                    <a:pt x="0" y="2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4" name="Freeform 144"/>
                            <p:cNvSpPr>
                              <a:spLocks/>
                            </p:cNvSpPr>
                            <p:nvPr/>
                          </p:nvSpPr>
                          <p:spPr bwMode="auto">
                            <a:xfrm>
                              <a:off x="2805" y="3450"/>
                              <a:ext cx="42" cy="25"/>
                            </a:xfrm>
                            <a:custGeom>
                              <a:avLst/>
                              <a:gdLst>
                                <a:gd name="T0" fmla="*/ 43 w 84"/>
                                <a:gd name="T1" fmla="*/ 0 h 50"/>
                                <a:gd name="T2" fmla="*/ 84 w 84"/>
                                <a:gd name="T3" fmla="*/ 25 h 50"/>
                                <a:gd name="T4" fmla="*/ 40 w 84"/>
                                <a:gd name="T5" fmla="*/ 50 h 50"/>
                                <a:gd name="T6" fmla="*/ 0 w 84"/>
                                <a:gd name="T7" fmla="*/ 23 h 50"/>
                                <a:gd name="T8" fmla="*/ 43 w 84"/>
                                <a:gd name="T9" fmla="*/ 0 h 50"/>
                              </a:gdLst>
                              <a:ahLst/>
                              <a:cxnLst>
                                <a:cxn ang="0">
                                  <a:pos x="T0" y="T1"/>
                                </a:cxn>
                                <a:cxn ang="0">
                                  <a:pos x="T2" y="T3"/>
                                </a:cxn>
                                <a:cxn ang="0">
                                  <a:pos x="T4" y="T5"/>
                                </a:cxn>
                                <a:cxn ang="0">
                                  <a:pos x="T6" y="T7"/>
                                </a:cxn>
                                <a:cxn ang="0">
                                  <a:pos x="T8" y="T9"/>
                                </a:cxn>
                              </a:cxnLst>
                              <a:rect l="0" t="0" r="r" b="b"/>
                              <a:pathLst>
                                <a:path w="84" h="50">
                                  <a:moveTo>
                                    <a:pt x="43" y="0"/>
                                  </a:moveTo>
                                  <a:lnTo>
                                    <a:pt x="84" y="25"/>
                                  </a:lnTo>
                                  <a:lnTo>
                                    <a:pt x="40" y="50"/>
                                  </a:lnTo>
                                  <a:lnTo>
                                    <a:pt x="0" y="23"/>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5" name="Freeform 145"/>
                            <p:cNvSpPr>
                              <a:spLocks/>
                            </p:cNvSpPr>
                            <p:nvPr/>
                          </p:nvSpPr>
                          <p:spPr bwMode="auto">
                            <a:xfrm>
                              <a:off x="2831" y="3436"/>
                              <a:ext cx="42" cy="25"/>
                            </a:xfrm>
                            <a:custGeom>
                              <a:avLst/>
                              <a:gdLst>
                                <a:gd name="T0" fmla="*/ 45 w 83"/>
                                <a:gd name="T1" fmla="*/ 0 h 50"/>
                                <a:gd name="T2" fmla="*/ 83 w 83"/>
                                <a:gd name="T3" fmla="*/ 24 h 50"/>
                                <a:gd name="T4" fmla="*/ 40 w 83"/>
                                <a:gd name="T5" fmla="*/ 50 h 50"/>
                                <a:gd name="T6" fmla="*/ 0 w 83"/>
                                <a:gd name="T7" fmla="*/ 24 h 50"/>
                                <a:gd name="T8" fmla="*/ 45 w 83"/>
                                <a:gd name="T9" fmla="*/ 0 h 50"/>
                              </a:gdLst>
                              <a:ahLst/>
                              <a:cxnLst>
                                <a:cxn ang="0">
                                  <a:pos x="T0" y="T1"/>
                                </a:cxn>
                                <a:cxn ang="0">
                                  <a:pos x="T2" y="T3"/>
                                </a:cxn>
                                <a:cxn ang="0">
                                  <a:pos x="T4" y="T5"/>
                                </a:cxn>
                                <a:cxn ang="0">
                                  <a:pos x="T6" y="T7"/>
                                </a:cxn>
                                <a:cxn ang="0">
                                  <a:pos x="T8" y="T9"/>
                                </a:cxn>
                              </a:cxnLst>
                              <a:rect l="0" t="0" r="r" b="b"/>
                              <a:pathLst>
                                <a:path w="83" h="50">
                                  <a:moveTo>
                                    <a:pt x="45" y="0"/>
                                  </a:moveTo>
                                  <a:lnTo>
                                    <a:pt x="83" y="24"/>
                                  </a:lnTo>
                                  <a:lnTo>
                                    <a:pt x="40" y="50"/>
                                  </a:lnTo>
                                  <a:lnTo>
                                    <a:pt x="0" y="2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6" name="Freeform 146"/>
                            <p:cNvSpPr>
                              <a:spLocks/>
                            </p:cNvSpPr>
                            <p:nvPr/>
                          </p:nvSpPr>
                          <p:spPr bwMode="auto">
                            <a:xfrm>
                              <a:off x="2858" y="3422"/>
                              <a:ext cx="40" cy="25"/>
                            </a:xfrm>
                            <a:custGeom>
                              <a:avLst/>
                              <a:gdLst>
                                <a:gd name="T0" fmla="*/ 43 w 81"/>
                                <a:gd name="T1" fmla="*/ 0 h 51"/>
                                <a:gd name="T2" fmla="*/ 81 w 81"/>
                                <a:gd name="T3" fmla="*/ 25 h 51"/>
                                <a:gd name="T4" fmla="*/ 37 w 81"/>
                                <a:gd name="T5" fmla="*/ 51 h 51"/>
                                <a:gd name="T6" fmla="*/ 0 w 81"/>
                                <a:gd name="T7" fmla="*/ 26 h 51"/>
                                <a:gd name="T8" fmla="*/ 43 w 81"/>
                                <a:gd name="T9" fmla="*/ 0 h 51"/>
                              </a:gdLst>
                              <a:ahLst/>
                              <a:cxnLst>
                                <a:cxn ang="0">
                                  <a:pos x="T0" y="T1"/>
                                </a:cxn>
                                <a:cxn ang="0">
                                  <a:pos x="T2" y="T3"/>
                                </a:cxn>
                                <a:cxn ang="0">
                                  <a:pos x="T4" y="T5"/>
                                </a:cxn>
                                <a:cxn ang="0">
                                  <a:pos x="T6" y="T7"/>
                                </a:cxn>
                                <a:cxn ang="0">
                                  <a:pos x="T8" y="T9"/>
                                </a:cxn>
                              </a:cxnLst>
                              <a:rect l="0" t="0" r="r" b="b"/>
                              <a:pathLst>
                                <a:path w="81" h="51">
                                  <a:moveTo>
                                    <a:pt x="43" y="0"/>
                                  </a:moveTo>
                                  <a:lnTo>
                                    <a:pt x="81" y="25"/>
                                  </a:lnTo>
                                  <a:lnTo>
                                    <a:pt x="37" y="51"/>
                                  </a:lnTo>
                                  <a:lnTo>
                                    <a:pt x="0" y="26"/>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7" name="Freeform 147"/>
                            <p:cNvSpPr>
                              <a:spLocks/>
                            </p:cNvSpPr>
                            <p:nvPr/>
                          </p:nvSpPr>
                          <p:spPr bwMode="auto">
                            <a:xfrm>
                              <a:off x="2882" y="3413"/>
                              <a:ext cx="35" cy="21"/>
                            </a:xfrm>
                            <a:custGeom>
                              <a:avLst/>
                              <a:gdLst>
                                <a:gd name="T0" fmla="*/ 31 w 69"/>
                                <a:gd name="T1" fmla="*/ 0 h 42"/>
                                <a:gd name="T2" fmla="*/ 69 w 69"/>
                                <a:gd name="T3" fmla="*/ 24 h 42"/>
                                <a:gd name="T4" fmla="*/ 36 w 69"/>
                                <a:gd name="T5" fmla="*/ 42 h 42"/>
                                <a:gd name="T6" fmla="*/ 0 w 69"/>
                                <a:gd name="T7" fmla="*/ 19 h 42"/>
                                <a:gd name="T8" fmla="*/ 31 w 69"/>
                                <a:gd name="T9" fmla="*/ 0 h 42"/>
                              </a:gdLst>
                              <a:ahLst/>
                              <a:cxnLst>
                                <a:cxn ang="0">
                                  <a:pos x="T0" y="T1"/>
                                </a:cxn>
                                <a:cxn ang="0">
                                  <a:pos x="T2" y="T3"/>
                                </a:cxn>
                                <a:cxn ang="0">
                                  <a:pos x="T4" y="T5"/>
                                </a:cxn>
                                <a:cxn ang="0">
                                  <a:pos x="T6" y="T7"/>
                                </a:cxn>
                                <a:cxn ang="0">
                                  <a:pos x="T8" y="T9"/>
                                </a:cxn>
                              </a:cxnLst>
                              <a:rect l="0" t="0" r="r" b="b"/>
                              <a:pathLst>
                                <a:path w="69" h="42">
                                  <a:moveTo>
                                    <a:pt x="31" y="0"/>
                                  </a:moveTo>
                                  <a:lnTo>
                                    <a:pt x="69" y="24"/>
                                  </a:lnTo>
                                  <a:lnTo>
                                    <a:pt x="36" y="42"/>
                                  </a:lnTo>
                                  <a:lnTo>
                                    <a:pt x="0" y="19"/>
                                  </a:lnTo>
                                  <a:lnTo>
                                    <a:pt x="3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8" name="Freeform 148"/>
                            <p:cNvSpPr>
                              <a:spLocks/>
                            </p:cNvSpPr>
                            <p:nvPr/>
                          </p:nvSpPr>
                          <p:spPr bwMode="auto">
                            <a:xfrm>
                              <a:off x="2778" y="3463"/>
                              <a:ext cx="44" cy="27"/>
                            </a:xfrm>
                            <a:custGeom>
                              <a:avLst/>
                              <a:gdLst>
                                <a:gd name="T0" fmla="*/ 45 w 87"/>
                                <a:gd name="T1" fmla="*/ 0 h 55"/>
                                <a:gd name="T2" fmla="*/ 87 w 87"/>
                                <a:gd name="T3" fmla="*/ 28 h 55"/>
                                <a:gd name="T4" fmla="*/ 44 w 87"/>
                                <a:gd name="T5" fmla="*/ 55 h 55"/>
                                <a:gd name="T6" fmla="*/ 0 w 87"/>
                                <a:gd name="T7" fmla="*/ 26 h 55"/>
                                <a:gd name="T8" fmla="*/ 45 w 87"/>
                                <a:gd name="T9" fmla="*/ 0 h 55"/>
                              </a:gdLst>
                              <a:ahLst/>
                              <a:cxnLst>
                                <a:cxn ang="0">
                                  <a:pos x="T0" y="T1"/>
                                </a:cxn>
                                <a:cxn ang="0">
                                  <a:pos x="T2" y="T3"/>
                                </a:cxn>
                                <a:cxn ang="0">
                                  <a:pos x="T4" y="T5"/>
                                </a:cxn>
                                <a:cxn ang="0">
                                  <a:pos x="T6" y="T7"/>
                                </a:cxn>
                                <a:cxn ang="0">
                                  <a:pos x="T8" y="T9"/>
                                </a:cxn>
                              </a:cxnLst>
                              <a:rect l="0" t="0" r="r" b="b"/>
                              <a:pathLst>
                                <a:path w="87" h="55">
                                  <a:moveTo>
                                    <a:pt x="45" y="0"/>
                                  </a:moveTo>
                                  <a:lnTo>
                                    <a:pt x="87" y="28"/>
                                  </a:lnTo>
                                  <a:lnTo>
                                    <a:pt x="44" y="55"/>
                                  </a:lnTo>
                                  <a:lnTo>
                                    <a:pt x="0" y="2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89" name="Freeform 149"/>
                            <p:cNvSpPr>
                              <a:spLocks/>
                            </p:cNvSpPr>
                            <p:nvPr/>
                          </p:nvSpPr>
                          <p:spPr bwMode="auto">
                            <a:xfrm>
                              <a:off x="2756" y="3450"/>
                              <a:ext cx="43" cy="26"/>
                            </a:xfrm>
                            <a:custGeom>
                              <a:avLst/>
                              <a:gdLst>
                                <a:gd name="T0" fmla="*/ 47 w 88"/>
                                <a:gd name="T1" fmla="*/ 0 h 51"/>
                                <a:gd name="T2" fmla="*/ 88 w 88"/>
                                <a:gd name="T3" fmla="*/ 25 h 51"/>
                                <a:gd name="T4" fmla="*/ 43 w 88"/>
                                <a:gd name="T5" fmla="*/ 51 h 51"/>
                                <a:gd name="T6" fmla="*/ 0 w 88"/>
                                <a:gd name="T7" fmla="*/ 25 h 51"/>
                                <a:gd name="T8" fmla="*/ 47 w 88"/>
                                <a:gd name="T9" fmla="*/ 0 h 51"/>
                              </a:gdLst>
                              <a:ahLst/>
                              <a:cxnLst>
                                <a:cxn ang="0">
                                  <a:pos x="T0" y="T1"/>
                                </a:cxn>
                                <a:cxn ang="0">
                                  <a:pos x="T2" y="T3"/>
                                </a:cxn>
                                <a:cxn ang="0">
                                  <a:pos x="T4" y="T5"/>
                                </a:cxn>
                                <a:cxn ang="0">
                                  <a:pos x="T6" y="T7"/>
                                </a:cxn>
                                <a:cxn ang="0">
                                  <a:pos x="T8" y="T9"/>
                                </a:cxn>
                              </a:cxnLst>
                              <a:rect l="0" t="0" r="r" b="b"/>
                              <a:pathLst>
                                <a:path w="88" h="51">
                                  <a:moveTo>
                                    <a:pt x="47" y="0"/>
                                  </a:moveTo>
                                  <a:lnTo>
                                    <a:pt x="88" y="25"/>
                                  </a:lnTo>
                                  <a:lnTo>
                                    <a:pt x="43" y="51"/>
                                  </a:lnTo>
                                  <a:lnTo>
                                    <a:pt x="0" y="25"/>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0" name="Freeform 150"/>
                            <p:cNvSpPr>
                              <a:spLocks/>
                            </p:cNvSpPr>
                            <p:nvPr/>
                          </p:nvSpPr>
                          <p:spPr bwMode="auto">
                            <a:xfrm>
                              <a:off x="2784" y="3437"/>
                              <a:ext cx="42" cy="26"/>
                            </a:xfrm>
                            <a:custGeom>
                              <a:avLst/>
                              <a:gdLst>
                                <a:gd name="T0" fmla="*/ 44 w 85"/>
                                <a:gd name="T1" fmla="*/ 0 h 51"/>
                                <a:gd name="T2" fmla="*/ 85 w 85"/>
                                <a:gd name="T3" fmla="*/ 24 h 51"/>
                                <a:gd name="T4" fmla="*/ 39 w 85"/>
                                <a:gd name="T5" fmla="*/ 51 h 51"/>
                                <a:gd name="T6" fmla="*/ 0 w 85"/>
                                <a:gd name="T7" fmla="*/ 24 h 51"/>
                                <a:gd name="T8" fmla="*/ 44 w 85"/>
                                <a:gd name="T9" fmla="*/ 0 h 51"/>
                              </a:gdLst>
                              <a:ahLst/>
                              <a:cxnLst>
                                <a:cxn ang="0">
                                  <a:pos x="T0" y="T1"/>
                                </a:cxn>
                                <a:cxn ang="0">
                                  <a:pos x="T2" y="T3"/>
                                </a:cxn>
                                <a:cxn ang="0">
                                  <a:pos x="T4" y="T5"/>
                                </a:cxn>
                                <a:cxn ang="0">
                                  <a:pos x="T6" y="T7"/>
                                </a:cxn>
                                <a:cxn ang="0">
                                  <a:pos x="T8" y="T9"/>
                                </a:cxn>
                              </a:cxnLst>
                              <a:rect l="0" t="0" r="r" b="b"/>
                              <a:pathLst>
                                <a:path w="85" h="51">
                                  <a:moveTo>
                                    <a:pt x="44" y="0"/>
                                  </a:moveTo>
                                  <a:lnTo>
                                    <a:pt x="85" y="24"/>
                                  </a:lnTo>
                                  <a:lnTo>
                                    <a:pt x="39" y="51"/>
                                  </a:lnTo>
                                  <a:lnTo>
                                    <a:pt x="0" y="24"/>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1" name="Freeform 151"/>
                            <p:cNvSpPr>
                              <a:spLocks/>
                            </p:cNvSpPr>
                            <p:nvPr/>
                          </p:nvSpPr>
                          <p:spPr bwMode="auto">
                            <a:xfrm>
                              <a:off x="2811" y="3425"/>
                              <a:ext cx="41" cy="25"/>
                            </a:xfrm>
                            <a:custGeom>
                              <a:avLst/>
                              <a:gdLst>
                                <a:gd name="T0" fmla="*/ 42 w 83"/>
                                <a:gd name="T1" fmla="*/ 0 h 51"/>
                                <a:gd name="T2" fmla="*/ 83 w 83"/>
                                <a:gd name="T3" fmla="*/ 24 h 51"/>
                                <a:gd name="T4" fmla="*/ 40 w 83"/>
                                <a:gd name="T5" fmla="*/ 51 h 51"/>
                                <a:gd name="T6" fmla="*/ 0 w 83"/>
                                <a:gd name="T7" fmla="*/ 25 h 51"/>
                                <a:gd name="T8" fmla="*/ 42 w 83"/>
                                <a:gd name="T9" fmla="*/ 0 h 51"/>
                              </a:gdLst>
                              <a:ahLst/>
                              <a:cxnLst>
                                <a:cxn ang="0">
                                  <a:pos x="T0" y="T1"/>
                                </a:cxn>
                                <a:cxn ang="0">
                                  <a:pos x="T2" y="T3"/>
                                </a:cxn>
                                <a:cxn ang="0">
                                  <a:pos x="T4" y="T5"/>
                                </a:cxn>
                                <a:cxn ang="0">
                                  <a:pos x="T6" y="T7"/>
                                </a:cxn>
                                <a:cxn ang="0">
                                  <a:pos x="T8" y="T9"/>
                                </a:cxn>
                              </a:cxnLst>
                              <a:rect l="0" t="0" r="r" b="b"/>
                              <a:pathLst>
                                <a:path w="83" h="51">
                                  <a:moveTo>
                                    <a:pt x="42" y="0"/>
                                  </a:moveTo>
                                  <a:lnTo>
                                    <a:pt x="83" y="24"/>
                                  </a:lnTo>
                                  <a:lnTo>
                                    <a:pt x="40" y="51"/>
                                  </a:lnTo>
                                  <a:lnTo>
                                    <a:pt x="0" y="25"/>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2" name="Freeform 152"/>
                            <p:cNvSpPr>
                              <a:spLocks/>
                            </p:cNvSpPr>
                            <p:nvPr/>
                          </p:nvSpPr>
                          <p:spPr bwMode="auto">
                            <a:xfrm>
                              <a:off x="2837" y="3411"/>
                              <a:ext cx="41" cy="25"/>
                            </a:xfrm>
                            <a:custGeom>
                              <a:avLst/>
                              <a:gdLst>
                                <a:gd name="T0" fmla="*/ 45 w 82"/>
                                <a:gd name="T1" fmla="*/ 0 h 51"/>
                                <a:gd name="T2" fmla="*/ 82 w 82"/>
                                <a:gd name="T3" fmla="*/ 23 h 51"/>
                                <a:gd name="T4" fmla="*/ 39 w 82"/>
                                <a:gd name="T5" fmla="*/ 51 h 51"/>
                                <a:gd name="T6" fmla="*/ 0 w 82"/>
                                <a:gd name="T7" fmla="*/ 26 h 51"/>
                                <a:gd name="T8" fmla="*/ 45 w 82"/>
                                <a:gd name="T9" fmla="*/ 0 h 51"/>
                              </a:gdLst>
                              <a:ahLst/>
                              <a:cxnLst>
                                <a:cxn ang="0">
                                  <a:pos x="T0" y="T1"/>
                                </a:cxn>
                                <a:cxn ang="0">
                                  <a:pos x="T2" y="T3"/>
                                </a:cxn>
                                <a:cxn ang="0">
                                  <a:pos x="T4" y="T5"/>
                                </a:cxn>
                                <a:cxn ang="0">
                                  <a:pos x="T6" y="T7"/>
                                </a:cxn>
                                <a:cxn ang="0">
                                  <a:pos x="T8" y="T9"/>
                                </a:cxn>
                              </a:cxnLst>
                              <a:rect l="0" t="0" r="r" b="b"/>
                              <a:pathLst>
                                <a:path w="82" h="51">
                                  <a:moveTo>
                                    <a:pt x="45" y="0"/>
                                  </a:moveTo>
                                  <a:lnTo>
                                    <a:pt x="82" y="23"/>
                                  </a:lnTo>
                                  <a:lnTo>
                                    <a:pt x="39" y="51"/>
                                  </a:lnTo>
                                  <a:lnTo>
                                    <a:pt x="0" y="2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3" name="Freeform 153"/>
                            <p:cNvSpPr>
                              <a:spLocks/>
                            </p:cNvSpPr>
                            <p:nvPr/>
                          </p:nvSpPr>
                          <p:spPr bwMode="auto">
                            <a:xfrm>
                              <a:off x="2861" y="3402"/>
                              <a:ext cx="35" cy="21"/>
                            </a:xfrm>
                            <a:custGeom>
                              <a:avLst/>
                              <a:gdLst>
                                <a:gd name="T0" fmla="*/ 33 w 70"/>
                                <a:gd name="T1" fmla="*/ 0 h 43"/>
                                <a:gd name="T2" fmla="*/ 70 w 70"/>
                                <a:gd name="T3" fmla="*/ 22 h 43"/>
                                <a:gd name="T4" fmla="*/ 38 w 70"/>
                                <a:gd name="T5" fmla="*/ 43 h 43"/>
                                <a:gd name="T6" fmla="*/ 0 w 70"/>
                                <a:gd name="T7" fmla="*/ 19 h 43"/>
                                <a:gd name="T8" fmla="*/ 33 w 70"/>
                                <a:gd name="T9" fmla="*/ 0 h 43"/>
                              </a:gdLst>
                              <a:ahLst/>
                              <a:cxnLst>
                                <a:cxn ang="0">
                                  <a:pos x="T0" y="T1"/>
                                </a:cxn>
                                <a:cxn ang="0">
                                  <a:pos x="T2" y="T3"/>
                                </a:cxn>
                                <a:cxn ang="0">
                                  <a:pos x="T4" y="T5"/>
                                </a:cxn>
                                <a:cxn ang="0">
                                  <a:pos x="T6" y="T7"/>
                                </a:cxn>
                                <a:cxn ang="0">
                                  <a:pos x="T8" y="T9"/>
                                </a:cxn>
                              </a:cxnLst>
                              <a:rect l="0" t="0" r="r" b="b"/>
                              <a:pathLst>
                                <a:path w="70" h="43">
                                  <a:moveTo>
                                    <a:pt x="33" y="0"/>
                                  </a:moveTo>
                                  <a:lnTo>
                                    <a:pt x="70" y="22"/>
                                  </a:lnTo>
                                  <a:lnTo>
                                    <a:pt x="38" y="43"/>
                                  </a:lnTo>
                                  <a:lnTo>
                                    <a:pt x="0" y="19"/>
                                  </a:lnTo>
                                  <a:lnTo>
                                    <a:pt x="3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4" name="Freeform 154"/>
                            <p:cNvSpPr>
                              <a:spLocks/>
                            </p:cNvSpPr>
                            <p:nvPr/>
                          </p:nvSpPr>
                          <p:spPr bwMode="auto">
                            <a:xfrm>
                              <a:off x="2764" y="3425"/>
                              <a:ext cx="42" cy="26"/>
                            </a:xfrm>
                            <a:custGeom>
                              <a:avLst/>
                              <a:gdLst>
                                <a:gd name="T0" fmla="*/ 43 w 84"/>
                                <a:gd name="T1" fmla="*/ 0 h 52"/>
                                <a:gd name="T2" fmla="*/ 84 w 84"/>
                                <a:gd name="T3" fmla="*/ 27 h 52"/>
                                <a:gd name="T4" fmla="*/ 41 w 84"/>
                                <a:gd name="T5" fmla="*/ 52 h 52"/>
                                <a:gd name="T6" fmla="*/ 0 w 84"/>
                                <a:gd name="T7" fmla="*/ 25 h 52"/>
                                <a:gd name="T8" fmla="*/ 43 w 84"/>
                                <a:gd name="T9" fmla="*/ 0 h 52"/>
                              </a:gdLst>
                              <a:ahLst/>
                              <a:cxnLst>
                                <a:cxn ang="0">
                                  <a:pos x="T0" y="T1"/>
                                </a:cxn>
                                <a:cxn ang="0">
                                  <a:pos x="T2" y="T3"/>
                                </a:cxn>
                                <a:cxn ang="0">
                                  <a:pos x="T4" y="T5"/>
                                </a:cxn>
                                <a:cxn ang="0">
                                  <a:pos x="T6" y="T7"/>
                                </a:cxn>
                                <a:cxn ang="0">
                                  <a:pos x="T8" y="T9"/>
                                </a:cxn>
                              </a:cxnLst>
                              <a:rect l="0" t="0" r="r" b="b"/>
                              <a:pathLst>
                                <a:path w="84" h="52">
                                  <a:moveTo>
                                    <a:pt x="43" y="0"/>
                                  </a:moveTo>
                                  <a:lnTo>
                                    <a:pt x="84" y="27"/>
                                  </a:lnTo>
                                  <a:lnTo>
                                    <a:pt x="41" y="52"/>
                                  </a:lnTo>
                                  <a:lnTo>
                                    <a:pt x="0" y="25"/>
                                  </a:lnTo>
                                  <a:lnTo>
                                    <a:pt x="43"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5" name="Freeform 155"/>
                            <p:cNvSpPr>
                              <a:spLocks/>
                            </p:cNvSpPr>
                            <p:nvPr/>
                          </p:nvSpPr>
                          <p:spPr bwMode="auto">
                            <a:xfrm>
                              <a:off x="2790" y="3412"/>
                              <a:ext cx="42" cy="25"/>
                            </a:xfrm>
                            <a:custGeom>
                              <a:avLst/>
                              <a:gdLst>
                                <a:gd name="T0" fmla="*/ 44 w 85"/>
                                <a:gd name="T1" fmla="*/ 0 h 50"/>
                                <a:gd name="T2" fmla="*/ 85 w 85"/>
                                <a:gd name="T3" fmla="*/ 24 h 50"/>
                                <a:gd name="T4" fmla="*/ 41 w 85"/>
                                <a:gd name="T5" fmla="*/ 50 h 50"/>
                                <a:gd name="T6" fmla="*/ 0 w 85"/>
                                <a:gd name="T7" fmla="*/ 24 h 50"/>
                                <a:gd name="T8" fmla="*/ 44 w 85"/>
                                <a:gd name="T9" fmla="*/ 0 h 50"/>
                              </a:gdLst>
                              <a:ahLst/>
                              <a:cxnLst>
                                <a:cxn ang="0">
                                  <a:pos x="T0" y="T1"/>
                                </a:cxn>
                                <a:cxn ang="0">
                                  <a:pos x="T2" y="T3"/>
                                </a:cxn>
                                <a:cxn ang="0">
                                  <a:pos x="T4" y="T5"/>
                                </a:cxn>
                                <a:cxn ang="0">
                                  <a:pos x="T6" y="T7"/>
                                </a:cxn>
                                <a:cxn ang="0">
                                  <a:pos x="T8" y="T9"/>
                                </a:cxn>
                              </a:cxnLst>
                              <a:rect l="0" t="0" r="r" b="b"/>
                              <a:pathLst>
                                <a:path w="85" h="50">
                                  <a:moveTo>
                                    <a:pt x="44" y="0"/>
                                  </a:moveTo>
                                  <a:lnTo>
                                    <a:pt x="85" y="24"/>
                                  </a:lnTo>
                                  <a:lnTo>
                                    <a:pt x="41" y="50"/>
                                  </a:lnTo>
                                  <a:lnTo>
                                    <a:pt x="0" y="24"/>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6" name="Freeform 156"/>
                            <p:cNvSpPr>
                              <a:spLocks/>
                            </p:cNvSpPr>
                            <p:nvPr/>
                          </p:nvSpPr>
                          <p:spPr bwMode="auto">
                            <a:xfrm>
                              <a:off x="2817" y="3400"/>
                              <a:ext cx="41" cy="25"/>
                            </a:xfrm>
                            <a:custGeom>
                              <a:avLst/>
                              <a:gdLst>
                                <a:gd name="T0" fmla="*/ 45 w 83"/>
                                <a:gd name="T1" fmla="*/ 0 h 49"/>
                                <a:gd name="T2" fmla="*/ 83 w 83"/>
                                <a:gd name="T3" fmla="*/ 23 h 49"/>
                                <a:gd name="T4" fmla="*/ 40 w 83"/>
                                <a:gd name="T5" fmla="*/ 49 h 49"/>
                                <a:gd name="T6" fmla="*/ 0 w 83"/>
                                <a:gd name="T7" fmla="*/ 25 h 49"/>
                                <a:gd name="T8" fmla="*/ 45 w 83"/>
                                <a:gd name="T9" fmla="*/ 0 h 49"/>
                              </a:gdLst>
                              <a:ahLst/>
                              <a:cxnLst>
                                <a:cxn ang="0">
                                  <a:pos x="T0" y="T1"/>
                                </a:cxn>
                                <a:cxn ang="0">
                                  <a:pos x="T2" y="T3"/>
                                </a:cxn>
                                <a:cxn ang="0">
                                  <a:pos x="T4" y="T5"/>
                                </a:cxn>
                                <a:cxn ang="0">
                                  <a:pos x="T6" y="T7"/>
                                </a:cxn>
                                <a:cxn ang="0">
                                  <a:pos x="T8" y="T9"/>
                                </a:cxn>
                              </a:cxnLst>
                              <a:rect l="0" t="0" r="r" b="b"/>
                              <a:pathLst>
                                <a:path w="83" h="49">
                                  <a:moveTo>
                                    <a:pt x="45" y="0"/>
                                  </a:moveTo>
                                  <a:lnTo>
                                    <a:pt x="83" y="23"/>
                                  </a:lnTo>
                                  <a:lnTo>
                                    <a:pt x="40" y="49"/>
                                  </a:lnTo>
                                  <a:lnTo>
                                    <a:pt x="0" y="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7" name="Freeform 157"/>
                            <p:cNvSpPr>
                              <a:spLocks/>
                            </p:cNvSpPr>
                            <p:nvPr/>
                          </p:nvSpPr>
                          <p:spPr bwMode="auto">
                            <a:xfrm>
                              <a:off x="2841" y="3391"/>
                              <a:ext cx="35" cy="21"/>
                            </a:xfrm>
                            <a:custGeom>
                              <a:avLst/>
                              <a:gdLst>
                                <a:gd name="T0" fmla="*/ 32 w 69"/>
                                <a:gd name="T1" fmla="*/ 0 h 42"/>
                                <a:gd name="T2" fmla="*/ 69 w 69"/>
                                <a:gd name="T3" fmla="*/ 24 h 42"/>
                                <a:gd name="T4" fmla="*/ 40 w 69"/>
                                <a:gd name="T5" fmla="*/ 42 h 42"/>
                                <a:gd name="T6" fmla="*/ 0 w 69"/>
                                <a:gd name="T7" fmla="*/ 17 h 42"/>
                                <a:gd name="T8" fmla="*/ 32 w 69"/>
                                <a:gd name="T9" fmla="*/ 0 h 42"/>
                              </a:gdLst>
                              <a:ahLst/>
                              <a:cxnLst>
                                <a:cxn ang="0">
                                  <a:pos x="T0" y="T1"/>
                                </a:cxn>
                                <a:cxn ang="0">
                                  <a:pos x="T2" y="T3"/>
                                </a:cxn>
                                <a:cxn ang="0">
                                  <a:pos x="T4" y="T5"/>
                                </a:cxn>
                                <a:cxn ang="0">
                                  <a:pos x="T6" y="T7"/>
                                </a:cxn>
                                <a:cxn ang="0">
                                  <a:pos x="T8" y="T9"/>
                                </a:cxn>
                              </a:cxnLst>
                              <a:rect l="0" t="0" r="r" b="b"/>
                              <a:pathLst>
                                <a:path w="69" h="42">
                                  <a:moveTo>
                                    <a:pt x="32" y="0"/>
                                  </a:moveTo>
                                  <a:lnTo>
                                    <a:pt x="69" y="24"/>
                                  </a:lnTo>
                                  <a:lnTo>
                                    <a:pt x="40" y="42"/>
                                  </a:lnTo>
                                  <a:lnTo>
                                    <a:pt x="0" y="17"/>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8" name="Freeform 158"/>
                            <p:cNvSpPr>
                              <a:spLocks/>
                            </p:cNvSpPr>
                            <p:nvPr/>
                          </p:nvSpPr>
                          <p:spPr bwMode="auto">
                            <a:xfrm>
                              <a:off x="2735" y="3437"/>
                              <a:ext cx="45" cy="27"/>
                            </a:xfrm>
                            <a:custGeom>
                              <a:avLst/>
                              <a:gdLst>
                                <a:gd name="T0" fmla="*/ 45 w 88"/>
                                <a:gd name="T1" fmla="*/ 0 h 53"/>
                                <a:gd name="T2" fmla="*/ 88 w 88"/>
                                <a:gd name="T3" fmla="*/ 27 h 53"/>
                                <a:gd name="T4" fmla="*/ 44 w 88"/>
                                <a:gd name="T5" fmla="*/ 53 h 53"/>
                                <a:gd name="T6" fmla="*/ 0 w 88"/>
                                <a:gd name="T7" fmla="*/ 26 h 53"/>
                                <a:gd name="T8" fmla="*/ 45 w 88"/>
                                <a:gd name="T9" fmla="*/ 0 h 53"/>
                              </a:gdLst>
                              <a:ahLst/>
                              <a:cxnLst>
                                <a:cxn ang="0">
                                  <a:pos x="T0" y="T1"/>
                                </a:cxn>
                                <a:cxn ang="0">
                                  <a:pos x="T2" y="T3"/>
                                </a:cxn>
                                <a:cxn ang="0">
                                  <a:pos x="T4" y="T5"/>
                                </a:cxn>
                                <a:cxn ang="0">
                                  <a:pos x="T6" y="T7"/>
                                </a:cxn>
                                <a:cxn ang="0">
                                  <a:pos x="T8" y="T9"/>
                                </a:cxn>
                              </a:cxnLst>
                              <a:rect l="0" t="0" r="r" b="b"/>
                              <a:pathLst>
                                <a:path w="88" h="53">
                                  <a:moveTo>
                                    <a:pt x="45" y="0"/>
                                  </a:moveTo>
                                  <a:lnTo>
                                    <a:pt x="88" y="27"/>
                                  </a:lnTo>
                                  <a:lnTo>
                                    <a:pt x="44" y="53"/>
                                  </a:lnTo>
                                  <a:lnTo>
                                    <a:pt x="0" y="2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199" name="Freeform 159"/>
                            <p:cNvSpPr>
                              <a:spLocks/>
                            </p:cNvSpPr>
                            <p:nvPr/>
                          </p:nvSpPr>
                          <p:spPr bwMode="auto">
                            <a:xfrm>
                              <a:off x="2716" y="3426"/>
                              <a:ext cx="42" cy="25"/>
                            </a:xfrm>
                            <a:custGeom>
                              <a:avLst/>
                              <a:gdLst>
                                <a:gd name="T0" fmla="*/ 44 w 82"/>
                                <a:gd name="T1" fmla="*/ 0 h 50"/>
                                <a:gd name="T2" fmla="*/ 82 w 82"/>
                                <a:gd name="T3" fmla="*/ 25 h 50"/>
                                <a:gd name="T4" fmla="*/ 38 w 82"/>
                                <a:gd name="T5" fmla="*/ 50 h 50"/>
                                <a:gd name="T6" fmla="*/ 0 w 82"/>
                                <a:gd name="T7" fmla="*/ 27 h 50"/>
                                <a:gd name="T8" fmla="*/ 44 w 82"/>
                                <a:gd name="T9" fmla="*/ 0 h 50"/>
                              </a:gdLst>
                              <a:ahLst/>
                              <a:cxnLst>
                                <a:cxn ang="0">
                                  <a:pos x="T0" y="T1"/>
                                </a:cxn>
                                <a:cxn ang="0">
                                  <a:pos x="T2" y="T3"/>
                                </a:cxn>
                                <a:cxn ang="0">
                                  <a:pos x="T4" y="T5"/>
                                </a:cxn>
                                <a:cxn ang="0">
                                  <a:pos x="T6" y="T7"/>
                                </a:cxn>
                                <a:cxn ang="0">
                                  <a:pos x="T8" y="T9"/>
                                </a:cxn>
                              </a:cxnLst>
                              <a:rect l="0" t="0" r="r" b="b"/>
                              <a:pathLst>
                                <a:path w="82" h="50">
                                  <a:moveTo>
                                    <a:pt x="44" y="0"/>
                                  </a:moveTo>
                                  <a:lnTo>
                                    <a:pt x="82" y="25"/>
                                  </a:lnTo>
                                  <a:lnTo>
                                    <a:pt x="38" y="50"/>
                                  </a:lnTo>
                                  <a:lnTo>
                                    <a:pt x="0" y="27"/>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0" name="Freeform 160"/>
                            <p:cNvSpPr>
                              <a:spLocks/>
                            </p:cNvSpPr>
                            <p:nvPr/>
                          </p:nvSpPr>
                          <p:spPr bwMode="auto">
                            <a:xfrm>
                              <a:off x="2742" y="3413"/>
                              <a:ext cx="43" cy="26"/>
                            </a:xfrm>
                            <a:custGeom>
                              <a:avLst/>
                              <a:gdLst>
                                <a:gd name="T0" fmla="*/ 45 w 85"/>
                                <a:gd name="T1" fmla="*/ 0 h 51"/>
                                <a:gd name="T2" fmla="*/ 85 w 85"/>
                                <a:gd name="T3" fmla="*/ 24 h 51"/>
                                <a:gd name="T4" fmla="*/ 40 w 85"/>
                                <a:gd name="T5" fmla="*/ 51 h 51"/>
                                <a:gd name="T6" fmla="*/ 0 w 85"/>
                                <a:gd name="T7" fmla="*/ 24 h 51"/>
                                <a:gd name="T8" fmla="*/ 45 w 85"/>
                                <a:gd name="T9" fmla="*/ 0 h 51"/>
                              </a:gdLst>
                              <a:ahLst/>
                              <a:cxnLst>
                                <a:cxn ang="0">
                                  <a:pos x="T0" y="T1"/>
                                </a:cxn>
                                <a:cxn ang="0">
                                  <a:pos x="T2" y="T3"/>
                                </a:cxn>
                                <a:cxn ang="0">
                                  <a:pos x="T4" y="T5"/>
                                </a:cxn>
                                <a:cxn ang="0">
                                  <a:pos x="T6" y="T7"/>
                                </a:cxn>
                                <a:cxn ang="0">
                                  <a:pos x="T8" y="T9"/>
                                </a:cxn>
                              </a:cxnLst>
                              <a:rect l="0" t="0" r="r" b="b"/>
                              <a:pathLst>
                                <a:path w="85" h="51">
                                  <a:moveTo>
                                    <a:pt x="45" y="0"/>
                                  </a:moveTo>
                                  <a:lnTo>
                                    <a:pt x="85" y="24"/>
                                  </a:lnTo>
                                  <a:lnTo>
                                    <a:pt x="40" y="51"/>
                                  </a:lnTo>
                                  <a:lnTo>
                                    <a:pt x="0" y="24"/>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1" name="Freeform 161"/>
                            <p:cNvSpPr>
                              <a:spLocks/>
                            </p:cNvSpPr>
                            <p:nvPr/>
                          </p:nvSpPr>
                          <p:spPr bwMode="auto">
                            <a:xfrm>
                              <a:off x="2769" y="3401"/>
                              <a:ext cx="41" cy="25"/>
                            </a:xfrm>
                            <a:custGeom>
                              <a:avLst/>
                              <a:gdLst>
                                <a:gd name="T0" fmla="*/ 42 w 83"/>
                                <a:gd name="T1" fmla="*/ 0 h 51"/>
                                <a:gd name="T2" fmla="*/ 83 w 83"/>
                                <a:gd name="T3" fmla="*/ 24 h 51"/>
                                <a:gd name="T4" fmla="*/ 40 w 83"/>
                                <a:gd name="T5" fmla="*/ 51 h 51"/>
                                <a:gd name="T6" fmla="*/ 0 w 83"/>
                                <a:gd name="T7" fmla="*/ 25 h 51"/>
                                <a:gd name="T8" fmla="*/ 42 w 83"/>
                                <a:gd name="T9" fmla="*/ 0 h 51"/>
                              </a:gdLst>
                              <a:ahLst/>
                              <a:cxnLst>
                                <a:cxn ang="0">
                                  <a:pos x="T0" y="T1"/>
                                </a:cxn>
                                <a:cxn ang="0">
                                  <a:pos x="T2" y="T3"/>
                                </a:cxn>
                                <a:cxn ang="0">
                                  <a:pos x="T4" y="T5"/>
                                </a:cxn>
                                <a:cxn ang="0">
                                  <a:pos x="T6" y="T7"/>
                                </a:cxn>
                                <a:cxn ang="0">
                                  <a:pos x="T8" y="T9"/>
                                </a:cxn>
                              </a:cxnLst>
                              <a:rect l="0" t="0" r="r" b="b"/>
                              <a:pathLst>
                                <a:path w="83" h="51">
                                  <a:moveTo>
                                    <a:pt x="42" y="0"/>
                                  </a:moveTo>
                                  <a:lnTo>
                                    <a:pt x="83" y="24"/>
                                  </a:lnTo>
                                  <a:lnTo>
                                    <a:pt x="40" y="51"/>
                                  </a:lnTo>
                                  <a:lnTo>
                                    <a:pt x="0" y="25"/>
                                  </a:lnTo>
                                  <a:lnTo>
                                    <a:pt x="4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2" name="Freeform 162"/>
                            <p:cNvSpPr>
                              <a:spLocks/>
                            </p:cNvSpPr>
                            <p:nvPr/>
                          </p:nvSpPr>
                          <p:spPr bwMode="auto">
                            <a:xfrm>
                              <a:off x="2795" y="3389"/>
                              <a:ext cx="41" cy="24"/>
                            </a:xfrm>
                            <a:custGeom>
                              <a:avLst/>
                              <a:gdLst>
                                <a:gd name="T0" fmla="*/ 46 w 83"/>
                                <a:gd name="T1" fmla="*/ 0 h 49"/>
                                <a:gd name="T2" fmla="*/ 83 w 83"/>
                                <a:gd name="T3" fmla="*/ 22 h 49"/>
                                <a:gd name="T4" fmla="*/ 40 w 83"/>
                                <a:gd name="T5" fmla="*/ 49 h 49"/>
                                <a:gd name="T6" fmla="*/ 0 w 83"/>
                                <a:gd name="T7" fmla="*/ 24 h 49"/>
                                <a:gd name="T8" fmla="*/ 46 w 83"/>
                                <a:gd name="T9" fmla="*/ 0 h 49"/>
                              </a:gdLst>
                              <a:ahLst/>
                              <a:cxnLst>
                                <a:cxn ang="0">
                                  <a:pos x="T0" y="T1"/>
                                </a:cxn>
                                <a:cxn ang="0">
                                  <a:pos x="T2" y="T3"/>
                                </a:cxn>
                                <a:cxn ang="0">
                                  <a:pos x="T4" y="T5"/>
                                </a:cxn>
                                <a:cxn ang="0">
                                  <a:pos x="T6" y="T7"/>
                                </a:cxn>
                                <a:cxn ang="0">
                                  <a:pos x="T8" y="T9"/>
                                </a:cxn>
                              </a:cxnLst>
                              <a:rect l="0" t="0" r="r" b="b"/>
                              <a:pathLst>
                                <a:path w="83" h="49">
                                  <a:moveTo>
                                    <a:pt x="46" y="0"/>
                                  </a:moveTo>
                                  <a:lnTo>
                                    <a:pt x="83" y="22"/>
                                  </a:lnTo>
                                  <a:lnTo>
                                    <a:pt x="40" y="49"/>
                                  </a:lnTo>
                                  <a:lnTo>
                                    <a:pt x="0" y="24"/>
                                  </a:lnTo>
                                  <a:lnTo>
                                    <a:pt x="4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3" name="Freeform 163"/>
                            <p:cNvSpPr>
                              <a:spLocks/>
                            </p:cNvSpPr>
                            <p:nvPr/>
                          </p:nvSpPr>
                          <p:spPr bwMode="auto">
                            <a:xfrm>
                              <a:off x="2822" y="3380"/>
                              <a:ext cx="34" cy="21"/>
                            </a:xfrm>
                            <a:custGeom>
                              <a:avLst/>
                              <a:gdLst>
                                <a:gd name="T0" fmla="*/ 31 w 69"/>
                                <a:gd name="T1" fmla="*/ 0 h 40"/>
                                <a:gd name="T2" fmla="*/ 69 w 69"/>
                                <a:gd name="T3" fmla="*/ 22 h 40"/>
                                <a:gd name="T4" fmla="*/ 36 w 69"/>
                                <a:gd name="T5" fmla="*/ 40 h 40"/>
                                <a:gd name="T6" fmla="*/ 0 w 69"/>
                                <a:gd name="T7" fmla="*/ 18 h 40"/>
                                <a:gd name="T8" fmla="*/ 31 w 69"/>
                                <a:gd name="T9" fmla="*/ 0 h 40"/>
                              </a:gdLst>
                              <a:ahLst/>
                              <a:cxnLst>
                                <a:cxn ang="0">
                                  <a:pos x="T0" y="T1"/>
                                </a:cxn>
                                <a:cxn ang="0">
                                  <a:pos x="T2" y="T3"/>
                                </a:cxn>
                                <a:cxn ang="0">
                                  <a:pos x="T4" y="T5"/>
                                </a:cxn>
                                <a:cxn ang="0">
                                  <a:pos x="T6" y="T7"/>
                                </a:cxn>
                                <a:cxn ang="0">
                                  <a:pos x="T8" y="T9"/>
                                </a:cxn>
                              </a:cxnLst>
                              <a:rect l="0" t="0" r="r" b="b"/>
                              <a:pathLst>
                                <a:path w="69" h="40">
                                  <a:moveTo>
                                    <a:pt x="31" y="0"/>
                                  </a:moveTo>
                                  <a:lnTo>
                                    <a:pt x="69" y="22"/>
                                  </a:lnTo>
                                  <a:lnTo>
                                    <a:pt x="36" y="40"/>
                                  </a:lnTo>
                                  <a:lnTo>
                                    <a:pt x="0" y="18"/>
                                  </a:lnTo>
                                  <a:lnTo>
                                    <a:pt x="3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4" name="Freeform 164"/>
                            <p:cNvSpPr>
                              <a:spLocks/>
                            </p:cNvSpPr>
                            <p:nvPr/>
                          </p:nvSpPr>
                          <p:spPr bwMode="auto">
                            <a:xfrm>
                              <a:off x="2722" y="3402"/>
                              <a:ext cx="40" cy="25"/>
                            </a:xfrm>
                            <a:custGeom>
                              <a:avLst/>
                              <a:gdLst>
                                <a:gd name="T0" fmla="*/ 44 w 81"/>
                                <a:gd name="T1" fmla="*/ 0 h 49"/>
                                <a:gd name="T2" fmla="*/ 81 w 81"/>
                                <a:gd name="T3" fmla="*/ 22 h 49"/>
                                <a:gd name="T4" fmla="*/ 39 w 81"/>
                                <a:gd name="T5" fmla="*/ 49 h 49"/>
                                <a:gd name="T6" fmla="*/ 0 w 81"/>
                                <a:gd name="T7" fmla="*/ 24 h 49"/>
                                <a:gd name="T8" fmla="*/ 44 w 81"/>
                                <a:gd name="T9" fmla="*/ 0 h 49"/>
                              </a:gdLst>
                              <a:ahLst/>
                              <a:cxnLst>
                                <a:cxn ang="0">
                                  <a:pos x="T0" y="T1"/>
                                </a:cxn>
                                <a:cxn ang="0">
                                  <a:pos x="T2" y="T3"/>
                                </a:cxn>
                                <a:cxn ang="0">
                                  <a:pos x="T4" y="T5"/>
                                </a:cxn>
                                <a:cxn ang="0">
                                  <a:pos x="T6" y="T7"/>
                                </a:cxn>
                                <a:cxn ang="0">
                                  <a:pos x="T8" y="T9"/>
                                </a:cxn>
                              </a:cxnLst>
                              <a:rect l="0" t="0" r="r" b="b"/>
                              <a:pathLst>
                                <a:path w="81" h="49">
                                  <a:moveTo>
                                    <a:pt x="44" y="0"/>
                                  </a:moveTo>
                                  <a:lnTo>
                                    <a:pt x="81" y="22"/>
                                  </a:lnTo>
                                  <a:lnTo>
                                    <a:pt x="39" y="49"/>
                                  </a:lnTo>
                                  <a:lnTo>
                                    <a:pt x="0" y="24"/>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5" name="Freeform 165"/>
                            <p:cNvSpPr>
                              <a:spLocks/>
                            </p:cNvSpPr>
                            <p:nvPr/>
                          </p:nvSpPr>
                          <p:spPr bwMode="auto">
                            <a:xfrm>
                              <a:off x="2750" y="3390"/>
                              <a:ext cx="40" cy="24"/>
                            </a:xfrm>
                            <a:custGeom>
                              <a:avLst/>
                              <a:gdLst>
                                <a:gd name="T0" fmla="*/ 44 w 81"/>
                                <a:gd name="T1" fmla="*/ 0 h 48"/>
                                <a:gd name="T2" fmla="*/ 81 w 81"/>
                                <a:gd name="T3" fmla="*/ 22 h 48"/>
                                <a:gd name="T4" fmla="*/ 35 w 81"/>
                                <a:gd name="T5" fmla="*/ 48 h 48"/>
                                <a:gd name="T6" fmla="*/ 0 w 81"/>
                                <a:gd name="T7" fmla="*/ 25 h 48"/>
                                <a:gd name="T8" fmla="*/ 44 w 81"/>
                                <a:gd name="T9" fmla="*/ 0 h 48"/>
                              </a:gdLst>
                              <a:ahLst/>
                              <a:cxnLst>
                                <a:cxn ang="0">
                                  <a:pos x="T0" y="T1"/>
                                </a:cxn>
                                <a:cxn ang="0">
                                  <a:pos x="T2" y="T3"/>
                                </a:cxn>
                                <a:cxn ang="0">
                                  <a:pos x="T4" y="T5"/>
                                </a:cxn>
                                <a:cxn ang="0">
                                  <a:pos x="T6" y="T7"/>
                                </a:cxn>
                                <a:cxn ang="0">
                                  <a:pos x="T8" y="T9"/>
                                </a:cxn>
                              </a:cxnLst>
                              <a:rect l="0" t="0" r="r" b="b"/>
                              <a:pathLst>
                                <a:path w="81" h="48">
                                  <a:moveTo>
                                    <a:pt x="44" y="0"/>
                                  </a:moveTo>
                                  <a:lnTo>
                                    <a:pt x="81" y="22"/>
                                  </a:lnTo>
                                  <a:lnTo>
                                    <a:pt x="35" y="48"/>
                                  </a:lnTo>
                                  <a:lnTo>
                                    <a:pt x="0" y="25"/>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6" name="Freeform 166"/>
                            <p:cNvSpPr>
                              <a:spLocks/>
                            </p:cNvSpPr>
                            <p:nvPr/>
                          </p:nvSpPr>
                          <p:spPr bwMode="auto">
                            <a:xfrm>
                              <a:off x="2775" y="3378"/>
                              <a:ext cx="42" cy="24"/>
                            </a:xfrm>
                            <a:custGeom>
                              <a:avLst/>
                              <a:gdLst>
                                <a:gd name="T0" fmla="*/ 45 w 83"/>
                                <a:gd name="T1" fmla="*/ 0 h 48"/>
                                <a:gd name="T2" fmla="*/ 83 w 83"/>
                                <a:gd name="T3" fmla="*/ 23 h 48"/>
                                <a:gd name="T4" fmla="*/ 39 w 83"/>
                                <a:gd name="T5" fmla="*/ 48 h 48"/>
                                <a:gd name="T6" fmla="*/ 0 w 83"/>
                                <a:gd name="T7" fmla="*/ 25 h 48"/>
                                <a:gd name="T8" fmla="*/ 45 w 83"/>
                                <a:gd name="T9" fmla="*/ 0 h 48"/>
                              </a:gdLst>
                              <a:ahLst/>
                              <a:cxnLst>
                                <a:cxn ang="0">
                                  <a:pos x="T0" y="T1"/>
                                </a:cxn>
                                <a:cxn ang="0">
                                  <a:pos x="T2" y="T3"/>
                                </a:cxn>
                                <a:cxn ang="0">
                                  <a:pos x="T4" y="T5"/>
                                </a:cxn>
                                <a:cxn ang="0">
                                  <a:pos x="T6" y="T7"/>
                                </a:cxn>
                                <a:cxn ang="0">
                                  <a:pos x="T8" y="T9"/>
                                </a:cxn>
                              </a:cxnLst>
                              <a:rect l="0" t="0" r="r" b="b"/>
                              <a:pathLst>
                                <a:path w="83" h="48">
                                  <a:moveTo>
                                    <a:pt x="45" y="0"/>
                                  </a:moveTo>
                                  <a:lnTo>
                                    <a:pt x="83" y="23"/>
                                  </a:lnTo>
                                  <a:lnTo>
                                    <a:pt x="39" y="48"/>
                                  </a:lnTo>
                                  <a:lnTo>
                                    <a:pt x="0" y="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7" name="Freeform 167"/>
                            <p:cNvSpPr>
                              <a:spLocks/>
                            </p:cNvSpPr>
                            <p:nvPr/>
                          </p:nvSpPr>
                          <p:spPr bwMode="auto">
                            <a:xfrm>
                              <a:off x="2801" y="3370"/>
                              <a:ext cx="33" cy="20"/>
                            </a:xfrm>
                            <a:custGeom>
                              <a:avLst/>
                              <a:gdLst>
                                <a:gd name="T0" fmla="*/ 29 w 68"/>
                                <a:gd name="T1" fmla="*/ 0 h 40"/>
                                <a:gd name="T2" fmla="*/ 68 w 68"/>
                                <a:gd name="T3" fmla="*/ 22 h 40"/>
                                <a:gd name="T4" fmla="*/ 40 w 68"/>
                                <a:gd name="T5" fmla="*/ 40 h 40"/>
                                <a:gd name="T6" fmla="*/ 0 w 68"/>
                                <a:gd name="T7" fmla="*/ 16 h 40"/>
                                <a:gd name="T8" fmla="*/ 29 w 68"/>
                                <a:gd name="T9" fmla="*/ 0 h 40"/>
                              </a:gdLst>
                              <a:ahLst/>
                              <a:cxnLst>
                                <a:cxn ang="0">
                                  <a:pos x="T0" y="T1"/>
                                </a:cxn>
                                <a:cxn ang="0">
                                  <a:pos x="T2" y="T3"/>
                                </a:cxn>
                                <a:cxn ang="0">
                                  <a:pos x="T4" y="T5"/>
                                </a:cxn>
                                <a:cxn ang="0">
                                  <a:pos x="T6" y="T7"/>
                                </a:cxn>
                                <a:cxn ang="0">
                                  <a:pos x="T8" y="T9"/>
                                </a:cxn>
                              </a:cxnLst>
                              <a:rect l="0" t="0" r="r" b="b"/>
                              <a:pathLst>
                                <a:path w="68" h="40">
                                  <a:moveTo>
                                    <a:pt x="29" y="0"/>
                                  </a:moveTo>
                                  <a:lnTo>
                                    <a:pt x="68" y="22"/>
                                  </a:lnTo>
                                  <a:lnTo>
                                    <a:pt x="40" y="40"/>
                                  </a:lnTo>
                                  <a:lnTo>
                                    <a:pt x="0" y="16"/>
                                  </a:lnTo>
                                  <a:lnTo>
                                    <a:pt x="2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8" name="Freeform 168"/>
                            <p:cNvSpPr>
                              <a:spLocks/>
                            </p:cNvSpPr>
                            <p:nvPr/>
                          </p:nvSpPr>
                          <p:spPr bwMode="auto">
                            <a:xfrm>
                              <a:off x="2695" y="3414"/>
                              <a:ext cx="43" cy="25"/>
                            </a:xfrm>
                            <a:custGeom>
                              <a:avLst/>
                              <a:gdLst>
                                <a:gd name="T0" fmla="*/ 45 w 85"/>
                                <a:gd name="T1" fmla="*/ 0 h 49"/>
                                <a:gd name="T2" fmla="*/ 85 w 85"/>
                                <a:gd name="T3" fmla="*/ 26 h 49"/>
                                <a:gd name="T4" fmla="*/ 38 w 85"/>
                                <a:gd name="T5" fmla="*/ 49 h 49"/>
                                <a:gd name="T6" fmla="*/ 0 w 85"/>
                                <a:gd name="T7" fmla="*/ 26 h 49"/>
                                <a:gd name="T8" fmla="*/ 45 w 85"/>
                                <a:gd name="T9" fmla="*/ 0 h 49"/>
                              </a:gdLst>
                              <a:ahLst/>
                              <a:cxnLst>
                                <a:cxn ang="0">
                                  <a:pos x="T0" y="T1"/>
                                </a:cxn>
                                <a:cxn ang="0">
                                  <a:pos x="T2" y="T3"/>
                                </a:cxn>
                                <a:cxn ang="0">
                                  <a:pos x="T4" y="T5"/>
                                </a:cxn>
                                <a:cxn ang="0">
                                  <a:pos x="T6" y="T7"/>
                                </a:cxn>
                                <a:cxn ang="0">
                                  <a:pos x="T8" y="T9"/>
                                </a:cxn>
                              </a:cxnLst>
                              <a:rect l="0" t="0" r="r" b="b"/>
                              <a:pathLst>
                                <a:path w="85" h="49">
                                  <a:moveTo>
                                    <a:pt x="45" y="0"/>
                                  </a:moveTo>
                                  <a:lnTo>
                                    <a:pt x="85" y="26"/>
                                  </a:lnTo>
                                  <a:lnTo>
                                    <a:pt x="38" y="49"/>
                                  </a:lnTo>
                                  <a:lnTo>
                                    <a:pt x="0" y="26"/>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09" name="Freeform 169"/>
                            <p:cNvSpPr>
                              <a:spLocks/>
                            </p:cNvSpPr>
                            <p:nvPr/>
                          </p:nvSpPr>
                          <p:spPr bwMode="auto">
                            <a:xfrm>
                              <a:off x="2674" y="3402"/>
                              <a:ext cx="42" cy="25"/>
                            </a:xfrm>
                            <a:custGeom>
                              <a:avLst/>
                              <a:gdLst>
                                <a:gd name="T0" fmla="*/ 49 w 85"/>
                                <a:gd name="T1" fmla="*/ 0 h 49"/>
                                <a:gd name="T2" fmla="*/ 85 w 85"/>
                                <a:gd name="T3" fmla="*/ 24 h 49"/>
                                <a:gd name="T4" fmla="*/ 40 w 85"/>
                                <a:gd name="T5" fmla="*/ 49 h 49"/>
                                <a:gd name="T6" fmla="*/ 0 w 85"/>
                                <a:gd name="T7" fmla="*/ 24 h 49"/>
                                <a:gd name="T8" fmla="*/ 49 w 85"/>
                                <a:gd name="T9" fmla="*/ 0 h 49"/>
                              </a:gdLst>
                              <a:ahLst/>
                              <a:cxnLst>
                                <a:cxn ang="0">
                                  <a:pos x="T0" y="T1"/>
                                </a:cxn>
                                <a:cxn ang="0">
                                  <a:pos x="T2" y="T3"/>
                                </a:cxn>
                                <a:cxn ang="0">
                                  <a:pos x="T4" y="T5"/>
                                </a:cxn>
                                <a:cxn ang="0">
                                  <a:pos x="T6" y="T7"/>
                                </a:cxn>
                                <a:cxn ang="0">
                                  <a:pos x="T8" y="T9"/>
                                </a:cxn>
                              </a:cxnLst>
                              <a:rect l="0" t="0" r="r" b="b"/>
                              <a:pathLst>
                                <a:path w="85" h="49">
                                  <a:moveTo>
                                    <a:pt x="49" y="0"/>
                                  </a:moveTo>
                                  <a:lnTo>
                                    <a:pt x="85" y="24"/>
                                  </a:lnTo>
                                  <a:lnTo>
                                    <a:pt x="40" y="49"/>
                                  </a:lnTo>
                                  <a:lnTo>
                                    <a:pt x="0" y="24"/>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0" name="Freeform 170"/>
                            <p:cNvSpPr>
                              <a:spLocks/>
                            </p:cNvSpPr>
                            <p:nvPr/>
                          </p:nvSpPr>
                          <p:spPr bwMode="auto">
                            <a:xfrm>
                              <a:off x="2702" y="3391"/>
                              <a:ext cx="41" cy="24"/>
                            </a:xfrm>
                            <a:custGeom>
                              <a:avLst/>
                              <a:gdLst>
                                <a:gd name="T0" fmla="*/ 44 w 84"/>
                                <a:gd name="T1" fmla="*/ 0 h 48"/>
                                <a:gd name="T2" fmla="*/ 84 w 84"/>
                                <a:gd name="T3" fmla="*/ 25 h 48"/>
                                <a:gd name="T4" fmla="*/ 37 w 84"/>
                                <a:gd name="T5" fmla="*/ 48 h 48"/>
                                <a:gd name="T6" fmla="*/ 0 w 84"/>
                                <a:gd name="T7" fmla="*/ 24 h 48"/>
                                <a:gd name="T8" fmla="*/ 44 w 84"/>
                                <a:gd name="T9" fmla="*/ 0 h 48"/>
                              </a:gdLst>
                              <a:ahLst/>
                              <a:cxnLst>
                                <a:cxn ang="0">
                                  <a:pos x="T0" y="T1"/>
                                </a:cxn>
                                <a:cxn ang="0">
                                  <a:pos x="T2" y="T3"/>
                                </a:cxn>
                                <a:cxn ang="0">
                                  <a:pos x="T4" y="T5"/>
                                </a:cxn>
                                <a:cxn ang="0">
                                  <a:pos x="T6" y="T7"/>
                                </a:cxn>
                                <a:cxn ang="0">
                                  <a:pos x="T8" y="T9"/>
                                </a:cxn>
                              </a:cxnLst>
                              <a:rect l="0" t="0" r="r" b="b"/>
                              <a:pathLst>
                                <a:path w="84" h="48">
                                  <a:moveTo>
                                    <a:pt x="44" y="0"/>
                                  </a:moveTo>
                                  <a:lnTo>
                                    <a:pt x="84" y="25"/>
                                  </a:lnTo>
                                  <a:lnTo>
                                    <a:pt x="37" y="48"/>
                                  </a:lnTo>
                                  <a:lnTo>
                                    <a:pt x="0" y="24"/>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1" name="Freeform 171"/>
                            <p:cNvSpPr>
                              <a:spLocks/>
                            </p:cNvSpPr>
                            <p:nvPr/>
                          </p:nvSpPr>
                          <p:spPr bwMode="auto">
                            <a:xfrm>
                              <a:off x="2728" y="3378"/>
                              <a:ext cx="42" cy="24"/>
                            </a:xfrm>
                            <a:custGeom>
                              <a:avLst/>
                              <a:gdLst>
                                <a:gd name="T0" fmla="*/ 44 w 84"/>
                                <a:gd name="T1" fmla="*/ 0 h 48"/>
                                <a:gd name="T2" fmla="*/ 84 w 84"/>
                                <a:gd name="T3" fmla="*/ 24 h 48"/>
                                <a:gd name="T4" fmla="*/ 41 w 84"/>
                                <a:gd name="T5" fmla="*/ 48 h 48"/>
                                <a:gd name="T6" fmla="*/ 0 w 84"/>
                                <a:gd name="T7" fmla="*/ 24 h 48"/>
                                <a:gd name="T8" fmla="*/ 44 w 84"/>
                                <a:gd name="T9" fmla="*/ 0 h 48"/>
                              </a:gdLst>
                              <a:ahLst/>
                              <a:cxnLst>
                                <a:cxn ang="0">
                                  <a:pos x="T0" y="T1"/>
                                </a:cxn>
                                <a:cxn ang="0">
                                  <a:pos x="T2" y="T3"/>
                                </a:cxn>
                                <a:cxn ang="0">
                                  <a:pos x="T4" y="T5"/>
                                </a:cxn>
                                <a:cxn ang="0">
                                  <a:pos x="T6" y="T7"/>
                                </a:cxn>
                                <a:cxn ang="0">
                                  <a:pos x="T8" y="T9"/>
                                </a:cxn>
                              </a:cxnLst>
                              <a:rect l="0" t="0" r="r" b="b"/>
                              <a:pathLst>
                                <a:path w="84" h="48">
                                  <a:moveTo>
                                    <a:pt x="44" y="0"/>
                                  </a:moveTo>
                                  <a:lnTo>
                                    <a:pt x="84" y="24"/>
                                  </a:lnTo>
                                  <a:lnTo>
                                    <a:pt x="41" y="48"/>
                                  </a:lnTo>
                                  <a:lnTo>
                                    <a:pt x="0" y="24"/>
                                  </a:lnTo>
                                  <a:lnTo>
                                    <a:pt x="44"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2" name="Freeform 172"/>
                            <p:cNvSpPr>
                              <a:spLocks/>
                            </p:cNvSpPr>
                            <p:nvPr/>
                          </p:nvSpPr>
                          <p:spPr bwMode="auto">
                            <a:xfrm>
                              <a:off x="2754" y="3367"/>
                              <a:ext cx="43" cy="24"/>
                            </a:xfrm>
                            <a:custGeom>
                              <a:avLst/>
                              <a:gdLst>
                                <a:gd name="T0" fmla="*/ 46 w 86"/>
                                <a:gd name="T1" fmla="*/ 0 h 48"/>
                                <a:gd name="T2" fmla="*/ 86 w 86"/>
                                <a:gd name="T3" fmla="*/ 24 h 48"/>
                                <a:gd name="T4" fmla="*/ 39 w 86"/>
                                <a:gd name="T5" fmla="*/ 48 h 48"/>
                                <a:gd name="T6" fmla="*/ 0 w 86"/>
                                <a:gd name="T7" fmla="*/ 25 h 48"/>
                                <a:gd name="T8" fmla="*/ 46 w 86"/>
                                <a:gd name="T9" fmla="*/ 0 h 48"/>
                              </a:gdLst>
                              <a:ahLst/>
                              <a:cxnLst>
                                <a:cxn ang="0">
                                  <a:pos x="T0" y="T1"/>
                                </a:cxn>
                                <a:cxn ang="0">
                                  <a:pos x="T2" y="T3"/>
                                </a:cxn>
                                <a:cxn ang="0">
                                  <a:pos x="T4" y="T5"/>
                                </a:cxn>
                                <a:cxn ang="0">
                                  <a:pos x="T6" y="T7"/>
                                </a:cxn>
                                <a:cxn ang="0">
                                  <a:pos x="T8" y="T9"/>
                                </a:cxn>
                              </a:cxnLst>
                              <a:rect l="0" t="0" r="r" b="b"/>
                              <a:pathLst>
                                <a:path w="86" h="48">
                                  <a:moveTo>
                                    <a:pt x="46" y="0"/>
                                  </a:moveTo>
                                  <a:lnTo>
                                    <a:pt x="86" y="24"/>
                                  </a:lnTo>
                                  <a:lnTo>
                                    <a:pt x="39" y="48"/>
                                  </a:lnTo>
                                  <a:lnTo>
                                    <a:pt x="0" y="25"/>
                                  </a:lnTo>
                                  <a:lnTo>
                                    <a:pt x="4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3" name="Freeform 173"/>
                            <p:cNvSpPr>
                              <a:spLocks/>
                            </p:cNvSpPr>
                            <p:nvPr/>
                          </p:nvSpPr>
                          <p:spPr bwMode="auto">
                            <a:xfrm>
                              <a:off x="2781" y="3358"/>
                              <a:ext cx="34" cy="20"/>
                            </a:xfrm>
                            <a:custGeom>
                              <a:avLst/>
                              <a:gdLst>
                                <a:gd name="T0" fmla="*/ 28 w 68"/>
                                <a:gd name="T1" fmla="*/ 0 h 41"/>
                                <a:gd name="T2" fmla="*/ 68 w 68"/>
                                <a:gd name="T3" fmla="*/ 25 h 41"/>
                                <a:gd name="T4" fmla="*/ 39 w 68"/>
                                <a:gd name="T5" fmla="*/ 41 h 41"/>
                                <a:gd name="T6" fmla="*/ 0 w 68"/>
                                <a:gd name="T7" fmla="*/ 17 h 41"/>
                                <a:gd name="T8" fmla="*/ 28 w 68"/>
                                <a:gd name="T9" fmla="*/ 0 h 41"/>
                              </a:gdLst>
                              <a:ahLst/>
                              <a:cxnLst>
                                <a:cxn ang="0">
                                  <a:pos x="T0" y="T1"/>
                                </a:cxn>
                                <a:cxn ang="0">
                                  <a:pos x="T2" y="T3"/>
                                </a:cxn>
                                <a:cxn ang="0">
                                  <a:pos x="T4" y="T5"/>
                                </a:cxn>
                                <a:cxn ang="0">
                                  <a:pos x="T6" y="T7"/>
                                </a:cxn>
                                <a:cxn ang="0">
                                  <a:pos x="T8" y="T9"/>
                                </a:cxn>
                              </a:cxnLst>
                              <a:rect l="0" t="0" r="r" b="b"/>
                              <a:pathLst>
                                <a:path w="68" h="41">
                                  <a:moveTo>
                                    <a:pt x="28" y="0"/>
                                  </a:moveTo>
                                  <a:lnTo>
                                    <a:pt x="68" y="25"/>
                                  </a:lnTo>
                                  <a:lnTo>
                                    <a:pt x="39" y="41"/>
                                  </a:lnTo>
                                  <a:lnTo>
                                    <a:pt x="0" y="17"/>
                                  </a:lnTo>
                                  <a:lnTo>
                                    <a:pt x="2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4" name="Freeform 174"/>
                            <p:cNvSpPr>
                              <a:spLocks/>
                            </p:cNvSpPr>
                            <p:nvPr/>
                          </p:nvSpPr>
                          <p:spPr bwMode="auto">
                            <a:xfrm>
                              <a:off x="2683" y="3380"/>
                              <a:ext cx="39" cy="22"/>
                            </a:xfrm>
                            <a:custGeom>
                              <a:avLst/>
                              <a:gdLst>
                                <a:gd name="T0" fmla="*/ 48 w 79"/>
                                <a:gd name="T1" fmla="*/ 0 h 44"/>
                                <a:gd name="T2" fmla="*/ 79 w 79"/>
                                <a:gd name="T3" fmla="*/ 22 h 44"/>
                                <a:gd name="T4" fmla="*/ 33 w 79"/>
                                <a:gd name="T5" fmla="*/ 44 h 44"/>
                                <a:gd name="T6" fmla="*/ 0 w 79"/>
                                <a:gd name="T7" fmla="*/ 23 h 44"/>
                                <a:gd name="T8" fmla="*/ 48 w 79"/>
                                <a:gd name="T9" fmla="*/ 0 h 44"/>
                              </a:gdLst>
                              <a:ahLst/>
                              <a:cxnLst>
                                <a:cxn ang="0">
                                  <a:pos x="T0" y="T1"/>
                                </a:cxn>
                                <a:cxn ang="0">
                                  <a:pos x="T2" y="T3"/>
                                </a:cxn>
                                <a:cxn ang="0">
                                  <a:pos x="T4" y="T5"/>
                                </a:cxn>
                                <a:cxn ang="0">
                                  <a:pos x="T6" y="T7"/>
                                </a:cxn>
                                <a:cxn ang="0">
                                  <a:pos x="T8" y="T9"/>
                                </a:cxn>
                              </a:cxnLst>
                              <a:rect l="0" t="0" r="r" b="b"/>
                              <a:pathLst>
                                <a:path w="79" h="44">
                                  <a:moveTo>
                                    <a:pt x="48" y="0"/>
                                  </a:moveTo>
                                  <a:lnTo>
                                    <a:pt x="79" y="22"/>
                                  </a:lnTo>
                                  <a:lnTo>
                                    <a:pt x="33" y="44"/>
                                  </a:lnTo>
                                  <a:lnTo>
                                    <a:pt x="0" y="23"/>
                                  </a:lnTo>
                                  <a:lnTo>
                                    <a:pt x="4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5" name="Freeform 175"/>
                            <p:cNvSpPr>
                              <a:spLocks/>
                            </p:cNvSpPr>
                            <p:nvPr/>
                          </p:nvSpPr>
                          <p:spPr bwMode="auto">
                            <a:xfrm>
                              <a:off x="2710" y="3368"/>
                              <a:ext cx="40" cy="23"/>
                            </a:xfrm>
                            <a:custGeom>
                              <a:avLst/>
                              <a:gdLst>
                                <a:gd name="T0" fmla="*/ 45 w 79"/>
                                <a:gd name="T1" fmla="*/ 0 h 45"/>
                                <a:gd name="T2" fmla="*/ 79 w 79"/>
                                <a:gd name="T3" fmla="*/ 22 h 45"/>
                                <a:gd name="T4" fmla="*/ 31 w 79"/>
                                <a:gd name="T5" fmla="*/ 45 h 45"/>
                                <a:gd name="T6" fmla="*/ 0 w 79"/>
                                <a:gd name="T7" fmla="*/ 25 h 45"/>
                                <a:gd name="T8" fmla="*/ 45 w 79"/>
                                <a:gd name="T9" fmla="*/ 0 h 45"/>
                              </a:gdLst>
                              <a:ahLst/>
                              <a:cxnLst>
                                <a:cxn ang="0">
                                  <a:pos x="T0" y="T1"/>
                                </a:cxn>
                                <a:cxn ang="0">
                                  <a:pos x="T2" y="T3"/>
                                </a:cxn>
                                <a:cxn ang="0">
                                  <a:pos x="T4" y="T5"/>
                                </a:cxn>
                                <a:cxn ang="0">
                                  <a:pos x="T6" y="T7"/>
                                </a:cxn>
                                <a:cxn ang="0">
                                  <a:pos x="T8" y="T9"/>
                                </a:cxn>
                              </a:cxnLst>
                              <a:rect l="0" t="0" r="r" b="b"/>
                              <a:pathLst>
                                <a:path w="79" h="45">
                                  <a:moveTo>
                                    <a:pt x="45" y="0"/>
                                  </a:moveTo>
                                  <a:lnTo>
                                    <a:pt x="79" y="22"/>
                                  </a:lnTo>
                                  <a:lnTo>
                                    <a:pt x="31" y="45"/>
                                  </a:lnTo>
                                  <a:lnTo>
                                    <a:pt x="0" y="25"/>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6" name="Freeform 176"/>
                            <p:cNvSpPr>
                              <a:spLocks/>
                            </p:cNvSpPr>
                            <p:nvPr/>
                          </p:nvSpPr>
                          <p:spPr bwMode="auto">
                            <a:xfrm>
                              <a:off x="2734" y="3356"/>
                              <a:ext cx="42" cy="22"/>
                            </a:xfrm>
                            <a:custGeom>
                              <a:avLst/>
                              <a:gdLst>
                                <a:gd name="T0" fmla="*/ 52 w 84"/>
                                <a:gd name="T1" fmla="*/ 0 h 46"/>
                                <a:gd name="T2" fmla="*/ 84 w 84"/>
                                <a:gd name="T3" fmla="*/ 24 h 46"/>
                                <a:gd name="T4" fmla="*/ 36 w 84"/>
                                <a:gd name="T5" fmla="*/ 46 h 46"/>
                                <a:gd name="T6" fmla="*/ 0 w 84"/>
                                <a:gd name="T7" fmla="*/ 26 h 46"/>
                                <a:gd name="T8" fmla="*/ 52 w 84"/>
                                <a:gd name="T9" fmla="*/ 0 h 46"/>
                              </a:gdLst>
                              <a:ahLst/>
                              <a:cxnLst>
                                <a:cxn ang="0">
                                  <a:pos x="T0" y="T1"/>
                                </a:cxn>
                                <a:cxn ang="0">
                                  <a:pos x="T2" y="T3"/>
                                </a:cxn>
                                <a:cxn ang="0">
                                  <a:pos x="T4" y="T5"/>
                                </a:cxn>
                                <a:cxn ang="0">
                                  <a:pos x="T6" y="T7"/>
                                </a:cxn>
                                <a:cxn ang="0">
                                  <a:pos x="T8" y="T9"/>
                                </a:cxn>
                              </a:cxnLst>
                              <a:rect l="0" t="0" r="r" b="b"/>
                              <a:pathLst>
                                <a:path w="84" h="46">
                                  <a:moveTo>
                                    <a:pt x="52" y="0"/>
                                  </a:moveTo>
                                  <a:lnTo>
                                    <a:pt x="84" y="24"/>
                                  </a:lnTo>
                                  <a:lnTo>
                                    <a:pt x="36" y="46"/>
                                  </a:lnTo>
                                  <a:lnTo>
                                    <a:pt x="0" y="26"/>
                                  </a:lnTo>
                                  <a:lnTo>
                                    <a:pt x="5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7" name="Freeform 177"/>
                            <p:cNvSpPr>
                              <a:spLocks/>
                            </p:cNvSpPr>
                            <p:nvPr/>
                          </p:nvSpPr>
                          <p:spPr bwMode="auto">
                            <a:xfrm>
                              <a:off x="2760" y="3348"/>
                              <a:ext cx="34" cy="19"/>
                            </a:xfrm>
                            <a:custGeom>
                              <a:avLst/>
                              <a:gdLst>
                                <a:gd name="T0" fmla="*/ 32 w 68"/>
                                <a:gd name="T1" fmla="*/ 0 h 40"/>
                                <a:gd name="T2" fmla="*/ 68 w 68"/>
                                <a:gd name="T3" fmla="*/ 22 h 40"/>
                                <a:gd name="T4" fmla="*/ 37 w 68"/>
                                <a:gd name="T5" fmla="*/ 40 h 40"/>
                                <a:gd name="T6" fmla="*/ 0 w 68"/>
                                <a:gd name="T7" fmla="*/ 15 h 40"/>
                                <a:gd name="T8" fmla="*/ 32 w 68"/>
                                <a:gd name="T9" fmla="*/ 0 h 40"/>
                              </a:gdLst>
                              <a:ahLst/>
                              <a:cxnLst>
                                <a:cxn ang="0">
                                  <a:pos x="T0" y="T1"/>
                                </a:cxn>
                                <a:cxn ang="0">
                                  <a:pos x="T2" y="T3"/>
                                </a:cxn>
                                <a:cxn ang="0">
                                  <a:pos x="T4" y="T5"/>
                                </a:cxn>
                                <a:cxn ang="0">
                                  <a:pos x="T6" y="T7"/>
                                </a:cxn>
                                <a:cxn ang="0">
                                  <a:pos x="T8" y="T9"/>
                                </a:cxn>
                              </a:cxnLst>
                              <a:rect l="0" t="0" r="r" b="b"/>
                              <a:pathLst>
                                <a:path w="68" h="40">
                                  <a:moveTo>
                                    <a:pt x="32" y="0"/>
                                  </a:moveTo>
                                  <a:lnTo>
                                    <a:pt x="68" y="22"/>
                                  </a:lnTo>
                                  <a:lnTo>
                                    <a:pt x="37" y="40"/>
                                  </a:lnTo>
                                  <a:lnTo>
                                    <a:pt x="0" y="15"/>
                                  </a:lnTo>
                                  <a:lnTo>
                                    <a:pt x="32"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8" name="Freeform 178"/>
                            <p:cNvSpPr>
                              <a:spLocks/>
                            </p:cNvSpPr>
                            <p:nvPr/>
                          </p:nvSpPr>
                          <p:spPr bwMode="auto">
                            <a:xfrm>
                              <a:off x="2657" y="3393"/>
                              <a:ext cx="40" cy="22"/>
                            </a:xfrm>
                            <a:custGeom>
                              <a:avLst/>
                              <a:gdLst>
                                <a:gd name="T0" fmla="*/ 49 w 80"/>
                                <a:gd name="T1" fmla="*/ 0 h 44"/>
                                <a:gd name="T2" fmla="*/ 80 w 80"/>
                                <a:gd name="T3" fmla="*/ 21 h 44"/>
                                <a:gd name="T4" fmla="*/ 33 w 80"/>
                                <a:gd name="T5" fmla="*/ 44 h 44"/>
                                <a:gd name="T6" fmla="*/ 0 w 80"/>
                                <a:gd name="T7" fmla="*/ 26 h 44"/>
                                <a:gd name="T8" fmla="*/ 49 w 80"/>
                                <a:gd name="T9" fmla="*/ 0 h 44"/>
                              </a:gdLst>
                              <a:ahLst/>
                              <a:cxnLst>
                                <a:cxn ang="0">
                                  <a:pos x="T0" y="T1"/>
                                </a:cxn>
                                <a:cxn ang="0">
                                  <a:pos x="T2" y="T3"/>
                                </a:cxn>
                                <a:cxn ang="0">
                                  <a:pos x="T4" y="T5"/>
                                </a:cxn>
                                <a:cxn ang="0">
                                  <a:pos x="T6" y="T7"/>
                                </a:cxn>
                                <a:cxn ang="0">
                                  <a:pos x="T8" y="T9"/>
                                </a:cxn>
                              </a:cxnLst>
                              <a:rect l="0" t="0" r="r" b="b"/>
                              <a:pathLst>
                                <a:path w="80" h="44">
                                  <a:moveTo>
                                    <a:pt x="49" y="0"/>
                                  </a:moveTo>
                                  <a:lnTo>
                                    <a:pt x="80" y="21"/>
                                  </a:lnTo>
                                  <a:lnTo>
                                    <a:pt x="33" y="44"/>
                                  </a:lnTo>
                                  <a:lnTo>
                                    <a:pt x="0" y="26"/>
                                  </a:lnTo>
                                  <a:lnTo>
                                    <a:pt x="49"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19" name="Freeform 179"/>
                            <p:cNvSpPr>
                              <a:spLocks/>
                            </p:cNvSpPr>
                            <p:nvPr/>
                          </p:nvSpPr>
                          <p:spPr bwMode="auto">
                            <a:xfrm>
                              <a:off x="2660" y="3367"/>
                              <a:ext cx="45" cy="26"/>
                            </a:xfrm>
                            <a:custGeom>
                              <a:avLst/>
                              <a:gdLst>
                                <a:gd name="T0" fmla="*/ 47 w 90"/>
                                <a:gd name="T1" fmla="*/ 0 h 53"/>
                                <a:gd name="T2" fmla="*/ 90 w 90"/>
                                <a:gd name="T3" fmla="*/ 29 h 53"/>
                                <a:gd name="T4" fmla="*/ 46 w 90"/>
                                <a:gd name="T5" fmla="*/ 53 h 53"/>
                                <a:gd name="T6" fmla="*/ 0 w 90"/>
                                <a:gd name="T7" fmla="*/ 23 h 53"/>
                                <a:gd name="T8" fmla="*/ 47 w 90"/>
                                <a:gd name="T9" fmla="*/ 0 h 53"/>
                              </a:gdLst>
                              <a:ahLst/>
                              <a:cxnLst>
                                <a:cxn ang="0">
                                  <a:pos x="T0" y="T1"/>
                                </a:cxn>
                                <a:cxn ang="0">
                                  <a:pos x="T2" y="T3"/>
                                </a:cxn>
                                <a:cxn ang="0">
                                  <a:pos x="T4" y="T5"/>
                                </a:cxn>
                                <a:cxn ang="0">
                                  <a:pos x="T6" y="T7"/>
                                </a:cxn>
                                <a:cxn ang="0">
                                  <a:pos x="T8" y="T9"/>
                                </a:cxn>
                              </a:cxnLst>
                              <a:rect l="0" t="0" r="r" b="b"/>
                              <a:pathLst>
                                <a:path w="90" h="53">
                                  <a:moveTo>
                                    <a:pt x="47" y="0"/>
                                  </a:moveTo>
                                  <a:lnTo>
                                    <a:pt x="90" y="29"/>
                                  </a:lnTo>
                                  <a:lnTo>
                                    <a:pt x="46" y="53"/>
                                  </a:lnTo>
                                  <a:lnTo>
                                    <a:pt x="0" y="23"/>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0" name="Freeform 180"/>
                            <p:cNvSpPr>
                              <a:spLocks/>
                            </p:cNvSpPr>
                            <p:nvPr/>
                          </p:nvSpPr>
                          <p:spPr bwMode="auto">
                            <a:xfrm>
                              <a:off x="2686" y="3355"/>
                              <a:ext cx="46" cy="26"/>
                            </a:xfrm>
                            <a:custGeom>
                              <a:avLst/>
                              <a:gdLst>
                                <a:gd name="T0" fmla="*/ 47 w 91"/>
                                <a:gd name="T1" fmla="*/ 0 h 52"/>
                                <a:gd name="T2" fmla="*/ 91 w 91"/>
                                <a:gd name="T3" fmla="*/ 28 h 52"/>
                                <a:gd name="T4" fmla="*/ 45 w 91"/>
                                <a:gd name="T5" fmla="*/ 52 h 52"/>
                                <a:gd name="T6" fmla="*/ 0 w 91"/>
                                <a:gd name="T7" fmla="*/ 22 h 52"/>
                                <a:gd name="T8" fmla="*/ 47 w 91"/>
                                <a:gd name="T9" fmla="*/ 0 h 52"/>
                              </a:gdLst>
                              <a:ahLst/>
                              <a:cxnLst>
                                <a:cxn ang="0">
                                  <a:pos x="T0" y="T1"/>
                                </a:cxn>
                                <a:cxn ang="0">
                                  <a:pos x="T2" y="T3"/>
                                </a:cxn>
                                <a:cxn ang="0">
                                  <a:pos x="T4" y="T5"/>
                                </a:cxn>
                                <a:cxn ang="0">
                                  <a:pos x="T6" y="T7"/>
                                </a:cxn>
                                <a:cxn ang="0">
                                  <a:pos x="T8" y="T9"/>
                                </a:cxn>
                              </a:cxnLst>
                              <a:rect l="0" t="0" r="r" b="b"/>
                              <a:pathLst>
                                <a:path w="91" h="52">
                                  <a:moveTo>
                                    <a:pt x="47" y="0"/>
                                  </a:moveTo>
                                  <a:lnTo>
                                    <a:pt x="91" y="28"/>
                                  </a:lnTo>
                                  <a:lnTo>
                                    <a:pt x="45" y="52"/>
                                  </a:lnTo>
                                  <a:lnTo>
                                    <a:pt x="0" y="22"/>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1" name="Freeform 181"/>
                            <p:cNvSpPr>
                              <a:spLocks/>
                            </p:cNvSpPr>
                            <p:nvPr/>
                          </p:nvSpPr>
                          <p:spPr bwMode="auto">
                            <a:xfrm>
                              <a:off x="2713" y="3343"/>
                              <a:ext cx="44" cy="25"/>
                            </a:xfrm>
                            <a:custGeom>
                              <a:avLst/>
                              <a:gdLst>
                                <a:gd name="T0" fmla="*/ 47 w 88"/>
                                <a:gd name="T1" fmla="*/ 0 h 49"/>
                                <a:gd name="T2" fmla="*/ 88 w 88"/>
                                <a:gd name="T3" fmla="*/ 27 h 49"/>
                                <a:gd name="T4" fmla="*/ 42 w 88"/>
                                <a:gd name="T5" fmla="*/ 49 h 49"/>
                                <a:gd name="T6" fmla="*/ 0 w 88"/>
                                <a:gd name="T7" fmla="*/ 23 h 49"/>
                                <a:gd name="T8" fmla="*/ 47 w 88"/>
                                <a:gd name="T9" fmla="*/ 0 h 49"/>
                              </a:gdLst>
                              <a:ahLst/>
                              <a:cxnLst>
                                <a:cxn ang="0">
                                  <a:pos x="T0" y="T1"/>
                                </a:cxn>
                                <a:cxn ang="0">
                                  <a:pos x="T2" y="T3"/>
                                </a:cxn>
                                <a:cxn ang="0">
                                  <a:pos x="T4" y="T5"/>
                                </a:cxn>
                                <a:cxn ang="0">
                                  <a:pos x="T6" y="T7"/>
                                </a:cxn>
                                <a:cxn ang="0">
                                  <a:pos x="T8" y="T9"/>
                                </a:cxn>
                              </a:cxnLst>
                              <a:rect l="0" t="0" r="r" b="b"/>
                              <a:pathLst>
                                <a:path w="88" h="49">
                                  <a:moveTo>
                                    <a:pt x="47" y="0"/>
                                  </a:moveTo>
                                  <a:lnTo>
                                    <a:pt x="88" y="27"/>
                                  </a:lnTo>
                                  <a:lnTo>
                                    <a:pt x="42" y="49"/>
                                  </a:lnTo>
                                  <a:lnTo>
                                    <a:pt x="0" y="23"/>
                                  </a:lnTo>
                                  <a:lnTo>
                                    <a:pt x="47"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2" name="Freeform 182"/>
                            <p:cNvSpPr>
                              <a:spLocks/>
                            </p:cNvSpPr>
                            <p:nvPr/>
                          </p:nvSpPr>
                          <p:spPr bwMode="auto">
                            <a:xfrm>
                              <a:off x="2739" y="3337"/>
                              <a:ext cx="35" cy="19"/>
                            </a:xfrm>
                            <a:custGeom>
                              <a:avLst/>
                              <a:gdLst>
                                <a:gd name="T0" fmla="*/ 30 w 70"/>
                                <a:gd name="T1" fmla="*/ 0 h 40"/>
                                <a:gd name="T2" fmla="*/ 70 w 70"/>
                                <a:gd name="T3" fmla="*/ 25 h 40"/>
                                <a:gd name="T4" fmla="*/ 43 w 70"/>
                                <a:gd name="T5" fmla="*/ 40 h 40"/>
                                <a:gd name="T6" fmla="*/ 0 w 70"/>
                                <a:gd name="T7" fmla="*/ 14 h 40"/>
                                <a:gd name="T8" fmla="*/ 30 w 70"/>
                                <a:gd name="T9" fmla="*/ 0 h 40"/>
                              </a:gdLst>
                              <a:ahLst/>
                              <a:cxnLst>
                                <a:cxn ang="0">
                                  <a:pos x="T0" y="T1"/>
                                </a:cxn>
                                <a:cxn ang="0">
                                  <a:pos x="T2" y="T3"/>
                                </a:cxn>
                                <a:cxn ang="0">
                                  <a:pos x="T4" y="T5"/>
                                </a:cxn>
                                <a:cxn ang="0">
                                  <a:pos x="T6" y="T7"/>
                                </a:cxn>
                                <a:cxn ang="0">
                                  <a:pos x="T8" y="T9"/>
                                </a:cxn>
                              </a:cxnLst>
                              <a:rect l="0" t="0" r="r" b="b"/>
                              <a:pathLst>
                                <a:path w="70" h="40">
                                  <a:moveTo>
                                    <a:pt x="30" y="0"/>
                                  </a:moveTo>
                                  <a:lnTo>
                                    <a:pt x="70" y="25"/>
                                  </a:lnTo>
                                  <a:lnTo>
                                    <a:pt x="43" y="40"/>
                                  </a:lnTo>
                                  <a:lnTo>
                                    <a:pt x="0" y="14"/>
                                  </a:lnTo>
                                  <a:lnTo>
                                    <a:pt x="3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3" name="Freeform 183"/>
                            <p:cNvSpPr>
                              <a:spLocks/>
                            </p:cNvSpPr>
                            <p:nvPr/>
                          </p:nvSpPr>
                          <p:spPr bwMode="auto">
                            <a:xfrm>
                              <a:off x="2632" y="3378"/>
                              <a:ext cx="48" cy="27"/>
                            </a:xfrm>
                            <a:custGeom>
                              <a:avLst/>
                              <a:gdLst>
                                <a:gd name="T0" fmla="*/ 48 w 96"/>
                                <a:gd name="T1" fmla="*/ 0 h 54"/>
                                <a:gd name="T2" fmla="*/ 96 w 96"/>
                                <a:gd name="T3" fmla="*/ 29 h 54"/>
                                <a:gd name="T4" fmla="*/ 49 w 96"/>
                                <a:gd name="T5" fmla="*/ 54 h 54"/>
                                <a:gd name="T6" fmla="*/ 0 w 96"/>
                                <a:gd name="T7" fmla="*/ 22 h 54"/>
                                <a:gd name="T8" fmla="*/ 48 w 96"/>
                                <a:gd name="T9" fmla="*/ 0 h 54"/>
                              </a:gdLst>
                              <a:ahLst/>
                              <a:cxnLst>
                                <a:cxn ang="0">
                                  <a:pos x="T0" y="T1"/>
                                </a:cxn>
                                <a:cxn ang="0">
                                  <a:pos x="T2" y="T3"/>
                                </a:cxn>
                                <a:cxn ang="0">
                                  <a:pos x="T4" y="T5"/>
                                </a:cxn>
                                <a:cxn ang="0">
                                  <a:pos x="T6" y="T7"/>
                                </a:cxn>
                                <a:cxn ang="0">
                                  <a:pos x="T8" y="T9"/>
                                </a:cxn>
                              </a:cxnLst>
                              <a:rect l="0" t="0" r="r" b="b"/>
                              <a:pathLst>
                                <a:path w="96" h="54">
                                  <a:moveTo>
                                    <a:pt x="48" y="0"/>
                                  </a:moveTo>
                                  <a:lnTo>
                                    <a:pt x="96" y="29"/>
                                  </a:lnTo>
                                  <a:lnTo>
                                    <a:pt x="49" y="54"/>
                                  </a:lnTo>
                                  <a:lnTo>
                                    <a:pt x="0" y="22"/>
                                  </a:lnTo>
                                  <a:lnTo>
                                    <a:pt x="4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4" name="Freeform 184"/>
                            <p:cNvSpPr>
                              <a:spLocks/>
                            </p:cNvSpPr>
                            <p:nvPr/>
                          </p:nvSpPr>
                          <p:spPr bwMode="auto">
                            <a:xfrm>
                              <a:off x="2594" y="3355"/>
                              <a:ext cx="60" cy="34"/>
                            </a:xfrm>
                            <a:custGeom>
                              <a:avLst/>
                              <a:gdLst>
                                <a:gd name="T0" fmla="*/ 45 w 118"/>
                                <a:gd name="T1" fmla="*/ 0 h 69"/>
                                <a:gd name="T2" fmla="*/ 118 w 118"/>
                                <a:gd name="T3" fmla="*/ 51 h 69"/>
                                <a:gd name="T4" fmla="*/ 73 w 118"/>
                                <a:gd name="T5" fmla="*/ 69 h 69"/>
                                <a:gd name="T6" fmla="*/ 0 w 118"/>
                                <a:gd name="T7" fmla="*/ 22 h 69"/>
                                <a:gd name="T8" fmla="*/ 45 w 118"/>
                                <a:gd name="T9" fmla="*/ 0 h 69"/>
                              </a:gdLst>
                              <a:ahLst/>
                              <a:cxnLst>
                                <a:cxn ang="0">
                                  <a:pos x="T0" y="T1"/>
                                </a:cxn>
                                <a:cxn ang="0">
                                  <a:pos x="T2" y="T3"/>
                                </a:cxn>
                                <a:cxn ang="0">
                                  <a:pos x="T4" y="T5"/>
                                </a:cxn>
                                <a:cxn ang="0">
                                  <a:pos x="T6" y="T7"/>
                                </a:cxn>
                                <a:cxn ang="0">
                                  <a:pos x="T8" y="T9"/>
                                </a:cxn>
                              </a:cxnLst>
                              <a:rect l="0" t="0" r="r" b="b"/>
                              <a:pathLst>
                                <a:path w="118" h="69">
                                  <a:moveTo>
                                    <a:pt x="45" y="0"/>
                                  </a:moveTo>
                                  <a:lnTo>
                                    <a:pt x="118" y="51"/>
                                  </a:lnTo>
                                  <a:lnTo>
                                    <a:pt x="73" y="69"/>
                                  </a:lnTo>
                                  <a:lnTo>
                                    <a:pt x="0" y="22"/>
                                  </a:lnTo>
                                  <a:lnTo>
                                    <a:pt x="4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5" name="Freeform 185"/>
                            <p:cNvSpPr>
                              <a:spLocks/>
                            </p:cNvSpPr>
                            <p:nvPr/>
                          </p:nvSpPr>
                          <p:spPr bwMode="auto">
                            <a:xfrm>
                              <a:off x="2601" y="3324"/>
                              <a:ext cx="80" cy="54"/>
                            </a:xfrm>
                            <a:custGeom>
                              <a:avLst/>
                              <a:gdLst>
                                <a:gd name="T0" fmla="*/ 0 w 159"/>
                                <a:gd name="T1" fmla="*/ 40 h 110"/>
                                <a:gd name="T2" fmla="*/ 116 w 159"/>
                                <a:gd name="T3" fmla="*/ 110 h 110"/>
                                <a:gd name="T4" fmla="*/ 159 w 159"/>
                                <a:gd name="T5" fmla="*/ 91 h 110"/>
                                <a:gd name="T6" fmla="*/ 79 w 159"/>
                                <a:gd name="T7" fmla="*/ 40 h 110"/>
                                <a:gd name="T8" fmla="*/ 137 w 159"/>
                                <a:gd name="T9" fmla="*/ 16 h 110"/>
                                <a:gd name="T10" fmla="*/ 108 w 159"/>
                                <a:gd name="T11" fmla="*/ 0 h 110"/>
                                <a:gd name="T12" fmla="*/ 0 w 159"/>
                                <a:gd name="T13" fmla="*/ 40 h 110"/>
                              </a:gdLst>
                              <a:ahLst/>
                              <a:cxnLst>
                                <a:cxn ang="0">
                                  <a:pos x="T0" y="T1"/>
                                </a:cxn>
                                <a:cxn ang="0">
                                  <a:pos x="T2" y="T3"/>
                                </a:cxn>
                                <a:cxn ang="0">
                                  <a:pos x="T4" y="T5"/>
                                </a:cxn>
                                <a:cxn ang="0">
                                  <a:pos x="T6" y="T7"/>
                                </a:cxn>
                                <a:cxn ang="0">
                                  <a:pos x="T8" y="T9"/>
                                </a:cxn>
                                <a:cxn ang="0">
                                  <a:pos x="T10" y="T11"/>
                                </a:cxn>
                                <a:cxn ang="0">
                                  <a:pos x="T12" y="T13"/>
                                </a:cxn>
                              </a:cxnLst>
                              <a:rect l="0" t="0" r="r" b="b"/>
                              <a:pathLst>
                                <a:path w="159" h="110">
                                  <a:moveTo>
                                    <a:pt x="0" y="40"/>
                                  </a:moveTo>
                                  <a:lnTo>
                                    <a:pt x="116" y="110"/>
                                  </a:lnTo>
                                  <a:lnTo>
                                    <a:pt x="159" y="91"/>
                                  </a:lnTo>
                                  <a:lnTo>
                                    <a:pt x="79" y="40"/>
                                  </a:lnTo>
                                  <a:lnTo>
                                    <a:pt x="137" y="16"/>
                                  </a:lnTo>
                                  <a:lnTo>
                                    <a:pt x="108" y="0"/>
                                  </a:lnTo>
                                  <a:lnTo>
                                    <a:pt x="0" y="4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6" name="Freeform 186"/>
                            <p:cNvSpPr>
                              <a:spLocks/>
                            </p:cNvSpPr>
                            <p:nvPr/>
                          </p:nvSpPr>
                          <p:spPr bwMode="auto">
                            <a:xfrm>
                              <a:off x="2647" y="3332"/>
                              <a:ext cx="61" cy="35"/>
                            </a:xfrm>
                            <a:custGeom>
                              <a:avLst/>
                              <a:gdLst>
                                <a:gd name="T0" fmla="*/ 0 w 122"/>
                                <a:gd name="T1" fmla="*/ 22 h 70"/>
                                <a:gd name="T2" fmla="*/ 75 w 122"/>
                                <a:gd name="T3" fmla="*/ 70 h 70"/>
                                <a:gd name="T4" fmla="*/ 122 w 122"/>
                                <a:gd name="T5" fmla="*/ 49 h 70"/>
                                <a:gd name="T6" fmla="*/ 45 w 122"/>
                                <a:gd name="T7" fmla="*/ 0 h 70"/>
                                <a:gd name="T8" fmla="*/ 0 w 122"/>
                                <a:gd name="T9" fmla="*/ 22 h 70"/>
                              </a:gdLst>
                              <a:ahLst/>
                              <a:cxnLst>
                                <a:cxn ang="0">
                                  <a:pos x="T0" y="T1"/>
                                </a:cxn>
                                <a:cxn ang="0">
                                  <a:pos x="T2" y="T3"/>
                                </a:cxn>
                                <a:cxn ang="0">
                                  <a:pos x="T4" y="T5"/>
                                </a:cxn>
                                <a:cxn ang="0">
                                  <a:pos x="T6" y="T7"/>
                                </a:cxn>
                                <a:cxn ang="0">
                                  <a:pos x="T8" y="T9"/>
                                </a:cxn>
                              </a:cxnLst>
                              <a:rect l="0" t="0" r="r" b="b"/>
                              <a:pathLst>
                                <a:path w="122" h="70">
                                  <a:moveTo>
                                    <a:pt x="0" y="22"/>
                                  </a:moveTo>
                                  <a:lnTo>
                                    <a:pt x="75" y="70"/>
                                  </a:lnTo>
                                  <a:lnTo>
                                    <a:pt x="122" y="49"/>
                                  </a:lnTo>
                                  <a:lnTo>
                                    <a:pt x="45" y="0"/>
                                  </a:lnTo>
                                  <a:lnTo>
                                    <a:pt x="0"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7" name="Freeform 187"/>
                            <p:cNvSpPr>
                              <a:spLocks/>
                            </p:cNvSpPr>
                            <p:nvPr/>
                          </p:nvSpPr>
                          <p:spPr bwMode="auto">
                            <a:xfrm>
                              <a:off x="2694" y="3334"/>
                              <a:ext cx="43" cy="22"/>
                            </a:xfrm>
                            <a:custGeom>
                              <a:avLst/>
                              <a:gdLst>
                                <a:gd name="T0" fmla="*/ 0 w 85"/>
                                <a:gd name="T1" fmla="*/ 23 h 46"/>
                                <a:gd name="T2" fmla="*/ 35 w 85"/>
                                <a:gd name="T3" fmla="*/ 46 h 46"/>
                                <a:gd name="T4" fmla="*/ 85 w 85"/>
                                <a:gd name="T5" fmla="*/ 21 h 46"/>
                                <a:gd name="T6" fmla="*/ 48 w 85"/>
                                <a:gd name="T7" fmla="*/ 0 h 46"/>
                                <a:gd name="T8" fmla="*/ 0 w 85"/>
                                <a:gd name="T9" fmla="*/ 23 h 46"/>
                              </a:gdLst>
                              <a:ahLst/>
                              <a:cxnLst>
                                <a:cxn ang="0">
                                  <a:pos x="T0" y="T1"/>
                                </a:cxn>
                                <a:cxn ang="0">
                                  <a:pos x="T2" y="T3"/>
                                </a:cxn>
                                <a:cxn ang="0">
                                  <a:pos x="T4" y="T5"/>
                                </a:cxn>
                                <a:cxn ang="0">
                                  <a:pos x="T6" y="T7"/>
                                </a:cxn>
                                <a:cxn ang="0">
                                  <a:pos x="T8" y="T9"/>
                                </a:cxn>
                              </a:cxnLst>
                              <a:rect l="0" t="0" r="r" b="b"/>
                              <a:pathLst>
                                <a:path w="85" h="46">
                                  <a:moveTo>
                                    <a:pt x="0" y="23"/>
                                  </a:moveTo>
                                  <a:lnTo>
                                    <a:pt x="35" y="46"/>
                                  </a:lnTo>
                                  <a:lnTo>
                                    <a:pt x="85" y="21"/>
                                  </a:lnTo>
                                  <a:lnTo>
                                    <a:pt x="48" y="0"/>
                                  </a:lnTo>
                                  <a:lnTo>
                                    <a:pt x="0"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8" name="Freeform 188"/>
                            <p:cNvSpPr>
                              <a:spLocks/>
                            </p:cNvSpPr>
                            <p:nvPr/>
                          </p:nvSpPr>
                          <p:spPr bwMode="auto">
                            <a:xfrm>
                              <a:off x="2673" y="3322"/>
                              <a:ext cx="43" cy="24"/>
                            </a:xfrm>
                            <a:custGeom>
                              <a:avLst/>
                              <a:gdLst>
                                <a:gd name="T0" fmla="*/ 0 w 85"/>
                                <a:gd name="T1" fmla="*/ 22 h 47"/>
                                <a:gd name="T2" fmla="*/ 40 w 85"/>
                                <a:gd name="T3" fmla="*/ 47 h 47"/>
                                <a:gd name="T4" fmla="*/ 85 w 85"/>
                                <a:gd name="T5" fmla="*/ 22 h 47"/>
                                <a:gd name="T6" fmla="*/ 47 w 85"/>
                                <a:gd name="T7" fmla="*/ 0 h 47"/>
                                <a:gd name="T8" fmla="*/ 0 w 85"/>
                                <a:gd name="T9" fmla="*/ 22 h 47"/>
                              </a:gdLst>
                              <a:ahLst/>
                              <a:cxnLst>
                                <a:cxn ang="0">
                                  <a:pos x="T0" y="T1"/>
                                </a:cxn>
                                <a:cxn ang="0">
                                  <a:pos x="T2" y="T3"/>
                                </a:cxn>
                                <a:cxn ang="0">
                                  <a:pos x="T4" y="T5"/>
                                </a:cxn>
                                <a:cxn ang="0">
                                  <a:pos x="T6" y="T7"/>
                                </a:cxn>
                                <a:cxn ang="0">
                                  <a:pos x="T8" y="T9"/>
                                </a:cxn>
                              </a:cxnLst>
                              <a:rect l="0" t="0" r="r" b="b"/>
                              <a:pathLst>
                                <a:path w="85" h="47">
                                  <a:moveTo>
                                    <a:pt x="0" y="22"/>
                                  </a:moveTo>
                                  <a:lnTo>
                                    <a:pt x="40" y="47"/>
                                  </a:lnTo>
                                  <a:lnTo>
                                    <a:pt x="85" y="22"/>
                                  </a:lnTo>
                                  <a:lnTo>
                                    <a:pt x="47" y="0"/>
                                  </a:lnTo>
                                  <a:lnTo>
                                    <a:pt x="0"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29" name="Freeform 189"/>
                            <p:cNvSpPr>
                              <a:spLocks/>
                            </p:cNvSpPr>
                            <p:nvPr/>
                          </p:nvSpPr>
                          <p:spPr bwMode="auto">
                            <a:xfrm>
                              <a:off x="2655" y="3313"/>
                              <a:ext cx="40" cy="21"/>
                            </a:xfrm>
                            <a:custGeom>
                              <a:avLst/>
                              <a:gdLst>
                                <a:gd name="T0" fmla="*/ 0 w 80"/>
                                <a:gd name="T1" fmla="*/ 22 h 43"/>
                                <a:gd name="T2" fmla="*/ 32 w 80"/>
                                <a:gd name="T3" fmla="*/ 43 h 43"/>
                                <a:gd name="T4" fmla="*/ 80 w 80"/>
                                <a:gd name="T5" fmla="*/ 20 h 43"/>
                                <a:gd name="T6" fmla="*/ 51 w 80"/>
                                <a:gd name="T7" fmla="*/ 0 h 43"/>
                                <a:gd name="T8" fmla="*/ 0 w 80"/>
                                <a:gd name="T9" fmla="*/ 22 h 43"/>
                              </a:gdLst>
                              <a:ahLst/>
                              <a:cxnLst>
                                <a:cxn ang="0">
                                  <a:pos x="T0" y="T1"/>
                                </a:cxn>
                                <a:cxn ang="0">
                                  <a:pos x="T2" y="T3"/>
                                </a:cxn>
                                <a:cxn ang="0">
                                  <a:pos x="T4" y="T5"/>
                                </a:cxn>
                                <a:cxn ang="0">
                                  <a:pos x="T6" y="T7"/>
                                </a:cxn>
                                <a:cxn ang="0">
                                  <a:pos x="T8" y="T9"/>
                                </a:cxn>
                              </a:cxnLst>
                              <a:rect l="0" t="0" r="r" b="b"/>
                              <a:pathLst>
                                <a:path w="80" h="43">
                                  <a:moveTo>
                                    <a:pt x="0" y="22"/>
                                  </a:moveTo>
                                  <a:lnTo>
                                    <a:pt x="32" y="43"/>
                                  </a:lnTo>
                                  <a:lnTo>
                                    <a:pt x="80" y="20"/>
                                  </a:lnTo>
                                  <a:lnTo>
                                    <a:pt x="51" y="0"/>
                                  </a:lnTo>
                                  <a:lnTo>
                                    <a:pt x="0" y="2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0" name="Freeform 190"/>
                            <p:cNvSpPr>
                              <a:spLocks/>
                            </p:cNvSpPr>
                            <p:nvPr/>
                          </p:nvSpPr>
                          <p:spPr bwMode="auto">
                            <a:xfrm>
                              <a:off x="2684" y="3306"/>
                              <a:ext cx="29" cy="16"/>
                            </a:xfrm>
                            <a:custGeom>
                              <a:avLst/>
                              <a:gdLst>
                                <a:gd name="T0" fmla="*/ 0 w 56"/>
                                <a:gd name="T1" fmla="*/ 15 h 32"/>
                                <a:gd name="T2" fmla="*/ 29 w 56"/>
                                <a:gd name="T3" fmla="*/ 32 h 32"/>
                                <a:gd name="T4" fmla="*/ 56 w 56"/>
                                <a:gd name="T5" fmla="*/ 17 h 32"/>
                                <a:gd name="T6" fmla="*/ 27 w 56"/>
                                <a:gd name="T7" fmla="*/ 0 h 32"/>
                                <a:gd name="T8" fmla="*/ 0 w 56"/>
                                <a:gd name="T9" fmla="*/ 15 h 32"/>
                              </a:gdLst>
                              <a:ahLst/>
                              <a:cxnLst>
                                <a:cxn ang="0">
                                  <a:pos x="T0" y="T1"/>
                                </a:cxn>
                                <a:cxn ang="0">
                                  <a:pos x="T2" y="T3"/>
                                </a:cxn>
                                <a:cxn ang="0">
                                  <a:pos x="T4" y="T5"/>
                                </a:cxn>
                                <a:cxn ang="0">
                                  <a:pos x="T6" y="T7"/>
                                </a:cxn>
                                <a:cxn ang="0">
                                  <a:pos x="T8" y="T9"/>
                                </a:cxn>
                              </a:cxnLst>
                              <a:rect l="0" t="0" r="r" b="b"/>
                              <a:pathLst>
                                <a:path w="56" h="32">
                                  <a:moveTo>
                                    <a:pt x="0" y="15"/>
                                  </a:moveTo>
                                  <a:lnTo>
                                    <a:pt x="29" y="32"/>
                                  </a:lnTo>
                                  <a:lnTo>
                                    <a:pt x="56" y="17"/>
                                  </a:lnTo>
                                  <a:lnTo>
                                    <a:pt x="27" y="0"/>
                                  </a:lnTo>
                                  <a:lnTo>
                                    <a:pt x="0" y="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1" name="Freeform 191"/>
                            <p:cNvSpPr>
                              <a:spLocks/>
                            </p:cNvSpPr>
                            <p:nvPr/>
                          </p:nvSpPr>
                          <p:spPr bwMode="auto">
                            <a:xfrm>
                              <a:off x="2700" y="3314"/>
                              <a:ext cx="32" cy="20"/>
                            </a:xfrm>
                            <a:custGeom>
                              <a:avLst/>
                              <a:gdLst>
                                <a:gd name="T0" fmla="*/ 0 w 66"/>
                                <a:gd name="T1" fmla="*/ 15 h 39"/>
                                <a:gd name="T2" fmla="*/ 40 w 66"/>
                                <a:gd name="T3" fmla="*/ 39 h 39"/>
                                <a:gd name="T4" fmla="*/ 66 w 66"/>
                                <a:gd name="T5" fmla="*/ 24 h 39"/>
                                <a:gd name="T6" fmla="*/ 27 w 66"/>
                                <a:gd name="T7" fmla="*/ 0 h 39"/>
                                <a:gd name="T8" fmla="*/ 0 w 66"/>
                                <a:gd name="T9" fmla="*/ 15 h 39"/>
                              </a:gdLst>
                              <a:ahLst/>
                              <a:cxnLst>
                                <a:cxn ang="0">
                                  <a:pos x="T0" y="T1"/>
                                </a:cxn>
                                <a:cxn ang="0">
                                  <a:pos x="T2" y="T3"/>
                                </a:cxn>
                                <a:cxn ang="0">
                                  <a:pos x="T4" y="T5"/>
                                </a:cxn>
                                <a:cxn ang="0">
                                  <a:pos x="T6" y="T7"/>
                                </a:cxn>
                                <a:cxn ang="0">
                                  <a:pos x="T8" y="T9"/>
                                </a:cxn>
                              </a:cxnLst>
                              <a:rect l="0" t="0" r="r" b="b"/>
                              <a:pathLst>
                                <a:path w="66" h="39">
                                  <a:moveTo>
                                    <a:pt x="0" y="15"/>
                                  </a:moveTo>
                                  <a:lnTo>
                                    <a:pt x="40" y="39"/>
                                  </a:lnTo>
                                  <a:lnTo>
                                    <a:pt x="66" y="24"/>
                                  </a:lnTo>
                                  <a:lnTo>
                                    <a:pt x="27" y="0"/>
                                  </a:lnTo>
                                  <a:lnTo>
                                    <a:pt x="0" y="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2" name="Freeform 192"/>
                            <p:cNvSpPr>
                              <a:spLocks/>
                            </p:cNvSpPr>
                            <p:nvPr/>
                          </p:nvSpPr>
                          <p:spPr bwMode="auto">
                            <a:xfrm>
                              <a:off x="2575" y="3344"/>
                              <a:ext cx="42" cy="23"/>
                            </a:xfrm>
                            <a:custGeom>
                              <a:avLst/>
                              <a:gdLst>
                                <a:gd name="T0" fmla="*/ 0 w 82"/>
                                <a:gd name="T1" fmla="*/ 23 h 47"/>
                                <a:gd name="T2" fmla="*/ 33 w 82"/>
                                <a:gd name="T3" fmla="*/ 47 h 47"/>
                                <a:gd name="T4" fmla="*/ 82 w 82"/>
                                <a:gd name="T5" fmla="*/ 23 h 47"/>
                                <a:gd name="T6" fmla="*/ 49 w 82"/>
                                <a:gd name="T7" fmla="*/ 0 h 47"/>
                                <a:gd name="T8" fmla="*/ 0 w 82"/>
                                <a:gd name="T9" fmla="*/ 23 h 47"/>
                              </a:gdLst>
                              <a:ahLst/>
                              <a:cxnLst>
                                <a:cxn ang="0">
                                  <a:pos x="T0" y="T1"/>
                                </a:cxn>
                                <a:cxn ang="0">
                                  <a:pos x="T2" y="T3"/>
                                </a:cxn>
                                <a:cxn ang="0">
                                  <a:pos x="T4" y="T5"/>
                                </a:cxn>
                                <a:cxn ang="0">
                                  <a:pos x="T6" y="T7"/>
                                </a:cxn>
                                <a:cxn ang="0">
                                  <a:pos x="T8" y="T9"/>
                                </a:cxn>
                              </a:cxnLst>
                              <a:rect l="0" t="0" r="r" b="b"/>
                              <a:pathLst>
                                <a:path w="82" h="47">
                                  <a:moveTo>
                                    <a:pt x="0" y="23"/>
                                  </a:moveTo>
                                  <a:lnTo>
                                    <a:pt x="33" y="47"/>
                                  </a:lnTo>
                                  <a:lnTo>
                                    <a:pt x="82" y="23"/>
                                  </a:lnTo>
                                  <a:lnTo>
                                    <a:pt x="49" y="0"/>
                                  </a:lnTo>
                                  <a:lnTo>
                                    <a:pt x="0" y="23"/>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3" name="Freeform 193"/>
                            <p:cNvSpPr>
                              <a:spLocks/>
                            </p:cNvSpPr>
                            <p:nvPr/>
                          </p:nvSpPr>
                          <p:spPr bwMode="auto">
                            <a:xfrm>
                              <a:off x="2720" y="3325"/>
                              <a:ext cx="33" cy="20"/>
                            </a:xfrm>
                            <a:custGeom>
                              <a:avLst/>
                              <a:gdLst>
                                <a:gd name="T0" fmla="*/ 0 w 65"/>
                                <a:gd name="T1" fmla="*/ 16 h 39"/>
                                <a:gd name="T2" fmla="*/ 38 w 65"/>
                                <a:gd name="T3" fmla="*/ 39 h 39"/>
                                <a:gd name="T4" fmla="*/ 65 w 65"/>
                                <a:gd name="T5" fmla="*/ 26 h 39"/>
                                <a:gd name="T6" fmla="*/ 27 w 65"/>
                                <a:gd name="T7" fmla="*/ 0 h 39"/>
                                <a:gd name="T8" fmla="*/ 0 w 65"/>
                                <a:gd name="T9" fmla="*/ 16 h 39"/>
                              </a:gdLst>
                              <a:ahLst/>
                              <a:cxnLst>
                                <a:cxn ang="0">
                                  <a:pos x="T0" y="T1"/>
                                </a:cxn>
                                <a:cxn ang="0">
                                  <a:pos x="T2" y="T3"/>
                                </a:cxn>
                                <a:cxn ang="0">
                                  <a:pos x="T4" y="T5"/>
                                </a:cxn>
                                <a:cxn ang="0">
                                  <a:pos x="T6" y="T7"/>
                                </a:cxn>
                                <a:cxn ang="0">
                                  <a:pos x="T8" y="T9"/>
                                </a:cxn>
                              </a:cxnLst>
                              <a:rect l="0" t="0" r="r" b="b"/>
                              <a:pathLst>
                                <a:path w="65" h="39">
                                  <a:moveTo>
                                    <a:pt x="0" y="16"/>
                                  </a:moveTo>
                                  <a:lnTo>
                                    <a:pt x="38" y="39"/>
                                  </a:lnTo>
                                  <a:lnTo>
                                    <a:pt x="65" y="26"/>
                                  </a:lnTo>
                                  <a:lnTo>
                                    <a:pt x="27" y="0"/>
                                  </a:lnTo>
                                  <a:lnTo>
                                    <a:pt x="0" y="1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234" name="Group 194"/>
                        <p:cNvGrpSpPr>
                          <a:grpSpLocks/>
                        </p:cNvGrpSpPr>
                        <p:nvPr/>
                      </p:nvGrpSpPr>
                      <p:grpSpPr bwMode="auto">
                        <a:xfrm>
                          <a:off x="2408" y="3403"/>
                          <a:ext cx="545" cy="224"/>
                          <a:chOff x="2408" y="3403"/>
                          <a:chExt cx="545" cy="224"/>
                        </a:xfrm>
                      </p:grpSpPr>
                      <p:sp>
                        <p:nvSpPr>
                          <p:cNvPr id="87235" name="Freeform 195"/>
                          <p:cNvSpPr>
                            <a:spLocks/>
                          </p:cNvSpPr>
                          <p:nvPr/>
                        </p:nvSpPr>
                        <p:spPr bwMode="auto">
                          <a:xfrm>
                            <a:off x="2714" y="3505"/>
                            <a:ext cx="239" cy="122"/>
                          </a:xfrm>
                          <a:custGeom>
                            <a:avLst/>
                            <a:gdLst>
                              <a:gd name="T0" fmla="*/ 478 w 478"/>
                              <a:gd name="T1" fmla="*/ 0 h 244"/>
                              <a:gd name="T2" fmla="*/ 13 w 478"/>
                              <a:gd name="T3" fmla="*/ 194 h 244"/>
                              <a:gd name="T4" fmla="*/ 3 w 478"/>
                              <a:gd name="T5" fmla="*/ 206 h 244"/>
                              <a:gd name="T6" fmla="*/ 0 w 478"/>
                              <a:gd name="T7" fmla="*/ 218 h 244"/>
                              <a:gd name="T8" fmla="*/ 3 w 478"/>
                              <a:gd name="T9" fmla="*/ 227 h 244"/>
                              <a:gd name="T10" fmla="*/ 8 w 478"/>
                              <a:gd name="T11" fmla="*/ 239 h 244"/>
                              <a:gd name="T12" fmla="*/ 17 w 478"/>
                              <a:gd name="T13" fmla="*/ 244 h 244"/>
                              <a:gd name="T14" fmla="*/ 467 w 478"/>
                              <a:gd name="T15" fmla="*/ 51 h 244"/>
                              <a:gd name="T16" fmla="*/ 478 w 478"/>
                              <a:gd name="T17" fmla="*/ 0 h 2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78" h="244">
                                <a:moveTo>
                                  <a:pt x="478" y="0"/>
                                </a:moveTo>
                                <a:lnTo>
                                  <a:pt x="13" y="194"/>
                                </a:lnTo>
                                <a:lnTo>
                                  <a:pt x="3" y="206"/>
                                </a:lnTo>
                                <a:lnTo>
                                  <a:pt x="0" y="218"/>
                                </a:lnTo>
                                <a:lnTo>
                                  <a:pt x="3" y="227"/>
                                </a:lnTo>
                                <a:lnTo>
                                  <a:pt x="8" y="239"/>
                                </a:lnTo>
                                <a:lnTo>
                                  <a:pt x="17" y="244"/>
                                </a:lnTo>
                                <a:lnTo>
                                  <a:pt x="467" y="51"/>
                                </a:lnTo>
                                <a:lnTo>
                                  <a:pt x="478" y="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6" name="Freeform 196"/>
                          <p:cNvSpPr>
                            <a:spLocks/>
                          </p:cNvSpPr>
                          <p:nvPr/>
                        </p:nvSpPr>
                        <p:spPr bwMode="auto">
                          <a:xfrm>
                            <a:off x="2412" y="3403"/>
                            <a:ext cx="326" cy="204"/>
                          </a:xfrm>
                          <a:custGeom>
                            <a:avLst/>
                            <a:gdLst>
                              <a:gd name="T0" fmla="*/ 651 w 651"/>
                              <a:gd name="T1" fmla="*/ 391 h 409"/>
                              <a:gd name="T2" fmla="*/ 626 w 651"/>
                              <a:gd name="T3" fmla="*/ 400 h 409"/>
                              <a:gd name="T4" fmla="*/ 616 w 651"/>
                              <a:gd name="T5" fmla="*/ 409 h 409"/>
                              <a:gd name="T6" fmla="*/ 0 w 651"/>
                              <a:gd name="T7" fmla="*/ 4 h 409"/>
                              <a:gd name="T8" fmla="*/ 14 w 651"/>
                              <a:gd name="T9" fmla="*/ 1 h 409"/>
                              <a:gd name="T10" fmla="*/ 28 w 651"/>
                              <a:gd name="T11" fmla="*/ 0 h 409"/>
                              <a:gd name="T12" fmla="*/ 43 w 651"/>
                              <a:gd name="T13" fmla="*/ 0 h 409"/>
                              <a:gd name="T14" fmla="*/ 59 w 651"/>
                              <a:gd name="T15" fmla="*/ 3 h 409"/>
                              <a:gd name="T16" fmla="*/ 651 w 651"/>
                              <a:gd name="T17" fmla="*/ 391 h 4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51" h="409">
                                <a:moveTo>
                                  <a:pt x="651" y="391"/>
                                </a:moveTo>
                                <a:lnTo>
                                  <a:pt x="626" y="400"/>
                                </a:lnTo>
                                <a:lnTo>
                                  <a:pt x="616" y="409"/>
                                </a:lnTo>
                                <a:lnTo>
                                  <a:pt x="0" y="4"/>
                                </a:lnTo>
                                <a:lnTo>
                                  <a:pt x="14" y="1"/>
                                </a:lnTo>
                                <a:lnTo>
                                  <a:pt x="28" y="0"/>
                                </a:lnTo>
                                <a:lnTo>
                                  <a:pt x="43" y="0"/>
                                </a:lnTo>
                                <a:lnTo>
                                  <a:pt x="59" y="3"/>
                                </a:lnTo>
                                <a:lnTo>
                                  <a:pt x="651" y="391"/>
                                </a:lnTo>
                                <a:close/>
                              </a:path>
                            </a:pathLst>
                          </a:custGeom>
                          <a:solidFill>
                            <a:srgbClr val="A0A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37" name="Freeform 197"/>
                          <p:cNvSpPr>
                            <a:spLocks/>
                          </p:cNvSpPr>
                          <p:nvPr/>
                        </p:nvSpPr>
                        <p:spPr bwMode="auto">
                          <a:xfrm>
                            <a:off x="2408" y="3405"/>
                            <a:ext cx="315" cy="219"/>
                          </a:xfrm>
                          <a:custGeom>
                            <a:avLst/>
                            <a:gdLst>
                              <a:gd name="T0" fmla="*/ 10 w 630"/>
                              <a:gd name="T1" fmla="*/ 0 h 438"/>
                              <a:gd name="T2" fmla="*/ 625 w 630"/>
                              <a:gd name="T3" fmla="*/ 403 h 438"/>
                              <a:gd name="T4" fmla="*/ 623 w 630"/>
                              <a:gd name="T5" fmla="*/ 421 h 438"/>
                              <a:gd name="T6" fmla="*/ 630 w 630"/>
                              <a:gd name="T7" fmla="*/ 438 h 438"/>
                              <a:gd name="T8" fmla="*/ 0 w 630"/>
                              <a:gd name="T9" fmla="*/ 19 h 438"/>
                              <a:gd name="T10" fmla="*/ 0 w 630"/>
                              <a:gd name="T11" fmla="*/ 8 h 438"/>
                              <a:gd name="T12" fmla="*/ 10 w 630"/>
                              <a:gd name="T13" fmla="*/ 0 h 438"/>
                            </a:gdLst>
                            <a:ahLst/>
                            <a:cxnLst>
                              <a:cxn ang="0">
                                <a:pos x="T0" y="T1"/>
                              </a:cxn>
                              <a:cxn ang="0">
                                <a:pos x="T2" y="T3"/>
                              </a:cxn>
                              <a:cxn ang="0">
                                <a:pos x="T4" y="T5"/>
                              </a:cxn>
                              <a:cxn ang="0">
                                <a:pos x="T6" y="T7"/>
                              </a:cxn>
                              <a:cxn ang="0">
                                <a:pos x="T8" y="T9"/>
                              </a:cxn>
                              <a:cxn ang="0">
                                <a:pos x="T10" y="T11"/>
                              </a:cxn>
                              <a:cxn ang="0">
                                <a:pos x="T12" y="T13"/>
                              </a:cxn>
                            </a:cxnLst>
                            <a:rect l="0" t="0" r="r" b="b"/>
                            <a:pathLst>
                              <a:path w="630" h="438">
                                <a:moveTo>
                                  <a:pt x="10" y="0"/>
                                </a:moveTo>
                                <a:lnTo>
                                  <a:pt x="625" y="403"/>
                                </a:lnTo>
                                <a:lnTo>
                                  <a:pt x="623" y="421"/>
                                </a:lnTo>
                                <a:lnTo>
                                  <a:pt x="630" y="438"/>
                                </a:lnTo>
                                <a:lnTo>
                                  <a:pt x="0" y="19"/>
                                </a:lnTo>
                                <a:lnTo>
                                  <a:pt x="0" y="8"/>
                                </a:lnTo>
                                <a:lnTo>
                                  <a:pt x="10"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238" name="Group 198"/>
                      <p:cNvGrpSpPr>
                        <a:grpSpLocks/>
                      </p:cNvGrpSpPr>
                      <p:nvPr/>
                    </p:nvGrpSpPr>
                    <p:grpSpPr bwMode="auto">
                      <a:xfrm>
                        <a:off x="2734" y="2985"/>
                        <a:ext cx="425" cy="400"/>
                        <a:chOff x="2734" y="2985"/>
                        <a:chExt cx="425" cy="400"/>
                      </a:xfrm>
                    </p:grpSpPr>
                    <p:sp>
                      <p:nvSpPr>
                        <p:cNvPr id="87239" name="Freeform 199"/>
                        <p:cNvSpPr>
                          <a:spLocks/>
                        </p:cNvSpPr>
                        <p:nvPr/>
                      </p:nvSpPr>
                      <p:spPr bwMode="auto">
                        <a:xfrm>
                          <a:off x="3032" y="3135"/>
                          <a:ext cx="127" cy="250"/>
                        </a:xfrm>
                        <a:custGeom>
                          <a:avLst/>
                          <a:gdLst>
                            <a:gd name="T0" fmla="*/ 236 w 254"/>
                            <a:gd name="T1" fmla="*/ 0 h 498"/>
                            <a:gd name="T2" fmla="*/ 254 w 254"/>
                            <a:gd name="T3" fmla="*/ 33 h 498"/>
                            <a:gd name="T4" fmla="*/ 18 w 254"/>
                            <a:gd name="T5" fmla="*/ 498 h 498"/>
                            <a:gd name="T6" fmla="*/ 0 w 254"/>
                            <a:gd name="T7" fmla="*/ 462 h 498"/>
                            <a:gd name="T8" fmla="*/ 236 w 254"/>
                            <a:gd name="T9" fmla="*/ 0 h 498"/>
                          </a:gdLst>
                          <a:ahLst/>
                          <a:cxnLst>
                            <a:cxn ang="0">
                              <a:pos x="T0" y="T1"/>
                            </a:cxn>
                            <a:cxn ang="0">
                              <a:pos x="T2" y="T3"/>
                            </a:cxn>
                            <a:cxn ang="0">
                              <a:pos x="T4" y="T5"/>
                            </a:cxn>
                            <a:cxn ang="0">
                              <a:pos x="T6" y="T7"/>
                            </a:cxn>
                            <a:cxn ang="0">
                              <a:pos x="T8" y="T9"/>
                            </a:cxn>
                          </a:cxnLst>
                          <a:rect l="0" t="0" r="r" b="b"/>
                          <a:pathLst>
                            <a:path w="254" h="498">
                              <a:moveTo>
                                <a:pt x="236" y="0"/>
                              </a:moveTo>
                              <a:lnTo>
                                <a:pt x="254" y="33"/>
                              </a:lnTo>
                              <a:lnTo>
                                <a:pt x="18" y="498"/>
                              </a:lnTo>
                              <a:lnTo>
                                <a:pt x="0" y="462"/>
                              </a:lnTo>
                              <a:lnTo>
                                <a:pt x="236" y="0"/>
                              </a:lnTo>
                              <a:close/>
                            </a:path>
                          </a:pathLst>
                        </a:custGeom>
                        <a:solidFill>
                          <a:srgbClr val="808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0" name="Freeform 200"/>
                        <p:cNvSpPr>
                          <a:spLocks/>
                        </p:cNvSpPr>
                        <p:nvPr/>
                      </p:nvSpPr>
                      <p:spPr bwMode="auto">
                        <a:xfrm>
                          <a:off x="2734" y="2985"/>
                          <a:ext cx="419" cy="383"/>
                        </a:xfrm>
                        <a:custGeom>
                          <a:avLst/>
                          <a:gdLst>
                            <a:gd name="T0" fmla="*/ 229 w 839"/>
                            <a:gd name="T1" fmla="*/ 0 h 767"/>
                            <a:gd name="T2" fmla="*/ 839 w 839"/>
                            <a:gd name="T3" fmla="*/ 305 h 767"/>
                            <a:gd name="T4" fmla="*/ 609 w 839"/>
                            <a:gd name="T5" fmla="*/ 767 h 767"/>
                            <a:gd name="T6" fmla="*/ 0 w 839"/>
                            <a:gd name="T7" fmla="*/ 459 h 767"/>
                            <a:gd name="T8" fmla="*/ 229 w 839"/>
                            <a:gd name="T9" fmla="*/ 0 h 767"/>
                          </a:gdLst>
                          <a:ahLst/>
                          <a:cxnLst>
                            <a:cxn ang="0">
                              <a:pos x="T0" y="T1"/>
                            </a:cxn>
                            <a:cxn ang="0">
                              <a:pos x="T2" y="T3"/>
                            </a:cxn>
                            <a:cxn ang="0">
                              <a:pos x="T4" y="T5"/>
                            </a:cxn>
                            <a:cxn ang="0">
                              <a:pos x="T6" y="T7"/>
                            </a:cxn>
                            <a:cxn ang="0">
                              <a:pos x="T8" y="T9"/>
                            </a:cxn>
                          </a:cxnLst>
                          <a:rect l="0" t="0" r="r" b="b"/>
                          <a:pathLst>
                            <a:path w="839" h="767">
                              <a:moveTo>
                                <a:pt x="229" y="0"/>
                              </a:moveTo>
                              <a:lnTo>
                                <a:pt x="839" y="305"/>
                              </a:lnTo>
                              <a:lnTo>
                                <a:pt x="609" y="767"/>
                              </a:lnTo>
                              <a:lnTo>
                                <a:pt x="0" y="459"/>
                              </a:lnTo>
                              <a:lnTo>
                                <a:pt x="229" y="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1" name="Freeform 201"/>
                        <p:cNvSpPr>
                          <a:spLocks/>
                        </p:cNvSpPr>
                        <p:nvPr/>
                      </p:nvSpPr>
                      <p:spPr bwMode="auto">
                        <a:xfrm>
                          <a:off x="2758" y="3010"/>
                          <a:ext cx="373" cy="330"/>
                        </a:xfrm>
                        <a:custGeom>
                          <a:avLst/>
                          <a:gdLst>
                            <a:gd name="T0" fmla="*/ 747 w 747"/>
                            <a:gd name="T1" fmla="*/ 279 h 659"/>
                            <a:gd name="T2" fmla="*/ 556 w 747"/>
                            <a:gd name="T3" fmla="*/ 659 h 659"/>
                            <a:gd name="T4" fmla="*/ 0 w 747"/>
                            <a:gd name="T5" fmla="*/ 382 h 659"/>
                            <a:gd name="T6" fmla="*/ 190 w 747"/>
                            <a:gd name="T7" fmla="*/ 0 h 659"/>
                            <a:gd name="T8" fmla="*/ 747 w 747"/>
                            <a:gd name="T9" fmla="*/ 279 h 659"/>
                          </a:gdLst>
                          <a:ahLst/>
                          <a:cxnLst>
                            <a:cxn ang="0">
                              <a:pos x="T0" y="T1"/>
                            </a:cxn>
                            <a:cxn ang="0">
                              <a:pos x="T2" y="T3"/>
                            </a:cxn>
                            <a:cxn ang="0">
                              <a:pos x="T4" y="T5"/>
                            </a:cxn>
                            <a:cxn ang="0">
                              <a:pos x="T6" y="T7"/>
                            </a:cxn>
                            <a:cxn ang="0">
                              <a:pos x="T8" y="T9"/>
                            </a:cxn>
                          </a:cxnLst>
                          <a:rect l="0" t="0" r="r" b="b"/>
                          <a:pathLst>
                            <a:path w="747" h="659">
                              <a:moveTo>
                                <a:pt x="747" y="279"/>
                              </a:moveTo>
                              <a:lnTo>
                                <a:pt x="556" y="659"/>
                              </a:lnTo>
                              <a:lnTo>
                                <a:pt x="0" y="382"/>
                              </a:lnTo>
                              <a:lnTo>
                                <a:pt x="190" y="0"/>
                              </a:lnTo>
                              <a:lnTo>
                                <a:pt x="747" y="279"/>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2" name="Freeform 202"/>
                        <p:cNvSpPr>
                          <a:spLocks/>
                        </p:cNvSpPr>
                        <p:nvPr/>
                      </p:nvSpPr>
                      <p:spPr bwMode="auto">
                        <a:xfrm>
                          <a:off x="2774" y="3026"/>
                          <a:ext cx="340" cy="298"/>
                        </a:xfrm>
                        <a:custGeom>
                          <a:avLst/>
                          <a:gdLst>
                            <a:gd name="T0" fmla="*/ 681 w 681"/>
                            <a:gd name="T1" fmla="*/ 254 h 597"/>
                            <a:gd name="T2" fmla="*/ 515 w 681"/>
                            <a:gd name="T3" fmla="*/ 597 h 597"/>
                            <a:gd name="T4" fmla="*/ 0 w 681"/>
                            <a:gd name="T5" fmla="*/ 341 h 597"/>
                            <a:gd name="T6" fmla="*/ 170 w 681"/>
                            <a:gd name="T7" fmla="*/ 0 h 597"/>
                            <a:gd name="T8" fmla="*/ 681 w 681"/>
                            <a:gd name="T9" fmla="*/ 254 h 597"/>
                          </a:gdLst>
                          <a:ahLst/>
                          <a:cxnLst>
                            <a:cxn ang="0">
                              <a:pos x="T0" y="T1"/>
                            </a:cxn>
                            <a:cxn ang="0">
                              <a:pos x="T2" y="T3"/>
                            </a:cxn>
                            <a:cxn ang="0">
                              <a:pos x="T4" y="T5"/>
                            </a:cxn>
                            <a:cxn ang="0">
                              <a:pos x="T6" y="T7"/>
                            </a:cxn>
                            <a:cxn ang="0">
                              <a:pos x="T8" y="T9"/>
                            </a:cxn>
                          </a:cxnLst>
                          <a:rect l="0" t="0" r="r" b="b"/>
                          <a:pathLst>
                            <a:path w="681" h="597">
                              <a:moveTo>
                                <a:pt x="681" y="254"/>
                              </a:moveTo>
                              <a:lnTo>
                                <a:pt x="515" y="597"/>
                              </a:lnTo>
                              <a:lnTo>
                                <a:pt x="0" y="341"/>
                              </a:lnTo>
                              <a:lnTo>
                                <a:pt x="170" y="0"/>
                              </a:lnTo>
                              <a:lnTo>
                                <a:pt x="681" y="25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3" name="Freeform 203"/>
                        <p:cNvSpPr>
                          <a:spLocks/>
                        </p:cNvSpPr>
                        <p:nvPr/>
                      </p:nvSpPr>
                      <p:spPr bwMode="auto">
                        <a:xfrm>
                          <a:off x="3003" y="3329"/>
                          <a:ext cx="31" cy="29"/>
                        </a:xfrm>
                        <a:custGeom>
                          <a:avLst/>
                          <a:gdLst>
                            <a:gd name="T0" fmla="*/ 17 w 63"/>
                            <a:gd name="T1" fmla="*/ 0 h 57"/>
                            <a:gd name="T2" fmla="*/ 63 w 63"/>
                            <a:gd name="T3" fmla="*/ 23 h 57"/>
                            <a:gd name="T4" fmla="*/ 46 w 63"/>
                            <a:gd name="T5" fmla="*/ 57 h 57"/>
                            <a:gd name="T6" fmla="*/ 0 w 63"/>
                            <a:gd name="T7" fmla="*/ 34 h 57"/>
                            <a:gd name="T8" fmla="*/ 17 w 63"/>
                            <a:gd name="T9" fmla="*/ 0 h 57"/>
                          </a:gdLst>
                          <a:ahLst/>
                          <a:cxnLst>
                            <a:cxn ang="0">
                              <a:pos x="T0" y="T1"/>
                            </a:cxn>
                            <a:cxn ang="0">
                              <a:pos x="T2" y="T3"/>
                            </a:cxn>
                            <a:cxn ang="0">
                              <a:pos x="T4" y="T5"/>
                            </a:cxn>
                            <a:cxn ang="0">
                              <a:pos x="T6" y="T7"/>
                            </a:cxn>
                            <a:cxn ang="0">
                              <a:pos x="T8" y="T9"/>
                            </a:cxn>
                          </a:cxnLst>
                          <a:rect l="0" t="0" r="r" b="b"/>
                          <a:pathLst>
                            <a:path w="63" h="57">
                              <a:moveTo>
                                <a:pt x="17" y="0"/>
                              </a:moveTo>
                              <a:lnTo>
                                <a:pt x="63" y="23"/>
                              </a:lnTo>
                              <a:lnTo>
                                <a:pt x="46" y="57"/>
                              </a:lnTo>
                              <a:lnTo>
                                <a:pt x="0" y="34"/>
                              </a:lnTo>
                              <a:lnTo>
                                <a:pt x="17" y="0"/>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4" name="Freeform 204"/>
                        <p:cNvSpPr>
                          <a:spLocks/>
                        </p:cNvSpPr>
                        <p:nvPr/>
                      </p:nvSpPr>
                      <p:spPr bwMode="auto">
                        <a:xfrm>
                          <a:off x="2734" y="3211"/>
                          <a:ext cx="311" cy="173"/>
                        </a:xfrm>
                        <a:custGeom>
                          <a:avLst/>
                          <a:gdLst>
                            <a:gd name="T0" fmla="*/ 622 w 622"/>
                            <a:gd name="T1" fmla="*/ 346 h 346"/>
                            <a:gd name="T2" fmla="*/ 19 w 622"/>
                            <a:gd name="T3" fmla="*/ 39 h 346"/>
                            <a:gd name="T4" fmla="*/ 0 w 622"/>
                            <a:gd name="T5" fmla="*/ 0 h 346"/>
                            <a:gd name="T6" fmla="*/ 611 w 622"/>
                            <a:gd name="T7" fmla="*/ 311 h 346"/>
                            <a:gd name="T8" fmla="*/ 622 w 622"/>
                            <a:gd name="T9" fmla="*/ 346 h 346"/>
                          </a:gdLst>
                          <a:ahLst/>
                          <a:cxnLst>
                            <a:cxn ang="0">
                              <a:pos x="T0" y="T1"/>
                            </a:cxn>
                            <a:cxn ang="0">
                              <a:pos x="T2" y="T3"/>
                            </a:cxn>
                            <a:cxn ang="0">
                              <a:pos x="T4" y="T5"/>
                            </a:cxn>
                            <a:cxn ang="0">
                              <a:pos x="T6" y="T7"/>
                            </a:cxn>
                            <a:cxn ang="0">
                              <a:pos x="T8" y="T9"/>
                            </a:cxn>
                          </a:cxnLst>
                          <a:rect l="0" t="0" r="r" b="b"/>
                          <a:pathLst>
                            <a:path w="622" h="346">
                              <a:moveTo>
                                <a:pt x="622" y="346"/>
                              </a:moveTo>
                              <a:lnTo>
                                <a:pt x="19" y="39"/>
                              </a:lnTo>
                              <a:lnTo>
                                <a:pt x="0" y="0"/>
                              </a:lnTo>
                              <a:lnTo>
                                <a:pt x="611" y="311"/>
                              </a:lnTo>
                              <a:lnTo>
                                <a:pt x="622" y="346"/>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45" name="Freeform 205"/>
                        <p:cNvSpPr>
                          <a:spLocks/>
                        </p:cNvSpPr>
                        <p:nvPr/>
                      </p:nvSpPr>
                      <p:spPr bwMode="auto">
                        <a:xfrm>
                          <a:off x="2807" y="3252"/>
                          <a:ext cx="135" cy="102"/>
                        </a:xfrm>
                        <a:custGeom>
                          <a:avLst/>
                          <a:gdLst>
                            <a:gd name="T0" fmla="*/ 0 w 270"/>
                            <a:gd name="T1" fmla="*/ 100 h 206"/>
                            <a:gd name="T2" fmla="*/ 70 w 270"/>
                            <a:gd name="T3" fmla="*/ 0 h 206"/>
                            <a:gd name="T4" fmla="*/ 270 w 270"/>
                            <a:gd name="T5" fmla="*/ 101 h 206"/>
                            <a:gd name="T6" fmla="*/ 200 w 270"/>
                            <a:gd name="T7" fmla="*/ 206 h 206"/>
                            <a:gd name="T8" fmla="*/ 0 w 270"/>
                            <a:gd name="T9" fmla="*/ 100 h 206"/>
                          </a:gdLst>
                          <a:ahLst/>
                          <a:cxnLst>
                            <a:cxn ang="0">
                              <a:pos x="T0" y="T1"/>
                            </a:cxn>
                            <a:cxn ang="0">
                              <a:pos x="T2" y="T3"/>
                            </a:cxn>
                            <a:cxn ang="0">
                              <a:pos x="T4" y="T5"/>
                            </a:cxn>
                            <a:cxn ang="0">
                              <a:pos x="T6" y="T7"/>
                            </a:cxn>
                            <a:cxn ang="0">
                              <a:pos x="T8" y="T9"/>
                            </a:cxn>
                          </a:cxnLst>
                          <a:rect l="0" t="0" r="r" b="b"/>
                          <a:pathLst>
                            <a:path w="270" h="206">
                              <a:moveTo>
                                <a:pt x="0" y="100"/>
                              </a:moveTo>
                              <a:lnTo>
                                <a:pt x="70" y="0"/>
                              </a:lnTo>
                              <a:lnTo>
                                <a:pt x="270" y="101"/>
                              </a:lnTo>
                              <a:lnTo>
                                <a:pt x="200" y="206"/>
                              </a:lnTo>
                              <a:lnTo>
                                <a:pt x="0" y="10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246" name="Group 206"/>
                    <p:cNvGrpSpPr>
                      <a:grpSpLocks/>
                    </p:cNvGrpSpPr>
                    <p:nvPr/>
                  </p:nvGrpSpPr>
                  <p:grpSpPr bwMode="auto">
                    <a:xfrm>
                      <a:off x="2994" y="3522"/>
                      <a:ext cx="315" cy="163"/>
                      <a:chOff x="2994" y="3522"/>
                      <a:chExt cx="315" cy="163"/>
                    </a:xfrm>
                  </p:grpSpPr>
                  <p:sp>
                    <p:nvSpPr>
                      <p:cNvPr id="87247" name="Freeform 207"/>
                      <p:cNvSpPr>
                        <a:spLocks/>
                      </p:cNvSpPr>
                      <p:nvPr/>
                    </p:nvSpPr>
                    <p:spPr bwMode="auto">
                      <a:xfrm>
                        <a:off x="3001" y="3536"/>
                        <a:ext cx="251" cy="149"/>
                      </a:xfrm>
                      <a:custGeom>
                        <a:avLst/>
                        <a:gdLst>
                          <a:gd name="T0" fmla="*/ 0 w 501"/>
                          <a:gd name="T1" fmla="*/ 175 h 299"/>
                          <a:gd name="T2" fmla="*/ 324 w 501"/>
                          <a:gd name="T3" fmla="*/ 299 h 299"/>
                          <a:gd name="T4" fmla="*/ 501 w 501"/>
                          <a:gd name="T5" fmla="*/ 132 h 299"/>
                          <a:gd name="T6" fmla="*/ 180 w 501"/>
                          <a:gd name="T7" fmla="*/ 0 h 299"/>
                          <a:gd name="T8" fmla="*/ 0 w 501"/>
                          <a:gd name="T9" fmla="*/ 175 h 299"/>
                        </a:gdLst>
                        <a:ahLst/>
                        <a:cxnLst>
                          <a:cxn ang="0">
                            <a:pos x="T0" y="T1"/>
                          </a:cxn>
                          <a:cxn ang="0">
                            <a:pos x="T2" y="T3"/>
                          </a:cxn>
                          <a:cxn ang="0">
                            <a:pos x="T4" y="T5"/>
                          </a:cxn>
                          <a:cxn ang="0">
                            <a:pos x="T6" y="T7"/>
                          </a:cxn>
                          <a:cxn ang="0">
                            <a:pos x="T8" y="T9"/>
                          </a:cxn>
                        </a:cxnLst>
                        <a:rect l="0" t="0" r="r" b="b"/>
                        <a:pathLst>
                          <a:path w="501" h="299">
                            <a:moveTo>
                              <a:pt x="0" y="175"/>
                            </a:moveTo>
                            <a:lnTo>
                              <a:pt x="324" y="299"/>
                            </a:lnTo>
                            <a:lnTo>
                              <a:pt x="501" y="132"/>
                            </a:lnTo>
                            <a:lnTo>
                              <a:pt x="180" y="0"/>
                            </a:lnTo>
                            <a:lnTo>
                              <a:pt x="0" y="1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248" name="Group 208"/>
                      <p:cNvGrpSpPr>
                        <a:grpSpLocks/>
                      </p:cNvGrpSpPr>
                      <p:nvPr/>
                    </p:nvGrpSpPr>
                    <p:grpSpPr bwMode="auto">
                      <a:xfrm>
                        <a:off x="2994" y="3522"/>
                        <a:ext cx="263" cy="131"/>
                        <a:chOff x="2994" y="3522"/>
                        <a:chExt cx="263" cy="131"/>
                      </a:xfrm>
                    </p:grpSpPr>
                    <p:sp>
                      <p:nvSpPr>
                        <p:cNvPr id="87249" name="Freeform 209"/>
                        <p:cNvSpPr>
                          <a:spLocks/>
                        </p:cNvSpPr>
                        <p:nvPr/>
                      </p:nvSpPr>
                      <p:spPr bwMode="auto">
                        <a:xfrm>
                          <a:off x="2994" y="3522"/>
                          <a:ext cx="263" cy="131"/>
                        </a:xfrm>
                        <a:custGeom>
                          <a:avLst/>
                          <a:gdLst>
                            <a:gd name="T0" fmla="*/ 0 w 524"/>
                            <a:gd name="T1" fmla="*/ 81 h 263"/>
                            <a:gd name="T2" fmla="*/ 201 w 524"/>
                            <a:gd name="T3" fmla="*/ 263 h 263"/>
                            <a:gd name="T4" fmla="*/ 524 w 524"/>
                            <a:gd name="T5" fmla="*/ 178 h 263"/>
                            <a:gd name="T6" fmla="*/ 324 w 524"/>
                            <a:gd name="T7" fmla="*/ 0 h 263"/>
                            <a:gd name="T8" fmla="*/ 0 w 524"/>
                            <a:gd name="T9" fmla="*/ 81 h 263"/>
                          </a:gdLst>
                          <a:ahLst/>
                          <a:cxnLst>
                            <a:cxn ang="0">
                              <a:pos x="T0" y="T1"/>
                            </a:cxn>
                            <a:cxn ang="0">
                              <a:pos x="T2" y="T3"/>
                            </a:cxn>
                            <a:cxn ang="0">
                              <a:pos x="T4" y="T5"/>
                            </a:cxn>
                            <a:cxn ang="0">
                              <a:pos x="T6" y="T7"/>
                            </a:cxn>
                            <a:cxn ang="0">
                              <a:pos x="T8" y="T9"/>
                            </a:cxn>
                          </a:cxnLst>
                          <a:rect l="0" t="0" r="r" b="b"/>
                          <a:pathLst>
                            <a:path w="524" h="263">
                              <a:moveTo>
                                <a:pt x="0" y="81"/>
                              </a:moveTo>
                              <a:lnTo>
                                <a:pt x="201" y="263"/>
                              </a:lnTo>
                              <a:lnTo>
                                <a:pt x="524" y="178"/>
                              </a:lnTo>
                              <a:lnTo>
                                <a:pt x="324" y="0"/>
                              </a:lnTo>
                              <a:lnTo>
                                <a:pt x="0" y="81"/>
                              </a:lnTo>
                              <a:close/>
                            </a:path>
                          </a:pathLst>
                        </a:custGeom>
                        <a:solidFill>
                          <a:srgbClr val="404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50" name="Freeform 210"/>
                        <p:cNvSpPr>
                          <a:spLocks/>
                        </p:cNvSpPr>
                        <p:nvPr/>
                      </p:nvSpPr>
                      <p:spPr bwMode="auto">
                        <a:xfrm>
                          <a:off x="3002" y="3546"/>
                          <a:ext cx="90" cy="40"/>
                        </a:xfrm>
                        <a:custGeom>
                          <a:avLst/>
                          <a:gdLst>
                            <a:gd name="T0" fmla="*/ 0 w 178"/>
                            <a:gd name="T1" fmla="*/ 37 h 80"/>
                            <a:gd name="T2" fmla="*/ 44 w 178"/>
                            <a:gd name="T3" fmla="*/ 80 h 80"/>
                            <a:gd name="T4" fmla="*/ 178 w 178"/>
                            <a:gd name="T5" fmla="*/ 42 h 80"/>
                            <a:gd name="T6" fmla="*/ 135 w 178"/>
                            <a:gd name="T7" fmla="*/ 0 h 80"/>
                            <a:gd name="T8" fmla="*/ 0 w 178"/>
                            <a:gd name="T9" fmla="*/ 37 h 80"/>
                          </a:gdLst>
                          <a:ahLst/>
                          <a:cxnLst>
                            <a:cxn ang="0">
                              <a:pos x="T0" y="T1"/>
                            </a:cxn>
                            <a:cxn ang="0">
                              <a:pos x="T2" y="T3"/>
                            </a:cxn>
                            <a:cxn ang="0">
                              <a:pos x="T4" y="T5"/>
                            </a:cxn>
                            <a:cxn ang="0">
                              <a:pos x="T6" y="T7"/>
                            </a:cxn>
                            <a:cxn ang="0">
                              <a:pos x="T8" y="T9"/>
                            </a:cxn>
                          </a:cxnLst>
                          <a:rect l="0" t="0" r="r" b="b"/>
                          <a:pathLst>
                            <a:path w="178" h="80">
                              <a:moveTo>
                                <a:pt x="0" y="37"/>
                              </a:moveTo>
                              <a:lnTo>
                                <a:pt x="44" y="80"/>
                              </a:lnTo>
                              <a:lnTo>
                                <a:pt x="178" y="42"/>
                              </a:lnTo>
                              <a:lnTo>
                                <a:pt x="135" y="0"/>
                              </a:lnTo>
                              <a:lnTo>
                                <a:pt x="0" y="37"/>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251" name="Group 211"/>
                      <p:cNvGrpSpPr>
                        <a:grpSpLocks/>
                      </p:cNvGrpSpPr>
                      <p:nvPr/>
                    </p:nvGrpSpPr>
                    <p:grpSpPr bwMode="auto">
                      <a:xfrm>
                        <a:off x="3049" y="3545"/>
                        <a:ext cx="260" cy="131"/>
                        <a:chOff x="3049" y="3545"/>
                        <a:chExt cx="260" cy="131"/>
                      </a:xfrm>
                    </p:grpSpPr>
                    <p:sp>
                      <p:nvSpPr>
                        <p:cNvPr id="87252" name="Freeform 212"/>
                        <p:cNvSpPr>
                          <a:spLocks/>
                        </p:cNvSpPr>
                        <p:nvPr/>
                      </p:nvSpPr>
                      <p:spPr bwMode="auto">
                        <a:xfrm>
                          <a:off x="3049" y="3545"/>
                          <a:ext cx="260" cy="131"/>
                        </a:xfrm>
                        <a:custGeom>
                          <a:avLst/>
                          <a:gdLst>
                            <a:gd name="T0" fmla="*/ 0 w 520"/>
                            <a:gd name="T1" fmla="*/ 80 h 262"/>
                            <a:gd name="T2" fmla="*/ 200 w 520"/>
                            <a:gd name="T3" fmla="*/ 262 h 262"/>
                            <a:gd name="T4" fmla="*/ 520 w 520"/>
                            <a:gd name="T5" fmla="*/ 182 h 262"/>
                            <a:gd name="T6" fmla="*/ 317 w 520"/>
                            <a:gd name="T7" fmla="*/ 0 h 262"/>
                            <a:gd name="T8" fmla="*/ 0 w 520"/>
                            <a:gd name="T9" fmla="*/ 80 h 262"/>
                          </a:gdLst>
                          <a:ahLst/>
                          <a:cxnLst>
                            <a:cxn ang="0">
                              <a:pos x="T0" y="T1"/>
                            </a:cxn>
                            <a:cxn ang="0">
                              <a:pos x="T2" y="T3"/>
                            </a:cxn>
                            <a:cxn ang="0">
                              <a:pos x="T4" y="T5"/>
                            </a:cxn>
                            <a:cxn ang="0">
                              <a:pos x="T6" y="T7"/>
                            </a:cxn>
                            <a:cxn ang="0">
                              <a:pos x="T8" y="T9"/>
                            </a:cxn>
                          </a:cxnLst>
                          <a:rect l="0" t="0" r="r" b="b"/>
                          <a:pathLst>
                            <a:path w="520" h="262">
                              <a:moveTo>
                                <a:pt x="0" y="80"/>
                              </a:moveTo>
                              <a:lnTo>
                                <a:pt x="200" y="262"/>
                              </a:lnTo>
                              <a:lnTo>
                                <a:pt x="520" y="182"/>
                              </a:lnTo>
                              <a:lnTo>
                                <a:pt x="317" y="0"/>
                              </a:lnTo>
                              <a:lnTo>
                                <a:pt x="0" y="80"/>
                              </a:lnTo>
                              <a:close/>
                            </a:path>
                          </a:pathLst>
                        </a:custGeom>
                        <a:solidFill>
                          <a:srgbClr val="606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53" name="Oval 213"/>
                        <p:cNvSpPr>
                          <a:spLocks noChangeArrowheads="1"/>
                        </p:cNvSpPr>
                        <p:nvPr/>
                      </p:nvSpPr>
                      <p:spPr bwMode="auto">
                        <a:xfrm>
                          <a:off x="3156" y="3589"/>
                          <a:ext cx="56" cy="39"/>
                        </a:xfrm>
                        <a:prstGeom prst="ellipse">
                          <a:avLst/>
                        </a:prstGeom>
                        <a:solidFill>
                          <a:srgbClr val="404040"/>
                        </a:solidFill>
                        <a:ln w="6350">
                          <a:solidFill>
                            <a:srgbClr val="000000"/>
                          </a:solidFill>
                          <a:round/>
                          <a:headEnd/>
                          <a:tailEnd/>
                        </a:ln>
                      </p:spPr>
                      <p:txBody>
                        <a:bodyPr/>
                        <a:lstStyle/>
                        <a:p>
                          <a:endParaRPr lang="en-GB"/>
                        </a:p>
                      </p:txBody>
                    </p:sp>
                    <p:sp>
                      <p:nvSpPr>
                        <p:cNvPr id="87254" name="Freeform 214"/>
                        <p:cNvSpPr>
                          <a:spLocks/>
                        </p:cNvSpPr>
                        <p:nvPr/>
                      </p:nvSpPr>
                      <p:spPr bwMode="auto">
                        <a:xfrm>
                          <a:off x="3055" y="3569"/>
                          <a:ext cx="90" cy="39"/>
                        </a:xfrm>
                        <a:custGeom>
                          <a:avLst/>
                          <a:gdLst>
                            <a:gd name="T0" fmla="*/ 0 w 179"/>
                            <a:gd name="T1" fmla="*/ 37 h 79"/>
                            <a:gd name="T2" fmla="*/ 44 w 179"/>
                            <a:gd name="T3" fmla="*/ 79 h 79"/>
                            <a:gd name="T4" fmla="*/ 179 w 179"/>
                            <a:gd name="T5" fmla="*/ 41 h 79"/>
                            <a:gd name="T6" fmla="*/ 136 w 179"/>
                            <a:gd name="T7" fmla="*/ 0 h 79"/>
                            <a:gd name="T8" fmla="*/ 0 w 179"/>
                            <a:gd name="T9" fmla="*/ 37 h 79"/>
                          </a:gdLst>
                          <a:ahLst/>
                          <a:cxnLst>
                            <a:cxn ang="0">
                              <a:pos x="T0" y="T1"/>
                            </a:cxn>
                            <a:cxn ang="0">
                              <a:pos x="T2" y="T3"/>
                            </a:cxn>
                            <a:cxn ang="0">
                              <a:pos x="T4" y="T5"/>
                            </a:cxn>
                            <a:cxn ang="0">
                              <a:pos x="T6" y="T7"/>
                            </a:cxn>
                            <a:cxn ang="0">
                              <a:pos x="T8" y="T9"/>
                            </a:cxn>
                          </a:cxnLst>
                          <a:rect l="0" t="0" r="r" b="b"/>
                          <a:pathLst>
                            <a:path w="179" h="79">
                              <a:moveTo>
                                <a:pt x="0" y="37"/>
                              </a:moveTo>
                              <a:lnTo>
                                <a:pt x="44" y="79"/>
                              </a:lnTo>
                              <a:lnTo>
                                <a:pt x="179" y="41"/>
                              </a:lnTo>
                              <a:lnTo>
                                <a:pt x="136" y="0"/>
                              </a:lnTo>
                              <a:lnTo>
                                <a:pt x="0" y="37"/>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grpSp>
        </p:grpSp>
        <p:grpSp>
          <p:nvGrpSpPr>
            <p:cNvPr id="87255" name="Group 215"/>
            <p:cNvGrpSpPr>
              <a:grpSpLocks/>
            </p:cNvGrpSpPr>
            <p:nvPr/>
          </p:nvGrpSpPr>
          <p:grpSpPr bwMode="auto">
            <a:xfrm>
              <a:off x="1777" y="3089"/>
              <a:ext cx="715" cy="946"/>
              <a:chOff x="1777" y="3089"/>
              <a:chExt cx="715" cy="946"/>
            </a:xfrm>
          </p:grpSpPr>
          <p:grpSp>
            <p:nvGrpSpPr>
              <p:cNvPr id="87256" name="Group 216"/>
              <p:cNvGrpSpPr>
                <a:grpSpLocks/>
              </p:cNvGrpSpPr>
              <p:nvPr/>
            </p:nvGrpSpPr>
            <p:grpSpPr bwMode="auto">
              <a:xfrm>
                <a:off x="1777" y="3357"/>
                <a:ext cx="715" cy="678"/>
                <a:chOff x="1777" y="3357"/>
                <a:chExt cx="715" cy="678"/>
              </a:xfrm>
            </p:grpSpPr>
            <p:grpSp>
              <p:nvGrpSpPr>
                <p:cNvPr id="87257" name="Group 217"/>
                <p:cNvGrpSpPr>
                  <a:grpSpLocks/>
                </p:cNvGrpSpPr>
                <p:nvPr/>
              </p:nvGrpSpPr>
              <p:grpSpPr bwMode="auto">
                <a:xfrm>
                  <a:off x="2175" y="3615"/>
                  <a:ext cx="237" cy="295"/>
                  <a:chOff x="2175" y="3615"/>
                  <a:chExt cx="237" cy="295"/>
                </a:xfrm>
              </p:grpSpPr>
              <p:sp>
                <p:nvSpPr>
                  <p:cNvPr id="87258" name="Freeform 218"/>
                  <p:cNvSpPr>
                    <a:spLocks/>
                  </p:cNvSpPr>
                  <p:nvPr/>
                </p:nvSpPr>
                <p:spPr bwMode="auto">
                  <a:xfrm>
                    <a:off x="2205" y="3615"/>
                    <a:ext cx="203" cy="150"/>
                  </a:xfrm>
                  <a:custGeom>
                    <a:avLst/>
                    <a:gdLst>
                      <a:gd name="T0" fmla="*/ 406 w 406"/>
                      <a:gd name="T1" fmla="*/ 60 h 301"/>
                      <a:gd name="T2" fmla="*/ 389 w 406"/>
                      <a:gd name="T3" fmla="*/ 125 h 301"/>
                      <a:gd name="T4" fmla="*/ 373 w 406"/>
                      <a:gd name="T5" fmla="*/ 146 h 301"/>
                      <a:gd name="T6" fmla="*/ 368 w 406"/>
                      <a:gd name="T7" fmla="*/ 154 h 301"/>
                      <a:gd name="T8" fmla="*/ 370 w 406"/>
                      <a:gd name="T9" fmla="*/ 173 h 301"/>
                      <a:gd name="T10" fmla="*/ 375 w 406"/>
                      <a:gd name="T11" fmla="*/ 191 h 301"/>
                      <a:gd name="T12" fmla="*/ 376 w 406"/>
                      <a:gd name="T13" fmla="*/ 211 h 301"/>
                      <a:gd name="T14" fmla="*/ 356 w 406"/>
                      <a:gd name="T15" fmla="*/ 243 h 301"/>
                      <a:gd name="T16" fmla="*/ 138 w 406"/>
                      <a:gd name="T17" fmla="*/ 200 h 301"/>
                      <a:gd name="T18" fmla="*/ 70 w 406"/>
                      <a:gd name="T19" fmla="*/ 249 h 301"/>
                      <a:gd name="T20" fmla="*/ 52 w 406"/>
                      <a:gd name="T21" fmla="*/ 271 h 301"/>
                      <a:gd name="T22" fmla="*/ 37 w 406"/>
                      <a:gd name="T23" fmla="*/ 292 h 301"/>
                      <a:gd name="T24" fmla="*/ 20 w 406"/>
                      <a:gd name="T25" fmla="*/ 301 h 301"/>
                      <a:gd name="T26" fmla="*/ 8 w 406"/>
                      <a:gd name="T27" fmla="*/ 299 h 301"/>
                      <a:gd name="T28" fmla="*/ 2 w 406"/>
                      <a:gd name="T29" fmla="*/ 293 h 301"/>
                      <a:gd name="T30" fmla="*/ 0 w 406"/>
                      <a:gd name="T31" fmla="*/ 281 h 301"/>
                      <a:gd name="T32" fmla="*/ 2 w 406"/>
                      <a:gd name="T33" fmla="*/ 267 h 301"/>
                      <a:gd name="T34" fmla="*/ 8 w 406"/>
                      <a:gd name="T35" fmla="*/ 256 h 301"/>
                      <a:gd name="T36" fmla="*/ 27 w 406"/>
                      <a:gd name="T37" fmla="*/ 229 h 301"/>
                      <a:gd name="T38" fmla="*/ 40 w 406"/>
                      <a:gd name="T39" fmla="*/ 217 h 301"/>
                      <a:gd name="T40" fmla="*/ 55 w 406"/>
                      <a:gd name="T41" fmla="*/ 203 h 301"/>
                      <a:gd name="T42" fmla="*/ 71 w 406"/>
                      <a:gd name="T43" fmla="*/ 180 h 301"/>
                      <a:gd name="T44" fmla="*/ 84 w 406"/>
                      <a:gd name="T45" fmla="*/ 162 h 301"/>
                      <a:gd name="T46" fmla="*/ 97 w 406"/>
                      <a:gd name="T47" fmla="*/ 148 h 301"/>
                      <a:gd name="T48" fmla="*/ 111 w 406"/>
                      <a:gd name="T49" fmla="*/ 140 h 301"/>
                      <a:gd name="T50" fmla="*/ 152 w 406"/>
                      <a:gd name="T51" fmla="*/ 111 h 301"/>
                      <a:gd name="T52" fmla="*/ 186 w 406"/>
                      <a:gd name="T53" fmla="*/ 88 h 301"/>
                      <a:gd name="T54" fmla="*/ 216 w 406"/>
                      <a:gd name="T55" fmla="*/ 71 h 301"/>
                      <a:gd name="T56" fmla="*/ 240 w 406"/>
                      <a:gd name="T57" fmla="*/ 58 h 301"/>
                      <a:gd name="T58" fmla="*/ 235 w 406"/>
                      <a:gd name="T59" fmla="*/ 45 h 301"/>
                      <a:gd name="T60" fmla="*/ 240 w 406"/>
                      <a:gd name="T61" fmla="*/ 28 h 301"/>
                      <a:gd name="T62" fmla="*/ 268 w 406"/>
                      <a:gd name="T63" fmla="*/ 0 h 301"/>
                      <a:gd name="T64" fmla="*/ 406 w 406"/>
                      <a:gd name="T65" fmla="*/ 60 h 3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06" h="301">
                        <a:moveTo>
                          <a:pt x="406" y="60"/>
                        </a:moveTo>
                        <a:lnTo>
                          <a:pt x="389" y="125"/>
                        </a:lnTo>
                        <a:lnTo>
                          <a:pt x="373" y="146"/>
                        </a:lnTo>
                        <a:lnTo>
                          <a:pt x="368" y="154"/>
                        </a:lnTo>
                        <a:lnTo>
                          <a:pt x="370" y="173"/>
                        </a:lnTo>
                        <a:lnTo>
                          <a:pt x="375" y="191"/>
                        </a:lnTo>
                        <a:lnTo>
                          <a:pt x="376" y="211"/>
                        </a:lnTo>
                        <a:lnTo>
                          <a:pt x="356" y="243"/>
                        </a:lnTo>
                        <a:lnTo>
                          <a:pt x="138" y="200"/>
                        </a:lnTo>
                        <a:lnTo>
                          <a:pt x="70" y="249"/>
                        </a:lnTo>
                        <a:lnTo>
                          <a:pt x="52" y="271"/>
                        </a:lnTo>
                        <a:lnTo>
                          <a:pt x="37" y="292"/>
                        </a:lnTo>
                        <a:lnTo>
                          <a:pt x="20" y="301"/>
                        </a:lnTo>
                        <a:lnTo>
                          <a:pt x="8" y="299"/>
                        </a:lnTo>
                        <a:lnTo>
                          <a:pt x="2" y="293"/>
                        </a:lnTo>
                        <a:lnTo>
                          <a:pt x="0" y="281"/>
                        </a:lnTo>
                        <a:lnTo>
                          <a:pt x="2" y="267"/>
                        </a:lnTo>
                        <a:lnTo>
                          <a:pt x="8" y="256"/>
                        </a:lnTo>
                        <a:lnTo>
                          <a:pt x="27" y="229"/>
                        </a:lnTo>
                        <a:lnTo>
                          <a:pt x="40" y="217"/>
                        </a:lnTo>
                        <a:lnTo>
                          <a:pt x="55" y="203"/>
                        </a:lnTo>
                        <a:lnTo>
                          <a:pt x="71" y="180"/>
                        </a:lnTo>
                        <a:lnTo>
                          <a:pt x="84" y="162"/>
                        </a:lnTo>
                        <a:lnTo>
                          <a:pt x="97" y="148"/>
                        </a:lnTo>
                        <a:lnTo>
                          <a:pt x="111" y="140"/>
                        </a:lnTo>
                        <a:lnTo>
                          <a:pt x="152" y="111"/>
                        </a:lnTo>
                        <a:lnTo>
                          <a:pt x="186" y="88"/>
                        </a:lnTo>
                        <a:lnTo>
                          <a:pt x="216" y="71"/>
                        </a:lnTo>
                        <a:lnTo>
                          <a:pt x="240" y="58"/>
                        </a:lnTo>
                        <a:lnTo>
                          <a:pt x="235" y="45"/>
                        </a:lnTo>
                        <a:lnTo>
                          <a:pt x="240" y="28"/>
                        </a:lnTo>
                        <a:lnTo>
                          <a:pt x="268" y="0"/>
                        </a:lnTo>
                        <a:lnTo>
                          <a:pt x="406" y="6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59" name="Freeform 219"/>
                  <p:cNvSpPr>
                    <a:spLocks/>
                  </p:cNvSpPr>
                  <p:nvPr/>
                </p:nvSpPr>
                <p:spPr bwMode="auto">
                  <a:xfrm>
                    <a:off x="2175" y="3666"/>
                    <a:ext cx="237" cy="244"/>
                  </a:xfrm>
                  <a:custGeom>
                    <a:avLst/>
                    <a:gdLst>
                      <a:gd name="T0" fmla="*/ 0 w 472"/>
                      <a:gd name="T1" fmla="*/ 358 h 487"/>
                      <a:gd name="T2" fmla="*/ 26 w 472"/>
                      <a:gd name="T3" fmla="*/ 327 h 487"/>
                      <a:gd name="T4" fmla="*/ 50 w 472"/>
                      <a:gd name="T5" fmla="*/ 309 h 487"/>
                      <a:gd name="T6" fmla="*/ 98 w 472"/>
                      <a:gd name="T7" fmla="*/ 277 h 487"/>
                      <a:gd name="T8" fmla="*/ 97 w 472"/>
                      <a:gd name="T9" fmla="*/ 243 h 487"/>
                      <a:gd name="T10" fmla="*/ 96 w 472"/>
                      <a:gd name="T11" fmla="*/ 204 h 487"/>
                      <a:gd name="T12" fmla="*/ 98 w 472"/>
                      <a:gd name="T13" fmla="*/ 170 h 487"/>
                      <a:gd name="T14" fmla="*/ 102 w 472"/>
                      <a:gd name="T15" fmla="*/ 134 h 487"/>
                      <a:gd name="T16" fmla="*/ 108 w 472"/>
                      <a:gd name="T17" fmla="*/ 122 h 487"/>
                      <a:gd name="T18" fmla="*/ 119 w 472"/>
                      <a:gd name="T19" fmla="*/ 112 h 487"/>
                      <a:gd name="T20" fmla="*/ 136 w 472"/>
                      <a:gd name="T21" fmla="*/ 101 h 487"/>
                      <a:gd name="T22" fmla="*/ 154 w 472"/>
                      <a:gd name="T23" fmla="*/ 88 h 487"/>
                      <a:gd name="T24" fmla="*/ 167 w 472"/>
                      <a:gd name="T25" fmla="*/ 74 h 487"/>
                      <a:gd name="T26" fmla="*/ 171 w 472"/>
                      <a:gd name="T27" fmla="*/ 63 h 487"/>
                      <a:gd name="T28" fmla="*/ 178 w 472"/>
                      <a:gd name="T29" fmla="*/ 52 h 487"/>
                      <a:gd name="T30" fmla="*/ 193 w 472"/>
                      <a:gd name="T31" fmla="*/ 22 h 487"/>
                      <a:gd name="T32" fmla="*/ 200 w 472"/>
                      <a:gd name="T33" fmla="*/ 17 h 487"/>
                      <a:gd name="T34" fmla="*/ 211 w 472"/>
                      <a:gd name="T35" fmla="*/ 15 h 487"/>
                      <a:gd name="T36" fmla="*/ 220 w 472"/>
                      <a:gd name="T37" fmla="*/ 17 h 487"/>
                      <a:gd name="T38" fmla="*/ 224 w 472"/>
                      <a:gd name="T39" fmla="*/ 27 h 487"/>
                      <a:gd name="T40" fmla="*/ 227 w 472"/>
                      <a:gd name="T41" fmla="*/ 45 h 487"/>
                      <a:gd name="T42" fmla="*/ 225 w 472"/>
                      <a:gd name="T43" fmla="*/ 67 h 487"/>
                      <a:gd name="T44" fmla="*/ 219 w 472"/>
                      <a:gd name="T45" fmla="*/ 87 h 487"/>
                      <a:gd name="T46" fmla="*/ 245 w 472"/>
                      <a:gd name="T47" fmla="*/ 54 h 487"/>
                      <a:gd name="T48" fmla="*/ 272 w 472"/>
                      <a:gd name="T49" fmla="*/ 27 h 487"/>
                      <a:gd name="T50" fmla="*/ 305 w 472"/>
                      <a:gd name="T51" fmla="*/ 6 h 487"/>
                      <a:gd name="T52" fmla="*/ 321 w 472"/>
                      <a:gd name="T53" fmla="*/ 0 h 487"/>
                      <a:gd name="T54" fmla="*/ 341 w 472"/>
                      <a:gd name="T55" fmla="*/ 4 h 487"/>
                      <a:gd name="T56" fmla="*/ 358 w 472"/>
                      <a:gd name="T57" fmla="*/ 10 h 487"/>
                      <a:gd name="T58" fmla="*/ 374 w 472"/>
                      <a:gd name="T59" fmla="*/ 17 h 487"/>
                      <a:gd name="T60" fmla="*/ 394 w 472"/>
                      <a:gd name="T61" fmla="*/ 27 h 487"/>
                      <a:gd name="T62" fmla="*/ 401 w 472"/>
                      <a:gd name="T63" fmla="*/ 34 h 487"/>
                      <a:gd name="T64" fmla="*/ 410 w 472"/>
                      <a:gd name="T65" fmla="*/ 49 h 487"/>
                      <a:gd name="T66" fmla="*/ 412 w 472"/>
                      <a:gd name="T67" fmla="*/ 66 h 487"/>
                      <a:gd name="T68" fmla="*/ 422 w 472"/>
                      <a:gd name="T69" fmla="*/ 74 h 487"/>
                      <a:gd name="T70" fmla="*/ 429 w 472"/>
                      <a:gd name="T71" fmla="*/ 83 h 487"/>
                      <a:gd name="T72" fmla="*/ 435 w 472"/>
                      <a:gd name="T73" fmla="*/ 102 h 487"/>
                      <a:gd name="T74" fmla="*/ 439 w 472"/>
                      <a:gd name="T75" fmla="*/ 115 h 487"/>
                      <a:gd name="T76" fmla="*/ 435 w 472"/>
                      <a:gd name="T77" fmla="*/ 128 h 487"/>
                      <a:gd name="T78" fmla="*/ 448 w 472"/>
                      <a:gd name="T79" fmla="*/ 134 h 487"/>
                      <a:gd name="T80" fmla="*/ 453 w 472"/>
                      <a:gd name="T81" fmla="*/ 143 h 487"/>
                      <a:gd name="T82" fmla="*/ 449 w 472"/>
                      <a:gd name="T83" fmla="*/ 161 h 487"/>
                      <a:gd name="T84" fmla="*/ 435 w 472"/>
                      <a:gd name="T85" fmla="*/ 178 h 487"/>
                      <a:gd name="T86" fmla="*/ 450 w 472"/>
                      <a:gd name="T87" fmla="*/ 198 h 487"/>
                      <a:gd name="T88" fmla="*/ 463 w 472"/>
                      <a:gd name="T89" fmla="*/ 215 h 487"/>
                      <a:gd name="T90" fmla="*/ 472 w 472"/>
                      <a:gd name="T91" fmla="*/ 243 h 487"/>
                      <a:gd name="T92" fmla="*/ 466 w 472"/>
                      <a:gd name="T93" fmla="*/ 250 h 487"/>
                      <a:gd name="T94" fmla="*/ 450 w 472"/>
                      <a:gd name="T95" fmla="*/ 251 h 487"/>
                      <a:gd name="T96" fmla="*/ 437 w 472"/>
                      <a:gd name="T97" fmla="*/ 241 h 487"/>
                      <a:gd name="T98" fmla="*/ 423 w 472"/>
                      <a:gd name="T99" fmla="*/ 235 h 487"/>
                      <a:gd name="T100" fmla="*/ 410 w 472"/>
                      <a:gd name="T101" fmla="*/ 234 h 487"/>
                      <a:gd name="T102" fmla="*/ 396 w 472"/>
                      <a:gd name="T103" fmla="*/ 236 h 487"/>
                      <a:gd name="T104" fmla="*/ 378 w 472"/>
                      <a:gd name="T105" fmla="*/ 252 h 487"/>
                      <a:gd name="T106" fmla="*/ 367 w 472"/>
                      <a:gd name="T107" fmla="*/ 275 h 487"/>
                      <a:gd name="T108" fmla="*/ 353 w 472"/>
                      <a:gd name="T109" fmla="*/ 304 h 487"/>
                      <a:gd name="T110" fmla="*/ 333 w 472"/>
                      <a:gd name="T111" fmla="*/ 325 h 487"/>
                      <a:gd name="T112" fmla="*/ 311 w 472"/>
                      <a:gd name="T113" fmla="*/ 337 h 487"/>
                      <a:gd name="T114" fmla="*/ 279 w 472"/>
                      <a:gd name="T115" fmla="*/ 363 h 487"/>
                      <a:gd name="T116" fmla="*/ 253 w 472"/>
                      <a:gd name="T117" fmla="*/ 385 h 487"/>
                      <a:gd name="T118" fmla="*/ 204 w 472"/>
                      <a:gd name="T119" fmla="*/ 416 h 487"/>
                      <a:gd name="T120" fmla="*/ 86 w 472"/>
                      <a:gd name="T121" fmla="*/ 487 h 487"/>
                      <a:gd name="T122" fmla="*/ 0 w 472"/>
                      <a:gd name="T123" fmla="*/ 358 h 4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72" h="487">
                        <a:moveTo>
                          <a:pt x="0" y="358"/>
                        </a:moveTo>
                        <a:lnTo>
                          <a:pt x="26" y="327"/>
                        </a:lnTo>
                        <a:lnTo>
                          <a:pt x="50" y="309"/>
                        </a:lnTo>
                        <a:lnTo>
                          <a:pt x="98" y="277"/>
                        </a:lnTo>
                        <a:lnTo>
                          <a:pt x="97" y="243"/>
                        </a:lnTo>
                        <a:lnTo>
                          <a:pt x="96" y="204"/>
                        </a:lnTo>
                        <a:lnTo>
                          <a:pt x="98" y="170"/>
                        </a:lnTo>
                        <a:lnTo>
                          <a:pt x="102" y="134"/>
                        </a:lnTo>
                        <a:lnTo>
                          <a:pt x="108" y="122"/>
                        </a:lnTo>
                        <a:lnTo>
                          <a:pt x="119" y="112"/>
                        </a:lnTo>
                        <a:lnTo>
                          <a:pt x="136" y="101"/>
                        </a:lnTo>
                        <a:lnTo>
                          <a:pt x="154" y="88"/>
                        </a:lnTo>
                        <a:lnTo>
                          <a:pt x="167" y="74"/>
                        </a:lnTo>
                        <a:lnTo>
                          <a:pt x="171" y="63"/>
                        </a:lnTo>
                        <a:lnTo>
                          <a:pt x="178" y="52"/>
                        </a:lnTo>
                        <a:lnTo>
                          <a:pt x="193" y="22"/>
                        </a:lnTo>
                        <a:lnTo>
                          <a:pt x="200" y="17"/>
                        </a:lnTo>
                        <a:lnTo>
                          <a:pt x="211" y="15"/>
                        </a:lnTo>
                        <a:lnTo>
                          <a:pt x="220" y="17"/>
                        </a:lnTo>
                        <a:lnTo>
                          <a:pt x="224" y="27"/>
                        </a:lnTo>
                        <a:lnTo>
                          <a:pt x="227" y="45"/>
                        </a:lnTo>
                        <a:lnTo>
                          <a:pt x="225" y="67"/>
                        </a:lnTo>
                        <a:lnTo>
                          <a:pt x="219" y="87"/>
                        </a:lnTo>
                        <a:lnTo>
                          <a:pt x="245" y="54"/>
                        </a:lnTo>
                        <a:lnTo>
                          <a:pt x="272" y="27"/>
                        </a:lnTo>
                        <a:lnTo>
                          <a:pt x="305" y="6"/>
                        </a:lnTo>
                        <a:lnTo>
                          <a:pt x="321" y="0"/>
                        </a:lnTo>
                        <a:lnTo>
                          <a:pt x="341" y="4"/>
                        </a:lnTo>
                        <a:lnTo>
                          <a:pt x="358" y="10"/>
                        </a:lnTo>
                        <a:lnTo>
                          <a:pt x="374" y="17"/>
                        </a:lnTo>
                        <a:lnTo>
                          <a:pt x="394" y="27"/>
                        </a:lnTo>
                        <a:lnTo>
                          <a:pt x="401" y="34"/>
                        </a:lnTo>
                        <a:lnTo>
                          <a:pt x="410" y="49"/>
                        </a:lnTo>
                        <a:lnTo>
                          <a:pt x="412" y="66"/>
                        </a:lnTo>
                        <a:lnTo>
                          <a:pt x="422" y="74"/>
                        </a:lnTo>
                        <a:lnTo>
                          <a:pt x="429" y="83"/>
                        </a:lnTo>
                        <a:lnTo>
                          <a:pt x="435" y="102"/>
                        </a:lnTo>
                        <a:lnTo>
                          <a:pt x="439" y="115"/>
                        </a:lnTo>
                        <a:lnTo>
                          <a:pt x="435" y="128"/>
                        </a:lnTo>
                        <a:lnTo>
                          <a:pt x="448" y="134"/>
                        </a:lnTo>
                        <a:lnTo>
                          <a:pt x="453" y="143"/>
                        </a:lnTo>
                        <a:lnTo>
                          <a:pt x="449" y="161"/>
                        </a:lnTo>
                        <a:lnTo>
                          <a:pt x="435" y="178"/>
                        </a:lnTo>
                        <a:lnTo>
                          <a:pt x="450" y="198"/>
                        </a:lnTo>
                        <a:lnTo>
                          <a:pt x="463" y="215"/>
                        </a:lnTo>
                        <a:lnTo>
                          <a:pt x="472" y="243"/>
                        </a:lnTo>
                        <a:lnTo>
                          <a:pt x="466" y="250"/>
                        </a:lnTo>
                        <a:lnTo>
                          <a:pt x="450" y="251"/>
                        </a:lnTo>
                        <a:lnTo>
                          <a:pt x="437" y="241"/>
                        </a:lnTo>
                        <a:lnTo>
                          <a:pt x="423" y="235"/>
                        </a:lnTo>
                        <a:lnTo>
                          <a:pt x="410" y="234"/>
                        </a:lnTo>
                        <a:lnTo>
                          <a:pt x="396" y="236"/>
                        </a:lnTo>
                        <a:lnTo>
                          <a:pt x="378" y="252"/>
                        </a:lnTo>
                        <a:lnTo>
                          <a:pt x="367" y="275"/>
                        </a:lnTo>
                        <a:lnTo>
                          <a:pt x="353" y="304"/>
                        </a:lnTo>
                        <a:lnTo>
                          <a:pt x="333" y="325"/>
                        </a:lnTo>
                        <a:lnTo>
                          <a:pt x="311" y="337"/>
                        </a:lnTo>
                        <a:lnTo>
                          <a:pt x="279" y="363"/>
                        </a:lnTo>
                        <a:lnTo>
                          <a:pt x="253" y="385"/>
                        </a:lnTo>
                        <a:lnTo>
                          <a:pt x="204" y="416"/>
                        </a:lnTo>
                        <a:lnTo>
                          <a:pt x="86" y="487"/>
                        </a:lnTo>
                        <a:lnTo>
                          <a:pt x="0" y="358"/>
                        </a:lnTo>
                        <a:close/>
                      </a:path>
                    </a:pathLst>
                  </a:custGeom>
                  <a:solidFill>
                    <a:srgbClr val="FFA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60" name="Freeform 220"/>
                  <p:cNvSpPr>
                    <a:spLocks/>
                  </p:cNvSpPr>
                  <p:nvPr/>
                </p:nvSpPr>
                <p:spPr bwMode="auto">
                  <a:xfrm>
                    <a:off x="2190" y="3706"/>
                    <a:ext cx="112" cy="190"/>
                  </a:xfrm>
                  <a:custGeom>
                    <a:avLst/>
                    <a:gdLst>
                      <a:gd name="T0" fmla="*/ 107 w 225"/>
                      <a:gd name="T1" fmla="*/ 80 h 380"/>
                      <a:gd name="T2" fmla="*/ 117 w 225"/>
                      <a:gd name="T3" fmla="*/ 65 h 380"/>
                      <a:gd name="T4" fmla="*/ 138 w 225"/>
                      <a:gd name="T5" fmla="*/ 59 h 380"/>
                      <a:gd name="T6" fmla="*/ 156 w 225"/>
                      <a:gd name="T7" fmla="*/ 45 h 380"/>
                      <a:gd name="T8" fmla="*/ 171 w 225"/>
                      <a:gd name="T9" fmla="*/ 28 h 380"/>
                      <a:gd name="T10" fmla="*/ 190 w 225"/>
                      <a:gd name="T11" fmla="*/ 0 h 380"/>
                      <a:gd name="T12" fmla="*/ 170 w 225"/>
                      <a:gd name="T13" fmla="*/ 39 h 380"/>
                      <a:gd name="T14" fmla="*/ 158 w 225"/>
                      <a:gd name="T15" fmla="*/ 55 h 380"/>
                      <a:gd name="T16" fmla="*/ 143 w 225"/>
                      <a:gd name="T17" fmla="*/ 77 h 380"/>
                      <a:gd name="T18" fmla="*/ 133 w 225"/>
                      <a:gd name="T19" fmla="*/ 97 h 380"/>
                      <a:gd name="T20" fmla="*/ 128 w 225"/>
                      <a:gd name="T21" fmla="*/ 124 h 380"/>
                      <a:gd name="T22" fmla="*/ 137 w 225"/>
                      <a:gd name="T23" fmla="*/ 141 h 380"/>
                      <a:gd name="T24" fmla="*/ 158 w 225"/>
                      <a:gd name="T25" fmla="*/ 144 h 380"/>
                      <a:gd name="T26" fmla="*/ 180 w 225"/>
                      <a:gd name="T27" fmla="*/ 140 h 380"/>
                      <a:gd name="T28" fmla="*/ 202 w 225"/>
                      <a:gd name="T29" fmla="*/ 135 h 380"/>
                      <a:gd name="T30" fmla="*/ 209 w 225"/>
                      <a:gd name="T31" fmla="*/ 148 h 380"/>
                      <a:gd name="T32" fmla="*/ 213 w 225"/>
                      <a:gd name="T33" fmla="*/ 167 h 380"/>
                      <a:gd name="T34" fmla="*/ 207 w 225"/>
                      <a:gd name="T35" fmla="*/ 185 h 380"/>
                      <a:gd name="T36" fmla="*/ 196 w 225"/>
                      <a:gd name="T37" fmla="*/ 206 h 380"/>
                      <a:gd name="T38" fmla="*/ 202 w 225"/>
                      <a:gd name="T39" fmla="*/ 220 h 380"/>
                      <a:gd name="T40" fmla="*/ 211 w 225"/>
                      <a:gd name="T41" fmla="*/ 233 h 380"/>
                      <a:gd name="T42" fmla="*/ 225 w 225"/>
                      <a:gd name="T43" fmla="*/ 242 h 380"/>
                      <a:gd name="T44" fmla="*/ 207 w 225"/>
                      <a:gd name="T45" fmla="*/ 243 h 380"/>
                      <a:gd name="T46" fmla="*/ 192 w 225"/>
                      <a:gd name="T47" fmla="*/ 247 h 380"/>
                      <a:gd name="T48" fmla="*/ 176 w 225"/>
                      <a:gd name="T49" fmla="*/ 257 h 380"/>
                      <a:gd name="T50" fmla="*/ 170 w 225"/>
                      <a:gd name="T51" fmla="*/ 274 h 380"/>
                      <a:gd name="T52" fmla="*/ 171 w 225"/>
                      <a:gd name="T53" fmla="*/ 294 h 380"/>
                      <a:gd name="T54" fmla="*/ 175 w 225"/>
                      <a:gd name="T55" fmla="*/ 316 h 380"/>
                      <a:gd name="T56" fmla="*/ 180 w 225"/>
                      <a:gd name="T57" fmla="*/ 336 h 380"/>
                      <a:gd name="T58" fmla="*/ 111 w 225"/>
                      <a:gd name="T59" fmla="*/ 380 h 380"/>
                      <a:gd name="T60" fmla="*/ 30 w 225"/>
                      <a:gd name="T61" fmla="*/ 292 h 380"/>
                      <a:gd name="T62" fmla="*/ 0 w 225"/>
                      <a:gd name="T63" fmla="*/ 242 h 380"/>
                      <a:gd name="T64" fmla="*/ 38 w 225"/>
                      <a:gd name="T65" fmla="*/ 216 h 380"/>
                      <a:gd name="T66" fmla="*/ 73 w 225"/>
                      <a:gd name="T67" fmla="*/ 194 h 380"/>
                      <a:gd name="T68" fmla="*/ 84 w 225"/>
                      <a:gd name="T69" fmla="*/ 176 h 380"/>
                      <a:gd name="T70" fmla="*/ 89 w 225"/>
                      <a:gd name="T71" fmla="*/ 140 h 380"/>
                      <a:gd name="T72" fmla="*/ 92 w 225"/>
                      <a:gd name="T73" fmla="*/ 103 h 380"/>
                      <a:gd name="T74" fmla="*/ 107 w 225"/>
                      <a:gd name="T75" fmla="*/ 80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5" h="380">
                        <a:moveTo>
                          <a:pt x="107" y="80"/>
                        </a:moveTo>
                        <a:lnTo>
                          <a:pt x="117" y="65"/>
                        </a:lnTo>
                        <a:lnTo>
                          <a:pt x="138" y="59"/>
                        </a:lnTo>
                        <a:lnTo>
                          <a:pt x="156" y="45"/>
                        </a:lnTo>
                        <a:lnTo>
                          <a:pt x="171" y="28"/>
                        </a:lnTo>
                        <a:lnTo>
                          <a:pt x="190" y="0"/>
                        </a:lnTo>
                        <a:lnTo>
                          <a:pt x="170" y="39"/>
                        </a:lnTo>
                        <a:lnTo>
                          <a:pt x="158" y="55"/>
                        </a:lnTo>
                        <a:lnTo>
                          <a:pt x="143" y="77"/>
                        </a:lnTo>
                        <a:lnTo>
                          <a:pt x="133" y="97"/>
                        </a:lnTo>
                        <a:lnTo>
                          <a:pt x="128" y="124"/>
                        </a:lnTo>
                        <a:lnTo>
                          <a:pt x="137" y="141"/>
                        </a:lnTo>
                        <a:lnTo>
                          <a:pt x="158" y="144"/>
                        </a:lnTo>
                        <a:lnTo>
                          <a:pt x="180" y="140"/>
                        </a:lnTo>
                        <a:lnTo>
                          <a:pt x="202" y="135"/>
                        </a:lnTo>
                        <a:lnTo>
                          <a:pt x="209" y="148"/>
                        </a:lnTo>
                        <a:lnTo>
                          <a:pt x="213" y="167"/>
                        </a:lnTo>
                        <a:lnTo>
                          <a:pt x="207" y="185"/>
                        </a:lnTo>
                        <a:lnTo>
                          <a:pt x="196" y="206"/>
                        </a:lnTo>
                        <a:lnTo>
                          <a:pt x="202" y="220"/>
                        </a:lnTo>
                        <a:lnTo>
                          <a:pt x="211" y="233"/>
                        </a:lnTo>
                        <a:lnTo>
                          <a:pt x="225" y="242"/>
                        </a:lnTo>
                        <a:lnTo>
                          <a:pt x="207" y="243"/>
                        </a:lnTo>
                        <a:lnTo>
                          <a:pt x="192" y="247"/>
                        </a:lnTo>
                        <a:lnTo>
                          <a:pt x="176" y="257"/>
                        </a:lnTo>
                        <a:lnTo>
                          <a:pt x="170" y="274"/>
                        </a:lnTo>
                        <a:lnTo>
                          <a:pt x="171" y="294"/>
                        </a:lnTo>
                        <a:lnTo>
                          <a:pt x="175" y="316"/>
                        </a:lnTo>
                        <a:lnTo>
                          <a:pt x="180" y="336"/>
                        </a:lnTo>
                        <a:lnTo>
                          <a:pt x="111" y="380"/>
                        </a:lnTo>
                        <a:lnTo>
                          <a:pt x="30" y="292"/>
                        </a:lnTo>
                        <a:lnTo>
                          <a:pt x="0" y="242"/>
                        </a:lnTo>
                        <a:lnTo>
                          <a:pt x="38" y="216"/>
                        </a:lnTo>
                        <a:lnTo>
                          <a:pt x="73" y="194"/>
                        </a:lnTo>
                        <a:lnTo>
                          <a:pt x="84" y="176"/>
                        </a:lnTo>
                        <a:lnTo>
                          <a:pt x="89" y="140"/>
                        </a:lnTo>
                        <a:lnTo>
                          <a:pt x="92" y="103"/>
                        </a:lnTo>
                        <a:lnTo>
                          <a:pt x="107" y="8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61" name="Freeform 221"/>
                  <p:cNvSpPr>
                    <a:spLocks/>
                  </p:cNvSpPr>
                  <p:nvPr/>
                </p:nvSpPr>
                <p:spPr bwMode="auto">
                  <a:xfrm>
                    <a:off x="2346" y="3749"/>
                    <a:ext cx="48" cy="24"/>
                  </a:xfrm>
                  <a:custGeom>
                    <a:avLst/>
                    <a:gdLst>
                      <a:gd name="T0" fmla="*/ 96 w 96"/>
                      <a:gd name="T1" fmla="*/ 13 h 48"/>
                      <a:gd name="T2" fmla="*/ 75 w 96"/>
                      <a:gd name="T3" fmla="*/ 10 h 48"/>
                      <a:gd name="T4" fmla="*/ 56 w 96"/>
                      <a:gd name="T5" fmla="*/ 11 h 48"/>
                      <a:gd name="T6" fmla="*/ 35 w 96"/>
                      <a:gd name="T7" fmla="*/ 23 h 48"/>
                      <a:gd name="T8" fmla="*/ 0 w 96"/>
                      <a:gd name="T9" fmla="*/ 48 h 48"/>
                      <a:gd name="T10" fmla="*/ 19 w 96"/>
                      <a:gd name="T11" fmla="*/ 29 h 48"/>
                      <a:gd name="T12" fmla="*/ 37 w 96"/>
                      <a:gd name="T13" fmla="*/ 12 h 48"/>
                      <a:gd name="T14" fmla="*/ 58 w 96"/>
                      <a:gd name="T15" fmla="*/ 1 h 48"/>
                      <a:gd name="T16" fmla="*/ 72 w 96"/>
                      <a:gd name="T17" fmla="*/ 0 h 48"/>
                      <a:gd name="T18" fmla="*/ 88 w 96"/>
                      <a:gd name="T19" fmla="*/ 5 h 48"/>
                      <a:gd name="T20" fmla="*/ 96 w 96"/>
                      <a:gd name="T21" fmla="*/ 13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96" h="48">
                        <a:moveTo>
                          <a:pt x="96" y="13"/>
                        </a:moveTo>
                        <a:lnTo>
                          <a:pt x="75" y="10"/>
                        </a:lnTo>
                        <a:lnTo>
                          <a:pt x="56" y="11"/>
                        </a:lnTo>
                        <a:lnTo>
                          <a:pt x="35" y="23"/>
                        </a:lnTo>
                        <a:lnTo>
                          <a:pt x="0" y="48"/>
                        </a:lnTo>
                        <a:lnTo>
                          <a:pt x="19" y="29"/>
                        </a:lnTo>
                        <a:lnTo>
                          <a:pt x="37" y="12"/>
                        </a:lnTo>
                        <a:lnTo>
                          <a:pt x="58" y="1"/>
                        </a:lnTo>
                        <a:lnTo>
                          <a:pt x="72" y="0"/>
                        </a:lnTo>
                        <a:lnTo>
                          <a:pt x="88" y="5"/>
                        </a:lnTo>
                        <a:lnTo>
                          <a:pt x="96" y="13"/>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62" name="Freeform 222"/>
                  <p:cNvSpPr>
                    <a:spLocks/>
                  </p:cNvSpPr>
                  <p:nvPr/>
                </p:nvSpPr>
                <p:spPr bwMode="auto">
                  <a:xfrm>
                    <a:off x="2337" y="3723"/>
                    <a:ext cx="57" cy="23"/>
                  </a:xfrm>
                  <a:custGeom>
                    <a:avLst/>
                    <a:gdLst>
                      <a:gd name="T0" fmla="*/ 114 w 114"/>
                      <a:gd name="T1" fmla="*/ 16 h 47"/>
                      <a:gd name="T2" fmla="*/ 95 w 114"/>
                      <a:gd name="T3" fmla="*/ 10 h 47"/>
                      <a:gd name="T4" fmla="*/ 76 w 114"/>
                      <a:gd name="T5" fmla="*/ 6 h 47"/>
                      <a:gd name="T6" fmla="*/ 52 w 114"/>
                      <a:gd name="T7" fmla="*/ 14 h 47"/>
                      <a:gd name="T8" fmla="*/ 19 w 114"/>
                      <a:gd name="T9" fmla="*/ 37 h 47"/>
                      <a:gd name="T10" fmla="*/ 0 w 114"/>
                      <a:gd name="T11" fmla="*/ 47 h 47"/>
                      <a:gd name="T12" fmla="*/ 26 w 114"/>
                      <a:gd name="T13" fmla="*/ 28 h 47"/>
                      <a:gd name="T14" fmla="*/ 42 w 114"/>
                      <a:gd name="T15" fmla="*/ 14 h 47"/>
                      <a:gd name="T16" fmla="*/ 56 w 114"/>
                      <a:gd name="T17" fmla="*/ 6 h 47"/>
                      <a:gd name="T18" fmla="*/ 73 w 114"/>
                      <a:gd name="T19" fmla="*/ 0 h 47"/>
                      <a:gd name="T20" fmla="*/ 88 w 114"/>
                      <a:gd name="T21" fmla="*/ 1 h 47"/>
                      <a:gd name="T22" fmla="*/ 114 w 114"/>
                      <a:gd name="T23" fmla="*/ 16 h 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14" h="47">
                        <a:moveTo>
                          <a:pt x="114" y="16"/>
                        </a:moveTo>
                        <a:lnTo>
                          <a:pt x="95" y="10"/>
                        </a:lnTo>
                        <a:lnTo>
                          <a:pt x="76" y="6"/>
                        </a:lnTo>
                        <a:lnTo>
                          <a:pt x="52" y="14"/>
                        </a:lnTo>
                        <a:lnTo>
                          <a:pt x="19" y="37"/>
                        </a:lnTo>
                        <a:lnTo>
                          <a:pt x="0" y="47"/>
                        </a:lnTo>
                        <a:lnTo>
                          <a:pt x="26" y="28"/>
                        </a:lnTo>
                        <a:lnTo>
                          <a:pt x="42" y="14"/>
                        </a:lnTo>
                        <a:lnTo>
                          <a:pt x="56" y="6"/>
                        </a:lnTo>
                        <a:lnTo>
                          <a:pt x="73" y="0"/>
                        </a:lnTo>
                        <a:lnTo>
                          <a:pt x="88" y="1"/>
                        </a:lnTo>
                        <a:lnTo>
                          <a:pt x="114" y="16"/>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63" name="Freeform 223"/>
                  <p:cNvSpPr>
                    <a:spLocks/>
                  </p:cNvSpPr>
                  <p:nvPr/>
                </p:nvSpPr>
                <p:spPr bwMode="auto">
                  <a:xfrm>
                    <a:off x="2324" y="3690"/>
                    <a:ext cx="57" cy="39"/>
                  </a:xfrm>
                  <a:custGeom>
                    <a:avLst/>
                    <a:gdLst>
                      <a:gd name="T0" fmla="*/ 113 w 113"/>
                      <a:gd name="T1" fmla="*/ 19 h 76"/>
                      <a:gd name="T2" fmla="*/ 99 w 113"/>
                      <a:gd name="T3" fmla="*/ 23 h 76"/>
                      <a:gd name="T4" fmla="*/ 88 w 113"/>
                      <a:gd name="T5" fmla="*/ 23 h 76"/>
                      <a:gd name="T6" fmla="*/ 76 w 113"/>
                      <a:gd name="T7" fmla="*/ 19 h 76"/>
                      <a:gd name="T8" fmla="*/ 66 w 113"/>
                      <a:gd name="T9" fmla="*/ 10 h 76"/>
                      <a:gd name="T10" fmla="*/ 43 w 113"/>
                      <a:gd name="T11" fmla="*/ 23 h 76"/>
                      <a:gd name="T12" fmla="*/ 28 w 113"/>
                      <a:gd name="T13" fmla="*/ 38 h 76"/>
                      <a:gd name="T14" fmla="*/ 12 w 113"/>
                      <a:gd name="T15" fmla="*/ 58 h 76"/>
                      <a:gd name="T16" fmla="*/ 0 w 113"/>
                      <a:gd name="T17" fmla="*/ 76 h 76"/>
                      <a:gd name="T18" fmla="*/ 14 w 113"/>
                      <a:gd name="T19" fmla="*/ 48 h 76"/>
                      <a:gd name="T20" fmla="*/ 32 w 113"/>
                      <a:gd name="T21" fmla="*/ 23 h 76"/>
                      <a:gd name="T22" fmla="*/ 46 w 113"/>
                      <a:gd name="T23" fmla="*/ 10 h 76"/>
                      <a:gd name="T24" fmla="*/ 61 w 113"/>
                      <a:gd name="T25" fmla="*/ 4 h 76"/>
                      <a:gd name="T26" fmla="*/ 69 w 113"/>
                      <a:gd name="T27" fmla="*/ 0 h 76"/>
                      <a:gd name="T28" fmla="*/ 80 w 113"/>
                      <a:gd name="T29" fmla="*/ 11 h 76"/>
                      <a:gd name="T30" fmla="*/ 88 w 113"/>
                      <a:gd name="T31" fmla="*/ 17 h 76"/>
                      <a:gd name="T32" fmla="*/ 99 w 113"/>
                      <a:gd name="T33" fmla="*/ 19 h 76"/>
                      <a:gd name="T34" fmla="*/ 113 w 113"/>
                      <a:gd name="T35" fmla="*/ 19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13" h="76">
                        <a:moveTo>
                          <a:pt x="113" y="19"/>
                        </a:moveTo>
                        <a:lnTo>
                          <a:pt x="99" y="23"/>
                        </a:lnTo>
                        <a:lnTo>
                          <a:pt x="88" y="23"/>
                        </a:lnTo>
                        <a:lnTo>
                          <a:pt x="76" y="19"/>
                        </a:lnTo>
                        <a:lnTo>
                          <a:pt x="66" y="10"/>
                        </a:lnTo>
                        <a:lnTo>
                          <a:pt x="43" y="23"/>
                        </a:lnTo>
                        <a:lnTo>
                          <a:pt x="28" y="38"/>
                        </a:lnTo>
                        <a:lnTo>
                          <a:pt x="12" y="58"/>
                        </a:lnTo>
                        <a:lnTo>
                          <a:pt x="0" y="76"/>
                        </a:lnTo>
                        <a:lnTo>
                          <a:pt x="14" y="48"/>
                        </a:lnTo>
                        <a:lnTo>
                          <a:pt x="32" y="23"/>
                        </a:lnTo>
                        <a:lnTo>
                          <a:pt x="46" y="10"/>
                        </a:lnTo>
                        <a:lnTo>
                          <a:pt x="61" y="4"/>
                        </a:lnTo>
                        <a:lnTo>
                          <a:pt x="69" y="0"/>
                        </a:lnTo>
                        <a:lnTo>
                          <a:pt x="80" y="11"/>
                        </a:lnTo>
                        <a:lnTo>
                          <a:pt x="88" y="17"/>
                        </a:lnTo>
                        <a:lnTo>
                          <a:pt x="99" y="19"/>
                        </a:lnTo>
                        <a:lnTo>
                          <a:pt x="113" y="19"/>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264" name="Group 224"/>
                <p:cNvGrpSpPr>
                  <a:grpSpLocks/>
                </p:cNvGrpSpPr>
                <p:nvPr/>
              </p:nvGrpSpPr>
              <p:grpSpPr bwMode="auto">
                <a:xfrm>
                  <a:off x="1777" y="3357"/>
                  <a:ext cx="715" cy="678"/>
                  <a:chOff x="1777" y="3357"/>
                  <a:chExt cx="715" cy="678"/>
                </a:xfrm>
              </p:grpSpPr>
              <p:grpSp>
                <p:nvGrpSpPr>
                  <p:cNvPr id="87265" name="Group 225"/>
                  <p:cNvGrpSpPr>
                    <a:grpSpLocks/>
                  </p:cNvGrpSpPr>
                  <p:nvPr/>
                </p:nvGrpSpPr>
                <p:grpSpPr bwMode="auto">
                  <a:xfrm>
                    <a:off x="1777" y="3357"/>
                    <a:ext cx="715" cy="678"/>
                    <a:chOff x="1777" y="3357"/>
                    <a:chExt cx="715" cy="678"/>
                  </a:xfrm>
                </p:grpSpPr>
                <p:sp>
                  <p:nvSpPr>
                    <p:cNvPr id="87266" name="Freeform 226"/>
                    <p:cNvSpPr>
                      <a:spLocks/>
                    </p:cNvSpPr>
                    <p:nvPr/>
                  </p:nvSpPr>
                  <p:spPr bwMode="auto">
                    <a:xfrm>
                      <a:off x="1777" y="3357"/>
                      <a:ext cx="715" cy="678"/>
                    </a:xfrm>
                    <a:custGeom>
                      <a:avLst/>
                      <a:gdLst>
                        <a:gd name="T0" fmla="*/ 383 w 1432"/>
                        <a:gd name="T1" fmla="*/ 28 h 1356"/>
                        <a:gd name="T2" fmla="*/ 335 w 1432"/>
                        <a:gd name="T3" fmla="*/ 47 h 1356"/>
                        <a:gd name="T4" fmla="*/ 266 w 1432"/>
                        <a:gd name="T5" fmla="*/ 101 h 1356"/>
                        <a:gd name="T6" fmla="*/ 201 w 1432"/>
                        <a:gd name="T7" fmla="*/ 177 h 1356"/>
                        <a:gd name="T8" fmla="*/ 145 w 1432"/>
                        <a:gd name="T9" fmla="*/ 240 h 1356"/>
                        <a:gd name="T10" fmla="*/ 94 w 1432"/>
                        <a:gd name="T11" fmla="*/ 317 h 1356"/>
                        <a:gd name="T12" fmla="*/ 53 w 1432"/>
                        <a:gd name="T13" fmla="*/ 421 h 1356"/>
                        <a:gd name="T14" fmla="*/ 40 w 1432"/>
                        <a:gd name="T15" fmla="*/ 471 h 1356"/>
                        <a:gd name="T16" fmla="*/ 31 w 1432"/>
                        <a:gd name="T17" fmla="*/ 544 h 1356"/>
                        <a:gd name="T18" fmla="*/ 15 w 1432"/>
                        <a:gd name="T19" fmla="*/ 599 h 1356"/>
                        <a:gd name="T20" fmla="*/ 0 w 1432"/>
                        <a:gd name="T21" fmla="*/ 677 h 1356"/>
                        <a:gd name="T22" fmla="*/ 3 w 1432"/>
                        <a:gd name="T23" fmla="*/ 827 h 1356"/>
                        <a:gd name="T24" fmla="*/ 5 w 1432"/>
                        <a:gd name="T25" fmla="*/ 962 h 1356"/>
                        <a:gd name="T26" fmla="*/ 17 w 1432"/>
                        <a:gd name="T27" fmla="*/ 1013 h 1356"/>
                        <a:gd name="T28" fmla="*/ 16 w 1432"/>
                        <a:gd name="T29" fmla="*/ 1122 h 1356"/>
                        <a:gd name="T30" fmla="*/ 41 w 1432"/>
                        <a:gd name="T31" fmla="*/ 1219 h 1356"/>
                        <a:gd name="T32" fmla="*/ 84 w 1432"/>
                        <a:gd name="T33" fmla="*/ 1298 h 1356"/>
                        <a:gd name="T34" fmla="*/ 159 w 1432"/>
                        <a:gd name="T35" fmla="*/ 1356 h 1356"/>
                        <a:gd name="T36" fmla="*/ 767 w 1432"/>
                        <a:gd name="T37" fmla="*/ 1319 h 1356"/>
                        <a:gd name="T38" fmla="*/ 803 w 1432"/>
                        <a:gd name="T39" fmla="*/ 1269 h 1356"/>
                        <a:gd name="T40" fmla="*/ 861 w 1432"/>
                        <a:gd name="T41" fmla="*/ 1226 h 1356"/>
                        <a:gd name="T42" fmla="*/ 907 w 1432"/>
                        <a:gd name="T43" fmla="*/ 1189 h 1356"/>
                        <a:gd name="T44" fmla="*/ 952 w 1432"/>
                        <a:gd name="T45" fmla="*/ 1158 h 1356"/>
                        <a:gd name="T46" fmla="*/ 954 w 1432"/>
                        <a:gd name="T47" fmla="*/ 1084 h 1356"/>
                        <a:gd name="T48" fmla="*/ 939 w 1432"/>
                        <a:gd name="T49" fmla="*/ 1000 h 1356"/>
                        <a:gd name="T50" fmla="*/ 875 w 1432"/>
                        <a:gd name="T51" fmla="*/ 946 h 1356"/>
                        <a:gd name="T52" fmla="*/ 811 w 1432"/>
                        <a:gd name="T53" fmla="*/ 941 h 1356"/>
                        <a:gd name="T54" fmla="*/ 767 w 1432"/>
                        <a:gd name="T55" fmla="*/ 977 h 1356"/>
                        <a:gd name="T56" fmla="*/ 735 w 1432"/>
                        <a:gd name="T57" fmla="*/ 1002 h 1356"/>
                        <a:gd name="T58" fmla="*/ 697 w 1432"/>
                        <a:gd name="T59" fmla="*/ 1019 h 1356"/>
                        <a:gd name="T60" fmla="*/ 667 w 1432"/>
                        <a:gd name="T61" fmla="*/ 1037 h 1356"/>
                        <a:gd name="T62" fmla="*/ 687 w 1432"/>
                        <a:gd name="T63" fmla="*/ 983 h 1356"/>
                        <a:gd name="T64" fmla="*/ 934 w 1432"/>
                        <a:gd name="T65" fmla="*/ 672 h 1356"/>
                        <a:gd name="T66" fmla="*/ 953 w 1432"/>
                        <a:gd name="T67" fmla="*/ 599 h 1356"/>
                        <a:gd name="T68" fmla="*/ 955 w 1432"/>
                        <a:gd name="T69" fmla="*/ 544 h 1356"/>
                        <a:gd name="T70" fmla="*/ 954 w 1432"/>
                        <a:gd name="T71" fmla="*/ 438 h 1356"/>
                        <a:gd name="T72" fmla="*/ 998 w 1432"/>
                        <a:gd name="T73" fmla="*/ 435 h 1356"/>
                        <a:gd name="T74" fmla="*/ 1072 w 1432"/>
                        <a:gd name="T75" fmla="*/ 444 h 1356"/>
                        <a:gd name="T76" fmla="*/ 1155 w 1432"/>
                        <a:gd name="T77" fmla="*/ 429 h 1356"/>
                        <a:gd name="T78" fmla="*/ 1119 w 1432"/>
                        <a:gd name="T79" fmla="*/ 503 h 1356"/>
                        <a:gd name="T80" fmla="*/ 1088 w 1432"/>
                        <a:gd name="T81" fmla="*/ 551 h 1356"/>
                        <a:gd name="T82" fmla="*/ 1096 w 1432"/>
                        <a:gd name="T83" fmla="*/ 562 h 1356"/>
                        <a:gd name="T84" fmla="*/ 1129 w 1432"/>
                        <a:gd name="T85" fmla="*/ 547 h 1356"/>
                        <a:gd name="T86" fmla="*/ 1189 w 1432"/>
                        <a:gd name="T87" fmla="*/ 566 h 1356"/>
                        <a:gd name="T88" fmla="*/ 1238 w 1432"/>
                        <a:gd name="T89" fmla="*/ 615 h 1356"/>
                        <a:gd name="T90" fmla="*/ 1235 w 1432"/>
                        <a:gd name="T91" fmla="*/ 650 h 1356"/>
                        <a:gd name="T92" fmla="*/ 1267 w 1432"/>
                        <a:gd name="T93" fmla="*/ 642 h 1356"/>
                        <a:gd name="T94" fmla="*/ 1300 w 1432"/>
                        <a:gd name="T95" fmla="*/ 593 h 1356"/>
                        <a:gd name="T96" fmla="*/ 1348 w 1432"/>
                        <a:gd name="T97" fmla="*/ 573 h 1356"/>
                        <a:gd name="T98" fmla="*/ 1390 w 1432"/>
                        <a:gd name="T99" fmla="*/ 519 h 1356"/>
                        <a:gd name="T100" fmla="*/ 1418 w 1432"/>
                        <a:gd name="T101" fmla="*/ 458 h 1356"/>
                        <a:gd name="T102" fmla="*/ 1429 w 1432"/>
                        <a:gd name="T103" fmla="*/ 338 h 1356"/>
                        <a:gd name="T104" fmla="*/ 1403 w 1432"/>
                        <a:gd name="T105" fmla="*/ 264 h 1356"/>
                        <a:gd name="T106" fmla="*/ 1359 w 1432"/>
                        <a:gd name="T107" fmla="*/ 209 h 1356"/>
                        <a:gd name="T108" fmla="*/ 1172 w 1432"/>
                        <a:gd name="T109" fmla="*/ 119 h 1356"/>
                        <a:gd name="T110" fmla="*/ 990 w 1432"/>
                        <a:gd name="T111" fmla="*/ 31 h 1356"/>
                        <a:gd name="T112" fmla="*/ 718 w 1432"/>
                        <a:gd name="T113" fmla="*/ 279 h 1356"/>
                        <a:gd name="T114" fmla="*/ 580 w 1432"/>
                        <a:gd name="T115" fmla="*/ 219 h 1356"/>
                        <a:gd name="T116" fmla="*/ 484 w 1432"/>
                        <a:gd name="T117" fmla="*/ 122 h 13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432" h="1356">
                          <a:moveTo>
                            <a:pt x="405" y="15"/>
                          </a:moveTo>
                          <a:lnTo>
                            <a:pt x="393" y="17"/>
                          </a:lnTo>
                          <a:lnTo>
                            <a:pt x="383" y="28"/>
                          </a:lnTo>
                          <a:lnTo>
                            <a:pt x="372" y="37"/>
                          </a:lnTo>
                          <a:lnTo>
                            <a:pt x="355" y="43"/>
                          </a:lnTo>
                          <a:lnTo>
                            <a:pt x="335" y="47"/>
                          </a:lnTo>
                          <a:lnTo>
                            <a:pt x="319" y="54"/>
                          </a:lnTo>
                          <a:lnTo>
                            <a:pt x="296" y="75"/>
                          </a:lnTo>
                          <a:lnTo>
                            <a:pt x="266" y="101"/>
                          </a:lnTo>
                          <a:lnTo>
                            <a:pt x="237" y="129"/>
                          </a:lnTo>
                          <a:lnTo>
                            <a:pt x="212" y="157"/>
                          </a:lnTo>
                          <a:lnTo>
                            <a:pt x="201" y="177"/>
                          </a:lnTo>
                          <a:lnTo>
                            <a:pt x="186" y="195"/>
                          </a:lnTo>
                          <a:lnTo>
                            <a:pt x="169" y="214"/>
                          </a:lnTo>
                          <a:lnTo>
                            <a:pt x="145" y="240"/>
                          </a:lnTo>
                          <a:lnTo>
                            <a:pt x="127" y="264"/>
                          </a:lnTo>
                          <a:lnTo>
                            <a:pt x="109" y="290"/>
                          </a:lnTo>
                          <a:lnTo>
                            <a:pt x="94" y="317"/>
                          </a:lnTo>
                          <a:lnTo>
                            <a:pt x="78" y="351"/>
                          </a:lnTo>
                          <a:lnTo>
                            <a:pt x="63" y="387"/>
                          </a:lnTo>
                          <a:lnTo>
                            <a:pt x="53" y="421"/>
                          </a:lnTo>
                          <a:lnTo>
                            <a:pt x="46" y="437"/>
                          </a:lnTo>
                          <a:lnTo>
                            <a:pt x="48" y="450"/>
                          </a:lnTo>
                          <a:lnTo>
                            <a:pt x="40" y="471"/>
                          </a:lnTo>
                          <a:lnTo>
                            <a:pt x="32" y="491"/>
                          </a:lnTo>
                          <a:lnTo>
                            <a:pt x="27" y="519"/>
                          </a:lnTo>
                          <a:lnTo>
                            <a:pt x="31" y="544"/>
                          </a:lnTo>
                          <a:lnTo>
                            <a:pt x="33" y="568"/>
                          </a:lnTo>
                          <a:lnTo>
                            <a:pt x="27" y="591"/>
                          </a:lnTo>
                          <a:lnTo>
                            <a:pt x="15" y="599"/>
                          </a:lnTo>
                          <a:lnTo>
                            <a:pt x="6" y="615"/>
                          </a:lnTo>
                          <a:lnTo>
                            <a:pt x="3" y="640"/>
                          </a:lnTo>
                          <a:lnTo>
                            <a:pt x="0" y="677"/>
                          </a:lnTo>
                          <a:lnTo>
                            <a:pt x="1" y="723"/>
                          </a:lnTo>
                          <a:lnTo>
                            <a:pt x="5" y="785"/>
                          </a:lnTo>
                          <a:lnTo>
                            <a:pt x="3" y="827"/>
                          </a:lnTo>
                          <a:lnTo>
                            <a:pt x="1" y="871"/>
                          </a:lnTo>
                          <a:lnTo>
                            <a:pt x="3" y="912"/>
                          </a:lnTo>
                          <a:lnTo>
                            <a:pt x="5" y="962"/>
                          </a:lnTo>
                          <a:lnTo>
                            <a:pt x="11" y="974"/>
                          </a:lnTo>
                          <a:lnTo>
                            <a:pt x="20" y="984"/>
                          </a:lnTo>
                          <a:lnTo>
                            <a:pt x="17" y="1013"/>
                          </a:lnTo>
                          <a:lnTo>
                            <a:pt x="15" y="1054"/>
                          </a:lnTo>
                          <a:lnTo>
                            <a:pt x="20" y="1083"/>
                          </a:lnTo>
                          <a:lnTo>
                            <a:pt x="16" y="1122"/>
                          </a:lnTo>
                          <a:lnTo>
                            <a:pt x="20" y="1158"/>
                          </a:lnTo>
                          <a:lnTo>
                            <a:pt x="30" y="1191"/>
                          </a:lnTo>
                          <a:lnTo>
                            <a:pt x="41" y="1219"/>
                          </a:lnTo>
                          <a:lnTo>
                            <a:pt x="56" y="1251"/>
                          </a:lnTo>
                          <a:lnTo>
                            <a:pt x="69" y="1276"/>
                          </a:lnTo>
                          <a:lnTo>
                            <a:pt x="84" y="1298"/>
                          </a:lnTo>
                          <a:lnTo>
                            <a:pt x="107" y="1315"/>
                          </a:lnTo>
                          <a:lnTo>
                            <a:pt x="134" y="1336"/>
                          </a:lnTo>
                          <a:lnTo>
                            <a:pt x="159" y="1356"/>
                          </a:lnTo>
                          <a:lnTo>
                            <a:pt x="718" y="1356"/>
                          </a:lnTo>
                          <a:lnTo>
                            <a:pt x="739" y="1334"/>
                          </a:lnTo>
                          <a:lnTo>
                            <a:pt x="767" y="1319"/>
                          </a:lnTo>
                          <a:lnTo>
                            <a:pt x="782" y="1312"/>
                          </a:lnTo>
                          <a:lnTo>
                            <a:pt x="788" y="1306"/>
                          </a:lnTo>
                          <a:lnTo>
                            <a:pt x="803" y="1269"/>
                          </a:lnTo>
                          <a:lnTo>
                            <a:pt x="817" y="1248"/>
                          </a:lnTo>
                          <a:lnTo>
                            <a:pt x="841" y="1232"/>
                          </a:lnTo>
                          <a:lnTo>
                            <a:pt x="861" y="1226"/>
                          </a:lnTo>
                          <a:lnTo>
                            <a:pt x="873" y="1213"/>
                          </a:lnTo>
                          <a:lnTo>
                            <a:pt x="881" y="1197"/>
                          </a:lnTo>
                          <a:lnTo>
                            <a:pt x="907" y="1189"/>
                          </a:lnTo>
                          <a:lnTo>
                            <a:pt x="927" y="1178"/>
                          </a:lnTo>
                          <a:lnTo>
                            <a:pt x="938" y="1163"/>
                          </a:lnTo>
                          <a:lnTo>
                            <a:pt x="952" y="1158"/>
                          </a:lnTo>
                          <a:lnTo>
                            <a:pt x="958" y="1147"/>
                          </a:lnTo>
                          <a:lnTo>
                            <a:pt x="955" y="1127"/>
                          </a:lnTo>
                          <a:lnTo>
                            <a:pt x="954" y="1084"/>
                          </a:lnTo>
                          <a:lnTo>
                            <a:pt x="958" y="1058"/>
                          </a:lnTo>
                          <a:lnTo>
                            <a:pt x="955" y="1027"/>
                          </a:lnTo>
                          <a:lnTo>
                            <a:pt x="939" y="1000"/>
                          </a:lnTo>
                          <a:lnTo>
                            <a:pt x="917" y="977"/>
                          </a:lnTo>
                          <a:lnTo>
                            <a:pt x="899" y="961"/>
                          </a:lnTo>
                          <a:lnTo>
                            <a:pt x="875" y="946"/>
                          </a:lnTo>
                          <a:lnTo>
                            <a:pt x="853" y="933"/>
                          </a:lnTo>
                          <a:lnTo>
                            <a:pt x="831" y="934"/>
                          </a:lnTo>
                          <a:lnTo>
                            <a:pt x="811" y="941"/>
                          </a:lnTo>
                          <a:lnTo>
                            <a:pt x="797" y="956"/>
                          </a:lnTo>
                          <a:lnTo>
                            <a:pt x="784" y="965"/>
                          </a:lnTo>
                          <a:lnTo>
                            <a:pt x="767" y="977"/>
                          </a:lnTo>
                          <a:lnTo>
                            <a:pt x="758" y="988"/>
                          </a:lnTo>
                          <a:lnTo>
                            <a:pt x="746" y="990"/>
                          </a:lnTo>
                          <a:lnTo>
                            <a:pt x="735" y="1002"/>
                          </a:lnTo>
                          <a:lnTo>
                            <a:pt x="725" y="1019"/>
                          </a:lnTo>
                          <a:lnTo>
                            <a:pt x="709" y="1015"/>
                          </a:lnTo>
                          <a:lnTo>
                            <a:pt x="697" y="1019"/>
                          </a:lnTo>
                          <a:lnTo>
                            <a:pt x="691" y="1029"/>
                          </a:lnTo>
                          <a:lnTo>
                            <a:pt x="682" y="1034"/>
                          </a:lnTo>
                          <a:lnTo>
                            <a:pt x="667" y="1037"/>
                          </a:lnTo>
                          <a:lnTo>
                            <a:pt x="654" y="1034"/>
                          </a:lnTo>
                          <a:lnTo>
                            <a:pt x="640" y="1013"/>
                          </a:lnTo>
                          <a:lnTo>
                            <a:pt x="687" y="983"/>
                          </a:lnTo>
                          <a:lnTo>
                            <a:pt x="776" y="880"/>
                          </a:lnTo>
                          <a:lnTo>
                            <a:pt x="926" y="699"/>
                          </a:lnTo>
                          <a:lnTo>
                            <a:pt x="934" y="672"/>
                          </a:lnTo>
                          <a:lnTo>
                            <a:pt x="937" y="641"/>
                          </a:lnTo>
                          <a:lnTo>
                            <a:pt x="932" y="605"/>
                          </a:lnTo>
                          <a:lnTo>
                            <a:pt x="953" y="599"/>
                          </a:lnTo>
                          <a:lnTo>
                            <a:pt x="973" y="586"/>
                          </a:lnTo>
                          <a:lnTo>
                            <a:pt x="971" y="575"/>
                          </a:lnTo>
                          <a:lnTo>
                            <a:pt x="955" y="544"/>
                          </a:lnTo>
                          <a:lnTo>
                            <a:pt x="945" y="519"/>
                          </a:lnTo>
                          <a:lnTo>
                            <a:pt x="952" y="470"/>
                          </a:lnTo>
                          <a:lnTo>
                            <a:pt x="954" y="438"/>
                          </a:lnTo>
                          <a:lnTo>
                            <a:pt x="953" y="406"/>
                          </a:lnTo>
                          <a:lnTo>
                            <a:pt x="979" y="419"/>
                          </a:lnTo>
                          <a:lnTo>
                            <a:pt x="998" y="435"/>
                          </a:lnTo>
                          <a:lnTo>
                            <a:pt x="1021" y="443"/>
                          </a:lnTo>
                          <a:lnTo>
                            <a:pt x="1048" y="447"/>
                          </a:lnTo>
                          <a:lnTo>
                            <a:pt x="1072" y="444"/>
                          </a:lnTo>
                          <a:lnTo>
                            <a:pt x="1108" y="437"/>
                          </a:lnTo>
                          <a:lnTo>
                            <a:pt x="1131" y="431"/>
                          </a:lnTo>
                          <a:lnTo>
                            <a:pt x="1155" y="429"/>
                          </a:lnTo>
                          <a:lnTo>
                            <a:pt x="1142" y="458"/>
                          </a:lnTo>
                          <a:lnTo>
                            <a:pt x="1135" y="483"/>
                          </a:lnTo>
                          <a:lnTo>
                            <a:pt x="1119" y="503"/>
                          </a:lnTo>
                          <a:lnTo>
                            <a:pt x="1104" y="522"/>
                          </a:lnTo>
                          <a:lnTo>
                            <a:pt x="1094" y="536"/>
                          </a:lnTo>
                          <a:lnTo>
                            <a:pt x="1088" y="551"/>
                          </a:lnTo>
                          <a:lnTo>
                            <a:pt x="1091" y="561"/>
                          </a:lnTo>
                          <a:lnTo>
                            <a:pt x="1099" y="576"/>
                          </a:lnTo>
                          <a:lnTo>
                            <a:pt x="1096" y="562"/>
                          </a:lnTo>
                          <a:lnTo>
                            <a:pt x="1102" y="552"/>
                          </a:lnTo>
                          <a:lnTo>
                            <a:pt x="1114" y="549"/>
                          </a:lnTo>
                          <a:lnTo>
                            <a:pt x="1129" y="547"/>
                          </a:lnTo>
                          <a:lnTo>
                            <a:pt x="1149" y="550"/>
                          </a:lnTo>
                          <a:lnTo>
                            <a:pt x="1169" y="556"/>
                          </a:lnTo>
                          <a:lnTo>
                            <a:pt x="1189" y="566"/>
                          </a:lnTo>
                          <a:lnTo>
                            <a:pt x="1208" y="578"/>
                          </a:lnTo>
                          <a:lnTo>
                            <a:pt x="1222" y="594"/>
                          </a:lnTo>
                          <a:lnTo>
                            <a:pt x="1238" y="615"/>
                          </a:lnTo>
                          <a:lnTo>
                            <a:pt x="1245" y="634"/>
                          </a:lnTo>
                          <a:lnTo>
                            <a:pt x="1240" y="642"/>
                          </a:lnTo>
                          <a:lnTo>
                            <a:pt x="1235" y="650"/>
                          </a:lnTo>
                          <a:lnTo>
                            <a:pt x="1246" y="650"/>
                          </a:lnTo>
                          <a:lnTo>
                            <a:pt x="1258" y="646"/>
                          </a:lnTo>
                          <a:lnTo>
                            <a:pt x="1267" y="642"/>
                          </a:lnTo>
                          <a:lnTo>
                            <a:pt x="1277" y="627"/>
                          </a:lnTo>
                          <a:lnTo>
                            <a:pt x="1284" y="610"/>
                          </a:lnTo>
                          <a:lnTo>
                            <a:pt x="1300" y="593"/>
                          </a:lnTo>
                          <a:lnTo>
                            <a:pt x="1311" y="576"/>
                          </a:lnTo>
                          <a:lnTo>
                            <a:pt x="1329" y="573"/>
                          </a:lnTo>
                          <a:lnTo>
                            <a:pt x="1348" y="573"/>
                          </a:lnTo>
                          <a:lnTo>
                            <a:pt x="1361" y="570"/>
                          </a:lnTo>
                          <a:lnTo>
                            <a:pt x="1375" y="547"/>
                          </a:lnTo>
                          <a:lnTo>
                            <a:pt x="1390" y="519"/>
                          </a:lnTo>
                          <a:lnTo>
                            <a:pt x="1403" y="491"/>
                          </a:lnTo>
                          <a:lnTo>
                            <a:pt x="1416" y="471"/>
                          </a:lnTo>
                          <a:lnTo>
                            <a:pt x="1418" y="458"/>
                          </a:lnTo>
                          <a:lnTo>
                            <a:pt x="1428" y="410"/>
                          </a:lnTo>
                          <a:lnTo>
                            <a:pt x="1432" y="370"/>
                          </a:lnTo>
                          <a:lnTo>
                            <a:pt x="1429" y="338"/>
                          </a:lnTo>
                          <a:lnTo>
                            <a:pt x="1425" y="307"/>
                          </a:lnTo>
                          <a:lnTo>
                            <a:pt x="1421" y="291"/>
                          </a:lnTo>
                          <a:lnTo>
                            <a:pt x="1403" y="264"/>
                          </a:lnTo>
                          <a:lnTo>
                            <a:pt x="1385" y="235"/>
                          </a:lnTo>
                          <a:lnTo>
                            <a:pt x="1369" y="214"/>
                          </a:lnTo>
                          <a:lnTo>
                            <a:pt x="1359" y="209"/>
                          </a:lnTo>
                          <a:lnTo>
                            <a:pt x="1299" y="192"/>
                          </a:lnTo>
                          <a:lnTo>
                            <a:pt x="1247" y="160"/>
                          </a:lnTo>
                          <a:lnTo>
                            <a:pt x="1172" y="119"/>
                          </a:lnTo>
                          <a:lnTo>
                            <a:pt x="1065" y="74"/>
                          </a:lnTo>
                          <a:lnTo>
                            <a:pt x="1027" y="55"/>
                          </a:lnTo>
                          <a:lnTo>
                            <a:pt x="990" y="31"/>
                          </a:lnTo>
                          <a:lnTo>
                            <a:pt x="950" y="0"/>
                          </a:lnTo>
                          <a:lnTo>
                            <a:pt x="889" y="5"/>
                          </a:lnTo>
                          <a:lnTo>
                            <a:pt x="718" y="279"/>
                          </a:lnTo>
                          <a:lnTo>
                            <a:pt x="637" y="250"/>
                          </a:lnTo>
                          <a:lnTo>
                            <a:pt x="606" y="235"/>
                          </a:lnTo>
                          <a:lnTo>
                            <a:pt x="580" y="219"/>
                          </a:lnTo>
                          <a:lnTo>
                            <a:pt x="550" y="195"/>
                          </a:lnTo>
                          <a:lnTo>
                            <a:pt x="520" y="165"/>
                          </a:lnTo>
                          <a:lnTo>
                            <a:pt x="484" y="122"/>
                          </a:lnTo>
                          <a:lnTo>
                            <a:pt x="405" y="1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267" name="Group 227"/>
                    <p:cNvGrpSpPr>
                      <a:grpSpLocks/>
                    </p:cNvGrpSpPr>
                    <p:nvPr/>
                  </p:nvGrpSpPr>
                  <p:grpSpPr bwMode="auto">
                    <a:xfrm>
                      <a:off x="1787" y="3358"/>
                      <a:ext cx="691" cy="676"/>
                      <a:chOff x="1787" y="3358"/>
                      <a:chExt cx="691" cy="676"/>
                    </a:xfrm>
                  </p:grpSpPr>
                  <p:sp>
                    <p:nvSpPr>
                      <p:cNvPr id="87268" name="Freeform 228"/>
                      <p:cNvSpPr>
                        <a:spLocks/>
                      </p:cNvSpPr>
                      <p:nvPr/>
                    </p:nvSpPr>
                    <p:spPr bwMode="auto">
                      <a:xfrm>
                        <a:off x="2252" y="3469"/>
                        <a:ext cx="78" cy="93"/>
                      </a:xfrm>
                      <a:custGeom>
                        <a:avLst/>
                        <a:gdLst>
                          <a:gd name="T0" fmla="*/ 0 w 158"/>
                          <a:gd name="T1" fmla="*/ 183 h 186"/>
                          <a:gd name="T2" fmla="*/ 9 w 158"/>
                          <a:gd name="T3" fmla="*/ 144 h 186"/>
                          <a:gd name="T4" fmla="*/ 16 w 158"/>
                          <a:gd name="T5" fmla="*/ 108 h 186"/>
                          <a:gd name="T6" fmla="*/ 15 w 158"/>
                          <a:gd name="T7" fmla="*/ 70 h 186"/>
                          <a:gd name="T8" fmla="*/ 9 w 158"/>
                          <a:gd name="T9" fmla="*/ 30 h 186"/>
                          <a:gd name="T10" fmla="*/ 5 w 158"/>
                          <a:gd name="T11" fmla="*/ 0 h 186"/>
                          <a:gd name="T12" fmla="*/ 21 w 158"/>
                          <a:gd name="T13" fmla="*/ 32 h 186"/>
                          <a:gd name="T14" fmla="*/ 30 w 158"/>
                          <a:gd name="T15" fmla="*/ 59 h 186"/>
                          <a:gd name="T16" fmla="*/ 48 w 158"/>
                          <a:gd name="T17" fmla="*/ 76 h 186"/>
                          <a:gd name="T18" fmla="*/ 72 w 158"/>
                          <a:gd name="T19" fmla="*/ 86 h 186"/>
                          <a:gd name="T20" fmla="*/ 98 w 158"/>
                          <a:gd name="T21" fmla="*/ 89 h 186"/>
                          <a:gd name="T22" fmla="*/ 120 w 158"/>
                          <a:gd name="T23" fmla="*/ 90 h 186"/>
                          <a:gd name="T24" fmla="*/ 158 w 158"/>
                          <a:gd name="T25" fmla="*/ 97 h 186"/>
                          <a:gd name="T26" fmla="*/ 137 w 158"/>
                          <a:gd name="T27" fmla="*/ 101 h 186"/>
                          <a:gd name="T28" fmla="*/ 114 w 158"/>
                          <a:gd name="T29" fmla="*/ 107 h 186"/>
                          <a:gd name="T30" fmla="*/ 96 w 158"/>
                          <a:gd name="T31" fmla="*/ 110 h 186"/>
                          <a:gd name="T32" fmla="*/ 75 w 158"/>
                          <a:gd name="T33" fmla="*/ 111 h 186"/>
                          <a:gd name="T34" fmla="*/ 47 w 158"/>
                          <a:gd name="T35" fmla="*/ 110 h 186"/>
                          <a:gd name="T36" fmla="*/ 66 w 158"/>
                          <a:gd name="T37" fmla="*/ 118 h 186"/>
                          <a:gd name="T38" fmla="*/ 93 w 158"/>
                          <a:gd name="T39" fmla="*/ 122 h 186"/>
                          <a:gd name="T40" fmla="*/ 115 w 158"/>
                          <a:gd name="T41" fmla="*/ 123 h 186"/>
                          <a:gd name="T42" fmla="*/ 158 w 158"/>
                          <a:gd name="T43" fmla="*/ 132 h 186"/>
                          <a:gd name="T44" fmla="*/ 135 w 158"/>
                          <a:gd name="T45" fmla="*/ 137 h 186"/>
                          <a:gd name="T46" fmla="*/ 115 w 158"/>
                          <a:gd name="T47" fmla="*/ 140 h 186"/>
                          <a:gd name="T48" fmla="*/ 91 w 158"/>
                          <a:gd name="T49" fmla="*/ 142 h 186"/>
                          <a:gd name="T50" fmla="*/ 69 w 158"/>
                          <a:gd name="T51" fmla="*/ 143 h 186"/>
                          <a:gd name="T52" fmla="*/ 85 w 158"/>
                          <a:gd name="T53" fmla="*/ 150 h 186"/>
                          <a:gd name="T54" fmla="*/ 104 w 158"/>
                          <a:gd name="T55" fmla="*/ 159 h 186"/>
                          <a:gd name="T56" fmla="*/ 123 w 158"/>
                          <a:gd name="T57" fmla="*/ 164 h 186"/>
                          <a:gd name="T58" fmla="*/ 152 w 158"/>
                          <a:gd name="T59" fmla="*/ 170 h 186"/>
                          <a:gd name="T60" fmla="*/ 127 w 158"/>
                          <a:gd name="T61" fmla="*/ 176 h 186"/>
                          <a:gd name="T62" fmla="*/ 104 w 158"/>
                          <a:gd name="T63" fmla="*/ 172 h 186"/>
                          <a:gd name="T64" fmla="*/ 84 w 158"/>
                          <a:gd name="T65" fmla="*/ 166 h 186"/>
                          <a:gd name="T66" fmla="*/ 69 w 158"/>
                          <a:gd name="T67" fmla="*/ 178 h 186"/>
                          <a:gd name="T68" fmla="*/ 50 w 158"/>
                          <a:gd name="T69" fmla="*/ 185 h 186"/>
                          <a:gd name="T70" fmla="*/ 27 w 158"/>
                          <a:gd name="T71" fmla="*/ 186 h 186"/>
                          <a:gd name="T72" fmla="*/ 0 w 158"/>
                          <a:gd name="T73" fmla="*/ 18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8" h="186">
                            <a:moveTo>
                              <a:pt x="0" y="183"/>
                            </a:moveTo>
                            <a:lnTo>
                              <a:pt x="9" y="144"/>
                            </a:lnTo>
                            <a:lnTo>
                              <a:pt x="16" y="108"/>
                            </a:lnTo>
                            <a:lnTo>
                              <a:pt x="15" y="70"/>
                            </a:lnTo>
                            <a:lnTo>
                              <a:pt x="9" y="30"/>
                            </a:lnTo>
                            <a:lnTo>
                              <a:pt x="5" y="0"/>
                            </a:lnTo>
                            <a:lnTo>
                              <a:pt x="21" y="32"/>
                            </a:lnTo>
                            <a:lnTo>
                              <a:pt x="30" y="59"/>
                            </a:lnTo>
                            <a:lnTo>
                              <a:pt x="48" y="76"/>
                            </a:lnTo>
                            <a:lnTo>
                              <a:pt x="72" y="86"/>
                            </a:lnTo>
                            <a:lnTo>
                              <a:pt x="98" y="89"/>
                            </a:lnTo>
                            <a:lnTo>
                              <a:pt x="120" y="90"/>
                            </a:lnTo>
                            <a:lnTo>
                              <a:pt x="158" y="97"/>
                            </a:lnTo>
                            <a:lnTo>
                              <a:pt x="137" y="101"/>
                            </a:lnTo>
                            <a:lnTo>
                              <a:pt x="114" y="107"/>
                            </a:lnTo>
                            <a:lnTo>
                              <a:pt x="96" y="110"/>
                            </a:lnTo>
                            <a:lnTo>
                              <a:pt x="75" y="111"/>
                            </a:lnTo>
                            <a:lnTo>
                              <a:pt x="47" y="110"/>
                            </a:lnTo>
                            <a:lnTo>
                              <a:pt x="66" y="118"/>
                            </a:lnTo>
                            <a:lnTo>
                              <a:pt x="93" y="122"/>
                            </a:lnTo>
                            <a:lnTo>
                              <a:pt x="115" y="123"/>
                            </a:lnTo>
                            <a:lnTo>
                              <a:pt x="158" y="132"/>
                            </a:lnTo>
                            <a:lnTo>
                              <a:pt x="135" y="137"/>
                            </a:lnTo>
                            <a:lnTo>
                              <a:pt x="115" y="140"/>
                            </a:lnTo>
                            <a:lnTo>
                              <a:pt x="91" y="142"/>
                            </a:lnTo>
                            <a:lnTo>
                              <a:pt x="69" y="143"/>
                            </a:lnTo>
                            <a:lnTo>
                              <a:pt x="85" y="150"/>
                            </a:lnTo>
                            <a:lnTo>
                              <a:pt x="104" y="159"/>
                            </a:lnTo>
                            <a:lnTo>
                              <a:pt x="123" y="164"/>
                            </a:lnTo>
                            <a:lnTo>
                              <a:pt x="152" y="170"/>
                            </a:lnTo>
                            <a:lnTo>
                              <a:pt x="127" y="176"/>
                            </a:lnTo>
                            <a:lnTo>
                              <a:pt x="104" y="172"/>
                            </a:lnTo>
                            <a:lnTo>
                              <a:pt x="84" y="166"/>
                            </a:lnTo>
                            <a:lnTo>
                              <a:pt x="69" y="178"/>
                            </a:lnTo>
                            <a:lnTo>
                              <a:pt x="50" y="185"/>
                            </a:lnTo>
                            <a:lnTo>
                              <a:pt x="27" y="186"/>
                            </a:lnTo>
                            <a:lnTo>
                              <a:pt x="0" y="183"/>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69" name="Freeform 229"/>
                      <p:cNvSpPr>
                        <a:spLocks/>
                      </p:cNvSpPr>
                      <p:nvPr/>
                    </p:nvSpPr>
                    <p:spPr bwMode="auto">
                      <a:xfrm>
                        <a:off x="2227" y="3461"/>
                        <a:ext cx="42" cy="201"/>
                      </a:xfrm>
                      <a:custGeom>
                        <a:avLst/>
                        <a:gdLst>
                          <a:gd name="T0" fmla="*/ 24 w 84"/>
                          <a:gd name="T1" fmla="*/ 0 h 402"/>
                          <a:gd name="T2" fmla="*/ 35 w 84"/>
                          <a:gd name="T3" fmla="*/ 115 h 402"/>
                          <a:gd name="T4" fmla="*/ 31 w 84"/>
                          <a:gd name="T5" fmla="*/ 210 h 402"/>
                          <a:gd name="T6" fmla="*/ 35 w 84"/>
                          <a:gd name="T7" fmla="*/ 234 h 402"/>
                          <a:gd name="T8" fmla="*/ 31 w 84"/>
                          <a:gd name="T9" fmla="*/ 274 h 402"/>
                          <a:gd name="T10" fmla="*/ 48 w 84"/>
                          <a:gd name="T11" fmla="*/ 289 h 402"/>
                          <a:gd name="T12" fmla="*/ 44 w 84"/>
                          <a:gd name="T13" fmla="*/ 315 h 402"/>
                          <a:gd name="T14" fmla="*/ 58 w 84"/>
                          <a:gd name="T15" fmla="*/ 331 h 402"/>
                          <a:gd name="T16" fmla="*/ 72 w 84"/>
                          <a:gd name="T17" fmla="*/ 348 h 402"/>
                          <a:gd name="T18" fmla="*/ 83 w 84"/>
                          <a:gd name="T19" fmla="*/ 365 h 402"/>
                          <a:gd name="T20" fmla="*/ 84 w 84"/>
                          <a:gd name="T21" fmla="*/ 376 h 402"/>
                          <a:gd name="T22" fmla="*/ 80 w 84"/>
                          <a:gd name="T23" fmla="*/ 390 h 402"/>
                          <a:gd name="T24" fmla="*/ 67 w 84"/>
                          <a:gd name="T25" fmla="*/ 397 h 402"/>
                          <a:gd name="T26" fmla="*/ 54 w 84"/>
                          <a:gd name="T27" fmla="*/ 402 h 402"/>
                          <a:gd name="T28" fmla="*/ 41 w 84"/>
                          <a:gd name="T29" fmla="*/ 402 h 402"/>
                          <a:gd name="T30" fmla="*/ 28 w 84"/>
                          <a:gd name="T31" fmla="*/ 401 h 402"/>
                          <a:gd name="T32" fmla="*/ 0 w 84"/>
                          <a:gd name="T33" fmla="*/ 391 h 402"/>
                          <a:gd name="T34" fmla="*/ 27 w 84"/>
                          <a:gd name="T35" fmla="*/ 389 h 402"/>
                          <a:gd name="T36" fmla="*/ 40 w 84"/>
                          <a:gd name="T37" fmla="*/ 385 h 402"/>
                          <a:gd name="T38" fmla="*/ 48 w 84"/>
                          <a:gd name="T39" fmla="*/ 376 h 402"/>
                          <a:gd name="T40" fmla="*/ 40 w 84"/>
                          <a:gd name="T41" fmla="*/ 363 h 402"/>
                          <a:gd name="T42" fmla="*/ 24 w 84"/>
                          <a:gd name="T43" fmla="*/ 348 h 402"/>
                          <a:gd name="T44" fmla="*/ 8 w 84"/>
                          <a:gd name="T45" fmla="*/ 341 h 402"/>
                          <a:gd name="T46" fmla="*/ 14 w 84"/>
                          <a:gd name="T47" fmla="*/ 323 h 402"/>
                          <a:gd name="T48" fmla="*/ 16 w 84"/>
                          <a:gd name="T49" fmla="*/ 307 h 402"/>
                          <a:gd name="T50" fmla="*/ 11 w 84"/>
                          <a:gd name="T51" fmla="*/ 256 h 402"/>
                          <a:gd name="T52" fmla="*/ 8 w 84"/>
                          <a:gd name="T53" fmla="*/ 160 h 402"/>
                          <a:gd name="T54" fmla="*/ 20 w 84"/>
                          <a:gd name="T55" fmla="*/ 91 h 402"/>
                          <a:gd name="T56" fmla="*/ 24 w 84"/>
                          <a:gd name="T57" fmla="*/ 0 h 4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84" h="402">
                            <a:moveTo>
                              <a:pt x="24" y="0"/>
                            </a:moveTo>
                            <a:lnTo>
                              <a:pt x="35" y="115"/>
                            </a:lnTo>
                            <a:lnTo>
                              <a:pt x="31" y="210"/>
                            </a:lnTo>
                            <a:lnTo>
                              <a:pt x="35" y="234"/>
                            </a:lnTo>
                            <a:lnTo>
                              <a:pt x="31" y="274"/>
                            </a:lnTo>
                            <a:lnTo>
                              <a:pt x="48" y="289"/>
                            </a:lnTo>
                            <a:lnTo>
                              <a:pt x="44" y="315"/>
                            </a:lnTo>
                            <a:lnTo>
                              <a:pt x="58" y="331"/>
                            </a:lnTo>
                            <a:lnTo>
                              <a:pt x="72" y="348"/>
                            </a:lnTo>
                            <a:lnTo>
                              <a:pt x="83" y="365"/>
                            </a:lnTo>
                            <a:lnTo>
                              <a:pt x="84" y="376"/>
                            </a:lnTo>
                            <a:lnTo>
                              <a:pt x="80" y="390"/>
                            </a:lnTo>
                            <a:lnTo>
                              <a:pt x="67" y="397"/>
                            </a:lnTo>
                            <a:lnTo>
                              <a:pt x="54" y="402"/>
                            </a:lnTo>
                            <a:lnTo>
                              <a:pt x="41" y="402"/>
                            </a:lnTo>
                            <a:lnTo>
                              <a:pt x="28" y="401"/>
                            </a:lnTo>
                            <a:lnTo>
                              <a:pt x="0" y="391"/>
                            </a:lnTo>
                            <a:lnTo>
                              <a:pt x="27" y="389"/>
                            </a:lnTo>
                            <a:lnTo>
                              <a:pt x="40" y="385"/>
                            </a:lnTo>
                            <a:lnTo>
                              <a:pt x="48" y="376"/>
                            </a:lnTo>
                            <a:lnTo>
                              <a:pt x="40" y="363"/>
                            </a:lnTo>
                            <a:lnTo>
                              <a:pt x="24" y="348"/>
                            </a:lnTo>
                            <a:lnTo>
                              <a:pt x="8" y="341"/>
                            </a:lnTo>
                            <a:lnTo>
                              <a:pt x="14" y="323"/>
                            </a:lnTo>
                            <a:lnTo>
                              <a:pt x="16" y="307"/>
                            </a:lnTo>
                            <a:lnTo>
                              <a:pt x="11" y="256"/>
                            </a:lnTo>
                            <a:lnTo>
                              <a:pt x="8" y="160"/>
                            </a:lnTo>
                            <a:lnTo>
                              <a:pt x="20" y="91"/>
                            </a:lnTo>
                            <a:lnTo>
                              <a:pt x="24"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0" name="Freeform 230"/>
                      <p:cNvSpPr>
                        <a:spLocks/>
                      </p:cNvSpPr>
                      <p:nvPr/>
                    </p:nvSpPr>
                    <p:spPr bwMode="auto">
                      <a:xfrm>
                        <a:off x="2188" y="3657"/>
                        <a:ext cx="58" cy="87"/>
                      </a:xfrm>
                      <a:custGeom>
                        <a:avLst/>
                        <a:gdLst>
                          <a:gd name="T0" fmla="*/ 35 w 116"/>
                          <a:gd name="T1" fmla="*/ 0 h 174"/>
                          <a:gd name="T2" fmla="*/ 47 w 116"/>
                          <a:gd name="T3" fmla="*/ 20 h 174"/>
                          <a:gd name="T4" fmla="*/ 55 w 116"/>
                          <a:gd name="T5" fmla="*/ 41 h 174"/>
                          <a:gd name="T6" fmla="*/ 58 w 116"/>
                          <a:gd name="T7" fmla="*/ 62 h 174"/>
                          <a:gd name="T8" fmla="*/ 59 w 116"/>
                          <a:gd name="T9" fmla="*/ 88 h 174"/>
                          <a:gd name="T10" fmla="*/ 73 w 116"/>
                          <a:gd name="T11" fmla="*/ 93 h 174"/>
                          <a:gd name="T12" fmla="*/ 90 w 116"/>
                          <a:gd name="T13" fmla="*/ 91 h 174"/>
                          <a:gd name="T14" fmla="*/ 104 w 116"/>
                          <a:gd name="T15" fmla="*/ 83 h 174"/>
                          <a:gd name="T16" fmla="*/ 116 w 116"/>
                          <a:gd name="T17" fmla="*/ 67 h 174"/>
                          <a:gd name="T18" fmla="*/ 112 w 116"/>
                          <a:gd name="T19" fmla="*/ 86 h 174"/>
                          <a:gd name="T20" fmla="*/ 106 w 116"/>
                          <a:gd name="T21" fmla="*/ 101 h 174"/>
                          <a:gd name="T22" fmla="*/ 84 w 116"/>
                          <a:gd name="T23" fmla="*/ 127 h 174"/>
                          <a:gd name="T24" fmla="*/ 43 w 116"/>
                          <a:gd name="T25" fmla="*/ 174 h 174"/>
                          <a:gd name="T26" fmla="*/ 0 w 116"/>
                          <a:gd name="T27" fmla="*/ 88 h 174"/>
                          <a:gd name="T28" fmla="*/ 35 w 116"/>
                          <a:gd name="T29" fmla="*/ 0 h 1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6" h="174">
                            <a:moveTo>
                              <a:pt x="35" y="0"/>
                            </a:moveTo>
                            <a:lnTo>
                              <a:pt x="47" y="20"/>
                            </a:lnTo>
                            <a:lnTo>
                              <a:pt x="55" y="41"/>
                            </a:lnTo>
                            <a:lnTo>
                              <a:pt x="58" y="62"/>
                            </a:lnTo>
                            <a:lnTo>
                              <a:pt x="59" y="88"/>
                            </a:lnTo>
                            <a:lnTo>
                              <a:pt x="73" y="93"/>
                            </a:lnTo>
                            <a:lnTo>
                              <a:pt x="90" y="91"/>
                            </a:lnTo>
                            <a:lnTo>
                              <a:pt x="104" y="83"/>
                            </a:lnTo>
                            <a:lnTo>
                              <a:pt x="116" y="67"/>
                            </a:lnTo>
                            <a:lnTo>
                              <a:pt x="112" y="86"/>
                            </a:lnTo>
                            <a:lnTo>
                              <a:pt x="106" y="101"/>
                            </a:lnTo>
                            <a:lnTo>
                              <a:pt x="84" y="127"/>
                            </a:lnTo>
                            <a:lnTo>
                              <a:pt x="43" y="174"/>
                            </a:lnTo>
                            <a:lnTo>
                              <a:pt x="0" y="88"/>
                            </a:lnTo>
                            <a:lnTo>
                              <a:pt x="35"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1" name="Freeform 231"/>
                      <p:cNvSpPr>
                        <a:spLocks/>
                      </p:cNvSpPr>
                      <p:nvPr/>
                    </p:nvSpPr>
                    <p:spPr bwMode="auto">
                      <a:xfrm>
                        <a:off x="2066" y="3773"/>
                        <a:ext cx="107" cy="157"/>
                      </a:xfrm>
                      <a:custGeom>
                        <a:avLst/>
                        <a:gdLst>
                          <a:gd name="T0" fmla="*/ 0 w 214"/>
                          <a:gd name="T1" fmla="*/ 125 h 314"/>
                          <a:gd name="T2" fmla="*/ 27 w 214"/>
                          <a:gd name="T3" fmla="*/ 133 h 314"/>
                          <a:gd name="T4" fmla="*/ 49 w 214"/>
                          <a:gd name="T5" fmla="*/ 117 h 314"/>
                          <a:gd name="T6" fmla="*/ 70 w 214"/>
                          <a:gd name="T7" fmla="*/ 92 h 314"/>
                          <a:gd name="T8" fmla="*/ 88 w 214"/>
                          <a:gd name="T9" fmla="*/ 70 h 314"/>
                          <a:gd name="T10" fmla="*/ 101 w 214"/>
                          <a:gd name="T11" fmla="*/ 46 h 314"/>
                          <a:gd name="T12" fmla="*/ 114 w 214"/>
                          <a:gd name="T13" fmla="*/ 0 h 314"/>
                          <a:gd name="T14" fmla="*/ 115 w 214"/>
                          <a:gd name="T15" fmla="*/ 24 h 314"/>
                          <a:gd name="T16" fmla="*/ 112 w 214"/>
                          <a:gd name="T17" fmla="*/ 55 h 314"/>
                          <a:gd name="T18" fmla="*/ 101 w 214"/>
                          <a:gd name="T19" fmla="*/ 90 h 314"/>
                          <a:gd name="T20" fmla="*/ 88 w 214"/>
                          <a:gd name="T21" fmla="*/ 122 h 314"/>
                          <a:gd name="T22" fmla="*/ 96 w 214"/>
                          <a:gd name="T23" fmla="*/ 141 h 314"/>
                          <a:gd name="T24" fmla="*/ 110 w 214"/>
                          <a:gd name="T25" fmla="*/ 119 h 314"/>
                          <a:gd name="T26" fmla="*/ 130 w 214"/>
                          <a:gd name="T27" fmla="*/ 92 h 314"/>
                          <a:gd name="T28" fmla="*/ 157 w 214"/>
                          <a:gd name="T29" fmla="*/ 64 h 314"/>
                          <a:gd name="T30" fmla="*/ 186 w 214"/>
                          <a:gd name="T31" fmla="*/ 46 h 314"/>
                          <a:gd name="T32" fmla="*/ 214 w 214"/>
                          <a:gd name="T33" fmla="*/ 28 h 314"/>
                          <a:gd name="T34" fmla="*/ 61 w 214"/>
                          <a:gd name="T35" fmla="*/ 202 h 314"/>
                          <a:gd name="T36" fmla="*/ 60 w 214"/>
                          <a:gd name="T37" fmla="*/ 219 h 314"/>
                          <a:gd name="T38" fmla="*/ 56 w 214"/>
                          <a:gd name="T39" fmla="*/ 237 h 314"/>
                          <a:gd name="T40" fmla="*/ 48 w 214"/>
                          <a:gd name="T41" fmla="*/ 251 h 314"/>
                          <a:gd name="T42" fmla="*/ 37 w 214"/>
                          <a:gd name="T43" fmla="*/ 275 h 314"/>
                          <a:gd name="T44" fmla="*/ 30 w 214"/>
                          <a:gd name="T45" fmla="*/ 314 h 314"/>
                          <a:gd name="T46" fmla="*/ 27 w 214"/>
                          <a:gd name="T47" fmla="*/ 250 h 314"/>
                          <a:gd name="T48" fmla="*/ 21 w 214"/>
                          <a:gd name="T49" fmla="*/ 202 h 314"/>
                          <a:gd name="T50" fmla="*/ 10 w 214"/>
                          <a:gd name="T51" fmla="*/ 158 h 314"/>
                          <a:gd name="T52" fmla="*/ 0 w 214"/>
                          <a:gd name="T53" fmla="*/ 125 h 3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14" h="314">
                            <a:moveTo>
                              <a:pt x="0" y="125"/>
                            </a:moveTo>
                            <a:lnTo>
                              <a:pt x="27" y="133"/>
                            </a:lnTo>
                            <a:lnTo>
                              <a:pt x="49" y="117"/>
                            </a:lnTo>
                            <a:lnTo>
                              <a:pt x="70" y="92"/>
                            </a:lnTo>
                            <a:lnTo>
                              <a:pt x="88" y="70"/>
                            </a:lnTo>
                            <a:lnTo>
                              <a:pt x="101" y="46"/>
                            </a:lnTo>
                            <a:lnTo>
                              <a:pt x="114" y="0"/>
                            </a:lnTo>
                            <a:lnTo>
                              <a:pt x="115" y="24"/>
                            </a:lnTo>
                            <a:lnTo>
                              <a:pt x="112" y="55"/>
                            </a:lnTo>
                            <a:lnTo>
                              <a:pt x="101" y="90"/>
                            </a:lnTo>
                            <a:lnTo>
                              <a:pt x="88" y="122"/>
                            </a:lnTo>
                            <a:lnTo>
                              <a:pt x="96" y="141"/>
                            </a:lnTo>
                            <a:lnTo>
                              <a:pt x="110" y="119"/>
                            </a:lnTo>
                            <a:lnTo>
                              <a:pt x="130" y="92"/>
                            </a:lnTo>
                            <a:lnTo>
                              <a:pt x="157" y="64"/>
                            </a:lnTo>
                            <a:lnTo>
                              <a:pt x="186" y="46"/>
                            </a:lnTo>
                            <a:lnTo>
                              <a:pt x="214" y="28"/>
                            </a:lnTo>
                            <a:lnTo>
                              <a:pt x="61" y="202"/>
                            </a:lnTo>
                            <a:lnTo>
                              <a:pt x="60" y="219"/>
                            </a:lnTo>
                            <a:lnTo>
                              <a:pt x="56" y="237"/>
                            </a:lnTo>
                            <a:lnTo>
                              <a:pt x="48" y="251"/>
                            </a:lnTo>
                            <a:lnTo>
                              <a:pt x="37" y="275"/>
                            </a:lnTo>
                            <a:lnTo>
                              <a:pt x="30" y="314"/>
                            </a:lnTo>
                            <a:lnTo>
                              <a:pt x="27" y="250"/>
                            </a:lnTo>
                            <a:lnTo>
                              <a:pt x="21" y="202"/>
                            </a:lnTo>
                            <a:lnTo>
                              <a:pt x="10" y="158"/>
                            </a:lnTo>
                            <a:lnTo>
                              <a:pt x="0" y="125"/>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2" name="Freeform 232"/>
                      <p:cNvSpPr>
                        <a:spLocks/>
                      </p:cNvSpPr>
                      <p:nvPr/>
                    </p:nvSpPr>
                    <p:spPr bwMode="auto">
                      <a:xfrm>
                        <a:off x="2019" y="3644"/>
                        <a:ext cx="62" cy="200"/>
                      </a:xfrm>
                      <a:custGeom>
                        <a:avLst/>
                        <a:gdLst>
                          <a:gd name="T0" fmla="*/ 25 w 123"/>
                          <a:gd name="T1" fmla="*/ 312 h 399"/>
                          <a:gd name="T2" fmla="*/ 47 w 123"/>
                          <a:gd name="T3" fmla="*/ 333 h 399"/>
                          <a:gd name="T4" fmla="*/ 64 w 123"/>
                          <a:gd name="T5" fmla="*/ 349 h 399"/>
                          <a:gd name="T6" fmla="*/ 84 w 123"/>
                          <a:gd name="T7" fmla="*/ 366 h 399"/>
                          <a:gd name="T8" fmla="*/ 106 w 123"/>
                          <a:gd name="T9" fmla="*/ 399 h 399"/>
                          <a:gd name="T10" fmla="*/ 115 w 123"/>
                          <a:gd name="T11" fmla="*/ 371 h 399"/>
                          <a:gd name="T12" fmla="*/ 121 w 123"/>
                          <a:gd name="T13" fmla="*/ 335 h 399"/>
                          <a:gd name="T14" fmla="*/ 123 w 123"/>
                          <a:gd name="T15" fmla="*/ 279 h 399"/>
                          <a:gd name="T16" fmla="*/ 118 w 123"/>
                          <a:gd name="T17" fmla="*/ 239 h 399"/>
                          <a:gd name="T18" fmla="*/ 106 w 123"/>
                          <a:gd name="T19" fmla="*/ 179 h 399"/>
                          <a:gd name="T20" fmla="*/ 91 w 123"/>
                          <a:gd name="T21" fmla="*/ 119 h 399"/>
                          <a:gd name="T22" fmla="*/ 79 w 123"/>
                          <a:gd name="T23" fmla="*/ 81 h 399"/>
                          <a:gd name="T24" fmla="*/ 63 w 123"/>
                          <a:gd name="T25" fmla="*/ 44 h 399"/>
                          <a:gd name="T26" fmla="*/ 37 w 123"/>
                          <a:gd name="T27" fmla="*/ 0 h 399"/>
                          <a:gd name="T28" fmla="*/ 51 w 123"/>
                          <a:gd name="T29" fmla="*/ 44 h 399"/>
                          <a:gd name="T30" fmla="*/ 60 w 123"/>
                          <a:gd name="T31" fmla="*/ 81 h 399"/>
                          <a:gd name="T32" fmla="*/ 65 w 123"/>
                          <a:gd name="T33" fmla="*/ 120 h 399"/>
                          <a:gd name="T34" fmla="*/ 72 w 123"/>
                          <a:gd name="T35" fmla="*/ 169 h 399"/>
                          <a:gd name="T36" fmla="*/ 74 w 123"/>
                          <a:gd name="T37" fmla="*/ 230 h 399"/>
                          <a:gd name="T38" fmla="*/ 70 w 123"/>
                          <a:gd name="T39" fmla="*/ 278 h 399"/>
                          <a:gd name="T40" fmla="*/ 60 w 123"/>
                          <a:gd name="T41" fmla="*/ 289 h 399"/>
                          <a:gd name="T42" fmla="*/ 47 w 123"/>
                          <a:gd name="T43" fmla="*/ 295 h 399"/>
                          <a:gd name="T44" fmla="*/ 28 w 123"/>
                          <a:gd name="T45" fmla="*/ 297 h 399"/>
                          <a:gd name="T46" fmla="*/ 0 w 123"/>
                          <a:gd name="T47" fmla="*/ 294 h 399"/>
                          <a:gd name="T48" fmla="*/ 25 w 123"/>
                          <a:gd name="T49" fmla="*/ 312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23" h="399">
                            <a:moveTo>
                              <a:pt x="25" y="312"/>
                            </a:moveTo>
                            <a:lnTo>
                              <a:pt x="47" y="333"/>
                            </a:lnTo>
                            <a:lnTo>
                              <a:pt x="64" y="349"/>
                            </a:lnTo>
                            <a:lnTo>
                              <a:pt x="84" y="366"/>
                            </a:lnTo>
                            <a:lnTo>
                              <a:pt x="106" y="399"/>
                            </a:lnTo>
                            <a:lnTo>
                              <a:pt x="115" y="371"/>
                            </a:lnTo>
                            <a:lnTo>
                              <a:pt x="121" y="335"/>
                            </a:lnTo>
                            <a:lnTo>
                              <a:pt x="123" y="279"/>
                            </a:lnTo>
                            <a:lnTo>
                              <a:pt x="118" y="239"/>
                            </a:lnTo>
                            <a:lnTo>
                              <a:pt x="106" y="179"/>
                            </a:lnTo>
                            <a:lnTo>
                              <a:pt x="91" y="119"/>
                            </a:lnTo>
                            <a:lnTo>
                              <a:pt x="79" y="81"/>
                            </a:lnTo>
                            <a:lnTo>
                              <a:pt x="63" y="44"/>
                            </a:lnTo>
                            <a:lnTo>
                              <a:pt x="37" y="0"/>
                            </a:lnTo>
                            <a:lnTo>
                              <a:pt x="51" y="44"/>
                            </a:lnTo>
                            <a:lnTo>
                              <a:pt x="60" y="81"/>
                            </a:lnTo>
                            <a:lnTo>
                              <a:pt x="65" y="120"/>
                            </a:lnTo>
                            <a:lnTo>
                              <a:pt x="72" y="169"/>
                            </a:lnTo>
                            <a:lnTo>
                              <a:pt x="74" y="230"/>
                            </a:lnTo>
                            <a:lnTo>
                              <a:pt x="70" y="278"/>
                            </a:lnTo>
                            <a:lnTo>
                              <a:pt x="60" y="289"/>
                            </a:lnTo>
                            <a:lnTo>
                              <a:pt x="47" y="295"/>
                            </a:lnTo>
                            <a:lnTo>
                              <a:pt x="28" y="297"/>
                            </a:lnTo>
                            <a:lnTo>
                              <a:pt x="0" y="294"/>
                            </a:lnTo>
                            <a:lnTo>
                              <a:pt x="25" y="312"/>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3" name="Freeform 233"/>
                      <p:cNvSpPr>
                        <a:spLocks/>
                      </p:cNvSpPr>
                      <p:nvPr/>
                    </p:nvSpPr>
                    <p:spPr bwMode="auto">
                      <a:xfrm>
                        <a:off x="1940" y="3372"/>
                        <a:ext cx="207" cy="188"/>
                      </a:xfrm>
                      <a:custGeom>
                        <a:avLst/>
                        <a:gdLst>
                          <a:gd name="T0" fmla="*/ 98 w 413"/>
                          <a:gd name="T1" fmla="*/ 11 h 375"/>
                          <a:gd name="T2" fmla="*/ 83 w 413"/>
                          <a:gd name="T3" fmla="*/ 0 h 375"/>
                          <a:gd name="T4" fmla="*/ 66 w 413"/>
                          <a:gd name="T5" fmla="*/ 1 h 375"/>
                          <a:gd name="T6" fmla="*/ 45 w 413"/>
                          <a:gd name="T7" fmla="*/ 12 h 375"/>
                          <a:gd name="T8" fmla="*/ 29 w 413"/>
                          <a:gd name="T9" fmla="*/ 25 h 375"/>
                          <a:gd name="T10" fmla="*/ 12 w 413"/>
                          <a:gd name="T11" fmla="*/ 45 h 375"/>
                          <a:gd name="T12" fmla="*/ 3 w 413"/>
                          <a:gd name="T13" fmla="*/ 65 h 375"/>
                          <a:gd name="T14" fmla="*/ 0 w 413"/>
                          <a:gd name="T15" fmla="*/ 84 h 375"/>
                          <a:gd name="T16" fmla="*/ 8 w 413"/>
                          <a:gd name="T17" fmla="*/ 91 h 375"/>
                          <a:gd name="T18" fmla="*/ 24 w 413"/>
                          <a:gd name="T19" fmla="*/ 96 h 375"/>
                          <a:gd name="T20" fmla="*/ 43 w 413"/>
                          <a:gd name="T21" fmla="*/ 97 h 375"/>
                          <a:gd name="T22" fmla="*/ 54 w 413"/>
                          <a:gd name="T23" fmla="*/ 94 h 375"/>
                          <a:gd name="T24" fmla="*/ 57 w 413"/>
                          <a:gd name="T25" fmla="*/ 112 h 375"/>
                          <a:gd name="T26" fmla="*/ 65 w 413"/>
                          <a:gd name="T27" fmla="*/ 132 h 375"/>
                          <a:gd name="T28" fmla="*/ 80 w 413"/>
                          <a:gd name="T29" fmla="*/ 151 h 375"/>
                          <a:gd name="T30" fmla="*/ 105 w 413"/>
                          <a:gd name="T31" fmla="*/ 174 h 375"/>
                          <a:gd name="T32" fmla="*/ 131 w 413"/>
                          <a:gd name="T33" fmla="*/ 193 h 375"/>
                          <a:gd name="T34" fmla="*/ 160 w 413"/>
                          <a:gd name="T35" fmla="*/ 219 h 375"/>
                          <a:gd name="T36" fmla="*/ 178 w 413"/>
                          <a:gd name="T37" fmla="*/ 247 h 375"/>
                          <a:gd name="T38" fmla="*/ 195 w 413"/>
                          <a:gd name="T39" fmla="*/ 274 h 375"/>
                          <a:gd name="T40" fmla="*/ 227 w 413"/>
                          <a:gd name="T41" fmla="*/ 290 h 375"/>
                          <a:gd name="T42" fmla="*/ 264 w 413"/>
                          <a:gd name="T43" fmla="*/ 317 h 375"/>
                          <a:gd name="T44" fmla="*/ 294 w 413"/>
                          <a:gd name="T45" fmla="*/ 334 h 375"/>
                          <a:gd name="T46" fmla="*/ 328 w 413"/>
                          <a:gd name="T47" fmla="*/ 342 h 375"/>
                          <a:gd name="T48" fmla="*/ 363 w 413"/>
                          <a:gd name="T49" fmla="*/ 354 h 375"/>
                          <a:gd name="T50" fmla="*/ 393 w 413"/>
                          <a:gd name="T51" fmla="*/ 363 h 375"/>
                          <a:gd name="T52" fmla="*/ 413 w 413"/>
                          <a:gd name="T53" fmla="*/ 375 h 375"/>
                          <a:gd name="T54" fmla="*/ 393 w 413"/>
                          <a:gd name="T55" fmla="*/ 356 h 375"/>
                          <a:gd name="T56" fmla="*/ 363 w 413"/>
                          <a:gd name="T57" fmla="*/ 342 h 375"/>
                          <a:gd name="T58" fmla="*/ 323 w 413"/>
                          <a:gd name="T59" fmla="*/ 328 h 375"/>
                          <a:gd name="T60" fmla="*/ 290 w 413"/>
                          <a:gd name="T61" fmla="*/ 317 h 375"/>
                          <a:gd name="T62" fmla="*/ 264 w 413"/>
                          <a:gd name="T63" fmla="*/ 294 h 375"/>
                          <a:gd name="T64" fmla="*/ 236 w 413"/>
                          <a:gd name="T65" fmla="*/ 276 h 375"/>
                          <a:gd name="T66" fmla="*/ 210 w 413"/>
                          <a:gd name="T67" fmla="*/ 262 h 375"/>
                          <a:gd name="T68" fmla="*/ 199 w 413"/>
                          <a:gd name="T69" fmla="*/ 236 h 375"/>
                          <a:gd name="T70" fmla="*/ 167 w 413"/>
                          <a:gd name="T71" fmla="*/ 196 h 375"/>
                          <a:gd name="T72" fmla="*/ 141 w 413"/>
                          <a:gd name="T73" fmla="*/ 178 h 375"/>
                          <a:gd name="T74" fmla="*/ 123 w 413"/>
                          <a:gd name="T75" fmla="*/ 164 h 375"/>
                          <a:gd name="T76" fmla="*/ 102 w 413"/>
                          <a:gd name="T77" fmla="*/ 145 h 375"/>
                          <a:gd name="T78" fmla="*/ 85 w 413"/>
                          <a:gd name="T79" fmla="*/ 124 h 375"/>
                          <a:gd name="T80" fmla="*/ 76 w 413"/>
                          <a:gd name="T81" fmla="*/ 102 h 375"/>
                          <a:gd name="T82" fmla="*/ 72 w 413"/>
                          <a:gd name="T83" fmla="*/ 76 h 375"/>
                          <a:gd name="T84" fmla="*/ 76 w 413"/>
                          <a:gd name="T85" fmla="*/ 52 h 375"/>
                          <a:gd name="T86" fmla="*/ 87 w 413"/>
                          <a:gd name="T87" fmla="*/ 29 h 375"/>
                          <a:gd name="T88" fmla="*/ 98 w 413"/>
                          <a:gd name="T89" fmla="*/ 11 h 3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13" h="375">
                            <a:moveTo>
                              <a:pt x="98" y="11"/>
                            </a:moveTo>
                            <a:lnTo>
                              <a:pt x="83" y="0"/>
                            </a:lnTo>
                            <a:lnTo>
                              <a:pt x="66" y="1"/>
                            </a:lnTo>
                            <a:lnTo>
                              <a:pt x="45" y="12"/>
                            </a:lnTo>
                            <a:lnTo>
                              <a:pt x="29" y="25"/>
                            </a:lnTo>
                            <a:lnTo>
                              <a:pt x="12" y="45"/>
                            </a:lnTo>
                            <a:lnTo>
                              <a:pt x="3" y="65"/>
                            </a:lnTo>
                            <a:lnTo>
                              <a:pt x="0" y="84"/>
                            </a:lnTo>
                            <a:lnTo>
                              <a:pt x="8" y="91"/>
                            </a:lnTo>
                            <a:lnTo>
                              <a:pt x="24" y="96"/>
                            </a:lnTo>
                            <a:lnTo>
                              <a:pt x="43" y="97"/>
                            </a:lnTo>
                            <a:lnTo>
                              <a:pt x="54" y="94"/>
                            </a:lnTo>
                            <a:lnTo>
                              <a:pt x="57" y="112"/>
                            </a:lnTo>
                            <a:lnTo>
                              <a:pt x="65" y="132"/>
                            </a:lnTo>
                            <a:lnTo>
                              <a:pt x="80" y="151"/>
                            </a:lnTo>
                            <a:lnTo>
                              <a:pt x="105" y="174"/>
                            </a:lnTo>
                            <a:lnTo>
                              <a:pt x="131" y="193"/>
                            </a:lnTo>
                            <a:lnTo>
                              <a:pt x="160" y="219"/>
                            </a:lnTo>
                            <a:lnTo>
                              <a:pt x="178" y="247"/>
                            </a:lnTo>
                            <a:lnTo>
                              <a:pt x="195" y="274"/>
                            </a:lnTo>
                            <a:lnTo>
                              <a:pt x="227" y="290"/>
                            </a:lnTo>
                            <a:lnTo>
                              <a:pt x="264" y="317"/>
                            </a:lnTo>
                            <a:lnTo>
                              <a:pt x="294" y="334"/>
                            </a:lnTo>
                            <a:lnTo>
                              <a:pt x="328" y="342"/>
                            </a:lnTo>
                            <a:lnTo>
                              <a:pt x="363" y="354"/>
                            </a:lnTo>
                            <a:lnTo>
                              <a:pt x="393" y="363"/>
                            </a:lnTo>
                            <a:lnTo>
                              <a:pt x="413" y="375"/>
                            </a:lnTo>
                            <a:lnTo>
                              <a:pt x="393" y="356"/>
                            </a:lnTo>
                            <a:lnTo>
                              <a:pt x="363" y="342"/>
                            </a:lnTo>
                            <a:lnTo>
                              <a:pt x="323" y="328"/>
                            </a:lnTo>
                            <a:lnTo>
                              <a:pt x="290" y="317"/>
                            </a:lnTo>
                            <a:lnTo>
                              <a:pt x="264" y="294"/>
                            </a:lnTo>
                            <a:lnTo>
                              <a:pt x="236" y="276"/>
                            </a:lnTo>
                            <a:lnTo>
                              <a:pt x="210" y="262"/>
                            </a:lnTo>
                            <a:lnTo>
                              <a:pt x="199" y="236"/>
                            </a:lnTo>
                            <a:lnTo>
                              <a:pt x="167" y="196"/>
                            </a:lnTo>
                            <a:lnTo>
                              <a:pt x="141" y="178"/>
                            </a:lnTo>
                            <a:lnTo>
                              <a:pt x="123" y="164"/>
                            </a:lnTo>
                            <a:lnTo>
                              <a:pt x="102" y="145"/>
                            </a:lnTo>
                            <a:lnTo>
                              <a:pt x="85" y="124"/>
                            </a:lnTo>
                            <a:lnTo>
                              <a:pt x="76" y="102"/>
                            </a:lnTo>
                            <a:lnTo>
                              <a:pt x="72" y="76"/>
                            </a:lnTo>
                            <a:lnTo>
                              <a:pt x="76" y="52"/>
                            </a:lnTo>
                            <a:lnTo>
                              <a:pt x="87" y="29"/>
                            </a:lnTo>
                            <a:lnTo>
                              <a:pt x="98" y="11"/>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4" name="Freeform 234"/>
                      <p:cNvSpPr>
                        <a:spLocks/>
                      </p:cNvSpPr>
                      <p:nvPr/>
                    </p:nvSpPr>
                    <p:spPr bwMode="auto">
                      <a:xfrm>
                        <a:off x="2081" y="3481"/>
                        <a:ext cx="73" cy="49"/>
                      </a:xfrm>
                      <a:custGeom>
                        <a:avLst/>
                        <a:gdLst>
                          <a:gd name="T0" fmla="*/ 0 w 147"/>
                          <a:gd name="T1" fmla="*/ 0 h 99"/>
                          <a:gd name="T2" fmla="*/ 30 w 147"/>
                          <a:gd name="T3" fmla="*/ 24 h 99"/>
                          <a:gd name="T4" fmla="*/ 56 w 147"/>
                          <a:gd name="T5" fmla="*/ 38 h 99"/>
                          <a:gd name="T6" fmla="*/ 81 w 147"/>
                          <a:gd name="T7" fmla="*/ 49 h 99"/>
                          <a:gd name="T8" fmla="*/ 110 w 147"/>
                          <a:gd name="T9" fmla="*/ 53 h 99"/>
                          <a:gd name="T10" fmla="*/ 143 w 147"/>
                          <a:gd name="T11" fmla="*/ 51 h 99"/>
                          <a:gd name="T12" fmla="*/ 147 w 147"/>
                          <a:gd name="T13" fmla="*/ 99 h 99"/>
                          <a:gd name="T14" fmla="*/ 116 w 147"/>
                          <a:gd name="T15" fmla="*/ 96 h 99"/>
                          <a:gd name="T16" fmla="*/ 85 w 147"/>
                          <a:gd name="T17" fmla="*/ 86 h 99"/>
                          <a:gd name="T18" fmla="*/ 59 w 147"/>
                          <a:gd name="T19" fmla="*/ 72 h 99"/>
                          <a:gd name="T20" fmla="*/ 40 w 147"/>
                          <a:gd name="T21" fmla="*/ 54 h 99"/>
                          <a:gd name="T22" fmla="*/ 19 w 147"/>
                          <a:gd name="T23" fmla="*/ 27 h 99"/>
                          <a:gd name="T24" fmla="*/ 0 w 147"/>
                          <a:gd name="T25" fmla="*/ 0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47" h="99">
                            <a:moveTo>
                              <a:pt x="0" y="0"/>
                            </a:moveTo>
                            <a:lnTo>
                              <a:pt x="30" y="24"/>
                            </a:lnTo>
                            <a:lnTo>
                              <a:pt x="56" y="38"/>
                            </a:lnTo>
                            <a:lnTo>
                              <a:pt x="81" y="49"/>
                            </a:lnTo>
                            <a:lnTo>
                              <a:pt x="110" y="53"/>
                            </a:lnTo>
                            <a:lnTo>
                              <a:pt x="143" y="51"/>
                            </a:lnTo>
                            <a:lnTo>
                              <a:pt x="147" y="99"/>
                            </a:lnTo>
                            <a:lnTo>
                              <a:pt x="116" y="96"/>
                            </a:lnTo>
                            <a:lnTo>
                              <a:pt x="85" y="86"/>
                            </a:lnTo>
                            <a:lnTo>
                              <a:pt x="59" y="72"/>
                            </a:lnTo>
                            <a:lnTo>
                              <a:pt x="40" y="54"/>
                            </a:lnTo>
                            <a:lnTo>
                              <a:pt x="19" y="27"/>
                            </a:lnTo>
                            <a:lnTo>
                              <a:pt x="0"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5" name="Freeform 235"/>
                      <p:cNvSpPr>
                        <a:spLocks/>
                      </p:cNvSpPr>
                      <p:nvPr/>
                    </p:nvSpPr>
                    <p:spPr bwMode="auto">
                      <a:xfrm>
                        <a:off x="1787" y="3741"/>
                        <a:ext cx="70" cy="100"/>
                      </a:xfrm>
                      <a:custGeom>
                        <a:avLst/>
                        <a:gdLst>
                          <a:gd name="T0" fmla="*/ 0 w 139"/>
                          <a:gd name="T1" fmla="*/ 0 h 199"/>
                          <a:gd name="T2" fmla="*/ 46 w 139"/>
                          <a:gd name="T3" fmla="*/ 20 h 199"/>
                          <a:gd name="T4" fmla="*/ 100 w 139"/>
                          <a:gd name="T5" fmla="*/ 47 h 199"/>
                          <a:gd name="T6" fmla="*/ 139 w 139"/>
                          <a:gd name="T7" fmla="*/ 75 h 199"/>
                          <a:gd name="T8" fmla="*/ 132 w 139"/>
                          <a:gd name="T9" fmla="*/ 129 h 199"/>
                          <a:gd name="T10" fmla="*/ 137 w 139"/>
                          <a:gd name="T11" fmla="*/ 199 h 199"/>
                          <a:gd name="T12" fmla="*/ 106 w 139"/>
                          <a:gd name="T13" fmla="*/ 192 h 199"/>
                          <a:gd name="T14" fmla="*/ 84 w 139"/>
                          <a:gd name="T15" fmla="*/ 176 h 199"/>
                          <a:gd name="T16" fmla="*/ 58 w 139"/>
                          <a:gd name="T17" fmla="*/ 143 h 199"/>
                          <a:gd name="T18" fmla="*/ 41 w 139"/>
                          <a:gd name="T19" fmla="*/ 109 h 199"/>
                          <a:gd name="T20" fmla="*/ 33 w 139"/>
                          <a:gd name="T21" fmla="*/ 73 h 199"/>
                          <a:gd name="T22" fmla="*/ 20 w 139"/>
                          <a:gd name="T23" fmla="*/ 29 h 199"/>
                          <a:gd name="T24" fmla="*/ 0 w 139"/>
                          <a:gd name="T25" fmla="*/ 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9" h="199">
                            <a:moveTo>
                              <a:pt x="0" y="0"/>
                            </a:moveTo>
                            <a:lnTo>
                              <a:pt x="46" y="20"/>
                            </a:lnTo>
                            <a:lnTo>
                              <a:pt x="100" y="47"/>
                            </a:lnTo>
                            <a:lnTo>
                              <a:pt x="139" y="75"/>
                            </a:lnTo>
                            <a:lnTo>
                              <a:pt x="132" y="129"/>
                            </a:lnTo>
                            <a:lnTo>
                              <a:pt x="137" y="199"/>
                            </a:lnTo>
                            <a:lnTo>
                              <a:pt x="106" y="192"/>
                            </a:lnTo>
                            <a:lnTo>
                              <a:pt x="84" y="176"/>
                            </a:lnTo>
                            <a:lnTo>
                              <a:pt x="58" y="143"/>
                            </a:lnTo>
                            <a:lnTo>
                              <a:pt x="41" y="109"/>
                            </a:lnTo>
                            <a:lnTo>
                              <a:pt x="33" y="73"/>
                            </a:lnTo>
                            <a:lnTo>
                              <a:pt x="20" y="29"/>
                            </a:lnTo>
                            <a:lnTo>
                              <a:pt x="0"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6" name="Freeform 236"/>
                      <p:cNvSpPr>
                        <a:spLocks/>
                      </p:cNvSpPr>
                      <p:nvPr/>
                    </p:nvSpPr>
                    <p:spPr bwMode="auto">
                      <a:xfrm>
                        <a:off x="1972" y="3762"/>
                        <a:ext cx="99" cy="146"/>
                      </a:xfrm>
                      <a:custGeom>
                        <a:avLst/>
                        <a:gdLst>
                          <a:gd name="T0" fmla="*/ 0 w 197"/>
                          <a:gd name="T1" fmla="*/ 0 h 291"/>
                          <a:gd name="T2" fmla="*/ 35 w 197"/>
                          <a:gd name="T3" fmla="*/ 22 h 291"/>
                          <a:gd name="T4" fmla="*/ 66 w 197"/>
                          <a:gd name="T5" fmla="*/ 43 h 291"/>
                          <a:gd name="T6" fmla="*/ 97 w 197"/>
                          <a:gd name="T7" fmla="*/ 70 h 291"/>
                          <a:gd name="T8" fmla="*/ 123 w 197"/>
                          <a:gd name="T9" fmla="*/ 94 h 291"/>
                          <a:gd name="T10" fmla="*/ 145 w 197"/>
                          <a:gd name="T11" fmla="*/ 120 h 291"/>
                          <a:gd name="T12" fmla="*/ 162 w 197"/>
                          <a:gd name="T13" fmla="*/ 155 h 291"/>
                          <a:gd name="T14" fmla="*/ 169 w 197"/>
                          <a:gd name="T15" fmla="*/ 194 h 291"/>
                          <a:gd name="T16" fmla="*/ 166 w 197"/>
                          <a:gd name="T17" fmla="*/ 249 h 291"/>
                          <a:gd name="T18" fmla="*/ 156 w 197"/>
                          <a:gd name="T19" fmla="*/ 291 h 291"/>
                          <a:gd name="T20" fmla="*/ 190 w 197"/>
                          <a:gd name="T21" fmla="*/ 278 h 291"/>
                          <a:gd name="T22" fmla="*/ 195 w 197"/>
                          <a:gd name="T23" fmla="*/ 241 h 291"/>
                          <a:gd name="T24" fmla="*/ 197 w 197"/>
                          <a:gd name="T25" fmla="*/ 204 h 291"/>
                          <a:gd name="T26" fmla="*/ 193 w 197"/>
                          <a:gd name="T27" fmla="*/ 169 h 291"/>
                          <a:gd name="T28" fmla="*/ 182 w 197"/>
                          <a:gd name="T29" fmla="*/ 141 h 291"/>
                          <a:gd name="T30" fmla="*/ 167 w 197"/>
                          <a:gd name="T31" fmla="*/ 113 h 291"/>
                          <a:gd name="T32" fmla="*/ 144 w 197"/>
                          <a:gd name="T33" fmla="*/ 87 h 291"/>
                          <a:gd name="T34" fmla="*/ 118 w 197"/>
                          <a:gd name="T35" fmla="*/ 65 h 291"/>
                          <a:gd name="T36" fmla="*/ 89 w 197"/>
                          <a:gd name="T37" fmla="*/ 43 h 291"/>
                          <a:gd name="T38" fmla="*/ 60 w 197"/>
                          <a:gd name="T39" fmla="*/ 23 h 291"/>
                          <a:gd name="T40" fmla="*/ 29 w 197"/>
                          <a:gd name="T41" fmla="*/ 8 h 291"/>
                          <a:gd name="T42" fmla="*/ 0 w 197"/>
                          <a:gd name="T43" fmla="*/ 0 h 2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97" h="291">
                            <a:moveTo>
                              <a:pt x="0" y="0"/>
                            </a:moveTo>
                            <a:lnTo>
                              <a:pt x="35" y="22"/>
                            </a:lnTo>
                            <a:lnTo>
                              <a:pt x="66" y="43"/>
                            </a:lnTo>
                            <a:lnTo>
                              <a:pt x="97" y="70"/>
                            </a:lnTo>
                            <a:lnTo>
                              <a:pt x="123" y="94"/>
                            </a:lnTo>
                            <a:lnTo>
                              <a:pt x="145" y="120"/>
                            </a:lnTo>
                            <a:lnTo>
                              <a:pt x="162" y="155"/>
                            </a:lnTo>
                            <a:lnTo>
                              <a:pt x="169" y="194"/>
                            </a:lnTo>
                            <a:lnTo>
                              <a:pt x="166" y="249"/>
                            </a:lnTo>
                            <a:lnTo>
                              <a:pt x="156" y="291"/>
                            </a:lnTo>
                            <a:lnTo>
                              <a:pt x="190" y="278"/>
                            </a:lnTo>
                            <a:lnTo>
                              <a:pt x="195" y="241"/>
                            </a:lnTo>
                            <a:lnTo>
                              <a:pt x="197" y="204"/>
                            </a:lnTo>
                            <a:lnTo>
                              <a:pt x="193" y="169"/>
                            </a:lnTo>
                            <a:lnTo>
                              <a:pt x="182" y="141"/>
                            </a:lnTo>
                            <a:lnTo>
                              <a:pt x="167" y="113"/>
                            </a:lnTo>
                            <a:lnTo>
                              <a:pt x="144" y="87"/>
                            </a:lnTo>
                            <a:lnTo>
                              <a:pt x="118" y="65"/>
                            </a:lnTo>
                            <a:lnTo>
                              <a:pt x="89" y="43"/>
                            </a:lnTo>
                            <a:lnTo>
                              <a:pt x="60" y="23"/>
                            </a:lnTo>
                            <a:lnTo>
                              <a:pt x="29" y="8"/>
                            </a:lnTo>
                            <a:lnTo>
                              <a:pt x="0" y="0"/>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7" name="Freeform 237"/>
                      <p:cNvSpPr>
                        <a:spLocks/>
                      </p:cNvSpPr>
                      <p:nvPr/>
                    </p:nvSpPr>
                    <p:spPr bwMode="auto">
                      <a:xfrm>
                        <a:off x="2110" y="3595"/>
                        <a:ext cx="58" cy="95"/>
                      </a:xfrm>
                      <a:custGeom>
                        <a:avLst/>
                        <a:gdLst>
                          <a:gd name="T0" fmla="*/ 0 w 117"/>
                          <a:gd name="T1" fmla="*/ 0 h 191"/>
                          <a:gd name="T2" fmla="*/ 20 w 117"/>
                          <a:gd name="T3" fmla="*/ 37 h 191"/>
                          <a:gd name="T4" fmla="*/ 33 w 117"/>
                          <a:gd name="T5" fmla="*/ 62 h 191"/>
                          <a:gd name="T6" fmla="*/ 54 w 117"/>
                          <a:gd name="T7" fmla="*/ 85 h 191"/>
                          <a:gd name="T8" fmla="*/ 84 w 117"/>
                          <a:gd name="T9" fmla="*/ 116 h 191"/>
                          <a:gd name="T10" fmla="*/ 117 w 117"/>
                          <a:gd name="T11" fmla="*/ 145 h 191"/>
                          <a:gd name="T12" fmla="*/ 113 w 117"/>
                          <a:gd name="T13" fmla="*/ 191 h 191"/>
                          <a:gd name="T14" fmla="*/ 90 w 117"/>
                          <a:gd name="T15" fmla="*/ 182 h 191"/>
                          <a:gd name="T16" fmla="*/ 60 w 117"/>
                          <a:gd name="T17" fmla="*/ 158 h 191"/>
                          <a:gd name="T18" fmla="*/ 35 w 117"/>
                          <a:gd name="T19" fmla="*/ 124 h 191"/>
                          <a:gd name="T20" fmla="*/ 17 w 117"/>
                          <a:gd name="T21" fmla="*/ 83 h 191"/>
                          <a:gd name="T22" fmla="*/ 9 w 117"/>
                          <a:gd name="T23" fmla="*/ 51 h 191"/>
                          <a:gd name="T24" fmla="*/ 0 w 117"/>
                          <a:gd name="T25" fmla="*/ 0 h 1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7" h="191">
                            <a:moveTo>
                              <a:pt x="0" y="0"/>
                            </a:moveTo>
                            <a:lnTo>
                              <a:pt x="20" y="37"/>
                            </a:lnTo>
                            <a:lnTo>
                              <a:pt x="33" y="62"/>
                            </a:lnTo>
                            <a:lnTo>
                              <a:pt x="54" y="85"/>
                            </a:lnTo>
                            <a:lnTo>
                              <a:pt x="84" y="116"/>
                            </a:lnTo>
                            <a:lnTo>
                              <a:pt x="117" y="145"/>
                            </a:lnTo>
                            <a:lnTo>
                              <a:pt x="113" y="191"/>
                            </a:lnTo>
                            <a:lnTo>
                              <a:pt x="90" y="182"/>
                            </a:lnTo>
                            <a:lnTo>
                              <a:pt x="60" y="158"/>
                            </a:lnTo>
                            <a:lnTo>
                              <a:pt x="35" y="124"/>
                            </a:lnTo>
                            <a:lnTo>
                              <a:pt x="17" y="83"/>
                            </a:lnTo>
                            <a:lnTo>
                              <a:pt x="9" y="51"/>
                            </a:lnTo>
                            <a:lnTo>
                              <a:pt x="0" y="0"/>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8" name="Freeform 238"/>
                      <p:cNvSpPr>
                        <a:spLocks/>
                      </p:cNvSpPr>
                      <p:nvPr/>
                    </p:nvSpPr>
                    <p:spPr bwMode="auto">
                      <a:xfrm>
                        <a:off x="2153" y="3698"/>
                        <a:ext cx="38" cy="109"/>
                      </a:xfrm>
                      <a:custGeom>
                        <a:avLst/>
                        <a:gdLst>
                          <a:gd name="T0" fmla="*/ 9 w 77"/>
                          <a:gd name="T1" fmla="*/ 0 h 216"/>
                          <a:gd name="T2" fmla="*/ 4 w 77"/>
                          <a:gd name="T3" fmla="*/ 61 h 216"/>
                          <a:gd name="T4" fmla="*/ 1 w 77"/>
                          <a:gd name="T5" fmla="*/ 103 h 216"/>
                          <a:gd name="T6" fmla="*/ 0 w 77"/>
                          <a:gd name="T7" fmla="*/ 144 h 216"/>
                          <a:gd name="T8" fmla="*/ 3 w 77"/>
                          <a:gd name="T9" fmla="*/ 178 h 216"/>
                          <a:gd name="T10" fmla="*/ 6 w 77"/>
                          <a:gd name="T11" fmla="*/ 216 h 216"/>
                          <a:gd name="T12" fmla="*/ 32 w 77"/>
                          <a:gd name="T13" fmla="*/ 186 h 216"/>
                          <a:gd name="T14" fmla="*/ 77 w 77"/>
                          <a:gd name="T15" fmla="*/ 74 h 216"/>
                          <a:gd name="T16" fmla="*/ 9 w 77"/>
                          <a:gd name="T17" fmla="*/ 0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 h="216">
                            <a:moveTo>
                              <a:pt x="9" y="0"/>
                            </a:moveTo>
                            <a:lnTo>
                              <a:pt x="4" y="61"/>
                            </a:lnTo>
                            <a:lnTo>
                              <a:pt x="1" y="103"/>
                            </a:lnTo>
                            <a:lnTo>
                              <a:pt x="0" y="144"/>
                            </a:lnTo>
                            <a:lnTo>
                              <a:pt x="3" y="178"/>
                            </a:lnTo>
                            <a:lnTo>
                              <a:pt x="6" y="216"/>
                            </a:lnTo>
                            <a:lnTo>
                              <a:pt x="32" y="186"/>
                            </a:lnTo>
                            <a:lnTo>
                              <a:pt x="77" y="74"/>
                            </a:lnTo>
                            <a:lnTo>
                              <a:pt x="9"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79" name="Freeform 239"/>
                      <p:cNvSpPr>
                        <a:spLocks/>
                      </p:cNvSpPr>
                      <p:nvPr/>
                    </p:nvSpPr>
                    <p:spPr bwMode="auto">
                      <a:xfrm>
                        <a:off x="2350" y="3478"/>
                        <a:ext cx="128" cy="98"/>
                      </a:xfrm>
                      <a:custGeom>
                        <a:avLst/>
                        <a:gdLst>
                          <a:gd name="T0" fmla="*/ 0 w 257"/>
                          <a:gd name="T1" fmla="*/ 193 h 196"/>
                          <a:gd name="T2" fmla="*/ 15 w 257"/>
                          <a:gd name="T3" fmla="*/ 170 h 196"/>
                          <a:gd name="T4" fmla="*/ 31 w 257"/>
                          <a:gd name="T5" fmla="*/ 143 h 196"/>
                          <a:gd name="T6" fmla="*/ 51 w 257"/>
                          <a:gd name="T7" fmla="*/ 118 h 196"/>
                          <a:gd name="T8" fmla="*/ 71 w 257"/>
                          <a:gd name="T9" fmla="*/ 105 h 196"/>
                          <a:gd name="T10" fmla="*/ 99 w 257"/>
                          <a:gd name="T11" fmla="*/ 89 h 196"/>
                          <a:gd name="T12" fmla="*/ 111 w 257"/>
                          <a:gd name="T13" fmla="*/ 77 h 196"/>
                          <a:gd name="T14" fmla="*/ 118 w 257"/>
                          <a:gd name="T15" fmla="*/ 53 h 196"/>
                          <a:gd name="T16" fmla="*/ 134 w 257"/>
                          <a:gd name="T17" fmla="*/ 45 h 196"/>
                          <a:gd name="T18" fmla="*/ 153 w 257"/>
                          <a:gd name="T19" fmla="*/ 33 h 196"/>
                          <a:gd name="T20" fmla="*/ 174 w 257"/>
                          <a:gd name="T21" fmla="*/ 21 h 196"/>
                          <a:gd name="T22" fmla="*/ 214 w 257"/>
                          <a:gd name="T23" fmla="*/ 0 h 196"/>
                          <a:gd name="T24" fmla="*/ 183 w 257"/>
                          <a:gd name="T25" fmla="*/ 24 h 196"/>
                          <a:gd name="T26" fmla="*/ 161 w 257"/>
                          <a:gd name="T27" fmla="*/ 40 h 196"/>
                          <a:gd name="T28" fmla="*/ 147 w 257"/>
                          <a:gd name="T29" fmla="*/ 54 h 196"/>
                          <a:gd name="T30" fmla="*/ 133 w 257"/>
                          <a:gd name="T31" fmla="*/ 72 h 196"/>
                          <a:gd name="T32" fmla="*/ 151 w 257"/>
                          <a:gd name="T33" fmla="*/ 70 h 196"/>
                          <a:gd name="T34" fmla="*/ 181 w 257"/>
                          <a:gd name="T35" fmla="*/ 72 h 196"/>
                          <a:gd name="T36" fmla="*/ 211 w 257"/>
                          <a:gd name="T37" fmla="*/ 78 h 196"/>
                          <a:gd name="T38" fmla="*/ 231 w 257"/>
                          <a:gd name="T39" fmla="*/ 89 h 196"/>
                          <a:gd name="T40" fmla="*/ 245 w 257"/>
                          <a:gd name="T41" fmla="*/ 97 h 196"/>
                          <a:gd name="T42" fmla="*/ 255 w 257"/>
                          <a:gd name="T43" fmla="*/ 115 h 196"/>
                          <a:gd name="T44" fmla="*/ 257 w 257"/>
                          <a:gd name="T45" fmla="*/ 139 h 196"/>
                          <a:gd name="T46" fmla="*/ 246 w 257"/>
                          <a:gd name="T47" fmla="*/ 120 h 196"/>
                          <a:gd name="T48" fmla="*/ 229 w 257"/>
                          <a:gd name="T49" fmla="*/ 104 h 196"/>
                          <a:gd name="T50" fmla="*/ 212 w 257"/>
                          <a:gd name="T51" fmla="*/ 95 h 196"/>
                          <a:gd name="T52" fmla="*/ 191 w 257"/>
                          <a:gd name="T53" fmla="*/ 90 h 196"/>
                          <a:gd name="T54" fmla="*/ 169 w 257"/>
                          <a:gd name="T55" fmla="*/ 88 h 196"/>
                          <a:gd name="T56" fmla="*/ 147 w 257"/>
                          <a:gd name="T57" fmla="*/ 89 h 196"/>
                          <a:gd name="T58" fmla="*/ 127 w 257"/>
                          <a:gd name="T59" fmla="*/ 93 h 196"/>
                          <a:gd name="T60" fmla="*/ 107 w 257"/>
                          <a:gd name="T61" fmla="*/ 101 h 196"/>
                          <a:gd name="T62" fmla="*/ 94 w 257"/>
                          <a:gd name="T63" fmla="*/ 113 h 196"/>
                          <a:gd name="T64" fmla="*/ 100 w 257"/>
                          <a:gd name="T65" fmla="*/ 122 h 196"/>
                          <a:gd name="T66" fmla="*/ 105 w 257"/>
                          <a:gd name="T67" fmla="*/ 136 h 196"/>
                          <a:gd name="T68" fmla="*/ 92 w 257"/>
                          <a:gd name="T69" fmla="*/ 132 h 196"/>
                          <a:gd name="T70" fmla="*/ 78 w 257"/>
                          <a:gd name="T71" fmla="*/ 125 h 196"/>
                          <a:gd name="T72" fmla="*/ 86 w 257"/>
                          <a:gd name="T73" fmla="*/ 138 h 196"/>
                          <a:gd name="T74" fmla="*/ 90 w 257"/>
                          <a:gd name="T75" fmla="*/ 150 h 196"/>
                          <a:gd name="T76" fmla="*/ 71 w 257"/>
                          <a:gd name="T77" fmla="*/ 149 h 196"/>
                          <a:gd name="T78" fmla="*/ 57 w 257"/>
                          <a:gd name="T79" fmla="*/ 147 h 196"/>
                          <a:gd name="T80" fmla="*/ 46 w 257"/>
                          <a:gd name="T81" fmla="*/ 163 h 196"/>
                          <a:gd name="T82" fmla="*/ 25 w 257"/>
                          <a:gd name="T83" fmla="*/ 173 h 196"/>
                          <a:gd name="T84" fmla="*/ 5 w 257"/>
                          <a:gd name="T85" fmla="*/ 196 h 196"/>
                          <a:gd name="T86" fmla="*/ 0 w 257"/>
                          <a:gd name="T87" fmla="*/ 193 h 1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257" h="196">
                            <a:moveTo>
                              <a:pt x="0" y="193"/>
                            </a:moveTo>
                            <a:lnTo>
                              <a:pt x="15" y="170"/>
                            </a:lnTo>
                            <a:lnTo>
                              <a:pt x="31" y="143"/>
                            </a:lnTo>
                            <a:lnTo>
                              <a:pt x="51" y="118"/>
                            </a:lnTo>
                            <a:lnTo>
                              <a:pt x="71" y="105"/>
                            </a:lnTo>
                            <a:lnTo>
                              <a:pt x="99" y="89"/>
                            </a:lnTo>
                            <a:lnTo>
                              <a:pt x="111" y="77"/>
                            </a:lnTo>
                            <a:lnTo>
                              <a:pt x="118" y="53"/>
                            </a:lnTo>
                            <a:lnTo>
                              <a:pt x="134" y="45"/>
                            </a:lnTo>
                            <a:lnTo>
                              <a:pt x="153" y="33"/>
                            </a:lnTo>
                            <a:lnTo>
                              <a:pt x="174" y="21"/>
                            </a:lnTo>
                            <a:lnTo>
                              <a:pt x="214" y="0"/>
                            </a:lnTo>
                            <a:lnTo>
                              <a:pt x="183" y="24"/>
                            </a:lnTo>
                            <a:lnTo>
                              <a:pt x="161" y="40"/>
                            </a:lnTo>
                            <a:lnTo>
                              <a:pt x="147" y="54"/>
                            </a:lnTo>
                            <a:lnTo>
                              <a:pt x="133" y="72"/>
                            </a:lnTo>
                            <a:lnTo>
                              <a:pt x="151" y="70"/>
                            </a:lnTo>
                            <a:lnTo>
                              <a:pt x="181" y="72"/>
                            </a:lnTo>
                            <a:lnTo>
                              <a:pt x="211" y="78"/>
                            </a:lnTo>
                            <a:lnTo>
                              <a:pt x="231" y="89"/>
                            </a:lnTo>
                            <a:lnTo>
                              <a:pt x="245" y="97"/>
                            </a:lnTo>
                            <a:lnTo>
                              <a:pt x="255" y="115"/>
                            </a:lnTo>
                            <a:lnTo>
                              <a:pt x="257" y="139"/>
                            </a:lnTo>
                            <a:lnTo>
                              <a:pt x="246" y="120"/>
                            </a:lnTo>
                            <a:lnTo>
                              <a:pt x="229" y="104"/>
                            </a:lnTo>
                            <a:lnTo>
                              <a:pt x="212" y="95"/>
                            </a:lnTo>
                            <a:lnTo>
                              <a:pt x="191" y="90"/>
                            </a:lnTo>
                            <a:lnTo>
                              <a:pt x="169" y="88"/>
                            </a:lnTo>
                            <a:lnTo>
                              <a:pt x="147" y="89"/>
                            </a:lnTo>
                            <a:lnTo>
                              <a:pt x="127" y="93"/>
                            </a:lnTo>
                            <a:lnTo>
                              <a:pt x="107" y="101"/>
                            </a:lnTo>
                            <a:lnTo>
                              <a:pt x="94" y="113"/>
                            </a:lnTo>
                            <a:lnTo>
                              <a:pt x="100" y="122"/>
                            </a:lnTo>
                            <a:lnTo>
                              <a:pt x="105" y="136"/>
                            </a:lnTo>
                            <a:lnTo>
                              <a:pt x="92" y="132"/>
                            </a:lnTo>
                            <a:lnTo>
                              <a:pt x="78" y="125"/>
                            </a:lnTo>
                            <a:lnTo>
                              <a:pt x="86" y="138"/>
                            </a:lnTo>
                            <a:lnTo>
                              <a:pt x="90" y="150"/>
                            </a:lnTo>
                            <a:lnTo>
                              <a:pt x="71" y="149"/>
                            </a:lnTo>
                            <a:lnTo>
                              <a:pt x="57" y="147"/>
                            </a:lnTo>
                            <a:lnTo>
                              <a:pt x="46" y="163"/>
                            </a:lnTo>
                            <a:lnTo>
                              <a:pt x="25" y="173"/>
                            </a:lnTo>
                            <a:lnTo>
                              <a:pt x="5" y="196"/>
                            </a:lnTo>
                            <a:lnTo>
                              <a:pt x="0" y="193"/>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0" name="Freeform 240"/>
                      <p:cNvSpPr>
                        <a:spLocks/>
                      </p:cNvSpPr>
                      <p:nvPr/>
                    </p:nvSpPr>
                    <p:spPr bwMode="auto">
                      <a:xfrm>
                        <a:off x="2333" y="3572"/>
                        <a:ext cx="56" cy="38"/>
                      </a:xfrm>
                      <a:custGeom>
                        <a:avLst/>
                        <a:gdLst>
                          <a:gd name="T0" fmla="*/ 31 w 112"/>
                          <a:gd name="T1" fmla="*/ 3 h 75"/>
                          <a:gd name="T2" fmla="*/ 23 w 112"/>
                          <a:gd name="T3" fmla="*/ 24 h 75"/>
                          <a:gd name="T4" fmla="*/ 18 w 112"/>
                          <a:gd name="T5" fmla="*/ 39 h 75"/>
                          <a:gd name="T6" fmla="*/ 16 w 112"/>
                          <a:gd name="T7" fmla="*/ 55 h 75"/>
                          <a:gd name="T8" fmla="*/ 0 w 112"/>
                          <a:gd name="T9" fmla="*/ 75 h 75"/>
                          <a:gd name="T10" fmla="*/ 16 w 112"/>
                          <a:gd name="T11" fmla="*/ 72 h 75"/>
                          <a:gd name="T12" fmla="*/ 29 w 112"/>
                          <a:gd name="T13" fmla="*/ 64 h 75"/>
                          <a:gd name="T14" fmla="*/ 45 w 112"/>
                          <a:gd name="T15" fmla="*/ 39 h 75"/>
                          <a:gd name="T16" fmla="*/ 65 w 112"/>
                          <a:gd name="T17" fmla="*/ 28 h 75"/>
                          <a:gd name="T18" fmla="*/ 87 w 112"/>
                          <a:gd name="T19" fmla="*/ 22 h 75"/>
                          <a:gd name="T20" fmla="*/ 112 w 112"/>
                          <a:gd name="T21" fmla="*/ 25 h 75"/>
                          <a:gd name="T22" fmla="*/ 96 w 112"/>
                          <a:gd name="T23" fmla="*/ 12 h 75"/>
                          <a:gd name="T24" fmla="*/ 72 w 112"/>
                          <a:gd name="T25" fmla="*/ 1 h 75"/>
                          <a:gd name="T26" fmla="*/ 50 w 112"/>
                          <a:gd name="T27" fmla="*/ 0 h 75"/>
                          <a:gd name="T28" fmla="*/ 31 w 112"/>
                          <a:gd name="T29" fmla="*/ 3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2" h="75">
                            <a:moveTo>
                              <a:pt x="31" y="3"/>
                            </a:moveTo>
                            <a:lnTo>
                              <a:pt x="23" y="24"/>
                            </a:lnTo>
                            <a:lnTo>
                              <a:pt x="18" y="39"/>
                            </a:lnTo>
                            <a:lnTo>
                              <a:pt x="16" y="55"/>
                            </a:lnTo>
                            <a:lnTo>
                              <a:pt x="0" y="75"/>
                            </a:lnTo>
                            <a:lnTo>
                              <a:pt x="16" y="72"/>
                            </a:lnTo>
                            <a:lnTo>
                              <a:pt x="29" y="64"/>
                            </a:lnTo>
                            <a:lnTo>
                              <a:pt x="45" y="39"/>
                            </a:lnTo>
                            <a:lnTo>
                              <a:pt x="65" y="28"/>
                            </a:lnTo>
                            <a:lnTo>
                              <a:pt x="87" y="22"/>
                            </a:lnTo>
                            <a:lnTo>
                              <a:pt x="112" y="25"/>
                            </a:lnTo>
                            <a:lnTo>
                              <a:pt x="96" y="12"/>
                            </a:lnTo>
                            <a:lnTo>
                              <a:pt x="72" y="1"/>
                            </a:lnTo>
                            <a:lnTo>
                              <a:pt x="50" y="0"/>
                            </a:lnTo>
                            <a:lnTo>
                              <a:pt x="31" y="3"/>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1" name="Freeform 241"/>
                      <p:cNvSpPr>
                        <a:spLocks/>
                      </p:cNvSpPr>
                      <p:nvPr/>
                    </p:nvSpPr>
                    <p:spPr bwMode="auto">
                      <a:xfrm>
                        <a:off x="2250" y="3358"/>
                        <a:ext cx="202" cy="136"/>
                      </a:xfrm>
                      <a:custGeom>
                        <a:avLst/>
                        <a:gdLst>
                          <a:gd name="T0" fmla="*/ 12 w 403"/>
                          <a:gd name="T1" fmla="*/ 231 h 273"/>
                          <a:gd name="T2" fmla="*/ 7 w 403"/>
                          <a:gd name="T3" fmla="*/ 199 h 273"/>
                          <a:gd name="T4" fmla="*/ 8 w 403"/>
                          <a:gd name="T5" fmla="*/ 164 h 273"/>
                          <a:gd name="T6" fmla="*/ 14 w 403"/>
                          <a:gd name="T7" fmla="*/ 123 h 273"/>
                          <a:gd name="T8" fmla="*/ 21 w 403"/>
                          <a:gd name="T9" fmla="*/ 92 h 273"/>
                          <a:gd name="T10" fmla="*/ 22 w 403"/>
                          <a:gd name="T11" fmla="*/ 59 h 273"/>
                          <a:gd name="T12" fmla="*/ 14 w 403"/>
                          <a:gd name="T13" fmla="*/ 34 h 273"/>
                          <a:gd name="T14" fmla="*/ 0 w 403"/>
                          <a:gd name="T15" fmla="*/ 0 h 273"/>
                          <a:gd name="T16" fmla="*/ 39 w 403"/>
                          <a:gd name="T17" fmla="*/ 31 h 273"/>
                          <a:gd name="T18" fmla="*/ 75 w 403"/>
                          <a:gd name="T19" fmla="*/ 57 h 273"/>
                          <a:gd name="T20" fmla="*/ 110 w 403"/>
                          <a:gd name="T21" fmla="*/ 71 h 273"/>
                          <a:gd name="T22" fmla="*/ 154 w 403"/>
                          <a:gd name="T23" fmla="*/ 91 h 273"/>
                          <a:gd name="T24" fmla="*/ 200 w 403"/>
                          <a:gd name="T25" fmla="*/ 110 h 273"/>
                          <a:gd name="T26" fmla="*/ 245 w 403"/>
                          <a:gd name="T27" fmla="*/ 132 h 273"/>
                          <a:gd name="T28" fmla="*/ 282 w 403"/>
                          <a:gd name="T29" fmla="*/ 151 h 273"/>
                          <a:gd name="T30" fmla="*/ 337 w 403"/>
                          <a:gd name="T31" fmla="*/ 183 h 273"/>
                          <a:gd name="T32" fmla="*/ 355 w 403"/>
                          <a:gd name="T33" fmla="*/ 198 h 273"/>
                          <a:gd name="T34" fmla="*/ 373 w 403"/>
                          <a:gd name="T35" fmla="*/ 203 h 273"/>
                          <a:gd name="T36" fmla="*/ 386 w 403"/>
                          <a:gd name="T37" fmla="*/ 214 h 273"/>
                          <a:gd name="T38" fmla="*/ 403 w 403"/>
                          <a:gd name="T39" fmla="*/ 222 h 273"/>
                          <a:gd name="T40" fmla="*/ 376 w 403"/>
                          <a:gd name="T41" fmla="*/ 231 h 273"/>
                          <a:gd name="T42" fmla="*/ 353 w 403"/>
                          <a:gd name="T43" fmla="*/ 234 h 273"/>
                          <a:gd name="T44" fmla="*/ 333 w 403"/>
                          <a:gd name="T45" fmla="*/ 233 h 273"/>
                          <a:gd name="T46" fmla="*/ 309 w 403"/>
                          <a:gd name="T47" fmla="*/ 250 h 273"/>
                          <a:gd name="T48" fmla="*/ 283 w 403"/>
                          <a:gd name="T49" fmla="*/ 266 h 273"/>
                          <a:gd name="T50" fmla="*/ 253 w 403"/>
                          <a:gd name="T51" fmla="*/ 272 h 273"/>
                          <a:gd name="T52" fmla="*/ 219 w 403"/>
                          <a:gd name="T53" fmla="*/ 273 h 273"/>
                          <a:gd name="T54" fmla="*/ 182 w 403"/>
                          <a:gd name="T55" fmla="*/ 272 h 273"/>
                          <a:gd name="T56" fmla="*/ 139 w 403"/>
                          <a:gd name="T57" fmla="*/ 268 h 273"/>
                          <a:gd name="T58" fmla="*/ 101 w 403"/>
                          <a:gd name="T59" fmla="*/ 263 h 273"/>
                          <a:gd name="T60" fmla="*/ 65 w 403"/>
                          <a:gd name="T61" fmla="*/ 255 h 273"/>
                          <a:gd name="T62" fmla="*/ 35 w 403"/>
                          <a:gd name="T63" fmla="*/ 244 h 273"/>
                          <a:gd name="T64" fmla="*/ 12 w 403"/>
                          <a:gd name="T65" fmla="*/ 231 h 2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03" h="273">
                            <a:moveTo>
                              <a:pt x="12" y="231"/>
                            </a:moveTo>
                            <a:lnTo>
                              <a:pt x="7" y="199"/>
                            </a:lnTo>
                            <a:lnTo>
                              <a:pt x="8" y="164"/>
                            </a:lnTo>
                            <a:lnTo>
                              <a:pt x="14" y="123"/>
                            </a:lnTo>
                            <a:lnTo>
                              <a:pt x="21" y="92"/>
                            </a:lnTo>
                            <a:lnTo>
                              <a:pt x="22" y="59"/>
                            </a:lnTo>
                            <a:lnTo>
                              <a:pt x="14" y="34"/>
                            </a:lnTo>
                            <a:lnTo>
                              <a:pt x="0" y="0"/>
                            </a:lnTo>
                            <a:lnTo>
                              <a:pt x="39" y="31"/>
                            </a:lnTo>
                            <a:lnTo>
                              <a:pt x="75" y="57"/>
                            </a:lnTo>
                            <a:lnTo>
                              <a:pt x="110" y="71"/>
                            </a:lnTo>
                            <a:lnTo>
                              <a:pt x="154" y="91"/>
                            </a:lnTo>
                            <a:lnTo>
                              <a:pt x="200" y="110"/>
                            </a:lnTo>
                            <a:lnTo>
                              <a:pt x="245" y="132"/>
                            </a:lnTo>
                            <a:lnTo>
                              <a:pt x="282" y="151"/>
                            </a:lnTo>
                            <a:lnTo>
                              <a:pt x="337" y="183"/>
                            </a:lnTo>
                            <a:lnTo>
                              <a:pt x="355" y="198"/>
                            </a:lnTo>
                            <a:lnTo>
                              <a:pt x="373" y="203"/>
                            </a:lnTo>
                            <a:lnTo>
                              <a:pt x="386" y="214"/>
                            </a:lnTo>
                            <a:lnTo>
                              <a:pt x="403" y="222"/>
                            </a:lnTo>
                            <a:lnTo>
                              <a:pt x="376" y="231"/>
                            </a:lnTo>
                            <a:lnTo>
                              <a:pt x="353" y="234"/>
                            </a:lnTo>
                            <a:lnTo>
                              <a:pt x="333" y="233"/>
                            </a:lnTo>
                            <a:lnTo>
                              <a:pt x="309" y="250"/>
                            </a:lnTo>
                            <a:lnTo>
                              <a:pt x="283" y="266"/>
                            </a:lnTo>
                            <a:lnTo>
                              <a:pt x="253" y="272"/>
                            </a:lnTo>
                            <a:lnTo>
                              <a:pt x="219" y="273"/>
                            </a:lnTo>
                            <a:lnTo>
                              <a:pt x="182" y="272"/>
                            </a:lnTo>
                            <a:lnTo>
                              <a:pt x="139" y="268"/>
                            </a:lnTo>
                            <a:lnTo>
                              <a:pt x="101" y="263"/>
                            </a:lnTo>
                            <a:lnTo>
                              <a:pt x="65" y="255"/>
                            </a:lnTo>
                            <a:lnTo>
                              <a:pt x="35" y="244"/>
                            </a:lnTo>
                            <a:lnTo>
                              <a:pt x="12" y="231"/>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2" name="Freeform 242"/>
                      <p:cNvSpPr>
                        <a:spLocks/>
                      </p:cNvSpPr>
                      <p:nvPr/>
                    </p:nvSpPr>
                    <p:spPr bwMode="auto">
                      <a:xfrm>
                        <a:off x="2405" y="3621"/>
                        <a:ext cx="58" cy="50"/>
                      </a:xfrm>
                      <a:custGeom>
                        <a:avLst/>
                        <a:gdLst>
                          <a:gd name="T0" fmla="*/ 0 w 116"/>
                          <a:gd name="T1" fmla="*/ 98 h 98"/>
                          <a:gd name="T2" fmla="*/ 12 w 116"/>
                          <a:gd name="T3" fmla="*/ 66 h 98"/>
                          <a:gd name="T4" fmla="*/ 33 w 116"/>
                          <a:gd name="T5" fmla="*/ 47 h 98"/>
                          <a:gd name="T6" fmla="*/ 38 w 116"/>
                          <a:gd name="T7" fmla="*/ 23 h 98"/>
                          <a:gd name="T8" fmla="*/ 60 w 116"/>
                          <a:gd name="T9" fmla="*/ 39 h 98"/>
                          <a:gd name="T10" fmla="*/ 87 w 116"/>
                          <a:gd name="T11" fmla="*/ 23 h 98"/>
                          <a:gd name="T12" fmla="*/ 116 w 116"/>
                          <a:gd name="T13" fmla="*/ 0 h 98"/>
                          <a:gd name="T14" fmla="*/ 91 w 116"/>
                          <a:gd name="T15" fmla="*/ 36 h 98"/>
                          <a:gd name="T16" fmla="*/ 72 w 116"/>
                          <a:gd name="T17" fmla="*/ 50 h 98"/>
                          <a:gd name="T18" fmla="*/ 53 w 116"/>
                          <a:gd name="T19" fmla="*/ 59 h 98"/>
                          <a:gd name="T20" fmla="*/ 0 w 116"/>
                          <a:gd name="T21" fmla="*/ 98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16" h="98">
                            <a:moveTo>
                              <a:pt x="0" y="98"/>
                            </a:moveTo>
                            <a:lnTo>
                              <a:pt x="12" y="66"/>
                            </a:lnTo>
                            <a:lnTo>
                              <a:pt x="33" y="47"/>
                            </a:lnTo>
                            <a:lnTo>
                              <a:pt x="38" y="23"/>
                            </a:lnTo>
                            <a:lnTo>
                              <a:pt x="60" y="39"/>
                            </a:lnTo>
                            <a:lnTo>
                              <a:pt x="87" y="23"/>
                            </a:lnTo>
                            <a:lnTo>
                              <a:pt x="116" y="0"/>
                            </a:lnTo>
                            <a:lnTo>
                              <a:pt x="91" y="36"/>
                            </a:lnTo>
                            <a:lnTo>
                              <a:pt x="72" y="50"/>
                            </a:lnTo>
                            <a:lnTo>
                              <a:pt x="53" y="59"/>
                            </a:lnTo>
                            <a:lnTo>
                              <a:pt x="0" y="98"/>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3" name="Freeform 243"/>
                      <p:cNvSpPr>
                        <a:spLocks/>
                      </p:cNvSpPr>
                      <p:nvPr/>
                    </p:nvSpPr>
                    <p:spPr bwMode="auto">
                      <a:xfrm>
                        <a:off x="2151" y="3834"/>
                        <a:ext cx="52" cy="42"/>
                      </a:xfrm>
                      <a:custGeom>
                        <a:avLst/>
                        <a:gdLst>
                          <a:gd name="T0" fmla="*/ 103 w 103"/>
                          <a:gd name="T1" fmla="*/ 8 h 84"/>
                          <a:gd name="T2" fmla="*/ 85 w 103"/>
                          <a:gd name="T3" fmla="*/ 9 h 84"/>
                          <a:gd name="T4" fmla="*/ 65 w 103"/>
                          <a:gd name="T5" fmla="*/ 3 h 84"/>
                          <a:gd name="T6" fmla="*/ 48 w 103"/>
                          <a:gd name="T7" fmla="*/ 1 h 84"/>
                          <a:gd name="T8" fmla="*/ 34 w 103"/>
                          <a:gd name="T9" fmla="*/ 0 h 84"/>
                          <a:gd name="T10" fmla="*/ 18 w 103"/>
                          <a:gd name="T11" fmla="*/ 11 h 84"/>
                          <a:gd name="T12" fmla="*/ 11 w 103"/>
                          <a:gd name="T13" fmla="*/ 18 h 84"/>
                          <a:gd name="T14" fmla="*/ 2 w 103"/>
                          <a:gd name="T15" fmla="*/ 32 h 84"/>
                          <a:gd name="T16" fmla="*/ 0 w 103"/>
                          <a:gd name="T17" fmla="*/ 52 h 84"/>
                          <a:gd name="T18" fmla="*/ 18 w 103"/>
                          <a:gd name="T19" fmla="*/ 59 h 84"/>
                          <a:gd name="T20" fmla="*/ 37 w 103"/>
                          <a:gd name="T21" fmla="*/ 67 h 84"/>
                          <a:gd name="T22" fmla="*/ 49 w 103"/>
                          <a:gd name="T23" fmla="*/ 84 h 84"/>
                          <a:gd name="T24" fmla="*/ 64 w 103"/>
                          <a:gd name="T25" fmla="*/ 77 h 84"/>
                          <a:gd name="T26" fmla="*/ 75 w 103"/>
                          <a:gd name="T27" fmla="*/ 66 h 84"/>
                          <a:gd name="T28" fmla="*/ 85 w 103"/>
                          <a:gd name="T29" fmla="*/ 49 h 84"/>
                          <a:gd name="T30" fmla="*/ 93 w 103"/>
                          <a:gd name="T31" fmla="*/ 29 h 84"/>
                          <a:gd name="T32" fmla="*/ 103 w 103"/>
                          <a:gd name="T33" fmla="*/ 8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03" h="84">
                            <a:moveTo>
                              <a:pt x="103" y="8"/>
                            </a:moveTo>
                            <a:lnTo>
                              <a:pt x="85" y="9"/>
                            </a:lnTo>
                            <a:lnTo>
                              <a:pt x="65" y="3"/>
                            </a:lnTo>
                            <a:lnTo>
                              <a:pt x="48" y="1"/>
                            </a:lnTo>
                            <a:lnTo>
                              <a:pt x="34" y="0"/>
                            </a:lnTo>
                            <a:lnTo>
                              <a:pt x="18" y="11"/>
                            </a:lnTo>
                            <a:lnTo>
                              <a:pt x="11" y="18"/>
                            </a:lnTo>
                            <a:lnTo>
                              <a:pt x="2" y="32"/>
                            </a:lnTo>
                            <a:lnTo>
                              <a:pt x="0" y="52"/>
                            </a:lnTo>
                            <a:lnTo>
                              <a:pt x="18" y="59"/>
                            </a:lnTo>
                            <a:lnTo>
                              <a:pt x="37" y="67"/>
                            </a:lnTo>
                            <a:lnTo>
                              <a:pt x="49" y="84"/>
                            </a:lnTo>
                            <a:lnTo>
                              <a:pt x="64" y="77"/>
                            </a:lnTo>
                            <a:lnTo>
                              <a:pt x="75" y="66"/>
                            </a:lnTo>
                            <a:lnTo>
                              <a:pt x="85" y="49"/>
                            </a:lnTo>
                            <a:lnTo>
                              <a:pt x="93" y="29"/>
                            </a:lnTo>
                            <a:lnTo>
                              <a:pt x="103" y="8"/>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4" name="Freeform 244"/>
                      <p:cNvSpPr>
                        <a:spLocks/>
                      </p:cNvSpPr>
                      <p:nvPr/>
                    </p:nvSpPr>
                    <p:spPr bwMode="auto">
                      <a:xfrm>
                        <a:off x="1795" y="3837"/>
                        <a:ext cx="104" cy="197"/>
                      </a:xfrm>
                      <a:custGeom>
                        <a:avLst/>
                        <a:gdLst>
                          <a:gd name="T0" fmla="*/ 0 w 208"/>
                          <a:gd name="T1" fmla="*/ 0 h 393"/>
                          <a:gd name="T2" fmla="*/ 56 w 208"/>
                          <a:gd name="T3" fmla="*/ 11 h 393"/>
                          <a:gd name="T4" fmla="*/ 89 w 208"/>
                          <a:gd name="T5" fmla="*/ 33 h 393"/>
                          <a:gd name="T6" fmla="*/ 106 w 208"/>
                          <a:gd name="T7" fmla="*/ 61 h 393"/>
                          <a:gd name="T8" fmla="*/ 122 w 208"/>
                          <a:gd name="T9" fmla="*/ 33 h 393"/>
                          <a:gd name="T10" fmla="*/ 134 w 208"/>
                          <a:gd name="T11" fmla="*/ 153 h 393"/>
                          <a:gd name="T12" fmla="*/ 145 w 208"/>
                          <a:gd name="T13" fmla="*/ 236 h 393"/>
                          <a:gd name="T14" fmla="*/ 160 w 208"/>
                          <a:gd name="T15" fmla="*/ 301 h 393"/>
                          <a:gd name="T16" fmla="*/ 208 w 208"/>
                          <a:gd name="T17" fmla="*/ 393 h 393"/>
                          <a:gd name="T18" fmla="*/ 177 w 208"/>
                          <a:gd name="T19" fmla="*/ 374 h 393"/>
                          <a:gd name="T20" fmla="*/ 149 w 208"/>
                          <a:gd name="T21" fmla="*/ 352 h 393"/>
                          <a:gd name="T22" fmla="*/ 120 w 208"/>
                          <a:gd name="T23" fmla="*/ 331 h 393"/>
                          <a:gd name="T24" fmla="*/ 84 w 208"/>
                          <a:gd name="T25" fmla="*/ 319 h 393"/>
                          <a:gd name="T26" fmla="*/ 47 w 208"/>
                          <a:gd name="T27" fmla="*/ 311 h 393"/>
                          <a:gd name="T28" fmla="*/ 78 w 208"/>
                          <a:gd name="T29" fmla="*/ 300 h 393"/>
                          <a:gd name="T30" fmla="*/ 106 w 208"/>
                          <a:gd name="T31" fmla="*/ 299 h 393"/>
                          <a:gd name="T32" fmla="*/ 133 w 208"/>
                          <a:gd name="T33" fmla="*/ 306 h 393"/>
                          <a:gd name="T34" fmla="*/ 153 w 208"/>
                          <a:gd name="T35" fmla="*/ 324 h 393"/>
                          <a:gd name="T36" fmla="*/ 134 w 208"/>
                          <a:gd name="T37" fmla="*/ 261 h 393"/>
                          <a:gd name="T38" fmla="*/ 127 w 208"/>
                          <a:gd name="T39" fmla="*/ 207 h 393"/>
                          <a:gd name="T40" fmla="*/ 88 w 208"/>
                          <a:gd name="T41" fmla="*/ 189 h 393"/>
                          <a:gd name="T42" fmla="*/ 63 w 208"/>
                          <a:gd name="T43" fmla="*/ 170 h 393"/>
                          <a:gd name="T44" fmla="*/ 52 w 208"/>
                          <a:gd name="T45" fmla="*/ 153 h 393"/>
                          <a:gd name="T46" fmla="*/ 59 w 208"/>
                          <a:gd name="T47" fmla="*/ 135 h 393"/>
                          <a:gd name="T48" fmla="*/ 74 w 208"/>
                          <a:gd name="T49" fmla="*/ 128 h 393"/>
                          <a:gd name="T50" fmla="*/ 94 w 208"/>
                          <a:gd name="T51" fmla="*/ 122 h 393"/>
                          <a:gd name="T52" fmla="*/ 110 w 208"/>
                          <a:gd name="T53" fmla="*/ 124 h 393"/>
                          <a:gd name="T54" fmla="*/ 108 w 208"/>
                          <a:gd name="T55" fmla="*/ 102 h 393"/>
                          <a:gd name="T56" fmla="*/ 80 w 208"/>
                          <a:gd name="T57" fmla="*/ 97 h 393"/>
                          <a:gd name="T58" fmla="*/ 56 w 208"/>
                          <a:gd name="T59" fmla="*/ 84 h 393"/>
                          <a:gd name="T60" fmla="*/ 38 w 208"/>
                          <a:gd name="T61" fmla="*/ 58 h 393"/>
                          <a:gd name="T62" fmla="*/ 33 w 208"/>
                          <a:gd name="T63" fmla="*/ 21 h 393"/>
                          <a:gd name="T64" fmla="*/ 0 w 208"/>
                          <a:gd name="T65" fmla="*/ 0 h 3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208" h="393">
                            <a:moveTo>
                              <a:pt x="0" y="0"/>
                            </a:moveTo>
                            <a:lnTo>
                              <a:pt x="56" y="11"/>
                            </a:lnTo>
                            <a:lnTo>
                              <a:pt x="89" y="33"/>
                            </a:lnTo>
                            <a:lnTo>
                              <a:pt x="106" y="61"/>
                            </a:lnTo>
                            <a:lnTo>
                              <a:pt x="122" y="33"/>
                            </a:lnTo>
                            <a:lnTo>
                              <a:pt x="134" y="153"/>
                            </a:lnTo>
                            <a:lnTo>
                              <a:pt x="145" y="236"/>
                            </a:lnTo>
                            <a:lnTo>
                              <a:pt x="160" y="301"/>
                            </a:lnTo>
                            <a:lnTo>
                              <a:pt x="208" y="393"/>
                            </a:lnTo>
                            <a:lnTo>
                              <a:pt x="177" y="374"/>
                            </a:lnTo>
                            <a:lnTo>
                              <a:pt x="149" y="352"/>
                            </a:lnTo>
                            <a:lnTo>
                              <a:pt x="120" y="331"/>
                            </a:lnTo>
                            <a:lnTo>
                              <a:pt x="84" y="319"/>
                            </a:lnTo>
                            <a:lnTo>
                              <a:pt x="47" y="311"/>
                            </a:lnTo>
                            <a:lnTo>
                              <a:pt x="78" y="300"/>
                            </a:lnTo>
                            <a:lnTo>
                              <a:pt x="106" y="299"/>
                            </a:lnTo>
                            <a:lnTo>
                              <a:pt x="133" y="306"/>
                            </a:lnTo>
                            <a:lnTo>
                              <a:pt x="153" y="324"/>
                            </a:lnTo>
                            <a:lnTo>
                              <a:pt x="134" y="261"/>
                            </a:lnTo>
                            <a:lnTo>
                              <a:pt x="127" y="207"/>
                            </a:lnTo>
                            <a:lnTo>
                              <a:pt x="88" y="189"/>
                            </a:lnTo>
                            <a:lnTo>
                              <a:pt x="63" y="170"/>
                            </a:lnTo>
                            <a:lnTo>
                              <a:pt x="52" y="153"/>
                            </a:lnTo>
                            <a:lnTo>
                              <a:pt x="59" y="135"/>
                            </a:lnTo>
                            <a:lnTo>
                              <a:pt x="74" y="128"/>
                            </a:lnTo>
                            <a:lnTo>
                              <a:pt x="94" y="122"/>
                            </a:lnTo>
                            <a:lnTo>
                              <a:pt x="110" y="124"/>
                            </a:lnTo>
                            <a:lnTo>
                              <a:pt x="108" y="102"/>
                            </a:lnTo>
                            <a:lnTo>
                              <a:pt x="80" y="97"/>
                            </a:lnTo>
                            <a:lnTo>
                              <a:pt x="56" y="84"/>
                            </a:lnTo>
                            <a:lnTo>
                              <a:pt x="38" y="58"/>
                            </a:lnTo>
                            <a:lnTo>
                              <a:pt x="33" y="21"/>
                            </a:lnTo>
                            <a:lnTo>
                              <a:pt x="0"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5" name="Freeform 245"/>
                      <p:cNvSpPr>
                        <a:spLocks/>
                      </p:cNvSpPr>
                      <p:nvPr/>
                    </p:nvSpPr>
                    <p:spPr bwMode="auto">
                      <a:xfrm>
                        <a:off x="1962" y="3906"/>
                        <a:ext cx="68" cy="94"/>
                      </a:xfrm>
                      <a:custGeom>
                        <a:avLst/>
                        <a:gdLst>
                          <a:gd name="T0" fmla="*/ 0 w 136"/>
                          <a:gd name="T1" fmla="*/ 187 h 187"/>
                          <a:gd name="T2" fmla="*/ 13 w 136"/>
                          <a:gd name="T3" fmla="*/ 143 h 187"/>
                          <a:gd name="T4" fmla="*/ 17 w 136"/>
                          <a:gd name="T5" fmla="*/ 108 h 187"/>
                          <a:gd name="T6" fmla="*/ 22 w 136"/>
                          <a:gd name="T7" fmla="*/ 79 h 187"/>
                          <a:gd name="T8" fmla="*/ 29 w 136"/>
                          <a:gd name="T9" fmla="*/ 63 h 187"/>
                          <a:gd name="T10" fmla="*/ 40 w 136"/>
                          <a:gd name="T11" fmla="*/ 45 h 187"/>
                          <a:gd name="T12" fmla="*/ 56 w 136"/>
                          <a:gd name="T13" fmla="*/ 32 h 187"/>
                          <a:gd name="T14" fmla="*/ 82 w 136"/>
                          <a:gd name="T15" fmla="*/ 21 h 187"/>
                          <a:gd name="T16" fmla="*/ 107 w 136"/>
                          <a:gd name="T17" fmla="*/ 12 h 187"/>
                          <a:gd name="T18" fmla="*/ 136 w 136"/>
                          <a:gd name="T19" fmla="*/ 0 h 187"/>
                          <a:gd name="T20" fmla="*/ 112 w 136"/>
                          <a:gd name="T21" fmla="*/ 27 h 187"/>
                          <a:gd name="T22" fmla="*/ 94 w 136"/>
                          <a:gd name="T23" fmla="*/ 40 h 187"/>
                          <a:gd name="T24" fmla="*/ 72 w 136"/>
                          <a:gd name="T25" fmla="*/ 60 h 187"/>
                          <a:gd name="T26" fmla="*/ 61 w 136"/>
                          <a:gd name="T27" fmla="*/ 90 h 187"/>
                          <a:gd name="T28" fmla="*/ 53 w 136"/>
                          <a:gd name="T29" fmla="*/ 119 h 187"/>
                          <a:gd name="T30" fmla="*/ 39 w 136"/>
                          <a:gd name="T31" fmla="*/ 144 h 187"/>
                          <a:gd name="T32" fmla="*/ 24 w 136"/>
                          <a:gd name="T33" fmla="*/ 163 h 187"/>
                          <a:gd name="T34" fmla="*/ 0 w 136"/>
                          <a:gd name="T35" fmla="*/ 187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36" h="187">
                            <a:moveTo>
                              <a:pt x="0" y="187"/>
                            </a:moveTo>
                            <a:lnTo>
                              <a:pt x="13" y="143"/>
                            </a:lnTo>
                            <a:lnTo>
                              <a:pt x="17" y="108"/>
                            </a:lnTo>
                            <a:lnTo>
                              <a:pt x="22" y="79"/>
                            </a:lnTo>
                            <a:lnTo>
                              <a:pt x="29" y="63"/>
                            </a:lnTo>
                            <a:lnTo>
                              <a:pt x="40" y="45"/>
                            </a:lnTo>
                            <a:lnTo>
                              <a:pt x="56" y="32"/>
                            </a:lnTo>
                            <a:lnTo>
                              <a:pt x="82" y="21"/>
                            </a:lnTo>
                            <a:lnTo>
                              <a:pt x="107" y="12"/>
                            </a:lnTo>
                            <a:lnTo>
                              <a:pt x="136" y="0"/>
                            </a:lnTo>
                            <a:lnTo>
                              <a:pt x="112" y="27"/>
                            </a:lnTo>
                            <a:lnTo>
                              <a:pt x="94" y="40"/>
                            </a:lnTo>
                            <a:lnTo>
                              <a:pt x="72" y="60"/>
                            </a:lnTo>
                            <a:lnTo>
                              <a:pt x="61" y="90"/>
                            </a:lnTo>
                            <a:lnTo>
                              <a:pt x="53" y="119"/>
                            </a:lnTo>
                            <a:lnTo>
                              <a:pt x="39" y="144"/>
                            </a:lnTo>
                            <a:lnTo>
                              <a:pt x="24" y="163"/>
                            </a:lnTo>
                            <a:lnTo>
                              <a:pt x="0" y="187"/>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6" name="Freeform 246"/>
                      <p:cNvSpPr>
                        <a:spLocks/>
                      </p:cNvSpPr>
                      <p:nvPr/>
                    </p:nvSpPr>
                    <p:spPr bwMode="auto">
                      <a:xfrm>
                        <a:off x="2020" y="3894"/>
                        <a:ext cx="51" cy="49"/>
                      </a:xfrm>
                      <a:custGeom>
                        <a:avLst/>
                        <a:gdLst>
                          <a:gd name="T0" fmla="*/ 11 w 101"/>
                          <a:gd name="T1" fmla="*/ 27 h 99"/>
                          <a:gd name="T2" fmla="*/ 19 w 101"/>
                          <a:gd name="T3" fmla="*/ 41 h 99"/>
                          <a:gd name="T4" fmla="*/ 22 w 101"/>
                          <a:gd name="T5" fmla="*/ 62 h 99"/>
                          <a:gd name="T6" fmla="*/ 16 w 101"/>
                          <a:gd name="T7" fmla="*/ 79 h 99"/>
                          <a:gd name="T8" fmla="*/ 0 w 101"/>
                          <a:gd name="T9" fmla="*/ 99 h 99"/>
                          <a:gd name="T10" fmla="*/ 24 w 101"/>
                          <a:gd name="T11" fmla="*/ 94 h 99"/>
                          <a:gd name="T12" fmla="*/ 43 w 101"/>
                          <a:gd name="T13" fmla="*/ 85 h 99"/>
                          <a:gd name="T14" fmla="*/ 59 w 101"/>
                          <a:gd name="T15" fmla="*/ 73 h 99"/>
                          <a:gd name="T16" fmla="*/ 70 w 101"/>
                          <a:gd name="T17" fmla="*/ 59 h 99"/>
                          <a:gd name="T18" fmla="*/ 80 w 101"/>
                          <a:gd name="T19" fmla="*/ 69 h 99"/>
                          <a:gd name="T20" fmla="*/ 87 w 101"/>
                          <a:gd name="T21" fmla="*/ 78 h 99"/>
                          <a:gd name="T22" fmla="*/ 89 w 101"/>
                          <a:gd name="T23" fmla="*/ 99 h 99"/>
                          <a:gd name="T24" fmla="*/ 98 w 101"/>
                          <a:gd name="T25" fmla="*/ 63 h 99"/>
                          <a:gd name="T26" fmla="*/ 101 w 101"/>
                          <a:gd name="T27" fmla="*/ 36 h 99"/>
                          <a:gd name="T28" fmla="*/ 97 w 101"/>
                          <a:gd name="T29" fmla="*/ 12 h 99"/>
                          <a:gd name="T30" fmla="*/ 89 w 101"/>
                          <a:gd name="T31" fmla="*/ 0 h 99"/>
                          <a:gd name="T32" fmla="*/ 71 w 101"/>
                          <a:gd name="T33" fmla="*/ 0 h 99"/>
                          <a:gd name="T34" fmla="*/ 45 w 101"/>
                          <a:gd name="T35" fmla="*/ 8 h 99"/>
                          <a:gd name="T36" fmla="*/ 24 w 101"/>
                          <a:gd name="T37" fmla="*/ 16 h 99"/>
                          <a:gd name="T38" fmla="*/ 11 w 101"/>
                          <a:gd name="T39" fmla="*/ 2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01" h="99">
                            <a:moveTo>
                              <a:pt x="11" y="27"/>
                            </a:moveTo>
                            <a:lnTo>
                              <a:pt x="19" y="41"/>
                            </a:lnTo>
                            <a:lnTo>
                              <a:pt x="22" y="62"/>
                            </a:lnTo>
                            <a:lnTo>
                              <a:pt x="16" y="79"/>
                            </a:lnTo>
                            <a:lnTo>
                              <a:pt x="0" y="99"/>
                            </a:lnTo>
                            <a:lnTo>
                              <a:pt x="24" y="94"/>
                            </a:lnTo>
                            <a:lnTo>
                              <a:pt x="43" y="85"/>
                            </a:lnTo>
                            <a:lnTo>
                              <a:pt x="59" y="73"/>
                            </a:lnTo>
                            <a:lnTo>
                              <a:pt x="70" y="59"/>
                            </a:lnTo>
                            <a:lnTo>
                              <a:pt x="80" y="69"/>
                            </a:lnTo>
                            <a:lnTo>
                              <a:pt x="87" y="78"/>
                            </a:lnTo>
                            <a:lnTo>
                              <a:pt x="89" y="99"/>
                            </a:lnTo>
                            <a:lnTo>
                              <a:pt x="98" y="63"/>
                            </a:lnTo>
                            <a:lnTo>
                              <a:pt x="101" y="36"/>
                            </a:lnTo>
                            <a:lnTo>
                              <a:pt x="97" y="12"/>
                            </a:lnTo>
                            <a:lnTo>
                              <a:pt x="89" y="0"/>
                            </a:lnTo>
                            <a:lnTo>
                              <a:pt x="71" y="0"/>
                            </a:lnTo>
                            <a:lnTo>
                              <a:pt x="45" y="8"/>
                            </a:lnTo>
                            <a:lnTo>
                              <a:pt x="24" y="16"/>
                            </a:lnTo>
                            <a:lnTo>
                              <a:pt x="11" y="27"/>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7" name="Freeform 247"/>
                      <p:cNvSpPr>
                        <a:spLocks/>
                      </p:cNvSpPr>
                      <p:nvPr/>
                    </p:nvSpPr>
                    <p:spPr bwMode="auto">
                      <a:xfrm>
                        <a:off x="2073" y="3919"/>
                        <a:ext cx="44" cy="111"/>
                      </a:xfrm>
                      <a:custGeom>
                        <a:avLst/>
                        <a:gdLst>
                          <a:gd name="T0" fmla="*/ 0 w 88"/>
                          <a:gd name="T1" fmla="*/ 0 h 221"/>
                          <a:gd name="T2" fmla="*/ 32 w 88"/>
                          <a:gd name="T3" fmla="*/ 27 h 221"/>
                          <a:gd name="T4" fmla="*/ 48 w 88"/>
                          <a:gd name="T5" fmla="*/ 53 h 221"/>
                          <a:gd name="T6" fmla="*/ 57 w 88"/>
                          <a:gd name="T7" fmla="*/ 88 h 221"/>
                          <a:gd name="T8" fmla="*/ 58 w 88"/>
                          <a:gd name="T9" fmla="*/ 126 h 221"/>
                          <a:gd name="T10" fmla="*/ 55 w 88"/>
                          <a:gd name="T11" fmla="*/ 160 h 221"/>
                          <a:gd name="T12" fmla="*/ 44 w 88"/>
                          <a:gd name="T13" fmla="*/ 188 h 221"/>
                          <a:gd name="T14" fmla="*/ 18 w 88"/>
                          <a:gd name="T15" fmla="*/ 221 h 221"/>
                          <a:gd name="T16" fmla="*/ 47 w 88"/>
                          <a:gd name="T17" fmla="*/ 204 h 221"/>
                          <a:gd name="T18" fmla="*/ 71 w 88"/>
                          <a:gd name="T19" fmla="*/ 176 h 221"/>
                          <a:gd name="T20" fmla="*/ 85 w 88"/>
                          <a:gd name="T21" fmla="*/ 140 h 221"/>
                          <a:gd name="T22" fmla="*/ 88 w 88"/>
                          <a:gd name="T23" fmla="*/ 98 h 221"/>
                          <a:gd name="T24" fmla="*/ 80 w 88"/>
                          <a:gd name="T25" fmla="*/ 60 h 221"/>
                          <a:gd name="T26" fmla="*/ 58 w 88"/>
                          <a:gd name="T27" fmla="*/ 30 h 221"/>
                          <a:gd name="T28" fmla="*/ 34 w 88"/>
                          <a:gd name="T29" fmla="*/ 12 h 221"/>
                          <a:gd name="T30" fmla="*/ 0 w 88"/>
                          <a:gd name="T31" fmla="*/ 0 h 2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8" h="221">
                            <a:moveTo>
                              <a:pt x="0" y="0"/>
                            </a:moveTo>
                            <a:lnTo>
                              <a:pt x="32" y="27"/>
                            </a:lnTo>
                            <a:lnTo>
                              <a:pt x="48" y="53"/>
                            </a:lnTo>
                            <a:lnTo>
                              <a:pt x="57" y="88"/>
                            </a:lnTo>
                            <a:lnTo>
                              <a:pt x="58" y="126"/>
                            </a:lnTo>
                            <a:lnTo>
                              <a:pt x="55" y="160"/>
                            </a:lnTo>
                            <a:lnTo>
                              <a:pt x="44" y="188"/>
                            </a:lnTo>
                            <a:lnTo>
                              <a:pt x="18" y="221"/>
                            </a:lnTo>
                            <a:lnTo>
                              <a:pt x="47" y="204"/>
                            </a:lnTo>
                            <a:lnTo>
                              <a:pt x="71" y="176"/>
                            </a:lnTo>
                            <a:lnTo>
                              <a:pt x="85" y="140"/>
                            </a:lnTo>
                            <a:lnTo>
                              <a:pt x="88" y="98"/>
                            </a:lnTo>
                            <a:lnTo>
                              <a:pt x="80" y="60"/>
                            </a:lnTo>
                            <a:lnTo>
                              <a:pt x="58" y="30"/>
                            </a:lnTo>
                            <a:lnTo>
                              <a:pt x="34" y="12"/>
                            </a:lnTo>
                            <a:lnTo>
                              <a:pt x="0"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8" name="Freeform 248"/>
                      <p:cNvSpPr>
                        <a:spLocks/>
                      </p:cNvSpPr>
                      <p:nvPr/>
                    </p:nvSpPr>
                    <p:spPr bwMode="auto">
                      <a:xfrm>
                        <a:off x="2206" y="3898"/>
                        <a:ext cx="45" cy="56"/>
                      </a:xfrm>
                      <a:custGeom>
                        <a:avLst/>
                        <a:gdLst>
                          <a:gd name="T0" fmla="*/ 0 w 91"/>
                          <a:gd name="T1" fmla="*/ 112 h 112"/>
                          <a:gd name="T2" fmla="*/ 32 w 91"/>
                          <a:gd name="T3" fmla="*/ 81 h 112"/>
                          <a:gd name="T4" fmla="*/ 59 w 91"/>
                          <a:gd name="T5" fmla="*/ 54 h 112"/>
                          <a:gd name="T6" fmla="*/ 91 w 91"/>
                          <a:gd name="T7" fmla="*/ 0 h 112"/>
                          <a:gd name="T8" fmla="*/ 59 w 91"/>
                          <a:gd name="T9" fmla="*/ 23 h 112"/>
                          <a:gd name="T10" fmla="*/ 32 w 91"/>
                          <a:gd name="T11" fmla="*/ 61 h 112"/>
                          <a:gd name="T12" fmla="*/ 0 w 91"/>
                          <a:gd name="T13" fmla="*/ 112 h 112"/>
                        </a:gdLst>
                        <a:ahLst/>
                        <a:cxnLst>
                          <a:cxn ang="0">
                            <a:pos x="T0" y="T1"/>
                          </a:cxn>
                          <a:cxn ang="0">
                            <a:pos x="T2" y="T3"/>
                          </a:cxn>
                          <a:cxn ang="0">
                            <a:pos x="T4" y="T5"/>
                          </a:cxn>
                          <a:cxn ang="0">
                            <a:pos x="T6" y="T7"/>
                          </a:cxn>
                          <a:cxn ang="0">
                            <a:pos x="T8" y="T9"/>
                          </a:cxn>
                          <a:cxn ang="0">
                            <a:pos x="T10" y="T11"/>
                          </a:cxn>
                          <a:cxn ang="0">
                            <a:pos x="T12" y="T13"/>
                          </a:cxn>
                        </a:cxnLst>
                        <a:rect l="0" t="0" r="r" b="b"/>
                        <a:pathLst>
                          <a:path w="91" h="112">
                            <a:moveTo>
                              <a:pt x="0" y="112"/>
                            </a:moveTo>
                            <a:lnTo>
                              <a:pt x="32" y="81"/>
                            </a:lnTo>
                            <a:lnTo>
                              <a:pt x="59" y="54"/>
                            </a:lnTo>
                            <a:lnTo>
                              <a:pt x="91" y="0"/>
                            </a:lnTo>
                            <a:lnTo>
                              <a:pt x="59" y="23"/>
                            </a:lnTo>
                            <a:lnTo>
                              <a:pt x="32" y="61"/>
                            </a:lnTo>
                            <a:lnTo>
                              <a:pt x="0" y="112"/>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89" name="Freeform 249"/>
                      <p:cNvSpPr>
                        <a:spLocks/>
                      </p:cNvSpPr>
                      <p:nvPr/>
                    </p:nvSpPr>
                    <p:spPr bwMode="auto">
                      <a:xfrm>
                        <a:off x="2011" y="3944"/>
                        <a:ext cx="30" cy="90"/>
                      </a:xfrm>
                      <a:custGeom>
                        <a:avLst/>
                        <a:gdLst>
                          <a:gd name="T0" fmla="*/ 37 w 60"/>
                          <a:gd name="T1" fmla="*/ 181 h 181"/>
                          <a:gd name="T2" fmla="*/ 44 w 60"/>
                          <a:gd name="T3" fmla="*/ 152 h 181"/>
                          <a:gd name="T4" fmla="*/ 56 w 60"/>
                          <a:gd name="T5" fmla="*/ 128 h 181"/>
                          <a:gd name="T6" fmla="*/ 44 w 60"/>
                          <a:gd name="T7" fmla="*/ 106 h 181"/>
                          <a:gd name="T8" fmla="*/ 37 w 60"/>
                          <a:gd name="T9" fmla="*/ 81 h 181"/>
                          <a:gd name="T10" fmla="*/ 40 w 60"/>
                          <a:gd name="T11" fmla="*/ 49 h 181"/>
                          <a:gd name="T12" fmla="*/ 46 w 60"/>
                          <a:gd name="T13" fmla="*/ 28 h 181"/>
                          <a:gd name="T14" fmla="*/ 60 w 60"/>
                          <a:gd name="T15" fmla="*/ 0 h 181"/>
                          <a:gd name="T16" fmla="*/ 36 w 60"/>
                          <a:gd name="T17" fmla="*/ 22 h 181"/>
                          <a:gd name="T18" fmla="*/ 17 w 60"/>
                          <a:gd name="T19" fmla="*/ 44 h 181"/>
                          <a:gd name="T20" fmla="*/ 8 w 60"/>
                          <a:gd name="T21" fmla="*/ 66 h 181"/>
                          <a:gd name="T22" fmla="*/ 0 w 60"/>
                          <a:gd name="T23" fmla="*/ 104 h 181"/>
                          <a:gd name="T24" fmla="*/ 8 w 60"/>
                          <a:gd name="T25" fmla="*/ 134 h 181"/>
                          <a:gd name="T26" fmla="*/ 21 w 60"/>
                          <a:gd name="T27" fmla="*/ 160 h 181"/>
                          <a:gd name="T28" fmla="*/ 37 w 60"/>
                          <a:gd name="T29" fmla="*/ 181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0" h="181">
                            <a:moveTo>
                              <a:pt x="37" y="181"/>
                            </a:moveTo>
                            <a:lnTo>
                              <a:pt x="44" y="152"/>
                            </a:lnTo>
                            <a:lnTo>
                              <a:pt x="56" y="128"/>
                            </a:lnTo>
                            <a:lnTo>
                              <a:pt x="44" y="106"/>
                            </a:lnTo>
                            <a:lnTo>
                              <a:pt x="37" y="81"/>
                            </a:lnTo>
                            <a:lnTo>
                              <a:pt x="40" y="49"/>
                            </a:lnTo>
                            <a:lnTo>
                              <a:pt x="46" y="28"/>
                            </a:lnTo>
                            <a:lnTo>
                              <a:pt x="60" y="0"/>
                            </a:lnTo>
                            <a:lnTo>
                              <a:pt x="36" y="22"/>
                            </a:lnTo>
                            <a:lnTo>
                              <a:pt x="17" y="44"/>
                            </a:lnTo>
                            <a:lnTo>
                              <a:pt x="8" y="66"/>
                            </a:lnTo>
                            <a:lnTo>
                              <a:pt x="0" y="104"/>
                            </a:lnTo>
                            <a:lnTo>
                              <a:pt x="8" y="134"/>
                            </a:lnTo>
                            <a:lnTo>
                              <a:pt x="21" y="160"/>
                            </a:lnTo>
                            <a:lnTo>
                              <a:pt x="37" y="181"/>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90" name="Freeform 250"/>
                      <p:cNvSpPr>
                        <a:spLocks/>
                      </p:cNvSpPr>
                      <p:nvPr/>
                    </p:nvSpPr>
                    <p:spPr bwMode="auto">
                      <a:xfrm>
                        <a:off x="1969" y="3380"/>
                        <a:ext cx="22" cy="49"/>
                      </a:xfrm>
                      <a:custGeom>
                        <a:avLst/>
                        <a:gdLst>
                          <a:gd name="T0" fmla="*/ 45 w 45"/>
                          <a:gd name="T1" fmla="*/ 0 h 97"/>
                          <a:gd name="T2" fmla="*/ 34 w 45"/>
                          <a:gd name="T3" fmla="*/ 17 h 97"/>
                          <a:gd name="T4" fmla="*/ 28 w 45"/>
                          <a:gd name="T5" fmla="*/ 32 h 97"/>
                          <a:gd name="T6" fmla="*/ 21 w 45"/>
                          <a:gd name="T7" fmla="*/ 46 h 97"/>
                          <a:gd name="T8" fmla="*/ 19 w 45"/>
                          <a:gd name="T9" fmla="*/ 62 h 97"/>
                          <a:gd name="T10" fmla="*/ 21 w 45"/>
                          <a:gd name="T11" fmla="*/ 77 h 97"/>
                          <a:gd name="T12" fmla="*/ 24 w 45"/>
                          <a:gd name="T13" fmla="*/ 97 h 97"/>
                          <a:gd name="T14" fmla="*/ 16 w 45"/>
                          <a:gd name="T15" fmla="*/ 82 h 97"/>
                          <a:gd name="T16" fmla="*/ 12 w 45"/>
                          <a:gd name="T17" fmla="*/ 62 h 97"/>
                          <a:gd name="T18" fmla="*/ 8 w 45"/>
                          <a:gd name="T19" fmla="*/ 51 h 97"/>
                          <a:gd name="T20" fmla="*/ 0 w 45"/>
                          <a:gd name="T21" fmla="*/ 39 h 97"/>
                          <a:gd name="T22" fmla="*/ 12 w 45"/>
                          <a:gd name="T23" fmla="*/ 38 h 97"/>
                          <a:gd name="T24" fmla="*/ 21 w 45"/>
                          <a:gd name="T25" fmla="*/ 27 h 97"/>
                          <a:gd name="T26" fmla="*/ 32 w 45"/>
                          <a:gd name="T27" fmla="*/ 13 h 97"/>
                          <a:gd name="T28" fmla="*/ 45 w 45"/>
                          <a:gd name="T29" fmla="*/ 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 h="97">
                            <a:moveTo>
                              <a:pt x="45" y="0"/>
                            </a:moveTo>
                            <a:lnTo>
                              <a:pt x="34" y="17"/>
                            </a:lnTo>
                            <a:lnTo>
                              <a:pt x="28" y="32"/>
                            </a:lnTo>
                            <a:lnTo>
                              <a:pt x="21" y="46"/>
                            </a:lnTo>
                            <a:lnTo>
                              <a:pt x="19" y="62"/>
                            </a:lnTo>
                            <a:lnTo>
                              <a:pt x="21" y="77"/>
                            </a:lnTo>
                            <a:lnTo>
                              <a:pt x="24" y="97"/>
                            </a:lnTo>
                            <a:lnTo>
                              <a:pt x="16" y="82"/>
                            </a:lnTo>
                            <a:lnTo>
                              <a:pt x="12" y="62"/>
                            </a:lnTo>
                            <a:lnTo>
                              <a:pt x="8" y="51"/>
                            </a:lnTo>
                            <a:lnTo>
                              <a:pt x="0" y="39"/>
                            </a:lnTo>
                            <a:lnTo>
                              <a:pt x="12" y="38"/>
                            </a:lnTo>
                            <a:lnTo>
                              <a:pt x="21" y="27"/>
                            </a:lnTo>
                            <a:lnTo>
                              <a:pt x="32" y="13"/>
                            </a:lnTo>
                            <a:lnTo>
                              <a:pt x="45" y="0"/>
                            </a:lnTo>
                            <a:close/>
                          </a:path>
                        </a:pathLst>
                      </a:custGeom>
                      <a:solidFill>
                        <a:srgbClr val="C0C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291" name="Group 251"/>
                  <p:cNvGrpSpPr>
                    <a:grpSpLocks/>
                  </p:cNvGrpSpPr>
                  <p:nvPr/>
                </p:nvGrpSpPr>
                <p:grpSpPr bwMode="auto">
                  <a:xfrm>
                    <a:off x="2134" y="3489"/>
                    <a:ext cx="80" cy="315"/>
                    <a:chOff x="2134" y="3489"/>
                    <a:chExt cx="80" cy="315"/>
                  </a:xfrm>
                </p:grpSpPr>
                <p:sp>
                  <p:nvSpPr>
                    <p:cNvPr id="87292" name="Freeform 252"/>
                    <p:cNvSpPr>
                      <a:spLocks/>
                    </p:cNvSpPr>
                    <p:nvPr/>
                  </p:nvSpPr>
                  <p:spPr bwMode="auto">
                    <a:xfrm>
                      <a:off x="2134" y="3489"/>
                      <a:ext cx="80" cy="315"/>
                    </a:xfrm>
                    <a:custGeom>
                      <a:avLst/>
                      <a:gdLst>
                        <a:gd name="T0" fmla="*/ 6 w 160"/>
                        <a:gd name="T1" fmla="*/ 0 h 629"/>
                        <a:gd name="T2" fmla="*/ 4 w 160"/>
                        <a:gd name="T3" fmla="*/ 13 h 629"/>
                        <a:gd name="T4" fmla="*/ 9 w 160"/>
                        <a:gd name="T5" fmla="*/ 34 h 629"/>
                        <a:gd name="T6" fmla="*/ 11 w 160"/>
                        <a:gd name="T7" fmla="*/ 58 h 629"/>
                        <a:gd name="T8" fmla="*/ 6 w 160"/>
                        <a:gd name="T9" fmla="*/ 82 h 629"/>
                        <a:gd name="T10" fmla="*/ 0 w 160"/>
                        <a:gd name="T11" fmla="*/ 94 h 629"/>
                        <a:gd name="T12" fmla="*/ 4 w 160"/>
                        <a:gd name="T13" fmla="*/ 107 h 629"/>
                        <a:gd name="T14" fmla="*/ 14 w 160"/>
                        <a:gd name="T15" fmla="*/ 115 h 629"/>
                        <a:gd name="T16" fmla="*/ 19 w 160"/>
                        <a:gd name="T17" fmla="*/ 139 h 629"/>
                        <a:gd name="T18" fmla="*/ 20 w 160"/>
                        <a:gd name="T19" fmla="*/ 167 h 629"/>
                        <a:gd name="T20" fmla="*/ 12 w 160"/>
                        <a:gd name="T21" fmla="*/ 179 h 629"/>
                        <a:gd name="T22" fmla="*/ 6 w 160"/>
                        <a:gd name="T23" fmla="*/ 194 h 629"/>
                        <a:gd name="T24" fmla="*/ 11 w 160"/>
                        <a:gd name="T25" fmla="*/ 222 h 629"/>
                        <a:gd name="T26" fmla="*/ 20 w 160"/>
                        <a:gd name="T27" fmla="*/ 248 h 629"/>
                        <a:gd name="T28" fmla="*/ 32 w 160"/>
                        <a:gd name="T29" fmla="*/ 265 h 629"/>
                        <a:gd name="T30" fmla="*/ 42 w 160"/>
                        <a:gd name="T31" fmla="*/ 299 h 629"/>
                        <a:gd name="T32" fmla="*/ 47 w 160"/>
                        <a:gd name="T33" fmla="*/ 339 h 629"/>
                        <a:gd name="T34" fmla="*/ 41 w 160"/>
                        <a:gd name="T35" fmla="*/ 357 h 629"/>
                        <a:gd name="T36" fmla="*/ 37 w 160"/>
                        <a:gd name="T37" fmla="*/ 375 h 629"/>
                        <a:gd name="T38" fmla="*/ 39 w 160"/>
                        <a:gd name="T39" fmla="*/ 393 h 629"/>
                        <a:gd name="T40" fmla="*/ 46 w 160"/>
                        <a:gd name="T41" fmla="*/ 411 h 629"/>
                        <a:gd name="T42" fmla="*/ 52 w 160"/>
                        <a:gd name="T43" fmla="*/ 432 h 629"/>
                        <a:gd name="T44" fmla="*/ 48 w 160"/>
                        <a:gd name="T45" fmla="*/ 530 h 629"/>
                        <a:gd name="T46" fmla="*/ 53 w 160"/>
                        <a:gd name="T47" fmla="*/ 629 h 629"/>
                        <a:gd name="T48" fmla="*/ 158 w 160"/>
                        <a:gd name="T49" fmla="*/ 510 h 629"/>
                        <a:gd name="T50" fmla="*/ 149 w 160"/>
                        <a:gd name="T51" fmla="*/ 447 h 629"/>
                        <a:gd name="T52" fmla="*/ 158 w 160"/>
                        <a:gd name="T53" fmla="*/ 367 h 629"/>
                        <a:gd name="T54" fmla="*/ 160 w 160"/>
                        <a:gd name="T55" fmla="*/ 287 h 629"/>
                        <a:gd name="T56" fmla="*/ 149 w 160"/>
                        <a:gd name="T57" fmla="*/ 194 h 629"/>
                        <a:gd name="T58" fmla="*/ 127 w 160"/>
                        <a:gd name="T59" fmla="*/ 162 h 629"/>
                        <a:gd name="T60" fmla="*/ 107 w 160"/>
                        <a:gd name="T61" fmla="*/ 139 h 629"/>
                        <a:gd name="T62" fmla="*/ 92 w 160"/>
                        <a:gd name="T63" fmla="*/ 121 h 629"/>
                        <a:gd name="T64" fmla="*/ 105 w 160"/>
                        <a:gd name="T65" fmla="*/ 115 h 629"/>
                        <a:gd name="T66" fmla="*/ 112 w 160"/>
                        <a:gd name="T67" fmla="*/ 107 h 629"/>
                        <a:gd name="T68" fmla="*/ 105 w 160"/>
                        <a:gd name="T69" fmla="*/ 82 h 629"/>
                        <a:gd name="T70" fmla="*/ 96 w 160"/>
                        <a:gd name="T71" fmla="*/ 55 h 629"/>
                        <a:gd name="T72" fmla="*/ 86 w 160"/>
                        <a:gd name="T73" fmla="*/ 27 h 629"/>
                        <a:gd name="T74" fmla="*/ 74 w 160"/>
                        <a:gd name="T75" fmla="*/ 0 h 629"/>
                        <a:gd name="T76" fmla="*/ 6 w 160"/>
                        <a:gd name="T77" fmla="*/ 0 h 6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60" h="629">
                          <a:moveTo>
                            <a:pt x="6" y="0"/>
                          </a:moveTo>
                          <a:lnTo>
                            <a:pt x="4" y="13"/>
                          </a:lnTo>
                          <a:lnTo>
                            <a:pt x="9" y="34"/>
                          </a:lnTo>
                          <a:lnTo>
                            <a:pt x="11" y="58"/>
                          </a:lnTo>
                          <a:lnTo>
                            <a:pt x="6" y="82"/>
                          </a:lnTo>
                          <a:lnTo>
                            <a:pt x="0" y="94"/>
                          </a:lnTo>
                          <a:lnTo>
                            <a:pt x="4" y="107"/>
                          </a:lnTo>
                          <a:lnTo>
                            <a:pt x="14" y="115"/>
                          </a:lnTo>
                          <a:lnTo>
                            <a:pt x="19" y="139"/>
                          </a:lnTo>
                          <a:lnTo>
                            <a:pt x="20" y="167"/>
                          </a:lnTo>
                          <a:lnTo>
                            <a:pt x="12" y="179"/>
                          </a:lnTo>
                          <a:lnTo>
                            <a:pt x="6" y="194"/>
                          </a:lnTo>
                          <a:lnTo>
                            <a:pt x="11" y="222"/>
                          </a:lnTo>
                          <a:lnTo>
                            <a:pt x="20" y="248"/>
                          </a:lnTo>
                          <a:lnTo>
                            <a:pt x="32" y="265"/>
                          </a:lnTo>
                          <a:lnTo>
                            <a:pt x="42" y="299"/>
                          </a:lnTo>
                          <a:lnTo>
                            <a:pt x="47" y="339"/>
                          </a:lnTo>
                          <a:lnTo>
                            <a:pt x="41" y="357"/>
                          </a:lnTo>
                          <a:lnTo>
                            <a:pt x="37" y="375"/>
                          </a:lnTo>
                          <a:lnTo>
                            <a:pt x="39" y="393"/>
                          </a:lnTo>
                          <a:lnTo>
                            <a:pt x="46" y="411"/>
                          </a:lnTo>
                          <a:lnTo>
                            <a:pt x="52" y="432"/>
                          </a:lnTo>
                          <a:lnTo>
                            <a:pt x="48" y="530"/>
                          </a:lnTo>
                          <a:lnTo>
                            <a:pt x="53" y="629"/>
                          </a:lnTo>
                          <a:lnTo>
                            <a:pt x="158" y="510"/>
                          </a:lnTo>
                          <a:lnTo>
                            <a:pt x="149" y="447"/>
                          </a:lnTo>
                          <a:lnTo>
                            <a:pt x="158" y="367"/>
                          </a:lnTo>
                          <a:lnTo>
                            <a:pt x="160" y="287"/>
                          </a:lnTo>
                          <a:lnTo>
                            <a:pt x="149" y="194"/>
                          </a:lnTo>
                          <a:lnTo>
                            <a:pt x="127" y="162"/>
                          </a:lnTo>
                          <a:lnTo>
                            <a:pt x="107" y="139"/>
                          </a:lnTo>
                          <a:lnTo>
                            <a:pt x="92" y="121"/>
                          </a:lnTo>
                          <a:lnTo>
                            <a:pt x="105" y="115"/>
                          </a:lnTo>
                          <a:lnTo>
                            <a:pt x="112" y="107"/>
                          </a:lnTo>
                          <a:lnTo>
                            <a:pt x="105" y="82"/>
                          </a:lnTo>
                          <a:lnTo>
                            <a:pt x="96" y="55"/>
                          </a:lnTo>
                          <a:lnTo>
                            <a:pt x="86" y="27"/>
                          </a:lnTo>
                          <a:lnTo>
                            <a:pt x="74" y="0"/>
                          </a:lnTo>
                          <a:lnTo>
                            <a:pt x="6" y="0"/>
                          </a:lnTo>
                          <a:close/>
                        </a:path>
                      </a:pathLst>
                    </a:custGeom>
                    <a:solidFill>
                      <a:srgbClr val="0000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93" name="Freeform 253"/>
                    <p:cNvSpPr>
                      <a:spLocks/>
                    </p:cNvSpPr>
                    <p:nvPr/>
                  </p:nvSpPr>
                  <p:spPr bwMode="auto">
                    <a:xfrm>
                      <a:off x="2164" y="3542"/>
                      <a:ext cx="41" cy="41"/>
                    </a:xfrm>
                    <a:custGeom>
                      <a:avLst/>
                      <a:gdLst>
                        <a:gd name="T0" fmla="*/ 83 w 83"/>
                        <a:gd name="T1" fmla="*/ 83 h 83"/>
                        <a:gd name="T2" fmla="*/ 40 w 83"/>
                        <a:gd name="T3" fmla="*/ 54 h 83"/>
                        <a:gd name="T4" fmla="*/ 0 w 83"/>
                        <a:gd name="T5" fmla="*/ 32 h 83"/>
                        <a:gd name="T6" fmla="*/ 10 w 83"/>
                        <a:gd name="T7" fmla="*/ 0 h 83"/>
                        <a:gd name="T8" fmla="*/ 32 w 83"/>
                        <a:gd name="T9" fmla="*/ 17 h 83"/>
                        <a:gd name="T10" fmla="*/ 45 w 83"/>
                        <a:gd name="T11" fmla="*/ 30 h 83"/>
                        <a:gd name="T12" fmla="*/ 68 w 83"/>
                        <a:gd name="T13" fmla="*/ 56 h 83"/>
                        <a:gd name="T14" fmla="*/ 83 w 83"/>
                        <a:gd name="T15" fmla="*/ 83 h 8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 h="83">
                          <a:moveTo>
                            <a:pt x="83" y="83"/>
                          </a:moveTo>
                          <a:lnTo>
                            <a:pt x="40" y="54"/>
                          </a:lnTo>
                          <a:lnTo>
                            <a:pt x="0" y="32"/>
                          </a:lnTo>
                          <a:lnTo>
                            <a:pt x="10" y="0"/>
                          </a:lnTo>
                          <a:lnTo>
                            <a:pt x="32" y="17"/>
                          </a:lnTo>
                          <a:lnTo>
                            <a:pt x="45" y="30"/>
                          </a:lnTo>
                          <a:lnTo>
                            <a:pt x="68" y="56"/>
                          </a:lnTo>
                          <a:lnTo>
                            <a:pt x="83" y="83"/>
                          </a:lnTo>
                          <a:close/>
                        </a:path>
                      </a:pathLst>
                    </a:custGeom>
                    <a:solidFill>
                      <a:srgbClr val="0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94" name="Freeform 254"/>
                    <p:cNvSpPr>
                      <a:spLocks/>
                    </p:cNvSpPr>
                    <p:nvPr/>
                  </p:nvSpPr>
                  <p:spPr bwMode="auto">
                    <a:xfrm>
                      <a:off x="2139" y="3543"/>
                      <a:ext cx="74" cy="112"/>
                    </a:xfrm>
                    <a:custGeom>
                      <a:avLst/>
                      <a:gdLst>
                        <a:gd name="T0" fmla="*/ 6 w 148"/>
                        <a:gd name="T1" fmla="*/ 58 h 226"/>
                        <a:gd name="T2" fmla="*/ 4 w 148"/>
                        <a:gd name="T3" fmla="*/ 36 h 226"/>
                        <a:gd name="T4" fmla="*/ 0 w 148"/>
                        <a:gd name="T5" fmla="*/ 0 h 226"/>
                        <a:gd name="T6" fmla="*/ 12 w 148"/>
                        <a:gd name="T7" fmla="*/ 39 h 226"/>
                        <a:gd name="T8" fmla="*/ 24 w 148"/>
                        <a:gd name="T9" fmla="*/ 62 h 226"/>
                        <a:gd name="T10" fmla="*/ 51 w 148"/>
                        <a:gd name="T11" fmla="*/ 96 h 226"/>
                        <a:gd name="T12" fmla="*/ 73 w 148"/>
                        <a:gd name="T13" fmla="*/ 117 h 226"/>
                        <a:gd name="T14" fmla="*/ 111 w 148"/>
                        <a:gd name="T15" fmla="*/ 149 h 226"/>
                        <a:gd name="T16" fmla="*/ 148 w 148"/>
                        <a:gd name="T17" fmla="*/ 179 h 226"/>
                        <a:gd name="T18" fmla="*/ 148 w 148"/>
                        <a:gd name="T19" fmla="*/ 226 h 226"/>
                        <a:gd name="T20" fmla="*/ 110 w 148"/>
                        <a:gd name="T21" fmla="*/ 194 h 226"/>
                        <a:gd name="T22" fmla="*/ 73 w 148"/>
                        <a:gd name="T23" fmla="*/ 165 h 226"/>
                        <a:gd name="T24" fmla="*/ 48 w 148"/>
                        <a:gd name="T25" fmla="*/ 147 h 226"/>
                        <a:gd name="T26" fmla="*/ 51 w 148"/>
                        <a:gd name="T27" fmla="*/ 130 h 226"/>
                        <a:gd name="T28" fmla="*/ 47 w 148"/>
                        <a:gd name="T29" fmla="*/ 105 h 226"/>
                        <a:gd name="T30" fmla="*/ 28 w 148"/>
                        <a:gd name="T31" fmla="*/ 87 h 226"/>
                        <a:gd name="T32" fmla="*/ 6 w 148"/>
                        <a:gd name="T33" fmla="*/ 58 h 2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8" h="226">
                          <a:moveTo>
                            <a:pt x="6" y="58"/>
                          </a:moveTo>
                          <a:lnTo>
                            <a:pt x="4" y="36"/>
                          </a:lnTo>
                          <a:lnTo>
                            <a:pt x="0" y="0"/>
                          </a:lnTo>
                          <a:lnTo>
                            <a:pt x="12" y="39"/>
                          </a:lnTo>
                          <a:lnTo>
                            <a:pt x="24" y="62"/>
                          </a:lnTo>
                          <a:lnTo>
                            <a:pt x="51" y="96"/>
                          </a:lnTo>
                          <a:lnTo>
                            <a:pt x="73" y="117"/>
                          </a:lnTo>
                          <a:lnTo>
                            <a:pt x="111" y="149"/>
                          </a:lnTo>
                          <a:lnTo>
                            <a:pt x="148" y="179"/>
                          </a:lnTo>
                          <a:lnTo>
                            <a:pt x="148" y="226"/>
                          </a:lnTo>
                          <a:lnTo>
                            <a:pt x="110" y="194"/>
                          </a:lnTo>
                          <a:lnTo>
                            <a:pt x="73" y="165"/>
                          </a:lnTo>
                          <a:lnTo>
                            <a:pt x="48" y="147"/>
                          </a:lnTo>
                          <a:lnTo>
                            <a:pt x="51" y="130"/>
                          </a:lnTo>
                          <a:lnTo>
                            <a:pt x="47" y="105"/>
                          </a:lnTo>
                          <a:lnTo>
                            <a:pt x="28" y="87"/>
                          </a:lnTo>
                          <a:lnTo>
                            <a:pt x="6" y="58"/>
                          </a:lnTo>
                          <a:close/>
                        </a:path>
                      </a:pathLst>
                    </a:custGeom>
                    <a:solidFill>
                      <a:srgbClr val="0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95" name="Freeform 255"/>
                    <p:cNvSpPr>
                      <a:spLocks/>
                    </p:cNvSpPr>
                    <p:nvPr/>
                  </p:nvSpPr>
                  <p:spPr bwMode="auto">
                    <a:xfrm>
                      <a:off x="2150" y="3659"/>
                      <a:ext cx="62" cy="79"/>
                    </a:xfrm>
                    <a:custGeom>
                      <a:avLst/>
                      <a:gdLst>
                        <a:gd name="T0" fmla="*/ 11 w 123"/>
                        <a:gd name="T1" fmla="*/ 0 h 158"/>
                        <a:gd name="T2" fmla="*/ 4 w 123"/>
                        <a:gd name="T3" fmla="*/ 14 h 158"/>
                        <a:gd name="T4" fmla="*/ 0 w 123"/>
                        <a:gd name="T5" fmla="*/ 31 h 158"/>
                        <a:gd name="T6" fmla="*/ 25 w 123"/>
                        <a:gd name="T7" fmla="*/ 37 h 158"/>
                        <a:gd name="T8" fmla="*/ 19 w 123"/>
                        <a:gd name="T9" fmla="*/ 76 h 158"/>
                        <a:gd name="T10" fmla="*/ 68 w 123"/>
                        <a:gd name="T11" fmla="*/ 111 h 158"/>
                        <a:gd name="T12" fmla="*/ 123 w 123"/>
                        <a:gd name="T13" fmla="*/ 158 h 158"/>
                        <a:gd name="T14" fmla="*/ 118 w 123"/>
                        <a:gd name="T15" fmla="*/ 106 h 158"/>
                        <a:gd name="T16" fmla="*/ 120 w 123"/>
                        <a:gd name="T17" fmla="*/ 86 h 158"/>
                        <a:gd name="T18" fmla="*/ 72 w 123"/>
                        <a:gd name="T19" fmla="*/ 48 h 158"/>
                        <a:gd name="T20" fmla="*/ 11 w 123"/>
                        <a:gd name="T21" fmla="*/ 0 h 1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23" h="158">
                          <a:moveTo>
                            <a:pt x="11" y="0"/>
                          </a:moveTo>
                          <a:lnTo>
                            <a:pt x="4" y="14"/>
                          </a:lnTo>
                          <a:lnTo>
                            <a:pt x="0" y="31"/>
                          </a:lnTo>
                          <a:lnTo>
                            <a:pt x="25" y="37"/>
                          </a:lnTo>
                          <a:lnTo>
                            <a:pt x="19" y="76"/>
                          </a:lnTo>
                          <a:lnTo>
                            <a:pt x="68" y="111"/>
                          </a:lnTo>
                          <a:lnTo>
                            <a:pt x="123" y="158"/>
                          </a:lnTo>
                          <a:lnTo>
                            <a:pt x="118" y="106"/>
                          </a:lnTo>
                          <a:lnTo>
                            <a:pt x="120" y="86"/>
                          </a:lnTo>
                          <a:lnTo>
                            <a:pt x="72" y="48"/>
                          </a:lnTo>
                          <a:lnTo>
                            <a:pt x="11" y="0"/>
                          </a:lnTo>
                          <a:close/>
                        </a:path>
                      </a:pathLst>
                    </a:custGeom>
                    <a:solidFill>
                      <a:srgbClr val="0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296" name="Freeform 256"/>
                    <p:cNvSpPr>
                      <a:spLocks/>
                    </p:cNvSpPr>
                    <p:nvPr/>
                  </p:nvSpPr>
                  <p:spPr bwMode="auto">
                    <a:xfrm>
                      <a:off x="2140" y="3543"/>
                      <a:ext cx="33" cy="14"/>
                    </a:xfrm>
                    <a:custGeom>
                      <a:avLst/>
                      <a:gdLst>
                        <a:gd name="T0" fmla="*/ 0 w 67"/>
                        <a:gd name="T1" fmla="*/ 6 h 27"/>
                        <a:gd name="T2" fmla="*/ 31 w 67"/>
                        <a:gd name="T3" fmla="*/ 13 h 27"/>
                        <a:gd name="T4" fmla="*/ 50 w 67"/>
                        <a:gd name="T5" fmla="*/ 11 h 27"/>
                        <a:gd name="T6" fmla="*/ 67 w 67"/>
                        <a:gd name="T7" fmla="*/ 0 h 27"/>
                        <a:gd name="T8" fmla="*/ 56 w 67"/>
                        <a:gd name="T9" fmla="*/ 16 h 27"/>
                        <a:gd name="T10" fmla="*/ 45 w 67"/>
                        <a:gd name="T11" fmla="*/ 24 h 27"/>
                        <a:gd name="T12" fmla="*/ 29 w 67"/>
                        <a:gd name="T13" fmla="*/ 27 h 27"/>
                        <a:gd name="T14" fmla="*/ 0 w 67"/>
                        <a:gd name="T15" fmla="*/ 6 h 2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67" h="27">
                          <a:moveTo>
                            <a:pt x="0" y="6"/>
                          </a:moveTo>
                          <a:lnTo>
                            <a:pt x="31" y="13"/>
                          </a:lnTo>
                          <a:lnTo>
                            <a:pt x="50" y="11"/>
                          </a:lnTo>
                          <a:lnTo>
                            <a:pt x="67" y="0"/>
                          </a:lnTo>
                          <a:lnTo>
                            <a:pt x="56" y="16"/>
                          </a:lnTo>
                          <a:lnTo>
                            <a:pt x="45" y="24"/>
                          </a:lnTo>
                          <a:lnTo>
                            <a:pt x="29" y="27"/>
                          </a:lnTo>
                          <a:lnTo>
                            <a:pt x="0" y="6"/>
                          </a:lnTo>
                          <a:close/>
                        </a:path>
                      </a:pathLst>
                    </a:custGeom>
                    <a:solidFill>
                      <a:srgbClr val="000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87297" name="Group 257"/>
              <p:cNvGrpSpPr>
                <a:grpSpLocks/>
              </p:cNvGrpSpPr>
              <p:nvPr/>
            </p:nvGrpSpPr>
            <p:grpSpPr bwMode="auto">
              <a:xfrm>
                <a:off x="1948" y="3089"/>
                <a:ext cx="333" cy="419"/>
                <a:chOff x="1948" y="3089"/>
                <a:chExt cx="333" cy="419"/>
              </a:xfrm>
            </p:grpSpPr>
            <p:grpSp>
              <p:nvGrpSpPr>
                <p:cNvPr id="87298" name="Group 258"/>
                <p:cNvGrpSpPr>
                  <a:grpSpLocks/>
                </p:cNvGrpSpPr>
                <p:nvPr/>
              </p:nvGrpSpPr>
              <p:grpSpPr bwMode="auto">
                <a:xfrm>
                  <a:off x="1976" y="3212"/>
                  <a:ext cx="302" cy="296"/>
                  <a:chOff x="1976" y="3212"/>
                  <a:chExt cx="302" cy="296"/>
                </a:xfrm>
              </p:grpSpPr>
              <p:sp>
                <p:nvSpPr>
                  <p:cNvPr id="87299" name="Freeform 259"/>
                  <p:cNvSpPr>
                    <a:spLocks/>
                  </p:cNvSpPr>
                  <p:nvPr/>
                </p:nvSpPr>
                <p:spPr bwMode="auto">
                  <a:xfrm>
                    <a:off x="1976" y="3212"/>
                    <a:ext cx="302" cy="296"/>
                  </a:xfrm>
                  <a:custGeom>
                    <a:avLst/>
                    <a:gdLst>
                      <a:gd name="T0" fmla="*/ 542 w 604"/>
                      <a:gd name="T1" fmla="*/ 20 h 590"/>
                      <a:gd name="T2" fmla="*/ 580 w 604"/>
                      <a:gd name="T3" fmla="*/ 55 h 590"/>
                      <a:gd name="T4" fmla="*/ 587 w 604"/>
                      <a:gd name="T5" fmla="*/ 71 h 590"/>
                      <a:gd name="T6" fmla="*/ 597 w 604"/>
                      <a:gd name="T7" fmla="*/ 104 h 590"/>
                      <a:gd name="T8" fmla="*/ 604 w 604"/>
                      <a:gd name="T9" fmla="*/ 137 h 590"/>
                      <a:gd name="T10" fmla="*/ 602 w 604"/>
                      <a:gd name="T11" fmla="*/ 169 h 590"/>
                      <a:gd name="T12" fmla="*/ 592 w 604"/>
                      <a:gd name="T13" fmla="*/ 184 h 590"/>
                      <a:gd name="T14" fmla="*/ 586 w 604"/>
                      <a:gd name="T15" fmla="*/ 196 h 590"/>
                      <a:gd name="T16" fmla="*/ 588 w 604"/>
                      <a:gd name="T17" fmla="*/ 220 h 590"/>
                      <a:gd name="T18" fmla="*/ 592 w 604"/>
                      <a:gd name="T19" fmla="*/ 236 h 590"/>
                      <a:gd name="T20" fmla="*/ 588 w 604"/>
                      <a:gd name="T21" fmla="*/ 259 h 590"/>
                      <a:gd name="T22" fmla="*/ 582 w 604"/>
                      <a:gd name="T23" fmla="*/ 276 h 590"/>
                      <a:gd name="T24" fmla="*/ 570 w 604"/>
                      <a:gd name="T25" fmla="*/ 292 h 590"/>
                      <a:gd name="T26" fmla="*/ 562 w 604"/>
                      <a:gd name="T27" fmla="*/ 304 h 590"/>
                      <a:gd name="T28" fmla="*/ 562 w 604"/>
                      <a:gd name="T29" fmla="*/ 340 h 590"/>
                      <a:gd name="T30" fmla="*/ 567 w 604"/>
                      <a:gd name="T31" fmla="*/ 365 h 590"/>
                      <a:gd name="T32" fmla="*/ 567 w 604"/>
                      <a:gd name="T33" fmla="*/ 379 h 590"/>
                      <a:gd name="T34" fmla="*/ 545 w 604"/>
                      <a:gd name="T35" fmla="*/ 386 h 590"/>
                      <a:gd name="T36" fmla="*/ 535 w 604"/>
                      <a:gd name="T37" fmla="*/ 390 h 590"/>
                      <a:gd name="T38" fmla="*/ 532 w 604"/>
                      <a:gd name="T39" fmla="*/ 419 h 590"/>
                      <a:gd name="T40" fmla="*/ 532 w 604"/>
                      <a:gd name="T41" fmla="*/ 434 h 590"/>
                      <a:gd name="T42" fmla="*/ 510 w 604"/>
                      <a:gd name="T43" fmla="*/ 448 h 590"/>
                      <a:gd name="T44" fmla="*/ 510 w 604"/>
                      <a:gd name="T45" fmla="*/ 455 h 590"/>
                      <a:gd name="T46" fmla="*/ 513 w 604"/>
                      <a:gd name="T47" fmla="*/ 472 h 590"/>
                      <a:gd name="T48" fmla="*/ 507 w 604"/>
                      <a:gd name="T49" fmla="*/ 487 h 590"/>
                      <a:gd name="T50" fmla="*/ 503 w 604"/>
                      <a:gd name="T51" fmla="*/ 494 h 590"/>
                      <a:gd name="T52" fmla="*/ 501 w 604"/>
                      <a:gd name="T53" fmla="*/ 510 h 590"/>
                      <a:gd name="T54" fmla="*/ 507 w 604"/>
                      <a:gd name="T55" fmla="*/ 530 h 590"/>
                      <a:gd name="T56" fmla="*/ 510 w 604"/>
                      <a:gd name="T57" fmla="*/ 550 h 590"/>
                      <a:gd name="T58" fmla="*/ 507 w 604"/>
                      <a:gd name="T59" fmla="*/ 563 h 590"/>
                      <a:gd name="T60" fmla="*/ 500 w 604"/>
                      <a:gd name="T61" fmla="*/ 574 h 590"/>
                      <a:gd name="T62" fmla="*/ 486 w 604"/>
                      <a:gd name="T63" fmla="*/ 583 h 590"/>
                      <a:gd name="T64" fmla="*/ 465 w 604"/>
                      <a:gd name="T65" fmla="*/ 585 h 590"/>
                      <a:gd name="T66" fmla="*/ 431 w 604"/>
                      <a:gd name="T67" fmla="*/ 587 h 590"/>
                      <a:gd name="T68" fmla="*/ 391 w 604"/>
                      <a:gd name="T69" fmla="*/ 590 h 590"/>
                      <a:gd name="T70" fmla="*/ 359 w 604"/>
                      <a:gd name="T71" fmla="*/ 583 h 590"/>
                      <a:gd name="T72" fmla="*/ 327 w 604"/>
                      <a:gd name="T73" fmla="*/ 582 h 590"/>
                      <a:gd name="T74" fmla="*/ 289 w 604"/>
                      <a:gd name="T75" fmla="*/ 569 h 590"/>
                      <a:gd name="T76" fmla="*/ 235 w 604"/>
                      <a:gd name="T77" fmla="*/ 546 h 590"/>
                      <a:gd name="T78" fmla="*/ 193 w 604"/>
                      <a:gd name="T79" fmla="*/ 525 h 590"/>
                      <a:gd name="T80" fmla="*/ 150 w 604"/>
                      <a:gd name="T81" fmla="*/ 494 h 590"/>
                      <a:gd name="T82" fmla="*/ 112 w 604"/>
                      <a:gd name="T83" fmla="*/ 456 h 590"/>
                      <a:gd name="T84" fmla="*/ 76 w 604"/>
                      <a:gd name="T85" fmla="*/ 412 h 590"/>
                      <a:gd name="T86" fmla="*/ 30 w 604"/>
                      <a:gd name="T87" fmla="*/ 348 h 590"/>
                      <a:gd name="T88" fmla="*/ 25 w 604"/>
                      <a:gd name="T89" fmla="*/ 324 h 590"/>
                      <a:gd name="T90" fmla="*/ 43 w 604"/>
                      <a:gd name="T91" fmla="*/ 291 h 590"/>
                      <a:gd name="T92" fmla="*/ 0 w 604"/>
                      <a:gd name="T93" fmla="*/ 205 h 590"/>
                      <a:gd name="T94" fmla="*/ 39 w 604"/>
                      <a:gd name="T95" fmla="*/ 134 h 590"/>
                      <a:gd name="T96" fmla="*/ 148 w 604"/>
                      <a:gd name="T97" fmla="*/ 162 h 590"/>
                      <a:gd name="T98" fmla="*/ 238 w 604"/>
                      <a:gd name="T99" fmla="*/ 115 h 590"/>
                      <a:gd name="T100" fmla="*/ 240 w 604"/>
                      <a:gd name="T101" fmla="*/ 44 h 590"/>
                      <a:gd name="T102" fmla="*/ 359 w 604"/>
                      <a:gd name="T103" fmla="*/ 0 h 590"/>
                      <a:gd name="T104" fmla="*/ 452 w 604"/>
                      <a:gd name="T105" fmla="*/ 0 h 590"/>
                      <a:gd name="T106" fmla="*/ 542 w 604"/>
                      <a:gd name="T107" fmla="*/ 20 h 5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604" h="590">
                        <a:moveTo>
                          <a:pt x="542" y="20"/>
                        </a:moveTo>
                        <a:lnTo>
                          <a:pt x="580" y="55"/>
                        </a:lnTo>
                        <a:lnTo>
                          <a:pt x="587" y="71"/>
                        </a:lnTo>
                        <a:lnTo>
                          <a:pt x="597" y="104"/>
                        </a:lnTo>
                        <a:lnTo>
                          <a:pt x="604" y="137"/>
                        </a:lnTo>
                        <a:lnTo>
                          <a:pt x="602" y="169"/>
                        </a:lnTo>
                        <a:lnTo>
                          <a:pt x="592" y="184"/>
                        </a:lnTo>
                        <a:lnTo>
                          <a:pt x="586" y="196"/>
                        </a:lnTo>
                        <a:lnTo>
                          <a:pt x="588" y="220"/>
                        </a:lnTo>
                        <a:lnTo>
                          <a:pt x="592" y="236"/>
                        </a:lnTo>
                        <a:lnTo>
                          <a:pt x="588" y="259"/>
                        </a:lnTo>
                        <a:lnTo>
                          <a:pt x="582" y="276"/>
                        </a:lnTo>
                        <a:lnTo>
                          <a:pt x="570" y="292"/>
                        </a:lnTo>
                        <a:lnTo>
                          <a:pt x="562" y="304"/>
                        </a:lnTo>
                        <a:lnTo>
                          <a:pt x="562" y="340"/>
                        </a:lnTo>
                        <a:lnTo>
                          <a:pt x="567" y="365"/>
                        </a:lnTo>
                        <a:lnTo>
                          <a:pt x="567" y="379"/>
                        </a:lnTo>
                        <a:lnTo>
                          <a:pt x="545" y="386"/>
                        </a:lnTo>
                        <a:lnTo>
                          <a:pt x="535" y="390"/>
                        </a:lnTo>
                        <a:lnTo>
                          <a:pt x="532" y="419"/>
                        </a:lnTo>
                        <a:lnTo>
                          <a:pt x="532" y="434"/>
                        </a:lnTo>
                        <a:lnTo>
                          <a:pt x="510" y="448"/>
                        </a:lnTo>
                        <a:lnTo>
                          <a:pt x="510" y="455"/>
                        </a:lnTo>
                        <a:lnTo>
                          <a:pt x="513" y="472"/>
                        </a:lnTo>
                        <a:lnTo>
                          <a:pt x="507" y="487"/>
                        </a:lnTo>
                        <a:lnTo>
                          <a:pt x="503" y="494"/>
                        </a:lnTo>
                        <a:lnTo>
                          <a:pt x="501" y="510"/>
                        </a:lnTo>
                        <a:lnTo>
                          <a:pt x="507" y="530"/>
                        </a:lnTo>
                        <a:lnTo>
                          <a:pt x="510" y="550"/>
                        </a:lnTo>
                        <a:lnTo>
                          <a:pt x="507" y="563"/>
                        </a:lnTo>
                        <a:lnTo>
                          <a:pt x="500" y="574"/>
                        </a:lnTo>
                        <a:lnTo>
                          <a:pt x="486" y="583"/>
                        </a:lnTo>
                        <a:lnTo>
                          <a:pt x="465" y="585"/>
                        </a:lnTo>
                        <a:lnTo>
                          <a:pt x="431" y="587"/>
                        </a:lnTo>
                        <a:lnTo>
                          <a:pt x="391" y="590"/>
                        </a:lnTo>
                        <a:lnTo>
                          <a:pt x="359" y="583"/>
                        </a:lnTo>
                        <a:lnTo>
                          <a:pt x="327" y="582"/>
                        </a:lnTo>
                        <a:lnTo>
                          <a:pt x="289" y="569"/>
                        </a:lnTo>
                        <a:lnTo>
                          <a:pt x="235" y="546"/>
                        </a:lnTo>
                        <a:lnTo>
                          <a:pt x="193" y="525"/>
                        </a:lnTo>
                        <a:lnTo>
                          <a:pt x="150" y="494"/>
                        </a:lnTo>
                        <a:lnTo>
                          <a:pt x="112" y="456"/>
                        </a:lnTo>
                        <a:lnTo>
                          <a:pt x="76" y="412"/>
                        </a:lnTo>
                        <a:lnTo>
                          <a:pt x="30" y="348"/>
                        </a:lnTo>
                        <a:lnTo>
                          <a:pt x="25" y="324"/>
                        </a:lnTo>
                        <a:lnTo>
                          <a:pt x="43" y="291"/>
                        </a:lnTo>
                        <a:lnTo>
                          <a:pt x="0" y="205"/>
                        </a:lnTo>
                        <a:lnTo>
                          <a:pt x="39" y="134"/>
                        </a:lnTo>
                        <a:lnTo>
                          <a:pt x="148" y="162"/>
                        </a:lnTo>
                        <a:lnTo>
                          <a:pt x="238" y="115"/>
                        </a:lnTo>
                        <a:lnTo>
                          <a:pt x="240" y="44"/>
                        </a:lnTo>
                        <a:lnTo>
                          <a:pt x="359" y="0"/>
                        </a:lnTo>
                        <a:lnTo>
                          <a:pt x="452" y="0"/>
                        </a:lnTo>
                        <a:lnTo>
                          <a:pt x="542" y="20"/>
                        </a:lnTo>
                        <a:close/>
                      </a:path>
                    </a:pathLst>
                  </a:custGeom>
                  <a:solidFill>
                    <a:srgbClr val="FFA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300" name="Group 260"/>
                  <p:cNvGrpSpPr>
                    <a:grpSpLocks/>
                  </p:cNvGrpSpPr>
                  <p:nvPr/>
                </p:nvGrpSpPr>
                <p:grpSpPr bwMode="auto">
                  <a:xfrm>
                    <a:off x="2023" y="3293"/>
                    <a:ext cx="254" cy="214"/>
                    <a:chOff x="2023" y="3293"/>
                    <a:chExt cx="254" cy="214"/>
                  </a:xfrm>
                </p:grpSpPr>
                <p:grpSp>
                  <p:nvGrpSpPr>
                    <p:cNvPr id="87301" name="Group 261"/>
                    <p:cNvGrpSpPr>
                      <a:grpSpLocks/>
                    </p:cNvGrpSpPr>
                    <p:nvPr/>
                  </p:nvGrpSpPr>
                  <p:grpSpPr bwMode="auto">
                    <a:xfrm>
                      <a:off x="2119" y="3293"/>
                      <a:ext cx="158" cy="72"/>
                      <a:chOff x="2119" y="3293"/>
                      <a:chExt cx="158" cy="72"/>
                    </a:xfrm>
                  </p:grpSpPr>
                  <p:grpSp>
                    <p:nvGrpSpPr>
                      <p:cNvPr id="87302" name="Group 262"/>
                      <p:cNvGrpSpPr>
                        <a:grpSpLocks/>
                      </p:cNvGrpSpPr>
                      <p:nvPr/>
                    </p:nvGrpSpPr>
                    <p:grpSpPr bwMode="auto">
                      <a:xfrm>
                        <a:off x="2234" y="3293"/>
                        <a:ext cx="43" cy="50"/>
                        <a:chOff x="2234" y="3293"/>
                        <a:chExt cx="43" cy="50"/>
                      </a:xfrm>
                    </p:grpSpPr>
                    <p:sp>
                      <p:nvSpPr>
                        <p:cNvPr id="87303" name="Freeform 263"/>
                        <p:cNvSpPr>
                          <a:spLocks/>
                        </p:cNvSpPr>
                        <p:nvPr/>
                      </p:nvSpPr>
                      <p:spPr bwMode="auto">
                        <a:xfrm>
                          <a:off x="2234" y="3293"/>
                          <a:ext cx="42" cy="50"/>
                        </a:xfrm>
                        <a:custGeom>
                          <a:avLst/>
                          <a:gdLst>
                            <a:gd name="T0" fmla="*/ 23 w 85"/>
                            <a:gd name="T1" fmla="*/ 97 h 99"/>
                            <a:gd name="T2" fmla="*/ 7 w 85"/>
                            <a:gd name="T3" fmla="*/ 99 h 99"/>
                            <a:gd name="T4" fmla="*/ 0 w 85"/>
                            <a:gd name="T5" fmla="*/ 83 h 99"/>
                            <a:gd name="T6" fmla="*/ 0 w 85"/>
                            <a:gd name="T7" fmla="*/ 59 h 99"/>
                            <a:gd name="T8" fmla="*/ 7 w 85"/>
                            <a:gd name="T9" fmla="*/ 33 h 99"/>
                            <a:gd name="T10" fmla="*/ 19 w 85"/>
                            <a:gd name="T11" fmla="*/ 15 h 99"/>
                            <a:gd name="T12" fmla="*/ 40 w 85"/>
                            <a:gd name="T13" fmla="*/ 3 h 99"/>
                            <a:gd name="T14" fmla="*/ 62 w 85"/>
                            <a:gd name="T15" fmla="*/ 0 h 99"/>
                            <a:gd name="T16" fmla="*/ 85 w 85"/>
                            <a:gd name="T17" fmla="*/ 5 h 99"/>
                            <a:gd name="T18" fmla="*/ 76 w 85"/>
                            <a:gd name="T19" fmla="*/ 19 h 99"/>
                            <a:gd name="T20" fmla="*/ 66 w 85"/>
                            <a:gd name="T21" fmla="*/ 35 h 99"/>
                            <a:gd name="T22" fmla="*/ 70 w 85"/>
                            <a:gd name="T23" fmla="*/ 61 h 99"/>
                            <a:gd name="T24" fmla="*/ 51 w 85"/>
                            <a:gd name="T25" fmla="*/ 67 h 99"/>
                            <a:gd name="T26" fmla="*/ 33 w 85"/>
                            <a:gd name="T27" fmla="*/ 82 h 99"/>
                            <a:gd name="T28" fmla="*/ 23 w 85"/>
                            <a:gd name="T29" fmla="*/ 97 h 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85" h="99">
                              <a:moveTo>
                                <a:pt x="23" y="97"/>
                              </a:moveTo>
                              <a:lnTo>
                                <a:pt x="7" y="99"/>
                              </a:lnTo>
                              <a:lnTo>
                                <a:pt x="0" y="83"/>
                              </a:lnTo>
                              <a:lnTo>
                                <a:pt x="0" y="59"/>
                              </a:lnTo>
                              <a:lnTo>
                                <a:pt x="7" y="33"/>
                              </a:lnTo>
                              <a:lnTo>
                                <a:pt x="19" y="15"/>
                              </a:lnTo>
                              <a:lnTo>
                                <a:pt x="40" y="3"/>
                              </a:lnTo>
                              <a:lnTo>
                                <a:pt x="62" y="0"/>
                              </a:lnTo>
                              <a:lnTo>
                                <a:pt x="85" y="5"/>
                              </a:lnTo>
                              <a:lnTo>
                                <a:pt x="76" y="19"/>
                              </a:lnTo>
                              <a:lnTo>
                                <a:pt x="66" y="35"/>
                              </a:lnTo>
                              <a:lnTo>
                                <a:pt x="70" y="61"/>
                              </a:lnTo>
                              <a:lnTo>
                                <a:pt x="51" y="67"/>
                              </a:lnTo>
                              <a:lnTo>
                                <a:pt x="33" y="82"/>
                              </a:lnTo>
                              <a:lnTo>
                                <a:pt x="23" y="97"/>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04" name="Freeform 264"/>
                        <p:cNvSpPr>
                          <a:spLocks/>
                        </p:cNvSpPr>
                        <p:nvPr/>
                      </p:nvSpPr>
                      <p:spPr bwMode="auto">
                        <a:xfrm>
                          <a:off x="2238" y="3319"/>
                          <a:ext cx="37" cy="18"/>
                        </a:xfrm>
                        <a:custGeom>
                          <a:avLst/>
                          <a:gdLst>
                            <a:gd name="T0" fmla="*/ 0 w 75"/>
                            <a:gd name="T1" fmla="*/ 5 h 35"/>
                            <a:gd name="T2" fmla="*/ 21 w 75"/>
                            <a:gd name="T3" fmla="*/ 12 h 35"/>
                            <a:gd name="T4" fmla="*/ 42 w 75"/>
                            <a:gd name="T5" fmla="*/ 21 h 35"/>
                            <a:gd name="T6" fmla="*/ 58 w 75"/>
                            <a:gd name="T7" fmla="*/ 26 h 35"/>
                            <a:gd name="T8" fmla="*/ 75 w 75"/>
                            <a:gd name="T9" fmla="*/ 35 h 35"/>
                            <a:gd name="T10" fmla="*/ 67 w 75"/>
                            <a:gd name="T11" fmla="*/ 14 h 35"/>
                            <a:gd name="T12" fmla="*/ 64 w 75"/>
                            <a:gd name="T13" fmla="*/ 0 h 35"/>
                            <a:gd name="T14" fmla="*/ 54 w 75"/>
                            <a:gd name="T15" fmla="*/ 5 h 35"/>
                            <a:gd name="T16" fmla="*/ 39 w 75"/>
                            <a:gd name="T17" fmla="*/ 10 h 35"/>
                            <a:gd name="T18" fmla="*/ 26 w 75"/>
                            <a:gd name="T19" fmla="*/ 8 h 35"/>
                            <a:gd name="T20" fmla="*/ 0 w 75"/>
                            <a:gd name="T21" fmla="*/ 5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5" h="35">
                              <a:moveTo>
                                <a:pt x="0" y="5"/>
                              </a:moveTo>
                              <a:lnTo>
                                <a:pt x="21" y="12"/>
                              </a:lnTo>
                              <a:lnTo>
                                <a:pt x="42" y="21"/>
                              </a:lnTo>
                              <a:lnTo>
                                <a:pt x="58" y="26"/>
                              </a:lnTo>
                              <a:lnTo>
                                <a:pt x="75" y="35"/>
                              </a:lnTo>
                              <a:lnTo>
                                <a:pt x="67" y="14"/>
                              </a:lnTo>
                              <a:lnTo>
                                <a:pt x="64" y="0"/>
                              </a:lnTo>
                              <a:lnTo>
                                <a:pt x="54" y="5"/>
                              </a:lnTo>
                              <a:lnTo>
                                <a:pt x="39" y="10"/>
                              </a:lnTo>
                              <a:lnTo>
                                <a:pt x="26" y="8"/>
                              </a:lnTo>
                              <a:lnTo>
                                <a:pt x="0" y="5"/>
                              </a:lnTo>
                              <a:close/>
                            </a:path>
                          </a:pathLst>
                        </a:custGeom>
                        <a:solidFill>
                          <a:srgbClr val="C04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05" name="Freeform 265"/>
                        <p:cNvSpPr>
                          <a:spLocks/>
                        </p:cNvSpPr>
                        <p:nvPr/>
                      </p:nvSpPr>
                      <p:spPr bwMode="auto">
                        <a:xfrm>
                          <a:off x="2236" y="3293"/>
                          <a:ext cx="41" cy="21"/>
                        </a:xfrm>
                        <a:custGeom>
                          <a:avLst/>
                          <a:gdLst>
                            <a:gd name="T0" fmla="*/ 83 w 83"/>
                            <a:gd name="T1" fmla="*/ 5 h 43"/>
                            <a:gd name="T2" fmla="*/ 66 w 83"/>
                            <a:gd name="T3" fmla="*/ 0 h 43"/>
                            <a:gd name="T4" fmla="*/ 51 w 83"/>
                            <a:gd name="T5" fmla="*/ 0 h 43"/>
                            <a:gd name="T6" fmla="*/ 30 w 83"/>
                            <a:gd name="T7" fmla="*/ 6 h 43"/>
                            <a:gd name="T8" fmla="*/ 16 w 83"/>
                            <a:gd name="T9" fmla="*/ 16 h 43"/>
                            <a:gd name="T10" fmla="*/ 7 w 83"/>
                            <a:gd name="T11" fmla="*/ 28 h 43"/>
                            <a:gd name="T12" fmla="*/ 0 w 83"/>
                            <a:gd name="T13" fmla="*/ 43 h 43"/>
                            <a:gd name="T14" fmla="*/ 13 w 83"/>
                            <a:gd name="T15" fmla="*/ 31 h 43"/>
                            <a:gd name="T16" fmla="*/ 27 w 83"/>
                            <a:gd name="T17" fmla="*/ 21 h 43"/>
                            <a:gd name="T18" fmla="*/ 47 w 83"/>
                            <a:gd name="T19" fmla="*/ 16 h 43"/>
                            <a:gd name="T20" fmla="*/ 61 w 83"/>
                            <a:gd name="T21" fmla="*/ 17 h 43"/>
                            <a:gd name="T22" fmla="*/ 74 w 83"/>
                            <a:gd name="T23" fmla="*/ 23 h 43"/>
                            <a:gd name="T24" fmla="*/ 77 w 83"/>
                            <a:gd name="T25" fmla="*/ 15 h 43"/>
                            <a:gd name="T26" fmla="*/ 83 w 83"/>
                            <a:gd name="T27" fmla="*/ 5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3" h="43">
                              <a:moveTo>
                                <a:pt x="83" y="5"/>
                              </a:moveTo>
                              <a:lnTo>
                                <a:pt x="66" y="0"/>
                              </a:lnTo>
                              <a:lnTo>
                                <a:pt x="51" y="0"/>
                              </a:lnTo>
                              <a:lnTo>
                                <a:pt x="30" y="6"/>
                              </a:lnTo>
                              <a:lnTo>
                                <a:pt x="16" y="16"/>
                              </a:lnTo>
                              <a:lnTo>
                                <a:pt x="7" y="28"/>
                              </a:lnTo>
                              <a:lnTo>
                                <a:pt x="0" y="43"/>
                              </a:lnTo>
                              <a:lnTo>
                                <a:pt x="13" y="31"/>
                              </a:lnTo>
                              <a:lnTo>
                                <a:pt x="27" y="21"/>
                              </a:lnTo>
                              <a:lnTo>
                                <a:pt x="47" y="16"/>
                              </a:lnTo>
                              <a:lnTo>
                                <a:pt x="61" y="17"/>
                              </a:lnTo>
                              <a:lnTo>
                                <a:pt x="74" y="23"/>
                              </a:lnTo>
                              <a:lnTo>
                                <a:pt x="77" y="15"/>
                              </a:lnTo>
                              <a:lnTo>
                                <a:pt x="83" y="5"/>
                              </a:lnTo>
                              <a:close/>
                            </a:path>
                          </a:pathLst>
                        </a:custGeom>
                        <a:solidFill>
                          <a:srgbClr val="A08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06" name="Group 266"/>
                      <p:cNvGrpSpPr>
                        <a:grpSpLocks/>
                      </p:cNvGrpSpPr>
                      <p:nvPr/>
                    </p:nvGrpSpPr>
                    <p:grpSpPr bwMode="auto">
                      <a:xfrm>
                        <a:off x="2119" y="3296"/>
                        <a:ext cx="109" cy="69"/>
                        <a:chOff x="2119" y="3296"/>
                        <a:chExt cx="109" cy="69"/>
                      </a:xfrm>
                    </p:grpSpPr>
                    <p:sp>
                      <p:nvSpPr>
                        <p:cNvPr id="87307" name="Freeform 267"/>
                        <p:cNvSpPr>
                          <a:spLocks/>
                        </p:cNvSpPr>
                        <p:nvPr/>
                      </p:nvSpPr>
                      <p:spPr bwMode="auto">
                        <a:xfrm>
                          <a:off x="2119" y="3298"/>
                          <a:ext cx="109" cy="67"/>
                        </a:xfrm>
                        <a:custGeom>
                          <a:avLst/>
                          <a:gdLst>
                            <a:gd name="T0" fmla="*/ 0 w 217"/>
                            <a:gd name="T1" fmla="*/ 72 h 135"/>
                            <a:gd name="T2" fmla="*/ 23 w 217"/>
                            <a:gd name="T3" fmla="*/ 45 h 135"/>
                            <a:gd name="T4" fmla="*/ 44 w 217"/>
                            <a:gd name="T5" fmla="*/ 27 h 135"/>
                            <a:gd name="T6" fmla="*/ 64 w 217"/>
                            <a:gd name="T7" fmla="*/ 13 h 135"/>
                            <a:gd name="T8" fmla="*/ 88 w 217"/>
                            <a:gd name="T9" fmla="*/ 3 h 135"/>
                            <a:gd name="T10" fmla="*/ 113 w 217"/>
                            <a:gd name="T11" fmla="*/ 0 h 135"/>
                            <a:gd name="T12" fmla="*/ 137 w 217"/>
                            <a:gd name="T13" fmla="*/ 0 h 135"/>
                            <a:gd name="T14" fmla="*/ 161 w 217"/>
                            <a:gd name="T15" fmla="*/ 3 h 135"/>
                            <a:gd name="T16" fmla="*/ 185 w 217"/>
                            <a:gd name="T17" fmla="*/ 12 h 135"/>
                            <a:gd name="T18" fmla="*/ 199 w 217"/>
                            <a:gd name="T19" fmla="*/ 16 h 135"/>
                            <a:gd name="T20" fmla="*/ 217 w 217"/>
                            <a:gd name="T21" fmla="*/ 9 h 135"/>
                            <a:gd name="T22" fmla="*/ 212 w 217"/>
                            <a:gd name="T23" fmla="*/ 27 h 135"/>
                            <a:gd name="T24" fmla="*/ 211 w 217"/>
                            <a:gd name="T25" fmla="*/ 44 h 135"/>
                            <a:gd name="T26" fmla="*/ 214 w 217"/>
                            <a:gd name="T27" fmla="*/ 66 h 135"/>
                            <a:gd name="T28" fmla="*/ 216 w 217"/>
                            <a:gd name="T29" fmla="*/ 88 h 135"/>
                            <a:gd name="T30" fmla="*/ 212 w 217"/>
                            <a:gd name="T31" fmla="*/ 112 h 135"/>
                            <a:gd name="T32" fmla="*/ 203 w 217"/>
                            <a:gd name="T33" fmla="*/ 123 h 135"/>
                            <a:gd name="T34" fmla="*/ 189 w 217"/>
                            <a:gd name="T35" fmla="*/ 135 h 135"/>
                            <a:gd name="T36" fmla="*/ 194 w 217"/>
                            <a:gd name="T37" fmla="*/ 114 h 135"/>
                            <a:gd name="T38" fmla="*/ 196 w 217"/>
                            <a:gd name="T39" fmla="*/ 96 h 135"/>
                            <a:gd name="T40" fmla="*/ 192 w 217"/>
                            <a:gd name="T41" fmla="*/ 83 h 135"/>
                            <a:gd name="T42" fmla="*/ 183 w 217"/>
                            <a:gd name="T43" fmla="*/ 73 h 135"/>
                            <a:gd name="T44" fmla="*/ 166 w 217"/>
                            <a:gd name="T45" fmla="*/ 89 h 135"/>
                            <a:gd name="T46" fmla="*/ 148 w 217"/>
                            <a:gd name="T47" fmla="*/ 98 h 135"/>
                            <a:gd name="T48" fmla="*/ 129 w 217"/>
                            <a:gd name="T49" fmla="*/ 102 h 135"/>
                            <a:gd name="T50" fmla="*/ 107 w 217"/>
                            <a:gd name="T51" fmla="*/ 101 h 135"/>
                            <a:gd name="T52" fmla="*/ 86 w 217"/>
                            <a:gd name="T53" fmla="*/ 89 h 135"/>
                            <a:gd name="T54" fmla="*/ 66 w 217"/>
                            <a:gd name="T55" fmla="*/ 73 h 135"/>
                            <a:gd name="T56" fmla="*/ 51 w 217"/>
                            <a:gd name="T57" fmla="*/ 65 h 135"/>
                            <a:gd name="T58" fmla="*/ 0 w 217"/>
                            <a:gd name="T59" fmla="*/ 72 h 1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217" h="135">
                              <a:moveTo>
                                <a:pt x="0" y="72"/>
                              </a:moveTo>
                              <a:lnTo>
                                <a:pt x="23" y="45"/>
                              </a:lnTo>
                              <a:lnTo>
                                <a:pt x="44" y="27"/>
                              </a:lnTo>
                              <a:lnTo>
                                <a:pt x="64" y="13"/>
                              </a:lnTo>
                              <a:lnTo>
                                <a:pt x="88" y="3"/>
                              </a:lnTo>
                              <a:lnTo>
                                <a:pt x="113" y="0"/>
                              </a:lnTo>
                              <a:lnTo>
                                <a:pt x="137" y="0"/>
                              </a:lnTo>
                              <a:lnTo>
                                <a:pt x="161" y="3"/>
                              </a:lnTo>
                              <a:lnTo>
                                <a:pt x="185" y="12"/>
                              </a:lnTo>
                              <a:lnTo>
                                <a:pt x="199" y="16"/>
                              </a:lnTo>
                              <a:lnTo>
                                <a:pt x="217" y="9"/>
                              </a:lnTo>
                              <a:lnTo>
                                <a:pt x="212" y="27"/>
                              </a:lnTo>
                              <a:lnTo>
                                <a:pt x="211" y="44"/>
                              </a:lnTo>
                              <a:lnTo>
                                <a:pt x="214" y="66"/>
                              </a:lnTo>
                              <a:lnTo>
                                <a:pt x="216" y="88"/>
                              </a:lnTo>
                              <a:lnTo>
                                <a:pt x="212" y="112"/>
                              </a:lnTo>
                              <a:lnTo>
                                <a:pt x="203" y="123"/>
                              </a:lnTo>
                              <a:lnTo>
                                <a:pt x="189" y="135"/>
                              </a:lnTo>
                              <a:lnTo>
                                <a:pt x="194" y="114"/>
                              </a:lnTo>
                              <a:lnTo>
                                <a:pt x="196" y="96"/>
                              </a:lnTo>
                              <a:lnTo>
                                <a:pt x="192" y="83"/>
                              </a:lnTo>
                              <a:lnTo>
                                <a:pt x="183" y="73"/>
                              </a:lnTo>
                              <a:lnTo>
                                <a:pt x="166" y="89"/>
                              </a:lnTo>
                              <a:lnTo>
                                <a:pt x="148" y="98"/>
                              </a:lnTo>
                              <a:lnTo>
                                <a:pt x="129" y="102"/>
                              </a:lnTo>
                              <a:lnTo>
                                <a:pt x="107" y="101"/>
                              </a:lnTo>
                              <a:lnTo>
                                <a:pt x="86" y="89"/>
                              </a:lnTo>
                              <a:lnTo>
                                <a:pt x="66" y="73"/>
                              </a:lnTo>
                              <a:lnTo>
                                <a:pt x="51" y="65"/>
                              </a:lnTo>
                              <a:lnTo>
                                <a:pt x="0" y="72"/>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08" name="Freeform 268"/>
                        <p:cNvSpPr>
                          <a:spLocks/>
                        </p:cNvSpPr>
                        <p:nvPr/>
                      </p:nvSpPr>
                      <p:spPr bwMode="auto">
                        <a:xfrm>
                          <a:off x="2149" y="3322"/>
                          <a:ext cx="57" cy="25"/>
                        </a:xfrm>
                        <a:custGeom>
                          <a:avLst/>
                          <a:gdLst>
                            <a:gd name="T0" fmla="*/ 0 w 113"/>
                            <a:gd name="T1" fmla="*/ 0 h 50"/>
                            <a:gd name="T2" fmla="*/ 17 w 113"/>
                            <a:gd name="T3" fmla="*/ 13 h 50"/>
                            <a:gd name="T4" fmla="*/ 34 w 113"/>
                            <a:gd name="T5" fmla="*/ 23 h 50"/>
                            <a:gd name="T6" fmla="*/ 56 w 113"/>
                            <a:gd name="T7" fmla="*/ 27 h 50"/>
                            <a:gd name="T8" fmla="*/ 69 w 113"/>
                            <a:gd name="T9" fmla="*/ 27 h 50"/>
                            <a:gd name="T10" fmla="*/ 82 w 113"/>
                            <a:gd name="T11" fmla="*/ 23 h 50"/>
                            <a:gd name="T12" fmla="*/ 103 w 113"/>
                            <a:gd name="T13" fmla="*/ 8 h 50"/>
                            <a:gd name="T14" fmla="*/ 90 w 113"/>
                            <a:gd name="T15" fmla="*/ 24 h 50"/>
                            <a:gd name="T16" fmla="*/ 113 w 113"/>
                            <a:gd name="T17" fmla="*/ 37 h 50"/>
                            <a:gd name="T18" fmla="*/ 91 w 113"/>
                            <a:gd name="T19" fmla="*/ 44 h 50"/>
                            <a:gd name="T20" fmla="*/ 74 w 113"/>
                            <a:gd name="T21" fmla="*/ 50 h 50"/>
                            <a:gd name="T22" fmla="*/ 50 w 113"/>
                            <a:gd name="T23" fmla="*/ 49 h 50"/>
                            <a:gd name="T24" fmla="*/ 32 w 113"/>
                            <a:gd name="T25" fmla="*/ 39 h 50"/>
                            <a:gd name="T26" fmla="*/ 15 w 113"/>
                            <a:gd name="T27" fmla="*/ 23 h 50"/>
                            <a:gd name="T28" fmla="*/ 0 w 113"/>
                            <a:gd name="T29" fmla="*/ 0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3" h="50">
                              <a:moveTo>
                                <a:pt x="0" y="0"/>
                              </a:moveTo>
                              <a:lnTo>
                                <a:pt x="17" y="13"/>
                              </a:lnTo>
                              <a:lnTo>
                                <a:pt x="34" y="23"/>
                              </a:lnTo>
                              <a:lnTo>
                                <a:pt x="56" y="27"/>
                              </a:lnTo>
                              <a:lnTo>
                                <a:pt x="69" y="27"/>
                              </a:lnTo>
                              <a:lnTo>
                                <a:pt x="82" y="23"/>
                              </a:lnTo>
                              <a:lnTo>
                                <a:pt x="103" y="8"/>
                              </a:lnTo>
                              <a:lnTo>
                                <a:pt x="90" y="24"/>
                              </a:lnTo>
                              <a:lnTo>
                                <a:pt x="113" y="37"/>
                              </a:lnTo>
                              <a:lnTo>
                                <a:pt x="91" y="44"/>
                              </a:lnTo>
                              <a:lnTo>
                                <a:pt x="74" y="50"/>
                              </a:lnTo>
                              <a:lnTo>
                                <a:pt x="50" y="49"/>
                              </a:lnTo>
                              <a:lnTo>
                                <a:pt x="32" y="39"/>
                              </a:lnTo>
                              <a:lnTo>
                                <a:pt x="15" y="23"/>
                              </a:lnTo>
                              <a:lnTo>
                                <a:pt x="0" y="0"/>
                              </a:lnTo>
                              <a:close/>
                            </a:path>
                          </a:pathLst>
                        </a:custGeom>
                        <a:solidFill>
                          <a:srgbClr val="C04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09" name="Freeform 269"/>
                        <p:cNvSpPr>
                          <a:spLocks/>
                        </p:cNvSpPr>
                        <p:nvPr/>
                      </p:nvSpPr>
                      <p:spPr bwMode="auto">
                        <a:xfrm>
                          <a:off x="2130" y="3296"/>
                          <a:ext cx="96" cy="28"/>
                        </a:xfrm>
                        <a:custGeom>
                          <a:avLst/>
                          <a:gdLst>
                            <a:gd name="T0" fmla="*/ 0 w 193"/>
                            <a:gd name="T1" fmla="*/ 55 h 57"/>
                            <a:gd name="T2" fmla="*/ 16 w 193"/>
                            <a:gd name="T3" fmla="*/ 37 h 57"/>
                            <a:gd name="T4" fmla="*/ 22 w 193"/>
                            <a:gd name="T5" fmla="*/ 28 h 57"/>
                            <a:gd name="T6" fmla="*/ 32 w 193"/>
                            <a:gd name="T7" fmla="*/ 22 h 57"/>
                            <a:gd name="T8" fmla="*/ 40 w 193"/>
                            <a:gd name="T9" fmla="*/ 15 h 57"/>
                            <a:gd name="T10" fmla="*/ 51 w 193"/>
                            <a:gd name="T11" fmla="*/ 10 h 57"/>
                            <a:gd name="T12" fmla="*/ 62 w 193"/>
                            <a:gd name="T13" fmla="*/ 6 h 57"/>
                            <a:gd name="T14" fmla="*/ 78 w 193"/>
                            <a:gd name="T15" fmla="*/ 1 h 57"/>
                            <a:gd name="T16" fmla="*/ 94 w 193"/>
                            <a:gd name="T17" fmla="*/ 0 h 57"/>
                            <a:gd name="T18" fmla="*/ 113 w 193"/>
                            <a:gd name="T19" fmla="*/ 1 h 57"/>
                            <a:gd name="T20" fmla="*/ 129 w 193"/>
                            <a:gd name="T21" fmla="*/ 6 h 57"/>
                            <a:gd name="T22" fmla="*/ 145 w 193"/>
                            <a:gd name="T23" fmla="*/ 10 h 57"/>
                            <a:gd name="T24" fmla="*/ 166 w 193"/>
                            <a:gd name="T25" fmla="*/ 16 h 57"/>
                            <a:gd name="T26" fmla="*/ 177 w 193"/>
                            <a:gd name="T27" fmla="*/ 15 h 57"/>
                            <a:gd name="T28" fmla="*/ 188 w 193"/>
                            <a:gd name="T29" fmla="*/ 13 h 57"/>
                            <a:gd name="T30" fmla="*/ 192 w 193"/>
                            <a:gd name="T31" fmla="*/ 18 h 57"/>
                            <a:gd name="T32" fmla="*/ 193 w 193"/>
                            <a:gd name="T33" fmla="*/ 26 h 57"/>
                            <a:gd name="T34" fmla="*/ 190 w 193"/>
                            <a:gd name="T35" fmla="*/ 37 h 57"/>
                            <a:gd name="T36" fmla="*/ 186 w 193"/>
                            <a:gd name="T37" fmla="*/ 44 h 57"/>
                            <a:gd name="T38" fmla="*/ 177 w 193"/>
                            <a:gd name="T39" fmla="*/ 42 h 57"/>
                            <a:gd name="T40" fmla="*/ 165 w 193"/>
                            <a:gd name="T41" fmla="*/ 43 h 57"/>
                            <a:gd name="T42" fmla="*/ 152 w 193"/>
                            <a:gd name="T43" fmla="*/ 38 h 57"/>
                            <a:gd name="T44" fmla="*/ 141 w 193"/>
                            <a:gd name="T45" fmla="*/ 36 h 57"/>
                            <a:gd name="T46" fmla="*/ 129 w 193"/>
                            <a:gd name="T47" fmla="*/ 36 h 57"/>
                            <a:gd name="T48" fmla="*/ 122 w 193"/>
                            <a:gd name="T49" fmla="*/ 31 h 57"/>
                            <a:gd name="T50" fmla="*/ 113 w 193"/>
                            <a:gd name="T51" fmla="*/ 28 h 57"/>
                            <a:gd name="T52" fmla="*/ 102 w 193"/>
                            <a:gd name="T53" fmla="*/ 26 h 57"/>
                            <a:gd name="T54" fmla="*/ 91 w 193"/>
                            <a:gd name="T55" fmla="*/ 26 h 57"/>
                            <a:gd name="T56" fmla="*/ 78 w 193"/>
                            <a:gd name="T57" fmla="*/ 28 h 57"/>
                            <a:gd name="T58" fmla="*/ 67 w 193"/>
                            <a:gd name="T59" fmla="*/ 27 h 57"/>
                            <a:gd name="T60" fmla="*/ 54 w 193"/>
                            <a:gd name="T61" fmla="*/ 26 h 57"/>
                            <a:gd name="T62" fmla="*/ 42 w 193"/>
                            <a:gd name="T63" fmla="*/ 31 h 57"/>
                            <a:gd name="T64" fmla="*/ 28 w 193"/>
                            <a:gd name="T65" fmla="*/ 38 h 57"/>
                            <a:gd name="T66" fmla="*/ 17 w 193"/>
                            <a:gd name="T67" fmla="*/ 47 h 57"/>
                            <a:gd name="T68" fmla="*/ 11 w 193"/>
                            <a:gd name="T69" fmla="*/ 57 h 57"/>
                            <a:gd name="T70" fmla="*/ 0 w 193"/>
                            <a:gd name="T71" fmla="*/ 55 h 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3" h="57">
                              <a:moveTo>
                                <a:pt x="0" y="55"/>
                              </a:moveTo>
                              <a:lnTo>
                                <a:pt x="16" y="37"/>
                              </a:lnTo>
                              <a:lnTo>
                                <a:pt x="22" y="28"/>
                              </a:lnTo>
                              <a:lnTo>
                                <a:pt x="32" y="22"/>
                              </a:lnTo>
                              <a:lnTo>
                                <a:pt x="40" y="15"/>
                              </a:lnTo>
                              <a:lnTo>
                                <a:pt x="51" y="10"/>
                              </a:lnTo>
                              <a:lnTo>
                                <a:pt x="62" y="6"/>
                              </a:lnTo>
                              <a:lnTo>
                                <a:pt x="78" y="1"/>
                              </a:lnTo>
                              <a:lnTo>
                                <a:pt x="94" y="0"/>
                              </a:lnTo>
                              <a:lnTo>
                                <a:pt x="113" y="1"/>
                              </a:lnTo>
                              <a:lnTo>
                                <a:pt x="129" y="6"/>
                              </a:lnTo>
                              <a:lnTo>
                                <a:pt x="145" y="10"/>
                              </a:lnTo>
                              <a:lnTo>
                                <a:pt x="166" y="16"/>
                              </a:lnTo>
                              <a:lnTo>
                                <a:pt x="177" y="15"/>
                              </a:lnTo>
                              <a:lnTo>
                                <a:pt x="188" y="13"/>
                              </a:lnTo>
                              <a:lnTo>
                                <a:pt x="192" y="18"/>
                              </a:lnTo>
                              <a:lnTo>
                                <a:pt x="193" y="26"/>
                              </a:lnTo>
                              <a:lnTo>
                                <a:pt x="190" y="37"/>
                              </a:lnTo>
                              <a:lnTo>
                                <a:pt x="186" y="44"/>
                              </a:lnTo>
                              <a:lnTo>
                                <a:pt x="177" y="42"/>
                              </a:lnTo>
                              <a:lnTo>
                                <a:pt x="165" y="43"/>
                              </a:lnTo>
                              <a:lnTo>
                                <a:pt x="152" y="38"/>
                              </a:lnTo>
                              <a:lnTo>
                                <a:pt x="141" y="36"/>
                              </a:lnTo>
                              <a:lnTo>
                                <a:pt x="129" y="36"/>
                              </a:lnTo>
                              <a:lnTo>
                                <a:pt x="122" y="31"/>
                              </a:lnTo>
                              <a:lnTo>
                                <a:pt x="113" y="28"/>
                              </a:lnTo>
                              <a:lnTo>
                                <a:pt x="102" y="26"/>
                              </a:lnTo>
                              <a:lnTo>
                                <a:pt x="91" y="26"/>
                              </a:lnTo>
                              <a:lnTo>
                                <a:pt x="78" y="28"/>
                              </a:lnTo>
                              <a:lnTo>
                                <a:pt x="67" y="27"/>
                              </a:lnTo>
                              <a:lnTo>
                                <a:pt x="54" y="26"/>
                              </a:lnTo>
                              <a:lnTo>
                                <a:pt x="42" y="31"/>
                              </a:lnTo>
                              <a:lnTo>
                                <a:pt x="28" y="38"/>
                              </a:lnTo>
                              <a:lnTo>
                                <a:pt x="17" y="47"/>
                              </a:lnTo>
                              <a:lnTo>
                                <a:pt x="11" y="57"/>
                              </a:lnTo>
                              <a:lnTo>
                                <a:pt x="0" y="55"/>
                              </a:lnTo>
                              <a:close/>
                            </a:path>
                          </a:pathLst>
                        </a:custGeom>
                        <a:solidFill>
                          <a:srgbClr val="A08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310" name="Group 270"/>
                    <p:cNvGrpSpPr>
                      <a:grpSpLocks/>
                    </p:cNvGrpSpPr>
                    <p:nvPr/>
                  </p:nvGrpSpPr>
                  <p:grpSpPr bwMode="auto">
                    <a:xfrm>
                      <a:off x="2023" y="3335"/>
                      <a:ext cx="240" cy="172"/>
                      <a:chOff x="2023" y="3335"/>
                      <a:chExt cx="240" cy="172"/>
                    </a:xfrm>
                  </p:grpSpPr>
                  <p:grpSp>
                    <p:nvGrpSpPr>
                      <p:cNvPr id="87311" name="Group 271"/>
                      <p:cNvGrpSpPr>
                        <a:grpSpLocks/>
                      </p:cNvGrpSpPr>
                      <p:nvPr/>
                    </p:nvGrpSpPr>
                    <p:grpSpPr bwMode="auto">
                      <a:xfrm>
                        <a:off x="2199" y="3335"/>
                        <a:ext cx="64" cy="94"/>
                        <a:chOff x="2199" y="3335"/>
                        <a:chExt cx="64" cy="94"/>
                      </a:xfrm>
                    </p:grpSpPr>
                    <p:sp>
                      <p:nvSpPr>
                        <p:cNvPr id="87312" name="Freeform 272"/>
                        <p:cNvSpPr>
                          <a:spLocks/>
                        </p:cNvSpPr>
                        <p:nvPr/>
                      </p:nvSpPr>
                      <p:spPr bwMode="auto">
                        <a:xfrm>
                          <a:off x="2199" y="3351"/>
                          <a:ext cx="40" cy="64"/>
                        </a:xfrm>
                        <a:custGeom>
                          <a:avLst/>
                          <a:gdLst>
                            <a:gd name="T0" fmla="*/ 35 w 80"/>
                            <a:gd name="T1" fmla="*/ 0 h 130"/>
                            <a:gd name="T2" fmla="*/ 23 w 80"/>
                            <a:gd name="T3" fmla="*/ 29 h 130"/>
                            <a:gd name="T4" fmla="*/ 16 w 80"/>
                            <a:gd name="T5" fmla="*/ 55 h 130"/>
                            <a:gd name="T6" fmla="*/ 28 w 80"/>
                            <a:gd name="T7" fmla="*/ 46 h 130"/>
                            <a:gd name="T8" fmla="*/ 41 w 80"/>
                            <a:gd name="T9" fmla="*/ 41 h 130"/>
                            <a:gd name="T10" fmla="*/ 52 w 80"/>
                            <a:gd name="T11" fmla="*/ 45 h 130"/>
                            <a:gd name="T12" fmla="*/ 61 w 80"/>
                            <a:gd name="T13" fmla="*/ 53 h 130"/>
                            <a:gd name="T14" fmla="*/ 62 w 80"/>
                            <a:gd name="T15" fmla="*/ 66 h 130"/>
                            <a:gd name="T16" fmla="*/ 54 w 80"/>
                            <a:gd name="T17" fmla="*/ 61 h 130"/>
                            <a:gd name="T18" fmla="*/ 43 w 80"/>
                            <a:gd name="T19" fmla="*/ 56 h 130"/>
                            <a:gd name="T20" fmla="*/ 28 w 80"/>
                            <a:gd name="T21" fmla="*/ 55 h 130"/>
                            <a:gd name="T22" fmla="*/ 17 w 80"/>
                            <a:gd name="T23" fmla="*/ 60 h 130"/>
                            <a:gd name="T24" fmla="*/ 11 w 80"/>
                            <a:gd name="T25" fmla="*/ 73 h 130"/>
                            <a:gd name="T26" fmla="*/ 12 w 80"/>
                            <a:gd name="T27" fmla="*/ 88 h 130"/>
                            <a:gd name="T28" fmla="*/ 20 w 80"/>
                            <a:gd name="T29" fmla="*/ 98 h 130"/>
                            <a:gd name="T30" fmla="*/ 38 w 80"/>
                            <a:gd name="T31" fmla="*/ 99 h 130"/>
                            <a:gd name="T32" fmla="*/ 57 w 80"/>
                            <a:gd name="T33" fmla="*/ 101 h 130"/>
                            <a:gd name="T34" fmla="*/ 70 w 80"/>
                            <a:gd name="T35" fmla="*/ 108 h 130"/>
                            <a:gd name="T36" fmla="*/ 80 w 80"/>
                            <a:gd name="T37" fmla="*/ 120 h 130"/>
                            <a:gd name="T38" fmla="*/ 72 w 80"/>
                            <a:gd name="T39" fmla="*/ 128 h 130"/>
                            <a:gd name="T40" fmla="*/ 54 w 80"/>
                            <a:gd name="T41" fmla="*/ 130 h 130"/>
                            <a:gd name="T42" fmla="*/ 35 w 80"/>
                            <a:gd name="T43" fmla="*/ 125 h 130"/>
                            <a:gd name="T44" fmla="*/ 16 w 80"/>
                            <a:gd name="T45" fmla="*/ 112 h 130"/>
                            <a:gd name="T46" fmla="*/ 3 w 80"/>
                            <a:gd name="T47" fmla="*/ 101 h 130"/>
                            <a:gd name="T48" fmla="*/ 0 w 80"/>
                            <a:gd name="T49" fmla="*/ 84 h 130"/>
                            <a:gd name="T50" fmla="*/ 1 w 80"/>
                            <a:gd name="T51" fmla="*/ 71 h 130"/>
                            <a:gd name="T52" fmla="*/ 8 w 80"/>
                            <a:gd name="T53" fmla="*/ 52 h 130"/>
                            <a:gd name="T54" fmla="*/ 35 w 80"/>
                            <a:gd name="T55" fmla="*/ 0 h 1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80" h="130">
                              <a:moveTo>
                                <a:pt x="35" y="0"/>
                              </a:moveTo>
                              <a:lnTo>
                                <a:pt x="23" y="29"/>
                              </a:lnTo>
                              <a:lnTo>
                                <a:pt x="16" y="55"/>
                              </a:lnTo>
                              <a:lnTo>
                                <a:pt x="28" y="46"/>
                              </a:lnTo>
                              <a:lnTo>
                                <a:pt x="41" y="41"/>
                              </a:lnTo>
                              <a:lnTo>
                                <a:pt x="52" y="45"/>
                              </a:lnTo>
                              <a:lnTo>
                                <a:pt x="61" y="53"/>
                              </a:lnTo>
                              <a:lnTo>
                                <a:pt x="62" y="66"/>
                              </a:lnTo>
                              <a:lnTo>
                                <a:pt x="54" y="61"/>
                              </a:lnTo>
                              <a:lnTo>
                                <a:pt x="43" y="56"/>
                              </a:lnTo>
                              <a:lnTo>
                                <a:pt x="28" y="55"/>
                              </a:lnTo>
                              <a:lnTo>
                                <a:pt x="17" y="60"/>
                              </a:lnTo>
                              <a:lnTo>
                                <a:pt x="11" y="73"/>
                              </a:lnTo>
                              <a:lnTo>
                                <a:pt x="12" y="88"/>
                              </a:lnTo>
                              <a:lnTo>
                                <a:pt x="20" y="98"/>
                              </a:lnTo>
                              <a:lnTo>
                                <a:pt x="38" y="99"/>
                              </a:lnTo>
                              <a:lnTo>
                                <a:pt x="57" y="101"/>
                              </a:lnTo>
                              <a:lnTo>
                                <a:pt x="70" y="108"/>
                              </a:lnTo>
                              <a:lnTo>
                                <a:pt x="80" y="120"/>
                              </a:lnTo>
                              <a:lnTo>
                                <a:pt x="72" y="128"/>
                              </a:lnTo>
                              <a:lnTo>
                                <a:pt x="54" y="130"/>
                              </a:lnTo>
                              <a:lnTo>
                                <a:pt x="35" y="125"/>
                              </a:lnTo>
                              <a:lnTo>
                                <a:pt x="16" y="112"/>
                              </a:lnTo>
                              <a:lnTo>
                                <a:pt x="3" y="101"/>
                              </a:lnTo>
                              <a:lnTo>
                                <a:pt x="0" y="84"/>
                              </a:lnTo>
                              <a:lnTo>
                                <a:pt x="1" y="71"/>
                              </a:lnTo>
                              <a:lnTo>
                                <a:pt x="8" y="52"/>
                              </a:lnTo>
                              <a:lnTo>
                                <a:pt x="35"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13" name="Freeform 273"/>
                        <p:cNvSpPr>
                          <a:spLocks/>
                        </p:cNvSpPr>
                        <p:nvPr/>
                      </p:nvSpPr>
                      <p:spPr bwMode="auto">
                        <a:xfrm>
                          <a:off x="2232" y="3335"/>
                          <a:ext cx="31" cy="94"/>
                        </a:xfrm>
                        <a:custGeom>
                          <a:avLst/>
                          <a:gdLst>
                            <a:gd name="T0" fmla="*/ 9 w 62"/>
                            <a:gd name="T1" fmla="*/ 0 h 190"/>
                            <a:gd name="T2" fmla="*/ 34 w 62"/>
                            <a:gd name="T3" fmla="*/ 41 h 190"/>
                            <a:gd name="T4" fmla="*/ 43 w 62"/>
                            <a:gd name="T5" fmla="*/ 60 h 190"/>
                            <a:gd name="T6" fmla="*/ 53 w 62"/>
                            <a:gd name="T7" fmla="*/ 85 h 190"/>
                            <a:gd name="T8" fmla="*/ 59 w 62"/>
                            <a:gd name="T9" fmla="*/ 103 h 190"/>
                            <a:gd name="T10" fmla="*/ 62 w 62"/>
                            <a:gd name="T11" fmla="*/ 121 h 190"/>
                            <a:gd name="T12" fmla="*/ 55 w 62"/>
                            <a:gd name="T13" fmla="*/ 136 h 190"/>
                            <a:gd name="T14" fmla="*/ 44 w 62"/>
                            <a:gd name="T15" fmla="*/ 142 h 190"/>
                            <a:gd name="T16" fmla="*/ 30 w 62"/>
                            <a:gd name="T17" fmla="*/ 146 h 190"/>
                            <a:gd name="T18" fmla="*/ 17 w 62"/>
                            <a:gd name="T19" fmla="*/ 149 h 190"/>
                            <a:gd name="T20" fmla="*/ 14 w 62"/>
                            <a:gd name="T21" fmla="*/ 190 h 190"/>
                            <a:gd name="T22" fmla="*/ 9 w 62"/>
                            <a:gd name="T23" fmla="*/ 165 h 190"/>
                            <a:gd name="T24" fmla="*/ 0 w 62"/>
                            <a:gd name="T25" fmla="*/ 151 h 190"/>
                            <a:gd name="T26" fmla="*/ 20 w 62"/>
                            <a:gd name="T27" fmla="*/ 142 h 190"/>
                            <a:gd name="T28" fmla="*/ 36 w 62"/>
                            <a:gd name="T29" fmla="*/ 133 h 190"/>
                            <a:gd name="T30" fmla="*/ 47 w 62"/>
                            <a:gd name="T31" fmla="*/ 119 h 190"/>
                            <a:gd name="T32" fmla="*/ 43 w 62"/>
                            <a:gd name="T33" fmla="*/ 92 h 190"/>
                            <a:gd name="T34" fmla="*/ 34 w 62"/>
                            <a:gd name="T35" fmla="*/ 64 h 190"/>
                            <a:gd name="T36" fmla="*/ 27 w 62"/>
                            <a:gd name="T37" fmla="*/ 40 h 190"/>
                            <a:gd name="T38" fmla="*/ 9 w 62"/>
                            <a:gd name="T39" fmla="*/ 0 h 1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2" h="190">
                              <a:moveTo>
                                <a:pt x="9" y="0"/>
                              </a:moveTo>
                              <a:lnTo>
                                <a:pt x="34" y="41"/>
                              </a:lnTo>
                              <a:lnTo>
                                <a:pt x="43" y="60"/>
                              </a:lnTo>
                              <a:lnTo>
                                <a:pt x="53" y="85"/>
                              </a:lnTo>
                              <a:lnTo>
                                <a:pt x="59" y="103"/>
                              </a:lnTo>
                              <a:lnTo>
                                <a:pt x="62" y="121"/>
                              </a:lnTo>
                              <a:lnTo>
                                <a:pt x="55" y="136"/>
                              </a:lnTo>
                              <a:lnTo>
                                <a:pt x="44" y="142"/>
                              </a:lnTo>
                              <a:lnTo>
                                <a:pt x="30" y="146"/>
                              </a:lnTo>
                              <a:lnTo>
                                <a:pt x="17" y="149"/>
                              </a:lnTo>
                              <a:lnTo>
                                <a:pt x="14" y="190"/>
                              </a:lnTo>
                              <a:lnTo>
                                <a:pt x="9" y="165"/>
                              </a:lnTo>
                              <a:lnTo>
                                <a:pt x="0" y="151"/>
                              </a:lnTo>
                              <a:lnTo>
                                <a:pt x="20" y="142"/>
                              </a:lnTo>
                              <a:lnTo>
                                <a:pt x="36" y="133"/>
                              </a:lnTo>
                              <a:lnTo>
                                <a:pt x="47" y="119"/>
                              </a:lnTo>
                              <a:lnTo>
                                <a:pt x="43" y="92"/>
                              </a:lnTo>
                              <a:lnTo>
                                <a:pt x="34" y="64"/>
                              </a:lnTo>
                              <a:lnTo>
                                <a:pt x="27" y="40"/>
                              </a:lnTo>
                              <a:lnTo>
                                <a:pt x="9"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14" name="Group 274"/>
                      <p:cNvGrpSpPr>
                        <a:grpSpLocks/>
                      </p:cNvGrpSpPr>
                      <p:nvPr/>
                    </p:nvGrpSpPr>
                    <p:grpSpPr bwMode="auto">
                      <a:xfrm>
                        <a:off x="2023" y="3392"/>
                        <a:ext cx="219" cy="115"/>
                        <a:chOff x="2023" y="3392"/>
                        <a:chExt cx="219" cy="115"/>
                      </a:xfrm>
                    </p:grpSpPr>
                    <p:grpSp>
                      <p:nvGrpSpPr>
                        <p:cNvPr id="87315" name="Group 275"/>
                        <p:cNvGrpSpPr>
                          <a:grpSpLocks/>
                        </p:cNvGrpSpPr>
                        <p:nvPr/>
                      </p:nvGrpSpPr>
                      <p:grpSpPr bwMode="auto">
                        <a:xfrm>
                          <a:off x="2023" y="3392"/>
                          <a:ext cx="203" cy="115"/>
                          <a:chOff x="2023" y="3392"/>
                          <a:chExt cx="203" cy="115"/>
                        </a:xfrm>
                      </p:grpSpPr>
                      <p:sp>
                        <p:nvSpPr>
                          <p:cNvPr id="87316" name="Freeform 276"/>
                          <p:cNvSpPr>
                            <a:spLocks/>
                          </p:cNvSpPr>
                          <p:nvPr/>
                        </p:nvSpPr>
                        <p:spPr bwMode="auto">
                          <a:xfrm>
                            <a:off x="2089" y="3463"/>
                            <a:ext cx="69" cy="41"/>
                          </a:xfrm>
                          <a:custGeom>
                            <a:avLst/>
                            <a:gdLst>
                              <a:gd name="T0" fmla="*/ 0 w 137"/>
                              <a:gd name="T1" fmla="*/ 0 h 81"/>
                              <a:gd name="T2" fmla="*/ 37 w 137"/>
                              <a:gd name="T3" fmla="*/ 28 h 81"/>
                              <a:gd name="T4" fmla="*/ 71 w 137"/>
                              <a:gd name="T5" fmla="*/ 48 h 81"/>
                              <a:gd name="T6" fmla="*/ 99 w 137"/>
                              <a:gd name="T7" fmla="*/ 60 h 81"/>
                              <a:gd name="T8" fmla="*/ 137 w 137"/>
                              <a:gd name="T9" fmla="*/ 72 h 81"/>
                              <a:gd name="T10" fmla="*/ 112 w 137"/>
                              <a:gd name="T11" fmla="*/ 81 h 81"/>
                              <a:gd name="T12" fmla="*/ 55 w 137"/>
                              <a:gd name="T13" fmla="*/ 60 h 81"/>
                              <a:gd name="T14" fmla="*/ 34 w 137"/>
                              <a:gd name="T15" fmla="*/ 46 h 81"/>
                              <a:gd name="T16" fmla="*/ 18 w 137"/>
                              <a:gd name="T17" fmla="*/ 27 h 81"/>
                              <a:gd name="T18" fmla="*/ 0 w 137"/>
                              <a:gd name="T19" fmla="*/ 0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7" h="81">
                                <a:moveTo>
                                  <a:pt x="0" y="0"/>
                                </a:moveTo>
                                <a:lnTo>
                                  <a:pt x="37" y="28"/>
                                </a:lnTo>
                                <a:lnTo>
                                  <a:pt x="71" y="48"/>
                                </a:lnTo>
                                <a:lnTo>
                                  <a:pt x="99" y="60"/>
                                </a:lnTo>
                                <a:lnTo>
                                  <a:pt x="137" y="72"/>
                                </a:lnTo>
                                <a:lnTo>
                                  <a:pt x="112" y="81"/>
                                </a:lnTo>
                                <a:lnTo>
                                  <a:pt x="55" y="60"/>
                                </a:lnTo>
                                <a:lnTo>
                                  <a:pt x="34" y="46"/>
                                </a:lnTo>
                                <a:lnTo>
                                  <a:pt x="18" y="27"/>
                                </a:lnTo>
                                <a:lnTo>
                                  <a:pt x="0"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17" name="Freeform 277"/>
                          <p:cNvSpPr>
                            <a:spLocks/>
                          </p:cNvSpPr>
                          <p:nvPr/>
                        </p:nvSpPr>
                        <p:spPr bwMode="auto">
                          <a:xfrm>
                            <a:off x="2023" y="3392"/>
                            <a:ext cx="70" cy="89"/>
                          </a:xfrm>
                          <a:custGeom>
                            <a:avLst/>
                            <a:gdLst>
                              <a:gd name="T0" fmla="*/ 0 w 139"/>
                              <a:gd name="T1" fmla="*/ 0 h 177"/>
                              <a:gd name="T2" fmla="*/ 16 w 139"/>
                              <a:gd name="T3" fmla="*/ 41 h 177"/>
                              <a:gd name="T4" fmla="*/ 27 w 139"/>
                              <a:gd name="T5" fmla="*/ 64 h 177"/>
                              <a:gd name="T6" fmla="*/ 45 w 139"/>
                              <a:gd name="T7" fmla="*/ 82 h 177"/>
                              <a:gd name="T8" fmla="*/ 69 w 139"/>
                              <a:gd name="T9" fmla="*/ 107 h 177"/>
                              <a:gd name="T10" fmla="*/ 97 w 139"/>
                              <a:gd name="T11" fmla="*/ 132 h 177"/>
                              <a:gd name="T12" fmla="*/ 120 w 139"/>
                              <a:gd name="T13" fmla="*/ 149 h 177"/>
                              <a:gd name="T14" fmla="*/ 139 w 139"/>
                              <a:gd name="T15" fmla="*/ 177 h 177"/>
                              <a:gd name="T16" fmla="*/ 98 w 139"/>
                              <a:gd name="T17" fmla="*/ 148 h 177"/>
                              <a:gd name="T18" fmla="*/ 69 w 139"/>
                              <a:gd name="T19" fmla="*/ 123 h 177"/>
                              <a:gd name="T20" fmla="*/ 32 w 139"/>
                              <a:gd name="T21" fmla="*/ 89 h 177"/>
                              <a:gd name="T22" fmla="*/ 12 w 139"/>
                              <a:gd name="T23" fmla="*/ 57 h 177"/>
                              <a:gd name="T24" fmla="*/ 2 w 139"/>
                              <a:gd name="T25" fmla="*/ 27 h 177"/>
                              <a:gd name="T26" fmla="*/ 0 w 139"/>
                              <a:gd name="T27" fmla="*/ 0 h 1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9" h="177">
                                <a:moveTo>
                                  <a:pt x="0" y="0"/>
                                </a:moveTo>
                                <a:lnTo>
                                  <a:pt x="16" y="41"/>
                                </a:lnTo>
                                <a:lnTo>
                                  <a:pt x="27" y="64"/>
                                </a:lnTo>
                                <a:lnTo>
                                  <a:pt x="45" y="82"/>
                                </a:lnTo>
                                <a:lnTo>
                                  <a:pt x="69" y="107"/>
                                </a:lnTo>
                                <a:lnTo>
                                  <a:pt x="97" y="132"/>
                                </a:lnTo>
                                <a:lnTo>
                                  <a:pt x="120" y="149"/>
                                </a:lnTo>
                                <a:lnTo>
                                  <a:pt x="139" y="177"/>
                                </a:lnTo>
                                <a:lnTo>
                                  <a:pt x="98" y="148"/>
                                </a:lnTo>
                                <a:lnTo>
                                  <a:pt x="69" y="123"/>
                                </a:lnTo>
                                <a:lnTo>
                                  <a:pt x="32" y="89"/>
                                </a:lnTo>
                                <a:lnTo>
                                  <a:pt x="12" y="57"/>
                                </a:lnTo>
                                <a:lnTo>
                                  <a:pt x="2" y="27"/>
                                </a:lnTo>
                                <a:lnTo>
                                  <a:pt x="0"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18" name="Freeform 278"/>
                          <p:cNvSpPr>
                            <a:spLocks/>
                          </p:cNvSpPr>
                          <p:nvPr/>
                        </p:nvSpPr>
                        <p:spPr bwMode="auto">
                          <a:xfrm>
                            <a:off x="2163" y="3485"/>
                            <a:ext cx="63" cy="22"/>
                          </a:xfrm>
                          <a:custGeom>
                            <a:avLst/>
                            <a:gdLst>
                              <a:gd name="T0" fmla="*/ 0 w 126"/>
                              <a:gd name="T1" fmla="*/ 32 h 43"/>
                              <a:gd name="T2" fmla="*/ 21 w 126"/>
                              <a:gd name="T3" fmla="*/ 27 h 43"/>
                              <a:gd name="T4" fmla="*/ 41 w 126"/>
                              <a:gd name="T5" fmla="*/ 21 h 43"/>
                              <a:gd name="T6" fmla="*/ 57 w 126"/>
                              <a:gd name="T7" fmla="*/ 11 h 43"/>
                              <a:gd name="T8" fmla="*/ 69 w 126"/>
                              <a:gd name="T9" fmla="*/ 0 h 43"/>
                              <a:gd name="T10" fmla="*/ 78 w 126"/>
                              <a:gd name="T11" fmla="*/ 15 h 43"/>
                              <a:gd name="T12" fmla="*/ 92 w 126"/>
                              <a:gd name="T13" fmla="*/ 23 h 43"/>
                              <a:gd name="T14" fmla="*/ 106 w 126"/>
                              <a:gd name="T15" fmla="*/ 27 h 43"/>
                              <a:gd name="T16" fmla="*/ 126 w 126"/>
                              <a:gd name="T17" fmla="*/ 23 h 43"/>
                              <a:gd name="T18" fmla="*/ 117 w 126"/>
                              <a:gd name="T19" fmla="*/ 33 h 43"/>
                              <a:gd name="T20" fmla="*/ 105 w 126"/>
                              <a:gd name="T21" fmla="*/ 39 h 43"/>
                              <a:gd name="T22" fmla="*/ 90 w 126"/>
                              <a:gd name="T23" fmla="*/ 43 h 43"/>
                              <a:gd name="T24" fmla="*/ 65 w 126"/>
                              <a:gd name="T25" fmla="*/ 43 h 43"/>
                              <a:gd name="T26" fmla="*/ 42 w 126"/>
                              <a:gd name="T27" fmla="*/ 39 h 43"/>
                              <a:gd name="T28" fmla="*/ 19 w 126"/>
                              <a:gd name="T29" fmla="*/ 38 h 43"/>
                              <a:gd name="T30" fmla="*/ 0 w 126"/>
                              <a:gd name="T31" fmla="*/ 32 h 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6" h="43">
                                <a:moveTo>
                                  <a:pt x="0" y="32"/>
                                </a:moveTo>
                                <a:lnTo>
                                  <a:pt x="21" y="27"/>
                                </a:lnTo>
                                <a:lnTo>
                                  <a:pt x="41" y="21"/>
                                </a:lnTo>
                                <a:lnTo>
                                  <a:pt x="57" y="11"/>
                                </a:lnTo>
                                <a:lnTo>
                                  <a:pt x="69" y="0"/>
                                </a:lnTo>
                                <a:lnTo>
                                  <a:pt x="78" y="15"/>
                                </a:lnTo>
                                <a:lnTo>
                                  <a:pt x="92" y="23"/>
                                </a:lnTo>
                                <a:lnTo>
                                  <a:pt x="106" y="27"/>
                                </a:lnTo>
                                <a:lnTo>
                                  <a:pt x="126" y="23"/>
                                </a:lnTo>
                                <a:lnTo>
                                  <a:pt x="117" y="33"/>
                                </a:lnTo>
                                <a:lnTo>
                                  <a:pt x="105" y="39"/>
                                </a:lnTo>
                                <a:lnTo>
                                  <a:pt x="90" y="43"/>
                                </a:lnTo>
                                <a:lnTo>
                                  <a:pt x="65" y="43"/>
                                </a:lnTo>
                                <a:lnTo>
                                  <a:pt x="42" y="39"/>
                                </a:lnTo>
                                <a:lnTo>
                                  <a:pt x="19" y="38"/>
                                </a:lnTo>
                                <a:lnTo>
                                  <a:pt x="0" y="32"/>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19" name="Group 279"/>
                        <p:cNvGrpSpPr>
                          <a:grpSpLocks/>
                        </p:cNvGrpSpPr>
                        <p:nvPr/>
                      </p:nvGrpSpPr>
                      <p:grpSpPr bwMode="auto">
                        <a:xfrm>
                          <a:off x="2169" y="3418"/>
                          <a:ext cx="73" cy="52"/>
                          <a:chOff x="2169" y="3418"/>
                          <a:chExt cx="73" cy="52"/>
                        </a:xfrm>
                      </p:grpSpPr>
                      <p:sp>
                        <p:nvSpPr>
                          <p:cNvPr id="87320" name="Freeform 280"/>
                          <p:cNvSpPr>
                            <a:spLocks/>
                          </p:cNvSpPr>
                          <p:nvPr/>
                        </p:nvSpPr>
                        <p:spPr bwMode="auto">
                          <a:xfrm>
                            <a:off x="2186" y="3441"/>
                            <a:ext cx="45" cy="29"/>
                          </a:xfrm>
                          <a:custGeom>
                            <a:avLst/>
                            <a:gdLst>
                              <a:gd name="T0" fmla="*/ 10 w 90"/>
                              <a:gd name="T1" fmla="*/ 0 h 58"/>
                              <a:gd name="T2" fmla="*/ 27 w 90"/>
                              <a:gd name="T3" fmla="*/ 9 h 58"/>
                              <a:gd name="T4" fmla="*/ 59 w 90"/>
                              <a:gd name="T5" fmla="*/ 23 h 58"/>
                              <a:gd name="T6" fmla="*/ 90 w 90"/>
                              <a:gd name="T7" fmla="*/ 25 h 58"/>
                              <a:gd name="T8" fmla="*/ 80 w 90"/>
                              <a:gd name="T9" fmla="*/ 43 h 58"/>
                              <a:gd name="T10" fmla="*/ 67 w 90"/>
                              <a:gd name="T11" fmla="*/ 46 h 58"/>
                              <a:gd name="T12" fmla="*/ 56 w 90"/>
                              <a:gd name="T13" fmla="*/ 45 h 58"/>
                              <a:gd name="T14" fmla="*/ 37 w 90"/>
                              <a:gd name="T15" fmla="*/ 39 h 58"/>
                              <a:gd name="T16" fmla="*/ 24 w 90"/>
                              <a:gd name="T17" fmla="*/ 41 h 58"/>
                              <a:gd name="T18" fmla="*/ 12 w 90"/>
                              <a:gd name="T19" fmla="*/ 48 h 58"/>
                              <a:gd name="T20" fmla="*/ 0 w 90"/>
                              <a:gd name="T21" fmla="*/ 58 h 58"/>
                              <a:gd name="T22" fmla="*/ 14 w 90"/>
                              <a:gd name="T23" fmla="*/ 36 h 58"/>
                              <a:gd name="T24" fmla="*/ 18 w 90"/>
                              <a:gd name="T25" fmla="*/ 23 h 58"/>
                              <a:gd name="T26" fmla="*/ 10 w 90"/>
                              <a:gd name="T27" fmla="*/ 0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90" h="58">
                                <a:moveTo>
                                  <a:pt x="10" y="0"/>
                                </a:moveTo>
                                <a:lnTo>
                                  <a:pt x="27" y="9"/>
                                </a:lnTo>
                                <a:lnTo>
                                  <a:pt x="59" y="23"/>
                                </a:lnTo>
                                <a:lnTo>
                                  <a:pt x="90" y="25"/>
                                </a:lnTo>
                                <a:lnTo>
                                  <a:pt x="80" y="43"/>
                                </a:lnTo>
                                <a:lnTo>
                                  <a:pt x="67" y="46"/>
                                </a:lnTo>
                                <a:lnTo>
                                  <a:pt x="56" y="45"/>
                                </a:lnTo>
                                <a:lnTo>
                                  <a:pt x="37" y="39"/>
                                </a:lnTo>
                                <a:lnTo>
                                  <a:pt x="24" y="41"/>
                                </a:lnTo>
                                <a:lnTo>
                                  <a:pt x="12" y="48"/>
                                </a:lnTo>
                                <a:lnTo>
                                  <a:pt x="0" y="58"/>
                                </a:lnTo>
                                <a:lnTo>
                                  <a:pt x="14" y="36"/>
                                </a:lnTo>
                                <a:lnTo>
                                  <a:pt x="18" y="23"/>
                                </a:lnTo>
                                <a:lnTo>
                                  <a:pt x="10" y="0"/>
                                </a:lnTo>
                                <a:close/>
                              </a:path>
                            </a:pathLst>
                          </a:custGeom>
                          <a:solidFill>
                            <a:srgbClr val="FF803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21" name="Freeform 281"/>
                          <p:cNvSpPr>
                            <a:spLocks/>
                          </p:cNvSpPr>
                          <p:nvPr/>
                        </p:nvSpPr>
                        <p:spPr bwMode="auto">
                          <a:xfrm>
                            <a:off x="2174" y="3427"/>
                            <a:ext cx="57" cy="19"/>
                          </a:xfrm>
                          <a:custGeom>
                            <a:avLst/>
                            <a:gdLst>
                              <a:gd name="T0" fmla="*/ 0 w 116"/>
                              <a:gd name="T1" fmla="*/ 16 h 38"/>
                              <a:gd name="T2" fmla="*/ 49 w 116"/>
                              <a:gd name="T3" fmla="*/ 5 h 38"/>
                              <a:gd name="T4" fmla="*/ 89 w 116"/>
                              <a:gd name="T5" fmla="*/ 0 h 38"/>
                              <a:gd name="T6" fmla="*/ 116 w 116"/>
                              <a:gd name="T7" fmla="*/ 11 h 38"/>
                              <a:gd name="T8" fmla="*/ 116 w 116"/>
                              <a:gd name="T9" fmla="*/ 30 h 38"/>
                              <a:gd name="T10" fmla="*/ 110 w 116"/>
                              <a:gd name="T11" fmla="*/ 38 h 38"/>
                              <a:gd name="T12" fmla="*/ 78 w 116"/>
                              <a:gd name="T13" fmla="*/ 38 h 38"/>
                              <a:gd name="T14" fmla="*/ 0 w 116"/>
                              <a:gd name="T15" fmla="*/ 16 h 3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6" h="38">
                                <a:moveTo>
                                  <a:pt x="0" y="16"/>
                                </a:moveTo>
                                <a:lnTo>
                                  <a:pt x="49" y="5"/>
                                </a:lnTo>
                                <a:lnTo>
                                  <a:pt x="89" y="0"/>
                                </a:lnTo>
                                <a:lnTo>
                                  <a:pt x="116" y="11"/>
                                </a:lnTo>
                                <a:lnTo>
                                  <a:pt x="116" y="30"/>
                                </a:lnTo>
                                <a:lnTo>
                                  <a:pt x="110" y="38"/>
                                </a:lnTo>
                                <a:lnTo>
                                  <a:pt x="78" y="38"/>
                                </a:lnTo>
                                <a:lnTo>
                                  <a:pt x="0" y="16"/>
                                </a:lnTo>
                                <a:close/>
                              </a:path>
                            </a:pathLst>
                          </a:custGeom>
                          <a:solidFill>
                            <a:srgbClr val="C04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22" name="Freeform 282"/>
                          <p:cNvSpPr>
                            <a:spLocks/>
                          </p:cNvSpPr>
                          <p:nvPr/>
                        </p:nvSpPr>
                        <p:spPr bwMode="auto">
                          <a:xfrm>
                            <a:off x="2169" y="3418"/>
                            <a:ext cx="73" cy="20"/>
                          </a:xfrm>
                          <a:custGeom>
                            <a:avLst/>
                            <a:gdLst>
                              <a:gd name="T0" fmla="*/ 0 w 147"/>
                              <a:gd name="T1" fmla="*/ 39 h 40"/>
                              <a:gd name="T2" fmla="*/ 20 w 147"/>
                              <a:gd name="T3" fmla="*/ 40 h 40"/>
                              <a:gd name="T4" fmla="*/ 42 w 147"/>
                              <a:gd name="T5" fmla="*/ 37 h 40"/>
                              <a:gd name="T6" fmla="*/ 72 w 147"/>
                              <a:gd name="T7" fmla="*/ 37 h 40"/>
                              <a:gd name="T8" fmla="*/ 94 w 147"/>
                              <a:gd name="T9" fmla="*/ 34 h 40"/>
                              <a:gd name="T10" fmla="*/ 108 w 147"/>
                              <a:gd name="T11" fmla="*/ 34 h 40"/>
                              <a:gd name="T12" fmla="*/ 127 w 147"/>
                              <a:gd name="T13" fmla="*/ 37 h 40"/>
                              <a:gd name="T14" fmla="*/ 136 w 147"/>
                              <a:gd name="T15" fmla="*/ 32 h 40"/>
                              <a:gd name="T16" fmla="*/ 142 w 147"/>
                              <a:gd name="T17" fmla="*/ 25 h 40"/>
                              <a:gd name="T18" fmla="*/ 147 w 147"/>
                              <a:gd name="T19" fmla="*/ 21 h 40"/>
                              <a:gd name="T20" fmla="*/ 137 w 147"/>
                              <a:gd name="T21" fmla="*/ 9 h 40"/>
                              <a:gd name="T22" fmla="*/ 124 w 147"/>
                              <a:gd name="T23" fmla="*/ 1 h 40"/>
                              <a:gd name="T24" fmla="*/ 110 w 147"/>
                              <a:gd name="T25" fmla="*/ 0 h 40"/>
                              <a:gd name="T26" fmla="*/ 93 w 147"/>
                              <a:gd name="T27" fmla="*/ 1 h 40"/>
                              <a:gd name="T28" fmla="*/ 67 w 147"/>
                              <a:gd name="T29" fmla="*/ 13 h 40"/>
                              <a:gd name="T30" fmla="*/ 45 w 147"/>
                              <a:gd name="T31" fmla="*/ 24 h 40"/>
                              <a:gd name="T32" fmla="*/ 20 w 147"/>
                              <a:gd name="T33" fmla="*/ 30 h 40"/>
                              <a:gd name="T34" fmla="*/ 0 w 147"/>
                              <a:gd name="T35" fmla="*/ 39 h 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7" h="40">
                                <a:moveTo>
                                  <a:pt x="0" y="39"/>
                                </a:moveTo>
                                <a:lnTo>
                                  <a:pt x="20" y="40"/>
                                </a:lnTo>
                                <a:lnTo>
                                  <a:pt x="42" y="37"/>
                                </a:lnTo>
                                <a:lnTo>
                                  <a:pt x="72" y="37"/>
                                </a:lnTo>
                                <a:lnTo>
                                  <a:pt x="94" y="34"/>
                                </a:lnTo>
                                <a:lnTo>
                                  <a:pt x="108" y="34"/>
                                </a:lnTo>
                                <a:lnTo>
                                  <a:pt x="127" y="37"/>
                                </a:lnTo>
                                <a:lnTo>
                                  <a:pt x="136" y="32"/>
                                </a:lnTo>
                                <a:lnTo>
                                  <a:pt x="142" y="25"/>
                                </a:lnTo>
                                <a:lnTo>
                                  <a:pt x="147" y="21"/>
                                </a:lnTo>
                                <a:lnTo>
                                  <a:pt x="137" y="9"/>
                                </a:lnTo>
                                <a:lnTo>
                                  <a:pt x="124" y="1"/>
                                </a:lnTo>
                                <a:lnTo>
                                  <a:pt x="110" y="0"/>
                                </a:lnTo>
                                <a:lnTo>
                                  <a:pt x="93" y="1"/>
                                </a:lnTo>
                                <a:lnTo>
                                  <a:pt x="67" y="13"/>
                                </a:lnTo>
                                <a:lnTo>
                                  <a:pt x="45" y="24"/>
                                </a:lnTo>
                                <a:lnTo>
                                  <a:pt x="20" y="30"/>
                                </a:lnTo>
                                <a:lnTo>
                                  <a:pt x="0" y="39"/>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23" name="Freeform 283"/>
                          <p:cNvSpPr>
                            <a:spLocks/>
                          </p:cNvSpPr>
                          <p:nvPr/>
                        </p:nvSpPr>
                        <p:spPr bwMode="auto">
                          <a:xfrm>
                            <a:off x="2169" y="3432"/>
                            <a:ext cx="65" cy="26"/>
                          </a:xfrm>
                          <a:custGeom>
                            <a:avLst/>
                            <a:gdLst>
                              <a:gd name="T0" fmla="*/ 0 w 130"/>
                              <a:gd name="T1" fmla="*/ 0 h 52"/>
                              <a:gd name="T2" fmla="*/ 51 w 130"/>
                              <a:gd name="T3" fmla="*/ 12 h 52"/>
                              <a:gd name="T4" fmla="*/ 84 w 130"/>
                              <a:gd name="T5" fmla="*/ 15 h 52"/>
                              <a:gd name="T6" fmla="*/ 100 w 130"/>
                              <a:gd name="T7" fmla="*/ 15 h 52"/>
                              <a:gd name="T8" fmla="*/ 115 w 130"/>
                              <a:gd name="T9" fmla="*/ 12 h 52"/>
                              <a:gd name="T10" fmla="*/ 125 w 130"/>
                              <a:gd name="T11" fmla="*/ 6 h 52"/>
                              <a:gd name="T12" fmla="*/ 128 w 130"/>
                              <a:gd name="T13" fmla="*/ 17 h 52"/>
                              <a:gd name="T14" fmla="*/ 130 w 130"/>
                              <a:gd name="T15" fmla="*/ 28 h 52"/>
                              <a:gd name="T16" fmla="*/ 127 w 130"/>
                              <a:gd name="T17" fmla="*/ 43 h 52"/>
                              <a:gd name="T18" fmla="*/ 119 w 130"/>
                              <a:gd name="T19" fmla="*/ 49 h 52"/>
                              <a:gd name="T20" fmla="*/ 110 w 130"/>
                              <a:gd name="T21" fmla="*/ 52 h 52"/>
                              <a:gd name="T22" fmla="*/ 98 w 130"/>
                              <a:gd name="T23" fmla="*/ 50 h 52"/>
                              <a:gd name="T24" fmla="*/ 78 w 130"/>
                              <a:gd name="T25" fmla="*/ 43 h 52"/>
                              <a:gd name="T26" fmla="*/ 56 w 130"/>
                              <a:gd name="T27" fmla="*/ 34 h 52"/>
                              <a:gd name="T28" fmla="*/ 37 w 130"/>
                              <a:gd name="T29" fmla="*/ 25 h 52"/>
                              <a:gd name="T30" fmla="*/ 23 w 130"/>
                              <a:gd name="T31" fmla="*/ 15 h 52"/>
                              <a:gd name="T32" fmla="*/ 0 w 130"/>
                              <a:gd name="T33" fmla="*/ 0 h 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30" h="52">
                                <a:moveTo>
                                  <a:pt x="0" y="0"/>
                                </a:moveTo>
                                <a:lnTo>
                                  <a:pt x="51" y="12"/>
                                </a:lnTo>
                                <a:lnTo>
                                  <a:pt x="84" y="15"/>
                                </a:lnTo>
                                <a:lnTo>
                                  <a:pt x="100" y="15"/>
                                </a:lnTo>
                                <a:lnTo>
                                  <a:pt x="115" y="12"/>
                                </a:lnTo>
                                <a:lnTo>
                                  <a:pt x="125" y="6"/>
                                </a:lnTo>
                                <a:lnTo>
                                  <a:pt x="128" y="17"/>
                                </a:lnTo>
                                <a:lnTo>
                                  <a:pt x="130" y="28"/>
                                </a:lnTo>
                                <a:lnTo>
                                  <a:pt x="127" y="43"/>
                                </a:lnTo>
                                <a:lnTo>
                                  <a:pt x="119" y="49"/>
                                </a:lnTo>
                                <a:lnTo>
                                  <a:pt x="110" y="52"/>
                                </a:lnTo>
                                <a:lnTo>
                                  <a:pt x="98" y="50"/>
                                </a:lnTo>
                                <a:lnTo>
                                  <a:pt x="78" y="43"/>
                                </a:lnTo>
                                <a:lnTo>
                                  <a:pt x="56" y="34"/>
                                </a:lnTo>
                                <a:lnTo>
                                  <a:pt x="37" y="25"/>
                                </a:lnTo>
                                <a:lnTo>
                                  <a:pt x="23" y="15"/>
                                </a:lnTo>
                                <a:lnTo>
                                  <a:pt x="0"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grpSp>
            <p:sp>
              <p:nvSpPr>
                <p:cNvPr id="87324" name="Freeform 284"/>
                <p:cNvSpPr>
                  <a:spLocks/>
                </p:cNvSpPr>
                <p:nvPr/>
              </p:nvSpPr>
              <p:spPr bwMode="auto">
                <a:xfrm>
                  <a:off x="1948" y="3089"/>
                  <a:ext cx="333" cy="299"/>
                </a:xfrm>
                <a:custGeom>
                  <a:avLst/>
                  <a:gdLst>
                    <a:gd name="T0" fmla="*/ 664 w 666"/>
                    <a:gd name="T1" fmla="*/ 274 h 599"/>
                    <a:gd name="T2" fmla="*/ 659 w 666"/>
                    <a:gd name="T3" fmla="*/ 199 h 599"/>
                    <a:gd name="T4" fmla="*/ 638 w 666"/>
                    <a:gd name="T5" fmla="*/ 175 h 599"/>
                    <a:gd name="T6" fmla="*/ 622 w 666"/>
                    <a:gd name="T7" fmla="*/ 135 h 599"/>
                    <a:gd name="T8" fmla="*/ 568 w 666"/>
                    <a:gd name="T9" fmla="*/ 104 h 599"/>
                    <a:gd name="T10" fmla="*/ 519 w 666"/>
                    <a:gd name="T11" fmla="*/ 63 h 599"/>
                    <a:gd name="T12" fmla="*/ 456 w 666"/>
                    <a:gd name="T13" fmla="*/ 27 h 599"/>
                    <a:gd name="T14" fmla="*/ 398 w 666"/>
                    <a:gd name="T15" fmla="*/ 11 h 599"/>
                    <a:gd name="T16" fmla="*/ 304 w 666"/>
                    <a:gd name="T17" fmla="*/ 4 h 599"/>
                    <a:gd name="T18" fmla="*/ 240 w 666"/>
                    <a:gd name="T19" fmla="*/ 19 h 599"/>
                    <a:gd name="T20" fmla="*/ 174 w 666"/>
                    <a:gd name="T21" fmla="*/ 25 h 599"/>
                    <a:gd name="T22" fmla="*/ 133 w 666"/>
                    <a:gd name="T23" fmla="*/ 62 h 599"/>
                    <a:gd name="T24" fmla="*/ 103 w 666"/>
                    <a:gd name="T25" fmla="*/ 91 h 599"/>
                    <a:gd name="T26" fmla="*/ 77 w 666"/>
                    <a:gd name="T27" fmla="*/ 121 h 599"/>
                    <a:gd name="T28" fmla="*/ 55 w 666"/>
                    <a:gd name="T29" fmla="*/ 183 h 599"/>
                    <a:gd name="T30" fmla="*/ 14 w 666"/>
                    <a:gd name="T31" fmla="*/ 213 h 599"/>
                    <a:gd name="T32" fmla="*/ 8 w 666"/>
                    <a:gd name="T33" fmla="*/ 274 h 599"/>
                    <a:gd name="T34" fmla="*/ 15 w 666"/>
                    <a:gd name="T35" fmla="*/ 350 h 599"/>
                    <a:gd name="T36" fmla="*/ 0 w 666"/>
                    <a:gd name="T37" fmla="*/ 426 h 599"/>
                    <a:gd name="T38" fmla="*/ 25 w 666"/>
                    <a:gd name="T39" fmla="*/ 515 h 599"/>
                    <a:gd name="T40" fmla="*/ 63 w 666"/>
                    <a:gd name="T41" fmla="*/ 568 h 599"/>
                    <a:gd name="T42" fmla="*/ 103 w 666"/>
                    <a:gd name="T43" fmla="*/ 596 h 599"/>
                    <a:gd name="T44" fmla="*/ 126 w 666"/>
                    <a:gd name="T45" fmla="*/ 559 h 599"/>
                    <a:gd name="T46" fmla="*/ 107 w 666"/>
                    <a:gd name="T47" fmla="*/ 519 h 599"/>
                    <a:gd name="T48" fmla="*/ 78 w 666"/>
                    <a:gd name="T49" fmla="*/ 482 h 599"/>
                    <a:gd name="T50" fmla="*/ 83 w 666"/>
                    <a:gd name="T51" fmla="*/ 429 h 599"/>
                    <a:gd name="T52" fmla="*/ 162 w 666"/>
                    <a:gd name="T53" fmla="*/ 415 h 599"/>
                    <a:gd name="T54" fmla="*/ 183 w 666"/>
                    <a:gd name="T55" fmla="*/ 464 h 599"/>
                    <a:gd name="T56" fmla="*/ 234 w 666"/>
                    <a:gd name="T57" fmla="*/ 464 h 599"/>
                    <a:gd name="T58" fmla="*/ 281 w 666"/>
                    <a:gd name="T59" fmla="*/ 431 h 599"/>
                    <a:gd name="T60" fmla="*/ 329 w 666"/>
                    <a:gd name="T61" fmla="*/ 395 h 599"/>
                    <a:gd name="T62" fmla="*/ 340 w 666"/>
                    <a:gd name="T63" fmla="*/ 327 h 599"/>
                    <a:gd name="T64" fmla="*/ 403 w 666"/>
                    <a:gd name="T65" fmla="*/ 329 h 599"/>
                    <a:gd name="T66" fmla="*/ 413 w 666"/>
                    <a:gd name="T67" fmla="*/ 343 h 599"/>
                    <a:gd name="T68" fmla="*/ 372 w 666"/>
                    <a:gd name="T69" fmla="*/ 367 h 599"/>
                    <a:gd name="T70" fmla="*/ 398 w 666"/>
                    <a:gd name="T71" fmla="*/ 384 h 599"/>
                    <a:gd name="T72" fmla="*/ 461 w 666"/>
                    <a:gd name="T73" fmla="*/ 381 h 599"/>
                    <a:gd name="T74" fmla="*/ 463 w 666"/>
                    <a:gd name="T75" fmla="*/ 399 h 599"/>
                    <a:gd name="T76" fmla="*/ 490 w 666"/>
                    <a:gd name="T77" fmla="*/ 408 h 599"/>
                    <a:gd name="T78" fmla="*/ 549 w 666"/>
                    <a:gd name="T79" fmla="*/ 378 h 599"/>
                    <a:gd name="T80" fmla="*/ 527 w 666"/>
                    <a:gd name="T81" fmla="*/ 415 h 599"/>
                    <a:gd name="T82" fmla="*/ 589 w 666"/>
                    <a:gd name="T83" fmla="*/ 405 h 599"/>
                    <a:gd name="T84" fmla="*/ 645 w 666"/>
                    <a:gd name="T85" fmla="*/ 334 h 5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666" h="599">
                      <a:moveTo>
                        <a:pt x="645" y="334"/>
                      </a:moveTo>
                      <a:lnTo>
                        <a:pt x="658" y="298"/>
                      </a:lnTo>
                      <a:lnTo>
                        <a:pt x="664" y="274"/>
                      </a:lnTo>
                      <a:lnTo>
                        <a:pt x="666" y="248"/>
                      </a:lnTo>
                      <a:lnTo>
                        <a:pt x="665" y="223"/>
                      </a:lnTo>
                      <a:lnTo>
                        <a:pt x="659" y="199"/>
                      </a:lnTo>
                      <a:lnTo>
                        <a:pt x="644" y="194"/>
                      </a:lnTo>
                      <a:lnTo>
                        <a:pt x="631" y="191"/>
                      </a:lnTo>
                      <a:lnTo>
                        <a:pt x="638" y="175"/>
                      </a:lnTo>
                      <a:lnTo>
                        <a:pt x="642" y="159"/>
                      </a:lnTo>
                      <a:lnTo>
                        <a:pt x="638" y="147"/>
                      </a:lnTo>
                      <a:lnTo>
                        <a:pt x="622" y="135"/>
                      </a:lnTo>
                      <a:lnTo>
                        <a:pt x="597" y="125"/>
                      </a:lnTo>
                      <a:lnTo>
                        <a:pt x="578" y="119"/>
                      </a:lnTo>
                      <a:lnTo>
                        <a:pt x="568" y="104"/>
                      </a:lnTo>
                      <a:lnTo>
                        <a:pt x="553" y="93"/>
                      </a:lnTo>
                      <a:lnTo>
                        <a:pt x="533" y="84"/>
                      </a:lnTo>
                      <a:lnTo>
                        <a:pt x="519" y="63"/>
                      </a:lnTo>
                      <a:lnTo>
                        <a:pt x="499" y="48"/>
                      </a:lnTo>
                      <a:lnTo>
                        <a:pt x="471" y="41"/>
                      </a:lnTo>
                      <a:lnTo>
                        <a:pt x="456" y="27"/>
                      </a:lnTo>
                      <a:lnTo>
                        <a:pt x="441" y="19"/>
                      </a:lnTo>
                      <a:lnTo>
                        <a:pt x="415" y="15"/>
                      </a:lnTo>
                      <a:lnTo>
                        <a:pt x="398" y="11"/>
                      </a:lnTo>
                      <a:lnTo>
                        <a:pt x="362" y="4"/>
                      </a:lnTo>
                      <a:lnTo>
                        <a:pt x="331" y="0"/>
                      </a:lnTo>
                      <a:lnTo>
                        <a:pt x="304" y="4"/>
                      </a:lnTo>
                      <a:lnTo>
                        <a:pt x="281" y="14"/>
                      </a:lnTo>
                      <a:lnTo>
                        <a:pt x="258" y="16"/>
                      </a:lnTo>
                      <a:lnTo>
                        <a:pt x="240" y="19"/>
                      </a:lnTo>
                      <a:lnTo>
                        <a:pt x="221" y="15"/>
                      </a:lnTo>
                      <a:lnTo>
                        <a:pt x="197" y="19"/>
                      </a:lnTo>
                      <a:lnTo>
                        <a:pt x="174" y="25"/>
                      </a:lnTo>
                      <a:lnTo>
                        <a:pt x="155" y="39"/>
                      </a:lnTo>
                      <a:lnTo>
                        <a:pt x="148" y="56"/>
                      </a:lnTo>
                      <a:lnTo>
                        <a:pt x="133" y="62"/>
                      </a:lnTo>
                      <a:lnTo>
                        <a:pt x="122" y="73"/>
                      </a:lnTo>
                      <a:lnTo>
                        <a:pt x="114" y="87"/>
                      </a:lnTo>
                      <a:lnTo>
                        <a:pt x="103" y="91"/>
                      </a:lnTo>
                      <a:lnTo>
                        <a:pt x="95" y="98"/>
                      </a:lnTo>
                      <a:lnTo>
                        <a:pt x="90" y="111"/>
                      </a:lnTo>
                      <a:lnTo>
                        <a:pt x="77" y="121"/>
                      </a:lnTo>
                      <a:lnTo>
                        <a:pt x="68" y="133"/>
                      </a:lnTo>
                      <a:lnTo>
                        <a:pt x="62" y="154"/>
                      </a:lnTo>
                      <a:lnTo>
                        <a:pt x="55" y="183"/>
                      </a:lnTo>
                      <a:lnTo>
                        <a:pt x="34" y="189"/>
                      </a:lnTo>
                      <a:lnTo>
                        <a:pt x="20" y="197"/>
                      </a:lnTo>
                      <a:lnTo>
                        <a:pt x="14" y="213"/>
                      </a:lnTo>
                      <a:lnTo>
                        <a:pt x="18" y="227"/>
                      </a:lnTo>
                      <a:lnTo>
                        <a:pt x="11" y="250"/>
                      </a:lnTo>
                      <a:lnTo>
                        <a:pt x="8" y="274"/>
                      </a:lnTo>
                      <a:lnTo>
                        <a:pt x="9" y="297"/>
                      </a:lnTo>
                      <a:lnTo>
                        <a:pt x="14" y="325"/>
                      </a:lnTo>
                      <a:lnTo>
                        <a:pt x="15" y="350"/>
                      </a:lnTo>
                      <a:lnTo>
                        <a:pt x="11" y="376"/>
                      </a:lnTo>
                      <a:lnTo>
                        <a:pt x="4" y="399"/>
                      </a:lnTo>
                      <a:lnTo>
                        <a:pt x="0" y="426"/>
                      </a:lnTo>
                      <a:lnTo>
                        <a:pt x="4" y="457"/>
                      </a:lnTo>
                      <a:lnTo>
                        <a:pt x="10" y="485"/>
                      </a:lnTo>
                      <a:lnTo>
                        <a:pt x="25" y="515"/>
                      </a:lnTo>
                      <a:lnTo>
                        <a:pt x="35" y="536"/>
                      </a:lnTo>
                      <a:lnTo>
                        <a:pt x="48" y="549"/>
                      </a:lnTo>
                      <a:lnTo>
                        <a:pt x="63" y="568"/>
                      </a:lnTo>
                      <a:lnTo>
                        <a:pt x="71" y="586"/>
                      </a:lnTo>
                      <a:lnTo>
                        <a:pt x="84" y="599"/>
                      </a:lnTo>
                      <a:lnTo>
                        <a:pt x="103" y="596"/>
                      </a:lnTo>
                      <a:lnTo>
                        <a:pt x="119" y="589"/>
                      </a:lnTo>
                      <a:lnTo>
                        <a:pt x="126" y="573"/>
                      </a:lnTo>
                      <a:lnTo>
                        <a:pt x="126" y="559"/>
                      </a:lnTo>
                      <a:lnTo>
                        <a:pt x="121" y="533"/>
                      </a:lnTo>
                      <a:lnTo>
                        <a:pt x="126" y="522"/>
                      </a:lnTo>
                      <a:lnTo>
                        <a:pt x="107" y="519"/>
                      </a:lnTo>
                      <a:lnTo>
                        <a:pt x="90" y="522"/>
                      </a:lnTo>
                      <a:lnTo>
                        <a:pt x="85" y="500"/>
                      </a:lnTo>
                      <a:lnTo>
                        <a:pt x="78" y="482"/>
                      </a:lnTo>
                      <a:lnTo>
                        <a:pt x="84" y="459"/>
                      </a:lnTo>
                      <a:lnTo>
                        <a:pt x="85" y="443"/>
                      </a:lnTo>
                      <a:lnTo>
                        <a:pt x="83" y="429"/>
                      </a:lnTo>
                      <a:lnTo>
                        <a:pt x="107" y="414"/>
                      </a:lnTo>
                      <a:lnTo>
                        <a:pt x="135" y="409"/>
                      </a:lnTo>
                      <a:lnTo>
                        <a:pt x="162" y="415"/>
                      </a:lnTo>
                      <a:lnTo>
                        <a:pt x="163" y="432"/>
                      </a:lnTo>
                      <a:lnTo>
                        <a:pt x="171" y="450"/>
                      </a:lnTo>
                      <a:lnTo>
                        <a:pt x="183" y="464"/>
                      </a:lnTo>
                      <a:lnTo>
                        <a:pt x="200" y="468"/>
                      </a:lnTo>
                      <a:lnTo>
                        <a:pt x="219" y="469"/>
                      </a:lnTo>
                      <a:lnTo>
                        <a:pt x="234" y="464"/>
                      </a:lnTo>
                      <a:lnTo>
                        <a:pt x="251" y="450"/>
                      </a:lnTo>
                      <a:lnTo>
                        <a:pt x="263" y="429"/>
                      </a:lnTo>
                      <a:lnTo>
                        <a:pt x="281" y="431"/>
                      </a:lnTo>
                      <a:lnTo>
                        <a:pt x="298" y="429"/>
                      </a:lnTo>
                      <a:lnTo>
                        <a:pt x="319" y="415"/>
                      </a:lnTo>
                      <a:lnTo>
                        <a:pt x="329" y="395"/>
                      </a:lnTo>
                      <a:lnTo>
                        <a:pt x="333" y="378"/>
                      </a:lnTo>
                      <a:lnTo>
                        <a:pt x="327" y="350"/>
                      </a:lnTo>
                      <a:lnTo>
                        <a:pt x="340" y="327"/>
                      </a:lnTo>
                      <a:lnTo>
                        <a:pt x="362" y="330"/>
                      </a:lnTo>
                      <a:lnTo>
                        <a:pt x="387" y="334"/>
                      </a:lnTo>
                      <a:lnTo>
                        <a:pt x="403" y="329"/>
                      </a:lnTo>
                      <a:lnTo>
                        <a:pt x="413" y="320"/>
                      </a:lnTo>
                      <a:lnTo>
                        <a:pt x="416" y="328"/>
                      </a:lnTo>
                      <a:lnTo>
                        <a:pt x="413" y="343"/>
                      </a:lnTo>
                      <a:lnTo>
                        <a:pt x="403" y="354"/>
                      </a:lnTo>
                      <a:lnTo>
                        <a:pt x="391" y="361"/>
                      </a:lnTo>
                      <a:lnTo>
                        <a:pt x="372" y="367"/>
                      </a:lnTo>
                      <a:lnTo>
                        <a:pt x="355" y="371"/>
                      </a:lnTo>
                      <a:lnTo>
                        <a:pt x="377" y="381"/>
                      </a:lnTo>
                      <a:lnTo>
                        <a:pt x="398" y="384"/>
                      </a:lnTo>
                      <a:lnTo>
                        <a:pt x="418" y="386"/>
                      </a:lnTo>
                      <a:lnTo>
                        <a:pt x="441" y="384"/>
                      </a:lnTo>
                      <a:lnTo>
                        <a:pt x="461" y="381"/>
                      </a:lnTo>
                      <a:lnTo>
                        <a:pt x="484" y="378"/>
                      </a:lnTo>
                      <a:lnTo>
                        <a:pt x="474" y="392"/>
                      </a:lnTo>
                      <a:lnTo>
                        <a:pt x="463" y="399"/>
                      </a:lnTo>
                      <a:lnTo>
                        <a:pt x="447" y="407"/>
                      </a:lnTo>
                      <a:lnTo>
                        <a:pt x="464" y="409"/>
                      </a:lnTo>
                      <a:lnTo>
                        <a:pt x="490" y="408"/>
                      </a:lnTo>
                      <a:lnTo>
                        <a:pt x="510" y="404"/>
                      </a:lnTo>
                      <a:lnTo>
                        <a:pt x="526" y="395"/>
                      </a:lnTo>
                      <a:lnTo>
                        <a:pt x="549" y="378"/>
                      </a:lnTo>
                      <a:lnTo>
                        <a:pt x="548" y="391"/>
                      </a:lnTo>
                      <a:lnTo>
                        <a:pt x="538" y="404"/>
                      </a:lnTo>
                      <a:lnTo>
                        <a:pt x="527" y="415"/>
                      </a:lnTo>
                      <a:lnTo>
                        <a:pt x="548" y="418"/>
                      </a:lnTo>
                      <a:lnTo>
                        <a:pt x="570" y="414"/>
                      </a:lnTo>
                      <a:lnTo>
                        <a:pt x="589" y="405"/>
                      </a:lnTo>
                      <a:lnTo>
                        <a:pt x="611" y="387"/>
                      </a:lnTo>
                      <a:lnTo>
                        <a:pt x="629" y="365"/>
                      </a:lnTo>
                      <a:lnTo>
                        <a:pt x="645" y="334"/>
                      </a:lnTo>
                      <a:close/>
                    </a:path>
                  </a:pathLst>
                </a:custGeom>
                <a:solidFill>
                  <a:srgbClr val="A08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325" name="Group 285"/>
            <p:cNvGrpSpPr>
              <a:grpSpLocks/>
            </p:cNvGrpSpPr>
            <p:nvPr/>
          </p:nvGrpSpPr>
          <p:grpSpPr bwMode="auto">
            <a:xfrm>
              <a:off x="2682" y="2687"/>
              <a:ext cx="1013" cy="1269"/>
              <a:chOff x="2682" y="2687"/>
              <a:chExt cx="1013" cy="1269"/>
            </a:xfrm>
          </p:grpSpPr>
          <p:grpSp>
            <p:nvGrpSpPr>
              <p:cNvPr id="87326" name="Group 286"/>
              <p:cNvGrpSpPr>
                <a:grpSpLocks/>
              </p:cNvGrpSpPr>
              <p:nvPr/>
            </p:nvGrpSpPr>
            <p:grpSpPr bwMode="auto">
              <a:xfrm>
                <a:off x="2682" y="2963"/>
                <a:ext cx="654" cy="993"/>
                <a:chOff x="2682" y="2963"/>
                <a:chExt cx="654" cy="993"/>
              </a:xfrm>
            </p:grpSpPr>
            <p:grpSp>
              <p:nvGrpSpPr>
                <p:cNvPr id="87327" name="Group 287"/>
                <p:cNvGrpSpPr>
                  <a:grpSpLocks/>
                </p:cNvGrpSpPr>
                <p:nvPr/>
              </p:nvGrpSpPr>
              <p:grpSpPr bwMode="auto">
                <a:xfrm>
                  <a:off x="2682" y="2963"/>
                  <a:ext cx="654" cy="993"/>
                  <a:chOff x="2682" y="2963"/>
                  <a:chExt cx="654" cy="993"/>
                </a:xfrm>
              </p:grpSpPr>
              <p:grpSp>
                <p:nvGrpSpPr>
                  <p:cNvPr id="87328" name="Group 288"/>
                  <p:cNvGrpSpPr>
                    <a:grpSpLocks/>
                  </p:cNvGrpSpPr>
                  <p:nvPr/>
                </p:nvGrpSpPr>
                <p:grpSpPr bwMode="auto">
                  <a:xfrm>
                    <a:off x="2682" y="3535"/>
                    <a:ext cx="285" cy="421"/>
                    <a:chOff x="2682" y="3535"/>
                    <a:chExt cx="285" cy="421"/>
                  </a:xfrm>
                </p:grpSpPr>
                <p:grpSp>
                  <p:nvGrpSpPr>
                    <p:cNvPr id="87329" name="Group 289"/>
                    <p:cNvGrpSpPr>
                      <a:grpSpLocks/>
                    </p:cNvGrpSpPr>
                    <p:nvPr/>
                  </p:nvGrpSpPr>
                  <p:grpSpPr bwMode="auto">
                    <a:xfrm>
                      <a:off x="2682" y="3633"/>
                      <a:ext cx="215" cy="323"/>
                      <a:chOff x="2682" y="3633"/>
                      <a:chExt cx="215" cy="323"/>
                    </a:xfrm>
                  </p:grpSpPr>
                  <p:sp>
                    <p:nvSpPr>
                      <p:cNvPr id="87330" name="Freeform 290"/>
                      <p:cNvSpPr>
                        <a:spLocks/>
                      </p:cNvSpPr>
                      <p:nvPr/>
                    </p:nvSpPr>
                    <p:spPr bwMode="auto">
                      <a:xfrm>
                        <a:off x="2751" y="3851"/>
                        <a:ext cx="71" cy="40"/>
                      </a:xfrm>
                      <a:custGeom>
                        <a:avLst/>
                        <a:gdLst>
                          <a:gd name="T0" fmla="*/ 0 w 141"/>
                          <a:gd name="T1" fmla="*/ 52 h 80"/>
                          <a:gd name="T2" fmla="*/ 32 w 141"/>
                          <a:gd name="T3" fmla="*/ 0 h 80"/>
                          <a:gd name="T4" fmla="*/ 64 w 141"/>
                          <a:gd name="T5" fmla="*/ 2 h 80"/>
                          <a:gd name="T6" fmla="*/ 92 w 141"/>
                          <a:gd name="T7" fmla="*/ 11 h 80"/>
                          <a:gd name="T8" fmla="*/ 141 w 141"/>
                          <a:gd name="T9" fmla="*/ 30 h 80"/>
                          <a:gd name="T10" fmla="*/ 125 w 141"/>
                          <a:gd name="T11" fmla="*/ 80 h 80"/>
                          <a:gd name="T12" fmla="*/ 0 w 141"/>
                          <a:gd name="T13" fmla="*/ 52 h 80"/>
                        </a:gdLst>
                        <a:ahLst/>
                        <a:cxnLst>
                          <a:cxn ang="0">
                            <a:pos x="T0" y="T1"/>
                          </a:cxn>
                          <a:cxn ang="0">
                            <a:pos x="T2" y="T3"/>
                          </a:cxn>
                          <a:cxn ang="0">
                            <a:pos x="T4" y="T5"/>
                          </a:cxn>
                          <a:cxn ang="0">
                            <a:pos x="T6" y="T7"/>
                          </a:cxn>
                          <a:cxn ang="0">
                            <a:pos x="T8" y="T9"/>
                          </a:cxn>
                          <a:cxn ang="0">
                            <a:pos x="T10" y="T11"/>
                          </a:cxn>
                          <a:cxn ang="0">
                            <a:pos x="T12" y="T13"/>
                          </a:cxn>
                        </a:cxnLst>
                        <a:rect l="0" t="0" r="r" b="b"/>
                        <a:pathLst>
                          <a:path w="141" h="80">
                            <a:moveTo>
                              <a:pt x="0" y="52"/>
                            </a:moveTo>
                            <a:lnTo>
                              <a:pt x="32" y="0"/>
                            </a:lnTo>
                            <a:lnTo>
                              <a:pt x="64" y="2"/>
                            </a:lnTo>
                            <a:lnTo>
                              <a:pt x="92" y="11"/>
                            </a:lnTo>
                            <a:lnTo>
                              <a:pt x="141" y="30"/>
                            </a:lnTo>
                            <a:lnTo>
                              <a:pt x="125" y="80"/>
                            </a:lnTo>
                            <a:lnTo>
                              <a:pt x="0" y="52"/>
                            </a:lnTo>
                            <a:close/>
                          </a:path>
                        </a:pathLst>
                      </a:custGeom>
                      <a:solidFill>
                        <a:srgbClr val="C04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1" name="Freeform 291"/>
                      <p:cNvSpPr>
                        <a:spLocks/>
                      </p:cNvSpPr>
                      <p:nvPr/>
                    </p:nvSpPr>
                    <p:spPr bwMode="auto">
                      <a:xfrm>
                        <a:off x="2735" y="3870"/>
                        <a:ext cx="77" cy="36"/>
                      </a:xfrm>
                      <a:custGeom>
                        <a:avLst/>
                        <a:gdLst>
                          <a:gd name="T0" fmla="*/ 38 w 154"/>
                          <a:gd name="T1" fmla="*/ 0 h 73"/>
                          <a:gd name="T2" fmla="*/ 59 w 154"/>
                          <a:gd name="T3" fmla="*/ 1 h 73"/>
                          <a:gd name="T4" fmla="*/ 93 w 154"/>
                          <a:gd name="T5" fmla="*/ 10 h 73"/>
                          <a:gd name="T6" fmla="*/ 128 w 154"/>
                          <a:gd name="T7" fmla="*/ 19 h 73"/>
                          <a:gd name="T8" fmla="*/ 150 w 154"/>
                          <a:gd name="T9" fmla="*/ 24 h 73"/>
                          <a:gd name="T10" fmla="*/ 154 w 154"/>
                          <a:gd name="T11" fmla="*/ 35 h 73"/>
                          <a:gd name="T12" fmla="*/ 152 w 154"/>
                          <a:gd name="T13" fmla="*/ 49 h 73"/>
                          <a:gd name="T14" fmla="*/ 140 w 154"/>
                          <a:gd name="T15" fmla="*/ 64 h 73"/>
                          <a:gd name="T16" fmla="*/ 124 w 154"/>
                          <a:gd name="T17" fmla="*/ 73 h 73"/>
                          <a:gd name="T18" fmla="*/ 93 w 154"/>
                          <a:gd name="T19" fmla="*/ 67 h 73"/>
                          <a:gd name="T20" fmla="*/ 42 w 154"/>
                          <a:gd name="T21" fmla="*/ 53 h 73"/>
                          <a:gd name="T22" fmla="*/ 0 w 154"/>
                          <a:gd name="T23" fmla="*/ 26 h 73"/>
                          <a:gd name="T24" fmla="*/ 38 w 154"/>
                          <a:gd name="T25" fmla="*/ 0 h 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4" h="73">
                            <a:moveTo>
                              <a:pt x="38" y="0"/>
                            </a:moveTo>
                            <a:lnTo>
                              <a:pt x="59" y="1"/>
                            </a:lnTo>
                            <a:lnTo>
                              <a:pt x="93" y="10"/>
                            </a:lnTo>
                            <a:lnTo>
                              <a:pt x="128" y="19"/>
                            </a:lnTo>
                            <a:lnTo>
                              <a:pt x="150" y="24"/>
                            </a:lnTo>
                            <a:lnTo>
                              <a:pt x="154" y="35"/>
                            </a:lnTo>
                            <a:lnTo>
                              <a:pt x="152" y="49"/>
                            </a:lnTo>
                            <a:lnTo>
                              <a:pt x="140" y="64"/>
                            </a:lnTo>
                            <a:lnTo>
                              <a:pt x="124" y="73"/>
                            </a:lnTo>
                            <a:lnTo>
                              <a:pt x="93" y="67"/>
                            </a:lnTo>
                            <a:lnTo>
                              <a:pt x="42" y="53"/>
                            </a:lnTo>
                            <a:lnTo>
                              <a:pt x="0" y="26"/>
                            </a:lnTo>
                            <a:lnTo>
                              <a:pt x="38"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2" name="Freeform 292"/>
                      <p:cNvSpPr>
                        <a:spLocks/>
                      </p:cNvSpPr>
                      <p:nvPr/>
                    </p:nvSpPr>
                    <p:spPr bwMode="auto">
                      <a:xfrm>
                        <a:off x="2682" y="3633"/>
                        <a:ext cx="215" cy="323"/>
                      </a:xfrm>
                      <a:custGeom>
                        <a:avLst/>
                        <a:gdLst>
                          <a:gd name="T0" fmla="*/ 304 w 428"/>
                          <a:gd name="T1" fmla="*/ 26 h 647"/>
                          <a:gd name="T2" fmla="*/ 281 w 428"/>
                          <a:gd name="T3" fmla="*/ 83 h 647"/>
                          <a:gd name="T4" fmla="*/ 256 w 428"/>
                          <a:gd name="T5" fmla="*/ 123 h 647"/>
                          <a:gd name="T6" fmla="*/ 215 w 428"/>
                          <a:gd name="T7" fmla="*/ 161 h 647"/>
                          <a:gd name="T8" fmla="*/ 207 w 428"/>
                          <a:gd name="T9" fmla="*/ 181 h 647"/>
                          <a:gd name="T10" fmla="*/ 196 w 428"/>
                          <a:gd name="T11" fmla="*/ 231 h 647"/>
                          <a:gd name="T12" fmla="*/ 162 w 428"/>
                          <a:gd name="T13" fmla="*/ 271 h 647"/>
                          <a:gd name="T14" fmla="*/ 132 w 428"/>
                          <a:gd name="T15" fmla="*/ 327 h 647"/>
                          <a:gd name="T16" fmla="*/ 105 w 428"/>
                          <a:gd name="T17" fmla="*/ 382 h 647"/>
                          <a:gd name="T18" fmla="*/ 102 w 428"/>
                          <a:gd name="T19" fmla="*/ 436 h 647"/>
                          <a:gd name="T20" fmla="*/ 106 w 428"/>
                          <a:gd name="T21" fmla="*/ 483 h 647"/>
                          <a:gd name="T22" fmla="*/ 87 w 428"/>
                          <a:gd name="T23" fmla="*/ 528 h 647"/>
                          <a:gd name="T24" fmla="*/ 0 w 428"/>
                          <a:gd name="T25" fmla="*/ 634 h 647"/>
                          <a:gd name="T26" fmla="*/ 73 w 428"/>
                          <a:gd name="T27" fmla="*/ 619 h 647"/>
                          <a:gd name="T28" fmla="*/ 137 w 428"/>
                          <a:gd name="T29" fmla="*/ 555 h 647"/>
                          <a:gd name="T30" fmla="*/ 178 w 428"/>
                          <a:gd name="T31" fmla="*/ 501 h 647"/>
                          <a:gd name="T32" fmla="*/ 223 w 428"/>
                          <a:gd name="T33" fmla="*/ 442 h 647"/>
                          <a:gd name="T34" fmla="*/ 255 w 428"/>
                          <a:gd name="T35" fmla="*/ 410 h 647"/>
                          <a:gd name="T36" fmla="*/ 239 w 428"/>
                          <a:gd name="T37" fmla="*/ 469 h 647"/>
                          <a:gd name="T38" fmla="*/ 236 w 428"/>
                          <a:gd name="T39" fmla="*/ 537 h 647"/>
                          <a:gd name="T40" fmla="*/ 253 w 428"/>
                          <a:gd name="T41" fmla="*/ 596 h 647"/>
                          <a:gd name="T42" fmla="*/ 274 w 428"/>
                          <a:gd name="T43" fmla="*/ 615 h 647"/>
                          <a:gd name="T44" fmla="*/ 303 w 428"/>
                          <a:gd name="T45" fmla="*/ 617 h 647"/>
                          <a:gd name="T46" fmla="*/ 317 w 428"/>
                          <a:gd name="T47" fmla="*/ 599 h 647"/>
                          <a:gd name="T48" fmla="*/ 301 w 428"/>
                          <a:gd name="T49" fmla="*/ 571 h 647"/>
                          <a:gd name="T50" fmla="*/ 288 w 428"/>
                          <a:gd name="T51" fmla="*/ 524 h 647"/>
                          <a:gd name="T52" fmla="*/ 299 w 428"/>
                          <a:gd name="T53" fmla="*/ 460 h 647"/>
                          <a:gd name="T54" fmla="*/ 317 w 428"/>
                          <a:gd name="T55" fmla="*/ 417 h 647"/>
                          <a:gd name="T56" fmla="*/ 333 w 428"/>
                          <a:gd name="T57" fmla="*/ 382 h 647"/>
                          <a:gd name="T58" fmla="*/ 341 w 428"/>
                          <a:gd name="T59" fmla="*/ 311 h 647"/>
                          <a:gd name="T60" fmla="*/ 385 w 428"/>
                          <a:gd name="T61" fmla="*/ 208 h 647"/>
                          <a:gd name="T62" fmla="*/ 420 w 428"/>
                          <a:gd name="T63" fmla="*/ 108 h 647"/>
                          <a:gd name="T64" fmla="*/ 319 w 428"/>
                          <a:gd name="T65" fmla="*/ 0 h 6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428" h="647">
                            <a:moveTo>
                              <a:pt x="319" y="0"/>
                            </a:moveTo>
                            <a:lnTo>
                              <a:pt x="304" y="26"/>
                            </a:lnTo>
                            <a:lnTo>
                              <a:pt x="297" y="54"/>
                            </a:lnTo>
                            <a:lnTo>
                              <a:pt x="281" y="83"/>
                            </a:lnTo>
                            <a:lnTo>
                              <a:pt x="268" y="101"/>
                            </a:lnTo>
                            <a:lnTo>
                              <a:pt x="256" y="123"/>
                            </a:lnTo>
                            <a:lnTo>
                              <a:pt x="237" y="144"/>
                            </a:lnTo>
                            <a:lnTo>
                              <a:pt x="215" y="161"/>
                            </a:lnTo>
                            <a:lnTo>
                              <a:pt x="210" y="167"/>
                            </a:lnTo>
                            <a:lnTo>
                              <a:pt x="207" y="181"/>
                            </a:lnTo>
                            <a:lnTo>
                              <a:pt x="204" y="204"/>
                            </a:lnTo>
                            <a:lnTo>
                              <a:pt x="196" y="231"/>
                            </a:lnTo>
                            <a:lnTo>
                              <a:pt x="177" y="250"/>
                            </a:lnTo>
                            <a:lnTo>
                              <a:pt x="162" y="271"/>
                            </a:lnTo>
                            <a:lnTo>
                              <a:pt x="153" y="289"/>
                            </a:lnTo>
                            <a:lnTo>
                              <a:pt x="132" y="327"/>
                            </a:lnTo>
                            <a:lnTo>
                              <a:pt x="108" y="368"/>
                            </a:lnTo>
                            <a:lnTo>
                              <a:pt x="105" y="382"/>
                            </a:lnTo>
                            <a:lnTo>
                              <a:pt x="103" y="406"/>
                            </a:lnTo>
                            <a:lnTo>
                              <a:pt x="102" y="436"/>
                            </a:lnTo>
                            <a:lnTo>
                              <a:pt x="103" y="460"/>
                            </a:lnTo>
                            <a:lnTo>
                              <a:pt x="106" y="483"/>
                            </a:lnTo>
                            <a:lnTo>
                              <a:pt x="102" y="501"/>
                            </a:lnTo>
                            <a:lnTo>
                              <a:pt x="87" y="528"/>
                            </a:lnTo>
                            <a:lnTo>
                              <a:pt x="66" y="554"/>
                            </a:lnTo>
                            <a:lnTo>
                              <a:pt x="0" y="634"/>
                            </a:lnTo>
                            <a:lnTo>
                              <a:pt x="44" y="647"/>
                            </a:lnTo>
                            <a:lnTo>
                              <a:pt x="73" y="619"/>
                            </a:lnTo>
                            <a:lnTo>
                              <a:pt x="109" y="583"/>
                            </a:lnTo>
                            <a:lnTo>
                              <a:pt x="137" y="555"/>
                            </a:lnTo>
                            <a:lnTo>
                              <a:pt x="161" y="526"/>
                            </a:lnTo>
                            <a:lnTo>
                              <a:pt x="178" y="501"/>
                            </a:lnTo>
                            <a:lnTo>
                              <a:pt x="196" y="463"/>
                            </a:lnTo>
                            <a:lnTo>
                              <a:pt x="223" y="442"/>
                            </a:lnTo>
                            <a:lnTo>
                              <a:pt x="244" y="426"/>
                            </a:lnTo>
                            <a:lnTo>
                              <a:pt x="255" y="410"/>
                            </a:lnTo>
                            <a:lnTo>
                              <a:pt x="247" y="441"/>
                            </a:lnTo>
                            <a:lnTo>
                              <a:pt x="239" y="469"/>
                            </a:lnTo>
                            <a:lnTo>
                              <a:pt x="234" y="502"/>
                            </a:lnTo>
                            <a:lnTo>
                              <a:pt x="236" y="537"/>
                            </a:lnTo>
                            <a:lnTo>
                              <a:pt x="246" y="574"/>
                            </a:lnTo>
                            <a:lnTo>
                              <a:pt x="253" y="596"/>
                            </a:lnTo>
                            <a:lnTo>
                              <a:pt x="262" y="608"/>
                            </a:lnTo>
                            <a:lnTo>
                              <a:pt x="274" y="615"/>
                            </a:lnTo>
                            <a:lnTo>
                              <a:pt x="289" y="619"/>
                            </a:lnTo>
                            <a:lnTo>
                              <a:pt x="303" y="617"/>
                            </a:lnTo>
                            <a:lnTo>
                              <a:pt x="313" y="613"/>
                            </a:lnTo>
                            <a:lnTo>
                              <a:pt x="317" y="599"/>
                            </a:lnTo>
                            <a:lnTo>
                              <a:pt x="313" y="582"/>
                            </a:lnTo>
                            <a:lnTo>
                              <a:pt x="301" y="571"/>
                            </a:lnTo>
                            <a:lnTo>
                              <a:pt x="290" y="559"/>
                            </a:lnTo>
                            <a:lnTo>
                              <a:pt x="288" y="524"/>
                            </a:lnTo>
                            <a:lnTo>
                              <a:pt x="297" y="487"/>
                            </a:lnTo>
                            <a:lnTo>
                              <a:pt x="299" y="460"/>
                            </a:lnTo>
                            <a:lnTo>
                              <a:pt x="309" y="437"/>
                            </a:lnTo>
                            <a:lnTo>
                              <a:pt x="317" y="417"/>
                            </a:lnTo>
                            <a:lnTo>
                              <a:pt x="331" y="395"/>
                            </a:lnTo>
                            <a:lnTo>
                              <a:pt x="333" y="382"/>
                            </a:lnTo>
                            <a:lnTo>
                              <a:pt x="340" y="343"/>
                            </a:lnTo>
                            <a:lnTo>
                              <a:pt x="341" y="311"/>
                            </a:lnTo>
                            <a:lnTo>
                              <a:pt x="365" y="256"/>
                            </a:lnTo>
                            <a:lnTo>
                              <a:pt x="385" y="208"/>
                            </a:lnTo>
                            <a:lnTo>
                              <a:pt x="400" y="161"/>
                            </a:lnTo>
                            <a:lnTo>
                              <a:pt x="420" y="108"/>
                            </a:lnTo>
                            <a:lnTo>
                              <a:pt x="428" y="21"/>
                            </a:lnTo>
                            <a:lnTo>
                              <a:pt x="319" y="0"/>
                            </a:lnTo>
                            <a:close/>
                          </a:path>
                        </a:pathLst>
                      </a:custGeom>
                      <a:solidFill>
                        <a:srgbClr val="FFA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3" name="Freeform 293"/>
                      <p:cNvSpPr>
                        <a:spLocks/>
                      </p:cNvSpPr>
                      <p:nvPr/>
                    </p:nvSpPr>
                    <p:spPr bwMode="auto">
                      <a:xfrm>
                        <a:off x="2793" y="3828"/>
                        <a:ext cx="22" cy="43"/>
                      </a:xfrm>
                      <a:custGeom>
                        <a:avLst/>
                        <a:gdLst>
                          <a:gd name="T0" fmla="*/ 0 w 45"/>
                          <a:gd name="T1" fmla="*/ 46 h 85"/>
                          <a:gd name="T2" fmla="*/ 15 w 45"/>
                          <a:gd name="T3" fmla="*/ 36 h 85"/>
                          <a:gd name="T4" fmla="*/ 26 w 45"/>
                          <a:gd name="T5" fmla="*/ 25 h 85"/>
                          <a:gd name="T6" fmla="*/ 34 w 45"/>
                          <a:gd name="T7" fmla="*/ 15 h 85"/>
                          <a:gd name="T8" fmla="*/ 45 w 45"/>
                          <a:gd name="T9" fmla="*/ 0 h 85"/>
                          <a:gd name="T10" fmla="*/ 35 w 45"/>
                          <a:gd name="T11" fmla="*/ 29 h 85"/>
                          <a:gd name="T12" fmla="*/ 29 w 45"/>
                          <a:gd name="T13" fmla="*/ 42 h 85"/>
                          <a:gd name="T14" fmla="*/ 21 w 45"/>
                          <a:gd name="T15" fmla="*/ 66 h 85"/>
                          <a:gd name="T16" fmla="*/ 15 w 45"/>
                          <a:gd name="T17" fmla="*/ 85 h 85"/>
                          <a:gd name="T18" fmla="*/ 8 w 45"/>
                          <a:gd name="T19" fmla="*/ 60 h 85"/>
                          <a:gd name="T20" fmla="*/ 0 w 45"/>
                          <a:gd name="T21" fmla="*/ 46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5" h="85">
                            <a:moveTo>
                              <a:pt x="0" y="46"/>
                            </a:moveTo>
                            <a:lnTo>
                              <a:pt x="15" y="36"/>
                            </a:lnTo>
                            <a:lnTo>
                              <a:pt x="26" y="25"/>
                            </a:lnTo>
                            <a:lnTo>
                              <a:pt x="34" y="15"/>
                            </a:lnTo>
                            <a:lnTo>
                              <a:pt x="45" y="0"/>
                            </a:lnTo>
                            <a:lnTo>
                              <a:pt x="35" y="29"/>
                            </a:lnTo>
                            <a:lnTo>
                              <a:pt x="29" y="42"/>
                            </a:lnTo>
                            <a:lnTo>
                              <a:pt x="21" y="66"/>
                            </a:lnTo>
                            <a:lnTo>
                              <a:pt x="15" y="85"/>
                            </a:lnTo>
                            <a:lnTo>
                              <a:pt x="8" y="60"/>
                            </a:lnTo>
                            <a:lnTo>
                              <a:pt x="0" y="46"/>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4" name="Freeform 294"/>
                      <p:cNvSpPr>
                        <a:spLocks/>
                      </p:cNvSpPr>
                      <p:nvPr/>
                    </p:nvSpPr>
                    <p:spPr bwMode="auto">
                      <a:xfrm>
                        <a:off x="2814" y="3856"/>
                        <a:ext cx="21" cy="75"/>
                      </a:xfrm>
                      <a:custGeom>
                        <a:avLst/>
                        <a:gdLst>
                          <a:gd name="T0" fmla="*/ 43 w 43"/>
                          <a:gd name="T1" fmla="*/ 127 h 150"/>
                          <a:gd name="T2" fmla="*/ 28 w 43"/>
                          <a:gd name="T3" fmla="*/ 125 h 150"/>
                          <a:gd name="T4" fmla="*/ 16 w 43"/>
                          <a:gd name="T5" fmla="*/ 130 h 150"/>
                          <a:gd name="T6" fmla="*/ 5 w 43"/>
                          <a:gd name="T7" fmla="*/ 143 h 150"/>
                          <a:gd name="T8" fmla="*/ 0 w 43"/>
                          <a:gd name="T9" fmla="*/ 150 h 150"/>
                          <a:gd name="T10" fmla="*/ 5 w 43"/>
                          <a:gd name="T11" fmla="*/ 135 h 150"/>
                          <a:gd name="T12" fmla="*/ 12 w 43"/>
                          <a:gd name="T13" fmla="*/ 124 h 150"/>
                          <a:gd name="T14" fmla="*/ 22 w 43"/>
                          <a:gd name="T15" fmla="*/ 117 h 150"/>
                          <a:gd name="T16" fmla="*/ 20 w 43"/>
                          <a:gd name="T17" fmla="*/ 102 h 150"/>
                          <a:gd name="T18" fmla="*/ 17 w 43"/>
                          <a:gd name="T19" fmla="*/ 75 h 150"/>
                          <a:gd name="T20" fmla="*/ 21 w 43"/>
                          <a:gd name="T21" fmla="*/ 52 h 150"/>
                          <a:gd name="T22" fmla="*/ 27 w 43"/>
                          <a:gd name="T23" fmla="*/ 32 h 150"/>
                          <a:gd name="T24" fmla="*/ 39 w 43"/>
                          <a:gd name="T25" fmla="*/ 0 h 150"/>
                          <a:gd name="T26" fmla="*/ 37 w 43"/>
                          <a:gd name="T27" fmla="*/ 23 h 150"/>
                          <a:gd name="T28" fmla="*/ 33 w 43"/>
                          <a:gd name="T29" fmla="*/ 45 h 150"/>
                          <a:gd name="T30" fmla="*/ 28 w 43"/>
                          <a:gd name="T31" fmla="*/ 69 h 150"/>
                          <a:gd name="T32" fmla="*/ 27 w 43"/>
                          <a:gd name="T33" fmla="*/ 81 h 150"/>
                          <a:gd name="T34" fmla="*/ 28 w 43"/>
                          <a:gd name="T35" fmla="*/ 95 h 150"/>
                          <a:gd name="T36" fmla="*/ 32 w 43"/>
                          <a:gd name="T37" fmla="*/ 111 h 150"/>
                          <a:gd name="T38" fmla="*/ 43 w 43"/>
                          <a:gd name="T39" fmla="*/ 127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43" h="150">
                            <a:moveTo>
                              <a:pt x="43" y="127"/>
                            </a:moveTo>
                            <a:lnTo>
                              <a:pt x="28" y="125"/>
                            </a:lnTo>
                            <a:lnTo>
                              <a:pt x="16" y="130"/>
                            </a:lnTo>
                            <a:lnTo>
                              <a:pt x="5" y="143"/>
                            </a:lnTo>
                            <a:lnTo>
                              <a:pt x="0" y="150"/>
                            </a:lnTo>
                            <a:lnTo>
                              <a:pt x="5" y="135"/>
                            </a:lnTo>
                            <a:lnTo>
                              <a:pt x="12" y="124"/>
                            </a:lnTo>
                            <a:lnTo>
                              <a:pt x="22" y="117"/>
                            </a:lnTo>
                            <a:lnTo>
                              <a:pt x="20" y="102"/>
                            </a:lnTo>
                            <a:lnTo>
                              <a:pt x="17" y="75"/>
                            </a:lnTo>
                            <a:lnTo>
                              <a:pt x="21" y="52"/>
                            </a:lnTo>
                            <a:lnTo>
                              <a:pt x="27" y="32"/>
                            </a:lnTo>
                            <a:lnTo>
                              <a:pt x="39" y="0"/>
                            </a:lnTo>
                            <a:lnTo>
                              <a:pt x="37" y="23"/>
                            </a:lnTo>
                            <a:lnTo>
                              <a:pt x="33" y="45"/>
                            </a:lnTo>
                            <a:lnTo>
                              <a:pt x="28" y="69"/>
                            </a:lnTo>
                            <a:lnTo>
                              <a:pt x="27" y="81"/>
                            </a:lnTo>
                            <a:lnTo>
                              <a:pt x="28" y="95"/>
                            </a:lnTo>
                            <a:lnTo>
                              <a:pt x="32" y="111"/>
                            </a:lnTo>
                            <a:lnTo>
                              <a:pt x="43" y="127"/>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5" name="Freeform 295"/>
                      <p:cNvSpPr>
                        <a:spLocks/>
                      </p:cNvSpPr>
                      <p:nvPr/>
                    </p:nvSpPr>
                    <p:spPr bwMode="auto">
                      <a:xfrm>
                        <a:off x="2732" y="3813"/>
                        <a:ext cx="32" cy="71"/>
                      </a:xfrm>
                      <a:custGeom>
                        <a:avLst/>
                        <a:gdLst>
                          <a:gd name="T0" fmla="*/ 2 w 66"/>
                          <a:gd name="T1" fmla="*/ 141 h 141"/>
                          <a:gd name="T2" fmla="*/ 10 w 66"/>
                          <a:gd name="T3" fmla="*/ 130 h 141"/>
                          <a:gd name="T4" fmla="*/ 19 w 66"/>
                          <a:gd name="T5" fmla="*/ 113 h 141"/>
                          <a:gd name="T6" fmla="*/ 24 w 66"/>
                          <a:gd name="T7" fmla="*/ 98 h 141"/>
                          <a:gd name="T8" fmla="*/ 23 w 66"/>
                          <a:gd name="T9" fmla="*/ 76 h 141"/>
                          <a:gd name="T10" fmla="*/ 23 w 66"/>
                          <a:gd name="T11" fmla="*/ 55 h 141"/>
                          <a:gd name="T12" fmla="*/ 25 w 66"/>
                          <a:gd name="T13" fmla="*/ 36 h 141"/>
                          <a:gd name="T14" fmla="*/ 27 w 66"/>
                          <a:gd name="T15" fmla="*/ 23 h 141"/>
                          <a:gd name="T16" fmla="*/ 36 w 66"/>
                          <a:gd name="T17" fmla="*/ 15 h 141"/>
                          <a:gd name="T18" fmla="*/ 50 w 66"/>
                          <a:gd name="T19" fmla="*/ 7 h 141"/>
                          <a:gd name="T20" fmla="*/ 66 w 66"/>
                          <a:gd name="T21" fmla="*/ 0 h 141"/>
                          <a:gd name="T22" fmla="*/ 43 w 66"/>
                          <a:gd name="T23" fmla="*/ 7 h 141"/>
                          <a:gd name="T24" fmla="*/ 29 w 66"/>
                          <a:gd name="T25" fmla="*/ 15 h 141"/>
                          <a:gd name="T26" fmla="*/ 15 w 66"/>
                          <a:gd name="T27" fmla="*/ 15 h 141"/>
                          <a:gd name="T28" fmla="*/ 7 w 66"/>
                          <a:gd name="T29" fmla="*/ 10 h 141"/>
                          <a:gd name="T30" fmla="*/ 3 w 66"/>
                          <a:gd name="T31" fmla="*/ 20 h 141"/>
                          <a:gd name="T32" fmla="*/ 2 w 66"/>
                          <a:gd name="T33" fmla="*/ 37 h 141"/>
                          <a:gd name="T34" fmla="*/ 2 w 66"/>
                          <a:gd name="T35" fmla="*/ 53 h 141"/>
                          <a:gd name="T36" fmla="*/ 0 w 66"/>
                          <a:gd name="T37" fmla="*/ 75 h 141"/>
                          <a:gd name="T38" fmla="*/ 2 w 66"/>
                          <a:gd name="T39" fmla="*/ 93 h 141"/>
                          <a:gd name="T40" fmla="*/ 3 w 66"/>
                          <a:gd name="T41" fmla="*/ 109 h 141"/>
                          <a:gd name="T42" fmla="*/ 5 w 66"/>
                          <a:gd name="T43" fmla="*/ 121 h 141"/>
                          <a:gd name="T44" fmla="*/ 2 w 66"/>
                          <a:gd name="T45" fmla="*/ 141 h 1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6" h="141">
                            <a:moveTo>
                              <a:pt x="2" y="141"/>
                            </a:moveTo>
                            <a:lnTo>
                              <a:pt x="10" y="130"/>
                            </a:lnTo>
                            <a:lnTo>
                              <a:pt x="19" y="113"/>
                            </a:lnTo>
                            <a:lnTo>
                              <a:pt x="24" y="98"/>
                            </a:lnTo>
                            <a:lnTo>
                              <a:pt x="23" y="76"/>
                            </a:lnTo>
                            <a:lnTo>
                              <a:pt x="23" y="55"/>
                            </a:lnTo>
                            <a:lnTo>
                              <a:pt x="25" y="36"/>
                            </a:lnTo>
                            <a:lnTo>
                              <a:pt x="27" y="23"/>
                            </a:lnTo>
                            <a:lnTo>
                              <a:pt x="36" y="15"/>
                            </a:lnTo>
                            <a:lnTo>
                              <a:pt x="50" y="7"/>
                            </a:lnTo>
                            <a:lnTo>
                              <a:pt x="66" y="0"/>
                            </a:lnTo>
                            <a:lnTo>
                              <a:pt x="43" y="7"/>
                            </a:lnTo>
                            <a:lnTo>
                              <a:pt x="29" y="15"/>
                            </a:lnTo>
                            <a:lnTo>
                              <a:pt x="15" y="15"/>
                            </a:lnTo>
                            <a:lnTo>
                              <a:pt x="7" y="10"/>
                            </a:lnTo>
                            <a:lnTo>
                              <a:pt x="3" y="20"/>
                            </a:lnTo>
                            <a:lnTo>
                              <a:pt x="2" y="37"/>
                            </a:lnTo>
                            <a:lnTo>
                              <a:pt x="2" y="53"/>
                            </a:lnTo>
                            <a:lnTo>
                              <a:pt x="0" y="75"/>
                            </a:lnTo>
                            <a:lnTo>
                              <a:pt x="2" y="93"/>
                            </a:lnTo>
                            <a:lnTo>
                              <a:pt x="3" y="109"/>
                            </a:lnTo>
                            <a:lnTo>
                              <a:pt x="5" y="121"/>
                            </a:lnTo>
                            <a:lnTo>
                              <a:pt x="2" y="141"/>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36" name="Group 296"/>
                    <p:cNvGrpSpPr>
                      <a:grpSpLocks/>
                    </p:cNvGrpSpPr>
                    <p:nvPr/>
                  </p:nvGrpSpPr>
                  <p:grpSpPr bwMode="auto">
                    <a:xfrm>
                      <a:off x="2828" y="3535"/>
                      <a:ext cx="139" cy="164"/>
                      <a:chOff x="2828" y="3535"/>
                      <a:chExt cx="139" cy="164"/>
                    </a:xfrm>
                  </p:grpSpPr>
                  <p:sp>
                    <p:nvSpPr>
                      <p:cNvPr id="87337" name="Freeform 297"/>
                      <p:cNvSpPr>
                        <a:spLocks/>
                      </p:cNvSpPr>
                      <p:nvPr/>
                    </p:nvSpPr>
                    <p:spPr bwMode="auto">
                      <a:xfrm>
                        <a:off x="2828" y="3535"/>
                        <a:ext cx="139" cy="164"/>
                      </a:xfrm>
                      <a:custGeom>
                        <a:avLst/>
                        <a:gdLst>
                          <a:gd name="T0" fmla="*/ 81 w 278"/>
                          <a:gd name="T1" fmla="*/ 0 h 327"/>
                          <a:gd name="T2" fmla="*/ 124 w 278"/>
                          <a:gd name="T3" fmla="*/ 12 h 327"/>
                          <a:gd name="T4" fmla="*/ 203 w 278"/>
                          <a:gd name="T5" fmla="*/ 43 h 327"/>
                          <a:gd name="T6" fmla="*/ 254 w 278"/>
                          <a:gd name="T7" fmla="*/ 85 h 327"/>
                          <a:gd name="T8" fmla="*/ 278 w 278"/>
                          <a:gd name="T9" fmla="*/ 128 h 327"/>
                          <a:gd name="T10" fmla="*/ 270 w 278"/>
                          <a:gd name="T11" fmla="*/ 157 h 327"/>
                          <a:gd name="T12" fmla="*/ 253 w 278"/>
                          <a:gd name="T13" fmla="*/ 179 h 327"/>
                          <a:gd name="T14" fmla="*/ 238 w 278"/>
                          <a:gd name="T15" fmla="*/ 195 h 327"/>
                          <a:gd name="T16" fmla="*/ 219 w 278"/>
                          <a:gd name="T17" fmla="*/ 211 h 327"/>
                          <a:gd name="T18" fmla="*/ 199 w 278"/>
                          <a:gd name="T19" fmla="*/ 237 h 327"/>
                          <a:gd name="T20" fmla="*/ 182 w 278"/>
                          <a:gd name="T21" fmla="*/ 263 h 327"/>
                          <a:gd name="T22" fmla="*/ 169 w 278"/>
                          <a:gd name="T23" fmla="*/ 285 h 327"/>
                          <a:gd name="T24" fmla="*/ 160 w 278"/>
                          <a:gd name="T25" fmla="*/ 302 h 327"/>
                          <a:gd name="T26" fmla="*/ 145 w 278"/>
                          <a:gd name="T27" fmla="*/ 316 h 327"/>
                          <a:gd name="T28" fmla="*/ 133 w 278"/>
                          <a:gd name="T29" fmla="*/ 323 h 327"/>
                          <a:gd name="T30" fmla="*/ 117 w 278"/>
                          <a:gd name="T31" fmla="*/ 327 h 327"/>
                          <a:gd name="T32" fmla="*/ 120 w 278"/>
                          <a:gd name="T33" fmla="*/ 312 h 327"/>
                          <a:gd name="T34" fmla="*/ 125 w 278"/>
                          <a:gd name="T35" fmla="*/ 300 h 327"/>
                          <a:gd name="T36" fmla="*/ 120 w 278"/>
                          <a:gd name="T37" fmla="*/ 270 h 327"/>
                          <a:gd name="T38" fmla="*/ 98 w 278"/>
                          <a:gd name="T39" fmla="*/ 248 h 327"/>
                          <a:gd name="T40" fmla="*/ 54 w 278"/>
                          <a:gd name="T41" fmla="*/ 226 h 327"/>
                          <a:gd name="T42" fmla="*/ 16 w 278"/>
                          <a:gd name="T43" fmla="*/ 221 h 327"/>
                          <a:gd name="T44" fmla="*/ 6 w 278"/>
                          <a:gd name="T45" fmla="*/ 227 h 327"/>
                          <a:gd name="T46" fmla="*/ 0 w 278"/>
                          <a:gd name="T47" fmla="*/ 218 h 327"/>
                          <a:gd name="T48" fmla="*/ 1 w 278"/>
                          <a:gd name="T49" fmla="*/ 208 h 327"/>
                          <a:gd name="T50" fmla="*/ 3 w 278"/>
                          <a:gd name="T51" fmla="*/ 197 h 327"/>
                          <a:gd name="T52" fmla="*/ 11 w 278"/>
                          <a:gd name="T53" fmla="*/ 186 h 327"/>
                          <a:gd name="T54" fmla="*/ 27 w 278"/>
                          <a:gd name="T55" fmla="*/ 157 h 327"/>
                          <a:gd name="T56" fmla="*/ 35 w 278"/>
                          <a:gd name="T57" fmla="*/ 120 h 327"/>
                          <a:gd name="T58" fmla="*/ 53 w 278"/>
                          <a:gd name="T59" fmla="*/ 66 h 327"/>
                          <a:gd name="T60" fmla="*/ 72 w 278"/>
                          <a:gd name="T61" fmla="*/ 17 h 327"/>
                          <a:gd name="T62" fmla="*/ 81 w 278"/>
                          <a:gd name="T63" fmla="*/ 0 h 3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278" h="327">
                            <a:moveTo>
                              <a:pt x="81" y="0"/>
                            </a:moveTo>
                            <a:lnTo>
                              <a:pt x="124" y="12"/>
                            </a:lnTo>
                            <a:lnTo>
                              <a:pt x="203" y="43"/>
                            </a:lnTo>
                            <a:lnTo>
                              <a:pt x="254" y="85"/>
                            </a:lnTo>
                            <a:lnTo>
                              <a:pt x="278" y="128"/>
                            </a:lnTo>
                            <a:lnTo>
                              <a:pt x="270" y="157"/>
                            </a:lnTo>
                            <a:lnTo>
                              <a:pt x="253" y="179"/>
                            </a:lnTo>
                            <a:lnTo>
                              <a:pt x="238" y="195"/>
                            </a:lnTo>
                            <a:lnTo>
                              <a:pt x="219" y="211"/>
                            </a:lnTo>
                            <a:lnTo>
                              <a:pt x="199" y="237"/>
                            </a:lnTo>
                            <a:lnTo>
                              <a:pt x="182" y="263"/>
                            </a:lnTo>
                            <a:lnTo>
                              <a:pt x="169" y="285"/>
                            </a:lnTo>
                            <a:lnTo>
                              <a:pt x="160" y="302"/>
                            </a:lnTo>
                            <a:lnTo>
                              <a:pt x="145" y="316"/>
                            </a:lnTo>
                            <a:lnTo>
                              <a:pt x="133" y="323"/>
                            </a:lnTo>
                            <a:lnTo>
                              <a:pt x="117" y="327"/>
                            </a:lnTo>
                            <a:lnTo>
                              <a:pt x="120" y="312"/>
                            </a:lnTo>
                            <a:lnTo>
                              <a:pt x="125" y="300"/>
                            </a:lnTo>
                            <a:lnTo>
                              <a:pt x="120" y="270"/>
                            </a:lnTo>
                            <a:lnTo>
                              <a:pt x="98" y="248"/>
                            </a:lnTo>
                            <a:lnTo>
                              <a:pt x="54" y="226"/>
                            </a:lnTo>
                            <a:lnTo>
                              <a:pt x="16" y="221"/>
                            </a:lnTo>
                            <a:lnTo>
                              <a:pt x="6" y="227"/>
                            </a:lnTo>
                            <a:lnTo>
                              <a:pt x="0" y="218"/>
                            </a:lnTo>
                            <a:lnTo>
                              <a:pt x="1" y="208"/>
                            </a:lnTo>
                            <a:lnTo>
                              <a:pt x="3" y="197"/>
                            </a:lnTo>
                            <a:lnTo>
                              <a:pt x="11" y="186"/>
                            </a:lnTo>
                            <a:lnTo>
                              <a:pt x="27" y="157"/>
                            </a:lnTo>
                            <a:lnTo>
                              <a:pt x="35" y="120"/>
                            </a:lnTo>
                            <a:lnTo>
                              <a:pt x="53" y="66"/>
                            </a:lnTo>
                            <a:lnTo>
                              <a:pt x="72" y="17"/>
                            </a:lnTo>
                            <a:lnTo>
                              <a:pt x="8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38" name="Freeform 298"/>
                      <p:cNvSpPr>
                        <a:spLocks/>
                      </p:cNvSpPr>
                      <p:nvPr/>
                    </p:nvSpPr>
                    <p:spPr bwMode="auto">
                      <a:xfrm>
                        <a:off x="2831" y="3640"/>
                        <a:ext cx="65" cy="58"/>
                      </a:xfrm>
                      <a:custGeom>
                        <a:avLst/>
                        <a:gdLst>
                          <a:gd name="T0" fmla="*/ 0 w 129"/>
                          <a:gd name="T1" fmla="*/ 12 h 117"/>
                          <a:gd name="T2" fmla="*/ 3 w 129"/>
                          <a:gd name="T3" fmla="*/ 5 h 117"/>
                          <a:gd name="T4" fmla="*/ 11 w 129"/>
                          <a:gd name="T5" fmla="*/ 2 h 117"/>
                          <a:gd name="T6" fmla="*/ 28 w 129"/>
                          <a:gd name="T7" fmla="*/ 0 h 117"/>
                          <a:gd name="T8" fmla="*/ 43 w 129"/>
                          <a:gd name="T9" fmla="*/ 1 h 117"/>
                          <a:gd name="T10" fmla="*/ 60 w 129"/>
                          <a:gd name="T11" fmla="*/ 6 h 117"/>
                          <a:gd name="T12" fmla="*/ 76 w 129"/>
                          <a:gd name="T13" fmla="*/ 13 h 117"/>
                          <a:gd name="T14" fmla="*/ 93 w 129"/>
                          <a:gd name="T15" fmla="*/ 25 h 117"/>
                          <a:gd name="T16" fmla="*/ 108 w 129"/>
                          <a:gd name="T17" fmla="*/ 34 h 117"/>
                          <a:gd name="T18" fmla="*/ 119 w 129"/>
                          <a:gd name="T19" fmla="*/ 49 h 117"/>
                          <a:gd name="T20" fmla="*/ 128 w 129"/>
                          <a:gd name="T21" fmla="*/ 66 h 117"/>
                          <a:gd name="T22" fmla="*/ 129 w 129"/>
                          <a:gd name="T23" fmla="*/ 81 h 117"/>
                          <a:gd name="T24" fmla="*/ 127 w 129"/>
                          <a:gd name="T25" fmla="*/ 98 h 117"/>
                          <a:gd name="T26" fmla="*/ 122 w 129"/>
                          <a:gd name="T27" fmla="*/ 106 h 117"/>
                          <a:gd name="T28" fmla="*/ 114 w 129"/>
                          <a:gd name="T29" fmla="*/ 117 h 117"/>
                          <a:gd name="T30" fmla="*/ 119 w 129"/>
                          <a:gd name="T31" fmla="*/ 97 h 117"/>
                          <a:gd name="T32" fmla="*/ 122 w 129"/>
                          <a:gd name="T33" fmla="*/ 79 h 117"/>
                          <a:gd name="T34" fmla="*/ 114 w 129"/>
                          <a:gd name="T35" fmla="*/ 59 h 117"/>
                          <a:gd name="T36" fmla="*/ 103 w 129"/>
                          <a:gd name="T37" fmla="*/ 45 h 117"/>
                          <a:gd name="T38" fmla="*/ 83 w 129"/>
                          <a:gd name="T39" fmla="*/ 31 h 117"/>
                          <a:gd name="T40" fmla="*/ 64 w 129"/>
                          <a:gd name="T41" fmla="*/ 21 h 117"/>
                          <a:gd name="T42" fmla="*/ 44 w 129"/>
                          <a:gd name="T43" fmla="*/ 15 h 117"/>
                          <a:gd name="T44" fmla="*/ 26 w 129"/>
                          <a:gd name="T45" fmla="*/ 11 h 117"/>
                          <a:gd name="T46" fmla="*/ 0 w 129"/>
                          <a:gd name="T47" fmla="*/ 12 h 1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29" h="117">
                            <a:moveTo>
                              <a:pt x="0" y="12"/>
                            </a:moveTo>
                            <a:lnTo>
                              <a:pt x="3" y="5"/>
                            </a:lnTo>
                            <a:lnTo>
                              <a:pt x="11" y="2"/>
                            </a:lnTo>
                            <a:lnTo>
                              <a:pt x="28" y="0"/>
                            </a:lnTo>
                            <a:lnTo>
                              <a:pt x="43" y="1"/>
                            </a:lnTo>
                            <a:lnTo>
                              <a:pt x="60" y="6"/>
                            </a:lnTo>
                            <a:lnTo>
                              <a:pt x="76" y="13"/>
                            </a:lnTo>
                            <a:lnTo>
                              <a:pt x="93" y="25"/>
                            </a:lnTo>
                            <a:lnTo>
                              <a:pt x="108" y="34"/>
                            </a:lnTo>
                            <a:lnTo>
                              <a:pt x="119" y="49"/>
                            </a:lnTo>
                            <a:lnTo>
                              <a:pt x="128" y="66"/>
                            </a:lnTo>
                            <a:lnTo>
                              <a:pt x="129" y="81"/>
                            </a:lnTo>
                            <a:lnTo>
                              <a:pt x="127" y="98"/>
                            </a:lnTo>
                            <a:lnTo>
                              <a:pt x="122" y="106"/>
                            </a:lnTo>
                            <a:lnTo>
                              <a:pt x="114" y="117"/>
                            </a:lnTo>
                            <a:lnTo>
                              <a:pt x="119" y="97"/>
                            </a:lnTo>
                            <a:lnTo>
                              <a:pt x="122" y="79"/>
                            </a:lnTo>
                            <a:lnTo>
                              <a:pt x="114" y="59"/>
                            </a:lnTo>
                            <a:lnTo>
                              <a:pt x="103" y="45"/>
                            </a:lnTo>
                            <a:lnTo>
                              <a:pt x="83" y="31"/>
                            </a:lnTo>
                            <a:lnTo>
                              <a:pt x="64" y="21"/>
                            </a:lnTo>
                            <a:lnTo>
                              <a:pt x="44" y="15"/>
                            </a:lnTo>
                            <a:lnTo>
                              <a:pt x="26" y="11"/>
                            </a:lnTo>
                            <a:lnTo>
                              <a:pt x="0" y="12"/>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339" name="Group 299"/>
                  <p:cNvGrpSpPr>
                    <a:grpSpLocks/>
                  </p:cNvGrpSpPr>
                  <p:nvPr/>
                </p:nvGrpSpPr>
                <p:grpSpPr bwMode="auto">
                  <a:xfrm>
                    <a:off x="2863" y="2963"/>
                    <a:ext cx="473" cy="655"/>
                    <a:chOff x="2863" y="2963"/>
                    <a:chExt cx="473" cy="655"/>
                  </a:xfrm>
                </p:grpSpPr>
                <p:sp>
                  <p:nvSpPr>
                    <p:cNvPr id="87340" name="Freeform 300"/>
                    <p:cNvSpPr>
                      <a:spLocks/>
                    </p:cNvSpPr>
                    <p:nvPr/>
                  </p:nvSpPr>
                  <p:spPr bwMode="auto">
                    <a:xfrm>
                      <a:off x="2863" y="2963"/>
                      <a:ext cx="473" cy="650"/>
                    </a:xfrm>
                    <a:custGeom>
                      <a:avLst/>
                      <a:gdLst>
                        <a:gd name="T0" fmla="*/ 752 w 945"/>
                        <a:gd name="T1" fmla="*/ 215 h 1300"/>
                        <a:gd name="T2" fmla="*/ 945 w 945"/>
                        <a:gd name="T3" fmla="*/ 657 h 1300"/>
                        <a:gd name="T4" fmla="*/ 853 w 945"/>
                        <a:gd name="T5" fmla="*/ 751 h 1300"/>
                        <a:gd name="T6" fmla="*/ 678 w 945"/>
                        <a:gd name="T7" fmla="*/ 671 h 1300"/>
                        <a:gd name="T8" fmla="*/ 614 w 945"/>
                        <a:gd name="T9" fmla="*/ 622 h 1300"/>
                        <a:gd name="T10" fmla="*/ 528 w 945"/>
                        <a:gd name="T11" fmla="*/ 793 h 1300"/>
                        <a:gd name="T12" fmla="*/ 466 w 945"/>
                        <a:gd name="T13" fmla="*/ 892 h 1300"/>
                        <a:gd name="T14" fmla="*/ 449 w 945"/>
                        <a:gd name="T15" fmla="*/ 908 h 1300"/>
                        <a:gd name="T16" fmla="*/ 428 w 945"/>
                        <a:gd name="T17" fmla="*/ 965 h 1300"/>
                        <a:gd name="T18" fmla="*/ 406 w 945"/>
                        <a:gd name="T19" fmla="*/ 998 h 1300"/>
                        <a:gd name="T20" fmla="*/ 384 w 945"/>
                        <a:gd name="T21" fmla="*/ 1036 h 1300"/>
                        <a:gd name="T22" fmla="*/ 358 w 945"/>
                        <a:gd name="T23" fmla="*/ 1091 h 1300"/>
                        <a:gd name="T24" fmla="*/ 322 w 945"/>
                        <a:gd name="T25" fmla="*/ 1102 h 1300"/>
                        <a:gd name="T26" fmla="*/ 315 w 945"/>
                        <a:gd name="T27" fmla="*/ 1151 h 1300"/>
                        <a:gd name="T28" fmla="*/ 278 w 945"/>
                        <a:gd name="T29" fmla="*/ 1179 h 1300"/>
                        <a:gd name="T30" fmla="*/ 250 w 945"/>
                        <a:gd name="T31" fmla="*/ 1230 h 1300"/>
                        <a:gd name="T32" fmla="*/ 239 w 945"/>
                        <a:gd name="T33" fmla="*/ 1270 h 1300"/>
                        <a:gd name="T34" fmla="*/ 215 w 945"/>
                        <a:gd name="T35" fmla="*/ 1296 h 1300"/>
                        <a:gd name="T36" fmla="*/ 186 w 945"/>
                        <a:gd name="T37" fmla="*/ 1252 h 1300"/>
                        <a:gd name="T38" fmla="*/ 77 w 945"/>
                        <a:gd name="T39" fmla="*/ 1182 h 1300"/>
                        <a:gd name="T40" fmla="*/ 0 w 945"/>
                        <a:gd name="T41" fmla="*/ 1172 h 1300"/>
                        <a:gd name="T42" fmla="*/ 21 w 945"/>
                        <a:gd name="T43" fmla="*/ 1087 h 1300"/>
                        <a:gd name="T44" fmla="*/ 38 w 945"/>
                        <a:gd name="T45" fmla="*/ 1025 h 1300"/>
                        <a:gd name="T46" fmla="*/ 99 w 945"/>
                        <a:gd name="T47" fmla="*/ 972 h 1300"/>
                        <a:gd name="T48" fmla="*/ 99 w 945"/>
                        <a:gd name="T49" fmla="*/ 916 h 1300"/>
                        <a:gd name="T50" fmla="*/ 120 w 945"/>
                        <a:gd name="T51" fmla="*/ 858 h 1300"/>
                        <a:gd name="T52" fmla="*/ 156 w 945"/>
                        <a:gd name="T53" fmla="*/ 823 h 1300"/>
                        <a:gd name="T54" fmla="*/ 167 w 945"/>
                        <a:gd name="T55" fmla="*/ 799 h 1300"/>
                        <a:gd name="T56" fmla="*/ 160 w 945"/>
                        <a:gd name="T57" fmla="*/ 756 h 1300"/>
                        <a:gd name="T58" fmla="*/ 172 w 945"/>
                        <a:gd name="T59" fmla="*/ 716 h 1300"/>
                        <a:gd name="T60" fmla="*/ 200 w 945"/>
                        <a:gd name="T61" fmla="*/ 693 h 1300"/>
                        <a:gd name="T62" fmla="*/ 214 w 945"/>
                        <a:gd name="T63" fmla="*/ 668 h 1300"/>
                        <a:gd name="T64" fmla="*/ 232 w 945"/>
                        <a:gd name="T65" fmla="*/ 646 h 1300"/>
                        <a:gd name="T66" fmla="*/ 261 w 945"/>
                        <a:gd name="T67" fmla="*/ 624 h 1300"/>
                        <a:gd name="T68" fmla="*/ 277 w 945"/>
                        <a:gd name="T69" fmla="*/ 604 h 1300"/>
                        <a:gd name="T70" fmla="*/ 279 w 945"/>
                        <a:gd name="T71" fmla="*/ 575 h 1300"/>
                        <a:gd name="T72" fmla="*/ 272 w 945"/>
                        <a:gd name="T73" fmla="*/ 533 h 1300"/>
                        <a:gd name="T74" fmla="*/ 277 w 945"/>
                        <a:gd name="T75" fmla="*/ 499 h 1300"/>
                        <a:gd name="T76" fmla="*/ 298 w 945"/>
                        <a:gd name="T77" fmla="*/ 471 h 1300"/>
                        <a:gd name="T78" fmla="*/ 309 w 945"/>
                        <a:gd name="T79" fmla="*/ 444 h 1300"/>
                        <a:gd name="T80" fmla="*/ 307 w 945"/>
                        <a:gd name="T81" fmla="*/ 403 h 1300"/>
                        <a:gd name="T82" fmla="*/ 317 w 945"/>
                        <a:gd name="T83" fmla="*/ 334 h 1300"/>
                        <a:gd name="T84" fmla="*/ 344 w 945"/>
                        <a:gd name="T85" fmla="*/ 227 h 1300"/>
                        <a:gd name="T86" fmla="*/ 406 w 945"/>
                        <a:gd name="T87" fmla="*/ 0 h 1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945" h="1300">
                          <a:moveTo>
                            <a:pt x="406" y="0"/>
                          </a:moveTo>
                          <a:lnTo>
                            <a:pt x="752" y="215"/>
                          </a:lnTo>
                          <a:lnTo>
                            <a:pt x="823" y="464"/>
                          </a:lnTo>
                          <a:lnTo>
                            <a:pt x="945" y="657"/>
                          </a:lnTo>
                          <a:lnTo>
                            <a:pt x="888" y="809"/>
                          </a:lnTo>
                          <a:lnTo>
                            <a:pt x="853" y="751"/>
                          </a:lnTo>
                          <a:lnTo>
                            <a:pt x="774" y="693"/>
                          </a:lnTo>
                          <a:lnTo>
                            <a:pt x="678" y="671"/>
                          </a:lnTo>
                          <a:lnTo>
                            <a:pt x="642" y="650"/>
                          </a:lnTo>
                          <a:lnTo>
                            <a:pt x="614" y="622"/>
                          </a:lnTo>
                          <a:lnTo>
                            <a:pt x="592" y="678"/>
                          </a:lnTo>
                          <a:lnTo>
                            <a:pt x="528" y="793"/>
                          </a:lnTo>
                          <a:lnTo>
                            <a:pt x="470" y="879"/>
                          </a:lnTo>
                          <a:lnTo>
                            <a:pt x="466" y="892"/>
                          </a:lnTo>
                          <a:lnTo>
                            <a:pt x="459" y="903"/>
                          </a:lnTo>
                          <a:lnTo>
                            <a:pt x="449" y="908"/>
                          </a:lnTo>
                          <a:lnTo>
                            <a:pt x="440" y="924"/>
                          </a:lnTo>
                          <a:lnTo>
                            <a:pt x="428" y="965"/>
                          </a:lnTo>
                          <a:lnTo>
                            <a:pt x="416" y="1001"/>
                          </a:lnTo>
                          <a:lnTo>
                            <a:pt x="406" y="998"/>
                          </a:lnTo>
                          <a:lnTo>
                            <a:pt x="399" y="1001"/>
                          </a:lnTo>
                          <a:lnTo>
                            <a:pt x="384" y="1036"/>
                          </a:lnTo>
                          <a:lnTo>
                            <a:pt x="371" y="1079"/>
                          </a:lnTo>
                          <a:lnTo>
                            <a:pt x="358" y="1091"/>
                          </a:lnTo>
                          <a:lnTo>
                            <a:pt x="343" y="1097"/>
                          </a:lnTo>
                          <a:lnTo>
                            <a:pt x="322" y="1102"/>
                          </a:lnTo>
                          <a:lnTo>
                            <a:pt x="320" y="1127"/>
                          </a:lnTo>
                          <a:lnTo>
                            <a:pt x="315" y="1151"/>
                          </a:lnTo>
                          <a:lnTo>
                            <a:pt x="298" y="1169"/>
                          </a:lnTo>
                          <a:lnTo>
                            <a:pt x="278" y="1179"/>
                          </a:lnTo>
                          <a:lnTo>
                            <a:pt x="259" y="1206"/>
                          </a:lnTo>
                          <a:lnTo>
                            <a:pt x="250" y="1230"/>
                          </a:lnTo>
                          <a:lnTo>
                            <a:pt x="246" y="1251"/>
                          </a:lnTo>
                          <a:lnTo>
                            <a:pt x="239" y="1270"/>
                          </a:lnTo>
                          <a:lnTo>
                            <a:pt x="232" y="1290"/>
                          </a:lnTo>
                          <a:lnTo>
                            <a:pt x="215" y="1296"/>
                          </a:lnTo>
                          <a:lnTo>
                            <a:pt x="193" y="1300"/>
                          </a:lnTo>
                          <a:lnTo>
                            <a:pt x="186" y="1252"/>
                          </a:lnTo>
                          <a:lnTo>
                            <a:pt x="147" y="1205"/>
                          </a:lnTo>
                          <a:lnTo>
                            <a:pt x="77" y="1182"/>
                          </a:lnTo>
                          <a:lnTo>
                            <a:pt x="44" y="1167"/>
                          </a:lnTo>
                          <a:lnTo>
                            <a:pt x="0" y="1172"/>
                          </a:lnTo>
                          <a:lnTo>
                            <a:pt x="16" y="1119"/>
                          </a:lnTo>
                          <a:lnTo>
                            <a:pt x="21" y="1087"/>
                          </a:lnTo>
                          <a:lnTo>
                            <a:pt x="27" y="1052"/>
                          </a:lnTo>
                          <a:lnTo>
                            <a:pt x="38" y="1025"/>
                          </a:lnTo>
                          <a:lnTo>
                            <a:pt x="49" y="1008"/>
                          </a:lnTo>
                          <a:lnTo>
                            <a:pt x="99" y="972"/>
                          </a:lnTo>
                          <a:lnTo>
                            <a:pt x="96" y="942"/>
                          </a:lnTo>
                          <a:lnTo>
                            <a:pt x="99" y="916"/>
                          </a:lnTo>
                          <a:lnTo>
                            <a:pt x="107" y="887"/>
                          </a:lnTo>
                          <a:lnTo>
                            <a:pt x="120" y="858"/>
                          </a:lnTo>
                          <a:lnTo>
                            <a:pt x="135" y="841"/>
                          </a:lnTo>
                          <a:lnTo>
                            <a:pt x="156" y="823"/>
                          </a:lnTo>
                          <a:lnTo>
                            <a:pt x="178" y="815"/>
                          </a:lnTo>
                          <a:lnTo>
                            <a:pt x="167" y="799"/>
                          </a:lnTo>
                          <a:lnTo>
                            <a:pt x="163" y="779"/>
                          </a:lnTo>
                          <a:lnTo>
                            <a:pt x="160" y="756"/>
                          </a:lnTo>
                          <a:lnTo>
                            <a:pt x="163" y="736"/>
                          </a:lnTo>
                          <a:lnTo>
                            <a:pt x="172" y="716"/>
                          </a:lnTo>
                          <a:lnTo>
                            <a:pt x="187" y="703"/>
                          </a:lnTo>
                          <a:lnTo>
                            <a:pt x="200" y="693"/>
                          </a:lnTo>
                          <a:lnTo>
                            <a:pt x="204" y="678"/>
                          </a:lnTo>
                          <a:lnTo>
                            <a:pt x="214" y="668"/>
                          </a:lnTo>
                          <a:lnTo>
                            <a:pt x="229" y="665"/>
                          </a:lnTo>
                          <a:lnTo>
                            <a:pt x="232" y="646"/>
                          </a:lnTo>
                          <a:lnTo>
                            <a:pt x="247" y="629"/>
                          </a:lnTo>
                          <a:lnTo>
                            <a:pt x="261" y="624"/>
                          </a:lnTo>
                          <a:lnTo>
                            <a:pt x="274" y="620"/>
                          </a:lnTo>
                          <a:lnTo>
                            <a:pt x="277" y="604"/>
                          </a:lnTo>
                          <a:lnTo>
                            <a:pt x="282" y="593"/>
                          </a:lnTo>
                          <a:lnTo>
                            <a:pt x="279" y="575"/>
                          </a:lnTo>
                          <a:lnTo>
                            <a:pt x="274" y="556"/>
                          </a:lnTo>
                          <a:lnTo>
                            <a:pt x="272" y="533"/>
                          </a:lnTo>
                          <a:lnTo>
                            <a:pt x="271" y="515"/>
                          </a:lnTo>
                          <a:lnTo>
                            <a:pt x="277" y="499"/>
                          </a:lnTo>
                          <a:lnTo>
                            <a:pt x="288" y="483"/>
                          </a:lnTo>
                          <a:lnTo>
                            <a:pt x="298" y="471"/>
                          </a:lnTo>
                          <a:lnTo>
                            <a:pt x="307" y="464"/>
                          </a:lnTo>
                          <a:lnTo>
                            <a:pt x="309" y="444"/>
                          </a:lnTo>
                          <a:lnTo>
                            <a:pt x="311" y="427"/>
                          </a:lnTo>
                          <a:lnTo>
                            <a:pt x="307" y="403"/>
                          </a:lnTo>
                          <a:lnTo>
                            <a:pt x="300" y="385"/>
                          </a:lnTo>
                          <a:lnTo>
                            <a:pt x="317" y="334"/>
                          </a:lnTo>
                          <a:lnTo>
                            <a:pt x="336" y="287"/>
                          </a:lnTo>
                          <a:lnTo>
                            <a:pt x="344" y="227"/>
                          </a:lnTo>
                          <a:lnTo>
                            <a:pt x="357" y="176"/>
                          </a:lnTo>
                          <a:lnTo>
                            <a:pt x="406" y="0"/>
                          </a:lnTo>
                          <a:close/>
                        </a:path>
                      </a:pathLst>
                    </a:custGeom>
                    <a:solidFill>
                      <a:srgbClr val="A0A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341" name="Group 301"/>
                    <p:cNvGrpSpPr>
                      <a:grpSpLocks/>
                    </p:cNvGrpSpPr>
                    <p:nvPr/>
                  </p:nvGrpSpPr>
                  <p:grpSpPr bwMode="auto">
                    <a:xfrm>
                      <a:off x="2864" y="3056"/>
                      <a:ext cx="462" cy="562"/>
                      <a:chOff x="2864" y="3056"/>
                      <a:chExt cx="462" cy="562"/>
                    </a:xfrm>
                  </p:grpSpPr>
                  <p:sp>
                    <p:nvSpPr>
                      <p:cNvPr id="87342" name="Freeform 302"/>
                      <p:cNvSpPr>
                        <a:spLocks/>
                      </p:cNvSpPr>
                      <p:nvPr/>
                    </p:nvSpPr>
                    <p:spPr bwMode="auto">
                      <a:xfrm>
                        <a:off x="2987" y="3056"/>
                        <a:ext cx="339" cy="332"/>
                      </a:xfrm>
                      <a:custGeom>
                        <a:avLst/>
                        <a:gdLst>
                          <a:gd name="T0" fmla="*/ 277 w 677"/>
                          <a:gd name="T1" fmla="*/ 617 h 665"/>
                          <a:gd name="T2" fmla="*/ 328 w 677"/>
                          <a:gd name="T3" fmla="*/ 529 h 665"/>
                          <a:gd name="T4" fmla="*/ 366 w 677"/>
                          <a:gd name="T5" fmla="*/ 444 h 665"/>
                          <a:gd name="T6" fmla="*/ 412 w 677"/>
                          <a:gd name="T7" fmla="*/ 484 h 665"/>
                          <a:gd name="T8" fmla="*/ 480 w 677"/>
                          <a:gd name="T9" fmla="*/ 503 h 665"/>
                          <a:gd name="T10" fmla="*/ 544 w 677"/>
                          <a:gd name="T11" fmla="*/ 525 h 665"/>
                          <a:gd name="T12" fmla="*/ 595 w 677"/>
                          <a:gd name="T13" fmla="*/ 564 h 665"/>
                          <a:gd name="T14" fmla="*/ 639 w 677"/>
                          <a:gd name="T15" fmla="*/ 625 h 665"/>
                          <a:gd name="T16" fmla="*/ 664 w 677"/>
                          <a:gd name="T17" fmla="*/ 626 h 665"/>
                          <a:gd name="T18" fmla="*/ 576 w 677"/>
                          <a:gd name="T19" fmla="*/ 330 h 665"/>
                          <a:gd name="T20" fmla="*/ 476 w 677"/>
                          <a:gd name="T21" fmla="*/ 144 h 665"/>
                          <a:gd name="T22" fmla="*/ 293 w 677"/>
                          <a:gd name="T23" fmla="*/ 13 h 665"/>
                          <a:gd name="T24" fmla="*/ 244 w 677"/>
                          <a:gd name="T25" fmla="*/ 137 h 665"/>
                          <a:gd name="T26" fmla="*/ 244 w 677"/>
                          <a:gd name="T27" fmla="*/ 250 h 665"/>
                          <a:gd name="T28" fmla="*/ 323 w 677"/>
                          <a:gd name="T29" fmla="*/ 388 h 665"/>
                          <a:gd name="T30" fmla="*/ 190 w 677"/>
                          <a:gd name="T31" fmla="*/ 293 h 665"/>
                          <a:gd name="T32" fmla="*/ 65 w 677"/>
                          <a:gd name="T33" fmla="*/ 214 h 665"/>
                          <a:gd name="T34" fmla="*/ 177 w 677"/>
                          <a:gd name="T35" fmla="*/ 324 h 665"/>
                          <a:gd name="T36" fmla="*/ 193 w 677"/>
                          <a:gd name="T37" fmla="*/ 370 h 665"/>
                          <a:gd name="T38" fmla="*/ 170 w 677"/>
                          <a:gd name="T39" fmla="*/ 391 h 665"/>
                          <a:gd name="T40" fmla="*/ 124 w 677"/>
                          <a:gd name="T41" fmla="*/ 386 h 665"/>
                          <a:gd name="T42" fmla="*/ 81 w 677"/>
                          <a:gd name="T43" fmla="*/ 381 h 665"/>
                          <a:gd name="T44" fmla="*/ 126 w 677"/>
                          <a:gd name="T45" fmla="*/ 433 h 665"/>
                          <a:gd name="T46" fmla="*/ 192 w 677"/>
                          <a:gd name="T47" fmla="*/ 487 h 665"/>
                          <a:gd name="T48" fmla="*/ 129 w 677"/>
                          <a:gd name="T49" fmla="*/ 471 h 665"/>
                          <a:gd name="T50" fmla="*/ 48 w 677"/>
                          <a:gd name="T51" fmla="*/ 476 h 665"/>
                          <a:gd name="T52" fmla="*/ 52 w 677"/>
                          <a:gd name="T53" fmla="*/ 492 h 665"/>
                          <a:gd name="T54" fmla="*/ 116 w 677"/>
                          <a:gd name="T55" fmla="*/ 519 h 665"/>
                          <a:gd name="T56" fmla="*/ 97 w 677"/>
                          <a:gd name="T57" fmla="*/ 530 h 665"/>
                          <a:gd name="T58" fmla="*/ 32 w 677"/>
                          <a:gd name="T59" fmla="*/ 535 h 665"/>
                          <a:gd name="T60" fmla="*/ 63 w 677"/>
                          <a:gd name="T61" fmla="*/ 560 h 665"/>
                          <a:gd name="T62" fmla="*/ 166 w 677"/>
                          <a:gd name="T63" fmla="*/ 596 h 665"/>
                          <a:gd name="T64" fmla="*/ 227 w 677"/>
                          <a:gd name="T65" fmla="*/ 640 h 6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77" h="665">
                            <a:moveTo>
                              <a:pt x="244" y="665"/>
                            </a:moveTo>
                            <a:lnTo>
                              <a:pt x="277" y="617"/>
                            </a:lnTo>
                            <a:lnTo>
                              <a:pt x="304" y="573"/>
                            </a:lnTo>
                            <a:lnTo>
                              <a:pt x="328" y="529"/>
                            </a:lnTo>
                            <a:lnTo>
                              <a:pt x="353" y="479"/>
                            </a:lnTo>
                            <a:lnTo>
                              <a:pt x="366" y="444"/>
                            </a:lnTo>
                            <a:lnTo>
                              <a:pt x="392" y="466"/>
                            </a:lnTo>
                            <a:lnTo>
                              <a:pt x="412" y="484"/>
                            </a:lnTo>
                            <a:lnTo>
                              <a:pt x="440" y="495"/>
                            </a:lnTo>
                            <a:lnTo>
                              <a:pt x="480" y="503"/>
                            </a:lnTo>
                            <a:lnTo>
                              <a:pt x="518" y="516"/>
                            </a:lnTo>
                            <a:lnTo>
                              <a:pt x="544" y="525"/>
                            </a:lnTo>
                            <a:lnTo>
                              <a:pt x="570" y="545"/>
                            </a:lnTo>
                            <a:lnTo>
                              <a:pt x="595" y="564"/>
                            </a:lnTo>
                            <a:lnTo>
                              <a:pt x="620" y="594"/>
                            </a:lnTo>
                            <a:lnTo>
                              <a:pt x="639" y="625"/>
                            </a:lnTo>
                            <a:lnTo>
                              <a:pt x="652" y="663"/>
                            </a:lnTo>
                            <a:lnTo>
                              <a:pt x="664" y="626"/>
                            </a:lnTo>
                            <a:lnTo>
                              <a:pt x="677" y="388"/>
                            </a:lnTo>
                            <a:lnTo>
                              <a:pt x="576" y="330"/>
                            </a:lnTo>
                            <a:lnTo>
                              <a:pt x="518" y="257"/>
                            </a:lnTo>
                            <a:lnTo>
                              <a:pt x="476" y="144"/>
                            </a:lnTo>
                            <a:lnTo>
                              <a:pt x="444" y="0"/>
                            </a:lnTo>
                            <a:lnTo>
                              <a:pt x="293" y="13"/>
                            </a:lnTo>
                            <a:lnTo>
                              <a:pt x="259" y="85"/>
                            </a:lnTo>
                            <a:lnTo>
                              <a:pt x="244" y="137"/>
                            </a:lnTo>
                            <a:lnTo>
                              <a:pt x="239" y="199"/>
                            </a:lnTo>
                            <a:lnTo>
                              <a:pt x="244" y="250"/>
                            </a:lnTo>
                            <a:lnTo>
                              <a:pt x="288" y="343"/>
                            </a:lnTo>
                            <a:lnTo>
                              <a:pt x="323" y="388"/>
                            </a:lnTo>
                            <a:lnTo>
                              <a:pt x="251" y="330"/>
                            </a:lnTo>
                            <a:lnTo>
                              <a:pt x="190" y="293"/>
                            </a:lnTo>
                            <a:lnTo>
                              <a:pt x="134" y="256"/>
                            </a:lnTo>
                            <a:lnTo>
                              <a:pt x="65" y="214"/>
                            </a:lnTo>
                            <a:lnTo>
                              <a:pt x="139" y="277"/>
                            </a:lnTo>
                            <a:lnTo>
                              <a:pt x="177" y="324"/>
                            </a:lnTo>
                            <a:lnTo>
                              <a:pt x="196" y="353"/>
                            </a:lnTo>
                            <a:lnTo>
                              <a:pt x="193" y="370"/>
                            </a:lnTo>
                            <a:lnTo>
                              <a:pt x="186" y="384"/>
                            </a:lnTo>
                            <a:lnTo>
                              <a:pt x="170" y="391"/>
                            </a:lnTo>
                            <a:lnTo>
                              <a:pt x="152" y="394"/>
                            </a:lnTo>
                            <a:lnTo>
                              <a:pt x="124" y="386"/>
                            </a:lnTo>
                            <a:lnTo>
                              <a:pt x="58" y="343"/>
                            </a:lnTo>
                            <a:lnTo>
                              <a:pt x="81" y="381"/>
                            </a:lnTo>
                            <a:lnTo>
                              <a:pt x="101" y="406"/>
                            </a:lnTo>
                            <a:lnTo>
                              <a:pt x="126" y="433"/>
                            </a:lnTo>
                            <a:lnTo>
                              <a:pt x="152" y="457"/>
                            </a:lnTo>
                            <a:lnTo>
                              <a:pt x="192" y="487"/>
                            </a:lnTo>
                            <a:lnTo>
                              <a:pt x="160" y="476"/>
                            </a:lnTo>
                            <a:lnTo>
                              <a:pt x="129" y="471"/>
                            </a:lnTo>
                            <a:lnTo>
                              <a:pt x="88" y="470"/>
                            </a:lnTo>
                            <a:lnTo>
                              <a:pt x="48" y="476"/>
                            </a:lnTo>
                            <a:lnTo>
                              <a:pt x="8" y="481"/>
                            </a:lnTo>
                            <a:lnTo>
                              <a:pt x="52" y="492"/>
                            </a:lnTo>
                            <a:lnTo>
                              <a:pt x="89" y="507"/>
                            </a:lnTo>
                            <a:lnTo>
                              <a:pt x="116" y="519"/>
                            </a:lnTo>
                            <a:lnTo>
                              <a:pt x="143" y="539"/>
                            </a:lnTo>
                            <a:lnTo>
                              <a:pt x="97" y="530"/>
                            </a:lnTo>
                            <a:lnTo>
                              <a:pt x="67" y="529"/>
                            </a:lnTo>
                            <a:lnTo>
                              <a:pt x="32" y="535"/>
                            </a:lnTo>
                            <a:lnTo>
                              <a:pt x="0" y="545"/>
                            </a:lnTo>
                            <a:lnTo>
                              <a:pt x="63" y="560"/>
                            </a:lnTo>
                            <a:lnTo>
                              <a:pt x="123" y="578"/>
                            </a:lnTo>
                            <a:lnTo>
                              <a:pt x="166" y="596"/>
                            </a:lnTo>
                            <a:lnTo>
                              <a:pt x="200" y="617"/>
                            </a:lnTo>
                            <a:lnTo>
                              <a:pt x="227" y="640"/>
                            </a:lnTo>
                            <a:lnTo>
                              <a:pt x="244" y="665"/>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3" name="Freeform 303"/>
                      <p:cNvSpPr>
                        <a:spLocks/>
                      </p:cNvSpPr>
                      <p:nvPr/>
                    </p:nvSpPr>
                    <p:spPr bwMode="auto">
                      <a:xfrm>
                        <a:off x="2877" y="3467"/>
                        <a:ext cx="145" cy="90"/>
                      </a:xfrm>
                      <a:custGeom>
                        <a:avLst/>
                        <a:gdLst>
                          <a:gd name="T0" fmla="*/ 0 w 289"/>
                          <a:gd name="T1" fmla="*/ 44 h 181"/>
                          <a:gd name="T2" fmla="*/ 32 w 289"/>
                          <a:gd name="T3" fmla="*/ 46 h 181"/>
                          <a:gd name="T4" fmla="*/ 70 w 289"/>
                          <a:gd name="T5" fmla="*/ 51 h 181"/>
                          <a:gd name="T6" fmla="*/ 112 w 289"/>
                          <a:gd name="T7" fmla="*/ 63 h 181"/>
                          <a:gd name="T8" fmla="*/ 138 w 289"/>
                          <a:gd name="T9" fmla="*/ 75 h 181"/>
                          <a:gd name="T10" fmla="*/ 170 w 289"/>
                          <a:gd name="T11" fmla="*/ 96 h 181"/>
                          <a:gd name="T12" fmla="*/ 204 w 289"/>
                          <a:gd name="T13" fmla="*/ 122 h 181"/>
                          <a:gd name="T14" fmla="*/ 226 w 289"/>
                          <a:gd name="T15" fmla="*/ 150 h 181"/>
                          <a:gd name="T16" fmla="*/ 250 w 289"/>
                          <a:gd name="T17" fmla="*/ 181 h 181"/>
                          <a:gd name="T18" fmla="*/ 261 w 289"/>
                          <a:gd name="T19" fmla="*/ 174 h 181"/>
                          <a:gd name="T20" fmla="*/ 273 w 289"/>
                          <a:gd name="T21" fmla="*/ 167 h 181"/>
                          <a:gd name="T22" fmla="*/ 289 w 289"/>
                          <a:gd name="T23" fmla="*/ 150 h 181"/>
                          <a:gd name="T24" fmla="*/ 279 w 289"/>
                          <a:gd name="T25" fmla="*/ 134 h 181"/>
                          <a:gd name="T26" fmla="*/ 248 w 289"/>
                          <a:gd name="T27" fmla="*/ 113 h 181"/>
                          <a:gd name="T28" fmla="*/ 221 w 289"/>
                          <a:gd name="T29" fmla="*/ 92 h 181"/>
                          <a:gd name="T30" fmla="*/ 204 w 289"/>
                          <a:gd name="T31" fmla="*/ 75 h 181"/>
                          <a:gd name="T32" fmla="*/ 167 w 289"/>
                          <a:gd name="T33" fmla="*/ 49 h 181"/>
                          <a:gd name="T34" fmla="*/ 129 w 289"/>
                          <a:gd name="T35" fmla="*/ 28 h 181"/>
                          <a:gd name="T36" fmla="*/ 88 w 289"/>
                          <a:gd name="T37" fmla="*/ 14 h 181"/>
                          <a:gd name="T38" fmla="*/ 52 w 289"/>
                          <a:gd name="T39" fmla="*/ 4 h 181"/>
                          <a:gd name="T40" fmla="*/ 17 w 289"/>
                          <a:gd name="T41" fmla="*/ 0 h 181"/>
                          <a:gd name="T42" fmla="*/ 11 w 289"/>
                          <a:gd name="T43" fmla="*/ 9 h 181"/>
                          <a:gd name="T44" fmla="*/ 4 w 289"/>
                          <a:gd name="T45" fmla="*/ 26 h 181"/>
                          <a:gd name="T46" fmla="*/ 0 w 289"/>
                          <a:gd name="T47" fmla="*/ 44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89" h="181">
                            <a:moveTo>
                              <a:pt x="0" y="44"/>
                            </a:moveTo>
                            <a:lnTo>
                              <a:pt x="32" y="46"/>
                            </a:lnTo>
                            <a:lnTo>
                              <a:pt x="70" y="51"/>
                            </a:lnTo>
                            <a:lnTo>
                              <a:pt x="112" y="63"/>
                            </a:lnTo>
                            <a:lnTo>
                              <a:pt x="138" y="75"/>
                            </a:lnTo>
                            <a:lnTo>
                              <a:pt x="170" y="96"/>
                            </a:lnTo>
                            <a:lnTo>
                              <a:pt x="204" y="122"/>
                            </a:lnTo>
                            <a:lnTo>
                              <a:pt x="226" y="150"/>
                            </a:lnTo>
                            <a:lnTo>
                              <a:pt x="250" y="181"/>
                            </a:lnTo>
                            <a:lnTo>
                              <a:pt x="261" y="174"/>
                            </a:lnTo>
                            <a:lnTo>
                              <a:pt x="273" y="167"/>
                            </a:lnTo>
                            <a:lnTo>
                              <a:pt x="289" y="150"/>
                            </a:lnTo>
                            <a:lnTo>
                              <a:pt x="279" y="134"/>
                            </a:lnTo>
                            <a:lnTo>
                              <a:pt x="248" y="113"/>
                            </a:lnTo>
                            <a:lnTo>
                              <a:pt x="221" y="92"/>
                            </a:lnTo>
                            <a:lnTo>
                              <a:pt x="204" y="75"/>
                            </a:lnTo>
                            <a:lnTo>
                              <a:pt x="167" y="49"/>
                            </a:lnTo>
                            <a:lnTo>
                              <a:pt x="129" y="28"/>
                            </a:lnTo>
                            <a:lnTo>
                              <a:pt x="88" y="14"/>
                            </a:lnTo>
                            <a:lnTo>
                              <a:pt x="52" y="4"/>
                            </a:lnTo>
                            <a:lnTo>
                              <a:pt x="17" y="0"/>
                            </a:lnTo>
                            <a:lnTo>
                              <a:pt x="11" y="9"/>
                            </a:lnTo>
                            <a:lnTo>
                              <a:pt x="4" y="26"/>
                            </a:lnTo>
                            <a:lnTo>
                              <a:pt x="0" y="44"/>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4" name="Freeform 304"/>
                      <p:cNvSpPr>
                        <a:spLocks/>
                      </p:cNvSpPr>
                      <p:nvPr/>
                    </p:nvSpPr>
                    <p:spPr bwMode="auto">
                      <a:xfrm>
                        <a:off x="2941" y="3449"/>
                        <a:ext cx="115" cy="62"/>
                      </a:xfrm>
                      <a:custGeom>
                        <a:avLst/>
                        <a:gdLst>
                          <a:gd name="T0" fmla="*/ 0 w 230"/>
                          <a:gd name="T1" fmla="*/ 10 h 126"/>
                          <a:gd name="T2" fmla="*/ 39 w 230"/>
                          <a:gd name="T3" fmla="*/ 22 h 126"/>
                          <a:gd name="T4" fmla="*/ 77 w 230"/>
                          <a:gd name="T5" fmla="*/ 38 h 126"/>
                          <a:gd name="T6" fmla="*/ 107 w 230"/>
                          <a:gd name="T7" fmla="*/ 54 h 126"/>
                          <a:gd name="T8" fmla="*/ 139 w 230"/>
                          <a:gd name="T9" fmla="*/ 75 h 126"/>
                          <a:gd name="T10" fmla="*/ 166 w 230"/>
                          <a:gd name="T11" fmla="*/ 97 h 126"/>
                          <a:gd name="T12" fmla="*/ 194 w 230"/>
                          <a:gd name="T13" fmla="*/ 126 h 126"/>
                          <a:gd name="T14" fmla="*/ 209 w 230"/>
                          <a:gd name="T15" fmla="*/ 122 h 126"/>
                          <a:gd name="T16" fmla="*/ 223 w 230"/>
                          <a:gd name="T17" fmla="*/ 111 h 126"/>
                          <a:gd name="T18" fmla="*/ 229 w 230"/>
                          <a:gd name="T19" fmla="*/ 97 h 126"/>
                          <a:gd name="T20" fmla="*/ 230 w 230"/>
                          <a:gd name="T21" fmla="*/ 78 h 126"/>
                          <a:gd name="T22" fmla="*/ 214 w 230"/>
                          <a:gd name="T23" fmla="*/ 67 h 126"/>
                          <a:gd name="T24" fmla="*/ 197 w 230"/>
                          <a:gd name="T25" fmla="*/ 62 h 126"/>
                          <a:gd name="T26" fmla="*/ 176 w 230"/>
                          <a:gd name="T27" fmla="*/ 58 h 126"/>
                          <a:gd name="T28" fmla="*/ 154 w 230"/>
                          <a:gd name="T29" fmla="*/ 49 h 126"/>
                          <a:gd name="T30" fmla="*/ 134 w 230"/>
                          <a:gd name="T31" fmla="*/ 35 h 126"/>
                          <a:gd name="T32" fmla="*/ 113 w 230"/>
                          <a:gd name="T33" fmla="*/ 20 h 126"/>
                          <a:gd name="T34" fmla="*/ 86 w 230"/>
                          <a:gd name="T35" fmla="*/ 6 h 126"/>
                          <a:gd name="T36" fmla="*/ 64 w 230"/>
                          <a:gd name="T37" fmla="*/ 3 h 126"/>
                          <a:gd name="T38" fmla="*/ 45 w 230"/>
                          <a:gd name="T39" fmla="*/ 0 h 126"/>
                          <a:gd name="T40" fmla="*/ 22 w 230"/>
                          <a:gd name="T41" fmla="*/ 3 h 126"/>
                          <a:gd name="T42" fmla="*/ 0 w 230"/>
                          <a:gd name="T43" fmla="*/ 10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0" h="126">
                            <a:moveTo>
                              <a:pt x="0" y="10"/>
                            </a:moveTo>
                            <a:lnTo>
                              <a:pt x="39" y="22"/>
                            </a:lnTo>
                            <a:lnTo>
                              <a:pt x="77" y="38"/>
                            </a:lnTo>
                            <a:lnTo>
                              <a:pt x="107" y="54"/>
                            </a:lnTo>
                            <a:lnTo>
                              <a:pt x="139" y="75"/>
                            </a:lnTo>
                            <a:lnTo>
                              <a:pt x="166" y="97"/>
                            </a:lnTo>
                            <a:lnTo>
                              <a:pt x="194" y="126"/>
                            </a:lnTo>
                            <a:lnTo>
                              <a:pt x="209" y="122"/>
                            </a:lnTo>
                            <a:lnTo>
                              <a:pt x="223" y="111"/>
                            </a:lnTo>
                            <a:lnTo>
                              <a:pt x="229" y="97"/>
                            </a:lnTo>
                            <a:lnTo>
                              <a:pt x="230" y="78"/>
                            </a:lnTo>
                            <a:lnTo>
                              <a:pt x="214" y="67"/>
                            </a:lnTo>
                            <a:lnTo>
                              <a:pt x="197" y="62"/>
                            </a:lnTo>
                            <a:lnTo>
                              <a:pt x="176" y="58"/>
                            </a:lnTo>
                            <a:lnTo>
                              <a:pt x="154" y="49"/>
                            </a:lnTo>
                            <a:lnTo>
                              <a:pt x="134" y="35"/>
                            </a:lnTo>
                            <a:lnTo>
                              <a:pt x="113" y="20"/>
                            </a:lnTo>
                            <a:lnTo>
                              <a:pt x="86" y="6"/>
                            </a:lnTo>
                            <a:lnTo>
                              <a:pt x="64" y="3"/>
                            </a:lnTo>
                            <a:lnTo>
                              <a:pt x="45" y="0"/>
                            </a:lnTo>
                            <a:lnTo>
                              <a:pt x="22" y="3"/>
                            </a:lnTo>
                            <a:lnTo>
                              <a:pt x="0" y="10"/>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5" name="Freeform 305"/>
                      <p:cNvSpPr>
                        <a:spLocks/>
                      </p:cNvSpPr>
                      <p:nvPr/>
                    </p:nvSpPr>
                    <p:spPr bwMode="auto">
                      <a:xfrm>
                        <a:off x="2920" y="3385"/>
                        <a:ext cx="160" cy="76"/>
                      </a:xfrm>
                      <a:custGeom>
                        <a:avLst/>
                        <a:gdLst>
                          <a:gd name="T0" fmla="*/ 0 w 320"/>
                          <a:gd name="T1" fmla="*/ 70 h 154"/>
                          <a:gd name="T2" fmla="*/ 22 w 320"/>
                          <a:gd name="T3" fmla="*/ 59 h 154"/>
                          <a:gd name="T4" fmla="*/ 42 w 320"/>
                          <a:gd name="T5" fmla="*/ 51 h 154"/>
                          <a:gd name="T6" fmla="*/ 75 w 320"/>
                          <a:gd name="T7" fmla="*/ 41 h 154"/>
                          <a:gd name="T8" fmla="*/ 102 w 320"/>
                          <a:gd name="T9" fmla="*/ 44 h 154"/>
                          <a:gd name="T10" fmla="*/ 130 w 320"/>
                          <a:gd name="T11" fmla="*/ 62 h 154"/>
                          <a:gd name="T12" fmla="*/ 156 w 320"/>
                          <a:gd name="T13" fmla="*/ 79 h 154"/>
                          <a:gd name="T14" fmla="*/ 199 w 320"/>
                          <a:gd name="T15" fmla="*/ 101 h 154"/>
                          <a:gd name="T16" fmla="*/ 236 w 320"/>
                          <a:gd name="T17" fmla="*/ 127 h 154"/>
                          <a:gd name="T18" fmla="*/ 274 w 320"/>
                          <a:gd name="T19" fmla="*/ 154 h 154"/>
                          <a:gd name="T20" fmla="*/ 286 w 320"/>
                          <a:gd name="T21" fmla="*/ 148 h 154"/>
                          <a:gd name="T22" fmla="*/ 299 w 320"/>
                          <a:gd name="T23" fmla="*/ 147 h 154"/>
                          <a:gd name="T24" fmla="*/ 311 w 320"/>
                          <a:gd name="T25" fmla="*/ 150 h 154"/>
                          <a:gd name="T26" fmla="*/ 320 w 320"/>
                          <a:gd name="T27" fmla="*/ 116 h 154"/>
                          <a:gd name="T28" fmla="*/ 245 w 320"/>
                          <a:gd name="T29" fmla="*/ 67 h 154"/>
                          <a:gd name="T30" fmla="*/ 193 w 320"/>
                          <a:gd name="T31" fmla="*/ 38 h 154"/>
                          <a:gd name="T32" fmla="*/ 156 w 320"/>
                          <a:gd name="T33" fmla="*/ 20 h 154"/>
                          <a:gd name="T34" fmla="*/ 128 w 320"/>
                          <a:gd name="T35" fmla="*/ 6 h 154"/>
                          <a:gd name="T36" fmla="*/ 98 w 320"/>
                          <a:gd name="T37" fmla="*/ 0 h 154"/>
                          <a:gd name="T38" fmla="*/ 70 w 320"/>
                          <a:gd name="T39" fmla="*/ 4 h 154"/>
                          <a:gd name="T40" fmla="*/ 47 w 320"/>
                          <a:gd name="T41" fmla="*/ 16 h 154"/>
                          <a:gd name="T42" fmla="*/ 22 w 320"/>
                          <a:gd name="T43" fmla="*/ 38 h 154"/>
                          <a:gd name="T44" fmla="*/ 0 w 320"/>
                          <a:gd name="T45" fmla="*/ 7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320" h="154">
                            <a:moveTo>
                              <a:pt x="0" y="70"/>
                            </a:moveTo>
                            <a:lnTo>
                              <a:pt x="22" y="59"/>
                            </a:lnTo>
                            <a:lnTo>
                              <a:pt x="42" y="51"/>
                            </a:lnTo>
                            <a:lnTo>
                              <a:pt x="75" y="41"/>
                            </a:lnTo>
                            <a:lnTo>
                              <a:pt x="102" y="44"/>
                            </a:lnTo>
                            <a:lnTo>
                              <a:pt x="130" y="62"/>
                            </a:lnTo>
                            <a:lnTo>
                              <a:pt x="156" y="79"/>
                            </a:lnTo>
                            <a:lnTo>
                              <a:pt x="199" y="101"/>
                            </a:lnTo>
                            <a:lnTo>
                              <a:pt x="236" y="127"/>
                            </a:lnTo>
                            <a:lnTo>
                              <a:pt x="274" y="154"/>
                            </a:lnTo>
                            <a:lnTo>
                              <a:pt x="286" y="148"/>
                            </a:lnTo>
                            <a:lnTo>
                              <a:pt x="299" y="147"/>
                            </a:lnTo>
                            <a:lnTo>
                              <a:pt x="311" y="150"/>
                            </a:lnTo>
                            <a:lnTo>
                              <a:pt x="320" y="116"/>
                            </a:lnTo>
                            <a:lnTo>
                              <a:pt x="245" y="67"/>
                            </a:lnTo>
                            <a:lnTo>
                              <a:pt x="193" y="38"/>
                            </a:lnTo>
                            <a:lnTo>
                              <a:pt x="156" y="20"/>
                            </a:lnTo>
                            <a:lnTo>
                              <a:pt x="128" y="6"/>
                            </a:lnTo>
                            <a:lnTo>
                              <a:pt x="98" y="0"/>
                            </a:lnTo>
                            <a:lnTo>
                              <a:pt x="70" y="4"/>
                            </a:lnTo>
                            <a:lnTo>
                              <a:pt x="47" y="16"/>
                            </a:lnTo>
                            <a:lnTo>
                              <a:pt x="22" y="38"/>
                            </a:lnTo>
                            <a:lnTo>
                              <a:pt x="0" y="70"/>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6" name="Freeform 306"/>
                      <p:cNvSpPr>
                        <a:spLocks/>
                      </p:cNvSpPr>
                      <p:nvPr/>
                    </p:nvSpPr>
                    <p:spPr bwMode="auto">
                      <a:xfrm>
                        <a:off x="2945" y="3325"/>
                        <a:ext cx="107" cy="72"/>
                      </a:xfrm>
                      <a:custGeom>
                        <a:avLst/>
                        <a:gdLst>
                          <a:gd name="T0" fmla="*/ 0 w 216"/>
                          <a:gd name="T1" fmla="*/ 22 h 145"/>
                          <a:gd name="T2" fmla="*/ 3 w 216"/>
                          <a:gd name="T3" fmla="*/ 48 h 145"/>
                          <a:gd name="T4" fmla="*/ 10 w 216"/>
                          <a:gd name="T5" fmla="*/ 69 h 145"/>
                          <a:gd name="T6" fmla="*/ 20 w 216"/>
                          <a:gd name="T7" fmla="*/ 83 h 145"/>
                          <a:gd name="T8" fmla="*/ 37 w 216"/>
                          <a:gd name="T9" fmla="*/ 91 h 145"/>
                          <a:gd name="T10" fmla="*/ 111 w 216"/>
                          <a:gd name="T11" fmla="*/ 85 h 145"/>
                          <a:gd name="T12" fmla="*/ 141 w 216"/>
                          <a:gd name="T13" fmla="*/ 107 h 145"/>
                          <a:gd name="T14" fmla="*/ 176 w 216"/>
                          <a:gd name="T15" fmla="*/ 127 h 145"/>
                          <a:gd name="T16" fmla="*/ 216 w 216"/>
                          <a:gd name="T17" fmla="*/ 145 h 145"/>
                          <a:gd name="T18" fmla="*/ 187 w 216"/>
                          <a:gd name="T19" fmla="*/ 111 h 145"/>
                          <a:gd name="T20" fmla="*/ 157 w 216"/>
                          <a:gd name="T21" fmla="*/ 83 h 145"/>
                          <a:gd name="T22" fmla="*/ 127 w 216"/>
                          <a:gd name="T23" fmla="*/ 56 h 145"/>
                          <a:gd name="T24" fmla="*/ 89 w 216"/>
                          <a:gd name="T25" fmla="*/ 37 h 145"/>
                          <a:gd name="T26" fmla="*/ 62 w 216"/>
                          <a:gd name="T27" fmla="*/ 16 h 145"/>
                          <a:gd name="T28" fmla="*/ 42 w 216"/>
                          <a:gd name="T29" fmla="*/ 3 h 145"/>
                          <a:gd name="T30" fmla="*/ 22 w 216"/>
                          <a:gd name="T31" fmla="*/ 0 h 145"/>
                          <a:gd name="T32" fmla="*/ 6 w 216"/>
                          <a:gd name="T33" fmla="*/ 5 h 145"/>
                          <a:gd name="T34" fmla="*/ 0 w 216"/>
                          <a:gd name="T35" fmla="*/ 22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16" h="145">
                            <a:moveTo>
                              <a:pt x="0" y="22"/>
                            </a:moveTo>
                            <a:lnTo>
                              <a:pt x="3" y="48"/>
                            </a:lnTo>
                            <a:lnTo>
                              <a:pt x="10" y="69"/>
                            </a:lnTo>
                            <a:lnTo>
                              <a:pt x="20" y="83"/>
                            </a:lnTo>
                            <a:lnTo>
                              <a:pt x="37" y="91"/>
                            </a:lnTo>
                            <a:lnTo>
                              <a:pt x="111" y="85"/>
                            </a:lnTo>
                            <a:lnTo>
                              <a:pt x="141" y="107"/>
                            </a:lnTo>
                            <a:lnTo>
                              <a:pt x="176" y="127"/>
                            </a:lnTo>
                            <a:lnTo>
                              <a:pt x="216" y="145"/>
                            </a:lnTo>
                            <a:lnTo>
                              <a:pt x="187" y="111"/>
                            </a:lnTo>
                            <a:lnTo>
                              <a:pt x="157" y="83"/>
                            </a:lnTo>
                            <a:lnTo>
                              <a:pt x="127" y="56"/>
                            </a:lnTo>
                            <a:lnTo>
                              <a:pt x="89" y="37"/>
                            </a:lnTo>
                            <a:lnTo>
                              <a:pt x="62" y="16"/>
                            </a:lnTo>
                            <a:lnTo>
                              <a:pt x="42" y="3"/>
                            </a:lnTo>
                            <a:lnTo>
                              <a:pt x="22" y="0"/>
                            </a:lnTo>
                            <a:lnTo>
                              <a:pt x="6" y="5"/>
                            </a:lnTo>
                            <a:lnTo>
                              <a:pt x="0" y="22"/>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7" name="Freeform 307"/>
                      <p:cNvSpPr>
                        <a:spLocks/>
                      </p:cNvSpPr>
                      <p:nvPr/>
                    </p:nvSpPr>
                    <p:spPr bwMode="auto">
                      <a:xfrm>
                        <a:off x="2864" y="3541"/>
                        <a:ext cx="106" cy="77"/>
                      </a:xfrm>
                      <a:custGeom>
                        <a:avLst/>
                        <a:gdLst>
                          <a:gd name="T0" fmla="*/ 0 w 213"/>
                          <a:gd name="T1" fmla="*/ 6 h 155"/>
                          <a:gd name="T2" fmla="*/ 20 w 213"/>
                          <a:gd name="T3" fmla="*/ 7 h 155"/>
                          <a:gd name="T4" fmla="*/ 46 w 213"/>
                          <a:gd name="T5" fmla="*/ 12 h 155"/>
                          <a:gd name="T6" fmla="*/ 74 w 213"/>
                          <a:gd name="T7" fmla="*/ 21 h 155"/>
                          <a:gd name="T8" fmla="*/ 100 w 213"/>
                          <a:gd name="T9" fmla="*/ 33 h 155"/>
                          <a:gd name="T10" fmla="*/ 138 w 213"/>
                          <a:gd name="T11" fmla="*/ 49 h 155"/>
                          <a:gd name="T12" fmla="*/ 159 w 213"/>
                          <a:gd name="T13" fmla="*/ 61 h 155"/>
                          <a:gd name="T14" fmla="*/ 177 w 213"/>
                          <a:gd name="T15" fmla="*/ 79 h 155"/>
                          <a:gd name="T16" fmla="*/ 188 w 213"/>
                          <a:gd name="T17" fmla="*/ 96 h 155"/>
                          <a:gd name="T18" fmla="*/ 193 w 213"/>
                          <a:gd name="T19" fmla="*/ 117 h 155"/>
                          <a:gd name="T20" fmla="*/ 197 w 213"/>
                          <a:gd name="T21" fmla="*/ 143 h 155"/>
                          <a:gd name="T22" fmla="*/ 196 w 213"/>
                          <a:gd name="T23" fmla="*/ 155 h 155"/>
                          <a:gd name="T24" fmla="*/ 208 w 213"/>
                          <a:gd name="T25" fmla="*/ 139 h 155"/>
                          <a:gd name="T26" fmla="*/ 213 w 213"/>
                          <a:gd name="T27" fmla="*/ 115 h 155"/>
                          <a:gd name="T28" fmla="*/ 210 w 213"/>
                          <a:gd name="T29" fmla="*/ 93 h 155"/>
                          <a:gd name="T30" fmla="*/ 197 w 213"/>
                          <a:gd name="T31" fmla="*/ 71 h 155"/>
                          <a:gd name="T32" fmla="*/ 178 w 213"/>
                          <a:gd name="T33" fmla="*/ 50 h 155"/>
                          <a:gd name="T34" fmla="*/ 154 w 213"/>
                          <a:gd name="T35" fmla="*/ 32 h 155"/>
                          <a:gd name="T36" fmla="*/ 116 w 213"/>
                          <a:gd name="T37" fmla="*/ 15 h 155"/>
                          <a:gd name="T38" fmla="*/ 78 w 213"/>
                          <a:gd name="T39" fmla="*/ 3 h 155"/>
                          <a:gd name="T40" fmla="*/ 54 w 213"/>
                          <a:gd name="T41" fmla="*/ 1 h 155"/>
                          <a:gd name="T42" fmla="*/ 23 w 213"/>
                          <a:gd name="T43" fmla="*/ 0 h 155"/>
                          <a:gd name="T44" fmla="*/ 0 w 213"/>
                          <a:gd name="T45" fmla="*/ 6 h 1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213" h="155">
                            <a:moveTo>
                              <a:pt x="0" y="6"/>
                            </a:moveTo>
                            <a:lnTo>
                              <a:pt x="20" y="7"/>
                            </a:lnTo>
                            <a:lnTo>
                              <a:pt x="46" y="12"/>
                            </a:lnTo>
                            <a:lnTo>
                              <a:pt x="74" y="21"/>
                            </a:lnTo>
                            <a:lnTo>
                              <a:pt x="100" y="33"/>
                            </a:lnTo>
                            <a:lnTo>
                              <a:pt x="138" y="49"/>
                            </a:lnTo>
                            <a:lnTo>
                              <a:pt x="159" y="61"/>
                            </a:lnTo>
                            <a:lnTo>
                              <a:pt x="177" y="79"/>
                            </a:lnTo>
                            <a:lnTo>
                              <a:pt x="188" y="96"/>
                            </a:lnTo>
                            <a:lnTo>
                              <a:pt x="193" y="117"/>
                            </a:lnTo>
                            <a:lnTo>
                              <a:pt x="197" y="143"/>
                            </a:lnTo>
                            <a:lnTo>
                              <a:pt x="196" y="155"/>
                            </a:lnTo>
                            <a:lnTo>
                              <a:pt x="208" y="139"/>
                            </a:lnTo>
                            <a:lnTo>
                              <a:pt x="213" y="115"/>
                            </a:lnTo>
                            <a:lnTo>
                              <a:pt x="210" y="93"/>
                            </a:lnTo>
                            <a:lnTo>
                              <a:pt x="197" y="71"/>
                            </a:lnTo>
                            <a:lnTo>
                              <a:pt x="178" y="50"/>
                            </a:lnTo>
                            <a:lnTo>
                              <a:pt x="154" y="32"/>
                            </a:lnTo>
                            <a:lnTo>
                              <a:pt x="116" y="15"/>
                            </a:lnTo>
                            <a:lnTo>
                              <a:pt x="78" y="3"/>
                            </a:lnTo>
                            <a:lnTo>
                              <a:pt x="54" y="1"/>
                            </a:lnTo>
                            <a:lnTo>
                              <a:pt x="23" y="0"/>
                            </a:lnTo>
                            <a:lnTo>
                              <a:pt x="0" y="6"/>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8" name="Freeform 308"/>
                      <p:cNvSpPr>
                        <a:spLocks/>
                      </p:cNvSpPr>
                      <p:nvPr/>
                    </p:nvSpPr>
                    <p:spPr bwMode="auto">
                      <a:xfrm>
                        <a:off x="3033" y="3092"/>
                        <a:ext cx="114" cy="157"/>
                      </a:xfrm>
                      <a:custGeom>
                        <a:avLst/>
                        <a:gdLst>
                          <a:gd name="T0" fmla="*/ 0 w 228"/>
                          <a:gd name="T1" fmla="*/ 0 h 315"/>
                          <a:gd name="T2" fmla="*/ 52 w 228"/>
                          <a:gd name="T3" fmla="*/ 50 h 315"/>
                          <a:gd name="T4" fmla="*/ 93 w 228"/>
                          <a:gd name="T5" fmla="*/ 110 h 315"/>
                          <a:gd name="T6" fmla="*/ 133 w 228"/>
                          <a:gd name="T7" fmla="*/ 185 h 315"/>
                          <a:gd name="T8" fmla="*/ 228 w 228"/>
                          <a:gd name="T9" fmla="*/ 309 h 315"/>
                          <a:gd name="T10" fmla="*/ 227 w 228"/>
                          <a:gd name="T11" fmla="*/ 315 h 315"/>
                          <a:gd name="T12" fmla="*/ 173 w 228"/>
                          <a:gd name="T13" fmla="*/ 267 h 315"/>
                          <a:gd name="T14" fmla="*/ 136 w 228"/>
                          <a:gd name="T15" fmla="*/ 228 h 315"/>
                          <a:gd name="T16" fmla="*/ 92 w 228"/>
                          <a:gd name="T17" fmla="*/ 180 h 315"/>
                          <a:gd name="T18" fmla="*/ 52 w 228"/>
                          <a:gd name="T19" fmla="*/ 116 h 315"/>
                          <a:gd name="T20" fmla="*/ 28 w 228"/>
                          <a:gd name="T21" fmla="*/ 62 h 315"/>
                          <a:gd name="T22" fmla="*/ 0 w 228"/>
                          <a:gd name="T23" fmla="*/ 0 h 31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8" h="315">
                            <a:moveTo>
                              <a:pt x="0" y="0"/>
                            </a:moveTo>
                            <a:lnTo>
                              <a:pt x="52" y="50"/>
                            </a:lnTo>
                            <a:lnTo>
                              <a:pt x="93" y="110"/>
                            </a:lnTo>
                            <a:lnTo>
                              <a:pt x="133" y="185"/>
                            </a:lnTo>
                            <a:lnTo>
                              <a:pt x="228" y="309"/>
                            </a:lnTo>
                            <a:lnTo>
                              <a:pt x="227" y="315"/>
                            </a:lnTo>
                            <a:lnTo>
                              <a:pt x="173" y="267"/>
                            </a:lnTo>
                            <a:lnTo>
                              <a:pt x="136" y="228"/>
                            </a:lnTo>
                            <a:lnTo>
                              <a:pt x="92" y="180"/>
                            </a:lnTo>
                            <a:lnTo>
                              <a:pt x="52" y="116"/>
                            </a:lnTo>
                            <a:lnTo>
                              <a:pt x="28" y="62"/>
                            </a:lnTo>
                            <a:lnTo>
                              <a:pt x="0" y="0"/>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49" name="Freeform 309"/>
                      <p:cNvSpPr>
                        <a:spLocks/>
                      </p:cNvSpPr>
                      <p:nvPr/>
                    </p:nvSpPr>
                    <p:spPr bwMode="auto">
                      <a:xfrm>
                        <a:off x="2909" y="3459"/>
                        <a:ext cx="118" cy="93"/>
                      </a:xfrm>
                      <a:custGeom>
                        <a:avLst/>
                        <a:gdLst>
                          <a:gd name="T0" fmla="*/ 236 w 236"/>
                          <a:gd name="T1" fmla="*/ 113 h 186"/>
                          <a:gd name="T2" fmla="*/ 199 w 236"/>
                          <a:gd name="T3" fmla="*/ 68 h 186"/>
                          <a:gd name="T4" fmla="*/ 172 w 236"/>
                          <a:gd name="T5" fmla="*/ 46 h 186"/>
                          <a:gd name="T6" fmla="*/ 130 w 236"/>
                          <a:gd name="T7" fmla="*/ 22 h 186"/>
                          <a:gd name="T8" fmla="*/ 96 w 236"/>
                          <a:gd name="T9" fmla="*/ 9 h 186"/>
                          <a:gd name="T10" fmla="*/ 54 w 236"/>
                          <a:gd name="T11" fmla="*/ 3 h 186"/>
                          <a:gd name="T12" fmla="*/ 26 w 236"/>
                          <a:gd name="T13" fmla="*/ 0 h 186"/>
                          <a:gd name="T14" fmla="*/ 10 w 236"/>
                          <a:gd name="T15" fmla="*/ 3 h 186"/>
                          <a:gd name="T16" fmla="*/ 0 w 236"/>
                          <a:gd name="T17" fmla="*/ 9 h 186"/>
                          <a:gd name="T18" fmla="*/ 2 w 236"/>
                          <a:gd name="T19" fmla="*/ 20 h 186"/>
                          <a:gd name="T20" fmla="*/ 16 w 236"/>
                          <a:gd name="T21" fmla="*/ 31 h 186"/>
                          <a:gd name="T22" fmla="*/ 54 w 236"/>
                          <a:gd name="T23" fmla="*/ 49 h 186"/>
                          <a:gd name="T24" fmla="*/ 91 w 236"/>
                          <a:gd name="T25" fmla="*/ 71 h 186"/>
                          <a:gd name="T26" fmla="*/ 134 w 236"/>
                          <a:gd name="T27" fmla="*/ 101 h 186"/>
                          <a:gd name="T28" fmla="*/ 165 w 236"/>
                          <a:gd name="T29" fmla="*/ 129 h 186"/>
                          <a:gd name="T30" fmla="*/ 188 w 236"/>
                          <a:gd name="T31" fmla="*/ 158 h 186"/>
                          <a:gd name="T32" fmla="*/ 208 w 236"/>
                          <a:gd name="T33" fmla="*/ 186 h 186"/>
                          <a:gd name="T34" fmla="*/ 219 w 236"/>
                          <a:gd name="T35" fmla="*/ 170 h 186"/>
                          <a:gd name="T36" fmla="*/ 230 w 236"/>
                          <a:gd name="T37" fmla="*/ 160 h 186"/>
                          <a:gd name="T38" fmla="*/ 235 w 236"/>
                          <a:gd name="T39" fmla="*/ 144 h 186"/>
                          <a:gd name="T40" fmla="*/ 236 w 236"/>
                          <a:gd name="T41" fmla="*/ 131 h 186"/>
                          <a:gd name="T42" fmla="*/ 236 w 236"/>
                          <a:gd name="T43" fmla="*/ 11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36" h="186">
                            <a:moveTo>
                              <a:pt x="236" y="113"/>
                            </a:moveTo>
                            <a:lnTo>
                              <a:pt x="199" y="68"/>
                            </a:lnTo>
                            <a:lnTo>
                              <a:pt x="172" y="46"/>
                            </a:lnTo>
                            <a:lnTo>
                              <a:pt x="130" y="22"/>
                            </a:lnTo>
                            <a:lnTo>
                              <a:pt x="96" y="9"/>
                            </a:lnTo>
                            <a:lnTo>
                              <a:pt x="54" y="3"/>
                            </a:lnTo>
                            <a:lnTo>
                              <a:pt x="26" y="0"/>
                            </a:lnTo>
                            <a:lnTo>
                              <a:pt x="10" y="3"/>
                            </a:lnTo>
                            <a:lnTo>
                              <a:pt x="0" y="9"/>
                            </a:lnTo>
                            <a:lnTo>
                              <a:pt x="2" y="20"/>
                            </a:lnTo>
                            <a:lnTo>
                              <a:pt x="16" y="31"/>
                            </a:lnTo>
                            <a:lnTo>
                              <a:pt x="54" y="49"/>
                            </a:lnTo>
                            <a:lnTo>
                              <a:pt x="91" y="71"/>
                            </a:lnTo>
                            <a:lnTo>
                              <a:pt x="134" y="101"/>
                            </a:lnTo>
                            <a:lnTo>
                              <a:pt x="165" y="129"/>
                            </a:lnTo>
                            <a:lnTo>
                              <a:pt x="188" y="158"/>
                            </a:lnTo>
                            <a:lnTo>
                              <a:pt x="208" y="186"/>
                            </a:lnTo>
                            <a:lnTo>
                              <a:pt x="219" y="170"/>
                            </a:lnTo>
                            <a:lnTo>
                              <a:pt x="230" y="160"/>
                            </a:lnTo>
                            <a:lnTo>
                              <a:pt x="235" y="144"/>
                            </a:lnTo>
                            <a:lnTo>
                              <a:pt x="236" y="131"/>
                            </a:lnTo>
                            <a:lnTo>
                              <a:pt x="236" y="113"/>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50" name="Freeform 310"/>
                      <p:cNvSpPr>
                        <a:spLocks/>
                      </p:cNvSpPr>
                      <p:nvPr/>
                    </p:nvSpPr>
                    <p:spPr bwMode="auto">
                      <a:xfrm>
                        <a:off x="2934" y="3421"/>
                        <a:ext cx="131" cy="71"/>
                      </a:xfrm>
                      <a:custGeom>
                        <a:avLst/>
                        <a:gdLst>
                          <a:gd name="T0" fmla="*/ 0 w 261"/>
                          <a:gd name="T1" fmla="*/ 45 h 143"/>
                          <a:gd name="T2" fmla="*/ 31 w 261"/>
                          <a:gd name="T3" fmla="*/ 39 h 143"/>
                          <a:gd name="T4" fmla="*/ 59 w 261"/>
                          <a:gd name="T5" fmla="*/ 45 h 143"/>
                          <a:gd name="T6" fmla="*/ 93 w 261"/>
                          <a:gd name="T7" fmla="*/ 54 h 143"/>
                          <a:gd name="T8" fmla="*/ 121 w 261"/>
                          <a:gd name="T9" fmla="*/ 66 h 143"/>
                          <a:gd name="T10" fmla="*/ 149 w 261"/>
                          <a:gd name="T11" fmla="*/ 79 h 143"/>
                          <a:gd name="T12" fmla="*/ 178 w 261"/>
                          <a:gd name="T13" fmla="*/ 101 h 143"/>
                          <a:gd name="T14" fmla="*/ 187 w 261"/>
                          <a:gd name="T15" fmla="*/ 117 h 143"/>
                          <a:gd name="T16" fmla="*/ 206 w 261"/>
                          <a:gd name="T17" fmla="*/ 129 h 143"/>
                          <a:gd name="T18" fmla="*/ 223 w 261"/>
                          <a:gd name="T19" fmla="*/ 139 h 143"/>
                          <a:gd name="T20" fmla="*/ 240 w 261"/>
                          <a:gd name="T21" fmla="*/ 143 h 143"/>
                          <a:gd name="T22" fmla="*/ 253 w 261"/>
                          <a:gd name="T23" fmla="*/ 123 h 143"/>
                          <a:gd name="T24" fmla="*/ 258 w 261"/>
                          <a:gd name="T25" fmla="*/ 104 h 143"/>
                          <a:gd name="T26" fmla="*/ 261 w 261"/>
                          <a:gd name="T27" fmla="*/ 85 h 143"/>
                          <a:gd name="T28" fmla="*/ 195 w 261"/>
                          <a:gd name="T29" fmla="*/ 38 h 143"/>
                          <a:gd name="T30" fmla="*/ 159 w 261"/>
                          <a:gd name="T31" fmla="*/ 18 h 143"/>
                          <a:gd name="T32" fmla="*/ 121 w 261"/>
                          <a:gd name="T33" fmla="*/ 5 h 143"/>
                          <a:gd name="T34" fmla="*/ 89 w 261"/>
                          <a:gd name="T35" fmla="*/ 0 h 143"/>
                          <a:gd name="T36" fmla="*/ 68 w 261"/>
                          <a:gd name="T37" fmla="*/ 2 h 143"/>
                          <a:gd name="T38" fmla="*/ 46 w 261"/>
                          <a:gd name="T39" fmla="*/ 11 h 143"/>
                          <a:gd name="T40" fmla="*/ 25 w 261"/>
                          <a:gd name="T41" fmla="*/ 26 h 143"/>
                          <a:gd name="T42" fmla="*/ 0 w 261"/>
                          <a:gd name="T43" fmla="*/ 45 h 1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61" h="143">
                            <a:moveTo>
                              <a:pt x="0" y="45"/>
                            </a:moveTo>
                            <a:lnTo>
                              <a:pt x="31" y="39"/>
                            </a:lnTo>
                            <a:lnTo>
                              <a:pt x="59" y="45"/>
                            </a:lnTo>
                            <a:lnTo>
                              <a:pt x="93" y="54"/>
                            </a:lnTo>
                            <a:lnTo>
                              <a:pt x="121" y="66"/>
                            </a:lnTo>
                            <a:lnTo>
                              <a:pt x="149" y="79"/>
                            </a:lnTo>
                            <a:lnTo>
                              <a:pt x="178" y="101"/>
                            </a:lnTo>
                            <a:lnTo>
                              <a:pt x="187" y="117"/>
                            </a:lnTo>
                            <a:lnTo>
                              <a:pt x="206" y="129"/>
                            </a:lnTo>
                            <a:lnTo>
                              <a:pt x="223" y="139"/>
                            </a:lnTo>
                            <a:lnTo>
                              <a:pt x="240" y="143"/>
                            </a:lnTo>
                            <a:lnTo>
                              <a:pt x="253" y="123"/>
                            </a:lnTo>
                            <a:lnTo>
                              <a:pt x="258" y="104"/>
                            </a:lnTo>
                            <a:lnTo>
                              <a:pt x="261" y="85"/>
                            </a:lnTo>
                            <a:lnTo>
                              <a:pt x="195" y="38"/>
                            </a:lnTo>
                            <a:lnTo>
                              <a:pt x="159" y="18"/>
                            </a:lnTo>
                            <a:lnTo>
                              <a:pt x="121" y="5"/>
                            </a:lnTo>
                            <a:lnTo>
                              <a:pt x="89" y="0"/>
                            </a:lnTo>
                            <a:lnTo>
                              <a:pt x="68" y="2"/>
                            </a:lnTo>
                            <a:lnTo>
                              <a:pt x="46" y="11"/>
                            </a:lnTo>
                            <a:lnTo>
                              <a:pt x="25" y="26"/>
                            </a:lnTo>
                            <a:lnTo>
                              <a:pt x="0" y="45"/>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51" name="Freeform 311"/>
                      <p:cNvSpPr>
                        <a:spLocks/>
                      </p:cNvSpPr>
                      <p:nvPr/>
                    </p:nvSpPr>
                    <p:spPr bwMode="auto">
                      <a:xfrm>
                        <a:off x="2927" y="3319"/>
                        <a:ext cx="160" cy="139"/>
                      </a:xfrm>
                      <a:custGeom>
                        <a:avLst/>
                        <a:gdLst>
                          <a:gd name="T0" fmla="*/ 0 w 320"/>
                          <a:gd name="T1" fmla="*/ 153 h 279"/>
                          <a:gd name="T2" fmla="*/ 33 w 320"/>
                          <a:gd name="T3" fmla="*/ 151 h 279"/>
                          <a:gd name="T4" fmla="*/ 61 w 320"/>
                          <a:gd name="T5" fmla="*/ 152 h 279"/>
                          <a:gd name="T6" fmla="*/ 103 w 320"/>
                          <a:gd name="T7" fmla="*/ 157 h 279"/>
                          <a:gd name="T8" fmla="*/ 144 w 320"/>
                          <a:gd name="T9" fmla="*/ 169 h 279"/>
                          <a:gd name="T10" fmla="*/ 184 w 320"/>
                          <a:gd name="T11" fmla="*/ 185 h 279"/>
                          <a:gd name="T12" fmla="*/ 225 w 320"/>
                          <a:gd name="T13" fmla="*/ 206 h 279"/>
                          <a:gd name="T14" fmla="*/ 257 w 320"/>
                          <a:gd name="T15" fmla="*/ 224 h 279"/>
                          <a:gd name="T16" fmla="*/ 281 w 320"/>
                          <a:gd name="T17" fmla="*/ 250 h 279"/>
                          <a:gd name="T18" fmla="*/ 297 w 320"/>
                          <a:gd name="T19" fmla="*/ 279 h 279"/>
                          <a:gd name="T20" fmla="*/ 311 w 320"/>
                          <a:gd name="T21" fmla="*/ 242 h 279"/>
                          <a:gd name="T22" fmla="*/ 320 w 320"/>
                          <a:gd name="T23" fmla="*/ 208 h 279"/>
                          <a:gd name="T24" fmla="*/ 318 w 320"/>
                          <a:gd name="T25" fmla="*/ 184 h 279"/>
                          <a:gd name="T26" fmla="*/ 312 w 320"/>
                          <a:gd name="T27" fmla="*/ 160 h 279"/>
                          <a:gd name="T28" fmla="*/ 297 w 320"/>
                          <a:gd name="T29" fmla="*/ 138 h 279"/>
                          <a:gd name="T30" fmla="*/ 305 w 320"/>
                          <a:gd name="T31" fmla="*/ 115 h 279"/>
                          <a:gd name="T32" fmla="*/ 301 w 320"/>
                          <a:gd name="T33" fmla="*/ 88 h 279"/>
                          <a:gd name="T34" fmla="*/ 270 w 320"/>
                          <a:gd name="T35" fmla="*/ 73 h 279"/>
                          <a:gd name="T36" fmla="*/ 233 w 320"/>
                          <a:gd name="T37" fmla="*/ 63 h 279"/>
                          <a:gd name="T38" fmla="*/ 193 w 320"/>
                          <a:gd name="T39" fmla="*/ 51 h 279"/>
                          <a:gd name="T40" fmla="*/ 157 w 320"/>
                          <a:gd name="T41" fmla="*/ 36 h 279"/>
                          <a:gd name="T42" fmla="*/ 114 w 320"/>
                          <a:gd name="T43" fmla="*/ 15 h 279"/>
                          <a:gd name="T44" fmla="*/ 87 w 320"/>
                          <a:gd name="T45" fmla="*/ 5 h 279"/>
                          <a:gd name="T46" fmla="*/ 70 w 320"/>
                          <a:gd name="T47" fmla="*/ 0 h 279"/>
                          <a:gd name="T48" fmla="*/ 57 w 320"/>
                          <a:gd name="T49" fmla="*/ 5 h 279"/>
                          <a:gd name="T50" fmla="*/ 48 w 320"/>
                          <a:gd name="T51" fmla="*/ 14 h 279"/>
                          <a:gd name="T52" fmla="*/ 44 w 320"/>
                          <a:gd name="T53" fmla="*/ 28 h 279"/>
                          <a:gd name="T54" fmla="*/ 44 w 320"/>
                          <a:gd name="T55" fmla="*/ 42 h 279"/>
                          <a:gd name="T56" fmla="*/ 51 w 320"/>
                          <a:gd name="T57" fmla="*/ 56 h 279"/>
                          <a:gd name="T58" fmla="*/ 78 w 320"/>
                          <a:gd name="T59" fmla="*/ 66 h 279"/>
                          <a:gd name="T60" fmla="*/ 115 w 320"/>
                          <a:gd name="T61" fmla="*/ 73 h 279"/>
                          <a:gd name="T62" fmla="*/ 174 w 320"/>
                          <a:gd name="T63" fmla="*/ 87 h 279"/>
                          <a:gd name="T64" fmla="*/ 212 w 320"/>
                          <a:gd name="T65" fmla="*/ 94 h 279"/>
                          <a:gd name="T66" fmla="*/ 262 w 320"/>
                          <a:gd name="T67" fmla="*/ 101 h 279"/>
                          <a:gd name="T68" fmla="*/ 217 w 320"/>
                          <a:gd name="T69" fmla="*/ 104 h 279"/>
                          <a:gd name="T70" fmla="*/ 171 w 320"/>
                          <a:gd name="T71" fmla="*/ 108 h 279"/>
                          <a:gd name="T72" fmla="*/ 126 w 320"/>
                          <a:gd name="T73" fmla="*/ 115 h 279"/>
                          <a:gd name="T74" fmla="*/ 89 w 320"/>
                          <a:gd name="T75" fmla="*/ 122 h 279"/>
                          <a:gd name="T76" fmla="*/ 45 w 320"/>
                          <a:gd name="T77" fmla="*/ 135 h 279"/>
                          <a:gd name="T78" fmla="*/ 0 w 320"/>
                          <a:gd name="T79" fmla="*/ 153 h 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320" h="279">
                            <a:moveTo>
                              <a:pt x="0" y="153"/>
                            </a:moveTo>
                            <a:lnTo>
                              <a:pt x="33" y="151"/>
                            </a:lnTo>
                            <a:lnTo>
                              <a:pt x="61" y="152"/>
                            </a:lnTo>
                            <a:lnTo>
                              <a:pt x="103" y="157"/>
                            </a:lnTo>
                            <a:lnTo>
                              <a:pt x="144" y="169"/>
                            </a:lnTo>
                            <a:lnTo>
                              <a:pt x="184" y="185"/>
                            </a:lnTo>
                            <a:lnTo>
                              <a:pt x="225" y="206"/>
                            </a:lnTo>
                            <a:lnTo>
                              <a:pt x="257" y="224"/>
                            </a:lnTo>
                            <a:lnTo>
                              <a:pt x="281" y="250"/>
                            </a:lnTo>
                            <a:lnTo>
                              <a:pt x="297" y="279"/>
                            </a:lnTo>
                            <a:lnTo>
                              <a:pt x="311" y="242"/>
                            </a:lnTo>
                            <a:lnTo>
                              <a:pt x="320" y="208"/>
                            </a:lnTo>
                            <a:lnTo>
                              <a:pt x="318" y="184"/>
                            </a:lnTo>
                            <a:lnTo>
                              <a:pt x="312" y="160"/>
                            </a:lnTo>
                            <a:lnTo>
                              <a:pt x="297" y="138"/>
                            </a:lnTo>
                            <a:lnTo>
                              <a:pt x="305" y="115"/>
                            </a:lnTo>
                            <a:lnTo>
                              <a:pt x="301" y="88"/>
                            </a:lnTo>
                            <a:lnTo>
                              <a:pt x="270" y="73"/>
                            </a:lnTo>
                            <a:lnTo>
                              <a:pt x="233" y="63"/>
                            </a:lnTo>
                            <a:lnTo>
                              <a:pt x="193" y="51"/>
                            </a:lnTo>
                            <a:lnTo>
                              <a:pt x="157" y="36"/>
                            </a:lnTo>
                            <a:lnTo>
                              <a:pt x="114" y="15"/>
                            </a:lnTo>
                            <a:lnTo>
                              <a:pt x="87" y="5"/>
                            </a:lnTo>
                            <a:lnTo>
                              <a:pt x="70" y="0"/>
                            </a:lnTo>
                            <a:lnTo>
                              <a:pt x="57" y="5"/>
                            </a:lnTo>
                            <a:lnTo>
                              <a:pt x="48" y="14"/>
                            </a:lnTo>
                            <a:lnTo>
                              <a:pt x="44" y="28"/>
                            </a:lnTo>
                            <a:lnTo>
                              <a:pt x="44" y="42"/>
                            </a:lnTo>
                            <a:lnTo>
                              <a:pt x="51" y="56"/>
                            </a:lnTo>
                            <a:lnTo>
                              <a:pt x="78" y="66"/>
                            </a:lnTo>
                            <a:lnTo>
                              <a:pt x="115" y="73"/>
                            </a:lnTo>
                            <a:lnTo>
                              <a:pt x="174" y="87"/>
                            </a:lnTo>
                            <a:lnTo>
                              <a:pt x="212" y="94"/>
                            </a:lnTo>
                            <a:lnTo>
                              <a:pt x="262" y="101"/>
                            </a:lnTo>
                            <a:lnTo>
                              <a:pt x="217" y="104"/>
                            </a:lnTo>
                            <a:lnTo>
                              <a:pt x="171" y="108"/>
                            </a:lnTo>
                            <a:lnTo>
                              <a:pt x="126" y="115"/>
                            </a:lnTo>
                            <a:lnTo>
                              <a:pt x="89" y="122"/>
                            </a:lnTo>
                            <a:lnTo>
                              <a:pt x="45" y="135"/>
                            </a:lnTo>
                            <a:lnTo>
                              <a:pt x="0" y="153"/>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sp>
              <p:nvSpPr>
                <p:cNvPr id="87352" name="Freeform 312"/>
                <p:cNvSpPr>
                  <a:spLocks/>
                </p:cNvSpPr>
                <p:nvPr/>
              </p:nvSpPr>
              <p:spPr bwMode="auto">
                <a:xfrm>
                  <a:off x="3124" y="3038"/>
                  <a:ext cx="195" cy="210"/>
                </a:xfrm>
                <a:custGeom>
                  <a:avLst/>
                  <a:gdLst>
                    <a:gd name="T0" fmla="*/ 0 w 391"/>
                    <a:gd name="T1" fmla="*/ 143 h 420"/>
                    <a:gd name="T2" fmla="*/ 7 w 391"/>
                    <a:gd name="T3" fmla="*/ 96 h 420"/>
                    <a:gd name="T4" fmla="*/ 16 w 391"/>
                    <a:gd name="T5" fmla="*/ 65 h 420"/>
                    <a:gd name="T6" fmla="*/ 75 w 391"/>
                    <a:gd name="T7" fmla="*/ 0 h 420"/>
                    <a:gd name="T8" fmla="*/ 244 w 391"/>
                    <a:gd name="T9" fmla="*/ 138 h 420"/>
                    <a:gd name="T10" fmla="*/ 281 w 391"/>
                    <a:gd name="T11" fmla="*/ 190 h 420"/>
                    <a:gd name="T12" fmla="*/ 309 w 391"/>
                    <a:gd name="T13" fmla="*/ 239 h 420"/>
                    <a:gd name="T14" fmla="*/ 383 w 391"/>
                    <a:gd name="T15" fmla="*/ 297 h 420"/>
                    <a:gd name="T16" fmla="*/ 391 w 391"/>
                    <a:gd name="T17" fmla="*/ 420 h 420"/>
                    <a:gd name="T18" fmla="*/ 354 w 391"/>
                    <a:gd name="T19" fmla="*/ 409 h 420"/>
                    <a:gd name="T20" fmla="*/ 323 w 391"/>
                    <a:gd name="T21" fmla="*/ 393 h 420"/>
                    <a:gd name="T22" fmla="*/ 295 w 391"/>
                    <a:gd name="T23" fmla="*/ 374 h 420"/>
                    <a:gd name="T24" fmla="*/ 271 w 391"/>
                    <a:gd name="T25" fmla="*/ 349 h 420"/>
                    <a:gd name="T26" fmla="*/ 251 w 391"/>
                    <a:gd name="T27" fmla="*/ 318 h 420"/>
                    <a:gd name="T28" fmla="*/ 231 w 391"/>
                    <a:gd name="T29" fmla="*/ 280 h 420"/>
                    <a:gd name="T30" fmla="*/ 213 w 391"/>
                    <a:gd name="T31" fmla="*/ 240 h 420"/>
                    <a:gd name="T32" fmla="*/ 197 w 391"/>
                    <a:gd name="T33" fmla="*/ 187 h 420"/>
                    <a:gd name="T34" fmla="*/ 185 w 391"/>
                    <a:gd name="T35" fmla="*/ 138 h 420"/>
                    <a:gd name="T36" fmla="*/ 87 w 391"/>
                    <a:gd name="T37" fmla="*/ 129 h 420"/>
                    <a:gd name="T38" fmla="*/ 18 w 391"/>
                    <a:gd name="T39" fmla="*/ 133 h 420"/>
                    <a:gd name="T40" fmla="*/ 0 w 391"/>
                    <a:gd name="T41" fmla="*/ 143 h 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91" h="420">
                      <a:moveTo>
                        <a:pt x="0" y="143"/>
                      </a:moveTo>
                      <a:lnTo>
                        <a:pt x="7" y="96"/>
                      </a:lnTo>
                      <a:lnTo>
                        <a:pt x="16" y="65"/>
                      </a:lnTo>
                      <a:lnTo>
                        <a:pt x="75" y="0"/>
                      </a:lnTo>
                      <a:lnTo>
                        <a:pt x="244" y="138"/>
                      </a:lnTo>
                      <a:lnTo>
                        <a:pt x="281" y="190"/>
                      </a:lnTo>
                      <a:lnTo>
                        <a:pt x="309" y="239"/>
                      </a:lnTo>
                      <a:lnTo>
                        <a:pt x="383" y="297"/>
                      </a:lnTo>
                      <a:lnTo>
                        <a:pt x="391" y="420"/>
                      </a:lnTo>
                      <a:lnTo>
                        <a:pt x="354" y="409"/>
                      </a:lnTo>
                      <a:lnTo>
                        <a:pt x="323" y="393"/>
                      </a:lnTo>
                      <a:lnTo>
                        <a:pt x="295" y="374"/>
                      </a:lnTo>
                      <a:lnTo>
                        <a:pt x="271" y="349"/>
                      </a:lnTo>
                      <a:lnTo>
                        <a:pt x="251" y="318"/>
                      </a:lnTo>
                      <a:lnTo>
                        <a:pt x="231" y="280"/>
                      </a:lnTo>
                      <a:lnTo>
                        <a:pt x="213" y="240"/>
                      </a:lnTo>
                      <a:lnTo>
                        <a:pt x="197" y="187"/>
                      </a:lnTo>
                      <a:lnTo>
                        <a:pt x="185" y="138"/>
                      </a:lnTo>
                      <a:lnTo>
                        <a:pt x="87" y="129"/>
                      </a:lnTo>
                      <a:lnTo>
                        <a:pt x="18" y="133"/>
                      </a:lnTo>
                      <a:lnTo>
                        <a:pt x="0" y="143"/>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53" name="Group 313"/>
              <p:cNvGrpSpPr>
                <a:grpSpLocks/>
              </p:cNvGrpSpPr>
              <p:nvPr/>
            </p:nvGrpSpPr>
            <p:grpSpPr bwMode="auto">
              <a:xfrm>
                <a:off x="3174" y="2924"/>
                <a:ext cx="257" cy="257"/>
                <a:chOff x="3174" y="2924"/>
                <a:chExt cx="257" cy="257"/>
              </a:xfrm>
            </p:grpSpPr>
            <p:sp>
              <p:nvSpPr>
                <p:cNvPr id="87354" name="Freeform 314"/>
                <p:cNvSpPr>
                  <a:spLocks/>
                </p:cNvSpPr>
                <p:nvPr/>
              </p:nvSpPr>
              <p:spPr bwMode="auto">
                <a:xfrm>
                  <a:off x="3174" y="2924"/>
                  <a:ext cx="257" cy="253"/>
                </a:xfrm>
                <a:custGeom>
                  <a:avLst/>
                  <a:gdLst>
                    <a:gd name="T0" fmla="*/ 270 w 515"/>
                    <a:gd name="T1" fmla="*/ 505 h 505"/>
                    <a:gd name="T2" fmla="*/ 219 w 515"/>
                    <a:gd name="T3" fmla="*/ 477 h 505"/>
                    <a:gd name="T4" fmla="*/ 184 w 515"/>
                    <a:gd name="T5" fmla="*/ 427 h 505"/>
                    <a:gd name="T6" fmla="*/ 169 w 515"/>
                    <a:gd name="T7" fmla="*/ 391 h 505"/>
                    <a:gd name="T8" fmla="*/ 147 w 515"/>
                    <a:gd name="T9" fmla="*/ 390 h 505"/>
                    <a:gd name="T10" fmla="*/ 118 w 515"/>
                    <a:gd name="T11" fmla="*/ 384 h 505"/>
                    <a:gd name="T12" fmla="*/ 70 w 515"/>
                    <a:gd name="T13" fmla="*/ 365 h 505"/>
                    <a:gd name="T14" fmla="*/ 36 w 515"/>
                    <a:gd name="T15" fmla="*/ 343 h 505"/>
                    <a:gd name="T16" fmla="*/ 0 w 515"/>
                    <a:gd name="T17" fmla="*/ 318 h 505"/>
                    <a:gd name="T18" fmla="*/ 15 w 515"/>
                    <a:gd name="T19" fmla="*/ 308 h 505"/>
                    <a:gd name="T20" fmla="*/ 52 w 515"/>
                    <a:gd name="T21" fmla="*/ 267 h 505"/>
                    <a:gd name="T22" fmla="*/ 84 w 515"/>
                    <a:gd name="T23" fmla="*/ 228 h 505"/>
                    <a:gd name="T24" fmla="*/ 117 w 515"/>
                    <a:gd name="T25" fmla="*/ 183 h 505"/>
                    <a:gd name="T26" fmla="*/ 154 w 515"/>
                    <a:gd name="T27" fmla="*/ 129 h 505"/>
                    <a:gd name="T28" fmla="*/ 173 w 515"/>
                    <a:gd name="T29" fmla="*/ 85 h 505"/>
                    <a:gd name="T30" fmla="*/ 191 w 515"/>
                    <a:gd name="T31" fmla="*/ 0 h 505"/>
                    <a:gd name="T32" fmla="*/ 515 w 515"/>
                    <a:gd name="T33" fmla="*/ 50 h 505"/>
                    <a:gd name="T34" fmla="*/ 270 w 515"/>
                    <a:gd name="T35" fmla="*/ 505 h 5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515" h="505">
                      <a:moveTo>
                        <a:pt x="270" y="505"/>
                      </a:moveTo>
                      <a:lnTo>
                        <a:pt x="219" y="477"/>
                      </a:lnTo>
                      <a:lnTo>
                        <a:pt x="184" y="427"/>
                      </a:lnTo>
                      <a:lnTo>
                        <a:pt x="169" y="391"/>
                      </a:lnTo>
                      <a:lnTo>
                        <a:pt x="147" y="390"/>
                      </a:lnTo>
                      <a:lnTo>
                        <a:pt x="118" y="384"/>
                      </a:lnTo>
                      <a:lnTo>
                        <a:pt x="70" y="365"/>
                      </a:lnTo>
                      <a:lnTo>
                        <a:pt x="36" y="343"/>
                      </a:lnTo>
                      <a:lnTo>
                        <a:pt x="0" y="318"/>
                      </a:lnTo>
                      <a:lnTo>
                        <a:pt x="15" y="308"/>
                      </a:lnTo>
                      <a:lnTo>
                        <a:pt x="52" y="267"/>
                      </a:lnTo>
                      <a:lnTo>
                        <a:pt x="84" y="228"/>
                      </a:lnTo>
                      <a:lnTo>
                        <a:pt x="117" y="183"/>
                      </a:lnTo>
                      <a:lnTo>
                        <a:pt x="154" y="129"/>
                      </a:lnTo>
                      <a:lnTo>
                        <a:pt x="173" y="85"/>
                      </a:lnTo>
                      <a:lnTo>
                        <a:pt x="191" y="0"/>
                      </a:lnTo>
                      <a:lnTo>
                        <a:pt x="515" y="50"/>
                      </a:lnTo>
                      <a:lnTo>
                        <a:pt x="270" y="50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55" name="Freeform 315"/>
                <p:cNvSpPr>
                  <a:spLocks/>
                </p:cNvSpPr>
                <p:nvPr/>
              </p:nvSpPr>
              <p:spPr bwMode="auto">
                <a:xfrm>
                  <a:off x="3232" y="3009"/>
                  <a:ext cx="97" cy="172"/>
                </a:xfrm>
                <a:custGeom>
                  <a:avLst/>
                  <a:gdLst>
                    <a:gd name="T0" fmla="*/ 145 w 194"/>
                    <a:gd name="T1" fmla="*/ 335 h 344"/>
                    <a:gd name="T2" fmla="*/ 167 w 194"/>
                    <a:gd name="T3" fmla="*/ 344 h 344"/>
                    <a:gd name="T4" fmla="*/ 149 w 194"/>
                    <a:gd name="T5" fmla="*/ 312 h 344"/>
                    <a:gd name="T6" fmla="*/ 143 w 194"/>
                    <a:gd name="T7" fmla="*/ 287 h 344"/>
                    <a:gd name="T8" fmla="*/ 139 w 194"/>
                    <a:gd name="T9" fmla="*/ 251 h 344"/>
                    <a:gd name="T10" fmla="*/ 143 w 194"/>
                    <a:gd name="T11" fmla="*/ 213 h 344"/>
                    <a:gd name="T12" fmla="*/ 148 w 194"/>
                    <a:gd name="T13" fmla="*/ 171 h 344"/>
                    <a:gd name="T14" fmla="*/ 156 w 194"/>
                    <a:gd name="T15" fmla="*/ 133 h 344"/>
                    <a:gd name="T16" fmla="*/ 167 w 194"/>
                    <a:gd name="T17" fmla="*/ 101 h 344"/>
                    <a:gd name="T18" fmla="*/ 178 w 194"/>
                    <a:gd name="T19" fmla="*/ 75 h 344"/>
                    <a:gd name="T20" fmla="*/ 186 w 194"/>
                    <a:gd name="T21" fmla="*/ 39 h 344"/>
                    <a:gd name="T22" fmla="*/ 194 w 194"/>
                    <a:gd name="T23" fmla="*/ 0 h 344"/>
                    <a:gd name="T24" fmla="*/ 165 w 194"/>
                    <a:gd name="T25" fmla="*/ 39 h 344"/>
                    <a:gd name="T26" fmla="*/ 143 w 194"/>
                    <a:gd name="T27" fmla="*/ 68 h 344"/>
                    <a:gd name="T28" fmla="*/ 123 w 194"/>
                    <a:gd name="T29" fmla="*/ 96 h 344"/>
                    <a:gd name="T30" fmla="*/ 105 w 194"/>
                    <a:gd name="T31" fmla="*/ 126 h 344"/>
                    <a:gd name="T32" fmla="*/ 80 w 194"/>
                    <a:gd name="T33" fmla="*/ 142 h 344"/>
                    <a:gd name="T34" fmla="*/ 54 w 194"/>
                    <a:gd name="T35" fmla="*/ 163 h 344"/>
                    <a:gd name="T36" fmla="*/ 26 w 194"/>
                    <a:gd name="T37" fmla="*/ 187 h 344"/>
                    <a:gd name="T38" fmla="*/ 0 w 194"/>
                    <a:gd name="T39" fmla="*/ 213 h 344"/>
                    <a:gd name="T40" fmla="*/ 36 w 194"/>
                    <a:gd name="T41" fmla="*/ 222 h 344"/>
                    <a:gd name="T42" fmla="*/ 47 w 194"/>
                    <a:gd name="T43" fmla="*/ 239 h 344"/>
                    <a:gd name="T44" fmla="*/ 58 w 194"/>
                    <a:gd name="T45" fmla="*/ 258 h 344"/>
                    <a:gd name="T46" fmla="*/ 73 w 194"/>
                    <a:gd name="T47" fmla="*/ 277 h 344"/>
                    <a:gd name="T48" fmla="*/ 89 w 194"/>
                    <a:gd name="T49" fmla="*/ 295 h 344"/>
                    <a:gd name="T50" fmla="*/ 105 w 194"/>
                    <a:gd name="T51" fmla="*/ 309 h 344"/>
                    <a:gd name="T52" fmla="*/ 126 w 194"/>
                    <a:gd name="T53" fmla="*/ 322 h 344"/>
                    <a:gd name="T54" fmla="*/ 145 w 194"/>
                    <a:gd name="T55" fmla="*/ 335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94" h="344">
                      <a:moveTo>
                        <a:pt x="145" y="335"/>
                      </a:moveTo>
                      <a:lnTo>
                        <a:pt x="167" y="344"/>
                      </a:lnTo>
                      <a:lnTo>
                        <a:pt x="149" y="312"/>
                      </a:lnTo>
                      <a:lnTo>
                        <a:pt x="143" y="287"/>
                      </a:lnTo>
                      <a:lnTo>
                        <a:pt x="139" y="251"/>
                      </a:lnTo>
                      <a:lnTo>
                        <a:pt x="143" y="213"/>
                      </a:lnTo>
                      <a:lnTo>
                        <a:pt x="148" y="171"/>
                      </a:lnTo>
                      <a:lnTo>
                        <a:pt x="156" y="133"/>
                      </a:lnTo>
                      <a:lnTo>
                        <a:pt x="167" y="101"/>
                      </a:lnTo>
                      <a:lnTo>
                        <a:pt x="178" y="75"/>
                      </a:lnTo>
                      <a:lnTo>
                        <a:pt x="186" y="39"/>
                      </a:lnTo>
                      <a:lnTo>
                        <a:pt x="194" y="0"/>
                      </a:lnTo>
                      <a:lnTo>
                        <a:pt x="165" y="39"/>
                      </a:lnTo>
                      <a:lnTo>
                        <a:pt x="143" y="68"/>
                      </a:lnTo>
                      <a:lnTo>
                        <a:pt x="123" y="96"/>
                      </a:lnTo>
                      <a:lnTo>
                        <a:pt x="105" y="126"/>
                      </a:lnTo>
                      <a:lnTo>
                        <a:pt x="80" y="142"/>
                      </a:lnTo>
                      <a:lnTo>
                        <a:pt x="54" y="163"/>
                      </a:lnTo>
                      <a:lnTo>
                        <a:pt x="26" y="187"/>
                      </a:lnTo>
                      <a:lnTo>
                        <a:pt x="0" y="213"/>
                      </a:lnTo>
                      <a:lnTo>
                        <a:pt x="36" y="222"/>
                      </a:lnTo>
                      <a:lnTo>
                        <a:pt x="47" y="239"/>
                      </a:lnTo>
                      <a:lnTo>
                        <a:pt x="58" y="258"/>
                      </a:lnTo>
                      <a:lnTo>
                        <a:pt x="73" y="277"/>
                      </a:lnTo>
                      <a:lnTo>
                        <a:pt x="89" y="295"/>
                      </a:lnTo>
                      <a:lnTo>
                        <a:pt x="105" y="309"/>
                      </a:lnTo>
                      <a:lnTo>
                        <a:pt x="126" y="322"/>
                      </a:lnTo>
                      <a:lnTo>
                        <a:pt x="145" y="335"/>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56" name="Freeform 316"/>
                <p:cNvSpPr>
                  <a:spLocks/>
                </p:cNvSpPr>
                <p:nvPr/>
              </p:nvSpPr>
              <p:spPr bwMode="auto">
                <a:xfrm>
                  <a:off x="3227" y="2988"/>
                  <a:ext cx="70" cy="130"/>
                </a:xfrm>
                <a:custGeom>
                  <a:avLst/>
                  <a:gdLst>
                    <a:gd name="T0" fmla="*/ 140 w 140"/>
                    <a:gd name="T1" fmla="*/ 142 h 260"/>
                    <a:gd name="T2" fmla="*/ 121 w 140"/>
                    <a:gd name="T3" fmla="*/ 139 h 260"/>
                    <a:gd name="T4" fmla="*/ 102 w 140"/>
                    <a:gd name="T5" fmla="*/ 134 h 260"/>
                    <a:gd name="T6" fmla="*/ 97 w 140"/>
                    <a:gd name="T7" fmla="*/ 116 h 260"/>
                    <a:gd name="T8" fmla="*/ 100 w 140"/>
                    <a:gd name="T9" fmla="*/ 91 h 260"/>
                    <a:gd name="T10" fmla="*/ 105 w 140"/>
                    <a:gd name="T11" fmla="*/ 63 h 260"/>
                    <a:gd name="T12" fmla="*/ 110 w 140"/>
                    <a:gd name="T13" fmla="*/ 39 h 260"/>
                    <a:gd name="T14" fmla="*/ 113 w 140"/>
                    <a:gd name="T15" fmla="*/ 19 h 260"/>
                    <a:gd name="T16" fmla="*/ 118 w 140"/>
                    <a:gd name="T17" fmla="*/ 0 h 260"/>
                    <a:gd name="T18" fmla="*/ 102 w 140"/>
                    <a:gd name="T19" fmla="*/ 5 h 260"/>
                    <a:gd name="T20" fmla="*/ 88 w 140"/>
                    <a:gd name="T21" fmla="*/ 15 h 260"/>
                    <a:gd name="T22" fmla="*/ 74 w 140"/>
                    <a:gd name="T23" fmla="*/ 30 h 260"/>
                    <a:gd name="T24" fmla="*/ 64 w 140"/>
                    <a:gd name="T25" fmla="*/ 45 h 260"/>
                    <a:gd name="T26" fmla="*/ 58 w 140"/>
                    <a:gd name="T27" fmla="*/ 63 h 260"/>
                    <a:gd name="T28" fmla="*/ 57 w 140"/>
                    <a:gd name="T29" fmla="*/ 88 h 260"/>
                    <a:gd name="T30" fmla="*/ 41 w 140"/>
                    <a:gd name="T31" fmla="*/ 102 h 260"/>
                    <a:gd name="T32" fmla="*/ 27 w 140"/>
                    <a:gd name="T33" fmla="*/ 125 h 260"/>
                    <a:gd name="T34" fmla="*/ 14 w 140"/>
                    <a:gd name="T35" fmla="*/ 153 h 260"/>
                    <a:gd name="T36" fmla="*/ 6 w 140"/>
                    <a:gd name="T37" fmla="*/ 189 h 260"/>
                    <a:gd name="T38" fmla="*/ 3 w 140"/>
                    <a:gd name="T39" fmla="*/ 227 h 260"/>
                    <a:gd name="T40" fmla="*/ 0 w 140"/>
                    <a:gd name="T41" fmla="*/ 258 h 260"/>
                    <a:gd name="T42" fmla="*/ 14 w 140"/>
                    <a:gd name="T43" fmla="*/ 260 h 260"/>
                    <a:gd name="T44" fmla="*/ 118 w 140"/>
                    <a:gd name="T45" fmla="*/ 174 h 260"/>
                    <a:gd name="T46" fmla="*/ 140 w 140"/>
                    <a:gd name="T47" fmla="*/ 142 h 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40" h="260">
                      <a:moveTo>
                        <a:pt x="140" y="142"/>
                      </a:moveTo>
                      <a:lnTo>
                        <a:pt x="121" y="139"/>
                      </a:lnTo>
                      <a:lnTo>
                        <a:pt x="102" y="134"/>
                      </a:lnTo>
                      <a:lnTo>
                        <a:pt x="97" y="116"/>
                      </a:lnTo>
                      <a:lnTo>
                        <a:pt x="100" y="91"/>
                      </a:lnTo>
                      <a:lnTo>
                        <a:pt x="105" y="63"/>
                      </a:lnTo>
                      <a:lnTo>
                        <a:pt x="110" y="39"/>
                      </a:lnTo>
                      <a:lnTo>
                        <a:pt x="113" y="19"/>
                      </a:lnTo>
                      <a:lnTo>
                        <a:pt x="118" y="0"/>
                      </a:lnTo>
                      <a:lnTo>
                        <a:pt x="102" y="5"/>
                      </a:lnTo>
                      <a:lnTo>
                        <a:pt x="88" y="15"/>
                      </a:lnTo>
                      <a:lnTo>
                        <a:pt x="74" y="30"/>
                      </a:lnTo>
                      <a:lnTo>
                        <a:pt x="64" y="45"/>
                      </a:lnTo>
                      <a:lnTo>
                        <a:pt x="58" y="63"/>
                      </a:lnTo>
                      <a:lnTo>
                        <a:pt x="57" y="88"/>
                      </a:lnTo>
                      <a:lnTo>
                        <a:pt x="41" y="102"/>
                      </a:lnTo>
                      <a:lnTo>
                        <a:pt x="27" y="125"/>
                      </a:lnTo>
                      <a:lnTo>
                        <a:pt x="14" y="153"/>
                      </a:lnTo>
                      <a:lnTo>
                        <a:pt x="6" y="189"/>
                      </a:lnTo>
                      <a:lnTo>
                        <a:pt x="3" y="227"/>
                      </a:lnTo>
                      <a:lnTo>
                        <a:pt x="0" y="258"/>
                      </a:lnTo>
                      <a:lnTo>
                        <a:pt x="14" y="260"/>
                      </a:lnTo>
                      <a:lnTo>
                        <a:pt x="118" y="174"/>
                      </a:lnTo>
                      <a:lnTo>
                        <a:pt x="140" y="142"/>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57" name="Group 317"/>
              <p:cNvGrpSpPr>
                <a:grpSpLocks/>
              </p:cNvGrpSpPr>
              <p:nvPr/>
            </p:nvGrpSpPr>
            <p:grpSpPr bwMode="auto">
              <a:xfrm>
                <a:off x="3288" y="2882"/>
                <a:ext cx="407" cy="664"/>
                <a:chOff x="3288" y="2882"/>
                <a:chExt cx="407" cy="664"/>
              </a:xfrm>
            </p:grpSpPr>
            <p:sp>
              <p:nvSpPr>
                <p:cNvPr id="87358" name="Freeform 318"/>
                <p:cNvSpPr>
                  <a:spLocks/>
                </p:cNvSpPr>
                <p:nvPr/>
              </p:nvSpPr>
              <p:spPr bwMode="auto">
                <a:xfrm>
                  <a:off x="3288" y="2882"/>
                  <a:ext cx="407" cy="664"/>
                </a:xfrm>
                <a:custGeom>
                  <a:avLst/>
                  <a:gdLst>
                    <a:gd name="T0" fmla="*/ 53 w 815"/>
                    <a:gd name="T1" fmla="*/ 7 h 1328"/>
                    <a:gd name="T2" fmla="*/ 79 w 815"/>
                    <a:gd name="T3" fmla="*/ 118 h 1328"/>
                    <a:gd name="T4" fmla="*/ 82 w 815"/>
                    <a:gd name="T5" fmla="*/ 161 h 1328"/>
                    <a:gd name="T6" fmla="*/ 71 w 815"/>
                    <a:gd name="T7" fmla="*/ 286 h 1328"/>
                    <a:gd name="T8" fmla="*/ 41 w 815"/>
                    <a:gd name="T9" fmla="*/ 333 h 1328"/>
                    <a:gd name="T10" fmla="*/ 26 w 815"/>
                    <a:gd name="T11" fmla="*/ 385 h 1328"/>
                    <a:gd name="T12" fmla="*/ 21 w 815"/>
                    <a:gd name="T13" fmla="*/ 379 h 1328"/>
                    <a:gd name="T14" fmla="*/ 0 w 815"/>
                    <a:gd name="T15" fmla="*/ 449 h 1328"/>
                    <a:gd name="T16" fmla="*/ 16 w 815"/>
                    <a:gd name="T17" fmla="*/ 593 h 1328"/>
                    <a:gd name="T18" fmla="*/ 21 w 815"/>
                    <a:gd name="T19" fmla="*/ 755 h 1328"/>
                    <a:gd name="T20" fmla="*/ 16 w 815"/>
                    <a:gd name="T21" fmla="*/ 806 h 1328"/>
                    <a:gd name="T22" fmla="*/ 17 w 815"/>
                    <a:gd name="T23" fmla="*/ 866 h 1328"/>
                    <a:gd name="T24" fmla="*/ 23 w 815"/>
                    <a:gd name="T25" fmla="*/ 928 h 1328"/>
                    <a:gd name="T26" fmla="*/ 53 w 815"/>
                    <a:gd name="T27" fmla="*/ 1063 h 1328"/>
                    <a:gd name="T28" fmla="*/ 95 w 815"/>
                    <a:gd name="T29" fmla="*/ 1128 h 1328"/>
                    <a:gd name="T30" fmla="*/ 130 w 815"/>
                    <a:gd name="T31" fmla="*/ 1157 h 1328"/>
                    <a:gd name="T32" fmla="*/ 123 w 815"/>
                    <a:gd name="T33" fmla="*/ 1235 h 1328"/>
                    <a:gd name="T34" fmla="*/ 187 w 815"/>
                    <a:gd name="T35" fmla="*/ 1271 h 1328"/>
                    <a:gd name="T36" fmla="*/ 266 w 815"/>
                    <a:gd name="T37" fmla="*/ 1293 h 1328"/>
                    <a:gd name="T38" fmla="*/ 359 w 815"/>
                    <a:gd name="T39" fmla="*/ 1278 h 1328"/>
                    <a:gd name="T40" fmla="*/ 402 w 815"/>
                    <a:gd name="T41" fmla="*/ 1257 h 1328"/>
                    <a:gd name="T42" fmla="*/ 416 w 815"/>
                    <a:gd name="T43" fmla="*/ 1299 h 1328"/>
                    <a:gd name="T44" fmla="*/ 517 w 815"/>
                    <a:gd name="T45" fmla="*/ 1307 h 1328"/>
                    <a:gd name="T46" fmla="*/ 639 w 815"/>
                    <a:gd name="T47" fmla="*/ 1328 h 1328"/>
                    <a:gd name="T48" fmla="*/ 743 w 815"/>
                    <a:gd name="T49" fmla="*/ 1307 h 1328"/>
                    <a:gd name="T50" fmla="*/ 815 w 815"/>
                    <a:gd name="T51" fmla="*/ 1265 h 1328"/>
                    <a:gd name="T52" fmla="*/ 815 w 815"/>
                    <a:gd name="T53" fmla="*/ 589 h 1328"/>
                    <a:gd name="T54" fmla="*/ 769 w 815"/>
                    <a:gd name="T55" fmla="*/ 534 h 1328"/>
                    <a:gd name="T56" fmla="*/ 736 w 815"/>
                    <a:gd name="T57" fmla="*/ 488 h 1328"/>
                    <a:gd name="T58" fmla="*/ 678 w 815"/>
                    <a:gd name="T59" fmla="*/ 386 h 1328"/>
                    <a:gd name="T60" fmla="*/ 665 w 815"/>
                    <a:gd name="T61" fmla="*/ 332 h 1328"/>
                    <a:gd name="T62" fmla="*/ 644 w 815"/>
                    <a:gd name="T63" fmla="*/ 272 h 1328"/>
                    <a:gd name="T64" fmla="*/ 613 w 815"/>
                    <a:gd name="T65" fmla="*/ 211 h 1328"/>
                    <a:gd name="T66" fmla="*/ 580 w 815"/>
                    <a:gd name="T67" fmla="*/ 161 h 1328"/>
                    <a:gd name="T68" fmla="*/ 533 w 815"/>
                    <a:gd name="T69" fmla="*/ 110 h 1328"/>
                    <a:gd name="T70" fmla="*/ 495 w 815"/>
                    <a:gd name="T71" fmla="*/ 77 h 1328"/>
                    <a:gd name="T72" fmla="*/ 450 w 815"/>
                    <a:gd name="T73" fmla="*/ 50 h 1328"/>
                    <a:gd name="T74" fmla="*/ 409 w 815"/>
                    <a:gd name="T75" fmla="*/ 29 h 1328"/>
                    <a:gd name="T76" fmla="*/ 347 w 815"/>
                    <a:gd name="T77" fmla="*/ 12 h 1328"/>
                    <a:gd name="T78" fmla="*/ 288 w 815"/>
                    <a:gd name="T79" fmla="*/ 1 h 1328"/>
                    <a:gd name="T80" fmla="*/ 231 w 815"/>
                    <a:gd name="T81" fmla="*/ 0 h 1328"/>
                    <a:gd name="T82" fmla="*/ 180 w 815"/>
                    <a:gd name="T83" fmla="*/ 1 h 1328"/>
                    <a:gd name="T84" fmla="*/ 53 w 815"/>
                    <a:gd name="T85" fmla="*/ 7 h 13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Lst>
                  <a:rect l="0" t="0" r="r" b="b"/>
                  <a:pathLst>
                    <a:path w="815" h="1328">
                      <a:moveTo>
                        <a:pt x="53" y="7"/>
                      </a:moveTo>
                      <a:lnTo>
                        <a:pt x="79" y="118"/>
                      </a:lnTo>
                      <a:lnTo>
                        <a:pt x="82" y="161"/>
                      </a:lnTo>
                      <a:lnTo>
                        <a:pt x="71" y="286"/>
                      </a:lnTo>
                      <a:lnTo>
                        <a:pt x="41" y="333"/>
                      </a:lnTo>
                      <a:lnTo>
                        <a:pt x="26" y="385"/>
                      </a:lnTo>
                      <a:lnTo>
                        <a:pt x="21" y="379"/>
                      </a:lnTo>
                      <a:lnTo>
                        <a:pt x="0" y="449"/>
                      </a:lnTo>
                      <a:lnTo>
                        <a:pt x="16" y="593"/>
                      </a:lnTo>
                      <a:lnTo>
                        <a:pt x="21" y="755"/>
                      </a:lnTo>
                      <a:lnTo>
                        <a:pt x="16" y="806"/>
                      </a:lnTo>
                      <a:lnTo>
                        <a:pt x="17" y="866"/>
                      </a:lnTo>
                      <a:lnTo>
                        <a:pt x="23" y="928"/>
                      </a:lnTo>
                      <a:lnTo>
                        <a:pt x="53" y="1063"/>
                      </a:lnTo>
                      <a:lnTo>
                        <a:pt x="95" y="1128"/>
                      </a:lnTo>
                      <a:lnTo>
                        <a:pt x="130" y="1157"/>
                      </a:lnTo>
                      <a:lnTo>
                        <a:pt x="123" y="1235"/>
                      </a:lnTo>
                      <a:lnTo>
                        <a:pt x="187" y="1271"/>
                      </a:lnTo>
                      <a:lnTo>
                        <a:pt x="266" y="1293"/>
                      </a:lnTo>
                      <a:lnTo>
                        <a:pt x="359" y="1278"/>
                      </a:lnTo>
                      <a:lnTo>
                        <a:pt x="402" y="1257"/>
                      </a:lnTo>
                      <a:lnTo>
                        <a:pt x="416" y="1299"/>
                      </a:lnTo>
                      <a:lnTo>
                        <a:pt x="517" y="1307"/>
                      </a:lnTo>
                      <a:lnTo>
                        <a:pt x="639" y="1328"/>
                      </a:lnTo>
                      <a:lnTo>
                        <a:pt x="743" y="1307"/>
                      </a:lnTo>
                      <a:lnTo>
                        <a:pt x="815" y="1265"/>
                      </a:lnTo>
                      <a:lnTo>
                        <a:pt x="815" y="589"/>
                      </a:lnTo>
                      <a:lnTo>
                        <a:pt x="769" y="534"/>
                      </a:lnTo>
                      <a:lnTo>
                        <a:pt x="736" y="488"/>
                      </a:lnTo>
                      <a:lnTo>
                        <a:pt x="678" y="386"/>
                      </a:lnTo>
                      <a:lnTo>
                        <a:pt x="665" y="332"/>
                      </a:lnTo>
                      <a:lnTo>
                        <a:pt x="644" y="272"/>
                      </a:lnTo>
                      <a:lnTo>
                        <a:pt x="613" y="211"/>
                      </a:lnTo>
                      <a:lnTo>
                        <a:pt x="580" y="161"/>
                      </a:lnTo>
                      <a:lnTo>
                        <a:pt x="533" y="110"/>
                      </a:lnTo>
                      <a:lnTo>
                        <a:pt x="495" y="77"/>
                      </a:lnTo>
                      <a:lnTo>
                        <a:pt x="450" y="50"/>
                      </a:lnTo>
                      <a:lnTo>
                        <a:pt x="409" y="29"/>
                      </a:lnTo>
                      <a:lnTo>
                        <a:pt x="347" y="12"/>
                      </a:lnTo>
                      <a:lnTo>
                        <a:pt x="288" y="1"/>
                      </a:lnTo>
                      <a:lnTo>
                        <a:pt x="231" y="0"/>
                      </a:lnTo>
                      <a:lnTo>
                        <a:pt x="180" y="1"/>
                      </a:lnTo>
                      <a:lnTo>
                        <a:pt x="53" y="7"/>
                      </a:lnTo>
                      <a:close/>
                    </a:path>
                  </a:pathLst>
                </a:custGeom>
                <a:solidFill>
                  <a:srgbClr val="A0A0C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359" name="Group 319"/>
                <p:cNvGrpSpPr>
                  <a:grpSpLocks/>
                </p:cNvGrpSpPr>
                <p:nvPr/>
              </p:nvGrpSpPr>
              <p:grpSpPr bwMode="auto">
                <a:xfrm>
                  <a:off x="3289" y="2886"/>
                  <a:ext cx="406" cy="646"/>
                  <a:chOff x="3289" y="2886"/>
                  <a:chExt cx="406" cy="646"/>
                </a:xfrm>
              </p:grpSpPr>
              <p:sp>
                <p:nvSpPr>
                  <p:cNvPr id="87360" name="Freeform 320"/>
                  <p:cNvSpPr>
                    <a:spLocks/>
                  </p:cNvSpPr>
                  <p:nvPr/>
                </p:nvSpPr>
                <p:spPr bwMode="auto">
                  <a:xfrm>
                    <a:off x="3479" y="3302"/>
                    <a:ext cx="101" cy="203"/>
                  </a:xfrm>
                  <a:custGeom>
                    <a:avLst/>
                    <a:gdLst>
                      <a:gd name="T0" fmla="*/ 161 w 200"/>
                      <a:gd name="T1" fmla="*/ 38 h 406"/>
                      <a:gd name="T2" fmla="*/ 104 w 200"/>
                      <a:gd name="T3" fmla="*/ 88 h 406"/>
                      <a:gd name="T4" fmla="*/ 42 w 200"/>
                      <a:gd name="T5" fmla="*/ 164 h 406"/>
                      <a:gd name="T6" fmla="*/ 45 w 200"/>
                      <a:gd name="T7" fmla="*/ 198 h 406"/>
                      <a:gd name="T8" fmla="*/ 3 w 200"/>
                      <a:gd name="T9" fmla="*/ 281 h 406"/>
                      <a:gd name="T10" fmla="*/ 0 w 200"/>
                      <a:gd name="T11" fmla="*/ 371 h 406"/>
                      <a:gd name="T12" fmla="*/ 15 w 200"/>
                      <a:gd name="T13" fmla="*/ 406 h 406"/>
                      <a:gd name="T14" fmla="*/ 17 w 200"/>
                      <a:gd name="T15" fmla="*/ 376 h 406"/>
                      <a:gd name="T16" fmla="*/ 18 w 200"/>
                      <a:gd name="T17" fmla="*/ 349 h 406"/>
                      <a:gd name="T18" fmla="*/ 27 w 200"/>
                      <a:gd name="T19" fmla="*/ 320 h 406"/>
                      <a:gd name="T20" fmla="*/ 34 w 200"/>
                      <a:gd name="T21" fmla="*/ 293 h 406"/>
                      <a:gd name="T22" fmla="*/ 37 w 200"/>
                      <a:gd name="T23" fmla="*/ 277 h 406"/>
                      <a:gd name="T24" fmla="*/ 53 w 200"/>
                      <a:gd name="T25" fmla="*/ 265 h 406"/>
                      <a:gd name="T26" fmla="*/ 54 w 200"/>
                      <a:gd name="T27" fmla="*/ 244 h 406"/>
                      <a:gd name="T28" fmla="*/ 64 w 200"/>
                      <a:gd name="T29" fmla="*/ 222 h 406"/>
                      <a:gd name="T30" fmla="*/ 76 w 200"/>
                      <a:gd name="T31" fmla="*/ 203 h 406"/>
                      <a:gd name="T32" fmla="*/ 92 w 200"/>
                      <a:gd name="T33" fmla="*/ 192 h 406"/>
                      <a:gd name="T34" fmla="*/ 86 w 200"/>
                      <a:gd name="T35" fmla="*/ 174 h 406"/>
                      <a:gd name="T36" fmla="*/ 108 w 200"/>
                      <a:gd name="T37" fmla="*/ 157 h 406"/>
                      <a:gd name="T38" fmla="*/ 123 w 200"/>
                      <a:gd name="T39" fmla="*/ 134 h 406"/>
                      <a:gd name="T40" fmla="*/ 131 w 200"/>
                      <a:gd name="T41" fmla="*/ 110 h 406"/>
                      <a:gd name="T42" fmla="*/ 154 w 200"/>
                      <a:gd name="T43" fmla="*/ 97 h 406"/>
                      <a:gd name="T44" fmla="*/ 175 w 200"/>
                      <a:gd name="T45" fmla="*/ 80 h 406"/>
                      <a:gd name="T46" fmla="*/ 187 w 200"/>
                      <a:gd name="T47" fmla="*/ 57 h 406"/>
                      <a:gd name="T48" fmla="*/ 198 w 200"/>
                      <a:gd name="T49" fmla="*/ 29 h 406"/>
                      <a:gd name="T50" fmla="*/ 200 w 200"/>
                      <a:gd name="T51" fmla="*/ 0 h 406"/>
                      <a:gd name="T52" fmla="*/ 161 w 200"/>
                      <a:gd name="T53" fmla="*/ 38 h 4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00" h="406">
                        <a:moveTo>
                          <a:pt x="161" y="38"/>
                        </a:moveTo>
                        <a:lnTo>
                          <a:pt x="104" y="88"/>
                        </a:lnTo>
                        <a:lnTo>
                          <a:pt x="42" y="164"/>
                        </a:lnTo>
                        <a:lnTo>
                          <a:pt x="45" y="198"/>
                        </a:lnTo>
                        <a:lnTo>
                          <a:pt x="3" y="281"/>
                        </a:lnTo>
                        <a:lnTo>
                          <a:pt x="0" y="371"/>
                        </a:lnTo>
                        <a:lnTo>
                          <a:pt x="15" y="406"/>
                        </a:lnTo>
                        <a:lnTo>
                          <a:pt x="17" y="376"/>
                        </a:lnTo>
                        <a:lnTo>
                          <a:pt x="18" y="349"/>
                        </a:lnTo>
                        <a:lnTo>
                          <a:pt x="27" y="320"/>
                        </a:lnTo>
                        <a:lnTo>
                          <a:pt x="34" y="293"/>
                        </a:lnTo>
                        <a:lnTo>
                          <a:pt x="37" y="277"/>
                        </a:lnTo>
                        <a:lnTo>
                          <a:pt x="53" y="265"/>
                        </a:lnTo>
                        <a:lnTo>
                          <a:pt x="54" y="244"/>
                        </a:lnTo>
                        <a:lnTo>
                          <a:pt x="64" y="222"/>
                        </a:lnTo>
                        <a:lnTo>
                          <a:pt x="76" y="203"/>
                        </a:lnTo>
                        <a:lnTo>
                          <a:pt x="92" y="192"/>
                        </a:lnTo>
                        <a:lnTo>
                          <a:pt x="86" y="174"/>
                        </a:lnTo>
                        <a:lnTo>
                          <a:pt x="108" y="157"/>
                        </a:lnTo>
                        <a:lnTo>
                          <a:pt x="123" y="134"/>
                        </a:lnTo>
                        <a:lnTo>
                          <a:pt x="131" y="110"/>
                        </a:lnTo>
                        <a:lnTo>
                          <a:pt x="154" y="97"/>
                        </a:lnTo>
                        <a:lnTo>
                          <a:pt x="175" y="80"/>
                        </a:lnTo>
                        <a:lnTo>
                          <a:pt x="187" y="57"/>
                        </a:lnTo>
                        <a:lnTo>
                          <a:pt x="198" y="29"/>
                        </a:lnTo>
                        <a:lnTo>
                          <a:pt x="200" y="0"/>
                        </a:lnTo>
                        <a:lnTo>
                          <a:pt x="161" y="38"/>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1" name="Freeform 321"/>
                  <p:cNvSpPr>
                    <a:spLocks/>
                  </p:cNvSpPr>
                  <p:nvPr/>
                </p:nvSpPr>
                <p:spPr bwMode="auto">
                  <a:xfrm>
                    <a:off x="3532" y="3074"/>
                    <a:ext cx="117" cy="213"/>
                  </a:xfrm>
                  <a:custGeom>
                    <a:avLst/>
                    <a:gdLst>
                      <a:gd name="T0" fmla="*/ 0 w 232"/>
                      <a:gd name="T1" fmla="*/ 331 h 425"/>
                      <a:gd name="T2" fmla="*/ 82 w 232"/>
                      <a:gd name="T3" fmla="*/ 237 h 425"/>
                      <a:gd name="T4" fmla="*/ 102 w 232"/>
                      <a:gd name="T5" fmla="*/ 189 h 425"/>
                      <a:gd name="T6" fmla="*/ 112 w 232"/>
                      <a:gd name="T7" fmla="*/ 150 h 425"/>
                      <a:gd name="T8" fmla="*/ 125 w 232"/>
                      <a:gd name="T9" fmla="*/ 96 h 425"/>
                      <a:gd name="T10" fmla="*/ 133 w 232"/>
                      <a:gd name="T11" fmla="*/ 44 h 425"/>
                      <a:gd name="T12" fmla="*/ 134 w 232"/>
                      <a:gd name="T13" fmla="*/ 0 h 425"/>
                      <a:gd name="T14" fmla="*/ 155 w 232"/>
                      <a:gd name="T15" fmla="*/ 35 h 425"/>
                      <a:gd name="T16" fmla="*/ 168 w 232"/>
                      <a:gd name="T17" fmla="*/ 71 h 425"/>
                      <a:gd name="T18" fmla="*/ 173 w 232"/>
                      <a:gd name="T19" fmla="*/ 105 h 425"/>
                      <a:gd name="T20" fmla="*/ 176 w 232"/>
                      <a:gd name="T21" fmla="*/ 136 h 425"/>
                      <a:gd name="T22" fmla="*/ 201 w 232"/>
                      <a:gd name="T23" fmla="*/ 140 h 425"/>
                      <a:gd name="T24" fmla="*/ 219 w 232"/>
                      <a:gd name="T25" fmla="*/ 149 h 425"/>
                      <a:gd name="T26" fmla="*/ 227 w 232"/>
                      <a:gd name="T27" fmla="*/ 166 h 425"/>
                      <a:gd name="T28" fmla="*/ 232 w 232"/>
                      <a:gd name="T29" fmla="*/ 184 h 425"/>
                      <a:gd name="T30" fmla="*/ 230 w 232"/>
                      <a:gd name="T31" fmla="*/ 205 h 425"/>
                      <a:gd name="T32" fmla="*/ 216 w 232"/>
                      <a:gd name="T33" fmla="*/ 230 h 425"/>
                      <a:gd name="T34" fmla="*/ 190 w 232"/>
                      <a:gd name="T35" fmla="*/ 268 h 425"/>
                      <a:gd name="T36" fmla="*/ 149 w 232"/>
                      <a:gd name="T37" fmla="*/ 317 h 425"/>
                      <a:gd name="T38" fmla="*/ 45 w 232"/>
                      <a:gd name="T39" fmla="*/ 425 h 425"/>
                      <a:gd name="T40" fmla="*/ 0 w 232"/>
                      <a:gd name="T41" fmla="*/ 331 h 4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232" h="425">
                        <a:moveTo>
                          <a:pt x="0" y="331"/>
                        </a:moveTo>
                        <a:lnTo>
                          <a:pt x="82" y="237"/>
                        </a:lnTo>
                        <a:lnTo>
                          <a:pt x="102" y="189"/>
                        </a:lnTo>
                        <a:lnTo>
                          <a:pt x="112" y="150"/>
                        </a:lnTo>
                        <a:lnTo>
                          <a:pt x="125" y="96"/>
                        </a:lnTo>
                        <a:lnTo>
                          <a:pt x="133" y="44"/>
                        </a:lnTo>
                        <a:lnTo>
                          <a:pt x="134" y="0"/>
                        </a:lnTo>
                        <a:lnTo>
                          <a:pt x="155" y="35"/>
                        </a:lnTo>
                        <a:lnTo>
                          <a:pt x="168" y="71"/>
                        </a:lnTo>
                        <a:lnTo>
                          <a:pt x="173" y="105"/>
                        </a:lnTo>
                        <a:lnTo>
                          <a:pt x="176" y="136"/>
                        </a:lnTo>
                        <a:lnTo>
                          <a:pt x="201" y="140"/>
                        </a:lnTo>
                        <a:lnTo>
                          <a:pt x="219" y="149"/>
                        </a:lnTo>
                        <a:lnTo>
                          <a:pt x="227" y="166"/>
                        </a:lnTo>
                        <a:lnTo>
                          <a:pt x="232" y="184"/>
                        </a:lnTo>
                        <a:lnTo>
                          <a:pt x="230" y="205"/>
                        </a:lnTo>
                        <a:lnTo>
                          <a:pt x="216" y="230"/>
                        </a:lnTo>
                        <a:lnTo>
                          <a:pt x="190" y="268"/>
                        </a:lnTo>
                        <a:lnTo>
                          <a:pt x="149" y="317"/>
                        </a:lnTo>
                        <a:lnTo>
                          <a:pt x="45" y="425"/>
                        </a:lnTo>
                        <a:lnTo>
                          <a:pt x="0" y="331"/>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2" name="Freeform 322"/>
                  <p:cNvSpPr>
                    <a:spLocks/>
                  </p:cNvSpPr>
                  <p:nvPr/>
                </p:nvSpPr>
                <p:spPr bwMode="auto">
                  <a:xfrm>
                    <a:off x="3593" y="3227"/>
                    <a:ext cx="102" cy="116"/>
                  </a:xfrm>
                  <a:custGeom>
                    <a:avLst/>
                    <a:gdLst>
                      <a:gd name="T0" fmla="*/ 16 w 205"/>
                      <a:gd name="T1" fmla="*/ 0 h 233"/>
                      <a:gd name="T2" fmla="*/ 205 w 205"/>
                      <a:gd name="T3" fmla="*/ 197 h 233"/>
                      <a:gd name="T4" fmla="*/ 205 w 205"/>
                      <a:gd name="T5" fmla="*/ 233 h 233"/>
                      <a:gd name="T6" fmla="*/ 0 w 205"/>
                      <a:gd name="T7" fmla="*/ 11 h 233"/>
                      <a:gd name="T8" fmla="*/ 16 w 205"/>
                      <a:gd name="T9" fmla="*/ 0 h 233"/>
                    </a:gdLst>
                    <a:ahLst/>
                    <a:cxnLst>
                      <a:cxn ang="0">
                        <a:pos x="T0" y="T1"/>
                      </a:cxn>
                      <a:cxn ang="0">
                        <a:pos x="T2" y="T3"/>
                      </a:cxn>
                      <a:cxn ang="0">
                        <a:pos x="T4" y="T5"/>
                      </a:cxn>
                      <a:cxn ang="0">
                        <a:pos x="T6" y="T7"/>
                      </a:cxn>
                      <a:cxn ang="0">
                        <a:pos x="T8" y="T9"/>
                      </a:cxn>
                    </a:cxnLst>
                    <a:rect l="0" t="0" r="r" b="b"/>
                    <a:pathLst>
                      <a:path w="205" h="233">
                        <a:moveTo>
                          <a:pt x="16" y="0"/>
                        </a:moveTo>
                        <a:lnTo>
                          <a:pt x="205" y="197"/>
                        </a:lnTo>
                        <a:lnTo>
                          <a:pt x="205" y="233"/>
                        </a:lnTo>
                        <a:lnTo>
                          <a:pt x="0" y="11"/>
                        </a:lnTo>
                        <a:lnTo>
                          <a:pt x="16" y="0"/>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3" name="Freeform 323"/>
                  <p:cNvSpPr>
                    <a:spLocks/>
                  </p:cNvSpPr>
                  <p:nvPr/>
                </p:nvSpPr>
                <p:spPr bwMode="auto">
                  <a:xfrm>
                    <a:off x="3295" y="2892"/>
                    <a:ext cx="151" cy="240"/>
                  </a:xfrm>
                  <a:custGeom>
                    <a:avLst/>
                    <a:gdLst>
                      <a:gd name="T0" fmla="*/ 24 w 301"/>
                      <a:gd name="T1" fmla="*/ 480 h 480"/>
                      <a:gd name="T2" fmla="*/ 29 w 301"/>
                      <a:gd name="T3" fmla="*/ 427 h 480"/>
                      <a:gd name="T4" fmla="*/ 39 w 301"/>
                      <a:gd name="T5" fmla="*/ 378 h 480"/>
                      <a:gd name="T6" fmla="*/ 50 w 301"/>
                      <a:gd name="T7" fmla="*/ 344 h 480"/>
                      <a:gd name="T8" fmla="*/ 65 w 301"/>
                      <a:gd name="T9" fmla="*/ 315 h 480"/>
                      <a:gd name="T10" fmla="*/ 91 w 301"/>
                      <a:gd name="T11" fmla="*/ 280 h 480"/>
                      <a:gd name="T12" fmla="*/ 125 w 301"/>
                      <a:gd name="T13" fmla="*/ 248 h 480"/>
                      <a:gd name="T14" fmla="*/ 158 w 301"/>
                      <a:gd name="T15" fmla="*/ 224 h 480"/>
                      <a:gd name="T16" fmla="*/ 199 w 301"/>
                      <a:gd name="T17" fmla="*/ 194 h 480"/>
                      <a:gd name="T18" fmla="*/ 225 w 301"/>
                      <a:gd name="T19" fmla="*/ 163 h 480"/>
                      <a:gd name="T20" fmla="*/ 242 w 301"/>
                      <a:gd name="T21" fmla="*/ 132 h 480"/>
                      <a:gd name="T22" fmla="*/ 238 w 301"/>
                      <a:gd name="T23" fmla="*/ 99 h 480"/>
                      <a:gd name="T24" fmla="*/ 247 w 301"/>
                      <a:gd name="T25" fmla="*/ 64 h 480"/>
                      <a:gd name="T26" fmla="*/ 264 w 301"/>
                      <a:gd name="T27" fmla="*/ 32 h 480"/>
                      <a:gd name="T28" fmla="*/ 276 w 301"/>
                      <a:gd name="T29" fmla="*/ 16 h 480"/>
                      <a:gd name="T30" fmla="*/ 301 w 301"/>
                      <a:gd name="T31" fmla="*/ 3 h 480"/>
                      <a:gd name="T32" fmla="*/ 285 w 301"/>
                      <a:gd name="T33" fmla="*/ 0 h 480"/>
                      <a:gd name="T34" fmla="*/ 270 w 301"/>
                      <a:gd name="T35" fmla="*/ 3 h 480"/>
                      <a:gd name="T36" fmla="*/ 243 w 301"/>
                      <a:gd name="T37" fmla="*/ 11 h 480"/>
                      <a:gd name="T38" fmla="*/ 220 w 301"/>
                      <a:gd name="T39" fmla="*/ 26 h 480"/>
                      <a:gd name="T40" fmla="*/ 201 w 301"/>
                      <a:gd name="T41" fmla="*/ 48 h 480"/>
                      <a:gd name="T42" fmla="*/ 185 w 301"/>
                      <a:gd name="T43" fmla="*/ 78 h 480"/>
                      <a:gd name="T44" fmla="*/ 161 w 301"/>
                      <a:gd name="T45" fmla="*/ 111 h 480"/>
                      <a:gd name="T46" fmla="*/ 139 w 301"/>
                      <a:gd name="T47" fmla="*/ 138 h 480"/>
                      <a:gd name="T48" fmla="*/ 107 w 301"/>
                      <a:gd name="T49" fmla="*/ 158 h 480"/>
                      <a:gd name="T50" fmla="*/ 68 w 301"/>
                      <a:gd name="T51" fmla="*/ 171 h 480"/>
                      <a:gd name="T52" fmla="*/ 64 w 301"/>
                      <a:gd name="T53" fmla="*/ 222 h 480"/>
                      <a:gd name="T54" fmla="*/ 60 w 301"/>
                      <a:gd name="T55" fmla="*/ 269 h 480"/>
                      <a:gd name="T56" fmla="*/ 28 w 301"/>
                      <a:gd name="T57" fmla="*/ 314 h 480"/>
                      <a:gd name="T58" fmla="*/ 11 w 301"/>
                      <a:gd name="T59" fmla="*/ 351 h 480"/>
                      <a:gd name="T60" fmla="*/ 0 w 301"/>
                      <a:gd name="T61" fmla="*/ 402 h 480"/>
                      <a:gd name="T62" fmla="*/ 7 w 301"/>
                      <a:gd name="T63" fmla="*/ 438 h 480"/>
                      <a:gd name="T64" fmla="*/ 24 w 301"/>
                      <a:gd name="T65" fmla="*/ 480 h 4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301" h="480">
                        <a:moveTo>
                          <a:pt x="24" y="480"/>
                        </a:moveTo>
                        <a:lnTo>
                          <a:pt x="29" y="427"/>
                        </a:lnTo>
                        <a:lnTo>
                          <a:pt x="39" y="378"/>
                        </a:lnTo>
                        <a:lnTo>
                          <a:pt x="50" y="344"/>
                        </a:lnTo>
                        <a:lnTo>
                          <a:pt x="65" y="315"/>
                        </a:lnTo>
                        <a:lnTo>
                          <a:pt x="91" y="280"/>
                        </a:lnTo>
                        <a:lnTo>
                          <a:pt x="125" y="248"/>
                        </a:lnTo>
                        <a:lnTo>
                          <a:pt x="158" y="224"/>
                        </a:lnTo>
                        <a:lnTo>
                          <a:pt x="199" y="194"/>
                        </a:lnTo>
                        <a:lnTo>
                          <a:pt x="225" y="163"/>
                        </a:lnTo>
                        <a:lnTo>
                          <a:pt x="242" y="132"/>
                        </a:lnTo>
                        <a:lnTo>
                          <a:pt x="238" y="99"/>
                        </a:lnTo>
                        <a:lnTo>
                          <a:pt x="247" y="64"/>
                        </a:lnTo>
                        <a:lnTo>
                          <a:pt x="264" y="32"/>
                        </a:lnTo>
                        <a:lnTo>
                          <a:pt x="276" y="16"/>
                        </a:lnTo>
                        <a:lnTo>
                          <a:pt x="301" y="3"/>
                        </a:lnTo>
                        <a:lnTo>
                          <a:pt x="285" y="0"/>
                        </a:lnTo>
                        <a:lnTo>
                          <a:pt x="270" y="3"/>
                        </a:lnTo>
                        <a:lnTo>
                          <a:pt x="243" y="11"/>
                        </a:lnTo>
                        <a:lnTo>
                          <a:pt x="220" y="26"/>
                        </a:lnTo>
                        <a:lnTo>
                          <a:pt x="201" y="48"/>
                        </a:lnTo>
                        <a:lnTo>
                          <a:pt x="185" y="78"/>
                        </a:lnTo>
                        <a:lnTo>
                          <a:pt x="161" y="111"/>
                        </a:lnTo>
                        <a:lnTo>
                          <a:pt x="139" y="138"/>
                        </a:lnTo>
                        <a:lnTo>
                          <a:pt x="107" y="158"/>
                        </a:lnTo>
                        <a:lnTo>
                          <a:pt x="68" y="171"/>
                        </a:lnTo>
                        <a:lnTo>
                          <a:pt x="64" y="222"/>
                        </a:lnTo>
                        <a:lnTo>
                          <a:pt x="60" y="269"/>
                        </a:lnTo>
                        <a:lnTo>
                          <a:pt x="28" y="314"/>
                        </a:lnTo>
                        <a:lnTo>
                          <a:pt x="11" y="351"/>
                        </a:lnTo>
                        <a:lnTo>
                          <a:pt x="0" y="402"/>
                        </a:lnTo>
                        <a:lnTo>
                          <a:pt x="7" y="438"/>
                        </a:lnTo>
                        <a:lnTo>
                          <a:pt x="24" y="480"/>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4" name="Freeform 324"/>
                  <p:cNvSpPr>
                    <a:spLocks/>
                  </p:cNvSpPr>
                  <p:nvPr/>
                </p:nvSpPr>
                <p:spPr bwMode="auto">
                  <a:xfrm>
                    <a:off x="3289" y="3070"/>
                    <a:ext cx="78" cy="398"/>
                  </a:xfrm>
                  <a:custGeom>
                    <a:avLst/>
                    <a:gdLst>
                      <a:gd name="T0" fmla="*/ 158 w 158"/>
                      <a:gd name="T1" fmla="*/ 795 h 795"/>
                      <a:gd name="T2" fmla="*/ 137 w 158"/>
                      <a:gd name="T3" fmla="*/ 753 h 795"/>
                      <a:gd name="T4" fmla="*/ 126 w 158"/>
                      <a:gd name="T5" fmla="*/ 714 h 795"/>
                      <a:gd name="T6" fmla="*/ 121 w 158"/>
                      <a:gd name="T7" fmla="*/ 682 h 795"/>
                      <a:gd name="T8" fmla="*/ 101 w 158"/>
                      <a:gd name="T9" fmla="*/ 659 h 795"/>
                      <a:gd name="T10" fmla="*/ 91 w 158"/>
                      <a:gd name="T11" fmla="*/ 638 h 795"/>
                      <a:gd name="T12" fmla="*/ 83 w 158"/>
                      <a:gd name="T13" fmla="*/ 606 h 795"/>
                      <a:gd name="T14" fmla="*/ 85 w 158"/>
                      <a:gd name="T15" fmla="*/ 579 h 795"/>
                      <a:gd name="T16" fmla="*/ 91 w 158"/>
                      <a:gd name="T17" fmla="*/ 559 h 795"/>
                      <a:gd name="T18" fmla="*/ 77 w 158"/>
                      <a:gd name="T19" fmla="*/ 522 h 795"/>
                      <a:gd name="T20" fmla="*/ 70 w 158"/>
                      <a:gd name="T21" fmla="*/ 483 h 795"/>
                      <a:gd name="T22" fmla="*/ 73 w 158"/>
                      <a:gd name="T23" fmla="*/ 445 h 795"/>
                      <a:gd name="T24" fmla="*/ 84 w 158"/>
                      <a:gd name="T25" fmla="*/ 408 h 795"/>
                      <a:gd name="T26" fmla="*/ 101 w 158"/>
                      <a:gd name="T27" fmla="*/ 398 h 795"/>
                      <a:gd name="T28" fmla="*/ 115 w 158"/>
                      <a:gd name="T29" fmla="*/ 387 h 795"/>
                      <a:gd name="T30" fmla="*/ 121 w 158"/>
                      <a:gd name="T31" fmla="*/ 358 h 795"/>
                      <a:gd name="T32" fmla="*/ 120 w 158"/>
                      <a:gd name="T33" fmla="*/ 329 h 795"/>
                      <a:gd name="T34" fmla="*/ 115 w 158"/>
                      <a:gd name="T35" fmla="*/ 301 h 795"/>
                      <a:gd name="T36" fmla="*/ 129 w 158"/>
                      <a:gd name="T37" fmla="*/ 272 h 795"/>
                      <a:gd name="T38" fmla="*/ 137 w 158"/>
                      <a:gd name="T39" fmla="*/ 250 h 795"/>
                      <a:gd name="T40" fmla="*/ 129 w 158"/>
                      <a:gd name="T41" fmla="*/ 221 h 795"/>
                      <a:gd name="T42" fmla="*/ 115 w 158"/>
                      <a:gd name="T43" fmla="*/ 192 h 795"/>
                      <a:gd name="T44" fmla="*/ 99 w 158"/>
                      <a:gd name="T45" fmla="*/ 171 h 795"/>
                      <a:gd name="T46" fmla="*/ 107 w 158"/>
                      <a:gd name="T47" fmla="*/ 132 h 795"/>
                      <a:gd name="T48" fmla="*/ 115 w 158"/>
                      <a:gd name="T49" fmla="*/ 86 h 795"/>
                      <a:gd name="T50" fmla="*/ 110 w 158"/>
                      <a:gd name="T51" fmla="*/ 57 h 795"/>
                      <a:gd name="T52" fmla="*/ 113 w 158"/>
                      <a:gd name="T53" fmla="*/ 29 h 795"/>
                      <a:gd name="T54" fmla="*/ 121 w 158"/>
                      <a:gd name="T55" fmla="*/ 0 h 795"/>
                      <a:gd name="T56" fmla="*/ 97 w 158"/>
                      <a:gd name="T57" fmla="*/ 6 h 795"/>
                      <a:gd name="T58" fmla="*/ 79 w 158"/>
                      <a:gd name="T59" fmla="*/ 17 h 795"/>
                      <a:gd name="T60" fmla="*/ 63 w 158"/>
                      <a:gd name="T61" fmla="*/ 40 h 795"/>
                      <a:gd name="T62" fmla="*/ 54 w 158"/>
                      <a:gd name="T63" fmla="*/ 65 h 795"/>
                      <a:gd name="T64" fmla="*/ 52 w 158"/>
                      <a:gd name="T65" fmla="*/ 45 h 795"/>
                      <a:gd name="T66" fmla="*/ 43 w 158"/>
                      <a:gd name="T67" fmla="*/ 27 h 795"/>
                      <a:gd name="T68" fmla="*/ 32 w 158"/>
                      <a:gd name="T69" fmla="*/ 13 h 795"/>
                      <a:gd name="T70" fmla="*/ 21 w 158"/>
                      <a:gd name="T71" fmla="*/ 1 h 795"/>
                      <a:gd name="T72" fmla="*/ 14 w 158"/>
                      <a:gd name="T73" fmla="*/ 21 h 795"/>
                      <a:gd name="T74" fmla="*/ 4 w 158"/>
                      <a:gd name="T75" fmla="*/ 51 h 795"/>
                      <a:gd name="T76" fmla="*/ 0 w 158"/>
                      <a:gd name="T77" fmla="*/ 72 h 795"/>
                      <a:gd name="T78" fmla="*/ 20 w 158"/>
                      <a:gd name="T79" fmla="*/ 109 h 795"/>
                      <a:gd name="T80" fmla="*/ 31 w 158"/>
                      <a:gd name="T81" fmla="*/ 150 h 795"/>
                      <a:gd name="T82" fmla="*/ 33 w 158"/>
                      <a:gd name="T83" fmla="*/ 180 h 795"/>
                      <a:gd name="T84" fmla="*/ 38 w 158"/>
                      <a:gd name="T85" fmla="*/ 214 h 795"/>
                      <a:gd name="T86" fmla="*/ 47 w 158"/>
                      <a:gd name="T87" fmla="*/ 246 h 795"/>
                      <a:gd name="T88" fmla="*/ 61 w 158"/>
                      <a:gd name="T89" fmla="*/ 286 h 795"/>
                      <a:gd name="T90" fmla="*/ 64 w 158"/>
                      <a:gd name="T91" fmla="*/ 314 h 795"/>
                      <a:gd name="T92" fmla="*/ 61 w 158"/>
                      <a:gd name="T93" fmla="*/ 342 h 795"/>
                      <a:gd name="T94" fmla="*/ 46 w 158"/>
                      <a:gd name="T95" fmla="*/ 408 h 795"/>
                      <a:gd name="T96" fmla="*/ 38 w 158"/>
                      <a:gd name="T97" fmla="*/ 453 h 795"/>
                      <a:gd name="T98" fmla="*/ 36 w 158"/>
                      <a:gd name="T99" fmla="*/ 502 h 795"/>
                      <a:gd name="T100" fmla="*/ 42 w 158"/>
                      <a:gd name="T101" fmla="*/ 542 h 795"/>
                      <a:gd name="T102" fmla="*/ 54 w 158"/>
                      <a:gd name="T103" fmla="*/ 589 h 795"/>
                      <a:gd name="T104" fmla="*/ 42 w 158"/>
                      <a:gd name="T105" fmla="*/ 635 h 795"/>
                      <a:gd name="T106" fmla="*/ 46 w 158"/>
                      <a:gd name="T107" fmla="*/ 670 h 795"/>
                      <a:gd name="T108" fmla="*/ 57 w 158"/>
                      <a:gd name="T109" fmla="*/ 699 h 795"/>
                      <a:gd name="T110" fmla="*/ 74 w 158"/>
                      <a:gd name="T111" fmla="*/ 725 h 795"/>
                      <a:gd name="T112" fmla="*/ 96 w 158"/>
                      <a:gd name="T113" fmla="*/ 752 h 795"/>
                      <a:gd name="T114" fmla="*/ 136 w 158"/>
                      <a:gd name="T115" fmla="*/ 782 h 795"/>
                      <a:gd name="T116" fmla="*/ 158 w 158"/>
                      <a:gd name="T117" fmla="*/ 795 h 7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158" h="795">
                        <a:moveTo>
                          <a:pt x="158" y="795"/>
                        </a:moveTo>
                        <a:lnTo>
                          <a:pt x="137" y="753"/>
                        </a:lnTo>
                        <a:lnTo>
                          <a:pt x="126" y="714"/>
                        </a:lnTo>
                        <a:lnTo>
                          <a:pt x="121" y="682"/>
                        </a:lnTo>
                        <a:lnTo>
                          <a:pt x="101" y="659"/>
                        </a:lnTo>
                        <a:lnTo>
                          <a:pt x="91" y="638"/>
                        </a:lnTo>
                        <a:lnTo>
                          <a:pt x="83" y="606"/>
                        </a:lnTo>
                        <a:lnTo>
                          <a:pt x="85" y="579"/>
                        </a:lnTo>
                        <a:lnTo>
                          <a:pt x="91" y="559"/>
                        </a:lnTo>
                        <a:lnTo>
                          <a:pt x="77" y="522"/>
                        </a:lnTo>
                        <a:lnTo>
                          <a:pt x="70" y="483"/>
                        </a:lnTo>
                        <a:lnTo>
                          <a:pt x="73" y="445"/>
                        </a:lnTo>
                        <a:lnTo>
                          <a:pt x="84" y="408"/>
                        </a:lnTo>
                        <a:lnTo>
                          <a:pt x="101" y="398"/>
                        </a:lnTo>
                        <a:lnTo>
                          <a:pt x="115" y="387"/>
                        </a:lnTo>
                        <a:lnTo>
                          <a:pt x="121" y="358"/>
                        </a:lnTo>
                        <a:lnTo>
                          <a:pt x="120" y="329"/>
                        </a:lnTo>
                        <a:lnTo>
                          <a:pt x="115" y="301"/>
                        </a:lnTo>
                        <a:lnTo>
                          <a:pt x="129" y="272"/>
                        </a:lnTo>
                        <a:lnTo>
                          <a:pt x="137" y="250"/>
                        </a:lnTo>
                        <a:lnTo>
                          <a:pt x="129" y="221"/>
                        </a:lnTo>
                        <a:lnTo>
                          <a:pt x="115" y="192"/>
                        </a:lnTo>
                        <a:lnTo>
                          <a:pt x="99" y="171"/>
                        </a:lnTo>
                        <a:lnTo>
                          <a:pt x="107" y="132"/>
                        </a:lnTo>
                        <a:lnTo>
                          <a:pt x="115" y="86"/>
                        </a:lnTo>
                        <a:lnTo>
                          <a:pt x="110" y="57"/>
                        </a:lnTo>
                        <a:lnTo>
                          <a:pt x="113" y="29"/>
                        </a:lnTo>
                        <a:lnTo>
                          <a:pt x="121" y="0"/>
                        </a:lnTo>
                        <a:lnTo>
                          <a:pt x="97" y="6"/>
                        </a:lnTo>
                        <a:lnTo>
                          <a:pt x="79" y="17"/>
                        </a:lnTo>
                        <a:lnTo>
                          <a:pt x="63" y="40"/>
                        </a:lnTo>
                        <a:lnTo>
                          <a:pt x="54" y="65"/>
                        </a:lnTo>
                        <a:lnTo>
                          <a:pt x="52" y="45"/>
                        </a:lnTo>
                        <a:lnTo>
                          <a:pt x="43" y="27"/>
                        </a:lnTo>
                        <a:lnTo>
                          <a:pt x="32" y="13"/>
                        </a:lnTo>
                        <a:lnTo>
                          <a:pt x="21" y="1"/>
                        </a:lnTo>
                        <a:lnTo>
                          <a:pt x="14" y="21"/>
                        </a:lnTo>
                        <a:lnTo>
                          <a:pt x="4" y="51"/>
                        </a:lnTo>
                        <a:lnTo>
                          <a:pt x="0" y="72"/>
                        </a:lnTo>
                        <a:lnTo>
                          <a:pt x="20" y="109"/>
                        </a:lnTo>
                        <a:lnTo>
                          <a:pt x="31" y="150"/>
                        </a:lnTo>
                        <a:lnTo>
                          <a:pt x="33" y="180"/>
                        </a:lnTo>
                        <a:lnTo>
                          <a:pt x="38" y="214"/>
                        </a:lnTo>
                        <a:lnTo>
                          <a:pt x="47" y="246"/>
                        </a:lnTo>
                        <a:lnTo>
                          <a:pt x="61" y="286"/>
                        </a:lnTo>
                        <a:lnTo>
                          <a:pt x="64" y="314"/>
                        </a:lnTo>
                        <a:lnTo>
                          <a:pt x="61" y="342"/>
                        </a:lnTo>
                        <a:lnTo>
                          <a:pt x="46" y="408"/>
                        </a:lnTo>
                        <a:lnTo>
                          <a:pt x="38" y="453"/>
                        </a:lnTo>
                        <a:lnTo>
                          <a:pt x="36" y="502"/>
                        </a:lnTo>
                        <a:lnTo>
                          <a:pt x="42" y="542"/>
                        </a:lnTo>
                        <a:lnTo>
                          <a:pt x="54" y="589"/>
                        </a:lnTo>
                        <a:lnTo>
                          <a:pt x="42" y="635"/>
                        </a:lnTo>
                        <a:lnTo>
                          <a:pt x="46" y="670"/>
                        </a:lnTo>
                        <a:lnTo>
                          <a:pt x="57" y="699"/>
                        </a:lnTo>
                        <a:lnTo>
                          <a:pt x="74" y="725"/>
                        </a:lnTo>
                        <a:lnTo>
                          <a:pt x="96" y="752"/>
                        </a:lnTo>
                        <a:lnTo>
                          <a:pt x="136" y="782"/>
                        </a:lnTo>
                        <a:lnTo>
                          <a:pt x="158" y="795"/>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5" name="Freeform 325"/>
                  <p:cNvSpPr>
                    <a:spLocks/>
                  </p:cNvSpPr>
                  <p:nvPr/>
                </p:nvSpPr>
                <p:spPr bwMode="auto">
                  <a:xfrm>
                    <a:off x="3324" y="3321"/>
                    <a:ext cx="174" cy="56"/>
                  </a:xfrm>
                  <a:custGeom>
                    <a:avLst/>
                    <a:gdLst>
                      <a:gd name="T0" fmla="*/ 0 w 348"/>
                      <a:gd name="T1" fmla="*/ 0 h 112"/>
                      <a:gd name="T2" fmla="*/ 27 w 348"/>
                      <a:gd name="T3" fmla="*/ 14 h 112"/>
                      <a:gd name="T4" fmla="*/ 62 w 348"/>
                      <a:gd name="T5" fmla="*/ 31 h 112"/>
                      <a:gd name="T6" fmla="*/ 99 w 348"/>
                      <a:gd name="T7" fmla="*/ 46 h 112"/>
                      <a:gd name="T8" fmla="*/ 131 w 348"/>
                      <a:gd name="T9" fmla="*/ 55 h 112"/>
                      <a:gd name="T10" fmla="*/ 173 w 348"/>
                      <a:gd name="T11" fmla="*/ 63 h 112"/>
                      <a:gd name="T12" fmla="*/ 211 w 348"/>
                      <a:gd name="T13" fmla="*/ 59 h 112"/>
                      <a:gd name="T14" fmla="*/ 253 w 348"/>
                      <a:gd name="T15" fmla="*/ 63 h 112"/>
                      <a:gd name="T16" fmla="*/ 289 w 348"/>
                      <a:gd name="T17" fmla="*/ 67 h 112"/>
                      <a:gd name="T18" fmla="*/ 327 w 348"/>
                      <a:gd name="T19" fmla="*/ 79 h 112"/>
                      <a:gd name="T20" fmla="*/ 339 w 348"/>
                      <a:gd name="T21" fmla="*/ 85 h 112"/>
                      <a:gd name="T22" fmla="*/ 348 w 348"/>
                      <a:gd name="T23" fmla="*/ 101 h 112"/>
                      <a:gd name="T24" fmla="*/ 313 w 348"/>
                      <a:gd name="T25" fmla="*/ 109 h 112"/>
                      <a:gd name="T26" fmla="*/ 272 w 348"/>
                      <a:gd name="T27" fmla="*/ 112 h 112"/>
                      <a:gd name="T28" fmla="*/ 225 w 348"/>
                      <a:gd name="T29" fmla="*/ 110 h 112"/>
                      <a:gd name="T30" fmla="*/ 174 w 348"/>
                      <a:gd name="T31" fmla="*/ 104 h 112"/>
                      <a:gd name="T32" fmla="*/ 121 w 348"/>
                      <a:gd name="T33" fmla="*/ 93 h 112"/>
                      <a:gd name="T34" fmla="*/ 87 w 348"/>
                      <a:gd name="T35" fmla="*/ 79 h 112"/>
                      <a:gd name="T36" fmla="*/ 51 w 348"/>
                      <a:gd name="T37" fmla="*/ 56 h 112"/>
                      <a:gd name="T38" fmla="*/ 27 w 348"/>
                      <a:gd name="T39" fmla="*/ 36 h 112"/>
                      <a:gd name="T40" fmla="*/ 0 w 348"/>
                      <a:gd name="T41" fmla="*/ 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48" h="112">
                        <a:moveTo>
                          <a:pt x="0" y="0"/>
                        </a:moveTo>
                        <a:lnTo>
                          <a:pt x="27" y="14"/>
                        </a:lnTo>
                        <a:lnTo>
                          <a:pt x="62" y="31"/>
                        </a:lnTo>
                        <a:lnTo>
                          <a:pt x="99" y="46"/>
                        </a:lnTo>
                        <a:lnTo>
                          <a:pt x="131" y="55"/>
                        </a:lnTo>
                        <a:lnTo>
                          <a:pt x="173" y="63"/>
                        </a:lnTo>
                        <a:lnTo>
                          <a:pt x="211" y="59"/>
                        </a:lnTo>
                        <a:lnTo>
                          <a:pt x="253" y="63"/>
                        </a:lnTo>
                        <a:lnTo>
                          <a:pt x="289" y="67"/>
                        </a:lnTo>
                        <a:lnTo>
                          <a:pt x="327" y="79"/>
                        </a:lnTo>
                        <a:lnTo>
                          <a:pt x="339" y="85"/>
                        </a:lnTo>
                        <a:lnTo>
                          <a:pt x="348" y="101"/>
                        </a:lnTo>
                        <a:lnTo>
                          <a:pt x="313" y="109"/>
                        </a:lnTo>
                        <a:lnTo>
                          <a:pt x="272" y="112"/>
                        </a:lnTo>
                        <a:lnTo>
                          <a:pt x="225" y="110"/>
                        </a:lnTo>
                        <a:lnTo>
                          <a:pt x="174" y="104"/>
                        </a:lnTo>
                        <a:lnTo>
                          <a:pt x="121" y="93"/>
                        </a:lnTo>
                        <a:lnTo>
                          <a:pt x="87" y="79"/>
                        </a:lnTo>
                        <a:lnTo>
                          <a:pt x="51" y="56"/>
                        </a:lnTo>
                        <a:lnTo>
                          <a:pt x="27" y="36"/>
                        </a:lnTo>
                        <a:lnTo>
                          <a:pt x="0" y="0"/>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6" name="Freeform 326"/>
                  <p:cNvSpPr>
                    <a:spLocks/>
                  </p:cNvSpPr>
                  <p:nvPr/>
                </p:nvSpPr>
                <p:spPr bwMode="auto">
                  <a:xfrm>
                    <a:off x="3476" y="3483"/>
                    <a:ext cx="219" cy="42"/>
                  </a:xfrm>
                  <a:custGeom>
                    <a:avLst/>
                    <a:gdLst>
                      <a:gd name="T0" fmla="*/ 0 w 439"/>
                      <a:gd name="T1" fmla="*/ 3 h 84"/>
                      <a:gd name="T2" fmla="*/ 45 w 439"/>
                      <a:gd name="T3" fmla="*/ 23 h 84"/>
                      <a:gd name="T4" fmla="*/ 80 w 439"/>
                      <a:gd name="T5" fmla="*/ 36 h 84"/>
                      <a:gd name="T6" fmla="*/ 120 w 439"/>
                      <a:gd name="T7" fmla="*/ 49 h 84"/>
                      <a:gd name="T8" fmla="*/ 168 w 439"/>
                      <a:gd name="T9" fmla="*/ 57 h 84"/>
                      <a:gd name="T10" fmla="*/ 221 w 439"/>
                      <a:gd name="T11" fmla="*/ 63 h 84"/>
                      <a:gd name="T12" fmla="*/ 274 w 439"/>
                      <a:gd name="T13" fmla="*/ 60 h 84"/>
                      <a:gd name="T14" fmla="*/ 312 w 439"/>
                      <a:gd name="T15" fmla="*/ 54 h 84"/>
                      <a:gd name="T16" fmla="*/ 352 w 439"/>
                      <a:gd name="T17" fmla="*/ 43 h 84"/>
                      <a:gd name="T18" fmla="*/ 381 w 439"/>
                      <a:gd name="T19" fmla="*/ 32 h 84"/>
                      <a:gd name="T20" fmla="*/ 408 w 439"/>
                      <a:gd name="T21" fmla="*/ 19 h 84"/>
                      <a:gd name="T22" fmla="*/ 439 w 439"/>
                      <a:gd name="T23" fmla="*/ 0 h 84"/>
                      <a:gd name="T24" fmla="*/ 427 w 439"/>
                      <a:gd name="T25" fmla="*/ 20 h 84"/>
                      <a:gd name="T26" fmla="*/ 400 w 439"/>
                      <a:gd name="T27" fmla="*/ 43 h 84"/>
                      <a:gd name="T28" fmla="*/ 367 w 439"/>
                      <a:gd name="T29" fmla="*/ 60 h 84"/>
                      <a:gd name="T30" fmla="*/ 329 w 439"/>
                      <a:gd name="T31" fmla="*/ 71 h 84"/>
                      <a:gd name="T32" fmla="*/ 288 w 439"/>
                      <a:gd name="T33" fmla="*/ 78 h 84"/>
                      <a:gd name="T34" fmla="*/ 250 w 439"/>
                      <a:gd name="T35" fmla="*/ 83 h 84"/>
                      <a:gd name="T36" fmla="*/ 211 w 439"/>
                      <a:gd name="T37" fmla="*/ 84 h 84"/>
                      <a:gd name="T38" fmla="*/ 170 w 439"/>
                      <a:gd name="T39" fmla="*/ 80 h 84"/>
                      <a:gd name="T40" fmla="*/ 132 w 439"/>
                      <a:gd name="T41" fmla="*/ 71 h 84"/>
                      <a:gd name="T42" fmla="*/ 99 w 439"/>
                      <a:gd name="T43" fmla="*/ 62 h 84"/>
                      <a:gd name="T44" fmla="*/ 61 w 439"/>
                      <a:gd name="T45" fmla="*/ 43 h 84"/>
                      <a:gd name="T46" fmla="*/ 26 w 439"/>
                      <a:gd name="T47" fmla="*/ 23 h 84"/>
                      <a:gd name="T48" fmla="*/ 0 w 439"/>
                      <a:gd name="T49" fmla="*/ 3 h 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39" h="84">
                        <a:moveTo>
                          <a:pt x="0" y="3"/>
                        </a:moveTo>
                        <a:lnTo>
                          <a:pt x="45" y="23"/>
                        </a:lnTo>
                        <a:lnTo>
                          <a:pt x="80" y="36"/>
                        </a:lnTo>
                        <a:lnTo>
                          <a:pt x="120" y="49"/>
                        </a:lnTo>
                        <a:lnTo>
                          <a:pt x="168" y="57"/>
                        </a:lnTo>
                        <a:lnTo>
                          <a:pt x="221" y="63"/>
                        </a:lnTo>
                        <a:lnTo>
                          <a:pt x="274" y="60"/>
                        </a:lnTo>
                        <a:lnTo>
                          <a:pt x="312" y="54"/>
                        </a:lnTo>
                        <a:lnTo>
                          <a:pt x="352" y="43"/>
                        </a:lnTo>
                        <a:lnTo>
                          <a:pt x="381" y="32"/>
                        </a:lnTo>
                        <a:lnTo>
                          <a:pt x="408" y="19"/>
                        </a:lnTo>
                        <a:lnTo>
                          <a:pt x="439" y="0"/>
                        </a:lnTo>
                        <a:lnTo>
                          <a:pt x="427" y="20"/>
                        </a:lnTo>
                        <a:lnTo>
                          <a:pt x="400" y="43"/>
                        </a:lnTo>
                        <a:lnTo>
                          <a:pt x="367" y="60"/>
                        </a:lnTo>
                        <a:lnTo>
                          <a:pt x="329" y="71"/>
                        </a:lnTo>
                        <a:lnTo>
                          <a:pt x="288" y="78"/>
                        </a:lnTo>
                        <a:lnTo>
                          <a:pt x="250" y="83"/>
                        </a:lnTo>
                        <a:lnTo>
                          <a:pt x="211" y="84"/>
                        </a:lnTo>
                        <a:lnTo>
                          <a:pt x="170" y="80"/>
                        </a:lnTo>
                        <a:lnTo>
                          <a:pt x="132" y="71"/>
                        </a:lnTo>
                        <a:lnTo>
                          <a:pt x="99" y="62"/>
                        </a:lnTo>
                        <a:lnTo>
                          <a:pt x="61" y="43"/>
                        </a:lnTo>
                        <a:lnTo>
                          <a:pt x="26" y="23"/>
                        </a:lnTo>
                        <a:lnTo>
                          <a:pt x="0" y="3"/>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7" name="Freeform 327"/>
                  <p:cNvSpPr>
                    <a:spLocks/>
                  </p:cNvSpPr>
                  <p:nvPr/>
                </p:nvSpPr>
                <p:spPr bwMode="auto">
                  <a:xfrm>
                    <a:off x="3338" y="3441"/>
                    <a:ext cx="150" cy="33"/>
                  </a:xfrm>
                  <a:custGeom>
                    <a:avLst/>
                    <a:gdLst>
                      <a:gd name="T0" fmla="*/ 299 w 299"/>
                      <a:gd name="T1" fmla="*/ 27 h 66"/>
                      <a:gd name="T2" fmla="*/ 250 w 299"/>
                      <a:gd name="T3" fmla="*/ 52 h 66"/>
                      <a:gd name="T4" fmla="*/ 203 w 299"/>
                      <a:gd name="T5" fmla="*/ 64 h 66"/>
                      <a:gd name="T6" fmla="*/ 159 w 299"/>
                      <a:gd name="T7" fmla="*/ 66 h 66"/>
                      <a:gd name="T8" fmla="*/ 116 w 299"/>
                      <a:gd name="T9" fmla="*/ 57 h 66"/>
                      <a:gd name="T10" fmla="*/ 74 w 299"/>
                      <a:gd name="T11" fmla="*/ 43 h 66"/>
                      <a:gd name="T12" fmla="*/ 39 w 299"/>
                      <a:gd name="T13" fmla="*/ 27 h 66"/>
                      <a:gd name="T14" fmla="*/ 0 w 299"/>
                      <a:gd name="T15" fmla="*/ 0 h 66"/>
                      <a:gd name="T16" fmla="*/ 42 w 299"/>
                      <a:gd name="T17" fmla="*/ 15 h 66"/>
                      <a:gd name="T18" fmla="*/ 73 w 299"/>
                      <a:gd name="T19" fmla="*/ 24 h 66"/>
                      <a:gd name="T20" fmla="*/ 125 w 299"/>
                      <a:gd name="T21" fmla="*/ 36 h 66"/>
                      <a:gd name="T22" fmla="*/ 160 w 299"/>
                      <a:gd name="T23" fmla="*/ 41 h 66"/>
                      <a:gd name="T24" fmla="*/ 203 w 299"/>
                      <a:gd name="T25" fmla="*/ 43 h 66"/>
                      <a:gd name="T26" fmla="*/ 251 w 299"/>
                      <a:gd name="T27" fmla="*/ 40 h 66"/>
                      <a:gd name="T28" fmla="*/ 299 w 299"/>
                      <a:gd name="T29" fmla="*/ 27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99" h="66">
                        <a:moveTo>
                          <a:pt x="299" y="27"/>
                        </a:moveTo>
                        <a:lnTo>
                          <a:pt x="250" y="52"/>
                        </a:lnTo>
                        <a:lnTo>
                          <a:pt x="203" y="64"/>
                        </a:lnTo>
                        <a:lnTo>
                          <a:pt x="159" y="66"/>
                        </a:lnTo>
                        <a:lnTo>
                          <a:pt x="116" y="57"/>
                        </a:lnTo>
                        <a:lnTo>
                          <a:pt x="74" y="43"/>
                        </a:lnTo>
                        <a:lnTo>
                          <a:pt x="39" y="27"/>
                        </a:lnTo>
                        <a:lnTo>
                          <a:pt x="0" y="0"/>
                        </a:lnTo>
                        <a:lnTo>
                          <a:pt x="42" y="15"/>
                        </a:lnTo>
                        <a:lnTo>
                          <a:pt x="73" y="24"/>
                        </a:lnTo>
                        <a:lnTo>
                          <a:pt x="125" y="36"/>
                        </a:lnTo>
                        <a:lnTo>
                          <a:pt x="160" y="41"/>
                        </a:lnTo>
                        <a:lnTo>
                          <a:pt x="203" y="43"/>
                        </a:lnTo>
                        <a:lnTo>
                          <a:pt x="251" y="40"/>
                        </a:lnTo>
                        <a:lnTo>
                          <a:pt x="299" y="27"/>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8" name="Freeform 328"/>
                  <p:cNvSpPr>
                    <a:spLocks/>
                  </p:cNvSpPr>
                  <p:nvPr/>
                </p:nvSpPr>
                <p:spPr bwMode="auto">
                  <a:xfrm>
                    <a:off x="3331" y="3371"/>
                    <a:ext cx="164" cy="79"/>
                  </a:xfrm>
                  <a:custGeom>
                    <a:avLst/>
                    <a:gdLst>
                      <a:gd name="T0" fmla="*/ 314 w 328"/>
                      <a:gd name="T1" fmla="*/ 16 h 159"/>
                      <a:gd name="T2" fmla="*/ 281 w 328"/>
                      <a:gd name="T3" fmla="*/ 23 h 159"/>
                      <a:gd name="T4" fmla="*/ 248 w 328"/>
                      <a:gd name="T5" fmla="*/ 31 h 159"/>
                      <a:gd name="T6" fmla="*/ 198 w 328"/>
                      <a:gd name="T7" fmla="*/ 36 h 159"/>
                      <a:gd name="T8" fmla="*/ 153 w 328"/>
                      <a:gd name="T9" fmla="*/ 35 h 159"/>
                      <a:gd name="T10" fmla="*/ 107 w 328"/>
                      <a:gd name="T11" fmla="*/ 28 h 159"/>
                      <a:gd name="T12" fmla="*/ 67 w 328"/>
                      <a:gd name="T13" fmla="*/ 22 h 159"/>
                      <a:gd name="T14" fmla="*/ 30 w 328"/>
                      <a:gd name="T15" fmla="*/ 14 h 159"/>
                      <a:gd name="T16" fmla="*/ 0 w 328"/>
                      <a:gd name="T17" fmla="*/ 0 h 159"/>
                      <a:gd name="T18" fmla="*/ 14 w 328"/>
                      <a:gd name="T19" fmla="*/ 28 h 159"/>
                      <a:gd name="T20" fmla="*/ 30 w 328"/>
                      <a:gd name="T21" fmla="*/ 60 h 159"/>
                      <a:gd name="T22" fmla="*/ 48 w 328"/>
                      <a:gd name="T23" fmla="*/ 89 h 159"/>
                      <a:gd name="T24" fmla="*/ 74 w 328"/>
                      <a:gd name="T25" fmla="*/ 121 h 159"/>
                      <a:gd name="T26" fmla="*/ 105 w 328"/>
                      <a:gd name="T27" fmla="*/ 143 h 159"/>
                      <a:gd name="T28" fmla="*/ 145 w 328"/>
                      <a:gd name="T29" fmla="*/ 159 h 159"/>
                      <a:gd name="T30" fmla="*/ 175 w 328"/>
                      <a:gd name="T31" fmla="*/ 154 h 159"/>
                      <a:gd name="T32" fmla="*/ 208 w 328"/>
                      <a:gd name="T33" fmla="*/ 150 h 159"/>
                      <a:gd name="T34" fmla="*/ 240 w 328"/>
                      <a:gd name="T35" fmla="*/ 151 h 159"/>
                      <a:gd name="T36" fmla="*/ 271 w 328"/>
                      <a:gd name="T37" fmla="*/ 143 h 159"/>
                      <a:gd name="T38" fmla="*/ 296 w 328"/>
                      <a:gd name="T39" fmla="*/ 134 h 159"/>
                      <a:gd name="T40" fmla="*/ 328 w 328"/>
                      <a:gd name="T41" fmla="*/ 115 h 159"/>
                      <a:gd name="T42" fmla="*/ 284 w 328"/>
                      <a:gd name="T43" fmla="*/ 107 h 159"/>
                      <a:gd name="T44" fmla="*/ 248 w 328"/>
                      <a:gd name="T45" fmla="*/ 106 h 159"/>
                      <a:gd name="T46" fmla="*/ 200 w 328"/>
                      <a:gd name="T47" fmla="*/ 112 h 159"/>
                      <a:gd name="T48" fmla="*/ 153 w 328"/>
                      <a:gd name="T49" fmla="*/ 121 h 159"/>
                      <a:gd name="T50" fmla="*/ 121 w 328"/>
                      <a:gd name="T51" fmla="*/ 87 h 159"/>
                      <a:gd name="T52" fmla="*/ 86 w 328"/>
                      <a:gd name="T53" fmla="*/ 60 h 159"/>
                      <a:gd name="T54" fmla="*/ 115 w 328"/>
                      <a:gd name="T55" fmla="*/ 68 h 159"/>
                      <a:gd name="T56" fmla="*/ 142 w 328"/>
                      <a:gd name="T57" fmla="*/ 74 h 159"/>
                      <a:gd name="T58" fmla="*/ 180 w 328"/>
                      <a:gd name="T59" fmla="*/ 79 h 159"/>
                      <a:gd name="T60" fmla="*/ 228 w 328"/>
                      <a:gd name="T61" fmla="*/ 76 h 159"/>
                      <a:gd name="T62" fmla="*/ 268 w 328"/>
                      <a:gd name="T63" fmla="*/ 70 h 159"/>
                      <a:gd name="T64" fmla="*/ 298 w 328"/>
                      <a:gd name="T65" fmla="*/ 60 h 159"/>
                      <a:gd name="T66" fmla="*/ 302 w 328"/>
                      <a:gd name="T67" fmla="*/ 38 h 159"/>
                      <a:gd name="T68" fmla="*/ 314 w 328"/>
                      <a:gd name="T69" fmla="*/ 16 h 1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328" h="159">
                        <a:moveTo>
                          <a:pt x="314" y="16"/>
                        </a:moveTo>
                        <a:lnTo>
                          <a:pt x="281" y="23"/>
                        </a:lnTo>
                        <a:lnTo>
                          <a:pt x="248" y="31"/>
                        </a:lnTo>
                        <a:lnTo>
                          <a:pt x="198" y="36"/>
                        </a:lnTo>
                        <a:lnTo>
                          <a:pt x="153" y="35"/>
                        </a:lnTo>
                        <a:lnTo>
                          <a:pt x="107" y="28"/>
                        </a:lnTo>
                        <a:lnTo>
                          <a:pt x="67" y="22"/>
                        </a:lnTo>
                        <a:lnTo>
                          <a:pt x="30" y="14"/>
                        </a:lnTo>
                        <a:lnTo>
                          <a:pt x="0" y="0"/>
                        </a:lnTo>
                        <a:lnTo>
                          <a:pt x="14" y="28"/>
                        </a:lnTo>
                        <a:lnTo>
                          <a:pt x="30" y="60"/>
                        </a:lnTo>
                        <a:lnTo>
                          <a:pt x="48" y="89"/>
                        </a:lnTo>
                        <a:lnTo>
                          <a:pt x="74" y="121"/>
                        </a:lnTo>
                        <a:lnTo>
                          <a:pt x="105" y="143"/>
                        </a:lnTo>
                        <a:lnTo>
                          <a:pt x="145" y="159"/>
                        </a:lnTo>
                        <a:lnTo>
                          <a:pt x="175" y="154"/>
                        </a:lnTo>
                        <a:lnTo>
                          <a:pt x="208" y="150"/>
                        </a:lnTo>
                        <a:lnTo>
                          <a:pt x="240" y="151"/>
                        </a:lnTo>
                        <a:lnTo>
                          <a:pt x="271" y="143"/>
                        </a:lnTo>
                        <a:lnTo>
                          <a:pt x="296" y="134"/>
                        </a:lnTo>
                        <a:lnTo>
                          <a:pt x="328" y="115"/>
                        </a:lnTo>
                        <a:lnTo>
                          <a:pt x="284" y="107"/>
                        </a:lnTo>
                        <a:lnTo>
                          <a:pt x="248" y="106"/>
                        </a:lnTo>
                        <a:lnTo>
                          <a:pt x="200" y="112"/>
                        </a:lnTo>
                        <a:lnTo>
                          <a:pt x="153" y="121"/>
                        </a:lnTo>
                        <a:lnTo>
                          <a:pt x="121" y="87"/>
                        </a:lnTo>
                        <a:lnTo>
                          <a:pt x="86" y="60"/>
                        </a:lnTo>
                        <a:lnTo>
                          <a:pt x="115" y="68"/>
                        </a:lnTo>
                        <a:lnTo>
                          <a:pt x="142" y="74"/>
                        </a:lnTo>
                        <a:lnTo>
                          <a:pt x="180" y="79"/>
                        </a:lnTo>
                        <a:lnTo>
                          <a:pt x="228" y="76"/>
                        </a:lnTo>
                        <a:lnTo>
                          <a:pt x="268" y="70"/>
                        </a:lnTo>
                        <a:lnTo>
                          <a:pt x="298" y="60"/>
                        </a:lnTo>
                        <a:lnTo>
                          <a:pt x="302" y="38"/>
                        </a:lnTo>
                        <a:lnTo>
                          <a:pt x="314" y="16"/>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69" name="Freeform 329"/>
                  <p:cNvSpPr>
                    <a:spLocks/>
                  </p:cNvSpPr>
                  <p:nvPr/>
                </p:nvSpPr>
                <p:spPr bwMode="auto">
                  <a:xfrm>
                    <a:off x="3331" y="3095"/>
                    <a:ext cx="238" cy="242"/>
                  </a:xfrm>
                  <a:custGeom>
                    <a:avLst/>
                    <a:gdLst>
                      <a:gd name="T0" fmla="*/ 0 w 476"/>
                      <a:gd name="T1" fmla="*/ 398 h 484"/>
                      <a:gd name="T2" fmla="*/ 41 w 476"/>
                      <a:gd name="T3" fmla="*/ 414 h 484"/>
                      <a:gd name="T4" fmla="*/ 80 w 476"/>
                      <a:gd name="T5" fmla="*/ 426 h 484"/>
                      <a:gd name="T6" fmla="*/ 115 w 476"/>
                      <a:gd name="T7" fmla="*/ 435 h 484"/>
                      <a:gd name="T8" fmla="*/ 159 w 476"/>
                      <a:gd name="T9" fmla="*/ 440 h 484"/>
                      <a:gd name="T10" fmla="*/ 147 w 476"/>
                      <a:gd name="T11" fmla="*/ 448 h 484"/>
                      <a:gd name="T12" fmla="*/ 132 w 476"/>
                      <a:gd name="T13" fmla="*/ 461 h 484"/>
                      <a:gd name="T14" fmla="*/ 115 w 476"/>
                      <a:gd name="T15" fmla="*/ 469 h 484"/>
                      <a:gd name="T16" fmla="*/ 142 w 476"/>
                      <a:gd name="T17" fmla="*/ 478 h 484"/>
                      <a:gd name="T18" fmla="*/ 177 w 476"/>
                      <a:gd name="T19" fmla="*/ 484 h 484"/>
                      <a:gd name="T20" fmla="*/ 217 w 476"/>
                      <a:gd name="T21" fmla="*/ 480 h 484"/>
                      <a:gd name="T22" fmla="*/ 252 w 476"/>
                      <a:gd name="T23" fmla="*/ 469 h 484"/>
                      <a:gd name="T24" fmla="*/ 296 w 476"/>
                      <a:gd name="T25" fmla="*/ 447 h 484"/>
                      <a:gd name="T26" fmla="*/ 376 w 476"/>
                      <a:gd name="T27" fmla="*/ 440 h 484"/>
                      <a:gd name="T28" fmla="*/ 440 w 476"/>
                      <a:gd name="T29" fmla="*/ 440 h 484"/>
                      <a:gd name="T30" fmla="*/ 476 w 476"/>
                      <a:gd name="T31" fmla="*/ 440 h 484"/>
                      <a:gd name="T32" fmla="*/ 476 w 476"/>
                      <a:gd name="T33" fmla="*/ 389 h 484"/>
                      <a:gd name="T34" fmla="*/ 463 w 476"/>
                      <a:gd name="T35" fmla="*/ 311 h 484"/>
                      <a:gd name="T36" fmla="*/ 469 w 476"/>
                      <a:gd name="T37" fmla="*/ 173 h 484"/>
                      <a:gd name="T38" fmla="*/ 448 w 476"/>
                      <a:gd name="T39" fmla="*/ 66 h 484"/>
                      <a:gd name="T40" fmla="*/ 428 w 476"/>
                      <a:gd name="T41" fmla="*/ 32 h 484"/>
                      <a:gd name="T42" fmla="*/ 405 w 476"/>
                      <a:gd name="T43" fmla="*/ 0 h 484"/>
                      <a:gd name="T44" fmla="*/ 396 w 476"/>
                      <a:gd name="T45" fmla="*/ 51 h 484"/>
                      <a:gd name="T46" fmla="*/ 388 w 476"/>
                      <a:gd name="T47" fmla="*/ 116 h 484"/>
                      <a:gd name="T48" fmla="*/ 384 w 476"/>
                      <a:gd name="T49" fmla="*/ 170 h 484"/>
                      <a:gd name="T50" fmla="*/ 390 w 476"/>
                      <a:gd name="T51" fmla="*/ 231 h 484"/>
                      <a:gd name="T52" fmla="*/ 361 w 476"/>
                      <a:gd name="T53" fmla="*/ 346 h 484"/>
                      <a:gd name="T54" fmla="*/ 332 w 476"/>
                      <a:gd name="T55" fmla="*/ 389 h 484"/>
                      <a:gd name="T56" fmla="*/ 299 w 476"/>
                      <a:gd name="T57" fmla="*/ 392 h 484"/>
                      <a:gd name="T58" fmla="*/ 270 w 476"/>
                      <a:gd name="T59" fmla="*/ 394 h 484"/>
                      <a:gd name="T60" fmla="*/ 230 w 476"/>
                      <a:gd name="T61" fmla="*/ 403 h 484"/>
                      <a:gd name="T62" fmla="*/ 195 w 476"/>
                      <a:gd name="T63" fmla="*/ 412 h 484"/>
                      <a:gd name="T64" fmla="*/ 156 w 476"/>
                      <a:gd name="T65" fmla="*/ 397 h 484"/>
                      <a:gd name="T66" fmla="*/ 122 w 476"/>
                      <a:gd name="T67" fmla="*/ 389 h 484"/>
                      <a:gd name="T68" fmla="*/ 76 w 476"/>
                      <a:gd name="T69" fmla="*/ 387 h 484"/>
                      <a:gd name="T70" fmla="*/ 41 w 476"/>
                      <a:gd name="T71" fmla="*/ 391 h 484"/>
                      <a:gd name="T72" fmla="*/ 0 w 476"/>
                      <a:gd name="T73" fmla="*/ 398 h 4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476" h="484">
                        <a:moveTo>
                          <a:pt x="0" y="398"/>
                        </a:moveTo>
                        <a:lnTo>
                          <a:pt x="41" y="414"/>
                        </a:lnTo>
                        <a:lnTo>
                          <a:pt x="80" y="426"/>
                        </a:lnTo>
                        <a:lnTo>
                          <a:pt x="115" y="435"/>
                        </a:lnTo>
                        <a:lnTo>
                          <a:pt x="159" y="440"/>
                        </a:lnTo>
                        <a:lnTo>
                          <a:pt x="147" y="448"/>
                        </a:lnTo>
                        <a:lnTo>
                          <a:pt x="132" y="461"/>
                        </a:lnTo>
                        <a:lnTo>
                          <a:pt x="115" y="469"/>
                        </a:lnTo>
                        <a:lnTo>
                          <a:pt x="142" y="478"/>
                        </a:lnTo>
                        <a:lnTo>
                          <a:pt x="177" y="484"/>
                        </a:lnTo>
                        <a:lnTo>
                          <a:pt x="217" y="480"/>
                        </a:lnTo>
                        <a:lnTo>
                          <a:pt x="252" y="469"/>
                        </a:lnTo>
                        <a:lnTo>
                          <a:pt x="296" y="447"/>
                        </a:lnTo>
                        <a:lnTo>
                          <a:pt x="376" y="440"/>
                        </a:lnTo>
                        <a:lnTo>
                          <a:pt x="440" y="440"/>
                        </a:lnTo>
                        <a:lnTo>
                          <a:pt x="476" y="440"/>
                        </a:lnTo>
                        <a:lnTo>
                          <a:pt x="476" y="389"/>
                        </a:lnTo>
                        <a:lnTo>
                          <a:pt x="463" y="311"/>
                        </a:lnTo>
                        <a:lnTo>
                          <a:pt x="469" y="173"/>
                        </a:lnTo>
                        <a:lnTo>
                          <a:pt x="448" y="66"/>
                        </a:lnTo>
                        <a:lnTo>
                          <a:pt x="428" y="32"/>
                        </a:lnTo>
                        <a:lnTo>
                          <a:pt x="405" y="0"/>
                        </a:lnTo>
                        <a:lnTo>
                          <a:pt x="396" y="51"/>
                        </a:lnTo>
                        <a:lnTo>
                          <a:pt x="388" y="116"/>
                        </a:lnTo>
                        <a:lnTo>
                          <a:pt x="384" y="170"/>
                        </a:lnTo>
                        <a:lnTo>
                          <a:pt x="390" y="231"/>
                        </a:lnTo>
                        <a:lnTo>
                          <a:pt x="361" y="346"/>
                        </a:lnTo>
                        <a:lnTo>
                          <a:pt x="332" y="389"/>
                        </a:lnTo>
                        <a:lnTo>
                          <a:pt x="299" y="392"/>
                        </a:lnTo>
                        <a:lnTo>
                          <a:pt x="270" y="394"/>
                        </a:lnTo>
                        <a:lnTo>
                          <a:pt x="230" y="403"/>
                        </a:lnTo>
                        <a:lnTo>
                          <a:pt x="195" y="412"/>
                        </a:lnTo>
                        <a:lnTo>
                          <a:pt x="156" y="397"/>
                        </a:lnTo>
                        <a:lnTo>
                          <a:pt x="122" y="389"/>
                        </a:lnTo>
                        <a:lnTo>
                          <a:pt x="76" y="387"/>
                        </a:lnTo>
                        <a:lnTo>
                          <a:pt x="41" y="391"/>
                        </a:lnTo>
                        <a:lnTo>
                          <a:pt x="0" y="398"/>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0" name="Freeform 330"/>
                  <p:cNvSpPr>
                    <a:spLocks/>
                  </p:cNvSpPr>
                  <p:nvPr/>
                </p:nvSpPr>
                <p:spPr bwMode="auto">
                  <a:xfrm>
                    <a:off x="3342" y="3056"/>
                    <a:ext cx="166" cy="206"/>
                  </a:xfrm>
                  <a:custGeom>
                    <a:avLst/>
                    <a:gdLst>
                      <a:gd name="T0" fmla="*/ 331 w 333"/>
                      <a:gd name="T1" fmla="*/ 0 h 412"/>
                      <a:gd name="T2" fmla="*/ 333 w 333"/>
                      <a:gd name="T3" fmla="*/ 39 h 412"/>
                      <a:gd name="T4" fmla="*/ 330 w 333"/>
                      <a:gd name="T5" fmla="*/ 71 h 412"/>
                      <a:gd name="T6" fmla="*/ 322 w 333"/>
                      <a:gd name="T7" fmla="*/ 112 h 412"/>
                      <a:gd name="T8" fmla="*/ 309 w 333"/>
                      <a:gd name="T9" fmla="*/ 153 h 412"/>
                      <a:gd name="T10" fmla="*/ 291 w 333"/>
                      <a:gd name="T11" fmla="*/ 194 h 412"/>
                      <a:gd name="T12" fmla="*/ 259 w 333"/>
                      <a:gd name="T13" fmla="*/ 234 h 412"/>
                      <a:gd name="T14" fmla="*/ 222 w 333"/>
                      <a:gd name="T15" fmla="*/ 261 h 412"/>
                      <a:gd name="T16" fmla="*/ 176 w 333"/>
                      <a:gd name="T17" fmla="*/ 294 h 412"/>
                      <a:gd name="T18" fmla="*/ 130 w 333"/>
                      <a:gd name="T19" fmla="*/ 317 h 412"/>
                      <a:gd name="T20" fmla="*/ 102 w 333"/>
                      <a:gd name="T21" fmla="*/ 346 h 412"/>
                      <a:gd name="T22" fmla="*/ 70 w 333"/>
                      <a:gd name="T23" fmla="*/ 369 h 412"/>
                      <a:gd name="T24" fmla="*/ 40 w 333"/>
                      <a:gd name="T25" fmla="*/ 391 h 412"/>
                      <a:gd name="T26" fmla="*/ 0 w 333"/>
                      <a:gd name="T27" fmla="*/ 412 h 412"/>
                      <a:gd name="T28" fmla="*/ 20 w 333"/>
                      <a:gd name="T29" fmla="*/ 378 h 412"/>
                      <a:gd name="T30" fmla="*/ 47 w 333"/>
                      <a:gd name="T31" fmla="*/ 345 h 412"/>
                      <a:gd name="T32" fmla="*/ 73 w 333"/>
                      <a:gd name="T33" fmla="*/ 321 h 412"/>
                      <a:gd name="T34" fmla="*/ 98 w 333"/>
                      <a:gd name="T35" fmla="*/ 289 h 412"/>
                      <a:gd name="T36" fmla="*/ 130 w 333"/>
                      <a:gd name="T37" fmla="*/ 260 h 412"/>
                      <a:gd name="T38" fmla="*/ 162 w 333"/>
                      <a:gd name="T39" fmla="*/ 235 h 412"/>
                      <a:gd name="T40" fmla="*/ 185 w 333"/>
                      <a:gd name="T41" fmla="*/ 207 h 412"/>
                      <a:gd name="T42" fmla="*/ 203 w 333"/>
                      <a:gd name="T43" fmla="*/ 180 h 412"/>
                      <a:gd name="T44" fmla="*/ 235 w 333"/>
                      <a:gd name="T45" fmla="*/ 162 h 412"/>
                      <a:gd name="T46" fmla="*/ 261 w 333"/>
                      <a:gd name="T47" fmla="*/ 145 h 412"/>
                      <a:gd name="T48" fmla="*/ 283 w 333"/>
                      <a:gd name="T49" fmla="*/ 113 h 412"/>
                      <a:gd name="T50" fmla="*/ 303 w 333"/>
                      <a:gd name="T51" fmla="*/ 75 h 412"/>
                      <a:gd name="T52" fmla="*/ 317 w 333"/>
                      <a:gd name="T53" fmla="*/ 43 h 412"/>
                      <a:gd name="T54" fmla="*/ 331 w 333"/>
                      <a:gd name="T55" fmla="*/ 0 h 4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333" h="412">
                        <a:moveTo>
                          <a:pt x="331" y="0"/>
                        </a:moveTo>
                        <a:lnTo>
                          <a:pt x="333" y="39"/>
                        </a:lnTo>
                        <a:lnTo>
                          <a:pt x="330" y="71"/>
                        </a:lnTo>
                        <a:lnTo>
                          <a:pt x="322" y="112"/>
                        </a:lnTo>
                        <a:lnTo>
                          <a:pt x="309" y="153"/>
                        </a:lnTo>
                        <a:lnTo>
                          <a:pt x="291" y="194"/>
                        </a:lnTo>
                        <a:lnTo>
                          <a:pt x="259" y="234"/>
                        </a:lnTo>
                        <a:lnTo>
                          <a:pt x="222" y="261"/>
                        </a:lnTo>
                        <a:lnTo>
                          <a:pt x="176" y="294"/>
                        </a:lnTo>
                        <a:lnTo>
                          <a:pt x="130" y="317"/>
                        </a:lnTo>
                        <a:lnTo>
                          <a:pt x="102" y="346"/>
                        </a:lnTo>
                        <a:lnTo>
                          <a:pt x="70" y="369"/>
                        </a:lnTo>
                        <a:lnTo>
                          <a:pt x="40" y="391"/>
                        </a:lnTo>
                        <a:lnTo>
                          <a:pt x="0" y="412"/>
                        </a:lnTo>
                        <a:lnTo>
                          <a:pt x="20" y="378"/>
                        </a:lnTo>
                        <a:lnTo>
                          <a:pt x="47" y="345"/>
                        </a:lnTo>
                        <a:lnTo>
                          <a:pt x="73" y="321"/>
                        </a:lnTo>
                        <a:lnTo>
                          <a:pt x="98" y="289"/>
                        </a:lnTo>
                        <a:lnTo>
                          <a:pt x="130" y="260"/>
                        </a:lnTo>
                        <a:lnTo>
                          <a:pt x="162" y="235"/>
                        </a:lnTo>
                        <a:lnTo>
                          <a:pt x="185" y="207"/>
                        </a:lnTo>
                        <a:lnTo>
                          <a:pt x="203" y="180"/>
                        </a:lnTo>
                        <a:lnTo>
                          <a:pt x="235" y="162"/>
                        </a:lnTo>
                        <a:lnTo>
                          <a:pt x="261" y="145"/>
                        </a:lnTo>
                        <a:lnTo>
                          <a:pt x="283" y="113"/>
                        </a:lnTo>
                        <a:lnTo>
                          <a:pt x="303" y="75"/>
                        </a:lnTo>
                        <a:lnTo>
                          <a:pt x="317" y="43"/>
                        </a:lnTo>
                        <a:lnTo>
                          <a:pt x="331" y="0"/>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1" name="Freeform 331"/>
                  <p:cNvSpPr>
                    <a:spLocks/>
                  </p:cNvSpPr>
                  <p:nvPr/>
                </p:nvSpPr>
                <p:spPr bwMode="auto">
                  <a:xfrm>
                    <a:off x="3356" y="3028"/>
                    <a:ext cx="117" cy="195"/>
                  </a:xfrm>
                  <a:custGeom>
                    <a:avLst/>
                    <a:gdLst>
                      <a:gd name="T0" fmla="*/ 6 w 233"/>
                      <a:gd name="T1" fmla="*/ 390 h 390"/>
                      <a:gd name="T2" fmla="*/ 18 w 233"/>
                      <a:gd name="T3" fmla="*/ 360 h 390"/>
                      <a:gd name="T4" fmla="*/ 23 w 233"/>
                      <a:gd name="T5" fmla="*/ 339 h 390"/>
                      <a:gd name="T6" fmla="*/ 23 w 233"/>
                      <a:gd name="T7" fmla="*/ 316 h 390"/>
                      <a:gd name="T8" fmla="*/ 40 w 233"/>
                      <a:gd name="T9" fmla="*/ 312 h 390"/>
                      <a:gd name="T10" fmla="*/ 57 w 233"/>
                      <a:gd name="T11" fmla="*/ 302 h 390"/>
                      <a:gd name="T12" fmla="*/ 82 w 233"/>
                      <a:gd name="T13" fmla="*/ 272 h 390"/>
                      <a:gd name="T14" fmla="*/ 104 w 233"/>
                      <a:gd name="T15" fmla="*/ 238 h 390"/>
                      <a:gd name="T16" fmla="*/ 160 w 233"/>
                      <a:gd name="T17" fmla="*/ 144 h 390"/>
                      <a:gd name="T18" fmla="*/ 203 w 233"/>
                      <a:gd name="T19" fmla="*/ 91 h 390"/>
                      <a:gd name="T20" fmla="*/ 224 w 233"/>
                      <a:gd name="T21" fmla="*/ 56 h 390"/>
                      <a:gd name="T22" fmla="*/ 232 w 233"/>
                      <a:gd name="T23" fmla="*/ 36 h 390"/>
                      <a:gd name="T24" fmla="*/ 233 w 233"/>
                      <a:gd name="T25" fmla="*/ 18 h 390"/>
                      <a:gd name="T26" fmla="*/ 226 w 233"/>
                      <a:gd name="T27" fmla="*/ 6 h 390"/>
                      <a:gd name="T28" fmla="*/ 209 w 233"/>
                      <a:gd name="T29" fmla="*/ 0 h 390"/>
                      <a:gd name="T30" fmla="*/ 185 w 233"/>
                      <a:gd name="T31" fmla="*/ 6 h 390"/>
                      <a:gd name="T32" fmla="*/ 168 w 233"/>
                      <a:gd name="T33" fmla="*/ 19 h 390"/>
                      <a:gd name="T34" fmla="*/ 144 w 233"/>
                      <a:gd name="T35" fmla="*/ 64 h 390"/>
                      <a:gd name="T36" fmla="*/ 118 w 233"/>
                      <a:gd name="T37" fmla="*/ 113 h 390"/>
                      <a:gd name="T38" fmla="*/ 88 w 233"/>
                      <a:gd name="T39" fmla="*/ 177 h 390"/>
                      <a:gd name="T40" fmla="*/ 64 w 233"/>
                      <a:gd name="T41" fmla="*/ 224 h 390"/>
                      <a:gd name="T42" fmla="*/ 41 w 233"/>
                      <a:gd name="T43" fmla="*/ 262 h 390"/>
                      <a:gd name="T44" fmla="*/ 25 w 233"/>
                      <a:gd name="T45" fmla="*/ 285 h 390"/>
                      <a:gd name="T46" fmla="*/ 0 w 233"/>
                      <a:gd name="T47" fmla="*/ 302 h 390"/>
                      <a:gd name="T48" fmla="*/ 6 w 233"/>
                      <a:gd name="T49" fmla="*/ 328 h 390"/>
                      <a:gd name="T50" fmla="*/ 7 w 233"/>
                      <a:gd name="T51" fmla="*/ 353 h 390"/>
                      <a:gd name="T52" fmla="*/ 6 w 233"/>
                      <a:gd name="T53" fmla="*/ 390 h 3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233" h="390">
                        <a:moveTo>
                          <a:pt x="6" y="390"/>
                        </a:moveTo>
                        <a:lnTo>
                          <a:pt x="18" y="360"/>
                        </a:lnTo>
                        <a:lnTo>
                          <a:pt x="23" y="339"/>
                        </a:lnTo>
                        <a:lnTo>
                          <a:pt x="23" y="316"/>
                        </a:lnTo>
                        <a:lnTo>
                          <a:pt x="40" y="312"/>
                        </a:lnTo>
                        <a:lnTo>
                          <a:pt x="57" y="302"/>
                        </a:lnTo>
                        <a:lnTo>
                          <a:pt x="82" y="272"/>
                        </a:lnTo>
                        <a:lnTo>
                          <a:pt x="104" y="238"/>
                        </a:lnTo>
                        <a:lnTo>
                          <a:pt x="160" y="144"/>
                        </a:lnTo>
                        <a:lnTo>
                          <a:pt x="203" y="91"/>
                        </a:lnTo>
                        <a:lnTo>
                          <a:pt x="224" y="56"/>
                        </a:lnTo>
                        <a:lnTo>
                          <a:pt x="232" y="36"/>
                        </a:lnTo>
                        <a:lnTo>
                          <a:pt x="233" y="18"/>
                        </a:lnTo>
                        <a:lnTo>
                          <a:pt x="226" y="6"/>
                        </a:lnTo>
                        <a:lnTo>
                          <a:pt x="209" y="0"/>
                        </a:lnTo>
                        <a:lnTo>
                          <a:pt x="185" y="6"/>
                        </a:lnTo>
                        <a:lnTo>
                          <a:pt x="168" y="19"/>
                        </a:lnTo>
                        <a:lnTo>
                          <a:pt x="144" y="64"/>
                        </a:lnTo>
                        <a:lnTo>
                          <a:pt x="118" y="113"/>
                        </a:lnTo>
                        <a:lnTo>
                          <a:pt x="88" y="177"/>
                        </a:lnTo>
                        <a:lnTo>
                          <a:pt x="64" y="224"/>
                        </a:lnTo>
                        <a:lnTo>
                          <a:pt x="41" y="262"/>
                        </a:lnTo>
                        <a:lnTo>
                          <a:pt x="25" y="285"/>
                        </a:lnTo>
                        <a:lnTo>
                          <a:pt x="0" y="302"/>
                        </a:lnTo>
                        <a:lnTo>
                          <a:pt x="6" y="328"/>
                        </a:lnTo>
                        <a:lnTo>
                          <a:pt x="7" y="353"/>
                        </a:lnTo>
                        <a:lnTo>
                          <a:pt x="6" y="390"/>
                        </a:lnTo>
                        <a:close/>
                      </a:path>
                    </a:pathLst>
                  </a:custGeom>
                  <a:solidFill>
                    <a:srgbClr val="80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2" name="Freeform 332"/>
                  <p:cNvSpPr>
                    <a:spLocks/>
                  </p:cNvSpPr>
                  <p:nvPr/>
                </p:nvSpPr>
                <p:spPr bwMode="auto">
                  <a:xfrm>
                    <a:off x="3600" y="3229"/>
                    <a:ext cx="94" cy="97"/>
                  </a:xfrm>
                  <a:custGeom>
                    <a:avLst/>
                    <a:gdLst>
                      <a:gd name="T0" fmla="*/ 0 w 188"/>
                      <a:gd name="T1" fmla="*/ 0 h 193"/>
                      <a:gd name="T2" fmla="*/ 44 w 188"/>
                      <a:gd name="T3" fmla="*/ 44 h 193"/>
                      <a:gd name="T4" fmla="*/ 69 w 188"/>
                      <a:gd name="T5" fmla="*/ 71 h 193"/>
                      <a:gd name="T6" fmla="*/ 98 w 188"/>
                      <a:gd name="T7" fmla="*/ 117 h 193"/>
                      <a:gd name="T8" fmla="*/ 132 w 188"/>
                      <a:gd name="T9" fmla="*/ 147 h 193"/>
                      <a:gd name="T10" fmla="*/ 188 w 188"/>
                      <a:gd name="T11" fmla="*/ 193 h 193"/>
                      <a:gd name="T12" fmla="*/ 102 w 188"/>
                      <a:gd name="T13" fmla="*/ 81 h 193"/>
                      <a:gd name="T14" fmla="*/ 0 w 188"/>
                      <a:gd name="T15" fmla="*/ 0 h 19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8" h="193">
                        <a:moveTo>
                          <a:pt x="0" y="0"/>
                        </a:moveTo>
                        <a:lnTo>
                          <a:pt x="44" y="44"/>
                        </a:lnTo>
                        <a:lnTo>
                          <a:pt x="69" y="71"/>
                        </a:lnTo>
                        <a:lnTo>
                          <a:pt x="98" y="117"/>
                        </a:lnTo>
                        <a:lnTo>
                          <a:pt x="132" y="147"/>
                        </a:lnTo>
                        <a:lnTo>
                          <a:pt x="188" y="193"/>
                        </a:lnTo>
                        <a:lnTo>
                          <a:pt x="102" y="81"/>
                        </a:lnTo>
                        <a:lnTo>
                          <a:pt x="0" y="0"/>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3" name="Freeform 333"/>
                  <p:cNvSpPr>
                    <a:spLocks/>
                  </p:cNvSpPr>
                  <p:nvPr/>
                </p:nvSpPr>
                <p:spPr bwMode="auto">
                  <a:xfrm>
                    <a:off x="3353" y="2886"/>
                    <a:ext cx="21" cy="72"/>
                  </a:xfrm>
                  <a:custGeom>
                    <a:avLst/>
                    <a:gdLst>
                      <a:gd name="T0" fmla="*/ 0 w 43"/>
                      <a:gd name="T1" fmla="*/ 0 h 144"/>
                      <a:gd name="T2" fmla="*/ 15 w 43"/>
                      <a:gd name="T3" fmla="*/ 15 h 144"/>
                      <a:gd name="T4" fmla="*/ 29 w 43"/>
                      <a:gd name="T5" fmla="*/ 41 h 144"/>
                      <a:gd name="T6" fmla="*/ 38 w 43"/>
                      <a:gd name="T7" fmla="*/ 69 h 144"/>
                      <a:gd name="T8" fmla="*/ 43 w 43"/>
                      <a:gd name="T9" fmla="*/ 112 h 144"/>
                      <a:gd name="T10" fmla="*/ 37 w 43"/>
                      <a:gd name="T11" fmla="*/ 144 h 144"/>
                      <a:gd name="T12" fmla="*/ 27 w 43"/>
                      <a:gd name="T13" fmla="*/ 79 h 144"/>
                      <a:gd name="T14" fmla="*/ 15 w 43"/>
                      <a:gd name="T15" fmla="*/ 39 h 144"/>
                      <a:gd name="T16" fmla="*/ 0 w 43"/>
                      <a:gd name="T17" fmla="*/ 0 h 1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3" h="144">
                        <a:moveTo>
                          <a:pt x="0" y="0"/>
                        </a:moveTo>
                        <a:lnTo>
                          <a:pt x="15" y="15"/>
                        </a:lnTo>
                        <a:lnTo>
                          <a:pt x="29" y="41"/>
                        </a:lnTo>
                        <a:lnTo>
                          <a:pt x="38" y="69"/>
                        </a:lnTo>
                        <a:lnTo>
                          <a:pt x="43" y="112"/>
                        </a:lnTo>
                        <a:lnTo>
                          <a:pt x="37" y="144"/>
                        </a:lnTo>
                        <a:lnTo>
                          <a:pt x="27" y="79"/>
                        </a:lnTo>
                        <a:lnTo>
                          <a:pt x="15" y="39"/>
                        </a:lnTo>
                        <a:lnTo>
                          <a:pt x="0" y="0"/>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4" name="Freeform 334"/>
                  <p:cNvSpPr>
                    <a:spLocks/>
                  </p:cNvSpPr>
                  <p:nvPr/>
                </p:nvSpPr>
                <p:spPr bwMode="auto">
                  <a:xfrm>
                    <a:off x="3391" y="3052"/>
                    <a:ext cx="192" cy="306"/>
                  </a:xfrm>
                  <a:custGeom>
                    <a:avLst/>
                    <a:gdLst>
                      <a:gd name="T0" fmla="*/ 0 w 385"/>
                      <a:gd name="T1" fmla="*/ 582 h 610"/>
                      <a:gd name="T2" fmla="*/ 50 w 385"/>
                      <a:gd name="T3" fmla="*/ 552 h 610"/>
                      <a:gd name="T4" fmla="*/ 102 w 385"/>
                      <a:gd name="T5" fmla="*/ 552 h 610"/>
                      <a:gd name="T6" fmla="*/ 152 w 385"/>
                      <a:gd name="T7" fmla="*/ 560 h 610"/>
                      <a:gd name="T8" fmla="*/ 163 w 385"/>
                      <a:gd name="T9" fmla="*/ 541 h 610"/>
                      <a:gd name="T10" fmla="*/ 187 w 385"/>
                      <a:gd name="T11" fmla="*/ 526 h 610"/>
                      <a:gd name="T12" fmla="*/ 222 w 385"/>
                      <a:gd name="T13" fmla="*/ 518 h 610"/>
                      <a:gd name="T14" fmla="*/ 254 w 385"/>
                      <a:gd name="T15" fmla="*/ 515 h 610"/>
                      <a:gd name="T16" fmla="*/ 289 w 385"/>
                      <a:gd name="T17" fmla="*/ 516 h 610"/>
                      <a:gd name="T18" fmla="*/ 327 w 385"/>
                      <a:gd name="T19" fmla="*/ 524 h 610"/>
                      <a:gd name="T20" fmla="*/ 348 w 385"/>
                      <a:gd name="T21" fmla="*/ 494 h 610"/>
                      <a:gd name="T22" fmla="*/ 343 w 385"/>
                      <a:gd name="T23" fmla="*/ 433 h 610"/>
                      <a:gd name="T24" fmla="*/ 340 w 385"/>
                      <a:gd name="T25" fmla="*/ 376 h 610"/>
                      <a:gd name="T26" fmla="*/ 343 w 385"/>
                      <a:gd name="T27" fmla="*/ 316 h 610"/>
                      <a:gd name="T28" fmla="*/ 347 w 385"/>
                      <a:gd name="T29" fmla="*/ 285 h 610"/>
                      <a:gd name="T30" fmla="*/ 345 w 385"/>
                      <a:gd name="T31" fmla="*/ 247 h 610"/>
                      <a:gd name="T32" fmla="*/ 334 w 385"/>
                      <a:gd name="T33" fmla="*/ 193 h 610"/>
                      <a:gd name="T34" fmla="*/ 320 w 385"/>
                      <a:gd name="T35" fmla="*/ 118 h 610"/>
                      <a:gd name="T36" fmla="*/ 313 w 385"/>
                      <a:gd name="T37" fmla="*/ 72 h 610"/>
                      <a:gd name="T38" fmla="*/ 305 w 385"/>
                      <a:gd name="T39" fmla="*/ 0 h 610"/>
                      <a:gd name="T40" fmla="*/ 332 w 385"/>
                      <a:gd name="T41" fmla="*/ 52 h 610"/>
                      <a:gd name="T42" fmla="*/ 348 w 385"/>
                      <a:gd name="T43" fmla="*/ 93 h 610"/>
                      <a:gd name="T44" fmla="*/ 363 w 385"/>
                      <a:gd name="T45" fmla="*/ 83 h 610"/>
                      <a:gd name="T46" fmla="*/ 379 w 385"/>
                      <a:gd name="T47" fmla="*/ 57 h 610"/>
                      <a:gd name="T48" fmla="*/ 381 w 385"/>
                      <a:gd name="T49" fmla="*/ 84 h 610"/>
                      <a:gd name="T50" fmla="*/ 377 w 385"/>
                      <a:gd name="T51" fmla="*/ 129 h 610"/>
                      <a:gd name="T52" fmla="*/ 371 w 385"/>
                      <a:gd name="T53" fmla="*/ 164 h 610"/>
                      <a:gd name="T54" fmla="*/ 369 w 385"/>
                      <a:gd name="T55" fmla="*/ 217 h 610"/>
                      <a:gd name="T56" fmla="*/ 371 w 385"/>
                      <a:gd name="T57" fmla="*/ 273 h 610"/>
                      <a:gd name="T58" fmla="*/ 385 w 385"/>
                      <a:gd name="T59" fmla="*/ 430 h 610"/>
                      <a:gd name="T60" fmla="*/ 379 w 385"/>
                      <a:gd name="T61" fmla="*/ 510 h 610"/>
                      <a:gd name="T62" fmla="*/ 365 w 385"/>
                      <a:gd name="T63" fmla="*/ 540 h 610"/>
                      <a:gd name="T64" fmla="*/ 342 w 385"/>
                      <a:gd name="T65" fmla="*/ 567 h 610"/>
                      <a:gd name="T66" fmla="*/ 316 w 385"/>
                      <a:gd name="T67" fmla="*/ 584 h 610"/>
                      <a:gd name="T68" fmla="*/ 290 w 385"/>
                      <a:gd name="T69" fmla="*/ 596 h 610"/>
                      <a:gd name="T70" fmla="*/ 253 w 385"/>
                      <a:gd name="T71" fmla="*/ 605 h 610"/>
                      <a:gd name="T72" fmla="*/ 219 w 385"/>
                      <a:gd name="T73" fmla="*/ 610 h 610"/>
                      <a:gd name="T74" fmla="*/ 183 w 385"/>
                      <a:gd name="T75" fmla="*/ 599 h 610"/>
                      <a:gd name="T76" fmla="*/ 142 w 385"/>
                      <a:gd name="T77" fmla="*/ 590 h 610"/>
                      <a:gd name="T78" fmla="*/ 94 w 385"/>
                      <a:gd name="T79" fmla="*/ 589 h 610"/>
                      <a:gd name="T80" fmla="*/ 0 w 385"/>
                      <a:gd name="T81" fmla="*/ 582 h 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85" h="610">
                        <a:moveTo>
                          <a:pt x="0" y="582"/>
                        </a:moveTo>
                        <a:lnTo>
                          <a:pt x="50" y="552"/>
                        </a:lnTo>
                        <a:lnTo>
                          <a:pt x="102" y="552"/>
                        </a:lnTo>
                        <a:lnTo>
                          <a:pt x="152" y="560"/>
                        </a:lnTo>
                        <a:lnTo>
                          <a:pt x="163" y="541"/>
                        </a:lnTo>
                        <a:lnTo>
                          <a:pt x="187" y="526"/>
                        </a:lnTo>
                        <a:lnTo>
                          <a:pt x="222" y="518"/>
                        </a:lnTo>
                        <a:lnTo>
                          <a:pt x="254" y="515"/>
                        </a:lnTo>
                        <a:lnTo>
                          <a:pt x="289" y="516"/>
                        </a:lnTo>
                        <a:lnTo>
                          <a:pt x="327" y="524"/>
                        </a:lnTo>
                        <a:lnTo>
                          <a:pt x="348" y="494"/>
                        </a:lnTo>
                        <a:lnTo>
                          <a:pt x="343" y="433"/>
                        </a:lnTo>
                        <a:lnTo>
                          <a:pt x="340" y="376"/>
                        </a:lnTo>
                        <a:lnTo>
                          <a:pt x="343" y="316"/>
                        </a:lnTo>
                        <a:lnTo>
                          <a:pt x="347" y="285"/>
                        </a:lnTo>
                        <a:lnTo>
                          <a:pt x="345" y="247"/>
                        </a:lnTo>
                        <a:lnTo>
                          <a:pt x="334" y="193"/>
                        </a:lnTo>
                        <a:lnTo>
                          <a:pt x="320" y="118"/>
                        </a:lnTo>
                        <a:lnTo>
                          <a:pt x="313" y="72"/>
                        </a:lnTo>
                        <a:lnTo>
                          <a:pt x="305" y="0"/>
                        </a:lnTo>
                        <a:lnTo>
                          <a:pt x="332" y="52"/>
                        </a:lnTo>
                        <a:lnTo>
                          <a:pt x="348" y="93"/>
                        </a:lnTo>
                        <a:lnTo>
                          <a:pt x="363" y="83"/>
                        </a:lnTo>
                        <a:lnTo>
                          <a:pt x="379" y="57"/>
                        </a:lnTo>
                        <a:lnTo>
                          <a:pt x="381" y="84"/>
                        </a:lnTo>
                        <a:lnTo>
                          <a:pt x="377" y="129"/>
                        </a:lnTo>
                        <a:lnTo>
                          <a:pt x="371" y="164"/>
                        </a:lnTo>
                        <a:lnTo>
                          <a:pt x="369" y="217"/>
                        </a:lnTo>
                        <a:lnTo>
                          <a:pt x="371" y="273"/>
                        </a:lnTo>
                        <a:lnTo>
                          <a:pt x="385" y="430"/>
                        </a:lnTo>
                        <a:lnTo>
                          <a:pt x="379" y="510"/>
                        </a:lnTo>
                        <a:lnTo>
                          <a:pt x="365" y="540"/>
                        </a:lnTo>
                        <a:lnTo>
                          <a:pt x="342" y="567"/>
                        </a:lnTo>
                        <a:lnTo>
                          <a:pt x="316" y="584"/>
                        </a:lnTo>
                        <a:lnTo>
                          <a:pt x="290" y="596"/>
                        </a:lnTo>
                        <a:lnTo>
                          <a:pt x="253" y="605"/>
                        </a:lnTo>
                        <a:lnTo>
                          <a:pt x="219" y="610"/>
                        </a:lnTo>
                        <a:lnTo>
                          <a:pt x="183" y="599"/>
                        </a:lnTo>
                        <a:lnTo>
                          <a:pt x="142" y="590"/>
                        </a:lnTo>
                        <a:lnTo>
                          <a:pt x="94" y="589"/>
                        </a:lnTo>
                        <a:lnTo>
                          <a:pt x="0" y="582"/>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5" name="Freeform 335"/>
                  <p:cNvSpPr>
                    <a:spLocks/>
                  </p:cNvSpPr>
                  <p:nvPr/>
                </p:nvSpPr>
                <p:spPr bwMode="auto">
                  <a:xfrm>
                    <a:off x="3391" y="3346"/>
                    <a:ext cx="146" cy="186"/>
                  </a:xfrm>
                  <a:custGeom>
                    <a:avLst/>
                    <a:gdLst>
                      <a:gd name="T0" fmla="*/ 0 w 292"/>
                      <a:gd name="T1" fmla="*/ 59 h 371"/>
                      <a:gd name="T2" fmla="*/ 27 w 292"/>
                      <a:gd name="T3" fmla="*/ 54 h 371"/>
                      <a:gd name="T4" fmla="*/ 44 w 292"/>
                      <a:gd name="T5" fmla="*/ 44 h 371"/>
                      <a:gd name="T6" fmla="*/ 86 w 292"/>
                      <a:gd name="T7" fmla="*/ 49 h 371"/>
                      <a:gd name="T8" fmla="*/ 126 w 292"/>
                      <a:gd name="T9" fmla="*/ 51 h 371"/>
                      <a:gd name="T10" fmla="*/ 168 w 292"/>
                      <a:gd name="T11" fmla="*/ 49 h 371"/>
                      <a:gd name="T12" fmla="*/ 199 w 292"/>
                      <a:gd name="T13" fmla="*/ 46 h 371"/>
                      <a:gd name="T14" fmla="*/ 235 w 292"/>
                      <a:gd name="T15" fmla="*/ 38 h 371"/>
                      <a:gd name="T16" fmla="*/ 265 w 292"/>
                      <a:gd name="T17" fmla="*/ 19 h 371"/>
                      <a:gd name="T18" fmla="*/ 292 w 292"/>
                      <a:gd name="T19" fmla="*/ 0 h 371"/>
                      <a:gd name="T20" fmla="*/ 286 w 292"/>
                      <a:gd name="T21" fmla="*/ 25 h 371"/>
                      <a:gd name="T22" fmla="*/ 269 w 292"/>
                      <a:gd name="T23" fmla="*/ 53 h 371"/>
                      <a:gd name="T24" fmla="*/ 242 w 292"/>
                      <a:gd name="T25" fmla="*/ 73 h 371"/>
                      <a:gd name="T26" fmla="*/ 249 w 292"/>
                      <a:gd name="T27" fmla="*/ 102 h 371"/>
                      <a:gd name="T28" fmla="*/ 232 w 292"/>
                      <a:gd name="T29" fmla="*/ 123 h 371"/>
                      <a:gd name="T30" fmla="*/ 224 w 292"/>
                      <a:gd name="T31" fmla="*/ 142 h 371"/>
                      <a:gd name="T32" fmla="*/ 219 w 292"/>
                      <a:gd name="T33" fmla="*/ 165 h 371"/>
                      <a:gd name="T34" fmla="*/ 205 w 292"/>
                      <a:gd name="T35" fmla="*/ 183 h 371"/>
                      <a:gd name="T36" fmla="*/ 200 w 292"/>
                      <a:gd name="T37" fmla="*/ 216 h 371"/>
                      <a:gd name="T38" fmla="*/ 196 w 292"/>
                      <a:gd name="T39" fmla="*/ 238 h 371"/>
                      <a:gd name="T40" fmla="*/ 190 w 292"/>
                      <a:gd name="T41" fmla="*/ 275 h 371"/>
                      <a:gd name="T42" fmla="*/ 198 w 292"/>
                      <a:gd name="T43" fmla="*/ 313 h 371"/>
                      <a:gd name="T44" fmla="*/ 174 w 292"/>
                      <a:gd name="T45" fmla="*/ 333 h 371"/>
                      <a:gd name="T46" fmla="*/ 146 w 292"/>
                      <a:gd name="T47" fmla="*/ 350 h 371"/>
                      <a:gd name="T48" fmla="*/ 113 w 292"/>
                      <a:gd name="T49" fmla="*/ 364 h 371"/>
                      <a:gd name="T50" fmla="*/ 81 w 292"/>
                      <a:gd name="T51" fmla="*/ 371 h 371"/>
                      <a:gd name="T52" fmla="*/ 113 w 292"/>
                      <a:gd name="T53" fmla="*/ 349 h 371"/>
                      <a:gd name="T54" fmla="*/ 140 w 292"/>
                      <a:gd name="T55" fmla="*/ 326 h 371"/>
                      <a:gd name="T56" fmla="*/ 161 w 292"/>
                      <a:gd name="T57" fmla="*/ 305 h 371"/>
                      <a:gd name="T58" fmla="*/ 176 w 292"/>
                      <a:gd name="T59" fmla="*/ 278 h 371"/>
                      <a:gd name="T60" fmla="*/ 147 w 292"/>
                      <a:gd name="T61" fmla="*/ 285 h 371"/>
                      <a:gd name="T62" fmla="*/ 116 w 292"/>
                      <a:gd name="T63" fmla="*/ 286 h 371"/>
                      <a:gd name="T64" fmla="*/ 77 w 292"/>
                      <a:gd name="T65" fmla="*/ 283 h 371"/>
                      <a:gd name="T66" fmla="*/ 36 w 292"/>
                      <a:gd name="T67" fmla="*/ 278 h 371"/>
                      <a:gd name="T68" fmla="*/ 82 w 292"/>
                      <a:gd name="T69" fmla="*/ 272 h 371"/>
                      <a:gd name="T70" fmla="*/ 116 w 292"/>
                      <a:gd name="T71" fmla="*/ 262 h 371"/>
                      <a:gd name="T72" fmla="*/ 144 w 292"/>
                      <a:gd name="T73" fmla="*/ 249 h 371"/>
                      <a:gd name="T74" fmla="*/ 167 w 292"/>
                      <a:gd name="T75" fmla="*/ 233 h 371"/>
                      <a:gd name="T76" fmla="*/ 183 w 292"/>
                      <a:gd name="T77" fmla="*/ 213 h 371"/>
                      <a:gd name="T78" fmla="*/ 148 w 292"/>
                      <a:gd name="T79" fmla="*/ 206 h 371"/>
                      <a:gd name="T80" fmla="*/ 116 w 292"/>
                      <a:gd name="T81" fmla="*/ 197 h 371"/>
                      <a:gd name="T82" fmla="*/ 137 w 292"/>
                      <a:gd name="T83" fmla="*/ 178 h 371"/>
                      <a:gd name="T84" fmla="*/ 162 w 292"/>
                      <a:gd name="T85" fmla="*/ 160 h 371"/>
                      <a:gd name="T86" fmla="*/ 190 w 292"/>
                      <a:gd name="T87" fmla="*/ 142 h 371"/>
                      <a:gd name="T88" fmla="*/ 212 w 292"/>
                      <a:gd name="T89" fmla="*/ 131 h 371"/>
                      <a:gd name="T90" fmla="*/ 194 w 292"/>
                      <a:gd name="T91" fmla="*/ 124 h 371"/>
                      <a:gd name="T92" fmla="*/ 178 w 292"/>
                      <a:gd name="T93" fmla="*/ 117 h 371"/>
                      <a:gd name="T94" fmla="*/ 153 w 292"/>
                      <a:gd name="T95" fmla="*/ 109 h 371"/>
                      <a:gd name="T96" fmla="*/ 178 w 292"/>
                      <a:gd name="T97" fmla="*/ 96 h 371"/>
                      <a:gd name="T98" fmla="*/ 198 w 292"/>
                      <a:gd name="T99" fmla="*/ 81 h 371"/>
                      <a:gd name="T100" fmla="*/ 161 w 292"/>
                      <a:gd name="T101" fmla="*/ 82 h 371"/>
                      <a:gd name="T102" fmla="*/ 129 w 292"/>
                      <a:gd name="T103" fmla="*/ 81 h 371"/>
                      <a:gd name="T104" fmla="*/ 83 w 292"/>
                      <a:gd name="T105" fmla="*/ 76 h 371"/>
                      <a:gd name="T106" fmla="*/ 39 w 292"/>
                      <a:gd name="T107" fmla="*/ 67 h 371"/>
                      <a:gd name="T108" fmla="*/ 0 w 292"/>
                      <a:gd name="T109" fmla="*/ 59 h 3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292" h="371">
                        <a:moveTo>
                          <a:pt x="0" y="59"/>
                        </a:moveTo>
                        <a:lnTo>
                          <a:pt x="27" y="54"/>
                        </a:lnTo>
                        <a:lnTo>
                          <a:pt x="44" y="44"/>
                        </a:lnTo>
                        <a:lnTo>
                          <a:pt x="86" y="49"/>
                        </a:lnTo>
                        <a:lnTo>
                          <a:pt x="126" y="51"/>
                        </a:lnTo>
                        <a:lnTo>
                          <a:pt x="168" y="49"/>
                        </a:lnTo>
                        <a:lnTo>
                          <a:pt x="199" y="46"/>
                        </a:lnTo>
                        <a:lnTo>
                          <a:pt x="235" y="38"/>
                        </a:lnTo>
                        <a:lnTo>
                          <a:pt x="265" y="19"/>
                        </a:lnTo>
                        <a:lnTo>
                          <a:pt x="292" y="0"/>
                        </a:lnTo>
                        <a:lnTo>
                          <a:pt x="286" y="25"/>
                        </a:lnTo>
                        <a:lnTo>
                          <a:pt x="269" y="53"/>
                        </a:lnTo>
                        <a:lnTo>
                          <a:pt x="242" y="73"/>
                        </a:lnTo>
                        <a:lnTo>
                          <a:pt x="249" y="102"/>
                        </a:lnTo>
                        <a:lnTo>
                          <a:pt x="232" y="123"/>
                        </a:lnTo>
                        <a:lnTo>
                          <a:pt x="224" y="142"/>
                        </a:lnTo>
                        <a:lnTo>
                          <a:pt x="219" y="165"/>
                        </a:lnTo>
                        <a:lnTo>
                          <a:pt x="205" y="183"/>
                        </a:lnTo>
                        <a:lnTo>
                          <a:pt x="200" y="216"/>
                        </a:lnTo>
                        <a:lnTo>
                          <a:pt x="196" y="238"/>
                        </a:lnTo>
                        <a:lnTo>
                          <a:pt x="190" y="275"/>
                        </a:lnTo>
                        <a:lnTo>
                          <a:pt x="198" y="313"/>
                        </a:lnTo>
                        <a:lnTo>
                          <a:pt x="174" y="333"/>
                        </a:lnTo>
                        <a:lnTo>
                          <a:pt x="146" y="350"/>
                        </a:lnTo>
                        <a:lnTo>
                          <a:pt x="113" y="364"/>
                        </a:lnTo>
                        <a:lnTo>
                          <a:pt x="81" y="371"/>
                        </a:lnTo>
                        <a:lnTo>
                          <a:pt x="113" y="349"/>
                        </a:lnTo>
                        <a:lnTo>
                          <a:pt x="140" y="326"/>
                        </a:lnTo>
                        <a:lnTo>
                          <a:pt x="161" y="305"/>
                        </a:lnTo>
                        <a:lnTo>
                          <a:pt x="176" y="278"/>
                        </a:lnTo>
                        <a:lnTo>
                          <a:pt x="147" y="285"/>
                        </a:lnTo>
                        <a:lnTo>
                          <a:pt x="116" y="286"/>
                        </a:lnTo>
                        <a:lnTo>
                          <a:pt x="77" y="283"/>
                        </a:lnTo>
                        <a:lnTo>
                          <a:pt x="36" y="278"/>
                        </a:lnTo>
                        <a:lnTo>
                          <a:pt x="82" y="272"/>
                        </a:lnTo>
                        <a:lnTo>
                          <a:pt x="116" y="262"/>
                        </a:lnTo>
                        <a:lnTo>
                          <a:pt x="144" y="249"/>
                        </a:lnTo>
                        <a:lnTo>
                          <a:pt x="167" y="233"/>
                        </a:lnTo>
                        <a:lnTo>
                          <a:pt x="183" y="213"/>
                        </a:lnTo>
                        <a:lnTo>
                          <a:pt x="148" y="206"/>
                        </a:lnTo>
                        <a:lnTo>
                          <a:pt x="116" y="197"/>
                        </a:lnTo>
                        <a:lnTo>
                          <a:pt x="137" y="178"/>
                        </a:lnTo>
                        <a:lnTo>
                          <a:pt x="162" y="160"/>
                        </a:lnTo>
                        <a:lnTo>
                          <a:pt x="190" y="142"/>
                        </a:lnTo>
                        <a:lnTo>
                          <a:pt x="212" y="131"/>
                        </a:lnTo>
                        <a:lnTo>
                          <a:pt x="194" y="124"/>
                        </a:lnTo>
                        <a:lnTo>
                          <a:pt x="178" y="117"/>
                        </a:lnTo>
                        <a:lnTo>
                          <a:pt x="153" y="109"/>
                        </a:lnTo>
                        <a:lnTo>
                          <a:pt x="178" y="96"/>
                        </a:lnTo>
                        <a:lnTo>
                          <a:pt x="198" y="81"/>
                        </a:lnTo>
                        <a:lnTo>
                          <a:pt x="161" y="82"/>
                        </a:lnTo>
                        <a:lnTo>
                          <a:pt x="129" y="81"/>
                        </a:lnTo>
                        <a:lnTo>
                          <a:pt x="83" y="76"/>
                        </a:lnTo>
                        <a:lnTo>
                          <a:pt x="39" y="67"/>
                        </a:lnTo>
                        <a:lnTo>
                          <a:pt x="0" y="59"/>
                        </a:lnTo>
                        <a:close/>
                      </a:path>
                    </a:pathLst>
                  </a:custGeom>
                  <a:solidFill>
                    <a:srgbClr val="C0C0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nvGrpSpPr>
              <p:cNvPr id="87376" name="Group 336"/>
              <p:cNvGrpSpPr>
                <a:grpSpLocks/>
              </p:cNvGrpSpPr>
              <p:nvPr/>
            </p:nvGrpSpPr>
            <p:grpSpPr bwMode="auto">
              <a:xfrm>
                <a:off x="3364" y="3633"/>
                <a:ext cx="175" cy="247"/>
                <a:chOff x="3364" y="3633"/>
                <a:chExt cx="175" cy="247"/>
              </a:xfrm>
            </p:grpSpPr>
            <p:sp>
              <p:nvSpPr>
                <p:cNvPr id="87377" name="Freeform 337"/>
                <p:cNvSpPr>
                  <a:spLocks/>
                </p:cNvSpPr>
                <p:nvPr/>
              </p:nvSpPr>
              <p:spPr bwMode="auto">
                <a:xfrm>
                  <a:off x="3364" y="3633"/>
                  <a:ext cx="175" cy="247"/>
                </a:xfrm>
                <a:custGeom>
                  <a:avLst/>
                  <a:gdLst>
                    <a:gd name="T0" fmla="*/ 173 w 349"/>
                    <a:gd name="T1" fmla="*/ 22 h 495"/>
                    <a:gd name="T2" fmla="*/ 161 w 349"/>
                    <a:gd name="T3" fmla="*/ 101 h 495"/>
                    <a:gd name="T4" fmla="*/ 160 w 349"/>
                    <a:gd name="T5" fmla="*/ 139 h 495"/>
                    <a:gd name="T6" fmla="*/ 167 w 349"/>
                    <a:gd name="T7" fmla="*/ 180 h 495"/>
                    <a:gd name="T8" fmla="*/ 179 w 349"/>
                    <a:gd name="T9" fmla="*/ 199 h 495"/>
                    <a:gd name="T10" fmla="*/ 193 w 349"/>
                    <a:gd name="T11" fmla="*/ 209 h 495"/>
                    <a:gd name="T12" fmla="*/ 217 w 349"/>
                    <a:gd name="T13" fmla="*/ 222 h 495"/>
                    <a:gd name="T14" fmla="*/ 254 w 349"/>
                    <a:gd name="T15" fmla="*/ 239 h 495"/>
                    <a:gd name="T16" fmla="*/ 269 w 349"/>
                    <a:gd name="T17" fmla="*/ 247 h 495"/>
                    <a:gd name="T18" fmla="*/ 289 w 349"/>
                    <a:gd name="T19" fmla="*/ 261 h 495"/>
                    <a:gd name="T20" fmla="*/ 295 w 349"/>
                    <a:gd name="T21" fmla="*/ 271 h 495"/>
                    <a:gd name="T22" fmla="*/ 302 w 349"/>
                    <a:gd name="T23" fmla="*/ 291 h 495"/>
                    <a:gd name="T24" fmla="*/ 317 w 349"/>
                    <a:gd name="T25" fmla="*/ 300 h 495"/>
                    <a:gd name="T26" fmla="*/ 332 w 349"/>
                    <a:gd name="T27" fmla="*/ 313 h 495"/>
                    <a:gd name="T28" fmla="*/ 337 w 349"/>
                    <a:gd name="T29" fmla="*/ 327 h 495"/>
                    <a:gd name="T30" fmla="*/ 339 w 349"/>
                    <a:gd name="T31" fmla="*/ 342 h 495"/>
                    <a:gd name="T32" fmla="*/ 332 w 349"/>
                    <a:gd name="T33" fmla="*/ 364 h 495"/>
                    <a:gd name="T34" fmla="*/ 325 w 349"/>
                    <a:gd name="T35" fmla="*/ 380 h 495"/>
                    <a:gd name="T36" fmla="*/ 313 w 349"/>
                    <a:gd name="T37" fmla="*/ 393 h 495"/>
                    <a:gd name="T38" fmla="*/ 302 w 349"/>
                    <a:gd name="T39" fmla="*/ 398 h 495"/>
                    <a:gd name="T40" fmla="*/ 318 w 349"/>
                    <a:gd name="T41" fmla="*/ 411 h 495"/>
                    <a:gd name="T42" fmla="*/ 334 w 349"/>
                    <a:gd name="T43" fmla="*/ 427 h 495"/>
                    <a:gd name="T44" fmla="*/ 344 w 349"/>
                    <a:gd name="T45" fmla="*/ 446 h 495"/>
                    <a:gd name="T46" fmla="*/ 349 w 349"/>
                    <a:gd name="T47" fmla="*/ 463 h 495"/>
                    <a:gd name="T48" fmla="*/ 345 w 349"/>
                    <a:gd name="T49" fmla="*/ 480 h 495"/>
                    <a:gd name="T50" fmla="*/ 342 w 349"/>
                    <a:gd name="T51" fmla="*/ 489 h 495"/>
                    <a:gd name="T52" fmla="*/ 334 w 349"/>
                    <a:gd name="T53" fmla="*/ 495 h 495"/>
                    <a:gd name="T54" fmla="*/ 323 w 349"/>
                    <a:gd name="T55" fmla="*/ 494 h 495"/>
                    <a:gd name="T56" fmla="*/ 310 w 349"/>
                    <a:gd name="T57" fmla="*/ 478 h 495"/>
                    <a:gd name="T58" fmla="*/ 295 w 349"/>
                    <a:gd name="T59" fmla="*/ 455 h 495"/>
                    <a:gd name="T60" fmla="*/ 245 w 349"/>
                    <a:gd name="T61" fmla="*/ 420 h 495"/>
                    <a:gd name="T62" fmla="*/ 208 w 349"/>
                    <a:gd name="T63" fmla="*/ 398 h 495"/>
                    <a:gd name="T64" fmla="*/ 176 w 349"/>
                    <a:gd name="T65" fmla="*/ 387 h 495"/>
                    <a:gd name="T66" fmla="*/ 149 w 349"/>
                    <a:gd name="T67" fmla="*/ 379 h 495"/>
                    <a:gd name="T68" fmla="*/ 120 w 349"/>
                    <a:gd name="T69" fmla="*/ 368 h 495"/>
                    <a:gd name="T70" fmla="*/ 93 w 349"/>
                    <a:gd name="T71" fmla="*/ 355 h 495"/>
                    <a:gd name="T72" fmla="*/ 57 w 349"/>
                    <a:gd name="T73" fmla="*/ 334 h 495"/>
                    <a:gd name="T74" fmla="*/ 14 w 349"/>
                    <a:gd name="T75" fmla="*/ 271 h 495"/>
                    <a:gd name="T76" fmla="*/ 2 w 349"/>
                    <a:gd name="T77" fmla="*/ 233 h 495"/>
                    <a:gd name="T78" fmla="*/ 0 w 349"/>
                    <a:gd name="T79" fmla="*/ 196 h 495"/>
                    <a:gd name="T80" fmla="*/ 5 w 349"/>
                    <a:gd name="T81" fmla="*/ 156 h 495"/>
                    <a:gd name="T82" fmla="*/ 16 w 349"/>
                    <a:gd name="T83" fmla="*/ 100 h 495"/>
                    <a:gd name="T84" fmla="*/ 32 w 349"/>
                    <a:gd name="T85" fmla="*/ 0 h 495"/>
                    <a:gd name="T86" fmla="*/ 173 w 349"/>
                    <a:gd name="T87" fmla="*/ 22 h 4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349" h="495">
                      <a:moveTo>
                        <a:pt x="173" y="22"/>
                      </a:moveTo>
                      <a:lnTo>
                        <a:pt x="161" y="101"/>
                      </a:lnTo>
                      <a:lnTo>
                        <a:pt x="160" y="139"/>
                      </a:lnTo>
                      <a:lnTo>
                        <a:pt x="167" y="180"/>
                      </a:lnTo>
                      <a:lnTo>
                        <a:pt x="179" y="199"/>
                      </a:lnTo>
                      <a:lnTo>
                        <a:pt x="193" y="209"/>
                      </a:lnTo>
                      <a:lnTo>
                        <a:pt x="217" y="222"/>
                      </a:lnTo>
                      <a:lnTo>
                        <a:pt x="254" y="239"/>
                      </a:lnTo>
                      <a:lnTo>
                        <a:pt x="269" y="247"/>
                      </a:lnTo>
                      <a:lnTo>
                        <a:pt x="289" y="261"/>
                      </a:lnTo>
                      <a:lnTo>
                        <a:pt x="295" y="271"/>
                      </a:lnTo>
                      <a:lnTo>
                        <a:pt x="302" y="291"/>
                      </a:lnTo>
                      <a:lnTo>
                        <a:pt x="317" y="300"/>
                      </a:lnTo>
                      <a:lnTo>
                        <a:pt x="332" y="313"/>
                      </a:lnTo>
                      <a:lnTo>
                        <a:pt x="337" y="327"/>
                      </a:lnTo>
                      <a:lnTo>
                        <a:pt x="339" y="342"/>
                      </a:lnTo>
                      <a:lnTo>
                        <a:pt x="332" y="364"/>
                      </a:lnTo>
                      <a:lnTo>
                        <a:pt x="325" y="380"/>
                      </a:lnTo>
                      <a:lnTo>
                        <a:pt x="313" y="393"/>
                      </a:lnTo>
                      <a:lnTo>
                        <a:pt x="302" y="398"/>
                      </a:lnTo>
                      <a:lnTo>
                        <a:pt x="318" y="411"/>
                      </a:lnTo>
                      <a:lnTo>
                        <a:pt x="334" y="427"/>
                      </a:lnTo>
                      <a:lnTo>
                        <a:pt x="344" y="446"/>
                      </a:lnTo>
                      <a:lnTo>
                        <a:pt x="349" y="463"/>
                      </a:lnTo>
                      <a:lnTo>
                        <a:pt x="345" y="480"/>
                      </a:lnTo>
                      <a:lnTo>
                        <a:pt x="342" y="489"/>
                      </a:lnTo>
                      <a:lnTo>
                        <a:pt x="334" y="495"/>
                      </a:lnTo>
                      <a:lnTo>
                        <a:pt x="323" y="494"/>
                      </a:lnTo>
                      <a:lnTo>
                        <a:pt x="310" y="478"/>
                      </a:lnTo>
                      <a:lnTo>
                        <a:pt x="295" y="455"/>
                      </a:lnTo>
                      <a:lnTo>
                        <a:pt x="245" y="420"/>
                      </a:lnTo>
                      <a:lnTo>
                        <a:pt x="208" y="398"/>
                      </a:lnTo>
                      <a:lnTo>
                        <a:pt x="176" y="387"/>
                      </a:lnTo>
                      <a:lnTo>
                        <a:pt x="149" y="379"/>
                      </a:lnTo>
                      <a:lnTo>
                        <a:pt x="120" y="368"/>
                      </a:lnTo>
                      <a:lnTo>
                        <a:pt x="93" y="355"/>
                      </a:lnTo>
                      <a:lnTo>
                        <a:pt x="57" y="334"/>
                      </a:lnTo>
                      <a:lnTo>
                        <a:pt x="14" y="271"/>
                      </a:lnTo>
                      <a:lnTo>
                        <a:pt x="2" y="233"/>
                      </a:lnTo>
                      <a:lnTo>
                        <a:pt x="0" y="196"/>
                      </a:lnTo>
                      <a:lnTo>
                        <a:pt x="5" y="156"/>
                      </a:lnTo>
                      <a:lnTo>
                        <a:pt x="16" y="100"/>
                      </a:lnTo>
                      <a:lnTo>
                        <a:pt x="32" y="0"/>
                      </a:lnTo>
                      <a:lnTo>
                        <a:pt x="173" y="22"/>
                      </a:lnTo>
                      <a:close/>
                    </a:path>
                  </a:pathLst>
                </a:custGeom>
                <a:solidFill>
                  <a:srgbClr val="FFA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8" name="Freeform 338"/>
                <p:cNvSpPr>
                  <a:spLocks/>
                </p:cNvSpPr>
                <p:nvPr/>
              </p:nvSpPr>
              <p:spPr bwMode="auto">
                <a:xfrm>
                  <a:off x="3474" y="3802"/>
                  <a:ext cx="56" cy="31"/>
                </a:xfrm>
                <a:custGeom>
                  <a:avLst/>
                  <a:gdLst>
                    <a:gd name="T0" fmla="*/ 0 w 111"/>
                    <a:gd name="T1" fmla="*/ 0 h 61"/>
                    <a:gd name="T2" fmla="*/ 32 w 111"/>
                    <a:gd name="T3" fmla="*/ 13 h 61"/>
                    <a:gd name="T4" fmla="*/ 54 w 111"/>
                    <a:gd name="T5" fmla="*/ 22 h 61"/>
                    <a:gd name="T6" fmla="*/ 69 w 111"/>
                    <a:gd name="T7" fmla="*/ 20 h 61"/>
                    <a:gd name="T8" fmla="*/ 79 w 111"/>
                    <a:gd name="T9" fmla="*/ 13 h 61"/>
                    <a:gd name="T10" fmla="*/ 86 w 111"/>
                    <a:gd name="T11" fmla="*/ 18 h 61"/>
                    <a:gd name="T12" fmla="*/ 97 w 111"/>
                    <a:gd name="T13" fmla="*/ 24 h 61"/>
                    <a:gd name="T14" fmla="*/ 111 w 111"/>
                    <a:gd name="T15" fmla="*/ 25 h 61"/>
                    <a:gd name="T16" fmla="*/ 107 w 111"/>
                    <a:gd name="T17" fmla="*/ 40 h 61"/>
                    <a:gd name="T18" fmla="*/ 97 w 111"/>
                    <a:gd name="T19" fmla="*/ 54 h 61"/>
                    <a:gd name="T20" fmla="*/ 82 w 111"/>
                    <a:gd name="T21" fmla="*/ 61 h 61"/>
                    <a:gd name="T22" fmla="*/ 65 w 111"/>
                    <a:gd name="T23" fmla="*/ 45 h 61"/>
                    <a:gd name="T24" fmla="*/ 50 w 111"/>
                    <a:gd name="T25" fmla="*/ 32 h 61"/>
                    <a:gd name="T26" fmla="*/ 28 w 111"/>
                    <a:gd name="T27" fmla="*/ 18 h 61"/>
                    <a:gd name="T28" fmla="*/ 0 w 111"/>
                    <a:gd name="T29" fmla="*/ 0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11" h="61">
                      <a:moveTo>
                        <a:pt x="0" y="0"/>
                      </a:moveTo>
                      <a:lnTo>
                        <a:pt x="32" y="13"/>
                      </a:lnTo>
                      <a:lnTo>
                        <a:pt x="54" y="22"/>
                      </a:lnTo>
                      <a:lnTo>
                        <a:pt x="69" y="20"/>
                      </a:lnTo>
                      <a:lnTo>
                        <a:pt x="79" y="13"/>
                      </a:lnTo>
                      <a:lnTo>
                        <a:pt x="86" y="18"/>
                      </a:lnTo>
                      <a:lnTo>
                        <a:pt x="97" y="24"/>
                      </a:lnTo>
                      <a:lnTo>
                        <a:pt x="111" y="25"/>
                      </a:lnTo>
                      <a:lnTo>
                        <a:pt x="107" y="40"/>
                      </a:lnTo>
                      <a:lnTo>
                        <a:pt x="97" y="54"/>
                      </a:lnTo>
                      <a:lnTo>
                        <a:pt x="82" y="61"/>
                      </a:lnTo>
                      <a:lnTo>
                        <a:pt x="65" y="45"/>
                      </a:lnTo>
                      <a:lnTo>
                        <a:pt x="50" y="32"/>
                      </a:lnTo>
                      <a:lnTo>
                        <a:pt x="28" y="18"/>
                      </a:lnTo>
                      <a:lnTo>
                        <a:pt x="0"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79" name="Freeform 339"/>
                <p:cNvSpPr>
                  <a:spLocks/>
                </p:cNvSpPr>
                <p:nvPr/>
              </p:nvSpPr>
              <p:spPr bwMode="auto">
                <a:xfrm>
                  <a:off x="3364" y="3657"/>
                  <a:ext cx="87" cy="153"/>
                </a:xfrm>
                <a:custGeom>
                  <a:avLst/>
                  <a:gdLst>
                    <a:gd name="T0" fmla="*/ 130 w 175"/>
                    <a:gd name="T1" fmla="*/ 165 h 307"/>
                    <a:gd name="T2" fmla="*/ 116 w 175"/>
                    <a:gd name="T3" fmla="*/ 142 h 307"/>
                    <a:gd name="T4" fmla="*/ 105 w 175"/>
                    <a:gd name="T5" fmla="*/ 115 h 307"/>
                    <a:gd name="T6" fmla="*/ 96 w 175"/>
                    <a:gd name="T7" fmla="*/ 86 h 307"/>
                    <a:gd name="T8" fmla="*/ 93 w 175"/>
                    <a:gd name="T9" fmla="*/ 63 h 307"/>
                    <a:gd name="T10" fmla="*/ 94 w 175"/>
                    <a:gd name="T11" fmla="*/ 48 h 307"/>
                    <a:gd name="T12" fmla="*/ 115 w 175"/>
                    <a:gd name="T13" fmla="*/ 50 h 307"/>
                    <a:gd name="T14" fmla="*/ 137 w 175"/>
                    <a:gd name="T15" fmla="*/ 47 h 307"/>
                    <a:gd name="T16" fmla="*/ 153 w 175"/>
                    <a:gd name="T17" fmla="*/ 43 h 307"/>
                    <a:gd name="T18" fmla="*/ 165 w 175"/>
                    <a:gd name="T19" fmla="*/ 39 h 307"/>
                    <a:gd name="T20" fmla="*/ 171 w 175"/>
                    <a:gd name="T21" fmla="*/ 30 h 307"/>
                    <a:gd name="T22" fmla="*/ 175 w 175"/>
                    <a:gd name="T23" fmla="*/ 9 h 307"/>
                    <a:gd name="T24" fmla="*/ 24 w 175"/>
                    <a:gd name="T25" fmla="*/ 0 h 307"/>
                    <a:gd name="T26" fmla="*/ 18 w 175"/>
                    <a:gd name="T27" fmla="*/ 45 h 307"/>
                    <a:gd name="T28" fmla="*/ 14 w 175"/>
                    <a:gd name="T29" fmla="*/ 69 h 307"/>
                    <a:gd name="T30" fmla="*/ 7 w 175"/>
                    <a:gd name="T31" fmla="*/ 99 h 307"/>
                    <a:gd name="T32" fmla="*/ 3 w 175"/>
                    <a:gd name="T33" fmla="*/ 122 h 307"/>
                    <a:gd name="T34" fmla="*/ 0 w 175"/>
                    <a:gd name="T35" fmla="*/ 148 h 307"/>
                    <a:gd name="T36" fmla="*/ 2 w 175"/>
                    <a:gd name="T37" fmla="*/ 171 h 307"/>
                    <a:gd name="T38" fmla="*/ 4 w 175"/>
                    <a:gd name="T39" fmla="*/ 190 h 307"/>
                    <a:gd name="T40" fmla="*/ 8 w 175"/>
                    <a:gd name="T41" fmla="*/ 206 h 307"/>
                    <a:gd name="T42" fmla="*/ 15 w 175"/>
                    <a:gd name="T43" fmla="*/ 223 h 307"/>
                    <a:gd name="T44" fmla="*/ 26 w 175"/>
                    <a:gd name="T45" fmla="*/ 240 h 307"/>
                    <a:gd name="T46" fmla="*/ 35 w 175"/>
                    <a:gd name="T47" fmla="*/ 255 h 307"/>
                    <a:gd name="T48" fmla="*/ 47 w 175"/>
                    <a:gd name="T49" fmla="*/ 272 h 307"/>
                    <a:gd name="T50" fmla="*/ 62 w 175"/>
                    <a:gd name="T51" fmla="*/ 288 h 307"/>
                    <a:gd name="T52" fmla="*/ 74 w 175"/>
                    <a:gd name="T53" fmla="*/ 297 h 307"/>
                    <a:gd name="T54" fmla="*/ 93 w 175"/>
                    <a:gd name="T55" fmla="*/ 307 h 307"/>
                    <a:gd name="T56" fmla="*/ 88 w 175"/>
                    <a:gd name="T57" fmla="*/ 291 h 307"/>
                    <a:gd name="T58" fmla="*/ 85 w 175"/>
                    <a:gd name="T59" fmla="*/ 265 h 307"/>
                    <a:gd name="T60" fmla="*/ 88 w 175"/>
                    <a:gd name="T61" fmla="*/ 244 h 307"/>
                    <a:gd name="T62" fmla="*/ 93 w 175"/>
                    <a:gd name="T63" fmla="*/ 223 h 307"/>
                    <a:gd name="T64" fmla="*/ 104 w 175"/>
                    <a:gd name="T65" fmla="*/ 201 h 307"/>
                    <a:gd name="T66" fmla="*/ 117 w 175"/>
                    <a:gd name="T67" fmla="*/ 181 h 307"/>
                    <a:gd name="T68" fmla="*/ 130 w 175"/>
                    <a:gd name="T69" fmla="*/ 165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75" h="307">
                      <a:moveTo>
                        <a:pt x="130" y="165"/>
                      </a:moveTo>
                      <a:lnTo>
                        <a:pt x="116" y="142"/>
                      </a:lnTo>
                      <a:lnTo>
                        <a:pt x="105" y="115"/>
                      </a:lnTo>
                      <a:lnTo>
                        <a:pt x="96" y="86"/>
                      </a:lnTo>
                      <a:lnTo>
                        <a:pt x="93" y="63"/>
                      </a:lnTo>
                      <a:lnTo>
                        <a:pt x="94" y="48"/>
                      </a:lnTo>
                      <a:lnTo>
                        <a:pt x="115" y="50"/>
                      </a:lnTo>
                      <a:lnTo>
                        <a:pt x="137" y="47"/>
                      </a:lnTo>
                      <a:lnTo>
                        <a:pt x="153" y="43"/>
                      </a:lnTo>
                      <a:lnTo>
                        <a:pt x="165" y="39"/>
                      </a:lnTo>
                      <a:lnTo>
                        <a:pt x="171" y="30"/>
                      </a:lnTo>
                      <a:lnTo>
                        <a:pt x="175" y="9"/>
                      </a:lnTo>
                      <a:lnTo>
                        <a:pt x="24" y="0"/>
                      </a:lnTo>
                      <a:lnTo>
                        <a:pt x="18" y="45"/>
                      </a:lnTo>
                      <a:lnTo>
                        <a:pt x="14" y="69"/>
                      </a:lnTo>
                      <a:lnTo>
                        <a:pt x="7" y="99"/>
                      </a:lnTo>
                      <a:lnTo>
                        <a:pt x="3" y="122"/>
                      </a:lnTo>
                      <a:lnTo>
                        <a:pt x="0" y="148"/>
                      </a:lnTo>
                      <a:lnTo>
                        <a:pt x="2" y="171"/>
                      </a:lnTo>
                      <a:lnTo>
                        <a:pt x="4" y="190"/>
                      </a:lnTo>
                      <a:lnTo>
                        <a:pt x="8" y="206"/>
                      </a:lnTo>
                      <a:lnTo>
                        <a:pt x="15" y="223"/>
                      </a:lnTo>
                      <a:lnTo>
                        <a:pt x="26" y="240"/>
                      </a:lnTo>
                      <a:lnTo>
                        <a:pt x="35" y="255"/>
                      </a:lnTo>
                      <a:lnTo>
                        <a:pt x="47" y="272"/>
                      </a:lnTo>
                      <a:lnTo>
                        <a:pt x="62" y="288"/>
                      </a:lnTo>
                      <a:lnTo>
                        <a:pt x="74" y="297"/>
                      </a:lnTo>
                      <a:lnTo>
                        <a:pt x="93" y="307"/>
                      </a:lnTo>
                      <a:lnTo>
                        <a:pt x="88" y="291"/>
                      </a:lnTo>
                      <a:lnTo>
                        <a:pt x="85" y="265"/>
                      </a:lnTo>
                      <a:lnTo>
                        <a:pt x="88" y="244"/>
                      </a:lnTo>
                      <a:lnTo>
                        <a:pt x="93" y="223"/>
                      </a:lnTo>
                      <a:lnTo>
                        <a:pt x="104" y="201"/>
                      </a:lnTo>
                      <a:lnTo>
                        <a:pt x="117" y="181"/>
                      </a:lnTo>
                      <a:lnTo>
                        <a:pt x="130" y="165"/>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0" name="Freeform 340"/>
                <p:cNvSpPr>
                  <a:spLocks/>
                </p:cNvSpPr>
                <p:nvPr/>
              </p:nvSpPr>
              <p:spPr bwMode="auto">
                <a:xfrm>
                  <a:off x="3470" y="3757"/>
                  <a:ext cx="46" cy="23"/>
                </a:xfrm>
                <a:custGeom>
                  <a:avLst/>
                  <a:gdLst>
                    <a:gd name="T0" fmla="*/ 93 w 93"/>
                    <a:gd name="T1" fmla="*/ 44 h 44"/>
                    <a:gd name="T2" fmla="*/ 69 w 93"/>
                    <a:gd name="T3" fmla="*/ 28 h 44"/>
                    <a:gd name="T4" fmla="*/ 45 w 93"/>
                    <a:gd name="T5" fmla="*/ 15 h 44"/>
                    <a:gd name="T6" fmla="*/ 22 w 93"/>
                    <a:gd name="T7" fmla="*/ 6 h 44"/>
                    <a:gd name="T8" fmla="*/ 0 w 93"/>
                    <a:gd name="T9" fmla="*/ 0 h 44"/>
                    <a:gd name="T10" fmla="*/ 27 w 93"/>
                    <a:gd name="T11" fmla="*/ 5 h 44"/>
                    <a:gd name="T12" fmla="*/ 53 w 93"/>
                    <a:gd name="T13" fmla="*/ 12 h 44"/>
                    <a:gd name="T14" fmla="*/ 78 w 93"/>
                    <a:gd name="T15" fmla="*/ 23 h 44"/>
                    <a:gd name="T16" fmla="*/ 89 w 93"/>
                    <a:gd name="T17" fmla="*/ 28 h 44"/>
                    <a:gd name="T18" fmla="*/ 93 w 93"/>
                    <a:gd name="T19" fmla="*/ 44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93" h="44">
                      <a:moveTo>
                        <a:pt x="93" y="44"/>
                      </a:moveTo>
                      <a:lnTo>
                        <a:pt x="69" y="28"/>
                      </a:lnTo>
                      <a:lnTo>
                        <a:pt x="45" y="15"/>
                      </a:lnTo>
                      <a:lnTo>
                        <a:pt x="22" y="6"/>
                      </a:lnTo>
                      <a:lnTo>
                        <a:pt x="0" y="0"/>
                      </a:lnTo>
                      <a:lnTo>
                        <a:pt x="27" y="5"/>
                      </a:lnTo>
                      <a:lnTo>
                        <a:pt x="53" y="12"/>
                      </a:lnTo>
                      <a:lnTo>
                        <a:pt x="78" y="23"/>
                      </a:lnTo>
                      <a:lnTo>
                        <a:pt x="89" y="28"/>
                      </a:lnTo>
                      <a:lnTo>
                        <a:pt x="93" y="44"/>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1" name="Freeform 341"/>
                <p:cNvSpPr>
                  <a:spLocks/>
                </p:cNvSpPr>
                <p:nvPr/>
              </p:nvSpPr>
              <p:spPr bwMode="auto">
                <a:xfrm>
                  <a:off x="3466" y="3828"/>
                  <a:ext cx="60" cy="35"/>
                </a:xfrm>
                <a:custGeom>
                  <a:avLst/>
                  <a:gdLst>
                    <a:gd name="T0" fmla="*/ 118 w 118"/>
                    <a:gd name="T1" fmla="*/ 45 h 72"/>
                    <a:gd name="T2" fmla="*/ 108 w 118"/>
                    <a:gd name="T3" fmla="*/ 51 h 72"/>
                    <a:gd name="T4" fmla="*/ 102 w 118"/>
                    <a:gd name="T5" fmla="*/ 59 h 72"/>
                    <a:gd name="T6" fmla="*/ 93 w 118"/>
                    <a:gd name="T7" fmla="*/ 72 h 72"/>
                    <a:gd name="T8" fmla="*/ 90 w 118"/>
                    <a:gd name="T9" fmla="*/ 65 h 72"/>
                    <a:gd name="T10" fmla="*/ 82 w 118"/>
                    <a:gd name="T11" fmla="*/ 59 h 72"/>
                    <a:gd name="T12" fmla="*/ 64 w 118"/>
                    <a:gd name="T13" fmla="*/ 46 h 72"/>
                    <a:gd name="T14" fmla="*/ 48 w 118"/>
                    <a:gd name="T15" fmla="*/ 33 h 72"/>
                    <a:gd name="T16" fmla="*/ 32 w 118"/>
                    <a:gd name="T17" fmla="*/ 24 h 72"/>
                    <a:gd name="T18" fmla="*/ 16 w 118"/>
                    <a:gd name="T19" fmla="*/ 13 h 72"/>
                    <a:gd name="T20" fmla="*/ 0 w 118"/>
                    <a:gd name="T21" fmla="*/ 0 h 72"/>
                    <a:gd name="T22" fmla="*/ 21 w 118"/>
                    <a:gd name="T23" fmla="*/ 10 h 72"/>
                    <a:gd name="T24" fmla="*/ 36 w 118"/>
                    <a:gd name="T25" fmla="*/ 17 h 72"/>
                    <a:gd name="T26" fmla="*/ 57 w 118"/>
                    <a:gd name="T27" fmla="*/ 29 h 72"/>
                    <a:gd name="T28" fmla="*/ 75 w 118"/>
                    <a:gd name="T29" fmla="*/ 43 h 72"/>
                    <a:gd name="T30" fmla="*/ 87 w 118"/>
                    <a:gd name="T31" fmla="*/ 54 h 72"/>
                    <a:gd name="T32" fmla="*/ 95 w 118"/>
                    <a:gd name="T33" fmla="*/ 61 h 72"/>
                    <a:gd name="T34" fmla="*/ 102 w 118"/>
                    <a:gd name="T35" fmla="*/ 51 h 72"/>
                    <a:gd name="T36" fmla="*/ 118 w 118"/>
                    <a:gd name="T37" fmla="*/ 45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8" h="72">
                      <a:moveTo>
                        <a:pt x="118" y="45"/>
                      </a:moveTo>
                      <a:lnTo>
                        <a:pt x="108" y="51"/>
                      </a:lnTo>
                      <a:lnTo>
                        <a:pt x="102" y="59"/>
                      </a:lnTo>
                      <a:lnTo>
                        <a:pt x="93" y="72"/>
                      </a:lnTo>
                      <a:lnTo>
                        <a:pt x="90" y="65"/>
                      </a:lnTo>
                      <a:lnTo>
                        <a:pt x="82" y="59"/>
                      </a:lnTo>
                      <a:lnTo>
                        <a:pt x="64" y="46"/>
                      </a:lnTo>
                      <a:lnTo>
                        <a:pt x="48" y="33"/>
                      </a:lnTo>
                      <a:lnTo>
                        <a:pt x="32" y="24"/>
                      </a:lnTo>
                      <a:lnTo>
                        <a:pt x="16" y="13"/>
                      </a:lnTo>
                      <a:lnTo>
                        <a:pt x="0" y="0"/>
                      </a:lnTo>
                      <a:lnTo>
                        <a:pt x="21" y="10"/>
                      </a:lnTo>
                      <a:lnTo>
                        <a:pt x="36" y="17"/>
                      </a:lnTo>
                      <a:lnTo>
                        <a:pt x="57" y="29"/>
                      </a:lnTo>
                      <a:lnTo>
                        <a:pt x="75" y="43"/>
                      </a:lnTo>
                      <a:lnTo>
                        <a:pt x="87" y="54"/>
                      </a:lnTo>
                      <a:lnTo>
                        <a:pt x="95" y="61"/>
                      </a:lnTo>
                      <a:lnTo>
                        <a:pt x="102" y="51"/>
                      </a:lnTo>
                      <a:lnTo>
                        <a:pt x="118" y="45"/>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82" name="Group 342"/>
              <p:cNvGrpSpPr>
                <a:grpSpLocks/>
              </p:cNvGrpSpPr>
              <p:nvPr/>
            </p:nvGrpSpPr>
            <p:grpSpPr bwMode="auto">
              <a:xfrm>
                <a:off x="3339" y="3493"/>
                <a:ext cx="161" cy="188"/>
                <a:chOff x="3339" y="3493"/>
                <a:chExt cx="161" cy="188"/>
              </a:xfrm>
            </p:grpSpPr>
            <p:sp>
              <p:nvSpPr>
                <p:cNvPr id="87383" name="Freeform 343"/>
                <p:cNvSpPr>
                  <a:spLocks/>
                </p:cNvSpPr>
                <p:nvPr/>
              </p:nvSpPr>
              <p:spPr bwMode="auto">
                <a:xfrm>
                  <a:off x="3339" y="3493"/>
                  <a:ext cx="161" cy="188"/>
                </a:xfrm>
                <a:custGeom>
                  <a:avLst/>
                  <a:gdLst>
                    <a:gd name="T0" fmla="*/ 21 w 323"/>
                    <a:gd name="T1" fmla="*/ 0 h 374"/>
                    <a:gd name="T2" fmla="*/ 11 w 323"/>
                    <a:gd name="T3" fmla="*/ 22 h 374"/>
                    <a:gd name="T4" fmla="*/ 4 w 323"/>
                    <a:gd name="T5" fmla="*/ 49 h 374"/>
                    <a:gd name="T6" fmla="*/ 0 w 323"/>
                    <a:gd name="T7" fmla="*/ 79 h 374"/>
                    <a:gd name="T8" fmla="*/ 4 w 323"/>
                    <a:gd name="T9" fmla="*/ 108 h 374"/>
                    <a:gd name="T10" fmla="*/ 6 w 323"/>
                    <a:gd name="T11" fmla="*/ 121 h 374"/>
                    <a:gd name="T12" fmla="*/ 19 w 323"/>
                    <a:gd name="T13" fmla="*/ 137 h 374"/>
                    <a:gd name="T14" fmla="*/ 36 w 323"/>
                    <a:gd name="T15" fmla="*/ 149 h 374"/>
                    <a:gd name="T16" fmla="*/ 57 w 323"/>
                    <a:gd name="T17" fmla="*/ 162 h 374"/>
                    <a:gd name="T18" fmla="*/ 49 w 323"/>
                    <a:gd name="T19" fmla="*/ 191 h 374"/>
                    <a:gd name="T20" fmla="*/ 46 w 323"/>
                    <a:gd name="T21" fmla="*/ 225 h 374"/>
                    <a:gd name="T22" fmla="*/ 43 w 323"/>
                    <a:gd name="T23" fmla="*/ 265 h 374"/>
                    <a:gd name="T24" fmla="*/ 47 w 323"/>
                    <a:gd name="T25" fmla="*/ 302 h 374"/>
                    <a:gd name="T26" fmla="*/ 49 w 323"/>
                    <a:gd name="T27" fmla="*/ 330 h 374"/>
                    <a:gd name="T28" fmla="*/ 57 w 323"/>
                    <a:gd name="T29" fmla="*/ 343 h 374"/>
                    <a:gd name="T30" fmla="*/ 78 w 323"/>
                    <a:gd name="T31" fmla="*/ 361 h 374"/>
                    <a:gd name="T32" fmla="*/ 111 w 323"/>
                    <a:gd name="T33" fmla="*/ 372 h 374"/>
                    <a:gd name="T34" fmla="*/ 145 w 323"/>
                    <a:gd name="T35" fmla="*/ 374 h 374"/>
                    <a:gd name="T36" fmla="*/ 177 w 323"/>
                    <a:gd name="T37" fmla="*/ 372 h 374"/>
                    <a:gd name="T38" fmla="*/ 197 w 323"/>
                    <a:gd name="T39" fmla="*/ 367 h 374"/>
                    <a:gd name="T40" fmla="*/ 213 w 323"/>
                    <a:gd name="T41" fmla="*/ 356 h 374"/>
                    <a:gd name="T42" fmla="*/ 230 w 323"/>
                    <a:gd name="T43" fmla="*/ 332 h 374"/>
                    <a:gd name="T44" fmla="*/ 239 w 323"/>
                    <a:gd name="T45" fmla="*/ 311 h 374"/>
                    <a:gd name="T46" fmla="*/ 246 w 323"/>
                    <a:gd name="T47" fmla="*/ 286 h 374"/>
                    <a:gd name="T48" fmla="*/ 249 w 323"/>
                    <a:gd name="T49" fmla="*/ 268 h 374"/>
                    <a:gd name="T50" fmla="*/ 246 w 323"/>
                    <a:gd name="T51" fmla="*/ 249 h 374"/>
                    <a:gd name="T52" fmla="*/ 256 w 323"/>
                    <a:gd name="T53" fmla="*/ 228 h 374"/>
                    <a:gd name="T54" fmla="*/ 260 w 323"/>
                    <a:gd name="T55" fmla="*/ 206 h 374"/>
                    <a:gd name="T56" fmla="*/ 288 w 323"/>
                    <a:gd name="T57" fmla="*/ 193 h 374"/>
                    <a:gd name="T58" fmla="*/ 307 w 323"/>
                    <a:gd name="T59" fmla="*/ 182 h 374"/>
                    <a:gd name="T60" fmla="*/ 312 w 323"/>
                    <a:gd name="T61" fmla="*/ 171 h 374"/>
                    <a:gd name="T62" fmla="*/ 309 w 323"/>
                    <a:gd name="T63" fmla="*/ 149 h 374"/>
                    <a:gd name="T64" fmla="*/ 312 w 323"/>
                    <a:gd name="T65" fmla="*/ 128 h 374"/>
                    <a:gd name="T66" fmla="*/ 316 w 323"/>
                    <a:gd name="T67" fmla="*/ 102 h 374"/>
                    <a:gd name="T68" fmla="*/ 323 w 323"/>
                    <a:gd name="T69" fmla="*/ 84 h 374"/>
                    <a:gd name="T70" fmla="*/ 321 w 323"/>
                    <a:gd name="T71" fmla="*/ 66 h 374"/>
                    <a:gd name="T72" fmla="*/ 315 w 323"/>
                    <a:gd name="T73" fmla="*/ 48 h 374"/>
                    <a:gd name="T74" fmla="*/ 308 w 323"/>
                    <a:gd name="T75" fmla="*/ 37 h 374"/>
                    <a:gd name="T76" fmla="*/ 304 w 323"/>
                    <a:gd name="T77" fmla="*/ 26 h 374"/>
                    <a:gd name="T78" fmla="*/ 280 w 323"/>
                    <a:gd name="T79" fmla="*/ 34 h 374"/>
                    <a:gd name="T80" fmla="*/ 251 w 323"/>
                    <a:gd name="T81" fmla="*/ 44 h 374"/>
                    <a:gd name="T82" fmla="*/ 232 w 323"/>
                    <a:gd name="T83" fmla="*/ 49 h 374"/>
                    <a:gd name="T84" fmla="*/ 208 w 323"/>
                    <a:gd name="T85" fmla="*/ 53 h 374"/>
                    <a:gd name="T86" fmla="*/ 177 w 323"/>
                    <a:gd name="T87" fmla="*/ 55 h 374"/>
                    <a:gd name="T88" fmla="*/ 149 w 323"/>
                    <a:gd name="T89" fmla="*/ 52 h 374"/>
                    <a:gd name="T90" fmla="*/ 122 w 323"/>
                    <a:gd name="T91" fmla="*/ 44 h 374"/>
                    <a:gd name="T92" fmla="*/ 95 w 323"/>
                    <a:gd name="T93" fmla="*/ 37 h 374"/>
                    <a:gd name="T94" fmla="*/ 69 w 323"/>
                    <a:gd name="T95" fmla="*/ 22 h 374"/>
                    <a:gd name="T96" fmla="*/ 43 w 323"/>
                    <a:gd name="T97" fmla="*/ 10 h 374"/>
                    <a:gd name="T98" fmla="*/ 21 w 323"/>
                    <a:gd name="T99" fmla="*/ 0 h 3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323" h="374">
                      <a:moveTo>
                        <a:pt x="21" y="0"/>
                      </a:moveTo>
                      <a:lnTo>
                        <a:pt x="11" y="22"/>
                      </a:lnTo>
                      <a:lnTo>
                        <a:pt x="4" y="49"/>
                      </a:lnTo>
                      <a:lnTo>
                        <a:pt x="0" y="79"/>
                      </a:lnTo>
                      <a:lnTo>
                        <a:pt x="4" y="108"/>
                      </a:lnTo>
                      <a:lnTo>
                        <a:pt x="6" y="121"/>
                      </a:lnTo>
                      <a:lnTo>
                        <a:pt x="19" y="137"/>
                      </a:lnTo>
                      <a:lnTo>
                        <a:pt x="36" y="149"/>
                      </a:lnTo>
                      <a:lnTo>
                        <a:pt x="57" y="162"/>
                      </a:lnTo>
                      <a:lnTo>
                        <a:pt x="49" y="191"/>
                      </a:lnTo>
                      <a:lnTo>
                        <a:pt x="46" y="225"/>
                      </a:lnTo>
                      <a:lnTo>
                        <a:pt x="43" y="265"/>
                      </a:lnTo>
                      <a:lnTo>
                        <a:pt x="47" y="302"/>
                      </a:lnTo>
                      <a:lnTo>
                        <a:pt x="49" y="330"/>
                      </a:lnTo>
                      <a:lnTo>
                        <a:pt x="57" y="343"/>
                      </a:lnTo>
                      <a:lnTo>
                        <a:pt x="78" y="361"/>
                      </a:lnTo>
                      <a:lnTo>
                        <a:pt x="111" y="372"/>
                      </a:lnTo>
                      <a:lnTo>
                        <a:pt x="145" y="374"/>
                      </a:lnTo>
                      <a:lnTo>
                        <a:pt x="177" y="372"/>
                      </a:lnTo>
                      <a:lnTo>
                        <a:pt x="197" y="367"/>
                      </a:lnTo>
                      <a:lnTo>
                        <a:pt x="213" y="356"/>
                      </a:lnTo>
                      <a:lnTo>
                        <a:pt x="230" y="332"/>
                      </a:lnTo>
                      <a:lnTo>
                        <a:pt x="239" y="311"/>
                      </a:lnTo>
                      <a:lnTo>
                        <a:pt x="246" y="286"/>
                      </a:lnTo>
                      <a:lnTo>
                        <a:pt x="249" y="268"/>
                      </a:lnTo>
                      <a:lnTo>
                        <a:pt x="246" y="249"/>
                      </a:lnTo>
                      <a:lnTo>
                        <a:pt x="256" y="228"/>
                      </a:lnTo>
                      <a:lnTo>
                        <a:pt x="260" y="206"/>
                      </a:lnTo>
                      <a:lnTo>
                        <a:pt x="288" y="193"/>
                      </a:lnTo>
                      <a:lnTo>
                        <a:pt x="307" y="182"/>
                      </a:lnTo>
                      <a:lnTo>
                        <a:pt x="312" y="171"/>
                      </a:lnTo>
                      <a:lnTo>
                        <a:pt x="309" y="149"/>
                      </a:lnTo>
                      <a:lnTo>
                        <a:pt x="312" y="128"/>
                      </a:lnTo>
                      <a:lnTo>
                        <a:pt x="316" y="102"/>
                      </a:lnTo>
                      <a:lnTo>
                        <a:pt x="323" y="84"/>
                      </a:lnTo>
                      <a:lnTo>
                        <a:pt x="321" y="66"/>
                      </a:lnTo>
                      <a:lnTo>
                        <a:pt x="315" y="48"/>
                      </a:lnTo>
                      <a:lnTo>
                        <a:pt x="308" y="37"/>
                      </a:lnTo>
                      <a:lnTo>
                        <a:pt x="304" y="26"/>
                      </a:lnTo>
                      <a:lnTo>
                        <a:pt x="280" y="34"/>
                      </a:lnTo>
                      <a:lnTo>
                        <a:pt x="251" y="44"/>
                      </a:lnTo>
                      <a:lnTo>
                        <a:pt x="232" y="49"/>
                      </a:lnTo>
                      <a:lnTo>
                        <a:pt x="208" y="53"/>
                      </a:lnTo>
                      <a:lnTo>
                        <a:pt x="177" y="55"/>
                      </a:lnTo>
                      <a:lnTo>
                        <a:pt x="149" y="52"/>
                      </a:lnTo>
                      <a:lnTo>
                        <a:pt x="122" y="44"/>
                      </a:lnTo>
                      <a:lnTo>
                        <a:pt x="95" y="37"/>
                      </a:lnTo>
                      <a:lnTo>
                        <a:pt x="69" y="22"/>
                      </a:lnTo>
                      <a:lnTo>
                        <a:pt x="43" y="10"/>
                      </a:lnTo>
                      <a:lnTo>
                        <a:pt x="2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4" name="Freeform 344"/>
                <p:cNvSpPr>
                  <a:spLocks/>
                </p:cNvSpPr>
                <p:nvPr/>
              </p:nvSpPr>
              <p:spPr bwMode="auto">
                <a:xfrm>
                  <a:off x="3394" y="3572"/>
                  <a:ext cx="92" cy="48"/>
                </a:xfrm>
                <a:custGeom>
                  <a:avLst/>
                  <a:gdLst>
                    <a:gd name="T0" fmla="*/ 6 w 183"/>
                    <a:gd name="T1" fmla="*/ 3 h 96"/>
                    <a:gd name="T2" fmla="*/ 27 w 183"/>
                    <a:gd name="T3" fmla="*/ 0 h 96"/>
                    <a:gd name="T4" fmla="*/ 45 w 183"/>
                    <a:gd name="T5" fmla="*/ 5 h 96"/>
                    <a:gd name="T6" fmla="*/ 62 w 183"/>
                    <a:gd name="T7" fmla="*/ 11 h 96"/>
                    <a:gd name="T8" fmla="*/ 83 w 183"/>
                    <a:gd name="T9" fmla="*/ 20 h 96"/>
                    <a:gd name="T10" fmla="*/ 97 w 183"/>
                    <a:gd name="T11" fmla="*/ 24 h 96"/>
                    <a:gd name="T12" fmla="*/ 113 w 183"/>
                    <a:gd name="T13" fmla="*/ 20 h 96"/>
                    <a:gd name="T14" fmla="*/ 129 w 183"/>
                    <a:gd name="T15" fmla="*/ 11 h 96"/>
                    <a:gd name="T16" fmla="*/ 142 w 183"/>
                    <a:gd name="T17" fmla="*/ 9 h 96"/>
                    <a:gd name="T18" fmla="*/ 158 w 183"/>
                    <a:gd name="T19" fmla="*/ 11 h 96"/>
                    <a:gd name="T20" fmla="*/ 170 w 183"/>
                    <a:gd name="T21" fmla="*/ 14 h 96"/>
                    <a:gd name="T22" fmla="*/ 179 w 183"/>
                    <a:gd name="T23" fmla="*/ 22 h 96"/>
                    <a:gd name="T24" fmla="*/ 183 w 183"/>
                    <a:gd name="T25" fmla="*/ 36 h 96"/>
                    <a:gd name="T26" fmla="*/ 165 w 183"/>
                    <a:gd name="T27" fmla="*/ 43 h 96"/>
                    <a:gd name="T28" fmla="*/ 152 w 183"/>
                    <a:gd name="T29" fmla="*/ 48 h 96"/>
                    <a:gd name="T30" fmla="*/ 139 w 183"/>
                    <a:gd name="T31" fmla="*/ 58 h 96"/>
                    <a:gd name="T32" fmla="*/ 126 w 183"/>
                    <a:gd name="T33" fmla="*/ 62 h 96"/>
                    <a:gd name="T34" fmla="*/ 108 w 183"/>
                    <a:gd name="T35" fmla="*/ 63 h 96"/>
                    <a:gd name="T36" fmla="*/ 91 w 183"/>
                    <a:gd name="T37" fmla="*/ 70 h 96"/>
                    <a:gd name="T38" fmla="*/ 82 w 183"/>
                    <a:gd name="T39" fmla="*/ 80 h 96"/>
                    <a:gd name="T40" fmla="*/ 76 w 183"/>
                    <a:gd name="T41" fmla="*/ 96 h 96"/>
                    <a:gd name="T42" fmla="*/ 62 w 183"/>
                    <a:gd name="T43" fmla="*/ 79 h 96"/>
                    <a:gd name="T44" fmla="*/ 44 w 183"/>
                    <a:gd name="T45" fmla="*/ 64 h 96"/>
                    <a:gd name="T46" fmla="*/ 26 w 183"/>
                    <a:gd name="T47" fmla="*/ 52 h 96"/>
                    <a:gd name="T48" fmla="*/ 12 w 183"/>
                    <a:gd name="T49" fmla="*/ 43 h 96"/>
                    <a:gd name="T50" fmla="*/ 3 w 183"/>
                    <a:gd name="T51" fmla="*/ 34 h 96"/>
                    <a:gd name="T52" fmla="*/ 0 w 183"/>
                    <a:gd name="T53" fmla="*/ 22 h 96"/>
                    <a:gd name="T54" fmla="*/ 1 w 183"/>
                    <a:gd name="T55" fmla="*/ 11 h 96"/>
                    <a:gd name="T56" fmla="*/ 6 w 183"/>
                    <a:gd name="T57" fmla="*/ 3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183" h="96">
                      <a:moveTo>
                        <a:pt x="6" y="3"/>
                      </a:moveTo>
                      <a:lnTo>
                        <a:pt x="27" y="0"/>
                      </a:lnTo>
                      <a:lnTo>
                        <a:pt x="45" y="5"/>
                      </a:lnTo>
                      <a:lnTo>
                        <a:pt x="62" y="11"/>
                      </a:lnTo>
                      <a:lnTo>
                        <a:pt x="83" y="20"/>
                      </a:lnTo>
                      <a:lnTo>
                        <a:pt x="97" y="24"/>
                      </a:lnTo>
                      <a:lnTo>
                        <a:pt x="113" y="20"/>
                      </a:lnTo>
                      <a:lnTo>
                        <a:pt x="129" y="11"/>
                      </a:lnTo>
                      <a:lnTo>
                        <a:pt x="142" y="9"/>
                      </a:lnTo>
                      <a:lnTo>
                        <a:pt x="158" y="11"/>
                      </a:lnTo>
                      <a:lnTo>
                        <a:pt x="170" y="14"/>
                      </a:lnTo>
                      <a:lnTo>
                        <a:pt x="179" y="22"/>
                      </a:lnTo>
                      <a:lnTo>
                        <a:pt x="183" y="36"/>
                      </a:lnTo>
                      <a:lnTo>
                        <a:pt x="165" y="43"/>
                      </a:lnTo>
                      <a:lnTo>
                        <a:pt x="152" y="48"/>
                      </a:lnTo>
                      <a:lnTo>
                        <a:pt x="139" y="58"/>
                      </a:lnTo>
                      <a:lnTo>
                        <a:pt x="126" y="62"/>
                      </a:lnTo>
                      <a:lnTo>
                        <a:pt x="108" y="63"/>
                      </a:lnTo>
                      <a:lnTo>
                        <a:pt x="91" y="70"/>
                      </a:lnTo>
                      <a:lnTo>
                        <a:pt x="82" y="80"/>
                      </a:lnTo>
                      <a:lnTo>
                        <a:pt x="76" y="96"/>
                      </a:lnTo>
                      <a:lnTo>
                        <a:pt x="62" y="79"/>
                      </a:lnTo>
                      <a:lnTo>
                        <a:pt x="44" y="64"/>
                      </a:lnTo>
                      <a:lnTo>
                        <a:pt x="26" y="52"/>
                      </a:lnTo>
                      <a:lnTo>
                        <a:pt x="12" y="43"/>
                      </a:lnTo>
                      <a:lnTo>
                        <a:pt x="3" y="34"/>
                      </a:lnTo>
                      <a:lnTo>
                        <a:pt x="0" y="22"/>
                      </a:lnTo>
                      <a:lnTo>
                        <a:pt x="1" y="11"/>
                      </a:lnTo>
                      <a:lnTo>
                        <a:pt x="6" y="3"/>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5" name="Freeform 345"/>
                <p:cNvSpPr>
                  <a:spLocks/>
                </p:cNvSpPr>
                <p:nvPr/>
              </p:nvSpPr>
              <p:spPr bwMode="auto">
                <a:xfrm>
                  <a:off x="3384" y="3517"/>
                  <a:ext cx="33" cy="54"/>
                </a:xfrm>
                <a:custGeom>
                  <a:avLst/>
                  <a:gdLst>
                    <a:gd name="T0" fmla="*/ 5 w 66"/>
                    <a:gd name="T1" fmla="*/ 0 h 108"/>
                    <a:gd name="T2" fmla="*/ 0 w 66"/>
                    <a:gd name="T3" fmla="*/ 29 h 108"/>
                    <a:gd name="T4" fmla="*/ 2 w 66"/>
                    <a:gd name="T5" fmla="*/ 54 h 108"/>
                    <a:gd name="T6" fmla="*/ 11 w 66"/>
                    <a:gd name="T7" fmla="*/ 79 h 108"/>
                    <a:gd name="T8" fmla="*/ 25 w 66"/>
                    <a:gd name="T9" fmla="*/ 97 h 108"/>
                    <a:gd name="T10" fmla="*/ 42 w 66"/>
                    <a:gd name="T11" fmla="*/ 108 h 108"/>
                    <a:gd name="T12" fmla="*/ 47 w 66"/>
                    <a:gd name="T13" fmla="*/ 90 h 108"/>
                    <a:gd name="T14" fmla="*/ 55 w 66"/>
                    <a:gd name="T15" fmla="*/ 75 h 108"/>
                    <a:gd name="T16" fmla="*/ 66 w 66"/>
                    <a:gd name="T17" fmla="*/ 61 h 108"/>
                    <a:gd name="T18" fmla="*/ 50 w 66"/>
                    <a:gd name="T19" fmla="*/ 58 h 108"/>
                    <a:gd name="T20" fmla="*/ 41 w 66"/>
                    <a:gd name="T21" fmla="*/ 53 h 108"/>
                    <a:gd name="T22" fmla="*/ 34 w 66"/>
                    <a:gd name="T23" fmla="*/ 31 h 108"/>
                    <a:gd name="T24" fmla="*/ 27 w 66"/>
                    <a:gd name="T25" fmla="*/ 15 h 108"/>
                    <a:gd name="T26" fmla="*/ 17 w 66"/>
                    <a:gd name="T27" fmla="*/ 2 h 108"/>
                    <a:gd name="T28" fmla="*/ 5 w 66"/>
                    <a:gd name="T29" fmla="*/ 0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66" h="108">
                      <a:moveTo>
                        <a:pt x="5" y="0"/>
                      </a:moveTo>
                      <a:lnTo>
                        <a:pt x="0" y="29"/>
                      </a:lnTo>
                      <a:lnTo>
                        <a:pt x="2" y="54"/>
                      </a:lnTo>
                      <a:lnTo>
                        <a:pt x="11" y="79"/>
                      </a:lnTo>
                      <a:lnTo>
                        <a:pt x="25" y="97"/>
                      </a:lnTo>
                      <a:lnTo>
                        <a:pt x="42" y="108"/>
                      </a:lnTo>
                      <a:lnTo>
                        <a:pt x="47" y="90"/>
                      </a:lnTo>
                      <a:lnTo>
                        <a:pt x="55" y="75"/>
                      </a:lnTo>
                      <a:lnTo>
                        <a:pt x="66" y="61"/>
                      </a:lnTo>
                      <a:lnTo>
                        <a:pt x="50" y="58"/>
                      </a:lnTo>
                      <a:lnTo>
                        <a:pt x="41" y="53"/>
                      </a:lnTo>
                      <a:lnTo>
                        <a:pt x="34" y="31"/>
                      </a:lnTo>
                      <a:lnTo>
                        <a:pt x="27" y="15"/>
                      </a:lnTo>
                      <a:lnTo>
                        <a:pt x="17" y="2"/>
                      </a:lnTo>
                      <a:lnTo>
                        <a:pt x="5" y="0"/>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6" name="Freeform 346"/>
                <p:cNvSpPr>
                  <a:spLocks/>
                </p:cNvSpPr>
                <p:nvPr/>
              </p:nvSpPr>
              <p:spPr bwMode="auto">
                <a:xfrm>
                  <a:off x="3349" y="3501"/>
                  <a:ext cx="21" cy="56"/>
                </a:xfrm>
                <a:custGeom>
                  <a:avLst/>
                  <a:gdLst>
                    <a:gd name="T0" fmla="*/ 16 w 42"/>
                    <a:gd name="T1" fmla="*/ 0 h 112"/>
                    <a:gd name="T2" fmla="*/ 26 w 42"/>
                    <a:gd name="T3" fmla="*/ 15 h 112"/>
                    <a:gd name="T4" fmla="*/ 37 w 42"/>
                    <a:gd name="T5" fmla="*/ 35 h 112"/>
                    <a:gd name="T6" fmla="*/ 42 w 42"/>
                    <a:gd name="T7" fmla="*/ 53 h 112"/>
                    <a:gd name="T8" fmla="*/ 37 w 42"/>
                    <a:gd name="T9" fmla="*/ 67 h 112"/>
                    <a:gd name="T10" fmla="*/ 21 w 42"/>
                    <a:gd name="T11" fmla="*/ 90 h 112"/>
                    <a:gd name="T12" fmla="*/ 0 w 42"/>
                    <a:gd name="T13" fmla="*/ 112 h 112"/>
                    <a:gd name="T14" fmla="*/ 12 w 42"/>
                    <a:gd name="T15" fmla="*/ 86 h 112"/>
                    <a:gd name="T16" fmla="*/ 20 w 42"/>
                    <a:gd name="T17" fmla="*/ 66 h 112"/>
                    <a:gd name="T18" fmla="*/ 22 w 42"/>
                    <a:gd name="T19" fmla="*/ 44 h 112"/>
                    <a:gd name="T20" fmla="*/ 20 w 42"/>
                    <a:gd name="T21" fmla="*/ 24 h 112"/>
                    <a:gd name="T22" fmla="*/ 16 w 42"/>
                    <a:gd name="T23" fmla="*/ 0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 h="112">
                      <a:moveTo>
                        <a:pt x="16" y="0"/>
                      </a:moveTo>
                      <a:lnTo>
                        <a:pt x="26" y="15"/>
                      </a:lnTo>
                      <a:lnTo>
                        <a:pt x="37" y="35"/>
                      </a:lnTo>
                      <a:lnTo>
                        <a:pt x="42" y="53"/>
                      </a:lnTo>
                      <a:lnTo>
                        <a:pt x="37" y="67"/>
                      </a:lnTo>
                      <a:lnTo>
                        <a:pt x="21" y="90"/>
                      </a:lnTo>
                      <a:lnTo>
                        <a:pt x="0" y="112"/>
                      </a:lnTo>
                      <a:lnTo>
                        <a:pt x="12" y="86"/>
                      </a:lnTo>
                      <a:lnTo>
                        <a:pt x="20" y="66"/>
                      </a:lnTo>
                      <a:lnTo>
                        <a:pt x="22" y="44"/>
                      </a:lnTo>
                      <a:lnTo>
                        <a:pt x="20" y="24"/>
                      </a:lnTo>
                      <a:lnTo>
                        <a:pt x="16" y="0"/>
                      </a:lnTo>
                      <a:close/>
                    </a:path>
                  </a:pathLst>
                </a:custGeom>
                <a:solidFill>
                  <a:srgbClr val="D0D0D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7" name="Freeform 347"/>
                <p:cNvSpPr>
                  <a:spLocks/>
                </p:cNvSpPr>
                <p:nvPr/>
              </p:nvSpPr>
              <p:spPr bwMode="auto">
                <a:xfrm>
                  <a:off x="3359" y="3573"/>
                  <a:ext cx="66" cy="108"/>
                </a:xfrm>
                <a:custGeom>
                  <a:avLst/>
                  <a:gdLst>
                    <a:gd name="T0" fmla="*/ 17 w 131"/>
                    <a:gd name="T1" fmla="*/ 0 h 216"/>
                    <a:gd name="T2" fmla="*/ 38 w 131"/>
                    <a:gd name="T3" fmla="*/ 7 h 216"/>
                    <a:gd name="T4" fmla="*/ 64 w 131"/>
                    <a:gd name="T5" fmla="*/ 23 h 216"/>
                    <a:gd name="T6" fmla="*/ 88 w 131"/>
                    <a:gd name="T7" fmla="*/ 43 h 216"/>
                    <a:gd name="T8" fmla="*/ 105 w 131"/>
                    <a:gd name="T9" fmla="*/ 61 h 216"/>
                    <a:gd name="T10" fmla="*/ 115 w 131"/>
                    <a:gd name="T11" fmla="*/ 87 h 216"/>
                    <a:gd name="T12" fmla="*/ 119 w 131"/>
                    <a:gd name="T13" fmla="*/ 109 h 216"/>
                    <a:gd name="T14" fmla="*/ 115 w 131"/>
                    <a:gd name="T15" fmla="*/ 133 h 216"/>
                    <a:gd name="T16" fmla="*/ 114 w 131"/>
                    <a:gd name="T17" fmla="*/ 150 h 216"/>
                    <a:gd name="T18" fmla="*/ 116 w 131"/>
                    <a:gd name="T19" fmla="*/ 167 h 216"/>
                    <a:gd name="T20" fmla="*/ 124 w 131"/>
                    <a:gd name="T21" fmla="*/ 192 h 216"/>
                    <a:gd name="T22" fmla="*/ 131 w 131"/>
                    <a:gd name="T23" fmla="*/ 213 h 216"/>
                    <a:gd name="T24" fmla="*/ 118 w 131"/>
                    <a:gd name="T25" fmla="*/ 216 h 216"/>
                    <a:gd name="T26" fmla="*/ 98 w 131"/>
                    <a:gd name="T27" fmla="*/ 216 h 216"/>
                    <a:gd name="T28" fmla="*/ 77 w 131"/>
                    <a:gd name="T29" fmla="*/ 215 h 216"/>
                    <a:gd name="T30" fmla="*/ 60 w 131"/>
                    <a:gd name="T31" fmla="*/ 210 h 216"/>
                    <a:gd name="T32" fmla="*/ 45 w 131"/>
                    <a:gd name="T33" fmla="*/ 205 h 216"/>
                    <a:gd name="T34" fmla="*/ 29 w 131"/>
                    <a:gd name="T35" fmla="*/ 195 h 216"/>
                    <a:gd name="T36" fmla="*/ 16 w 131"/>
                    <a:gd name="T37" fmla="*/ 186 h 216"/>
                    <a:gd name="T38" fmla="*/ 7 w 131"/>
                    <a:gd name="T39" fmla="*/ 167 h 216"/>
                    <a:gd name="T40" fmla="*/ 2 w 131"/>
                    <a:gd name="T41" fmla="*/ 130 h 216"/>
                    <a:gd name="T42" fmla="*/ 0 w 131"/>
                    <a:gd name="T43" fmla="*/ 104 h 216"/>
                    <a:gd name="T44" fmla="*/ 2 w 131"/>
                    <a:gd name="T45" fmla="*/ 77 h 216"/>
                    <a:gd name="T46" fmla="*/ 4 w 131"/>
                    <a:gd name="T47" fmla="*/ 44 h 216"/>
                    <a:gd name="T48" fmla="*/ 11 w 131"/>
                    <a:gd name="T49" fmla="*/ 18 h 216"/>
                    <a:gd name="T50" fmla="*/ 17 w 131"/>
                    <a:gd name="T51" fmla="*/ 0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131" h="216">
                      <a:moveTo>
                        <a:pt x="17" y="0"/>
                      </a:moveTo>
                      <a:lnTo>
                        <a:pt x="38" y="7"/>
                      </a:lnTo>
                      <a:lnTo>
                        <a:pt x="64" y="23"/>
                      </a:lnTo>
                      <a:lnTo>
                        <a:pt x="88" y="43"/>
                      </a:lnTo>
                      <a:lnTo>
                        <a:pt x="105" y="61"/>
                      </a:lnTo>
                      <a:lnTo>
                        <a:pt x="115" y="87"/>
                      </a:lnTo>
                      <a:lnTo>
                        <a:pt x="119" y="109"/>
                      </a:lnTo>
                      <a:lnTo>
                        <a:pt x="115" y="133"/>
                      </a:lnTo>
                      <a:lnTo>
                        <a:pt x="114" y="150"/>
                      </a:lnTo>
                      <a:lnTo>
                        <a:pt x="116" y="167"/>
                      </a:lnTo>
                      <a:lnTo>
                        <a:pt x="124" y="192"/>
                      </a:lnTo>
                      <a:lnTo>
                        <a:pt x="131" y="213"/>
                      </a:lnTo>
                      <a:lnTo>
                        <a:pt x="118" y="216"/>
                      </a:lnTo>
                      <a:lnTo>
                        <a:pt x="98" y="216"/>
                      </a:lnTo>
                      <a:lnTo>
                        <a:pt x="77" y="215"/>
                      </a:lnTo>
                      <a:lnTo>
                        <a:pt x="60" y="210"/>
                      </a:lnTo>
                      <a:lnTo>
                        <a:pt x="45" y="205"/>
                      </a:lnTo>
                      <a:lnTo>
                        <a:pt x="29" y="195"/>
                      </a:lnTo>
                      <a:lnTo>
                        <a:pt x="16" y="186"/>
                      </a:lnTo>
                      <a:lnTo>
                        <a:pt x="7" y="167"/>
                      </a:lnTo>
                      <a:lnTo>
                        <a:pt x="2" y="130"/>
                      </a:lnTo>
                      <a:lnTo>
                        <a:pt x="0" y="104"/>
                      </a:lnTo>
                      <a:lnTo>
                        <a:pt x="2" y="77"/>
                      </a:lnTo>
                      <a:lnTo>
                        <a:pt x="4" y="44"/>
                      </a:lnTo>
                      <a:lnTo>
                        <a:pt x="11" y="18"/>
                      </a:lnTo>
                      <a:lnTo>
                        <a:pt x="17" y="0"/>
                      </a:lnTo>
                      <a:close/>
                    </a:path>
                  </a:pathLst>
                </a:custGeom>
                <a:solidFill>
                  <a:srgbClr val="F0F0F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88" name="Freeform 348"/>
                <p:cNvSpPr>
                  <a:spLocks/>
                </p:cNvSpPr>
                <p:nvPr/>
              </p:nvSpPr>
              <p:spPr bwMode="auto">
                <a:xfrm>
                  <a:off x="3348" y="3493"/>
                  <a:ext cx="145" cy="37"/>
                </a:xfrm>
                <a:custGeom>
                  <a:avLst/>
                  <a:gdLst>
                    <a:gd name="T0" fmla="*/ 3 w 291"/>
                    <a:gd name="T1" fmla="*/ 0 h 74"/>
                    <a:gd name="T2" fmla="*/ 0 w 291"/>
                    <a:gd name="T3" fmla="*/ 6 h 74"/>
                    <a:gd name="T4" fmla="*/ 15 w 291"/>
                    <a:gd name="T5" fmla="*/ 17 h 74"/>
                    <a:gd name="T6" fmla="*/ 31 w 291"/>
                    <a:gd name="T7" fmla="*/ 27 h 74"/>
                    <a:gd name="T8" fmla="*/ 46 w 291"/>
                    <a:gd name="T9" fmla="*/ 36 h 74"/>
                    <a:gd name="T10" fmla="*/ 68 w 291"/>
                    <a:gd name="T11" fmla="*/ 47 h 74"/>
                    <a:gd name="T12" fmla="*/ 88 w 291"/>
                    <a:gd name="T13" fmla="*/ 57 h 74"/>
                    <a:gd name="T14" fmla="*/ 114 w 291"/>
                    <a:gd name="T15" fmla="*/ 65 h 74"/>
                    <a:gd name="T16" fmla="*/ 138 w 291"/>
                    <a:gd name="T17" fmla="*/ 71 h 74"/>
                    <a:gd name="T18" fmla="*/ 155 w 291"/>
                    <a:gd name="T19" fmla="*/ 73 h 74"/>
                    <a:gd name="T20" fmla="*/ 176 w 291"/>
                    <a:gd name="T21" fmla="*/ 74 h 74"/>
                    <a:gd name="T22" fmla="*/ 197 w 291"/>
                    <a:gd name="T23" fmla="*/ 71 h 74"/>
                    <a:gd name="T24" fmla="*/ 218 w 291"/>
                    <a:gd name="T25" fmla="*/ 66 h 74"/>
                    <a:gd name="T26" fmla="*/ 239 w 291"/>
                    <a:gd name="T27" fmla="*/ 63 h 74"/>
                    <a:gd name="T28" fmla="*/ 260 w 291"/>
                    <a:gd name="T29" fmla="*/ 57 h 74"/>
                    <a:gd name="T30" fmla="*/ 279 w 291"/>
                    <a:gd name="T31" fmla="*/ 49 h 74"/>
                    <a:gd name="T32" fmla="*/ 291 w 291"/>
                    <a:gd name="T33" fmla="*/ 43 h 74"/>
                    <a:gd name="T34" fmla="*/ 287 w 291"/>
                    <a:gd name="T35" fmla="*/ 28 h 74"/>
                    <a:gd name="T36" fmla="*/ 263 w 291"/>
                    <a:gd name="T37" fmla="*/ 38 h 74"/>
                    <a:gd name="T38" fmla="*/ 234 w 291"/>
                    <a:gd name="T39" fmla="*/ 49 h 74"/>
                    <a:gd name="T40" fmla="*/ 215 w 291"/>
                    <a:gd name="T41" fmla="*/ 55 h 74"/>
                    <a:gd name="T42" fmla="*/ 191 w 291"/>
                    <a:gd name="T43" fmla="*/ 59 h 74"/>
                    <a:gd name="T44" fmla="*/ 160 w 291"/>
                    <a:gd name="T45" fmla="*/ 63 h 74"/>
                    <a:gd name="T46" fmla="*/ 132 w 291"/>
                    <a:gd name="T47" fmla="*/ 58 h 74"/>
                    <a:gd name="T48" fmla="*/ 105 w 291"/>
                    <a:gd name="T49" fmla="*/ 49 h 74"/>
                    <a:gd name="T50" fmla="*/ 78 w 291"/>
                    <a:gd name="T51" fmla="*/ 41 h 74"/>
                    <a:gd name="T52" fmla="*/ 51 w 291"/>
                    <a:gd name="T53" fmla="*/ 26 h 74"/>
                    <a:gd name="T54" fmla="*/ 26 w 291"/>
                    <a:gd name="T55" fmla="*/ 11 h 74"/>
                    <a:gd name="T56" fmla="*/ 3 w 291"/>
                    <a:gd name="T57" fmla="*/ 0 h 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91" h="74">
                      <a:moveTo>
                        <a:pt x="3" y="0"/>
                      </a:moveTo>
                      <a:lnTo>
                        <a:pt x="0" y="6"/>
                      </a:lnTo>
                      <a:lnTo>
                        <a:pt x="15" y="17"/>
                      </a:lnTo>
                      <a:lnTo>
                        <a:pt x="31" y="27"/>
                      </a:lnTo>
                      <a:lnTo>
                        <a:pt x="46" y="36"/>
                      </a:lnTo>
                      <a:lnTo>
                        <a:pt x="68" y="47"/>
                      </a:lnTo>
                      <a:lnTo>
                        <a:pt x="88" y="57"/>
                      </a:lnTo>
                      <a:lnTo>
                        <a:pt x="114" y="65"/>
                      </a:lnTo>
                      <a:lnTo>
                        <a:pt x="138" y="71"/>
                      </a:lnTo>
                      <a:lnTo>
                        <a:pt x="155" y="73"/>
                      </a:lnTo>
                      <a:lnTo>
                        <a:pt x="176" y="74"/>
                      </a:lnTo>
                      <a:lnTo>
                        <a:pt x="197" y="71"/>
                      </a:lnTo>
                      <a:lnTo>
                        <a:pt x="218" y="66"/>
                      </a:lnTo>
                      <a:lnTo>
                        <a:pt x="239" y="63"/>
                      </a:lnTo>
                      <a:lnTo>
                        <a:pt x="260" y="57"/>
                      </a:lnTo>
                      <a:lnTo>
                        <a:pt x="279" y="49"/>
                      </a:lnTo>
                      <a:lnTo>
                        <a:pt x="291" y="43"/>
                      </a:lnTo>
                      <a:lnTo>
                        <a:pt x="287" y="28"/>
                      </a:lnTo>
                      <a:lnTo>
                        <a:pt x="263" y="38"/>
                      </a:lnTo>
                      <a:lnTo>
                        <a:pt x="234" y="49"/>
                      </a:lnTo>
                      <a:lnTo>
                        <a:pt x="215" y="55"/>
                      </a:lnTo>
                      <a:lnTo>
                        <a:pt x="191" y="59"/>
                      </a:lnTo>
                      <a:lnTo>
                        <a:pt x="160" y="63"/>
                      </a:lnTo>
                      <a:lnTo>
                        <a:pt x="132" y="58"/>
                      </a:lnTo>
                      <a:lnTo>
                        <a:pt x="105" y="49"/>
                      </a:lnTo>
                      <a:lnTo>
                        <a:pt x="78" y="41"/>
                      </a:lnTo>
                      <a:lnTo>
                        <a:pt x="51" y="26"/>
                      </a:lnTo>
                      <a:lnTo>
                        <a:pt x="26" y="11"/>
                      </a:lnTo>
                      <a:lnTo>
                        <a:pt x="3" y="0"/>
                      </a:lnTo>
                      <a:close/>
                    </a:path>
                  </a:pathLst>
                </a:custGeom>
                <a:solidFill>
                  <a:srgbClr val="6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89" name="Group 349"/>
              <p:cNvGrpSpPr>
                <a:grpSpLocks/>
              </p:cNvGrpSpPr>
              <p:nvPr/>
            </p:nvGrpSpPr>
            <p:grpSpPr bwMode="auto">
              <a:xfrm>
                <a:off x="2909" y="2687"/>
                <a:ext cx="455" cy="414"/>
                <a:chOff x="2909" y="2687"/>
                <a:chExt cx="455" cy="414"/>
              </a:xfrm>
            </p:grpSpPr>
            <p:grpSp>
              <p:nvGrpSpPr>
                <p:cNvPr id="87390" name="Group 350"/>
                <p:cNvGrpSpPr>
                  <a:grpSpLocks/>
                </p:cNvGrpSpPr>
                <p:nvPr/>
              </p:nvGrpSpPr>
              <p:grpSpPr bwMode="auto">
                <a:xfrm>
                  <a:off x="2962" y="2790"/>
                  <a:ext cx="318" cy="311"/>
                  <a:chOff x="2962" y="2790"/>
                  <a:chExt cx="318" cy="311"/>
                </a:xfrm>
              </p:grpSpPr>
              <p:grpSp>
                <p:nvGrpSpPr>
                  <p:cNvPr id="87391" name="Group 351"/>
                  <p:cNvGrpSpPr>
                    <a:grpSpLocks/>
                  </p:cNvGrpSpPr>
                  <p:nvPr/>
                </p:nvGrpSpPr>
                <p:grpSpPr bwMode="auto">
                  <a:xfrm>
                    <a:off x="2962" y="2790"/>
                    <a:ext cx="318" cy="311"/>
                    <a:chOff x="2962" y="2790"/>
                    <a:chExt cx="318" cy="311"/>
                  </a:xfrm>
                </p:grpSpPr>
                <p:grpSp>
                  <p:nvGrpSpPr>
                    <p:cNvPr id="87392" name="Group 352"/>
                    <p:cNvGrpSpPr>
                      <a:grpSpLocks/>
                    </p:cNvGrpSpPr>
                    <p:nvPr/>
                  </p:nvGrpSpPr>
                  <p:grpSpPr bwMode="auto">
                    <a:xfrm>
                      <a:off x="2999" y="2921"/>
                      <a:ext cx="57" cy="48"/>
                      <a:chOff x="2999" y="2921"/>
                      <a:chExt cx="57" cy="48"/>
                    </a:xfrm>
                  </p:grpSpPr>
                  <p:sp>
                    <p:nvSpPr>
                      <p:cNvPr id="87393" name="Freeform 353"/>
                      <p:cNvSpPr>
                        <a:spLocks/>
                      </p:cNvSpPr>
                      <p:nvPr/>
                    </p:nvSpPr>
                    <p:spPr bwMode="auto">
                      <a:xfrm>
                        <a:off x="2999" y="2921"/>
                        <a:ext cx="43" cy="37"/>
                      </a:xfrm>
                      <a:custGeom>
                        <a:avLst/>
                        <a:gdLst>
                          <a:gd name="T0" fmla="*/ 3 w 85"/>
                          <a:gd name="T1" fmla="*/ 0 h 74"/>
                          <a:gd name="T2" fmla="*/ 2 w 85"/>
                          <a:gd name="T3" fmla="*/ 37 h 74"/>
                          <a:gd name="T4" fmla="*/ 0 w 85"/>
                          <a:gd name="T5" fmla="*/ 52 h 74"/>
                          <a:gd name="T6" fmla="*/ 0 w 85"/>
                          <a:gd name="T7" fmla="*/ 59 h 74"/>
                          <a:gd name="T8" fmla="*/ 2 w 85"/>
                          <a:gd name="T9" fmla="*/ 67 h 74"/>
                          <a:gd name="T10" fmla="*/ 17 w 85"/>
                          <a:gd name="T11" fmla="*/ 68 h 74"/>
                          <a:gd name="T12" fmla="*/ 85 w 85"/>
                          <a:gd name="T13" fmla="*/ 74 h 74"/>
                          <a:gd name="T14" fmla="*/ 3 w 85"/>
                          <a:gd name="T15" fmla="*/ 0 h 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5" h="74">
                            <a:moveTo>
                              <a:pt x="3" y="0"/>
                            </a:moveTo>
                            <a:lnTo>
                              <a:pt x="2" y="37"/>
                            </a:lnTo>
                            <a:lnTo>
                              <a:pt x="0" y="52"/>
                            </a:lnTo>
                            <a:lnTo>
                              <a:pt x="0" y="59"/>
                            </a:lnTo>
                            <a:lnTo>
                              <a:pt x="2" y="67"/>
                            </a:lnTo>
                            <a:lnTo>
                              <a:pt x="17" y="68"/>
                            </a:lnTo>
                            <a:lnTo>
                              <a:pt x="85" y="74"/>
                            </a:lnTo>
                            <a:lnTo>
                              <a:pt x="3" y="0"/>
                            </a:lnTo>
                            <a:close/>
                          </a:path>
                        </a:pathLst>
                      </a:custGeom>
                      <a:solidFill>
                        <a:srgbClr val="A08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94" name="Freeform 354"/>
                      <p:cNvSpPr>
                        <a:spLocks/>
                      </p:cNvSpPr>
                      <p:nvPr/>
                    </p:nvSpPr>
                    <p:spPr bwMode="auto">
                      <a:xfrm>
                        <a:off x="3009" y="2938"/>
                        <a:ext cx="47" cy="31"/>
                      </a:xfrm>
                      <a:custGeom>
                        <a:avLst/>
                        <a:gdLst>
                          <a:gd name="T0" fmla="*/ 0 w 95"/>
                          <a:gd name="T1" fmla="*/ 0 h 61"/>
                          <a:gd name="T2" fmla="*/ 13 w 95"/>
                          <a:gd name="T3" fmla="*/ 36 h 61"/>
                          <a:gd name="T4" fmla="*/ 16 w 95"/>
                          <a:gd name="T5" fmla="*/ 49 h 61"/>
                          <a:gd name="T6" fmla="*/ 15 w 95"/>
                          <a:gd name="T7" fmla="*/ 61 h 61"/>
                          <a:gd name="T8" fmla="*/ 24 w 95"/>
                          <a:gd name="T9" fmla="*/ 48 h 61"/>
                          <a:gd name="T10" fmla="*/ 31 w 95"/>
                          <a:gd name="T11" fmla="*/ 45 h 61"/>
                          <a:gd name="T12" fmla="*/ 95 w 95"/>
                          <a:gd name="T13" fmla="*/ 33 h 61"/>
                          <a:gd name="T14" fmla="*/ 0 w 95"/>
                          <a:gd name="T15" fmla="*/ 0 h 6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5" h="61">
                            <a:moveTo>
                              <a:pt x="0" y="0"/>
                            </a:moveTo>
                            <a:lnTo>
                              <a:pt x="13" y="36"/>
                            </a:lnTo>
                            <a:lnTo>
                              <a:pt x="16" y="49"/>
                            </a:lnTo>
                            <a:lnTo>
                              <a:pt x="15" y="61"/>
                            </a:lnTo>
                            <a:lnTo>
                              <a:pt x="24" y="48"/>
                            </a:lnTo>
                            <a:lnTo>
                              <a:pt x="31" y="45"/>
                            </a:lnTo>
                            <a:lnTo>
                              <a:pt x="95" y="33"/>
                            </a:lnTo>
                            <a:lnTo>
                              <a:pt x="0" y="0"/>
                            </a:lnTo>
                            <a:close/>
                          </a:path>
                        </a:pathLst>
                      </a:custGeom>
                      <a:solidFill>
                        <a:srgbClr val="60402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395" name="Group 355"/>
                    <p:cNvGrpSpPr>
                      <a:grpSpLocks/>
                    </p:cNvGrpSpPr>
                    <p:nvPr/>
                  </p:nvGrpSpPr>
                  <p:grpSpPr bwMode="auto">
                    <a:xfrm>
                      <a:off x="2962" y="2790"/>
                      <a:ext cx="318" cy="311"/>
                      <a:chOff x="2962" y="2790"/>
                      <a:chExt cx="318" cy="311"/>
                    </a:xfrm>
                  </p:grpSpPr>
                  <p:sp>
                    <p:nvSpPr>
                      <p:cNvPr id="87396" name="Freeform 356"/>
                      <p:cNvSpPr>
                        <a:spLocks/>
                      </p:cNvSpPr>
                      <p:nvPr/>
                    </p:nvSpPr>
                    <p:spPr bwMode="auto">
                      <a:xfrm>
                        <a:off x="2962" y="2790"/>
                        <a:ext cx="311" cy="310"/>
                      </a:xfrm>
                      <a:custGeom>
                        <a:avLst/>
                        <a:gdLst>
                          <a:gd name="T0" fmla="*/ 0 w 621"/>
                          <a:gd name="T1" fmla="*/ 159 h 621"/>
                          <a:gd name="T2" fmla="*/ 43 w 621"/>
                          <a:gd name="T3" fmla="*/ 251 h 621"/>
                          <a:gd name="T4" fmla="*/ 71 w 621"/>
                          <a:gd name="T5" fmla="*/ 297 h 621"/>
                          <a:gd name="T6" fmla="*/ 96 w 621"/>
                          <a:gd name="T7" fmla="*/ 325 h 621"/>
                          <a:gd name="T8" fmla="*/ 129 w 621"/>
                          <a:gd name="T9" fmla="*/ 352 h 621"/>
                          <a:gd name="T10" fmla="*/ 132 w 621"/>
                          <a:gd name="T11" fmla="*/ 372 h 621"/>
                          <a:gd name="T12" fmla="*/ 129 w 621"/>
                          <a:gd name="T13" fmla="*/ 395 h 621"/>
                          <a:gd name="T14" fmla="*/ 124 w 621"/>
                          <a:gd name="T15" fmla="*/ 427 h 621"/>
                          <a:gd name="T16" fmla="*/ 121 w 621"/>
                          <a:gd name="T17" fmla="*/ 452 h 621"/>
                          <a:gd name="T18" fmla="*/ 122 w 621"/>
                          <a:gd name="T19" fmla="*/ 467 h 621"/>
                          <a:gd name="T20" fmla="*/ 129 w 621"/>
                          <a:gd name="T21" fmla="*/ 483 h 621"/>
                          <a:gd name="T22" fmla="*/ 141 w 621"/>
                          <a:gd name="T23" fmla="*/ 491 h 621"/>
                          <a:gd name="T24" fmla="*/ 157 w 621"/>
                          <a:gd name="T25" fmla="*/ 496 h 621"/>
                          <a:gd name="T26" fmla="*/ 178 w 621"/>
                          <a:gd name="T27" fmla="*/ 494 h 621"/>
                          <a:gd name="T28" fmla="*/ 192 w 621"/>
                          <a:gd name="T29" fmla="*/ 496 h 621"/>
                          <a:gd name="T30" fmla="*/ 212 w 621"/>
                          <a:gd name="T31" fmla="*/ 523 h 621"/>
                          <a:gd name="T32" fmla="*/ 217 w 621"/>
                          <a:gd name="T33" fmla="*/ 538 h 621"/>
                          <a:gd name="T34" fmla="*/ 228 w 621"/>
                          <a:gd name="T35" fmla="*/ 543 h 621"/>
                          <a:gd name="T36" fmla="*/ 241 w 621"/>
                          <a:gd name="T37" fmla="*/ 541 h 621"/>
                          <a:gd name="T38" fmla="*/ 249 w 621"/>
                          <a:gd name="T39" fmla="*/ 539 h 621"/>
                          <a:gd name="T40" fmla="*/ 252 w 621"/>
                          <a:gd name="T41" fmla="*/ 550 h 621"/>
                          <a:gd name="T42" fmla="*/ 256 w 621"/>
                          <a:gd name="T43" fmla="*/ 563 h 621"/>
                          <a:gd name="T44" fmla="*/ 267 w 621"/>
                          <a:gd name="T45" fmla="*/ 570 h 621"/>
                          <a:gd name="T46" fmla="*/ 282 w 621"/>
                          <a:gd name="T47" fmla="*/ 575 h 621"/>
                          <a:gd name="T48" fmla="*/ 293 w 621"/>
                          <a:gd name="T49" fmla="*/ 574 h 621"/>
                          <a:gd name="T50" fmla="*/ 306 w 621"/>
                          <a:gd name="T51" fmla="*/ 585 h 621"/>
                          <a:gd name="T52" fmla="*/ 319 w 621"/>
                          <a:gd name="T53" fmla="*/ 595 h 621"/>
                          <a:gd name="T54" fmla="*/ 326 w 621"/>
                          <a:gd name="T55" fmla="*/ 607 h 621"/>
                          <a:gd name="T56" fmla="*/ 349 w 621"/>
                          <a:gd name="T57" fmla="*/ 618 h 621"/>
                          <a:gd name="T58" fmla="*/ 369 w 621"/>
                          <a:gd name="T59" fmla="*/ 621 h 621"/>
                          <a:gd name="T60" fmla="*/ 394 w 621"/>
                          <a:gd name="T61" fmla="*/ 612 h 621"/>
                          <a:gd name="T62" fmla="*/ 417 w 621"/>
                          <a:gd name="T63" fmla="*/ 596 h 621"/>
                          <a:gd name="T64" fmla="*/ 438 w 621"/>
                          <a:gd name="T65" fmla="*/ 576 h 621"/>
                          <a:gd name="T66" fmla="*/ 459 w 621"/>
                          <a:gd name="T67" fmla="*/ 548 h 621"/>
                          <a:gd name="T68" fmla="*/ 481 w 621"/>
                          <a:gd name="T69" fmla="*/ 542 h 621"/>
                          <a:gd name="T70" fmla="*/ 530 w 621"/>
                          <a:gd name="T71" fmla="*/ 490 h 621"/>
                          <a:gd name="T72" fmla="*/ 621 w 621"/>
                          <a:gd name="T73" fmla="*/ 381 h 621"/>
                          <a:gd name="T74" fmla="*/ 605 w 621"/>
                          <a:gd name="T75" fmla="*/ 338 h 621"/>
                          <a:gd name="T76" fmla="*/ 576 w 621"/>
                          <a:gd name="T77" fmla="*/ 187 h 621"/>
                          <a:gd name="T78" fmla="*/ 502 w 621"/>
                          <a:gd name="T79" fmla="*/ 86 h 621"/>
                          <a:gd name="T80" fmla="*/ 388 w 621"/>
                          <a:gd name="T81" fmla="*/ 21 h 621"/>
                          <a:gd name="T82" fmla="*/ 242 w 621"/>
                          <a:gd name="T83" fmla="*/ 0 h 621"/>
                          <a:gd name="T84" fmla="*/ 79 w 621"/>
                          <a:gd name="T85" fmla="*/ 29 h 621"/>
                          <a:gd name="T86" fmla="*/ 21 w 621"/>
                          <a:gd name="T87" fmla="*/ 73 h 621"/>
                          <a:gd name="T88" fmla="*/ 0 w 621"/>
                          <a:gd name="T89" fmla="*/ 159 h 6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621" h="621">
                            <a:moveTo>
                              <a:pt x="0" y="159"/>
                            </a:moveTo>
                            <a:lnTo>
                              <a:pt x="43" y="251"/>
                            </a:lnTo>
                            <a:lnTo>
                              <a:pt x="71" y="297"/>
                            </a:lnTo>
                            <a:lnTo>
                              <a:pt x="96" y="325"/>
                            </a:lnTo>
                            <a:lnTo>
                              <a:pt x="129" y="352"/>
                            </a:lnTo>
                            <a:lnTo>
                              <a:pt x="132" y="372"/>
                            </a:lnTo>
                            <a:lnTo>
                              <a:pt x="129" y="395"/>
                            </a:lnTo>
                            <a:lnTo>
                              <a:pt x="124" y="427"/>
                            </a:lnTo>
                            <a:lnTo>
                              <a:pt x="121" y="452"/>
                            </a:lnTo>
                            <a:lnTo>
                              <a:pt x="122" y="467"/>
                            </a:lnTo>
                            <a:lnTo>
                              <a:pt x="129" y="483"/>
                            </a:lnTo>
                            <a:lnTo>
                              <a:pt x="141" y="491"/>
                            </a:lnTo>
                            <a:lnTo>
                              <a:pt x="157" y="496"/>
                            </a:lnTo>
                            <a:lnTo>
                              <a:pt x="178" y="494"/>
                            </a:lnTo>
                            <a:lnTo>
                              <a:pt x="192" y="496"/>
                            </a:lnTo>
                            <a:lnTo>
                              <a:pt x="212" y="523"/>
                            </a:lnTo>
                            <a:lnTo>
                              <a:pt x="217" y="538"/>
                            </a:lnTo>
                            <a:lnTo>
                              <a:pt x="228" y="543"/>
                            </a:lnTo>
                            <a:lnTo>
                              <a:pt x="241" y="541"/>
                            </a:lnTo>
                            <a:lnTo>
                              <a:pt x="249" y="539"/>
                            </a:lnTo>
                            <a:lnTo>
                              <a:pt x="252" y="550"/>
                            </a:lnTo>
                            <a:lnTo>
                              <a:pt x="256" y="563"/>
                            </a:lnTo>
                            <a:lnTo>
                              <a:pt x="267" y="570"/>
                            </a:lnTo>
                            <a:lnTo>
                              <a:pt x="282" y="575"/>
                            </a:lnTo>
                            <a:lnTo>
                              <a:pt x="293" y="574"/>
                            </a:lnTo>
                            <a:lnTo>
                              <a:pt x="306" y="585"/>
                            </a:lnTo>
                            <a:lnTo>
                              <a:pt x="319" y="595"/>
                            </a:lnTo>
                            <a:lnTo>
                              <a:pt x="326" y="607"/>
                            </a:lnTo>
                            <a:lnTo>
                              <a:pt x="349" y="618"/>
                            </a:lnTo>
                            <a:lnTo>
                              <a:pt x="369" y="621"/>
                            </a:lnTo>
                            <a:lnTo>
                              <a:pt x="394" y="612"/>
                            </a:lnTo>
                            <a:lnTo>
                              <a:pt x="417" y="596"/>
                            </a:lnTo>
                            <a:lnTo>
                              <a:pt x="438" y="576"/>
                            </a:lnTo>
                            <a:lnTo>
                              <a:pt x="459" y="548"/>
                            </a:lnTo>
                            <a:lnTo>
                              <a:pt x="481" y="542"/>
                            </a:lnTo>
                            <a:lnTo>
                              <a:pt x="530" y="490"/>
                            </a:lnTo>
                            <a:lnTo>
                              <a:pt x="621" y="381"/>
                            </a:lnTo>
                            <a:lnTo>
                              <a:pt x="605" y="338"/>
                            </a:lnTo>
                            <a:lnTo>
                              <a:pt x="576" y="187"/>
                            </a:lnTo>
                            <a:lnTo>
                              <a:pt x="502" y="86"/>
                            </a:lnTo>
                            <a:lnTo>
                              <a:pt x="388" y="21"/>
                            </a:lnTo>
                            <a:lnTo>
                              <a:pt x="242" y="0"/>
                            </a:lnTo>
                            <a:lnTo>
                              <a:pt x="79" y="29"/>
                            </a:lnTo>
                            <a:lnTo>
                              <a:pt x="21" y="73"/>
                            </a:lnTo>
                            <a:lnTo>
                              <a:pt x="0" y="159"/>
                            </a:lnTo>
                            <a:close/>
                          </a:path>
                        </a:pathLst>
                      </a:custGeom>
                      <a:solidFill>
                        <a:srgbClr val="FFA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nvGrpSpPr>
                      <p:cNvPr id="87397" name="Group 357"/>
                      <p:cNvGrpSpPr>
                        <a:grpSpLocks/>
                      </p:cNvGrpSpPr>
                      <p:nvPr/>
                    </p:nvGrpSpPr>
                    <p:grpSpPr bwMode="auto">
                      <a:xfrm>
                        <a:off x="3035" y="2836"/>
                        <a:ext cx="245" cy="265"/>
                        <a:chOff x="3035" y="2836"/>
                        <a:chExt cx="245" cy="265"/>
                      </a:xfrm>
                    </p:grpSpPr>
                    <p:sp>
                      <p:nvSpPr>
                        <p:cNvPr id="87398" name="Freeform 358"/>
                        <p:cNvSpPr>
                          <a:spLocks/>
                        </p:cNvSpPr>
                        <p:nvPr/>
                      </p:nvSpPr>
                      <p:spPr bwMode="auto">
                        <a:xfrm>
                          <a:off x="3104" y="3058"/>
                          <a:ext cx="27" cy="24"/>
                        </a:xfrm>
                        <a:custGeom>
                          <a:avLst/>
                          <a:gdLst>
                            <a:gd name="T0" fmla="*/ 0 w 54"/>
                            <a:gd name="T1" fmla="*/ 34 h 48"/>
                            <a:gd name="T2" fmla="*/ 26 w 54"/>
                            <a:gd name="T3" fmla="*/ 4 h 48"/>
                            <a:gd name="T4" fmla="*/ 39 w 54"/>
                            <a:gd name="T5" fmla="*/ 5 h 48"/>
                            <a:gd name="T6" fmla="*/ 54 w 54"/>
                            <a:gd name="T7" fmla="*/ 0 h 48"/>
                            <a:gd name="T8" fmla="*/ 34 w 54"/>
                            <a:gd name="T9" fmla="*/ 26 h 48"/>
                            <a:gd name="T10" fmla="*/ 21 w 54"/>
                            <a:gd name="T11" fmla="*/ 48 h 48"/>
                            <a:gd name="T12" fmla="*/ 12 w 54"/>
                            <a:gd name="T13" fmla="*/ 40 h 48"/>
                            <a:gd name="T14" fmla="*/ 0 w 54"/>
                            <a:gd name="T15" fmla="*/ 34 h 4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4" h="48">
                              <a:moveTo>
                                <a:pt x="0" y="34"/>
                              </a:moveTo>
                              <a:lnTo>
                                <a:pt x="26" y="4"/>
                              </a:lnTo>
                              <a:lnTo>
                                <a:pt x="39" y="5"/>
                              </a:lnTo>
                              <a:lnTo>
                                <a:pt x="54" y="0"/>
                              </a:lnTo>
                              <a:lnTo>
                                <a:pt x="34" y="26"/>
                              </a:lnTo>
                              <a:lnTo>
                                <a:pt x="21" y="48"/>
                              </a:lnTo>
                              <a:lnTo>
                                <a:pt x="12" y="40"/>
                              </a:lnTo>
                              <a:lnTo>
                                <a:pt x="0" y="34"/>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399" name="Freeform 359"/>
                        <p:cNvSpPr>
                          <a:spLocks/>
                        </p:cNvSpPr>
                        <p:nvPr/>
                      </p:nvSpPr>
                      <p:spPr bwMode="auto">
                        <a:xfrm>
                          <a:off x="3044" y="2836"/>
                          <a:ext cx="236" cy="242"/>
                        </a:xfrm>
                        <a:custGeom>
                          <a:avLst/>
                          <a:gdLst>
                            <a:gd name="T0" fmla="*/ 0 w 473"/>
                            <a:gd name="T1" fmla="*/ 123 h 482"/>
                            <a:gd name="T2" fmla="*/ 63 w 473"/>
                            <a:gd name="T3" fmla="*/ 147 h 482"/>
                            <a:gd name="T4" fmla="*/ 96 w 473"/>
                            <a:gd name="T5" fmla="*/ 157 h 482"/>
                            <a:gd name="T6" fmla="*/ 136 w 473"/>
                            <a:gd name="T7" fmla="*/ 162 h 482"/>
                            <a:gd name="T8" fmla="*/ 173 w 473"/>
                            <a:gd name="T9" fmla="*/ 165 h 482"/>
                            <a:gd name="T10" fmla="*/ 164 w 473"/>
                            <a:gd name="T11" fmla="*/ 185 h 482"/>
                            <a:gd name="T12" fmla="*/ 157 w 473"/>
                            <a:gd name="T13" fmla="*/ 215 h 482"/>
                            <a:gd name="T14" fmla="*/ 152 w 473"/>
                            <a:gd name="T15" fmla="*/ 245 h 482"/>
                            <a:gd name="T16" fmla="*/ 141 w 473"/>
                            <a:gd name="T17" fmla="*/ 257 h 482"/>
                            <a:gd name="T18" fmla="*/ 122 w 473"/>
                            <a:gd name="T19" fmla="*/ 268 h 482"/>
                            <a:gd name="T20" fmla="*/ 94 w 473"/>
                            <a:gd name="T21" fmla="*/ 280 h 482"/>
                            <a:gd name="T22" fmla="*/ 82 w 473"/>
                            <a:gd name="T23" fmla="*/ 296 h 482"/>
                            <a:gd name="T24" fmla="*/ 78 w 473"/>
                            <a:gd name="T25" fmla="*/ 316 h 482"/>
                            <a:gd name="T26" fmla="*/ 82 w 473"/>
                            <a:gd name="T27" fmla="*/ 341 h 482"/>
                            <a:gd name="T28" fmla="*/ 93 w 473"/>
                            <a:gd name="T29" fmla="*/ 364 h 482"/>
                            <a:gd name="T30" fmla="*/ 104 w 473"/>
                            <a:gd name="T31" fmla="*/ 381 h 482"/>
                            <a:gd name="T32" fmla="*/ 122 w 473"/>
                            <a:gd name="T33" fmla="*/ 397 h 482"/>
                            <a:gd name="T34" fmla="*/ 132 w 473"/>
                            <a:gd name="T35" fmla="*/ 391 h 482"/>
                            <a:gd name="T36" fmla="*/ 146 w 473"/>
                            <a:gd name="T37" fmla="*/ 387 h 482"/>
                            <a:gd name="T38" fmla="*/ 159 w 473"/>
                            <a:gd name="T39" fmla="*/ 390 h 482"/>
                            <a:gd name="T40" fmla="*/ 152 w 473"/>
                            <a:gd name="T41" fmla="*/ 427 h 482"/>
                            <a:gd name="T42" fmla="*/ 168 w 473"/>
                            <a:gd name="T43" fmla="*/ 435 h 482"/>
                            <a:gd name="T44" fmla="*/ 183 w 473"/>
                            <a:gd name="T45" fmla="*/ 445 h 482"/>
                            <a:gd name="T46" fmla="*/ 194 w 473"/>
                            <a:gd name="T47" fmla="*/ 462 h 482"/>
                            <a:gd name="T48" fmla="*/ 200 w 473"/>
                            <a:gd name="T49" fmla="*/ 475 h 482"/>
                            <a:gd name="T50" fmla="*/ 213 w 473"/>
                            <a:gd name="T51" fmla="*/ 481 h 482"/>
                            <a:gd name="T52" fmla="*/ 228 w 473"/>
                            <a:gd name="T53" fmla="*/ 482 h 482"/>
                            <a:gd name="T54" fmla="*/ 249 w 473"/>
                            <a:gd name="T55" fmla="*/ 468 h 482"/>
                            <a:gd name="T56" fmla="*/ 266 w 473"/>
                            <a:gd name="T57" fmla="*/ 451 h 482"/>
                            <a:gd name="T58" fmla="*/ 276 w 473"/>
                            <a:gd name="T59" fmla="*/ 436 h 482"/>
                            <a:gd name="T60" fmla="*/ 282 w 473"/>
                            <a:gd name="T61" fmla="*/ 407 h 482"/>
                            <a:gd name="T62" fmla="*/ 288 w 473"/>
                            <a:gd name="T63" fmla="*/ 374 h 482"/>
                            <a:gd name="T64" fmla="*/ 303 w 473"/>
                            <a:gd name="T65" fmla="*/ 360 h 482"/>
                            <a:gd name="T66" fmla="*/ 360 w 473"/>
                            <a:gd name="T67" fmla="*/ 341 h 482"/>
                            <a:gd name="T68" fmla="*/ 411 w 473"/>
                            <a:gd name="T69" fmla="*/ 320 h 482"/>
                            <a:gd name="T70" fmla="*/ 448 w 473"/>
                            <a:gd name="T71" fmla="*/ 297 h 482"/>
                            <a:gd name="T72" fmla="*/ 473 w 473"/>
                            <a:gd name="T73" fmla="*/ 269 h 482"/>
                            <a:gd name="T74" fmla="*/ 429 w 473"/>
                            <a:gd name="T75" fmla="*/ 94 h 482"/>
                            <a:gd name="T76" fmla="*/ 152 w 473"/>
                            <a:gd name="T77" fmla="*/ 0 h 482"/>
                            <a:gd name="T78" fmla="*/ 0 w 473"/>
                            <a:gd name="T79" fmla="*/ 123 h 4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73" h="482">
                              <a:moveTo>
                                <a:pt x="0" y="123"/>
                              </a:moveTo>
                              <a:lnTo>
                                <a:pt x="63" y="147"/>
                              </a:lnTo>
                              <a:lnTo>
                                <a:pt x="96" y="157"/>
                              </a:lnTo>
                              <a:lnTo>
                                <a:pt x="136" y="162"/>
                              </a:lnTo>
                              <a:lnTo>
                                <a:pt x="173" y="165"/>
                              </a:lnTo>
                              <a:lnTo>
                                <a:pt x="164" y="185"/>
                              </a:lnTo>
                              <a:lnTo>
                                <a:pt x="157" y="215"/>
                              </a:lnTo>
                              <a:lnTo>
                                <a:pt x="152" y="245"/>
                              </a:lnTo>
                              <a:lnTo>
                                <a:pt x="141" y="257"/>
                              </a:lnTo>
                              <a:lnTo>
                                <a:pt x="122" y="268"/>
                              </a:lnTo>
                              <a:lnTo>
                                <a:pt x="94" y="280"/>
                              </a:lnTo>
                              <a:lnTo>
                                <a:pt x="82" y="296"/>
                              </a:lnTo>
                              <a:lnTo>
                                <a:pt x="78" y="316"/>
                              </a:lnTo>
                              <a:lnTo>
                                <a:pt x="82" y="341"/>
                              </a:lnTo>
                              <a:lnTo>
                                <a:pt x="93" y="364"/>
                              </a:lnTo>
                              <a:lnTo>
                                <a:pt x="104" y="381"/>
                              </a:lnTo>
                              <a:lnTo>
                                <a:pt x="122" y="397"/>
                              </a:lnTo>
                              <a:lnTo>
                                <a:pt x="132" y="391"/>
                              </a:lnTo>
                              <a:lnTo>
                                <a:pt x="146" y="387"/>
                              </a:lnTo>
                              <a:lnTo>
                                <a:pt x="159" y="390"/>
                              </a:lnTo>
                              <a:lnTo>
                                <a:pt x="152" y="427"/>
                              </a:lnTo>
                              <a:lnTo>
                                <a:pt x="168" y="435"/>
                              </a:lnTo>
                              <a:lnTo>
                                <a:pt x="183" y="445"/>
                              </a:lnTo>
                              <a:lnTo>
                                <a:pt x="194" y="462"/>
                              </a:lnTo>
                              <a:lnTo>
                                <a:pt x="200" y="475"/>
                              </a:lnTo>
                              <a:lnTo>
                                <a:pt x="213" y="481"/>
                              </a:lnTo>
                              <a:lnTo>
                                <a:pt x="228" y="482"/>
                              </a:lnTo>
                              <a:lnTo>
                                <a:pt x="249" y="468"/>
                              </a:lnTo>
                              <a:lnTo>
                                <a:pt x="266" y="451"/>
                              </a:lnTo>
                              <a:lnTo>
                                <a:pt x="276" y="436"/>
                              </a:lnTo>
                              <a:lnTo>
                                <a:pt x="282" y="407"/>
                              </a:lnTo>
                              <a:lnTo>
                                <a:pt x="288" y="374"/>
                              </a:lnTo>
                              <a:lnTo>
                                <a:pt x="303" y="360"/>
                              </a:lnTo>
                              <a:lnTo>
                                <a:pt x="360" y="341"/>
                              </a:lnTo>
                              <a:lnTo>
                                <a:pt x="411" y="320"/>
                              </a:lnTo>
                              <a:lnTo>
                                <a:pt x="448" y="297"/>
                              </a:lnTo>
                              <a:lnTo>
                                <a:pt x="473" y="269"/>
                              </a:lnTo>
                              <a:lnTo>
                                <a:pt x="429" y="94"/>
                              </a:lnTo>
                              <a:lnTo>
                                <a:pt x="152" y="0"/>
                              </a:lnTo>
                              <a:lnTo>
                                <a:pt x="0" y="123"/>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0" name="Freeform 360"/>
                        <p:cNvSpPr>
                          <a:spLocks/>
                        </p:cNvSpPr>
                        <p:nvPr/>
                      </p:nvSpPr>
                      <p:spPr bwMode="auto">
                        <a:xfrm>
                          <a:off x="3035" y="3001"/>
                          <a:ext cx="48" cy="38"/>
                        </a:xfrm>
                        <a:custGeom>
                          <a:avLst/>
                          <a:gdLst>
                            <a:gd name="T0" fmla="*/ 11 w 96"/>
                            <a:gd name="T1" fmla="*/ 73 h 76"/>
                            <a:gd name="T2" fmla="*/ 0 w 96"/>
                            <a:gd name="T3" fmla="*/ 68 h 76"/>
                            <a:gd name="T4" fmla="*/ 0 w 96"/>
                            <a:gd name="T5" fmla="*/ 58 h 76"/>
                            <a:gd name="T6" fmla="*/ 10 w 96"/>
                            <a:gd name="T7" fmla="*/ 54 h 76"/>
                            <a:gd name="T8" fmla="*/ 27 w 96"/>
                            <a:gd name="T9" fmla="*/ 52 h 76"/>
                            <a:gd name="T10" fmla="*/ 43 w 96"/>
                            <a:gd name="T11" fmla="*/ 54 h 76"/>
                            <a:gd name="T12" fmla="*/ 62 w 96"/>
                            <a:gd name="T13" fmla="*/ 60 h 76"/>
                            <a:gd name="T14" fmla="*/ 73 w 96"/>
                            <a:gd name="T15" fmla="*/ 40 h 76"/>
                            <a:gd name="T16" fmla="*/ 73 w 96"/>
                            <a:gd name="T17" fmla="*/ 25 h 76"/>
                            <a:gd name="T18" fmla="*/ 68 w 96"/>
                            <a:gd name="T19" fmla="*/ 13 h 76"/>
                            <a:gd name="T20" fmla="*/ 56 w 96"/>
                            <a:gd name="T21" fmla="*/ 9 h 76"/>
                            <a:gd name="T22" fmla="*/ 44 w 96"/>
                            <a:gd name="T23" fmla="*/ 13 h 76"/>
                            <a:gd name="T24" fmla="*/ 36 w 96"/>
                            <a:gd name="T25" fmla="*/ 20 h 76"/>
                            <a:gd name="T26" fmla="*/ 38 w 96"/>
                            <a:gd name="T27" fmla="*/ 9 h 76"/>
                            <a:gd name="T28" fmla="*/ 49 w 96"/>
                            <a:gd name="T29" fmla="*/ 0 h 76"/>
                            <a:gd name="T30" fmla="*/ 65 w 96"/>
                            <a:gd name="T31" fmla="*/ 0 h 76"/>
                            <a:gd name="T32" fmla="*/ 85 w 96"/>
                            <a:gd name="T33" fmla="*/ 8 h 76"/>
                            <a:gd name="T34" fmla="*/ 94 w 96"/>
                            <a:gd name="T35" fmla="*/ 19 h 76"/>
                            <a:gd name="T36" fmla="*/ 96 w 96"/>
                            <a:gd name="T37" fmla="*/ 32 h 76"/>
                            <a:gd name="T38" fmla="*/ 94 w 96"/>
                            <a:gd name="T39" fmla="*/ 49 h 76"/>
                            <a:gd name="T40" fmla="*/ 84 w 96"/>
                            <a:gd name="T41" fmla="*/ 67 h 76"/>
                            <a:gd name="T42" fmla="*/ 72 w 96"/>
                            <a:gd name="T43" fmla="*/ 74 h 76"/>
                            <a:gd name="T44" fmla="*/ 52 w 96"/>
                            <a:gd name="T45" fmla="*/ 76 h 76"/>
                            <a:gd name="T46" fmla="*/ 40 w 96"/>
                            <a:gd name="T47" fmla="*/ 73 h 76"/>
                            <a:gd name="T48" fmla="*/ 27 w 96"/>
                            <a:gd name="T49" fmla="*/ 69 h 76"/>
                            <a:gd name="T50" fmla="*/ 11 w 96"/>
                            <a:gd name="T51" fmla="*/ 73 h 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96" h="76">
                              <a:moveTo>
                                <a:pt x="11" y="73"/>
                              </a:moveTo>
                              <a:lnTo>
                                <a:pt x="0" y="68"/>
                              </a:lnTo>
                              <a:lnTo>
                                <a:pt x="0" y="58"/>
                              </a:lnTo>
                              <a:lnTo>
                                <a:pt x="10" y="54"/>
                              </a:lnTo>
                              <a:lnTo>
                                <a:pt x="27" y="52"/>
                              </a:lnTo>
                              <a:lnTo>
                                <a:pt x="43" y="54"/>
                              </a:lnTo>
                              <a:lnTo>
                                <a:pt x="62" y="60"/>
                              </a:lnTo>
                              <a:lnTo>
                                <a:pt x="73" y="40"/>
                              </a:lnTo>
                              <a:lnTo>
                                <a:pt x="73" y="25"/>
                              </a:lnTo>
                              <a:lnTo>
                                <a:pt x="68" y="13"/>
                              </a:lnTo>
                              <a:lnTo>
                                <a:pt x="56" y="9"/>
                              </a:lnTo>
                              <a:lnTo>
                                <a:pt x="44" y="13"/>
                              </a:lnTo>
                              <a:lnTo>
                                <a:pt x="36" y="20"/>
                              </a:lnTo>
                              <a:lnTo>
                                <a:pt x="38" y="9"/>
                              </a:lnTo>
                              <a:lnTo>
                                <a:pt x="49" y="0"/>
                              </a:lnTo>
                              <a:lnTo>
                                <a:pt x="65" y="0"/>
                              </a:lnTo>
                              <a:lnTo>
                                <a:pt x="85" y="8"/>
                              </a:lnTo>
                              <a:lnTo>
                                <a:pt x="94" y="19"/>
                              </a:lnTo>
                              <a:lnTo>
                                <a:pt x="96" y="32"/>
                              </a:lnTo>
                              <a:lnTo>
                                <a:pt x="94" y="49"/>
                              </a:lnTo>
                              <a:lnTo>
                                <a:pt x="84" y="67"/>
                              </a:lnTo>
                              <a:lnTo>
                                <a:pt x="72" y="74"/>
                              </a:lnTo>
                              <a:lnTo>
                                <a:pt x="52" y="76"/>
                              </a:lnTo>
                              <a:lnTo>
                                <a:pt x="40" y="73"/>
                              </a:lnTo>
                              <a:lnTo>
                                <a:pt x="27" y="69"/>
                              </a:lnTo>
                              <a:lnTo>
                                <a:pt x="11" y="73"/>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1" name="Freeform 361"/>
                        <p:cNvSpPr>
                          <a:spLocks/>
                        </p:cNvSpPr>
                        <p:nvPr/>
                      </p:nvSpPr>
                      <p:spPr bwMode="auto">
                        <a:xfrm>
                          <a:off x="3126" y="3082"/>
                          <a:ext cx="38" cy="19"/>
                        </a:xfrm>
                        <a:custGeom>
                          <a:avLst/>
                          <a:gdLst>
                            <a:gd name="T0" fmla="*/ 0 w 76"/>
                            <a:gd name="T1" fmla="*/ 23 h 37"/>
                            <a:gd name="T2" fmla="*/ 19 w 76"/>
                            <a:gd name="T3" fmla="*/ 15 h 37"/>
                            <a:gd name="T4" fmla="*/ 37 w 76"/>
                            <a:gd name="T5" fmla="*/ 0 h 37"/>
                            <a:gd name="T6" fmla="*/ 46 w 76"/>
                            <a:gd name="T7" fmla="*/ 6 h 37"/>
                            <a:gd name="T8" fmla="*/ 55 w 76"/>
                            <a:gd name="T9" fmla="*/ 13 h 37"/>
                            <a:gd name="T10" fmla="*/ 65 w 76"/>
                            <a:gd name="T11" fmla="*/ 17 h 37"/>
                            <a:gd name="T12" fmla="*/ 76 w 76"/>
                            <a:gd name="T13" fmla="*/ 20 h 37"/>
                            <a:gd name="T14" fmla="*/ 58 w 76"/>
                            <a:gd name="T15" fmla="*/ 31 h 37"/>
                            <a:gd name="T16" fmla="*/ 41 w 76"/>
                            <a:gd name="T17" fmla="*/ 37 h 37"/>
                            <a:gd name="T18" fmla="*/ 26 w 76"/>
                            <a:gd name="T19" fmla="*/ 36 h 37"/>
                            <a:gd name="T20" fmla="*/ 14 w 76"/>
                            <a:gd name="T21" fmla="*/ 32 h 37"/>
                            <a:gd name="T22" fmla="*/ 0 w 76"/>
                            <a:gd name="T23" fmla="*/ 23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6" h="37">
                              <a:moveTo>
                                <a:pt x="0" y="23"/>
                              </a:moveTo>
                              <a:lnTo>
                                <a:pt x="19" y="15"/>
                              </a:lnTo>
                              <a:lnTo>
                                <a:pt x="37" y="0"/>
                              </a:lnTo>
                              <a:lnTo>
                                <a:pt x="46" y="6"/>
                              </a:lnTo>
                              <a:lnTo>
                                <a:pt x="55" y="13"/>
                              </a:lnTo>
                              <a:lnTo>
                                <a:pt x="65" y="17"/>
                              </a:lnTo>
                              <a:lnTo>
                                <a:pt x="76" y="20"/>
                              </a:lnTo>
                              <a:lnTo>
                                <a:pt x="58" y="31"/>
                              </a:lnTo>
                              <a:lnTo>
                                <a:pt x="41" y="37"/>
                              </a:lnTo>
                              <a:lnTo>
                                <a:pt x="26" y="36"/>
                              </a:lnTo>
                              <a:lnTo>
                                <a:pt x="14" y="32"/>
                              </a:lnTo>
                              <a:lnTo>
                                <a:pt x="0" y="23"/>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nvGrpSpPr>
                  <p:cNvPr id="87402" name="Group 362"/>
                  <p:cNvGrpSpPr>
                    <a:grpSpLocks/>
                  </p:cNvGrpSpPr>
                  <p:nvPr/>
                </p:nvGrpSpPr>
                <p:grpSpPr bwMode="auto">
                  <a:xfrm>
                    <a:off x="3068" y="3030"/>
                    <a:ext cx="54" cy="48"/>
                    <a:chOff x="3068" y="3030"/>
                    <a:chExt cx="54" cy="48"/>
                  </a:xfrm>
                </p:grpSpPr>
                <p:sp>
                  <p:nvSpPr>
                    <p:cNvPr id="87403" name="Freeform 363"/>
                    <p:cNvSpPr>
                      <a:spLocks/>
                    </p:cNvSpPr>
                    <p:nvPr/>
                  </p:nvSpPr>
                  <p:spPr bwMode="auto">
                    <a:xfrm>
                      <a:off x="3073" y="3031"/>
                      <a:ext cx="49" cy="39"/>
                    </a:xfrm>
                    <a:custGeom>
                      <a:avLst/>
                      <a:gdLst>
                        <a:gd name="T0" fmla="*/ 0 w 98"/>
                        <a:gd name="T1" fmla="*/ 51 h 77"/>
                        <a:gd name="T2" fmla="*/ 23 w 98"/>
                        <a:gd name="T3" fmla="*/ 55 h 77"/>
                        <a:gd name="T4" fmla="*/ 32 w 98"/>
                        <a:gd name="T5" fmla="*/ 70 h 77"/>
                        <a:gd name="T6" fmla="*/ 39 w 98"/>
                        <a:gd name="T7" fmla="*/ 77 h 77"/>
                        <a:gd name="T8" fmla="*/ 74 w 98"/>
                        <a:gd name="T9" fmla="*/ 64 h 77"/>
                        <a:gd name="T10" fmla="*/ 84 w 98"/>
                        <a:gd name="T11" fmla="*/ 45 h 77"/>
                        <a:gd name="T12" fmla="*/ 98 w 98"/>
                        <a:gd name="T13" fmla="*/ 0 h 77"/>
                        <a:gd name="T14" fmla="*/ 83 w 98"/>
                        <a:gd name="T15" fmla="*/ 7 h 77"/>
                        <a:gd name="T16" fmla="*/ 0 w 98"/>
                        <a:gd name="T17" fmla="*/ 51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8" h="77">
                          <a:moveTo>
                            <a:pt x="0" y="51"/>
                          </a:moveTo>
                          <a:lnTo>
                            <a:pt x="23" y="55"/>
                          </a:lnTo>
                          <a:lnTo>
                            <a:pt x="32" y="70"/>
                          </a:lnTo>
                          <a:lnTo>
                            <a:pt x="39" y="77"/>
                          </a:lnTo>
                          <a:lnTo>
                            <a:pt x="74" y="64"/>
                          </a:lnTo>
                          <a:lnTo>
                            <a:pt x="84" y="45"/>
                          </a:lnTo>
                          <a:lnTo>
                            <a:pt x="98" y="0"/>
                          </a:lnTo>
                          <a:lnTo>
                            <a:pt x="83" y="7"/>
                          </a:lnTo>
                          <a:lnTo>
                            <a:pt x="0" y="51"/>
                          </a:lnTo>
                          <a:close/>
                        </a:path>
                      </a:pathLst>
                    </a:custGeom>
                    <a:solidFill>
                      <a:srgbClr val="E04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4" name="Freeform 364"/>
                    <p:cNvSpPr>
                      <a:spLocks/>
                    </p:cNvSpPr>
                    <p:nvPr/>
                  </p:nvSpPr>
                  <p:spPr bwMode="auto">
                    <a:xfrm>
                      <a:off x="3079" y="3031"/>
                      <a:ext cx="42" cy="35"/>
                    </a:xfrm>
                    <a:custGeom>
                      <a:avLst/>
                      <a:gdLst>
                        <a:gd name="T0" fmla="*/ 0 w 84"/>
                        <a:gd name="T1" fmla="*/ 50 h 71"/>
                        <a:gd name="T2" fmla="*/ 19 w 84"/>
                        <a:gd name="T3" fmla="*/ 71 h 71"/>
                        <a:gd name="T4" fmla="*/ 32 w 84"/>
                        <a:gd name="T5" fmla="*/ 67 h 71"/>
                        <a:gd name="T6" fmla="*/ 83 w 84"/>
                        <a:gd name="T7" fmla="*/ 8 h 71"/>
                        <a:gd name="T8" fmla="*/ 84 w 84"/>
                        <a:gd name="T9" fmla="*/ 0 h 71"/>
                        <a:gd name="T10" fmla="*/ 0 w 84"/>
                        <a:gd name="T11" fmla="*/ 50 h 71"/>
                      </a:gdLst>
                      <a:ahLst/>
                      <a:cxnLst>
                        <a:cxn ang="0">
                          <a:pos x="T0" y="T1"/>
                        </a:cxn>
                        <a:cxn ang="0">
                          <a:pos x="T2" y="T3"/>
                        </a:cxn>
                        <a:cxn ang="0">
                          <a:pos x="T4" y="T5"/>
                        </a:cxn>
                        <a:cxn ang="0">
                          <a:pos x="T6" y="T7"/>
                        </a:cxn>
                        <a:cxn ang="0">
                          <a:pos x="T8" y="T9"/>
                        </a:cxn>
                        <a:cxn ang="0">
                          <a:pos x="T10" y="T11"/>
                        </a:cxn>
                      </a:cxnLst>
                      <a:rect l="0" t="0" r="r" b="b"/>
                      <a:pathLst>
                        <a:path w="84" h="71">
                          <a:moveTo>
                            <a:pt x="0" y="50"/>
                          </a:moveTo>
                          <a:lnTo>
                            <a:pt x="19" y="71"/>
                          </a:lnTo>
                          <a:lnTo>
                            <a:pt x="32" y="67"/>
                          </a:lnTo>
                          <a:lnTo>
                            <a:pt x="83" y="8"/>
                          </a:lnTo>
                          <a:lnTo>
                            <a:pt x="84" y="0"/>
                          </a:lnTo>
                          <a:lnTo>
                            <a:pt x="0" y="5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5" name="Freeform 365"/>
                    <p:cNvSpPr>
                      <a:spLocks/>
                    </p:cNvSpPr>
                    <p:nvPr/>
                  </p:nvSpPr>
                  <p:spPr bwMode="auto">
                    <a:xfrm>
                      <a:off x="3068" y="3030"/>
                      <a:ext cx="54" cy="32"/>
                    </a:xfrm>
                    <a:custGeom>
                      <a:avLst/>
                      <a:gdLst>
                        <a:gd name="T0" fmla="*/ 110 w 110"/>
                        <a:gd name="T1" fmla="*/ 0 h 64"/>
                        <a:gd name="T2" fmla="*/ 91 w 110"/>
                        <a:gd name="T3" fmla="*/ 10 h 64"/>
                        <a:gd name="T4" fmla="*/ 63 w 110"/>
                        <a:gd name="T5" fmla="*/ 21 h 64"/>
                        <a:gd name="T6" fmla="*/ 34 w 110"/>
                        <a:gd name="T7" fmla="*/ 26 h 64"/>
                        <a:gd name="T8" fmla="*/ 13 w 110"/>
                        <a:gd name="T9" fmla="*/ 38 h 64"/>
                        <a:gd name="T10" fmla="*/ 4 w 110"/>
                        <a:gd name="T11" fmla="*/ 46 h 64"/>
                        <a:gd name="T12" fmla="*/ 0 w 110"/>
                        <a:gd name="T13" fmla="*/ 58 h 64"/>
                        <a:gd name="T14" fmla="*/ 7 w 110"/>
                        <a:gd name="T15" fmla="*/ 64 h 64"/>
                        <a:gd name="T16" fmla="*/ 18 w 110"/>
                        <a:gd name="T17" fmla="*/ 64 h 64"/>
                        <a:gd name="T18" fmla="*/ 27 w 110"/>
                        <a:gd name="T19" fmla="*/ 63 h 64"/>
                        <a:gd name="T20" fmla="*/ 47 w 110"/>
                        <a:gd name="T21" fmla="*/ 53 h 64"/>
                        <a:gd name="T22" fmla="*/ 68 w 110"/>
                        <a:gd name="T23" fmla="*/ 37 h 64"/>
                        <a:gd name="T24" fmla="*/ 104 w 110"/>
                        <a:gd name="T25" fmla="*/ 10 h 64"/>
                        <a:gd name="T26" fmla="*/ 110 w 110"/>
                        <a:gd name="T27" fmla="*/ 0 h 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10" h="64">
                          <a:moveTo>
                            <a:pt x="110" y="0"/>
                          </a:moveTo>
                          <a:lnTo>
                            <a:pt x="91" y="10"/>
                          </a:lnTo>
                          <a:lnTo>
                            <a:pt x="63" y="21"/>
                          </a:lnTo>
                          <a:lnTo>
                            <a:pt x="34" y="26"/>
                          </a:lnTo>
                          <a:lnTo>
                            <a:pt x="13" y="38"/>
                          </a:lnTo>
                          <a:lnTo>
                            <a:pt x="4" y="46"/>
                          </a:lnTo>
                          <a:lnTo>
                            <a:pt x="0" y="58"/>
                          </a:lnTo>
                          <a:lnTo>
                            <a:pt x="7" y="64"/>
                          </a:lnTo>
                          <a:lnTo>
                            <a:pt x="18" y="64"/>
                          </a:lnTo>
                          <a:lnTo>
                            <a:pt x="27" y="63"/>
                          </a:lnTo>
                          <a:lnTo>
                            <a:pt x="47" y="53"/>
                          </a:lnTo>
                          <a:lnTo>
                            <a:pt x="68" y="37"/>
                          </a:lnTo>
                          <a:lnTo>
                            <a:pt x="104" y="10"/>
                          </a:lnTo>
                          <a:lnTo>
                            <a:pt x="110" y="0"/>
                          </a:lnTo>
                          <a:close/>
                        </a:path>
                      </a:pathLst>
                    </a:custGeom>
                    <a:solidFill>
                      <a:srgbClr val="FF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6" name="Freeform 366"/>
                    <p:cNvSpPr>
                      <a:spLocks/>
                    </p:cNvSpPr>
                    <p:nvPr/>
                  </p:nvSpPr>
                  <p:spPr bwMode="auto">
                    <a:xfrm>
                      <a:off x="3087" y="3031"/>
                      <a:ext cx="35" cy="47"/>
                    </a:xfrm>
                    <a:custGeom>
                      <a:avLst/>
                      <a:gdLst>
                        <a:gd name="T0" fmla="*/ 71 w 71"/>
                        <a:gd name="T1" fmla="*/ 0 h 95"/>
                        <a:gd name="T2" fmla="*/ 54 w 71"/>
                        <a:gd name="T3" fmla="*/ 34 h 95"/>
                        <a:gd name="T4" fmla="*/ 38 w 71"/>
                        <a:gd name="T5" fmla="*/ 52 h 95"/>
                        <a:gd name="T6" fmla="*/ 29 w 71"/>
                        <a:gd name="T7" fmla="*/ 67 h 95"/>
                        <a:gd name="T8" fmla="*/ 19 w 71"/>
                        <a:gd name="T9" fmla="*/ 72 h 95"/>
                        <a:gd name="T10" fmla="*/ 11 w 71"/>
                        <a:gd name="T11" fmla="*/ 72 h 95"/>
                        <a:gd name="T12" fmla="*/ 0 w 71"/>
                        <a:gd name="T13" fmla="*/ 68 h 95"/>
                        <a:gd name="T14" fmla="*/ 2 w 71"/>
                        <a:gd name="T15" fmla="*/ 79 h 95"/>
                        <a:gd name="T16" fmla="*/ 8 w 71"/>
                        <a:gd name="T17" fmla="*/ 84 h 95"/>
                        <a:gd name="T18" fmla="*/ 24 w 71"/>
                        <a:gd name="T19" fmla="*/ 93 h 95"/>
                        <a:gd name="T20" fmla="*/ 34 w 71"/>
                        <a:gd name="T21" fmla="*/ 95 h 95"/>
                        <a:gd name="T22" fmla="*/ 45 w 71"/>
                        <a:gd name="T23" fmla="*/ 94 h 95"/>
                        <a:gd name="T24" fmla="*/ 55 w 71"/>
                        <a:gd name="T25" fmla="*/ 84 h 95"/>
                        <a:gd name="T26" fmla="*/ 64 w 71"/>
                        <a:gd name="T27" fmla="*/ 72 h 95"/>
                        <a:gd name="T28" fmla="*/ 67 w 71"/>
                        <a:gd name="T29" fmla="*/ 56 h 95"/>
                        <a:gd name="T30" fmla="*/ 65 w 71"/>
                        <a:gd name="T31" fmla="*/ 37 h 95"/>
                        <a:gd name="T32" fmla="*/ 71 w 71"/>
                        <a:gd name="T33" fmla="*/ 0 h 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1" h="95">
                          <a:moveTo>
                            <a:pt x="71" y="0"/>
                          </a:moveTo>
                          <a:lnTo>
                            <a:pt x="54" y="34"/>
                          </a:lnTo>
                          <a:lnTo>
                            <a:pt x="38" y="52"/>
                          </a:lnTo>
                          <a:lnTo>
                            <a:pt x="29" y="67"/>
                          </a:lnTo>
                          <a:lnTo>
                            <a:pt x="19" y="72"/>
                          </a:lnTo>
                          <a:lnTo>
                            <a:pt x="11" y="72"/>
                          </a:lnTo>
                          <a:lnTo>
                            <a:pt x="0" y="68"/>
                          </a:lnTo>
                          <a:lnTo>
                            <a:pt x="2" y="79"/>
                          </a:lnTo>
                          <a:lnTo>
                            <a:pt x="8" y="84"/>
                          </a:lnTo>
                          <a:lnTo>
                            <a:pt x="24" y="93"/>
                          </a:lnTo>
                          <a:lnTo>
                            <a:pt x="34" y="95"/>
                          </a:lnTo>
                          <a:lnTo>
                            <a:pt x="45" y="94"/>
                          </a:lnTo>
                          <a:lnTo>
                            <a:pt x="55" y="84"/>
                          </a:lnTo>
                          <a:lnTo>
                            <a:pt x="64" y="72"/>
                          </a:lnTo>
                          <a:lnTo>
                            <a:pt x="67" y="56"/>
                          </a:lnTo>
                          <a:lnTo>
                            <a:pt x="65" y="37"/>
                          </a:lnTo>
                          <a:lnTo>
                            <a:pt x="71" y="0"/>
                          </a:lnTo>
                          <a:close/>
                        </a:path>
                      </a:pathLst>
                    </a:custGeom>
                    <a:solidFill>
                      <a:srgbClr val="FF80A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sp>
                <p:nvSpPr>
                  <p:cNvPr id="87407" name="Freeform 367"/>
                  <p:cNvSpPr>
                    <a:spLocks/>
                  </p:cNvSpPr>
                  <p:nvPr/>
                </p:nvSpPr>
                <p:spPr bwMode="auto">
                  <a:xfrm>
                    <a:off x="3039" y="2934"/>
                    <a:ext cx="43" cy="40"/>
                  </a:xfrm>
                  <a:custGeom>
                    <a:avLst/>
                    <a:gdLst>
                      <a:gd name="T0" fmla="*/ 0 w 87"/>
                      <a:gd name="T1" fmla="*/ 43 h 80"/>
                      <a:gd name="T2" fmla="*/ 9 w 87"/>
                      <a:gd name="T3" fmla="*/ 30 h 80"/>
                      <a:gd name="T4" fmla="*/ 25 w 87"/>
                      <a:gd name="T5" fmla="*/ 19 h 80"/>
                      <a:gd name="T6" fmla="*/ 45 w 87"/>
                      <a:gd name="T7" fmla="*/ 9 h 80"/>
                      <a:gd name="T8" fmla="*/ 64 w 87"/>
                      <a:gd name="T9" fmla="*/ 4 h 80"/>
                      <a:gd name="T10" fmla="*/ 84 w 87"/>
                      <a:gd name="T11" fmla="*/ 0 h 80"/>
                      <a:gd name="T12" fmla="*/ 86 w 87"/>
                      <a:gd name="T13" fmla="*/ 12 h 80"/>
                      <a:gd name="T14" fmla="*/ 87 w 87"/>
                      <a:gd name="T15" fmla="*/ 28 h 80"/>
                      <a:gd name="T16" fmla="*/ 83 w 87"/>
                      <a:gd name="T17" fmla="*/ 47 h 80"/>
                      <a:gd name="T18" fmla="*/ 75 w 87"/>
                      <a:gd name="T19" fmla="*/ 63 h 80"/>
                      <a:gd name="T20" fmla="*/ 61 w 87"/>
                      <a:gd name="T21" fmla="*/ 74 h 80"/>
                      <a:gd name="T22" fmla="*/ 44 w 87"/>
                      <a:gd name="T23" fmla="*/ 80 h 80"/>
                      <a:gd name="T24" fmla="*/ 36 w 87"/>
                      <a:gd name="T25" fmla="*/ 67 h 80"/>
                      <a:gd name="T26" fmla="*/ 25 w 87"/>
                      <a:gd name="T27" fmla="*/ 59 h 80"/>
                      <a:gd name="T28" fmla="*/ 19 w 87"/>
                      <a:gd name="T29" fmla="*/ 53 h 80"/>
                      <a:gd name="T30" fmla="*/ 7 w 87"/>
                      <a:gd name="T31" fmla="*/ 49 h 80"/>
                      <a:gd name="T32" fmla="*/ 0 w 87"/>
                      <a:gd name="T33" fmla="*/ 43 h 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7" h="80">
                        <a:moveTo>
                          <a:pt x="0" y="43"/>
                        </a:moveTo>
                        <a:lnTo>
                          <a:pt x="9" y="30"/>
                        </a:lnTo>
                        <a:lnTo>
                          <a:pt x="25" y="19"/>
                        </a:lnTo>
                        <a:lnTo>
                          <a:pt x="45" y="9"/>
                        </a:lnTo>
                        <a:lnTo>
                          <a:pt x="64" y="4"/>
                        </a:lnTo>
                        <a:lnTo>
                          <a:pt x="84" y="0"/>
                        </a:lnTo>
                        <a:lnTo>
                          <a:pt x="86" y="12"/>
                        </a:lnTo>
                        <a:lnTo>
                          <a:pt x="87" y="28"/>
                        </a:lnTo>
                        <a:lnTo>
                          <a:pt x="83" y="47"/>
                        </a:lnTo>
                        <a:lnTo>
                          <a:pt x="75" y="63"/>
                        </a:lnTo>
                        <a:lnTo>
                          <a:pt x="61" y="74"/>
                        </a:lnTo>
                        <a:lnTo>
                          <a:pt x="44" y="80"/>
                        </a:lnTo>
                        <a:lnTo>
                          <a:pt x="36" y="67"/>
                        </a:lnTo>
                        <a:lnTo>
                          <a:pt x="25" y="59"/>
                        </a:lnTo>
                        <a:lnTo>
                          <a:pt x="19" y="53"/>
                        </a:lnTo>
                        <a:lnTo>
                          <a:pt x="7" y="49"/>
                        </a:lnTo>
                        <a:lnTo>
                          <a:pt x="0" y="43"/>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8" name="Freeform 368"/>
                  <p:cNvSpPr>
                    <a:spLocks/>
                  </p:cNvSpPr>
                  <p:nvPr/>
                </p:nvSpPr>
                <p:spPr bwMode="auto">
                  <a:xfrm>
                    <a:off x="3059" y="2934"/>
                    <a:ext cx="22" cy="24"/>
                  </a:xfrm>
                  <a:custGeom>
                    <a:avLst/>
                    <a:gdLst>
                      <a:gd name="T0" fmla="*/ 0 w 44"/>
                      <a:gd name="T1" fmla="*/ 29 h 48"/>
                      <a:gd name="T2" fmla="*/ 19 w 44"/>
                      <a:gd name="T3" fmla="*/ 48 h 48"/>
                      <a:gd name="T4" fmla="*/ 32 w 44"/>
                      <a:gd name="T5" fmla="*/ 32 h 48"/>
                      <a:gd name="T6" fmla="*/ 43 w 44"/>
                      <a:gd name="T7" fmla="*/ 10 h 48"/>
                      <a:gd name="T8" fmla="*/ 44 w 44"/>
                      <a:gd name="T9" fmla="*/ 0 h 48"/>
                      <a:gd name="T10" fmla="*/ 28 w 44"/>
                      <a:gd name="T11" fmla="*/ 8 h 48"/>
                      <a:gd name="T12" fmla="*/ 0 w 44"/>
                      <a:gd name="T13" fmla="*/ 29 h 48"/>
                    </a:gdLst>
                    <a:ahLst/>
                    <a:cxnLst>
                      <a:cxn ang="0">
                        <a:pos x="T0" y="T1"/>
                      </a:cxn>
                      <a:cxn ang="0">
                        <a:pos x="T2" y="T3"/>
                      </a:cxn>
                      <a:cxn ang="0">
                        <a:pos x="T4" y="T5"/>
                      </a:cxn>
                      <a:cxn ang="0">
                        <a:pos x="T6" y="T7"/>
                      </a:cxn>
                      <a:cxn ang="0">
                        <a:pos x="T8" y="T9"/>
                      </a:cxn>
                      <a:cxn ang="0">
                        <a:pos x="T10" y="T11"/>
                      </a:cxn>
                      <a:cxn ang="0">
                        <a:pos x="T12" y="T13"/>
                      </a:cxn>
                    </a:cxnLst>
                    <a:rect l="0" t="0" r="r" b="b"/>
                    <a:pathLst>
                      <a:path w="44" h="48">
                        <a:moveTo>
                          <a:pt x="0" y="29"/>
                        </a:moveTo>
                        <a:lnTo>
                          <a:pt x="19" y="48"/>
                        </a:lnTo>
                        <a:lnTo>
                          <a:pt x="32" y="32"/>
                        </a:lnTo>
                        <a:lnTo>
                          <a:pt x="43" y="10"/>
                        </a:lnTo>
                        <a:lnTo>
                          <a:pt x="44" y="0"/>
                        </a:lnTo>
                        <a:lnTo>
                          <a:pt x="28" y="8"/>
                        </a:lnTo>
                        <a:lnTo>
                          <a:pt x="0" y="29"/>
                        </a:lnTo>
                        <a:close/>
                      </a:path>
                    </a:pathLst>
                  </a:custGeom>
                  <a:solidFill>
                    <a:srgbClr val="FFFFE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09" name="Freeform 369"/>
                  <p:cNvSpPr>
                    <a:spLocks/>
                  </p:cNvSpPr>
                  <p:nvPr/>
                </p:nvSpPr>
                <p:spPr bwMode="auto">
                  <a:xfrm>
                    <a:off x="3049" y="2933"/>
                    <a:ext cx="33" cy="37"/>
                  </a:xfrm>
                  <a:custGeom>
                    <a:avLst/>
                    <a:gdLst>
                      <a:gd name="T0" fmla="*/ 0 w 67"/>
                      <a:gd name="T1" fmla="*/ 63 h 75"/>
                      <a:gd name="T2" fmla="*/ 7 w 67"/>
                      <a:gd name="T3" fmla="*/ 56 h 75"/>
                      <a:gd name="T4" fmla="*/ 15 w 67"/>
                      <a:gd name="T5" fmla="*/ 40 h 75"/>
                      <a:gd name="T6" fmla="*/ 31 w 67"/>
                      <a:gd name="T7" fmla="*/ 28 h 75"/>
                      <a:gd name="T8" fmla="*/ 48 w 67"/>
                      <a:gd name="T9" fmla="*/ 16 h 75"/>
                      <a:gd name="T10" fmla="*/ 62 w 67"/>
                      <a:gd name="T11" fmla="*/ 6 h 75"/>
                      <a:gd name="T12" fmla="*/ 57 w 67"/>
                      <a:gd name="T13" fmla="*/ 21 h 75"/>
                      <a:gd name="T14" fmla="*/ 48 w 67"/>
                      <a:gd name="T15" fmla="*/ 36 h 75"/>
                      <a:gd name="T16" fmla="*/ 41 w 67"/>
                      <a:gd name="T17" fmla="*/ 44 h 75"/>
                      <a:gd name="T18" fmla="*/ 32 w 67"/>
                      <a:gd name="T19" fmla="*/ 63 h 75"/>
                      <a:gd name="T20" fmla="*/ 31 w 67"/>
                      <a:gd name="T21" fmla="*/ 75 h 75"/>
                      <a:gd name="T22" fmla="*/ 36 w 67"/>
                      <a:gd name="T23" fmla="*/ 60 h 75"/>
                      <a:gd name="T24" fmla="*/ 44 w 67"/>
                      <a:gd name="T25" fmla="*/ 49 h 75"/>
                      <a:gd name="T26" fmla="*/ 57 w 67"/>
                      <a:gd name="T27" fmla="*/ 32 h 75"/>
                      <a:gd name="T28" fmla="*/ 62 w 67"/>
                      <a:gd name="T29" fmla="*/ 18 h 75"/>
                      <a:gd name="T30" fmla="*/ 66 w 67"/>
                      <a:gd name="T31" fmla="*/ 8 h 75"/>
                      <a:gd name="T32" fmla="*/ 67 w 67"/>
                      <a:gd name="T33" fmla="*/ 0 h 75"/>
                      <a:gd name="T34" fmla="*/ 57 w 67"/>
                      <a:gd name="T35" fmla="*/ 7 h 75"/>
                      <a:gd name="T36" fmla="*/ 41 w 67"/>
                      <a:gd name="T37" fmla="*/ 15 h 75"/>
                      <a:gd name="T38" fmla="*/ 26 w 67"/>
                      <a:gd name="T39" fmla="*/ 24 h 75"/>
                      <a:gd name="T40" fmla="*/ 14 w 67"/>
                      <a:gd name="T41" fmla="*/ 36 h 75"/>
                      <a:gd name="T42" fmla="*/ 3 w 67"/>
                      <a:gd name="T43" fmla="*/ 49 h 75"/>
                      <a:gd name="T44" fmla="*/ 0 w 67"/>
                      <a:gd name="T45" fmla="*/ 63 h 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7" h="75">
                        <a:moveTo>
                          <a:pt x="0" y="63"/>
                        </a:moveTo>
                        <a:lnTo>
                          <a:pt x="7" y="56"/>
                        </a:lnTo>
                        <a:lnTo>
                          <a:pt x="15" y="40"/>
                        </a:lnTo>
                        <a:lnTo>
                          <a:pt x="31" y="28"/>
                        </a:lnTo>
                        <a:lnTo>
                          <a:pt x="48" y="16"/>
                        </a:lnTo>
                        <a:lnTo>
                          <a:pt x="62" y="6"/>
                        </a:lnTo>
                        <a:lnTo>
                          <a:pt x="57" y="21"/>
                        </a:lnTo>
                        <a:lnTo>
                          <a:pt x="48" y="36"/>
                        </a:lnTo>
                        <a:lnTo>
                          <a:pt x="41" y="44"/>
                        </a:lnTo>
                        <a:lnTo>
                          <a:pt x="32" y="63"/>
                        </a:lnTo>
                        <a:lnTo>
                          <a:pt x="31" y="75"/>
                        </a:lnTo>
                        <a:lnTo>
                          <a:pt x="36" y="60"/>
                        </a:lnTo>
                        <a:lnTo>
                          <a:pt x="44" y="49"/>
                        </a:lnTo>
                        <a:lnTo>
                          <a:pt x="57" y="32"/>
                        </a:lnTo>
                        <a:lnTo>
                          <a:pt x="62" y="18"/>
                        </a:lnTo>
                        <a:lnTo>
                          <a:pt x="66" y="8"/>
                        </a:lnTo>
                        <a:lnTo>
                          <a:pt x="67" y="0"/>
                        </a:lnTo>
                        <a:lnTo>
                          <a:pt x="57" y="7"/>
                        </a:lnTo>
                        <a:lnTo>
                          <a:pt x="41" y="15"/>
                        </a:lnTo>
                        <a:lnTo>
                          <a:pt x="26" y="24"/>
                        </a:lnTo>
                        <a:lnTo>
                          <a:pt x="14" y="36"/>
                        </a:lnTo>
                        <a:lnTo>
                          <a:pt x="3" y="49"/>
                        </a:lnTo>
                        <a:lnTo>
                          <a:pt x="0" y="63"/>
                        </a:lnTo>
                        <a:close/>
                      </a:path>
                    </a:pathLst>
                  </a:custGeom>
                  <a:solidFill>
                    <a:srgbClr val="402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0" name="Freeform 370"/>
                  <p:cNvSpPr>
                    <a:spLocks/>
                  </p:cNvSpPr>
                  <p:nvPr/>
                </p:nvSpPr>
                <p:spPr bwMode="auto">
                  <a:xfrm>
                    <a:off x="3053" y="2945"/>
                    <a:ext cx="18" cy="20"/>
                  </a:xfrm>
                  <a:custGeom>
                    <a:avLst/>
                    <a:gdLst>
                      <a:gd name="T0" fmla="*/ 0 w 37"/>
                      <a:gd name="T1" fmla="*/ 20 h 41"/>
                      <a:gd name="T2" fmla="*/ 0 w 37"/>
                      <a:gd name="T3" fmla="*/ 35 h 41"/>
                      <a:gd name="T4" fmla="*/ 10 w 37"/>
                      <a:gd name="T5" fmla="*/ 41 h 41"/>
                      <a:gd name="T6" fmla="*/ 24 w 37"/>
                      <a:gd name="T7" fmla="*/ 37 h 41"/>
                      <a:gd name="T8" fmla="*/ 37 w 37"/>
                      <a:gd name="T9" fmla="*/ 22 h 41"/>
                      <a:gd name="T10" fmla="*/ 37 w 37"/>
                      <a:gd name="T11" fmla="*/ 11 h 41"/>
                      <a:gd name="T12" fmla="*/ 23 w 37"/>
                      <a:gd name="T13" fmla="*/ 0 h 41"/>
                      <a:gd name="T14" fmla="*/ 0 w 37"/>
                      <a:gd name="T15" fmla="*/ 20 h 4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41">
                        <a:moveTo>
                          <a:pt x="0" y="20"/>
                        </a:moveTo>
                        <a:lnTo>
                          <a:pt x="0" y="35"/>
                        </a:lnTo>
                        <a:lnTo>
                          <a:pt x="10" y="41"/>
                        </a:lnTo>
                        <a:lnTo>
                          <a:pt x="24" y="37"/>
                        </a:lnTo>
                        <a:lnTo>
                          <a:pt x="37" y="22"/>
                        </a:lnTo>
                        <a:lnTo>
                          <a:pt x="37" y="11"/>
                        </a:lnTo>
                        <a:lnTo>
                          <a:pt x="23" y="0"/>
                        </a:lnTo>
                        <a:lnTo>
                          <a:pt x="0" y="20"/>
                        </a:lnTo>
                        <a:close/>
                      </a:path>
                    </a:pathLst>
                  </a:custGeom>
                  <a:solidFill>
                    <a:srgbClr val="60402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1" name="Freeform 371"/>
                  <p:cNvSpPr>
                    <a:spLocks/>
                  </p:cNvSpPr>
                  <p:nvPr/>
                </p:nvSpPr>
                <p:spPr bwMode="auto">
                  <a:xfrm>
                    <a:off x="3054" y="2942"/>
                    <a:ext cx="22" cy="25"/>
                  </a:xfrm>
                  <a:custGeom>
                    <a:avLst/>
                    <a:gdLst>
                      <a:gd name="T0" fmla="*/ 0 w 44"/>
                      <a:gd name="T1" fmla="*/ 20 h 50"/>
                      <a:gd name="T2" fmla="*/ 0 w 44"/>
                      <a:gd name="T3" fmla="*/ 41 h 50"/>
                      <a:gd name="T4" fmla="*/ 11 w 44"/>
                      <a:gd name="T5" fmla="*/ 50 h 50"/>
                      <a:gd name="T6" fmla="*/ 30 w 44"/>
                      <a:gd name="T7" fmla="*/ 47 h 50"/>
                      <a:gd name="T8" fmla="*/ 44 w 44"/>
                      <a:gd name="T9" fmla="*/ 29 h 50"/>
                      <a:gd name="T10" fmla="*/ 44 w 44"/>
                      <a:gd name="T11" fmla="*/ 11 h 50"/>
                      <a:gd name="T12" fmla="*/ 32 w 44"/>
                      <a:gd name="T13" fmla="*/ 0 h 50"/>
                      <a:gd name="T14" fmla="*/ 0 w 44"/>
                      <a:gd name="T15" fmla="*/ 20 h 5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4" h="50">
                        <a:moveTo>
                          <a:pt x="0" y="20"/>
                        </a:moveTo>
                        <a:lnTo>
                          <a:pt x="0" y="41"/>
                        </a:lnTo>
                        <a:lnTo>
                          <a:pt x="11" y="50"/>
                        </a:lnTo>
                        <a:lnTo>
                          <a:pt x="30" y="47"/>
                        </a:lnTo>
                        <a:lnTo>
                          <a:pt x="44" y="29"/>
                        </a:lnTo>
                        <a:lnTo>
                          <a:pt x="44" y="11"/>
                        </a:lnTo>
                        <a:lnTo>
                          <a:pt x="32" y="0"/>
                        </a:lnTo>
                        <a:lnTo>
                          <a:pt x="0" y="20"/>
                        </a:lnTo>
                        <a:close/>
                      </a:path>
                    </a:pathLst>
                  </a:custGeom>
                  <a:solidFill>
                    <a:srgbClr val="402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2" name="Oval 372"/>
                  <p:cNvSpPr>
                    <a:spLocks noChangeArrowheads="1"/>
                  </p:cNvSpPr>
                  <p:nvPr/>
                </p:nvSpPr>
                <p:spPr bwMode="auto">
                  <a:xfrm>
                    <a:off x="3055" y="2949"/>
                    <a:ext cx="16" cy="18"/>
                  </a:xfrm>
                  <a:prstGeom prst="ellipse">
                    <a:avLst/>
                  </a:pr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3" name="Freeform 373"/>
                  <p:cNvSpPr>
                    <a:spLocks/>
                  </p:cNvSpPr>
                  <p:nvPr/>
                </p:nvSpPr>
                <p:spPr bwMode="auto">
                  <a:xfrm>
                    <a:off x="3041" y="2934"/>
                    <a:ext cx="40" cy="22"/>
                  </a:xfrm>
                  <a:custGeom>
                    <a:avLst/>
                    <a:gdLst>
                      <a:gd name="T0" fmla="*/ 0 w 80"/>
                      <a:gd name="T1" fmla="*/ 44 h 44"/>
                      <a:gd name="T2" fmla="*/ 2 w 80"/>
                      <a:gd name="T3" fmla="*/ 36 h 44"/>
                      <a:gd name="T4" fmla="*/ 8 w 80"/>
                      <a:gd name="T5" fmla="*/ 26 h 44"/>
                      <a:gd name="T6" fmla="*/ 16 w 80"/>
                      <a:gd name="T7" fmla="*/ 19 h 44"/>
                      <a:gd name="T8" fmla="*/ 29 w 80"/>
                      <a:gd name="T9" fmla="*/ 10 h 44"/>
                      <a:gd name="T10" fmla="*/ 45 w 80"/>
                      <a:gd name="T11" fmla="*/ 4 h 44"/>
                      <a:gd name="T12" fmla="*/ 62 w 80"/>
                      <a:gd name="T13" fmla="*/ 0 h 44"/>
                      <a:gd name="T14" fmla="*/ 80 w 80"/>
                      <a:gd name="T15" fmla="*/ 1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44">
                        <a:moveTo>
                          <a:pt x="0" y="44"/>
                        </a:moveTo>
                        <a:lnTo>
                          <a:pt x="2" y="36"/>
                        </a:lnTo>
                        <a:lnTo>
                          <a:pt x="8" y="26"/>
                        </a:lnTo>
                        <a:lnTo>
                          <a:pt x="16" y="19"/>
                        </a:lnTo>
                        <a:lnTo>
                          <a:pt x="29" y="10"/>
                        </a:lnTo>
                        <a:lnTo>
                          <a:pt x="45" y="4"/>
                        </a:lnTo>
                        <a:lnTo>
                          <a:pt x="62" y="0"/>
                        </a:lnTo>
                        <a:lnTo>
                          <a:pt x="80" y="1"/>
                        </a:lnTo>
                      </a:path>
                    </a:pathLst>
                  </a:custGeom>
                  <a:noFill/>
                  <a:ln w="635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87414" name="Freeform 374"/>
                  <p:cNvSpPr>
                    <a:spLocks/>
                  </p:cNvSpPr>
                  <p:nvPr/>
                </p:nvSpPr>
                <p:spPr bwMode="auto">
                  <a:xfrm>
                    <a:off x="3027" y="2943"/>
                    <a:ext cx="27" cy="59"/>
                  </a:xfrm>
                  <a:custGeom>
                    <a:avLst/>
                    <a:gdLst>
                      <a:gd name="T0" fmla="*/ 0 w 54"/>
                      <a:gd name="T1" fmla="*/ 0 h 118"/>
                      <a:gd name="T2" fmla="*/ 22 w 54"/>
                      <a:gd name="T3" fmla="*/ 16 h 118"/>
                      <a:gd name="T4" fmla="*/ 54 w 54"/>
                      <a:gd name="T5" fmla="*/ 31 h 118"/>
                      <a:gd name="T6" fmla="*/ 40 w 54"/>
                      <a:gd name="T7" fmla="*/ 49 h 118"/>
                      <a:gd name="T8" fmla="*/ 35 w 54"/>
                      <a:gd name="T9" fmla="*/ 65 h 118"/>
                      <a:gd name="T10" fmla="*/ 38 w 54"/>
                      <a:gd name="T11" fmla="*/ 87 h 118"/>
                      <a:gd name="T12" fmla="*/ 52 w 54"/>
                      <a:gd name="T13" fmla="*/ 118 h 118"/>
                      <a:gd name="T14" fmla="*/ 41 w 54"/>
                      <a:gd name="T15" fmla="*/ 101 h 118"/>
                      <a:gd name="T16" fmla="*/ 28 w 54"/>
                      <a:gd name="T17" fmla="*/ 83 h 118"/>
                      <a:gd name="T18" fmla="*/ 19 w 54"/>
                      <a:gd name="T19" fmla="*/ 63 h 118"/>
                      <a:gd name="T20" fmla="*/ 9 w 54"/>
                      <a:gd name="T21" fmla="*/ 33 h 118"/>
                      <a:gd name="T22" fmla="*/ 0 w 54"/>
                      <a:gd name="T23" fmla="*/ 0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4" h="118">
                        <a:moveTo>
                          <a:pt x="0" y="0"/>
                        </a:moveTo>
                        <a:lnTo>
                          <a:pt x="22" y="16"/>
                        </a:lnTo>
                        <a:lnTo>
                          <a:pt x="54" y="31"/>
                        </a:lnTo>
                        <a:lnTo>
                          <a:pt x="40" y="49"/>
                        </a:lnTo>
                        <a:lnTo>
                          <a:pt x="35" y="65"/>
                        </a:lnTo>
                        <a:lnTo>
                          <a:pt x="38" y="87"/>
                        </a:lnTo>
                        <a:lnTo>
                          <a:pt x="52" y="118"/>
                        </a:lnTo>
                        <a:lnTo>
                          <a:pt x="41" y="101"/>
                        </a:lnTo>
                        <a:lnTo>
                          <a:pt x="28" y="83"/>
                        </a:lnTo>
                        <a:lnTo>
                          <a:pt x="19" y="63"/>
                        </a:lnTo>
                        <a:lnTo>
                          <a:pt x="9" y="33"/>
                        </a:lnTo>
                        <a:lnTo>
                          <a:pt x="0" y="0"/>
                        </a:lnTo>
                        <a:close/>
                      </a:path>
                    </a:pathLst>
                  </a:custGeom>
                  <a:solidFill>
                    <a:srgbClr val="FF8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5" name="Freeform 375"/>
                  <p:cNvSpPr>
                    <a:spLocks/>
                  </p:cNvSpPr>
                  <p:nvPr/>
                </p:nvSpPr>
                <p:spPr bwMode="auto">
                  <a:xfrm>
                    <a:off x="3021" y="2895"/>
                    <a:ext cx="52" cy="58"/>
                  </a:xfrm>
                  <a:custGeom>
                    <a:avLst/>
                    <a:gdLst>
                      <a:gd name="T0" fmla="*/ 27 w 103"/>
                      <a:gd name="T1" fmla="*/ 113 h 116"/>
                      <a:gd name="T2" fmla="*/ 28 w 103"/>
                      <a:gd name="T3" fmla="*/ 96 h 116"/>
                      <a:gd name="T4" fmla="*/ 29 w 103"/>
                      <a:gd name="T5" fmla="*/ 76 h 116"/>
                      <a:gd name="T6" fmla="*/ 39 w 103"/>
                      <a:gd name="T7" fmla="*/ 61 h 116"/>
                      <a:gd name="T8" fmla="*/ 69 w 103"/>
                      <a:gd name="T9" fmla="*/ 41 h 116"/>
                      <a:gd name="T10" fmla="*/ 98 w 103"/>
                      <a:gd name="T11" fmla="*/ 16 h 116"/>
                      <a:gd name="T12" fmla="*/ 103 w 103"/>
                      <a:gd name="T13" fmla="*/ 0 h 116"/>
                      <a:gd name="T14" fmla="*/ 63 w 103"/>
                      <a:gd name="T15" fmla="*/ 33 h 116"/>
                      <a:gd name="T16" fmla="*/ 21 w 103"/>
                      <a:gd name="T17" fmla="*/ 49 h 116"/>
                      <a:gd name="T18" fmla="*/ 5 w 103"/>
                      <a:gd name="T19" fmla="*/ 71 h 116"/>
                      <a:gd name="T20" fmla="*/ 0 w 103"/>
                      <a:gd name="T21" fmla="*/ 92 h 116"/>
                      <a:gd name="T22" fmla="*/ 0 w 103"/>
                      <a:gd name="T23" fmla="*/ 107 h 116"/>
                      <a:gd name="T24" fmla="*/ 5 w 103"/>
                      <a:gd name="T25" fmla="*/ 114 h 116"/>
                      <a:gd name="T26" fmla="*/ 15 w 103"/>
                      <a:gd name="T27" fmla="*/ 116 h 116"/>
                      <a:gd name="T28" fmla="*/ 27 w 103"/>
                      <a:gd name="T29" fmla="*/ 113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3" h="116">
                        <a:moveTo>
                          <a:pt x="27" y="113"/>
                        </a:moveTo>
                        <a:lnTo>
                          <a:pt x="28" y="96"/>
                        </a:lnTo>
                        <a:lnTo>
                          <a:pt x="29" y="76"/>
                        </a:lnTo>
                        <a:lnTo>
                          <a:pt x="39" y="61"/>
                        </a:lnTo>
                        <a:lnTo>
                          <a:pt x="69" y="41"/>
                        </a:lnTo>
                        <a:lnTo>
                          <a:pt x="98" y="16"/>
                        </a:lnTo>
                        <a:lnTo>
                          <a:pt x="103" y="0"/>
                        </a:lnTo>
                        <a:lnTo>
                          <a:pt x="63" y="33"/>
                        </a:lnTo>
                        <a:lnTo>
                          <a:pt x="21" y="49"/>
                        </a:lnTo>
                        <a:lnTo>
                          <a:pt x="5" y="71"/>
                        </a:lnTo>
                        <a:lnTo>
                          <a:pt x="0" y="92"/>
                        </a:lnTo>
                        <a:lnTo>
                          <a:pt x="0" y="107"/>
                        </a:lnTo>
                        <a:lnTo>
                          <a:pt x="5" y="114"/>
                        </a:lnTo>
                        <a:lnTo>
                          <a:pt x="15" y="116"/>
                        </a:lnTo>
                        <a:lnTo>
                          <a:pt x="27" y="113"/>
                        </a:lnTo>
                        <a:close/>
                      </a:path>
                    </a:pathLst>
                  </a:custGeom>
                  <a:solidFill>
                    <a:srgbClr val="A0806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6" name="Oval 376"/>
                  <p:cNvSpPr>
                    <a:spLocks noChangeArrowheads="1"/>
                  </p:cNvSpPr>
                  <p:nvPr/>
                </p:nvSpPr>
                <p:spPr bwMode="auto">
                  <a:xfrm>
                    <a:off x="3060" y="2951"/>
                    <a:ext cx="6" cy="6"/>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87417" name="Group 377"/>
                <p:cNvGrpSpPr>
                  <a:grpSpLocks/>
                </p:cNvGrpSpPr>
                <p:nvPr/>
              </p:nvGrpSpPr>
              <p:grpSpPr bwMode="auto">
                <a:xfrm>
                  <a:off x="2909" y="2687"/>
                  <a:ext cx="455" cy="330"/>
                  <a:chOff x="2909" y="2687"/>
                  <a:chExt cx="455" cy="330"/>
                </a:xfrm>
              </p:grpSpPr>
              <p:sp>
                <p:nvSpPr>
                  <p:cNvPr id="87418" name="Freeform 378"/>
                  <p:cNvSpPr>
                    <a:spLocks/>
                  </p:cNvSpPr>
                  <p:nvPr/>
                </p:nvSpPr>
                <p:spPr bwMode="auto">
                  <a:xfrm>
                    <a:off x="2909" y="2687"/>
                    <a:ext cx="455" cy="330"/>
                  </a:xfrm>
                  <a:custGeom>
                    <a:avLst/>
                    <a:gdLst>
                      <a:gd name="T0" fmla="*/ 135 w 909"/>
                      <a:gd name="T1" fmla="*/ 117 h 659"/>
                      <a:gd name="T2" fmla="*/ 90 w 909"/>
                      <a:gd name="T3" fmla="*/ 163 h 659"/>
                      <a:gd name="T4" fmla="*/ 54 w 909"/>
                      <a:gd name="T5" fmla="*/ 199 h 659"/>
                      <a:gd name="T6" fmla="*/ 39 w 909"/>
                      <a:gd name="T7" fmla="*/ 232 h 659"/>
                      <a:gd name="T8" fmla="*/ 39 w 909"/>
                      <a:gd name="T9" fmla="*/ 264 h 659"/>
                      <a:gd name="T10" fmla="*/ 33 w 909"/>
                      <a:gd name="T11" fmla="*/ 303 h 659"/>
                      <a:gd name="T12" fmla="*/ 22 w 909"/>
                      <a:gd name="T13" fmla="*/ 331 h 659"/>
                      <a:gd name="T14" fmla="*/ 10 w 909"/>
                      <a:gd name="T15" fmla="*/ 373 h 659"/>
                      <a:gd name="T16" fmla="*/ 0 w 909"/>
                      <a:gd name="T17" fmla="*/ 412 h 659"/>
                      <a:gd name="T18" fmla="*/ 11 w 909"/>
                      <a:gd name="T19" fmla="*/ 465 h 659"/>
                      <a:gd name="T20" fmla="*/ 28 w 909"/>
                      <a:gd name="T21" fmla="*/ 501 h 659"/>
                      <a:gd name="T22" fmla="*/ 61 w 909"/>
                      <a:gd name="T23" fmla="*/ 525 h 659"/>
                      <a:gd name="T24" fmla="*/ 54 w 909"/>
                      <a:gd name="T25" fmla="*/ 507 h 659"/>
                      <a:gd name="T26" fmla="*/ 74 w 909"/>
                      <a:gd name="T27" fmla="*/ 503 h 659"/>
                      <a:gd name="T28" fmla="*/ 93 w 909"/>
                      <a:gd name="T29" fmla="*/ 518 h 659"/>
                      <a:gd name="T30" fmla="*/ 100 w 909"/>
                      <a:gd name="T31" fmla="*/ 515 h 659"/>
                      <a:gd name="T32" fmla="*/ 118 w 909"/>
                      <a:gd name="T33" fmla="*/ 509 h 659"/>
                      <a:gd name="T34" fmla="*/ 151 w 909"/>
                      <a:gd name="T35" fmla="*/ 498 h 659"/>
                      <a:gd name="T36" fmla="*/ 173 w 909"/>
                      <a:gd name="T37" fmla="*/ 469 h 659"/>
                      <a:gd name="T38" fmla="*/ 224 w 909"/>
                      <a:gd name="T39" fmla="*/ 476 h 659"/>
                      <a:gd name="T40" fmla="*/ 277 w 909"/>
                      <a:gd name="T41" fmla="*/ 465 h 659"/>
                      <a:gd name="T42" fmla="*/ 324 w 909"/>
                      <a:gd name="T43" fmla="*/ 434 h 659"/>
                      <a:gd name="T44" fmla="*/ 356 w 909"/>
                      <a:gd name="T45" fmla="*/ 406 h 659"/>
                      <a:gd name="T46" fmla="*/ 399 w 909"/>
                      <a:gd name="T47" fmla="*/ 401 h 659"/>
                      <a:gd name="T48" fmla="*/ 443 w 909"/>
                      <a:gd name="T49" fmla="*/ 423 h 659"/>
                      <a:gd name="T50" fmla="*/ 487 w 909"/>
                      <a:gd name="T51" fmla="*/ 465 h 659"/>
                      <a:gd name="T52" fmla="*/ 533 w 909"/>
                      <a:gd name="T53" fmla="*/ 496 h 659"/>
                      <a:gd name="T54" fmla="*/ 535 w 909"/>
                      <a:gd name="T55" fmla="*/ 530 h 659"/>
                      <a:gd name="T56" fmla="*/ 539 w 909"/>
                      <a:gd name="T57" fmla="*/ 556 h 659"/>
                      <a:gd name="T58" fmla="*/ 550 w 909"/>
                      <a:gd name="T59" fmla="*/ 595 h 659"/>
                      <a:gd name="T60" fmla="*/ 540 w 909"/>
                      <a:gd name="T61" fmla="*/ 659 h 659"/>
                      <a:gd name="T62" fmla="*/ 614 w 909"/>
                      <a:gd name="T63" fmla="*/ 637 h 659"/>
                      <a:gd name="T64" fmla="*/ 709 w 909"/>
                      <a:gd name="T65" fmla="*/ 598 h 659"/>
                      <a:gd name="T66" fmla="*/ 768 w 909"/>
                      <a:gd name="T67" fmla="*/ 555 h 659"/>
                      <a:gd name="T68" fmla="*/ 818 w 909"/>
                      <a:gd name="T69" fmla="*/ 536 h 659"/>
                      <a:gd name="T70" fmla="*/ 855 w 909"/>
                      <a:gd name="T71" fmla="*/ 496 h 659"/>
                      <a:gd name="T72" fmla="*/ 879 w 909"/>
                      <a:gd name="T73" fmla="*/ 444 h 659"/>
                      <a:gd name="T74" fmla="*/ 879 w 909"/>
                      <a:gd name="T75" fmla="*/ 395 h 659"/>
                      <a:gd name="T76" fmla="*/ 906 w 909"/>
                      <a:gd name="T77" fmla="*/ 347 h 659"/>
                      <a:gd name="T78" fmla="*/ 904 w 909"/>
                      <a:gd name="T79" fmla="*/ 295 h 659"/>
                      <a:gd name="T80" fmla="*/ 869 w 909"/>
                      <a:gd name="T81" fmla="*/ 224 h 659"/>
                      <a:gd name="T82" fmla="*/ 806 w 909"/>
                      <a:gd name="T83" fmla="*/ 143 h 659"/>
                      <a:gd name="T84" fmla="*/ 756 w 909"/>
                      <a:gd name="T85" fmla="*/ 92 h 659"/>
                      <a:gd name="T86" fmla="*/ 715 w 909"/>
                      <a:gd name="T87" fmla="*/ 70 h 659"/>
                      <a:gd name="T88" fmla="*/ 680 w 909"/>
                      <a:gd name="T89" fmla="*/ 28 h 659"/>
                      <a:gd name="T90" fmla="*/ 641 w 909"/>
                      <a:gd name="T91" fmla="*/ 3 h 659"/>
                      <a:gd name="T92" fmla="*/ 568 w 909"/>
                      <a:gd name="T93" fmla="*/ 2 h 659"/>
                      <a:gd name="T94" fmla="*/ 517 w 909"/>
                      <a:gd name="T95" fmla="*/ 12 h 659"/>
                      <a:gd name="T96" fmla="*/ 453 w 909"/>
                      <a:gd name="T97" fmla="*/ 12 h 659"/>
                      <a:gd name="T98" fmla="*/ 392 w 909"/>
                      <a:gd name="T99" fmla="*/ 2 h 659"/>
                      <a:gd name="T100" fmla="*/ 341 w 909"/>
                      <a:gd name="T101" fmla="*/ 6 h 659"/>
                      <a:gd name="T102" fmla="*/ 294 w 909"/>
                      <a:gd name="T103" fmla="*/ 22 h 659"/>
                      <a:gd name="T104" fmla="*/ 245 w 909"/>
                      <a:gd name="T105" fmla="*/ 35 h 659"/>
                      <a:gd name="T106" fmla="*/ 212 w 909"/>
                      <a:gd name="T107" fmla="*/ 72 h 659"/>
                      <a:gd name="T108" fmla="*/ 159 w 909"/>
                      <a:gd name="T109" fmla="*/ 103 h 6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909" h="659">
                        <a:moveTo>
                          <a:pt x="159" y="103"/>
                        </a:moveTo>
                        <a:lnTo>
                          <a:pt x="135" y="117"/>
                        </a:lnTo>
                        <a:lnTo>
                          <a:pt x="114" y="135"/>
                        </a:lnTo>
                        <a:lnTo>
                          <a:pt x="90" y="163"/>
                        </a:lnTo>
                        <a:lnTo>
                          <a:pt x="71" y="178"/>
                        </a:lnTo>
                        <a:lnTo>
                          <a:pt x="54" y="199"/>
                        </a:lnTo>
                        <a:lnTo>
                          <a:pt x="44" y="215"/>
                        </a:lnTo>
                        <a:lnTo>
                          <a:pt x="39" y="232"/>
                        </a:lnTo>
                        <a:lnTo>
                          <a:pt x="37" y="248"/>
                        </a:lnTo>
                        <a:lnTo>
                          <a:pt x="39" y="264"/>
                        </a:lnTo>
                        <a:lnTo>
                          <a:pt x="43" y="285"/>
                        </a:lnTo>
                        <a:lnTo>
                          <a:pt x="33" y="303"/>
                        </a:lnTo>
                        <a:lnTo>
                          <a:pt x="26" y="315"/>
                        </a:lnTo>
                        <a:lnTo>
                          <a:pt x="22" y="331"/>
                        </a:lnTo>
                        <a:lnTo>
                          <a:pt x="18" y="351"/>
                        </a:lnTo>
                        <a:lnTo>
                          <a:pt x="10" y="373"/>
                        </a:lnTo>
                        <a:lnTo>
                          <a:pt x="4" y="391"/>
                        </a:lnTo>
                        <a:lnTo>
                          <a:pt x="0" y="412"/>
                        </a:lnTo>
                        <a:lnTo>
                          <a:pt x="2" y="439"/>
                        </a:lnTo>
                        <a:lnTo>
                          <a:pt x="11" y="465"/>
                        </a:lnTo>
                        <a:lnTo>
                          <a:pt x="18" y="483"/>
                        </a:lnTo>
                        <a:lnTo>
                          <a:pt x="28" y="501"/>
                        </a:lnTo>
                        <a:lnTo>
                          <a:pt x="42" y="513"/>
                        </a:lnTo>
                        <a:lnTo>
                          <a:pt x="61" y="525"/>
                        </a:lnTo>
                        <a:lnTo>
                          <a:pt x="53" y="514"/>
                        </a:lnTo>
                        <a:lnTo>
                          <a:pt x="54" y="507"/>
                        </a:lnTo>
                        <a:lnTo>
                          <a:pt x="64" y="502"/>
                        </a:lnTo>
                        <a:lnTo>
                          <a:pt x="74" y="503"/>
                        </a:lnTo>
                        <a:lnTo>
                          <a:pt x="85" y="508"/>
                        </a:lnTo>
                        <a:lnTo>
                          <a:pt x="93" y="518"/>
                        </a:lnTo>
                        <a:lnTo>
                          <a:pt x="107" y="528"/>
                        </a:lnTo>
                        <a:lnTo>
                          <a:pt x="100" y="515"/>
                        </a:lnTo>
                        <a:lnTo>
                          <a:pt x="98" y="507"/>
                        </a:lnTo>
                        <a:lnTo>
                          <a:pt x="118" y="509"/>
                        </a:lnTo>
                        <a:lnTo>
                          <a:pt x="135" y="507"/>
                        </a:lnTo>
                        <a:lnTo>
                          <a:pt x="151" y="498"/>
                        </a:lnTo>
                        <a:lnTo>
                          <a:pt x="162" y="486"/>
                        </a:lnTo>
                        <a:lnTo>
                          <a:pt x="173" y="469"/>
                        </a:lnTo>
                        <a:lnTo>
                          <a:pt x="199" y="475"/>
                        </a:lnTo>
                        <a:lnTo>
                          <a:pt x="224" y="476"/>
                        </a:lnTo>
                        <a:lnTo>
                          <a:pt x="251" y="472"/>
                        </a:lnTo>
                        <a:lnTo>
                          <a:pt x="277" y="465"/>
                        </a:lnTo>
                        <a:lnTo>
                          <a:pt x="301" y="451"/>
                        </a:lnTo>
                        <a:lnTo>
                          <a:pt x="324" y="434"/>
                        </a:lnTo>
                        <a:lnTo>
                          <a:pt x="340" y="417"/>
                        </a:lnTo>
                        <a:lnTo>
                          <a:pt x="356" y="406"/>
                        </a:lnTo>
                        <a:lnTo>
                          <a:pt x="374" y="397"/>
                        </a:lnTo>
                        <a:lnTo>
                          <a:pt x="399" y="401"/>
                        </a:lnTo>
                        <a:lnTo>
                          <a:pt x="429" y="402"/>
                        </a:lnTo>
                        <a:lnTo>
                          <a:pt x="443" y="423"/>
                        </a:lnTo>
                        <a:lnTo>
                          <a:pt x="461" y="447"/>
                        </a:lnTo>
                        <a:lnTo>
                          <a:pt x="487" y="465"/>
                        </a:lnTo>
                        <a:lnTo>
                          <a:pt x="519" y="483"/>
                        </a:lnTo>
                        <a:lnTo>
                          <a:pt x="533" y="496"/>
                        </a:lnTo>
                        <a:lnTo>
                          <a:pt x="540" y="515"/>
                        </a:lnTo>
                        <a:lnTo>
                          <a:pt x="535" y="530"/>
                        </a:lnTo>
                        <a:lnTo>
                          <a:pt x="534" y="545"/>
                        </a:lnTo>
                        <a:lnTo>
                          <a:pt x="539" y="556"/>
                        </a:lnTo>
                        <a:lnTo>
                          <a:pt x="548" y="570"/>
                        </a:lnTo>
                        <a:lnTo>
                          <a:pt x="550" y="595"/>
                        </a:lnTo>
                        <a:lnTo>
                          <a:pt x="548" y="626"/>
                        </a:lnTo>
                        <a:lnTo>
                          <a:pt x="540" y="659"/>
                        </a:lnTo>
                        <a:lnTo>
                          <a:pt x="571" y="651"/>
                        </a:lnTo>
                        <a:lnTo>
                          <a:pt x="614" y="637"/>
                        </a:lnTo>
                        <a:lnTo>
                          <a:pt x="664" y="620"/>
                        </a:lnTo>
                        <a:lnTo>
                          <a:pt x="709" y="598"/>
                        </a:lnTo>
                        <a:lnTo>
                          <a:pt x="741" y="577"/>
                        </a:lnTo>
                        <a:lnTo>
                          <a:pt x="768" y="555"/>
                        </a:lnTo>
                        <a:lnTo>
                          <a:pt x="792" y="549"/>
                        </a:lnTo>
                        <a:lnTo>
                          <a:pt x="818" y="536"/>
                        </a:lnTo>
                        <a:lnTo>
                          <a:pt x="839" y="519"/>
                        </a:lnTo>
                        <a:lnTo>
                          <a:pt x="855" y="496"/>
                        </a:lnTo>
                        <a:lnTo>
                          <a:pt x="868" y="474"/>
                        </a:lnTo>
                        <a:lnTo>
                          <a:pt x="879" y="444"/>
                        </a:lnTo>
                        <a:lnTo>
                          <a:pt x="882" y="417"/>
                        </a:lnTo>
                        <a:lnTo>
                          <a:pt x="879" y="395"/>
                        </a:lnTo>
                        <a:lnTo>
                          <a:pt x="895" y="374"/>
                        </a:lnTo>
                        <a:lnTo>
                          <a:pt x="906" y="347"/>
                        </a:lnTo>
                        <a:lnTo>
                          <a:pt x="909" y="320"/>
                        </a:lnTo>
                        <a:lnTo>
                          <a:pt x="904" y="295"/>
                        </a:lnTo>
                        <a:lnTo>
                          <a:pt x="893" y="268"/>
                        </a:lnTo>
                        <a:lnTo>
                          <a:pt x="869" y="224"/>
                        </a:lnTo>
                        <a:lnTo>
                          <a:pt x="836" y="181"/>
                        </a:lnTo>
                        <a:lnTo>
                          <a:pt x="806" y="143"/>
                        </a:lnTo>
                        <a:lnTo>
                          <a:pt x="779" y="111"/>
                        </a:lnTo>
                        <a:lnTo>
                          <a:pt x="756" y="92"/>
                        </a:lnTo>
                        <a:lnTo>
                          <a:pt x="738" y="82"/>
                        </a:lnTo>
                        <a:lnTo>
                          <a:pt x="715" y="70"/>
                        </a:lnTo>
                        <a:lnTo>
                          <a:pt x="693" y="54"/>
                        </a:lnTo>
                        <a:lnTo>
                          <a:pt x="680" y="28"/>
                        </a:lnTo>
                        <a:lnTo>
                          <a:pt x="663" y="13"/>
                        </a:lnTo>
                        <a:lnTo>
                          <a:pt x="641" y="3"/>
                        </a:lnTo>
                        <a:lnTo>
                          <a:pt x="602" y="0"/>
                        </a:lnTo>
                        <a:lnTo>
                          <a:pt x="568" y="2"/>
                        </a:lnTo>
                        <a:lnTo>
                          <a:pt x="543" y="7"/>
                        </a:lnTo>
                        <a:lnTo>
                          <a:pt x="517" y="12"/>
                        </a:lnTo>
                        <a:lnTo>
                          <a:pt x="486" y="15"/>
                        </a:lnTo>
                        <a:lnTo>
                          <a:pt x="453" y="12"/>
                        </a:lnTo>
                        <a:lnTo>
                          <a:pt x="423" y="7"/>
                        </a:lnTo>
                        <a:lnTo>
                          <a:pt x="392" y="2"/>
                        </a:lnTo>
                        <a:lnTo>
                          <a:pt x="367" y="1"/>
                        </a:lnTo>
                        <a:lnTo>
                          <a:pt x="341" y="6"/>
                        </a:lnTo>
                        <a:lnTo>
                          <a:pt x="316" y="12"/>
                        </a:lnTo>
                        <a:lnTo>
                          <a:pt x="294" y="22"/>
                        </a:lnTo>
                        <a:lnTo>
                          <a:pt x="269" y="28"/>
                        </a:lnTo>
                        <a:lnTo>
                          <a:pt x="245" y="35"/>
                        </a:lnTo>
                        <a:lnTo>
                          <a:pt x="229" y="51"/>
                        </a:lnTo>
                        <a:lnTo>
                          <a:pt x="212" y="72"/>
                        </a:lnTo>
                        <a:lnTo>
                          <a:pt x="192" y="90"/>
                        </a:lnTo>
                        <a:lnTo>
                          <a:pt x="159" y="103"/>
                        </a:lnTo>
                        <a:close/>
                      </a:path>
                    </a:pathLst>
                  </a:custGeom>
                  <a:solidFill>
                    <a:srgbClr val="60402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87419" name="Freeform 379"/>
                  <p:cNvSpPr>
                    <a:spLocks/>
                  </p:cNvSpPr>
                  <p:nvPr/>
                </p:nvSpPr>
                <p:spPr bwMode="auto">
                  <a:xfrm>
                    <a:off x="3139" y="2731"/>
                    <a:ext cx="217" cy="190"/>
                  </a:xfrm>
                  <a:custGeom>
                    <a:avLst/>
                    <a:gdLst>
                      <a:gd name="T0" fmla="*/ 26 w 433"/>
                      <a:gd name="T1" fmla="*/ 176 h 380"/>
                      <a:gd name="T2" fmla="*/ 75 w 433"/>
                      <a:gd name="T3" fmla="*/ 202 h 380"/>
                      <a:gd name="T4" fmla="*/ 115 w 433"/>
                      <a:gd name="T5" fmla="*/ 233 h 380"/>
                      <a:gd name="T6" fmla="*/ 142 w 433"/>
                      <a:gd name="T7" fmla="*/ 284 h 380"/>
                      <a:gd name="T8" fmla="*/ 169 w 433"/>
                      <a:gd name="T9" fmla="*/ 328 h 380"/>
                      <a:gd name="T10" fmla="*/ 161 w 433"/>
                      <a:gd name="T11" fmla="*/ 380 h 380"/>
                      <a:gd name="T12" fmla="*/ 190 w 433"/>
                      <a:gd name="T13" fmla="*/ 356 h 380"/>
                      <a:gd name="T14" fmla="*/ 198 w 433"/>
                      <a:gd name="T15" fmla="*/ 314 h 380"/>
                      <a:gd name="T16" fmla="*/ 209 w 433"/>
                      <a:gd name="T17" fmla="*/ 346 h 380"/>
                      <a:gd name="T18" fmla="*/ 219 w 433"/>
                      <a:gd name="T19" fmla="*/ 347 h 380"/>
                      <a:gd name="T20" fmla="*/ 252 w 433"/>
                      <a:gd name="T21" fmla="*/ 342 h 380"/>
                      <a:gd name="T22" fmla="*/ 249 w 433"/>
                      <a:gd name="T23" fmla="*/ 316 h 380"/>
                      <a:gd name="T24" fmla="*/ 266 w 433"/>
                      <a:gd name="T25" fmla="*/ 304 h 380"/>
                      <a:gd name="T26" fmla="*/ 272 w 433"/>
                      <a:gd name="T27" fmla="*/ 297 h 380"/>
                      <a:gd name="T28" fmla="*/ 270 w 433"/>
                      <a:gd name="T29" fmla="*/ 255 h 380"/>
                      <a:gd name="T30" fmla="*/ 305 w 433"/>
                      <a:gd name="T31" fmla="*/ 273 h 380"/>
                      <a:gd name="T32" fmla="*/ 314 w 433"/>
                      <a:gd name="T33" fmla="*/ 314 h 380"/>
                      <a:gd name="T34" fmla="*/ 331 w 433"/>
                      <a:gd name="T35" fmla="*/ 259 h 380"/>
                      <a:gd name="T36" fmla="*/ 318 w 433"/>
                      <a:gd name="T37" fmla="*/ 175 h 380"/>
                      <a:gd name="T38" fmla="*/ 350 w 433"/>
                      <a:gd name="T39" fmla="*/ 200 h 380"/>
                      <a:gd name="T40" fmla="*/ 369 w 433"/>
                      <a:gd name="T41" fmla="*/ 217 h 380"/>
                      <a:gd name="T42" fmla="*/ 378 w 433"/>
                      <a:gd name="T43" fmla="*/ 185 h 380"/>
                      <a:gd name="T44" fmla="*/ 369 w 433"/>
                      <a:gd name="T45" fmla="*/ 148 h 380"/>
                      <a:gd name="T46" fmla="*/ 374 w 433"/>
                      <a:gd name="T47" fmla="*/ 126 h 380"/>
                      <a:gd name="T48" fmla="*/ 393 w 433"/>
                      <a:gd name="T49" fmla="*/ 163 h 380"/>
                      <a:gd name="T50" fmla="*/ 417 w 433"/>
                      <a:gd name="T51" fmla="*/ 191 h 380"/>
                      <a:gd name="T52" fmla="*/ 415 w 433"/>
                      <a:gd name="T53" fmla="*/ 160 h 380"/>
                      <a:gd name="T54" fmla="*/ 361 w 433"/>
                      <a:gd name="T55" fmla="*/ 85 h 380"/>
                      <a:gd name="T56" fmla="*/ 300 w 433"/>
                      <a:gd name="T57" fmla="*/ 21 h 380"/>
                      <a:gd name="T58" fmla="*/ 260 w 433"/>
                      <a:gd name="T59" fmla="*/ 19 h 380"/>
                      <a:gd name="T60" fmla="*/ 275 w 433"/>
                      <a:gd name="T61" fmla="*/ 51 h 380"/>
                      <a:gd name="T62" fmla="*/ 309 w 433"/>
                      <a:gd name="T63" fmla="*/ 94 h 380"/>
                      <a:gd name="T64" fmla="*/ 329 w 433"/>
                      <a:gd name="T65" fmla="*/ 136 h 380"/>
                      <a:gd name="T66" fmla="*/ 321 w 433"/>
                      <a:gd name="T67" fmla="*/ 147 h 380"/>
                      <a:gd name="T68" fmla="*/ 296 w 433"/>
                      <a:gd name="T69" fmla="*/ 153 h 380"/>
                      <a:gd name="T70" fmla="*/ 256 w 433"/>
                      <a:gd name="T71" fmla="*/ 89 h 380"/>
                      <a:gd name="T72" fmla="*/ 195 w 433"/>
                      <a:gd name="T73" fmla="*/ 15 h 380"/>
                      <a:gd name="T74" fmla="*/ 240 w 433"/>
                      <a:gd name="T75" fmla="*/ 94 h 380"/>
                      <a:gd name="T76" fmla="*/ 275 w 433"/>
                      <a:gd name="T77" fmla="*/ 165 h 380"/>
                      <a:gd name="T78" fmla="*/ 276 w 433"/>
                      <a:gd name="T79" fmla="*/ 192 h 380"/>
                      <a:gd name="T80" fmla="*/ 261 w 433"/>
                      <a:gd name="T81" fmla="*/ 200 h 380"/>
                      <a:gd name="T82" fmla="*/ 249 w 433"/>
                      <a:gd name="T83" fmla="*/ 229 h 380"/>
                      <a:gd name="T84" fmla="*/ 229 w 433"/>
                      <a:gd name="T85" fmla="*/ 145 h 380"/>
                      <a:gd name="T86" fmla="*/ 193 w 433"/>
                      <a:gd name="T87" fmla="*/ 78 h 380"/>
                      <a:gd name="T88" fmla="*/ 150 w 433"/>
                      <a:gd name="T89" fmla="*/ 25 h 380"/>
                      <a:gd name="T90" fmla="*/ 139 w 433"/>
                      <a:gd name="T91" fmla="*/ 35 h 380"/>
                      <a:gd name="T92" fmla="*/ 174 w 433"/>
                      <a:gd name="T93" fmla="*/ 86 h 380"/>
                      <a:gd name="T94" fmla="*/ 208 w 433"/>
                      <a:gd name="T95" fmla="*/ 159 h 380"/>
                      <a:gd name="T96" fmla="*/ 223 w 433"/>
                      <a:gd name="T97" fmla="*/ 281 h 380"/>
                      <a:gd name="T98" fmla="*/ 186 w 433"/>
                      <a:gd name="T99" fmla="*/ 164 h 380"/>
                      <a:gd name="T100" fmla="*/ 186 w 433"/>
                      <a:gd name="T101" fmla="*/ 245 h 380"/>
                      <a:gd name="T102" fmla="*/ 175 w 433"/>
                      <a:gd name="T103" fmla="*/ 298 h 380"/>
                      <a:gd name="T104" fmla="*/ 158 w 433"/>
                      <a:gd name="T105" fmla="*/ 244 h 380"/>
                      <a:gd name="T106" fmla="*/ 150 w 433"/>
                      <a:gd name="T107" fmla="*/ 200 h 380"/>
                      <a:gd name="T108" fmla="*/ 149 w 433"/>
                      <a:gd name="T109" fmla="*/ 164 h 380"/>
                      <a:gd name="T110" fmla="*/ 140 w 433"/>
                      <a:gd name="T111" fmla="*/ 196 h 380"/>
                      <a:gd name="T112" fmla="*/ 110 w 433"/>
                      <a:gd name="T113" fmla="*/ 197 h 380"/>
                      <a:gd name="T114" fmla="*/ 68 w 433"/>
                      <a:gd name="T115" fmla="*/ 174 h 380"/>
                      <a:gd name="T116" fmla="*/ 22 w 433"/>
                      <a:gd name="T117" fmla="*/ 163 h 3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433" h="380">
                        <a:moveTo>
                          <a:pt x="0" y="164"/>
                        </a:moveTo>
                        <a:lnTo>
                          <a:pt x="26" y="176"/>
                        </a:lnTo>
                        <a:lnTo>
                          <a:pt x="52" y="187"/>
                        </a:lnTo>
                        <a:lnTo>
                          <a:pt x="75" y="202"/>
                        </a:lnTo>
                        <a:lnTo>
                          <a:pt x="97" y="218"/>
                        </a:lnTo>
                        <a:lnTo>
                          <a:pt x="115" y="233"/>
                        </a:lnTo>
                        <a:lnTo>
                          <a:pt x="126" y="248"/>
                        </a:lnTo>
                        <a:lnTo>
                          <a:pt x="142" y="284"/>
                        </a:lnTo>
                        <a:lnTo>
                          <a:pt x="158" y="348"/>
                        </a:lnTo>
                        <a:lnTo>
                          <a:pt x="169" y="328"/>
                        </a:lnTo>
                        <a:lnTo>
                          <a:pt x="168" y="350"/>
                        </a:lnTo>
                        <a:lnTo>
                          <a:pt x="161" y="380"/>
                        </a:lnTo>
                        <a:lnTo>
                          <a:pt x="180" y="369"/>
                        </a:lnTo>
                        <a:lnTo>
                          <a:pt x="190" y="356"/>
                        </a:lnTo>
                        <a:lnTo>
                          <a:pt x="196" y="337"/>
                        </a:lnTo>
                        <a:lnTo>
                          <a:pt x="198" y="314"/>
                        </a:lnTo>
                        <a:lnTo>
                          <a:pt x="207" y="329"/>
                        </a:lnTo>
                        <a:lnTo>
                          <a:pt x="209" y="346"/>
                        </a:lnTo>
                        <a:lnTo>
                          <a:pt x="206" y="356"/>
                        </a:lnTo>
                        <a:lnTo>
                          <a:pt x="219" y="347"/>
                        </a:lnTo>
                        <a:lnTo>
                          <a:pt x="230" y="335"/>
                        </a:lnTo>
                        <a:lnTo>
                          <a:pt x="252" y="342"/>
                        </a:lnTo>
                        <a:lnTo>
                          <a:pt x="248" y="330"/>
                        </a:lnTo>
                        <a:lnTo>
                          <a:pt x="249" y="316"/>
                        </a:lnTo>
                        <a:lnTo>
                          <a:pt x="252" y="302"/>
                        </a:lnTo>
                        <a:lnTo>
                          <a:pt x="266" y="304"/>
                        </a:lnTo>
                        <a:lnTo>
                          <a:pt x="281" y="314"/>
                        </a:lnTo>
                        <a:lnTo>
                          <a:pt x="272" y="297"/>
                        </a:lnTo>
                        <a:lnTo>
                          <a:pt x="267" y="277"/>
                        </a:lnTo>
                        <a:lnTo>
                          <a:pt x="270" y="255"/>
                        </a:lnTo>
                        <a:lnTo>
                          <a:pt x="287" y="262"/>
                        </a:lnTo>
                        <a:lnTo>
                          <a:pt x="305" y="273"/>
                        </a:lnTo>
                        <a:lnTo>
                          <a:pt x="318" y="288"/>
                        </a:lnTo>
                        <a:lnTo>
                          <a:pt x="314" y="314"/>
                        </a:lnTo>
                        <a:lnTo>
                          <a:pt x="331" y="281"/>
                        </a:lnTo>
                        <a:lnTo>
                          <a:pt x="331" y="259"/>
                        </a:lnTo>
                        <a:lnTo>
                          <a:pt x="335" y="223"/>
                        </a:lnTo>
                        <a:lnTo>
                          <a:pt x="318" y="175"/>
                        </a:lnTo>
                        <a:lnTo>
                          <a:pt x="334" y="186"/>
                        </a:lnTo>
                        <a:lnTo>
                          <a:pt x="350" y="200"/>
                        </a:lnTo>
                        <a:lnTo>
                          <a:pt x="358" y="223"/>
                        </a:lnTo>
                        <a:lnTo>
                          <a:pt x="369" y="217"/>
                        </a:lnTo>
                        <a:lnTo>
                          <a:pt x="376" y="203"/>
                        </a:lnTo>
                        <a:lnTo>
                          <a:pt x="378" y="185"/>
                        </a:lnTo>
                        <a:lnTo>
                          <a:pt x="376" y="171"/>
                        </a:lnTo>
                        <a:lnTo>
                          <a:pt x="369" y="148"/>
                        </a:lnTo>
                        <a:lnTo>
                          <a:pt x="358" y="121"/>
                        </a:lnTo>
                        <a:lnTo>
                          <a:pt x="374" y="126"/>
                        </a:lnTo>
                        <a:lnTo>
                          <a:pt x="387" y="142"/>
                        </a:lnTo>
                        <a:lnTo>
                          <a:pt x="393" y="163"/>
                        </a:lnTo>
                        <a:lnTo>
                          <a:pt x="404" y="182"/>
                        </a:lnTo>
                        <a:lnTo>
                          <a:pt x="417" y="191"/>
                        </a:lnTo>
                        <a:lnTo>
                          <a:pt x="433" y="197"/>
                        </a:lnTo>
                        <a:lnTo>
                          <a:pt x="415" y="160"/>
                        </a:lnTo>
                        <a:lnTo>
                          <a:pt x="394" y="128"/>
                        </a:lnTo>
                        <a:lnTo>
                          <a:pt x="361" y="85"/>
                        </a:lnTo>
                        <a:lnTo>
                          <a:pt x="332" y="49"/>
                        </a:lnTo>
                        <a:lnTo>
                          <a:pt x="300" y="21"/>
                        </a:lnTo>
                        <a:lnTo>
                          <a:pt x="270" y="0"/>
                        </a:lnTo>
                        <a:lnTo>
                          <a:pt x="260" y="19"/>
                        </a:lnTo>
                        <a:lnTo>
                          <a:pt x="244" y="30"/>
                        </a:lnTo>
                        <a:lnTo>
                          <a:pt x="275" y="51"/>
                        </a:lnTo>
                        <a:lnTo>
                          <a:pt x="292" y="70"/>
                        </a:lnTo>
                        <a:lnTo>
                          <a:pt x="309" y="94"/>
                        </a:lnTo>
                        <a:lnTo>
                          <a:pt x="320" y="113"/>
                        </a:lnTo>
                        <a:lnTo>
                          <a:pt x="329" y="136"/>
                        </a:lnTo>
                        <a:lnTo>
                          <a:pt x="335" y="156"/>
                        </a:lnTo>
                        <a:lnTo>
                          <a:pt x="321" y="147"/>
                        </a:lnTo>
                        <a:lnTo>
                          <a:pt x="303" y="139"/>
                        </a:lnTo>
                        <a:lnTo>
                          <a:pt x="296" y="153"/>
                        </a:lnTo>
                        <a:lnTo>
                          <a:pt x="276" y="117"/>
                        </a:lnTo>
                        <a:lnTo>
                          <a:pt x="256" y="89"/>
                        </a:lnTo>
                        <a:lnTo>
                          <a:pt x="225" y="49"/>
                        </a:lnTo>
                        <a:lnTo>
                          <a:pt x="195" y="15"/>
                        </a:lnTo>
                        <a:lnTo>
                          <a:pt x="224" y="63"/>
                        </a:lnTo>
                        <a:lnTo>
                          <a:pt x="240" y="94"/>
                        </a:lnTo>
                        <a:lnTo>
                          <a:pt x="256" y="126"/>
                        </a:lnTo>
                        <a:lnTo>
                          <a:pt x="275" y="165"/>
                        </a:lnTo>
                        <a:lnTo>
                          <a:pt x="296" y="216"/>
                        </a:lnTo>
                        <a:lnTo>
                          <a:pt x="276" y="192"/>
                        </a:lnTo>
                        <a:lnTo>
                          <a:pt x="256" y="179"/>
                        </a:lnTo>
                        <a:lnTo>
                          <a:pt x="261" y="200"/>
                        </a:lnTo>
                        <a:lnTo>
                          <a:pt x="256" y="218"/>
                        </a:lnTo>
                        <a:lnTo>
                          <a:pt x="249" y="229"/>
                        </a:lnTo>
                        <a:lnTo>
                          <a:pt x="240" y="185"/>
                        </a:lnTo>
                        <a:lnTo>
                          <a:pt x="229" y="145"/>
                        </a:lnTo>
                        <a:lnTo>
                          <a:pt x="213" y="110"/>
                        </a:lnTo>
                        <a:lnTo>
                          <a:pt x="193" y="78"/>
                        </a:lnTo>
                        <a:lnTo>
                          <a:pt x="175" y="52"/>
                        </a:lnTo>
                        <a:lnTo>
                          <a:pt x="150" y="25"/>
                        </a:lnTo>
                        <a:lnTo>
                          <a:pt x="116" y="0"/>
                        </a:lnTo>
                        <a:lnTo>
                          <a:pt x="139" y="35"/>
                        </a:lnTo>
                        <a:lnTo>
                          <a:pt x="156" y="58"/>
                        </a:lnTo>
                        <a:lnTo>
                          <a:pt x="174" y="86"/>
                        </a:lnTo>
                        <a:lnTo>
                          <a:pt x="193" y="122"/>
                        </a:lnTo>
                        <a:lnTo>
                          <a:pt x="208" y="159"/>
                        </a:lnTo>
                        <a:lnTo>
                          <a:pt x="219" y="207"/>
                        </a:lnTo>
                        <a:lnTo>
                          <a:pt x="223" y="281"/>
                        </a:lnTo>
                        <a:lnTo>
                          <a:pt x="206" y="229"/>
                        </a:lnTo>
                        <a:lnTo>
                          <a:pt x="186" y="164"/>
                        </a:lnTo>
                        <a:lnTo>
                          <a:pt x="188" y="206"/>
                        </a:lnTo>
                        <a:lnTo>
                          <a:pt x="186" y="245"/>
                        </a:lnTo>
                        <a:lnTo>
                          <a:pt x="181" y="272"/>
                        </a:lnTo>
                        <a:lnTo>
                          <a:pt x="175" y="298"/>
                        </a:lnTo>
                        <a:lnTo>
                          <a:pt x="166" y="268"/>
                        </a:lnTo>
                        <a:lnTo>
                          <a:pt x="158" y="244"/>
                        </a:lnTo>
                        <a:lnTo>
                          <a:pt x="145" y="216"/>
                        </a:lnTo>
                        <a:lnTo>
                          <a:pt x="150" y="200"/>
                        </a:lnTo>
                        <a:lnTo>
                          <a:pt x="154" y="184"/>
                        </a:lnTo>
                        <a:lnTo>
                          <a:pt x="149" y="164"/>
                        </a:lnTo>
                        <a:lnTo>
                          <a:pt x="144" y="184"/>
                        </a:lnTo>
                        <a:lnTo>
                          <a:pt x="140" y="196"/>
                        </a:lnTo>
                        <a:lnTo>
                          <a:pt x="129" y="211"/>
                        </a:lnTo>
                        <a:lnTo>
                          <a:pt x="110" y="197"/>
                        </a:lnTo>
                        <a:lnTo>
                          <a:pt x="90" y="184"/>
                        </a:lnTo>
                        <a:lnTo>
                          <a:pt x="68" y="174"/>
                        </a:lnTo>
                        <a:lnTo>
                          <a:pt x="47" y="168"/>
                        </a:lnTo>
                        <a:lnTo>
                          <a:pt x="22" y="163"/>
                        </a:lnTo>
                        <a:lnTo>
                          <a:pt x="0" y="164"/>
                        </a:lnTo>
                        <a:close/>
                      </a:path>
                    </a:pathLst>
                  </a:custGeom>
                  <a:solidFill>
                    <a:srgbClr val="80604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grpSp>
      </p:grpSp>
    </p:spTree>
    <p:extLst>
      <p:ext uri="{BB962C8B-B14F-4D97-AF65-F5344CB8AC3E}">
        <p14:creationId xmlns:p14="http://schemas.microsoft.com/office/powerpoint/2010/main" val="2872776151"/>
      </p:ext>
    </p:extLst>
  </p:cSld>
  <p:clrMapOvr>
    <a:masterClrMapping/>
  </p:clrMapOvr>
  <p:transition spd="med">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7043">
                                            <p:txEl>
                                              <p:pRg st="0" end="0"/>
                                            </p:txEl>
                                          </p:spTgt>
                                        </p:tgtEl>
                                        <p:attrNameLst>
                                          <p:attrName>style.visibility</p:attrName>
                                        </p:attrNameLst>
                                      </p:cBhvr>
                                      <p:to>
                                        <p:strVal val="visible"/>
                                      </p:to>
                                    </p:set>
                                    <p:anim calcmode="lin" valueType="num">
                                      <p:cBhvr additive="base">
                                        <p:cTn id="7" dur="500" fill="hold"/>
                                        <p:tgtEl>
                                          <p:spTgt spid="870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7043">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87043">
                                            <p:txEl>
                                              <p:pRg st="1" end="1"/>
                                            </p:txEl>
                                          </p:spTgt>
                                        </p:tgtEl>
                                        <p:attrNameLst>
                                          <p:attrName>style.visibility</p:attrName>
                                        </p:attrNameLst>
                                      </p:cBhvr>
                                      <p:to>
                                        <p:strVal val="visible"/>
                                      </p:to>
                                    </p:set>
                                    <p:anim calcmode="lin" valueType="num">
                                      <p:cBhvr additive="base">
                                        <p:cTn id="11" dur="500" fill="hold"/>
                                        <p:tgtEl>
                                          <p:spTgt spid="87043">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704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87043">
                                            <p:txEl>
                                              <p:pRg st="2" end="2"/>
                                            </p:txEl>
                                          </p:spTgt>
                                        </p:tgtEl>
                                        <p:attrNameLst>
                                          <p:attrName>style.visibility</p:attrName>
                                        </p:attrNameLst>
                                      </p:cBhvr>
                                      <p:to>
                                        <p:strVal val="visible"/>
                                      </p:to>
                                    </p:set>
                                    <p:anim calcmode="lin" valueType="num">
                                      <p:cBhvr additive="base">
                                        <p:cTn id="17" dur="500" fill="hold"/>
                                        <p:tgtEl>
                                          <p:spTgt spid="87043">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87043">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87043">
                                            <p:txEl>
                                              <p:pRg st="3" end="3"/>
                                            </p:txEl>
                                          </p:spTgt>
                                        </p:tgtEl>
                                        <p:attrNameLst>
                                          <p:attrName>style.visibility</p:attrName>
                                        </p:attrNameLst>
                                      </p:cBhvr>
                                      <p:to>
                                        <p:strVal val="visible"/>
                                      </p:to>
                                    </p:set>
                                    <p:anim calcmode="lin" valueType="num">
                                      <p:cBhvr additive="base">
                                        <p:cTn id="21" dur="500" fill="hold"/>
                                        <p:tgtEl>
                                          <p:spTgt spid="87043">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8704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6384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considered manufacturing overhead at Boeing? (More than one answer may be correct.)</a:t>
            </a:r>
          </a:p>
          <a:p>
            <a:pPr lvl="1">
              <a:buFont typeface="Wingdings" panose="05000000000000000000" pitchFamily="2" charset="2"/>
              <a:buNone/>
            </a:pPr>
            <a:r>
              <a:rPr lang="en-US" altLang="en-US"/>
              <a:t>A. Depreciation on factory forklift trucks.</a:t>
            </a:r>
          </a:p>
          <a:p>
            <a:pPr lvl="1">
              <a:buFont typeface="Wingdings" panose="05000000000000000000" pitchFamily="2" charset="2"/>
              <a:buNone/>
            </a:pPr>
            <a:r>
              <a:rPr lang="en-US" altLang="en-US"/>
              <a:t>B. Sales commissions.</a:t>
            </a:r>
          </a:p>
          <a:p>
            <a:pPr lvl="1">
              <a:buFont typeface="Wingdings" panose="05000000000000000000" pitchFamily="2" charset="2"/>
              <a:buNone/>
            </a:pPr>
            <a:r>
              <a:rPr lang="en-US" altLang="en-US"/>
              <a:t>C. The cost of a flight recorder in a Boeing 767.</a:t>
            </a:r>
          </a:p>
          <a:p>
            <a:pPr lvl="1">
              <a:buFont typeface="Wingdings" panose="05000000000000000000" pitchFamily="2" charset="2"/>
              <a:buNone/>
            </a:pPr>
            <a:r>
              <a:rPr lang="en-US" altLang="en-US"/>
              <a:t>D. The wages of a production shift supervisor.</a:t>
            </a:r>
            <a:endParaRPr lang="en-US" altLang="en-US" sz="3200"/>
          </a:p>
        </p:txBody>
      </p:sp>
    </p:spTree>
    <p:extLst>
      <p:ext uri="{BB962C8B-B14F-4D97-AF65-F5344CB8AC3E}">
        <p14:creationId xmlns:p14="http://schemas.microsoft.com/office/powerpoint/2010/main" val="674265565"/>
      </p:ext>
    </p:extLst>
  </p:cSld>
  <p:clrMapOvr>
    <a:masterClrMapping/>
  </p:clrMapOvr>
  <p:transition spd="med">
    <p:blinds dir="vert"/>
  </p:transition>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312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considered manufacturing overhead at Boeing? (More than one answer may be correct.)</a:t>
            </a:r>
          </a:p>
          <a:p>
            <a:pPr lvl="1">
              <a:buFont typeface="Wingdings" panose="05000000000000000000" pitchFamily="2" charset="2"/>
              <a:buNone/>
            </a:pPr>
            <a:r>
              <a:rPr lang="en-US" altLang="en-US"/>
              <a:t>A. Depreciation on factory forklift trucks.</a:t>
            </a:r>
          </a:p>
          <a:p>
            <a:pPr lvl="1">
              <a:buFont typeface="Wingdings" panose="05000000000000000000" pitchFamily="2" charset="2"/>
              <a:buNone/>
            </a:pPr>
            <a:r>
              <a:rPr lang="en-US" altLang="en-US"/>
              <a:t>B. Sales commissions.</a:t>
            </a:r>
          </a:p>
          <a:p>
            <a:pPr lvl="1">
              <a:buFont typeface="Wingdings" panose="05000000000000000000" pitchFamily="2" charset="2"/>
              <a:buNone/>
            </a:pPr>
            <a:r>
              <a:rPr lang="en-US" altLang="en-US"/>
              <a:t>C. The cost of a flight recorder in a Boeing 767.</a:t>
            </a:r>
          </a:p>
          <a:p>
            <a:pPr lvl="1">
              <a:buFont typeface="Wingdings" panose="05000000000000000000" pitchFamily="2" charset="2"/>
              <a:buNone/>
            </a:pPr>
            <a:r>
              <a:rPr lang="en-US" altLang="en-US"/>
              <a:t>D. The wages of a production shift supervisor.</a:t>
            </a:r>
            <a:endParaRPr lang="en-US" altLang="en-US" sz="3200"/>
          </a:p>
        </p:txBody>
      </p:sp>
      <p:sp>
        <p:nvSpPr>
          <p:cNvPr id="133124" name="Oval 4"/>
          <p:cNvSpPr>
            <a:spLocks noChangeArrowheads="1"/>
          </p:cNvSpPr>
          <p:nvPr/>
        </p:nvSpPr>
        <p:spPr bwMode="auto">
          <a:xfrm>
            <a:off x="2514600" y="28956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3125" name="Oval 5"/>
          <p:cNvSpPr>
            <a:spLocks noChangeArrowheads="1"/>
          </p:cNvSpPr>
          <p:nvPr/>
        </p:nvSpPr>
        <p:spPr bwMode="auto">
          <a:xfrm>
            <a:off x="2514600" y="44196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000057838"/>
      </p:ext>
    </p:extLst>
  </p:cSld>
  <p:clrMapOvr>
    <a:masterClrMapping/>
  </p:clrMapOvr>
  <p:transition spd="med">
    <p:blinds dir="vert"/>
  </p:transition>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8178" name="Rectangle 2"/>
          <p:cNvSpPr>
            <a:spLocks noGrp="1" noChangeArrowheads="1"/>
          </p:cNvSpPr>
          <p:nvPr>
            <p:ph type="title"/>
          </p:nvPr>
        </p:nvSpPr>
        <p:spPr/>
        <p:txBody>
          <a:bodyPr/>
          <a:lstStyle/>
          <a:p>
            <a:r>
              <a:rPr lang="en-US" altLang="en-US"/>
              <a:t>Product Costs Versus Period Costs</a:t>
            </a:r>
          </a:p>
        </p:txBody>
      </p:sp>
      <p:sp>
        <p:nvSpPr>
          <p:cNvPr id="178179" name="Rectangle 3"/>
          <p:cNvSpPr>
            <a:spLocks noGrp="1" noChangeArrowheads="1"/>
          </p:cNvSpPr>
          <p:nvPr>
            <p:ph type="body" sz="half" idx="1"/>
          </p:nvPr>
        </p:nvSpPr>
        <p:spPr>
          <a:ln>
            <a:solidFill>
              <a:srgbClr val="0000CC"/>
            </a:solidFill>
            <a:miter lim="800000"/>
            <a:headEnd/>
            <a:tailEnd/>
          </a:ln>
        </p:spPr>
        <p:txBody>
          <a:bodyPr/>
          <a:lstStyle/>
          <a:p>
            <a:pPr algn="ctr">
              <a:buFont typeface="Wingdings" panose="05000000000000000000" pitchFamily="2" charset="2"/>
              <a:buNone/>
            </a:pPr>
            <a:r>
              <a:rPr lang="en-US" altLang="en-US" sz="2600"/>
              <a:t>   </a:t>
            </a:r>
            <a:r>
              <a:rPr lang="en-US" altLang="en-US" sz="2600">
                <a:solidFill>
                  <a:srgbClr val="0000CC"/>
                </a:solidFill>
              </a:rPr>
              <a:t>Product costs</a:t>
            </a:r>
            <a:r>
              <a:rPr lang="en-US" altLang="en-US" sz="2600"/>
              <a:t> include direct materials, direct labor, and manufacturing overhead.</a:t>
            </a:r>
          </a:p>
        </p:txBody>
      </p:sp>
      <p:sp>
        <p:nvSpPr>
          <p:cNvPr id="178180" name="Rectangle 4"/>
          <p:cNvSpPr>
            <a:spLocks noGrp="1" noChangeArrowheads="1"/>
          </p:cNvSpPr>
          <p:nvPr>
            <p:ph type="body" sz="half" idx="2"/>
          </p:nvPr>
        </p:nvSpPr>
        <p:spPr>
          <a:ln>
            <a:solidFill>
              <a:srgbClr val="0000CC"/>
            </a:solidFill>
            <a:miter lim="800000"/>
            <a:headEnd/>
            <a:tailEnd/>
          </a:ln>
        </p:spPr>
        <p:txBody>
          <a:bodyPr/>
          <a:lstStyle/>
          <a:p>
            <a:pPr algn="ctr">
              <a:buFont typeface="Wingdings" panose="05000000000000000000" pitchFamily="2" charset="2"/>
              <a:buNone/>
            </a:pPr>
            <a:r>
              <a:rPr lang="en-US" altLang="en-US">
                <a:solidFill>
                  <a:srgbClr val="0000CC"/>
                </a:solidFill>
              </a:rPr>
              <a:t>Period costs</a:t>
            </a:r>
            <a:r>
              <a:rPr lang="en-US" altLang="en-US"/>
              <a:t> are not included in product costs. They are expensed on the income statement.</a:t>
            </a:r>
          </a:p>
        </p:txBody>
      </p:sp>
      <p:grpSp>
        <p:nvGrpSpPr>
          <p:cNvPr id="178181" name="Group 5"/>
          <p:cNvGrpSpPr>
            <a:grpSpLocks/>
          </p:cNvGrpSpPr>
          <p:nvPr/>
        </p:nvGrpSpPr>
        <p:grpSpPr bwMode="auto">
          <a:xfrm>
            <a:off x="2368551" y="3881437"/>
            <a:ext cx="3692525" cy="2333624"/>
            <a:chOff x="532" y="2445"/>
            <a:chExt cx="2326" cy="1470"/>
          </a:xfrm>
        </p:grpSpPr>
        <p:grpSp>
          <p:nvGrpSpPr>
            <p:cNvPr id="178182" name="Group 6"/>
            <p:cNvGrpSpPr>
              <a:grpSpLocks/>
            </p:cNvGrpSpPr>
            <p:nvPr/>
          </p:nvGrpSpPr>
          <p:grpSpPr bwMode="auto">
            <a:xfrm>
              <a:off x="576" y="2640"/>
              <a:ext cx="768" cy="432"/>
              <a:chOff x="816" y="2592"/>
              <a:chExt cx="768" cy="432"/>
            </a:xfrm>
          </p:grpSpPr>
          <p:sp>
            <p:nvSpPr>
              <p:cNvPr id="178183" name="Line 7"/>
              <p:cNvSpPr>
                <a:spLocks noChangeShapeType="1"/>
              </p:cNvSpPr>
              <p:nvPr/>
            </p:nvSpPr>
            <p:spPr bwMode="auto">
              <a:xfrm>
                <a:off x="816" y="2592"/>
                <a:ext cx="76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84" name="Line 8"/>
              <p:cNvSpPr>
                <a:spLocks noChangeShapeType="1"/>
              </p:cNvSpPr>
              <p:nvPr/>
            </p:nvSpPr>
            <p:spPr bwMode="auto">
              <a:xfrm>
                <a:off x="1200" y="2592"/>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78185" name="Text Box 9"/>
            <p:cNvSpPr txBox="1">
              <a:spLocks noChangeArrowheads="1"/>
            </p:cNvSpPr>
            <p:nvPr/>
          </p:nvSpPr>
          <p:spPr bwMode="auto">
            <a:xfrm>
              <a:off x="604" y="2445"/>
              <a:ext cx="692"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600" b="1">
                  <a:latin typeface="Arial" panose="020B0604020202020204" pitchFamily="34" charset="0"/>
                </a:rPr>
                <a:t>Inventory</a:t>
              </a:r>
            </a:p>
          </p:txBody>
        </p:sp>
        <p:sp>
          <p:nvSpPr>
            <p:cNvPr id="178186" name="Line 10"/>
            <p:cNvSpPr>
              <a:spLocks noChangeShapeType="1"/>
            </p:cNvSpPr>
            <p:nvPr/>
          </p:nvSpPr>
          <p:spPr bwMode="auto">
            <a:xfrm>
              <a:off x="1783" y="2635"/>
              <a:ext cx="1034"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87" name="Line 11"/>
            <p:cNvSpPr>
              <a:spLocks noChangeShapeType="1"/>
            </p:cNvSpPr>
            <p:nvPr/>
          </p:nvSpPr>
          <p:spPr bwMode="auto">
            <a:xfrm>
              <a:off x="2299" y="2635"/>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88" name="Text Box 12"/>
            <p:cNvSpPr txBox="1">
              <a:spLocks noChangeArrowheads="1"/>
            </p:cNvSpPr>
            <p:nvPr/>
          </p:nvSpPr>
          <p:spPr bwMode="auto">
            <a:xfrm>
              <a:off x="1763" y="2449"/>
              <a:ext cx="1095" cy="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400" b="1">
                  <a:latin typeface="Arial" panose="020B0604020202020204" pitchFamily="34" charset="0"/>
                </a:rPr>
                <a:t>Cost of Good Sold</a:t>
              </a:r>
            </a:p>
          </p:txBody>
        </p:sp>
        <p:sp>
          <p:nvSpPr>
            <p:cNvPr id="178189" name="Text Box 13"/>
            <p:cNvSpPr txBox="1">
              <a:spLocks noChangeArrowheads="1"/>
            </p:cNvSpPr>
            <p:nvPr/>
          </p:nvSpPr>
          <p:spPr bwMode="auto">
            <a:xfrm>
              <a:off x="532" y="3392"/>
              <a:ext cx="818"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2400">
                  <a:solidFill>
                    <a:srgbClr val="006600"/>
                  </a:solidFill>
                  <a:latin typeface="Arial" panose="020B0604020202020204" pitchFamily="34" charset="0"/>
                </a:rPr>
                <a:t>Balance</a:t>
              </a:r>
              <a:br>
                <a:rPr lang="en-US" altLang="en-US" sz="2400">
                  <a:solidFill>
                    <a:srgbClr val="006600"/>
                  </a:solidFill>
                  <a:latin typeface="Arial" panose="020B0604020202020204" pitchFamily="34" charset="0"/>
                </a:rPr>
              </a:br>
              <a:r>
                <a:rPr lang="en-US" altLang="en-US" sz="2400">
                  <a:solidFill>
                    <a:srgbClr val="006600"/>
                  </a:solidFill>
                  <a:latin typeface="Arial" panose="020B0604020202020204" pitchFamily="34" charset="0"/>
                </a:rPr>
                <a:t>Sheet</a:t>
              </a:r>
            </a:p>
          </p:txBody>
        </p:sp>
        <p:sp>
          <p:nvSpPr>
            <p:cNvPr id="178190" name="Text Box 14"/>
            <p:cNvSpPr txBox="1">
              <a:spLocks noChangeArrowheads="1"/>
            </p:cNvSpPr>
            <p:nvPr/>
          </p:nvSpPr>
          <p:spPr bwMode="auto">
            <a:xfrm>
              <a:off x="1738" y="3392"/>
              <a:ext cx="1000"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2400">
                  <a:solidFill>
                    <a:srgbClr val="006600"/>
                  </a:solidFill>
                  <a:latin typeface="Arial" panose="020B0604020202020204" pitchFamily="34" charset="0"/>
                </a:rPr>
                <a:t>Income</a:t>
              </a:r>
              <a:br>
                <a:rPr lang="en-US" altLang="en-US" sz="2400">
                  <a:solidFill>
                    <a:srgbClr val="006600"/>
                  </a:solidFill>
                  <a:latin typeface="Arial" panose="020B0604020202020204" pitchFamily="34" charset="0"/>
                </a:rPr>
              </a:br>
              <a:r>
                <a:rPr lang="en-US" altLang="en-US" sz="2400">
                  <a:solidFill>
                    <a:srgbClr val="006600"/>
                  </a:solidFill>
                  <a:latin typeface="Arial" panose="020B0604020202020204" pitchFamily="34" charset="0"/>
                </a:rPr>
                <a:t>Statement</a:t>
              </a:r>
            </a:p>
          </p:txBody>
        </p:sp>
        <p:sp>
          <p:nvSpPr>
            <p:cNvPr id="178191" name="Line 15"/>
            <p:cNvSpPr>
              <a:spLocks noChangeShapeType="1"/>
            </p:cNvSpPr>
            <p:nvPr/>
          </p:nvSpPr>
          <p:spPr bwMode="auto">
            <a:xfrm>
              <a:off x="1200" y="2832"/>
              <a:ext cx="816" cy="0"/>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92" name="Text Box 16"/>
            <p:cNvSpPr txBox="1">
              <a:spLocks noChangeArrowheads="1"/>
            </p:cNvSpPr>
            <p:nvPr/>
          </p:nvSpPr>
          <p:spPr bwMode="auto">
            <a:xfrm>
              <a:off x="1400" y="2799"/>
              <a:ext cx="344"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600" b="1">
                  <a:solidFill>
                    <a:schemeClr val="accent2"/>
                  </a:solidFill>
                </a:rPr>
                <a:t>Sale</a:t>
              </a:r>
            </a:p>
          </p:txBody>
        </p:sp>
        <p:sp>
          <p:nvSpPr>
            <p:cNvPr id="178193" name="Line 17"/>
            <p:cNvSpPr>
              <a:spLocks noChangeShapeType="1"/>
            </p:cNvSpPr>
            <p:nvPr/>
          </p:nvSpPr>
          <p:spPr bwMode="auto">
            <a:xfrm>
              <a:off x="960" y="3216"/>
              <a:ext cx="0" cy="192"/>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94" name="Line 18"/>
            <p:cNvSpPr>
              <a:spLocks noChangeShapeType="1"/>
            </p:cNvSpPr>
            <p:nvPr/>
          </p:nvSpPr>
          <p:spPr bwMode="auto">
            <a:xfrm>
              <a:off x="2296" y="3216"/>
              <a:ext cx="0" cy="192"/>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178195" name="Group 19"/>
          <p:cNvGrpSpPr>
            <a:grpSpLocks/>
          </p:cNvGrpSpPr>
          <p:nvPr/>
        </p:nvGrpSpPr>
        <p:grpSpPr bwMode="auto">
          <a:xfrm>
            <a:off x="7512053" y="3886202"/>
            <a:ext cx="1587501" cy="2328863"/>
            <a:chOff x="3772" y="2448"/>
            <a:chExt cx="1000" cy="1467"/>
          </a:xfrm>
        </p:grpSpPr>
        <p:grpSp>
          <p:nvGrpSpPr>
            <p:cNvPr id="178196" name="Group 20"/>
            <p:cNvGrpSpPr>
              <a:grpSpLocks/>
            </p:cNvGrpSpPr>
            <p:nvPr/>
          </p:nvGrpSpPr>
          <p:grpSpPr bwMode="auto">
            <a:xfrm>
              <a:off x="3888" y="2643"/>
              <a:ext cx="768" cy="432"/>
              <a:chOff x="816" y="2592"/>
              <a:chExt cx="768" cy="432"/>
            </a:xfrm>
          </p:grpSpPr>
          <p:sp>
            <p:nvSpPr>
              <p:cNvPr id="178197" name="Line 21"/>
              <p:cNvSpPr>
                <a:spLocks noChangeShapeType="1"/>
              </p:cNvSpPr>
              <p:nvPr/>
            </p:nvSpPr>
            <p:spPr bwMode="auto">
              <a:xfrm>
                <a:off x="816" y="2592"/>
                <a:ext cx="76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8198" name="Line 22"/>
              <p:cNvSpPr>
                <a:spLocks noChangeShapeType="1"/>
              </p:cNvSpPr>
              <p:nvPr/>
            </p:nvSpPr>
            <p:spPr bwMode="auto">
              <a:xfrm>
                <a:off x="1200" y="2592"/>
                <a:ext cx="0" cy="432"/>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78199" name="Text Box 23"/>
            <p:cNvSpPr txBox="1">
              <a:spLocks noChangeArrowheads="1"/>
            </p:cNvSpPr>
            <p:nvPr/>
          </p:nvSpPr>
          <p:spPr bwMode="auto">
            <a:xfrm>
              <a:off x="3932" y="2448"/>
              <a:ext cx="641" cy="2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sz="1600" b="1">
                  <a:latin typeface="Arial" panose="020B0604020202020204" pitchFamily="34" charset="0"/>
                </a:rPr>
                <a:t>Expense</a:t>
              </a:r>
            </a:p>
          </p:txBody>
        </p:sp>
        <p:sp>
          <p:nvSpPr>
            <p:cNvPr id="178200" name="Text Box 24"/>
            <p:cNvSpPr txBox="1">
              <a:spLocks noChangeArrowheads="1"/>
            </p:cNvSpPr>
            <p:nvPr/>
          </p:nvSpPr>
          <p:spPr bwMode="auto">
            <a:xfrm>
              <a:off x="3772" y="3392"/>
              <a:ext cx="1000" cy="5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a:r>
                <a:rPr lang="en-US" altLang="en-US" sz="2400">
                  <a:solidFill>
                    <a:srgbClr val="006600"/>
                  </a:solidFill>
                  <a:latin typeface="Arial" panose="020B0604020202020204" pitchFamily="34" charset="0"/>
                </a:rPr>
                <a:t>Income</a:t>
              </a:r>
              <a:br>
                <a:rPr lang="en-US" altLang="en-US" sz="2400">
                  <a:solidFill>
                    <a:srgbClr val="006600"/>
                  </a:solidFill>
                  <a:latin typeface="Arial" panose="020B0604020202020204" pitchFamily="34" charset="0"/>
                </a:rPr>
              </a:br>
              <a:r>
                <a:rPr lang="en-US" altLang="en-US" sz="2400">
                  <a:solidFill>
                    <a:srgbClr val="006600"/>
                  </a:solidFill>
                  <a:latin typeface="Arial" panose="020B0604020202020204" pitchFamily="34" charset="0"/>
                </a:rPr>
                <a:t>Statement</a:t>
              </a:r>
            </a:p>
          </p:txBody>
        </p:sp>
        <p:sp>
          <p:nvSpPr>
            <p:cNvPr id="178201" name="Line 25"/>
            <p:cNvSpPr>
              <a:spLocks noChangeShapeType="1"/>
            </p:cNvSpPr>
            <p:nvPr/>
          </p:nvSpPr>
          <p:spPr bwMode="auto">
            <a:xfrm>
              <a:off x="4272" y="3216"/>
              <a:ext cx="0" cy="192"/>
            </a:xfrm>
            <a:prstGeom prst="line">
              <a:avLst/>
            </a:prstGeom>
            <a:noFill/>
            <a:ln w="952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Tree>
    <p:extLst>
      <p:ext uri="{BB962C8B-B14F-4D97-AF65-F5344CB8AC3E}">
        <p14:creationId xmlns:p14="http://schemas.microsoft.com/office/powerpoint/2010/main" val="1891827962"/>
      </p:ext>
    </p:extLst>
  </p:cSld>
  <p:clrMapOvr>
    <a:masterClrMapping/>
  </p:clrMapOvr>
  <p:transition spd="med">
    <p:strips dir="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178179">
                                            <p:txEl>
                                              <p:pRg st="0" end="0"/>
                                            </p:txEl>
                                          </p:spTgt>
                                        </p:tgtEl>
                                        <p:attrNameLst>
                                          <p:attrName>style.visibility</p:attrName>
                                        </p:attrNameLst>
                                      </p:cBhvr>
                                      <p:to>
                                        <p:strVal val="visible"/>
                                      </p:to>
                                    </p:set>
                                    <p:animEffect transition="in" filter="wipe(up)">
                                      <p:cBhvr>
                                        <p:cTn id="7" dur="500"/>
                                        <p:tgtEl>
                                          <p:spTgt spid="1781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78181"/>
                                        </p:tgtEl>
                                        <p:attrNameLst>
                                          <p:attrName>style.visibility</p:attrName>
                                        </p:attrNameLst>
                                      </p:cBhvr>
                                      <p:to>
                                        <p:strVal val="visible"/>
                                      </p:to>
                                    </p:set>
                                    <p:animEffect transition="in" filter="dissolve">
                                      <p:cBhvr>
                                        <p:cTn id="12" dur="500"/>
                                        <p:tgtEl>
                                          <p:spTgt spid="178181"/>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178180">
                                            <p:txEl>
                                              <p:pRg st="0" end="0"/>
                                            </p:txEl>
                                          </p:spTgt>
                                        </p:tgtEl>
                                        <p:attrNameLst>
                                          <p:attrName>style.visibility</p:attrName>
                                        </p:attrNameLst>
                                      </p:cBhvr>
                                      <p:to>
                                        <p:strVal val="visible"/>
                                      </p:to>
                                    </p:set>
                                    <p:animEffect transition="in" filter="wipe(up)">
                                      <p:cBhvr>
                                        <p:cTn id="17" dur="500"/>
                                        <p:tgtEl>
                                          <p:spTgt spid="178180">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78195"/>
                                        </p:tgtEl>
                                        <p:attrNameLst>
                                          <p:attrName>style.visibility</p:attrName>
                                        </p:attrNameLst>
                                      </p:cBhvr>
                                      <p:to>
                                        <p:strVal val="visible"/>
                                      </p:to>
                                    </p:set>
                                    <p:animEffect transition="in" filter="dissolve">
                                      <p:cBhvr>
                                        <p:cTn id="22" dur="500"/>
                                        <p:tgtEl>
                                          <p:spTgt spid="178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8179" grpId="0" build="p" autoUpdateAnimBg="0"/>
      <p:bldP spid="178180" grpId="0" build="p"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2902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considered a period rather than a product cost in a manufacturing company?</a:t>
            </a:r>
          </a:p>
          <a:p>
            <a:pPr lvl="1">
              <a:buFont typeface="Wingdings" panose="05000000000000000000" pitchFamily="2" charset="2"/>
              <a:buNone/>
            </a:pPr>
            <a:r>
              <a:rPr lang="en-US" altLang="en-US"/>
              <a:t>A. Manufacturing equipment depreciation.</a:t>
            </a:r>
          </a:p>
          <a:p>
            <a:pPr lvl="1">
              <a:buFont typeface="Wingdings" panose="05000000000000000000" pitchFamily="2" charset="2"/>
              <a:buNone/>
            </a:pPr>
            <a:r>
              <a:rPr lang="en-US" altLang="en-US"/>
              <a:t>B. Property taxes on corporate headquarters.</a:t>
            </a:r>
          </a:p>
          <a:p>
            <a:pPr lvl="1">
              <a:buFont typeface="Wingdings" panose="05000000000000000000" pitchFamily="2" charset="2"/>
              <a:buNone/>
            </a:pPr>
            <a:r>
              <a:rPr lang="en-US" altLang="en-US"/>
              <a:t>C. Direct materials costs.</a:t>
            </a:r>
          </a:p>
          <a:p>
            <a:pPr lvl="1">
              <a:buFont typeface="Wingdings" panose="05000000000000000000" pitchFamily="2" charset="2"/>
              <a:buNone/>
            </a:pPr>
            <a:r>
              <a:rPr lang="en-US" altLang="en-US"/>
              <a:t>D. Electrical costs to light the production facility.</a:t>
            </a:r>
            <a:endParaRPr lang="en-US" altLang="en-US" sz="3200"/>
          </a:p>
        </p:txBody>
      </p:sp>
    </p:spTree>
    <p:extLst>
      <p:ext uri="{BB962C8B-B14F-4D97-AF65-F5344CB8AC3E}">
        <p14:creationId xmlns:p14="http://schemas.microsoft.com/office/powerpoint/2010/main" val="2449822217"/>
      </p:ext>
    </p:extLst>
  </p:cSld>
  <p:clrMapOvr>
    <a:masterClrMapping/>
  </p:clrMapOvr>
  <p:transition spd="med">
    <p:blinds dir="vert"/>
  </p:transition>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005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considered a period rather than a product cost in a manufacturing company?</a:t>
            </a:r>
          </a:p>
          <a:p>
            <a:pPr lvl="1">
              <a:buFont typeface="Wingdings" panose="05000000000000000000" pitchFamily="2" charset="2"/>
              <a:buNone/>
            </a:pPr>
            <a:r>
              <a:rPr lang="en-US" altLang="en-US"/>
              <a:t>A. Manufacturing equipment depreciation.</a:t>
            </a:r>
          </a:p>
          <a:p>
            <a:pPr lvl="1">
              <a:buFont typeface="Wingdings" panose="05000000000000000000" pitchFamily="2" charset="2"/>
              <a:buNone/>
            </a:pPr>
            <a:r>
              <a:rPr lang="en-US" altLang="en-US"/>
              <a:t>B. Property taxes on corporate headquarters.</a:t>
            </a:r>
          </a:p>
          <a:p>
            <a:pPr lvl="1">
              <a:buFont typeface="Wingdings" panose="05000000000000000000" pitchFamily="2" charset="2"/>
              <a:buNone/>
            </a:pPr>
            <a:r>
              <a:rPr lang="en-US" altLang="en-US"/>
              <a:t>C. Direct materials costs.</a:t>
            </a:r>
          </a:p>
          <a:p>
            <a:pPr lvl="1">
              <a:buFont typeface="Wingdings" panose="05000000000000000000" pitchFamily="2" charset="2"/>
              <a:buNone/>
            </a:pPr>
            <a:r>
              <a:rPr lang="en-US" altLang="en-US"/>
              <a:t>D. Electrical costs to light the production facility.</a:t>
            </a:r>
            <a:endParaRPr lang="en-US" altLang="en-US" sz="3200"/>
          </a:p>
        </p:txBody>
      </p:sp>
      <p:sp>
        <p:nvSpPr>
          <p:cNvPr id="130052" name="Oval 4"/>
          <p:cNvSpPr>
            <a:spLocks noChangeArrowheads="1"/>
          </p:cNvSpPr>
          <p:nvPr/>
        </p:nvSpPr>
        <p:spPr bwMode="auto">
          <a:xfrm>
            <a:off x="2514600" y="34290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602075193"/>
      </p:ext>
    </p:extLst>
  </p:cSld>
  <p:clrMapOvr>
    <a:masterClrMapping/>
  </p:clrMapOvr>
  <p:transition spd="med">
    <p:blinds dir="vert"/>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6370" name="Group 2"/>
          <p:cNvGrpSpPr>
            <a:grpSpLocks/>
          </p:cNvGrpSpPr>
          <p:nvPr/>
        </p:nvGrpSpPr>
        <p:grpSpPr bwMode="auto">
          <a:xfrm>
            <a:off x="4279900" y="5564189"/>
            <a:ext cx="6281738" cy="854075"/>
            <a:chOff x="1736" y="3505"/>
            <a:chExt cx="3957" cy="538"/>
          </a:xfrm>
        </p:grpSpPr>
        <p:sp>
          <p:nvSpPr>
            <p:cNvPr id="186371" name="Line 3"/>
            <p:cNvSpPr>
              <a:spLocks noChangeShapeType="1"/>
            </p:cNvSpPr>
            <p:nvPr/>
          </p:nvSpPr>
          <p:spPr bwMode="auto">
            <a:xfrm>
              <a:off x="1736" y="3792"/>
              <a:ext cx="2480" cy="0"/>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72" name="Rectangle 4"/>
            <p:cNvSpPr>
              <a:spLocks noChangeArrowheads="1"/>
            </p:cNvSpPr>
            <p:nvPr/>
          </p:nvSpPr>
          <p:spPr bwMode="auto">
            <a:xfrm>
              <a:off x="4213" y="3541"/>
              <a:ext cx="1480" cy="502"/>
            </a:xfrm>
            <a:prstGeom prst="rect">
              <a:avLst/>
            </a:prstGeom>
            <a:solidFill>
              <a:srgbClr val="CCECFF"/>
            </a:solidFill>
            <a:ln w="38099" cmpd="dbl">
              <a:solidFill>
                <a:srgbClr val="0000CC"/>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20000"/>
                </a:spcBef>
              </a:pPr>
              <a:r>
                <a:rPr lang="en-US" altLang="en-US" sz="2200" b="1">
                  <a:latin typeface="Arial" panose="020B0604020202020204" pitchFamily="34" charset="0"/>
                </a:rPr>
                <a:t>Selling and</a:t>
              </a:r>
              <a:br>
                <a:rPr lang="en-US" altLang="en-US" sz="2200" b="1">
                  <a:latin typeface="Arial" panose="020B0604020202020204" pitchFamily="34" charset="0"/>
                </a:rPr>
              </a:br>
              <a:r>
                <a:rPr lang="en-US" altLang="en-US" sz="2200" b="1">
                  <a:latin typeface="Arial" panose="020B0604020202020204" pitchFamily="34" charset="0"/>
                </a:rPr>
                <a:t>Administrative</a:t>
              </a:r>
            </a:p>
          </p:txBody>
        </p:sp>
        <p:sp>
          <p:nvSpPr>
            <p:cNvPr id="186373" name="Rectangle 5"/>
            <p:cNvSpPr>
              <a:spLocks noChangeArrowheads="1"/>
            </p:cNvSpPr>
            <p:nvPr/>
          </p:nvSpPr>
          <p:spPr bwMode="auto">
            <a:xfrm>
              <a:off x="2545" y="3505"/>
              <a:ext cx="1247" cy="28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US" altLang="en-US" sz="2400">
                  <a:solidFill>
                    <a:srgbClr val="0000CC"/>
                  </a:solidFill>
                  <a:latin typeface="Arial" panose="020B0604020202020204" pitchFamily="34" charset="0"/>
                </a:rPr>
                <a:t>Period Costs</a:t>
              </a:r>
            </a:p>
          </p:txBody>
        </p:sp>
      </p:grpSp>
      <p:sp>
        <p:nvSpPr>
          <p:cNvPr id="186374" name="Rectangle 6"/>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Manufacturing Cost Flows</a:t>
            </a:r>
          </a:p>
        </p:txBody>
      </p:sp>
      <p:grpSp>
        <p:nvGrpSpPr>
          <p:cNvPr id="186375" name="Group 7"/>
          <p:cNvGrpSpPr>
            <a:grpSpLocks/>
          </p:cNvGrpSpPr>
          <p:nvPr/>
        </p:nvGrpSpPr>
        <p:grpSpPr bwMode="auto">
          <a:xfrm>
            <a:off x="5749926" y="3594101"/>
            <a:ext cx="1787525" cy="1604963"/>
            <a:chOff x="2662" y="2264"/>
            <a:chExt cx="1126" cy="1011"/>
          </a:xfrm>
        </p:grpSpPr>
        <p:sp>
          <p:nvSpPr>
            <p:cNvPr id="186376" name="Line 8"/>
            <p:cNvSpPr>
              <a:spLocks noChangeShapeType="1"/>
            </p:cNvSpPr>
            <p:nvPr/>
          </p:nvSpPr>
          <p:spPr bwMode="auto">
            <a:xfrm>
              <a:off x="3216" y="2264"/>
              <a:ext cx="0" cy="512"/>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77" name="Rectangle 9"/>
            <p:cNvSpPr>
              <a:spLocks noChangeArrowheads="1"/>
            </p:cNvSpPr>
            <p:nvPr/>
          </p:nvSpPr>
          <p:spPr bwMode="auto">
            <a:xfrm>
              <a:off x="2662" y="2773"/>
              <a:ext cx="1126" cy="502"/>
            </a:xfrm>
            <a:prstGeom prst="rect">
              <a:avLst/>
            </a:prstGeom>
            <a:solidFill>
              <a:schemeClr val="folHlink"/>
            </a:solidFill>
            <a:ln w="38099" cmpd="dbl">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solidFill>
                    <a:schemeClr val="accent2"/>
                  </a:solidFill>
                  <a:latin typeface="Arial" panose="020B0604020202020204" pitchFamily="34" charset="0"/>
                </a:rPr>
                <a:t>Finished</a:t>
              </a:r>
              <a:br>
                <a:rPr lang="en-US" altLang="en-US" sz="2200" b="1">
                  <a:solidFill>
                    <a:schemeClr val="accent2"/>
                  </a:solidFill>
                  <a:latin typeface="Arial" panose="020B0604020202020204" pitchFamily="34" charset="0"/>
                </a:rPr>
              </a:br>
              <a:r>
                <a:rPr lang="en-US" altLang="en-US" sz="2200" b="1">
                  <a:solidFill>
                    <a:schemeClr val="accent2"/>
                  </a:solidFill>
                  <a:latin typeface="Arial" panose="020B0604020202020204" pitchFamily="34" charset="0"/>
                </a:rPr>
                <a:t>Goods</a:t>
              </a:r>
            </a:p>
          </p:txBody>
        </p:sp>
      </p:grpSp>
      <p:grpSp>
        <p:nvGrpSpPr>
          <p:cNvPr id="186378" name="Group 10"/>
          <p:cNvGrpSpPr>
            <a:grpSpLocks/>
          </p:cNvGrpSpPr>
          <p:nvPr/>
        </p:nvGrpSpPr>
        <p:grpSpPr bwMode="auto">
          <a:xfrm>
            <a:off x="7556501" y="4249739"/>
            <a:ext cx="2695575" cy="1131887"/>
            <a:chOff x="3800" y="2677"/>
            <a:chExt cx="1698" cy="713"/>
          </a:xfrm>
        </p:grpSpPr>
        <p:sp>
          <p:nvSpPr>
            <p:cNvPr id="186379" name="Line 11"/>
            <p:cNvSpPr>
              <a:spLocks noChangeShapeType="1"/>
            </p:cNvSpPr>
            <p:nvPr/>
          </p:nvSpPr>
          <p:spPr bwMode="auto">
            <a:xfrm>
              <a:off x="3800" y="3024"/>
              <a:ext cx="608" cy="0"/>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80" name="Rectangle 12"/>
            <p:cNvSpPr>
              <a:spLocks noChangeArrowheads="1"/>
            </p:cNvSpPr>
            <p:nvPr/>
          </p:nvSpPr>
          <p:spPr bwMode="auto">
            <a:xfrm>
              <a:off x="4408" y="2677"/>
              <a:ext cx="1090" cy="713"/>
            </a:xfrm>
            <a:prstGeom prst="rect">
              <a:avLst/>
            </a:prstGeom>
            <a:solidFill>
              <a:srgbClr val="CCECFF"/>
            </a:solidFill>
            <a:ln w="38099" cmpd="dbl">
              <a:solidFill>
                <a:srgbClr val="0000CC"/>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latin typeface="Arial" panose="020B0604020202020204" pitchFamily="34" charset="0"/>
                </a:rPr>
                <a:t>Cost of </a:t>
              </a:r>
              <a:br>
                <a:rPr lang="en-US" altLang="en-US" sz="2200" b="1">
                  <a:latin typeface="Arial" panose="020B0604020202020204" pitchFamily="34" charset="0"/>
                </a:rPr>
              </a:br>
              <a:r>
                <a:rPr lang="en-US" altLang="en-US" sz="2200" b="1">
                  <a:latin typeface="Arial" panose="020B0604020202020204" pitchFamily="34" charset="0"/>
                </a:rPr>
                <a:t>Goods</a:t>
              </a:r>
              <a:br>
                <a:rPr lang="en-US" altLang="en-US" sz="2200" b="1">
                  <a:latin typeface="Arial" panose="020B0604020202020204" pitchFamily="34" charset="0"/>
                </a:rPr>
              </a:br>
              <a:r>
                <a:rPr lang="en-US" altLang="en-US" sz="2200" b="1">
                  <a:latin typeface="Arial" panose="020B0604020202020204" pitchFamily="34" charset="0"/>
                </a:rPr>
                <a:t>Sold</a:t>
              </a:r>
            </a:p>
          </p:txBody>
        </p:sp>
      </p:grpSp>
      <p:sp>
        <p:nvSpPr>
          <p:cNvPr id="186381" name="Rectangle 13"/>
          <p:cNvSpPr>
            <a:spLocks noChangeArrowheads="1"/>
          </p:cNvSpPr>
          <p:nvPr/>
        </p:nvSpPr>
        <p:spPr bwMode="auto">
          <a:xfrm>
            <a:off x="2265363" y="5621339"/>
            <a:ext cx="2349500" cy="796925"/>
          </a:xfrm>
          <a:prstGeom prst="rect">
            <a:avLst/>
          </a:prstGeom>
          <a:solidFill>
            <a:srgbClr val="FFFFFF"/>
          </a:solidFill>
          <a:ln w="38099" cmpd="dbl">
            <a:solidFill>
              <a:srgbClr val="0066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20000"/>
              </a:spcBef>
            </a:pPr>
            <a:r>
              <a:rPr lang="en-US" altLang="en-US" sz="2200" b="1">
                <a:solidFill>
                  <a:srgbClr val="006600"/>
                </a:solidFill>
                <a:latin typeface="Arial" panose="020B0604020202020204" pitchFamily="34" charset="0"/>
              </a:rPr>
              <a:t>Selling and</a:t>
            </a:r>
            <a:br>
              <a:rPr lang="en-US" altLang="en-US" sz="2200" b="1">
                <a:solidFill>
                  <a:srgbClr val="006600"/>
                </a:solidFill>
                <a:latin typeface="Arial" panose="020B0604020202020204" pitchFamily="34" charset="0"/>
              </a:rPr>
            </a:br>
            <a:r>
              <a:rPr lang="en-US" altLang="en-US" sz="2200" b="1">
                <a:solidFill>
                  <a:srgbClr val="006600"/>
                </a:solidFill>
                <a:latin typeface="Arial" panose="020B0604020202020204" pitchFamily="34" charset="0"/>
              </a:rPr>
              <a:t>Administrative</a:t>
            </a:r>
          </a:p>
        </p:txBody>
      </p:sp>
      <p:grpSp>
        <p:nvGrpSpPr>
          <p:cNvPr id="186382" name="Group 14"/>
          <p:cNvGrpSpPr>
            <a:grpSpLocks/>
          </p:cNvGrpSpPr>
          <p:nvPr/>
        </p:nvGrpSpPr>
        <p:grpSpPr bwMode="auto">
          <a:xfrm>
            <a:off x="2265364" y="2222501"/>
            <a:ext cx="5233987" cy="2519363"/>
            <a:chOff x="467" y="1400"/>
            <a:chExt cx="3297" cy="1587"/>
          </a:xfrm>
        </p:grpSpPr>
        <p:sp>
          <p:nvSpPr>
            <p:cNvPr id="186383" name="Line 15"/>
            <p:cNvSpPr>
              <a:spLocks noChangeShapeType="1"/>
            </p:cNvSpPr>
            <p:nvPr/>
          </p:nvSpPr>
          <p:spPr bwMode="auto">
            <a:xfrm>
              <a:off x="1736" y="2112"/>
              <a:ext cx="944" cy="0"/>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84" name="Line 16"/>
            <p:cNvSpPr>
              <a:spLocks noChangeShapeType="1"/>
            </p:cNvSpPr>
            <p:nvPr/>
          </p:nvSpPr>
          <p:spPr bwMode="auto">
            <a:xfrm>
              <a:off x="3216" y="1400"/>
              <a:ext cx="0" cy="560"/>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85" name="Line 17"/>
            <p:cNvSpPr>
              <a:spLocks noChangeShapeType="1"/>
            </p:cNvSpPr>
            <p:nvPr/>
          </p:nvSpPr>
          <p:spPr bwMode="auto">
            <a:xfrm flipV="1">
              <a:off x="1736" y="2392"/>
              <a:ext cx="944" cy="352"/>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86" name="Rectangle 18"/>
            <p:cNvSpPr>
              <a:spLocks noChangeArrowheads="1"/>
            </p:cNvSpPr>
            <p:nvPr/>
          </p:nvSpPr>
          <p:spPr bwMode="auto">
            <a:xfrm>
              <a:off x="467" y="2485"/>
              <a:ext cx="1480" cy="502"/>
            </a:xfrm>
            <a:prstGeom prst="rect">
              <a:avLst/>
            </a:prstGeom>
            <a:solidFill>
              <a:srgbClr val="FFFFFF"/>
            </a:solidFill>
            <a:ln w="38099" cmpd="dbl">
              <a:solidFill>
                <a:srgbClr val="0066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20000"/>
                </a:spcBef>
              </a:pPr>
              <a:r>
                <a:rPr lang="en-US" altLang="en-US" sz="2200" b="1">
                  <a:solidFill>
                    <a:srgbClr val="006600"/>
                  </a:solidFill>
                  <a:latin typeface="Arial" panose="020B0604020202020204" pitchFamily="34" charset="0"/>
                </a:rPr>
                <a:t>Manufacturing</a:t>
              </a:r>
              <a:br>
                <a:rPr lang="en-US" altLang="en-US" sz="2200" b="1">
                  <a:solidFill>
                    <a:srgbClr val="006600"/>
                  </a:solidFill>
                  <a:latin typeface="Arial" panose="020B0604020202020204" pitchFamily="34" charset="0"/>
                </a:rPr>
              </a:br>
              <a:r>
                <a:rPr lang="en-US" altLang="en-US" sz="2200" b="1">
                  <a:solidFill>
                    <a:srgbClr val="006600"/>
                  </a:solidFill>
                  <a:latin typeface="Arial" panose="020B0604020202020204" pitchFamily="34" charset="0"/>
                </a:rPr>
                <a:t>Overhead</a:t>
              </a:r>
            </a:p>
          </p:txBody>
        </p:sp>
        <p:sp>
          <p:nvSpPr>
            <p:cNvPr id="186387" name="Rectangle 19"/>
            <p:cNvSpPr>
              <a:spLocks noChangeArrowheads="1"/>
            </p:cNvSpPr>
            <p:nvPr/>
          </p:nvSpPr>
          <p:spPr bwMode="auto">
            <a:xfrm>
              <a:off x="2686" y="1957"/>
              <a:ext cx="1078" cy="502"/>
            </a:xfrm>
            <a:prstGeom prst="rect">
              <a:avLst/>
            </a:prstGeom>
            <a:solidFill>
              <a:schemeClr val="folHlink"/>
            </a:solidFill>
            <a:ln w="38099" cmpd="dbl">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solidFill>
                    <a:schemeClr val="accent2"/>
                  </a:solidFill>
                  <a:latin typeface="Arial" panose="020B0604020202020204" pitchFamily="34" charset="0"/>
                </a:rPr>
                <a:t> Work in</a:t>
              </a:r>
              <a:br>
                <a:rPr lang="en-US" altLang="en-US" sz="2200" b="1">
                  <a:solidFill>
                    <a:schemeClr val="accent2"/>
                  </a:solidFill>
                  <a:latin typeface="Arial" panose="020B0604020202020204" pitchFamily="34" charset="0"/>
                </a:rPr>
              </a:br>
              <a:r>
                <a:rPr lang="en-US" altLang="en-US" sz="2200" b="1">
                  <a:solidFill>
                    <a:schemeClr val="accent2"/>
                  </a:solidFill>
                  <a:latin typeface="Arial" panose="020B0604020202020204" pitchFamily="34" charset="0"/>
                </a:rPr>
                <a:t> Process</a:t>
              </a:r>
            </a:p>
          </p:txBody>
        </p:sp>
        <p:sp>
          <p:nvSpPr>
            <p:cNvPr id="186388" name="Rectangle 20"/>
            <p:cNvSpPr>
              <a:spLocks noChangeArrowheads="1"/>
            </p:cNvSpPr>
            <p:nvPr/>
          </p:nvSpPr>
          <p:spPr bwMode="auto">
            <a:xfrm>
              <a:off x="467" y="1957"/>
              <a:ext cx="1480" cy="270"/>
            </a:xfrm>
            <a:prstGeom prst="rect">
              <a:avLst/>
            </a:prstGeom>
            <a:solidFill>
              <a:srgbClr val="FFFFFF"/>
            </a:solidFill>
            <a:ln w="38099" cmpd="dbl">
              <a:solidFill>
                <a:srgbClr val="0066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solidFill>
                    <a:srgbClr val="006600"/>
                  </a:solidFill>
                  <a:latin typeface="Arial" panose="020B0604020202020204" pitchFamily="34" charset="0"/>
                </a:rPr>
                <a:t>Direct Labor</a:t>
              </a:r>
            </a:p>
          </p:txBody>
        </p:sp>
      </p:grpSp>
      <p:sp>
        <p:nvSpPr>
          <p:cNvPr id="186389" name="Rectangle 21"/>
          <p:cNvSpPr>
            <a:spLocks noChangeArrowheads="1"/>
          </p:cNvSpPr>
          <p:nvPr/>
        </p:nvSpPr>
        <p:spPr bwMode="auto">
          <a:xfrm>
            <a:off x="2135189" y="1296988"/>
            <a:ext cx="5788025" cy="119776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rgbClr val="0066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US" altLang="en-US" sz="2400">
                <a:solidFill>
                  <a:srgbClr val="0000CC"/>
                </a:solidFill>
                <a:latin typeface="Arial" panose="020B0604020202020204" pitchFamily="34" charset="0"/>
              </a:rPr>
              <a:t>                                         Balance Sheet</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         Costs                         Inventories 							</a:t>
            </a:r>
          </a:p>
        </p:txBody>
      </p:sp>
      <p:sp>
        <p:nvSpPr>
          <p:cNvPr id="186390" name="Rectangle 22"/>
          <p:cNvSpPr>
            <a:spLocks noChangeArrowheads="1"/>
          </p:cNvSpPr>
          <p:nvPr/>
        </p:nvSpPr>
        <p:spPr bwMode="auto">
          <a:xfrm>
            <a:off x="8307389" y="990600"/>
            <a:ext cx="2130425" cy="1197764"/>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400">
                <a:solidFill>
                  <a:srgbClr val="0000CC"/>
                </a:solidFill>
                <a:latin typeface="Arial" panose="020B0604020202020204" pitchFamily="34" charset="0"/>
              </a:rPr>
              <a:t>Income </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Statement</a:t>
            </a:r>
            <a:br>
              <a:rPr lang="en-US" altLang="en-US" sz="2400">
                <a:solidFill>
                  <a:srgbClr val="0000CC"/>
                </a:solidFill>
                <a:latin typeface="Arial" panose="020B0604020202020204" pitchFamily="34" charset="0"/>
              </a:rPr>
            </a:br>
            <a:r>
              <a:rPr lang="en-US" altLang="en-US" sz="2400">
                <a:solidFill>
                  <a:srgbClr val="0000CC"/>
                </a:solidFill>
                <a:latin typeface="Arial" panose="020B0604020202020204" pitchFamily="34" charset="0"/>
              </a:rPr>
              <a:t>Expenses</a:t>
            </a:r>
          </a:p>
        </p:txBody>
      </p:sp>
      <p:grpSp>
        <p:nvGrpSpPr>
          <p:cNvPr id="186391" name="Group 23"/>
          <p:cNvGrpSpPr>
            <a:grpSpLocks/>
          </p:cNvGrpSpPr>
          <p:nvPr/>
        </p:nvGrpSpPr>
        <p:grpSpPr bwMode="auto">
          <a:xfrm>
            <a:off x="2003426" y="2192341"/>
            <a:ext cx="5815013" cy="428625"/>
            <a:chOff x="302" y="1381"/>
            <a:chExt cx="3663" cy="270"/>
          </a:xfrm>
        </p:grpSpPr>
        <p:sp>
          <p:nvSpPr>
            <p:cNvPr id="186392" name="Line 24"/>
            <p:cNvSpPr>
              <a:spLocks noChangeShapeType="1"/>
            </p:cNvSpPr>
            <p:nvPr/>
          </p:nvSpPr>
          <p:spPr bwMode="auto">
            <a:xfrm>
              <a:off x="1928" y="1536"/>
              <a:ext cx="560" cy="0"/>
            </a:xfrm>
            <a:prstGeom prst="line">
              <a:avLst/>
            </a:prstGeom>
            <a:noFill/>
            <a:ln w="25399">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6393" name="Rectangle 25"/>
            <p:cNvSpPr>
              <a:spLocks noChangeArrowheads="1"/>
            </p:cNvSpPr>
            <p:nvPr/>
          </p:nvSpPr>
          <p:spPr bwMode="auto">
            <a:xfrm>
              <a:off x="302" y="1381"/>
              <a:ext cx="1810" cy="270"/>
            </a:xfrm>
            <a:prstGeom prst="rect">
              <a:avLst/>
            </a:prstGeom>
            <a:solidFill>
              <a:srgbClr val="FFFFFF"/>
            </a:solidFill>
            <a:ln w="38099" cmpd="dbl">
              <a:solidFill>
                <a:srgbClr val="0066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solidFill>
                    <a:srgbClr val="006600"/>
                  </a:solidFill>
                  <a:latin typeface="Arial" panose="020B0604020202020204" pitchFamily="34" charset="0"/>
                </a:rPr>
                <a:t>Material Purchases</a:t>
              </a:r>
            </a:p>
          </p:txBody>
        </p:sp>
        <p:sp>
          <p:nvSpPr>
            <p:cNvPr id="186394" name="Rectangle 26"/>
            <p:cNvSpPr>
              <a:spLocks noChangeArrowheads="1"/>
            </p:cNvSpPr>
            <p:nvPr/>
          </p:nvSpPr>
          <p:spPr bwMode="auto">
            <a:xfrm>
              <a:off x="2485" y="1381"/>
              <a:ext cx="1480" cy="270"/>
            </a:xfrm>
            <a:prstGeom prst="rect">
              <a:avLst/>
            </a:prstGeom>
            <a:solidFill>
              <a:schemeClr val="folHlink"/>
            </a:solidFill>
            <a:ln w="38100" cmpd="dbl">
              <a:solidFill>
                <a:schemeClr val="accent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b="1">
                  <a:solidFill>
                    <a:schemeClr val="accent2"/>
                  </a:solidFill>
                  <a:latin typeface="Arial" panose="020B0604020202020204" pitchFamily="34" charset="0"/>
                </a:rPr>
                <a:t>Raw Materials</a:t>
              </a:r>
            </a:p>
          </p:txBody>
        </p:sp>
      </p:grpSp>
    </p:spTree>
    <p:extLst>
      <p:ext uri="{BB962C8B-B14F-4D97-AF65-F5344CB8AC3E}">
        <p14:creationId xmlns:p14="http://schemas.microsoft.com/office/powerpoint/2010/main" val="3616723457"/>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nodeType="clickEffect">
                                  <p:stCondLst>
                                    <p:cond delay="0"/>
                                  </p:stCondLst>
                                  <p:childTnLst>
                                    <p:set>
                                      <p:cBhvr>
                                        <p:cTn id="6" dur="1" fill="hold">
                                          <p:stCondLst>
                                            <p:cond delay="0"/>
                                          </p:stCondLst>
                                        </p:cTn>
                                        <p:tgtEl>
                                          <p:spTgt spid="186391"/>
                                        </p:tgtEl>
                                        <p:attrNameLst>
                                          <p:attrName>style.visibility</p:attrName>
                                        </p:attrNameLst>
                                      </p:cBhvr>
                                      <p:to>
                                        <p:strVal val="visible"/>
                                      </p:to>
                                    </p:set>
                                    <p:animEffect transition="in" filter="dissolve">
                                      <p:cBhvr>
                                        <p:cTn id="7" dur="500"/>
                                        <p:tgtEl>
                                          <p:spTgt spid="18639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nodeType="clickEffect">
                                  <p:stCondLst>
                                    <p:cond delay="0"/>
                                  </p:stCondLst>
                                  <p:childTnLst>
                                    <p:set>
                                      <p:cBhvr>
                                        <p:cTn id="11" dur="1" fill="hold">
                                          <p:stCondLst>
                                            <p:cond delay="0"/>
                                          </p:stCondLst>
                                        </p:cTn>
                                        <p:tgtEl>
                                          <p:spTgt spid="186382"/>
                                        </p:tgtEl>
                                        <p:attrNameLst>
                                          <p:attrName>style.visibility</p:attrName>
                                        </p:attrNameLst>
                                      </p:cBhvr>
                                      <p:to>
                                        <p:strVal val="visible"/>
                                      </p:to>
                                    </p:set>
                                    <p:animEffect transition="in" filter="dissolve">
                                      <p:cBhvr>
                                        <p:cTn id="12" dur="500"/>
                                        <p:tgtEl>
                                          <p:spTgt spid="18638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nodeType="clickEffect">
                                  <p:stCondLst>
                                    <p:cond delay="0"/>
                                  </p:stCondLst>
                                  <p:childTnLst>
                                    <p:set>
                                      <p:cBhvr>
                                        <p:cTn id="16" dur="1" fill="hold">
                                          <p:stCondLst>
                                            <p:cond delay="0"/>
                                          </p:stCondLst>
                                        </p:cTn>
                                        <p:tgtEl>
                                          <p:spTgt spid="186375"/>
                                        </p:tgtEl>
                                        <p:attrNameLst>
                                          <p:attrName>style.visibility</p:attrName>
                                        </p:attrNameLst>
                                      </p:cBhvr>
                                      <p:to>
                                        <p:strVal val="visible"/>
                                      </p:to>
                                    </p:set>
                                    <p:animEffect transition="in" filter="dissolve">
                                      <p:cBhvr>
                                        <p:cTn id="17" dur="500"/>
                                        <p:tgtEl>
                                          <p:spTgt spid="186375"/>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nodeType="clickEffect">
                                  <p:stCondLst>
                                    <p:cond delay="0"/>
                                  </p:stCondLst>
                                  <p:childTnLst>
                                    <p:set>
                                      <p:cBhvr>
                                        <p:cTn id="21" dur="1" fill="hold">
                                          <p:stCondLst>
                                            <p:cond delay="0"/>
                                          </p:stCondLst>
                                        </p:cTn>
                                        <p:tgtEl>
                                          <p:spTgt spid="186378"/>
                                        </p:tgtEl>
                                        <p:attrNameLst>
                                          <p:attrName>style.visibility</p:attrName>
                                        </p:attrNameLst>
                                      </p:cBhvr>
                                      <p:to>
                                        <p:strVal val="visible"/>
                                      </p:to>
                                    </p:set>
                                    <p:animEffect transition="in" filter="dissolve">
                                      <p:cBhvr>
                                        <p:cTn id="22" dur="500"/>
                                        <p:tgtEl>
                                          <p:spTgt spid="186378"/>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86381"/>
                                        </p:tgtEl>
                                        <p:attrNameLst>
                                          <p:attrName>style.visibility</p:attrName>
                                        </p:attrNameLst>
                                      </p:cBhvr>
                                      <p:to>
                                        <p:strVal val="visible"/>
                                      </p:to>
                                    </p:set>
                                    <p:animEffect transition="in" filter="dissolve">
                                      <p:cBhvr>
                                        <p:cTn id="27" dur="500"/>
                                        <p:tgtEl>
                                          <p:spTgt spid="186381"/>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9" presetClass="entr" presetSubtype="0" fill="hold" nodeType="clickEffect">
                                  <p:stCondLst>
                                    <p:cond delay="0"/>
                                  </p:stCondLst>
                                  <p:childTnLst>
                                    <p:set>
                                      <p:cBhvr>
                                        <p:cTn id="31" dur="1" fill="hold">
                                          <p:stCondLst>
                                            <p:cond delay="0"/>
                                          </p:stCondLst>
                                        </p:cTn>
                                        <p:tgtEl>
                                          <p:spTgt spid="186370"/>
                                        </p:tgtEl>
                                        <p:attrNameLst>
                                          <p:attrName>style.visibility</p:attrName>
                                        </p:attrNameLst>
                                      </p:cBhvr>
                                      <p:to>
                                        <p:strVal val="visible"/>
                                      </p:to>
                                    </p:set>
                                    <p:animEffect transition="in" filter="dissolve">
                                      <p:cBhvr>
                                        <p:cTn id="32" dur="500"/>
                                        <p:tgtEl>
                                          <p:spTgt spid="1863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6381" grpId="0" animBg="1"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414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transactions would immediately result in an expense? (There may be more than one correct answer.)</a:t>
            </a:r>
          </a:p>
          <a:p>
            <a:pPr lvl="1">
              <a:buFont typeface="Wingdings" panose="05000000000000000000" pitchFamily="2" charset="2"/>
              <a:buNone/>
            </a:pPr>
            <a:r>
              <a:rPr lang="en-US" altLang="en-US"/>
              <a:t>A. Work in process is completed.</a:t>
            </a:r>
          </a:p>
          <a:p>
            <a:pPr lvl="1">
              <a:buFont typeface="Wingdings" panose="05000000000000000000" pitchFamily="2" charset="2"/>
              <a:buNone/>
            </a:pPr>
            <a:r>
              <a:rPr lang="en-US" altLang="en-US"/>
              <a:t>B. Finished goods are sold.</a:t>
            </a:r>
          </a:p>
          <a:p>
            <a:pPr lvl="1">
              <a:buFont typeface="Wingdings" panose="05000000000000000000" pitchFamily="2" charset="2"/>
              <a:buNone/>
            </a:pPr>
            <a:r>
              <a:rPr lang="en-US" altLang="en-US"/>
              <a:t>C. Raw materials are placed into production.</a:t>
            </a:r>
          </a:p>
          <a:p>
            <a:pPr lvl="1">
              <a:buFont typeface="Wingdings" panose="05000000000000000000" pitchFamily="2" charset="2"/>
              <a:buNone/>
            </a:pPr>
            <a:r>
              <a:rPr lang="en-US" altLang="en-US"/>
              <a:t>D. Administrative salaries are accrued and paid.</a:t>
            </a:r>
            <a:endParaRPr lang="en-US" altLang="en-US" sz="3200"/>
          </a:p>
        </p:txBody>
      </p:sp>
    </p:spTree>
    <p:extLst>
      <p:ext uri="{BB962C8B-B14F-4D97-AF65-F5344CB8AC3E}">
        <p14:creationId xmlns:p14="http://schemas.microsoft.com/office/powerpoint/2010/main" val="3602065958"/>
      </p:ext>
    </p:extLst>
  </p:cSld>
  <p:clrMapOvr>
    <a:masterClrMapping/>
  </p:clrMapOvr>
  <p:transition spd="med">
    <p:blinds dir="vert"/>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6194"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6195"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transactions would immediately result in an expense? (There may be more than one correct answer.)</a:t>
            </a:r>
          </a:p>
          <a:p>
            <a:pPr lvl="1">
              <a:buFont typeface="Wingdings" panose="05000000000000000000" pitchFamily="2" charset="2"/>
              <a:buNone/>
            </a:pPr>
            <a:r>
              <a:rPr lang="en-US" altLang="en-US"/>
              <a:t>A. Work in process is completed.</a:t>
            </a:r>
          </a:p>
          <a:p>
            <a:pPr lvl="1">
              <a:buFont typeface="Wingdings" panose="05000000000000000000" pitchFamily="2" charset="2"/>
              <a:buNone/>
            </a:pPr>
            <a:r>
              <a:rPr lang="en-US" altLang="en-US"/>
              <a:t>B. Finished goods are sold.</a:t>
            </a:r>
          </a:p>
          <a:p>
            <a:pPr lvl="1">
              <a:buFont typeface="Wingdings" panose="05000000000000000000" pitchFamily="2" charset="2"/>
              <a:buNone/>
            </a:pPr>
            <a:r>
              <a:rPr lang="en-US" altLang="en-US"/>
              <a:t>C. Raw materials are placed into production.</a:t>
            </a:r>
          </a:p>
          <a:p>
            <a:pPr lvl="1">
              <a:buFont typeface="Wingdings" panose="05000000000000000000" pitchFamily="2" charset="2"/>
              <a:buNone/>
            </a:pPr>
            <a:r>
              <a:rPr lang="en-US" altLang="en-US"/>
              <a:t>D. Administrative salaries are accrued and paid.</a:t>
            </a:r>
            <a:endParaRPr lang="en-US" altLang="en-US" sz="3200"/>
          </a:p>
        </p:txBody>
      </p:sp>
      <p:sp>
        <p:nvSpPr>
          <p:cNvPr id="136196" name="Oval 4"/>
          <p:cNvSpPr>
            <a:spLocks noChangeArrowheads="1"/>
          </p:cNvSpPr>
          <p:nvPr/>
        </p:nvSpPr>
        <p:spPr bwMode="auto">
          <a:xfrm>
            <a:off x="2514600" y="34290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6197" name="Oval 5"/>
          <p:cNvSpPr>
            <a:spLocks noChangeArrowheads="1"/>
          </p:cNvSpPr>
          <p:nvPr/>
        </p:nvSpPr>
        <p:spPr bwMode="auto">
          <a:xfrm>
            <a:off x="2514600" y="44958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391283552"/>
      </p:ext>
    </p:extLst>
  </p:cSld>
  <p:clrMapOvr>
    <a:masterClrMapping/>
  </p:clrMapOvr>
  <p:transition spd="med">
    <p:blinds dir="vert"/>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7219"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If your bank balance at the beginning of the month was </a:t>
            </a:r>
            <a:r>
              <a:rPr lang="en-US" altLang="en-US" dirty="0" smtClean="0"/>
              <a:t>£1,000</a:t>
            </a:r>
            <a:r>
              <a:rPr lang="en-US" altLang="en-US" dirty="0"/>
              <a:t>, you deposited </a:t>
            </a:r>
            <a:r>
              <a:rPr lang="en-US" altLang="en-US" dirty="0" smtClean="0"/>
              <a:t>£100 </a:t>
            </a:r>
            <a:r>
              <a:rPr lang="en-US" altLang="en-US" dirty="0"/>
              <a:t>during the month, and withdrew </a:t>
            </a:r>
            <a:r>
              <a:rPr lang="en-US" altLang="en-US" dirty="0" smtClean="0"/>
              <a:t>£300 </a:t>
            </a:r>
            <a:r>
              <a:rPr lang="en-US" altLang="en-US" dirty="0"/>
              <a:t>during the month, what would be the balance at the end of the month?</a:t>
            </a:r>
          </a:p>
          <a:p>
            <a:pPr lvl="1">
              <a:buFont typeface="Wingdings" panose="05000000000000000000" pitchFamily="2" charset="2"/>
              <a:buNone/>
            </a:pPr>
            <a:r>
              <a:rPr lang="en-US" altLang="en-US" dirty="0"/>
              <a:t>A. </a:t>
            </a:r>
            <a:r>
              <a:rPr lang="en-US" altLang="en-US" dirty="0" smtClean="0"/>
              <a:t>£1,000</a:t>
            </a:r>
            <a:r>
              <a:rPr lang="en-US" altLang="en-US" dirty="0"/>
              <a:t>.</a:t>
            </a:r>
          </a:p>
          <a:p>
            <a:pPr lvl="1">
              <a:buFont typeface="Wingdings" panose="05000000000000000000" pitchFamily="2" charset="2"/>
              <a:buNone/>
            </a:pPr>
            <a:r>
              <a:rPr lang="en-US" altLang="en-US" dirty="0"/>
              <a:t>B. </a:t>
            </a:r>
            <a:r>
              <a:rPr lang="en-US" altLang="en-US" dirty="0" smtClean="0"/>
              <a:t>£   </a:t>
            </a:r>
            <a:r>
              <a:rPr lang="en-US" altLang="en-US" dirty="0"/>
              <a:t>800.</a:t>
            </a:r>
          </a:p>
          <a:p>
            <a:pPr lvl="1">
              <a:buFont typeface="Wingdings" panose="05000000000000000000" pitchFamily="2" charset="2"/>
              <a:buNone/>
            </a:pPr>
            <a:r>
              <a:rPr lang="en-US" altLang="en-US" dirty="0"/>
              <a:t>C. </a:t>
            </a:r>
            <a:r>
              <a:rPr lang="en-US" altLang="en-US" dirty="0" smtClean="0"/>
              <a:t>£1,200</a:t>
            </a:r>
            <a:r>
              <a:rPr lang="en-US" altLang="en-US" dirty="0"/>
              <a:t>.</a:t>
            </a:r>
          </a:p>
          <a:p>
            <a:pPr lvl="1">
              <a:buFont typeface="Wingdings" panose="05000000000000000000" pitchFamily="2" charset="2"/>
              <a:buNone/>
            </a:pPr>
            <a:r>
              <a:rPr lang="en-US" altLang="en-US" dirty="0"/>
              <a:t>D. </a:t>
            </a:r>
            <a:r>
              <a:rPr lang="en-US" altLang="en-US" dirty="0" smtClean="0"/>
              <a:t>£   </a:t>
            </a:r>
            <a:r>
              <a:rPr lang="en-US" altLang="en-US" dirty="0"/>
              <a:t>200.</a:t>
            </a:r>
            <a:endParaRPr lang="en-US" altLang="en-US" sz="3200" dirty="0"/>
          </a:p>
        </p:txBody>
      </p:sp>
    </p:spTree>
    <p:extLst>
      <p:ext uri="{BB962C8B-B14F-4D97-AF65-F5344CB8AC3E}">
        <p14:creationId xmlns:p14="http://schemas.microsoft.com/office/powerpoint/2010/main" val="1353683433"/>
      </p:ext>
    </p:extLst>
  </p:cSld>
  <p:clrMapOvr>
    <a:masterClrMapping/>
  </p:clrMapOvr>
  <p:transition spd="med">
    <p:blinds dir="vert"/>
  </p:transition>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824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824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If your bank balance at the beginning of the month was </a:t>
            </a:r>
            <a:r>
              <a:rPr lang="en-US" altLang="en-US" dirty="0" smtClean="0"/>
              <a:t>£1,000</a:t>
            </a:r>
            <a:r>
              <a:rPr lang="en-US" altLang="en-US" dirty="0"/>
              <a:t>, you deposited </a:t>
            </a:r>
            <a:r>
              <a:rPr lang="en-US" altLang="en-US" dirty="0" smtClean="0"/>
              <a:t>£100 </a:t>
            </a:r>
            <a:r>
              <a:rPr lang="en-US" altLang="en-US" dirty="0"/>
              <a:t>during the month, and withdrew </a:t>
            </a:r>
            <a:r>
              <a:rPr lang="en-US" altLang="en-US" dirty="0" smtClean="0"/>
              <a:t>£300 </a:t>
            </a:r>
            <a:r>
              <a:rPr lang="en-US" altLang="en-US" dirty="0"/>
              <a:t>during the month, what would be the balance at the end of the month?</a:t>
            </a:r>
          </a:p>
          <a:p>
            <a:pPr lvl="1">
              <a:buFont typeface="Wingdings" panose="05000000000000000000" pitchFamily="2" charset="2"/>
              <a:buNone/>
            </a:pPr>
            <a:r>
              <a:rPr lang="en-US" altLang="en-US" dirty="0"/>
              <a:t>A. </a:t>
            </a:r>
            <a:r>
              <a:rPr lang="en-US" altLang="en-US" dirty="0" smtClean="0"/>
              <a:t>£1,000</a:t>
            </a:r>
            <a:r>
              <a:rPr lang="en-US" altLang="en-US" dirty="0"/>
              <a:t>.</a:t>
            </a:r>
          </a:p>
          <a:p>
            <a:pPr lvl="1">
              <a:buFont typeface="Wingdings" panose="05000000000000000000" pitchFamily="2" charset="2"/>
              <a:buNone/>
            </a:pPr>
            <a:r>
              <a:rPr lang="en-US" altLang="en-US" dirty="0"/>
              <a:t>B. </a:t>
            </a:r>
            <a:r>
              <a:rPr lang="en-US" altLang="en-US" dirty="0" smtClean="0"/>
              <a:t>£   </a:t>
            </a:r>
            <a:r>
              <a:rPr lang="en-US" altLang="en-US" dirty="0"/>
              <a:t>800.</a:t>
            </a:r>
          </a:p>
          <a:p>
            <a:pPr lvl="1">
              <a:buFont typeface="Wingdings" panose="05000000000000000000" pitchFamily="2" charset="2"/>
              <a:buNone/>
            </a:pPr>
            <a:r>
              <a:rPr lang="en-US" altLang="en-US" dirty="0"/>
              <a:t>C. </a:t>
            </a:r>
            <a:r>
              <a:rPr lang="en-US" altLang="en-US" dirty="0" smtClean="0"/>
              <a:t>£1,200</a:t>
            </a:r>
            <a:r>
              <a:rPr lang="en-US" altLang="en-US" dirty="0"/>
              <a:t>.</a:t>
            </a:r>
          </a:p>
          <a:p>
            <a:pPr lvl="1">
              <a:buFont typeface="Wingdings" panose="05000000000000000000" pitchFamily="2" charset="2"/>
              <a:buNone/>
            </a:pPr>
            <a:r>
              <a:rPr lang="en-US" altLang="en-US" dirty="0"/>
              <a:t>D. </a:t>
            </a:r>
            <a:r>
              <a:rPr lang="en-US" altLang="en-US" dirty="0" smtClean="0"/>
              <a:t>£   </a:t>
            </a:r>
            <a:r>
              <a:rPr lang="en-US" altLang="en-US" dirty="0"/>
              <a:t>200.</a:t>
            </a:r>
            <a:endParaRPr lang="en-US" altLang="en-US" sz="3200" dirty="0"/>
          </a:p>
        </p:txBody>
      </p:sp>
      <p:sp>
        <p:nvSpPr>
          <p:cNvPr id="138244" name="Oval 4"/>
          <p:cNvSpPr>
            <a:spLocks noChangeArrowheads="1"/>
          </p:cNvSpPr>
          <p:nvPr/>
        </p:nvSpPr>
        <p:spPr bwMode="auto">
          <a:xfrm>
            <a:off x="2514600" y="42672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38245" name="AutoShape 5"/>
          <p:cNvSpPr>
            <a:spLocks noChangeArrowheads="1"/>
          </p:cNvSpPr>
          <p:nvPr/>
        </p:nvSpPr>
        <p:spPr bwMode="auto">
          <a:xfrm>
            <a:off x="4495800" y="3352800"/>
            <a:ext cx="3962400" cy="990600"/>
          </a:xfrm>
          <a:prstGeom prst="wedgeRectCallout">
            <a:avLst>
              <a:gd name="adj1" fmla="val -54690"/>
              <a:gd name="adj2" fmla="val 75801"/>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smtClean="0">
                <a:latin typeface="Arial" panose="020B0604020202020204" pitchFamily="34" charset="0"/>
              </a:rPr>
              <a:t>£1,000 </a:t>
            </a:r>
            <a:r>
              <a:rPr lang="en-US" altLang="en-US" dirty="0">
                <a:latin typeface="Arial" panose="020B0604020202020204" pitchFamily="34" charset="0"/>
              </a:rPr>
              <a:t>+ </a:t>
            </a:r>
            <a:r>
              <a:rPr lang="en-US" altLang="en-US" dirty="0" smtClean="0">
                <a:latin typeface="Arial" panose="020B0604020202020204" pitchFamily="34" charset="0"/>
              </a:rPr>
              <a:t>£100 </a:t>
            </a:r>
            <a:r>
              <a:rPr lang="en-US" altLang="en-US" dirty="0">
                <a:latin typeface="Arial" panose="020B0604020202020204" pitchFamily="34" charset="0"/>
              </a:rPr>
              <a:t>= </a:t>
            </a:r>
            <a:r>
              <a:rPr lang="en-US" altLang="en-US" dirty="0" smtClean="0">
                <a:latin typeface="Arial" panose="020B0604020202020204" pitchFamily="34" charset="0"/>
              </a:rPr>
              <a:t>£1,100</a:t>
            </a:r>
            <a:endParaRPr lang="en-US" altLang="en-US" dirty="0">
              <a:latin typeface="Arial" panose="020B0604020202020204" pitchFamily="34" charset="0"/>
            </a:endParaRPr>
          </a:p>
          <a:p>
            <a:pPr algn="ctr"/>
            <a:r>
              <a:rPr lang="en-US" altLang="en-US" dirty="0" smtClean="0">
                <a:latin typeface="Arial" panose="020B0604020202020204" pitchFamily="34" charset="0"/>
              </a:rPr>
              <a:t>£1,100 </a:t>
            </a:r>
            <a:r>
              <a:rPr lang="en-US" altLang="en-US" dirty="0">
                <a:latin typeface="Arial" panose="020B0604020202020204" pitchFamily="34" charset="0"/>
              </a:rPr>
              <a:t>- </a:t>
            </a:r>
            <a:r>
              <a:rPr lang="en-US" altLang="en-US" dirty="0" smtClean="0">
                <a:latin typeface="Arial" panose="020B0604020202020204" pitchFamily="34" charset="0"/>
              </a:rPr>
              <a:t>£300 </a:t>
            </a:r>
            <a:r>
              <a:rPr lang="en-US" altLang="en-US" dirty="0">
                <a:latin typeface="Arial" panose="020B0604020202020204" pitchFamily="34" charset="0"/>
              </a:rPr>
              <a:t>= </a:t>
            </a:r>
            <a:r>
              <a:rPr lang="en-US" altLang="en-US" dirty="0" smtClean="0">
                <a:latin typeface="Arial" panose="020B0604020202020204" pitchFamily="34" charset="0"/>
              </a:rPr>
              <a:t>£800</a:t>
            </a:r>
            <a:endParaRPr lang="en-US" altLang="en-US" dirty="0"/>
          </a:p>
        </p:txBody>
      </p:sp>
    </p:spTree>
    <p:extLst>
      <p:ext uri="{BB962C8B-B14F-4D97-AF65-F5344CB8AC3E}">
        <p14:creationId xmlns:p14="http://schemas.microsoft.com/office/powerpoint/2010/main" val="3960802982"/>
      </p:ext>
    </p:extLst>
  </p:cSld>
  <p:clrMapOvr>
    <a:masterClrMapping/>
  </p:clrMapOvr>
  <p:transition spd="med">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8244"/>
                                        </p:tgtEl>
                                        <p:attrNameLst>
                                          <p:attrName>style.visibility</p:attrName>
                                        </p:attrNameLst>
                                      </p:cBhvr>
                                      <p:to>
                                        <p:strVal val="visible"/>
                                      </p:to>
                                    </p:set>
                                    <p:anim calcmode="lin" valueType="num">
                                      <p:cBhvr additive="base">
                                        <p:cTn id="7" dur="500" fill="hold"/>
                                        <p:tgtEl>
                                          <p:spTgt spid="138244"/>
                                        </p:tgtEl>
                                        <p:attrNameLst>
                                          <p:attrName>ppt_x</p:attrName>
                                        </p:attrNameLst>
                                      </p:cBhvr>
                                      <p:tavLst>
                                        <p:tav tm="0">
                                          <p:val>
                                            <p:strVal val="0-#ppt_w/2"/>
                                          </p:val>
                                        </p:tav>
                                        <p:tav tm="100000">
                                          <p:val>
                                            <p:strVal val="#ppt_x"/>
                                          </p:val>
                                        </p:tav>
                                      </p:tavLst>
                                    </p:anim>
                                    <p:anim calcmode="lin" valueType="num">
                                      <p:cBhvr additive="base">
                                        <p:cTn id="8" dur="500" fill="hold"/>
                                        <p:tgtEl>
                                          <p:spTgt spid="138244"/>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2000"/>
                                  </p:stCondLst>
                                  <p:childTnLst>
                                    <p:set>
                                      <p:cBhvr>
                                        <p:cTn id="11" dur="1" fill="hold">
                                          <p:stCondLst>
                                            <p:cond delay="0"/>
                                          </p:stCondLst>
                                        </p:cTn>
                                        <p:tgtEl>
                                          <p:spTgt spid="138245"/>
                                        </p:tgtEl>
                                        <p:attrNameLst>
                                          <p:attrName>style.visibility</p:attrName>
                                        </p:attrNameLst>
                                      </p:cBhvr>
                                      <p:to>
                                        <p:strVal val="visible"/>
                                      </p:to>
                                    </p:set>
                                    <p:anim calcmode="lin" valueType="num">
                                      <p:cBhvr additive="base">
                                        <p:cTn id="12" dur="500" fill="hold"/>
                                        <p:tgtEl>
                                          <p:spTgt spid="138245"/>
                                        </p:tgtEl>
                                        <p:attrNameLst>
                                          <p:attrName>ppt_x</p:attrName>
                                        </p:attrNameLst>
                                      </p:cBhvr>
                                      <p:tavLst>
                                        <p:tav tm="0">
                                          <p:val>
                                            <p:strVal val="0-#ppt_w/2"/>
                                          </p:val>
                                        </p:tav>
                                        <p:tav tm="100000">
                                          <p:val>
                                            <p:strVal val="#ppt_x"/>
                                          </p:val>
                                        </p:tav>
                                      </p:tavLst>
                                    </p:anim>
                                    <p:anim calcmode="lin" valueType="num">
                                      <p:cBhvr additive="base">
                                        <p:cTn id="13" dur="500" fill="hold"/>
                                        <p:tgtEl>
                                          <p:spTgt spid="13824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8244" grpId="0" animBg="1"/>
      <p:bldP spid="138245" grpId="0" animBg="1"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0342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raw materials inventory was </a:t>
            </a:r>
            <a:r>
              <a:rPr lang="en-US" altLang="en-US" dirty="0" smtClean="0"/>
              <a:t>£32,000</a:t>
            </a:r>
            <a:r>
              <a:rPr lang="en-US" altLang="en-US" dirty="0"/>
              <a:t>.  During the month, </a:t>
            </a:r>
            <a:r>
              <a:rPr lang="en-US" altLang="en-US" dirty="0" smtClean="0"/>
              <a:t>£276,000 </a:t>
            </a:r>
            <a:r>
              <a:rPr lang="en-US" altLang="en-US" dirty="0"/>
              <a:t>of raw material was purchased.  A count at the end of the month revealed that </a:t>
            </a:r>
            <a:r>
              <a:rPr lang="en-US" altLang="en-US" dirty="0" smtClean="0"/>
              <a:t>£28,000 </a:t>
            </a:r>
            <a:r>
              <a:rPr lang="en-US" altLang="en-US" dirty="0"/>
              <a:t>of raw material was still present.  What is the cost of direct material used?</a:t>
            </a:r>
          </a:p>
          <a:p>
            <a:pPr lvl="2"/>
            <a:r>
              <a:rPr lang="en-US" altLang="en-US" sz="2800" dirty="0"/>
              <a:t>A.	</a:t>
            </a:r>
            <a:r>
              <a:rPr lang="en-US" altLang="en-US" sz="2800" dirty="0" smtClean="0"/>
              <a:t>£276,000</a:t>
            </a:r>
            <a:endParaRPr lang="en-US" altLang="en-US" sz="2800" dirty="0"/>
          </a:p>
          <a:p>
            <a:pPr lvl="2"/>
            <a:r>
              <a:rPr lang="en-US" altLang="en-US" sz="2800" dirty="0"/>
              <a:t>B.	</a:t>
            </a:r>
            <a:r>
              <a:rPr lang="en-US" altLang="en-US" sz="2800" dirty="0" smtClean="0"/>
              <a:t>£272,000</a:t>
            </a:r>
            <a:endParaRPr lang="en-US" altLang="en-US" sz="2800" dirty="0"/>
          </a:p>
          <a:p>
            <a:pPr lvl="2"/>
            <a:r>
              <a:rPr lang="en-US" altLang="en-US" sz="2800" dirty="0"/>
              <a:t>C.	</a:t>
            </a:r>
            <a:r>
              <a:rPr lang="en-US" altLang="en-US" sz="2800" dirty="0" smtClean="0"/>
              <a:t>£280,000</a:t>
            </a:r>
            <a:endParaRPr lang="en-US" altLang="en-US" sz="2800" dirty="0"/>
          </a:p>
          <a:p>
            <a:pPr lvl="2"/>
            <a:r>
              <a:rPr lang="en-US" altLang="en-US" sz="2800" dirty="0"/>
              <a:t>D.	</a:t>
            </a:r>
            <a:r>
              <a:rPr lang="en-US" altLang="en-US" sz="2800" dirty="0" smtClean="0"/>
              <a:t>£    </a:t>
            </a:r>
            <a:r>
              <a:rPr lang="en-US" altLang="en-US" sz="2800" dirty="0"/>
              <a:t>2,000</a:t>
            </a:r>
            <a:r>
              <a:rPr lang="en-US" altLang="en-US" dirty="0"/>
              <a:t> </a:t>
            </a:r>
          </a:p>
        </p:txBody>
      </p:sp>
    </p:spTree>
    <p:extLst>
      <p:ext uri="{BB962C8B-B14F-4D97-AF65-F5344CB8AC3E}">
        <p14:creationId xmlns:p14="http://schemas.microsoft.com/office/powerpoint/2010/main" val="1251733591"/>
      </p:ext>
    </p:extLst>
  </p:cSld>
  <p:clrMapOvr>
    <a:masterClrMapping/>
  </p:clrMapOvr>
  <p:transition spd="med">
    <p:blinds dir="vert"/>
  </p:transition>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4450" name="Rectangle 2"/>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107763"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raw materials inventory was </a:t>
            </a:r>
            <a:r>
              <a:rPr lang="en-US" altLang="en-US" dirty="0" smtClean="0"/>
              <a:t>£32,000</a:t>
            </a:r>
            <a:r>
              <a:rPr lang="en-US" altLang="en-US" dirty="0"/>
              <a:t>.  During the month, </a:t>
            </a:r>
            <a:r>
              <a:rPr lang="en-US" altLang="en-US" dirty="0" smtClean="0"/>
              <a:t>£276,000 </a:t>
            </a:r>
            <a:r>
              <a:rPr lang="en-US" altLang="en-US" dirty="0"/>
              <a:t>of raw material was purchased.  A count at the end of the month revealed that </a:t>
            </a:r>
            <a:r>
              <a:rPr lang="en-US" altLang="en-US" dirty="0" smtClean="0"/>
              <a:t>£28,000 </a:t>
            </a:r>
            <a:r>
              <a:rPr lang="en-US" altLang="en-US" dirty="0"/>
              <a:t>of raw material was still present.  What is the cost of direct material used?</a:t>
            </a:r>
          </a:p>
          <a:p>
            <a:pPr lvl="2"/>
            <a:r>
              <a:rPr lang="en-US" altLang="en-US" sz="2800" dirty="0">
                <a:solidFill>
                  <a:schemeClr val="folHlink"/>
                </a:solidFill>
              </a:rPr>
              <a:t>A.	</a:t>
            </a:r>
            <a:r>
              <a:rPr lang="en-US" altLang="en-US" sz="2800" dirty="0" smtClean="0">
                <a:solidFill>
                  <a:schemeClr val="folHlink"/>
                </a:solidFill>
              </a:rPr>
              <a:t>£276,000</a:t>
            </a:r>
            <a:endParaRPr lang="en-US" altLang="en-US" sz="2800" dirty="0">
              <a:solidFill>
                <a:schemeClr val="folHlink"/>
              </a:solidFill>
            </a:endParaRPr>
          </a:p>
          <a:p>
            <a:pPr lvl="2"/>
            <a:r>
              <a:rPr lang="en-US" altLang="en-US" sz="2800" dirty="0">
                <a:solidFill>
                  <a:schemeClr val="folHlink"/>
                </a:solidFill>
              </a:rPr>
              <a:t>B.	</a:t>
            </a:r>
            <a:r>
              <a:rPr lang="en-US" altLang="en-US" sz="2800" dirty="0" smtClean="0">
                <a:solidFill>
                  <a:schemeClr val="folHlink"/>
                </a:solidFill>
              </a:rPr>
              <a:t>£272,000</a:t>
            </a:r>
            <a:endParaRPr lang="en-US" altLang="en-US" sz="2800" dirty="0"/>
          </a:p>
          <a:p>
            <a:pPr lvl="2"/>
            <a:r>
              <a:rPr lang="en-US" altLang="en-US" sz="2800" dirty="0"/>
              <a:t>C.	</a:t>
            </a:r>
            <a:r>
              <a:rPr lang="en-US" altLang="en-US" sz="2800" dirty="0" smtClean="0"/>
              <a:t>£280,000</a:t>
            </a:r>
            <a:endParaRPr lang="en-US" altLang="en-US" sz="2800" dirty="0"/>
          </a:p>
          <a:p>
            <a:pPr lvl="2"/>
            <a:r>
              <a:rPr lang="en-US" altLang="en-US" sz="2800" dirty="0">
                <a:solidFill>
                  <a:schemeClr val="folHlink"/>
                </a:solidFill>
              </a:rPr>
              <a:t>D.	</a:t>
            </a:r>
            <a:r>
              <a:rPr lang="en-US" altLang="en-US" sz="2800" dirty="0" smtClean="0">
                <a:solidFill>
                  <a:schemeClr val="folHlink"/>
                </a:solidFill>
              </a:rPr>
              <a:t>£    </a:t>
            </a:r>
            <a:r>
              <a:rPr lang="en-US" altLang="en-US" sz="2800" dirty="0">
                <a:solidFill>
                  <a:schemeClr val="folHlink"/>
                </a:solidFill>
              </a:rPr>
              <a:t>2,000</a:t>
            </a:r>
            <a:r>
              <a:rPr lang="en-US" altLang="en-US" dirty="0">
                <a:solidFill>
                  <a:schemeClr val="folHlink"/>
                </a:solidFill>
              </a:rPr>
              <a:t> </a:t>
            </a:r>
          </a:p>
        </p:txBody>
      </p:sp>
      <p:sp>
        <p:nvSpPr>
          <p:cNvPr id="104451" name="Oval 3"/>
          <p:cNvSpPr>
            <a:spLocks noChangeArrowheads="1"/>
          </p:cNvSpPr>
          <p:nvPr/>
        </p:nvSpPr>
        <p:spPr bwMode="auto">
          <a:xfrm>
            <a:off x="3022600" y="52324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04452" name="Rectangle 4"/>
          <p:cNvSpPr>
            <a:spLocks noGrp="1" noChangeArrowheads="1"/>
          </p:cNvSpPr>
          <p:nvPr>
            <p:ph type="title"/>
          </p:nvPr>
        </p:nvSpPr>
        <p:spPr>
          <a:xfrm>
            <a:off x="2209800" y="228600"/>
            <a:ext cx="8001000" cy="11430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graphicFrame>
        <p:nvGraphicFramePr>
          <p:cNvPr id="104453" name="Object 5"/>
          <p:cNvGraphicFramePr>
            <a:graphicFrameLocks/>
          </p:cNvGraphicFramePr>
          <p:nvPr/>
        </p:nvGraphicFramePr>
        <p:xfrm>
          <a:off x="5791200" y="3365500"/>
          <a:ext cx="4724400" cy="2959100"/>
        </p:xfrm>
        <a:graphic>
          <a:graphicData uri="http://schemas.openxmlformats.org/presentationml/2006/ole">
            <mc:AlternateContent xmlns:mc="http://schemas.openxmlformats.org/markup-compatibility/2006">
              <mc:Choice xmlns:v="urn:schemas-microsoft-com:vml" Requires="v">
                <p:oleObj spid="_x0000_s2050" name="Worksheet" r:id="rId3" imgW="2705325" imgH="2048256" progId="Excel.Sheet.8">
                  <p:embed/>
                </p:oleObj>
              </mc:Choice>
              <mc:Fallback>
                <p:oleObj name="Worksheet" r:id="rId3" imgW="2705325" imgH="2048256"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l="2760" t="17558" r="8446" b="5658"/>
                      <a:stretch>
                        <a:fillRect/>
                      </a:stretch>
                    </p:blipFill>
                    <p:spPr bwMode="auto">
                      <a:xfrm>
                        <a:off x="5791200" y="3365500"/>
                        <a:ext cx="4724400" cy="2959100"/>
                      </a:xfrm>
                      <a:prstGeom prst="rect">
                        <a:avLst/>
                      </a:prstGeom>
                      <a:noFill/>
                      <a:ln w="38100">
                        <a:solidFill>
                          <a:srgbClr val="663300"/>
                        </a:solidFill>
                        <a:miter lim="800000"/>
                        <a:headEnd/>
                        <a:tailEnd/>
                      </a:ln>
                      <a:effectLst>
                        <a:outerShdw dist="35921" dir="2700000" algn="ctr" rotWithShape="0">
                          <a:schemeClr val="tx1"/>
                        </a:outerShdw>
                      </a:effectLst>
                      <a:extLst>
                        <a:ext uri="{909E8E84-426E-40DD-AFC4-6F175D3DCCD1}">
                          <a14:hiddenFill xmlns:a14="http://schemas.microsoft.com/office/drawing/2010/main">
                            <a:solidFill>
                              <a:schemeClr val="bg1"/>
                            </a:solidFill>
                          </a14:hiddenFill>
                        </a:ext>
                      </a:extLst>
                    </p:spPr>
                  </p:pic>
                </p:oleObj>
              </mc:Fallback>
            </mc:AlternateContent>
          </a:graphicData>
        </a:graphic>
      </p:graphicFrame>
    </p:spTree>
    <p:extLst>
      <p:ext uri="{BB962C8B-B14F-4D97-AF65-F5344CB8AC3E}">
        <p14:creationId xmlns:p14="http://schemas.microsoft.com/office/powerpoint/2010/main" val="3936162262"/>
      </p:ext>
    </p:extLst>
  </p:cSld>
  <p:clrMapOvr>
    <a:masterClrMapping/>
  </p:clrMapOvr>
  <p:transition spd="med">
    <p:strips dir="l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4451"/>
                                        </p:tgtEl>
                                        <p:attrNameLst>
                                          <p:attrName>style.visibility</p:attrName>
                                        </p:attrNameLst>
                                      </p:cBhvr>
                                      <p:to>
                                        <p:strVal val="visible"/>
                                      </p:to>
                                    </p:set>
                                    <p:anim calcmode="lin" valueType="num">
                                      <p:cBhvr additive="base">
                                        <p:cTn id="7" dur="500" fill="hold"/>
                                        <p:tgtEl>
                                          <p:spTgt spid="104451"/>
                                        </p:tgtEl>
                                        <p:attrNameLst>
                                          <p:attrName>ppt_x</p:attrName>
                                        </p:attrNameLst>
                                      </p:cBhvr>
                                      <p:tavLst>
                                        <p:tav tm="0">
                                          <p:val>
                                            <p:strVal val="0-#ppt_w/2"/>
                                          </p:val>
                                        </p:tav>
                                        <p:tav tm="100000">
                                          <p:val>
                                            <p:strVal val="#ppt_x"/>
                                          </p:val>
                                        </p:tav>
                                      </p:tavLst>
                                    </p:anim>
                                    <p:anim calcmode="lin" valueType="num">
                                      <p:cBhvr additive="base">
                                        <p:cTn id="8" dur="500" fill="hold"/>
                                        <p:tgtEl>
                                          <p:spTgt spid="10445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2000"/>
                                  </p:stCondLst>
                                  <p:childTnLst>
                                    <p:set>
                                      <p:cBhvr>
                                        <p:cTn id="11" dur="1" fill="hold">
                                          <p:stCondLst>
                                            <p:cond delay="0"/>
                                          </p:stCondLst>
                                        </p:cTn>
                                        <p:tgtEl>
                                          <p:spTgt spid="104453"/>
                                        </p:tgtEl>
                                        <p:attrNameLst>
                                          <p:attrName>style.visibility</p:attrName>
                                        </p:attrNameLst>
                                      </p:cBhvr>
                                      <p:to>
                                        <p:strVal val="visible"/>
                                      </p:to>
                                    </p:set>
                                    <p:anim calcmode="lin" valueType="num">
                                      <p:cBhvr additive="base">
                                        <p:cTn id="12" dur="500" fill="hold"/>
                                        <p:tgtEl>
                                          <p:spTgt spid="104453"/>
                                        </p:tgtEl>
                                        <p:attrNameLst>
                                          <p:attrName>ppt_x</p:attrName>
                                        </p:attrNameLst>
                                      </p:cBhvr>
                                      <p:tavLst>
                                        <p:tav tm="0">
                                          <p:val>
                                            <p:strVal val="0-#ppt_w/2"/>
                                          </p:val>
                                        </p:tav>
                                        <p:tav tm="100000">
                                          <p:val>
                                            <p:strVal val="#ppt_x"/>
                                          </p:val>
                                        </p:tav>
                                      </p:tavLst>
                                    </p:anim>
                                    <p:anim calcmode="lin" valueType="num">
                                      <p:cBhvr additive="base">
                                        <p:cTn id="13" dur="500" fill="hold"/>
                                        <p:tgtEl>
                                          <p:spTgt spid="1044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4451"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9330" name="Object 2"/>
          <p:cNvGraphicFramePr>
            <a:graphicFrameLocks/>
          </p:cNvGraphicFramePr>
          <p:nvPr/>
        </p:nvGraphicFramePr>
        <p:xfrm>
          <a:off x="1639889" y="1631950"/>
          <a:ext cx="8910637" cy="4152900"/>
        </p:xfrm>
        <a:graphic>
          <a:graphicData uri="http://schemas.openxmlformats.org/presentationml/2006/ole">
            <mc:AlternateContent xmlns:mc="http://schemas.openxmlformats.org/markup-compatibility/2006">
              <mc:Choice xmlns:v="urn:schemas-microsoft-com:vml" Requires="v">
                <p:oleObj spid="_x0000_s3074" name="Worksheet" r:id="rId3" imgW="5153431" imgH="2581516" progId="Excel.Sheet.8">
                  <p:embed/>
                </p:oleObj>
              </mc:Choice>
              <mc:Fallback>
                <p:oleObj name="Worksheet" r:id="rId3" imgW="5153431" imgH="2581516"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39889" y="1631950"/>
                        <a:ext cx="8910637" cy="4152900"/>
                      </a:xfrm>
                      <a:prstGeom prst="rect">
                        <a:avLst/>
                      </a:prstGeom>
                      <a:noFill/>
                      <a:ln w="25399">
                        <a:solidFill>
                          <a:srgbClr val="00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99333" name="Rectangle 5"/>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Product Costs - A Closer Look</a:t>
            </a:r>
          </a:p>
        </p:txBody>
      </p:sp>
    </p:spTree>
    <p:extLst>
      <p:ext uri="{BB962C8B-B14F-4D97-AF65-F5344CB8AC3E}">
        <p14:creationId xmlns:p14="http://schemas.microsoft.com/office/powerpoint/2010/main" val="2614708244"/>
      </p:ext>
    </p:extLst>
  </p:cSld>
  <p:clrMapOvr>
    <a:masterClrMapping/>
  </p:clrMapOvr>
  <p:transition spd="med">
    <p:wipe di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73058" name="Object 2"/>
          <p:cNvGraphicFramePr>
            <a:graphicFrameLocks/>
          </p:cNvGraphicFramePr>
          <p:nvPr/>
        </p:nvGraphicFramePr>
        <p:xfrm>
          <a:off x="1524000" y="1600200"/>
          <a:ext cx="9144000" cy="4216400"/>
        </p:xfrm>
        <a:graphic>
          <a:graphicData uri="http://schemas.openxmlformats.org/presentationml/2006/ole">
            <mc:AlternateContent xmlns:mc="http://schemas.openxmlformats.org/markup-compatibility/2006">
              <mc:Choice xmlns:v="urn:schemas-microsoft-com:vml" Requires="v">
                <p:oleObj spid="_x0000_s4098" name="Worksheet" r:id="rId3" imgW="5288731" imgH="2621520" progId="Excel.Sheet.8">
                  <p:embed/>
                </p:oleObj>
              </mc:Choice>
              <mc:Fallback>
                <p:oleObj name="Worksheet" r:id="rId3" imgW="5288731" imgH="2621520"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0200"/>
                        <a:ext cx="9144000" cy="4216400"/>
                      </a:xfrm>
                      <a:prstGeom prst="rect">
                        <a:avLst/>
                      </a:prstGeom>
                      <a:noFill/>
                      <a:ln w="25399">
                        <a:solidFill>
                          <a:srgbClr val="00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3059" name="Line 3"/>
          <p:cNvSpPr>
            <a:spLocks noChangeShapeType="1"/>
          </p:cNvSpPr>
          <p:nvPr/>
        </p:nvSpPr>
        <p:spPr bwMode="auto">
          <a:xfrm>
            <a:off x="7175500" y="3103563"/>
            <a:ext cx="660400" cy="0"/>
          </a:xfrm>
          <a:prstGeom prst="line">
            <a:avLst/>
          </a:prstGeom>
          <a:noFill/>
          <a:ln w="38100">
            <a:solidFill>
              <a:srgbClr val="FF0000"/>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73060" name="Rectangle 4"/>
          <p:cNvSpPr>
            <a:spLocks noChangeArrowheads="1"/>
          </p:cNvSpPr>
          <p:nvPr/>
        </p:nvSpPr>
        <p:spPr bwMode="auto">
          <a:xfrm>
            <a:off x="7831139" y="2116139"/>
            <a:ext cx="2549525" cy="2682875"/>
          </a:xfrm>
          <a:prstGeom prst="rect">
            <a:avLst/>
          </a:prstGeom>
          <a:solidFill>
            <a:schemeClr val="folHlink"/>
          </a:solidFill>
          <a:ln w="38099" cmpd="dbl">
            <a:solidFill>
              <a:schemeClr val="accent2"/>
            </a:solidFill>
            <a:miter lim="800000"/>
            <a:headEnd/>
            <a:tailEnd/>
          </a:ln>
          <a:effectLst>
            <a:outerShdw dist="107763" dir="2700000" algn="ctr" rotWithShape="0">
              <a:srgbClr val="000000"/>
            </a:outerShdw>
          </a:effectLst>
        </p:spPr>
        <p:txBody>
          <a:bodyPr lIns="90488" tIns="44450" rIns="90488" bIns="44450">
            <a:spAutoFit/>
          </a:bodyPr>
          <a:lstStyle/>
          <a:p>
            <a:pPr algn="ctr">
              <a:spcBef>
                <a:spcPct val="50000"/>
              </a:spcBef>
            </a:pPr>
            <a:r>
              <a:rPr lang="en-US" altLang="en-US" sz="2400" b="1">
                <a:solidFill>
                  <a:schemeClr val="accent2"/>
                </a:solidFill>
                <a:latin typeface="Arial" panose="020B0604020202020204" pitchFamily="34" charset="0"/>
              </a:rPr>
              <a:t>Conversion costs are costs incurred to convert the direct material into a finished product.</a:t>
            </a:r>
          </a:p>
        </p:txBody>
      </p:sp>
      <p:sp>
        <p:nvSpPr>
          <p:cNvPr id="173061" name="Rectangle 5"/>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Product Costs - A Closer Look</a:t>
            </a:r>
          </a:p>
        </p:txBody>
      </p:sp>
    </p:spTree>
    <p:extLst>
      <p:ext uri="{BB962C8B-B14F-4D97-AF65-F5344CB8AC3E}">
        <p14:creationId xmlns:p14="http://schemas.microsoft.com/office/powerpoint/2010/main" val="2524077839"/>
      </p:ext>
    </p:extLst>
  </p:cSld>
  <p:clrMapOvr>
    <a:masterClrMapping/>
  </p:clrMapOvr>
  <p:transition spd="med">
    <p:wipe di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05475" name="Rectangle 3"/>
          <p:cNvSpPr>
            <a:spLocks noGrp="1" noChangeArrowheads="1"/>
          </p:cNvSpPr>
          <p:nvPr>
            <p:ph type="body" idx="1"/>
          </p:nvPr>
        </p:nvSpPr>
        <p:spPr>
          <a:xfrm>
            <a:off x="2133600" y="1676400"/>
            <a:ext cx="8229600" cy="44196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Direct materials used in production totaled </a:t>
            </a:r>
            <a:r>
              <a:rPr lang="en-US" altLang="en-US" dirty="0" smtClean="0"/>
              <a:t>£280,000</a:t>
            </a:r>
            <a:r>
              <a:rPr lang="en-US" altLang="en-US" dirty="0"/>
              <a:t>.  Direct labor was </a:t>
            </a:r>
            <a:r>
              <a:rPr lang="en-US" altLang="en-US" dirty="0" smtClean="0"/>
              <a:t>£375,000 </a:t>
            </a:r>
            <a:r>
              <a:rPr lang="en-US" altLang="en-US" dirty="0"/>
              <a:t>and factory overhead was </a:t>
            </a:r>
            <a:r>
              <a:rPr lang="en-US" altLang="en-US" dirty="0" smtClean="0"/>
              <a:t>£180,000</a:t>
            </a:r>
            <a:r>
              <a:rPr lang="en-US" altLang="en-US" dirty="0"/>
              <a:t>.  What were total manufacturing costs incurred for the month?</a:t>
            </a:r>
          </a:p>
          <a:p>
            <a:pPr lvl="2"/>
            <a:r>
              <a:rPr lang="en-US" altLang="en-US" sz="2800" dirty="0"/>
              <a:t>A.	</a:t>
            </a:r>
            <a:r>
              <a:rPr lang="en-US" altLang="en-US" sz="2800" dirty="0" smtClean="0"/>
              <a:t>£555,000</a:t>
            </a:r>
            <a:endParaRPr lang="en-US" altLang="en-US" sz="2800" dirty="0"/>
          </a:p>
          <a:p>
            <a:pPr lvl="2"/>
            <a:r>
              <a:rPr lang="en-US" altLang="en-US" sz="2800" dirty="0"/>
              <a:t>B.	</a:t>
            </a:r>
            <a:r>
              <a:rPr lang="en-US" altLang="en-US" sz="2800" dirty="0" smtClean="0"/>
              <a:t>£835,000</a:t>
            </a:r>
            <a:endParaRPr lang="en-US" altLang="en-US" sz="2800" dirty="0"/>
          </a:p>
          <a:p>
            <a:pPr lvl="2"/>
            <a:r>
              <a:rPr lang="en-US" altLang="en-US" sz="2800" dirty="0"/>
              <a:t>C.	</a:t>
            </a:r>
            <a:r>
              <a:rPr lang="en-US" altLang="en-US" sz="2800" dirty="0" smtClean="0"/>
              <a:t>£655,000</a:t>
            </a:r>
            <a:endParaRPr lang="en-US" altLang="en-US" sz="2800" dirty="0"/>
          </a:p>
          <a:p>
            <a:pPr lvl="2"/>
            <a:r>
              <a:rPr lang="en-US" altLang="en-US" sz="2800" dirty="0"/>
              <a:t>D.	Cannot be determined.</a:t>
            </a:r>
          </a:p>
          <a:p>
            <a:pPr lvl="2"/>
            <a:endParaRPr lang="en-US" altLang="en-US" dirty="0"/>
          </a:p>
        </p:txBody>
      </p:sp>
    </p:spTree>
    <p:extLst>
      <p:ext uri="{BB962C8B-B14F-4D97-AF65-F5344CB8AC3E}">
        <p14:creationId xmlns:p14="http://schemas.microsoft.com/office/powerpoint/2010/main" val="3870669910"/>
      </p:ext>
    </p:extLst>
  </p:cSld>
  <p:clrMapOvr>
    <a:masterClrMapping/>
  </p:clrMapOvr>
  <p:transition spd="med">
    <p:blinds dir="vert"/>
  </p:transition>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9266" name="Rectangle 2"/>
          <p:cNvSpPr>
            <a:spLocks noGrp="1" noChangeArrowheads="1"/>
          </p:cNvSpPr>
          <p:nvPr>
            <p:ph type="body" idx="1"/>
          </p:nvPr>
        </p:nvSpPr>
        <p:spPr>
          <a:xfrm>
            <a:off x="2133600" y="1676400"/>
            <a:ext cx="8229600" cy="44196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Direct materials used in production totaled </a:t>
            </a:r>
            <a:r>
              <a:rPr lang="en-US" altLang="en-US" dirty="0" smtClean="0"/>
              <a:t>£280,000</a:t>
            </a:r>
            <a:r>
              <a:rPr lang="en-US" altLang="en-US" dirty="0"/>
              <a:t>.  Direct labor was </a:t>
            </a:r>
            <a:r>
              <a:rPr lang="en-US" altLang="en-US" dirty="0" smtClean="0"/>
              <a:t>£375,000 </a:t>
            </a:r>
            <a:r>
              <a:rPr lang="en-US" altLang="en-US" dirty="0"/>
              <a:t>and factory overhead was </a:t>
            </a:r>
            <a:r>
              <a:rPr lang="en-US" altLang="en-US" dirty="0" smtClean="0"/>
              <a:t>£180,000</a:t>
            </a:r>
            <a:r>
              <a:rPr lang="en-US" altLang="en-US" dirty="0"/>
              <a:t>.  What were total manufacturing costs incurred for the month?</a:t>
            </a:r>
          </a:p>
          <a:p>
            <a:pPr lvl="2"/>
            <a:r>
              <a:rPr lang="en-US" altLang="en-US" sz="2800" dirty="0">
                <a:solidFill>
                  <a:schemeClr val="folHlink"/>
                </a:solidFill>
              </a:rPr>
              <a:t>A.	</a:t>
            </a:r>
            <a:r>
              <a:rPr lang="en-US" altLang="en-US" sz="2800" dirty="0" smtClean="0">
                <a:solidFill>
                  <a:schemeClr val="folHlink"/>
                </a:solidFill>
              </a:rPr>
              <a:t>£555,000</a:t>
            </a:r>
            <a:endParaRPr lang="en-US" altLang="en-US" sz="2800" dirty="0"/>
          </a:p>
          <a:p>
            <a:pPr lvl="2"/>
            <a:r>
              <a:rPr lang="en-US" altLang="en-US" sz="2800" dirty="0"/>
              <a:t>B.	</a:t>
            </a:r>
            <a:r>
              <a:rPr lang="en-US" altLang="en-US" sz="2800" dirty="0" smtClean="0"/>
              <a:t>£835,000</a:t>
            </a:r>
            <a:endParaRPr lang="en-US" altLang="en-US" sz="2800" dirty="0"/>
          </a:p>
          <a:p>
            <a:pPr lvl="2"/>
            <a:r>
              <a:rPr lang="en-US" altLang="en-US" sz="2800" dirty="0">
                <a:solidFill>
                  <a:schemeClr val="folHlink"/>
                </a:solidFill>
              </a:rPr>
              <a:t>C.	</a:t>
            </a:r>
            <a:r>
              <a:rPr lang="en-US" altLang="en-US" sz="2800" dirty="0" smtClean="0">
                <a:solidFill>
                  <a:schemeClr val="folHlink"/>
                </a:solidFill>
              </a:rPr>
              <a:t>£655,000</a:t>
            </a:r>
            <a:endParaRPr lang="en-US" altLang="en-US" sz="2800" dirty="0">
              <a:solidFill>
                <a:schemeClr val="folHlink"/>
              </a:solidFill>
            </a:endParaRPr>
          </a:p>
          <a:p>
            <a:pPr lvl="2"/>
            <a:r>
              <a:rPr lang="en-US" altLang="en-US" sz="2800" dirty="0">
                <a:solidFill>
                  <a:schemeClr val="folHlink"/>
                </a:solidFill>
              </a:rPr>
              <a:t>D.	Cannot be determined.</a:t>
            </a:r>
          </a:p>
          <a:p>
            <a:pPr lvl="2"/>
            <a:endParaRPr lang="en-US" altLang="en-US" dirty="0"/>
          </a:p>
        </p:txBody>
      </p:sp>
      <p:graphicFrame>
        <p:nvGraphicFramePr>
          <p:cNvPr id="139267" name="Object 3"/>
          <p:cNvGraphicFramePr>
            <a:graphicFrameLocks/>
          </p:cNvGraphicFramePr>
          <p:nvPr/>
        </p:nvGraphicFramePr>
        <p:xfrm>
          <a:off x="5486400" y="2438401"/>
          <a:ext cx="4876800" cy="1965325"/>
        </p:xfrm>
        <a:graphic>
          <a:graphicData uri="http://schemas.openxmlformats.org/presentationml/2006/ole">
            <mc:AlternateContent xmlns:mc="http://schemas.openxmlformats.org/markup-compatibility/2006">
              <mc:Choice xmlns:v="urn:schemas-microsoft-com:vml" Requires="v">
                <p:oleObj spid="_x0000_s5122" name="Worksheet" r:id="rId3" imgW="2537956" imgH="1432800" progId="Excel.Sheet.8">
                  <p:embed/>
                </p:oleObj>
              </mc:Choice>
              <mc:Fallback>
                <p:oleObj name="Worksheet" r:id="rId3" imgW="2537956" imgH="1432800"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l="2350" t="21677" r="5501" b="5922"/>
                      <a:stretch>
                        <a:fillRect/>
                      </a:stretch>
                    </p:blipFill>
                    <p:spPr bwMode="auto">
                      <a:xfrm>
                        <a:off x="5486400" y="2438401"/>
                        <a:ext cx="4876800" cy="1965325"/>
                      </a:xfrm>
                      <a:prstGeom prst="rect">
                        <a:avLst/>
                      </a:prstGeom>
                      <a:noFill/>
                      <a:ln w="38100">
                        <a:solidFill>
                          <a:srgbClr val="663300"/>
                        </a:solidFill>
                        <a:miter lim="800000"/>
                        <a:headEnd/>
                        <a:tailEnd/>
                      </a:ln>
                      <a:effectLst>
                        <a:outerShdw dist="35921" dir="2700000" algn="ctr" rotWithShape="0">
                          <a:schemeClr val="tx1"/>
                        </a:outerShdw>
                      </a:effectLst>
                      <a:extLst>
                        <a:ext uri="{909E8E84-426E-40DD-AFC4-6F175D3DCCD1}">
                          <a14:hiddenFill xmlns:a14="http://schemas.microsoft.com/office/drawing/2010/main">
                            <a:solidFill>
                              <a:schemeClr val="bg1"/>
                            </a:solidFill>
                          </a14:hiddenFill>
                        </a:ext>
                      </a:extLst>
                    </p:spPr>
                  </p:pic>
                </p:oleObj>
              </mc:Fallback>
            </mc:AlternateContent>
          </a:graphicData>
        </a:graphic>
      </p:graphicFrame>
      <p:sp>
        <p:nvSpPr>
          <p:cNvPr id="139268" name="Rectangle 4"/>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39269" name="Oval 5"/>
          <p:cNvSpPr>
            <a:spLocks noChangeArrowheads="1"/>
          </p:cNvSpPr>
          <p:nvPr/>
        </p:nvSpPr>
        <p:spPr bwMode="auto">
          <a:xfrm>
            <a:off x="2946400" y="4333875"/>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281765248"/>
      </p:ext>
    </p:extLst>
  </p:cSld>
  <p:clrMapOvr>
    <a:masterClrMapping/>
  </p:clrMapOvr>
  <p:transition spd="med">
    <p:strips dir="l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39269"/>
                                        </p:tgtEl>
                                        <p:attrNameLst>
                                          <p:attrName>style.visibility</p:attrName>
                                        </p:attrNameLst>
                                      </p:cBhvr>
                                      <p:to>
                                        <p:strVal val="visible"/>
                                      </p:to>
                                    </p:set>
                                    <p:anim calcmode="lin" valueType="num">
                                      <p:cBhvr additive="base">
                                        <p:cTn id="7" dur="500" fill="hold"/>
                                        <p:tgtEl>
                                          <p:spTgt spid="139269"/>
                                        </p:tgtEl>
                                        <p:attrNameLst>
                                          <p:attrName>ppt_x</p:attrName>
                                        </p:attrNameLst>
                                      </p:cBhvr>
                                      <p:tavLst>
                                        <p:tav tm="0">
                                          <p:val>
                                            <p:strVal val="0-#ppt_w/2"/>
                                          </p:val>
                                        </p:tav>
                                        <p:tav tm="100000">
                                          <p:val>
                                            <p:strVal val="#ppt_x"/>
                                          </p:val>
                                        </p:tav>
                                      </p:tavLst>
                                    </p:anim>
                                    <p:anim calcmode="lin" valueType="num">
                                      <p:cBhvr additive="base">
                                        <p:cTn id="8" dur="500" fill="hold"/>
                                        <p:tgtEl>
                                          <p:spTgt spid="139269"/>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2000"/>
                                  </p:stCondLst>
                                  <p:childTnLst>
                                    <p:set>
                                      <p:cBhvr>
                                        <p:cTn id="11" dur="1" fill="hold">
                                          <p:stCondLst>
                                            <p:cond delay="0"/>
                                          </p:stCondLst>
                                        </p:cTn>
                                        <p:tgtEl>
                                          <p:spTgt spid="139267"/>
                                        </p:tgtEl>
                                        <p:attrNameLst>
                                          <p:attrName>style.visibility</p:attrName>
                                        </p:attrNameLst>
                                      </p:cBhvr>
                                      <p:to>
                                        <p:strVal val="visible"/>
                                      </p:to>
                                    </p:set>
                                    <p:anim calcmode="lin" valueType="num">
                                      <p:cBhvr additive="base">
                                        <p:cTn id="12" dur="500" fill="hold"/>
                                        <p:tgtEl>
                                          <p:spTgt spid="139267"/>
                                        </p:tgtEl>
                                        <p:attrNameLst>
                                          <p:attrName>ppt_x</p:attrName>
                                        </p:attrNameLst>
                                      </p:cBhvr>
                                      <p:tavLst>
                                        <p:tav tm="0">
                                          <p:val>
                                            <p:strVal val="0-#ppt_w/2"/>
                                          </p:val>
                                        </p:tav>
                                        <p:tav tm="100000">
                                          <p:val>
                                            <p:strVal val="#ppt_x"/>
                                          </p:val>
                                        </p:tav>
                                      </p:tavLst>
                                    </p:anim>
                                    <p:anim calcmode="lin" valueType="num">
                                      <p:cBhvr additive="base">
                                        <p:cTn id="13" dur="500" fill="hold"/>
                                        <p:tgtEl>
                                          <p:spTgt spid="13926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269"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2514" name="Object 2"/>
          <p:cNvGraphicFramePr>
            <a:graphicFrameLocks/>
          </p:cNvGraphicFramePr>
          <p:nvPr/>
        </p:nvGraphicFramePr>
        <p:xfrm>
          <a:off x="1524000" y="1600200"/>
          <a:ext cx="9144000" cy="4216400"/>
        </p:xfrm>
        <a:graphic>
          <a:graphicData uri="http://schemas.openxmlformats.org/presentationml/2006/ole">
            <mc:AlternateContent xmlns:mc="http://schemas.openxmlformats.org/markup-compatibility/2006">
              <mc:Choice xmlns:v="urn:schemas-microsoft-com:vml" Requires="v">
                <p:oleObj spid="_x0000_s6146" name="Worksheet" r:id="rId4" imgW="5153254" imgH="2581656" progId="Excel.Sheet.8">
                  <p:embed/>
                </p:oleObj>
              </mc:Choice>
              <mc:Fallback>
                <p:oleObj name="Worksheet" r:id="rId4" imgW="5153254" imgH="2581656" progId="Excel.Shee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1600200"/>
                        <a:ext cx="9144000" cy="4216400"/>
                      </a:xfrm>
                      <a:prstGeom prst="rect">
                        <a:avLst/>
                      </a:prstGeom>
                      <a:noFill/>
                      <a:ln w="25399">
                        <a:solidFill>
                          <a:srgbClr val="00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2515"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Product Costs - A Closer Look</a:t>
            </a:r>
          </a:p>
        </p:txBody>
      </p:sp>
      <p:sp>
        <p:nvSpPr>
          <p:cNvPr id="192516" name="Line 4"/>
          <p:cNvSpPr>
            <a:spLocks noChangeShapeType="1"/>
          </p:cNvSpPr>
          <p:nvPr/>
        </p:nvSpPr>
        <p:spPr bwMode="auto">
          <a:xfrm flipV="1">
            <a:off x="7239000" y="3276600"/>
            <a:ext cx="736600" cy="381000"/>
          </a:xfrm>
          <a:prstGeom prst="line">
            <a:avLst/>
          </a:prstGeom>
          <a:noFill/>
          <a:ln w="25399">
            <a:solidFill>
              <a:srgbClr val="FC0128"/>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2517" name="Rectangle 5"/>
          <p:cNvSpPr>
            <a:spLocks noChangeArrowheads="1"/>
          </p:cNvSpPr>
          <p:nvPr/>
        </p:nvSpPr>
        <p:spPr bwMode="auto">
          <a:xfrm>
            <a:off x="4724401" y="4495800"/>
            <a:ext cx="5673725" cy="1587500"/>
          </a:xfrm>
          <a:prstGeom prst="rect">
            <a:avLst/>
          </a:prstGeom>
          <a:solidFill>
            <a:schemeClr val="folHlink"/>
          </a:solidFill>
          <a:ln w="38100" cmpd="dbl">
            <a:solidFill>
              <a:schemeClr val="accent2"/>
            </a:solidFill>
            <a:miter lim="800000"/>
            <a:headEnd/>
            <a:tailEnd/>
          </a:ln>
          <a:effectLst>
            <a:outerShdw dist="107763" dir="2700000" algn="ctr" rotWithShape="0">
              <a:srgbClr val="000000"/>
            </a:outerShdw>
          </a:effectLst>
        </p:spPr>
        <p:txBody>
          <a:bodyPr lIns="90488" tIns="44450" rIns="90488" bIns="44450">
            <a:spAutoFit/>
          </a:bodyPr>
          <a:lstStyle/>
          <a:p>
            <a:pPr algn="ctr">
              <a:spcBef>
                <a:spcPct val="50000"/>
              </a:spcBef>
            </a:pPr>
            <a:r>
              <a:rPr lang="en-US" altLang="en-US" sz="2400" b="1">
                <a:solidFill>
                  <a:schemeClr val="accent2"/>
                </a:solidFill>
                <a:latin typeface="Arial" panose="020B0604020202020204" pitchFamily="34" charset="0"/>
              </a:rPr>
              <a:t>All manufacturing costs incurred during the period are added to the beginning balance of work in process. </a:t>
            </a:r>
          </a:p>
        </p:txBody>
      </p:sp>
    </p:spTree>
    <p:extLst>
      <p:ext uri="{BB962C8B-B14F-4D97-AF65-F5344CB8AC3E}">
        <p14:creationId xmlns:p14="http://schemas.microsoft.com/office/powerpoint/2010/main" val="2934086716"/>
      </p:ext>
    </p:extLst>
  </p:cSld>
  <p:clrMapOvr>
    <a:masterClrMapping/>
  </p:clrMapOvr>
  <p:transition spd="med">
    <p:strips dir="r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grpId="0" nodeType="afterEffect">
                                  <p:stCondLst>
                                    <p:cond delay="2000"/>
                                  </p:stCondLst>
                                  <p:childTnLst>
                                    <p:set>
                                      <p:cBhvr>
                                        <p:cTn id="6" dur="1" fill="hold">
                                          <p:stCondLst>
                                            <p:cond delay="0"/>
                                          </p:stCondLst>
                                        </p:cTn>
                                        <p:tgtEl>
                                          <p:spTgt spid="192517"/>
                                        </p:tgtEl>
                                        <p:attrNameLst>
                                          <p:attrName>style.visibility</p:attrName>
                                        </p:attrNameLst>
                                      </p:cBhvr>
                                      <p:to>
                                        <p:strVal val="visible"/>
                                      </p:to>
                                    </p:set>
                                    <p:animEffect transition="in" filter="dissolve">
                                      <p:cBhvr>
                                        <p:cTn id="7" dur="500"/>
                                        <p:tgtEl>
                                          <p:spTgt spid="1925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2517" grpId="0" animBg="1"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4562" name="Object 2"/>
          <p:cNvGraphicFramePr>
            <a:graphicFrameLocks/>
          </p:cNvGraphicFramePr>
          <p:nvPr/>
        </p:nvGraphicFramePr>
        <p:xfrm>
          <a:off x="1524000" y="1600200"/>
          <a:ext cx="9144000" cy="4216400"/>
        </p:xfrm>
        <a:graphic>
          <a:graphicData uri="http://schemas.openxmlformats.org/presentationml/2006/ole">
            <mc:AlternateContent xmlns:mc="http://schemas.openxmlformats.org/markup-compatibility/2006">
              <mc:Choice xmlns:v="urn:schemas-microsoft-com:vml" Requires="v">
                <p:oleObj spid="_x0000_s7170" name="Worksheet" r:id="rId4" imgW="5153254" imgH="2572207" progId="Excel.Sheet.8">
                  <p:embed/>
                </p:oleObj>
              </mc:Choice>
              <mc:Fallback>
                <p:oleObj name="Worksheet" r:id="rId4" imgW="5153254" imgH="2572207" progId="Excel.Sheet.8">
                  <p:embed/>
                  <p:pic>
                    <p:nvPicPr>
                      <p:cNvPr id="0" name=""/>
                      <p:cNvPicPr>
                        <a:picLocks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4000" y="1600200"/>
                        <a:ext cx="9144000" cy="4216400"/>
                      </a:xfrm>
                      <a:prstGeom prst="rect">
                        <a:avLst/>
                      </a:prstGeom>
                      <a:noFill/>
                      <a:ln w="25399">
                        <a:solidFill>
                          <a:srgbClr val="000000"/>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94563"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Product Costs - A Closer Look</a:t>
            </a:r>
          </a:p>
        </p:txBody>
      </p:sp>
      <p:sp>
        <p:nvSpPr>
          <p:cNvPr id="194564" name="Rectangle 4"/>
          <p:cNvSpPr>
            <a:spLocks noChangeArrowheads="1"/>
          </p:cNvSpPr>
          <p:nvPr/>
        </p:nvSpPr>
        <p:spPr bwMode="auto">
          <a:xfrm>
            <a:off x="1611314" y="4630738"/>
            <a:ext cx="5768975" cy="1587500"/>
          </a:xfrm>
          <a:prstGeom prst="rect">
            <a:avLst/>
          </a:prstGeom>
          <a:solidFill>
            <a:schemeClr val="folHlink"/>
          </a:solidFill>
          <a:ln w="38099" cmpd="dbl">
            <a:solidFill>
              <a:schemeClr val="accent2"/>
            </a:solidFill>
            <a:miter lim="800000"/>
            <a:headEnd/>
            <a:tailEnd/>
          </a:ln>
          <a:effectLst>
            <a:outerShdw dist="107763" dir="2700000" algn="ctr" rotWithShape="0">
              <a:srgbClr val="000000"/>
            </a:outerShdw>
          </a:effectLst>
        </p:spPr>
        <p:txBody>
          <a:bodyPr lIns="90488" tIns="44450" rIns="90488" bIns="44450">
            <a:spAutoFit/>
          </a:bodyPr>
          <a:lstStyle/>
          <a:p>
            <a:pPr algn="ctr">
              <a:spcBef>
                <a:spcPct val="50000"/>
              </a:spcBef>
            </a:pPr>
            <a:r>
              <a:rPr lang="en-US" altLang="en-US" sz="2400" b="1">
                <a:solidFill>
                  <a:schemeClr val="accent2"/>
                </a:solidFill>
                <a:latin typeface="Arial" panose="020B0604020202020204" pitchFamily="34" charset="0"/>
              </a:rPr>
              <a:t>Costs associated with the goods that are completed during the period are transferred to finished goods inventory.</a:t>
            </a:r>
          </a:p>
        </p:txBody>
      </p:sp>
      <p:sp>
        <p:nvSpPr>
          <p:cNvPr id="194565" name="Freeform 5"/>
          <p:cNvSpPr>
            <a:spLocks/>
          </p:cNvSpPr>
          <p:nvPr/>
        </p:nvSpPr>
        <p:spPr bwMode="auto">
          <a:xfrm>
            <a:off x="7181850" y="5867400"/>
            <a:ext cx="3321050" cy="611188"/>
          </a:xfrm>
          <a:custGeom>
            <a:avLst/>
            <a:gdLst>
              <a:gd name="T0" fmla="*/ 1415 w 2092"/>
              <a:gd name="T1" fmla="*/ 122 h 668"/>
              <a:gd name="T2" fmla="*/ 1415 w 2092"/>
              <a:gd name="T3" fmla="*/ 258 h 668"/>
              <a:gd name="T4" fmla="*/ 530 w 2092"/>
              <a:gd name="T5" fmla="*/ 258 h 668"/>
              <a:gd name="T6" fmla="*/ 476 w 2092"/>
              <a:gd name="T7" fmla="*/ 256 h 668"/>
              <a:gd name="T8" fmla="*/ 434 w 2092"/>
              <a:gd name="T9" fmla="*/ 253 h 668"/>
              <a:gd name="T10" fmla="*/ 394 w 2092"/>
              <a:gd name="T11" fmla="*/ 245 h 668"/>
              <a:gd name="T12" fmla="*/ 351 w 2092"/>
              <a:gd name="T13" fmla="*/ 237 h 668"/>
              <a:gd name="T14" fmla="*/ 311 w 2092"/>
              <a:gd name="T15" fmla="*/ 224 h 668"/>
              <a:gd name="T16" fmla="*/ 272 w 2092"/>
              <a:gd name="T17" fmla="*/ 210 h 668"/>
              <a:gd name="T18" fmla="*/ 233 w 2092"/>
              <a:gd name="T19" fmla="*/ 194 h 668"/>
              <a:gd name="T20" fmla="*/ 206 w 2092"/>
              <a:gd name="T21" fmla="*/ 178 h 668"/>
              <a:gd name="T22" fmla="*/ 180 w 2092"/>
              <a:gd name="T23" fmla="*/ 160 h 668"/>
              <a:gd name="T24" fmla="*/ 157 w 2092"/>
              <a:gd name="T25" fmla="*/ 143 h 668"/>
              <a:gd name="T26" fmla="*/ 133 w 2092"/>
              <a:gd name="T27" fmla="*/ 124 h 668"/>
              <a:gd name="T28" fmla="*/ 113 w 2092"/>
              <a:gd name="T29" fmla="*/ 105 h 668"/>
              <a:gd name="T30" fmla="*/ 94 w 2092"/>
              <a:gd name="T31" fmla="*/ 86 h 668"/>
              <a:gd name="T32" fmla="*/ 77 w 2092"/>
              <a:gd name="T33" fmla="*/ 65 h 668"/>
              <a:gd name="T34" fmla="*/ 60 w 2092"/>
              <a:gd name="T35" fmla="*/ 45 h 668"/>
              <a:gd name="T36" fmla="*/ 49 w 2092"/>
              <a:gd name="T37" fmla="*/ 26 h 668"/>
              <a:gd name="T38" fmla="*/ 34 w 2092"/>
              <a:gd name="T39" fmla="*/ 0 h 668"/>
              <a:gd name="T40" fmla="*/ 19 w 2092"/>
              <a:gd name="T41" fmla="*/ 23 h 668"/>
              <a:gd name="T42" fmla="*/ 9 w 2092"/>
              <a:gd name="T43" fmla="*/ 43 h 668"/>
              <a:gd name="T44" fmla="*/ 1 w 2092"/>
              <a:gd name="T45" fmla="*/ 67 h 668"/>
              <a:gd name="T46" fmla="*/ 0 w 2092"/>
              <a:gd name="T47" fmla="*/ 92 h 668"/>
              <a:gd name="T48" fmla="*/ 0 w 2092"/>
              <a:gd name="T49" fmla="*/ 116 h 668"/>
              <a:gd name="T50" fmla="*/ 0 w 2092"/>
              <a:gd name="T51" fmla="*/ 146 h 668"/>
              <a:gd name="T52" fmla="*/ 4 w 2092"/>
              <a:gd name="T53" fmla="*/ 177 h 668"/>
              <a:gd name="T54" fmla="*/ 9 w 2092"/>
              <a:gd name="T55" fmla="*/ 207 h 668"/>
              <a:gd name="T56" fmla="*/ 19 w 2092"/>
              <a:gd name="T57" fmla="*/ 236 h 668"/>
              <a:gd name="T58" fmla="*/ 35 w 2092"/>
              <a:gd name="T59" fmla="*/ 267 h 668"/>
              <a:gd name="T60" fmla="*/ 53 w 2092"/>
              <a:gd name="T61" fmla="*/ 296 h 668"/>
              <a:gd name="T62" fmla="*/ 77 w 2092"/>
              <a:gd name="T63" fmla="*/ 323 h 668"/>
              <a:gd name="T64" fmla="*/ 108 w 2092"/>
              <a:gd name="T65" fmla="*/ 355 h 668"/>
              <a:gd name="T66" fmla="*/ 136 w 2092"/>
              <a:gd name="T67" fmla="*/ 379 h 668"/>
              <a:gd name="T68" fmla="*/ 172 w 2092"/>
              <a:gd name="T69" fmla="*/ 408 h 668"/>
              <a:gd name="T70" fmla="*/ 218 w 2092"/>
              <a:gd name="T71" fmla="*/ 437 h 668"/>
              <a:gd name="T72" fmla="*/ 258 w 2092"/>
              <a:gd name="T73" fmla="*/ 459 h 668"/>
              <a:gd name="T74" fmla="*/ 308 w 2092"/>
              <a:gd name="T75" fmla="*/ 483 h 668"/>
              <a:gd name="T76" fmla="*/ 359 w 2092"/>
              <a:gd name="T77" fmla="*/ 500 h 668"/>
              <a:gd name="T78" fmla="*/ 410 w 2092"/>
              <a:gd name="T79" fmla="*/ 514 h 668"/>
              <a:gd name="T80" fmla="*/ 481 w 2092"/>
              <a:gd name="T81" fmla="*/ 522 h 668"/>
              <a:gd name="T82" fmla="*/ 540 w 2092"/>
              <a:gd name="T83" fmla="*/ 525 h 668"/>
              <a:gd name="T84" fmla="*/ 598 w 2092"/>
              <a:gd name="T85" fmla="*/ 525 h 668"/>
              <a:gd name="T86" fmla="*/ 1415 w 2092"/>
              <a:gd name="T87" fmla="*/ 525 h 668"/>
              <a:gd name="T88" fmla="*/ 1415 w 2092"/>
              <a:gd name="T89" fmla="*/ 667 h 668"/>
              <a:gd name="T90" fmla="*/ 2091 w 2092"/>
              <a:gd name="T91" fmla="*/ 396 h 668"/>
              <a:gd name="T92" fmla="*/ 1415 w 2092"/>
              <a:gd name="T93" fmla="*/ 122 h 6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092" h="668">
                <a:moveTo>
                  <a:pt x="1415" y="122"/>
                </a:moveTo>
                <a:lnTo>
                  <a:pt x="1415" y="258"/>
                </a:lnTo>
                <a:lnTo>
                  <a:pt x="530" y="258"/>
                </a:lnTo>
                <a:lnTo>
                  <a:pt x="476" y="256"/>
                </a:lnTo>
                <a:lnTo>
                  <a:pt x="434" y="253"/>
                </a:lnTo>
                <a:lnTo>
                  <a:pt x="394" y="245"/>
                </a:lnTo>
                <a:lnTo>
                  <a:pt x="351" y="237"/>
                </a:lnTo>
                <a:lnTo>
                  <a:pt x="311" y="224"/>
                </a:lnTo>
                <a:lnTo>
                  <a:pt x="272" y="210"/>
                </a:lnTo>
                <a:lnTo>
                  <a:pt x="233" y="194"/>
                </a:lnTo>
                <a:lnTo>
                  <a:pt x="206" y="178"/>
                </a:lnTo>
                <a:lnTo>
                  <a:pt x="180" y="160"/>
                </a:lnTo>
                <a:lnTo>
                  <a:pt x="157" y="143"/>
                </a:lnTo>
                <a:lnTo>
                  <a:pt x="133" y="124"/>
                </a:lnTo>
                <a:lnTo>
                  <a:pt x="113" y="105"/>
                </a:lnTo>
                <a:lnTo>
                  <a:pt x="94" y="86"/>
                </a:lnTo>
                <a:lnTo>
                  <a:pt x="77" y="65"/>
                </a:lnTo>
                <a:lnTo>
                  <a:pt x="60" y="45"/>
                </a:lnTo>
                <a:lnTo>
                  <a:pt x="49" y="26"/>
                </a:lnTo>
                <a:lnTo>
                  <a:pt x="34" y="0"/>
                </a:lnTo>
                <a:lnTo>
                  <a:pt x="19" y="23"/>
                </a:lnTo>
                <a:lnTo>
                  <a:pt x="9" y="43"/>
                </a:lnTo>
                <a:lnTo>
                  <a:pt x="1" y="67"/>
                </a:lnTo>
                <a:lnTo>
                  <a:pt x="0" y="92"/>
                </a:lnTo>
                <a:lnTo>
                  <a:pt x="0" y="116"/>
                </a:lnTo>
                <a:lnTo>
                  <a:pt x="0" y="146"/>
                </a:lnTo>
                <a:lnTo>
                  <a:pt x="4" y="177"/>
                </a:lnTo>
                <a:lnTo>
                  <a:pt x="9" y="207"/>
                </a:lnTo>
                <a:lnTo>
                  <a:pt x="19" y="236"/>
                </a:lnTo>
                <a:lnTo>
                  <a:pt x="35" y="267"/>
                </a:lnTo>
                <a:lnTo>
                  <a:pt x="53" y="296"/>
                </a:lnTo>
                <a:lnTo>
                  <a:pt x="77" y="323"/>
                </a:lnTo>
                <a:lnTo>
                  <a:pt x="108" y="355"/>
                </a:lnTo>
                <a:lnTo>
                  <a:pt x="136" y="379"/>
                </a:lnTo>
                <a:lnTo>
                  <a:pt x="172" y="408"/>
                </a:lnTo>
                <a:lnTo>
                  <a:pt x="218" y="437"/>
                </a:lnTo>
                <a:lnTo>
                  <a:pt x="258" y="459"/>
                </a:lnTo>
                <a:lnTo>
                  <a:pt x="308" y="483"/>
                </a:lnTo>
                <a:lnTo>
                  <a:pt x="359" y="500"/>
                </a:lnTo>
                <a:lnTo>
                  <a:pt x="410" y="514"/>
                </a:lnTo>
                <a:lnTo>
                  <a:pt x="481" y="522"/>
                </a:lnTo>
                <a:lnTo>
                  <a:pt x="540" y="525"/>
                </a:lnTo>
                <a:lnTo>
                  <a:pt x="598" y="525"/>
                </a:lnTo>
                <a:lnTo>
                  <a:pt x="1415" y="525"/>
                </a:lnTo>
                <a:lnTo>
                  <a:pt x="1415" y="667"/>
                </a:lnTo>
                <a:lnTo>
                  <a:pt x="2091" y="396"/>
                </a:lnTo>
                <a:lnTo>
                  <a:pt x="1415" y="122"/>
                </a:lnTo>
              </a:path>
            </a:pathLst>
          </a:custGeom>
          <a:solidFill>
            <a:srgbClr val="FF0000"/>
          </a:solidFill>
          <a:ln w="12699" cap="rnd" cmpd="sng">
            <a:solidFill>
              <a:srgbClr val="000000"/>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719686158"/>
      </p:ext>
    </p:extLst>
  </p:cSld>
  <p:clrMapOvr>
    <a:masterClrMapping/>
  </p:clrMapOvr>
  <p:transition spd="med">
    <p:wipe dir="d"/>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64"/>
                                        </p:tgtEl>
                                        <p:attrNameLst>
                                          <p:attrName>style.visibility</p:attrName>
                                        </p:attrNameLst>
                                      </p:cBhvr>
                                      <p:to>
                                        <p:strVal val="visible"/>
                                      </p:to>
                                    </p:set>
                                    <p:animEffect transition="in" filter="dissolve">
                                      <p:cBhvr>
                                        <p:cTn id="7" dur="500"/>
                                        <p:tgtEl>
                                          <p:spTgt spid="194564"/>
                                        </p:tgtEl>
                                      </p:cBhvr>
                                    </p:animEffect>
                                  </p:childTnLst>
                                </p:cTn>
                              </p:par>
                            </p:childTnLst>
                          </p:cTn>
                        </p:par>
                        <p:par>
                          <p:cTn id="8" fill="hold" nodeType="afterGroup">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194565"/>
                                        </p:tgtEl>
                                        <p:attrNameLst>
                                          <p:attrName>style.visibility</p:attrName>
                                        </p:attrNameLst>
                                      </p:cBhvr>
                                      <p:to>
                                        <p:strVal val="visible"/>
                                      </p:to>
                                    </p:set>
                                    <p:animEffect transition="in" filter="dissolve">
                                      <p:cBhvr>
                                        <p:cTn id="11" dur="500"/>
                                        <p:tgtEl>
                                          <p:spTgt spid="1945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64" grpId="0" animBg="1" autoUpdateAnimBg="0"/>
      <p:bldP spid="19456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1026"/>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07523" name="Rectangle 1027"/>
          <p:cNvSpPr>
            <a:spLocks noGrp="1" noChangeArrowheads="1"/>
          </p:cNvSpPr>
          <p:nvPr>
            <p:ph type="body" idx="1"/>
          </p:nvPr>
        </p:nvSpPr>
        <p:spPr>
          <a:xfrm>
            <a:off x="2438400" y="1295400"/>
            <a:ext cx="7848600" cy="48768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work in process was </a:t>
            </a:r>
            <a:r>
              <a:rPr lang="en-US" altLang="en-US" dirty="0" smtClean="0"/>
              <a:t>£125,000</a:t>
            </a:r>
            <a:r>
              <a:rPr lang="en-US" altLang="en-US" dirty="0"/>
              <a:t>.  Manufacturing costs incurred for the month were </a:t>
            </a:r>
            <a:r>
              <a:rPr lang="en-US" altLang="en-US" dirty="0" smtClean="0"/>
              <a:t>£835,000</a:t>
            </a:r>
            <a:r>
              <a:rPr lang="en-US" altLang="en-US" dirty="0"/>
              <a:t>.  There were </a:t>
            </a:r>
            <a:r>
              <a:rPr lang="en-US" altLang="en-US" dirty="0" smtClean="0"/>
              <a:t>£200,000 </a:t>
            </a:r>
            <a:r>
              <a:rPr lang="en-US" altLang="en-US" dirty="0"/>
              <a:t>of partially finished goods remaining in work in process inventory at the end of the month.  What was the cost of goods manufactured during the month?</a:t>
            </a:r>
          </a:p>
          <a:p>
            <a:pPr lvl="2">
              <a:spcBef>
                <a:spcPct val="0"/>
              </a:spcBef>
            </a:pPr>
            <a:r>
              <a:rPr lang="en-US" altLang="en-US" sz="2800" dirty="0"/>
              <a:t>A.	</a:t>
            </a:r>
            <a:r>
              <a:rPr lang="en-US" altLang="en-US" sz="2800" dirty="0" smtClean="0"/>
              <a:t>£1,160,000</a:t>
            </a:r>
            <a:endParaRPr lang="en-US" altLang="en-US" sz="2800" dirty="0"/>
          </a:p>
          <a:p>
            <a:pPr lvl="2">
              <a:spcBef>
                <a:spcPct val="0"/>
              </a:spcBef>
            </a:pPr>
            <a:r>
              <a:rPr lang="en-US" altLang="en-US" sz="2800" dirty="0"/>
              <a:t>B.	</a:t>
            </a:r>
            <a:r>
              <a:rPr lang="en-US" altLang="en-US" sz="2800" dirty="0" smtClean="0"/>
              <a:t>£   </a:t>
            </a:r>
            <a:r>
              <a:rPr lang="en-US" altLang="en-US" sz="2800" dirty="0"/>
              <a:t>910,000</a:t>
            </a:r>
          </a:p>
          <a:p>
            <a:pPr lvl="2">
              <a:spcBef>
                <a:spcPct val="0"/>
              </a:spcBef>
            </a:pPr>
            <a:r>
              <a:rPr lang="en-US" altLang="en-US" sz="2800" dirty="0"/>
              <a:t>C.	</a:t>
            </a:r>
            <a:r>
              <a:rPr lang="en-US" altLang="en-US" sz="2800" dirty="0" smtClean="0"/>
              <a:t>£   </a:t>
            </a:r>
            <a:r>
              <a:rPr lang="en-US" altLang="en-US" sz="2800" dirty="0"/>
              <a:t>760,000</a:t>
            </a:r>
          </a:p>
          <a:p>
            <a:pPr lvl="2">
              <a:spcBef>
                <a:spcPct val="0"/>
              </a:spcBef>
            </a:pPr>
            <a:r>
              <a:rPr lang="en-US" altLang="en-US" sz="2800" dirty="0"/>
              <a:t>D.	Cannot be determined. </a:t>
            </a:r>
          </a:p>
          <a:p>
            <a:pPr lvl="2"/>
            <a:endParaRPr lang="en-US" altLang="en-US" sz="2800" dirty="0"/>
          </a:p>
        </p:txBody>
      </p:sp>
    </p:spTree>
    <p:extLst>
      <p:ext uri="{BB962C8B-B14F-4D97-AF65-F5344CB8AC3E}">
        <p14:creationId xmlns:p14="http://schemas.microsoft.com/office/powerpoint/2010/main" val="4082983233"/>
      </p:ext>
    </p:extLst>
  </p:cSld>
  <p:clrMapOvr>
    <a:masterClrMapping/>
  </p:clrMapOvr>
  <p:transition spd="med">
    <p:blinds dir="vert"/>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8546" name="Rectangle 2"/>
          <p:cNvSpPr>
            <a:spLocks noGrp="1" noChangeArrowheads="1"/>
          </p:cNvSpPr>
          <p:nvPr>
            <p:ph type="body" idx="1"/>
          </p:nvPr>
        </p:nvSpPr>
        <p:spPr>
          <a:xfrm>
            <a:off x="2438400" y="1295400"/>
            <a:ext cx="7848600" cy="48768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work in process was </a:t>
            </a:r>
            <a:r>
              <a:rPr lang="en-US" altLang="en-US" dirty="0" smtClean="0"/>
              <a:t>£125,000</a:t>
            </a:r>
            <a:r>
              <a:rPr lang="en-US" altLang="en-US" dirty="0"/>
              <a:t>.  Manufacturing costs incurred for the month were </a:t>
            </a:r>
            <a:r>
              <a:rPr lang="en-US" altLang="en-US" dirty="0" smtClean="0"/>
              <a:t>£835,000</a:t>
            </a:r>
            <a:r>
              <a:rPr lang="en-US" altLang="en-US" dirty="0"/>
              <a:t>.  There were </a:t>
            </a:r>
            <a:r>
              <a:rPr lang="en-US" altLang="en-US" dirty="0" smtClean="0"/>
              <a:t>£200,000 </a:t>
            </a:r>
            <a:r>
              <a:rPr lang="en-US" altLang="en-US" dirty="0"/>
              <a:t>of partially finished goods remaining in work in process inventory at the end of the month.  What was the cost of goods manufactured during the month?</a:t>
            </a:r>
          </a:p>
          <a:p>
            <a:pPr lvl="2">
              <a:spcBef>
                <a:spcPct val="0"/>
              </a:spcBef>
            </a:pPr>
            <a:r>
              <a:rPr lang="en-US" altLang="en-US" sz="2800" dirty="0">
                <a:solidFill>
                  <a:schemeClr val="folHlink"/>
                </a:solidFill>
              </a:rPr>
              <a:t>A.	</a:t>
            </a:r>
            <a:r>
              <a:rPr lang="en-US" altLang="en-US" sz="2800" dirty="0" smtClean="0">
                <a:solidFill>
                  <a:schemeClr val="folHlink"/>
                </a:solidFill>
              </a:rPr>
              <a:t>£1,160,000</a:t>
            </a:r>
            <a:endParaRPr lang="en-US" altLang="en-US" sz="2800" dirty="0">
              <a:solidFill>
                <a:schemeClr val="folHlink"/>
              </a:solidFill>
            </a:endParaRPr>
          </a:p>
          <a:p>
            <a:pPr lvl="2">
              <a:spcBef>
                <a:spcPct val="0"/>
              </a:spcBef>
            </a:pPr>
            <a:r>
              <a:rPr lang="en-US" altLang="en-US" sz="2800" dirty="0">
                <a:solidFill>
                  <a:schemeClr val="folHlink"/>
                </a:solidFill>
              </a:rPr>
              <a:t>B.	</a:t>
            </a:r>
            <a:r>
              <a:rPr lang="en-US" altLang="en-US" sz="2800" dirty="0" smtClean="0">
                <a:solidFill>
                  <a:schemeClr val="folHlink"/>
                </a:solidFill>
              </a:rPr>
              <a:t>£   </a:t>
            </a:r>
            <a:r>
              <a:rPr lang="en-US" altLang="en-US" sz="2800" dirty="0">
                <a:solidFill>
                  <a:schemeClr val="folHlink"/>
                </a:solidFill>
              </a:rPr>
              <a:t>910,000</a:t>
            </a:r>
            <a:endParaRPr lang="en-US" altLang="en-US" sz="2800" dirty="0"/>
          </a:p>
          <a:p>
            <a:pPr lvl="2">
              <a:spcBef>
                <a:spcPct val="0"/>
              </a:spcBef>
            </a:pPr>
            <a:r>
              <a:rPr lang="en-US" altLang="en-US" sz="2800" dirty="0"/>
              <a:t>C.	</a:t>
            </a:r>
            <a:r>
              <a:rPr lang="en-US" altLang="en-US" sz="2800" dirty="0" smtClean="0"/>
              <a:t>£   </a:t>
            </a:r>
            <a:r>
              <a:rPr lang="en-US" altLang="en-US" sz="2800" dirty="0"/>
              <a:t>760,000</a:t>
            </a:r>
          </a:p>
          <a:p>
            <a:pPr lvl="2">
              <a:spcBef>
                <a:spcPct val="0"/>
              </a:spcBef>
            </a:pPr>
            <a:r>
              <a:rPr lang="en-US" altLang="en-US" sz="2800" dirty="0">
                <a:solidFill>
                  <a:schemeClr val="folHlink"/>
                </a:solidFill>
              </a:rPr>
              <a:t>D.	Cannot be determined.</a:t>
            </a:r>
            <a:r>
              <a:rPr lang="en-US" altLang="en-US" sz="2800" dirty="0"/>
              <a:t> </a:t>
            </a:r>
          </a:p>
          <a:p>
            <a:pPr lvl="2"/>
            <a:endParaRPr lang="en-US" altLang="en-US" sz="2800" dirty="0"/>
          </a:p>
        </p:txBody>
      </p:sp>
      <p:sp>
        <p:nvSpPr>
          <p:cNvPr id="108547"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08548" name="Oval 4"/>
          <p:cNvSpPr>
            <a:spLocks noChangeArrowheads="1"/>
          </p:cNvSpPr>
          <p:nvPr/>
        </p:nvSpPr>
        <p:spPr bwMode="auto">
          <a:xfrm>
            <a:off x="3251200" y="51054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108549" name="Object 5"/>
          <p:cNvGraphicFramePr>
            <a:graphicFrameLocks/>
          </p:cNvGraphicFramePr>
          <p:nvPr/>
        </p:nvGraphicFramePr>
        <p:xfrm>
          <a:off x="6324600" y="3200400"/>
          <a:ext cx="4114800" cy="2743200"/>
        </p:xfrm>
        <a:graphic>
          <a:graphicData uri="http://schemas.openxmlformats.org/presentationml/2006/ole">
            <mc:AlternateContent xmlns:mc="http://schemas.openxmlformats.org/markup-compatibility/2006">
              <mc:Choice xmlns:v="urn:schemas-microsoft-com:vml" Requires="v">
                <p:oleObj spid="_x0000_s8194" name="Worksheet" r:id="rId3" imgW="2705325" imgH="2271240" progId="Excel.Sheet.8">
                  <p:embed/>
                </p:oleObj>
              </mc:Choice>
              <mc:Fallback>
                <p:oleObj name="Worksheet" r:id="rId3" imgW="2705325" imgH="2271240"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l="3577" t="16008" r="6630" b="4021"/>
                      <a:stretch>
                        <a:fillRect/>
                      </a:stretch>
                    </p:blipFill>
                    <p:spPr bwMode="auto">
                      <a:xfrm>
                        <a:off x="6324600" y="3200400"/>
                        <a:ext cx="4114800" cy="2743200"/>
                      </a:xfrm>
                      <a:prstGeom prst="rect">
                        <a:avLst/>
                      </a:prstGeom>
                      <a:solidFill>
                        <a:srgbClr val="FCFEB9"/>
                      </a:solidFill>
                      <a:ln w="38100">
                        <a:solidFill>
                          <a:srgbClr val="663300"/>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83973669"/>
      </p:ext>
    </p:extLst>
  </p:cSld>
  <p:clrMapOvr>
    <a:masterClrMapping/>
  </p:clrMapOvr>
  <p:transition spd="med">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08548"/>
                                        </p:tgtEl>
                                        <p:attrNameLst>
                                          <p:attrName>style.visibility</p:attrName>
                                        </p:attrNameLst>
                                      </p:cBhvr>
                                      <p:to>
                                        <p:strVal val="visible"/>
                                      </p:to>
                                    </p:set>
                                    <p:anim calcmode="lin" valueType="num">
                                      <p:cBhvr additive="base">
                                        <p:cTn id="7" dur="500" fill="hold"/>
                                        <p:tgtEl>
                                          <p:spTgt spid="108548"/>
                                        </p:tgtEl>
                                        <p:attrNameLst>
                                          <p:attrName>ppt_x</p:attrName>
                                        </p:attrNameLst>
                                      </p:cBhvr>
                                      <p:tavLst>
                                        <p:tav tm="0">
                                          <p:val>
                                            <p:strVal val="0-#ppt_w/2"/>
                                          </p:val>
                                        </p:tav>
                                        <p:tav tm="100000">
                                          <p:val>
                                            <p:strVal val="#ppt_x"/>
                                          </p:val>
                                        </p:tav>
                                      </p:tavLst>
                                    </p:anim>
                                    <p:anim calcmode="lin" valueType="num">
                                      <p:cBhvr additive="base">
                                        <p:cTn id="8" dur="500" fill="hold"/>
                                        <p:tgtEl>
                                          <p:spTgt spid="108548"/>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2000"/>
                                  </p:stCondLst>
                                  <p:childTnLst>
                                    <p:set>
                                      <p:cBhvr>
                                        <p:cTn id="11" dur="1" fill="hold">
                                          <p:stCondLst>
                                            <p:cond delay="0"/>
                                          </p:stCondLst>
                                        </p:cTn>
                                        <p:tgtEl>
                                          <p:spTgt spid="108549"/>
                                        </p:tgtEl>
                                        <p:attrNameLst>
                                          <p:attrName>style.visibility</p:attrName>
                                        </p:attrNameLst>
                                      </p:cBhvr>
                                      <p:to>
                                        <p:strVal val="visible"/>
                                      </p:to>
                                    </p:set>
                                    <p:anim calcmode="lin" valueType="num">
                                      <p:cBhvr additive="base">
                                        <p:cTn id="12" dur="500" fill="hold"/>
                                        <p:tgtEl>
                                          <p:spTgt spid="108549"/>
                                        </p:tgtEl>
                                        <p:attrNameLst>
                                          <p:attrName>ppt_x</p:attrName>
                                        </p:attrNameLst>
                                      </p:cBhvr>
                                      <p:tavLst>
                                        <p:tav tm="0">
                                          <p:val>
                                            <p:strVal val="0-#ppt_w/2"/>
                                          </p:val>
                                        </p:tav>
                                        <p:tav tm="100000">
                                          <p:val>
                                            <p:strVal val="#ppt_x"/>
                                          </p:val>
                                        </p:tav>
                                      </p:tavLst>
                                    </p:anim>
                                    <p:anim calcmode="lin" valueType="num">
                                      <p:cBhvr additive="base">
                                        <p:cTn id="13" dur="500" fill="hold"/>
                                        <p:tgtEl>
                                          <p:spTgt spid="10854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402" name="Object 2"/>
          <p:cNvGraphicFramePr>
            <a:graphicFrameLocks/>
          </p:cNvGraphicFramePr>
          <p:nvPr/>
        </p:nvGraphicFramePr>
        <p:xfrm>
          <a:off x="2667000" y="1600201"/>
          <a:ext cx="7200900" cy="4391025"/>
        </p:xfrm>
        <a:graphic>
          <a:graphicData uri="http://schemas.openxmlformats.org/presentationml/2006/ole">
            <mc:AlternateContent xmlns:mc="http://schemas.openxmlformats.org/markup-compatibility/2006">
              <mc:Choice xmlns:v="urn:schemas-microsoft-com:vml" Requires="v">
                <p:oleObj spid="_x0000_s9218" name="Worksheet" r:id="rId3" imgW="4829547" imgH="2448154" progId="Excel.Sheet.8">
                  <p:embed/>
                </p:oleObj>
              </mc:Choice>
              <mc:Fallback>
                <p:oleObj name="Worksheet" r:id="rId3" imgW="4829547" imgH="2448154"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l="592" r="24641"/>
                      <a:stretch>
                        <a:fillRect/>
                      </a:stretch>
                    </p:blipFill>
                    <p:spPr bwMode="auto">
                      <a:xfrm>
                        <a:off x="2667000" y="1600201"/>
                        <a:ext cx="7200900" cy="4391025"/>
                      </a:xfrm>
                      <a:prstGeom prst="rect">
                        <a:avLst/>
                      </a:prstGeom>
                      <a:noFill/>
                      <a:ln w="28575">
                        <a:solidFill>
                          <a:schemeClr val="accent2"/>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02403"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Product Costs - A Closer Look</a:t>
            </a:r>
          </a:p>
        </p:txBody>
      </p:sp>
      <p:sp>
        <p:nvSpPr>
          <p:cNvPr id="102404" name="Line 4"/>
          <p:cNvSpPr>
            <a:spLocks noChangeShapeType="1"/>
          </p:cNvSpPr>
          <p:nvPr/>
        </p:nvSpPr>
        <p:spPr bwMode="auto">
          <a:xfrm flipV="1">
            <a:off x="5410200" y="3657600"/>
            <a:ext cx="1219200" cy="175260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521268345"/>
      </p:ext>
    </p:extLst>
  </p:cSld>
  <p:clrMapOvr>
    <a:masterClrMapping/>
  </p:clrMapOvr>
  <p:transition spd="med">
    <p:wipe dir="d"/>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afterEffect">
                                  <p:stCondLst>
                                    <p:cond delay="3000"/>
                                  </p:stCondLst>
                                  <p:childTnLst>
                                    <p:set>
                                      <p:cBhvr>
                                        <p:cTn id="6" dur="1" fill="hold">
                                          <p:stCondLst>
                                            <p:cond delay="0"/>
                                          </p:stCondLst>
                                        </p:cTn>
                                        <p:tgtEl>
                                          <p:spTgt spid="102404"/>
                                        </p:tgtEl>
                                        <p:attrNameLst>
                                          <p:attrName>style.visibility</p:attrName>
                                        </p:attrNameLst>
                                      </p:cBhvr>
                                      <p:to>
                                        <p:strVal val="visible"/>
                                      </p:to>
                                    </p:set>
                                    <p:animEffect transition="in" filter="wipe(down)">
                                      <p:cBhvr>
                                        <p:cTn id="7" dur="500"/>
                                        <p:tgtEl>
                                          <p:spTgt spid="1024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4"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9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029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finished goods inventory was </a:t>
            </a:r>
            <a:r>
              <a:rPr lang="en-US" altLang="en-US" dirty="0" smtClean="0"/>
              <a:t>£130,000</a:t>
            </a:r>
            <a:r>
              <a:rPr lang="en-US" altLang="en-US" dirty="0"/>
              <a:t>. The cost of goods manufactured for the month was </a:t>
            </a:r>
            <a:r>
              <a:rPr lang="en-US" altLang="en-US" dirty="0" smtClean="0"/>
              <a:t>£760,000</a:t>
            </a:r>
            <a:r>
              <a:rPr lang="en-US" altLang="en-US" dirty="0"/>
              <a:t>. And the ending finished goods inventory was </a:t>
            </a:r>
            <a:r>
              <a:rPr lang="en-US" altLang="en-US" dirty="0" smtClean="0"/>
              <a:t>£150,000</a:t>
            </a:r>
            <a:r>
              <a:rPr lang="en-US" altLang="en-US" dirty="0"/>
              <a:t>. What was the cost of goods sold for the month?</a:t>
            </a:r>
          </a:p>
          <a:p>
            <a:pPr lvl="1">
              <a:buFont typeface="Wingdings" panose="05000000000000000000" pitchFamily="2" charset="2"/>
              <a:buNone/>
            </a:pPr>
            <a:r>
              <a:rPr lang="en-US" altLang="en-US" dirty="0"/>
              <a:t>A. </a:t>
            </a:r>
            <a:r>
              <a:rPr lang="en-US" altLang="en-US" dirty="0" smtClean="0"/>
              <a:t>£  </a:t>
            </a:r>
            <a:r>
              <a:rPr lang="en-US" altLang="en-US" dirty="0"/>
              <a:t>20,000.</a:t>
            </a:r>
          </a:p>
          <a:p>
            <a:pPr lvl="1">
              <a:buFont typeface="Wingdings" panose="05000000000000000000" pitchFamily="2" charset="2"/>
              <a:buNone/>
            </a:pPr>
            <a:r>
              <a:rPr lang="en-US" altLang="en-US" dirty="0"/>
              <a:t>B. </a:t>
            </a:r>
            <a:r>
              <a:rPr lang="en-US" altLang="en-US" dirty="0" smtClean="0"/>
              <a:t>£740,000</a:t>
            </a:r>
            <a:r>
              <a:rPr lang="en-US" altLang="en-US" dirty="0"/>
              <a:t>.</a:t>
            </a:r>
          </a:p>
          <a:p>
            <a:pPr lvl="1">
              <a:buFont typeface="Wingdings" panose="05000000000000000000" pitchFamily="2" charset="2"/>
              <a:buNone/>
            </a:pPr>
            <a:r>
              <a:rPr lang="en-US" altLang="en-US" dirty="0"/>
              <a:t>C. </a:t>
            </a:r>
            <a:r>
              <a:rPr lang="en-US" altLang="en-US" dirty="0" smtClean="0"/>
              <a:t>£780,000</a:t>
            </a:r>
            <a:r>
              <a:rPr lang="en-US" altLang="en-US" dirty="0"/>
              <a:t>.</a:t>
            </a:r>
          </a:p>
          <a:p>
            <a:pPr lvl="1">
              <a:buFont typeface="Wingdings" panose="05000000000000000000" pitchFamily="2" charset="2"/>
              <a:buNone/>
            </a:pPr>
            <a:r>
              <a:rPr lang="en-US" altLang="en-US" dirty="0"/>
              <a:t>D. </a:t>
            </a:r>
            <a:r>
              <a:rPr lang="en-US" altLang="en-US" dirty="0" smtClean="0"/>
              <a:t>£760,000</a:t>
            </a:r>
            <a:r>
              <a:rPr lang="en-US" altLang="en-US" dirty="0"/>
              <a:t>.</a:t>
            </a:r>
          </a:p>
        </p:txBody>
      </p:sp>
    </p:spTree>
    <p:extLst>
      <p:ext uri="{BB962C8B-B14F-4D97-AF65-F5344CB8AC3E}">
        <p14:creationId xmlns:p14="http://schemas.microsoft.com/office/powerpoint/2010/main" val="2720582047"/>
      </p:ext>
    </p:extLst>
  </p:cSld>
  <p:clrMapOvr>
    <a:masterClrMapping/>
  </p:clrMapOvr>
  <p:transition spd="med">
    <p:blinds dir="vert"/>
  </p:transition>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1314"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1315"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Beginning finished goods inventory was </a:t>
            </a:r>
            <a:r>
              <a:rPr lang="en-US" altLang="en-US" dirty="0" smtClean="0"/>
              <a:t>£130,000</a:t>
            </a:r>
            <a:r>
              <a:rPr lang="en-US" altLang="en-US" dirty="0"/>
              <a:t>. The cost of goods manufactured for the month was </a:t>
            </a:r>
            <a:r>
              <a:rPr lang="en-US" altLang="en-US" dirty="0" smtClean="0"/>
              <a:t>£760,000</a:t>
            </a:r>
            <a:r>
              <a:rPr lang="en-US" altLang="en-US" dirty="0"/>
              <a:t>. And the ending finished goods inventory was </a:t>
            </a:r>
            <a:r>
              <a:rPr lang="en-US" altLang="en-US" dirty="0" smtClean="0"/>
              <a:t>£150,000</a:t>
            </a:r>
            <a:r>
              <a:rPr lang="en-US" altLang="en-US" dirty="0"/>
              <a:t>. What was the cost of goods sold for the month?</a:t>
            </a:r>
          </a:p>
          <a:p>
            <a:pPr lvl="1">
              <a:buFont typeface="Wingdings" panose="05000000000000000000" pitchFamily="2" charset="2"/>
              <a:buNone/>
            </a:pPr>
            <a:r>
              <a:rPr lang="en-US" altLang="en-US" dirty="0"/>
              <a:t>A. </a:t>
            </a:r>
            <a:r>
              <a:rPr lang="en-US" altLang="en-US" dirty="0" smtClean="0"/>
              <a:t>£  </a:t>
            </a:r>
            <a:r>
              <a:rPr lang="en-US" altLang="en-US" dirty="0"/>
              <a:t>20,000.</a:t>
            </a:r>
          </a:p>
          <a:p>
            <a:pPr lvl="1">
              <a:buFont typeface="Wingdings" panose="05000000000000000000" pitchFamily="2" charset="2"/>
              <a:buNone/>
            </a:pPr>
            <a:r>
              <a:rPr lang="en-US" altLang="en-US" dirty="0"/>
              <a:t>B. </a:t>
            </a:r>
            <a:r>
              <a:rPr lang="en-US" altLang="en-US" dirty="0" smtClean="0"/>
              <a:t>£740,000</a:t>
            </a:r>
            <a:r>
              <a:rPr lang="en-US" altLang="en-US" dirty="0"/>
              <a:t>.</a:t>
            </a:r>
          </a:p>
          <a:p>
            <a:pPr lvl="1">
              <a:buFont typeface="Wingdings" panose="05000000000000000000" pitchFamily="2" charset="2"/>
              <a:buNone/>
            </a:pPr>
            <a:r>
              <a:rPr lang="en-US" altLang="en-US" dirty="0"/>
              <a:t>C. </a:t>
            </a:r>
            <a:r>
              <a:rPr lang="en-US" altLang="en-US" dirty="0" smtClean="0"/>
              <a:t>£780,000</a:t>
            </a:r>
            <a:r>
              <a:rPr lang="en-US" altLang="en-US" dirty="0"/>
              <a:t>.</a:t>
            </a:r>
          </a:p>
          <a:p>
            <a:pPr lvl="1">
              <a:buFont typeface="Wingdings" panose="05000000000000000000" pitchFamily="2" charset="2"/>
              <a:buNone/>
            </a:pPr>
            <a:r>
              <a:rPr lang="en-US" altLang="en-US" dirty="0"/>
              <a:t>D. </a:t>
            </a:r>
            <a:r>
              <a:rPr lang="en-US" altLang="en-US" dirty="0" smtClean="0"/>
              <a:t>£760,000</a:t>
            </a:r>
            <a:r>
              <a:rPr lang="en-US" altLang="en-US" dirty="0"/>
              <a:t>.</a:t>
            </a:r>
          </a:p>
        </p:txBody>
      </p:sp>
      <p:sp>
        <p:nvSpPr>
          <p:cNvPr id="141316" name="Oval 4"/>
          <p:cNvSpPr>
            <a:spLocks noChangeArrowheads="1"/>
          </p:cNvSpPr>
          <p:nvPr/>
        </p:nvSpPr>
        <p:spPr bwMode="auto">
          <a:xfrm>
            <a:off x="2514600" y="42672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1317" name="AutoShape 5"/>
          <p:cNvSpPr>
            <a:spLocks noChangeArrowheads="1"/>
          </p:cNvSpPr>
          <p:nvPr/>
        </p:nvSpPr>
        <p:spPr bwMode="auto">
          <a:xfrm>
            <a:off x="4876800" y="3276600"/>
            <a:ext cx="5334000" cy="1066800"/>
          </a:xfrm>
          <a:prstGeom prst="wedgeRectCallout">
            <a:avLst>
              <a:gd name="adj1" fmla="val -52856"/>
              <a:gd name="adj2" fmla="val 75296"/>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dirty="0" smtClean="0">
                <a:latin typeface="Arial" panose="020B0604020202020204" pitchFamily="34" charset="0"/>
              </a:rPr>
              <a:t>£130,000 </a:t>
            </a:r>
            <a:r>
              <a:rPr lang="en-US" altLang="en-US" dirty="0">
                <a:latin typeface="Arial" panose="020B0604020202020204" pitchFamily="34" charset="0"/>
              </a:rPr>
              <a:t>+ </a:t>
            </a:r>
            <a:r>
              <a:rPr lang="en-US" altLang="en-US" dirty="0" smtClean="0">
                <a:latin typeface="Arial" panose="020B0604020202020204" pitchFamily="34" charset="0"/>
              </a:rPr>
              <a:t>£760,000 </a:t>
            </a:r>
            <a:r>
              <a:rPr lang="en-US" altLang="en-US" dirty="0">
                <a:latin typeface="Arial" panose="020B0604020202020204" pitchFamily="34" charset="0"/>
              </a:rPr>
              <a:t>= </a:t>
            </a:r>
            <a:r>
              <a:rPr lang="en-US" altLang="en-US" dirty="0" smtClean="0">
                <a:latin typeface="Arial" panose="020B0604020202020204" pitchFamily="34" charset="0"/>
              </a:rPr>
              <a:t>£890,000</a:t>
            </a:r>
            <a:endParaRPr lang="en-US" altLang="en-US" dirty="0">
              <a:latin typeface="Arial" panose="020B0604020202020204" pitchFamily="34" charset="0"/>
            </a:endParaRPr>
          </a:p>
          <a:p>
            <a:pPr algn="ctr"/>
            <a:r>
              <a:rPr lang="en-US" altLang="en-US" dirty="0" smtClean="0">
                <a:latin typeface="Arial" panose="020B0604020202020204" pitchFamily="34" charset="0"/>
              </a:rPr>
              <a:t>£890,000 </a:t>
            </a:r>
            <a:r>
              <a:rPr lang="en-US" altLang="en-US" dirty="0">
                <a:latin typeface="Arial" panose="020B0604020202020204" pitchFamily="34" charset="0"/>
              </a:rPr>
              <a:t>- </a:t>
            </a:r>
            <a:r>
              <a:rPr lang="en-US" altLang="en-US" dirty="0" smtClean="0">
                <a:latin typeface="Arial" panose="020B0604020202020204" pitchFamily="34" charset="0"/>
              </a:rPr>
              <a:t>£150,000 </a:t>
            </a:r>
            <a:r>
              <a:rPr lang="en-US" altLang="en-US" dirty="0">
                <a:latin typeface="Arial" panose="020B0604020202020204" pitchFamily="34" charset="0"/>
              </a:rPr>
              <a:t>= </a:t>
            </a:r>
            <a:r>
              <a:rPr lang="en-US" altLang="en-US" dirty="0" smtClean="0">
                <a:latin typeface="Arial" panose="020B0604020202020204" pitchFamily="34" charset="0"/>
              </a:rPr>
              <a:t>£740,000</a:t>
            </a:r>
            <a:endParaRPr lang="en-US" altLang="en-US" dirty="0"/>
          </a:p>
        </p:txBody>
      </p:sp>
    </p:spTree>
    <p:extLst>
      <p:ext uri="{BB962C8B-B14F-4D97-AF65-F5344CB8AC3E}">
        <p14:creationId xmlns:p14="http://schemas.microsoft.com/office/powerpoint/2010/main" val="1197278811"/>
      </p:ext>
    </p:extLst>
  </p:cSld>
  <p:clrMapOvr>
    <a:masterClrMapping/>
  </p:clrMapOvr>
  <p:transition spd="med">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41316"/>
                                        </p:tgtEl>
                                        <p:attrNameLst>
                                          <p:attrName>style.visibility</p:attrName>
                                        </p:attrNameLst>
                                      </p:cBhvr>
                                      <p:to>
                                        <p:strVal val="visible"/>
                                      </p:to>
                                    </p:set>
                                    <p:anim calcmode="lin" valueType="num">
                                      <p:cBhvr additive="base">
                                        <p:cTn id="7" dur="500" fill="hold"/>
                                        <p:tgtEl>
                                          <p:spTgt spid="141316"/>
                                        </p:tgtEl>
                                        <p:attrNameLst>
                                          <p:attrName>ppt_x</p:attrName>
                                        </p:attrNameLst>
                                      </p:cBhvr>
                                      <p:tavLst>
                                        <p:tav tm="0">
                                          <p:val>
                                            <p:strVal val="0-#ppt_w/2"/>
                                          </p:val>
                                        </p:tav>
                                        <p:tav tm="100000">
                                          <p:val>
                                            <p:strVal val="#ppt_x"/>
                                          </p:val>
                                        </p:tav>
                                      </p:tavLst>
                                    </p:anim>
                                    <p:anim calcmode="lin" valueType="num">
                                      <p:cBhvr additive="base">
                                        <p:cTn id="8" dur="500" fill="hold"/>
                                        <p:tgtEl>
                                          <p:spTgt spid="141316"/>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2000"/>
                                  </p:stCondLst>
                                  <p:childTnLst>
                                    <p:set>
                                      <p:cBhvr>
                                        <p:cTn id="11" dur="1" fill="hold">
                                          <p:stCondLst>
                                            <p:cond delay="0"/>
                                          </p:stCondLst>
                                        </p:cTn>
                                        <p:tgtEl>
                                          <p:spTgt spid="141317"/>
                                        </p:tgtEl>
                                        <p:attrNameLst>
                                          <p:attrName>style.visibility</p:attrName>
                                        </p:attrNameLst>
                                      </p:cBhvr>
                                      <p:to>
                                        <p:strVal val="visible"/>
                                      </p:to>
                                    </p:set>
                                    <p:anim calcmode="lin" valueType="num">
                                      <p:cBhvr additive="base">
                                        <p:cTn id="12" dur="500" fill="hold"/>
                                        <p:tgtEl>
                                          <p:spTgt spid="141317"/>
                                        </p:tgtEl>
                                        <p:attrNameLst>
                                          <p:attrName>ppt_x</p:attrName>
                                        </p:attrNameLst>
                                      </p:cBhvr>
                                      <p:tavLst>
                                        <p:tav tm="0">
                                          <p:val>
                                            <p:strVal val="0-#ppt_w/2"/>
                                          </p:val>
                                        </p:tav>
                                        <p:tav tm="100000">
                                          <p:val>
                                            <p:strVal val="#ppt_x"/>
                                          </p:val>
                                        </p:tav>
                                      </p:tavLst>
                                    </p:anim>
                                    <p:anim calcmode="lin" valueType="num">
                                      <p:cBhvr additive="base">
                                        <p:cTn id="13" dur="500" fill="hold"/>
                                        <p:tgtEl>
                                          <p:spTgt spid="1413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1316" grpId="0" animBg="1"/>
      <p:bldP spid="141317" grpId="0" animBg="1" autoUpdateAnimBg="0"/>
    </p:bld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957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fontScale="90000"/>
          </a:bodyPr>
          <a:lstStyle/>
          <a:p>
            <a:r>
              <a:rPr lang="en-US" altLang="en-US"/>
              <a:t>Cost Classifications for Predicting Cost Behavior</a:t>
            </a:r>
          </a:p>
        </p:txBody>
      </p:sp>
      <p:sp>
        <p:nvSpPr>
          <p:cNvPr id="109571" name="Rectangle 3"/>
          <p:cNvSpPr>
            <a:spLocks noGrp="1" noChangeArrowheads="1"/>
          </p:cNvSpPr>
          <p:nvPr>
            <p:ph type="body" sz="half" idx="2"/>
          </p:nvPr>
        </p:nvSpPr>
        <p:spPr>
          <a:xfrm>
            <a:off x="6248400" y="1905000"/>
            <a:ext cx="4191000" cy="4114800"/>
          </a:xfrm>
          <a:solidFill>
            <a:srgbClr val="EDECD2"/>
          </a:solidFill>
          <a:ln w="12700">
            <a:solidFill>
              <a:schemeClr val="accent2"/>
            </a:solidFill>
            <a:miter lim="800000"/>
            <a:headEnd/>
            <a:tailEnd/>
          </a:ln>
          <a:effectLst>
            <a:outerShdw dist="107763" dir="2700000" algn="ctr" rotWithShape="0">
              <a:schemeClr val="tx1"/>
            </a:outerShdw>
          </a:effectLst>
        </p:spPr>
        <p:txBody>
          <a:bodyPr vert="horz" lIns="90488" tIns="44450" rIns="90488" bIns="44450" rtlCol="0">
            <a:normAutofit/>
          </a:bodyPr>
          <a:lstStyle/>
          <a:p>
            <a:pPr algn="ctr">
              <a:lnSpc>
                <a:spcPct val="90000"/>
              </a:lnSpc>
              <a:spcBef>
                <a:spcPct val="35000"/>
              </a:spcBef>
              <a:buFont typeface="Wingdings" panose="05000000000000000000" pitchFamily="2" charset="2"/>
              <a:buNone/>
            </a:pPr>
            <a:r>
              <a:rPr lang="en-US" altLang="en-US"/>
              <a:t>   How a cost will react to changes in the level of business activity.</a:t>
            </a:r>
          </a:p>
          <a:p>
            <a:pPr lvl="1">
              <a:lnSpc>
                <a:spcPct val="95000"/>
              </a:lnSpc>
              <a:spcBef>
                <a:spcPct val="45000"/>
              </a:spcBef>
            </a:pPr>
            <a:r>
              <a:rPr lang="en-US" altLang="en-US"/>
              <a:t>Total </a:t>
            </a:r>
            <a:r>
              <a:rPr lang="en-US" altLang="en-US" b="1">
                <a:solidFill>
                  <a:schemeClr val="accent2"/>
                </a:solidFill>
              </a:rPr>
              <a:t>variable costs</a:t>
            </a:r>
            <a:r>
              <a:rPr lang="en-US" altLang="en-US">
                <a:solidFill>
                  <a:schemeClr val="accent2"/>
                </a:solidFill>
              </a:rPr>
              <a:t> </a:t>
            </a:r>
            <a:r>
              <a:rPr lang="en-US" altLang="en-US"/>
              <a:t>change when activity changes.</a:t>
            </a:r>
          </a:p>
          <a:p>
            <a:pPr lvl="1">
              <a:lnSpc>
                <a:spcPct val="95000"/>
              </a:lnSpc>
              <a:spcBef>
                <a:spcPct val="45000"/>
              </a:spcBef>
            </a:pPr>
            <a:r>
              <a:rPr lang="en-US" altLang="en-US"/>
              <a:t>Total </a:t>
            </a:r>
            <a:r>
              <a:rPr lang="en-US" altLang="en-US" b="1">
                <a:solidFill>
                  <a:schemeClr val="accent2"/>
                </a:solidFill>
              </a:rPr>
              <a:t>fixed costs</a:t>
            </a:r>
            <a:r>
              <a:rPr lang="en-US" altLang="en-US">
                <a:solidFill>
                  <a:schemeClr val="accent2"/>
                </a:solidFill>
              </a:rPr>
              <a:t> </a:t>
            </a:r>
            <a:r>
              <a:rPr lang="en-US" altLang="en-US"/>
              <a:t>remain unchanged when activity changes.</a:t>
            </a:r>
          </a:p>
        </p:txBody>
      </p:sp>
      <p:grpSp>
        <p:nvGrpSpPr>
          <p:cNvPr id="109572" name="Group 4"/>
          <p:cNvGrpSpPr>
            <a:grpSpLocks/>
          </p:cNvGrpSpPr>
          <p:nvPr/>
        </p:nvGrpSpPr>
        <p:grpSpPr bwMode="auto">
          <a:xfrm>
            <a:off x="2314575" y="1954213"/>
            <a:ext cx="3360738" cy="4005262"/>
            <a:chOff x="498" y="1231"/>
            <a:chExt cx="2117" cy="2523"/>
          </a:xfrm>
        </p:grpSpPr>
        <p:sp>
          <p:nvSpPr>
            <p:cNvPr id="109573" name="Freeform 5"/>
            <p:cNvSpPr>
              <a:spLocks/>
            </p:cNvSpPr>
            <p:nvPr/>
          </p:nvSpPr>
          <p:spPr bwMode="auto">
            <a:xfrm>
              <a:off x="1259" y="2601"/>
              <a:ext cx="1308" cy="1152"/>
            </a:xfrm>
            <a:custGeom>
              <a:avLst/>
              <a:gdLst>
                <a:gd name="T0" fmla="*/ 4352 w 5230"/>
                <a:gd name="T1" fmla="*/ 2365 h 4610"/>
                <a:gd name="T2" fmla="*/ 4968 w 5230"/>
                <a:gd name="T3" fmla="*/ 2365 h 4610"/>
                <a:gd name="T4" fmla="*/ 5076 w 5230"/>
                <a:gd name="T5" fmla="*/ 2254 h 4610"/>
                <a:gd name="T6" fmla="*/ 5149 w 5230"/>
                <a:gd name="T7" fmla="*/ 2119 h 4610"/>
                <a:gd name="T8" fmla="*/ 5221 w 5230"/>
                <a:gd name="T9" fmla="*/ 1838 h 4610"/>
                <a:gd name="T10" fmla="*/ 5230 w 5230"/>
                <a:gd name="T11" fmla="*/ 1592 h 4610"/>
                <a:gd name="T12" fmla="*/ 5230 w 5230"/>
                <a:gd name="T13" fmla="*/ 1219 h 4610"/>
                <a:gd name="T14" fmla="*/ 5185 w 5230"/>
                <a:gd name="T15" fmla="*/ 1025 h 4610"/>
                <a:gd name="T16" fmla="*/ 5149 w 5230"/>
                <a:gd name="T17" fmla="*/ 821 h 4610"/>
                <a:gd name="T18" fmla="*/ 5028 w 5230"/>
                <a:gd name="T19" fmla="*/ 491 h 4610"/>
                <a:gd name="T20" fmla="*/ 4897 w 5230"/>
                <a:gd name="T21" fmla="*/ 279 h 4610"/>
                <a:gd name="T22" fmla="*/ 4649 w 5230"/>
                <a:gd name="T23" fmla="*/ 0 h 4610"/>
                <a:gd name="T24" fmla="*/ 4270 w 5230"/>
                <a:gd name="T25" fmla="*/ 0 h 4610"/>
                <a:gd name="T26" fmla="*/ 3565 w 5230"/>
                <a:gd name="T27" fmla="*/ 477 h 4610"/>
                <a:gd name="T28" fmla="*/ 3185 w 5230"/>
                <a:gd name="T29" fmla="*/ 935 h 4610"/>
                <a:gd name="T30" fmla="*/ 3090 w 5230"/>
                <a:gd name="T31" fmla="*/ 1172 h 4610"/>
                <a:gd name="T32" fmla="*/ 3075 w 5230"/>
                <a:gd name="T33" fmla="*/ 1331 h 4610"/>
                <a:gd name="T34" fmla="*/ 3116 w 5230"/>
                <a:gd name="T35" fmla="*/ 1526 h 4610"/>
                <a:gd name="T36" fmla="*/ 3222 w 5230"/>
                <a:gd name="T37" fmla="*/ 1897 h 4610"/>
                <a:gd name="T38" fmla="*/ 3292 w 5230"/>
                <a:gd name="T39" fmla="*/ 2393 h 4610"/>
                <a:gd name="T40" fmla="*/ 3282 w 5230"/>
                <a:gd name="T41" fmla="*/ 2440 h 4610"/>
                <a:gd name="T42" fmla="*/ 3028 w 5230"/>
                <a:gd name="T43" fmla="*/ 2487 h 4610"/>
                <a:gd name="T44" fmla="*/ 2782 w 5230"/>
                <a:gd name="T45" fmla="*/ 2424 h 4610"/>
                <a:gd name="T46" fmla="*/ 0 w 5230"/>
                <a:gd name="T47" fmla="*/ 2811 h 4610"/>
                <a:gd name="T48" fmla="*/ 0 w 5230"/>
                <a:gd name="T49" fmla="*/ 2905 h 4610"/>
                <a:gd name="T50" fmla="*/ 2082 w 5230"/>
                <a:gd name="T51" fmla="*/ 4610 h 4610"/>
                <a:gd name="T52" fmla="*/ 3873 w 5230"/>
                <a:gd name="T53" fmla="*/ 4128 h 4610"/>
                <a:gd name="T54" fmla="*/ 3943 w 5230"/>
                <a:gd name="T55" fmla="*/ 4265 h 4610"/>
                <a:gd name="T56" fmla="*/ 4042 w 5230"/>
                <a:gd name="T57" fmla="*/ 4343 h 4610"/>
                <a:gd name="T58" fmla="*/ 4109 w 5230"/>
                <a:gd name="T59" fmla="*/ 4361 h 4610"/>
                <a:gd name="T60" fmla="*/ 4185 w 5230"/>
                <a:gd name="T61" fmla="*/ 4361 h 4610"/>
                <a:gd name="T62" fmla="*/ 4862 w 5230"/>
                <a:gd name="T63" fmla="*/ 4158 h 4610"/>
                <a:gd name="T64" fmla="*/ 4945 w 5230"/>
                <a:gd name="T65" fmla="*/ 4055 h 4610"/>
                <a:gd name="T66" fmla="*/ 5004 w 5230"/>
                <a:gd name="T67" fmla="*/ 3911 h 4610"/>
                <a:gd name="T68" fmla="*/ 5028 w 5230"/>
                <a:gd name="T69" fmla="*/ 3740 h 4610"/>
                <a:gd name="T70" fmla="*/ 5028 w 5230"/>
                <a:gd name="T71" fmla="*/ 3618 h 4610"/>
                <a:gd name="T72" fmla="*/ 4994 w 5230"/>
                <a:gd name="T73" fmla="*/ 3444 h 4610"/>
                <a:gd name="T74" fmla="*/ 4945 w 5230"/>
                <a:gd name="T75" fmla="*/ 3325 h 4610"/>
                <a:gd name="T76" fmla="*/ 4871 w 5230"/>
                <a:gd name="T77" fmla="*/ 3232 h 4610"/>
                <a:gd name="T78" fmla="*/ 4800 w 5230"/>
                <a:gd name="T79" fmla="*/ 3168 h 4610"/>
                <a:gd name="T80" fmla="*/ 4731 w 5230"/>
                <a:gd name="T81" fmla="*/ 3156 h 4610"/>
                <a:gd name="T82" fmla="*/ 4731 w 5230"/>
                <a:gd name="T83" fmla="*/ 2978 h 4610"/>
                <a:gd name="T84" fmla="*/ 3913 w 5230"/>
                <a:gd name="T85" fmla="*/ 2624 h 4610"/>
                <a:gd name="T86" fmla="*/ 3913 w 5230"/>
                <a:gd name="T87" fmla="*/ 2424 h 4610"/>
                <a:gd name="T88" fmla="*/ 3896 w 5230"/>
                <a:gd name="T89" fmla="*/ 2365 h 4610"/>
                <a:gd name="T90" fmla="*/ 4352 w 5230"/>
                <a:gd name="T91" fmla="*/ 2365 h 4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5230" h="4610">
                  <a:moveTo>
                    <a:pt x="4352" y="2365"/>
                  </a:moveTo>
                  <a:lnTo>
                    <a:pt x="4968" y="2365"/>
                  </a:lnTo>
                  <a:lnTo>
                    <a:pt x="5076" y="2254"/>
                  </a:lnTo>
                  <a:lnTo>
                    <a:pt x="5149" y="2119"/>
                  </a:lnTo>
                  <a:lnTo>
                    <a:pt x="5221" y="1838"/>
                  </a:lnTo>
                  <a:lnTo>
                    <a:pt x="5230" y="1592"/>
                  </a:lnTo>
                  <a:lnTo>
                    <a:pt x="5230" y="1219"/>
                  </a:lnTo>
                  <a:lnTo>
                    <a:pt x="5185" y="1025"/>
                  </a:lnTo>
                  <a:lnTo>
                    <a:pt x="5149" y="821"/>
                  </a:lnTo>
                  <a:lnTo>
                    <a:pt x="5028" y="491"/>
                  </a:lnTo>
                  <a:lnTo>
                    <a:pt x="4897" y="279"/>
                  </a:lnTo>
                  <a:lnTo>
                    <a:pt x="4649" y="0"/>
                  </a:lnTo>
                  <a:lnTo>
                    <a:pt x="4270" y="0"/>
                  </a:lnTo>
                  <a:lnTo>
                    <a:pt x="3565" y="477"/>
                  </a:lnTo>
                  <a:lnTo>
                    <a:pt x="3185" y="935"/>
                  </a:lnTo>
                  <a:lnTo>
                    <a:pt x="3090" y="1172"/>
                  </a:lnTo>
                  <a:lnTo>
                    <a:pt x="3075" y="1331"/>
                  </a:lnTo>
                  <a:lnTo>
                    <a:pt x="3116" y="1526"/>
                  </a:lnTo>
                  <a:lnTo>
                    <a:pt x="3222" y="1897"/>
                  </a:lnTo>
                  <a:lnTo>
                    <a:pt x="3292" y="2393"/>
                  </a:lnTo>
                  <a:lnTo>
                    <a:pt x="3282" y="2440"/>
                  </a:lnTo>
                  <a:lnTo>
                    <a:pt x="3028" y="2487"/>
                  </a:lnTo>
                  <a:lnTo>
                    <a:pt x="2782" y="2424"/>
                  </a:lnTo>
                  <a:lnTo>
                    <a:pt x="0" y="2811"/>
                  </a:lnTo>
                  <a:lnTo>
                    <a:pt x="0" y="2905"/>
                  </a:lnTo>
                  <a:lnTo>
                    <a:pt x="2082" y="4610"/>
                  </a:lnTo>
                  <a:lnTo>
                    <a:pt x="3873" y="4128"/>
                  </a:lnTo>
                  <a:lnTo>
                    <a:pt x="3943" y="4265"/>
                  </a:lnTo>
                  <a:lnTo>
                    <a:pt x="4042" y="4343"/>
                  </a:lnTo>
                  <a:lnTo>
                    <a:pt x="4109" y="4361"/>
                  </a:lnTo>
                  <a:lnTo>
                    <a:pt x="4185" y="4361"/>
                  </a:lnTo>
                  <a:lnTo>
                    <a:pt x="4862" y="4158"/>
                  </a:lnTo>
                  <a:lnTo>
                    <a:pt x="4945" y="4055"/>
                  </a:lnTo>
                  <a:lnTo>
                    <a:pt x="5004" y="3911"/>
                  </a:lnTo>
                  <a:lnTo>
                    <a:pt x="5028" y="3740"/>
                  </a:lnTo>
                  <a:lnTo>
                    <a:pt x="5028" y="3618"/>
                  </a:lnTo>
                  <a:lnTo>
                    <a:pt x="4994" y="3444"/>
                  </a:lnTo>
                  <a:lnTo>
                    <a:pt x="4945" y="3325"/>
                  </a:lnTo>
                  <a:lnTo>
                    <a:pt x="4871" y="3232"/>
                  </a:lnTo>
                  <a:lnTo>
                    <a:pt x="4800" y="3168"/>
                  </a:lnTo>
                  <a:lnTo>
                    <a:pt x="4731" y="3156"/>
                  </a:lnTo>
                  <a:lnTo>
                    <a:pt x="4731" y="2978"/>
                  </a:lnTo>
                  <a:lnTo>
                    <a:pt x="3913" y="2624"/>
                  </a:lnTo>
                  <a:lnTo>
                    <a:pt x="3913" y="2424"/>
                  </a:lnTo>
                  <a:lnTo>
                    <a:pt x="3896" y="2365"/>
                  </a:lnTo>
                  <a:lnTo>
                    <a:pt x="4352" y="2365"/>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4" name="Freeform 6"/>
            <p:cNvSpPr>
              <a:spLocks/>
            </p:cNvSpPr>
            <p:nvPr/>
          </p:nvSpPr>
          <p:spPr bwMode="auto">
            <a:xfrm>
              <a:off x="524" y="1673"/>
              <a:ext cx="1767" cy="1519"/>
            </a:xfrm>
            <a:custGeom>
              <a:avLst/>
              <a:gdLst>
                <a:gd name="T0" fmla="*/ 2208 w 7068"/>
                <a:gd name="T1" fmla="*/ 506 h 6078"/>
                <a:gd name="T2" fmla="*/ 1771 w 7068"/>
                <a:gd name="T3" fmla="*/ 1461 h 6078"/>
                <a:gd name="T4" fmla="*/ 2255 w 7068"/>
                <a:gd name="T5" fmla="*/ 1220 h 6078"/>
                <a:gd name="T6" fmla="*/ 2330 w 7068"/>
                <a:gd name="T7" fmla="*/ 1240 h 6078"/>
                <a:gd name="T8" fmla="*/ 2408 w 7068"/>
                <a:gd name="T9" fmla="*/ 1322 h 6078"/>
                <a:gd name="T10" fmla="*/ 2665 w 7068"/>
                <a:gd name="T11" fmla="*/ 1200 h 6078"/>
                <a:gd name="T12" fmla="*/ 3033 w 7068"/>
                <a:gd name="T13" fmla="*/ 1200 h 6078"/>
                <a:gd name="T14" fmla="*/ 3287 w 7068"/>
                <a:gd name="T15" fmla="*/ 994 h 6078"/>
                <a:gd name="T16" fmla="*/ 4914 w 7068"/>
                <a:gd name="T17" fmla="*/ 1303 h 6078"/>
                <a:gd name="T18" fmla="*/ 5349 w 7068"/>
                <a:gd name="T19" fmla="*/ 1566 h 6078"/>
                <a:gd name="T20" fmla="*/ 5743 w 7068"/>
                <a:gd name="T21" fmla="*/ 1668 h 6078"/>
                <a:gd name="T22" fmla="*/ 6100 w 7068"/>
                <a:gd name="T23" fmla="*/ 1912 h 6078"/>
                <a:gd name="T24" fmla="*/ 6289 w 7068"/>
                <a:gd name="T25" fmla="*/ 1954 h 6078"/>
                <a:gd name="T26" fmla="*/ 6506 w 7068"/>
                <a:gd name="T27" fmla="*/ 2138 h 6078"/>
                <a:gd name="T28" fmla="*/ 6506 w 7068"/>
                <a:gd name="T29" fmla="*/ 2197 h 6078"/>
                <a:gd name="T30" fmla="*/ 6583 w 7068"/>
                <a:gd name="T31" fmla="*/ 2256 h 6078"/>
                <a:gd name="T32" fmla="*/ 6693 w 7068"/>
                <a:gd name="T33" fmla="*/ 2497 h 6078"/>
                <a:gd name="T34" fmla="*/ 6916 w 7068"/>
                <a:gd name="T35" fmla="*/ 2763 h 6078"/>
                <a:gd name="T36" fmla="*/ 6978 w 7068"/>
                <a:gd name="T37" fmla="*/ 3089 h 6078"/>
                <a:gd name="T38" fmla="*/ 6978 w 7068"/>
                <a:gd name="T39" fmla="*/ 3334 h 6078"/>
                <a:gd name="T40" fmla="*/ 7068 w 7068"/>
                <a:gd name="T41" fmla="*/ 3476 h 6078"/>
                <a:gd name="T42" fmla="*/ 7068 w 7068"/>
                <a:gd name="T43" fmla="*/ 3621 h 6078"/>
                <a:gd name="T44" fmla="*/ 6789 w 7068"/>
                <a:gd name="T45" fmla="*/ 4082 h 6078"/>
                <a:gd name="T46" fmla="*/ 6179 w 7068"/>
                <a:gd name="T47" fmla="*/ 4589 h 6078"/>
                <a:gd name="T48" fmla="*/ 6022 w 7068"/>
                <a:gd name="T49" fmla="*/ 4534 h 6078"/>
                <a:gd name="T50" fmla="*/ 5959 w 7068"/>
                <a:gd name="T51" fmla="*/ 4226 h 6078"/>
                <a:gd name="T52" fmla="*/ 5868 w 7068"/>
                <a:gd name="T53" fmla="*/ 4103 h 6078"/>
                <a:gd name="T54" fmla="*/ 5743 w 7068"/>
                <a:gd name="T55" fmla="*/ 4513 h 6078"/>
                <a:gd name="T56" fmla="*/ 5648 w 7068"/>
                <a:gd name="T57" fmla="*/ 5631 h 6078"/>
                <a:gd name="T58" fmla="*/ 5444 w 7068"/>
                <a:gd name="T59" fmla="*/ 6078 h 6078"/>
                <a:gd name="T60" fmla="*/ 1752 w 7068"/>
                <a:gd name="T61" fmla="*/ 6078 h 6078"/>
                <a:gd name="T62" fmla="*/ 1611 w 7068"/>
                <a:gd name="T63" fmla="*/ 5673 h 6078"/>
                <a:gd name="T64" fmla="*/ 1818 w 7068"/>
                <a:gd name="T65" fmla="*/ 4757 h 6078"/>
                <a:gd name="T66" fmla="*/ 1611 w 7068"/>
                <a:gd name="T67" fmla="*/ 2990 h 6078"/>
                <a:gd name="T68" fmla="*/ 1094 w 7068"/>
                <a:gd name="T69" fmla="*/ 3003 h 6078"/>
                <a:gd name="T70" fmla="*/ 798 w 7068"/>
                <a:gd name="T71" fmla="*/ 3211 h 6078"/>
                <a:gd name="T72" fmla="*/ 438 w 7068"/>
                <a:gd name="T73" fmla="*/ 3148 h 6078"/>
                <a:gd name="T74" fmla="*/ 109 w 7068"/>
                <a:gd name="T75" fmla="*/ 3003 h 6078"/>
                <a:gd name="T76" fmla="*/ 0 w 7068"/>
                <a:gd name="T77" fmla="*/ 2640 h 6078"/>
                <a:gd name="T78" fmla="*/ 100 w 7068"/>
                <a:gd name="T79" fmla="*/ 2038 h 6078"/>
                <a:gd name="T80" fmla="*/ 411 w 7068"/>
                <a:gd name="T81" fmla="*/ 1383 h 6078"/>
                <a:gd name="T82" fmla="*/ 1049 w 7068"/>
                <a:gd name="T83" fmla="*/ 630 h 6078"/>
                <a:gd name="T84" fmla="*/ 1570 w 7068"/>
                <a:gd name="T85" fmla="*/ 0 h 6078"/>
                <a:gd name="T86" fmla="*/ 2129 w 7068"/>
                <a:gd name="T87" fmla="*/ 445 h 6078"/>
                <a:gd name="T88" fmla="*/ 2208 w 7068"/>
                <a:gd name="T89" fmla="*/ 506 h 60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7068" h="6078">
                  <a:moveTo>
                    <a:pt x="2208" y="506"/>
                  </a:moveTo>
                  <a:lnTo>
                    <a:pt x="1771" y="1461"/>
                  </a:lnTo>
                  <a:lnTo>
                    <a:pt x="2255" y="1220"/>
                  </a:lnTo>
                  <a:lnTo>
                    <a:pt x="2330" y="1240"/>
                  </a:lnTo>
                  <a:lnTo>
                    <a:pt x="2408" y="1322"/>
                  </a:lnTo>
                  <a:lnTo>
                    <a:pt x="2665" y="1200"/>
                  </a:lnTo>
                  <a:lnTo>
                    <a:pt x="3033" y="1200"/>
                  </a:lnTo>
                  <a:lnTo>
                    <a:pt x="3287" y="994"/>
                  </a:lnTo>
                  <a:lnTo>
                    <a:pt x="4914" y="1303"/>
                  </a:lnTo>
                  <a:lnTo>
                    <a:pt x="5349" y="1566"/>
                  </a:lnTo>
                  <a:lnTo>
                    <a:pt x="5743" y="1668"/>
                  </a:lnTo>
                  <a:lnTo>
                    <a:pt x="6100" y="1912"/>
                  </a:lnTo>
                  <a:lnTo>
                    <a:pt x="6289" y="1954"/>
                  </a:lnTo>
                  <a:lnTo>
                    <a:pt x="6506" y="2138"/>
                  </a:lnTo>
                  <a:lnTo>
                    <a:pt x="6506" y="2197"/>
                  </a:lnTo>
                  <a:lnTo>
                    <a:pt x="6583" y="2256"/>
                  </a:lnTo>
                  <a:lnTo>
                    <a:pt x="6693" y="2497"/>
                  </a:lnTo>
                  <a:lnTo>
                    <a:pt x="6916" y="2763"/>
                  </a:lnTo>
                  <a:lnTo>
                    <a:pt x="6978" y="3089"/>
                  </a:lnTo>
                  <a:lnTo>
                    <a:pt x="6978" y="3334"/>
                  </a:lnTo>
                  <a:lnTo>
                    <a:pt x="7068" y="3476"/>
                  </a:lnTo>
                  <a:lnTo>
                    <a:pt x="7068" y="3621"/>
                  </a:lnTo>
                  <a:lnTo>
                    <a:pt x="6789" y="4082"/>
                  </a:lnTo>
                  <a:lnTo>
                    <a:pt x="6179" y="4589"/>
                  </a:lnTo>
                  <a:lnTo>
                    <a:pt x="6022" y="4534"/>
                  </a:lnTo>
                  <a:lnTo>
                    <a:pt x="5959" y="4226"/>
                  </a:lnTo>
                  <a:lnTo>
                    <a:pt x="5868" y="4103"/>
                  </a:lnTo>
                  <a:lnTo>
                    <a:pt x="5743" y="4513"/>
                  </a:lnTo>
                  <a:lnTo>
                    <a:pt x="5648" y="5631"/>
                  </a:lnTo>
                  <a:lnTo>
                    <a:pt x="5444" y="6078"/>
                  </a:lnTo>
                  <a:lnTo>
                    <a:pt x="1752" y="6078"/>
                  </a:lnTo>
                  <a:lnTo>
                    <a:pt x="1611" y="5673"/>
                  </a:lnTo>
                  <a:lnTo>
                    <a:pt x="1818" y="4757"/>
                  </a:lnTo>
                  <a:lnTo>
                    <a:pt x="1611" y="2990"/>
                  </a:lnTo>
                  <a:lnTo>
                    <a:pt x="1094" y="3003"/>
                  </a:lnTo>
                  <a:lnTo>
                    <a:pt x="798" y="3211"/>
                  </a:lnTo>
                  <a:lnTo>
                    <a:pt x="438" y="3148"/>
                  </a:lnTo>
                  <a:lnTo>
                    <a:pt x="109" y="3003"/>
                  </a:lnTo>
                  <a:lnTo>
                    <a:pt x="0" y="2640"/>
                  </a:lnTo>
                  <a:lnTo>
                    <a:pt x="100" y="2038"/>
                  </a:lnTo>
                  <a:lnTo>
                    <a:pt x="411" y="1383"/>
                  </a:lnTo>
                  <a:lnTo>
                    <a:pt x="1049" y="630"/>
                  </a:lnTo>
                  <a:lnTo>
                    <a:pt x="1570" y="0"/>
                  </a:lnTo>
                  <a:lnTo>
                    <a:pt x="2129" y="445"/>
                  </a:lnTo>
                  <a:lnTo>
                    <a:pt x="2208" y="506"/>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5" name="Freeform 7"/>
            <p:cNvSpPr>
              <a:spLocks/>
            </p:cNvSpPr>
            <p:nvPr/>
          </p:nvSpPr>
          <p:spPr bwMode="auto">
            <a:xfrm>
              <a:off x="1254" y="2400"/>
              <a:ext cx="316" cy="795"/>
            </a:xfrm>
            <a:custGeom>
              <a:avLst/>
              <a:gdLst>
                <a:gd name="T0" fmla="*/ 1266 w 1266"/>
                <a:gd name="T1" fmla="*/ 96 h 3181"/>
                <a:gd name="T2" fmla="*/ 1189 w 1266"/>
                <a:gd name="T3" fmla="*/ 218 h 3181"/>
                <a:gd name="T4" fmla="*/ 1115 w 1266"/>
                <a:gd name="T5" fmla="*/ 300 h 3181"/>
                <a:gd name="T6" fmla="*/ 1133 w 1266"/>
                <a:gd name="T7" fmla="*/ 486 h 3181"/>
                <a:gd name="T8" fmla="*/ 963 w 1266"/>
                <a:gd name="T9" fmla="*/ 1516 h 3181"/>
                <a:gd name="T10" fmla="*/ 700 w 1266"/>
                <a:gd name="T11" fmla="*/ 2141 h 3181"/>
                <a:gd name="T12" fmla="*/ 569 w 1266"/>
                <a:gd name="T13" fmla="*/ 2660 h 3181"/>
                <a:gd name="T14" fmla="*/ 484 w 1266"/>
                <a:gd name="T15" fmla="*/ 3010 h 3181"/>
                <a:gd name="T16" fmla="*/ 443 w 1266"/>
                <a:gd name="T17" fmla="*/ 3181 h 3181"/>
                <a:gd name="T18" fmla="*/ 0 w 1266"/>
                <a:gd name="T19" fmla="*/ 3181 h 3181"/>
                <a:gd name="T20" fmla="*/ 230 w 1266"/>
                <a:gd name="T21" fmla="*/ 2345 h 3181"/>
                <a:gd name="T22" fmla="*/ 577 w 1266"/>
                <a:gd name="T23" fmla="*/ 1433 h 3181"/>
                <a:gd name="T24" fmla="*/ 880 w 1266"/>
                <a:gd name="T25" fmla="*/ 443 h 3181"/>
                <a:gd name="T26" fmla="*/ 1012 w 1266"/>
                <a:gd name="T27" fmla="*/ 337 h 3181"/>
                <a:gd name="T28" fmla="*/ 970 w 1266"/>
                <a:gd name="T29" fmla="*/ 185 h 3181"/>
                <a:gd name="T30" fmla="*/ 963 w 1266"/>
                <a:gd name="T31" fmla="*/ 0 h 3181"/>
                <a:gd name="T32" fmla="*/ 1174 w 1266"/>
                <a:gd name="T33" fmla="*/ 0 h 3181"/>
                <a:gd name="T34" fmla="*/ 1246 w 1266"/>
                <a:gd name="T35" fmla="*/ 23 h 3181"/>
                <a:gd name="T36" fmla="*/ 1266 w 1266"/>
                <a:gd name="T37" fmla="*/ 96 h 3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266" h="3181">
                  <a:moveTo>
                    <a:pt x="1266" y="96"/>
                  </a:moveTo>
                  <a:lnTo>
                    <a:pt x="1189" y="218"/>
                  </a:lnTo>
                  <a:lnTo>
                    <a:pt x="1115" y="300"/>
                  </a:lnTo>
                  <a:lnTo>
                    <a:pt x="1133" y="486"/>
                  </a:lnTo>
                  <a:lnTo>
                    <a:pt x="963" y="1516"/>
                  </a:lnTo>
                  <a:lnTo>
                    <a:pt x="700" y="2141"/>
                  </a:lnTo>
                  <a:lnTo>
                    <a:pt x="569" y="2660"/>
                  </a:lnTo>
                  <a:lnTo>
                    <a:pt x="484" y="3010"/>
                  </a:lnTo>
                  <a:lnTo>
                    <a:pt x="443" y="3181"/>
                  </a:lnTo>
                  <a:lnTo>
                    <a:pt x="0" y="3181"/>
                  </a:lnTo>
                  <a:lnTo>
                    <a:pt x="230" y="2345"/>
                  </a:lnTo>
                  <a:lnTo>
                    <a:pt x="577" y="1433"/>
                  </a:lnTo>
                  <a:lnTo>
                    <a:pt x="880" y="443"/>
                  </a:lnTo>
                  <a:lnTo>
                    <a:pt x="1012" y="337"/>
                  </a:lnTo>
                  <a:lnTo>
                    <a:pt x="970" y="185"/>
                  </a:lnTo>
                  <a:lnTo>
                    <a:pt x="963" y="0"/>
                  </a:lnTo>
                  <a:lnTo>
                    <a:pt x="1174" y="0"/>
                  </a:lnTo>
                  <a:lnTo>
                    <a:pt x="1246" y="23"/>
                  </a:lnTo>
                  <a:lnTo>
                    <a:pt x="1266" y="96"/>
                  </a:lnTo>
                  <a:close/>
                </a:path>
              </a:pathLst>
            </a:custGeom>
            <a:solidFill>
              <a:srgbClr val="FF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6" name="Freeform 8"/>
            <p:cNvSpPr>
              <a:spLocks/>
            </p:cNvSpPr>
            <p:nvPr/>
          </p:nvSpPr>
          <p:spPr bwMode="auto">
            <a:xfrm>
              <a:off x="1251" y="2398"/>
              <a:ext cx="291" cy="797"/>
            </a:xfrm>
            <a:custGeom>
              <a:avLst/>
              <a:gdLst>
                <a:gd name="T0" fmla="*/ 1153 w 1167"/>
                <a:gd name="T1" fmla="*/ 20 h 3188"/>
                <a:gd name="T2" fmla="*/ 1108 w 1167"/>
                <a:gd name="T3" fmla="*/ 67 h 3188"/>
                <a:gd name="T4" fmla="*/ 1090 w 1167"/>
                <a:gd name="T5" fmla="*/ 152 h 3188"/>
                <a:gd name="T6" fmla="*/ 1100 w 1167"/>
                <a:gd name="T7" fmla="*/ 238 h 3188"/>
                <a:gd name="T8" fmla="*/ 1167 w 1167"/>
                <a:gd name="T9" fmla="*/ 242 h 3188"/>
                <a:gd name="T10" fmla="*/ 1127 w 1167"/>
                <a:gd name="T11" fmla="*/ 307 h 3188"/>
                <a:gd name="T12" fmla="*/ 1153 w 1167"/>
                <a:gd name="T13" fmla="*/ 474 h 3188"/>
                <a:gd name="T14" fmla="*/ 1127 w 1167"/>
                <a:gd name="T15" fmla="*/ 816 h 3188"/>
                <a:gd name="T16" fmla="*/ 923 w 1167"/>
                <a:gd name="T17" fmla="*/ 1665 h 3188"/>
                <a:gd name="T18" fmla="*/ 1071 w 1167"/>
                <a:gd name="T19" fmla="*/ 805 h 3188"/>
                <a:gd name="T20" fmla="*/ 1070 w 1167"/>
                <a:gd name="T21" fmla="*/ 640 h 3188"/>
                <a:gd name="T22" fmla="*/ 1007 w 1167"/>
                <a:gd name="T23" fmla="*/ 563 h 3188"/>
                <a:gd name="T24" fmla="*/ 958 w 1167"/>
                <a:gd name="T25" fmla="*/ 579 h 3188"/>
                <a:gd name="T26" fmla="*/ 851 w 1167"/>
                <a:gd name="T27" fmla="*/ 901 h 3188"/>
                <a:gd name="T28" fmla="*/ 666 w 1167"/>
                <a:gd name="T29" fmla="*/ 1602 h 3188"/>
                <a:gd name="T30" fmla="*/ 452 w 1167"/>
                <a:gd name="T31" fmla="*/ 2188 h 3188"/>
                <a:gd name="T32" fmla="*/ 248 w 1167"/>
                <a:gd name="T33" fmla="*/ 2871 h 3188"/>
                <a:gd name="T34" fmla="*/ 176 w 1167"/>
                <a:gd name="T35" fmla="*/ 3188 h 3188"/>
                <a:gd name="T36" fmla="*/ 0 w 1167"/>
                <a:gd name="T37" fmla="*/ 3188 h 3188"/>
                <a:gd name="T38" fmla="*/ 165 w 1167"/>
                <a:gd name="T39" fmla="*/ 2631 h 3188"/>
                <a:gd name="T40" fmla="*/ 564 w 1167"/>
                <a:gd name="T41" fmla="*/ 1326 h 3188"/>
                <a:gd name="T42" fmla="*/ 890 w 1167"/>
                <a:gd name="T43" fmla="*/ 450 h 3188"/>
                <a:gd name="T44" fmla="*/ 1007 w 1167"/>
                <a:gd name="T45" fmla="*/ 352 h 3188"/>
                <a:gd name="T46" fmla="*/ 995 w 1167"/>
                <a:gd name="T47" fmla="*/ 267 h 3188"/>
                <a:gd name="T48" fmla="*/ 923 w 1167"/>
                <a:gd name="T49" fmla="*/ 20 h 3188"/>
                <a:gd name="T50" fmla="*/ 1063 w 1167"/>
                <a:gd name="T51" fmla="*/ 0 h 3188"/>
                <a:gd name="T52" fmla="*/ 1153 w 1167"/>
                <a:gd name="T53" fmla="*/ 20 h 31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1167" h="3188">
                  <a:moveTo>
                    <a:pt x="1153" y="20"/>
                  </a:moveTo>
                  <a:lnTo>
                    <a:pt x="1108" y="67"/>
                  </a:lnTo>
                  <a:lnTo>
                    <a:pt x="1090" y="152"/>
                  </a:lnTo>
                  <a:lnTo>
                    <a:pt x="1100" y="238"/>
                  </a:lnTo>
                  <a:lnTo>
                    <a:pt x="1167" y="242"/>
                  </a:lnTo>
                  <a:lnTo>
                    <a:pt x="1127" y="307"/>
                  </a:lnTo>
                  <a:lnTo>
                    <a:pt x="1153" y="474"/>
                  </a:lnTo>
                  <a:lnTo>
                    <a:pt x="1127" y="816"/>
                  </a:lnTo>
                  <a:lnTo>
                    <a:pt x="923" y="1665"/>
                  </a:lnTo>
                  <a:lnTo>
                    <a:pt x="1071" y="805"/>
                  </a:lnTo>
                  <a:lnTo>
                    <a:pt x="1070" y="640"/>
                  </a:lnTo>
                  <a:lnTo>
                    <a:pt x="1007" y="563"/>
                  </a:lnTo>
                  <a:lnTo>
                    <a:pt x="958" y="579"/>
                  </a:lnTo>
                  <a:lnTo>
                    <a:pt x="851" y="901"/>
                  </a:lnTo>
                  <a:lnTo>
                    <a:pt x="666" y="1602"/>
                  </a:lnTo>
                  <a:lnTo>
                    <a:pt x="452" y="2188"/>
                  </a:lnTo>
                  <a:lnTo>
                    <a:pt x="248" y="2871"/>
                  </a:lnTo>
                  <a:lnTo>
                    <a:pt x="176" y="3188"/>
                  </a:lnTo>
                  <a:lnTo>
                    <a:pt x="0" y="3188"/>
                  </a:lnTo>
                  <a:lnTo>
                    <a:pt x="165" y="2631"/>
                  </a:lnTo>
                  <a:lnTo>
                    <a:pt x="564" y="1326"/>
                  </a:lnTo>
                  <a:lnTo>
                    <a:pt x="890" y="450"/>
                  </a:lnTo>
                  <a:lnTo>
                    <a:pt x="1007" y="352"/>
                  </a:lnTo>
                  <a:lnTo>
                    <a:pt x="995" y="267"/>
                  </a:lnTo>
                  <a:lnTo>
                    <a:pt x="923" y="20"/>
                  </a:lnTo>
                  <a:lnTo>
                    <a:pt x="1063" y="0"/>
                  </a:lnTo>
                  <a:lnTo>
                    <a:pt x="1153" y="20"/>
                  </a:lnTo>
                  <a:close/>
                </a:path>
              </a:pathLst>
            </a:custGeom>
            <a:solidFill>
              <a:srgbClr val="70230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7" name="Freeform 9"/>
            <p:cNvSpPr>
              <a:spLocks/>
            </p:cNvSpPr>
            <p:nvPr/>
          </p:nvSpPr>
          <p:spPr bwMode="auto">
            <a:xfrm>
              <a:off x="1343" y="1247"/>
              <a:ext cx="526" cy="360"/>
            </a:xfrm>
            <a:custGeom>
              <a:avLst/>
              <a:gdLst>
                <a:gd name="T0" fmla="*/ 972 w 2101"/>
                <a:gd name="T1" fmla="*/ 0 h 1441"/>
                <a:gd name="T2" fmla="*/ 298 w 2101"/>
                <a:gd name="T3" fmla="*/ 276 h 1441"/>
                <a:gd name="T4" fmla="*/ 0 w 2101"/>
                <a:gd name="T5" fmla="*/ 1441 h 1441"/>
                <a:gd name="T6" fmla="*/ 1964 w 2101"/>
                <a:gd name="T7" fmla="*/ 1068 h 1441"/>
                <a:gd name="T8" fmla="*/ 2092 w 2101"/>
                <a:gd name="T9" fmla="*/ 907 h 1441"/>
                <a:gd name="T10" fmla="*/ 2101 w 2101"/>
                <a:gd name="T11" fmla="*/ 798 h 1441"/>
                <a:gd name="T12" fmla="*/ 2003 w 2101"/>
                <a:gd name="T13" fmla="*/ 685 h 1441"/>
                <a:gd name="T14" fmla="*/ 1933 w 2101"/>
                <a:gd name="T15" fmla="*/ 513 h 1441"/>
                <a:gd name="T16" fmla="*/ 1838 w 2101"/>
                <a:gd name="T17" fmla="*/ 400 h 1441"/>
                <a:gd name="T18" fmla="*/ 1690 w 2101"/>
                <a:gd name="T19" fmla="*/ 220 h 1441"/>
                <a:gd name="T20" fmla="*/ 1506 w 2101"/>
                <a:gd name="T21" fmla="*/ 165 h 1441"/>
                <a:gd name="T22" fmla="*/ 1441 w 2101"/>
                <a:gd name="T23" fmla="*/ 181 h 1441"/>
                <a:gd name="T24" fmla="*/ 1167 w 2101"/>
                <a:gd name="T25" fmla="*/ 40 h 1441"/>
                <a:gd name="T26" fmla="*/ 972 w 2101"/>
                <a:gd name="T27" fmla="*/ 0 h 14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01" h="1441">
                  <a:moveTo>
                    <a:pt x="972" y="0"/>
                  </a:moveTo>
                  <a:lnTo>
                    <a:pt x="298" y="276"/>
                  </a:lnTo>
                  <a:lnTo>
                    <a:pt x="0" y="1441"/>
                  </a:lnTo>
                  <a:lnTo>
                    <a:pt x="1964" y="1068"/>
                  </a:lnTo>
                  <a:lnTo>
                    <a:pt x="2092" y="907"/>
                  </a:lnTo>
                  <a:lnTo>
                    <a:pt x="2101" y="798"/>
                  </a:lnTo>
                  <a:lnTo>
                    <a:pt x="2003" y="685"/>
                  </a:lnTo>
                  <a:lnTo>
                    <a:pt x="1933" y="513"/>
                  </a:lnTo>
                  <a:lnTo>
                    <a:pt x="1838" y="400"/>
                  </a:lnTo>
                  <a:lnTo>
                    <a:pt x="1690" y="220"/>
                  </a:lnTo>
                  <a:lnTo>
                    <a:pt x="1506" y="165"/>
                  </a:lnTo>
                  <a:lnTo>
                    <a:pt x="1441" y="181"/>
                  </a:lnTo>
                  <a:lnTo>
                    <a:pt x="1167" y="40"/>
                  </a:lnTo>
                  <a:lnTo>
                    <a:pt x="972" y="0"/>
                  </a:lnTo>
                  <a:close/>
                </a:path>
              </a:pathLst>
            </a:custGeom>
            <a:solidFill>
              <a:srgbClr val="70230C"/>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8" name="Freeform 10"/>
            <p:cNvSpPr>
              <a:spLocks/>
            </p:cNvSpPr>
            <p:nvPr/>
          </p:nvSpPr>
          <p:spPr bwMode="auto">
            <a:xfrm>
              <a:off x="2219" y="2535"/>
              <a:ext cx="296" cy="181"/>
            </a:xfrm>
            <a:custGeom>
              <a:avLst/>
              <a:gdLst>
                <a:gd name="T0" fmla="*/ 0 w 1187"/>
                <a:gd name="T1" fmla="*/ 542 h 723"/>
                <a:gd name="T2" fmla="*/ 219 w 1187"/>
                <a:gd name="T3" fmla="*/ 431 h 723"/>
                <a:gd name="T4" fmla="*/ 425 w 1187"/>
                <a:gd name="T5" fmla="*/ 312 h 723"/>
                <a:gd name="T6" fmla="*/ 581 w 1187"/>
                <a:gd name="T7" fmla="*/ 272 h 723"/>
                <a:gd name="T8" fmla="*/ 716 w 1187"/>
                <a:gd name="T9" fmla="*/ 290 h 723"/>
                <a:gd name="T10" fmla="*/ 873 w 1187"/>
                <a:gd name="T11" fmla="*/ 371 h 723"/>
                <a:gd name="T12" fmla="*/ 1052 w 1187"/>
                <a:gd name="T13" fmla="*/ 549 h 723"/>
                <a:gd name="T14" fmla="*/ 1158 w 1187"/>
                <a:gd name="T15" fmla="*/ 723 h 723"/>
                <a:gd name="T16" fmla="*/ 1187 w 1187"/>
                <a:gd name="T17" fmla="*/ 559 h 723"/>
                <a:gd name="T18" fmla="*/ 1167 w 1187"/>
                <a:gd name="T19" fmla="*/ 371 h 723"/>
                <a:gd name="T20" fmla="*/ 1095 w 1187"/>
                <a:gd name="T21" fmla="*/ 296 h 723"/>
                <a:gd name="T22" fmla="*/ 997 w 1187"/>
                <a:gd name="T23" fmla="*/ 246 h 723"/>
                <a:gd name="T24" fmla="*/ 970 w 1187"/>
                <a:gd name="T25" fmla="*/ 184 h 723"/>
                <a:gd name="T26" fmla="*/ 954 w 1187"/>
                <a:gd name="T27" fmla="*/ 96 h 723"/>
                <a:gd name="T28" fmla="*/ 892 w 1187"/>
                <a:gd name="T29" fmla="*/ 39 h 723"/>
                <a:gd name="T30" fmla="*/ 790 w 1187"/>
                <a:gd name="T31" fmla="*/ 0 h 723"/>
                <a:gd name="T32" fmla="*/ 286 w 1187"/>
                <a:gd name="T33" fmla="*/ 164 h 723"/>
                <a:gd name="T34" fmla="*/ 200 w 1187"/>
                <a:gd name="T35" fmla="*/ 263 h 723"/>
                <a:gd name="T36" fmla="*/ 44 w 1187"/>
                <a:gd name="T37" fmla="*/ 360 h 723"/>
                <a:gd name="T38" fmla="*/ 0 w 1187"/>
                <a:gd name="T39" fmla="*/ 542 h 7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187" h="723">
                  <a:moveTo>
                    <a:pt x="0" y="542"/>
                  </a:moveTo>
                  <a:lnTo>
                    <a:pt x="219" y="431"/>
                  </a:lnTo>
                  <a:lnTo>
                    <a:pt x="425" y="312"/>
                  </a:lnTo>
                  <a:lnTo>
                    <a:pt x="581" y="272"/>
                  </a:lnTo>
                  <a:lnTo>
                    <a:pt x="716" y="290"/>
                  </a:lnTo>
                  <a:lnTo>
                    <a:pt x="873" y="371"/>
                  </a:lnTo>
                  <a:lnTo>
                    <a:pt x="1052" y="549"/>
                  </a:lnTo>
                  <a:lnTo>
                    <a:pt x="1158" y="723"/>
                  </a:lnTo>
                  <a:lnTo>
                    <a:pt x="1187" y="559"/>
                  </a:lnTo>
                  <a:lnTo>
                    <a:pt x="1167" y="371"/>
                  </a:lnTo>
                  <a:lnTo>
                    <a:pt x="1095" y="296"/>
                  </a:lnTo>
                  <a:lnTo>
                    <a:pt x="997" y="246"/>
                  </a:lnTo>
                  <a:lnTo>
                    <a:pt x="970" y="184"/>
                  </a:lnTo>
                  <a:lnTo>
                    <a:pt x="954" y="96"/>
                  </a:lnTo>
                  <a:lnTo>
                    <a:pt x="892" y="39"/>
                  </a:lnTo>
                  <a:lnTo>
                    <a:pt x="790" y="0"/>
                  </a:lnTo>
                  <a:lnTo>
                    <a:pt x="286" y="164"/>
                  </a:lnTo>
                  <a:lnTo>
                    <a:pt x="200" y="263"/>
                  </a:lnTo>
                  <a:lnTo>
                    <a:pt x="44" y="360"/>
                  </a:lnTo>
                  <a:lnTo>
                    <a:pt x="0" y="542"/>
                  </a:lnTo>
                  <a:close/>
                </a:path>
              </a:pathLst>
            </a:custGeom>
            <a:solidFill>
              <a:srgbClr val="FFC9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79" name="Freeform 11"/>
            <p:cNvSpPr>
              <a:spLocks/>
            </p:cNvSpPr>
            <p:nvPr/>
          </p:nvSpPr>
          <p:spPr bwMode="auto">
            <a:xfrm>
              <a:off x="2197" y="2742"/>
              <a:ext cx="227" cy="253"/>
            </a:xfrm>
            <a:custGeom>
              <a:avLst/>
              <a:gdLst>
                <a:gd name="T0" fmla="*/ 559 w 908"/>
                <a:gd name="T1" fmla="*/ 944 h 1013"/>
                <a:gd name="T2" fmla="*/ 392 w 908"/>
                <a:gd name="T3" fmla="*/ 731 h 1013"/>
                <a:gd name="T4" fmla="*/ 329 w 908"/>
                <a:gd name="T5" fmla="*/ 444 h 1013"/>
                <a:gd name="T6" fmla="*/ 240 w 908"/>
                <a:gd name="T7" fmla="*/ 398 h 1013"/>
                <a:gd name="T8" fmla="*/ 198 w 908"/>
                <a:gd name="T9" fmla="*/ 324 h 1013"/>
                <a:gd name="T10" fmla="*/ 0 w 908"/>
                <a:gd name="T11" fmla="*/ 276 h 1013"/>
                <a:gd name="T12" fmla="*/ 13 w 908"/>
                <a:gd name="T13" fmla="*/ 165 h 1013"/>
                <a:gd name="T14" fmla="*/ 76 w 908"/>
                <a:gd name="T15" fmla="*/ 113 h 1013"/>
                <a:gd name="T16" fmla="*/ 456 w 908"/>
                <a:gd name="T17" fmla="*/ 0 h 1013"/>
                <a:gd name="T18" fmla="*/ 666 w 908"/>
                <a:gd name="T19" fmla="*/ 0 h 1013"/>
                <a:gd name="T20" fmla="*/ 746 w 908"/>
                <a:gd name="T21" fmla="*/ 126 h 1013"/>
                <a:gd name="T22" fmla="*/ 845 w 908"/>
                <a:gd name="T23" fmla="*/ 382 h 1013"/>
                <a:gd name="T24" fmla="*/ 882 w 908"/>
                <a:gd name="T25" fmla="*/ 607 h 1013"/>
                <a:gd name="T26" fmla="*/ 907 w 908"/>
                <a:gd name="T27" fmla="*/ 740 h 1013"/>
                <a:gd name="T28" fmla="*/ 908 w 908"/>
                <a:gd name="T29" fmla="*/ 869 h 1013"/>
                <a:gd name="T30" fmla="*/ 875 w 908"/>
                <a:gd name="T31" fmla="*/ 954 h 1013"/>
                <a:gd name="T32" fmla="*/ 701 w 908"/>
                <a:gd name="T33" fmla="*/ 1013 h 1013"/>
                <a:gd name="T34" fmla="*/ 559 w 908"/>
                <a:gd name="T35" fmla="*/ 944 h 10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908" h="1013">
                  <a:moveTo>
                    <a:pt x="559" y="944"/>
                  </a:moveTo>
                  <a:lnTo>
                    <a:pt x="392" y="731"/>
                  </a:lnTo>
                  <a:lnTo>
                    <a:pt x="329" y="444"/>
                  </a:lnTo>
                  <a:lnTo>
                    <a:pt x="240" y="398"/>
                  </a:lnTo>
                  <a:lnTo>
                    <a:pt x="198" y="324"/>
                  </a:lnTo>
                  <a:lnTo>
                    <a:pt x="0" y="276"/>
                  </a:lnTo>
                  <a:lnTo>
                    <a:pt x="13" y="165"/>
                  </a:lnTo>
                  <a:lnTo>
                    <a:pt x="76" y="113"/>
                  </a:lnTo>
                  <a:lnTo>
                    <a:pt x="456" y="0"/>
                  </a:lnTo>
                  <a:lnTo>
                    <a:pt x="666" y="0"/>
                  </a:lnTo>
                  <a:lnTo>
                    <a:pt x="746" y="126"/>
                  </a:lnTo>
                  <a:lnTo>
                    <a:pt x="845" y="382"/>
                  </a:lnTo>
                  <a:lnTo>
                    <a:pt x="882" y="607"/>
                  </a:lnTo>
                  <a:lnTo>
                    <a:pt x="907" y="740"/>
                  </a:lnTo>
                  <a:lnTo>
                    <a:pt x="908" y="869"/>
                  </a:lnTo>
                  <a:lnTo>
                    <a:pt x="875" y="954"/>
                  </a:lnTo>
                  <a:lnTo>
                    <a:pt x="701" y="1013"/>
                  </a:lnTo>
                  <a:lnTo>
                    <a:pt x="559" y="944"/>
                  </a:lnTo>
                  <a:close/>
                </a:path>
              </a:pathLst>
            </a:custGeom>
            <a:solidFill>
              <a:srgbClr val="FFC9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0" name="Freeform 12"/>
            <p:cNvSpPr>
              <a:spLocks/>
            </p:cNvSpPr>
            <p:nvPr/>
          </p:nvSpPr>
          <p:spPr bwMode="auto">
            <a:xfrm>
              <a:off x="1251" y="1485"/>
              <a:ext cx="578" cy="876"/>
            </a:xfrm>
            <a:custGeom>
              <a:avLst/>
              <a:gdLst>
                <a:gd name="T0" fmla="*/ 1167 w 2312"/>
                <a:gd name="T1" fmla="*/ 143 h 3504"/>
                <a:gd name="T2" fmla="*/ 935 w 2312"/>
                <a:gd name="T3" fmla="*/ 202 h 3504"/>
                <a:gd name="T4" fmla="*/ 816 w 2312"/>
                <a:gd name="T5" fmla="*/ 295 h 3504"/>
                <a:gd name="T6" fmla="*/ 609 w 2312"/>
                <a:gd name="T7" fmla="*/ 368 h 3504"/>
                <a:gd name="T8" fmla="*/ 347 w 2312"/>
                <a:gd name="T9" fmla="*/ 706 h 3504"/>
                <a:gd name="T10" fmla="*/ 200 w 2312"/>
                <a:gd name="T11" fmla="*/ 685 h 3504"/>
                <a:gd name="T12" fmla="*/ 107 w 2312"/>
                <a:gd name="T13" fmla="*/ 696 h 3504"/>
                <a:gd name="T14" fmla="*/ 12 w 2312"/>
                <a:gd name="T15" fmla="*/ 746 h 3504"/>
                <a:gd name="T16" fmla="*/ 0 w 2312"/>
                <a:gd name="T17" fmla="*/ 845 h 3504"/>
                <a:gd name="T18" fmla="*/ 40 w 2312"/>
                <a:gd name="T19" fmla="*/ 1095 h 3504"/>
                <a:gd name="T20" fmla="*/ 169 w 2312"/>
                <a:gd name="T21" fmla="*/ 1391 h 3504"/>
                <a:gd name="T22" fmla="*/ 265 w 2312"/>
                <a:gd name="T23" fmla="*/ 1496 h 3504"/>
                <a:gd name="T24" fmla="*/ 364 w 2312"/>
                <a:gd name="T25" fmla="*/ 1496 h 3504"/>
                <a:gd name="T26" fmla="*/ 390 w 2312"/>
                <a:gd name="T27" fmla="*/ 1712 h 3504"/>
                <a:gd name="T28" fmla="*/ 390 w 2312"/>
                <a:gd name="T29" fmla="*/ 2302 h 3504"/>
                <a:gd name="T30" fmla="*/ 492 w 2312"/>
                <a:gd name="T31" fmla="*/ 2653 h 3504"/>
                <a:gd name="T32" fmla="*/ 827 w 2312"/>
                <a:gd name="T33" fmla="*/ 3098 h 3504"/>
                <a:gd name="T34" fmla="*/ 1087 w 2312"/>
                <a:gd name="T35" fmla="*/ 3412 h 3504"/>
                <a:gd name="T36" fmla="*/ 1106 w 2312"/>
                <a:gd name="T37" fmla="*/ 3504 h 3504"/>
                <a:gd name="T38" fmla="*/ 1214 w 2312"/>
                <a:gd name="T39" fmla="*/ 3175 h 3504"/>
                <a:gd name="T40" fmla="*/ 1511 w 2312"/>
                <a:gd name="T41" fmla="*/ 2986 h 3504"/>
                <a:gd name="T42" fmla="*/ 1633 w 2312"/>
                <a:gd name="T43" fmla="*/ 2951 h 3504"/>
                <a:gd name="T44" fmla="*/ 1715 w 2312"/>
                <a:gd name="T45" fmla="*/ 2774 h 3504"/>
                <a:gd name="T46" fmla="*/ 1708 w 2312"/>
                <a:gd name="T47" fmla="*/ 2692 h 3504"/>
                <a:gd name="T48" fmla="*/ 1708 w 2312"/>
                <a:gd name="T49" fmla="*/ 2607 h 3504"/>
                <a:gd name="T50" fmla="*/ 1820 w 2312"/>
                <a:gd name="T51" fmla="*/ 2466 h 3504"/>
                <a:gd name="T52" fmla="*/ 1955 w 2312"/>
                <a:gd name="T53" fmla="*/ 2235 h 3504"/>
                <a:gd name="T54" fmla="*/ 2040 w 2312"/>
                <a:gd name="T55" fmla="*/ 2037 h 3504"/>
                <a:gd name="T56" fmla="*/ 2142 w 2312"/>
                <a:gd name="T57" fmla="*/ 1759 h 3504"/>
                <a:gd name="T58" fmla="*/ 2225 w 2312"/>
                <a:gd name="T59" fmla="*/ 1453 h 3504"/>
                <a:gd name="T60" fmla="*/ 2270 w 2312"/>
                <a:gd name="T61" fmla="*/ 1216 h 3504"/>
                <a:gd name="T62" fmla="*/ 2270 w 2312"/>
                <a:gd name="T63" fmla="*/ 1029 h 3504"/>
                <a:gd name="T64" fmla="*/ 2270 w 2312"/>
                <a:gd name="T65" fmla="*/ 685 h 3504"/>
                <a:gd name="T66" fmla="*/ 2312 w 2312"/>
                <a:gd name="T67" fmla="*/ 82 h 3504"/>
                <a:gd name="T68" fmla="*/ 2230 w 2312"/>
                <a:gd name="T69" fmla="*/ 0 h 3504"/>
                <a:gd name="T70" fmla="*/ 1258 w 2312"/>
                <a:gd name="T71" fmla="*/ 246 h 3504"/>
                <a:gd name="T72" fmla="*/ 1153 w 2312"/>
                <a:gd name="T73" fmla="*/ 246 h 3504"/>
                <a:gd name="T74" fmla="*/ 1167 w 2312"/>
                <a:gd name="T75" fmla="*/ 143 h 35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312" h="3504">
                  <a:moveTo>
                    <a:pt x="1167" y="143"/>
                  </a:moveTo>
                  <a:lnTo>
                    <a:pt x="935" y="202"/>
                  </a:lnTo>
                  <a:lnTo>
                    <a:pt x="816" y="295"/>
                  </a:lnTo>
                  <a:lnTo>
                    <a:pt x="609" y="368"/>
                  </a:lnTo>
                  <a:lnTo>
                    <a:pt x="347" y="706"/>
                  </a:lnTo>
                  <a:lnTo>
                    <a:pt x="200" y="685"/>
                  </a:lnTo>
                  <a:lnTo>
                    <a:pt x="107" y="696"/>
                  </a:lnTo>
                  <a:lnTo>
                    <a:pt x="12" y="746"/>
                  </a:lnTo>
                  <a:lnTo>
                    <a:pt x="0" y="845"/>
                  </a:lnTo>
                  <a:lnTo>
                    <a:pt x="40" y="1095"/>
                  </a:lnTo>
                  <a:lnTo>
                    <a:pt x="169" y="1391"/>
                  </a:lnTo>
                  <a:lnTo>
                    <a:pt x="265" y="1496"/>
                  </a:lnTo>
                  <a:lnTo>
                    <a:pt x="364" y="1496"/>
                  </a:lnTo>
                  <a:lnTo>
                    <a:pt x="390" y="1712"/>
                  </a:lnTo>
                  <a:lnTo>
                    <a:pt x="390" y="2302"/>
                  </a:lnTo>
                  <a:lnTo>
                    <a:pt x="492" y="2653"/>
                  </a:lnTo>
                  <a:lnTo>
                    <a:pt x="827" y="3098"/>
                  </a:lnTo>
                  <a:lnTo>
                    <a:pt x="1087" y="3412"/>
                  </a:lnTo>
                  <a:lnTo>
                    <a:pt x="1106" y="3504"/>
                  </a:lnTo>
                  <a:lnTo>
                    <a:pt x="1214" y="3175"/>
                  </a:lnTo>
                  <a:lnTo>
                    <a:pt x="1511" y="2986"/>
                  </a:lnTo>
                  <a:lnTo>
                    <a:pt x="1633" y="2951"/>
                  </a:lnTo>
                  <a:lnTo>
                    <a:pt x="1715" y="2774"/>
                  </a:lnTo>
                  <a:lnTo>
                    <a:pt x="1708" y="2692"/>
                  </a:lnTo>
                  <a:lnTo>
                    <a:pt x="1708" y="2607"/>
                  </a:lnTo>
                  <a:lnTo>
                    <a:pt x="1820" y="2466"/>
                  </a:lnTo>
                  <a:lnTo>
                    <a:pt x="1955" y="2235"/>
                  </a:lnTo>
                  <a:lnTo>
                    <a:pt x="2040" y="2037"/>
                  </a:lnTo>
                  <a:lnTo>
                    <a:pt x="2142" y="1759"/>
                  </a:lnTo>
                  <a:lnTo>
                    <a:pt x="2225" y="1453"/>
                  </a:lnTo>
                  <a:lnTo>
                    <a:pt x="2270" y="1216"/>
                  </a:lnTo>
                  <a:lnTo>
                    <a:pt x="2270" y="1029"/>
                  </a:lnTo>
                  <a:lnTo>
                    <a:pt x="2270" y="685"/>
                  </a:lnTo>
                  <a:lnTo>
                    <a:pt x="2312" y="82"/>
                  </a:lnTo>
                  <a:lnTo>
                    <a:pt x="2230" y="0"/>
                  </a:lnTo>
                  <a:lnTo>
                    <a:pt x="1258" y="246"/>
                  </a:lnTo>
                  <a:lnTo>
                    <a:pt x="1153" y="246"/>
                  </a:lnTo>
                  <a:lnTo>
                    <a:pt x="1167" y="143"/>
                  </a:lnTo>
                  <a:close/>
                </a:path>
              </a:pathLst>
            </a:custGeom>
            <a:solidFill>
              <a:srgbClr val="FFC9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1" name="Freeform 13"/>
            <p:cNvSpPr>
              <a:spLocks/>
            </p:cNvSpPr>
            <p:nvPr/>
          </p:nvSpPr>
          <p:spPr bwMode="auto">
            <a:xfrm>
              <a:off x="685" y="1975"/>
              <a:ext cx="153" cy="218"/>
            </a:xfrm>
            <a:custGeom>
              <a:avLst/>
              <a:gdLst>
                <a:gd name="T0" fmla="*/ 610 w 610"/>
                <a:gd name="T1" fmla="*/ 0 h 870"/>
                <a:gd name="T2" fmla="*/ 526 w 610"/>
                <a:gd name="T3" fmla="*/ 59 h 870"/>
                <a:gd name="T4" fmla="*/ 332 w 610"/>
                <a:gd name="T5" fmla="*/ 348 h 870"/>
                <a:gd name="T6" fmla="*/ 227 w 610"/>
                <a:gd name="T7" fmla="*/ 444 h 870"/>
                <a:gd name="T8" fmla="*/ 68 w 610"/>
                <a:gd name="T9" fmla="*/ 662 h 870"/>
                <a:gd name="T10" fmla="*/ 0 w 610"/>
                <a:gd name="T11" fmla="*/ 870 h 870"/>
                <a:gd name="T12" fmla="*/ 158 w 610"/>
                <a:gd name="T13" fmla="*/ 792 h 870"/>
                <a:gd name="T14" fmla="*/ 303 w 610"/>
                <a:gd name="T15" fmla="*/ 644 h 870"/>
                <a:gd name="T16" fmla="*/ 582 w 610"/>
                <a:gd name="T17" fmla="*/ 172 h 870"/>
                <a:gd name="T18" fmla="*/ 610 w 610"/>
                <a:gd name="T19" fmla="*/ 0 h 8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10" h="870">
                  <a:moveTo>
                    <a:pt x="610" y="0"/>
                  </a:moveTo>
                  <a:lnTo>
                    <a:pt x="526" y="59"/>
                  </a:lnTo>
                  <a:lnTo>
                    <a:pt x="332" y="348"/>
                  </a:lnTo>
                  <a:lnTo>
                    <a:pt x="227" y="444"/>
                  </a:lnTo>
                  <a:lnTo>
                    <a:pt x="68" y="662"/>
                  </a:lnTo>
                  <a:lnTo>
                    <a:pt x="0" y="870"/>
                  </a:lnTo>
                  <a:lnTo>
                    <a:pt x="158" y="792"/>
                  </a:lnTo>
                  <a:lnTo>
                    <a:pt x="303" y="644"/>
                  </a:lnTo>
                  <a:lnTo>
                    <a:pt x="582" y="172"/>
                  </a:lnTo>
                  <a:lnTo>
                    <a:pt x="610" y="0"/>
                  </a:lnTo>
                  <a:close/>
                </a:path>
              </a:pathLst>
            </a:custGeom>
            <a:solidFill>
              <a:srgbClr val="FFC9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2" name="Freeform 14"/>
            <p:cNvSpPr>
              <a:spLocks/>
            </p:cNvSpPr>
            <p:nvPr/>
          </p:nvSpPr>
          <p:spPr bwMode="auto">
            <a:xfrm>
              <a:off x="927" y="1236"/>
              <a:ext cx="682" cy="592"/>
            </a:xfrm>
            <a:custGeom>
              <a:avLst/>
              <a:gdLst>
                <a:gd name="T0" fmla="*/ 610 w 2728"/>
                <a:gd name="T1" fmla="*/ 2229 h 2366"/>
                <a:gd name="T2" fmla="*/ 756 w 2728"/>
                <a:gd name="T3" fmla="*/ 1864 h 2366"/>
                <a:gd name="T4" fmla="*/ 980 w 2728"/>
                <a:gd name="T5" fmla="*/ 1611 h 2366"/>
                <a:gd name="T6" fmla="*/ 1235 w 2728"/>
                <a:gd name="T7" fmla="*/ 1525 h 2366"/>
                <a:gd name="T8" fmla="*/ 1377 w 2728"/>
                <a:gd name="T9" fmla="*/ 1449 h 2366"/>
                <a:gd name="T10" fmla="*/ 1518 w 2728"/>
                <a:gd name="T11" fmla="*/ 1275 h 2366"/>
                <a:gd name="T12" fmla="*/ 1750 w 2728"/>
                <a:gd name="T13" fmla="*/ 1361 h 2366"/>
                <a:gd name="T14" fmla="*/ 1897 w 2728"/>
                <a:gd name="T15" fmla="*/ 1202 h 2366"/>
                <a:gd name="T16" fmla="*/ 2218 w 2728"/>
                <a:gd name="T17" fmla="*/ 1036 h 2366"/>
                <a:gd name="T18" fmla="*/ 2421 w 2728"/>
                <a:gd name="T19" fmla="*/ 725 h 2366"/>
                <a:gd name="T20" fmla="*/ 2728 w 2728"/>
                <a:gd name="T21" fmla="*/ 566 h 2366"/>
                <a:gd name="T22" fmla="*/ 2638 w 2728"/>
                <a:gd name="T23" fmla="*/ 309 h 2366"/>
                <a:gd name="T24" fmla="*/ 2238 w 2728"/>
                <a:gd name="T25" fmla="*/ 0 h 2366"/>
                <a:gd name="T26" fmla="*/ 2110 w 2728"/>
                <a:gd name="T27" fmla="*/ 0 h 2366"/>
                <a:gd name="T28" fmla="*/ 1925 w 2728"/>
                <a:gd name="T29" fmla="*/ 35 h 2366"/>
                <a:gd name="T30" fmla="*/ 1606 w 2728"/>
                <a:gd name="T31" fmla="*/ 157 h 2366"/>
                <a:gd name="T32" fmla="*/ 1547 w 2728"/>
                <a:gd name="T33" fmla="*/ 201 h 2366"/>
                <a:gd name="T34" fmla="*/ 1496 w 2728"/>
                <a:gd name="T35" fmla="*/ 285 h 2366"/>
                <a:gd name="T36" fmla="*/ 1124 w 2728"/>
                <a:gd name="T37" fmla="*/ 732 h 2366"/>
                <a:gd name="T38" fmla="*/ 887 w 2728"/>
                <a:gd name="T39" fmla="*/ 927 h 2366"/>
                <a:gd name="T40" fmla="*/ 524 w 2728"/>
                <a:gd name="T41" fmla="*/ 1160 h 2366"/>
                <a:gd name="T42" fmla="*/ 368 w 2728"/>
                <a:gd name="T43" fmla="*/ 1309 h 2366"/>
                <a:gd name="T44" fmla="*/ 0 w 2728"/>
                <a:gd name="T45" fmla="*/ 1818 h 2366"/>
                <a:gd name="T46" fmla="*/ 187 w 2728"/>
                <a:gd name="T47" fmla="*/ 2366 h 2366"/>
                <a:gd name="T48" fmla="*/ 354 w 2728"/>
                <a:gd name="T49" fmla="*/ 2366 h 2366"/>
                <a:gd name="T50" fmla="*/ 610 w 2728"/>
                <a:gd name="T51" fmla="*/ 2229 h 23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728" h="2366">
                  <a:moveTo>
                    <a:pt x="610" y="2229"/>
                  </a:moveTo>
                  <a:lnTo>
                    <a:pt x="756" y="1864"/>
                  </a:lnTo>
                  <a:lnTo>
                    <a:pt x="980" y="1611"/>
                  </a:lnTo>
                  <a:lnTo>
                    <a:pt x="1235" y="1525"/>
                  </a:lnTo>
                  <a:lnTo>
                    <a:pt x="1377" y="1449"/>
                  </a:lnTo>
                  <a:lnTo>
                    <a:pt x="1518" y="1275"/>
                  </a:lnTo>
                  <a:lnTo>
                    <a:pt x="1750" y="1361"/>
                  </a:lnTo>
                  <a:lnTo>
                    <a:pt x="1897" y="1202"/>
                  </a:lnTo>
                  <a:lnTo>
                    <a:pt x="2218" y="1036"/>
                  </a:lnTo>
                  <a:lnTo>
                    <a:pt x="2421" y="725"/>
                  </a:lnTo>
                  <a:lnTo>
                    <a:pt x="2728" y="566"/>
                  </a:lnTo>
                  <a:lnTo>
                    <a:pt x="2638" y="309"/>
                  </a:lnTo>
                  <a:lnTo>
                    <a:pt x="2238" y="0"/>
                  </a:lnTo>
                  <a:lnTo>
                    <a:pt x="2110" y="0"/>
                  </a:lnTo>
                  <a:lnTo>
                    <a:pt x="1925" y="35"/>
                  </a:lnTo>
                  <a:lnTo>
                    <a:pt x="1606" y="157"/>
                  </a:lnTo>
                  <a:lnTo>
                    <a:pt x="1547" y="201"/>
                  </a:lnTo>
                  <a:lnTo>
                    <a:pt x="1496" y="285"/>
                  </a:lnTo>
                  <a:lnTo>
                    <a:pt x="1124" y="732"/>
                  </a:lnTo>
                  <a:lnTo>
                    <a:pt x="887" y="927"/>
                  </a:lnTo>
                  <a:lnTo>
                    <a:pt x="524" y="1160"/>
                  </a:lnTo>
                  <a:lnTo>
                    <a:pt x="368" y="1309"/>
                  </a:lnTo>
                  <a:lnTo>
                    <a:pt x="0" y="1818"/>
                  </a:lnTo>
                  <a:lnTo>
                    <a:pt x="187" y="2366"/>
                  </a:lnTo>
                  <a:lnTo>
                    <a:pt x="354" y="2366"/>
                  </a:lnTo>
                  <a:lnTo>
                    <a:pt x="610" y="2229"/>
                  </a:lnTo>
                  <a:close/>
                </a:path>
              </a:pathLst>
            </a:custGeom>
            <a:solidFill>
              <a:srgbClr val="FFC98E"/>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3" name="Freeform 15"/>
            <p:cNvSpPr>
              <a:spLocks/>
            </p:cNvSpPr>
            <p:nvPr/>
          </p:nvSpPr>
          <p:spPr bwMode="auto">
            <a:xfrm>
              <a:off x="1500" y="1746"/>
              <a:ext cx="162" cy="100"/>
            </a:xfrm>
            <a:custGeom>
              <a:avLst/>
              <a:gdLst>
                <a:gd name="T0" fmla="*/ 45 w 647"/>
                <a:gd name="T1" fmla="*/ 0 h 398"/>
                <a:gd name="T2" fmla="*/ 227 w 647"/>
                <a:gd name="T3" fmla="*/ 0 h 398"/>
                <a:gd name="T4" fmla="*/ 331 w 647"/>
                <a:gd name="T5" fmla="*/ 60 h 398"/>
                <a:gd name="T6" fmla="*/ 581 w 647"/>
                <a:gd name="T7" fmla="*/ 60 h 398"/>
                <a:gd name="T8" fmla="*/ 647 w 647"/>
                <a:gd name="T9" fmla="*/ 223 h 398"/>
                <a:gd name="T10" fmla="*/ 542 w 647"/>
                <a:gd name="T11" fmla="*/ 398 h 398"/>
                <a:gd name="T12" fmla="*/ 588 w 647"/>
                <a:gd name="T13" fmla="*/ 250 h 398"/>
                <a:gd name="T14" fmla="*/ 542 w 647"/>
                <a:gd name="T15" fmla="*/ 195 h 398"/>
                <a:gd name="T16" fmla="*/ 363 w 647"/>
                <a:gd name="T17" fmla="*/ 329 h 398"/>
                <a:gd name="T18" fmla="*/ 317 w 647"/>
                <a:gd name="T19" fmla="*/ 329 h 398"/>
                <a:gd name="T20" fmla="*/ 173 w 647"/>
                <a:gd name="T21" fmla="*/ 269 h 398"/>
                <a:gd name="T22" fmla="*/ 84 w 647"/>
                <a:gd name="T23" fmla="*/ 250 h 398"/>
                <a:gd name="T24" fmla="*/ 0 w 647"/>
                <a:gd name="T25" fmla="*/ 181 h 398"/>
                <a:gd name="T26" fmla="*/ 126 w 647"/>
                <a:gd name="T27" fmla="*/ 241 h 398"/>
                <a:gd name="T28" fmla="*/ 258 w 647"/>
                <a:gd name="T29" fmla="*/ 241 h 398"/>
                <a:gd name="T30" fmla="*/ 403 w 647"/>
                <a:gd name="T31" fmla="*/ 195 h 398"/>
                <a:gd name="T32" fmla="*/ 279 w 647"/>
                <a:gd name="T33" fmla="*/ 148 h 398"/>
                <a:gd name="T34" fmla="*/ 84 w 647"/>
                <a:gd name="T35" fmla="*/ 32 h 398"/>
                <a:gd name="T36" fmla="*/ 45 w 647"/>
                <a:gd name="T37" fmla="*/ 0 h 3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647" h="398">
                  <a:moveTo>
                    <a:pt x="45" y="0"/>
                  </a:moveTo>
                  <a:lnTo>
                    <a:pt x="227" y="0"/>
                  </a:lnTo>
                  <a:lnTo>
                    <a:pt x="331" y="60"/>
                  </a:lnTo>
                  <a:lnTo>
                    <a:pt x="581" y="60"/>
                  </a:lnTo>
                  <a:lnTo>
                    <a:pt x="647" y="223"/>
                  </a:lnTo>
                  <a:lnTo>
                    <a:pt x="542" y="398"/>
                  </a:lnTo>
                  <a:lnTo>
                    <a:pt x="588" y="250"/>
                  </a:lnTo>
                  <a:lnTo>
                    <a:pt x="542" y="195"/>
                  </a:lnTo>
                  <a:lnTo>
                    <a:pt x="363" y="329"/>
                  </a:lnTo>
                  <a:lnTo>
                    <a:pt x="317" y="329"/>
                  </a:lnTo>
                  <a:lnTo>
                    <a:pt x="173" y="269"/>
                  </a:lnTo>
                  <a:lnTo>
                    <a:pt x="84" y="250"/>
                  </a:lnTo>
                  <a:lnTo>
                    <a:pt x="0" y="181"/>
                  </a:lnTo>
                  <a:lnTo>
                    <a:pt x="126" y="241"/>
                  </a:lnTo>
                  <a:lnTo>
                    <a:pt x="258" y="241"/>
                  </a:lnTo>
                  <a:lnTo>
                    <a:pt x="403" y="195"/>
                  </a:lnTo>
                  <a:lnTo>
                    <a:pt x="279" y="148"/>
                  </a:lnTo>
                  <a:lnTo>
                    <a:pt x="84" y="32"/>
                  </a:lnTo>
                  <a:lnTo>
                    <a:pt x="4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4" name="Freeform 16"/>
            <p:cNvSpPr>
              <a:spLocks/>
            </p:cNvSpPr>
            <p:nvPr/>
          </p:nvSpPr>
          <p:spPr bwMode="auto">
            <a:xfrm>
              <a:off x="1473" y="1761"/>
              <a:ext cx="39" cy="11"/>
            </a:xfrm>
            <a:custGeom>
              <a:avLst/>
              <a:gdLst>
                <a:gd name="T0" fmla="*/ 154 w 154"/>
                <a:gd name="T1" fmla="*/ 0 h 42"/>
                <a:gd name="T2" fmla="*/ 85 w 154"/>
                <a:gd name="T3" fmla="*/ 42 h 42"/>
                <a:gd name="T4" fmla="*/ 0 w 154"/>
                <a:gd name="T5" fmla="*/ 42 h 42"/>
                <a:gd name="T6" fmla="*/ 65 w 154"/>
                <a:gd name="T7" fmla="*/ 0 h 42"/>
                <a:gd name="T8" fmla="*/ 154 w 154"/>
                <a:gd name="T9" fmla="*/ 0 h 42"/>
              </a:gdLst>
              <a:ahLst/>
              <a:cxnLst>
                <a:cxn ang="0">
                  <a:pos x="T0" y="T1"/>
                </a:cxn>
                <a:cxn ang="0">
                  <a:pos x="T2" y="T3"/>
                </a:cxn>
                <a:cxn ang="0">
                  <a:pos x="T4" y="T5"/>
                </a:cxn>
                <a:cxn ang="0">
                  <a:pos x="T6" y="T7"/>
                </a:cxn>
                <a:cxn ang="0">
                  <a:pos x="T8" y="T9"/>
                </a:cxn>
              </a:cxnLst>
              <a:rect l="0" t="0" r="r" b="b"/>
              <a:pathLst>
                <a:path w="154" h="42">
                  <a:moveTo>
                    <a:pt x="154" y="0"/>
                  </a:moveTo>
                  <a:lnTo>
                    <a:pt x="85" y="42"/>
                  </a:lnTo>
                  <a:lnTo>
                    <a:pt x="0" y="42"/>
                  </a:lnTo>
                  <a:lnTo>
                    <a:pt x="65" y="0"/>
                  </a:lnTo>
                  <a:lnTo>
                    <a:pt x="1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5" name="Freeform 17"/>
            <p:cNvSpPr>
              <a:spLocks/>
            </p:cNvSpPr>
            <p:nvPr/>
          </p:nvSpPr>
          <p:spPr bwMode="auto">
            <a:xfrm>
              <a:off x="1705" y="1721"/>
              <a:ext cx="108" cy="92"/>
            </a:xfrm>
            <a:custGeom>
              <a:avLst/>
              <a:gdLst>
                <a:gd name="T0" fmla="*/ 0 w 436"/>
                <a:gd name="T1" fmla="*/ 324 h 370"/>
                <a:gd name="T2" fmla="*/ 7 w 436"/>
                <a:gd name="T3" fmla="*/ 203 h 370"/>
                <a:gd name="T4" fmla="*/ 146 w 436"/>
                <a:gd name="T5" fmla="*/ 101 h 370"/>
                <a:gd name="T6" fmla="*/ 325 w 436"/>
                <a:gd name="T7" fmla="*/ 62 h 370"/>
                <a:gd name="T8" fmla="*/ 436 w 436"/>
                <a:gd name="T9" fmla="*/ 0 h 370"/>
                <a:gd name="T10" fmla="*/ 386 w 436"/>
                <a:gd name="T11" fmla="*/ 120 h 370"/>
                <a:gd name="T12" fmla="*/ 229 w 436"/>
                <a:gd name="T13" fmla="*/ 161 h 370"/>
                <a:gd name="T14" fmla="*/ 123 w 436"/>
                <a:gd name="T15" fmla="*/ 203 h 370"/>
                <a:gd name="T16" fmla="*/ 146 w 436"/>
                <a:gd name="T17" fmla="*/ 249 h 370"/>
                <a:gd name="T18" fmla="*/ 249 w 436"/>
                <a:gd name="T19" fmla="*/ 249 h 370"/>
                <a:gd name="T20" fmla="*/ 360 w 436"/>
                <a:gd name="T21" fmla="*/ 222 h 370"/>
                <a:gd name="T22" fmla="*/ 199 w 436"/>
                <a:gd name="T23" fmla="*/ 342 h 370"/>
                <a:gd name="T24" fmla="*/ 68 w 436"/>
                <a:gd name="T25" fmla="*/ 296 h 370"/>
                <a:gd name="T26" fmla="*/ 0 w 436"/>
                <a:gd name="T27" fmla="*/ 370 h 370"/>
                <a:gd name="T28" fmla="*/ 0 w 436"/>
                <a:gd name="T29" fmla="*/ 324 h 3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36" h="370">
                  <a:moveTo>
                    <a:pt x="0" y="324"/>
                  </a:moveTo>
                  <a:lnTo>
                    <a:pt x="7" y="203"/>
                  </a:lnTo>
                  <a:lnTo>
                    <a:pt x="146" y="101"/>
                  </a:lnTo>
                  <a:lnTo>
                    <a:pt x="325" y="62"/>
                  </a:lnTo>
                  <a:lnTo>
                    <a:pt x="436" y="0"/>
                  </a:lnTo>
                  <a:lnTo>
                    <a:pt x="386" y="120"/>
                  </a:lnTo>
                  <a:lnTo>
                    <a:pt x="229" y="161"/>
                  </a:lnTo>
                  <a:lnTo>
                    <a:pt x="123" y="203"/>
                  </a:lnTo>
                  <a:lnTo>
                    <a:pt x="146" y="249"/>
                  </a:lnTo>
                  <a:lnTo>
                    <a:pt x="249" y="249"/>
                  </a:lnTo>
                  <a:lnTo>
                    <a:pt x="360" y="222"/>
                  </a:lnTo>
                  <a:lnTo>
                    <a:pt x="199" y="342"/>
                  </a:lnTo>
                  <a:lnTo>
                    <a:pt x="68" y="296"/>
                  </a:lnTo>
                  <a:lnTo>
                    <a:pt x="0" y="370"/>
                  </a:lnTo>
                  <a:lnTo>
                    <a:pt x="0" y="32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6" name="Freeform 18"/>
            <p:cNvSpPr>
              <a:spLocks/>
            </p:cNvSpPr>
            <p:nvPr/>
          </p:nvSpPr>
          <p:spPr bwMode="auto">
            <a:xfrm>
              <a:off x="1532" y="1901"/>
              <a:ext cx="198" cy="140"/>
            </a:xfrm>
            <a:custGeom>
              <a:avLst/>
              <a:gdLst>
                <a:gd name="T0" fmla="*/ 107 w 793"/>
                <a:gd name="T1" fmla="*/ 434 h 562"/>
                <a:gd name="T2" fmla="*/ 217 w 793"/>
                <a:gd name="T3" fmla="*/ 402 h 562"/>
                <a:gd name="T4" fmla="*/ 331 w 793"/>
                <a:gd name="T5" fmla="*/ 402 h 562"/>
                <a:gd name="T6" fmla="*/ 521 w 793"/>
                <a:gd name="T7" fmla="*/ 460 h 562"/>
                <a:gd name="T8" fmla="*/ 623 w 793"/>
                <a:gd name="T9" fmla="*/ 460 h 562"/>
                <a:gd name="T10" fmla="*/ 745 w 793"/>
                <a:gd name="T11" fmla="*/ 443 h 562"/>
                <a:gd name="T12" fmla="*/ 793 w 793"/>
                <a:gd name="T13" fmla="*/ 434 h 562"/>
                <a:gd name="T14" fmla="*/ 793 w 793"/>
                <a:gd name="T15" fmla="*/ 483 h 562"/>
                <a:gd name="T16" fmla="*/ 745 w 793"/>
                <a:gd name="T17" fmla="*/ 476 h 562"/>
                <a:gd name="T18" fmla="*/ 631 w 793"/>
                <a:gd name="T19" fmla="*/ 504 h 562"/>
                <a:gd name="T20" fmla="*/ 501 w 793"/>
                <a:gd name="T21" fmla="*/ 504 h 562"/>
                <a:gd name="T22" fmla="*/ 338 w 793"/>
                <a:gd name="T23" fmla="*/ 443 h 562"/>
                <a:gd name="T24" fmla="*/ 237 w 793"/>
                <a:gd name="T25" fmla="*/ 443 h 562"/>
                <a:gd name="T26" fmla="*/ 123 w 793"/>
                <a:gd name="T27" fmla="*/ 504 h 562"/>
                <a:gd name="T28" fmla="*/ 107 w 793"/>
                <a:gd name="T29" fmla="*/ 562 h 562"/>
                <a:gd name="T30" fmla="*/ 24 w 793"/>
                <a:gd name="T31" fmla="*/ 535 h 562"/>
                <a:gd name="T32" fmla="*/ 0 w 793"/>
                <a:gd name="T33" fmla="*/ 374 h 562"/>
                <a:gd name="T34" fmla="*/ 89 w 793"/>
                <a:gd name="T35" fmla="*/ 138 h 562"/>
                <a:gd name="T36" fmla="*/ 271 w 793"/>
                <a:gd name="T37" fmla="*/ 0 h 562"/>
                <a:gd name="T38" fmla="*/ 149 w 793"/>
                <a:gd name="T39" fmla="*/ 147 h 562"/>
                <a:gd name="T40" fmla="*/ 101 w 793"/>
                <a:gd name="T41" fmla="*/ 283 h 562"/>
                <a:gd name="T42" fmla="*/ 24 w 793"/>
                <a:gd name="T43" fmla="*/ 382 h 562"/>
                <a:gd name="T44" fmla="*/ 107 w 793"/>
                <a:gd name="T45" fmla="*/ 434 h 5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793" h="562">
                  <a:moveTo>
                    <a:pt x="107" y="434"/>
                  </a:moveTo>
                  <a:lnTo>
                    <a:pt x="217" y="402"/>
                  </a:lnTo>
                  <a:lnTo>
                    <a:pt x="331" y="402"/>
                  </a:lnTo>
                  <a:lnTo>
                    <a:pt x="521" y="460"/>
                  </a:lnTo>
                  <a:lnTo>
                    <a:pt x="623" y="460"/>
                  </a:lnTo>
                  <a:lnTo>
                    <a:pt x="745" y="443"/>
                  </a:lnTo>
                  <a:lnTo>
                    <a:pt x="793" y="434"/>
                  </a:lnTo>
                  <a:lnTo>
                    <a:pt x="793" y="483"/>
                  </a:lnTo>
                  <a:lnTo>
                    <a:pt x="745" y="476"/>
                  </a:lnTo>
                  <a:lnTo>
                    <a:pt x="631" y="504"/>
                  </a:lnTo>
                  <a:lnTo>
                    <a:pt x="501" y="504"/>
                  </a:lnTo>
                  <a:lnTo>
                    <a:pt x="338" y="443"/>
                  </a:lnTo>
                  <a:lnTo>
                    <a:pt x="237" y="443"/>
                  </a:lnTo>
                  <a:lnTo>
                    <a:pt x="123" y="504"/>
                  </a:lnTo>
                  <a:lnTo>
                    <a:pt x="107" y="562"/>
                  </a:lnTo>
                  <a:lnTo>
                    <a:pt x="24" y="535"/>
                  </a:lnTo>
                  <a:lnTo>
                    <a:pt x="0" y="374"/>
                  </a:lnTo>
                  <a:lnTo>
                    <a:pt x="89" y="138"/>
                  </a:lnTo>
                  <a:lnTo>
                    <a:pt x="271" y="0"/>
                  </a:lnTo>
                  <a:lnTo>
                    <a:pt x="149" y="147"/>
                  </a:lnTo>
                  <a:lnTo>
                    <a:pt x="101" y="283"/>
                  </a:lnTo>
                  <a:lnTo>
                    <a:pt x="24" y="382"/>
                  </a:lnTo>
                  <a:lnTo>
                    <a:pt x="107" y="43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7" name="Freeform 19"/>
            <p:cNvSpPr>
              <a:spLocks/>
            </p:cNvSpPr>
            <p:nvPr/>
          </p:nvSpPr>
          <p:spPr bwMode="auto">
            <a:xfrm>
              <a:off x="1580" y="2056"/>
              <a:ext cx="126" cy="41"/>
            </a:xfrm>
            <a:custGeom>
              <a:avLst/>
              <a:gdLst>
                <a:gd name="T0" fmla="*/ 478 w 506"/>
                <a:gd name="T1" fmla="*/ 18 h 163"/>
                <a:gd name="T2" fmla="*/ 381 w 506"/>
                <a:gd name="T3" fmla="*/ 44 h 163"/>
                <a:gd name="T4" fmla="*/ 271 w 506"/>
                <a:gd name="T5" fmla="*/ 62 h 163"/>
                <a:gd name="T6" fmla="*/ 181 w 506"/>
                <a:gd name="T7" fmla="*/ 27 h 163"/>
                <a:gd name="T8" fmla="*/ 80 w 506"/>
                <a:gd name="T9" fmla="*/ 0 h 163"/>
                <a:gd name="T10" fmla="*/ 0 w 506"/>
                <a:gd name="T11" fmla="*/ 0 h 163"/>
                <a:gd name="T12" fmla="*/ 116 w 506"/>
                <a:gd name="T13" fmla="*/ 44 h 163"/>
                <a:gd name="T14" fmla="*/ 147 w 506"/>
                <a:gd name="T15" fmla="*/ 86 h 163"/>
                <a:gd name="T16" fmla="*/ 116 w 506"/>
                <a:gd name="T17" fmla="*/ 103 h 163"/>
                <a:gd name="T18" fmla="*/ 195 w 506"/>
                <a:gd name="T19" fmla="*/ 163 h 163"/>
                <a:gd name="T20" fmla="*/ 310 w 506"/>
                <a:gd name="T21" fmla="*/ 163 h 163"/>
                <a:gd name="T22" fmla="*/ 419 w 506"/>
                <a:gd name="T23" fmla="*/ 119 h 163"/>
                <a:gd name="T24" fmla="*/ 506 w 506"/>
                <a:gd name="T25" fmla="*/ 44 h 163"/>
                <a:gd name="T26" fmla="*/ 478 w 506"/>
                <a:gd name="T27" fmla="*/ 18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506" h="163">
                  <a:moveTo>
                    <a:pt x="478" y="18"/>
                  </a:moveTo>
                  <a:lnTo>
                    <a:pt x="381" y="44"/>
                  </a:lnTo>
                  <a:lnTo>
                    <a:pt x="271" y="62"/>
                  </a:lnTo>
                  <a:lnTo>
                    <a:pt x="181" y="27"/>
                  </a:lnTo>
                  <a:lnTo>
                    <a:pt x="80" y="0"/>
                  </a:lnTo>
                  <a:lnTo>
                    <a:pt x="0" y="0"/>
                  </a:lnTo>
                  <a:lnTo>
                    <a:pt x="116" y="44"/>
                  </a:lnTo>
                  <a:lnTo>
                    <a:pt x="147" y="86"/>
                  </a:lnTo>
                  <a:lnTo>
                    <a:pt x="116" y="103"/>
                  </a:lnTo>
                  <a:lnTo>
                    <a:pt x="195" y="163"/>
                  </a:lnTo>
                  <a:lnTo>
                    <a:pt x="310" y="163"/>
                  </a:lnTo>
                  <a:lnTo>
                    <a:pt x="419" y="119"/>
                  </a:lnTo>
                  <a:lnTo>
                    <a:pt x="506" y="44"/>
                  </a:lnTo>
                  <a:lnTo>
                    <a:pt x="478" y="1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8" name="Freeform 20"/>
            <p:cNvSpPr>
              <a:spLocks/>
            </p:cNvSpPr>
            <p:nvPr/>
          </p:nvSpPr>
          <p:spPr bwMode="auto">
            <a:xfrm>
              <a:off x="1601" y="1817"/>
              <a:ext cx="131" cy="170"/>
            </a:xfrm>
            <a:custGeom>
              <a:avLst/>
              <a:gdLst>
                <a:gd name="T0" fmla="*/ 61 w 522"/>
                <a:gd name="T1" fmla="*/ 319 h 680"/>
                <a:gd name="T2" fmla="*/ 30 w 522"/>
                <a:gd name="T3" fmla="*/ 382 h 680"/>
                <a:gd name="T4" fmla="*/ 36 w 522"/>
                <a:gd name="T5" fmla="*/ 428 h 680"/>
                <a:gd name="T6" fmla="*/ 95 w 522"/>
                <a:gd name="T7" fmla="*/ 454 h 680"/>
                <a:gd name="T8" fmla="*/ 148 w 522"/>
                <a:gd name="T9" fmla="*/ 482 h 680"/>
                <a:gd name="T10" fmla="*/ 244 w 522"/>
                <a:gd name="T11" fmla="*/ 572 h 680"/>
                <a:gd name="T12" fmla="*/ 374 w 522"/>
                <a:gd name="T13" fmla="*/ 586 h 680"/>
                <a:gd name="T14" fmla="*/ 468 w 522"/>
                <a:gd name="T15" fmla="*/ 572 h 680"/>
                <a:gd name="T16" fmla="*/ 500 w 522"/>
                <a:gd name="T17" fmla="*/ 513 h 680"/>
                <a:gd name="T18" fmla="*/ 500 w 522"/>
                <a:gd name="T19" fmla="*/ 441 h 680"/>
                <a:gd name="T20" fmla="*/ 434 w 522"/>
                <a:gd name="T21" fmla="*/ 165 h 680"/>
                <a:gd name="T22" fmla="*/ 413 w 522"/>
                <a:gd name="T23" fmla="*/ 0 h 680"/>
                <a:gd name="T24" fmla="*/ 468 w 522"/>
                <a:gd name="T25" fmla="*/ 236 h 680"/>
                <a:gd name="T26" fmla="*/ 522 w 522"/>
                <a:gd name="T27" fmla="*/ 441 h 680"/>
                <a:gd name="T28" fmla="*/ 522 w 522"/>
                <a:gd name="T29" fmla="*/ 496 h 680"/>
                <a:gd name="T30" fmla="*/ 489 w 522"/>
                <a:gd name="T31" fmla="*/ 586 h 680"/>
                <a:gd name="T32" fmla="*/ 420 w 522"/>
                <a:gd name="T33" fmla="*/ 631 h 680"/>
                <a:gd name="T34" fmla="*/ 307 w 522"/>
                <a:gd name="T35" fmla="*/ 680 h 680"/>
                <a:gd name="T36" fmla="*/ 178 w 522"/>
                <a:gd name="T37" fmla="*/ 660 h 680"/>
                <a:gd name="T38" fmla="*/ 109 w 522"/>
                <a:gd name="T39" fmla="*/ 572 h 680"/>
                <a:gd name="T40" fmla="*/ 76 w 522"/>
                <a:gd name="T41" fmla="*/ 513 h 680"/>
                <a:gd name="T42" fmla="*/ 16 w 522"/>
                <a:gd name="T43" fmla="*/ 454 h 680"/>
                <a:gd name="T44" fmla="*/ 0 w 522"/>
                <a:gd name="T45" fmla="*/ 382 h 680"/>
                <a:gd name="T46" fmla="*/ 61 w 522"/>
                <a:gd name="T47" fmla="*/ 319 h 6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22" h="680">
                  <a:moveTo>
                    <a:pt x="61" y="319"/>
                  </a:moveTo>
                  <a:lnTo>
                    <a:pt x="30" y="382"/>
                  </a:lnTo>
                  <a:lnTo>
                    <a:pt x="36" y="428"/>
                  </a:lnTo>
                  <a:lnTo>
                    <a:pt x="95" y="454"/>
                  </a:lnTo>
                  <a:lnTo>
                    <a:pt x="148" y="482"/>
                  </a:lnTo>
                  <a:lnTo>
                    <a:pt x="244" y="572"/>
                  </a:lnTo>
                  <a:lnTo>
                    <a:pt x="374" y="586"/>
                  </a:lnTo>
                  <a:lnTo>
                    <a:pt x="468" y="572"/>
                  </a:lnTo>
                  <a:lnTo>
                    <a:pt x="500" y="513"/>
                  </a:lnTo>
                  <a:lnTo>
                    <a:pt x="500" y="441"/>
                  </a:lnTo>
                  <a:lnTo>
                    <a:pt x="434" y="165"/>
                  </a:lnTo>
                  <a:lnTo>
                    <a:pt x="413" y="0"/>
                  </a:lnTo>
                  <a:lnTo>
                    <a:pt x="468" y="236"/>
                  </a:lnTo>
                  <a:lnTo>
                    <a:pt x="522" y="441"/>
                  </a:lnTo>
                  <a:lnTo>
                    <a:pt x="522" y="496"/>
                  </a:lnTo>
                  <a:lnTo>
                    <a:pt x="489" y="586"/>
                  </a:lnTo>
                  <a:lnTo>
                    <a:pt x="420" y="631"/>
                  </a:lnTo>
                  <a:lnTo>
                    <a:pt x="307" y="680"/>
                  </a:lnTo>
                  <a:lnTo>
                    <a:pt x="178" y="660"/>
                  </a:lnTo>
                  <a:lnTo>
                    <a:pt x="109" y="572"/>
                  </a:lnTo>
                  <a:lnTo>
                    <a:pt x="76" y="513"/>
                  </a:lnTo>
                  <a:lnTo>
                    <a:pt x="16" y="454"/>
                  </a:lnTo>
                  <a:lnTo>
                    <a:pt x="0" y="382"/>
                  </a:lnTo>
                  <a:lnTo>
                    <a:pt x="61" y="31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89" name="Freeform 21"/>
            <p:cNvSpPr>
              <a:spLocks/>
            </p:cNvSpPr>
            <p:nvPr/>
          </p:nvSpPr>
          <p:spPr bwMode="auto">
            <a:xfrm>
              <a:off x="1432" y="1231"/>
              <a:ext cx="397" cy="374"/>
            </a:xfrm>
            <a:custGeom>
              <a:avLst/>
              <a:gdLst>
                <a:gd name="T0" fmla="*/ 1545 w 1587"/>
                <a:gd name="T1" fmla="*/ 1079 h 1497"/>
                <a:gd name="T2" fmla="*/ 1398 w 1587"/>
                <a:gd name="T3" fmla="*/ 1270 h 1497"/>
                <a:gd name="T4" fmla="*/ 963 w 1587"/>
                <a:gd name="T5" fmla="*/ 1497 h 1497"/>
                <a:gd name="T6" fmla="*/ 816 w 1587"/>
                <a:gd name="T7" fmla="*/ 1497 h 1497"/>
                <a:gd name="T8" fmla="*/ 1006 w 1587"/>
                <a:gd name="T9" fmla="*/ 1351 h 1497"/>
                <a:gd name="T10" fmla="*/ 776 w 1587"/>
                <a:gd name="T11" fmla="*/ 1351 h 1497"/>
                <a:gd name="T12" fmla="*/ 1107 w 1587"/>
                <a:gd name="T13" fmla="*/ 1179 h 1497"/>
                <a:gd name="T14" fmla="*/ 583 w 1587"/>
                <a:gd name="T15" fmla="*/ 1276 h 1497"/>
                <a:gd name="T16" fmla="*/ 435 w 1587"/>
                <a:gd name="T17" fmla="*/ 1276 h 1497"/>
                <a:gd name="T18" fmla="*/ 489 w 1587"/>
                <a:gd name="T19" fmla="*/ 1168 h 1497"/>
                <a:gd name="T20" fmla="*/ 467 w 1587"/>
                <a:gd name="T21" fmla="*/ 1251 h 1497"/>
                <a:gd name="T22" fmla="*/ 591 w 1587"/>
                <a:gd name="T23" fmla="*/ 1251 h 1497"/>
                <a:gd name="T24" fmla="*/ 1158 w 1587"/>
                <a:gd name="T25" fmla="*/ 1096 h 1497"/>
                <a:gd name="T26" fmla="*/ 805 w 1587"/>
                <a:gd name="T27" fmla="*/ 1055 h 1497"/>
                <a:gd name="T28" fmla="*/ 1086 w 1587"/>
                <a:gd name="T29" fmla="*/ 977 h 1497"/>
                <a:gd name="T30" fmla="*/ 1398 w 1587"/>
                <a:gd name="T31" fmla="*/ 977 h 1497"/>
                <a:gd name="T32" fmla="*/ 984 w 1587"/>
                <a:gd name="T33" fmla="*/ 861 h 1497"/>
                <a:gd name="T34" fmla="*/ 1377 w 1587"/>
                <a:gd name="T35" fmla="*/ 875 h 1497"/>
                <a:gd name="T36" fmla="*/ 1301 w 1587"/>
                <a:gd name="T37" fmla="*/ 777 h 1497"/>
                <a:gd name="T38" fmla="*/ 1062 w 1587"/>
                <a:gd name="T39" fmla="*/ 667 h 1497"/>
                <a:gd name="T40" fmla="*/ 992 w 1587"/>
                <a:gd name="T41" fmla="*/ 524 h 1497"/>
                <a:gd name="T42" fmla="*/ 1236 w 1587"/>
                <a:gd name="T43" fmla="*/ 608 h 1497"/>
                <a:gd name="T44" fmla="*/ 1071 w 1587"/>
                <a:gd name="T45" fmla="*/ 409 h 1497"/>
                <a:gd name="T46" fmla="*/ 816 w 1587"/>
                <a:gd name="T47" fmla="*/ 326 h 1497"/>
                <a:gd name="T48" fmla="*/ 1012 w 1587"/>
                <a:gd name="T49" fmla="*/ 278 h 1497"/>
                <a:gd name="T50" fmla="*/ 832 w 1587"/>
                <a:gd name="T51" fmla="*/ 141 h 1497"/>
                <a:gd name="T52" fmla="*/ 654 w 1587"/>
                <a:gd name="T53" fmla="*/ 126 h 1497"/>
                <a:gd name="T54" fmla="*/ 532 w 1587"/>
                <a:gd name="T55" fmla="*/ 182 h 1497"/>
                <a:gd name="T56" fmla="*/ 903 w 1587"/>
                <a:gd name="T57" fmla="*/ 596 h 1497"/>
                <a:gd name="T58" fmla="*/ 738 w 1587"/>
                <a:gd name="T59" fmla="*/ 524 h 1497"/>
                <a:gd name="T60" fmla="*/ 832 w 1587"/>
                <a:gd name="T61" fmla="*/ 733 h 1497"/>
                <a:gd name="T62" fmla="*/ 718 w 1587"/>
                <a:gd name="T63" fmla="*/ 710 h 1497"/>
                <a:gd name="T64" fmla="*/ 855 w 1587"/>
                <a:gd name="T65" fmla="*/ 875 h 1497"/>
                <a:gd name="T66" fmla="*/ 568 w 1587"/>
                <a:gd name="T67" fmla="*/ 894 h 1497"/>
                <a:gd name="T68" fmla="*/ 309 w 1587"/>
                <a:gd name="T69" fmla="*/ 994 h 1497"/>
                <a:gd name="T70" fmla="*/ 359 w 1587"/>
                <a:gd name="T71" fmla="*/ 608 h 1497"/>
                <a:gd name="T72" fmla="*/ 309 w 1587"/>
                <a:gd name="T73" fmla="*/ 510 h 1497"/>
                <a:gd name="T74" fmla="*/ 0 w 1587"/>
                <a:gd name="T75" fmla="*/ 383 h 1497"/>
                <a:gd name="T76" fmla="*/ 228 w 1587"/>
                <a:gd name="T77" fmla="*/ 365 h 1497"/>
                <a:gd name="T78" fmla="*/ 602 w 1587"/>
                <a:gd name="T79" fmla="*/ 583 h 1497"/>
                <a:gd name="T80" fmla="*/ 697 w 1587"/>
                <a:gd name="T81" fmla="*/ 583 h 1497"/>
                <a:gd name="T82" fmla="*/ 625 w 1587"/>
                <a:gd name="T83" fmla="*/ 350 h 1497"/>
                <a:gd name="T84" fmla="*/ 241 w 1587"/>
                <a:gd name="T85" fmla="*/ 41 h 1497"/>
                <a:gd name="T86" fmla="*/ 82 w 1587"/>
                <a:gd name="T87" fmla="*/ 41 h 1497"/>
                <a:gd name="T88" fmla="*/ 262 w 1587"/>
                <a:gd name="T89" fmla="*/ 0 h 1497"/>
                <a:gd name="T90" fmla="*/ 882 w 1587"/>
                <a:gd name="T91" fmla="*/ 67 h 1497"/>
                <a:gd name="T92" fmla="*/ 1134 w 1587"/>
                <a:gd name="T93" fmla="*/ 250 h 1497"/>
                <a:gd name="T94" fmla="*/ 1114 w 1587"/>
                <a:gd name="T95" fmla="*/ 350 h 1497"/>
                <a:gd name="T96" fmla="*/ 1377 w 1587"/>
                <a:gd name="T97" fmla="*/ 484 h 1497"/>
                <a:gd name="T98" fmla="*/ 1301 w 1587"/>
                <a:gd name="T99" fmla="*/ 534 h 1497"/>
                <a:gd name="T100" fmla="*/ 1417 w 1587"/>
                <a:gd name="T101" fmla="*/ 549 h 1497"/>
                <a:gd name="T102" fmla="*/ 1352 w 1587"/>
                <a:gd name="T103" fmla="*/ 583 h 1497"/>
                <a:gd name="T104" fmla="*/ 1476 w 1587"/>
                <a:gd name="T105" fmla="*/ 667 h 1497"/>
                <a:gd name="T106" fmla="*/ 1398 w 1587"/>
                <a:gd name="T107" fmla="*/ 684 h 1497"/>
                <a:gd name="T108" fmla="*/ 1508 w 1587"/>
                <a:gd name="T109" fmla="*/ 793 h 1497"/>
                <a:gd name="T110" fmla="*/ 1500 w 1587"/>
                <a:gd name="T111" fmla="*/ 875 h 1497"/>
                <a:gd name="T112" fmla="*/ 1417 w 1587"/>
                <a:gd name="T113" fmla="*/ 894 h 1497"/>
                <a:gd name="T114" fmla="*/ 1454 w 1587"/>
                <a:gd name="T115" fmla="*/ 970 h 1497"/>
                <a:gd name="T116" fmla="*/ 1587 w 1587"/>
                <a:gd name="T117" fmla="*/ 1010 h 1497"/>
                <a:gd name="T118" fmla="*/ 1545 w 1587"/>
                <a:gd name="T119" fmla="*/ 1079 h 14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587" h="1497">
                  <a:moveTo>
                    <a:pt x="1545" y="1079"/>
                  </a:moveTo>
                  <a:lnTo>
                    <a:pt x="1398" y="1270"/>
                  </a:lnTo>
                  <a:lnTo>
                    <a:pt x="963" y="1497"/>
                  </a:lnTo>
                  <a:lnTo>
                    <a:pt x="816" y="1497"/>
                  </a:lnTo>
                  <a:lnTo>
                    <a:pt x="1006" y="1351"/>
                  </a:lnTo>
                  <a:lnTo>
                    <a:pt x="776" y="1351"/>
                  </a:lnTo>
                  <a:lnTo>
                    <a:pt x="1107" y="1179"/>
                  </a:lnTo>
                  <a:lnTo>
                    <a:pt x="583" y="1276"/>
                  </a:lnTo>
                  <a:lnTo>
                    <a:pt x="435" y="1276"/>
                  </a:lnTo>
                  <a:lnTo>
                    <a:pt x="489" y="1168"/>
                  </a:lnTo>
                  <a:lnTo>
                    <a:pt x="467" y="1251"/>
                  </a:lnTo>
                  <a:lnTo>
                    <a:pt x="591" y="1251"/>
                  </a:lnTo>
                  <a:lnTo>
                    <a:pt x="1158" y="1096"/>
                  </a:lnTo>
                  <a:lnTo>
                    <a:pt x="805" y="1055"/>
                  </a:lnTo>
                  <a:lnTo>
                    <a:pt x="1086" y="977"/>
                  </a:lnTo>
                  <a:lnTo>
                    <a:pt x="1398" y="977"/>
                  </a:lnTo>
                  <a:lnTo>
                    <a:pt x="984" y="861"/>
                  </a:lnTo>
                  <a:lnTo>
                    <a:pt x="1377" y="875"/>
                  </a:lnTo>
                  <a:lnTo>
                    <a:pt x="1301" y="777"/>
                  </a:lnTo>
                  <a:lnTo>
                    <a:pt x="1062" y="667"/>
                  </a:lnTo>
                  <a:lnTo>
                    <a:pt x="992" y="524"/>
                  </a:lnTo>
                  <a:lnTo>
                    <a:pt x="1236" y="608"/>
                  </a:lnTo>
                  <a:lnTo>
                    <a:pt x="1071" y="409"/>
                  </a:lnTo>
                  <a:lnTo>
                    <a:pt x="816" y="326"/>
                  </a:lnTo>
                  <a:lnTo>
                    <a:pt x="1012" y="278"/>
                  </a:lnTo>
                  <a:lnTo>
                    <a:pt x="832" y="141"/>
                  </a:lnTo>
                  <a:lnTo>
                    <a:pt x="654" y="126"/>
                  </a:lnTo>
                  <a:lnTo>
                    <a:pt x="532" y="182"/>
                  </a:lnTo>
                  <a:lnTo>
                    <a:pt x="903" y="596"/>
                  </a:lnTo>
                  <a:lnTo>
                    <a:pt x="738" y="524"/>
                  </a:lnTo>
                  <a:lnTo>
                    <a:pt x="832" y="733"/>
                  </a:lnTo>
                  <a:lnTo>
                    <a:pt x="718" y="710"/>
                  </a:lnTo>
                  <a:lnTo>
                    <a:pt x="855" y="875"/>
                  </a:lnTo>
                  <a:lnTo>
                    <a:pt x="568" y="894"/>
                  </a:lnTo>
                  <a:lnTo>
                    <a:pt x="309" y="994"/>
                  </a:lnTo>
                  <a:lnTo>
                    <a:pt x="359" y="608"/>
                  </a:lnTo>
                  <a:lnTo>
                    <a:pt x="309" y="510"/>
                  </a:lnTo>
                  <a:lnTo>
                    <a:pt x="0" y="383"/>
                  </a:lnTo>
                  <a:lnTo>
                    <a:pt x="228" y="365"/>
                  </a:lnTo>
                  <a:lnTo>
                    <a:pt x="602" y="583"/>
                  </a:lnTo>
                  <a:lnTo>
                    <a:pt x="697" y="583"/>
                  </a:lnTo>
                  <a:lnTo>
                    <a:pt x="625" y="350"/>
                  </a:lnTo>
                  <a:lnTo>
                    <a:pt x="241" y="41"/>
                  </a:lnTo>
                  <a:lnTo>
                    <a:pt x="82" y="41"/>
                  </a:lnTo>
                  <a:lnTo>
                    <a:pt x="262" y="0"/>
                  </a:lnTo>
                  <a:lnTo>
                    <a:pt x="882" y="67"/>
                  </a:lnTo>
                  <a:lnTo>
                    <a:pt x="1134" y="250"/>
                  </a:lnTo>
                  <a:lnTo>
                    <a:pt x="1114" y="350"/>
                  </a:lnTo>
                  <a:lnTo>
                    <a:pt x="1377" y="484"/>
                  </a:lnTo>
                  <a:lnTo>
                    <a:pt x="1301" y="534"/>
                  </a:lnTo>
                  <a:lnTo>
                    <a:pt x="1417" y="549"/>
                  </a:lnTo>
                  <a:lnTo>
                    <a:pt x="1352" y="583"/>
                  </a:lnTo>
                  <a:lnTo>
                    <a:pt x="1476" y="667"/>
                  </a:lnTo>
                  <a:lnTo>
                    <a:pt x="1398" y="684"/>
                  </a:lnTo>
                  <a:lnTo>
                    <a:pt x="1508" y="793"/>
                  </a:lnTo>
                  <a:lnTo>
                    <a:pt x="1500" y="875"/>
                  </a:lnTo>
                  <a:lnTo>
                    <a:pt x="1417" y="894"/>
                  </a:lnTo>
                  <a:lnTo>
                    <a:pt x="1454" y="970"/>
                  </a:lnTo>
                  <a:lnTo>
                    <a:pt x="1587" y="1010"/>
                  </a:lnTo>
                  <a:lnTo>
                    <a:pt x="1545" y="107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0" name="Freeform 22"/>
            <p:cNvSpPr>
              <a:spLocks/>
            </p:cNvSpPr>
            <p:nvPr/>
          </p:nvSpPr>
          <p:spPr bwMode="auto">
            <a:xfrm>
              <a:off x="1741" y="1294"/>
              <a:ext cx="144" cy="379"/>
            </a:xfrm>
            <a:custGeom>
              <a:avLst/>
              <a:gdLst>
                <a:gd name="T0" fmla="*/ 0 w 576"/>
                <a:gd name="T1" fmla="*/ 0 h 1517"/>
                <a:gd name="T2" fmla="*/ 162 w 576"/>
                <a:gd name="T3" fmla="*/ 41 h 1517"/>
                <a:gd name="T4" fmla="*/ 381 w 576"/>
                <a:gd name="T5" fmla="*/ 315 h 1517"/>
                <a:gd name="T6" fmla="*/ 483 w 576"/>
                <a:gd name="T7" fmla="*/ 519 h 1517"/>
                <a:gd name="T8" fmla="*/ 576 w 576"/>
                <a:gd name="T9" fmla="*/ 657 h 1517"/>
                <a:gd name="T10" fmla="*/ 568 w 576"/>
                <a:gd name="T11" fmla="*/ 790 h 1517"/>
                <a:gd name="T12" fmla="*/ 464 w 576"/>
                <a:gd name="T13" fmla="*/ 898 h 1517"/>
                <a:gd name="T14" fmla="*/ 460 w 576"/>
                <a:gd name="T15" fmla="*/ 1085 h 1517"/>
                <a:gd name="T16" fmla="*/ 359 w 576"/>
                <a:gd name="T17" fmla="*/ 1414 h 1517"/>
                <a:gd name="T18" fmla="*/ 338 w 576"/>
                <a:gd name="T19" fmla="*/ 1517 h 1517"/>
                <a:gd name="T20" fmla="*/ 338 w 576"/>
                <a:gd name="T21" fmla="*/ 1132 h 1517"/>
                <a:gd name="T22" fmla="*/ 338 w 576"/>
                <a:gd name="T23" fmla="*/ 898 h 1517"/>
                <a:gd name="T24" fmla="*/ 316 w 576"/>
                <a:gd name="T25" fmla="*/ 790 h 1517"/>
                <a:gd name="T26" fmla="*/ 460 w 576"/>
                <a:gd name="T27" fmla="*/ 790 h 1517"/>
                <a:gd name="T28" fmla="*/ 525 w 576"/>
                <a:gd name="T29" fmla="*/ 685 h 1517"/>
                <a:gd name="T30" fmla="*/ 412 w 576"/>
                <a:gd name="T31" fmla="*/ 644 h 1517"/>
                <a:gd name="T32" fmla="*/ 489 w 576"/>
                <a:gd name="T33" fmla="*/ 611 h 1517"/>
                <a:gd name="T34" fmla="*/ 328 w 576"/>
                <a:gd name="T35" fmla="*/ 483 h 1517"/>
                <a:gd name="T36" fmla="*/ 424 w 576"/>
                <a:gd name="T37" fmla="*/ 460 h 1517"/>
                <a:gd name="T38" fmla="*/ 272 w 576"/>
                <a:gd name="T39" fmla="*/ 299 h 1517"/>
                <a:gd name="T40" fmla="*/ 283 w 576"/>
                <a:gd name="T41" fmla="*/ 234 h 1517"/>
                <a:gd name="T42" fmla="*/ 141 w 576"/>
                <a:gd name="T43" fmla="*/ 133 h 1517"/>
                <a:gd name="T44" fmla="*/ 116 w 576"/>
                <a:gd name="T45" fmla="*/ 62 h 1517"/>
                <a:gd name="T46" fmla="*/ 0 w 576"/>
                <a:gd name="T47" fmla="*/ 0 h 15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576" h="1517">
                  <a:moveTo>
                    <a:pt x="0" y="0"/>
                  </a:moveTo>
                  <a:lnTo>
                    <a:pt x="162" y="41"/>
                  </a:lnTo>
                  <a:lnTo>
                    <a:pt x="381" y="315"/>
                  </a:lnTo>
                  <a:lnTo>
                    <a:pt x="483" y="519"/>
                  </a:lnTo>
                  <a:lnTo>
                    <a:pt x="576" y="657"/>
                  </a:lnTo>
                  <a:lnTo>
                    <a:pt x="568" y="790"/>
                  </a:lnTo>
                  <a:lnTo>
                    <a:pt x="464" y="898"/>
                  </a:lnTo>
                  <a:lnTo>
                    <a:pt x="460" y="1085"/>
                  </a:lnTo>
                  <a:lnTo>
                    <a:pt x="359" y="1414"/>
                  </a:lnTo>
                  <a:lnTo>
                    <a:pt x="338" y="1517"/>
                  </a:lnTo>
                  <a:lnTo>
                    <a:pt x="338" y="1132"/>
                  </a:lnTo>
                  <a:lnTo>
                    <a:pt x="338" y="898"/>
                  </a:lnTo>
                  <a:lnTo>
                    <a:pt x="316" y="790"/>
                  </a:lnTo>
                  <a:lnTo>
                    <a:pt x="460" y="790"/>
                  </a:lnTo>
                  <a:lnTo>
                    <a:pt x="525" y="685"/>
                  </a:lnTo>
                  <a:lnTo>
                    <a:pt x="412" y="644"/>
                  </a:lnTo>
                  <a:lnTo>
                    <a:pt x="489" y="611"/>
                  </a:lnTo>
                  <a:lnTo>
                    <a:pt x="328" y="483"/>
                  </a:lnTo>
                  <a:lnTo>
                    <a:pt x="424" y="460"/>
                  </a:lnTo>
                  <a:lnTo>
                    <a:pt x="272" y="299"/>
                  </a:lnTo>
                  <a:lnTo>
                    <a:pt x="283" y="234"/>
                  </a:lnTo>
                  <a:lnTo>
                    <a:pt x="141" y="133"/>
                  </a:lnTo>
                  <a:lnTo>
                    <a:pt x="116" y="62"/>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1" name="Freeform 23"/>
            <p:cNvSpPr>
              <a:spLocks/>
            </p:cNvSpPr>
            <p:nvPr/>
          </p:nvSpPr>
          <p:spPr bwMode="auto">
            <a:xfrm>
              <a:off x="1365" y="1409"/>
              <a:ext cx="155" cy="160"/>
            </a:xfrm>
            <a:custGeom>
              <a:avLst/>
              <a:gdLst>
                <a:gd name="T0" fmla="*/ 622 w 622"/>
                <a:gd name="T1" fmla="*/ 0 h 641"/>
                <a:gd name="T2" fmla="*/ 454 w 622"/>
                <a:gd name="T3" fmla="*/ 345 h 641"/>
                <a:gd name="T4" fmla="*/ 333 w 622"/>
                <a:gd name="T5" fmla="*/ 426 h 641"/>
                <a:gd name="T6" fmla="*/ 113 w 622"/>
                <a:gd name="T7" fmla="*/ 528 h 641"/>
                <a:gd name="T8" fmla="*/ 0 w 622"/>
                <a:gd name="T9" fmla="*/ 641 h 641"/>
                <a:gd name="T10" fmla="*/ 148 w 622"/>
                <a:gd name="T11" fmla="*/ 560 h 641"/>
                <a:gd name="T12" fmla="*/ 378 w 622"/>
                <a:gd name="T13" fmla="*/ 498 h 641"/>
                <a:gd name="T14" fmla="*/ 511 w 622"/>
                <a:gd name="T15" fmla="*/ 386 h 641"/>
                <a:gd name="T16" fmla="*/ 583 w 622"/>
                <a:gd name="T17" fmla="*/ 284 h 641"/>
                <a:gd name="T18" fmla="*/ 622 w 622"/>
                <a:gd name="T19" fmla="*/ 0 h 6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22" h="641">
                  <a:moveTo>
                    <a:pt x="622" y="0"/>
                  </a:moveTo>
                  <a:lnTo>
                    <a:pt x="454" y="345"/>
                  </a:lnTo>
                  <a:lnTo>
                    <a:pt x="333" y="426"/>
                  </a:lnTo>
                  <a:lnTo>
                    <a:pt x="113" y="528"/>
                  </a:lnTo>
                  <a:lnTo>
                    <a:pt x="0" y="641"/>
                  </a:lnTo>
                  <a:lnTo>
                    <a:pt x="148" y="560"/>
                  </a:lnTo>
                  <a:lnTo>
                    <a:pt x="378" y="498"/>
                  </a:lnTo>
                  <a:lnTo>
                    <a:pt x="511" y="386"/>
                  </a:lnTo>
                  <a:lnTo>
                    <a:pt x="583" y="284"/>
                  </a:lnTo>
                  <a:lnTo>
                    <a:pt x="62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2" name="Freeform 24"/>
            <p:cNvSpPr>
              <a:spLocks/>
            </p:cNvSpPr>
            <p:nvPr/>
          </p:nvSpPr>
          <p:spPr bwMode="auto">
            <a:xfrm>
              <a:off x="1188" y="1434"/>
              <a:ext cx="242" cy="281"/>
            </a:xfrm>
            <a:custGeom>
              <a:avLst/>
              <a:gdLst>
                <a:gd name="T0" fmla="*/ 854 w 967"/>
                <a:gd name="T1" fmla="*/ 0 h 1125"/>
                <a:gd name="T2" fmla="*/ 854 w 967"/>
                <a:gd name="T3" fmla="*/ 85 h 1125"/>
                <a:gd name="T4" fmla="*/ 877 w 967"/>
                <a:gd name="T5" fmla="*/ 126 h 1125"/>
                <a:gd name="T6" fmla="*/ 967 w 967"/>
                <a:gd name="T7" fmla="*/ 185 h 1125"/>
                <a:gd name="T8" fmla="*/ 888 w 967"/>
                <a:gd name="T9" fmla="*/ 185 h 1125"/>
                <a:gd name="T10" fmla="*/ 789 w 967"/>
                <a:gd name="T11" fmla="*/ 246 h 1125"/>
                <a:gd name="T12" fmla="*/ 686 w 967"/>
                <a:gd name="T13" fmla="*/ 359 h 1125"/>
                <a:gd name="T14" fmla="*/ 660 w 967"/>
                <a:gd name="T15" fmla="*/ 442 h 1125"/>
                <a:gd name="T16" fmla="*/ 660 w 967"/>
                <a:gd name="T17" fmla="*/ 514 h 1125"/>
                <a:gd name="T18" fmla="*/ 706 w 967"/>
                <a:gd name="T19" fmla="*/ 542 h 1125"/>
                <a:gd name="T20" fmla="*/ 888 w 967"/>
                <a:gd name="T21" fmla="*/ 442 h 1125"/>
                <a:gd name="T22" fmla="*/ 809 w 967"/>
                <a:gd name="T23" fmla="*/ 602 h 1125"/>
                <a:gd name="T24" fmla="*/ 917 w 967"/>
                <a:gd name="T25" fmla="*/ 573 h 1125"/>
                <a:gd name="T26" fmla="*/ 888 w 967"/>
                <a:gd name="T27" fmla="*/ 705 h 1125"/>
                <a:gd name="T28" fmla="*/ 888 w 967"/>
                <a:gd name="T29" fmla="*/ 838 h 1125"/>
                <a:gd name="T30" fmla="*/ 755 w 967"/>
                <a:gd name="T31" fmla="*/ 958 h 1125"/>
                <a:gd name="T32" fmla="*/ 746 w 967"/>
                <a:gd name="T33" fmla="*/ 1125 h 1125"/>
                <a:gd name="T34" fmla="*/ 686 w 967"/>
                <a:gd name="T35" fmla="*/ 1113 h 1125"/>
                <a:gd name="T36" fmla="*/ 538 w 967"/>
                <a:gd name="T37" fmla="*/ 941 h 1125"/>
                <a:gd name="T38" fmla="*/ 470 w 967"/>
                <a:gd name="T39" fmla="*/ 899 h 1125"/>
                <a:gd name="T40" fmla="*/ 400 w 967"/>
                <a:gd name="T41" fmla="*/ 899 h 1125"/>
                <a:gd name="T42" fmla="*/ 480 w 967"/>
                <a:gd name="T43" fmla="*/ 869 h 1125"/>
                <a:gd name="T44" fmla="*/ 522 w 967"/>
                <a:gd name="T45" fmla="*/ 855 h 1125"/>
                <a:gd name="T46" fmla="*/ 480 w 967"/>
                <a:gd name="T47" fmla="*/ 542 h 1125"/>
                <a:gd name="T48" fmla="*/ 355 w 967"/>
                <a:gd name="T49" fmla="*/ 710 h 1125"/>
                <a:gd name="T50" fmla="*/ 173 w 967"/>
                <a:gd name="T51" fmla="*/ 789 h 1125"/>
                <a:gd name="T52" fmla="*/ 0 w 967"/>
                <a:gd name="T53" fmla="*/ 813 h 1125"/>
                <a:gd name="T54" fmla="*/ 203 w 967"/>
                <a:gd name="T55" fmla="*/ 744 h 1125"/>
                <a:gd name="T56" fmla="*/ 341 w 967"/>
                <a:gd name="T57" fmla="*/ 671 h 1125"/>
                <a:gd name="T58" fmla="*/ 427 w 967"/>
                <a:gd name="T59" fmla="*/ 542 h 1125"/>
                <a:gd name="T60" fmla="*/ 569 w 967"/>
                <a:gd name="T61" fmla="*/ 359 h 1125"/>
                <a:gd name="T62" fmla="*/ 723 w 967"/>
                <a:gd name="T63" fmla="*/ 201 h 1125"/>
                <a:gd name="T64" fmla="*/ 819 w 967"/>
                <a:gd name="T65" fmla="*/ 145 h 1125"/>
                <a:gd name="T66" fmla="*/ 828 w 967"/>
                <a:gd name="T67" fmla="*/ 98 h 1125"/>
                <a:gd name="T68" fmla="*/ 854 w 967"/>
                <a:gd name="T69" fmla="*/ 0 h 11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67" h="1125">
                  <a:moveTo>
                    <a:pt x="854" y="0"/>
                  </a:moveTo>
                  <a:lnTo>
                    <a:pt x="854" y="85"/>
                  </a:lnTo>
                  <a:lnTo>
                    <a:pt x="877" y="126"/>
                  </a:lnTo>
                  <a:lnTo>
                    <a:pt x="967" y="185"/>
                  </a:lnTo>
                  <a:lnTo>
                    <a:pt x="888" y="185"/>
                  </a:lnTo>
                  <a:lnTo>
                    <a:pt x="789" y="246"/>
                  </a:lnTo>
                  <a:lnTo>
                    <a:pt x="686" y="359"/>
                  </a:lnTo>
                  <a:lnTo>
                    <a:pt x="660" y="442"/>
                  </a:lnTo>
                  <a:lnTo>
                    <a:pt x="660" y="514"/>
                  </a:lnTo>
                  <a:lnTo>
                    <a:pt x="706" y="542"/>
                  </a:lnTo>
                  <a:lnTo>
                    <a:pt x="888" y="442"/>
                  </a:lnTo>
                  <a:lnTo>
                    <a:pt x="809" y="602"/>
                  </a:lnTo>
                  <a:lnTo>
                    <a:pt x="917" y="573"/>
                  </a:lnTo>
                  <a:lnTo>
                    <a:pt x="888" y="705"/>
                  </a:lnTo>
                  <a:lnTo>
                    <a:pt x="888" y="838"/>
                  </a:lnTo>
                  <a:lnTo>
                    <a:pt x="755" y="958"/>
                  </a:lnTo>
                  <a:lnTo>
                    <a:pt x="746" y="1125"/>
                  </a:lnTo>
                  <a:lnTo>
                    <a:pt x="686" y="1113"/>
                  </a:lnTo>
                  <a:lnTo>
                    <a:pt x="538" y="941"/>
                  </a:lnTo>
                  <a:lnTo>
                    <a:pt x="470" y="899"/>
                  </a:lnTo>
                  <a:lnTo>
                    <a:pt x="400" y="899"/>
                  </a:lnTo>
                  <a:lnTo>
                    <a:pt x="480" y="869"/>
                  </a:lnTo>
                  <a:lnTo>
                    <a:pt x="522" y="855"/>
                  </a:lnTo>
                  <a:lnTo>
                    <a:pt x="480" y="542"/>
                  </a:lnTo>
                  <a:lnTo>
                    <a:pt x="355" y="710"/>
                  </a:lnTo>
                  <a:lnTo>
                    <a:pt x="173" y="789"/>
                  </a:lnTo>
                  <a:lnTo>
                    <a:pt x="0" y="813"/>
                  </a:lnTo>
                  <a:lnTo>
                    <a:pt x="203" y="744"/>
                  </a:lnTo>
                  <a:lnTo>
                    <a:pt x="341" y="671"/>
                  </a:lnTo>
                  <a:lnTo>
                    <a:pt x="427" y="542"/>
                  </a:lnTo>
                  <a:lnTo>
                    <a:pt x="569" y="359"/>
                  </a:lnTo>
                  <a:lnTo>
                    <a:pt x="723" y="201"/>
                  </a:lnTo>
                  <a:lnTo>
                    <a:pt x="819" y="145"/>
                  </a:lnTo>
                  <a:lnTo>
                    <a:pt x="828" y="98"/>
                  </a:lnTo>
                  <a:lnTo>
                    <a:pt x="85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3" name="Freeform 25"/>
            <p:cNvSpPr>
              <a:spLocks/>
            </p:cNvSpPr>
            <p:nvPr/>
          </p:nvSpPr>
          <p:spPr bwMode="auto">
            <a:xfrm>
              <a:off x="1412" y="1368"/>
              <a:ext cx="75" cy="45"/>
            </a:xfrm>
            <a:custGeom>
              <a:avLst/>
              <a:gdLst>
                <a:gd name="T0" fmla="*/ 223 w 298"/>
                <a:gd name="T1" fmla="*/ 177 h 177"/>
                <a:gd name="T2" fmla="*/ 298 w 298"/>
                <a:gd name="T3" fmla="*/ 101 h 177"/>
                <a:gd name="T4" fmla="*/ 205 w 298"/>
                <a:gd name="T5" fmla="*/ 101 h 177"/>
                <a:gd name="T6" fmla="*/ 0 w 298"/>
                <a:gd name="T7" fmla="*/ 0 h 177"/>
                <a:gd name="T8" fmla="*/ 0 w 298"/>
                <a:gd name="T9" fmla="*/ 47 h 177"/>
                <a:gd name="T10" fmla="*/ 223 w 298"/>
                <a:gd name="T11" fmla="*/ 177 h 177"/>
              </a:gdLst>
              <a:ahLst/>
              <a:cxnLst>
                <a:cxn ang="0">
                  <a:pos x="T0" y="T1"/>
                </a:cxn>
                <a:cxn ang="0">
                  <a:pos x="T2" y="T3"/>
                </a:cxn>
                <a:cxn ang="0">
                  <a:pos x="T4" y="T5"/>
                </a:cxn>
                <a:cxn ang="0">
                  <a:pos x="T6" y="T7"/>
                </a:cxn>
                <a:cxn ang="0">
                  <a:pos x="T8" y="T9"/>
                </a:cxn>
                <a:cxn ang="0">
                  <a:pos x="T10" y="T11"/>
                </a:cxn>
              </a:cxnLst>
              <a:rect l="0" t="0" r="r" b="b"/>
              <a:pathLst>
                <a:path w="298" h="177">
                  <a:moveTo>
                    <a:pt x="223" y="177"/>
                  </a:moveTo>
                  <a:lnTo>
                    <a:pt x="298" y="101"/>
                  </a:lnTo>
                  <a:lnTo>
                    <a:pt x="205" y="101"/>
                  </a:lnTo>
                  <a:lnTo>
                    <a:pt x="0" y="0"/>
                  </a:lnTo>
                  <a:lnTo>
                    <a:pt x="0" y="47"/>
                  </a:lnTo>
                  <a:lnTo>
                    <a:pt x="223" y="17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4" name="Freeform 26"/>
            <p:cNvSpPr>
              <a:spLocks/>
            </p:cNvSpPr>
            <p:nvPr/>
          </p:nvSpPr>
          <p:spPr bwMode="auto">
            <a:xfrm>
              <a:off x="1342" y="1244"/>
              <a:ext cx="88" cy="33"/>
            </a:xfrm>
            <a:custGeom>
              <a:avLst/>
              <a:gdLst>
                <a:gd name="T0" fmla="*/ 352 w 352"/>
                <a:gd name="T1" fmla="*/ 0 h 133"/>
                <a:gd name="T2" fmla="*/ 0 w 352"/>
                <a:gd name="T3" fmla="*/ 133 h 133"/>
                <a:gd name="T4" fmla="*/ 282 w 352"/>
                <a:gd name="T5" fmla="*/ 0 h 133"/>
                <a:gd name="T6" fmla="*/ 352 w 352"/>
                <a:gd name="T7" fmla="*/ 0 h 133"/>
              </a:gdLst>
              <a:ahLst/>
              <a:cxnLst>
                <a:cxn ang="0">
                  <a:pos x="T0" y="T1"/>
                </a:cxn>
                <a:cxn ang="0">
                  <a:pos x="T2" y="T3"/>
                </a:cxn>
                <a:cxn ang="0">
                  <a:pos x="T4" y="T5"/>
                </a:cxn>
                <a:cxn ang="0">
                  <a:pos x="T6" y="T7"/>
                </a:cxn>
              </a:cxnLst>
              <a:rect l="0" t="0" r="r" b="b"/>
              <a:pathLst>
                <a:path w="352" h="133">
                  <a:moveTo>
                    <a:pt x="352" y="0"/>
                  </a:moveTo>
                  <a:lnTo>
                    <a:pt x="0" y="133"/>
                  </a:lnTo>
                  <a:lnTo>
                    <a:pt x="282" y="0"/>
                  </a:lnTo>
                  <a:lnTo>
                    <a:pt x="35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5" name="Freeform 27"/>
            <p:cNvSpPr>
              <a:spLocks/>
            </p:cNvSpPr>
            <p:nvPr/>
          </p:nvSpPr>
          <p:spPr bwMode="auto">
            <a:xfrm>
              <a:off x="937" y="1301"/>
              <a:ext cx="376" cy="388"/>
            </a:xfrm>
            <a:custGeom>
              <a:avLst/>
              <a:gdLst>
                <a:gd name="T0" fmla="*/ 1506 w 1506"/>
                <a:gd name="T1" fmla="*/ 0 h 1554"/>
                <a:gd name="T2" fmla="*/ 1125 w 1506"/>
                <a:gd name="T3" fmla="*/ 472 h 1554"/>
                <a:gd name="T4" fmla="*/ 897 w 1506"/>
                <a:gd name="T5" fmla="*/ 699 h 1554"/>
                <a:gd name="T6" fmla="*/ 545 w 1506"/>
                <a:gd name="T7" fmla="*/ 930 h 1554"/>
                <a:gd name="T8" fmla="*/ 414 w 1506"/>
                <a:gd name="T9" fmla="*/ 1057 h 1554"/>
                <a:gd name="T10" fmla="*/ 0 w 1506"/>
                <a:gd name="T11" fmla="*/ 1554 h 1554"/>
                <a:gd name="T12" fmla="*/ 347 w 1506"/>
                <a:gd name="T13" fmla="*/ 1045 h 1554"/>
                <a:gd name="T14" fmla="*/ 511 w 1506"/>
                <a:gd name="T15" fmla="*/ 870 h 1554"/>
                <a:gd name="T16" fmla="*/ 730 w 1506"/>
                <a:gd name="T17" fmla="*/ 748 h 1554"/>
                <a:gd name="T18" fmla="*/ 961 w 1506"/>
                <a:gd name="T19" fmla="*/ 583 h 1554"/>
                <a:gd name="T20" fmla="*/ 1125 w 1506"/>
                <a:gd name="T21" fmla="*/ 448 h 1554"/>
                <a:gd name="T22" fmla="*/ 1506 w 1506"/>
                <a:gd name="T23" fmla="*/ 0 h 15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06" h="1554">
                  <a:moveTo>
                    <a:pt x="1506" y="0"/>
                  </a:moveTo>
                  <a:lnTo>
                    <a:pt x="1125" y="472"/>
                  </a:lnTo>
                  <a:lnTo>
                    <a:pt x="897" y="699"/>
                  </a:lnTo>
                  <a:lnTo>
                    <a:pt x="545" y="930"/>
                  </a:lnTo>
                  <a:lnTo>
                    <a:pt x="414" y="1057"/>
                  </a:lnTo>
                  <a:lnTo>
                    <a:pt x="0" y="1554"/>
                  </a:lnTo>
                  <a:lnTo>
                    <a:pt x="347" y="1045"/>
                  </a:lnTo>
                  <a:lnTo>
                    <a:pt x="511" y="870"/>
                  </a:lnTo>
                  <a:lnTo>
                    <a:pt x="730" y="748"/>
                  </a:lnTo>
                  <a:lnTo>
                    <a:pt x="961" y="583"/>
                  </a:lnTo>
                  <a:lnTo>
                    <a:pt x="1125" y="448"/>
                  </a:lnTo>
                  <a:lnTo>
                    <a:pt x="150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6" name="Freeform 28"/>
            <p:cNvSpPr>
              <a:spLocks/>
            </p:cNvSpPr>
            <p:nvPr/>
          </p:nvSpPr>
          <p:spPr bwMode="auto">
            <a:xfrm>
              <a:off x="1390" y="1733"/>
              <a:ext cx="441" cy="442"/>
            </a:xfrm>
            <a:custGeom>
              <a:avLst/>
              <a:gdLst>
                <a:gd name="T0" fmla="*/ 1762 w 1762"/>
                <a:gd name="T1" fmla="*/ 0 h 1769"/>
                <a:gd name="T2" fmla="*/ 1754 w 1762"/>
                <a:gd name="T3" fmla="*/ 239 h 1769"/>
                <a:gd name="T4" fmla="*/ 1693 w 1762"/>
                <a:gd name="T5" fmla="*/ 561 h 1769"/>
                <a:gd name="T6" fmla="*/ 1468 w 1762"/>
                <a:gd name="T7" fmla="*/ 1227 h 1769"/>
                <a:gd name="T8" fmla="*/ 1344 w 1762"/>
                <a:gd name="T9" fmla="*/ 1414 h 1769"/>
                <a:gd name="T10" fmla="*/ 1344 w 1762"/>
                <a:gd name="T11" fmla="*/ 1758 h 1769"/>
                <a:gd name="T12" fmla="*/ 1274 w 1762"/>
                <a:gd name="T13" fmla="*/ 1769 h 1769"/>
                <a:gd name="T14" fmla="*/ 1159 w 1762"/>
                <a:gd name="T15" fmla="*/ 1646 h 1769"/>
                <a:gd name="T16" fmla="*/ 1029 w 1762"/>
                <a:gd name="T17" fmla="*/ 1710 h 1769"/>
                <a:gd name="T18" fmla="*/ 964 w 1762"/>
                <a:gd name="T19" fmla="*/ 1710 h 1769"/>
                <a:gd name="T20" fmla="*/ 769 w 1762"/>
                <a:gd name="T21" fmla="*/ 1703 h 1769"/>
                <a:gd name="T22" fmla="*/ 539 w 1762"/>
                <a:gd name="T23" fmla="*/ 1612 h 1769"/>
                <a:gd name="T24" fmla="*/ 275 w 1762"/>
                <a:gd name="T25" fmla="*/ 1430 h 1769"/>
                <a:gd name="T26" fmla="*/ 99 w 1762"/>
                <a:gd name="T27" fmla="*/ 1286 h 1769"/>
                <a:gd name="T28" fmla="*/ 0 w 1762"/>
                <a:gd name="T29" fmla="*/ 883 h 1769"/>
                <a:gd name="T30" fmla="*/ 134 w 1762"/>
                <a:gd name="T31" fmla="*/ 1286 h 1769"/>
                <a:gd name="T32" fmla="*/ 500 w 1762"/>
                <a:gd name="T33" fmla="*/ 1558 h 1769"/>
                <a:gd name="T34" fmla="*/ 792 w 1762"/>
                <a:gd name="T35" fmla="*/ 1671 h 1769"/>
                <a:gd name="T36" fmla="*/ 983 w 1762"/>
                <a:gd name="T37" fmla="*/ 1680 h 1769"/>
                <a:gd name="T38" fmla="*/ 1159 w 1762"/>
                <a:gd name="T39" fmla="*/ 1612 h 1769"/>
                <a:gd name="T40" fmla="*/ 1274 w 1762"/>
                <a:gd name="T41" fmla="*/ 1486 h 1769"/>
                <a:gd name="T42" fmla="*/ 1380 w 1762"/>
                <a:gd name="T43" fmla="*/ 1327 h 1769"/>
                <a:gd name="T44" fmla="*/ 1468 w 1762"/>
                <a:gd name="T45" fmla="*/ 1153 h 1769"/>
                <a:gd name="T46" fmla="*/ 1584 w 1762"/>
                <a:gd name="T47" fmla="*/ 831 h 1769"/>
                <a:gd name="T48" fmla="*/ 1643 w 1762"/>
                <a:gd name="T49" fmla="*/ 634 h 1769"/>
                <a:gd name="T50" fmla="*/ 1686 w 1762"/>
                <a:gd name="T51" fmla="*/ 417 h 1769"/>
                <a:gd name="T52" fmla="*/ 1731 w 1762"/>
                <a:gd name="T53" fmla="*/ 260 h 1769"/>
                <a:gd name="T54" fmla="*/ 1762 w 1762"/>
                <a:gd name="T55" fmla="*/ 0 h 17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62" h="1769">
                  <a:moveTo>
                    <a:pt x="1762" y="0"/>
                  </a:moveTo>
                  <a:lnTo>
                    <a:pt x="1754" y="239"/>
                  </a:lnTo>
                  <a:lnTo>
                    <a:pt x="1693" y="561"/>
                  </a:lnTo>
                  <a:lnTo>
                    <a:pt x="1468" y="1227"/>
                  </a:lnTo>
                  <a:lnTo>
                    <a:pt x="1344" y="1414"/>
                  </a:lnTo>
                  <a:lnTo>
                    <a:pt x="1344" y="1758"/>
                  </a:lnTo>
                  <a:lnTo>
                    <a:pt x="1274" y="1769"/>
                  </a:lnTo>
                  <a:lnTo>
                    <a:pt x="1159" y="1646"/>
                  </a:lnTo>
                  <a:lnTo>
                    <a:pt x="1029" y="1710"/>
                  </a:lnTo>
                  <a:lnTo>
                    <a:pt x="964" y="1710"/>
                  </a:lnTo>
                  <a:lnTo>
                    <a:pt x="769" y="1703"/>
                  </a:lnTo>
                  <a:lnTo>
                    <a:pt x="539" y="1612"/>
                  </a:lnTo>
                  <a:lnTo>
                    <a:pt x="275" y="1430"/>
                  </a:lnTo>
                  <a:lnTo>
                    <a:pt x="99" y="1286"/>
                  </a:lnTo>
                  <a:lnTo>
                    <a:pt x="0" y="883"/>
                  </a:lnTo>
                  <a:lnTo>
                    <a:pt x="134" y="1286"/>
                  </a:lnTo>
                  <a:lnTo>
                    <a:pt x="500" y="1558"/>
                  </a:lnTo>
                  <a:lnTo>
                    <a:pt x="792" y="1671"/>
                  </a:lnTo>
                  <a:lnTo>
                    <a:pt x="983" y="1680"/>
                  </a:lnTo>
                  <a:lnTo>
                    <a:pt x="1159" y="1612"/>
                  </a:lnTo>
                  <a:lnTo>
                    <a:pt x="1274" y="1486"/>
                  </a:lnTo>
                  <a:lnTo>
                    <a:pt x="1380" y="1327"/>
                  </a:lnTo>
                  <a:lnTo>
                    <a:pt x="1468" y="1153"/>
                  </a:lnTo>
                  <a:lnTo>
                    <a:pt x="1584" y="831"/>
                  </a:lnTo>
                  <a:lnTo>
                    <a:pt x="1643" y="634"/>
                  </a:lnTo>
                  <a:lnTo>
                    <a:pt x="1686" y="417"/>
                  </a:lnTo>
                  <a:lnTo>
                    <a:pt x="1731" y="260"/>
                  </a:lnTo>
                  <a:lnTo>
                    <a:pt x="1762"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7" name="Freeform 29"/>
            <p:cNvSpPr>
              <a:spLocks/>
            </p:cNvSpPr>
            <p:nvPr/>
          </p:nvSpPr>
          <p:spPr bwMode="auto">
            <a:xfrm>
              <a:off x="1259" y="1693"/>
              <a:ext cx="271" cy="646"/>
            </a:xfrm>
            <a:custGeom>
              <a:avLst/>
              <a:gdLst>
                <a:gd name="T0" fmla="*/ 395 w 1083"/>
                <a:gd name="T1" fmla="*/ 578 h 2585"/>
                <a:gd name="T2" fmla="*/ 461 w 1083"/>
                <a:gd name="T3" fmla="*/ 914 h 2585"/>
                <a:gd name="T4" fmla="*/ 401 w 1083"/>
                <a:gd name="T5" fmla="*/ 900 h 2585"/>
                <a:gd name="T6" fmla="*/ 401 w 1083"/>
                <a:gd name="T7" fmla="*/ 1416 h 2585"/>
                <a:gd name="T8" fmla="*/ 481 w 1083"/>
                <a:gd name="T9" fmla="*/ 1734 h 2585"/>
                <a:gd name="T10" fmla="*/ 777 w 1083"/>
                <a:gd name="T11" fmla="*/ 2162 h 2585"/>
                <a:gd name="T12" fmla="*/ 1020 w 1083"/>
                <a:gd name="T13" fmla="*/ 2245 h 2585"/>
                <a:gd name="T14" fmla="*/ 1083 w 1083"/>
                <a:gd name="T15" fmla="*/ 2585 h 2585"/>
                <a:gd name="T16" fmla="*/ 817 w 1083"/>
                <a:gd name="T17" fmla="*/ 2344 h 2585"/>
                <a:gd name="T18" fmla="*/ 461 w 1083"/>
                <a:gd name="T19" fmla="*/ 1841 h 2585"/>
                <a:gd name="T20" fmla="*/ 375 w 1083"/>
                <a:gd name="T21" fmla="*/ 1518 h 2585"/>
                <a:gd name="T22" fmla="*/ 375 w 1083"/>
                <a:gd name="T23" fmla="*/ 861 h 2585"/>
                <a:gd name="T24" fmla="*/ 335 w 1083"/>
                <a:gd name="T25" fmla="*/ 690 h 2585"/>
                <a:gd name="T26" fmla="*/ 253 w 1083"/>
                <a:gd name="T27" fmla="*/ 690 h 2585"/>
                <a:gd name="T28" fmla="*/ 152 w 1083"/>
                <a:gd name="T29" fmla="*/ 564 h 2585"/>
                <a:gd name="T30" fmla="*/ 30 w 1083"/>
                <a:gd name="T31" fmla="*/ 293 h 2585"/>
                <a:gd name="T32" fmla="*/ 0 w 1083"/>
                <a:gd name="T33" fmla="*/ 0 h 2585"/>
                <a:gd name="T34" fmla="*/ 30 w 1083"/>
                <a:gd name="T35" fmla="*/ 250 h 2585"/>
                <a:gd name="T36" fmla="*/ 178 w 1083"/>
                <a:gd name="T37" fmla="*/ 564 h 2585"/>
                <a:gd name="T38" fmla="*/ 271 w 1083"/>
                <a:gd name="T39" fmla="*/ 663 h 2585"/>
                <a:gd name="T40" fmla="*/ 335 w 1083"/>
                <a:gd name="T41" fmla="*/ 663 h 2585"/>
                <a:gd name="T42" fmla="*/ 395 w 1083"/>
                <a:gd name="T43" fmla="*/ 578 h 25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1083" h="2585">
                  <a:moveTo>
                    <a:pt x="395" y="578"/>
                  </a:moveTo>
                  <a:lnTo>
                    <a:pt x="461" y="914"/>
                  </a:lnTo>
                  <a:lnTo>
                    <a:pt x="401" y="900"/>
                  </a:lnTo>
                  <a:lnTo>
                    <a:pt x="401" y="1416"/>
                  </a:lnTo>
                  <a:lnTo>
                    <a:pt x="481" y="1734"/>
                  </a:lnTo>
                  <a:lnTo>
                    <a:pt x="777" y="2162"/>
                  </a:lnTo>
                  <a:lnTo>
                    <a:pt x="1020" y="2245"/>
                  </a:lnTo>
                  <a:lnTo>
                    <a:pt x="1083" y="2585"/>
                  </a:lnTo>
                  <a:lnTo>
                    <a:pt x="817" y="2344"/>
                  </a:lnTo>
                  <a:lnTo>
                    <a:pt x="461" y="1841"/>
                  </a:lnTo>
                  <a:lnTo>
                    <a:pt x="375" y="1518"/>
                  </a:lnTo>
                  <a:lnTo>
                    <a:pt x="375" y="861"/>
                  </a:lnTo>
                  <a:lnTo>
                    <a:pt x="335" y="690"/>
                  </a:lnTo>
                  <a:lnTo>
                    <a:pt x="253" y="690"/>
                  </a:lnTo>
                  <a:lnTo>
                    <a:pt x="152" y="564"/>
                  </a:lnTo>
                  <a:lnTo>
                    <a:pt x="30" y="293"/>
                  </a:lnTo>
                  <a:lnTo>
                    <a:pt x="0" y="0"/>
                  </a:lnTo>
                  <a:lnTo>
                    <a:pt x="30" y="250"/>
                  </a:lnTo>
                  <a:lnTo>
                    <a:pt x="178" y="564"/>
                  </a:lnTo>
                  <a:lnTo>
                    <a:pt x="271" y="663"/>
                  </a:lnTo>
                  <a:lnTo>
                    <a:pt x="335" y="663"/>
                  </a:lnTo>
                  <a:lnTo>
                    <a:pt x="395" y="578"/>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8" name="Freeform 30"/>
            <p:cNvSpPr>
              <a:spLocks/>
            </p:cNvSpPr>
            <p:nvPr/>
          </p:nvSpPr>
          <p:spPr bwMode="auto">
            <a:xfrm>
              <a:off x="1261" y="1651"/>
              <a:ext cx="55" cy="22"/>
            </a:xfrm>
            <a:custGeom>
              <a:avLst/>
              <a:gdLst>
                <a:gd name="T0" fmla="*/ 0 w 219"/>
                <a:gd name="T1" fmla="*/ 89 h 89"/>
                <a:gd name="T2" fmla="*/ 107 w 219"/>
                <a:gd name="T3" fmla="*/ 21 h 89"/>
                <a:gd name="T4" fmla="*/ 219 w 219"/>
                <a:gd name="T5" fmla="*/ 0 h 89"/>
                <a:gd name="T6" fmla="*/ 219 w 219"/>
                <a:gd name="T7" fmla="*/ 30 h 89"/>
                <a:gd name="T8" fmla="*/ 123 w 219"/>
                <a:gd name="T9" fmla="*/ 43 h 89"/>
                <a:gd name="T10" fmla="*/ 0 w 219"/>
                <a:gd name="T11" fmla="*/ 89 h 89"/>
              </a:gdLst>
              <a:ahLst/>
              <a:cxnLst>
                <a:cxn ang="0">
                  <a:pos x="T0" y="T1"/>
                </a:cxn>
                <a:cxn ang="0">
                  <a:pos x="T2" y="T3"/>
                </a:cxn>
                <a:cxn ang="0">
                  <a:pos x="T4" y="T5"/>
                </a:cxn>
                <a:cxn ang="0">
                  <a:pos x="T6" y="T7"/>
                </a:cxn>
                <a:cxn ang="0">
                  <a:pos x="T8" y="T9"/>
                </a:cxn>
                <a:cxn ang="0">
                  <a:pos x="T10" y="T11"/>
                </a:cxn>
              </a:cxnLst>
              <a:rect l="0" t="0" r="r" b="b"/>
              <a:pathLst>
                <a:path w="219" h="89">
                  <a:moveTo>
                    <a:pt x="0" y="89"/>
                  </a:moveTo>
                  <a:lnTo>
                    <a:pt x="107" y="21"/>
                  </a:lnTo>
                  <a:lnTo>
                    <a:pt x="219" y="0"/>
                  </a:lnTo>
                  <a:lnTo>
                    <a:pt x="219" y="30"/>
                  </a:lnTo>
                  <a:lnTo>
                    <a:pt x="123" y="43"/>
                  </a:lnTo>
                  <a:lnTo>
                    <a:pt x="0" y="8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599" name="Freeform 31"/>
            <p:cNvSpPr>
              <a:spLocks/>
            </p:cNvSpPr>
            <p:nvPr/>
          </p:nvSpPr>
          <p:spPr bwMode="auto">
            <a:xfrm>
              <a:off x="1281" y="1687"/>
              <a:ext cx="68" cy="125"/>
            </a:xfrm>
            <a:custGeom>
              <a:avLst/>
              <a:gdLst>
                <a:gd name="T0" fmla="*/ 274 w 274"/>
                <a:gd name="T1" fmla="*/ 500 h 500"/>
                <a:gd name="T2" fmla="*/ 132 w 274"/>
                <a:gd name="T3" fmla="*/ 382 h 500"/>
                <a:gd name="T4" fmla="*/ 132 w 274"/>
                <a:gd name="T5" fmla="*/ 297 h 500"/>
                <a:gd name="T6" fmla="*/ 199 w 274"/>
                <a:gd name="T7" fmla="*/ 172 h 500"/>
                <a:gd name="T8" fmla="*/ 199 w 274"/>
                <a:gd name="T9" fmla="*/ 125 h 500"/>
                <a:gd name="T10" fmla="*/ 100 w 274"/>
                <a:gd name="T11" fmla="*/ 38 h 500"/>
                <a:gd name="T12" fmla="*/ 46 w 274"/>
                <a:gd name="T13" fmla="*/ 38 h 500"/>
                <a:gd name="T14" fmla="*/ 11 w 274"/>
                <a:gd name="T15" fmla="*/ 195 h 500"/>
                <a:gd name="T16" fmla="*/ 67 w 274"/>
                <a:gd name="T17" fmla="*/ 395 h 500"/>
                <a:gd name="T18" fmla="*/ 0 w 274"/>
                <a:gd name="T19" fmla="*/ 224 h 500"/>
                <a:gd name="T20" fmla="*/ 0 w 274"/>
                <a:gd name="T21" fmla="*/ 155 h 500"/>
                <a:gd name="T22" fmla="*/ 24 w 274"/>
                <a:gd name="T23" fmla="*/ 7 h 500"/>
                <a:gd name="T24" fmla="*/ 77 w 274"/>
                <a:gd name="T25" fmla="*/ 0 h 500"/>
                <a:gd name="T26" fmla="*/ 218 w 274"/>
                <a:gd name="T27" fmla="*/ 109 h 500"/>
                <a:gd name="T28" fmla="*/ 250 w 274"/>
                <a:gd name="T29" fmla="*/ 211 h 500"/>
                <a:gd name="T30" fmla="*/ 228 w 274"/>
                <a:gd name="T31" fmla="*/ 336 h 500"/>
                <a:gd name="T32" fmla="*/ 228 w 274"/>
                <a:gd name="T33" fmla="*/ 408 h 500"/>
                <a:gd name="T34" fmla="*/ 274 w 274"/>
                <a:gd name="T35" fmla="*/ 500 h 5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274" h="500">
                  <a:moveTo>
                    <a:pt x="274" y="500"/>
                  </a:moveTo>
                  <a:lnTo>
                    <a:pt x="132" y="382"/>
                  </a:lnTo>
                  <a:lnTo>
                    <a:pt x="132" y="297"/>
                  </a:lnTo>
                  <a:lnTo>
                    <a:pt x="199" y="172"/>
                  </a:lnTo>
                  <a:lnTo>
                    <a:pt x="199" y="125"/>
                  </a:lnTo>
                  <a:lnTo>
                    <a:pt x="100" y="38"/>
                  </a:lnTo>
                  <a:lnTo>
                    <a:pt x="46" y="38"/>
                  </a:lnTo>
                  <a:lnTo>
                    <a:pt x="11" y="195"/>
                  </a:lnTo>
                  <a:lnTo>
                    <a:pt x="67" y="395"/>
                  </a:lnTo>
                  <a:lnTo>
                    <a:pt x="0" y="224"/>
                  </a:lnTo>
                  <a:lnTo>
                    <a:pt x="0" y="155"/>
                  </a:lnTo>
                  <a:lnTo>
                    <a:pt x="24" y="7"/>
                  </a:lnTo>
                  <a:lnTo>
                    <a:pt x="77" y="0"/>
                  </a:lnTo>
                  <a:lnTo>
                    <a:pt x="218" y="109"/>
                  </a:lnTo>
                  <a:lnTo>
                    <a:pt x="250" y="211"/>
                  </a:lnTo>
                  <a:lnTo>
                    <a:pt x="228" y="336"/>
                  </a:lnTo>
                  <a:lnTo>
                    <a:pt x="228" y="408"/>
                  </a:lnTo>
                  <a:lnTo>
                    <a:pt x="274" y="50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0" name="Freeform 32"/>
            <p:cNvSpPr>
              <a:spLocks/>
            </p:cNvSpPr>
            <p:nvPr/>
          </p:nvSpPr>
          <p:spPr bwMode="auto">
            <a:xfrm>
              <a:off x="1147" y="1935"/>
              <a:ext cx="196" cy="368"/>
            </a:xfrm>
            <a:custGeom>
              <a:avLst/>
              <a:gdLst>
                <a:gd name="T0" fmla="*/ 783 w 783"/>
                <a:gd name="T1" fmla="*/ 0 h 1473"/>
                <a:gd name="T2" fmla="*/ 636 w 783"/>
                <a:gd name="T3" fmla="*/ 171 h 1473"/>
                <a:gd name="T4" fmla="*/ 518 w 783"/>
                <a:gd name="T5" fmla="*/ 689 h 1473"/>
                <a:gd name="T6" fmla="*/ 487 w 783"/>
                <a:gd name="T7" fmla="*/ 1473 h 1473"/>
                <a:gd name="T8" fmla="*/ 487 w 783"/>
                <a:gd name="T9" fmla="*/ 710 h 1473"/>
                <a:gd name="T10" fmla="*/ 405 w 783"/>
                <a:gd name="T11" fmla="*/ 626 h 1473"/>
                <a:gd name="T12" fmla="*/ 355 w 783"/>
                <a:gd name="T13" fmla="*/ 322 h 1473"/>
                <a:gd name="T14" fmla="*/ 405 w 783"/>
                <a:gd name="T15" fmla="*/ 194 h 1473"/>
                <a:gd name="T16" fmla="*/ 287 w 783"/>
                <a:gd name="T17" fmla="*/ 194 h 1473"/>
                <a:gd name="T18" fmla="*/ 203 w 783"/>
                <a:gd name="T19" fmla="*/ 171 h 1473"/>
                <a:gd name="T20" fmla="*/ 0 w 783"/>
                <a:gd name="T21" fmla="*/ 257 h 1473"/>
                <a:gd name="T22" fmla="*/ 203 w 783"/>
                <a:gd name="T23" fmla="*/ 128 h 1473"/>
                <a:gd name="T24" fmla="*/ 456 w 783"/>
                <a:gd name="T25" fmla="*/ 128 h 1473"/>
                <a:gd name="T26" fmla="*/ 672 w 783"/>
                <a:gd name="T27" fmla="*/ 83 h 1473"/>
                <a:gd name="T28" fmla="*/ 783 w 783"/>
                <a:gd name="T29" fmla="*/ 0 h 14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783" h="1473">
                  <a:moveTo>
                    <a:pt x="783" y="0"/>
                  </a:moveTo>
                  <a:lnTo>
                    <a:pt x="636" y="171"/>
                  </a:lnTo>
                  <a:lnTo>
                    <a:pt x="518" y="689"/>
                  </a:lnTo>
                  <a:lnTo>
                    <a:pt x="487" y="1473"/>
                  </a:lnTo>
                  <a:lnTo>
                    <a:pt x="487" y="710"/>
                  </a:lnTo>
                  <a:lnTo>
                    <a:pt x="405" y="626"/>
                  </a:lnTo>
                  <a:lnTo>
                    <a:pt x="355" y="322"/>
                  </a:lnTo>
                  <a:lnTo>
                    <a:pt x="405" y="194"/>
                  </a:lnTo>
                  <a:lnTo>
                    <a:pt x="287" y="194"/>
                  </a:lnTo>
                  <a:lnTo>
                    <a:pt x="203" y="171"/>
                  </a:lnTo>
                  <a:lnTo>
                    <a:pt x="0" y="257"/>
                  </a:lnTo>
                  <a:lnTo>
                    <a:pt x="203" y="128"/>
                  </a:lnTo>
                  <a:lnTo>
                    <a:pt x="456" y="128"/>
                  </a:lnTo>
                  <a:lnTo>
                    <a:pt x="672" y="83"/>
                  </a:lnTo>
                  <a:lnTo>
                    <a:pt x="78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1" name="Freeform 33"/>
            <p:cNvSpPr>
              <a:spLocks/>
            </p:cNvSpPr>
            <p:nvPr/>
          </p:nvSpPr>
          <p:spPr bwMode="auto">
            <a:xfrm>
              <a:off x="970" y="1978"/>
              <a:ext cx="282" cy="244"/>
            </a:xfrm>
            <a:custGeom>
              <a:avLst/>
              <a:gdLst>
                <a:gd name="T0" fmla="*/ 931 w 1131"/>
                <a:gd name="T1" fmla="*/ 0 h 977"/>
                <a:gd name="T2" fmla="*/ 1131 w 1131"/>
                <a:gd name="T3" fmla="*/ 977 h 977"/>
                <a:gd name="T4" fmla="*/ 969 w 1131"/>
                <a:gd name="T5" fmla="*/ 475 h 977"/>
                <a:gd name="T6" fmla="*/ 552 w 1131"/>
                <a:gd name="T7" fmla="*/ 23 h 977"/>
                <a:gd name="T8" fmla="*/ 0 w 1131"/>
                <a:gd name="T9" fmla="*/ 236 h 977"/>
                <a:gd name="T10" fmla="*/ 452 w 1131"/>
                <a:gd name="T11" fmla="*/ 0 h 977"/>
                <a:gd name="T12" fmla="*/ 600 w 1131"/>
                <a:gd name="T13" fmla="*/ 0 h 977"/>
                <a:gd name="T14" fmla="*/ 914 w 1131"/>
                <a:gd name="T15" fmla="*/ 348 h 977"/>
                <a:gd name="T16" fmla="*/ 871 w 1131"/>
                <a:gd name="T17" fmla="*/ 0 h 977"/>
                <a:gd name="T18" fmla="*/ 931 w 1131"/>
                <a:gd name="T19" fmla="*/ 0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31" h="977">
                  <a:moveTo>
                    <a:pt x="931" y="0"/>
                  </a:moveTo>
                  <a:lnTo>
                    <a:pt x="1131" y="977"/>
                  </a:lnTo>
                  <a:lnTo>
                    <a:pt x="969" y="475"/>
                  </a:lnTo>
                  <a:lnTo>
                    <a:pt x="552" y="23"/>
                  </a:lnTo>
                  <a:lnTo>
                    <a:pt x="0" y="236"/>
                  </a:lnTo>
                  <a:lnTo>
                    <a:pt x="452" y="0"/>
                  </a:lnTo>
                  <a:lnTo>
                    <a:pt x="600" y="0"/>
                  </a:lnTo>
                  <a:lnTo>
                    <a:pt x="914" y="348"/>
                  </a:lnTo>
                  <a:lnTo>
                    <a:pt x="871" y="0"/>
                  </a:lnTo>
                  <a:lnTo>
                    <a:pt x="9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2" name="Freeform 34"/>
            <p:cNvSpPr>
              <a:spLocks/>
            </p:cNvSpPr>
            <p:nvPr/>
          </p:nvSpPr>
          <p:spPr bwMode="auto">
            <a:xfrm>
              <a:off x="1286" y="2210"/>
              <a:ext cx="294" cy="368"/>
            </a:xfrm>
            <a:custGeom>
              <a:avLst/>
              <a:gdLst>
                <a:gd name="T0" fmla="*/ 772 w 1175"/>
                <a:gd name="T1" fmla="*/ 733 h 1470"/>
                <a:gd name="T2" fmla="*/ 600 w 1175"/>
                <a:gd name="T3" fmla="*/ 257 h 1470"/>
                <a:gd name="T4" fmla="*/ 959 w 1175"/>
                <a:gd name="T5" fmla="*/ 514 h 1470"/>
                <a:gd name="T6" fmla="*/ 610 w 1175"/>
                <a:gd name="T7" fmla="*/ 170 h 1470"/>
                <a:gd name="T8" fmla="*/ 394 w 1175"/>
                <a:gd name="T9" fmla="*/ 0 h 1470"/>
                <a:gd name="T10" fmla="*/ 163 w 1175"/>
                <a:gd name="T11" fmla="*/ 109 h 1470"/>
                <a:gd name="T12" fmla="*/ 0 w 1175"/>
                <a:gd name="T13" fmla="*/ 371 h 1470"/>
                <a:gd name="T14" fmla="*/ 346 w 1175"/>
                <a:gd name="T15" fmla="*/ 1470 h 1470"/>
                <a:gd name="T16" fmla="*/ 130 w 1175"/>
                <a:gd name="T17" fmla="*/ 668 h 1470"/>
                <a:gd name="T18" fmla="*/ 163 w 1175"/>
                <a:gd name="T19" fmla="*/ 627 h 1470"/>
                <a:gd name="T20" fmla="*/ 100 w 1175"/>
                <a:gd name="T21" fmla="*/ 344 h 1470"/>
                <a:gd name="T22" fmla="*/ 146 w 1175"/>
                <a:gd name="T23" fmla="*/ 303 h 1470"/>
                <a:gd name="T24" fmla="*/ 709 w 1175"/>
                <a:gd name="T25" fmla="*/ 1338 h 1470"/>
                <a:gd name="T26" fmla="*/ 729 w 1175"/>
                <a:gd name="T27" fmla="*/ 1254 h 1470"/>
                <a:gd name="T28" fmla="*/ 259 w 1175"/>
                <a:gd name="T29" fmla="*/ 344 h 1470"/>
                <a:gd name="T30" fmla="*/ 259 w 1175"/>
                <a:gd name="T31" fmla="*/ 234 h 1470"/>
                <a:gd name="T32" fmla="*/ 331 w 1175"/>
                <a:gd name="T33" fmla="*/ 146 h 1470"/>
                <a:gd name="T34" fmla="*/ 673 w 1175"/>
                <a:gd name="T35" fmla="*/ 711 h 1470"/>
                <a:gd name="T36" fmla="*/ 812 w 1175"/>
                <a:gd name="T37" fmla="*/ 838 h 1470"/>
                <a:gd name="T38" fmla="*/ 896 w 1175"/>
                <a:gd name="T39" fmla="*/ 1081 h 1470"/>
                <a:gd name="T40" fmla="*/ 905 w 1175"/>
                <a:gd name="T41" fmla="*/ 953 h 1470"/>
                <a:gd name="T42" fmla="*/ 858 w 1175"/>
                <a:gd name="T43" fmla="*/ 797 h 1470"/>
                <a:gd name="T44" fmla="*/ 959 w 1175"/>
                <a:gd name="T45" fmla="*/ 777 h 1470"/>
                <a:gd name="T46" fmla="*/ 1091 w 1175"/>
                <a:gd name="T47" fmla="*/ 777 h 1470"/>
                <a:gd name="T48" fmla="*/ 1175 w 1175"/>
                <a:gd name="T49" fmla="*/ 797 h 1470"/>
                <a:gd name="T50" fmla="*/ 1107 w 1175"/>
                <a:gd name="T51" fmla="*/ 733 h 1470"/>
                <a:gd name="T52" fmla="*/ 896 w 1175"/>
                <a:gd name="T53" fmla="*/ 711 h 1470"/>
                <a:gd name="T54" fmla="*/ 772 w 1175"/>
                <a:gd name="T55" fmla="*/ 733 h 14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175" h="1470">
                  <a:moveTo>
                    <a:pt x="772" y="733"/>
                  </a:moveTo>
                  <a:lnTo>
                    <a:pt x="600" y="257"/>
                  </a:lnTo>
                  <a:lnTo>
                    <a:pt x="959" y="514"/>
                  </a:lnTo>
                  <a:lnTo>
                    <a:pt x="610" y="170"/>
                  </a:lnTo>
                  <a:lnTo>
                    <a:pt x="394" y="0"/>
                  </a:lnTo>
                  <a:lnTo>
                    <a:pt x="163" y="109"/>
                  </a:lnTo>
                  <a:lnTo>
                    <a:pt x="0" y="371"/>
                  </a:lnTo>
                  <a:lnTo>
                    <a:pt x="346" y="1470"/>
                  </a:lnTo>
                  <a:lnTo>
                    <a:pt x="130" y="668"/>
                  </a:lnTo>
                  <a:lnTo>
                    <a:pt x="163" y="627"/>
                  </a:lnTo>
                  <a:lnTo>
                    <a:pt x="100" y="344"/>
                  </a:lnTo>
                  <a:lnTo>
                    <a:pt x="146" y="303"/>
                  </a:lnTo>
                  <a:lnTo>
                    <a:pt x="709" y="1338"/>
                  </a:lnTo>
                  <a:lnTo>
                    <a:pt x="729" y="1254"/>
                  </a:lnTo>
                  <a:lnTo>
                    <a:pt x="259" y="344"/>
                  </a:lnTo>
                  <a:lnTo>
                    <a:pt x="259" y="234"/>
                  </a:lnTo>
                  <a:lnTo>
                    <a:pt x="331" y="146"/>
                  </a:lnTo>
                  <a:lnTo>
                    <a:pt x="673" y="711"/>
                  </a:lnTo>
                  <a:lnTo>
                    <a:pt x="812" y="838"/>
                  </a:lnTo>
                  <a:lnTo>
                    <a:pt x="896" y="1081"/>
                  </a:lnTo>
                  <a:lnTo>
                    <a:pt x="905" y="953"/>
                  </a:lnTo>
                  <a:lnTo>
                    <a:pt x="858" y="797"/>
                  </a:lnTo>
                  <a:lnTo>
                    <a:pt x="959" y="777"/>
                  </a:lnTo>
                  <a:lnTo>
                    <a:pt x="1091" y="777"/>
                  </a:lnTo>
                  <a:lnTo>
                    <a:pt x="1175" y="797"/>
                  </a:lnTo>
                  <a:lnTo>
                    <a:pt x="1107" y="733"/>
                  </a:lnTo>
                  <a:lnTo>
                    <a:pt x="896" y="711"/>
                  </a:lnTo>
                  <a:lnTo>
                    <a:pt x="772" y="7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3" name="Freeform 35"/>
            <p:cNvSpPr>
              <a:spLocks/>
            </p:cNvSpPr>
            <p:nvPr/>
          </p:nvSpPr>
          <p:spPr bwMode="auto">
            <a:xfrm>
              <a:off x="1534" y="2140"/>
              <a:ext cx="161" cy="222"/>
            </a:xfrm>
            <a:custGeom>
              <a:avLst/>
              <a:gdLst>
                <a:gd name="T0" fmla="*/ 0 w 644"/>
                <a:gd name="T1" fmla="*/ 886 h 886"/>
                <a:gd name="T2" fmla="*/ 137 w 644"/>
                <a:gd name="T3" fmla="*/ 584 h 886"/>
                <a:gd name="T4" fmla="*/ 418 w 644"/>
                <a:gd name="T5" fmla="*/ 390 h 886"/>
                <a:gd name="T6" fmla="*/ 560 w 644"/>
                <a:gd name="T7" fmla="*/ 346 h 886"/>
                <a:gd name="T8" fmla="*/ 644 w 644"/>
                <a:gd name="T9" fmla="*/ 152 h 886"/>
                <a:gd name="T10" fmla="*/ 577 w 644"/>
                <a:gd name="T11" fmla="*/ 0 h 886"/>
                <a:gd name="T12" fmla="*/ 560 w 644"/>
                <a:gd name="T13" fmla="*/ 190 h 886"/>
                <a:gd name="T14" fmla="*/ 481 w 644"/>
                <a:gd name="T15" fmla="*/ 346 h 886"/>
                <a:gd name="T16" fmla="*/ 286 w 644"/>
                <a:gd name="T17" fmla="*/ 409 h 886"/>
                <a:gd name="T18" fmla="*/ 69 w 644"/>
                <a:gd name="T19" fmla="*/ 584 h 886"/>
                <a:gd name="T20" fmla="*/ 0 w 644"/>
                <a:gd name="T21" fmla="*/ 886 h 8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644" h="886">
                  <a:moveTo>
                    <a:pt x="0" y="886"/>
                  </a:moveTo>
                  <a:lnTo>
                    <a:pt x="137" y="584"/>
                  </a:lnTo>
                  <a:lnTo>
                    <a:pt x="418" y="390"/>
                  </a:lnTo>
                  <a:lnTo>
                    <a:pt x="560" y="346"/>
                  </a:lnTo>
                  <a:lnTo>
                    <a:pt x="644" y="152"/>
                  </a:lnTo>
                  <a:lnTo>
                    <a:pt x="577" y="0"/>
                  </a:lnTo>
                  <a:lnTo>
                    <a:pt x="560" y="190"/>
                  </a:lnTo>
                  <a:lnTo>
                    <a:pt x="481" y="346"/>
                  </a:lnTo>
                  <a:lnTo>
                    <a:pt x="286" y="409"/>
                  </a:lnTo>
                  <a:lnTo>
                    <a:pt x="69" y="584"/>
                  </a:lnTo>
                  <a:lnTo>
                    <a:pt x="0" y="88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4" name="Freeform 36"/>
            <p:cNvSpPr>
              <a:spLocks/>
            </p:cNvSpPr>
            <p:nvPr/>
          </p:nvSpPr>
          <p:spPr bwMode="auto">
            <a:xfrm>
              <a:off x="1534" y="2269"/>
              <a:ext cx="264" cy="217"/>
            </a:xfrm>
            <a:custGeom>
              <a:avLst/>
              <a:gdLst>
                <a:gd name="T0" fmla="*/ 69 w 1059"/>
                <a:gd name="T1" fmla="*/ 393 h 867"/>
                <a:gd name="T2" fmla="*/ 387 w 1059"/>
                <a:gd name="T3" fmla="*/ 173 h 867"/>
                <a:gd name="T4" fmla="*/ 664 w 1059"/>
                <a:gd name="T5" fmla="*/ 0 h 867"/>
                <a:gd name="T6" fmla="*/ 899 w 1059"/>
                <a:gd name="T7" fmla="*/ 153 h 867"/>
                <a:gd name="T8" fmla="*/ 1059 w 1059"/>
                <a:gd name="T9" fmla="*/ 563 h 867"/>
                <a:gd name="T10" fmla="*/ 812 w 1059"/>
                <a:gd name="T11" fmla="*/ 308 h 867"/>
                <a:gd name="T12" fmla="*/ 516 w 1059"/>
                <a:gd name="T13" fmla="*/ 308 h 867"/>
                <a:gd name="T14" fmla="*/ 198 w 1059"/>
                <a:gd name="T15" fmla="*/ 627 h 867"/>
                <a:gd name="T16" fmla="*/ 184 w 1059"/>
                <a:gd name="T17" fmla="*/ 697 h 867"/>
                <a:gd name="T18" fmla="*/ 0 w 1059"/>
                <a:gd name="T19" fmla="*/ 867 h 867"/>
                <a:gd name="T20" fmla="*/ 163 w 1059"/>
                <a:gd name="T21" fmla="*/ 627 h 867"/>
                <a:gd name="T22" fmla="*/ 137 w 1059"/>
                <a:gd name="T23" fmla="*/ 543 h 867"/>
                <a:gd name="T24" fmla="*/ 218 w 1059"/>
                <a:gd name="T25" fmla="*/ 519 h 867"/>
                <a:gd name="T26" fmla="*/ 387 w 1059"/>
                <a:gd name="T27" fmla="*/ 260 h 867"/>
                <a:gd name="T28" fmla="*/ 69 w 1059"/>
                <a:gd name="T29" fmla="*/ 393 h 8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059" h="867">
                  <a:moveTo>
                    <a:pt x="69" y="393"/>
                  </a:moveTo>
                  <a:lnTo>
                    <a:pt x="387" y="173"/>
                  </a:lnTo>
                  <a:lnTo>
                    <a:pt x="664" y="0"/>
                  </a:lnTo>
                  <a:lnTo>
                    <a:pt x="899" y="153"/>
                  </a:lnTo>
                  <a:lnTo>
                    <a:pt x="1059" y="563"/>
                  </a:lnTo>
                  <a:lnTo>
                    <a:pt x="812" y="308"/>
                  </a:lnTo>
                  <a:lnTo>
                    <a:pt x="516" y="308"/>
                  </a:lnTo>
                  <a:lnTo>
                    <a:pt x="198" y="627"/>
                  </a:lnTo>
                  <a:lnTo>
                    <a:pt x="184" y="697"/>
                  </a:lnTo>
                  <a:lnTo>
                    <a:pt x="0" y="867"/>
                  </a:lnTo>
                  <a:lnTo>
                    <a:pt x="163" y="627"/>
                  </a:lnTo>
                  <a:lnTo>
                    <a:pt x="137" y="543"/>
                  </a:lnTo>
                  <a:lnTo>
                    <a:pt x="218" y="519"/>
                  </a:lnTo>
                  <a:lnTo>
                    <a:pt x="387" y="260"/>
                  </a:lnTo>
                  <a:lnTo>
                    <a:pt x="69" y="39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5" name="Freeform 37"/>
            <p:cNvSpPr>
              <a:spLocks/>
            </p:cNvSpPr>
            <p:nvPr/>
          </p:nvSpPr>
          <p:spPr bwMode="auto">
            <a:xfrm>
              <a:off x="1568" y="2498"/>
              <a:ext cx="106" cy="155"/>
            </a:xfrm>
            <a:custGeom>
              <a:avLst/>
              <a:gdLst>
                <a:gd name="T0" fmla="*/ 0 w 423"/>
                <a:gd name="T1" fmla="*/ 0 h 618"/>
                <a:gd name="T2" fmla="*/ 261 w 423"/>
                <a:gd name="T3" fmla="*/ 338 h 618"/>
                <a:gd name="T4" fmla="*/ 423 w 423"/>
                <a:gd name="T5" fmla="*/ 618 h 618"/>
                <a:gd name="T6" fmla="*/ 250 w 423"/>
                <a:gd name="T7" fmla="*/ 387 h 618"/>
                <a:gd name="T8" fmla="*/ 0 w 423"/>
                <a:gd name="T9" fmla="*/ 0 h 618"/>
              </a:gdLst>
              <a:ahLst/>
              <a:cxnLst>
                <a:cxn ang="0">
                  <a:pos x="T0" y="T1"/>
                </a:cxn>
                <a:cxn ang="0">
                  <a:pos x="T2" y="T3"/>
                </a:cxn>
                <a:cxn ang="0">
                  <a:pos x="T4" y="T5"/>
                </a:cxn>
                <a:cxn ang="0">
                  <a:pos x="T6" y="T7"/>
                </a:cxn>
                <a:cxn ang="0">
                  <a:pos x="T8" y="T9"/>
                </a:cxn>
              </a:cxnLst>
              <a:rect l="0" t="0" r="r" b="b"/>
              <a:pathLst>
                <a:path w="423" h="618">
                  <a:moveTo>
                    <a:pt x="0" y="0"/>
                  </a:moveTo>
                  <a:lnTo>
                    <a:pt x="261" y="338"/>
                  </a:lnTo>
                  <a:lnTo>
                    <a:pt x="423" y="618"/>
                  </a:lnTo>
                  <a:lnTo>
                    <a:pt x="250" y="387"/>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6" name="Freeform 38"/>
            <p:cNvSpPr>
              <a:spLocks/>
            </p:cNvSpPr>
            <p:nvPr/>
          </p:nvSpPr>
          <p:spPr bwMode="auto">
            <a:xfrm>
              <a:off x="1471" y="2498"/>
              <a:ext cx="97" cy="366"/>
            </a:xfrm>
            <a:custGeom>
              <a:avLst/>
              <a:gdLst>
                <a:gd name="T0" fmla="*/ 305 w 389"/>
                <a:gd name="T1" fmla="*/ 0 h 1463"/>
                <a:gd name="T2" fmla="*/ 352 w 389"/>
                <a:gd name="T3" fmla="*/ 277 h 1463"/>
                <a:gd name="T4" fmla="*/ 389 w 389"/>
                <a:gd name="T5" fmla="*/ 660 h 1463"/>
                <a:gd name="T6" fmla="*/ 334 w 389"/>
                <a:gd name="T7" fmla="*/ 943 h 1463"/>
                <a:gd name="T8" fmla="*/ 220 w 389"/>
                <a:gd name="T9" fmla="*/ 1139 h 1463"/>
                <a:gd name="T10" fmla="*/ 0 w 389"/>
                <a:gd name="T11" fmla="*/ 1463 h 1463"/>
                <a:gd name="T12" fmla="*/ 286 w 389"/>
                <a:gd name="T13" fmla="*/ 924 h 1463"/>
                <a:gd name="T14" fmla="*/ 334 w 389"/>
                <a:gd name="T15" fmla="*/ 660 h 1463"/>
                <a:gd name="T16" fmla="*/ 286 w 389"/>
                <a:gd name="T17" fmla="*/ 362 h 1463"/>
                <a:gd name="T18" fmla="*/ 286 w 389"/>
                <a:gd name="T19" fmla="*/ 124 h 1463"/>
                <a:gd name="T20" fmla="*/ 305 w 389"/>
                <a:gd name="T21" fmla="*/ 0 h 14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89" h="1463">
                  <a:moveTo>
                    <a:pt x="305" y="0"/>
                  </a:moveTo>
                  <a:lnTo>
                    <a:pt x="352" y="277"/>
                  </a:lnTo>
                  <a:lnTo>
                    <a:pt x="389" y="660"/>
                  </a:lnTo>
                  <a:lnTo>
                    <a:pt x="334" y="943"/>
                  </a:lnTo>
                  <a:lnTo>
                    <a:pt x="220" y="1139"/>
                  </a:lnTo>
                  <a:lnTo>
                    <a:pt x="0" y="1463"/>
                  </a:lnTo>
                  <a:lnTo>
                    <a:pt x="286" y="924"/>
                  </a:lnTo>
                  <a:lnTo>
                    <a:pt x="334" y="660"/>
                  </a:lnTo>
                  <a:lnTo>
                    <a:pt x="286" y="362"/>
                  </a:lnTo>
                  <a:lnTo>
                    <a:pt x="286" y="124"/>
                  </a:lnTo>
                  <a:lnTo>
                    <a:pt x="305"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7" name="Freeform 39"/>
            <p:cNvSpPr>
              <a:spLocks/>
            </p:cNvSpPr>
            <p:nvPr/>
          </p:nvSpPr>
          <p:spPr bwMode="auto">
            <a:xfrm>
              <a:off x="1373" y="2481"/>
              <a:ext cx="616" cy="718"/>
            </a:xfrm>
            <a:custGeom>
              <a:avLst/>
              <a:gdLst>
                <a:gd name="T0" fmla="*/ 698 w 2467"/>
                <a:gd name="T1" fmla="*/ 153 h 2874"/>
                <a:gd name="T2" fmla="*/ 577 w 2467"/>
                <a:gd name="T3" fmla="*/ 972 h 2874"/>
                <a:gd name="T4" fmla="*/ 791 w 2467"/>
                <a:gd name="T5" fmla="*/ 1250 h 2874"/>
                <a:gd name="T6" fmla="*/ 1309 w 2467"/>
                <a:gd name="T7" fmla="*/ 1902 h 2874"/>
                <a:gd name="T8" fmla="*/ 1624 w 2467"/>
                <a:gd name="T9" fmla="*/ 1925 h 2874"/>
                <a:gd name="T10" fmla="*/ 1457 w 2467"/>
                <a:gd name="T11" fmla="*/ 1355 h 2874"/>
                <a:gd name="T12" fmla="*/ 1509 w 2467"/>
                <a:gd name="T13" fmla="*/ 1313 h 2874"/>
                <a:gd name="T14" fmla="*/ 1790 w 2467"/>
                <a:gd name="T15" fmla="*/ 1428 h 2874"/>
                <a:gd name="T16" fmla="*/ 2004 w 2467"/>
                <a:gd name="T17" fmla="*/ 1167 h 2874"/>
                <a:gd name="T18" fmla="*/ 1825 w 2467"/>
                <a:gd name="T19" fmla="*/ 1533 h 2874"/>
                <a:gd name="T20" fmla="*/ 1688 w 2467"/>
                <a:gd name="T21" fmla="*/ 1792 h 2874"/>
                <a:gd name="T22" fmla="*/ 1839 w 2467"/>
                <a:gd name="T23" fmla="*/ 1902 h 2874"/>
                <a:gd name="T24" fmla="*/ 2223 w 2467"/>
                <a:gd name="T25" fmla="*/ 1533 h 2874"/>
                <a:gd name="T26" fmla="*/ 2450 w 2467"/>
                <a:gd name="T27" fmla="*/ 798 h 2874"/>
                <a:gd name="T28" fmla="*/ 2418 w 2467"/>
                <a:gd name="T29" fmla="*/ 1792 h 2874"/>
                <a:gd name="T30" fmla="*/ 2450 w 2467"/>
                <a:gd name="T31" fmla="*/ 2529 h 2874"/>
                <a:gd name="T32" fmla="*/ 2240 w 2467"/>
                <a:gd name="T33" fmla="*/ 2850 h 2874"/>
                <a:gd name="T34" fmla="*/ 1921 w 2467"/>
                <a:gd name="T35" fmla="*/ 2874 h 2874"/>
                <a:gd name="T36" fmla="*/ 1373 w 2467"/>
                <a:gd name="T37" fmla="*/ 2680 h 2874"/>
                <a:gd name="T38" fmla="*/ 1474 w 2467"/>
                <a:gd name="T39" fmla="*/ 2661 h 2874"/>
                <a:gd name="T40" fmla="*/ 1957 w 2467"/>
                <a:gd name="T41" fmla="*/ 2639 h 2874"/>
                <a:gd name="T42" fmla="*/ 2136 w 2467"/>
                <a:gd name="T43" fmla="*/ 2382 h 2874"/>
                <a:gd name="T44" fmla="*/ 2072 w 2467"/>
                <a:gd name="T45" fmla="*/ 2010 h 2874"/>
                <a:gd name="T46" fmla="*/ 1757 w 2467"/>
                <a:gd name="T47" fmla="*/ 2075 h 2874"/>
                <a:gd name="T48" fmla="*/ 1988 w 2467"/>
                <a:gd name="T49" fmla="*/ 2465 h 2874"/>
                <a:gd name="T50" fmla="*/ 1418 w 2467"/>
                <a:gd name="T51" fmla="*/ 2286 h 2874"/>
                <a:gd name="T52" fmla="*/ 965 w 2467"/>
                <a:gd name="T53" fmla="*/ 1944 h 2874"/>
                <a:gd name="T54" fmla="*/ 679 w 2467"/>
                <a:gd name="T55" fmla="*/ 1701 h 2874"/>
                <a:gd name="T56" fmla="*/ 412 w 2467"/>
                <a:gd name="T57" fmla="*/ 1727 h 2874"/>
                <a:gd name="T58" fmla="*/ 327 w 2467"/>
                <a:gd name="T59" fmla="*/ 2445 h 2874"/>
                <a:gd name="T60" fmla="*/ 281 w 2467"/>
                <a:gd name="T61" fmla="*/ 2415 h 2874"/>
                <a:gd name="T62" fmla="*/ 0 w 2467"/>
                <a:gd name="T63" fmla="*/ 2874 h 2874"/>
                <a:gd name="T64" fmla="*/ 254 w 2467"/>
                <a:gd name="T65" fmla="*/ 1792 h 2874"/>
                <a:gd name="T66" fmla="*/ 577 w 2467"/>
                <a:gd name="T67" fmla="*/ 862 h 2874"/>
                <a:gd name="T68" fmla="*/ 679 w 2467"/>
                <a:gd name="T69" fmla="*/ 153 h 28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467" h="2874">
                  <a:moveTo>
                    <a:pt x="679" y="0"/>
                  </a:moveTo>
                  <a:lnTo>
                    <a:pt x="698" y="153"/>
                  </a:lnTo>
                  <a:lnTo>
                    <a:pt x="679" y="518"/>
                  </a:lnTo>
                  <a:lnTo>
                    <a:pt x="577" y="972"/>
                  </a:lnTo>
                  <a:lnTo>
                    <a:pt x="559" y="1102"/>
                  </a:lnTo>
                  <a:lnTo>
                    <a:pt x="791" y="1250"/>
                  </a:lnTo>
                  <a:lnTo>
                    <a:pt x="1126" y="1771"/>
                  </a:lnTo>
                  <a:lnTo>
                    <a:pt x="1309" y="1902"/>
                  </a:lnTo>
                  <a:lnTo>
                    <a:pt x="1557" y="2010"/>
                  </a:lnTo>
                  <a:lnTo>
                    <a:pt x="1624" y="1925"/>
                  </a:lnTo>
                  <a:lnTo>
                    <a:pt x="1590" y="1619"/>
                  </a:lnTo>
                  <a:lnTo>
                    <a:pt x="1457" y="1355"/>
                  </a:lnTo>
                  <a:lnTo>
                    <a:pt x="1328" y="840"/>
                  </a:lnTo>
                  <a:lnTo>
                    <a:pt x="1509" y="1313"/>
                  </a:lnTo>
                  <a:lnTo>
                    <a:pt x="1655" y="1428"/>
                  </a:lnTo>
                  <a:lnTo>
                    <a:pt x="1790" y="1428"/>
                  </a:lnTo>
                  <a:lnTo>
                    <a:pt x="1957" y="1342"/>
                  </a:lnTo>
                  <a:lnTo>
                    <a:pt x="2004" y="1167"/>
                  </a:lnTo>
                  <a:lnTo>
                    <a:pt x="1970" y="1378"/>
                  </a:lnTo>
                  <a:lnTo>
                    <a:pt x="1825" y="1533"/>
                  </a:lnTo>
                  <a:lnTo>
                    <a:pt x="1721" y="1619"/>
                  </a:lnTo>
                  <a:lnTo>
                    <a:pt x="1688" y="1792"/>
                  </a:lnTo>
                  <a:lnTo>
                    <a:pt x="1738" y="1902"/>
                  </a:lnTo>
                  <a:lnTo>
                    <a:pt x="1839" y="1902"/>
                  </a:lnTo>
                  <a:lnTo>
                    <a:pt x="2022" y="1812"/>
                  </a:lnTo>
                  <a:lnTo>
                    <a:pt x="2223" y="1533"/>
                  </a:lnTo>
                  <a:lnTo>
                    <a:pt x="2356" y="1167"/>
                  </a:lnTo>
                  <a:lnTo>
                    <a:pt x="2450" y="798"/>
                  </a:lnTo>
                  <a:lnTo>
                    <a:pt x="2450" y="1250"/>
                  </a:lnTo>
                  <a:lnTo>
                    <a:pt x="2418" y="1792"/>
                  </a:lnTo>
                  <a:lnTo>
                    <a:pt x="2467" y="2204"/>
                  </a:lnTo>
                  <a:lnTo>
                    <a:pt x="2450" y="2529"/>
                  </a:lnTo>
                  <a:lnTo>
                    <a:pt x="2369" y="2743"/>
                  </a:lnTo>
                  <a:lnTo>
                    <a:pt x="2240" y="2850"/>
                  </a:lnTo>
                  <a:lnTo>
                    <a:pt x="2171" y="2874"/>
                  </a:lnTo>
                  <a:lnTo>
                    <a:pt x="1921" y="2874"/>
                  </a:lnTo>
                  <a:lnTo>
                    <a:pt x="1721" y="2743"/>
                  </a:lnTo>
                  <a:lnTo>
                    <a:pt x="1373" y="2680"/>
                  </a:lnTo>
                  <a:lnTo>
                    <a:pt x="1141" y="2680"/>
                  </a:lnTo>
                  <a:lnTo>
                    <a:pt x="1474" y="2661"/>
                  </a:lnTo>
                  <a:lnTo>
                    <a:pt x="1757" y="2680"/>
                  </a:lnTo>
                  <a:lnTo>
                    <a:pt x="1957" y="2639"/>
                  </a:lnTo>
                  <a:lnTo>
                    <a:pt x="2053" y="2550"/>
                  </a:lnTo>
                  <a:lnTo>
                    <a:pt x="2136" y="2382"/>
                  </a:lnTo>
                  <a:lnTo>
                    <a:pt x="2136" y="2159"/>
                  </a:lnTo>
                  <a:lnTo>
                    <a:pt x="2072" y="2010"/>
                  </a:lnTo>
                  <a:lnTo>
                    <a:pt x="1988" y="1944"/>
                  </a:lnTo>
                  <a:lnTo>
                    <a:pt x="1757" y="2075"/>
                  </a:lnTo>
                  <a:lnTo>
                    <a:pt x="1988" y="2286"/>
                  </a:lnTo>
                  <a:lnTo>
                    <a:pt x="1988" y="2465"/>
                  </a:lnTo>
                  <a:lnTo>
                    <a:pt x="1790" y="2332"/>
                  </a:lnTo>
                  <a:lnTo>
                    <a:pt x="1418" y="2286"/>
                  </a:lnTo>
                  <a:lnTo>
                    <a:pt x="1126" y="2138"/>
                  </a:lnTo>
                  <a:lnTo>
                    <a:pt x="965" y="1944"/>
                  </a:lnTo>
                  <a:lnTo>
                    <a:pt x="843" y="1771"/>
                  </a:lnTo>
                  <a:lnTo>
                    <a:pt x="679" y="1701"/>
                  </a:lnTo>
                  <a:lnTo>
                    <a:pt x="528" y="1688"/>
                  </a:lnTo>
                  <a:lnTo>
                    <a:pt x="412" y="1727"/>
                  </a:lnTo>
                  <a:lnTo>
                    <a:pt x="281" y="1875"/>
                  </a:lnTo>
                  <a:lnTo>
                    <a:pt x="327" y="2445"/>
                  </a:lnTo>
                  <a:lnTo>
                    <a:pt x="466" y="2743"/>
                  </a:lnTo>
                  <a:lnTo>
                    <a:pt x="281" y="2415"/>
                  </a:lnTo>
                  <a:lnTo>
                    <a:pt x="199" y="2099"/>
                  </a:lnTo>
                  <a:lnTo>
                    <a:pt x="0" y="2874"/>
                  </a:lnTo>
                  <a:lnTo>
                    <a:pt x="63" y="2465"/>
                  </a:lnTo>
                  <a:lnTo>
                    <a:pt x="254" y="1792"/>
                  </a:lnTo>
                  <a:lnTo>
                    <a:pt x="479" y="1250"/>
                  </a:lnTo>
                  <a:lnTo>
                    <a:pt x="577" y="862"/>
                  </a:lnTo>
                  <a:lnTo>
                    <a:pt x="662" y="457"/>
                  </a:lnTo>
                  <a:lnTo>
                    <a:pt x="679" y="153"/>
                  </a:lnTo>
                  <a:lnTo>
                    <a:pt x="679"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8" name="Freeform 40"/>
            <p:cNvSpPr>
              <a:spLocks/>
            </p:cNvSpPr>
            <p:nvPr/>
          </p:nvSpPr>
          <p:spPr bwMode="auto">
            <a:xfrm>
              <a:off x="1162" y="2312"/>
              <a:ext cx="380" cy="887"/>
            </a:xfrm>
            <a:custGeom>
              <a:avLst/>
              <a:gdLst>
                <a:gd name="T0" fmla="*/ 1522 w 1522"/>
                <a:gd name="T1" fmla="*/ 783 h 3548"/>
                <a:gd name="T2" fmla="*/ 1473 w 1522"/>
                <a:gd name="T3" fmla="*/ 716 h 3548"/>
                <a:gd name="T4" fmla="*/ 1420 w 1522"/>
                <a:gd name="T5" fmla="*/ 716 h 3548"/>
                <a:gd name="T6" fmla="*/ 1269 w 1522"/>
                <a:gd name="T7" fmla="*/ 827 h 3548"/>
                <a:gd name="T8" fmla="*/ 1163 w 1522"/>
                <a:gd name="T9" fmla="*/ 1237 h 3548"/>
                <a:gd name="T10" fmla="*/ 810 w 1522"/>
                <a:gd name="T11" fmla="*/ 2190 h 3548"/>
                <a:gd name="T12" fmla="*/ 475 w 1522"/>
                <a:gd name="T13" fmla="*/ 3243 h 3548"/>
                <a:gd name="T14" fmla="*/ 398 w 1522"/>
                <a:gd name="T15" fmla="*/ 3548 h 3548"/>
                <a:gd name="T16" fmla="*/ 329 w 1522"/>
                <a:gd name="T17" fmla="*/ 3548 h 3548"/>
                <a:gd name="T18" fmla="*/ 398 w 1522"/>
                <a:gd name="T19" fmla="*/ 3243 h 3548"/>
                <a:gd name="T20" fmla="*/ 347 w 1522"/>
                <a:gd name="T21" fmla="*/ 2466 h 3548"/>
                <a:gd name="T22" fmla="*/ 362 w 1522"/>
                <a:gd name="T23" fmla="*/ 1863 h 3548"/>
                <a:gd name="T24" fmla="*/ 329 w 1522"/>
                <a:gd name="T25" fmla="*/ 1404 h 3548"/>
                <a:gd name="T26" fmla="*/ 200 w 1522"/>
                <a:gd name="T27" fmla="*/ 649 h 3548"/>
                <a:gd name="T28" fmla="*/ 0 w 1522"/>
                <a:gd name="T29" fmla="*/ 0 h 3548"/>
                <a:gd name="T30" fmla="*/ 213 w 1522"/>
                <a:gd name="T31" fmla="*/ 454 h 3548"/>
                <a:gd name="T32" fmla="*/ 278 w 1522"/>
                <a:gd name="T33" fmla="*/ 783 h 3548"/>
                <a:gd name="T34" fmla="*/ 410 w 1522"/>
                <a:gd name="T35" fmla="*/ 1625 h 3548"/>
                <a:gd name="T36" fmla="*/ 578 w 1522"/>
                <a:gd name="T37" fmla="*/ 2164 h 3548"/>
                <a:gd name="T38" fmla="*/ 660 w 1522"/>
                <a:gd name="T39" fmla="*/ 2576 h 3548"/>
                <a:gd name="T40" fmla="*/ 810 w 1522"/>
                <a:gd name="T41" fmla="*/ 2052 h 3548"/>
                <a:gd name="T42" fmla="*/ 860 w 1522"/>
                <a:gd name="T43" fmla="*/ 1883 h 3548"/>
                <a:gd name="T44" fmla="*/ 660 w 1522"/>
                <a:gd name="T45" fmla="*/ 1342 h 3548"/>
                <a:gd name="T46" fmla="*/ 597 w 1522"/>
                <a:gd name="T47" fmla="*/ 953 h 3548"/>
                <a:gd name="T48" fmla="*/ 429 w 1522"/>
                <a:gd name="T49" fmla="*/ 475 h 3548"/>
                <a:gd name="T50" fmla="*/ 627 w 1522"/>
                <a:gd name="T51" fmla="*/ 973 h 3548"/>
                <a:gd name="T52" fmla="*/ 725 w 1522"/>
                <a:gd name="T53" fmla="*/ 1404 h 3548"/>
                <a:gd name="T54" fmla="*/ 891 w 1522"/>
                <a:gd name="T55" fmla="*/ 1796 h 3548"/>
                <a:gd name="T56" fmla="*/ 1107 w 1522"/>
                <a:gd name="T57" fmla="*/ 1169 h 3548"/>
                <a:gd name="T58" fmla="*/ 1255 w 1522"/>
                <a:gd name="T59" fmla="*/ 783 h 3548"/>
                <a:gd name="T60" fmla="*/ 1420 w 1522"/>
                <a:gd name="T61" fmla="*/ 674 h 3548"/>
                <a:gd name="T62" fmla="*/ 1522 w 1522"/>
                <a:gd name="T63" fmla="*/ 674 h 3548"/>
                <a:gd name="T64" fmla="*/ 1522 w 1522"/>
                <a:gd name="T65" fmla="*/ 783 h 35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522" h="3548">
                  <a:moveTo>
                    <a:pt x="1522" y="783"/>
                  </a:moveTo>
                  <a:lnTo>
                    <a:pt x="1473" y="716"/>
                  </a:lnTo>
                  <a:lnTo>
                    <a:pt x="1420" y="716"/>
                  </a:lnTo>
                  <a:lnTo>
                    <a:pt x="1269" y="827"/>
                  </a:lnTo>
                  <a:lnTo>
                    <a:pt x="1163" y="1237"/>
                  </a:lnTo>
                  <a:lnTo>
                    <a:pt x="810" y="2190"/>
                  </a:lnTo>
                  <a:lnTo>
                    <a:pt x="475" y="3243"/>
                  </a:lnTo>
                  <a:lnTo>
                    <a:pt x="398" y="3548"/>
                  </a:lnTo>
                  <a:lnTo>
                    <a:pt x="329" y="3548"/>
                  </a:lnTo>
                  <a:lnTo>
                    <a:pt x="398" y="3243"/>
                  </a:lnTo>
                  <a:lnTo>
                    <a:pt x="347" y="2466"/>
                  </a:lnTo>
                  <a:lnTo>
                    <a:pt x="362" y="1863"/>
                  </a:lnTo>
                  <a:lnTo>
                    <a:pt x="329" y="1404"/>
                  </a:lnTo>
                  <a:lnTo>
                    <a:pt x="200" y="649"/>
                  </a:lnTo>
                  <a:lnTo>
                    <a:pt x="0" y="0"/>
                  </a:lnTo>
                  <a:lnTo>
                    <a:pt x="213" y="454"/>
                  </a:lnTo>
                  <a:lnTo>
                    <a:pt x="278" y="783"/>
                  </a:lnTo>
                  <a:lnTo>
                    <a:pt x="410" y="1625"/>
                  </a:lnTo>
                  <a:lnTo>
                    <a:pt x="578" y="2164"/>
                  </a:lnTo>
                  <a:lnTo>
                    <a:pt x="660" y="2576"/>
                  </a:lnTo>
                  <a:lnTo>
                    <a:pt x="810" y="2052"/>
                  </a:lnTo>
                  <a:lnTo>
                    <a:pt x="860" y="1883"/>
                  </a:lnTo>
                  <a:lnTo>
                    <a:pt x="660" y="1342"/>
                  </a:lnTo>
                  <a:lnTo>
                    <a:pt x="597" y="953"/>
                  </a:lnTo>
                  <a:lnTo>
                    <a:pt x="429" y="475"/>
                  </a:lnTo>
                  <a:lnTo>
                    <a:pt x="627" y="973"/>
                  </a:lnTo>
                  <a:lnTo>
                    <a:pt x="725" y="1404"/>
                  </a:lnTo>
                  <a:lnTo>
                    <a:pt x="891" y="1796"/>
                  </a:lnTo>
                  <a:lnTo>
                    <a:pt x="1107" y="1169"/>
                  </a:lnTo>
                  <a:lnTo>
                    <a:pt x="1255" y="783"/>
                  </a:lnTo>
                  <a:lnTo>
                    <a:pt x="1420" y="674"/>
                  </a:lnTo>
                  <a:lnTo>
                    <a:pt x="1522" y="674"/>
                  </a:lnTo>
                  <a:lnTo>
                    <a:pt x="1522" y="7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09" name="Freeform 41"/>
            <p:cNvSpPr>
              <a:spLocks/>
            </p:cNvSpPr>
            <p:nvPr/>
          </p:nvSpPr>
          <p:spPr bwMode="auto">
            <a:xfrm>
              <a:off x="510" y="1696"/>
              <a:ext cx="688" cy="1503"/>
            </a:xfrm>
            <a:custGeom>
              <a:avLst/>
              <a:gdLst>
                <a:gd name="T0" fmla="*/ 1893 w 2752"/>
                <a:gd name="T1" fmla="*/ 2186 h 6013"/>
                <a:gd name="T2" fmla="*/ 1926 w 2752"/>
                <a:gd name="T3" fmla="*/ 2635 h 6013"/>
                <a:gd name="T4" fmla="*/ 1913 w 2752"/>
                <a:gd name="T5" fmla="*/ 2919 h 6013"/>
                <a:gd name="T6" fmla="*/ 2059 w 2752"/>
                <a:gd name="T7" fmla="*/ 3051 h 6013"/>
                <a:gd name="T8" fmla="*/ 1943 w 2752"/>
                <a:gd name="T9" fmla="*/ 3675 h 6013"/>
                <a:gd name="T10" fmla="*/ 2257 w 2752"/>
                <a:gd name="T11" fmla="*/ 3114 h 6013"/>
                <a:gd name="T12" fmla="*/ 2191 w 2752"/>
                <a:gd name="T13" fmla="*/ 2533 h 6013"/>
                <a:gd name="T14" fmla="*/ 2473 w 2752"/>
                <a:gd name="T15" fmla="*/ 3377 h 6013"/>
                <a:gd name="T16" fmla="*/ 2461 w 2752"/>
                <a:gd name="T17" fmla="*/ 4133 h 6013"/>
                <a:gd name="T18" fmla="*/ 2584 w 2752"/>
                <a:gd name="T19" fmla="*/ 5188 h 6013"/>
                <a:gd name="T20" fmla="*/ 2537 w 2752"/>
                <a:gd name="T21" fmla="*/ 5298 h 6013"/>
                <a:gd name="T22" fmla="*/ 2290 w 2752"/>
                <a:gd name="T23" fmla="*/ 4517 h 6013"/>
                <a:gd name="T24" fmla="*/ 2124 w 2752"/>
                <a:gd name="T25" fmla="*/ 4567 h 6013"/>
                <a:gd name="T26" fmla="*/ 2274 w 2752"/>
                <a:gd name="T27" fmla="*/ 5623 h 6013"/>
                <a:gd name="T28" fmla="*/ 2153 w 2752"/>
                <a:gd name="T29" fmla="*/ 6013 h 6013"/>
                <a:gd name="T30" fmla="*/ 1774 w 2752"/>
                <a:gd name="T31" fmla="*/ 5623 h 6013"/>
                <a:gd name="T32" fmla="*/ 1587 w 2752"/>
                <a:gd name="T33" fmla="*/ 6013 h 6013"/>
                <a:gd name="T34" fmla="*/ 1525 w 2752"/>
                <a:gd name="T35" fmla="*/ 5584 h 6013"/>
                <a:gd name="T36" fmla="*/ 1761 w 2752"/>
                <a:gd name="T37" fmla="*/ 4931 h 6013"/>
                <a:gd name="T38" fmla="*/ 1687 w 2752"/>
                <a:gd name="T39" fmla="*/ 4284 h 6013"/>
                <a:gd name="T40" fmla="*/ 1708 w 2752"/>
                <a:gd name="T41" fmla="*/ 3702 h 6013"/>
                <a:gd name="T42" fmla="*/ 1626 w 2752"/>
                <a:gd name="T43" fmla="*/ 3094 h 6013"/>
                <a:gd name="T44" fmla="*/ 1344 w 2752"/>
                <a:gd name="T45" fmla="*/ 3031 h 6013"/>
                <a:gd name="T46" fmla="*/ 849 w 2752"/>
                <a:gd name="T47" fmla="*/ 3223 h 6013"/>
                <a:gd name="T48" fmla="*/ 269 w 2752"/>
                <a:gd name="T49" fmla="*/ 3094 h 6013"/>
                <a:gd name="T50" fmla="*/ 0 w 2752"/>
                <a:gd name="T51" fmla="*/ 2533 h 6013"/>
                <a:gd name="T52" fmla="*/ 136 w 2752"/>
                <a:gd name="T53" fmla="*/ 1882 h 6013"/>
                <a:gd name="T54" fmla="*/ 551 w 2752"/>
                <a:gd name="T55" fmla="*/ 1192 h 6013"/>
                <a:gd name="T56" fmla="*/ 1393 w 2752"/>
                <a:gd name="T57" fmla="*/ 219 h 6013"/>
                <a:gd name="T58" fmla="*/ 1377 w 2752"/>
                <a:gd name="T59" fmla="*/ 283 h 6013"/>
                <a:gd name="T60" fmla="*/ 1145 w 2752"/>
                <a:gd name="T61" fmla="*/ 822 h 6013"/>
                <a:gd name="T62" fmla="*/ 1112 w 2752"/>
                <a:gd name="T63" fmla="*/ 587 h 6013"/>
                <a:gd name="T64" fmla="*/ 513 w 2752"/>
                <a:gd name="T65" fmla="*/ 1322 h 6013"/>
                <a:gd name="T66" fmla="*/ 368 w 2752"/>
                <a:gd name="T67" fmla="*/ 1777 h 6013"/>
                <a:gd name="T68" fmla="*/ 417 w 2752"/>
                <a:gd name="T69" fmla="*/ 2402 h 6013"/>
                <a:gd name="T70" fmla="*/ 288 w 2752"/>
                <a:gd name="T71" fmla="*/ 1906 h 6013"/>
                <a:gd name="T72" fmla="*/ 165 w 2752"/>
                <a:gd name="T73" fmla="*/ 2600 h 6013"/>
                <a:gd name="T74" fmla="*/ 437 w 2752"/>
                <a:gd name="T75" fmla="*/ 2989 h 6013"/>
                <a:gd name="T76" fmla="*/ 946 w 2752"/>
                <a:gd name="T77" fmla="*/ 3011 h 6013"/>
                <a:gd name="T78" fmla="*/ 798 w 2752"/>
                <a:gd name="T79" fmla="*/ 2919 h 6013"/>
                <a:gd name="T80" fmla="*/ 1310 w 2752"/>
                <a:gd name="T81" fmla="*/ 2511 h 6013"/>
                <a:gd name="T82" fmla="*/ 1393 w 2752"/>
                <a:gd name="T83" fmla="*/ 2511 h 6013"/>
                <a:gd name="T84" fmla="*/ 1442 w 2752"/>
                <a:gd name="T85" fmla="*/ 2685 h 6013"/>
                <a:gd name="T86" fmla="*/ 1810 w 2752"/>
                <a:gd name="T87" fmla="*/ 2635 h 6013"/>
                <a:gd name="T88" fmla="*/ 1857 w 2752"/>
                <a:gd name="T89" fmla="*/ 2186 h 60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752" h="6013">
                  <a:moveTo>
                    <a:pt x="1789" y="1906"/>
                  </a:moveTo>
                  <a:lnTo>
                    <a:pt x="1893" y="2186"/>
                  </a:lnTo>
                  <a:lnTo>
                    <a:pt x="1926" y="2445"/>
                  </a:lnTo>
                  <a:lnTo>
                    <a:pt x="1926" y="2635"/>
                  </a:lnTo>
                  <a:lnTo>
                    <a:pt x="1789" y="2989"/>
                  </a:lnTo>
                  <a:lnTo>
                    <a:pt x="1913" y="2919"/>
                  </a:lnTo>
                  <a:lnTo>
                    <a:pt x="2059" y="2748"/>
                  </a:lnTo>
                  <a:lnTo>
                    <a:pt x="2059" y="3051"/>
                  </a:lnTo>
                  <a:lnTo>
                    <a:pt x="2004" y="3292"/>
                  </a:lnTo>
                  <a:lnTo>
                    <a:pt x="1943" y="3675"/>
                  </a:lnTo>
                  <a:lnTo>
                    <a:pt x="2153" y="3396"/>
                  </a:lnTo>
                  <a:lnTo>
                    <a:pt x="2257" y="3114"/>
                  </a:lnTo>
                  <a:lnTo>
                    <a:pt x="2257" y="2811"/>
                  </a:lnTo>
                  <a:lnTo>
                    <a:pt x="2191" y="2533"/>
                  </a:lnTo>
                  <a:lnTo>
                    <a:pt x="2376" y="2919"/>
                  </a:lnTo>
                  <a:lnTo>
                    <a:pt x="2473" y="3377"/>
                  </a:lnTo>
                  <a:lnTo>
                    <a:pt x="2423" y="3785"/>
                  </a:lnTo>
                  <a:lnTo>
                    <a:pt x="2461" y="4133"/>
                  </a:lnTo>
                  <a:lnTo>
                    <a:pt x="2549" y="4695"/>
                  </a:lnTo>
                  <a:lnTo>
                    <a:pt x="2584" y="5188"/>
                  </a:lnTo>
                  <a:lnTo>
                    <a:pt x="2752" y="5989"/>
                  </a:lnTo>
                  <a:lnTo>
                    <a:pt x="2537" y="5298"/>
                  </a:lnTo>
                  <a:lnTo>
                    <a:pt x="2473" y="4840"/>
                  </a:lnTo>
                  <a:lnTo>
                    <a:pt x="2290" y="4517"/>
                  </a:lnTo>
                  <a:lnTo>
                    <a:pt x="2170" y="4174"/>
                  </a:lnTo>
                  <a:lnTo>
                    <a:pt x="2124" y="4567"/>
                  </a:lnTo>
                  <a:lnTo>
                    <a:pt x="2236" y="5172"/>
                  </a:lnTo>
                  <a:lnTo>
                    <a:pt x="2274" y="5623"/>
                  </a:lnTo>
                  <a:lnTo>
                    <a:pt x="2376" y="6013"/>
                  </a:lnTo>
                  <a:lnTo>
                    <a:pt x="2153" y="6013"/>
                  </a:lnTo>
                  <a:lnTo>
                    <a:pt x="1774" y="5521"/>
                  </a:lnTo>
                  <a:lnTo>
                    <a:pt x="1774" y="5623"/>
                  </a:lnTo>
                  <a:lnTo>
                    <a:pt x="1943" y="6013"/>
                  </a:lnTo>
                  <a:lnTo>
                    <a:pt x="1587" y="6013"/>
                  </a:lnTo>
                  <a:lnTo>
                    <a:pt x="1525" y="5800"/>
                  </a:lnTo>
                  <a:lnTo>
                    <a:pt x="1525" y="5584"/>
                  </a:lnTo>
                  <a:lnTo>
                    <a:pt x="1643" y="5257"/>
                  </a:lnTo>
                  <a:lnTo>
                    <a:pt x="1761" y="4931"/>
                  </a:lnTo>
                  <a:lnTo>
                    <a:pt x="1789" y="4587"/>
                  </a:lnTo>
                  <a:lnTo>
                    <a:pt x="1687" y="4284"/>
                  </a:lnTo>
                  <a:lnTo>
                    <a:pt x="1673" y="4024"/>
                  </a:lnTo>
                  <a:lnTo>
                    <a:pt x="1708" y="3702"/>
                  </a:lnTo>
                  <a:lnTo>
                    <a:pt x="1661" y="3396"/>
                  </a:lnTo>
                  <a:lnTo>
                    <a:pt x="1626" y="3094"/>
                  </a:lnTo>
                  <a:lnTo>
                    <a:pt x="1626" y="2989"/>
                  </a:lnTo>
                  <a:lnTo>
                    <a:pt x="1344" y="3031"/>
                  </a:lnTo>
                  <a:lnTo>
                    <a:pt x="1078" y="3181"/>
                  </a:lnTo>
                  <a:lnTo>
                    <a:pt x="849" y="3223"/>
                  </a:lnTo>
                  <a:lnTo>
                    <a:pt x="578" y="3223"/>
                  </a:lnTo>
                  <a:lnTo>
                    <a:pt x="269" y="3094"/>
                  </a:lnTo>
                  <a:lnTo>
                    <a:pt x="69" y="2896"/>
                  </a:lnTo>
                  <a:lnTo>
                    <a:pt x="0" y="2533"/>
                  </a:lnTo>
                  <a:lnTo>
                    <a:pt x="35" y="2204"/>
                  </a:lnTo>
                  <a:lnTo>
                    <a:pt x="136" y="1882"/>
                  </a:lnTo>
                  <a:lnTo>
                    <a:pt x="269" y="1602"/>
                  </a:lnTo>
                  <a:lnTo>
                    <a:pt x="551" y="1192"/>
                  </a:lnTo>
                  <a:lnTo>
                    <a:pt x="1112" y="545"/>
                  </a:lnTo>
                  <a:lnTo>
                    <a:pt x="1393" y="219"/>
                  </a:lnTo>
                  <a:lnTo>
                    <a:pt x="1578" y="0"/>
                  </a:lnTo>
                  <a:lnTo>
                    <a:pt x="1377" y="283"/>
                  </a:lnTo>
                  <a:lnTo>
                    <a:pt x="1197" y="502"/>
                  </a:lnTo>
                  <a:lnTo>
                    <a:pt x="1145" y="822"/>
                  </a:lnTo>
                  <a:lnTo>
                    <a:pt x="1145" y="587"/>
                  </a:lnTo>
                  <a:lnTo>
                    <a:pt x="1112" y="587"/>
                  </a:lnTo>
                  <a:lnTo>
                    <a:pt x="748" y="1020"/>
                  </a:lnTo>
                  <a:lnTo>
                    <a:pt x="513" y="1322"/>
                  </a:lnTo>
                  <a:lnTo>
                    <a:pt x="400" y="1562"/>
                  </a:lnTo>
                  <a:lnTo>
                    <a:pt x="368" y="1777"/>
                  </a:lnTo>
                  <a:lnTo>
                    <a:pt x="368" y="2058"/>
                  </a:lnTo>
                  <a:lnTo>
                    <a:pt x="417" y="2402"/>
                  </a:lnTo>
                  <a:lnTo>
                    <a:pt x="334" y="2186"/>
                  </a:lnTo>
                  <a:lnTo>
                    <a:pt x="288" y="1906"/>
                  </a:lnTo>
                  <a:lnTo>
                    <a:pt x="165" y="2252"/>
                  </a:lnTo>
                  <a:lnTo>
                    <a:pt x="165" y="2600"/>
                  </a:lnTo>
                  <a:lnTo>
                    <a:pt x="249" y="2855"/>
                  </a:lnTo>
                  <a:lnTo>
                    <a:pt x="437" y="2989"/>
                  </a:lnTo>
                  <a:lnTo>
                    <a:pt x="700" y="3051"/>
                  </a:lnTo>
                  <a:lnTo>
                    <a:pt x="946" y="3011"/>
                  </a:lnTo>
                  <a:lnTo>
                    <a:pt x="1062" y="2855"/>
                  </a:lnTo>
                  <a:lnTo>
                    <a:pt x="798" y="2919"/>
                  </a:lnTo>
                  <a:lnTo>
                    <a:pt x="1128" y="2726"/>
                  </a:lnTo>
                  <a:lnTo>
                    <a:pt x="1310" y="2511"/>
                  </a:lnTo>
                  <a:lnTo>
                    <a:pt x="1578" y="2058"/>
                  </a:lnTo>
                  <a:lnTo>
                    <a:pt x="1393" y="2511"/>
                  </a:lnTo>
                  <a:lnTo>
                    <a:pt x="1197" y="2769"/>
                  </a:lnTo>
                  <a:lnTo>
                    <a:pt x="1442" y="2685"/>
                  </a:lnTo>
                  <a:lnTo>
                    <a:pt x="1587" y="2748"/>
                  </a:lnTo>
                  <a:lnTo>
                    <a:pt x="1810" y="2635"/>
                  </a:lnTo>
                  <a:lnTo>
                    <a:pt x="1857" y="2429"/>
                  </a:lnTo>
                  <a:lnTo>
                    <a:pt x="1857" y="2186"/>
                  </a:lnTo>
                  <a:lnTo>
                    <a:pt x="1789" y="190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0" name="Freeform 42"/>
            <p:cNvSpPr>
              <a:spLocks/>
            </p:cNvSpPr>
            <p:nvPr/>
          </p:nvSpPr>
          <p:spPr bwMode="auto">
            <a:xfrm>
              <a:off x="775" y="1643"/>
              <a:ext cx="403" cy="676"/>
            </a:xfrm>
            <a:custGeom>
              <a:avLst/>
              <a:gdLst>
                <a:gd name="T0" fmla="*/ 611 w 1611"/>
                <a:gd name="T1" fmla="*/ 107 h 2702"/>
                <a:gd name="T2" fmla="*/ 812 w 1611"/>
                <a:gd name="T3" fmla="*/ 646 h 2702"/>
                <a:gd name="T4" fmla="*/ 851 w 1611"/>
                <a:gd name="T5" fmla="*/ 737 h 2702"/>
                <a:gd name="T6" fmla="*/ 1006 w 1611"/>
                <a:gd name="T7" fmla="*/ 737 h 2702"/>
                <a:gd name="T8" fmla="*/ 1228 w 1611"/>
                <a:gd name="T9" fmla="*/ 599 h 2702"/>
                <a:gd name="T10" fmla="*/ 1399 w 1611"/>
                <a:gd name="T11" fmla="*/ 237 h 2702"/>
                <a:gd name="T12" fmla="*/ 1611 w 1611"/>
                <a:gd name="T13" fmla="*/ 0 h 2702"/>
                <a:gd name="T14" fmla="*/ 1376 w 1611"/>
                <a:gd name="T15" fmla="*/ 301 h 2702"/>
                <a:gd name="T16" fmla="*/ 1242 w 1611"/>
                <a:gd name="T17" fmla="*/ 666 h 2702"/>
                <a:gd name="T18" fmla="*/ 881 w 1611"/>
                <a:gd name="T19" fmla="*/ 1425 h 2702"/>
                <a:gd name="T20" fmla="*/ 759 w 1611"/>
                <a:gd name="T21" fmla="*/ 1687 h 2702"/>
                <a:gd name="T22" fmla="*/ 864 w 1611"/>
                <a:gd name="T23" fmla="*/ 1857 h 2702"/>
                <a:gd name="T24" fmla="*/ 997 w 1611"/>
                <a:gd name="T25" fmla="*/ 2204 h 2702"/>
                <a:gd name="T26" fmla="*/ 831 w 1611"/>
                <a:gd name="T27" fmla="*/ 1857 h 2702"/>
                <a:gd name="T28" fmla="*/ 748 w 1611"/>
                <a:gd name="T29" fmla="*/ 1774 h 2702"/>
                <a:gd name="T30" fmla="*/ 581 w 1611"/>
                <a:gd name="T31" fmla="*/ 2159 h 2702"/>
                <a:gd name="T32" fmla="*/ 419 w 1611"/>
                <a:gd name="T33" fmla="*/ 2464 h 2702"/>
                <a:gd name="T34" fmla="*/ 16 w 1611"/>
                <a:gd name="T35" fmla="*/ 2702 h 2702"/>
                <a:gd name="T36" fmla="*/ 452 w 1611"/>
                <a:gd name="T37" fmla="*/ 2270 h 2702"/>
                <a:gd name="T38" fmla="*/ 680 w 1611"/>
                <a:gd name="T39" fmla="*/ 1814 h 2702"/>
                <a:gd name="T40" fmla="*/ 776 w 1611"/>
                <a:gd name="T41" fmla="*/ 1490 h 2702"/>
                <a:gd name="T42" fmla="*/ 1045 w 1611"/>
                <a:gd name="T43" fmla="*/ 931 h 2702"/>
                <a:gd name="T44" fmla="*/ 1091 w 1611"/>
                <a:gd name="T45" fmla="*/ 714 h 2702"/>
                <a:gd name="T46" fmla="*/ 997 w 1611"/>
                <a:gd name="T47" fmla="*/ 779 h 2702"/>
                <a:gd name="T48" fmla="*/ 851 w 1611"/>
                <a:gd name="T49" fmla="*/ 779 h 2702"/>
                <a:gd name="T50" fmla="*/ 748 w 1611"/>
                <a:gd name="T51" fmla="*/ 1059 h 2702"/>
                <a:gd name="T52" fmla="*/ 564 w 1611"/>
                <a:gd name="T53" fmla="*/ 1208 h 2702"/>
                <a:gd name="T54" fmla="*/ 201 w 1611"/>
                <a:gd name="T55" fmla="*/ 1404 h 2702"/>
                <a:gd name="T56" fmla="*/ 0 w 1611"/>
                <a:gd name="T57" fmla="*/ 1687 h 2702"/>
                <a:gd name="T58" fmla="*/ 217 w 1611"/>
                <a:gd name="T59" fmla="*/ 1339 h 2702"/>
                <a:gd name="T60" fmla="*/ 611 w 1611"/>
                <a:gd name="T61" fmla="*/ 1123 h 2702"/>
                <a:gd name="T62" fmla="*/ 759 w 1611"/>
                <a:gd name="T63" fmla="*/ 906 h 2702"/>
                <a:gd name="T64" fmla="*/ 759 w 1611"/>
                <a:gd name="T65" fmla="*/ 737 h 2702"/>
                <a:gd name="T66" fmla="*/ 611 w 1611"/>
                <a:gd name="T67" fmla="*/ 237 h 2702"/>
                <a:gd name="T68" fmla="*/ 611 w 1611"/>
                <a:gd name="T69" fmla="*/ 107 h 27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1611" h="2702">
                  <a:moveTo>
                    <a:pt x="611" y="107"/>
                  </a:moveTo>
                  <a:lnTo>
                    <a:pt x="812" y="646"/>
                  </a:lnTo>
                  <a:lnTo>
                    <a:pt x="851" y="737"/>
                  </a:lnTo>
                  <a:lnTo>
                    <a:pt x="1006" y="737"/>
                  </a:lnTo>
                  <a:lnTo>
                    <a:pt x="1228" y="599"/>
                  </a:lnTo>
                  <a:lnTo>
                    <a:pt x="1399" y="237"/>
                  </a:lnTo>
                  <a:lnTo>
                    <a:pt x="1611" y="0"/>
                  </a:lnTo>
                  <a:lnTo>
                    <a:pt x="1376" y="301"/>
                  </a:lnTo>
                  <a:lnTo>
                    <a:pt x="1242" y="666"/>
                  </a:lnTo>
                  <a:lnTo>
                    <a:pt x="881" y="1425"/>
                  </a:lnTo>
                  <a:lnTo>
                    <a:pt x="759" y="1687"/>
                  </a:lnTo>
                  <a:lnTo>
                    <a:pt x="864" y="1857"/>
                  </a:lnTo>
                  <a:lnTo>
                    <a:pt x="997" y="2204"/>
                  </a:lnTo>
                  <a:lnTo>
                    <a:pt x="831" y="1857"/>
                  </a:lnTo>
                  <a:lnTo>
                    <a:pt x="748" y="1774"/>
                  </a:lnTo>
                  <a:lnTo>
                    <a:pt x="581" y="2159"/>
                  </a:lnTo>
                  <a:lnTo>
                    <a:pt x="419" y="2464"/>
                  </a:lnTo>
                  <a:lnTo>
                    <a:pt x="16" y="2702"/>
                  </a:lnTo>
                  <a:lnTo>
                    <a:pt x="452" y="2270"/>
                  </a:lnTo>
                  <a:lnTo>
                    <a:pt x="680" y="1814"/>
                  </a:lnTo>
                  <a:lnTo>
                    <a:pt x="776" y="1490"/>
                  </a:lnTo>
                  <a:lnTo>
                    <a:pt x="1045" y="931"/>
                  </a:lnTo>
                  <a:lnTo>
                    <a:pt x="1091" y="714"/>
                  </a:lnTo>
                  <a:lnTo>
                    <a:pt x="997" y="779"/>
                  </a:lnTo>
                  <a:lnTo>
                    <a:pt x="851" y="779"/>
                  </a:lnTo>
                  <a:lnTo>
                    <a:pt x="748" y="1059"/>
                  </a:lnTo>
                  <a:lnTo>
                    <a:pt x="564" y="1208"/>
                  </a:lnTo>
                  <a:lnTo>
                    <a:pt x="201" y="1404"/>
                  </a:lnTo>
                  <a:lnTo>
                    <a:pt x="0" y="1687"/>
                  </a:lnTo>
                  <a:lnTo>
                    <a:pt x="217" y="1339"/>
                  </a:lnTo>
                  <a:lnTo>
                    <a:pt x="611" y="1123"/>
                  </a:lnTo>
                  <a:lnTo>
                    <a:pt x="759" y="906"/>
                  </a:lnTo>
                  <a:lnTo>
                    <a:pt x="759" y="737"/>
                  </a:lnTo>
                  <a:lnTo>
                    <a:pt x="611" y="237"/>
                  </a:lnTo>
                  <a:lnTo>
                    <a:pt x="611" y="10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1" name="Freeform 43"/>
            <p:cNvSpPr>
              <a:spLocks/>
            </p:cNvSpPr>
            <p:nvPr/>
          </p:nvSpPr>
          <p:spPr bwMode="auto">
            <a:xfrm>
              <a:off x="659" y="1961"/>
              <a:ext cx="209" cy="303"/>
            </a:xfrm>
            <a:custGeom>
              <a:avLst/>
              <a:gdLst>
                <a:gd name="T0" fmla="*/ 737 w 838"/>
                <a:gd name="T1" fmla="*/ 91 h 1213"/>
                <a:gd name="T2" fmla="*/ 701 w 838"/>
                <a:gd name="T3" fmla="*/ 219 h 1213"/>
                <a:gd name="T4" fmla="*/ 569 w 838"/>
                <a:gd name="T5" fmla="*/ 457 h 1213"/>
                <a:gd name="T6" fmla="*/ 418 w 838"/>
                <a:gd name="T7" fmla="*/ 697 h 1213"/>
                <a:gd name="T8" fmla="*/ 235 w 838"/>
                <a:gd name="T9" fmla="*/ 870 h 1213"/>
                <a:gd name="T10" fmla="*/ 154 w 838"/>
                <a:gd name="T11" fmla="*/ 908 h 1213"/>
                <a:gd name="T12" fmla="*/ 222 w 838"/>
                <a:gd name="T13" fmla="*/ 736 h 1213"/>
                <a:gd name="T14" fmla="*/ 369 w 838"/>
                <a:gd name="T15" fmla="*/ 503 h 1213"/>
                <a:gd name="T16" fmla="*/ 187 w 838"/>
                <a:gd name="T17" fmla="*/ 736 h 1213"/>
                <a:gd name="T18" fmla="*/ 70 w 838"/>
                <a:gd name="T19" fmla="*/ 969 h 1213"/>
                <a:gd name="T20" fmla="*/ 0 w 838"/>
                <a:gd name="T21" fmla="*/ 1213 h 1213"/>
                <a:gd name="T22" fmla="*/ 333 w 838"/>
                <a:gd name="T23" fmla="*/ 870 h 1213"/>
                <a:gd name="T24" fmla="*/ 615 w 838"/>
                <a:gd name="T25" fmla="*/ 503 h 1213"/>
                <a:gd name="T26" fmla="*/ 766 w 838"/>
                <a:gd name="T27" fmla="*/ 240 h 1213"/>
                <a:gd name="T28" fmla="*/ 838 w 838"/>
                <a:gd name="T29" fmla="*/ 0 h 1213"/>
                <a:gd name="T30" fmla="*/ 737 w 838"/>
                <a:gd name="T31" fmla="*/ 91 h 12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38" h="1213">
                  <a:moveTo>
                    <a:pt x="737" y="91"/>
                  </a:moveTo>
                  <a:lnTo>
                    <a:pt x="701" y="219"/>
                  </a:lnTo>
                  <a:lnTo>
                    <a:pt x="569" y="457"/>
                  </a:lnTo>
                  <a:lnTo>
                    <a:pt x="418" y="697"/>
                  </a:lnTo>
                  <a:lnTo>
                    <a:pt x="235" y="870"/>
                  </a:lnTo>
                  <a:lnTo>
                    <a:pt x="154" y="908"/>
                  </a:lnTo>
                  <a:lnTo>
                    <a:pt x="222" y="736"/>
                  </a:lnTo>
                  <a:lnTo>
                    <a:pt x="369" y="503"/>
                  </a:lnTo>
                  <a:lnTo>
                    <a:pt x="187" y="736"/>
                  </a:lnTo>
                  <a:lnTo>
                    <a:pt x="70" y="969"/>
                  </a:lnTo>
                  <a:lnTo>
                    <a:pt x="0" y="1213"/>
                  </a:lnTo>
                  <a:lnTo>
                    <a:pt x="333" y="870"/>
                  </a:lnTo>
                  <a:lnTo>
                    <a:pt x="615" y="503"/>
                  </a:lnTo>
                  <a:lnTo>
                    <a:pt x="766" y="240"/>
                  </a:lnTo>
                  <a:lnTo>
                    <a:pt x="838" y="0"/>
                  </a:lnTo>
                  <a:lnTo>
                    <a:pt x="737"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2" name="Freeform 44"/>
            <p:cNvSpPr>
              <a:spLocks/>
            </p:cNvSpPr>
            <p:nvPr/>
          </p:nvSpPr>
          <p:spPr bwMode="auto">
            <a:xfrm>
              <a:off x="1790" y="2021"/>
              <a:ext cx="374" cy="443"/>
            </a:xfrm>
            <a:custGeom>
              <a:avLst/>
              <a:gdLst>
                <a:gd name="T0" fmla="*/ 0 w 1492"/>
                <a:gd name="T1" fmla="*/ 0 h 1775"/>
                <a:gd name="T2" fmla="*/ 316 w 1492"/>
                <a:gd name="T3" fmla="*/ 176 h 1775"/>
                <a:gd name="T4" fmla="*/ 713 w 1492"/>
                <a:gd name="T5" fmla="*/ 239 h 1775"/>
                <a:gd name="T6" fmla="*/ 1029 w 1492"/>
                <a:gd name="T7" fmla="*/ 478 h 1775"/>
                <a:gd name="T8" fmla="*/ 1226 w 1492"/>
                <a:gd name="T9" fmla="*/ 520 h 1775"/>
                <a:gd name="T10" fmla="*/ 1492 w 1492"/>
                <a:gd name="T11" fmla="*/ 759 h 1775"/>
                <a:gd name="T12" fmla="*/ 1478 w 1492"/>
                <a:gd name="T13" fmla="*/ 1075 h 1775"/>
                <a:gd name="T14" fmla="*/ 1259 w 1492"/>
                <a:gd name="T15" fmla="*/ 1775 h 1775"/>
                <a:gd name="T16" fmla="*/ 1393 w 1492"/>
                <a:gd name="T17" fmla="*/ 1273 h 1775"/>
                <a:gd name="T18" fmla="*/ 1393 w 1492"/>
                <a:gd name="T19" fmla="*/ 993 h 1775"/>
                <a:gd name="T20" fmla="*/ 1460 w 1492"/>
                <a:gd name="T21" fmla="*/ 781 h 1775"/>
                <a:gd name="T22" fmla="*/ 1245 w 1492"/>
                <a:gd name="T23" fmla="*/ 583 h 1775"/>
                <a:gd name="T24" fmla="*/ 1041 w 1492"/>
                <a:gd name="T25" fmla="*/ 520 h 1775"/>
                <a:gd name="T26" fmla="*/ 746 w 1492"/>
                <a:gd name="T27" fmla="*/ 367 h 1775"/>
                <a:gd name="T28" fmla="*/ 584 w 1492"/>
                <a:gd name="T29" fmla="*/ 283 h 1775"/>
                <a:gd name="T30" fmla="*/ 265 w 1492"/>
                <a:gd name="T31" fmla="*/ 176 h 1775"/>
                <a:gd name="T32" fmla="*/ 0 w 1492"/>
                <a:gd name="T33" fmla="*/ 0 h 177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492" h="1775">
                  <a:moveTo>
                    <a:pt x="0" y="0"/>
                  </a:moveTo>
                  <a:lnTo>
                    <a:pt x="316" y="176"/>
                  </a:lnTo>
                  <a:lnTo>
                    <a:pt x="713" y="239"/>
                  </a:lnTo>
                  <a:lnTo>
                    <a:pt x="1029" y="478"/>
                  </a:lnTo>
                  <a:lnTo>
                    <a:pt x="1226" y="520"/>
                  </a:lnTo>
                  <a:lnTo>
                    <a:pt x="1492" y="759"/>
                  </a:lnTo>
                  <a:lnTo>
                    <a:pt x="1478" y="1075"/>
                  </a:lnTo>
                  <a:lnTo>
                    <a:pt x="1259" y="1775"/>
                  </a:lnTo>
                  <a:lnTo>
                    <a:pt x="1393" y="1273"/>
                  </a:lnTo>
                  <a:lnTo>
                    <a:pt x="1393" y="993"/>
                  </a:lnTo>
                  <a:lnTo>
                    <a:pt x="1460" y="781"/>
                  </a:lnTo>
                  <a:lnTo>
                    <a:pt x="1245" y="583"/>
                  </a:lnTo>
                  <a:lnTo>
                    <a:pt x="1041" y="520"/>
                  </a:lnTo>
                  <a:lnTo>
                    <a:pt x="746" y="367"/>
                  </a:lnTo>
                  <a:lnTo>
                    <a:pt x="584" y="283"/>
                  </a:lnTo>
                  <a:lnTo>
                    <a:pt x="265" y="176"/>
                  </a:lnTo>
                  <a:lnTo>
                    <a:pt x="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3" name="Freeform 45"/>
            <p:cNvSpPr>
              <a:spLocks/>
            </p:cNvSpPr>
            <p:nvPr/>
          </p:nvSpPr>
          <p:spPr bwMode="auto">
            <a:xfrm>
              <a:off x="1489" y="3108"/>
              <a:ext cx="201" cy="91"/>
            </a:xfrm>
            <a:custGeom>
              <a:avLst/>
              <a:gdLst>
                <a:gd name="T0" fmla="*/ 377 w 806"/>
                <a:gd name="T1" fmla="*/ 367 h 367"/>
                <a:gd name="T2" fmla="*/ 279 w 806"/>
                <a:gd name="T3" fmla="*/ 256 h 367"/>
                <a:gd name="T4" fmla="*/ 147 w 806"/>
                <a:gd name="T5" fmla="*/ 154 h 367"/>
                <a:gd name="T6" fmla="*/ 0 w 806"/>
                <a:gd name="T7" fmla="*/ 0 h 367"/>
                <a:gd name="T8" fmla="*/ 179 w 806"/>
                <a:gd name="T9" fmla="*/ 22 h 367"/>
                <a:gd name="T10" fmla="*/ 397 w 806"/>
                <a:gd name="T11" fmla="*/ 112 h 367"/>
                <a:gd name="T12" fmla="*/ 597 w 806"/>
                <a:gd name="T13" fmla="*/ 216 h 367"/>
                <a:gd name="T14" fmla="*/ 806 w 806"/>
                <a:gd name="T15" fmla="*/ 367 h 367"/>
                <a:gd name="T16" fmla="*/ 377 w 806"/>
                <a:gd name="T17" fmla="*/ 367 h 3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06" h="367">
                  <a:moveTo>
                    <a:pt x="377" y="367"/>
                  </a:moveTo>
                  <a:lnTo>
                    <a:pt x="279" y="256"/>
                  </a:lnTo>
                  <a:lnTo>
                    <a:pt x="147" y="154"/>
                  </a:lnTo>
                  <a:lnTo>
                    <a:pt x="0" y="0"/>
                  </a:lnTo>
                  <a:lnTo>
                    <a:pt x="179" y="22"/>
                  </a:lnTo>
                  <a:lnTo>
                    <a:pt x="397" y="112"/>
                  </a:lnTo>
                  <a:lnTo>
                    <a:pt x="597" y="216"/>
                  </a:lnTo>
                  <a:lnTo>
                    <a:pt x="806" y="367"/>
                  </a:lnTo>
                  <a:lnTo>
                    <a:pt x="377" y="36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4" name="Freeform 46"/>
            <p:cNvSpPr>
              <a:spLocks/>
            </p:cNvSpPr>
            <p:nvPr/>
          </p:nvSpPr>
          <p:spPr bwMode="auto">
            <a:xfrm>
              <a:off x="1700" y="2642"/>
              <a:ext cx="237" cy="82"/>
            </a:xfrm>
            <a:custGeom>
              <a:avLst/>
              <a:gdLst>
                <a:gd name="T0" fmla="*/ 0 w 947"/>
                <a:gd name="T1" fmla="*/ 0 h 326"/>
                <a:gd name="T2" fmla="*/ 87 w 947"/>
                <a:gd name="T3" fmla="*/ 22 h 326"/>
                <a:gd name="T4" fmla="*/ 133 w 947"/>
                <a:gd name="T5" fmla="*/ 62 h 326"/>
                <a:gd name="T6" fmla="*/ 235 w 947"/>
                <a:gd name="T7" fmla="*/ 216 h 326"/>
                <a:gd name="T8" fmla="*/ 335 w 947"/>
                <a:gd name="T9" fmla="*/ 305 h 326"/>
                <a:gd name="T10" fmla="*/ 500 w 947"/>
                <a:gd name="T11" fmla="*/ 326 h 326"/>
                <a:gd name="T12" fmla="*/ 648 w 947"/>
                <a:gd name="T13" fmla="*/ 305 h 326"/>
                <a:gd name="T14" fmla="*/ 799 w 947"/>
                <a:gd name="T15" fmla="*/ 239 h 326"/>
                <a:gd name="T16" fmla="*/ 947 w 947"/>
                <a:gd name="T17" fmla="*/ 84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947" h="326">
                  <a:moveTo>
                    <a:pt x="0" y="0"/>
                  </a:moveTo>
                  <a:lnTo>
                    <a:pt x="87" y="22"/>
                  </a:lnTo>
                  <a:lnTo>
                    <a:pt x="133" y="62"/>
                  </a:lnTo>
                  <a:lnTo>
                    <a:pt x="235" y="216"/>
                  </a:lnTo>
                  <a:lnTo>
                    <a:pt x="335" y="305"/>
                  </a:lnTo>
                  <a:lnTo>
                    <a:pt x="500" y="326"/>
                  </a:lnTo>
                  <a:lnTo>
                    <a:pt x="648" y="305"/>
                  </a:lnTo>
                  <a:lnTo>
                    <a:pt x="799" y="239"/>
                  </a:lnTo>
                  <a:lnTo>
                    <a:pt x="947" y="84"/>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15" name="Freeform 47"/>
            <p:cNvSpPr>
              <a:spLocks/>
            </p:cNvSpPr>
            <p:nvPr/>
          </p:nvSpPr>
          <p:spPr bwMode="auto">
            <a:xfrm>
              <a:off x="1770" y="2622"/>
              <a:ext cx="37" cy="145"/>
            </a:xfrm>
            <a:custGeom>
              <a:avLst/>
              <a:gdLst>
                <a:gd name="T0" fmla="*/ 131 w 148"/>
                <a:gd name="T1" fmla="*/ 409 h 582"/>
                <a:gd name="T2" fmla="*/ 148 w 148"/>
                <a:gd name="T3" fmla="*/ 0 h 582"/>
                <a:gd name="T4" fmla="*/ 98 w 148"/>
                <a:gd name="T5" fmla="*/ 0 h 582"/>
                <a:gd name="T6" fmla="*/ 0 w 148"/>
                <a:gd name="T7" fmla="*/ 582 h 582"/>
                <a:gd name="T8" fmla="*/ 65 w 148"/>
                <a:gd name="T9" fmla="*/ 388 h 582"/>
                <a:gd name="T10" fmla="*/ 131 w 148"/>
                <a:gd name="T11" fmla="*/ 409 h 582"/>
              </a:gdLst>
              <a:ahLst/>
              <a:cxnLst>
                <a:cxn ang="0">
                  <a:pos x="T0" y="T1"/>
                </a:cxn>
                <a:cxn ang="0">
                  <a:pos x="T2" y="T3"/>
                </a:cxn>
                <a:cxn ang="0">
                  <a:pos x="T4" y="T5"/>
                </a:cxn>
                <a:cxn ang="0">
                  <a:pos x="T6" y="T7"/>
                </a:cxn>
                <a:cxn ang="0">
                  <a:pos x="T8" y="T9"/>
                </a:cxn>
                <a:cxn ang="0">
                  <a:pos x="T10" y="T11"/>
                </a:cxn>
              </a:cxnLst>
              <a:rect l="0" t="0" r="r" b="b"/>
              <a:pathLst>
                <a:path w="148" h="582">
                  <a:moveTo>
                    <a:pt x="131" y="409"/>
                  </a:moveTo>
                  <a:lnTo>
                    <a:pt x="148" y="0"/>
                  </a:lnTo>
                  <a:lnTo>
                    <a:pt x="98" y="0"/>
                  </a:lnTo>
                  <a:lnTo>
                    <a:pt x="0" y="582"/>
                  </a:lnTo>
                  <a:lnTo>
                    <a:pt x="65" y="388"/>
                  </a:lnTo>
                  <a:lnTo>
                    <a:pt x="131" y="40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6" name="Freeform 48"/>
            <p:cNvSpPr>
              <a:spLocks/>
            </p:cNvSpPr>
            <p:nvPr/>
          </p:nvSpPr>
          <p:spPr bwMode="auto">
            <a:xfrm>
              <a:off x="1961" y="2281"/>
              <a:ext cx="170" cy="562"/>
            </a:xfrm>
            <a:custGeom>
              <a:avLst/>
              <a:gdLst>
                <a:gd name="T0" fmla="*/ 561 w 677"/>
                <a:gd name="T1" fmla="*/ 0 h 2248"/>
                <a:gd name="T2" fmla="*/ 492 w 677"/>
                <a:gd name="T3" fmla="*/ 472 h 2248"/>
                <a:gd name="T4" fmla="*/ 381 w 677"/>
                <a:gd name="T5" fmla="*/ 800 h 2248"/>
                <a:gd name="T6" fmla="*/ 248 w 677"/>
                <a:gd name="T7" fmla="*/ 1038 h 2248"/>
                <a:gd name="T8" fmla="*/ 131 w 677"/>
                <a:gd name="T9" fmla="*/ 1232 h 2248"/>
                <a:gd name="T10" fmla="*/ 196 w 677"/>
                <a:gd name="T11" fmla="*/ 820 h 2248"/>
                <a:gd name="T12" fmla="*/ 265 w 677"/>
                <a:gd name="T13" fmla="*/ 516 h 2248"/>
                <a:gd name="T14" fmla="*/ 131 w 677"/>
                <a:gd name="T15" fmla="*/ 870 h 2248"/>
                <a:gd name="T16" fmla="*/ 62 w 677"/>
                <a:gd name="T17" fmla="*/ 1232 h 2248"/>
                <a:gd name="T18" fmla="*/ 52 w 677"/>
                <a:gd name="T19" fmla="*/ 1598 h 2248"/>
                <a:gd name="T20" fmla="*/ 13 w 677"/>
                <a:gd name="T21" fmla="*/ 1922 h 2248"/>
                <a:gd name="T22" fmla="*/ 0 w 677"/>
                <a:gd name="T23" fmla="*/ 2204 h 2248"/>
                <a:gd name="T24" fmla="*/ 164 w 677"/>
                <a:gd name="T25" fmla="*/ 1751 h 2248"/>
                <a:gd name="T26" fmla="*/ 233 w 677"/>
                <a:gd name="T27" fmla="*/ 1902 h 2248"/>
                <a:gd name="T28" fmla="*/ 233 w 677"/>
                <a:gd name="T29" fmla="*/ 2094 h 2248"/>
                <a:gd name="T30" fmla="*/ 381 w 677"/>
                <a:gd name="T31" fmla="*/ 2248 h 2248"/>
                <a:gd name="T32" fmla="*/ 511 w 677"/>
                <a:gd name="T33" fmla="*/ 2142 h 2248"/>
                <a:gd name="T34" fmla="*/ 357 w 677"/>
                <a:gd name="T35" fmla="*/ 2142 h 2248"/>
                <a:gd name="T36" fmla="*/ 294 w 677"/>
                <a:gd name="T37" fmla="*/ 1989 h 2248"/>
                <a:gd name="T38" fmla="*/ 294 w 677"/>
                <a:gd name="T39" fmla="*/ 1902 h 2248"/>
                <a:gd name="T40" fmla="*/ 440 w 677"/>
                <a:gd name="T41" fmla="*/ 1880 h 2248"/>
                <a:gd name="T42" fmla="*/ 294 w 677"/>
                <a:gd name="T43" fmla="*/ 1751 h 2248"/>
                <a:gd name="T44" fmla="*/ 315 w 677"/>
                <a:gd name="T45" fmla="*/ 1640 h 2248"/>
                <a:gd name="T46" fmla="*/ 542 w 677"/>
                <a:gd name="T47" fmla="*/ 1598 h 2248"/>
                <a:gd name="T48" fmla="*/ 677 w 677"/>
                <a:gd name="T49" fmla="*/ 1508 h 2248"/>
                <a:gd name="T50" fmla="*/ 429 w 677"/>
                <a:gd name="T51" fmla="*/ 1577 h 2248"/>
                <a:gd name="T52" fmla="*/ 265 w 677"/>
                <a:gd name="T53" fmla="*/ 1555 h 2248"/>
                <a:gd name="T54" fmla="*/ 183 w 677"/>
                <a:gd name="T55" fmla="*/ 1446 h 2248"/>
                <a:gd name="T56" fmla="*/ 196 w 677"/>
                <a:gd name="T57" fmla="*/ 1295 h 2248"/>
                <a:gd name="T58" fmla="*/ 281 w 677"/>
                <a:gd name="T59" fmla="*/ 1057 h 2248"/>
                <a:gd name="T60" fmla="*/ 460 w 677"/>
                <a:gd name="T61" fmla="*/ 820 h 2248"/>
                <a:gd name="T62" fmla="*/ 531 w 677"/>
                <a:gd name="T63" fmla="*/ 601 h 2248"/>
                <a:gd name="T64" fmla="*/ 575 w 677"/>
                <a:gd name="T65" fmla="*/ 261 h 2248"/>
                <a:gd name="T66" fmla="*/ 561 w 677"/>
                <a:gd name="T67" fmla="*/ 0 h 22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677" h="2248">
                  <a:moveTo>
                    <a:pt x="561" y="0"/>
                  </a:moveTo>
                  <a:lnTo>
                    <a:pt x="492" y="472"/>
                  </a:lnTo>
                  <a:lnTo>
                    <a:pt x="381" y="800"/>
                  </a:lnTo>
                  <a:lnTo>
                    <a:pt x="248" y="1038"/>
                  </a:lnTo>
                  <a:lnTo>
                    <a:pt x="131" y="1232"/>
                  </a:lnTo>
                  <a:lnTo>
                    <a:pt x="196" y="820"/>
                  </a:lnTo>
                  <a:lnTo>
                    <a:pt x="265" y="516"/>
                  </a:lnTo>
                  <a:lnTo>
                    <a:pt x="131" y="870"/>
                  </a:lnTo>
                  <a:lnTo>
                    <a:pt x="62" y="1232"/>
                  </a:lnTo>
                  <a:lnTo>
                    <a:pt x="52" y="1598"/>
                  </a:lnTo>
                  <a:lnTo>
                    <a:pt x="13" y="1922"/>
                  </a:lnTo>
                  <a:lnTo>
                    <a:pt x="0" y="2204"/>
                  </a:lnTo>
                  <a:lnTo>
                    <a:pt x="164" y="1751"/>
                  </a:lnTo>
                  <a:lnTo>
                    <a:pt x="233" y="1902"/>
                  </a:lnTo>
                  <a:lnTo>
                    <a:pt x="233" y="2094"/>
                  </a:lnTo>
                  <a:lnTo>
                    <a:pt x="381" y="2248"/>
                  </a:lnTo>
                  <a:lnTo>
                    <a:pt x="511" y="2142"/>
                  </a:lnTo>
                  <a:lnTo>
                    <a:pt x="357" y="2142"/>
                  </a:lnTo>
                  <a:lnTo>
                    <a:pt x="294" y="1989"/>
                  </a:lnTo>
                  <a:lnTo>
                    <a:pt x="294" y="1902"/>
                  </a:lnTo>
                  <a:lnTo>
                    <a:pt x="440" y="1880"/>
                  </a:lnTo>
                  <a:lnTo>
                    <a:pt x="294" y="1751"/>
                  </a:lnTo>
                  <a:lnTo>
                    <a:pt x="315" y="1640"/>
                  </a:lnTo>
                  <a:lnTo>
                    <a:pt x="542" y="1598"/>
                  </a:lnTo>
                  <a:lnTo>
                    <a:pt x="677" y="1508"/>
                  </a:lnTo>
                  <a:lnTo>
                    <a:pt x="429" y="1577"/>
                  </a:lnTo>
                  <a:lnTo>
                    <a:pt x="265" y="1555"/>
                  </a:lnTo>
                  <a:lnTo>
                    <a:pt x="183" y="1446"/>
                  </a:lnTo>
                  <a:lnTo>
                    <a:pt x="196" y="1295"/>
                  </a:lnTo>
                  <a:lnTo>
                    <a:pt x="281" y="1057"/>
                  </a:lnTo>
                  <a:lnTo>
                    <a:pt x="460" y="820"/>
                  </a:lnTo>
                  <a:lnTo>
                    <a:pt x="531" y="601"/>
                  </a:lnTo>
                  <a:lnTo>
                    <a:pt x="575" y="261"/>
                  </a:lnTo>
                  <a:lnTo>
                    <a:pt x="56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7" name="Freeform 49"/>
            <p:cNvSpPr>
              <a:spLocks/>
            </p:cNvSpPr>
            <p:nvPr/>
          </p:nvSpPr>
          <p:spPr bwMode="auto">
            <a:xfrm>
              <a:off x="2139" y="2238"/>
              <a:ext cx="167" cy="470"/>
            </a:xfrm>
            <a:custGeom>
              <a:avLst/>
              <a:gdLst>
                <a:gd name="T0" fmla="*/ 148 w 667"/>
                <a:gd name="T1" fmla="*/ 0 h 1880"/>
                <a:gd name="T2" fmla="*/ 247 w 667"/>
                <a:gd name="T3" fmla="*/ 207 h 1880"/>
                <a:gd name="T4" fmla="*/ 480 w 667"/>
                <a:gd name="T5" fmla="*/ 451 h 1880"/>
                <a:gd name="T6" fmla="*/ 580 w 667"/>
                <a:gd name="T7" fmla="*/ 729 h 1880"/>
                <a:gd name="T8" fmla="*/ 580 w 667"/>
                <a:gd name="T9" fmla="*/ 992 h 1880"/>
                <a:gd name="T10" fmla="*/ 667 w 667"/>
                <a:gd name="T11" fmla="*/ 1145 h 1880"/>
                <a:gd name="T12" fmla="*/ 647 w 667"/>
                <a:gd name="T13" fmla="*/ 1338 h 1880"/>
                <a:gd name="T14" fmla="*/ 580 w 667"/>
                <a:gd name="T15" fmla="*/ 1190 h 1880"/>
                <a:gd name="T16" fmla="*/ 517 w 667"/>
                <a:gd name="T17" fmla="*/ 1145 h 1880"/>
                <a:gd name="T18" fmla="*/ 382 w 667"/>
                <a:gd name="T19" fmla="*/ 1319 h 1880"/>
                <a:gd name="T20" fmla="*/ 264 w 667"/>
                <a:gd name="T21" fmla="*/ 1445 h 1880"/>
                <a:gd name="T22" fmla="*/ 99 w 667"/>
                <a:gd name="T23" fmla="*/ 1702 h 1880"/>
                <a:gd name="T24" fmla="*/ 0 w 667"/>
                <a:gd name="T25" fmla="*/ 1880 h 1880"/>
                <a:gd name="T26" fmla="*/ 221 w 667"/>
                <a:gd name="T27" fmla="*/ 1445 h 1880"/>
                <a:gd name="T28" fmla="*/ 382 w 667"/>
                <a:gd name="T29" fmla="*/ 1190 h 1880"/>
                <a:gd name="T30" fmla="*/ 470 w 667"/>
                <a:gd name="T31" fmla="*/ 992 h 1880"/>
                <a:gd name="T32" fmla="*/ 499 w 667"/>
                <a:gd name="T33" fmla="*/ 801 h 1880"/>
                <a:gd name="T34" fmla="*/ 480 w 667"/>
                <a:gd name="T35" fmla="*/ 581 h 1880"/>
                <a:gd name="T36" fmla="*/ 434 w 667"/>
                <a:gd name="T37" fmla="*/ 451 h 1880"/>
                <a:gd name="T38" fmla="*/ 316 w 667"/>
                <a:gd name="T39" fmla="*/ 323 h 1880"/>
                <a:gd name="T40" fmla="*/ 221 w 667"/>
                <a:gd name="T41" fmla="*/ 207 h 1880"/>
                <a:gd name="T42" fmla="*/ 148 w 667"/>
                <a:gd name="T43" fmla="*/ 0 h 18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667" h="1880">
                  <a:moveTo>
                    <a:pt x="148" y="0"/>
                  </a:moveTo>
                  <a:lnTo>
                    <a:pt x="247" y="207"/>
                  </a:lnTo>
                  <a:lnTo>
                    <a:pt x="480" y="451"/>
                  </a:lnTo>
                  <a:lnTo>
                    <a:pt x="580" y="729"/>
                  </a:lnTo>
                  <a:lnTo>
                    <a:pt x="580" y="992"/>
                  </a:lnTo>
                  <a:lnTo>
                    <a:pt x="667" y="1145"/>
                  </a:lnTo>
                  <a:lnTo>
                    <a:pt x="647" y="1338"/>
                  </a:lnTo>
                  <a:lnTo>
                    <a:pt x="580" y="1190"/>
                  </a:lnTo>
                  <a:lnTo>
                    <a:pt x="517" y="1145"/>
                  </a:lnTo>
                  <a:lnTo>
                    <a:pt x="382" y="1319"/>
                  </a:lnTo>
                  <a:lnTo>
                    <a:pt x="264" y="1445"/>
                  </a:lnTo>
                  <a:lnTo>
                    <a:pt x="99" y="1702"/>
                  </a:lnTo>
                  <a:lnTo>
                    <a:pt x="0" y="1880"/>
                  </a:lnTo>
                  <a:lnTo>
                    <a:pt x="221" y="1445"/>
                  </a:lnTo>
                  <a:lnTo>
                    <a:pt x="382" y="1190"/>
                  </a:lnTo>
                  <a:lnTo>
                    <a:pt x="470" y="992"/>
                  </a:lnTo>
                  <a:lnTo>
                    <a:pt x="499" y="801"/>
                  </a:lnTo>
                  <a:lnTo>
                    <a:pt x="480" y="581"/>
                  </a:lnTo>
                  <a:lnTo>
                    <a:pt x="434" y="451"/>
                  </a:lnTo>
                  <a:lnTo>
                    <a:pt x="316" y="323"/>
                  </a:lnTo>
                  <a:lnTo>
                    <a:pt x="221" y="207"/>
                  </a:lnTo>
                  <a:lnTo>
                    <a:pt x="14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18" name="Freeform 50"/>
            <p:cNvSpPr>
              <a:spLocks/>
            </p:cNvSpPr>
            <p:nvPr/>
          </p:nvSpPr>
          <p:spPr bwMode="auto">
            <a:xfrm>
              <a:off x="2036" y="2607"/>
              <a:ext cx="542" cy="731"/>
            </a:xfrm>
            <a:custGeom>
              <a:avLst/>
              <a:gdLst>
                <a:gd name="T0" fmla="*/ 1893 w 2166"/>
                <a:gd name="T1" fmla="*/ 2354 h 2923"/>
                <a:gd name="T2" fmla="*/ 1999 w 2166"/>
                <a:gd name="T3" fmla="*/ 2235 h 2923"/>
                <a:gd name="T4" fmla="*/ 2081 w 2166"/>
                <a:gd name="T5" fmla="*/ 2084 h 2923"/>
                <a:gd name="T6" fmla="*/ 2144 w 2166"/>
                <a:gd name="T7" fmla="*/ 1828 h 2923"/>
                <a:gd name="T8" fmla="*/ 2166 w 2166"/>
                <a:gd name="T9" fmla="*/ 1571 h 2923"/>
                <a:gd name="T10" fmla="*/ 2166 w 2166"/>
                <a:gd name="T11" fmla="*/ 1236 h 2923"/>
                <a:gd name="T12" fmla="*/ 2101 w 2166"/>
                <a:gd name="T13" fmla="*/ 866 h 2923"/>
                <a:gd name="T14" fmla="*/ 1979 w 2166"/>
                <a:gd name="T15" fmla="*/ 547 h 2923"/>
                <a:gd name="T16" fmla="*/ 1810 w 2166"/>
                <a:gd name="T17" fmla="*/ 265 h 2923"/>
                <a:gd name="T18" fmla="*/ 1617 w 2166"/>
                <a:gd name="T19" fmla="*/ 82 h 2923"/>
                <a:gd name="T20" fmla="*/ 1458 w 2166"/>
                <a:gd name="T21" fmla="*/ 12 h 2923"/>
                <a:gd name="T22" fmla="*/ 1348 w 2166"/>
                <a:gd name="T23" fmla="*/ 0 h 2923"/>
                <a:gd name="T24" fmla="*/ 1186 w 2166"/>
                <a:gd name="T25" fmla="*/ 32 h 2923"/>
                <a:gd name="T26" fmla="*/ 680 w 2166"/>
                <a:gd name="T27" fmla="*/ 308 h 2923"/>
                <a:gd name="T28" fmla="*/ 406 w 2166"/>
                <a:gd name="T29" fmla="*/ 572 h 2923"/>
                <a:gd name="T30" fmla="*/ 110 w 2166"/>
                <a:gd name="T31" fmla="*/ 925 h 2923"/>
                <a:gd name="T32" fmla="*/ 29 w 2166"/>
                <a:gd name="T33" fmla="*/ 1085 h 2923"/>
                <a:gd name="T34" fmla="*/ 0 w 2166"/>
                <a:gd name="T35" fmla="*/ 1236 h 2923"/>
                <a:gd name="T36" fmla="*/ 16 w 2166"/>
                <a:gd name="T37" fmla="*/ 1453 h 2923"/>
                <a:gd name="T38" fmla="*/ 56 w 2166"/>
                <a:gd name="T39" fmla="*/ 1655 h 2923"/>
                <a:gd name="T40" fmla="*/ 130 w 2166"/>
                <a:gd name="T41" fmla="*/ 1881 h 2923"/>
                <a:gd name="T42" fmla="*/ 165 w 2166"/>
                <a:gd name="T43" fmla="*/ 2046 h 2923"/>
                <a:gd name="T44" fmla="*/ 193 w 2166"/>
                <a:gd name="T45" fmla="*/ 2235 h 2923"/>
                <a:gd name="T46" fmla="*/ 204 w 2166"/>
                <a:gd name="T47" fmla="*/ 2401 h 2923"/>
                <a:gd name="T48" fmla="*/ 193 w 2166"/>
                <a:gd name="T49" fmla="*/ 2566 h 2923"/>
                <a:gd name="T50" fmla="*/ 177 w 2166"/>
                <a:gd name="T51" fmla="*/ 2713 h 2923"/>
                <a:gd name="T52" fmla="*/ 130 w 2166"/>
                <a:gd name="T53" fmla="*/ 2803 h 2923"/>
                <a:gd name="T54" fmla="*/ 68 w 2166"/>
                <a:gd name="T55" fmla="*/ 2923 h 29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166" h="2923">
                  <a:moveTo>
                    <a:pt x="1893" y="2354"/>
                  </a:moveTo>
                  <a:lnTo>
                    <a:pt x="1999" y="2235"/>
                  </a:lnTo>
                  <a:lnTo>
                    <a:pt x="2081" y="2084"/>
                  </a:lnTo>
                  <a:lnTo>
                    <a:pt x="2144" y="1828"/>
                  </a:lnTo>
                  <a:lnTo>
                    <a:pt x="2166" y="1571"/>
                  </a:lnTo>
                  <a:lnTo>
                    <a:pt x="2166" y="1236"/>
                  </a:lnTo>
                  <a:lnTo>
                    <a:pt x="2101" y="866"/>
                  </a:lnTo>
                  <a:lnTo>
                    <a:pt x="1979" y="547"/>
                  </a:lnTo>
                  <a:lnTo>
                    <a:pt x="1810" y="265"/>
                  </a:lnTo>
                  <a:lnTo>
                    <a:pt x="1617" y="82"/>
                  </a:lnTo>
                  <a:lnTo>
                    <a:pt x="1458" y="12"/>
                  </a:lnTo>
                  <a:lnTo>
                    <a:pt x="1348" y="0"/>
                  </a:lnTo>
                  <a:lnTo>
                    <a:pt x="1186" y="32"/>
                  </a:lnTo>
                  <a:lnTo>
                    <a:pt x="680" y="308"/>
                  </a:lnTo>
                  <a:lnTo>
                    <a:pt x="406" y="572"/>
                  </a:lnTo>
                  <a:lnTo>
                    <a:pt x="110" y="925"/>
                  </a:lnTo>
                  <a:lnTo>
                    <a:pt x="29" y="1085"/>
                  </a:lnTo>
                  <a:lnTo>
                    <a:pt x="0" y="1236"/>
                  </a:lnTo>
                  <a:lnTo>
                    <a:pt x="16" y="1453"/>
                  </a:lnTo>
                  <a:lnTo>
                    <a:pt x="56" y="1655"/>
                  </a:lnTo>
                  <a:lnTo>
                    <a:pt x="130" y="1881"/>
                  </a:lnTo>
                  <a:lnTo>
                    <a:pt x="165" y="2046"/>
                  </a:lnTo>
                  <a:lnTo>
                    <a:pt x="193" y="2235"/>
                  </a:lnTo>
                  <a:lnTo>
                    <a:pt x="204" y="2401"/>
                  </a:lnTo>
                  <a:lnTo>
                    <a:pt x="193" y="2566"/>
                  </a:lnTo>
                  <a:lnTo>
                    <a:pt x="177" y="2713"/>
                  </a:lnTo>
                  <a:lnTo>
                    <a:pt x="130" y="2803"/>
                  </a:lnTo>
                  <a:lnTo>
                    <a:pt x="68" y="292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19" name="Freeform 51"/>
            <p:cNvSpPr>
              <a:spLocks/>
            </p:cNvSpPr>
            <p:nvPr/>
          </p:nvSpPr>
          <p:spPr bwMode="auto">
            <a:xfrm>
              <a:off x="2228" y="2673"/>
              <a:ext cx="208" cy="525"/>
            </a:xfrm>
            <a:custGeom>
              <a:avLst/>
              <a:gdLst>
                <a:gd name="T0" fmla="*/ 485 w 834"/>
                <a:gd name="T1" fmla="*/ 2100 h 2100"/>
                <a:gd name="T2" fmla="*/ 641 w 834"/>
                <a:gd name="T3" fmla="*/ 1994 h 2100"/>
                <a:gd name="T4" fmla="*/ 753 w 834"/>
                <a:gd name="T5" fmla="*/ 1819 h 2100"/>
                <a:gd name="T6" fmla="*/ 807 w 834"/>
                <a:gd name="T7" fmla="*/ 1600 h 2100"/>
                <a:gd name="T8" fmla="*/ 834 w 834"/>
                <a:gd name="T9" fmla="*/ 1310 h 2100"/>
                <a:gd name="T10" fmla="*/ 815 w 834"/>
                <a:gd name="T11" fmla="*/ 1008 h 2100"/>
                <a:gd name="T12" fmla="*/ 753 w 834"/>
                <a:gd name="T13" fmla="*/ 668 h 2100"/>
                <a:gd name="T14" fmla="*/ 660 w 834"/>
                <a:gd name="T15" fmla="*/ 425 h 2100"/>
                <a:gd name="T16" fmla="*/ 538 w 834"/>
                <a:gd name="T17" fmla="*/ 237 h 2100"/>
                <a:gd name="T18" fmla="*/ 391 w 834"/>
                <a:gd name="T19" fmla="*/ 93 h 2100"/>
                <a:gd name="T20" fmla="*/ 200 w 834"/>
                <a:gd name="T21" fmla="*/ 22 h 2100"/>
                <a:gd name="T22" fmla="*/ 97 w 834"/>
                <a:gd name="T23" fmla="*/ 0 h 2100"/>
                <a:gd name="T24" fmla="*/ 0 w 834"/>
                <a:gd name="T25" fmla="*/ 0 h 2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834" h="2100">
                  <a:moveTo>
                    <a:pt x="485" y="2100"/>
                  </a:moveTo>
                  <a:lnTo>
                    <a:pt x="641" y="1994"/>
                  </a:lnTo>
                  <a:lnTo>
                    <a:pt x="753" y="1819"/>
                  </a:lnTo>
                  <a:lnTo>
                    <a:pt x="807" y="1600"/>
                  </a:lnTo>
                  <a:lnTo>
                    <a:pt x="834" y="1310"/>
                  </a:lnTo>
                  <a:lnTo>
                    <a:pt x="815" y="1008"/>
                  </a:lnTo>
                  <a:lnTo>
                    <a:pt x="753" y="668"/>
                  </a:lnTo>
                  <a:lnTo>
                    <a:pt x="660" y="425"/>
                  </a:lnTo>
                  <a:lnTo>
                    <a:pt x="538" y="237"/>
                  </a:lnTo>
                  <a:lnTo>
                    <a:pt x="391" y="93"/>
                  </a:lnTo>
                  <a:lnTo>
                    <a:pt x="200" y="22"/>
                  </a:lnTo>
                  <a:lnTo>
                    <a:pt x="97" y="0"/>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20" name="Freeform 52"/>
            <p:cNvSpPr>
              <a:spLocks/>
            </p:cNvSpPr>
            <p:nvPr/>
          </p:nvSpPr>
          <p:spPr bwMode="auto">
            <a:xfrm>
              <a:off x="2193" y="2833"/>
              <a:ext cx="54" cy="487"/>
            </a:xfrm>
            <a:custGeom>
              <a:avLst/>
              <a:gdLst>
                <a:gd name="T0" fmla="*/ 208 w 217"/>
                <a:gd name="T1" fmla="*/ 0 h 1948"/>
                <a:gd name="T2" fmla="*/ 96 w 217"/>
                <a:gd name="T3" fmla="*/ 81 h 1948"/>
                <a:gd name="T4" fmla="*/ 25 w 217"/>
                <a:gd name="T5" fmla="*/ 200 h 1948"/>
                <a:gd name="T6" fmla="*/ 4 w 217"/>
                <a:gd name="T7" fmla="*/ 342 h 1948"/>
                <a:gd name="T8" fmla="*/ 0 w 217"/>
                <a:gd name="T9" fmla="*/ 480 h 1948"/>
                <a:gd name="T10" fmla="*/ 25 w 217"/>
                <a:gd name="T11" fmla="*/ 618 h 1948"/>
                <a:gd name="T12" fmla="*/ 106 w 217"/>
                <a:gd name="T13" fmla="*/ 871 h 1948"/>
                <a:gd name="T14" fmla="*/ 169 w 217"/>
                <a:gd name="T15" fmla="*/ 1120 h 1948"/>
                <a:gd name="T16" fmla="*/ 201 w 217"/>
                <a:gd name="T17" fmla="*/ 1371 h 1948"/>
                <a:gd name="T18" fmla="*/ 217 w 217"/>
                <a:gd name="T19" fmla="*/ 1602 h 1948"/>
                <a:gd name="T20" fmla="*/ 189 w 217"/>
                <a:gd name="T21" fmla="*/ 1745 h 1948"/>
                <a:gd name="T22" fmla="*/ 152 w 217"/>
                <a:gd name="T23" fmla="*/ 1948 h 19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17" h="1948">
                  <a:moveTo>
                    <a:pt x="208" y="0"/>
                  </a:moveTo>
                  <a:lnTo>
                    <a:pt x="96" y="81"/>
                  </a:lnTo>
                  <a:lnTo>
                    <a:pt x="25" y="200"/>
                  </a:lnTo>
                  <a:lnTo>
                    <a:pt x="4" y="342"/>
                  </a:lnTo>
                  <a:lnTo>
                    <a:pt x="0" y="480"/>
                  </a:lnTo>
                  <a:lnTo>
                    <a:pt x="25" y="618"/>
                  </a:lnTo>
                  <a:lnTo>
                    <a:pt x="106" y="871"/>
                  </a:lnTo>
                  <a:lnTo>
                    <a:pt x="169" y="1120"/>
                  </a:lnTo>
                  <a:lnTo>
                    <a:pt x="201" y="1371"/>
                  </a:lnTo>
                  <a:lnTo>
                    <a:pt x="217" y="1602"/>
                  </a:lnTo>
                  <a:lnTo>
                    <a:pt x="189" y="1745"/>
                  </a:lnTo>
                  <a:lnTo>
                    <a:pt x="152" y="194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21" name="Freeform 53"/>
            <p:cNvSpPr>
              <a:spLocks/>
            </p:cNvSpPr>
            <p:nvPr/>
          </p:nvSpPr>
          <p:spPr bwMode="auto">
            <a:xfrm>
              <a:off x="2221" y="2532"/>
              <a:ext cx="305" cy="155"/>
            </a:xfrm>
            <a:custGeom>
              <a:avLst/>
              <a:gdLst>
                <a:gd name="T0" fmla="*/ 76 w 1219"/>
                <a:gd name="T1" fmla="*/ 533 h 620"/>
                <a:gd name="T2" fmla="*/ 95 w 1219"/>
                <a:gd name="T3" fmla="*/ 380 h 620"/>
                <a:gd name="T4" fmla="*/ 219 w 1219"/>
                <a:gd name="T5" fmla="*/ 298 h 620"/>
                <a:gd name="T6" fmla="*/ 219 w 1219"/>
                <a:gd name="T7" fmla="*/ 453 h 620"/>
                <a:gd name="T8" fmla="*/ 288 w 1219"/>
                <a:gd name="T9" fmla="*/ 258 h 620"/>
                <a:gd name="T10" fmla="*/ 417 w 1219"/>
                <a:gd name="T11" fmla="*/ 169 h 620"/>
                <a:gd name="T12" fmla="*/ 833 w 1219"/>
                <a:gd name="T13" fmla="*/ 47 h 620"/>
                <a:gd name="T14" fmla="*/ 923 w 1219"/>
                <a:gd name="T15" fmla="*/ 84 h 620"/>
                <a:gd name="T16" fmla="*/ 966 w 1219"/>
                <a:gd name="T17" fmla="*/ 156 h 620"/>
                <a:gd name="T18" fmla="*/ 972 w 1219"/>
                <a:gd name="T19" fmla="*/ 251 h 620"/>
                <a:gd name="T20" fmla="*/ 1011 w 1219"/>
                <a:gd name="T21" fmla="*/ 298 h 620"/>
                <a:gd name="T22" fmla="*/ 1124 w 1219"/>
                <a:gd name="T23" fmla="*/ 369 h 620"/>
                <a:gd name="T24" fmla="*/ 1176 w 1219"/>
                <a:gd name="T25" fmla="*/ 440 h 620"/>
                <a:gd name="T26" fmla="*/ 1192 w 1219"/>
                <a:gd name="T27" fmla="*/ 533 h 620"/>
                <a:gd name="T28" fmla="*/ 1198 w 1219"/>
                <a:gd name="T29" fmla="*/ 620 h 620"/>
                <a:gd name="T30" fmla="*/ 1219 w 1219"/>
                <a:gd name="T31" fmla="*/ 490 h 620"/>
                <a:gd name="T32" fmla="*/ 1208 w 1219"/>
                <a:gd name="T33" fmla="*/ 357 h 620"/>
                <a:gd name="T34" fmla="*/ 1163 w 1219"/>
                <a:gd name="T35" fmla="*/ 310 h 620"/>
                <a:gd name="T36" fmla="*/ 1051 w 1219"/>
                <a:gd name="T37" fmla="*/ 276 h 620"/>
                <a:gd name="T38" fmla="*/ 1005 w 1219"/>
                <a:gd name="T39" fmla="*/ 215 h 620"/>
                <a:gd name="T40" fmla="*/ 1005 w 1219"/>
                <a:gd name="T41" fmla="*/ 147 h 620"/>
                <a:gd name="T42" fmla="*/ 966 w 1219"/>
                <a:gd name="T43" fmla="*/ 58 h 620"/>
                <a:gd name="T44" fmla="*/ 896 w 1219"/>
                <a:gd name="T45" fmla="*/ 12 h 620"/>
                <a:gd name="T46" fmla="*/ 781 w 1219"/>
                <a:gd name="T47" fmla="*/ 0 h 620"/>
                <a:gd name="T48" fmla="*/ 657 w 1219"/>
                <a:gd name="T49" fmla="*/ 25 h 620"/>
                <a:gd name="T50" fmla="*/ 321 w 1219"/>
                <a:gd name="T51" fmla="*/ 156 h 620"/>
                <a:gd name="T52" fmla="*/ 219 w 1219"/>
                <a:gd name="T53" fmla="*/ 237 h 620"/>
                <a:gd name="T54" fmla="*/ 211 w 1219"/>
                <a:gd name="T55" fmla="*/ 276 h 620"/>
                <a:gd name="T56" fmla="*/ 65 w 1219"/>
                <a:gd name="T57" fmla="*/ 357 h 620"/>
                <a:gd name="T58" fmla="*/ 22 w 1219"/>
                <a:gd name="T59" fmla="*/ 402 h 620"/>
                <a:gd name="T60" fmla="*/ 0 w 1219"/>
                <a:gd name="T61" fmla="*/ 498 h 620"/>
                <a:gd name="T62" fmla="*/ 9 w 1219"/>
                <a:gd name="T63" fmla="*/ 571 h 620"/>
                <a:gd name="T64" fmla="*/ 76 w 1219"/>
                <a:gd name="T65" fmla="*/ 533 h 6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19" h="620">
                  <a:moveTo>
                    <a:pt x="76" y="533"/>
                  </a:moveTo>
                  <a:lnTo>
                    <a:pt x="95" y="380"/>
                  </a:lnTo>
                  <a:lnTo>
                    <a:pt x="219" y="298"/>
                  </a:lnTo>
                  <a:lnTo>
                    <a:pt x="219" y="453"/>
                  </a:lnTo>
                  <a:lnTo>
                    <a:pt x="288" y="258"/>
                  </a:lnTo>
                  <a:lnTo>
                    <a:pt x="417" y="169"/>
                  </a:lnTo>
                  <a:lnTo>
                    <a:pt x="833" y="47"/>
                  </a:lnTo>
                  <a:lnTo>
                    <a:pt x="923" y="84"/>
                  </a:lnTo>
                  <a:lnTo>
                    <a:pt x="966" y="156"/>
                  </a:lnTo>
                  <a:lnTo>
                    <a:pt x="972" y="251"/>
                  </a:lnTo>
                  <a:lnTo>
                    <a:pt x="1011" y="298"/>
                  </a:lnTo>
                  <a:lnTo>
                    <a:pt x="1124" y="369"/>
                  </a:lnTo>
                  <a:lnTo>
                    <a:pt x="1176" y="440"/>
                  </a:lnTo>
                  <a:lnTo>
                    <a:pt x="1192" y="533"/>
                  </a:lnTo>
                  <a:lnTo>
                    <a:pt x="1198" y="620"/>
                  </a:lnTo>
                  <a:lnTo>
                    <a:pt x="1219" y="490"/>
                  </a:lnTo>
                  <a:lnTo>
                    <a:pt x="1208" y="357"/>
                  </a:lnTo>
                  <a:lnTo>
                    <a:pt x="1163" y="310"/>
                  </a:lnTo>
                  <a:lnTo>
                    <a:pt x="1051" y="276"/>
                  </a:lnTo>
                  <a:lnTo>
                    <a:pt x="1005" y="215"/>
                  </a:lnTo>
                  <a:lnTo>
                    <a:pt x="1005" y="147"/>
                  </a:lnTo>
                  <a:lnTo>
                    <a:pt x="966" y="58"/>
                  </a:lnTo>
                  <a:lnTo>
                    <a:pt x="896" y="12"/>
                  </a:lnTo>
                  <a:lnTo>
                    <a:pt x="781" y="0"/>
                  </a:lnTo>
                  <a:lnTo>
                    <a:pt x="657" y="25"/>
                  </a:lnTo>
                  <a:lnTo>
                    <a:pt x="321" y="156"/>
                  </a:lnTo>
                  <a:lnTo>
                    <a:pt x="219" y="237"/>
                  </a:lnTo>
                  <a:lnTo>
                    <a:pt x="211" y="276"/>
                  </a:lnTo>
                  <a:lnTo>
                    <a:pt x="65" y="357"/>
                  </a:lnTo>
                  <a:lnTo>
                    <a:pt x="22" y="402"/>
                  </a:lnTo>
                  <a:lnTo>
                    <a:pt x="0" y="498"/>
                  </a:lnTo>
                  <a:lnTo>
                    <a:pt x="9" y="571"/>
                  </a:lnTo>
                  <a:lnTo>
                    <a:pt x="76" y="5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2" name="Freeform 54"/>
            <p:cNvSpPr>
              <a:spLocks/>
            </p:cNvSpPr>
            <p:nvPr/>
          </p:nvSpPr>
          <p:spPr bwMode="auto">
            <a:xfrm>
              <a:off x="2204" y="2678"/>
              <a:ext cx="173" cy="140"/>
            </a:xfrm>
            <a:custGeom>
              <a:avLst/>
              <a:gdLst>
                <a:gd name="T0" fmla="*/ 258 w 692"/>
                <a:gd name="T1" fmla="*/ 0 h 559"/>
                <a:gd name="T2" fmla="*/ 272 w 692"/>
                <a:gd name="T3" fmla="*/ 54 h 559"/>
                <a:gd name="T4" fmla="*/ 337 w 692"/>
                <a:gd name="T5" fmla="*/ 117 h 559"/>
                <a:gd name="T6" fmla="*/ 419 w 692"/>
                <a:gd name="T7" fmla="*/ 151 h 559"/>
                <a:gd name="T8" fmla="*/ 409 w 692"/>
                <a:gd name="T9" fmla="*/ 260 h 559"/>
                <a:gd name="T10" fmla="*/ 287 w 692"/>
                <a:gd name="T11" fmla="*/ 308 h 559"/>
                <a:gd name="T12" fmla="*/ 34 w 692"/>
                <a:gd name="T13" fmla="*/ 376 h 559"/>
                <a:gd name="T14" fmla="*/ 0 w 692"/>
                <a:gd name="T15" fmla="*/ 459 h 559"/>
                <a:gd name="T16" fmla="*/ 8 w 692"/>
                <a:gd name="T17" fmla="*/ 559 h 559"/>
                <a:gd name="T18" fmla="*/ 34 w 692"/>
                <a:gd name="T19" fmla="*/ 452 h 559"/>
                <a:gd name="T20" fmla="*/ 90 w 692"/>
                <a:gd name="T21" fmla="*/ 388 h 559"/>
                <a:gd name="T22" fmla="*/ 527 w 692"/>
                <a:gd name="T23" fmla="*/ 276 h 559"/>
                <a:gd name="T24" fmla="*/ 648 w 692"/>
                <a:gd name="T25" fmla="*/ 276 h 559"/>
                <a:gd name="T26" fmla="*/ 692 w 692"/>
                <a:gd name="T27" fmla="*/ 285 h 559"/>
                <a:gd name="T28" fmla="*/ 597 w 692"/>
                <a:gd name="T29" fmla="*/ 180 h 559"/>
                <a:gd name="T30" fmla="*/ 490 w 692"/>
                <a:gd name="T31" fmla="*/ 71 h 559"/>
                <a:gd name="T32" fmla="*/ 343 w 692"/>
                <a:gd name="T33" fmla="*/ 21 h 559"/>
                <a:gd name="T34" fmla="*/ 258 w 692"/>
                <a:gd name="T35" fmla="*/ 0 h 5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92" h="559">
                  <a:moveTo>
                    <a:pt x="258" y="0"/>
                  </a:moveTo>
                  <a:lnTo>
                    <a:pt x="272" y="54"/>
                  </a:lnTo>
                  <a:lnTo>
                    <a:pt x="337" y="117"/>
                  </a:lnTo>
                  <a:lnTo>
                    <a:pt x="419" y="151"/>
                  </a:lnTo>
                  <a:lnTo>
                    <a:pt x="409" y="260"/>
                  </a:lnTo>
                  <a:lnTo>
                    <a:pt x="287" y="308"/>
                  </a:lnTo>
                  <a:lnTo>
                    <a:pt x="34" y="376"/>
                  </a:lnTo>
                  <a:lnTo>
                    <a:pt x="0" y="459"/>
                  </a:lnTo>
                  <a:lnTo>
                    <a:pt x="8" y="559"/>
                  </a:lnTo>
                  <a:lnTo>
                    <a:pt x="34" y="452"/>
                  </a:lnTo>
                  <a:lnTo>
                    <a:pt x="90" y="388"/>
                  </a:lnTo>
                  <a:lnTo>
                    <a:pt x="527" y="276"/>
                  </a:lnTo>
                  <a:lnTo>
                    <a:pt x="648" y="276"/>
                  </a:lnTo>
                  <a:lnTo>
                    <a:pt x="692" y="285"/>
                  </a:lnTo>
                  <a:lnTo>
                    <a:pt x="597" y="180"/>
                  </a:lnTo>
                  <a:lnTo>
                    <a:pt x="490" y="71"/>
                  </a:lnTo>
                  <a:lnTo>
                    <a:pt x="343" y="21"/>
                  </a:lnTo>
                  <a:lnTo>
                    <a:pt x="25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3" name="Freeform 55"/>
            <p:cNvSpPr>
              <a:spLocks/>
            </p:cNvSpPr>
            <p:nvPr/>
          </p:nvSpPr>
          <p:spPr bwMode="auto">
            <a:xfrm>
              <a:off x="2206" y="2802"/>
              <a:ext cx="219" cy="81"/>
            </a:xfrm>
            <a:custGeom>
              <a:avLst/>
              <a:gdLst>
                <a:gd name="T0" fmla="*/ 33 w 877"/>
                <a:gd name="T1" fmla="*/ 46 h 322"/>
                <a:gd name="T2" fmla="*/ 136 w 877"/>
                <a:gd name="T3" fmla="*/ 68 h 322"/>
                <a:gd name="T4" fmla="*/ 313 w 877"/>
                <a:gd name="T5" fmla="*/ 63 h 322"/>
                <a:gd name="T6" fmla="*/ 621 w 877"/>
                <a:gd name="T7" fmla="*/ 0 h 322"/>
                <a:gd name="T8" fmla="*/ 750 w 877"/>
                <a:gd name="T9" fmla="*/ 0 h 322"/>
                <a:gd name="T10" fmla="*/ 571 w 877"/>
                <a:gd name="T11" fmla="*/ 63 h 322"/>
                <a:gd name="T12" fmla="*/ 271 w 877"/>
                <a:gd name="T13" fmla="*/ 122 h 322"/>
                <a:gd name="T14" fmla="*/ 286 w 877"/>
                <a:gd name="T15" fmla="*/ 188 h 322"/>
                <a:gd name="T16" fmla="*/ 436 w 877"/>
                <a:gd name="T17" fmla="*/ 203 h 322"/>
                <a:gd name="T18" fmla="*/ 668 w 877"/>
                <a:gd name="T19" fmla="*/ 229 h 322"/>
                <a:gd name="T20" fmla="*/ 839 w 877"/>
                <a:gd name="T21" fmla="*/ 289 h 322"/>
                <a:gd name="T22" fmla="*/ 861 w 877"/>
                <a:gd name="T23" fmla="*/ 289 h 322"/>
                <a:gd name="T24" fmla="*/ 877 w 877"/>
                <a:gd name="T25" fmla="*/ 322 h 322"/>
                <a:gd name="T26" fmla="*/ 746 w 877"/>
                <a:gd name="T27" fmla="*/ 302 h 322"/>
                <a:gd name="T28" fmla="*/ 604 w 877"/>
                <a:gd name="T29" fmla="*/ 264 h 322"/>
                <a:gd name="T30" fmla="*/ 286 w 877"/>
                <a:gd name="T31" fmla="*/ 213 h 322"/>
                <a:gd name="T32" fmla="*/ 227 w 877"/>
                <a:gd name="T33" fmla="*/ 181 h 322"/>
                <a:gd name="T34" fmla="*/ 168 w 877"/>
                <a:gd name="T35" fmla="*/ 122 h 322"/>
                <a:gd name="T36" fmla="*/ 0 w 877"/>
                <a:gd name="T37" fmla="*/ 46 h 322"/>
                <a:gd name="T38" fmla="*/ 33 w 877"/>
                <a:gd name="T39" fmla="*/ 46 h 3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77" h="322">
                  <a:moveTo>
                    <a:pt x="33" y="46"/>
                  </a:moveTo>
                  <a:lnTo>
                    <a:pt x="136" y="68"/>
                  </a:lnTo>
                  <a:lnTo>
                    <a:pt x="313" y="63"/>
                  </a:lnTo>
                  <a:lnTo>
                    <a:pt x="621" y="0"/>
                  </a:lnTo>
                  <a:lnTo>
                    <a:pt x="750" y="0"/>
                  </a:lnTo>
                  <a:lnTo>
                    <a:pt x="571" y="63"/>
                  </a:lnTo>
                  <a:lnTo>
                    <a:pt x="271" y="122"/>
                  </a:lnTo>
                  <a:lnTo>
                    <a:pt x="286" y="188"/>
                  </a:lnTo>
                  <a:lnTo>
                    <a:pt x="436" y="203"/>
                  </a:lnTo>
                  <a:lnTo>
                    <a:pt x="668" y="229"/>
                  </a:lnTo>
                  <a:lnTo>
                    <a:pt x="839" y="289"/>
                  </a:lnTo>
                  <a:lnTo>
                    <a:pt x="861" y="289"/>
                  </a:lnTo>
                  <a:lnTo>
                    <a:pt x="877" y="322"/>
                  </a:lnTo>
                  <a:lnTo>
                    <a:pt x="746" y="302"/>
                  </a:lnTo>
                  <a:lnTo>
                    <a:pt x="604" y="264"/>
                  </a:lnTo>
                  <a:lnTo>
                    <a:pt x="286" y="213"/>
                  </a:lnTo>
                  <a:lnTo>
                    <a:pt x="227" y="181"/>
                  </a:lnTo>
                  <a:lnTo>
                    <a:pt x="168" y="122"/>
                  </a:lnTo>
                  <a:lnTo>
                    <a:pt x="0" y="46"/>
                  </a:lnTo>
                  <a:lnTo>
                    <a:pt x="33" y="4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4" name="Freeform 56"/>
            <p:cNvSpPr>
              <a:spLocks/>
            </p:cNvSpPr>
            <p:nvPr/>
          </p:nvSpPr>
          <p:spPr bwMode="auto">
            <a:xfrm>
              <a:off x="2190" y="2856"/>
              <a:ext cx="227" cy="262"/>
            </a:xfrm>
            <a:custGeom>
              <a:avLst/>
              <a:gdLst>
                <a:gd name="T0" fmla="*/ 360 w 904"/>
                <a:gd name="T1" fmla="*/ 0 h 1050"/>
                <a:gd name="T2" fmla="*/ 313 w 904"/>
                <a:gd name="T3" fmla="*/ 76 h 1050"/>
                <a:gd name="T4" fmla="*/ 246 w 904"/>
                <a:gd name="T5" fmla="*/ 312 h 1050"/>
                <a:gd name="T6" fmla="*/ 162 w 904"/>
                <a:gd name="T7" fmla="*/ 277 h 1050"/>
                <a:gd name="T8" fmla="*/ 0 w 904"/>
                <a:gd name="T9" fmla="*/ 349 h 1050"/>
                <a:gd name="T10" fmla="*/ 44 w 904"/>
                <a:gd name="T11" fmla="*/ 539 h 1050"/>
                <a:gd name="T12" fmla="*/ 123 w 904"/>
                <a:gd name="T13" fmla="*/ 812 h 1050"/>
                <a:gd name="T14" fmla="*/ 188 w 904"/>
                <a:gd name="T15" fmla="*/ 1050 h 1050"/>
                <a:gd name="T16" fmla="*/ 904 w 904"/>
                <a:gd name="T17" fmla="*/ 1050 h 1050"/>
                <a:gd name="T18" fmla="*/ 266 w 904"/>
                <a:gd name="T19" fmla="*/ 846 h 1050"/>
                <a:gd name="T20" fmla="*/ 123 w 904"/>
                <a:gd name="T21" fmla="*/ 659 h 1050"/>
                <a:gd name="T22" fmla="*/ 89 w 904"/>
                <a:gd name="T23" fmla="*/ 473 h 1050"/>
                <a:gd name="T24" fmla="*/ 231 w 904"/>
                <a:gd name="T25" fmla="*/ 389 h 1050"/>
                <a:gd name="T26" fmla="*/ 334 w 904"/>
                <a:gd name="T27" fmla="*/ 98 h 1050"/>
                <a:gd name="T28" fmla="*/ 360 w 904"/>
                <a:gd name="T29" fmla="*/ 0 h 10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04" h="1050">
                  <a:moveTo>
                    <a:pt x="360" y="0"/>
                  </a:moveTo>
                  <a:lnTo>
                    <a:pt x="313" y="76"/>
                  </a:lnTo>
                  <a:lnTo>
                    <a:pt x="246" y="312"/>
                  </a:lnTo>
                  <a:lnTo>
                    <a:pt x="162" y="277"/>
                  </a:lnTo>
                  <a:lnTo>
                    <a:pt x="0" y="349"/>
                  </a:lnTo>
                  <a:lnTo>
                    <a:pt x="44" y="539"/>
                  </a:lnTo>
                  <a:lnTo>
                    <a:pt x="123" y="812"/>
                  </a:lnTo>
                  <a:lnTo>
                    <a:pt x="188" y="1050"/>
                  </a:lnTo>
                  <a:lnTo>
                    <a:pt x="904" y="1050"/>
                  </a:lnTo>
                  <a:lnTo>
                    <a:pt x="266" y="846"/>
                  </a:lnTo>
                  <a:lnTo>
                    <a:pt x="123" y="659"/>
                  </a:lnTo>
                  <a:lnTo>
                    <a:pt x="89" y="473"/>
                  </a:lnTo>
                  <a:lnTo>
                    <a:pt x="231" y="389"/>
                  </a:lnTo>
                  <a:lnTo>
                    <a:pt x="334" y="98"/>
                  </a:lnTo>
                  <a:lnTo>
                    <a:pt x="360"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5" name="Freeform 57"/>
            <p:cNvSpPr>
              <a:spLocks/>
            </p:cNvSpPr>
            <p:nvPr/>
          </p:nvSpPr>
          <p:spPr bwMode="auto">
            <a:xfrm>
              <a:off x="2235" y="3118"/>
              <a:ext cx="93" cy="80"/>
            </a:xfrm>
            <a:custGeom>
              <a:avLst/>
              <a:gdLst>
                <a:gd name="T0" fmla="*/ 67 w 370"/>
                <a:gd name="T1" fmla="*/ 0 h 319"/>
                <a:gd name="T2" fmla="*/ 100 w 370"/>
                <a:gd name="T3" fmla="*/ 131 h 319"/>
                <a:gd name="T4" fmla="*/ 163 w 370"/>
                <a:gd name="T5" fmla="*/ 252 h 319"/>
                <a:gd name="T6" fmla="*/ 236 w 370"/>
                <a:gd name="T7" fmla="*/ 287 h 319"/>
                <a:gd name="T8" fmla="*/ 314 w 370"/>
                <a:gd name="T9" fmla="*/ 308 h 319"/>
                <a:gd name="T10" fmla="*/ 370 w 370"/>
                <a:gd name="T11" fmla="*/ 319 h 319"/>
                <a:gd name="T12" fmla="*/ 39 w 370"/>
                <a:gd name="T13" fmla="*/ 319 h 319"/>
                <a:gd name="T14" fmla="*/ 0 w 370"/>
                <a:gd name="T15" fmla="*/ 0 h 319"/>
                <a:gd name="T16" fmla="*/ 67 w 370"/>
                <a:gd name="T17" fmla="*/ 0 h 3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319">
                  <a:moveTo>
                    <a:pt x="67" y="0"/>
                  </a:moveTo>
                  <a:lnTo>
                    <a:pt x="100" y="131"/>
                  </a:lnTo>
                  <a:lnTo>
                    <a:pt x="163" y="252"/>
                  </a:lnTo>
                  <a:lnTo>
                    <a:pt x="236" y="287"/>
                  </a:lnTo>
                  <a:lnTo>
                    <a:pt x="314" y="308"/>
                  </a:lnTo>
                  <a:lnTo>
                    <a:pt x="370" y="319"/>
                  </a:lnTo>
                  <a:lnTo>
                    <a:pt x="39" y="319"/>
                  </a:lnTo>
                  <a:lnTo>
                    <a:pt x="0" y="0"/>
                  </a:lnTo>
                  <a:lnTo>
                    <a:pt x="6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6" name="Freeform 58"/>
            <p:cNvSpPr>
              <a:spLocks/>
            </p:cNvSpPr>
            <p:nvPr/>
          </p:nvSpPr>
          <p:spPr bwMode="auto">
            <a:xfrm>
              <a:off x="2252" y="2853"/>
              <a:ext cx="184" cy="265"/>
            </a:xfrm>
            <a:custGeom>
              <a:avLst/>
              <a:gdLst>
                <a:gd name="T0" fmla="*/ 88 w 737"/>
                <a:gd name="T1" fmla="*/ 0 h 1060"/>
                <a:gd name="T2" fmla="*/ 152 w 737"/>
                <a:gd name="T3" fmla="*/ 119 h 1060"/>
                <a:gd name="T4" fmla="*/ 188 w 737"/>
                <a:gd name="T5" fmla="*/ 345 h 1060"/>
                <a:gd name="T6" fmla="*/ 232 w 737"/>
                <a:gd name="T7" fmla="*/ 399 h 1060"/>
                <a:gd name="T8" fmla="*/ 188 w 737"/>
                <a:gd name="T9" fmla="*/ 549 h 1060"/>
                <a:gd name="T10" fmla="*/ 96 w 737"/>
                <a:gd name="T11" fmla="*/ 629 h 1060"/>
                <a:gd name="T12" fmla="*/ 96 w 737"/>
                <a:gd name="T13" fmla="*/ 813 h 1060"/>
                <a:gd name="T14" fmla="*/ 0 w 737"/>
                <a:gd name="T15" fmla="*/ 868 h 1060"/>
                <a:gd name="T16" fmla="*/ 658 w 737"/>
                <a:gd name="T17" fmla="*/ 1060 h 1060"/>
                <a:gd name="T18" fmla="*/ 710 w 737"/>
                <a:gd name="T19" fmla="*/ 879 h 1060"/>
                <a:gd name="T20" fmla="*/ 737 w 737"/>
                <a:gd name="T21" fmla="*/ 681 h 1060"/>
                <a:gd name="T22" fmla="*/ 730 w 737"/>
                <a:gd name="T23" fmla="*/ 483 h 1060"/>
                <a:gd name="T24" fmla="*/ 698 w 737"/>
                <a:gd name="T25" fmla="*/ 250 h 1060"/>
                <a:gd name="T26" fmla="*/ 694 w 737"/>
                <a:gd name="T27" fmla="*/ 145 h 1060"/>
                <a:gd name="T28" fmla="*/ 694 w 737"/>
                <a:gd name="T29" fmla="*/ 382 h 1060"/>
                <a:gd name="T30" fmla="*/ 658 w 737"/>
                <a:gd name="T31" fmla="*/ 489 h 1060"/>
                <a:gd name="T32" fmla="*/ 595 w 737"/>
                <a:gd name="T33" fmla="*/ 510 h 1060"/>
                <a:gd name="T34" fmla="*/ 485 w 737"/>
                <a:gd name="T35" fmla="*/ 523 h 1060"/>
                <a:gd name="T36" fmla="*/ 360 w 737"/>
                <a:gd name="T37" fmla="*/ 489 h 1060"/>
                <a:gd name="T38" fmla="*/ 271 w 737"/>
                <a:gd name="T39" fmla="*/ 372 h 1060"/>
                <a:gd name="T40" fmla="*/ 211 w 737"/>
                <a:gd name="T41" fmla="*/ 230 h 1060"/>
                <a:gd name="T42" fmla="*/ 188 w 737"/>
                <a:gd name="T43" fmla="*/ 86 h 1060"/>
                <a:gd name="T44" fmla="*/ 188 w 737"/>
                <a:gd name="T45" fmla="*/ 26 h 1060"/>
                <a:gd name="T46" fmla="*/ 88 w 737"/>
                <a:gd name="T47" fmla="*/ 0 h 10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737" h="1060">
                  <a:moveTo>
                    <a:pt x="88" y="0"/>
                  </a:moveTo>
                  <a:lnTo>
                    <a:pt x="152" y="119"/>
                  </a:lnTo>
                  <a:lnTo>
                    <a:pt x="188" y="345"/>
                  </a:lnTo>
                  <a:lnTo>
                    <a:pt x="232" y="399"/>
                  </a:lnTo>
                  <a:lnTo>
                    <a:pt x="188" y="549"/>
                  </a:lnTo>
                  <a:lnTo>
                    <a:pt x="96" y="629"/>
                  </a:lnTo>
                  <a:lnTo>
                    <a:pt x="96" y="813"/>
                  </a:lnTo>
                  <a:lnTo>
                    <a:pt x="0" y="868"/>
                  </a:lnTo>
                  <a:lnTo>
                    <a:pt x="658" y="1060"/>
                  </a:lnTo>
                  <a:lnTo>
                    <a:pt x="710" y="879"/>
                  </a:lnTo>
                  <a:lnTo>
                    <a:pt x="737" y="681"/>
                  </a:lnTo>
                  <a:lnTo>
                    <a:pt x="730" y="483"/>
                  </a:lnTo>
                  <a:lnTo>
                    <a:pt x="698" y="250"/>
                  </a:lnTo>
                  <a:lnTo>
                    <a:pt x="694" y="145"/>
                  </a:lnTo>
                  <a:lnTo>
                    <a:pt x="694" y="382"/>
                  </a:lnTo>
                  <a:lnTo>
                    <a:pt x="658" y="489"/>
                  </a:lnTo>
                  <a:lnTo>
                    <a:pt x="595" y="510"/>
                  </a:lnTo>
                  <a:lnTo>
                    <a:pt x="485" y="523"/>
                  </a:lnTo>
                  <a:lnTo>
                    <a:pt x="360" y="489"/>
                  </a:lnTo>
                  <a:lnTo>
                    <a:pt x="271" y="372"/>
                  </a:lnTo>
                  <a:lnTo>
                    <a:pt x="211" y="230"/>
                  </a:lnTo>
                  <a:lnTo>
                    <a:pt x="188" y="86"/>
                  </a:lnTo>
                  <a:lnTo>
                    <a:pt x="188" y="26"/>
                  </a:lnTo>
                  <a:lnTo>
                    <a:pt x="8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7" name="Freeform 59"/>
            <p:cNvSpPr>
              <a:spLocks/>
            </p:cNvSpPr>
            <p:nvPr/>
          </p:nvSpPr>
          <p:spPr bwMode="auto">
            <a:xfrm>
              <a:off x="2224" y="3435"/>
              <a:ext cx="151" cy="258"/>
            </a:xfrm>
            <a:custGeom>
              <a:avLst/>
              <a:gdLst>
                <a:gd name="T0" fmla="*/ 608 w 608"/>
                <a:gd name="T1" fmla="*/ 517 h 1033"/>
                <a:gd name="T2" fmla="*/ 608 w 608"/>
                <a:gd name="T3" fmla="*/ 450 h 1033"/>
                <a:gd name="T4" fmla="*/ 599 w 608"/>
                <a:gd name="T5" fmla="*/ 381 h 1033"/>
                <a:gd name="T6" fmla="*/ 585 w 608"/>
                <a:gd name="T7" fmla="*/ 316 h 1033"/>
                <a:gd name="T8" fmla="*/ 571 w 608"/>
                <a:gd name="T9" fmla="*/ 255 h 1033"/>
                <a:gd name="T10" fmla="*/ 545 w 608"/>
                <a:gd name="T11" fmla="*/ 196 h 1033"/>
                <a:gd name="T12" fmla="*/ 516 w 608"/>
                <a:gd name="T13" fmla="*/ 145 h 1033"/>
                <a:gd name="T14" fmla="*/ 486 w 608"/>
                <a:gd name="T15" fmla="*/ 101 h 1033"/>
                <a:gd name="T16" fmla="*/ 454 w 608"/>
                <a:gd name="T17" fmla="*/ 61 h 1033"/>
                <a:gd name="T18" fmla="*/ 413 w 608"/>
                <a:gd name="T19" fmla="*/ 39 h 1033"/>
                <a:gd name="T20" fmla="*/ 385 w 608"/>
                <a:gd name="T21" fmla="*/ 15 h 1033"/>
                <a:gd name="T22" fmla="*/ 342 w 608"/>
                <a:gd name="T23" fmla="*/ 2 h 1033"/>
                <a:gd name="T24" fmla="*/ 302 w 608"/>
                <a:gd name="T25" fmla="*/ 0 h 1033"/>
                <a:gd name="T26" fmla="*/ 266 w 608"/>
                <a:gd name="T27" fmla="*/ 2 h 1033"/>
                <a:gd name="T28" fmla="*/ 224 w 608"/>
                <a:gd name="T29" fmla="*/ 19 h 1033"/>
                <a:gd name="T30" fmla="*/ 181 w 608"/>
                <a:gd name="T31" fmla="*/ 39 h 1033"/>
                <a:gd name="T32" fmla="*/ 147 w 608"/>
                <a:gd name="T33" fmla="*/ 70 h 1033"/>
                <a:gd name="T34" fmla="*/ 115 w 608"/>
                <a:gd name="T35" fmla="*/ 109 h 1033"/>
                <a:gd name="T36" fmla="*/ 89 w 608"/>
                <a:gd name="T37" fmla="*/ 154 h 1033"/>
                <a:gd name="T38" fmla="*/ 58 w 608"/>
                <a:gd name="T39" fmla="*/ 209 h 1033"/>
                <a:gd name="T40" fmla="*/ 38 w 608"/>
                <a:gd name="T41" fmla="*/ 266 h 1033"/>
                <a:gd name="T42" fmla="*/ 24 w 608"/>
                <a:gd name="T43" fmla="*/ 328 h 1033"/>
                <a:gd name="T44" fmla="*/ 13 w 608"/>
                <a:gd name="T45" fmla="*/ 388 h 1033"/>
                <a:gd name="T46" fmla="*/ 4 w 608"/>
                <a:gd name="T47" fmla="*/ 457 h 1033"/>
                <a:gd name="T48" fmla="*/ 0 w 608"/>
                <a:gd name="T49" fmla="*/ 527 h 1033"/>
                <a:gd name="T50" fmla="*/ 4 w 608"/>
                <a:gd name="T51" fmla="*/ 594 h 1033"/>
                <a:gd name="T52" fmla="*/ 13 w 608"/>
                <a:gd name="T53" fmla="*/ 661 h 1033"/>
                <a:gd name="T54" fmla="*/ 30 w 608"/>
                <a:gd name="T55" fmla="*/ 727 h 1033"/>
                <a:gd name="T56" fmla="*/ 43 w 608"/>
                <a:gd name="T57" fmla="*/ 789 h 1033"/>
                <a:gd name="T58" fmla="*/ 71 w 608"/>
                <a:gd name="T59" fmla="*/ 844 h 1033"/>
                <a:gd name="T60" fmla="*/ 97 w 608"/>
                <a:gd name="T61" fmla="*/ 890 h 1033"/>
                <a:gd name="T62" fmla="*/ 134 w 608"/>
                <a:gd name="T63" fmla="*/ 936 h 1033"/>
                <a:gd name="T64" fmla="*/ 161 w 608"/>
                <a:gd name="T65" fmla="*/ 970 h 1033"/>
                <a:gd name="T66" fmla="*/ 200 w 608"/>
                <a:gd name="T67" fmla="*/ 997 h 1033"/>
                <a:gd name="T68" fmla="*/ 237 w 608"/>
                <a:gd name="T69" fmla="*/ 1015 h 1033"/>
                <a:gd name="T70" fmla="*/ 279 w 608"/>
                <a:gd name="T71" fmla="*/ 1026 h 1033"/>
                <a:gd name="T72" fmla="*/ 315 w 608"/>
                <a:gd name="T73" fmla="*/ 1033 h 1033"/>
                <a:gd name="T74" fmla="*/ 352 w 608"/>
                <a:gd name="T75" fmla="*/ 1026 h 1033"/>
                <a:gd name="T76" fmla="*/ 395 w 608"/>
                <a:gd name="T77" fmla="*/ 1012 h 1033"/>
                <a:gd name="T78" fmla="*/ 434 w 608"/>
                <a:gd name="T79" fmla="*/ 989 h 1033"/>
                <a:gd name="T80" fmla="*/ 470 w 608"/>
                <a:gd name="T81" fmla="*/ 956 h 1033"/>
                <a:gd name="T82" fmla="*/ 500 w 608"/>
                <a:gd name="T83" fmla="*/ 914 h 1033"/>
                <a:gd name="T84" fmla="*/ 522 w 608"/>
                <a:gd name="T85" fmla="*/ 870 h 1033"/>
                <a:gd name="T86" fmla="*/ 555 w 608"/>
                <a:gd name="T87" fmla="*/ 815 h 1033"/>
                <a:gd name="T88" fmla="*/ 576 w 608"/>
                <a:gd name="T89" fmla="*/ 754 h 1033"/>
                <a:gd name="T90" fmla="*/ 592 w 608"/>
                <a:gd name="T91" fmla="*/ 692 h 1033"/>
                <a:gd name="T92" fmla="*/ 604 w 608"/>
                <a:gd name="T93" fmla="*/ 625 h 1033"/>
                <a:gd name="T94" fmla="*/ 608 w 608"/>
                <a:gd name="T95" fmla="*/ 558 h 1033"/>
                <a:gd name="T96" fmla="*/ 608 w 608"/>
                <a:gd name="T97" fmla="*/ 517 h 10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608" h="1033">
                  <a:moveTo>
                    <a:pt x="608" y="517"/>
                  </a:moveTo>
                  <a:lnTo>
                    <a:pt x="608" y="450"/>
                  </a:lnTo>
                  <a:lnTo>
                    <a:pt x="599" y="381"/>
                  </a:lnTo>
                  <a:lnTo>
                    <a:pt x="585" y="316"/>
                  </a:lnTo>
                  <a:lnTo>
                    <a:pt x="571" y="255"/>
                  </a:lnTo>
                  <a:lnTo>
                    <a:pt x="545" y="196"/>
                  </a:lnTo>
                  <a:lnTo>
                    <a:pt x="516" y="145"/>
                  </a:lnTo>
                  <a:lnTo>
                    <a:pt x="486" y="101"/>
                  </a:lnTo>
                  <a:lnTo>
                    <a:pt x="454" y="61"/>
                  </a:lnTo>
                  <a:lnTo>
                    <a:pt x="413" y="39"/>
                  </a:lnTo>
                  <a:lnTo>
                    <a:pt x="385" y="15"/>
                  </a:lnTo>
                  <a:lnTo>
                    <a:pt x="342" y="2"/>
                  </a:lnTo>
                  <a:lnTo>
                    <a:pt x="302" y="0"/>
                  </a:lnTo>
                  <a:lnTo>
                    <a:pt x="266" y="2"/>
                  </a:lnTo>
                  <a:lnTo>
                    <a:pt x="224" y="19"/>
                  </a:lnTo>
                  <a:lnTo>
                    <a:pt x="181" y="39"/>
                  </a:lnTo>
                  <a:lnTo>
                    <a:pt x="147" y="70"/>
                  </a:lnTo>
                  <a:lnTo>
                    <a:pt x="115" y="109"/>
                  </a:lnTo>
                  <a:lnTo>
                    <a:pt x="89" y="154"/>
                  </a:lnTo>
                  <a:lnTo>
                    <a:pt x="58" y="209"/>
                  </a:lnTo>
                  <a:lnTo>
                    <a:pt x="38" y="266"/>
                  </a:lnTo>
                  <a:lnTo>
                    <a:pt x="24" y="328"/>
                  </a:lnTo>
                  <a:lnTo>
                    <a:pt x="13" y="388"/>
                  </a:lnTo>
                  <a:lnTo>
                    <a:pt x="4" y="457"/>
                  </a:lnTo>
                  <a:lnTo>
                    <a:pt x="0" y="527"/>
                  </a:lnTo>
                  <a:lnTo>
                    <a:pt x="4" y="594"/>
                  </a:lnTo>
                  <a:lnTo>
                    <a:pt x="13" y="661"/>
                  </a:lnTo>
                  <a:lnTo>
                    <a:pt x="30" y="727"/>
                  </a:lnTo>
                  <a:lnTo>
                    <a:pt x="43" y="789"/>
                  </a:lnTo>
                  <a:lnTo>
                    <a:pt x="71" y="844"/>
                  </a:lnTo>
                  <a:lnTo>
                    <a:pt x="97" y="890"/>
                  </a:lnTo>
                  <a:lnTo>
                    <a:pt x="134" y="936"/>
                  </a:lnTo>
                  <a:lnTo>
                    <a:pt x="161" y="970"/>
                  </a:lnTo>
                  <a:lnTo>
                    <a:pt x="200" y="997"/>
                  </a:lnTo>
                  <a:lnTo>
                    <a:pt x="237" y="1015"/>
                  </a:lnTo>
                  <a:lnTo>
                    <a:pt x="279" y="1026"/>
                  </a:lnTo>
                  <a:lnTo>
                    <a:pt x="315" y="1033"/>
                  </a:lnTo>
                  <a:lnTo>
                    <a:pt x="352" y="1026"/>
                  </a:lnTo>
                  <a:lnTo>
                    <a:pt x="395" y="1012"/>
                  </a:lnTo>
                  <a:lnTo>
                    <a:pt x="434" y="989"/>
                  </a:lnTo>
                  <a:lnTo>
                    <a:pt x="470" y="956"/>
                  </a:lnTo>
                  <a:lnTo>
                    <a:pt x="500" y="914"/>
                  </a:lnTo>
                  <a:lnTo>
                    <a:pt x="522" y="870"/>
                  </a:lnTo>
                  <a:lnTo>
                    <a:pt x="555" y="815"/>
                  </a:lnTo>
                  <a:lnTo>
                    <a:pt x="576" y="754"/>
                  </a:lnTo>
                  <a:lnTo>
                    <a:pt x="592" y="692"/>
                  </a:lnTo>
                  <a:lnTo>
                    <a:pt x="604" y="625"/>
                  </a:lnTo>
                  <a:lnTo>
                    <a:pt x="608" y="558"/>
                  </a:lnTo>
                  <a:lnTo>
                    <a:pt x="608" y="517"/>
                  </a:lnTo>
                  <a:close/>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28" name="Freeform 60"/>
            <p:cNvSpPr>
              <a:spLocks/>
            </p:cNvSpPr>
            <p:nvPr/>
          </p:nvSpPr>
          <p:spPr bwMode="auto">
            <a:xfrm>
              <a:off x="2285" y="3395"/>
              <a:ext cx="239" cy="298"/>
            </a:xfrm>
            <a:custGeom>
              <a:avLst/>
              <a:gdLst>
                <a:gd name="T0" fmla="*/ 0 w 957"/>
                <a:gd name="T1" fmla="*/ 159 h 1192"/>
                <a:gd name="T2" fmla="*/ 624 w 957"/>
                <a:gd name="T3" fmla="*/ 0 h 1192"/>
                <a:gd name="T4" fmla="*/ 656 w 957"/>
                <a:gd name="T5" fmla="*/ 0 h 1192"/>
                <a:gd name="T6" fmla="*/ 696 w 957"/>
                <a:gd name="T7" fmla="*/ 1 h 1192"/>
                <a:gd name="T8" fmla="*/ 736 w 957"/>
                <a:gd name="T9" fmla="*/ 17 h 1192"/>
                <a:gd name="T10" fmla="*/ 775 w 957"/>
                <a:gd name="T11" fmla="*/ 39 h 1192"/>
                <a:gd name="T12" fmla="*/ 812 w 957"/>
                <a:gd name="T13" fmla="*/ 73 h 1192"/>
                <a:gd name="T14" fmla="*/ 844 w 957"/>
                <a:gd name="T15" fmla="*/ 110 h 1192"/>
                <a:gd name="T16" fmla="*/ 876 w 957"/>
                <a:gd name="T17" fmla="*/ 159 h 1192"/>
                <a:gd name="T18" fmla="*/ 900 w 957"/>
                <a:gd name="T19" fmla="*/ 205 h 1192"/>
                <a:gd name="T20" fmla="*/ 919 w 957"/>
                <a:gd name="T21" fmla="*/ 268 h 1192"/>
                <a:gd name="T22" fmla="*/ 940 w 957"/>
                <a:gd name="T23" fmla="*/ 327 h 1192"/>
                <a:gd name="T24" fmla="*/ 947 w 957"/>
                <a:gd name="T25" fmla="*/ 394 h 1192"/>
                <a:gd name="T26" fmla="*/ 957 w 957"/>
                <a:gd name="T27" fmla="*/ 455 h 1192"/>
                <a:gd name="T28" fmla="*/ 957 w 957"/>
                <a:gd name="T29" fmla="*/ 527 h 1192"/>
                <a:gd name="T30" fmla="*/ 957 w 957"/>
                <a:gd name="T31" fmla="*/ 590 h 1192"/>
                <a:gd name="T32" fmla="*/ 946 w 957"/>
                <a:gd name="T33" fmla="*/ 659 h 1192"/>
                <a:gd name="T34" fmla="*/ 927 w 957"/>
                <a:gd name="T35" fmla="*/ 723 h 1192"/>
                <a:gd name="T36" fmla="*/ 919 w 957"/>
                <a:gd name="T37" fmla="*/ 784 h 1192"/>
                <a:gd name="T38" fmla="*/ 890 w 957"/>
                <a:gd name="T39" fmla="*/ 843 h 1192"/>
                <a:gd name="T40" fmla="*/ 867 w 957"/>
                <a:gd name="T41" fmla="*/ 889 h 1192"/>
                <a:gd name="T42" fmla="*/ 835 w 957"/>
                <a:gd name="T43" fmla="*/ 934 h 1192"/>
                <a:gd name="T44" fmla="*/ 798 w 957"/>
                <a:gd name="T45" fmla="*/ 974 h 1192"/>
                <a:gd name="T46" fmla="*/ 759 w 957"/>
                <a:gd name="T47" fmla="*/ 1003 h 1192"/>
                <a:gd name="T48" fmla="*/ 719 w 957"/>
                <a:gd name="T49" fmla="*/ 1019 h 1192"/>
                <a:gd name="T50" fmla="*/ 687 w 957"/>
                <a:gd name="T51" fmla="*/ 1031 h 1192"/>
                <a:gd name="T52" fmla="*/ 101 w 957"/>
                <a:gd name="T53" fmla="*/ 1192 h 1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Lst>
              <a:rect l="0" t="0" r="r" b="b"/>
              <a:pathLst>
                <a:path w="957" h="1192">
                  <a:moveTo>
                    <a:pt x="0" y="159"/>
                  </a:moveTo>
                  <a:lnTo>
                    <a:pt x="624" y="0"/>
                  </a:lnTo>
                  <a:lnTo>
                    <a:pt x="656" y="0"/>
                  </a:lnTo>
                  <a:lnTo>
                    <a:pt x="696" y="1"/>
                  </a:lnTo>
                  <a:lnTo>
                    <a:pt x="736" y="17"/>
                  </a:lnTo>
                  <a:lnTo>
                    <a:pt x="775" y="39"/>
                  </a:lnTo>
                  <a:lnTo>
                    <a:pt x="812" y="73"/>
                  </a:lnTo>
                  <a:lnTo>
                    <a:pt x="844" y="110"/>
                  </a:lnTo>
                  <a:lnTo>
                    <a:pt x="876" y="159"/>
                  </a:lnTo>
                  <a:lnTo>
                    <a:pt x="900" y="205"/>
                  </a:lnTo>
                  <a:lnTo>
                    <a:pt x="919" y="268"/>
                  </a:lnTo>
                  <a:lnTo>
                    <a:pt x="940" y="327"/>
                  </a:lnTo>
                  <a:lnTo>
                    <a:pt x="947" y="394"/>
                  </a:lnTo>
                  <a:lnTo>
                    <a:pt x="957" y="455"/>
                  </a:lnTo>
                  <a:lnTo>
                    <a:pt x="957" y="527"/>
                  </a:lnTo>
                  <a:lnTo>
                    <a:pt x="957" y="590"/>
                  </a:lnTo>
                  <a:lnTo>
                    <a:pt x="946" y="659"/>
                  </a:lnTo>
                  <a:lnTo>
                    <a:pt x="927" y="723"/>
                  </a:lnTo>
                  <a:lnTo>
                    <a:pt x="919" y="784"/>
                  </a:lnTo>
                  <a:lnTo>
                    <a:pt x="890" y="843"/>
                  </a:lnTo>
                  <a:lnTo>
                    <a:pt x="867" y="889"/>
                  </a:lnTo>
                  <a:lnTo>
                    <a:pt x="835" y="934"/>
                  </a:lnTo>
                  <a:lnTo>
                    <a:pt x="798" y="974"/>
                  </a:lnTo>
                  <a:lnTo>
                    <a:pt x="759" y="1003"/>
                  </a:lnTo>
                  <a:lnTo>
                    <a:pt x="719" y="1019"/>
                  </a:lnTo>
                  <a:lnTo>
                    <a:pt x="687" y="1031"/>
                  </a:lnTo>
                  <a:lnTo>
                    <a:pt x="101" y="1192"/>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29" name="Freeform 61"/>
            <p:cNvSpPr>
              <a:spLocks/>
            </p:cNvSpPr>
            <p:nvPr/>
          </p:nvSpPr>
          <p:spPr bwMode="auto">
            <a:xfrm>
              <a:off x="2243" y="3258"/>
              <a:ext cx="205" cy="134"/>
            </a:xfrm>
            <a:custGeom>
              <a:avLst/>
              <a:gdLst>
                <a:gd name="T0" fmla="*/ 821 w 821"/>
                <a:gd name="T1" fmla="*/ 536 h 536"/>
                <a:gd name="T2" fmla="*/ 821 w 821"/>
                <a:gd name="T3" fmla="*/ 361 h 536"/>
                <a:gd name="T4" fmla="*/ 0 w 821"/>
                <a:gd name="T5" fmla="*/ 0 h 536"/>
              </a:gdLst>
              <a:ahLst/>
              <a:cxnLst>
                <a:cxn ang="0">
                  <a:pos x="T0" y="T1"/>
                </a:cxn>
                <a:cxn ang="0">
                  <a:pos x="T2" y="T3"/>
                </a:cxn>
                <a:cxn ang="0">
                  <a:pos x="T4" y="T5"/>
                </a:cxn>
              </a:cxnLst>
              <a:rect l="0" t="0" r="r" b="b"/>
              <a:pathLst>
                <a:path w="821" h="536">
                  <a:moveTo>
                    <a:pt x="821" y="536"/>
                  </a:moveTo>
                  <a:lnTo>
                    <a:pt x="821" y="361"/>
                  </a:lnTo>
                  <a:lnTo>
                    <a:pt x="0" y="0"/>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30" name="Freeform 62"/>
            <p:cNvSpPr>
              <a:spLocks/>
            </p:cNvSpPr>
            <p:nvPr/>
          </p:nvSpPr>
          <p:spPr bwMode="auto">
            <a:xfrm>
              <a:off x="2125" y="3344"/>
              <a:ext cx="260" cy="194"/>
            </a:xfrm>
            <a:custGeom>
              <a:avLst/>
              <a:gdLst>
                <a:gd name="T0" fmla="*/ 393 w 1041"/>
                <a:gd name="T1" fmla="*/ 778 h 778"/>
                <a:gd name="T2" fmla="*/ 384 w 1041"/>
                <a:gd name="T3" fmla="*/ 579 h 778"/>
                <a:gd name="T4" fmla="*/ 325 w 1041"/>
                <a:gd name="T5" fmla="*/ 387 h 778"/>
                <a:gd name="T6" fmla="*/ 242 w 1041"/>
                <a:gd name="T7" fmla="*/ 279 h 778"/>
                <a:gd name="T8" fmla="*/ 0 w 1041"/>
                <a:gd name="T9" fmla="*/ 178 h 778"/>
                <a:gd name="T10" fmla="*/ 837 w 1041"/>
                <a:gd name="T11" fmla="*/ 0 h 778"/>
                <a:gd name="T12" fmla="*/ 956 w 1041"/>
                <a:gd name="T13" fmla="*/ 76 h 778"/>
                <a:gd name="T14" fmla="*/ 1021 w 1041"/>
                <a:gd name="T15" fmla="*/ 160 h 778"/>
                <a:gd name="T16" fmla="*/ 1041 w 1041"/>
                <a:gd name="T17" fmla="*/ 233 h 7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41" h="778">
                  <a:moveTo>
                    <a:pt x="393" y="778"/>
                  </a:moveTo>
                  <a:lnTo>
                    <a:pt x="384" y="579"/>
                  </a:lnTo>
                  <a:lnTo>
                    <a:pt x="325" y="387"/>
                  </a:lnTo>
                  <a:lnTo>
                    <a:pt x="242" y="279"/>
                  </a:lnTo>
                  <a:lnTo>
                    <a:pt x="0" y="178"/>
                  </a:lnTo>
                  <a:lnTo>
                    <a:pt x="837" y="0"/>
                  </a:lnTo>
                  <a:lnTo>
                    <a:pt x="956" y="76"/>
                  </a:lnTo>
                  <a:lnTo>
                    <a:pt x="1021" y="160"/>
                  </a:lnTo>
                  <a:lnTo>
                    <a:pt x="1041" y="23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31" name="Line 63"/>
            <p:cNvSpPr>
              <a:spLocks noChangeShapeType="1"/>
            </p:cNvSpPr>
            <p:nvPr/>
          </p:nvSpPr>
          <p:spPr bwMode="auto">
            <a:xfrm flipH="1">
              <a:off x="2370" y="3348"/>
              <a:ext cx="77" cy="1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9632" name="Freeform 64"/>
            <p:cNvSpPr>
              <a:spLocks/>
            </p:cNvSpPr>
            <p:nvPr/>
          </p:nvSpPr>
          <p:spPr bwMode="auto">
            <a:xfrm>
              <a:off x="1265" y="3305"/>
              <a:ext cx="967" cy="449"/>
            </a:xfrm>
            <a:custGeom>
              <a:avLst/>
              <a:gdLst>
                <a:gd name="T0" fmla="*/ 3642 w 3869"/>
                <a:gd name="T1" fmla="*/ 416 h 1796"/>
                <a:gd name="T2" fmla="*/ 2073 w 3869"/>
                <a:gd name="T3" fmla="*/ 773 h 1796"/>
                <a:gd name="T4" fmla="*/ 957 w 3869"/>
                <a:gd name="T5" fmla="*/ 9 h 1796"/>
                <a:gd name="T6" fmla="*/ 771 w 3869"/>
                <a:gd name="T7" fmla="*/ 255 h 1796"/>
                <a:gd name="T8" fmla="*/ 0 w 3869"/>
                <a:gd name="T9" fmla="*/ 0 h 1796"/>
                <a:gd name="T10" fmla="*/ 0 w 3869"/>
                <a:gd name="T11" fmla="*/ 102 h 1796"/>
                <a:gd name="T12" fmla="*/ 2082 w 3869"/>
                <a:gd name="T13" fmla="*/ 1796 h 1796"/>
                <a:gd name="T14" fmla="*/ 3869 w 3869"/>
                <a:gd name="T15" fmla="*/ 1324 h 1796"/>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69" h="1796">
                  <a:moveTo>
                    <a:pt x="3642" y="416"/>
                  </a:moveTo>
                  <a:lnTo>
                    <a:pt x="2073" y="773"/>
                  </a:lnTo>
                  <a:lnTo>
                    <a:pt x="957" y="9"/>
                  </a:lnTo>
                  <a:lnTo>
                    <a:pt x="771" y="255"/>
                  </a:lnTo>
                  <a:lnTo>
                    <a:pt x="0" y="0"/>
                  </a:lnTo>
                  <a:lnTo>
                    <a:pt x="0" y="102"/>
                  </a:lnTo>
                  <a:lnTo>
                    <a:pt x="2082" y="1796"/>
                  </a:lnTo>
                  <a:lnTo>
                    <a:pt x="3869" y="1324"/>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33" name="Line 65"/>
            <p:cNvSpPr>
              <a:spLocks noChangeShapeType="1"/>
            </p:cNvSpPr>
            <p:nvPr/>
          </p:nvSpPr>
          <p:spPr bwMode="auto">
            <a:xfrm flipV="1">
              <a:off x="1505" y="3215"/>
              <a:ext cx="581" cy="9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9634" name="Freeform 66"/>
            <p:cNvSpPr>
              <a:spLocks/>
            </p:cNvSpPr>
            <p:nvPr/>
          </p:nvSpPr>
          <p:spPr bwMode="auto">
            <a:xfrm>
              <a:off x="1265" y="3207"/>
              <a:ext cx="763" cy="98"/>
            </a:xfrm>
            <a:custGeom>
              <a:avLst/>
              <a:gdLst>
                <a:gd name="T0" fmla="*/ 0 w 3051"/>
                <a:gd name="T1" fmla="*/ 393 h 393"/>
                <a:gd name="T2" fmla="*/ 2807 w 3051"/>
                <a:gd name="T3" fmla="*/ 0 h 393"/>
                <a:gd name="T4" fmla="*/ 3051 w 3051"/>
                <a:gd name="T5" fmla="*/ 78 h 393"/>
              </a:gdLst>
              <a:ahLst/>
              <a:cxnLst>
                <a:cxn ang="0">
                  <a:pos x="T0" y="T1"/>
                </a:cxn>
                <a:cxn ang="0">
                  <a:pos x="T2" y="T3"/>
                </a:cxn>
                <a:cxn ang="0">
                  <a:pos x="T4" y="T5"/>
                </a:cxn>
              </a:cxnLst>
              <a:rect l="0" t="0" r="r" b="b"/>
              <a:pathLst>
                <a:path w="3051" h="393">
                  <a:moveTo>
                    <a:pt x="0" y="393"/>
                  </a:moveTo>
                  <a:lnTo>
                    <a:pt x="2807" y="0"/>
                  </a:lnTo>
                  <a:lnTo>
                    <a:pt x="3051" y="7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09635" name="Line 67"/>
            <p:cNvSpPr>
              <a:spLocks noChangeShapeType="1"/>
            </p:cNvSpPr>
            <p:nvPr/>
          </p:nvSpPr>
          <p:spPr bwMode="auto">
            <a:xfrm flipV="1">
              <a:off x="1786" y="3499"/>
              <a:ext cx="1" cy="25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9636" name="Freeform 68"/>
            <p:cNvSpPr>
              <a:spLocks/>
            </p:cNvSpPr>
            <p:nvPr/>
          </p:nvSpPr>
          <p:spPr bwMode="auto">
            <a:xfrm>
              <a:off x="1974" y="3280"/>
              <a:ext cx="361" cy="108"/>
            </a:xfrm>
            <a:custGeom>
              <a:avLst/>
              <a:gdLst>
                <a:gd name="T0" fmla="*/ 424 w 1440"/>
                <a:gd name="T1" fmla="*/ 0 h 433"/>
                <a:gd name="T2" fmla="*/ 0 w 1440"/>
                <a:gd name="T3" fmla="*/ 102 h 433"/>
                <a:gd name="T4" fmla="*/ 603 w 1440"/>
                <a:gd name="T5" fmla="*/ 433 h 433"/>
                <a:gd name="T6" fmla="*/ 648 w 1440"/>
                <a:gd name="T7" fmla="*/ 415 h 433"/>
                <a:gd name="T8" fmla="*/ 512 w 1440"/>
                <a:gd name="T9" fmla="*/ 357 h 433"/>
                <a:gd name="T10" fmla="*/ 1285 w 1440"/>
                <a:gd name="T11" fmla="*/ 204 h 433"/>
                <a:gd name="T12" fmla="*/ 1394 w 1440"/>
                <a:gd name="T13" fmla="*/ 255 h 433"/>
                <a:gd name="T14" fmla="*/ 1440 w 1440"/>
                <a:gd name="T15" fmla="*/ 255 h 433"/>
                <a:gd name="T16" fmla="*/ 1039 w 1440"/>
                <a:gd name="T17" fmla="*/ 60 h 433"/>
                <a:gd name="T18" fmla="*/ 987 w 1440"/>
                <a:gd name="T19" fmla="*/ 215 h 433"/>
                <a:gd name="T20" fmla="*/ 459 w 1440"/>
                <a:gd name="T21" fmla="*/ 331 h 433"/>
                <a:gd name="T22" fmla="*/ 303 w 1440"/>
                <a:gd name="T23" fmla="*/ 242 h 433"/>
                <a:gd name="T24" fmla="*/ 388 w 1440"/>
                <a:gd name="T25" fmla="*/ 130 h 433"/>
                <a:gd name="T26" fmla="*/ 438 w 1440"/>
                <a:gd name="T27" fmla="*/ 15 h 433"/>
                <a:gd name="T28" fmla="*/ 424 w 1440"/>
                <a:gd name="T29" fmla="*/ 0 h 4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440" h="433">
                  <a:moveTo>
                    <a:pt x="424" y="0"/>
                  </a:moveTo>
                  <a:lnTo>
                    <a:pt x="0" y="102"/>
                  </a:lnTo>
                  <a:lnTo>
                    <a:pt x="603" y="433"/>
                  </a:lnTo>
                  <a:lnTo>
                    <a:pt x="648" y="415"/>
                  </a:lnTo>
                  <a:lnTo>
                    <a:pt x="512" y="357"/>
                  </a:lnTo>
                  <a:lnTo>
                    <a:pt x="1285" y="204"/>
                  </a:lnTo>
                  <a:lnTo>
                    <a:pt x="1394" y="255"/>
                  </a:lnTo>
                  <a:lnTo>
                    <a:pt x="1440" y="255"/>
                  </a:lnTo>
                  <a:lnTo>
                    <a:pt x="1039" y="60"/>
                  </a:lnTo>
                  <a:lnTo>
                    <a:pt x="987" y="215"/>
                  </a:lnTo>
                  <a:lnTo>
                    <a:pt x="459" y="331"/>
                  </a:lnTo>
                  <a:lnTo>
                    <a:pt x="303" y="242"/>
                  </a:lnTo>
                  <a:lnTo>
                    <a:pt x="388" y="130"/>
                  </a:lnTo>
                  <a:lnTo>
                    <a:pt x="438" y="15"/>
                  </a:lnTo>
                  <a:lnTo>
                    <a:pt x="424"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37" name="Freeform 69"/>
            <p:cNvSpPr>
              <a:spLocks/>
            </p:cNvSpPr>
            <p:nvPr/>
          </p:nvSpPr>
          <p:spPr bwMode="auto">
            <a:xfrm>
              <a:off x="2163" y="3517"/>
              <a:ext cx="142" cy="75"/>
            </a:xfrm>
            <a:custGeom>
              <a:avLst/>
              <a:gdLst>
                <a:gd name="T0" fmla="*/ 507 w 566"/>
                <a:gd name="T1" fmla="*/ 291 h 300"/>
                <a:gd name="T2" fmla="*/ 553 w 566"/>
                <a:gd name="T3" fmla="*/ 258 h 300"/>
                <a:gd name="T4" fmla="*/ 566 w 566"/>
                <a:gd name="T5" fmla="*/ 199 h 300"/>
                <a:gd name="T6" fmla="*/ 566 w 566"/>
                <a:gd name="T7" fmla="*/ 116 h 300"/>
                <a:gd name="T8" fmla="*/ 521 w 566"/>
                <a:gd name="T9" fmla="*/ 85 h 300"/>
                <a:gd name="T10" fmla="*/ 33 w 566"/>
                <a:gd name="T11" fmla="*/ 0 h 300"/>
                <a:gd name="T12" fmla="*/ 0 w 566"/>
                <a:gd name="T13" fmla="*/ 47 h 300"/>
                <a:gd name="T14" fmla="*/ 0 w 566"/>
                <a:gd name="T15" fmla="*/ 258 h 300"/>
                <a:gd name="T16" fmla="*/ 451 w 566"/>
                <a:gd name="T17" fmla="*/ 300 h 300"/>
                <a:gd name="T18" fmla="*/ 507 w 566"/>
                <a:gd name="T19" fmla="*/ 291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66" h="300">
                  <a:moveTo>
                    <a:pt x="507" y="291"/>
                  </a:moveTo>
                  <a:lnTo>
                    <a:pt x="553" y="258"/>
                  </a:lnTo>
                  <a:lnTo>
                    <a:pt x="566" y="199"/>
                  </a:lnTo>
                  <a:lnTo>
                    <a:pt x="566" y="116"/>
                  </a:lnTo>
                  <a:lnTo>
                    <a:pt x="521" y="85"/>
                  </a:lnTo>
                  <a:lnTo>
                    <a:pt x="33" y="0"/>
                  </a:lnTo>
                  <a:lnTo>
                    <a:pt x="0" y="47"/>
                  </a:lnTo>
                  <a:lnTo>
                    <a:pt x="0" y="258"/>
                  </a:lnTo>
                  <a:lnTo>
                    <a:pt x="451" y="300"/>
                  </a:lnTo>
                  <a:lnTo>
                    <a:pt x="507" y="2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9638" name="Line 70"/>
            <p:cNvSpPr>
              <a:spLocks noChangeShapeType="1"/>
            </p:cNvSpPr>
            <p:nvPr/>
          </p:nvSpPr>
          <p:spPr bwMode="auto">
            <a:xfrm flipH="1" flipV="1">
              <a:off x="498" y="3199"/>
              <a:ext cx="1582"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09639" name="Line 71"/>
            <p:cNvSpPr>
              <a:spLocks noChangeShapeType="1"/>
            </p:cNvSpPr>
            <p:nvPr/>
          </p:nvSpPr>
          <p:spPr bwMode="auto">
            <a:xfrm flipH="1" flipV="1">
              <a:off x="2283" y="3197"/>
              <a:ext cx="332" cy="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Tree>
    <p:extLst>
      <p:ext uri="{BB962C8B-B14F-4D97-AF65-F5344CB8AC3E}">
        <p14:creationId xmlns:p14="http://schemas.microsoft.com/office/powerpoint/2010/main" val="4190231991"/>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anim calcmode="lin" valueType="num">
                                      <p:cBhvr additive="base">
                                        <p:cTn id="7" dur="500" fill="hold"/>
                                        <p:tgtEl>
                                          <p:spTgt spid="109571">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9571">
                                            <p:txEl>
                                              <p:pRg st="0" end="0"/>
                                            </p:txEl>
                                          </p:spTgt>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fill="hold" grpId="0" nodeType="afterEffect">
                                  <p:stCondLst>
                                    <p:cond delay="0"/>
                                  </p:stCondLst>
                                  <p:childTnLst>
                                    <p:set>
                                      <p:cBhvr>
                                        <p:cTn id="11" dur="1" fill="hold">
                                          <p:stCondLst>
                                            <p:cond delay="0"/>
                                          </p:stCondLst>
                                        </p:cTn>
                                        <p:tgtEl>
                                          <p:spTgt spid="109571">
                                            <p:txEl>
                                              <p:pRg st="1" end="1"/>
                                            </p:txEl>
                                          </p:spTgt>
                                        </p:tgtEl>
                                        <p:attrNameLst>
                                          <p:attrName>style.visibility</p:attrName>
                                        </p:attrNameLst>
                                      </p:cBhvr>
                                      <p:to>
                                        <p:strVal val="visible"/>
                                      </p:to>
                                    </p:set>
                                    <p:anim calcmode="lin" valueType="num">
                                      <p:cBhvr additive="base">
                                        <p:cTn id="12" dur="500" fill="hold"/>
                                        <p:tgtEl>
                                          <p:spTgt spid="109571">
                                            <p:txEl>
                                              <p:pRg st="1" end="1"/>
                                            </p:txEl>
                                          </p:spTgt>
                                        </p:tgtEl>
                                        <p:attrNameLst>
                                          <p:attrName>ppt_x</p:attrName>
                                        </p:attrNameLst>
                                      </p:cBhvr>
                                      <p:tavLst>
                                        <p:tav tm="0">
                                          <p:val>
                                            <p:strVal val="1+#ppt_w/2"/>
                                          </p:val>
                                        </p:tav>
                                        <p:tav tm="100000">
                                          <p:val>
                                            <p:strVal val="#ppt_x"/>
                                          </p:val>
                                        </p:tav>
                                      </p:tavLst>
                                    </p:anim>
                                    <p:anim calcmode="lin" valueType="num">
                                      <p:cBhvr additive="base">
                                        <p:cTn id="13" dur="500" fill="hold"/>
                                        <p:tgtEl>
                                          <p:spTgt spid="109571">
                                            <p:txEl>
                                              <p:pRg st="1" end="1"/>
                                            </p:txEl>
                                          </p:spTgt>
                                        </p:tgtEl>
                                        <p:attrNameLst>
                                          <p:attrName>ppt_y</p:attrName>
                                        </p:attrNameLst>
                                      </p:cBhvr>
                                      <p:tavLst>
                                        <p:tav tm="0">
                                          <p:val>
                                            <p:strVal val="#ppt_y"/>
                                          </p:val>
                                        </p:tav>
                                        <p:tav tm="100000">
                                          <p:val>
                                            <p:strVal val="#ppt_y"/>
                                          </p:val>
                                        </p:tav>
                                      </p:tavLst>
                                    </p:anim>
                                  </p:childTnLst>
                                </p:cTn>
                              </p:par>
                            </p:childTnLst>
                          </p:cTn>
                        </p:par>
                        <p:par>
                          <p:cTn id="14" fill="hold" nodeType="afterGroup">
                            <p:stCondLst>
                              <p:cond delay="1000"/>
                            </p:stCondLst>
                            <p:childTnLst>
                              <p:par>
                                <p:cTn id="15" presetID="2" presetClass="entr" presetSubtype="2" fill="hold" grpId="0" nodeType="afterEffect">
                                  <p:stCondLst>
                                    <p:cond delay="0"/>
                                  </p:stCondLst>
                                  <p:childTnLst>
                                    <p:set>
                                      <p:cBhvr>
                                        <p:cTn id="16" dur="1" fill="hold">
                                          <p:stCondLst>
                                            <p:cond delay="0"/>
                                          </p:stCondLst>
                                        </p:cTn>
                                        <p:tgtEl>
                                          <p:spTgt spid="109571">
                                            <p:txEl>
                                              <p:pRg st="2" end="2"/>
                                            </p:txEl>
                                          </p:spTgt>
                                        </p:tgtEl>
                                        <p:attrNameLst>
                                          <p:attrName>style.visibility</p:attrName>
                                        </p:attrNameLst>
                                      </p:cBhvr>
                                      <p:to>
                                        <p:strVal val="visible"/>
                                      </p:to>
                                    </p:set>
                                    <p:anim calcmode="lin" valueType="num">
                                      <p:cBhvr additive="base">
                                        <p:cTn id="17" dur="500" fill="hold"/>
                                        <p:tgtEl>
                                          <p:spTgt spid="109571">
                                            <p:txEl>
                                              <p:pRg st="2" end="2"/>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109571">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1" grpId="0" build="p" bldLvl="2" autoUpdateAnimBg="0" advAuto="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5" name="Rectangle 3"/>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Total Variable Cost</a:t>
            </a:r>
          </a:p>
        </p:txBody>
      </p:sp>
      <p:sp>
        <p:nvSpPr>
          <p:cNvPr id="110596" name="Rectangle 4"/>
          <p:cNvSpPr>
            <a:spLocks noGrp="1" noChangeArrowheads="1"/>
          </p:cNvSpPr>
          <p:nvPr>
            <p:ph type="body" idx="1"/>
          </p:nvPr>
        </p:nvSpPr>
        <p:spPr>
          <a:xfrm>
            <a:off x="2286000" y="1600200"/>
            <a:ext cx="8001000" cy="13335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buFont typeface="Wingdings" panose="05000000000000000000" pitchFamily="2" charset="2"/>
              <a:buNone/>
            </a:pPr>
            <a:r>
              <a:rPr lang="en-US" altLang="en-US"/>
              <a:t>  Your </a:t>
            </a:r>
            <a:r>
              <a:rPr lang="en-US" altLang="en-US" b="1">
                <a:solidFill>
                  <a:srgbClr val="0000CC"/>
                </a:solidFill>
              </a:rPr>
              <a:t>total long distance</a:t>
            </a:r>
            <a:r>
              <a:rPr lang="en-US" altLang="en-US"/>
              <a:t> telephone bill is based on how many minutes you talk.</a:t>
            </a:r>
          </a:p>
        </p:txBody>
      </p:sp>
      <p:grpSp>
        <p:nvGrpSpPr>
          <p:cNvPr id="110597" name="Group 5"/>
          <p:cNvGrpSpPr>
            <a:grpSpLocks/>
          </p:cNvGrpSpPr>
          <p:nvPr/>
        </p:nvGrpSpPr>
        <p:grpSpPr bwMode="auto">
          <a:xfrm>
            <a:off x="8162926" y="3379788"/>
            <a:ext cx="1928813" cy="2222500"/>
            <a:chOff x="4182" y="2129"/>
            <a:chExt cx="1215" cy="1400"/>
          </a:xfrm>
        </p:grpSpPr>
        <p:grpSp>
          <p:nvGrpSpPr>
            <p:cNvPr id="110598" name="Group 6"/>
            <p:cNvGrpSpPr>
              <a:grpSpLocks/>
            </p:cNvGrpSpPr>
            <p:nvPr/>
          </p:nvGrpSpPr>
          <p:grpSpPr bwMode="auto">
            <a:xfrm>
              <a:off x="4182" y="2747"/>
              <a:ext cx="1080" cy="782"/>
              <a:chOff x="4182" y="2747"/>
              <a:chExt cx="1080" cy="782"/>
            </a:xfrm>
          </p:grpSpPr>
          <p:sp>
            <p:nvSpPr>
              <p:cNvPr id="110599" name="Freeform 7"/>
              <p:cNvSpPr>
                <a:spLocks/>
              </p:cNvSpPr>
              <p:nvPr/>
            </p:nvSpPr>
            <p:spPr bwMode="auto">
              <a:xfrm>
                <a:off x="4182" y="2756"/>
                <a:ext cx="1080" cy="773"/>
              </a:xfrm>
              <a:custGeom>
                <a:avLst/>
                <a:gdLst>
                  <a:gd name="T0" fmla="*/ 385 w 2160"/>
                  <a:gd name="T1" fmla="*/ 1545 h 1545"/>
                  <a:gd name="T2" fmla="*/ 230 w 2160"/>
                  <a:gd name="T3" fmla="*/ 1341 h 1545"/>
                  <a:gd name="T4" fmla="*/ 85 w 2160"/>
                  <a:gd name="T5" fmla="*/ 1154 h 1545"/>
                  <a:gd name="T6" fmla="*/ 13 w 2160"/>
                  <a:gd name="T7" fmla="*/ 1044 h 1545"/>
                  <a:gd name="T8" fmla="*/ 0 w 2160"/>
                  <a:gd name="T9" fmla="*/ 973 h 1545"/>
                  <a:gd name="T10" fmla="*/ 36 w 2160"/>
                  <a:gd name="T11" fmla="*/ 878 h 1545"/>
                  <a:gd name="T12" fmla="*/ 144 w 2160"/>
                  <a:gd name="T13" fmla="*/ 699 h 1545"/>
                  <a:gd name="T14" fmla="*/ 235 w 2160"/>
                  <a:gd name="T15" fmla="*/ 567 h 1545"/>
                  <a:gd name="T16" fmla="*/ 306 w 2160"/>
                  <a:gd name="T17" fmla="*/ 440 h 1545"/>
                  <a:gd name="T18" fmla="*/ 343 w 2160"/>
                  <a:gd name="T19" fmla="*/ 352 h 1545"/>
                  <a:gd name="T20" fmla="*/ 359 w 2160"/>
                  <a:gd name="T21" fmla="*/ 274 h 1545"/>
                  <a:gd name="T22" fmla="*/ 366 w 2160"/>
                  <a:gd name="T23" fmla="*/ 173 h 1545"/>
                  <a:gd name="T24" fmla="*/ 384 w 2160"/>
                  <a:gd name="T25" fmla="*/ 106 h 1545"/>
                  <a:gd name="T26" fmla="*/ 423 w 2160"/>
                  <a:gd name="T27" fmla="*/ 54 h 1545"/>
                  <a:gd name="T28" fmla="*/ 485 w 2160"/>
                  <a:gd name="T29" fmla="*/ 41 h 1545"/>
                  <a:gd name="T30" fmla="*/ 578 w 2160"/>
                  <a:gd name="T31" fmla="*/ 49 h 1545"/>
                  <a:gd name="T32" fmla="*/ 624 w 2160"/>
                  <a:gd name="T33" fmla="*/ 56 h 1545"/>
                  <a:gd name="T34" fmla="*/ 686 w 2160"/>
                  <a:gd name="T35" fmla="*/ 44 h 1545"/>
                  <a:gd name="T36" fmla="*/ 754 w 2160"/>
                  <a:gd name="T37" fmla="*/ 0 h 1545"/>
                  <a:gd name="T38" fmla="*/ 920 w 2160"/>
                  <a:gd name="T39" fmla="*/ 71 h 1545"/>
                  <a:gd name="T40" fmla="*/ 1047 w 2160"/>
                  <a:gd name="T41" fmla="*/ 75 h 1545"/>
                  <a:gd name="T42" fmla="*/ 1279 w 2160"/>
                  <a:gd name="T43" fmla="*/ 161 h 1545"/>
                  <a:gd name="T44" fmla="*/ 1536 w 2160"/>
                  <a:gd name="T45" fmla="*/ 220 h 1545"/>
                  <a:gd name="T46" fmla="*/ 1703 w 2160"/>
                  <a:gd name="T47" fmla="*/ 157 h 1545"/>
                  <a:gd name="T48" fmla="*/ 1819 w 2160"/>
                  <a:gd name="T49" fmla="*/ 142 h 1545"/>
                  <a:gd name="T50" fmla="*/ 1884 w 2160"/>
                  <a:gd name="T51" fmla="*/ 147 h 1545"/>
                  <a:gd name="T52" fmla="*/ 1929 w 2160"/>
                  <a:gd name="T53" fmla="*/ 161 h 1545"/>
                  <a:gd name="T54" fmla="*/ 1962 w 2160"/>
                  <a:gd name="T55" fmla="*/ 183 h 1545"/>
                  <a:gd name="T56" fmla="*/ 1988 w 2160"/>
                  <a:gd name="T57" fmla="*/ 220 h 1545"/>
                  <a:gd name="T58" fmla="*/ 1997 w 2160"/>
                  <a:gd name="T59" fmla="*/ 261 h 1545"/>
                  <a:gd name="T60" fmla="*/ 1993 w 2160"/>
                  <a:gd name="T61" fmla="*/ 329 h 1545"/>
                  <a:gd name="T62" fmla="*/ 1984 w 2160"/>
                  <a:gd name="T63" fmla="*/ 391 h 1545"/>
                  <a:gd name="T64" fmla="*/ 1978 w 2160"/>
                  <a:gd name="T65" fmla="*/ 460 h 1545"/>
                  <a:gd name="T66" fmla="*/ 1974 w 2160"/>
                  <a:gd name="T67" fmla="*/ 545 h 1545"/>
                  <a:gd name="T68" fmla="*/ 1982 w 2160"/>
                  <a:gd name="T69" fmla="*/ 613 h 1545"/>
                  <a:gd name="T70" fmla="*/ 2000 w 2160"/>
                  <a:gd name="T71" fmla="*/ 690 h 1545"/>
                  <a:gd name="T72" fmla="*/ 2027 w 2160"/>
                  <a:gd name="T73" fmla="*/ 780 h 1545"/>
                  <a:gd name="T74" fmla="*/ 2093 w 2160"/>
                  <a:gd name="T75" fmla="*/ 955 h 1545"/>
                  <a:gd name="T76" fmla="*/ 2160 w 2160"/>
                  <a:gd name="T77" fmla="*/ 1143 h 1545"/>
                  <a:gd name="T78" fmla="*/ 2138 w 2160"/>
                  <a:gd name="T79" fmla="*/ 1369 h 1545"/>
                  <a:gd name="T80" fmla="*/ 2055 w 2160"/>
                  <a:gd name="T81" fmla="*/ 1541 h 1545"/>
                  <a:gd name="T82" fmla="*/ 385 w 2160"/>
                  <a:gd name="T83" fmla="*/ 1545 h 1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160" h="1545">
                    <a:moveTo>
                      <a:pt x="385" y="1545"/>
                    </a:moveTo>
                    <a:lnTo>
                      <a:pt x="230" y="1341"/>
                    </a:lnTo>
                    <a:lnTo>
                      <a:pt x="85" y="1154"/>
                    </a:lnTo>
                    <a:lnTo>
                      <a:pt x="13" y="1044"/>
                    </a:lnTo>
                    <a:lnTo>
                      <a:pt x="0" y="973"/>
                    </a:lnTo>
                    <a:lnTo>
                      <a:pt x="36" y="878"/>
                    </a:lnTo>
                    <a:lnTo>
                      <a:pt x="144" y="699"/>
                    </a:lnTo>
                    <a:lnTo>
                      <a:pt x="235" y="567"/>
                    </a:lnTo>
                    <a:lnTo>
                      <a:pt x="306" y="440"/>
                    </a:lnTo>
                    <a:lnTo>
                      <a:pt x="343" y="352"/>
                    </a:lnTo>
                    <a:lnTo>
                      <a:pt x="359" y="274"/>
                    </a:lnTo>
                    <a:lnTo>
                      <a:pt x="366" y="173"/>
                    </a:lnTo>
                    <a:lnTo>
                      <a:pt x="384" y="106"/>
                    </a:lnTo>
                    <a:lnTo>
                      <a:pt x="423" y="54"/>
                    </a:lnTo>
                    <a:lnTo>
                      <a:pt x="485" y="41"/>
                    </a:lnTo>
                    <a:lnTo>
                      <a:pt x="578" y="49"/>
                    </a:lnTo>
                    <a:lnTo>
                      <a:pt x="624" y="56"/>
                    </a:lnTo>
                    <a:lnTo>
                      <a:pt x="686" y="44"/>
                    </a:lnTo>
                    <a:lnTo>
                      <a:pt x="754" y="0"/>
                    </a:lnTo>
                    <a:lnTo>
                      <a:pt x="920" y="71"/>
                    </a:lnTo>
                    <a:lnTo>
                      <a:pt x="1047" y="75"/>
                    </a:lnTo>
                    <a:lnTo>
                      <a:pt x="1279" y="161"/>
                    </a:lnTo>
                    <a:lnTo>
                      <a:pt x="1536" y="220"/>
                    </a:lnTo>
                    <a:lnTo>
                      <a:pt x="1703" y="157"/>
                    </a:lnTo>
                    <a:lnTo>
                      <a:pt x="1819" y="142"/>
                    </a:lnTo>
                    <a:lnTo>
                      <a:pt x="1884" y="147"/>
                    </a:lnTo>
                    <a:lnTo>
                      <a:pt x="1929" y="161"/>
                    </a:lnTo>
                    <a:lnTo>
                      <a:pt x="1962" y="183"/>
                    </a:lnTo>
                    <a:lnTo>
                      <a:pt x="1988" y="220"/>
                    </a:lnTo>
                    <a:lnTo>
                      <a:pt x="1997" y="261"/>
                    </a:lnTo>
                    <a:lnTo>
                      <a:pt x="1993" y="329"/>
                    </a:lnTo>
                    <a:lnTo>
                      <a:pt x="1984" y="391"/>
                    </a:lnTo>
                    <a:lnTo>
                      <a:pt x="1978" y="460"/>
                    </a:lnTo>
                    <a:lnTo>
                      <a:pt x="1974" y="545"/>
                    </a:lnTo>
                    <a:lnTo>
                      <a:pt x="1982" y="613"/>
                    </a:lnTo>
                    <a:lnTo>
                      <a:pt x="2000" y="690"/>
                    </a:lnTo>
                    <a:lnTo>
                      <a:pt x="2027" y="780"/>
                    </a:lnTo>
                    <a:lnTo>
                      <a:pt x="2093" y="955"/>
                    </a:lnTo>
                    <a:lnTo>
                      <a:pt x="2160" y="1143"/>
                    </a:lnTo>
                    <a:lnTo>
                      <a:pt x="2138" y="1369"/>
                    </a:lnTo>
                    <a:lnTo>
                      <a:pt x="2055" y="1541"/>
                    </a:lnTo>
                    <a:lnTo>
                      <a:pt x="385" y="1545"/>
                    </a:lnTo>
                    <a:close/>
                  </a:path>
                </a:pathLst>
              </a:custGeom>
              <a:solidFill>
                <a:srgbClr val="0000FF"/>
              </a:solidFill>
              <a:ln w="7938">
                <a:solidFill>
                  <a:srgbClr val="0000FF"/>
                </a:solidFill>
                <a:prstDash val="solid"/>
                <a:round/>
                <a:headEnd/>
                <a:tailEnd/>
              </a:ln>
            </p:spPr>
            <p:txBody>
              <a:bodyPr/>
              <a:lstStyle/>
              <a:p>
                <a:endParaRPr lang="en-GB"/>
              </a:p>
            </p:txBody>
          </p:sp>
          <p:sp>
            <p:nvSpPr>
              <p:cNvPr id="110600" name="Freeform 8"/>
              <p:cNvSpPr>
                <a:spLocks/>
              </p:cNvSpPr>
              <p:nvPr/>
            </p:nvSpPr>
            <p:spPr bwMode="auto">
              <a:xfrm>
                <a:off x="4529" y="2747"/>
                <a:ext cx="222" cy="284"/>
              </a:xfrm>
              <a:custGeom>
                <a:avLst/>
                <a:gdLst>
                  <a:gd name="T0" fmla="*/ 63 w 443"/>
                  <a:gd name="T1" fmla="*/ 0 h 568"/>
                  <a:gd name="T2" fmla="*/ 31 w 443"/>
                  <a:gd name="T3" fmla="*/ 135 h 568"/>
                  <a:gd name="T4" fmla="*/ 0 w 443"/>
                  <a:gd name="T5" fmla="*/ 329 h 568"/>
                  <a:gd name="T6" fmla="*/ 11 w 443"/>
                  <a:gd name="T7" fmla="*/ 568 h 568"/>
                  <a:gd name="T8" fmla="*/ 71 w 443"/>
                  <a:gd name="T9" fmla="*/ 485 h 568"/>
                  <a:gd name="T10" fmla="*/ 135 w 443"/>
                  <a:gd name="T11" fmla="*/ 407 h 568"/>
                  <a:gd name="T12" fmla="*/ 237 w 443"/>
                  <a:gd name="T13" fmla="*/ 291 h 568"/>
                  <a:gd name="T14" fmla="*/ 344 w 443"/>
                  <a:gd name="T15" fmla="*/ 417 h 568"/>
                  <a:gd name="T16" fmla="*/ 443 w 443"/>
                  <a:gd name="T17" fmla="*/ 538 h 568"/>
                  <a:gd name="T18" fmla="*/ 408 w 443"/>
                  <a:gd name="T19" fmla="*/ 398 h 568"/>
                  <a:gd name="T20" fmla="*/ 401 w 443"/>
                  <a:gd name="T21" fmla="*/ 230 h 568"/>
                  <a:gd name="T22" fmla="*/ 340 w 443"/>
                  <a:gd name="T23" fmla="*/ 74 h 568"/>
                  <a:gd name="T24" fmla="*/ 330 w 443"/>
                  <a:gd name="T25" fmla="*/ 138 h 568"/>
                  <a:gd name="T26" fmla="*/ 251 w 443"/>
                  <a:gd name="T27" fmla="*/ 187 h 568"/>
                  <a:gd name="T28" fmla="*/ 128 w 443"/>
                  <a:gd name="T29" fmla="*/ 111 h 568"/>
                  <a:gd name="T30" fmla="*/ 63 w 443"/>
                  <a:gd name="T31" fmla="*/ 0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568">
                    <a:moveTo>
                      <a:pt x="63" y="0"/>
                    </a:moveTo>
                    <a:lnTo>
                      <a:pt x="31" y="135"/>
                    </a:lnTo>
                    <a:lnTo>
                      <a:pt x="0" y="329"/>
                    </a:lnTo>
                    <a:lnTo>
                      <a:pt x="11" y="568"/>
                    </a:lnTo>
                    <a:lnTo>
                      <a:pt x="71" y="485"/>
                    </a:lnTo>
                    <a:lnTo>
                      <a:pt x="135" y="407"/>
                    </a:lnTo>
                    <a:lnTo>
                      <a:pt x="237" y="291"/>
                    </a:lnTo>
                    <a:lnTo>
                      <a:pt x="344" y="417"/>
                    </a:lnTo>
                    <a:lnTo>
                      <a:pt x="443" y="538"/>
                    </a:lnTo>
                    <a:lnTo>
                      <a:pt x="408" y="398"/>
                    </a:lnTo>
                    <a:lnTo>
                      <a:pt x="401" y="230"/>
                    </a:lnTo>
                    <a:lnTo>
                      <a:pt x="340" y="74"/>
                    </a:lnTo>
                    <a:lnTo>
                      <a:pt x="330" y="138"/>
                    </a:lnTo>
                    <a:lnTo>
                      <a:pt x="251" y="187"/>
                    </a:lnTo>
                    <a:lnTo>
                      <a:pt x="128" y="111"/>
                    </a:lnTo>
                    <a:lnTo>
                      <a:pt x="63" y="0"/>
                    </a:lnTo>
                    <a:close/>
                  </a:path>
                </a:pathLst>
              </a:custGeom>
              <a:solidFill>
                <a:srgbClr val="A0C0FF"/>
              </a:solidFill>
              <a:ln w="7938">
                <a:solidFill>
                  <a:srgbClr val="000000"/>
                </a:solidFill>
                <a:prstDash val="solid"/>
                <a:round/>
                <a:headEnd/>
                <a:tailEnd/>
              </a:ln>
            </p:spPr>
            <p:txBody>
              <a:bodyPr/>
              <a:lstStyle/>
              <a:p>
                <a:endParaRPr lang="en-GB"/>
              </a:p>
            </p:txBody>
          </p:sp>
          <p:sp>
            <p:nvSpPr>
              <p:cNvPr id="110601" name="Freeform 9"/>
              <p:cNvSpPr>
                <a:spLocks/>
              </p:cNvSpPr>
              <p:nvPr/>
            </p:nvSpPr>
            <p:spPr bwMode="auto">
              <a:xfrm>
                <a:off x="4564" y="2843"/>
                <a:ext cx="155" cy="680"/>
              </a:xfrm>
              <a:custGeom>
                <a:avLst/>
                <a:gdLst>
                  <a:gd name="T0" fmla="*/ 83 w 310"/>
                  <a:gd name="T1" fmla="*/ 94 h 1359"/>
                  <a:gd name="T2" fmla="*/ 180 w 310"/>
                  <a:gd name="T3" fmla="*/ 0 h 1359"/>
                  <a:gd name="T4" fmla="*/ 243 w 310"/>
                  <a:gd name="T5" fmla="*/ 102 h 1359"/>
                  <a:gd name="T6" fmla="*/ 194 w 310"/>
                  <a:gd name="T7" fmla="*/ 259 h 1359"/>
                  <a:gd name="T8" fmla="*/ 256 w 310"/>
                  <a:gd name="T9" fmla="*/ 442 h 1359"/>
                  <a:gd name="T10" fmla="*/ 310 w 310"/>
                  <a:gd name="T11" fmla="*/ 565 h 1359"/>
                  <a:gd name="T12" fmla="*/ 256 w 310"/>
                  <a:gd name="T13" fmla="*/ 880 h 1359"/>
                  <a:gd name="T14" fmla="*/ 194 w 310"/>
                  <a:gd name="T15" fmla="*/ 1359 h 1359"/>
                  <a:gd name="T16" fmla="*/ 114 w 310"/>
                  <a:gd name="T17" fmla="*/ 1359 h 1359"/>
                  <a:gd name="T18" fmla="*/ 37 w 310"/>
                  <a:gd name="T19" fmla="*/ 880 h 1359"/>
                  <a:gd name="T20" fmla="*/ 0 w 310"/>
                  <a:gd name="T21" fmla="*/ 561 h 1359"/>
                  <a:gd name="T22" fmla="*/ 48 w 310"/>
                  <a:gd name="T23" fmla="*/ 437 h 1359"/>
                  <a:gd name="T24" fmla="*/ 120 w 310"/>
                  <a:gd name="T25" fmla="*/ 254 h 1359"/>
                  <a:gd name="T26" fmla="*/ 83 w 310"/>
                  <a:gd name="T27" fmla="*/ 94 h 13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0" h="1359">
                    <a:moveTo>
                      <a:pt x="83" y="94"/>
                    </a:moveTo>
                    <a:lnTo>
                      <a:pt x="180" y="0"/>
                    </a:lnTo>
                    <a:lnTo>
                      <a:pt x="243" y="102"/>
                    </a:lnTo>
                    <a:lnTo>
                      <a:pt x="194" y="259"/>
                    </a:lnTo>
                    <a:lnTo>
                      <a:pt x="256" y="442"/>
                    </a:lnTo>
                    <a:lnTo>
                      <a:pt x="310" y="565"/>
                    </a:lnTo>
                    <a:lnTo>
                      <a:pt x="256" y="880"/>
                    </a:lnTo>
                    <a:lnTo>
                      <a:pt x="194" y="1359"/>
                    </a:lnTo>
                    <a:lnTo>
                      <a:pt x="114" y="1359"/>
                    </a:lnTo>
                    <a:lnTo>
                      <a:pt x="37" y="880"/>
                    </a:lnTo>
                    <a:lnTo>
                      <a:pt x="0" y="561"/>
                    </a:lnTo>
                    <a:lnTo>
                      <a:pt x="48" y="437"/>
                    </a:lnTo>
                    <a:lnTo>
                      <a:pt x="120" y="254"/>
                    </a:lnTo>
                    <a:lnTo>
                      <a:pt x="83" y="94"/>
                    </a:lnTo>
                    <a:close/>
                  </a:path>
                </a:pathLst>
              </a:custGeom>
              <a:solidFill>
                <a:srgbClr val="FF0000"/>
              </a:solidFill>
              <a:ln w="7938">
                <a:solidFill>
                  <a:srgbClr val="FF0000"/>
                </a:solidFill>
                <a:prstDash val="solid"/>
                <a:round/>
                <a:headEnd/>
                <a:tailEnd/>
              </a:ln>
            </p:spPr>
            <p:txBody>
              <a:bodyPr/>
              <a:lstStyle/>
              <a:p>
                <a:endParaRPr lang="en-GB"/>
              </a:p>
            </p:txBody>
          </p:sp>
          <p:sp>
            <p:nvSpPr>
              <p:cNvPr id="110602" name="Freeform 10"/>
              <p:cNvSpPr>
                <a:spLocks/>
              </p:cNvSpPr>
              <p:nvPr/>
            </p:nvSpPr>
            <p:spPr bwMode="auto">
              <a:xfrm>
                <a:off x="5089" y="2932"/>
                <a:ext cx="19" cy="66"/>
              </a:xfrm>
              <a:custGeom>
                <a:avLst/>
                <a:gdLst>
                  <a:gd name="T0" fmla="*/ 29 w 40"/>
                  <a:gd name="T1" fmla="*/ 0 h 131"/>
                  <a:gd name="T2" fmla="*/ 40 w 40"/>
                  <a:gd name="T3" fmla="*/ 25 h 131"/>
                  <a:gd name="T4" fmla="*/ 33 w 40"/>
                  <a:gd name="T5" fmla="*/ 60 h 131"/>
                  <a:gd name="T6" fmla="*/ 19 w 40"/>
                  <a:gd name="T7" fmla="*/ 100 h 131"/>
                  <a:gd name="T8" fmla="*/ 0 w 40"/>
                  <a:gd name="T9" fmla="*/ 131 h 131"/>
                </a:gdLst>
                <a:ahLst/>
                <a:cxnLst>
                  <a:cxn ang="0">
                    <a:pos x="T0" y="T1"/>
                  </a:cxn>
                  <a:cxn ang="0">
                    <a:pos x="T2" y="T3"/>
                  </a:cxn>
                  <a:cxn ang="0">
                    <a:pos x="T4" y="T5"/>
                  </a:cxn>
                  <a:cxn ang="0">
                    <a:pos x="T6" y="T7"/>
                  </a:cxn>
                  <a:cxn ang="0">
                    <a:pos x="T8" y="T9"/>
                  </a:cxn>
                </a:cxnLst>
                <a:rect l="0" t="0" r="r" b="b"/>
                <a:pathLst>
                  <a:path w="40" h="131">
                    <a:moveTo>
                      <a:pt x="29" y="0"/>
                    </a:moveTo>
                    <a:lnTo>
                      <a:pt x="40" y="25"/>
                    </a:lnTo>
                    <a:lnTo>
                      <a:pt x="33" y="60"/>
                    </a:lnTo>
                    <a:lnTo>
                      <a:pt x="19" y="100"/>
                    </a:lnTo>
                    <a:lnTo>
                      <a:pt x="0" y="13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03" name="Freeform 11"/>
              <p:cNvSpPr>
                <a:spLocks/>
              </p:cNvSpPr>
              <p:nvPr/>
            </p:nvSpPr>
            <p:spPr bwMode="auto">
              <a:xfrm>
                <a:off x="4903" y="2991"/>
                <a:ext cx="301" cy="214"/>
              </a:xfrm>
              <a:custGeom>
                <a:avLst/>
                <a:gdLst>
                  <a:gd name="T0" fmla="*/ 67 w 602"/>
                  <a:gd name="T1" fmla="*/ 341 h 427"/>
                  <a:gd name="T2" fmla="*/ 0 w 602"/>
                  <a:gd name="T3" fmla="*/ 264 h 427"/>
                  <a:gd name="T4" fmla="*/ 345 w 602"/>
                  <a:gd name="T5" fmla="*/ 0 h 427"/>
                  <a:gd name="T6" fmla="*/ 602 w 602"/>
                  <a:gd name="T7" fmla="*/ 427 h 427"/>
                </a:gdLst>
                <a:ahLst/>
                <a:cxnLst>
                  <a:cxn ang="0">
                    <a:pos x="T0" y="T1"/>
                  </a:cxn>
                  <a:cxn ang="0">
                    <a:pos x="T2" y="T3"/>
                  </a:cxn>
                  <a:cxn ang="0">
                    <a:pos x="T4" y="T5"/>
                  </a:cxn>
                  <a:cxn ang="0">
                    <a:pos x="T6" y="T7"/>
                  </a:cxn>
                </a:cxnLst>
                <a:rect l="0" t="0" r="r" b="b"/>
                <a:pathLst>
                  <a:path w="602" h="427">
                    <a:moveTo>
                      <a:pt x="67" y="341"/>
                    </a:moveTo>
                    <a:lnTo>
                      <a:pt x="0" y="264"/>
                    </a:lnTo>
                    <a:lnTo>
                      <a:pt x="345" y="0"/>
                    </a:lnTo>
                    <a:lnTo>
                      <a:pt x="602" y="42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04" name="Freeform 12"/>
              <p:cNvSpPr>
                <a:spLocks/>
              </p:cNvSpPr>
              <p:nvPr/>
            </p:nvSpPr>
            <p:spPr bwMode="auto">
              <a:xfrm>
                <a:off x="4389" y="3081"/>
                <a:ext cx="134" cy="279"/>
              </a:xfrm>
              <a:custGeom>
                <a:avLst/>
                <a:gdLst>
                  <a:gd name="T0" fmla="*/ 267 w 267"/>
                  <a:gd name="T1" fmla="*/ 0 h 558"/>
                  <a:gd name="T2" fmla="*/ 224 w 267"/>
                  <a:gd name="T3" fmla="*/ 116 h 558"/>
                  <a:gd name="T4" fmla="*/ 160 w 267"/>
                  <a:gd name="T5" fmla="*/ 220 h 558"/>
                  <a:gd name="T6" fmla="*/ 67 w 267"/>
                  <a:gd name="T7" fmla="*/ 301 h 558"/>
                  <a:gd name="T8" fmla="*/ 0 w 267"/>
                  <a:gd name="T9" fmla="*/ 350 h 558"/>
                  <a:gd name="T10" fmla="*/ 59 w 267"/>
                  <a:gd name="T11" fmla="*/ 385 h 558"/>
                  <a:gd name="T12" fmla="*/ 108 w 267"/>
                  <a:gd name="T13" fmla="*/ 429 h 558"/>
                  <a:gd name="T14" fmla="*/ 146 w 267"/>
                  <a:gd name="T15" fmla="*/ 491 h 558"/>
                  <a:gd name="T16" fmla="*/ 187 w 267"/>
                  <a:gd name="T17" fmla="*/ 558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7" h="558">
                    <a:moveTo>
                      <a:pt x="267" y="0"/>
                    </a:moveTo>
                    <a:lnTo>
                      <a:pt x="224" y="116"/>
                    </a:lnTo>
                    <a:lnTo>
                      <a:pt x="160" y="220"/>
                    </a:lnTo>
                    <a:lnTo>
                      <a:pt x="67" y="301"/>
                    </a:lnTo>
                    <a:lnTo>
                      <a:pt x="0" y="350"/>
                    </a:lnTo>
                    <a:lnTo>
                      <a:pt x="59" y="385"/>
                    </a:lnTo>
                    <a:lnTo>
                      <a:pt x="108" y="429"/>
                    </a:lnTo>
                    <a:lnTo>
                      <a:pt x="146" y="491"/>
                    </a:lnTo>
                    <a:lnTo>
                      <a:pt x="187" y="55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10605" name="Group 13"/>
            <p:cNvGrpSpPr>
              <a:grpSpLocks/>
            </p:cNvGrpSpPr>
            <p:nvPr/>
          </p:nvGrpSpPr>
          <p:grpSpPr bwMode="auto">
            <a:xfrm>
              <a:off x="4347" y="2129"/>
              <a:ext cx="631" cy="700"/>
              <a:chOff x="4347" y="2129"/>
              <a:chExt cx="631" cy="700"/>
            </a:xfrm>
          </p:grpSpPr>
          <p:sp>
            <p:nvSpPr>
              <p:cNvPr id="110606" name="Freeform 14"/>
              <p:cNvSpPr>
                <a:spLocks/>
              </p:cNvSpPr>
              <p:nvPr/>
            </p:nvSpPr>
            <p:spPr bwMode="auto">
              <a:xfrm>
                <a:off x="4347" y="2182"/>
                <a:ext cx="581" cy="647"/>
              </a:xfrm>
              <a:custGeom>
                <a:avLst/>
                <a:gdLst>
                  <a:gd name="T0" fmla="*/ 909 w 1161"/>
                  <a:gd name="T1" fmla="*/ 53 h 1294"/>
                  <a:gd name="T2" fmla="*/ 677 w 1161"/>
                  <a:gd name="T3" fmla="*/ 0 h 1294"/>
                  <a:gd name="T4" fmla="*/ 461 w 1161"/>
                  <a:gd name="T5" fmla="*/ 53 h 1294"/>
                  <a:gd name="T6" fmla="*/ 342 w 1161"/>
                  <a:gd name="T7" fmla="*/ 232 h 1294"/>
                  <a:gd name="T8" fmla="*/ 247 w 1161"/>
                  <a:gd name="T9" fmla="*/ 373 h 1294"/>
                  <a:gd name="T10" fmla="*/ 199 w 1161"/>
                  <a:gd name="T11" fmla="*/ 530 h 1294"/>
                  <a:gd name="T12" fmla="*/ 170 w 1161"/>
                  <a:gd name="T13" fmla="*/ 564 h 1294"/>
                  <a:gd name="T14" fmla="*/ 105 w 1161"/>
                  <a:gd name="T15" fmla="*/ 502 h 1294"/>
                  <a:gd name="T16" fmla="*/ 28 w 1161"/>
                  <a:gd name="T17" fmla="*/ 525 h 1294"/>
                  <a:gd name="T18" fmla="*/ 0 w 1161"/>
                  <a:gd name="T19" fmla="*/ 592 h 1294"/>
                  <a:gd name="T20" fmla="*/ 27 w 1161"/>
                  <a:gd name="T21" fmla="*/ 686 h 1294"/>
                  <a:gd name="T22" fmla="*/ 82 w 1161"/>
                  <a:gd name="T23" fmla="*/ 754 h 1294"/>
                  <a:gd name="T24" fmla="*/ 146 w 1161"/>
                  <a:gd name="T25" fmla="*/ 760 h 1294"/>
                  <a:gd name="T26" fmla="*/ 191 w 1161"/>
                  <a:gd name="T27" fmla="*/ 737 h 1294"/>
                  <a:gd name="T28" fmla="*/ 191 w 1161"/>
                  <a:gd name="T29" fmla="*/ 764 h 1294"/>
                  <a:gd name="T30" fmla="*/ 191 w 1161"/>
                  <a:gd name="T31" fmla="*/ 876 h 1294"/>
                  <a:gd name="T32" fmla="*/ 229 w 1161"/>
                  <a:gd name="T33" fmla="*/ 984 h 1294"/>
                  <a:gd name="T34" fmla="*/ 305 w 1161"/>
                  <a:gd name="T35" fmla="*/ 1070 h 1294"/>
                  <a:gd name="T36" fmla="*/ 396 w 1161"/>
                  <a:gd name="T37" fmla="*/ 1123 h 1294"/>
                  <a:gd name="T38" fmla="*/ 431 w 1161"/>
                  <a:gd name="T39" fmla="*/ 1179 h 1294"/>
                  <a:gd name="T40" fmla="*/ 482 w 1161"/>
                  <a:gd name="T41" fmla="*/ 1248 h 1294"/>
                  <a:gd name="T42" fmla="*/ 565 w 1161"/>
                  <a:gd name="T43" fmla="*/ 1289 h 1294"/>
                  <a:gd name="T44" fmla="*/ 628 w 1161"/>
                  <a:gd name="T45" fmla="*/ 1284 h 1294"/>
                  <a:gd name="T46" fmla="*/ 670 w 1161"/>
                  <a:gd name="T47" fmla="*/ 1279 h 1294"/>
                  <a:gd name="T48" fmla="*/ 740 w 1161"/>
                  <a:gd name="T49" fmla="*/ 1267 h 1294"/>
                  <a:gd name="T50" fmla="*/ 808 w 1161"/>
                  <a:gd name="T51" fmla="*/ 1202 h 1294"/>
                  <a:gd name="T52" fmla="*/ 909 w 1161"/>
                  <a:gd name="T53" fmla="*/ 1105 h 1294"/>
                  <a:gd name="T54" fmla="*/ 1037 w 1161"/>
                  <a:gd name="T55" fmla="*/ 1003 h 1294"/>
                  <a:gd name="T56" fmla="*/ 1103 w 1161"/>
                  <a:gd name="T57" fmla="*/ 922 h 1294"/>
                  <a:gd name="T58" fmla="*/ 1157 w 1161"/>
                  <a:gd name="T59" fmla="*/ 768 h 1294"/>
                  <a:gd name="T60" fmla="*/ 1152 w 1161"/>
                  <a:gd name="T61" fmla="*/ 652 h 1294"/>
                  <a:gd name="T62" fmla="*/ 1161 w 1161"/>
                  <a:gd name="T63" fmla="*/ 512 h 1294"/>
                  <a:gd name="T64" fmla="*/ 1139 w 1161"/>
                  <a:gd name="T65" fmla="*/ 303 h 1294"/>
                  <a:gd name="T66" fmla="*/ 996 w 1161"/>
                  <a:gd name="T67" fmla="*/ 112 h 1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61" h="1294">
                    <a:moveTo>
                      <a:pt x="996" y="112"/>
                    </a:moveTo>
                    <a:lnTo>
                      <a:pt x="909" y="53"/>
                    </a:lnTo>
                    <a:lnTo>
                      <a:pt x="783" y="4"/>
                    </a:lnTo>
                    <a:lnTo>
                      <a:pt x="677" y="0"/>
                    </a:lnTo>
                    <a:lnTo>
                      <a:pt x="558" y="22"/>
                    </a:lnTo>
                    <a:lnTo>
                      <a:pt x="461" y="53"/>
                    </a:lnTo>
                    <a:lnTo>
                      <a:pt x="396" y="134"/>
                    </a:lnTo>
                    <a:lnTo>
                      <a:pt x="342" y="232"/>
                    </a:lnTo>
                    <a:lnTo>
                      <a:pt x="301" y="299"/>
                    </a:lnTo>
                    <a:lnTo>
                      <a:pt x="247" y="373"/>
                    </a:lnTo>
                    <a:lnTo>
                      <a:pt x="217" y="454"/>
                    </a:lnTo>
                    <a:lnTo>
                      <a:pt x="199" y="530"/>
                    </a:lnTo>
                    <a:lnTo>
                      <a:pt x="204" y="599"/>
                    </a:lnTo>
                    <a:lnTo>
                      <a:pt x="170" y="564"/>
                    </a:lnTo>
                    <a:lnTo>
                      <a:pt x="144" y="517"/>
                    </a:lnTo>
                    <a:lnTo>
                      <a:pt x="105" y="502"/>
                    </a:lnTo>
                    <a:lnTo>
                      <a:pt x="64" y="506"/>
                    </a:lnTo>
                    <a:lnTo>
                      <a:pt x="28" y="525"/>
                    </a:lnTo>
                    <a:lnTo>
                      <a:pt x="6" y="548"/>
                    </a:lnTo>
                    <a:lnTo>
                      <a:pt x="0" y="592"/>
                    </a:lnTo>
                    <a:lnTo>
                      <a:pt x="9" y="642"/>
                    </a:lnTo>
                    <a:lnTo>
                      <a:pt x="27" y="686"/>
                    </a:lnTo>
                    <a:lnTo>
                      <a:pt x="54" y="723"/>
                    </a:lnTo>
                    <a:lnTo>
                      <a:pt x="82" y="754"/>
                    </a:lnTo>
                    <a:lnTo>
                      <a:pt x="112" y="765"/>
                    </a:lnTo>
                    <a:lnTo>
                      <a:pt x="146" y="760"/>
                    </a:lnTo>
                    <a:lnTo>
                      <a:pt x="168" y="750"/>
                    </a:lnTo>
                    <a:lnTo>
                      <a:pt x="191" y="737"/>
                    </a:lnTo>
                    <a:lnTo>
                      <a:pt x="208" y="727"/>
                    </a:lnTo>
                    <a:lnTo>
                      <a:pt x="191" y="764"/>
                    </a:lnTo>
                    <a:lnTo>
                      <a:pt x="183" y="821"/>
                    </a:lnTo>
                    <a:lnTo>
                      <a:pt x="191" y="876"/>
                    </a:lnTo>
                    <a:lnTo>
                      <a:pt x="206" y="931"/>
                    </a:lnTo>
                    <a:lnTo>
                      <a:pt x="229" y="984"/>
                    </a:lnTo>
                    <a:lnTo>
                      <a:pt x="266" y="1026"/>
                    </a:lnTo>
                    <a:lnTo>
                      <a:pt x="305" y="1070"/>
                    </a:lnTo>
                    <a:lnTo>
                      <a:pt x="346" y="1101"/>
                    </a:lnTo>
                    <a:lnTo>
                      <a:pt x="396" y="1123"/>
                    </a:lnTo>
                    <a:lnTo>
                      <a:pt x="428" y="1148"/>
                    </a:lnTo>
                    <a:lnTo>
                      <a:pt x="431" y="1179"/>
                    </a:lnTo>
                    <a:lnTo>
                      <a:pt x="454" y="1219"/>
                    </a:lnTo>
                    <a:lnTo>
                      <a:pt x="482" y="1248"/>
                    </a:lnTo>
                    <a:lnTo>
                      <a:pt x="527" y="1272"/>
                    </a:lnTo>
                    <a:lnTo>
                      <a:pt x="565" y="1289"/>
                    </a:lnTo>
                    <a:lnTo>
                      <a:pt x="603" y="1294"/>
                    </a:lnTo>
                    <a:lnTo>
                      <a:pt x="628" y="1284"/>
                    </a:lnTo>
                    <a:lnTo>
                      <a:pt x="645" y="1253"/>
                    </a:lnTo>
                    <a:lnTo>
                      <a:pt x="670" y="1279"/>
                    </a:lnTo>
                    <a:lnTo>
                      <a:pt x="704" y="1280"/>
                    </a:lnTo>
                    <a:lnTo>
                      <a:pt x="740" y="1267"/>
                    </a:lnTo>
                    <a:lnTo>
                      <a:pt x="774" y="1242"/>
                    </a:lnTo>
                    <a:lnTo>
                      <a:pt x="808" y="1202"/>
                    </a:lnTo>
                    <a:lnTo>
                      <a:pt x="849" y="1157"/>
                    </a:lnTo>
                    <a:lnTo>
                      <a:pt x="909" y="1105"/>
                    </a:lnTo>
                    <a:lnTo>
                      <a:pt x="966" y="1056"/>
                    </a:lnTo>
                    <a:lnTo>
                      <a:pt x="1037" y="1003"/>
                    </a:lnTo>
                    <a:lnTo>
                      <a:pt x="1067" y="954"/>
                    </a:lnTo>
                    <a:lnTo>
                      <a:pt x="1103" y="922"/>
                    </a:lnTo>
                    <a:lnTo>
                      <a:pt x="1139" y="869"/>
                    </a:lnTo>
                    <a:lnTo>
                      <a:pt x="1157" y="768"/>
                    </a:lnTo>
                    <a:lnTo>
                      <a:pt x="1161" y="679"/>
                    </a:lnTo>
                    <a:lnTo>
                      <a:pt x="1152" y="652"/>
                    </a:lnTo>
                    <a:lnTo>
                      <a:pt x="1152" y="607"/>
                    </a:lnTo>
                    <a:lnTo>
                      <a:pt x="1161" y="512"/>
                    </a:lnTo>
                    <a:lnTo>
                      <a:pt x="1161" y="400"/>
                    </a:lnTo>
                    <a:lnTo>
                      <a:pt x="1139" y="303"/>
                    </a:lnTo>
                    <a:lnTo>
                      <a:pt x="1085" y="215"/>
                    </a:lnTo>
                    <a:lnTo>
                      <a:pt x="996" y="112"/>
                    </a:lnTo>
                    <a:close/>
                  </a:path>
                </a:pathLst>
              </a:custGeom>
              <a:solidFill>
                <a:srgbClr val="E0A080"/>
              </a:solidFill>
              <a:ln w="7938">
                <a:solidFill>
                  <a:srgbClr val="000000"/>
                </a:solidFill>
                <a:prstDash val="solid"/>
                <a:round/>
                <a:headEnd/>
                <a:tailEnd/>
              </a:ln>
            </p:spPr>
            <p:txBody>
              <a:bodyPr/>
              <a:lstStyle/>
              <a:p>
                <a:endParaRPr lang="en-GB"/>
              </a:p>
            </p:txBody>
          </p:sp>
          <p:sp>
            <p:nvSpPr>
              <p:cNvPr id="110607" name="Freeform 15"/>
              <p:cNvSpPr>
                <a:spLocks/>
              </p:cNvSpPr>
              <p:nvPr/>
            </p:nvSpPr>
            <p:spPr bwMode="auto">
              <a:xfrm>
                <a:off x="4558" y="2507"/>
                <a:ext cx="28" cy="54"/>
              </a:xfrm>
              <a:custGeom>
                <a:avLst/>
                <a:gdLst>
                  <a:gd name="T0" fmla="*/ 57 w 57"/>
                  <a:gd name="T1" fmla="*/ 0 h 108"/>
                  <a:gd name="T2" fmla="*/ 36 w 57"/>
                  <a:gd name="T3" fmla="*/ 10 h 108"/>
                  <a:gd name="T4" fmla="*/ 19 w 57"/>
                  <a:gd name="T5" fmla="*/ 21 h 108"/>
                  <a:gd name="T6" fmla="*/ 6 w 57"/>
                  <a:gd name="T7" fmla="*/ 38 h 108"/>
                  <a:gd name="T8" fmla="*/ 0 w 57"/>
                  <a:gd name="T9" fmla="*/ 63 h 108"/>
                  <a:gd name="T10" fmla="*/ 3 w 57"/>
                  <a:gd name="T11" fmla="*/ 86 h 108"/>
                  <a:gd name="T12" fmla="*/ 8 w 57"/>
                  <a:gd name="T13" fmla="*/ 108 h 108"/>
                </a:gdLst>
                <a:ahLst/>
                <a:cxnLst>
                  <a:cxn ang="0">
                    <a:pos x="T0" y="T1"/>
                  </a:cxn>
                  <a:cxn ang="0">
                    <a:pos x="T2" y="T3"/>
                  </a:cxn>
                  <a:cxn ang="0">
                    <a:pos x="T4" y="T5"/>
                  </a:cxn>
                  <a:cxn ang="0">
                    <a:pos x="T6" y="T7"/>
                  </a:cxn>
                  <a:cxn ang="0">
                    <a:pos x="T8" y="T9"/>
                  </a:cxn>
                  <a:cxn ang="0">
                    <a:pos x="T10" y="T11"/>
                  </a:cxn>
                  <a:cxn ang="0">
                    <a:pos x="T12" y="T13"/>
                  </a:cxn>
                </a:cxnLst>
                <a:rect l="0" t="0" r="r" b="b"/>
                <a:pathLst>
                  <a:path w="57" h="108">
                    <a:moveTo>
                      <a:pt x="57" y="0"/>
                    </a:moveTo>
                    <a:lnTo>
                      <a:pt x="36" y="10"/>
                    </a:lnTo>
                    <a:lnTo>
                      <a:pt x="19" y="21"/>
                    </a:lnTo>
                    <a:lnTo>
                      <a:pt x="6" y="38"/>
                    </a:lnTo>
                    <a:lnTo>
                      <a:pt x="0" y="63"/>
                    </a:lnTo>
                    <a:lnTo>
                      <a:pt x="3" y="86"/>
                    </a:lnTo>
                    <a:lnTo>
                      <a:pt x="8" y="10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08" name="Freeform 16"/>
              <p:cNvSpPr>
                <a:spLocks/>
              </p:cNvSpPr>
              <p:nvPr/>
            </p:nvSpPr>
            <p:spPr bwMode="auto">
              <a:xfrm>
                <a:off x="4562" y="2507"/>
                <a:ext cx="240" cy="97"/>
              </a:xfrm>
              <a:custGeom>
                <a:avLst/>
                <a:gdLst>
                  <a:gd name="T0" fmla="*/ 0 w 479"/>
                  <a:gd name="T1" fmla="*/ 37 h 194"/>
                  <a:gd name="T2" fmla="*/ 13 w 479"/>
                  <a:gd name="T3" fmla="*/ 67 h 194"/>
                  <a:gd name="T4" fmla="*/ 34 w 479"/>
                  <a:gd name="T5" fmla="*/ 96 h 194"/>
                  <a:gd name="T6" fmla="*/ 58 w 479"/>
                  <a:gd name="T7" fmla="*/ 123 h 194"/>
                  <a:gd name="T8" fmla="*/ 82 w 479"/>
                  <a:gd name="T9" fmla="*/ 145 h 194"/>
                  <a:gd name="T10" fmla="*/ 112 w 479"/>
                  <a:gd name="T11" fmla="*/ 166 h 194"/>
                  <a:gd name="T12" fmla="*/ 154 w 479"/>
                  <a:gd name="T13" fmla="*/ 181 h 194"/>
                  <a:gd name="T14" fmla="*/ 199 w 479"/>
                  <a:gd name="T15" fmla="*/ 188 h 194"/>
                  <a:gd name="T16" fmla="*/ 249 w 479"/>
                  <a:gd name="T17" fmla="*/ 194 h 194"/>
                  <a:gd name="T18" fmla="*/ 301 w 479"/>
                  <a:gd name="T19" fmla="*/ 190 h 194"/>
                  <a:gd name="T20" fmla="*/ 338 w 479"/>
                  <a:gd name="T21" fmla="*/ 184 h 194"/>
                  <a:gd name="T22" fmla="*/ 383 w 479"/>
                  <a:gd name="T23" fmla="*/ 164 h 194"/>
                  <a:gd name="T24" fmla="*/ 416 w 479"/>
                  <a:gd name="T25" fmla="*/ 137 h 194"/>
                  <a:gd name="T26" fmla="*/ 445 w 479"/>
                  <a:gd name="T27" fmla="*/ 99 h 194"/>
                  <a:gd name="T28" fmla="*/ 461 w 479"/>
                  <a:gd name="T29" fmla="*/ 67 h 194"/>
                  <a:gd name="T30" fmla="*/ 469 w 479"/>
                  <a:gd name="T31" fmla="*/ 35 h 194"/>
                  <a:gd name="T32" fmla="*/ 479 w 479"/>
                  <a:gd name="T33"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79" h="194">
                    <a:moveTo>
                      <a:pt x="0" y="37"/>
                    </a:moveTo>
                    <a:lnTo>
                      <a:pt x="13" y="67"/>
                    </a:lnTo>
                    <a:lnTo>
                      <a:pt x="34" y="96"/>
                    </a:lnTo>
                    <a:lnTo>
                      <a:pt x="58" y="123"/>
                    </a:lnTo>
                    <a:lnTo>
                      <a:pt x="82" y="145"/>
                    </a:lnTo>
                    <a:lnTo>
                      <a:pt x="112" y="166"/>
                    </a:lnTo>
                    <a:lnTo>
                      <a:pt x="154" y="181"/>
                    </a:lnTo>
                    <a:lnTo>
                      <a:pt x="199" y="188"/>
                    </a:lnTo>
                    <a:lnTo>
                      <a:pt x="249" y="194"/>
                    </a:lnTo>
                    <a:lnTo>
                      <a:pt x="301" y="190"/>
                    </a:lnTo>
                    <a:lnTo>
                      <a:pt x="338" y="184"/>
                    </a:lnTo>
                    <a:lnTo>
                      <a:pt x="383" y="164"/>
                    </a:lnTo>
                    <a:lnTo>
                      <a:pt x="416" y="137"/>
                    </a:lnTo>
                    <a:lnTo>
                      <a:pt x="445" y="99"/>
                    </a:lnTo>
                    <a:lnTo>
                      <a:pt x="461" y="67"/>
                    </a:lnTo>
                    <a:lnTo>
                      <a:pt x="469" y="35"/>
                    </a:lnTo>
                    <a:lnTo>
                      <a:pt x="47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09" name="Freeform 17"/>
              <p:cNvSpPr>
                <a:spLocks/>
              </p:cNvSpPr>
              <p:nvPr/>
            </p:nvSpPr>
            <p:spPr bwMode="auto">
              <a:xfrm>
                <a:off x="4770" y="2493"/>
                <a:ext cx="50" cy="37"/>
              </a:xfrm>
              <a:custGeom>
                <a:avLst/>
                <a:gdLst>
                  <a:gd name="T0" fmla="*/ 0 w 101"/>
                  <a:gd name="T1" fmla="*/ 0 h 75"/>
                  <a:gd name="T2" fmla="*/ 24 w 101"/>
                  <a:gd name="T3" fmla="*/ 7 h 75"/>
                  <a:gd name="T4" fmla="*/ 45 w 101"/>
                  <a:gd name="T5" fmla="*/ 13 h 75"/>
                  <a:gd name="T6" fmla="*/ 68 w 101"/>
                  <a:gd name="T7" fmla="*/ 26 h 75"/>
                  <a:gd name="T8" fmla="*/ 86 w 101"/>
                  <a:gd name="T9" fmla="*/ 38 h 75"/>
                  <a:gd name="T10" fmla="*/ 97 w 101"/>
                  <a:gd name="T11" fmla="*/ 57 h 75"/>
                  <a:gd name="T12" fmla="*/ 101 w 101"/>
                  <a:gd name="T13" fmla="*/ 75 h 75"/>
                </a:gdLst>
                <a:ahLst/>
                <a:cxnLst>
                  <a:cxn ang="0">
                    <a:pos x="T0" y="T1"/>
                  </a:cxn>
                  <a:cxn ang="0">
                    <a:pos x="T2" y="T3"/>
                  </a:cxn>
                  <a:cxn ang="0">
                    <a:pos x="T4" y="T5"/>
                  </a:cxn>
                  <a:cxn ang="0">
                    <a:pos x="T6" y="T7"/>
                  </a:cxn>
                  <a:cxn ang="0">
                    <a:pos x="T8" y="T9"/>
                  </a:cxn>
                  <a:cxn ang="0">
                    <a:pos x="T10" y="T11"/>
                  </a:cxn>
                  <a:cxn ang="0">
                    <a:pos x="T12" y="T13"/>
                  </a:cxn>
                </a:cxnLst>
                <a:rect l="0" t="0" r="r" b="b"/>
                <a:pathLst>
                  <a:path w="101" h="75">
                    <a:moveTo>
                      <a:pt x="0" y="0"/>
                    </a:moveTo>
                    <a:lnTo>
                      <a:pt x="24" y="7"/>
                    </a:lnTo>
                    <a:lnTo>
                      <a:pt x="45" y="13"/>
                    </a:lnTo>
                    <a:lnTo>
                      <a:pt x="68" y="26"/>
                    </a:lnTo>
                    <a:lnTo>
                      <a:pt x="86" y="38"/>
                    </a:lnTo>
                    <a:lnTo>
                      <a:pt x="97" y="57"/>
                    </a:lnTo>
                    <a:lnTo>
                      <a:pt x="101"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0" name="Freeform 18"/>
              <p:cNvSpPr>
                <a:spLocks/>
              </p:cNvSpPr>
              <p:nvPr/>
            </p:nvSpPr>
            <p:spPr bwMode="auto">
              <a:xfrm>
                <a:off x="4621" y="2351"/>
                <a:ext cx="121" cy="164"/>
              </a:xfrm>
              <a:custGeom>
                <a:avLst/>
                <a:gdLst>
                  <a:gd name="T0" fmla="*/ 116 w 242"/>
                  <a:gd name="T1" fmla="*/ 0 h 329"/>
                  <a:gd name="T2" fmla="*/ 76 w 242"/>
                  <a:gd name="T3" fmla="*/ 49 h 329"/>
                  <a:gd name="T4" fmla="*/ 49 w 242"/>
                  <a:gd name="T5" fmla="*/ 84 h 329"/>
                  <a:gd name="T6" fmla="*/ 29 w 242"/>
                  <a:gd name="T7" fmla="*/ 120 h 329"/>
                  <a:gd name="T8" fmla="*/ 10 w 242"/>
                  <a:gd name="T9" fmla="*/ 166 h 329"/>
                  <a:gd name="T10" fmla="*/ 1 w 242"/>
                  <a:gd name="T11" fmla="*/ 210 h 329"/>
                  <a:gd name="T12" fmla="*/ 0 w 242"/>
                  <a:gd name="T13" fmla="*/ 248 h 329"/>
                  <a:gd name="T14" fmla="*/ 12 w 242"/>
                  <a:gd name="T15" fmla="*/ 284 h 329"/>
                  <a:gd name="T16" fmla="*/ 34 w 242"/>
                  <a:gd name="T17" fmla="*/ 311 h 329"/>
                  <a:gd name="T18" fmla="*/ 68 w 242"/>
                  <a:gd name="T19" fmla="*/ 325 h 329"/>
                  <a:gd name="T20" fmla="*/ 115 w 242"/>
                  <a:gd name="T21" fmla="*/ 329 h 329"/>
                  <a:gd name="T22" fmla="*/ 157 w 242"/>
                  <a:gd name="T23" fmla="*/ 322 h 329"/>
                  <a:gd name="T24" fmla="*/ 187 w 242"/>
                  <a:gd name="T25" fmla="*/ 311 h 329"/>
                  <a:gd name="T26" fmla="*/ 213 w 242"/>
                  <a:gd name="T27" fmla="*/ 293 h 329"/>
                  <a:gd name="T28" fmla="*/ 227 w 242"/>
                  <a:gd name="T29" fmla="*/ 276 h 329"/>
                  <a:gd name="T30" fmla="*/ 240 w 242"/>
                  <a:gd name="T31" fmla="*/ 237 h 329"/>
                  <a:gd name="T32" fmla="*/ 242 w 242"/>
                  <a:gd name="T33" fmla="*/ 200 h 329"/>
                  <a:gd name="T34" fmla="*/ 235 w 242"/>
                  <a:gd name="T35" fmla="*/ 170 h 329"/>
                  <a:gd name="T36" fmla="*/ 224 w 242"/>
                  <a:gd name="T37" fmla="*/ 149 h 329"/>
                  <a:gd name="T38" fmla="*/ 212 w 242"/>
                  <a:gd name="T39" fmla="*/ 134 h 329"/>
                  <a:gd name="T40" fmla="*/ 197 w 242"/>
                  <a:gd name="T41" fmla="*/ 124 h 329"/>
                  <a:gd name="T42" fmla="*/ 176 w 242"/>
                  <a:gd name="T43" fmla="*/ 118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42" h="329">
                    <a:moveTo>
                      <a:pt x="116" y="0"/>
                    </a:moveTo>
                    <a:lnTo>
                      <a:pt x="76" y="49"/>
                    </a:lnTo>
                    <a:lnTo>
                      <a:pt x="49" y="84"/>
                    </a:lnTo>
                    <a:lnTo>
                      <a:pt x="29" y="120"/>
                    </a:lnTo>
                    <a:lnTo>
                      <a:pt x="10" y="166"/>
                    </a:lnTo>
                    <a:lnTo>
                      <a:pt x="1" y="210"/>
                    </a:lnTo>
                    <a:lnTo>
                      <a:pt x="0" y="248"/>
                    </a:lnTo>
                    <a:lnTo>
                      <a:pt x="12" y="284"/>
                    </a:lnTo>
                    <a:lnTo>
                      <a:pt x="34" y="311"/>
                    </a:lnTo>
                    <a:lnTo>
                      <a:pt x="68" y="325"/>
                    </a:lnTo>
                    <a:lnTo>
                      <a:pt x="115" y="329"/>
                    </a:lnTo>
                    <a:lnTo>
                      <a:pt x="157" y="322"/>
                    </a:lnTo>
                    <a:lnTo>
                      <a:pt x="187" y="311"/>
                    </a:lnTo>
                    <a:lnTo>
                      <a:pt x="213" y="293"/>
                    </a:lnTo>
                    <a:lnTo>
                      <a:pt x="227" y="276"/>
                    </a:lnTo>
                    <a:lnTo>
                      <a:pt x="240" y="237"/>
                    </a:lnTo>
                    <a:lnTo>
                      <a:pt x="242" y="200"/>
                    </a:lnTo>
                    <a:lnTo>
                      <a:pt x="235" y="170"/>
                    </a:lnTo>
                    <a:lnTo>
                      <a:pt x="224" y="149"/>
                    </a:lnTo>
                    <a:lnTo>
                      <a:pt x="212" y="134"/>
                    </a:lnTo>
                    <a:lnTo>
                      <a:pt x="197" y="124"/>
                    </a:lnTo>
                    <a:lnTo>
                      <a:pt x="176" y="11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1" name="Freeform 19"/>
              <p:cNvSpPr>
                <a:spLocks/>
              </p:cNvSpPr>
              <p:nvPr/>
            </p:nvSpPr>
            <p:spPr bwMode="auto">
              <a:xfrm>
                <a:off x="4715" y="2330"/>
                <a:ext cx="75" cy="30"/>
              </a:xfrm>
              <a:custGeom>
                <a:avLst/>
                <a:gdLst>
                  <a:gd name="T0" fmla="*/ 0 w 150"/>
                  <a:gd name="T1" fmla="*/ 13 h 62"/>
                  <a:gd name="T2" fmla="*/ 30 w 150"/>
                  <a:gd name="T3" fmla="*/ 4 h 62"/>
                  <a:gd name="T4" fmla="*/ 59 w 150"/>
                  <a:gd name="T5" fmla="*/ 0 h 62"/>
                  <a:gd name="T6" fmla="*/ 94 w 150"/>
                  <a:gd name="T7" fmla="*/ 7 h 62"/>
                  <a:gd name="T8" fmla="*/ 126 w 150"/>
                  <a:gd name="T9" fmla="*/ 22 h 62"/>
                  <a:gd name="T10" fmla="*/ 150 w 150"/>
                  <a:gd name="T11" fmla="*/ 54 h 62"/>
                  <a:gd name="T12" fmla="*/ 124 w 150"/>
                  <a:gd name="T13" fmla="*/ 60 h 62"/>
                  <a:gd name="T14" fmla="*/ 105 w 150"/>
                  <a:gd name="T15" fmla="*/ 62 h 62"/>
                  <a:gd name="T16" fmla="*/ 87 w 150"/>
                  <a:gd name="T17" fmla="*/ 60 h 62"/>
                  <a:gd name="T18" fmla="*/ 72 w 150"/>
                  <a:gd name="T19" fmla="*/ 56 h 62"/>
                  <a:gd name="T20" fmla="*/ 68 w 150"/>
                  <a:gd name="T21" fmla="*/ 44 h 62"/>
                  <a:gd name="T22" fmla="*/ 71 w 150"/>
                  <a:gd name="T23" fmla="*/ 28 h 62"/>
                  <a:gd name="T24" fmla="*/ 79 w 150"/>
                  <a:gd name="T25"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0" h="62">
                    <a:moveTo>
                      <a:pt x="0" y="13"/>
                    </a:moveTo>
                    <a:lnTo>
                      <a:pt x="30" y="4"/>
                    </a:lnTo>
                    <a:lnTo>
                      <a:pt x="59" y="0"/>
                    </a:lnTo>
                    <a:lnTo>
                      <a:pt x="94" y="7"/>
                    </a:lnTo>
                    <a:lnTo>
                      <a:pt x="126" y="22"/>
                    </a:lnTo>
                    <a:lnTo>
                      <a:pt x="150" y="54"/>
                    </a:lnTo>
                    <a:lnTo>
                      <a:pt x="124" y="60"/>
                    </a:lnTo>
                    <a:lnTo>
                      <a:pt x="105" y="62"/>
                    </a:lnTo>
                    <a:lnTo>
                      <a:pt x="87" y="60"/>
                    </a:lnTo>
                    <a:lnTo>
                      <a:pt x="72" y="56"/>
                    </a:lnTo>
                    <a:lnTo>
                      <a:pt x="68" y="44"/>
                    </a:lnTo>
                    <a:lnTo>
                      <a:pt x="71" y="28"/>
                    </a:lnTo>
                    <a:lnTo>
                      <a:pt x="79" y="1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2" name="Freeform 20"/>
              <p:cNvSpPr>
                <a:spLocks/>
              </p:cNvSpPr>
              <p:nvPr/>
            </p:nvSpPr>
            <p:spPr bwMode="auto">
              <a:xfrm>
                <a:off x="4567" y="2336"/>
                <a:ext cx="85" cy="35"/>
              </a:xfrm>
              <a:custGeom>
                <a:avLst/>
                <a:gdLst>
                  <a:gd name="T0" fmla="*/ 0 w 171"/>
                  <a:gd name="T1" fmla="*/ 71 h 71"/>
                  <a:gd name="T2" fmla="*/ 21 w 171"/>
                  <a:gd name="T3" fmla="*/ 60 h 71"/>
                  <a:gd name="T4" fmla="*/ 41 w 171"/>
                  <a:gd name="T5" fmla="*/ 46 h 71"/>
                  <a:gd name="T6" fmla="*/ 56 w 171"/>
                  <a:gd name="T7" fmla="*/ 26 h 71"/>
                  <a:gd name="T8" fmla="*/ 86 w 171"/>
                  <a:gd name="T9" fmla="*/ 28 h 71"/>
                  <a:gd name="T10" fmla="*/ 115 w 171"/>
                  <a:gd name="T11" fmla="*/ 26 h 71"/>
                  <a:gd name="T12" fmla="*/ 139 w 171"/>
                  <a:gd name="T13" fmla="*/ 16 h 71"/>
                  <a:gd name="T14" fmla="*/ 171 w 171"/>
                  <a:gd name="T15" fmla="*/ 0 h 71"/>
                  <a:gd name="T16" fmla="*/ 150 w 171"/>
                  <a:gd name="T17" fmla="*/ 16 h 71"/>
                  <a:gd name="T18" fmla="*/ 138 w 171"/>
                  <a:gd name="T19" fmla="*/ 32 h 71"/>
                  <a:gd name="T20" fmla="*/ 127 w 171"/>
                  <a:gd name="T21" fmla="*/ 47 h 71"/>
                  <a:gd name="T22" fmla="*/ 109 w 171"/>
                  <a:gd name="T23" fmla="*/ 53 h 71"/>
                  <a:gd name="T24" fmla="*/ 92 w 171"/>
                  <a:gd name="T25" fmla="*/ 3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1" h="71">
                    <a:moveTo>
                      <a:pt x="0" y="71"/>
                    </a:moveTo>
                    <a:lnTo>
                      <a:pt x="21" y="60"/>
                    </a:lnTo>
                    <a:lnTo>
                      <a:pt x="41" y="46"/>
                    </a:lnTo>
                    <a:lnTo>
                      <a:pt x="56" y="26"/>
                    </a:lnTo>
                    <a:lnTo>
                      <a:pt x="86" y="28"/>
                    </a:lnTo>
                    <a:lnTo>
                      <a:pt x="115" y="26"/>
                    </a:lnTo>
                    <a:lnTo>
                      <a:pt x="139" y="16"/>
                    </a:lnTo>
                    <a:lnTo>
                      <a:pt x="171" y="0"/>
                    </a:lnTo>
                    <a:lnTo>
                      <a:pt x="150" y="16"/>
                    </a:lnTo>
                    <a:lnTo>
                      <a:pt x="138" y="32"/>
                    </a:lnTo>
                    <a:lnTo>
                      <a:pt x="127" y="47"/>
                    </a:lnTo>
                    <a:lnTo>
                      <a:pt x="109" y="53"/>
                    </a:lnTo>
                    <a:lnTo>
                      <a:pt x="92" y="39"/>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3" name="Freeform 21"/>
              <p:cNvSpPr>
                <a:spLocks/>
              </p:cNvSpPr>
              <p:nvPr/>
            </p:nvSpPr>
            <p:spPr bwMode="auto">
              <a:xfrm>
                <a:off x="4712" y="2293"/>
                <a:ext cx="88" cy="34"/>
              </a:xfrm>
              <a:custGeom>
                <a:avLst/>
                <a:gdLst>
                  <a:gd name="T0" fmla="*/ 5 w 176"/>
                  <a:gd name="T1" fmla="*/ 18 h 69"/>
                  <a:gd name="T2" fmla="*/ 0 w 176"/>
                  <a:gd name="T3" fmla="*/ 32 h 69"/>
                  <a:gd name="T4" fmla="*/ 0 w 176"/>
                  <a:gd name="T5" fmla="*/ 47 h 69"/>
                  <a:gd name="T6" fmla="*/ 12 w 176"/>
                  <a:gd name="T7" fmla="*/ 55 h 69"/>
                  <a:gd name="T8" fmla="*/ 31 w 176"/>
                  <a:gd name="T9" fmla="*/ 59 h 69"/>
                  <a:gd name="T10" fmla="*/ 56 w 176"/>
                  <a:gd name="T11" fmla="*/ 52 h 69"/>
                  <a:gd name="T12" fmla="*/ 82 w 176"/>
                  <a:gd name="T13" fmla="*/ 48 h 69"/>
                  <a:gd name="T14" fmla="*/ 109 w 176"/>
                  <a:gd name="T15" fmla="*/ 50 h 69"/>
                  <a:gd name="T16" fmla="*/ 132 w 176"/>
                  <a:gd name="T17" fmla="*/ 62 h 69"/>
                  <a:gd name="T18" fmla="*/ 154 w 176"/>
                  <a:gd name="T19" fmla="*/ 69 h 69"/>
                  <a:gd name="T20" fmla="*/ 173 w 176"/>
                  <a:gd name="T21" fmla="*/ 59 h 69"/>
                  <a:gd name="T22" fmla="*/ 176 w 176"/>
                  <a:gd name="T23" fmla="*/ 41 h 69"/>
                  <a:gd name="T24" fmla="*/ 163 w 176"/>
                  <a:gd name="T25" fmla="*/ 24 h 69"/>
                  <a:gd name="T26" fmla="*/ 142 w 176"/>
                  <a:gd name="T27" fmla="*/ 10 h 69"/>
                  <a:gd name="T28" fmla="*/ 103 w 176"/>
                  <a:gd name="T29" fmla="*/ 2 h 69"/>
                  <a:gd name="T30" fmla="*/ 66 w 176"/>
                  <a:gd name="T31" fmla="*/ 0 h 69"/>
                  <a:gd name="T32" fmla="*/ 32 w 176"/>
                  <a:gd name="T33" fmla="*/ 7 h 69"/>
                  <a:gd name="T34" fmla="*/ 5 w 176"/>
                  <a:gd name="T35" fmla="*/ 18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6" h="69">
                    <a:moveTo>
                      <a:pt x="5" y="18"/>
                    </a:moveTo>
                    <a:lnTo>
                      <a:pt x="0" y="32"/>
                    </a:lnTo>
                    <a:lnTo>
                      <a:pt x="0" y="47"/>
                    </a:lnTo>
                    <a:lnTo>
                      <a:pt x="12" y="55"/>
                    </a:lnTo>
                    <a:lnTo>
                      <a:pt x="31" y="59"/>
                    </a:lnTo>
                    <a:lnTo>
                      <a:pt x="56" y="52"/>
                    </a:lnTo>
                    <a:lnTo>
                      <a:pt x="82" y="48"/>
                    </a:lnTo>
                    <a:lnTo>
                      <a:pt x="109" y="50"/>
                    </a:lnTo>
                    <a:lnTo>
                      <a:pt x="132" y="62"/>
                    </a:lnTo>
                    <a:lnTo>
                      <a:pt x="154" y="69"/>
                    </a:lnTo>
                    <a:lnTo>
                      <a:pt x="173" y="59"/>
                    </a:lnTo>
                    <a:lnTo>
                      <a:pt x="176" y="41"/>
                    </a:lnTo>
                    <a:lnTo>
                      <a:pt x="163" y="24"/>
                    </a:lnTo>
                    <a:lnTo>
                      <a:pt x="142" y="10"/>
                    </a:lnTo>
                    <a:lnTo>
                      <a:pt x="103" y="2"/>
                    </a:lnTo>
                    <a:lnTo>
                      <a:pt x="66" y="0"/>
                    </a:lnTo>
                    <a:lnTo>
                      <a:pt x="32" y="7"/>
                    </a:lnTo>
                    <a:lnTo>
                      <a:pt x="5" y="18"/>
                    </a:lnTo>
                    <a:close/>
                  </a:path>
                </a:pathLst>
              </a:custGeom>
              <a:solidFill>
                <a:srgbClr val="A04000"/>
              </a:solidFill>
              <a:ln w="7938">
                <a:solidFill>
                  <a:srgbClr val="000000"/>
                </a:solidFill>
                <a:prstDash val="solid"/>
                <a:round/>
                <a:headEnd/>
                <a:tailEnd/>
              </a:ln>
            </p:spPr>
            <p:txBody>
              <a:bodyPr/>
              <a:lstStyle/>
              <a:p>
                <a:endParaRPr lang="en-GB"/>
              </a:p>
            </p:txBody>
          </p:sp>
          <p:sp>
            <p:nvSpPr>
              <p:cNvPr id="110614" name="Freeform 22"/>
              <p:cNvSpPr>
                <a:spLocks/>
              </p:cNvSpPr>
              <p:nvPr/>
            </p:nvSpPr>
            <p:spPr bwMode="auto">
              <a:xfrm>
                <a:off x="4401" y="2129"/>
                <a:ext cx="577" cy="363"/>
              </a:xfrm>
              <a:custGeom>
                <a:avLst/>
                <a:gdLst>
                  <a:gd name="T0" fmla="*/ 30 w 1155"/>
                  <a:gd name="T1" fmla="*/ 650 h 726"/>
                  <a:gd name="T2" fmla="*/ 85 w 1155"/>
                  <a:gd name="T3" fmla="*/ 714 h 726"/>
                  <a:gd name="T4" fmla="*/ 115 w 1155"/>
                  <a:gd name="T5" fmla="*/ 664 h 726"/>
                  <a:gd name="T6" fmla="*/ 134 w 1155"/>
                  <a:gd name="T7" fmla="*/ 546 h 726"/>
                  <a:gd name="T8" fmla="*/ 189 w 1155"/>
                  <a:gd name="T9" fmla="*/ 423 h 726"/>
                  <a:gd name="T10" fmla="*/ 299 w 1155"/>
                  <a:gd name="T11" fmla="*/ 262 h 726"/>
                  <a:gd name="T12" fmla="*/ 370 w 1155"/>
                  <a:gd name="T13" fmla="*/ 273 h 726"/>
                  <a:gd name="T14" fmla="*/ 481 w 1155"/>
                  <a:gd name="T15" fmla="*/ 314 h 726"/>
                  <a:gd name="T16" fmla="*/ 553 w 1155"/>
                  <a:gd name="T17" fmla="*/ 325 h 726"/>
                  <a:gd name="T18" fmla="*/ 631 w 1155"/>
                  <a:gd name="T19" fmla="*/ 306 h 726"/>
                  <a:gd name="T20" fmla="*/ 730 w 1155"/>
                  <a:gd name="T21" fmla="*/ 261 h 726"/>
                  <a:gd name="T22" fmla="*/ 800 w 1155"/>
                  <a:gd name="T23" fmla="*/ 237 h 726"/>
                  <a:gd name="T24" fmla="*/ 849 w 1155"/>
                  <a:gd name="T25" fmla="*/ 221 h 726"/>
                  <a:gd name="T26" fmla="*/ 887 w 1155"/>
                  <a:gd name="T27" fmla="*/ 280 h 726"/>
                  <a:gd name="T28" fmla="*/ 968 w 1155"/>
                  <a:gd name="T29" fmla="*/ 341 h 726"/>
                  <a:gd name="T30" fmla="*/ 1010 w 1155"/>
                  <a:gd name="T31" fmla="*/ 431 h 726"/>
                  <a:gd name="T32" fmla="*/ 1020 w 1155"/>
                  <a:gd name="T33" fmla="*/ 534 h 726"/>
                  <a:gd name="T34" fmla="*/ 1057 w 1155"/>
                  <a:gd name="T35" fmla="*/ 612 h 726"/>
                  <a:gd name="T36" fmla="*/ 1054 w 1155"/>
                  <a:gd name="T37" fmla="*/ 677 h 726"/>
                  <a:gd name="T38" fmla="*/ 1104 w 1155"/>
                  <a:gd name="T39" fmla="*/ 653 h 726"/>
                  <a:gd name="T40" fmla="*/ 1132 w 1155"/>
                  <a:gd name="T41" fmla="*/ 564 h 726"/>
                  <a:gd name="T42" fmla="*/ 1155 w 1155"/>
                  <a:gd name="T43" fmla="*/ 419 h 726"/>
                  <a:gd name="T44" fmla="*/ 1121 w 1155"/>
                  <a:gd name="T45" fmla="*/ 281 h 726"/>
                  <a:gd name="T46" fmla="*/ 1058 w 1155"/>
                  <a:gd name="T47" fmla="*/ 179 h 726"/>
                  <a:gd name="T48" fmla="*/ 971 w 1155"/>
                  <a:gd name="T49" fmla="*/ 133 h 726"/>
                  <a:gd name="T50" fmla="*/ 898 w 1155"/>
                  <a:gd name="T51" fmla="*/ 133 h 726"/>
                  <a:gd name="T52" fmla="*/ 826 w 1155"/>
                  <a:gd name="T53" fmla="*/ 108 h 726"/>
                  <a:gd name="T54" fmla="*/ 724 w 1155"/>
                  <a:gd name="T55" fmla="*/ 43 h 726"/>
                  <a:gd name="T56" fmla="*/ 603 w 1155"/>
                  <a:gd name="T57" fmla="*/ 8 h 726"/>
                  <a:gd name="T58" fmla="*/ 464 w 1155"/>
                  <a:gd name="T59" fmla="*/ 4 h 726"/>
                  <a:gd name="T60" fmla="*/ 315 w 1155"/>
                  <a:gd name="T61" fmla="*/ 24 h 726"/>
                  <a:gd name="T62" fmla="*/ 216 w 1155"/>
                  <a:gd name="T63" fmla="*/ 71 h 726"/>
                  <a:gd name="T64" fmla="*/ 172 w 1155"/>
                  <a:gd name="T65" fmla="*/ 155 h 726"/>
                  <a:gd name="T66" fmla="*/ 193 w 1155"/>
                  <a:gd name="T67" fmla="*/ 236 h 726"/>
                  <a:gd name="T68" fmla="*/ 127 w 1155"/>
                  <a:gd name="T69" fmla="*/ 267 h 726"/>
                  <a:gd name="T70" fmla="*/ 71 w 1155"/>
                  <a:gd name="T71" fmla="*/ 304 h 726"/>
                  <a:gd name="T72" fmla="*/ 32 w 1155"/>
                  <a:gd name="T73" fmla="*/ 348 h 726"/>
                  <a:gd name="T74" fmla="*/ 4 w 1155"/>
                  <a:gd name="T75" fmla="*/ 427 h 726"/>
                  <a:gd name="T76" fmla="*/ 1 w 1155"/>
                  <a:gd name="T77" fmla="*/ 546 h 7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55" h="726">
                    <a:moveTo>
                      <a:pt x="14" y="601"/>
                    </a:moveTo>
                    <a:lnTo>
                      <a:pt x="30" y="650"/>
                    </a:lnTo>
                    <a:lnTo>
                      <a:pt x="51" y="687"/>
                    </a:lnTo>
                    <a:lnTo>
                      <a:pt x="85" y="714"/>
                    </a:lnTo>
                    <a:lnTo>
                      <a:pt x="120" y="726"/>
                    </a:lnTo>
                    <a:lnTo>
                      <a:pt x="115" y="664"/>
                    </a:lnTo>
                    <a:lnTo>
                      <a:pt x="123" y="602"/>
                    </a:lnTo>
                    <a:lnTo>
                      <a:pt x="134" y="546"/>
                    </a:lnTo>
                    <a:lnTo>
                      <a:pt x="157" y="486"/>
                    </a:lnTo>
                    <a:lnTo>
                      <a:pt x="189" y="423"/>
                    </a:lnTo>
                    <a:lnTo>
                      <a:pt x="240" y="336"/>
                    </a:lnTo>
                    <a:lnTo>
                      <a:pt x="299" y="262"/>
                    </a:lnTo>
                    <a:lnTo>
                      <a:pt x="325" y="244"/>
                    </a:lnTo>
                    <a:lnTo>
                      <a:pt x="370" y="273"/>
                    </a:lnTo>
                    <a:lnTo>
                      <a:pt x="422" y="300"/>
                    </a:lnTo>
                    <a:lnTo>
                      <a:pt x="481" y="314"/>
                    </a:lnTo>
                    <a:lnTo>
                      <a:pt x="516" y="322"/>
                    </a:lnTo>
                    <a:lnTo>
                      <a:pt x="553" y="325"/>
                    </a:lnTo>
                    <a:lnTo>
                      <a:pt x="593" y="319"/>
                    </a:lnTo>
                    <a:lnTo>
                      <a:pt x="631" y="306"/>
                    </a:lnTo>
                    <a:lnTo>
                      <a:pt x="685" y="285"/>
                    </a:lnTo>
                    <a:lnTo>
                      <a:pt x="730" y="261"/>
                    </a:lnTo>
                    <a:lnTo>
                      <a:pt x="774" y="236"/>
                    </a:lnTo>
                    <a:lnTo>
                      <a:pt x="800" y="237"/>
                    </a:lnTo>
                    <a:lnTo>
                      <a:pt x="815" y="235"/>
                    </a:lnTo>
                    <a:lnTo>
                      <a:pt x="849" y="221"/>
                    </a:lnTo>
                    <a:lnTo>
                      <a:pt x="863" y="244"/>
                    </a:lnTo>
                    <a:lnTo>
                      <a:pt x="887" y="280"/>
                    </a:lnTo>
                    <a:lnTo>
                      <a:pt x="926" y="307"/>
                    </a:lnTo>
                    <a:lnTo>
                      <a:pt x="968" y="341"/>
                    </a:lnTo>
                    <a:lnTo>
                      <a:pt x="994" y="379"/>
                    </a:lnTo>
                    <a:lnTo>
                      <a:pt x="1010" y="431"/>
                    </a:lnTo>
                    <a:lnTo>
                      <a:pt x="1003" y="485"/>
                    </a:lnTo>
                    <a:lnTo>
                      <a:pt x="1020" y="534"/>
                    </a:lnTo>
                    <a:lnTo>
                      <a:pt x="1043" y="571"/>
                    </a:lnTo>
                    <a:lnTo>
                      <a:pt x="1057" y="612"/>
                    </a:lnTo>
                    <a:lnTo>
                      <a:pt x="1062" y="638"/>
                    </a:lnTo>
                    <a:lnTo>
                      <a:pt x="1054" y="677"/>
                    </a:lnTo>
                    <a:lnTo>
                      <a:pt x="1092" y="676"/>
                    </a:lnTo>
                    <a:lnTo>
                      <a:pt x="1104" y="653"/>
                    </a:lnTo>
                    <a:lnTo>
                      <a:pt x="1124" y="613"/>
                    </a:lnTo>
                    <a:lnTo>
                      <a:pt x="1132" y="564"/>
                    </a:lnTo>
                    <a:lnTo>
                      <a:pt x="1144" y="501"/>
                    </a:lnTo>
                    <a:lnTo>
                      <a:pt x="1155" y="419"/>
                    </a:lnTo>
                    <a:lnTo>
                      <a:pt x="1143" y="352"/>
                    </a:lnTo>
                    <a:lnTo>
                      <a:pt x="1121" y="281"/>
                    </a:lnTo>
                    <a:lnTo>
                      <a:pt x="1091" y="225"/>
                    </a:lnTo>
                    <a:lnTo>
                      <a:pt x="1058" y="179"/>
                    </a:lnTo>
                    <a:lnTo>
                      <a:pt x="1010" y="147"/>
                    </a:lnTo>
                    <a:lnTo>
                      <a:pt x="971" y="133"/>
                    </a:lnTo>
                    <a:lnTo>
                      <a:pt x="932" y="127"/>
                    </a:lnTo>
                    <a:lnTo>
                      <a:pt x="898" y="133"/>
                    </a:lnTo>
                    <a:lnTo>
                      <a:pt x="860" y="146"/>
                    </a:lnTo>
                    <a:lnTo>
                      <a:pt x="826" y="108"/>
                    </a:lnTo>
                    <a:lnTo>
                      <a:pt x="784" y="76"/>
                    </a:lnTo>
                    <a:lnTo>
                      <a:pt x="724" y="43"/>
                    </a:lnTo>
                    <a:lnTo>
                      <a:pt x="673" y="24"/>
                    </a:lnTo>
                    <a:lnTo>
                      <a:pt x="603" y="8"/>
                    </a:lnTo>
                    <a:lnTo>
                      <a:pt x="542" y="0"/>
                    </a:lnTo>
                    <a:lnTo>
                      <a:pt x="464" y="4"/>
                    </a:lnTo>
                    <a:lnTo>
                      <a:pt x="391" y="9"/>
                    </a:lnTo>
                    <a:lnTo>
                      <a:pt x="315" y="24"/>
                    </a:lnTo>
                    <a:lnTo>
                      <a:pt x="257" y="41"/>
                    </a:lnTo>
                    <a:lnTo>
                      <a:pt x="216" y="71"/>
                    </a:lnTo>
                    <a:lnTo>
                      <a:pt x="184" y="110"/>
                    </a:lnTo>
                    <a:lnTo>
                      <a:pt x="172" y="155"/>
                    </a:lnTo>
                    <a:lnTo>
                      <a:pt x="179" y="194"/>
                    </a:lnTo>
                    <a:lnTo>
                      <a:pt x="193" y="236"/>
                    </a:lnTo>
                    <a:lnTo>
                      <a:pt x="160" y="247"/>
                    </a:lnTo>
                    <a:lnTo>
                      <a:pt x="127" y="267"/>
                    </a:lnTo>
                    <a:lnTo>
                      <a:pt x="97" y="285"/>
                    </a:lnTo>
                    <a:lnTo>
                      <a:pt x="71" y="304"/>
                    </a:lnTo>
                    <a:lnTo>
                      <a:pt x="52" y="322"/>
                    </a:lnTo>
                    <a:lnTo>
                      <a:pt x="32" y="348"/>
                    </a:lnTo>
                    <a:lnTo>
                      <a:pt x="14" y="381"/>
                    </a:lnTo>
                    <a:lnTo>
                      <a:pt x="4" y="427"/>
                    </a:lnTo>
                    <a:lnTo>
                      <a:pt x="0" y="502"/>
                    </a:lnTo>
                    <a:lnTo>
                      <a:pt x="1" y="546"/>
                    </a:lnTo>
                    <a:lnTo>
                      <a:pt x="14" y="601"/>
                    </a:lnTo>
                    <a:close/>
                  </a:path>
                </a:pathLst>
              </a:custGeom>
              <a:solidFill>
                <a:srgbClr val="A04000"/>
              </a:solidFill>
              <a:ln w="7938">
                <a:solidFill>
                  <a:srgbClr val="000000"/>
                </a:solidFill>
                <a:prstDash val="solid"/>
                <a:round/>
                <a:headEnd/>
                <a:tailEnd/>
              </a:ln>
            </p:spPr>
            <p:txBody>
              <a:bodyPr/>
              <a:lstStyle/>
              <a:p>
                <a:endParaRPr lang="en-GB"/>
              </a:p>
            </p:txBody>
          </p:sp>
          <p:sp>
            <p:nvSpPr>
              <p:cNvPr id="110615" name="Freeform 23"/>
              <p:cNvSpPr>
                <a:spLocks/>
              </p:cNvSpPr>
              <p:nvPr/>
            </p:nvSpPr>
            <p:spPr bwMode="auto">
              <a:xfrm>
                <a:off x="4439" y="2276"/>
                <a:ext cx="73" cy="160"/>
              </a:xfrm>
              <a:custGeom>
                <a:avLst/>
                <a:gdLst>
                  <a:gd name="T0" fmla="*/ 27 w 146"/>
                  <a:gd name="T1" fmla="*/ 185 h 321"/>
                  <a:gd name="T2" fmla="*/ 16 w 146"/>
                  <a:gd name="T3" fmla="*/ 203 h 321"/>
                  <a:gd name="T4" fmla="*/ 8 w 146"/>
                  <a:gd name="T5" fmla="*/ 224 h 321"/>
                  <a:gd name="T6" fmla="*/ 1 w 146"/>
                  <a:gd name="T7" fmla="*/ 245 h 321"/>
                  <a:gd name="T8" fmla="*/ 0 w 146"/>
                  <a:gd name="T9" fmla="*/ 265 h 321"/>
                  <a:gd name="T10" fmla="*/ 5 w 146"/>
                  <a:gd name="T11" fmla="*/ 286 h 321"/>
                  <a:gd name="T12" fmla="*/ 9 w 146"/>
                  <a:gd name="T13" fmla="*/ 306 h 321"/>
                  <a:gd name="T14" fmla="*/ 20 w 146"/>
                  <a:gd name="T15" fmla="*/ 321 h 321"/>
                  <a:gd name="T16" fmla="*/ 31 w 146"/>
                  <a:gd name="T17" fmla="*/ 309 h 321"/>
                  <a:gd name="T18" fmla="*/ 38 w 146"/>
                  <a:gd name="T19" fmla="*/ 287 h 321"/>
                  <a:gd name="T20" fmla="*/ 35 w 146"/>
                  <a:gd name="T21" fmla="*/ 271 h 321"/>
                  <a:gd name="T22" fmla="*/ 31 w 146"/>
                  <a:gd name="T23" fmla="*/ 252 h 321"/>
                  <a:gd name="T24" fmla="*/ 27 w 146"/>
                  <a:gd name="T25" fmla="*/ 233 h 321"/>
                  <a:gd name="T26" fmla="*/ 30 w 146"/>
                  <a:gd name="T27" fmla="*/ 215 h 321"/>
                  <a:gd name="T28" fmla="*/ 38 w 146"/>
                  <a:gd name="T29" fmla="*/ 194 h 321"/>
                  <a:gd name="T30" fmla="*/ 43 w 146"/>
                  <a:gd name="T31" fmla="*/ 177 h 321"/>
                  <a:gd name="T32" fmla="*/ 53 w 146"/>
                  <a:gd name="T33" fmla="*/ 166 h 321"/>
                  <a:gd name="T34" fmla="*/ 57 w 146"/>
                  <a:gd name="T35" fmla="*/ 185 h 321"/>
                  <a:gd name="T36" fmla="*/ 53 w 146"/>
                  <a:gd name="T37" fmla="*/ 207 h 321"/>
                  <a:gd name="T38" fmla="*/ 47 w 146"/>
                  <a:gd name="T39" fmla="*/ 218 h 321"/>
                  <a:gd name="T40" fmla="*/ 56 w 146"/>
                  <a:gd name="T41" fmla="*/ 224 h 321"/>
                  <a:gd name="T42" fmla="*/ 65 w 146"/>
                  <a:gd name="T43" fmla="*/ 220 h 321"/>
                  <a:gd name="T44" fmla="*/ 71 w 146"/>
                  <a:gd name="T45" fmla="*/ 211 h 321"/>
                  <a:gd name="T46" fmla="*/ 73 w 146"/>
                  <a:gd name="T47" fmla="*/ 201 h 321"/>
                  <a:gd name="T48" fmla="*/ 73 w 146"/>
                  <a:gd name="T49" fmla="*/ 192 h 321"/>
                  <a:gd name="T50" fmla="*/ 71 w 146"/>
                  <a:gd name="T51" fmla="*/ 177 h 321"/>
                  <a:gd name="T52" fmla="*/ 66 w 146"/>
                  <a:gd name="T53" fmla="*/ 167 h 321"/>
                  <a:gd name="T54" fmla="*/ 64 w 146"/>
                  <a:gd name="T55" fmla="*/ 157 h 321"/>
                  <a:gd name="T56" fmla="*/ 62 w 146"/>
                  <a:gd name="T57" fmla="*/ 141 h 321"/>
                  <a:gd name="T58" fmla="*/ 64 w 146"/>
                  <a:gd name="T59" fmla="*/ 129 h 321"/>
                  <a:gd name="T60" fmla="*/ 73 w 146"/>
                  <a:gd name="T61" fmla="*/ 122 h 321"/>
                  <a:gd name="T62" fmla="*/ 86 w 146"/>
                  <a:gd name="T63" fmla="*/ 118 h 321"/>
                  <a:gd name="T64" fmla="*/ 96 w 146"/>
                  <a:gd name="T65" fmla="*/ 118 h 321"/>
                  <a:gd name="T66" fmla="*/ 92 w 146"/>
                  <a:gd name="T67" fmla="*/ 103 h 321"/>
                  <a:gd name="T68" fmla="*/ 92 w 146"/>
                  <a:gd name="T69" fmla="*/ 95 h 321"/>
                  <a:gd name="T70" fmla="*/ 92 w 146"/>
                  <a:gd name="T71" fmla="*/ 80 h 321"/>
                  <a:gd name="T72" fmla="*/ 94 w 146"/>
                  <a:gd name="T73" fmla="*/ 70 h 321"/>
                  <a:gd name="T74" fmla="*/ 96 w 146"/>
                  <a:gd name="T75" fmla="*/ 60 h 321"/>
                  <a:gd name="T76" fmla="*/ 105 w 146"/>
                  <a:gd name="T77" fmla="*/ 45 h 321"/>
                  <a:gd name="T78" fmla="*/ 109 w 146"/>
                  <a:gd name="T79" fmla="*/ 36 h 321"/>
                  <a:gd name="T80" fmla="*/ 116 w 146"/>
                  <a:gd name="T81" fmla="*/ 25 h 321"/>
                  <a:gd name="T82" fmla="*/ 124 w 146"/>
                  <a:gd name="T83" fmla="*/ 15 h 321"/>
                  <a:gd name="T84" fmla="*/ 132 w 146"/>
                  <a:gd name="T85" fmla="*/ 10 h 321"/>
                  <a:gd name="T86" fmla="*/ 140 w 146"/>
                  <a:gd name="T87" fmla="*/ 3 h 321"/>
                  <a:gd name="T88" fmla="*/ 146 w 146"/>
                  <a:gd name="T89" fmla="*/ 0 h 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6" h="321">
                    <a:moveTo>
                      <a:pt x="27" y="185"/>
                    </a:moveTo>
                    <a:lnTo>
                      <a:pt x="16" y="203"/>
                    </a:lnTo>
                    <a:lnTo>
                      <a:pt x="8" y="224"/>
                    </a:lnTo>
                    <a:lnTo>
                      <a:pt x="1" y="245"/>
                    </a:lnTo>
                    <a:lnTo>
                      <a:pt x="0" y="265"/>
                    </a:lnTo>
                    <a:lnTo>
                      <a:pt x="5" y="286"/>
                    </a:lnTo>
                    <a:lnTo>
                      <a:pt x="9" y="306"/>
                    </a:lnTo>
                    <a:lnTo>
                      <a:pt x="20" y="321"/>
                    </a:lnTo>
                    <a:lnTo>
                      <a:pt x="31" y="309"/>
                    </a:lnTo>
                    <a:lnTo>
                      <a:pt x="38" y="287"/>
                    </a:lnTo>
                    <a:lnTo>
                      <a:pt x="35" y="271"/>
                    </a:lnTo>
                    <a:lnTo>
                      <a:pt x="31" y="252"/>
                    </a:lnTo>
                    <a:lnTo>
                      <a:pt x="27" y="233"/>
                    </a:lnTo>
                    <a:lnTo>
                      <a:pt x="30" y="215"/>
                    </a:lnTo>
                    <a:lnTo>
                      <a:pt x="38" y="194"/>
                    </a:lnTo>
                    <a:lnTo>
                      <a:pt x="43" y="177"/>
                    </a:lnTo>
                    <a:lnTo>
                      <a:pt x="53" y="166"/>
                    </a:lnTo>
                    <a:lnTo>
                      <a:pt x="57" y="185"/>
                    </a:lnTo>
                    <a:lnTo>
                      <a:pt x="53" y="207"/>
                    </a:lnTo>
                    <a:lnTo>
                      <a:pt x="47" y="218"/>
                    </a:lnTo>
                    <a:lnTo>
                      <a:pt x="56" y="224"/>
                    </a:lnTo>
                    <a:lnTo>
                      <a:pt x="65" y="220"/>
                    </a:lnTo>
                    <a:lnTo>
                      <a:pt x="71" y="211"/>
                    </a:lnTo>
                    <a:lnTo>
                      <a:pt x="73" y="201"/>
                    </a:lnTo>
                    <a:lnTo>
                      <a:pt x="73" y="192"/>
                    </a:lnTo>
                    <a:lnTo>
                      <a:pt x="71" y="177"/>
                    </a:lnTo>
                    <a:lnTo>
                      <a:pt x="66" y="167"/>
                    </a:lnTo>
                    <a:lnTo>
                      <a:pt x="64" y="157"/>
                    </a:lnTo>
                    <a:lnTo>
                      <a:pt x="62" y="141"/>
                    </a:lnTo>
                    <a:lnTo>
                      <a:pt x="64" y="129"/>
                    </a:lnTo>
                    <a:lnTo>
                      <a:pt x="73" y="122"/>
                    </a:lnTo>
                    <a:lnTo>
                      <a:pt x="86" y="118"/>
                    </a:lnTo>
                    <a:lnTo>
                      <a:pt x="96" y="118"/>
                    </a:lnTo>
                    <a:lnTo>
                      <a:pt x="92" y="103"/>
                    </a:lnTo>
                    <a:lnTo>
                      <a:pt x="92" y="95"/>
                    </a:lnTo>
                    <a:lnTo>
                      <a:pt x="92" y="80"/>
                    </a:lnTo>
                    <a:lnTo>
                      <a:pt x="94" y="70"/>
                    </a:lnTo>
                    <a:lnTo>
                      <a:pt x="96" y="60"/>
                    </a:lnTo>
                    <a:lnTo>
                      <a:pt x="105" y="45"/>
                    </a:lnTo>
                    <a:lnTo>
                      <a:pt x="109" y="36"/>
                    </a:lnTo>
                    <a:lnTo>
                      <a:pt x="116" y="25"/>
                    </a:lnTo>
                    <a:lnTo>
                      <a:pt x="124" y="15"/>
                    </a:lnTo>
                    <a:lnTo>
                      <a:pt x="132" y="10"/>
                    </a:lnTo>
                    <a:lnTo>
                      <a:pt x="140" y="3"/>
                    </a:lnTo>
                    <a:lnTo>
                      <a:pt x="146"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6" name="Freeform 24"/>
              <p:cNvSpPr>
                <a:spLocks/>
              </p:cNvSpPr>
              <p:nvPr/>
            </p:nvSpPr>
            <p:spPr bwMode="auto">
              <a:xfrm>
                <a:off x="4512" y="2182"/>
                <a:ext cx="294" cy="93"/>
              </a:xfrm>
              <a:custGeom>
                <a:avLst/>
                <a:gdLst>
                  <a:gd name="T0" fmla="*/ 570 w 588"/>
                  <a:gd name="T1" fmla="*/ 78 h 186"/>
                  <a:gd name="T2" fmla="*/ 533 w 588"/>
                  <a:gd name="T3" fmla="*/ 85 h 186"/>
                  <a:gd name="T4" fmla="*/ 495 w 588"/>
                  <a:gd name="T5" fmla="*/ 103 h 186"/>
                  <a:gd name="T6" fmla="*/ 466 w 588"/>
                  <a:gd name="T7" fmla="*/ 130 h 186"/>
                  <a:gd name="T8" fmla="*/ 445 w 588"/>
                  <a:gd name="T9" fmla="*/ 150 h 186"/>
                  <a:gd name="T10" fmla="*/ 416 w 588"/>
                  <a:gd name="T11" fmla="*/ 165 h 186"/>
                  <a:gd name="T12" fmla="*/ 380 w 588"/>
                  <a:gd name="T13" fmla="*/ 178 h 186"/>
                  <a:gd name="T14" fmla="*/ 338 w 588"/>
                  <a:gd name="T15" fmla="*/ 185 h 186"/>
                  <a:gd name="T16" fmla="*/ 292 w 588"/>
                  <a:gd name="T17" fmla="*/ 186 h 186"/>
                  <a:gd name="T18" fmla="*/ 244 w 588"/>
                  <a:gd name="T19" fmla="*/ 180 h 186"/>
                  <a:gd name="T20" fmla="*/ 213 w 588"/>
                  <a:gd name="T21" fmla="*/ 171 h 186"/>
                  <a:gd name="T22" fmla="*/ 176 w 588"/>
                  <a:gd name="T23" fmla="*/ 156 h 186"/>
                  <a:gd name="T24" fmla="*/ 147 w 588"/>
                  <a:gd name="T25" fmla="*/ 137 h 186"/>
                  <a:gd name="T26" fmla="*/ 127 w 588"/>
                  <a:gd name="T27" fmla="*/ 108 h 186"/>
                  <a:gd name="T28" fmla="*/ 143 w 588"/>
                  <a:gd name="T29" fmla="*/ 116 h 186"/>
                  <a:gd name="T30" fmla="*/ 176 w 588"/>
                  <a:gd name="T31" fmla="*/ 130 h 186"/>
                  <a:gd name="T32" fmla="*/ 215 w 588"/>
                  <a:gd name="T33" fmla="*/ 134 h 186"/>
                  <a:gd name="T34" fmla="*/ 263 w 588"/>
                  <a:gd name="T35" fmla="*/ 134 h 186"/>
                  <a:gd name="T36" fmla="*/ 320 w 588"/>
                  <a:gd name="T37" fmla="*/ 126 h 186"/>
                  <a:gd name="T38" fmla="*/ 375 w 588"/>
                  <a:gd name="T39" fmla="*/ 118 h 186"/>
                  <a:gd name="T40" fmla="*/ 421 w 588"/>
                  <a:gd name="T41" fmla="*/ 101 h 186"/>
                  <a:gd name="T42" fmla="*/ 454 w 588"/>
                  <a:gd name="T43" fmla="*/ 81 h 186"/>
                  <a:gd name="T44" fmla="*/ 443 w 588"/>
                  <a:gd name="T45" fmla="*/ 70 h 186"/>
                  <a:gd name="T46" fmla="*/ 396 w 588"/>
                  <a:gd name="T47" fmla="*/ 81 h 186"/>
                  <a:gd name="T48" fmla="*/ 349 w 588"/>
                  <a:gd name="T49" fmla="*/ 90 h 186"/>
                  <a:gd name="T50" fmla="*/ 308 w 588"/>
                  <a:gd name="T51" fmla="*/ 99 h 186"/>
                  <a:gd name="T52" fmla="*/ 266 w 588"/>
                  <a:gd name="T53" fmla="*/ 89 h 186"/>
                  <a:gd name="T54" fmla="*/ 226 w 588"/>
                  <a:gd name="T55" fmla="*/ 59 h 186"/>
                  <a:gd name="T56" fmla="*/ 183 w 588"/>
                  <a:gd name="T57" fmla="*/ 47 h 186"/>
                  <a:gd name="T58" fmla="*/ 136 w 588"/>
                  <a:gd name="T59" fmla="*/ 44 h 186"/>
                  <a:gd name="T60" fmla="*/ 91 w 588"/>
                  <a:gd name="T61" fmla="*/ 14 h 186"/>
                  <a:gd name="T62" fmla="*/ 35 w 588"/>
                  <a:gd name="T63" fmla="*/ 0 h 186"/>
                  <a:gd name="T64" fmla="*/ 0 w 588"/>
                  <a:gd name="T65" fmla="*/ 8 h 186"/>
                  <a:gd name="T66" fmla="*/ 16 w 588"/>
                  <a:gd name="T67" fmla="*/ 45 h 186"/>
                  <a:gd name="T68" fmla="*/ 60 w 588"/>
                  <a:gd name="T69" fmla="*/ 64 h 186"/>
                  <a:gd name="T70" fmla="*/ 114 w 588"/>
                  <a:gd name="T71" fmla="*/ 66 h 186"/>
                  <a:gd name="T72" fmla="*/ 138 w 588"/>
                  <a:gd name="T73" fmla="*/ 78 h 186"/>
                  <a:gd name="T74" fmla="*/ 153 w 588"/>
                  <a:gd name="T75" fmla="*/ 101 h 186"/>
                  <a:gd name="T76" fmla="*/ 187 w 588"/>
                  <a:gd name="T77" fmla="*/ 111 h 186"/>
                  <a:gd name="T78" fmla="*/ 225 w 588"/>
                  <a:gd name="T79" fmla="*/ 10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88" h="186">
                    <a:moveTo>
                      <a:pt x="588" y="82"/>
                    </a:moveTo>
                    <a:lnTo>
                      <a:pt x="570" y="78"/>
                    </a:lnTo>
                    <a:lnTo>
                      <a:pt x="552" y="79"/>
                    </a:lnTo>
                    <a:lnTo>
                      <a:pt x="533" y="85"/>
                    </a:lnTo>
                    <a:lnTo>
                      <a:pt x="514" y="94"/>
                    </a:lnTo>
                    <a:lnTo>
                      <a:pt x="495" y="103"/>
                    </a:lnTo>
                    <a:lnTo>
                      <a:pt x="480" y="115"/>
                    </a:lnTo>
                    <a:lnTo>
                      <a:pt x="466" y="130"/>
                    </a:lnTo>
                    <a:lnTo>
                      <a:pt x="458" y="141"/>
                    </a:lnTo>
                    <a:lnTo>
                      <a:pt x="445" y="150"/>
                    </a:lnTo>
                    <a:lnTo>
                      <a:pt x="431" y="157"/>
                    </a:lnTo>
                    <a:lnTo>
                      <a:pt x="416" y="165"/>
                    </a:lnTo>
                    <a:lnTo>
                      <a:pt x="397" y="172"/>
                    </a:lnTo>
                    <a:lnTo>
                      <a:pt x="380" y="178"/>
                    </a:lnTo>
                    <a:lnTo>
                      <a:pt x="363" y="182"/>
                    </a:lnTo>
                    <a:lnTo>
                      <a:pt x="338" y="185"/>
                    </a:lnTo>
                    <a:lnTo>
                      <a:pt x="311" y="186"/>
                    </a:lnTo>
                    <a:lnTo>
                      <a:pt x="292" y="186"/>
                    </a:lnTo>
                    <a:lnTo>
                      <a:pt x="266" y="183"/>
                    </a:lnTo>
                    <a:lnTo>
                      <a:pt x="244" y="180"/>
                    </a:lnTo>
                    <a:lnTo>
                      <a:pt x="228" y="175"/>
                    </a:lnTo>
                    <a:lnTo>
                      <a:pt x="213" y="171"/>
                    </a:lnTo>
                    <a:lnTo>
                      <a:pt x="196" y="165"/>
                    </a:lnTo>
                    <a:lnTo>
                      <a:pt x="176" y="156"/>
                    </a:lnTo>
                    <a:lnTo>
                      <a:pt x="159" y="146"/>
                    </a:lnTo>
                    <a:lnTo>
                      <a:pt x="147" y="137"/>
                    </a:lnTo>
                    <a:lnTo>
                      <a:pt x="135" y="124"/>
                    </a:lnTo>
                    <a:lnTo>
                      <a:pt x="127" y="108"/>
                    </a:lnTo>
                    <a:lnTo>
                      <a:pt x="122" y="94"/>
                    </a:lnTo>
                    <a:lnTo>
                      <a:pt x="143" y="116"/>
                    </a:lnTo>
                    <a:lnTo>
                      <a:pt x="162" y="124"/>
                    </a:lnTo>
                    <a:lnTo>
                      <a:pt x="176" y="130"/>
                    </a:lnTo>
                    <a:lnTo>
                      <a:pt x="192" y="133"/>
                    </a:lnTo>
                    <a:lnTo>
                      <a:pt x="215" y="134"/>
                    </a:lnTo>
                    <a:lnTo>
                      <a:pt x="239" y="135"/>
                    </a:lnTo>
                    <a:lnTo>
                      <a:pt x="263" y="134"/>
                    </a:lnTo>
                    <a:lnTo>
                      <a:pt x="285" y="131"/>
                    </a:lnTo>
                    <a:lnTo>
                      <a:pt x="320" y="126"/>
                    </a:lnTo>
                    <a:lnTo>
                      <a:pt x="349" y="122"/>
                    </a:lnTo>
                    <a:lnTo>
                      <a:pt x="375" y="118"/>
                    </a:lnTo>
                    <a:lnTo>
                      <a:pt x="394" y="112"/>
                    </a:lnTo>
                    <a:lnTo>
                      <a:pt x="421" y="101"/>
                    </a:lnTo>
                    <a:lnTo>
                      <a:pt x="436" y="96"/>
                    </a:lnTo>
                    <a:lnTo>
                      <a:pt x="454" y="81"/>
                    </a:lnTo>
                    <a:lnTo>
                      <a:pt x="460" y="71"/>
                    </a:lnTo>
                    <a:lnTo>
                      <a:pt x="443" y="70"/>
                    </a:lnTo>
                    <a:lnTo>
                      <a:pt x="424" y="73"/>
                    </a:lnTo>
                    <a:lnTo>
                      <a:pt x="396" y="81"/>
                    </a:lnTo>
                    <a:lnTo>
                      <a:pt x="371" y="85"/>
                    </a:lnTo>
                    <a:lnTo>
                      <a:pt x="349" y="90"/>
                    </a:lnTo>
                    <a:lnTo>
                      <a:pt x="333" y="96"/>
                    </a:lnTo>
                    <a:lnTo>
                      <a:pt x="308" y="99"/>
                    </a:lnTo>
                    <a:lnTo>
                      <a:pt x="290" y="97"/>
                    </a:lnTo>
                    <a:lnTo>
                      <a:pt x="266" y="89"/>
                    </a:lnTo>
                    <a:lnTo>
                      <a:pt x="245" y="75"/>
                    </a:lnTo>
                    <a:lnTo>
                      <a:pt x="226" y="59"/>
                    </a:lnTo>
                    <a:lnTo>
                      <a:pt x="208" y="51"/>
                    </a:lnTo>
                    <a:lnTo>
                      <a:pt x="183" y="47"/>
                    </a:lnTo>
                    <a:lnTo>
                      <a:pt x="159" y="51"/>
                    </a:lnTo>
                    <a:lnTo>
                      <a:pt x="136" y="44"/>
                    </a:lnTo>
                    <a:lnTo>
                      <a:pt x="113" y="29"/>
                    </a:lnTo>
                    <a:lnTo>
                      <a:pt x="91" y="14"/>
                    </a:lnTo>
                    <a:lnTo>
                      <a:pt x="69" y="2"/>
                    </a:lnTo>
                    <a:lnTo>
                      <a:pt x="35" y="0"/>
                    </a:lnTo>
                    <a:lnTo>
                      <a:pt x="15" y="4"/>
                    </a:lnTo>
                    <a:lnTo>
                      <a:pt x="0" y="8"/>
                    </a:lnTo>
                    <a:lnTo>
                      <a:pt x="4" y="27"/>
                    </a:lnTo>
                    <a:lnTo>
                      <a:pt x="16" y="45"/>
                    </a:lnTo>
                    <a:lnTo>
                      <a:pt x="32" y="55"/>
                    </a:lnTo>
                    <a:lnTo>
                      <a:pt x="60" y="64"/>
                    </a:lnTo>
                    <a:lnTo>
                      <a:pt x="88" y="67"/>
                    </a:lnTo>
                    <a:lnTo>
                      <a:pt x="114" y="66"/>
                    </a:lnTo>
                    <a:lnTo>
                      <a:pt x="135" y="62"/>
                    </a:lnTo>
                    <a:lnTo>
                      <a:pt x="138" y="78"/>
                    </a:lnTo>
                    <a:lnTo>
                      <a:pt x="144" y="89"/>
                    </a:lnTo>
                    <a:lnTo>
                      <a:pt x="153" y="101"/>
                    </a:lnTo>
                    <a:lnTo>
                      <a:pt x="169" y="108"/>
                    </a:lnTo>
                    <a:lnTo>
                      <a:pt x="187" y="111"/>
                    </a:lnTo>
                    <a:lnTo>
                      <a:pt x="208" y="107"/>
                    </a:lnTo>
                    <a:lnTo>
                      <a:pt x="225" y="103"/>
                    </a:lnTo>
                    <a:lnTo>
                      <a:pt x="241" y="9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7" name="Freeform 25"/>
              <p:cNvSpPr>
                <a:spLocks/>
              </p:cNvSpPr>
              <p:nvPr/>
            </p:nvSpPr>
            <p:spPr bwMode="auto">
              <a:xfrm>
                <a:off x="4829" y="2226"/>
                <a:ext cx="98" cy="169"/>
              </a:xfrm>
              <a:custGeom>
                <a:avLst/>
                <a:gdLst>
                  <a:gd name="T0" fmla="*/ 45 w 197"/>
                  <a:gd name="T1" fmla="*/ 5 h 336"/>
                  <a:gd name="T2" fmla="*/ 67 w 197"/>
                  <a:gd name="T3" fmla="*/ 16 h 336"/>
                  <a:gd name="T4" fmla="*/ 89 w 197"/>
                  <a:gd name="T5" fmla="*/ 33 h 336"/>
                  <a:gd name="T6" fmla="*/ 117 w 197"/>
                  <a:gd name="T7" fmla="*/ 53 h 336"/>
                  <a:gd name="T8" fmla="*/ 134 w 197"/>
                  <a:gd name="T9" fmla="*/ 67 h 336"/>
                  <a:gd name="T10" fmla="*/ 147 w 197"/>
                  <a:gd name="T11" fmla="*/ 79 h 336"/>
                  <a:gd name="T12" fmla="*/ 156 w 197"/>
                  <a:gd name="T13" fmla="*/ 90 h 336"/>
                  <a:gd name="T14" fmla="*/ 164 w 197"/>
                  <a:gd name="T15" fmla="*/ 107 h 336"/>
                  <a:gd name="T16" fmla="*/ 164 w 197"/>
                  <a:gd name="T17" fmla="*/ 128 h 336"/>
                  <a:gd name="T18" fmla="*/ 160 w 197"/>
                  <a:gd name="T19" fmla="*/ 150 h 336"/>
                  <a:gd name="T20" fmla="*/ 164 w 197"/>
                  <a:gd name="T21" fmla="*/ 168 h 336"/>
                  <a:gd name="T22" fmla="*/ 172 w 197"/>
                  <a:gd name="T23" fmla="*/ 198 h 336"/>
                  <a:gd name="T24" fmla="*/ 183 w 197"/>
                  <a:gd name="T25" fmla="*/ 219 h 336"/>
                  <a:gd name="T26" fmla="*/ 197 w 197"/>
                  <a:gd name="T27" fmla="*/ 235 h 336"/>
                  <a:gd name="T28" fmla="*/ 184 w 197"/>
                  <a:gd name="T29" fmla="*/ 265 h 336"/>
                  <a:gd name="T30" fmla="*/ 176 w 197"/>
                  <a:gd name="T31" fmla="*/ 294 h 336"/>
                  <a:gd name="T32" fmla="*/ 169 w 197"/>
                  <a:gd name="T33" fmla="*/ 313 h 336"/>
                  <a:gd name="T34" fmla="*/ 168 w 197"/>
                  <a:gd name="T35" fmla="*/ 336 h 336"/>
                  <a:gd name="T36" fmla="*/ 161 w 197"/>
                  <a:gd name="T37" fmla="*/ 322 h 336"/>
                  <a:gd name="T38" fmla="*/ 156 w 197"/>
                  <a:gd name="T39" fmla="*/ 307 h 336"/>
                  <a:gd name="T40" fmla="*/ 153 w 197"/>
                  <a:gd name="T41" fmla="*/ 290 h 336"/>
                  <a:gd name="T42" fmla="*/ 154 w 197"/>
                  <a:gd name="T43" fmla="*/ 268 h 336"/>
                  <a:gd name="T44" fmla="*/ 156 w 197"/>
                  <a:gd name="T45" fmla="*/ 247 h 336"/>
                  <a:gd name="T46" fmla="*/ 160 w 197"/>
                  <a:gd name="T47" fmla="*/ 223 h 336"/>
                  <a:gd name="T48" fmla="*/ 161 w 197"/>
                  <a:gd name="T49" fmla="*/ 201 h 336"/>
                  <a:gd name="T50" fmla="*/ 156 w 197"/>
                  <a:gd name="T51" fmla="*/ 182 h 336"/>
                  <a:gd name="T52" fmla="*/ 147 w 197"/>
                  <a:gd name="T53" fmla="*/ 167 h 336"/>
                  <a:gd name="T54" fmla="*/ 139 w 197"/>
                  <a:gd name="T55" fmla="*/ 145 h 336"/>
                  <a:gd name="T56" fmla="*/ 128 w 197"/>
                  <a:gd name="T57" fmla="*/ 126 h 336"/>
                  <a:gd name="T58" fmla="*/ 120 w 197"/>
                  <a:gd name="T59" fmla="*/ 117 h 336"/>
                  <a:gd name="T60" fmla="*/ 122 w 197"/>
                  <a:gd name="T61" fmla="*/ 131 h 336"/>
                  <a:gd name="T62" fmla="*/ 127 w 197"/>
                  <a:gd name="T63" fmla="*/ 152 h 336"/>
                  <a:gd name="T64" fmla="*/ 107 w 197"/>
                  <a:gd name="T65" fmla="*/ 128 h 336"/>
                  <a:gd name="T66" fmla="*/ 96 w 197"/>
                  <a:gd name="T67" fmla="*/ 116 h 336"/>
                  <a:gd name="T68" fmla="*/ 86 w 197"/>
                  <a:gd name="T69" fmla="*/ 107 h 336"/>
                  <a:gd name="T70" fmla="*/ 68 w 197"/>
                  <a:gd name="T71" fmla="*/ 94 h 336"/>
                  <a:gd name="T72" fmla="*/ 49 w 197"/>
                  <a:gd name="T73" fmla="*/ 79 h 336"/>
                  <a:gd name="T74" fmla="*/ 31 w 197"/>
                  <a:gd name="T75" fmla="*/ 64 h 336"/>
                  <a:gd name="T76" fmla="*/ 19 w 197"/>
                  <a:gd name="T77" fmla="*/ 45 h 336"/>
                  <a:gd name="T78" fmla="*/ 7 w 197"/>
                  <a:gd name="T79" fmla="*/ 26 h 336"/>
                  <a:gd name="T80" fmla="*/ 0 w 197"/>
                  <a:gd name="T81" fmla="*/ 10 h 336"/>
                  <a:gd name="T82" fmla="*/ 14 w 197"/>
                  <a:gd name="T83" fmla="*/ 3 h 336"/>
                  <a:gd name="T84" fmla="*/ 30 w 197"/>
                  <a:gd name="T85" fmla="*/ 0 h 336"/>
                  <a:gd name="T86" fmla="*/ 45 w 197"/>
                  <a:gd name="T87" fmla="*/ 5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97" h="336">
                    <a:moveTo>
                      <a:pt x="45" y="5"/>
                    </a:moveTo>
                    <a:lnTo>
                      <a:pt x="67" y="16"/>
                    </a:lnTo>
                    <a:lnTo>
                      <a:pt x="89" y="33"/>
                    </a:lnTo>
                    <a:lnTo>
                      <a:pt x="117" y="53"/>
                    </a:lnTo>
                    <a:lnTo>
                      <a:pt x="134" y="67"/>
                    </a:lnTo>
                    <a:lnTo>
                      <a:pt x="147" y="79"/>
                    </a:lnTo>
                    <a:lnTo>
                      <a:pt x="156" y="90"/>
                    </a:lnTo>
                    <a:lnTo>
                      <a:pt x="164" y="107"/>
                    </a:lnTo>
                    <a:lnTo>
                      <a:pt x="164" y="128"/>
                    </a:lnTo>
                    <a:lnTo>
                      <a:pt x="160" y="150"/>
                    </a:lnTo>
                    <a:lnTo>
                      <a:pt x="164" y="168"/>
                    </a:lnTo>
                    <a:lnTo>
                      <a:pt x="172" y="198"/>
                    </a:lnTo>
                    <a:lnTo>
                      <a:pt x="183" y="219"/>
                    </a:lnTo>
                    <a:lnTo>
                      <a:pt x="197" y="235"/>
                    </a:lnTo>
                    <a:lnTo>
                      <a:pt x="184" y="265"/>
                    </a:lnTo>
                    <a:lnTo>
                      <a:pt x="176" y="294"/>
                    </a:lnTo>
                    <a:lnTo>
                      <a:pt x="169" y="313"/>
                    </a:lnTo>
                    <a:lnTo>
                      <a:pt x="168" y="336"/>
                    </a:lnTo>
                    <a:lnTo>
                      <a:pt x="161" y="322"/>
                    </a:lnTo>
                    <a:lnTo>
                      <a:pt x="156" y="307"/>
                    </a:lnTo>
                    <a:lnTo>
                      <a:pt x="153" y="290"/>
                    </a:lnTo>
                    <a:lnTo>
                      <a:pt x="154" y="268"/>
                    </a:lnTo>
                    <a:lnTo>
                      <a:pt x="156" y="247"/>
                    </a:lnTo>
                    <a:lnTo>
                      <a:pt x="160" y="223"/>
                    </a:lnTo>
                    <a:lnTo>
                      <a:pt x="161" y="201"/>
                    </a:lnTo>
                    <a:lnTo>
                      <a:pt x="156" y="182"/>
                    </a:lnTo>
                    <a:lnTo>
                      <a:pt x="147" y="167"/>
                    </a:lnTo>
                    <a:lnTo>
                      <a:pt x="139" y="145"/>
                    </a:lnTo>
                    <a:lnTo>
                      <a:pt x="128" y="126"/>
                    </a:lnTo>
                    <a:lnTo>
                      <a:pt x="120" y="117"/>
                    </a:lnTo>
                    <a:lnTo>
                      <a:pt x="122" y="131"/>
                    </a:lnTo>
                    <a:lnTo>
                      <a:pt x="127" y="152"/>
                    </a:lnTo>
                    <a:lnTo>
                      <a:pt x="107" y="128"/>
                    </a:lnTo>
                    <a:lnTo>
                      <a:pt x="96" y="116"/>
                    </a:lnTo>
                    <a:lnTo>
                      <a:pt x="86" y="107"/>
                    </a:lnTo>
                    <a:lnTo>
                      <a:pt x="68" y="94"/>
                    </a:lnTo>
                    <a:lnTo>
                      <a:pt x="49" y="79"/>
                    </a:lnTo>
                    <a:lnTo>
                      <a:pt x="31" y="64"/>
                    </a:lnTo>
                    <a:lnTo>
                      <a:pt x="19" y="45"/>
                    </a:lnTo>
                    <a:lnTo>
                      <a:pt x="7" y="26"/>
                    </a:lnTo>
                    <a:lnTo>
                      <a:pt x="0" y="10"/>
                    </a:lnTo>
                    <a:lnTo>
                      <a:pt x="14" y="3"/>
                    </a:lnTo>
                    <a:lnTo>
                      <a:pt x="30" y="0"/>
                    </a:lnTo>
                    <a:lnTo>
                      <a:pt x="45" y="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8" name="Freeform 26"/>
              <p:cNvSpPr>
                <a:spLocks/>
              </p:cNvSpPr>
              <p:nvPr/>
            </p:nvSpPr>
            <p:spPr bwMode="auto">
              <a:xfrm>
                <a:off x="4788" y="2149"/>
                <a:ext cx="112" cy="57"/>
              </a:xfrm>
              <a:custGeom>
                <a:avLst/>
                <a:gdLst>
                  <a:gd name="T0" fmla="*/ 0 w 224"/>
                  <a:gd name="T1" fmla="*/ 16 h 113"/>
                  <a:gd name="T2" fmla="*/ 29 w 224"/>
                  <a:gd name="T3" fmla="*/ 15 h 113"/>
                  <a:gd name="T4" fmla="*/ 51 w 224"/>
                  <a:gd name="T5" fmla="*/ 19 h 113"/>
                  <a:gd name="T6" fmla="*/ 62 w 224"/>
                  <a:gd name="T7" fmla="*/ 28 h 113"/>
                  <a:gd name="T8" fmla="*/ 74 w 224"/>
                  <a:gd name="T9" fmla="*/ 49 h 113"/>
                  <a:gd name="T10" fmla="*/ 77 w 224"/>
                  <a:gd name="T11" fmla="*/ 64 h 113"/>
                  <a:gd name="T12" fmla="*/ 80 w 224"/>
                  <a:gd name="T13" fmla="*/ 79 h 113"/>
                  <a:gd name="T14" fmla="*/ 82 w 224"/>
                  <a:gd name="T15" fmla="*/ 92 h 113"/>
                  <a:gd name="T16" fmla="*/ 82 w 224"/>
                  <a:gd name="T17" fmla="*/ 101 h 113"/>
                  <a:gd name="T18" fmla="*/ 91 w 224"/>
                  <a:gd name="T19" fmla="*/ 84 h 113"/>
                  <a:gd name="T20" fmla="*/ 93 w 224"/>
                  <a:gd name="T21" fmla="*/ 64 h 113"/>
                  <a:gd name="T22" fmla="*/ 92 w 224"/>
                  <a:gd name="T23" fmla="*/ 49 h 113"/>
                  <a:gd name="T24" fmla="*/ 88 w 224"/>
                  <a:gd name="T25" fmla="*/ 30 h 113"/>
                  <a:gd name="T26" fmla="*/ 76 w 224"/>
                  <a:gd name="T27" fmla="*/ 10 h 113"/>
                  <a:gd name="T28" fmla="*/ 63 w 224"/>
                  <a:gd name="T29" fmla="*/ 0 h 113"/>
                  <a:gd name="T30" fmla="*/ 82 w 224"/>
                  <a:gd name="T31" fmla="*/ 6 h 113"/>
                  <a:gd name="T32" fmla="*/ 97 w 224"/>
                  <a:gd name="T33" fmla="*/ 28 h 113"/>
                  <a:gd name="T34" fmla="*/ 104 w 224"/>
                  <a:gd name="T35" fmla="*/ 46 h 113"/>
                  <a:gd name="T36" fmla="*/ 107 w 224"/>
                  <a:gd name="T37" fmla="*/ 61 h 113"/>
                  <a:gd name="T38" fmla="*/ 106 w 224"/>
                  <a:gd name="T39" fmla="*/ 79 h 113"/>
                  <a:gd name="T40" fmla="*/ 104 w 224"/>
                  <a:gd name="T41" fmla="*/ 87 h 113"/>
                  <a:gd name="T42" fmla="*/ 111 w 224"/>
                  <a:gd name="T43" fmla="*/ 72 h 113"/>
                  <a:gd name="T44" fmla="*/ 123 w 224"/>
                  <a:gd name="T45" fmla="*/ 56 h 113"/>
                  <a:gd name="T46" fmla="*/ 141 w 224"/>
                  <a:gd name="T47" fmla="*/ 41 h 113"/>
                  <a:gd name="T48" fmla="*/ 163 w 224"/>
                  <a:gd name="T49" fmla="*/ 31 h 113"/>
                  <a:gd name="T50" fmla="*/ 185 w 224"/>
                  <a:gd name="T51" fmla="*/ 28 h 113"/>
                  <a:gd name="T52" fmla="*/ 200 w 224"/>
                  <a:gd name="T53" fmla="*/ 31 h 113"/>
                  <a:gd name="T54" fmla="*/ 213 w 224"/>
                  <a:gd name="T55" fmla="*/ 34 h 113"/>
                  <a:gd name="T56" fmla="*/ 224 w 224"/>
                  <a:gd name="T57" fmla="*/ 38 h 113"/>
                  <a:gd name="T58" fmla="*/ 211 w 224"/>
                  <a:gd name="T59" fmla="*/ 39 h 113"/>
                  <a:gd name="T60" fmla="*/ 198 w 224"/>
                  <a:gd name="T61" fmla="*/ 43 h 113"/>
                  <a:gd name="T62" fmla="*/ 185 w 224"/>
                  <a:gd name="T63" fmla="*/ 45 h 113"/>
                  <a:gd name="T64" fmla="*/ 164 w 224"/>
                  <a:gd name="T65" fmla="*/ 50 h 113"/>
                  <a:gd name="T66" fmla="*/ 152 w 224"/>
                  <a:gd name="T67" fmla="*/ 60 h 113"/>
                  <a:gd name="T68" fmla="*/ 142 w 224"/>
                  <a:gd name="T69" fmla="*/ 69 h 113"/>
                  <a:gd name="T70" fmla="*/ 134 w 224"/>
                  <a:gd name="T71" fmla="*/ 80 h 113"/>
                  <a:gd name="T72" fmla="*/ 129 w 224"/>
                  <a:gd name="T73" fmla="*/ 94 h 113"/>
                  <a:gd name="T74" fmla="*/ 126 w 224"/>
                  <a:gd name="T75"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4" h="113">
                    <a:moveTo>
                      <a:pt x="0" y="16"/>
                    </a:moveTo>
                    <a:lnTo>
                      <a:pt x="29" y="15"/>
                    </a:lnTo>
                    <a:lnTo>
                      <a:pt x="51" y="19"/>
                    </a:lnTo>
                    <a:lnTo>
                      <a:pt x="62" y="28"/>
                    </a:lnTo>
                    <a:lnTo>
                      <a:pt x="74" y="49"/>
                    </a:lnTo>
                    <a:lnTo>
                      <a:pt x="77" y="64"/>
                    </a:lnTo>
                    <a:lnTo>
                      <a:pt x="80" y="79"/>
                    </a:lnTo>
                    <a:lnTo>
                      <a:pt x="82" y="92"/>
                    </a:lnTo>
                    <a:lnTo>
                      <a:pt x="82" y="101"/>
                    </a:lnTo>
                    <a:lnTo>
                      <a:pt x="91" y="84"/>
                    </a:lnTo>
                    <a:lnTo>
                      <a:pt x="93" y="64"/>
                    </a:lnTo>
                    <a:lnTo>
                      <a:pt x="92" y="49"/>
                    </a:lnTo>
                    <a:lnTo>
                      <a:pt x="88" y="30"/>
                    </a:lnTo>
                    <a:lnTo>
                      <a:pt x="76" y="10"/>
                    </a:lnTo>
                    <a:lnTo>
                      <a:pt x="63" y="0"/>
                    </a:lnTo>
                    <a:lnTo>
                      <a:pt x="82" y="6"/>
                    </a:lnTo>
                    <a:lnTo>
                      <a:pt x="97" y="28"/>
                    </a:lnTo>
                    <a:lnTo>
                      <a:pt x="104" y="46"/>
                    </a:lnTo>
                    <a:lnTo>
                      <a:pt x="107" y="61"/>
                    </a:lnTo>
                    <a:lnTo>
                      <a:pt x="106" y="79"/>
                    </a:lnTo>
                    <a:lnTo>
                      <a:pt x="104" y="87"/>
                    </a:lnTo>
                    <a:lnTo>
                      <a:pt x="111" y="72"/>
                    </a:lnTo>
                    <a:lnTo>
                      <a:pt x="123" y="56"/>
                    </a:lnTo>
                    <a:lnTo>
                      <a:pt x="141" y="41"/>
                    </a:lnTo>
                    <a:lnTo>
                      <a:pt x="163" y="31"/>
                    </a:lnTo>
                    <a:lnTo>
                      <a:pt x="185" y="28"/>
                    </a:lnTo>
                    <a:lnTo>
                      <a:pt x="200" y="31"/>
                    </a:lnTo>
                    <a:lnTo>
                      <a:pt x="213" y="34"/>
                    </a:lnTo>
                    <a:lnTo>
                      <a:pt x="224" y="38"/>
                    </a:lnTo>
                    <a:lnTo>
                      <a:pt x="211" y="39"/>
                    </a:lnTo>
                    <a:lnTo>
                      <a:pt x="198" y="43"/>
                    </a:lnTo>
                    <a:lnTo>
                      <a:pt x="185" y="45"/>
                    </a:lnTo>
                    <a:lnTo>
                      <a:pt x="164" y="50"/>
                    </a:lnTo>
                    <a:lnTo>
                      <a:pt x="152" y="60"/>
                    </a:lnTo>
                    <a:lnTo>
                      <a:pt x="142" y="69"/>
                    </a:lnTo>
                    <a:lnTo>
                      <a:pt x="134" y="80"/>
                    </a:lnTo>
                    <a:lnTo>
                      <a:pt x="129" y="94"/>
                    </a:lnTo>
                    <a:lnTo>
                      <a:pt x="126" y="113"/>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19" name="Freeform 27"/>
              <p:cNvSpPr>
                <a:spLocks/>
              </p:cNvSpPr>
              <p:nvPr/>
            </p:nvSpPr>
            <p:spPr bwMode="auto">
              <a:xfrm>
                <a:off x="4570" y="2293"/>
                <a:ext cx="86" cy="35"/>
              </a:xfrm>
              <a:custGeom>
                <a:avLst/>
                <a:gdLst>
                  <a:gd name="T0" fmla="*/ 166 w 172"/>
                  <a:gd name="T1" fmla="*/ 18 h 68"/>
                  <a:gd name="T2" fmla="*/ 172 w 172"/>
                  <a:gd name="T3" fmla="*/ 31 h 68"/>
                  <a:gd name="T4" fmla="*/ 172 w 172"/>
                  <a:gd name="T5" fmla="*/ 46 h 68"/>
                  <a:gd name="T6" fmla="*/ 161 w 172"/>
                  <a:gd name="T7" fmla="*/ 56 h 68"/>
                  <a:gd name="T8" fmla="*/ 143 w 172"/>
                  <a:gd name="T9" fmla="*/ 59 h 68"/>
                  <a:gd name="T10" fmla="*/ 117 w 172"/>
                  <a:gd name="T11" fmla="*/ 52 h 68"/>
                  <a:gd name="T12" fmla="*/ 91 w 172"/>
                  <a:gd name="T13" fmla="*/ 48 h 68"/>
                  <a:gd name="T14" fmla="*/ 64 w 172"/>
                  <a:gd name="T15" fmla="*/ 49 h 68"/>
                  <a:gd name="T16" fmla="*/ 41 w 172"/>
                  <a:gd name="T17" fmla="*/ 61 h 68"/>
                  <a:gd name="T18" fmla="*/ 19 w 172"/>
                  <a:gd name="T19" fmla="*/ 68 h 68"/>
                  <a:gd name="T20" fmla="*/ 1 w 172"/>
                  <a:gd name="T21" fmla="*/ 59 h 68"/>
                  <a:gd name="T22" fmla="*/ 0 w 172"/>
                  <a:gd name="T23" fmla="*/ 41 h 68"/>
                  <a:gd name="T24" fmla="*/ 11 w 172"/>
                  <a:gd name="T25" fmla="*/ 23 h 68"/>
                  <a:gd name="T26" fmla="*/ 32 w 172"/>
                  <a:gd name="T27" fmla="*/ 9 h 68"/>
                  <a:gd name="T28" fmla="*/ 68 w 172"/>
                  <a:gd name="T29" fmla="*/ 1 h 68"/>
                  <a:gd name="T30" fmla="*/ 105 w 172"/>
                  <a:gd name="T31" fmla="*/ 0 h 68"/>
                  <a:gd name="T32" fmla="*/ 142 w 172"/>
                  <a:gd name="T33" fmla="*/ 7 h 68"/>
                  <a:gd name="T34" fmla="*/ 166 w 172"/>
                  <a:gd name="T35" fmla="*/ 1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2" h="68">
                    <a:moveTo>
                      <a:pt x="166" y="18"/>
                    </a:moveTo>
                    <a:lnTo>
                      <a:pt x="172" y="31"/>
                    </a:lnTo>
                    <a:lnTo>
                      <a:pt x="172" y="46"/>
                    </a:lnTo>
                    <a:lnTo>
                      <a:pt x="161" y="56"/>
                    </a:lnTo>
                    <a:lnTo>
                      <a:pt x="143" y="59"/>
                    </a:lnTo>
                    <a:lnTo>
                      <a:pt x="117" y="52"/>
                    </a:lnTo>
                    <a:lnTo>
                      <a:pt x="91" y="48"/>
                    </a:lnTo>
                    <a:lnTo>
                      <a:pt x="64" y="49"/>
                    </a:lnTo>
                    <a:lnTo>
                      <a:pt x="41" y="61"/>
                    </a:lnTo>
                    <a:lnTo>
                      <a:pt x="19" y="68"/>
                    </a:lnTo>
                    <a:lnTo>
                      <a:pt x="1" y="59"/>
                    </a:lnTo>
                    <a:lnTo>
                      <a:pt x="0" y="41"/>
                    </a:lnTo>
                    <a:lnTo>
                      <a:pt x="11" y="23"/>
                    </a:lnTo>
                    <a:lnTo>
                      <a:pt x="32" y="9"/>
                    </a:lnTo>
                    <a:lnTo>
                      <a:pt x="68" y="1"/>
                    </a:lnTo>
                    <a:lnTo>
                      <a:pt x="105" y="0"/>
                    </a:lnTo>
                    <a:lnTo>
                      <a:pt x="142" y="7"/>
                    </a:lnTo>
                    <a:lnTo>
                      <a:pt x="166" y="18"/>
                    </a:lnTo>
                    <a:close/>
                  </a:path>
                </a:pathLst>
              </a:custGeom>
              <a:solidFill>
                <a:srgbClr val="A04000"/>
              </a:solidFill>
              <a:ln w="7938">
                <a:solidFill>
                  <a:srgbClr val="000000"/>
                </a:solidFill>
                <a:prstDash val="solid"/>
                <a:round/>
                <a:headEnd/>
                <a:tailEnd/>
              </a:ln>
            </p:spPr>
            <p:txBody>
              <a:bodyPr/>
              <a:lstStyle/>
              <a:p>
                <a:endParaRPr lang="en-GB"/>
              </a:p>
            </p:txBody>
          </p:sp>
        </p:grpSp>
        <p:grpSp>
          <p:nvGrpSpPr>
            <p:cNvPr id="110620" name="Group 28"/>
            <p:cNvGrpSpPr>
              <a:grpSpLocks/>
            </p:cNvGrpSpPr>
            <p:nvPr/>
          </p:nvGrpSpPr>
          <p:grpSpPr bwMode="auto">
            <a:xfrm>
              <a:off x="4695" y="2388"/>
              <a:ext cx="702" cy="1048"/>
              <a:chOff x="4695" y="2388"/>
              <a:chExt cx="702" cy="1048"/>
            </a:xfrm>
          </p:grpSpPr>
          <p:sp>
            <p:nvSpPr>
              <p:cNvPr id="110621" name="Freeform 29"/>
              <p:cNvSpPr>
                <a:spLocks/>
              </p:cNvSpPr>
              <p:nvPr/>
            </p:nvSpPr>
            <p:spPr bwMode="auto">
              <a:xfrm>
                <a:off x="4695" y="2388"/>
                <a:ext cx="448" cy="488"/>
              </a:xfrm>
              <a:custGeom>
                <a:avLst/>
                <a:gdLst>
                  <a:gd name="T0" fmla="*/ 473 w 897"/>
                  <a:gd name="T1" fmla="*/ 145 h 977"/>
                  <a:gd name="T2" fmla="*/ 497 w 897"/>
                  <a:gd name="T3" fmla="*/ 91 h 977"/>
                  <a:gd name="T4" fmla="*/ 544 w 897"/>
                  <a:gd name="T5" fmla="*/ 43 h 977"/>
                  <a:gd name="T6" fmla="*/ 590 w 897"/>
                  <a:gd name="T7" fmla="*/ 13 h 977"/>
                  <a:gd name="T8" fmla="*/ 648 w 897"/>
                  <a:gd name="T9" fmla="*/ 0 h 977"/>
                  <a:gd name="T10" fmla="*/ 701 w 897"/>
                  <a:gd name="T11" fmla="*/ 6 h 977"/>
                  <a:gd name="T12" fmla="*/ 759 w 897"/>
                  <a:gd name="T13" fmla="*/ 28 h 977"/>
                  <a:gd name="T14" fmla="*/ 796 w 897"/>
                  <a:gd name="T15" fmla="*/ 62 h 977"/>
                  <a:gd name="T16" fmla="*/ 821 w 897"/>
                  <a:gd name="T17" fmla="*/ 97 h 977"/>
                  <a:gd name="T18" fmla="*/ 847 w 897"/>
                  <a:gd name="T19" fmla="*/ 134 h 977"/>
                  <a:gd name="T20" fmla="*/ 867 w 897"/>
                  <a:gd name="T21" fmla="*/ 174 h 977"/>
                  <a:gd name="T22" fmla="*/ 888 w 897"/>
                  <a:gd name="T23" fmla="*/ 212 h 977"/>
                  <a:gd name="T24" fmla="*/ 897 w 897"/>
                  <a:gd name="T25" fmla="*/ 259 h 977"/>
                  <a:gd name="T26" fmla="*/ 881 w 897"/>
                  <a:gd name="T27" fmla="*/ 352 h 977"/>
                  <a:gd name="T28" fmla="*/ 839 w 897"/>
                  <a:gd name="T29" fmla="*/ 453 h 977"/>
                  <a:gd name="T30" fmla="*/ 788 w 897"/>
                  <a:gd name="T31" fmla="*/ 546 h 977"/>
                  <a:gd name="T32" fmla="*/ 736 w 897"/>
                  <a:gd name="T33" fmla="*/ 608 h 977"/>
                  <a:gd name="T34" fmla="*/ 686 w 897"/>
                  <a:gd name="T35" fmla="*/ 679 h 977"/>
                  <a:gd name="T36" fmla="*/ 617 w 897"/>
                  <a:gd name="T37" fmla="*/ 760 h 977"/>
                  <a:gd name="T38" fmla="*/ 560 w 897"/>
                  <a:gd name="T39" fmla="*/ 819 h 977"/>
                  <a:gd name="T40" fmla="*/ 541 w 897"/>
                  <a:gd name="T41" fmla="*/ 854 h 977"/>
                  <a:gd name="T42" fmla="*/ 516 w 897"/>
                  <a:gd name="T43" fmla="*/ 895 h 977"/>
                  <a:gd name="T44" fmla="*/ 488 w 897"/>
                  <a:gd name="T45" fmla="*/ 934 h 977"/>
                  <a:gd name="T46" fmla="*/ 437 w 897"/>
                  <a:gd name="T47" fmla="*/ 962 h 977"/>
                  <a:gd name="T48" fmla="*/ 358 w 897"/>
                  <a:gd name="T49" fmla="*/ 977 h 977"/>
                  <a:gd name="T50" fmla="*/ 258 w 897"/>
                  <a:gd name="T51" fmla="*/ 972 h 977"/>
                  <a:gd name="T52" fmla="*/ 172 w 897"/>
                  <a:gd name="T53" fmla="*/ 958 h 977"/>
                  <a:gd name="T54" fmla="*/ 101 w 897"/>
                  <a:gd name="T55" fmla="*/ 927 h 977"/>
                  <a:gd name="T56" fmla="*/ 47 w 897"/>
                  <a:gd name="T57" fmla="*/ 872 h 977"/>
                  <a:gd name="T58" fmla="*/ 15 w 897"/>
                  <a:gd name="T59" fmla="*/ 802 h 977"/>
                  <a:gd name="T60" fmla="*/ 0 w 897"/>
                  <a:gd name="T61" fmla="*/ 734 h 977"/>
                  <a:gd name="T62" fmla="*/ 20 w 897"/>
                  <a:gd name="T63" fmla="*/ 658 h 977"/>
                  <a:gd name="T64" fmla="*/ 50 w 897"/>
                  <a:gd name="T65" fmla="*/ 600 h 977"/>
                  <a:gd name="T66" fmla="*/ 86 w 897"/>
                  <a:gd name="T67" fmla="*/ 551 h 977"/>
                  <a:gd name="T68" fmla="*/ 136 w 897"/>
                  <a:gd name="T69" fmla="*/ 513 h 977"/>
                  <a:gd name="T70" fmla="*/ 193 w 897"/>
                  <a:gd name="T71" fmla="*/ 488 h 977"/>
                  <a:gd name="T72" fmla="*/ 264 w 897"/>
                  <a:gd name="T73" fmla="*/ 476 h 977"/>
                  <a:gd name="T74" fmla="*/ 329 w 897"/>
                  <a:gd name="T75" fmla="*/ 481 h 977"/>
                  <a:gd name="T76" fmla="*/ 372 w 897"/>
                  <a:gd name="T77" fmla="*/ 506 h 977"/>
                  <a:gd name="T78" fmla="*/ 405 w 897"/>
                  <a:gd name="T79" fmla="*/ 541 h 977"/>
                  <a:gd name="T80" fmla="*/ 456 w 897"/>
                  <a:gd name="T81" fmla="*/ 511 h 977"/>
                  <a:gd name="T82" fmla="*/ 511 w 897"/>
                  <a:gd name="T83" fmla="*/ 461 h 977"/>
                  <a:gd name="T84" fmla="*/ 553 w 897"/>
                  <a:gd name="T85" fmla="*/ 403 h 977"/>
                  <a:gd name="T86" fmla="*/ 582 w 897"/>
                  <a:gd name="T87" fmla="*/ 346 h 977"/>
                  <a:gd name="T88" fmla="*/ 511 w 897"/>
                  <a:gd name="T89" fmla="*/ 285 h 977"/>
                  <a:gd name="T90" fmla="*/ 476 w 897"/>
                  <a:gd name="T91" fmla="*/ 222 h 977"/>
                  <a:gd name="T92" fmla="*/ 473 w 897"/>
                  <a:gd name="T93" fmla="*/ 145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97" h="977">
                    <a:moveTo>
                      <a:pt x="473" y="145"/>
                    </a:moveTo>
                    <a:lnTo>
                      <a:pt x="497" y="91"/>
                    </a:lnTo>
                    <a:lnTo>
                      <a:pt x="544" y="43"/>
                    </a:lnTo>
                    <a:lnTo>
                      <a:pt x="590" y="13"/>
                    </a:lnTo>
                    <a:lnTo>
                      <a:pt x="648" y="0"/>
                    </a:lnTo>
                    <a:lnTo>
                      <a:pt x="701" y="6"/>
                    </a:lnTo>
                    <a:lnTo>
                      <a:pt x="759" y="28"/>
                    </a:lnTo>
                    <a:lnTo>
                      <a:pt x="796" y="62"/>
                    </a:lnTo>
                    <a:lnTo>
                      <a:pt x="821" y="97"/>
                    </a:lnTo>
                    <a:lnTo>
                      <a:pt x="847" y="134"/>
                    </a:lnTo>
                    <a:lnTo>
                      <a:pt x="867" y="174"/>
                    </a:lnTo>
                    <a:lnTo>
                      <a:pt x="888" y="212"/>
                    </a:lnTo>
                    <a:lnTo>
                      <a:pt x="897" y="259"/>
                    </a:lnTo>
                    <a:lnTo>
                      <a:pt x="881" y="352"/>
                    </a:lnTo>
                    <a:lnTo>
                      <a:pt x="839" y="453"/>
                    </a:lnTo>
                    <a:lnTo>
                      <a:pt x="788" y="546"/>
                    </a:lnTo>
                    <a:lnTo>
                      <a:pt x="736" y="608"/>
                    </a:lnTo>
                    <a:lnTo>
                      <a:pt x="686" y="679"/>
                    </a:lnTo>
                    <a:lnTo>
                      <a:pt x="617" y="760"/>
                    </a:lnTo>
                    <a:lnTo>
                      <a:pt x="560" y="819"/>
                    </a:lnTo>
                    <a:lnTo>
                      <a:pt x="541" y="854"/>
                    </a:lnTo>
                    <a:lnTo>
                      <a:pt x="516" y="895"/>
                    </a:lnTo>
                    <a:lnTo>
                      <a:pt x="488" y="934"/>
                    </a:lnTo>
                    <a:lnTo>
                      <a:pt x="437" y="962"/>
                    </a:lnTo>
                    <a:lnTo>
                      <a:pt x="358" y="977"/>
                    </a:lnTo>
                    <a:lnTo>
                      <a:pt x="258" y="972"/>
                    </a:lnTo>
                    <a:lnTo>
                      <a:pt x="172" y="958"/>
                    </a:lnTo>
                    <a:lnTo>
                      <a:pt x="101" y="927"/>
                    </a:lnTo>
                    <a:lnTo>
                      <a:pt x="47" y="872"/>
                    </a:lnTo>
                    <a:lnTo>
                      <a:pt x="15" y="802"/>
                    </a:lnTo>
                    <a:lnTo>
                      <a:pt x="0" y="734"/>
                    </a:lnTo>
                    <a:lnTo>
                      <a:pt x="20" y="658"/>
                    </a:lnTo>
                    <a:lnTo>
                      <a:pt x="50" y="600"/>
                    </a:lnTo>
                    <a:lnTo>
                      <a:pt x="86" y="551"/>
                    </a:lnTo>
                    <a:lnTo>
                      <a:pt x="136" y="513"/>
                    </a:lnTo>
                    <a:lnTo>
                      <a:pt x="193" y="488"/>
                    </a:lnTo>
                    <a:lnTo>
                      <a:pt x="264" y="476"/>
                    </a:lnTo>
                    <a:lnTo>
                      <a:pt x="329" y="481"/>
                    </a:lnTo>
                    <a:lnTo>
                      <a:pt x="372" y="506"/>
                    </a:lnTo>
                    <a:lnTo>
                      <a:pt x="405" y="541"/>
                    </a:lnTo>
                    <a:lnTo>
                      <a:pt x="456" y="511"/>
                    </a:lnTo>
                    <a:lnTo>
                      <a:pt x="511" y="461"/>
                    </a:lnTo>
                    <a:lnTo>
                      <a:pt x="553" y="403"/>
                    </a:lnTo>
                    <a:lnTo>
                      <a:pt x="582" y="346"/>
                    </a:lnTo>
                    <a:lnTo>
                      <a:pt x="511" y="285"/>
                    </a:lnTo>
                    <a:lnTo>
                      <a:pt x="476" y="222"/>
                    </a:lnTo>
                    <a:lnTo>
                      <a:pt x="473" y="145"/>
                    </a:lnTo>
                    <a:close/>
                  </a:path>
                </a:pathLst>
              </a:custGeom>
              <a:solidFill>
                <a:srgbClr val="008080"/>
              </a:solidFill>
              <a:ln w="7938">
                <a:solidFill>
                  <a:srgbClr val="000000"/>
                </a:solidFill>
                <a:prstDash val="solid"/>
                <a:round/>
                <a:headEnd/>
                <a:tailEnd/>
              </a:ln>
            </p:spPr>
            <p:txBody>
              <a:bodyPr/>
              <a:lstStyle/>
              <a:p>
                <a:endParaRPr lang="en-GB"/>
              </a:p>
            </p:txBody>
          </p:sp>
          <p:sp>
            <p:nvSpPr>
              <p:cNvPr id="110622" name="Freeform 30"/>
              <p:cNvSpPr>
                <a:spLocks/>
              </p:cNvSpPr>
              <p:nvPr/>
            </p:nvSpPr>
            <p:spPr bwMode="auto">
              <a:xfrm>
                <a:off x="4829" y="2468"/>
                <a:ext cx="374" cy="634"/>
              </a:xfrm>
              <a:custGeom>
                <a:avLst/>
                <a:gdLst>
                  <a:gd name="T0" fmla="*/ 78 w 748"/>
                  <a:gd name="T1" fmla="*/ 38 h 1270"/>
                  <a:gd name="T2" fmla="*/ 211 w 748"/>
                  <a:gd name="T3" fmla="*/ 2 h 1270"/>
                  <a:gd name="T4" fmla="*/ 353 w 748"/>
                  <a:gd name="T5" fmla="*/ 10 h 1270"/>
                  <a:gd name="T6" fmla="*/ 467 w 748"/>
                  <a:gd name="T7" fmla="*/ 33 h 1270"/>
                  <a:gd name="T8" fmla="*/ 583 w 748"/>
                  <a:gd name="T9" fmla="*/ 69 h 1270"/>
                  <a:gd name="T10" fmla="*/ 649 w 748"/>
                  <a:gd name="T11" fmla="*/ 101 h 1270"/>
                  <a:gd name="T12" fmla="*/ 723 w 748"/>
                  <a:gd name="T13" fmla="*/ 187 h 1270"/>
                  <a:gd name="T14" fmla="*/ 748 w 748"/>
                  <a:gd name="T15" fmla="*/ 282 h 1270"/>
                  <a:gd name="T16" fmla="*/ 729 w 748"/>
                  <a:gd name="T17" fmla="*/ 368 h 1270"/>
                  <a:gd name="T18" fmla="*/ 688 w 748"/>
                  <a:gd name="T19" fmla="*/ 450 h 1270"/>
                  <a:gd name="T20" fmla="*/ 653 w 748"/>
                  <a:gd name="T21" fmla="*/ 547 h 1270"/>
                  <a:gd name="T22" fmla="*/ 611 w 748"/>
                  <a:gd name="T23" fmla="*/ 641 h 1270"/>
                  <a:gd name="T24" fmla="*/ 564 w 748"/>
                  <a:gd name="T25" fmla="*/ 720 h 1270"/>
                  <a:gd name="T26" fmla="*/ 511 w 748"/>
                  <a:gd name="T27" fmla="*/ 789 h 1270"/>
                  <a:gd name="T28" fmla="*/ 444 w 748"/>
                  <a:gd name="T29" fmla="*/ 830 h 1270"/>
                  <a:gd name="T30" fmla="*/ 470 w 748"/>
                  <a:gd name="T31" fmla="*/ 1040 h 1270"/>
                  <a:gd name="T32" fmla="*/ 149 w 748"/>
                  <a:gd name="T33" fmla="*/ 1209 h 1270"/>
                  <a:gd name="T34" fmla="*/ 138 w 748"/>
                  <a:gd name="T35" fmla="*/ 1047 h 1270"/>
                  <a:gd name="T36" fmla="*/ 97 w 748"/>
                  <a:gd name="T37" fmla="*/ 948 h 1270"/>
                  <a:gd name="T38" fmla="*/ 50 w 748"/>
                  <a:gd name="T39" fmla="*/ 862 h 1270"/>
                  <a:gd name="T40" fmla="*/ 108 w 748"/>
                  <a:gd name="T41" fmla="*/ 812 h 1270"/>
                  <a:gd name="T42" fmla="*/ 185 w 748"/>
                  <a:gd name="T43" fmla="*/ 776 h 1270"/>
                  <a:gd name="T44" fmla="*/ 172 w 748"/>
                  <a:gd name="T45" fmla="*/ 678 h 1270"/>
                  <a:gd name="T46" fmla="*/ 219 w 748"/>
                  <a:gd name="T47" fmla="*/ 547 h 1270"/>
                  <a:gd name="T48" fmla="*/ 297 w 748"/>
                  <a:gd name="T49" fmla="*/ 444 h 1270"/>
                  <a:gd name="T50" fmla="*/ 391 w 748"/>
                  <a:gd name="T51" fmla="*/ 377 h 1270"/>
                  <a:gd name="T52" fmla="*/ 374 w 748"/>
                  <a:gd name="T53" fmla="*/ 371 h 1270"/>
                  <a:gd name="T54" fmla="*/ 331 w 748"/>
                  <a:gd name="T55" fmla="*/ 361 h 1270"/>
                  <a:gd name="T56" fmla="*/ 253 w 748"/>
                  <a:gd name="T57" fmla="*/ 399 h 1270"/>
                  <a:gd name="T58" fmla="*/ 205 w 748"/>
                  <a:gd name="T59" fmla="*/ 454 h 1270"/>
                  <a:gd name="T60" fmla="*/ 140 w 748"/>
                  <a:gd name="T61" fmla="*/ 455 h 1270"/>
                  <a:gd name="T62" fmla="*/ 121 w 748"/>
                  <a:gd name="T63" fmla="*/ 413 h 1270"/>
                  <a:gd name="T64" fmla="*/ 106 w 748"/>
                  <a:gd name="T65" fmla="*/ 380 h 1270"/>
                  <a:gd name="T66" fmla="*/ 99 w 748"/>
                  <a:gd name="T67" fmla="*/ 319 h 1270"/>
                  <a:gd name="T68" fmla="*/ 131 w 748"/>
                  <a:gd name="T69" fmla="*/ 275 h 1270"/>
                  <a:gd name="T70" fmla="*/ 75 w 748"/>
                  <a:gd name="T71" fmla="*/ 264 h 1270"/>
                  <a:gd name="T72" fmla="*/ 70 w 748"/>
                  <a:gd name="T73" fmla="*/ 204 h 1270"/>
                  <a:gd name="T74" fmla="*/ 82 w 748"/>
                  <a:gd name="T75" fmla="*/ 182 h 1270"/>
                  <a:gd name="T76" fmla="*/ 20 w 748"/>
                  <a:gd name="T77" fmla="*/ 178 h 1270"/>
                  <a:gd name="T78" fmla="*/ 0 w 748"/>
                  <a:gd name="T79" fmla="*/ 144 h 1270"/>
                  <a:gd name="T80" fmla="*/ 25 w 748"/>
                  <a:gd name="T81" fmla="*/ 77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48" h="1270">
                    <a:moveTo>
                      <a:pt x="25" y="77"/>
                    </a:moveTo>
                    <a:lnTo>
                      <a:pt x="78" y="38"/>
                    </a:lnTo>
                    <a:lnTo>
                      <a:pt x="136" y="15"/>
                    </a:lnTo>
                    <a:lnTo>
                      <a:pt x="211" y="2"/>
                    </a:lnTo>
                    <a:lnTo>
                      <a:pt x="282" y="0"/>
                    </a:lnTo>
                    <a:lnTo>
                      <a:pt x="353" y="10"/>
                    </a:lnTo>
                    <a:lnTo>
                      <a:pt x="411" y="18"/>
                    </a:lnTo>
                    <a:lnTo>
                      <a:pt x="467" y="33"/>
                    </a:lnTo>
                    <a:lnTo>
                      <a:pt x="534" y="52"/>
                    </a:lnTo>
                    <a:lnTo>
                      <a:pt x="583" y="69"/>
                    </a:lnTo>
                    <a:lnTo>
                      <a:pt x="600" y="79"/>
                    </a:lnTo>
                    <a:lnTo>
                      <a:pt x="649" y="101"/>
                    </a:lnTo>
                    <a:lnTo>
                      <a:pt x="688" y="134"/>
                    </a:lnTo>
                    <a:lnTo>
                      <a:pt x="723" y="187"/>
                    </a:lnTo>
                    <a:lnTo>
                      <a:pt x="743" y="237"/>
                    </a:lnTo>
                    <a:lnTo>
                      <a:pt x="748" y="282"/>
                    </a:lnTo>
                    <a:lnTo>
                      <a:pt x="743" y="325"/>
                    </a:lnTo>
                    <a:lnTo>
                      <a:pt x="729" y="368"/>
                    </a:lnTo>
                    <a:lnTo>
                      <a:pt x="709" y="411"/>
                    </a:lnTo>
                    <a:lnTo>
                      <a:pt x="688" y="450"/>
                    </a:lnTo>
                    <a:lnTo>
                      <a:pt x="669" y="500"/>
                    </a:lnTo>
                    <a:lnTo>
                      <a:pt x="653" y="547"/>
                    </a:lnTo>
                    <a:lnTo>
                      <a:pt x="639" y="584"/>
                    </a:lnTo>
                    <a:lnTo>
                      <a:pt x="611" y="641"/>
                    </a:lnTo>
                    <a:lnTo>
                      <a:pt x="586" y="681"/>
                    </a:lnTo>
                    <a:lnTo>
                      <a:pt x="564" y="720"/>
                    </a:lnTo>
                    <a:lnTo>
                      <a:pt x="536" y="760"/>
                    </a:lnTo>
                    <a:lnTo>
                      <a:pt x="511" y="789"/>
                    </a:lnTo>
                    <a:lnTo>
                      <a:pt x="480" y="812"/>
                    </a:lnTo>
                    <a:lnTo>
                      <a:pt x="444" y="830"/>
                    </a:lnTo>
                    <a:lnTo>
                      <a:pt x="413" y="843"/>
                    </a:lnTo>
                    <a:lnTo>
                      <a:pt x="470" y="1040"/>
                    </a:lnTo>
                    <a:lnTo>
                      <a:pt x="167" y="1270"/>
                    </a:lnTo>
                    <a:lnTo>
                      <a:pt x="149" y="1209"/>
                    </a:lnTo>
                    <a:lnTo>
                      <a:pt x="138" y="1129"/>
                    </a:lnTo>
                    <a:lnTo>
                      <a:pt x="138" y="1047"/>
                    </a:lnTo>
                    <a:lnTo>
                      <a:pt x="140" y="968"/>
                    </a:lnTo>
                    <a:lnTo>
                      <a:pt x="97" y="948"/>
                    </a:lnTo>
                    <a:lnTo>
                      <a:pt x="65" y="914"/>
                    </a:lnTo>
                    <a:lnTo>
                      <a:pt x="50" y="862"/>
                    </a:lnTo>
                    <a:lnTo>
                      <a:pt x="43" y="812"/>
                    </a:lnTo>
                    <a:lnTo>
                      <a:pt x="108" y="812"/>
                    </a:lnTo>
                    <a:lnTo>
                      <a:pt x="153" y="804"/>
                    </a:lnTo>
                    <a:lnTo>
                      <a:pt x="185" y="776"/>
                    </a:lnTo>
                    <a:lnTo>
                      <a:pt x="181" y="745"/>
                    </a:lnTo>
                    <a:lnTo>
                      <a:pt x="172" y="678"/>
                    </a:lnTo>
                    <a:lnTo>
                      <a:pt x="189" y="610"/>
                    </a:lnTo>
                    <a:lnTo>
                      <a:pt x="219" y="547"/>
                    </a:lnTo>
                    <a:lnTo>
                      <a:pt x="260" y="492"/>
                    </a:lnTo>
                    <a:lnTo>
                      <a:pt x="297" y="444"/>
                    </a:lnTo>
                    <a:lnTo>
                      <a:pt x="342" y="410"/>
                    </a:lnTo>
                    <a:lnTo>
                      <a:pt x="391" y="377"/>
                    </a:lnTo>
                    <a:lnTo>
                      <a:pt x="395" y="364"/>
                    </a:lnTo>
                    <a:lnTo>
                      <a:pt x="374" y="371"/>
                    </a:lnTo>
                    <a:lnTo>
                      <a:pt x="355" y="366"/>
                    </a:lnTo>
                    <a:lnTo>
                      <a:pt x="331" y="361"/>
                    </a:lnTo>
                    <a:lnTo>
                      <a:pt x="295" y="376"/>
                    </a:lnTo>
                    <a:lnTo>
                      <a:pt x="253" y="399"/>
                    </a:lnTo>
                    <a:lnTo>
                      <a:pt x="222" y="427"/>
                    </a:lnTo>
                    <a:lnTo>
                      <a:pt x="205" y="454"/>
                    </a:lnTo>
                    <a:lnTo>
                      <a:pt x="181" y="463"/>
                    </a:lnTo>
                    <a:lnTo>
                      <a:pt x="140" y="455"/>
                    </a:lnTo>
                    <a:lnTo>
                      <a:pt x="121" y="433"/>
                    </a:lnTo>
                    <a:lnTo>
                      <a:pt x="121" y="413"/>
                    </a:lnTo>
                    <a:lnTo>
                      <a:pt x="138" y="387"/>
                    </a:lnTo>
                    <a:lnTo>
                      <a:pt x="106" y="380"/>
                    </a:lnTo>
                    <a:lnTo>
                      <a:pt x="97" y="354"/>
                    </a:lnTo>
                    <a:lnTo>
                      <a:pt x="99" y="319"/>
                    </a:lnTo>
                    <a:lnTo>
                      <a:pt x="115" y="293"/>
                    </a:lnTo>
                    <a:lnTo>
                      <a:pt x="131" y="275"/>
                    </a:lnTo>
                    <a:lnTo>
                      <a:pt x="99" y="278"/>
                    </a:lnTo>
                    <a:lnTo>
                      <a:pt x="75" y="264"/>
                    </a:lnTo>
                    <a:lnTo>
                      <a:pt x="65" y="239"/>
                    </a:lnTo>
                    <a:lnTo>
                      <a:pt x="70" y="204"/>
                    </a:lnTo>
                    <a:lnTo>
                      <a:pt x="111" y="179"/>
                    </a:lnTo>
                    <a:lnTo>
                      <a:pt x="82" y="182"/>
                    </a:lnTo>
                    <a:lnTo>
                      <a:pt x="48" y="186"/>
                    </a:lnTo>
                    <a:lnTo>
                      <a:pt x="20" y="178"/>
                    </a:lnTo>
                    <a:lnTo>
                      <a:pt x="11" y="168"/>
                    </a:lnTo>
                    <a:lnTo>
                      <a:pt x="0" y="144"/>
                    </a:lnTo>
                    <a:lnTo>
                      <a:pt x="4" y="116"/>
                    </a:lnTo>
                    <a:lnTo>
                      <a:pt x="25" y="77"/>
                    </a:lnTo>
                    <a:close/>
                  </a:path>
                </a:pathLst>
              </a:custGeom>
              <a:solidFill>
                <a:srgbClr val="E0A080"/>
              </a:solidFill>
              <a:ln w="7938">
                <a:solidFill>
                  <a:srgbClr val="000000"/>
                </a:solidFill>
                <a:prstDash val="solid"/>
                <a:round/>
                <a:headEnd/>
                <a:tailEnd/>
              </a:ln>
            </p:spPr>
            <p:txBody>
              <a:bodyPr/>
              <a:lstStyle/>
              <a:p>
                <a:endParaRPr lang="en-GB"/>
              </a:p>
            </p:txBody>
          </p:sp>
          <p:sp>
            <p:nvSpPr>
              <p:cNvPr id="110623" name="Freeform 31"/>
              <p:cNvSpPr>
                <a:spLocks/>
              </p:cNvSpPr>
              <p:nvPr/>
            </p:nvSpPr>
            <p:spPr bwMode="auto">
              <a:xfrm>
                <a:off x="4923" y="2865"/>
                <a:ext cx="29" cy="35"/>
              </a:xfrm>
              <a:custGeom>
                <a:avLst/>
                <a:gdLst>
                  <a:gd name="T0" fmla="*/ 0 w 59"/>
                  <a:gd name="T1" fmla="*/ 0 h 71"/>
                  <a:gd name="T2" fmla="*/ 15 w 59"/>
                  <a:gd name="T3" fmla="*/ 36 h 71"/>
                  <a:gd name="T4" fmla="*/ 29 w 59"/>
                  <a:gd name="T5" fmla="*/ 53 h 71"/>
                  <a:gd name="T6" fmla="*/ 59 w 59"/>
                  <a:gd name="T7" fmla="*/ 71 h 71"/>
                </a:gdLst>
                <a:ahLst/>
                <a:cxnLst>
                  <a:cxn ang="0">
                    <a:pos x="T0" y="T1"/>
                  </a:cxn>
                  <a:cxn ang="0">
                    <a:pos x="T2" y="T3"/>
                  </a:cxn>
                  <a:cxn ang="0">
                    <a:pos x="T4" y="T5"/>
                  </a:cxn>
                  <a:cxn ang="0">
                    <a:pos x="T6" y="T7"/>
                  </a:cxn>
                </a:cxnLst>
                <a:rect l="0" t="0" r="r" b="b"/>
                <a:pathLst>
                  <a:path w="59" h="71">
                    <a:moveTo>
                      <a:pt x="0" y="0"/>
                    </a:moveTo>
                    <a:lnTo>
                      <a:pt x="15" y="36"/>
                    </a:lnTo>
                    <a:lnTo>
                      <a:pt x="29" y="53"/>
                    </a:lnTo>
                    <a:lnTo>
                      <a:pt x="59" y="7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110624" name="Group 32"/>
              <p:cNvGrpSpPr>
                <a:grpSpLocks/>
              </p:cNvGrpSpPr>
              <p:nvPr/>
            </p:nvGrpSpPr>
            <p:grpSpPr bwMode="auto">
              <a:xfrm>
                <a:off x="4826" y="2465"/>
                <a:ext cx="318" cy="238"/>
                <a:chOff x="4826" y="2465"/>
                <a:chExt cx="318" cy="238"/>
              </a:xfrm>
            </p:grpSpPr>
            <p:sp>
              <p:nvSpPr>
                <p:cNvPr id="110625" name="Freeform 33"/>
                <p:cNvSpPr>
                  <a:spLocks/>
                </p:cNvSpPr>
                <p:nvPr/>
              </p:nvSpPr>
              <p:spPr bwMode="auto">
                <a:xfrm>
                  <a:off x="4884" y="2518"/>
                  <a:ext cx="190" cy="38"/>
                </a:xfrm>
                <a:custGeom>
                  <a:avLst/>
                  <a:gdLst>
                    <a:gd name="T0" fmla="*/ 0 w 380"/>
                    <a:gd name="T1" fmla="*/ 77 h 77"/>
                    <a:gd name="T2" fmla="*/ 43 w 380"/>
                    <a:gd name="T3" fmla="*/ 36 h 77"/>
                    <a:gd name="T4" fmla="*/ 101 w 380"/>
                    <a:gd name="T5" fmla="*/ 13 h 77"/>
                    <a:gd name="T6" fmla="*/ 139 w 380"/>
                    <a:gd name="T7" fmla="*/ 2 h 77"/>
                    <a:gd name="T8" fmla="*/ 176 w 380"/>
                    <a:gd name="T9" fmla="*/ 2 h 77"/>
                    <a:gd name="T10" fmla="*/ 217 w 380"/>
                    <a:gd name="T11" fmla="*/ 0 h 77"/>
                    <a:gd name="T12" fmla="*/ 267 w 380"/>
                    <a:gd name="T13" fmla="*/ 9 h 77"/>
                    <a:gd name="T14" fmla="*/ 322 w 380"/>
                    <a:gd name="T15" fmla="*/ 17 h 77"/>
                    <a:gd name="T16" fmla="*/ 380 w 380"/>
                    <a:gd name="T17" fmla="*/ 36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77">
                      <a:moveTo>
                        <a:pt x="0" y="77"/>
                      </a:moveTo>
                      <a:lnTo>
                        <a:pt x="43" y="36"/>
                      </a:lnTo>
                      <a:lnTo>
                        <a:pt x="101" y="13"/>
                      </a:lnTo>
                      <a:lnTo>
                        <a:pt x="139" y="2"/>
                      </a:lnTo>
                      <a:lnTo>
                        <a:pt x="176" y="2"/>
                      </a:lnTo>
                      <a:lnTo>
                        <a:pt x="217" y="0"/>
                      </a:lnTo>
                      <a:lnTo>
                        <a:pt x="267" y="9"/>
                      </a:lnTo>
                      <a:lnTo>
                        <a:pt x="322" y="17"/>
                      </a:lnTo>
                      <a:lnTo>
                        <a:pt x="380" y="36"/>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26" name="Freeform 34"/>
                <p:cNvSpPr>
                  <a:spLocks/>
                </p:cNvSpPr>
                <p:nvPr/>
              </p:nvSpPr>
              <p:spPr bwMode="auto">
                <a:xfrm>
                  <a:off x="4900" y="2561"/>
                  <a:ext cx="162" cy="39"/>
                </a:xfrm>
                <a:custGeom>
                  <a:avLst/>
                  <a:gdLst>
                    <a:gd name="T0" fmla="*/ 0 w 324"/>
                    <a:gd name="T1" fmla="*/ 78 h 78"/>
                    <a:gd name="T2" fmla="*/ 36 w 324"/>
                    <a:gd name="T3" fmla="*/ 50 h 78"/>
                    <a:gd name="T4" fmla="*/ 71 w 324"/>
                    <a:gd name="T5" fmla="*/ 26 h 78"/>
                    <a:gd name="T6" fmla="*/ 116 w 324"/>
                    <a:gd name="T7" fmla="*/ 7 h 78"/>
                    <a:gd name="T8" fmla="*/ 153 w 324"/>
                    <a:gd name="T9" fmla="*/ 0 h 78"/>
                    <a:gd name="T10" fmla="*/ 201 w 324"/>
                    <a:gd name="T11" fmla="*/ 5 h 78"/>
                    <a:gd name="T12" fmla="*/ 245 w 324"/>
                    <a:gd name="T13" fmla="*/ 14 h 78"/>
                    <a:gd name="T14" fmla="*/ 284 w 324"/>
                    <a:gd name="T15" fmla="*/ 26 h 78"/>
                    <a:gd name="T16" fmla="*/ 324 w 324"/>
                    <a:gd name="T17" fmla="*/ 5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4" h="78">
                      <a:moveTo>
                        <a:pt x="0" y="78"/>
                      </a:moveTo>
                      <a:lnTo>
                        <a:pt x="36" y="50"/>
                      </a:lnTo>
                      <a:lnTo>
                        <a:pt x="71" y="26"/>
                      </a:lnTo>
                      <a:lnTo>
                        <a:pt x="116" y="7"/>
                      </a:lnTo>
                      <a:lnTo>
                        <a:pt x="153" y="0"/>
                      </a:lnTo>
                      <a:lnTo>
                        <a:pt x="201" y="5"/>
                      </a:lnTo>
                      <a:lnTo>
                        <a:pt x="245" y="14"/>
                      </a:lnTo>
                      <a:lnTo>
                        <a:pt x="284" y="26"/>
                      </a:lnTo>
                      <a:lnTo>
                        <a:pt x="324" y="52"/>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27" name="Freeform 35"/>
                <p:cNvSpPr>
                  <a:spLocks/>
                </p:cNvSpPr>
                <p:nvPr/>
              </p:nvSpPr>
              <p:spPr bwMode="auto">
                <a:xfrm>
                  <a:off x="4904" y="2604"/>
                  <a:ext cx="125" cy="51"/>
                </a:xfrm>
                <a:custGeom>
                  <a:avLst/>
                  <a:gdLst>
                    <a:gd name="T0" fmla="*/ 0 w 248"/>
                    <a:gd name="T1" fmla="*/ 102 h 102"/>
                    <a:gd name="T2" fmla="*/ 25 w 248"/>
                    <a:gd name="T3" fmla="*/ 72 h 102"/>
                    <a:gd name="T4" fmla="*/ 64 w 248"/>
                    <a:gd name="T5" fmla="*/ 39 h 102"/>
                    <a:gd name="T6" fmla="*/ 105 w 248"/>
                    <a:gd name="T7" fmla="*/ 20 h 102"/>
                    <a:gd name="T8" fmla="*/ 162 w 248"/>
                    <a:gd name="T9" fmla="*/ 0 h 102"/>
                    <a:gd name="T10" fmla="*/ 214 w 248"/>
                    <a:gd name="T11" fmla="*/ 3 h 102"/>
                    <a:gd name="T12" fmla="*/ 248 w 248"/>
                    <a:gd name="T13" fmla="*/ 24 h 102"/>
                  </a:gdLst>
                  <a:ahLst/>
                  <a:cxnLst>
                    <a:cxn ang="0">
                      <a:pos x="T0" y="T1"/>
                    </a:cxn>
                    <a:cxn ang="0">
                      <a:pos x="T2" y="T3"/>
                    </a:cxn>
                    <a:cxn ang="0">
                      <a:pos x="T4" y="T5"/>
                    </a:cxn>
                    <a:cxn ang="0">
                      <a:pos x="T6" y="T7"/>
                    </a:cxn>
                    <a:cxn ang="0">
                      <a:pos x="T8" y="T9"/>
                    </a:cxn>
                    <a:cxn ang="0">
                      <a:pos x="T10" y="T11"/>
                    </a:cxn>
                    <a:cxn ang="0">
                      <a:pos x="T12" y="T13"/>
                    </a:cxn>
                  </a:cxnLst>
                  <a:rect l="0" t="0" r="r" b="b"/>
                  <a:pathLst>
                    <a:path w="248" h="102">
                      <a:moveTo>
                        <a:pt x="0" y="102"/>
                      </a:moveTo>
                      <a:lnTo>
                        <a:pt x="25" y="72"/>
                      </a:lnTo>
                      <a:lnTo>
                        <a:pt x="64" y="39"/>
                      </a:lnTo>
                      <a:lnTo>
                        <a:pt x="105" y="20"/>
                      </a:lnTo>
                      <a:lnTo>
                        <a:pt x="162" y="0"/>
                      </a:lnTo>
                      <a:lnTo>
                        <a:pt x="214" y="3"/>
                      </a:lnTo>
                      <a:lnTo>
                        <a:pt x="248" y="2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28" name="Freeform 36"/>
                <p:cNvSpPr>
                  <a:spLocks/>
                </p:cNvSpPr>
                <p:nvPr/>
              </p:nvSpPr>
              <p:spPr bwMode="auto">
                <a:xfrm>
                  <a:off x="4826" y="2515"/>
                  <a:ext cx="47" cy="49"/>
                </a:xfrm>
                <a:custGeom>
                  <a:avLst/>
                  <a:gdLst>
                    <a:gd name="T0" fmla="*/ 15 w 93"/>
                    <a:gd name="T1" fmla="*/ 0 h 98"/>
                    <a:gd name="T2" fmla="*/ 4 w 93"/>
                    <a:gd name="T3" fmla="*/ 24 h 98"/>
                    <a:gd name="T4" fmla="*/ 0 w 93"/>
                    <a:gd name="T5" fmla="*/ 56 h 98"/>
                    <a:gd name="T6" fmla="*/ 20 w 93"/>
                    <a:gd name="T7" fmla="*/ 87 h 98"/>
                    <a:gd name="T8" fmla="*/ 55 w 93"/>
                    <a:gd name="T9" fmla="*/ 98 h 98"/>
                    <a:gd name="T10" fmla="*/ 93 w 93"/>
                    <a:gd name="T11" fmla="*/ 94 h 98"/>
                  </a:gdLst>
                  <a:ahLst/>
                  <a:cxnLst>
                    <a:cxn ang="0">
                      <a:pos x="T0" y="T1"/>
                    </a:cxn>
                    <a:cxn ang="0">
                      <a:pos x="T2" y="T3"/>
                    </a:cxn>
                    <a:cxn ang="0">
                      <a:pos x="T4" y="T5"/>
                    </a:cxn>
                    <a:cxn ang="0">
                      <a:pos x="T6" y="T7"/>
                    </a:cxn>
                    <a:cxn ang="0">
                      <a:pos x="T8" y="T9"/>
                    </a:cxn>
                    <a:cxn ang="0">
                      <a:pos x="T10" y="T11"/>
                    </a:cxn>
                  </a:cxnLst>
                  <a:rect l="0" t="0" r="r" b="b"/>
                  <a:pathLst>
                    <a:path w="93" h="98">
                      <a:moveTo>
                        <a:pt x="15" y="0"/>
                      </a:moveTo>
                      <a:lnTo>
                        <a:pt x="4" y="24"/>
                      </a:lnTo>
                      <a:lnTo>
                        <a:pt x="0" y="56"/>
                      </a:lnTo>
                      <a:lnTo>
                        <a:pt x="20" y="87"/>
                      </a:lnTo>
                      <a:lnTo>
                        <a:pt x="55" y="98"/>
                      </a:lnTo>
                      <a:lnTo>
                        <a:pt x="93" y="9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29" name="Freeform 37"/>
                <p:cNvSpPr>
                  <a:spLocks/>
                </p:cNvSpPr>
                <p:nvPr/>
              </p:nvSpPr>
              <p:spPr bwMode="auto">
                <a:xfrm>
                  <a:off x="4858" y="2569"/>
                  <a:ext cx="29" cy="39"/>
                </a:xfrm>
                <a:custGeom>
                  <a:avLst/>
                  <a:gdLst>
                    <a:gd name="T0" fmla="*/ 8 w 58"/>
                    <a:gd name="T1" fmla="*/ 0 h 78"/>
                    <a:gd name="T2" fmla="*/ 0 w 58"/>
                    <a:gd name="T3" fmla="*/ 27 h 78"/>
                    <a:gd name="T4" fmla="*/ 2 w 58"/>
                    <a:gd name="T5" fmla="*/ 53 h 78"/>
                    <a:gd name="T6" fmla="*/ 16 w 58"/>
                    <a:gd name="T7" fmla="*/ 71 h 78"/>
                    <a:gd name="T8" fmla="*/ 35 w 58"/>
                    <a:gd name="T9" fmla="*/ 78 h 78"/>
                    <a:gd name="T10" fmla="*/ 58 w 58"/>
                    <a:gd name="T11" fmla="*/ 75 h 78"/>
                  </a:gdLst>
                  <a:ahLst/>
                  <a:cxnLst>
                    <a:cxn ang="0">
                      <a:pos x="T0" y="T1"/>
                    </a:cxn>
                    <a:cxn ang="0">
                      <a:pos x="T2" y="T3"/>
                    </a:cxn>
                    <a:cxn ang="0">
                      <a:pos x="T4" y="T5"/>
                    </a:cxn>
                    <a:cxn ang="0">
                      <a:pos x="T6" y="T7"/>
                    </a:cxn>
                    <a:cxn ang="0">
                      <a:pos x="T8" y="T9"/>
                    </a:cxn>
                    <a:cxn ang="0">
                      <a:pos x="T10" y="T11"/>
                    </a:cxn>
                  </a:cxnLst>
                  <a:rect l="0" t="0" r="r" b="b"/>
                  <a:pathLst>
                    <a:path w="58" h="78">
                      <a:moveTo>
                        <a:pt x="8" y="0"/>
                      </a:moveTo>
                      <a:lnTo>
                        <a:pt x="0" y="27"/>
                      </a:lnTo>
                      <a:lnTo>
                        <a:pt x="2" y="53"/>
                      </a:lnTo>
                      <a:lnTo>
                        <a:pt x="16" y="71"/>
                      </a:lnTo>
                      <a:lnTo>
                        <a:pt x="35" y="78"/>
                      </a:lnTo>
                      <a:lnTo>
                        <a:pt x="58"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30" name="Freeform 38"/>
                <p:cNvSpPr>
                  <a:spLocks/>
                </p:cNvSpPr>
                <p:nvPr/>
              </p:nvSpPr>
              <p:spPr bwMode="auto">
                <a:xfrm>
                  <a:off x="4873" y="2616"/>
                  <a:ext cx="62" cy="87"/>
                </a:xfrm>
                <a:custGeom>
                  <a:avLst/>
                  <a:gdLst>
                    <a:gd name="T0" fmla="*/ 15 w 124"/>
                    <a:gd name="T1" fmla="*/ 0 h 173"/>
                    <a:gd name="T2" fmla="*/ 4 w 124"/>
                    <a:gd name="T3" fmla="*/ 23 h 173"/>
                    <a:gd name="T4" fmla="*/ 0 w 124"/>
                    <a:gd name="T5" fmla="*/ 45 h 173"/>
                    <a:gd name="T6" fmla="*/ 1 w 124"/>
                    <a:gd name="T7" fmla="*/ 65 h 173"/>
                    <a:gd name="T8" fmla="*/ 12 w 124"/>
                    <a:gd name="T9" fmla="*/ 87 h 173"/>
                    <a:gd name="T10" fmla="*/ 38 w 124"/>
                    <a:gd name="T11" fmla="*/ 94 h 173"/>
                    <a:gd name="T12" fmla="*/ 27 w 124"/>
                    <a:gd name="T13" fmla="*/ 114 h 173"/>
                    <a:gd name="T14" fmla="*/ 30 w 124"/>
                    <a:gd name="T15" fmla="*/ 145 h 173"/>
                    <a:gd name="T16" fmla="*/ 48 w 124"/>
                    <a:gd name="T17" fmla="*/ 165 h 173"/>
                    <a:gd name="T18" fmla="*/ 76 w 124"/>
                    <a:gd name="T19" fmla="*/ 173 h 173"/>
                    <a:gd name="T20" fmla="*/ 101 w 124"/>
                    <a:gd name="T21" fmla="*/ 173 h 173"/>
                    <a:gd name="T22" fmla="*/ 124 w 124"/>
                    <a:gd name="T23" fmla="*/ 16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73">
                      <a:moveTo>
                        <a:pt x="15" y="0"/>
                      </a:moveTo>
                      <a:lnTo>
                        <a:pt x="4" y="23"/>
                      </a:lnTo>
                      <a:lnTo>
                        <a:pt x="0" y="45"/>
                      </a:lnTo>
                      <a:lnTo>
                        <a:pt x="1" y="65"/>
                      </a:lnTo>
                      <a:lnTo>
                        <a:pt x="12" y="87"/>
                      </a:lnTo>
                      <a:lnTo>
                        <a:pt x="38" y="94"/>
                      </a:lnTo>
                      <a:lnTo>
                        <a:pt x="27" y="114"/>
                      </a:lnTo>
                      <a:lnTo>
                        <a:pt x="30" y="145"/>
                      </a:lnTo>
                      <a:lnTo>
                        <a:pt x="48" y="165"/>
                      </a:lnTo>
                      <a:lnTo>
                        <a:pt x="76" y="173"/>
                      </a:lnTo>
                      <a:lnTo>
                        <a:pt x="101" y="173"/>
                      </a:lnTo>
                      <a:lnTo>
                        <a:pt x="124" y="16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31" name="Freeform 39"/>
                <p:cNvSpPr>
                  <a:spLocks/>
                </p:cNvSpPr>
                <p:nvPr/>
              </p:nvSpPr>
              <p:spPr bwMode="auto">
                <a:xfrm>
                  <a:off x="4840" y="2465"/>
                  <a:ext cx="304" cy="45"/>
                </a:xfrm>
                <a:custGeom>
                  <a:avLst/>
                  <a:gdLst>
                    <a:gd name="T0" fmla="*/ 0 w 608"/>
                    <a:gd name="T1" fmla="*/ 80 h 90"/>
                    <a:gd name="T2" fmla="*/ 29 w 608"/>
                    <a:gd name="T3" fmla="*/ 56 h 90"/>
                    <a:gd name="T4" fmla="*/ 71 w 608"/>
                    <a:gd name="T5" fmla="*/ 35 h 90"/>
                    <a:gd name="T6" fmla="*/ 122 w 608"/>
                    <a:gd name="T7" fmla="*/ 15 h 90"/>
                    <a:gd name="T8" fmla="*/ 164 w 608"/>
                    <a:gd name="T9" fmla="*/ 4 h 90"/>
                    <a:gd name="T10" fmla="*/ 206 w 608"/>
                    <a:gd name="T11" fmla="*/ 0 h 90"/>
                    <a:gd name="T12" fmla="*/ 253 w 608"/>
                    <a:gd name="T13" fmla="*/ 0 h 90"/>
                    <a:gd name="T14" fmla="*/ 299 w 608"/>
                    <a:gd name="T15" fmla="*/ 3 h 90"/>
                    <a:gd name="T16" fmla="*/ 347 w 608"/>
                    <a:gd name="T17" fmla="*/ 8 h 90"/>
                    <a:gd name="T18" fmla="*/ 397 w 608"/>
                    <a:gd name="T19" fmla="*/ 19 h 90"/>
                    <a:gd name="T20" fmla="*/ 440 w 608"/>
                    <a:gd name="T21" fmla="*/ 27 h 90"/>
                    <a:gd name="T22" fmla="*/ 485 w 608"/>
                    <a:gd name="T23" fmla="*/ 41 h 90"/>
                    <a:gd name="T24" fmla="*/ 512 w 608"/>
                    <a:gd name="T25" fmla="*/ 50 h 90"/>
                    <a:gd name="T26" fmla="*/ 549 w 608"/>
                    <a:gd name="T27" fmla="*/ 63 h 90"/>
                    <a:gd name="T28" fmla="*/ 578 w 608"/>
                    <a:gd name="T29" fmla="*/ 75 h 90"/>
                    <a:gd name="T30" fmla="*/ 608 w 608"/>
                    <a:gd name="T31" fmla="*/ 90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8" h="90">
                      <a:moveTo>
                        <a:pt x="0" y="80"/>
                      </a:moveTo>
                      <a:lnTo>
                        <a:pt x="29" y="56"/>
                      </a:lnTo>
                      <a:lnTo>
                        <a:pt x="71" y="35"/>
                      </a:lnTo>
                      <a:lnTo>
                        <a:pt x="122" y="15"/>
                      </a:lnTo>
                      <a:lnTo>
                        <a:pt x="164" y="4"/>
                      </a:lnTo>
                      <a:lnTo>
                        <a:pt x="206" y="0"/>
                      </a:lnTo>
                      <a:lnTo>
                        <a:pt x="253" y="0"/>
                      </a:lnTo>
                      <a:lnTo>
                        <a:pt x="299" y="3"/>
                      </a:lnTo>
                      <a:lnTo>
                        <a:pt x="347" y="8"/>
                      </a:lnTo>
                      <a:lnTo>
                        <a:pt x="397" y="19"/>
                      </a:lnTo>
                      <a:lnTo>
                        <a:pt x="440" y="27"/>
                      </a:lnTo>
                      <a:lnTo>
                        <a:pt x="485" y="41"/>
                      </a:lnTo>
                      <a:lnTo>
                        <a:pt x="512" y="50"/>
                      </a:lnTo>
                      <a:lnTo>
                        <a:pt x="549" y="63"/>
                      </a:lnTo>
                      <a:lnTo>
                        <a:pt x="578" y="75"/>
                      </a:lnTo>
                      <a:lnTo>
                        <a:pt x="608" y="9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32" name="Freeform 40"/>
                <p:cNvSpPr>
                  <a:spLocks/>
                </p:cNvSpPr>
                <p:nvPr/>
              </p:nvSpPr>
              <p:spPr bwMode="auto">
                <a:xfrm>
                  <a:off x="4964" y="2647"/>
                  <a:ext cx="56" cy="53"/>
                </a:xfrm>
                <a:custGeom>
                  <a:avLst/>
                  <a:gdLst>
                    <a:gd name="T0" fmla="*/ 39 w 110"/>
                    <a:gd name="T1" fmla="*/ 0 h 105"/>
                    <a:gd name="T2" fmla="*/ 54 w 110"/>
                    <a:gd name="T3" fmla="*/ 8 h 105"/>
                    <a:gd name="T4" fmla="*/ 76 w 110"/>
                    <a:gd name="T5" fmla="*/ 15 h 105"/>
                    <a:gd name="T6" fmla="*/ 97 w 110"/>
                    <a:gd name="T7" fmla="*/ 16 h 105"/>
                    <a:gd name="T8" fmla="*/ 110 w 110"/>
                    <a:gd name="T9" fmla="*/ 16 h 105"/>
                    <a:gd name="T10" fmla="*/ 91 w 110"/>
                    <a:gd name="T11" fmla="*/ 28 h 105"/>
                    <a:gd name="T12" fmla="*/ 69 w 110"/>
                    <a:gd name="T13" fmla="*/ 39 h 105"/>
                    <a:gd name="T14" fmla="*/ 45 w 110"/>
                    <a:gd name="T15" fmla="*/ 57 h 105"/>
                    <a:gd name="T16" fmla="*/ 23 w 110"/>
                    <a:gd name="T17" fmla="*/ 76 h 105"/>
                    <a:gd name="T18" fmla="*/ 0 w 110"/>
                    <a:gd name="T19"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0" h="105">
                      <a:moveTo>
                        <a:pt x="39" y="0"/>
                      </a:moveTo>
                      <a:lnTo>
                        <a:pt x="54" y="8"/>
                      </a:lnTo>
                      <a:lnTo>
                        <a:pt x="76" y="15"/>
                      </a:lnTo>
                      <a:lnTo>
                        <a:pt x="97" y="16"/>
                      </a:lnTo>
                      <a:lnTo>
                        <a:pt x="110" y="16"/>
                      </a:lnTo>
                      <a:lnTo>
                        <a:pt x="91" y="28"/>
                      </a:lnTo>
                      <a:lnTo>
                        <a:pt x="69" y="39"/>
                      </a:lnTo>
                      <a:lnTo>
                        <a:pt x="45" y="57"/>
                      </a:lnTo>
                      <a:lnTo>
                        <a:pt x="23" y="76"/>
                      </a:lnTo>
                      <a:lnTo>
                        <a:pt x="0" y="10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10633" name="Group 41"/>
              <p:cNvGrpSpPr>
                <a:grpSpLocks/>
              </p:cNvGrpSpPr>
              <p:nvPr/>
            </p:nvGrpSpPr>
            <p:grpSpPr bwMode="auto">
              <a:xfrm>
                <a:off x="4730" y="2815"/>
                <a:ext cx="667" cy="621"/>
                <a:chOff x="4730" y="2815"/>
                <a:chExt cx="667" cy="621"/>
              </a:xfrm>
            </p:grpSpPr>
            <p:sp>
              <p:nvSpPr>
                <p:cNvPr id="110634" name="Freeform 42"/>
                <p:cNvSpPr>
                  <a:spLocks/>
                </p:cNvSpPr>
                <p:nvPr/>
              </p:nvSpPr>
              <p:spPr bwMode="auto">
                <a:xfrm>
                  <a:off x="4730" y="2826"/>
                  <a:ext cx="667" cy="610"/>
                </a:xfrm>
                <a:custGeom>
                  <a:avLst/>
                  <a:gdLst>
                    <a:gd name="T0" fmla="*/ 48 w 1334"/>
                    <a:gd name="T1" fmla="*/ 84 h 1220"/>
                    <a:gd name="T2" fmla="*/ 44 w 1334"/>
                    <a:gd name="T3" fmla="*/ 198 h 1220"/>
                    <a:gd name="T4" fmla="*/ 149 w 1334"/>
                    <a:gd name="T5" fmla="*/ 263 h 1220"/>
                    <a:gd name="T6" fmla="*/ 224 w 1334"/>
                    <a:gd name="T7" fmla="*/ 192 h 1220"/>
                    <a:gd name="T8" fmla="*/ 118 w 1334"/>
                    <a:gd name="T9" fmla="*/ 146 h 1220"/>
                    <a:gd name="T10" fmla="*/ 25 w 1334"/>
                    <a:gd name="T11" fmla="*/ 222 h 1220"/>
                    <a:gd name="T12" fmla="*/ 6 w 1334"/>
                    <a:gd name="T13" fmla="*/ 359 h 1220"/>
                    <a:gd name="T14" fmla="*/ 78 w 1334"/>
                    <a:gd name="T15" fmla="*/ 448 h 1220"/>
                    <a:gd name="T16" fmla="*/ 211 w 1334"/>
                    <a:gd name="T17" fmla="*/ 433 h 1220"/>
                    <a:gd name="T18" fmla="*/ 187 w 1334"/>
                    <a:gd name="T19" fmla="*/ 336 h 1220"/>
                    <a:gd name="T20" fmla="*/ 73 w 1334"/>
                    <a:gd name="T21" fmla="*/ 366 h 1220"/>
                    <a:gd name="T22" fmla="*/ 47 w 1334"/>
                    <a:gd name="T23" fmla="*/ 485 h 1220"/>
                    <a:gd name="T24" fmla="*/ 99 w 1334"/>
                    <a:gd name="T25" fmla="*/ 602 h 1220"/>
                    <a:gd name="T26" fmla="*/ 211 w 1334"/>
                    <a:gd name="T27" fmla="*/ 639 h 1220"/>
                    <a:gd name="T28" fmla="*/ 319 w 1334"/>
                    <a:gd name="T29" fmla="*/ 558 h 1220"/>
                    <a:gd name="T30" fmla="*/ 280 w 1334"/>
                    <a:gd name="T31" fmla="*/ 452 h 1220"/>
                    <a:gd name="T32" fmla="*/ 163 w 1334"/>
                    <a:gd name="T33" fmla="*/ 483 h 1220"/>
                    <a:gd name="T34" fmla="*/ 95 w 1334"/>
                    <a:gd name="T35" fmla="*/ 583 h 1220"/>
                    <a:gd name="T36" fmla="*/ 85 w 1334"/>
                    <a:gd name="T37" fmla="*/ 707 h 1220"/>
                    <a:gd name="T38" fmla="*/ 162 w 1334"/>
                    <a:gd name="T39" fmla="*/ 814 h 1220"/>
                    <a:gd name="T40" fmla="*/ 287 w 1334"/>
                    <a:gd name="T41" fmla="*/ 832 h 1220"/>
                    <a:gd name="T42" fmla="*/ 370 w 1334"/>
                    <a:gd name="T43" fmla="*/ 739 h 1220"/>
                    <a:gd name="T44" fmla="*/ 286 w 1334"/>
                    <a:gd name="T45" fmla="*/ 694 h 1220"/>
                    <a:gd name="T46" fmla="*/ 187 w 1334"/>
                    <a:gd name="T47" fmla="*/ 778 h 1220"/>
                    <a:gd name="T48" fmla="*/ 222 w 1334"/>
                    <a:gd name="T49" fmla="*/ 888 h 1220"/>
                    <a:gd name="T50" fmla="*/ 365 w 1334"/>
                    <a:gd name="T51" fmla="*/ 920 h 1220"/>
                    <a:gd name="T52" fmla="*/ 497 w 1334"/>
                    <a:gd name="T53" fmla="*/ 879 h 1220"/>
                    <a:gd name="T54" fmla="*/ 542 w 1334"/>
                    <a:gd name="T55" fmla="*/ 762 h 1220"/>
                    <a:gd name="T56" fmla="*/ 440 w 1334"/>
                    <a:gd name="T57" fmla="*/ 724 h 1220"/>
                    <a:gd name="T58" fmla="*/ 379 w 1334"/>
                    <a:gd name="T59" fmla="*/ 828 h 1220"/>
                    <a:gd name="T60" fmla="*/ 392 w 1334"/>
                    <a:gd name="T61" fmla="*/ 946 h 1220"/>
                    <a:gd name="T62" fmla="*/ 484 w 1334"/>
                    <a:gd name="T63" fmla="*/ 1039 h 1220"/>
                    <a:gd name="T64" fmla="*/ 617 w 1334"/>
                    <a:gd name="T65" fmla="*/ 1005 h 1220"/>
                    <a:gd name="T66" fmla="*/ 673 w 1334"/>
                    <a:gd name="T67" fmla="*/ 874 h 1220"/>
                    <a:gd name="T68" fmla="*/ 567 w 1334"/>
                    <a:gd name="T69" fmla="*/ 855 h 1220"/>
                    <a:gd name="T70" fmla="*/ 534 w 1334"/>
                    <a:gd name="T71" fmla="*/ 1001 h 1220"/>
                    <a:gd name="T72" fmla="*/ 590 w 1334"/>
                    <a:gd name="T73" fmla="*/ 1123 h 1220"/>
                    <a:gd name="T74" fmla="*/ 706 w 1334"/>
                    <a:gd name="T75" fmla="*/ 1119 h 1220"/>
                    <a:gd name="T76" fmla="*/ 780 w 1334"/>
                    <a:gd name="T77" fmla="*/ 1000 h 1220"/>
                    <a:gd name="T78" fmla="*/ 727 w 1334"/>
                    <a:gd name="T79" fmla="*/ 912 h 1220"/>
                    <a:gd name="T80" fmla="*/ 664 w 1334"/>
                    <a:gd name="T81" fmla="*/ 1000 h 1220"/>
                    <a:gd name="T82" fmla="*/ 699 w 1334"/>
                    <a:gd name="T83" fmla="*/ 1116 h 1220"/>
                    <a:gd name="T84" fmla="*/ 829 w 1334"/>
                    <a:gd name="T85" fmla="*/ 1144 h 1220"/>
                    <a:gd name="T86" fmla="*/ 945 w 1334"/>
                    <a:gd name="T87" fmla="*/ 1065 h 1220"/>
                    <a:gd name="T88" fmla="*/ 992 w 1334"/>
                    <a:gd name="T89" fmla="*/ 938 h 1220"/>
                    <a:gd name="T90" fmla="*/ 923 w 1334"/>
                    <a:gd name="T91" fmla="*/ 881 h 1220"/>
                    <a:gd name="T92" fmla="*/ 836 w 1334"/>
                    <a:gd name="T93" fmla="*/ 956 h 1220"/>
                    <a:gd name="T94" fmla="*/ 843 w 1334"/>
                    <a:gd name="T95" fmla="*/ 1080 h 1220"/>
                    <a:gd name="T96" fmla="*/ 936 w 1334"/>
                    <a:gd name="T97" fmla="*/ 1200 h 1220"/>
                    <a:gd name="T98" fmla="*/ 1086 w 1334"/>
                    <a:gd name="T99" fmla="*/ 1150 h 1220"/>
                    <a:gd name="T100" fmla="*/ 1136 w 1334"/>
                    <a:gd name="T101" fmla="*/ 1016 h 1220"/>
                    <a:gd name="T102" fmla="*/ 1093 w 1334"/>
                    <a:gd name="T103" fmla="*/ 923 h 1220"/>
                    <a:gd name="T104" fmla="*/ 1017 w 1334"/>
                    <a:gd name="T105" fmla="*/ 991 h 1220"/>
                    <a:gd name="T106" fmla="*/ 1019 w 1334"/>
                    <a:gd name="T107" fmla="*/ 1125 h 1220"/>
                    <a:gd name="T108" fmla="*/ 1116 w 1334"/>
                    <a:gd name="T109" fmla="*/ 1205 h 1220"/>
                    <a:gd name="T110" fmla="*/ 1258 w 1334"/>
                    <a:gd name="T111" fmla="*/ 1205 h 1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34" h="1220">
                      <a:moveTo>
                        <a:pt x="111" y="0"/>
                      </a:moveTo>
                      <a:lnTo>
                        <a:pt x="96" y="13"/>
                      </a:lnTo>
                      <a:lnTo>
                        <a:pt x="84" y="28"/>
                      </a:lnTo>
                      <a:lnTo>
                        <a:pt x="71" y="45"/>
                      </a:lnTo>
                      <a:lnTo>
                        <a:pt x="58" y="65"/>
                      </a:lnTo>
                      <a:lnTo>
                        <a:pt x="48" y="84"/>
                      </a:lnTo>
                      <a:lnTo>
                        <a:pt x="43" y="102"/>
                      </a:lnTo>
                      <a:lnTo>
                        <a:pt x="39" y="121"/>
                      </a:lnTo>
                      <a:lnTo>
                        <a:pt x="35" y="136"/>
                      </a:lnTo>
                      <a:lnTo>
                        <a:pt x="33" y="154"/>
                      </a:lnTo>
                      <a:lnTo>
                        <a:pt x="37" y="177"/>
                      </a:lnTo>
                      <a:lnTo>
                        <a:pt x="44" y="198"/>
                      </a:lnTo>
                      <a:lnTo>
                        <a:pt x="55" y="214"/>
                      </a:lnTo>
                      <a:lnTo>
                        <a:pt x="67" y="233"/>
                      </a:lnTo>
                      <a:lnTo>
                        <a:pt x="88" y="245"/>
                      </a:lnTo>
                      <a:lnTo>
                        <a:pt x="104" y="252"/>
                      </a:lnTo>
                      <a:lnTo>
                        <a:pt x="126" y="259"/>
                      </a:lnTo>
                      <a:lnTo>
                        <a:pt x="149" y="263"/>
                      </a:lnTo>
                      <a:lnTo>
                        <a:pt x="170" y="263"/>
                      </a:lnTo>
                      <a:lnTo>
                        <a:pt x="194" y="255"/>
                      </a:lnTo>
                      <a:lnTo>
                        <a:pt x="211" y="244"/>
                      </a:lnTo>
                      <a:lnTo>
                        <a:pt x="219" y="228"/>
                      </a:lnTo>
                      <a:lnTo>
                        <a:pt x="223" y="211"/>
                      </a:lnTo>
                      <a:lnTo>
                        <a:pt x="224" y="192"/>
                      </a:lnTo>
                      <a:lnTo>
                        <a:pt x="215" y="172"/>
                      </a:lnTo>
                      <a:lnTo>
                        <a:pt x="197" y="162"/>
                      </a:lnTo>
                      <a:lnTo>
                        <a:pt x="182" y="154"/>
                      </a:lnTo>
                      <a:lnTo>
                        <a:pt x="163" y="148"/>
                      </a:lnTo>
                      <a:lnTo>
                        <a:pt x="144" y="144"/>
                      </a:lnTo>
                      <a:lnTo>
                        <a:pt x="118" y="146"/>
                      </a:lnTo>
                      <a:lnTo>
                        <a:pt x="100" y="150"/>
                      </a:lnTo>
                      <a:lnTo>
                        <a:pt x="80" y="158"/>
                      </a:lnTo>
                      <a:lnTo>
                        <a:pt x="61" y="168"/>
                      </a:lnTo>
                      <a:lnTo>
                        <a:pt x="44" y="184"/>
                      </a:lnTo>
                      <a:lnTo>
                        <a:pt x="30" y="204"/>
                      </a:lnTo>
                      <a:lnTo>
                        <a:pt x="25" y="222"/>
                      </a:lnTo>
                      <a:lnTo>
                        <a:pt x="15" y="244"/>
                      </a:lnTo>
                      <a:lnTo>
                        <a:pt x="10" y="266"/>
                      </a:lnTo>
                      <a:lnTo>
                        <a:pt x="6" y="286"/>
                      </a:lnTo>
                      <a:lnTo>
                        <a:pt x="0" y="310"/>
                      </a:lnTo>
                      <a:lnTo>
                        <a:pt x="0" y="332"/>
                      </a:lnTo>
                      <a:lnTo>
                        <a:pt x="6" y="359"/>
                      </a:lnTo>
                      <a:lnTo>
                        <a:pt x="10" y="377"/>
                      </a:lnTo>
                      <a:lnTo>
                        <a:pt x="17" y="393"/>
                      </a:lnTo>
                      <a:lnTo>
                        <a:pt x="29" y="408"/>
                      </a:lnTo>
                      <a:lnTo>
                        <a:pt x="40" y="420"/>
                      </a:lnTo>
                      <a:lnTo>
                        <a:pt x="62" y="438"/>
                      </a:lnTo>
                      <a:lnTo>
                        <a:pt x="78" y="448"/>
                      </a:lnTo>
                      <a:lnTo>
                        <a:pt x="97" y="455"/>
                      </a:lnTo>
                      <a:lnTo>
                        <a:pt x="122" y="461"/>
                      </a:lnTo>
                      <a:lnTo>
                        <a:pt x="148" y="464"/>
                      </a:lnTo>
                      <a:lnTo>
                        <a:pt x="171" y="459"/>
                      </a:lnTo>
                      <a:lnTo>
                        <a:pt x="193" y="448"/>
                      </a:lnTo>
                      <a:lnTo>
                        <a:pt x="211" y="433"/>
                      </a:lnTo>
                      <a:lnTo>
                        <a:pt x="222" y="414"/>
                      </a:lnTo>
                      <a:lnTo>
                        <a:pt x="224" y="393"/>
                      </a:lnTo>
                      <a:lnTo>
                        <a:pt x="223" y="373"/>
                      </a:lnTo>
                      <a:lnTo>
                        <a:pt x="216" y="355"/>
                      </a:lnTo>
                      <a:lnTo>
                        <a:pt x="207" y="345"/>
                      </a:lnTo>
                      <a:lnTo>
                        <a:pt x="187" y="336"/>
                      </a:lnTo>
                      <a:lnTo>
                        <a:pt x="170" y="330"/>
                      </a:lnTo>
                      <a:lnTo>
                        <a:pt x="151" y="326"/>
                      </a:lnTo>
                      <a:lnTo>
                        <a:pt x="129" y="326"/>
                      </a:lnTo>
                      <a:lnTo>
                        <a:pt x="107" y="333"/>
                      </a:lnTo>
                      <a:lnTo>
                        <a:pt x="88" y="345"/>
                      </a:lnTo>
                      <a:lnTo>
                        <a:pt x="73" y="366"/>
                      </a:lnTo>
                      <a:lnTo>
                        <a:pt x="62" y="388"/>
                      </a:lnTo>
                      <a:lnTo>
                        <a:pt x="56" y="409"/>
                      </a:lnTo>
                      <a:lnTo>
                        <a:pt x="54" y="430"/>
                      </a:lnTo>
                      <a:lnTo>
                        <a:pt x="50" y="446"/>
                      </a:lnTo>
                      <a:lnTo>
                        <a:pt x="47" y="465"/>
                      </a:lnTo>
                      <a:lnTo>
                        <a:pt x="47" y="485"/>
                      </a:lnTo>
                      <a:lnTo>
                        <a:pt x="48" y="505"/>
                      </a:lnTo>
                      <a:lnTo>
                        <a:pt x="51" y="531"/>
                      </a:lnTo>
                      <a:lnTo>
                        <a:pt x="59" y="550"/>
                      </a:lnTo>
                      <a:lnTo>
                        <a:pt x="73" y="575"/>
                      </a:lnTo>
                      <a:lnTo>
                        <a:pt x="89" y="588"/>
                      </a:lnTo>
                      <a:lnTo>
                        <a:pt x="99" y="602"/>
                      </a:lnTo>
                      <a:lnTo>
                        <a:pt x="111" y="616"/>
                      </a:lnTo>
                      <a:lnTo>
                        <a:pt x="126" y="627"/>
                      </a:lnTo>
                      <a:lnTo>
                        <a:pt x="147" y="633"/>
                      </a:lnTo>
                      <a:lnTo>
                        <a:pt x="168" y="642"/>
                      </a:lnTo>
                      <a:lnTo>
                        <a:pt x="187" y="642"/>
                      </a:lnTo>
                      <a:lnTo>
                        <a:pt x="211" y="639"/>
                      </a:lnTo>
                      <a:lnTo>
                        <a:pt x="233" y="636"/>
                      </a:lnTo>
                      <a:lnTo>
                        <a:pt x="257" y="624"/>
                      </a:lnTo>
                      <a:lnTo>
                        <a:pt x="278" y="609"/>
                      </a:lnTo>
                      <a:lnTo>
                        <a:pt x="297" y="593"/>
                      </a:lnTo>
                      <a:lnTo>
                        <a:pt x="309" y="575"/>
                      </a:lnTo>
                      <a:lnTo>
                        <a:pt x="319" y="558"/>
                      </a:lnTo>
                      <a:lnTo>
                        <a:pt x="328" y="538"/>
                      </a:lnTo>
                      <a:lnTo>
                        <a:pt x="332" y="513"/>
                      </a:lnTo>
                      <a:lnTo>
                        <a:pt x="331" y="489"/>
                      </a:lnTo>
                      <a:lnTo>
                        <a:pt x="317" y="468"/>
                      </a:lnTo>
                      <a:lnTo>
                        <a:pt x="299" y="456"/>
                      </a:lnTo>
                      <a:lnTo>
                        <a:pt x="280" y="452"/>
                      </a:lnTo>
                      <a:lnTo>
                        <a:pt x="264" y="450"/>
                      </a:lnTo>
                      <a:lnTo>
                        <a:pt x="239" y="453"/>
                      </a:lnTo>
                      <a:lnTo>
                        <a:pt x="216" y="459"/>
                      </a:lnTo>
                      <a:lnTo>
                        <a:pt x="198" y="465"/>
                      </a:lnTo>
                      <a:lnTo>
                        <a:pt x="181" y="475"/>
                      </a:lnTo>
                      <a:lnTo>
                        <a:pt x="163" y="483"/>
                      </a:lnTo>
                      <a:lnTo>
                        <a:pt x="144" y="495"/>
                      </a:lnTo>
                      <a:lnTo>
                        <a:pt x="127" y="509"/>
                      </a:lnTo>
                      <a:lnTo>
                        <a:pt x="114" y="527"/>
                      </a:lnTo>
                      <a:lnTo>
                        <a:pt x="106" y="546"/>
                      </a:lnTo>
                      <a:lnTo>
                        <a:pt x="97" y="567"/>
                      </a:lnTo>
                      <a:lnTo>
                        <a:pt x="95" y="583"/>
                      </a:lnTo>
                      <a:lnTo>
                        <a:pt x="89" y="608"/>
                      </a:lnTo>
                      <a:lnTo>
                        <a:pt x="85" y="625"/>
                      </a:lnTo>
                      <a:lnTo>
                        <a:pt x="82" y="643"/>
                      </a:lnTo>
                      <a:lnTo>
                        <a:pt x="80" y="664"/>
                      </a:lnTo>
                      <a:lnTo>
                        <a:pt x="81" y="687"/>
                      </a:lnTo>
                      <a:lnTo>
                        <a:pt x="85" y="707"/>
                      </a:lnTo>
                      <a:lnTo>
                        <a:pt x="91" y="724"/>
                      </a:lnTo>
                      <a:lnTo>
                        <a:pt x="97" y="744"/>
                      </a:lnTo>
                      <a:lnTo>
                        <a:pt x="110" y="761"/>
                      </a:lnTo>
                      <a:lnTo>
                        <a:pt x="125" y="784"/>
                      </a:lnTo>
                      <a:lnTo>
                        <a:pt x="144" y="800"/>
                      </a:lnTo>
                      <a:lnTo>
                        <a:pt x="162" y="814"/>
                      </a:lnTo>
                      <a:lnTo>
                        <a:pt x="183" y="828"/>
                      </a:lnTo>
                      <a:lnTo>
                        <a:pt x="204" y="834"/>
                      </a:lnTo>
                      <a:lnTo>
                        <a:pt x="222" y="837"/>
                      </a:lnTo>
                      <a:lnTo>
                        <a:pt x="243" y="840"/>
                      </a:lnTo>
                      <a:lnTo>
                        <a:pt x="269" y="837"/>
                      </a:lnTo>
                      <a:lnTo>
                        <a:pt x="287" y="832"/>
                      </a:lnTo>
                      <a:lnTo>
                        <a:pt x="308" y="822"/>
                      </a:lnTo>
                      <a:lnTo>
                        <a:pt x="323" y="817"/>
                      </a:lnTo>
                      <a:lnTo>
                        <a:pt x="343" y="800"/>
                      </a:lnTo>
                      <a:lnTo>
                        <a:pt x="357" y="780"/>
                      </a:lnTo>
                      <a:lnTo>
                        <a:pt x="365" y="763"/>
                      </a:lnTo>
                      <a:lnTo>
                        <a:pt x="370" y="739"/>
                      </a:lnTo>
                      <a:lnTo>
                        <a:pt x="373" y="720"/>
                      </a:lnTo>
                      <a:lnTo>
                        <a:pt x="365" y="705"/>
                      </a:lnTo>
                      <a:lnTo>
                        <a:pt x="347" y="694"/>
                      </a:lnTo>
                      <a:lnTo>
                        <a:pt x="329" y="692"/>
                      </a:lnTo>
                      <a:lnTo>
                        <a:pt x="301" y="692"/>
                      </a:lnTo>
                      <a:lnTo>
                        <a:pt x="286" y="694"/>
                      </a:lnTo>
                      <a:lnTo>
                        <a:pt x="269" y="699"/>
                      </a:lnTo>
                      <a:lnTo>
                        <a:pt x="248" y="710"/>
                      </a:lnTo>
                      <a:lnTo>
                        <a:pt x="223" y="728"/>
                      </a:lnTo>
                      <a:lnTo>
                        <a:pt x="211" y="743"/>
                      </a:lnTo>
                      <a:lnTo>
                        <a:pt x="197" y="761"/>
                      </a:lnTo>
                      <a:lnTo>
                        <a:pt x="187" y="778"/>
                      </a:lnTo>
                      <a:lnTo>
                        <a:pt x="185" y="795"/>
                      </a:lnTo>
                      <a:lnTo>
                        <a:pt x="183" y="814"/>
                      </a:lnTo>
                      <a:lnTo>
                        <a:pt x="185" y="832"/>
                      </a:lnTo>
                      <a:lnTo>
                        <a:pt x="187" y="849"/>
                      </a:lnTo>
                      <a:lnTo>
                        <a:pt x="200" y="867"/>
                      </a:lnTo>
                      <a:lnTo>
                        <a:pt x="222" y="888"/>
                      </a:lnTo>
                      <a:lnTo>
                        <a:pt x="241" y="903"/>
                      </a:lnTo>
                      <a:lnTo>
                        <a:pt x="263" y="915"/>
                      </a:lnTo>
                      <a:lnTo>
                        <a:pt x="284" y="920"/>
                      </a:lnTo>
                      <a:lnTo>
                        <a:pt x="309" y="926"/>
                      </a:lnTo>
                      <a:lnTo>
                        <a:pt x="334" y="923"/>
                      </a:lnTo>
                      <a:lnTo>
                        <a:pt x="365" y="920"/>
                      </a:lnTo>
                      <a:lnTo>
                        <a:pt x="383" y="918"/>
                      </a:lnTo>
                      <a:lnTo>
                        <a:pt x="410" y="915"/>
                      </a:lnTo>
                      <a:lnTo>
                        <a:pt x="433" y="909"/>
                      </a:lnTo>
                      <a:lnTo>
                        <a:pt x="456" y="901"/>
                      </a:lnTo>
                      <a:lnTo>
                        <a:pt x="480" y="890"/>
                      </a:lnTo>
                      <a:lnTo>
                        <a:pt x="497" y="879"/>
                      </a:lnTo>
                      <a:lnTo>
                        <a:pt x="512" y="864"/>
                      </a:lnTo>
                      <a:lnTo>
                        <a:pt x="527" y="843"/>
                      </a:lnTo>
                      <a:lnTo>
                        <a:pt x="538" y="821"/>
                      </a:lnTo>
                      <a:lnTo>
                        <a:pt x="544" y="800"/>
                      </a:lnTo>
                      <a:lnTo>
                        <a:pt x="545" y="778"/>
                      </a:lnTo>
                      <a:lnTo>
                        <a:pt x="542" y="762"/>
                      </a:lnTo>
                      <a:lnTo>
                        <a:pt x="534" y="746"/>
                      </a:lnTo>
                      <a:lnTo>
                        <a:pt x="515" y="733"/>
                      </a:lnTo>
                      <a:lnTo>
                        <a:pt x="497" y="724"/>
                      </a:lnTo>
                      <a:lnTo>
                        <a:pt x="481" y="721"/>
                      </a:lnTo>
                      <a:lnTo>
                        <a:pt x="459" y="721"/>
                      </a:lnTo>
                      <a:lnTo>
                        <a:pt x="440" y="724"/>
                      </a:lnTo>
                      <a:lnTo>
                        <a:pt x="418" y="737"/>
                      </a:lnTo>
                      <a:lnTo>
                        <a:pt x="410" y="751"/>
                      </a:lnTo>
                      <a:lnTo>
                        <a:pt x="400" y="769"/>
                      </a:lnTo>
                      <a:lnTo>
                        <a:pt x="392" y="787"/>
                      </a:lnTo>
                      <a:lnTo>
                        <a:pt x="384" y="804"/>
                      </a:lnTo>
                      <a:lnTo>
                        <a:pt x="379" y="828"/>
                      </a:lnTo>
                      <a:lnTo>
                        <a:pt x="376" y="849"/>
                      </a:lnTo>
                      <a:lnTo>
                        <a:pt x="376" y="873"/>
                      </a:lnTo>
                      <a:lnTo>
                        <a:pt x="377" y="886"/>
                      </a:lnTo>
                      <a:lnTo>
                        <a:pt x="381" y="903"/>
                      </a:lnTo>
                      <a:lnTo>
                        <a:pt x="385" y="920"/>
                      </a:lnTo>
                      <a:lnTo>
                        <a:pt x="392" y="946"/>
                      </a:lnTo>
                      <a:lnTo>
                        <a:pt x="405" y="972"/>
                      </a:lnTo>
                      <a:lnTo>
                        <a:pt x="417" y="991"/>
                      </a:lnTo>
                      <a:lnTo>
                        <a:pt x="430" y="1012"/>
                      </a:lnTo>
                      <a:lnTo>
                        <a:pt x="452" y="1027"/>
                      </a:lnTo>
                      <a:lnTo>
                        <a:pt x="470" y="1035"/>
                      </a:lnTo>
                      <a:lnTo>
                        <a:pt x="484" y="1039"/>
                      </a:lnTo>
                      <a:lnTo>
                        <a:pt x="507" y="1043"/>
                      </a:lnTo>
                      <a:lnTo>
                        <a:pt x="530" y="1039"/>
                      </a:lnTo>
                      <a:lnTo>
                        <a:pt x="548" y="1037"/>
                      </a:lnTo>
                      <a:lnTo>
                        <a:pt x="574" y="1032"/>
                      </a:lnTo>
                      <a:lnTo>
                        <a:pt x="598" y="1019"/>
                      </a:lnTo>
                      <a:lnTo>
                        <a:pt x="617" y="1005"/>
                      </a:lnTo>
                      <a:lnTo>
                        <a:pt x="638" y="989"/>
                      </a:lnTo>
                      <a:lnTo>
                        <a:pt x="652" y="968"/>
                      </a:lnTo>
                      <a:lnTo>
                        <a:pt x="668" y="945"/>
                      </a:lnTo>
                      <a:lnTo>
                        <a:pt x="676" y="918"/>
                      </a:lnTo>
                      <a:lnTo>
                        <a:pt x="678" y="896"/>
                      </a:lnTo>
                      <a:lnTo>
                        <a:pt x="673" y="874"/>
                      </a:lnTo>
                      <a:lnTo>
                        <a:pt x="664" y="859"/>
                      </a:lnTo>
                      <a:lnTo>
                        <a:pt x="650" y="847"/>
                      </a:lnTo>
                      <a:lnTo>
                        <a:pt x="630" y="837"/>
                      </a:lnTo>
                      <a:lnTo>
                        <a:pt x="611" y="837"/>
                      </a:lnTo>
                      <a:lnTo>
                        <a:pt x="592" y="843"/>
                      </a:lnTo>
                      <a:lnTo>
                        <a:pt x="567" y="855"/>
                      </a:lnTo>
                      <a:lnTo>
                        <a:pt x="553" y="871"/>
                      </a:lnTo>
                      <a:lnTo>
                        <a:pt x="542" y="896"/>
                      </a:lnTo>
                      <a:lnTo>
                        <a:pt x="534" y="920"/>
                      </a:lnTo>
                      <a:lnTo>
                        <a:pt x="530" y="949"/>
                      </a:lnTo>
                      <a:lnTo>
                        <a:pt x="531" y="975"/>
                      </a:lnTo>
                      <a:lnTo>
                        <a:pt x="534" y="1001"/>
                      </a:lnTo>
                      <a:lnTo>
                        <a:pt x="544" y="1022"/>
                      </a:lnTo>
                      <a:lnTo>
                        <a:pt x="549" y="1045"/>
                      </a:lnTo>
                      <a:lnTo>
                        <a:pt x="553" y="1067"/>
                      </a:lnTo>
                      <a:lnTo>
                        <a:pt x="563" y="1084"/>
                      </a:lnTo>
                      <a:lnTo>
                        <a:pt x="577" y="1106"/>
                      </a:lnTo>
                      <a:lnTo>
                        <a:pt x="590" y="1123"/>
                      </a:lnTo>
                      <a:lnTo>
                        <a:pt x="607" y="1136"/>
                      </a:lnTo>
                      <a:lnTo>
                        <a:pt x="628" y="1143"/>
                      </a:lnTo>
                      <a:lnTo>
                        <a:pt x="646" y="1146"/>
                      </a:lnTo>
                      <a:lnTo>
                        <a:pt x="664" y="1143"/>
                      </a:lnTo>
                      <a:lnTo>
                        <a:pt x="684" y="1134"/>
                      </a:lnTo>
                      <a:lnTo>
                        <a:pt x="706" y="1119"/>
                      </a:lnTo>
                      <a:lnTo>
                        <a:pt x="720" y="1102"/>
                      </a:lnTo>
                      <a:lnTo>
                        <a:pt x="735" y="1086"/>
                      </a:lnTo>
                      <a:lnTo>
                        <a:pt x="751" y="1063"/>
                      </a:lnTo>
                      <a:lnTo>
                        <a:pt x="761" y="1046"/>
                      </a:lnTo>
                      <a:lnTo>
                        <a:pt x="769" y="1023"/>
                      </a:lnTo>
                      <a:lnTo>
                        <a:pt x="780" y="1000"/>
                      </a:lnTo>
                      <a:lnTo>
                        <a:pt x="784" y="971"/>
                      </a:lnTo>
                      <a:lnTo>
                        <a:pt x="785" y="950"/>
                      </a:lnTo>
                      <a:lnTo>
                        <a:pt x="781" y="938"/>
                      </a:lnTo>
                      <a:lnTo>
                        <a:pt x="773" y="920"/>
                      </a:lnTo>
                      <a:lnTo>
                        <a:pt x="750" y="914"/>
                      </a:lnTo>
                      <a:lnTo>
                        <a:pt x="727" y="912"/>
                      </a:lnTo>
                      <a:lnTo>
                        <a:pt x="709" y="920"/>
                      </a:lnTo>
                      <a:lnTo>
                        <a:pt x="693" y="933"/>
                      </a:lnTo>
                      <a:lnTo>
                        <a:pt x="682" y="946"/>
                      </a:lnTo>
                      <a:lnTo>
                        <a:pt x="673" y="964"/>
                      </a:lnTo>
                      <a:lnTo>
                        <a:pt x="667" y="986"/>
                      </a:lnTo>
                      <a:lnTo>
                        <a:pt x="664" y="1000"/>
                      </a:lnTo>
                      <a:lnTo>
                        <a:pt x="664" y="1017"/>
                      </a:lnTo>
                      <a:lnTo>
                        <a:pt x="664" y="1035"/>
                      </a:lnTo>
                      <a:lnTo>
                        <a:pt x="668" y="1061"/>
                      </a:lnTo>
                      <a:lnTo>
                        <a:pt x="676" y="1079"/>
                      </a:lnTo>
                      <a:lnTo>
                        <a:pt x="686" y="1098"/>
                      </a:lnTo>
                      <a:lnTo>
                        <a:pt x="699" y="1116"/>
                      </a:lnTo>
                      <a:lnTo>
                        <a:pt x="717" y="1125"/>
                      </a:lnTo>
                      <a:lnTo>
                        <a:pt x="746" y="1134"/>
                      </a:lnTo>
                      <a:lnTo>
                        <a:pt x="764" y="1138"/>
                      </a:lnTo>
                      <a:lnTo>
                        <a:pt x="791" y="1143"/>
                      </a:lnTo>
                      <a:lnTo>
                        <a:pt x="810" y="1146"/>
                      </a:lnTo>
                      <a:lnTo>
                        <a:pt x="829" y="1144"/>
                      </a:lnTo>
                      <a:lnTo>
                        <a:pt x="848" y="1139"/>
                      </a:lnTo>
                      <a:lnTo>
                        <a:pt x="865" y="1132"/>
                      </a:lnTo>
                      <a:lnTo>
                        <a:pt x="892" y="1116"/>
                      </a:lnTo>
                      <a:lnTo>
                        <a:pt x="910" y="1105"/>
                      </a:lnTo>
                      <a:lnTo>
                        <a:pt x="927" y="1088"/>
                      </a:lnTo>
                      <a:lnTo>
                        <a:pt x="945" y="1065"/>
                      </a:lnTo>
                      <a:lnTo>
                        <a:pt x="959" y="1043"/>
                      </a:lnTo>
                      <a:lnTo>
                        <a:pt x="972" y="1022"/>
                      </a:lnTo>
                      <a:lnTo>
                        <a:pt x="979" y="996"/>
                      </a:lnTo>
                      <a:lnTo>
                        <a:pt x="983" y="972"/>
                      </a:lnTo>
                      <a:lnTo>
                        <a:pt x="987" y="955"/>
                      </a:lnTo>
                      <a:lnTo>
                        <a:pt x="992" y="938"/>
                      </a:lnTo>
                      <a:lnTo>
                        <a:pt x="992" y="920"/>
                      </a:lnTo>
                      <a:lnTo>
                        <a:pt x="985" y="907"/>
                      </a:lnTo>
                      <a:lnTo>
                        <a:pt x="975" y="894"/>
                      </a:lnTo>
                      <a:lnTo>
                        <a:pt x="957" y="885"/>
                      </a:lnTo>
                      <a:lnTo>
                        <a:pt x="941" y="881"/>
                      </a:lnTo>
                      <a:lnTo>
                        <a:pt x="923" y="881"/>
                      </a:lnTo>
                      <a:lnTo>
                        <a:pt x="907" y="882"/>
                      </a:lnTo>
                      <a:lnTo>
                        <a:pt x="886" y="890"/>
                      </a:lnTo>
                      <a:lnTo>
                        <a:pt x="865" y="905"/>
                      </a:lnTo>
                      <a:lnTo>
                        <a:pt x="851" y="920"/>
                      </a:lnTo>
                      <a:lnTo>
                        <a:pt x="845" y="934"/>
                      </a:lnTo>
                      <a:lnTo>
                        <a:pt x="836" y="956"/>
                      </a:lnTo>
                      <a:lnTo>
                        <a:pt x="833" y="972"/>
                      </a:lnTo>
                      <a:lnTo>
                        <a:pt x="829" y="998"/>
                      </a:lnTo>
                      <a:lnTo>
                        <a:pt x="828" y="1023"/>
                      </a:lnTo>
                      <a:lnTo>
                        <a:pt x="829" y="1043"/>
                      </a:lnTo>
                      <a:lnTo>
                        <a:pt x="833" y="1063"/>
                      </a:lnTo>
                      <a:lnTo>
                        <a:pt x="843" y="1080"/>
                      </a:lnTo>
                      <a:lnTo>
                        <a:pt x="851" y="1098"/>
                      </a:lnTo>
                      <a:lnTo>
                        <a:pt x="869" y="1125"/>
                      </a:lnTo>
                      <a:lnTo>
                        <a:pt x="881" y="1144"/>
                      </a:lnTo>
                      <a:lnTo>
                        <a:pt x="895" y="1164"/>
                      </a:lnTo>
                      <a:lnTo>
                        <a:pt x="911" y="1184"/>
                      </a:lnTo>
                      <a:lnTo>
                        <a:pt x="936" y="1200"/>
                      </a:lnTo>
                      <a:lnTo>
                        <a:pt x="956" y="1206"/>
                      </a:lnTo>
                      <a:lnTo>
                        <a:pt x="982" y="1205"/>
                      </a:lnTo>
                      <a:lnTo>
                        <a:pt x="1009" y="1199"/>
                      </a:lnTo>
                      <a:lnTo>
                        <a:pt x="1035" y="1187"/>
                      </a:lnTo>
                      <a:lnTo>
                        <a:pt x="1067" y="1166"/>
                      </a:lnTo>
                      <a:lnTo>
                        <a:pt x="1086" y="1150"/>
                      </a:lnTo>
                      <a:lnTo>
                        <a:pt x="1102" y="1129"/>
                      </a:lnTo>
                      <a:lnTo>
                        <a:pt x="1113" y="1109"/>
                      </a:lnTo>
                      <a:lnTo>
                        <a:pt x="1124" y="1086"/>
                      </a:lnTo>
                      <a:lnTo>
                        <a:pt x="1131" y="1063"/>
                      </a:lnTo>
                      <a:lnTo>
                        <a:pt x="1133" y="1045"/>
                      </a:lnTo>
                      <a:lnTo>
                        <a:pt x="1136" y="1016"/>
                      </a:lnTo>
                      <a:lnTo>
                        <a:pt x="1139" y="997"/>
                      </a:lnTo>
                      <a:lnTo>
                        <a:pt x="1139" y="976"/>
                      </a:lnTo>
                      <a:lnTo>
                        <a:pt x="1139" y="960"/>
                      </a:lnTo>
                      <a:lnTo>
                        <a:pt x="1129" y="941"/>
                      </a:lnTo>
                      <a:lnTo>
                        <a:pt x="1114" y="930"/>
                      </a:lnTo>
                      <a:lnTo>
                        <a:pt x="1093" y="923"/>
                      </a:lnTo>
                      <a:lnTo>
                        <a:pt x="1080" y="923"/>
                      </a:lnTo>
                      <a:lnTo>
                        <a:pt x="1063" y="927"/>
                      </a:lnTo>
                      <a:lnTo>
                        <a:pt x="1043" y="938"/>
                      </a:lnTo>
                      <a:lnTo>
                        <a:pt x="1032" y="949"/>
                      </a:lnTo>
                      <a:lnTo>
                        <a:pt x="1024" y="970"/>
                      </a:lnTo>
                      <a:lnTo>
                        <a:pt x="1017" y="991"/>
                      </a:lnTo>
                      <a:lnTo>
                        <a:pt x="1013" y="1008"/>
                      </a:lnTo>
                      <a:lnTo>
                        <a:pt x="1012" y="1035"/>
                      </a:lnTo>
                      <a:lnTo>
                        <a:pt x="1011" y="1063"/>
                      </a:lnTo>
                      <a:lnTo>
                        <a:pt x="1011" y="1084"/>
                      </a:lnTo>
                      <a:lnTo>
                        <a:pt x="1015" y="1102"/>
                      </a:lnTo>
                      <a:lnTo>
                        <a:pt x="1019" y="1125"/>
                      </a:lnTo>
                      <a:lnTo>
                        <a:pt x="1028" y="1142"/>
                      </a:lnTo>
                      <a:lnTo>
                        <a:pt x="1045" y="1161"/>
                      </a:lnTo>
                      <a:lnTo>
                        <a:pt x="1063" y="1179"/>
                      </a:lnTo>
                      <a:lnTo>
                        <a:pt x="1080" y="1187"/>
                      </a:lnTo>
                      <a:lnTo>
                        <a:pt x="1098" y="1196"/>
                      </a:lnTo>
                      <a:lnTo>
                        <a:pt x="1116" y="1205"/>
                      </a:lnTo>
                      <a:lnTo>
                        <a:pt x="1133" y="1211"/>
                      </a:lnTo>
                      <a:lnTo>
                        <a:pt x="1151" y="1217"/>
                      </a:lnTo>
                      <a:lnTo>
                        <a:pt x="1176" y="1218"/>
                      </a:lnTo>
                      <a:lnTo>
                        <a:pt x="1202" y="1220"/>
                      </a:lnTo>
                      <a:lnTo>
                        <a:pt x="1229" y="1216"/>
                      </a:lnTo>
                      <a:lnTo>
                        <a:pt x="1258" y="1205"/>
                      </a:lnTo>
                      <a:lnTo>
                        <a:pt x="1281" y="1188"/>
                      </a:lnTo>
                      <a:lnTo>
                        <a:pt x="1301" y="1169"/>
                      </a:lnTo>
                      <a:lnTo>
                        <a:pt x="1316" y="1147"/>
                      </a:lnTo>
                      <a:lnTo>
                        <a:pt x="1326" y="1125"/>
                      </a:lnTo>
                      <a:lnTo>
                        <a:pt x="1334" y="1103"/>
                      </a:lnTo>
                    </a:path>
                  </a:pathLst>
                </a:custGeom>
                <a:noFill/>
                <a:ln w="15875">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35" name="Oval 43"/>
                <p:cNvSpPr>
                  <a:spLocks noChangeArrowheads="1"/>
                </p:cNvSpPr>
                <p:nvPr/>
              </p:nvSpPr>
              <p:spPr bwMode="auto">
                <a:xfrm>
                  <a:off x="4775" y="2815"/>
                  <a:ext cx="25" cy="26"/>
                </a:xfrm>
                <a:prstGeom prst="ellipse">
                  <a:avLst/>
                </a:prstGeom>
                <a:solidFill>
                  <a:srgbClr val="0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10636" name="Group 44"/>
              <p:cNvGrpSpPr>
                <a:grpSpLocks/>
              </p:cNvGrpSpPr>
              <p:nvPr/>
            </p:nvGrpSpPr>
            <p:grpSpPr bwMode="auto">
              <a:xfrm>
                <a:off x="4742" y="2415"/>
                <a:ext cx="338" cy="441"/>
                <a:chOff x="4742" y="2415"/>
                <a:chExt cx="338" cy="441"/>
              </a:xfrm>
            </p:grpSpPr>
            <p:sp>
              <p:nvSpPr>
                <p:cNvPr id="110637" name="Freeform 45"/>
                <p:cNvSpPr>
                  <a:spLocks/>
                </p:cNvSpPr>
                <p:nvPr/>
              </p:nvSpPr>
              <p:spPr bwMode="auto">
                <a:xfrm>
                  <a:off x="4974" y="2415"/>
                  <a:ext cx="106" cy="46"/>
                </a:xfrm>
                <a:custGeom>
                  <a:avLst/>
                  <a:gdLst>
                    <a:gd name="T0" fmla="*/ 211 w 211"/>
                    <a:gd name="T1" fmla="*/ 25 h 92"/>
                    <a:gd name="T2" fmla="*/ 170 w 211"/>
                    <a:gd name="T3" fmla="*/ 6 h 92"/>
                    <a:gd name="T4" fmla="*/ 127 w 211"/>
                    <a:gd name="T5" fmla="*/ 0 h 92"/>
                    <a:gd name="T6" fmla="*/ 89 w 211"/>
                    <a:gd name="T7" fmla="*/ 6 h 92"/>
                    <a:gd name="T8" fmla="*/ 53 w 211"/>
                    <a:gd name="T9" fmla="*/ 22 h 92"/>
                    <a:gd name="T10" fmla="*/ 22 w 211"/>
                    <a:gd name="T11" fmla="*/ 48 h 92"/>
                    <a:gd name="T12" fmla="*/ 0 w 211"/>
                    <a:gd name="T13" fmla="*/ 92 h 92"/>
                  </a:gdLst>
                  <a:ahLst/>
                  <a:cxnLst>
                    <a:cxn ang="0">
                      <a:pos x="T0" y="T1"/>
                    </a:cxn>
                    <a:cxn ang="0">
                      <a:pos x="T2" y="T3"/>
                    </a:cxn>
                    <a:cxn ang="0">
                      <a:pos x="T4" y="T5"/>
                    </a:cxn>
                    <a:cxn ang="0">
                      <a:pos x="T6" y="T7"/>
                    </a:cxn>
                    <a:cxn ang="0">
                      <a:pos x="T8" y="T9"/>
                    </a:cxn>
                    <a:cxn ang="0">
                      <a:pos x="T10" y="T11"/>
                    </a:cxn>
                    <a:cxn ang="0">
                      <a:pos x="T12" y="T13"/>
                    </a:cxn>
                  </a:cxnLst>
                  <a:rect l="0" t="0" r="r" b="b"/>
                  <a:pathLst>
                    <a:path w="211" h="92">
                      <a:moveTo>
                        <a:pt x="211" y="25"/>
                      </a:moveTo>
                      <a:lnTo>
                        <a:pt x="170" y="6"/>
                      </a:lnTo>
                      <a:lnTo>
                        <a:pt x="127" y="0"/>
                      </a:lnTo>
                      <a:lnTo>
                        <a:pt x="89" y="6"/>
                      </a:lnTo>
                      <a:lnTo>
                        <a:pt x="53" y="22"/>
                      </a:lnTo>
                      <a:lnTo>
                        <a:pt x="22" y="48"/>
                      </a:lnTo>
                      <a:lnTo>
                        <a:pt x="0" y="92"/>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0638" name="Freeform 46"/>
                <p:cNvSpPr>
                  <a:spLocks/>
                </p:cNvSpPr>
                <p:nvPr/>
              </p:nvSpPr>
              <p:spPr bwMode="auto">
                <a:xfrm>
                  <a:off x="4742" y="2643"/>
                  <a:ext cx="130" cy="213"/>
                </a:xfrm>
                <a:custGeom>
                  <a:avLst/>
                  <a:gdLst>
                    <a:gd name="T0" fmla="*/ 259 w 259"/>
                    <a:gd name="T1" fmla="*/ 10 h 426"/>
                    <a:gd name="T2" fmla="*/ 211 w 259"/>
                    <a:gd name="T3" fmla="*/ 0 h 426"/>
                    <a:gd name="T4" fmla="*/ 158 w 259"/>
                    <a:gd name="T5" fmla="*/ 7 h 426"/>
                    <a:gd name="T6" fmla="*/ 98 w 259"/>
                    <a:gd name="T7" fmla="*/ 27 h 426"/>
                    <a:gd name="T8" fmla="*/ 50 w 259"/>
                    <a:gd name="T9" fmla="*/ 74 h 426"/>
                    <a:gd name="T10" fmla="*/ 26 w 259"/>
                    <a:gd name="T11" fmla="*/ 127 h 426"/>
                    <a:gd name="T12" fmla="*/ 6 w 259"/>
                    <a:gd name="T13" fmla="*/ 191 h 426"/>
                    <a:gd name="T14" fmla="*/ 0 w 259"/>
                    <a:gd name="T15" fmla="*/ 266 h 426"/>
                    <a:gd name="T16" fmla="*/ 9 w 259"/>
                    <a:gd name="T17" fmla="*/ 336 h 426"/>
                    <a:gd name="T18" fmla="*/ 24 w 259"/>
                    <a:gd name="T19" fmla="*/ 381 h 426"/>
                    <a:gd name="T20" fmla="*/ 47 w 259"/>
                    <a:gd name="T21" fmla="*/ 426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9" h="426">
                      <a:moveTo>
                        <a:pt x="259" y="10"/>
                      </a:moveTo>
                      <a:lnTo>
                        <a:pt x="211" y="0"/>
                      </a:lnTo>
                      <a:lnTo>
                        <a:pt x="158" y="7"/>
                      </a:lnTo>
                      <a:lnTo>
                        <a:pt x="98" y="27"/>
                      </a:lnTo>
                      <a:lnTo>
                        <a:pt x="50" y="74"/>
                      </a:lnTo>
                      <a:lnTo>
                        <a:pt x="26" y="127"/>
                      </a:lnTo>
                      <a:lnTo>
                        <a:pt x="6" y="191"/>
                      </a:lnTo>
                      <a:lnTo>
                        <a:pt x="0" y="266"/>
                      </a:lnTo>
                      <a:lnTo>
                        <a:pt x="9" y="336"/>
                      </a:lnTo>
                      <a:lnTo>
                        <a:pt x="24" y="381"/>
                      </a:lnTo>
                      <a:lnTo>
                        <a:pt x="47" y="426"/>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sp>
        <p:nvSpPr>
          <p:cNvPr id="110594" name="Line 2"/>
          <p:cNvSpPr>
            <a:spLocks noChangeShapeType="1"/>
          </p:cNvSpPr>
          <p:nvPr/>
        </p:nvSpPr>
        <p:spPr bwMode="auto">
          <a:xfrm flipV="1">
            <a:off x="3489325" y="3644900"/>
            <a:ext cx="2108200" cy="2159000"/>
          </a:xfrm>
          <a:prstGeom prst="line">
            <a:avLst/>
          </a:prstGeom>
          <a:noFill/>
          <a:ln w="25399">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10644" name="Group 52"/>
          <p:cNvGrpSpPr>
            <a:grpSpLocks/>
          </p:cNvGrpSpPr>
          <p:nvPr/>
        </p:nvGrpSpPr>
        <p:grpSpPr bwMode="auto">
          <a:xfrm>
            <a:off x="2700339" y="2857501"/>
            <a:ext cx="3459163" cy="3516313"/>
            <a:chOff x="741" y="1800"/>
            <a:chExt cx="2179" cy="2215"/>
          </a:xfrm>
        </p:grpSpPr>
        <p:sp>
          <p:nvSpPr>
            <p:cNvPr id="110639" name="Line 47"/>
            <p:cNvSpPr>
              <a:spLocks noChangeShapeType="1"/>
            </p:cNvSpPr>
            <p:nvPr/>
          </p:nvSpPr>
          <p:spPr bwMode="auto">
            <a:xfrm>
              <a:off x="1248" y="1928"/>
              <a:ext cx="0" cy="1712"/>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0640" name="Line 48"/>
            <p:cNvSpPr>
              <a:spLocks noChangeShapeType="1"/>
            </p:cNvSpPr>
            <p:nvPr/>
          </p:nvSpPr>
          <p:spPr bwMode="auto">
            <a:xfrm>
              <a:off x="1256" y="3648"/>
              <a:ext cx="1664" cy="0"/>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0641" name="Rectangle 49"/>
            <p:cNvSpPr>
              <a:spLocks noChangeArrowheads="1"/>
            </p:cNvSpPr>
            <p:nvPr/>
          </p:nvSpPr>
          <p:spPr bwMode="auto">
            <a:xfrm>
              <a:off x="1441" y="3745"/>
              <a:ext cx="1342" cy="27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US" altLang="en-US" sz="2200">
                  <a:solidFill>
                    <a:srgbClr val="0000CC"/>
                  </a:solidFill>
                  <a:latin typeface="Arial" panose="020B0604020202020204" pitchFamily="34" charset="0"/>
                </a:rPr>
                <a:t>Minutes Talked</a:t>
              </a:r>
            </a:p>
          </p:txBody>
        </p:sp>
        <p:sp>
          <p:nvSpPr>
            <p:cNvPr id="110642" name="Rectangle 50"/>
            <p:cNvSpPr>
              <a:spLocks noChangeArrowheads="1"/>
            </p:cNvSpPr>
            <p:nvPr/>
          </p:nvSpPr>
          <p:spPr bwMode="auto">
            <a:xfrm rot="16200000">
              <a:off x="48" y="2493"/>
              <a:ext cx="1870" cy="48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a:solidFill>
                    <a:srgbClr val="0000CC"/>
                  </a:solidFill>
                  <a:latin typeface="Arial" panose="020B0604020202020204" pitchFamily="34" charset="0"/>
                </a:rPr>
                <a:t>Total Long Distance</a:t>
              </a:r>
              <a:br>
                <a:rPr lang="en-US" altLang="en-US" sz="2200">
                  <a:solidFill>
                    <a:srgbClr val="0000CC"/>
                  </a:solidFill>
                  <a:latin typeface="Arial" panose="020B0604020202020204" pitchFamily="34" charset="0"/>
                </a:rPr>
              </a:br>
              <a:r>
                <a:rPr lang="en-US" altLang="en-US" sz="2200">
                  <a:solidFill>
                    <a:srgbClr val="0000CC"/>
                  </a:solidFill>
                  <a:latin typeface="Arial" panose="020B0604020202020204" pitchFamily="34" charset="0"/>
                </a:rPr>
                <a:t>Telephone Bill</a:t>
              </a:r>
            </a:p>
          </p:txBody>
        </p:sp>
      </p:grpSp>
    </p:spTree>
    <p:extLst>
      <p:ext uri="{BB962C8B-B14F-4D97-AF65-F5344CB8AC3E}">
        <p14:creationId xmlns:p14="http://schemas.microsoft.com/office/powerpoint/2010/main" val="3397095578"/>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4000"/>
                                  </p:stCondLst>
                                  <p:childTnLst>
                                    <p:set>
                                      <p:cBhvr>
                                        <p:cTn id="6" dur="1" fill="hold">
                                          <p:stCondLst>
                                            <p:cond delay="0"/>
                                          </p:stCondLst>
                                        </p:cTn>
                                        <p:tgtEl>
                                          <p:spTgt spid="110644"/>
                                        </p:tgtEl>
                                        <p:attrNameLst>
                                          <p:attrName>style.visibility</p:attrName>
                                        </p:attrNameLst>
                                      </p:cBhvr>
                                      <p:to>
                                        <p:strVal val="visible"/>
                                      </p:to>
                                    </p:set>
                                    <p:animEffect transition="in" filter="dissolve">
                                      <p:cBhvr>
                                        <p:cTn id="7" dur="500"/>
                                        <p:tgtEl>
                                          <p:spTgt spid="11064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0594"/>
                                        </p:tgtEl>
                                        <p:attrNameLst>
                                          <p:attrName>style.visibility</p:attrName>
                                        </p:attrNameLst>
                                      </p:cBhvr>
                                      <p:to>
                                        <p:strVal val="visible"/>
                                      </p:to>
                                    </p:set>
                                    <p:animEffect transition="in" filter="dissolve">
                                      <p:cBhvr>
                                        <p:cTn id="12" dur="500"/>
                                        <p:tgtEl>
                                          <p:spTgt spid="1105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0594"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Variable Cost Per Unit</a:t>
            </a:r>
          </a:p>
        </p:txBody>
      </p:sp>
      <p:sp>
        <p:nvSpPr>
          <p:cNvPr id="111621" name="Line 5"/>
          <p:cNvSpPr>
            <a:spLocks noChangeShapeType="1"/>
          </p:cNvSpPr>
          <p:nvPr/>
        </p:nvSpPr>
        <p:spPr bwMode="auto">
          <a:xfrm>
            <a:off x="7327900" y="5867400"/>
            <a:ext cx="2641600" cy="0"/>
          </a:xfrm>
          <a:prstGeom prst="line">
            <a:avLst/>
          </a:prstGeom>
          <a:noFill/>
          <a:ln w="25399">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11668" name="Group 52"/>
          <p:cNvGrpSpPr>
            <a:grpSpLocks/>
          </p:cNvGrpSpPr>
          <p:nvPr/>
        </p:nvGrpSpPr>
        <p:grpSpPr bwMode="auto">
          <a:xfrm>
            <a:off x="6510339" y="2781301"/>
            <a:ext cx="3459163" cy="3592513"/>
            <a:chOff x="3141" y="1752"/>
            <a:chExt cx="2179" cy="2263"/>
          </a:xfrm>
        </p:grpSpPr>
        <p:sp>
          <p:nvSpPr>
            <p:cNvPr id="111619" name="Rectangle 3"/>
            <p:cNvSpPr>
              <a:spLocks noChangeArrowheads="1"/>
            </p:cNvSpPr>
            <p:nvPr/>
          </p:nvSpPr>
          <p:spPr bwMode="auto">
            <a:xfrm>
              <a:off x="3793" y="3745"/>
              <a:ext cx="1438" cy="27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a:solidFill>
                    <a:srgbClr val="006600"/>
                  </a:solidFill>
                  <a:latin typeface="Arial" panose="020B0604020202020204" pitchFamily="34" charset="0"/>
                </a:rPr>
                <a:t>Minutes Talked</a:t>
              </a:r>
            </a:p>
          </p:txBody>
        </p:sp>
        <p:sp>
          <p:nvSpPr>
            <p:cNvPr id="111620" name="Line 4"/>
            <p:cNvSpPr>
              <a:spLocks noChangeShapeType="1"/>
            </p:cNvSpPr>
            <p:nvPr/>
          </p:nvSpPr>
          <p:spPr bwMode="auto">
            <a:xfrm>
              <a:off x="3648" y="1928"/>
              <a:ext cx="0" cy="1760"/>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2" name="Line 6"/>
            <p:cNvSpPr>
              <a:spLocks noChangeShapeType="1"/>
            </p:cNvSpPr>
            <p:nvPr/>
          </p:nvSpPr>
          <p:spPr bwMode="auto">
            <a:xfrm>
              <a:off x="3656" y="3696"/>
              <a:ext cx="1664" cy="0"/>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3" name="Rectangle 7"/>
            <p:cNvSpPr>
              <a:spLocks noChangeArrowheads="1"/>
            </p:cNvSpPr>
            <p:nvPr/>
          </p:nvSpPr>
          <p:spPr bwMode="auto">
            <a:xfrm rot="16200000">
              <a:off x="2352" y="2541"/>
              <a:ext cx="2062" cy="48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a:solidFill>
                    <a:srgbClr val="006600"/>
                  </a:solidFill>
                  <a:latin typeface="Arial" panose="020B0604020202020204" pitchFamily="34" charset="0"/>
                </a:rPr>
                <a:t>Per Minute</a:t>
              </a:r>
              <a:br>
                <a:rPr lang="en-US" altLang="en-US" sz="2200">
                  <a:solidFill>
                    <a:srgbClr val="006600"/>
                  </a:solidFill>
                  <a:latin typeface="Arial" panose="020B0604020202020204" pitchFamily="34" charset="0"/>
                </a:rPr>
              </a:br>
              <a:r>
                <a:rPr lang="en-US" altLang="en-US" sz="2200">
                  <a:solidFill>
                    <a:srgbClr val="006600"/>
                  </a:solidFill>
                  <a:latin typeface="Arial" panose="020B0604020202020204" pitchFamily="34" charset="0"/>
                </a:rPr>
                <a:t>Telephone Charge</a:t>
              </a:r>
            </a:p>
          </p:txBody>
        </p:sp>
      </p:grpSp>
      <p:sp>
        <p:nvSpPr>
          <p:cNvPr id="111624" name="Line 8"/>
          <p:cNvSpPr>
            <a:spLocks noChangeShapeType="1"/>
          </p:cNvSpPr>
          <p:nvPr/>
        </p:nvSpPr>
        <p:spPr bwMode="auto">
          <a:xfrm>
            <a:off x="7327900" y="4343400"/>
            <a:ext cx="2260600" cy="0"/>
          </a:xfrm>
          <a:prstGeom prst="line">
            <a:avLst/>
          </a:prstGeom>
          <a:noFill/>
          <a:ln w="25399">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11625" name="Rectangle 9"/>
          <p:cNvSpPr>
            <a:spLocks noGrp="1" noChangeArrowheads="1"/>
          </p:cNvSpPr>
          <p:nvPr>
            <p:ph type="body" idx="1"/>
          </p:nvPr>
        </p:nvSpPr>
        <p:spPr>
          <a:xfrm>
            <a:off x="1676400" y="1600200"/>
            <a:ext cx="8763000" cy="41148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buFont typeface="Wingdings" panose="05000000000000000000" pitchFamily="2" charset="2"/>
              <a:buNone/>
            </a:pPr>
            <a:r>
              <a:rPr lang="en-US" altLang="en-US"/>
              <a:t>  The </a:t>
            </a:r>
            <a:r>
              <a:rPr lang="en-US" altLang="en-US" b="1">
                <a:solidFill>
                  <a:schemeClr val="accent2"/>
                </a:solidFill>
              </a:rPr>
              <a:t>cost per long distance minute</a:t>
            </a:r>
            <a:r>
              <a:rPr lang="en-US" altLang="en-US"/>
              <a:t> talked is constant.  For example, 10 cents per minute.</a:t>
            </a:r>
          </a:p>
        </p:txBody>
      </p:sp>
      <p:grpSp>
        <p:nvGrpSpPr>
          <p:cNvPr id="111626" name="Group 10"/>
          <p:cNvGrpSpPr>
            <a:grpSpLocks/>
          </p:cNvGrpSpPr>
          <p:nvPr/>
        </p:nvGrpSpPr>
        <p:grpSpPr bwMode="auto">
          <a:xfrm>
            <a:off x="2828926" y="3379788"/>
            <a:ext cx="1928813" cy="2222500"/>
            <a:chOff x="822" y="2129"/>
            <a:chExt cx="1215" cy="1400"/>
          </a:xfrm>
        </p:grpSpPr>
        <p:grpSp>
          <p:nvGrpSpPr>
            <p:cNvPr id="111627" name="Group 11"/>
            <p:cNvGrpSpPr>
              <a:grpSpLocks/>
            </p:cNvGrpSpPr>
            <p:nvPr/>
          </p:nvGrpSpPr>
          <p:grpSpPr bwMode="auto">
            <a:xfrm>
              <a:off x="822" y="2747"/>
              <a:ext cx="1080" cy="782"/>
              <a:chOff x="822" y="2747"/>
              <a:chExt cx="1080" cy="782"/>
            </a:xfrm>
          </p:grpSpPr>
          <p:sp>
            <p:nvSpPr>
              <p:cNvPr id="111628" name="Freeform 12"/>
              <p:cNvSpPr>
                <a:spLocks/>
              </p:cNvSpPr>
              <p:nvPr/>
            </p:nvSpPr>
            <p:spPr bwMode="auto">
              <a:xfrm>
                <a:off x="822" y="2756"/>
                <a:ext cx="1080" cy="773"/>
              </a:xfrm>
              <a:custGeom>
                <a:avLst/>
                <a:gdLst>
                  <a:gd name="T0" fmla="*/ 385 w 2160"/>
                  <a:gd name="T1" fmla="*/ 1545 h 1545"/>
                  <a:gd name="T2" fmla="*/ 230 w 2160"/>
                  <a:gd name="T3" fmla="*/ 1341 h 1545"/>
                  <a:gd name="T4" fmla="*/ 85 w 2160"/>
                  <a:gd name="T5" fmla="*/ 1154 h 1545"/>
                  <a:gd name="T6" fmla="*/ 13 w 2160"/>
                  <a:gd name="T7" fmla="*/ 1044 h 1545"/>
                  <a:gd name="T8" fmla="*/ 0 w 2160"/>
                  <a:gd name="T9" fmla="*/ 973 h 1545"/>
                  <a:gd name="T10" fmla="*/ 36 w 2160"/>
                  <a:gd name="T11" fmla="*/ 878 h 1545"/>
                  <a:gd name="T12" fmla="*/ 144 w 2160"/>
                  <a:gd name="T13" fmla="*/ 699 h 1545"/>
                  <a:gd name="T14" fmla="*/ 235 w 2160"/>
                  <a:gd name="T15" fmla="*/ 567 h 1545"/>
                  <a:gd name="T16" fmla="*/ 306 w 2160"/>
                  <a:gd name="T17" fmla="*/ 440 h 1545"/>
                  <a:gd name="T18" fmla="*/ 343 w 2160"/>
                  <a:gd name="T19" fmla="*/ 352 h 1545"/>
                  <a:gd name="T20" fmla="*/ 359 w 2160"/>
                  <a:gd name="T21" fmla="*/ 274 h 1545"/>
                  <a:gd name="T22" fmla="*/ 366 w 2160"/>
                  <a:gd name="T23" fmla="*/ 173 h 1545"/>
                  <a:gd name="T24" fmla="*/ 384 w 2160"/>
                  <a:gd name="T25" fmla="*/ 106 h 1545"/>
                  <a:gd name="T26" fmla="*/ 423 w 2160"/>
                  <a:gd name="T27" fmla="*/ 54 h 1545"/>
                  <a:gd name="T28" fmla="*/ 485 w 2160"/>
                  <a:gd name="T29" fmla="*/ 41 h 1545"/>
                  <a:gd name="T30" fmla="*/ 578 w 2160"/>
                  <a:gd name="T31" fmla="*/ 49 h 1545"/>
                  <a:gd name="T32" fmla="*/ 624 w 2160"/>
                  <a:gd name="T33" fmla="*/ 56 h 1545"/>
                  <a:gd name="T34" fmla="*/ 686 w 2160"/>
                  <a:gd name="T35" fmla="*/ 44 h 1545"/>
                  <a:gd name="T36" fmla="*/ 754 w 2160"/>
                  <a:gd name="T37" fmla="*/ 0 h 1545"/>
                  <a:gd name="T38" fmla="*/ 920 w 2160"/>
                  <a:gd name="T39" fmla="*/ 71 h 1545"/>
                  <a:gd name="T40" fmla="*/ 1047 w 2160"/>
                  <a:gd name="T41" fmla="*/ 75 h 1545"/>
                  <a:gd name="T42" fmla="*/ 1279 w 2160"/>
                  <a:gd name="T43" fmla="*/ 161 h 1545"/>
                  <a:gd name="T44" fmla="*/ 1536 w 2160"/>
                  <a:gd name="T45" fmla="*/ 220 h 1545"/>
                  <a:gd name="T46" fmla="*/ 1703 w 2160"/>
                  <a:gd name="T47" fmla="*/ 157 h 1545"/>
                  <a:gd name="T48" fmla="*/ 1819 w 2160"/>
                  <a:gd name="T49" fmla="*/ 142 h 1545"/>
                  <a:gd name="T50" fmla="*/ 1884 w 2160"/>
                  <a:gd name="T51" fmla="*/ 147 h 1545"/>
                  <a:gd name="T52" fmla="*/ 1929 w 2160"/>
                  <a:gd name="T53" fmla="*/ 161 h 1545"/>
                  <a:gd name="T54" fmla="*/ 1962 w 2160"/>
                  <a:gd name="T55" fmla="*/ 183 h 1545"/>
                  <a:gd name="T56" fmla="*/ 1988 w 2160"/>
                  <a:gd name="T57" fmla="*/ 220 h 1545"/>
                  <a:gd name="T58" fmla="*/ 1997 w 2160"/>
                  <a:gd name="T59" fmla="*/ 261 h 1545"/>
                  <a:gd name="T60" fmla="*/ 1993 w 2160"/>
                  <a:gd name="T61" fmla="*/ 329 h 1545"/>
                  <a:gd name="T62" fmla="*/ 1984 w 2160"/>
                  <a:gd name="T63" fmla="*/ 391 h 1545"/>
                  <a:gd name="T64" fmla="*/ 1978 w 2160"/>
                  <a:gd name="T65" fmla="*/ 460 h 1545"/>
                  <a:gd name="T66" fmla="*/ 1974 w 2160"/>
                  <a:gd name="T67" fmla="*/ 545 h 1545"/>
                  <a:gd name="T68" fmla="*/ 1982 w 2160"/>
                  <a:gd name="T69" fmla="*/ 613 h 1545"/>
                  <a:gd name="T70" fmla="*/ 2000 w 2160"/>
                  <a:gd name="T71" fmla="*/ 690 h 1545"/>
                  <a:gd name="T72" fmla="*/ 2027 w 2160"/>
                  <a:gd name="T73" fmla="*/ 780 h 1545"/>
                  <a:gd name="T74" fmla="*/ 2093 w 2160"/>
                  <a:gd name="T75" fmla="*/ 955 h 1545"/>
                  <a:gd name="T76" fmla="*/ 2160 w 2160"/>
                  <a:gd name="T77" fmla="*/ 1143 h 1545"/>
                  <a:gd name="T78" fmla="*/ 2138 w 2160"/>
                  <a:gd name="T79" fmla="*/ 1369 h 1545"/>
                  <a:gd name="T80" fmla="*/ 2055 w 2160"/>
                  <a:gd name="T81" fmla="*/ 1541 h 1545"/>
                  <a:gd name="T82" fmla="*/ 385 w 2160"/>
                  <a:gd name="T83" fmla="*/ 1545 h 1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160" h="1545">
                    <a:moveTo>
                      <a:pt x="385" y="1545"/>
                    </a:moveTo>
                    <a:lnTo>
                      <a:pt x="230" y="1341"/>
                    </a:lnTo>
                    <a:lnTo>
                      <a:pt x="85" y="1154"/>
                    </a:lnTo>
                    <a:lnTo>
                      <a:pt x="13" y="1044"/>
                    </a:lnTo>
                    <a:lnTo>
                      <a:pt x="0" y="973"/>
                    </a:lnTo>
                    <a:lnTo>
                      <a:pt x="36" y="878"/>
                    </a:lnTo>
                    <a:lnTo>
                      <a:pt x="144" y="699"/>
                    </a:lnTo>
                    <a:lnTo>
                      <a:pt x="235" y="567"/>
                    </a:lnTo>
                    <a:lnTo>
                      <a:pt x="306" y="440"/>
                    </a:lnTo>
                    <a:lnTo>
                      <a:pt x="343" y="352"/>
                    </a:lnTo>
                    <a:lnTo>
                      <a:pt x="359" y="274"/>
                    </a:lnTo>
                    <a:lnTo>
                      <a:pt x="366" y="173"/>
                    </a:lnTo>
                    <a:lnTo>
                      <a:pt x="384" y="106"/>
                    </a:lnTo>
                    <a:lnTo>
                      <a:pt x="423" y="54"/>
                    </a:lnTo>
                    <a:lnTo>
                      <a:pt x="485" y="41"/>
                    </a:lnTo>
                    <a:lnTo>
                      <a:pt x="578" y="49"/>
                    </a:lnTo>
                    <a:lnTo>
                      <a:pt x="624" y="56"/>
                    </a:lnTo>
                    <a:lnTo>
                      <a:pt x="686" y="44"/>
                    </a:lnTo>
                    <a:lnTo>
                      <a:pt x="754" y="0"/>
                    </a:lnTo>
                    <a:lnTo>
                      <a:pt x="920" y="71"/>
                    </a:lnTo>
                    <a:lnTo>
                      <a:pt x="1047" y="75"/>
                    </a:lnTo>
                    <a:lnTo>
                      <a:pt x="1279" y="161"/>
                    </a:lnTo>
                    <a:lnTo>
                      <a:pt x="1536" y="220"/>
                    </a:lnTo>
                    <a:lnTo>
                      <a:pt x="1703" y="157"/>
                    </a:lnTo>
                    <a:lnTo>
                      <a:pt x="1819" y="142"/>
                    </a:lnTo>
                    <a:lnTo>
                      <a:pt x="1884" y="147"/>
                    </a:lnTo>
                    <a:lnTo>
                      <a:pt x="1929" y="161"/>
                    </a:lnTo>
                    <a:lnTo>
                      <a:pt x="1962" y="183"/>
                    </a:lnTo>
                    <a:lnTo>
                      <a:pt x="1988" y="220"/>
                    </a:lnTo>
                    <a:lnTo>
                      <a:pt x="1997" y="261"/>
                    </a:lnTo>
                    <a:lnTo>
                      <a:pt x="1993" y="329"/>
                    </a:lnTo>
                    <a:lnTo>
                      <a:pt x="1984" y="391"/>
                    </a:lnTo>
                    <a:lnTo>
                      <a:pt x="1978" y="460"/>
                    </a:lnTo>
                    <a:lnTo>
                      <a:pt x="1974" y="545"/>
                    </a:lnTo>
                    <a:lnTo>
                      <a:pt x="1982" y="613"/>
                    </a:lnTo>
                    <a:lnTo>
                      <a:pt x="2000" y="690"/>
                    </a:lnTo>
                    <a:lnTo>
                      <a:pt x="2027" y="780"/>
                    </a:lnTo>
                    <a:lnTo>
                      <a:pt x="2093" y="955"/>
                    </a:lnTo>
                    <a:lnTo>
                      <a:pt x="2160" y="1143"/>
                    </a:lnTo>
                    <a:lnTo>
                      <a:pt x="2138" y="1369"/>
                    </a:lnTo>
                    <a:lnTo>
                      <a:pt x="2055" y="1541"/>
                    </a:lnTo>
                    <a:lnTo>
                      <a:pt x="385" y="1545"/>
                    </a:lnTo>
                    <a:close/>
                  </a:path>
                </a:pathLst>
              </a:custGeom>
              <a:solidFill>
                <a:srgbClr val="0000FF"/>
              </a:solidFill>
              <a:ln w="7938">
                <a:solidFill>
                  <a:srgbClr val="0000FF"/>
                </a:solidFill>
                <a:prstDash val="solid"/>
                <a:round/>
                <a:headEnd/>
                <a:tailEnd/>
              </a:ln>
            </p:spPr>
            <p:txBody>
              <a:bodyPr/>
              <a:lstStyle/>
              <a:p>
                <a:endParaRPr lang="en-GB"/>
              </a:p>
            </p:txBody>
          </p:sp>
          <p:sp>
            <p:nvSpPr>
              <p:cNvPr id="111629" name="Freeform 13"/>
              <p:cNvSpPr>
                <a:spLocks/>
              </p:cNvSpPr>
              <p:nvPr/>
            </p:nvSpPr>
            <p:spPr bwMode="auto">
              <a:xfrm>
                <a:off x="1169" y="2747"/>
                <a:ext cx="222" cy="284"/>
              </a:xfrm>
              <a:custGeom>
                <a:avLst/>
                <a:gdLst>
                  <a:gd name="T0" fmla="*/ 63 w 443"/>
                  <a:gd name="T1" fmla="*/ 0 h 568"/>
                  <a:gd name="T2" fmla="*/ 31 w 443"/>
                  <a:gd name="T3" fmla="*/ 135 h 568"/>
                  <a:gd name="T4" fmla="*/ 0 w 443"/>
                  <a:gd name="T5" fmla="*/ 329 h 568"/>
                  <a:gd name="T6" fmla="*/ 11 w 443"/>
                  <a:gd name="T7" fmla="*/ 568 h 568"/>
                  <a:gd name="T8" fmla="*/ 71 w 443"/>
                  <a:gd name="T9" fmla="*/ 485 h 568"/>
                  <a:gd name="T10" fmla="*/ 135 w 443"/>
                  <a:gd name="T11" fmla="*/ 407 h 568"/>
                  <a:gd name="T12" fmla="*/ 237 w 443"/>
                  <a:gd name="T13" fmla="*/ 291 h 568"/>
                  <a:gd name="T14" fmla="*/ 344 w 443"/>
                  <a:gd name="T15" fmla="*/ 417 h 568"/>
                  <a:gd name="T16" fmla="*/ 443 w 443"/>
                  <a:gd name="T17" fmla="*/ 538 h 568"/>
                  <a:gd name="T18" fmla="*/ 408 w 443"/>
                  <a:gd name="T19" fmla="*/ 398 h 568"/>
                  <a:gd name="T20" fmla="*/ 401 w 443"/>
                  <a:gd name="T21" fmla="*/ 230 h 568"/>
                  <a:gd name="T22" fmla="*/ 340 w 443"/>
                  <a:gd name="T23" fmla="*/ 74 h 568"/>
                  <a:gd name="T24" fmla="*/ 330 w 443"/>
                  <a:gd name="T25" fmla="*/ 138 h 568"/>
                  <a:gd name="T26" fmla="*/ 251 w 443"/>
                  <a:gd name="T27" fmla="*/ 187 h 568"/>
                  <a:gd name="T28" fmla="*/ 128 w 443"/>
                  <a:gd name="T29" fmla="*/ 111 h 568"/>
                  <a:gd name="T30" fmla="*/ 63 w 443"/>
                  <a:gd name="T31" fmla="*/ 0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568">
                    <a:moveTo>
                      <a:pt x="63" y="0"/>
                    </a:moveTo>
                    <a:lnTo>
                      <a:pt x="31" y="135"/>
                    </a:lnTo>
                    <a:lnTo>
                      <a:pt x="0" y="329"/>
                    </a:lnTo>
                    <a:lnTo>
                      <a:pt x="11" y="568"/>
                    </a:lnTo>
                    <a:lnTo>
                      <a:pt x="71" y="485"/>
                    </a:lnTo>
                    <a:lnTo>
                      <a:pt x="135" y="407"/>
                    </a:lnTo>
                    <a:lnTo>
                      <a:pt x="237" y="291"/>
                    </a:lnTo>
                    <a:lnTo>
                      <a:pt x="344" y="417"/>
                    </a:lnTo>
                    <a:lnTo>
                      <a:pt x="443" y="538"/>
                    </a:lnTo>
                    <a:lnTo>
                      <a:pt x="408" y="398"/>
                    </a:lnTo>
                    <a:lnTo>
                      <a:pt x="401" y="230"/>
                    </a:lnTo>
                    <a:lnTo>
                      <a:pt x="340" y="74"/>
                    </a:lnTo>
                    <a:lnTo>
                      <a:pt x="330" y="138"/>
                    </a:lnTo>
                    <a:lnTo>
                      <a:pt x="251" y="187"/>
                    </a:lnTo>
                    <a:lnTo>
                      <a:pt x="128" y="111"/>
                    </a:lnTo>
                    <a:lnTo>
                      <a:pt x="63" y="0"/>
                    </a:lnTo>
                    <a:close/>
                  </a:path>
                </a:pathLst>
              </a:custGeom>
              <a:solidFill>
                <a:srgbClr val="A0C0FF"/>
              </a:solidFill>
              <a:ln w="7938">
                <a:solidFill>
                  <a:srgbClr val="000000"/>
                </a:solidFill>
                <a:prstDash val="solid"/>
                <a:round/>
                <a:headEnd/>
                <a:tailEnd/>
              </a:ln>
            </p:spPr>
            <p:txBody>
              <a:bodyPr/>
              <a:lstStyle/>
              <a:p>
                <a:endParaRPr lang="en-GB"/>
              </a:p>
            </p:txBody>
          </p:sp>
          <p:sp>
            <p:nvSpPr>
              <p:cNvPr id="111630" name="Freeform 14"/>
              <p:cNvSpPr>
                <a:spLocks/>
              </p:cNvSpPr>
              <p:nvPr/>
            </p:nvSpPr>
            <p:spPr bwMode="auto">
              <a:xfrm>
                <a:off x="1204" y="2843"/>
                <a:ext cx="155" cy="680"/>
              </a:xfrm>
              <a:custGeom>
                <a:avLst/>
                <a:gdLst>
                  <a:gd name="T0" fmla="*/ 83 w 310"/>
                  <a:gd name="T1" fmla="*/ 94 h 1359"/>
                  <a:gd name="T2" fmla="*/ 180 w 310"/>
                  <a:gd name="T3" fmla="*/ 0 h 1359"/>
                  <a:gd name="T4" fmla="*/ 243 w 310"/>
                  <a:gd name="T5" fmla="*/ 102 h 1359"/>
                  <a:gd name="T6" fmla="*/ 194 w 310"/>
                  <a:gd name="T7" fmla="*/ 259 h 1359"/>
                  <a:gd name="T8" fmla="*/ 256 w 310"/>
                  <a:gd name="T9" fmla="*/ 442 h 1359"/>
                  <a:gd name="T10" fmla="*/ 310 w 310"/>
                  <a:gd name="T11" fmla="*/ 565 h 1359"/>
                  <a:gd name="T12" fmla="*/ 256 w 310"/>
                  <a:gd name="T13" fmla="*/ 880 h 1359"/>
                  <a:gd name="T14" fmla="*/ 194 w 310"/>
                  <a:gd name="T15" fmla="*/ 1359 h 1359"/>
                  <a:gd name="T16" fmla="*/ 114 w 310"/>
                  <a:gd name="T17" fmla="*/ 1359 h 1359"/>
                  <a:gd name="T18" fmla="*/ 37 w 310"/>
                  <a:gd name="T19" fmla="*/ 880 h 1359"/>
                  <a:gd name="T20" fmla="*/ 0 w 310"/>
                  <a:gd name="T21" fmla="*/ 561 h 1359"/>
                  <a:gd name="T22" fmla="*/ 48 w 310"/>
                  <a:gd name="T23" fmla="*/ 437 h 1359"/>
                  <a:gd name="T24" fmla="*/ 120 w 310"/>
                  <a:gd name="T25" fmla="*/ 254 h 1359"/>
                  <a:gd name="T26" fmla="*/ 83 w 310"/>
                  <a:gd name="T27" fmla="*/ 94 h 13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0" h="1359">
                    <a:moveTo>
                      <a:pt x="83" y="94"/>
                    </a:moveTo>
                    <a:lnTo>
                      <a:pt x="180" y="0"/>
                    </a:lnTo>
                    <a:lnTo>
                      <a:pt x="243" y="102"/>
                    </a:lnTo>
                    <a:lnTo>
                      <a:pt x="194" y="259"/>
                    </a:lnTo>
                    <a:lnTo>
                      <a:pt x="256" y="442"/>
                    </a:lnTo>
                    <a:lnTo>
                      <a:pt x="310" y="565"/>
                    </a:lnTo>
                    <a:lnTo>
                      <a:pt x="256" y="880"/>
                    </a:lnTo>
                    <a:lnTo>
                      <a:pt x="194" y="1359"/>
                    </a:lnTo>
                    <a:lnTo>
                      <a:pt x="114" y="1359"/>
                    </a:lnTo>
                    <a:lnTo>
                      <a:pt x="37" y="880"/>
                    </a:lnTo>
                    <a:lnTo>
                      <a:pt x="0" y="561"/>
                    </a:lnTo>
                    <a:lnTo>
                      <a:pt x="48" y="437"/>
                    </a:lnTo>
                    <a:lnTo>
                      <a:pt x="120" y="254"/>
                    </a:lnTo>
                    <a:lnTo>
                      <a:pt x="83" y="94"/>
                    </a:lnTo>
                    <a:close/>
                  </a:path>
                </a:pathLst>
              </a:custGeom>
              <a:solidFill>
                <a:srgbClr val="FF0000"/>
              </a:solidFill>
              <a:ln w="7938">
                <a:solidFill>
                  <a:srgbClr val="FF0000"/>
                </a:solidFill>
                <a:prstDash val="solid"/>
                <a:round/>
                <a:headEnd/>
                <a:tailEnd/>
              </a:ln>
            </p:spPr>
            <p:txBody>
              <a:bodyPr/>
              <a:lstStyle/>
              <a:p>
                <a:endParaRPr lang="en-GB"/>
              </a:p>
            </p:txBody>
          </p:sp>
          <p:sp>
            <p:nvSpPr>
              <p:cNvPr id="111631" name="Freeform 15"/>
              <p:cNvSpPr>
                <a:spLocks/>
              </p:cNvSpPr>
              <p:nvPr/>
            </p:nvSpPr>
            <p:spPr bwMode="auto">
              <a:xfrm>
                <a:off x="1729" y="2932"/>
                <a:ext cx="19" cy="66"/>
              </a:xfrm>
              <a:custGeom>
                <a:avLst/>
                <a:gdLst>
                  <a:gd name="T0" fmla="*/ 29 w 40"/>
                  <a:gd name="T1" fmla="*/ 0 h 131"/>
                  <a:gd name="T2" fmla="*/ 40 w 40"/>
                  <a:gd name="T3" fmla="*/ 25 h 131"/>
                  <a:gd name="T4" fmla="*/ 33 w 40"/>
                  <a:gd name="T5" fmla="*/ 60 h 131"/>
                  <a:gd name="T6" fmla="*/ 19 w 40"/>
                  <a:gd name="T7" fmla="*/ 100 h 131"/>
                  <a:gd name="T8" fmla="*/ 0 w 40"/>
                  <a:gd name="T9" fmla="*/ 131 h 131"/>
                </a:gdLst>
                <a:ahLst/>
                <a:cxnLst>
                  <a:cxn ang="0">
                    <a:pos x="T0" y="T1"/>
                  </a:cxn>
                  <a:cxn ang="0">
                    <a:pos x="T2" y="T3"/>
                  </a:cxn>
                  <a:cxn ang="0">
                    <a:pos x="T4" y="T5"/>
                  </a:cxn>
                  <a:cxn ang="0">
                    <a:pos x="T6" y="T7"/>
                  </a:cxn>
                  <a:cxn ang="0">
                    <a:pos x="T8" y="T9"/>
                  </a:cxn>
                </a:cxnLst>
                <a:rect l="0" t="0" r="r" b="b"/>
                <a:pathLst>
                  <a:path w="40" h="131">
                    <a:moveTo>
                      <a:pt x="29" y="0"/>
                    </a:moveTo>
                    <a:lnTo>
                      <a:pt x="40" y="25"/>
                    </a:lnTo>
                    <a:lnTo>
                      <a:pt x="33" y="60"/>
                    </a:lnTo>
                    <a:lnTo>
                      <a:pt x="19" y="100"/>
                    </a:lnTo>
                    <a:lnTo>
                      <a:pt x="0" y="13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32" name="Freeform 16"/>
              <p:cNvSpPr>
                <a:spLocks/>
              </p:cNvSpPr>
              <p:nvPr/>
            </p:nvSpPr>
            <p:spPr bwMode="auto">
              <a:xfrm>
                <a:off x="1543" y="2991"/>
                <a:ext cx="301" cy="214"/>
              </a:xfrm>
              <a:custGeom>
                <a:avLst/>
                <a:gdLst>
                  <a:gd name="T0" fmla="*/ 67 w 602"/>
                  <a:gd name="T1" fmla="*/ 341 h 427"/>
                  <a:gd name="T2" fmla="*/ 0 w 602"/>
                  <a:gd name="T3" fmla="*/ 264 h 427"/>
                  <a:gd name="T4" fmla="*/ 345 w 602"/>
                  <a:gd name="T5" fmla="*/ 0 h 427"/>
                  <a:gd name="T6" fmla="*/ 602 w 602"/>
                  <a:gd name="T7" fmla="*/ 427 h 427"/>
                </a:gdLst>
                <a:ahLst/>
                <a:cxnLst>
                  <a:cxn ang="0">
                    <a:pos x="T0" y="T1"/>
                  </a:cxn>
                  <a:cxn ang="0">
                    <a:pos x="T2" y="T3"/>
                  </a:cxn>
                  <a:cxn ang="0">
                    <a:pos x="T4" y="T5"/>
                  </a:cxn>
                  <a:cxn ang="0">
                    <a:pos x="T6" y="T7"/>
                  </a:cxn>
                </a:cxnLst>
                <a:rect l="0" t="0" r="r" b="b"/>
                <a:pathLst>
                  <a:path w="602" h="427">
                    <a:moveTo>
                      <a:pt x="67" y="341"/>
                    </a:moveTo>
                    <a:lnTo>
                      <a:pt x="0" y="264"/>
                    </a:lnTo>
                    <a:lnTo>
                      <a:pt x="345" y="0"/>
                    </a:lnTo>
                    <a:lnTo>
                      <a:pt x="602" y="42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33" name="Freeform 17"/>
              <p:cNvSpPr>
                <a:spLocks/>
              </p:cNvSpPr>
              <p:nvPr/>
            </p:nvSpPr>
            <p:spPr bwMode="auto">
              <a:xfrm>
                <a:off x="1029" y="3081"/>
                <a:ext cx="134" cy="279"/>
              </a:xfrm>
              <a:custGeom>
                <a:avLst/>
                <a:gdLst>
                  <a:gd name="T0" fmla="*/ 267 w 267"/>
                  <a:gd name="T1" fmla="*/ 0 h 558"/>
                  <a:gd name="T2" fmla="*/ 224 w 267"/>
                  <a:gd name="T3" fmla="*/ 116 h 558"/>
                  <a:gd name="T4" fmla="*/ 160 w 267"/>
                  <a:gd name="T5" fmla="*/ 220 h 558"/>
                  <a:gd name="T6" fmla="*/ 67 w 267"/>
                  <a:gd name="T7" fmla="*/ 301 h 558"/>
                  <a:gd name="T8" fmla="*/ 0 w 267"/>
                  <a:gd name="T9" fmla="*/ 350 h 558"/>
                  <a:gd name="T10" fmla="*/ 59 w 267"/>
                  <a:gd name="T11" fmla="*/ 385 h 558"/>
                  <a:gd name="T12" fmla="*/ 108 w 267"/>
                  <a:gd name="T13" fmla="*/ 429 h 558"/>
                  <a:gd name="T14" fmla="*/ 146 w 267"/>
                  <a:gd name="T15" fmla="*/ 491 h 558"/>
                  <a:gd name="T16" fmla="*/ 187 w 267"/>
                  <a:gd name="T17" fmla="*/ 558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7" h="558">
                    <a:moveTo>
                      <a:pt x="267" y="0"/>
                    </a:moveTo>
                    <a:lnTo>
                      <a:pt x="224" y="116"/>
                    </a:lnTo>
                    <a:lnTo>
                      <a:pt x="160" y="220"/>
                    </a:lnTo>
                    <a:lnTo>
                      <a:pt x="67" y="301"/>
                    </a:lnTo>
                    <a:lnTo>
                      <a:pt x="0" y="350"/>
                    </a:lnTo>
                    <a:lnTo>
                      <a:pt x="59" y="385"/>
                    </a:lnTo>
                    <a:lnTo>
                      <a:pt x="108" y="429"/>
                    </a:lnTo>
                    <a:lnTo>
                      <a:pt x="146" y="491"/>
                    </a:lnTo>
                    <a:lnTo>
                      <a:pt x="187" y="55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11634" name="Group 18"/>
            <p:cNvGrpSpPr>
              <a:grpSpLocks/>
            </p:cNvGrpSpPr>
            <p:nvPr/>
          </p:nvGrpSpPr>
          <p:grpSpPr bwMode="auto">
            <a:xfrm>
              <a:off x="987" y="2129"/>
              <a:ext cx="631" cy="700"/>
              <a:chOff x="987" y="2129"/>
              <a:chExt cx="631" cy="700"/>
            </a:xfrm>
          </p:grpSpPr>
          <p:sp>
            <p:nvSpPr>
              <p:cNvPr id="111635" name="Freeform 19"/>
              <p:cNvSpPr>
                <a:spLocks/>
              </p:cNvSpPr>
              <p:nvPr/>
            </p:nvSpPr>
            <p:spPr bwMode="auto">
              <a:xfrm>
                <a:off x="987" y="2182"/>
                <a:ext cx="581" cy="647"/>
              </a:xfrm>
              <a:custGeom>
                <a:avLst/>
                <a:gdLst>
                  <a:gd name="T0" fmla="*/ 909 w 1161"/>
                  <a:gd name="T1" fmla="*/ 53 h 1294"/>
                  <a:gd name="T2" fmla="*/ 677 w 1161"/>
                  <a:gd name="T3" fmla="*/ 0 h 1294"/>
                  <a:gd name="T4" fmla="*/ 461 w 1161"/>
                  <a:gd name="T5" fmla="*/ 53 h 1294"/>
                  <a:gd name="T6" fmla="*/ 342 w 1161"/>
                  <a:gd name="T7" fmla="*/ 232 h 1294"/>
                  <a:gd name="T8" fmla="*/ 247 w 1161"/>
                  <a:gd name="T9" fmla="*/ 373 h 1294"/>
                  <a:gd name="T10" fmla="*/ 199 w 1161"/>
                  <a:gd name="T11" fmla="*/ 530 h 1294"/>
                  <a:gd name="T12" fmla="*/ 170 w 1161"/>
                  <a:gd name="T13" fmla="*/ 564 h 1294"/>
                  <a:gd name="T14" fmla="*/ 105 w 1161"/>
                  <a:gd name="T15" fmla="*/ 502 h 1294"/>
                  <a:gd name="T16" fmla="*/ 28 w 1161"/>
                  <a:gd name="T17" fmla="*/ 525 h 1294"/>
                  <a:gd name="T18" fmla="*/ 0 w 1161"/>
                  <a:gd name="T19" fmla="*/ 592 h 1294"/>
                  <a:gd name="T20" fmla="*/ 27 w 1161"/>
                  <a:gd name="T21" fmla="*/ 686 h 1294"/>
                  <a:gd name="T22" fmla="*/ 82 w 1161"/>
                  <a:gd name="T23" fmla="*/ 754 h 1294"/>
                  <a:gd name="T24" fmla="*/ 146 w 1161"/>
                  <a:gd name="T25" fmla="*/ 760 h 1294"/>
                  <a:gd name="T26" fmla="*/ 191 w 1161"/>
                  <a:gd name="T27" fmla="*/ 737 h 1294"/>
                  <a:gd name="T28" fmla="*/ 191 w 1161"/>
                  <a:gd name="T29" fmla="*/ 764 h 1294"/>
                  <a:gd name="T30" fmla="*/ 191 w 1161"/>
                  <a:gd name="T31" fmla="*/ 876 h 1294"/>
                  <a:gd name="T32" fmla="*/ 229 w 1161"/>
                  <a:gd name="T33" fmla="*/ 984 h 1294"/>
                  <a:gd name="T34" fmla="*/ 305 w 1161"/>
                  <a:gd name="T35" fmla="*/ 1070 h 1294"/>
                  <a:gd name="T36" fmla="*/ 396 w 1161"/>
                  <a:gd name="T37" fmla="*/ 1123 h 1294"/>
                  <a:gd name="T38" fmla="*/ 431 w 1161"/>
                  <a:gd name="T39" fmla="*/ 1179 h 1294"/>
                  <a:gd name="T40" fmla="*/ 482 w 1161"/>
                  <a:gd name="T41" fmla="*/ 1248 h 1294"/>
                  <a:gd name="T42" fmla="*/ 565 w 1161"/>
                  <a:gd name="T43" fmla="*/ 1289 h 1294"/>
                  <a:gd name="T44" fmla="*/ 628 w 1161"/>
                  <a:gd name="T45" fmla="*/ 1284 h 1294"/>
                  <a:gd name="T46" fmla="*/ 670 w 1161"/>
                  <a:gd name="T47" fmla="*/ 1279 h 1294"/>
                  <a:gd name="T48" fmla="*/ 740 w 1161"/>
                  <a:gd name="T49" fmla="*/ 1267 h 1294"/>
                  <a:gd name="T50" fmla="*/ 808 w 1161"/>
                  <a:gd name="T51" fmla="*/ 1202 h 1294"/>
                  <a:gd name="T52" fmla="*/ 909 w 1161"/>
                  <a:gd name="T53" fmla="*/ 1105 h 1294"/>
                  <a:gd name="T54" fmla="*/ 1037 w 1161"/>
                  <a:gd name="T55" fmla="*/ 1003 h 1294"/>
                  <a:gd name="T56" fmla="*/ 1103 w 1161"/>
                  <a:gd name="T57" fmla="*/ 922 h 1294"/>
                  <a:gd name="T58" fmla="*/ 1157 w 1161"/>
                  <a:gd name="T59" fmla="*/ 768 h 1294"/>
                  <a:gd name="T60" fmla="*/ 1152 w 1161"/>
                  <a:gd name="T61" fmla="*/ 652 h 1294"/>
                  <a:gd name="T62" fmla="*/ 1161 w 1161"/>
                  <a:gd name="T63" fmla="*/ 512 h 1294"/>
                  <a:gd name="T64" fmla="*/ 1139 w 1161"/>
                  <a:gd name="T65" fmla="*/ 303 h 1294"/>
                  <a:gd name="T66" fmla="*/ 996 w 1161"/>
                  <a:gd name="T67" fmla="*/ 112 h 1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61" h="1294">
                    <a:moveTo>
                      <a:pt x="996" y="112"/>
                    </a:moveTo>
                    <a:lnTo>
                      <a:pt x="909" y="53"/>
                    </a:lnTo>
                    <a:lnTo>
                      <a:pt x="783" y="4"/>
                    </a:lnTo>
                    <a:lnTo>
                      <a:pt x="677" y="0"/>
                    </a:lnTo>
                    <a:lnTo>
                      <a:pt x="558" y="22"/>
                    </a:lnTo>
                    <a:lnTo>
                      <a:pt x="461" y="53"/>
                    </a:lnTo>
                    <a:lnTo>
                      <a:pt x="396" y="134"/>
                    </a:lnTo>
                    <a:lnTo>
                      <a:pt x="342" y="232"/>
                    </a:lnTo>
                    <a:lnTo>
                      <a:pt x="301" y="299"/>
                    </a:lnTo>
                    <a:lnTo>
                      <a:pt x="247" y="373"/>
                    </a:lnTo>
                    <a:lnTo>
                      <a:pt x="217" y="454"/>
                    </a:lnTo>
                    <a:lnTo>
                      <a:pt x="199" y="530"/>
                    </a:lnTo>
                    <a:lnTo>
                      <a:pt x="204" y="599"/>
                    </a:lnTo>
                    <a:lnTo>
                      <a:pt x="170" y="564"/>
                    </a:lnTo>
                    <a:lnTo>
                      <a:pt x="144" y="517"/>
                    </a:lnTo>
                    <a:lnTo>
                      <a:pt x="105" y="502"/>
                    </a:lnTo>
                    <a:lnTo>
                      <a:pt x="64" y="506"/>
                    </a:lnTo>
                    <a:lnTo>
                      <a:pt x="28" y="525"/>
                    </a:lnTo>
                    <a:lnTo>
                      <a:pt x="6" y="548"/>
                    </a:lnTo>
                    <a:lnTo>
                      <a:pt x="0" y="592"/>
                    </a:lnTo>
                    <a:lnTo>
                      <a:pt x="9" y="642"/>
                    </a:lnTo>
                    <a:lnTo>
                      <a:pt x="27" y="686"/>
                    </a:lnTo>
                    <a:lnTo>
                      <a:pt x="54" y="723"/>
                    </a:lnTo>
                    <a:lnTo>
                      <a:pt x="82" y="754"/>
                    </a:lnTo>
                    <a:lnTo>
                      <a:pt x="112" y="765"/>
                    </a:lnTo>
                    <a:lnTo>
                      <a:pt x="146" y="760"/>
                    </a:lnTo>
                    <a:lnTo>
                      <a:pt x="168" y="750"/>
                    </a:lnTo>
                    <a:lnTo>
                      <a:pt x="191" y="737"/>
                    </a:lnTo>
                    <a:lnTo>
                      <a:pt x="208" y="727"/>
                    </a:lnTo>
                    <a:lnTo>
                      <a:pt x="191" y="764"/>
                    </a:lnTo>
                    <a:lnTo>
                      <a:pt x="183" y="821"/>
                    </a:lnTo>
                    <a:lnTo>
                      <a:pt x="191" y="876"/>
                    </a:lnTo>
                    <a:lnTo>
                      <a:pt x="206" y="931"/>
                    </a:lnTo>
                    <a:lnTo>
                      <a:pt x="229" y="984"/>
                    </a:lnTo>
                    <a:lnTo>
                      <a:pt x="266" y="1026"/>
                    </a:lnTo>
                    <a:lnTo>
                      <a:pt x="305" y="1070"/>
                    </a:lnTo>
                    <a:lnTo>
                      <a:pt x="346" y="1101"/>
                    </a:lnTo>
                    <a:lnTo>
                      <a:pt x="396" y="1123"/>
                    </a:lnTo>
                    <a:lnTo>
                      <a:pt x="428" y="1148"/>
                    </a:lnTo>
                    <a:lnTo>
                      <a:pt x="431" y="1179"/>
                    </a:lnTo>
                    <a:lnTo>
                      <a:pt x="454" y="1219"/>
                    </a:lnTo>
                    <a:lnTo>
                      <a:pt x="482" y="1248"/>
                    </a:lnTo>
                    <a:lnTo>
                      <a:pt x="527" y="1272"/>
                    </a:lnTo>
                    <a:lnTo>
                      <a:pt x="565" y="1289"/>
                    </a:lnTo>
                    <a:lnTo>
                      <a:pt x="603" y="1294"/>
                    </a:lnTo>
                    <a:lnTo>
                      <a:pt x="628" y="1284"/>
                    </a:lnTo>
                    <a:lnTo>
                      <a:pt x="645" y="1253"/>
                    </a:lnTo>
                    <a:lnTo>
                      <a:pt x="670" y="1279"/>
                    </a:lnTo>
                    <a:lnTo>
                      <a:pt x="704" y="1280"/>
                    </a:lnTo>
                    <a:lnTo>
                      <a:pt x="740" y="1267"/>
                    </a:lnTo>
                    <a:lnTo>
                      <a:pt x="774" y="1242"/>
                    </a:lnTo>
                    <a:lnTo>
                      <a:pt x="808" y="1202"/>
                    </a:lnTo>
                    <a:lnTo>
                      <a:pt x="849" y="1157"/>
                    </a:lnTo>
                    <a:lnTo>
                      <a:pt x="909" y="1105"/>
                    </a:lnTo>
                    <a:lnTo>
                      <a:pt x="966" y="1056"/>
                    </a:lnTo>
                    <a:lnTo>
                      <a:pt x="1037" y="1003"/>
                    </a:lnTo>
                    <a:lnTo>
                      <a:pt x="1067" y="954"/>
                    </a:lnTo>
                    <a:lnTo>
                      <a:pt x="1103" y="922"/>
                    </a:lnTo>
                    <a:lnTo>
                      <a:pt x="1139" y="869"/>
                    </a:lnTo>
                    <a:lnTo>
                      <a:pt x="1157" y="768"/>
                    </a:lnTo>
                    <a:lnTo>
                      <a:pt x="1161" y="679"/>
                    </a:lnTo>
                    <a:lnTo>
                      <a:pt x="1152" y="652"/>
                    </a:lnTo>
                    <a:lnTo>
                      <a:pt x="1152" y="607"/>
                    </a:lnTo>
                    <a:lnTo>
                      <a:pt x="1161" y="512"/>
                    </a:lnTo>
                    <a:lnTo>
                      <a:pt x="1161" y="400"/>
                    </a:lnTo>
                    <a:lnTo>
                      <a:pt x="1139" y="303"/>
                    </a:lnTo>
                    <a:lnTo>
                      <a:pt x="1085" y="215"/>
                    </a:lnTo>
                    <a:lnTo>
                      <a:pt x="996" y="112"/>
                    </a:lnTo>
                    <a:close/>
                  </a:path>
                </a:pathLst>
              </a:custGeom>
              <a:solidFill>
                <a:srgbClr val="E0A080"/>
              </a:solidFill>
              <a:ln w="7938">
                <a:solidFill>
                  <a:srgbClr val="000000"/>
                </a:solidFill>
                <a:prstDash val="solid"/>
                <a:round/>
                <a:headEnd/>
                <a:tailEnd/>
              </a:ln>
            </p:spPr>
            <p:txBody>
              <a:bodyPr/>
              <a:lstStyle/>
              <a:p>
                <a:endParaRPr lang="en-GB"/>
              </a:p>
            </p:txBody>
          </p:sp>
          <p:sp>
            <p:nvSpPr>
              <p:cNvPr id="111636" name="Freeform 20"/>
              <p:cNvSpPr>
                <a:spLocks/>
              </p:cNvSpPr>
              <p:nvPr/>
            </p:nvSpPr>
            <p:spPr bwMode="auto">
              <a:xfrm>
                <a:off x="1198" y="2507"/>
                <a:ext cx="28" cy="54"/>
              </a:xfrm>
              <a:custGeom>
                <a:avLst/>
                <a:gdLst>
                  <a:gd name="T0" fmla="*/ 57 w 57"/>
                  <a:gd name="T1" fmla="*/ 0 h 108"/>
                  <a:gd name="T2" fmla="*/ 36 w 57"/>
                  <a:gd name="T3" fmla="*/ 10 h 108"/>
                  <a:gd name="T4" fmla="*/ 19 w 57"/>
                  <a:gd name="T5" fmla="*/ 21 h 108"/>
                  <a:gd name="T6" fmla="*/ 6 w 57"/>
                  <a:gd name="T7" fmla="*/ 38 h 108"/>
                  <a:gd name="T8" fmla="*/ 0 w 57"/>
                  <a:gd name="T9" fmla="*/ 63 h 108"/>
                  <a:gd name="T10" fmla="*/ 3 w 57"/>
                  <a:gd name="T11" fmla="*/ 86 h 108"/>
                  <a:gd name="T12" fmla="*/ 8 w 57"/>
                  <a:gd name="T13" fmla="*/ 108 h 108"/>
                </a:gdLst>
                <a:ahLst/>
                <a:cxnLst>
                  <a:cxn ang="0">
                    <a:pos x="T0" y="T1"/>
                  </a:cxn>
                  <a:cxn ang="0">
                    <a:pos x="T2" y="T3"/>
                  </a:cxn>
                  <a:cxn ang="0">
                    <a:pos x="T4" y="T5"/>
                  </a:cxn>
                  <a:cxn ang="0">
                    <a:pos x="T6" y="T7"/>
                  </a:cxn>
                  <a:cxn ang="0">
                    <a:pos x="T8" y="T9"/>
                  </a:cxn>
                  <a:cxn ang="0">
                    <a:pos x="T10" y="T11"/>
                  </a:cxn>
                  <a:cxn ang="0">
                    <a:pos x="T12" y="T13"/>
                  </a:cxn>
                </a:cxnLst>
                <a:rect l="0" t="0" r="r" b="b"/>
                <a:pathLst>
                  <a:path w="57" h="108">
                    <a:moveTo>
                      <a:pt x="57" y="0"/>
                    </a:moveTo>
                    <a:lnTo>
                      <a:pt x="36" y="10"/>
                    </a:lnTo>
                    <a:lnTo>
                      <a:pt x="19" y="21"/>
                    </a:lnTo>
                    <a:lnTo>
                      <a:pt x="6" y="38"/>
                    </a:lnTo>
                    <a:lnTo>
                      <a:pt x="0" y="63"/>
                    </a:lnTo>
                    <a:lnTo>
                      <a:pt x="3" y="86"/>
                    </a:lnTo>
                    <a:lnTo>
                      <a:pt x="8" y="10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37" name="Freeform 21"/>
              <p:cNvSpPr>
                <a:spLocks/>
              </p:cNvSpPr>
              <p:nvPr/>
            </p:nvSpPr>
            <p:spPr bwMode="auto">
              <a:xfrm>
                <a:off x="1202" y="2507"/>
                <a:ext cx="240" cy="97"/>
              </a:xfrm>
              <a:custGeom>
                <a:avLst/>
                <a:gdLst>
                  <a:gd name="T0" fmla="*/ 0 w 479"/>
                  <a:gd name="T1" fmla="*/ 37 h 194"/>
                  <a:gd name="T2" fmla="*/ 13 w 479"/>
                  <a:gd name="T3" fmla="*/ 67 h 194"/>
                  <a:gd name="T4" fmla="*/ 34 w 479"/>
                  <a:gd name="T5" fmla="*/ 96 h 194"/>
                  <a:gd name="T6" fmla="*/ 58 w 479"/>
                  <a:gd name="T7" fmla="*/ 123 h 194"/>
                  <a:gd name="T8" fmla="*/ 82 w 479"/>
                  <a:gd name="T9" fmla="*/ 145 h 194"/>
                  <a:gd name="T10" fmla="*/ 112 w 479"/>
                  <a:gd name="T11" fmla="*/ 166 h 194"/>
                  <a:gd name="T12" fmla="*/ 154 w 479"/>
                  <a:gd name="T13" fmla="*/ 181 h 194"/>
                  <a:gd name="T14" fmla="*/ 199 w 479"/>
                  <a:gd name="T15" fmla="*/ 188 h 194"/>
                  <a:gd name="T16" fmla="*/ 249 w 479"/>
                  <a:gd name="T17" fmla="*/ 194 h 194"/>
                  <a:gd name="T18" fmla="*/ 301 w 479"/>
                  <a:gd name="T19" fmla="*/ 190 h 194"/>
                  <a:gd name="T20" fmla="*/ 338 w 479"/>
                  <a:gd name="T21" fmla="*/ 184 h 194"/>
                  <a:gd name="T22" fmla="*/ 383 w 479"/>
                  <a:gd name="T23" fmla="*/ 164 h 194"/>
                  <a:gd name="T24" fmla="*/ 416 w 479"/>
                  <a:gd name="T25" fmla="*/ 137 h 194"/>
                  <a:gd name="T26" fmla="*/ 445 w 479"/>
                  <a:gd name="T27" fmla="*/ 99 h 194"/>
                  <a:gd name="T28" fmla="*/ 461 w 479"/>
                  <a:gd name="T29" fmla="*/ 67 h 194"/>
                  <a:gd name="T30" fmla="*/ 469 w 479"/>
                  <a:gd name="T31" fmla="*/ 35 h 194"/>
                  <a:gd name="T32" fmla="*/ 479 w 479"/>
                  <a:gd name="T33"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79" h="194">
                    <a:moveTo>
                      <a:pt x="0" y="37"/>
                    </a:moveTo>
                    <a:lnTo>
                      <a:pt x="13" y="67"/>
                    </a:lnTo>
                    <a:lnTo>
                      <a:pt x="34" y="96"/>
                    </a:lnTo>
                    <a:lnTo>
                      <a:pt x="58" y="123"/>
                    </a:lnTo>
                    <a:lnTo>
                      <a:pt x="82" y="145"/>
                    </a:lnTo>
                    <a:lnTo>
                      <a:pt x="112" y="166"/>
                    </a:lnTo>
                    <a:lnTo>
                      <a:pt x="154" y="181"/>
                    </a:lnTo>
                    <a:lnTo>
                      <a:pt x="199" y="188"/>
                    </a:lnTo>
                    <a:lnTo>
                      <a:pt x="249" y="194"/>
                    </a:lnTo>
                    <a:lnTo>
                      <a:pt x="301" y="190"/>
                    </a:lnTo>
                    <a:lnTo>
                      <a:pt x="338" y="184"/>
                    </a:lnTo>
                    <a:lnTo>
                      <a:pt x="383" y="164"/>
                    </a:lnTo>
                    <a:lnTo>
                      <a:pt x="416" y="137"/>
                    </a:lnTo>
                    <a:lnTo>
                      <a:pt x="445" y="99"/>
                    </a:lnTo>
                    <a:lnTo>
                      <a:pt x="461" y="67"/>
                    </a:lnTo>
                    <a:lnTo>
                      <a:pt x="469" y="35"/>
                    </a:lnTo>
                    <a:lnTo>
                      <a:pt x="47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38" name="Freeform 22"/>
              <p:cNvSpPr>
                <a:spLocks/>
              </p:cNvSpPr>
              <p:nvPr/>
            </p:nvSpPr>
            <p:spPr bwMode="auto">
              <a:xfrm>
                <a:off x="1410" y="2493"/>
                <a:ext cx="50" cy="37"/>
              </a:xfrm>
              <a:custGeom>
                <a:avLst/>
                <a:gdLst>
                  <a:gd name="T0" fmla="*/ 0 w 101"/>
                  <a:gd name="T1" fmla="*/ 0 h 75"/>
                  <a:gd name="T2" fmla="*/ 24 w 101"/>
                  <a:gd name="T3" fmla="*/ 7 h 75"/>
                  <a:gd name="T4" fmla="*/ 45 w 101"/>
                  <a:gd name="T5" fmla="*/ 13 h 75"/>
                  <a:gd name="T6" fmla="*/ 68 w 101"/>
                  <a:gd name="T7" fmla="*/ 26 h 75"/>
                  <a:gd name="T8" fmla="*/ 86 w 101"/>
                  <a:gd name="T9" fmla="*/ 38 h 75"/>
                  <a:gd name="T10" fmla="*/ 97 w 101"/>
                  <a:gd name="T11" fmla="*/ 57 h 75"/>
                  <a:gd name="T12" fmla="*/ 101 w 101"/>
                  <a:gd name="T13" fmla="*/ 75 h 75"/>
                </a:gdLst>
                <a:ahLst/>
                <a:cxnLst>
                  <a:cxn ang="0">
                    <a:pos x="T0" y="T1"/>
                  </a:cxn>
                  <a:cxn ang="0">
                    <a:pos x="T2" y="T3"/>
                  </a:cxn>
                  <a:cxn ang="0">
                    <a:pos x="T4" y="T5"/>
                  </a:cxn>
                  <a:cxn ang="0">
                    <a:pos x="T6" y="T7"/>
                  </a:cxn>
                  <a:cxn ang="0">
                    <a:pos x="T8" y="T9"/>
                  </a:cxn>
                  <a:cxn ang="0">
                    <a:pos x="T10" y="T11"/>
                  </a:cxn>
                  <a:cxn ang="0">
                    <a:pos x="T12" y="T13"/>
                  </a:cxn>
                </a:cxnLst>
                <a:rect l="0" t="0" r="r" b="b"/>
                <a:pathLst>
                  <a:path w="101" h="75">
                    <a:moveTo>
                      <a:pt x="0" y="0"/>
                    </a:moveTo>
                    <a:lnTo>
                      <a:pt x="24" y="7"/>
                    </a:lnTo>
                    <a:lnTo>
                      <a:pt x="45" y="13"/>
                    </a:lnTo>
                    <a:lnTo>
                      <a:pt x="68" y="26"/>
                    </a:lnTo>
                    <a:lnTo>
                      <a:pt x="86" y="38"/>
                    </a:lnTo>
                    <a:lnTo>
                      <a:pt x="97" y="57"/>
                    </a:lnTo>
                    <a:lnTo>
                      <a:pt x="101"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39" name="Freeform 23"/>
              <p:cNvSpPr>
                <a:spLocks/>
              </p:cNvSpPr>
              <p:nvPr/>
            </p:nvSpPr>
            <p:spPr bwMode="auto">
              <a:xfrm>
                <a:off x="1261" y="2351"/>
                <a:ext cx="121" cy="164"/>
              </a:xfrm>
              <a:custGeom>
                <a:avLst/>
                <a:gdLst>
                  <a:gd name="T0" fmla="*/ 116 w 242"/>
                  <a:gd name="T1" fmla="*/ 0 h 329"/>
                  <a:gd name="T2" fmla="*/ 76 w 242"/>
                  <a:gd name="T3" fmla="*/ 49 h 329"/>
                  <a:gd name="T4" fmla="*/ 49 w 242"/>
                  <a:gd name="T5" fmla="*/ 84 h 329"/>
                  <a:gd name="T6" fmla="*/ 29 w 242"/>
                  <a:gd name="T7" fmla="*/ 120 h 329"/>
                  <a:gd name="T8" fmla="*/ 10 w 242"/>
                  <a:gd name="T9" fmla="*/ 166 h 329"/>
                  <a:gd name="T10" fmla="*/ 1 w 242"/>
                  <a:gd name="T11" fmla="*/ 210 h 329"/>
                  <a:gd name="T12" fmla="*/ 0 w 242"/>
                  <a:gd name="T13" fmla="*/ 248 h 329"/>
                  <a:gd name="T14" fmla="*/ 12 w 242"/>
                  <a:gd name="T15" fmla="*/ 284 h 329"/>
                  <a:gd name="T16" fmla="*/ 34 w 242"/>
                  <a:gd name="T17" fmla="*/ 311 h 329"/>
                  <a:gd name="T18" fmla="*/ 68 w 242"/>
                  <a:gd name="T19" fmla="*/ 325 h 329"/>
                  <a:gd name="T20" fmla="*/ 115 w 242"/>
                  <a:gd name="T21" fmla="*/ 329 h 329"/>
                  <a:gd name="T22" fmla="*/ 157 w 242"/>
                  <a:gd name="T23" fmla="*/ 322 h 329"/>
                  <a:gd name="T24" fmla="*/ 187 w 242"/>
                  <a:gd name="T25" fmla="*/ 311 h 329"/>
                  <a:gd name="T26" fmla="*/ 213 w 242"/>
                  <a:gd name="T27" fmla="*/ 293 h 329"/>
                  <a:gd name="T28" fmla="*/ 227 w 242"/>
                  <a:gd name="T29" fmla="*/ 276 h 329"/>
                  <a:gd name="T30" fmla="*/ 240 w 242"/>
                  <a:gd name="T31" fmla="*/ 237 h 329"/>
                  <a:gd name="T32" fmla="*/ 242 w 242"/>
                  <a:gd name="T33" fmla="*/ 200 h 329"/>
                  <a:gd name="T34" fmla="*/ 235 w 242"/>
                  <a:gd name="T35" fmla="*/ 170 h 329"/>
                  <a:gd name="T36" fmla="*/ 224 w 242"/>
                  <a:gd name="T37" fmla="*/ 149 h 329"/>
                  <a:gd name="T38" fmla="*/ 212 w 242"/>
                  <a:gd name="T39" fmla="*/ 134 h 329"/>
                  <a:gd name="T40" fmla="*/ 197 w 242"/>
                  <a:gd name="T41" fmla="*/ 124 h 329"/>
                  <a:gd name="T42" fmla="*/ 176 w 242"/>
                  <a:gd name="T43" fmla="*/ 118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42" h="329">
                    <a:moveTo>
                      <a:pt x="116" y="0"/>
                    </a:moveTo>
                    <a:lnTo>
                      <a:pt x="76" y="49"/>
                    </a:lnTo>
                    <a:lnTo>
                      <a:pt x="49" y="84"/>
                    </a:lnTo>
                    <a:lnTo>
                      <a:pt x="29" y="120"/>
                    </a:lnTo>
                    <a:lnTo>
                      <a:pt x="10" y="166"/>
                    </a:lnTo>
                    <a:lnTo>
                      <a:pt x="1" y="210"/>
                    </a:lnTo>
                    <a:lnTo>
                      <a:pt x="0" y="248"/>
                    </a:lnTo>
                    <a:lnTo>
                      <a:pt x="12" y="284"/>
                    </a:lnTo>
                    <a:lnTo>
                      <a:pt x="34" y="311"/>
                    </a:lnTo>
                    <a:lnTo>
                      <a:pt x="68" y="325"/>
                    </a:lnTo>
                    <a:lnTo>
                      <a:pt x="115" y="329"/>
                    </a:lnTo>
                    <a:lnTo>
                      <a:pt x="157" y="322"/>
                    </a:lnTo>
                    <a:lnTo>
                      <a:pt x="187" y="311"/>
                    </a:lnTo>
                    <a:lnTo>
                      <a:pt x="213" y="293"/>
                    </a:lnTo>
                    <a:lnTo>
                      <a:pt x="227" y="276"/>
                    </a:lnTo>
                    <a:lnTo>
                      <a:pt x="240" y="237"/>
                    </a:lnTo>
                    <a:lnTo>
                      <a:pt x="242" y="200"/>
                    </a:lnTo>
                    <a:lnTo>
                      <a:pt x="235" y="170"/>
                    </a:lnTo>
                    <a:lnTo>
                      <a:pt x="224" y="149"/>
                    </a:lnTo>
                    <a:lnTo>
                      <a:pt x="212" y="134"/>
                    </a:lnTo>
                    <a:lnTo>
                      <a:pt x="197" y="124"/>
                    </a:lnTo>
                    <a:lnTo>
                      <a:pt x="176" y="11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0" name="Freeform 24"/>
              <p:cNvSpPr>
                <a:spLocks/>
              </p:cNvSpPr>
              <p:nvPr/>
            </p:nvSpPr>
            <p:spPr bwMode="auto">
              <a:xfrm>
                <a:off x="1355" y="2330"/>
                <a:ext cx="75" cy="30"/>
              </a:xfrm>
              <a:custGeom>
                <a:avLst/>
                <a:gdLst>
                  <a:gd name="T0" fmla="*/ 0 w 150"/>
                  <a:gd name="T1" fmla="*/ 13 h 62"/>
                  <a:gd name="T2" fmla="*/ 30 w 150"/>
                  <a:gd name="T3" fmla="*/ 4 h 62"/>
                  <a:gd name="T4" fmla="*/ 59 w 150"/>
                  <a:gd name="T5" fmla="*/ 0 h 62"/>
                  <a:gd name="T6" fmla="*/ 94 w 150"/>
                  <a:gd name="T7" fmla="*/ 7 h 62"/>
                  <a:gd name="T8" fmla="*/ 126 w 150"/>
                  <a:gd name="T9" fmla="*/ 22 h 62"/>
                  <a:gd name="T10" fmla="*/ 150 w 150"/>
                  <a:gd name="T11" fmla="*/ 54 h 62"/>
                  <a:gd name="T12" fmla="*/ 124 w 150"/>
                  <a:gd name="T13" fmla="*/ 60 h 62"/>
                  <a:gd name="T14" fmla="*/ 105 w 150"/>
                  <a:gd name="T15" fmla="*/ 62 h 62"/>
                  <a:gd name="T16" fmla="*/ 87 w 150"/>
                  <a:gd name="T17" fmla="*/ 60 h 62"/>
                  <a:gd name="T18" fmla="*/ 72 w 150"/>
                  <a:gd name="T19" fmla="*/ 56 h 62"/>
                  <a:gd name="T20" fmla="*/ 68 w 150"/>
                  <a:gd name="T21" fmla="*/ 44 h 62"/>
                  <a:gd name="T22" fmla="*/ 71 w 150"/>
                  <a:gd name="T23" fmla="*/ 28 h 62"/>
                  <a:gd name="T24" fmla="*/ 79 w 150"/>
                  <a:gd name="T25"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0" h="62">
                    <a:moveTo>
                      <a:pt x="0" y="13"/>
                    </a:moveTo>
                    <a:lnTo>
                      <a:pt x="30" y="4"/>
                    </a:lnTo>
                    <a:lnTo>
                      <a:pt x="59" y="0"/>
                    </a:lnTo>
                    <a:lnTo>
                      <a:pt x="94" y="7"/>
                    </a:lnTo>
                    <a:lnTo>
                      <a:pt x="126" y="22"/>
                    </a:lnTo>
                    <a:lnTo>
                      <a:pt x="150" y="54"/>
                    </a:lnTo>
                    <a:lnTo>
                      <a:pt x="124" y="60"/>
                    </a:lnTo>
                    <a:lnTo>
                      <a:pt x="105" y="62"/>
                    </a:lnTo>
                    <a:lnTo>
                      <a:pt x="87" y="60"/>
                    </a:lnTo>
                    <a:lnTo>
                      <a:pt x="72" y="56"/>
                    </a:lnTo>
                    <a:lnTo>
                      <a:pt x="68" y="44"/>
                    </a:lnTo>
                    <a:lnTo>
                      <a:pt x="71" y="28"/>
                    </a:lnTo>
                    <a:lnTo>
                      <a:pt x="79" y="1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1" name="Freeform 25"/>
              <p:cNvSpPr>
                <a:spLocks/>
              </p:cNvSpPr>
              <p:nvPr/>
            </p:nvSpPr>
            <p:spPr bwMode="auto">
              <a:xfrm>
                <a:off x="1207" y="2336"/>
                <a:ext cx="85" cy="35"/>
              </a:xfrm>
              <a:custGeom>
                <a:avLst/>
                <a:gdLst>
                  <a:gd name="T0" fmla="*/ 0 w 171"/>
                  <a:gd name="T1" fmla="*/ 71 h 71"/>
                  <a:gd name="T2" fmla="*/ 21 w 171"/>
                  <a:gd name="T3" fmla="*/ 60 h 71"/>
                  <a:gd name="T4" fmla="*/ 41 w 171"/>
                  <a:gd name="T5" fmla="*/ 46 h 71"/>
                  <a:gd name="T6" fmla="*/ 56 w 171"/>
                  <a:gd name="T7" fmla="*/ 26 h 71"/>
                  <a:gd name="T8" fmla="*/ 86 w 171"/>
                  <a:gd name="T9" fmla="*/ 28 h 71"/>
                  <a:gd name="T10" fmla="*/ 115 w 171"/>
                  <a:gd name="T11" fmla="*/ 26 h 71"/>
                  <a:gd name="T12" fmla="*/ 139 w 171"/>
                  <a:gd name="T13" fmla="*/ 16 h 71"/>
                  <a:gd name="T14" fmla="*/ 171 w 171"/>
                  <a:gd name="T15" fmla="*/ 0 h 71"/>
                  <a:gd name="T16" fmla="*/ 150 w 171"/>
                  <a:gd name="T17" fmla="*/ 16 h 71"/>
                  <a:gd name="T18" fmla="*/ 138 w 171"/>
                  <a:gd name="T19" fmla="*/ 32 h 71"/>
                  <a:gd name="T20" fmla="*/ 127 w 171"/>
                  <a:gd name="T21" fmla="*/ 47 h 71"/>
                  <a:gd name="T22" fmla="*/ 109 w 171"/>
                  <a:gd name="T23" fmla="*/ 53 h 71"/>
                  <a:gd name="T24" fmla="*/ 92 w 171"/>
                  <a:gd name="T25" fmla="*/ 3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1" h="71">
                    <a:moveTo>
                      <a:pt x="0" y="71"/>
                    </a:moveTo>
                    <a:lnTo>
                      <a:pt x="21" y="60"/>
                    </a:lnTo>
                    <a:lnTo>
                      <a:pt x="41" y="46"/>
                    </a:lnTo>
                    <a:lnTo>
                      <a:pt x="56" y="26"/>
                    </a:lnTo>
                    <a:lnTo>
                      <a:pt x="86" y="28"/>
                    </a:lnTo>
                    <a:lnTo>
                      <a:pt x="115" y="26"/>
                    </a:lnTo>
                    <a:lnTo>
                      <a:pt x="139" y="16"/>
                    </a:lnTo>
                    <a:lnTo>
                      <a:pt x="171" y="0"/>
                    </a:lnTo>
                    <a:lnTo>
                      <a:pt x="150" y="16"/>
                    </a:lnTo>
                    <a:lnTo>
                      <a:pt x="138" y="32"/>
                    </a:lnTo>
                    <a:lnTo>
                      <a:pt x="127" y="47"/>
                    </a:lnTo>
                    <a:lnTo>
                      <a:pt x="109" y="53"/>
                    </a:lnTo>
                    <a:lnTo>
                      <a:pt x="92" y="39"/>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2" name="Freeform 26"/>
              <p:cNvSpPr>
                <a:spLocks/>
              </p:cNvSpPr>
              <p:nvPr/>
            </p:nvSpPr>
            <p:spPr bwMode="auto">
              <a:xfrm>
                <a:off x="1352" y="2293"/>
                <a:ext cx="88" cy="34"/>
              </a:xfrm>
              <a:custGeom>
                <a:avLst/>
                <a:gdLst>
                  <a:gd name="T0" fmla="*/ 5 w 176"/>
                  <a:gd name="T1" fmla="*/ 18 h 69"/>
                  <a:gd name="T2" fmla="*/ 0 w 176"/>
                  <a:gd name="T3" fmla="*/ 32 h 69"/>
                  <a:gd name="T4" fmla="*/ 0 w 176"/>
                  <a:gd name="T5" fmla="*/ 47 h 69"/>
                  <a:gd name="T6" fmla="*/ 12 w 176"/>
                  <a:gd name="T7" fmla="*/ 55 h 69"/>
                  <a:gd name="T8" fmla="*/ 31 w 176"/>
                  <a:gd name="T9" fmla="*/ 59 h 69"/>
                  <a:gd name="T10" fmla="*/ 56 w 176"/>
                  <a:gd name="T11" fmla="*/ 52 h 69"/>
                  <a:gd name="T12" fmla="*/ 82 w 176"/>
                  <a:gd name="T13" fmla="*/ 48 h 69"/>
                  <a:gd name="T14" fmla="*/ 109 w 176"/>
                  <a:gd name="T15" fmla="*/ 50 h 69"/>
                  <a:gd name="T16" fmla="*/ 132 w 176"/>
                  <a:gd name="T17" fmla="*/ 62 h 69"/>
                  <a:gd name="T18" fmla="*/ 154 w 176"/>
                  <a:gd name="T19" fmla="*/ 69 h 69"/>
                  <a:gd name="T20" fmla="*/ 173 w 176"/>
                  <a:gd name="T21" fmla="*/ 59 h 69"/>
                  <a:gd name="T22" fmla="*/ 176 w 176"/>
                  <a:gd name="T23" fmla="*/ 41 h 69"/>
                  <a:gd name="T24" fmla="*/ 163 w 176"/>
                  <a:gd name="T25" fmla="*/ 24 h 69"/>
                  <a:gd name="T26" fmla="*/ 142 w 176"/>
                  <a:gd name="T27" fmla="*/ 10 h 69"/>
                  <a:gd name="T28" fmla="*/ 103 w 176"/>
                  <a:gd name="T29" fmla="*/ 2 h 69"/>
                  <a:gd name="T30" fmla="*/ 66 w 176"/>
                  <a:gd name="T31" fmla="*/ 0 h 69"/>
                  <a:gd name="T32" fmla="*/ 32 w 176"/>
                  <a:gd name="T33" fmla="*/ 7 h 69"/>
                  <a:gd name="T34" fmla="*/ 5 w 176"/>
                  <a:gd name="T35" fmla="*/ 18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6" h="69">
                    <a:moveTo>
                      <a:pt x="5" y="18"/>
                    </a:moveTo>
                    <a:lnTo>
                      <a:pt x="0" y="32"/>
                    </a:lnTo>
                    <a:lnTo>
                      <a:pt x="0" y="47"/>
                    </a:lnTo>
                    <a:lnTo>
                      <a:pt x="12" y="55"/>
                    </a:lnTo>
                    <a:lnTo>
                      <a:pt x="31" y="59"/>
                    </a:lnTo>
                    <a:lnTo>
                      <a:pt x="56" y="52"/>
                    </a:lnTo>
                    <a:lnTo>
                      <a:pt x="82" y="48"/>
                    </a:lnTo>
                    <a:lnTo>
                      <a:pt x="109" y="50"/>
                    </a:lnTo>
                    <a:lnTo>
                      <a:pt x="132" y="62"/>
                    </a:lnTo>
                    <a:lnTo>
                      <a:pt x="154" y="69"/>
                    </a:lnTo>
                    <a:lnTo>
                      <a:pt x="173" y="59"/>
                    </a:lnTo>
                    <a:lnTo>
                      <a:pt x="176" y="41"/>
                    </a:lnTo>
                    <a:lnTo>
                      <a:pt x="163" y="24"/>
                    </a:lnTo>
                    <a:lnTo>
                      <a:pt x="142" y="10"/>
                    </a:lnTo>
                    <a:lnTo>
                      <a:pt x="103" y="2"/>
                    </a:lnTo>
                    <a:lnTo>
                      <a:pt x="66" y="0"/>
                    </a:lnTo>
                    <a:lnTo>
                      <a:pt x="32" y="7"/>
                    </a:lnTo>
                    <a:lnTo>
                      <a:pt x="5" y="18"/>
                    </a:lnTo>
                    <a:close/>
                  </a:path>
                </a:pathLst>
              </a:custGeom>
              <a:solidFill>
                <a:srgbClr val="A04000"/>
              </a:solidFill>
              <a:ln w="7938">
                <a:solidFill>
                  <a:srgbClr val="000000"/>
                </a:solidFill>
                <a:prstDash val="solid"/>
                <a:round/>
                <a:headEnd/>
                <a:tailEnd/>
              </a:ln>
            </p:spPr>
            <p:txBody>
              <a:bodyPr/>
              <a:lstStyle/>
              <a:p>
                <a:endParaRPr lang="en-GB"/>
              </a:p>
            </p:txBody>
          </p:sp>
          <p:sp>
            <p:nvSpPr>
              <p:cNvPr id="111643" name="Freeform 27"/>
              <p:cNvSpPr>
                <a:spLocks/>
              </p:cNvSpPr>
              <p:nvPr/>
            </p:nvSpPr>
            <p:spPr bwMode="auto">
              <a:xfrm>
                <a:off x="1041" y="2129"/>
                <a:ext cx="577" cy="363"/>
              </a:xfrm>
              <a:custGeom>
                <a:avLst/>
                <a:gdLst>
                  <a:gd name="T0" fmla="*/ 30 w 1155"/>
                  <a:gd name="T1" fmla="*/ 650 h 726"/>
                  <a:gd name="T2" fmla="*/ 85 w 1155"/>
                  <a:gd name="T3" fmla="*/ 714 h 726"/>
                  <a:gd name="T4" fmla="*/ 115 w 1155"/>
                  <a:gd name="T5" fmla="*/ 664 h 726"/>
                  <a:gd name="T6" fmla="*/ 134 w 1155"/>
                  <a:gd name="T7" fmla="*/ 546 h 726"/>
                  <a:gd name="T8" fmla="*/ 189 w 1155"/>
                  <a:gd name="T9" fmla="*/ 423 h 726"/>
                  <a:gd name="T10" fmla="*/ 299 w 1155"/>
                  <a:gd name="T11" fmla="*/ 262 h 726"/>
                  <a:gd name="T12" fmla="*/ 370 w 1155"/>
                  <a:gd name="T13" fmla="*/ 273 h 726"/>
                  <a:gd name="T14" fmla="*/ 481 w 1155"/>
                  <a:gd name="T15" fmla="*/ 314 h 726"/>
                  <a:gd name="T16" fmla="*/ 553 w 1155"/>
                  <a:gd name="T17" fmla="*/ 325 h 726"/>
                  <a:gd name="T18" fmla="*/ 631 w 1155"/>
                  <a:gd name="T19" fmla="*/ 306 h 726"/>
                  <a:gd name="T20" fmla="*/ 730 w 1155"/>
                  <a:gd name="T21" fmla="*/ 261 h 726"/>
                  <a:gd name="T22" fmla="*/ 800 w 1155"/>
                  <a:gd name="T23" fmla="*/ 237 h 726"/>
                  <a:gd name="T24" fmla="*/ 849 w 1155"/>
                  <a:gd name="T25" fmla="*/ 221 h 726"/>
                  <a:gd name="T26" fmla="*/ 887 w 1155"/>
                  <a:gd name="T27" fmla="*/ 280 h 726"/>
                  <a:gd name="T28" fmla="*/ 968 w 1155"/>
                  <a:gd name="T29" fmla="*/ 341 h 726"/>
                  <a:gd name="T30" fmla="*/ 1010 w 1155"/>
                  <a:gd name="T31" fmla="*/ 431 h 726"/>
                  <a:gd name="T32" fmla="*/ 1020 w 1155"/>
                  <a:gd name="T33" fmla="*/ 534 h 726"/>
                  <a:gd name="T34" fmla="*/ 1057 w 1155"/>
                  <a:gd name="T35" fmla="*/ 612 h 726"/>
                  <a:gd name="T36" fmla="*/ 1054 w 1155"/>
                  <a:gd name="T37" fmla="*/ 677 h 726"/>
                  <a:gd name="T38" fmla="*/ 1104 w 1155"/>
                  <a:gd name="T39" fmla="*/ 653 h 726"/>
                  <a:gd name="T40" fmla="*/ 1132 w 1155"/>
                  <a:gd name="T41" fmla="*/ 564 h 726"/>
                  <a:gd name="T42" fmla="*/ 1155 w 1155"/>
                  <a:gd name="T43" fmla="*/ 419 h 726"/>
                  <a:gd name="T44" fmla="*/ 1121 w 1155"/>
                  <a:gd name="T45" fmla="*/ 281 h 726"/>
                  <a:gd name="T46" fmla="*/ 1058 w 1155"/>
                  <a:gd name="T47" fmla="*/ 179 h 726"/>
                  <a:gd name="T48" fmla="*/ 971 w 1155"/>
                  <a:gd name="T49" fmla="*/ 133 h 726"/>
                  <a:gd name="T50" fmla="*/ 898 w 1155"/>
                  <a:gd name="T51" fmla="*/ 133 h 726"/>
                  <a:gd name="T52" fmla="*/ 826 w 1155"/>
                  <a:gd name="T53" fmla="*/ 108 h 726"/>
                  <a:gd name="T54" fmla="*/ 724 w 1155"/>
                  <a:gd name="T55" fmla="*/ 43 h 726"/>
                  <a:gd name="T56" fmla="*/ 603 w 1155"/>
                  <a:gd name="T57" fmla="*/ 8 h 726"/>
                  <a:gd name="T58" fmla="*/ 464 w 1155"/>
                  <a:gd name="T59" fmla="*/ 4 h 726"/>
                  <a:gd name="T60" fmla="*/ 315 w 1155"/>
                  <a:gd name="T61" fmla="*/ 24 h 726"/>
                  <a:gd name="T62" fmla="*/ 216 w 1155"/>
                  <a:gd name="T63" fmla="*/ 71 h 726"/>
                  <a:gd name="T64" fmla="*/ 172 w 1155"/>
                  <a:gd name="T65" fmla="*/ 155 h 726"/>
                  <a:gd name="T66" fmla="*/ 193 w 1155"/>
                  <a:gd name="T67" fmla="*/ 236 h 726"/>
                  <a:gd name="T68" fmla="*/ 127 w 1155"/>
                  <a:gd name="T69" fmla="*/ 267 h 726"/>
                  <a:gd name="T70" fmla="*/ 71 w 1155"/>
                  <a:gd name="T71" fmla="*/ 304 h 726"/>
                  <a:gd name="T72" fmla="*/ 32 w 1155"/>
                  <a:gd name="T73" fmla="*/ 348 h 726"/>
                  <a:gd name="T74" fmla="*/ 4 w 1155"/>
                  <a:gd name="T75" fmla="*/ 427 h 726"/>
                  <a:gd name="T76" fmla="*/ 1 w 1155"/>
                  <a:gd name="T77" fmla="*/ 546 h 7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55" h="726">
                    <a:moveTo>
                      <a:pt x="14" y="601"/>
                    </a:moveTo>
                    <a:lnTo>
                      <a:pt x="30" y="650"/>
                    </a:lnTo>
                    <a:lnTo>
                      <a:pt x="51" y="687"/>
                    </a:lnTo>
                    <a:lnTo>
                      <a:pt x="85" y="714"/>
                    </a:lnTo>
                    <a:lnTo>
                      <a:pt x="120" y="726"/>
                    </a:lnTo>
                    <a:lnTo>
                      <a:pt x="115" y="664"/>
                    </a:lnTo>
                    <a:lnTo>
                      <a:pt x="123" y="602"/>
                    </a:lnTo>
                    <a:lnTo>
                      <a:pt x="134" y="546"/>
                    </a:lnTo>
                    <a:lnTo>
                      <a:pt x="157" y="486"/>
                    </a:lnTo>
                    <a:lnTo>
                      <a:pt x="189" y="423"/>
                    </a:lnTo>
                    <a:lnTo>
                      <a:pt x="240" y="336"/>
                    </a:lnTo>
                    <a:lnTo>
                      <a:pt x="299" y="262"/>
                    </a:lnTo>
                    <a:lnTo>
                      <a:pt x="325" y="244"/>
                    </a:lnTo>
                    <a:lnTo>
                      <a:pt x="370" y="273"/>
                    </a:lnTo>
                    <a:lnTo>
                      <a:pt x="422" y="300"/>
                    </a:lnTo>
                    <a:lnTo>
                      <a:pt x="481" y="314"/>
                    </a:lnTo>
                    <a:lnTo>
                      <a:pt x="516" y="322"/>
                    </a:lnTo>
                    <a:lnTo>
                      <a:pt x="553" y="325"/>
                    </a:lnTo>
                    <a:lnTo>
                      <a:pt x="593" y="319"/>
                    </a:lnTo>
                    <a:lnTo>
                      <a:pt x="631" y="306"/>
                    </a:lnTo>
                    <a:lnTo>
                      <a:pt x="685" y="285"/>
                    </a:lnTo>
                    <a:lnTo>
                      <a:pt x="730" y="261"/>
                    </a:lnTo>
                    <a:lnTo>
                      <a:pt x="774" y="236"/>
                    </a:lnTo>
                    <a:lnTo>
                      <a:pt x="800" y="237"/>
                    </a:lnTo>
                    <a:lnTo>
                      <a:pt x="815" y="235"/>
                    </a:lnTo>
                    <a:lnTo>
                      <a:pt x="849" y="221"/>
                    </a:lnTo>
                    <a:lnTo>
                      <a:pt x="863" y="244"/>
                    </a:lnTo>
                    <a:lnTo>
                      <a:pt x="887" y="280"/>
                    </a:lnTo>
                    <a:lnTo>
                      <a:pt x="926" y="307"/>
                    </a:lnTo>
                    <a:lnTo>
                      <a:pt x="968" y="341"/>
                    </a:lnTo>
                    <a:lnTo>
                      <a:pt x="994" y="379"/>
                    </a:lnTo>
                    <a:lnTo>
                      <a:pt x="1010" y="431"/>
                    </a:lnTo>
                    <a:lnTo>
                      <a:pt x="1003" y="485"/>
                    </a:lnTo>
                    <a:lnTo>
                      <a:pt x="1020" y="534"/>
                    </a:lnTo>
                    <a:lnTo>
                      <a:pt x="1043" y="571"/>
                    </a:lnTo>
                    <a:lnTo>
                      <a:pt x="1057" y="612"/>
                    </a:lnTo>
                    <a:lnTo>
                      <a:pt x="1062" y="638"/>
                    </a:lnTo>
                    <a:lnTo>
                      <a:pt x="1054" y="677"/>
                    </a:lnTo>
                    <a:lnTo>
                      <a:pt x="1092" y="676"/>
                    </a:lnTo>
                    <a:lnTo>
                      <a:pt x="1104" y="653"/>
                    </a:lnTo>
                    <a:lnTo>
                      <a:pt x="1124" y="613"/>
                    </a:lnTo>
                    <a:lnTo>
                      <a:pt x="1132" y="564"/>
                    </a:lnTo>
                    <a:lnTo>
                      <a:pt x="1144" y="501"/>
                    </a:lnTo>
                    <a:lnTo>
                      <a:pt x="1155" y="419"/>
                    </a:lnTo>
                    <a:lnTo>
                      <a:pt x="1143" y="352"/>
                    </a:lnTo>
                    <a:lnTo>
                      <a:pt x="1121" y="281"/>
                    </a:lnTo>
                    <a:lnTo>
                      <a:pt x="1091" y="225"/>
                    </a:lnTo>
                    <a:lnTo>
                      <a:pt x="1058" y="179"/>
                    </a:lnTo>
                    <a:lnTo>
                      <a:pt x="1010" y="147"/>
                    </a:lnTo>
                    <a:lnTo>
                      <a:pt x="971" y="133"/>
                    </a:lnTo>
                    <a:lnTo>
                      <a:pt x="932" y="127"/>
                    </a:lnTo>
                    <a:lnTo>
                      <a:pt x="898" y="133"/>
                    </a:lnTo>
                    <a:lnTo>
                      <a:pt x="860" y="146"/>
                    </a:lnTo>
                    <a:lnTo>
                      <a:pt x="826" y="108"/>
                    </a:lnTo>
                    <a:lnTo>
                      <a:pt x="784" y="76"/>
                    </a:lnTo>
                    <a:lnTo>
                      <a:pt x="724" y="43"/>
                    </a:lnTo>
                    <a:lnTo>
                      <a:pt x="673" y="24"/>
                    </a:lnTo>
                    <a:lnTo>
                      <a:pt x="603" y="8"/>
                    </a:lnTo>
                    <a:lnTo>
                      <a:pt x="542" y="0"/>
                    </a:lnTo>
                    <a:lnTo>
                      <a:pt x="464" y="4"/>
                    </a:lnTo>
                    <a:lnTo>
                      <a:pt x="391" y="9"/>
                    </a:lnTo>
                    <a:lnTo>
                      <a:pt x="315" y="24"/>
                    </a:lnTo>
                    <a:lnTo>
                      <a:pt x="257" y="41"/>
                    </a:lnTo>
                    <a:lnTo>
                      <a:pt x="216" y="71"/>
                    </a:lnTo>
                    <a:lnTo>
                      <a:pt x="184" y="110"/>
                    </a:lnTo>
                    <a:lnTo>
                      <a:pt x="172" y="155"/>
                    </a:lnTo>
                    <a:lnTo>
                      <a:pt x="179" y="194"/>
                    </a:lnTo>
                    <a:lnTo>
                      <a:pt x="193" y="236"/>
                    </a:lnTo>
                    <a:lnTo>
                      <a:pt x="160" y="247"/>
                    </a:lnTo>
                    <a:lnTo>
                      <a:pt x="127" y="267"/>
                    </a:lnTo>
                    <a:lnTo>
                      <a:pt x="97" y="285"/>
                    </a:lnTo>
                    <a:lnTo>
                      <a:pt x="71" y="304"/>
                    </a:lnTo>
                    <a:lnTo>
                      <a:pt x="52" y="322"/>
                    </a:lnTo>
                    <a:lnTo>
                      <a:pt x="32" y="348"/>
                    </a:lnTo>
                    <a:lnTo>
                      <a:pt x="14" y="381"/>
                    </a:lnTo>
                    <a:lnTo>
                      <a:pt x="4" y="427"/>
                    </a:lnTo>
                    <a:lnTo>
                      <a:pt x="0" y="502"/>
                    </a:lnTo>
                    <a:lnTo>
                      <a:pt x="1" y="546"/>
                    </a:lnTo>
                    <a:lnTo>
                      <a:pt x="14" y="601"/>
                    </a:lnTo>
                    <a:close/>
                  </a:path>
                </a:pathLst>
              </a:custGeom>
              <a:solidFill>
                <a:srgbClr val="A04000"/>
              </a:solidFill>
              <a:ln w="7938">
                <a:solidFill>
                  <a:srgbClr val="000000"/>
                </a:solidFill>
                <a:prstDash val="solid"/>
                <a:round/>
                <a:headEnd/>
                <a:tailEnd/>
              </a:ln>
            </p:spPr>
            <p:txBody>
              <a:bodyPr/>
              <a:lstStyle/>
              <a:p>
                <a:endParaRPr lang="en-GB"/>
              </a:p>
            </p:txBody>
          </p:sp>
          <p:sp>
            <p:nvSpPr>
              <p:cNvPr id="111644" name="Freeform 28"/>
              <p:cNvSpPr>
                <a:spLocks/>
              </p:cNvSpPr>
              <p:nvPr/>
            </p:nvSpPr>
            <p:spPr bwMode="auto">
              <a:xfrm>
                <a:off x="1079" y="2276"/>
                <a:ext cx="73" cy="160"/>
              </a:xfrm>
              <a:custGeom>
                <a:avLst/>
                <a:gdLst>
                  <a:gd name="T0" fmla="*/ 27 w 146"/>
                  <a:gd name="T1" fmla="*/ 185 h 321"/>
                  <a:gd name="T2" fmla="*/ 16 w 146"/>
                  <a:gd name="T3" fmla="*/ 203 h 321"/>
                  <a:gd name="T4" fmla="*/ 8 w 146"/>
                  <a:gd name="T5" fmla="*/ 224 h 321"/>
                  <a:gd name="T6" fmla="*/ 1 w 146"/>
                  <a:gd name="T7" fmla="*/ 245 h 321"/>
                  <a:gd name="T8" fmla="*/ 0 w 146"/>
                  <a:gd name="T9" fmla="*/ 265 h 321"/>
                  <a:gd name="T10" fmla="*/ 5 w 146"/>
                  <a:gd name="T11" fmla="*/ 286 h 321"/>
                  <a:gd name="T12" fmla="*/ 9 w 146"/>
                  <a:gd name="T13" fmla="*/ 306 h 321"/>
                  <a:gd name="T14" fmla="*/ 20 w 146"/>
                  <a:gd name="T15" fmla="*/ 321 h 321"/>
                  <a:gd name="T16" fmla="*/ 31 w 146"/>
                  <a:gd name="T17" fmla="*/ 309 h 321"/>
                  <a:gd name="T18" fmla="*/ 38 w 146"/>
                  <a:gd name="T19" fmla="*/ 287 h 321"/>
                  <a:gd name="T20" fmla="*/ 35 w 146"/>
                  <a:gd name="T21" fmla="*/ 271 h 321"/>
                  <a:gd name="T22" fmla="*/ 31 w 146"/>
                  <a:gd name="T23" fmla="*/ 252 h 321"/>
                  <a:gd name="T24" fmla="*/ 27 w 146"/>
                  <a:gd name="T25" fmla="*/ 233 h 321"/>
                  <a:gd name="T26" fmla="*/ 30 w 146"/>
                  <a:gd name="T27" fmla="*/ 215 h 321"/>
                  <a:gd name="T28" fmla="*/ 38 w 146"/>
                  <a:gd name="T29" fmla="*/ 194 h 321"/>
                  <a:gd name="T30" fmla="*/ 43 w 146"/>
                  <a:gd name="T31" fmla="*/ 177 h 321"/>
                  <a:gd name="T32" fmla="*/ 53 w 146"/>
                  <a:gd name="T33" fmla="*/ 166 h 321"/>
                  <a:gd name="T34" fmla="*/ 57 w 146"/>
                  <a:gd name="T35" fmla="*/ 185 h 321"/>
                  <a:gd name="T36" fmla="*/ 53 w 146"/>
                  <a:gd name="T37" fmla="*/ 207 h 321"/>
                  <a:gd name="T38" fmla="*/ 47 w 146"/>
                  <a:gd name="T39" fmla="*/ 218 h 321"/>
                  <a:gd name="T40" fmla="*/ 56 w 146"/>
                  <a:gd name="T41" fmla="*/ 224 h 321"/>
                  <a:gd name="T42" fmla="*/ 65 w 146"/>
                  <a:gd name="T43" fmla="*/ 220 h 321"/>
                  <a:gd name="T44" fmla="*/ 71 w 146"/>
                  <a:gd name="T45" fmla="*/ 211 h 321"/>
                  <a:gd name="T46" fmla="*/ 73 w 146"/>
                  <a:gd name="T47" fmla="*/ 201 h 321"/>
                  <a:gd name="T48" fmla="*/ 73 w 146"/>
                  <a:gd name="T49" fmla="*/ 192 h 321"/>
                  <a:gd name="T50" fmla="*/ 71 w 146"/>
                  <a:gd name="T51" fmla="*/ 177 h 321"/>
                  <a:gd name="T52" fmla="*/ 66 w 146"/>
                  <a:gd name="T53" fmla="*/ 167 h 321"/>
                  <a:gd name="T54" fmla="*/ 64 w 146"/>
                  <a:gd name="T55" fmla="*/ 157 h 321"/>
                  <a:gd name="T56" fmla="*/ 62 w 146"/>
                  <a:gd name="T57" fmla="*/ 141 h 321"/>
                  <a:gd name="T58" fmla="*/ 64 w 146"/>
                  <a:gd name="T59" fmla="*/ 129 h 321"/>
                  <a:gd name="T60" fmla="*/ 73 w 146"/>
                  <a:gd name="T61" fmla="*/ 122 h 321"/>
                  <a:gd name="T62" fmla="*/ 86 w 146"/>
                  <a:gd name="T63" fmla="*/ 118 h 321"/>
                  <a:gd name="T64" fmla="*/ 96 w 146"/>
                  <a:gd name="T65" fmla="*/ 118 h 321"/>
                  <a:gd name="T66" fmla="*/ 92 w 146"/>
                  <a:gd name="T67" fmla="*/ 103 h 321"/>
                  <a:gd name="T68" fmla="*/ 92 w 146"/>
                  <a:gd name="T69" fmla="*/ 95 h 321"/>
                  <a:gd name="T70" fmla="*/ 92 w 146"/>
                  <a:gd name="T71" fmla="*/ 80 h 321"/>
                  <a:gd name="T72" fmla="*/ 94 w 146"/>
                  <a:gd name="T73" fmla="*/ 70 h 321"/>
                  <a:gd name="T74" fmla="*/ 96 w 146"/>
                  <a:gd name="T75" fmla="*/ 60 h 321"/>
                  <a:gd name="T76" fmla="*/ 105 w 146"/>
                  <a:gd name="T77" fmla="*/ 45 h 321"/>
                  <a:gd name="T78" fmla="*/ 109 w 146"/>
                  <a:gd name="T79" fmla="*/ 36 h 321"/>
                  <a:gd name="T80" fmla="*/ 116 w 146"/>
                  <a:gd name="T81" fmla="*/ 25 h 321"/>
                  <a:gd name="T82" fmla="*/ 124 w 146"/>
                  <a:gd name="T83" fmla="*/ 15 h 321"/>
                  <a:gd name="T84" fmla="*/ 132 w 146"/>
                  <a:gd name="T85" fmla="*/ 10 h 321"/>
                  <a:gd name="T86" fmla="*/ 140 w 146"/>
                  <a:gd name="T87" fmla="*/ 3 h 321"/>
                  <a:gd name="T88" fmla="*/ 146 w 146"/>
                  <a:gd name="T89" fmla="*/ 0 h 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6" h="321">
                    <a:moveTo>
                      <a:pt x="27" y="185"/>
                    </a:moveTo>
                    <a:lnTo>
                      <a:pt x="16" y="203"/>
                    </a:lnTo>
                    <a:lnTo>
                      <a:pt x="8" y="224"/>
                    </a:lnTo>
                    <a:lnTo>
                      <a:pt x="1" y="245"/>
                    </a:lnTo>
                    <a:lnTo>
                      <a:pt x="0" y="265"/>
                    </a:lnTo>
                    <a:lnTo>
                      <a:pt x="5" y="286"/>
                    </a:lnTo>
                    <a:lnTo>
                      <a:pt x="9" y="306"/>
                    </a:lnTo>
                    <a:lnTo>
                      <a:pt x="20" y="321"/>
                    </a:lnTo>
                    <a:lnTo>
                      <a:pt x="31" y="309"/>
                    </a:lnTo>
                    <a:lnTo>
                      <a:pt x="38" y="287"/>
                    </a:lnTo>
                    <a:lnTo>
                      <a:pt x="35" y="271"/>
                    </a:lnTo>
                    <a:lnTo>
                      <a:pt x="31" y="252"/>
                    </a:lnTo>
                    <a:lnTo>
                      <a:pt x="27" y="233"/>
                    </a:lnTo>
                    <a:lnTo>
                      <a:pt x="30" y="215"/>
                    </a:lnTo>
                    <a:lnTo>
                      <a:pt x="38" y="194"/>
                    </a:lnTo>
                    <a:lnTo>
                      <a:pt x="43" y="177"/>
                    </a:lnTo>
                    <a:lnTo>
                      <a:pt x="53" y="166"/>
                    </a:lnTo>
                    <a:lnTo>
                      <a:pt x="57" y="185"/>
                    </a:lnTo>
                    <a:lnTo>
                      <a:pt x="53" y="207"/>
                    </a:lnTo>
                    <a:lnTo>
                      <a:pt x="47" y="218"/>
                    </a:lnTo>
                    <a:lnTo>
                      <a:pt x="56" y="224"/>
                    </a:lnTo>
                    <a:lnTo>
                      <a:pt x="65" y="220"/>
                    </a:lnTo>
                    <a:lnTo>
                      <a:pt x="71" y="211"/>
                    </a:lnTo>
                    <a:lnTo>
                      <a:pt x="73" y="201"/>
                    </a:lnTo>
                    <a:lnTo>
                      <a:pt x="73" y="192"/>
                    </a:lnTo>
                    <a:lnTo>
                      <a:pt x="71" y="177"/>
                    </a:lnTo>
                    <a:lnTo>
                      <a:pt x="66" y="167"/>
                    </a:lnTo>
                    <a:lnTo>
                      <a:pt x="64" y="157"/>
                    </a:lnTo>
                    <a:lnTo>
                      <a:pt x="62" y="141"/>
                    </a:lnTo>
                    <a:lnTo>
                      <a:pt x="64" y="129"/>
                    </a:lnTo>
                    <a:lnTo>
                      <a:pt x="73" y="122"/>
                    </a:lnTo>
                    <a:lnTo>
                      <a:pt x="86" y="118"/>
                    </a:lnTo>
                    <a:lnTo>
                      <a:pt x="96" y="118"/>
                    </a:lnTo>
                    <a:lnTo>
                      <a:pt x="92" y="103"/>
                    </a:lnTo>
                    <a:lnTo>
                      <a:pt x="92" y="95"/>
                    </a:lnTo>
                    <a:lnTo>
                      <a:pt x="92" y="80"/>
                    </a:lnTo>
                    <a:lnTo>
                      <a:pt x="94" y="70"/>
                    </a:lnTo>
                    <a:lnTo>
                      <a:pt x="96" y="60"/>
                    </a:lnTo>
                    <a:lnTo>
                      <a:pt x="105" y="45"/>
                    </a:lnTo>
                    <a:lnTo>
                      <a:pt x="109" y="36"/>
                    </a:lnTo>
                    <a:lnTo>
                      <a:pt x="116" y="25"/>
                    </a:lnTo>
                    <a:lnTo>
                      <a:pt x="124" y="15"/>
                    </a:lnTo>
                    <a:lnTo>
                      <a:pt x="132" y="10"/>
                    </a:lnTo>
                    <a:lnTo>
                      <a:pt x="140" y="3"/>
                    </a:lnTo>
                    <a:lnTo>
                      <a:pt x="146"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5" name="Freeform 29"/>
              <p:cNvSpPr>
                <a:spLocks/>
              </p:cNvSpPr>
              <p:nvPr/>
            </p:nvSpPr>
            <p:spPr bwMode="auto">
              <a:xfrm>
                <a:off x="1152" y="2182"/>
                <a:ext cx="294" cy="93"/>
              </a:xfrm>
              <a:custGeom>
                <a:avLst/>
                <a:gdLst>
                  <a:gd name="T0" fmla="*/ 570 w 588"/>
                  <a:gd name="T1" fmla="*/ 78 h 186"/>
                  <a:gd name="T2" fmla="*/ 533 w 588"/>
                  <a:gd name="T3" fmla="*/ 85 h 186"/>
                  <a:gd name="T4" fmla="*/ 495 w 588"/>
                  <a:gd name="T5" fmla="*/ 103 h 186"/>
                  <a:gd name="T6" fmla="*/ 466 w 588"/>
                  <a:gd name="T7" fmla="*/ 130 h 186"/>
                  <a:gd name="T8" fmla="*/ 445 w 588"/>
                  <a:gd name="T9" fmla="*/ 150 h 186"/>
                  <a:gd name="T10" fmla="*/ 416 w 588"/>
                  <a:gd name="T11" fmla="*/ 165 h 186"/>
                  <a:gd name="T12" fmla="*/ 380 w 588"/>
                  <a:gd name="T13" fmla="*/ 178 h 186"/>
                  <a:gd name="T14" fmla="*/ 338 w 588"/>
                  <a:gd name="T15" fmla="*/ 185 h 186"/>
                  <a:gd name="T16" fmla="*/ 292 w 588"/>
                  <a:gd name="T17" fmla="*/ 186 h 186"/>
                  <a:gd name="T18" fmla="*/ 244 w 588"/>
                  <a:gd name="T19" fmla="*/ 180 h 186"/>
                  <a:gd name="T20" fmla="*/ 213 w 588"/>
                  <a:gd name="T21" fmla="*/ 171 h 186"/>
                  <a:gd name="T22" fmla="*/ 176 w 588"/>
                  <a:gd name="T23" fmla="*/ 156 h 186"/>
                  <a:gd name="T24" fmla="*/ 147 w 588"/>
                  <a:gd name="T25" fmla="*/ 137 h 186"/>
                  <a:gd name="T26" fmla="*/ 127 w 588"/>
                  <a:gd name="T27" fmla="*/ 108 h 186"/>
                  <a:gd name="T28" fmla="*/ 143 w 588"/>
                  <a:gd name="T29" fmla="*/ 116 h 186"/>
                  <a:gd name="T30" fmla="*/ 176 w 588"/>
                  <a:gd name="T31" fmla="*/ 130 h 186"/>
                  <a:gd name="T32" fmla="*/ 215 w 588"/>
                  <a:gd name="T33" fmla="*/ 134 h 186"/>
                  <a:gd name="T34" fmla="*/ 263 w 588"/>
                  <a:gd name="T35" fmla="*/ 134 h 186"/>
                  <a:gd name="T36" fmla="*/ 320 w 588"/>
                  <a:gd name="T37" fmla="*/ 126 h 186"/>
                  <a:gd name="T38" fmla="*/ 375 w 588"/>
                  <a:gd name="T39" fmla="*/ 118 h 186"/>
                  <a:gd name="T40" fmla="*/ 421 w 588"/>
                  <a:gd name="T41" fmla="*/ 101 h 186"/>
                  <a:gd name="T42" fmla="*/ 454 w 588"/>
                  <a:gd name="T43" fmla="*/ 81 h 186"/>
                  <a:gd name="T44" fmla="*/ 443 w 588"/>
                  <a:gd name="T45" fmla="*/ 70 h 186"/>
                  <a:gd name="T46" fmla="*/ 396 w 588"/>
                  <a:gd name="T47" fmla="*/ 81 h 186"/>
                  <a:gd name="T48" fmla="*/ 349 w 588"/>
                  <a:gd name="T49" fmla="*/ 90 h 186"/>
                  <a:gd name="T50" fmla="*/ 308 w 588"/>
                  <a:gd name="T51" fmla="*/ 99 h 186"/>
                  <a:gd name="T52" fmla="*/ 266 w 588"/>
                  <a:gd name="T53" fmla="*/ 89 h 186"/>
                  <a:gd name="T54" fmla="*/ 226 w 588"/>
                  <a:gd name="T55" fmla="*/ 59 h 186"/>
                  <a:gd name="T56" fmla="*/ 183 w 588"/>
                  <a:gd name="T57" fmla="*/ 47 h 186"/>
                  <a:gd name="T58" fmla="*/ 136 w 588"/>
                  <a:gd name="T59" fmla="*/ 44 h 186"/>
                  <a:gd name="T60" fmla="*/ 91 w 588"/>
                  <a:gd name="T61" fmla="*/ 14 h 186"/>
                  <a:gd name="T62" fmla="*/ 35 w 588"/>
                  <a:gd name="T63" fmla="*/ 0 h 186"/>
                  <a:gd name="T64" fmla="*/ 0 w 588"/>
                  <a:gd name="T65" fmla="*/ 8 h 186"/>
                  <a:gd name="T66" fmla="*/ 16 w 588"/>
                  <a:gd name="T67" fmla="*/ 45 h 186"/>
                  <a:gd name="T68" fmla="*/ 60 w 588"/>
                  <a:gd name="T69" fmla="*/ 64 h 186"/>
                  <a:gd name="T70" fmla="*/ 114 w 588"/>
                  <a:gd name="T71" fmla="*/ 66 h 186"/>
                  <a:gd name="T72" fmla="*/ 138 w 588"/>
                  <a:gd name="T73" fmla="*/ 78 h 186"/>
                  <a:gd name="T74" fmla="*/ 153 w 588"/>
                  <a:gd name="T75" fmla="*/ 101 h 186"/>
                  <a:gd name="T76" fmla="*/ 187 w 588"/>
                  <a:gd name="T77" fmla="*/ 111 h 186"/>
                  <a:gd name="T78" fmla="*/ 225 w 588"/>
                  <a:gd name="T79" fmla="*/ 10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88" h="186">
                    <a:moveTo>
                      <a:pt x="588" y="82"/>
                    </a:moveTo>
                    <a:lnTo>
                      <a:pt x="570" y="78"/>
                    </a:lnTo>
                    <a:lnTo>
                      <a:pt x="552" y="79"/>
                    </a:lnTo>
                    <a:lnTo>
                      <a:pt x="533" y="85"/>
                    </a:lnTo>
                    <a:lnTo>
                      <a:pt x="514" y="94"/>
                    </a:lnTo>
                    <a:lnTo>
                      <a:pt x="495" y="103"/>
                    </a:lnTo>
                    <a:lnTo>
                      <a:pt x="480" y="115"/>
                    </a:lnTo>
                    <a:lnTo>
                      <a:pt x="466" y="130"/>
                    </a:lnTo>
                    <a:lnTo>
                      <a:pt x="458" y="141"/>
                    </a:lnTo>
                    <a:lnTo>
                      <a:pt x="445" y="150"/>
                    </a:lnTo>
                    <a:lnTo>
                      <a:pt x="431" y="157"/>
                    </a:lnTo>
                    <a:lnTo>
                      <a:pt x="416" y="165"/>
                    </a:lnTo>
                    <a:lnTo>
                      <a:pt x="397" y="172"/>
                    </a:lnTo>
                    <a:lnTo>
                      <a:pt x="380" y="178"/>
                    </a:lnTo>
                    <a:lnTo>
                      <a:pt x="363" y="182"/>
                    </a:lnTo>
                    <a:lnTo>
                      <a:pt x="338" y="185"/>
                    </a:lnTo>
                    <a:lnTo>
                      <a:pt x="311" y="186"/>
                    </a:lnTo>
                    <a:lnTo>
                      <a:pt x="292" y="186"/>
                    </a:lnTo>
                    <a:lnTo>
                      <a:pt x="266" y="183"/>
                    </a:lnTo>
                    <a:lnTo>
                      <a:pt x="244" y="180"/>
                    </a:lnTo>
                    <a:lnTo>
                      <a:pt x="228" y="175"/>
                    </a:lnTo>
                    <a:lnTo>
                      <a:pt x="213" y="171"/>
                    </a:lnTo>
                    <a:lnTo>
                      <a:pt x="196" y="165"/>
                    </a:lnTo>
                    <a:lnTo>
                      <a:pt x="176" y="156"/>
                    </a:lnTo>
                    <a:lnTo>
                      <a:pt x="159" y="146"/>
                    </a:lnTo>
                    <a:lnTo>
                      <a:pt x="147" y="137"/>
                    </a:lnTo>
                    <a:lnTo>
                      <a:pt x="135" y="124"/>
                    </a:lnTo>
                    <a:lnTo>
                      <a:pt x="127" y="108"/>
                    </a:lnTo>
                    <a:lnTo>
                      <a:pt x="122" y="94"/>
                    </a:lnTo>
                    <a:lnTo>
                      <a:pt x="143" y="116"/>
                    </a:lnTo>
                    <a:lnTo>
                      <a:pt x="162" y="124"/>
                    </a:lnTo>
                    <a:lnTo>
                      <a:pt x="176" y="130"/>
                    </a:lnTo>
                    <a:lnTo>
                      <a:pt x="192" y="133"/>
                    </a:lnTo>
                    <a:lnTo>
                      <a:pt x="215" y="134"/>
                    </a:lnTo>
                    <a:lnTo>
                      <a:pt x="239" y="135"/>
                    </a:lnTo>
                    <a:lnTo>
                      <a:pt x="263" y="134"/>
                    </a:lnTo>
                    <a:lnTo>
                      <a:pt x="285" y="131"/>
                    </a:lnTo>
                    <a:lnTo>
                      <a:pt x="320" y="126"/>
                    </a:lnTo>
                    <a:lnTo>
                      <a:pt x="349" y="122"/>
                    </a:lnTo>
                    <a:lnTo>
                      <a:pt x="375" y="118"/>
                    </a:lnTo>
                    <a:lnTo>
                      <a:pt x="394" y="112"/>
                    </a:lnTo>
                    <a:lnTo>
                      <a:pt x="421" y="101"/>
                    </a:lnTo>
                    <a:lnTo>
                      <a:pt x="436" y="96"/>
                    </a:lnTo>
                    <a:lnTo>
                      <a:pt x="454" y="81"/>
                    </a:lnTo>
                    <a:lnTo>
                      <a:pt x="460" y="71"/>
                    </a:lnTo>
                    <a:lnTo>
                      <a:pt x="443" y="70"/>
                    </a:lnTo>
                    <a:lnTo>
                      <a:pt x="424" y="73"/>
                    </a:lnTo>
                    <a:lnTo>
                      <a:pt x="396" y="81"/>
                    </a:lnTo>
                    <a:lnTo>
                      <a:pt x="371" y="85"/>
                    </a:lnTo>
                    <a:lnTo>
                      <a:pt x="349" y="90"/>
                    </a:lnTo>
                    <a:lnTo>
                      <a:pt x="333" y="96"/>
                    </a:lnTo>
                    <a:lnTo>
                      <a:pt x="308" y="99"/>
                    </a:lnTo>
                    <a:lnTo>
                      <a:pt x="290" y="97"/>
                    </a:lnTo>
                    <a:lnTo>
                      <a:pt x="266" y="89"/>
                    </a:lnTo>
                    <a:lnTo>
                      <a:pt x="245" y="75"/>
                    </a:lnTo>
                    <a:lnTo>
                      <a:pt x="226" y="59"/>
                    </a:lnTo>
                    <a:lnTo>
                      <a:pt x="208" y="51"/>
                    </a:lnTo>
                    <a:lnTo>
                      <a:pt x="183" y="47"/>
                    </a:lnTo>
                    <a:lnTo>
                      <a:pt x="159" y="51"/>
                    </a:lnTo>
                    <a:lnTo>
                      <a:pt x="136" y="44"/>
                    </a:lnTo>
                    <a:lnTo>
                      <a:pt x="113" y="29"/>
                    </a:lnTo>
                    <a:lnTo>
                      <a:pt x="91" y="14"/>
                    </a:lnTo>
                    <a:lnTo>
                      <a:pt x="69" y="2"/>
                    </a:lnTo>
                    <a:lnTo>
                      <a:pt x="35" y="0"/>
                    </a:lnTo>
                    <a:lnTo>
                      <a:pt x="15" y="4"/>
                    </a:lnTo>
                    <a:lnTo>
                      <a:pt x="0" y="8"/>
                    </a:lnTo>
                    <a:lnTo>
                      <a:pt x="4" y="27"/>
                    </a:lnTo>
                    <a:lnTo>
                      <a:pt x="16" y="45"/>
                    </a:lnTo>
                    <a:lnTo>
                      <a:pt x="32" y="55"/>
                    </a:lnTo>
                    <a:lnTo>
                      <a:pt x="60" y="64"/>
                    </a:lnTo>
                    <a:lnTo>
                      <a:pt x="88" y="67"/>
                    </a:lnTo>
                    <a:lnTo>
                      <a:pt x="114" y="66"/>
                    </a:lnTo>
                    <a:lnTo>
                      <a:pt x="135" y="62"/>
                    </a:lnTo>
                    <a:lnTo>
                      <a:pt x="138" y="78"/>
                    </a:lnTo>
                    <a:lnTo>
                      <a:pt x="144" y="89"/>
                    </a:lnTo>
                    <a:lnTo>
                      <a:pt x="153" y="101"/>
                    </a:lnTo>
                    <a:lnTo>
                      <a:pt x="169" y="108"/>
                    </a:lnTo>
                    <a:lnTo>
                      <a:pt x="187" y="111"/>
                    </a:lnTo>
                    <a:lnTo>
                      <a:pt x="208" y="107"/>
                    </a:lnTo>
                    <a:lnTo>
                      <a:pt x="225" y="103"/>
                    </a:lnTo>
                    <a:lnTo>
                      <a:pt x="241" y="9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6" name="Freeform 30"/>
              <p:cNvSpPr>
                <a:spLocks/>
              </p:cNvSpPr>
              <p:nvPr/>
            </p:nvSpPr>
            <p:spPr bwMode="auto">
              <a:xfrm>
                <a:off x="1469" y="2226"/>
                <a:ext cx="98" cy="169"/>
              </a:xfrm>
              <a:custGeom>
                <a:avLst/>
                <a:gdLst>
                  <a:gd name="T0" fmla="*/ 45 w 197"/>
                  <a:gd name="T1" fmla="*/ 5 h 336"/>
                  <a:gd name="T2" fmla="*/ 67 w 197"/>
                  <a:gd name="T3" fmla="*/ 16 h 336"/>
                  <a:gd name="T4" fmla="*/ 89 w 197"/>
                  <a:gd name="T5" fmla="*/ 33 h 336"/>
                  <a:gd name="T6" fmla="*/ 117 w 197"/>
                  <a:gd name="T7" fmla="*/ 53 h 336"/>
                  <a:gd name="T8" fmla="*/ 134 w 197"/>
                  <a:gd name="T9" fmla="*/ 67 h 336"/>
                  <a:gd name="T10" fmla="*/ 147 w 197"/>
                  <a:gd name="T11" fmla="*/ 79 h 336"/>
                  <a:gd name="T12" fmla="*/ 156 w 197"/>
                  <a:gd name="T13" fmla="*/ 90 h 336"/>
                  <a:gd name="T14" fmla="*/ 164 w 197"/>
                  <a:gd name="T15" fmla="*/ 107 h 336"/>
                  <a:gd name="T16" fmla="*/ 164 w 197"/>
                  <a:gd name="T17" fmla="*/ 128 h 336"/>
                  <a:gd name="T18" fmla="*/ 160 w 197"/>
                  <a:gd name="T19" fmla="*/ 150 h 336"/>
                  <a:gd name="T20" fmla="*/ 164 w 197"/>
                  <a:gd name="T21" fmla="*/ 168 h 336"/>
                  <a:gd name="T22" fmla="*/ 172 w 197"/>
                  <a:gd name="T23" fmla="*/ 198 h 336"/>
                  <a:gd name="T24" fmla="*/ 183 w 197"/>
                  <a:gd name="T25" fmla="*/ 219 h 336"/>
                  <a:gd name="T26" fmla="*/ 197 w 197"/>
                  <a:gd name="T27" fmla="*/ 235 h 336"/>
                  <a:gd name="T28" fmla="*/ 184 w 197"/>
                  <a:gd name="T29" fmla="*/ 265 h 336"/>
                  <a:gd name="T30" fmla="*/ 176 w 197"/>
                  <a:gd name="T31" fmla="*/ 294 h 336"/>
                  <a:gd name="T32" fmla="*/ 169 w 197"/>
                  <a:gd name="T33" fmla="*/ 313 h 336"/>
                  <a:gd name="T34" fmla="*/ 168 w 197"/>
                  <a:gd name="T35" fmla="*/ 336 h 336"/>
                  <a:gd name="T36" fmla="*/ 161 w 197"/>
                  <a:gd name="T37" fmla="*/ 322 h 336"/>
                  <a:gd name="T38" fmla="*/ 156 w 197"/>
                  <a:gd name="T39" fmla="*/ 307 h 336"/>
                  <a:gd name="T40" fmla="*/ 153 w 197"/>
                  <a:gd name="T41" fmla="*/ 290 h 336"/>
                  <a:gd name="T42" fmla="*/ 154 w 197"/>
                  <a:gd name="T43" fmla="*/ 268 h 336"/>
                  <a:gd name="T44" fmla="*/ 156 w 197"/>
                  <a:gd name="T45" fmla="*/ 247 h 336"/>
                  <a:gd name="T46" fmla="*/ 160 w 197"/>
                  <a:gd name="T47" fmla="*/ 223 h 336"/>
                  <a:gd name="T48" fmla="*/ 161 w 197"/>
                  <a:gd name="T49" fmla="*/ 201 h 336"/>
                  <a:gd name="T50" fmla="*/ 156 w 197"/>
                  <a:gd name="T51" fmla="*/ 182 h 336"/>
                  <a:gd name="T52" fmla="*/ 147 w 197"/>
                  <a:gd name="T53" fmla="*/ 167 h 336"/>
                  <a:gd name="T54" fmla="*/ 139 w 197"/>
                  <a:gd name="T55" fmla="*/ 145 h 336"/>
                  <a:gd name="T56" fmla="*/ 128 w 197"/>
                  <a:gd name="T57" fmla="*/ 126 h 336"/>
                  <a:gd name="T58" fmla="*/ 120 w 197"/>
                  <a:gd name="T59" fmla="*/ 117 h 336"/>
                  <a:gd name="T60" fmla="*/ 122 w 197"/>
                  <a:gd name="T61" fmla="*/ 131 h 336"/>
                  <a:gd name="T62" fmla="*/ 127 w 197"/>
                  <a:gd name="T63" fmla="*/ 152 h 336"/>
                  <a:gd name="T64" fmla="*/ 107 w 197"/>
                  <a:gd name="T65" fmla="*/ 128 h 336"/>
                  <a:gd name="T66" fmla="*/ 96 w 197"/>
                  <a:gd name="T67" fmla="*/ 116 h 336"/>
                  <a:gd name="T68" fmla="*/ 86 w 197"/>
                  <a:gd name="T69" fmla="*/ 107 h 336"/>
                  <a:gd name="T70" fmla="*/ 68 w 197"/>
                  <a:gd name="T71" fmla="*/ 94 h 336"/>
                  <a:gd name="T72" fmla="*/ 49 w 197"/>
                  <a:gd name="T73" fmla="*/ 79 h 336"/>
                  <a:gd name="T74" fmla="*/ 31 w 197"/>
                  <a:gd name="T75" fmla="*/ 64 h 336"/>
                  <a:gd name="T76" fmla="*/ 19 w 197"/>
                  <a:gd name="T77" fmla="*/ 45 h 336"/>
                  <a:gd name="T78" fmla="*/ 7 w 197"/>
                  <a:gd name="T79" fmla="*/ 26 h 336"/>
                  <a:gd name="T80" fmla="*/ 0 w 197"/>
                  <a:gd name="T81" fmla="*/ 10 h 336"/>
                  <a:gd name="T82" fmla="*/ 14 w 197"/>
                  <a:gd name="T83" fmla="*/ 3 h 336"/>
                  <a:gd name="T84" fmla="*/ 30 w 197"/>
                  <a:gd name="T85" fmla="*/ 0 h 336"/>
                  <a:gd name="T86" fmla="*/ 45 w 197"/>
                  <a:gd name="T87" fmla="*/ 5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97" h="336">
                    <a:moveTo>
                      <a:pt x="45" y="5"/>
                    </a:moveTo>
                    <a:lnTo>
                      <a:pt x="67" y="16"/>
                    </a:lnTo>
                    <a:lnTo>
                      <a:pt x="89" y="33"/>
                    </a:lnTo>
                    <a:lnTo>
                      <a:pt x="117" y="53"/>
                    </a:lnTo>
                    <a:lnTo>
                      <a:pt x="134" y="67"/>
                    </a:lnTo>
                    <a:lnTo>
                      <a:pt x="147" y="79"/>
                    </a:lnTo>
                    <a:lnTo>
                      <a:pt x="156" y="90"/>
                    </a:lnTo>
                    <a:lnTo>
                      <a:pt x="164" y="107"/>
                    </a:lnTo>
                    <a:lnTo>
                      <a:pt x="164" y="128"/>
                    </a:lnTo>
                    <a:lnTo>
                      <a:pt x="160" y="150"/>
                    </a:lnTo>
                    <a:lnTo>
                      <a:pt x="164" y="168"/>
                    </a:lnTo>
                    <a:lnTo>
                      <a:pt x="172" y="198"/>
                    </a:lnTo>
                    <a:lnTo>
                      <a:pt x="183" y="219"/>
                    </a:lnTo>
                    <a:lnTo>
                      <a:pt x="197" y="235"/>
                    </a:lnTo>
                    <a:lnTo>
                      <a:pt x="184" y="265"/>
                    </a:lnTo>
                    <a:lnTo>
                      <a:pt x="176" y="294"/>
                    </a:lnTo>
                    <a:lnTo>
                      <a:pt x="169" y="313"/>
                    </a:lnTo>
                    <a:lnTo>
                      <a:pt x="168" y="336"/>
                    </a:lnTo>
                    <a:lnTo>
                      <a:pt x="161" y="322"/>
                    </a:lnTo>
                    <a:lnTo>
                      <a:pt x="156" y="307"/>
                    </a:lnTo>
                    <a:lnTo>
                      <a:pt x="153" y="290"/>
                    </a:lnTo>
                    <a:lnTo>
                      <a:pt x="154" y="268"/>
                    </a:lnTo>
                    <a:lnTo>
                      <a:pt x="156" y="247"/>
                    </a:lnTo>
                    <a:lnTo>
                      <a:pt x="160" y="223"/>
                    </a:lnTo>
                    <a:lnTo>
                      <a:pt x="161" y="201"/>
                    </a:lnTo>
                    <a:lnTo>
                      <a:pt x="156" y="182"/>
                    </a:lnTo>
                    <a:lnTo>
                      <a:pt x="147" y="167"/>
                    </a:lnTo>
                    <a:lnTo>
                      <a:pt x="139" y="145"/>
                    </a:lnTo>
                    <a:lnTo>
                      <a:pt x="128" y="126"/>
                    </a:lnTo>
                    <a:lnTo>
                      <a:pt x="120" y="117"/>
                    </a:lnTo>
                    <a:lnTo>
                      <a:pt x="122" y="131"/>
                    </a:lnTo>
                    <a:lnTo>
                      <a:pt x="127" y="152"/>
                    </a:lnTo>
                    <a:lnTo>
                      <a:pt x="107" y="128"/>
                    </a:lnTo>
                    <a:lnTo>
                      <a:pt x="96" y="116"/>
                    </a:lnTo>
                    <a:lnTo>
                      <a:pt x="86" y="107"/>
                    </a:lnTo>
                    <a:lnTo>
                      <a:pt x="68" y="94"/>
                    </a:lnTo>
                    <a:lnTo>
                      <a:pt x="49" y="79"/>
                    </a:lnTo>
                    <a:lnTo>
                      <a:pt x="31" y="64"/>
                    </a:lnTo>
                    <a:lnTo>
                      <a:pt x="19" y="45"/>
                    </a:lnTo>
                    <a:lnTo>
                      <a:pt x="7" y="26"/>
                    </a:lnTo>
                    <a:lnTo>
                      <a:pt x="0" y="10"/>
                    </a:lnTo>
                    <a:lnTo>
                      <a:pt x="14" y="3"/>
                    </a:lnTo>
                    <a:lnTo>
                      <a:pt x="30" y="0"/>
                    </a:lnTo>
                    <a:lnTo>
                      <a:pt x="45" y="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7" name="Freeform 31"/>
              <p:cNvSpPr>
                <a:spLocks/>
              </p:cNvSpPr>
              <p:nvPr/>
            </p:nvSpPr>
            <p:spPr bwMode="auto">
              <a:xfrm>
                <a:off x="1428" y="2149"/>
                <a:ext cx="112" cy="57"/>
              </a:xfrm>
              <a:custGeom>
                <a:avLst/>
                <a:gdLst>
                  <a:gd name="T0" fmla="*/ 0 w 224"/>
                  <a:gd name="T1" fmla="*/ 16 h 113"/>
                  <a:gd name="T2" fmla="*/ 29 w 224"/>
                  <a:gd name="T3" fmla="*/ 15 h 113"/>
                  <a:gd name="T4" fmla="*/ 51 w 224"/>
                  <a:gd name="T5" fmla="*/ 19 h 113"/>
                  <a:gd name="T6" fmla="*/ 62 w 224"/>
                  <a:gd name="T7" fmla="*/ 28 h 113"/>
                  <a:gd name="T8" fmla="*/ 74 w 224"/>
                  <a:gd name="T9" fmla="*/ 49 h 113"/>
                  <a:gd name="T10" fmla="*/ 77 w 224"/>
                  <a:gd name="T11" fmla="*/ 64 h 113"/>
                  <a:gd name="T12" fmla="*/ 80 w 224"/>
                  <a:gd name="T13" fmla="*/ 79 h 113"/>
                  <a:gd name="T14" fmla="*/ 82 w 224"/>
                  <a:gd name="T15" fmla="*/ 92 h 113"/>
                  <a:gd name="T16" fmla="*/ 82 w 224"/>
                  <a:gd name="T17" fmla="*/ 101 h 113"/>
                  <a:gd name="T18" fmla="*/ 91 w 224"/>
                  <a:gd name="T19" fmla="*/ 84 h 113"/>
                  <a:gd name="T20" fmla="*/ 93 w 224"/>
                  <a:gd name="T21" fmla="*/ 64 h 113"/>
                  <a:gd name="T22" fmla="*/ 92 w 224"/>
                  <a:gd name="T23" fmla="*/ 49 h 113"/>
                  <a:gd name="T24" fmla="*/ 88 w 224"/>
                  <a:gd name="T25" fmla="*/ 30 h 113"/>
                  <a:gd name="T26" fmla="*/ 76 w 224"/>
                  <a:gd name="T27" fmla="*/ 10 h 113"/>
                  <a:gd name="T28" fmla="*/ 63 w 224"/>
                  <a:gd name="T29" fmla="*/ 0 h 113"/>
                  <a:gd name="T30" fmla="*/ 82 w 224"/>
                  <a:gd name="T31" fmla="*/ 6 h 113"/>
                  <a:gd name="T32" fmla="*/ 97 w 224"/>
                  <a:gd name="T33" fmla="*/ 28 h 113"/>
                  <a:gd name="T34" fmla="*/ 104 w 224"/>
                  <a:gd name="T35" fmla="*/ 46 h 113"/>
                  <a:gd name="T36" fmla="*/ 107 w 224"/>
                  <a:gd name="T37" fmla="*/ 61 h 113"/>
                  <a:gd name="T38" fmla="*/ 106 w 224"/>
                  <a:gd name="T39" fmla="*/ 79 h 113"/>
                  <a:gd name="T40" fmla="*/ 104 w 224"/>
                  <a:gd name="T41" fmla="*/ 87 h 113"/>
                  <a:gd name="T42" fmla="*/ 111 w 224"/>
                  <a:gd name="T43" fmla="*/ 72 h 113"/>
                  <a:gd name="T44" fmla="*/ 123 w 224"/>
                  <a:gd name="T45" fmla="*/ 56 h 113"/>
                  <a:gd name="T46" fmla="*/ 141 w 224"/>
                  <a:gd name="T47" fmla="*/ 41 h 113"/>
                  <a:gd name="T48" fmla="*/ 163 w 224"/>
                  <a:gd name="T49" fmla="*/ 31 h 113"/>
                  <a:gd name="T50" fmla="*/ 185 w 224"/>
                  <a:gd name="T51" fmla="*/ 28 h 113"/>
                  <a:gd name="T52" fmla="*/ 200 w 224"/>
                  <a:gd name="T53" fmla="*/ 31 h 113"/>
                  <a:gd name="T54" fmla="*/ 213 w 224"/>
                  <a:gd name="T55" fmla="*/ 34 h 113"/>
                  <a:gd name="T56" fmla="*/ 224 w 224"/>
                  <a:gd name="T57" fmla="*/ 38 h 113"/>
                  <a:gd name="T58" fmla="*/ 211 w 224"/>
                  <a:gd name="T59" fmla="*/ 39 h 113"/>
                  <a:gd name="T60" fmla="*/ 198 w 224"/>
                  <a:gd name="T61" fmla="*/ 43 h 113"/>
                  <a:gd name="T62" fmla="*/ 185 w 224"/>
                  <a:gd name="T63" fmla="*/ 45 h 113"/>
                  <a:gd name="T64" fmla="*/ 164 w 224"/>
                  <a:gd name="T65" fmla="*/ 50 h 113"/>
                  <a:gd name="T66" fmla="*/ 152 w 224"/>
                  <a:gd name="T67" fmla="*/ 60 h 113"/>
                  <a:gd name="T68" fmla="*/ 142 w 224"/>
                  <a:gd name="T69" fmla="*/ 69 h 113"/>
                  <a:gd name="T70" fmla="*/ 134 w 224"/>
                  <a:gd name="T71" fmla="*/ 80 h 113"/>
                  <a:gd name="T72" fmla="*/ 129 w 224"/>
                  <a:gd name="T73" fmla="*/ 94 h 113"/>
                  <a:gd name="T74" fmla="*/ 126 w 224"/>
                  <a:gd name="T75"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4" h="113">
                    <a:moveTo>
                      <a:pt x="0" y="16"/>
                    </a:moveTo>
                    <a:lnTo>
                      <a:pt x="29" y="15"/>
                    </a:lnTo>
                    <a:lnTo>
                      <a:pt x="51" y="19"/>
                    </a:lnTo>
                    <a:lnTo>
                      <a:pt x="62" y="28"/>
                    </a:lnTo>
                    <a:lnTo>
                      <a:pt x="74" y="49"/>
                    </a:lnTo>
                    <a:lnTo>
                      <a:pt x="77" y="64"/>
                    </a:lnTo>
                    <a:lnTo>
                      <a:pt x="80" y="79"/>
                    </a:lnTo>
                    <a:lnTo>
                      <a:pt x="82" y="92"/>
                    </a:lnTo>
                    <a:lnTo>
                      <a:pt x="82" y="101"/>
                    </a:lnTo>
                    <a:lnTo>
                      <a:pt x="91" y="84"/>
                    </a:lnTo>
                    <a:lnTo>
                      <a:pt x="93" y="64"/>
                    </a:lnTo>
                    <a:lnTo>
                      <a:pt x="92" y="49"/>
                    </a:lnTo>
                    <a:lnTo>
                      <a:pt x="88" y="30"/>
                    </a:lnTo>
                    <a:lnTo>
                      <a:pt x="76" y="10"/>
                    </a:lnTo>
                    <a:lnTo>
                      <a:pt x="63" y="0"/>
                    </a:lnTo>
                    <a:lnTo>
                      <a:pt x="82" y="6"/>
                    </a:lnTo>
                    <a:lnTo>
                      <a:pt x="97" y="28"/>
                    </a:lnTo>
                    <a:lnTo>
                      <a:pt x="104" y="46"/>
                    </a:lnTo>
                    <a:lnTo>
                      <a:pt x="107" y="61"/>
                    </a:lnTo>
                    <a:lnTo>
                      <a:pt x="106" y="79"/>
                    </a:lnTo>
                    <a:lnTo>
                      <a:pt x="104" y="87"/>
                    </a:lnTo>
                    <a:lnTo>
                      <a:pt x="111" y="72"/>
                    </a:lnTo>
                    <a:lnTo>
                      <a:pt x="123" y="56"/>
                    </a:lnTo>
                    <a:lnTo>
                      <a:pt x="141" y="41"/>
                    </a:lnTo>
                    <a:lnTo>
                      <a:pt x="163" y="31"/>
                    </a:lnTo>
                    <a:lnTo>
                      <a:pt x="185" y="28"/>
                    </a:lnTo>
                    <a:lnTo>
                      <a:pt x="200" y="31"/>
                    </a:lnTo>
                    <a:lnTo>
                      <a:pt x="213" y="34"/>
                    </a:lnTo>
                    <a:lnTo>
                      <a:pt x="224" y="38"/>
                    </a:lnTo>
                    <a:lnTo>
                      <a:pt x="211" y="39"/>
                    </a:lnTo>
                    <a:lnTo>
                      <a:pt x="198" y="43"/>
                    </a:lnTo>
                    <a:lnTo>
                      <a:pt x="185" y="45"/>
                    </a:lnTo>
                    <a:lnTo>
                      <a:pt x="164" y="50"/>
                    </a:lnTo>
                    <a:lnTo>
                      <a:pt x="152" y="60"/>
                    </a:lnTo>
                    <a:lnTo>
                      <a:pt x="142" y="69"/>
                    </a:lnTo>
                    <a:lnTo>
                      <a:pt x="134" y="80"/>
                    </a:lnTo>
                    <a:lnTo>
                      <a:pt x="129" y="94"/>
                    </a:lnTo>
                    <a:lnTo>
                      <a:pt x="126" y="113"/>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48" name="Freeform 32"/>
              <p:cNvSpPr>
                <a:spLocks/>
              </p:cNvSpPr>
              <p:nvPr/>
            </p:nvSpPr>
            <p:spPr bwMode="auto">
              <a:xfrm>
                <a:off x="1210" y="2293"/>
                <a:ext cx="86" cy="35"/>
              </a:xfrm>
              <a:custGeom>
                <a:avLst/>
                <a:gdLst>
                  <a:gd name="T0" fmla="*/ 166 w 172"/>
                  <a:gd name="T1" fmla="*/ 18 h 68"/>
                  <a:gd name="T2" fmla="*/ 172 w 172"/>
                  <a:gd name="T3" fmla="*/ 31 h 68"/>
                  <a:gd name="T4" fmla="*/ 172 w 172"/>
                  <a:gd name="T5" fmla="*/ 46 h 68"/>
                  <a:gd name="T6" fmla="*/ 161 w 172"/>
                  <a:gd name="T7" fmla="*/ 56 h 68"/>
                  <a:gd name="T8" fmla="*/ 143 w 172"/>
                  <a:gd name="T9" fmla="*/ 59 h 68"/>
                  <a:gd name="T10" fmla="*/ 117 w 172"/>
                  <a:gd name="T11" fmla="*/ 52 h 68"/>
                  <a:gd name="T12" fmla="*/ 91 w 172"/>
                  <a:gd name="T13" fmla="*/ 48 h 68"/>
                  <a:gd name="T14" fmla="*/ 64 w 172"/>
                  <a:gd name="T15" fmla="*/ 49 h 68"/>
                  <a:gd name="T16" fmla="*/ 41 w 172"/>
                  <a:gd name="T17" fmla="*/ 61 h 68"/>
                  <a:gd name="T18" fmla="*/ 19 w 172"/>
                  <a:gd name="T19" fmla="*/ 68 h 68"/>
                  <a:gd name="T20" fmla="*/ 1 w 172"/>
                  <a:gd name="T21" fmla="*/ 59 h 68"/>
                  <a:gd name="T22" fmla="*/ 0 w 172"/>
                  <a:gd name="T23" fmla="*/ 41 h 68"/>
                  <a:gd name="T24" fmla="*/ 11 w 172"/>
                  <a:gd name="T25" fmla="*/ 23 h 68"/>
                  <a:gd name="T26" fmla="*/ 32 w 172"/>
                  <a:gd name="T27" fmla="*/ 9 h 68"/>
                  <a:gd name="T28" fmla="*/ 68 w 172"/>
                  <a:gd name="T29" fmla="*/ 1 h 68"/>
                  <a:gd name="T30" fmla="*/ 105 w 172"/>
                  <a:gd name="T31" fmla="*/ 0 h 68"/>
                  <a:gd name="T32" fmla="*/ 142 w 172"/>
                  <a:gd name="T33" fmla="*/ 7 h 68"/>
                  <a:gd name="T34" fmla="*/ 166 w 172"/>
                  <a:gd name="T35" fmla="*/ 1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2" h="68">
                    <a:moveTo>
                      <a:pt x="166" y="18"/>
                    </a:moveTo>
                    <a:lnTo>
                      <a:pt x="172" y="31"/>
                    </a:lnTo>
                    <a:lnTo>
                      <a:pt x="172" y="46"/>
                    </a:lnTo>
                    <a:lnTo>
                      <a:pt x="161" y="56"/>
                    </a:lnTo>
                    <a:lnTo>
                      <a:pt x="143" y="59"/>
                    </a:lnTo>
                    <a:lnTo>
                      <a:pt x="117" y="52"/>
                    </a:lnTo>
                    <a:lnTo>
                      <a:pt x="91" y="48"/>
                    </a:lnTo>
                    <a:lnTo>
                      <a:pt x="64" y="49"/>
                    </a:lnTo>
                    <a:lnTo>
                      <a:pt x="41" y="61"/>
                    </a:lnTo>
                    <a:lnTo>
                      <a:pt x="19" y="68"/>
                    </a:lnTo>
                    <a:lnTo>
                      <a:pt x="1" y="59"/>
                    </a:lnTo>
                    <a:lnTo>
                      <a:pt x="0" y="41"/>
                    </a:lnTo>
                    <a:lnTo>
                      <a:pt x="11" y="23"/>
                    </a:lnTo>
                    <a:lnTo>
                      <a:pt x="32" y="9"/>
                    </a:lnTo>
                    <a:lnTo>
                      <a:pt x="68" y="1"/>
                    </a:lnTo>
                    <a:lnTo>
                      <a:pt x="105" y="0"/>
                    </a:lnTo>
                    <a:lnTo>
                      <a:pt x="142" y="7"/>
                    </a:lnTo>
                    <a:lnTo>
                      <a:pt x="166" y="18"/>
                    </a:lnTo>
                    <a:close/>
                  </a:path>
                </a:pathLst>
              </a:custGeom>
              <a:solidFill>
                <a:srgbClr val="A04000"/>
              </a:solidFill>
              <a:ln w="7938">
                <a:solidFill>
                  <a:srgbClr val="000000"/>
                </a:solidFill>
                <a:prstDash val="solid"/>
                <a:round/>
                <a:headEnd/>
                <a:tailEnd/>
              </a:ln>
            </p:spPr>
            <p:txBody>
              <a:bodyPr/>
              <a:lstStyle/>
              <a:p>
                <a:endParaRPr lang="en-GB"/>
              </a:p>
            </p:txBody>
          </p:sp>
        </p:grpSp>
        <p:grpSp>
          <p:nvGrpSpPr>
            <p:cNvPr id="111649" name="Group 33"/>
            <p:cNvGrpSpPr>
              <a:grpSpLocks/>
            </p:cNvGrpSpPr>
            <p:nvPr/>
          </p:nvGrpSpPr>
          <p:grpSpPr bwMode="auto">
            <a:xfrm>
              <a:off x="1335" y="2388"/>
              <a:ext cx="702" cy="1048"/>
              <a:chOff x="1335" y="2388"/>
              <a:chExt cx="702" cy="1048"/>
            </a:xfrm>
          </p:grpSpPr>
          <p:sp>
            <p:nvSpPr>
              <p:cNvPr id="111650" name="Freeform 34"/>
              <p:cNvSpPr>
                <a:spLocks/>
              </p:cNvSpPr>
              <p:nvPr/>
            </p:nvSpPr>
            <p:spPr bwMode="auto">
              <a:xfrm>
                <a:off x="1335" y="2388"/>
                <a:ext cx="448" cy="488"/>
              </a:xfrm>
              <a:custGeom>
                <a:avLst/>
                <a:gdLst>
                  <a:gd name="T0" fmla="*/ 473 w 897"/>
                  <a:gd name="T1" fmla="*/ 145 h 977"/>
                  <a:gd name="T2" fmla="*/ 497 w 897"/>
                  <a:gd name="T3" fmla="*/ 91 h 977"/>
                  <a:gd name="T4" fmla="*/ 544 w 897"/>
                  <a:gd name="T5" fmla="*/ 43 h 977"/>
                  <a:gd name="T6" fmla="*/ 590 w 897"/>
                  <a:gd name="T7" fmla="*/ 13 h 977"/>
                  <a:gd name="T8" fmla="*/ 648 w 897"/>
                  <a:gd name="T9" fmla="*/ 0 h 977"/>
                  <a:gd name="T10" fmla="*/ 701 w 897"/>
                  <a:gd name="T11" fmla="*/ 6 h 977"/>
                  <a:gd name="T12" fmla="*/ 759 w 897"/>
                  <a:gd name="T13" fmla="*/ 28 h 977"/>
                  <a:gd name="T14" fmla="*/ 796 w 897"/>
                  <a:gd name="T15" fmla="*/ 62 h 977"/>
                  <a:gd name="T16" fmla="*/ 821 w 897"/>
                  <a:gd name="T17" fmla="*/ 97 h 977"/>
                  <a:gd name="T18" fmla="*/ 847 w 897"/>
                  <a:gd name="T19" fmla="*/ 134 h 977"/>
                  <a:gd name="T20" fmla="*/ 867 w 897"/>
                  <a:gd name="T21" fmla="*/ 174 h 977"/>
                  <a:gd name="T22" fmla="*/ 888 w 897"/>
                  <a:gd name="T23" fmla="*/ 212 h 977"/>
                  <a:gd name="T24" fmla="*/ 897 w 897"/>
                  <a:gd name="T25" fmla="*/ 259 h 977"/>
                  <a:gd name="T26" fmla="*/ 881 w 897"/>
                  <a:gd name="T27" fmla="*/ 352 h 977"/>
                  <a:gd name="T28" fmla="*/ 839 w 897"/>
                  <a:gd name="T29" fmla="*/ 453 h 977"/>
                  <a:gd name="T30" fmla="*/ 788 w 897"/>
                  <a:gd name="T31" fmla="*/ 546 h 977"/>
                  <a:gd name="T32" fmla="*/ 736 w 897"/>
                  <a:gd name="T33" fmla="*/ 608 h 977"/>
                  <a:gd name="T34" fmla="*/ 686 w 897"/>
                  <a:gd name="T35" fmla="*/ 679 h 977"/>
                  <a:gd name="T36" fmla="*/ 617 w 897"/>
                  <a:gd name="T37" fmla="*/ 760 h 977"/>
                  <a:gd name="T38" fmla="*/ 560 w 897"/>
                  <a:gd name="T39" fmla="*/ 819 h 977"/>
                  <a:gd name="T40" fmla="*/ 541 w 897"/>
                  <a:gd name="T41" fmla="*/ 854 h 977"/>
                  <a:gd name="T42" fmla="*/ 516 w 897"/>
                  <a:gd name="T43" fmla="*/ 895 h 977"/>
                  <a:gd name="T44" fmla="*/ 488 w 897"/>
                  <a:gd name="T45" fmla="*/ 934 h 977"/>
                  <a:gd name="T46" fmla="*/ 437 w 897"/>
                  <a:gd name="T47" fmla="*/ 962 h 977"/>
                  <a:gd name="T48" fmla="*/ 358 w 897"/>
                  <a:gd name="T49" fmla="*/ 977 h 977"/>
                  <a:gd name="T50" fmla="*/ 258 w 897"/>
                  <a:gd name="T51" fmla="*/ 972 h 977"/>
                  <a:gd name="T52" fmla="*/ 172 w 897"/>
                  <a:gd name="T53" fmla="*/ 958 h 977"/>
                  <a:gd name="T54" fmla="*/ 101 w 897"/>
                  <a:gd name="T55" fmla="*/ 927 h 977"/>
                  <a:gd name="T56" fmla="*/ 47 w 897"/>
                  <a:gd name="T57" fmla="*/ 872 h 977"/>
                  <a:gd name="T58" fmla="*/ 15 w 897"/>
                  <a:gd name="T59" fmla="*/ 802 h 977"/>
                  <a:gd name="T60" fmla="*/ 0 w 897"/>
                  <a:gd name="T61" fmla="*/ 734 h 977"/>
                  <a:gd name="T62" fmla="*/ 20 w 897"/>
                  <a:gd name="T63" fmla="*/ 658 h 977"/>
                  <a:gd name="T64" fmla="*/ 50 w 897"/>
                  <a:gd name="T65" fmla="*/ 600 h 977"/>
                  <a:gd name="T66" fmla="*/ 86 w 897"/>
                  <a:gd name="T67" fmla="*/ 551 h 977"/>
                  <a:gd name="T68" fmla="*/ 136 w 897"/>
                  <a:gd name="T69" fmla="*/ 513 h 977"/>
                  <a:gd name="T70" fmla="*/ 193 w 897"/>
                  <a:gd name="T71" fmla="*/ 488 h 977"/>
                  <a:gd name="T72" fmla="*/ 264 w 897"/>
                  <a:gd name="T73" fmla="*/ 476 h 977"/>
                  <a:gd name="T74" fmla="*/ 329 w 897"/>
                  <a:gd name="T75" fmla="*/ 481 h 977"/>
                  <a:gd name="T76" fmla="*/ 372 w 897"/>
                  <a:gd name="T77" fmla="*/ 506 h 977"/>
                  <a:gd name="T78" fmla="*/ 405 w 897"/>
                  <a:gd name="T79" fmla="*/ 541 h 977"/>
                  <a:gd name="T80" fmla="*/ 456 w 897"/>
                  <a:gd name="T81" fmla="*/ 511 h 977"/>
                  <a:gd name="T82" fmla="*/ 511 w 897"/>
                  <a:gd name="T83" fmla="*/ 461 h 977"/>
                  <a:gd name="T84" fmla="*/ 553 w 897"/>
                  <a:gd name="T85" fmla="*/ 403 h 977"/>
                  <a:gd name="T86" fmla="*/ 582 w 897"/>
                  <a:gd name="T87" fmla="*/ 346 h 977"/>
                  <a:gd name="T88" fmla="*/ 511 w 897"/>
                  <a:gd name="T89" fmla="*/ 285 h 977"/>
                  <a:gd name="T90" fmla="*/ 476 w 897"/>
                  <a:gd name="T91" fmla="*/ 222 h 977"/>
                  <a:gd name="T92" fmla="*/ 473 w 897"/>
                  <a:gd name="T93" fmla="*/ 145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97" h="977">
                    <a:moveTo>
                      <a:pt x="473" y="145"/>
                    </a:moveTo>
                    <a:lnTo>
                      <a:pt x="497" y="91"/>
                    </a:lnTo>
                    <a:lnTo>
                      <a:pt x="544" y="43"/>
                    </a:lnTo>
                    <a:lnTo>
                      <a:pt x="590" y="13"/>
                    </a:lnTo>
                    <a:lnTo>
                      <a:pt x="648" y="0"/>
                    </a:lnTo>
                    <a:lnTo>
                      <a:pt x="701" y="6"/>
                    </a:lnTo>
                    <a:lnTo>
                      <a:pt x="759" y="28"/>
                    </a:lnTo>
                    <a:lnTo>
                      <a:pt x="796" y="62"/>
                    </a:lnTo>
                    <a:lnTo>
                      <a:pt x="821" y="97"/>
                    </a:lnTo>
                    <a:lnTo>
                      <a:pt x="847" y="134"/>
                    </a:lnTo>
                    <a:lnTo>
                      <a:pt x="867" y="174"/>
                    </a:lnTo>
                    <a:lnTo>
                      <a:pt x="888" y="212"/>
                    </a:lnTo>
                    <a:lnTo>
                      <a:pt x="897" y="259"/>
                    </a:lnTo>
                    <a:lnTo>
                      <a:pt x="881" y="352"/>
                    </a:lnTo>
                    <a:lnTo>
                      <a:pt x="839" y="453"/>
                    </a:lnTo>
                    <a:lnTo>
                      <a:pt x="788" y="546"/>
                    </a:lnTo>
                    <a:lnTo>
                      <a:pt x="736" y="608"/>
                    </a:lnTo>
                    <a:lnTo>
                      <a:pt x="686" y="679"/>
                    </a:lnTo>
                    <a:lnTo>
                      <a:pt x="617" y="760"/>
                    </a:lnTo>
                    <a:lnTo>
                      <a:pt x="560" y="819"/>
                    </a:lnTo>
                    <a:lnTo>
                      <a:pt x="541" y="854"/>
                    </a:lnTo>
                    <a:lnTo>
                      <a:pt x="516" y="895"/>
                    </a:lnTo>
                    <a:lnTo>
                      <a:pt x="488" y="934"/>
                    </a:lnTo>
                    <a:lnTo>
                      <a:pt x="437" y="962"/>
                    </a:lnTo>
                    <a:lnTo>
                      <a:pt x="358" y="977"/>
                    </a:lnTo>
                    <a:lnTo>
                      <a:pt x="258" y="972"/>
                    </a:lnTo>
                    <a:lnTo>
                      <a:pt x="172" y="958"/>
                    </a:lnTo>
                    <a:lnTo>
                      <a:pt x="101" y="927"/>
                    </a:lnTo>
                    <a:lnTo>
                      <a:pt x="47" y="872"/>
                    </a:lnTo>
                    <a:lnTo>
                      <a:pt x="15" y="802"/>
                    </a:lnTo>
                    <a:lnTo>
                      <a:pt x="0" y="734"/>
                    </a:lnTo>
                    <a:lnTo>
                      <a:pt x="20" y="658"/>
                    </a:lnTo>
                    <a:lnTo>
                      <a:pt x="50" y="600"/>
                    </a:lnTo>
                    <a:lnTo>
                      <a:pt x="86" y="551"/>
                    </a:lnTo>
                    <a:lnTo>
                      <a:pt x="136" y="513"/>
                    </a:lnTo>
                    <a:lnTo>
                      <a:pt x="193" y="488"/>
                    </a:lnTo>
                    <a:lnTo>
                      <a:pt x="264" y="476"/>
                    </a:lnTo>
                    <a:lnTo>
                      <a:pt x="329" y="481"/>
                    </a:lnTo>
                    <a:lnTo>
                      <a:pt x="372" y="506"/>
                    </a:lnTo>
                    <a:lnTo>
                      <a:pt x="405" y="541"/>
                    </a:lnTo>
                    <a:lnTo>
                      <a:pt x="456" y="511"/>
                    </a:lnTo>
                    <a:lnTo>
                      <a:pt x="511" y="461"/>
                    </a:lnTo>
                    <a:lnTo>
                      <a:pt x="553" y="403"/>
                    </a:lnTo>
                    <a:lnTo>
                      <a:pt x="582" y="346"/>
                    </a:lnTo>
                    <a:lnTo>
                      <a:pt x="511" y="285"/>
                    </a:lnTo>
                    <a:lnTo>
                      <a:pt x="476" y="222"/>
                    </a:lnTo>
                    <a:lnTo>
                      <a:pt x="473" y="145"/>
                    </a:lnTo>
                    <a:close/>
                  </a:path>
                </a:pathLst>
              </a:custGeom>
              <a:solidFill>
                <a:srgbClr val="008080"/>
              </a:solidFill>
              <a:ln w="7938">
                <a:solidFill>
                  <a:srgbClr val="000000"/>
                </a:solidFill>
                <a:prstDash val="solid"/>
                <a:round/>
                <a:headEnd/>
                <a:tailEnd/>
              </a:ln>
            </p:spPr>
            <p:txBody>
              <a:bodyPr/>
              <a:lstStyle/>
              <a:p>
                <a:endParaRPr lang="en-GB"/>
              </a:p>
            </p:txBody>
          </p:sp>
          <p:sp>
            <p:nvSpPr>
              <p:cNvPr id="111651" name="Freeform 35"/>
              <p:cNvSpPr>
                <a:spLocks/>
              </p:cNvSpPr>
              <p:nvPr/>
            </p:nvSpPr>
            <p:spPr bwMode="auto">
              <a:xfrm>
                <a:off x="1469" y="2468"/>
                <a:ext cx="374" cy="634"/>
              </a:xfrm>
              <a:custGeom>
                <a:avLst/>
                <a:gdLst>
                  <a:gd name="T0" fmla="*/ 78 w 748"/>
                  <a:gd name="T1" fmla="*/ 38 h 1270"/>
                  <a:gd name="T2" fmla="*/ 211 w 748"/>
                  <a:gd name="T3" fmla="*/ 2 h 1270"/>
                  <a:gd name="T4" fmla="*/ 353 w 748"/>
                  <a:gd name="T5" fmla="*/ 10 h 1270"/>
                  <a:gd name="T6" fmla="*/ 467 w 748"/>
                  <a:gd name="T7" fmla="*/ 33 h 1270"/>
                  <a:gd name="T8" fmla="*/ 583 w 748"/>
                  <a:gd name="T9" fmla="*/ 69 h 1270"/>
                  <a:gd name="T10" fmla="*/ 649 w 748"/>
                  <a:gd name="T11" fmla="*/ 101 h 1270"/>
                  <a:gd name="T12" fmla="*/ 723 w 748"/>
                  <a:gd name="T13" fmla="*/ 187 h 1270"/>
                  <a:gd name="T14" fmla="*/ 748 w 748"/>
                  <a:gd name="T15" fmla="*/ 282 h 1270"/>
                  <a:gd name="T16" fmla="*/ 729 w 748"/>
                  <a:gd name="T17" fmla="*/ 368 h 1270"/>
                  <a:gd name="T18" fmla="*/ 688 w 748"/>
                  <a:gd name="T19" fmla="*/ 450 h 1270"/>
                  <a:gd name="T20" fmla="*/ 653 w 748"/>
                  <a:gd name="T21" fmla="*/ 547 h 1270"/>
                  <a:gd name="T22" fmla="*/ 611 w 748"/>
                  <a:gd name="T23" fmla="*/ 641 h 1270"/>
                  <a:gd name="T24" fmla="*/ 564 w 748"/>
                  <a:gd name="T25" fmla="*/ 720 h 1270"/>
                  <a:gd name="T26" fmla="*/ 511 w 748"/>
                  <a:gd name="T27" fmla="*/ 789 h 1270"/>
                  <a:gd name="T28" fmla="*/ 444 w 748"/>
                  <a:gd name="T29" fmla="*/ 830 h 1270"/>
                  <a:gd name="T30" fmla="*/ 470 w 748"/>
                  <a:gd name="T31" fmla="*/ 1040 h 1270"/>
                  <a:gd name="T32" fmla="*/ 149 w 748"/>
                  <a:gd name="T33" fmla="*/ 1209 h 1270"/>
                  <a:gd name="T34" fmla="*/ 138 w 748"/>
                  <a:gd name="T35" fmla="*/ 1047 h 1270"/>
                  <a:gd name="T36" fmla="*/ 97 w 748"/>
                  <a:gd name="T37" fmla="*/ 948 h 1270"/>
                  <a:gd name="T38" fmla="*/ 50 w 748"/>
                  <a:gd name="T39" fmla="*/ 862 h 1270"/>
                  <a:gd name="T40" fmla="*/ 108 w 748"/>
                  <a:gd name="T41" fmla="*/ 812 h 1270"/>
                  <a:gd name="T42" fmla="*/ 185 w 748"/>
                  <a:gd name="T43" fmla="*/ 776 h 1270"/>
                  <a:gd name="T44" fmla="*/ 172 w 748"/>
                  <a:gd name="T45" fmla="*/ 678 h 1270"/>
                  <a:gd name="T46" fmla="*/ 219 w 748"/>
                  <a:gd name="T47" fmla="*/ 547 h 1270"/>
                  <a:gd name="T48" fmla="*/ 297 w 748"/>
                  <a:gd name="T49" fmla="*/ 444 h 1270"/>
                  <a:gd name="T50" fmla="*/ 391 w 748"/>
                  <a:gd name="T51" fmla="*/ 377 h 1270"/>
                  <a:gd name="T52" fmla="*/ 374 w 748"/>
                  <a:gd name="T53" fmla="*/ 371 h 1270"/>
                  <a:gd name="T54" fmla="*/ 331 w 748"/>
                  <a:gd name="T55" fmla="*/ 361 h 1270"/>
                  <a:gd name="T56" fmla="*/ 253 w 748"/>
                  <a:gd name="T57" fmla="*/ 399 h 1270"/>
                  <a:gd name="T58" fmla="*/ 205 w 748"/>
                  <a:gd name="T59" fmla="*/ 454 h 1270"/>
                  <a:gd name="T60" fmla="*/ 140 w 748"/>
                  <a:gd name="T61" fmla="*/ 455 h 1270"/>
                  <a:gd name="T62" fmla="*/ 121 w 748"/>
                  <a:gd name="T63" fmla="*/ 413 h 1270"/>
                  <a:gd name="T64" fmla="*/ 106 w 748"/>
                  <a:gd name="T65" fmla="*/ 380 h 1270"/>
                  <a:gd name="T66" fmla="*/ 99 w 748"/>
                  <a:gd name="T67" fmla="*/ 319 h 1270"/>
                  <a:gd name="T68" fmla="*/ 131 w 748"/>
                  <a:gd name="T69" fmla="*/ 275 h 1270"/>
                  <a:gd name="T70" fmla="*/ 75 w 748"/>
                  <a:gd name="T71" fmla="*/ 264 h 1270"/>
                  <a:gd name="T72" fmla="*/ 70 w 748"/>
                  <a:gd name="T73" fmla="*/ 204 h 1270"/>
                  <a:gd name="T74" fmla="*/ 82 w 748"/>
                  <a:gd name="T75" fmla="*/ 182 h 1270"/>
                  <a:gd name="T76" fmla="*/ 20 w 748"/>
                  <a:gd name="T77" fmla="*/ 178 h 1270"/>
                  <a:gd name="T78" fmla="*/ 0 w 748"/>
                  <a:gd name="T79" fmla="*/ 144 h 1270"/>
                  <a:gd name="T80" fmla="*/ 25 w 748"/>
                  <a:gd name="T81" fmla="*/ 77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48" h="1270">
                    <a:moveTo>
                      <a:pt x="25" y="77"/>
                    </a:moveTo>
                    <a:lnTo>
                      <a:pt x="78" y="38"/>
                    </a:lnTo>
                    <a:lnTo>
                      <a:pt x="136" y="15"/>
                    </a:lnTo>
                    <a:lnTo>
                      <a:pt x="211" y="2"/>
                    </a:lnTo>
                    <a:lnTo>
                      <a:pt x="282" y="0"/>
                    </a:lnTo>
                    <a:lnTo>
                      <a:pt x="353" y="10"/>
                    </a:lnTo>
                    <a:lnTo>
                      <a:pt x="411" y="18"/>
                    </a:lnTo>
                    <a:lnTo>
                      <a:pt x="467" y="33"/>
                    </a:lnTo>
                    <a:lnTo>
                      <a:pt x="534" y="52"/>
                    </a:lnTo>
                    <a:lnTo>
                      <a:pt x="583" y="69"/>
                    </a:lnTo>
                    <a:lnTo>
                      <a:pt x="600" y="79"/>
                    </a:lnTo>
                    <a:lnTo>
                      <a:pt x="649" y="101"/>
                    </a:lnTo>
                    <a:lnTo>
                      <a:pt x="688" y="134"/>
                    </a:lnTo>
                    <a:lnTo>
                      <a:pt x="723" y="187"/>
                    </a:lnTo>
                    <a:lnTo>
                      <a:pt x="743" y="237"/>
                    </a:lnTo>
                    <a:lnTo>
                      <a:pt x="748" y="282"/>
                    </a:lnTo>
                    <a:lnTo>
                      <a:pt x="743" y="325"/>
                    </a:lnTo>
                    <a:lnTo>
                      <a:pt x="729" y="368"/>
                    </a:lnTo>
                    <a:lnTo>
                      <a:pt x="709" y="411"/>
                    </a:lnTo>
                    <a:lnTo>
                      <a:pt x="688" y="450"/>
                    </a:lnTo>
                    <a:lnTo>
                      <a:pt x="669" y="500"/>
                    </a:lnTo>
                    <a:lnTo>
                      <a:pt x="653" y="547"/>
                    </a:lnTo>
                    <a:lnTo>
                      <a:pt x="639" y="584"/>
                    </a:lnTo>
                    <a:lnTo>
                      <a:pt x="611" y="641"/>
                    </a:lnTo>
                    <a:lnTo>
                      <a:pt x="586" y="681"/>
                    </a:lnTo>
                    <a:lnTo>
                      <a:pt x="564" y="720"/>
                    </a:lnTo>
                    <a:lnTo>
                      <a:pt x="536" y="760"/>
                    </a:lnTo>
                    <a:lnTo>
                      <a:pt x="511" y="789"/>
                    </a:lnTo>
                    <a:lnTo>
                      <a:pt x="480" y="812"/>
                    </a:lnTo>
                    <a:lnTo>
                      <a:pt x="444" y="830"/>
                    </a:lnTo>
                    <a:lnTo>
                      <a:pt x="413" y="843"/>
                    </a:lnTo>
                    <a:lnTo>
                      <a:pt x="470" y="1040"/>
                    </a:lnTo>
                    <a:lnTo>
                      <a:pt x="167" y="1270"/>
                    </a:lnTo>
                    <a:lnTo>
                      <a:pt x="149" y="1209"/>
                    </a:lnTo>
                    <a:lnTo>
                      <a:pt x="138" y="1129"/>
                    </a:lnTo>
                    <a:lnTo>
                      <a:pt x="138" y="1047"/>
                    </a:lnTo>
                    <a:lnTo>
                      <a:pt x="140" y="968"/>
                    </a:lnTo>
                    <a:lnTo>
                      <a:pt x="97" y="948"/>
                    </a:lnTo>
                    <a:lnTo>
                      <a:pt x="65" y="914"/>
                    </a:lnTo>
                    <a:lnTo>
                      <a:pt x="50" y="862"/>
                    </a:lnTo>
                    <a:lnTo>
                      <a:pt x="43" y="812"/>
                    </a:lnTo>
                    <a:lnTo>
                      <a:pt x="108" y="812"/>
                    </a:lnTo>
                    <a:lnTo>
                      <a:pt x="153" y="804"/>
                    </a:lnTo>
                    <a:lnTo>
                      <a:pt x="185" y="776"/>
                    </a:lnTo>
                    <a:lnTo>
                      <a:pt x="181" y="745"/>
                    </a:lnTo>
                    <a:lnTo>
                      <a:pt x="172" y="678"/>
                    </a:lnTo>
                    <a:lnTo>
                      <a:pt x="189" y="610"/>
                    </a:lnTo>
                    <a:lnTo>
                      <a:pt x="219" y="547"/>
                    </a:lnTo>
                    <a:lnTo>
                      <a:pt x="260" y="492"/>
                    </a:lnTo>
                    <a:lnTo>
                      <a:pt x="297" y="444"/>
                    </a:lnTo>
                    <a:lnTo>
                      <a:pt x="342" y="410"/>
                    </a:lnTo>
                    <a:lnTo>
                      <a:pt x="391" y="377"/>
                    </a:lnTo>
                    <a:lnTo>
                      <a:pt x="395" y="364"/>
                    </a:lnTo>
                    <a:lnTo>
                      <a:pt x="374" y="371"/>
                    </a:lnTo>
                    <a:lnTo>
                      <a:pt x="355" y="366"/>
                    </a:lnTo>
                    <a:lnTo>
                      <a:pt x="331" y="361"/>
                    </a:lnTo>
                    <a:lnTo>
                      <a:pt x="295" y="376"/>
                    </a:lnTo>
                    <a:lnTo>
                      <a:pt x="253" y="399"/>
                    </a:lnTo>
                    <a:lnTo>
                      <a:pt x="222" y="427"/>
                    </a:lnTo>
                    <a:lnTo>
                      <a:pt x="205" y="454"/>
                    </a:lnTo>
                    <a:lnTo>
                      <a:pt x="181" y="463"/>
                    </a:lnTo>
                    <a:lnTo>
                      <a:pt x="140" y="455"/>
                    </a:lnTo>
                    <a:lnTo>
                      <a:pt x="121" y="433"/>
                    </a:lnTo>
                    <a:lnTo>
                      <a:pt x="121" y="413"/>
                    </a:lnTo>
                    <a:lnTo>
                      <a:pt x="138" y="387"/>
                    </a:lnTo>
                    <a:lnTo>
                      <a:pt x="106" y="380"/>
                    </a:lnTo>
                    <a:lnTo>
                      <a:pt x="97" y="354"/>
                    </a:lnTo>
                    <a:lnTo>
                      <a:pt x="99" y="319"/>
                    </a:lnTo>
                    <a:lnTo>
                      <a:pt x="115" y="293"/>
                    </a:lnTo>
                    <a:lnTo>
                      <a:pt x="131" y="275"/>
                    </a:lnTo>
                    <a:lnTo>
                      <a:pt x="99" y="278"/>
                    </a:lnTo>
                    <a:lnTo>
                      <a:pt x="75" y="264"/>
                    </a:lnTo>
                    <a:lnTo>
                      <a:pt x="65" y="239"/>
                    </a:lnTo>
                    <a:lnTo>
                      <a:pt x="70" y="204"/>
                    </a:lnTo>
                    <a:lnTo>
                      <a:pt x="111" y="179"/>
                    </a:lnTo>
                    <a:lnTo>
                      <a:pt x="82" y="182"/>
                    </a:lnTo>
                    <a:lnTo>
                      <a:pt x="48" y="186"/>
                    </a:lnTo>
                    <a:lnTo>
                      <a:pt x="20" y="178"/>
                    </a:lnTo>
                    <a:lnTo>
                      <a:pt x="11" y="168"/>
                    </a:lnTo>
                    <a:lnTo>
                      <a:pt x="0" y="144"/>
                    </a:lnTo>
                    <a:lnTo>
                      <a:pt x="4" y="116"/>
                    </a:lnTo>
                    <a:lnTo>
                      <a:pt x="25" y="77"/>
                    </a:lnTo>
                    <a:close/>
                  </a:path>
                </a:pathLst>
              </a:custGeom>
              <a:solidFill>
                <a:srgbClr val="E0A080"/>
              </a:solidFill>
              <a:ln w="7938">
                <a:solidFill>
                  <a:srgbClr val="000000"/>
                </a:solidFill>
                <a:prstDash val="solid"/>
                <a:round/>
                <a:headEnd/>
                <a:tailEnd/>
              </a:ln>
            </p:spPr>
            <p:txBody>
              <a:bodyPr/>
              <a:lstStyle/>
              <a:p>
                <a:endParaRPr lang="en-GB"/>
              </a:p>
            </p:txBody>
          </p:sp>
          <p:sp>
            <p:nvSpPr>
              <p:cNvPr id="111652" name="Freeform 36"/>
              <p:cNvSpPr>
                <a:spLocks/>
              </p:cNvSpPr>
              <p:nvPr/>
            </p:nvSpPr>
            <p:spPr bwMode="auto">
              <a:xfrm>
                <a:off x="1563" y="2865"/>
                <a:ext cx="29" cy="35"/>
              </a:xfrm>
              <a:custGeom>
                <a:avLst/>
                <a:gdLst>
                  <a:gd name="T0" fmla="*/ 0 w 59"/>
                  <a:gd name="T1" fmla="*/ 0 h 71"/>
                  <a:gd name="T2" fmla="*/ 15 w 59"/>
                  <a:gd name="T3" fmla="*/ 36 h 71"/>
                  <a:gd name="T4" fmla="*/ 29 w 59"/>
                  <a:gd name="T5" fmla="*/ 53 h 71"/>
                  <a:gd name="T6" fmla="*/ 59 w 59"/>
                  <a:gd name="T7" fmla="*/ 71 h 71"/>
                </a:gdLst>
                <a:ahLst/>
                <a:cxnLst>
                  <a:cxn ang="0">
                    <a:pos x="T0" y="T1"/>
                  </a:cxn>
                  <a:cxn ang="0">
                    <a:pos x="T2" y="T3"/>
                  </a:cxn>
                  <a:cxn ang="0">
                    <a:pos x="T4" y="T5"/>
                  </a:cxn>
                  <a:cxn ang="0">
                    <a:pos x="T6" y="T7"/>
                  </a:cxn>
                </a:cxnLst>
                <a:rect l="0" t="0" r="r" b="b"/>
                <a:pathLst>
                  <a:path w="59" h="71">
                    <a:moveTo>
                      <a:pt x="0" y="0"/>
                    </a:moveTo>
                    <a:lnTo>
                      <a:pt x="15" y="36"/>
                    </a:lnTo>
                    <a:lnTo>
                      <a:pt x="29" y="53"/>
                    </a:lnTo>
                    <a:lnTo>
                      <a:pt x="59" y="7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111653" name="Group 37"/>
              <p:cNvGrpSpPr>
                <a:grpSpLocks/>
              </p:cNvGrpSpPr>
              <p:nvPr/>
            </p:nvGrpSpPr>
            <p:grpSpPr bwMode="auto">
              <a:xfrm>
                <a:off x="1466" y="2465"/>
                <a:ext cx="318" cy="238"/>
                <a:chOff x="1466" y="2465"/>
                <a:chExt cx="318" cy="238"/>
              </a:xfrm>
            </p:grpSpPr>
            <p:sp>
              <p:nvSpPr>
                <p:cNvPr id="111654" name="Freeform 38"/>
                <p:cNvSpPr>
                  <a:spLocks/>
                </p:cNvSpPr>
                <p:nvPr/>
              </p:nvSpPr>
              <p:spPr bwMode="auto">
                <a:xfrm>
                  <a:off x="1524" y="2518"/>
                  <a:ext cx="190" cy="38"/>
                </a:xfrm>
                <a:custGeom>
                  <a:avLst/>
                  <a:gdLst>
                    <a:gd name="T0" fmla="*/ 0 w 380"/>
                    <a:gd name="T1" fmla="*/ 77 h 77"/>
                    <a:gd name="T2" fmla="*/ 43 w 380"/>
                    <a:gd name="T3" fmla="*/ 36 h 77"/>
                    <a:gd name="T4" fmla="*/ 101 w 380"/>
                    <a:gd name="T5" fmla="*/ 13 h 77"/>
                    <a:gd name="T6" fmla="*/ 139 w 380"/>
                    <a:gd name="T7" fmla="*/ 2 h 77"/>
                    <a:gd name="T8" fmla="*/ 176 w 380"/>
                    <a:gd name="T9" fmla="*/ 2 h 77"/>
                    <a:gd name="T10" fmla="*/ 217 w 380"/>
                    <a:gd name="T11" fmla="*/ 0 h 77"/>
                    <a:gd name="T12" fmla="*/ 267 w 380"/>
                    <a:gd name="T13" fmla="*/ 9 h 77"/>
                    <a:gd name="T14" fmla="*/ 322 w 380"/>
                    <a:gd name="T15" fmla="*/ 17 h 77"/>
                    <a:gd name="T16" fmla="*/ 380 w 380"/>
                    <a:gd name="T17" fmla="*/ 36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77">
                      <a:moveTo>
                        <a:pt x="0" y="77"/>
                      </a:moveTo>
                      <a:lnTo>
                        <a:pt x="43" y="36"/>
                      </a:lnTo>
                      <a:lnTo>
                        <a:pt x="101" y="13"/>
                      </a:lnTo>
                      <a:lnTo>
                        <a:pt x="139" y="2"/>
                      </a:lnTo>
                      <a:lnTo>
                        <a:pt x="176" y="2"/>
                      </a:lnTo>
                      <a:lnTo>
                        <a:pt x="217" y="0"/>
                      </a:lnTo>
                      <a:lnTo>
                        <a:pt x="267" y="9"/>
                      </a:lnTo>
                      <a:lnTo>
                        <a:pt x="322" y="17"/>
                      </a:lnTo>
                      <a:lnTo>
                        <a:pt x="380" y="36"/>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55" name="Freeform 39"/>
                <p:cNvSpPr>
                  <a:spLocks/>
                </p:cNvSpPr>
                <p:nvPr/>
              </p:nvSpPr>
              <p:spPr bwMode="auto">
                <a:xfrm>
                  <a:off x="1540" y="2561"/>
                  <a:ext cx="162" cy="39"/>
                </a:xfrm>
                <a:custGeom>
                  <a:avLst/>
                  <a:gdLst>
                    <a:gd name="T0" fmla="*/ 0 w 324"/>
                    <a:gd name="T1" fmla="*/ 78 h 78"/>
                    <a:gd name="T2" fmla="*/ 36 w 324"/>
                    <a:gd name="T3" fmla="*/ 50 h 78"/>
                    <a:gd name="T4" fmla="*/ 71 w 324"/>
                    <a:gd name="T5" fmla="*/ 26 h 78"/>
                    <a:gd name="T6" fmla="*/ 116 w 324"/>
                    <a:gd name="T7" fmla="*/ 7 h 78"/>
                    <a:gd name="T8" fmla="*/ 153 w 324"/>
                    <a:gd name="T9" fmla="*/ 0 h 78"/>
                    <a:gd name="T10" fmla="*/ 201 w 324"/>
                    <a:gd name="T11" fmla="*/ 5 h 78"/>
                    <a:gd name="T12" fmla="*/ 245 w 324"/>
                    <a:gd name="T13" fmla="*/ 14 h 78"/>
                    <a:gd name="T14" fmla="*/ 284 w 324"/>
                    <a:gd name="T15" fmla="*/ 26 h 78"/>
                    <a:gd name="T16" fmla="*/ 324 w 324"/>
                    <a:gd name="T17" fmla="*/ 5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4" h="78">
                      <a:moveTo>
                        <a:pt x="0" y="78"/>
                      </a:moveTo>
                      <a:lnTo>
                        <a:pt x="36" y="50"/>
                      </a:lnTo>
                      <a:lnTo>
                        <a:pt x="71" y="26"/>
                      </a:lnTo>
                      <a:lnTo>
                        <a:pt x="116" y="7"/>
                      </a:lnTo>
                      <a:lnTo>
                        <a:pt x="153" y="0"/>
                      </a:lnTo>
                      <a:lnTo>
                        <a:pt x="201" y="5"/>
                      </a:lnTo>
                      <a:lnTo>
                        <a:pt x="245" y="14"/>
                      </a:lnTo>
                      <a:lnTo>
                        <a:pt x="284" y="26"/>
                      </a:lnTo>
                      <a:lnTo>
                        <a:pt x="324" y="52"/>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56" name="Freeform 40"/>
                <p:cNvSpPr>
                  <a:spLocks/>
                </p:cNvSpPr>
                <p:nvPr/>
              </p:nvSpPr>
              <p:spPr bwMode="auto">
                <a:xfrm>
                  <a:off x="1544" y="2604"/>
                  <a:ext cx="125" cy="51"/>
                </a:xfrm>
                <a:custGeom>
                  <a:avLst/>
                  <a:gdLst>
                    <a:gd name="T0" fmla="*/ 0 w 248"/>
                    <a:gd name="T1" fmla="*/ 102 h 102"/>
                    <a:gd name="T2" fmla="*/ 25 w 248"/>
                    <a:gd name="T3" fmla="*/ 72 h 102"/>
                    <a:gd name="T4" fmla="*/ 64 w 248"/>
                    <a:gd name="T5" fmla="*/ 39 h 102"/>
                    <a:gd name="T6" fmla="*/ 105 w 248"/>
                    <a:gd name="T7" fmla="*/ 20 h 102"/>
                    <a:gd name="T8" fmla="*/ 162 w 248"/>
                    <a:gd name="T9" fmla="*/ 0 h 102"/>
                    <a:gd name="T10" fmla="*/ 214 w 248"/>
                    <a:gd name="T11" fmla="*/ 3 h 102"/>
                    <a:gd name="T12" fmla="*/ 248 w 248"/>
                    <a:gd name="T13" fmla="*/ 24 h 102"/>
                  </a:gdLst>
                  <a:ahLst/>
                  <a:cxnLst>
                    <a:cxn ang="0">
                      <a:pos x="T0" y="T1"/>
                    </a:cxn>
                    <a:cxn ang="0">
                      <a:pos x="T2" y="T3"/>
                    </a:cxn>
                    <a:cxn ang="0">
                      <a:pos x="T4" y="T5"/>
                    </a:cxn>
                    <a:cxn ang="0">
                      <a:pos x="T6" y="T7"/>
                    </a:cxn>
                    <a:cxn ang="0">
                      <a:pos x="T8" y="T9"/>
                    </a:cxn>
                    <a:cxn ang="0">
                      <a:pos x="T10" y="T11"/>
                    </a:cxn>
                    <a:cxn ang="0">
                      <a:pos x="T12" y="T13"/>
                    </a:cxn>
                  </a:cxnLst>
                  <a:rect l="0" t="0" r="r" b="b"/>
                  <a:pathLst>
                    <a:path w="248" h="102">
                      <a:moveTo>
                        <a:pt x="0" y="102"/>
                      </a:moveTo>
                      <a:lnTo>
                        <a:pt x="25" y="72"/>
                      </a:lnTo>
                      <a:lnTo>
                        <a:pt x="64" y="39"/>
                      </a:lnTo>
                      <a:lnTo>
                        <a:pt x="105" y="20"/>
                      </a:lnTo>
                      <a:lnTo>
                        <a:pt x="162" y="0"/>
                      </a:lnTo>
                      <a:lnTo>
                        <a:pt x="214" y="3"/>
                      </a:lnTo>
                      <a:lnTo>
                        <a:pt x="248" y="2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57" name="Freeform 41"/>
                <p:cNvSpPr>
                  <a:spLocks/>
                </p:cNvSpPr>
                <p:nvPr/>
              </p:nvSpPr>
              <p:spPr bwMode="auto">
                <a:xfrm>
                  <a:off x="1466" y="2515"/>
                  <a:ext cx="47" cy="49"/>
                </a:xfrm>
                <a:custGeom>
                  <a:avLst/>
                  <a:gdLst>
                    <a:gd name="T0" fmla="*/ 15 w 93"/>
                    <a:gd name="T1" fmla="*/ 0 h 98"/>
                    <a:gd name="T2" fmla="*/ 4 w 93"/>
                    <a:gd name="T3" fmla="*/ 24 h 98"/>
                    <a:gd name="T4" fmla="*/ 0 w 93"/>
                    <a:gd name="T5" fmla="*/ 56 h 98"/>
                    <a:gd name="T6" fmla="*/ 20 w 93"/>
                    <a:gd name="T7" fmla="*/ 87 h 98"/>
                    <a:gd name="T8" fmla="*/ 55 w 93"/>
                    <a:gd name="T9" fmla="*/ 98 h 98"/>
                    <a:gd name="T10" fmla="*/ 93 w 93"/>
                    <a:gd name="T11" fmla="*/ 94 h 98"/>
                  </a:gdLst>
                  <a:ahLst/>
                  <a:cxnLst>
                    <a:cxn ang="0">
                      <a:pos x="T0" y="T1"/>
                    </a:cxn>
                    <a:cxn ang="0">
                      <a:pos x="T2" y="T3"/>
                    </a:cxn>
                    <a:cxn ang="0">
                      <a:pos x="T4" y="T5"/>
                    </a:cxn>
                    <a:cxn ang="0">
                      <a:pos x="T6" y="T7"/>
                    </a:cxn>
                    <a:cxn ang="0">
                      <a:pos x="T8" y="T9"/>
                    </a:cxn>
                    <a:cxn ang="0">
                      <a:pos x="T10" y="T11"/>
                    </a:cxn>
                  </a:cxnLst>
                  <a:rect l="0" t="0" r="r" b="b"/>
                  <a:pathLst>
                    <a:path w="93" h="98">
                      <a:moveTo>
                        <a:pt x="15" y="0"/>
                      </a:moveTo>
                      <a:lnTo>
                        <a:pt x="4" y="24"/>
                      </a:lnTo>
                      <a:lnTo>
                        <a:pt x="0" y="56"/>
                      </a:lnTo>
                      <a:lnTo>
                        <a:pt x="20" y="87"/>
                      </a:lnTo>
                      <a:lnTo>
                        <a:pt x="55" y="98"/>
                      </a:lnTo>
                      <a:lnTo>
                        <a:pt x="93" y="9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58" name="Freeform 42"/>
                <p:cNvSpPr>
                  <a:spLocks/>
                </p:cNvSpPr>
                <p:nvPr/>
              </p:nvSpPr>
              <p:spPr bwMode="auto">
                <a:xfrm>
                  <a:off x="1498" y="2569"/>
                  <a:ext cx="29" cy="39"/>
                </a:xfrm>
                <a:custGeom>
                  <a:avLst/>
                  <a:gdLst>
                    <a:gd name="T0" fmla="*/ 8 w 58"/>
                    <a:gd name="T1" fmla="*/ 0 h 78"/>
                    <a:gd name="T2" fmla="*/ 0 w 58"/>
                    <a:gd name="T3" fmla="*/ 27 h 78"/>
                    <a:gd name="T4" fmla="*/ 2 w 58"/>
                    <a:gd name="T5" fmla="*/ 53 h 78"/>
                    <a:gd name="T6" fmla="*/ 16 w 58"/>
                    <a:gd name="T7" fmla="*/ 71 h 78"/>
                    <a:gd name="T8" fmla="*/ 35 w 58"/>
                    <a:gd name="T9" fmla="*/ 78 h 78"/>
                    <a:gd name="T10" fmla="*/ 58 w 58"/>
                    <a:gd name="T11" fmla="*/ 75 h 78"/>
                  </a:gdLst>
                  <a:ahLst/>
                  <a:cxnLst>
                    <a:cxn ang="0">
                      <a:pos x="T0" y="T1"/>
                    </a:cxn>
                    <a:cxn ang="0">
                      <a:pos x="T2" y="T3"/>
                    </a:cxn>
                    <a:cxn ang="0">
                      <a:pos x="T4" y="T5"/>
                    </a:cxn>
                    <a:cxn ang="0">
                      <a:pos x="T6" y="T7"/>
                    </a:cxn>
                    <a:cxn ang="0">
                      <a:pos x="T8" y="T9"/>
                    </a:cxn>
                    <a:cxn ang="0">
                      <a:pos x="T10" y="T11"/>
                    </a:cxn>
                  </a:cxnLst>
                  <a:rect l="0" t="0" r="r" b="b"/>
                  <a:pathLst>
                    <a:path w="58" h="78">
                      <a:moveTo>
                        <a:pt x="8" y="0"/>
                      </a:moveTo>
                      <a:lnTo>
                        <a:pt x="0" y="27"/>
                      </a:lnTo>
                      <a:lnTo>
                        <a:pt x="2" y="53"/>
                      </a:lnTo>
                      <a:lnTo>
                        <a:pt x="16" y="71"/>
                      </a:lnTo>
                      <a:lnTo>
                        <a:pt x="35" y="78"/>
                      </a:lnTo>
                      <a:lnTo>
                        <a:pt x="58"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59" name="Freeform 43"/>
                <p:cNvSpPr>
                  <a:spLocks/>
                </p:cNvSpPr>
                <p:nvPr/>
              </p:nvSpPr>
              <p:spPr bwMode="auto">
                <a:xfrm>
                  <a:off x="1513" y="2616"/>
                  <a:ext cx="62" cy="87"/>
                </a:xfrm>
                <a:custGeom>
                  <a:avLst/>
                  <a:gdLst>
                    <a:gd name="T0" fmla="*/ 15 w 124"/>
                    <a:gd name="T1" fmla="*/ 0 h 173"/>
                    <a:gd name="T2" fmla="*/ 4 w 124"/>
                    <a:gd name="T3" fmla="*/ 23 h 173"/>
                    <a:gd name="T4" fmla="*/ 0 w 124"/>
                    <a:gd name="T5" fmla="*/ 45 h 173"/>
                    <a:gd name="T6" fmla="*/ 1 w 124"/>
                    <a:gd name="T7" fmla="*/ 65 h 173"/>
                    <a:gd name="T8" fmla="*/ 12 w 124"/>
                    <a:gd name="T9" fmla="*/ 87 h 173"/>
                    <a:gd name="T10" fmla="*/ 38 w 124"/>
                    <a:gd name="T11" fmla="*/ 94 h 173"/>
                    <a:gd name="T12" fmla="*/ 27 w 124"/>
                    <a:gd name="T13" fmla="*/ 114 h 173"/>
                    <a:gd name="T14" fmla="*/ 30 w 124"/>
                    <a:gd name="T15" fmla="*/ 145 h 173"/>
                    <a:gd name="T16" fmla="*/ 48 w 124"/>
                    <a:gd name="T17" fmla="*/ 165 h 173"/>
                    <a:gd name="T18" fmla="*/ 76 w 124"/>
                    <a:gd name="T19" fmla="*/ 173 h 173"/>
                    <a:gd name="T20" fmla="*/ 101 w 124"/>
                    <a:gd name="T21" fmla="*/ 173 h 173"/>
                    <a:gd name="T22" fmla="*/ 124 w 124"/>
                    <a:gd name="T23" fmla="*/ 16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73">
                      <a:moveTo>
                        <a:pt x="15" y="0"/>
                      </a:moveTo>
                      <a:lnTo>
                        <a:pt x="4" y="23"/>
                      </a:lnTo>
                      <a:lnTo>
                        <a:pt x="0" y="45"/>
                      </a:lnTo>
                      <a:lnTo>
                        <a:pt x="1" y="65"/>
                      </a:lnTo>
                      <a:lnTo>
                        <a:pt x="12" y="87"/>
                      </a:lnTo>
                      <a:lnTo>
                        <a:pt x="38" y="94"/>
                      </a:lnTo>
                      <a:lnTo>
                        <a:pt x="27" y="114"/>
                      </a:lnTo>
                      <a:lnTo>
                        <a:pt x="30" y="145"/>
                      </a:lnTo>
                      <a:lnTo>
                        <a:pt x="48" y="165"/>
                      </a:lnTo>
                      <a:lnTo>
                        <a:pt x="76" y="173"/>
                      </a:lnTo>
                      <a:lnTo>
                        <a:pt x="101" y="173"/>
                      </a:lnTo>
                      <a:lnTo>
                        <a:pt x="124" y="16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60" name="Freeform 44"/>
                <p:cNvSpPr>
                  <a:spLocks/>
                </p:cNvSpPr>
                <p:nvPr/>
              </p:nvSpPr>
              <p:spPr bwMode="auto">
                <a:xfrm>
                  <a:off x="1480" y="2465"/>
                  <a:ext cx="304" cy="45"/>
                </a:xfrm>
                <a:custGeom>
                  <a:avLst/>
                  <a:gdLst>
                    <a:gd name="T0" fmla="*/ 0 w 608"/>
                    <a:gd name="T1" fmla="*/ 80 h 90"/>
                    <a:gd name="T2" fmla="*/ 29 w 608"/>
                    <a:gd name="T3" fmla="*/ 56 h 90"/>
                    <a:gd name="T4" fmla="*/ 71 w 608"/>
                    <a:gd name="T5" fmla="*/ 35 h 90"/>
                    <a:gd name="T6" fmla="*/ 122 w 608"/>
                    <a:gd name="T7" fmla="*/ 15 h 90"/>
                    <a:gd name="T8" fmla="*/ 164 w 608"/>
                    <a:gd name="T9" fmla="*/ 4 h 90"/>
                    <a:gd name="T10" fmla="*/ 206 w 608"/>
                    <a:gd name="T11" fmla="*/ 0 h 90"/>
                    <a:gd name="T12" fmla="*/ 253 w 608"/>
                    <a:gd name="T13" fmla="*/ 0 h 90"/>
                    <a:gd name="T14" fmla="*/ 299 w 608"/>
                    <a:gd name="T15" fmla="*/ 3 h 90"/>
                    <a:gd name="T16" fmla="*/ 347 w 608"/>
                    <a:gd name="T17" fmla="*/ 8 h 90"/>
                    <a:gd name="T18" fmla="*/ 397 w 608"/>
                    <a:gd name="T19" fmla="*/ 19 h 90"/>
                    <a:gd name="T20" fmla="*/ 440 w 608"/>
                    <a:gd name="T21" fmla="*/ 27 h 90"/>
                    <a:gd name="T22" fmla="*/ 485 w 608"/>
                    <a:gd name="T23" fmla="*/ 41 h 90"/>
                    <a:gd name="T24" fmla="*/ 512 w 608"/>
                    <a:gd name="T25" fmla="*/ 50 h 90"/>
                    <a:gd name="T26" fmla="*/ 549 w 608"/>
                    <a:gd name="T27" fmla="*/ 63 h 90"/>
                    <a:gd name="T28" fmla="*/ 578 w 608"/>
                    <a:gd name="T29" fmla="*/ 75 h 90"/>
                    <a:gd name="T30" fmla="*/ 608 w 608"/>
                    <a:gd name="T31" fmla="*/ 90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8" h="90">
                      <a:moveTo>
                        <a:pt x="0" y="80"/>
                      </a:moveTo>
                      <a:lnTo>
                        <a:pt x="29" y="56"/>
                      </a:lnTo>
                      <a:lnTo>
                        <a:pt x="71" y="35"/>
                      </a:lnTo>
                      <a:lnTo>
                        <a:pt x="122" y="15"/>
                      </a:lnTo>
                      <a:lnTo>
                        <a:pt x="164" y="4"/>
                      </a:lnTo>
                      <a:lnTo>
                        <a:pt x="206" y="0"/>
                      </a:lnTo>
                      <a:lnTo>
                        <a:pt x="253" y="0"/>
                      </a:lnTo>
                      <a:lnTo>
                        <a:pt x="299" y="3"/>
                      </a:lnTo>
                      <a:lnTo>
                        <a:pt x="347" y="8"/>
                      </a:lnTo>
                      <a:lnTo>
                        <a:pt x="397" y="19"/>
                      </a:lnTo>
                      <a:lnTo>
                        <a:pt x="440" y="27"/>
                      </a:lnTo>
                      <a:lnTo>
                        <a:pt x="485" y="41"/>
                      </a:lnTo>
                      <a:lnTo>
                        <a:pt x="512" y="50"/>
                      </a:lnTo>
                      <a:lnTo>
                        <a:pt x="549" y="63"/>
                      </a:lnTo>
                      <a:lnTo>
                        <a:pt x="578" y="75"/>
                      </a:lnTo>
                      <a:lnTo>
                        <a:pt x="608" y="9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61" name="Freeform 45"/>
                <p:cNvSpPr>
                  <a:spLocks/>
                </p:cNvSpPr>
                <p:nvPr/>
              </p:nvSpPr>
              <p:spPr bwMode="auto">
                <a:xfrm>
                  <a:off x="1604" y="2647"/>
                  <a:ext cx="56" cy="53"/>
                </a:xfrm>
                <a:custGeom>
                  <a:avLst/>
                  <a:gdLst>
                    <a:gd name="T0" fmla="*/ 39 w 110"/>
                    <a:gd name="T1" fmla="*/ 0 h 105"/>
                    <a:gd name="T2" fmla="*/ 54 w 110"/>
                    <a:gd name="T3" fmla="*/ 8 h 105"/>
                    <a:gd name="T4" fmla="*/ 76 w 110"/>
                    <a:gd name="T5" fmla="*/ 15 h 105"/>
                    <a:gd name="T6" fmla="*/ 97 w 110"/>
                    <a:gd name="T7" fmla="*/ 16 h 105"/>
                    <a:gd name="T8" fmla="*/ 110 w 110"/>
                    <a:gd name="T9" fmla="*/ 16 h 105"/>
                    <a:gd name="T10" fmla="*/ 91 w 110"/>
                    <a:gd name="T11" fmla="*/ 28 h 105"/>
                    <a:gd name="T12" fmla="*/ 69 w 110"/>
                    <a:gd name="T13" fmla="*/ 39 h 105"/>
                    <a:gd name="T14" fmla="*/ 45 w 110"/>
                    <a:gd name="T15" fmla="*/ 57 h 105"/>
                    <a:gd name="T16" fmla="*/ 23 w 110"/>
                    <a:gd name="T17" fmla="*/ 76 h 105"/>
                    <a:gd name="T18" fmla="*/ 0 w 110"/>
                    <a:gd name="T19"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0" h="105">
                      <a:moveTo>
                        <a:pt x="39" y="0"/>
                      </a:moveTo>
                      <a:lnTo>
                        <a:pt x="54" y="8"/>
                      </a:lnTo>
                      <a:lnTo>
                        <a:pt x="76" y="15"/>
                      </a:lnTo>
                      <a:lnTo>
                        <a:pt x="97" y="16"/>
                      </a:lnTo>
                      <a:lnTo>
                        <a:pt x="110" y="16"/>
                      </a:lnTo>
                      <a:lnTo>
                        <a:pt x="91" y="28"/>
                      </a:lnTo>
                      <a:lnTo>
                        <a:pt x="69" y="39"/>
                      </a:lnTo>
                      <a:lnTo>
                        <a:pt x="45" y="57"/>
                      </a:lnTo>
                      <a:lnTo>
                        <a:pt x="23" y="76"/>
                      </a:lnTo>
                      <a:lnTo>
                        <a:pt x="0" y="10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11662" name="Group 46"/>
              <p:cNvGrpSpPr>
                <a:grpSpLocks/>
              </p:cNvGrpSpPr>
              <p:nvPr/>
            </p:nvGrpSpPr>
            <p:grpSpPr bwMode="auto">
              <a:xfrm>
                <a:off x="1370" y="2815"/>
                <a:ext cx="667" cy="621"/>
                <a:chOff x="1370" y="2815"/>
                <a:chExt cx="667" cy="621"/>
              </a:xfrm>
            </p:grpSpPr>
            <p:sp>
              <p:nvSpPr>
                <p:cNvPr id="111663" name="Freeform 47"/>
                <p:cNvSpPr>
                  <a:spLocks/>
                </p:cNvSpPr>
                <p:nvPr/>
              </p:nvSpPr>
              <p:spPr bwMode="auto">
                <a:xfrm>
                  <a:off x="1370" y="2826"/>
                  <a:ext cx="667" cy="610"/>
                </a:xfrm>
                <a:custGeom>
                  <a:avLst/>
                  <a:gdLst>
                    <a:gd name="T0" fmla="*/ 48 w 1334"/>
                    <a:gd name="T1" fmla="*/ 84 h 1220"/>
                    <a:gd name="T2" fmla="*/ 44 w 1334"/>
                    <a:gd name="T3" fmla="*/ 198 h 1220"/>
                    <a:gd name="T4" fmla="*/ 149 w 1334"/>
                    <a:gd name="T5" fmla="*/ 263 h 1220"/>
                    <a:gd name="T6" fmla="*/ 224 w 1334"/>
                    <a:gd name="T7" fmla="*/ 192 h 1220"/>
                    <a:gd name="T8" fmla="*/ 118 w 1334"/>
                    <a:gd name="T9" fmla="*/ 146 h 1220"/>
                    <a:gd name="T10" fmla="*/ 25 w 1334"/>
                    <a:gd name="T11" fmla="*/ 222 h 1220"/>
                    <a:gd name="T12" fmla="*/ 6 w 1334"/>
                    <a:gd name="T13" fmla="*/ 359 h 1220"/>
                    <a:gd name="T14" fmla="*/ 78 w 1334"/>
                    <a:gd name="T15" fmla="*/ 448 h 1220"/>
                    <a:gd name="T16" fmla="*/ 211 w 1334"/>
                    <a:gd name="T17" fmla="*/ 433 h 1220"/>
                    <a:gd name="T18" fmla="*/ 187 w 1334"/>
                    <a:gd name="T19" fmla="*/ 336 h 1220"/>
                    <a:gd name="T20" fmla="*/ 73 w 1334"/>
                    <a:gd name="T21" fmla="*/ 366 h 1220"/>
                    <a:gd name="T22" fmla="*/ 47 w 1334"/>
                    <a:gd name="T23" fmla="*/ 485 h 1220"/>
                    <a:gd name="T24" fmla="*/ 99 w 1334"/>
                    <a:gd name="T25" fmla="*/ 602 h 1220"/>
                    <a:gd name="T26" fmla="*/ 211 w 1334"/>
                    <a:gd name="T27" fmla="*/ 639 h 1220"/>
                    <a:gd name="T28" fmla="*/ 319 w 1334"/>
                    <a:gd name="T29" fmla="*/ 558 h 1220"/>
                    <a:gd name="T30" fmla="*/ 280 w 1334"/>
                    <a:gd name="T31" fmla="*/ 452 h 1220"/>
                    <a:gd name="T32" fmla="*/ 163 w 1334"/>
                    <a:gd name="T33" fmla="*/ 483 h 1220"/>
                    <a:gd name="T34" fmla="*/ 95 w 1334"/>
                    <a:gd name="T35" fmla="*/ 583 h 1220"/>
                    <a:gd name="T36" fmla="*/ 85 w 1334"/>
                    <a:gd name="T37" fmla="*/ 707 h 1220"/>
                    <a:gd name="T38" fmla="*/ 162 w 1334"/>
                    <a:gd name="T39" fmla="*/ 814 h 1220"/>
                    <a:gd name="T40" fmla="*/ 287 w 1334"/>
                    <a:gd name="T41" fmla="*/ 832 h 1220"/>
                    <a:gd name="T42" fmla="*/ 370 w 1334"/>
                    <a:gd name="T43" fmla="*/ 739 h 1220"/>
                    <a:gd name="T44" fmla="*/ 286 w 1334"/>
                    <a:gd name="T45" fmla="*/ 694 h 1220"/>
                    <a:gd name="T46" fmla="*/ 187 w 1334"/>
                    <a:gd name="T47" fmla="*/ 778 h 1220"/>
                    <a:gd name="T48" fmla="*/ 222 w 1334"/>
                    <a:gd name="T49" fmla="*/ 888 h 1220"/>
                    <a:gd name="T50" fmla="*/ 365 w 1334"/>
                    <a:gd name="T51" fmla="*/ 920 h 1220"/>
                    <a:gd name="T52" fmla="*/ 497 w 1334"/>
                    <a:gd name="T53" fmla="*/ 879 h 1220"/>
                    <a:gd name="T54" fmla="*/ 542 w 1334"/>
                    <a:gd name="T55" fmla="*/ 762 h 1220"/>
                    <a:gd name="T56" fmla="*/ 440 w 1334"/>
                    <a:gd name="T57" fmla="*/ 724 h 1220"/>
                    <a:gd name="T58" fmla="*/ 379 w 1334"/>
                    <a:gd name="T59" fmla="*/ 828 h 1220"/>
                    <a:gd name="T60" fmla="*/ 392 w 1334"/>
                    <a:gd name="T61" fmla="*/ 946 h 1220"/>
                    <a:gd name="T62" fmla="*/ 484 w 1334"/>
                    <a:gd name="T63" fmla="*/ 1039 h 1220"/>
                    <a:gd name="T64" fmla="*/ 617 w 1334"/>
                    <a:gd name="T65" fmla="*/ 1005 h 1220"/>
                    <a:gd name="T66" fmla="*/ 673 w 1334"/>
                    <a:gd name="T67" fmla="*/ 874 h 1220"/>
                    <a:gd name="T68" fmla="*/ 567 w 1334"/>
                    <a:gd name="T69" fmla="*/ 855 h 1220"/>
                    <a:gd name="T70" fmla="*/ 534 w 1334"/>
                    <a:gd name="T71" fmla="*/ 1001 h 1220"/>
                    <a:gd name="T72" fmla="*/ 590 w 1334"/>
                    <a:gd name="T73" fmla="*/ 1123 h 1220"/>
                    <a:gd name="T74" fmla="*/ 706 w 1334"/>
                    <a:gd name="T75" fmla="*/ 1119 h 1220"/>
                    <a:gd name="T76" fmla="*/ 780 w 1334"/>
                    <a:gd name="T77" fmla="*/ 1000 h 1220"/>
                    <a:gd name="T78" fmla="*/ 727 w 1334"/>
                    <a:gd name="T79" fmla="*/ 912 h 1220"/>
                    <a:gd name="T80" fmla="*/ 664 w 1334"/>
                    <a:gd name="T81" fmla="*/ 1000 h 1220"/>
                    <a:gd name="T82" fmla="*/ 699 w 1334"/>
                    <a:gd name="T83" fmla="*/ 1116 h 1220"/>
                    <a:gd name="T84" fmla="*/ 829 w 1334"/>
                    <a:gd name="T85" fmla="*/ 1144 h 1220"/>
                    <a:gd name="T86" fmla="*/ 945 w 1334"/>
                    <a:gd name="T87" fmla="*/ 1065 h 1220"/>
                    <a:gd name="T88" fmla="*/ 992 w 1334"/>
                    <a:gd name="T89" fmla="*/ 938 h 1220"/>
                    <a:gd name="T90" fmla="*/ 923 w 1334"/>
                    <a:gd name="T91" fmla="*/ 881 h 1220"/>
                    <a:gd name="T92" fmla="*/ 836 w 1334"/>
                    <a:gd name="T93" fmla="*/ 956 h 1220"/>
                    <a:gd name="T94" fmla="*/ 843 w 1334"/>
                    <a:gd name="T95" fmla="*/ 1080 h 1220"/>
                    <a:gd name="T96" fmla="*/ 936 w 1334"/>
                    <a:gd name="T97" fmla="*/ 1200 h 1220"/>
                    <a:gd name="T98" fmla="*/ 1086 w 1334"/>
                    <a:gd name="T99" fmla="*/ 1150 h 1220"/>
                    <a:gd name="T100" fmla="*/ 1136 w 1334"/>
                    <a:gd name="T101" fmla="*/ 1016 h 1220"/>
                    <a:gd name="T102" fmla="*/ 1093 w 1334"/>
                    <a:gd name="T103" fmla="*/ 923 h 1220"/>
                    <a:gd name="T104" fmla="*/ 1017 w 1334"/>
                    <a:gd name="T105" fmla="*/ 991 h 1220"/>
                    <a:gd name="T106" fmla="*/ 1019 w 1334"/>
                    <a:gd name="T107" fmla="*/ 1125 h 1220"/>
                    <a:gd name="T108" fmla="*/ 1116 w 1334"/>
                    <a:gd name="T109" fmla="*/ 1205 h 1220"/>
                    <a:gd name="T110" fmla="*/ 1258 w 1334"/>
                    <a:gd name="T111" fmla="*/ 1205 h 1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34" h="1220">
                      <a:moveTo>
                        <a:pt x="111" y="0"/>
                      </a:moveTo>
                      <a:lnTo>
                        <a:pt x="96" y="13"/>
                      </a:lnTo>
                      <a:lnTo>
                        <a:pt x="84" y="28"/>
                      </a:lnTo>
                      <a:lnTo>
                        <a:pt x="71" y="45"/>
                      </a:lnTo>
                      <a:lnTo>
                        <a:pt x="58" y="65"/>
                      </a:lnTo>
                      <a:lnTo>
                        <a:pt x="48" y="84"/>
                      </a:lnTo>
                      <a:lnTo>
                        <a:pt x="43" y="102"/>
                      </a:lnTo>
                      <a:lnTo>
                        <a:pt x="39" y="121"/>
                      </a:lnTo>
                      <a:lnTo>
                        <a:pt x="35" y="136"/>
                      </a:lnTo>
                      <a:lnTo>
                        <a:pt x="33" y="154"/>
                      </a:lnTo>
                      <a:lnTo>
                        <a:pt x="37" y="177"/>
                      </a:lnTo>
                      <a:lnTo>
                        <a:pt x="44" y="198"/>
                      </a:lnTo>
                      <a:lnTo>
                        <a:pt x="55" y="214"/>
                      </a:lnTo>
                      <a:lnTo>
                        <a:pt x="67" y="233"/>
                      </a:lnTo>
                      <a:lnTo>
                        <a:pt x="88" y="245"/>
                      </a:lnTo>
                      <a:lnTo>
                        <a:pt x="104" y="252"/>
                      </a:lnTo>
                      <a:lnTo>
                        <a:pt x="126" y="259"/>
                      </a:lnTo>
                      <a:lnTo>
                        <a:pt x="149" y="263"/>
                      </a:lnTo>
                      <a:lnTo>
                        <a:pt x="170" y="263"/>
                      </a:lnTo>
                      <a:lnTo>
                        <a:pt x="194" y="255"/>
                      </a:lnTo>
                      <a:lnTo>
                        <a:pt x="211" y="244"/>
                      </a:lnTo>
                      <a:lnTo>
                        <a:pt x="219" y="228"/>
                      </a:lnTo>
                      <a:lnTo>
                        <a:pt x="223" y="211"/>
                      </a:lnTo>
                      <a:lnTo>
                        <a:pt x="224" y="192"/>
                      </a:lnTo>
                      <a:lnTo>
                        <a:pt x="215" y="172"/>
                      </a:lnTo>
                      <a:lnTo>
                        <a:pt x="197" y="162"/>
                      </a:lnTo>
                      <a:lnTo>
                        <a:pt x="182" y="154"/>
                      </a:lnTo>
                      <a:lnTo>
                        <a:pt x="163" y="148"/>
                      </a:lnTo>
                      <a:lnTo>
                        <a:pt x="144" y="144"/>
                      </a:lnTo>
                      <a:lnTo>
                        <a:pt x="118" y="146"/>
                      </a:lnTo>
                      <a:lnTo>
                        <a:pt x="100" y="150"/>
                      </a:lnTo>
                      <a:lnTo>
                        <a:pt x="80" y="158"/>
                      </a:lnTo>
                      <a:lnTo>
                        <a:pt x="61" y="168"/>
                      </a:lnTo>
                      <a:lnTo>
                        <a:pt x="44" y="184"/>
                      </a:lnTo>
                      <a:lnTo>
                        <a:pt x="30" y="204"/>
                      </a:lnTo>
                      <a:lnTo>
                        <a:pt x="25" y="222"/>
                      </a:lnTo>
                      <a:lnTo>
                        <a:pt x="15" y="244"/>
                      </a:lnTo>
                      <a:lnTo>
                        <a:pt x="10" y="266"/>
                      </a:lnTo>
                      <a:lnTo>
                        <a:pt x="6" y="286"/>
                      </a:lnTo>
                      <a:lnTo>
                        <a:pt x="0" y="310"/>
                      </a:lnTo>
                      <a:lnTo>
                        <a:pt x="0" y="332"/>
                      </a:lnTo>
                      <a:lnTo>
                        <a:pt x="6" y="359"/>
                      </a:lnTo>
                      <a:lnTo>
                        <a:pt x="10" y="377"/>
                      </a:lnTo>
                      <a:lnTo>
                        <a:pt x="17" y="393"/>
                      </a:lnTo>
                      <a:lnTo>
                        <a:pt x="29" y="408"/>
                      </a:lnTo>
                      <a:lnTo>
                        <a:pt x="40" y="420"/>
                      </a:lnTo>
                      <a:lnTo>
                        <a:pt x="62" y="438"/>
                      </a:lnTo>
                      <a:lnTo>
                        <a:pt x="78" y="448"/>
                      </a:lnTo>
                      <a:lnTo>
                        <a:pt x="97" y="455"/>
                      </a:lnTo>
                      <a:lnTo>
                        <a:pt x="122" y="461"/>
                      </a:lnTo>
                      <a:lnTo>
                        <a:pt x="148" y="464"/>
                      </a:lnTo>
                      <a:lnTo>
                        <a:pt x="171" y="459"/>
                      </a:lnTo>
                      <a:lnTo>
                        <a:pt x="193" y="448"/>
                      </a:lnTo>
                      <a:lnTo>
                        <a:pt x="211" y="433"/>
                      </a:lnTo>
                      <a:lnTo>
                        <a:pt x="222" y="414"/>
                      </a:lnTo>
                      <a:lnTo>
                        <a:pt x="224" y="393"/>
                      </a:lnTo>
                      <a:lnTo>
                        <a:pt x="223" y="373"/>
                      </a:lnTo>
                      <a:lnTo>
                        <a:pt x="216" y="355"/>
                      </a:lnTo>
                      <a:lnTo>
                        <a:pt x="207" y="345"/>
                      </a:lnTo>
                      <a:lnTo>
                        <a:pt x="187" y="336"/>
                      </a:lnTo>
                      <a:lnTo>
                        <a:pt x="170" y="330"/>
                      </a:lnTo>
                      <a:lnTo>
                        <a:pt x="151" y="326"/>
                      </a:lnTo>
                      <a:lnTo>
                        <a:pt x="129" y="326"/>
                      </a:lnTo>
                      <a:lnTo>
                        <a:pt x="107" y="333"/>
                      </a:lnTo>
                      <a:lnTo>
                        <a:pt x="88" y="345"/>
                      </a:lnTo>
                      <a:lnTo>
                        <a:pt x="73" y="366"/>
                      </a:lnTo>
                      <a:lnTo>
                        <a:pt x="62" y="388"/>
                      </a:lnTo>
                      <a:lnTo>
                        <a:pt x="56" y="409"/>
                      </a:lnTo>
                      <a:lnTo>
                        <a:pt x="54" y="430"/>
                      </a:lnTo>
                      <a:lnTo>
                        <a:pt x="50" y="446"/>
                      </a:lnTo>
                      <a:lnTo>
                        <a:pt x="47" y="465"/>
                      </a:lnTo>
                      <a:lnTo>
                        <a:pt x="47" y="485"/>
                      </a:lnTo>
                      <a:lnTo>
                        <a:pt x="48" y="505"/>
                      </a:lnTo>
                      <a:lnTo>
                        <a:pt x="51" y="531"/>
                      </a:lnTo>
                      <a:lnTo>
                        <a:pt x="59" y="550"/>
                      </a:lnTo>
                      <a:lnTo>
                        <a:pt x="73" y="575"/>
                      </a:lnTo>
                      <a:lnTo>
                        <a:pt x="89" y="588"/>
                      </a:lnTo>
                      <a:lnTo>
                        <a:pt x="99" y="602"/>
                      </a:lnTo>
                      <a:lnTo>
                        <a:pt x="111" y="616"/>
                      </a:lnTo>
                      <a:lnTo>
                        <a:pt x="126" y="627"/>
                      </a:lnTo>
                      <a:lnTo>
                        <a:pt x="147" y="633"/>
                      </a:lnTo>
                      <a:lnTo>
                        <a:pt x="168" y="642"/>
                      </a:lnTo>
                      <a:lnTo>
                        <a:pt x="187" y="642"/>
                      </a:lnTo>
                      <a:lnTo>
                        <a:pt x="211" y="639"/>
                      </a:lnTo>
                      <a:lnTo>
                        <a:pt x="233" y="636"/>
                      </a:lnTo>
                      <a:lnTo>
                        <a:pt x="257" y="624"/>
                      </a:lnTo>
                      <a:lnTo>
                        <a:pt x="278" y="609"/>
                      </a:lnTo>
                      <a:lnTo>
                        <a:pt x="297" y="593"/>
                      </a:lnTo>
                      <a:lnTo>
                        <a:pt x="309" y="575"/>
                      </a:lnTo>
                      <a:lnTo>
                        <a:pt x="319" y="558"/>
                      </a:lnTo>
                      <a:lnTo>
                        <a:pt x="328" y="538"/>
                      </a:lnTo>
                      <a:lnTo>
                        <a:pt x="332" y="513"/>
                      </a:lnTo>
                      <a:lnTo>
                        <a:pt x="331" y="489"/>
                      </a:lnTo>
                      <a:lnTo>
                        <a:pt x="317" y="468"/>
                      </a:lnTo>
                      <a:lnTo>
                        <a:pt x="299" y="456"/>
                      </a:lnTo>
                      <a:lnTo>
                        <a:pt x="280" y="452"/>
                      </a:lnTo>
                      <a:lnTo>
                        <a:pt x="264" y="450"/>
                      </a:lnTo>
                      <a:lnTo>
                        <a:pt x="239" y="453"/>
                      </a:lnTo>
                      <a:lnTo>
                        <a:pt x="216" y="459"/>
                      </a:lnTo>
                      <a:lnTo>
                        <a:pt x="198" y="465"/>
                      </a:lnTo>
                      <a:lnTo>
                        <a:pt x="181" y="475"/>
                      </a:lnTo>
                      <a:lnTo>
                        <a:pt x="163" y="483"/>
                      </a:lnTo>
                      <a:lnTo>
                        <a:pt x="144" y="495"/>
                      </a:lnTo>
                      <a:lnTo>
                        <a:pt x="127" y="509"/>
                      </a:lnTo>
                      <a:lnTo>
                        <a:pt x="114" y="527"/>
                      </a:lnTo>
                      <a:lnTo>
                        <a:pt x="106" y="546"/>
                      </a:lnTo>
                      <a:lnTo>
                        <a:pt x="97" y="567"/>
                      </a:lnTo>
                      <a:lnTo>
                        <a:pt x="95" y="583"/>
                      </a:lnTo>
                      <a:lnTo>
                        <a:pt x="89" y="608"/>
                      </a:lnTo>
                      <a:lnTo>
                        <a:pt x="85" y="625"/>
                      </a:lnTo>
                      <a:lnTo>
                        <a:pt x="82" y="643"/>
                      </a:lnTo>
                      <a:lnTo>
                        <a:pt x="80" y="664"/>
                      </a:lnTo>
                      <a:lnTo>
                        <a:pt x="81" y="687"/>
                      </a:lnTo>
                      <a:lnTo>
                        <a:pt x="85" y="707"/>
                      </a:lnTo>
                      <a:lnTo>
                        <a:pt x="91" y="724"/>
                      </a:lnTo>
                      <a:lnTo>
                        <a:pt x="97" y="744"/>
                      </a:lnTo>
                      <a:lnTo>
                        <a:pt x="110" y="761"/>
                      </a:lnTo>
                      <a:lnTo>
                        <a:pt x="125" y="784"/>
                      </a:lnTo>
                      <a:lnTo>
                        <a:pt x="144" y="800"/>
                      </a:lnTo>
                      <a:lnTo>
                        <a:pt x="162" y="814"/>
                      </a:lnTo>
                      <a:lnTo>
                        <a:pt x="183" y="828"/>
                      </a:lnTo>
                      <a:lnTo>
                        <a:pt x="204" y="834"/>
                      </a:lnTo>
                      <a:lnTo>
                        <a:pt x="222" y="837"/>
                      </a:lnTo>
                      <a:lnTo>
                        <a:pt x="243" y="840"/>
                      </a:lnTo>
                      <a:lnTo>
                        <a:pt x="269" y="837"/>
                      </a:lnTo>
                      <a:lnTo>
                        <a:pt x="287" y="832"/>
                      </a:lnTo>
                      <a:lnTo>
                        <a:pt x="308" y="822"/>
                      </a:lnTo>
                      <a:lnTo>
                        <a:pt x="323" y="817"/>
                      </a:lnTo>
                      <a:lnTo>
                        <a:pt x="343" y="800"/>
                      </a:lnTo>
                      <a:lnTo>
                        <a:pt x="357" y="780"/>
                      </a:lnTo>
                      <a:lnTo>
                        <a:pt x="365" y="763"/>
                      </a:lnTo>
                      <a:lnTo>
                        <a:pt x="370" y="739"/>
                      </a:lnTo>
                      <a:lnTo>
                        <a:pt x="373" y="720"/>
                      </a:lnTo>
                      <a:lnTo>
                        <a:pt x="365" y="705"/>
                      </a:lnTo>
                      <a:lnTo>
                        <a:pt x="347" y="694"/>
                      </a:lnTo>
                      <a:lnTo>
                        <a:pt x="329" y="692"/>
                      </a:lnTo>
                      <a:lnTo>
                        <a:pt x="301" y="692"/>
                      </a:lnTo>
                      <a:lnTo>
                        <a:pt x="286" y="694"/>
                      </a:lnTo>
                      <a:lnTo>
                        <a:pt x="269" y="699"/>
                      </a:lnTo>
                      <a:lnTo>
                        <a:pt x="248" y="710"/>
                      </a:lnTo>
                      <a:lnTo>
                        <a:pt x="223" y="728"/>
                      </a:lnTo>
                      <a:lnTo>
                        <a:pt x="211" y="743"/>
                      </a:lnTo>
                      <a:lnTo>
                        <a:pt x="197" y="761"/>
                      </a:lnTo>
                      <a:lnTo>
                        <a:pt x="187" y="778"/>
                      </a:lnTo>
                      <a:lnTo>
                        <a:pt x="185" y="795"/>
                      </a:lnTo>
                      <a:lnTo>
                        <a:pt x="183" y="814"/>
                      </a:lnTo>
                      <a:lnTo>
                        <a:pt x="185" y="832"/>
                      </a:lnTo>
                      <a:lnTo>
                        <a:pt x="187" y="849"/>
                      </a:lnTo>
                      <a:lnTo>
                        <a:pt x="200" y="867"/>
                      </a:lnTo>
                      <a:lnTo>
                        <a:pt x="222" y="888"/>
                      </a:lnTo>
                      <a:lnTo>
                        <a:pt x="241" y="903"/>
                      </a:lnTo>
                      <a:lnTo>
                        <a:pt x="263" y="915"/>
                      </a:lnTo>
                      <a:lnTo>
                        <a:pt x="284" y="920"/>
                      </a:lnTo>
                      <a:lnTo>
                        <a:pt x="309" y="926"/>
                      </a:lnTo>
                      <a:lnTo>
                        <a:pt x="334" y="923"/>
                      </a:lnTo>
                      <a:lnTo>
                        <a:pt x="365" y="920"/>
                      </a:lnTo>
                      <a:lnTo>
                        <a:pt x="383" y="918"/>
                      </a:lnTo>
                      <a:lnTo>
                        <a:pt x="410" y="915"/>
                      </a:lnTo>
                      <a:lnTo>
                        <a:pt x="433" y="909"/>
                      </a:lnTo>
                      <a:lnTo>
                        <a:pt x="456" y="901"/>
                      </a:lnTo>
                      <a:lnTo>
                        <a:pt x="480" y="890"/>
                      </a:lnTo>
                      <a:lnTo>
                        <a:pt x="497" y="879"/>
                      </a:lnTo>
                      <a:lnTo>
                        <a:pt x="512" y="864"/>
                      </a:lnTo>
                      <a:lnTo>
                        <a:pt x="527" y="843"/>
                      </a:lnTo>
                      <a:lnTo>
                        <a:pt x="538" y="821"/>
                      </a:lnTo>
                      <a:lnTo>
                        <a:pt x="544" y="800"/>
                      </a:lnTo>
                      <a:lnTo>
                        <a:pt x="545" y="778"/>
                      </a:lnTo>
                      <a:lnTo>
                        <a:pt x="542" y="762"/>
                      </a:lnTo>
                      <a:lnTo>
                        <a:pt x="534" y="746"/>
                      </a:lnTo>
                      <a:lnTo>
                        <a:pt x="515" y="733"/>
                      </a:lnTo>
                      <a:lnTo>
                        <a:pt x="497" y="724"/>
                      </a:lnTo>
                      <a:lnTo>
                        <a:pt x="481" y="721"/>
                      </a:lnTo>
                      <a:lnTo>
                        <a:pt x="459" y="721"/>
                      </a:lnTo>
                      <a:lnTo>
                        <a:pt x="440" y="724"/>
                      </a:lnTo>
                      <a:lnTo>
                        <a:pt x="418" y="737"/>
                      </a:lnTo>
                      <a:lnTo>
                        <a:pt x="410" y="751"/>
                      </a:lnTo>
                      <a:lnTo>
                        <a:pt x="400" y="769"/>
                      </a:lnTo>
                      <a:lnTo>
                        <a:pt x="392" y="787"/>
                      </a:lnTo>
                      <a:lnTo>
                        <a:pt x="384" y="804"/>
                      </a:lnTo>
                      <a:lnTo>
                        <a:pt x="379" y="828"/>
                      </a:lnTo>
                      <a:lnTo>
                        <a:pt x="376" y="849"/>
                      </a:lnTo>
                      <a:lnTo>
                        <a:pt x="376" y="873"/>
                      </a:lnTo>
                      <a:lnTo>
                        <a:pt x="377" y="886"/>
                      </a:lnTo>
                      <a:lnTo>
                        <a:pt x="381" y="903"/>
                      </a:lnTo>
                      <a:lnTo>
                        <a:pt x="385" y="920"/>
                      </a:lnTo>
                      <a:lnTo>
                        <a:pt x="392" y="946"/>
                      </a:lnTo>
                      <a:lnTo>
                        <a:pt x="405" y="972"/>
                      </a:lnTo>
                      <a:lnTo>
                        <a:pt x="417" y="991"/>
                      </a:lnTo>
                      <a:lnTo>
                        <a:pt x="430" y="1012"/>
                      </a:lnTo>
                      <a:lnTo>
                        <a:pt x="452" y="1027"/>
                      </a:lnTo>
                      <a:lnTo>
                        <a:pt x="470" y="1035"/>
                      </a:lnTo>
                      <a:lnTo>
                        <a:pt x="484" y="1039"/>
                      </a:lnTo>
                      <a:lnTo>
                        <a:pt x="507" y="1043"/>
                      </a:lnTo>
                      <a:lnTo>
                        <a:pt x="530" y="1039"/>
                      </a:lnTo>
                      <a:lnTo>
                        <a:pt x="548" y="1037"/>
                      </a:lnTo>
                      <a:lnTo>
                        <a:pt x="574" y="1032"/>
                      </a:lnTo>
                      <a:lnTo>
                        <a:pt x="598" y="1019"/>
                      </a:lnTo>
                      <a:lnTo>
                        <a:pt x="617" y="1005"/>
                      </a:lnTo>
                      <a:lnTo>
                        <a:pt x="638" y="989"/>
                      </a:lnTo>
                      <a:lnTo>
                        <a:pt x="652" y="968"/>
                      </a:lnTo>
                      <a:lnTo>
                        <a:pt x="668" y="945"/>
                      </a:lnTo>
                      <a:lnTo>
                        <a:pt x="676" y="918"/>
                      </a:lnTo>
                      <a:lnTo>
                        <a:pt x="678" y="896"/>
                      </a:lnTo>
                      <a:lnTo>
                        <a:pt x="673" y="874"/>
                      </a:lnTo>
                      <a:lnTo>
                        <a:pt x="664" y="859"/>
                      </a:lnTo>
                      <a:lnTo>
                        <a:pt x="650" y="847"/>
                      </a:lnTo>
                      <a:lnTo>
                        <a:pt x="630" y="837"/>
                      </a:lnTo>
                      <a:lnTo>
                        <a:pt x="611" y="837"/>
                      </a:lnTo>
                      <a:lnTo>
                        <a:pt x="592" y="843"/>
                      </a:lnTo>
                      <a:lnTo>
                        <a:pt x="567" y="855"/>
                      </a:lnTo>
                      <a:lnTo>
                        <a:pt x="553" y="871"/>
                      </a:lnTo>
                      <a:lnTo>
                        <a:pt x="542" y="896"/>
                      </a:lnTo>
                      <a:lnTo>
                        <a:pt x="534" y="920"/>
                      </a:lnTo>
                      <a:lnTo>
                        <a:pt x="530" y="949"/>
                      </a:lnTo>
                      <a:lnTo>
                        <a:pt x="531" y="975"/>
                      </a:lnTo>
                      <a:lnTo>
                        <a:pt x="534" y="1001"/>
                      </a:lnTo>
                      <a:lnTo>
                        <a:pt x="544" y="1022"/>
                      </a:lnTo>
                      <a:lnTo>
                        <a:pt x="549" y="1045"/>
                      </a:lnTo>
                      <a:lnTo>
                        <a:pt x="553" y="1067"/>
                      </a:lnTo>
                      <a:lnTo>
                        <a:pt x="563" y="1084"/>
                      </a:lnTo>
                      <a:lnTo>
                        <a:pt x="577" y="1106"/>
                      </a:lnTo>
                      <a:lnTo>
                        <a:pt x="590" y="1123"/>
                      </a:lnTo>
                      <a:lnTo>
                        <a:pt x="607" y="1136"/>
                      </a:lnTo>
                      <a:lnTo>
                        <a:pt x="628" y="1143"/>
                      </a:lnTo>
                      <a:lnTo>
                        <a:pt x="646" y="1146"/>
                      </a:lnTo>
                      <a:lnTo>
                        <a:pt x="664" y="1143"/>
                      </a:lnTo>
                      <a:lnTo>
                        <a:pt x="684" y="1134"/>
                      </a:lnTo>
                      <a:lnTo>
                        <a:pt x="706" y="1119"/>
                      </a:lnTo>
                      <a:lnTo>
                        <a:pt x="720" y="1102"/>
                      </a:lnTo>
                      <a:lnTo>
                        <a:pt x="735" y="1086"/>
                      </a:lnTo>
                      <a:lnTo>
                        <a:pt x="751" y="1063"/>
                      </a:lnTo>
                      <a:lnTo>
                        <a:pt x="761" y="1046"/>
                      </a:lnTo>
                      <a:lnTo>
                        <a:pt x="769" y="1023"/>
                      </a:lnTo>
                      <a:lnTo>
                        <a:pt x="780" y="1000"/>
                      </a:lnTo>
                      <a:lnTo>
                        <a:pt x="784" y="971"/>
                      </a:lnTo>
                      <a:lnTo>
                        <a:pt x="785" y="950"/>
                      </a:lnTo>
                      <a:lnTo>
                        <a:pt x="781" y="938"/>
                      </a:lnTo>
                      <a:lnTo>
                        <a:pt x="773" y="920"/>
                      </a:lnTo>
                      <a:lnTo>
                        <a:pt x="750" y="914"/>
                      </a:lnTo>
                      <a:lnTo>
                        <a:pt x="727" y="912"/>
                      </a:lnTo>
                      <a:lnTo>
                        <a:pt x="709" y="920"/>
                      </a:lnTo>
                      <a:lnTo>
                        <a:pt x="693" y="933"/>
                      </a:lnTo>
                      <a:lnTo>
                        <a:pt x="682" y="946"/>
                      </a:lnTo>
                      <a:lnTo>
                        <a:pt x="673" y="964"/>
                      </a:lnTo>
                      <a:lnTo>
                        <a:pt x="667" y="986"/>
                      </a:lnTo>
                      <a:lnTo>
                        <a:pt x="664" y="1000"/>
                      </a:lnTo>
                      <a:lnTo>
                        <a:pt x="664" y="1017"/>
                      </a:lnTo>
                      <a:lnTo>
                        <a:pt x="664" y="1035"/>
                      </a:lnTo>
                      <a:lnTo>
                        <a:pt x="668" y="1061"/>
                      </a:lnTo>
                      <a:lnTo>
                        <a:pt x="676" y="1079"/>
                      </a:lnTo>
                      <a:lnTo>
                        <a:pt x="686" y="1098"/>
                      </a:lnTo>
                      <a:lnTo>
                        <a:pt x="699" y="1116"/>
                      </a:lnTo>
                      <a:lnTo>
                        <a:pt x="717" y="1125"/>
                      </a:lnTo>
                      <a:lnTo>
                        <a:pt x="746" y="1134"/>
                      </a:lnTo>
                      <a:lnTo>
                        <a:pt x="764" y="1138"/>
                      </a:lnTo>
                      <a:lnTo>
                        <a:pt x="791" y="1143"/>
                      </a:lnTo>
                      <a:lnTo>
                        <a:pt x="810" y="1146"/>
                      </a:lnTo>
                      <a:lnTo>
                        <a:pt x="829" y="1144"/>
                      </a:lnTo>
                      <a:lnTo>
                        <a:pt x="848" y="1139"/>
                      </a:lnTo>
                      <a:lnTo>
                        <a:pt x="865" y="1132"/>
                      </a:lnTo>
                      <a:lnTo>
                        <a:pt x="892" y="1116"/>
                      </a:lnTo>
                      <a:lnTo>
                        <a:pt x="910" y="1105"/>
                      </a:lnTo>
                      <a:lnTo>
                        <a:pt x="927" y="1088"/>
                      </a:lnTo>
                      <a:lnTo>
                        <a:pt x="945" y="1065"/>
                      </a:lnTo>
                      <a:lnTo>
                        <a:pt x="959" y="1043"/>
                      </a:lnTo>
                      <a:lnTo>
                        <a:pt x="972" y="1022"/>
                      </a:lnTo>
                      <a:lnTo>
                        <a:pt x="979" y="996"/>
                      </a:lnTo>
                      <a:lnTo>
                        <a:pt x="983" y="972"/>
                      </a:lnTo>
                      <a:lnTo>
                        <a:pt x="987" y="955"/>
                      </a:lnTo>
                      <a:lnTo>
                        <a:pt x="992" y="938"/>
                      </a:lnTo>
                      <a:lnTo>
                        <a:pt x="992" y="920"/>
                      </a:lnTo>
                      <a:lnTo>
                        <a:pt x="985" y="907"/>
                      </a:lnTo>
                      <a:lnTo>
                        <a:pt x="975" y="894"/>
                      </a:lnTo>
                      <a:lnTo>
                        <a:pt x="957" y="885"/>
                      </a:lnTo>
                      <a:lnTo>
                        <a:pt x="941" y="881"/>
                      </a:lnTo>
                      <a:lnTo>
                        <a:pt x="923" y="881"/>
                      </a:lnTo>
                      <a:lnTo>
                        <a:pt x="907" y="882"/>
                      </a:lnTo>
                      <a:lnTo>
                        <a:pt x="886" y="890"/>
                      </a:lnTo>
                      <a:lnTo>
                        <a:pt x="865" y="905"/>
                      </a:lnTo>
                      <a:lnTo>
                        <a:pt x="851" y="920"/>
                      </a:lnTo>
                      <a:lnTo>
                        <a:pt x="845" y="934"/>
                      </a:lnTo>
                      <a:lnTo>
                        <a:pt x="836" y="956"/>
                      </a:lnTo>
                      <a:lnTo>
                        <a:pt x="833" y="972"/>
                      </a:lnTo>
                      <a:lnTo>
                        <a:pt x="829" y="998"/>
                      </a:lnTo>
                      <a:lnTo>
                        <a:pt x="828" y="1023"/>
                      </a:lnTo>
                      <a:lnTo>
                        <a:pt x="829" y="1043"/>
                      </a:lnTo>
                      <a:lnTo>
                        <a:pt x="833" y="1063"/>
                      </a:lnTo>
                      <a:lnTo>
                        <a:pt x="843" y="1080"/>
                      </a:lnTo>
                      <a:lnTo>
                        <a:pt x="851" y="1098"/>
                      </a:lnTo>
                      <a:lnTo>
                        <a:pt x="869" y="1125"/>
                      </a:lnTo>
                      <a:lnTo>
                        <a:pt x="881" y="1144"/>
                      </a:lnTo>
                      <a:lnTo>
                        <a:pt x="895" y="1164"/>
                      </a:lnTo>
                      <a:lnTo>
                        <a:pt x="911" y="1184"/>
                      </a:lnTo>
                      <a:lnTo>
                        <a:pt x="936" y="1200"/>
                      </a:lnTo>
                      <a:lnTo>
                        <a:pt x="956" y="1206"/>
                      </a:lnTo>
                      <a:lnTo>
                        <a:pt x="982" y="1205"/>
                      </a:lnTo>
                      <a:lnTo>
                        <a:pt x="1009" y="1199"/>
                      </a:lnTo>
                      <a:lnTo>
                        <a:pt x="1035" y="1187"/>
                      </a:lnTo>
                      <a:lnTo>
                        <a:pt x="1067" y="1166"/>
                      </a:lnTo>
                      <a:lnTo>
                        <a:pt x="1086" y="1150"/>
                      </a:lnTo>
                      <a:lnTo>
                        <a:pt x="1102" y="1129"/>
                      </a:lnTo>
                      <a:lnTo>
                        <a:pt x="1113" y="1109"/>
                      </a:lnTo>
                      <a:lnTo>
                        <a:pt x="1124" y="1086"/>
                      </a:lnTo>
                      <a:lnTo>
                        <a:pt x="1131" y="1063"/>
                      </a:lnTo>
                      <a:lnTo>
                        <a:pt x="1133" y="1045"/>
                      </a:lnTo>
                      <a:lnTo>
                        <a:pt x="1136" y="1016"/>
                      </a:lnTo>
                      <a:lnTo>
                        <a:pt x="1139" y="997"/>
                      </a:lnTo>
                      <a:lnTo>
                        <a:pt x="1139" y="976"/>
                      </a:lnTo>
                      <a:lnTo>
                        <a:pt x="1139" y="960"/>
                      </a:lnTo>
                      <a:lnTo>
                        <a:pt x="1129" y="941"/>
                      </a:lnTo>
                      <a:lnTo>
                        <a:pt x="1114" y="930"/>
                      </a:lnTo>
                      <a:lnTo>
                        <a:pt x="1093" y="923"/>
                      </a:lnTo>
                      <a:lnTo>
                        <a:pt x="1080" y="923"/>
                      </a:lnTo>
                      <a:lnTo>
                        <a:pt x="1063" y="927"/>
                      </a:lnTo>
                      <a:lnTo>
                        <a:pt x="1043" y="938"/>
                      </a:lnTo>
                      <a:lnTo>
                        <a:pt x="1032" y="949"/>
                      </a:lnTo>
                      <a:lnTo>
                        <a:pt x="1024" y="970"/>
                      </a:lnTo>
                      <a:lnTo>
                        <a:pt x="1017" y="991"/>
                      </a:lnTo>
                      <a:lnTo>
                        <a:pt x="1013" y="1008"/>
                      </a:lnTo>
                      <a:lnTo>
                        <a:pt x="1012" y="1035"/>
                      </a:lnTo>
                      <a:lnTo>
                        <a:pt x="1011" y="1063"/>
                      </a:lnTo>
                      <a:lnTo>
                        <a:pt x="1011" y="1084"/>
                      </a:lnTo>
                      <a:lnTo>
                        <a:pt x="1015" y="1102"/>
                      </a:lnTo>
                      <a:lnTo>
                        <a:pt x="1019" y="1125"/>
                      </a:lnTo>
                      <a:lnTo>
                        <a:pt x="1028" y="1142"/>
                      </a:lnTo>
                      <a:lnTo>
                        <a:pt x="1045" y="1161"/>
                      </a:lnTo>
                      <a:lnTo>
                        <a:pt x="1063" y="1179"/>
                      </a:lnTo>
                      <a:lnTo>
                        <a:pt x="1080" y="1187"/>
                      </a:lnTo>
                      <a:lnTo>
                        <a:pt x="1098" y="1196"/>
                      </a:lnTo>
                      <a:lnTo>
                        <a:pt x="1116" y="1205"/>
                      </a:lnTo>
                      <a:lnTo>
                        <a:pt x="1133" y="1211"/>
                      </a:lnTo>
                      <a:lnTo>
                        <a:pt x="1151" y="1217"/>
                      </a:lnTo>
                      <a:lnTo>
                        <a:pt x="1176" y="1218"/>
                      </a:lnTo>
                      <a:lnTo>
                        <a:pt x="1202" y="1220"/>
                      </a:lnTo>
                      <a:lnTo>
                        <a:pt x="1229" y="1216"/>
                      </a:lnTo>
                      <a:lnTo>
                        <a:pt x="1258" y="1205"/>
                      </a:lnTo>
                      <a:lnTo>
                        <a:pt x="1281" y="1188"/>
                      </a:lnTo>
                      <a:lnTo>
                        <a:pt x="1301" y="1169"/>
                      </a:lnTo>
                      <a:lnTo>
                        <a:pt x="1316" y="1147"/>
                      </a:lnTo>
                      <a:lnTo>
                        <a:pt x="1326" y="1125"/>
                      </a:lnTo>
                      <a:lnTo>
                        <a:pt x="1334" y="1103"/>
                      </a:lnTo>
                    </a:path>
                  </a:pathLst>
                </a:custGeom>
                <a:noFill/>
                <a:ln w="15875">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64" name="Oval 48"/>
                <p:cNvSpPr>
                  <a:spLocks noChangeArrowheads="1"/>
                </p:cNvSpPr>
                <p:nvPr/>
              </p:nvSpPr>
              <p:spPr bwMode="auto">
                <a:xfrm>
                  <a:off x="1415" y="2815"/>
                  <a:ext cx="25" cy="26"/>
                </a:xfrm>
                <a:prstGeom prst="ellipse">
                  <a:avLst/>
                </a:prstGeom>
                <a:solidFill>
                  <a:srgbClr val="0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11665" name="Group 49"/>
              <p:cNvGrpSpPr>
                <a:grpSpLocks/>
              </p:cNvGrpSpPr>
              <p:nvPr/>
            </p:nvGrpSpPr>
            <p:grpSpPr bwMode="auto">
              <a:xfrm>
                <a:off x="1382" y="2415"/>
                <a:ext cx="338" cy="441"/>
                <a:chOff x="1382" y="2415"/>
                <a:chExt cx="338" cy="441"/>
              </a:xfrm>
            </p:grpSpPr>
            <p:sp>
              <p:nvSpPr>
                <p:cNvPr id="111666" name="Freeform 50"/>
                <p:cNvSpPr>
                  <a:spLocks/>
                </p:cNvSpPr>
                <p:nvPr/>
              </p:nvSpPr>
              <p:spPr bwMode="auto">
                <a:xfrm>
                  <a:off x="1614" y="2415"/>
                  <a:ext cx="106" cy="46"/>
                </a:xfrm>
                <a:custGeom>
                  <a:avLst/>
                  <a:gdLst>
                    <a:gd name="T0" fmla="*/ 211 w 211"/>
                    <a:gd name="T1" fmla="*/ 25 h 92"/>
                    <a:gd name="T2" fmla="*/ 170 w 211"/>
                    <a:gd name="T3" fmla="*/ 6 h 92"/>
                    <a:gd name="T4" fmla="*/ 127 w 211"/>
                    <a:gd name="T5" fmla="*/ 0 h 92"/>
                    <a:gd name="T6" fmla="*/ 89 w 211"/>
                    <a:gd name="T7" fmla="*/ 6 h 92"/>
                    <a:gd name="T8" fmla="*/ 53 w 211"/>
                    <a:gd name="T9" fmla="*/ 22 h 92"/>
                    <a:gd name="T10" fmla="*/ 22 w 211"/>
                    <a:gd name="T11" fmla="*/ 48 h 92"/>
                    <a:gd name="T12" fmla="*/ 0 w 211"/>
                    <a:gd name="T13" fmla="*/ 92 h 92"/>
                  </a:gdLst>
                  <a:ahLst/>
                  <a:cxnLst>
                    <a:cxn ang="0">
                      <a:pos x="T0" y="T1"/>
                    </a:cxn>
                    <a:cxn ang="0">
                      <a:pos x="T2" y="T3"/>
                    </a:cxn>
                    <a:cxn ang="0">
                      <a:pos x="T4" y="T5"/>
                    </a:cxn>
                    <a:cxn ang="0">
                      <a:pos x="T6" y="T7"/>
                    </a:cxn>
                    <a:cxn ang="0">
                      <a:pos x="T8" y="T9"/>
                    </a:cxn>
                    <a:cxn ang="0">
                      <a:pos x="T10" y="T11"/>
                    </a:cxn>
                    <a:cxn ang="0">
                      <a:pos x="T12" y="T13"/>
                    </a:cxn>
                  </a:cxnLst>
                  <a:rect l="0" t="0" r="r" b="b"/>
                  <a:pathLst>
                    <a:path w="211" h="92">
                      <a:moveTo>
                        <a:pt x="211" y="25"/>
                      </a:moveTo>
                      <a:lnTo>
                        <a:pt x="170" y="6"/>
                      </a:lnTo>
                      <a:lnTo>
                        <a:pt x="127" y="0"/>
                      </a:lnTo>
                      <a:lnTo>
                        <a:pt x="89" y="6"/>
                      </a:lnTo>
                      <a:lnTo>
                        <a:pt x="53" y="22"/>
                      </a:lnTo>
                      <a:lnTo>
                        <a:pt x="22" y="48"/>
                      </a:lnTo>
                      <a:lnTo>
                        <a:pt x="0" y="92"/>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11667" name="Freeform 51"/>
                <p:cNvSpPr>
                  <a:spLocks/>
                </p:cNvSpPr>
                <p:nvPr/>
              </p:nvSpPr>
              <p:spPr bwMode="auto">
                <a:xfrm>
                  <a:off x="1382" y="2643"/>
                  <a:ext cx="130" cy="213"/>
                </a:xfrm>
                <a:custGeom>
                  <a:avLst/>
                  <a:gdLst>
                    <a:gd name="T0" fmla="*/ 259 w 259"/>
                    <a:gd name="T1" fmla="*/ 10 h 426"/>
                    <a:gd name="T2" fmla="*/ 211 w 259"/>
                    <a:gd name="T3" fmla="*/ 0 h 426"/>
                    <a:gd name="T4" fmla="*/ 158 w 259"/>
                    <a:gd name="T5" fmla="*/ 7 h 426"/>
                    <a:gd name="T6" fmla="*/ 98 w 259"/>
                    <a:gd name="T7" fmla="*/ 27 h 426"/>
                    <a:gd name="T8" fmla="*/ 50 w 259"/>
                    <a:gd name="T9" fmla="*/ 74 h 426"/>
                    <a:gd name="T10" fmla="*/ 26 w 259"/>
                    <a:gd name="T11" fmla="*/ 127 h 426"/>
                    <a:gd name="T12" fmla="*/ 6 w 259"/>
                    <a:gd name="T13" fmla="*/ 191 h 426"/>
                    <a:gd name="T14" fmla="*/ 0 w 259"/>
                    <a:gd name="T15" fmla="*/ 266 h 426"/>
                    <a:gd name="T16" fmla="*/ 9 w 259"/>
                    <a:gd name="T17" fmla="*/ 336 h 426"/>
                    <a:gd name="T18" fmla="*/ 24 w 259"/>
                    <a:gd name="T19" fmla="*/ 381 h 426"/>
                    <a:gd name="T20" fmla="*/ 47 w 259"/>
                    <a:gd name="T21" fmla="*/ 426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9" h="426">
                      <a:moveTo>
                        <a:pt x="259" y="10"/>
                      </a:moveTo>
                      <a:lnTo>
                        <a:pt x="211" y="0"/>
                      </a:lnTo>
                      <a:lnTo>
                        <a:pt x="158" y="7"/>
                      </a:lnTo>
                      <a:lnTo>
                        <a:pt x="98" y="27"/>
                      </a:lnTo>
                      <a:lnTo>
                        <a:pt x="50" y="74"/>
                      </a:lnTo>
                      <a:lnTo>
                        <a:pt x="26" y="127"/>
                      </a:lnTo>
                      <a:lnTo>
                        <a:pt x="6" y="191"/>
                      </a:lnTo>
                      <a:lnTo>
                        <a:pt x="0" y="266"/>
                      </a:lnTo>
                      <a:lnTo>
                        <a:pt x="9" y="336"/>
                      </a:lnTo>
                      <a:lnTo>
                        <a:pt x="24" y="381"/>
                      </a:lnTo>
                      <a:lnTo>
                        <a:pt x="47" y="426"/>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spTree>
    <p:extLst>
      <p:ext uri="{BB962C8B-B14F-4D97-AF65-F5344CB8AC3E}">
        <p14:creationId xmlns:p14="http://schemas.microsoft.com/office/powerpoint/2010/main" val="2105302801"/>
      </p:ext>
    </p:extLst>
  </p:cSld>
  <p:clrMapOvr>
    <a:masterClrMapping/>
  </p:clrMapOvr>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4000"/>
                                  </p:stCondLst>
                                  <p:childTnLst>
                                    <p:set>
                                      <p:cBhvr>
                                        <p:cTn id="6" dur="1" fill="hold">
                                          <p:stCondLst>
                                            <p:cond delay="0"/>
                                          </p:stCondLst>
                                        </p:cTn>
                                        <p:tgtEl>
                                          <p:spTgt spid="111668"/>
                                        </p:tgtEl>
                                        <p:attrNameLst>
                                          <p:attrName>style.visibility</p:attrName>
                                        </p:attrNameLst>
                                      </p:cBhvr>
                                      <p:to>
                                        <p:strVal val="visible"/>
                                      </p:to>
                                    </p:set>
                                    <p:animEffect transition="in" filter="dissolve">
                                      <p:cBhvr>
                                        <p:cTn id="7" dur="500"/>
                                        <p:tgtEl>
                                          <p:spTgt spid="11166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1624"/>
                                        </p:tgtEl>
                                        <p:attrNameLst>
                                          <p:attrName>style.visibility</p:attrName>
                                        </p:attrNameLst>
                                      </p:cBhvr>
                                      <p:to>
                                        <p:strVal val="visible"/>
                                      </p:to>
                                    </p:set>
                                    <p:animEffect transition="in" filter="dissolve">
                                      <p:cBhvr>
                                        <p:cTn id="12" dur="500"/>
                                        <p:tgtEl>
                                          <p:spTgt spid="1116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162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Total Fixed Cost</a:t>
            </a:r>
          </a:p>
        </p:txBody>
      </p:sp>
      <p:sp>
        <p:nvSpPr>
          <p:cNvPr id="196611" name="Rectangle 3"/>
          <p:cNvSpPr>
            <a:spLocks noGrp="1" noChangeArrowheads="1"/>
          </p:cNvSpPr>
          <p:nvPr>
            <p:ph type="body" idx="1"/>
          </p:nvPr>
        </p:nvSpPr>
        <p:spPr>
          <a:xfrm>
            <a:off x="1905000" y="1447800"/>
            <a:ext cx="8534400" cy="15240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lnSpc>
                <a:spcPct val="90000"/>
              </a:lnSpc>
              <a:buFont typeface="Wingdings" panose="05000000000000000000" pitchFamily="2" charset="2"/>
              <a:buNone/>
            </a:pPr>
            <a:r>
              <a:rPr lang="en-US" altLang="en-US"/>
              <a:t>   Your monthly </a:t>
            </a:r>
            <a:r>
              <a:rPr lang="en-US" altLang="en-US" b="1">
                <a:solidFill>
                  <a:schemeClr val="accent2"/>
                </a:solidFill>
              </a:rPr>
              <a:t>basic telephone bill</a:t>
            </a:r>
            <a:r>
              <a:rPr lang="en-US" altLang="en-US"/>
              <a:t> probably does not change when you make more local calls.  </a:t>
            </a:r>
          </a:p>
        </p:txBody>
      </p:sp>
      <p:sp>
        <p:nvSpPr>
          <p:cNvPr id="196612" name="Line 4"/>
          <p:cNvSpPr>
            <a:spLocks noChangeShapeType="1"/>
          </p:cNvSpPr>
          <p:nvPr/>
        </p:nvSpPr>
        <p:spPr bwMode="auto">
          <a:xfrm>
            <a:off x="3060700" y="4267200"/>
            <a:ext cx="2794000" cy="0"/>
          </a:xfrm>
          <a:prstGeom prst="line">
            <a:avLst/>
          </a:prstGeom>
          <a:noFill/>
          <a:ln w="25399">
            <a:solidFill>
              <a:srgbClr val="FF00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96613" name="Group 5"/>
          <p:cNvGrpSpPr>
            <a:grpSpLocks/>
          </p:cNvGrpSpPr>
          <p:nvPr/>
        </p:nvGrpSpPr>
        <p:grpSpPr bwMode="auto">
          <a:xfrm>
            <a:off x="2244726" y="2832101"/>
            <a:ext cx="4154488" cy="3541713"/>
            <a:chOff x="454" y="1784"/>
            <a:chExt cx="2617" cy="2231"/>
          </a:xfrm>
        </p:grpSpPr>
        <p:sp>
          <p:nvSpPr>
            <p:cNvPr id="196614" name="Line 6"/>
            <p:cNvSpPr>
              <a:spLocks noChangeShapeType="1"/>
            </p:cNvSpPr>
            <p:nvPr/>
          </p:nvSpPr>
          <p:spPr bwMode="auto">
            <a:xfrm>
              <a:off x="960" y="1784"/>
              <a:ext cx="0" cy="1904"/>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6615" name="Line 7"/>
            <p:cNvSpPr>
              <a:spLocks noChangeShapeType="1"/>
            </p:cNvSpPr>
            <p:nvPr/>
          </p:nvSpPr>
          <p:spPr bwMode="auto">
            <a:xfrm>
              <a:off x="968" y="3696"/>
              <a:ext cx="1904" cy="0"/>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6616" name="Rectangle 8"/>
            <p:cNvSpPr>
              <a:spLocks noChangeArrowheads="1"/>
            </p:cNvSpPr>
            <p:nvPr/>
          </p:nvSpPr>
          <p:spPr bwMode="auto">
            <a:xfrm>
              <a:off x="961" y="3745"/>
              <a:ext cx="2110" cy="27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US" altLang="en-US" sz="2200">
                  <a:solidFill>
                    <a:schemeClr val="accent2"/>
                  </a:solidFill>
                  <a:latin typeface="Arial" panose="020B0604020202020204" pitchFamily="34" charset="0"/>
                </a:rPr>
                <a:t>Number of Local Calls</a:t>
              </a:r>
            </a:p>
          </p:txBody>
        </p:sp>
        <p:sp>
          <p:nvSpPr>
            <p:cNvPr id="196617" name="Rectangle 9"/>
            <p:cNvSpPr>
              <a:spLocks noChangeArrowheads="1"/>
            </p:cNvSpPr>
            <p:nvPr/>
          </p:nvSpPr>
          <p:spPr bwMode="auto">
            <a:xfrm rot="16200000">
              <a:off x="-239" y="2539"/>
              <a:ext cx="1870" cy="48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a:solidFill>
                    <a:schemeClr val="accent2"/>
                  </a:solidFill>
                  <a:latin typeface="Arial" panose="020B0604020202020204" pitchFamily="34" charset="0"/>
                </a:rPr>
                <a:t>Monthly Basic Telephone Bill</a:t>
              </a:r>
            </a:p>
          </p:txBody>
        </p:sp>
      </p:grpSp>
      <p:grpSp>
        <p:nvGrpSpPr>
          <p:cNvPr id="196618" name="Group 10"/>
          <p:cNvGrpSpPr>
            <a:grpSpLocks/>
          </p:cNvGrpSpPr>
          <p:nvPr/>
        </p:nvGrpSpPr>
        <p:grpSpPr bwMode="auto">
          <a:xfrm>
            <a:off x="8010526" y="3455988"/>
            <a:ext cx="1928813" cy="2222500"/>
            <a:chOff x="4086" y="2177"/>
            <a:chExt cx="1215" cy="1400"/>
          </a:xfrm>
        </p:grpSpPr>
        <p:grpSp>
          <p:nvGrpSpPr>
            <p:cNvPr id="196619" name="Group 11"/>
            <p:cNvGrpSpPr>
              <a:grpSpLocks/>
            </p:cNvGrpSpPr>
            <p:nvPr/>
          </p:nvGrpSpPr>
          <p:grpSpPr bwMode="auto">
            <a:xfrm>
              <a:off x="4086" y="2795"/>
              <a:ext cx="1080" cy="782"/>
              <a:chOff x="4086" y="2795"/>
              <a:chExt cx="1080" cy="782"/>
            </a:xfrm>
          </p:grpSpPr>
          <p:sp>
            <p:nvSpPr>
              <p:cNvPr id="196620" name="Freeform 12"/>
              <p:cNvSpPr>
                <a:spLocks/>
              </p:cNvSpPr>
              <p:nvPr/>
            </p:nvSpPr>
            <p:spPr bwMode="auto">
              <a:xfrm>
                <a:off x="4086" y="2804"/>
                <a:ext cx="1080" cy="773"/>
              </a:xfrm>
              <a:custGeom>
                <a:avLst/>
                <a:gdLst>
                  <a:gd name="T0" fmla="*/ 385 w 2160"/>
                  <a:gd name="T1" fmla="*/ 1545 h 1545"/>
                  <a:gd name="T2" fmla="*/ 230 w 2160"/>
                  <a:gd name="T3" fmla="*/ 1341 h 1545"/>
                  <a:gd name="T4" fmla="*/ 85 w 2160"/>
                  <a:gd name="T5" fmla="*/ 1154 h 1545"/>
                  <a:gd name="T6" fmla="*/ 13 w 2160"/>
                  <a:gd name="T7" fmla="*/ 1044 h 1545"/>
                  <a:gd name="T8" fmla="*/ 0 w 2160"/>
                  <a:gd name="T9" fmla="*/ 973 h 1545"/>
                  <a:gd name="T10" fmla="*/ 36 w 2160"/>
                  <a:gd name="T11" fmla="*/ 878 h 1545"/>
                  <a:gd name="T12" fmla="*/ 144 w 2160"/>
                  <a:gd name="T13" fmla="*/ 699 h 1545"/>
                  <a:gd name="T14" fmla="*/ 235 w 2160"/>
                  <a:gd name="T15" fmla="*/ 567 h 1545"/>
                  <a:gd name="T16" fmla="*/ 306 w 2160"/>
                  <a:gd name="T17" fmla="*/ 440 h 1545"/>
                  <a:gd name="T18" fmla="*/ 343 w 2160"/>
                  <a:gd name="T19" fmla="*/ 352 h 1545"/>
                  <a:gd name="T20" fmla="*/ 359 w 2160"/>
                  <a:gd name="T21" fmla="*/ 274 h 1545"/>
                  <a:gd name="T22" fmla="*/ 366 w 2160"/>
                  <a:gd name="T23" fmla="*/ 173 h 1545"/>
                  <a:gd name="T24" fmla="*/ 384 w 2160"/>
                  <a:gd name="T25" fmla="*/ 106 h 1545"/>
                  <a:gd name="T26" fmla="*/ 423 w 2160"/>
                  <a:gd name="T27" fmla="*/ 54 h 1545"/>
                  <a:gd name="T28" fmla="*/ 485 w 2160"/>
                  <a:gd name="T29" fmla="*/ 41 h 1545"/>
                  <a:gd name="T30" fmla="*/ 578 w 2160"/>
                  <a:gd name="T31" fmla="*/ 49 h 1545"/>
                  <a:gd name="T32" fmla="*/ 624 w 2160"/>
                  <a:gd name="T33" fmla="*/ 56 h 1545"/>
                  <a:gd name="T34" fmla="*/ 686 w 2160"/>
                  <a:gd name="T35" fmla="*/ 44 h 1545"/>
                  <a:gd name="T36" fmla="*/ 754 w 2160"/>
                  <a:gd name="T37" fmla="*/ 0 h 1545"/>
                  <a:gd name="T38" fmla="*/ 920 w 2160"/>
                  <a:gd name="T39" fmla="*/ 71 h 1545"/>
                  <a:gd name="T40" fmla="*/ 1047 w 2160"/>
                  <a:gd name="T41" fmla="*/ 75 h 1545"/>
                  <a:gd name="T42" fmla="*/ 1279 w 2160"/>
                  <a:gd name="T43" fmla="*/ 161 h 1545"/>
                  <a:gd name="T44" fmla="*/ 1536 w 2160"/>
                  <a:gd name="T45" fmla="*/ 220 h 1545"/>
                  <a:gd name="T46" fmla="*/ 1703 w 2160"/>
                  <a:gd name="T47" fmla="*/ 157 h 1545"/>
                  <a:gd name="T48" fmla="*/ 1819 w 2160"/>
                  <a:gd name="T49" fmla="*/ 142 h 1545"/>
                  <a:gd name="T50" fmla="*/ 1884 w 2160"/>
                  <a:gd name="T51" fmla="*/ 147 h 1545"/>
                  <a:gd name="T52" fmla="*/ 1929 w 2160"/>
                  <a:gd name="T53" fmla="*/ 161 h 1545"/>
                  <a:gd name="T54" fmla="*/ 1962 w 2160"/>
                  <a:gd name="T55" fmla="*/ 183 h 1545"/>
                  <a:gd name="T56" fmla="*/ 1988 w 2160"/>
                  <a:gd name="T57" fmla="*/ 220 h 1545"/>
                  <a:gd name="T58" fmla="*/ 1997 w 2160"/>
                  <a:gd name="T59" fmla="*/ 261 h 1545"/>
                  <a:gd name="T60" fmla="*/ 1993 w 2160"/>
                  <a:gd name="T61" fmla="*/ 329 h 1545"/>
                  <a:gd name="T62" fmla="*/ 1984 w 2160"/>
                  <a:gd name="T63" fmla="*/ 391 h 1545"/>
                  <a:gd name="T64" fmla="*/ 1978 w 2160"/>
                  <a:gd name="T65" fmla="*/ 460 h 1545"/>
                  <a:gd name="T66" fmla="*/ 1974 w 2160"/>
                  <a:gd name="T67" fmla="*/ 545 h 1545"/>
                  <a:gd name="T68" fmla="*/ 1982 w 2160"/>
                  <a:gd name="T69" fmla="*/ 613 h 1545"/>
                  <a:gd name="T70" fmla="*/ 2000 w 2160"/>
                  <a:gd name="T71" fmla="*/ 690 h 1545"/>
                  <a:gd name="T72" fmla="*/ 2027 w 2160"/>
                  <a:gd name="T73" fmla="*/ 780 h 1545"/>
                  <a:gd name="T74" fmla="*/ 2093 w 2160"/>
                  <a:gd name="T75" fmla="*/ 955 h 1545"/>
                  <a:gd name="T76" fmla="*/ 2160 w 2160"/>
                  <a:gd name="T77" fmla="*/ 1143 h 1545"/>
                  <a:gd name="T78" fmla="*/ 2138 w 2160"/>
                  <a:gd name="T79" fmla="*/ 1369 h 1545"/>
                  <a:gd name="T80" fmla="*/ 2055 w 2160"/>
                  <a:gd name="T81" fmla="*/ 1541 h 1545"/>
                  <a:gd name="T82" fmla="*/ 385 w 2160"/>
                  <a:gd name="T83" fmla="*/ 1545 h 1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160" h="1545">
                    <a:moveTo>
                      <a:pt x="385" y="1545"/>
                    </a:moveTo>
                    <a:lnTo>
                      <a:pt x="230" y="1341"/>
                    </a:lnTo>
                    <a:lnTo>
                      <a:pt x="85" y="1154"/>
                    </a:lnTo>
                    <a:lnTo>
                      <a:pt x="13" y="1044"/>
                    </a:lnTo>
                    <a:lnTo>
                      <a:pt x="0" y="973"/>
                    </a:lnTo>
                    <a:lnTo>
                      <a:pt x="36" y="878"/>
                    </a:lnTo>
                    <a:lnTo>
                      <a:pt x="144" y="699"/>
                    </a:lnTo>
                    <a:lnTo>
                      <a:pt x="235" y="567"/>
                    </a:lnTo>
                    <a:lnTo>
                      <a:pt x="306" y="440"/>
                    </a:lnTo>
                    <a:lnTo>
                      <a:pt x="343" y="352"/>
                    </a:lnTo>
                    <a:lnTo>
                      <a:pt x="359" y="274"/>
                    </a:lnTo>
                    <a:lnTo>
                      <a:pt x="366" y="173"/>
                    </a:lnTo>
                    <a:lnTo>
                      <a:pt x="384" y="106"/>
                    </a:lnTo>
                    <a:lnTo>
                      <a:pt x="423" y="54"/>
                    </a:lnTo>
                    <a:lnTo>
                      <a:pt x="485" y="41"/>
                    </a:lnTo>
                    <a:lnTo>
                      <a:pt x="578" y="49"/>
                    </a:lnTo>
                    <a:lnTo>
                      <a:pt x="624" y="56"/>
                    </a:lnTo>
                    <a:lnTo>
                      <a:pt x="686" y="44"/>
                    </a:lnTo>
                    <a:lnTo>
                      <a:pt x="754" y="0"/>
                    </a:lnTo>
                    <a:lnTo>
                      <a:pt x="920" y="71"/>
                    </a:lnTo>
                    <a:lnTo>
                      <a:pt x="1047" y="75"/>
                    </a:lnTo>
                    <a:lnTo>
                      <a:pt x="1279" y="161"/>
                    </a:lnTo>
                    <a:lnTo>
                      <a:pt x="1536" y="220"/>
                    </a:lnTo>
                    <a:lnTo>
                      <a:pt x="1703" y="157"/>
                    </a:lnTo>
                    <a:lnTo>
                      <a:pt x="1819" y="142"/>
                    </a:lnTo>
                    <a:lnTo>
                      <a:pt x="1884" y="147"/>
                    </a:lnTo>
                    <a:lnTo>
                      <a:pt x="1929" y="161"/>
                    </a:lnTo>
                    <a:lnTo>
                      <a:pt x="1962" y="183"/>
                    </a:lnTo>
                    <a:lnTo>
                      <a:pt x="1988" y="220"/>
                    </a:lnTo>
                    <a:lnTo>
                      <a:pt x="1997" y="261"/>
                    </a:lnTo>
                    <a:lnTo>
                      <a:pt x="1993" y="329"/>
                    </a:lnTo>
                    <a:lnTo>
                      <a:pt x="1984" y="391"/>
                    </a:lnTo>
                    <a:lnTo>
                      <a:pt x="1978" y="460"/>
                    </a:lnTo>
                    <a:lnTo>
                      <a:pt x="1974" y="545"/>
                    </a:lnTo>
                    <a:lnTo>
                      <a:pt x="1982" y="613"/>
                    </a:lnTo>
                    <a:lnTo>
                      <a:pt x="2000" y="690"/>
                    </a:lnTo>
                    <a:lnTo>
                      <a:pt x="2027" y="780"/>
                    </a:lnTo>
                    <a:lnTo>
                      <a:pt x="2093" y="955"/>
                    </a:lnTo>
                    <a:lnTo>
                      <a:pt x="2160" y="1143"/>
                    </a:lnTo>
                    <a:lnTo>
                      <a:pt x="2138" y="1369"/>
                    </a:lnTo>
                    <a:lnTo>
                      <a:pt x="2055" y="1541"/>
                    </a:lnTo>
                    <a:lnTo>
                      <a:pt x="385" y="1545"/>
                    </a:lnTo>
                    <a:close/>
                  </a:path>
                </a:pathLst>
              </a:custGeom>
              <a:solidFill>
                <a:srgbClr val="0000FF"/>
              </a:solidFill>
              <a:ln w="7938">
                <a:solidFill>
                  <a:srgbClr val="0000FF"/>
                </a:solidFill>
                <a:prstDash val="solid"/>
                <a:round/>
                <a:headEnd/>
                <a:tailEnd/>
              </a:ln>
            </p:spPr>
            <p:txBody>
              <a:bodyPr/>
              <a:lstStyle/>
              <a:p>
                <a:endParaRPr lang="en-GB"/>
              </a:p>
            </p:txBody>
          </p:sp>
          <p:sp>
            <p:nvSpPr>
              <p:cNvPr id="196621" name="Freeform 13"/>
              <p:cNvSpPr>
                <a:spLocks/>
              </p:cNvSpPr>
              <p:nvPr/>
            </p:nvSpPr>
            <p:spPr bwMode="auto">
              <a:xfrm>
                <a:off x="4433" y="2795"/>
                <a:ext cx="222" cy="284"/>
              </a:xfrm>
              <a:custGeom>
                <a:avLst/>
                <a:gdLst>
                  <a:gd name="T0" fmla="*/ 63 w 443"/>
                  <a:gd name="T1" fmla="*/ 0 h 568"/>
                  <a:gd name="T2" fmla="*/ 31 w 443"/>
                  <a:gd name="T3" fmla="*/ 135 h 568"/>
                  <a:gd name="T4" fmla="*/ 0 w 443"/>
                  <a:gd name="T5" fmla="*/ 329 h 568"/>
                  <a:gd name="T6" fmla="*/ 11 w 443"/>
                  <a:gd name="T7" fmla="*/ 568 h 568"/>
                  <a:gd name="T8" fmla="*/ 71 w 443"/>
                  <a:gd name="T9" fmla="*/ 485 h 568"/>
                  <a:gd name="T10" fmla="*/ 135 w 443"/>
                  <a:gd name="T11" fmla="*/ 407 h 568"/>
                  <a:gd name="T12" fmla="*/ 237 w 443"/>
                  <a:gd name="T13" fmla="*/ 291 h 568"/>
                  <a:gd name="T14" fmla="*/ 344 w 443"/>
                  <a:gd name="T15" fmla="*/ 417 h 568"/>
                  <a:gd name="T16" fmla="*/ 443 w 443"/>
                  <a:gd name="T17" fmla="*/ 538 h 568"/>
                  <a:gd name="T18" fmla="*/ 408 w 443"/>
                  <a:gd name="T19" fmla="*/ 398 h 568"/>
                  <a:gd name="T20" fmla="*/ 401 w 443"/>
                  <a:gd name="T21" fmla="*/ 230 h 568"/>
                  <a:gd name="T22" fmla="*/ 340 w 443"/>
                  <a:gd name="T23" fmla="*/ 74 h 568"/>
                  <a:gd name="T24" fmla="*/ 330 w 443"/>
                  <a:gd name="T25" fmla="*/ 138 h 568"/>
                  <a:gd name="T26" fmla="*/ 251 w 443"/>
                  <a:gd name="T27" fmla="*/ 187 h 568"/>
                  <a:gd name="T28" fmla="*/ 128 w 443"/>
                  <a:gd name="T29" fmla="*/ 111 h 568"/>
                  <a:gd name="T30" fmla="*/ 63 w 443"/>
                  <a:gd name="T31" fmla="*/ 0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568">
                    <a:moveTo>
                      <a:pt x="63" y="0"/>
                    </a:moveTo>
                    <a:lnTo>
                      <a:pt x="31" y="135"/>
                    </a:lnTo>
                    <a:lnTo>
                      <a:pt x="0" y="329"/>
                    </a:lnTo>
                    <a:lnTo>
                      <a:pt x="11" y="568"/>
                    </a:lnTo>
                    <a:lnTo>
                      <a:pt x="71" y="485"/>
                    </a:lnTo>
                    <a:lnTo>
                      <a:pt x="135" y="407"/>
                    </a:lnTo>
                    <a:lnTo>
                      <a:pt x="237" y="291"/>
                    </a:lnTo>
                    <a:lnTo>
                      <a:pt x="344" y="417"/>
                    </a:lnTo>
                    <a:lnTo>
                      <a:pt x="443" y="538"/>
                    </a:lnTo>
                    <a:lnTo>
                      <a:pt x="408" y="398"/>
                    </a:lnTo>
                    <a:lnTo>
                      <a:pt x="401" y="230"/>
                    </a:lnTo>
                    <a:lnTo>
                      <a:pt x="340" y="74"/>
                    </a:lnTo>
                    <a:lnTo>
                      <a:pt x="330" y="138"/>
                    </a:lnTo>
                    <a:lnTo>
                      <a:pt x="251" y="187"/>
                    </a:lnTo>
                    <a:lnTo>
                      <a:pt x="128" y="111"/>
                    </a:lnTo>
                    <a:lnTo>
                      <a:pt x="63" y="0"/>
                    </a:lnTo>
                    <a:close/>
                  </a:path>
                </a:pathLst>
              </a:custGeom>
              <a:solidFill>
                <a:srgbClr val="A0C0FF"/>
              </a:solidFill>
              <a:ln w="7938">
                <a:solidFill>
                  <a:srgbClr val="000000"/>
                </a:solidFill>
                <a:prstDash val="solid"/>
                <a:round/>
                <a:headEnd/>
                <a:tailEnd/>
              </a:ln>
            </p:spPr>
            <p:txBody>
              <a:bodyPr/>
              <a:lstStyle/>
              <a:p>
                <a:endParaRPr lang="en-GB"/>
              </a:p>
            </p:txBody>
          </p:sp>
          <p:sp>
            <p:nvSpPr>
              <p:cNvPr id="196622" name="Freeform 14"/>
              <p:cNvSpPr>
                <a:spLocks/>
              </p:cNvSpPr>
              <p:nvPr/>
            </p:nvSpPr>
            <p:spPr bwMode="auto">
              <a:xfrm>
                <a:off x="4468" y="2891"/>
                <a:ext cx="155" cy="680"/>
              </a:xfrm>
              <a:custGeom>
                <a:avLst/>
                <a:gdLst>
                  <a:gd name="T0" fmla="*/ 83 w 310"/>
                  <a:gd name="T1" fmla="*/ 94 h 1359"/>
                  <a:gd name="T2" fmla="*/ 180 w 310"/>
                  <a:gd name="T3" fmla="*/ 0 h 1359"/>
                  <a:gd name="T4" fmla="*/ 243 w 310"/>
                  <a:gd name="T5" fmla="*/ 102 h 1359"/>
                  <a:gd name="T6" fmla="*/ 194 w 310"/>
                  <a:gd name="T7" fmla="*/ 259 h 1359"/>
                  <a:gd name="T8" fmla="*/ 256 w 310"/>
                  <a:gd name="T9" fmla="*/ 442 h 1359"/>
                  <a:gd name="T10" fmla="*/ 310 w 310"/>
                  <a:gd name="T11" fmla="*/ 565 h 1359"/>
                  <a:gd name="T12" fmla="*/ 256 w 310"/>
                  <a:gd name="T13" fmla="*/ 880 h 1359"/>
                  <a:gd name="T14" fmla="*/ 194 w 310"/>
                  <a:gd name="T15" fmla="*/ 1359 h 1359"/>
                  <a:gd name="T16" fmla="*/ 114 w 310"/>
                  <a:gd name="T17" fmla="*/ 1359 h 1359"/>
                  <a:gd name="T18" fmla="*/ 37 w 310"/>
                  <a:gd name="T19" fmla="*/ 880 h 1359"/>
                  <a:gd name="T20" fmla="*/ 0 w 310"/>
                  <a:gd name="T21" fmla="*/ 561 h 1359"/>
                  <a:gd name="T22" fmla="*/ 48 w 310"/>
                  <a:gd name="T23" fmla="*/ 437 h 1359"/>
                  <a:gd name="T24" fmla="*/ 120 w 310"/>
                  <a:gd name="T25" fmla="*/ 254 h 1359"/>
                  <a:gd name="T26" fmla="*/ 83 w 310"/>
                  <a:gd name="T27" fmla="*/ 94 h 13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0" h="1359">
                    <a:moveTo>
                      <a:pt x="83" y="94"/>
                    </a:moveTo>
                    <a:lnTo>
                      <a:pt x="180" y="0"/>
                    </a:lnTo>
                    <a:lnTo>
                      <a:pt x="243" y="102"/>
                    </a:lnTo>
                    <a:lnTo>
                      <a:pt x="194" y="259"/>
                    </a:lnTo>
                    <a:lnTo>
                      <a:pt x="256" y="442"/>
                    </a:lnTo>
                    <a:lnTo>
                      <a:pt x="310" y="565"/>
                    </a:lnTo>
                    <a:lnTo>
                      <a:pt x="256" y="880"/>
                    </a:lnTo>
                    <a:lnTo>
                      <a:pt x="194" y="1359"/>
                    </a:lnTo>
                    <a:lnTo>
                      <a:pt x="114" y="1359"/>
                    </a:lnTo>
                    <a:lnTo>
                      <a:pt x="37" y="880"/>
                    </a:lnTo>
                    <a:lnTo>
                      <a:pt x="0" y="561"/>
                    </a:lnTo>
                    <a:lnTo>
                      <a:pt x="48" y="437"/>
                    </a:lnTo>
                    <a:lnTo>
                      <a:pt x="120" y="254"/>
                    </a:lnTo>
                    <a:lnTo>
                      <a:pt x="83" y="94"/>
                    </a:lnTo>
                    <a:close/>
                  </a:path>
                </a:pathLst>
              </a:custGeom>
              <a:solidFill>
                <a:srgbClr val="FF0000"/>
              </a:solidFill>
              <a:ln w="7938">
                <a:solidFill>
                  <a:srgbClr val="FF0000"/>
                </a:solidFill>
                <a:prstDash val="solid"/>
                <a:round/>
                <a:headEnd/>
                <a:tailEnd/>
              </a:ln>
            </p:spPr>
            <p:txBody>
              <a:bodyPr/>
              <a:lstStyle/>
              <a:p>
                <a:endParaRPr lang="en-GB"/>
              </a:p>
            </p:txBody>
          </p:sp>
          <p:sp>
            <p:nvSpPr>
              <p:cNvPr id="196623" name="Freeform 15"/>
              <p:cNvSpPr>
                <a:spLocks/>
              </p:cNvSpPr>
              <p:nvPr/>
            </p:nvSpPr>
            <p:spPr bwMode="auto">
              <a:xfrm>
                <a:off x="4993" y="2980"/>
                <a:ext cx="19" cy="66"/>
              </a:xfrm>
              <a:custGeom>
                <a:avLst/>
                <a:gdLst>
                  <a:gd name="T0" fmla="*/ 29 w 40"/>
                  <a:gd name="T1" fmla="*/ 0 h 131"/>
                  <a:gd name="T2" fmla="*/ 40 w 40"/>
                  <a:gd name="T3" fmla="*/ 25 h 131"/>
                  <a:gd name="T4" fmla="*/ 33 w 40"/>
                  <a:gd name="T5" fmla="*/ 60 h 131"/>
                  <a:gd name="T6" fmla="*/ 19 w 40"/>
                  <a:gd name="T7" fmla="*/ 100 h 131"/>
                  <a:gd name="T8" fmla="*/ 0 w 40"/>
                  <a:gd name="T9" fmla="*/ 131 h 131"/>
                </a:gdLst>
                <a:ahLst/>
                <a:cxnLst>
                  <a:cxn ang="0">
                    <a:pos x="T0" y="T1"/>
                  </a:cxn>
                  <a:cxn ang="0">
                    <a:pos x="T2" y="T3"/>
                  </a:cxn>
                  <a:cxn ang="0">
                    <a:pos x="T4" y="T5"/>
                  </a:cxn>
                  <a:cxn ang="0">
                    <a:pos x="T6" y="T7"/>
                  </a:cxn>
                  <a:cxn ang="0">
                    <a:pos x="T8" y="T9"/>
                  </a:cxn>
                </a:cxnLst>
                <a:rect l="0" t="0" r="r" b="b"/>
                <a:pathLst>
                  <a:path w="40" h="131">
                    <a:moveTo>
                      <a:pt x="29" y="0"/>
                    </a:moveTo>
                    <a:lnTo>
                      <a:pt x="40" y="25"/>
                    </a:lnTo>
                    <a:lnTo>
                      <a:pt x="33" y="60"/>
                    </a:lnTo>
                    <a:lnTo>
                      <a:pt x="19" y="100"/>
                    </a:lnTo>
                    <a:lnTo>
                      <a:pt x="0" y="13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24" name="Freeform 16"/>
              <p:cNvSpPr>
                <a:spLocks/>
              </p:cNvSpPr>
              <p:nvPr/>
            </p:nvSpPr>
            <p:spPr bwMode="auto">
              <a:xfrm>
                <a:off x="4807" y="3039"/>
                <a:ext cx="301" cy="214"/>
              </a:xfrm>
              <a:custGeom>
                <a:avLst/>
                <a:gdLst>
                  <a:gd name="T0" fmla="*/ 67 w 602"/>
                  <a:gd name="T1" fmla="*/ 341 h 427"/>
                  <a:gd name="T2" fmla="*/ 0 w 602"/>
                  <a:gd name="T3" fmla="*/ 264 h 427"/>
                  <a:gd name="T4" fmla="*/ 345 w 602"/>
                  <a:gd name="T5" fmla="*/ 0 h 427"/>
                  <a:gd name="T6" fmla="*/ 602 w 602"/>
                  <a:gd name="T7" fmla="*/ 427 h 427"/>
                </a:gdLst>
                <a:ahLst/>
                <a:cxnLst>
                  <a:cxn ang="0">
                    <a:pos x="T0" y="T1"/>
                  </a:cxn>
                  <a:cxn ang="0">
                    <a:pos x="T2" y="T3"/>
                  </a:cxn>
                  <a:cxn ang="0">
                    <a:pos x="T4" y="T5"/>
                  </a:cxn>
                  <a:cxn ang="0">
                    <a:pos x="T6" y="T7"/>
                  </a:cxn>
                </a:cxnLst>
                <a:rect l="0" t="0" r="r" b="b"/>
                <a:pathLst>
                  <a:path w="602" h="427">
                    <a:moveTo>
                      <a:pt x="67" y="341"/>
                    </a:moveTo>
                    <a:lnTo>
                      <a:pt x="0" y="264"/>
                    </a:lnTo>
                    <a:lnTo>
                      <a:pt x="345" y="0"/>
                    </a:lnTo>
                    <a:lnTo>
                      <a:pt x="602" y="42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25" name="Freeform 17"/>
              <p:cNvSpPr>
                <a:spLocks/>
              </p:cNvSpPr>
              <p:nvPr/>
            </p:nvSpPr>
            <p:spPr bwMode="auto">
              <a:xfrm>
                <a:off x="4293" y="3129"/>
                <a:ext cx="134" cy="279"/>
              </a:xfrm>
              <a:custGeom>
                <a:avLst/>
                <a:gdLst>
                  <a:gd name="T0" fmla="*/ 267 w 267"/>
                  <a:gd name="T1" fmla="*/ 0 h 558"/>
                  <a:gd name="T2" fmla="*/ 224 w 267"/>
                  <a:gd name="T3" fmla="*/ 116 h 558"/>
                  <a:gd name="T4" fmla="*/ 160 w 267"/>
                  <a:gd name="T5" fmla="*/ 220 h 558"/>
                  <a:gd name="T6" fmla="*/ 67 w 267"/>
                  <a:gd name="T7" fmla="*/ 301 h 558"/>
                  <a:gd name="T8" fmla="*/ 0 w 267"/>
                  <a:gd name="T9" fmla="*/ 350 h 558"/>
                  <a:gd name="T10" fmla="*/ 59 w 267"/>
                  <a:gd name="T11" fmla="*/ 385 h 558"/>
                  <a:gd name="T12" fmla="*/ 108 w 267"/>
                  <a:gd name="T13" fmla="*/ 429 h 558"/>
                  <a:gd name="T14" fmla="*/ 146 w 267"/>
                  <a:gd name="T15" fmla="*/ 491 h 558"/>
                  <a:gd name="T16" fmla="*/ 187 w 267"/>
                  <a:gd name="T17" fmla="*/ 558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7" h="558">
                    <a:moveTo>
                      <a:pt x="267" y="0"/>
                    </a:moveTo>
                    <a:lnTo>
                      <a:pt x="224" y="116"/>
                    </a:lnTo>
                    <a:lnTo>
                      <a:pt x="160" y="220"/>
                    </a:lnTo>
                    <a:lnTo>
                      <a:pt x="67" y="301"/>
                    </a:lnTo>
                    <a:lnTo>
                      <a:pt x="0" y="350"/>
                    </a:lnTo>
                    <a:lnTo>
                      <a:pt x="59" y="385"/>
                    </a:lnTo>
                    <a:lnTo>
                      <a:pt x="108" y="429"/>
                    </a:lnTo>
                    <a:lnTo>
                      <a:pt x="146" y="491"/>
                    </a:lnTo>
                    <a:lnTo>
                      <a:pt x="187" y="55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96626" name="Group 18"/>
            <p:cNvGrpSpPr>
              <a:grpSpLocks/>
            </p:cNvGrpSpPr>
            <p:nvPr/>
          </p:nvGrpSpPr>
          <p:grpSpPr bwMode="auto">
            <a:xfrm>
              <a:off x="4251" y="2177"/>
              <a:ext cx="631" cy="700"/>
              <a:chOff x="4251" y="2177"/>
              <a:chExt cx="631" cy="700"/>
            </a:xfrm>
          </p:grpSpPr>
          <p:sp>
            <p:nvSpPr>
              <p:cNvPr id="196627" name="Freeform 19"/>
              <p:cNvSpPr>
                <a:spLocks/>
              </p:cNvSpPr>
              <p:nvPr/>
            </p:nvSpPr>
            <p:spPr bwMode="auto">
              <a:xfrm>
                <a:off x="4251" y="2230"/>
                <a:ext cx="581" cy="647"/>
              </a:xfrm>
              <a:custGeom>
                <a:avLst/>
                <a:gdLst>
                  <a:gd name="T0" fmla="*/ 909 w 1161"/>
                  <a:gd name="T1" fmla="*/ 53 h 1294"/>
                  <a:gd name="T2" fmla="*/ 677 w 1161"/>
                  <a:gd name="T3" fmla="*/ 0 h 1294"/>
                  <a:gd name="T4" fmla="*/ 461 w 1161"/>
                  <a:gd name="T5" fmla="*/ 53 h 1294"/>
                  <a:gd name="T6" fmla="*/ 342 w 1161"/>
                  <a:gd name="T7" fmla="*/ 232 h 1294"/>
                  <a:gd name="T8" fmla="*/ 247 w 1161"/>
                  <a:gd name="T9" fmla="*/ 373 h 1294"/>
                  <a:gd name="T10" fmla="*/ 199 w 1161"/>
                  <a:gd name="T11" fmla="*/ 530 h 1294"/>
                  <a:gd name="T12" fmla="*/ 170 w 1161"/>
                  <a:gd name="T13" fmla="*/ 564 h 1294"/>
                  <a:gd name="T14" fmla="*/ 105 w 1161"/>
                  <a:gd name="T15" fmla="*/ 502 h 1294"/>
                  <a:gd name="T16" fmla="*/ 28 w 1161"/>
                  <a:gd name="T17" fmla="*/ 525 h 1294"/>
                  <a:gd name="T18" fmla="*/ 0 w 1161"/>
                  <a:gd name="T19" fmla="*/ 592 h 1294"/>
                  <a:gd name="T20" fmla="*/ 27 w 1161"/>
                  <a:gd name="T21" fmla="*/ 686 h 1294"/>
                  <a:gd name="T22" fmla="*/ 82 w 1161"/>
                  <a:gd name="T23" fmla="*/ 754 h 1294"/>
                  <a:gd name="T24" fmla="*/ 146 w 1161"/>
                  <a:gd name="T25" fmla="*/ 760 h 1294"/>
                  <a:gd name="T26" fmla="*/ 191 w 1161"/>
                  <a:gd name="T27" fmla="*/ 737 h 1294"/>
                  <a:gd name="T28" fmla="*/ 191 w 1161"/>
                  <a:gd name="T29" fmla="*/ 764 h 1294"/>
                  <a:gd name="T30" fmla="*/ 191 w 1161"/>
                  <a:gd name="T31" fmla="*/ 876 h 1294"/>
                  <a:gd name="T32" fmla="*/ 229 w 1161"/>
                  <a:gd name="T33" fmla="*/ 984 h 1294"/>
                  <a:gd name="T34" fmla="*/ 305 w 1161"/>
                  <a:gd name="T35" fmla="*/ 1070 h 1294"/>
                  <a:gd name="T36" fmla="*/ 396 w 1161"/>
                  <a:gd name="T37" fmla="*/ 1123 h 1294"/>
                  <a:gd name="T38" fmla="*/ 431 w 1161"/>
                  <a:gd name="T39" fmla="*/ 1179 h 1294"/>
                  <a:gd name="T40" fmla="*/ 482 w 1161"/>
                  <a:gd name="T41" fmla="*/ 1248 h 1294"/>
                  <a:gd name="T42" fmla="*/ 565 w 1161"/>
                  <a:gd name="T43" fmla="*/ 1289 h 1294"/>
                  <a:gd name="T44" fmla="*/ 628 w 1161"/>
                  <a:gd name="T45" fmla="*/ 1284 h 1294"/>
                  <a:gd name="T46" fmla="*/ 670 w 1161"/>
                  <a:gd name="T47" fmla="*/ 1279 h 1294"/>
                  <a:gd name="T48" fmla="*/ 740 w 1161"/>
                  <a:gd name="T49" fmla="*/ 1267 h 1294"/>
                  <a:gd name="T50" fmla="*/ 808 w 1161"/>
                  <a:gd name="T51" fmla="*/ 1202 h 1294"/>
                  <a:gd name="T52" fmla="*/ 909 w 1161"/>
                  <a:gd name="T53" fmla="*/ 1105 h 1294"/>
                  <a:gd name="T54" fmla="*/ 1037 w 1161"/>
                  <a:gd name="T55" fmla="*/ 1003 h 1294"/>
                  <a:gd name="T56" fmla="*/ 1103 w 1161"/>
                  <a:gd name="T57" fmla="*/ 922 h 1294"/>
                  <a:gd name="T58" fmla="*/ 1157 w 1161"/>
                  <a:gd name="T59" fmla="*/ 768 h 1294"/>
                  <a:gd name="T60" fmla="*/ 1152 w 1161"/>
                  <a:gd name="T61" fmla="*/ 652 h 1294"/>
                  <a:gd name="T62" fmla="*/ 1161 w 1161"/>
                  <a:gd name="T63" fmla="*/ 512 h 1294"/>
                  <a:gd name="T64" fmla="*/ 1139 w 1161"/>
                  <a:gd name="T65" fmla="*/ 303 h 1294"/>
                  <a:gd name="T66" fmla="*/ 996 w 1161"/>
                  <a:gd name="T67" fmla="*/ 112 h 1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61" h="1294">
                    <a:moveTo>
                      <a:pt x="996" y="112"/>
                    </a:moveTo>
                    <a:lnTo>
                      <a:pt x="909" y="53"/>
                    </a:lnTo>
                    <a:lnTo>
                      <a:pt x="783" y="4"/>
                    </a:lnTo>
                    <a:lnTo>
                      <a:pt x="677" y="0"/>
                    </a:lnTo>
                    <a:lnTo>
                      <a:pt x="558" y="22"/>
                    </a:lnTo>
                    <a:lnTo>
                      <a:pt x="461" y="53"/>
                    </a:lnTo>
                    <a:lnTo>
                      <a:pt x="396" y="134"/>
                    </a:lnTo>
                    <a:lnTo>
                      <a:pt x="342" y="232"/>
                    </a:lnTo>
                    <a:lnTo>
                      <a:pt x="301" y="299"/>
                    </a:lnTo>
                    <a:lnTo>
                      <a:pt x="247" y="373"/>
                    </a:lnTo>
                    <a:lnTo>
                      <a:pt x="217" y="454"/>
                    </a:lnTo>
                    <a:lnTo>
                      <a:pt x="199" y="530"/>
                    </a:lnTo>
                    <a:lnTo>
                      <a:pt x="204" y="599"/>
                    </a:lnTo>
                    <a:lnTo>
                      <a:pt x="170" y="564"/>
                    </a:lnTo>
                    <a:lnTo>
                      <a:pt x="144" y="517"/>
                    </a:lnTo>
                    <a:lnTo>
                      <a:pt x="105" y="502"/>
                    </a:lnTo>
                    <a:lnTo>
                      <a:pt x="64" y="506"/>
                    </a:lnTo>
                    <a:lnTo>
                      <a:pt x="28" y="525"/>
                    </a:lnTo>
                    <a:lnTo>
                      <a:pt x="6" y="548"/>
                    </a:lnTo>
                    <a:lnTo>
                      <a:pt x="0" y="592"/>
                    </a:lnTo>
                    <a:lnTo>
                      <a:pt x="9" y="642"/>
                    </a:lnTo>
                    <a:lnTo>
                      <a:pt x="27" y="686"/>
                    </a:lnTo>
                    <a:lnTo>
                      <a:pt x="54" y="723"/>
                    </a:lnTo>
                    <a:lnTo>
                      <a:pt x="82" y="754"/>
                    </a:lnTo>
                    <a:lnTo>
                      <a:pt x="112" y="765"/>
                    </a:lnTo>
                    <a:lnTo>
                      <a:pt x="146" y="760"/>
                    </a:lnTo>
                    <a:lnTo>
                      <a:pt x="168" y="750"/>
                    </a:lnTo>
                    <a:lnTo>
                      <a:pt x="191" y="737"/>
                    </a:lnTo>
                    <a:lnTo>
                      <a:pt x="208" y="727"/>
                    </a:lnTo>
                    <a:lnTo>
                      <a:pt x="191" y="764"/>
                    </a:lnTo>
                    <a:lnTo>
                      <a:pt x="183" y="821"/>
                    </a:lnTo>
                    <a:lnTo>
                      <a:pt x="191" y="876"/>
                    </a:lnTo>
                    <a:lnTo>
                      <a:pt x="206" y="931"/>
                    </a:lnTo>
                    <a:lnTo>
                      <a:pt x="229" y="984"/>
                    </a:lnTo>
                    <a:lnTo>
                      <a:pt x="266" y="1026"/>
                    </a:lnTo>
                    <a:lnTo>
                      <a:pt x="305" y="1070"/>
                    </a:lnTo>
                    <a:lnTo>
                      <a:pt x="346" y="1101"/>
                    </a:lnTo>
                    <a:lnTo>
                      <a:pt x="396" y="1123"/>
                    </a:lnTo>
                    <a:lnTo>
                      <a:pt x="428" y="1148"/>
                    </a:lnTo>
                    <a:lnTo>
                      <a:pt x="431" y="1179"/>
                    </a:lnTo>
                    <a:lnTo>
                      <a:pt x="454" y="1219"/>
                    </a:lnTo>
                    <a:lnTo>
                      <a:pt x="482" y="1248"/>
                    </a:lnTo>
                    <a:lnTo>
                      <a:pt x="527" y="1272"/>
                    </a:lnTo>
                    <a:lnTo>
                      <a:pt x="565" y="1289"/>
                    </a:lnTo>
                    <a:lnTo>
                      <a:pt x="603" y="1294"/>
                    </a:lnTo>
                    <a:lnTo>
                      <a:pt x="628" y="1284"/>
                    </a:lnTo>
                    <a:lnTo>
                      <a:pt x="645" y="1253"/>
                    </a:lnTo>
                    <a:lnTo>
                      <a:pt x="670" y="1279"/>
                    </a:lnTo>
                    <a:lnTo>
                      <a:pt x="704" y="1280"/>
                    </a:lnTo>
                    <a:lnTo>
                      <a:pt x="740" y="1267"/>
                    </a:lnTo>
                    <a:lnTo>
                      <a:pt x="774" y="1242"/>
                    </a:lnTo>
                    <a:lnTo>
                      <a:pt x="808" y="1202"/>
                    </a:lnTo>
                    <a:lnTo>
                      <a:pt x="849" y="1157"/>
                    </a:lnTo>
                    <a:lnTo>
                      <a:pt x="909" y="1105"/>
                    </a:lnTo>
                    <a:lnTo>
                      <a:pt x="966" y="1056"/>
                    </a:lnTo>
                    <a:lnTo>
                      <a:pt x="1037" y="1003"/>
                    </a:lnTo>
                    <a:lnTo>
                      <a:pt x="1067" y="954"/>
                    </a:lnTo>
                    <a:lnTo>
                      <a:pt x="1103" y="922"/>
                    </a:lnTo>
                    <a:lnTo>
                      <a:pt x="1139" y="869"/>
                    </a:lnTo>
                    <a:lnTo>
                      <a:pt x="1157" y="768"/>
                    </a:lnTo>
                    <a:lnTo>
                      <a:pt x="1161" y="679"/>
                    </a:lnTo>
                    <a:lnTo>
                      <a:pt x="1152" y="652"/>
                    </a:lnTo>
                    <a:lnTo>
                      <a:pt x="1152" y="607"/>
                    </a:lnTo>
                    <a:lnTo>
                      <a:pt x="1161" y="512"/>
                    </a:lnTo>
                    <a:lnTo>
                      <a:pt x="1161" y="400"/>
                    </a:lnTo>
                    <a:lnTo>
                      <a:pt x="1139" y="303"/>
                    </a:lnTo>
                    <a:lnTo>
                      <a:pt x="1085" y="215"/>
                    </a:lnTo>
                    <a:lnTo>
                      <a:pt x="996" y="112"/>
                    </a:lnTo>
                    <a:close/>
                  </a:path>
                </a:pathLst>
              </a:custGeom>
              <a:solidFill>
                <a:srgbClr val="E0A080"/>
              </a:solidFill>
              <a:ln w="7938">
                <a:solidFill>
                  <a:srgbClr val="000000"/>
                </a:solidFill>
                <a:prstDash val="solid"/>
                <a:round/>
                <a:headEnd/>
                <a:tailEnd/>
              </a:ln>
            </p:spPr>
            <p:txBody>
              <a:bodyPr/>
              <a:lstStyle/>
              <a:p>
                <a:endParaRPr lang="en-GB"/>
              </a:p>
            </p:txBody>
          </p:sp>
          <p:sp>
            <p:nvSpPr>
              <p:cNvPr id="196628" name="Freeform 20"/>
              <p:cNvSpPr>
                <a:spLocks/>
              </p:cNvSpPr>
              <p:nvPr/>
            </p:nvSpPr>
            <p:spPr bwMode="auto">
              <a:xfrm>
                <a:off x="4462" y="2555"/>
                <a:ext cx="28" cy="54"/>
              </a:xfrm>
              <a:custGeom>
                <a:avLst/>
                <a:gdLst>
                  <a:gd name="T0" fmla="*/ 57 w 57"/>
                  <a:gd name="T1" fmla="*/ 0 h 108"/>
                  <a:gd name="T2" fmla="*/ 36 w 57"/>
                  <a:gd name="T3" fmla="*/ 10 h 108"/>
                  <a:gd name="T4" fmla="*/ 19 w 57"/>
                  <a:gd name="T5" fmla="*/ 21 h 108"/>
                  <a:gd name="T6" fmla="*/ 6 w 57"/>
                  <a:gd name="T7" fmla="*/ 38 h 108"/>
                  <a:gd name="T8" fmla="*/ 0 w 57"/>
                  <a:gd name="T9" fmla="*/ 63 h 108"/>
                  <a:gd name="T10" fmla="*/ 3 w 57"/>
                  <a:gd name="T11" fmla="*/ 86 h 108"/>
                  <a:gd name="T12" fmla="*/ 8 w 57"/>
                  <a:gd name="T13" fmla="*/ 108 h 108"/>
                </a:gdLst>
                <a:ahLst/>
                <a:cxnLst>
                  <a:cxn ang="0">
                    <a:pos x="T0" y="T1"/>
                  </a:cxn>
                  <a:cxn ang="0">
                    <a:pos x="T2" y="T3"/>
                  </a:cxn>
                  <a:cxn ang="0">
                    <a:pos x="T4" y="T5"/>
                  </a:cxn>
                  <a:cxn ang="0">
                    <a:pos x="T6" y="T7"/>
                  </a:cxn>
                  <a:cxn ang="0">
                    <a:pos x="T8" y="T9"/>
                  </a:cxn>
                  <a:cxn ang="0">
                    <a:pos x="T10" y="T11"/>
                  </a:cxn>
                  <a:cxn ang="0">
                    <a:pos x="T12" y="T13"/>
                  </a:cxn>
                </a:cxnLst>
                <a:rect l="0" t="0" r="r" b="b"/>
                <a:pathLst>
                  <a:path w="57" h="108">
                    <a:moveTo>
                      <a:pt x="57" y="0"/>
                    </a:moveTo>
                    <a:lnTo>
                      <a:pt x="36" y="10"/>
                    </a:lnTo>
                    <a:lnTo>
                      <a:pt x="19" y="21"/>
                    </a:lnTo>
                    <a:lnTo>
                      <a:pt x="6" y="38"/>
                    </a:lnTo>
                    <a:lnTo>
                      <a:pt x="0" y="63"/>
                    </a:lnTo>
                    <a:lnTo>
                      <a:pt x="3" y="86"/>
                    </a:lnTo>
                    <a:lnTo>
                      <a:pt x="8" y="10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29" name="Freeform 21"/>
              <p:cNvSpPr>
                <a:spLocks/>
              </p:cNvSpPr>
              <p:nvPr/>
            </p:nvSpPr>
            <p:spPr bwMode="auto">
              <a:xfrm>
                <a:off x="4466" y="2555"/>
                <a:ext cx="240" cy="97"/>
              </a:xfrm>
              <a:custGeom>
                <a:avLst/>
                <a:gdLst>
                  <a:gd name="T0" fmla="*/ 0 w 479"/>
                  <a:gd name="T1" fmla="*/ 37 h 194"/>
                  <a:gd name="T2" fmla="*/ 13 w 479"/>
                  <a:gd name="T3" fmla="*/ 67 h 194"/>
                  <a:gd name="T4" fmla="*/ 34 w 479"/>
                  <a:gd name="T5" fmla="*/ 96 h 194"/>
                  <a:gd name="T6" fmla="*/ 58 w 479"/>
                  <a:gd name="T7" fmla="*/ 123 h 194"/>
                  <a:gd name="T8" fmla="*/ 82 w 479"/>
                  <a:gd name="T9" fmla="*/ 145 h 194"/>
                  <a:gd name="T10" fmla="*/ 112 w 479"/>
                  <a:gd name="T11" fmla="*/ 166 h 194"/>
                  <a:gd name="T12" fmla="*/ 154 w 479"/>
                  <a:gd name="T13" fmla="*/ 181 h 194"/>
                  <a:gd name="T14" fmla="*/ 199 w 479"/>
                  <a:gd name="T15" fmla="*/ 188 h 194"/>
                  <a:gd name="T16" fmla="*/ 249 w 479"/>
                  <a:gd name="T17" fmla="*/ 194 h 194"/>
                  <a:gd name="T18" fmla="*/ 301 w 479"/>
                  <a:gd name="T19" fmla="*/ 190 h 194"/>
                  <a:gd name="T20" fmla="*/ 338 w 479"/>
                  <a:gd name="T21" fmla="*/ 184 h 194"/>
                  <a:gd name="T22" fmla="*/ 383 w 479"/>
                  <a:gd name="T23" fmla="*/ 164 h 194"/>
                  <a:gd name="T24" fmla="*/ 416 w 479"/>
                  <a:gd name="T25" fmla="*/ 137 h 194"/>
                  <a:gd name="T26" fmla="*/ 445 w 479"/>
                  <a:gd name="T27" fmla="*/ 99 h 194"/>
                  <a:gd name="T28" fmla="*/ 461 w 479"/>
                  <a:gd name="T29" fmla="*/ 67 h 194"/>
                  <a:gd name="T30" fmla="*/ 469 w 479"/>
                  <a:gd name="T31" fmla="*/ 35 h 194"/>
                  <a:gd name="T32" fmla="*/ 479 w 479"/>
                  <a:gd name="T33"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79" h="194">
                    <a:moveTo>
                      <a:pt x="0" y="37"/>
                    </a:moveTo>
                    <a:lnTo>
                      <a:pt x="13" y="67"/>
                    </a:lnTo>
                    <a:lnTo>
                      <a:pt x="34" y="96"/>
                    </a:lnTo>
                    <a:lnTo>
                      <a:pt x="58" y="123"/>
                    </a:lnTo>
                    <a:lnTo>
                      <a:pt x="82" y="145"/>
                    </a:lnTo>
                    <a:lnTo>
                      <a:pt x="112" y="166"/>
                    </a:lnTo>
                    <a:lnTo>
                      <a:pt x="154" y="181"/>
                    </a:lnTo>
                    <a:lnTo>
                      <a:pt x="199" y="188"/>
                    </a:lnTo>
                    <a:lnTo>
                      <a:pt x="249" y="194"/>
                    </a:lnTo>
                    <a:lnTo>
                      <a:pt x="301" y="190"/>
                    </a:lnTo>
                    <a:lnTo>
                      <a:pt x="338" y="184"/>
                    </a:lnTo>
                    <a:lnTo>
                      <a:pt x="383" y="164"/>
                    </a:lnTo>
                    <a:lnTo>
                      <a:pt x="416" y="137"/>
                    </a:lnTo>
                    <a:lnTo>
                      <a:pt x="445" y="99"/>
                    </a:lnTo>
                    <a:lnTo>
                      <a:pt x="461" y="67"/>
                    </a:lnTo>
                    <a:lnTo>
                      <a:pt x="469" y="35"/>
                    </a:lnTo>
                    <a:lnTo>
                      <a:pt x="47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0" name="Freeform 22"/>
              <p:cNvSpPr>
                <a:spLocks/>
              </p:cNvSpPr>
              <p:nvPr/>
            </p:nvSpPr>
            <p:spPr bwMode="auto">
              <a:xfrm>
                <a:off x="4674" y="2541"/>
                <a:ext cx="50" cy="37"/>
              </a:xfrm>
              <a:custGeom>
                <a:avLst/>
                <a:gdLst>
                  <a:gd name="T0" fmla="*/ 0 w 101"/>
                  <a:gd name="T1" fmla="*/ 0 h 75"/>
                  <a:gd name="T2" fmla="*/ 24 w 101"/>
                  <a:gd name="T3" fmla="*/ 7 h 75"/>
                  <a:gd name="T4" fmla="*/ 45 w 101"/>
                  <a:gd name="T5" fmla="*/ 13 h 75"/>
                  <a:gd name="T6" fmla="*/ 68 w 101"/>
                  <a:gd name="T7" fmla="*/ 26 h 75"/>
                  <a:gd name="T8" fmla="*/ 86 w 101"/>
                  <a:gd name="T9" fmla="*/ 38 h 75"/>
                  <a:gd name="T10" fmla="*/ 97 w 101"/>
                  <a:gd name="T11" fmla="*/ 57 h 75"/>
                  <a:gd name="T12" fmla="*/ 101 w 101"/>
                  <a:gd name="T13" fmla="*/ 75 h 75"/>
                </a:gdLst>
                <a:ahLst/>
                <a:cxnLst>
                  <a:cxn ang="0">
                    <a:pos x="T0" y="T1"/>
                  </a:cxn>
                  <a:cxn ang="0">
                    <a:pos x="T2" y="T3"/>
                  </a:cxn>
                  <a:cxn ang="0">
                    <a:pos x="T4" y="T5"/>
                  </a:cxn>
                  <a:cxn ang="0">
                    <a:pos x="T6" y="T7"/>
                  </a:cxn>
                  <a:cxn ang="0">
                    <a:pos x="T8" y="T9"/>
                  </a:cxn>
                  <a:cxn ang="0">
                    <a:pos x="T10" y="T11"/>
                  </a:cxn>
                  <a:cxn ang="0">
                    <a:pos x="T12" y="T13"/>
                  </a:cxn>
                </a:cxnLst>
                <a:rect l="0" t="0" r="r" b="b"/>
                <a:pathLst>
                  <a:path w="101" h="75">
                    <a:moveTo>
                      <a:pt x="0" y="0"/>
                    </a:moveTo>
                    <a:lnTo>
                      <a:pt x="24" y="7"/>
                    </a:lnTo>
                    <a:lnTo>
                      <a:pt x="45" y="13"/>
                    </a:lnTo>
                    <a:lnTo>
                      <a:pt x="68" y="26"/>
                    </a:lnTo>
                    <a:lnTo>
                      <a:pt x="86" y="38"/>
                    </a:lnTo>
                    <a:lnTo>
                      <a:pt x="97" y="57"/>
                    </a:lnTo>
                    <a:lnTo>
                      <a:pt x="101"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1" name="Freeform 23"/>
              <p:cNvSpPr>
                <a:spLocks/>
              </p:cNvSpPr>
              <p:nvPr/>
            </p:nvSpPr>
            <p:spPr bwMode="auto">
              <a:xfrm>
                <a:off x="4525" y="2399"/>
                <a:ext cx="121" cy="164"/>
              </a:xfrm>
              <a:custGeom>
                <a:avLst/>
                <a:gdLst>
                  <a:gd name="T0" fmla="*/ 116 w 242"/>
                  <a:gd name="T1" fmla="*/ 0 h 329"/>
                  <a:gd name="T2" fmla="*/ 76 w 242"/>
                  <a:gd name="T3" fmla="*/ 49 h 329"/>
                  <a:gd name="T4" fmla="*/ 49 w 242"/>
                  <a:gd name="T5" fmla="*/ 84 h 329"/>
                  <a:gd name="T6" fmla="*/ 29 w 242"/>
                  <a:gd name="T7" fmla="*/ 120 h 329"/>
                  <a:gd name="T8" fmla="*/ 10 w 242"/>
                  <a:gd name="T9" fmla="*/ 166 h 329"/>
                  <a:gd name="T10" fmla="*/ 1 w 242"/>
                  <a:gd name="T11" fmla="*/ 210 h 329"/>
                  <a:gd name="T12" fmla="*/ 0 w 242"/>
                  <a:gd name="T13" fmla="*/ 248 h 329"/>
                  <a:gd name="T14" fmla="*/ 12 w 242"/>
                  <a:gd name="T15" fmla="*/ 284 h 329"/>
                  <a:gd name="T16" fmla="*/ 34 w 242"/>
                  <a:gd name="T17" fmla="*/ 311 h 329"/>
                  <a:gd name="T18" fmla="*/ 68 w 242"/>
                  <a:gd name="T19" fmla="*/ 325 h 329"/>
                  <a:gd name="T20" fmla="*/ 115 w 242"/>
                  <a:gd name="T21" fmla="*/ 329 h 329"/>
                  <a:gd name="T22" fmla="*/ 157 w 242"/>
                  <a:gd name="T23" fmla="*/ 322 h 329"/>
                  <a:gd name="T24" fmla="*/ 187 w 242"/>
                  <a:gd name="T25" fmla="*/ 311 h 329"/>
                  <a:gd name="T26" fmla="*/ 213 w 242"/>
                  <a:gd name="T27" fmla="*/ 293 h 329"/>
                  <a:gd name="T28" fmla="*/ 227 w 242"/>
                  <a:gd name="T29" fmla="*/ 276 h 329"/>
                  <a:gd name="T30" fmla="*/ 240 w 242"/>
                  <a:gd name="T31" fmla="*/ 237 h 329"/>
                  <a:gd name="T32" fmla="*/ 242 w 242"/>
                  <a:gd name="T33" fmla="*/ 200 h 329"/>
                  <a:gd name="T34" fmla="*/ 235 w 242"/>
                  <a:gd name="T35" fmla="*/ 170 h 329"/>
                  <a:gd name="T36" fmla="*/ 224 w 242"/>
                  <a:gd name="T37" fmla="*/ 149 h 329"/>
                  <a:gd name="T38" fmla="*/ 212 w 242"/>
                  <a:gd name="T39" fmla="*/ 134 h 329"/>
                  <a:gd name="T40" fmla="*/ 197 w 242"/>
                  <a:gd name="T41" fmla="*/ 124 h 329"/>
                  <a:gd name="T42" fmla="*/ 176 w 242"/>
                  <a:gd name="T43" fmla="*/ 118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42" h="329">
                    <a:moveTo>
                      <a:pt x="116" y="0"/>
                    </a:moveTo>
                    <a:lnTo>
                      <a:pt x="76" y="49"/>
                    </a:lnTo>
                    <a:lnTo>
                      <a:pt x="49" y="84"/>
                    </a:lnTo>
                    <a:lnTo>
                      <a:pt x="29" y="120"/>
                    </a:lnTo>
                    <a:lnTo>
                      <a:pt x="10" y="166"/>
                    </a:lnTo>
                    <a:lnTo>
                      <a:pt x="1" y="210"/>
                    </a:lnTo>
                    <a:lnTo>
                      <a:pt x="0" y="248"/>
                    </a:lnTo>
                    <a:lnTo>
                      <a:pt x="12" y="284"/>
                    </a:lnTo>
                    <a:lnTo>
                      <a:pt x="34" y="311"/>
                    </a:lnTo>
                    <a:lnTo>
                      <a:pt x="68" y="325"/>
                    </a:lnTo>
                    <a:lnTo>
                      <a:pt x="115" y="329"/>
                    </a:lnTo>
                    <a:lnTo>
                      <a:pt x="157" y="322"/>
                    </a:lnTo>
                    <a:lnTo>
                      <a:pt x="187" y="311"/>
                    </a:lnTo>
                    <a:lnTo>
                      <a:pt x="213" y="293"/>
                    </a:lnTo>
                    <a:lnTo>
                      <a:pt x="227" y="276"/>
                    </a:lnTo>
                    <a:lnTo>
                      <a:pt x="240" y="237"/>
                    </a:lnTo>
                    <a:lnTo>
                      <a:pt x="242" y="200"/>
                    </a:lnTo>
                    <a:lnTo>
                      <a:pt x="235" y="170"/>
                    </a:lnTo>
                    <a:lnTo>
                      <a:pt x="224" y="149"/>
                    </a:lnTo>
                    <a:lnTo>
                      <a:pt x="212" y="134"/>
                    </a:lnTo>
                    <a:lnTo>
                      <a:pt x="197" y="124"/>
                    </a:lnTo>
                    <a:lnTo>
                      <a:pt x="176" y="11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2" name="Freeform 24"/>
              <p:cNvSpPr>
                <a:spLocks/>
              </p:cNvSpPr>
              <p:nvPr/>
            </p:nvSpPr>
            <p:spPr bwMode="auto">
              <a:xfrm>
                <a:off x="4619" y="2378"/>
                <a:ext cx="75" cy="30"/>
              </a:xfrm>
              <a:custGeom>
                <a:avLst/>
                <a:gdLst>
                  <a:gd name="T0" fmla="*/ 0 w 150"/>
                  <a:gd name="T1" fmla="*/ 13 h 62"/>
                  <a:gd name="T2" fmla="*/ 30 w 150"/>
                  <a:gd name="T3" fmla="*/ 4 h 62"/>
                  <a:gd name="T4" fmla="*/ 59 w 150"/>
                  <a:gd name="T5" fmla="*/ 0 h 62"/>
                  <a:gd name="T6" fmla="*/ 94 w 150"/>
                  <a:gd name="T7" fmla="*/ 7 h 62"/>
                  <a:gd name="T8" fmla="*/ 126 w 150"/>
                  <a:gd name="T9" fmla="*/ 22 h 62"/>
                  <a:gd name="T10" fmla="*/ 150 w 150"/>
                  <a:gd name="T11" fmla="*/ 54 h 62"/>
                  <a:gd name="T12" fmla="*/ 124 w 150"/>
                  <a:gd name="T13" fmla="*/ 60 h 62"/>
                  <a:gd name="T14" fmla="*/ 105 w 150"/>
                  <a:gd name="T15" fmla="*/ 62 h 62"/>
                  <a:gd name="T16" fmla="*/ 87 w 150"/>
                  <a:gd name="T17" fmla="*/ 60 h 62"/>
                  <a:gd name="T18" fmla="*/ 72 w 150"/>
                  <a:gd name="T19" fmla="*/ 56 h 62"/>
                  <a:gd name="T20" fmla="*/ 68 w 150"/>
                  <a:gd name="T21" fmla="*/ 44 h 62"/>
                  <a:gd name="T22" fmla="*/ 71 w 150"/>
                  <a:gd name="T23" fmla="*/ 28 h 62"/>
                  <a:gd name="T24" fmla="*/ 79 w 150"/>
                  <a:gd name="T25"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0" h="62">
                    <a:moveTo>
                      <a:pt x="0" y="13"/>
                    </a:moveTo>
                    <a:lnTo>
                      <a:pt x="30" y="4"/>
                    </a:lnTo>
                    <a:lnTo>
                      <a:pt x="59" y="0"/>
                    </a:lnTo>
                    <a:lnTo>
                      <a:pt x="94" y="7"/>
                    </a:lnTo>
                    <a:lnTo>
                      <a:pt x="126" y="22"/>
                    </a:lnTo>
                    <a:lnTo>
                      <a:pt x="150" y="54"/>
                    </a:lnTo>
                    <a:lnTo>
                      <a:pt x="124" y="60"/>
                    </a:lnTo>
                    <a:lnTo>
                      <a:pt x="105" y="62"/>
                    </a:lnTo>
                    <a:lnTo>
                      <a:pt x="87" y="60"/>
                    </a:lnTo>
                    <a:lnTo>
                      <a:pt x="72" y="56"/>
                    </a:lnTo>
                    <a:lnTo>
                      <a:pt x="68" y="44"/>
                    </a:lnTo>
                    <a:lnTo>
                      <a:pt x="71" y="28"/>
                    </a:lnTo>
                    <a:lnTo>
                      <a:pt x="79" y="1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3" name="Freeform 25"/>
              <p:cNvSpPr>
                <a:spLocks/>
              </p:cNvSpPr>
              <p:nvPr/>
            </p:nvSpPr>
            <p:spPr bwMode="auto">
              <a:xfrm>
                <a:off x="4471" y="2384"/>
                <a:ext cx="85" cy="35"/>
              </a:xfrm>
              <a:custGeom>
                <a:avLst/>
                <a:gdLst>
                  <a:gd name="T0" fmla="*/ 0 w 171"/>
                  <a:gd name="T1" fmla="*/ 71 h 71"/>
                  <a:gd name="T2" fmla="*/ 21 w 171"/>
                  <a:gd name="T3" fmla="*/ 60 h 71"/>
                  <a:gd name="T4" fmla="*/ 41 w 171"/>
                  <a:gd name="T5" fmla="*/ 46 h 71"/>
                  <a:gd name="T6" fmla="*/ 56 w 171"/>
                  <a:gd name="T7" fmla="*/ 26 h 71"/>
                  <a:gd name="T8" fmla="*/ 86 w 171"/>
                  <a:gd name="T9" fmla="*/ 28 h 71"/>
                  <a:gd name="T10" fmla="*/ 115 w 171"/>
                  <a:gd name="T11" fmla="*/ 26 h 71"/>
                  <a:gd name="T12" fmla="*/ 139 w 171"/>
                  <a:gd name="T13" fmla="*/ 16 h 71"/>
                  <a:gd name="T14" fmla="*/ 171 w 171"/>
                  <a:gd name="T15" fmla="*/ 0 h 71"/>
                  <a:gd name="T16" fmla="*/ 150 w 171"/>
                  <a:gd name="T17" fmla="*/ 16 h 71"/>
                  <a:gd name="T18" fmla="*/ 138 w 171"/>
                  <a:gd name="T19" fmla="*/ 32 h 71"/>
                  <a:gd name="T20" fmla="*/ 127 w 171"/>
                  <a:gd name="T21" fmla="*/ 47 h 71"/>
                  <a:gd name="T22" fmla="*/ 109 w 171"/>
                  <a:gd name="T23" fmla="*/ 53 h 71"/>
                  <a:gd name="T24" fmla="*/ 92 w 171"/>
                  <a:gd name="T25" fmla="*/ 3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1" h="71">
                    <a:moveTo>
                      <a:pt x="0" y="71"/>
                    </a:moveTo>
                    <a:lnTo>
                      <a:pt x="21" y="60"/>
                    </a:lnTo>
                    <a:lnTo>
                      <a:pt x="41" y="46"/>
                    </a:lnTo>
                    <a:lnTo>
                      <a:pt x="56" y="26"/>
                    </a:lnTo>
                    <a:lnTo>
                      <a:pt x="86" y="28"/>
                    </a:lnTo>
                    <a:lnTo>
                      <a:pt x="115" y="26"/>
                    </a:lnTo>
                    <a:lnTo>
                      <a:pt x="139" y="16"/>
                    </a:lnTo>
                    <a:lnTo>
                      <a:pt x="171" y="0"/>
                    </a:lnTo>
                    <a:lnTo>
                      <a:pt x="150" y="16"/>
                    </a:lnTo>
                    <a:lnTo>
                      <a:pt x="138" y="32"/>
                    </a:lnTo>
                    <a:lnTo>
                      <a:pt x="127" y="47"/>
                    </a:lnTo>
                    <a:lnTo>
                      <a:pt x="109" y="53"/>
                    </a:lnTo>
                    <a:lnTo>
                      <a:pt x="92" y="39"/>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4" name="Freeform 26"/>
              <p:cNvSpPr>
                <a:spLocks/>
              </p:cNvSpPr>
              <p:nvPr/>
            </p:nvSpPr>
            <p:spPr bwMode="auto">
              <a:xfrm>
                <a:off x="4616" y="2341"/>
                <a:ext cx="88" cy="34"/>
              </a:xfrm>
              <a:custGeom>
                <a:avLst/>
                <a:gdLst>
                  <a:gd name="T0" fmla="*/ 5 w 176"/>
                  <a:gd name="T1" fmla="*/ 18 h 69"/>
                  <a:gd name="T2" fmla="*/ 0 w 176"/>
                  <a:gd name="T3" fmla="*/ 32 h 69"/>
                  <a:gd name="T4" fmla="*/ 0 w 176"/>
                  <a:gd name="T5" fmla="*/ 47 h 69"/>
                  <a:gd name="T6" fmla="*/ 12 w 176"/>
                  <a:gd name="T7" fmla="*/ 55 h 69"/>
                  <a:gd name="T8" fmla="*/ 31 w 176"/>
                  <a:gd name="T9" fmla="*/ 59 h 69"/>
                  <a:gd name="T10" fmla="*/ 56 w 176"/>
                  <a:gd name="T11" fmla="*/ 52 h 69"/>
                  <a:gd name="T12" fmla="*/ 82 w 176"/>
                  <a:gd name="T13" fmla="*/ 48 h 69"/>
                  <a:gd name="T14" fmla="*/ 109 w 176"/>
                  <a:gd name="T15" fmla="*/ 50 h 69"/>
                  <a:gd name="T16" fmla="*/ 132 w 176"/>
                  <a:gd name="T17" fmla="*/ 62 h 69"/>
                  <a:gd name="T18" fmla="*/ 154 w 176"/>
                  <a:gd name="T19" fmla="*/ 69 h 69"/>
                  <a:gd name="T20" fmla="*/ 173 w 176"/>
                  <a:gd name="T21" fmla="*/ 59 h 69"/>
                  <a:gd name="T22" fmla="*/ 176 w 176"/>
                  <a:gd name="T23" fmla="*/ 41 h 69"/>
                  <a:gd name="T24" fmla="*/ 163 w 176"/>
                  <a:gd name="T25" fmla="*/ 24 h 69"/>
                  <a:gd name="T26" fmla="*/ 142 w 176"/>
                  <a:gd name="T27" fmla="*/ 10 h 69"/>
                  <a:gd name="T28" fmla="*/ 103 w 176"/>
                  <a:gd name="T29" fmla="*/ 2 h 69"/>
                  <a:gd name="T30" fmla="*/ 66 w 176"/>
                  <a:gd name="T31" fmla="*/ 0 h 69"/>
                  <a:gd name="T32" fmla="*/ 32 w 176"/>
                  <a:gd name="T33" fmla="*/ 7 h 69"/>
                  <a:gd name="T34" fmla="*/ 5 w 176"/>
                  <a:gd name="T35" fmla="*/ 18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6" h="69">
                    <a:moveTo>
                      <a:pt x="5" y="18"/>
                    </a:moveTo>
                    <a:lnTo>
                      <a:pt x="0" y="32"/>
                    </a:lnTo>
                    <a:lnTo>
                      <a:pt x="0" y="47"/>
                    </a:lnTo>
                    <a:lnTo>
                      <a:pt x="12" y="55"/>
                    </a:lnTo>
                    <a:lnTo>
                      <a:pt x="31" y="59"/>
                    </a:lnTo>
                    <a:lnTo>
                      <a:pt x="56" y="52"/>
                    </a:lnTo>
                    <a:lnTo>
                      <a:pt x="82" y="48"/>
                    </a:lnTo>
                    <a:lnTo>
                      <a:pt x="109" y="50"/>
                    </a:lnTo>
                    <a:lnTo>
                      <a:pt x="132" y="62"/>
                    </a:lnTo>
                    <a:lnTo>
                      <a:pt x="154" y="69"/>
                    </a:lnTo>
                    <a:lnTo>
                      <a:pt x="173" y="59"/>
                    </a:lnTo>
                    <a:lnTo>
                      <a:pt x="176" y="41"/>
                    </a:lnTo>
                    <a:lnTo>
                      <a:pt x="163" y="24"/>
                    </a:lnTo>
                    <a:lnTo>
                      <a:pt x="142" y="10"/>
                    </a:lnTo>
                    <a:lnTo>
                      <a:pt x="103" y="2"/>
                    </a:lnTo>
                    <a:lnTo>
                      <a:pt x="66" y="0"/>
                    </a:lnTo>
                    <a:lnTo>
                      <a:pt x="32" y="7"/>
                    </a:lnTo>
                    <a:lnTo>
                      <a:pt x="5" y="18"/>
                    </a:lnTo>
                    <a:close/>
                  </a:path>
                </a:pathLst>
              </a:custGeom>
              <a:solidFill>
                <a:srgbClr val="A04000"/>
              </a:solidFill>
              <a:ln w="7938">
                <a:solidFill>
                  <a:srgbClr val="000000"/>
                </a:solidFill>
                <a:prstDash val="solid"/>
                <a:round/>
                <a:headEnd/>
                <a:tailEnd/>
              </a:ln>
            </p:spPr>
            <p:txBody>
              <a:bodyPr/>
              <a:lstStyle/>
              <a:p>
                <a:endParaRPr lang="en-GB"/>
              </a:p>
            </p:txBody>
          </p:sp>
          <p:sp>
            <p:nvSpPr>
              <p:cNvPr id="196635" name="Freeform 27"/>
              <p:cNvSpPr>
                <a:spLocks/>
              </p:cNvSpPr>
              <p:nvPr/>
            </p:nvSpPr>
            <p:spPr bwMode="auto">
              <a:xfrm>
                <a:off x="4305" y="2177"/>
                <a:ext cx="577" cy="363"/>
              </a:xfrm>
              <a:custGeom>
                <a:avLst/>
                <a:gdLst>
                  <a:gd name="T0" fmla="*/ 30 w 1155"/>
                  <a:gd name="T1" fmla="*/ 650 h 726"/>
                  <a:gd name="T2" fmla="*/ 85 w 1155"/>
                  <a:gd name="T3" fmla="*/ 714 h 726"/>
                  <a:gd name="T4" fmla="*/ 115 w 1155"/>
                  <a:gd name="T5" fmla="*/ 664 h 726"/>
                  <a:gd name="T6" fmla="*/ 134 w 1155"/>
                  <a:gd name="T7" fmla="*/ 546 h 726"/>
                  <a:gd name="T8" fmla="*/ 189 w 1155"/>
                  <a:gd name="T9" fmla="*/ 423 h 726"/>
                  <a:gd name="T10" fmla="*/ 299 w 1155"/>
                  <a:gd name="T11" fmla="*/ 262 h 726"/>
                  <a:gd name="T12" fmla="*/ 370 w 1155"/>
                  <a:gd name="T13" fmla="*/ 273 h 726"/>
                  <a:gd name="T14" fmla="*/ 481 w 1155"/>
                  <a:gd name="T15" fmla="*/ 314 h 726"/>
                  <a:gd name="T16" fmla="*/ 553 w 1155"/>
                  <a:gd name="T17" fmla="*/ 325 h 726"/>
                  <a:gd name="T18" fmla="*/ 631 w 1155"/>
                  <a:gd name="T19" fmla="*/ 306 h 726"/>
                  <a:gd name="T20" fmla="*/ 730 w 1155"/>
                  <a:gd name="T21" fmla="*/ 261 h 726"/>
                  <a:gd name="T22" fmla="*/ 800 w 1155"/>
                  <a:gd name="T23" fmla="*/ 237 h 726"/>
                  <a:gd name="T24" fmla="*/ 849 w 1155"/>
                  <a:gd name="T25" fmla="*/ 221 h 726"/>
                  <a:gd name="T26" fmla="*/ 887 w 1155"/>
                  <a:gd name="T27" fmla="*/ 280 h 726"/>
                  <a:gd name="T28" fmla="*/ 968 w 1155"/>
                  <a:gd name="T29" fmla="*/ 341 h 726"/>
                  <a:gd name="T30" fmla="*/ 1010 w 1155"/>
                  <a:gd name="T31" fmla="*/ 431 h 726"/>
                  <a:gd name="T32" fmla="*/ 1020 w 1155"/>
                  <a:gd name="T33" fmla="*/ 534 h 726"/>
                  <a:gd name="T34" fmla="*/ 1057 w 1155"/>
                  <a:gd name="T35" fmla="*/ 612 h 726"/>
                  <a:gd name="T36" fmla="*/ 1054 w 1155"/>
                  <a:gd name="T37" fmla="*/ 677 h 726"/>
                  <a:gd name="T38" fmla="*/ 1104 w 1155"/>
                  <a:gd name="T39" fmla="*/ 653 h 726"/>
                  <a:gd name="T40" fmla="*/ 1132 w 1155"/>
                  <a:gd name="T41" fmla="*/ 564 h 726"/>
                  <a:gd name="T42" fmla="*/ 1155 w 1155"/>
                  <a:gd name="T43" fmla="*/ 419 h 726"/>
                  <a:gd name="T44" fmla="*/ 1121 w 1155"/>
                  <a:gd name="T45" fmla="*/ 281 h 726"/>
                  <a:gd name="T46" fmla="*/ 1058 w 1155"/>
                  <a:gd name="T47" fmla="*/ 179 h 726"/>
                  <a:gd name="T48" fmla="*/ 971 w 1155"/>
                  <a:gd name="T49" fmla="*/ 133 h 726"/>
                  <a:gd name="T50" fmla="*/ 898 w 1155"/>
                  <a:gd name="T51" fmla="*/ 133 h 726"/>
                  <a:gd name="T52" fmla="*/ 826 w 1155"/>
                  <a:gd name="T53" fmla="*/ 108 h 726"/>
                  <a:gd name="T54" fmla="*/ 724 w 1155"/>
                  <a:gd name="T55" fmla="*/ 43 h 726"/>
                  <a:gd name="T56" fmla="*/ 603 w 1155"/>
                  <a:gd name="T57" fmla="*/ 8 h 726"/>
                  <a:gd name="T58" fmla="*/ 464 w 1155"/>
                  <a:gd name="T59" fmla="*/ 4 h 726"/>
                  <a:gd name="T60" fmla="*/ 315 w 1155"/>
                  <a:gd name="T61" fmla="*/ 24 h 726"/>
                  <a:gd name="T62" fmla="*/ 216 w 1155"/>
                  <a:gd name="T63" fmla="*/ 71 h 726"/>
                  <a:gd name="T64" fmla="*/ 172 w 1155"/>
                  <a:gd name="T65" fmla="*/ 155 h 726"/>
                  <a:gd name="T66" fmla="*/ 193 w 1155"/>
                  <a:gd name="T67" fmla="*/ 236 h 726"/>
                  <a:gd name="T68" fmla="*/ 127 w 1155"/>
                  <a:gd name="T69" fmla="*/ 267 h 726"/>
                  <a:gd name="T70" fmla="*/ 71 w 1155"/>
                  <a:gd name="T71" fmla="*/ 304 h 726"/>
                  <a:gd name="T72" fmla="*/ 32 w 1155"/>
                  <a:gd name="T73" fmla="*/ 348 h 726"/>
                  <a:gd name="T74" fmla="*/ 4 w 1155"/>
                  <a:gd name="T75" fmla="*/ 427 h 726"/>
                  <a:gd name="T76" fmla="*/ 1 w 1155"/>
                  <a:gd name="T77" fmla="*/ 546 h 7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55" h="726">
                    <a:moveTo>
                      <a:pt x="14" y="601"/>
                    </a:moveTo>
                    <a:lnTo>
                      <a:pt x="30" y="650"/>
                    </a:lnTo>
                    <a:lnTo>
                      <a:pt x="51" y="687"/>
                    </a:lnTo>
                    <a:lnTo>
                      <a:pt x="85" y="714"/>
                    </a:lnTo>
                    <a:lnTo>
                      <a:pt x="120" y="726"/>
                    </a:lnTo>
                    <a:lnTo>
                      <a:pt x="115" y="664"/>
                    </a:lnTo>
                    <a:lnTo>
                      <a:pt x="123" y="602"/>
                    </a:lnTo>
                    <a:lnTo>
                      <a:pt x="134" y="546"/>
                    </a:lnTo>
                    <a:lnTo>
                      <a:pt x="157" y="486"/>
                    </a:lnTo>
                    <a:lnTo>
                      <a:pt x="189" y="423"/>
                    </a:lnTo>
                    <a:lnTo>
                      <a:pt x="240" y="336"/>
                    </a:lnTo>
                    <a:lnTo>
                      <a:pt x="299" y="262"/>
                    </a:lnTo>
                    <a:lnTo>
                      <a:pt x="325" y="244"/>
                    </a:lnTo>
                    <a:lnTo>
                      <a:pt x="370" y="273"/>
                    </a:lnTo>
                    <a:lnTo>
                      <a:pt x="422" y="300"/>
                    </a:lnTo>
                    <a:lnTo>
                      <a:pt x="481" y="314"/>
                    </a:lnTo>
                    <a:lnTo>
                      <a:pt x="516" y="322"/>
                    </a:lnTo>
                    <a:lnTo>
                      <a:pt x="553" y="325"/>
                    </a:lnTo>
                    <a:lnTo>
                      <a:pt x="593" y="319"/>
                    </a:lnTo>
                    <a:lnTo>
                      <a:pt x="631" y="306"/>
                    </a:lnTo>
                    <a:lnTo>
                      <a:pt x="685" y="285"/>
                    </a:lnTo>
                    <a:lnTo>
                      <a:pt x="730" y="261"/>
                    </a:lnTo>
                    <a:lnTo>
                      <a:pt x="774" y="236"/>
                    </a:lnTo>
                    <a:lnTo>
                      <a:pt x="800" y="237"/>
                    </a:lnTo>
                    <a:lnTo>
                      <a:pt x="815" y="235"/>
                    </a:lnTo>
                    <a:lnTo>
                      <a:pt x="849" y="221"/>
                    </a:lnTo>
                    <a:lnTo>
                      <a:pt x="863" y="244"/>
                    </a:lnTo>
                    <a:lnTo>
                      <a:pt x="887" y="280"/>
                    </a:lnTo>
                    <a:lnTo>
                      <a:pt x="926" y="307"/>
                    </a:lnTo>
                    <a:lnTo>
                      <a:pt x="968" y="341"/>
                    </a:lnTo>
                    <a:lnTo>
                      <a:pt x="994" y="379"/>
                    </a:lnTo>
                    <a:lnTo>
                      <a:pt x="1010" y="431"/>
                    </a:lnTo>
                    <a:lnTo>
                      <a:pt x="1003" y="485"/>
                    </a:lnTo>
                    <a:lnTo>
                      <a:pt x="1020" y="534"/>
                    </a:lnTo>
                    <a:lnTo>
                      <a:pt x="1043" y="571"/>
                    </a:lnTo>
                    <a:lnTo>
                      <a:pt x="1057" y="612"/>
                    </a:lnTo>
                    <a:lnTo>
                      <a:pt x="1062" y="638"/>
                    </a:lnTo>
                    <a:lnTo>
                      <a:pt x="1054" y="677"/>
                    </a:lnTo>
                    <a:lnTo>
                      <a:pt x="1092" y="676"/>
                    </a:lnTo>
                    <a:lnTo>
                      <a:pt x="1104" y="653"/>
                    </a:lnTo>
                    <a:lnTo>
                      <a:pt x="1124" y="613"/>
                    </a:lnTo>
                    <a:lnTo>
                      <a:pt x="1132" y="564"/>
                    </a:lnTo>
                    <a:lnTo>
                      <a:pt x="1144" y="501"/>
                    </a:lnTo>
                    <a:lnTo>
                      <a:pt x="1155" y="419"/>
                    </a:lnTo>
                    <a:lnTo>
                      <a:pt x="1143" y="352"/>
                    </a:lnTo>
                    <a:lnTo>
                      <a:pt x="1121" y="281"/>
                    </a:lnTo>
                    <a:lnTo>
                      <a:pt x="1091" y="225"/>
                    </a:lnTo>
                    <a:lnTo>
                      <a:pt x="1058" y="179"/>
                    </a:lnTo>
                    <a:lnTo>
                      <a:pt x="1010" y="147"/>
                    </a:lnTo>
                    <a:lnTo>
                      <a:pt x="971" y="133"/>
                    </a:lnTo>
                    <a:lnTo>
                      <a:pt x="932" y="127"/>
                    </a:lnTo>
                    <a:lnTo>
                      <a:pt x="898" y="133"/>
                    </a:lnTo>
                    <a:lnTo>
                      <a:pt x="860" y="146"/>
                    </a:lnTo>
                    <a:lnTo>
                      <a:pt x="826" y="108"/>
                    </a:lnTo>
                    <a:lnTo>
                      <a:pt x="784" y="76"/>
                    </a:lnTo>
                    <a:lnTo>
                      <a:pt x="724" y="43"/>
                    </a:lnTo>
                    <a:lnTo>
                      <a:pt x="673" y="24"/>
                    </a:lnTo>
                    <a:lnTo>
                      <a:pt x="603" y="8"/>
                    </a:lnTo>
                    <a:lnTo>
                      <a:pt x="542" y="0"/>
                    </a:lnTo>
                    <a:lnTo>
                      <a:pt x="464" y="4"/>
                    </a:lnTo>
                    <a:lnTo>
                      <a:pt x="391" y="9"/>
                    </a:lnTo>
                    <a:lnTo>
                      <a:pt x="315" y="24"/>
                    </a:lnTo>
                    <a:lnTo>
                      <a:pt x="257" y="41"/>
                    </a:lnTo>
                    <a:lnTo>
                      <a:pt x="216" y="71"/>
                    </a:lnTo>
                    <a:lnTo>
                      <a:pt x="184" y="110"/>
                    </a:lnTo>
                    <a:lnTo>
                      <a:pt x="172" y="155"/>
                    </a:lnTo>
                    <a:lnTo>
                      <a:pt x="179" y="194"/>
                    </a:lnTo>
                    <a:lnTo>
                      <a:pt x="193" y="236"/>
                    </a:lnTo>
                    <a:lnTo>
                      <a:pt x="160" y="247"/>
                    </a:lnTo>
                    <a:lnTo>
                      <a:pt x="127" y="267"/>
                    </a:lnTo>
                    <a:lnTo>
                      <a:pt x="97" y="285"/>
                    </a:lnTo>
                    <a:lnTo>
                      <a:pt x="71" y="304"/>
                    </a:lnTo>
                    <a:lnTo>
                      <a:pt x="52" y="322"/>
                    </a:lnTo>
                    <a:lnTo>
                      <a:pt x="32" y="348"/>
                    </a:lnTo>
                    <a:lnTo>
                      <a:pt x="14" y="381"/>
                    </a:lnTo>
                    <a:lnTo>
                      <a:pt x="4" y="427"/>
                    </a:lnTo>
                    <a:lnTo>
                      <a:pt x="0" y="502"/>
                    </a:lnTo>
                    <a:lnTo>
                      <a:pt x="1" y="546"/>
                    </a:lnTo>
                    <a:lnTo>
                      <a:pt x="14" y="601"/>
                    </a:lnTo>
                    <a:close/>
                  </a:path>
                </a:pathLst>
              </a:custGeom>
              <a:solidFill>
                <a:srgbClr val="A04000"/>
              </a:solidFill>
              <a:ln w="7938">
                <a:solidFill>
                  <a:srgbClr val="000000"/>
                </a:solidFill>
                <a:prstDash val="solid"/>
                <a:round/>
                <a:headEnd/>
                <a:tailEnd/>
              </a:ln>
            </p:spPr>
            <p:txBody>
              <a:bodyPr/>
              <a:lstStyle/>
              <a:p>
                <a:endParaRPr lang="en-GB"/>
              </a:p>
            </p:txBody>
          </p:sp>
          <p:sp>
            <p:nvSpPr>
              <p:cNvPr id="196636" name="Freeform 28"/>
              <p:cNvSpPr>
                <a:spLocks/>
              </p:cNvSpPr>
              <p:nvPr/>
            </p:nvSpPr>
            <p:spPr bwMode="auto">
              <a:xfrm>
                <a:off x="4343" y="2324"/>
                <a:ext cx="73" cy="160"/>
              </a:xfrm>
              <a:custGeom>
                <a:avLst/>
                <a:gdLst>
                  <a:gd name="T0" fmla="*/ 27 w 146"/>
                  <a:gd name="T1" fmla="*/ 185 h 321"/>
                  <a:gd name="T2" fmla="*/ 16 w 146"/>
                  <a:gd name="T3" fmla="*/ 203 h 321"/>
                  <a:gd name="T4" fmla="*/ 8 w 146"/>
                  <a:gd name="T5" fmla="*/ 224 h 321"/>
                  <a:gd name="T6" fmla="*/ 1 w 146"/>
                  <a:gd name="T7" fmla="*/ 245 h 321"/>
                  <a:gd name="T8" fmla="*/ 0 w 146"/>
                  <a:gd name="T9" fmla="*/ 265 h 321"/>
                  <a:gd name="T10" fmla="*/ 5 w 146"/>
                  <a:gd name="T11" fmla="*/ 286 h 321"/>
                  <a:gd name="T12" fmla="*/ 9 w 146"/>
                  <a:gd name="T13" fmla="*/ 306 h 321"/>
                  <a:gd name="T14" fmla="*/ 20 w 146"/>
                  <a:gd name="T15" fmla="*/ 321 h 321"/>
                  <a:gd name="T16" fmla="*/ 31 w 146"/>
                  <a:gd name="T17" fmla="*/ 309 h 321"/>
                  <a:gd name="T18" fmla="*/ 38 w 146"/>
                  <a:gd name="T19" fmla="*/ 287 h 321"/>
                  <a:gd name="T20" fmla="*/ 35 w 146"/>
                  <a:gd name="T21" fmla="*/ 271 h 321"/>
                  <a:gd name="T22" fmla="*/ 31 w 146"/>
                  <a:gd name="T23" fmla="*/ 252 h 321"/>
                  <a:gd name="T24" fmla="*/ 27 w 146"/>
                  <a:gd name="T25" fmla="*/ 233 h 321"/>
                  <a:gd name="T26" fmla="*/ 30 w 146"/>
                  <a:gd name="T27" fmla="*/ 215 h 321"/>
                  <a:gd name="T28" fmla="*/ 38 w 146"/>
                  <a:gd name="T29" fmla="*/ 194 h 321"/>
                  <a:gd name="T30" fmla="*/ 43 w 146"/>
                  <a:gd name="T31" fmla="*/ 177 h 321"/>
                  <a:gd name="T32" fmla="*/ 53 w 146"/>
                  <a:gd name="T33" fmla="*/ 166 h 321"/>
                  <a:gd name="T34" fmla="*/ 57 w 146"/>
                  <a:gd name="T35" fmla="*/ 185 h 321"/>
                  <a:gd name="T36" fmla="*/ 53 w 146"/>
                  <a:gd name="T37" fmla="*/ 207 h 321"/>
                  <a:gd name="T38" fmla="*/ 47 w 146"/>
                  <a:gd name="T39" fmla="*/ 218 h 321"/>
                  <a:gd name="T40" fmla="*/ 56 w 146"/>
                  <a:gd name="T41" fmla="*/ 224 h 321"/>
                  <a:gd name="T42" fmla="*/ 65 w 146"/>
                  <a:gd name="T43" fmla="*/ 220 h 321"/>
                  <a:gd name="T44" fmla="*/ 71 w 146"/>
                  <a:gd name="T45" fmla="*/ 211 h 321"/>
                  <a:gd name="T46" fmla="*/ 73 w 146"/>
                  <a:gd name="T47" fmla="*/ 201 h 321"/>
                  <a:gd name="T48" fmla="*/ 73 w 146"/>
                  <a:gd name="T49" fmla="*/ 192 h 321"/>
                  <a:gd name="T50" fmla="*/ 71 w 146"/>
                  <a:gd name="T51" fmla="*/ 177 h 321"/>
                  <a:gd name="T52" fmla="*/ 66 w 146"/>
                  <a:gd name="T53" fmla="*/ 167 h 321"/>
                  <a:gd name="T54" fmla="*/ 64 w 146"/>
                  <a:gd name="T55" fmla="*/ 157 h 321"/>
                  <a:gd name="T56" fmla="*/ 62 w 146"/>
                  <a:gd name="T57" fmla="*/ 141 h 321"/>
                  <a:gd name="T58" fmla="*/ 64 w 146"/>
                  <a:gd name="T59" fmla="*/ 129 h 321"/>
                  <a:gd name="T60" fmla="*/ 73 w 146"/>
                  <a:gd name="T61" fmla="*/ 122 h 321"/>
                  <a:gd name="T62" fmla="*/ 86 w 146"/>
                  <a:gd name="T63" fmla="*/ 118 h 321"/>
                  <a:gd name="T64" fmla="*/ 96 w 146"/>
                  <a:gd name="T65" fmla="*/ 118 h 321"/>
                  <a:gd name="T66" fmla="*/ 92 w 146"/>
                  <a:gd name="T67" fmla="*/ 103 h 321"/>
                  <a:gd name="T68" fmla="*/ 92 w 146"/>
                  <a:gd name="T69" fmla="*/ 95 h 321"/>
                  <a:gd name="T70" fmla="*/ 92 w 146"/>
                  <a:gd name="T71" fmla="*/ 80 h 321"/>
                  <a:gd name="T72" fmla="*/ 94 w 146"/>
                  <a:gd name="T73" fmla="*/ 70 h 321"/>
                  <a:gd name="T74" fmla="*/ 96 w 146"/>
                  <a:gd name="T75" fmla="*/ 60 h 321"/>
                  <a:gd name="T76" fmla="*/ 105 w 146"/>
                  <a:gd name="T77" fmla="*/ 45 h 321"/>
                  <a:gd name="T78" fmla="*/ 109 w 146"/>
                  <a:gd name="T79" fmla="*/ 36 h 321"/>
                  <a:gd name="T80" fmla="*/ 116 w 146"/>
                  <a:gd name="T81" fmla="*/ 25 h 321"/>
                  <a:gd name="T82" fmla="*/ 124 w 146"/>
                  <a:gd name="T83" fmla="*/ 15 h 321"/>
                  <a:gd name="T84" fmla="*/ 132 w 146"/>
                  <a:gd name="T85" fmla="*/ 10 h 321"/>
                  <a:gd name="T86" fmla="*/ 140 w 146"/>
                  <a:gd name="T87" fmla="*/ 3 h 321"/>
                  <a:gd name="T88" fmla="*/ 146 w 146"/>
                  <a:gd name="T89" fmla="*/ 0 h 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6" h="321">
                    <a:moveTo>
                      <a:pt x="27" y="185"/>
                    </a:moveTo>
                    <a:lnTo>
                      <a:pt x="16" y="203"/>
                    </a:lnTo>
                    <a:lnTo>
                      <a:pt x="8" y="224"/>
                    </a:lnTo>
                    <a:lnTo>
                      <a:pt x="1" y="245"/>
                    </a:lnTo>
                    <a:lnTo>
                      <a:pt x="0" y="265"/>
                    </a:lnTo>
                    <a:lnTo>
                      <a:pt x="5" y="286"/>
                    </a:lnTo>
                    <a:lnTo>
                      <a:pt x="9" y="306"/>
                    </a:lnTo>
                    <a:lnTo>
                      <a:pt x="20" y="321"/>
                    </a:lnTo>
                    <a:lnTo>
                      <a:pt x="31" y="309"/>
                    </a:lnTo>
                    <a:lnTo>
                      <a:pt x="38" y="287"/>
                    </a:lnTo>
                    <a:lnTo>
                      <a:pt x="35" y="271"/>
                    </a:lnTo>
                    <a:lnTo>
                      <a:pt x="31" y="252"/>
                    </a:lnTo>
                    <a:lnTo>
                      <a:pt x="27" y="233"/>
                    </a:lnTo>
                    <a:lnTo>
                      <a:pt x="30" y="215"/>
                    </a:lnTo>
                    <a:lnTo>
                      <a:pt x="38" y="194"/>
                    </a:lnTo>
                    <a:lnTo>
                      <a:pt x="43" y="177"/>
                    </a:lnTo>
                    <a:lnTo>
                      <a:pt x="53" y="166"/>
                    </a:lnTo>
                    <a:lnTo>
                      <a:pt x="57" y="185"/>
                    </a:lnTo>
                    <a:lnTo>
                      <a:pt x="53" y="207"/>
                    </a:lnTo>
                    <a:lnTo>
                      <a:pt x="47" y="218"/>
                    </a:lnTo>
                    <a:lnTo>
                      <a:pt x="56" y="224"/>
                    </a:lnTo>
                    <a:lnTo>
                      <a:pt x="65" y="220"/>
                    </a:lnTo>
                    <a:lnTo>
                      <a:pt x="71" y="211"/>
                    </a:lnTo>
                    <a:lnTo>
                      <a:pt x="73" y="201"/>
                    </a:lnTo>
                    <a:lnTo>
                      <a:pt x="73" y="192"/>
                    </a:lnTo>
                    <a:lnTo>
                      <a:pt x="71" y="177"/>
                    </a:lnTo>
                    <a:lnTo>
                      <a:pt x="66" y="167"/>
                    </a:lnTo>
                    <a:lnTo>
                      <a:pt x="64" y="157"/>
                    </a:lnTo>
                    <a:lnTo>
                      <a:pt x="62" y="141"/>
                    </a:lnTo>
                    <a:lnTo>
                      <a:pt x="64" y="129"/>
                    </a:lnTo>
                    <a:lnTo>
                      <a:pt x="73" y="122"/>
                    </a:lnTo>
                    <a:lnTo>
                      <a:pt x="86" y="118"/>
                    </a:lnTo>
                    <a:lnTo>
                      <a:pt x="96" y="118"/>
                    </a:lnTo>
                    <a:lnTo>
                      <a:pt x="92" y="103"/>
                    </a:lnTo>
                    <a:lnTo>
                      <a:pt x="92" y="95"/>
                    </a:lnTo>
                    <a:lnTo>
                      <a:pt x="92" y="80"/>
                    </a:lnTo>
                    <a:lnTo>
                      <a:pt x="94" y="70"/>
                    </a:lnTo>
                    <a:lnTo>
                      <a:pt x="96" y="60"/>
                    </a:lnTo>
                    <a:lnTo>
                      <a:pt x="105" y="45"/>
                    </a:lnTo>
                    <a:lnTo>
                      <a:pt x="109" y="36"/>
                    </a:lnTo>
                    <a:lnTo>
                      <a:pt x="116" y="25"/>
                    </a:lnTo>
                    <a:lnTo>
                      <a:pt x="124" y="15"/>
                    </a:lnTo>
                    <a:lnTo>
                      <a:pt x="132" y="10"/>
                    </a:lnTo>
                    <a:lnTo>
                      <a:pt x="140" y="3"/>
                    </a:lnTo>
                    <a:lnTo>
                      <a:pt x="146"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7" name="Freeform 29"/>
              <p:cNvSpPr>
                <a:spLocks/>
              </p:cNvSpPr>
              <p:nvPr/>
            </p:nvSpPr>
            <p:spPr bwMode="auto">
              <a:xfrm>
                <a:off x="4416" y="2230"/>
                <a:ext cx="294" cy="93"/>
              </a:xfrm>
              <a:custGeom>
                <a:avLst/>
                <a:gdLst>
                  <a:gd name="T0" fmla="*/ 570 w 588"/>
                  <a:gd name="T1" fmla="*/ 78 h 186"/>
                  <a:gd name="T2" fmla="*/ 533 w 588"/>
                  <a:gd name="T3" fmla="*/ 85 h 186"/>
                  <a:gd name="T4" fmla="*/ 495 w 588"/>
                  <a:gd name="T5" fmla="*/ 103 h 186"/>
                  <a:gd name="T6" fmla="*/ 466 w 588"/>
                  <a:gd name="T7" fmla="*/ 130 h 186"/>
                  <a:gd name="T8" fmla="*/ 445 w 588"/>
                  <a:gd name="T9" fmla="*/ 150 h 186"/>
                  <a:gd name="T10" fmla="*/ 416 w 588"/>
                  <a:gd name="T11" fmla="*/ 165 h 186"/>
                  <a:gd name="T12" fmla="*/ 380 w 588"/>
                  <a:gd name="T13" fmla="*/ 178 h 186"/>
                  <a:gd name="T14" fmla="*/ 338 w 588"/>
                  <a:gd name="T15" fmla="*/ 185 h 186"/>
                  <a:gd name="T16" fmla="*/ 292 w 588"/>
                  <a:gd name="T17" fmla="*/ 186 h 186"/>
                  <a:gd name="T18" fmla="*/ 244 w 588"/>
                  <a:gd name="T19" fmla="*/ 180 h 186"/>
                  <a:gd name="T20" fmla="*/ 213 w 588"/>
                  <a:gd name="T21" fmla="*/ 171 h 186"/>
                  <a:gd name="T22" fmla="*/ 176 w 588"/>
                  <a:gd name="T23" fmla="*/ 156 h 186"/>
                  <a:gd name="T24" fmla="*/ 147 w 588"/>
                  <a:gd name="T25" fmla="*/ 137 h 186"/>
                  <a:gd name="T26" fmla="*/ 127 w 588"/>
                  <a:gd name="T27" fmla="*/ 108 h 186"/>
                  <a:gd name="T28" fmla="*/ 143 w 588"/>
                  <a:gd name="T29" fmla="*/ 116 h 186"/>
                  <a:gd name="T30" fmla="*/ 176 w 588"/>
                  <a:gd name="T31" fmla="*/ 130 h 186"/>
                  <a:gd name="T32" fmla="*/ 215 w 588"/>
                  <a:gd name="T33" fmla="*/ 134 h 186"/>
                  <a:gd name="T34" fmla="*/ 263 w 588"/>
                  <a:gd name="T35" fmla="*/ 134 h 186"/>
                  <a:gd name="T36" fmla="*/ 320 w 588"/>
                  <a:gd name="T37" fmla="*/ 126 h 186"/>
                  <a:gd name="T38" fmla="*/ 375 w 588"/>
                  <a:gd name="T39" fmla="*/ 118 h 186"/>
                  <a:gd name="T40" fmla="*/ 421 w 588"/>
                  <a:gd name="T41" fmla="*/ 101 h 186"/>
                  <a:gd name="T42" fmla="*/ 454 w 588"/>
                  <a:gd name="T43" fmla="*/ 81 h 186"/>
                  <a:gd name="T44" fmla="*/ 443 w 588"/>
                  <a:gd name="T45" fmla="*/ 70 h 186"/>
                  <a:gd name="T46" fmla="*/ 396 w 588"/>
                  <a:gd name="T47" fmla="*/ 81 h 186"/>
                  <a:gd name="T48" fmla="*/ 349 w 588"/>
                  <a:gd name="T49" fmla="*/ 90 h 186"/>
                  <a:gd name="T50" fmla="*/ 308 w 588"/>
                  <a:gd name="T51" fmla="*/ 99 h 186"/>
                  <a:gd name="T52" fmla="*/ 266 w 588"/>
                  <a:gd name="T53" fmla="*/ 89 h 186"/>
                  <a:gd name="T54" fmla="*/ 226 w 588"/>
                  <a:gd name="T55" fmla="*/ 59 h 186"/>
                  <a:gd name="T56" fmla="*/ 183 w 588"/>
                  <a:gd name="T57" fmla="*/ 47 h 186"/>
                  <a:gd name="T58" fmla="*/ 136 w 588"/>
                  <a:gd name="T59" fmla="*/ 44 h 186"/>
                  <a:gd name="T60" fmla="*/ 91 w 588"/>
                  <a:gd name="T61" fmla="*/ 14 h 186"/>
                  <a:gd name="T62" fmla="*/ 35 w 588"/>
                  <a:gd name="T63" fmla="*/ 0 h 186"/>
                  <a:gd name="T64" fmla="*/ 0 w 588"/>
                  <a:gd name="T65" fmla="*/ 8 h 186"/>
                  <a:gd name="T66" fmla="*/ 16 w 588"/>
                  <a:gd name="T67" fmla="*/ 45 h 186"/>
                  <a:gd name="T68" fmla="*/ 60 w 588"/>
                  <a:gd name="T69" fmla="*/ 64 h 186"/>
                  <a:gd name="T70" fmla="*/ 114 w 588"/>
                  <a:gd name="T71" fmla="*/ 66 h 186"/>
                  <a:gd name="T72" fmla="*/ 138 w 588"/>
                  <a:gd name="T73" fmla="*/ 78 h 186"/>
                  <a:gd name="T74" fmla="*/ 153 w 588"/>
                  <a:gd name="T75" fmla="*/ 101 h 186"/>
                  <a:gd name="T76" fmla="*/ 187 w 588"/>
                  <a:gd name="T77" fmla="*/ 111 h 186"/>
                  <a:gd name="T78" fmla="*/ 225 w 588"/>
                  <a:gd name="T79" fmla="*/ 10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88" h="186">
                    <a:moveTo>
                      <a:pt x="588" y="82"/>
                    </a:moveTo>
                    <a:lnTo>
                      <a:pt x="570" y="78"/>
                    </a:lnTo>
                    <a:lnTo>
                      <a:pt x="552" y="79"/>
                    </a:lnTo>
                    <a:lnTo>
                      <a:pt x="533" y="85"/>
                    </a:lnTo>
                    <a:lnTo>
                      <a:pt x="514" y="94"/>
                    </a:lnTo>
                    <a:lnTo>
                      <a:pt x="495" y="103"/>
                    </a:lnTo>
                    <a:lnTo>
                      <a:pt x="480" y="115"/>
                    </a:lnTo>
                    <a:lnTo>
                      <a:pt x="466" y="130"/>
                    </a:lnTo>
                    <a:lnTo>
                      <a:pt x="458" y="141"/>
                    </a:lnTo>
                    <a:lnTo>
                      <a:pt x="445" y="150"/>
                    </a:lnTo>
                    <a:lnTo>
                      <a:pt x="431" y="157"/>
                    </a:lnTo>
                    <a:lnTo>
                      <a:pt x="416" y="165"/>
                    </a:lnTo>
                    <a:lnTo>
                      <a:pt x="397" y="172"/>
                    </a:lnTo>
                    <a:lnTo>
                      <a:pt x="380" y="178"/>
                    </a:lnTo>
                    <a:lnTo>
                      <a:pt x="363" y="182"/>
                    </a:lnTo>
                    <a:lnTo>
                      <a:pt x="338" y="185"/>
                    </a:lnTo>
                    <a:lnTo>
                      <a:pt x="311" y="186"/>
                    </a:lnTo>
                    <a:lnTo>
                      <a:pt x="292" y="186"/>
                    </a:lnTo>
                    <a:lnTo>
                      <a:pt x="266" y="183"/>
                    </a:lnTo>
                    <a:lnTo>
                      <a:pt x="244" y="180"/>
                    </a:lnTo>
                    <a:lnTo>
                      <a:pt x="228" y="175"/>
                    </a:lnTo>
                    <a:lnTo>
                      <a:pt x="213" y="171"/>
                    </a:lnTo>
                    <a:lnTo>
                      <a:pt x="196" y="165"/>
                    </a:lnTo>
                    <a:lnTo>
                      <a:pt x="176" y="156"/>
                    </a:lnTo>
                    <a:lnTo>
                      <a:pt x="159" y="146"/>
                    </a:lnTo>
                    <a:lnTo>
                      <a:pt x="147" y="137"/>
                    </a:lnTo>
                    <a:lnTo>
                      <a:pt x="135" y="124"/>
                    </a:lnTo>
                    <a:lnTo>
                      <a:pt x="127" y="108"/>
                    </a:lnTo>
                    <a:lnTo>
                      <a:pt x="122" y="94"/>
                    </a:lnTo>
                    <a:lnTo>
                      <a:pt x="143" y="116"/>
                    </a:lnTo>
                    <a:lnTo>
                      <a:pt x="162" y="124"/>
                    </a:lnTo>
                    <a:lnTo>
                      <a:pt x="176" y="130"/>
                    </a:lnTo>
                    <a:lnTo>
                      <a:pt x="192" y="133"/>
                    </a:lnTo>
                    <a:lnTo>
                      <a:pt x="215" y="134"/>
                    </a:lnTo>
                    <a:lnTo>
                      <a:pt x="239" y="135"/>
                    </a:lnTo>
                    <a:lnTo>
                      <a:pt x="263" y="134"/>
                    </a:lnTo>
                    <a:lnTo>
                      <a:pt x="285" y="131"/>
                    </a:lnTo>
                    <a:lnTo>
                      <a:pt x="320" y="126"/>
                    </a:lnTo>
                    <a:lnTo>
                      <a:pt x="349" y="122"/>
                    </a:lnTo>
                    <a:lnTo>
                      <a:pt x="375" y="118"/>
                    </a:lnTo>
                    <a:lnTo>
                      <a:pt x="394" y="112"/>
                    </a:lnTo>
                    <a:lnTo>
                      <a:pt x="421" y="101"/>
                    </a:lnTo>
                    <a:lnTo>
                      <a:pt x="436" y="96"/>
                    </a:lnTo>
                    <a:lnTo>
                      <a:pt x="454" y="81"/>
                    </a:lnTo>
                    <a:lnTo>
                      <a:pt x="460" y="71"/>
                    </a:lnTo>
                    <a:lnTo>
                      <a:pt x="443" y="70"/>
                    </a:lnTo>
                    <a:lnTo>
                      <a:pt x="424" y="73"/>
                    </a:lnTo>
                    <a:lnTo>
                      <a:pt x="396" y="81"/>
                    </a:lnTo>
                    <a:lnTo>
                      <a:pt x="371" y="85"/>
                    </a:lnTo>
                    <a:lnTo>
                      <a:pt x="349" y="90"/>
                    </a:lnTo>
                    <a:lnTo>
                      <a:pt x="333" y="96"/>
                    </a:lnTo>
                    <a:lnTo>
                      <a:pt x="308" y="99"/>
                    </a:lnTo>
                    <a:lnTo>
                      <a:pt x="290" y="97"/>
                    </a:lnTo>
                    <a:lnTo>
                      <a:pt x="266" y="89"/>
                    </a:lnTo>
                    <a:lnTo>
                      <a:pt x="245" y="75"/>
                    </a:lnTo>
                    <a:lnTo>
                      <a:pt x="226" y="59"/>
                    </a:lnTo>
                    <a:lnTo>
                      <a:pt x="208" y="51"/>
                    </a:lnTo>
                    <a:lnTo>
                      <a:pt x="183" y="47"/>
                    </a:lnTo>
                    <a:lnTo>
                      <a:pt x="159" y="51"/>
                    </a:lnTo>
                    <a:lnTo>
                      <a:pt x="136" y="44"/>
                    </a:lnTo>
                    <a:lnTo>
                      <a:pt x="113" y="29"/>
                    </a:lnTo>
                    <a:lnTo>
                      <a:pt x="91" y="14"/>
                    </a:lnTo>
                    <a:lnTo>
                      <a:pt x="69" y="2"/>
                    </a:lnTo>
                    <a:lnTo>
                      <a:pt x="35" y="0"/>
                    </a:lnTo>
                    <a:lnTo>
                      <a:pt x="15" y="4"/>
                    </a:lnTo>
                    <a:lnTo>
                      <a:pt x="0" y="8"/>
                    </a:lnTo>
                    <a:lnTo>
                      <a:pt x="4" y="27"/>
                    </a:lnTo>
                    <a:lnTo>
                      <a:pt x="16" y="45"/>
                    </a:lnTo>
                    <a:lnTo>
                      <a:pt x="32" y="55"/>
                    </a:lnTo>
                    <a:lnTo>
                      <a:pt x="60" y="64"/>
                    </a:lnTo>
                    <a:lnTo>
                      <a:pt x="88" y="67"/>
                    </a:lnTo>
                    <a:lnTo>
                      <a:pt x="114" y="66"/>
                    </a:lnTo>
                    <a:lnTo>
                      <a:pt x="135" y="62"/>
                    </a:lnTo>
                    <a:lnTo>
                      <a:pt x="138" y="78"/>
                    </a:lnTo>
                    <a:lnTo>
                      <a:pt x="144" y="89"/>
                    </a:lnTo>
                    <a:lnTo>
                      <a:pt x="153" y="101"/>
                    </a:lnTo>
                    <a:lnTo>
                      <a:pt x="169" y="108"/>
                    </a:lnTo>
                    <a:lnTo>
                      <a:pt x="187" y="111"/>
                    </a:lnTo>
                    <a:lnTo>
                      <a:pt x="208" y="107"/>
                    </a:lnTo>
                    <a:lnTo>
                      <a:pt x="225" y="103"/>
                    </a:lnTo>
                    <a:lnTo>
                      <a:pt x="241" y="9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8" name="Freeform 30"/>
              <p:cNvSpPr>
                <a:spLocks/>
              </p:cNvSpPr>
              <p:nvPr/>
            </p:nvSpPr>
            <p:spPr bwMode="auto">
              <a:xfrm>
                <a:off x="4733" y="2274"/>
                <a:ext cx="98" cy="169"/>
              </a:xfrm>
              <a:custGeom>
                <a:avLst/>
                <a:gdLst>
                  <a:gd name="T0" fmla="*/ 45 w 197"/>
                  <a:gd name="T1" fmla="*/ 5 h 336"/>
                  <a:gd name="T2" fmla="*/ 67 w 197"/>
                  <a:gd name="T3" fmla="*/ 16 h 336"/>
                  <a:gd name="T4" fmla="*/ 89 w 197"/>
                  <a:gd name="T5" fmla="*/ 33 h 336"/>
                  <a:gd name="T6" fmla="*/ 117 w 197"/>
                  <a:gd name="T7" fmla="*/ 53 h 336"/>
                  <a:gd name="T8" fmla="*/ 134 w 197"/>
                  <a:gd name="T9" fmla="*/ 67 h 336"/>
                  <a:gd name="T10" fmla="*/ 147 w 197"/>
                  <a:gd name="T11" fmla="*/ 79 h 336"/>
                  <a:gd name="T12" fmla="*/ 156 w 197"/>
                  <a:gd name="T13" fmla="*/ 90 h 336"/>
                  <a:gd name="T14" fmla="*/ 164 w 197"/>
                  <a:gd name="T15" fmla="*/ 107 h 336"/>
                  <a:gd name="T16" fmla="*/ 164 w 197"/>
                  <a:gd name="T17" fmla="*/ 128 h 336"/>
                  <a:gd name="T18" fmla="*/ 160 w 197"/>
                  <a:gd name="T19" fmla="*/ 150 h 336"/>
                  <a:gd name="T20" fmla="*/ 164 w 197"/>
                  <a:gd name="T21" fmla="*/ 168 h 336"/>
                  <a:gd name="T22" fmla="*/ 172 w 197"/>
                  <a:gd name="T23" fmla="*/ 198 h 336"/>
                  <a:gd name="T24" fmla="*/ 183 w 197"/>
                  <a:gd name="T25" fmla="*/ 219 h 336"/>
                  <a:gd name="T26" fmla="*/ 197 w 197"/>
                  <a:gd name="T27" fmla="*/ 235 h 336"/>
                  <a:gd name="T28" fmla="*/ 184 w 197"/>
                  <a:gd name="T29" fmla="*/ 265 h 336"/>
                  <a:gd name="T30" fmla="*/ 176 w 197"/>
                  <a:gd name="T31" fmla="*/ 294 h 336"/>
                  <a:gd name="T32" fmla="*/ 169 w 197"/>
                  <a:gd name="T33" fmla="*/ 313 h 336"/>
                  <a:gd name="T34" fmla="*/ 168 w 197"/>
                  <a:gd name="T35" fmla="*/ 336 h 336"/>
                  <a:gd name="T36" fmla="*/ 161 w 197"/>
                  <a:gd name="T37" fmla="*/ 322 h 336"/>
                  <a:gd name="T38" fmla="*/ 156 w 197"/>
                  <a:gd name="T39" fmla="*/ 307 h 336"/>
                  <a:gd name="T40" fmla="*/ 153 w 197"/>
                  <a:gd name="T41" fmla="*/ 290 h 336"/>
                  <a:gd name="T42" fmla="*/ 154 w 197"/>
                  <a:gd name="T43" fmla="*/ 268 h 336"/>
                  <a:gd name="T44" fmla="*/ 156 w 197"/>
                  <a:gd name="T45" fmla="*/ 247 h 336"/>
                  <a:gd name="T46" fmla="*/ 160 w 197"/>
                  <a:gd name="T47" fmla="*/ 223 h 336"/>
                  <a:gd name="T48" fmla="*/ 161 w 197"/>
                  <a:gd name="T49" fmla="*/ 201 h 336"/>
                  <a:gd name="T50" fmla="*/ 156 w 197"/>
                  <a:gd name="T51" fmla="*/ 182 h 336"/>
                  <a:gd name="T52" fmla="*/ 147 w 197"/>
                  <a:gd name="T53" fmla="*/ 167 h 336"/>
                  <a:gd name="T54" fmla="*/ 139 w 197"/>
                  <a:gd name="T55" fmla="*/ 145 h 336"/>
                  <a:gd name="T56" fmla="*/ 128 w 197"/>
                  <a:gd name="T57" fmla="*/ 126 h 336"/>
                  <a:gd name="T58" fmla="*/ 120 w 197"/>
                  <a:gd name="T59" fmla="*/ 117 h 336"/>
                  <a:gd name="T60" fmla="*/ 122 w 197"/>
                  <a:gd name="T61" fmla="*/ 131 h 336"/>
                  <a:gd name="T62" fmla="*/ 127 w 197"/>
                  <a:gd name="T63" fmla="*/ 152 h 336"/>
                  <a:gd name="T64" fmla="*/ 107 w 197"/>
                  <a:gd name="T65" fmla="*/ 128 h 336"/>
                  <a:gd name="T66" fmla="*/ 96 w 197"/>
                  <a:gd name="T67" fmla="*/ 116 h 336"/>
                  <a:gd name="T68" fmla="*/ 86 w 197"/>
                  <a:gd name="T69" fmla="*/ 107 h 336"/>
                  <a:gd name="T70" fmla="*/ 68 w 197"/>
                  <a:gd name="T71" fmla="*/ 94 h 336"/>
                  <a:gd name="T72" fmla="*/ 49 w 197"/>
                  <a:gd name="T73" fmla="*/ 79 h 336"/>
                  <a:gd name="T74" fmla="*/ 31 w 197"/>
                  <a:gd name="T75" fmla="*/ 64 h 336"/>
                  <a:gd name="T76" fmla="*/ 19 w 197"/>
                  <a:gd name="T77" fmla="*/ 45 h 336"/>
                  <a:gd name="T78" fmla="*/ 7 w 197"/>
                  <a:gd name="T79" fmla="*/ 26 h 336"/>
                  <a:gd name="T80" fmla="*/ 0 w 197"/>
                  <a:gd name="T81" fmla="*/ 10 h 336"/>
                  <a:gd name="T82" fmla="*/ 14 w 197"/>
                  <a:gd name="T83" fmla="*/ 3 h 336"/>
                  <a:gd name="T84" fmla="*/ 30 w 197"/>
                  <a:gd name="T85" fmla="*/ 0 h 336"/>
                  <a:gd name="T86" fmla="*/ 45 w 197"/>
                  <a:gd name="T87" fmla="*/ 5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97" h="336">
                    <a:moveTo>
                      <a:pt x="45" y="5"/>
                    </a:moveTo>
                    <a:lnTo>
                      <a:pt x="67" y="16"/>
                    </a:lnTo>
                    <a:lnTo>
                      <a:pt x="89" y="33"/>
                    </a:lnTo>
                    <a:lnTo>
                      <a:pt x="117" y="53"/>
                    </a:lnTo>
                    <a:lnTo>
                      <a:pt x="134" y="67"/>
                    </a:lnTo>
                    <a:lnTo>
                      <a:pt x="147" y="79"/>
                    </a:lnTo>
                    <a:lnTo>
                      <a:pt x="156" y="90"/>
                    </a:lnTo>
                    <a:lnTo>
                      <a:pt x="164" y="107"/>
                    </a:lnTo>
                    <a:lnTo>
                      <a:pt x="164" y="128"/>
                    </a:lnTo>
                    <a:lnTo>
                      <a:pt x="160" y="150"/>
                    </a:lnTo>
                    <a:lnTo>
                      <a:pt x="164" y="168"/>
                    </a:lnTo>
                    <a:lnTo>
                      <a:pt x="172" y="198"/>
                    </a:lnTo>
                    <a:lnTo>
                      <a:pt x="183" y="219"/>
                    </a:lnTo>
                    <a:lnTo>
                      <a:pt x="197" y="235"/>
                    </a:lnTo>
                    <a:lnTo>
                      <a:pt x="184" y="265"/>
                    </a:lnTo>
                    <a:lnTo>
                      <a:pt x="176" y="294"/>
                    </a:lnTo>
                    <a:lnTo>
                      <a:pt x="169" y="313"/>
                    </a:lnTo>
                    <a:lnTo>
                      <a:pt x="168" y="336"/>
                    </a:lnTo>
                    <a:lnTo>
                      <a:pt x="161" y="322"/>
                    </a:lnTo>
                    <a:lnTo>
                      <a:pt x="156" y="307"/>
                    </a:lnTo>
                    <a:lnTo>
                      <a:pt x="153" y="290"/>
                    </a:lnTo>
                    <a:lnTo>
                      <a:pt x="154" y="268"/>
                    </a:lnTo>
                    <a:lnTo>
                      <a:pt x="156" y="247"/>
                    </a:lnTo>
                    <a:lnTo>
                      <a:pt x="160" y="223"/>
                    </a:lnTo>
                    <a:lnTo>
                      <a:pt x="161" y="201"/>
                    </a:lnTo>
                    <a:lnTo>
                      <a:pt x="156" y="182"/>
                    </a:lnTo>
                    <a:lnTo>
                      <a:pt x="147" y="167"/>
                    </a:lnTo>
                    <a:lnTo>
                      <a:pt x="139" y="145"/>
                    </a:lnTo>
                    <a:lnTo>
                      <a:pt x="128" y="126"/>
                    </a:lnTo>
                    <a:lnTo>
                      <a:pt x="120" y="117"/>
                    </a:lnTo>
                    <a:lnTo>
                      <a:pt x="122" y="131"/>
                    </a:lnTo>
                    <a:lnTo>
                      <a:pt x="127" y="152"/>
                    </a:lnTo>
                    <a:lnTo>
                      <a:pt x="107" y="128"/>
                    </a:lnTo>
                    <a:lnTo>
                      <a:pt x="96" y="116"/>
                    </a:lnTo>
                    <a:lnTo>
                      <a:pt x="86" y="107"/>
                    </a:lnTo>
                    <a:lnTo>
                      <a:pt x="68" y="94"/>
                    </a:lnTo>
                    <a:lnTo>
                      <a:pt x="49" y="79"/>
                    </a:lnTo>
                    <a:lnTo>
                      <a:pt x="31" y="64"/>
                    </a:lnTo>
                    <a:lnTo>
                      <a:pt x="19" y="45"/>
                    </a:lnTo>
                    <a:lnTo>
                      <a:pt x="7" y="26"/>
                    </a:lnTo>
                    <a:lnTo>
                      <a:pt x="0" y="10"/>
                    </a:lnTo>
                    <a:lnTo>
                      <a:pt x="14" y="3"/>
                    </a:lnTo>
                    <a:lnTo>
                      <a:pt x="30" y="0"/>
                    </a:lnTo>
                    <a:lnTo>
                      <a:pt x="45" y="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39" name="Freeform 31"/>
              <p:cNvSpPr>
                <a:spLocks/>
              </p:cNvSpPr>
              <p:nvPr/>
            </p:nvSpPr>
            <p:spPr bwMode="auto">
              <a:xfrm>
                <a:off x="4692" y="2197"/>
                <a:ext cx="112" cy="57"/>
              </a:xfrm>
              <a:custGeom>
                <a:avLst/>
                <a:gdLst>
                  <a:gd name="T0" fmla="*/ 0 w 224"/>
                  <a:gd name="T1" fmla="*/ 16 h 113"/>
                  <a:gd name="T2" fmla="*/ 29 w 224"/>
                  <a:gd name="T3" fmla="*/ 15 h 113"/>
                  <a:gd name="T4" fmla="*/ 51 w 224"/>
                  <a:gd name="T5" fmla="*/ 19 h 113"/>
                  <a:gd name="T6" fmla="*/ 62 w 224"/>
                  <a:gd name="T7" fmla="*/ 28 h 113"/>
                  <a:gd name="T8" fmla="*/ 74 w 224"/>
                  <a:gd name="T9" fmla="*/ 49 h 113"/>
                  <a:gd name="T10" fmla="*/ 77 w 224"/>
                  <a:gd name="T11" fmla="*/ 64 h 113"/>
                  <a:gd name="T12" fmla="*/ 80 w 224"/>
                  <a:gd name="T13" fmla="*/ 79 h 113"/>
                  <a:gd name="T14" fmla="*/ 82 w 224"/>
                  <a:gd name="T15" fmla="*/ 92 h 113"/>
                  <a:gd name="T16" fmla="*/ 82 w 224"/>
                  <a:gd name="T17" fmla="*/ 101 h 113"/>
                  <a:gd name="T18" fmla="*/ 91 w 224"/>
                  <a:gd name="T19" fmla="*/ 84 h 113"/>
                  <a:gd name="T20" fmla="*/ 93 w 224"/>
                  <a:gd name="T21" fmla="*/ 64 h 113"/>
                  <a:gd name="T22" fmla="*/ 92 w 224"/>
                  <a:gd name="T23" fmla="*/ 49 h 113"/>
                  <a:gd name="T24" fmla="*/ 88 w 224"/>
                  <a:gd name="T25" fmla="*/ 30 h 113"/>
                  <a:gd name="T26" fmla="*/ 76 w 224"/>
                  <a:gd name="T27" fmla="*/ 10 h 113"/>
                  <a:gd name="T28" fmla="*/ 63 w 224"/>
                  <a:gd name="T29" fmla="*/ 0 h 113"/>
                  <a:gd name="T30" fmla="*/ 82 w 224"/>
                  <a:gd name="T31" fmla="*/ 6 h 113"/>
                  <a:gd name="T32" fmla="*/ 97 w 224"/>
                  <a:gd name="T33" fmla="*/ 28 h 113"/>
                  <a:gd name="T34" fmla="*/ 104 w 224"/>
                  <a:gd name="T35" fmla="*/ 46 h 113"/>
                  <a:gd name="T36" fmla="*/ 107 w 224"/>
                  <a:gd name="T37" fmla="*/ 61 h 113"/>
                  <a:gd name="T38" fmla="*/ 106 w 224"/>
                  <a:gd name="T39" fmla="*/ 79 h 113"/>
                  <a:gd name="T40" fmla="*/ 104 w 224"/>
                  <a:gd name="T41" fmla="*/ 87 h 113"/>
                  <a:gd name="T42" fmla="*/ 111 w 224"/>
                  <a:gd name="T43" fmla="*/ 72 h 113"/>
                  <a:gd name="T44" fmla="*/ 123 w 224"/>
                  <a:gd name="T45" fmla="*/ 56 h 113"/>
                  <a:gd name="T46" fmla="*/ 141 w 224"/>
                  <a:gd name="T47" fmla="*/ 41 h 113"/>
                  <a:gd name="T48" fmla="*/ 163 w 224"/>
                  <a:gd name="T49" fmla="*/ 31 h 113"/>
                  <a:gd name="T50" fmla="*/ 185 w 224"/>
                  <a:gd name="T51" fmla="*/ 28 h 113"/>
                  <a:gd name="T52" fmla="*/ 200 w 224"/>
                  <a:gd name="T53" fmla="*/ 31 h 113"/>
                  <a:gd name="T54" fmla="*/ 213 w 224"/>
                  <a:gd name="T55" fmla="*/ 34 h 113"/>
                  <a:gd name="T56" fmla="*/ 224 w 224"/>
                  <a:gd name="T57" fmla="*/ 38 h 113"/>
                  <a:gd name="T58" fmla="*/ 211 w 224"/>
                  <a:gd name="T59" fmla="*/ 39 h 113"/>
                  <a:gd name="T60" fmla="*/ 198 w 224"/>
                  <a:gd name="T61" fmla="*/ 43 h 113"/>
                  <a:gd name="T62" fmla="*/ 185 w 224"/>
                  <a:gd name="T63" fmla="*/ 45 h 113"/>
                  <a:gd name="T64" fmla="*/ 164 w 224"/>
                  <a:gd name="T65" fmla="*/ 50 h 113"/>
                  <a:gd name="T66" fmla="*/ 152 w 224"/>
                  <a:gd name="T67" fmla="*/ 60 h 113"/>
                  <a:gd name="T68" fmla="*/ 142 w 224"/>
                  <a:gd name="T69" fmla="*/ 69 h 113"/>
                  <a:gd name="T70" fmla="*/ 134 w 224"/>
                  <a:gd name="T71" fmla="*/ 80 h 113"/>
                  <a:gd name="T72" fmla="*/ 129 w 224"/>
                  <a:gd name="T73" fmla="*/ 94 h 113"/>
                  <a:gd name="T74" fmla="*/ 126 w 224"/>
                  <a:gd name="T75"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4" h="113">
                    <a:moveTo>
                      <a:pt x="0" y="16"/>
                    </a:moveTo>
                    <a:lnTo>
                      <a:pt x="29" y="15"/>
                    </a:lnTo>
                    <a:lnTo>
                      <a:pt x="51" y="19"/>
                    </a:lnTo>
                    <a:lnTo>
                      <a:pt x="62" y="28"/>
                    </a:lnTo>
                    <a:lnTo>
                      <a:pt x="74" y="49"/>
                    </a:lnTo>
                    <a:lnTo>
                      <a:pt x="77" y="64"/>
                    </a:lnTo>
                    <a:lnTo>
                      <a:pt x="80" y="79"/>
                    </a:lnTo>
                    <a:lnTo>
                      <a:pt x="82" y="92"/>
                    </a:lnTo>
                    <a:lnTo>
                      <a:pt x="82" y="101"/>
                    </a:lnTo>
                    <a:lnTo>
                      <a:pt x="91" y="84"/>
                    </a:lnTo>
                    <a:lnTo>
                      <a:pt x="93" y="64"/>
                    </a:lnTo>
                    <a:lnTo>
                      <a:pt x="92" y="49"/>
                    </a:lnTo>
                    <a:lnTo>
                      <a:pt x="88" y="30"/>
                    </a:lnTo>
                    <a:lnTo>
                      <a:pt x="76" y="10"/>
                    </a:lnTo>
                    <a:lnTo>
                      <a:pt x="63" y="0"/>
                    </a:lnTo>
                    <a:lnTo>
                      <a:pt x="82" y="6"/>
                    </a:lnTo>
                    <a:lnTo>
                      <a:pt x="97" y="28"/>
                    </a:lnTo>
                    <a:lnTo>
                      <a:pt x="104" y="46"/>
                    </a:lnTo>
                    <a:lnTo>
                      <a:pt x="107" y="61"/>
                    </a:lnTo>
                    <a:lnTo>
                      <a:pt x="106" y="79"/>
                    </a:lnTo>
                    <a:lnTo>
                      <a:pt x="104" y="87"/>
                    </a:lnTo>
                    <a:lnTo>
                      <a:pt x="111" y="72"/>
                    </a:lnTo>
                    <a:lnTo>
                      <a:pt x="123" y="56"/>
                    </a:lnTo>
                    <a:lnTo>
                      <a:pt x="141" y="41"/>
                    </a:lnTo>
                    <a:lnTo>
                      <a:pt x="163" y="31"/>
                    </a:lnTo>
                    <a:lnTo>
                      <a:pt x="185" y="28"/>
                    </a:lnTo>
                    <a:lnTo>
                      <a:pt x="200" y="31"/>
                    </a:lnTo>
                    <a:lnTo>
                      <a:pt x="213" y="34"/>
                    </a:lnTo>
                    <a:lnTo>
                      <a:pt x="224" y="38"/>
                    </a:lnTo>
                    <a:lnTo>
                      <a:pt x="211" y="39"/>
                    </a:lnTo>
                    <a:lnTo>
                      <a:pt x="198" y="43"/>
                    </a:lnTo>
                    <a:lnTo>
                      <a:pt x="185" y="45"/>
                    </a:lnTo>
                    <a:lnTo>
                      <a:pt x="164" y="50"/>
                    </a:lnTo>
                    <a:lnTo>
                      <a:pt x="152" y="60"/>
                    </a:lnTo>
                    <a:lnTo>
                      <a:pt x="142" y="69"/>
                    </a:lnTo>
                    <a:lnTo>
                      <a:pt x="134" y="80"/>
                    </a:lnTo>
                    <a:lnTo>
                      <a:pt x="129" y="94"/>
                    </a:lnTo>
                    <a:lnTo>
                      <a:pt x="126" y="113"/>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40" name="Freeform 32"/>
              <p:cNvSpPr>
                <a:spLocks/>
              </p:cNvSpPr>
              <p:nvPr/>
            </p:nvSpPr>
            <p:spPr bwMode="auto">
              <a:xfrm>
                <a:off x="4474" y="2341"/>
                <a:ext cx="86" cy="35"/>
              </a:xfrm>
              <a:custGeom>
                <a:avLst/>
                <a:gdLst>
                  <a:gd name="T0" fmla="*/ 166 w 172"/>
                  <a:gd name="T1" fmla="*/ 18 h 68"/>
                  <a:gd name="T2" fmla="*/ 172 w 172"/>
                  <a:gd name="T3" fmla="*/ 31 h 68"/>
                  <a:gd name="T4" fmla="*/ 172 w 172"/>
                  <a:gd name="T5" fmla="*/ 46 h 68"/>
                  <a:gd name="T6" fmla="*/ 161 w 172"/>
                  <a:gd name="T7" fmla="*/ 56 h 68"/>
                  <a:gd name="T8" fmla="*/ 143 w 172"/>
                  <a:gd name="T9" fmla="*/ 59 h 68"/>
                  <a:gd name="T10" fmla="*/ 117 w 172"/>
                  <a:gd name="T11" fmla="*/ 52 h 68"/>
                  <a:gd name="T12" fmla="*/ 91 w 172"/>
                  <a:gd name="T13" fmla="*/ 48 h 68"/>
                  <a:gd name="T14" fmla="*/ 64 w 172"/>
                  <a:gd name="T15" fmla="*/ 49 h 68"/>
                  <a:gd name="T16" fmla="*/ 41 w 172"/>
                  <a:gd name="T17" fmla="*/ 61 h 68"/>
                  <a:gd name="T18" fmla="*/ 19 w 172"/>
                  <a:gd name="T19" fmla="*/ 68 h 68"/>
                  <a:gd name="T20" fmla="*/ 1 w 172"/>
                  <a:gd name="T21" fmla="*/ 59 h 68"/>
                  <a:gd name="T22" fmla="*/ 0 w 172"/>
                  <a:gd name="T23" fmla="*/ 41 h 68"/>
                  <a:gd name="T24" fmla="*/ 11 w 172"/>
                  <a:gd name="T25" fmla="*/ 23 h 68"/>
                  <a:gd name="T26" fmla="*/ 32 w 172"/>
                  <a:gd name="T27" fmla="*/ 9 h 68"/>
                  <a:gd name="T28" fmla="*/ 68 w 172"/>
                  <a:gd name="T29" fmla="*/ 1 h 68"/>
                  <a:gd name="T30" fmla="*/ 105 w 172"/>
                  <a:gd name="T31" fmla="*/ 0 h 68"/>
                  <a:gd name="T32" fmla="*/ 142 w 172"/>
                  <a:gd name="T33" fmla="*/ 7 h 68"/>
                  <a:gd name="T34" fmla="*/ 166 w 172"/>
                  <a:gd name="T35" fmla="*/ 1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2" h="68">
                    <a:moveTo>
                      <a:pt x="166" y="18"/>
                    </a:moveTo>
                    <a:lnTo>
                      <a:pt x="172" y="31"/>
                    </a:lnTo>
                    <a:lnTo>
                      <a:pt x="172" y="46"/>
                    </a:lnTo>
                    <a:lnTo>
                      <a:pt x="161" y="56"/>
                    </a:lnTo>
                    <a:lnTo>
                      <a:pt x="143" y="59"/>
                    </a:lnTo>
                    <a:lnTo>
                      <a:pt x="117" y="52"/>
                    </a:lnTo>
                    <a:lnTo>
                      <a:pt x="91" y="48"/>
                    </a:lnTo>
                    <a:lnTo>
                      <a:pt x="64" y="49"/>
                    </a:lnTo>
                    <a:lnTo>
                      <a:pt x="41" y="61"/>
                    </a:lnTo>
                    <a:lnTo>
                      <a:pt x="19" y="68"/>
                    </a:lnTo>
                    <a:lnTo>
                      <a:pt x="1" y="59"/>
                    </a:lnTo>
                    <a:lnTo>
                      <a:pt x="0" y="41"/>
                    </a:lnTo>
                    <a:lnTo>
                      <a:pt x="11" y="23"/>
                    </a:lnTo>
                    <a:lnTo>
                      <a:pt x="32" y="9"/>
                    </a:lnTo>
                    <a:lnTo>
                      <a:pt x="68" y="1"/>
                    </a:lnTo>
                    <a:lnTo>
                      <a:pt x="105" y="0"/>
                    </a:lnTo>
                    <a:lnTo>
                      <a:pt x="142" y="7"/>
                    </a:lnTo>
                    <a:lnTo>
                      <a:pt x="166" y="18"/>
                    </a:lnTo>
                    <a:close/>
                  </a:path>
                </a:pathLst>
              </a:custGeom>
              <a:solidFill>
                <a:srgbClr val="A04000"/>
              </a:solidFill>
              <a:ln w="7938">
                <a:solidFill>
                  <a:srgbClr val="000000"/>
                </a:solidFill>
                <a:prstDash val="solid"/>
                <a:round/>
                <a:headEnd/>
                <a:tailEnd/>
              </a:ln>
            </p:spPr>
            <p:txBody>
              <a:bodyPr/>
              <a:lstStyle/>
              <a:p>
                <a:endParaRPr lang="en-GB"/>
              </a:p>
            </p:txBody>
          </p:sp>
        </p:grpSp>
        <p:grpSp>
          <p:nvGrpSpPr>
            <p:cNvPr id="196641" name="Group 33"/>
            <p:cNvGrpSpPr>
              <a:grpSpLocks/>
            </p:cNvGrpSpPr>
            <p:nvPr/>
          </p:nvGrpSpPr>
          <p:grpSpPr bwMode="auto">
            <a:xfrm>
              <a:off x="4599" y="2436"/>
              <a:ext cx="702" cy="1048"/>
              <a:chOff x="4599" y="2436"/>
              <a:chExt cx="702" cy="1048"/>
            </a:xfrm>
          </p:grpSpPr>
          <p:sp>
            <p:nvSpPr>
              <p:cNvPr id="196642" name="Freeform 34"/>
              <p:cNvSpPr>
                <a:spLocks/>
              </p:cNvSpPr>
              <p:nvPr/>
            </p:nvSpPr>
            <p:spPr bwMode="auto">
              <a:xfrm>
                <a:off x="4599" y="2436"/>
                <a:ext cx="448" cy="488"/>
              </a:xfrm>
              <a:custGeom>
                <a:avLst/>
                <a:gdLst>
                  <a:gd name="T0" fmla="*/ 473 w 897"/>
                  <a:gd name="T1" fmla="*/ 145 h 977"/>
                  <a:gd name="T2" fmla="*/ 497 w 897"/>
                  <a:gd name="T3" fmla="*/ 91 h 977"/>
                  <a:gd name="T4" fmla="*/ 544 w 897"/>
                  <a:gd name="T5" fmla="*/ 43 h 977"/>
                  <a:gd name="T6" fmla="*/ 590 w 897"/>
                  <a:gd name="T7" fmla="*/ 13 h 977"/>
                  <a:gd name="T8" fmla="*/ 648 w 897"/>
                  <a:gd name="T9" fmla="*/ 0 h 977"/>
                  <a:gd name="T10" fmla="*/ 701 w 897"/>
                  <a:gd name="T11" fmla="*/ 6 h 977"/>
                  <a:gd name="T12" fmla="*/ 759 w 897"/>
                  <a:gd name="T13" fmla="*/ 28 h 977"/>
                  <a:gd name="T14" fmla="*/ 796 w 897"/>
                  <a:gd name="T15" fmla="*/ 62 h 977"/>
                  <a:gd name="T16" fmla="*/ 821 w 897"/>
                  <a:gd name="T17" fmla="*/ 97 h 977"/>
                  <a:gd name="T18" fmla="*/ 847 w 897"/>
                  <a:gd name="T19" fmla="*/ 134 h 977"/>
                  <a:gd name="T20" fmla="*/ 867 w 897"/>
                  <a:gd name="T21" fmla="*/ 174 h 977"/>
                  <a:gd name="T22" fmla="*/ 888 w 897"/>
                  <a:gd name="T23" fmla="*/ 212 h 977"/>
                  <a:gd name="T24" fmla="*/ 897 w 897"/>
                  <a:gd name="T25" fmla="*/ 259 h 977"/>
                  <a:gd name="T26" fmla="*/ 881 w 897"/>
                  <a:gd name="T27" fmla="*/ 352 h 977"/>
                  <a:gd name="T28" fmla="*/ 839 w 897"/>
                  <a:gd name="T29" fmla="*/ 453 h 977"/>
                  <a:gd name="T30" fmla="*/ 788 w 897"/>
                  <a:gd name="T31" fmla="*/ 546 h 977"/>
                  <a:gd name="T32" fmla="*/ 736 w 897"/>
                  <a:gd name="T33" fmla="*/ 608 h 977"/>
                  <a:gd name="T34" fmla="*/ 686 w 897"/>
                  <a:gd name="T35" fmla="*/ 679 h 977"/>
                  <a:gd name="T36" fmla="*/ 617 w 897"/>
                  <a:gd name="T37" fmla="*/ 760 h 977"/>
                  <a:gd name="T38" fmla="*/ 560 w 897"/>
                  <a:gd name="T39" fmla="*/ 819 h 977"/>
                  <a:gd name="T40" fmla="*/ 541 w 897"/>
                  <a:gd name="T41" fmla="*/ 854 h 977"/>
                  <a:gd name="T42" fmla="*/ 516 w 897"/>
                  <a:gd name="T43" fmla="*/ 895 h 977"/>
                  <a:gd name="T44" fmla="*/ 488 w 897"/>
                  <a:gd name="T45" fmla="*/ 934 h 977"/>
                  <a:gd name="T46" fmla="*/ 437 w 897"/>
                  <a:gd name="T47" fmla="*/ 962 h 977"/>
                  <a:gd name="T48" fmla="*/ 358 w 897"/>
                  <a:gd name="T49" fmla="*/ 977 h 977"/>
                  <a:gd name="T50" fmla="*/ 258 w 897"/>
                  <a:gd name="T51" fmla="*/ 972 h 977"/>
                  <a:gd name="T52" fmla="*/ 172 w 897"/>
                  <a:gd name="T53" fmla="*/ 958 h 977"/>
                  <a:gd name="T54" fmla="*/ 101 w 897"/>
                  <a:gd name="T55" fmla="*/ 927 h 977"/>
                  <a:gd name="T56" fmla="*/ 47 w 897"/>
                  <a:gd name="T57" fmla="*/ 872 h 977"/>
                  <a:gd name="T58" fmla="*/ 15 w 897"/>
                  <a:gd name="T59" fmla="*/ 802 h 977"/>
                  <a:gd name="T60" fmla="*/ 0 w 897"/>
                  <a:gd name="T61" fmla="*/ 734 h 977"/>
                  <a:gd name="T62" fmla="*/ 20 w 897"/>
                  <a:gd name="T63" fmla="*/ 658 h 977"/>
                  <a:gd name="T64" fmla="*/ 50 w 897"/>
                  <a:gd name="T65" fmla="*/ 600 h 977"/>
                  <a:gd name="T66" fmla="*/ 86 w 897"/>
                  <a:gd name="T67" fmla="*/ 551 h 977"/>
                  <a:gd name="T68" fmla="*/ 136 w 897"/>
                  <a:gd name="T69" fmla="*/ 513 h 977"/>
                  <a:gd name="T70" fmla="*/ 193 w 897"/>
                  <a:gd name="T71" fmla="*/ 488 h 977"/>
                  <a:gd name="T72" fmla="*/ 264 w 897"/>
                  <a:gd name="T73" fmla="*/ 476 h 977"/>
                  <a:gd name="T74" fmla="*/ 329 w 897"/>
                  <a:gd name="T75" fmla="*/ 481 h 977"/>
                  <a:gd name="T76" fmla="*/ 372 w 897"/>
                  <a:gd name="T77" fmla="*/ 506 h 977"/>
                  <a:gd name="T78" fmla="*/ 405 w 897"/>
                  <a:gd name="T79" fmla="*/ 541 h 977"/>
                  <a:gd name="T80" fmla="*/ 456 w 897"/>
                  <a:gd name="T81" fmla="*/ 511 h 977"/>
                  <a:gd name="T82" fmla="*/ 511 w 897"/>
                  <a:gd name="T83" fmla="*/ 461 h 977"/>
                  <a:gd name="T84" fmla="*/ 553 w 897"/>
                  <a:gd name="T85" fmla="*/ 403 h 977"/>
                  <a:gd name="T86" fmla="*/ 582 w 897"/>
                  <a:gd name="T87" fmla="*/ 346 h 977"/>
                  <a:gd name="T88" fmla="*/ 511 w 897"/>
                  <a:gd name="T89" fmla="*/ 285 h 977"/>
                  <a:gd name="T90" fmla="*/ 476 w 897"/>
                  <a:gd name="T91" fmla="*/ 222 h 977"/>
                  <a:gd name="T92" fmla="*/ 473 w 897"/>
                  <a:gd name="T93" fmla="*/ 145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97" h="977">
                    <a:moveTo>
                      <a:pt x="473" y="145"/>
                    </a:moveTo>
                    <a:lnTo>
                      <a:pt x="497" y="91"/>
                    </a:lnTo>
                    <a:lnTo>
                      <a:pt x="544" y="43"/>
                    </a:lnTo>
                    <a:lnTo>
                      <a:pt x="590" y="13"/>
                    </a:lnTo>
                    <a:lnTo>
                      <a:pt x="648" y="0"/>
                    </a:lnTo>
                    <a:lnTo>
                      <a:pt x="701" y="6"/>
                    </a:lnTo>
                    <a:lnTo>
                      <a:pt x="759" y="28"/>
                    </a:lnTo>
                    <a:lnTo>
                      <a:pt x="796" y="62"/>
                    </a:lnTo>
                    <a:lnTo>
                      <a:pt x="821" y="97"/>
                    </a:lnTo>
                    <a:lnTo>
                      <a:pt x="847" y="134"/>
                    </a:lnTo>
                    <a:lnTo>
                      <a:pt x="867" y="174"/>
                    </a:lnTo>
                    <a:lnTo>
                      <a:pt x="888" y="212"/>
                    </a:lnTo>
                    <a:lnTo>
                      <a:pt x="897" y="259"/>
                    </a:lnTo>
                    <a:lnTo>
                      <a:pt x="881" y="352"/>
                    </a:lnTo>
                    <a:lnTo>
                      <a:pt x="839" y="453"/>
                    </a:lnTo>
                    <a:lnTo>
                      <a:pt x="788" y="546"/>
                    </a:lnTo>
                    <a:lnTo>
                      <a:pt x="736" y="608"/>
                    </a:lnTo>
                    <a:lnTo>
                      <a:pt x="686" y="679"/>
                    </a:lnTo>
                    <a:lnTo>
                      <a:pt x="617" y="760"/>
                    </a:lnTo>
                    <a:lnTo>
                      <a:pt x="560" y="819"/>
                    </a:lnTo>
                    <a:lnTo>
                      <a:pt x="541" y="854"/>
                    </a:lnTo>
                    <a:lnTo>
                      <a:pt x="516" y="895"/>
                    </a:lnTo>
                    <a:lnTo>
                      <a:pt x="488" y="934"/>
                    </a:lnTo>
                    <a:lnTo>
                      <a:pt x="437" y="962"/>
                    </a:lnTo>
                    <a:lnTo>
                      <a:pt x="358" y="977"/>
                    </a:lnTo>
                    <a:lnTo>
                      <a:pt x="258" y="972"/>
                    </a:lnTo>
                    <a:lnTo>
                      <a:pt x="172" y="958"/>
                    </a:lnTo>
                    <a:lnTo>
                      <a:pt x="101" y="927"/>
                    </a:lnTo>
                    <a:lnTo>
                      <a:pt x="47" y="872"/>
                    </a:lnTo>
                    <a:lnTo>
                      <a:pt x="15" y="802"/>
                    </a:lnTo>
                    <a:lnTo>
                      <a:pt x="0" y="734"/>
                    </a:lnTo>
                    <a:lnTo>
                      <a:pt x="20" y="658"/>
                    </a:lnTo>
                    <a:lnTo>
                      <a:pt x="50" y="600"/>
                    </a:lnTo>
                    <a:lnTo>
                      <a:pt x="86" y="551"/>
                    </a:lnTo>
                    <a:lnTo>
                      <a:pt x="136" y="513"/>
                    </a:lnTo>
                    <a:lnTo>
                      <a:pt x="193" y="488"/>
                    </a:lnTo>
                    <a:lnTo>
                      <a:pt x="264" y="476"/>
                    </a:lnTo>
                    <a:lnTo>
                      <a:pt x="329" y="481"/>
                    </a:lnTo>
                    <a:lnTo>
                      <a:pt x="372" y="506"/>
                    </a:lnTo>
                    <a:lnTo>
                      <a:pt x="405" y="541"/>
                    </a:lnTo>
                    <a:lnTo>
                      <a:pt x="456" y="511"/>
                    </a:lnTo>
                    <a:lnTo>
                      <a:pt x="511" y="461"/>
                    </a:lnTo>
                    <a:lnTo>
                      <a:pt x="553" y="403"/>
                    </a:lnTo>
                    <a:lnTo>
                      <a:pt x="582" y="346"/>
                    </a:lnTo>
                    <a:lnTo>
                      <a:pt x="511" y="285"/>
                    </a:lnTo>
                    <a:lnTo>
                      <a:pt x="476" y="222"/>
                    </a:lnTo>
                    <a:lnTo>
                      <a:pt x="473" y="145"/>
                    </a:lnTo>
                    <a:close/>
                  </a:path>
                </a:pathLst>
              </a:custGeom>
              <a:solidFill>
                <a:srgbClr val="008080"/>
              </a:solidFill>
              <a:ln w="7938">
                <a:solidFill>
                  <a:srgbClr val="000000"/>
                </a:solidFill>
                <a:prstDash val="solid"/>
                <a:round/>
                <a:headEnd/>
                <a:tailEnd/>
              </a:ln>
            </p:spPr>
            <p:txBody>
              <a:bodyPr/>
              <a:lstStyle/>
              <a:p>
                <a:endParaRPr lang="en-GB"/>
              </a:p>
            </p:txBody>
          </p:sp>
          <p:sp>
            <p:nvSpPr>
              <p:cNvPr id="196643" name="Freeform 35"/>
              <p:cNvSpPr>
                <a:spLocks/>
              </p:cNvSpPr>
              <p:nvPr/>
            </p:nvSpPr>
            <p:spPr bwMode="auto">
              <a:xfrm>
                <a:off x="4733" y="2516"/>
                <a:ext cx="374" cy="634"/>
              </a:xfrm>
              <a:custGeom>
                <a:avLst/>
                <a:gdLst>
                  <a:gd name="T0" fmla="*/ 78 w 748"/>
                  <a:gd name="T1" fmla="*/ 38 h 1270"/>
                  <a:gd name="T2" fmla="*/ 211 w 748"/>
                  <a:gd name="T3" fmla="*/ 2 h 1270"/>
                  <a:gd name="T4" fmla="*/ 353 w 748"/>
                  <a:gd name="T5" fmla="*/ 10 h 1270"/>
                  <a:gd name="T6" fmla="*/ 467 w 748"/>
                  <a:gd name="T7" fmla="*/ 33 h 1270"/>
                  <a:gd name="T8" fmla="*/ 583 w 748"/>
                  <a:gd name="T9" fmla="*/ 69 h 1270"/>
                  <a:gd name="T10" fmla="*/ 649 w 748"/>
                  <a:gd name="T11" fmla="*/ 101 h 1270"/>
                  <a:gd name="T12" fmla="*/ 723 w 748"/>
                  <a:gd name="T13" fmla="*/ 187 h 1270"/>
                  <a:gd name="T14" fmla="*/ 748 w 748"/>
                  <a:gd name="T15" fmla="*/ 282 h 1270"/>
                  <a:gd name="T16" fmla="*/ 729 w 748"/>
                  <a:gd name="T17" fmla="*/ 368 h 1270"/>
                  <a:gd name="T18" fmla="*/ 688 w 748"/>
                  <a:gd name="T19" fmla="*/ 450 h 1270"/>
                  <a:gd name="T20" fmla="*/ 653 w 748"/>
                  <a:gd name="T21" fmla="*/ 547 h 1270"/>
                  <a:gd name="T22" fmla="*/ 611 w 748"/>
                  <a:gd name="T23" fmla="*/ 641 h 1270"/>
                  <a:gd name="T24" fmla="*/ 564 w 748"/>
                  <a:gd name="T25" fmla="*/ 720 h 1270"/>
                  <a:gd name="T26" fmla="*/ 511 w 748"/>
                  <a:gd name="T27" fmla="*/ 789 h 1270"/>
                  <a:gd name="T28" fmla="*/ 444 w 748"/>
                  <a:gd name="T29" fmla="*/ 830 h 1270"/>
                  <a:gd name="T30" fmla="*/ 470 w 748"/>
                  <a:gd name="T31" fmla="*/ 1040 h 1270"/>
                  <a:gd name="T32" fmla="*/ 149 w 748"/>
                  <a:gd name="T33" fmla="*/ 1209 h 1270"/>
                  <a:gd name="T34" fmla="*/ 138 w 748"/>
                  <a:gd name="T35" fmla="*/ 1047 h 1270"/>
                  <a:gd name="T36" fmla="*/ 97 w 748"/>
                  <a:gd name="T37" fmla="*/ 948 h 1270"/>
                  <a:gd name="T38" fmla="*/ 50 w 748"/>
                  <a:gd name="T39" fmla="*/ 862 h 1270"/>
                  <a:gd name="T40" fmla="*/ 108 w 748"/>
                  <a:gd name="T41" fmla="*/ 812 h 1270"/>
                  <a:gd name="T42" fmla="*/ 185 w 748"/>
                  <a:gd name="T43" fmla="*/ 776 h 1270"/>
                  <a:gd name="T44" fmla="*/ 172 w 748"/>
                  <a:gd name="T45" fmla="*/ 678 h 1270"/>
                  <a:gd name="T46" fmla="*/ 219 w 748"/>
                  <a:gd name="T47" fmla="*/ 547 h 1270"/>
                  <a:gd name="T48" fmla="*/ 297 w 748"/>
                  <a:gd name="T49" fmla="*/ 444 h 1270"/>
                  <a:gd name="T50" fmla="*/ 391 w 748"/>
                  <a:gd name="T51" fmla="*/ 377 h 1270"/>
                  <a:gd name="T52" fmla="*/ 374 w 748"/>
                  <a:gd name="T53" fmla="*/ 371 h 1270"/>
                  <a:gd name="T54" fmla="*/ 331 w 748"/>
                  <a:gd name="T55" fmla="*/ 361 h 1270"/>
                  <a:gd name="T56" fmla="*/ 253 w 748"/>
                  <a:gd name="T57" fmla="*/ 399 h 1270"/>
                  <a:gd name="T58" fmla="*/ 205 w 748"/>
                  <a:gd name="T59" fmla="*/ 454 h 1270"/>
                  <a:gd name="T60" fmla="*/ 140 w 748"/>
                  <a:gd name="T61" fmla="*/ 455 h 1270"/>
                  <a:gd name="T62" fmla="*/ 121 w 748"/>
                  <a:gd name="T63" fmla="*/ 413 h 1270"/>
                  <a:gd name="T64" fmla="*/ 106 w 748"/>
                  <a:gd name="T65" fmla="*/ 380 h 1270"/>
                  <a:gd name="T66" fmla="*/ 99 w 748"/>
                  <a:gd name="T67" fmla="*/ 319 h 1270"/>
                  <a:gd name="T68" fmla="*/ 131 w 748"/>
                  <a:gd name="T69" fmla="*/ 275 h 1270"/>
                  <a:gd name="T70" fmla="*/ 75 w 748"/>
                  <a:gd name="T71" fmla="*/ 264 h 1270"/>
                  <a:gd name="T72" fmla="*/ 70 w 748"/>
                  <a:gd name="T73" fmla="*/ 204 h 1270"/>
                  <a:gd name="T74" fmla="*/ 82 w 748"/>
                  <a:gd name="T75" fmla="*/ 182 h 1270"/>
                  <a:gd name="T76" fmla="*/ 20 w 748"/>
                  <a:gd name="T77" fmla="*/ 178 h 1270"/>
                  <a:gd name="T78" fmla="*/ 0 w 748"/>
                  <a:gd name="T79" fmla="*/ 144 h 1270"/>
                  <a:gd name="T80" fmla="*/ 25 w 748"/>
                  <a:gd name="T81" fmla="*/ 77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48" h="1270">
                    <a:moveTo>
                      <a:pt x="25" y="77"/>
                    </a:moveTo>
                    <a:lnTo>
                      <a:pt x="78" y="38"/>
                    </a:lnTo>
                    <a:lnTo>
                      <a:pt x="136" y="15"/>
                    </a:lnTo>
                    <a:lnTo>
                      <a:pt x="211" y="2"/>
                    </a:lnTo>
                    <a:lnTo>
                      <a:pt x="282" y="0"/>
                    </a:lnTo>
                    <a:lnTo>
                      <a:pt x="353" y="10"/>
                    </a:lnTo>
                    <a:lnTo>
                      <a:pt x="411" y="18"/>
                    </a:lnTo>
                    <a:lnTo>
                      <a:pt x="467" y="33"/>
                    </a:lnTo>
                    <a:lnTo>
                      <a:pt x="534" y="52"/>
                    </a:lnTo>
                    <a:lnTo>
                      <a:pt x="583" y="69"/>
                    </a:lnTo>
                    <a:lnTo>
                      <a:pt x="600" y="79"/>
                    </a:lnTo>
                    <a:lnTo>
                      <a:pt x="649" y="101"/>
                    </a:lnTo>
                    <a:lnTo>
                      <a:pt x="688" y="134"/>
                    </a:lnTo>
                    <a:lnTo>
                      <a:pt x="723" y="187"/>
                    </a:lnTo>
                    <a:lnTo>
                      <a:pt x="743" y="237"/>
                    </a:lnTo>
                    <a:lnTo>
                      <a:pt x="748" y="282"/>
                    </a:lnTo>
                    <a:lnTo>
                      <a:pt x="743" y="325"/>
                    </a:lnTo>
                    <a:lnTo>
                      <a:pt x="729" y="368"/>
                    </a:lnTo>
                    <a:lnTo>
                      <a:pt x="709" y="411"/>
                    </a:lnTo>
                    <a:lnTo>
                      <a:pt x="688" y="450"/>
                    </a:lnTo>
                    <a:lnTo>
                      <a:pt x="669" y="500"/>
                    </a:lnTo>
                    <a:lnTo>
                      <a:pt x="653" y="547"/>
                    </a:lnTo>
                    <a:lnTo>
                      <a:pt x="639" y="584"/>
                    </a:lnTo>
                    <a:lnTo>
                      <a:pt x="611" y="641"/>
                    </a:lnTo>
                    <a:lnTo>
                      <a:pt x="586" y="681"/>
                    </a:lnTo>
                    <a:lnTo>
                      <a:pt x="564" y="720"/>
                    </a:lnTo>
                    <a:lnTo>
                      <a:pt x="536" y="760"/>
                    </a:lnTo>
                    <a:lnTo>
                      <a:pt x="511" y="789"/>
                    </a:lnTo>
                    <a:lnTo>
                      <a:pt x="480" y="812"/>
                    </a:lnTo>
                    <a:lnTo>
                      <a:pt x="444" y="830"/>
                    </a:lnTo>
                    <a:lnTo>
                      <a:pt x="413" y="843"/>
                    </a:lnTo>
                    <a:lnTo>
                      <a:pt x="470" y="1040"/>
                    </a:lnTo>
                    <a:lnTo>
                      <a:pt x="167" y="1270"/>
                    </a:lnTo>
                    <a:lnTo>
                      <a:pt x="149" y="1209"/>
                    </a:lnTo>
                    <a:lnTo>
                      <a:pt x="138" y="1129"/>
                    </a:lnTo>
                    <a:lnTo>
                      <a:pt x="138" y="1047"/>
                    </a:lnTo>
                    <a:lnTo>
                      <a:pt x="140" y="968"/>
                    </a:lnTo>
                    <a:lnTo>
                      <a:pt x="97" y="948"/>
                    </a:lnTo>
                    <a:lnTo>
                      <a:pt x="65" y="914"/>
                    </a:lnTo>
                    <a:lnTo>
                      <a:pt x="50" y="862"/>
                    </a:lnTo>
                    <a:lnTo>
                      <a:pt x="43" y="812"/>
                    </a:lnTo>
                    <a:lnTo>
                      <a:pt x="108" y="812"/>
                    </a:lnTo>
                    <a:lnTo>
                      <a:pt x="153" y="804"/>
                    </a:lnTo>
                    <a:lnTo>
                      <a:pt x="185" y="776"/>
                    </a:lnTo>
                    <a:lnTo>
                      <a:pt x="181" y="745"/>
                    </a:lnTo>
                    <a:lnTo>
                      <a:pt x="172" y="678"/>
                    </a:lnTo>
                    <a:lnTo>
                      <a:pt x="189" y="610"/>
                    </a:lnTo>
                    <a:lnTo>
                      <a:pt x="219" y="547"/>
                    </a:lnTo>
                    <a:lnTo>
                      <a:pt x="260" y="492"/>
                    </a:lnTo>
                    <a:lnTo>
                      <a:pt x="297" y="444"/>
                    </a:lnTo>
                    <a:lnTo>
                      <a:pt x="342" y="410"/>
                    </a:lnTo>
                    <a:lnTo>
                      <a:pt x="391" y="377"/>
                    </a:lnTo>
                    <a:lnTo>
                      <a:pt x="395" y="364"/>
                    </a:lnTo>
                    <a:lnTo>
                      <a:pt x="374" y="371"/>
                    </a:lnTo>
                    <a:lnTo>
                      <a:pt x="355" y="366"/>
                    </a:lnTo>
                    <a:lnTo>
                      <a:pt x="331" y="361"/>
                    </a:lnTo>
                    <a:lnTo>
                      <a:pt x="295" y="376"/>
                    </a:lnTo>
                    <a:lnTo>
                      <a:pt x="253" y="399"/>
                    </a:lnTo>
                    <a:lnTo>
                      <a:pt x="222" y="427"/>
                    </a:lnTo>
                    <a:lnTo>
                      <a:pt x="205" y="454"/>
                    </a:lnTo>
                    <a:lnTo>
                      <a:pt x="181" y="463"/>
                    </a:lnTo>
                    <a:lnTo>
                      <a:pt x="140" y="455"/>
                    </a:lnTo>
                    <a:lnTo>
                      <a:pt x="121" y="433"/>
                    </a:lnTo>
                    <a:lnTo>
                      <a:pt x="121" y="413"/>
                    </a:lnTo>
                    <a:lnTo>
                      <a:pt x="138" y="387"/>
                    </a:lnTo>
                    <a:lnTo>
                      <a:pt x="106" y="380"/>
                    </a:lnTo>
                    <a:lnTo>
                      <a:pt x="97" y="354"/>
                    </a:lnTo>
                    <a:lnTo>
                      <a:pt x="99" y="319"/>
                    </a:lnTo>
                    <a:lnTo>
                      <a:pt x="115" y="293"/>
                    </a:lnTo>
                    <a:lnTo>
                      <a:pt x="131" y="275"/>
                    </a:lnTo>
                    <a:lnTo>
                      <a:pt x="99" y="278"/>
                    </a:lnTo>
                    <a:lnTo>
                      <a:pt x="75" y="264"/>
                    </a:lnTo>
                    <a:lnTo>
                      <a:pt x="65" y="239"/>
                    </a:lnTo>
                    <a:lnTo>
                      <a:pt x="70" y="204"/>
                    </a:lnTo>
                    <a:lnTo>
                      <a:pt x="111" y="179"/>
                    </a:lnTo>
                    <a:lnTo>
                      <a:pt x="82" y="182"/>
                    </a:lnTo>
                    <a:lnTo>
                      <a:pt x="48" y="186"/>
                    </a:lnTo>
                    <a:lnTo>
                      <a:pt x="20" y="178"/>
                    </a:lnTo>
                    <a:lnTo>
                      <a:pt x="11" y="168"/>
                    </a:lnTo>
                    <a:lnTo>
                      <a:pt x="0" y="144"/>
                    </a:lnTo>
                    <a:lnTo>
                      <a:pt x="4" y="116"/>
                    </a:lnTo>
                    <a:lnTo>
                      <a:pt x="25" y="77"/>
                    </a:lnTo>
                    <a:close/>
                  </a:path>
                </a:pathLst>
              </a:custGeom>
              <a:solidFill>
                <a:srgbClr val="E0A080"/>
              </a:solidFill>
              <a:ln w="7938">
                <a:solidFill>
                  <a:srgbClr val="000000"/>
                </a:solidFill>
                <a:prstDash val="solid"/>
                <a:round/>
                <a:headEnd/>
                <a:tailEnd/>
              </a:ln>
            </p:spPr>
            <p:txBody>
              <a:bodyPr/>
              <a:lstStyle/>
              <a:p>
                <a:endParaRPr lang="en-GB"/>
              </a:p>
            </p:txBody>
          </p:sp>
          <p:sp>
            <p:nvSpPr>
              <p:cNvPr id="196644" name="Freeform 36"/>
              <p:cNvSpPr>
                <a:spLocks/>
              </p:cNvSpPr>
              <p:nvPr/>
            </p:nvSpPr>
            <p:spPr bwMode="auto">
              <a:xfrm>
                <a:off x="4827" y="2913"/>
                <a:ext cx="29" cy="35"/>
              </a:xfrm>
              <a:custGeom>
                <a:avLst/>
                <a:gdLst>
                  <a:gd name="T0" fmla="*/ 0 w 59"/>
                  <a:gd name="T1" fmla="*/ 0 h 71"/>
                  <a:gd name="T2" fmla="*/ 15 w 59"/>
                  <a:gd name="T3" fmla="*/ 36 h 71"/>
                  <a:gd name="T4" fmla="*/ 29 w 59"/>
                  <a:gd name="T5" fmla="*/ 53 h 71"/>
                  <a:gd name="T6" fmla="*/ 59 w 59"/>
                  <a:gd name="T7" fmla="*/ 71 h 71"/>
                </a:gdLst>
                <a:ahLst/>
                <a:cxnLst>
                  <a:cxn ang="0">
                    <a:pos x="T0" y="T1"/>
                  </a:cxn>
                  <a:cxn ang="0">
                    <a:pos x="T2" y="T3"/>
                  </a:cxn>
                  <a:cxn ang="0">
                    <a:pos x="T4" y="T5"/>
                  </a:cxn>
                  <a:cxn ang="0">
                    <a:pos x="T6" y="T7"/>
                  </a:cxn>
                </a:cxnLst>
                <a:rect l="0" t="0" r="r" b="b"/>
                <a:pathLst>
                  <a:path w="59" h="71">
                    <a:moveTo>
                      <a:pt x="0" y="0"/>
                    </a:moveTo>
                    <a:lnTo>
                      <a:pt x="15" y="36"/>
                    </a:lnTo>
                    <a:lnTo>
                      <a:pt x="29" y="53"/>
                    </a:lnTo>
                    <a:lnTo>
                      <a:pt x="59" y="7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196645" name="Group 37"/>
              <p:cNvGrpSpPr>
                <a:grpSpLocks/>
              </p:cNvGrpSpPr>
              <p:nvPr/>
            </p:nvGrpSpPr>
            <p:grpSpPr bwMode="auto">
              <a:xfrm>
                <a:off x="4730" y="2513"/>
                <a:ext cx="318" cy="238"/>
                <a:chOff x="4730" y="2513"/>
                <a:chExt cx="318" cy="238"/>
              </a:xfrm>
            </p:grpSpPr>
            <p:sp>
              <p:nvSpPr>
                <p:cNvPr id="196646" name="Freeform 38"/>
                <p:cNvSpPr>
                  <a:spLocks/>
                </p:cNvSpPr>
                <p:nvPr/>
              </p:nvSpPr>
              <p:spPr bwMode="auto">
                <a:xfrm>
                  <a:off x="4788" y="2566"/>
                  <a:ext cx="190" cy="38"/>
                </a:xfrm>
                <a:custGeom>
                  <a:avLst/>
                  <a:gdLst>
                    <a:gd name="T0" fmla="*/ 0 w 380"/>
                    <a:gd name="T1" fmla="*/ 77 h 77"/>
                    <a:gd name="T2" fmla="*/ 43 w 380"/>
                    <a:gd name="T3" fmla="*/ 36 h 77"/>
                    <a:gd name="T4" fmla="*/ 101 w 380"/>
                    <a:gd name="T5" fmla="*/ 13 h 77"/>
                    <a:gd name="T6" fmla="*/ 139 w 380"/>
                    <a:gd name="T7" fmla="*/ 2 h 77"/>
                    <a:gd name="T8" fmla="*/ 176 w 380"/>
                    <a:gd name="T9" fmla="*/ 2 h 77"/>
                    <a:gd name="T10" fmla="*/ 217 w 380"/>
                    <a:gd name="T11" fmla="*/ 0 h 77"/>
                    <a:gd name="T12" fmla="*/ 267 w 380"/>
                    <a:gd name="T13" fmla="*/ 9 h 77"/>
                    <a:gd name="T14" fmla="*/ 322 w 380"/>
                    <a:gd name="T15" fmla="*/ 17 h 77"/>
                    <a:gd name="T16" fmla="*/ 380 w 380"/>
                    <a:gd name="T17" fmla="*/ 36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77">
                      <a:moveTo>
                        <a:pt x="0" y="77"/>
                      </a:moveTo>
                      <a:lnTo>
                        <a:pt x="43" y="36"/>
                      </a:lnTo>
                      <a:lnTo>
                        <a:pt x="101" y="13"/>
                      </a:lnTo>
                      <a:lnTo>
                        <a:pt x="139" y="2"/>
                      </a:lnTo>
                      <a:lnTo>
                        <a:pt x="176" y="2"/>
                      </a:lnTo>
                      <a:lnTo>
                        <a:pt x="217" y="0"/>
                      </a:lnTo>
                      <a:lnTo>
                        <a:pt x="267" y="9"/>
                      </a:lnTo>
                      <a:lnTo>
                        <a:pt x="322" y="17"/>
                      </a:lnTo>
                      <a:lnTo>
                        <a:pt x="380" y="36"/>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47" name="Freeform 39"/>
                <p:cNvSpPr>
                  <a:spLocks/>
                </p:cNvSpPr>
                <p:nvPr/>
              </p:nvSpPr>
              <p:spPr bwMode="auto">
                <a:xfrm>
                  <a:off x="4804" y="2609"/>
                  <a:ext cx="162" cy="39"/>
                </a:xfrm>
                <a:custGeom>
                  <a:avLst/>
                  <a:gdLst>
                    <a:gd name="T0" fmla="*/ 0 w 324"/>
                    <a:gd name="T1" fmla="*/ 78 h 78"/>
                    <a:gd name="T2" fmla="*/ 36 w 324"/>
                    <a:gd name="T3" fmla="*/ 50 h 78"/>
                    <a:gd name="T4" fmla="*/ 71 w 324"/>
                    <a:gd name="T5" fmla="*/ 26 h 78"/>
                    <a:gd name="T6" fmla="*/ 116 w 324"/>
                    <a:gd name="T7" fmla="*/ 7 h 78"/>
                    <a:gd name="T8" fmla="*/ 153 w 324"/>
                    <a:gd name="T9" fmla="*/ 0 h 78"/>
                    <a:gd name="T10" fmla="*/ 201 w 324"/>
                    <a:gd name="T11" fmla="*/ 5 h 78"/>
                    <a:gd name="T12" fmla="*/ 245 w 324"/>
                    <a:gd name="T13" fmla="*/ 14 h 78"/>
                    <a:gd name="T14" fmla="*/ 284 w 324"/>
                    <a:gd name="T15" fmla="*/ 26 h 78"/>
                    <a:gd name="T16" fmla="*/ 324 w 324"/>
                    <a:gd name="T17" fmla="*/ 5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4" h="78">
                      <a:moveTo>
                        <a:pt x="0" y="78"/>
                      </a:moveTo>
                      <a:lnTo>
                        <a:pt x="36" y="50"/>
                      </a:lnTo>
                      <a:lnTo>
                        <a:pt x="71" y="26"/>
                      </a:lnTo>
                      <a:lnTo>
                        <a:pt x="116" y="7"/>
                      </a:lnTo>
                      <a:lnTo>
                        <a:pt x="153" y="0"/>
                      </a:lnTo>
                      <a:lnTo>
                        <a:pt x="201" y="5"/>
                      </a:lnTo>
                      <a:lnTo>
                        <a:pt x="245" y="14"/>
                      </a:lnTo>
                      <a:lnTo>
                        <a:pt x="284" y="26"/>
                      </a:lnTo>
                      <a:lnTo>
                        <a:pt x="324" y="52"/>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48" name="Freeform 40"/>
                <p:cNvSpPr>
                  <a:spLocks/>
                </p:cNvSpPr>
                <p:nvPr/>
              </p:nvSpPr>
              <p:spPr bwMode="auto">
                <a:xfrm>
                  <a:off x="4808" y="2652"/>
                  <a:ext cx="125" cy="51"/>
                </a:xfrm>
                <a:custGeom>
                  <a:avLst/>
                  <a:gdLst>
                    <a:gd name="T0" fmla="*/ 0 w 248"/>
                    <a:gd name="T1" fmla="*/ 102 h 102"/>
                    <a:gd name="T2" fmla="*/ 25 w 248"/>
                    <a:gd name="T3" fmla="*/ 72 h 102"/>
                    <a:gd name="T4" fmla="*/ 64 w 248"/>
                    <a:gd name="T5" fmla="*/ 39 h 102"/>
                    <a:gd name="T6" fmla="*/ 105 w 248"/>
                    <a:gd name="T7" fmla="*/ 20 h 102"/>
                    <a:gd name="T8" fmla="*/ 162 w 248"/>
                    <a:gd name="T9" fmla="*/ 0 h 102"/>
                    <a:gd name="T10" fmla="*/ 214 w 248"/>
                    <a:gd name="T11" fmla="*/ 3 h 102"/>
                    <a:gd name="T12" fmla="*/ 248 w 248"/>
                    <a:gd name="T13" fmla="*/ 24 h 102"/>
                  </a:gdLst>
                  <a:ahLst/>
                  <a:cxnLst>
                    <a:cxn ang="0">
                      <a:pos x="T0" y="T1"/>
                    </a:cxn>
                    <a:cxn ang="0">
                      <a:pos x="T2" y="T3"/>
                    </a:cxn>
                    <a:cxn ang="0">
                      <a:pos x="T4" y="T5"/>
                    </a:cxn>
                    <a:cxn ang="0">
                      <a:pos x="T6" y="T7"/>
                    </a:cxn>
                    <a:cxn ang="0">
                      <a:pos x="T8" y="T9"/>
                    </a:cxn>
                    <a:cxn ang="0">
                      <a:pos x="T10" y="T11"/>
                    </a:cxn>
                    <a:cxn ang="0">
                      <a:pos x="T12" y="T13"/>
                    </a:cxn>
                  </a:cxnLst>
                  <a:rect l="0" t="0" r="r" b="b"/>
                  <a:pathLst>
                    <a:path w="248" h="102">
                      <a:moveTo>
                        <a:pt x="0" y="102"/>
                      </a:moveTo>
                      <a:lnTo>
                        <a:pt x="25" y="72"/>
                      </a:lnTo>
                      <a:lnTo>
                        <a:pt x="64" y="39"/>
                      </a:lnTo>
                      <a:lnTo>
                        <a:pt x="105" y="20"/>
                      </a:lnTo>
                      <a:lnTo>
                        <a:pt x="162" y="0"/>
                      </a:lnTo>
                      <a:lnTo>
                        <a:pt x="214" y="3"/>
                      </a:lnTo>
                      <a:lnTo>
                        <a:pt x="248" y="2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49" name="Freeform 41"/>
                <p:cNvSpPr>
                  <a:spLocks/>
                </p:cNvSpPr>
                <p:nvPr/>
              </p:nvSpPr>
              <p:spPr bwMode="auto">
                <a:xfrm>
                  <a:off x="4730" y="2563"/>
                  <a:ext cx="47" cy="49"/>
                </a:xfrm>
                <a:custGeom>
                  <a:avLst/>
                  <a:gdLst>
                    <a:gd name="T0" fmla="*/ 15 w 93"/>
                    <a:gd name="T1" fmla="*/ 0 h 98"/>
                    <a:gd name="T2" fmla="*/ 4 w 93"/>
                    <a:gd name="T3" fmla="*/ 24 h 98"/>
                    <a:gd name="T4" fmla="*/ 0 w 93"/>
                    <a:gd name="T5" fmla="*/ 56 h 98"/>
                    <a:gd name="T6" fmla="*/ 20 w 93"/>
                    <a:gd name="T7" fmla="*/ 87 h 98"/>
                    <a:gd name="T8" fmla="*/ 55 w 93"/>
                    <a:gd name="T9" fmla="*/ 98 h 98"/>
                    <a:gd name="T10" fmla="*/ 93 w 93"/>
                    <a:gd name="T11" fmla="*/ 94 h 98"/>
                  </a:gdLst>
                  <a:ahLst/>
                  <a:cxnLst>
                    <a:cxn ang="0">
                      <a:pos x="T0" y="T1"/>
                    </a:cxn>
                    <a:cxn ang="0">
                      <a:pos x="T2" y="T3"/>
                    </a:cxn>
                    <a:cxn ang="0">
                      <a:pos x="T4" y="T5"/>
                    </a:cxn>
                    <a:cxn ang="0">
                      <a:pos x="T6" y="T7"/>
                    </a:cxn>
                    <a:cxn ang="0">
                      <a:pos x="T8" y="T9"/>
                    </a:cxn>
                    <a:cxn ang="0">
                      <a:pos x="T10" y="T11"/>
                    </a:cxn>
                  </a:cxnLst>
                  <a:rect l="0" t="0" r="r" b="b"/>
                  <a:pathLst>
                    <a:path w="93" h="98">
                      <a:moveTo>
                        <a:pt x="15" y="0"/>
                      </a:moveTo>
                      <a:lnTo>
                        <a:pt x="4" y="24"/>
                      </a:lnTo>
                      <a:lnTo>
                        <a:pt x="0" y="56"/>
                      </a:lnTo>
                      <a:lnTo>
                        <a:pt x="20" y="87"/>
                      </a:lnTo>
                      <a:lnTo>
                        <a:pt x="55" y="98"/>
                      </a:lnTo>
                      <a:lnTo>
                        <a:pt x="93" y="9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0" name="Freeform 42"/>
                <p:cNvSpPr>
                  <a:spLocks/>
                </p:cNvSpPr>
                <p:nvPr/>
              </p:nvSpPr>
              <p:spPr bwMode="auto">
                <a:xfrm>
                  <a:off x="4762" y="2617"/>
                  <a:ext cx="29" cy="39"/>
                </a:xfrm>
                <a:custGeom>
                  <a:avLst/>
                  <a:gdLst>
                    <a:gd name="T0" fmla="*/ 8 w 58"/>
                    <a:gd name="T1" fmla="*/ 0 h 78"/>
                    <a:gd name="T2" fmla="*/ 0 w 58"/>
                    <a:gd name="T3" fmla="*/ 27 h 78"/>
                    <a:gd name="T4" fmla="*/ 2 w 58"/>
                    <a:gd name="T5" fmla="*/ 53 h 78"/>
                    <a:gd name="T6" fmla="*/ 16 w 58"/>
                    <a:gd name="T7" fmla="*/ 71 h 78"/>
                    <a:gd name="T8" fmla="*/ 35 w 58"/>
                    <a:gd name="T9" fmla="*/ 78 h 78"/>
                    <a:gd name="T10" fmla="*/ 58 w 58"/>
                    <a:gd name="T11" fmla="*/ 75 h 78"/>
                  </a:gdLst>
                  <a:ahLst/>
                  <a:cxnLst>
                    <a:cxn ang="0">
                      <a:pos x="T0" y="T1"/>
                    </a:cxn>
                    <a:cxn ang="0">
                      <a:pos x="T2" y="T3"/>
                    </a:cxn>
                    <a:cxn ang="0">
                      <a:pos x="T4" y="T5"/>
                    </a:cxn>
                    <a:cxn ang="0">
                      <a:pos x="T6" y="T7"/>
                    </a:cxn>
                    <a:cxn ang="0">
                      <a:pos x="T8" y="T9"/>
                    </a:cxn>
                    <a:cxn ang="0">
                      <a:pos x="T10" y="T11"/>
                    </a:cxn>
                  </a:cxnLst>
                  <a:rect l="0" t="0" r="r" b="b"/>
                  <a:pathLst>
                    <a:path w="58" h="78">
                      <a:moveTo>
                        <a:pt x="8" y="0"/>
                      </a:moveTo>
                      <a:lnTo>
                        <a:pt x="0" y="27"/>
                      </a:lnTo>
                      <a:lnTo>
                        <a:pt x="2" y="53"/>
                      </a:lnTo>
                      <a:lnTo>
                        <a:pt x="16" y="71"/>
                      </a:lnTo>
                      <a:lnTo>
                        <a:pt x="35" y="78"/>
                      </a:lnTo>
                      <a:lnTo>
                        <a:pt x="58"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1" name="Freeform 43"/>
                <p:cNvSpPr>
                  <a:spLocks/>
                </p:cNvSpPr>
                <p:nvPr/>
              </p:nvSpPr>
              <p:spPr bwMode="auto">
                <a:xfrm>
                  <a:off x="4777" y="2664"/>
                  <a:ext cx="62" cy="87"/>
                </a:xfrm>
                <a:custGeom>
                  <a:avLst/>
                  <a:gdLst>
                    <a:gd name="T0" fmla="*/ 15 w 124"/>
                    <a:gd name="T1" fmla="*/ 0 h 173"/>
                    <a:gd name="T2" fmla="*/ 4 w 124"/>
                    <a:gd name="T3" fmla="*/ 23 h 173"/>
                    <a:gd name="T4" fmla="*/ 0 w 124"/>
                    <a:gd name="T5" fmla="*/ 45 h 173"/>
                    <a:gd name="T6" fmla="*/ 1 w 124"/>
                    <a:gd name="T7" fmla="*/ 65 h 173"/>
                    <a:gd name="T8" fmla="*/ 12 w 124"/>
                    <a:gd name="T9" fmla="*/ 87 h 173"/>
                    <a:gd name="T10" fmla="*/ 38 w 124"/>
                    <a:gd name="T11" fmla="*/ 94 h 173"/>
                    <a:gd name="T12" fmla="*/ 27 w 124"/>
                    <a:gd name="T13" fmla="*/ 114 h 173"/>
                    <a:gd name="T14" fmla="*/ 30 w 124"/>
                    <a:gd name="T15" fmla="*/ 145 h 173"/>
                    <a:gd name="T16" fmla="*/ 48 w 124"/>
                    <a:gd name="T17" fmla="*/ 165 h 173"/>
                    <a:gd name="T18" fmla="*/ 76 w 124"/>
                    <a:gd name="T19" fmla="*/ 173 h 173"/>
                    <a:gd name="T20" fmla="*/ 101 w 124"/>
                    <a:gd name="T21" fmla="*/ 173 h 173"/>
                    <a:gd name="T22" fmla="*/ 124 w 124"/>
                    <a:gd name="T23" fmla="*/ 16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73">
                      <a:moveTo>
                        <a:pt x="15" y="0"/>
                      </a:moveTo>
                      <a:lnTo>
                        <a:pt x="4" y="23"/>
                      </a:lnTo>
                      <a:lnTo>
                        <a:pt x="0" y="45"/>
                      </a:lnTo>
                      <a:lnTo>
                        <a:pt x="1" y="65"/>
                      </a:lnTo>
                      <a:lnTo>
                        <a:pt x="12" y="87"/>
                      </a:lnTo>
                      <a:lnTo>
                        <a:pt x="38" y="94"/>
                      </a:lnTo>
                      <a:lnTo>
                        <a:pt x="27" y="114"/>
                      </a:lnTo>
                      <a:lnTo>
                        <a:pt x="30" y="145"/>
                      </a:lnTo>
                      <a:lnTo>
                        <a:pt x="48" y="165"/>
                      </a:lnTo>
                      <a:lnTo>
                        <a:pt x="76" y="173"/>
                      </a:lnTo>
                      <a:lnTo>
                        <a:pt x="101" y="173"/>
                      </a:lnTo>
                      <a:lnTo>
                        <a:pt x="124" y="16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2" name="Freeform 44"/>
                <p:cNvSpPr>
                  <a:spLocks/>
                </p:cNvSpPr>
                <p:nvPr/>
              </p:nvSpPr>
              <p:spPr bwMode="auto">
                <a:xfrm>
                  <a:off x="4744" y="2513"/>
                  <a:ext cx="304" cy="45"/>
                </a:xfrm>
                <a:custGeom>
                  <a:avLst/>
                  <a:gdLst>
                    <a:gd name="T0" fmla="*/ 0 w 608"/>
                    <a:gd name="T1" fmla="*/ 80 h 90"/>
                    <a:gd name="T2" fmla="*/ 29 w 608"/>
                    <a:gd name="T3" fmla="*/ 56 h 90"/>
                    <a:gd name="T4" fmla="*/ 71 w 608"/>
                    <a:gd name="T5" fmla="*/ 35 h 90"/>
                    <a:gd name="T6" fmla="*/ 122 w 608"/>
                    <a:gd name="T7" fmla="*/ 15 h 90"/>
                    <a:gd name="T8" fmla="*/ 164 w 608"/>
                    <a:gd name="T9" fmla="*/ 4 h 90"/>
                    <a:gd name="T10" fmla="*/ 206 w 608"/>
                    <a:gd name="T11" fmla="*/ 0 h 90"/>
                    <a:gd name="T12" fmla="*/ 253 w 608"/>
                    <a:gd name="T13" fmla="*/ 0 h 90"/>
                    <a:gd name="T14" fmla="*/ 299 w 608"/>
                    <a:gd name="T15" fmla="*/ 3 h 90"/>
                    <a:gd name="T16" fmla="*/ 347 w 608"/>
                    <a:gd name="T17" fmla="*/ 8 h 90"/>
                    <a:gd name="T18" fmla="*/ 397 w 608"/>
                    <a:gd name="T19" fmla="*/ 19 h 90"/>
                    <a:gd name="T20" fmla="*/ 440 w 608"/>
                    <a:gd name="T21" fmla="*/ 27 h 90"/>
                    <a:gd name="T22" fmla="*/ 485 w 608"/>
                    <a:gd name="T23" fmla="*/ 41 h 90"/>
                    <a:gd name="T24" fmla="*/ 512 w 608"/>
                    <a:gd name="T25" fmla="*/ 50 h 90"/>
                    <a:gd name="T26" fmla="*/ 549 w 608"/>
                    <a:gd name="T27" fmla="*/ 63 h 90"/>
                    <a:gd name="T28" fmla="*/ 578 w 608"/>
                    <a:gd name="T29" fmla="*/ 75 h 90"/>
                    <a:gd name="T30" fmla="*/ 608 w 608"/>
                    <a:gd name="T31" fmla="*/ 90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8" h="90">
                      <a:moveTo>
                        <a:pt x="0" y="80"/>
                      </a:moveTo>
                      <a:lnTo>
                        <a:pt x="29" y="56"/>
                      </a:lnTo>
                      <a:lnTo>
                        <a:pt x="71" y="35"/>
                      </a:lnTo>
                      <a:lnTo>
                        <a:pt x="122" y="15"/>
                      </a:lnTo>
                      <a:lnTo>
                        <a:pt x="164" y="4"/>
                      </a:lnTo>
                      <a:lnTo>
                        <a:pt x="206" y="0"/>
                      </a:lnTo>
                      <a:lnTo>
                        <a:pt x="253" y="0"/>
                      </a:lnTo>
                      <a:lnTo>
                        <a:pt x="299" y="3"/>
                      </a:lnTo>
                      <a:lnTo>
                        <a:pt x="347" y="8"/>
                      </a:lnTo>
                      <a:lnTo>
                        <a:pt x="397" y="19"/>
                      </a:lnTo>
                      <a:lnTo>
                        <a:pt x="440" y="27"/>
                      </a:lnTo>
                      <a:lnTo>
                        <a:pt x="485" y="41"/>
                      </a:lnTo>
                      <a:lnTo>
                        <a:pt x="512" y="50"/>
                      </a:lnTo>
                      <a:lnTo>
                        <a:pt x="549" y="63"/>
                      </a:lnTo>
                      <a:lnTo>
                        <a:pt x="578" y="75"/>
                      </a:lnTo>
                      <a:lnTo>
                        <a:pt x="608" y="9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3" name="Freeform 45"/>
                <p:cNvSpPr>
                  <a:spLocks/>
                </p:cNvSpPr>
                <p:nvPr/>
              </p:nvSpPr>
              <p:spPr bwMode="auto">
                <a:xfrm>
                  <a:off x="4868" y="2695"/>
                  <a:ext cx="56" cy="53"/>
                </a:xfrm>
                <a:custGeom>
                  <a:avLst/>
                  <a:gdLst>
                    <a:gd name="T0" fmla="*/ 39 w 110"/>
                    <a:gd name="T1" fmla="*/ 0 h 105"/>
                    <a:gd name="T2" fmla="*/ 54 w 110"/>
                    <a:gd name="T3" fmla="*/ 8 h 105"/>
                    <a:gd name="T4" fmla="*/ 76 w 110"/>
                    <a:gd name="T5" fmla="*/ 15 h 105"/>
                    <a:gd name="T6" fmla="*/ 97 w 110"/>
                    <a:gd name="T7" fmla="*/ 16 h 105"/>
                    <a:gd name="T8" fmla="*/ 110 w 110"/>
                    <a:gd name="T9" fmla="*/ 16 h 105"/>
                    <a:gd name="T10" fmla="*/ 91 w 110"/>
                    <a:gd name="T11" fmla="*/ 28 h 105"/>
                    <a:gd name="T12" fmla="*/ 69 w 110"/>
                    <a:gd name="T13" fmla="*/ 39 h 105"/>
                    <a:gd name="T14" fmla="*/ 45 w 110"/>
                    <a:gd name="T15" fmla="*/ 57 h 105"/>
                    <a:gd name="T16" fmla="*/ 23 w 110"/>
                    <a:gd name="T17" fmla="*/ 76 h 105"/>
                    <a:gd name="T18" fmla="*/ 0 w 110"/>
                    <a:gd name="T19"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0" h="105">
                      <a:moveTo>
                        <a:pt x="39" y="0"/>
                      </a:moveTo>
                      <a:lnTo>
                        <a:pt x="54" y="8"/>
                      </a:lnTo>
                      <a:lnTo>
                        <a:pt x="76" y="15"/>
                      </a:lnTo>
                      <a:lnTo>
                        <a:pt x="97" y="16"/>
                      </a:lnTo>
                      <a:lnTo>
                        <a:pt x="110" y="16"/>
                      </a:lnTo>
                      <a:lnTo>
                        <a:pt x="91" y="28"/>
                      </a:lnTo>
                      <a:lnTo>
                        <a:pt x="69" y="39"/>
                      </a:lnTo>
                      <a:lnTo>
                        <a:pt x="45" y="57"/>
                      </a:lnTo>
                      <a:lnTo>
                        <a:pt x="23" y="76"/>
                      </a:lnTo>
                      <a:lnTo>
                        <a:pt x="0" y="10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96654" name="Group 46"/>
              <p:cNvGrpSpPr>
                <a:grpSpLocks/>
              </p:cNvGrpSpPr>
              <p:nvPr/>
            </p:nvGrpSpPr>
            <p:grpSpPr bwMode="auto">
              <a:xfrm>
                <a:off x="4634" y="2863"/>
                <a:ext cx="667" cy="621"/>
                <a:chOff x="4634" y="2863"/>
                <a:chExt cx="667" cy="621"/>
              </a:xfrm>
            </p:grpSpPr>
            <p:sp>
              <p:nvSpPr>
                <p:cNvPr id="196655" name="Freeform 47"/>
                <p:cNvSpPr>
                  <a:spLocks/>
                </p:cNvSpPr>
                <p:nvPr/>
              </p:nvSpPr>
              <p:spPr bwMode="auto">
                <a:xfrm>
                  <a:off x="4634" y="2874"/>
                  <a:ext cx="667" cy="610"/>
                </a:xfrm>
                <a:custGeom>
                  <a:avLst/>
                  <a:gdLst>
                    <a:gd name="T0" fmla="*/ 48 w 1334"/>
                    <a:gd name="T1" fmla="*/ 84 h 1220"/>
                    <a:gd name="T2" fmla="*/ 44 w 1334"/>
                    <a:gd name="T3" fmla="*/ 198 h 1220"/>
                    <a:gd name="T4" fmla="*/ 149 w 1334"/>
                    <a:gd name="T5" fmla="*/ 263 h 1220"/>
                    <a:gd name="T6" fmla="*/ 224 w 1334"/>
                    <a:gd name="T7" fmla="*/ 192 h 1220"/>
                    <a:gd name="T8" fmla="*/ 118 w 1334"/>
                    <a:gd name="T9" fmla="*/ 146 h 1220"/>
                    <a:gd name="T10" fmla="*/ 25 w 1334"/>
                    <a:gd name="T11" fmla="*/ 222 h 1220"/>
                    <a:gd name="T12" fmla="*/ 6 w 1334"/>
                    <a:gd name="T13" fmla="*/ 359 h 1220"/>
                    <a:gd name="T14" fmla="*/ 78 w 1334"/>
                    <a:gd name="T15" fmla="*/ 448 h 1220"/>
                    <a:gd name="T16" fmla="*/ 211 w 1334"/>
                    <a:gd name="T17" fmla="*/ 433 h 1220"/>
                    <a:gd name="T18" fmla="*/ 187 w 1334"/>
                    <a:gd name="T19" fmla="*/ 336 h 1220"/>
                    <a:gd name="T20" fmla="*/ 73 w 1334"/>
                    <a:gd name="T21" fmla="*/ 366 h 1220"/>
                    <a:gd name="T22" fmla="*/ 47 w 1334"/>
                    <a:gd name="T23" fmla="*/ 485 h 1220"/>
                    <a:gd name="T24" fmla="*/ 99 w 1334"/>
                    <a:gd name="T25" fmla="*/ 602 h 1220"/>
                    <a:gd name="T26" fmla="*/ 211 w 1334"/>
                    <a:gd name="T27" fmla="*/ 639 h 1220"/>
                    <a:gd name="T28" fmla="*/ 319 w 1334"/>
                    <a:gd name="T29" fmla="*/ 558 h 1220"/>
                    <a:gd name="T30" fmla="*/ 280 w 1334"/>
                    <a:gd name="T31" fmla="*/ 452 h 1220"/>
                    <a:gd name="T32" fmla="*/ 163 w 1334"/>
                    <a:gd name="T33" fmla="*/ 483 h 1220"/>
                    <a:gd name="T34" fmla="*/ 95 w 1334"/>
                    <a:gd name="T35" fmla="*/ 583 h 1220"/>
                    <a:gd name="T36" fmla="*/ 85 w 1334"/>
                    <a:gd name="T37" fmla="*/ 707 h 1220"/>
                    <a:gd name="T38" fmla="*/ 162 w 1334"/>
                    <a:gd name="T39" fmla="*/ 814 h 1220"/>
                    <a:gd name="T40" fmla="*/ 287 w 1334"/>
                    <a:gd name="T41" fmla="*/ 832 h 1220"/>
                    <a:gd name="T42" fmla="*/ 370 w 1334"/>
                    <a:gd name="T43" fmla="*/ 739 h 1220"/>
                    <a:gd name="T44" fmla="*/ 286 w 1334"/>
                    <a:gd name="T45" fmla="*/ 694 h 1220"/>
                    <a:gd name="T46" fmla="*/ 187 w 1334"/>
                    <a:gd name="T47" fmla="*/ 778 h 1220"/>
                    <a:gd name="T48" fmla="*/ 222 w 1334"/>
                    <a:gd name="T49" fmla="*/ 888 h 1220"/>
                    <a:gd name="T50" fmla="*/ 365 w 1334"/>
                    <a:gd name="T51" fmla="*/ 920 h 1220"/>
                    <a:gd name="T52" fmla="*/ 497 w 1334"/>
                    <a:gd name="T53" fmla="*/ 879 h 1220"/>
                    <a:gd name="T54" fmla="*/ 542 w 1334"/>
                    <a:gd name="T55" fmla="*/ 762 h 1220"/>
                    <a:gd name="T56" fmla="*/ 440 w 1334"/>
                    <a:gd name="T57" fmla="*/ 724 h 1220"/>
                    <a:gd name="T58" fmla="*/ 379 w 1334"/>
                    <a:gd name="T59" fmla="*/ 828 h 1220"/>
                    <a:gd name="T60" fmla="*/ 392 w 1334"/>
                    <a:gd name="T61" fmla="*/ 946 h 1220"/>
                    <a:gd name="T62" fmla="*/ 484 w 1334"/>
                    <a:gd name="T63" fmla="*/ 1039 h 1220"/>
                    <a:gd name="T64" fmla="*/ 617 w 1334"/>
                    <a:gd name="T65" fmla="*/ 1005 h 1220"/>
                    <a:gd name="T66" fmla="*/ 673 w 1334"/>
                    <a:gd name="T67" fmla="*/ 874 h 1220"/>
                    <a:gd name="T68" fmla="*/ 567 w 1334"/>
                    <a:gd name="T69" fmla="*/ 855 h 1220"/>
                    <a:gd name="T70" fmla="*/ 534 w 1334"/>
                    <a:gd name="T71" fmla="*/ 1001 h 1220"/>
                    <a:gd name="T72" fmla="*/ 590 w 1334"/>
                    <a:gd name="T73" fmla="*/ 1123 h 1220"/>
                    <a:gd name="T74" fmla="*/ 706 w 1334"/>
                    <a:gd name="T75" fmla="*/ 1119 h 1220"/>
                    <a:gd name="T76" fmla="*/ 780 w 1334"/>
                    <a:gd name="T77" fmla="*/ 1000 h 1220"/>
                    <a:gd name="T78" fmla="*/ 727 w 1334"/>
                    <a:gd name="T79" fmla="*/ 912 h 1220"/>
                    <a:gd name="T80" fmla="*/ 664 w 1334"/>
                    <a:gd name="T81" fmla="*/ 1000 h 1220"/>
                    <a:gd name="T82" fmla="*/ 699 w 1334"/>
                    <a:gd name="T83" fmla="*/ 1116 h 1220"/>
                    <a:gd name="T84" fmla="*/ 829 w 1334"/>
                    <a:gd name="T85" fmla="*/ 1144 h 1220"/>
                    <a:gd name="T86" fmla="*/ 945 w 1334"/>
                    <a:gd name="T87" fmla="*/ 1065 h 1220"/>
                    <a:gd name="T88" fmla="*/ 992 w 1334"/>
                    <a:gd name="T89" fmla="*/ 938 h 1220"/>
                    <a:gd name="T90" fmla="*/ 923 w 1334"/>
                    <a:gd name="T91" fmla="*/ 881 h 1220"/>
                    <a:gd name="T92" fmla="*/ 836 w 1334"/>
                    <a:gd name="T93" fmla="*/ 956 h 1220"/>
                    <a:gd name="T94" fmla="*/ 843 w 1334"/>
                    <a:gd name="T95" fmla="*/ 1080 h 1220"/>
                    <a:gd name="T96" fmla="*/ 936 w 1334"/>
                    <a:gd name="T97" fmla="*/ 1200 h 1220"/>
                    <a:gd name="T98" fmla="*/ 1086 w 1334"/>
                    <a:gd name="T99" fmla="*/ 1150 h 1220"/>
                    <a:gd name="T100" fmla="*/ 1136 w 1334"/>
                    <a:gd name="T101" fmla="*/ 1016 h 1220"/>
                    <a:gd name="T102" fmla="*/ 1093 w 1334"/>
                    <a:gd name="T103" fmla="*/ 923 h 1220"/>
                    <a:gd name="T104" fmla="*/ 1017 w 1334"/>
                    <a:gd name="T105" fmla="*/ 991 h 1220"/>
                    <a:gd name="T106" fmla="*/ 1019 w 1334"/>
                    <a:gd name="T107" fmla="*/ 1125 h 1220"/>
                    <a:gd name="T108" fmla="*/ 1116 w 1334"/>
                    <a:gd name="T109" fmla="*/ 1205 h 1220"/>
                    <a:gd name="T110" fmla="*/ 1258 w 1334"/>
                    <a:gd name="T111" fmla="*/ 1205 h 1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34" h="1220">
                      <a:moveTo>
                        <a:pt x="111" y="0"/>
                      </a:moveTo>
                      <a:lnTo>
                        <a:pt x="96" y="13"/>
                      </a:lnTo>
                      <a:lnTo>
                        <a:pt x="84" y="28"/>
                      </a:lnTo>
                      <a:lnTo>
                        <a:pt x="71" y="45"/>
                      </a:lnTo>
                      <a:lnTo>
                        <a:pt x="58" y="65"/>
                      </a:lnTo>
                      <a:lnTo>
                        <a:pt x="48" y="84"/>
                      </a:lnTo>
                      <a:lnTo>
                        <a:pt x="43" y="102"/>
                      </a:lnTo>
                      <a:lnTo>
                        <a:pt x="39" y="121"/>
                      </a:lnTo>
                      <a:lnTo>
                        <a:pt x="35" y="136"/>
                      </a:lnTo>
                      <a:lnTo>
                        <a:pt x="33" y="154"/>
                      </a:lnTo>
                      <a:lnTo>
                        <a:pt x="37" y="177"/>
                      </a:lnTo>
                      <a:lnTo>
                        <a:pt x="44" y="198"/>
                      </a:lnTo>
                      <a:lnTo>
                        <a:pt x="55" y="214"/>
                      </a:lnTo>
                      <a:lnTo>
                        <a:pt x="67" y="233"/>
                      </a:lnTo>
                      <a:lnTo>
                        <a:pt x="88" y="245"/>
                      </a:lnTo>
                      <a:lnTo>
                        <a:pt x="104" y="252"/>
                      </a:lnTo>
                      <a:lnTo>
                        <a:pt x="126" y="259"/>
                      </a:lnTo>
                      <a:lnTo>
                        <a:pt x="149" y="263"/>
                      </a:lnTo>
                      <a:lnTo>
                        <a:pt x="170" y="263"/>
                      </a:lnTo>
                      <a:lnTo>
                        <a:pt x="194" y="255"/>
                      </a:lnTo>
                      <a:lnTo>
                        <a:pt x="211" y="244"/>
                      </a:lnTo>
                      <a:lnTo>
                        <a:pt x="219" y="228"/>
                      </a:lnTo>
                      <a:lnTo>
                        <a:pt x="223" y="211"/>
                      </a:lnTo>
                      <a:lnTo>
                        <a:pt x="224" y="192"/>
                      </a:lnTo>
                      <a:lnTo>
                        <a:pt x="215" y="172"/>
                      </a:lnTo>
                      <a:lnTo>
                        <a:pt x="197" y="162"/>
                      </a:lnTo>
                      <a:lnTo>
                        <a:pt x="182" y="154"/>
                      </a:lnTo>
                      <a:lnTo>
                        <a:pt x="163" y="148"/>
                      </a:lnTo>
                      <a:lnTo>
                        <a:pt x="144" y="144"/>
                      </a:lnTo>
                      <a:lnTo>
                        <a:pt x="118" y="146"/>
                      </a:lnTo>
                      <a:lnTo>
                        <a:pt x="100" y="150"/>
                      </a:lnTo>
                      <a:lnTo>
                        <a:pt x="80" y="158"/>
                      </a:lnTo>
                      <a:lnTo>
                        <a:pt x="61" y="168"/>
                      </a:lnTo>
                      <a:lnTo>
                        <a:pt x="44" y="184"/>
                      </a:lnTo>
                      <a:lnTo>
                        <a:pt x="30" y="204"/>
                      </a:lnTo>
                      <a:lnTo>
                        <a:pt x="25" y="222"/>
                      </a:lnTo>
                      <a:lnTo>
                        <a:pt x="15" y="244"/>
                      </a:lnTo>
                      <a:lnTo>
                        <a:pt x="10" y="266"/>
                      </a:lnTo>
                      <a:lnTo>
                        <a:pt x="6" y="286"/>
                      </a:lnTo>
                      <a:lnTo>
                        <a:pt x="0" y="310"/>
                      </a:lnTo>
                      <a:lnTo>
                        <a:pt x="0" y="332"/>
                      </a:lnTo>
                      <a:lnTo>
                        <a:pt x="6" y="359"/>
                      </a:lnTo>
                      <a:lnTo>
                        <a:pt x="10" y="377"/>
                      </a:lnTo>
                      <a:lnTo>
                        <a:pt x="17" y="393"/>
                      </a:lnTo>
                      <a:lnTo>
                        <a:pt x="29" y="408"/>
                      </a:lnTo>
                      <a:lnTo>
                        <a:pt x="40" y="420"/>
                      </a:lnTo>
                      <a:lnTo>
                        <a:pt x="62" y="438"/>
                      </a:lnTo>
                      <a:lnTo>
                        <a:pt x="78" y="448"/>
                      </a:lnTo>
                      <a:lnTo>
                        <a:pt x="97" y="455"/>
                      </a:lnTo>
                      <a:lnTo>
                        <a:pt x="122" y="461"/>
                      </a:lnTo>
                      <a:lnTo>
                        <a:pt x="148" y="464"/>
                      </a:lnTo>
                      <a:lnTo>
                        <a:pt x="171" y="459"/>
                      </a:lnTo>
                      <a:lnTo>
                        <a:pt x="193" y="448"/>
                      </a:lnTo>
                      <a:lnTo>
                        <a:pt x="211" y="433"/>
                      </a:lnTo>
                      <a:lnTo>
                        <a:pt x="222" y="414"/>
                      </a:lnTo>
                      <a:lnTo>
                        <a:pt x="224" y="393"/>
                      </a:lnTo>
                      <a:lnTo>
                        <a:pt x="223" y="373"/>
                      </a:lnTo>
                      <a:lnTo>
                        <a:pt x="216" y="355"/>
                      </a:lnTo>
                      <a:lnTo>
                        <a:pt x="207" y="345"/>
                      </a:lnTo>
                      <a:lnTo>
                        <a:pt x="187" y="336"/>
                      </a:lnTo>
                      <a:lnTo>
                        <a:pt x="170" y="330"/>
                      </a:lnTo>
                      <a:lnTo>
                        <a:pt x="151" y="326"/>
                      </a:lnTo>
                      <a:lnTo>
                        <a:pt x="129" y="326"/>
                      </a:lnTo>
                      <a:lnTo>
                        <a:pt x="107" y="333"/>
                      </a:lnTo>
                      <a:lnTo>
                        <a:pt x="88" y="345"/>
                      </a:lnTo>
                      <a:lnTo>
                        <a:pt x="73" y="366"/>
                      </a:lnTo>
                      <a:lnTo>
                        <a:pt x="62" y="388"/>
                      </a:lnTo>
                      <a:lnTo>
                        <a:pt x="56" y="409"/>
                      </a:lnTo>
                      <a:lnTo>
                        <a:pt x="54" y="430"/>
                      </a:lnTo>
                      <a:lnTo>
                        <a:pt x="50" y="446"/>
                      </a:lnTo>
                      <a:lnTo>
                        <a:pt x="47" y="465"/>
                      </a:lnTo>
                      <a:lnTo>
                        <a:pt x="47" y="485"/>
                      </a:lnTo>
                      <a:lnTo>
                        <a:pt x="48" y="505"/>
                      </a:lnTo>
                      <a:lnTo>
                        <a:pt x="51" y="531"/>
                      </a:lnTo>
                      <a:lnTo>
                        <a:pt x="59" y="550"/>
                      </a:lnTo>
                      <a:lnTo>
                        <a:pt x="73" y="575"/>
                      </a:lnTo>
                      <a:lnTo>
                        <a:pt x="89" y="588"/>
                      </a:lnTo>
                      <a:lnTo>
                        <a:pt x="99" y="602"/>
                      </a:lnTo>
                      <a:lnTo>
                        <a:pt x="111" y="616"/>
                      </a:lnTo>
                      <a:lnTo>
                        <a:pt x="126" y="627"/>
                      </a:lnTo>
                      <a:lnTo>
                        <a:pt x="147" y="633"/>
                      </a:lnTo>
                      <a:lnTo>
                        <a:pt x="168" y="642"/>
                      </a:lnTo>
                      <a:lnTo>
                        <a:pt x="187" y="642"/>
                      </a:lnTo>
                      <a:lnTo>
                        <a:pt x="211" y="639"/>
                      </a:lnTo>
                      <a:lnTo>
                        <a:pt x="233" y="636"/>
                      </a:lnTo>
                      <a:lnTo>
                        <a:pt x="257" y="624"/>
                      </a:lnTo>
                      <a:lnTo>
                        <a:pt x="278" y="609"/>
                      </a:lnTo>
                      <a:lnTo>
                        <a:pt x="297" y="593"/>
                      </a:lnTo>
                      <a:lnTo>
                        <a:pt x="309" y="575"/>
                      </a:lnTo>
                      <a:lnTo>
                        <a:pt x="319" y="558"/>
                      </a:lnTo>
                      <a:lnTo>
                        <a:pt x="328" y="538"/>
                      </a:lnTo>
                      <a:lnTo>
                        <a:pt x="332" y="513"/>
                      </a:lnTo>
                      <a:lnTo>
                        <a:pt x="331" y="489"/>
                      </a:lnTo>
                      <a:lnTo>
                        <a:pt x="317" y="468"/>
                      </a:lnTo>
                      <a:lnTo>
                        <a:pt x="299" y="456"/>
                      </a:lnTo>
                      <a:lnTo>
                        <a:pt x="280" y="452"/>
                      </a:lnTo>
                      <a:lnTo>
                        <a:pt x="264" y="450"/>
                      </a:lnTo>
                      <a:lnTo>
                        <a:pt x="239" y="453"/>
                      </a:lnTo>
                      <a:lnTo>
                        <a:pt x="216" y="459"/>
                      </a:lnTo>
                      <a:lnTo>
                        <a:pt x="198" y="465"/>
                      </a:lnTo>
                      <a:lnTo>
                        <a:pt x="181" y="475"/>
                      </a:lnTo>
                      <a:lnTo>
                        <a:pt x="163" y="483"/>
                      </a:lnTo>
                      <a:lnTo>
                        <a:pt x="144" y="495"/>
                      </a:lnTo>
                      <a:lnTo>
                        <a:pt x="127" y="509"/>
                      </a:lnTo>
                      <a:lnTo>
                        <a:pt x="114" y="527"/>
                      </a:lnTo>
                      <a:lnTo>
                        <a:pt x="106" y="546"/>
                      </a:lnTo>
                      <a:lnTo>
                        <a:pt x="97" y="567"/>
                      </a:lnTo>
                      <a:lnTo>
                        <a:pt x="95" y="583"/>
                      </a:lnTo>
                      <a:lnTo>
                        <a:pt x="89" y="608"/>
                      </a:lnTo>
                      <a:lnTo>
                        <a:pt x="85" y="625"/>
                      </a:lnTo>
                      <a:lnTo>
                        <a:pt x="82" y="643"/>
                      </a:lnTo>
                      <a:lnTo>
                        <a:pt x="80" y="664"/>
                      </a:lnTo>
                      <a:lnTo>
                        <a:pt x="81" y="687"/>
                      </a:lnTo>
                      <a:lnTo>
                        <a:pt x="85" y="707"/>
                      </a:lnTo>
                      <a:lnTo>
                        <a:pt x="91" y="724"/>
                      </a:lnTo>
                      <a:lnTo>
                        <a:pt x="97" y="744"/>
                      </a:lnTo>
                      <a:lnTo>
                        <a:pt x="110" y="761"/>
                      </a:lnTo>
                      <a:lnTo>
                        <a:pt x="125" y="784"/>
                      </a:lnTo>
                      <a:lnTo>
                        <a:pt x="144" y="800"/>
                      </a:lnTo>
                      <a:lnTo>
                        <a:pt x="162" y="814"/>
                      </a:lnTo>
                      <a:lnTo>
                        <a:pt x="183" y="828"/>
                      </a:lnTo>
                      <a:lnTo>
                        <a:pt x="204" y="834"/>
                      </a:lnTo>
                      <a:lnTo>
                        <a:pt x="222" y="837"/>
                      </a:lnTo>
                      <a:lnTo>
                        <a:pt x="243" y="840"/>
                      </a:lnTo>
                      <a:lnTo>
                        <a:pt x="269" y="837"/>
                      </a:lnTo>
                      <a:lnTo>
                        <a:pt x="287" y="832"/>
                      </a:lnTo>
                      <a:lnTo>
                        <a:pt x="308" y="822"/>
                      </a:lnTo>
                      <a:lnTo>
                        <a:pt x="323" y="817"/>
                      </a:lnTo>
                      <a:lnTo>
                        <a:pt x="343" y="800"/>
                      </a:lnTo>
                      <a:lnTo>
                        <a:pt x="357" y="780"/>
                      </a:lnTo>
                      <a:lnTo>
                        <a:pt x="365" y="763"/>
                      </a:lnTo>
                      <a:lnTo>
                        <a:pt x="370" y="739"/>
                      </a:lnTo>
                      <a:lnTo>
                        <a:pt x="373" y="720"/>
                      </a:lnTo>
                      <a:lnTo>
                        <a:pt x="365" y="705"/>
                      </a:lnTo>
                      <a:lnTo>
                        <a:pt x="347" y="694"/>
                      </a:lnTo>
                      <a:lnTo>
                        <a:pt x="329" y="692"/>
                      </a:lnTo>
                      <a:lnTo>
                        <a:pt x="301" y="692"/>
                      </a:lnTo>
                      <a:lnTo>
                        <a:pt x="286" y="694"/>
                      </a:lnTo>
                      <a:lnTo>
                        <a:pt x="269" y="699"/>
                      </a:lnTo>
                      <a:lnTo>
                        <a:pt x="248" y="710"/>
                      </a:lnTo>
                      <a:lnTo>
                        <a:pt x="223" y="728"/>
                      </a:lnTo>
                      <a:lnTo>
                        <a:pt x="211" y="743"/>
                      </a:lnTo>
                      <a:lnTo>
                        <a:pt x="197" y="761"/>
                      </a:lnTo>
                      <a:lnTo>
                        <a:pt x="187" y="778"/>
                      </a:lnTo>
                      <a:lnTo>
                        <a:pt x="185" y="795"/>
                      </a:lnTo>
                      <a:lnTo>
                        <a:pt x="183" y="814"/>
                      </a:lnTo>
                      <a:lnTo>
                        <a:pt x="185" y="832"/>
                      </a:lnTo>
                      <a:lnTo>
                        <a:pt x="187" y="849"/>
                      </a:lnTo>
                      <a:lnTo>
                        <a:pt x="200" y="867"/>
                      </a:lnTo>
                      <a:lnTo>
                        <a:pt x="222" y="888"/>
                      </a:lnTo>
                      <a:lnTo>
                        <a:pt x="241" y="903"/>
                      </a:lnTo>
                      <a:lnTo>
                        <a:pt x="263" y="915"/>
                      </a:lnTo>
                      <a:lnTo>
                        <a:pt x="284" y="920"/>
                      </a:lnTo>
                      <a:lnTo>
                        <a:pt x="309" y="926"/>
                      </a:lnTo>
                      <a:lnTo>
                        <a:pt x="334" y="923"/>
                      </a:lnTo>
                      <a:lnTo>
                        <a:pt x="365" y="920"/>
                      </a:lnTo>
                      <a:lnTo>
                        <a:pt x="383" y="918"/>
                      </a:lnTo>
                      <a:lnTo>
                        <a:pt x="410" y="915"/>
                      </a:lnTo>
                      <a:lnTo>
                        <a:pt x="433" y="909"/>
                      </a:lnTo>
                      <a:lnTo>
                        <a:pt x="456" y="901"/>
                      </a:lnTo>
                      <a:lnTo>
                        <a:pt x="480" y="890"/>
                      </a:lnTo>
                      <a:lnTo>
                        <a:pt x="497" y="879"/>
                      </a:lnTo>
                      <a:lnTo>
                        <a:pt x="512" y="864"/>
                      </a:lnTo>
                      <a:lnTo>
                        <a:pt x="527" y="843"/>
                      </a:lnTo>
                      <a:lnTo>
                        <a:pt x="538" y="821"/>
                      </a:lnTo>
                      <a:lnTo>
                        <a:pt x="544" y="800"/>
                      </a:lnTo>
                      <a:lnTo>
                        <a:pt x="545" y="778"/>
                      </a:lnTo>
                      <a:lnTo>
                        <a:pt x="542" y="762"/>
                      </a:lnTo>
                      <a:lnTo>
                        <a:pt x="534" y="746"/>
                      </a:lnTo>
                      <a:lnTo>
                        <a:pt x="515" y="733"/>
                      </a:lnTo>
                      <a:lnTo>
                        <a:pt x="497" y="724"/>
                      </a:lnTo>
                      <a:lnTo>
                        <a:pt x="481" y="721"/>
                      </a:lnTo>
                      <a:lnTo>
                        <a:pt x="459" y="721"/>
                      </a:lnTo>
                      <a:lnTo>
                        <a:pt x="440" y="724"/>
                      </a:lnTo>
                      <a:lnTo>
                        <a:pt x="418" y="737"/>
                      </a:lnTo>
                      <a:lnTo>
                        <a:pt x="410" y="751"/>
                      </a:lnTo>
                      <a:lnTo>
                        <a:pt x="400" y="769"/>
                      </a:lnTo>
                      <a:lnTo>
                        <a:pt x="392" y="787"/>
                      </a:lnTo>
                      <a:lnTo>
                        <a:pt x="384" y="804"/>
                      </a:lnTo>
                      <a:lnTo>
                        <a:pt x="379" y="828"/>
                      </a:lnTo>
                      <a:lnTo>
                        <a:pt x="376" y="849"/>
                      </a:lnTo>
                      <a:lnTo>
                        <a:pt x="376" y="873"/>
                      </a:lnTo>
                      <a:lnTo>
                        <a:pt x="377" y="886"/>
                      </a:lnTo>
                      <a:lnTo>
                        <a:pt x="381" y="903"/>
                      </a:lnTo>
                      <a:lnTo>
                        <a:pt x="385" y="920"/>
                      </a:lnTo>
                      <a:lnTo>
                        <a:pt x="392" y="946"/>
                      </a:lnTo>
                      <a:lnTo>
                        <a:pt x="405" y="972"/>
                      </a:lnTo>
                      <a:lnTo>
                        <a:pt x="417" y="991"/>
                      </a:lnTo>
                      <a:lnTo>
                        <a:pt x="430" y="1012"/>
                      </a:lnTo>
                      <a:lnTo>
                        <a:pt x="452" y="1027"/>
                      </a:lnTo>
                      <a:lnTo>
                        <a:pt x="470" y="1035"/>
                      </a:lnTo>
                      <a:lnTo>
                        <a:pt x="484" y="1039"/>
                      </a:lnTo>
                      <a:lnTo>
                        <a:pt x="507" y="1043"/>
                      </a:lnTo>
                      <a:lnTo>
                        <a:pt x="530" y="1039"/>
                      </a:lnTo>
                      <a:lnTo>
                        <a:pt x="548" y="1037"/>
                      </a:lnTo>
                      <a:lnTo>
                        <a:pt x="574" y="1032"/>
                      </a:lnTo>
                      <a:lnTo>
                        <a:pt x="598" y="1019"/>
                      </a:lnTo>
                      <a:lnTo>
                        <a:pt x="617" y="1005"/>
                      </a:lnTo>
                      <a:lnTo>
                        <a:pt x="638" y="989"/>
                      </a:lnTo>
                      <a:lnTo>
                        <a:pt x="652" y="968"/>
                      </a:lnTo>
                      <a:lnTo>
                        <a:pt x="668" y="945"/>
                      </a:lnTo>
                      <a:lnTo>
                        <a:pt x="676" y="918"/>
                      </a:lnTo>
                      <a:lnTo>
                        <a:pt x="678" y="896"/>
                      </a:lnTo>
                      <a:lnTo>
                        <a:pt x="673" y="874"/>
                      </a:lnTo>
                      <a:lnTo>
                        <a:pt x="664" y="859"/>
                      </a:lnTo>
                      <a:lnTo>
                        <a:pt x="650" y="847"/>
                      </a:lnTo>
                      <a:lnTo>
                        <a:pt x="630" y="837"/>
                      </a:lnTo>
                      <a:lnTo>
                        <a:pt x="611" y="837"/>
                      </a:lnTo>
                      <a:lnTo>
                        <a:pt x="592" y="843"/>
                      </a:lnTo>
                      <a:lnTo>
                        <a:pt x="567" y="855"/>
                      </a:lnTo>
                      <a:lnTo>
                        <a:pt x="553" y="871"/>
                      </a:lnTo>
                      <a:lnTo>
                        <a:pt x="542" y="896"/>
                      </a:lnTo>
                      <a:lnTo>
                        <a:pt x="534" y="920"/>
                      </a:lnTo>
                      <a:lnTo>
                        <a:pt x="530" y="949"/>
                      </a:lnTo>
                      <a:lnTo>
                        <a:pt x="531" y="975"/>
                      </a:lnTo>
                      <a:lnTo>
                        <a:pt x="534" y="1001"/>
                      </a:lnTo>
                      <a:lnTo>
                        <a:pt x="544" y="1022"/>
                      </a:lnTo>
                      <a:lnTo>
                        <a:pt x="549" y="1045"/>
                      </a:lnTo>
                      <a:lnTo>
                        <a:pt x="553" y="1067"/>
                      </a:lnTo>
                      <a:lnTo>
                        <a:pt x="563" y="1084"/>
                      </a:lnTo>
                      <a:lnTo>
                        <a:pt x="577" y="1106"/>
                      </a:lnTo>
                      <a:lnTo>
                        <a:pt x="590" y="1123"/>
                      </a:lnTo>
                      <a:lnTo>
                        <a:pt x="607" y="1136"/>
                      </a:lnTo>
                      <a:lnTo>
                        <a:pt x="628" y="1143"/>
                      </a:lnTo>
                      <a:lnTo>
                        <a:pt x="646" y="1146"/>
                      </a:lnTo>
                      <a:lnTo>
                        <a:pt x="664" y="1143"/>
                      </a:lnTo>
                      <a:lnTo>
                        <a:pt x="684" y="1134"/>
                      </a:lnTo>
                      <a:lnTo>
                        <a:pt x="706" y="1119"/>
                      </a:lnTo>
                      <a:lnTo>
                        <a:pt x="720" y="1102"/>
                      </a:lnTo>
                      <a:lnTo>
                        <a:pt x="735" y="1086"/>
                      </a:lnTo>
                      <a:lnTo>
                        <a:pt x="751" y="1063"/>
                      </a:lnTo>
                      <a:lnTo>
                        <a:pt x="761" y="1046"/>
                      </a:lnTo>
                      <a:lnTo>
                        <a:pt x="769" y="1023"/>
                      </a:lnTo>
                      <a:lnTo>
                        <a:pt x="780" y="1000"/>
                      </a:lnTo>
                      <a:lnTo>
                        <a:pt x="784" y="971"/>
                      </a:lnTo>
                      <a:lnTo>
                        <a:pt x="785" y="950"/>
                      </a:lnTo>
                      <a:lnTo>
                        <a:pt x="781" y="938"/>
                      </a:lnTo>
                      <a:lnTo>
                        <a:pt x="773" y="920"/>
                      </a:lnTo>
                      <a:lnTo>
                        <a:pt x="750" y="914"/>
                      </a:lnTo>
                      <a:lnTo>
                        <a:pt x="727" y="912"/>
                      </a:lnTo>
                      <a:lnTo>
                        <a:pt x="709" y="920"/>
                      </a:lnTo>
                      <a:lnTo>
                        <a:pt x="693" y="933"/>
                      </a:lnTo>
                      <a:lnTo>
                        <a:pt x="682" y="946"/>
                      </a:lnTo>
                      <a:lnTo>
                        <a:pt x="673" y="964"/>
                      </a:lnTo>
                      <a:lnTo>
                        <a:pt x="667" y="986"/>
                      </a:lnTo>
                      <a:lnTo>
                        <a:pt x="664" y="1000"/>
                      </a:lnTo>
                      <a:lnTo>
                        <a:pt x="664" y="1017"/>
                      </a:lnTo>
                      <a:lnTo>
                        <a:pt x="664" y="1035"/>
                      </a:lnTo>
                      <a:lnTo>
                        <a:pt x="668" y="1061"/>
                      </a:lnTo>
                      <a:lnTo>
                        <a:pt x="676" y="1079"/>
                      </a:lnTo>
                      <a:lnTo>
                        <a:pt x="686" y="1098"/>
                      </a:lnTo>
                      <a:lnTo>
                        <a:pt x="699" y="1116"/>
                      </a:lnTo>
                      <a:lnTo>
                        <a:pt x="717" y="1125"/>
                      </a:lnTo>
                      <a:lnTo>
                        <a:pt x="746" y="1134"/>
                      </a:lnTo>
                      <a:lnTo>
                        <a:pt x="764" y="1138"/>
                      </a:lnTo>
                      <a:lnTo>
                        <a:pt x="791" y="1143"/>
                      </a:lnTo>
                      <a:lnTo>
                        <a:pt x="810" y="1146"/>
                      </a:lnTo>
                      <a:lnTo>
                        <a:pt x="829" y="1144"/>
                      </a:lnTo>
                      <a:lnTo>
                        <a:pt x="848" y="1139"/>
                      </a:lnTo>
                      <a:lnTo>
                        <a:pt x="865" y="1132"/>
                      </a:lnTo>
                      <a:lnTo>
                        <a:pt x="892" y="1116"/>
                      </a:lnTo>
                      <a:lnTo>
                        <a:pt x="910" y="1105"/>
                      </a:lnTo>
                      <a:lnTo>
                        <a:pt x="927" y="1088"/>
                      </a:lnTo>
                      <a:lnTo>
                        <a:pt x="945" y="1065"/>
                      </a:lnTo>
                      <a:lnTo>
                        <a:pt x="959" y="1043"/>
                      </a:lnTo>
                      <a:lnTo>
                        <a:pt x="972" y="1022"/>
                      </a:lnTo>
                      <a:lnTo>
                        <a:pt x="979" y="996"/>
                      </a:lnTo>
                      <a:lnTo>
                        <a:pt x="983" y="972"/>
                      </a:lnTo>
                      <a:lnTo>
                        <a:pt x="987" y="955"/>
                      </a:lnTo>
                      <a:lnTo>
                        <a:pt x="992" y="938"/>
                      </a:lnTo>
                      <a:lnTo>
                        <a:pt x="992" y="920"/>
                      </a:lnTo>
                      <a:lnTo>
                        <a:pt x="985" y="907"/>
                      </a:lnTo>
                      <a:lnTo>
                        <a:pt x="975" y="894"/>
                      </a:lnTo>
                      <a:lnTo>
                        <a:pt x="957" y="885"/>
                      </a:lnTo>
                      <a:lnTo>
                        <a:pt x="941" y="881"/>
                      </a:lnTo>
                      <a:lnTo>
                        <a:pt x="923" y="881"/>
                      </a:lnTo>
                      <a:lnTo>
                        <a:pt x="907" y="882"/>
                      </a:lnTo>
                      <a:lnTo>
                        <a:pt x="886" y="890"/>
                      </a:lnTo>
                      <a:lnTo>
                        <a:pt x="865" y="905"/>
                      </a:lnTo>
                      <a:lnTo>
                        <a:pt x="851" y="920"/>
                      </a:lnTo>
                      <a:lnTo>
                        <a:pt x="845" y="934"/>
                      </a:lnTo>
                      <a:lnTo>
                        <a:pt x="836" y="956"/>
                      </a:lnTo>
                      <a:lnTo>
                        <a:pt x="833" y="972"/>
                      </a:lnTo>
                      <a:lnTo>
                        <a:pt x="829" y="998"/>
                      </a:lnTo>
                      <a:lnTo>
                        <a:pt x="828" y="1023"/>
                      </a:lnTo>
                      <a:lnTo>
                        <a:pt x="829" y="1043"/>
                      </a:lnTo>
                      <a:lnTo>
                        <a:pt x="833" y="1063"/>
                      </a:lnTo>
                      <a:lnTo>
                        <a:pt x="843" y="1080"/>
                      </a:lnTo>
                      <a:lnTo>
                        <a:pt x="851" y="1098"/>
                      </a:lnTo>
                      <a:lnTo>
                        <a:pt x="869" y="1125"/>
                      </a:lnTo>
                      <a:lnTo>
                        <a:pt x="881" y="1144"/>
                      </a:lnTo>
                      <a:lnTo>
                        <a:pt x="895" y="1164"/>
                      </a:lnTo>
                      <a:lnTo>
                        <a:pt x="911" y="1184"/>
                      </a:lnTo>
                      <a:lnTo>
                        <a:pt x="936" y="1200"/>
                      </a:lnTo>
                      <a:lnTo>
                        <a:pt x="956" y="1206"/>
                      </a:lnTo>
                      <a:lnTo>
                        <a:pt x="982" y="1205"/>
                      </a:lnTo>
                      <a:lnTo>
                        <a:pt x="1009" y="1199"/>
                      </a:lnTo>
                      <a:lnTo>
                        <a:pt x="1035" y="1187"/>
                      </a:lnTo>
                      <a:lnTo>
                        <a:pt x="1067" y="1166"/>
                      </a:lnTo>
                      <a:lnTo>
                        <a:pt x="1086" y="1150"/>
                      </a:lnTo>
                      <a:lnTo>
                        <a:pt x="1102" y="1129"/>
                      </a:lnTo>
                      <a:lnTo>
                        <a:pt x="1113" y="1109"/>
                      </a:lnTo>
                      <a:lnTo>
                        <a:pt x="1124" y="1086"/>
                      </a:lnTo>
                      <a:lnTo>
                        <a:pt x="1131" y="1063"/>
                      </a:lnTo>
                      <a:lnTo>
                        <a:pt x="1133" y="1045"/>
                      </a:lnTo>
                      <a:lnTo>
                        <a:pt x="1136" y="1016"/>
                      </a:lnTo>
                      <a:lnTo>
                        <a:pt x="1139" y="997"/>
                      </a:lnTo>
                      <a:lnTo>
                        <a:pt x="1139" y="976"/>
                      </a:lnTo>
                      <a:lnTo>
                        <a:pt x="1139" y="960"/>
                      </a:lnTo>
                      <a:lnTo>
                        <a:pt x="1129" y="941"/>
                      </a:lnTo>
                      <a:lnTo>
                        <a:pt x="1114" y="930"/>
                      </a:lnTo>
                      <a:lnTo>
                        <a:pt x="1093" y="923"/>
                      </a:lnTo>
                      <a:lnTo>
                        <a:pt x="1080" y="923"/>
                      </a:lnTo>
                      <a:lnTo>
                        <a:pt x="1063" y="927"/>
                      </a:lnTo>
                      <a:lnTo>
                        <a:pt x="1043" y="938"/>
                      </a:lnTo>
                      <a:lnTo>
                        <a:pt x="1032" y="949"/>
                      </a:lnTo>
                      <a:lnTo>
                        <a:pt x="1024" y="970"/>
                      </a:lnTo>
                      <a:lnTo>
                        <a:pt x="1017" y="991"/>
                      </a:lnTo>
                      <a:lnTo>
                        <a:pt x="1013" y="1008"/>
                      </a:lnTo>
                      <a:lnTo>
                        <a:pt x="1012" y="1035"/>
                      </a:lnTo>
                      <a:lnTo>
                        <a:pt x="1011" y="1063"/>
                      </a:lnTo>
                      <a:lnTo>
                        <a:pt x="1011" y="1084"/>
                      </a:lnTo>
                      <a:lnTo>
                        <a:pt x="1015" y="1102"/>
                      </a:lnTo>
                      <a:lnTo>
                        <a:pt x="1019" y="1125"/>
                      </a:lnTo>
                      <a:lnTo>
                        <a:pt x="1028" y="1142"/>
                      </a:lnTo>
                      <a:lnTo>
                        <a:pt x="1045" y="1161"/>
                      </a:lnTo>
                      <a:lnTo>
                        <a:pt x="1063" y="1179"/>
                      </a:lnTo>
                      <a:lnTo>
                        <a:pt x="1080" y="1187"/>
                      </a:lnTo>
                      <a:lnTo>
                        <a:pt x="1098" y="1196"/>
                      </a:lnTo>
                      <a:lnTo>
                        <a:pt x="1116" y="1205"/>
                      </a:lnTo>
                      <a:lnTo>
                        <a:pt x="1133" y="1211"/>
                      </a:lnTo>
                      <a:lnTo>
                        <a:pt x="1151" y="1217"/>
                      </a:lnTo>
                      <a:lnTo>
                        <a:pt x="1176" y="1218"/>
                      </a:lnTo>
                      <a:lnTo>
                        <a:pt x="1202" y="1220"/>
                      </a:lnTo>
                      <a:lnTo>
                        <a:pt x="1229" y="1216"/>
                      </a:lnTo>
                      <a:lnTo>
                        <a:pt x="1258" y="1205"/>
                      </a:lnTo>
                      <a:lnTo>
                        <a:pt x="1281" y="1188"/>
                      </a:lnTo>
                      <a:lnTo>
                        <a:pt x="1301" y="1169"/>
                      </a:lnTo>
                      <a:lnTo>
                        <a:pt x="1316" y="1147"/>
                      </a:lnTo>
                      <a:lnTo>
                        <a:pt x="1326" y="1125"/>
                      </a:lnTo>
                      <a:lnTo>
                        <a:pt x="1334" y="1103"/>
                      </a:lnTo>
                    </a:path>
                  </a:pathLst>
                </a:custGeom>
                <a:noFill/>
                <a:ln w="15875">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6" name="Oval 48"/>
                <p:cNvSpPr>
                  <a:spLocks noChangeArrowheads="1"/>
                </p:cNvSpPr>
                <p:nvPr/>
              </p:nvSpPr>
              <p:spPr bwMode="auto">
                <a:xfrm>
                  <a:off x="4679" y="2863"/>
                  <a:ext cx="25" cy="26"/>
                </a:xfrm>
                <a:prstGeom prst="ellipse">
                  <a:avLst/>
                </a:prstGeom>
                <a:solidFill>
                  <a:srgbClr val="0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96657" name="Group 49"/>
              <p:cNvGrpSpPr>
                <a:grpSpLocks/>
              </p:cNvGrpSpPr>
              <p:nvPr/>
            </p:nvGrpSpPr>
            <p:grpSpPr bwMode="auto">
              <a:xfrm>
                <a:off x="4646" y="2463"/>
                <a:ext cx="338" cy="441"/>
                <a:chOff x="4646" y="2463"/>
                <a:chExt cx="338" cy="441"/>
              </a:xfrm>
            </p:grpSpPr>
            <p:sp>
              <p:nvSpPr>
                <p:cNvPr id="196658" name="Freeform 50"/>
                <p:cNvSpPr>
                  <a:spLocks/>
                </p:cNvSpPr>
                <p:nvPr/>
              </p:nvSpPr>
              <p:spPr bwMode="auto">
                <a:xfrm>
                  <a:off x="4878" y="2463"/>
                  <a:ext cx="106" cy="46"/>
                </a:xfrm>
                <a:custGeom>
                  <a:avLst/>
                  <a:gdLst>
                    <a:gd name="T0" fmla="*/ 211 w 211"/>
                    <a:gd name="T1" fmla="*/ 25 h 92"/>
                    <a:gd name="T2" fmla="*/ 170 w 211"/>
                    <a:gd name="T3" fmla="*/ 6 h 92"/>
                    <a:gd name="T4" fmla="*/ 127 w 211"/>
                    <a:gd name="T5" fmla="*/ 0 h 92"/>
                    <a:gd name="T6" fmla="*/ 89 w 211"/>
                    <a:gd name="T7" fmla="*/ 6 h 92"/>
                    <a:gd name="T8" fmla="*/ 53 w 211"/>
                    <a:gd name="T9" fmla="*/ 22 h 92"/>
                    <a:gd name="T10" fmla="*/ 22 w 211"/>
                    <a:gd name="T11" fmla="*/ 48 h 92"/>
                    <a:gd name="T12" fmla="*/ 0 w 211"/>
                    <a:gd name="T13" fmla="*/ 92 h 92"/>
                  </a:gdLst>
                  <a:ahLst/>
                  <a:cxnLst>
                    <a:cxn ang="0">
                      <a:pos x="T0" y="T1"/>
                    </a:cxn>
                    <a:cxn ang="0">
                      <a:pos x="T2" y="T3"/>
                    </a:cxn>
                    <a:cxn ang="0">
                      <a:pos x="T4" y="T5"/>
                    </a:cxn>
                    <a:cxn ang="0">
                      <a:pos x="T6" y="T7"/>
                    </a:cxn>
                    <a:cxn ang="0">
                      <a:pos x="T8" y="T9"/>
                    </a:cxn>
                    <a:cxn ang="0">
                      <a:pos x="T10" y="T11"/>
                    </a:cxn>
                    <a:cxn ang="0">
                      <a:pos x="T12" y="T13"/>
                    </a:cxn>
                  </a:cxnLst>
                  <a:rect l="0" t="0" r="r" b="b"/>
                  <a:pathLst>
                    <a:path w="211" h="92">
                      <a:moveTo>
                        <a:pt x="211" y="25"/>
                      </a:moveTo>
                      <a:lnTo>
                        <a:pt x="170" y="6"/>
                      </a:lnTo>
                      <a:lnTo>
                        <a:pt x="127" y="0"/>
                      </a:lnTo>
                      <a:lnTo>
                        <a:pt x="89" y="6"/>
                      </a:lnTo>
                      <a:lnTo>
                        <a:pt x="53" y="22"/>
                      </a:lnTo>
                      <a:lnTo>
                        <a:pt x="22" y="48"/>
                      </a:lnTo>
                      <a:lnTo>
                        <a:pt x="0" y="92"/>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6659" name="Freeform 51"/>
                <p:cNvSpPr>
                  <a:spLocks/>
                </p:cNvSpPr>
                <p:nvPr/>
              </p:nvSpPr>
              <p:spPr bwMode="auto">
                <a:xfrm>
                  <a:off x="4646" y="2691"/>
                  <a:ext cx="130" cy="213"/>
                </a:xfrm>
                <a:custGeom>
                  <a:avLst/>
                  <a:gdLst>
                    <a:gd name="T0" fmla="*/ 259 w 259"/>
                    <a:gd name="T1" fmla="*/ 10 h 426"/>
                    <a:gd name="T2" fmla="*/ 211 w 259"/>
                    <a:gd name="T3" fmla="*/ 0 h 426"/>
                    <a:gd name="T4" fmla="*/ 158 w 259"/>
                    <a:gd name="T5" fmla="*/ 7 h 426"/>
                    <a:gd name="T6" fmla="*/ 98 w 259"/>
                    <a:gd name="T7" fmla="*/ 27 h 426"/>
                    <a:gd name="T8" fmla="*/ 50 w 259"/>
                    <a:gd name="T9" fmla="*/ 74 h 426"/>
                    <a:gd name="T10" fmla="*/ 26 w 259"/>
                    <a:gd name="T11" fmla="*/ 127 h 426"/>
                    <a:gd name="T12" fmla="*/ 6 w 259"/>
                    <a:gd name="T13" fmla="*/ 191 h 426"/>
                    <a:gd name="T14" fmla="*/ 0 w 259"/>
                    <a:gd name="T15" fmla="*/ 266 h 426"/>
                    <a:gd name="T16" fmla="*/ 9 w 259"/>
                    <a:gd name="T17" fmla="*/ 336 h 426"/>
                    <a:gd name="T18" fmla="*/ 24 w 259"/>
                    <a:gd name="T19" fmla="*/ 381 h 426"/>
                    <a:gd name="T20" fmla="*/ 47 w 259"/>
                    <a:gd name="T21" fmla="*/ 426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9" h="426">
                      <a:moveTo>
                        <a:pt x="259" y="10"/>
                      </a:moveTo>
                      <a:lnTo>
                        <a:pt x="211" y="0"/>
                      </a:lnTo>
                      <a:lnTo>
                        <a:pt x="158" y="7"/>
                      </a:lnTo>
                      <a:lnTo>
                        <a:pt x="98" y="27"/>
                      </a:lnTo>
                      <a:lnTo>
                        <a:pt x="50" y="74"/>
                      </a:lnTo>
                      <a:lnTo>
                        <a:pt x="26" y="127"/>
                      </a:lnTo>
                      <a:lnTo>
                        <a:pt x="6" y="191"/>
                      </a:lnTo>
                      <a:lnTo>
                        <a:pt x="0" y="266"/>
                      </a:lnTo>
                      <a:lnTo>
                        <a:pt x="9" y="336"/>
                      </a:lnTo>
                      <a:lnTo>
                        <a:pt x="24" y="381"/>
                      </a:lnTo>
                      <a:lnTo>
                        <a:pt x="47" y="426"/>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spTree>
    <p:extLst>
      <p:ext uri="{BB962C8B-B14F-4D97-AF65-F5344CB8AC3E}">
        <p14:creationId xmlns:p14="http://schemas.microsoft.com/office/powerpoint/2010/main" val="2855977919"/>
      </p:ext>
    </p:extLst>
  </p:cSld>
  <p:clrMapOvr>
    <a:masterClrMapping/>
  </p:clrMapOvr>
  <p:transition>
    <p:split orient="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4000"/>
                                  </p:stCondLst>
                                  <p:childTnLst>
                                    <p:set>
                                      <p:cBhvr>
                                        <p:cTn id="6" dur="1" fill="hold">
                                          <p:stCondLst>
                                            <p:cond delay="0"/>
                                          </p:stCondLst>
                                        </p:cTn>
                                        <p:tgtEl>
                                          <p:spTgt spid="196613"/>
                                        </p:tgtEl>
                                        <p:attrNameLst>
                                          <p:attrName>style.visibility</p:attrName>
                                        </p:attrNameLst>
                                      </p:cBhvr>
                                      <p:to>
                                        <p:strVal val="visible"/>
                                      </p:to>
                                    </p:set>
                                    <p:animEffect transition="in" filter="dissolve">
                                      <p:cBhvr>
                                        <p:cTn id="7" dur="500"/>
                                        <p:tgtEl>
                                          <p:spTgt spid="1966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6612"/>
                                        </p:tgtEl>
                                        <p:attrNameLst>
                                          <p:attrName>style.visibility</p:attrName>
                                        </p:attrNameLst>
                                      </p:cBhvr>
                                      <p:to>
                                        <p:strVal val="visible"/>
                                      </p:to>
                                    </p:set>
                                    <p:animEffect transition="in" filter="dissolve">
                                      <p:cBhvr>
                                        <p:cTn id="12" dur="500"/>
                                        <p:tgtEl>
                                          <p:spTgt spid="1966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661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658"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Fixed Cost Per Unit</a:t>
            </a:r>
          </a:p>
        </p:txBody>
      </p:sp>
      <p:sp>
        <p:nvSpPr>
          <p:cNvPr id="198659" name="Line 3"/>
          <p:cNvSpPr>
            <a:spLocks noChangeShapeType="1"/>
          </p:cNvSpPr>
          <p:nvPr/>
        </p:nvSpPr>
        <p:spPr bwMode="auto">
          <a:xfrm>
            <a:off x="7404100" y="5867400"/>
            <a:ext cx="3022600" cy="0"/>
          </a:xfrm>
          <a:prstGeom prst="line">
            <a:avLst/>
          </a:prstGeom>
          <a:noFill/>
          <a:ln w="25399">
            <a:solidFill>
              <a:srgbClr val="FFFFFF"/>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98660" name="Group 4"/>
          <p:cNvGrpSpPr>
            <a:grpSpLocks/>
          </p:cNvGrpSpPr>
          <p:nvPr/>
        </p:nvGrpSpPr>
        <p:grpSpPr bwMode="auto">
          <a:xfrm>
            <a:off x="6588126" y="2509838"/>
            <a:ext cx="3849688" cy="3863974"/>
            <a:chOff x="3190" y="1581"/>
            <a:chExt cx="2425" cy="2434"/>
          </a:xfrm>
        </p:grpSpPr>
        <p:sp>
          <p:nvSpPr>
            <p:cNvPr id="198661" name="Rectangle 5"/>
            <p:cNvSpPr>
              <a:spLocks noChangeArrowheads="1"/>
            </p:cNvSpPr>
            <p:nvPr/>
          </p:nvSpPr>
          <p:spPr bwMode="auto">
            <a:xfrm>
              <a:off x="3697" y="3745"/>
              <a:ext cx="1918" cy="27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spcBef>
                  <a:spcPct val="50000"/>
                </a:spcBef>
              </a:pPr>
              <a:r>
                <a:rPr lang="en-US" altLang="en-US" sz="2200">
                  <a:solidFill>
                    <a:srgbClr val="006600"/>
                  </a:solidFill>
                  <a:latin typeface="Arial" panose="020B0604020202020204" pitchFamily="34" charset="0"/>
                </a:rPr>
                <a:t>Number of Local Calls </a:t>
              </a:r>
            </a:p>
          </p:txBody>
        </p:sp>
        <p:sp>
          <p:nvSpPr>
            <p:cNvPr id="198662" name="Line 6"/>
            <p:cNvSpPr>
              <a:spLocks noChangeShapeType="1"/>
            </p:cNvSpPr>
            <p:nvPr/>
          </p:nvSpPr>
          <p:spPr bwMode="auto">
            <a:xfrm>
              <a:off x="3696" y="1784"/>
              <a:ext cx="0" cy="1904"/>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8663" name="Line 7"/>
            <p:cNvSpPr>
              <a:spLocks noChangeShapeType="1"/>
            </p:cNvSpPr>
            <p:nvPr/>
          </p:nvSpPr>
          <p:spPr bwMode="auto">
            <a:xfrm>
              <a:off x="3696" y="3696"/>
              <a:ext cx="1672" cy="0"/>
            </a:xfrm>
            <a:prstGeom prst="line">
              <a:avLst/>
            </a:prstGeom>
            <a:noFill/>
            <a:ln w="25399">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8664" name="Rectangle 8"/>
            <p:cNvSpPr>
              <a:spLocks noChangeArrowheads="1"/>
            </p:cNvSpPr>
            <p:nvPr/>
          </p:nvSpPr>
          <p:spPr bwMode="auto">
            <a:xfrm rot="16200000">
              <a:off x="2291" y="2480"/>
              <a:ext cx="2281" cy="483"/>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spcBef>
                  <a:spcPct val="50000"/>
                </a:spcBef>
              </a:pPr>
              <a:r>
                <a:rPr lang="en-US" altLang="en-US" sz="2200">
                  <a:solidFill>
                    <a:srgbClr val="006600"/>
                  </a:solidFill>
                  <a:latin typeface="Arial" panose="020B0604020202020204" pitchFamily="34" charset="0"/>
                </a:rPr>
                <a:t>Monthly Basic Telephone Bill per Local Call</a:t>
              </a:r>
            </a:p>
          </p:txBody>
        </p:sp>
      </p:grpSp>
      <p:sp>
        <p:nvSpPr>
          <p:cNvPr id="198665" name="Arc 9"/>
          <p:cNvSpPr>
            <a:spLocks/>
          </p:cNvSpPr>
          <p:nvPr/>
        </p:nvSpPr>
        <p:spPr bwMode="auto">
          <a:xfrm rot="10800000">
            <a:off x="7515225" y="3352800"/>
            <a:ext cx="2425700" cy="234950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1" y="0"/>
                </a:moveTo>
                <a:cubicBezTo>
                  <a:pt x="11929" y="0"/>
                  <a:pt x="21600" y="9670"/>
                  <a:pt x="21600" y="21600"/>
                </a:cubicBezTo>
              </a:path>
              <a:path w="21600" h="21600" stroke="0" extrusionOk="0">
                <a:moveTo>
                  <a:pt x="-1" y="0"/>
                </a:moveTo>
                <a:cubicBezTo>
                  <a:pt x="11929" y="0"/>
                  <a:pt x="21600" y="9670"/>
                  <a:pt x="21600" y="21600"/>
                </a:cubicBezTo>
                <a:lnTo>
                  <a:pt x="0" y="21600"/>
                </a:lnTo>
                <a:close/>
              </a:path>
            </a:pathLst>
          </a:custGeom>
          <a:noFill/>
          <a:ln w="25399" cap="rnd">
            <a:solidFill>
              <a:srgbClr val="FF00FF"/>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8666" name="Rectangle 10"/>
          <p:cNvSpPr>
            <a:spLocks noGrp="1" noChangeArrowheads="1"/>
          </p:cNvSpPr>
          <p:nvPr>
            <p:ph type="body" idx="1"/>
          </p:nvPr>
        </p:nvSpPr>
        <p:spPr>
          <a:xfrm>
            <a:off x="1905000" y="1447800"/>
            <a:ext cx="8534400" cy="10668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gn="ctr">
              <a:buFont typeface="Wingdings" panose="05000000000000000000" pitchFamily="2" charset="2"/>
              <a:buNone/>
            </a:pPr>
            <a:r>
              <a:rPr lang="en-US" altLang="en-US"/>
              <a:t>The average cost </a:t>
            </a:r>
            <a:r>
              <a:rPr lang="en-US" altLang="en-US" b="1">
                <a:solidFill>
                  <a:schemeClr val="accent2"/>
                </a:solidFill>
              </a:rPr>
              <a:t>per local call</a:t>
            </a:r>
            <a:r>
              <a:rPr lang="en-US" altLang="en-US"/>
              <a:t> decreases as more local calls are made.</a:t>
            </a:r>
          </a:p>
        </p:txBody>
      </p:sp>
      <p:grpSp>
        <p:nvGrpSpPr>
          <p:cNvPr id="198667" name="Group 11"/>
          <p:cNvGrpSpPr>
            <a:grpSpLocks/>
          </p:cNvGrpSpPr>
          <p:nvPr/>
        </p:nvGrpSpPr>
        <p:grpSpPr bwMode="auto">
          <a:xfrm>
            <a:off x="2752726" y="3379788"/>
            <a:ext cx="1928813" cy="2222500"/>
            <a:chOff x="774" y="2129"/>
            <a:chExt cx="1215" cy="1400"/>
          </a:xfrm>
        </p:grpSpPr>
        <p:grpSp>
          <p:nvGrpSpPr>
            <p:cNvPr id="198668" name="Group 12"/>
            <p:cNvGrpSpPr>
              <a:grpSpLocks/>
            </p:cNvGrpSpPr>
            <p:nvPr/>
          </p:nvGrpSpPr>
          <p:grpSpPr bwMode="auto">
            <a:xfrm>
              <a:off x="774" y="2747"/>
              <a:ext cx="1080" cy="782"/>
              <a:chOff x="774" y="2747"/>
              <a:chExt cx="1080" cy="782"/>
            </a:xfrm>
          </p:grpSpPr>
          <p:sp>
            <p:nvSpPr>
              <p:cNvPr id="198669" name="Freeform 13"/>
              <p:cNvSpPr>
                <a:spLocks/>
              </p:cNvSpPr>
              <p:nvPr/>
            </p:nvSpPr>
            <p:spPr bwMode="auto">
              <a:xfrm>
                <a:off x="774" y="2756"/>
                <a:ext cx="1080" cy="773"/>
              </a:xfrm>
              <a:custGeom>
                <a:avLst/>
                <a:gdLst>
                  <a:gd name="T0" fmla="*/ 385 w 2160"/>
                  <a:gd name="T1" fmla="*/ 1545 h 1545"/>
                  <a:gd name="T2" fmla="*/ 230 w 2160"/>
                  <a:gd name="T3" fmla="*/ 1341 h 1545"/>
                  <a:gd name="T4" fmla="*/ 85 w 2160"/>
                  <a:gd name="T5" fmla="*/ 1154 h 1545"/>
                  <a:gd name="T6" fmla="*/ 13 w 2160"/>
                  <a:gd name="T7" fmla="*/ 1044 h 1545"/>
                  <a:gd name="T8" fmla="*/ 0 w 2160"/>
                  <a:gd name="T9" fmla="*/ 973 h 1545"/>
                  <a:gd name="T10" fmla="*/ 36 w 2160"/>
                  <a:gd name="T11" fmla="*/ 878 h 1545"/>
                  <a:gd name="T12" fmla="*/ 144 w 2160"/>
                  <a:gd name="T13" fmla="*/ 699 h 1545"/>
                  <a:gd name="T14" fmla="*/ 235 w 2160"/>
                  <a:gd name="T15" fmla="*/ 567 h 1545"/>
                  <a:gd name="T16" fmla="*/ 306 w 2160"/>
                  <a:gd name="T17" fmla="*/ 440 h 1545"/>
                  <a:gd name="T18" fmla="*/ 343 w 2160"/>
                  <a:gd name="T19" fmla="*/ 352 h 1545"/>
                  <a:gd name="T20" fmla="*/ 359 w 2160"/>
                  <a:gd name="T21" fmla="*/ 274 h 1545"/>
                  <a:gd name="T22" fmla="*/ 366 w 2160"/>
                  <a:gd name="T23" fmla="*/ 173 h 1545"/>
                  <a:gd name="T24" fmla="*/ 384 w 2160"/>
                  <a:gd name="T25" fmla="*/ 106 h 1545"/>
                  <a:gd name="T26" fmla="*/ 423 w 2160"/>
                  <a:gd name="T27" fmla="*/ 54 h 1545"/>
                  <a:gd name="T28" fmla="*/ 485 w 2160"/>
                  <a:gd name="T29" fmla="*/ 41 h 1545"/>
                  <a:gd name="T30" fmla="*/ 578 w 2160"/>
                  <a:gd name="T31" fmla="*/ 49 h 1545"/>
                  <a:gd name="T32" fmla="*/ 624 w 2160"/>
                  <a:gd name="T33" fmla="*/ 56 h 1545"/>
                  <a:gd name="T34" fmla="*/ 686 w 2160"/>
                  <a:gd name="T35" fmla="*/ 44 h 1545"/>
                  <a:gd name="T36" fmla="*/ 754 w 2160"/>
                  <a:gd name="T37" fmla="*/ 0 h 1545"/>
                  <a:gd name="T38" fmla="*/ 920 w 2160"/>
                  <a:gd name="T39" fmla="*/ 71 h 1545"/>
                  <a:gd name="T40" fmla="*/ 1047 w 2160"/>
                  <a:gd name="T41" fmla="*/ 75 h 1545"/>
                  <a:gd name="T42" fmla="*/ 1279 w 2160"/>
                  <a:gd name="T43" fmla="*/ 161 h 1545"/>
                  <a:gd name="T44" fmla="*/ 1536 w 2160"/>
                  <a:gd name="T45" fmla="*/ 220 h 1545"/>
                  <a:gd name="T46" fmla="*/ 1703 w 2160"/>
                  <a:gd name="T47" fmla="*/ 157 h 1545"/>
                  <a:gd name="T48" fmla="*/ 1819 w 2160"/>
                  <a:gd name="T49" fmla="*/ 142 h 1545"/>
                  <a:gd name="T50" fmla="*/ 1884 w 2160"/>
                  <a:gd name="T51" fmla="*/ 147 h 1545"/>
                  <a:gd name="T52" fmla="*/ 1929 w 2160"/>
                  <a:gd name="T53" fmla="*/ 161 h 1545"/>
                  <a:gd name="T54" fmla="*/ 1962 w 2160"/>
                  <a:gd name="T55" fmla="*/ 183 h 1545"/>
                  <a:gd name="T56" fmla="*/ 1988 w 2160"/>
                  <a:gd name="T57" fmla="*/ 220 h 1545"/>
                  <a:gd name="T58" fmla="*/ 1997 w 2160"/>
                  <a:gd name="T59" fmla="*/ 261 h 1545"/>
                  <a:gd name="T60" fmla="*/ 1993 w 2160"/>
                  <a:gd name="T61" fmla="*/ 329 h 1545"/>
                  <a:gd name="T62" fmla="*/ 1984 w 2160"/>
                  <a:gd name="T63" fmla="*/ 391 h 1545"/>
                  <a:gd name="T64" fmla="*/ 1978 w 2160"/>
                  <a:gd name="T65" fmla="*/ 460 h 1545"/>
                  <a:gd name="T66" fmla="*/ 1974 w 2160"/>
                  <a:gd name="T67" fmla="*/ 545 h 1545"/>
                  <a:gd name="T68" fmla="*/ 1982 w 2160"/>
                  <a:gd name="T69" fmla="*/ 613 h 1545"/>
                  <a:gd name="T70" fmla="*/ 2000 w 2160"/>
                  <a:gd name="T71" fmla="*/ 690 h 1545"/>
                  <a:gd name="T72" fmla="*/ 2027 w 2160"/>
                  <a:gd name="T73" fmla="*/ 780 h 1545"/>
                  <a:gd name="T74" fmla="*/ 2093 w 2160"/>
                  <a:gd name="T75" fmla="*/ 955 h 1545"/>
                  <a:gd name="T76" fmla="*/ 2160 w 2160"/>
                  <a:gd name="T77" fmla="*/ 1143 h 1545"/>
                  <a:gd name="T78" fmla="*/ 2138 w 2160"/>
                  <a:gd name="T79" fmla="*/ 1369 h 1545"/>
                  <a:gd name="T80" fmla="*/ 2055 w 2160"/>
                  <a:gd name="T81" fmla="*/ 1541 h 1545"/>
                  <a:gd name="T82" fmla="*/ 385 w 2160"/>
                  <a:gd name="T83" fmla="*/ 1545 h 15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2160" h="1545">
                    <a:moveTo>
                      <a:pt x="385" y="1545"/>
                    </a:moveTo>
                    <a:lnTo>
                      <a:pt x="230" y="1341"/>
                    </a:lnTo>
                    <a:lnTo>
                      <a:pt x="85" y="1154"/>
                    </a:lnTo>
                    <a:lnTo>
                      <a:pt x="13" y="1044"/>
                    </a:lnTo>
                    <a:lnTo>
                      <a:pt x="0" y="973"/>
                    </a:lnTo>
                    <a:lnTo>
                      <a:pt x="36" y="878"/>
                    </a:lnTo>
                    <a:lnTo>
                      <a:pt x="144" y="699"/>
                    </a:lnTo>
                    <a:lnTo>
                      <a:pt x="235" y="567"/>
                    </a:lnTo>
                    <a:lnTo>
                      <a:pt x="306" y="440"/>
                    </a:lnTo>
                    <a:lnTo>
                      <a:pt x="343" y="352"/>
                    </a:lnTo>
                    <a:lnTo>
                      <a:pt x="359" y="274"/>
                    </a:lnTo>
                    <a:lnTo>
                      <a:pt x="366" y="173"/>
                    </a:lnTo>
                    <a:lnTo>
                      <a:pt x="384" y="106"/>
                    </a:lnTo>
                    <a:lnTo>
                      <a:pt x="423" y="54"/>
                    </a:lnTo>
                    <a:lnTo>
                      <a:pt x="485" y="41"/>
                    </a:lnTo>
                    <a:lnTo>
                      <a:pt x="578" y="49"/>
                    </a:lnTo>
                    <a:lnTo>
                      <a:pt x="624" y="56"/>
                    </a:lnTo>
                    <a:lnTo>
                      <a:pt x="686" y="44"/>
                    </a:lnTo>
                    <a:lnTo>
                      <a:pt x="754" y="0"/>
                    </a:lnTo>
                    <a:lnTo>
                      <a:pt x="920" y="71"/>
                    </a:lnTo>
                    <a:lnTo>
                      <a:pt x="1047" y="75"/>
                    </a:lnTo>
                    <a:lnTo>
                      <a:pt x="1279" y="161"/>
                    </a:lnTo>
                    <a:lnTo>
                      <a:pt x="1536" y="220"/>
                    </a:lnTo>
                    <a:lnTo>
                      <a:pt x="1703" y="157"/>
                    </a:lnTo>
                    <a:lnTo>
                      <a:pt x="1819" y="142"/>
                    </a:lnTo>
                    <a:lnTo>
                      <a:pt x="1884" y="147"/>
                    </a:lnTo>
                    <a:lnTo>
                      <a:pt x="1929" y="161"/>
                    </a:lnTo>
                    <a:lnTo>
                      <a:pt x="1962" y="183"/>
                    </a:lnTo>
                    <a:lnTo>
                      <a:pt x="1988" y="220"/>
                    </a:lnTo>
                    <a:lnTo>
                      <a:pt x="1997" y="261"/>
                    </a:lnTo>
                    <a:lnTo>
                      <a:pt x="1993" y="329"/>
                    </a:lnTo>
                    <a:lnTo>
                      <a:pt x="1984" y="391"/>
                    </a:lnTo>
                    <a:lnTo>
                      <a:pt x="1978" y="460"/>
                    </a:lnTo>
                    <a:lnTo>
                      <a:pt x="1974" y="545"/>
                    </a:lnTo>
                    <a:lnTo>
                      <a:pt x="1982" y="613"/>
                    </a:lnTo>
                    <a:lnTo>
                      <a:pt x="2000" y="690"/>
                    </a:lnTo>
                    <a:lnTo>
                      <a:pt x="2027" y="780"/>
                    </a:lnTo>
                    <a:lnTo>
                      <a:pt x="2093" y="955"/>
                    </a:lnTo>
                    <a:lnTo>
                      <a:pt x="2160" y="1143"/>
                    </a:lnTo>
                    <a:lnTo>
                      <a:pt x="2138" y="1369"/>
                    </a:lnTo>
                    <a:lnTo>
                      <a:pt x="2055" y="1541"/>
                    </a:lnTo>
                    <a:lnTo>
                      <a:pt x="385" y="1545"/>
                    </a:lnTo>
                    <a:close/>
                  </a:path>
                </a:pathLst>
              </a:custGeom>
              <a:solidFill>
                <a:srgbClr val="0000FF"/>
              </a:solidFill>
              <a:ln w="7938">
                <a:solidFill>
                  <a:srgbClr val="0000FF"/>
                </a:solidFill>
                <a:prstDash val="solid"/>
                <a:round/>
                <a:headEnd/>
                <a:tailEnd/>
              </a:ln>
            </p:spPr>
            <p:txBody>
              <a:bodyPr/>
              <a:lstStyle/>
              <a:p>
                <a:endParaRPr lang="en-GB"/>
              </a:p>
            </p:txBody>
          </p:sp>
          <p:sp>
            <p:nvSpPr>
              <p:cNvPr id="198670" name="Freeform 14"/>
              <p:cNvSpPr>
                <a:spLocks/>
              </p:cNvSpPr>
              <p:nvPr/>
            </p:nvSpPr>
            <p:spPr bwMode="auto">
              <a:xfrm>
                <a:off x="1121" y="2747"/>
                <a:ext cx="222" cy="284"/>
              </a:xfrm>
              <a:custGeom>
                <a:avLst/>
                <a:gdLst>
                  <a:gd name="T0" fmla="*/ 63 w 443"/>
                  <a:gd name="T1" fmla="*/ 0 h 568"/>
                  <a:gd name="T2" fmla="*/ 31 w 443"/>
                  <a:gd name="T3" fmla="*/ 135 h 568"/>
                  <a:gd name="T4" fmla="*/ 0 w 443"/>
                  <a:gd name="T5" fmla="*/ 329 h 568"/>
                  <a:gd name="T6" fmla="*/ 11 w 443"/>
                  <a:gd name="T7" fmla="*/ 568 h 568"/>
                  <a:gd name="T8" fmla="*/ 71 w 443"/>
                  <a:gd name="T9" fmla="*/ 485 h 568"/>
                  <a:gd name="T10" fmla="*/ 135 w 443"/>
                  <a:gd name="T11" fmla="*/ 407 h 568"/>
                  <a:gd name="T12" fmla="*/ 237 w 443"/>
                  <a:gd name="T13" fmla="*/ 291 h 568"/>
                  <a:gd name="T14" fmla="*/ 344 w 443"/>
                  <a:gd name="T15" fmla="*/ 417 h 568"/>
                  <a:gd name="T16" fmla="*/ 443 w 443"/>
                  <a:gd name="T17" fmla="*/ 538 h 568"/>
                  <a:gd name="T18" fmla="*/ 408 w 443"/>
                  <a:gd name="T19" fmla="*/ 398 h 568"/>
                  <a:gd name="T20" fmla="*/ 401 w 443"/>
                  <a:gd name="T21" fmla="*/ 230 h 568"/>
                  <a:gd name="T22" fmla="*/ 340 w 443"/>
                  <a:gd name="T23" fmla="*/ 74 h 568"/>
                  <a:gd name="T24" fmla="*/ 330 w 443"/>
                  <a:gd name="T25" fmla="*/ 138 h 568"/>
                  <a:gd name="T26" fmla="*/ 251 w 443"/>
                  <a:gd name="T27" fmla="*/ 187 h 568"/>
                  <a:gd name="T28" fmla="*/ 128 w 443"/>
                  <a:gd name="T29" fmla="*/ 111 h 568"/>
                  <a:gd name="T30" fmla="*/ 63 w 443"/>
                  <a:gd name="T31" fmla="*/ 0 h 5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443" h="568">
                    <a:moveTo>
                      <a:pt x="63" y="0"/>
                    </a:moveTo>
                    <a:lnTo>
                      <a:pt x="31" y="135"/>
                    </a:lnTo>
                    <a:lnTo>
                      <a:pt x="0" y="329"/>
                    </a:lnTo>
                    <a:lnTo>
                      <a:pt x="11" y="568"/>
                    </a:lnTo>
                    <a:lnTo>
                      <a:pt x="71" y="485"/>
                    </a:lnTo>
                    <a:lnTo>
                      <a:pt x="135" y="407"/>
                    </a:lnTo>
                    <a:lnTo>
                      <a:pt x="237" y="291"/>
                    </a:lnTo>
                    <a:lnTo>
                      <a:pt x="344" y="417"/>
                    </a:lnTo>
                    <a:lnTo>
                      <a:pt x="443" y="538"/>
                    </a:lnTo>
                    <a:lnTo>
                      <a:pt x="408" y="398"/>
                    </a:lnTo>
                    <a:lnTo>
                      <a:pt x="401" y="230"/>
                    </a:lnTo>
                    <a:lnTo>
                      <a:pt x="340" y="74"/>
                    </a:lnTo>
                    <a:lnTo>
                      <a:pt x="330" y="138"/>
                    </a:lnTo>
                    <a:lnTo>
                      <a:pt x="251" y="187"/>
                    </a:lnTo>
                    <a:lnTo>
                      <a:pt x="128" y="111"/>
                    </a:lnTo>
                    <a:lnTo>
                      <a:pt x="63" y="0"/>
                    </a:lnTo>
                    <a:close/>
                  </a:path>
                </a:pathLst>
              </a:custGeom>
              <a:solidFill>
                <a:srgbClr val="A0C0FF"/>
              </a:solidFill>
              <a:ln w="7938">
                <a:solidFill>
                  <a:srgbClr val="000000"/>
                </a:solidFill>
                <a:prstDash val="solid"/>
                <a:round/>
                <a:headEnd/>
                <a:tailEnd/>
              </a:ln>
            </p:spPr>
            <p:txBody>
              <a:bodyPr/>
              <a:lstStyle/>
              <a:p>
                <a:endParaRPr lang="en-GB"/>
              </a:p>
            </p:txBody>
          </p:sp>
          <p:sp>
            <p:nvSpPr>
              <p:cNvPr id="198671" name="Freeform 15"/>
              <p:cNvSpPr>
                <a:spLocks/>
              </p:cNvSpPr>
              <p:nvPr/>
            </p:nvSpPr>
            <p:spPr bwMode="auto">
              <a:xfrm>
                <a:off x="1156" y="2843"/>
                <a:ext cx="155" cy="680"/>
              </a:xfrm>
              <a:custGeom>
                <a:avLst/>
                <a:gdLst>
                  <a:gd name="T0" fmla="*/ 83 w 310"/>
                  <a:gd name="T1" fmla="*/ 94 h 1359"/>
                  <a:gd name="T2" fmla="*/ 180 w 310"/>
                  <a:gd name="T3" fmla="*/ 0 h 1359"/>
                  <a:gd name="T4" fmla="*/ 243 w 310"/>
                  <a:gd name="T5" fmla="*/ 102 h 1359"/>
                  <a:gd name="T6" fmla="*/ 194 w 310"/>
                  <a:gd name="T7" fmla="*/ 259 h 1359"/>
                  <a:gd name="T8" fmla="*/ 256 w 310"/>
                  <a:gd name="T9" fmla="*/ 442 h 1359"/>
                  <a:gd name="T10" fmla="*/ 310 w 310"/>
                  <a:gd name="T11" fmla="*/ 565 h 1359"/>
                  <a:gd name="T12" fmla="*/ 256 w 310"/>
                  <a:gd name="T13" fmla="*/ 880 h 1359"/>
                  <a:gd name="T14" fmla="*/ 194 w 310"/>
                  <a:gd name="T15" fmla="*/ 1359 h 1359"/>
                  <a:gd name="T16" fmla="*/ 114 w 310"/>
                  <a:gd name="T17" fmla="*/ 1359 h 1359"/>
                  <a:gd name="T18" fmla="*/ 37 w 310"/>
                  <a:gd name="T19" fmla="*/ 880 h 1359"/>
                  <a:gd name="T20" fmla="*/ 0 w 310"/>
                  <a:gd name="T21" fmla="*/ 561 h 1359"/>
                  <a:gd name="T22" fmla="*/ 48 w 310"/>
                  <a:gd name="T23" fmla="*/ 437 h 1359"/>
                  <a:gd name="T24" fmla="*/ 120 w 310"/>
                  <a:gd name="T25" fmla="*/ 254 h 1359"/>
                  <a:gd name="T26" fmla="*/ 83 w 310"/>
                  <a:gd name="T27" fmla="*/ 94 h 13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0" h="1359">
                    <a:moveTo>
                      <a:pt x="83" y="94"/>
                    </a:moveTo>
                    <a:lnTo>
                      <a:pt x="180" y="0"/>
                    </a:lnTo>
                    <a:lnTo>
                      <a:pt x="243" y="102"/>
                    </a:lnTo>
                    <a:lnTo>
                      <a:pt x="194" y="259"/>
                    </a:lnTo>
                    <a:lnTo>
                      <a:pt x="256" y="442"/>
                    </a:lnTo>
                    <a:lnTo>
                      <a:pt x="310" y="565"/>
                    </a:lnTo>
                    <a:lnTo>
                      <a:pt x="256" y="880"/>
                    </a:lnTo>
                    <a:lnTo>
                      <a:pt x="194" y="1359"/>
                    </a:lnTo>
                    <a:lnTo>
                      <a:pt x="114" y="1359"/>
                    </a:lnTo>
                    <a:lnTo>
                      <a:pt x="37" y="880"/>
                    </a:lnTo>
                    <a:lnTo>
                      <a:pt x="0" y="561"/>
                    </a:lnTo>
                    <a:lnTo>
                      <a:pt x="48" y="437"/>
                    </a:lnTo>
                    <a:lnTo>
                      <a:pt x="120" y="254"/>
                    </a:lnTo>
                    <a:lnTo>
                      <a:pt x="83" y="94"/>
                    </a:lnTo>
                    <a:close/>
                  </a:path>
                </a:pathLst>
              </a:custGeom>
              <a:solidFill>
                <a:srgbClr val="FF0000"/>
              </a:solidFill>
              <a:ln w="7938">
                <a:solidFill>
                  <a:srgbClr val="FF0000"/>
                </a:solidFill>
                <a:prstDash val="solid"/>
                <a:round/>
                <a:headEnd/>
                <a:tailEnd/>
              </a:ln>
            </p:spPr>
            <p:txBody>
              <a:bodyPr/>
              <a:lstStyle/>
              <a:p>
                <a:endParaRPr lang="en-GB"/>
              </a:p>
            </p:txBody>
          </p:sp>
          <p:sp>
            <p:nvSpPr>
              <p:cNvPr id="198672" name="Freeform 16"/>
              <p:cNvSpPr>
                <a:spLocks/>
              </p:cNvSpPr>
              <p:nvPr/>
            </p:nvSpPr>
            <p:spPr bwMode="auto">
              <a:xfrm>
                <a:off x="1681" y="2932"/>
                <a:ext cx="19" cy="66"/>
              </a:xfrm>
              <a:custGeom>
                <a:avLst/>
                <a:gdLst>
                  <a:gd name="T0" fmla="*/ 29 w 40"/>
                  <a:gd name="T1" fmla="*/ 0 h 131"/>
                  <a:gd name="T2" fmla="*/ 40 w 40"/>
                  <a:gd name="T3" fmla="*/ 25 h 131"/>
                  <a:gd name="T4" fmla="*/ 33 w 40"/>
                  <a:gd name="T5" fmla="*/ 60 h 131"/>
                  <a:gd name="T6" fmla="*/ 19 w 40"/>
                  <a:gd name="T7" fmla="*/ 100 h 131"/>
                  <a:gd name="T8" fmla="*/ 0 w 40"/>
                  <a:gd name="T9" fmla="*/ 131 h 131"/>
                </a:gdLst>
                <a:ahLst/>
                <a:cxnLst>
                  <a:cxn ang="0">
                    <a:pos x="T0" y="T1"/>
                  </a:cxn>
                  <a:cxn ang="0">
                    <a:pos x="T2" y="T3"/>
                  </a:cxn>
                  <a:cxn ang="0">
                    <a:pos x="T4" y="T5"/>
                  </a:cxn>
                  <a:cxn ang="0">
                    <a:pos x="T6" y="T7"/>
                  </a:cxn>
                  <a:cxn ang="0">
                    <a:pos x="T8" y="T9"/>
                  </a:cxn>
                </a:cxnLst>
                <a:rect l="0" t="0" r="r" b="b"/>
                <a:pathLst>
                  <a:path w="40" h="131">
                    <a:moveTo>
                      <a:pt x="29" y="0"/>
                    </a:moveTo>
                    <a:lnTo>
                      <a:pt x="40" y="25"/>
                    </a:lnTo>
                    <a:lnTo>
                      <a:pt x="33" y="60"/>
                    </a:lnTo>
                    <a:lnTo>
                      <a:pt x="19" y="100"/>
                    </a:lnTo>
                    <a:lnTo>
                      <a:pt x="0" y="13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73" name="Freeform 17"/>
              <p:cNvSpPr>
                <a:spLocks/>
              </p:cNvSpPr>
              <p:nvPr/>
            </p:nvSpPr>
            <p:spPr bwMode="auto">
              <a:xfrm>
                <a:off x="1495" y="2991"/>
                <a:ext cx="301" cy="214"/>
              </a:xfrm>
              <a:custGeom>
                <a:avLst/>
                <a:gdLst>
                  <a:gd name="T0" fmla="*/ 67 w 602"/>
                  <a:gd name="T1" fmla="*/ 341 h 427"/>
                  <a:gd name="T2" fmla="*/ 0 w 602"/>
                  <a:gd name="T3" fmla="*/ 264 h 427"/>
                  <a:gd name="T4" fmla="*/ 345 w 602"/>
                  <a:gd name="T5" fmla="*/ 0 h 427"/>
                  <a:gd name="T6" fmla="*/ 602 w 602"/>
                  <a:gd name="T7" fmla="*/ 427 h 427"/>
                </a:gdLst>
                <a:ahLst/>
                <a:cxnLst>
                  <a:cxn ang="0">
                    <a:pos x="T0" y="T1"/>
                  </a:cxn>
                  <a:cxn ang="0">
                    <a:pos x="T2" y="T3"/>
                  </a:cxn>
                  <a:cxn ang="0">
                    <a:pos x="T4" y="T5"/>
                  </a:cxn>
                  <a:cxn ang="0">
                    <a:pos x="T6" y="T7"/>
                  </a:cxn>
                </a:cxnLst>
                <a:rect l="0" t="0" r="r" b="b"/>
                <a:pathLst>
                  <a:path w="602" h="427">
                    <a:moveTo>
                      <a:pt x="67" y="341"/>
                    </a:moveTo>
                    <a:lnTo>
                      <a:pt x="0" y="264"/>
                    </a:lnTo>
                    <a:lnTo>
                      <a:pt x="345" y="0"/>
                    </a:lnTo>
                    <a:lnTo>
                      <a:pt x="602" y="42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74" name="Freeform 18"/>
              <p:cNvSpPr>
                <a:spLocks/>
              </p:cNvSpPr>
              <p:nvPr/>
            </p:nvSpPr>
            <p:spPr bwMode="auto">
              <a:xfrm>
                <a:off x="981" y="3081"/>
                <a:ext cx="134" cy="279"/>
              </a:xfrm>
              <a:custGeom>
                <a:avLst/>
                <a:gdLst>
                  <a:gd name="T0" fmla="*/ 267 w 267"/>
                  <a:gd name="T1" fmla="*/ 0 h 558"/>
                  <a:gd name="T2" fmla="*/ 224 w 267"/>
                  <a:gd name="T3" fmla="*/ 116 h 558"/>
                  <a:gd name="T4" fmla="*/ 160 w 267"/>
                  <a:gd name="T5" fmla="*/ 220 h 558"/>
                  <a:gd name="T6" fmla="*/ 67 w 267"/>
                  <a:gd name="T7" fmla="*/ 301 h 558"/>
                  <a:gd name="T8" fmla="*/ 0 w 267"/>
                  <a:gd name="T9" fmla="*/ 350 h 558"/>
                  <a:gd name="T10" fmla="*/ 59 w 267"/>
                  <a:gd name="T11" fmla="*/ 385 h 558"/>
                  <a:gd name="T12" fmla="*/ 108 w 267"/>
                  <a:gd name="T13" fmla="*/ 429 h 558"/>
                  <a:gd name="T14" fmla="*/ 146 w 267"/>
                  <a:gd name="T15" fmla="*/ 491 h 558"/>
                  <a:gd name="T16" fmla="*/ 187 w 267"/>
                  <a:gd name="T17" fmla="*/ 558 h 5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67" h="558">
                    <a:moveTo>
                      <a:pt x="267" y="0"/>
                    </a:moveTo>
                    <a:lnTo>
                      <a:pt x="224" y="116"/>
                    </a:lnTo>
                    <a:lnTo>
                      <a:pt x="160" y="220"/>
                    </a:lnTo>
                    <a:lnTo>
                      <a:pt x="67" y="301"/>
                    </a:lnTo>
                    <a:lnTo>
                      <a:pt x="0" y="350"/>
                    </a:lnTo>
                    <a:lnTo>
                      <a:pt x="59" y="385"/>
                    </a:lnTo>
                    <a:lnTo>
                      <a:pt x="108" y="429"/>
                    </a:lnTo>
                    <a:lnTo>
                      <a:pt x="146" y="491"/>
                    </a:lnTo>
                    <a:lnTo>
                      <a:pt x="187" y="55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98675" name="Group 19"/>
            <p:cNvGrpSpPr>
              <a:grpSpLocks/>
            </p:cNvGrpSpPr>
            <p:nvPr/>
          </p:nvGrpSpPr>
          <p:grpSpPr bwMode="auto">
            <a:xfrm>
              <a:off x="939" y="2129"/>
              <a:ext cx="631" cy="700"/>
              <a:chOff x="939" y="2129"/>
              <a:chExt cx="631" cy="700"/>
            </a:xfrm>
          </p:grpSpPr>
          <p:sp>
            <p:nvSpPr>
              <p:cNvPr id="198676" name="Freeform 20"/>
              <p:cNvSpPr>
                <a:spLocks/>
              </p:cNvSpPr>
              <p:nvPr/>
            </p:nvSpPr>
            <p:spPr bwMode="auto">
              <a:xfrm>
                <a:off x="939" y="2182"/>
                <a:ext cx="581" cy="647"/>
              </a:xfrm>
              <a:custGeom>
                <a:avLst/>
                <a:gdLst>
                  <a:gd name="T0" fmla="*/ 909 w 1161"/>
                  <a:gd name="T1" fmla="*/ 53 h 1294"/>
                  <a:gd name="T2" fmla="*/ 677 w 1161"/>
                  <a:gd name="T3" fmla="*/ 0 h 1294"/>
                  <a:gd name="T4" fmla="*/ 461 w 1161"/>
                  <a:gd name="T5" fmla="*/ 53 h 1294"/>
                  <a:gd name="T6" fmla="*/ 342 w 1161"/>
                  <a:gd name="T7" fmla="*/ 232 h 1294"/>
                  <a:gd name="T8" fmla="*/ 247 w 1161"/>
                  <a:gd name="T9" fmla="*/ 373 h 1294"/>
                  <a:gd name="T10" fmla="*/ 199 w 1161"/>
                  <a:gd name="T11" fmla="*/ 530 h 1294"/>
                  <a:gd name="T12" fmla="*/ 170 w 1161"/>
                  <a:gd name="T13" fmla="*/ 564 h 1294"/>
                  <a:gd name="T14" fmla="*/ 105 w 1161"/>
                  <a:gd name="T15" fmla="*/ 502 h 1294"/>
                  <a:gd name="T16" fmla="*/ 28 w 1161"/>
                  <a:gd name="T17" fmla="*/ 525 h 1294"/>
                  <a:gd name="T18" fmla="*/ 0 w 1161"/>
                  <a:gd name="T19" fmla="*/ 592 h 1294"/>
                  <a:gd name="T20" fmla="*/ 27 w 1161"/>
                  <a:gd name="T21" fmla="*/ 686 h 1294"/>
                  <a:gd name="T22" fmla="*/ 82 w 1161"/>
                  <a:gd name="T23" fmla="*/ 754 h 1294"/>
                  <a:gd name="T24" fmla="*/ 146 w 1161"/>
                  <a:gd name="T25" fmla="*/ 760 h 1294"/>
                  <a:gd name="T26" fmla="*/ 191 w 1161"/>
                  <a:gd name="T27" fmla="*/ 737 h 1294"/>
                  <a:gd name="T28" fmla="*/ 191 w 1161"/>
                  <a:gd name="T29" fmla="*/ 764 h 1294"/>
                  <a:gd name="T30" fmla="*/ 191 w 1161"/>
                  <a:gd name="T31" fmla="*/ 876 h 1294"/>
                  <a:gd name="T32" fmla="*/ 229 w 1161"/>
                  <a:gd name="T33" fmla="*/ 984 h 1294"/>
                  <a:gd name="T34" fmla="*/ 305 w 1161"/>
                  <a:gd name="T35" fmla="*/ 1070 h 1294"/>
                  <a:gd name="T36" fmla="*/ 396 w 1161"/>
                  <a:gd name="T37" fmla="*/ 1123 h 1294"/>
                  <a:gd name="T38" fmla="*/ 431 w 1161"/>
                  <a:gd name="T39" fmla="*/ 1179 h 1294"/>
                  <a:gd name="T40" fmla="*/ 482 w 1161"/>
                  <a:gd name="T41" fmla="*/ 1248 h 1294"/>
                  <a:gd name="T42" fmla="*/ 565 w 1161"/>
                  <a:gd name="T43" fmla="*/ 1289 h 1294"/>
                  <a:gd name="T44" fmla="*/ 628 w 1161"/>
                  <a:gd name="T45" fmla="*/ 1284 h 1294"/>
                  <a:gd name="T46" fmla="*/ 670 w 1161"/>
                  <a:gd name="T47" fmla="*/ 1279 h 1294"/>
                  <a:gd name="T48" fmla="*/ 740 w 1161"/>
                  <a:gd name="T49" fmla="*/ 1267 h 1294"/>
                  <a:gd name="T50" fmla="*/ 808 w 1161"/>
                  <a:gd name="T51" fmla="*/ 1202 h 1294"/>
                  <a:gd name="T52" fmla="*/ 909 w 1161"/>
                  <a:gd name="T53" fmla="*/ 1105 h 1294"/>
                  <a:gd name="T54" fmla="*/ 1037 w 1161"/>
                  <a:gd name="T55" fmla="*/ 1003 h 1294"/>
                  <a:gd name="T56" fmla="*/ 1103 w 1161"/>
                  <a:gd name="T57" fmla="*/ 922 h 1294"/>
                  <a:gd name="T58" fmla="*/ 1157 w 1161"/>
                  <a:gd name="T59" fmla="*/ 768 h 1294"/>
                  <a:gd name="T60" fmla="*/ 1152 w 1161"/>
                  <a:gd name="T61" fmla="*/ 652 h 1294"/>
                  <a:gd name="T62" fmla="*/ 1161 w 1161"/>
                  <a:gd name="T63" fmla="*/ 512 h 1294"/>
                  <a:gd name="T64" fmla="*/ 1139 w 1161"/>
                  <a:gd name="T65" fmla="*/ 303 h 1294"/>
                  <a:gd name="T66" fmla="*/ 996 w 1161"/>
                  <a:gd name="T67" fmla="*/ 112 h 12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161" h="1294">
                    <a:moveTo>
                      <a:pt x="996" y="112"/>
                    </a:moveTo>
                    <a:lnTo>
                      <a:pt x="909" y="53"/>
                    </a:lnTo>
                    <a:lnTo>
                      <a:pt x="783" y="4"/>
                    </a:lnTo>
                    <a:lnTo>
                      <a:pt x="677" y="0"/>
                    </a:lnTo>
                    <a:lnTo>
                      <a:pt x="558" y="22"/>
                    </a:lnTo>
                    <a:lnTo>
                      <a:pt x="461" y="53"/>
                    </a:lnTo>
                    <a:lnTo>
                      <a:pt x="396" y="134"/>
                    </a:lnTo>
                    <a:lnTo>
                      <a:pt x="342" y="232"/>
                    </a:lnTo>
                    <a:lnTo>
                      <a:pt x="301" y="299"/>
                    </a:lnTo>
                    <a:lnTo>
                      <a:pt x="247" y="373"/>
                    </a:lnTo>
                    <a:lnTo>
                      <a:pt x="217" y="454"/>
                    </a:lnTo>
                    <a:lnTo>
                      <a:pt x="199" y="530"/>
                    </a:lnTo>
                    <a:lnTo>
                      <a:pt x="204" y="599"/>
                    </a:lnTo>
                    <a:lnTo>
                      <a:pt x="170" y="564"/>
                    </a:lnTo>
                    <a:lnTo>
                      <a:pt x="144" y="517"/>
                    </a:lnTo>
                    <a:lnTo>
                      <a:pt x="105" y="502"/>
                    </a:lnTo>
                    <a:lnTo>
                      <a:pt x="64" y="506"/>
                    </a:lnTo>
                    <a:lnTo>
                      <a:pt x="28" y="525"/>
                    </a:lnTo>
                    <a:lnTo>
                      <a:pt x="6" y="548"/>
                    </a:lnTo>
                    <a:lnTo>
                      <a:pt x="0" y="592"/>
                    </a:lnTo>
                    <a:lnTo>
                      <a:pt x="9" y="642"/>
                    </a:lnTo>
                    <a:lnTo>
                      <a:pt x="27" y="686"/>
                    </a:lnTo>
                    <a:lnTo>
                      <a:pt x="54" y="723"/>
                    </a:lnTo>
                    <a:lnTo>
                      <a:pt x="82" y="754"/>
                    </a:lnTo>
                    <a:lnTo>
                      <a:pt x="112" y="765"/>
                    </a:lnTo>
                    <a:lnTo>
                      <a:pt x="146" y="760"/>
                    </a:lnTo>
                    <a:lnTo>
                      <a:pt x="168" y="750"/>
                    </a:lnTo>
                    <a:lnTo>
                      <a:pt x="191" y="737"/>
                    </a:lnTo>
                    <a:lnTo>
                      <a:pt x="208" y="727"/>
                    </a:lnTo>
                    <a:lnTo>
                      <a:pt x="191" y="764"/>
                    </a:lnTo>
                    <a:lnTo>
                      <a:pt x="183" y="821"/>
                    </a:lnTo>
                    <a:lnTo>
                      <a:pt x="191" y="876"/>
                    </a:lnTo>
                    <a:lnTo>
                      <a:pt x="206" y="931"/>
                    </a:lnTo>
                    <a:lnTo>
                      <a:pt x="229" y="984"/>
                    </a:lnTo>
                    <a:lnTo>
                      <a:pt x="266" y="1026"/>
                    </a:lnTo>
                    <a:lnTo>
                      <a:pt x="305" y="1070"/>
                    </a:lnTo>
                    <a:lnTo>
                      <a:pt x="346" y="1101"/>
                    </a:lnTo>
                    <a:lnTo>
                      <a:pt x="396" y="1123"/>
                    </a:lnTo>
                    <a:lnTo>
                      <a:pt x="428" y="1148"/>
                    </a:lnTo>
                    <a:lnTo>
                      <a:pt x="431" y="1179"/>
                    </a:lnTo>
                    <a:lnTo>
                      <a:pt x="454" y="1219"/>
                    </a:lnTo>
                    <a:lnTo>
                      <a:pt x="482" y="1248"/>
                    </a:lnTo>
                    <a:lnTo>
                      <a:pt x="527" y="1272"/>
                    </a:lnTo>
                    <a:lnTo>
                      <a:pt x="565" y="1289"/>
                    </a:lnTo>
                    <a:lnTo>
                      <a:pt x="603" y="1294"/>
                    </a:lnTo>
                    <a:lnTo>
                      <a:pt x="628" y="1284"/>
                    </a:lnTo>
                    <a:lnTo>
                      <a:pt x="645" y="1253"/>
                    </a:lnTo>
                    <a:lnTo>
                      <a:pt x="670" y="1279"/>
                    </a:lnTo>
                    <a:lnTo>
                      <a:pt x="704" y="1280"/>
                    </a:lnTo>
                    <a:lnTo>
                      <a:pt x="740" y="1267"/>
                    </a:lnTo>
                    <a:lnTo>
                      <a:pt x="774" y="1242"/>
                    </a:lnTo>
                    <a:lnTo>
                      <a:pt x="808" y="1202"/>
                    </a:lnTo>
                    <a:lnTo>
                      <a:pt x="849" y="1157"/>
                    </a:lnTo>
                    <a:lnTo>
                      <a:pt x="909" y="1105"/>
                    </a:lnTo>
                    <a:lnTo>
                      <a:pt x="966" y="1056"/>
                    </a:lnTo>
                    <a:lnTo>
                      <a:pt x="1037" y="1003"/>
                    </a:lnTo>
                    <a:lnTo>
                      <a:pt x="1067" y="954"/>
                    </a:lnTo>
                    <a:lnTo>
                      <a:pt x="1103" y="922"/>
                    </a:lnTo>
                    <a:lnTo>
                      <a:pt x="1139" y="869"/>
                    </a:lnTo>
                    <a:lnTo>
                      <a:pt x="1157" y="768"/>
                    </a:lnTo>
                    <a:lnTo>
                      <a:pt x="1161" y="679"/>
                    </a:lnTo>
                    <a:lnTo>
                      <a:pt x="1152" y="652"/>
                    </a:lnTo>
                    <a:lnTo>
                      <a:pt x="1152" y="607"/>
                    </a:lnTo>
                    <a:lnTo>
                      <a:pt x="1161" y="512"/>
                    </a:lnTo>
                    <a:lnTo>
                      <a:pt x="1161" y="400"/>
                    </a:lnTo>
                    <a:lnTo>
                      <a:pt x="1139" y="303"/>
                    </a:lnTo>
                    <a:lnTo>
                      <a:pt x="1085" y="215"/>
                    </a:lnTo>
                    <a:lnTo>
                      <a:pt x="996" y="112"/>
                    </a:lnTo>
                    <a:close/>
                  </a:path>
                </a:pathLst>
              </a:custGeom>
              <a:solidFill>
                <a:srgbClr val="E0A080"/>
              </a:solidFill>
              <a:ln w="7938">
                <a:solidFill>
                  <a:srgbClr val="000000"/>
                </a:solidFill>
                <a:prstDash val="solid"/>
                <a:round/>
                <a:headEnd/>
                <a:tailEnd/>
              </a:ln>
            </p:spPr>
            <p:txBody>
              <a:bodyPr/>
              <a:lstStyle/>
              <a:p>
                <a:endParaRPr lang="en-GB"/>
              </a:p>
            </p:txBody>
          </p:sp>
          <p:sp>
            <p:nvSpPr>
              <p:cNvPr id="198677" name="Freeform 21"/>
              <p:cNvSpPr>
                <a:spLocks/>
              </p:cNvSpPr>
              <p:nvPr/>
            </p:nvSpPr>
            <p:spPr bwMode="auto">
              <a:xfrm>
                <a:off x="1150" y="2507"/>
                <a:ext cx="28" cy="54"/>
              </a:xfrm>
              <a:custGeom>
                <a:avLst/>
                <a:gdLst>
                  <a:gd name="T0" fmla="*/ 57 w 57"/>
                  <a:gd name="T1" fmla="*/ 0 h 108"/>
                  <a:gd name="T2" fmla="*/ 36 w 57"/>
                  <a:gd name="T3" fmla="*/ 10 h 108"/>
                  <a:gd name="T4" fmla="*/ 19 w 57"/>
                  <a:gd name="T5" fmla="*/ 21 h 108"/>
                  <a:gd name="T6" fmla="*/ 6 w 57"/>
                  <a:gd name="T7" fmla="*/ 38 h 108"/>
                  <a:gd name="T8" fmla="*/ 0 w 57"/>
                  <a:gd name="T9" fmla="*/ 63 h 108"/>
                  <a:gd name="T10" fmla="*/ 3 w 57"/>
                  <a:gd name="T11" fmla="*/ 86 h 108"/>
                  <a:gd name="T12" fmla="*/ 8 w 57"/>
                  <a:gd name="T13" fmla="*/ 108 h 108"/>
                </a:gdLst>
                <a:ahLst/>
                <a:cxnLst>
                  <a:cxn ang="0">
                    <a:pos x="T0" y="T1"/>
                  </a:cxn>
                  <a:cxn ang="0">
                    <a:pos x="T2" y="T3"/>
                  </a:cxn>
                  <a:cxn ang="0">
                    <a:pos x="T4" y="T5"/>
                  </a:cxn>
                  <a:cxn ang="0">
                    <a:pos x="T6" y="T7"/>
                  </a:cxn>
                  <a:cxn ang="0">
                    <a:pos x="T8" y="T9"/>
                  </a:cxn>
                  <a:cxn ang="0">
                    <a:pos x="T10" y="T11"/>
                  </a:cxn>
                  <a:cxn ang="0">
                    <a:pos x="T12" y="T13"/>
                  </a:cxn>
                </a:cxnLst>
                <a:rect l="0" t="0" r="r" b="b"/>
                <a:pathLst>
                  <a:path w="57" h="108">
                    <a:moveTo>
                      <a:pt x="57" y="0"/>
                    </a:moveTo>
                    <a:lnTo>
                      <a:pt x="36" y="10"/>
                    </a:lnTo>
                    <a:lnTo>
                      <a:pt x="19" y="21"/>
                    </a:lnTo>
                    <a:lnTo>
                      <a:pt x="6" y="38"/>
                    </a:lnTo>
                    <a:lnTo>
                      <a:pt x="0" y="63"/>
                    </a:lnTo>
                    <a:lnTo>
                      <a:pt x="3" y="86"/>
                    </a:lnTo>
                    <a:lnTo>
                      <a:pt x="8" y="10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78" name="Freeform 22"/>
              <p:cNvSpPr>
                <a:spLocks/>
              </p:cNvSpPr>
              <p:nvPr/>
            </p:nvSpPr>
            <p:spPr bwMode="auto">
              <a:xfrm>
                <a:off x="1154" y="2507"/>
                <a:ext cx="240" cy="97"/>
              </a:xfrm>
              <a:custGeom>
                <a:avLst/>
                <a:gdLst>
                  <a:gd name="T0" fmla="*/ 0 w 479"/>
                  <a:gd name="T1" fmla="*/ 37 h 194"/>
                  <a:gd name="T2" fmla="*/ 13 w 479"/>
                  <a:gd name="T3" fmla="*/ 67 h 194"/>
                  <a:gd name="T4" fmla="*/ 34 w 479"/>
                  <a:gd name="T5" fmla="*/ 96 h 194"/>
                  <a:gd name="T6" fmla="*/ 58 w 479"/>
                  <a:gd name="T7" fmla="*/ 123 h 194"/>
                  <a:gd name="T8" fmla="*/ 82 w 479"/>
                  <a:gd name="T9" fmla="*/ 145 h 194"/>
                  <a:gd name="T10" fmla="*/ 112 w 479"/>
                  <a:gd name="T11" fmla="*/ 166 h 194"/>
                  <a:gd name="T12" fmla="*/ 154 w 479"/>
                  <a:gd name="T13" fmla="*/ 181 h 194"/>
                  <a:gd name="T14" fmla="*/ 199 w 479"/>
                  <a:gd name="T15" fmla="*/ 188 h 194"/>
                  <a:gd name="T16" fmla="*/ 249 w 479"/>
                  <a:gd name="T17" fmla="*/ 194 h 194"/>
                  <a:gd name="T18" fmla="*/ 301 w 479"/>
                  <a:gd name="T19" fmla="*/ 190 h 194"/>
                  <a:gd name="T20" fmla="*/ 338 w 479"/>
                  <a:gd name="T21" fmla="*/ 184 h 194"/>
                  <a:gd name="T22" fmla="*/ 383 w 479"/>
                  <a:gd name="T23" fmla="*/ 164 h 194"/>
                  <a:gd name="T24" fmla="*/ 416 w 479"/>
                  <a:gd name="T25" fmla="*/ 137 h 194"/>
                  <a:gd name="T26" fmla="*/ 445 w 479"/>
                  <a:gd name="T27" fmla="*/ 99 h 194"/>
                  <a:gd name="T28" fmla="*/ 461 w 479"/>
                  <a:gd name="T29" fmla="*/ 67 h 194"/>
                  <a:gd name="T30" fmla="*/ 469 w 479"/>
                  <a:gd name="T31" fmla="*/ 35 h 194"/>
                  <a:gd name="T32" fmla="*/ 479 w 479"/>
                  <a:gd name="T33" fmla="*/ 0 h 1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79" h="194">
                    <a:moveTo>
                      <a:pt x="0" y="37"/>
                    </a:moveTo>
                    <a:lnTo>
                      <a:pt x="13" y="67"/>
                    </a:lnTo>
                    <a:lnTo>
                      <a:pt x="34" y="96"/>
                    </a:lnTo>
                    <a:lnTo>
                      <a:pt x="58" y="123"/>
                    </a:lnTo>
                    <a:lnTo>
                      <a:pt x="82" y="145"/>
                    </a:lnTo>
                    <a:lnTo>
                      <a:pt x="112" y="166"/>
                    </a:lnTo>
                    <a:lnTo>
                      <a:pt x="154" y="181"/>
                    </a:lnTo>
                    <a:lnTo>
                      <a:pt x="199" y="188"/>
                    </a:lnTo>
                    <a:lnTo>
                      <a:pt x="249" y="194"/>
                    </a:lnTo>
                    <a:lnTo>
                      <a:pt x="301" y="190"/>
                    </a:lnTo>
                    <a:lnTo>
                      <a:pt x="338" y="184"/>
                    </a:lnTo>
                    <a:lnTo>
                      <a:pt x="383" y="164"/>
                    </a:lnTo>
                    <a:lnTo>
                      <a:pt x="416" y="137"/>
                    </a:lnTo>
                    <a:lnTo>
                      <a:pt x="445" y="99"/>
                    </a:lnTo>
                    <a:lnTo>
                      <a:pt x="461" y="67"/>
                    </a:lnTo>
                    <a:lnTo>
                      <a:pt x="469" y="35"/>
                    </a:lnTo>
                    <a:lnTo>
                      <a:pt x="479"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79" name="Freeform 23"/>
              <p:cNvSpPr>
                <a:spLocks/>
              </p:cNvSpPr>
              <p:nvPr/>
            </p:nvSpPr>
            <p:spPr bwMode="auto">
              <a:xfrm>
                <a:off x="1362" y="2493"/>
                <a:ext cx="50" cy="37"/>
              </a:xfrm>
              <a:custGeom>
                <a:avLst/>
                <a:gdLst>
                  <a:gd name="T0" fmla="*/ 0 w 101"/>
                  <a:gd name="T1" fmla="*/ 0 h 75"/>
                  <a:gd name="T2" fmla="*/ 24 w 101"/>
                  <a:gd name="T3" fmla="*/ 7 h 75"/>
                  <a:gd name="T4" fmla="*/ 45 w 101"/>
                  <a:gd name="T5" fmla="*/ 13 h 75"/>
                  <a:gd name="T6" fmla="*/ 68 w 101"/>
                  <a:gd name="T7" fmla="*/ 26 h 75"/>
                  <a:gd name="T8" fmla="*/ 86 w 101"/>
                  <a:gd name="T9" fmla="*/ 38 h 75"/>
                  <a:gd name="T10" fmla="*/ 97 w 101"/>
                  <a:gd name="T11" fmla="*/ 57 h 75"/>
                  <a:gd name="T12" fmla="*/ 101 w 101"/>
                  <a:gd name="T13" fmla="*/ 75 h 75"/>
                </a:gdLst>
                <a:ahLst/>
                <a:cxnLst>
                  <a:cxn ang="0">
                    <a:pos x="T0" y="T1"/>
                  </a:cxn>
                  <a:cxn ang="0">
                    <a:pos x="T2" y="T3"/>
                  </a:cxn>
                  <a:cxn ang="0">
                    <a:pos x="T4" y="T5"/>
                  </a:cxn>
                  <a:cxn ang="0">
                    <a:pos x="T6" y="T7"/>
                  </a:cxn>
                  <a:cxn ang="0">
                    <a:pos x="T8" y="T9"/>
                  </a:cxn>
                  <a:cxn ang="0">
                    <a:pos x="T10" y="T11"/>
                  </a:cxn>
                  <a:cxn ang="0">
                    <a:pos x="T12" y="T13"/>
                  </a:cxn>
                </a:cxnLst>
                <a:rect l="0" t="0" r="r" b="b"/>
                <a:pathLst>
                  <a:path w="101" h="75">
                    <a:moveTo>
                      <a:pt x="0" y="0"/>
                    </a:moveTo>
                    <a:lnTo>
                      <a:pt x="24" y="7"/>
                    </a:lnTo>
                    <a:lnTo>
                      <a:pt x="45" y="13"/>
                    </a:lnTo>
                    <a:lnTo>
                      <a:pt x="68" y="26"/>
                    </a:lnTo>
                    <a:lnTo>
                      <a:pt x="86" y="38"/>
                    </a:lnTo>
                    <a:lnTo>
                      <a:pt x="97" y="57"/>
                    </a:lnTo>
                    <a:lnTo>
                      <a:pt x="101"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0" name="Freeform 24"/>
              <p:cNvSpPr>
                <a:spLocks/>
              </p:cNvSpPr>
              <p:nvPr/>
            </p:nvSpPr>
            <p:spPr bwMode="auto">
              <a:xfrm>
                <a:off x="1213" y="2351"/>
                <a:ext cx="121" cy="164"/>
              </a:xfrm>
              <a:custGeom>
                <a:avLst/>
                <a:gdLst>
                  <a:gd name="T0" fmla="*/ 116 w 242"/>
                  <a:gd name="T1" fmla="*/ 0 h 329"/>
                  <a:gd name="T2" fmla="*/ 76 w 242"/>
                  <a:gd name="T3" fmla="*/ 49 h 329"/>
                  <a:gd name="T4" fmla="*/ 49 w 242"/>
                  <a:gd name="T5" fmla="*/ 84 h 329"/>
                  <a:gd name="T6" fmla="*/ 29 w 242"/>
                  <a:gd name="T7" fmla="*/ 120 h 329"/>
                  <a:gd name="T8" fmla="*/ 10 w 242"/>
                  <a:gd name="T9" fmla="*/ 166 h 329"/>
                  <a:gd name="T10" fmla="*/ 1 w 242"/>
                  <a:gd name="T11" fmla="*/ 210 h 329"/>
                  <a:gd name="T12" fmla="*/ 0 w 242"/>
                  <a:gd name="T13" fmla="*/ 248 h 329"/>
                  <a:gd name="T14" fmla="*/ 12 w 242"/>
                  <a:gd name="T15" fmla="*/ 284 h 329"/>
                  <a:gd name="T16" fmla="*/ 34 w 242"/>
                  <a:gd name="T17" fmla="*/ 311 h 329"/>
                  <a:gd name="T18" fmla="*/ 68 w 242"/>
                  <a:gd name="T19" fmla="*/ 325 h 329"/>
                  <a:gd name="T20" fmla="*/ 115 w 242"/>
                  <a:gd name="T21" fmla="*/ 329 h 329"/>
                  <a:gd name="T22" fmla="*/ 157 w 242"/>
                  <a:gd name="T23" fmla="*/ 322 h 329"/>
                  <a:gd name="T24" fmla="*/ 187 w 242"/>
                  <a:gd name="T25" fmla="*/ 311 h 329"/>
                  <a:gd name="T26" fmla="*/ 213 w 242"/>
                  <a:gd name="T27" fmla="*/ 293 h 329"/>
                  <a:gd name="T28" fmla="*/ 227 w 242"/>
                  <a:gd name="T29" fmla="*/ 276 h 329"/>
                  <a:gd name="T30" fmla="*/ 240 w 242"/>
                  <a:gd name="T31" fmla="*/ 237 h 329"/>
                  <a:gd name="T32" fmla="*/ 242 w 242"/>
                  <a:gd name="T33" fmla="*/ 200 h 329"/>
                  <a:gd name="T34" fmla="*/ 235 w 242"/>
                  <a:gd name="T35" fmla="*/ 170 h 329"/>
                  <a:gd name="T36" fmla="*/ 224 w 242"/>
                  <a:gd name="T37" fmla="*/ 149 h 329"/>
                  <a:gd name="T38" fmla="*/ 212 w 242"/>
                  <a:gd name="T39" fmla="*/ 134 h 329"/>
                  <a:gd name="T40" fmla="*/ 197 w 242"/>
                  <a:gd name="T41" fmla="*/ 124 h 329"/>
                  <a:gd name="T42" fmla="*/ 176 w 242"/>
                  <a:gd name="T43" fmla="*/ 118 h 3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42" h="329">
                    <a:moveTo>
                      <a:pt x="116" y="0"/>
                    </a:moveTo>
                    <a:lnTo>
                      <a:pt x="76" y="49"/>
                    </a:lnTo>
                    <a:lnTo>
                      <a:pt x="49" y="84"/>
                    </a:lnTo>
                    <a:lnTo>
                      <a:pt x="29" y="120"/>
                    </a:lnTo>
                    <a:lnTo>
                      <a:pt x="10" y="166"/>
                    </a:lnTo>
                    <a:lnTo>
                      <a:pt x="1" y="210"/>
                    </a:lnTo>
                    <a:lnTo>
                      <a:pt x="0" y="248"/>
                    </a:lnTo>
                    <a:lnTo>
                      <a:pt x="12" y="284"/>
                    </a:lnTo>
                    <a:lnTo>
                      <a:pt x="34" y="311"/>
                    </a:lnTo>
                    <a:lnTo>
                      <a:pt x="68" y="325"/>
                    </a:lnTo>
                    <a:lnTo>
                      <a:pt x="115" y="329"/>
                    </a:lnTo>
                    <a:lnTo>
                      <a:pt x="157" y="322"/>
                    </a:lnTo>
                    <a:lnTo>
                      <a:pt x="187" y="311"/>
                    </a:lnTo>
                    <a:lnTo>
                      <a:pt x="213" y="293"/>
                    </a:lnTo>
                    <a:lnTo>
                      <a:pt x="227" y="276"/>
                    </a:lnTo>
                    <a:lnTo>
                      <a:pt x="240" y="237"/>
                    </a:lnTo>
                    <a:lnTo>
                      <a:pt x="242" y="200"/>
                    </a:lnTo>
                    <a:lnTo>
                      <a:pt x="235" y="170"/>
                    </a:lnTo>
                    <a:lnTo>
                      <a:pt x="224" y="149"/>
                    </a:lnTo>
                    <a:lnTo>
                      <a:pt x="212" y="134"/>
                    </a:lnTo>
                    <a:lnTo>
                      <a:pt x="197" y="124"/>
                    </a:lnTo>
                    <a:lnTo>
                      <a:pt x="176" y="118"/>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1" name="Freeform 25"/>
              <p:cNvSpPr>
                <a:spLocks/>
              </p:cNvSpPr>
              <p:nvPr/>
            </p:nvSpPr>
            <p:spPr bwMode="auto">
              <a:xfrm>
                <a:off x="1307" y="2330"/>
                <a:ext cx="75" cy="30"/>
              </a:xfrm>
              <a:custGeom>
                <a:avLst/>
                <a:gdLst>
                  <a:gd name="T0" fmla="*/ 0 w 150"/>
                  <a:gd name="T1" fmla="*/ 13 h 62"/>
                  <a:gd name="T2" fmla="*/ 30 w 150"/>
                  <a:gd name="T3" fmla="*/ 4 h 62"/>
                  <a:gd name="T4" fmla="*/ 59 w 150"/>
                  <a:gd name="T5" fmla="*/ 0 h 62"/>
                  <a:gd name="T6" fmla="*/ 94 w 150"/>
                  <a:gd name="T7" fmla="*/ 7 h 62"/>
                  <a:gd name="T8" fmla="*/ 126 w 150"/>
                  <a:gd name="T9" fmla="*/ 22 h 62"/>
                  <a:gd name="T10" fmla="*/ 150 w 150"/>
                  <a:gd name="T11" fmla="*/ 54 h 62"/>
                  <a:gd name="T12" fmla="*/ 124 w 150"/>
                  <a:gd name="T13" fmla="*/ 60 h 62"/>
                  <a:gd name="T14" fmla="*/ 105 w 150"/>
                  <a:gd name="T15" fmla="*/ 62 h 62"/>
                  <a:gd name="T16" fmla="*/ 87 w 150"/>
                  <a:gd name="T17" fmla="*/ 60 h 62"/>
                  <a:gd name="T18" fmla="*/ 72 w 150"/>
                  <a:gd name="T19" fmla="*/ 56 h 62"/>
                  <a:gd name="T20" fmla="*/ 68 w 150"/>
                  <a:gd name="T21" fmla="*/ 44 h 62"/>
                  <a:gd name="T22" fmla="*/ 71 w 150"/>
                  <a:gd name="T23" fmla="*/ 28 h 62"/>
                  <a:gd name="T24" fmla="*/ 79 w 150"/>
                  <a:gd name="T25" fmla="*/ 17 h 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0" h="62">
                    <a:moveTo>
                      <a:pt x="0" y="13"/>
                    </a:moveTo>
                    <a:lnTo>
                      <a:pt x="30" y="4"/>
                    </a:lnTo>
                    <a:lnTo>
                      <a:pt x="59" y="0"/>
                    </a:lnTo>
                    <a:lnTo>
                      <a:pt x="94" y="7"/>
                    </a:lnTo>
                    <a:lnTo>
                      <a:pt x="126" y="22"/>
                    </a:lnTo>
                    <a:lnTo>
                      <a:pt x="150" y="54"/>
                    </a:lnTo>
                    <a:lnTo>
                      <a:pt x="124" y="60"/>
                    </a:lnTo>
                    <a:lnTo>
                      <a:pt x="105" y="62"/>
                    </a:lnTo>
                    <a:lnTo>
                      <a:pt x="87" y="60"/>
                    </a:lnTo>
                    <a:lnTo>
                      <a:pt x="72" y="56"/>
                    </a:lnTo>
                    <a:lnTo>
                      <a:pt x="68" y="44"/>
                    </a:lnTo>
                    <a:lnTo>
                      <a:pt x="71" y="28"/>
                    </a:lnTo>
                    <a:lnTo>
                      <a:pt x="79" y="1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2" name="Freeform 26"/>
              <p:cNvSpPr>
                <a:spLocks/>
              </p:cNvSpPr>
              <p:nvPr/>
            </p:nvSpPr>
            <p:spPr bwMode="auto">
              <a:xfrm>
                <a:off x="1159" y="2336"/>
                <a:ext cx="85" cy="35"/>
              </a:xfrm>
              <a:custGeom>
                <a:avLst/>
                <a:gdLst>
                  <a:gd name="T0" fmla="*/ 0 w 171"/>
                  <a:gd name="T1" fmla="*/ 71 h 71"/>
                  <a:gd name="T2" fmla="*/ 21 w 171"/>
                  <a:gd name="T3" fmla="*/ 60 h 71"/>
                  <a:gd name="T4" fmla="*/ 41 w 171"/>
                  <a:gd name="T5" fmla="*/ 46 h 71"/>
                  <a:gd name="T6" fmla="*/ 56 w 171"/>
                  <a:gd name="T7" fmla="*/ 26 h 71"/>
                  <a:gd name="T8" fmla="*/ 86 w 171"/>
                  <a:gd name="T9" fmla="*/ 28 h 71"/>
                  <a:gd name="T10" fmla="*/ 115 w 171"/>
                  <a:gd name="T11" fmla="*/ 26 h 71"/>
                  <a:gd name="T12" fmla="*/ 139 w 171"/>
                  <a:gd name="T13" fmla="*/ 16 h 71"/>
                  <a:gd name="T14" fmla="*/ 171 w 171"/>
                  <a:gd name="T15" fmla="*/ 0 h 71"/>
                  <a:gd name="T16" fmla="*/ 150 w 171"/>
                  <a:gd name="T17" fmla="*/ 16 h 71"/>
                  <a:gd name="T18" fmla="*/ 138 w 171"/>
                  <a:gd name="T19" fmla="*/ 32 h 71"/>
                  <a:gd name="T20" fmla="*/ 127 w 171"/>
                  <a:gd name="T21" fmla="*/ 47 h 71"/>
                  <a:gd name="T22" fmla="*/ 109 w 171"/>
                  <a:gd name="T23" fmla="*/ 53 h 71"/>
                  <a:gd name="T24" fmla="*/ 92 w 171"/>
                  <a:gd name="T25" fmla="*/ 39 h 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1" h="71">
                    <a:moveTo>
                      <a:pt x="0" y="71"/>
                    </a:moveTo>
                    <a:lnTo>
                      <a:pt x="21" y="60"/>
                    </a:lnTo>
                    <a:lnTo>
                      <a:pt x="41" y="46"/>
                    </a:lnTo>
                    <a:lnTo>
                      <a:pt x="56" y="26"/>
                    </a:lnTo>
                    <a:lnTo>
                      <a:pt x="86" y="28"/>
                    </a:lnTo>
                    <a:lnTo>
                      <a:pt x="115" y="26"/>
                    </a:lnTo>
                    <a:lnTo>
                      <a:pt x="139" y="16"/>
                    </a:lnTo>
                    <a:lnTo>
                      <a:pt x="171" y="0"/>
                    </a:lnTo>
                    <a:lnTo>
                      <a:pt x="150" y="16"/>
                    </a:lnTo>
                    <a:lnTo>
                      <a:pt x="138" y="32"/>
                    </a:lnTo>
                    <a:lnTo>
                      <a:pt x="127" y="47"/>
                    </a:lnTo>
                    <a:lnTo>
                      <a:pt x="109" y="53"/>
                    </a:lnTo>
                    <a:lnTo>
                      <a:pt x="92" y="39"/>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3" name="Freeform 27"/>
              <p:cNvSpPr>
                <a:spLocks/>
              </p:cNvSpPr>
              <p:nvPr/>
            </p:nvSpPr>
            <p:spPr bwMode="auto">
              <a:xfrm>
                <a:off x="1304" y="2293"/>
                <a:ext cx="88" cy="34"/>
              </a:xfrm>
              <a:custGeom>
                <a:avLst/>
                <a:gdLst>
                  <a:gd name="T0" fmla="*/ 5 w 176"/>
                  <a:gd name="T1" fmla="*/ 18 h 69"/>
                  <a:gd name="T2" fmla="*/ 0 w 176"/>
                  <a:gd name="T3" fmla="*/ 32 h 69"/>
                  <a:gd name="T4" fmla="*/ 0 w 176"/>
                  <a:gd name="T5" fmla="*/ 47 h 69"/>
                  <a:gd name="T6" fmla="*/ 12 w 176"/>
                  <a:gd name="T7" fmla="*/ 55 h 69"/>
                  <a:gd name="T8" fmla="*/ 31 w 176"/>
                  <a:gd name="T9" fmla="*/ 59 h 69"/>
                  <a:gd name="T10" fmla="*/ 56 w 176"/>
                  <a:gd name="T11" fmla="*/ 52 h 69"/>
                  <a:gd name="T12" fmla="*/ 82 w 176"/>
                  <a:gd name="T13" fmla="*/ 48 h 69"/>
                  <a:gd name="T14" fmla="*/ 109 w 176"/>
                  <a:gd name="T15" fmla="*/ 50 h 69"/>
                  <a:gd name="T16" fmla="*/ 132 w 176"/>
                  <a:gd name="T17" fmla="*/ 62 h 69"/>
                  <a:gd name="T18" fmla="*/ 154 w 176"/>
                  <a:gd name="T19" fmla="*/ 69 h 69"/>
                  <a:gd name="T20" fmla="*/ 173 w 176"/>
                  <a:gd name="T21" fmla="*/ 59 h 69"/>
                  <a:gd name="T22" fmla="*/ 176 w 176"/>
                  <a:gd name="T23" fmla="*/ 41 h 69"/>
                  <a:gd name="T24" fmla="*/ 163 w 176"/>
                  <a:gd name="T25" fmla="*/ 24 h 69"/>
                  <a:gd name="T26" fmla="*/ 142 w 176"/>
                  <a:gd name="T27" fmla="*/ 10 h 69"/>
                  <a:gd name="T28" fmla="*/ 103 w 176"/>
                  <a:gd name="T29" fmla="*/ 2 h 69"/>
                  <a:gd name="T30" fmla="*/ 66 w 176"/>
                  <a:gd name="T31" fmla="*/ 0 h 69"/>
                  <a:gd name="T32" fmla="*/ 32 w 176"/>
                  <a:gd name="T33" fmla="*/ 7 h 69"/>
                  <a:gd name="T34" fmla="*/ 5 w 176"/>
                  <a:gd name="T35" fmla="*/ 18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6" h="69">
                    <a:moveTo>
                      <a:pt x="5" y="18"/>
                    </a:moveTo>
                    <a:lnTo>
                      <a:pt x="0" y="32"/>
                    </a:lnTo>
                    <a:lnTo>
                      <a:pt x="0" y="47"/>
                    </a:lnTo>
                    <a:lnTo>
                      <a:pt x="12" y="55"/>
                    </a:lnTo>
                    <a:lnTo>
                      <a:pt x="31" y="59"/>
                    </a:lnTo>
                    <a:lnTo>
                      <a:pt x="56" y="52"/>
                    </a:lnTo>
                    <a:lnTo>
                      <a:pt x="82" y="48"/>
                    </a:lnTo>
                    <a:lnTo>
                      <a:pt x="109" y="50"/>
                    </a:lnTo>
                    <a:lnTo>
                      <a:pt x="132" y="62"/>
                    </a:lnTo>
                    <a:lnTo>
                      <a:pt x="154" y="69"/>
                    </a:lnTo>
                    <a:lnTo>
                      <a:pt x="173" y="59"/>
                    </a:lnTo>
                    <a:lnTo>
                      <a:pt x="176" y="41"/>
                    </a:lnTo>
                    <a:lnTo>
                      <a:pt x="163" y="24"/>
                    </a:lnTo>
                    <a:lnTo>
                      <a:pt x="142" y="10"/>
                    </a:lnTo>
                    <a:lnTo>
                      <a:pt x="103" y="2"/>
                    </a:lnTo>
                    <a:lnTo>
                      <a:pt x="66" y="0"/>
                    </a:lnTo>
                    <a:lnTo>
                      <a:pt x="32" y="7"/>
                    </a:lnTo>
                    <a:lnTo>
                      <a:pt x="5" y="18"/>
                    </a:lnTo>
                    <a:close/>
                  </a:path>
                </a:pathLst>
              </a:custGeom>
              <a:solidFill>
                <a:srgbClr val="A04000"/>
              </a:solidFill>
              <a:ln w="7938">
                <a:solidFill>
                  <a:srgbClr val="000000"/>
                </a:solidFill>
                <a:prstDash val="solid"/>
                <a:round/>
                <a:headEnd/>
                <a:tailEnd/>
              </a:ln>
            </p:spPr>
            <p:txBody>
              <a:bodyPr/>
              <a:lstStyle/>
              <a:p>
                <a:endParaRPr lang="en-GB"/>
              </a:p>
            </p:txBody>
          </p:sp>
          <p:sp>
            <p:nvSpPr>
              <p:cNvPr id="198684" name="Freeform 28"/>
              <p:cNvSpPr>
                <a:spLocks/>
              </p:cNvSpPr>
              <p:nvPr/>
            </p:nvSpPr>
            <p:spPr bwMode="auto">
              <a:xfrm>
                <a:off x="993" y="2129"/>
                <a:ext cx="577" cy="363"/>
              </a:xfrm>
              <a:custGeom>
                <a:avLst/>
                <a:gdLst>
                  <a:gd name="T0" fmla="*/ 30 w 1155"/>
                  <a:gd name="T1" fmla="*/ 650 h 726"/>
                  <a:gd name="T2" fmla="*/ 85 w 1155"/>
                  <a:gd name="T3" fmla="*/ 714 h 726"/>
                  <a:gd name="T4" fmla="*/ 115 w 1155"/>
                  <a:gd name="T5" fmla="*/ 664 h 726"/>
                  <a:gd name="T6" fmla="*/ 134 w 1155"/>
                  <a:gd name="T7" fmla="*/ 546 h 726"/>
                  <a:gd name="T8" fmla="*/ 189 w 1155"/>
                  <a:gd name="T9" fmla="*/ 423 h 726"/>
                  <a:gd name="T10" fmla="*/ 299 w 1155"/>
                  <a:gd name="T11" fmla="*/ 262 h 726"/>
                  <a:gd name="T12" fmla="*/ 370 w 1155"/>
                  <a:gd name="T13" fmla="*/ 273 h 726"/>
                  <a:gd name="T14" fmla="*/ 481 w 1155"/>
                  <a:gd name="T15" fmla="*/ 314 h 726"/>
                  <a:gd name="T16" fmla="*/ 553 w 1155"/>
                  <a:gd name="T17" fmla="*/ 325 h 726"/>
                  <a:gd name="T18" fmla="*/ 631 w 1155"/>
                  <a:gd name="T19" fmla="*/ 306 h 726"/>
                  <a:gd name="T20" fmla="*/ 730 w 1155"/>
                  <a:gd name="T21" fmla="*/ 261 h 726"/>
                  <a:gd name="T22" fmla="*/ 800 w 1155"/>
                  <a:gd name="T23" fmla="*/ 237 h 726"/>
                  <a:gd name="T24" fmla="*/ 849 w 1155"/>
                  <a:gd name="T25" fmla="*/ 221 h 726"/>
                  <a:gd name="T26" fmla="*/ 887 w 1155"/>
                  <a:gd name="T27" fmla="*/ 280 h 726"/>
                  <a:gd name="T28" fmla="*/ 968 w 1155"/>
                  <a:gd name="T29" fmla="*/ 341 h 726"/>
                  <a:gd name="T30" fmla="*/ 1010 w 1155"/>
                  <a:gd name="T31" fmla="*/ 431 h 726"/>
                  <a:gd name="T32" fmla="*/ 1020 w 1155"/>
                  <a:gd name="T33" fmla="*/ 534 h 726"/>
                  <a:gd name="T34" fmla="*/ 1057 w 1155"/>
                  <a:gd name="T35" fmla="*/ 612 h 726"/>
                  <a:gd name="T36" fmla="*/ 1054 w 1155"/>
                  <a:gd name="T37" fmla="*/ 677 h 726"/>
                  <a:gd name="T38" fmla="*/ 1104 w 1155"/>
                  <a:gd name="T39" fmla="*/ 653 h 726"/>
                  <a:gd name="T40" fmla="*/ 1132 w 1155"/>
                  <a:gd name="T41" fmla="*/ 564 h 726"/>
                  <a:gd name="T42" fmla="*/ 1155 w 1155"/>
                  <a:gd name="T43" fmla="*/ 419 h 726"/>
                  <a:gd name="T44" fmla="*/ 1121 w 1155"/>
                  <a:gd name="T45" fmla="*/ 281 h 726"/>
                  <a:gd name="T46" fmla="*/ 1058 w 1155"/>
                  <a:gd name="T47" fmla="*/ 179 h 726"/>
                  <a:gd name="T48" fmla="*/ 971 w 1155"/>
                  <a:gd name="T49" fmla="*/ 133 h 726"/>
                  <a:gd name="T50" fmla="*/ 898 w 1155"/>
                  <a:gd name="T51" fmla="*/ 133 h 726"/>
                  <a:gd name="T52" fmla="*/ 826 w 1155"/>
                  <a:gd name="T53" fmla="*/ 108 h 726"/>
                  <a:gd name="T54" fmla="*/ 724 w 1155"/>
                  <a:gd name="T55" fmla="*/ 43 h 726"/>
                  <a:gd name="T56" fmla="*/ 603 w 1155"/>
                  <a:gd name="T57" fmla="*/ 8 h 726"/>
                  <a:gd name="T58" fmla="*/ 464 w 1155"/>
                  <a:gd name="T59" fmla="*/ 4 h 726"/>
                  <a:gd name="T60" fmla="*/ 315 w 1155"/>
                  <a:gd name="T61" fmla="*/ 24 h 726"/>
                  <a:gd name="T62" fmla="*/ 216 w 1155"/>
                  <a:gd name="T63" fmla="*/ 71 h 726"/>
                  <a:gd name="T64" fmla="*/ 172 w 1155"/>
                  <a:gd name="T65" fmla="*/ 155 h 726"/>
                  <a:gd name="T66" fmla="*/ 193 w 1155"/>
                  <a:gd name="T67" fmla="*/ 236 h 726"/>
                  <a:gd name="T68" fmla="*/ 127 w 1155"/>
                  <a:gd name="T69" fmla="*/ 267 h 726"/>
                  <a:gd name="T70" fmla="*/ 71 w 1155"/>
                  <a:gd name="T71" fmla="*/ 304 h 726"/>
                  <a:gd name="T72" fmla="*/ 32 w 1155"/>
                  <a:gd name="T73" fmla="*/ 348 h 726"/>
                  <a:gd name="T74" fmla="*/ 4 w 1155"/>
                  <a:gd name="T75" fmla="*/ 427 h 726"/>
                  <a:gd name="T76" fmla="*/ 1 w 1155"/>
                  <a:gd name="T77" fmla="*/ 546 h 7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55" h="726">
                    <a:moveTo>
                      <a:pt x="14" y="601"/>
                    </a:moveTo>
                    <a:lnTo>
                      <a:pt x="30" y="650"/>
                    </a:lnTo>
                    <a:lnTo>
                      <a:pt x="51" y="687"/>
                    </a:lnTo>
                    <a:lnTo>
                      <a:pt x="85" y="714"/>
                    </a:lnTo>
                    <a:lnTo>
                      <a:pt x="120" y="726"/>
                    </a:lnTo>
                    <a:lnTo>
                      <a:pt x="115" y="664"/>
                    </a:lnTo>
                    <a:lnTo>
                      <a:pt x="123" y="602"/>
                    </a:lnTo>
                    <a:lnTo>
                      <a:pt x="134" y="546"/>
                    </a:lnTo>
                    <a:lnTo>
                      <a:pt x="157" y="486"/>
                    </a:lnTo>
                    <a:lnTo>
                      <a:pt x="189" y="423"/>
                    </a:lnTo>
                    <a:lnTo>
                      <a:pt x="240" y="336"/>
                    </a:lnTo>
                    <a:lnTo>
                      <a:pt x="299" y="262"/>
                    </a:lnTo>
                    <a:lnTo>
                      <a:pt x="325" y="244"/>
                    </a:lnTo>
                    <a:lnTo>
                      <a:pt x="370" y="273"/>
                    </a:lnTo>
                    <a:lnTo>
                      <a:pt x="422" y="300"/>
                    </a:lnTo>
                    <a:lnTo>
                      <a:pt x="481" y="314"/>
                    </a:lnTo>
                    <a:lnTo>
                      <a:pt x="516" y="322"/>
                    </a:lnTo>
                    <a:lnTo>
                      <a:pt x="553" y="325"/>
                    </a:lnTo>
                    <a:lnTo>
                      <a:pt x="593" y="319"/>
                    </a:lnTo>
                    <a:lnTo>
                      <a:pt x="631" y="306"/>
                    </a:lnTo>
                    <a:lnTo>
                      <a:pt x="685" y="285"/>
                    </a:lnTo>
                    <a:lnTo>
                      <a:pt x="730" y="261"/>
                    </a:lnTo>
                    <a:lnTo>
                      <a:pt x="774" y="236"/>
                    </a:lnTo>
                    <a:lnTo>
                      <a:pt x="800" y="237"/>
                    </a:lnTo>
                    <a:lnTo>
                      <a:pt x="815" y="235"/>
                    </a:lnTo>
                    <a:lnTo>
                      <a:pt x="849" y="221"/>
                    </a:lnTo>
                    <a:lnTo>
                      <a:pt x="863" y="244"/>
                    </a:lnTo>
                    <a:lnTo>
                      <a:pt x="887" y="280"/>
                    </a:lnTo>
                    <a:lnTo>
                      <a:pt x="926" y="307"/>
                    </a:lnTo>
                    <a:lnTo>
                      <a:pt x="968" y="341"/>
                    </a:lnTo>
                    <a:lnTo>
                      <a:pt x="994" y="379"/>
                    </a:lnTo>
                    <a:lnTo>
                      <a:pt x="1010" y="431"/>
                    </a:lnTo>
                    <a:lnTo>
                      <a:pt x="1003" y="485"/>
                    </a:lnTo>
                    <a:lnTo>
                      <a:pt x="1020" y="534"/>
                    </a:lnTo>
                    <a:lnTo>
                      <a:pt x="1043" y="571"/>
                    </a:lnTo>
                    <a:lnTo>
                      <a:pt x="1057" y="612"/>
                    </a:lnTo>
                    <a:lnTo>
                      <a:pt x="1062" y="638"/>
                    </a:lnTo>
                    <a:lnTo>
                      <a:pt x="1054" y="677"/>
                    </a:lnTo>
                    <a:lnTo>
                      <a:pt x="1092" y="676"/>
                    </a:lnTo>
                    <a:lnTo>
                      <a:pt x="1104" y="653"/>
                    </a:lnTo>
                    <a:lnTo>
                      <a:pt x="1124" y="613"/>
                    </a:lnTo>
                    <a:lnTo>
                      <a:pt x="1132" y="564"/>
                    </a:lnTo>
                    <a:lnTo>
                      <a:pt x="1144" y="501"/>
                    </a:lnTo>
                    <a:lnTo>
                      <a:pt x="1155" y="419"/>
                    </a:lnTo>
                    <a:lnTo>
                      <a:pt x="1143" y="352"/>
                    </a:lnTo>
                    <a:lnTo>
                      <a:pt x="1121" y="281"/>
                    </a:lnTo>
                    <a:lnTo>
                      <a:pt x="1091" y="225"/>
                    </a:lnTo>
                    <a:lnTo>
                      <a:pt x="1058" y="179"/>
                    </a:lnTo>
                    <a:lnTo>
                      <a:pt x="1010" y="147"/>
                    </a:lnTo>
                    <a:lnTo>
                      <a:pt x="971" y="133"/>
                    </a:lnTo>
                    <a:lnTo>
                      <a:pt x="932" y="127"/>
                    </a:lnTo>
                    <a:lnTo>
                      <a:pt x="898" y="133"/>
                    </a:lnTo>
                    <a:lnTo>
                      <a:pt x="860" y="146"/>
                    </a:lnTo>
                    <a:lnTo>
                      <a:pt x="826" y="108"/>
                    </a:lnTo>
                    <a:lnTo>
                      <a:pt x="784" y="76"/>
                    </a:lnTo>
                    <a:lnTo>
                      <a:pt x="724" y="43"/>
                    </a:lnTo>
                    <a:lnTo>
                      <a:pt x="673" y="24"/>
                    </a:lnTo>
                    <a:lnTo>
                      <a:pt x="603" y="8"/>
                    </a:lnTo>
                    <a:lnTo>
                      <a:pt x="542" y="0"/>
                    </a:lnTo>
                    <a:lnTo>
                      <a:pt x="464" y="4"/>
                    </a:lnTo>
                    <a:lnTo>
                      <a:pt x="391" y="9"/>
                    </a:lnTo>
                    <a:lnTo>
                      <a:pt x="315" y="24"/>
                    </a:lnTo>
                    <a:lnTo>
                      <a:pt x="257" y="41"/>
                    </a:lnTo>
                    <a:lnTo>
                      <a:pt x="216" y="71"/>
                    </a:lnTo>
                    <a:lnTo>
                      <a:pt x="184" y="110"/>
                    </a:lnTo>
                    <a:lnTo>
                      <a:pt x="172" y="155"/>
                    </a:lnTo>
                    <a:lnTo>
                      <a:pt x="179" y="194"/>
                    </a:lnTo>
                    <a:lnTo>
                      <a:pt x="193" y="236"/>
                    </a:lnTo>
                    <a:lnTo>
                      <a:pt x="160" y="247"/>
                    </a:lnTo>
                    <a:lnTo>
                      <a:pt x="127" y="267"/>
                    </a:lnTo>
                    <a:lnTo>
                      <a:pt x="97" y="285"/>
                    </a:lnTo>
                    <a:lnTo>
                      <a:pt x="71" y="304"/>
                    </a:lnTo>
                    <a:lnTo>
                      <a:pt x="52" y="322"/>
                    </a:lnTo>
                    <a:lnTo>
                      <a:pt x="32" y="348"/>
                    </a:lnTo>
                    <a:lnTo>
                      <a:pt x="14" y="381"/>
                    </a:lnTo>
                    <a:lnTo>
                      <a:pt x="4" y="427"/>
                    </a:lnTo>
                    <a:lnTo>
                      <a:pt x="0" y="502"/>
                    </a:lnTo>
                    <a:lnTo>
                      <a:pt x="1" y="546"/>
                    </a:lnTo>
                    <a:lnTo>
                      <a:pt x="14" y="601"/>
                    </a:lnTo>
                    <a:close/>
                  </a:path>
                </a:pathLst>
              </a:custGeom>
              <a:solidFill>
                <a:srgbClr val="A04000"/>
              </a:solidFill>
              <a:ln w="7938">
                <a:solidFill>
                  <a:srgbClr val="000000"/>
                </a:solidFill>
                <a:prstDash val="solid"/>
                <a:round/>
                <a:headEnd/>
                <a:tailEnd/>
              </a:ln>
            </p:spPr>
            <p:txBody>
              <a:bodyPr/>
              <a:lstStyle/>
              <a:p>
                <a:endParaRPr lang="en-GB"/>
              </a:p>
            </p:txBody>
          </p:sp>
          <p:sp>
            <p:nvSpPr>
              <p:cNvPr id="198685" name="Freeform 29"/>
              <p:cNvSpPr>
                <a:spLocks/>
              </p:cNvSpPr>
              <p:nvPr/>
            </p:nvSpPr>
            <p:spPr bwMode="auto">
              <a:xfrm>
                <a:off x="1031" y="2276"/>
                <a:ext cx="73" cy="160"/>
              </a:xfrm>
              <a:custGeom>
                <a:avLst/>
                <a:gdLst>
                  <a:gd name="T0" fmla="*/ 27 w 146"/>
                  <a:gd name="T1" fmla="*/ 185 h 321"/>
                  <a:gd name="T2" fmla="*/ 16 w 146"/>
                  <a:gd name="T3" fmla="*/ 203 h 321"/>
                  <a:gd name="T4" fmla="*/ 8 w 146"/>
                  <a:gd name="T5" fmla="*/ 224 h 321"/>
                  <a:gd name="T6" fmla="*/ 1 w 146"/>
                  <a:gd name="T7" fmla="*/ 245 h 321"/>
                  <a:gd name="T8" fmla="*/ 0 w 146"/>
                  <a:gd name="T9" fmla="*/ 265 h 321"/>
                  <a:gd name="T10" fmla="*/ 5 w 146"/>
                  <a:gd name="T11" fmla="*/ 286 h 321"/>
                  <a:gd name="T12" fmla="*/ 9 w 146"/>
                  <a:gd name="T13" fmla="*/ 306 h 321"/>
                  <a:gd name="T14" fmla="*/ 20 w 146"/>
                  <a:gd name="T15" fmla="*/ 321 h 321"/>
                  <a:gd name="T16" fmla="*/ 31 w 146"/>
                  <a:gd name="T17" fmla="*/ 309 h 321"/>
                  <a:gd name="T18" fmla="*/ 38 w 146"/>
                  <a:gd name="T19" fmla="*/ 287 h 321"/>
                  <a:gd name="T20" fmla="*/ 35 w 146"/>
                  <a:gd name="T21" fmla="*/ 271 h 321"/>
                  <a:gd name="T22" fmla="*/ 31 w 146"/>
                  <a:gd name="T23" fmla="*/ 252 h 321"/>
                  <a:gd name="T24" fmla="*/ 27 w 146"/>
                  <a:gd name="T25" fmla="*/ 233 h 321"/>
                  <a:gd name="T26" fmla="*/ 30 w 146"/>
                  <a:gd name="T27" fmla="*/ 215 h 321"/>
                  <a:gd name="T28" fmla="*/ 38 w 146"/>
                  <a:gd name="T29" fmla="*/ 194 h 321"/>
                  <a:gd name="T30" fmla="*/ 43 w 146"/>
                  <a:gd name="T31" fmla="*/ 177 h 321"/>
                  <a:gd name="T32" fmla="*/ 53 w 146"/>
                  <a:gd name="T33" fmla="*/ 166 h 321"/>
                  <a:gd name="T34" fmla="*/ 57 w 146"/>
                  <a:gd name="T35" fmla="*/ 185 h 321"/>
                  <a:gd name="T36" fmla="*/ 53 w 146"/>
                  <a:gd name="T37" fmla="*/ 207 h 321"/>
                  <a:gd name="T38" fmla="*/ 47 w 146"/>
                  <a:gd name="T39" fmla="*/ 218 h 321"/>
                  <a:gd name="T40" fmla="*/ 56 w 146"/>
                  <a:gd name="T41" fmla="*/ 224 h 321"/>
                  <a:gd name="T42" fmla="*/ 65 w 146"/>
                  <a:gd name="T43" fmla="*/ 220 h 321"/>
                  <a:gd name="T44" fmla="*/ 71 w 146"/>
                  <a:gd name="T45" fmla="*/ 211 h 321"/>
                  <a:gd name="T46" fmla="*/ 73 w 146"/>
                  <a:gd name="T47" fmla="*/ 201 h 321"/>
                  <a:gd name="T48" fmla="*/ 73 w 146"/>
                  <a:gd name="T49" fmla="*/ 192 h 321"/>
                  <a:gd name="T50" fmla="*/ 71 w 146"/>
                  <a:gd name="T51" fmla="*/ 177 h 321"/>
                  <a:gd name="T52" fmla="*/ 66 w 146"/>
                  <a:gd name="T53" fmla="*/ 167 h 321"/>
                  <a:gd name="T54" fmla="*/ 64 w 146"/>
                  <a:gd name="T55" fmla="*/ 157 h 321"/>
                  <a:gd name="T56" fmla="*/ 62 w 146"/>
                  <a:gd name="T57" fmla="*/ 141 h 321"/>
                  <a:gd name="T58" fmla="*/ 64 w 146"/>
                  <a:gd name="T59" fmla="*/ 129 h 321"/>
                  <a:gd name="T60" fmla="*/ 73 w 146"/>
                  <a:gd name="T61" fmla="*/ 122 h 321"/>
                  <a:gd name="T62" fmla="*/ 86 w 146"/>
                  <a:gd name="T63" fmla="*/ 118 h 321"/>
                  <a:gd name="T64" fmla="*/ 96 w 146"/>
                  <a:gd name="T65" fmla="*/ 118 h 321"/>
                  <a:gd name="T66" fmla="*/ 92 w 146"/>
                  <a:gd name="T67" fmla="*/ 103 h 321"/>
                  <a:gd name="T68" fmla="*/ 92 w 146"/>
                  <a:gd name="T69" fmla="*/ 95 h 321"/>
                  <a:gd name="T70" fmla="*/ 92 w 146"/>
                  <a:gd name="T71" fmla="*/ 80 h 321"/>
                  <a:gd name="T72" fmla="*/ 94 w 146"/>
                  <a:gd name="T73" fmla="*/ 70 h 321"/>
                  <a:gd name="T74" fmla="*/ 96 w 146"/>
                  <a:gd name="T75" fmla="*/ 60 h 321"/>
                  <a:gd name="T76" fmla="*/ 105 w 146"/>
                  <a:gd name="T77" fmla="*/ 45 h 321"/>
                  <a:gd name="T78" fmla="*/ 109 w 146"/>
                  <a:gd name="T79" fmla="*/ 36 h 321"/>
                  <a:gd name="T80" fmla="*/ 116 w 146"/>
                  <a:gd name="T81" fmla="*/ 25 h 321"/>
                  <a:gd name="T82" fmla="*/ 124 w 146"/>
                  <a:gd name="T83" fmla="*/ 15 h 321"/>
                  <a:gd name="T84" fmla="*/ 132 w 146"/>
                  <a:gd name="T85" fmla="*/ 10 h 321"/>
                  <a:gd name="T86" fmla="*/ 140 w 146"/>
                  <a:gd name="T87" fmla="*/ 3 h 321"/>
                  <a:gd name="T88" fmla="*/ 146 w 146"/>
                  <a:gd name="T89" fmla="*/ 0 h 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146" h="321">
                    <a:moveTo>
                      <a:pt x="27" y="185"/>
                    </a:moveTo>
                    <a:lnTo>
                      <a:pt x="16" y="203"/>
                    </a:lnTo>
                    <a:lnTo>
                      <a:pt x="8" y="224"/>
                    </a:lnTo>
                    <a:lnTo>
                      <a:pt x="1" y="245"/>
                    </a:lnTo>
                    <a:lnTo>
                      <a:pt x="0" y="265"/>
                    </a:lnTo>
                    <a:lnTo>
                      <a:pt x="5" y="286"/>
                    </a:lnTo>
                    <a:lnTo>
                      <a:pt x="9" y="306"/>
                    </a:lnTo>
                    <a:lnTo>
                      <a:pt x="20" y="321"/>
                    </a:lnTo>
                    <a:lnTo>
                      <a:pt x="31" y="309"/>
                    </a:lnTo>
                    <a:lnTo>
                      <a:pt x="38" y="287"/>
                    </a:lnTo>
                    <a:lnTo>
                      <a:pt x="35" y="271"/>
                    </a:lnTo>
                    <a:lnTo>
                      <a:pt x="31" y="252"/>
                    </a:lnTo>
                    <a:lnTo>
                      <a:pt x="27" y="233"/>
                    </a:lnTo>
                    <a:lnTo>
                      <a:pt x="30" y="215"/>
                    </a:lnTo>
                    <a:lnTo>
                      <a:pt x="38" y="194"/>
                    </a:lnTo>
                    <a:lnTo>
                      <a:pt x="43" y="177"/>
                    </a:lnTo>
                    <a:lnTo>
                      <a:pt x="53" y="166"/>
                    </a:lnTo>
                    <a:lnTo>
                      <a:pt x="57" y="185"/>
                    </a:lnTo>
                    <a:lnTo>
                      <a:pt x="53" y="207"/>
                    </a:lnTo>
                    <a:lnTo>
                      <a:pt x="47" y="218"/>
                    </a:lnTo>
                    <a:lnTo>
                      <a:pt x="56" y="224"/>
                    </a:lnTo>
                    <a:lnTo>
                      <a:pt x="65" y="220"/>
                    </a:lnTo>
                    <a:lnTo>
                      <a:pt x="71" y="211"/>
                    </a:lnTo>
                    <a:lnTo>
                      <a:pt x="73" y="201"/>
                    </a:lnTo>
                    <a:lnTo>
                      <a:pt x="73" y="192"/>
                    </a:lnTo>
                    <a:lnTo>
                      <a:pt x="71" y="177"/>
                    </a:lnTo>
                    <a:lnTo>
                      <a:pt x="66" y="167"/>
                    </a:lnTo>
                    <a:lnTo>
                      <a:pt x="64" y="157"/>
                    </a:lnTo>
                    <a:lnTo>
                      <a:pt x="62" y="141"/>
                    </a:lnTo>
                    <a:lnTo>
                      <a:pt x="64" y="129"/>
                    </a:lnTo>
                    <a:lnTo>
                      <a:pt x="73" y="122"/>
                    </a:lnTo>
                    <a:lnTo>
                      <a:pt x="86" y="118"/>
                    </a:lnTo>
                    <a:lnTo>
                      <a:pt x="96" y="118"/>
                    </a:lnTo>
                    <a:lnTo>
                      <a:pt x="92" y="103"/>
                    </a:lnTo>
                    <a:lnTo>
                      <a:pt x="92" y="95"/>
                    </a:lnTo>
                    <a:lnTo>
                      <a:pt x="92" y="80"/>
                    </a:lnTo>
                    <a:lnTo>
                      <a:pt x="94" y="70"/>
                    </a:lnTo>
                    <a:lnTo>
                      <a:pt x="96" y="60"/>
                    </a:lnTo>
                    <a:lnTo>
                      <a:pt x="105" y="45"/>
                    </a:lnTo>
                    <a:lnTo>
                      <a:pt x="109" y="36"/>
                    </a:lnTo>
                    <a:lnTo>
                      <a:pt x="116" y="25"/>
                    </a:lnTo>
                    <a:lnTo>
                      <a:pt x="124" y="15"/>
                    </a:lnTo>
                    <a:lnTo>
                      <a:pt x="132" y="10"/>
                    </a:lnTo>
                    <a:lnTo>
                      <a:pt x="140" y="3"/>
                    </a:lnTo>
                    <a:lnTo>
                      <a:pt x="146" y="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6" name="Freeform 30"/>
              <p:cNvSpPr>
                <a:spLocks/>
              </p:cNvSpPr>
              <p:nvPr/>
            </p:nvSpPr>
            <p:spPr bwMode="auto">
              <a:xfrm>
                <a:off x="1104" y="2182"/>
                <a:ext cx="294" cy="93"/>
              </a:xfrm>
              <a:custGeom>
                <a:avLst/>
                <a:gdLst>
                  <a:gd name="T0" fmla="*/ 570 w 588"/>
                  <a:gd name="T1" fmla="*/ 78 h 186"/>
                  <a:gd name="T2" fmla="*/ 533 w 588"/>
                  <a:gd name="T3" fmla="*/ 85 h 186"/>
                  <a:gd name="T4" fmla="*/ 495 w 588"/>
                  <a:gd name="T5" fmla="*/ 103 h 186"/>
                  <a:gd name="T6" fmla="*/ 466 w 588"/>
                  <a:gd name="T7" fmla="*/ 130 h 186"/>
                  <a:gd name="T8" fmla="*/ 445 w 588"/>
                  <a:gd name="T9" fmla="*/ 150 h 186"/>
                  <a:gd name="T10" fmla="*/ 416 w 588"/>
                  <a:gd name="T11" fmla="*/ 165 h 186"/>
                  <a:gd name="T12" fmla="*/ 380 w 588"/>
                  <a:gd name="T13" fmla="*/ 178 h 186"/>
                  <a:gd name="T14" fmla="*/ 338 w 588"/>
                  <a:gd name="T15" fmla="*/ 185 h 186"/>
                  <a:gd name="T16" fmla="*/ 292 w 588"/>
                  <a:gd name="T17" fmla="*/ 186 h 186"/>
                  <a:gd name="T18" fmla="*/ 244 w 588"/>
                  <a:gd name="T19" fmla="*/ 180 h 186"/>
                  <a:gd name="T20" fmla="*/ 213 w 588"/>
                  <a:gd name="T21" fmla="*/ 171 h 186"/>
                  <a:gd name="T22" fmla="*/ 176 w 588"/>
                  <a:gd name="T23" fmla="*/ 156 h 186"/>
                  <a:gd name="T24" fmla="*/ 147 w 588"/>
                  <a:gd name="T25" fmla="*/ 137 h 186"/>
                  <a:gd name="T26" fmla="*/ 127 w 588"/>
                  <a:gd name="T27" fmla="*/ 108 h 186"/>
                  <a:gd name="T28" fmla="*/ 143 w 588"/>
                  <a:gd name="T29" fmla="*/ 116 h 186"/>
                  <a:gd name="T30" fmla="*/ 176 w 588"/>
                  <a:gd name="T31" fmla="*/ 130 h 186"/>
                  <a:gd name="T32" fmla="*/ 215 w 588"/>
                  <a:gd name="T33" fmla="*/ 134 h 186"/>
                  <a:gd name="T34" fmla="*/ 263 w 588"/>
                  <a:gd name="T35" fmla="*/ 134 h 186"/>
                  <a:gd name="T36" fmla="*/ 320 w 588"/>
                  <a:gd name="T37" fmla="*/ 126 h 186"/>
                  <a:gd name="T38" fmla="*/ 375 w 588"/>
                  <a:gd name="T39" fmla="*/ 118 h 186"/>
                  <a:gd name="T40" fmla="*/ 421 w 588"/>
                  <a:gd name="T41" fmla="*/ 101 h 186"/>
                  <a:gd name="T42" fmla="*/ 454 w 588"/>
                  <a:gd name="T43" fmla="*/ 81 h 186"/>
                  <a:gd name="T44" fmla="*/ 443 w 588"/>
                  <a:gd name="T45" fmla="*/ 70 h 186"/>
                  <a:gd name="T46" fmla="*/ 396 w 588"/>
                  <a:gd name="T47" fmla="*/ 81 h 186"/>
                  <a:gd name="T48" fmla="*/ 349 w 588"/>
                  <a:gd name="T49" fmla="*/ 90 h 186"/>
                  <a:gd name="T50" fmla="*/ 308 w 588"/>
                  <a:gd name="T51" fmla="*/ 99 h 186"/>
                  <a:gd name="T52" fmla="*/ 266 w 588"/>
                  <a:gd name="T53" fmla="*/ 89 h 186"/>
                  <a:gd name="T54" fmla="*/ 226 w 588"/>
                  <a:gd name="T55" fmla="*/ 59 h 186"/>
                  <a:gd name="T56" fmla="*/ 183 w 588"/>
                  <a:gd name="T57" fmla="*/ 47 h 186"/>
                  <a:gd name="T58" fmla="*/ 136 w 588"/>
                  <a:gd name="T59" fmla="*/ 44 h 186"/>
                  <a:gd name="T60" fmla="*/ 91 w 588"/>
                  <a:gd name="T61" fmla="*/ 14 h 186"/>
                  <a:gd name="T62" fmla="*/ 35 w 588"/>
                  <a:gd name="T63" fmla="*/ 0 h 186"/>
                  <a:gd name="T64" fmla="*/ 0 w 588"/>
                  <a:gd name="T65" fmla="*/ 8 h 186"/>
                  <a:gd name="T66" fmla="*/ 16 w 588"/>
                  <a:gd name="T67" fmla="*/ 45 h 186"/>
                  <a:gd name="T68" fmla="*/ 60 w 588"/>
                  <a:gd name="T69" fmla="*/ 64 h 186"/>
                  <a:gd name="T70" fmla="*/ 114 w 588"/>
                  <a:gd name="T71" fmla="*/ 66 h 186"/>
                  <a:gd name="T72" fmla="*/ 138 w 588"/>
                  <a:gd name="T73" fmla="*/ 78 h 186"/>
                  <a:gd name="T74" fmla="*/ 153 w 588"/>
                  <a:gd name="T75" fmla="*/ 101 h 186"/>
                  <a:gd name="T76" fmla="*/ 187 w 588"/>
                  <a:gd name="T77" fmla="*/ 111 h 186"/>
                  <a:gd name="T78" fmla="*/ 225 w 588"/>
                  <a:gd name="T79" fmla="*/ 103 h 1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88" h="186">
                    <a:moveTo>
                      <a:pt x="588" y="82"/>
                    </a:moveTo>
                    <a:lnTo>
                      <a:pt x="570" y="78"/>
                    </a:lnTo>
                    <a:lnTo>
                      <a:pt x="552" y="79"/>
                    </a:lnTo>
                    <a:lnTo>
                      <a:pt x="533" y="85"/>
                    </a:lnTo>
                    <a:lnTo>
                      <a:pt x="514" y="94"/>
                    </a:lnTo>
                    <a:lnTo>
                      <a:pt x="495" y="103"/>
                    </a:lnTo>
                    <a:lnTo>
                      <a:pt x="480" y="115"/>
                    </a:lnTo>
                    <a:lnTo>
                      <a:pt x="466" y="130"/>
                    </a:lnTo>
                    <a:lnTo>
                      <a:pt x="458" y="141"/>
                    </a:lnTo>
                    <a:lnTo>
                      <a:pt x="445" y="150"/>
                    </a:lnTo>
                    <a:lnTo>
                      <a:pt x="431" y="157"/>
                    </a:lnTo>
                    <a:lnTo>
                      <a:pt x="416" y="165"/>
                    </a:lnTo>
                    <a:lnTo>
                      <a:pt x="397" y="172"/>
                    </a:lnTo>
                    <a:lnTo>
                      <a:pt x="380" y="178"/>
                    </a:lnTo>
                    <a:lnTo>
                      <a:pt x="363" y="182"/>
                    </a:lnTo>
                    <a:lnTo>
                      <a:pt x="338" y="185"/>
                    </a:lnTo>
                    <a:lnTo>
                      <a:pt x="311" y="186"/>
                    </a:lnTo>
                    <a:lnTo>
                      <a:pt x="292" y="186"/>
                    </a:lnTo>
                    <a:lnTo>
                      <a:pt x="266" y="183"/>
                    </a:lnTo>
                    <a:lnTo>
                      <a:pt x="244" y="180"/>
                    </a:lnTo>
                    <a:lnTo>
                      <a:pt x="228" y="175"/>
                    </a:lnTo>
                    <a:lnTo>
                      <a:pt x="213" y="171"/>
                    </a:lnTo>
                    <a:lnTo>
                      <a:pt x="196" y="165"/>
                    </a:lnTo>
                    <a:lnTo>
                      <a:pt x="176" y="156"/>
                    </a:lnTo>
                    <a:lnTo>
                      <a:pt x="159" y="146"/>
                    </a:lnTo>
                    <a:lnTo>
                      <a:pt x="147" y="137"/>
                    </a:lnTo>
                    <a:lnTo>
                      <a:pt x="135" y="124"/>
                    </a:lnTo>
                    <a:lnTo>
                      <a:pt x="127" y="108"/>
                    </a:lnTo>
                    <a:lnTo>
                      <a:pt x="122" y="94"/>
                    </a:lnTo>
                    <a:lnTo>
                      <a:pt x="143" y="116"/>
                    </a:lnTo>
                    <a:lnTo>
                      <a:pt x="162" y="124"/>
                    </a:lnTo>
                    <a:lnTo>
                      <a:pt x="176" y="130"/>
                    </a:lnTo>
                    <a:lnTo>
                      <a:pt x="192" y="133"/>
                    </a:lnTo>
                    <a:lnTo>
                      <a:pt x="215" y="134"/>
                    </a:lnTo>
                    <a:lnTo>
                      <a:pt x="239" y="135"/>
                    </a:lnTo>
                    <a:lnTo>
                      <a:pt x="263" y="134"/>
                    </a:lnTo>
                    <a:lnTo>
                      <a:pt x="285" y="131"/>
                    </a:lnTo>
                    <a:lnTo>
                      <a:pt x="320" y="126"/>
                    </a:lnTo>
                    <a:lnTo>
                      <a:pt x="349" y="122"/>
                    </a:lnTo>
                    <a:lnTo>
                      <a:pt x="375" y="118"/>
                    </a:lnTo>
                    <a:lnTo>
                      <a:pt x="394" y="112"/>
                    </a:lnTo>
                    <a:lnTo>
                      <a:pt x="421" y="101"/>
                    </a:lnTo>
                    <a:lnTo>
                      <a:pt x="436" y="96"/>
                    </a:lnTo>
                    <a:lnTo>
                      <a:pt x="454" y="81"/>
                    </a:lnTo>
                    <a:lnTo>
                      <a:pt x="460" y="71"/>
                    </a:lnTo>
                    <a:lnTo>
                      <a:pt x="443" y="70"/>
                    </a:lnTo>
                    <a:lnTo>
                      <a:pt x="424" y="73"/>
                    </a:lnTo>
                    <a:lnTo>
                      <a:pt x="396" y="81"/>
                    </a:lnTo>
                    <a:lnTo>
                      <a:pt x="371" y="85"/>
                    </a:lnTo>
                    <a:lnTo>
                      <a:pt x="349" y="90"/>
                    </a:lnTo>
                    <a:lnTo>
                      <a:pt x="333" y="96"/>
                    </a:lnTo>
                    <a:lnTo>
                      <a:pt x="308" y="99"/>
                    </a:lnTo>
                    <a:lnTo>
                      <a:pt x="290" y="97"/>
                    </a:lnTo>
                    <a:lnTo>
                      <a:pt x="266" y="89"/>
                    </a:lnTo>
                    <a:lnTo>
                      <a:pt x="245" y="75"/>
                    </a:lnTo>
                    <a:lnTo>
                      <a:pt x="226" y="59"/>
                    </a:lnTo>
                    <a:lnTo>
                      <a:pt x="208" y="51"/>
                    </a:lnTo>
                    <a:lnTo>
                      <a:pt x="183" y="47"/>
                    </a:lnTo>
                    <a:lnTo>
                      <a:pt x="159" y="51"/>
                    </a:lnTo>
                    <a:lnTo>
                      <a:pt x="136" y="44"/>
                    </a:lnTo>
                    <a:lnTo>
                      <a:pt x="113" y="29"/>
                    </a:lnTo>
                    <a:lnTo>
                      <a:pt x="91" y="14"/>
                    </a:lnTo>
                    <a:lnTo>
                      <a:pt x="69" y="2"/>
                    </a:lnTo>
                    <a:lnTo>
                      <a:pt x="35" y="0"/>
                    </a:lnTo>
                    <a:lnTo>
                      <a:pt x="15" y="4"/>
                    </a:lnTo>
                    <a:lnTo>
                      <a:pt x="0" y="8"/>
                    </a:lnTo>
                    <a:lnTo>
                      <a:pt x="4" y="27"/>
                    </a:lnTo>
                    <a:lnTo>
                      <a:pt x="16" y="45"/>
                    </a:lnTo>
                    <a:lnTo>
                      <a:pt x="32" y="55"/>
                    </a:lnTo>
                    <a:lnTo>
                      <a:pt x="60" y="64"/>
                    </a:lnTo>
                    <a:lnTo>
                      <a:pt x="88" y="67"/>
                    </a:lnTo>
                    <a:lnTo>
                      <a:pt x="114" y="66"/>
                    </a:lnTo>
                    <a:lnTo>
                      <a:pt x="135" y="62"/>
                    </a:lnTo>
                    <a:lnTo>
                      <a:pt x="138" y="78"/>
                    </a:lnTo>
                    <a:lnTo>
                      <a:pt x="144" y="89"/>
                    </a:lnTo>
                    <a:lnTo>
                      <a:pt x="153" y="101"/>
                    </a:lnTo>
                    <a:lnTo>
                      <a:pt x="169" y="108"/>
                    </a:lnTo>
                    <a:lnTo>
                      <a:pt x="187" y="111"/>
                    </a:lnTo>
                    <a:lnTo>
                      <a:pt x="208" y="107"/>
                    </a:lnTo>
                    <a:lnTo>
                      <a:pt x="225" y="103"/>
                    </a:lnTo>
                    <a:lnTo>
                      <a:pt x="241" y="97"/>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7" name="Freeform 31"/>
              <p:cNvSpPr>
                <a:spLocks/>
              </p:cNvSpPr>
              <p:nvPr/>
            </p:nvSpPr>
            <p:spPr bwMode="auto">
              <a:xfrm>
                <a:off x="1421" y="2226"/>
                <a:ext cx="98" cy="169"/>
              </a:xfrm>
              <a:custGeom>
                <a:avLst/>
                <a:gdLst>
                  <a:gd name="T0" fmla="*/ 45 w 197"/>
                  <a:gd name="T1" fmla="*/ 5 h 336"/>
                  <a:gd name="T2" fmla="*/ 67 w 197"/>
                  <a:gd name="T3" fmla="*/ 16 h 336"/>
                  <a:gd name="T4" fmla="*/ 89 w 197"/>
                  <a:gd name="T5" fmla="*/ 33 h 336"/>
                  <a:gd name="T6" fmla="*/ 117 w 197"/>
                  <a:gd name="T7" fmla="*/ 53 h 336"/>
                  <a:gd name="T8" fmla="*/ 134 w 197"/>
                  <a:gd name="T9" fmla="*/ 67 h 336"/>
                  <a:gd name="T10" fmla="*/ 147 w 197"/>
                  <a:gd name="T11" fmla="*/ 79 h 336"/>
                  <a:gd name="T12" fmla="*/ 156 w 197"/>
                  <a:gd name="T13" fmla="*/ 90 h 336"/>
                  <a:gd name="T14" fmla="*/ 164 w 197"/>
                  <a:gd name="T15" fmla="*/ 107 h 336"/>
                  <a:gd name="T16" fmla="*/ 164 w 197"/>
                  <a:gd name="T17" fmla="*/ 128 h 336"/>
                  <a:gd name="T18" fmla="*/ 160 w 197"/>
                  <a:gd name="T19" fmla="*/ 150 h 336"/>
                  <a:gd name="T20" fmla="*/ 164 w 197"/>
                  <a:gd name="T21" fmla="*/ 168 h 336"/>
                  <a:gd name="T22" fmla="*/ 172 w 197"/>
                  <a:gd name="T23" fmla="*/ 198 h 336"/>
                  <a:gd name="T24" fmla="*/ 183 w 197"/>
                  <a:gd name="T25" fmla="*/ 219 h 336"/>
                  <a:gd name="T26" fmla="*/ 197 w 197"/>
                  <a:gd name="T27" fmla="*/ 235 h 336"/>
                  <a:gd name="T28" fmla="*/ 184 w 197"/>
                  <a:gd name="T29" fmla="*/ 265 h 336"/>
                  <a:gd name="T30" fmla="*/ 176 w 197"/>
                  <a:gd name="T31" fmla="*/ 294 h 336"/>
                  <a:gd name="T32" fmla="*/ 169 w 197"/>
                  <a:gd name="T33" fmla="*/ 313 h 336"/>
                  <a:gd name="T34" fmla="*/ 168 w 197"/>
                  <a:gd name="T35" fmla="*/ 336 h 336"/>
                  <a:gd name="T36" fmla="*/ 161 w 197"/>
                  <a:gd name="T37" fmla="*/ 322 h 336"/>
                  <a:gd name="T38" fmla="*/ 156 w 197"/>
                  <a:gd name="T39" fmla="*/ 307 h 336"/>
                  <a:gd name="T40" fmla="*/ 153 w 197"/>
                  <a:gd name="T41" fmla="*/ 290 h 336"/>
                  <a:gd name="T42" fmla="*/ 154 w 197"/>
                  <a:gd name="T43" fmla="*/ 268 h 336"/>
                  <a:gd name="T44" fmla="*/ 156 w 197"/>
                  <a:gd name="T45" fmla="*/ 247 h 336"/>
                  <a:gd name="T46" fmla="*/ 160 w 197"/>
                  <a:gd name="T47" fmla="*/ 223 h 336"/>
                  <a:gd name="T48" fmla="*/ 161 w 197"/>
                  <a:gd name="T49" fmla="*/ 201 h 336"/>
                  <a:gd name="T50" fmla="*/ 156 w 197"/>
                  <a:gd name="T51" fmla="*/ 182 h 336"/>
                  <a:gd name="T52" fmla="*/ 147 w 197"/>
                  <a:gd name="T53" fmla="*/ 167 h 336"/>
                  <a:gd name="T54" fmla="*/ 139 w 197"/>
                  <a:gd name="T55" fmla="*/ 145 h 336"/>
                  <a:gd name="T56" fmla="*/ 128 w 197"/>
                  <a:gd name="T57" fmla="*/ 126 h 336"/>
                  <a:gd name="T58" fmla="*/ 120 w 197"/>
                  <a:gd name="T59" fmla="*/ 117 h 336"/>
                  <a:gd name="T60" fmla="*/ 122 w 197"/>
                  <a:gd name="T61" fmla="*/ 131 h 336"/>
                  <a:gd name="T62" fmla="*/ 127 w 197"/>
                  <a:gd name="T63" fmla="*/ 152 h 336"/>
                  <a:gd name="T64" fmla="*/ 107 w 197"/>
                  <a:gd name="T65" fmla="*/ 128 h 336"/>
                  <a:gd name="T66" fmla="*/ 96 w 197"/>
                  <a:gd name="T67" fmla="*/ 116 h 336"/>
                  <a:gd name="T68" fmla="*/ 86 w 197"/>
                  <a:gd name="T69" fmla="*/ 107 h 336"/>
                  <a:gd name="T70" fmla="*/ 68 w 197"/>
                  <a:gd name="T71" fmla="*/ 94 h 336"/>
                  <a:gd name="T72" fmla="*/ 49 w 197"/>
                  <a:gd name="T73" fmla="*/ 79 h 336"/>
                  <a:gd name="T74" fmla="*/ 31 w 197"/>
                  <a:gd name="T75" fmla="*/ 64 h 336"/>
                  <a:gd name="T76" fmla="*/ 19 w 197"/>
                  <a:gd name="T77" fmla="*/ 45 h 336"/>
                  <a:gd name="T78" fmla="*/ 7 w 197"/>
                  <a:gd name="T79" fmla="*/ 26 h 336"/>
                  <a:gd name="T80" fmla="*/ 0 w 197"/>
                  <a:gd name="T81" fmla="*/ 10 h 336"/>
                  <a:gd name="T82" fmla="*/ 14 w 197"/>
                  <a:gd name="T83" fmla="*/ 3 h 336"/>
                  <a:gd name="T84" fmla="*/ 30 w 197"/>
                  <a:gd name="T85" fmla="*/ 0 h 336"/>
                  <a:gd name="T86" fmla="*/ 45 w 197"/>
                  <a:gd name="T87" fmla="*/ 5 h 3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97" h="336">
                    <a:moveTo>
                      <a:pt x="45" y="5"/>
                    </a:moveTo>
                    <a:lnTo>
                      <a:pt x="67" y="16"/>
                    </a:lnTo>
                    <a:lnTo>
                      <a:pt x="89" y="33"/>
                    </a:lnTo>
                    <a:lnTo>
                      <a:pt x="117" y="53"/>
                    </a:lnTo>
                    <a:lnTo>
                      <a:pt x="134" y="67"/>
                    </a:lnTo>
                    <a:lnTo>
                      <a:pt x="147" y="79"/>
                    </a:lnTo>
                    <a:lnTo>
                      <a:pt x="156" y="90"/>
                    </a:lnTo>
                    <a:lnTo>
                      <a:pt x="164" y="107"/>
                    </a:lnTo>
                    <a:lnTo>
                      <a:pt x="164" y="128"/>
                    </a:lnTo>
                    <a:lnTo>
                      <a:pt x="160" y="150"/>
                    </a:lnTo>
                    <a:lnTo>
                      <a:pt x="164" y="168"/>
                    </a:lnTo>
                    <a:lnTo>
                      <a:pt x="172" y="198"/>
                    </a:lnTo>
                    <a:lnTo>
                      <a:pt x="183" y="219"/>
                    </a:lnTo>
                    <a:lnTo>
                      <a:pt x="197" y="235"/>
                    </a:lnTo>
                    <a:lnTo>
                      <a:pt x="184" y="265"/>
                    </a:lnTo>
                    <a:lnTo>
                      <a:pt x="176" y="294"/>
                    </a:lnTo>
                    <a:lnTo>
                      <a:pt x="169" y="313"/>
                    </a:lnTo>
                    <a:lnTo>
                      <a:pt x="168" y="336"/>
                    </a:lnTo>
                    <a:lnTo>
                      <a:pt x="161" y="322"/>
                    </a:lnTo>
                    <a:lnTo>
                      <a:pt x="156" y="307"/>
                    </a:lnTo>
                    <a:lnTo>
                      <a:pt x="153" y="290"/>
                    </a:lnTo>
                    <a:lnTo>
                      <a:pt x="154" y="268"/>
                    </a:lnTo>
                    <a:lnTo>
                      <a:pt x="156" y="247"/>
                    </a:lnTo>
                    <a:lnTo>
                      <a:pt x="160" y="223"/>
                    </a:lnTo>
                    <a:lnTo>
                      <a:pt x="161" y="201"/>
                    </a:lnTo>
                    <a:lnTo>
                      <a:pt x="156" y="182"/>
                    </a:lnTo>
                    <a:lnTo>
                      <a:pt x="147" y="167"/>
                    </a:lnTo>
                    <a:lnTo>
                      <a:pt x="139" y="145"/>
                    </a:lnTo>
                    <a:lnTo>
                      <a:pt x="128" y="126"/>
                    </a:lnTo>
                    <a:lnTo>
                      <a:pt x="120" y="117"/>
                    </a:lnTo>
                    <a:lnTo>
                      <a:pt x="122" y="131"/>
                    </a:lnTo>
                    <a:lnTo>
                      <a:pt x="127" y="152"/>
                    </a:lnTo>
                    <a:lnTo>
                      <a:pt x="107" y="128"/>
                    </a:lnTo>
                    <a:lnTo>
                      <a:pt x="96" y="116"/>
                    </a:lnTo>
                    <a:lnTo>
                      <a:pt x="86" y="107"/>
                    </a:lnTo>
                    <a:lnTo>
                      <a:pt x="68" y="94"/>
                    </a:lnTo>
                    <a:lnTo>
                      <a:pt x="49" y="79"/>
                    </a:lnTo>
                    <a:lnTo>
                      <a:pt x="31" y="64"/>
                    </a:lnTo>
                    <a:lnTo>
                      <a:pt x="19" y="45"/>
                    </a:lnTo>
                    <a:lnTo>
                      <a:pt x="7" y="26"/>
                    </a:lnTo>
                    <a:lnTo>
                      <a:pt x="0" y="10"/>
                    </a:lnTo>
                    <a:lnTo>
                      <a:pt x="14" y="3"/>
                    </a:lnTo>
                    <a:lnTo>
                      <a:pt x="30" y="0"/>
                    </a:lnTo>
                    <a:lnTo>
                      <a:pt x="45" y="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8" name="Freeform 32"/>
              <p:cNvSpPr>
                <a:spLocks/>
              </p:cNvSpPr>
              <p:nvPr/>
            </p:nvSpPr>
            <p:spPr bwMode="auto">
              <a:xfrm>
                <a:off x="1380" y="2149"/>
                <a:ext cx="112" cy="57"/>
              </a:xfrm>
              <a:custGeom>
                <a:avLst/>
                <a:gdLst>
                  <a:gd name="T0" fmla="*/ 0 w 224"/>
                  <a:gd name="T1" fmla="*/ 16 h 113"/>
                  <a:gd name="T2" fmla="*/ 29 w 224"/>
                  <a:gd name="T3" fmla="*/ 15 h 113"/>
                  <a:gd name="T4" fmla="*/ 51 w 224"/>
                  <a:gd name="T5" fmla="*/ 19 h 113"/>
                  <a:gd name="T6" fmla="*/ 62 w 224"/>
                  <a:gd name="T7" fmla="*/ 28 h 113"/>
                  <a:gd name="T8" fmla="*/ 74 w 224"/>
                  <a:gd name="T9" fmla="*/ 49 h 113"/>
                  <a:gd name="T10" fmla="*/ 77 w 224"/>
                  <a:gd name="T11" fmla="*/ 64 h 113"/>
                  <a:gd name="T12" fmla="*/ 80 w 224"/>
                  <a:gd name="T13" fmla="*/ 79 h 113"/>
                  <a:gd name="T14" fmla="*/ 82 w 224"/>
                  <a:gd name="T15" fmla="*/ 92 h 113"/>
                  <a:gd name="T16" fmla="*/ 82 w 224"/>
                  <a:gd name="T17" fmla="*/ 101 h 113"/>
                  <a:gd name="T18" fmla="*/ 91 w 224"/>
                  <a:gd name="T19" fmla="*/ 84 h 113"/>
                  <a:gd name="T20" fmla="*/ 93 w 224"/>
                  <a:gd name="T21" fmla="*/ 64 h 113"/>
                  <a:gd name="T22" fmla="*/ 92 w 224"/>
                  <a:gd name="T23" fmla="*/ 49 h 113"/>
                  <a:gd name="T24" fmla="*/ 88 w 224"/>
                  <a:gd name="T25" fmla="*/ 30 h 113"/>
                  <a:gd name="T26" fmla="*/ 76 w 224"/>
                  <a:gd name="T27" fmla="*/ 10 h 113"/>
                  <a:gd name="T28" fmla="*/ 63 w 224"/>
                  <a:gd name="T29" fmla="*/ 0 h 113"/>
                  <a:gd name="T30" fmla="*/ 82 w 224"/>
                  <a:gd name="T31" fmla="*/ 6 h 113"/>
                  <a:gd name="T32" fmla="*/ 97 w 224"/>
                  <a:gd name="T33" fmla="*/ 28 h 113"/>
                  <a:gd name="T34" fmla="*/ 104 w 224"/>
                  <a:gd name="T35" fmla="*/ 46 h 113"/>
                  <a:gd name="T36" fmla="*/ 107 w 224"/>
                  <a:gd name="T37" fmla="*/ 61 h 113"/>
                  <a:gd name="T38" fmla="*/ 106 w 224"/>
                  <a:gd name="T39" fmla="*/ 79 h 113"/>
                  <a:gd name="T40" fmla="*/ 104 w 224"/>
                  <a:gd name="T41" fmla="*/ 87 h 113"/>
                  <a:gd name="T42" fmla="*/ 111 w 224"/>
                  <a:gd name="T43" fmla="*/ 72 h 113"/>
                  <a:gd name="T44" fmla="*/ 123 w 224"/>
                  <a:gd name="T45" fmla="*/ 56 h 113"/>
                  <a:gd name="T46" fmla="*/ 141 w 224"/>
                  <a:gd name="T47" fmla="*/ 41 h 113"/>
                  <a:gd name="T48" fmla="*/ 163 w 224"/>
                  <a:gd name="T49" fmla="*/ 31 h 113"/>
                  <a:gd name="T50" fmla="*/ 185 w 224"/>
                  <a:gd name="T51" fmla="*/ 28 h 113"/>
                  <a:gd name="T52" fmla="*/ 200 w 224"/>
                  <a:gd name="T53" fmla="*/ 31 h 113"/>
                  <a:gd name="T54" fmla="*/ 213 w 224"/>
                  <a:gd name="T55" fmla="*/ 34 h 113"/>
                  <a:gd name="T56" fmla="*/ 224 w 224"/>
                  <a:gd name="T57" fmla="*/ 38 h 113"/>
                  <a:gd name="T58" fmla="*/ 211 w 224"/>
                  <a:gd name="T59" fmla="*/ 39 h 113"/>
                  <a:gd name="T60" fmla="*/ 198 w 224"/>
                  <a:gd name="T61" fmla="*/ 43 h 113"/>
                  <a:gd name="T62" fmla="*/ 185 w 224"/>
                  <a:gd name="T63" fmla="*/ 45 h 113"/>
                  <a:gd name="T64" fmla="*/ 164 w 224"/>
                  <a:gd name="T65" fmla="*/ 50 h 113"/>
                  <a:gd name="T66" fmla="*/ 152 w 224"/>
                  <a:gd name="T67" fmla="*/ 60 h 113"/>
                  <a:gd name="T68" fmla="*/ 142 w 224"/>
                  <a:gd name="T69" fmla="*/ 69 h 113"/>
                  <a:gd name="T70" fmla="*/ 134 w 224"/>
                  <a:gd name="T71" fmla="*/ 80 h 113"/>
                  <a:gd name="T72" fmla="*/ 129 w 224"/>
                  <a:gd name="T73" fmla="*/ 94 h 113"/>
                  <a:gd name="T74" fmla="*/ 126 w 224"/>
                  <a:gd name="T75" fmla="*/ 113 h 1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24" h="113">
                    <a:moveTo>
                      <a:pt x="0" y="16"/>
                    </a:moveTo>
                    <a:lnTo>
                      <a:pt x="29" y="15"/>
                    </a:lnTo>
                    <a:lnTo>
                      <a:pt x="51" y="19"/>
                    </a:lnTo>
                    <a:lnTo>
                      <a:pt x="62" y="28"/>
                    </a:lnTo>
                    <a:lnTo>
                      <a:pt x="74" y="49"/>
                    </a:lnTo>
                    <a:lnTo>
                      <a:pt x="77" y="64"/>
                    </a:lnTo>
                    <a:lnTo>
                      <a:pt x="80" y="79"/>
                    </a:lnTo>
                    <a:lnTo>
                      <a:pt x="82" y="92"/>
                    </a:lnTo>
                    <a:lnTo>
                      <a:pt x="82" y="101"/>
                    </a:lnTo>
                    <a:lnTo>
                      <a:pt x="91" y="84"/>
                    </a:lnTo>
                    <a:lnTo>
                      <a:pt x="93" y="64"/>
                    </a:lnTo>
                    <a:lnTo>
                      <a:pt x="92" y="49"/>
                    </a:lnTo>
                    <a:lnTo>
                      <a:pt x="88" y="30"/>
                    </a:lnTo>
                    <a:lnTo>
                      <a:pt x="76" y="10"/>
                    </a:lnTo>
                    <a:lnTo>
                      <a:pt x="63" y="0"/>
                    </a:lnTo>
                    <a:lnTo>
                      <a:pt x="82" y="6"/>
                    </a:lnTo>
                    <a:lnTo>
                      <a:pt x="97" y="28"/>
                    </a:lnTo>
                    <a:lnTo>
                      <a:pt x="104" y="46"/>
                    </a:lnTo>
                    <a:lnTo>
                      <a:pt x="107" y="61"/>
                    </a:lnTo>
                    <a:lnTo>
                      <a:pt x="106" y="79"/>
                    </a:lnTo>
                    <a:lnTo>
                      <a:pt x="104" y="87"/>
                    </a:lnTo>
                    <a:lnTo>
                      <a:pt x="111" y="72"/>
                    </a:lnTo>
                    <a:lnTo>
                      <a:pt x="123" y="56"/>
                    </a:lnTo>
                    <a:lnTo>
                      <a:pt x="141" y="41"/>
                    </a:lnTo>
                    <a:lnTo>
                      <a:pt x="163" y="31"/>
                    </a:lnTo>
                    <a:lnTo>
                      <a:pt x="185" y="28"/>
                    </a:lnTo>
                    <a:lnTo>
                      <a:pt x="200" y="31"/>
                    </a:lnTo>
                    <a:lnTo>
                      <a:pt x="213" y="34"/>
                    </a:lnTo>
                    <a:lnTo>
                      <a:pt x="224" y="38"/>
                    </a:lnTo>
                    <a:lnTo>
                      <a:pt x="211" y="39"/>
                    </a:lnTo>
                    <a:lnTo>
                      <a:pt x="198" y="43"/>
                    </a:lnTo>
                    <a:lnTo>
                      <a:pt x="185" y="45"/>
                    </a:lnTo>
                    <a:lnTo>
                      <a:pt x="164" y="50"/>
                    </a:lnTo>
                    <a:lnTo>
                      <a:pt x="152" y="60"/>
                    </a:lnTo>
                    <a:lnTo>
                      <a:pt x="142" y="69"/>
                    </a:lnTo>
                    <a:lnTo>
                      <a:pt x="134" y="80"/>
                    </a:lnTo>
                    <a:lnTo>
                      <a:pt x="129" y="94"/>
                    </a:lnTo>
                    <a:lnTo>
                      <a:pt x="126" y="113"/>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89" name="Freeform 33"/>
              <p:cNvSpPr>
                <a:spLocks/>
              </p:cNvSpPr>
              <p:nvPr/>
            </p:nvSpPr>
            <p:spPr bwMode="auto">
              <a:xfrm>
                <a:off x="1162" y="2293"/>
                <a:ext cx="86" cy="35"/>
              </a:xfrm>
              <a:custGeom>
                <a:avLst/>
                <a:gdLst>
                  <a:gd name="T0" fmla="*/ 166 w 172"/>
                  <a:gd name="T1" fmla="*/ 18 h 68"/>
                  <a:gd name="T2" fmla="*/ 172 w 172"/>
                  <a:gd name="T3" fmla="*/ 31 h 68"/>
                  <a:gd name="T4" fmla="*/ 172 w 172"/>
                  <a:gd name="T5" fmla="*/ 46 h 68"/>
                  <a:gd name="T6" fmla="*/ 161 w 172"/>
                  <a:gd name="T7" fmla="*/ 56 h 68"/>
                  <a:gd name="T8" fmla="*/ 143 w 172"/>
                  <a:gd name="T9" fmla="*/ 59 h 68"/>
                  <a:gd name="T10" fmla="*/ 117 w 172"/>
                  <a:gd name="T11" fmla="*/ 52 h 68"/>
                  <a:gd name="T12" fmla="*/ 91 w 172"/>
                  <a:gd name="T13" fmla="*/ 48 h 68"/>
                  <a:gd name="T14" fmla="*/ 64 w 172"/>
                  <a:gd name="T15" fmla="*/ 49 h 68"/>
                  <a:gd name="T16" fmla="*/ 41 w 172"/>
                  <a:gd name="T17" fmla="*/ 61 h 68"/>
                  <a:gd name="T18" fmla="*/ 19 w 172"/>
                  <a:gd name="T19" fmla="*/ 68 h 68"/>
                  <a:gd name="T20" fmla="*/ 1 w 172"/>
                  <a:gd name="T21" fmla="*/ 59 h 68"/>
                  <a:gd name="T22" fmla="*/ 0 w 172"/>
                  <a:gd name="T23" fmla="*/ 41 h 68"/>
                  <a:gd name="T24" fmla="*/ 11 w 172"/>
                  <a:gd name="T25" fmla="*/ 23 h 68"/>
                  <a:gd name="T26" fmla="*/ 32 w 172"/>
                  <a:gd name="T27" fmla="*/ 9 h 68"/>
                  <a:gd name="T28" fmla="*/ 68 w 172"/>
                  <a:gd name="T29" fmla="*/ 1 h 68"/>
                  <a:gd name="T30" fmla="*/ 105 w 172"/>
                  <a:gd name="T31" fmla="*/ 0 h 68"/>
                  <a:gd name="T32" fmla="*/ 142 w 172"/>
                  <a:gd name="T33" fmla="*/ 7 h 68"/>
                  <a:gd name="T34" fmla="*/ 166 w 172"/>
                  <a:gd name="T35" fmla="*/ 18 h 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72" h="68">
                    <a:moveTo>
                      <a:pt x="166" y="18"/>
                    </a:moveTo>
                    <a:lnTo>
                      <a:pt x="172" y="31"/>
                    </a:lnTo>
                    <a:lnTo>
                      <a:pt x="172" y="46"/>
                    </a:lnTo>
                    <a:lnTo>
                      <a:pt x="161" y="56"/>
                    </a:lnTo>
                    <a:lnTo>
                      <a:pt x="143" y="59"/>
                    </a:lnTo>
                    <a:lnTo>
                      <a:pt x="117" y="52"/>
                    </a:lnTo>
                    <a:lnTo>
                      <a:pt x="91" y="48"/>
                    </a:lnTo>
                    <a:lnTo>
                      <a:pt x="64" y="49"/>
                    </a:lnTo>
                    <a:lnTo>
                      <a:pt x="41" y="61"/>
                    </a:lnTo>
                    <a:lnTo>
                      <a:pt x="19" y="68"/>
                    </a:lnTo>
                    <a:lnTo>
                      <a:pt x="1" y="59"/>
                    </a:lnTo>
                    <a:lnTo>
                      <a:pt x="0" y="41"/>
                    </a:lnTo>
                    <a:lnTo>
                      <a:pt x="11" y="23"/>
                    </a:lnTo>
                    <a:lnTo>
                      <a:pt x="32" y="9"/>
                    </a:lnTo>
                    <a:lnTo>
                      <a:pt x="68" y="1"/>
                    </a:lnTo>
                    <a:lnTo>
                      <a:pt x="105" y="0"/>
                    </a:lnTo>
                    <a:lnTo>
                      <a:pt x="142" y="7"/>
                    </a:lnTo>
                    <a:lnTo>
                      <a:pt x="166" y="18"/>
                    </a:lnTo>
                    <a:close/>
                  </a:path>
                </a:pathLst>
              </a:custGeom>
              <a:solidFill>
                <a:srgbClr val="A04000"/>
              </a:solidFill>
              <a:ln w="7938">
                <a:solidFill>
                  <a:srgbClr val="000000"/>
                </a:solidFill>
                <a:prstDash val="solid"/>
                <a:round/>
                <a:headEnd/>
                <a:tailEnd/>
              </a:ln>
            </p:spPr>
            <p:txBody>
              <a:bodyPr/>
              <a:lstStyle/>
              <a:p>
                <a:endParaRPr lang="en-GB"/>
              </a:p>
            </p:txBody>
          </p:sp>
        </p:grpSp>
        <p:grpSp>
          <p:nvGrpSpPr>
            <p:cNvPr id="198690" name="Group 34"/>
            <p:cNvGrpSpPr>
              <a:grpSpLocks/>
            </p:cNvGrpSpPr>
            <p:nvPr/>
          </p:nvGrpSpPr>
          <p:grpSpPr bwMode="auto">
            <a:xfrm>
              <a:off x="1287" y="2388"/>
              <a:ext cx="702" cy="1048"/>
              <a:chOff x="1287" y="2388"/>
              <a:chExt cx="702" cy="1048"/>
            </a:xfrm>
          </p:grpSpPr>
          <p:sp>
            <p:nvSpPr>
              <p:cNvPr id="198691" name="Freeform 35"/>
              <p:cNvSpPr>
                <a:spLocks/>
              </p:cNvSpPr>
              <p:nvPr/>
            </p:nvSpPr>
            <p:spPr bwMode="auto">
              <a:xfrm>
                <a:off x="1287" y="2388"/>
                <a:ext cx="448" cy="488"/>
              </a:xfrm>
              <a:custGeom>
                <a:avLst/>
                <a:gdLst>
                  <a:gd name="T0" fmla="*/ 473 w 897"/>
                  <a:gd name="T1" fmla="*/ 145 h 977"/>
                  <a:gd name="T2" fmla="*/ 497 w 897"/>
                  <a:gd name="T3" fmla="*/ 91 h 977"/>
                  <a:gd name="T4" fmla="*/ 544 w 897"/>
                  <a:gd name="T5" fmla="*/ 43 h 977"/>
                  <a:gd name="T6" fmla="*/ 590 w 897"/>
                  <a:gd name="T7" fmla="*/ 13 h 977"/>
                  <a:gd name="T8" fmla="*/ 648 w 897"/>
                  <a:gd name="T9" fmla="*/ 0 h 977"/>
                  <a:gd name="T10" fmla="*/ 701 w 897"/>
                  <a:gd name="T11" fmla="*/ 6 h 977"/>
                  <a:gd name="T12" fmla="*/ 759 w 897"/>
                  <a:gd name="T13" fmla="*/ 28 h 977"/>
                  <a:gd name="T14" fmla="*/ 796 w 897"/>
                  <a:gd name="T15" fmla="*/ 62 h 977"/>
                  <a:gd name="T16" fmla="*/ 821 w 897"/>
                  <a:gd name="T17" fmla="*/ 97 h 977"/>
                  <a:gd name="T18" fmla="*/ 847 w 897"/>
                  <a:gd name="T19" fmla="*/ 134 h 977"/>
                  <a:gd name="T20" fmla="*/ 867 w 897"/>
                  <a:gd name="T21" fmla="*/ 174 h 977"/>
                  <a:gd name="T22" fmla="*/ 888 w 897"/>
                  <a:gd name="T23" fmla="*/ 212 h 977"/>
                  <a:gd name="T24" fmla="*/ 897 w 897"/>
                  <a:gd name="T25" fmla="*/ 259 h 977"/>
                  <a:gd name="T26" fmla="*/ 881 w 897"/>
                  <a:gd name="T27" fmla="*/ 352 h 977"/>
                  <a:gd name="T28" fmla="*/ 839 w 897"/>
                  <a:gd name="T29" fmla="*/ 453 h 977"/>
                  <a:gd name="T30" fmla="*/ 788 w 897"/>
                  <a:gd name="T31" fmla="*/ 546 h 977"/>
                  <a:gd name="T32" fmla="*/ 736 w 897"/>
                  <a:gd name="T33" fmla="*/ 608 h 977"/>
                  <a:gd name="T34" fmla="*/ 686 w 897"/>
                  <a:gd name="T35" fmla="*/ 679 h 977"/>
                  <a:gd name="T36" fmla="*/ 617 w 897"/>
                  <a:gd name="T37" fmla="*/ 760 h 977"/>
                  <a:gd name="T38" fmla="*/ 560 w 897"/>
                  <a:gd name="T39" fmla="*/ 819 h 977"/>
                  <a:gd name="T40" fmla="*/ 541 w 897"/>
                  <a:gd name="T41" fmla="*/ 854 h 977"/>
                  <a:gd name="T42" fmla="*/ 516 w 897"/>
                  <a:gd name="T43" fmla="*/ 895 h 977"/>
                  <a:gd name="T44" fmla="*/ 488 w 897"/>
                  <a:gd name="T45" fmla="*/ 934 h 977"/>
                  <a:gd name="T46" fmla="*/ 437 w 897"/>
                  <a:gd name="T47" fmla="*/ 962 h 977"/>
                  <a:gd name="T48" fmla="*/ 358 w 897"/>
                  <a:gd name="T49" fmla="*/ 977 h 977"/>
                  <a:gd name="T50" fmla="*/ 258 w 897"/>
                  <a:gd name="T51" fmla="*/ 972 h 977"/>
                  <a:gd name="T52" fmla="*/ 172 w 897"/>
                  <a:gd name="T53" fmla="*/ 958 h 977"/>
                  <a:gd name="T54" fmla="*/ 101 w 897"/>
                  <a:gd name="T55" fmla="*/ 927 h 977"/>
                  <a:gd name="T56" fmla="*/ 47 w 897"/>
                  <a:gd name="T57" fmla="*/ 872 h 977"/>
                  <a:gd name="T58" fmla="*/ 15 w 897"/>
                  <a:gd name="T59" fmla="*/ 802 h 977"/>
                  <a:gd name="T60" fmla="*/ 0 w 897"/>
                  <a:gd name="T61" fmla="*/ 734 h 977"/>
                  <a:gd name="T62" fmla="*/ 20 w 897"/>
                  <a:gd name="T63" fmla="*/ 658 h 977"/>
                  <a:gd name="T64" fmla="*/ 50 w 897"/>
                  <a:gd name="T65" fmla="*/ 600 h 977"/>
                  <a:gd name="T66" fmla="*/ 86 w 897"/>
                  <a:gd name="T67" fmla="*/ 551 h 977"/>
                  <a:gd name="T68" fmla="*/ 136 w 897"/>
                  <a:gd name="T69" fmla="*/ 513 h 977"/>
                  <a:gd name="T70" fmla="*/ 193 w 897"/>
                  <a:gd name="T71" fmla="*/ 488 h 977"/>
                  <a:gd name="T72" fmla="*/ 264 w 897"/>
                  <a:gd name="T73" fmla="*/ 476 h 977"/>
                  <a:gd name="T74" fmla="*/ 329 w 897"/>
                  <a:gd name="T75" fmla="*/ 481 h 977"/>
                  <a:gd name="T76" fmla="*/ 372 w 897"/>
                  <a:gd name="T77" fmla="*/ 506 h 977"/>
                  <a:gd name="T78" fmla="*/ 405 w 897"/>
                  <a:gd name="T79" fmla="*/ 541 h 977"/>
                  <a:gd name="T80" fmla="*/ 456 w 897"/>
                  <a:gd name="T81" fmla="*/ 511 h 977"/>
                  <a:gd name="T82" fmla="*/ 511 w 897"/>
                  <a:gd name="T83" fmla="*/ 461 h 977"/>
                  <a:gd name="T84" fmla="*/ 553 w 897"/>
                  <a:gd name="T85" fmla="*/ 403 h 977"/>
                  <a:gd name="T86" fmla="*/ 582 w 897"/>
                  <a:gd name="T87" fmla="*/ 346 h 977"/>
                  <a:gd name="T88" fmla="*/ 511 w 897"/>
                  <a:gd name="T89" fmla="*/ 285 h 977"/>
                  <a:gd name="T90" fmla="*/ 476 w 897"/>
                  <a:gd name="T91" fmla="*/ 222 h 977"/>
                  <a:gd name="T92" fmla="*/ 473 w 897"/>
                  <a:gd name="T93" fmla="*/ 145 h 9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897" h="977">
                    <a:moveTo>
                      <a:pt x="473" y="145"/>
                    </a:moveTo>
                    <a:lnTo>
                      <a:pt x="497" y="91"/>
                    </a:lnTo>
                    <a:lnTo>
                      <a:pt x="544" y="43"/>
                    </a:lnTo>
                    <a:lnTo>
                      <a:pt x="590" y="13"/>
                    </a:lnTo>
                    <a:lnTo>
                      <a:pt x="648" y="0"/>
                    </a:lnTo>
                    <a:lnTo>
                      <a:pt x="701" y="6"/>
                    </a:lnTo>
                    <a:lnTo>
                      <a:pt x="759" y="28"/>
                    </a:lnTo>
                    <a:lnTo>
                      <a:pt x="796" y="62"/>
                    </a:lnTo>
                    <a:lnTo>
                      <a:pt x="821" y="97"/>
                    </a:lnTo>
                    <a:lnTo>
                      <a:pt x="847" y="134"/>
                    </a:lnTo>
                    <a:lnTo>
                      <a:pt x="867" y="174"/>
                    </a:lnTo>
                    <a:lnTo>
                      <a:pt x="888" y="212"/>
                    </a:lnTo>
                    <a:lnTo>
                      <a:pt x="897" y="259"/>
                    </a:lnTo>
                    <a:lnTo>
                      <a:pt x="881" y="352"/>
                    </a:lnTo>
                    <a:lnTo>
                      <a:pt x="839" y="453"/>
                    </a:lnTo>
                    <a:lnTo>
                      <a:pt x="788" y="546"/>
                    </a:lnTo>
                    <a:lnTo>
                      <a:pt x="736" y="608"/>
                    </a:lnTo>
                    <a:lnTo>
                      <a:pt x="686" y="679"/>
                    </a:lnTo>
                    <a:lnTo>
                      <a:pt x="617" y="760"/>
                    </a:lnTo>
                    <a:lnTo>
                      <a:pt x="560" y="819"/>
                    </a:lnTo>
                    <a:lnTo>
                      <a:pt x="541" y="854"/>
                    </a:lnTo>
                    <a:lnTo>
                      <a:pt x="516" y="895"/>
                    </a:lnTo>
                    <a:lnTo>
                      <a:pt x="488" y="934"/>
                    </a:lnTo>
                    <a:lnTo>
                      <a:pt x="437" y="962"/>
                    </a:lnTo>
                    <a:lnTo>
                      <a:pt x="358" y="977"/>
                    </a:lnTo>
                    <a:lnTo>
                      <a:pt x="258" y="972"/>
                    </a:lnTo>
                    <a:lnTo>
                      <a:pt x="172" y="958"/>
                    </a:lnTo>
                    <a:lnTo>
                      <a:pt x="101" y="927"/>
                    </a:lnTo>
                    <a:lnTo>
                      <a:pt x="47" y="872"/>
                    </a:lnTo>
                    <a:lnTo>
                      <a:pt x="15" y="802"/>
                    </a:lnTo>
                    <a:lnTo>
                      <a:pt x="0" y="734"/>
                    </a:lnTo>
                    <a:lnTo>
                      <a:pt x="20" y="658"/>
                    </a:lnTo>
                    <a:lnTo>
                      <a:pt x="50" y="600"/>
                    </a:lnTo>
                    <a:lnTo>
                      <a:pt x="86" y="551"/>
                    </a:lnTo>
                    <a:lnTo>
                      <a:pt x="136" y="513"/>
                    </a:lnTo>
                    <a:lnTo>
                      <a:pt x="193" y="488"/>
                    </a:lnTo>
                    <a:lnTo>
                      <a:pt x="264" y="476"/>
                    </a:lnTo>
                    <a:lnTo>
                      <a:pt x="329" y="481"/>
                    </a:lnTo>
                    <a:lnTo>
                      <a:pt x="372" y="506"/>
                    </a:lnTo>
                    <a:lnTo>
                      <a:pt x="405" y="541"/>
                    </a:lnTo>
                    <a:lnTo>
                      <a:pt x="456" y="511"/>
                    </a:lnTo>
                    <a:lnTo>
                      <a:pt x="511" y="461"/>
                    </a:lnTo>
                    <a:lnTo>
                      <a:pt x="553" y="403"/>
                    </a:lnTo>
                    <a:lnTo>
                      <a:pt x="582" y="346"/>
                    </a:lnTo>
                    <a:lnTo>
                      <a:pt x="511" y="285"/>
                    </a:lnTo>
                    <a:lnTo>
                      <a:pt x="476" y="222"/>
                    </a:lnTo>
                    <a:lnTo>
                      <a:pt x="473" y="145"/>
                    </a:lnTo>
                    <a:close/>
                  </a:path>
                </a:pathLst>
              </a:custGeom>
              <a:solidFill>
                <a:srgbClr val="008080"/>
              </a:solidFill>
              <a:ln w="7938">
                <a:solidFill>
                  <a:srgbClr val="000000"/>
                </a:solidFill>
                <a:prstDash val="solid"/>
                <a:round/>
                <a:headEnd/>
                <a:tailEnd/>
              </a:ln>
            </p:spPr>
            <p:txBody>
              <a:bodyPr/>
              <a:lstStyle/>
              <a:p>
                <a:endParaRPr lang="en-GB"/>
              </a:p>
            </p:txBody>
          </p:sp>
          <p:sp>
            <p:nvSpPr>
              <p:cNvPr id="198692" name="Freeform 36"/>
              <p:cNvSpPr>
                <a:spLocks/>
              </p:cNvSpPr>
              <p:nvPr/>
            </p:nvSpPr>
            <p:spPr bwMode="auto">
              <a:xfrm>
                <a:off x="1421" y="2468"/>
                <a:ext cx="374" cy="634"/>
              </a:xfrm>
              <a:custGeom>
                <a:avLst/>
                <a:gdLst>
                  <a:gd name="T0" fmla="*/ 78 w 748"/>
                  <a:gd name="T1" fmla="*/ 38 h 1270"/>
                  <a:gd name="T2" fmla="*/ 211 w 748"/>
                  <a:gd name="T3" fmla="*/ 2 h 1270"/>
                  <a:gd name="T4" fmla="*/ 353 w 748"/>
                  <a:gd name="T5" fmla="*/ 10 h 1270"/>
                  <a:gd name="T6" fmla="*/ 467 w 748"/>
                  <a:gd name="T7" fmla="*/ 33 h 1270"/>
                  <a:gd name="T8" fmla="*/ 583 w 748"/>
                  <a:gd name="T9" fmla="*/ 69 h 1270"/>
                  <a:gd name="T10" fmla="*/ 649 w 748"/>
                  <a:gd name="T11" fmla="*/ 101 h 1270"/>
                  <a:gd name="T12" fmla="*/ 723 w 748"/>
                  <a:gd name="T13" fmla="*/ 187 h 1270"/>
                  <a:gd name="T14" fmla="*/ 748 w 748"/>
                  <a:gd name="T15" fmla="*/ 282 h 1270"/>
                  <a:gd name="T16" fmla="*/ 729 w 748"/>
                  <a:gd name="T17" fmla="*/ 368 h 1270"/>
                  <a:gd name="T18" fmla="*/ 688 w 748"/>
                  <a:gd name="T19" fmla="*/ 450 h 1270"/>
                  <a:gd name="T20" fmla="*/ 653 w 748"/>
                  <a:gd name="T21" fmla="*/ 547 h 1270"/>
                  <a:gd name="T22" fmla="*/ 611 w 748"/>
                  <a:gd name="T23" fmla="*/ 641 h 1270"/>
                  <a:gd name="T24" fmla="*/ 564 w 748"/>
                  <a:gd name="T25" fmla="*/ 720 h 1270"/>
                  <a:gd name="T26" fmla="*/ 511 w 748"/>
                  <a:gd name="T27" fmla="*/ 789 h 1270"/>
                  <a:gd name="T28" fmla="*/ 444 w 748"/>
                  <a:gd name="T29" fmla="*/ 830 h 1270"/>
                  <a:gd name="T30" fmla="*/ 470 w 748"/>
                  <a:gd name="T31" fmla="*/ 1040 h 1270"/>
                  <a:gd name="T32" fmla="*/ 149 w 748"/>
                  <a:gd name="T33" fmla="*/ 1209 h 1270"/>
                  <a:gd name="T34" fmla="*/ 138 w 748"/>
                  <a:gd name="T35" fmla="*/ 1047 h 1270"/>
                  <a:gd name="T36" fmla="*/ 97 w 748"/>
                  <a:gd name="T37" fmla="*/ 948 h 1270"/>
                  <a:gd name="T38" fmla="*/ 50 w 748"/>
                  <a:gd name="T39" fmla="*/ 862 h 1270"/>
                  <a:gd name="T40" fmla="*/ 108 w 748"/>
                  <a:gd name="T41" fmla="*/ 812 h 1270"/>
                  <a:gd name="T42" fmla="*/ 185 w 748"/>
                  <a:gd name="T43" fmla="*/ 776 h 1270"/>
                  <a:gd name="T44" fmla="*/ 172 w 748"/>
                  <a:gd name="T45" fmla="*/ 678 h 1270"/>
                  <a:gd name="T46" fmla="*/ 219 w 748"/>
                  <a:gd name="T47" fmla="*/ 547 h 1270"/>
                  <a:gd name="T48" fmla="*/ 297 w 748"/>
                  <a:gd name="T49" fmla="*/ 444 h 1270"/>
                  <a:gd name="T50" fmla="*/ 391 w 748"/>
                  <a:gd name="T51" fmla="*/ 377 h 1270"/>
                  <a:gd name="T52" fmla="*/ 374 w 748"/>
                  <a:gd name="T53" fmla="*/ 371 h 1270"/>
                  <a:gd name="T54" fmla="*/ 331 w 748"/>
                  <a:gd name="T55" fmla="*/ 361 h 1270"/>
                  <a:gd name="T56" fmla="*/ 253 w 748"/>
                  <a:gd name="T57" fmla="*/ 399 h 1270"/>
                  <a:gd name="T58" fmla="*/ 205 w 748"/>
                  <a:gd name="T59" fmla="*/ 454 h 1270"/>
                  <a:gd name="T60" fmla="*/ 140 w 748"/>
                  <a:gd name="T61" fmla="*/ 455 h 1270"/>
                  <a:gd name="T62" fmla="*/ 121 w 748"/>
                  <a:gd name="T63" fmla="*/ 413 h 1270"/>
                  <a:gd name="T64" fmla="*/ 106 w 748"/>
                  <a:gd name="T65" fmla="*/ 380 h 1270"/>
                  <a:gd name="T66" fmla="*/ 99 w 748"/>
                  <a:gd name="T67" fmla="*/ 319 h 1270"/>
                  <a:gd name="T68" fmla="*/ 131 w 748"/>
                  <a:gd name="T69" fmla="*/ 275 h 1270"/>
                  <a:gd name="T70" fmla="*/ 75 w 748"/>
                  <a:gd name="T71" fmla="*/ 264 h 1270"/>
                  <a:gd name="T72" fmla="*/ 70 w 748"/>
                  <a:gd name="T73" fmla="*/ 204 h 1270"/>
                  <a:gd name="T74" fmla="*/ 82 w 748"/>
                  <a:gd name="T75" fmla="*/ 182 h 1270"/>
                  <a:gd name="T76" fmla="*/ 20 w 748"/>
                  <a:gd name="T77" fmla="*/ 178 h 1270"/>
                  <a:gd name="T78" fmla="*/ 0 w 748"/>
                  <a:gd name="T79" fmla="*/ 144 h 1270"/>
                  <a:gd name="T80" fmla="*/ 25 w 748"/>
                  <a:gd name="T81" fmla="*/ 77 h 1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48" h="1270">
                    <a:moveTo>
                      <a:pt x="25" y="77"/>
                    </a:moveTo>
                    <a:lnTo>
                      <a:pt x="78" y="38"/>
                    </a:lnTo>
                    <a:lnTo>
                      <a:pt x="136" y="15"/>
                    </a:lnTo>
                    <a:lnTo>
                      <a:pt x="211" y="2"/>
                    </a:lnTo>
                    <a:lnTo>
                      <a:pt x="282" y="0"/>
                    </a:lnTo>
                    <a:lnTo>
                      <a:pt x="353" y="10"/>
                    </a:lnTo>
                    <a:lnTo>
                      <a:pt x="411" y="18"/>
                    </a:lnTo>
                    <a:lnTo>
                      <a:pt x="467" y="33"/>
                    </a:lnTo>
                    <a:lnTo>
                      <a:pt x="534" y="52"/>
                    </a:lnTo>
                    <a:lnTo>
                      <a:pt x="583" y="69"/>
                    </a:lnTo>
                    <a:lnTo>
                      <a:pt x="600" y="79"/>
                    </a:lnTo>
                    <a:lnTo>
                      <a:pt x="649" y="101"/>
                    </a:lnTo>
                    <a:lnTo>
                      <a:pt x="688" y="134"/>
                    </a:lnTo>
                    <a:lnTo>
                      <a:pt x="723" y="187"/>
                    </a:lnTo>
                    <a:lnTo>
                      <a:pt x="743" y="237"/>
                    </a:lnTo>
                    <a:lnTo>
                      <a:pt x="748" y="282"/>
                    </a:lnTo>
                    <a:lnTo>
                      <a:pt x="743" y="325"/>
                    </a:lnTo>
                    <a:lnTo>
                      <a:pt x="729" y="368"/>
                    </a:lnTo>
                    <a:lnTo>
                      <a:pt x="709" y="411"/>
                    </a:lnTo>
                    <a:lnTo>
                      <a:pt x="688" y="450"/>
                    </a:lnTo>
                    <a:lnTo>
                      <a:pt x="669" y="500"/>
                    </a:lnTo>
                    <a:lnTo>
                      <a:pt x="653" y="547"/>
                    </a:lnTo>
                    <a:lnTo>
                      <a:pt x="639" y="584"/>
                    </a:lnTo>
                    <a:lnTo>
                      <a:pt x="611" y="641"/>
                    </a:lnTo>
                    <a:lnTo>
                      <a:pt x="586" y="681"/>
                    </a:lnTo>
                    <a:lnTo>
                      <a:pt x="564" y="720"/>
                    </a:lnTo>
                    <a:lnTo>
                      <a:pt x="536" y="760"/>
                    </a:lnTo>
                    <a:lnTo>
                      <a:pt x="511" y="789"/>
                    </a:lnTo>
                    <a:lnTo>
                      <a:pt x="480" y="812"/>
                    </a:lnTo>
                    <a:lnTo>
                      <a:pt x="444" y="830"/>
                    </a:lnTo>
                    <a:lnTo>
                      <a:pt x="413" y="843"/>
                    </a:lnTo>
                    <a:lnTo>
                      <a:pt x="470" y="1040"/>
                    </a:lnTo>
                    <a:lnTo>
                      <a:pt x="167" y="1270"/>
                    </a:lnTo>
                    <a:lnTo>
                      <a:pt x="149" y="1209"/>
                    </a:lnTo>
                    <a:lnTo>
                      <a:pt x="138" y="1129"/>
                    </a:lnTo>
                    <a:lnTo>
                      <a:pt x="138" y="1047"/>
                    </a:lnTo>
                    <a:lnTo>
                      <a:pt x="140" y="968"/>
                    </a:lnTo>
                    <a:lnTo>
                      <a:pt x="97" y="948"/>
                    </a:lnTo>
                    <a:lnTo>
                      <a:pt x="65" y="914"/>
                    </a:lnTo>
                    <a:lnTo>
                      <a:pt x="50" y="862"/>
                    </a:lnTo>
                    <a:lnTo>
                      <a:pt x="43" y="812"/>
                    </a:lnTo>
                    <a:lnTo>
                      <a:pt x="108" y="812"/>
                    </a:lnTo>
                    <a:lnTo>
                      <a:pt x="153" y="804"/>
                    </a:lnTo>
                    <a:lnTo>
                      <a:pt x="185" y="776"/>
                    </a:lnTo>
                    <a:lnTo>
                      <a:pt x="181" y="745"/>
                    </a:lnTo>
                    <a:lnTo>
                      <a:pt x="172" y="678"/>
                    </a:lnTo>
                    <a:lnTo>
                      <a:pt x="189" y="610"/>
                    </a:lnTo>
                    <a:lnTo>
                      <a:pt x="219" y="547"/>
                    </a:lnTo>
                    <a:lnTo>
                      <a:pt x="260" y="492"/>
                    </a:lnTo>
                    <a:lnTo>
                      <a:pt x="297" y="444"/>
                    </a:lnTo>
                    <a:lnTo>
                      <a:pt x="342" y="410"/>
                    </a:lnTo>
                    <a:lnTo>
                      <a:pt x="391" y="377"/>
                    </a:lnTo>
                    <a:lnTo>
                      <a:pt x="395" y="364"/>
                    </a:lnTo>
                    <a:lnTo>
                      <a:pt x="374" y="371"/>
                    </a:lnTo>
                    <a:lnTo>
                      <a:pt x="355" y="366"/>
                    </a:lnTo>
                    <a:lnTo>
                      <a:pt x="331" y="361"/>
                    </a:lnTo>
                    <a:lnTo>
                      <a:pt x="295" y="376"/>
                    </a:lnTo>
                    <a:lnTo>
                      <a:pt x="253" y="399"/>
                    </a:lnTo>
                    <a:lnTo>
                      <a:pt x="222" y="427"/>
                    </a:lnTo>
                    <a:lnTo>
                      <a:pt x="205" y="454"/>
                    </a:lnTo>
                    <a:lnTo>
                      <a:pt x="181" y="463"/>
                    </a:lnTo>
                    <a:lnTo>
                      <a:pt x="140" y="455"/>
                    </a:lnTo>
                    <a:lnTo>
                      <a:pt x="121" y="433"/>
                    </a:lnTo>
                    <a:lnTo>
                      <a:pt x="121" y="413"/>
                    </a:lnTo>
                    <a:lnTo>
                      <a:pt x="138" y="387"/>
                    </a:lnTo>
                    <a:lnTo>
                      <a:pt x="106" y="380"/>
                    </a:lnTo>
                    <a:lnTo>
                      <a:pt x="97" y="354"/>
                    </a:lnTo>
                    <a:lnTo>
                      <a:pt x="99" y="319"/>
                    </a:lnTo>
                    <a:lnTo>
                      <a:pt x="115" y="293"/>
                    </a:lnTo>
                    <a:lnTo>
                      <a:pt x="131" y="275"/>
                    </a:lnTo>
                    <a:lnTo>
                      <a:pt x="99" y="278"/>
                    </a:lnTo>
                    <a:lnTo>
                      <a:pt x="75" y="264"/>
                    </a:lnTo>
                    <a:lnTo>
                      <a:pt x="65" y="239"/>
                    </a:lnTo>
                    <a:lnTo>
                      <a:pt x="70" y="204"/>
                    </a:lnTo>
                    <a:lnTo>
                      <a:pt x="111" y="179"/>
                    </a:lnTo>
                    <a:lnTo>
                      <a:pt x="82" y="182"/>
                    </a:lnTo>
                    <a:lnTo>
                      <a:pt x="48" y="186"/>
                    </a:lnTo>
                    <a:lnTo>
                      <a:pt x="20" y="178"/>
                    </a:lnTo>
                    <a:lnTo>
                      <a:pt x="11" y="168"/>
                    </a:lnTo>
                    <a:lnTo>
                      <a:pt x="0" y="144"/>
                    </a:lnTo>
                    <a:lnTo>
                      <a:pt x="4" y="116"/>
                    </a:lnTo>
                    <a:lnTo>
                      <a:pt x="25" y="77"/>
                    </a:lnTo>
                    <a:close/>
                  </a:path>
                </a:pathLst>
              </a:custGeom>
              <a:solidFill>
                <a:srgbClr val="E0A080"/>
              </a:solidFill>
              <a:ln w="7938">
                <a:solidFill>
                  <a:srgbClr val="000000"/>
                </a:solidFill>
                <a:prstDash val="solid"/>
                <a:round/>
                <a:headEnd/>
                <a:tailEnd/>
              </a:ln>
            </p:spPr>
            <p:txBody>
              <a:bodyPr/>
              <a:lstStyle/>
              <a:p>
                <a:endParaRPr lang="en-GB"/>
              </a:p>
            </p:txBody>
          </p:sp>
          <p:sp>
            <p:nvSpPr>
              <p:cNvPr id="198693" name="Freeform 37"/>
              <p:cNvSpPr>
                <a:spLocks/>
              </p:cNvSpPr>
              <p:nvPr/>
            </p:nvSpPr>
            <p:spPr bwMode="auto">
              <a:xfrm>
                <a:off x="1515" y="2865"/>
                <a:ext cx="29" cy="35"/>
              </a:xfrm>
              <a:custGeom>
                <a:avLst/>
                <a:gdLst>
                  <a:gd name="T0" fmla="*/ 0 w 59"/>
                  <a:gd name="T1" fmla="*/ 0 h 71"/>
                  <a:gd name="T2" fmla="*/ 15 w 59"/>
                  <a:gd name="T3" fmla="*/ 36 h 71"/>
                  <a:gd name="T4" fmla="*/ 29 w 59"/>
                  <a:gd name="T5" fmla="*/ 53 h 71"/>
                  <a:gd name="T6" fmla="*/ 59 w 59"/>
                  <a:gd name="T7" fmla="*/ 71 h 71"/>
                </a:gdLst>
                <a:ahLst/>
                <a:cxnLst>
                  <a:cxn ang="0">
                    <a:pos x="T0" y="T1"/>
                  </a:cxn>
                  <a:cxn ang="0">
                    <a:pos x="T2" y="T3"/>
                  </a:cxn>
                  <a:cxn ang="0">
                    <a:pos x="T4" y="T5"/>
                  </a:cxn>
                  <a:cxn ang="0">
                    <a:pos x="T6" y="T7"/>
                  </a:cxn>
                </a:cxnLst>
                <a:rect l="0" t="0" r="r" b="b"/>
                <a:pathLst>
                  <a:path w="59" h="71">
                    <a:moveTo>
                      <a:pt x="0" y="0"/>
                    </a:moveTo>
                    <a:lnTo>
                      <a:pt x="15" y="36"/>
                    </a:lnTo>
                    <a:lnTo>
                      <a:pt x="29" y="53"/>
                    </a:lnTo>
                    <a:lnTo>
                      <a:pt x="59" y="71"/>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198694" name="Group 38"/>
              <p:cNvGrpSpPr>
                <a:grpSpLocks/>
              </p:cNvGrpSpPr>
              <p:nvPr/>
            </p:nvGrpSpPr>
            <p:grpSpPr bwMode="auto">
              <a:xfrm>
                <a:off x="1418" y="2465"/>
                <a:ext cx="318" cy="238"/>
                <a:chOff x="1418" y="2465"/>
                <a:chExt cx="318" cy="238"/>
              </a:xfrm>
            </p:grpSpPr>
            <p:sp>
              <p:nvSpPr>
                <p:cNvPr id="198695" name="Freeform 39"/>
                <p:cNvSpPr>
                  <a:spLocks/>
                </p:cNvSpPr>
                <p:nvPr/>
              </p:nvSpPr>
              <p:spPr bwMode="auto">
                <a:xfrm>
                  <a:off x="1476" y="2518"/>
                  <a:ext cx="190" cy="38"/>
                </a:xfrm>
                <a:custGeom>
                  <a:avLst/>
                  <a:gdLst>
                    <a:gd name="T0" fmla="*/ 0 w 380"/>
                    <a:gd name="T1" fmla="*/ 77 h 77"/>
                    <a:gd name="T2" fmla="*/ 43 w 380"/>
                    <a:gd name="T3" fmla="*/ 36 h 77"/>
                    <a:gd name="T4" fmla="*/ 101 w 380"/>
                    <a:gd name="T5" fmla="*/ 13 h 77"/>
                    <a:gd name="T6" fmla="*/ 139 w 380"/>
                    <a:gd name="T7" fmla="*/ 2 h 77"/>
                    <a:gd name="T8" fmla="*/ 176 w 380"/>
                    <a:gd name="T9" fmla="*/ 2 h 77"/>
                    <a:gd name="T10" fmla="*/ 217 w 380"/>
                    <a:gd name="T11" fmla="*/ 0 h 77"/>
                    <a:gd name="T12" fmla="*/ 267 w 380"/>
                    <a:gd name="T13" fmla="*/ 9 h 77"/>
                    <a:gd name="T14" fmla="*/ 322 w 380"/>
                    <a:gd name="T15" fmla="*/ 17 h 77"/>
                    <a:gd name="T16" fmla="*/ 380 w 380"/>
                    <a:gd name="T17" fmla="*/ 36 h 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80" h="77">
                      <a:moveTo>
                        <a:pt x="0" y="77"/>
                      </a:moveTo>
                      <a:lnTo>
                        <a:pt x="43" y="36"/>
                      </a:lnTo>
                      <a:lnTo>
                        <a:pt x="101" y="13"/>
                      </a:lnTo>
                      <a:lnTo>
                        <a:pt x="139" y="2"/>
                      </a:lnTo>
                      <a:lnTo>
                        <a:pt x="176" y="2"/>
                      </a:lnTo>
                      <a:lnTo>
                        <a:pt x="217" y="0"/>
                      </a:lnTo>
                      <a:lnTo>
                        <a:pt x="267" y="9"/>
                      </a:lnTo>
                      <a:lnTo>
                        <a:pt x="322" y="17"/>
                      </a:lnTo>
                      <a:lnTo>
                        <a:pt x="380" y="36"/>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96" name="Freeform 40"/>
                <p:cNvSpPr>
                  <a:spLocks/>
                </p:cNvSpPr>
                <p:nvPr/>
              </p:nvSpPr>
              <p:spPr bwMode="auto">
                <a:xfrm>
                  <a:off x="1492" y="2561"/>
                  <a:ext cx="162" cy="39"/>
                </a:xfrm>
                <a:custGeom>
                  <a:avLst/>
                  <a:gdLst>
                    <a:gd name="T0" fmla="*/ 0 w 324"/>
                    <a:gd name="T1" fmla="*/ 78 h 78"/>
                    <a:gd name="T2" fmla="*/ 36 w 324"/>
                    <a:gd name="T3" fmla="*/ 50 h 78"/>
                    <a:gd name="T4" fmla="*/ 71 w 324"/>
                    <a:gd name="T5" fmla="*/ 26 h 78"/>
                    <a:gd name="T6" fmla="*/ 116 w 324"/>
                    <a:gd name="T7" fmla="*/ 7 h 78"/>
                    <a:gd name="T8" fmla="*/ 153 w 324"/>
                    <a:gd name="T9" fmla="*/ 0 h 78"/>
                    <a:gd name="T10" fmla="*/ 201 w 324"/>
                    <a:gd name="T11" fmla="*/ 5 h 78"/>
                    <a:gd name="T12" fmla="*/ 245 w 324"/>
                    <a:gd name="T13" fmla="*/ 14 h 78"/>
                    <a:gd name="T14" fmla="*/ 284 w 324"/>
                    <a:gd name="T15" fmla="*/ 26 h 78"/>
                    <a:gd name="T16" fmla="*/ 324 w 324"/>
                    <a:gd name="T17" fmla="*/ 52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24" h="78">
                      <a:moveTo>
                        <a:pt x="0" y="78"/>
                      </a:moveTo>
                      <a:lnTo>
                        <a:pt x="36" y="50"/>
                      </a:lnTo>
                      <a:lnTo>
                        <a:pt x="71" y="26"/>
                      </a:lnTo>
                      <a:lnTo>
                        <a:pt x="116" y="7"/>
                      </a:lnTo>
                      <a:lnTo>
                        <a:pt x="153" y="0"/>
                      </a:lnTo>
                      <a:lnTo>
                        <a:pt x="201" y="5"/>
                      </a:lnTo>
                      <a:lnTo>
                        <a:pt x="245" y="14"/>
                      </a:lnTo>
                      <a:lnTo>
                        <a:pt x="284" y="26"/>
                      </a:lnTo>
                      <a:lnTo>
                        <a:pt x="324" y="52"/>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97" name="Freeform 41"/>
                <p:cNvSpPr>
                  <a:spLocks/>
                </p:cNvSpPr>
                <p:nvPr/>
              </p:nvSpPr>
              <p:spPr bwMode="auto">
                <a:xfrm>
                  <a:off x="1496" y="2604"/>
                  <a:ext cx="125" cy="51"/>
                </a:xfrm>
                <a:custGeom>
                  <a:avLst/>
                  <a:gdLst>
                    <a:gd name="T0" fmla="*/ 0 w 248"/>
                    <a:gd name="T1" fmla="*/ 102 h 102"/>
                    <a:gd name="T2" fmla="*/ 25 w 248"/>
                    <a:gd name="T3" fmla="*/ 72 h 102"/>
                    <a:gd name="T4" fmla="*/ 64 w 248"/>
                    <a:gd name="T5" fmla="*/ 39 h 102"/>
                    <a:gd name="T6" fmla="*/ 105 w 248"/>
                    <a:gd name="T7" fmla="*/ 20 h 102"/>
                    <a:gd name="T8" fmla="*/ 162 w 248"/>
                    <a:gd name="T9" fmla="*/ 0 h 102"/>
                    <a:gd name="T10" fmla="*/ 214 w 248"/>
                    <a:gd name="T11" fmla="*/ 3 h 102"/>
                    <a:gd name="T12" fmla="*/ 248 w 248"/>
                    <a:gd name="T13" fmla="*/ 24 h 102"/>
                  </a:gdLst>
                  <a:ahLst/>
                  <a:cxnLst>
                    <a:cxn ang="0">
                      <a:pos x="T0" y="T1"/>
                    </a:cxn>
                    <a:cxn ang="0">
                      <a:pos x="T2" y="T3"/>
                    </a:cxn>
                    <a:cxn ang="0">
                      <a:pos x="T4" y="T5"/>
                    </a:cxn>
                    <a:cxn ang="0">
                      <a:pos x="T6" y="T7"/>
                    </a:cxn>
                    <a:cxn ang="0">
                      <a:pos x="T8" y="T9"/>
                    </a:cxn>
                    <a:cxn ang="0">
                      <a:pos x="T10" y="T11"/>
                    </a:cxn>
                    <a:cxn ang="0">
                      <a:pos x="T12" y="T13"/>
                    </a:cxn>
                  </a:cxnLst>
                  <a:rect l="0" t="0" r="r" b="b"/>
                  <a:pathLst>
                    <a:path w="248" h="102">
                      <a:moveTo>
                        <a:pt x="0" y="102"/>
                      </a:moveTo>
                      <a:lnTo>
                        <a:pt x="25" y="72"/>
                      </a:lnTo>
                      <a:lnTo>
                        <a:pt x="64" y="39"/>
                      </a:lnTo>
                      <a:lnTo>
                        <a:pt x="105" y="20"/>
                      </a:lnTo>
                      <a:lnTo>
                        <a:pt x="162" y="0"/>
                      </a:lnTo>
                      <a:lnTo>
                        <a:pt x="214" y="3"/>
                      </a:lnTo>
                      <a:lnTo>
                        <a:pt x="248" y="2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98" name="Freeform 42"/>
                <p:cNvSpPr>
                  <a:spLocks/>
                </p:cNvSpPr>
                <p:nvPr/>
              </p:nvSpPr>
              <p:spPr bwMode="auto">
                <a:xfrm>
                  <a:off x="1418" y="2515"/>
                  <a:ext cx="47" cy="49"/>
                </a:xfrm>
                <a:custGeom>
                  <a:avLst/>
                  <a:gdLst>
                    <a:gd name="T0" fmla="*/ 15 w 93"/>
                    <a:gd name="T1" fmla="*/ 0 h 98"/>
                    <a:gd name="T2" fmla="*/ 4 w 93"/>
                    <a:gd name="T3" fmla="*/ 24 h 98"/>
                    <a:gd name="T4" fmla="*/ 0 w 93"/>
                    <a:gd name="T5" fmla="*/ 56 h 98"/>
                    <a:gd name="T6" fmla="*/ 20 w 93"/>
                    <a:gd name="T7" fmla="*/ 87 h 98"/>
                    <a:gd name="T8" fmla="*/ 55 w 93"/>
                    <a:gd name="T9" fmla="*/ 98 h 98"/>
                    <a:gd name="T10" fmla="*/ 93 w 93"/>
                    <a:gd name="T11" fmla="*/ 94 h 98"/>
                  </a:gdLst>
                  <a:ahLst/>
                  <a:cxnLst>
                    <a:cxn ang="0">
                      <a:pos x="T0" y="T1"/>
                    </a:cxn>
                    <a:cxn ang="0">
                      <a:pos x="T2" y="T3"/>
                    </a:cxn>
                    <a:cxn ang="0">
                      <a:pos x="T4" y="T5"/>
                    </a:cxn>
                    <a:cxn ang="0">
                      <a:pos x="T6" y="T7"/>
                    </a:cxn>
                    <a:cxn ang="0">
                      <a:pos x="T8" y="T9"/>
                    </a:cxn>
                    <a:cxn ang="0">
                      <a:pos x="T10" y="T11"/>
                    </a:cxn>
                  </a:cxnLst>
                  <a:rect l="0" t="0" r="r" b="b"/>
                  <a:pathLst>
                    <a:path w="93" h="98">
                      <a:moveTo>
                        <a:pt x="15" y="0"/>
                      </a:moveTo>
                      <a:lnTo>
                        <a:pt x="4" y="24"/>
                      </a:lnTo>
                      <a:lnTo>
                        <a:pt x="0" y="56"/>
                      </a:lnTo>
                      <a:lnTo>
                        <a:pt x="20" y="87"/>
                      </a:lnTo>
                      <a:lnTo>
                        <a:pt x="55" y="98"/>
                      </a:lnTo>
                      <a:lnTo>
                        <a:pt x="93" y="94"/>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699" name="Freeform 43"/>
                <p:cNvSpPr>
                  <a:spLocks/>
                </p:cNvSpPr>
                <p:nvPr/>
              </p:nvSpPr>
              <p:spPr bwMode="auto">
                <a:xfrm>
                  <a:off x="1450" y="2569"/>
                  <a:ext cx="29" cy="39"/>
                </a:xfrm>
                <a:custGeom>
                  <a:avLst/>
                  <a:gdLst>
                    <a:gd name="T0" fmla="*/ 8 w 58"/>
                    <a:gd name="T1" fmla="*/ 0 h 78"/>
                    <a:gd name="T2" fmla="*/ 0 w 58"/>
                    <a:gd name="T3" fmla="*/ 27 h 78"/>
                    <a:gd name="T4" fmla="*/ 2 w 58"/>
                    <a:gd name="T5" fmla="*/ 53 h 78"/>
                    <a:gd name="T6" fmla="*/ 16 w 58"/>
                    <a:gd name="T7" fmla="*/ 71 h 78"/>
                    <a:gd name="T8" fmla="*/ 35 w 58"/>
                    <a:gd name="T9" fmla="*/ 78 h 78"/>
                    <a:gd name="T10" fmla="*/ 58 w 58"/>
                    <a:gd name="T11" fmla="*/ 75 h 78"/>
                  </a:gdLst>
                  <a:ahLst/>
                  <a:cxnLst>
                    <a:cxn ang="0">
                      <a:pos x="T0" y="T1"/>
                    </a:cxn>
                    <a:cxn ang="0">
                      <a:pos x="T2" y="T3"/>
                    </a:cxn>
                    <a:cxn ang="0">
                      <a:pos x="T4" y="T5"/>
                    </a:cxn>
                    <a:cxn ang="0">
                      <a:pos x="T6" y="T7"/>
                    </a:cxn>
                    <a:cxn ang="0">
                      <a:pos x="T8" y="T9"/>
                    </a:cxn>
                    <a:cxn ang="0">
                      <a:pos x="T10" y="T11"/>
                    </a:cxn>
                  </a:cxnLst>
                  <a:rect l="0" t="0" r="r" b="b"/>
                  <a:pathLst>
                    <a:path w="58" h="78">
                      <a:moveTo>
                        <a:pt x="8" y="0"/>
                      </a:moveTo>
                      <a:lnTo>
                        <a:pt x="0" y="27"/>
                      </a:lnTo>
                      <a:lnTo>
                        <a:pt x="2" y="53"/>
                      </a:lnTo>
                      <a:lnTo>
                        <a:pt x="16" y="71"/>
                      </a:lnTo>
                      <a:lnTo>
                        <a:pt x="35" y="78"/>
                      </a:lnTo>
                      <a:lnTo>
                        <a:pt x="58" y="7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700" name="Freeform 44"/>
                <p:cNvSpPr>
                  <a:spLocks/>
                </p:cNvSpPr>
                <p:nvPr/>
              </p:nvSpPr>
              <p:spPr bwMode="auto">
                <a:xfrm>
                  <a:off x="1465" y="2616"/>
                  <a:ext cx="62" cy="87"/>
                </a:xfrm>
                <a:custGeom>
                  <a:avLst/>
                  <a:gdLst>
                    <a:gd name="T0" fmla="*/ 15 w 124"/>
                    <a:gd name="T1" fmla="*/ 0 h 173"/>
                    <a:gd name="T2" fmla="*/ 4 w 124"/>
                    <a:gd name="T3" fmla="*/ 23 h 173"/>
                    <a:gd name="T4" fmla="*/ 0 w 124"/>
                    <a:gd name="T5" fmla="*/ 45 h 173"/>
                    <a:gd name="T6" fmla="*/ 1 w 124"/>
                    <a:gd name="T7" fmla="*/ 65 h 173"/>
                    <a:gd name="T8" fmla="*/ 12 w 124"/>
                    <a:gd name="T9" fmla="*/ 87 h 173"/>
                    <a:gd name="T10" fmla="*/ 38 w 124"/>
                    <a:gd name="T11" fmla="*/ 94 h 173"/>
                    <a:gd name="T12" fmla="*/ 27 w 124"/>
                    <a:gd name="T13" fmla="*/ 114 h 173"/>
                    <a:gd name="T14" fmla="*/ 30 w 124"/>
                    <a:gd name="T15" fmla="*/ 145 h 173"/>
                    <a:gd name="T16" fmla="*/ 48 w 124"/>
                    <a:gd name="T17" fmla="*/ 165 h 173"/>
                    <a:gd name="T18" fmla="*/ 76 w 124"/>
                    <a:gd name="T19" fmla="*/ 173 h 173"/>
                    <a:gd name="T20" fmla="*/ 101 w 124"/>
                    <a:gd name="T21" fmla="*/ 173 h 173"/>
                    <a:gd name="T22" fmla="*/ 124 w 124"/>
                    <a:gd name="T23" fmla="*/ 165 h 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4" h="173">
                      <a:moveTo>
                        <a:pt x="15" y="0"/>
                      </a:moveTo>
                      <a:lnTo>
                        <a:pt x="4" y="23"/>
                      </a:lnTo>
                      <a:lnTo>
                        <a:pt x="0" y="45"/>
                      </a:lnTo>
                      <a:lnTo>
                        <a:pt x="1" y="65"/>
                      </a:lnTo>
                      <a:lnTo>
                        <a:pt x="12" y="87"/>
                      </a:lnTo>
                      <a:lnTo>
                        <a:pt x="38" y="94"/>
                      </a:lnTo>
                      <a:lnTo>
                        <a:pt x="27" y="114"/>
                      </a:lnTo>
                      <a:lnTo>
                        <a:pt x="30" y="145"/>
                      </a:lnTo>
                      <a:lnTo>
                        <a:pt x="48" y="165"/>
                      </a:lnTo>
                      <a:lnTo>
                        <a:pt x="76" y="173"/>
                      </a:lnTo>
                      <a:lnTo>
                        <a:pt x="101" y="173"/>
                      </a:lnTo>
                      <a:lnTo>
                        <a:pt x="124" y="16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701" name="Freeform 45"/>
                <p:cNvSpPr>
                  <a:spLocks/>
                </p:cNvSpPr>
                <p:nvPr/>
              </p:nvSpPr>
              <p:spPr bwMode="auto">
                <a:xfrm>
                  <a:off x="1432" y="2465"/>
                  <a:ext cx="304" cy="45"/>
                </a:xfrm>
                <a:custGeom>
                  <a:avLst/>
                  <a:gdLst>
                    <a:gd name="T0" fmla="*/ 0 w 608"/>
                    <a:gd name="T1" fmla="*/ 80 h 90"/>
                    <a:gd name="T2" fmla="*/ 29 w 608"/>
                    <a:gd name="T3" fmla="*/ 56 h 90"/>
                    <a:gd name="T4" fmla="*/ 71 w 608"/>
                    <a:gd name="T5" fmla="*/ 35 h 90"/>
                    <a:gd name="T6" fmla="*/ 122 w 608"/>
                    <a:gd name="T7" fmla="*/ 15 h 90"/>
                    <a:gd name="T8" fmla="*/ 164 w 608"/>
                    <a:gd name="T9" fmla="*/ 4 h 90"/>
                    <a:gd name="T10" fmla="*/ 206 w 608"/>
                    <a:gd name="T11" fmla="*/ 0 h 90"/>
                    <a:gd name="T12" fmla="*/ 253 w 608"/>
                    <a:gd name="T13" fmla="*/ 0 h 90"/>
                    <a:gd name="T14" fmla="*/ 299 w 608"/>
                    <a:gd name="T15" fmla="*/ 3 h 90"/>
                    <a:gd name="T16" fmla="*/ 347 w 608"/>
                    <a:gd name="T17" fmla="*/ 8 h 90"/>
                    <a:gd name="T18" fmla="*/ 397 w 608"/>
                    <a:gd name="T19" fmla="*/ 19 h 90"/>
                    <a:gd name="T20" fmla="*/ 440 w 608"/>
                    <a:gd name="T21" fmla="*/ 27 h 90"/>
                    <a:gd name="T22" fmla="*/ 485 w 608"/>
                    <a:gd name="T23" fmla="*/ 41 h 90"/>
                    <a:gd name="T24" fmla="*/ 512 w 608"/>
                    <a:gd name="T25" fmla="*/ 50 h 90"/>
                    <a:gd name="T26" fmla="*/ 549 w 608"/>
                    <a:gd name="T27" fmla="*/ 63 h 90"/>
                    <a:gd name="T28" fmla="*/ 578 w 608"/>
                    <a:gd name="T29" fmla="*/ 75 h 90"/>
                    <a:gd name="T30" fmla="*/ 608 w 608"/>
                    <a:gd name="T31" fmla="*/ 90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08" h="90">
                      <a:moveTo>
                        <a:pt x="0" y="80"/>
                      </a:moveTo>
                      <a:lnTo>
                        <a:pt x="29" y="56"/>
                      </a:lnTo>
                      <a:lnTo>
                        <a:pt x="71" y="35"/>
                      </a:lnTo>
                      <a:lnTo>
                        <a:pt x="122" y="15"/>
                      </a:lnTo>
                      <a:lnTo>
                        <a:pt x="164" y="4"/>
                      </a:lnTo>
                      <a:lnTo>
                        <a:pt x="206" y="0"/>
                      </a:lnTo>
                      <a:lnTo>
                        <a:pt x="253" y="0"/>
                      </a:lnTo>
                      <a:lnTo>
                        <a:pt x="299" y="3"/>
                      </a:lnTo>
                      <a:lnTo>
                        <a:pt x="347" y="8"/>
                      </a:lnTo>
                      <a:lnTo>
                        <a:pt x="397" y="19"/>
                      </a:lnTo>
                      <a:lnTo>
                        <a:pt x="440" y="27"/>
                      </a:lnTo>
                      <a:lnTo>
                        <a:pt x="485" y="41"/>
                      </a:lnTo>
                      <a:lnTo>
                        <a:pt x="512" y="50"/>
                      </a:lnTo>
                      <a:lnTo>
                        <a:pt x="549" y="63"/>
                      </a:lnTo>
                      <a:lnTo>
                        <a:pt x="578" y="75"/>
                      </a:lnTo>
                      <a:lnTo>
                        <a:pt x="608" y="90"/>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702" name="Freeform 46"/>
                <p:cNvSpPr>
                  <a:spLocks/>
                </p:cNvSpPr>
                <p:nvPr/>
              </p:nvSpPr>
              <p:spPr bwMode="auto">
                <a:xfrm>
                  <a:off x="1556" y="2647"/>
                  <a:ext cx="56" cy="53"/>
                </a:xfrm>
                <a:custGeom>
                  <a:avLst/>
                  <a:gdLst>
                    <a:gd name="T0" fmla="*/ 39 w 110"/>
                    <a:gd name="T1" fmla="*/ 0 h 105"/>
                    <a:gd name="T2" fmla="*/ 54 w 110"/>
                    <a:gd name="T3" fmla="*/ 8 h 105"/>
                    <a:gd name="T4" fmla="*/ 76 w 110"/>
                    <a:gd name="T5" fmla="*/ 15 h 105"/>
                    <a:gd name="T6" fmla="*/ 97 w 110"/>
                    <a:gd name="T7" fmla="*/ 16 h 105"/>
                    <a:gd name="T8" fmla="*/ 110 w 110"/>
                    <a:gd name="T9" fmla="*/ 16 h 105"/>
                    <a:gd name="T10" fmla="*/ 91 w 110"/>
                    <a:gd name="T11" fmla="*/ 28 h 105"/>
                    <a:gd name="T12" fmla="*/ 69 w 110"/>
                    <a:gd name="T13" fmla="*/ 39 h 105"/>
                    <a:gd name="T14" fmla="*/ 45 w 110"/>
                    <a:gd name="T15" fmla="*/ 57 h 105"/>
                    <a:gd name="T16" fmla="*/ 23 w 110"/>
                    <a:gd name="T17" fmla="*/ 76 h 105"/>
                    <a:gd name="T18" fmla="*/ 0 w 110"/>
                    <a:gd name="T19" fmla="*/ 105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0" h="105">
                      <a:moveTo>
                        <a:pt x="39" y="0"/>
                      </a:moveTo>
                      <a:lnTo>
                        <a:pt x="54" y="8"/>
                      </a:lnTo>
                      <a:lnTo>
                        <a:pt x="76" y="15"/>
                      </a:lnTo>
                      <a:lnTo>
                        <a:pt x="97" y="16"/>
                      </a:lnTo>
                      <a:lnTo>
                        <a:pt x="110" y="16"/>
                      </a:lnTo>
                      <a:lnTo>
                        <a:pt x="91" y="28"/>
                      </a:lnTo>
                      <a:lnTo>
                        <a:pt x="69" y="39"/>
                      </a:lnTo>
                      <a:lnTo>
                        <a:pt x="45" y="57"/>
                      </a:lnTo>
                      <a:lnTo>
                        <a:pt x="23" y="76"/>
                      </a:lnTo>
                      <a:lnTo>
                        <a:pt x="0" y="105"/>
                      </a:lnTo>
                    </a:path>
                  </a:pathLst>
                </a:custGeom>
                <a:noFill/>
                <a:ln w="7938">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nvGrpSpPr>
              <p:cNvPr id="198703" name="Group 47"/>
              <p:cNvGrpSpPr>
                <a:grpSpLocks/>
              </p:cNvGrpSpPr>
              <p:nvPr/>
            </p:nvGrpSpPr>
            <p:grpSpPr bwMode="auto">
              <a:xfrm>
                <a:off x="1322" y="2815"/>
                <a:ext cx="667" cy="621"/>
                <a:chOff x="1322" y="2815"/>
                <a:chExt cx="667" cy="621"/>
              </a:xfrm>
            </p:grpSpPr>
            <p:sp>
              <p:nvSpPr>
                <p:cNvPr id="198704" name="Freeform 48"/>
                <p:cNvSpPr>
                  <a:spLocks/>
                </p:cNvSpPr>
                <p:nvPr/>
              </p:nvSpPr>
              <p:spPr bwMode="auto">
                <a:xfrm>
                  <a:off x="1322" y="2826"/>
                  <a:ext cx="667" cy="610"/>
                </a:xfrm>
                <a:custGeom>
                  <a:avLst/>
                  <a:gdLst>
                    <a:gd name="T0" fmla="*/ 48 w 1334"/>
                    <a:gd name="T1" fmla="*/ 84 h 1220"/>
                    <a:gd name="T2" fmla="*/ 44 w 1334"/>
                    <a:gd name="T3" fmla="*/ 198 h 1220"/>
                    <a:gd name="T4" fmla="*/ 149 w 1334"/>
                    <a:gd name="T5" fmla="*/ 263 h 1220"/>
                    <a:gd name="T6" fmla="*/ 224 w 1334"/>
                    <a:gd name="T7" fmla="*/ 192 h 1220"/>
                    <a:gd name="T8" fmla="*/ 118 w 1334"/>
                    <a:gd name="T9" fmla="*/ 146 h 1220"/>
                    <a:gd name="T10" fmla="*/ 25 w 1334"/>
                    <a:gd name="T11" fmla="*/ 222 h 1220"/>
                    <a:gd name="T12" fmla="*/ 6 w 1334"/>
                    <a:gd name="T13" fmla="*/ 359 h 1220"/>
                    <a:gd name="T14" fmla="*/ 78 w 1334"/>
                    <a:gd name="T15" fmla="*/ 448 h 1220"/>
                    <a:gd name="T16" fmla="*/ 211 w 1334"/>
                    <a:gd name="T17" fmla="*/ 433 h 1220"/>
                    <a:gd name="T18" fmla="*/ 187 w 1334"/>
                    <a:gd name="T19" fmla="*/ 336 h 1220"/>
                    <a:gd name="T20" fmla="*/ 73 w 1334"/>
                    <a:gd name="T21" fmla="*/ 366 h 1220"/>
                    <a:gd name="T22" fmla="*/ 47 w 1334"/>
                    <a:gd name="T23" fmla="*/ 485 h 1220"/>
                    <a:gd name="T24" fmla="*/ 99 w 1334"/>
                    <a:gd name="T25" fmla="*/ 602 h 1220"/>
                    <a:gd name="T26" fmla="*/ 211 w 1334"/>
                    <a:gd name="T27" fmla="*/ 639 h 1220"/>
                    <a:gd name="T28" fmla="*/ 319 w 1334"/>
                    <a:gd name="T29" fmla="*/ 558 h 1220"/>
                    <a:gd name="T30" fmla="*/ 280 w 1334"/>
                    <a:gd name="T31" fmla="*/ 452 h 1220"/>
                    <a:gd name="T32" fmla="*/ 163 w 1334"/>
                    <a:gd name="T33" fmla="*/ 483 h 1220"/>
                    <a:gd name="T34" fmla="*/ 95 w 1334"/>
                    <a:gd name="T35" fmla="*/ 583 h 1220"/>
                    <a:gd name="T36" fmla="*/ 85 w 1334"/>
                    <a:gd name="T37" fmla="*/ 707 h 1220"/>
                    <a:gd name="T38" fmla="*/ 162 w 1334"/>
                    <a:gd name="T39" fmla="*/ 814 h 1220"/>
                    <a:gd name="T40" fmla="*/ 287 w 1334"/>
                    <a:gd name="T41" fmla="*/ 832 h 1220"/>
                    <a:gd name="T42" fmla="*/ 370 w 1334"/>
                    <a:gd name="T43" fmla="*/ 739 h 1220"/>
                    <a:gd name="T44" fmla="*/ 286 w 1334"/>
                    <a:gd name="T45" fmla="*/ 694 h 1220"/>
                    <a:gd name="T46" fmla="*/ 187 w 1334"/>
                    <a:gd name="T47" fmla="*/ 778 h 1220"/>
                    <a:gd name="T48" fmla="*/ 222 w 1334"/>
                    <a:gd name="T49" fmla="*/ 888 h 1220"/>
                    <a:gd name="T50" fmla="*/ 365 w 1334"/>
                    <a:gd name="T51" fmla="*/ 920 h 1220"/>
                    <a:gd name="T52" fmla="*/ 497 w 1334"/>
                    <a:gd name="T53" fmla="*/ 879 h 1220"/>
                    <a:gd name="T54" fmla="*/ 542 w 1334"/>
                    <a:gd name="T55" fmla="*/ 762 h 1220"/>
                    <a:gd name="T56" fmla="*/ 440 w 1334"/>
                    <a:gd name="T57" fmla="*/ 724 h 1220"/>
                    <a:gd name="T58" fmla="*/ 379 w 1334"/>
                    <a:gd name="T59" fmla="*/ 828 h 1220"/>
                    <a:gd name="T60" fmla="*/ 392 w 1334"/>
                    <a:gd name="T61" fmla="*/ 946 h 1220"/>
                    <a:gd name="T62" fmla="*/ 484 w 1334"/>
                    <a:gd name="T63" fmla="*/ 1039 h 1220"/>
                    <a:gd name="T64" fmla="*/ 617 w 1334"/>
                    <a:gd name="T65" fmla="*/ 1005 h 1220"/>
                    <a:gd name="T66" fmla="*/ 673 w 1334"/>
                    <a:gd name="T67" fmla="*/ 874 h 1220"/>
                    <a:gd name="T68" fmla="*/ 567 w 1334"/>
                    <a:gd name="T69" fmla="*/ 855 h 1220"/>
                    <a:gd name="T70" fmla="*/ 534 w 1334"/>
                    <a:gd name="T71" fmla="*/ 1001 h 1220"/>
                    <a:gd name="T72" fmla="*/ 590 w 1334"/>
                    <a:gd name="T73" fmla="*/ 1123 h 1220"/>
                    <a:gd name="T74" fmla="*/ 706 w 1334"/>
                    <a:gd name="T75" fmla="*/ 1119 h 1220"/>
                    <a:gd name="T76" fmla="*/ 780 w 1334"/>
                    <a:gd name="T77" fmla="*/ 1000 h 1220"/>
                    <a:gd name="T78" fmla="*/ 727 w 1334"/>
                    <a:gd name="T79" fmla="*/ 912 h 1220"/>
                    <a:gd name="T80" fmla="*/ 664 w 1334"/>
                    <a:gd name="T81" fmla="*/ 1000 h 1220"/>
                    <a:gd name="T82" fmla="*/ 699 w 1334"/>
                    <a:gd name="T83" fmla="*/ 1116 h 1220"/>
                    <a:gd name="T84" fmla="*/ 829 w 1334"/>
                    <a:gd name="T85" fmla="*/ 1144 h 1220"/>
                    <a:gd name="T86" fmla="*/ 945 w 1334"/>
                    <a:gd name="T87" fmla="*/ 1065 h 1220"/>
                    <a:gd name="T88" fmla="*/ 992 w 1334"/>
                    <a:gd name="T89" fmla="*/ 938 h 1220"/>
                    <a:gd name="T90" fmla="*/ 923 w 1334"/>
                    <a:gd name="T91" fmla="*/ 881 h 1220"/>
                    <a:gd name="T92" fmla="*/ 836 w 1334"/>
                    <a:gd name="T93" fmla="*/ 956 h 1220"/>
                    <a:gd name="T94" fmla="*/ 843 w 1334"/>
                    <a:gd name="T95" fmla="*/ 1080 h 1220"/>
                    <a:gd name="T96" fmla="*/ 936 w 1334"/>
                    <a:gd name="T97" fmla="*/ 1200 h 1220"/>
                    <a:gd name="T98" fmla="*/ 1086 w 1334"/>
                    <a:gd name="T99" fmla="*/ 1150 h 1220"/>
                    <a:gd name="T100" fmla="*/ 1136 w 1334"/>
                    <a:gd name="T101" fmla="*/ 1016 h 1220"/>
                    <a:gd name="T102" fmla="*/ 1093 w 1334"/>
                    <a:gd name="T103" fmla="*/ 923 h 1220"/>
                    <a:gd name="T104" fmla="*/ 1017 w 1334"/>
                    <a:gd name="T105" fmla="*/ 991 h 1220"/>
                    <a:gd name="T106" fmla="*/ 1019 w 1334"/>
                    <a:gd name="T107" fmla="*/ 1125 h 1220"/>
                    <a:gd name="T108" fmla="*/ 1116 w 1334"/>
                    <a:gd name="T109" fmla="*/ 1205 h 1220"/>
                    <a:gd name="T110" fmla="*/ 1258 w 1334"/>
                    <a:gd name="T111" fmla="*/ 1205 h 12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334" h="1220">
                      <a:moveTo>
                        <a:pt x="111" y="0"/>
                      </a:moveTo>
                      <a:lnTo>
                        <a:pt x="96" y="13"/>
                      </a:lnTo>
                      <a:lnTo>
                        <a:pt x="84" y="28"/>
                      </a:lnTo>
                      <a:lnTo>
                        <a:pt x="71" y="45"/>
                      </a:lnTo>
                      <a:lnTo>
                        <a:pt x="58" y="65"/>
                      </a:lnTo>
                      <a:lnTo>
                        <a:pt x="48" y="84"/>
                      </a:lnTo>
                      <a:lnTo>
                        <a:pt x="43" y="102"/>
                      </a:lnTo>
                      <a:lnTo>
                        <a:pt x="39" y="121"/>
                      </a:lnTo>
                      <a:lnTo>
                        <a:pt x="35" y="136"/>
                      </a:lnTo>
                      <a:lnTo>
                        <a:pt x="33" y="154"/>
                      </a:lnTo>
                      <a:lnTo>
                        <a:pt x="37" y="177"/>
                      </a:lnTo>
                      <a:lnTo>
                        <a:pt x="44" y="198"/>
                      </a:lnTo>
                      <a:lnTo>
                        <a:pt x="55" y="214"/>
                      </a:lnTo>
                      <a:lnTo>
                        <a:pt x="67" y="233"/>
                      </a:lnTo>
                      <a:lnTo>
                        <a:pt x="88" y="245"/>
                      </a:lnTo>
                      <a:lnTo>
                        <a:pt x="104" y="252"/>
                      </a:lnTo>
                      <a:lnTo>
                        <a:pt x="126" y="259"/>
                      </a:lnTo>
                      <a:lnTo>
                        <a:pt x="149" y="263"/>
                      </a:lnTo>
                      <a:lnTo>
                        <a:pt x="170" y="263"/>
                      </a:lnTo>
                      <a:lnTo>
                        <a:pt x="194" y="255"/>
                      </a:lnTo>
                      <a:lnTo>
                        <a:pt x="211" y="244"/>
                      </a:lnTo>
                      <a:lnTo>
                        <a:pt x="219" y="228"/>
                      </a:lnTo>
                      <a:lnTo>
                        <a:pt x="223" y="211"/>
                      </a:lnTo>
                      <a:lnTo>
                        <a:pt x="224" y="192"/>
                      </a:lnTo>
                      <a:lnTo>
                        <a:pt x="215" y="172"/>
                      </a:lnTo>
                      <a:lnTo>
                        <a:pt x="197" y="162"/>
                      </a:lnTo>
                      <a:lnTo>
                        <a:pt x="182" y="154"/>
                      </a:lnTo>
                      <a:lnTo>
                        <a:pt x="163" y="148"/>
                      </a:lnTo>
                      <a:lnTo>
                        <a:pt x="144" y="144"/>
                      </a:lnTo>
                      <a:lnTo>
                        <a:pt x="118" y="146"/>
                      </a:lnTo>
                      <a:lnTo>
                        <a:pt x="100" y="150"/>
                      </a:lnTo>
                      <a:lnTo>
                        <a:pt x="80" y="158"/>
                      </a:lnTo>
                      <a:lnTo>
                        <a:pt x="61" y="168"/>
                      </a:lnTo>
                      <a:lnTo>
                        <a:pt x="44" y="184"/>
                      </a:lnTo>
                      <a:lnTo>
                        <a:pt x="30" y="204"/>
                      </a:lnTo>
                      <a:lnTo>
                        <a:pt x="25" y="222"/>
                      </a:lnTo>
                      <a:lnTo>
                        <a:pt x="15" y="244"/>
                      </a:lnTo>
                      <a:lnTo>
                        <a:pt x="10" y="266"/>
                      </a:lnTo>
                      <a:lnTo>
                        <a:pt x="6" y="286"/>
                      </a:lnTo>
                      <a:lnTo>
                        <a:pt x="0" y="310"/>
                      </a:lnTo>
                      <a:lnTo>
                        <a:pt x="0" y="332"/>
                      </a:lnTo>
                      <a:lnTo>
                        <a:pt x="6" y="359"/>
                      </a:lnTo>
                      <a:lnTo>
                        <a:pt x="10" y="377"/>
                      </a:lnTo>
                      <a:lnTo>
                        <a:pt x="17" y="393"/>
                      </a:lnTo>
                      <a:lnTo>
                        <a:pt x="29" y="408"/>
                      </a:lnTo>
                      <a:lnTo>
                        <a:pt x="40" y="420"/>
                      </a:lnTo>
                      <a:lnTo>
                        <a:pt x="62" y="438"/>
                      </a:lnTo>
                      <a:lnTo>
                        <a:pt x="78" y="448"/>
                      </a:lnTo>
                      <a:lnTo>
                        <a:pt x="97" y="455"/>
                      </a:lnTo>
                      <a:lnTo>
                        <a:pt x="122" y="461"/>
                      </a:lnTo>
                      <a:lnTo>
                        <a:pt x="148" y="464"/>
                      </a:lnTo>
                      <a:lnTo>
                        <a:pt x="171" y="459"/>
                      </a:lnTo>
                      <a:lnTo>
                        <a:pt x="193" y="448"/>
                      </a:lnTo>
                      <a:lnTo>
                        <a:pt x="211" y="433"/>
                      </a:lnTo>
                      <a:lnTo>
                        <a:pt x="222" y="414"/>
                      </a:lnTo>
                      <a:lnTo>
                        <a:pt x="224" y="393"/>
                      </a:lnTo>
                      <a:lnTo>
                        <a:pt x="223" y="373"/>
                      </a:lnTo>
                      <a:lnTo>
                        <a:pt x="216" y="355"/>
                      </a:lnTo>
                      <a:lnTo>
                        <a:pt x="207" y="345"/>
                      </a:lnTo>
                      <a:lnTo>
                        <a:pt x="187" y="336"/>
                      </a:lnTo>
                      <a:lnTo>
                        <a:pt x="170" y="330"/>
                      </a:lnTo>
                      <a:lnTo>
                        <a:pt x="151" y="326"/>
                      </a:lnTo>
                      <a:lnTo>
                        <a:pt x="129" y="326"/>
                      </a:lnTo>
                      <a:lnTo>
                        <a:pt x="107" y="333"/>
                      </a:lnTo>
                      <a:lnTo>
                        <a:pt x="88" y="345"/>
                      </a:lnTo>
                      <a:lnTo>
                        <a:pt x="73" y="366"/>
                      </a:lnTo>
                      <a:lnTo>
                        <a:pt x="62" y="388"/>
                      </a:lnTo>
                      <a:lnTo>
                        <a:pt x="56" y="409"/>
                      </a:lnTo>
                      <a:lnTo>
                        <a:pt x="54" y="430"/>
                      </a:lnTo>
                      <a:lnTo>
                        <a:pt x="50" y="446"/>
                      </a:lnTo>
                      <a:lnTo>
                        <a:pt x="47" y="465"/>
                      </a:lnTo>
                      <a:lnTo>
                        <a:pt x="47" y="485"/>
                      </a:lnTo>
                      <a:lnTo>
                        <a:pt x="48" y="505"/>
                      </a:lnTo>
                      <a:lnTo>
                        <a:pt x="51" y="531"/>
                      </a:lnTo>
                      <a:lnTo>
                        <a:pt x="59" y="550"/>
                      </a:lnTo>
                      <a:lnTo>
                        <a:pt x="73" y="575"/>
                      </a:lnTo>
                      <a:lnTo>
                        <a:pt x="89" y="588"/>
                      </a:lnTo>
                      <a:lnTo>
                        <a:pt x="99" y="602"/>
                      </a:lnTo>
                      <a:lnTo>
                        <a:pt x="111" y="616"/>
                      </a:lnTo>
                      <a:lnTo>
                        <a:pt x="126" y="627"/>
                      </a:lnTo>
                      <a:lnTo>
                        <a:pt x="147" y="633"/>
                      </a:lnTo>
                      <a:lnTo>
                        <a:pt x="168" y="642"/>
                      </a:lnTo>
                      <a:lnTo>
                        <a:pt x="187" y="642"/>
                      </a:lnTo>
                      <a:lnTo>
                        <a:pt x="211" y="639"/>
                      </a:lnTo>
                      <a:lnTo>
                        <a:pt x="233" y="636"/>
                      </a:lnTo>
                      <a:lnTo>
                        <a:pt x="257" y="624"/>
                      </a:lnTo>
                      <a:lnTo>
                        <a:pt x="278" y="609"/>
                      </a:lnTo>
                      <a:lnTo>
                        <a:pt x="297" y="593"/>
                      </a:lnTo>
                      <a:lnTo>
                        <a:pt x="309" y="575"/>
                      </a:lnTo>
                      <a:lnTo>
                        <a:pt x="319" y="558"/>
                      </a:lnTo>
                      <a:lnTo>
                        <a:pt x="328" y="538"/>
                      </a:lnTo>
                      <a:lnTo>
                        <a:pt x="332" y="513"/>
                      </a:lnTo>
                      <a:lnTo>
                        <a:pt x="331" y="489"/>
                      </a:lnTo>
                      <a:lnTo>
                        <a:pt x="317" y="468"/>
                      </a:lnTo>
                      <a:lnTo>
                        <a:pt x="299" y="456"/>
                      </a:lnTo>
                      <a:lnTo>
                        <a:pt x="280" y="452"/>
                      </a:lnTo>
                      <a:lnTo>
                        <a:pt x="264" y="450"/>
                      </a:lnTo>
                      <a:lnTo>
                        <a:pt x="239" y="453"/>
                      </a:lnTo>
                      <a:lnTo>
                        <a:pt x="216" y="459"/>
                      </a:lnTo>
                      <a:lnTo>
                        <a:pt x="198" y="465"/>
                      </a:lnTo>
                      <a:lnTo>
                        <a:pt x="181" y="475"/>
                      </a:lnTo>
                      <a:lnTo>
                        <a:pt x="163" y="483"/>
                      </a:lnTo>
                      <a:lnTo>
                        <a:pt x="144" y="495"/>
                      </a:lnTo>
                      <a:lnTo>
                        <a:pt x="127" y="509"/>
                      </a:lnTo>
                      <a:lnTo>
                        <a:pt x="114" y="527"/>
                      </a:lnTo>
                      <a:lnTo>
                        <a:pt x="106" y="546"/>
                      </a:lnTo>
                      <a:lnTo>
                        <a:pt x="97" y="567"/>
                      </a:lnTo>
                      <a:lnTo>
                        <a:pt x="95" y="583"/>
                      </a:lnTo>
                      <a:lnTo>
                        <a:pt x="89" y="608"/>
                      </a:lnTo>
                      <a:lnTo>
                        <a:pt x="85" y="625"/>
                      </a:lnTo>
                      <a:lnTo>
                        <a:pt x="82" y="643"/>
                      </a:lnTo>
                      <a:lnTo>
                        <a:pt x="80" y="664"/>
                      </a:lnTo>
                      <a:lnTo>
                        <a:pt x="81" y="687"/>
                      </a:lnTo>
                      <a:lnTo>
                        <a:pt x="85" y="707"/>
                      </a:lnTo>
                      <a:lnTo>
                        <a:pt x="91" y="724"/>
                      </a:lnTo>
                      <a:lnTo>
                        <a:pt x="97" y="744"/>
                      </a:lnTo>
                      <a:lnTo>
                        <a:pt x="110" y="761"/>
                      </a:lnTo>
                      <a:lnTo>
                        <a:pt x="125" y="784"/>
                      </a:lnTo>
                      <a:lnTo>
                        <a:pt x="144" y="800"/>
                      </a:lnTo>
                      <a:lnTo>
                        <a:pt x="162" y="814"/>
                      </a:lnTo>
                      <a:lnTo>
                        <a:pt x="183" y="828"/>
                      </a:lnTo>
                      <a:lnTo>
                        <a:pt x="204" y="834"/>
                      </a:lnTo>
                      <a:lnTo>
                        <a:pt x="222" y="837"/>
                      </a:lnTo>
                      <a:lnTo>
                        <a:pt x="243" y="840"/>
                      </a:lnTo>
                      <a:lnTo>
                        <a:pt x="269" y="837"/>
                      </a:lnTo>
                      <a:lnTo>
                        <a:pt x="287" y="832"/>
                      </a:lnTo>
                      <a:lnTo>
                        <a:pt x="308" y="822"/>
                      </a:lnTo>
                      <a:lnTo>
                        <a:pt x="323" y="817"/>
                      </a:lnTo>
                      <a:lnTo>
                        <a:pt x="343" y="800"/>
                      </a:lnTo>
                      <a:lnTo>
                        <a:pt x="357" y="780"/>
                      </a:lnTo>
                      <a:lnTo>
                        <a:pt x="365" y="763"/>
                      </a:lnTo>
                      <a:lnTo>
                        <a:pt x="370" y="739"/>
                      </a:lnTo>
                      <a:lnTo>
                        <a:pt x="373" y="720"/>
                      </a:lnTo>
                      <a:lnTo>
                        <a:pt x="365" y="705"/>
                      </a:lnTo>
                      <a:lnTo>
                        <a:pt x="347" y="694"/>
                      </a:lnTo>
                      <a:lnTo>
                        <a:pt x="329" y="692"/>
                      </a:lnTo>
                      <a:lnTo>
                        <a:pt x="301" y="692"/>
                      </a:lnTo>
                      <a:lnTo>
                        <a:pt x="286" y="694"/>
                      </a:lnTo>
                      <a:lnTo>
                        <a:pt x="269" y="699"/>
                      </a:lnTo>
                      <a:lnTo>
                        <a:pt x="248" y="710"/>
                      </a:lnTo>
                      <a:lnTo>
                        <a:pt x="223" y="728"/>
                      </a:lnTo>
                      <a:lnTo>
                        <a:pt x="211" y="743"/>
                      </a:lnTo>
                      <a:lnTo>
                        <a:pt x="197" y="761"/>
                      </a:lnTo>
                      <a:lnTo>
                        <a:pt x="187" y="778"/>
                      </a:lnTo>
                      <a:lnTo>
                        <a:pt x="185" y="795"/>
                      </a:lnTo>
                      <a:lnTo>
                        <a:pt x="183" y="814"/>
                      </a:lnTo>
                      <a:lnTo>
                        <a:pt x="185" y="832"/>
                      </a:lnTo>
                      <a:lnTo>
                        <a:pt x="187" y="849"/>
                      </a:lnTo>
                      <a:lnTo>
                        <a:pt x="200" y="867"/>
                      </a:lnTo>
                      <a:lnTo>
                        <a:pt x="222" y="888"/>
                      </a:lnTo>
                      <a:lnTo>
                        <a:pt x="241" y="903"/>
                      </a:lnTo>
                      <a:lnTo>
                        <a:pt x="263" y="915"/>
                      </a:lnTo>
                      <a:lnTo>
                        <a:pt x="284" y="920"/>
                      </a:lnTo>
                      <a:lnTo>
                        <a:pt x="309" y="926"/>
                      </a:lnTo>
                      <a:lnTo>
                        <a:pt x="334" y="923"/>
                      </a:lnTo>
                      <a:lnTo>
                        <a:pt x="365" y="920"/>
                      </a:lnTo>
                      <a:lnTo>
                        <a:pt x="383" y="918"/>
                      </a:lnTo>
                      <a:lnTo>
                        <a:pt x="410" y="915"/>
                      </a:lnTo>
                      <a:lnTo>
                        <a:pt x="433" y="909"/>
                      </a:lnTo>
                      <a:lnTo>
                        <a:pt x="456" y="901"/>
                      </a:lnTo>
                      <a:lnTo>
                        <a:pt x="480" y="890"/>
                      </a:lnTo>
                      <a:lnTo>
                        <a:pt x="497" y="879"/>
                      </a:lnTo>
                      <a:lnTo>
                        <a:pt x="512" y="864"/>
                      </a:lnTo>
                      <a:lnTo>
                        <a:pt x="527" y="843"/>
                      </a:lnTo>
                      <a:lnTo>
                        <a:pt x="538" y="821"/>
                      </a:lnTo>
                      <a:lnTo>
                        <a:pt x="544" y="800"/>
                      </a:lnTo>
                      <a:lnTo>
                        <a:pt x="545" y="778"/>
                      </a:lnTo>
                      <a:lnTo>
                        <a:pt x="542" y="762"/>
                      </a:lnTo>
                      <a:lnTo>
                        <a:pt x="534" y="746"/>
                      </a:lnTo>
                      <a:lnTo>
                        <a:pt x="515" y="733"/>
                      </a:lnTo>
                      <a:lnTo>
                        <a:pt x="497" y="724"/>
                      </a:lnTo>
                      <a:lnTo>
                        <a:pt x="481" y="721"/>
                      </a:lnTo>
                      <a:lnTo>
                        <a:pt x="459" y="721"/>
                      </a:lnTo>
                      <a:lnTo>
                        <a:pt x="440" y="724"/>
                      </a:lnTo>
                      <a:lnTo>
                        <a:pt x="418" y="737"/>
                      </a:lnTo>
                      <a:lnTo>
                        <a:pt x="410" y="751"/>
                      </a:lnTo>
                      <a:lnTo>
                        <a:pt x="400" y="769"/>
                      </a:lnTo>
                      <a:lnTo>
                        <a:pt x="392" y="787"/>
                      </a:lnTo>
                      <a:lnTo>
                        <a:pt x="384" y="804"/>
                      </a:lnTo>
                      <a:lnTo>
                        <a:pt x="379" y="828"/>
                      </a:lnTo>
                      <a:lnTo>
                        <a:pt x="376" y="849"/>
                      </a:lnTo>
                      <a:lnTo>
                        <a:pt x="376" y="873"/>
                      </a:lnTo>
                      <a:lnTo>
                        <a:pt x="377" y="886"/>
                      </a:lnTo>
                      <a:lnTo>
                        <a:pt x="381" y="903"/>
                      </a:lnTo>
                      <a:lnTo>
                        <a:pt x="385" y="920"/>
                      </a:lnTo>
                      <a:lnTo>
                        <a:pt x="392" y="946"/>
                      </a:lnTo>
                      <a:lnTo>
                        <a:pt x="405" y="972"/>
                      </a:lnTo>
                      <a:lnTo>
                        <a:pt x="417" y="991"/>
                      </a:lnTo>
                      <a:lnTo>
                        <a:pt x="430" y="1012"/>
                      </a:lnTo>
                      <a:lnTo>
                        <a:pt x="452" y="1027"/>
                      </a:lnTo>
                      <a:lnTo>
                        <a:pt x="470" y="1035"/>
                      </a:lnTo>
                      <a:lnTo>
                        <a:pt x="484" y="1039"/>
                      </a:lnTo>
                      <a:lnTo>
                        <a:pt x="507" y="1043"/>
                      </a:lnTo>
                      <a:lnTo>
                        <a:pt x="530" y="1039"/>
                      </a:lnTo>
                      <a:lnTo>
                        <a:pt x="548" y="1037"/>
                      </a:lnTo>
                      <a:lnTo>
                        <a:pt x="574" y="1032"/>
                      </a:lnTo>
                      <a:lnTo>
                        <a:pt x="598" y="1019"/>
                      </a:lnTo>
                      <a:lnTo>
                        <a:pt x="617" y="1005"/>
                      </a:lnTo>
                      <a:lnTo>
                        <a:pt x="638" y="989"/>
                      </a:lnTo>
                      <a:lnTo>
                        <a:pt x="652" y="968"/>
                      </a:lnTo>
                      <a:lnTo>
                        <a:pt x="668" y="945"/>
                      </a:lnTo>
                      <a:lnTo>
                        <a:pt x="676" y="918"/>
                      </a:lnTo>
                      <a:lnTo>
                        <a:pt x="678" y="896"/>
                      </a:lnTo>
                      <a:lnTo>
                        <a:pt x="673" y="874"/>
                      </a:lnTo>
                      <a:lnTo>
                        <a:pt x="664" y="859"/>
                      </a:lnTo>
                      <a:lnTo>
                        <a:pt x="650" y="847"/>
                      </a:lnTo>
                      <a:lnTo>
                        <a:pt x="630" y="837"/>
                      </a:lnTo>
                      <a:lnTo>
                        <a:pt x="611" y="837"/>
                      </a:lnTo>
                      <a:lnTo>
                        <a:pt x="592" y="843"/>
                      </a:lnTo>
                      <a:lnTo>
                        <a:pt x="567" y="855"/>
                      </a:lnTo>
                      <a:lnTo>
                        <a:pt x="553" y="871"/>
                      </a:lnTo>
                      <a:lnTo>
                        <a:pt x="542" y="896"/>
                      </a:lnTo>
                      <a:lnTo>
                        <a:pt x="534" y="920"/>
                      </a:lnTo>
                      <a:lnTo>
                        <a:pt x="530" y="949"/>
                      </a:lnTo>
                      <a:lnTo>
                        <a:pt x="531" y="975"/>
                      </a:lnTo>
                      <a:lnTo>
                        <a:pt x="534" y="1001"/>
                      </a:lnTo>
                      <a:lnTo>
                        <a:pt x="544" y="1022"/>
                      </a:lnTo>
                      <a:lnTo>
                        <a:pt x="549" y="1045"/>
                      </a:lnTo>
                      <a:lnTo>
                        <a:pt x="553" y="1067"/>
                      </a:lnTo>
                      <a:lnTo>
                        <a:pt x="563" y="1084"/>
                      </a:lnTo>
                      <a:lnTo>
                        <a:pt x="577" y="1106"/>
                      </a:lnTo>
                      <a:lnTo>
                        <a:pt x="590" y="1123"/>
                      </a:lnTo>
                      <a:lnTo>
                        <a:pt x="607" y="1136"/>
                      </a:lnTo>
                      <a:lnTo>
                        <a:pt x="628" y="1143"/>
                      </a:lnTo>
                      <a:lnTo>
                        <a:pt x="646" y="1146"/>
                      </a:lnTo>
                      <a:lnTo>
                        <a:pt x="664" y="1143"/>
                      </a:lnTo>
                      <a:lnTo>
                        <a:pt x="684" y="1134"/>
                      </a:lnTo>
                      <a:lnTo>
                        <a:pt x="706" y="1119"/>
                      </a:lnTo>
                      <a:lnTo>
                        <a:pt x="720" y="1102"/>
                      </a:lnTo>
                      <a:lnTo>
                        <a:pt x="735" y="1086"/>
                      </a:lnTo>
                      <a:lnTo>
                        <a:pt x="751" y="1063"/>
                      </a:lnTo>
                      <a:lnTo>
                        <a:pt x="761" y="1046"/>
                      </a:lnTo>
                      <a:lnTo>
                        <a:pt x="769" y="1023"/>
                      </a:lnTo>
                      <a:lnTo>
                        <a:pt x="780" y="1000"/>
                      </a:lnTo>
                      <a:lnTo>
                        <a:pt x="784" y="971"/>
                      </a:lnTo>
                      <a:lnTo>
                        <a:pt x="785" y="950"/>
                      </a:lnTo>
                      <a:lnTo>
                        <a:pt x="781" y="938"/>
                      </a:lnTo>
                      <a:lnTo>
                        <a:pt x="773" y="920"/>
                      </a:lnTo>
                      <a:lnTo>
                        <a:pt x="750" y="914"/>
                      </a:lnTo>
                      <a:lnTo>
                        <a:pt x="727" y="912"/>
                      </a:lnTo>
                      <a:lnTo>
                        <a:pt x="709" y="920"/>
                      </a:lnTo>
                      <a:lnTo>
                        <a:pt x="693" y="933"/>
                      </a:lnTo>
                      <a:lnTo>
                        <a:pt x="682" y="946"/>
                      </a:lnTo>
                      <a:lnTo>
                        <a:pt x="673" y="964"/>
                      </a:lnTo>
                      <a:lnTo>
                        <a:pt x="667" y="986"/>
                      </a:lnTo>
                      <a:lnTo>
                        <a:pt x="664" y="1000"/>
                      </a:lnTo>
                      <a:lnTo>
                        <a:pt x="664" y="1017"/>
                      </a:lnTo>
                      <a:lnTo>
                        <a:pt x="664" y="1035"/>
                      </a:lnTo>
                      <a:lnTo>
                        <a:pt x="668" y="1061"/>
                      </a:lnTo>
                      <a:lnTo>
                        <a:pt x="676" y="1079"/>
                      </a:lnTo>
                      <a:lnTo>
                        <a:pt x="686" y="1098"/>
                      </a:lnTo>
                      <a:lnTo>
                        <a:pt x="699" y="1116"/>
                      </a:lnTo>
                      <a:lnTo>
                        <a:pt x="717" y="1125"/>
                      </a:lnTo>
                      <a:lnTo>
                        <a:pt x="746" y="1134"/>
                      </a:lnTo>
                      <a:lnTo>
                        <a:pt x="764" y="1138"/>
                      </a:lnTo>
                      <a:lnTo>
                        <a:pt x="791" y="1143"/>
                      </a:lnTo>
                      <a:lnTo>
                        <a:pt x="810" y="1146"/>
                      </a:lnTo>
                      <a:lnTo>
                        <a:pt x="829" y="1144"/>
                      </a:lnTo>
                      <a:lnTo>
                        <a:pt x="848" y="1139"/>
                      </a:lnTo>
                      <a:lnTo>
                        <a:pt x="865" y="1132"/>
                      </a:lnTo>
                      <a:lnTo>
                        <a:pt x="892" y="1116"/>
                      </a:lnTo>
                      <a:lnTo>
                        <a:pt x="910" y="1105"/>
                      </a:lnTo>
                      <a:lnTo>
                        <a:pt x="927" y="1088"/>
                      </a:lnTo>
                      <a:lnTo>
                        <a:pt x="945" y="1065"/>
                      </a:lnTo>
                      <a:lnTo>
                        <a:pt x="959" y="1043"/>
                      </a:lnTo>
                      <a:lnTo>
                        <a:pt x="972" y="1022"/>
                      </a:lnTo>
                      <a:lnTo>
                        <a:pt x="979" y="996"/>
                      </a:lnTo>
                      <a:lnTo>
                        <a:pt x="983" y="972"/>
                      </a:lnTo>
                      <a:lnTo>
                        <a:pt x="987" y="955"/>
                      </a:lnTo>
                      <a:lnTo>
                        <a:pt x="992" y="938"/>
                      </a:lnTo>
                      <a:lnTo>
                        <a:pt x="992" y="920"/>
                      </a:lnTo>
                      <a:lnTo>
                        <a:pt x="985" y="907"/>
                      </a:lnTo>
                      <a:lnTo>
                        <a:pt x="975" y="894"/>
                      </a:lnTo>
                      <a:lnTo>
                        <a:pt x="957" y="885"/>
                      </a:lnTo>
                      <a:lnTo>
                        <a:pt x="941" y="881"/>
                      </a:lnTo>
                      <a:lnTo>
                        <a:pt x="923" y="881"/>
                      </a:lnTo>
                      <a:lnTo>
                        <a:pt x="907" y="882"/>
                      </a:lnTo>
                      <a:lnTo>
                        <a:pt x="886" y="890"/>
                      </a:lnTo>
                      <a:lnTo>
                        <a:pt x="865" y="905"/>
                      </a:lnTo>
                      <a:lnTo>
                        <a:pt x="851" y="920"/>
                      </a:lnTo>
                      <a:lnTo>
                        <a:pt x="845" y="934"/>
                      </a:lnTo>
                      <a:lnTo>
                        <a:pt x="836" y="956"/>
                      </a:lnTo>
                      <a:lnTo>
                        <a:pt x="833" y="972"/>
                      </a:lnTo>
                      <a:lnTo>
                        <a:pt x="829" y="998"/>
                      </a:lnTo>
                      <a:lnTo>
                        <a:pt x="828" y="1023"/>
                      </a:lnTo>
                      <a:lnTo>
                        <a:pt x="829" y="1043"/>
                      </a:lnTo>
                      <a:lnTo>
                        <a:pt x="833" y="1063"/>
                      </a:lnTo>
                      <a:lnTo>
                        <a:pt x="843" y="1080"/>
                      </a:lnTo>
                      <a:lnTo>
                        <a:pt x="851" y="1098"/>
                      </a:lnTo>
                      <a:lnTo>
                        <a:pt x="869" y="1125"/>
                      </a:lnTo>
                      <a:lnTo>
                        <a:pt x="881" y="1144"/>
                      </a:lnTo>
                      <a:lnTo>
                        <a:pt x="895" y="1164"/>
                      </a:lnTo>
                      <a:lnTo>
                        <a:pt x="911" y="1184"/>
                      </a:lnTo>
                      <a:lnTo>
                        <a:pt x="936" y="1200"/>
                      </a:lnTo>
                      <a:lnTo>
                        <a:pt x="956" y="1206"/>
                      </a:lnTo>
                      <a:lnTo>
                        <a:pt x="982" y="1205"/>
                      </a:lnTo>
                      <a:lnTo>
                        <a:pt x="1009" y="1199"/>
                      </a:lnTo>
                      <a:lnTo>
                        <a:pt x="1035" y="1187"/>
                      </a:lnTo>
                      <a:lnTo>
                        <a:pt x="1067" y="1166"/>
                      </a:lnTo>
                      <a:lnTo>
                        <a:pt x="1086" y="1150"/>
                      </a:lnTo>
                      <a:lnTo>
                        <a:pt x="1102" y="1129"/>
                      </a:lnTo>
                      <a:lnTo>
                        <a:pt x="1113" y="1109"/>
                      </a:lnTo>
                      <a:lnTo>
                        <a:pt x="1124" y="1086"/>
                      </a:lnTo>
                      <a:lnTo>
                        <a:pt x="1131" y="1063"/>
                      </a:lnTo>
                      <a:lnTo>
                        <a:pt x="1133" y="1045"/>
                      </a:lnTo>
                      <a:lnTo>
                        <a:pt x="1136" y="1016"/>
                      </a:lnTo>
                      <a:lnTo>
                        <a:pt x="1139" y="997"/>
                      </a:lnTo>
                      <a:lnTo>
                        <a:pt x="1139" y="976"/>
                      </a:lnTo>
                      <a:lnTo>
                        <a:pt x="1139" y="960"/>
                      </a:lnTo>
                      <a:lnTo>
                        <a:pt x="1129" y="941"/>
                      </a:lnTo>
                      <a:lnTo>
                        <a:pt x="1114" y="930"/>
                      </a:lnTo>
                      <a:lnTo>
                        <a:pt x="1093" y="923"/>
                      </a:lnTo>
                      <a:lnTo>
                        <a:pt x="1080" y="923"/>
                      </a:lnTo>
                      <a:lnTo>
                        <a:pt x="1063" y="927"/>
                      </a:lnTo>
                      <a:lnTo>
                        <a:pt x="1043" y="938"/>
                      </a:lnTo>
                      <a:lnTo>
                        <a:pt x="1032" y="949"/>
                      </a:lnTo>
                      <a:lnTo>
                        <a:pt x="1024" y="970"/>
                      </a:lnTo>
                      <a:lnTo>
                        <a:pt x="1017" y="991"/>
                      </a:lnTo>
                      <a:lnTo>
                        <a:pt x="1013" y="1008"/>
                      </a:lnTo>
                      <a:lnTo>
                        <a:pt x="1012" y="1035"/>
                      </a:lnTo>
                      <a:lnTo>
                        <a:pt x="1011" y="1063"/>
                      </a:lnTo>
                      <a:lnTo>
                        <a:pt x="1011" y="1084"/>
                      </a:lnTo>
                      <a:lnTo>
                        <a:pt x="1015" y="1102"/>
                      </a:lnTo>
                      <a:lnTo>
                        <a:pt x="1019" y="1125"/>
                      </a:lnTo>
                      <a:lnTo>
                        <a:pt x="1028" y="1142"/>
                      </a:lnTo>
                      <a:lnTo>
                        <a:pt x="1045" y="1161"/>
                      </a:lnTo>
                      <a:lnTo>
                        <a:pt x="1063" y="1179"/>
                      </a:lnTo>
                      <a:lnTo>
                        <a:pt x="1080" y="1187"/>
                      </a:lnTo>
                      <a:lnTo>
                        <a:pt x="1098" y="1196"/>
                      </a:lnTo>
                      <a:lnTo>
                        <a:pt x="1116" y="1205"/>
                      </a:lnTo>
                      <a:lnTo>
                        <a:pt x="1133" y="1211"/>
                      </a:lnTo>
                      <a:lnTo>
                        <a:pt x="1151" y="1217"/>
                      </a:lnTo>
                      <a:lnTo>
                        <a:pt x="1176" y="1218"/>
                      </a:lnTo>
                      <a:lnTo>
                        <a:pt x="1202" y="1220"/>
                      </a:lnTo>
                      <a:lnTo>
                        <a:pt x="1229" y="1216"/>
                      </a:lnTo>
                      <a:lnTo>
                        <a:pt x="1258" y="1205"/>
                      </a:lnTo>
                      <a:lnTo>
                        <a:pt x="1281" y="1188"/>
                      </a:lnTo>
                      <a:lnTo>
                        <a:pt x="1301" y="1169"/>
                      </a:lnTo>
                      <a:lnTo>
                        <a:pt x="1316" y="1147"/>
                      </a:lnTo>
                      <a:lnTo>
                        <a:pt x="1326" y="1125"/>
                      </a:lnTo>
                      <a:lnTo>
                        <a:pt x="1334" y="1103"/>
                      </a:lnTo>
                    </a:path>
                  </a:pathLst>
                </a:custGeom>
                <a:noFill/>
                <a:ln w="15875">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705" name="Oval 49"/>
                <p:cNvSpPr>
                  <a:spLocks noChangeArrowheads="1"/>
                </p:cNvSpPr>
                <p:nvPr/>
              </p:nvSpPr>
              <p:spPr bwMode="auto">
                <a:xfrm>
                  <a:off x="1367" y="2815"/>
                  <a:ext cx="25" cy="26"/>
                </a:xfrm>
                <a:prstGeom prst="ellipse">
                  <a:avLst/>
                </a:prstGeom>
                <a:solidFill>
                  <a:srgbClr val="00608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grpSp>
          <p:grpSp>
            <p:nvGrpSpPr>
              <p:cNvPr id="198706" name="Group 50"/>
              <p:cNvGrpSpPr>
                <a:grpSpLocks/>
              </p:cNvGrpSpPr>
              <p:nvPr/>
            </p:nvGrpSpPr>
            <p:grpSpPr bwMode="auto">
              <a:xfrm>
                <a:off x="1334" y="2415"/>
                <a:ext cx="338" cy="441"/>
                <a:chOff x="1334" y="2415"/>
                <a:chExt cx="338" cy="441"/>
              </a:xfrm>
            </p:grpSpPr>
            <p:sp>
              <p:nvSpPr>
                <p:cNvPr id="198707" name="Freeform 51"/>
                <p:cNvSpPr>
                  <a:spLocks/>
                </p:cNvSpPr>
                <p:nvPr/>
              </p:nvSpPr>
              <p:spPr bwMode="auto">
                <a:xfrm>
                  <a:off x="1566" y="2415"/>
                  <a:ext cx="106" cy="46"/>
                </a:xfrm>
                <a:custGeom>
                  <a:avLst/>
                  <a:gdLst>
                    <a:gd name="T0" fmla="*/ 211 w 211"/>
                    <a:gd name="T1" fmla="*/ 25 h 92"/>
                    <a:gd name="T2" fmla="*/ 170 w 211"/>
                    <a:gd name="T3" fmla="*/ 6 h 92"/>
                    <a:gd name="T4" fmla="*/ 127 w 211"/>
                    <a:gd name="T5" fmla="*/ 0 h 92"/>
                    <a:gd name="T6" fmla="*/ 89 w 211"/>
                    <a:gd name="T7" fmla="*/ 6 h 92"/>
                    <a:gd name="T8" fmla="*/ 53 w 211"/>
                    <a:gd name="T9" fmla="*/ 22 h 92"/>
                    <a:gd name="T10" fmla="*/ 22 w 211"/>
                    <a:gd name="T11" fmla="*/ 48 h 92"/>
                    <a:gd name="T12" fmla="*/ 0 w 211"/>
                    <a:gd name="T13" fmla="*/ 92 h 92"/>
                  </a:gdLst>
                  <a:ahLst/>
                  <a:cxnLst>
                    <a:cxn ang="0">
                      <a:pos x="T0" y="T1"/>
                    </a:cxn>
                    <a:cxn ang="0">
                      <a:pos x="T2" y="T3"/>
                    </a:cxn>
                    <a:cxn ang="0">
                      <a:pos x="T4" y="T5"/>
                    </a:cxn>
                    <a:cxn ang="0">
                      <a:pos x="T6" y="T7"/>
                    </a:cxn>
                    <a:cxn ang="0">
                      <a:pos x="T8" y="T9"/>
                    </a:cxn>
                    <a:cxn ang="0">
                      <a:pos x="T10" y="T11"/>
                    </a:cxn>
                    <a:cxn ang="0">
                      <a:pos x="T12" y="T13"/>
                    </a:cxn>
                  </a:cxnLst>
                  <a:rect l="0" t="0" r="r" b="b"/>
                  <a:pathLst>
                    <a:path w="211" h="92">
                      <a:moveTo>
                        <a:pt x="211" y="25"/>
                      </a:moveTo>
                      <a:lnTo>
                        <a:pt x="170" y="6"/>
                      </a:lnTo>
                      <a:lnTo>
                        <a:pt x="127" y="0"/>
                      </a:lnTo>
                      <a:lnTo>
                        <a:pt x="89" y="6"/>
                      </a:lnTo>
                      <a:lnTo>
                        <a:pt x="53" y="22"/>
                      </a:lnTo>
                      <a:lnTo>
                        <a:pt x="22" y="48"/>
                      </a:lnTo>
                      <a:lnTo>
                        <a:pt x="0" y="92"/>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98708" name="Freeform 52"/>
                <p:cNvSpPr>
                  <a:spLocks/>
                </p:cNvSpPr>
                <p:nvPr/>
              </p:nvSpPr>
              <p:spPr bwMode="auto">
                <a:xfrm>
                  <a:off x="1334" y="2643"/>
                  <a:ext cx="130" cy="213"/>
                </a:xfrm>
                <a:custGeom>
                  <a:avLst/>
                  <a:gdLst>
                    <a:gd name="T0" fmla="*/ 259 w 259"/>
                    <a:gd name="T1" fmla="*/ 10 h 426"/>
                    <a:gd name="T2" fmla="*/ 211 w 259"/>
                    <a:gd name="T3" fmla="*/ 0 h 426"/>
                    <a:gd name="T4" fmla="*/ 158 w 259"/>
                    <a:gd name="T5" fmla="*/ 7 h 426"/>
                    <a:gd name="T6" fmla="*/ 98 w 259"/>
                    <a:gd name="T7" fmla="*/ 27 h 426"/>
                    <a:gd name="T8" fmla="*/ 50 w 259"/>
                    <a:gd name="T9" fmla="*/ 74 h 426"/>
                    <a:gd name="T10" fmla="*/ 26 w 259"/>
                    <a:gd name="T11" fmla="*/ 127 h 426"/>
                    <a:gd name="T12" fmla="*/ 6 w 259"/>
                    <a:gd name="T13" fmla="*/ 191 h 426"/>
                    <a:gd name="T14" fmla="*/ 0 w 259"/>
                    <a:gd name="T15" fmla="*/ 266 h 426"/>
                    <a:gd name="T16" fmla="*/ 9 w 259"/>
                    <a:gd name="T17" fmla="*/ 336 h 426"/>
                    <a:gd name="T18" fmla="*/ 24 w 259"/>
                    <a:gd name="T19" fmla="*/ 381 h 426"/>
                    <a:gd name="T20" fmla="*/ 47 w 259"/>
                    <a:gd name="T21" fmla="*/ 426 h 4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59" h="426">
                      <a:moveTo>
                        <a:pt x="259" y="10"/>
                      </a:moveTo>
                      <a:lnTo>
                        <a:pt x="211" y="0"/>
                      </a:lnTo>
                      <a:lnTo>
                        <a:pt x="158" y="7"/>
                      </a:lnTo>
                      <a:lnTo>
                        <a:pt x="98" y="27"/>
                      </a:lnTo>
                      <a:lnTo>
                        <a:pt x="50" y="74"/>
                      </a:lnTo>
                      <a:lnTo>
                        <a:pt x="26" y="127"/>
                      </a:lnTo>
                      <a:lnTo>
                        <a:pt x="6" y="191"/>
                      </a:lnTo>
                      <a:lnTo>
                        <a:pt x="0" y="266"/>
                      </a:lnTo>
                      <a:lnTo>
                        <a:pt x="9" y="336"/>
                      </a:lnTo>
                      <a:lnTo>
                        <a:pt x="24" y="381"/>
                      </a:lnTo>
                      <a:lnTo>
                        <a:pt x="47" y="426"/>
                      </a:lnTo>
                    </a:path>
                  </a:pathLst>
                </a:custGeom>
                <a:noFill/>
                <a:ln w="7938">
                  <a:solidFill>
                    <a:srgbClr val="00608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grpSp>
      </p:grpSp>
    </p:spTree>
    <p:extLst>
      <p:ext uri="{BB962C8B-B14F-4D97-AF65-F5344CB8AC3E}">
        <p14:creationId xmlns:p14="http://schemas.microsoft.com/office/powerpoint/2010/main" val="2919294689"/>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afterEffect">
                                  <p:stCondLst>
                                    <p:cond delay="4000"/>
                                  </p:stCondLst>
                                  <p:childTnLst>
                                    <p:set>
                                      <p:cBhvr>
                                        <p:cTn id="6" dur="1" fill="hold">
                                          <p:stCondLst>
                                            <p:cond delay="0"/>
                                          </p:stCondLst>
                                        </p:cTn>
                                        <p:tgtEl>
                                          <p:spTgt spid="198660"/>
                                        </p:tgtEl>
                                        <p:attrNameLst>
                                          <p:attrName>style.visibility</p:attrName>
                                        </p:attrNameLst>
                                      </p:cBhvr>
                                      <p:to>
                                        <p:strVal val="visible"/>
                                      </p:to>
                                    </p:set>
                                    <p:animEffect transition="in" filter="dissolve">
                                      <p:cBhvr>
                                        <p:cTn id="7" dur="500"/>
                                        <p:tgtEl>
                                          <p:spTgt spid="19866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 presetClass="entr" presetSubtype="0" fill="hold" grpId="0" nodeType="clickEffect">
                                  <p:stCondLst>
                                    <p:cond delay="0"/>
                                  </p:stCondLst>
                                  <p:childTnLst>
                                    <p:set>
                                      <p:cBhvr>
                                        <p:cTn id="11" dur="1" fill="hold">
                                          <p:stCondLst>
                                            <p:cond delay="499"/>
                                          </p:stCondLst>
                                        </p:cTn>
                                        <p:tgtEl>
                                          <p:spTgt spid="19866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8665"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Cost Classifications for Predicting Cost Behavior</a:t>
            </a:r>
          </a:p>
        </p:txBody>
      </p:sp>
      <p:graphicFrame>
        <p:nvGraphicFramePr>
          <p:cNvPr id="114691" name="Object 3"/>
          <p:cNvGraphicFramePr>
            <a:graphicFrameLocks/>
          </p:cNvGraphicFramePr>
          <p:nvPr/>
        </p:nvGraphicFramePr>
        <p:xfrm>
          <a:off x="2057401" y="2133601"/>
          <a:ext cx="8486775" cy="3095625"/>
        </p:xfrm>
        <a:graphic>
          <a:graphicData uri="http://schemas.openxmlformats.org/presentationml/2006/ole">
            <mc:AlternateContent xmlns:mc="http://schemas.openxmlformats.org/markup-compatibility/2006">
              <mc:Choice xmlns:v="urn:schemas-microsoft-com:vml" Requires="v">
                <p:oleObj spid="_x0000_s10242" name="Worksheet" r:id="rId3" imgW="4823776" imgH="1760760" progId="Excel.Sheet.8">
                  <p:embed/>
                </p:oleObj>
              </mc:Choice>
              <mc:Fallback>
                <p:oleObj name="Worksheet" r:id="rId3" imgW="4823776" imgH="1760760" progId="Excel.Sheet.8">
                  <p:embed/>
                  <p:pic>
                    <p:nvPicPr>
                      <p:cNvPr id="0" name=""/>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01" y="2133601"/>
                        <a:ext cx="8486775" cy="3095625"/>
                      </a:xfrm>
                      <a:prstGeom prst="rect">
                        <a:avLst/>
                      </a:prstGeom>
                      <a:noFill/>
                      <a:ln w="76199">
                        <a:solidFill>
                          <a:schemeClr val="accent2"/>
                        </a:solidFill>
                        <a:miter lim="800000"/>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439817404"/>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2339"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variable with respect to the number of cones sold at a Baskins &amp; Robbins shop? (There may be more than one correct answer.)</a:t>
            </a:r>
          </a:p>
          <a:p>
            <a:pPr lvl="1">
              <a:buFont typeface="Wingdings" panose="05000000000000000000" pitchFamily="2" charset="2"/>
              <a:buNone/>
            </a:pPr>
            <a:r>
              <a:rPr lang="en-US" altLang="en-US"/>
              <a:t>A. The cost of lighting the store.</a:t>
            </a:r>
          </a:p>
          <a:p>
            <a:pPr lvl="1">
              <a:buFont typeface="Wingdings" panose="05000000000000000000" pitchFamily="2" charset="2"/>
              <a:buNone/>
            </a:pPr>
            <a:r>
              <a:rPr lang="en-US" altLang="en-US"/>
              <a:t>B. The wages of the store manager.</a:t>
            </a:r>
          </a:p>
          <a:p>
            <a:pPr lvl="1">
              <a:buFont typeface="Wingdings" panose="05000000000000000000" pitchFamily="2" charset="2"/>
              <a:buNone/>
            </a:pPr>
            <a:r>
              <a:rPr lang="en-US" altLang="en-US"/>
              <a:t>C. The cost of ice cream.</a:t>
            </a:r>
          </a:p>
          <a:p>
            <a:pPr lvl="1">
              <a:buFont typeface="Wingdings" panose="05000000000000000000" pitchFamily="2" charset="2"/>
              <a:buNone/>
            </a:pPr>
            <a:r>
              <a:rPr lang="en-US" altLang="en-US"/>
              <a:t>D. The cost of napkins for customers.</a:t>
            </a:r>
          </a:p>
        </p:txBody>
      </p:sp>
    </p:spTree>
    <p:extLst>
      <p:ext uri="{BB962C8B-B14F-4D97-AF65-F5344CB8AC3E}">
        <p14:creationId xmlns:p14="http://schemas.microsoft.com/office/powerpoint/2010/main" val="2108872075"/>
      </p:ext>
    </p:extLst>
  </p:cSld>
  <p:clrMapOvr>
    <a:masterClrMapping/>
  </p:clrMapOvr>
  <p:transition spd="med">
    <p:blinds dir="vert"/>
  </p:transition>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336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336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variable with respect to the number of cones sold at a Baskins &amp; Robbins shop? (There may be more than one correct answer.)</a:t>
            </a:r>
          </a:p>
          <a:p>
            <a:pPr lvl="1">
              <a:buFont typeface="Wingdings" panose="05000000000000000000" pitchFamily="2" charset="2"/>
              <a:buNone/>
            </a:pPr>
            <a:r>
              <a:rPr lang="en-US" altLang="en-US"/>
              <a:t>A. The cost of lighting the store.</a:t>
            </a:r>
          </a:p>
          <a:p>
            <a:pPr lvl="1">
              <a:buFont typeface="Wingdings" panose="05000000000000000000" pitchFamily="2" charset="2"/>
              <a:buNone/>
            </a:pPr>
            <a:r>
              <a:rPr lang="en-US" altLang="en-US"/>
              <a:t>B. The wages of the store manager.</a:t>
            </a:r>
          </a:p>
          <a:p>
            <a:pPr lvl="1">
              <a:buFont typeface="Wingdings" panose="05000000000000000000" pitchFamily="2" charset="2"/>
              <a:buNone/>
            </a:pPr>
            <a:r>
              <a:rPr lang="en-US" altLang="en-US"/>
              <a:t>C. The cost of ice cream.</a:t>
            </a:r>
          </a:p>
          <a:p>
            <a:pPr lvl="1">
              <a:buFont typeface="Wingdings" panose="05000000000000000000" pitchFamily="2" charset="2"/>
              <a:buNone/>
            </a:pPr>
            <a:r>
              <a:rPr lang="en-US" altLang="en-US"/>
              <a:t>D. The cost of napkins for customers.</a:t>
            </a:r>
          </a:p>
        </p:txBody>
      </p:sp>
      <p:sp>
        <p:nvSpPr>
          <p:cNvPr id="143364" name="Oval 4"/>
          <p:cNvSpPr>
            <a:spLocks noChangeArrowheads="1"/>
          </p:cNvSpPr>
          <p:nvPr/>
        </p:nvSpPr>
        <p:spPr bwMode="auto">
          <a:xfrm>
            <a:off x="2514600" y="43434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3365" name="Oval 5"/>
          <p:cNvSpPr>
            <a:spLocks noChangeArrowheads="1"/>
          </p:cNvSpPr>
          <p:nvPr/>
        </p:nvSpPr>
        <p:spPr bwMode="auto">
          <a:xfrm>
            <a:off x="2514600" y="48768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356247528"/>
      </p:ext>
    </p:extLst>
  </p:cSld>
  <p:clrMapOvr>
    <a:masterClrMapping/>
  </p:clrMapOvr>
  <p:transition spd="med">
    <p:blinds dir="vert"/>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438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variable with respect to the number of people who buy a ticket for a show at a movie theater? (There may be more than one correct answer.)</a:t>
            </a:r>
          </a:p>
          <a:p>
            <a:pPr lvl="1">
              <a:buFont typeface="Wingdings" panose="05000000000000000000" pitchFamily="2" charset="2"/>
              <a:buNone/>
            </a:pPr>
            <a:r>
              <a:rPr lang="en-US" altLang="en-US"/>
              <a:t>A. The cost of renting the film.</a:t>
            </a:r>
          </a:p>
          <a:p>
            <a:pPr lvl="1">
              <a:buFont typeface="Wingdings" panose="05000000000000000000" pitchFamily="2" charset="2"/>
              <a:buNone/>
            </a:pPr>
            <a:r>
              <a:rPr lang="en-US" altLang="en-US"/>
              <a:t>B. Royalties on ticket sales.</a:t>
            </a:r>
          </a:p>
          <a:p>
            <a:pPr lvl="1">
              <a:buFont typeface="Wingdings" panose="05000000000000000000" pitchFamily="2" charset="2"/>
              <a:buNone/>
            </a:pPr>
            <a:r>
              <a:rPr lang="en-US" altLang="en-US"/>
              <a:t>C. Wage and salary costs of theater employees.</a:t>
            </a:r>
          </a:p>
          <a:p>
            <a:pPr lvl="1">
              <a:buFont typeface="Wingdings" panose="05000000000000000000" pitchFamily="2" charset="2"/>
              <a:buNone/>
            </a:pPr>
            <a:r>
              <a:rPr lang="en-US" altLang="en-US"/>
              <a:t>D. The cost of cleaning up after the show.</a:t>
            </a:r>
          </a:p>
        </p:txBody>
      </p:sp>
    </p:spTree>
    <p:extLst>
      <p:ext uri="{BB962C8B-B14F-4D97-AF65-F5344CB8AC3E}">
        <p14:creationId xmlns:p14="http://schemas.microsoft.com/office/powerpoint/2010/main" val="3099645864"/>
      </p:ext>
    </p:extLst>
  </p:cSld>
  <p:clrMapOvr>
    <a:masterClrMapping/>
  </p:clrMapOvr>
  <p:transition spd="med">
    <p:blinds dir="vert"/>
  </p:transition>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541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Which of the following costs would be variable with respect to the number of people who buy a ticket for a show at a movie theater? (There may be more than one correct answer.)</a:t>
            </a:r>
          </a:p>
          <a:p>
            <a:pPr lvl="1">
              <a:buFont typeface="Wingdings" panose="05000000000000000000" pitchFamily="2" charset="2"/>
              <a:buNone/>
            </a:pPr>
            <a:r>
              <a:rPr lang="en-US" altLang="en-US"/>
              <a:t>A. The cost of renting the film.</a:t>
            </a:r>
          </a:p>
          <a:p>
            <a:pPr lvl="1">
              <a:buFont typeface="Wingdings" panose="05000000000000000000" pitchFamily="2" charset="2"/>
              <a:buNone/>
            </a:pPr>
            <a:r>
              <a:rPr lang="en-US" altLang="en-US"/>
              <a:t>B. Royalties on ticket sales.</a:t>
            </a:r>
          </a:p>
          <a:p>
            <a:pPr lvl="1">
              <a:buFont typeface="Wingdings" panose="05000000000000000000" pitchFamily="2" charset="2"/>
              <a:buNone/>
            </a:pPr>
            <a:r>
              <a:rPr lang="en-US" altLang="en-US"/>
              <a:t>C. Wage and salary costs of theater employees.</a:t>
            </a:r>
          </a:p>
          <a:p>
            <a:pPr lvl="1">
              <a:buFont typeface="Wingdings" panose="05000000000000000000" pitchFamily="2" charset="2"/>
              <a:buNone/>
            </a:pPr>
            <a:r>
              <a:rPr lang="en-US" altLang="en-US"/>
              <a:t>D. The cost of cleaning up after the show.</a:t>
            </a:r>
          </a:p>
        </p:txBody>
      </p:sp>
      <p:sp>
        <p:nvSpPr>
          <p:cNvPr id="145412" name="Oval 4"/>
          <p:cNvSpPr>
            <a:spLocks noChangeArrowheads="1"/>
          </p:cNvSpPr>
          <p:nvPr/>
        </p:nvSpPr>
        <p:spPr bwMode="auto">
          <a:xfrm>
            <a:off x="2514600" y="5334000"/>
            <a:ext cx="635000" cy="635000"/>
          </a:xfrm>
          <a:prstGeom prst="ellipse">
            <a:avLst/>
          </a:prstGeom>
          <a:noFill/>
          <a:ln w="50800" cap="rnd">
            <a:solidFill>
              <a:srgbClr val="FF0000"/>
            </a:solidFill>
            <a:prstDash val="sysDot"/>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45413" name="Oval 5"/>
          <p:cNvSpPr>
            <a:spLocks noChangeArrowheads="1"/>
          </p:cNvSpPr>
          <p:nvPr/>
        </p:nvSpPr>
        <p:spPr bwMode="auto">
          <a:xfrm>
            <a:off x="2514600" y="38100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396957718"/>
      </p:ext>
    </p:extLst>
  </p:cSld>
  <p:clrMapOvr>
    <a:masterClrMapping/>
  </p:clrMapOvr>
  <p:transition spd="med">
    <p:blinds dir="vert"/>
  </p:transition>
</p:sld>
</file>

<file path=ppt/slides/slide4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Direct Costs and Indirect Costs</a:t>
            </a:r>
          </a:p>
        </p:txBody>
      </p:sp>
      <p:sp>
        <p:nvSpPr>
          <p:cNvPr id="200707" name="Rectangle 3"/>
          <p:cNvSpPr>
            <a:spLocks noGrp="1" noChangeArrowheads="1"/>
          </p:cNvSpPr>
          <p:nvPr>
            <p:ph type="body" sz="half" idx="1"/>
          </p:nvPr>
        </p:nvSpPr>
        <p:spPr>
          <a:xfrm>
            <a:off x="2082800" y="1612900"/>
            <a:ext cx="4089400" cy="4775200"/>
          </a:xfrm>
          <a:noFill/>
          <a:ln w="25399" cap="flat">
            <a:solidFill>
              <a:schemeClr val="accent2"/>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nSpc>
                <a:spcPct val="90000"/>
              </a:lnSpc>
              <a:spcBef>
                <a:spcPct val="40000"/>
              </a:spcBef>
              <a:buFont typeface="Wingdings" panose="05000000000000000000" pitchFamily="2" charset="2"/>
              <a:buNone/>
            </a:pPr>
            <a:r>
              <a:rPr lang="en-US" altLang="en-US">
                <a:solidFill>
                  <a:schemeClr val="accent2"/>
                </a:solidFill>
              </a:rPr>
              <a:t>Direct costs</a:t>
            </a:r>
            <a:endParaRPr lang="en-US" altLang="en-US"/>
          </a:p>
          <a:p>
            <a:pPr>
              <a:lnSpc>
                <a:spcPct val="90000"/>
              </a:lnSpc>
              <a:spcBef>
                <a:spcPct val="40000"/>
              </a:spcBef>
            </a:pPr>
            <a:r>
              <a:rPr lang="en-US" altLang="en-US" sz="2600"/>
              <a:t>Costs that can be</a:t>
            </a:r>
            <a:br>
              <a:rPr lang="en-US" altLang="en-US" sz="2600"/>
            </a:br>
            <a:r>
              <a:rPr lang="en-US" altLang="en-US" sz="2600"/>
              <a:t>easily and conveniently traced to a unit of product or other cost objective.</a:t>
            </a:r>
          </a:p>
          <a:p>
            <a:pPr>
              <a:lnSpc>
                <a:spcPct val="90000"/>
              </a:lnSpc>
              <a:spcBef>
                <a:spcPct val="40000"/>
              </a:spcBef>
            </a:pPr>
            <a:r>
              <a:rPr lang="en-US" altLang="en-US" sz="2600"/>
              <a:t>Examples:  direct material and direct labor</a:t>
            </a:r>
          </a:p>
        </p:txBody>
      </p:sp>
      <p:sp>
        <p:nvSpPr>
          <p:cNvPr id="200708" name="Rectangle 4"/>
          <p:cNvSpPr>
            <a:spLocks noGrp="1" noChangeArrowheads="1"/>
          </p:cNvSpPr>
          <p:nvPr>
            <p:ph type="body" sz="half" idx="2"/>
          </p:nvPr>
        </p:nvSpPr>
        <p:spPr>
          <a:xfrm>
            <a:off x="6337300" y="1612900"/>
            <a:ext cx="4089400" cy="4775200"/>
          </a:xfrm>
          <a:noFill/>
          <a:ln w="25399" cap="flat">
            <a:solidFill>
              <a:schemeClr val="accent2"/>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lnSpc>
                <a:spcPct val="90000"/>
              </a:lnSpc>
              <a:spcBef>
                <a:spcPct val="40000"/>
              </a:spcBef>
              <a:buFont typeface="Wingdings" panose="05000000000000000000" pitchFamily="2" charset="2"/>
              <a:buNone/>
            </a:pPr>
            <a:r>
              <a:rPr lang="en-US" altLang="en-US">
                <a:solidFill>
                  <a:schemeClr val="accent2"/>
                </a:solidFill>
              </a:rPr>
              <a:t>Indirect costs</a:t>
            </a:r>
          </a:p>
          <a:p>
            <a:pPr>
              <a:lnSpc>
                <a:spcPct val="90000"/>
              </a:lnSpc>
              <a:spcBef>
                <a:spcPct val="40000"/>
              </a:spcBef>
            </a:pPr>
            <a:r>
              <a:rPr lang="en-US" altLang="en-US" sz="2600"/>
              <a:t>Costs cannot be easily and conveniently traced to a unit of product or other cost object. </a:t>
            </a:r>
          </a:p>
          <a:p>
            <a:pPr>
              <a:lnSpc>
                <a:spcPct val="90000"/>
              </a:lnSpc>
              <a:spcBef>
                <a:spcPct val="40000"/>
              </a:spcBef>
            </a:pPr>
            <a:r>
              <a:rPr lang="en-US" altLang="en-US" sz="2600"/>
              <a:t>Example:  manufacturing overhead</a:t>
            </a:r>
          </a:p>
        </p:txBody>
      </p:sp>
      <p:grpSp>
        <p:nvGrpSpPr>
          <p:cNvPr id="200709" name="Group 5"/>
          <p:cNvGrpSpPr>
            <a:grpSpLocks/>
          </p:cNvGrpSpPr>
          <p:nvPr/>
        </p:nvGrpSpPr>
        <p:grpSpPr bwMode="auto">
          <a:xfrm>
            <a:off x="4557713" y="4959350"/>
            <a:ext cx="1185862" cy="1189038"/>
            <a:chOff x="1911" y="3124"/>
            <a:chExt cx="747" cy="749"/>
          </a:xfrm>
        </p:grpSpPr>
        <p:grpSp>
          <p:nvGrpSpPr>
            <p:cNvPr id="200710" name="Group 6"/>
            <p:cNvGrpSpPr>
              <a:grpSpLocks/>
            </p:cNvGrpSpPr>
            <p:nvPr/>
          </p:nvGrpSpPr>
          <p:grpSpPr bwMode="auto">
            <a:xfrm>
              <a:off x="2158" y="3526"/>
              <a:ext cx="252" cy="347"/>
              <a:chOff x="2158" y="3526"/>
              <a:chExt cx="252" cy="347"/>
            </a:xfrm>
          </p:grpSpPr>
          <p:sp>
            <p:nvSpPr>
              <p:cNvPr id="200711" name="Freeform 7"/>
              <p:cNvSpPr>
                <a:spLocks/>
              </p:cNvSpPr>
              <p:nvPr/>
            </p:nvSpPr>
            <p:spPr bwMode="auto">
              <a:xfrm>
                <a:off x="2158" y="3526"/>
                <a:ext cx="251" cy="336"/>
              </a:xfrm>
              <a:custGeom>
                <a:avLst/>
                <a:gdLst>
                  <a:gd name="T0" fmla="*/ 978 w 1257"/>
                  <a:gd name="T1" fmla="*/ 1678 h 1678"/>
                  <a:gd name="T2" fmla="*/ 275 w 1257"/>
                  <a:gd name="T3" fmla="*/ 1678 h 1678"/>
                  <a:gd name="T4" fmla="*/ 275 w 1257"/>
                  <a:gd name="T5" fmla="*/ 630 h 1678"/>
                  <a:gd name="T6" fmla="*/ 0 w 1257"/>
                  <a:gd name="T7" fmla="*/ 630 h 1678"/>
                  <a:gd name="T8" fmla="*/ 629 w 1257"/>
                  <a:gd name="T9" fmla="*/ 0 h 1678"/>
                  <a:gd name="T10" fmla="*/ 1257 w 1257"/>
                  <a:gd name="T11" fmla="*/ 630 h 1678"/>
                  <a:gd name="T12" fmla="*/ 978 w 1257"/>
                  <a:gd name="T13" fmla="*/ 630 h 1678"/>
                  <a:gd name="T14" fmla="*/ 978 w 1257"/>
                  <a:gd name="T15" fmla="*/ 1678 h 16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57" h="1678">
                    <a:moveTo>
                      <a:pt x="978" y="1678"/>
                    </a:moveTo>
                    <a:lnTo>
                      <a:pt x="275" y="1678"/>
                    </a:lnTo>
                    <a:lnTo>
                      <a:pt x="275" y="630"/>
                    </a:lnTo>
                    <a:lnTo>
                      <a:pt x="0" y="630"/>
                    </a:lnTo>
                    <a:lnTo>
                      <a:pt x="629" y="0"/>
                    </a:lnTo>
                    <a:lnTo>
                      <a:pt x="1257" y="630"/>
                    </a:lnTo>
                    <a:lnTo>
                      <a:pt x="978" y="630"/>
                    </a:lnTo>
                    <a:lnTo>
                      <a:pt x="978" y="1678"/>
                    </a:lnTo>
                    <a:close/>
                  </a:path>
                </a:pathLst>
              </a:custGeom>
              <a:solidFill>
                <a:srgbClr val="FF00FF"/>
              </a:solidFill>
              <a:ln w="3175">
                <a:solidFill>
                  <a:srgbClr val="000000"/>
                </a:solidFill>
                <a:prstDash val="solid"/>
                <a:round/>
                <a:headEnd/>
                <a:tailEnd/>
              </a:ln>
            </p:spPr>
            <p:txBody>
              <a:bodyPr/>
              <a:lstStyle/>
              <a:p>
                <a:endParaRPr lang="en-GB"/>
              </a:p>
            </p:txBody>
          </p:sp>
          <p:sp>
            <p:nvSpPr>
              <p:cNvPr id="200712" name="Rectangle 8"/>
              <p:cNvSpPr>
                <a:spLocks noChangeArrowheads="1"/>
              </p:cNvSpPr>
              <p:nvPr/>
            </p:nvSpPr>
            <p:spPr bwMode="auto">
              <a:xfrm>
                <a:off x="2214" y="3862"/>
                <a:ext cx="139" cy="11"/>
              </a:xfrm>
              <a:prstGeom prst="rect">
                <a:avLst/>
              </a:prstGeom>
              <a:solidFill>
                <a:srgbClr val="C000C0"/>
              </a:solidFill>
              <a:ln w="3175">
                <a:solidFill>
                  <a:srgbClr val="000000"/>
                </a:solidFill>
                <a:miter lim="800000"/>
                <a:headEnd/>
                <a:tailEnd/>
              </a:ln>
            </p:spPr>
            <p:txBody>
              <a:bodyPr/>
              <a:lstStyle/>
              <a:p>
                <a:endParaRPr lang="en-GB"/>
              </a:p>
            </p:txBody>
          </p:sp>
          <p:sp>
            <p:nvSpPr>
              <p:cNvPr id="200713" name="Freeform 9"/>
              <p:cNvSpPr>
                <a:spLocks/>
              </p:cNvSpPr>
              <p:nvPr/>
            </p:nvSpPr>
            <p:spPr bwMode="auto">
              <a:xfrm>
                <a:off x="2158" y="3652"/>
                <a:ext cx="55" cy="19"/>
              </a:xfrm>
              <a:custGeom>
                <a:avLst/>
                <a:gdLst>
                  <a:gd name="T0" fmla="*/ 276 w 276"/>
                  <a:gd name="T1" fmla="*/ 95 h 95"/>
                  <a:gd name="T2" fmla="*/ 276 w 276"/>
                  <a:gd name="T3" fmla="*/ 0 h 95"/>
                  <a:gd name="T4" fmla="*/ 0 w 276"/>
                  <a:gd name="T5" fmla="*/ 0 h 95"/>
                  <a:gd name="T6" fmla="*/ 1 w 276"/>
                  <a:gd name="T7" fmla="*/ 95 h 95"/>
                  <a:gd name="T8" fmla="*/ 276 w 276"/>
                  <a:gd name="T9" fmla="*/ 95 h 95"/>
                </a:gdLst>
                <a:ahLst/>
                <a:cxnLst>
                  <a:cxn ang="0">
                    <a:pos x="T0" y="T1"/>
                  </a:cxn>
                  <a:cxn ang="0">
                    <a:pos x="T2" y="T3"/>
                  </a:cxn>
                  <a:cxn ang="0">
                    <a:pos x="T4" y="T5"/>
                  </a:cxn>
                  <a:cxn ang="0">
                    <a:pos x="T6" y="T7"/>
                  </a:cxn>
                  <a:cxn ang="0">
                    <a:pos x="T8" y="T9"/>
                  </a:cxn>
                </a:cxnLst>
                <a:rect l="0" t="0" r="r" b="b"/>
                <a:pathLst>
                  <a:path w="276" h="95">
                    <a:moveTo>
                      <a:pt x="276" y="95"/>
                    </a:moveTo>
                    <a:lnTo>
                      <a:pt x="276" y="0"/>
                    </a:lnTo>
                    <a:lnTo>
                      <a:pt x="0" y="0"/>
                    </a:lnTo>
                    <a:lnTo>
                      <a:pt x="1" y="95"/>
                    </a:lnTo>
                    <a:lnTo>
                      <a:pt x="276" y="95"/>
                    </a:lnTo>
                    <a:close/>
                  </a:path>
                </a:pathLst>
              </a:custGeom>
              <a:solidFill>
                <a:srgbClr val="C000C0"/>
              </a:solidFill>
              <a:ln w="3175">
                <a:solidFill>
                  <a:srgbClr val="000000"/>
                </a:solidFill>
                <a:prstDash val="solid"/>
                <a:round/>
                <a:headEnd/>
                <a:tailEnd/>
              </a:ln>
            </p:spPr>
            <p:txBody>
              <a:bodyPr/>
              <a:lstStyle/>
              <a:p>
                <a:endParaRPr lang="en-GB"/>
              </a:p>
            </p:txBody>
          </p:sp>
          <p:sp>
            <p:nvSpPr>
              <p:cNvPr id="200714" name="Freeform 10"/>
              <p:cNvSpPr>
                <a:spLocks/>
              </p:cNvSpPr>
              <p:nvPr/>
            </p:nvSpPr>
            <p:spPr bwMode="auto">
              <a:xfrm>
                <a:off x="2354" y="3652"/>
                <a:ext cx="56" cy="19"/>
              </a:xfrm>
              <a:custGeom>
                <a:avLst/>
                <a:gdLst>
                  <a:gd name="T0" fmla="*/ 282 w 282"/>
                  <a:gd name="T1" fmla="*/ 95 h 95"/>
                  <a:gd name="T2" fmla="*/ 281 w 282"/>
                  <a:gd name="T3" fmla="*/ 0 h 95"/>
                  <a:gd name="T4" fmla="*/ 0 w 282"/>
                  <a:gd name="T5" fmla="*/ 0 h 95"/>
                  <a:gd name="T6" fmla="*/ 0 w 282"/>
                  <a:gd name="T7" fmla="*/ 95 h 95"/>
                  <a:gd name="T8" fmla="*/ 282 w 282"/>
                  <a:gd name="T9" fmla="*/ 95 h 95"/>
                </a:gdLst>
                <a:ahLst/>
                <a:cxnLst>
                  <a:cxn ang="0">
                    <a:pos x="T0" y="T1"/>
                  </a:cxn>
                  <a:cxn ang="0">
                    <a:pos x="T2" y="T3"/>
                  </a:cxn>
                  <a:cxn ang="0">
                    <a:pos x="T4" y="T5"/>
                  </a:cxn>
                  <a:cxn ang="0">
                    <a:pos x="T6" y="T7"/>
                  </a:cxn>
                  <a:cxn ang="0">
                    <a:pos x="T8" y="T9"/>
                  </a:cxn>
                </a:cxnLst>
                <a:rect l="0" t="0" r="r" b="b"/>
                <a:pathLst>
                  <a:path w="282" h="95">
                    <a:moveTo>
                      <a:pt x="282" y="95"/>
                    </a:moveTo>
                    <a:lnTo>
                      <a:pt x="281" y="0"/>
                    </a:lnTo>
                    <a:lnTo>
                      <a:pt x="0" y="0"/>
                    </a:lnTo>
                    <a:lnTo>
                      <a:pt x="0" y="95"/>
                    </a:lnTo>
                    <a:lnTo>
                      <a:pt x="282" y="95"/>
                    </a:lnTo>
                    <a:close/>
                  </a:path>
                </a:pathLst>
              </a:custGeom>
              <a:solidFill>
                <a:srgbClr val="C000C0"/>
              </a:solidFill>
              <a:ln w="3175">
                <a:solidFill>
                  <a:srgbClr val="000000"/>
                </a:solidFill>
                <a:prstDash val="solid"/>
                <a:round/>
                <a:headEnd/>
                <a:tailEnd/>
              </a:ln>
            </p:spPr>
            <p:txBody>
              <a:bodyPr/>
              <a:lstStyle/>
              <a:p>
                <a:endParaRPr lang="en-GB"/>
              </a:p>
            </p:txBody>
          </p:sp>
        </p:grpSp>
        <p:grpSp>
          <p:nvGrpSpPr>
            <p:cNvPr id="200715" name="Group 11"/>
            <p:cNvGrpSpPr>
              <a:grpSpLocks/>
            </p:cNvGrpSpPr>
            <p:nvPr/>
          </p:nvGrpSpPr>
          <p:grpSpPr bwMode="auto">
            <a:xfrm>
              <a:off x="1911" y="3371"/>
              <a:ext cx="350" cy="266"/>
              <a:chOff x="1911" y="3371"/>
              <a:chExt cx="350" cy="266"/>
            </a:xfrm>
          </p:grpSpPr>
          <p:sp>
            <p:nvSpPr>
              <p:cNvPr id="200716" name="Freeform 12"/>
              <p:cNvSpPr>
                <a:spLocks/>
              </p:cNvSpPr>
              <p:nvPr/>
            </p:nvSpPr>
            <p:spPr bwMode="auto">
              <a:xfrm>
                <a:off x="1927" y="3371"/>
                <a:ext cx="334" cy="251"/>
              </a:xfrm>
              <a:custGeom>
                <a:avLst/>
                <a:gdLst>
                  <a:gd name="T0" fmla="*/ 0 w 1671"/>
                  <a:gd name="T1" fmla="*/ 279 h 1258"/>
                  <a:gd name="T2" fmla="*/ 0 w 1671"/>
                  <a:gd name="T3" fmla="*/ 986 h 1258"/>
                  <a:gd name="T4" fmla="*/ 1041 w 1671"/>
                  <a:gd name="T5" fmla="*/ 986 h 1258"/>
                  <a:gd name="T6" fmla="*/ 1041 w 1671"/>
                  <a:gd name="T7" fmla="*/ 1258 h 1258"/>
                  <a:gd name="T8" fmla="*/ 1671 w 1671"/>
                  <a:gd name="T9" fmla="*/ 630 h 1258"/>
                  <a:gd name="T10" fmla="*/ 1041 w 1671"/>
                  <a:gd name="T11" fmla="*/ 0 h 1258"/>
                  <a:gd name="T12" fmla="*/ 1041 w 1671"/>
                  <a:gd name="T13" fmla="*/ 279 h 1258"/>
                  <a:gd name="T14" fmla="*/ 0 w 1671"/>
                  <a:gd name="T15" fmla="*/ 279 h 12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71" h="1258">
                    <a:moveTo>
                      <a:pt x="0" y="279"/>
                    </a:moveTo>
                    <a:lnTo>
                      <a:pt x="0" y="986"/>
                    </a:lnTo>
                    <a:lnTo>
                      <a:pt x="1041" y="986"/>
                    </a:lnTo>
                    <a:lnTo>
                      <a:pt x="1041" y="1258"/>
                    </a:lnTo>
                    <a:lnTo>
                      <a:pt x="1671" y="630"/>
                    </a:lnTo>
                    <a:lnTo>
                      <a:pt x="1041" y="0"/>
                    </a:lnTo>
                    <a:lnTo>
                      <a:pt x="1041" y="279"/>
                    </a:lnTo>
                    <a:lnTo>
                      <a:pt x="0" y="279"/>
                    </a:lnTo>
                    <a:close/>
                  </a:path>
                </a:pathLst>
              </a:custGeom>
              <a:solidFill>
                <a:srgbClr val="FF8000"/>
              </a:solidFill>
              <a:ln w="3175">
                <a:solidFill>
                  <a:srgbClr val="000000"/>
                </a:solidFill>
                <a:prstDash val="solid"/>
                <a:round/>
                <a:headEnd/>
                <a:tailEnd/>
              </a:ln>
            </p:spPr>
            <p:txBody>
              <a:bodyPr/>
              <a:lstStyle/>
              <a:p>
                <a:endParaRPr lang="en-GB"/>
              </a:p>
            </p:txBody>
          </p:sp>
          <p:sp>
            <p:nvSpPr>
              <p:cNvPr id="200717" name="Freeform 13"/>
              <p:cNvSpPr>
                <a:spLocks/>
              </p:cNvSpPr>
              <p:nvPr/>
            </p:nvSpPr>
            <p:spPr bwMode="auto">
              <a:xfrm>
                <a:off x="1911" y="3568"/>
                <a:ext cx="224" cy="15"/>
              </a:xfrm>
              <a:custGeom>
                <a:avLst/>
                <a:gdLst>
                  <a:gd name="T0" fmla="*/ 1043 w 1119"/>
                  <a:gd name="T1" fmla="*/ 76 h 77"/>
                  <a:gd name="T2" fmla="*/ 1119 w 1119"/>
                  <a:gd name="T3" fmla="*/ 0 h 77"/>
                  <a:gd name="T4" fmla="*/ 74 w 1119"/>
                  <a:gd name="T5" fmla="*/ 0 h 77"/>
                  <a:gd name="T6" fmla="*/ 0 w 1119"/>
                  <a:gd name="T7" fmla="*/ 77 h 77"/>
                  <a:gd name="T8" fmla="*/ 1043 w 1119"/>
                  <a:gd name="T9" fmla="*/ 76 h 77"/>
                </a:gdLst>
                <a:ahLst/>
                <a:cxnLst>
                  <a:cxn ang="0">
                    <a:pos x="T0" y="T1"/>
                  </a:cxn>
                  <a:cxn ang="0">
                    <a:pos x="T2" y="T3"/>
                  </a:cxn>
                  <a:cxn ang="0">
                    <a:pos x="T4" y="T5"/>
                  </a:cxn>
                  <a:cxn ang="0">
                    <a:pos x="T6" y="T7"/>
                  </a:cxn>
                  <a:cxn ang="0">
                    <a:pos x="T8" y="T9"/>
                  </a:cxn>
                </a:cxnLst>
                <a:rect l="0" t="0" r="r" b="b"/>
                <a:pathLst>
                  <a:path w="1119" h="77">
                    <a:moveTo>
                      <a:pt x="1043" y="76"/>
                    </a:moveTo>
                    <a:lnTo>
                      <a:pt x="1119" y="0"/>
                    </a:lnTo>
                    <a:lnTo>
                      <a:pt x="74" y="0"/>
                    </a:lnTo>
                    <a:lnTo>
                      <a:pt x="0" y="77"/>
                    </a:lnTo>
                    <a:lnTo>
                      <a:pt x="1043" y="76"/>
                    </a:lnTo>
                    <a:close/>
                  </a:path>
                </a:pathLst>
              </a:custGeom>
              <a:solidFill>
                <a:srgbClr val="804000"/>
              </a:solidFill>
              <a:ln w="3175">
                <a:solidFill>
                  <a:srgbClr val="000000"/>
                </a:solidFill>
                <a:prstDash val="solid"/>
                <a:round/>
                <a:headEnd/>
                <a:tailEnd/>
              </a:ln>
            </p:spPr>
            <p:txBody>
              <a:bodyPr/>
              <a:lstStyle/>
              <a:p>
                <a:endParaRPr lang="en-GB"/>
              </a:p>
            </p:txBody>
          </p:sp>
          <p:sp>
            <p:nvSpPr>
              <p:cNvPr id="200718" name="Freeform 14"/>
              <p:cNvSpPr>
                <a:spLocks/>
              </p:cNvSpPr>
              <p:nvPr/>
            </p:nvSpPr>
            <p:spPr bwMode="auto">
              <a:xfrm>
                <a:off x="2120" y="3568"/>
                <a:ext cx="15" cy="69"/>
              </a:xfrm>
              <a:custGeom>
                <a:avLst/>
                <a:gdLst>
                  <a:gd name="T0" fmla="*/ 0 w 75"/>
                  <a:gd name="T1" fmla="*/ 78 h 349"/>
                  <a:gd name="T2" fmla="*/ 75 w 75"/>
                  <a:gd name="T3" fmla="*/ 0 h 349"/>
                  <a:gd name="T4" fmla="*/ 75 w 75"/>
                  <a:gd name="T5" fmla="*/ 274 h 349"/>
                  <a:gd name="T6" fmla="*/ 0 w 75"/>
                  <a:gd name="T7" fmla="*/ 349 h 349"/>
                  <a:gd name="T8" fmla="*/ 0 w 75"/>
                  <a:gd name="T9" fmla="*/ 78 h 349"/>
                </a:gdLst>
                <a:ahLst/>
                <a:cxnLst>
                  <a:cxn ang="0">
                    <a:pos x="T0" y="T1"/>
                  </a:cxn>
                  <a:cxn ang="0">
                    <a:pos x="T2" y="T3"/>
                  </a:cxn>
                  <a:cxn ang="0">
                    <a:pos x="T4" y="T5"/>
                  </a:cxn>
                  <a:cxn ang="0">
                    <a:pos x="T6" y="T7"/>
                  </a:cxn>
                  <a:cxn ang="0">
                    <a:pos x="T8" y="T9"/>
                  </a:cxn>
                </a:cxnLst>
                <a:rect l="0" t="0" r="r" b="b"/>
                <a:pathLst>
                  <a:path w="75" h="349">
                    <a:moveTo>
                      <a:pt x="0" y="78"/>
                    </a:moveTo>
                    <a:lnTo>
                      <a:pt x="75" y="0"/>
                    </a:lnTo>
                    <a:lnTo>
                      <a:pt x="75" y="274"/>
                    </a:lnTo>
                    <a:lnTo>
                      <a:pt x="0" y="349"/>
                    </a:lnTo>
                    <a:lnTo>
                      <a:pt x="0" y="78"/>
                    </a:lnTo>
                    <a:close/>
                  </a:path>
                </a:pathLst>
              </a:custGeom>
              <a:solidFill>
                <a:srgbClr val="C06000"/>
              </a:solidFill>
              <a:ln w="3175">
                <a:solidFill>
                  <a:srgbClr val="000000"/>
                </a:solidFill>
                <a:prstDash val="solid"/>
                <a:round/>
                <a:headEnd/>
                <a:tailEnd/>
              </a:ln>
            </p:spPr>
            <p:txBody>
              <a:bodyPr/>
              <a:lstStyle/>
              <a:p>
                <a:endParaRPr lang="en-GB"/>
              </a:p>
            </p:txBody>
          </p:sp>
          <p:sp>
            <p:nvSpPr>
              <p:cNvPr id="200719" name="Freeform 15"/>
              <p:cNvSpPr>
                <a:spLocks/>
              </p:cNvSpPr>
              <p:nvPr/>
            </p:nvSpPr>
            <p:spPr bwMode="auto">
              <a:xfrm>
                <a:off x="1911" y="3427"/>
                <a:ext cx="16" cy="156"/>
              </a:xfrm>
              <a:custGeom>
                <a:avLst/>
                <a:gdLst>
                  <a:gd name="T0" fmla="*/ 0 w 78"/>
                  <a:gd name="T1" fmla="*/ 82 h 783"/>
                  <a:gd name="T2" fmla="*/ 78 w 78"/>
                  <a:gd name="T3" fmla="*/ 0 h 783"/>
                  <a:gd name="T4" fmla="*/ 78 w 78"/>
                  <a:gd name="T5" fmla="*/ 705 h 783"/>
                  <a:gd name="T6" fmla="*/ 0 w 78"/>
                  <a:gd name="T7" fmla="*/ 783 h 783"/>
                  <a:gd name="T8" fmla="*/ 0 w 78"/>
                  <a:gd name="T9" fmla="*/ 82 h 783"/>
                </a:gdLst>
                <a:ahLst/>
                <a:cxnLst>
                  <a:cxn ang="0">
                    <a:pos x="T0" y="T1"/>
                  </a:cxn>
                  <a:cxn ang="0">
                    <a:pos x="T2" y="T3"/>
                  </a:cxn>
                  <a:cxn ang="0">
                    <a:pos x="T4" y="T5"/>
                  </a:cxn>
                  <a:cxn ang="0">
                    <a:pos x="T6" y="T7"/>
                  </a:cxn>
                  <a:cxn ang="0">
                    <a:pos x="T8" y="T9"/>
                  </a:cxn>
                </a:cxnLst>
                <a:rect l="0" t="0" r="r" b="b"/>
                <a:pathLst>
                  <a:path w="78" h="783">
                    <a:moveTo>
                      <a:pt x="0" y="82"/>
                    </a:moveTo>
                    <a:lnTo>
                      <a:pt x="78" y="0"/>
                    </a:lnTo>
                    <a:lnTo>
                      <a:pt x="78" y="705"/>
                    </a:lnTo>
                    <a:lnTo>
                      <a:pt x="0" y="783"/>
                    </a:lnTo>
                    <a:lnTo>
                      <a:pt x="0" y="82"/>
                    </a:lnTo>
                    <a:close/>
                  </a:path>
                </a:pathLst>
              </a:custGeom>
              <a:solidFill>
                <a:srgbClr val="C06000"/>
              </a:solidFill>
              <a:ln w="3175">
                <a:solidFill>
                  <a:srgbClr val="000000"/>
                </a:solidFill>
                <a:prstDash val="solid"/>
                <a:round/>
                <a:headEnd/>
                <a:tailEnd/>
              </a:ln>
            </p:spPr>
            <p:txBody>
              <a:bodyPr/>
              <a:lstStyle/>
              <a:p>
                <a:endParaRPr lang="en-GB"/>
              </a:p>
            </p:txBody>
          </p:sp>
          <p:sp>
            <p:nvSpPr>
              <p:cNvPr id="200720" name="Freeform 16"/>
              <p:cNvSpPr>
                <a:spLocks/>
              </p:cNvSpPr>
              <p:nvPr/>
            </p:nvSpPr>
            <p:spPr bwMode="auto">
              <a:xfrm>
                <a:off x="2120" y="3371"/>
                <a:ext cx="15" cy="56"/>
              </a:xfrm>
              <a:custGeom>
                <a:avLst/>
                <a:gdLst>
                  <a:gd name="T0" fmla="*/ 0 w 75"/>
                  <a:gd name="T1" fmla="*/ 279 h 279"/>
                  <a:gd name="T2" fmla="*/ 75 w 75"/>
                  <a:gd name="T3" fmla="*/ 279 h 279"/>
                  <a:gd name="T4" fmla="*/ 75 w 75"/>
                  <a:gd name="T5" fmla="*/ 0 h 279"/>
                  <a:gd name="T6" fmla="*/ 0 w 75"/>
                  <a:gd name="T7" fmla="*/ 75 h 279"/>
                  <a:gd name="T8" fmla="*/ 0 w 75"/>
                  <a:gd name="T9" fmla="*/ 279 h 279"/>
                </a:gdLst>
                <a:ahLst/>
                <a:cxnLst>
                  <a:cxn ang="0">
                    <a:pos x="T0" y="T1"/>
                  </a:cxn>
                  <a:cxn ang="0">
                    <a:pos x="T2" y="T3"/>
                  </a:cxn>
                  <a:cxn ang="0">
                    <a:pos x="T4" y="T5"/>
                  </a:cxn>
                  <a:cxn ang="0">
                    <a:pos x="T6" y="T7"/>
                  </a:cxn>
                  <a:cxn ang="0">
                    <a:pos x="T8" y="T9"/>
                  </a:cxn>
                </a:cxnLst>
                <a:rect l="0" t="0" r="r" b="b"/>
                <a:pathLst>
                  <a:path w="75" h="279">
                    <a:moveTo>
                      <a:pt x="0" y="279"/>
                    </a:moveTo>
                    <a:lnTo>
                      <a:pt x="75" y="279"/>
                    </a:lnTo>
                    <a:lnTo>
                      <a:pt x="75" y="0"/>
                    </a:lnTo>
                    <a:lnTo>
                      <a:pt x="0" y="75"/>
                    </a:lnTo>
                    <a:lnTo>
                      <a:pt x="0" y="279"/>
                    </a:lnTo>
                    <a:close/>
                  </a:path>
                </a:pathLst>
              </a:custGeom>
              <a:solidFill>
                <a:srgbClr val="C06000"/>
              </a:solidFill>
              <a:ln w="3175">
                <a:solidFill>
                  <a:srgbClr val="000000"/>
                </a:solidFill>
                <a:prstDash val="solid"/>
                <a:round/>
                <a:headEnd/>
                <a:tailEnd/>
              </a:ln>
            </p:spPr>
            <p:txBody>
              <a:bodyPr/>
              <a:lstStyle/>
              <a:p>
                <a:endParaRPr lang="en-GB"/>
              </a:p>
            </p:txBody>
          </p:sp>
        </p:grpSp>
        <p:grpSp>
          <p:nvGrpSpPr>
            <p:cNvPr id="200721" name="Group 17"/>
            <p:cNvGrpSpPr>
              <a:grpSpLocks/>
            </p:cNvGrpSpPr>
            <p:nvPr/>
          </p:nvGrpSpPr>
          <p:grpSpPr bwMode="auto">
            <a:xfrm>
              <a:off x="2309" y="3371"/>
              <a:ext cx="349" cy="266"/>
              <a:chOff x="2309" y="3371"/>
              <a:chExt cx="349" cy="266"/>
            </a:xfrm>
          </p:grpSpPr>
          <p:sp>
            <p:nvSpPr>
              <p:cNvPr id="200722" name="Freeform 18"/>
              <p:cNvSpPr>
                <a:spLocks/>
              </p:cNvSpPr>
              <p:nvPr/>
            </p:nvSpPr>
            <p:spPr bwMode="auto">
              <a:xfrm>
                <a:off x="2309" y="3371"/>
                <a:ext cx="334" cy="251"/>
              </a:xfrm>
              <a:custGeom>
                <a:avLst/>
                <a:gdLst>
                  <a:gd name="T0" fmla="*/ 1671 w 1671"/>
                  <a:gd name="T1" fmla="*/ 279 h 1258"/>
                  <a:gd name="T2" fmla="*/ 1671 w 1671"/>
                  <a:gd name="T3" fmla="*/ 986 h 1258"/>
                  <a:gd name="T4" fmla="*/ 630 w 1671"/>
                  <a:gd name="T5" fmla="*/ 986 h 1258"/>
                  <a:gd name="T6" fmla="*/ 630 w 1671"/>
                  <a:gd name="T7" fmla="*/ 1258 h 1258"/>
                  <a:gd name="T8" fmla="*/ 0 w 1671"/>
                  <a:gd name="T9" fmla="*/ 630 h 1258"/>
                  <a:gd name="T10" fmla="*/ 630 w 1671"/>
                  <a:gd name="T11" fmla="*/ 0 h 1258"/>
                  <a:gd name="T12" fmla="*/ 630 w 1671"/>
                  <a:gd name="T13" fmla="*/ 279 h 1258"/>
                  <a:gd name="T14" fmla="*/ 1671 w 1671"/>
                  <a:gd name="T15" fmla="*/ 279 h 125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671" h="1258">
                    <a:moveTo>
                      <a:pt x="1671" y="279"/>
                    </a:moveTo>
                    <a:lnTo>
                      <a:pt x="1671" y="986"/>
                    </a:lnTo>
                    <a:lnTo>
                      <a:pt x="630" y="986"/>
                    </a:lnTo>
                    <a:lnTo>
                      <a:pt x="630" y="1258"/>
                    </a:lnTo>
                    <a:lnTo>
                      <a:pt x="0" y="630"/>
                    </a:lnTo>
                    <a:lnTo>
                      <a:pt x="630" y="0"/>
                    </a:lnTo>
                    <a:lnTo>
                      <a:pt x="630" y="279"/>
                    </a:lnTo>
                    <a:lnTo>
                      <a:pt x="1671" y="279"/>
                    </a:lnTo>
                    <a:close/>
                  </a:path>
                </a:pathLst>
              </a:custGeom>
              <a:solidFill>
                <a:srgbClr val="00FF00"/>
              </a:solidFill>
              <a:ln w="3175">
                <a:solidFill>
                  <a:srgbClr val="000000"/>
                </a:solidFill>
                <a:prstDash val="solid"/>
                <a:round/>
                <a:headEnd/>
                <a:tailEnd/>
              </a:ln>
            </p:spPr>
            <p:txBody>
              <a:bodyPr/>
              <a:lstStyle/>
              <a:p>
                <a:endParaRPr lang="en-GB"/>
              </a:p>
            </p:txBody>
          </p:sp>
          <p:sp>
            <p:nvSpPr>
              <p:cNvPr id="200723" name="Freeform 19"/>
              <p:cNvSpPr>
                <a:spLocks/>
              </p:cNvSpPr>
              <p:nvPr/>
            </p:nvSpPr>
            <p:spPr bwMode="auto">
              <a:xfrm>
                <a:off x="2434" y="3568"/>
                <a:ext cx="224" cy="15"/>
              </a:xfrm>
              <a:custGeom>
                <a:avLst/>
                <a:gdLst>
                  <a:gd name="T0" fmla="*/ 76 w 1119"/>
                  <a:gd name="T1" fmla="*/ 76 h 77"/>
                  <a:gd name="T2" fmla="*/ 0 w 1119"/>
                  <a:gd name="T3" fmla="*/ 0 h 77"/>
                  <a:gd name="T4" fmla="*/ 1045 w 1119"/>
                  <a:gd name="T5" fmla="*/ 0 h 77"/>
                  <a:gd name="T6" fmla="*/ 1119 w 1119"/>
                  <a:gd name="T7" fmla="*/ 77 h 77"/>
                  <a:gd name="T8" fmla="*/ 76 w 1119"/>
                  <a:gd name="T9" fmla="*/ 76 h 77"/>
                </a:gdLst>
                <a:ahLst/>
                <a:cxnLst>
                  <a:cxn ang="0">
                    <a:pos x="T0" y="T1"/>
                  </a:cxn>
                  <a:cxn ang="0">
                    <a:pos x="T2" y="T3"/>
                  </a:cxn>
                  <a:cxn ang="0">
                    <a:pos x="T4" y="T5"/>
                  </a:cxn>
                  <a:cxn ang="0">
                    <a:pos x="T6" y="T7"/>
                  </a:cxn>
                  <a:cxn ang="0">
                    <a:pos x="T8" y="T9"/>
                  </a:cxn>
                </a:cxnLst>
                <a:rect l="0" t="0" r="r" b="b"/>
                <a:pathLst>
                  <a:path w="1119" h="77">
                    <a:moveTo>
                      <a:pt x="76" y="76"/>
                    </a:moveTo>
                    <a:lnTo>
                      <a:pt x="0" y="0"/>
                    </a:lnTo>
                    <a:lnTo>
                      <a:pt x="1045" y="0"/>
                    </a:lnTo>
                    <a:lnTo>
                      <a:pt x="1119" y="77"/>
                    </a:lnTo>
                    <a:lnTo>
                      <a:pt x="76" y="76"/>
                    </a:lnTo>
                    <a:close/>
                  </a:path>
                </a:pathLst>
              </a:custGeom>
              <a:solidFill>
                <a:srgbClr val="004000"/>
              </a:solidFill>
              <a:ln w="3175">
                <a:solidFill>
                  <a:srgbClr val="000000"/>
                </a:solidFill>
                <a:prstDash val="solid"/>
                <a:round/>
                <a:headEnd/>
                <a:tailEnd/>
              </a:ln>
            </p:spPr>
            <p:txBody>
              <a:bodyPr/>
              <a:lstStyle/>
              <a:p>
                <a:endParaRPr lang="en-GB"/>
              </a:p>
            </p:txBody>
          </p:sp>
          <p:sp>
            <p:nvSpPr>
              <p:cNvPr id="200724" name="Freeform 20"/>
              <p:cNvSpPr>
                <a:spLocks/>
              </p:cNvSpPr>
              <p:nvPr/>
            </p:nvSpPr>
            <p:spPr bwMode="auto">
              <a:xfrm>
                <a:off x="2435" y="3568"/>
                <a:ext cx="15" cy="69"/>
              </a:xfrm>
              <a:custGeom>
                <a:avLst/>
                <a:gdLst>
                  <a:gd name="T0" fmla="*/ 75 w 75"/>
                  <a:gd name="T1" fmla="*/ 78 h 349"/>
                  <a:gd name="T2" fmla="*/ 0 w 75"/>
                  <a:gd name="T3" fmla="*/ 0 h 349"/>
                  <a:gd name="T4" fmla="*/ 0 w 75"/>
                  <a:gd name="T5" fmla="*/ 274 h 349"/>
                  <a:gd name="T6" fmla="*/ 75 w 75"/>
                  <a:gd name="T7" fmla="*/ 349 h 349"/>
                  <a:gd name="T8" fmla="*/ 75 w 75"/>
                  <a:gd name="T9" fmla="*/ 78 h 349"/>
                </a:gdLst>
                <a:ahLst/>
                <a:cxnLst>
                  <a:cxn ang="0">
                    <a:pos x="T0" y="T1"/>
                  </a:cxn>
                  <a:cxn ang="0">
                    <a:pos x="T2" y="T3"/>
                  </a:cxn>
                  <a:cxn ang="0">
                    <a:pos x="T4" y="T5"/>
                  </a:cxn>
                  <a:cxn ang="0">
                    <a:pos x="T6" y="T7"/>
                  </a:cxn>
                  <a:cxn ang="0">
                    <a:pos x="T8" y="T9"/>
                  </a:cxn>
                </a:cxnLst>
                <a:rect l="0" t="0" r="r" b="b"/>
                <a:pathLst>
                  <a:path w="75" h="349">
                    <a:moveTo>
                      <a:pt x="75" y="78"/>
                    </a:moveTo>
                    <a:lnTo>
                      <a:pt x="0" y="0"/>
                    </a:lnTo>
                    <a:lnTo>
                      <a:pt x="0" y="274"/>
                    </a:lnTo>
                    <a:lnTo>
                      <a:pt x="75" y="349"/>
                    </a:lnTo>
                    <a:lnTo>
                      <a:pt x="75" y="78"/>
                    </a:lnTo>
                    <a:close/>
                  </a:path>
                </a:pathLst>
              </a:custGeom>
              <a:solidFill>
                <a:srgbClr val="008000"/>
              </a:solidFill>
              <a:ln w="3175">
                <a:solidFill>
                  <a:srgbClr val="000000"/>
                </a:solidFill>
                <a:prstDash val="solid"/>
                <a:round/>
                <a:headEnd/>
                <a:tailEnd/>
              </a:ln>
            </p:spPr>
            <p:txBody>
              <a:bodyPr/>
              <a:lstStyle/>
              <a:p>
                <a:endParaRPr lang="en-GB"/>
              </a:p>
            </p:txBody>
          </p:sp>
          <p:sp>
            <p:nvSpPr>
              <p:cNvPr id="200725" name="Freeform 21"/>
              <p:cNvSpPr>
                <a:spLocks/>
              </p:cNvSpPr>
              <p:nvPr/>
            </p:nvSpPr>
            <p:spPr bwMode="auto">
              <a:xfrm>
                <a:off x="2643" y="3427"/>
                <a:ext cx="15" cy="156"/>
              </a:xfrm>
              <a:custGeom>
                <a:avLst/>
                <a:gdLst>
                  <a:gd name="T0" fmla="*/ 78 w 78"/>
                  <a:gd name="T1" fmla="*/ 82 h 783"/>
                  <a:gd name="T2" fmla="*/ 0 w 78"/>
                  <a:gd name="T3" fmla="*/ 0 h 783"/>
                  <a:gd name="T4" fmla="*/ 0 w 78"/>
                  <a:gd name="T5" fmla="*/ 705 h 783"/>
                  <a:gd name="T6" fmla="*/ 78 w 78"/>
                  <a:gd name="T7" fmla="*/ 783 h 783"/>
                  <a:gd name="T8" fmla="*/ 78 w 78"/>
                  <a:gd name="T9" fmla="*/ 82 h 783"/>
                </a:gdLst>
                <a:ahLst/>
                <a:cxnLst>
                  <a:cxn ang="0">
                    <a:pos x="T0" y="T1"/>
                  </a:cxn>
                  <a:cxn ang="0">
                    <a:pos x="T2" y="T3"/>
                  </a:cxn>
                  <a:cxn ang="0">
                    <a:pos x="T4" y="T5"/>
                  </a:cxn>
                  <a:cxn ang="0">
                    <a:pos x="T6" y="T7"/>
                  </a:cxn>
                  <a:cxn ang="0">
                    <a:pos x="T8" y="T9"/>
                  </a:cxn>
                </a:cxnLst>
                <a:rect l="0" t="0" r="r" b="b"/>
                <a:pathLst>
                  <a:path w="78" h="783">
                    <a:moveTo>
                      <a:pt x="78" y="82"/>
                    </a:moveTo>
                    <a:lnTo>
                      <a:pt x="0" y="0"/>
                    </a:lnTo>
                    <a:lnTo>
                      <a:pt x="0" y="705"/>
                    </a:lnTo>
                    <a:lnTo>
                      <a:pt x="78" y="783"/>
                    </a:lnTo>
                    <a:lnTo>
                      <a:pt x="78" y="82"/>
                    </a:lnTo>
                    <a:close/>
                  </a:path>
                </a:pathLst>
              </a:custGeom>
              <a:solidFill>
                <a:srgbClr val="008000"/>
              </a:solidFill>
              <a:ln w="3175">
                <a:solidFill>
                  <a:srgbClr val="000000"/>
                </a:solidFill>
                <a:prstDash val="solid"/>
                <a:round/>
                <a:headEnd/>
                <a:tailEnd/>
              </a:ln>
            </p:spPr>
            <p:txBody>
              <a:bodyPr/>
              <a:lstStyle/>
              <a:p>
                <a:endParaRPr lang="en-GB"/>
              </a:p>
            </p:txBody>
          </p:sp>
          <p:sp>
            <p:nvSpPr>
              <p:cNvPr id="200726" name="Freeform 22"/>
              <p:cNvSpPr>
                <a:spLocks/>
              </p:cNvSpPr>
              <p:nvPr/>
            </p:nvSpPr>
            <p:spPr bwMode="auto">
              <a:xfrm>
                <a:off x="2435" y="3371"/>
                <a:ext cx="15" cy="56"/>
              </a:xfrm>
              <a:custGeom>
                <a:avLst/>
                <a:gdLst>
                  <a:gd name="T0" fmla="*/ 75 w 75"/>
                  <a:gd name="T1" fmla="*/ 279 h 279"/>
                  <a:gd name="T2" fmla="*/ 0 w 75"/>
                  <a:gd name="T3" fmla="*/ 279 h 279"/>
                  <a:gd name="T4" fmla="*/ 0 w 75"/>
                  <a:gd name="T5" fmla="*/ 0 h 279"/>
                  <a:gd name="T6" fmla="*/ 75 w 75"/>
                  <a:gd name="T7" fmla="*/ 75 h 279"/>
                  <a:gd name="T8" fmla="*/ 75 w 75"/>
                  <a:gd name="T9" fmla="*/ 279 h 279"/>
                </a:gdLst>
                <a:ahLst/>
                <a:cxnLst>
                  <a:cxn ang="0">
                    <a:pos x="T0" y="T1"/>
                  </a:cxn>
                  <a:cxn ang="0">
                    <a:pos x="T2" y="T3"/>
                  </a:cxn>
                  <a:cxn ang="0">
                    <a:pos x="T4" y="T5"/>
                  </a:cxn>
                  <a:cxn ang="0">
                    <a:pos x="T6" y="T7"/>
                  </a:cxn>
                  <a:cxn ang="0">
                    <a:pos x="T8" y="T9"/>
                  </a:cxn>
                </a:cxnLst>
                <a:rect l="0" t="0" r="r" b="b"/>
                <a:pathLst>
                  <a:path w="75" h="279">
                    <a:moveTo>
                      <a:pt x="75" y="279"/>
                    </a:moveTo>
                    <a:lnTo>
                      <a:pt x="0" y="279"/>
                    </a:lnTo>
                    <a:lnTo>
                      <a:pt x="0" y="0"/>
                    </a:lnTo>
                    <a:lnTo>
                      <a:pt x="75" y="75"/>
                    </a:lnTo>
                    <a:lnTo>
                      <a:pt x="75" y="279"/>
                    </a:lnTo>
                    <a:close/>
                  </a:path>
                </a:pathLst>
              </a:custGeom>
              <a:solidFill>
                <a:srgbClr val="008000"/>
              </a:solidFill>
              <a:ln w="3175">
                <a:solidFill>
                  <a:srgbClr val="000000"/>
                </a:solidFill>
                <a:prstDash val="solid"/>
                <a:round/>
                <a:headEnd/>
                <a:tailEnd/>
              </a:ln>
            </p:spPr>
            <p:txBody>
              <a:bodyPr/>
              <a:lstStyle/>
              <a:p>
                <a:endParaRPr lang="en-GB"/>
              </a:p>
            </p:txBody>
          </p:sp>
        </p:grpSp>
        <p:grpSp>
          <p:nvGrpSpPr>
            <p:cNvPr id="200727" name="Group 23"/>
            <p:cNvGrpSpPr>
              <a:grpSpLocks/>
            </p:cNvGrpSpPr>
            <p:nvPr/>
          </p:nvGrpSpPr>
          <p:grpSpPr bwMode="auto">
            <a:xfrm>
              <a:off x="2158" y="3124"/>
              <a:ext cx="252" cy="347"/>
              <a:chOff x="2158" y="3124"/>
              <a:chExt cx="252" cy="347"/>
            </a:xfrm>
          </p:grpSpPr>
          <p:sp>
            <p:nvSpPr>
              <p:cNvPr id="200728" name="Freeform 24"/>
              <p:cNvSpPr>
                <a:spLocks/>
              </p:cNvSpPr>
              <p:nvPr/>
            </p:nvSpPr>
            <p:spPr bwMode="auto">
              <a:xfrm>
                <a:off x="2158" y="3135"/>
                <a:ext cx="251" cy="336"/>
              </a:xfrm>
              <a:custGeom>
                <a:avLst/>
                <a:gdLst>
                  <a:gd name="T0" fmla="*/ 978 w 1257"/>
                  <a:gd name="T1" fmla="*/ 0 h 1678"/>
                  <a:gd name="T2" fmla="*/ 275 w 1257"/>
                  <a:gd name="T3" fmla="*/ 0 h 1678"/>
                  <a:gd name="T4" fmla="*/ 275 w 1257"/>
                  <a:gd name="T5" fmla="*/ 1049 h 1678"/>
                  <a:gd name="T6" fmla="*/ 0 w 1257"/>
                  <a:gd name="T7" fmla="*/ 1049 h 1678"/>
                  <a:gd name="T8" fmla="*/ 629 w 1257"/>
                  <a:gd name="T9" fmla="*/ 1678 h 1678"/>
                  <a:gd name="T10" fmla="*/ 1257 w 1257"/>
                  <a:gd name="T11" fmla="*/ 1049 h 1678"/>
                  <a:gd name="T12" fmla="*/ 978 w 1257"/>
                  <a:gd name="T13" fmla="*/ 1049 h 1678"/>
                  <a:gd name="T14" fmla="*/ 978 w 1257"/>
                  <a:gd name="T15" fmla="*/ 0 h 167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57" h="1678">
                    <a:moveTo>
                      <a:pt x="978" y="0"/>
                    </a:moveTo>
                    <a:lnTo>
                      <a:pt x="275" y="0"/>
                    </a:lnTo>
                    <a:lnTo>
                      <a:pt x="275" y="1049"/>
                    </a:lnTo>
                    <a:lnTo>
                      <a:pt x="0" y="1049"/>
                    </a:lnTo>
                    <a:lnTo>
                      <a:pt x="629" y="1678"/>
                    </a:lnTo>
                    <a:lnTo>
                      <a:pt x="1257" y="1049"/>
                    </a:lnTo>
                    <a:lnTo>
                      <a:pt x="978" y="1049"/>
                    </a:lnTo>
                    <a:lnTo>
                      <a:pt x="978" y="0"/>
                    </a:lnTo>
                    <a:close/>
                  </a:path>
                </a:pathLst>
              </a:custGeom>
              <a:solidFill>
                <a:srgbClr val="FF0000"/>
              </a:solidFill>
              <a:ln w="3175">
                <a:solidFill>
                  <a:srgbClr val="000000"/>
                </a:solidFill>
                <a:prstDash val="solid"/>
                <a:round/>
                <a:headEnd/>
                <a:tailEnd/>
              </a:ln>
            </p:spPr>
            <p:txBody>
              <a:bodyPr/>
              <a:lstStyle/>
              <a:p>
                <a:endParaRPr lang="en-GB"/>
              </a:p>
            </p:txBody>
          </p:sp>
          <p:sp>
            <p:nvSpPr>
              <p:cNvPr id="200729" name="Rectangle 25"/>
              <p:cNvSpPr>
                <a:spLocks noChangeArrowheads="1"/>
              </p:cNvSpPr>
              <p:nvPr/>
            </p:nvSpPr>
            <p:spPr bwMode="auto">
              <a:xfrm>
                <a:off x="2214" y="3124"/>
                <a:ext cx="139" cy="11"/>
              </a:xfrm>
              <a:prstGeom prst="rect">
                <a:avLst/>
              </a:prstGeom>
              <a:solidFill>
                <a:srgbClr val="C00000"/>
              </a:solidFill>
              <a:ln w="3175">
                <a:solidFill>
                  <a:srgbClr val="000000"/>
                </a:solidFill>
                <a:miter lim="800000"/>
                <a:headEnd/>
                <a:tailEnd/>
              </a:ln>
            </p:spPr>
            <p:txBody>
              <a:bodyPr/>
              <a:lstStyle/>
              <a:p>
                <a:endParaRPr lang="en-GB"/>
              </a:p>
            </p:txBody>
          </p:sp>
          <p:sp>
            <p:nvSpPr>
              <p:cNvPr id="200730" name="Freeform 26"/>
              <p:cNvSpPr>
                <a:spLocks/>
              </p:cNvSpPr>
              <p:nvPr/>
            </p:nvSpPr>
            <p:spPr bwMode="auto">
              <a:xfrm>
                <a:off x="2158" y="3326"/>
                <a:ext cx="55" cy="19"/>
              </a:xfrm>
              <a:custGeom>
                <a:avLst/>
                <a:gdLst>
                  <a:gd name="T0" fmla="*/ 276 w 276"/>
                  <a:gd name="T1" fmla="*/ 0 h 96"/>
                  <a:gd name="T2" fmla="*/ 276 w 276"/>
                  <a:gd name="T3" fmla="*/ 96 h 96"/>
                  <a:gd name="T4" fmla="*/ 0 w 276"/>
                  <a:gd name="T5" fmla="*/ 96 h 96"/>
                  <a:gd name="T6" fmla="*/ 1 w 276"/>
                  <a:gd name="T7" fmla="*/ 0 h 96"/>
                  <a:gd name="T8" fmla="*/ 276 w 276"/>
                  <a:gd name="T9" fmla="*/ 0 h 96"/>
                </a:gdLst>
                <a:ahLst/>
                <a:cxnLst>
                  <a:cxn ang="0">
                    <a:pos x="T0" y="T1"/>
                  </a:cxn>
                  <a:cxn ang="0">
                    <a:pos x="T2" y="T3"/>
                  </a:cxn>
                  <a:cxn ang="0">
                    <a:pos x="T4" y="T5"/>
                  </a:cxn>
                  <a:cxn ang="0">
                    <a:pos x="T6" y="T7"/>
                  </a:cxn>
                  <a:cxn ang="0">
                    <a:pos x="T8" y="T9"/>
                  </a:cxn>
                </a:cxnLst>
                <a:rect l="0" t="0" r="r" b="b"/>
                <a:pathLst>
                  <a:path w="276" h="96">
                    <a:moveTo>
                      <a:pt x="276" y="0"/>
                    </a:moveTo>
                    <a:lnTo>
                      <a:pt x="276" y="96"/>
                    </a:lnTo>
                    <a:lnTo>
                      <a:pt x="0" y="96"/>
                    </a:lnTo>
                    <a:lnTo>
                      <a:pt x="1" y="0"/>
                    </a:lnTo>
                    <a:lnTo>
                      <a:pt x="276" y="0"/>
                    </a:lnTo>
                    <a:close/>
                  </a:path>
                </a:pathLst>
              </a:custGeom>
              <a:solidFill>
                <a:srgbClr val="C00000"/>
              </a:solidFill>
              <a:ln w="3175">
                <a:solidFill>
                  <a:srgbClr val="000000"/>
                </a:solidFill>
                <a:prstDash val="solid"/>
                <a:round/>
                <a:headEnd/>
                <a:tailEnd/>
              </a:ln>
            </p:spPr>
            <p:txBody>
              <a:bodyPr/>
              <a:lstStyle/>
              <a:p>
                <a:endParaRPr lang="en-GB"/>
              </a:p>
            </p:txBody>
          </p:sp>
          <p:sp>
            <p:nvSpPr>
              <p:cNvPr id="200731" name="Freeform 27"/>
              <p:cNvSpPr>
                <a:spLocks/>
              </p:cNvSpPr>
              <p:nvPr/>
            </p:nvSpPr>
            <p:spPr bwMode="auto">
              <a:xfrm>
                <a:off x="2354" y="3326"/>
                <a:ext cx="56" cy="19"/>
              </a:xfrm>
              <a:custGeom>
                <a:avLst/>
                <a:gdLst>
                  <a:gd name="T0" fmla="*/ 282 w 282"/>
                  <a:gd name="T1" fmla="*/ 0 h 96"/>
                  <a:gd name="T2" fmla="*/ 281 w 282"/>
                  <a:gd name="T3" fmla="*/ 96 h 96"/>
                  <a:gd name="T4" fmla="*/ 0 w 282"/>
                  <a:gd name="T5" fmla="*/ 96 h 96"/>
                  <a:gd name="T6" fmla="*/ 0 w 282"/>
                  <a:gd name="T7" fmla="*/ 0 h 96"/>
                  <a:gd name="T8" fmla="*/ 282 w 282"/>
                  <a:gd name="T9" fmla="*/ 0 h 96"/>
                </a:gdLst>
                <a:ahLst/>
                <a:cxnLst>
                  <a:cxn ang="0">
                    <a:pos x="T0" y="T1"/>
                  </a:cxn>
                  <a:cxn ang="0">
                    <a:pos x="T2" y="T3"/>
                  </a:cxn>
                  <a:cxn ang="0">
                    <a:pos x="T4" y="T5"/>
                  </a:cxn>
                  <a:cxn ang="0">
                    <a:pos x="T6" y="T7"/>
                  </a:cxn>
                  <a:cxn ang="0">
                    <a:pos x="T8" y="T9"/>
                  </a:cxn>
                </a:cxnLst>
                <a:rect l="0" t="0" r="r" b="b"/>
                <a:pathLst>
                  <a:path w="282" h="96">
                    <a:moveTo>
                      <a:pt x="282" y="0"/>
                    </a:moveTo>
                    <a:lnTo>
                      <a:pt x="281" y="96"/>
                    </a:lnTo>
                    <a:lnTo>
                      <a:pt x="0" y="96"/>
                    </a:lnTo>
                    <a:lnTo>
                      <a:pt x="0" y="0"/>
                    </a:lnTo>
                    <a:lnTo>
                      <a:pt x="282" y="0"/>
                    </a:lnTo>
                    <a:close/>
                  </a:path>
                </a:pathLst>
              </a:custGeom>
              <a:solidFill>
                <a:srgbClr val="C00000"/>
              </a:solidFill>
              <a:ln w="3175">
                <a:solidFill>
                  <a:srgbClr val="000000"/>
                </a:solidFill>
                <a:prstDash val="solid"/>
                <a:round/>
                <a:headEnd/>
                <a:tailEnd/>
              </a:ln>
            </p:spPr>
            <p:txBody>
              <a:bodyPr/>
              <a:lstStyle/>
              <a:p>
                <a:endParaRPr lang="en-GB"/>
              </a:p>
            </p:txBody>
          </p:sp>
        </p:grpSp>
      </p:grpSp>
      <p:grpSp>
        <p:nvGrpSpPr>
          <p:cNvPr id="200732" name="Group 28"/>
          <p:cNvGrpSpPr>
            <a:grpSpLocks/>
          </p:cNvGrpSpPr>
          <p:nvPr/>
        </p:nvGrpSpPr>
        <p:grpSpPr bwMode="auto">
          <a:xfrm>
            <a:off x="8769351" y="4930775"/>
            <a:ext cx="1450975" cy="1219200"/>
            <a:chOff x="4564" y="3106"/>
            <a:chExt cx="914" cy="768"/>
          </a:xfrm>
        </p:grpSpPr>
        <p:sp>
          <p:nvSpPr>
            <p:cNvPr id="200733" name="Freeform 29"/>
            <p:cNvSpPr>
              <a:spLocks/>
            </p:cNvSpPr>
            <p:nvPr/>
          </p:nvSpPr>
          <p:spPr bwMode="auto">
            <a:xfrm>
              <a:off x="4814" y="3332"/>
              <a:ext cx="206" cy="335"/>
            </a:xfrm>
            <a:custGeom>
              <a:avLst/>
              <a:gdLst>
                <a:gd name="T0" fmla="*/ 618 w 618"/>
                <a:gd name="T1" fmla="*/ 669 h 1006"/>
                <a:gd name="T2" fmla="*/ 375 w 618"/>
                <a:gd name="T3" fmla="*/ 1006 h 1006"/>
                <a:gd name="T4" fmla="*/ 103 w 618"/>
                <a:gd name="T5" fmla="*/ 669 h 1006"/>
                <a:gd name="T6" fmla="*/ 242 w 618"/>
                <a:gd name="T7" fmla="*/ 669 h 1006"/>
                <a:gd name="T8" fmla="*/ 241 w 618"/>
                <a:gd name="T9" fmla="*/ 359 h 1006"/>
                <a:gd name="T10" fmla="*/ 225 w 618"/>
                <a:gd name="T11" fmla="*/ 307 h 1006"/>
                <a:gd name="T12" fmla="*/ 191 w 618"/>
                <a:gd name="T13" fmla="*/ 270 h 1006"/>
                <a:gd name="T14" fmla="*/ 145 w 618"/>
                <a:gd name="T15" fmla="*/ 248 h 1006"/>
                <a:gd name="T16" fmla="*/ 76 w 618"/>
                <a:gd name="T17" fmla="*/ 240 h 1006"/>
                <a:gd name="T18" fmla="*/ 0 w 618"/>
                <a:gd name="T19" fmla="*/ 240 h 1006"/>
                <a:gd name="T20" fmla="*/ 0 w 618"/>
                <a:gd name="T21" fmla="*/ 0 h 1006"/>
                <a:gd name="T22" fmla="*/ 116 w 618"/>
                <a:gd name="T23" fmla="*/ 1 h 1006"/>
                <a:gd name="T24" fmla="*/ 168 w 618"/>
                <a:gd name="T25" fmla="*/ 10 h 1006"/>
                <a:gd name="T26" fmla="*/ 225 w 618"/>
                <a:gd name="T27" fmla="*/ 19 h 1006"/>
                <a:gd name="T28" fmla="*/ 265 w 618"/>
                <a:gd name="T29" fmla="*/ 33 h 1006"/>
                <a:gd name="T30" fmla="*/ 307 w 618"/>
                <a:gd name="T31" fmla="*/ 54 h 1006"/>
                <a:gd name="T32" fmla="*/ 341 w 618"/>
                <a:gd name="T33" fmla="*/ 76 h 1006"/>
                <a:gd name="T34" fmla="*/ 382 w 618"/>
                <a:gd name="T35" fmla="*/ 113 h 1006"/>
                <a:gd name="T36" fmla="*/ 417 w 618"/>
                <a:gd name="T37" fmla="*/ 154 h 1006"/>
                <a:gd name="T38" fmla="*/ 440 w 618"/>
                <a:gd name="T39" fmla="*/ 196 h 1006"/>
                <a:gd name="T40" fmla="*/ 465 w 618"/>
                <a:gd name="T41" fmla="*/ 244 h 1006"/>
                <a:gd name="T42" fmla="*/ 478 w 618"/>
                <a:gd name="T43" fmla="*/ 303 h 1006"/>
                <a:gd name="T44" fmla="*/ 481 w 618"/>
                <a:gd name="T45" fmla="*/ 359 h 1006"/>
                <a:gd name="T46" fmla="*/ 483 w 618"/>
                <a:gd name="T47" fmla="*/ 669 h 1006"/>
                <a:gd name="T48" fmla="*/ 618 w 618"/>
                <a:gd name="T49" fmla="*/ 669 h 10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8" h="1006">
                  <a:moveTo>
                    <a:pt x="618" y="669"/>
                  </a:moveTo>
                  <a:lnTo>
                    <a:pt x="375" y="1006"/>
                  </a:lnTo>
                  <a:lnTo>
                    <a:pt x="103" y="669"/>
                  </a:lnTo>
                  <a:lnTo>
                    <a:pt x="242" y="669"/>
                  </a:lnTo>
                  <a:lnTo>
                    <a:pt x="241" y="359"/>
                  </a:lnTo>
                  <a:lnTo>
                    <a:pt x="225" y="307"/>
                  </a:lnTo>
                  <a:lnTo>
                    <a:pt x="191" y="270"/>
                  </a:lnTo>
                  <a:lnTo>
                    <a:pt x="145" y="248"/>
                  </a:lnTo>
                  <a:lnTo>
                    <a:pt x="76" y="240"/>
                  </a:lnTo>
                  <a:lnTo>
                    <a:pt x="0" y="240"/>
                  </a:lnTo>
                  <a:lnTo>
                    <a:pt x="0" y="0"/>
                  </a:lnTo>
                  <a:lnTo>
                    <a:pt x="116" y="1"/>
                  </a:lnTo>
                  <a:lnTo>
                    <a:pt x="168" y="10"/>
                  </a:lnTo>
                  <a:lnTo>
                    <a:pt x="225" y="19"/>
                  </a:lnTo>
                  <a:lnTo>
                    <a:pt x="265" y="33"/>
                  </a:lnTo>
                  <a:lnTo>
                    <a:pt x="307" y="54"/>
                  </a:lnTo>
                  <a:lnTo>
                    <a:pt x="341" y="76"/>
                  </a:lnTo>
                  <a:lnTo>
                    <a:pt x="382" y="113"/>
                  </a:lnTo>
                  <a:lnTo>
                    <a:pt x="417" y="154"/>
                  </a:lnTo>
                  <a:lnTo>
                    <a:pt x="440" y="196"/>
                  </a:lnTo>
                  <a:lnTo>
                    <a:pt x="465" y="244"/>
                  </a:lnTo>
                  <a:lnTo>
                    <a:pt x="478" y="303"/>
                  </a:lnTo>
                  <a:lnTo>
                    <a:pt x="481" y="359"/>
                  </a:lnTo>
                  <a:lnTo>
                    <a:pt x="483" y="669"/>
                  </a:lnTo>
                  <a:lnTo>
                    <a:pt x="618" y="669"/>
                  </a:lnTo>
                  <a:close/>
                </a:path>
              </a:pathLst>
            </a:custGeom>
            <a:solidFill>
              <a:srgbClr val="800080"/>
            </a:solidFill>
            <a:ln w="4763">
              <a:solidFill>
                <a:srgbClr val="000000"/>
              </a:solidFill>
              <a:prstDash val="solid"/>
              <a:round/>
              <a:headEnd/>
              <a:tailEnd/>
            </a:ln>
          </p:spPr>
          <p:txBody>
            <a:bodyPr/>
            <a:lstStyle/>
            <a:p>
              <a:endParaRPr lang="en-GB"/>
            </a:p>
          </p:txBody>
        </p:sp>
        <p:sp>
          <p:nvSpPr>
            <p:cNvPr id="200734" name="Freeform 30"/>
            <p:cNvSpPr>
              <a:spLocks/>
            </p:cNvSpPr>
            <p:nvPr/>
          </p:nvSpPr>
          <p:spPr bwMode="auto">
            <a:xfrm>
              <a:off x="5030" y="3332"/>
              <a:ext cx="206" cy="335"/>
            </a:xfrm>
            <a:custGeom>
              <a:avLst/>
              <a:gdLst>
                <a:gd name="T0" fmla="*/ 0 w 618"/>
                <a:gd name="T1" fmla="*/ 669 h 1006"/>
                <a:gd name="T2" fmla="*/ 245 w 618"/>
                <a:gd name="T3" fmla="*/ 1006 h 1006"/>
                <a:gd name="T4" fmla="*/ 515 w 618"/>
                <a:gd name="T5" fmla="*/ 669 h 1006"/>
                <a:gd name="T6" fmla="*/ 375 w 618"/>
                <a:gd name="T7" fmla="*/ 669 h 1006"/>
                <a:gd name="T8" fmla="*/ 377 w 618"/>
                <a:gd name="T9" fmla="*/ 359 h 1006"/>
                <a:gd name="T10" fmla="*/ 394 w 618"/>
                <a:gd name="T11" fmla="*/ 307 h 1006"/>
                <a:gd name="T12" fmla="*/ 427 w 618"/>
                <a:gd name="T13" fmla="*/ 270 h 1006"/>
                <a:gd name="T14" fmla="*/ 474 w 618"/>
                <a:gd name="T15" fmla="*/ 248 h 1006"/>
                <a:gd name="T16" fmla="*/ 543 w 618"/>
                <a:gd name="T17" fmla="*/ 240 h 1006"/>
                <a:gd name="T18" fmla="*/ 618 w 618"/>
                <a:gd name="T19" fmla="*/ 240 h 1006"/>
                <a:gd name="T20" fmla="*/ 618 w 618"/>
                <a:gd name="T21" fmla="*/ 0 h 1006"/>
                <a:gd name="T22" fmla="*/ 503 w 618"/>
                <a:gd name="T23" fmla="*/ 1 h 1006"/>
                <a:gd name="T24" fmla="*/ 451 w 618"/>
                <a:gd name="T25" fmla="*/ 10 h 1006"/>
                <a:gd name="T26" fmla="*/ 394 w 618"/>
                <a:gd name="T27" fmla="*/ 19 h 1006"/>
                <a:gd name="T28" fmla="*/ 354 w 618"/>
                <a:gd name="T29" fmla="*/ 33 h 1006"/>
                <a:gd name="T30" fmla="*/ 312 w 618"/>
                <a:gd name="T31" fmla="*/ 54 h 1006"/>
                <a:gd name="T32" fmla="*/ 277 w 618"/>
                <a:gd name="T33" fmla="*/ 76 h 1006"/>
                <a:gd name="T34" fmla="*/ 236 w 618"/>
                <a:gd name="T35" fmla="*/ 113 h 1006"/>
                <a:gd name="T36" fmla="*/ 202 w 618"/>
                <a:gd name="T37" fmla="*/ 154 h 1006"/>
                <a:gd name="T38" fmla="*/ 178 w 618"/>
                <a:gd name="T39" fmla="*/ 196 h 1006"/>
                <a:gd name="T40" fmla="*/ 154 w 618"/>
                <a:gd name="T41" fmla="*/ 244 h 1006"/>
                <a:gd name="T42" fmla="*/ 139 w 618"/>
                <a:gd name="T43" fmla="*/ 303 h 1006"/>
                <a:gd name="T44" fmla="*/ 137 w 618"/>
                <a:gd name="T45" fmla="*/ 359 h 1006"/>
                <a:gd name="T46" fmla="*/ 136 w 618"/>
                <a:gd name="T47" fmla="*/ 669 h 1006"/>
                <a:gd name="T48" fmla="*/ 0 w 618"/>
                <a:gd name="T49" fmla="*/ 669 h 10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8" h="1006">
                  <a:moveTo>
                    <a:pt x="0" y="669"/>
                  </a:moveTo>
                  <a:lnTo>
                    <a:pt x="245" y="1006"/>
                  </a:lnTo>
                  <a:lnTo>
                    <a:pt x="515" y="669"/>
                  </a:lnTo>
                  <a:lnTo>
                    <a:pt x="375" y="669"/>
                  </a:lnTo>
                  <a:lnTo>
                    <a:pt x="377" y="359"/>
                  </a:lnTo>
                  <a:lnTo>
                    <a:pt x="394" y="307"/>
                  </a:lnTo>
                  <a:lnTo>
                    <a:pt x="427" y="270"/>
                  </a:lnTo>
                  <a:lnTo>
                    <a:pt x="474" y="248"/>
                  </a:lnTo>
                  <a:lnTo>
                    <a:pt x="543" y="240"/>
                  </a:lnTo>
                  <a:lnTo>
                    <a:pt x="618" y="240"/>
                  </a:lnTo>
                  <a:lnTo>
                    <a:pt x="618" y="0"/>
                  </a:lnTo>
                  <a:lnTo>
                    <a:pt x="503" y="1"/>
                  </a:lnTo>
                  <a:lnTo>
                    <a:pt x="451" y="10"/>
                  </a:lnTo>
                  <a:lnTo>
                    <a:pt x="394" y="19"/>
                  </a:lnTo>
                  <a:lnTo>
                    <a:pt x="354" y="33"/>
                  </a:lnTo>
                  <a:lnTo>
                    <a:pt x="312" y="54"/>
                  </a:lnTo>
                  <a:lnTo>
                    <a:pt x="277" y="76"/>
                  </a:lnTo>
                  <a:lnTo>
                    <a:pt x="236" y="113"/>
                  </a:lnTo>
                  <a:lnTo>
                    <a:pt x="202" y="154"/>
                  </a:lnTo>
                  <a:lnTo>
                    <a:pt x="178" y="196"/>
                  </a:lnTo>
                  <a:lnTo>
                    <a:pt x="154" y="244"/>
                  </a:lnTo>
                  <a:lnTo>
                    <a:pt x="139" y="303"/>
                  </a:lnTo>
                  <a:lnTo>
                    <a:pt x="137" y="359"/>
                  </a:lnTo>
                  <a:lnTo>
                    <a:pt x="136" y="669"/>
                  </a:lnTo>
                  <a:lnTo>
                    <a:pt x="0" y="669"/>
                  </a:lnTo>
                  <a:close/>
                </a:path>
              </a:pathLst>
            </a:custGeom>
            <a:solidFill>
              <a:srgbClr val="800080"/>
            </a:solidFill>
            <a:ln w="4763">
              <a:solidFill>
                <a:srgbClr val="000000"/>
              </a:solidFill>
              <a:prstDash val="solid"/>
              <a:round/>
              <a:headEnd/>
              <a:tailEnd/>
            </a:ln>
          </p:spPr>
          <p:txBody>
            <a:bodyPr/>
            <a:lstStyle/>
            <a:p>
              <a:endParaRPr lang="en-GB"/>
            </a:p>
          </p:txBody>
        </p:sp>
        <p:sp>
          <p:nvSpPr>
            <p:cNvPr id="200735" name="Freeform 31"/>
            <p:cNvSpPr>
              <a:spLocks/>
            </p:cNvSpPr>
            <p:nvPr/>
          </p:nvSpPr>
          <p:spPr bwMode="auto">
            <a:xfrm>
              <a:off x="4645" y="3107"/>
              <a:ext cx="335" cy="206"/>
            </a:xfrm>
            <a:custGeom>
              <a:avLst/>
              <a:gdLst>
                <a:gd name="T0" fmla="*/ 338 w 1006"/>
                <a:gd name="T1" fmla="*/ 616 h 616"/>
                <a:gd name="T2" fmla="*/ 0 w 1006"/>
                <a:gd name="T3" fmla="*/ 372 h 616"/>
                <a:gd name="T4" fmla="*/ 338 w 1006"/>
                <a:gd name="T5" fmla="*/ 102 h 616"/>
                <a:gd name="T6" fmla="*/ 338 w 1006"/>
                <a:gd name="T7" fmla="*/ 241 h 616"/>
                <a:gd name="T8" fmla="*/ 647 w 1006"/>
                <a:gd name="T9" fmla="*/ 239 h 616"/>
                <a:gd name="T10" fmla="*/ 699 w 1006"/>
                <a:gd name="T11" fmla="*/ 222 h 616"/>
                <a:gd name="T12" fmla="*/ 737 w 1006"/>
                <a:gd name="T13" fmla="*/ 189 h 616"/>
                <a:gd name="T14" fmla="*/ 759 w 1006"/>
                <a:gd name="T15" fmla="*/ 143 h 616"/>
                <a:gd name="T16" fmla="*/ 767 w 1006"/>
                <a:gd name="T17" fmla="*/ 74 h 616"/>
                <a:gd name="T18" fmla="*/ 767 w 1006"/>
                <a:gd name="T19" fmla="*/ 0 h 616"/>
                <a:gd name="T20" fmla="*/ 1006 w 1006"/>
                <a:gd name="T21" fmla="*/ 0 h 616"/>
                <a:gd name="T22" fmla="*/ 1005 w 1006"/>
                <a:gd name="T23" fmla="*/ 116 h 616"/>
                <a:gd name="T24" fmla="*/ 997 w 1006"/>
                <a:gd name="T25" fmla="*/ 168 h 616"/>
                <a:gd name="T26" fmla="*/ 987 w 1006"/>
                <a:gd name="T27" fmla="*/ 222 h 616"/>
                <a:gd name="T28" fmla="*/ 973 w 1006"/>
                <a:gd name="T29" fmla="*/ 262 h 616"/>
                <a:gd name="T30" fmla="*/ 952 w 1006"/>
                <a:gd name="T31" fmla="*/ 305 h 616"/>
                <a:gd name="T32" fmla="*/ 930 w 1006"/>
                <a:gd name="T33" fmla="*/ 339 h 616"/>
                <a:gd name="T34" fmla="*/ 894 w 1006"/>
                <a:gd name="T35" fmla="*/ 380 h 616"/>
                <a:gd name="T36" fmla="*/ 853 w 1006"/>
                <a:gd name="T37" fmla="*/ 416 h 616"/>
                <a:gd name="T38" fmla="*/ 811 w 1006"/>
                <a:gd name="T39" fmla="*/ 439 h 616"/>
                <a:gd name="T40" fmla="*/ 763 w 1006"/>
                <a:gd name="T41" fmla="*/ 464 h 616"/>
                <a:gd name="T42" fmla="*/ 702 w 1006"/>
                <a:gd name="T43" fmla="*/ 478 h 616"/>
                <a:gd name="T44" fmla="*/ 647 w 1006"/>
                <a:gd name="T45" fmla="*/ 480 h 616"/>
                <a:gd name="T46" fmla="*/ 338 w 1006"/>
                <a:gd name="T47" fmla="*/ 481 h 616"/>
                <a:gd name="T48" fmla="*/ 338 w 1006"/>
                <a:gd name="T49" fmla="*/ 616 h 6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06" h="616">
                  <a:moveTo>
                    <a:pt x="338" y="616"/>
                  </a:moveTo>
                  <a:lnTo>
                    <a:pt x="0" y="372"/>
                  </a:lnTo>
                  <a:lnTo>
                    <a:pt x="338" y="102"/>
                  </a:lnTo>
                  <a:lnTo>
                    <a:pt x="338" y="241"/>
                  </a:lnTo>
                  <a:lnTo>
                    <a:pt x="647" y="239"/>
                  </a:lnTo>
                  <a:lnTo>
                    <a:pt x="699" y="222"/>
                  </a:lnTo>
                  <a:lnTo>
                    <a:pt x="737" y="189"/>
                  </a:lnTo>
                  <a:lnTo>
                    <a:pt x="759" y="143"/>
                  </a:lnTo>
                  <a:lnTo>
                    <a:pt x="767" y="74"/>
                  </a:lnTo>
                  <a:lnTo>
                    <a:pt x="767" y="0"/>
                  </a:lnTo>
                  <a:lnTo>
                    <a:pt x="1006" y="0"/>
                  </a:lnTo>
                  <a:lnTo>
                    <a:pt x="1005" y="116"/>
                  </a:lnTo>
                  <a:lnTo>
                    <a:pt x="997" y="168"/>
                  </a:lnTo>
                  <a:lnTo>
                    <a:pt x="987" y="222"/>
                  </a:lnTo>
                  <a:lnTo>
                    <a:pt x="973" y="262"/>
                  </a:lnTo>
                  <a:lnTo>
                    <a:pt x="952" y="305"/>
                  </a:lnTo>
                  <a:lnTo>
                    <a:pt x="930" y="339"/>
                  </a:lnTo>
                  <a:lnTo>
                    <a:pt x="894" y="380"/>
                  </a:lnTo>
                  <a:lnTo>
                    <a:pt x="853" y="416"/>
                  </a:lnTo>
                  <a:lnTo>
                    <a:pt x="811" y="439"/>
                  </a:lnTo>
                  <a:lnTo>
                    <a:pt x="763" y="464"/>
                  </a:lnTo>
                  <a:lnTo>
                    <a:pt x="702" y="478"/>
                  </a:lnTo>
                  <a:lnTo>
                    <a:pt x="647" y="480"/>
                  </a:lnTo>
                  <a:lnTo>
                    <a:pt x="338" y="481"/>
                  </a:lnTo>
                  <a:lnTo>
                    <a:pt x="338" y="616"/>
                  </a:lnTo>
                  <a:close/>
                </a:path>
              </a:pathLst>
            </a:custGeom>
            <a:solidFill>
              <a:srgbClr val="800080"/>
            </a:solidFill>
            <a:ln w="4763">
              <a:solidFill>
                <a:srgbClr val="000000"/>
              </a:solidFill>
              <a:prstDash val="solid"/>
              <a:round/>
              <a:headEnd/>
              <a:tailEnd/>
            </a:ln>
          </p:spPr>
          <p:txBody>
            <a:bodyPr/>
            <a:lstStyle/>
            <a:p>
              <a:endParaRPr lang="en-GB"/>
            </a:p>
          </p:txBody>
        </p:sp>
        <p:sp>
          <p:nvSpPr>
            <p:cNvPr id="200736" name="Freeform 32"/>
            <p:cNvSpPr>
              <a:spLocks/>
            </p:cNvSpPr>
            <p:nvPr/>
          </p:nvSpPr>
          <p:spPr bwMode="auto">
            <a:xfrm>
              <a:off x="5081" y="3106"/>
              <a:ext cx="335" cy="205"/>
            </a:xfrm>
            <a:custGeom>
              <a:avLst/>
              <a:gdLst>
                <a:gd name="T0" fmla="*/ 669 w 1007"/>
                <a:gd name="T1" fmla="*/ 616 h 616"/>
                <a:gd name="T2" fmla="*/ 1007 w 1007"/>
                <a:gd name="T3" fmla="*/ 372 h 616"/>
                <a:gd name="T4" fmla="*/ 669 w 1007"/>
                <a:gd name="T5" fmla="*/ 103 h 616"/>
                <a:gd name="T6" fmla="*/ 669 w 1007"/>
                <a:gd name="T7" fmla="*/ 241 h 616"/>
                <a:gd name="T8" fmla="*/ 360 w 1007"/>
                <a:gd name="T9" fmla="*/ 240 h 616"/>
                <a:gd name="T10" fmla="*/ 307 w 1007"/>
                <a:gd name="T11" fmla="*/ 222 h 616"/>
                <a:gd name="T12" fmla="*/ 270 w 1007"/>
                <a:gd name="T13" fmla="*/ 189 h 616"/>
                <a:gd name="T14" fmla="*/ 247 w 1007"/>
                <a:gd name="T15" fmla="*/ 144 h 616"/>
                <a:gd name="T16" fmla="*/ 241 w 1007"/>
                <a:gd name="T17" fmla="*/ 74 h 616"/>
                <a:gd name="T18" fmla="*/ 241 w 1007"/>
                <a:gd name="T19" fmla="*/ 0 h 616"/>
                <a:gd name="T20" fmla="*/ 0 w 1007"/>
                <a:gd name="T21" fmla="*/ 0 h 616"/>
                <a:gd name="T22" fmla="*/ 2 w 1007"/>
                <a:gd name="T23" fmla="*/ 115 h 616"/>
                <a:gd name="T24" fmla="*/ 9 w 1007"/>
                <a:gd name="T25" fmla="*/ 167 h 616"/>
                <a:gd name="T26" fmla="*/ 19 w 1007"/>
                <a:gd name="T27" fmla="*/ 222 h 616"/>
                <a:gd name="T28" fmla="*/ 34 w 1007"/>
                <a:gd name="T29" fmla="*/ 262 h 616"/>
                <a:gd name="T30" fmla="*/ 54 w 1007"/>
                <a:gd name="T31" fmla="*/ 304 h 616"/>
                <a:gd name="T32" fmla="*/ 76 w 1007"/>
                <a:gd name="T33" fmla="*/ 340 h 616"/>
                <a:gd name="T34" fmla="*/ 113 w 1007"/>
                <a:gd name="T35" fmla="*/ 380 h 616"/>
                <a:gd name="T36" fmla="*/ 154 w 1007"/>
                <a:gd name="T37" fmla="*/ 415 h 616"/>
                <a:gd name="T38" fmla="*/ 196 w 1007"/>
                <a:gd name="T39" fmla="*/ 440 h 616"/>
                <a:gd name="T40" fmla="*/ 244 w 1007"/>
                <a:gd name="T41" fmla="*/ 463 h 616"/>
                <a:gd name="T42" fmla="*/ 305 w 1007"/>
                <a:gd name="T43" fmla="*/ 478 h 616"/>
                <a:gd name="T44" fmla="*/ 360 w 1007"/>
                <a:gd name="T45" fmla="*/ 480 h 616"/>
                <a:gd name="T46" fmla="*/ 669 w 1007"/>
                <a:gd name="T47" fmla="*/ 482 h 616"/>
                <a:gd name="T48" fmla="*/ 669 w 1007"/>
                <a:gd name="T49" fmla="*/ 616 h 6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07" h="616">
                  <a:moveTo>
                    <a:pt x="669" y="616"/>
                  </a:moveTo>
                  <a:lnTo>
                    <a:pt x="1007" y="372"/>
                  </a:lnTo>
                  <a:lnTo>
                    <a:pt x="669" y="103"/>
                  </a:lnTo>
                  <a:lnTo>
                    <a:pt x="669" y="241"/>
                  </a:lnTo>
                  <a:lnTo>
                    <a:pt x="360" y="240"/>
                  </a:lnTo>
                  <a:lnTo>
                    <a:pt x="307" y="222"/>
                  </a:lnTo>
                  <a:lnTo>
                    <a:pt x="270" y="189"/>
                  </a:lnTo>
                  <a:lnTo>
                    <a:pt x="247" y="144"/>
                  </a:lnTo>
                  <a:lnTo>
                    <a:pt x="241" y="74"/>
                  </a:lnTo>
                  <a:lnTo>
                    <a:pt x="241" y="0"/>
                  </a:lnTo>
                  <a:lnTo>
                    <a:pt x="0" y="0"/>
                  </a:lnTo>
                  <a:lnTo>
                    <a:pt x="2" y="115"/>
                  </a:lnTo>
                  <a:lnTo>
                    <a:pt x="9" y="167"/>
                  </a:lnTo>
                  <a:lnTo>
                    <a:pt x="19" y="222"/>
                  </a:lnTo>
                  <a:lnTo>
                    <a:pt x="34" y="262"/>
                  </a:lnTo>
                  <a:lnTo>
                    <a:pt x="54" y="304"/>
                  </a:lnTo>
                  <a:lnTo>
                    <a:pt x="76" y="340"/>
                  </a:lnTo>
                  <a:lnTo>
                    <a:pt x="113" y="380"/>
                  </a:lnTo>
                  <a:lnTo>
                    <a:pt x="154" y="415"/>
                  </a:lnTo>
                  <a:lnTo>
                    <a:pt x="196" y="440"/>
                  </a:lnTo>
                  <a:lnTo>
                    <a:pt x="244" y="463"/>
                  </a:lnTo>
                  <a:lnTo>
                    <a:pt x="305" y="478"/>
                  </a:lnTo>
                  <a:lnTo>
                    <a:pt x="360" y="480"/>
                  </a:lnTo>
                  <a:lnTo>
                    <a:pt x="669" y="482"/>
                  </a:lnTo>
                  <a:lnTo>
                    <a:pt x="669" y="616"/>
                  </a:lnTo>
                  <a:close/>
                </a:path>
              </a:pathLst>
            </a:custGeom>
            <a:solidFill>
              <a:srgbClr val="800080"/>
            </a:solidFill>
            <a:ln w="4763">
              <a:solidFill>
                <a:srgbClr val="000000"/>
              </a:solidFill>
              <a:prstDash val="solid"/>
              <a:round/>
              <a:headEnd/>
              <a:tailEnd/>
            </a:ln>
          </p:spPr>
          <p:txBody>
            <a:bodyPr/>
            <a:lstStyle/>
            <a:p>
              <a:endParaRPr lang="en-GB"/>
            </a:p>
          </p:txBody>
        </p:sp>
        <p:sp>
          <p:nvSpPr>
            <p:cNvPr id="200737" name="Freeform 33"/>
            <p:cNvSpPr>
              <a:spLocks/>
            </p:cNvSpPr>
            <p:nvPr/>
          </p:nvSpPr>
          <p:spPr bwMode="auto">
            <a:xfrm>
              <a:off x="5272" y="3320"/>
              <a:ext cx="206" cy="335"/>
            </a:xfrm>
            <a:custGeom>
              <a:avLst/>
              <a:gdLst>
                <a:gd name="T0" fmla="*/ 618 w 618"/>
                <a:gd name="T1" fmla="*/ 337 h 1006"/>
                <a:gd name="T2" fmla="*/ 375 w 618"/>
                <a:gd name="T3" fmla="*/ 0 h 1006"/>
                <a:gd name="T4" fmla="*/ 104 w 618"/>
                <a:gd name="T5" fmla="*/ 337 h 1006"/>
                <a:gd name="T6" fmla="*/ 244 w 618"/>
                <a:gd name="T7" fmla="*/ 337 h 1006"/>
                <a:gd name="T8" fmla="*/ 242 w 618"/>
                <a:gd name="T9" fmla="*/ 647 h 1006"/>
                <a:gd name="T10" fmla="*/ 225 w 618"/>
                <a:gd name="T11" fmla="*/ 700 h 1006"/>
                <a:gd name="T12" fmla="*/ 192 w 618"/>
                <a:gd name="T13" fmla="*/ 736 h 1006"/>
                <a:gd name="T14" fmla="*/ 145 w 618"/>
                <a:gd name="T15" fmla="*/ 759 h 1006"/>
                <a:gd name="T16" fmla="*/ 76 w 618"/>
                <a:gd name="T17" fmla="*/ 765 h 1006"/>
                <a:gd name="T18" fmla="*/ 0 w 618"/>
                <a:gd name="T19" fmla="*/ 765 h 1006"/>
                <a:gd name="T20" fmla="*/ 0 w 618"/>
                <a:gd name="T21" fmla="*/ 1006 h 1006"/>
                <a:gd name="T22" fmla="*/ 116 w 618"/>
                <a:gd name="T23" fmla="*/ 1005 h 1006"/>
                <a:gd name="T24" fmla="*/ 168 w 618"/>
                <a:gd name="T25" fmla="*/ 996 h 1006"/>
                <a:gd name="T26" fmla="*/ 225 w 618"/>
                <a:gd name="T27" fmla="*/ 986 h 1006"/>
                <a:gd name="T28" fmla="*/ 265 w 618"/>
                <a:gd name="T29" fmla="*/ 973 h 1006"/>
                <a:gd name="T30" fmla="*/ 307 w 618"/>
                <a:gd name="T31" fmla="*/ 952 h 1006"/>
                <a:gd name="T32" fmla="*/ 343 w 618"/>
                <a:gd name="T33" fmla="*/ 929 h 1006"/>
                <a:gd name="T34" fmla="*/ 383 w 618"/>
                <a:gd name="T35" fmla="*/ 892 h 1006"/>
                <a:gd name="T36" fmla="*/ 417 w 618"/>
                <a:gd name="T37" fmla="*/ 852 h 1006"/>
                <a:gd name="T38" fmla="*/ 441 w 618"/>
                <a:gd name="T39" fmla="*/ 810 h 1006"/>
                <a:gd name="T40" fmla="*/ 465 w 618"/>
                <a:gd name="T41" fmla="*/ 762 h 1006"/>
                <a:gd name="T42" fmla="*/ 478 w 618"/>
                <a:gd name="T43" fmla="*/ 702 h 1006"/>
                <a:gd name="T44" fmla="*/ 482 w 618"/>
                <a:gd name="T45" fmla="*/ 647 h 1006"/>
                <a:gd name="T46" fmla="*/ 483 w 618"/>
                <a:gd name="T47" fmla="*/ 337 h 1006"/>
                <a:gd name="T48" fmla="*/ 618 w 618"/>
                <a:gd name="T49" fmla="*/ 337 h 10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8" h="1006">
                  <a:moveTo>
                    <a:pt x="618" y="337"/>
                  </a:moveTo>
                  <a:lnTo>
                    <a:pt x="375" y="0"/>
                  </a:lnTo>
                  <a:lnTo>
                    <a:pt x="104" y="337"/>
                  </a:lnTo>
                  <a:lnTo>
                    <a:pt x="244" y="337"/>
                  </a:lnTo>
                  <a:lnTo>
                    <a:pt x="242" y="647"/>
                  </a:lnTo>
                  <a:lnTo>
                    <a:pt x="225" y="700"/>
                  </a:lnTo>
                  <a:lnTo>
                    <a:pt x="192" y="736"/>
                  </a:lnTo>
                  <a:lnTo>
                    <a:pt x="145" y="759"/>
                  </a:lnTo>
                  <a:lnTo>
                    <a:pt x="76" y="765"/>
                  </a:lnTo>
                  <a:lnTo>
                    <a:pt x="0" y="765"/>
                  </a:lnTo>
                  <a:lnTo>
                    <a:pt x="0" y="1006"/>
                  </a:lnTo>
                  <a:lnTo>
                    <a:pt x="116" y="1005"/>
                  </a:lnTo>
                  <a:lnTo>
                    <a:pt x="168" y="996"/>
                  </a:lnTo>
                  <a:lnTo>
                    <a:pt x="225" y="986"/>
                  </a:lnTo>
                  <a:lnTo>
                    <a:pt x="265" y="973"/>
                  </a:lnTo>
                  <a:lnTo>
                    <a:pt x="307" y="952"/>
                  </a:lnTo>
                  <a:lnTo>
                    <a:pt x="343" y="929"/>
                  </a:lnTo>
                  <a:lnTo>
                    <a:pt x="383" y="892"/>
                  </a:lnTo>
                  <a:lnTo>
                    <a:pt x="417" y="852"/>
                  </a:lnTo>
                  <a:lnTo>
                    <a:pt x="441" y="810"/>
                  </a:lnTo>
                  <a:lnTo>
                    <a:pt x="465" y="762"/>
                  </a:lnTo>
                  <a:lnTo>
                    <a:pt x="478" y="702"/>
                  </a:lnTo>
                  <a:lnTo>
                    <a:pt x="482" y="647"/>
                  </a:lnTo>
                  <a:lnTo>
                    <a:pt x="483" y="337"/>
                  </a:lnTo>
                  <a:lnTo>
                    <a:pt x="618" y="337"/>
                  </a:lnTo>
                  <a:close/>
                </a:path>
              </a:pathLst>
            </a:custGeom>
            <a:solidFill>
              <a:srgbClr val="800080"/>
            </a:solidFill>
            <a:ln w="4763">
              <a:solidFill>
                <a:srgbClr val="000000"/>
              </a:solidFill>
              <a:prstDash val="solid"/>
              <a:round/>
              <a:headEnd/>
              <a:tailEnd/>
            </a:ln>
          </p:spPr>
          <p:txBody>
            <a:bodyPr/>
            <a:lstStyle/>
            <a:p>
              <a:endParaRPr lang="en-GB"/>
            </a:p>
          </p:txBody>
        </p:sp>
        <p:sp>
          <p:nvSpPr>
            <p:cNvPr id="200738" name="Freeform 34"/>
            <p:cNvSpPr>
              <a:spLocks/>
            </p:cNvSpPr>
            <p:nvPr/>
          </p:nvSpPr>
          <p:spPr bwMode="auto">
            <a:xfrm>
              <a:off x="4564" y="3309"/>
              <a:ext cx="206" cy="335"/>
            </a:xfrm>
            <a:custGeom>
              <a:avLst/>
              <a:gdLst>
                <a:gd name="T0" fmla="*/ 0 w 618"/>
                <a:gd name="T1" fmla="*/ 338 h 1006"/>
                <a:gd name="T2" fmla="*/ 244 w 618"/>
                <a:gd name="T3" fmla="*/ 0 h 1006"/>
                <a:gd name="T4" fmla="*/ 514 w 618"/>
                <a:gd name="T5" fmla="*/ 338 h 1006"/>
                <a:gd name="T6" fmla="*/ 374 w 618"/>
                <a:gd name="T7" fmla="*/ 338 h 1006"/>
                <a:gd name="T8" fmla="*/ 376 w 618"/>
                <a:gd name="T9" fmla="*/ 647 h 1006"/>
                <a:gd name="T10" fmla="*/ 393 w 618"/>
                <a:gd name="T11" fmla="*/ 698 h 1006"/>
                <a:gd name="T12" fmla="*/ 426 w 618"/>
                <a:gd name="T13" fmla="*/ 737 h 1006"/>
                <a:gd name="T14" fmla="*/ 473 w 618"/>
                <a:gd name="T15" fmla="*/ 758 h 1006"/>
                <a:gd name="T16" fmla="*/ 542 w 618"/>
                <a:gd name="T17" fmla="*/ 765 h 1006"/>
                <a:gd name="T18" fmla="*/ 618 w 618"/>
                <a:gd name="T19" fmla="*/ 765 h 1006"/>
                <a:gd name="T20" fmla="*/ 618 w 618"/>
                <a:gd name="T21" fmla="*/ 1006 h 1006"/>
                <a:gd name="T22" fmla="*/ 502 w 618"/>
                <a:gd name="T23" fmla="*/ 1004 h 1006"/>
                <a:gd name="T24" fmla="*/ 450 w 618"/>
                <a:gd name="T25" fmla="*/ 996 h 1006"/>
                <a:gd name="T26" fmla="*/ 393 w 618"/>
                <a:gd name="T27" fmla="*/ 986 h 1006"/>
                <a:gd name="T28" fmla="*/ 353 w 618"/>
                <a:gd name="T29" fmla="*/ 972 h 1006"/>
                <a:gd name="T30" fmla="*/ 311 w 618"/>
                <a:gd name="T31" fmla="*/ 951 h 1006"/>
                <a:gd name="T32" fmla="*/ 276 w 618"/>
                <a:gd name="T33" fmla="*/ 928 h 1006"/>
                <a:gd name="T34" fmla="*/ 235 w 618"/>
                <a:gd name="T35" fmla="*/ 892 h 1006"/>
                <a:gd name="T36" fmla="*/ 201 w 618"/>
                <a:gd name="T37" fmla="*/ 851 h 1006"/>
                <a:gd name="T38" fmla="*/ 177 w 618"/>
                <a:gd name="T39" fmla="*/ 808 h 1006"/>
                <a:gd name="T40" fmla="*/ 153 w 618"/>
                <a:gd name="T41" fmla="*/ 760 h 1006"/>
                <a:gd name="T42" fmla="*/ 138 w 618"/>
                <a:gd name="T43" fmla="*/ 701 h 1006"/>
                <a:gd name="T44" fmla="*/ 136 w 618"/>
                <a:gd name="T45" fmla="*/ 647 h 1006"/>
                <a:gd name="T46" fmla="*/ 135 w 618"/>
                <a:gd name="T47" fmla="*/ 338 h 1006"/>
                <a:gd name="T48" fmla="*/ 0 w 618"/>
                <a:gd name="T49" fmla="*/ 338 h 10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618" h="1006">
                  <a:moveTo>
                    <a:pt x="0" y="338"/>
                  </a:moveTo>
                  <a:lnTo>
                    <a:pt x="244" y="0"/>
                  </a:lnTo>
                  <a:lnTo>
                    <a:pt x="514" y="338"/>
                  </a:lnTo>
                  <a:lnTo>
                    <a:pt x="374" y="338"/>
                  </a:lnTo>
                  <a:lnTo>
                    <a:pt x="376" y="647"/>
                  </a:lnTo>
                  <a:lnTo>
                    <a:pt x="393" y="698"/>
                  </a:lnTo>
                  <a:lnTo>
                    <a:pt x="426" y="737"/>
                  </a:lnTo>
                  <a:lnTo>
                    <a:pt x="473" y="758"/>
                  </a:lnTo>
                  <a:lnTo>
                    <a:pt x="542" y="765"/>
                  </a:lnTo>
                  <a:lnTo>
                    <a:pt x="618" y="765"/>
                  </a:lnTo>
                  <a:lnTo>
                    <a:pt x="618" y="1006"/>
                  </a:lnTo>
                  <a:lnTo>
                    <a:pt x="502" y="1004"/>
                  </a:lnTo>
                  <a:lnTo>
                    <a:pt x="450" y="996"/>
                  </a:lnTo>
                  <a:lnTo>
                    <a:pt x="393" y="986"/>
                  </a:lnTo>
                  <a:lnTo>
                    <a:pt x="353" y="972"/>
                  </a:lnTo>
                  <a:lnTo>
                    <a:pt x="311" y="951"/>
                  </a:lnTo>
                  <a:lnTo>
                    <a:pt x="276" y="928"/>
                  </a:lnTo>
                  <a:lnTo>
                    <a:pt x="235" y="892"/>
                  </a:lnTo>
                  <a:lnTo>
                    <a:pt x="201" y="851"/>
                  </a:lnTo>
                  <a:lnTo>
                    <a:pt x="177" y="808"/>
                  </a:lnTo>
                  <a:lnTo>
                    <a:pt x="153" y="760"/>
                  </a:lnTo>
                  <a:lnTo>
                    <a:pt x="138" y="701"/>
                  </a:lnTo>
                  <a:lnTo>
                    <a:pt x="136" y="647"/>
                  </a:lnTo>
                  <a:lnTo>
                    <a:pt x="135" y="338"/>
                  </a:lnTo>
                  <a:lnTo>
                    <a:pt x="0" y="338"/>
                  </a:lnTo>
                  <a:close/>
                </a:path>
              </a:pathLst>
            </a:custGeom>
            <a:solidFill>
              <a:srgbClr val="800080"/>
            </a:solidFill>
            <a:ln w="4763">
              <a:solidFill>
                <a:srgbClr val="000000"/>
              </a:solidFill>
              <a:prstDash val="solid"/>
              <a:round/>
              <a:headEnd/>
              <a:tailEnd/>
            </a:ln>
          </p:spPr>
          <p:txBody>
            <a:bodyPr/>
            <a:lstStyle/>
            <a:p>
              <a:endParaRPr lang="en-GB"/>
            </a:p>
          </p:txBody>
        </p:sp>
        <p:sp>
          <p:nvSpPr>
            <p:cNvPr id="200739" name="Freeform 35"/>
            <p:cNvSpPr>
              <a:spLocks/>
            </p:cNvSpPr>
            <p:nvPr/>
          </p:nvSpPr>
          <p:spPr bwMode="auto">
            <a:xfrm>
              <a:off x="4642" y="3668"/>
              <a:ext cx="336" cy="206"/>
            </a:xfrm>
            <a:custGeom>
              <a:avLst/>
              <a:gdLst>
                <a:gd name="T0" fmla="*/ 338 w 1007"/>
                <a:gd name="T1" fmla="*/ 0 h 616"/>
                <a:gd name="T2" fmla="*/ 0 w 1007"/>
                <a:gd name="T3" fmla="*/ 245 h 616"/>
                <a:gd name="T4" fmla="*/ 338 w 1007"/>
                <a:gd name="T5" fmla="*/ 514 h 616"/>
                <a:gd name="T6" fmla="*/ 338 w 1007"/>
                <a:gd name="T7" fmla="*/ 376 h 616"/>
                <a:gd name="T8" fmla="*/ 647 w 1007"/>
                <a:gd name="T9" fmla="*/ 377 h 616"/>
                <a:gd name="T10" fmla="*/ 700 w 1007"/>
                <a:gd name="T11" fmla="*/ 394 h 616"/>
                <a:gd name="T12" fmla="*/ 737 w 1007"/>
                <a:gd name="T13" fmla="*/ 427 h 616"/>
                <a:gd name="T14" fmla="*/ 761 w 1007"/>
                <a:gd name="T15" fmla="*/ 473 h 616"/>
                <a:gd name="T16" fmla="*/ 767 w 1007"/>
                <a:gd name="T17" fmla="*/ 542 h 616"/>
                <a:gd name="T18" fmla="*/ 767 w 1007"/>
                <a:gd name="T19" fmla="*/ 616 h 616"/>
                <a:gd name="T20" fmla="*/ 1007 w 1007"/>
                <a:gd name="T21" fmla="*/ 616 h 616"/>
                <a:gd name="T22" fmla="*/ 1006 w 1007"/>
                <a:gd name="T23" fmla="*/ 502 h 616"/>
                <a:gd name="T24" fmla="*/ 997 w 1007"/>
                <a:gd name="T25" fmla="*/ 450 h 616"/>
                <a:gd name="T26" fmla="*/ 988 w 1007"/>
                <a:gd name="T27" fmla="*/ 394 h 616"/>
                <a:gd name="T28" fmla="*/ 973 w 1007"/>
                <a:gd name="T29" fmla="*/ 355 h 616"/>
                <a:gd name="T30" fmla="*/ 952 w 1007"/>
                <a:gd name="T31" fmla="*/ 313 h 616"/>
                <a:gd name="T32" fmla="*/ 930 w 1007"/>
                <a:gd name="T33" fmla="*/ 277 h 616"/>
                <a:gd name="T34" fmla="*/ 894 w 1007"/>
                <a:gd name="T35" fmla="*/ 236 h 616"/>
                <a:gd name="T36" fmla="*/ 854 w 1007"/>
                <a:gd name="T37" fmla="*/ 202 h 616"/>
                <a:gd name="T38" fmla="*/ 812 w 1007"/>
                <a:gd name="T39" fmla="*/ 177 h 616"/>
                <a:gd name="T40" fmla="*/ 763 w 1007"/>
                <a:gd name="T41" fmla="*/ 154 h 616"/>
                <a:gd name="T42" fmla="*/ 703 w 1007"/>
                <a:gd name="T43" fmla="*/ 139 h 616"/>
                <a:gd name="T44" fmla="*/ 647 w 1007"/>
                <a:gd name="T45" fmla="*/ 136 h 616"/>
                <a:gd name="T46" fmla="*/ 338 w 1007"/>
                <a:gd name="T47" fmla="*/ 135 h 616"/>
                <a:gd name="T48" fmla="*/ 338 w 1007"/>
                <a:gd name="T49" fmla="*/ 0 h 6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07" h="616">
                  <a:moveTo>
                    <a:pt x="338" y="0"/>
                  </a:moveTo>
                  <a:lnTo>
                    <a:pt x="0" y="245"/>
                  </a:lnTo>
                  <a:lnTo>
                    <a:pt x="338" y="514"/>
                  </a:lnTo>
                  <a:lnTo>
                    <a:pt x="338" y="376"/>
                  </a:lnTo>
                  <a:lnTo>
                    <a:pt x="647" y="377"/>
                  </a:lnTo>
                  <a:lnTo>
                    <a:pt x="700" y="394"/>
                  </a:lnTo>
                  <a:lnTo>
                    <a:pt x="737" y="427"/>
                  </a:lnTo>
                  <a:lnTo>
                    <a:pt x="761" y="473"/>
                  </a:lnTo>
                  <a:lnTo>
                    <a:pt x="767" y="542"/>
                  </a:lnTo>
                  <a:lnTo>
                    <a:pt x="767" y="616"/>
                  </a:lnTo>
                  <a:lnTo>
                    <a:pt x="1007" y="616"/>
                  </a:lnTo>
                  <a:lnTo>
                    <a:pt x="1006" y="502"/>
                  </a:lnTo>
                  <a:lnTo>
                    <a:pt x="997" y="450"/>
                  </a:lnTo>
                  <a:lnTo>
                    <a:pt x="988" y="394"/>
                  </a:lnTo>
                  <a:lnTo>
                    <a:pt x="973" y="355"/>
                  </a:lnTo>
                  <a:lnTo>
                    <a:pt x="952" y="313"/>
                  </a:lnTo>
                  <a:lnTo>
                    <a:pt x="930" y="277"/>
                  </a:lnTo>
                  <a:lnTo>
                    <a:pt x="894" y="236"/>
                  </a:lnTo>
                  <a:lnTo>
                    <a:pt x="854" y="202"/>
                  </a:lnTo>
                  <a:lnTo>
                    <a:pt x="812" y="177"/>
                  </a:lnTo>
                  <a:lnTo>
                    <a:pt x="763" y="154"/>
                  </a:lnTo>
                  <a:lnTo>
                    <a:pt x="703" y="139"/>
                  </a:lnTo>
                  <a:lnTo>
                    <a:pt x="647" y="136"/>
                  </a:lnTo>
                  <a:lnTo>
                    <a:pt x="338" y="135"/>
                  </a:lnTo>
                  <a:lnTo>
                    <a:pt x="338" y="0"/>
                  </a:lnTo>
                  <a:close/>
                </a:path>
              </a:pathLst>
            </a:custGeom>
            <a:solidFill>
              <a:srgbClr val="800080"/>
            </a:solidFill>
            <a:ln w="4763">
              <a:solidFill>
                <a:srgbClr val="000000"/>
              </a:solidFill>
              <a:prstDash val="solid"/>
              <a:round/>
              <a:headEnd/>
              <a:tailEnd/>
            </a:ln>
          </p:spPr>
          <p:txBody>
            <a:bodyPr/>
            <a:lstStyle/>
            <a:p>
              <a:endParaRPr lang="en-GB"/>
            </a:p>
          </p:txBody>
        </p:sp>
        <p:sp>
          <p:nvSpPr>
            <p:cNvPr id="200740" name="Freeform 36"/>
            <p:cNvSpPr>
              <a:spLocks/>
            </p:cNvSpPr>
            <p:nvPr/>
          </p:nvSpPr>
          <p:spPr bwMode="auto">
            <a:xfrm>
              <a:off x="5078" y="3667"/>
              <a:ext cx="335" cy="206"/>
            </a:xfrm>
            <a:custGeom>
              <a:avLst/>
              <a:gdLst>
                <a:gd name="T0" fmla="*/ 669 w 1006"/>
                <a:gd name="T1" fmla="*/ 0 h 616"/>
                <a:gd name="T2" fmla="*/ 1006 w 1006"/>
                <a:gd name="T3" fmla="*/ 244 h 616"/>
                <a:gd name="T4" fmla="*/ 669 w 1006"/>
                <a:gd name="T5" fmla="*/ 513 h 616"/>
                <a:gd name="T6" fmla="*/ 669 w 1006"/>
                <a:gd name="T7" fmla="*/ 375 h 616"/>
                <a:gd name="T8" fmla="*/ 360 w 1006"/>
                <a:gd name="T9" fmla="*/ 376 h 616"/>
                <a:gd name="T10" fmla="*/ 308 w 1006"/>
                <a:gd name="T11" fmla="*/ 393 h 616"/>
                <a:gd name="T12" fmla="*/ 270 w 1006"/>
                <a:gd name="T13" fmla="*/ 427 h 616"/>
                <a:gd name="T14" fmla="*/ 246 w 1006"/>
                <a:gd name="T15" fmla="*/ 472 h 616"/>
                <a:gd name="T16" fmla="*/ 240 w 1006"/>
                <a:gd name="T17" fmla="*/ 542 h 616"/>
                <a:gd name="T18" fmla="*/ 240 w 1006"/>
                <a:gd name="T19" fmla="*/ 616 h 616"/>
                <a:gd name="T20" fmla="*/ 0 w 1006"/>
                <a:gd name="T21" fmla="*/ 616 h 616"/>
                <a:gd name="T22" fmla="*/ 1 w 1006"/>
                <a:gd name="T23" fmla="*/ 500 h 616"/>
                <a:gd name="T24" fmla="*/ 10 w 1006"/>
                <a:gd name="T25" fmla="*/ 448 h 616"/>
                <a:gd name="T26" fmla="*/ 20 w 1006"/>
                <a:gd name="T27" fmla="*/ 393 h 616"/>
                <a:gd name="T28" fmla="*/ 34 w 1006"/>
                <a:gd name="T29" fmla="*/ 354 h 616"/>
                <a:gd name="T30" fmla="*/ 55 w 1006"/>
                <a:gd name="T31" fmla="*/ 311 h 616"/>
                <a:gd name="T32" fmla="*/ 76 w 1006"/>
                <a:gd name="T33" fmla="*/ 276 h 616"/>
                <a:gd name="T34" fmla="*/ 113 w 1006"/>
                <a:gd name="T35" fmla="*/ 235 h 616"/>
                <a:gd name="T36" fmla="*/ 153 w 1006"/>
                <a:gd name="T37" fmla="*/ 200 h 616"/>
                <a:gd name="T38" fmla="*/ 195 w 1006"/>
                <a:gd name="T39" fmla="*/ 176 h 616"/>
                <a:gd name="T40" fmla="*/ 244 w 1006"/>
                <a:gd name="T41" fmla="*/ 152 h 616"/>
                <a:gd name="T42" fmla="*/ 304 w 1006"/>
                <a:gd name="T43" fmla="*/ 138 h 616"/>
                <a:gd name="T44" fmla="*/ 360 w 1006"/>
                <a:gd name="T45" fmla="*/ 136 h 616"/>
                <a:gd name="T46" fmla="*/ 669 w 1006"/>
                <a:gd name="T47" fmla="*/ 134 h 616"/>
                <a:gd name="T48" fmla="*/ 669 w 1006"/>
                <a:gd name="T49" fmla="*/ 0 h 6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006" h="616">
                  <a:moveTo>
                    <a:pt x="669" y="0"/>
                  </a:moveTo>
                  <a:lnTo>
                    <a:pt x="1006" y="244"/>
                  </a:lnTo>
                  <a:lnTo>
                    <a:pt x="669" y="513"/>
                  </a:lnTo>
                  <a:lnTo>
                    <a:pt x="669" y="375"/>
                  </a:lnTo>
                  <a:lnTo>
                    <a:pt x="360" y="376"/>
                  </a:lnTo>
                  <a:lnTo>
                    <a:pt x="308" y="393"/>
                  </a:lnTo>
                  <a:lnTo>
                    <a:pt x="270" y="427"/>
                  </a:lnTo>
                  <a:lnTo>
                    <a:pt x="246" y="472"/>
                  </a:lnTo>
                  <a:lnTo>
                    <a:pt x="240" y="542"/>
                  </a:lnTo>
                  <a:lnTo>
                    <a:pt x="240" y="616"/>
                  </a:lnTo>
                  <a:lnTo>
                    <a:pt x="0" y="616"/>
                  </a:lnTo>
                  <a:lnTo>
                    <a:pt x="1" y="500"/>
                  </a:lnTo>
                  <a:lnTo>
                    <a:pt x="10" y="448"/>
                  </a:lnTo>
                  <a:lnTo>
                    <a:pt x="20" y="393"/>
                  </a:lnTo>
                  <a:lnTo>
                    <a:pt x="34" y="354"/>
                  </a:lnTo>
                  <a:lnTo>
                    <a:pt x="55" y="311"/>
                  </a:lnTo>
                  <a:lnTo>
                    <a:pt x="76" y="276"/>
                  </a:lnTo>
                  <a:lnTo>
                    <a:pt x="113" y="235"/>
                  </a:lnTo>
                  <a:lnTo>
                    <a:pt x="153" y="200"/>
                  </a:lnTo>
                  <a:lnTo>
                    <a:pt x="195" y="176"/>
                  </a:lnTo>
                  <a:lnTo>
                    <a:pt x="244" y="152"/>
                  </a:lnTo>
                  <a:lnTo>
                    <a:pt x="304" y="138"/>
                  </a:lnTo>
                  <a:lnTo>
                    <a:pt x="360" y="136"/>
                  </a:lnTo>
                  <a:lnTo>
                    <a:pt x="669" y="134"/>
                  </a:lnTo>
                  <a:lnTo>
                    <a:pt x="669" y="0"/>
                  </a:lnTo>
                  <a:close/>
                </a:path>
              </a:pathLst>
            </a:custGeom>
            <a:solidFill>
              <a:srgbClr val="800080"/>
            </a:solidFill>
            <a:ln w="4763">
              <a:solidFill>
                <a:srgbClr val="000000"/>
              </a:solidFill>
              <a:prstDash val="solid"/>
              <a:round/>
              <a:headEnd/>
              <a:tailEnd/>
            </a:ln>
          </p:spPr>
          <p:txBody>
            <a:bodyPr/>
            <a:lstStyle/>
            <a:p>
              <a:endParaRPr lang="en-GB"/>
            </a:p>
          </p:txBody>
        </p:sp>
      </p:grpSp>
    </p:spTree>
    <p:extLst>
      <p:ext uri="{BB962C8B-B14F-4D97-AF65-F5344CB8AC3E}">
        <p14:creationId xmlns:p14="http://schemas.microsoft.com/office/powerpoint/2010/main" val="401293481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200707">
                                            <p:txEl>
                                              <p:pRg st="0" end="0"/>
                                            </p:txEl>
                                          </p:spTgt>
                                        </p:tgtEl>
                                        <p:attrNameLst>
                                          <p:attrName>style.visibility</p:attrName>
                                        </p:attrNameLst>
                                      </p:cBhvr>
                                      <p:to>
                                        <p:strVal val="visible"/>
                                      </p:to>
                                    </p:set>
                                    <p:animEffect transition="in" filter="wipe(up)">
                                      <p:cBhvr>
                                        <p:cTn id="7" dur="500"/>
                                        <p:tgtEl>
                                          <p:spTgt spid="200707">
                                            <p:txEl>
                                              <p:pRg st="0" end="0"/>
                                            </p:txEl>
                                          </p:spTgt>
                                        </p:tgtEl>
                                      </p:cBhvr>
                                    </p:animEffect>
                                  </p:childTnLst>
                                </p:cTn>
                              </p:par>
                            </p:childTnLst>
                          </p:cTn>
                        </p:par>
                        <p:par>
                          <p:cTn id="8" fill="hold" nodeType="afterGroup">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200707">
                                            <p:txEl>
                                              <p:pRg st="1" end="1"/>
                                            </p:txEl>
                                          </p:spTgt>
                                        </p:tgtEl>
                                        <p:attrNameLst>
                                          <p:attrName>style.visibility</p:attrName>
                                        </p:attrNameLst>
                                      </p:cBhvr>
                                      <p:to>
                                        <p:strVal val="visible"/>
                                      </p:to>
                                    </p:set>
                                    <p:animEffect transition="in" filter="wipe(up)">
                                      <p:cBhvr>
                                        <p:cTn id="11" dur="500"/>
                                        <p:tgtEl>
                                          <p:spTgt spid="200707">
                                            <p:txEl>
                                              <p:pRg st="1" end="1"/>
                                            </p:txEl>
                                          </p:spTgt>
                                        </p:tgtEl>
                                      </p:cBhvr>
                                    </p:animEffect>
                                  </p:childTnLst>
                                </p:cTn>
                              </p:par>
                            </p:childTnLst>
                          </p:cTn>
                        </p:par>
                        <p:par>
                          <p:cTn id="12" fill="hold" nodeType="afterGroup">
                            <p:stCondLst>
                              <p:cond delay="1000"/>
                            </p:stCondLst>
                            <p:childTnLst>
                              <p:par>
                                <p:cTn id="13" presetID="22" presetClass="entr" presetSubtype="1" fill="hold" grpId="0" nodeType="afterEffect">
                                  <p:stCondLst>
                                    <p:cond delay="0"/>
                                  </p:stCondLst>
                                  <p:childTnLst>
                                    <p:set>
                                      <p:cBhvr>
                                        <p:cTn id="14" dur="1" fill="hold">
                                          <p:stCondLst>
                                            <p:cond delay="0"/>
                                          </p:stCondLst>
                                        </p:cTn>
                                        <p:tgtEl>
                                          <p:spTgt spid="200707">
                                            <p:txEl>
                                              <p:pRg st="2" end="2"/>
                                            </p:txEl>
                                          </p:spTgt>
                                        </p:tgtEl>
                                        <p:attrNameLst>
                                          <p:attrName>style.visibility</p:attrName>
                                        </p:attrNameLst>
                                      </p:cBhvr>
                                      <p:to>
                                        <p:strVal val="visible"/>
                                      </p:to>
                                    </p:set>
                                    <p:animEffect transition="in" filter="wipe(up)">
                                      <p:cBhvr>
                                        <p:cTn id="15" dur="500"/>
                                        <p:tgtEl>
                                          <p:spTgt spid="200707">
                                            <p:txEl>
                                              <p:pRg st="2" end="2"/>
                                            </p:txEl>
                                          </p:spTgt>
                                        </p:tgtEl>
                                      </p:cBhvr>
                                    </p:animEffect>
                                  </p:childTnLst>
                                </p:cTn>
                              </p:par>
                            </p:childTnLst>
                          </p:cTn>
                        </p:par>
                        <p:par>
                          <p:cTn id="16" fill="hold" nodeType="afterGroup">
                            <p:stCondLst>
                              <p:cond delay="1500"/>
                            </p:stCondLst>
                            <p:childTnLst>
                              <p:par>
                                <p:cTn id="17" presetID="2" presetClass="entr" presetSubtype="8" fill="hold" nodeType="afterEffect">
                                  <p:stCondLst>
                                    <p:cond delay="0"/>
                                  </p:stCondLst>
                                  <p:childTnLst>
                                    <p:set>
                                      <p:cBhvr>
                                        <p:cTn id="18" dur="1" fill="hold">
                                          <p:stCondLst>
                                            <p:cond delay="0"/>
                                          </p:stCondLst>
                                        </p:cTn>
                                        <p:tgtEl>
                                          <p:spTgt spid="200709"/>
                                        </p:tgtEl>
                                        <p:attrNameLst>
                                          <p:attrName>style.visibility</p:attrName>
                                        </p:attrNameLst>
                                      </p:cBhvr>
                                      <p:to>
                                        <p:strVal val="visible"/>
                                      </p:to>
                                    </p:set>
                                    <p:anim calcmode="lin" valueType="num">
                                      <p:cBhvr additive="base">
                                        <p:cTn id="19" dur="500" fill="hold"/>
                                        <p:tgtEl>
                                          <p:spTgt spid="200709"/>
                                        </p:tgtEl>
                                        <p:attrNameLst>
                                          <p:attrName>ppt_x</p:attrName>
                                        </p:attrNameLst>
                                      </p:cBhvr>
                                      <p:tavLst>
                                        <p:tav tm="0">
                                          <p:val>
                                            <p:strVal val="0-#ppt_w/2"/>
                                          </p:val>
                                        </p:tav>
                                        <p:tav tm="100000">
                                          <p:val>
                                            <p:strVal val="#ppt_x"/>
                                          </p:val>
                                        </p:tav>
                                      </p:tavLst>
                                    </p:anim>
                                    <p:anim calcmode="lin" valueType="num">
                                      <p:cBhvr additive="base">
                                        <p:cTn id="20" dur="500" fill="hold"/>
                                        <p:tgtEl>
                                          <p:spTgt spid="200709"/>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1" fill="hold" grpId="0" nodeType="clickEffect">
                                  <p:stCondLst>
                                    <p:cond delay="0"/>
                                  </p:stCondLst>
                                  <p:childTnLst>
                                    <p:set>
                                      <p:cBhvr>
                                        <p:cTn id="24" dur="1" fill="hold">
                                          <p:stCondLst>
                                            <p:cond delay="0"/>
                                          </p:stCondLst>
                                        </p:cTn>
                                        <p:tgtEl>
                                          <p:spTgt spid="200708">
                                            <p:txEl>
                                              <p:pRg st="0" end="0"/>
                                            </p:txEl>
                                          </p:spTgt>
                                        </p:tgtEl>
                                        <p:attrNameLst>
                                          <p:attrName>style.visibility</p:attrName>
                                        </p:attrNameLst>
                                      </p:cBhvr>
                                      <p:to>
                                        <p:strVal val="visible"/>
                                      </p:to>
                                    </p:set>
                                    <p:animEffect transition="in" filter="wipe(up)">
                                      <p:cBhvr>
                                        <p:cTn id="25" dur="500"/>
                                        <p:tgtEl>
                                          <p:spTgt spid="200708">
                                            <p:txEl>
                                              <p:pRg st="0" end="0"/>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200708">
                                            <p:txEl>
                                              <p:pRg st="1" end="1"/>
                                            </p:txEl>
                                          </p:spTgt>
                                        </p:tgtEl>
                                        <p:attrNameLst>
                                          <p:attrName>style.visibility</p:attrName>
                                        </p:attrNameLst>
                                      </p:cBhvr>
                                      <p:to>
                                        <p:strVal val="visible"/>
                                      </p:to>
                                    </p:set>
                                    <p:animEffect transition="in" filter="wipe(up)">
                                      <p:cBhvr>
                                        <p:cTn id="30" dur="500"/>
                                        <p:tgtEl>
                                          <p:spTgt spid="200708">
                                            <p:txEl>
                                              <p:pRg st="1" end="1"/>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2" presetClass="entr" presetSubtype="1" fill="hold" grpId="0" nodeType="clickEffect">
                                  <p:stCondLst>
                                    <p:cond delay="0"/>
                                  </p:stCondLst>
                                  <p:childTnLst>
                                    <p:set>
                                      <p:cBhvr>
                                        <p:cTn id="34" dur="1" fill="hold">
                                          <p:stCondLst>
                                            <p:cond delay="0"/>
                                          </p:stCondLst>
                                        </p:cTn>
                                        <p:tgtEl>
                                          <p:spTgt spid="200708">
                                            <p:txEl>
                                              <p:pRg st="2" end="2"/>
                                            </p:txEl>
                                          </p:spTgt>
                                        </p:tgtEl>
                                        <p:attrNameLst>
                                          <p:attrName>style.visibility</p:attrName>
                                        </p:attrNameLst>
                                      </p:cBhvr>
                                      <p:to>
                                        <p:strVal val="visible"/>
                                      </p:to>
                                    </p:set>
                                    <p:animEffect transition="in" filter="wipe(up)">
                                      <p:cBhvr>
                                        <p:cTn id="35" dur="500"/>
                                        <p:tgtEl>
                                          <p:spTgt spid="200708">
                                            <p:txEl>
                                              <p:pRg st="2" end="2"/>
                                            </p:txEl>
                                          </p:spTgt>
                                        </p:tgtEl>
                                      </p:cBhvr>
                                    </p:animEffect>
                                  </p:childTnLst>
                                </p:cTn>
                              </p:par>
                            </p:childTnLst>
                          </p:cTn>
                        </p:par>
                        <p:par>
                          <p:cTn id="36" fill="hold" nodeType="afterGroup">
                            <p:stCondLst>
                              <p:cond delay="500"/>
                            </p:stCondLst>
                            <p:childTnLst>
                              <p:par>
                                <p:cTn id="37" presetID="9" presetClass="entr" presetSubtype="0" fill="hold" nodeType="afterEffect">
                                  <p:stCondLst>
                                    <p:cond delay="0"/>
                                  </p:stCondLst>
                                  <p:childTnLst>
                                    <p:set>
                                      <p:cBhvr>
                                        <p:cTn id="38" dur="1" fill="hold">
                                          <p:stCondLst>
                                            <p:cond delay="0"/>
                                          </p:stCondLst>
                                        </p:cTn>
                                        <p:tgtEl>
                                          <p:spTgt spid="200732"/>
                                        </p:tgtEl>
                                        <p:attrNameLst>
                                          <p:attrName>style.visibility</p:attrName>
                                        </p:attrNameLst>
                                      </p:cBhvr>
                                      <p:to>
                                        <p:strVal val="visible"/>
                                      </p:to>
                                    </p:set>
                                    <p:animEffect transition="in" filter="dissolve">
                                      <p:cBhvr>
                                        <p:cTn id="39" dur="500"/>
                                        <p:tgtEl>
                                          <p:spTgt spid="2007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0707" grpId="0" build="p" autoUpdateAnimBg="0" advAuto="0"/>
      <p:bldP spid="200708" grpId="0" build="p"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848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848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cost of the pizza you ate last night relevant in this decision? In other words, should the cost of the pizza affect the decision of whether you drive or take the train to Portland?</a:t>
            </a:r>
          </a:p>
          <a:p>
            <a:pPr lvl="1">
              <a:buFont typeface="Wingdings" panose="05000000000000000000" pitchFamily="2" charset="2"/>
              <a:buNone/>
            </a:pPr>
            <a:r>
              <a:rPr lang="en-US" altLang="en-US"/>
              <a:t>A. Yes, the cost of the pizza is relevant.</a:t>
            </a:r>
          </a:p>
          <a:p>
            <a:pPr lvl="1">
              <a:buFont typeface="Wingdings" panose="05000000000000000000" pitchFamily="2" charset="2"/>
              <a:buNone/>
            </a:pPr>
            <a:r>
              <a:rPr lang="en-US" altLang="en-US"/>
              <a:t>B. No, the cost of the pizza is not relevant.</a:t>
            </a:r>
          </a:p>
        </p:txBody>
      </p:sp>
      <p:sp>
        <p:nvSpPr>
          <p:cNvPr id="148484" name="Oval 4"/>
          <p:cNvSpPr>
            <a:spLocks noChangeArrowheads="1"/>
          </p:cNvSpPr>
          <p:nvPr/>
        </p:nvSpPr>
        <p:spPr bwMode="auto">
          <a:xfrm>
            <a:off x="2514600" y="55626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256041545"/>
      </p:ext>
    </p:extLst>
  </p:cSld>
  <p:clrMapOvr>
    <a:masterClrMapping/>
  </p:clrMapOvr>
  <p:transition spd="med">
    <p:blinds dir="vert"/>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50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4950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cost of the train ticket relevant in this decision? In other words, should the cost of the train ticket affect the decision of whether you drive or take the train to Portland?</a:t>
            </a:r>
          </a:p>
          <a:p>
            <a:pPr lvl="1">
              <a:buFont typeface="Wingdings" panose="05000000000000000000" pitchFamily="2" charset="2"/>
              <a:buNone/>
            </a:pPr>
            <a:r>
              <a:rPr lang="en-US" altLang="en-US"/>
              <a:t>A. Yes, the cost of the train ticket is relevant.</a:t>
            </a:r>
          </a:p>
          <a:p>
            <a:pPr lvl="1">
              <a:buFont typeface="Wingdings" panose="05000000000000000000" pitchFamily="2" charset="2"/>
              <a:buNone/>
            </a:pPr>
            <a:r>
              <a:rPr lang="en-US" altLang="en-US"/>
              <a:t>B. No, the cost of the train ticket is not relevant.</a:t>
            </a:r>
          </a:p>
        </p:txBody>
      </p:sp>
    </p:spTree>
    <p:extLst>
      <p:ext uri="{BB962C8B-B14F-4D97-AF65-F5344CB8AC3E}">
        <p14:creationId xmlns:p14="http://schemas.microsoft.com/office/powerpoint/2010/main" val="907701607"/>
      </p:ext>
    </p:extLst>
  </p:cSld>
  <p:clrMapOvr>
    <a:masterClrMapping/>
  </p:clrMapOvr>
  <p:transition spd="med">
    <p:blinds dir="vert"/>
  </p:transition>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053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053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cost of the train ticket relevant in this decision? In other words, should the cost of the train ticket affect the decision of whether you drive or take the train to Portland?</a:t>
            </a:r>
          </a:p>
          <a:p>
            <a:pPr lvl="1">
              <a:buFont typeface="Wingdings" panose="05000000000000000000" pitchFamily="2" charset="2"/>
              <a:buNone/>
            </a:pPr>
            <a:r>
              <a:rPr lang="en-US" altLang="en-US"/>
              <a:t>A. Yes, the cost of the train ticket is relevant.</a:t>
            </a:r>
          </a:p>
          <a:p>
            <a:pPr lvl="1">
              <a:buFont typeface="Wingdings" panose="05000000000000000000" pitchFamily="2" charset="2"/>
              <a:buNone/>
            </a:pPr>
            <a:r>
              <a:rPr lang="en-US" altLang="en-US"/>
              <a:t>B. No, the cost of the train ticket is not relevant.</a:t>
            </a:r>
          </a:p>
        </p:txBody>
      </p:sp>
      <p:sp>
        <p:nvSpPr>
          <p:cNvPr id="150532" name="Oval 4"/>
          <p:cNvSpPr>
            <a:spLocks noChangeArrowheads="1"/>
          </p:cNvSpPr>
          <p:nvPr/>
        </p:nvSpPr>
        <p:spPr bwMode="auto">
          <a:xfrm>
            <a:off x="2514600" y="50292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238965760"/>
      </p:ext>
    </p:extLst>
  </p:cSld>
  <p:clrMapOvr>
    <a:masterClrMapping/>
  </p:clrMapOvr>
  <p:transition spd="med">
    <p:blinds dir="vert"/>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3603"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annual cost of licensing your car relevant in this decision?</a:t>
            </a:r>
          </a:p>
          <a:p>
            <a:pPr lvl="1">
              <a:buFont typeface="Wingdings" panose="05000000000000000000" pitchFamily="2" charset="2"/>
              <a:buNone/>
            </a:pPr>
            <a:r>
              <a:rPr lang="en-US" altLang="en-US"/>
              <a:t>A. Yes, the licensing cost is relevant.</a:t>
            </a:r>
          </a:p>
          <a:p>
            <a:pPr lvl="1">
              <a:buFont typeface="Wingdings" panose="05000000000000000000" pitchFamily="2" charset="2"/>
              <a:buNone/>
            </a:pPr>
            <a:r>
              <a:rPr lang="en-US" altLang="en-US"/>
              <a:t>B. No, the licensing cost is not relevant.</a:t>
            </a:r>
          </a:p>
        </p:txBody>
      </p:sp>
    </p:spTree>
    <p:extLst>
      <p:ext uri="{BB962C8B-B14F-4D97-AF65-F5344CB8AC3E}">
        <p14:creationId xmlns:p14="http://schemas.microsoft.com/office/powerpoint/2010/main" val="720818502"/>
      </p:ext>
    </p:extLst>
  </p:cSld>
  <p:clrMapOvr>
    <a:masterClrMapping/>
  </p:clrMapOvr>
  <p:transition spd="med">
    <p:blinds dir="vert"/>
  </p:transition>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462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annual cost of licensing your car relevant in this decision?</a:t>
            </a:r>
          </a:p>
          <a:p>
            <a:pPr lvl="1">
              <a:buFont typeface="Wingdings" panose="05000000000000000000" pitchFamily="2" charset="2"/>
              <a:buNone/>
            </a:pPr>
            <a:r>
              <a:rPr lang="en-US" altLang="en-US"/>
              <a:t>A. Yes, the licensing cost is relevant.</a:t>
            </a:r>
          </a:p>
          <a:p>
            <a:pPr lvl="1">
              <a:buFont typeface="Wingdings" panose="05000000000000000000" pitchFamily="2" charset="2"/>
              <a:buNone/>
            </a:pPr>
            <a:r>
              <a:rPr lang="en-US" altLang="en-US"/>
              <a:t>B. No, the licensing cost is not relevant.</a:t>
            </a:r>
          </a:p>
        </p:txBody>
      </p:sp>
      <p:sp>
        <p:nvSpPr>
          <p:cNvPr id="154628" name="Oval 4"/>
          <p:cNvSpPr>
            <a:spLocks noChangeArrowheads="1"/>
          </p:cNvSpPr>
          <p:nvPr/>
        </p:nvSpPr>
        <p:spPr bwMode="auto">
          <a:xfrm>
            <a:off x="2514600" y="4724400"/>
            <a:ext cx="635000" cy="635000"/>
          </a:xfrm>
          <a:prstGeom prst="ellipse">
            <a:avLst/>
          </a:prstGeom>
          <a:noFill/>
          <a:ln w="50799">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653453661"/>
      </p:ext>
    </p:extLst>
  </p:cSld>
  <p:clrMapOvr>
    <a:masterClrMapping/>
  </p:clrMapOvr>
  <p:transition spd="med">
    <p:blinds dir="vert"/>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65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565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depreciation on your car relevant in this decision?</a:t>
            </a:r>
          </a:p>
          <a:p>
            <a:pPr lvl="1">
              <a:buFont typeface="Wingdings" panose="05000000000000000000" pitchFamily="2" charset="2"/>
              <a:buNone/>
            </a:pPr>
            <a:r>
              <a:rPr lang="en-US" altLang="en-US"/>
              <a:t>A. Yes, the depreciation is relevant.</a:t>
            </a:r>
          </a:p>
          <a:p>
            <a:pPr lvl="1">
              <a:buFont typeface="Wingdings" panose="05000000000000000000" pitchFamily="2" charset="2"/>
              <a:buNone/>
            </a:pPr>
            <a:r>
              <a:rPr lang="en-US" altLang="en-US"/>
              <a:t>B. No, the depreciation is not relevant.</a:t>
            </a:r>
          </a:p>
        </p:txBody>
      </p:sp>
    </p:spTree>
    <p:extLst>
      <p:ext uri="{BB962C8B-B14F-4D97-AF65-F5344CB8AC3E}">
        <p14:creationId xmlns:p14="http://schemas.microsoft.com/office/powerpoint/2010/main" val="3093810910"/>
      </p:ext>
    </p:extLst>
  </p:cSld>
  <p:clrMapOvr>
    <a:masterClrMapping/>
  </p:clrMapOvr>
  <p:transition spd="med">
    <p:blinds dir="vert"/>
  </p:transition>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6674"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6675" name="Rectangle 3"/>
          <p:cNvSpPr>
            <a:spLocks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a:t> 	Suppose you are trying to decide whether to drive or take the train to Portland to attend a concert. You have ample cash to do either, but you don’t want to waste money needlessly. Is the depreciation on your car relevant in this decision?</a:t>
            </a:r>
          </a:p>
          <a:p>
            <a:pPr lvl="1">
              <a:buFont typeface="Wingdings" panose="05000000000000000000" pitchFamily="2" charset="2"/>
              <a:buNone/>
            </a:pPr>
            <a:r>
              <a:rPr lang="en-US" altLang="en-US"/>
              <a:t>A. Yes, the depreciation is relevant.</a:t>
            </a:r>
          </a:p>
          <a:p>
            <a:pPr lvl="1">
              <a:buFont typeface="Wingdings" panose="05000000000000000000" pitchFamily="2" charset="2"/>
              <a:buNone/>
            </a:pPr>
            <a:r>
              <a:rPr lang="en-US" altLang="en-US"/>
              <a:t>B. No, the depreciation is not relevant.</a:t>
            </a:r>
          </a:p>
        </p:txBody>
      </p:sp>
      <p:sp>
        <p:nvSpPr>
          <p:cNvPr id="156676" name="Oval 4"/>
          <p:cNvSpPr>
            <a:spLocks noChangeArrowheads="1"/>
          </p:cNvSpPr>
          <p:nvPr/>
        </p:nvSpPr>
        <p:spPr bwMode="auto">
          <a:xfrm>
            <a:off x="2514600" y="4724400"/>
            <a:ext cx="635000" cy="635000"/>
          </a:xfrm>
          <a:prstGeom prst="ellipse">
            <a:avLst/>
          </a:prstGeom>
          <a:noFill/>
          <a:ln w="50800" cap="rnd">
            <a:solidFill>
              <a:srgbClr val="FF0000"/>
            </a:solidFill>
            <a:prstDash val="sysDot"/>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6677" name="Oval 5"/>
          <p:cNvSpPr>
            <a:spLocks noChangeArrowheads="1"/>
          </p:cNvSpPr>
          <p:nvPr/>
        </p:nvSpPr>
        <p:spPr bwMode="auto">
          <a:xfrm>
            <a:off x="2514600" y="4191000"/>
            <a:ext cx="635000" cy="635000"/>
          </a:xfrm>
          <a:prstGeom prst="ellipse">
            <a:avLst/>
          </a:prstGeom>
          <a:noFill/>
          <a:ln w="50800" cap="rnd">
            <a:solidFill>
              <a:srgbClr val="FF0000"/>
            </a:solidFill>
            <a:prstDash val="sysDot"/>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56679" name="AutoShape 7"/>
          <p:cNvSpPr>
            <a:spLocks noChangeArrowheads="1"/>
          </p:cNvSpPr>
          <p:nvPr/>
        </p:nvSpPr>
        <p:spPr bwMode="auto">
          <a:xfrm>
            <a:off x="5181600" y="2209800"/>
            <a:ext cx="4495800" cy="1600200"/>
          </a:xfrm>
          <a:prstGeom prst="wedgeRectCallout">
            <a:avLst>
              <a:gd name="adj1" fmla="val -94810"/>
              <a:gd name="adj2" fmla="val 81347"/>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Depreciation that</a:t>
            </a:r>
          </a:p>
          <a:p>
            <a:pPr algn="ctr"/>
            <a:r>
              <a:rPr lang="en-US" altLang="en-US"/>
              <a:t>is a function of miles driven</a:t>
            </a:r>
          </a:p>
          <a:p>
            <a:pPr algn="ctr"/>
            <a:r>
              <a:rPr lang="en-US" altLang="en-US"/>
              <a:t> would be relevant.</a:t>
            </a:r>
          </a:p>
          <a:p>
            <a:pPr algn="ctr"/>
            <a:endParaRPr lang="en-US" altLang="en-US"/>
          </a:p>
        </p:txBody>
      </p:sp>
      <p:sp>
        <p:nvSpPr>
          <p:cNvPr id="156680" name="AutoShape 8"/>
          <p:cNvSpPr>
            <a:spLocks noChangeArrowheads="1"/>
          </p:cNvSpPr>
          <p:nvPr/>
        </p:nvSpPr>
        <p:spPr bwMode="auto">
          <a:xfrm>
            <a:off x="5257800" y="4267200"/>
            <a:ext cx="4495800" cy="1600200"/>
          </a:xfrm>
          <a:prstGeom prst="wedgeRectCallout">
            <a:avLst>
              <a:gd name="adj1" fmla="val -96505"/>
              <a:gd name="adj2" fmla="val -4366"/>
            </a:avLst>
          </a:prstGeom>
          <a:solidFill>
            <a:srgbClr val="00FFFF"/>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Depreciation that is a </a:t>
            </a:r>
          </a:p>
          <a:p>
            <a:pPr algn="ctr"/>
            <a:r>
              <a:rPr lang="en-US" altLang="en-US"/>
              <a:t>function of the passage of</a:t>
            </a:r>
          </a:p>
          <a:p>
            <a:pPr algn="ctr"/>
            <a:r>
              <a:rPr lang="en-US" altLang="en-US"/>
              <a:t> time would not be relevant.</a:t>
            </a:r>
          </a:p>
          <a:p>
            <a:pPr algn="ctr"/>
            <a:endParaRPr lang="en-US" altLang="en-US"/>
          </a:p>
        </p:txBody>
      </p:sp>
    </p:spTree>
    <p:extLst>
      <p:ext uri="{BB962C8B-B14F-4D97-AF65-F5344CB8AC3E}">
        <p14:creationId xmlns:p14="http://schemas.microsoft.com/office/powerpoint/2010/main" val="4014494426"/>
      </p:ext>
    </p:extLst>
  </p:cSld>
  <p:clrMapOvr>
    <a:masterClrMapping/>
  </p:clrMapOvr>
  <p:transition spd="med">
    <p:blinds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56677"/>
                                        </p:tgtEl>
                                        <p:attrNameLst>
                                          <p:attrName>style.visibility</p:attrName>
                                        </p:attrNameLst>
                                      </p:cBhvr>
                                      <p:to>
                                        <p:strVal val="visible"/>
                                      </p:to>
                                    </p:set>
                                    <p:anim calcmode="lin" valueType="num">
                                      <p:cBhvr additive="base">
                                        <p:cTn id="7" dur="500" fill="hold"/>
                                        <p:tgtEl>
                                          <p:spTgt spid="156677"/>
                                        </p:tgtEl>
                                        <p:attrNameLst>
                                          <p:attrName>ppt_x</p:attrName>
                                        </p:attrNameLst>
                                      </p:cBhvr>
                                      <p:tavLst>
                                        <p:tav tm="0">
                                          <p:val>
                                            <p:strVal val="0-#ppt_w/2"/>
                                          </p:val>
                                        </p:tav>
                                        <p:tav tm="100000">
                                          <p:val>
                                            <p:strVal val="#ppt_x"/>
                                          </p:val>
                                        </p:tav>
                                      </p:tavLst>
                                    </p:anim>
                                    <p:anim calcmode="lin" valueType="num">
                                      <p:cBhvr additive="base">
                                        <p:cTn id="8" dur="500" fill="hold"/>
                                        <p:tgtEl>
                                          <p:spTgt spid="15667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2" fill="hold" grpId="0" nodeType="afterEffect">
                                  <p:stCondLst>
                                    <p:cond delay="2000"/>
                                  </p:stCondLst>
                                  <p:childTnLst>
                                    <p:set>
                                      <p:cBhvr>
                                        <p:cTn id="11" dur="1" fill="hold">
                                          <p:stCondLst>
                                            <p:cond delay="0"/>
                                          </p:stCondLst>
                                        </p:cTn>
                                        <p:tgtEl>
                                          <p:spTgt spid="156679"/>
                                        </p:tgtEl>
                                        <p:attrNameLst>
                                          <p:attrName>style.visibility</p:attrName>
                                        </p:attrNameLst>
                                      </p:cBhvr>
                                      <p:to>
                                        <p:strVal val="visible"/>
                                      </p:to>
                                    </p:set>
                                    <p:anim calcmode="lin" valueType="num">
                                      <p:cBhvr additive="base">
                                        <p:cTn id="12" dur="500" fill="hold"/>
                                        <p:tgtEl>
                                          <p:spTgt spid="156679"/>
                                        </p:tgtEl>
                                        <p:attrNameLst>
                                          <p:attrName>ppt_x</p:attrName>
                                        </p:attrNameLst>
                                      </p:cBhvr>
                                      <p:tavLst>
                                        <p:tav tm="0">
                                          <p:val>
                                            <p:strVal val="1+#ppt_w/2"/>
                                          </p:val>
                                        </p:tav>
                                        <p:tav tm="100000">
                                          <p:val>
                                            <p:strVal val="#ppt_x"/>
                                          </p:val>
                                        </p:tav>
                                      </p:tavLst>
                                    </p:anim>
                                    <p:anim calcmode="lin" valueType="num">
                                      <p:cBhvr additive="base">
                                        <p:cTn id="13" dur="500" fill="hold"/>
                                        <p:tgtEl>
                                          <p:spTgt spid="156679"/>
                                        </p:tgtEl>
                                        <p:attrNameLst>
                                          <p:attrName>ppt_y</p:attrName>
                                        </p:attrNameLst>
                                      </p:cBhvr>
                                      <p:tavLst>
                                        <p:tav tm="0">
                                          <p:val>
                                            <p:strVal val="#ppt_y"/>
                                          </p:val>
                                        </p:tav>
                                        <p:tav tm="100000">
                                          <p:val>
                                            <p:strVal val="#ppt_y"/>
                                          </p:val>
                                        </p:tav>
                                      </p:tavLst>
                                    </p:anim>
                                  </p:child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156676"/>
                                        </p:tgtEl>
                                        <p:attrNameLst>
                                          <p:attrName>style.visibility</p:attrName>
                                        </p:attrNameLst>
                                      </p:cBhvr>
                                      <p:to>
                                        <p:strVal val="visible"/>
                                      </p:to>
                                    </p:set>
                                    <p:anim calcmode="lin" valueType="num">
                                      <p:cBhvr additive="base">
                                        <p:cTn id="18" dur="500" fill="hold"/>
                                        <p:tgtEl>
                                          <p:spTgt spid="156676"/>
                                        </p:tgtEl>
                                        <p:attrNameLst>
                                          <p:attrName>ppt_x</p:attrName>
                                        </p:attrNameLst>
                                      </p:cBhvr>
                                      <p:tavLst>
                                        <p:tav tm="0">
                                          <p:val>
                                            <p:strVal val="0-#ppt_w/2"/>
                                          </p:val>
                                        </p:tav>
                                        <p:tav tm="100000">
                                          <p:val>
                                            <p:strVal val="#ppt_x"/>
                                          </p:val>
                                        </p:tav>
                                      </p:tavLst>
                                    </p:anim>
                                    <p:anim calcmode="lin" valueType="num">
                                      <p:cBhvr additive="base">
                                        <p:cTn id="19" dur="500" fill="hold"/>
                                        <p:tgtEl>
                                          <p:spTgt spid="156676"/>
                                        </p:tgtEl>
                                        <p:attrNameLst>
                                          <p:attrName>ppt_y</p:attrName>
                                        </p:attrNameLst>
                                      </p:cBhvr>
                                      <p:tavLst>
                                        <p:tav tm="0">
                                          <p:val>
                                            <p:strVal val="#ppt_y"/>
                                          </p:val>
                                        </p:tav>
                                        <p:tav tm="100000">
                                          <p:val>
                                            <p:strVal val="#ppt_y"/>
                                          </p:val>
                                        </p:tav>
                                      </p:tavLst>
                                    </p:anim>
                                  </p:childTnLst>
                                </p:cTn>
                              </p:par>
                            </p:childTnLst>
                          </p:cTn>
                        </p:par>
                        <p:par>
                          <p:cTn id="20" fill="hold" nodeType="afterGroup">
                            <p:stCondLst>
                              <p:cond delay="500"/>
                            </p:stCondLst>
                            <p:childTnLst>
                              <p:par>
                                <p:cTn id="21" presetID="2" presetClass="entr" presetSubtype="6" fill="hold" grpId="0" nodeType="afterEffect">
                                  <p:stCondLst>
                                    <p:cond delay="2000"/>
                                  </p:stCondLst>
                                  <p:childTnLst>
                                    <p:set>
                                      <p:cBhvr>
                                        <p:cTn id="22" dur="1" fill="hold">
                                          <p:stCondLst>
                                            <p:cond delay="0"/>
                                          </p:stCondLst>
                                        </p:cTn>
                                        <p:tgtEl>
                                          <p:spTgt spid="156680"/>
                                        </p:tgtEl>
                                        <p:attrNameLst>
                                          <p:attrName>style.visibility</p:attrName>
                                        </p:attrNameLst>
                                      </p:cBhvr>
                                      <p:to>
                                        <p:strVal val="visible"/>
                                      </p:to>
                                    </p:set>
                                    <p:anim calcmode="lin" valueType="num">
                                      <p:cBhvr additive="base">
                                        <p:cTn id="23" dur="500" fill="hold"/>
                                        <p:tgtEl>
                                          <p:spTgt spid="156680"/>
                                        </p:tgtEl>
                                        <p:attrNameLst>
                                          <p:attrName>ppt_x</p:attrName>
                                        </p:attrNameLst>
                                      </p:cBhvr>
                                      <p:tavLst>
                                        <p:tav tm="0">
                                          <p:val>
                                            <p:strVal val="1+#ppt_w/2"/>
                                          </p:val>
                                        </p:tav>
                                        <p:tav tm="100000">
                                          <p:val>
                                            <p:strVal val="#ppt_x"/>
                                          </p:val>
                                        </p:tav>
                                      </p:tavLst>
                                    </p:anim>
                                    <p:anim calcmode="lin" valueType="num">
                                      <p:cBhvr additive="base">
                                        <p:cTn id="24" dur="500" fill="hold"/>
                                        <p:tgtEl>
                                          <p:spTgt spid="15668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6676" grpId="0" animBg="1"/>
      <p:bldP spid="156677" grpId="0" animBg="1"/>
      <p:bldP spid="156679" grpId="0" animBg="1" autoUpdateAnimBg="0"/>
      <p:bldP spid="156680" grpId="0" animBg="1"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02"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Opportunity Costs</a:t>
            </a:r>
          </a:p>
        </p:txBody>
      </p:sp>
      <p:sp>
        <p:nvSpPr>
          <p:cNvPr id="204803" name="Rectangle 3"/>
          <p:cNvSpPr>
            <a:spLocks noGrp="1" noChangeArrowheads="1"/>
          </p:cNvSpPr>
          <p:nvPr>
            <p:ph type="body" sz="half" idx="1"/>
          </p:nvPr>
        </p:nvSpPr>
        <p:spPr>
          <a:xfrm>
            <a:off x="1828800" y="1447800"/>
            <a:ext cx="4648200" cy="1828800"/>
          </a:xfrm>
          <a:noFill/>
          <a:ln/>
          <a:extLst>
            <a:ext uri="{91240B29-F687-4F45-9708-019B960494DF}">
              <a14:hiddenLine xmlns:a14="http://schemas.microsoft.com/office/drawing/2010/main" w="12699">
                <a:solidFill>
                  <a:schemeClr val="accent2"/>
                </a:solidFill>
                <a:miter lim="800000"/>
                <a:headEnd/>
                <a:tailEnd/>
              </a14:hiddenLine>
            </a:ext>
            <a:ext uri="{AF507438-7753-43E0-B8FC-AC1667EBCBE1}">
              <a14:hiddenEffects xmlns:a14="http://schemas.microsoft.com/office/drawing/2010/main">
                <a:effectLst>
                  <a:outerShdw dist="35921" dir="2700000" algn="ctr" rotWithShape="0">
                    <a:schemeClr val="tx1"/>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sz="2400"/>
              <a:t>   The potential benefit that is given up when one alternative is selected over another.</a:t>
            </a:r>
            <a:br>
              <a:rPr lang="en-US" altLang="en-US" sz="2400"/>
            </a:br>
            <a:endParaRPr lang="en-US" altLang="en-US" sz="2400"/>
          </a:p>
        </p:txBody>
      </p:sp>
      <p:grpSp>
        <p:nvGrpSpPr>
          <p:cNvPr id="204804" name="Group 4"/>
          <p:cNvGrpSpPr>
            <a:grpSpLocks/>
          </p:cNvGrpSpPr>
          <p:nvPr/>
        </p:nvGrpSpPr>
        <p:grpSpPr bwMode="auto">
          <a:xfrm>
            <a:off x="6991350" y="2257425"/>
            <a:ext cx="3238500" cy="3257550"/>
            <a:chOff x="3444" y="1422"/>
            <a:chExt cx="2040" cy="2052"/>
          </a:xfrm>
        </p:grpSpPr>
        <p:sp>
          <p:nvSpPr>
            <p:cNvPr id="204805" name="Freeform 5"/>
            <p:cNvSpPr>
              <a:spLocks/>
            </p:cNvSpPr>
            <p:nvPr/>
          </p:nvSpPr>
          <p:spPr bwMode="auto">
            <a:xfrm>
              <a:off x="3444" y="1832"/>
              <a:ext cx="763" cy="1642"/>
            </a:xfrm>
            <a:custGeom>
              <a:avLst/>
              <a:gdLst>
                <a:gd name="T0" fmla="*/ 1497 w 4582"/>
                <a:gd name="T1" fmla="*/ 0 h 8208"/>
                <a:gd name="T2" fmla="*/ 1832 w 4582"/>
                <a:gd name="T3" fmla="*/ 94 h 8208"/>
                <a:gd name="T4" fmla="*/ 2050 w 4582"/>
                <a:gd name="T5" fmla="*/ 244 h 8208"/>
                <a:gd name="T6" fmla="*/ 2848 w 4582"/>
                <a:gd name="T7" fmla="*/ 1073 h 8208"/>
                <a:gd name="T8" fmla="*/ 3456 w 4582"/>
                <a:gd name="T9" fmla="*/ 2615 h 8208"/>
                <a:gd name="T10" fmla="*/ 4159 w 4582"/>
                <a:gd name="T11" fmla="*/ 4310 h 8208"/>
                <a:gd name="T12" fmla="*/ 4582 w 4582"/>
                <a:gd name="T13" fmla="*/ 4576 h 8208"/>
                <a:gd name="T14" fmla="*/ 2752 w 4582"/>
                <a:gd name="T15" fmla="*/ 8208 h 8208"/>
                <a:gd name="T16" fmla="*/ 0 w 4582"/>
                <a:gd name="T17" fmla="*/ 8208 h 8208"/>
                <a:gd name="T18" fmla="*/ 0 w 4582"/>
                <a:gd name="T19" fmla="*/ 3367 h 8208"/>
                <a:gd name="T20" fmla="*/ 554 w 4582"/>
                <a:gd name="T21" fmla="*/ 1355 h 8208"/>
                <a:gd name="T22" fmla="*/ 978 w 4582"/>
                <a:gd name="T23" fmla="*/ 621 h 8208"/>
                <a:gd name="T24" fmla="*/ 1403 w 4582"/>
                <a:gd name="T25" fmla="*/ 285 h 8208"/>
                <a:gd name="T26" fmla="*/ 1497 w 4582"/>
                <a:gd name="T27" fmla="*/ 0 h 8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582" h="8208">
                  <a:moveTo>
                    <a:pt x="1497" y="0"/>
                  </a:moveTo>
                  <a:lnTo>
                    <a:pt x="1832" y="94"/>
                  </a:lnTo>
                  <a:lnTo>
                    <a:pt x="2050" y="244"/>
                  </a:lnTo>
                  <a:lnTo>
                    <a:pt x="2848" y="1073"/>
                  </a:lnTo>
                  <a:lnTo>
                    <a:pt x="3456" y="2615"/>
                  </a:lnTo>
                  <a:lnTo>
                    <a:pt x="4159" y="4310"/>
                  </a:lnTo>
                  <a:lnTo>
                    <a:pt x="4582" y="4576"/>
                  </a:lnTo>
                  <a:lnTo>
                    <a:pt x="2752" y="8208"/>
                  </a:lnTo>
                  <a:lnTo>
                    <a:pt x="0" y="8208"/>
                  </a:lnTo>
                  <a:lnTo>
                    <a:pt x="0" y="3367"/>
                  </a:lnTo>
                  <a:lnTo>
                    <a:pt x="554" y="1355"/>
                  </a:lnTo>
                  <a:lnTo>
                    <a:pt x="978" y="621"/>
                  </a:lnTo>
                  <a:lnTo>
                    <a:pt x="1403" y="285"/>
                  </a:lnTo>
                  <a:lnTo>
                    <a:pt x="1497" y="0"/>
                  </a:lnTo>
                  <a:close/>
                </a:path>
              </a:pathLst>
            </a:custGeom>
            <a:solidFill>
              <a:srgbClr val="515151"/>
            </a:solidFill>
            <a:ln w="0">
              <a:solidFill>
                <a:srgbClr val="515151"/>
              </a:solidFill>
              <a:prstDash val="solid"/>
              <a:round/>
              <a:headEnd/>
              <a:tailEnd/>
            </a:ln>
          </p:spPr>
          <p:txBody>
            <a:bodyPr/>
            <a:lstStyle/>
            <a:p>
              <a:endParaRPr lang="en-GB"/>
            </a:p>
          </p:txBody>
        </p:sp>
        <p:sp>
          <p:nvSpPr>
            <p:cNvPr id="204806" name="Freeform 6"/>
            <p:cNvSpPr>
              <a:spLocks/>
            </p:cNvSpPr>
            <p:nvPr/>
          </p:nvSpPr>
          <p:spPr bwMode="auto">
            <a:xfrm>
              <a:off x="3703" y="1805"/>
              <a:ext cx="215" cy="273"/>
            </a:xfrm>
            <a:custGeom>
              <a:avLst/>
              <a:gdLst>
                <a:gd name="T0" fmla="*/ 41 w 1292"/>
                <a:gd name="T1" fmla="*/ 0 h 1362"/>
                <a:gd name="T2" fmla="*/ 0 w 1292"/>
                <a:gd name="T3" fmla="*/ 141 h 1362"/>
                <a:gd name="T4" fmla="*/ 244 w 1292"/>
                <a:gd name="T5" fmla="*/ 236 h 1362"/>
                <a:gd name="T6" fmla="*/ 400 w 1292"/>
                <a:gd name="T7" fmla="*/ 343 h 1362"/>
                <a:gd name="T8" fmla="*/ 546 w 1292"/>
                <a:gd name="T9" fmla="*/ 493 h 1362"/>
                <a:gd name="T10" fmla="*/ 773 w 1292"/>
                <a:gd name="T11" fmla="*/ 725 h 1362"/>
                <a:gd name="T12" fmla="*/ 966 w 1292"/>
                <a:gd name="T13" fmla="*/ 962 h 1362"/>
                <a:gd name="T14" fmla="*/ 1074 w 1292"/>
                <a:gd name="T15" fmla="*/ 1112 h 1362"/>
                <a:gd name="T16" fmla="*/ 1190 w 1292"/>
                <a:gd name="T17" fmla="*/ 1255 h 1362"/>
                <a:gd name="T18" fmla="*/ 1248 w 1292"/>
                <a:gd name="T19" fmla="*/ 1362 h 1362"/>
                <a:gd name="T20" fmla="*/ 1287 w 1292"/>
                <a:gd name="T21" fmla="*/ 1164 h 1362"/>
                <a:gd name="T22" fmla="*/ 1292 w 1292"/>
                <a:gd name="T23" fmla="*/ 999 h 1362"/>
                <a:gd name="T24" fmla="*/ 694 w 1292"/>
                <a:gd name="T25" fmla="*/ 281 h 1362"/>
                <a:gd name="T26" fmla="*/ 339 w 1292"/>
                <a:gd name="T27" fmla="*/ 49 h 1362"/>
                <a:gd name="T28" fmla="*/ 192 w 1292"/>
                <a:gd name="T29" fmla="*/ 0 h 1362"/>
                <a:gd name="T30" fmla="*/ 41 w 1292"/>
                <a:gd name="T31" fmla="*/ 0 h 13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292" h="1362">
                  <a:moveTo>
                    <a:pt x="41" y="0"/>
                  </a:moveTo>
                  <a:lnTo>
                    <a:pt x="0" y="141"/>
                  </a:lnTo>
                  <a:lnTo>
                    <a:pt x="244" y="236"/>
                  </a:lnTo>
                  <a:lnTo>
                    <a:pt x="400" y="343"/>
                  </a:lnTo>
                  <a:lnTo>
                    <a:pt x="546" y="493"/>
                  </a:lnTo>
                  <a:lnTo>
                    <a:pt x="773" y="725"/>
                  </a:lnTo>
                  <a:lnTo>
                    <a:pt x="966" y="962"/>
                  </a:lnTo>
                  <a:lnTo>
                    <a:pt x="1074" y="1112"/>
                  </a:lnTo>
                  <a:lnTo>
                    <a:pt x="1190" y="1255"/>
                  </a:lnTo>
                  <a:lnTo>
                    <a:pt x="1248" y="1362"/>
                  </a:lnTo>
                  <a:lnTo>
                    <a:pt x="1287" y="1164"/>
                  </a:lnTo>
                  <a:lnTo>
                    <a:pt x="1292" y="999"/>
                  </a:lnTo>
                  <a:lnTo>
                    <a:pt x="694" y="281"/>
                  </a:lnTo>
                  <a:lnTo>
                    <a:pt x="339" y="49"/>
                  </a:lnTo>
                  <a:lnTo>
                    <a:pt x="192" y="0"/>
                  </a:lnTo>
                  <a:lnTo>
                    <a:pt x="41" y="0"/>
                  </a:lnTo>
                  <a:close/>
                </a:path>
              </a:pathLst>
            </a:custGeom>
            <a:solidFill>
              <a:srgbClr val="FFFFFF"/>
            </a:solidFill>
            <a:ln w="0">
              <a:solidFill>
                <a:srgbClr val="FFFFFF"/>
              </a:solidFill>
              <a:prstDash val="solid"/>
              <a:round/>
              <a:headEnd/>
              <a:tailEnd/>
            </a:ln>
          </p:spPr>
          <p:txBody>
            <a:bodyPr/>
            <a:lstStyle/>
            <a:p>
              <a:endParaRPr lang="en-GB"/>
            </a:p>
          </p:txBody>
        </p:sp>
        <p:sp>
          <p:nvSpPr>
            <p:cNvPr id="204807" name="Freeform 7"/>
            <p:cNvSpPr>
              <a:spLocks/>
            </p:cNvSpPr>
            <p:nvPr/>
          </p:nvSpPr>
          <p:spPr bwMode="auto">
            <a:xfrm>
              <a:off x="3911" y="2031"/>
              <a:ext cx="143" cy="483"/>
            </a:xfrm>
            <a:custGeom>
              <a:avLst/>
              <a:gdLst>
                <a:gd name="T0" fmla="*/ 51 w 859"/>
                <a:gd name="T1" fmla="*/ 0 h 2414"/>
                <a:gd name="T2" fmla="*/ 51 w 859"/>
                <a:gd name="T3" fmla="*/ 53 h 2414"/>
                <a:gd name="T4" fmla="*/ 0 w 859"/>
                <a:gd name="T5" fmla="*/ 221 h 2414"/>
                <a:gd name="T6" fmla="*/ 70 w 859"/>
                <a:gd name="T7" fmla="*/ 442 h 2414"/>
                <a:gd name="T8" fmla="*/ 132 w 859"/>
                <a:gd name="T9" fmla="*/ 574 h 2414"/>
                <a:gd name="T10" fmla="*/ 373 w 859"/>
                <a:gd name="T11" fmla="*/ 1175 h 2414"/>
                <a:gd name="T12" fmla="*/ 859 w 859"/>
                <a:gd name="T13" fmla="*/ 2414 h 2414"/>
                <a:gd name="T14" fmla="*/ 859 w 859"/>
                <a:gd name="T15" fmla="*/ 2016 h 2414"/>
                <a:gd name="T16" fmla="*/ 723 w 859"/>
                <a:gd name="T17" fmla="*/ 1545 h 2414"/>
                <a:gd name="T18" fmla="*/ 218 w 859"/>
                <a:gd name="T19" fmla="*/ 325 h 2414"/>
                <a:gd name="T20" fmla="*/ 158 w 859"/>
                <a:gd name="T21" fmla="*/ 262 h 2414"/>
                <a:gd name="T22" fmla="*/ 158 w 859"/>
                <a:gd name="T23" fmla="*/ 141 h 2414"/>
                <a:gd name="T24" fmla="*/ 113 w 859"/>
                <a:gd name="T25" fmla="*/ 53 h 2414"/>
                <a:gd name="T26" fmla="*/ 51 w 859"/>
                <a:gd name="T27" fmla="*/ 0 h 24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859" h="2414">
                  <a:moveTo>
                    <a:pt x="51" y="0"/>
                  </a:moveTo>
                  <a:lnTo>
                    <a:pt x="51" y="53"/>
                  </a:lnTo>
                  <a:lnTo>
                    <a:pt x="0" y="221"/>
                  </a:lnTo>
                  <a:lnTo>
                    <a:pt x="70" y="442"/>
                  </a:lnTo>
                  <a:lnTo>
                    <a:pt x="132" y="574"/>
                  </a:lnTo>
                  <a:lnTo>
                    <a:pt x="373" y="1175"/>
                  </a:lnTo>
                  <a:lnTo>
                    <a:pt x="859" y="2414"/>
                  </a:lnTo>
                  <a:lnTo>
                    <a:pt x="859" y="2016"/>
                  </a:lnTo>
                  <a:lnTo>
                    <a:pt x="723" y="1545"/>
                  </a:lnTo>
                  <a:lnTo>
                    <a:pt x="218" y="325"/>
                  </a:lnTo>
                  <a:lnTo>
                    <a:pt x="158" y="262"/>
                  </a:lnTo>
                  <a:lnTo>
                    <a:pt x="158" y="141"/>
                  </a:lnTo>
                  <a:lnTo>
                    <a:pt x="113" y="53"/>
                  </a:lnTo>
                  <a:lnTo>
                    <a:pt x="51" y="0"/>
                  </a:lnTo>
                  <a:close/>
                </a:path>
              </a:pathLst>
            </a:custGeom>
            <a:solidFill>
              <a:srgbClr val="FF0000"/>
            </a:solidFill>
            <a:ln w="0">
              <a:solidFill>
                <a:srgbClr val="FF0000"/>
              </a:solidFill>
              <a:prstDash val="solid"/>
              <a:round/>
              <a:headEnd/>
              <a:tailEnd/>
            </a:ln>
          </p:spPr>
          <p:txBody>
            <a:bodyPr/>
            <a:lstStyle/>
            <a:p>
              <a:endParaRPr lang="en-GB"/>
            </a:p>
          </p:txBody>
        </p:sp>
        <p:sp>
          <p:nvSpPr>
            <p:cNvPr id="204808" name="Freeform 8"/>
            <p:cNvSpPr>
              <a:spLocks/>
            </p:cNvSpPr>
            <p:nvPr/>
          </p:nvSpPr>
          <p:spPr bwMode="auto">
            <a:xfrm>
              <a:off x="4539" y="2545"/>
              <a:ext cx="566" cy="524"/>
            </a:xfrm>
            <a:custGeom>
              <a:avLst/>
              <a:gdLst>
                <a:gd name="T0" fmla="*/ 0 w 3397"/>
                <a:gd name="T1" fmla="*/ 308 h 2622"/>
                <a:gd name="T2" fmla="*/ 0 w 3397"/>
                <a:gd name="T3" fmla="*/ 263 h 2622"/>
                <a:gd name="T4" fmla="*/ 20 w 3397"/>
                <a:gd name="T5" fmla="*/ 180 h 2622"/>
                <a:gd name="T6" fmla="*/ 52 w 3397"/>
                <a:gd name="T7" fmla="*/ 130 h 2622"/>
                <a:gd name="T8" fmla="*/ 252 w 3397"/>
                <a:gd name="T9" fmla="*/ 0 h 2622"/>
                <a:gd name="T10" fmla="*/ 361 w 3397"/>
                <a:gd name="T11" fmla="*/ 33 h 2622"/>
                <a:gd name="T12" fmla="*/ 3397 w 3397"/>
                <a:gd name="T13" fmla="*/ 2182 h 2622"/>
                <a:gd name="T14" fmla="*/ 3347 w 3397"/>
                <a:gd name="T15" fmla="*/ 2376 h 2622"/>
                <a:gd name="T16" fmla="*/ 3177 w 3397"/>
                <a:gd name="T17" fmla="*/ 2586 h 2622"/>
                <a:gd name="T18" fmla="*/ 3084 w 3397"/>
                <a:gd name="T19" fmla="*/ 2622 h 2622"/>
                <a:gd name="T20" fmla="*/ 0 w 3397"/>
                <a:gd name="T21" fmla="*/ 308 h 26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97" h="2622">
                  <a:moveTo>
                    <a:pt x="0" y="308"/>
                  </a:moveTo>
                  <a:lnTo>
                    <a:pt x="0" y="263"/>
                  </a:lnTo>
                  <a:lnTo>
                    <a:pt x="20" y="180"/>
                  </a:lnTo>
                  <a:lnTo>
                    <a:pt x="52" y="130"/>
                  </a:lnTo>
                  <a:lnTo>
                    <a:pt x="252" y="0"/>
                  </a:lnTo>
                  <a:lnTo>
                    <a:pt x="361" y="33"/>
                  </a:lnTo>
                  <a:lnTo>
                    <a:pt x="3397" y="2182"/>
                  </a:lnTo>
                  <a:lnTo>
                    <a:pt x="3347" y="2376"/>
                  </a:lnTo>
                  <a:lnTo>
                    <a:pt x="3177" y="2586"/>
                  </a:lnTo>
                  <a:lnTo>
                    <a:pt x="3084" y="2622"/>
                  </a:lnTo>
                  <a:lnTo>
                    <a:pt x="0" y="308"/>
                  </a:lnTo>
                  <a:close/>
                </a:path>
              </a:pathLst>
            </a:custGeom>
            <a:solidFill>
              <a:srgbClr val="FFFFFF"/>
            </a:solidFill>
            <a:ln w="0">
              <a:solidFill>
                <a:srgbClr val="FFFFFF"/>
              </a:solidFill>
              <a:prstDash val="solid"/>
              <a:round/>
              <a:headEnd/>
              <a:tailEnd/>
            </a:ln>
          </p:spPr>
          <p:txBody>
            <a:bodyPr/>
            <a:lstStyle/>
            <a:p>
              <a:endParaRPr lang="en-GB"/>
            </a:p>
          </p:txBody>
        </p:sp>
        <p:sp>
          <p:nvSpPr>
            <p:cNvPr id="204809" name="Freeform 9"/>
            <p:cNvSpPr>
              <a:spLocks/>
            </p:cNvSpPr>
            <p:nvPr/>
          </p:nvSpPr>
          <p:spPr bwMode="auto">
            <a:xfrm>
              <a:off x="4533" y="2576"/>
              <a:ext cx="563" cy="505"/>
            </a:xfrm>
            <a:custGeom>
              <a:avLst/>
              <a:gdLst>
                <a:gd name="T0" fmla="*/ 74 w 3379"/>
                <a:gd name="T1" fmla="*/ 0 h 2525"/>
                <a:gd name="T2" fmla="*/ 26 w 3379"/>
                <a:gd name="T3" fmla="*/ 54 h 2525"/>
                <a:gd name="T4" fmla="*/ 0 w 3379"/>
                <a:gd name="T5" fmla="*/ 155 h 2525"/>
                <a:gd name="T6" fmla="*/ 3129 w 3379"/>
                <a:gd name="T7" fmla="*/ 2525 h 2525"/>
                <a:gd name="T8" fmla="*/ 3256 w 3379"/>
                <a:gd name="T9" fmla="*/ 2425 h 2525"/>
                <a:gd name="T10" fmla="*/ 3379 w 3379"/>
                <a:gd name="T11" fmla="*/ 2042 h 2525"/>
                <a:gd name="T12" fmla="*/ 3355 w 3379"/>
                <a:gd name="T13" fmla="*/ 2042 h 2525"/>
                <a:gd name="T14" fmla="*/ 3204 w 3379"/>
                <a:gd name="T15" fmla="*/ 2170 h 2525"/>
                <a:gd name="T16" fmla="*/ 3152 w 3379"/>
                <a:gd name="T17" fmla="*/ 2273 h 2525"/>
                <a:gd name="T18" fmla="*/ 74 w 3379"/>
                <a:gd name="T19" fmla="*/ 0 h 2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379" h="2525">
                  <a:moveTo>
                    <a:pt x="74" y="0"/>
                  </a:moveTo>
                  <a:lnTo>
                    <a:pt x="26" y="54"/>
                  </a:lnTo>
                  <a:lnTo>
                    <a:pt x="0" y="155"/>
                  </a:lnTo>
                  <a:lnTo>
                    <a:pt x="3129" y="2525"/>
                  </a:lnTo>
                  <a:lnTo>
                    <a:pt x="3256" y="2425"/>
                  </a:lnTo>
                  <a:lnTo>
                    <a:pt x="3379" y="2042"/>
                  </a:lnTo>
                  <a:lnTo>
                    <a:pt x="3355" y="2042"/>
                  </a:lnTo>
                  <a:lnTo>
                    <a:pt x="3204" y="2170"/>
                  </a:lnTo>
                  <a:lnTo>
                    <a:pt x="3152" y="2273"/>
                  </a:lnTo>
                  <a:lnTo>
                    <a:pt x="74" y="0"/>
                  </a:lnTo>
                  <a:close/>
                </a:path>
              </a:pathLst>
            </a:custGeom>
            <a:solidFill>
              <a:srgbClr val="B5B5B5"/>
            </a:solidFill>
            <a:ln w="0">
              <a:solidFill>
                <a:srgbClr val="B5B5B5"/>
              </a:solidFill>
              <a:prstDash val="solid"/>
              <a:round/>
              <a:headEnd/>
              <a:tailEnd/>
            </a:ln>
          </p:spPr>
          <p:txBody>
            <a:bodyPr/>
            <a:lstStyle/>
            <a:p>
              <a:endParaRPr lang="en-GB"/>
            </a:p>
          </p:txBody>
        </p:sp>
        <p:sp>
          <p:nvSpPr>
            <p:cNvPr id="204810" name="Freeform 10"/>
            <p:cNvSpPr>
              <a:spLocks/>
            </p:cNvSpPr>
            <p:nvPr/>
          </p:nvSpPr>
          <p:spPr bwMode="auto">
            <a:xfrm>
              <a:off x="4728" y="2725"/>
              <a:ext cx="159" cy="85"/>
            </a:xfrm>
            <a:custGeom>
              <a:avLst/>
              <a:gdLst>
                <a:gd name="T0" fmla="*/ 0 w 954"/>
                <a:gd name="T1" fmla="*/ 177 h 428"/>
                <a:gd name="T2" fmla="*/ 92 w 954"/>
                <a:gd name="T3" fmla="*/ 206 h 428"/>
                <a:gd name="T4" fmla="*/ 191 w 954"/>
                <a:gd name="T5" fmla="*/ 206 h 428"/>
                <a:gd name="T6" fmla="*/ 264 w 954"/>
                <a:gd name="T7" fmla="*/ 166 h 428"/>
                <a:gd name="T8" fmla="*/ 318 w 954"/>
                <a:gd name="T9" fmla="*/ 156 h 428"/>
                <a:gd name="T10" fmla="*/ 318 w 954"/>
                <a:gd name="T11" fmla="*/ 82 h 428"/>
                <a:gd name="T12" fmla="*/ 331 w 954"/>
                <a:gd name="T13" fmla="*/ 51 h 428"/>
                <a:gd name="T14" fmla="*/ 425 w 954"/>
                <a:gd name="T15" fmla="*/ 0 h 428"/>
                <a:gd name="T16" fmla="*/ 483 w 954"/>
                <a:gd name="T17" fmla="*/ 95 h 428"/>
                <a:gd name="T18" fmla="*/ 388 w 954"/>
                <a:gd name="T19" fmla="*/ 156 h 428"/>
                <a:gd name="T20" fmla="*/ 397 w 954"/>
                <a:gd name="T21" fmla="*/ 219 h 428"/>
                <a:gd name="T22" fmla="*/ 483 w 954"/>
                <a:gd name="T23" fmla="*/ 271 h 428"/>
                <a:gd name="T24" fmla="*/ 557 w 954"/>
                <a:gd name="T25" fmla="*/ 302 h 428"/>
                <a:gd name="T26" fmla="*/ 736 w 954"/>
                <a:gd name="T27" fmla="*/ 306 h 428"/>
                <a:gd name="T28" fmla="*/ 954 w 954"/>
                <a:gd name="T29" fmla="*/ 290 h 428"/>
                <a:gd name="T30" fmla="*/ 923 w 954"/>
                <a:gd name="T31" fmla="*/ 387 h 428"/>
                <a:gd name="T32" fmla="*/ 814 w 954"/>
                <a:gd name="T33" fmla="*/ 425 h 428"/>
                <a:gd name="T34" fmla="*/ 692 w 954"/>
                <a:gd name="T35" fmla="*/ 428 h 428"/>
                <a:gd name="T36" fmla="*/ 501 w 954"/>
                <a:gd name="T37" fmla="*/ 402 h 428"/>
                <a:gd name="T38" fmla="*/ 252 w 954"/>
                <a:gd name="T39" fmla="*/ 254 h 428"/>
                <a:gd name="T40" fmla="*/ 174 w 954"/>
                <a:gd name="T41" fmla="*/ 321 h 428"/>
                <a:gd name="T42" fmla="*/ 82 w 954"/>
                <a:gd name="T43" fmla="*/ 336 h 428"/>
                <a:gd name="T44" fmla="*/ 11 w 954"/>
                <a:gd name="T45" fmla="*/ 264 h 428"/>
                <a:gd name="T46" fmla="*/ 0 w 954"/>
                <a:gd name="T47" fmla="*/ 177 h 4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954" h="428">
                  <a:moveTo>
                    <a:pt x="0" y="177"/>
                  </a:moveTo>
                  <a:lnTo>
                    <a:pt x="92" y="206"/>
                  </a:lnTo>
                  <a:lnTo>
                    <a:pt x="191" y="206"/>
                  </a:lnTo>
                  <a:lnTo>
                    <a:pt x="264" y="166"/>
                  </a:lnTo>
                  <a:lnTo>
                    <a:pt x="318" y="156"/>
                  </a:lnTo>
                  <a:lnTo>
                    <a:pt x="318" y="82"/>
                  </a:lnTo>
                  <a:lnTo>
                    <a:pt x="331" y="51"/>
                  </a:lnTo>
                  <a:lnTo>
                    <a:pt x="425" y="0"/>
                  </a:lnTo>
                  <a:lnTo>
                    <a:pt x="483" y="95"/>
                  </a:lnTo>
                  <a:lnTo>
                    <a:pt x="388" y="156"/>
                  </a:lnTo>
                  <a:lnTo>
                    <a:pt x="397" y="219"/>
                  </a:lnTo>
                  <a:lnTo>
                    <a:pt x="483" y="271"/>
                  </a:lnTo>
                  <a:lnTo>
                    <a:pt x="557" y="302"/>
                  </a:lnTo>
                  <a:lnTo>
                    <a:pt x="736" y="306"/>
                  </a:lnTo>
                  <a:lnTo>
                    <a:pt x="954" y="290"/>
                  </a:lnTo>
                  <a:lnTo>
                    <a:pt x="923" y="387"/>
                  </a:lnTo>
                  <a:lnTo>
                    <a:pt x="814" y="425"/>
                  </a:lnTo>
                  <a:lnTo>
                    <a:pt x="692" y="428"/>
                  </a:lnTo>
                  <a:lnTo>
                    <a:pt x="501" y="402"/>
                  </a:lnTo>
                  <a:lnTo>
                    <a:pt x="252" y="254"/>
                  </a:lnTo>
                  <a:lnTo>
                    <a:pt x="174" y="321"/>
                  </a:lnTo>
                  <a:lnTo>
                    <a:pt x="82" y="336"/>
                  </a:lnTo>
                  <a:lnTo>
                    <a:pt x="11" y="264"/>
                  </a:lnTo>
                  <a:lnTo>
                    <a:pt x="0" y="177"/>
                  </a:lnTo>
                  <a:close/>
                </a:path>
              </a:pathLst>
            </a:custGeom>
            <a:solidFill>
              <a:srgbClr val="FF0000"/>
            </a:solidFill>
            <a:ln w="0">
              <a:solidFill>
                <a:srgbClr val="FF0000"/>
              </a:solidFill>
              <a:prstDash val="solid"/>
              <a:round/>
              <a:headEnd/>
              <a:tailEnd/>
            </a:ln>
          </p:spPr>
          <p:txBody>
            <a:bodyPr/>
            <a:lstStyle/>
            <a:p>
              <a:endParaRPr lang="en-GB"/>
            </a:p>
          </p:txBody>
        </p:sp>
        <p:sp>
          <p:nvSpPr>
            <p:cNvPr id="204811" name="Freeform 11"/>
            <p:cNvSpPr>
              <a:spLocks/>
            </p:cNvSpPr>
            <p:nvPr/>
          </p:nvSpPr>
          <p:spPr bwMode="auto">
            <a:xfrm>
              <a:off x="4731" y="1597"/>
              <a:ext cx="116" cy="128"/>
            </a:xfrm>
            <a:custGeom>
              <a:avLst/>
              <a:gdLst>
                <a:gd name="T0" fmla="*/ 615 w 698"/>
                <a:gd name="T1" fmla="*/ 0 h 636"/>
                <a:gd name="T2" fmla="*/ 425 w 698"/>
                <a:gd name="T3" fmla="*/ 106 h 636"/>
                <a:gd name="T4" fmla="*/ 217 w 698"/>
                <a:gd name="T5" fmla="*/ 269 h 636"/>
                <a:gd name="T6" fmla="*/ 56 w 698"/>
                <a:gd name="T7" fmla="*/ 471 h 636"/>
                <a:gd name="T8" fmla="*/ 0 w 698"/>
                <a:gd name="T9" fmla="*/ 599 h 636"/>
                <a:gd name="T10" fmla="*/ 271 w 698"/>
                <a:gd name="T11" fmla="*/ 636 h 636"/>
                <a:gd name="T12" fmla="*/ 473 w 698"/>
                <a:gd name="T13" fmla="*/ 274 h 636"/>
                <a:gd name="T14" fmla="*/ 698 w 698"/>
                <a:gd name="T15" fmla="*/ 28 h 636"/>
                <a:gd name="T16" fmla="*/ 615 w 698"/>
                <a:gd name="T17" fmla="*/ 0 h 6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98" h="636">
                  <a:moveTo>
                    <a:pt x="615" y="0"/>
                  </a:moveTo>
                  <a:lnTo>
                    <a:pt x="425" y="106"/>
                  </a:lnTo>
                  <a:lnTo>
                    <a:pt x="217" y="269"/>
                  </a:lnTo>
                  <a:lnTo>
                    <a:pt x="56" y="471"/>
                  </a:lnTo>
                  <a:lnTo>
                    <a:pt x="0" y="599"/>
                  </a:lnTo>
                  <a:lnTo>
                    <a:pt x="271" y="636"/>
                  </a:lnTo>
                  <a:lnTo>
                    <a:pt x="473" y="274"/>
                  </a:lnTo>
                  <a:lnTo>
                    <a:pt x="698" y="28"/>
                  </a:lnTo>
                  <a:lnTo>
                    <a:pt x="615" y="0"/>
                  </a:lnTo>
                  <a:close/>
                </a:path>
              </a:pathLst>
            </a:custGeom>
            <a:solidFill>
              <a:srgbClr val="00235B"/>
            </a:solidFill>
            <a:ln w="0">
              <a:solidFill>
                <a:srgbClr val="00235B"/>
              </a:solidFill>
              <a:prstDash val="solid"/>
              <a:round/>
              <a:headEnd/>
              <a:tailEnd/>
            </a:ln>
          </p:spPr>
          <p:txBody>
            <a:bodyPr/>
            <a:lstStyle/>
            <a:p>
              <a:endParaRPr lang="en-GB"/>
            </a:p>
          </p:txBody>
        </p:sp>
        <p:sp>
          <p:nvSpPr>
            <p:cNvPr id="204812" name="Freeform 12"/>
            <p:cNvSpPr>
              <a:spLocks/>
            </p:cNvSpPr>
            <p:nvPr/>
          </p:nvSpPr>
          <p:spPr bwMode="auto">
            <a:xfrm>
              <a:off x="4818" y="2036"/>
              <a:ext cx="272" cy="713"/>
            </a:xfrm>
            <a:custGeom>
              <a:avLst/>
              <a:gdLst>
                <a:gd name="T0" fmla="*/ 240 w 1634"/>
                <a:gd name="T1" fmla="*/ 528 h 3565"/>
                <a:gd name="T2" fmla="*/ 141 w 1634"/>
                <a:gd name="T3" fmla="*/ 666 h 3565"/>
                <a:gd name="T4" fmla="*/ 24 w 1634"/>
                <a:gd name="T5" fmla="*/ 987 h 3565"/>
                <a:gd name="T6" fmla="*/ 0 w 1634"/>
                <a:gd name="T7" fmla="*/ 2223 h 3565"/>
                <a:gd name="T8" fmla="*/ 558 w 1634"/>
                <a:gd name="T9" fmla="*/ 3565 h 3565"/>
                <a:gd name="T10" fmla="*/ 1308 w 1634"/>
                <a:gd name="T11" fmla="*/ 1913 h 3565"/>
                <a:gd name="T12" fmla="*/ 1370 w 1634"/>
                <a:gd name="T13" fmla="*/ 749 h 3565"/>
                <a:gd name="T14" fmla="*/ 1634 w 1634"/>
                <a:gd name="T15" fmla="*/ 291 h 3565"/>
                <a:gd name="T16" fmla="*/ 1344 w 1634"/>
                <a:gd name="T17" fmla="*/ 0 h 3565"/>
                <a:gd name="T18" fmla="*/ 240 w 1634"/>
                <a:gd name="T19" fmla="*/ 528 h 35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34" h="3565">
                  <a:moveTo>
                    <a:pt x="240" y="528"/>
                  </a:moveTo>
                  <a:lnTo>
                    <a:pt x="141" y="666"/>
                  </a:lnTo>
                  <a:lnTo>
                    <a:pt x="24" y="987"/>
                  </a:lnTo>
                  <a:lnTo>
                    <a:pt x="0" y="2223"/>
                  </a:lnTo>
                  <a:lnTo>
                    <a:pt x="558" y="3565"/>
                  </a:lnTo>
                  <a:lnTo>
                    <a:pt x="1308" y="1913"/>
                  </a:lnTo>
                  <a:lnTo>
                    <a:pt x="1370" y="749"/>
                  </a:lnTo>
                  <a:lnTo>
                    <a:pt x="1634" y="291"/>
                  </a:lnTo>
                  <a:lnTo>
                    <a:pt x="1344" y="0"/>
                  </a:lnTo>
                  <a:lnTo>
                    <a:pt x="240" y="528"/>
                  </a:lnTo>
                  <a:close/>
                </a:path>
              </a:pathLst>
            </a:custGeom>
            <a:solidFill>
              <a:srgbClr val="FFFFFF"/>
            </a:solidFill>
            <a:ln w="0">
              <a:solidFill>
                <a:srgbClr val="FFFFFF"/>
              </a:solidFill>
              <a:prstDash val="solid"/>
              <a:round/>
              <a:headEnd/>
              <a:tailEnd/>
            </a:ln>
          </p:spPr>
          <p:txBody>
            <a:bodyPr/>
            <a:lstStyle/>
            <a:p>
              <a:endParaRPr lang="en-GB"/>
            </a:p>
          </p:txBody>
        </p:sp>
        <p:sp>
          <p:nvSpPr>
            <p:cNvPr id="204813" name="Freeform 13"/>
            <p:cNvSpPr>
              <a:spLocks/>
            </p:cNvSpPr>
            <p:nvPr/>
          </p:nvSpPr>
          <p:spPr bwMode="auto">
            <a:xfrm>
              <a:off x="4877" y="2186"/>
              <a:ext cx="100" cy="590"/>
            </a:xfrm>
            <a:custGeom>
              <a:avLst/>
              <a:gdLst>
                <a:gd name="T0" fmla="*/ 329 w 597"/>
                <a:gd name="T1" fmla="*/ 0 h 2950"/>
                <a:gd name="T2" fmla="*/ 179 w 597"/>
                <a:gd name="T3" fmla="*/ 111 h 2950"/>
                <a:gd name="T4" fmla="*/ 174 w 597"/>
                <a:gd name="T5" fmla="*/ 269 h 2950"/>
                <a:gd name="T6" fmla="*/ 231 w 597"/>
                <a:gd name="T7" fmla="*/ 385 h 2950"/>
                <a:gd name="T8" fmla="*/ 240 w 597"/>
                <a:gd name="T9" fmla="*/ 490 h 2950"/>
                <a:gd name="T10" fmla="*/ 148 w 597"/>
                <a:gd name="T11" fmla="*/ 687 h 2950"/>
                <a:gd name="T12" fmla="*/ 82 w 597"/>
                <a:gd name="T13" fmla="*/ 796 h 2950"/>
                <a:gd name="T14" fmla="*/ 35 w 597"/>
                <a:gd name="T15" fmla="*/ 1010 h 2950"/>
                <a:gd name="T16" fmla="*/ 29 w 597"/>
                <a:gd name="T17" fmla="*/ 1178 h 2950"/>
                <a:gd name="T18" fmla="*/ 29 w 597"/>
                <a:gd name="T19" fmla="*/ 1581 h 2950"/>
                <a:gd name="T20" fmla="*/ 44 w 597"/>
                <a:gd name="T21" fmla="*/ 1935 h 2950"/>
                <a:gd name="T22" fmla="*/ 24 w 597"/>
                <a:gd name="T23" fmla="*/ 2045 h 2950"/>
                <a:gd name="T24" fmla="*/ 0 w 597"/>
                <a:gd name="T25" fmla="*/ 2173 h 2950"/>
                <a:gd name="T26" fmla="*/ 66 w 597"/>
                <a:gd name="T27" fmla="*/ 2950 h 2950"/>
                <a:gd name="T28" fmla="*/ 395 w 597"/>
                <a:gd name="T29" fmla="*/ 2021 h 2950"/>
                <a:gd name="T30" fmla="*/ 597 w 597"/>
                <a:gd name="T31" fmla="*/ 1501 h 2950"/>
                <a:gd name="T32" fmla="*/ 500 w 597"/>
                <a:gd name="T33" fmla="*/ 1151 h 2950"/>
                <a:gd name="T34" fmla="*/ 493 w 597"/>
                <a:gd name="T35" fmla="*/ 977 h 2950"/>
                <a:gd name="T36" fmla="*/ 513 w 597"/>
                <a:gd name="T37" fmla="*/ 719 h 2950"/>
                <a:gd name="T38" fmla="*/ 510 w 597"/>
                <a:gd name="T39" fmla="*/ 551 h 2950"/>
                <a:gd name="T40" fmla="*/ 479 w 597"/>
                <a:gd name="T41" fmla="*/ 423 h 2950"/>
                <a:gd name="T42" fmla="*/ 421 w 597"/>
                <a:gd name="T43" fmla="*/ 332 h 2950"/>
                <a:gd name="T44" fmla="*/ 381 w 597"/>
                <a:gd name="T45" fmla="*/ 302 h 2950"/>
                <a:gd name="T46" fmla="*/ 427 w 597"/>
                <a:gd name="T47" fmla="*/ 232 h 2950"/>
                <a:gd name="T48" fmla="*/ 427 w 597"/>
                <a:gd name="T49" fmla="*/ 170 h 2950"/>
                <a:gd name="T50" fmla="*/ 329 w 597"/>
                <a:gd name="T51" fmla="*/ 0 h 2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597" h="2950">
                  <a:moveTo>
                    <a:pt x="329" y="0"/>
                  </a:moveTo>
                  <a:lnTo>
                    <a:pt x="179" y="111"/>
                  </a:lnTo>
                  <a:lnTo>
                    <a:pt x="174" y="269"/>
                  </a:lnTo>
                  <a:lnTo>
                    <a:pt x="231" y="385"/>
                  </a:lnTo>
                  <a:lnTo>
                    <a:pt x="240" y="490"/>
                  </a:lnTo>
                  <a:lnTo>
                    <a:pt x="148" y="687"/>
                  </a:lnTo>
                  <a:lnTo>
                    <a:pt x="82" y="796"/>
                  </a:lnTo>
                  <a:lnTo>
                    <a:pt x="35" y="1010"/>
                  </a:lnTo>
                  <a:lnTo>
                    <a:pt x="29" y="1178"/>
                  </a:lnTo>
                  <a:lnTo>
                    <a:pt x="29" y="1581"/>
                  </a:lnTo>
                  <a:lnTo>
                    <a:pt x="44" y="1935"/>
                  </a:lnTo>
                  <a:lnTo>
                    <a:pt x="24" y="2045"/>
                  </a:lnTo>
                  <a:lnTo>
                    <a:pt x="0" y="2173"/>
                  </a:lnTo>
                  <a:lnTo>
                    <a:pt x="66" y="2950"/>
                  </a:lnTo>
                  <a:lnTo>
                    <a:pt x="395" y="2021"/>
                  </a:lnTo>
                  <a:lnTo>
                    <a:pt x="597" y="1501"/>
                  </a:lnTo>
                  <a:lnTo>
                    <a:pt x="500" y="1151"/>
                  </a:lnTo>
                  <a:lnTo>
                    <a:pt x="493" y="977"/>
                  </a:lnTo>
                  <a:lnTo>
                    <a:pt x="513" y="719"/>
                  </a:lnTo>
                  <a:lnTo>
                    <a:pt x="510" y="551"/>
                  </a:lnTo>
                  <a:lnTo>
                    <a:pt x="479" y="423"/>
                  </a:lnTo>
                  <a:lnTo>
                    <a:pt x="421" y="332"/>
                  </a:lnTo>
                  <a:lnTo>
                    <a:pt x="381" y="302"/>
                  </a:lnTo>
                  <a:lnTo>
                    <a:pt x="427" y="232"/>
                  </a:lnTo>
                  <a:lnTo>
                    <a:pt x="427" y="170"/>
                  </a:lnTo>
                  <a:lnTo>
                    <a:pt x="329" y="0"/>
                  </a:lnTo>
                  <a:close/>
                </a:path>
              </a:pathLst>
            </a:custGeom>
            <a:solidFill>
              <a:srgbClr val="FFEA00"/>
            </a:solidFill>
            <a:ln w="0">
              <a:solidFill>
                <a:srgbClr val="FFEA00"/>
              </a:solidFill>
              <a:prstDash val="solid"/>
              <a:round/>
              <a:headEnd/>
              <a:tailEnd/>
            </a:ln>
          </p:spPr>
          <p:txBody>
            <a:bodyPr/>
            <a:lstStyle/>
            <a:p>
              <a:endParaRPr lang="en-GB"/>
            </a:p>
          </p:txBody>
        </p:sp>
        <p:sp>
          <p:nvSpPr>
            <p:cNvPr id="204814" name="Freeform 14"/>
            <p:cNvSpPr>
              <a:spLocks/>
            </p:cNvSpPr>
            <p:nvPr/>
          </p:nvSpPr>
          <p:spPr bwMode="auto">
            <a:xfrm>
              <a:off x="4714" y="1696"/>
              <a:ext cx="314" cy="484"/>
            </a:xfrm>
            <a:custGeom>
              <a:avLst/>
              <a:gdLst>
                <a:gd name="T0" fmla="*/ 26 w 1878"/>
                <a:gd name="T1" fmla="*/ 335 h 2420"/>
                <a:gd name="T2" fmla="*/ 0 w 1878"/>
                <a:gd name="T3" fmla="*/ 698 h 2420"/>
                <a:gd name="T4" fmla="*/ 129 w 1878"/>
                <a:gd name="T5" fmla="*/ 909 h 2420"/>
                <a:gd name="T6" fmla="*/ 37 w 1878"/>
                <a:gd name="T7" fmla="*/ 1150 h 2420"/>
                <a:gd name="T8" fmla="*/ 37 w 1878"/>
                <a:gd name="T9" fmla="*/ 1190 h 2420"/>
                <a:gd name="T10" fmla="*/ 59 w 1878"/>
                <a:gd name="T11" fmla="*/ 1225 h 2420"/>
                <a:gd name="T12" fmla="*/ 78 w 1878"/>
                <a:gd name="T13" fmla="*/ 1255 h 2420"/>
                <a:gd name="T14" fmla="*/ 200 w 1878"/>
                <a:gd name="T15" fmla="*/ 1671 h 2420"/>
                <a:gd name="T16" fmla="*/ 200 w 1878"/>
                <a:gd name="T17" fmla="*/ 1724 h 2420"/>
                <a:gd name="T18" fmla="*/ 205 w 1878"/>
                <a:gd name="T19" fmla="*/ 1825 h 2420"/>
                <a:gd name="T20" fmla="*/ 244 w 1878"/>
                <a:gd name="T21" fmla="*/ 1927 h 2420"/>
                <a:gd name="T22" fmla="*/ 322 w 1878"/>
                <a:gd name="T23" fmla="*/ 1963 h 2420"/>
                <a:gd name="T24" fmla="*/ 809 w 1878"/>
                <a:gd name="T25" fmla="*/ 1927 h 2420"/>
                <a:gd name="T26" fmla="*/ 1194 w 1878"/>
                <a:gd name="T27" fmla="*/ 2399 h 2420"/>
                <a:gd name="T28" fmla="*/ 1275 w 1878"/>
                <a:gd name="T29" fmla="*/ 2420 h 2420"/>
                <a:gd name="T30" fmla="*/ 1425 w 1878"/>
                <a:gd name="T31" fmla="*/ 2194 h 2420"/>
                <a:gd name="T32" fmla="*/ 1768 w 1878"/>
                <a:gd name="T33" fmla="*/ 1927 h 2420"/>
                <a:gd name="T34" fmla="*/ 1878 w 1878"/>
                <a:gd name="T35" fmla="*/ 1795 h 2420"/>
                <a:gd name="T36" fmla="*/ 1878 w 1878"/>
                <a:gd name="T37" fmla="*/ 1416 h 2420"/>
                <a:gd name="T38" fmla="*/ 874 w 1878"/>
                <a:gd name="T39" fmla="*/ 0 h 2420"/>
                <a:gd name="T40" fmla="*/ 26 w 1878"/>
                <a:gd name="T41" fmla="*/ 335 h 2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878" h="2420">
                  <a:moveTo>
                    <a:pt x="26" y="335"/>
                  </a:moveTo>
                  <a:lnTo>
                    <a:pt x="0" y="698"/>
                  </a:lnTo>
                  <a:lnTo>
                    <a:pt x="129" y="909"/>
                  </a:lnTo>
                  <a:lnTo>
                    <a:pt x="37" y="1150"/>
                  </a:lnTo>
                  <a:lnTo>
                    <a:pt x="37" y="1190"/>
                  </a:lnTo>
                  <a:lnTo>
                    <a:pt x="59" y="1225"/>
                  </a:lnTo>
                  <a:lnTo>
                    <a:pt x="78" y="1255"/>
                  </a:lnTo>
                  <a:lnTo>
                    <a:pt x="200" y="1671"/>
                  </a:lnTo>
                  <a:lnTo>
                    <a:pt x="200" y="1724"/>
                  </a:lnTo>
                  <a:lnTo>
                    <a:pt x="205" y="1825"/>
                  </a:lnTo>
                  <a:lnTo>
                    <a:pt x="244" y="1927"/>
                  </a:lnTo>
                  <a:lnTo>
                    <a:pt x="322" y="1963"/>
                  </a:lnTo>
                  <a:lnTo>
                    <a:pt x="809" y="1927"/>
                  </a:lnTo>
                  <a:lnTo>
                    <a:pt x="1194" y="2399"/>
                  </a:lnTo>
                  <a:lnTo>
                    <a:pt x="1275" y="2420"/>
                  </a:lnTo>
                  <a:lnTo>
                    <a:pt x="1425" y="2194"/>
                  </a:lnTo>
                  <a:lnTo>
                    <a:pt x="1768" y="1927"/>
                  </a:lnTo>
                  <a:lnTo>
                    <a:pt x="1878" y="1795"/>
                  </a:lnTo>
                  <a:lnTo>
                    <a:pt x="1878" y="1416"/>
                  </a:lnTo>
                  <a:lnTo>
                    <a:pt x="874" y="0"/>
                  </a:lnTo>
                  <a:lnTo>
                    <a:pt x="26" y="335"/>
                  </a:lnTo>
                  <a:close/>
                </a:path>
              </a:pathLst>
            </a:custGeom>
            <a:solidFill>
              <a:srgbClr val="FFC98E"/>
            </a:solidFill>
            <a:ln w="0">
              <a:solidFill>
                <a:srgbClr val="FFC98E"/>
              </a:solidFill>
              <a:prstDash val="solid"/>
              <a:round/>
              <a:headEnd/>
              <a:tailEnd/>
            </a:ln>
          </p:spPr>
          <p:txBody>
            <a:bodyPr/>
            <a:lstStyle/>
            <a:p>
              <a:endParaRPr lang="en-GB"/>
            </a:p>
          </p:txBody>
        </p:sp>
        <p:sp>
          <p:nvSpPr>
            <p:cNvPr id="204815" name="Freeform 15"/>
            <p:cNvSpPr>
              <a:spLocks/>
            </p:cNvSpPr>
            <p:nvPr/>
          </p:nvSpPr>
          <p:spPr bwMode="auto">
            <a:xfrm>
              <a:off x="4786" y="1848"/>
              <a:ext cx="29" cy="16"/>
            </a:xfrm>
            <a:custGeom>
              <a:avLst/>
              <a:gdLst>
                <a:gd name="T0" fmla="*/ 171 w 171"/>
                <a:gd name="T1" fmla="*/ 34 h 79"/>
                <a:gd name="T2" fmla="*/ 134 w 171"/>
                <a:gd name="T3" fmla="*/ 60 h 79"/>
                <a:gd name="T4" fmla="*/ 18 w 171"/>
                <a:gd name="T5" fmla="*/ 79 h 79"/>
                <a:gd name="T6" fmla="*/ 0 w 171"/>
                <a:gd name="T7" fmla="*/ 0 h 79"/>
                <a:gd name="T8" fmla="*/ 171 w 171"/>
                <a:gd name="T9" fmla="*/ 34 h 79"/>
              </a:gdLst>
              <a:ahLst/>
              <a:cxnLst>
                <a:cxn ang="0">
                  <a:pos x="T0" y="T1"/>
                </a:cxn>
                <a:cxn ang="0">
                  <a:pos x="T2" y="T3"/>
                </a:cxn>
                <a:cxn ang="0">
                  <a:pos x="T4" y="T5"/>
                </a:cxn>
                <a:cxn ang="0">
                  <a:pos x="T6" y="T7"/>
                </a:cxn>
                <a:cxn ang="0">
                  <a:pos x="T8" y="T9"/>
                </a:cxn>
              </a:cxnLst>
              <a:rect l="0" t="0" r="r" b="b"/>
              <a:pathLst>
                <a:path w="171" h="79">
                  <a:moveTo>
                    <a:pt x="171" y="34"/>
                  </a:moveTo>
                  <a:lnTo>
                    <a:pt x="134" y="60"/>
                  </a:lnTo>
                  <a:lnTo>
                    <a:pt x="18" y="79"/>
                  </a:lnTo>
                  <a:lnTo>
                    <a:pt x="0" y="0"/>
                  </a:lnTo>
                  <a:lnTo>
                    <a:pt x="171" y="34"/>
                  </a:lnTo>
                  <a:close/>
                </a:path>
              </a:pathLst>
            </a:custGeom>
            <a:solidFill>
              <a:srgbClr val="FFFFFF"/>
            </a:solidFill>
            <a:ln w="0">
              <a:solidFill>
                <a:srgbClr val="FFFFFF"/>
              </a:solidFill>
              <a:prstDash val="solid"/>
              <a:round/>
              <a:headEnd/>
              <a:tailEnd/>
            </a:ln>
          </p:spPr>
          <p:txBody>
            <a:bodyPr/>
            <a:lstStyle/>
            <a:p>
              <a:endParaRPr lang="en-GB"/>
            </a:p>
          </p:txBody>
        </p:sp>
        <p:sp>
          <p:nvSpPr>
            <p:cNvPr id="204816" name="Freeform 16"/>
            <p:cNvSpPr>
              <a:spLocks/>
            </p:cNvSpPr>
            <p:nvPr/>
          </p:nvSpPr>
          <p:spPr bwMode="auto">
            <a:xfrm>
              <a:off x="4745" y="1976"/>
              <a:ext cx="65" cy="26"/>
            </a:xfrm>
            <a:custGeom>
              <a:avLst/>
              <a:gdLst>
                <a:gd name="T0" fmla="*/ 0 w 390"/>
                <a:gd name="T1" fmla="*/ 53 h 134"/>
                <a:gd name="T2" fmla="*/ 40 w 390"/>
                <a:gd name="T3" fmla="*/ 134 h 134"/>
                <a:gd name="T4" fmla="*/ 158 w 390"/>
                <a:gd name="T5" fmla="*/ 134 h 134"/>
                <a:gd name="T6" fmla="*/ 235 w 390"/>
                <a:gd name="T7" fmla="*/ 124 h 134"/>
                <a:gd name="T8" fmla="*/ 332 w 390"/>
                <a:gd name="T9" fmla="*/ 88 h 134"/>
                <a:gd name="T10" fmla="*/ 390 w 390"/>
                <a:gd name="T11" fmla="*/ 71 h 134"/>
                <a:gd name="T12" fmla="*/ 268 w 390"/>
                <a:gd name="T13" fmla="*/ 0 h 134"/>
                <a:gd name="T14" fmla="*/ 6 w 390"/>
                <a:gd name="T15" fmla="*/ 27 h 134"/>
                <a:gd name="T16" fmla="*/ 0 w 390"/>
                <a:gd name="T17" fmla="*/ 53 h 1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90" h="134">
                  <a:moveTo>
                    <a:pt x="0" y="53"/>
                  </a:moveTo>
                  <a:lnTo>
                    <a:pt x="40" y="134"/>
                  </a:lnTo>
                  <a:lnTo>
                    <a:pt x="158" y="134"/>
                  </a:lnTo>
                  <a:lnTo>
                    <a:pt x="235" y="124"/>
                  </a:lnTo>
                  <a:lnTo>
                    <a:pt x="332" y="88"/>
                  </a:lnTo>
                  <a:lnTo>
                    <a:pt x="390" y="71"/>
                  </a:lnTo>
                  <a:lnTo>
                    <a:pt x="268" y="0"/>
                  </a:lnTo>
                  <a:lnTo>
                    <a:pt x="6" y="27"/>
                  </a:lnTo>
                  <a:lnTo>
                    <a:pt x="0" y="53"/>
                  </a:lnTo>
                  <a:close/>
                </a:path>
              </a:pathLst>
            </a:custGeom>
            <a:solidFill>
              <a:srgbClr val="FFFFFF"/>
            </a:solidFill>
            <a:ln w="0">
              <a:solidFill>
                <a:srgbClr val="FFFFFF"/>
              </a:solidFill>
              <a:prstDash val="solid"/>
              <a:round/>
              <a:headEnd/>
              <a:tailEnd/>
            </a:ln>
          </p:spPr>
          <p:txBody>
            <a:bodyPr/>
            <a:lstStyle/>
            <a:p>
              <a:endParaRPr lang="en-GB"/>
            </a:p>
          </p:txBody>
        </p:sp>
        <p:sp>
          <p:nvSpPr>
            <p:cNvPr id="204817" name="Freeform 17"/>
            <p:cNvSpPr>
              <a:spLocks/>
            </p:cNvSpPr>
            <p:nvPr/>
          </p:nvSpPr>
          <p:spPr bwMode="auto">
            <a:xfrm>
              <a:off x="4826" y="2793"/>
              <a:ext cx="248" cy="211"/>
            </a:xfrm>
            <a:custGeom>
              <a:avLst/>
              <a:gdLst>
                <a:gd name="T0" fmla="*/ 1324 w 1489"/>
                <a:gd name="T1" fmla="*/ 0 h 1059"/>
                <a:gd name="T2" fmla="*/ 509 w 1489"/>
                <a:gd name="T3" fmla="*/ 118 h 1059"/>
                <a:gd name="T4" fmla="*/ 24 w 1489"/>
                <a:gd name="T5" fmla="*/ 379 h 1059"/>
                <a:gd name="T6" fmla="*/ 0 w 1489"/>
                <a:gd name="T7" fmla="*/ 419 h 1059"/>
                <a:gd name="T8" fmla="*/ 0 w 1489"/>
                <a:gd name="T9" fmla="*/ 485 h 1059"/>
                <a:gd name="T10" fmla="*/ 46 w 1489"/>
                <a:gd name="T11" fmla="*/ 555 h 1059"/>
                <a:gd name="T12" fmla="*/ 118 w 1489"/>
                <a:gd name="T13" fmla="*/ 564 h 1059"/>
                <a:gd name="T14" fmla="*/ 424 w 1489"/>
                <a:gd name="T15" fmla="*/ 396 h 1059"/>
                <a:gd name="T16" fmla="*/ 427 w 1489"/>
                <a:gd name="T17" fmla="*/ 410 h 1059"/>
                <a:gd name="T18" fmla="*/ 282 w 1489"/>
                <a:gd name="T19" fmla="*/ 612 h 1059"/>
                <a:gd name="T20" fmla="*/ 204 w 1489"/>
                <a:gd name="T21" fmla="*/ 726 h 1059"/>
                <a:gd name="T22" fmla="*/ 204 w 1489"/>
                <a:gd name="T23" fmla="*/ 783 h 1059"/>
                <a:gd name="T24" fmla="*/ 451 w 1489"/>
                <a:gd name="T25" fmla="*/ 998 h 1059"/>
                <a:gd name="T26" fmla="*/ 704 w 1489"/>
                <a:gd name="T27" fmla="*/ 1059 h 1059"/>
                <a:gd name="T28" fmla="*/ 812 w 1489"/>
                <a:gd name="T29" fmla="*/ 1007 h 1059"/>
                <a:gd name="T30" fmla="*/ 928 w 1489"/>
                <a:gd name="T31" fmla="*/ 869 h 1059"/>
                <a:gd name="T32" fmla="*/ 1048 w 1489"/>
                <a:gd name="T33" fmla="*/ 846 h 1059"/>
                <a:gd name="T34" fmla="*/ 1363 w 1489"/>
                <a:gd name="T35" fmla="*/ 717 h 1059"/>
                <a:gd name="T36" fmla="*/ 1456 w 1489"/>
                <a:gd name="T37" fmla="*/ 613 h 1059"/>
                <a:gd name="T38" fmla="*/ 1489 w 1489"/>
                <a:gd name="T39" fmla="*/ 485 h 1059"/>
                <a:gd name="T40" fmla="*/ 1489 w 1489"/>
                <a:gd name="T41" fmla="*/ 294 h 1059"/>
                <a:gd name="T42" fmla="*/ 1434 w 1489"/>
                <a:gd name="T43" fmla="*/ 85 h 1059"/>
                <a:gd name="T44" fmla="*/ 1324 w 1489"/>
                <a:gd name="T45" fmla="*/ 0 h 10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489" h="1059">
                  <a:moveTo>
                    <a:pt x="1324" y="0"/>
                  </a:moveTo>
                  <a:lnTo>
                    <a:pt x="509" y="118"/>
                  </a:lnTo>
                  <a:lnTo>
                    <a:pt x="24" y="379"/>
                  </a:lnTo>
                  <a:lnTo>
                    <a:pt x="0" y="419"/>
                  </a:lnTo>
                  <a:lnTo>
                    <a:pt x="0" y="485"/>
                  </a:lnTo>
                  <a:lnTo>
                    <a:pt x="46" y="555"/>
                  </a:lnTo>
                  <a:lnTo>
                    <a:pt x="118" y="564"/>
                  </a:lnTo>
                  <a:lnTo>
                    <a:pt x="424" y="396"/>
                  </a:lnTo>
                  <a:lnTo>
                    <a:pt x="427" y="410"/>
                  </a:lnTo>
                  <a:lnTo>
                    <a:pt x="282" y="612"/>
                  </a:lnTo>
                  <a:lnTo>
                    <a:pt x="204" y="726"/>
                  </a:lnTo>
                  <a:lnTo>
                    <a:pt x="204" y="783"/>
                  </a:lnTo>
                  <a:lnTo>
                    <a:pt x="451" y="998"/>
                  </a:lnTo>
                  <a:lnTo>
                    <a:pt x="704" y="1059"/>
                  </a:lnTo>
                  <a:lnTo>
                    <a:pt x="812" y="1007"/>
                  </a:lnTo>
                  <a:lnTo>
                    <a:pt x="928" y="869"/>
                  </a:lnTo>
                  <a:lnTo>
                    <a:pt x="1048" y="846"/>
                  </a:lnTo>
                  <a:lnTo>
                    <a:pt x="1363" y="717"/>
                  </a:lnTo>
                  <a:lnTo>
                    <a:pt x="1456" y="613"/>
                  </a:lnTo>
                  <a:lnTo>
                    <a:pt x="1489" y="485"/>
                  </a:lnTo>
                  <a:lnTo>
                    <a:pt x="1489" y="294"/>
                  </a:lnTo>
                  <a:lnTo>
                    <a:pt x="1434" y="85"/>
                  </a:lnTo>
                  <a:lnTo>
                    <a:pt x="1324" y="0"/>
                  </a:lnTo>
                  <a:close/>
                </a:path>
              </a:pathLst>
            </a:custGeom>
            <a:solidFill>
              <a:srgbClr val="FFC98E"/>
            </a:solidFill>
            <a:ln w="0">
              <a:solidFill>
                <a:srgbClr val="FFC98E"/>
              </a:solidFill>
              <a:prstDash val="solid"/>
              <a:round/>
              <a:headEnd/>
              <a:tailEnd/>
            </a:ln>
          </p:spPr>
          <p:txBody>
            <a:bodyPr/>
            <a:lstStyle/>
            <a:p>
              <a:endParaRPr lang="en-GB"/>
            </a:p>
          </p:txBody>
        </p:sp>
        <p:sp>
          <p:nvSpPr>
            <p:cNvPr id="204818" name="Freeform 18"/>
            <p:cNvSpPr>
              <a:spLocks/>
            </p:cNvSpPr>
            <p:nvPr/>
          </p:nvSpPr>
          <p:spPr bwMode="auto">
            <a:xfrm>
              <a:off x="4401" y="2897"/>
              <a:ext cx="169" cy="215"/>
            </a:xfrm>
            <a:custGeom>
              <a:avLst/>
              <a:gdLst>
                <a:gd name="T0" fmla="*/ 1014 w 1014"/>
                <a:gd name="T1" fmla="*/ 990 h 1077"/>
                <a:gd name="T2" fmla="*/ 971 w 1014"/>
                <a:gd name="T3" fmla="*/ 725 h 1077"/>
                <a:gd name="T4" fmla="*/ 831 w 1014"/>
                <a:gd name="T5" fmla="*/ 430 h 1077"/>
                <a:gd name="T6" fmla="*/ 460 w 1014"/>
                <a:gd name="T7" fmla="*/ 92 h 1077"/>
                <a:gd name="T8" fmla="*/ 181 w 1014"/>
                <a:gd name="T9" fmla="*/ 0 h 1077"/>
                <a:gd name="T10" fmla="*/ 144 w 1014"/>
                <a:gd name="T11" fmla="*/ 0 h 1077"/>
                <a:gd name="T12" fmla="*/ 0 w 1014"/>
                <a:gd name="T13" fmla="*/ 852 h 1077"/>
                <a:gd name="T14" fmla="*/ 111 w 1014"/>
                <a:gd name="T15" fmla="*/ 957 h 1077"/>
                <a:gd name="T16" fmla="*/ 309 w 1014"/>
                <a:gd name="T17" fmla="*/ 1037 h 1077"/>
                <a:gd name="T18" fmla="*/ 486 w 1014"/>
                <a:gd name="T19" fmla="*/ 1077 h 1077"/>
                <a:gd name="T20" fmla="*/ 791 w 1014"/>
                <a:gd name="T21" fmla="*/ 1068 h 1077"/>
                <a:gd name="T22" fmla="*/ 1014 w 1014"/>
                <a:gd name="T23" fmla="*/ 990 h 10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014" h="1077">
                  <a:moveTo>
                    <a:pt x="1014" y="990"/>
                  </a:moveTo>
                  <a:lnTo>
                    <a:pt x="971" y="725"/>
                  </a:lnTo>
                  <a:lnTo>
                    <a:pt x="831" y="430"/>
                  </a:lnTo>
                  <a:lnTo>
                    <a:pt x="460" y="92"/>
                  </a:lnTo>
                  <a:lnTo>
                    <a:pt x="181" y="0"/>
                  </a:lnTo>
                  <a:lnTo>
                    <a:pt x="144" y="0"/>
                  </a:lnTo>
                  <a:lnTo>
                    <a:pt x="0" y="852"/>
                  </a:lnTo>
                  <a:lnTo>
                    <a:pt x="111" y="957"/>
                  </a:lnTo>
                  <a:lnTo>
                    <a:pt x="309" y="1037"/>
                  </a:lnTo>
                  <a:lnTo>
                    <a:pt x="486" y="1077"/>
                  </a:lnTo>
                  <a:lnTo>
                    <a:pt x="791" y="1068"/>
                  </a:lnTo>
                  <a:lnTo>
                    <a:pt x="1014" y="990"/>
                  </a:lnTo>
                  <a:close/>
                </a:path>
              </a:pathLst>
            </a:custGeom>
            <a:solidFill>
              <a:srgbClr val="FFFFFF"/>
            </a:solidFill>
            <a:ln w="0">
              <a:solidFill>
                <a:srgbClr val="FFFFFF"/>
              </a:solidFill>
              <a:prstDash val="solid"/>
              <a:round/>
              <a:headEnd/>
              <a:tailEnd/>
            </a:ln>
          </p:spPr>
          <p:txBody>
            <a:bodyPr/>
            <a:lstStyle/>
            <a:p>
              <a:endParaRPr lang="en-GB"/>
            </a:p>
          </p:txBody>
        </p:sp>
        <p:sp>
          <p:nvSpPr>
            <p:cNvPr id="204819" name="Freeform 19"/>
            <p:cNvSpPr>
              <a:spLocks/>
            </p:cNvSpPr>
            <p:nvPr/>
          </p:nvSpPr>
          <p:spPr bwMode="auto">
            <a:xfrm>
              <a:off x="4263" y="2809"/>
              <a:ext cx="181" cy="284"/>
            </a:xfrm>
            <a:custGeom>
              <a:avLst/>
              <a:gdLst>
                <a:gd name="T0" fmla="*/ 287 w 1086"/>
                <a:gd name="T1" fmla="*/ 0 h 1420"/>
                <a:gd name="T2" fmla="*/ 489 w 1086"/>
                <a:gd name="T3" fmla="*/ 24 h 1420"/>
                <a:gd name="T4" fmla="*/ 585 w 1086"/>
                <a:gd name="T5" fmla="*/ 57 h 1420"/>
                <a:gd name="T6" fmla="*/ 637 w 1086"/>
                <a:gd name="T7" fmla="*/ 109 h 1420"/>
                <a:gd name="T8" fmla="*/ 653 w 1086"/>
                <a:gd name="T9" fmla="*/ 141 h 1420"/>
                <a:gd name="T10" fmla="*/ 762 w 1086"/>
                <a:gd name="T11" fmla="*/ 43 h 1420"/>
                <a:gd name="T12" fmla="*/ 795 w 1086"/>
                <a:gd name="T13" fmla="*/ 28 h 1420"/>
                <a:gd name="T14" fmla="*/ 825 w 1086"/>
                <a:gd name="T15" fmla="*/ 24 h 1420"/>
                <a:gd name="T16" fmla="*/ 884 w 1086"/>
                <a:gd name="T17" fmla="*/ 43 h 1420"/>
                <a:gd name="T18" fmla="*/ 914 w 1086"/>
                <a:gd name="T19" fmla="*/ 70 h 1420"/>
                <a:gd name="T20" fmla="*/ 914 w 1086"/>
                <a:gd name="T21" fmla="*/ 97 h 1420"/>
                <a:gd name="T22" fmla="*/ 914 w 1086"/>
                <a:gd name="T23" fmla="*/ 330 h 1420"/>
                <a:gd name="T24" fmla="*/ 959 w 1086"/>
                <a:gd name="T25" fmla="*/ 430 h 1420"/>
                <a:gd name="T26" fmla="*/ 1006 w 1086"/>
                <a:gd name="T27" fmla="*/ 550 h 1420"/>
                <a:gd name="T28" fmla="*/ 1045 w 1086"/>
                <a:gd name="T29" fmla="*/ 621 h 1420"/>
                <a:gd name="T30" fmla="*/ 1080 w 1086"/>
                <a:gd name="T31" fmla="*/ 708 h 1420"/>
                <a:gd name="T32" fmla="*/ 1086 w 1086"/>
                <a:gd name="T33" fmla="*/ 783 h 1420"/>
                <a:gd name="T34" fmla="*/ 1086 w 1086"/>
                <a:gd name="T35" fmla="*/ 934 h 1420"/>
                <a:gd name="T36" fmla="*/ 1061 w 1086"/>
                <a:gd name="T37" fmla="*/ 1152 h 1420"/>
                <a:gd name="T38" fmla="*/ 989 w 1086"/>
                <a:gd name="T39" fmla="*/ 1236 h 1420"/>
                <a:gd name="T40" fmla="*/ 972 w 1086"/>
                <a:gd name="T41" fmla="*/ 1299 h 1420"/>
                <a:gd name="T42" fmla="*/ 936 w 1086"/>
                <a:gd name="T43" fmla="*/ 1326 h 1420"/>
                <a:gd name="T44" fmla="*/ 844 w 1086"/>
                <a:gd name="T45" fmla="*/ 1320 h 1420"/>
                <a:gd name="T46" fmla="*/ 746 w 1086"/>
                <a:gd name="T47" fmla="*/ 1384 h 1420"/>
                <a:gd name="T48" fmla="*/ 676 w 1086"/>
                <a:gd name="T49" fmla="*/ 1407 h 1420"/>
                <a:gd name="T50" fmla="*/ 492 w 1086"/>
                <a:gd name="T51" fmla="*/ 1420 h 1420"/>
                <a:gd name="T52" fmla="*/ 436 w 1086"/>
                <a:gd name="T53" fmla="*/ 1373 h 1420"/>
                <a:gd name="T54" fmla="*/ 398 w 1086"/>
                <a:gd name="T55" fmla="*/ 1329 h 1420"/>
                <a:gd name="T56" fmla="*/ 339 w 1086"/>
                <a:gd name="T57" fmla="*/ 1303 h 1420"/>
                <a:gd name="T58" fmla="*/ 287 w 1086"/>
                <a:gd name="T59" fmla="*/ 1188 h 1420"/>
                <a:gd name="T60" fmla="*/ 187 w 1086"/>
                <a:gd name="T61" fmla="*/ 1124 h 1420"/>
                <a:gd name="T62" fmla="*/ 145 w 1086"/>
                <a:gd name="T63" fmla="*/ 995 h 1420"/>
                <a:gd name="T64" fmla="*/ 78 w 1086"/>
                <a:gd name="T65" fmla="*/ 995 h 1420"/>
                <a:gd name="T66" fmla="*/ 30 w 1086"/>
                <a:gd name="T67" fmla="*/ 934 h 1420"/>
                <a:gd name="T68" fmla="*/ 0 w 1086"/>
                <a:gd name="T69" fmla="*/ 827 h 1420"/>
                <a:gd name="T70" fmla="*/ 22 w 1086"/>
                <a:gd name="T71" fmla="*/ 679 h 1420"/>
                <a:gd name="T72" fmla="*/ 287 w 1086"/>
                <a:gd name="T73" fmla="*/ 0 h 14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086" h="1420">
                  <a:moveTo>
                    <a:pt x="287" y="0"/>
                  </a:moveTo>
                  <a:lnTo>
                    <a:pt x="489" y="24"/>
                  </a:lnTo>
                  <a:lnTo>
                    <a:pt x="585" y="57"/>
                  </a:lnTo>
                  <a:lnTo>
                    <a:pt x="637" y="109"/>
                  </a:lnTo>
                  <a:lnTo>
                    <a:pt x="653" y="141"/>
                  </a:lnTo>
                  <a:lnTo>
                    <a:pt x="762" y="43"/>
                  </a:lnTo>
                  <a:lnTo>
                    <a:pt x="795" y="28"/>
                  </a:lnTo>
                  <a:lnTo>
                    <a:pt x="825" y="24"/>
                  </a:lnTo>
                  <a:lnTo>
                    <a:pt x="884" y="43"/>
                  </a:lnTo>
                  <a:lnTo>
                    <a:pt x="914" y="70"/>
                  </a:lnTo>
                  <a:lnTo>
                    <a:pt x="914" y="97"/>
                  </a:lnTo>
                  <a:lnTo>
                    <a:pt x="914" y="330"/>
                  </a:lnTo>
                  <a:lnTo>
                    <a:pt x="959" y="430"/>
                  </a:lnTo>
                  <a:lnTo>
                    <a:pt x="1006" y="550"/>
                  </a:lnTo>
                  <a:lnTo>
                    <a:pt x="1045" y="621"/>
                  </a:lnTo>
                  <a:lnTo>
                    <a:pt x="1080" y="708"/>
                  </a:lnTo>
                  <a:lnTo>
                    <a:pt x="1086" y="783"/>
                  </a:lnTo>
                  <a:lnTo>
                    <a:pt x="1086" y="934"/>
                  </a:lnTo>
                  <a:lnTo>
                    <a:pt x="1061" y="1152"/>
                  </a:lnTo>
                  <a:lnTo>
                    <a:pt x="989" y="1236"/>
                  </a:lnTo>
                  <a:lnTo>
                    <a:pt x="972" y="1299"/>
                  </a:lnTo>
                  <a:lnTo>
                    <a:pt x="936" y="1326"/>
                  </a:lnTo>
                  <a:lnTo>
                    <a:pt x="844" y="1320"/>
                  </a:lnTo>
                  <a:lnTo>
                    <a:pt x="746" y="1384"/>
                  </a:lnTo>
                  <a:lnTo>
                    <a:pt x="676" y="1407"/>
                  </a:lnTo>
                  <a:lnTo>
                    <a:pt x="492" y="1420"/>
                  </a:lnTo>
                  <a:lnTo>
                    <a:pt x="436" y="1373"/>
                  </a:lnTo>
                  <a:lnTo>
                    <a:pt x="398" y="1329"/>
                  </a:lnTo>
                  <a:lnTo>
                    <a:pt x="339" y="1303"/>
                  </a:lnTo>
                  <a:lnTo>
                    <a:pt x="287" y="1188"/>
                  </a:lnTo>
                  <a:lnTo>
                    <a:pt x="187" y="1124"/>
                  </a:lnTo>
                  <a:lnTo>
                    <a:pt x="145" y="995"/>
                  </a:lnTo>
                  <a:lnTo>
                    <a:pt x="78" y="995"/>
                  </a:lnTo>
                  <a:lnTo>
                    <a:pt x="30" y="934"/>
                  </a:lnTo>
                  <a:lnTo>
                    <a:pt x="0" y="827"/>
                  </a:lnTo>
                  <a:lnTo>
                    <a:pt x="22" y="679"/>
                  </a:lnTo>
                  <a:lnTo>
                    <a:pt x="287" y="0"/>
                  </a:lnTo>
                  <a:close/>
                </a:path>
              </a:pathLst>
            </a:custGeom>
            <a:solidFill>
              <a:srgbClr val="FFC98E"/>
            </a:solidFill>
            <a:ln w="0">
              <a:solidFill>
                <a:srgbClr val="FFC98E"/>
              </a:solidFill>
              <a:prstDash val="solid"/>
              <a:round/>
              <a:headEnd/>
              <a:tailEnd/>
            </a:ln>
          </p:spPr>
          <p:txBody>
            <a:bodyPr/>
            <a:lstStyle/>
            <a:p>
              <a:endParaRPr lang="en-GB"/>
            </a:p>
          </p:txBody>
        </p:sp>
        <p:sp>
          <p:nvSpPr>
            <p:cNvPr id="204820" name="Freeform 20"/>
            <p:cNvSpPr>
              <a:spLocks/>
            </p:cNvSpPr>
            <p:nvPr/>
          </p:nvSpPr>
          <p:spPr bwMode="auto">
            <a:xfrm>
              <a:off x="3720" y="1427"/>
              <a:ext cx="387" cy="524"/>
            </a:xfrm>
            <a:custGeom>
              <a:avLst/>
              <a:gdLst>
                <a:gd name="T0" fmla="*/ 639 w 2322"/>
                <a:gd name="T1" fmla="*/ 80 h 2622"/>
                <a:gd name="T2" fmla="*/ 71 w 2322"/>
                <a:gd name="T3" fmla="*/ 1552 h 2622"/>
                <a:gd name="T4" fmla="*/ 0 w 2322"/>
                <a:gd name="T5" fmla="*/ 1860 h 2622"/>
                <a:gd name="T6" fmla="*/ 215 w 2322"/>
                <a:gd name="T7" fmla="*/ 1932 h 2622"/>
                <a:gd name="T8" fmla="*/ 515 w 2322"/>
                <a:gd name="T9" fmla="*/ 2140 h 2622"/>
                <a:gd name="T10" fmla="*/ 912 w 2322"/>
                <a:gd name="T11" fmla="*/ 2497 h 2622"/>
                <a:gd name="T12" fmla="*/ 1636 w 2322"/>
                <a:gd name="T13" fmla="*/ 2622 h 2622"/>
                <a:gd name="T14" fmla="*/ 1836 w 2322"/>
                <a:gd name="T15" fmla="*/ 2536 h 2622"/>
                <a:gd name="T16" fmla="*/ 1836 w 2322"/>
                <a:gd name="T17" fmla="*/ 2344 h 2622"/>
                <a:gd name="T18" fmla="*/ 1897 w 2322"/>
                <a:gd name="T19" fmla="*/ 2125 h 2622"/>
                <a:gd name="T20" fmla="*/ 2023 w 2322"/>
                <a:gd name="T21" fmla="*/ 2021 h 2622"/>
                <a:gd name="T22" fmla="*/ 2083 w 2322"/>
                <a:gd name="T23" fmla="*/ 1813 h 2622"/>
                <a:gd name="T24" fmla="*/ 2233 w 2322"/>
                <a:gd name="T25" fmla="*/ 1833 h 2622"/>
                <a:gd name="T26" fmla="*/ 2311 w 2322"/>
                <a:gd name="T27" fmla="*/ 1808 h 2622"/>
                <a:gd name="T28" fmla="*/ 2322 w 2322"/>
                <a:gd name="T29" fmla="*/ 1756 h 2622"/>
                <a:gd name="T30" fmla="*/ 2172 w 2322"/>
                <a:gd name="T31" fmla="*/ 1407 h 2622"/>
                <a:gd name="T32" fmla="*/ 2256 w 2322"/>
                <a:gd name="T33" fmla="*/ 1182 h 2622"/>
                <a:gd name="T34" fmla="*/ 2269 w 2322"/>
                <a:gd name="T35" fmla="*/ 1037 h 2622"/>
                <a:gd name="T36" fmla="*/ 2157 w 2322"/>
                <a:gd name="T37" fmla="*/ 565 h 2622"/>
                <a:gd name="T38" fmla="*/ 2007 w 2322"/>
                <a:gd name="T39" fmla="*/ 319 h 2622"/>
                <a:gd name="T40" fmla="*/ 1842 w 2322"/>
                <a:gd name="T41" fmla="*/ 172 h 2622"/>
                <a:gd name="T42" fmla="*/ 1727 w 2322"/>
                <a:gd name="T43" fmla="*/ 102 h 2622"/>
                <a:gd name="T44" fmla="*/ 1575 w 2322"/>
                <a:gd name="T45" fmla="*/ 53 h 2622"/>
                <a:gd name="T46" fmla="*/ 1119 w 2322"/>
                <a:gd name="T47" fmla="*/ 0 h 2622"/>
                <a:gd name="T48" fmla="*/ 828 w 2322"/>
                <a:gd name="T49" fmla="*/ 24 h 2622"/>
                <a:gd name="T50" fmla="*/ 639 w 2322"/>
                <a:gd name="T51" fmla="*/ 80 h 26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322" h="2622">
                  <a:moveTo>
                    <a:pt x="639" y="80"/>
                  </a:moveTo>
                  <a:lnTo>
                    <a:pt x="71" y="1552"/>
                  </a:lnTo>
                  <a:lnTo>
                    <a:pt x="0" y="1860"/>
                  </a:lnTo>
                  <a:lnTo>
                    <a:pt x="215" y="1932"/>
                  </a:lnTo>
                  <a:lnTo>
                    <a:pt x="515" y="2140"/>
                  </a:lnTo>
                  <a:lnTo>
                    <a:pt x="912" y="2497"/>
                  </a:lnTo>
                  <a:lnTo>
                    <a:pt x="1636" y="2622"/>
                  </a:lnTo>
                  <a:lnTo>
                    <a:pt x="1836" y="2536"/>
                  </a:lnTo>
                  <a:lnTo>
                    <a:pt x="1836" y="2344"/>
                  </a:lnTo>
                  <a:lnTo>
                    <a:pt x="1897" y="2125"/>
                  </a:lnTo>
                  <a:lnTo>
                    <a:pt x="2023" y="2021"/>
                  </a:lnTo>
                  <a:lnTo>
                    <a:pt x="2083" y="1813"/>
                  </a:lnTo>
                  <a:lnTo>
                    <a:pt x="2233" y="1833"/>
                  </a:lnTo>
                  <a:lnTo>
                    <a:pt x="2311" y="1808"/>
                  </a:lnTo>
                  <a:lnTo>
                    <a:pt x="2322" y="1756"/>
                  </a:lnTo>
                  <a:lnTo>
                    <a:pt x="2172" y="1407"/>
                  </a:lnTo>
                  <a:lnTo>
                    <a:pt x="2256" y="1182"/>
                  </a:lnTo>
                  <a:lnTo>
                    <a:pt x="2269" y="1037"/>
                  </a:lnTo>
                  <a:lnTo>
                    <a:pt x="2157" y="565"/>
                  </a:lnTo>
                  <a:lnTo>
                    <a:pt x="2007" y="319"/>
                  </a:lnTo>
                  <a:lnTo>
                    <a:pt x="1842" y="172"/>
                  </a:lnTo>
                  <a:lnTo>
                    <a:pt x="1727" y="102"/>
                  </a:lnTo>
                  <a:lnTo>
                    <a:pt x="1575" y="53"/>
                  </a:lnTo>
                  <a:lnTo>
                    <a:pt x="1119" y="0"/>
                  </a:lnTo>
                  <a:lnTo>
                    <a:pt x="828" y="24"/>
                  </a:lnTo>
                  <a:lnTo>
                    <a:pt x="639" y="80"/>
                  </a:lnTo>
                  <a:close/>
                </a:path>
              </a:pathLst>
            </a:custGeom>
            <a:solidFill>
              <a:srgbClr val="FFC98E"/>
            </a:solidFill>
            <a:ln w="0">
              <a:solidFill>
                <a:srgbClr val="FFC98E"/>
              </a:solidFill>
              <a:prstDash val="solid"/>
              <a:round/>
              <a:headEnd/>
              <a:tailEnd/>
            </a:ln>
          </p:spPr>
          <p:txBody>
            <a:bodyPr/>
            <a:lstStyle/>
            <a:p>
              <a:endParaRPr lang="en-GB"/>
            </a:p>
          </p:txBody>
        </p:sp>
        <p:sp>
          <p:nvSpPr>
            <p:cNvPr id="204821" name="Freeform 21"/>
            <p:cNvSpPr>
              <a:spLocks/>
            </p:cNvSpPr>
            <p:nvPr/>
          </p:nvSpPr>
          <p:spPr bwMode="auto">
            <a:xfrm>
              <a:off x="4015" y="1827"/>
              <a:ext cx="24" cy="25"/>
            </a:xfrm>
            <a:custGeom>
              <a:avLst/>
              <a:gdLst>
                <a:gd name="T0" fmla="*/ 0 w 145"/>
                <a:gd name="T1" fmla="*/ 0 h 124"/>
                <a:gd name="T2" fmla="*/ 89 w 145"/>
                <a:gd name="T3" fmla="*/ 20 h 124"/>
                <a:gd name="T4" fmla="*/ 145 w 145"/>
                <a:gd name="T5" fmla="*/ 67 h 124"/>
                <a:gd name="T6" fmla="*/ 133 w 145"/>
                <a:gd name="T7" fmla="*/ 124 h 124"/>
                <a:gd name="T8" fmla="*/ 34 w 145"/>
                <a:gd name="T9" fmla="*/ 67 h 124"/>
                <a:gd name="T10" fmla="*/ 0 w 145"/>
                <a:gd name="T11" fmla="*/ 0 h 124"/>
              </a:gdLst>
              <a:ahLst/>
              <a:cxnLst>
                <a:cxn ang="0">
                  <a:pos x="T0" y="T1"/>
                </a:cxn>
                <a:cxn ang="0">
                  <a:pos x="T2" y="T3"/>
                </a:cxn>
                <a:cxn ang="0">
                  <a:pos x="T4" y="T5"/>
                </a:cxn>
                <a:cxn ang="0">
                  <a:pos x="T6" y="T7"/>
                </a:cxn>
                <a:cxn ang="0">
                  <a:pos x="T8" y="T9"/>
                </a:cxn>
                <a:cxn ang="0">
                  <a:pos x="T10" y="T11"/>
                </a:cxn>
              </a:cxnLst>
              <a:rect l="0" t="0" r="r" b="b"/>
              <a:pathLst>
                <a:path w="145" h="124">
                  <a:moveTo>
                    <a:pt x="0" y="0"/>
                  </a:moveTo>
                  <a:lnTo>
                    <a:pt x="89" y="20"/>
                  </a:lnTo>
                  <a:lnTo>
                    <a:pt x="145" y="67"/>
                  </a:lnTo>
                  <a:lnTo>
                    <a:pt x="133" y="124"/>
                  </a:lnTo>
                  <a:lnTo>
                    <a:pt x="34" y="67"/>
                  </a:lnTo>
                  <a:lnTo>
                    <a:pt x="0" y="0"/>
                  </a:lnTo>
                  <a:close/>
                </a:path>
              </a:pathLst>
            </a:custGeom>
            <a:solidFill>
              <a:srgbClr val="FFFFFF"/>
            </a:solidFill>
            <a:ln w="0">
              <a:solidFill>
                <a:srgbClr val="FFFFFF"/>
              </a:solidFill>
              <a:prstDash val="solid"/>
              <a:round/>
              <a:headEnd/>
              <a:tailEnd/>
            </a:ln>
          </p:spPr>
          <p:txBody>
            <a:bodyPr/>
            <a:lstStyle/>
            <a:p>
              <a:endParaRPr lang="en-GB"/>
            </a:p>
          </p:txBody>
        </p:sp>
        <p:sp>
          <p:nvSpPr>
            <p:cNvPr id="204822" name="Freeform 22"/>
            <p:cNvSpPr>
              <a:spLocks/>
            </p:cNvSpPr>
            <p:nvPr/>
          </p:nvSpPr>
          <p:spPr bwMode="auto">
            <a:xfrm>
              <a:off x="3704" y="1443"/>
              <a:ext cx="224" cy="196"/>
            </a:xfrm>
            <a:custGeom>
              <a:avLst/>
              <a:gdLst>
                <a:gd name="T0" fmla="*/ 1273 w 1342"/>
                <a:gd name="T1" fmla="*/ 226 h 978"/>
                <a:gd name="T2" fmla="*/ 1180 w 1342"/>
                <a:gd name="T3" fmla="*/ 128 h 978"/>
                <a:gd name="T4" fmla="*/ 806 w 1342"/>
                <a:gd name="T5" fmla="*/ 0 h 978"/>
                <a:gd name="T6" fmla="*/ 609 w 1342"/>
                <a:gd name="T7" fmla="*/ 22 h 978"/>
                <a:gd name="T8" fmla="*/ 392 w 1342"/>
                <a:gd name="T9" fmla="*/ 115 h 978"/>
                <a:gd name="T10" fmla="*/ 266 w 1342"/>
                <a:gd name="T11" fmla="*/ 209 h 978"/>
                <a:gd name="T12" fmla="*/ 103 w 1342"/>
                <a:gd name="T13" fmla="*/ 441 h 978"/>
                <a:gd name="T14" fmla="*/ 0 w 1342"/>
                <a:gd name="T15" fmla="*/ 735 h 978"/>
                <a:gd name="T16" fmla="*/ 20 w 1342"/>
                <a:gd name="T17" fmla="*/ 978 h 978"/>
                <a:gd name="T18" fmla="*/ 546 w 1342"/>
                <a:gd name="T19" fmla="*/ 806 h 978"/>
                <a:gd name="T20" fmla="*/ 1053 w 1342"/>
                <a:gd name="T21" fmla="*/ 747 h 978"/>
                <a:gd name="T22" fmla="*/ 1342 w 1342"/>
                <a:gd name="T23" fmla="*/ 525 h 978"/>
                <a:gd name="T24" fmla="*/ 1329 w 1342"/>
                <a:gd name="T25" fmla="*/ 323 h 978"/>
                <a:gd name="T26" fmla="*/ 1273 w 1342"/>
                <a:gd name="T27" fmla="*/ 226 h 9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342" h="978">
                  <a:moveTo>
                    <a:pt x="1273" y="226"/>
                  </a:moveTo>
                  <a:lnTo>
                    <a:pt x="1180" y="128"/>
                  </a:lnTo>
                  <a:lnTo>
                    <a:pt x="806" y="0"/>
                  </a:lnTo>
                  <a:lnTo>
                    <a:pt x="609" y="22"/>
                  </a:lnTo>
                  <a:lnTo>
                    <a:pt x="392" y="115"/>
                  </a:lnTo>
                  <a:lnTo>
                    <a:pt x="266" y="209"/>
                  </a:lnTo>
                  <a:lnTo>
                    <a:pt x="103" y="441"/>
                  </a:lnTo>
                  <a:lnTo>
                    <a:pt x="0" y="735"/>
                  </a:lnTo>
                  <a:lnTo>
                    <a:pt x="20" y="978"/>
                  </a:lnTo>
                  <a:lnTo>
                    <a:pt x="546" y="806"/>
                  </a:lnTo>
                  <a:lnTo>
                    <a:pt x="1053" y="747"/>
                  </a:lnTo>
                  <a:lnTo>
                    <a:pt x="1342" y="525"/>
                  </a:lnTo>
                  <a:lnTo>
                    <a:pt x="1329" y="323"/>
                  </a:lnTo>
                  <a:lnTo>
                    <a:pt x="1273" y="226"/>
                  </a:lnTo>
                  <a:close/>
                </a:path>
              </a:pathLst>
            </a:custGeom>
            <a:solidFill>
              <a:srgbClr val="B5B5B5"/>
            </a:solidFill>
            <a:ln w="0">
              <a:solidFill>
                <a:srgbClr val="B5B5B5"/>
              </a:solidFill>
              <a:prstDash val="solid"/>
              <a:round/>
              <a:headEnd/>
              <a:tailEnd/>
            </a:ln>
          </p:spPr>
          <p:txBody>
            <a:bodyPr/>
            <a:lstStyle/>
            <a:p>
              <a:endParaRPr lang="en-GB"/>
            </a:p>
          </p:txBody>
        </p:sp>
        <p:sp>
          <p:nvSpPr>
            <p:cNvPr id="204823" name="Freeform 23"/>
            <p:cNvSpPr>
              <a:spLocks/>
            </p:cNvSpPr>
            <p:nvPr/>
          </p:nvSpPr>
          <p:spPr bwMode="auto">
            <a:xfrm>
              <a:off x="3692" y="1486"/>
              <a:ext cx="255" cy="229"/>
            </a:xfrm>
            <a:custGeom>
              <a:avLst/>
              <a:gdLst>
                <a:gd name="T0" fmla="*/ 1330 w 1527"/>
                <a:gd name="T1" fmla="*/ 0 h 1145"/>
                <a:gd name="T2" fmla="*/ 1352 w 1527"/>
                <a:gd name="T3" fmla="*/ 79 h 1145"/>
                <a:gd name="T4" fmla="*/ 1357 w 1527"/>
                <a:gd name="T5" fmla="*/ 141 h 1145"/>
                <a:gd name="T6" fmla="*/ 1344 w 1527"/>
                <a:gd name="T7" fmla="*/ 225 h 1145"/>
                <a:gd name="T8" fmla="*/ 1311 w 1527"/>
                <a:gd name="T9" fmla="*/ 309 h 1145"/>
                <a:gd name="T10" fmla="*/ 1251 w 1527"/>
                <a:gd name="T11" fmla="*/ 350 h 1145"/>
                <a:gd name="T12" fmla="*/ 1152 w 1527"/>
                <a:gd name="T13" fmla="*/ 399 h 1145"/>
                <a:gd name="T14" fmla="*/ 1117 w 1527"/>
                <a:gd name="T15" fmla="*/ 463 h 1145"/>
                <a:gd name="T16" fmla="*/ 993 w 1527"/>
                <a:gd name="T17" fmla="*/ 513 h 1145"/>
                <a:gd name="T18" fmla="*/ 788 w 1527"/>
                <a:gd name="T19" fmla="*/ 490 h 1145"/>
                <a:gd name="T20" fmla="*/ 562 w 1527"/>
                <a:gd name="T21" fmla="*/ 526 h 1145"/>
                <a:gd name="T22" fmla="*/ 585 w 1527"/>
                <a:gd name="T23" fmla="*/ 406 h 1145"/>
                <a:gd name="T24" fmla="*/ 433 w 1527"/>
                <a:gd name="T25" fmla="*/ 406 h 1145"/>
                <a:gd name="T26" fmla="*/ 291 w 1527"/>
                <a:gd name="T27" fmla="*/ 484 h 1145"/>
                <a:gd name="T28" fmla="*/ 110 w 1527"/>
                <a:gd name="T29" fmla="*/ 630 h 1145"/>
                <a:gd name="T30" fmla="*/ 110 w 1527"/>
                <a:gd name="T31" fmla="*/ 490 h 1145"/>
                <a:gd name="T32" fmla="*/ 214 w 1527"/>
                <a:gd name="T33" fmla="*/ 168 h 1145"/>
                <a:gd name="T34" fmla="*/ 117 w 1527"/>
                <a:gd name="T35" fmla="*/ 275 h 1145"/>
                <a:gd name="T36" fmla="*/ 10 w 1527"/>
                <a:gd name="T37" fmla="*/ 594 h 1145"/>
                <a:gd name="T38" fmla="*/ 0 w 1527"/>
                <a:gd name="T39" fmla="*/ 785 h 1145"/>
                <a:gd name="T40" fmla="*/ 154 w 1527"/>
                <a:gd name="T41" fmla="*/ 1111 h 1145"/>
                <a:gd name="T42" fmla="*/ 380 w 1527"/>
                <a:gd name="T43" fmla="*/ 1145 h 1145"/>
                <a:gd name="T44" fmla="*/ 535 w 1527"/>
                <a:gd name="T45" fmla="*/ 624 h 1145"/>
                <a:gd name="T46" fmla="*/ 651 w 1527"/>
                <a:gd name="T47" fmla="*/ 574 h 1145"/>
                <a:gd name="T48" fmla="*/ 804 w 1527"/>
                <a:gd name="T49" fmla="*/ 581 h 1145"/>
                <a:gd name="T50" fmla="*/ 877 w 1527"/>
                <a:gd name="T51" fmla="*/ 617 h 1145"/>
                <a:gd name="T52" fmla="*/ 932 w 1527"/>
                <a:gd name="T53" fmla="*/ 705 h 1145"/>
                <a:gd name="T54" fmla="*/ 1015 w 1527"/>
                <a:gd name="T55" fmla="*/ 778 h 1145"/>
                <a:gd name="T56" fmla="*/ 1134 w 1527"/>
                <a:gd name="T57" fmla="*/ 949 h 1145"/>
                <a:gd name="T58" fmla="*/ 1302 w 1527"/>
                <a:gd name="T59" fmla="*/ 987 h 1145"/>
                <a:gd name="T60" fmla="*/ 1413 w 1527"/>
                <a:gd name="T61" fmla="*/ 755 h 1145"/>
                <a:gd name="T62" fmla="*/ 1527 w 1527"/>
                <a:gd name="T63" fmla="*/ 519 h 1145"/>
                <a:gd name="T64" fmla="*/ 1483 w 1527"/>
                <a:gd name="T65" fmla="*/ 275 h 1145"/>
                <a:gd name="T66" fmla="*/ 1330 w 1527"/>
                <a:gd name="T67" fmla="*/ 0 h 1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527" h="1145">
                  <a:moveTo>
                    <a:pt x="1330" y="0"/>
                  </a:moveTo>
                  <a:lnTo>
                    <a:pt x="1352" y="79"/>
                  </a:lnTo>
                  <a:lnTo>
                    <a:pt x="1357" y="141"/>
                  </a:lnTo>
                  <a:lnTo>
                    <a:pt x="1344" y="225"/>
                  </a:lnTo>
                  <a:lnTo>
                    <a:pt x="1311" y="309"/>
                  </a:lnTo>
                  <a:lnTo>
                    <a:pt x="1251" y="350"/>
                  </a:lnTo>
                  <a:lnTo>
                    <a:pt x="1152" y="399"/>
                  </a:lnTo>
                  <a:lnTo>
                    <a:pt x="1117" y="463"/>
                  </a:lnTo>
                  <a:lnTo>
                    <a:pt x="993" y="513"/>
                  </a:lnTo>
                  <a:lnTo>
                    <a:pt x="788" y="490"/>
                  </a:lnTo>
                  <a:lnTo>
                    <a:pt x="562" y="526"/>
                  </a:lnTo>
                  <a:lnTo>
                    <a:pt x="585" y="406"/>
                  </a:lnTo>
                  <a:lnTo>
                    <a:pt x="433" y="406"/>
                  </a:lnTo>
                  <a:lnTo>
                    <a:pt x="291" y="484"/>
                  </a:lnTo>
                  <a:lnTo>
                    <a:pt x="110" y="630"/>
                  </a:lnTo>
                  <a:lnTo>
                    <a:pt x="110" y="490"/>
                  </a:lnTo>
                  <a:lnTo>
                    <a:pt x="214" y="168"/>
                  </a:lnTo>
                  <a:lnTo>
                    <a:pt x="117" y="275"/>
                  </a:lnTo>
                  <a:lnTo>
                    <a:pt x="10" y="594"/>
                  </a:lnTo>
                  <a:lnTo>
                    <a:pt x="0" y="785"/>
                  </a:lnTo>
                  <a:lnTo>
                    <a:pt x="154" y="1111"/>
                  </a:lnTo>
                  <a:lnTo>
                    <a:pt x="380" y="1145"/>
                  </a:lnTo>
                  <a:lnTo>
                    <a:pt x="535" y="624"/>
                  </a:lnTo>
                  <a:lnTo>
                    <a:pt x="651" y="574"/>
                  </a:lnTo>
                  <a:lnTo>
                    <a:pt x="804" y="581"/>
                  </a:lnTo>
                  <a:lnTo>
                    <a:pt x="877" y="617"/>
                  </a:lnTo>
                  <a:lnTo>
                    <a:pt x="932" y="705"/>
                  </a:lnTo>
                  <a:lnTo>
                    <a:pt x="1015" y="778"/>
                  </a:lnTo>
                  <a:lnTo>
                    <a:pt x="1134" y="949"/>
                  </a:lnTo>
                  <a:lnTo>
                    <a:pt x="1302" y="987"/>
                  </a:lnTo>
                  <a:lnTo>
                    <a:pt x="1413" y="755"/>
                  </a:lnTo>
                  <a:lnTo>
                    <a:pt x="1527" y="519"/>
                  </a:lnTo>
                  <a:lnTo>
                    <a:pt x="1483" y="275"/>
                  </a:lnTo>
                  <a:lnTo>
                    <a:pt x="1330" y="0"/>
                  </a:lnTo>
                  <a:close/>
                </a:path>
              </a:pathLst>
            </a:custGeom>
            <a:solidFill>
              <a:srgbClr val="515151"/>
            </a:solidFill>
            <a:ln w="0">
              <a:solidFill>
                <a:srgbClr val="515151"/>
              </a:solidFill>
              <a:prstDash val="solid"/>
              <a:round/>
              <a:headEnd/>
              <a:tailEnd/>
            </a:ln>
          </p:spPr>
          <p:txBody>
            <a:bodyPr/>
            <a:lstStyle/>
            <a:p>
              <a:endParaRPr lang="en-GB"/>
            </a:p>
          </p:txBody>
        </p:sp>
        <p:sp>
          <p:nvSpPr>
            <p:cNvPr id="204824" name="Freeform 24"/>
            <p:cNvSpPr>
              <a:spLocks/>
            </p:cNvSpPr>
            <p:nvPr/>
          </p:nvSpPr>
          <p:spPr bwMode="auto">
            <a:xfrm>
              <a:off x="4015" y="1670"/>
              <a:ext cx="46" cy="33"/>
            </a:xfrm>
            <a:custGeom>
              <a:avLst/>
              <a:gdLst>
                <a:gd name="T0" fmla="*/ 272 w 272"/>
                <a:gd name="T1" fmla="*/ 17 h 164"/>
                <a:gd name="T2" fmla="*/ 228 w 272"/>
                <a:gd name="T3" fmla="*/ 75 h 164"/>
                <a:gd name="T4" fmla="*/ 211 w 272"/>
                <a:gd name="T5" fmla="*/ 164 h 164"/>
                <a:gd name="T6" fmla="*/ 193 w 272"/>
                <a:gd name="T7" fmla="*/ 144 h 164"/>
                <a:gd name="T8" fmla="*/ 144 w 272"/>
                <a:gd name="T9" fmla="*/ 75 h 164"/>
                <a:gd name="T10" fmla="*/ 90 w 272"/>
                <a:gd name="T11" fmla="*/ 40 h 164"/>
                <a:gd name="T12" fmla="*/ 0 w 272"/>
                <a:gd name="T13" fmla="*/ 34 h 164"/>
                <a:gd name="T14" fmla="*/ 0 w 272"/>
                <a:gd name="T15" fmla="*/ 0 h 164"/>
                <a:gd name="T16" fmla="*/ 56 w 272"/>
                <a:gd name="T17" fmla="*/ 0 h 164"/>
                <a:gd name="T18" fmla="*/ 144 w 272"/>
                <a:gd name="T19" fmla="*/ 6 h 164"/>
                <a:gd name="T20" fmla="*/ 262 w 272"/>
                <a:gd name="T21" fmla="*/ 0 h 164"/>
                <a:gd name="T22" fmla="*/ 272 w 272"/>
                <a:gd name="T23" fmla="*/ 17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72" h="164">
                  <a:moveTo>
                    <a:pt x="272" y="17"/>
                  </a:moveTo>
                  <a:lnTo>
                    <a:pt x="228" y="75"/>
                  </a:lnTo>
                  <a:lnTo>
                    <a:pt x="211" y="164"/>
                  </a:lnTo>
                  <a:lnTo>
                    <a:pt x="193" y="144"/>
                  </a:lnTo>
                  <a:lnTo>
                    <a:pt x="144" y="75"/>
                  </a:lnTo>
                  <a:lnTo>
                    <a:pt x="90" y="40"/>
                  </a:lnTo>
                  <a:lnTo>
                    <a:pt x="0" y="34"/>
                  </a:lnTo>
                  <a:lnTo>
                    <a:pt x="0" y="0"/>
                  </a:lnTo>
                  <a:lnTo>
                    <a:pt x="56" y="0"/>
                  </a:lnTo>
                  <a:lnTo>
                    <a:pt x="144" y="6"/>
                  </a:lnTo>
                  <a:lnTo>
                    <a:pt x="262" y="0"/>
                  </a:lnTo>
                  <a:lnTo>
                    <a:pt x="272" y="17"/>
                  </a:lnTo>
                  <a:close/>
                </a:path>
              </a:pathLst>
            </a:custGeom>
            <a:solidFill>
              <a:srgbClr val="000000"/>
            </a:solidFill>
            <a:ln w="0">
              <a:solidFill>
                <a:srgbClr val="000000"/>
              </a:solidFill>
              <a:prstDash val="solid"/>
              <a:round/>
              <a:headEnd/>
              <a:tailEnd/>
            </a:ln>
          </p:spPr>
          <p:txBody>
            <a:bodyPr/>
            <a:lstStyle/>
            <a:p>
              <a:endParaRPr lang="en-GB"/>
            </a:p>
          </p:txBody>
        </p:sp>
        <p:sp>
          <p:nvSpPr>
            <p:cNvPr id="204825" name="Freeform 25"/>
            <p:cNvSpPr>
              <a:spLocks/>
            </p:cNvSpPr>
            <p:nvPr/>
          </p:nvSpPr>
          <p:spPr bwMode="auto">
            <a:xfrm>
              <a:off x="4029" y="1460"/>
              <a:ext cx="72" cy="210"/>
            </a:xfrm>
            <a:custGeom>
              <a:avLst/>
              <a:gdLst>
                <a:gd name="T0" fmla="*/ 0 w 431"/>
                <a:gd name="T1" fmla="*/ 0 h 1050"/>
                <a:gd name="T2" fmla="*/ 149 w 431"/>
                <a:gd name="T3" fmla="*/ 110 h 1050"/>
                <a:gd name="T4" fmla="*/ 271 w 431"/>
                <a:gd name="T5" fmla="*/ 279 h 1050"/>
                <a:gd name="T6" fmla="*/ 342 w 431"/>
                <a:gd name="T7" fmla="*/ 443 h 1050"/>
                <a:gd name="T8" fmla="*/ 392 w 431"/>
                <a:gd name="T9" fmla="*/ 698 h 1050"/>
                <a:gd name="T10" fmla="*/ 414 w 431"/>
                <a:gd name="T11" fmla="*/ 823 h 1050"/>
                <a:gd name="T12" fmla="*/ 431 w 431"/>
                <a:gd name="T13" fmla="*/ 930 h 1050"/>
                <a:gd name="T14" fmla="*/ 392 w 431"/>
                <a:gd name="T15" fmla="*/ 1050 h 1050"/>
                <a:gd name="T16" fmla="*/ 392 w 431"/>
                <a:gd name="T17" fmla="*/ 959 h 1050"/>
                <a:gd name="T18" fmla="*/ 375 w 431"/>
                <a:gd name="T19" fmla="*/ 886 h 1050"/>
                <a:gd name="T20" fmla="*/ 327 w 431"/>
                <a:gd name="T21" fmla="*/ 778 h 1050"/>
                <a:gd name="T22" fmla="*/ 266 w 431"/>
                <a:gd name="T23" fmla="*/ 693 h 1050"/>
                <a:gd name="T24" fmla="*/ 211 w 431"/>
                <a:gd name="T25" fmla="*/ 654 h 1050"/>
                <a:gd name="T26" fmla="*/ 198 w 431"/>
                <a:gd name="T27" fmla="*/ 553 h 1050"/>
                <a:gd name="T28" fmla="*/ 281 w 431"/>
                <a:gd name="T29" fmla="*/ 489 h 1050"/>
                <a:gd name="T30" fmla="*/ 299 w 431"/>
                <a:gd name="T31" fmla="*/ 459 h 1050"/>
                <a:gd name="T32" fmla="*/ 292 w 431"/>
                <a:gd name="T33" fmla="*/ 409 h 1050"/>
                <a:gd name="T34" fmla="*/ 266 w 431"/>
                <a:gd name="T35" fmla="*/ 332 h 1050"/>
                <a:gd name="T36" fmla="*/ 198 w 431"/>
                <a:gd name="T37" fmla="*/ 217 h 1050"/>
                <a:gd name="T38" fmla="*/ 116 w 431"/>
                <a:gd name="T39" fmla="*/ 124 h 1050"/>
                <a:gd name="T40" fmla="*/ 0 w 431"/>
                <a:gd name="T41" fmla="*/ 0 h 10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431" h="1050">
                  <a:moveTo>
                    <a:pt x="0" y="0"/>
                  </a:moveTo>
                  <a:lnTo>
                    <a:pt x="149" y="110"/>
                  </a:lnTo>
                  <a:lnTo>
                    <a:pt x="271" y="279"/>
                  </a:lnTo>
                  <a:lnTo>
                    <a:pt x="342" y="443"/>
                  </a:lnTo>
                  <a:lnTo>
                    <a:pt x="392" y="698"/>
                  </a:lnTo>
                  <a:lnTo>
                    <a:pt x="414" y="823"/>
                  </a:lnTo>
                  <a:lnTo>
                    <a:pt x="431" y="930"/>
                  </a:lnTo>
                  <a:lnTo>
                    <a:pt x="392" y="1050"/>
                  </a:lnTo>
                  <a:lnTo>
                    <a:pt x="392" y="959"/>
                  </a:lnTo>
                  <a:lnTo>
                    <a:pt x="375" y="886"/>
                  </a:lnTo>
                  <a:lnTo>
                    <a:pt x="327" y="778"/>
                  </a:lnTo>
                  <a:lnTo>
                    <a:pt x="266" y="693"/>
                  </a:lnTo>
                  <a:lnTo>
                    <a:pt x="211" y="654"/>
                  </a:lnTo>
                  <a:lnTo>
                    <a:pt x="198" y="553"/>
                  </a:lnTo>
                  <a:lnTo>
                    <a:pt x="281" y="489"/>
                  </a:lnTo>
                  <a:lnTo>
                    <a:pt x="299" y="459"/>
                  </a:lnTo>
                  <a:lnTo>
                    <a:pt x="292" y="409"/>
                  </a:lnTo>
                  <a:lnTo>
                    <a:pt x="266" y="332"/>
                  </a:lnTo>
                  <a:lnTo>
                    <a:pt x="198" y="217"/>
                  </a:lnTo>
                  <a:lnTo>
                    <a:pt x="116" y="124"/>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204826" name="Freeform 26"/>
            <p:cNvSpPr>
              <a:spLocks/>
            </p:cNvSpPr>
            <p:nvPr/>
          </p:nvSpPr>
          <p:spPr bwMode="auto">
            <a:xfrm>
              <a:off x="3836" y="1603"/>
              <a:ext cx="259" cy="272"/>
            </a:xfrm>
            <a:custGeom>
              <a:avLst/>
              <a:gdLst>
                <a:gd name="T0" fmla="*/ 1486 w 1551"/>
                <a:gd name="T1" fmla="*/ 312 h 1360"/>
                <a:gd name="T2" fmla="*/ 1445 w 1551"/>
                <a:gd name="T3" fmla="*/ 227 h 1360"/>
                <a:gd name="T4" fmla="*/ 1390 w 1551"/>
                <a:gd name="T5" fmla="*/ 181 h 1360"/>
                <a:gd name="T6" fmla="*/ 1347 w 1551"/>
                <a:gd name="T7" fmla="*/ 181 h 1360"/>
                <a:gd name="T8" fmla="*/ 1253 w 1551"/>
                <a:gd name="T9" fmla="*/ 187 h 1360"/>
                <a:gd name="T10" fmla="*/ 1225 w 1551"/>
                <a:gd name="T11" fmla="*/ 278 h 1360"/>
                <a:gd name="T12" fmla="*/ 1202 w 1551"/>
                <a:gd name="T13" fmla="*/ 410 h 1360"/>
                <a:gd name="T14" fmla="*/ 1182 w 1551"/>
                <a:gd name="T15" fmla="*/ 561 h 1360"/>
                <a:gd name="T16" fmla="*/ 1206 w 1551"/>
                <a:gd name="T17" fmla="*/ 611 h 1360"/>
                <a:gd name="T18" fmla="*/ 1262 w 1551"/>
                <a:gd name="T19" fmla="*/ 652 h 1360"/>
                <a:gd name="T20" fmla="*/ 1308 w 1551"/>
                <a:gd name="T21" fmla="*/ 669 h 1360"/>
                <a:gd name="T22" fmla="*/ 1345 w 1551"/>
                <a:gd name="T23" fmla="*/ 660 h 1360"/>
                <a:gd name="T24" fmla="*/ 1370 w 1551"/>
                <a:gd name="T25" fmla="*/ 637 h 1360"/>
                <a:gd name="T26" fmla="*/ 1345 w 1551"/>
                <a:gd name="T27" fmla="*/ 681 h 1360"/>
                <a:gd name="T28" fmla="*/ 1295 w 1551"/>
                <a:gd name="T29" fmla="*/ 695 h 1360"/>
                <a:gd name="T30" fmla="*/ 1219 w 1551"/>
                <a:gd name="T31" fmla="*/ 669 h 1360"/>
                <a:gd name="T32" fmla="*/ 1151 w 1551"/>
                <a:gd name="T33" fmla="*/ 624 h 1360"/>
                <a:gd name="T34" fmla="*/ 1131 w 1551"/>
                <a:gd name="T35" fmla="*/ 748 h 1360"/>
                <a:gd name="T36" fmla="*/ 1063 w 1551"/>
                <a:gd name="T37" fmla="*/ 856 h 1360"/>
                <a:gd name="T38" fmla="*/ 982 w 1551"/>
                <a:gd name="T39" fmla="*/ 945 h 1360"/>
                <a:gd name="T40" fmla="*/ 937 w 1551"/>
                <a:gd name="T41" fmla="*/ 1070 h 1360"/>
                <a:gd name="T42" fmla="*/ 928 w 1551"/>
                <a:gd name="T43" fmla="*/ 1185 h 1360"/>
                <a:gd name="T44" fmla="*/ 887 w 1551"/>
                <a:gd name="T45" fmla="*/ 1292 h 1360"/>
                <a:gd name="T46" fmla="*/ 837 w 1551"/>
                <a:gd name="T47" fmla="*/ 1360 h 1360"/>
                <a:gd name="T48" fmla="*/ 876 w 1551"/>
                <a:gd name="T49" fmla="*/ 1235 h 1360"/>
                <a:gd name="T50" fmla="*/ 872 w 1551"/>
                <a:gd name="T51" fmla="*/ 1139 h 1360"/>
                <a:gd name="T52" fmla="*/ 860 w 1551"/>
                <a:gd name="T53" fmla="*/ 991 h 1360"/>
                <a:gd name="T54" fmla="*/ 860 w 1551"/>
                <a:gd name="T55" fmla="*/ 902 h 1360"/>
                <a:gd name="T56" fmla="*/ 898 w 1551"/>
                <a:gd name="T57" fmla="*/ 846 h 1360"/>
                <a:gd name="T58" fmla="*/ 989 w 1551"/>
                <a:gd name="T59" fmla="*/ 799 h 1360"/>
                <a:gd name="T60" fmla="*/ 1059 w 1551"/>
                <a:gd name="T61" fmla="*/ 748 h 1360"/>
                <a:gd name="T62" fmla="*/ 1098 w 1551"/>
                <a:gd name="T63" fmla="*/ 687 h 1360"/>
                <a:gd name="T64" fmla="*/ 1120 w 1551"/>
                <a:gd name="T65" fmla="*/ 618 h 1360"/>
                <a:gd name="T66" fmla="*/ 1140 w 1551"/>
                <a:gd name="T67" fmla="*/ 548 h 1360"/>
                <a:gd name="T68" fmla="*/ 1159 w 1551"/>
                <a:gd name="T69" fmla="*/ 479 h 1360"/>
                <a:gd name="T70" fmla="*/ 1186 w 1551"/>
                <a:gd name="T71" fmla="*/ 227 h 1360"/>
                <a:gd name="T72" fmla="*/ 48 w 1551"/>
                <a:gd name="T73" fmla="*/ 29 h 1360"/>
                <a:gd name="T74" fmla="*/ 0 w 1551"/>
                <a:gd name="T75" fmla="*/ 0 h 1360"/>
                <a:gd name="T76" fmla="*/ 1215 w 1551"/>
                <a:gd name="T77" fmla="*/ 171 h 1360"/>
                <a:gd name="T78" fmla="*/ 1253 w 1551"/>
                <a:gd name="T79" fmla="*/ 154 h 1360"/>
                <a:gd name="T80" fmla="*/ 1379 w 1551"/>
                <a:gd name="T81" fmla="*/ 161 h 1360"/>
                <a:gd name="T82" fmla="*/ 1451 w 1551"/>
                <a:gd name="T83" fmla="*/ 187 h 1360"/>
                <a:gd name="T84" fmla="*/ 1512 w 1551"/>
                <a:gd name="T85" fmla="*/ 255 h 1360"/>
                <a:gd name="T86" fmla="*/ 1512 w 1551"/>
                <a:gd name="T87" fmla="*/ 325 h 1360"/>
                <a:gd name="T88" fmla="*/ 1551 w 1551"/>
                <a:gd name="T89" fmla="*/ 352 h 1360"/>
                <a:gd name="T90" fmla="*/ 1492 w 1551"/>
                <a:gd name="T91" fmla="*/ 544 h 1360"/>
                <a:gd name="T92" fmla="*/ 1445 w 1551"/>
                <a:gd name="T93" fmla="*/ 508 h 1360"/>
                <a:gd name="T94" fmla="*/ 1397 w 1551"/>
                <a:gd name="T95" fmla="*/ 618 h 1360"/>
                <a:gd name="T96" fmla="*/ 1479 w 1551"/>
                <a:gd name="T97" fmla="*/ 352 h 1360"/>
                <a:gd name="T98" fmla="*/ 1486 w 1551"/>
                <a:gd name="T99" fmla="*/ 312 h 13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551" h="1360">
                  <a:moveTo>
                    <a:pt x="1486" y="312"/>
                  </a:moveTo>
                  <a:lnTo>
                    <a:pt x="1445" y="227"/>
                  </a:lnTo>
                  <a:lnTo>
                    <a:pt x="1390" y="181"/>
                  </a:lnTo>
                  <a:lnTo>
                    <a:pt x="1347" y="181"/>
                  </a:lnTo>
                  <a:lnTo>
                    <a:pt x="1253" y="187"/>
                  </a:lnTo>
                  <a:lnTo>
                    <a:pt x="1225" y="278"/>
                  </a:lnTo>
                  <a:lnTo>
                    <a:pt x="1202" y="410"/>
                  </a:lnTo>
                  <a:lnTo>
                    <a:pt x="1182" y="561"/>
                  </a:lnTo>
                  <a:lnTo>
                    <a:pt x="1206" y="611"/>
                  </a:lnTo>
                  <a:lnTo>
                    <a:pt x="1262" y="652"/>
                  </a:lnTo>
                  <a:lnTo>
                    <a:pt x="1308" y="669"/>
                  </a:lnTo>
                  <a:lnTo>
                    <a:pt x="1345" y="660"/>
                  </a:lnTo>
                  <a:lnTo>
                    <a:pt x="1370" y="637"/>
                  </a:lnTo>
                  <a:lnTo>
                    <a:pt x="1345" y="681"/>
                  </a:lnTo>
                  <a:lnTo>
                    <a:pt x="1295" y="695"/>
                  </a:lnTo>
                  <a:lnTo>
                    <a:pt x="1219" y="669"/>
                  </a:lnTo>
                  <a:lnTo>
                    <a:pt x="1151" y="624"/>
                  </a:lnTo>
                  <a:lnTo>
                    <a:pt x="1131" y="748"/>
                  </a:lnTo>
                  <a:lnTo>
                    <a:pt x="1063" y="856"/>
                  </a:lnTo>
                  <a:lnTo>
                    <a:pt x="982" y="945"/>
                  </a:lnTo>
                  <a:lnTo>
                    <a:pt x="937" y="1070"/>
                  </a:lnTo>
                  <a:lnTo>
                    <a:pt x="928" y="1185"/>
                  </a:lnTo>
                  <a:lnTo>
                    <a:pt x="887" y="1292"/>
                  </a:lnTo>
                  <a:lnTo>
                    <a:pt x="837" y="1360"/>
                  </a:lnTo>
                  <a:lnTo>
                    <a:pt x="876" y="1235"/>
                  </a:lnTo>
                  <a:lnTo>
                    <a:pt x="872" y="1139"/>
                  </a:lnTo>
                  <a:lnTo>
                    <a:pt x="860" y="991"/>
                  </a:lnTo>
                  <a:lnTo>
                    <a:pt x="860" y="902"/>
                  </a:lnTo>
                  <a:lnTo>
                    <a:pt x="898" y="846"/>
                  </a:lnTo>
                  <a:lnTo>
                    <a:pt x="989" y="799"/>
                  </a:lnTo>
                  <a:lnTo>
                    <a:pt x="1059" y="748"/>
                  </a:lnTo>
                  <a:lnTo>
                    <a:pt x="1098" y="687"/>
                  </a:lnTo>
                  <a:lnTo>
                    <a:pt x="1120" y="618"/>
                  </a:lnTo>
                  <a:lnTo>
                    <a:pt x="1140" y="548"/>
                  </a:lnTo>
                  <a:lnTo>
                    <a:pt x="1159" y="479"/>
                  </a:lnTo>
                  <a:lnTo>
                    <a:pt x="1186" y="227"/>
                  </a:lnTo>
                  <a:lnTo>
                    <a:pt x="48" y="29"/>
                  </a:lnTo>
                  <a:lnTo>
                    <a:pt x="0" y="0"/>
                  </a:lnTo>
                  <a:lnTo>
                    <a:pt x="1215" y="171"/>
                  </a:lnTo>
                  <a:lnTo>
                    <a:pt x="1253" y="154"/>
                  </a:lnTo>
                  <a:lnTo>
                    <a:pt x="1379" y="161"/>
                  </a:lnTo>
                  <a:lnTo>
                    <a:pt x="1451" y="187"/>
                  </a:lnTo>
                  <a:lnTo>
                    <a:pt x="1512" y="255"/>
                  </a:lnTo>
                  <a:lnTo>
                    <a:pt x="1512" y="325"/>
                  </a:lnTo>
                  <a:lnTo>
                    <a:pt x="1551" y="352"/>
                  </a:lnTo>
                  <a:lnTo>
                    <a:pt x="1492" y="544"/>
                  </a:lnTo>
                  <a:lnTo>
                    <a:pt x="1445" y="508"/>
                  </a:lnTo>
                  <a:lnTo>
                    <a:pt x="1397" y="618"/>
                  </a:lnTo>
                  <a:lnTo>
                    <a:pt x="1479" y="352"/>
                  </a:lnTo>
                  <a:lnTo>
                    <a:pt x="1486" y="312"/>
                  </a:lnTo>
                  <a:close/>
                </a:path>
              </a:pathLst>
            </a:custGeom>
            <a:solidFill>
              <a:srgbClr val="000000"/>
            </a:solidFill>
            <a:ln w="0">
              <a:solidFill>
                <a:srgbClr val="000000"/>
              </a:solidFill>
              <a:prstDash val="solid"/>
              <a:round/>
              <a:headEnd/>
              <a:tailEnd/>
            </a:ln>
          </p:spPr>
          <p:txBody>
            <a:bodyPr/>
            <a:lstStyle/>
            <a:p>
              <a:endParaRPr lang="en-GB"/>
            </a:p>
          </p:txBody>
        </p:sp>
        <p:sp>
          <p:nvSpPr>
            <p:cNvPr id="204827" name="Freeform 27"/>
            <p:cNvSpPr>
              <a:spLocks/>
            </p:cNvSpPr>
            <p:nvPr/>
          </p:nvSpPr>
          <p:spPr bwMode="auto">
            <a:xfrm>
              <a:off x="3848" y="1486"/>
              <a:ext cx="181" cy="236"/>
            </a:xfrm>
            <a:custGeom>
              <a:avLst/>
              <a:gdLst>
                <a:gd name="T0" fmla="*/ 1058 w 1091"/>
                <a:gd name="T1" fmla="*/ 1181 h 1181"/>
                <a:gd name="T2" fmla="*/ 1043 w 1091"/>
                <a:gd name="T3" fmla="*/ 1128 h 1181"/>
                <a:gd name="T4" fmla="*/ 991 w 1091"/>
                <a:gd name="T5" fmla="*/ 1048 h 1181"/>
                <a:gd name="T6" fmla="*/ 487 w 1091"/>
                <a:gd name="T7" fmla="*/ 807 h 1181"/>
                <a:gd name="T8" fmla="*/ 416 w 1091"/>
                <a:gd name="T9" fmla="*/ 1014 h 1181"/>
                <a:gd name="T10" fmla="*/ 198 w 1091"/>
                <a:gd name="T11" fmla="*/ 987 h 1181"/>
                <a:gd name="T12" fmla="*/ 122 w 1091"/>
                <a:gd name="T13" fmla="*/ 856 h 1181"/>
                <a:gd name="T14" fmla="*/ 76 w 1091"/>
                <a:gd name="T15" fmla="*/ 755 h 1181"/>
                <a:gd name="T16" fmla="*/ 0 w 1091"/>
                <a:gd name="T17" fmla="*/ 686 h 1181"/>
                <a:gd name="T18" fmla="*/ 150 w 1091"/>
                <a:gd name="T19" fmla="*/ 807 h 1181"/>
                <a:gd name="T20" fmla="*/ 237 w 1091"/>
                <a:gd name="T21" fmla="*/ 919 h 1181"/>
                <a:gd name="T22" fmla="*/ 375 w 1091"/>
                <a:gd name="T23" fmla="*/ 936 h 1181"/>
                <a:gd name="T24" fmla="*/ 442 w 1091"/>
                <a:gd name="T25" fmla="*/ 778 h 1181"/>
                <a:gd name="T26" fmla="*/ 404 w 1091"/>
                <a:gd name="T27" fmla="*/ 681 h 1181"/>
                <a:gd name="T28" fmla="*/ 464 w 1091"/>
                <a:gd name="T29" fmla="*/ 544 h 1181"/>
                <a:gd name="T30" fmla="*/ 458 w 1091"/>
                <a:gd name="T31" fmla="*/ 420 h 1181"/>
                <a:gd name="T32" fmla="*/ 533 w 1091"/>
                <a:gd name="T33" fmla="*/ 295 h 1181"/>
                <a:gd name="T34" fmla="*/ 503 w 1091"/>
                <a:gd name="T35" fmla="*/ 180 h 1181"/>
                <a:gd name="T36" fmla="*/ 425 w 1091"/>
                <a:gd name="T37" fmla="*/ 0 h 1181"/>
                <a:gd name="T38" fmla="*/ 572 w 1091"/>
                <a:gd name="T39" fmla="*/ 263 h 1181"/>
                <a:gd name="T40" fmla="*/ 669 w 1091"/>
                <a:gd name="T41" fmla="*/ 390 h 1181"/>
                <a:gd name="T42" fmla="*/ 648 w 1091"/>
                <a:gd name="T43" fmla="*/ 452 h 1181"/>
                <a:gd name="T44" fmla="*/ 702 w 1091"/>
                <a:gd name="T45" fmla="*/ 473 h 1181"/>
                <a:gd name="T46" fmla="*/ 681 w 1091"/>
                <a:gd name="T47" fmla="*/ 523 h 1181"/>
                <a:gd name="T48" fmla="*/ 724 w 1091"/>
                <a:gd name="T49" fmla="*/ 536 h 1181"/>
                <a:gd name="T50" fmla="*/ 702 w 1091"/>
                <a:gd name="T51" fmla="*/ 584 h 1181"/>
                <a:gd name="T52" fmla="*/ 730 w 1091"/>
                <a:gd name="T53" fmla="*/ 597 h 1181"/>
                <a:gd name="T54" fmla="*/ 642 w 1091"/>
                <a:gd name="T55" fmla="*/ 681 h 1181"/>
                <a:gd name="T56" fmla="*/ 547 w 1091"/>
                <a:gd name="T57" fmla="*/ 749 h 1181"/>
                <a:gd name="T58" fmla="*/ 553 w 1091"/>
                <a:gd name="T59" fmla="*/ 771 h 1181"/>
                <a:gd name="T60" fmla="*/ 1013 w 1091"/>
                <a:gd name="T61" fmla="*/ 1000 h 1181"/>
                <a:gd name="T62" fmla="*/ 1063 w 1091"/>
                <a:gd name="T63" fmla="*/ 1034 h 1181"/>
                <a:gd name="T64" fmla="*/ 1091 w 1091"/>
                <a:gd name="T65" fmla="*/ 1097 h 1181"/>
                <a:gd name="T66" fmla="*/ 1058 w 1091"/>
                <a:gd name="T67" fmla="*/ 1181 h 1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1091" h="1181">
                  <a:moveTo>
                    <a:pt x="1058" y="1181"/>
                  </a:moveTo>
                  <a:lnTo>
                    <a:pt x="1043" y="1128"/>
                  </a:lnTo>
                  <a:lnTo>
                    <a:pt x="991" y="1048"/>
                  </a:lnTo>
                  <a:lnTo>
                    <a:pt x="487" y="807"/>
                  </a:lnTo>
                  <a:lnTo>
                    <a:pt x="416" y="1014"/>
                  </a:lnTo>
                  <a:lnTo>
                    <a:pt x="198" y="987"/>
                  </a:lnTo>
                  <a:lnTo>
                    <a:pt x="122" y="856"/>
                  </a:lnTo>
                  <a:lnTo>
                    <a:pt x="76" y="755"/>
                  </a:lnTo>
                  <a:lnTo>
                    <a:pt x="0" y="686"/>
                  </a:lnTo>
                  <a:lnTo>
                    <a:pt x="150" y="807"/>
                  </a:lnTo>
                  <a:lnTo>
                    <a:pt x="237" y="919"/>
                  </a:lnTo>
                  <a:lnTo>
                    <a:pt x="375" y="936"/>
                  </a:lnTo>
                  <a:lnTo>
                    <a:pt x="442" y="778"/>
                  </a:lnTo>
                  <a:lnTo>
                    <a:pt x="404" y="681"/>
                  </a:lnTo>
                  <a:lnTo>
                    <a:pt x="464" y="544"/>
                  </a:lnTo>
                  <a:lnTo>
                    <a:pt x="458" y="420"/>
                  </a:lnTo>
                  <a:lnTo>
                    <a:pt x="533" y="295"/>
                  </a:lnTo>
                  <a:lnTo>
                    <a:pt x="503" y="180"/>
                  </a:lnTo>
                  <a:lnTo>
                    <a:pt x="425" y="0"/>
                  </a:lnTo>
                  <a:lnTo>
                    <a:pt x="572" y="263"/>
                  </a:lnTo>
                  <a:lnTo>
                    <a:pt x="669" y="390"/>
                  </a:lnTo>
                  <a:lnTo>
                    <a:pt x="648" y="452"/>
                  </a:lnTo>
                  <a:lnTo>
                    <a:pt x="702" y="473"/>
                  </a:lnTo>
                  <a:lnTo>
                    <a:pt x="681" y="523"/>
                  </a:lnTo>
                  <a:lnTo>
                    <a:pt x="724" y="536"/>
                  </a:lnTo>
                  <a:lnTo>
                    <a:pt x="702" y="584"/>
                  </a:lnTo>
                  <a:lnTo>
                    <a:pt x="730" y="597"/>
                  </a:lnTo>
                  <a:lnTo>
                    <a:pt x="642" y="681"/>
                  </a:lnTo>
                  <a:lnTo>
                    <a:pt x="547" y="749"/>
                  </a:lnTo>
                  <a:lnTo>
                    <a:pt x="553" y="771"/>
                  </a:lnTo>
                  <a:lnTo>
                    <a:pt x="1013" y="1000"/>
                  </a:lnTo>
                  <a:lnTo>
                    <a:pt x="1063" y="1034"/>
                  </a:lnTo>
                  <a:lnTo>
                    <a:pt x="1091" y="1097"/>
                  </a:lnTo>
                  <a:lnTo>
                    <a:pt x="1058" y="1181"/>
                  </a:lnTo>
                  <a:close/>
                </a:path>
              </a:pathLst>
            </a:custGeom>
            <a:solidFill>
              <a:srgbClr val="000000"/>
            </a:solidFill>
            <a:ln w="0">
              <a:solidFill>
                <a:srgbClr val="000000"/>
              </a:solidFill>
              <a:prstDash val="solid"/>
              <a:round/>
              <a:headEnd/>
              <a:tailEnd/>
            </a:ln>
          </p:spPr>
          <p:txBody>
            <a:bodyPr/>
            <a:lstStyle/>
            <a:p>
              <a:endParaRPr lang="en-GB"/>
            </a:p>
          </p:txBody>
        </p:sp>
        <p:sp>
          <p:nvSpPr>
            <p:cNvPr id="204828" name="Freeform 28"/>
            <p:cNvSpPr>
              <a:spLocks/>
            </p:cNvSpPr>
            <p:nvPr/>
          </p:nvSpPr>
          <p:spPr bwMode="auto">
            <a:xfrm>
              <a:off x="4039" y="1705"/>
              <a:ext cx="71" cy="140"/>
            </a:xfrm>
            <a:custGeom>
              <a:avLst/>
              <a:gdLst>
                <a:gd name="T0" fmla="*/ 271 w 428"/>
                <a:gd name="T1" fmla="*/ 5 h 700"/>
                <a:gd name="T2" fmla="*/ 408 w 428"/>
                <a:gd name="T3" fmla="*/ 302 h 700"/>
                <a:gd name="T4" fmla="*/ 428 w 428"/>
                <a:gd name="T5" fmla="*/ 354 h 700"/>
                <a:gd name="T6" fmla="*/ 419 w 428"/>
                <a:gd name="T7" fmla="*/ 388 h 700"/>
                <a:gd name="T8" fmla="*/ 402 w 428"/>
                <a:gd name="T9" fmla="*/ 422 h 700"/>
                <a:gd name="T10" fmla="*/ 375 w 428"/>
                <a:gd name="T11" fmla="*/ 449 h 700"/>
                <a:gd name="T12" fmla="*/ 325 w 428"/>
                <a:gd name="T13" fmla="*/ 455 h 700"/>
                <a:gd name="T14" fmla="*/ 203 w 428"/>
                <a:gd name="T15" fmla="*/ 445 h 700"/>
                <a:gd name="T16" fmla="*/ 182 w 428"/>
                <a:gd name="T17" fmla="*/ 483 h 700"/>
                <a:gd name="T18" fmla="*/ 142 w 428"/>
                <a:gd name="T19" fmla="*/ 660 h 700"/>
                <a:gd name="T20" fmla="*/ 27 w 428"/>
                <a:gd name="T21" fmla="*/ 700 h 700"/>
                <a:gd name="T22" fmla="*/ 27 w 428"/>
                <a:gd name="T23" fmla="*/ 677 h 700"/>
                <a:gd name="T24" fmla="*/ 93 w 428"/>
                <a:gd name="T25" fmla="*/ 614 h 700"/>
                <a:gd name="T26" fmla="*/ 122 w 428"/>
                <a:gd name="T27" fmla="*/ 483 h 700"/>
                <a:gd name="T28" fmla="*/ 113 w 428"/>
                <a:gd name="T29" fmla="*/ 428 h 700"/>
                <a:gd name="T30" fmla="*/ 47 w 428"/>
                <a:gd name="T31" fmla="*/ 382 h 700"/>
                <a:gd name="T32" fmla="*/ 4 w 428"/>
                <a:gd name="T33" fmla="*/ 365 h 700"/>
                <a:gd name="T34" fmla="*/ 0 w 428"/>
                <a:gd name="T35" fmla="*/ 331 h 700"/>
                <a:gd name="T36" fmla="*/ 27 w 428"/>
                <a:gd name="T37" fmla="*/ 291 h 700"/>
                <a:gd name="T38" fmla="*/ 20 w 428"/>
                <a:gd name="T39" fmla="*/ 325 h 700"/>
                <a:gd name="T40" fmla="*/ 47 w 428"/>
                <a:gd name="T41" fmla="*/ 348 h 700"/>
                <a:gd name="T42" fmla="*/ 109 w 428"/>
                <a:gd name="T43" fmla="*/ 360 h 700"/>
                <a:gd name="T44" fmla="*/ 197 w 428"/>
                <a:gd name="T45" fmla="*/ 365 h 700"/>
                <a:gd name="T46" fmla="*/ 264 w 428"/>
                <a:gd name="T47" fmla="*/ 411 h 700"/>
                <a:gd name="T48" fmla="*/ 305 w 428"/>
                <a:gd name="T49" fmla="*/ 416 h 700"/>
                <a:gd name="T50" fmla="*/ 366 w 428"/>
                <a:gd name="T51" fmla="*/ 411 h 700"/>
                <a:gd name="T52" fmla="*/ 402 w 428"/>
                <a:gd name="T53" fmla="*/ 374 h 700"/>
                <a:gd name="T54" fmla="*/ 397 w 428"/>
                <a:gd name="T55" fmla="*/ 312 h 700"/>
                <a:gd name="T56" fmla="*/ 236 w 428"/>
                <a:gd name="T57" fmla="*/ 0 h 700"/>
                <a:gd name="T58" fmla="*/ 271 w 428"/>
                <a:gd name="T59" fmla="*/ 5 h 7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428" h="700">
                  <a:moveTo>
                    <a:pt x="271" y="5"/>
                  </a:moveTo>
                  <a:lnTo>
                    <a:pt x="408" y="302"/>
                  </a:lnTo>
                  <a:lnTo>
                    <a:pt x="428" y="354"/>
                  </a:lnTo>
                  <a:lnTo>
                    <a:pt x="419" y="388"/>
                  </a:lnTo>
                  <a:lnTo>
                    <a:pt x="402" y="422"/>
                  </a:lnTo>
                  <a:lnTo>
                    <a:pt x="375" y="449"/>
                  </a:lnTo>
                  <a:lnTo>
                    <a:pt x="325" y="455"/>
                  </a:lnTo>
                  <a:lnTo>
                    <a:pt x="203" y="445"/>
                  </a:lnTo>
                  <a:lnTo>
                    <a:pt x="182" y="483"/>
                  </a:lnTo>
                  <a:lnTo>
                    <a:pt x="142" y="660"/>
                  </a:lnTo>
                  <a:lnTo>
                    <a:pt x="27" y="700"/>
                  </a:lnTo>
                  <a:lnTo>
                    <a:pt x="27" y="677"/>
                  </a:lnTo>
                  <a:lnTo>
                    <a:pt x="93" y="614"/>
                  </a:lnTo>
                  <a:lnTo>
                    <a:pt x="122" y="483"/>
                  </a:lnTo>
                  <a:lnTo>
                    <a:pt x="113" y="428"/>
                  </a:lnTo>
                  <a:lnTo>
                    <a:pt x="47" y="382"/>
                  </a:lnTo>
                  <a:lnTo>
                    <a:pt x="4" y="365"/>
                  </a:lnTo>
                  <a:lnTo>
                    <a:pt x="0" y="331"/>
                  </a:lnTo>
                  <a:lnTo>
                    <a:pt x="27" y="291"/>
                  </a:lnTo>
                  <a:lnTo>
                    <a:pt x="20" y="325"/>
                  </a:lnTo>
                  <a:lnTo>
                    <a:pt x="47" y="348"/>
                  </a:lnTo>
                  <a:lnTo>
                    <a:pt x="109" y="360"/>
                  </a:lnTo>
                  <a:lnTo>
                    <a:pt x="197" y="365"/>
                  </a:lnTo>
                  <a:lnTo>
                    <a:pt x="264" y="411"/>
                  </a:lnTo>
                  <a:lnTo>
                    <a:pt x="305" y="416"/>
                  </a:lnTo>
                  <a:lnTo>
                    <a:pt x="366" y="411"/>
                  </a:lnTo>
                  <a:lnTo>
                    <a:pt x="402" y="374"/>
                  </a:lnTo>
                  <a:lnTo>
                    <a:pt x="397" y="312"/>
                  </a:lnTo>
                  <a:lnTo>
                    <a:pt x="236" y="0"/>
                  </a:lnTo>
                  <a:lnTo>
                    <a:pt x="271" y="5"/>
                  </a:lnTo>
                  <a:close/>
                </a:path>
              </a:pathLst>
            </a:custGeom>
            <a:solidFill>
              <a:srgbClr val="000000"/>
            </a:solidFill>
            <a:ln w="0">
              <a:solidFill>
                <a:srgbClr val="000000"/>
              </a:solidFill>
              <a:prstDash val="solid"/>
              <a:round/>
              <a:headEnd/>
              <a:tailEnd/>
            </a:ln>
          </p:spPr>
          <p:txBody>
            <a:bodyPr/>
            <a:lstStyle/>
            <a:p>
              <a:endParaRPr lang="en-GB"/>
            </a:p>
          </p:txBody>
        </p:sp>
        <p:sp>
          <p:nvSpPr>
            <p:cNvPr id="204829" name="Freeform 29"/>
            <p:cNvSpPr>
              <a:spLocks/>
            </p:cNvSpPr>
            <p:nvPr/>
          </p:nvSpPr>
          <p:spPr bwMode="auto">
            <a:xfrm>
              <a:off x="4029" y="1827"/>
              <a:ext cx="15" cy="25"/>
            </a:xfrm>
            <a:custGeom>
              <a:avLst/>
              <a:gdLst>
                <a:gd name="T0" fmla="*/ 89 w 89"/>
                <a:gd name="T1" fmla="*/ 80 h 125"/>
                <a:gd name="T2" fmla="*/ 83 w 89"/>
                <a:gd name="T3" fmla="*/ 51 h 125"/>
                <a:gd name="T4" fmla="*/ 47 w 89"/>
                <a:gd name="T5" fmla="*/ 23 h 125"/>
                <a:gd name="T6" fmla="*/ 0 w 89"/>
                <a:gd name="T7" fmla="*/ 0 h 125"/>
                <a:gd name="T8" fmla="*/ 47 w 89"/>
                <a:gd name="T9" fmla="*/ 51 h 125"/>
                <a:gd name="T10" fmla="*/ 56 w 89"/>
                <a:gd name="T11" fmla="*/ 125 h 125"/>
                <a:gd name="T12" fmla="*/ 89 w 89"/>
                <a:gd name="T13" fmla="*/ 93 h 125"/>
                <a:gd name="T14" fmla="*/ 89 w 89"/>
                <a:gd name="T15" fmla="*/ 80 h 12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9" h="125">
                  <a:moveTo>
                    <a:pt x="89" y="80"/>
                  </a:moveTo>
                  <a:lnTo>
                    <a:pt x="83" y="51"/>
                  </a:lnTo>
                  <a:lnTo>
                    <a:pt x="47" y="23"/>
                  </a:lnTo>
                  <a:lnTo>
                    <a:pt x="0" y="0"/>
                  </a:lnTo>
                  <a:lnTo>
                    <a:pt x="47" y="51"/>
                  </a:lnTo>
                  <a:lnTo>
                    <a:pt x="56" y="125"/>
                  </a:lnTo>
                  <a:lnTo>
                    <a:pt x="89" y="93"/>
                  </a:lnTo>
                  <a:lnTo>
                    <a:pt x="89" y="80"/>
                  </a:lnTo>
                  <a:close/>
                </a:path>
              </a:pathLst>
            </a:custGeom>
            <a:solidFill>
              <a:srgbClr val="000000"/>
            </a:solidFill>
            <a:ln w="0">
              <a:solidFill>
                <a:srgbClr val="000000"/>
              </a:solidFill>
              <a:prstDash val="solid"/>
              <a:round/>
              <a:headEnd/>
              <a:tailEnd/>
            </a:ln>
          </p:spPr>
          <p:txBody>
            <a:bodyPr/>
            <a:lstStyle/>
            <a:p>
              <a:endParaRPr lang="en-GB"/>
            </a:p>
          </p:txBody>
        </p:sp>
        <p:sp>
          <p:nvSpPr>
            <p:cNvPr id="204830" name="Freeform 30"/>
            <p:cNvSpPr>
              <a:spLocks/>
            </p:cNvSpPr>
            <p:nvPr/>
          </p:nvSpPr>
          <p:spPr bwMode="auto">
            <a:xfrm>
              <a:off x="4003" y="1821"/>
              <a:ext cx="40" cy="108"/>
            </a:xfrm>
            <a:custGeom>
              <a:avLst/>
              <a:gdLst>
                <a:gd name="T0" fmla="*/ 128 w 244"/>
                <a:gd name="T1" fmla="*/ 28 h 542"/>
                <a:gd name="T2" fmla="*/ 11 w 244"/>
                <a:gd name="T3" fmla="*/ 0 h 542"/>
                <a:gd name="T4" fmla="*/ 0 w 244"/>
                <a:gd name="T5" fmla="*/ 5 h 542"/>
                <a:gd name="T6" fmla="*/ 17 w 244"/>
                <a:gd name="T7" fmla="*/ 41 h 542"/>
                <a:gd name="T8" fmla="*/ 93 w 244"/>
                <a:gd name="T9" fmla="*/ 83 h 542"/>
                <a:gd name="T10" fmla="*/ 142 w 244"/>
                <a:gd name="T11" fmla="*/ 145 h 542"/>
                <a:gd name="T12" fmla="*/ 145 w 244"/>
                <a:gd name="T13" fmla="*/ 242 h 542"/>
                <a:gd name="T14" fmla="*/ 113 w 244"/>
                <a:gd name="T15" fmla="*/ 290 h 542"/>
                <a:gd name="T16" fmla="*/ 51 w 244"/>
                <a:gd name="T17" fmla="*/ 313 h 542"/>
                <a:gd name="T18" fmla="*/ 31 w 244"/>
                <a:gd name="T19" fmla="*/ 367 h 542"/>
                <a:gd name="T20" fmla="*/ 142 w 244"/>
                <a:gd name="T21" fmla="*/ 438 h 542"/>
                <a:gd name="T22" fmla="*/ 145 w 244"/>
                <a:gd name="T23" fmla="*/ 542 h 542"/>
                <a:gd name="T24" fmla="*/ 161 w 244"/>
                <a:gd name="T25" fmla="*/ 480 h 542"/>
                <a:gd name="T26" fmla="*/ 153 w 244"/>
                <a:gd name="T27" fmla="*/ 408 h 542"/>
                <a:gd name="T28" fmla="*/ 175 w 244"/>
                <a:gd name="T29" fmla="*/ 340 h 542"/>
                <a:gd name="T30" fmla="*/ 221 w 244"/>
                <a:gd name="T31" fmla="*/ 259 h 542"/>
                <a:gd name="T32" fmla="*/ 244 w 244"/>
                <a:gd name="T33" fmla="*/ 236 h 542"/>
                <a:gd name="T34" fmla="*/ 244 w 244"/>
                <a:gd name="T35" fmla="*/ 179 h 542"/>
                <a:gd name="T36" fmla="*/ 204 w 244"/>
                <a:gd name="T37" fmla="*/ 141 h 542"/>
                <a:gd name="T38" fmla="*/ 113 w 244"/>
                <a:gd name="T39" fmla="*/ 83 h 542"/>
                <a:gd name="T40" fmla="*/ 100 w 244"/>
                <a:gd name="T41" fmla="*/ 32 h 542"/>
                <a:gd name="T42" fmla="*/ 128 w 244"/>
                <a:gd name="T43" fmla="*/ 28 h 5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44" h="542">
                  <a:moveTo>
                    <a:pt x="128" y="28"/>
                  </a:moveTo>
                  <a:lnTo>
                    <a:pt x="11" y="0"/>
                  </a:lnTo>
                  <a:lnTo>
                    <a:pt x="0" y="5"/>
                  </a:lnTo>
                  <a:lnTo>
                    <a:pt x="17" y="41"/>
                  </a:lnTo>
                  <a:lnTo>
                    <a:pt x="93" y="83"/>
                  </a:lnTo>
                  <a:lnTo>
                    <a:pt x="142" y="145"/>
                  </a:lnTo>
                  <a:lnTo>
                    <a:pt x="145" y="242"/>
                  </a:lnTo>
                  <a:lnTo>
                    <a:pt x="113" y="290"/>
                  </a:lnTo>
                  <a:lnTo>
                    <a:pt x="51" y="313"/>
                  </a:lnTo>
                  <a:lnTo>
                    <a:pt x="31" y="367"/>
                  </a:lnTo>
                  <a:lnTo>
                    <a:pt x="142" y="438"/>
                  </a:lnTo>
                  <a:lnTo>
                    <a:pt x="145" y="542"/>
                  </a:lnTo>
                  <a:lnTo>
                    <a:pt x="161" y="480"/>
                  </a:lnTo>
                  <a:lnTo>
                    <a:pt x="153" y="408"/>
                  </a:lnTo>
                  <a:lnTo>
                    <a:pt x="175" y="340"/>
                  </a:lnTo>
                  <a:lnTo>
                    <a:pt x="221" y="259"/>
                  </a:lnTo>
                  <a:lnTo>
                    <a:pt x="244" y="236"/>
                  </a:lnTo>
                  <a:lnTo>
                    <a:pt x="244" y="179"/>
                  </a:lnTo>
                  <a:lnTo>
                    <a:pt x="204" y="141"/>
                  </a:lnTo>
                  <a:lnTo>
                    <a:pt x="113" y="83"/>
                  </a:lnTo>
                  <a:lnTo>
                    <a:pt x="100" y="32"/>
                  </a:lnTo>
                  <a:lnTo>
                    <a:pt x="128" y="28"/>
                  </a:lnTo>
                  <a:close/>
                </a:path>
              </a:pathLst>
            </a:custGeom>
            <a:solidFill>
              <a:srgbClr val="000000"/>
            </a:solidFill>
            <a:ln w="0">
              <a:solidFill>
                <a:srgbClr val="000000"/>
              </a:solidFill>
              <a:prstDash val="solid"/>
              <a:round/>
              <a:headEnd/>
              <a:tailEnd/>
            </a:ln>
          </p:spPr>
          <p:txBody>
            <a:bodyPr/>
            <a:lstStyle/>
            <a:p>
              <a:endParaRPr lang="en-GB"/>
            </a:p>
          </p:txBody>
        </p:sp>
        <p:sp>
          <p:nvSpPr>
            <p:cNvPr id="204831" name="Freeform 31"/>
            <p:cNvSpPr>
              <a:spLocks/>
            </p:cNvSpPr>
            <p:nvPr/>
          </p:nvSpPr>
          <p:spPr bwMode="auto">
            <a:xfrm>
              <a:off x="3710" y="1794"/>
              <a:ext cx="317" cy="217"/>
            </a:xfrm>
            <a:custGeom>
              <a:avLst/>
              <a:gdLst>
                <a:gd name="T0" fmla="*/ 1435 w 1901"/>
                <a:gd name="T1" fmla="*/ 232 h 1087"/>
                <a:gd name="T2" fmla="*/ 1507 w 1901"/>
                <a:gd name="T3" fmla="*/ 560 h 1087"/>
                <a:gd name="T4" fmla="*/ 1573 w 1901"/>
                <a:gd name="T5" fmla="*/ 674 h 1087"/>
                <a:gd name="T6" fmla="*/ 1695 w 1901"/>
                <a:gd name="T7" fmla="*/ 701 h 1087"/>
                <a:gd name="T8" fmla="*/ 1773 w 1901"/>
                <a:gd name="T9" fmla="*/ 685 h 1087"/>
                <a:gd name="T10" fmla="*/ 1828 w 1901"/>
                <a:gd name="T11" fmla="*/ 701 h 1087"/>
                <a:gd name="T12" fmla="*/ 1901 w 1901"/>
                <a:gd name="T13" fmla="*/ 691 h 1087"/>
                <a:gd name="T14" fmla="*/ 1889 w 1901"/>
                <a:gd name="T15" fmla="*/ 747 h 1087"/>
                <a:gd name="T16" fmla="*/ 1839 w 1901"/>
                <a:gd name="T17" fmla="*/ 803 h 1087"/>
                <a:gd name="T18" fmla="*/ 1787 w 1901"/>
                <a:gd name="T19" fmla="*/ 824 h 1087"/>
                <a:gd name="T20" fmla="*/ 1707 w 1901"/>
                <a:gd name="T21" fmla="*/ 846 h 1087"/>
                <a:gd name="T22" fmla="*/ 1612 w 1901"/>
                <a:gd name="T23" fmla="*/ 887 h 1087"/>
                <a:gd name="T24" fmla="*/ 1495 w 1901"/>
                <a:gd name="T25" fmla="*/ 907 h 1087"/>
                <a:gd name="T26" fmla="*/ 1407 w 1901"/>
                <a:gd name="T27" fmla="*/ 907 h 1087"/>
                <a:gd name="T28" fmla="*/ 1351 w 1901"/>
                <a:gd name="T29" fmla="*/ 936 h 1087"/>
                <a:gd name="T30" fmla="*/ 1317 w 1901"/>
                <a:gd name="T31" fmla="*/ 993 h 1087"/>
                <a:gd name="T32" fmla="*/ 1263 w 1901"/>
                <a:gd name="T33" fmla="*/ 1087 h 1087"/>
                <a:gd name="T34" fmla="*/ 1159 w 1901"/>
                <a:gd name="T35" fmla="*/ 1047 h 1087"/>
                <a:gd name="T36" fmla="*/ 1080 w 1901"/>
                <a:gd name="T37" fmla="*/ 940 h 1087"/>
                <a:gd name="T38" fmla="*/ 954 w 1901"/>
                <a:gd name="T39" fmla="*/ 776 h 1087"/>
                <a:gd name="T40" fmla="*/ 826 w 1901"/>
                <a:gd name="T41" fmla="*/ 575 h 1087"/>
                <a:gd name="T42" fmla="*/ 709 w 1901"/>
                <a:gd name="T43" fmla="*/ 441 h 1087"/>
                <a:gd name="T44" fmla="*/ 532 w 1901"/>
                <a:gd name="T45" fmla="*/ 290 h 1087"/>
                <a:gd name="T46" fmla="*/ 363 w 1901"/>
                <a:gd name="T47" fmla="*/ 165 h 1087"/>
                <a:gd name="T48" fmla="*/ 173 w 1901"/>
                <a:gd name="T49" fmla="*/ 67 h 1087"/>
                <a:gd name="T50" fmla="*/ 61 w 1901"/>
                <a:gd name="T51" fmla="*/ 44 h 1087"/>
                <a:gd name="T52" fmla="*/ 0 w 1901"/>
                <a:gd name="T53" fmla="*/ 44 h 1087"/>
                <a:gd name="T54" fmla="*/ 55 w 1901"/>
                <a:gd name="T55" fmla="*/ 0 h 1087"/>
                <a:gd name="T56" fmla="*/ 194 w 1901"/>
                <a:gd name="T57" fmla="*/ 18 h 1087"/>
                <a:gd name="T58" fmla="*/ 388 w 1901"/>
                <a:gd name="T59" fmla="*/ 130 h 1087"/>
                <a:gd name="T60" fmla="*/ 579 w 1901"/>
                <a:gd name="T61" fmla="*/ 262 h 1087"/>
                <a:gd name="T62" fmla="*/ 738 w 1901"/>
                <a:gd name="T63" fmla="*/ 401 h 1087"/>
                <a:gd name="T64" fmla="*/ 676 w 1901"/>
                <a:gd name="T65" fmla="*/ 199 h 1087"/>
                <a:gd name="T66" fmla="*/ 875 w 1901"/>
                <a:gd name="T67" fmla="*/ 420 h 1087"/>
                <a:gd name="T68" fmla="*/ 971 w 1901"/>
                <a:gd name="T69" fmla="*/ 560 h 1087"/>
                <a:gd name="T70" fmla="*/ 998 w 1901"/>
                <a:gd name="T71" fmla="*/ 470 h 1087"/>
                <a:gd name="T72" fmla="*/ 963 w 1901"/>
                <a:gd name="T73" fmla="*/ 282 h 1087"/>
                <a:gd name="T74" fmla="*/ 976 w 1901"/>
                <a:gd name="T75" fmla="*/ 107 h 1087"/>
                <a:gd name="T76" fmla="*/ 1086 w 1901"/>
                <a:gd name="T77" fmla="*/ 73 h 1087"/>
                <a:gd name="T78" fmla="*/ 1187 w 1901"/>
                <a:gd name="T79" fmla="*/ 330 h 1087"/>
                <a:gd name="T80" fmla="*/ 1254 w 1901"/>
                <a:gd name="T81" fmla="*/ 513 h 1087"/>
                <a:gd name="T82" fmla="*/ 1419 w 1901"/>
                <a:gd name="T83" fmla="*/ 582 h 1087"/>
                <a:gd name="T84" fmla="*/ 1398 w 1901"/>
                <a:gd name="T85" fmla="*/ 255 h 1087"/>
                <a:gd name="T86" fmla="*/ 1435 w 1901"/>
                <a:gd name="T87" fmla="*/ 232 h 10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Lst>
              <a:rect l="0" t="0" r="r" b="b"/>
              <a:pathLst>
                <a:path w="1901" h="1087">
                  <a:moveTo>
                    <a:pt x="1435" y="232"/>
                  </a:moveTo>
                  <a:lnTo>
                    <a:pt x="1507" y="560"/>
                  </a:lnTo>
                  <a:lnTo>
                    <a:pt x="1573" y="674"/>
                  </a:lnTo>
                  <a:lnTo>
                    <a:pt x="1695" y="701"/>
                  </a:lnTo>
                  <a:lnTo>
                    <a:pt x="1773" y="685"/>
                  </a:lnTo>
                  <a:lnTo>
                    <a:pt x="1828" y="701"/>
                  </a:lnTo>
                  <a:lnTo>
                    <a:pt x="1901" y="691"/>
                  </a:lnTo>
                  <a:lnTo>
                    <a:pt x="1889" y="747"/>
                  </a:lnTo>
                  <a:lnTo>
                    <a:pt x="1839" y="803"/>
                  </a:lnTo>
                  <a:lnTo>
                    <a:pt x="1787" y="824"/>
                  </a:lnTo>
                  <a:lnTo>
                    <a:pt x="1707" y="846"/>
                  </a:lnTo>
                  <a:lnTo>
                    <a:pt x="1612" y="887"/>
                  </a:lnTo>
                  <a:lnTo>
                    <a:pt x="1495" y="907"/>
                  </a:lnTo>
                  <a:lnTo>
                    <a:pt x="1407" y="907"/>
                  </a:lnTo>
                  <a:lnTo>
                    <a:pt x="1351" y="936"/>
                  </a:lnTo>
                  <a:lnTo>
                    <a:pt x="1317" y="993"/>
                  </a:lnTo>
                  <a:lnTo>
                    <a:pt x="1263" y="1087"/>
                  </a:lnTo>
                  <a:lnTo>
                    <a:pt x="1159" y="1047"/>
                  </a:lnTo>
                  <a:lnTo>
                    <a:pt x="1080" y="940"/>
                  </a:lnTo>
                  <a:lnTo>
                    <a:pt x="954" y="776"/>
                  </a:lnTo>
                  <a:lnTo>
                    <a:pt x="826" y="575"/>
                  </a:lnTo>
                  <a:lnTo>
                    <a:pt x="709" y="441"/>
                  </a:lnTo>
                  <a:lnTo>
                    <a:pt x="532" y="290"/>
                  </a:lnTo>
                  <a:lnTo>
                    <a:pt x="363" y="165"/>
                  </a:lnTo>
                  <a:lnTo>
                    <a:pt x="173" y="67"/>
                  </a:lnTo>
                  <a:lnTo>
                    <a:pt x="61" y="44"/>
                  </a:lnTo>
                  <a:lnTo>
                    <a:pt x="0" y="44"/>
                  </a:lnTo>
                  <a:lnTo>
                    <a:pt x="55" y="0"/>
                  </a:lnTo>
                  <a:lnTo>
                    <a:pt x="194" y="18"/>
                  </a:lnTo>
                  <a:lnTo>
                    <a:pt x="388" y="130"/>
                  </a:lnTo>
                  <a:lnTo>
                    <a:pt x="579" y="262"/>
                  </a:lnTo>
                  <a:lnTo>
                    <a:pt x="738" y="401"/>
                  </a:lnTo>
                  <a:lnTo>
                    <a:pt x="676" y="199"/>
                  </a:lnTo>
                  <a:lnTo>
                    <a:pt x="875" y="420"/>
                  </a:lnTo>
                  <a:lnTo>
                    <a:pt x="971" y="560"/>
                  </a:lnTo>
                  <a:lnTo>
                    <a:pt x="998" y="470"/>
                  </a:lnTo>
                  <a:lnTo>
                    <a:pt x="963" y="282"/>
                  </a:lnTo>
                  <a:lnTo>
                    <a:pt x="976" y="107"/>
                  </a:lnTo>
                  <a:lnTo>
                    <a:pt x="1086" y="73"/>
                  </a:lnTo>
                  <a:lnTo>
                    <a:pt x="1187" y="330"/>
                  </a:lnTo>
                  <a:lnTo>
                    <a:pt x="1254" y="513"/>
                  </a:lnTo>
                  <a:lnTo>
                    <a:pt x="1419" y="582"/>
                  </a:lnTo>
                  <a:lnTo>
                    <a:pt x="1398" y="255"/>
                  </a:lnTo>
                  <a:lnTo>
                    <a:pt x="1435" y="232"/>
                  </a:lnTo>
                  <a:close/>
                </a:path>
              </a:pathLst>
            </a:custGeom>
            <a:solidFill>
              <a:srgbClr val="000000"/>
            </a:solidFill>
            <a:ln w="0">
              <a:solidFill>
                <a:srgbClr val="000000"/>
              </a:solidFill>
              <a:prstDash val="solid"/>
              <a:round/>
              <a:headEnd/>
              <a:tailEnd/>
            </a:ln>
          </p:spPr>
          <p:txBody>
            <a:bodyPr/>
            <a:lstStyle/>
            <a:p>
              <a:endParaRPr lang="en-GB"/>
            </a:p>
          </p:txBody>
        </p:sp>
        <p:sp>
          <p:nvSpPr>
            <p:cNvPr id="204832" name="Freeform 32"/>
            <p:cNvSpPr>
              <a:spLocks/>
            </p:cNvSpPr>
            <p:nvPr/>
          </p:nvSpPr>
          <p:spPr bwMode="auto">
            <a:xfrm>
              <a:off x="3691" y="1422"/>
              <a:ext cx="310" cy="377"/>
            </a:xfrm>
            <a:custGeom>
              <a:avLst/>
              <a:gdLst>
                <a:gd name="T0" fmla="*/ 702 w 1861"/>
                <a:gd name="T1" fmla="*/ 869 h 1883"/>
                <a:gd name="T2" fmla="*/ 552 w 1861"/>
                <a:gd name="T3" fmla="*/ 903 h 1883"/>
                <a:gd name="T4" fmla="*/ 477 w 1861"/>
                <a:gd name="T5" fmla="*/ 1028 h 1883"/>
                <a:gd name="T6" fmla="*/ 448 w 1861"/>
                <a:gd name="T7" fmla="*/ 971 h 1883"/>
                <a:gd name="T8" fmla="*/ 353 w 1861"/>
                <a:gd name="T9" fmla="*/ 1011 h 1883"/>
                <a:gd name="T10" fmla="*/ 299 w 1861"/>
                <a:gd name="T11" fmla="*/ 1228 h 1883"/>
                <a:gd name="T12" fmla="*/ 211 w 1861"/>
                <a:gd name="T13" fmla="*/ 1319 h 1883"/>
                <a:gd name="T14" fmla="*/ 114 w 1861"/>
                <a:gd name="T15" fmla="*/ 1228 h 1883"/>
                <a:gd name="T16" fmla="*/ 76 w 1861"/>
                <a:gd name="T17" fmla="*/ 1057 h 1883"/>
                <a:gd name="T18" fmla="*/ 27 w 1861"/>
                <a:gd name="T19" fmla="*/ 1068 h 1883"/>
                <a:gd name="T20" fmla="*/ 33 w 1861"/>
                <a:gd name="T21" fmla="*/ 903 h 1883"/>
                <a:gd name="T22" fmla="*/ 163 w 1861"/>
                <a:gd name="T23" fmla="*/ 582 h 1883"/>
                <a:gd name="T24" fmla="*/ 375 w 1861"/>
                <a:gd name="T25" fmla="*/ 312 h 1883"/>
                <a:gd name="T26" fmla="*/ 544 w 1861"/>
                <a:gd name="T27" fmla="*/ 178 h 1883"/>
                <a:gd name="T28" fmla="*/ 724 w 1861"/>
                <a:gd name="T29" fmla="*/ 116 h 1883"/>
                <a:gd name="T30" fmla="*/ 898 w 1861"/>
                <a:gd name="T31" fmla="*/ 98 h 1883"/>
                <a:gd name="T32" fmla="*/ 907 w 1861"/>
                <a:gd name="T33" fmla="*/ 70 h 1883"/>
                <a:gd name="T34" fmla="*/ 1095 w 1861"/>
                <a:gd name="T35" fmla="*/ 37 h 1883"/>
                <a:gd name="T36" fmla="*/ 1334 w 1861"/>
                <a:gd name="T37" fmla="*/ 20 h 1883"/>
                <a:gd name="T38" fmla="*/ 1604 w 1861"/>
                <a:gd name="T39" fmla="*/ 40 h 1883"/>
                <a:gd name="T40" fmla="*/ 1861 w 1861"/>
                <a:gd name="T41" fmla="*/ 93 h 1883"/>
                <a:gd name="T42" fmla="*/ 1621 w 1861"/>
                <a:gd name="T43" fmla="*/ 27 h 1883"/>
                <a:gd name="T44" fmla="*/ 1351 w 1861"/>
                <a:gd name="T45" fmla="*/ 0 h 1883"/>
                <a:gd name="T46" fmla="*/ 1090 w 1861"/>
                <a:gd name="T47" fmla="*/ 14 h 1883"/>
                <a:gd name="T48" fmla="*/ 836 w 1861"/>
                <a:gd name="T49" fmla="*/ 63 h 1883"/>
                <a:gd name="T50" fmla="*/ 707 w 1861"/>
                <a:gd name="T51" fmla="*/ 98 h 1883"/>
                <a:gd name="T52" fmla="*/ 537 w 1861"/>
                <a:gd name="T53" fmla="*/ 156 h 1883"/>
                <a:gd name="T54" fmla="*/ 409 w 1861"/>
                <a:gd name="T55" fmla="*/ 229 h 1883"/>
                <a:gd name="T56" fmla="*/ 265 w 1861"/>
                <a:gd name="T57" fmla="*/ 396 h 1883"/>
                <a:gd name="T58" fmla="*/ 143 w 1861"/>
                <a:gd name="T59" fmla="*/ 553 h 1883"/>
                <a:gd name="T60" fmla="*/ 53 w 1861"/>
                <a:gd name="T61" fmla="*/ 785 h 1883"/>
                <a:gd name="T62" fmla="*/ 5 w 1861"/>
                <a:gd name="T63" fmla="*/ 926 h 1883"/>
                <a:gd name="T64" fmla="*/ 0 w 1861"/>
                <a:gd name="T65" fmla="*/ 1104 h 1883"/>
                <a:gd name="T66" fmla="*/ 43 w 1861"/>
                <a:gd name="T67" fmla="*/ 1255 h 1883"/>
                <a:gd name="T68" fmla="*/ 155 w 1861"/>
                <a:gd name="T69" fmla="*/ 1464 h 1883"/>
                <a:gd name="T70" fmla="*/ 198 w 1861"/>
                <a:gd name="T71" fmla="*/ 1602 h 1883"/>
                <a:gd name="T72" fmla="*/ 227 w 1861"/>
                <a:gd name="T73" fmla="*/ 1651 h 1883"/>
                <a:gd name="T74" fmla="*/ 175 w 1861"/>
                <a:gd name="T75" fmla="*/ 1883 h 1883"/>
                <a:gd name="T76" fmla="*/ 198 w 1861"/>
                <a:gd name="T77" fmla="*/ 1874 h 1883"/>
                <a:gd name="T78" fmla="*/ 265 w 1861"/>
                <a:gd name="T79" fmla="*/ 1575 h 1883"/>
                <a:gd name="T80" fmla="*/ 360 w 1861"/>
                <a:gd name="T81" fmla="*/ 1590 h 1883"/>
                <a:gd name="T82" fmla="*/ 532 w 1861"/>
                <a:gd name="T83" fmla="*/ 1590 h 1883"/>
                <a:gd name="T84" fmla="*/ 570 w 1861"/>
                <a:gd name="T85" fmla="*/ 1464 h 1883"/>
                <a:gd name="T86" fmla="*/ 593 w 1861"/>
                <a:gd name="T87" fmla="*/ 1362 h 1883"/>
                <a:gd name="T88" fmla="*/ 563 w 1861"/>
                <a:gd name="T89" fmla="*/ 1202 h 1883"/>
                <a:gd name="T90" fmla="*/ 552 w 1861"/>
                <a:gd name="T91" fmla="*/ 1064 h 1883"/>
                <a:gd name="T92" fmla="*/ 593 w 1861"/>
                <a:gd name="T93" fmla="*/ 959 h 1883"/>
                <a:gd name="T94" fmla="*/ 668 w 1861"/>
                <a:gd name="T95" fmla="*/ 909 h 1883"/>
                <a:gd name="T96" fmla="*/ 757 w 1861"/>
                <a:gd name="T97" fmla="*/ 896 h 1883"/>
                <a:gd name="T98" fmla="*/ 852 w 1861"/>
                <a:gd name="T99" fmla="*/ 909 h 1883"/>
                <a:gd name="T100" fmla="*/ 912 w 1861"/>
                <a:gd name="T101" fmla="*/ 959 h 1883"/>
                <a:gd name="T102" fmla="*/ 862 w 1861"/>
                <a:gd name="T103" fmla="*/ 886 h 1883"/>
                <a:gd name="T104" fmla="*/ 776 w 1861"/>
                <a:gd name="T105" fmla="*/ 869 h 1883"/>
                <a:gd name="T106" fmla="*/ 702 w 1861"/>
                <a:gd name="T107" fmla="*/ 869 h 18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861" h="1883">
                  <a:moveTo>
                    <a:pt x="702" y="869"/>
                  </a:moveTo>
                  <a:lnTo>
                    <a:pt x="552" y="903"/>
                  </a:lnTo>
                  <a:lnTo>
                    <a:pt x="477" y="1028"/>
                  </a:lnTo>
                  <a:lnTo>
                    <a:pt x="448" y="971"/>
                  </a:lnTo>
                  <a:lnTo>
                    <a:pt x="353" y="1011"/>
                  </a:lnTo>
                  <a:lnTo>
                    <a:pt x="299" y="1228"/>
                  </a:lnTo>
                  <a:lnTo>
                    <a:pt x="211" y="1319"/>
                  </a:lnTo>
                  <a:lnTo>
                    <a:pt x="114" y="1228"/>
                  </a:lnTo>
                  <a:lnTo>
                    <a:pt x="76" y="1057"/>
                  </a:lnTo>
                  <a:lnTo>
                    <a:pt x="27" y="1068"/>
                  </a:lnTo>
                  <a:lnTo>
                    <a:pt x="33" y="903"/>
                  </a:lnTo>
                  <a:lnTo>
                    <a:pt x="163" y="582"/>
                  </a:lnTo>
                  <a:lnTo>
                    <a:pt x="375" y="312"/>
                  </a:lnTo>
                  <a:lnTo>
                    <a:pt x="544" y="178"/>
                  </a:lnTo>
                  <a:lnTo>
                    <a:pt x="724" y="116"/>
                  </a:lnTo>
                  <a:lnTo>
                    <a:pt x="898" y="98"/>
                  </a:lnTo>
                  <a:lnTo>
                    <a:pt x="907" y="70"/>
                  </a:lnTo>
                  <a:lnTo>
                    <a:pt x="1095" y="37"/>
                  </a:lnTo>
                  <a:lnTo>
                    <a:pt x="1334" y="20"/>
                  </a:lnTo>
                  <a:lnTo>
                    <a:pt x="1604" y="40"/>
                  </a:lnTo>
                  <a:lnTo>
                    <a:pt x="1861" y="93"/>
                  </a:lnTo>
                  <a:lnTo>
                    <a:pt x="1621" y="27"/>
                  </a:lnTo>
                  <a:lnTo>
                    <a:pt x="1351" y="0"/>
                  </a:lnTo>
                  <a:lnTo>
                    <a:pt x="1090" y="14"/>
                  </a:lnTo>
                  <a:lnTo>
                    <a:pt x="836" y="63"/>
                  </a:lnTo>
                  <a:lnTo>
                    <a:pt x="707" y="98"/>
                  </a:lnTo>
                  <a:lnTo>
                    <a:pt x="537" y="156"/>
                  </a:lnTo>
                  <a:lnTo>
                    <a:pt x="409" y="229"/>
                  </a:lnTo>
                  <a:lnTo>
                    <a:pt x="265" y="396"/>
                  </a:lnTo>
                  <a:lnTo>
                    <a:pt x="143" y="553"/>
                  </a:lnTo>
                  <a:lnTo>
                    <a:pt x="53" y="785"/>
                  </a:lnTo>
                  <a:lnTo>
                    <a:pt x="5" y="926"/>
                  </a:lnTo>
                  <a:lnTo>
                    <a:pt x="0" y="1104"/>
                  </a:lnTo>
                  <a:lnTo>
                    <a:pt x="43" y="1255"/>
                  </a:lnTo>
                  <a:lnTo>
                    <a:pt x="155" y="1464"/>
                  </a:lnTo>
                  <a:lnTo>
                    <a:pt x="198" y="1602"/>
                  </a:lnTo>
                  <a:lnTo>
                    <a:pt x="227" y="1651"/>
                  </a:lnTo>
                  <a:lnTo>
                    <a:pt x="175" y="1883"/>
                  </a:lnTo>
                  <a:lnTo>
                    <a:pt x="198" y="1874"/>
                  </a:lnTo>
                  <a:lnTo>
                    <a:pt x="265" y="1575"/>
                  </a:lnTo>
                  <a:lnTo>
                    <a:pt x="360" y="1590"/>
                  </a:lnTo>
                  <a:lnTo>
                    <a:pt x="532" y="1590"/>
                  </a:lnTo>
                  <a:lnTo>
                    <a:pt x="570" y="1464"/>
                  </a:lnTo>
                  <a:lnTo>
                    <a:pt x="593" y="1362"/>
                  </a:lnTo>
                  <a:lnTo>
                    <a:pt x="563" y="1202"/>
                  </a:lnTo>
                  <a:lnTo>
                    <a:pt x="552" y="1064"/>
                  </a:lnTo>
                  <a:lnTo>
                    <a:pt x="593" y="959"/>
                  </a:lnTo>
                  <a:lnTo>
                    <a:pt x="668" y="909"/>
                  </a:lnTo>
                  <a:lnTo>
                    <a:pt x="757" y="896"/>
                  </a:lnTo>
                  <a:lnTo>
                    <a:pt x="852" y="909"/>
                  </a:lnTo>
                  <a:lnTo>
                    <a:pt x="912" y="959"/>
                  </a:lnTo>
                  <a:lnTo>
                    <a:pt x="862" y="886"/>
                  </a:lnTo>
                  <a:lnTo>
                    <a:pt x="776" y="869"/>
                  </a:lnTo>
                  <a:lnTo>
                    <a:pt x="702" y="869"/>
                  </a:lnTo>
                  <a:close/>
                </a:path>
              </a:pathLst>
            </a:custGeom>
            <a:solidFill>
              <a:srgbClr val="000000"/>
            </a:solidFill>
            <a:ln w="0">
              <a:solidFill>
                <a:srgbClr val="000000"/>
              </a:solidFill>
              <a:prstDash val="solid"/>
              <a:round/>
              <a:headEnd/>
              <a:tailEnd/>
            </a:ln>
          </p:spPr>
          <p:txBody>
            <a:bodyPr/>
            <a:lstStyle/>
            <a:p>
              <a:endParaRPr lang="en-GB"/>
            </a:p>
          </p:txBody>
        </p:sp>
        <p:sp>
          <p:nvSpPr>
            <p:cNvPr id="204833" name="Freeform 33"/>
            <p:cNvSpPr>
              <a:spLocks/>
            </p:cNvSpPr>
            <p:nvPr/>
          </p:nvSpPr>
          <p:spPr bwMode="auto">
            <a:xfrm>
              <a:off x="4093" y="1663"/>
              <a:ext cx="26" cy="88"/>
            </a:xfrm>
            <a:custGeom>
              <a:avLst/>
              <a:gdLst>
                <a:gd name="T0" fmla="*/ 21 w 155"/>
                <a:gd name="T1" fmla="*/ 0 h 443"/>
                <a:gd name="T2" fmla="*/ 151 w 155"/>
                <a:gd name="T3" fmla="*/ 53 h 443"/>
                <a:gd name="T4" fmla="*/ 155 w 155"/>
                <a:gd name="T5" fmla="*/ 111 h 443"/>
                <a:gd name="T6" fmla="*/ 138 w 155"/>
                <a:gd name="T7" fmla="*/ 245 h 443"/>
                <a:gd name="T8" fmla="*/ 41 w 155"/>
                <a:gd name="T9" fmla="*/ 443 h 443"/>
                <a:gd name="T10" fmla="*/ 33 w 155"/>
                <a:gd name="T11" fmla="*/ 423 h 443"/>
                <a:gd name="T12" fmla="*/ 123 w 155"/>
                <a:gd name="T13" fmla="*/ 174 h 443"/>
                <a:gd name="T14" fmla="*/ 123 w 155"/>
                <a:gd name="T15" fmla="*/ 88 h 443"/>
                <a:gd name="T16" fmla="*/ 94 w 155"/>
                <a:gd name="T17" fmla="*/ 70 h 443"/>
                <a:gd name="T18" fmla="*/ 50 w 155"/>
                <a:gd name="T19" fmla="*/ 36 h 443"/>
                <a:gd name="T20" fmla="*/ 0 w 155"/>
                <a:gd name="T21" fmla="*/ 42 h 443"/>
                <a:gd name="T22" fmla="*/ 21 w 155"/>
                <a:gd name="T23" fmla="*/ 0 h 4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55" h="443">
                  <a:moveTo>
                    <a:pt x="21" y="0"/>
                  </a:moveTo>
                  <a:lnTo>
                    <a:pt x="151" y="53"/>
                  </a:lnTo>
                  <a:lnTo>
                    <a:pt x="155" y="111"/>
                  </a:lnTo>
                  <a:lnTo>
                    <a:pt x="138" y="245"/>
                  </a:lnTo>
                  <a:lnTo>
                    <a:pt x="41" y="443"/>
                  </a:lnTo>
                  <a:lnTo>
                    <a:pt x="33" y="423"/>
                  </a:lnTo>
                  <a:lnTo>
                    <a:pt x="123" y="174"/>
                  </a:lnTo>
                  <a:lnTo>
                    <a:pt x="123" y="88"/>
                  </a:lnTo>
                  <a:lnTo>
                    <a:pt x="94" y="70"/>
                  </a:lnTo>
                  <a:lnTo>
                    <a:pt x="50" y="36"/>
                  </a:lnTo>
                  <a:lnTo>
                    <a:pt x="0" y="42"/>
                  </a:lnTo>
                  <a:lnTo>
                    <a:pt x="21" y="0"/>
                  </a:lnTo>
                  <a:close/>
                </a:path>
              </a:pathLst>
            </a:custGeom>
            <a:solidFill>
              <a:srgbClr val="000000"/>
            </a:solidFill>
            <a:ln w="0">
              <a:solidFill>
                <a:srgbClr val="000000"/>
              </a:solidFill>
              <a:prstDash val="solid"/>
              <a:round/>
              <a:headEnd/>
              <a:tailEnd/>
            </a:ln>
          </p:spPr>
          <p:txBody>
            <a:bodyPr/>
            <a:lstStyle/>
            <a:p>
              <a:endParaRPr lang="en-GB"/>
            </a:p>
          </p:txBody>
        </p:sp>
        <p:sp>
          <p:nvSpPr>
            <p:cNvPr id="204834" name="Freeform 34"/>
            <p:cNvSpPr>
              <a:spLocks/>
            </p:cNvSpPr>
            <p:nvPr/>
          </p:nvSpPr>
          <p:spPr bwMode="auto">
            <a:xfrm>
              <a:off x="3809" y="1648"/>
              <a:ext cx="31" cy="58"/>
            </a:xfrm>
            <a:custGeom>
              <a:avLst/>
              <a:gdLst>
                <a:gd name="T0" fmla="*/ 187 w 187"/>
                <a:gd name="T1" fmla="*/ 290 h 290"/>
                <a:gd name="T2" fmla="*/ 145 w 187"/>
                <a:gd name="T3" fmla="*/ 207 h 290"/>
                <a:gd name="T4" fmla="*/ 145 w 187"/>
                <a:gd name="T5" fmla="*/ 164 h 290"/>
                <a:gd name="T6" fmla="*/ 172 w 187"/>
                <a:gd name="T7" fmla="*/ 118 h 290"/>
                <a:gd name="T8" fmla="*/ 178 w 187"/>
                <a:gd name="T9" fmla="*/ 62 h 290"/>
                <a:gd name="T10" fmla="*/ 145 w 187"/>
                <a:gd name="T11" fmla="*/ 49 h 290"/>
                <a:gd name="T12" fmla="*/ 105 w 187"/>
                <a:gd name="T13" fmla="*/ 76 h 290"/>
                <a:gd name="T14" fmla="*/ 69 w 187"/>
                <a:gd name="T15" fmla="*/ 41 h 290"/>
                <a:gd name="T16" fmla="*/ 62 w 187"/>
                <a:gd name="T17" fmla="*/ 0 h 290"/>
                <a:gd name="T18" fmla="*/ 23 w 187"/>
                <a:gd name="T19" fmla="*/ 76 h 290"/>
                <a:gd name="T20" fmla="*/ 17 w 187"/>
                <a:gd name="T21" fmla="*/ 152 h 290"/>
                <a:gd name="T22" fmla="*/ 0 w 187"/>
                <a:gd name="T23" fmla="*/ 207 h 290"/>
                <a:gd name="T24" fmla="*/ 28 w 187"/>
                <a:gd name="T25" fmla="*/ 250 h 290"/>
                <a:gd name="T26" fmla="*/ 105 w 187"/>
                <a:gd name="T27" fmla="*/ 241 h 290"/>
                <a:gd name="T28" fmla="*/ 145 w 187"/>
                <a:gd name="T29" fmla="*/ 263 h 290"/>
                <a:gd name="T30" fmla="*/ 187 w 187"/>
                <a:gd name="T31" fmla="*/ 290 h 2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7" h="290">
                  <a:moveTo>
                    <a:pt x="187" y="290"/>
                  </a:moveTo>
                  <a:lnTo>
                    <a:pt x="145" y="207"/>
                  </a:lnTo>
                  <a:lnTo>
                    <a:pt x="145" y="164"/>
                  </a:lnTo>
                  <a:lnTo>
                    <a:pt x="172" y="118"/>
                  </a:lnTo>
                  <a:lnTo>
                    <a:pt x="178" y="62"/>
                  </a:lnTo>
                  <a:lnTo>
                    <a:pt x="145" y="49"/>
                  </a:lnTo>
                  <a:lnTo>
                    <a:pt x="105" y="76"/>
                  </a:lnTo>
                  <a:lnTo>
                    <a:pt x="69" y="41"/>
                  </a:lnTo>
                  <a:lnTo>
                    <a:pt x="62" y="0"/>
                  </a:lnTo>
                  <a:lnTo>
                    <a:pt x="23" y="76"/>
                  </a:lnTo>
                  <a:lnTo>
                    <a:pt x="17" y="152"/>
                  </a:lnTo>
                  <a:lnTo>
                    <a:pt x="0" y="207"/>
                  </a:lnTo>
                  <a:lnTo>
                    <a:pt x="28" y="250"/>
                  </a:lnTo>
                  <a:lnTo>
                    <a:pt x="105" y="241"/>
                  </a:lnTo>
                  <a:lnTo>
                    <a:pt x="145" y="263"/>
                  </a:lnTo>
                  <a:lnTo>
                    <a:pt x="187" y="290"/>
                  </a:lnTo>
                  <a:close/>
                </a:path>
              </a:pathLst>
            </a:custGeom>
            <a:solidFill>
              <a:srgbClr val="000000"/>
            </a:solidFill>
            <a:ln w="0">
              <a:solidFill>
                <a:srgbClr val="000000"/>
              </a:solidFill>
              <a:prstDash val="solid"/>
              <a:round/>
              <a:headEnd/>
              <a:tailEnd/>
            </a:ln>
          </p:spPr>
          <p:txBody>
            <a:bodyPr/>
            <a:lstStyle/>
            <a:p>
              <a:endParaRPr lang="en-GB"/>
            </a:p>
          </p:txBody>
        </p:sp>
        <p:sp>
          <p:nvSpPr>
            <p:cNvPr id="204835" name="Freeform 35"/>
            <p:cNvSpPr>
              <a:spLocks/>
            </p:cNvSpPr>
            <p:nvPr/>
          </p:nvSpPr>
          <p:spPr bwMode="auto">
            <a:xfrm>
              <a:off x="3794" y="1612"/>
              <a:ext cx="44" cy="84"/>
            </a:xfrm>
            <a:custGeom>
              <a:avLst/>
              <a:gdLst>
                <a:gd name="T0" fmla="*/ 266 w 266"/>
                <a:gd name="T1" fmla="*/ 119 h 418"/>
                <a:gd name="T2" fmla="*/ 217 w 266"/>
                <a:gd name="T3" fmla="*/ 39 h 418"/>
                <a:gd name="T4" fmla="*/ 166 w 266"/>
                <a:gd name="T5" fmla="*/ 0 h 418"/>
                <a:gd name="T6" fmla="*/ 74 w 266"/>
                <a:gd name="T7" fmla="*/ 0 h 418"/>
                <a:gd name="T8" fmla="*/ 6 w 266"/>
                <a:gd name="T9" fmla="*/ 92 h 418"/>
                <a:gd name="T10" fmla="*/ 0 w 266"/>
                <a:gd name="T11" fmla="*/ 181 h 418"/>
                <a:gd name="T12" fmla="*/ 13 w 266"/>
                <a:gd name="T13" fmla="*/ 306 h 418"/>
                <a:gd name="T14" fmla="*/ 49 w 266"/>
                <a:gd name="T15" fmla="*/ 418 h 418"/>
                <a:gd name="T16" fmla="*/ 27 w 266"/>
                <a:gd name="T17" fmla="*/ 279 h 418"/>
                <a:gd name="T18" fmla="*/ 35 w 266"/>
                <a:gd name="T19" fmla="*/ 181 h 418"/>
                <a:gd name="T20" fmla="*/ 69 w 266"/>
                <a:gd name="T21" fmla="*/ 135 h 418"/>
                <a:gd name="T22" fmla="*/ 138 w 266"/>
                <a:gd name="T23" fmla="*/ 108 h 418"/>
                <a:gd name="T24" fmla="*/ 193 w 266"/>
                <a:gd name="T25" fmla="*/ 115 h 418"/>
                <a:gd name="T26" fmla="*/ 210 w 266"/>
                <a:gd name="T27" fmla="*/ 148 h 418"/>
                <a:gd name="T28" fmla="*/ 240 w 266"/>
                <a:gd name="T29" fmla="*/ 177 h 418"/>
                <a:gd name="T30" fmla="*/ 266 w 266"/>
                <a:gd name="T31" fmla="*/ 186 h 418"/>
                <a:gd name="T32" fmla="*/ 266 w 266"/>
                <a:gd name="T33" fmla="*/ 119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66" h="418">
                  <a:moveTo>
                    <a:pt x="266" y="119"/>
                  </a:moveTo>
                  <a:lnTo>
                    <a:pt x="217" y="39"/>
                  </a:lnTo>
                  <a:lnTo>
                    <a:pt x="166" y="0"/>
                  </a:lnTo>
                  <a:lnTo>
                    <a:pt x="74" y="0"/>
                  </a:lnTo>
                  <a:lnTo>
                    <a:pt x="6" y="92"/>
                  </a:lnTo>
                  <a:lnTo>
                    <a:pt x="0" y="181"/>
                  </a:lnTo>
                  <a:lnTo>
                    <a:pt x="13" y="306"/>
                  </a:lnTo>
                  <a:lnTo>
                    <a:pt x="49" y="418"/>
                  </a:lnTo>
                  <a:lnTo>
                    <a:pt x="27" y="279"/>
                  </a:lnTo>
                  <a:lnTo>
                    <a:pt x="35" y="181"/>
                  </a:lnTo>
                  <a:lnTo>
                    <a:pt x="69" y="135"/>
                  </a:lnTo>
                  <a:lnTo>
                    <a:pt x="138" y="108"/>
                  </a:lnTo>
                  <a:lnTo>
                    <a:pt x="193" y="115"/>
                  </a:lnTo>
                  <a:lnTo>
                    <a:pt x="210" y="148"/>
                  </a:lnTo>
                  <a:lnTo>
                    <a:pt x="240" y="177"/>
                  </a:lnTo>
                  <a:lnTo>
                    <a:pt x="266" y="186"/>
                  </a:lnTo>
                  <a:lnTo>
                    <a:pt x="266" y="119"/>
                  </a:lnTo>
                  <a:close/>
                </a:path>
              </a:pathLst>
            </a:custGeom>
            <a:solidFill>
              <a:srgbClr val="000000"/>
            </a:solidFill>
            <a:ln w="0">
              <a:solidFill>
                <a:srgbClr val="000000"/>
              </a:solidFill>
              <a:prstDash val="solid"/>
              <a:round/>
              <a:headEnd/>
              <a:tailEnd/>
            </a:ln>
          </p:spPr>
          <p:txBody>
            <a:bodyPr/>
            <a:lstStyle/>
            <a:p>
              <a:endParaRPr lang="en-GB"/>
            </a:p>
          </p:txBody>
        </p:sp>
        <p:sp>
          <p:nvSpPr>
            <p:cNvPr id="204836" name="Freeform 36"/>
            <p:cNvSpPr>
              <a:spLocks/>
            </p:cNvSpPr>
            <p:nvPr/>
          </p:nvSpPr>
          <p:spPr bwMode="auto">
            <a:xfrm>
              <a:off x="3830" y="1714"/>
              <a:ext cx="24" cy="16"/>
            </a:xfrm>
            <a:custGeom>
              <a:avLst/>
              <a:gdLst>
                <a:gd name="T0" fmla="*/ 0 w 145"/>
                <a:gd name="T1" fmla="*/ 0 h 81"/>
                <a:gd name="T2" fmla="*/ 49 w 145"/>
                <a:gd name="T3" fmla="*/ 51 h 81"/>
                <a:gd name="T4" fmla="*/ 110 w 145"/>
                <a:gd name="T5" fmla="*/ 68 h 81"/>
                <a:gd name="T6" fmla="*/ 145 w 145"/>
                <a:gd name="T7" fmla="*/ 77 h 81"/>
                <a:gd name="T8" fmla="*/ 96 w 145"/>
                <a:gd name="T9" fmla="*/ 81 h 81"/>
                <a:gd name="T10" fmla="*/ 49 w 145"/>
                <a:gd name="T11" fmla="*/ 77 h 81"/>
                <a:gd name="T12" fmla="*/ 10 w 145"/>
                <a:gd name="T13" fmla="*/ 55 h 81"/>
                <a:gd name="T14" fmla="*/ 0 w 145"/>
                <a:gd name="T15" fmla="*/ 0 h 81"/>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45" h="81">
                  <a:moveTo>
                    <a:pt x="0" y="0"/>
                  </a:moveTo>
                  <a:lnTo>
                    <a:pt x="49" y="51"/>
                  </a:lnTo>
                  <a:lnTo>
                    <a:pt x="110" y="68"/>
                  </a:lnTo>
                  <a:lnTo>
                    <a:pt x="145" y="77"/>
                  </a:lnTo>
                  <a:lnTo>
                    <a:pt x="96" y="81"/>
                  </a:lnTo>
                  <a:lnTo>
                    <a:pt x="49" y="77"/>
                  </a:lnTo>
                  <a:lnTo>
                    <a:pt x="10" y="55"/>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204837" name="Freeform 37"/>
            <p:cNvSpPr>
              <a:spLocks/>
            </p:cNvSpPr>
            <p:nvPr/>
          </p:nvSpPr>
          <p:spPr bwMode="auto">
            <a:xfrm>
              <a:off x="3787" y="1685"/>
              <a:ext cx="65" cy="80"/>
            </a:xfrm>
            <a:custGeom>
              <a:avLst/>
              <a:gdLst>
                <a:gd name="T0" fmla="*/ 52 w 388"/>
                <a:gd name="T1" fmla="*/ 103 h 400"/>
                <a:gd name="T2" fmla="*/ 161 w 388"/>
                <a:gd name="T3" fmla="*/ 298 h 400"/>
                <a:gd name="T4" fmla="*/ 222 w 388"/>
                <a:gd name="T5" fmla="*/ 325 h 400"/>
                <a:gd name="T6" fmla="*/ 314 w 388"/>
                <a:gd name="T7" fmla="*/ 348 h 400"/>
                <a:gd name="T8" fmla="*/ 360 w 388"/>
                <a:gd name="T9" fmla="*/ 355 h 400"/>
                <a:gd name="T10" fmla="*/ 388 w 388"/>
                <a:gd name="T11" fmla="*/ 395 h 400"/>
                <a:gd name="T12" fmla="*/ 299 w 388"/>
                <a:gd name="T13" fmla="*/ 400 h 400"/>
                <a:gd name="T14" fmla="*/ 170 w 388"/>
                <a:gd name="T15" fmla="*/ 361 h 400"/>
                <a:gd name="T16" fmla="*/ 113 w 388"/>
                <a:gd name="T17" fmla="*/ 312 h 400"/>
                <a:gd name="T18" fmla="*/ 33 w 388"/>
                <a:gd name="T19" fmla="*/ 134 h 400"/>
                <a:gd name="T20" fmla="*/ 0 w 388"/>
                <a:gd name="T21" fmla="*/ 0 h 400"/>
                <a:gd name="T22" fmla="*/ 52 w 388"/>
                <a:gd name="T23" fmla="*/ 103 h 4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88" h="400">
                  <a:moveTo>
                    <a:pt x="52" y="103"/>
                  </a:moveTo>
                  <a:lnTo>
                    <a:pt x="161" y="298"/>
                  </a:lnTo>
                  <a:lnTo>
                    <a:pt x="222" y="325"/>
                  </a:lnTo>
                  <a:lnTo>
                    <a:pt x="314" y="348"/>
                  </a:lnTo>
                  <a:lnTo>
                    <a:pt x="360" y="355"/>
                  </a:lnTo>
                  <a:lnTo>
                    <a:pt x="388" y="395"/>
                  </a:lnTo>
                  <a:lnTo>
                    <a:pt x="299" y="400"/>
                  </a:lnTo>
                  <a:lnTo>
                    <a:pt x="170" y="361"/>
                  </a:lnTo>
                  <a:lnTo>
                    <a:pt x="113" y="312"/>
                  </a:lnTo>
                  <a:lnTo>
                    <a:pt x="33" y="134"/>
                  </a:lnTo>
                  <a:lnTo>
                    <a:pt x="0" y="0"/>
                  </a:lnTo>
                  <a:lnTo>
                    <a:pt x="52" y="103"/>
                  </a:lnTo>
                  <a:close/>
                </a:path>
              </a:pathLst>
            </a:custGeom>
            <a:solidFill>
              <a:srgbClr val="000000"/>
            </a:solidFill>
            <a:ln w="0">
              <a:solidFill>
                <a:srgbClr val="000000"/>
              </a:solidFill>
              <a:prstDash val="solid"/>
              <a:round/>
              <a:headEnd/>
              <a:tailEnd/>
            </a:ln>
          </p:spPr>
          <p:txBody>
            <a:bodyPr/>
            <a:lstStyle/>
            <a:p>
              <a:endParaRPr lang="en-GB"/>
            </a:p>
          </p:txBody>
        </p:sp>
        <p:sp>
          <p:nvSpPr>
            <p:cNvPr id="204838" name="Freeform 38"/>
            <p:cNvSpPr>
              <a:spLocks/>
            </p:cNvSpPr>
            <p:nvPr/>
          </p:nvSpPr>
          <p:spPr bwMode="auto">
            <a:xfrm>
              <a:off x="3447" y="1827"/>
              <a:ext cx="742" cy="1134"/>
            </a:xfrm>
            <a:custGeom>
              <a:avLst/>
              <a:gdLst>
                <a:gd name="T0" fmla="*/ 1097 w 4455"/>
                <a:gd name="T1" fmla="*/ 440 h 5669"/>
                <a:gd name="T2" fmla="*/ 430 w 4455"/>
                <a:gd name="T3" fmla="*/ 1310 h 5669"/>
                <a:gd name="T4" fmla="*/ 0 w 4455"/>
                <a:gd name="T5" fmla="*/ 5669 h 5669"/>
                <a:gd name="T6" fmla="*/ 579 w 4455"/>
                <a:gd name="T7" fmla="*/ 4482 h 5669"/>
                <a:gd name="T8" fmla="*/ 579 w 4455"/>
                <a:gd name="T9" fmla="*/ 4275 h 5669"/>
                <a:gd name="T10" fmla="*/ 932 w 4455"/>
                <a:gd name="T11" fmla="*/ 3777 h 5669"/>
                <a:gd name="T12" fmla="*/ 618 w 4455"/>
                <a:gd name="T13" fmla="*/ 3835 h 5669"/>
                <a:gd name="T14" fmla="*/ 740 w 4455"/>
                <a:gd name="T15" fmla="*/ 3599 h 5669"/>
                <a:gd name="T16" fmla="*/ 1120 w 4455"/>
                <a:gd name="T17" fmla="*/ 3350 h 5669"/>
                <a:gd name="T18" fmla="*/ 875 w 4455"/>
                <a:gd name="T19" fmla="*/ 3435 h 5669"/>
                <a:gd name="T20" fmla="*/ 526 w 4455"/>
                <a:gd name="T21" fmla="*/ 3572 h 5669"/>
                <a:gd name="T22" fmla="*/ 824 w 4455"/>
                <a:gd name="T23" fmla="*/ 3242 h 5669"/>
                <a:gd name="T24" fmla="*/ 458 w 4455"/>
                <a:gd name="T25" fmla="*/ 2868 h 5669"/>
                <a:gd name="T26" fmla="*/ 618 w 4455"/>
                <a:gd name="T27" fmla="*/ 2081 h 5669"/>
                <a:gd name="T28" fmla="*/ 771 w 4455"/>
                <a:gd name="T29" fmla="*/ 1434 h 5669"/>
                <a:gd name="T30" fmla="*/ 998 w 4455"/>
                <a:gd name="T31" fmla="*/ 1145 h 5669"/>
                <a:gd name="T32" fmla="*/ 2179 w 4455"/>
                <a:gd name="T33" fmla="*/ 1448 h 5669"/>
                <a:gd name="T34" fmla="*/ 2316 w 4455"/>
                <a:gd name="T35" fmla="*/ 1612 h 5669"/>
                <a:gd name="T36" fmla="*/ 2600 w 4455"/>
                <a:gd name="T37" fmla="*/ 1930 h 5669"/>
                <a:gd name="T38" fmla="*/ 2300 w 4455"/>
                <a:gd name="T39" fmla="*/ 1862 h 5669"/>
                <a:gd name="T40" fmla="*/ 2326 w 4455"/>
                <a:gd name="T41" fmla="*/ 2052 h 5669"/>
                <a:gd name="T42" fmla="*/ 2611 w 4455"/>
                <a:gd name="T43" fmla="*/ 2290 h 5669"/>
                <a:gd name="T44" fmla="*/ 2611 w 4455"/>
                <a:gd name="T45" fmla="*/ 2440 h 5669"/>
                <a:gd name="T46" fmla="*/ 2816 w 4455"/>
                <a:gd name="T47" fmla="*/ 2702 h 5669"/>
                <a:gd name="T48" fmla="*/ 2802 w 4455"/>
                <a:gd name="T49" fmla="*/ 2786 h 5669"/>
                <a:gd name="T50" fmla="*/ 2326 w 4455"/>
                <a:gd name="T51" fmla="*/ 2689 h 5669"/>
                <a:gd name="T52" fmla="*/ 2694 w 4455"/>
                <a:gd name="T53" fmla="*/ 2951 h 5669"/>
                <a:gd name="T54" fmla="*/ 2572 w 4455"/>
                <a:gd name="T55" fmla="*/ 3076 h 5669"/>
                <a:gd name="T56" fmla="*/ 2895 w 4455"/>
                <a:gd name="T57" fmla="*/ 3213 h 5669"/>
                <a:gd name="T58" fmla="*/ 2624 w 4455"/>
                <a:gd name="T59" fmla="*/ 3642 h 5669"/>
                <a:gd name="T60" fmla="*/ 2611 w 4455"/>
                <a:gd name="T61" fmla="*/ 3807 h 5669"/>
                <a:gd name="T62" fmla="*/ 3099 w 4455"/>
                <a:gd name="T63" fmla="*/ 3750 h 5669"/>
                <a:gd name="T64" fmla="*/ 3196 w 4455"/>
                <a:gd name="T65" fmla="*/ 3835 h 5669"/>
                <a:gd name="T66" fmla="*/ 3519 w 4455"/>
                <a:gd name="T67" fmla="*/ 3931 h 5669"/>
                <a:gd name="T68" fmla="*/ 3926 w 4455"/>
                <a:gd name="T69" fmla="*/ 3296 h 5669"/>
                <a:gd name="T70" fmla="*/ 3669 w 4455"/>
                <a:gd name="T71" fmla="*/ 2689 h 5669"/>
                <a:gd name="T72" fmla="*/ 3560 w 4455"/>
                <a:gd name="T73" fmla="*/ 2815 h 5669"/>
                <a:gd name="T74" fmla="*/ 3641 w 4455"/>
                <a:gd name="T75" fmla="*/ 3281 h 5669"/>
                <a:gd name="T76" fmla="*/ 3289 w 4455"/>
                <a:gd name="T77" fmla="*/ 2317 h 5669"/>
                <a:gd name="T78" fmla="*/ 3029 w 4455"/>
                <a:gd name="T79" fmla="*/ 1903 h 5669"/>
                <a:gd name="T80" fmla="*/ 3073 w 4455"/>
                <a:gd name="T81" fmla="*/ 2564 h 5669"/>
                <a:gd name="T82" fmla="*/ 2938 w 4455"/>
                <a:gd name="T83" fmla="*/ 2677 h 5669"/>
                <a:gd name="T84" fmla="*/ 2639 w 4455"/>
                <a:gd name="T85" fmla="*/ 1779 h 5669"/>
                <a:gd name="T86" fmla="*/ 2316 w 4455"/>
                <a:gd name="T87" fmla="*/ 1282 h 5669"/>
                <a:gd name="T88" fmla="*/ 1258 w 4455"/>
                <a:gd name="T89" fmla="*/ 1061 h 5669"/>
                <a:gd name="T90" fmla="*/ 959 w 4455"/>
                <a:gd name="T91" fmla="*/ 883 h 5669"/>
                <a:gd name="T92" fmla="*/ 1380 w 4455"/>
                <a:gd name="T93" fmla="*/ 535 h 5669"/>
                <a:gd name="T94" fmla="*/ 1691 w 4455"/>
                <a:gd name="T95" fmla="*/ 386 h 5669"/>
                <a:gd name="T96" fmla="*/ 1502 w 4455"/>
                <a:gd name="T97" fmla="*/ 56 h 5669"/>
                <a:gd name="T98" fmla="*/ 2260 w 4455"/>
                <a:gd name="T99" fmla="*/ 553 h 5669"/>
                <a:gd name="T100" fmla="*/ 2339 w 4455"/>
                <a:gd name="T101" fmla="*/ 605 h 5669"/>
                <a:gd name="T102" fmla="*/ 1704 w 4455"/>
                <a:gd name="T103" fmla="*/ 56 h 56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4455" h="5669">
                  <a:moveTo>
                    <a:pt x="1459" y="27"/>
                  </a:moveTo>
                  <a:lnTo>
                    <a:pt x="1353" y="302"/>
                  </a:lnTo>
                  <a:lnTo>
                    <a:pt x="1097" y="440"/>
                  </a:lnTo>
                  <a:lnTo>
                    <a:pt x="875" y="621"/>
                  </a:lnTo>
                  <a:lnTo>
                    <a:pt x="663" y="896"/>
                  </a:lnTo>
                  <a:lnTo>
                    <a:pt x="430" y="1310"/>
                  </a:lnTo>
                  <a:lnTo>
                    <a:pt x="240" y="1836"/>
                  </a:lnTo>
                  <a:lnTo>
                    <a:pt x="0" y="2770"/>
                  </a:lnTo>
                  <a:lnTo>
                    <a:pt x="0" y="5669"/>
                  </a:lnTo>
                  <a:lnTo>
                    <a:pt x="470" y="5063"/>
                  </a:lnTo>
                  <a:lnTo>
                    <a:pt x="335" y="4814"/>
                  </a:lnTo>
                  <a:lnTo>
                    <a:pt x="579" y="4482"/>
                  </a:lnTo>
                  <a:lnTo>
                    <a:pt x="1190" y="3875"/>
                  </a:lnTo>
                  <a:lnTo>
                    <a:pt x="740" y="4163"/>
                  </a:lnTo>
                  <a:lnTo>
                    <a:pt x="579" y="4275"/>
                  </a:lnTo>
                  <a:lnTo>
                    <a:pt x="567" y="4262"/>
                  </a:lnTo>
                  <a:lnTo>
                    <a:pt x="663" y="4125"/>
                  </a:lnTo>
                  <a:lnTo>
                    <a:pt x="932" y="3777"/>
                  </a:lnTo>
                  <a:lnTo>
                    <a:pt x="903" y="3750"/>
                  </a:lnTo>
                  <a:lnTo>
                    <a:pt x="676" y="3835"/>
                  </a:lnTo>
                  <a:lnTo>
                    <a:pt x="618" y="3835"/>
                  </a:lnTo>
                  <a:lnTo>
                    <a:pt x="593" y="3790"/>
                  </a:lnTo>
                  <a:lnTo>
                    <a:pt x="618" y="3737"/>
                  </a:lnTo>
                  <a:lnTo>
                    <a:pt x="740" y="3599"/>
                  </a:lnTo>
                  <a:lnTo>
                    <a:pt x="875" y="3505"/>
                  </a:lnTo>
                  <a:lnTo>
                    <a:pt x="1042" y="3420"/>
                  </a:lnTo>
                  <a:lnTo>
                    <a:pt x="1120" y="3350"/>
                  </a:lnTo>
                  <a:lnTo>
                    <a:pt x="1203" y="3213"/>
                  </a:lnTo>
                  <a:lnTo>
                    <a:pt x="1055" y="3339"/>
                  </a:lnTo>
                  <a:lnTo>
                    <a:pt x="875" y="3435"/>
                  </a:lnTo>
                  <a:lnTo>
                    <a:pt x="729" y="3488"/>
                  </a:lnTo>
                  <a:lnTo>
                    <a:pt x="567" y="3599"/>
                  </a:lnTo>
                  <a:lnTo>
                    <a:pt x="526" y="3572"/>
                  </a:lnTo>
                  <a:lnTo>
                    <a:pt x="526" y="3531"/>
                  </a:lnTo>
                  <a:lnTo>
                    <a:pt x="648" y="3380"/>
                  </a:lnTo>
                  <a:lnTo>
                    <a:pt x="824" y="3242"/>
                  </a:lnTo>
                  <a:lnTo>
                    <a:pt x="1120" y="3061"/>
                  </a:lnTo>
                  <a:lnTo>
                    <a:pt x="567" y="3061"/>
                  </a:lnTo>
                  <a:lnTo>
                    <a:pt x="458" y="2868"/>
                  </a:lnTo>
                  <a:lnTo>
                    <a:pt x="1027" y="2868"/>
                  </a:lnTo>
                  <a:lnTo>
                    <a:pt x="676" y="2219"/>
                  </a:lnTo>
                  <a:lnTo>
                    <a:pt x="618" y="2081"/>
                  </a:lnTo>
                  <a:lnTo>
                    <a:pt x="618" y="1971"/>
                  </a:lnTo>
                  <a:lnTo>
                    <a:pt x="663" y="1805"/>
                  </a:lnTo>
                  <a:lnTo>
                    <a:pt x="771" y="1434"/>
                  </a:lnTo>
                  <a:lnTo>
                    <a:pt x="837" y="1253"/>
                  </a:lnTo>
                  <a:lnTo>
                    <a:pt x="903" y="1185"/>
                  </a:lnTo>
                  <a:lnTo>
                    <a:pt x="998" y="1145"/>
                  </a:lnTo>
                  <a:lnTo>
                    <a:pt x="1097" y="1128"/>
                  </a:lnTo>
                  <a:lnTo>
                    <a:pt x="1568" y="1199"/>
                  </a:lnTo>
                  <a:lnTo>
                    <a:pt x="2179" y="1448"/>
                  </a:lnTo>
                  <a:lnTo>
                    <a:pt x="2273" y="1516"/>
                  </a:lnTo>
                  <a:lnTo>
                    <a:pt x="2300" y="1555"/>
                  </a:lnTo>
                  <a:lnTo>
                    <a:pt x="2316" y="1612"/>
                  </a:lnTo>
                  <a:lnTo>
                    <a:pt x="2287" y="1654"/>
                  </a:lnTo>
                  <a:lnTo>
                    <a:pt x="2233" y="1681"/>
                  </a:lnTo>
                  <a:lnTo>
                    <a:pt x="2600" y="1930"/>
                  </a:lnTo>
                  <a:lnTo>
                    <a:pt x="2651" y="2000"/>
                  </a:lnTo>
                  <a:lnTo>
                    <a:pt x="2355" y="1862"/>
                  </a:lnTo>
                  <a:lnTo>
                    <a:pt x="2300" y="1862"/>
                  </a:lnTo>
                  <a:lnTo>
                    <a:pt x="2260" y="1887"/>
                  </a:lnTo>
                  <a:lnTo>
                    <a:pt x="2260" y="1943"/>
                  </a:lnTo>
                  <a:lnTo>
                    <a:pt x="2326" y="2052"/>
                  </a:lnTo>
                  <a:lnTo>
                    <a:pt x="2438" y="2165"/>
                  </a:lnTo>
                  <a:lnTo>
                    <a:pt x="2572" y="2245"/>
                  </a:lnTo>
                  <a:lnTo>
                    <a:pt x="2611" y="2290"/>
                  </a:lnTo>
                  <a:lnTo>
                    <a:pt x="2639" y="2343"/>
                  </a:lnTo>
                  <a:lnTo>
                    <a:pt x="2639" y="2400"/>
                  </a:lnTo>
                  <a:lnTo>
                    <a:pt x="2611" y="2440"/>
                  </a:lnTo>
                  <a:lnTo>
                    <a:pt x="2559" y="2468"/>
                  </a:lnTo>
                  <a:lnTo>
                    <a:pt x="2448" y="2495"/>
                  </a:lnTo>
                  <a:lnTo>
                    <a:pt x="2816" y="2702"/>
                  </a:lnTo>
                  <a:lnTo>
                    <a:pt x="2845" y="2743"/>
                  </a:lnTo>
                  <a:lnTo>
                    <a:pt x="2845" y="2770"/>
                  </a:lnTo>
                  <a:lnTo>
                    <a:pt x="2802" y="2786"/>
                  </a:lnTo>
                  <a:lnTo>
                    <a:pt x="1366" y="2205"/>
                  </a:lnTo>
                  <a:lnTo>
                    <a:pt x="2218" y="2605"/>
                  </a:lnTo>
                  <a:lnTo>
                    <a:pt x="2326" y="2689"/>
                  </a:lnTo>
                  <a:lnTo>
                    <a:pt x="2517" y="2841"/>
                  </a:lnTo>
                  <a:lnTo>
                    <a:pt x="2639" y="2911"/>
                  </a:lnTo>
                  <a:lnTo>
                    <a:pt x="2694" y="2951"/>
                  </a:lnTo>
                  <a:lnTo>
                    <a:pt x="2694" y="2993"/>
                  </a:lnTo>
                  <a:lnTo>
                    <a:pt x="2667" y="3048"/>
                  </a:lnTo>
                  <a:lnTo>
                    <a:pt x="2572" y="3076"/>
                  </a:lnTo>
                  <a:lnTo>
                    <a:pt x="2368" y="3131"/>
                  </a:lnTo>
                  <a:lnTo>
                    <a:pt x="2300" y="3213"/>
                  </a:lnTo>
                  <a:lnTo>
                    <a:pt x="2895" y="3213"/>
                  </a:lnTo>
                  <a:lnTo>
                    <a:pt x="3073" y="3281"/>
                  </a:lnTo>
                  <a:lnTo>
                    <a:pt x="3046" y="3407"/>
                  </a:lnTo>
                  <a:lnTo>
                    <a:pt x="2624" y="3642"/>
                  </a:lnTo>
                  <a:lnTo>
                    <a:pt x="2583" y="3726"/>
                  </a:lnTo>
                  <a:lnTo>
                    <a:pt x="2583" y="3777"/>
                  </a:lnTo>
                  <a:lnTo>
                    <a:pt x="2611" y="3807"/>
                  </a:lnTo>
                  <a:lnTo>
                    <a:pt x="2694" y="3820"/>
                  </a:lnTo>
                  <a:lnTo>
                    <a:pt x="3073" y="3737"/>
                  </a:lnTo>
                  <a:lnTo>
                    <a:pt x="3099" y="3750"/>
                  </a:lnTo>
                  <a:lnTo>
                    <a:pt x="3112" y="3807"/>
                  </a:lnTo>
                  <a:lnTo>
                    <a:pt x="3099" y="3914"/>
                  </a:lnTo>
                  <a:lnTo>
                    <a:pt x="3196" y="3835"/>
                  </a:lnTo>
                  <a:lnTo>
                    <a:pt x="3273" y="3835"/>
                  </a:lnTo>
                  <a:lnTo>
                    <a:pt x="3357" y="3861"/>
                  </a:lnTo>
                  <a:lnTo>
                    <a:pt x="3519" y="3931"/>
                  </a:lnTo>
                  <a:lnTo>
                    <a:pt x="4455" y="4525"/>
                  </a:lnTo>
                  <a:lnTo>
                    <a:pt x="4048" y="3697"/>
                  </a:lnTo>
                  <a:lnTo>
                    <a:pt x="3926" y="3296"/>
                  </a:lnTo>
                  <a:lnTo>
                    <a:pt x="3831" y="3019"/>
                  </a:lnTo>
                  <a:lnTo>
                    <a:pt x="3778" y="2881"/>
                  </a:lnTo>
                  <a:lnTo>
                    <a:pt x="3669" y="2689"/>
                  </a:lnTo>
                  <a:lnTo>
                    <a:pt x="3385" y="2303"/>
                  </a:lnTo>
                  <a:lnTo>
                    <a:pt x="3534" y="2649"/>
                  </a:lnTo>
                  <a:lnTo>
                    <a:pt x="3560" y="2815"/>
                  </a:lnTo>
                  <a:lnTo>
                    <a:pt x="3600" y="3019"/>
                  </a:lnTo>
                  <a:lnTo>
                    <a:pt x="3630" y="3186"/>
                  </a:lnTo>
                  <a:lnTo>
                    <a:pt x="3641" y="3281"/>
                  </a:lnTo>
                  <a:lnTo>
                    <a:pt x="3534" y="3019"/>
                  </a:lnTo>
                  <a:lnTo>
                    <a:pt x="3424" y="2717"/>
                  </a:lnTo>
                  <a:lnTo>
                    <a:pt x="3289" y="2317"/>
                  </a:lnTo>
                  <a:lnTo>
                    <a:pt x="3180" y="2052"/>
                  </a:lnTo>
                  <a:lnTo>
                    <a:pt x="2885" y="1503"/>
                  </a:lnTo>
                  <a:lnTo>
                    <a:pt x="3029" y="1903"/>
                  </a:lnTo>
                  <a:lnTo>
                    <a:pt x="3099" y="2219"/>
                  </a:lnTo>
                  <a:lnTo>
                    <a:pt x="3099" y="2483"/>
                  </a:lnTo>
                  <a:lnTo>
                    <a:pt x="3073" y="2564"/>
                  </a:lnTo>
                  <a:lnTo>
                    <a:pt x="3046" y="2621"/>
                  </a:lnTo>
                  <a:lnTo>
                    <a:pt x="2977" y="2677"/>
                  </a:lnTo>
                  <a:lnTo>
                    <a:pt x="2938" y="2677"/>
                  </a:lnTo>
                  <a:lnTo>
                    <a:pt x="2763" y="2192"/>
                  </a:lnTo>
                  <a:lnTo>
                    <a:pt x="2789" y="2109"/>
                  </a:lnTo>
                  <a:lnTo>
                    <a:pt x="2639" y="1779"/>
                  </a:lnTo>
                  <a:lnTo>
                    <a:pt x="2639" y="1641"/>
                  </a:lnTo>
                  <a:lnTo>
                    <a:pt x="2532" y="1463"/>
                  </a:lnTo>
                  <a:lnTo>
                    <a:pt x="2316" y="1282"/>
                  </a:lnTo>
                  <a:lnTo>
                    <a:pt x="1961" y="1128"/>
                  </a:lnTo>
                  <a:lnTo>
                    <a:pt x="1582" y="1061"/>
                  </a:lnTo>
                  <a:lnTo>
                    <a:pt x="1258" y="1061"/>
                  </a:lnTo>
                  <a:lnTo>
                    <a:pt x="1042" y="1076"/>
                  </a:lnTo>
                  <a:lnTo>
                    <a:pt x="864" y="1128"/>
                  </a:lnTo>
                  <a:lnTo>
                    <a:pt x="959" y="883"/>
                  </a:lnTo>
                  <a:lnTo>
                    <a:pt x="1081" y="716"/>
                  </a:lnTo>
                  <a:lnTo>
                    <a:pt x="1230" y="579"/>
                  </a:lnTo>
                  <a:lnTo>
                    <a:pt x="1380" y="535"/>
                  </a:lnTo>
                  <a:lnTo>
                    <a:pt x="1610" y="523"/>
                  </a:lnTo>
                  <a:lnTo>
                    <a:pt x="1826" y="535"/>
                  </a:lnTo>
                  <a:lnTo>
                    <a:pt x="1691" y="386"/>
                  </a:lnTo>
                  <a:lnTo>
                    <a:pt x="1556" y="302"/>
                  </a:lnTo>
                  <a:lnTo>
                    <a:pt x="1433" y="259"/>
                  </a:lnTo>
                  <a:lnTo>
                    <a:pt x="1502" y="56"/>
                  </a:lnTo>
                  <a:lnTo>
                    <a:pt x="1760" y="122"/>
                  </a:lnTo>
                  <a:lnTo>
                    <a:pt x="2005" y="291"/>
                  </a:lnTo>
                  <a:lnTo>
                    <a:pt x="2260" y="553"/>
                  </a:lnTo>
                  <a:lnTo>
                    <a:pt x="2532" y="866"/>
                  </a:lnTo>
                  <a:lnTo>
                    <a:pt x="2694" y="1076"/>
                  </a:lnTo>
                  <a:lnTo>
                    <a:pt x="2339" y="605"/>
                  </a:lnTo>
                  <a:lnTo>
                    <a:pt x="2070" y="315"/>
                  </a:lnTo>
                  <a:lnTo>
                    <a:pt x="1922" y="177"/>
                  </a:lnTo>
                  <a:lnTo>
                    <a:pt x="1704" y="56"/>
                  </a:lnTo>
                  <a:lnTo>
                    <a:pt x="1488" y="0"/>
                  </a:lnTo>
                  <a:lnTo>
                    <a:pt x="1459" y="27"/>
                  </a:lnTo>
                  <a:close/>
                </a:path>
              </a:pathLst>
            </a:custGeom>
            <a:solidFill>
              <a:srgbClr val="000000"/>
            </a:solidFill>
            <a:ln w="0">
              <a:solidFill>
                <a:srgbClr val="000000"/>
              </a:solidFill>
              <a:prstDash val="solid"/>
              <a:round/>
              <a:headEnd/>
              <a:tailEnd/>
            </a:ln>
          </p:spPr>
          <p:txBody>
            <a:bodyPr/>
            <a:lstStyle/>
            <a:p>
              <a:endParaRPr lang="en-GB"/>
            </a:p>
          </p:txBody>
        </p:sp>
        <p:sp>
          <p:nvSpPr>
            <p:cNvPr id="204839" name="Freeform 39"/>
            <p:cNvSpPr>
              <a:spLocks/>
            </p:cNvSpPr>
            <p:nvPr/>
          </p:nvSpPr>
          <p:spPr bwMode="auto">
            <a:xfrm>
              <a:off x="3681" y="2533"/>
              <a:ext cx="635" cy="941"/>
            </a:xfrm>
            <a:custGeom>
              <a:avLst/>
              <a:gdLst>
                <a:gd name="T0" fmla="*/ 575 w 3809"/>
                <a:gd name="T1" fmla="*/ 1007 h 4701"/>
                <a:gd name="T2" fmla="*/ 1017 w 3809"/>
                <a:gd name="T3" fmla="*/ 1706 h 4701"/>
                <a:gd name="T4" fmla="*/ 1398 w 3809"/>
                <a:gd name="T5" fmla="*/ 2066 h 4701"/>
                <a:gd name="T6" fmla="*/ 1441 w 3809"/>
                <a:gd name="T7" fmla="*/ 2187 h 4701"/>
                <a:gd name="T8" fmla="*/ 1107 w 3809"/>
                <a:gd name="T9" fmla="*/ 2146 h 4701"/>
                <a:gd name="T10" fmla="*/ 672 w 3809"/>
                <a:gd name="T11" fmla="*/ 2146 h 4701"/>
                <a:gd name="T12" fmla="*/ 498 w 3809"/>
                <a:gd name="T13" fmla="*/ 2187 h 4701"/>
                <a:gd name="T14" fmla="*/ 911 w 3809"/>
                <a:gd name="T15" fmla="*/ 2431 h 4701"/>
                <a:gd name="T16" fmla="*/ 1009 w 3809"/>
                <a:gd name="T17" fmla="*/ 2631 h 4701"/>
                <a:gd name="T18" fmla="*/ 975 w 3809"/>
                <a:gd name="T19" fmla="*/ 3305 h 4701"/>
                <a:gd name="T20" fmla="*/ 770 w 3809"/>
                <a:gd name="T21" fmla="*/ 4113 h 4701"/>
                <a:gd name="T22" fmla="*/ 694 w 3809"/>
                <a:gd name="T23" fmla="*/ 4701 h 4701"/>
                <a:gd name="T24" fmla="*/ 2420 w 3809"/>
                <a:gd name="T25" fmla="*/ 4577 h 4701"/>
                <a:gd name="T26" fmla="*/ 2777 w 3809"/>
                <a:gd name="T27" fmla="*/ 4157 h 4701"/>
                <a:gd name="T28" fmla="*/ 2984 w 3809"/>
                <a:gd name="T29" fmla="*/ 3783 h 4701"/>
                <a:gd name="T30" fmla="*/ 2876 w 3809"/>
                <a:gd name="T31" fmla="*/ 2244 h 4701"/>
                <a:gd name="T32" fmla="*/ 3527 w 3809"/>
                <a:gd name="T33" fmla="*/ 2136 h 4701"/>
                <a:gd name="T34" fmla="*/ 3746 w 3809"/>
                <a:gd name="T35" fmla="*/ 1669 h 4701"/>
                <a:gd name="T36" fmla="*/ 3809 w 3809"/>
                <a:gd name="T37" fmla="*/ 1405 h 4701"/>
                <a:gd name="T38" fmla="*/ 3104 w 3809"/>
                <a:gd name="T39" fmla="*/ 1034 h 4701"/>
                <a:gd name="T40" fmla="*/ 2725 w 3809"/>
                <a:gd name="T41" fmla="*/ 1324 h 4701"/>
                <a:gd name="T42" fmla="*/ 2195 w 3809"/>
                <a:gd name="T43" fmla="*/ 1505 h 4701"/>
                <a:gd name="T44" fmla="*/ 1723 w 3809"/>
                <a:gd name="T45" fmla="*/ 1505 h 4701"/>
                <a:gd name="T46" fmla="*/ 1613 w 3809"/>
                <a:gd name="T47" fmla="*/ 1434 h 4701"/>
                <a:gd name="T48" fmla="*/ 1746 w 3809"/>
                <a:gd name="T49" fmla="*/ 1324 h 4701"/>
                <a:gd name="T50" fmla="*/ 2103 w 3809"/>
                <a:gd name="T51" fmla="*/ 1145 h 4701"/>
                <a:gd name="T52" fmla="*/ 2360 w 3809"/>
                <a:gd name="T53" fmla="*/ 925 h 4701"/>
                <a:gd name="T54" fmla="*/ 2426 w 3809"/>
                <a:gd name="T55" fmla="*/ 937 h 4701"/>
                <a:gd name="T56" fmla="*/ 2399 w 3809"/>
                <a:gd name="T57" fmla="*/ 1145 h 4701"/>
                <a:gd name="T58" fmla="*/ 2413 w 3809"/>
                <a:gd name="T59" fmla="*/ 1175 h 4701"/>
                <a:gd name="T60" fmla="*/ 2496 w 3809"/>
                <a:gd name="T61" fmla="*/ 908 h 4701"/>
                <a:gd name="T62" fmla="*/ 2452 w 3809"/>
                <a:gd name="T63" fmla="*/ 692 h 4701"/>
                <a:gd name="T64" fmla="*/ 2264 w 3809"/>
                <a:gd name="T65" fmla="*/ 925 h 4701"/>
                <a:gd name="T66" fmla="*/ 1940 w 3809"/>
                <a:gd name="T67" fmla="*/ 1158 h 4701"/>
                <a:gd name="T68" fmla="*/ 1490 w 3809"/>
                <a:gd name="T69" fmla="*/ 1269 h 4701"/>
                <a:gd name="T70" fmla="*/ 1154 w 3809"/>
                <a:gd name="T71" fmla="*/ 1243 h 4701"/>
                <a:gd name="T72" fmla="*/ 761 w 3809"/>
                <a:gd name="T73" fmla="*/ 994 h 4701"/>
                <a:gd name="T74" fmla="*/ 367 w 3809"/>
                <a:gd name="T75" fmla="*/ 567 h 4701"/>
                <a:gd name="T76" fmla="*/ 430 w 3809"/>
                <a:gd name="T77" fmla="*/ 761 h 47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09" h="4701">
                  <a:moveTo>
                    <a:pt x="430" y="761"/>
                  </a:moveTo>
                  <a:lnTo>
                    <a:pt x="575" y="1007"/>
                  </a:lnTo>
                  <a:lnTo>
                    <a:pt x="800" y="1371"/>
                  </a:lnTo>
                  <a:lnTo>
                    <a:pt x="1017" y="1706"/>
                  </a:lnTo>
                  <a:lnTo>
                    <a:pt x="1216" y="1914"/>
                  </a:lnTo>
                  <a:lnTo>
                    <a:pt x="1398" y="2066"/>
                  </a:lnTo>
                  <a:lnTo>
                    <a:pt x="1441" y="2136"/>
                  </a:lnTo>
                  <a:lnTo>
                    <a:pt x="1441" y="2187"/>
                  </a:lnTo>
                  <a:lnTo>
                    <a:pt x="1387" y="2223"/>
                  </a:lnTo>
                  <a:lnTo>
                    <a:pt x="1107" y="2146"/>
                  </a:lnTo>
                  <a:lnTo>
                    <a:pt x="878" y="2166"/>
                  </a:lnTo>
                  <a:lnTo>
                    <a:pt x="672" y="2146"/>
                  </a:lnTo>
                  <a:lnTo>
                    <a:pt x="388" y="2066"/>
                  </a:lnTo>
                  <a:lnTo>
                    <a:pt x="498" y="2187"/>
                  </a:lnTo>
                  <a:lnTo>
                    <a:pt x="672" y="2300"/>
                  </a:lnTo>
                  <a:lnTo>
                    <a:pt x="911" y="2431"/>
                  </a:lnTo>
                  <a:lnTo>
                    <a:pt x="986" y="2511"/>
                  </a:lnTo>
                  <a:lnTo>
                    <a:pt x="1009" y="2631"/>
                  </a:lnTo>
                  <a:lnTo>
                    <a:pt x="1009" y="2908"/>
                  </a:lnTo>
                  <a:lnTo>
                    <a:pt x="975" y="3305"/>
                  </a:lnTo>
                  <a:lnTo>
                    <a:pt x="855" y="3740"/>
                  </a:lnTo>
                  <a:lnTo>
                    <a:pt x="770" y="4113"/>
                  </a:lnTo>
                  <a:lnTo>
                    <a:pt x="714" y="4422"/>
                  </a:lnTo>
                  <a:lnTo>
                    <a:pt x="694" y="4701"/>
                  </a:lnTo>
                  <a:lnTo>
                    <a:pt x="2410" y="4701"/>
                  </a:lnTo>
                  <a:lnTo>
                    <a:pt x="2420" y="4577"/>
                  </a:lnTo>
                  <a:lnTo>
                    <a:pt x="2475" y="4470"/>
                  </a:lnTo>
                  <a:lnTo>
                    <a:pt x="2777" y="4157"/>
                  </a:lnTo>
                  <a:lnTo>
                    <a:pt x="2951" y="3926"/>
                  </a:lnTo>
                  <a:lnTo>
                    <a:pt x="2984" y="3783"/>
                  </a:lnTo>
                  <a:lnTo>
                    <a:pt x="2931" y="2874"/>
                  </a:lnTo>
                  <a:lnTo>
                    <a:pt x="2876" y="2244"/>
                  </a:lnTo>
                  <a:lnTo>
                    <a:pt x="3481" y="2357"/>
                  </a:lnTo>
                  <a:lnTo>
                    <a:pt x="3527" y="2136"/>
                  </a:lnTo>
                  <a:lnTo>
                    <a:pt x="3655" y="1847"/>
                  </a:lnTo>
                  <a:lnTo>
                    <a:pt x="3746" y="1669"/>
                  </a:lnTo>
                  <a:lnTo>
                    <a:pt x="3800" y="1501"/>
                  </a:lnTo>
                  <a:lnTo>
                    <a:pt x="3809" y="1405"/>
                  </a:lnTo>
                  <a:lnTo>
                    <a:pt x="3795" y="1353"/>
                  </a:lnTo>
                  <a:lnTo>
                    <a:pt x="3104" y="1034"/>
                  </a:lnTo>
                  <a:lnTo>
                    <a:pt x="2942" y="1186"/>
                  </a:lnTo>
                  <a:lnTo>
                    <a:pt x="2725" y="1324"/>
                  </a:lnTo>
                  <a:lnTo>
                    <a:pt x="2482" y="1434"/>
                  </a:lnTo>
                  <a:lnTo>
                    <a:pt x="2195" y="1505"/>
                  </a:lnTo>
                  <a:lnTo>
                    <a:pt x="1940" y="1518"/>
                  </a:lnTo>
                  <a:lnTo>
                    <a:pt x="1723" y="1505"/>
                  </a:lnTo>
                  <a:lnTo>
                    <a:pt x="1624" y="1477"/>
                  </a:lnTo>
                  <a:lnTo>
                    <a:pt x="1613" y="1434"/>
                  </a:lnTo>
                  <a:lnTo>
                    <a:pt x="1624" y="1381"/>
                  </a:lnTo>
                  <a:lnTo>
                    <a:pt x="1746" y="1324"/>
                  </a:lnTo>
                  <a:lnTo>
                    <a:pt x="1926" y="1256"/>
                  </a:lnTo>
                  <a:lnTo>
                    <a:pt x="2103" y="1145"/>
                  </a:lnTo>
                  <a:lnTo>
                    <a:pt x="2251" y="1034"/>
                  </a:lnTo>
                  <a:lnTo>
                    <a:pt x="2360" y="925"/>
                  </a:lnTo>
                  <a:lnTo>
                    <a:pt x="2399" y="908"/>
                  </a:lnTo>
                  <a:lnTo>
                    <a:pt x="2426" y="937"/>
                  </a:lnTo>
                  <a:lnTo>
                    <a:pt x="2426" y="1051"/>
                  </a:lnTo>
                  <a:lnTo>
                    <a:pt x="2399" y="1145"/>
                  </a:lnTo>
                  <a:lnTo>
                    <a:pt x="2317" y="1269"/>
                  </a:lnTo>
                  <a:lnTo>
                    <a:pt x="2413" y="1175"/>
                  </a:lnTo>
                  <a:lnTo>
                    <a:pt x="2469" y="1051"/>
                  </a:lnTo>
                  <a:lnTo>
                    <a:pt x="2496" y="908"/>
                  </a:lnTo>
                  <a:lnTo>
                    <a:pt x="2496" y="783"/>
                  </a:lnTo>
                  <a:lnTo>
                    <a:pt x="2452" y="692"/>
                  </a:lnTo>
                  <a:lnTo>
                    <a:pt x="2373" y="799"/>
                  </a:lnTo>
                  <a:lnTo>
                    <a:pt x="2264" y="925"/>
                  </a:lnTo>
                  <a:lnTo>
                    <a:pt x="2103" y="1051"/>
                  </a:lnTo>
                  <a:lnTo>
                    <a:pt x="1940" y="1158"/>
                  </a:lnTo>
                  <a:lnTo>
                    <a:pt x="1762" y="1227"/>
                  </a:lnTo>
                  <a:lnTo>
                    <a:pt x="1490" y="1269"/>
                  </a:lnTo>
                  <a:lnTo>
                    <a:pt x="1328" y="1269"/>
                  </a:lnTo>
                  <a:lnTo>
                    <a:pt x="1154" y="1243"/>
                  </a:lnTo>
                  <a:lnTo>
                    <a:pt x="979" y="1175"/>
                  </a:lnTo>
                  <a:lnTo>
                    <a:pt x="761" y="994"/>
                  </a:lnTo>
                  <a:lnTo>
                    <a:pt x="543" y="770"/>
                  </a:lnTo>
                  <a:lnTo>
                    <a:pt x="367" y="567"/>
                  </a:lnTo>
                  <a:lnTo>
                    <a:pt x="0" y="0"/>
                  </a:lnTo>
                  <a:lnTo>
                    <a:pt x="430" y="761"/>
                  </a:lnTo>
                  <a:close/>
                </a:path>
              </a:pathLst>
            </a:custGeom>
            <a:solidFill>
              <a:srgbClr val="000000"/>
            </a:solidFill>
            <a:ln w="0">
              <a:solidFill>
                <a:srgbClr val="000000"/>
              </a:solidFill>
              <a:prstDash val="solid"/>
              <a:round/>
              <a:headEnd/>
              <a:tailEnd/>
            </a:ln>
          </p:spPr>
          <p:txBody>
            <a:bodyPr/>
            <a:lstStyle/>
            <a:p>
              <a:endParaRPr lang="en-GB"/>
            </a:p>
          </p:txBody>
        </p:sp>
        <p:sp>
          <p:nvSpPr>
            <p:cNvPr id="204840" name="Freeform 40"/>
            <p:cNvSpPr>
              <a:spLocks/>
            </p:cNvSpPr>
            <p:nvPr/>
          </p:nvSpPr>
          <p:spPr bwMode="auto">
            <a:xfrm>
              <a:off x="3901" y="2008"/>
              <a:ext cx="37" cy="109"/>
            </a:xfrm>
            <a:custGeom>
              <a:avLst/>
              <a:gdLst>
                <a:gd name="T0" fmla="*/ 0 w 220"/>
                <a:gd name="T1" fmla="*/ 216 h 544"/>
                <a:gd name="T2" fmla="*/ 138 w 220"/>
                <a:gd name="T3" fmla="*/ 544 h 544"/>
                <a:gd name="T4" fmla="*/ 105 w 220"/>
                <a:gd name="T5" fmla="*/ 406 h 544"/>
                <a:gd name="T6" fmla="*/ 220 w 220"/>
                <a:gd name="T7" fmla="*/ 362 h 544"/>
                <a:gd name="T8" fmla="*/ 105 w 220"/>
                <a:gd name="T9" fmla="*/ 338 h 544"/>
                <a:gd name="T10" fmla="*/ 89 w 220"/>
                <a:gd name="T11" fmla="*/ 297 h 544"/>
                <a:gd name="T12" fmla="*/ 123 w 220"/>
                <a:gd name="T13" fmla="*/ 157 h 544"/>
                <a:gd name="T14" fmla="*/ 123 w 220"/>
                <a:gd name="T15" fmla="*/ 76 h 544"/>
                <a:gd name="T16" fmla="*/ 123 w 220"/>
                <a:gd name="T17" fmla="*/ 0 h 544"/>
                <a:gd name="T18" fmla="*/ 105 w 220"/>
                <a:gd name="T19" fmla="*/ 9 h 544"/>
                <a:gd name="T20" fmla="*/ 105 w 220"/>
                <a:gd name="T21" fmla="*/ 124 h 544"/>
                <a:gd name="T22" fmla="*/ 89 w 220"/>
                <a:gd name="T23" fmla="*/ 200 h 544"/>
                <a:gd name="T24" fmla="*/ 49 w 220"/>
                <a:gd name="T25" fmla="*/ 272 h 544"/>
                <a:gd name="T26" fmla="*/ 0 w 220"/>
                <a:gd name="T27" fmla="*/ 216 h 5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0" h="544">
                  <a:moveTo>
                    <a:pt x="0" y="216"/>
                  </a:moveTo>
                  <a:lnTo>
                    <a:pt x="138" y="544"/>
                  </a:lnTo>
                  <a:lnTo>
                    <a:pt x="105" y="406"/>
                  </a:lnTo>
                  <a:lnTo>
                    <a:pt x="220" y="362"/>
                  </a:lnTo>
                  <a:lnTo>
                    <a:pt x="105" y="338"/>
                  </a:lnTo>
                  <a:lnTo>
                    <a:pt x="89" y="297"/>
                  </a:lnTo>
                  <a:lnTo>
                    <a:pt x="123" y="157"/>
                  </a:lnTo>
                  <a:lnTo>
                    <a:pt x="123" y="76"/>
                  </a:lnTo>
                  <a:lnTo>
                    <a:pt x="123" y="0"/>
                  </a:lnTo>
                  <a:lnTo>
                    <a:pt x="105" y="9"/>
                  </a:lnTo>
                  <a:lnTo>
                    <a:pt x="105" y="124"/>
                  </a:lnTo>
                  <a:lnTo>
                    <a:pt x="89" y="200"/>
                  </a:lnTo>
                  <a:lnTo>
                    <a:pt x="49" y="272"/>
                  </a:lnTo>
                  <a:lnTo>
                    <a:pt x="0" y="216"/>
                  </a:lnTo>
                  <a:close/>
                </a:path>
              </a:pathLst>
            </a:custGeom>
            <a:solidFill>
              <a:srgbClr val="000000"/>
            </a:solidFill>
            <a:ln w="0">
              <a:solidFill>
                <a:srgbClr val="000000"/>
              </a:solidFill>
              <a:prstDash val="solid"/>
              <a:round/>
              <a:headEnd/>
              <a:tailEnd/>
            </a:ln>
          </p:spPr>
          <p:txBody>
            <a:bodyPr/>
            <a:lstStyle/>
            <a:p>
              <a:endParaRPr lang="en-GB"/>
            </a:p>
          </p:txBody>
        </p:sp>
        <p:sp>
          <p:nvSpPr>
            <p:cNvPr id="204841" name="Freeform 41"/>
            <p:cNvSpPr>
              <a:spLocks/>
            </p:cNvSpPr>
            <p:nvPr/>
          </p:nvSpPr>
          <p:spPr bwMode="auto">
            <a:xfrm>
              <a:off x="3922" y="2026"/>
              <a:ext cx="122" cy="335"/>
            </a:xfrm>
            <a:custGeom>
              <a:avLst/>
              <a:gdLst>
                <a:gd name="T0" fmla="*/ 0 w 730"/>
                <a:gd name="T1" fmla="*/ 34 h 1674"/>
                <a:gd name="T2" fmla="*/ 48 w 730"/>
                <a:gd name="T3" fmla="*/ 101 h 1674"/>
                <a:gd name="T4" fmla="*/ 79 w 730"/>
                <a:gd name="T5" fmla="*/ 165 h 1674"/>
                <a:gd name="T6" fmla="*/ 88 w 730"/>
                <a:gd name="T7" fmla="*/ 215 h 1674"/>
                <a:gd name="T8" fmla="*/ 88 w 730"/>
                <a:gd name="T9" fmla="*/ 272 h 1674"/>
                <a:gd name="T10" fmla="*/ 138 w 730"/>
                <a:gd name="T11" fmla="*/ 348 h 1674"/>
                <a:gd name="T12" fmla="*/ 196 w 730"/>
                <a:gd name="T13" fmla="*/ 489 h 1674"/>
                <a:gd name="T14" fmla="*/ 678 w 730"/>
                <a:gd name="T15" fmla="*/ 1674 h 1674"/>
                <a:gd name="T16" fmla="*/ 730 w 730"/>
                <a:gd name="T17" fmla="*/ 1657 h 1674"/>
                <a:gd name="T18" fmla="*/ 170 w 730"/>
                <a:gd name="T19" fmla="*/ 341 h 1674"/>
                <a:gd name="T20" fmla="*/ 138 w 730"/>
                <a:gd name="T21" fmla="*/ 298 h 1674"/>
                <a:gd name="T22" fmla="*/ 113 w 730"/>
                <a:gd name="T23" fmla="*/ 272 h 1674"/>
                <a:gd name="T24" fmla="*/ 113 w 730"/>
                <a:gd name="T25" fmla="*/ 182 h 1674"/>
                <a:gd name="T26" fmla="*/ 88 w 730"/>
                <a:gd name="T27" fmla="*/ 101 h 1674"/>
                <a:gd name="T28" fmla="*/ 41 w 730"/>
                <a:gd name="T29" fmla="*/ 34 h 1674"/>
                <a:gd name="T30" fmla="*/ 0 w 730"/>
                <a:gd name="T31" fmla="*/ 0 h 1674"/>
                <a:gd name="T32" fmla="*/ 0 w 730"/>
                <a:gd name="T33" fmla="*/ 34 h 167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730" h="1674">
                  <a:moveTo>
                    <a:pt x="0" y="34"/>
                  </a:moveTo>
                  <a:lnTo>
                    <a:pt x="48" y="101"/>
                  </a:lnTo>
                  <a:lnTo>
                    <a:pt x="79" y="165"/>
                  </a:lnTo>
                  <a:lnTo>
                    <a:pt x="88" y="215"/>
                  </a:lnTo>
                  <a:lnTo>
                    <a:pt x="88" y="272"/>
                  </a:lnTo>
                  <a:lnTo>
                    <a:pt x="138" y="348"/>
                  </a:lnTo>
                  <a:lnTo>
                    <a:pt x="196" y="489"/>
                  </a:lnTo>
                  <a:lnTo>
                    <a:pt x="678" y="1674"/>
                  </a:lnTo>
                  <a:lnTo>
                    <a:pt x="730" y="1657"/>
                  </a:lnTo>
                  <a:lnTo>
                    <a:pt x="170" y="341"/>
                  </a:lnTo>
                  <a:lnTo>
                    <a:pt x="138" y="298"/>
                  </a:lnTo>
                  <a:lnTo>
                    <a:pt x="113" y="272"/>
                  </a:lnTo>
                  <a:lnTo>
                    <a:pt x="113" y="182"/>
                  </a:lnTo>
                  <a:lnTo>
                    <a:pt x="88" y="101"/>
                  </a:lnTo>
                  <a:lnTo>
                    <a:pt x="41" y="34"/>
                  </a:lnTo>
                  <a:lnTo>
                    <a:pt x="0" y="0"/>
                  </a:lnTo>
                  <a:lnTo>
                    <a:pt x="0" y="34"/>
                  </a:lnTo>
                  <a:close/>
                </a:path>
              </a:pathLst>
            </a:custGeom>
            <a:solidFill>
              <a:srgbClr val="000000"/>
            </a:solidFill>
            <a:ln w="0">
              <a:solidFill>
                <a:srgbClr val="000000"/>
              </a:solidFill>
              <a:prstDash val="solid"/>
              <a:round/>
              <a:headEnd/>
              <a:tailEnd/>
            </a:ln>
          </p:spPr>
          <p:txBody>
            <a:bodyPr/>
            <a:lstStyle/>
            <a:p>
              <a:endParaRPr lang="en-GB"/>
            </a:p>
          </p:txBody>
        </p:sp>
        <p:sp>
          <p:nvSpPr>
            <p:cNvPr id="204842" name="Freeform 42"/>
            <p:cNvSpPr>
              <a:spLocks/>
            </p:cNvSpPr>
            <p:nvPr/>
          </p:nvSpPr>
          <p:spPr bwMode="auto">
            <a:xfrm>
              <a:off x="3790" y="1961"/>
              <a:ext cx="176" cy="307"/>
            </a:xfrm>
            <a:custGeom>
              <a:avLst/>
              <a:gdLst>
                <a:gd name="T0" fmla="*/ 989 w 1058"/>
                <a:gd name="T1" fmla="*/ 1226 h 1537"/>
                <a:gd name="T2" fmla="*/ 808 w 1058"/>
                <a:gd name="T3" fmla="*/ 914 h 1537"/>
                <a:gd name="T4" fmla="*/ 706 w 1058"/>
                <a:gd name="T5" fmla="*/ 754 h 1537"/>
                <a:gd name="T6" fmla="*/ 588 w 1058"/>
                <a:gd name="T7" fmla="*/ 657 h 1537"/>
                <a:gd name="T8" fmla="*/ 469 w 1058"/>
                <a:gd name="T9" fmla="*/ 593 h 1537"/>
                <a:gd name="T10" fmla="*/ 455 w 1058"/>
                <a:gd name="T11" fmla="*/ 567 h 1537"/>
                <a:gd name="T12" fmla="*/ 446 w 1058"/>
                <a:gd name="T13" fmla="*/ 469 h 1537"/>
                <a:gd name="T14" fmla="*/ 420 w 1058"/>
                <a:gd name="T15" fmla="*/ 386 h 1537"/>
                <a:gd name="T16" fmla="*/ 371 w 1058"/>
                <a:gd name="T17" fmla="*/ 288 h 1537"/>
                <a:gd name="T18" fmla="*/ 292 w 1058"/>
                <a:gd name="T19" fmla="*/ 205 h 1537"/>
                <a:gd name="T20" fmla="*/ 0 w 1058"/>
                <a:gd name="T21" fmla="*/ 0 h 1537"/>
                <a:gd name="T22" fmla="*/ 308 w 1058"/>
                <a:gd name="T23" fmla="*/ 236 h 1537"/>
                <a:gd name="T24" fmla="*/ 371 w 1058"/>
                <a:gd name="T25" fmla="*/ 326 h 1537"/>
                <a:gd name="T26" fmla="*/ 410 w 1058"/>
                <a:gd name="T27" fmla="*/ 436 h 1537"/>
                <a:gd name="T28" fmla="*/ 420 w 1058"/>
                <a:gd name="T29" fmla="*/ 533 h 1537"/>
                <a:gd name="T30" fmla="*/ 420 w 1058"/>
                <a:gd name="T31" fmla="*/ 593 h 1537"/>
                <a:gd name="T32" fmla="*/ 436 w 1058"/>
                <a:gd name="T33" fmla="*/ 624 h 1537"/>
                <a:gd name="T34" fmla="*/ 588 w 1058"/>
                <a:gd name="T35" fmla="*/ 708 h 1537"/>
                <a:gd name="T36" fmla="*/ 706 w 1058"/>
                <a:gd name="T37" fmla="*/ 815 h 1537"/>
                <a:gd name="T38" fmla="*/ 802 w 1058"/>
                <a:gd name="T39" fmla="*/ 944 h 1537"/>
                <a:gd name="T40" fmla="*/ 881 w 1058"/>
                <a:gd name="T41" fmla="*/ 1074 h 1537"/>
                <a:gd name="T42" fmla="*/ 956 w 1058"/>
                <a:gd name="T43" fmla="*/ 1235 h 1537"/>
                <a:gd name="T44" fmla="*/ 1058 w 1058"/>
                <a:gd name="T45" fmla="*/ 1537 h 1537"/>
                <a:gd name="T46" fmla="*/ 989 w 1058"/>
                <a:gd name="T47" fmla="*/ 1226 h 15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058" h="1537">
                  <a:moveTo>
                    <a:pt x="989" y="1226"/>
                  </a:moveTo>
                  <a:lnTo>
                    <a:pt x="808" y="914"/>
                  </a:lnTo>
                  <a:lnTo>
                    <a:pt x="706" y="754"/>
                  </a:lnTo>
                  <a:lnTo>
                    <a:pt x="588" y="657"/>
                  </a:lnTo>
                  <a:lnTo>
                    <a:pt x="469" y="593"/>
                  </a:lnTo>
                  <a:lnTo>
                    <a:pt x="455" y="567"/>
                  </a:lnTo>
                  <a:lnTo>
                    <a:pt x="446" y="469"/>
                  </a:lnTo>
                  <a:lnTo>
                    <a:pt x="420" y="386"/>
                  </a:lnTo>
                  <a:lnTo>
                    <a:pt x="371" y="288"/>
                  </a:lnTo>
                  <a:lnTo>
                    <a:pt x="292" y="205"/>
                  </a:lnTo>
                  <a:lnTo>
                    <a:pt x="0" y="0"/>
                  </a:lnTo>
                  <a:lnTo>
                    <a:pt x="308" y="236"/>
                  </a:lnTo>
                  <a:lnTo>
                    <a:pt x="371" y="326"/>
                  </a:lnTo>
                  <a:lnTo>
                    <a:pt x="410" y="436"/>
                  </a:lnTo>
                  <a:lnTo>
                    <a:pt x="420" y="533"/>
                  </a:lnTo>
                  <a:lnTo>
                    <a:pt x="420" y="593"/>
                  </a:lnTo>
                  <a:lnTo>
                    <a:pt x="436" y="624"/>
                  </a:lnTo>
                  <a:lnTo>
                    <a:pt x="588" y="708"/>
                  </a:lnTo>
                  <a:lnTo>
                    <a:pt x="706" y="815"/>
                  </a:lnTo>
                  <a:lnTo>
                    <a:pt x="802" y="944"/>
                  </a:lnTo>
                  <a:lnTo>
                    <a:pt x="881" y="1074"/>
                  </a:lnTo>
                  <a:lnTo>
                    <a:pt x="956" y="1235"/>
                  </a:lnTo>
                  <a:lnTo>
                    <a:pt x="1058" y="1537"/>
                  </a:lnTo>
                  <a:lnTo>
                    <a:pt x="989" y="1226"/>
                  </a:lnTo>
                  <a:close/>
                </a:path>
              </a:pathLst>
            </a:custGeom>
            <a:solidFill>
              <a:srgbClr val="000000"/>
            </a:solidFill>
            <a:ln w="0">
              <a:solidFill>
                <a:srgbClr val="000000"/>
              </a:solidFill>
              <a:prstDash val="solid"/>
              <a:round/>
              <a:headEnd/>
              <a:tailEnd/>
            </a:ln>
          </p:spPr>
          <p:txBody>
            <a:bodyPr/>
            <a:lstStyle/>
            <a:p>
              <a:endParaRPr lang="en-GB"/>
            </a:p>
          </p:txBody>
        </p:sp>
        <p:sp>
          <p:nvSpPr>
            <p:cNvPr id="204843" name="Line 43"/>
            <p:cNvSpPr>
              <a:spLocks noChangeShapeType="1"/>
            </p:cNvSpPr>
            <p:nvPr/>
          </p:nvSpPr>
          <p:spPr bwMode="auto">
            <a:xfrm>
              <a:off x="3877" y="1679"/>
              <a:ext cx="27" cy="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4" name="Line 44"/>
            <p:cNvSpPr>
              <a:spLocks noChangeShapeType="1"/>
            </p:cNvSpPr>
            <p:nvPr/>
          </p:nvSpPr>
          <p:spPr bwMode="auto">
            <a:xfrm>
              <a:off x="3889" y="1684"/>
              <a:ext cx="30" cy="53"/>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5" name="Line 45"/>
            <p:cNvSpPr>
              <a:spLocks noChangeShapeType="1"/>
            </p:cNvSpPr>
            <p:nvPr/>
          </p:nvSpPr>
          <p:spPr bwMode="auto">
            <a:xfrm>
              <a:off x="3901" y="1687"/>
              <a:ext cx="27" cy="4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6" name="Line 46"/>
            <p:cNvSpPr>
              <a:spLocks noChangeShapeType="1"/>
            </p:cNvSpPr>
            <p:nvPr/>
          </p:nvSpPr>
          <p:spPr bwMode="auto">
            <a:xfrm>
              <a:off x="3912" y="1690"/>
              <a:ext cx="24" cy="37"/>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7" name="Line 47"/>
            <p:cNvSpPr>
              <a:spLocks noChangeShapeType="1"/>
            </p:cNvSpPr>
            <p:nvPr/>
          </p:nvSpPr>
          <p:spPr bwMode="auto">
            <a:xfrm>
              <a:off x="3926" y="1696"/>
              <a:ext cx="16" cy="2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8" name="Line 48"/>
            <p:cNvSpPr>
              <a:spLocks noChangeShapeType="1"/>
            </p:cNvSpPr>
            <p:nvPr/>
          </p:nvSpPr>
          <p:spPr bwMode="auto">
            <a:xfrm>
              <a:off x="3940" y="1698"/>
              <a:ext cx="7" cy="8"/>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49" name="Freeform 49"/>
            <p:cNvSpPr>
              <a:spLocks/>
            </p:cNvSpPr>
            <p:nvPr/>
          </p:nvSpPr>
          <p:spPr bwMode="auto">
            <a:xfrm>
              <a:off x="4711" y="1780"/>
              <a:ext cx="120" cy="229"/>
            </a:xfrm>
            <a:custGeom>
              <a:avLst/>
              <a:gdLst>
                <a:gd name="T0" fmla="*/ 58 w 719"/>
                <a:gd name="T1" fmla="*/ 19 h 1142"/>
                <a:gd name="T2" fmla="*/ 45 w 719"/>
                <a:gd name="T3" fmla="*/ 268 h 1142"/>
                <a:gd name="T4" fmla="*/ 78 w 719"/>
                <a:gd name="T5" fmla="*/ 291 h 1142"/>
                <a:gd name="T6" fmla="*/ 131 w 719"/>
                <a:gd name="T7" fmla="*/ 308 h 1142"/>
                <a:gd name="T8" fmla="*/ 170 w 719"/>
                <a:gd name="T9" fmla="*/ 302 h 1142"/>
                <a:gd name="T10" fmla="*/ 161 w 719"/>
                <a:gd name="T11" fmla="*/ 329 h 1142"/>
                <a:gd name="T12" fmla="*/ 157 w 719"/>
                <a:gd name="T13" fmla="*/ 353 h 1142"/>
                <a:gd name="T14" fmla="*/ 183 w 719"/>
                <a:gd name="T15" fmla="*/ 361 h 1142"/>
                <a:gd name="T16" fmla="*/ 180 w 719"/>
                <a:gd name="T17" fmla="*/ 430 h 1142"/>
                <a:gd name="T18" fmla="*/ 102 w 719"/>
                <a:gd name="T19" fmla="*/ 659 h 1142"/>
                <a:gd name="T20" fmla="*/ 69 w 719"/>
                <a:gd name="T21" fmla="*/ 712 h 1142"/>
                <a:gd name="T22" fmla="*/ 69 w 719"/>
                <a:gd name="T23" fmla="*/ 756 h 1142"/>
                <a:gd name="T24" fmla="*/ 89 w 719"/>
                <a:gd name="T25" fmla="*/ 788 h 1142"/>
                <a:gd name="T26" fmla="*/ 118 w 719"/>
                <a:gd name="T27" fmla="*/ 799 h 1142"/>
                <a:gd name="T28" fmla="*/ 157 w 719"/>
                <a:gd name="T29" fmla="*/ 799 h 1142"/>
                <a:gd name="T30" fmla="*/ 201 w 719"/>
                <a:gd name="T31" fmla="*/ 788 h 1142"/>
                <a:gd name="T32" fmla="*/ 258 w 719"/>
                <a:gd name="T33" fmla="*/ 793 h 1142"/>
                <a:gd name="T34" fmla="*/ 345 w 719"/>
                <a:gd name="T35" fmla="*/ 810 h 1142"/>
                <a:gd name="T36" fmla="*/ 376 w 719"/>
                <a:gd name="T37" fmla="*/ 810 h 1142"/>
                <a:gd name="T38" fmla="*/ 398 w 719"/>
                <a:gd name="T39" fmla="*/ 780 h 1142"/>
                <a:gd name="T40" fmla="*/ 429 w 719"/>
                <a:gd name="T41" fmla="*/ 722 h 1142"/>
                <a:gd name="T42" fmla="*/ 424 w 719"/>
                <a:gd name="T43" fmla="*/ 788 h 1142"/>
                <a:gd name="T44" fmla="*/ 398 w 719"/>
                <a:gd name="T45" fmla="*/ 836 h 1142"/>
                <a:gd name="T46" fmla="*/ 565 w 719"/>
                <a:gd name="T47" fmla="*/ 865 h 1142"/>
                <a:gd name="T48" fmla="*/ 485 w 719"/>
                <a:gd name="T49" fmla="*/ 712 h 1142"/>
                <a:gd name="T50" fmla="*/ 660 w 719"/>
                <a:gd name="T51" fmla="*/ 937 h 1142"/>
                <a:gd name="T52" fmla="*/ 712 w 719"/>
                <a:gd name="T53" fmla="*/ 1014 h 1142"/>
                <a:gd name="T54" fmla="*/ 719 w 719"/>
                <a:gd name="T55" fmla="*/ 1052 h 1142"/>
                <a:gd name="T56" fmla="*/ 693 w 719"/>
                <a:gd name="T57" fmla="*/ 1070 h 1142"/>
                <a:gd name="T58" fmla="*/ 607 w 719"/>
                <a:gd name="T59" fmla="*/ 1052 h 1142"/>
                <a:gd name="T60" fmla="*/ 472 w 719"/>
                <a:gd name="T61" fmla="*/ 1000 h 1142"/>
                <a:gd name="T62" fmla="*/ 370 w 719"/>
                <a:gd name="T63" fmla="*/ 1000 h 1142"/>
                <a:gd name="T64" fmla="*/ 270 w 719"/>
                <a:gd name="T65" fmla="*/ 1024 h 1142"/>
                <a:gd name="T66" fmla="*/ 222 w 719"/>
                <a:gd name="T67" fmla="*/ 1004 h 1142"/>
                <a:gd name="T68" fmla="*/ 190 w 719"/>
                <a:gd name="T69" fmla="*/ 1038 h 1142"/>
                <a:gd name="T70" fmla="*/ 196 w 719"/>
                <a:gd name="T71" fmla="*/ 1142 h 1142"/>
                <a:gd name="T72" fmla="*/ 97 w 719"/>
                <a:gd name="T73" fmla="*/ 818 h 1142"/>
                <a:gd name="T74" fmla="*/ 56 w 719"/>
                <a:gd name="T75" fmla="*/ 768 h 1142"/>
                <a:gd name="T76" fmla="*/ 50 w 719"/>
                <a:gd name="T77" fmla="*/ 736 h 1142"/>
                <a:gd name="T78" fmla="*/ 50 w 719"/>
                <a:gd name="T79" fmla="*/ 712 h 1142"/>
                <a:gd name="T80" fmla="*/ 69 w 719"/>
                <a:gd name="T81" fmla="*/ 678 h 1142"/>
                <a:gd name="T82" fmla="*/ 83 w 719"/>
                <a:gd name="T83" fmla="*/ 627 h 1142"/>
                <a:gd name="T84" fmla="*/ 140 w 719"/>
                <a:gd name="T85" fmla="*/ 508 h 1142"/>
                <a:gd name="T86" fmla="*/ 97 w 719"/>
                <a:gd name="T87" fmla="*/ 436 h 1142"/>
                <a:gd name="T88" fmla="*/ 69 w 719"/>
                <a:gd name="T89" fmla="*/ 430 h 1142"/>
                <a:gd name="T90" fmla="*/ 58 w 719"/>
                <a:gd name="T91" fmla="*/ 361 h 1142"/>
                <a:gd name="T92" fmla="*/ 0 w 719"/>
                <a:gd name="T93" fmla="*/ 285 h 1142"/>
                <a:gd name="T94" fmla="*/ 13 w 719"/>
                <a:gd name="T95" fmla="*/ 214 h 1142"/>
                <a:gd name="T96" fmla="*/ 45 w 719"/>
                <a:gd name="T97" fmla="*/ 0 h 1142"/>
                <a:gd name="T98" fmla="*/ 58 w 719"/>
                <a:gd name="T99" fmla="*/ 19 h 11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719" h="1142">
                  <a:moveTo>
                    <a:pt x="58" y="19"/>
                  </a:moveTo>
                  <a:lnTo>
                    <a:pt x="45" y="268"/>
                  </a:lnTo>
                  <a:lnTo>
                    <a:pt x="78" y="291"/>
                  </a:lnTo>
                  <a:lnTo>
                    <a:pt x="131" y="308"/>
                  </a:lnTo>
                  <a:lnTo>
                    <a:pt x="170" y="302"/>
                  </a:lnTo>
                  <a:lnTo>
                    <a:pt x="161" y="329"/>
                  </a:lnTo>
                  <a:lnTo>
                    <a:pt x="157" y="353"/>
                  </a:lnTo>
                  <a:lnTo>
                    <a:pt x="183" y="361"/>
                  </a:lnTo>
                  <a:lnTo>
                    <a:pt x="180" y="430"/>
                  </a:lnTo>
                  <a:lnTo>
                    <a:pt x="102" y="659"/>
                  </a:lnTo>
                  <a:lnTo>
                    <a:pt x="69" y="712"/>
                  </a:lnTo>
                  <a:lnTo>
                    <a:pt x="69" y="756"/>
                  </a:lnTo>
                  <a:lnTo>
                    <a:pt x="89" y="788"/>
                  </a:lnTo>
                  <a:lnTo>
                    <a:pt x="118" y="799"/>
                  </a:lnTo>
                  <a:lnTo>
                    <a:pt x="157" y="799"/>
                  </a:lnTo>
                  <a:lnTo>
                    <a:pt x="201" y="788"/>
                  </a:lnTo>
                  <a:lnTo>
                    <a:pt x="258" y="793"/>
                  </a:lnTo>
                  <a:lnTo>
                    <a:pt x="345" y="810"/>
                  </a:lnTo>
                  <a:lnTo>
                    <a:pt x="376" y="810"/>
                  </a:lnTo>
                  <a:lnTo>
                    <a:pt x="398" y="780"/>
                  </a:lnTo>
                  <a:lnTo>
                    <a:pt x="429" y="722"/>
                  </a:lnTo>
                  <a:lnTo>
                    <a:pt x="424" y="788"/>
                  </a:lnTo>
                  <a:lnTo>
                    <a:pt x="398" y="836"/>
                  </a:lnTo>
                  <a:lnTo>
                    <a:pt x="565" y="865"/>
                  </a:lnTo>
                  <a:lnTo>
                    <a:pt x="485" y="712"/>
                  </a:lnTo>
                  <a:lnTo>
                    <a:pt x="660" y="937"/>
                  </a:lnTo>
                  <a:lnTo>
                    <a:pt x="712" y="1014"/>
                  </a:lnTo>
                  <a:lnTo>
                    <a:pt x="719" y="1052"/>
                  </a:lnTo>
                  <a:lnTo>
                    <a:pt x="693" y="1070"/>
                  </a:lnTo>
                  <a:lnTo>
                    <a:pt x="607" y="1052"/>
                  </a:lnTo>
                  <a:lnTo>
                    <a:pt x="472" y="1000"/>
                  </a:lnTo>
                  <a:lnTo>
                    <a:pt x="370" y="1000"/>
                  </a:lnTo>
                  <a:lnTo>
                    <a:pt x="270" y="1024"/>
                  </a:lnTo>
                  <a:lnTo>
                    <a:pt x="222" y="1004"/>
                  </a:lnTo>
                  <a:lnTo>
                    <a:pt x="190" y="1038"/>
                  </a:lnTo>
                  <a:lnTo>
                    <a:pt x="196" y="1142"/>
                  </a:lnTo>
                  <a:lnTo>
                    <a:pt x="97" y="818"/>
                  </a:lnTo>
                  <a:lnTo>
                    <a:pt x="56" y="768"/>
                  </a:lnTo>
                  <a:lnTo>
                    <a:pt x="50" y="736"/>
                  </a:lnTo>
                  <a:lnTo>
                    <a:pt x="50" y="712"/>
                  </a:lnTo>
                  <a:lnTo>
                    <a:pt x="69" y="678"/>
                  </a:lnTo>
                  <a:lnTo>
                    <a:pt x="83" y="627"/>
                  </a:lnTo>
                  <a:lnTo>
                    <a:pt x="140" y="508"/>
                  </a:lnTo>
                  <a:lnTo>
                    <a:pt x="97" y="436"/>
                  </a:lnTo>
                  <a:lnTo>
                    <a:pt x="69" y="430"/>
                  </a:lnTo>
                  <a:lnTo>
                    <a:pt x="58" y="361"/>
                  </a:lnTo>
                  <a:lnTo>
                    <a:pt x="0" y="285"/>
                  </a:lnTo>
                  <a:lnTo>
                    <a:pt x="13" y="214"/>
                  </a:lnTo>
                  <a:lnTo>
                    <a:pt x="45" y="0"/>
                  </a:lnTo>
                  <a:lnTo>
                    <a:pt x="58" y="19"/>
                  </a:lnTo>
                  <a:close/>
                </a:path>
              </a:pathLst>
            </a:custGeom>
            <a:solidFill>
              <a:srgbClr val="000000"/>
            </a:solidFill>
            <a:ln w="0">
              <a:solidFill>
                <a:srgbClr val="000000"/>
              </a:solidFill>
              <a:prstDash val="solid"/>
              <a:round/>
              <a:headEnd/>
              <a:tailEnd/>
            </a:ln>
          </p:spPr>
          <p:txBody>
            <a:bodyPr/>
            <a:lstStyle/>
            <a:p>
              <a:endParaRPr lang="en-GB"/>
            </a:p>
          </p:txBody>
        </p:sp>
        <p:sp>
          <p:nvSpPr>
            <p:cNvPr id="204850" name="Freeform 50"/>
            <p:cNvSpPr>
              <a:spLocks/>
            </p:cNvSpPr>
            <p:nvPr/>
          </p:nvSpPr>
          <p:spPr bwMode="auto">
            <a:xfrm>
              <a:off x="4753" y="1824"/>
              <a:ext cx="73" cy="17"/>
            </a:xfrm>
            <a:custGeom>
              <a:avLst/>
              <a:gdLst>
                <a:gd name="T0" fmla="*/ 18 w 437"/>
                <a:gd name="T1" fmla="*/ 83 h 83"/>
                <a:gd name="T2" fmla="*/ 0 w 437"/>
                <a:gd name="T3" fmla="*/ 53 h 83"/>
                <a:gd name="T4" fmla="*/ 40 w 437"/>
                <a:gd name="T5" fmla="*/ 6 h 83"/>
                <a:gd name="T6" fmla="*/ 89 w 437"/>
                <a:gd name="T7" fmla="*/ 34 h 83"/>
                <a:gd name="T8" fmla="*/ 194 w 437"/>
                <a:gd name="T9" fmla="*/ 6 h 83"/>
                <a:gd name="T10" fmla="*/ 285 w 437"/>
                <a:gd name="T11" fmla="*/ 0 h 83"/>
                <a:gd name="T12" fmla="*/ 361 w 437"/>
                <a:gd name="T13" fmla="*/ 40 h 83"/>
                <a:gd name="T14" fmla="*/ 437 w 437"/>
                <a:gd name="T15" fmla="*/ 59 h 83"/>
                <a:gd name="T16" fmla="*/ 361 w 437"/>
                <a:gd name="T17" fmla="*/ 59 h 83"/>
                <a:gd name="T18" fmla="*/ 285 w 437"/>
                <a:gd name="T19" fmla="*/ 53 h 83"/>
                <a:gd name="T20" fmla="*/ 132 w 437"/>
                <a:gd name="T21" fmla="*/ 72 h 83"/>
                <a:gd name="T22" fmla="*/ 106 w 437"/>
                <a:gd name="T23" fmla="*/ 83 h 83"/>
                <a:gd name="T24" fmla="*/ 40 w 437"/>
                <a:gd name="T25" fmla="*/ 83 h 83"/>
                <a:gd name="T26" fmla="*/ 18 w 437"/>
                <a:gd name="T27" fmla="*/ 83 h 8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37" h="83">
                  <a:moveTo>
                    <a:pt x="18" y="83"/>
                  </a:moveTo>
                  <a:lnTo>
                    <a:pt x="0" y="53"/>
                  </a:lnTo>
                  <a:lnTo>
                    <a:pt x="40" y="6"/>
                  </a:lnTo>
                  <a:lnTo>
                    <a:pt x="89" y="34"/>
                  </a:lnTo>
                  <a:lnTo>
                    <a:pt x="194" y="6"/>
                  </a:lnTo>
                  <a:lnTo>
                    <a:pt x="285" y="0"/>
                  </a:lnTo>
                  <a:lnTo>
                    <a:pt x="361" y="40"/>
                  </a:lnTo>
                  <a:lnTo>
                    <a:pt x="437" y="59"/>
                  </a:lnTo>
                  <a:lnTo>
                    <a:pt x="361" y="59"/>
                  </a:lnTo>
                  <a:lnTo>
                    <a:pt x="285" y="53"/>
                  </a:lnTo>
                  <a:lnTo>
                    <a:pt x="132" y="72"/>
                  </a:lnTo>
                  <a:lnTo>
                    <a:pt x="106" y="83"/>
                  </a:lnTo>
                  <a:lnTo>
                    <a:pt x="40" y="83"/>
                  </a:lnTo>
                  <a:lnTo>
                    <a:pt x="18" y="83"/>
                  </a:lnTo>
                  <a:close/>
                </a:path>
              </a:pathLst>
            </a:custGeom>
            <a:solidFill>
              <a:srgbClr val="000000"/>
            </a:solidFill>
            <a:ln w="0">
              <a:solidFill>
                <a:srgbClr val="000000"/>
              </a:solidFill>
              <a:prstDash val="solid"/>
              <a:round/>
              <a:headEnd/>
              <a:tailEnd/>
            </a:ln>
          </p:spPr>
          <p:txBody>
            <a:bodyPr/>
            <a:lstStyle/>
            <a:p>
              <a:endParaRPr lang="en-GB"/>
            </a:p>
          </p:txBody>
        </p:sp>
        <p:sp>
          <p:nvSpPr>
            <p:cNvPr id="204851" name="Freeform 51"/>
            <p:cNvSpPr>
              <a:spLocks/>
            </p:cNvSpPr>
            <p:nvPr/>
          </p:nvSpPr>
          <p:spPr bwMode="auto">
            <a:xfrm>
              <a:off x="4763" y="1841"/>
              <a:ext cx="86" cy="46"/>
            </a:xfrm>
            <a:custGeom>
              <a:avLst/>
              <a:gdLst>
                <a:gd name="T0" fmla="*/ 67 w 516"/>
                <a:gd name="T1" fmla="*/ 0 h 232"/>
                <a:gd name="T2" fmla="*/ 150 w 516"/>
                <a:gd name="T3" fmla="*/ 6 h 232"/>
                <a:gd name="T4" fmla="*/ 298 w 516"/>
                <a:gd name="T5" fmla="*/ 20 h 232"/>
                <a:gd name="T6" fmla="*/ 380 w 516"/>
                <a:gd name="T7" fmla="*/ 67 h 232"/>
                <a:gd name="T8" fmla="*/ 499 w 516"/>
                <a:gd name="T9" fmla="*/ 27 h 232"/>
                <a:gd name="T10" fmla="*/ 516 w 516"/>
                <a:gd name="T11" fmla="*/ 37 h 232"/>
                <a:gd name="T12" fmla="*/ 371 w 516"/>
                <a:gd name="T13" fmla="*/ 104 h 232"/>
                <a:gd name="T14" fmla="*/ 358 w 516"/>
                <a:gd name="T15" fmla="*/ 91 h 232"/>
                <a:gd name="T16" fmla="*/ 364 w 516"/>
                <a:gd name="T17" fmla="*/ 72 h 232"/>
                <a:gd name="T18" fmla="*/ 304 w 516"/>
                <a:gd name="T19" fmla="*/ 59 h 232"/>
                <a:gd name="T20" fmla="*/ 209 w 516"/>
                <a:gd name="T21" fmla="*/ 45 h 232"/>
                <a:gd name="T22" fmla="*/ 220 w 516"/>
                <a:gd name="T23" fmla="*/ 85 h 232"/>
                <a:gd name="T24" fmla="*/ 285 w 516"/>
                <a:gd name="T25" fmla="*/ 85 h 232"/>
                <a:gd name="T26" fmla="*/ 240 w 516"/>
                <a:gd name="T27" fmla="*/ 110 h 232"/>
                <a:gd name="T28" fmla="*/ 154 w 516"/>
                <a:gd name="T29" fmla="*/ 124 h 232"/>
                <a:gd name="T30" fmla="*/ 137 w 516"/>
                <a:gd name="T31" fmla="*/ 144 h 232"/>
                <a:gd name="T32" fmla="*/ 298 w 516"/>
                <a:gd name="T33" fmla="*/ 232 h 232"/>
                <a:gd name="T34" fmla="*/ 176 w 516"/>
                <a:gd name="T35" fmla="*/ 201 h 232"/>
                <a:gd name="T36" fmla="*/ 96 w 516"/>
                <a:gd name="T37" fmla="*/ 201 h 232"/>
                <a:gd name="T38" fmla="*/ 53 w 516"/>
                <a:gd name="T39" fmla="*/ 104 h 232"/>
                <a:gd name="T40" fmla="*/ 107 w 516"/>
                <a:gd name="T41" fmla="*/ 124 h 232"/>
                <a:gd name="T42" fmla="*/ 120 w 516"/>
                <a:gd name="T43" fmla="*/ 91 h 232"/>
                <a:gd name="T44" fmla="*/ 84 w 516"/>
                <a:gd name="T45" fmla="*/ 20 h 232"/>
                <a:gd name="T46" fmla="*/ 0 w 516"/>
                <a:gd name="T47" fmla="*/ 0 h 232"/>
                <a:gd name="T48" fmla="*/ 67 w 516"/>
                <a:gd name="T49" fmla="*/ 0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516" h="232">
                  <a:moveTo>
                    <a:pt x="67" y="0"/>
                  </a:moveTo>
                  <a:lnTo>
                    <a:pt x="150" y="6"/>
                  </a:lnTo>
                  <a:lnTo>
                    <a:pt x="298" y="20"/>
                  </a:lnTo>
                  <a:lnTo>
                    <a:pt x="380" y="67"/>
                  </a:lnTo>
                  <a:lnTo>
                    <a:pt x="499" y="27"/>
                  </a:lnTo>
                  <a:lnTo>
                    <a:pt x="516" y="37"/>
                  </a:lnTo>
                  <a:lnTo>
                    <a:pt x="371" y="104"/>
                  </a:lnTo>
                  <a:lnTo>
                    <a:pt x="358" y="91"/>
                  </a:lnTo>
                  <a:lnTo>
                    <a:pt x="364" y="72"/>
                  </a:lnTo>
                  <a:lnTo>
                    <a:pt x="304" y="59"/>
                  </a:lnTo>
                  <a:lnTo>
                    <a:pt x="209" y="45"/>
                  </a:lnTo>
                  <a:lnTo>
                    <a:pt x="220" y="85"/>
                  </a:lnTo>
                  <a:lnTo>
                    <a:pt x="285" y="85"/>
                  </a:lnTo>
                  <a:lnTo>
                    <a:pt x="240" y="110"/>
                  </a:lnTo>
                  <a:lnTo>
                    <a:pt x="154" y="124"/>
                  </a:lnTo>
                  <a:lnTo>
                    <a:pt x="137" y="144"/>
                  </a:lnTo>
                  <a:lnTo>
                    <a:pt x="298" y="232"/>
                  </a:lnTo>
                  <a:lnTo>
                    <a:pt x="176" y="201"/>
                  </a:lnTo>
                  <a:lnTo>
                    <a:pt x="96" y="201"/>
                  </a:lnTo>
                  <a:lnTo>
                    <a:pt x="53" y="104"/>
                  </a:lnTo>
                  <a:lnTo>
                    <a:pt x="107" y="124"/>
                  </a:lnTo>
                  <a:lnTo>
                    <a:pt x="120" y="91"/>
                  </a:lnTo>
                  <a:lnTo>
                    <a:pt x="84" y="20"/>
                  </a:lnTo>
                  <a:lnTo>
                    <a:pt x="0" y="0"/>
                  </a:lnTo>
                  <a:lnTo>
                    <a:pt x="67" y="0"/>
                  </a:lnTo>
                  <a:close/>
                </a:path>
              </a:pathLst>
            </a:custGeom>
            <a:solidFill>
              <a:srgbClr val="000000"/>
            </a:solidFill>
            <a:ln w="0">
              <a:solidFill>
                <a:srgbClr val="000000"/>
              </a:solidFill>
              <a:prstDash val="solid"/>
              <a:round/>
              <a:headEnd/>
              <a:tailEnd/>
            </a:ln>
          </p:spPr>
          <p:txBody>
            <a:bodyPr/>
            <a:lstStyle/>
            <a:p>
              <a:endParaRPr lang="en-GB"/>
            </a:p>
          </p:txBody>
        </p:sp>
        <p:sp>
          <p:nvSpPr>
            <p:cNvPr id="204852" name="Line 52"/>
            <p:cNvSpPr>
              <a:spLocks noChangeShapeType="1"/>
            </p:cNvSpPr>
            <p:nvPr/>
          </p:nvSpPr>
          <p:spPr bwMode="auto">
            <a:xfrm flipV="1">
              <a:off x="4846" y="1917"/>
              <a:ext cx="10" cy="12"/>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3" name="Line 53"/>
            <p:cNvSpPr>
              <a:spLocks noChangeShapeType="1"/>
            </p:cNvSpPr>
            <p:nvPr/>
          </p:nvSpPr>
          <p:spPr bwMode="auto">
            <a:xfrm flipV="1">
              <a:off x="4852" y="1910"/>
              <a:ext cx="14" cy="2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4" name="Line 54"/>
            <p:cNvSpPr>
              <a:spLocks noChangeShapeType="1"/>
            </p:cNvSpPr>
            <p:nvPr/>
          </p:nvSpPr>
          <p:spPr bwMode="auto">
            <a:xfrm flipV="1">
              <a:off x="4860" y="1904"/>
              <a:ext cx="15" cy="3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5" name="Line 55"/>
            <p:cNvSpPr>
              <a:spLocks noChangeShapeType="1"/>
            </p:cNvSpPr>
            <p:nvPr/>
          </p:nvSpPr>
          <p:spPr bwMode="auto">
            <a:xfrm flipV="1">
              <a:off x="4873" y="1892"/>
              <a:ext cx="11" cy="4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6" name="Line 56"/>
            <p:cNvSpPr>
              <a:spLocks noChangeShapeType="1"/>
            </p:cNvSpPr>
            <p:nvPr/>
          </p:nvSpPr>
          <p:spPr bwMode="auto">
            <a:xfrm flipV="1">
              <a:off x="4884" y="1876"/>
              <a:ext cx="9" cy="50"/>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7" name="Line 57"/>
            <p:cNvSpPr>
              <a:spLocks noChangeShapeType="1"/>
            </p:cNvSpPr>
            <p:nvPr/>
          </p:nvSpPr>
          <p:spPr bwMode="auto">
            <a:xfrm flipV="1">
              <a:off x="4894" y="1865"/>
              <a:ext cx="4" cy="46"/>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8" name="Line 58"/>
            <p:cNvSpPr>
              <a:spLocks noChangeShapeType="1"/>
            </p:cNvSpPr>
            <p:nvPr/>
          </p:nvSpPr>
          <p:spPr bwMode="auto">
            <a:xfrm flipV="1">
              <a:off x="4905" y="1854"/>
              <a:ext cx="1" cy="35"/>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04859" name="Freeform 59"/>
            <p:cNvSpPr>
              <a:spLocks/>
            </p:cNvSpPr>
            <p:nvPr/>
          </p:nvSpPr>
          <p:spPr bwMode="auto">
            <a:xfrm>
              <a:off x="4754" y="1993"/>
              <a:ext cx="47" cy="14"/>
            </a:xfrm>
            <a:custGeom>
              <a:avLst/>
              <a:gdLst>
                <a:gd name="T0" fmla="*/ 0 w 279"/>
                <a:gd name="T1" fmla="*/ 46 h 70"/>
                <a:gd name="T2" fmla="*/ 125 w 279"/>
                <a:gd name="T3" fmla="*/ 46 h 70"/>
                <a:gd name="T4" fmla="*/ 279 w 279"/>
                <a:gd name="T5" fmla="*/ 0 h 70"/>
                <a:gd name="T6" fmla="*/ 100 w 279"/>
                <a:gd name="T7" fmla="*/ 70 h 70"/>
                <a:gd name="T8" fmla="*/ 45 w 279"/>
                <a:gd name="T9" fmla="*/ 53 h 70"/>
                <a:gd name="T10" fmla="*/ 0 w 279"/>
                <a:gd name="T11" fmla="*/ 46 h 70"/>
              </a:gdLst>
              <a:ahLst/>
              <a:cxnLst>
                <a:cxn ang="0">
                  <a:pos x="T0" y="T1"/>
                </a:cxn>
                <a:cxn ang="0">
                  <a:pos x="T2" y="T3"/>
                </a:cxn>
                <a:cxn ang="0">
                  <a:pos x="T4" y="T5"/>
                </a:cxn>
                <a:cxn ang="0">
                  <a:pos x="T6" y="T7"/>
                </a:cxn>
                <a:cxn ang="0">
                  <a:pos x="T8" y="T9"/>
                </a:cxn>
                <a:cxn ang="0">
                  <a:pos x="T10" y="T11"/>
                </a:cxn>
              </a:cxnLst>
              <a:rect l="0" t="0" r="r" b="b"/>
              <a:pathLst>
                <a:path w="279" h="70">
                  <a:moveTo>
                    <a:pt x="0" y="46"/>
                  </a:moveTo>
                  <a:lnTo>
                    <a:pt x="125" y="46"/>
                  </a:lnTo>
                  <a:lnTo>
                    <a:pt x="279" y="0"/>
                  </a:lnTo>
                  <a:lnTo>
                    <a:pt x="100" y="70"/>
                  </a:lnTo>
                  <a:lnTo>
                    <a:pt x="45" y="53"/>
                  </a:lnTo>
                  <a:lnTo>
                    <a:pt x="0" y="46"/>
                  </a:lnTo>
                  <a:close/>
                </a:path>
              </a:pathLst>
            </a:custGeom>
            <a:solidFill>
              <a:srgbClr val="000000"/>
            </a:solidFill>
            <a:ln w="0">
              <a:solidFill>
                <a:srgbClr val="000000"/>
              </a:solidFill>
              <a:prstDash val="solid"/>
              <a:round/>
              <a:headEnd/>
              <a:tailEnd/>
            </a:ln>
          </p:spPr>
          <p:txBody>
            <a:bodyPr/>
            <a:lstStyle/>
            <a:p>
              <a:endParaRPr lang="en-GB"/>
            </a:p>
          </p:txBody>
        </p:sp>
        <p:sp>
          <p:nvSpPr>
            <p:cNvPr id="204860" name="Freeform 60"/>
            <p:cNvSpPr>
              <a:spLocks/>
            </p:cNvSpPr>
            <p:nvPr/>
          </p:nvSpPr>
          <p:spPr bwMode="auto">
            <a:xfrm>
              <a:off x="4761" y="2023"/>
              <a:ext cx="27" cy="16"/>
            </a:xfrm>
            <a:custGeom>
              <a:avLst/>
              <a:gdLst>
                <a:gd name="T0" fmla="*/ 0 w 165"/>
                <a:gd name="T1" fmla="*/ 5 h 81"/>
                <a:gd name="T2" fmla="*/ 11 w 165"/>
                <a:gd name="T3" fmla="*/ 74 h 81"/>
                <a:gd name="T4" fmla="*/ 56 w 165"/>
                <a:gd name="T5" fmla="*/ 61 h 81"/>
                <a:gd name="T6" fmla="*/ 86 w 165"/>
                <a:gd name="T7" fmla="*/ 61 h 81"/>
                <a:gd name="T8" fmla="*/ 165 w 165"/>
                <a:gd name="T9" fmla="*/ 81 h 81"/>
                <a:gd name="T10" fmla="*/ 155 w 165"/>
                <a:gd name="T11" fmla="*/ 54 h 81"/>
                <a:gd name="T12" fmla="*/ 165 w 165"/>
                <a:gd name="T13" fmla="*/ 0 h 81"/>
                <a:gd name="T14" fmla="*/ 113 w 165"/>
                <a:gd name="T15" fmla="*/ 11 h 81"/>
                <a:gd name="T16" fmla="*/ 36 w 165"/>
                <a:gd name="T17" fmla="*/ 11 h 81"/>
                <a:gd name="T18" fmla="*/ 0 w 165"/>
                <a:gd name="T19" fmla="*/ 5 h 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5" h="81">
                  <a:moveTo>
                    <a:pt x="0" y="5"/>
                  </a:moveTo>
                  <a:lnTo>
                    <a:pt x="11" y="74"/>
                  </a:lnTo>
                  <a:lnTo>
                    <a:pt x="56" y="61"/>
                  </a:lnTo>
                  <a:lnTo>
                    <a:pt x="86" y="61"/>
                  </a:lnTo>
                  <a:lnTo>
                    <a:pt x="165" y="81"/>
                  </a:lnTo>
                  <a:lnTo>
                    <a:pt x="155" y="54"/>
                  </a:lnTo>
                  <a:lnTo>
                    <a:pt x="165" y="0"/>
                  </a:lnTo>
                  <a:lnTo>
                    <a:pt x="113" y="11"/>
                  </a:lnTo>
                  <a:lnTo>
                    <a:pt x="36" y="11"/>
                  </a:lnTo>
                  <a:lnTo>
                    <a:pt x="0" y="5"/>
                  </a:lnTo>
                  <a:close/>
                </a:path>
              </a:pathLst>
            </a:custGeom>
            <a:solidFill>
              <a:srgbClr val="000000"/>
            </a:solidFill>
            <a:ln w="0">
              <a:solidFill>
                <a:srgbClr val="000000"/>
              </a:solidFill>
              <a:prstDash val="solid"/>
              <a:round/>
              <a:headEnd/>
              <a:tailEnd/>
            </a:ln>
          </p:spPr>
          <p:txBody>
            <a:bodyPr/>
            <a:lstStyle/>
            <a:p>
              <a:endParaRPr lang="en-GB"/>
            </a:p>
          </p:txBody>
        </p:sp>
        <p:sp>
          <p:nvSpPr>
            <p:cNvPr id="204861" name="Freeform 61"/>
            <p:cNvSpPr>
              <a:spLocks/>
            </p:cNvSpPr>
            <p:nvPr/>
          </p:nvSpPr>
          <p:spPr bwMode="auto">
            <a:xfrm>
              <a:off x="4750" y="1906"/>
              <a:ext cx="201" cy="269"/>
            </a:xfrm>
            <a:custGeom>
              <a:avLst/>
              <a:gdLst>
                <a:gd name="T0" fmla="*/ 19 w 1203"/>
                <a:gd name="T1" fmla="*/ 788 h 1349"/>
                <a:gd name="T2" fmla="*/ 43 w 1203"/>
                <a:gd name="T3" fmla="*/ 830 h 1349"/>
                <a:gd name="T4" fmla="*/ 76 w 1203"/>
                <a:gd name="T5" fmla="*/ 861 h 1349"/>
                <a:gd name="T6" fmla="*/ 129 w 1203"/>
                <a:gd name="T7" fmla="*/ 866 h 1349"/>
                <a:gd name="T8" fmla="*/ 196 w 1203"/>
                <a:gd name="T9" fmla="*/ 861 h 1349"/>
                <a:gd name="T10" fmla="*/ 290 w 1203"/>
                <a:gd name="T11" fmla="*/ 830 h 1349"/>
                <a:gd name="T12" fmla="*/ 374 w 1203"/>
                <a:gd name="T13" fmla="*/ 793 h 1349"/>
                <a:gd name="T14" fmla="*/ 884 w 1203"/>
                <a:gd name="T15" fmla="*/ 588 h 1349"/>
                <a:gd name="T16" fmla="*/ 919 w 1203"/>
                <a:gd name="T17" fmla="*/ 566 h 1349"/>
                <a:gd name="T18" fmla="*/ 932 w 1203"/>
                <a:gd name="T19" fmla="*/ 527 h 1349"/>
                <a:gd name="T20" fmla="*/ 1073 w 1203"/>
                <a:gd name="T21" fmla="*/ 0 h 1349"/>
                <a:gd name="T22" fmla="*/ 1091 w 1203"/>
                <a:gd name="T23" fmla="*/ 38 h 1349"/>
                <a:gd name="T24" fmla="*/ 1152 w 1203"/>
                <a:gd name="T25" fmla="*/ 32 h 1349"/>
                <a:gd name="T26" fmla="*/ 1198 w 1203"/>
                <a:gd name="T27" fmla="*/ 0 h 1349"/>
                <a:gd name="T28" fmla="*/ 1203 w 1203"/>
                <a:gd name="T29" fmla="*/ 508 h 1349"/>
                <a:gd name="T30" fmla="*/ 1097 w 1203"/>
                <a:gd name="T31" fmla="*/ 890 h 1349"/>
                <a:gd name="T32" fmla="*/ 932 w 1203"/>
                <a:gd name="T33" fmla="*/ 1071 h 1349"/>
                <a:gd name="T34" fmla="*/ 919 w 1203"/>
                <a:gd name="T35" fmla="*/ 1115 h 1349"/>
                <a:gd name="T36" fmla="*/ 919 w 1203"/>
                <a:gd name="T37" fmla="*/ 1145 h 1349"/>
                <a:gd name="T38" fmla="*/ 996 w 1203"/>
                <a:gd name="T39" fmla="*/ 1349 h 1349"/>
                <a:gd name="T40" fmla="*/ 693 w 1203"/>
                <a:gd name="T41" fmla="*/ 1257 h 1349"/>
                <a:gd name="T42" fmla="*/ 557 w 1203"/>
                <a:gd name="T43" fmla="*/ 950 h 1349"/>
                <a:gd name="T44" fmla="*/ 522 w 1203"/>
                <a:gd name="T45" fmla="*/ 947 h 1349"/>
                <a:gd name="T46" fmla="*/ 178 w 1203"/>
                <a:gd name="T47" fmla="*/ 975 h 1349"/>
                <a:gd name="T48" fmla="*/ 95 w 1203"/>
                <a:gd name="T49" fmla="*/ 958 h 1349"/>
                <a:gd name="T50" fmla="*/ 37 w 1203"/>
                <a:gd name="T51" fmla="*/ 895 h 1349"/>
                <a:gd name="T52" fmla="*/ 11 w 1203"/>
                <a:gd name="T53" fmla="*/ 861 h 1349"/>
                <a:gd name="T54" fmla="*/ 0 w 1203"/>
                <a:gd name="T55" fmla="*/ 799 h 1349"/>
                <a:gd name="T56" fmla="*/ 7 w 1203"/>
                <a:gd name="T57" fmla="*/ 756 h 1349"/>
                <a:gd name="T58" fmla="*/ 19 w 1203"/>
                <a:gd name="T59" fmla="*/ 788 h 134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1203" h="1349">
                  <a:moveTo>
                    <a:pt x="19" y="788"/>
                  </a:moveTo>
                  <a:lnTo>
                    <a:pt x="43" y="830"/>
                  </a:lnTo>
                  <a:lnTo>
                    <a:pt x="76" y="861"/>
                  </a:lnTo>
                  <a:lnTo>
                    <a:pt x="129" y="866"/>
                  </a:lnTo>
                  <a:lnTo>
                    <a:pt x="196" y="861"/>
                  </a:lnTo>
                  <a:lnTo>
                    <a:pt x="290" y="830"/>
                  </a:lnTo>
                  <a:lnTo>
                    <a:pt x="374" y="793"/>
                  </a:lnTo>
                  <a:lnTo>
                    <a:pt x="884" y="588"/>
                  </a:lnTo>
                  <a:lnTo>
                    <a:pt x="919" y="566"/>
                  </a:lnTo>
                  <a:lnTo>
                    <a:pt x="932" y="527"/>
                  </a:lnTo>
                  <a:lnTo>
                    <a:pt x="1073" y="0"/>
                  </a:lnTo>
                  <a:lnTo>
                    <a:pt x="1091" y="38"/>
                  </a:lnTo>
                  <a:lnTo>
                    <a:pt x="1152" y="32"/>
                  </a:lnTo>
                  <a:lnTo>
                    <a:pt x="1198" y="0"/>
                  </a:lnTo>
                  <a:lnTo>
                    <a:pt x="1203" y="508"/>
                  </a:lnTo>
                  <a:lnTo>
                    <a:pt x="1097" y="890"/>
                  </a:lnTo>
                  <a:lnTo>
                    <a:pt x="932" y="1071"/>
                  </a:lnTo>
                  <a:lnTo>
                    <a:pt x="919" y="1115"/>
                  </a:lnTo>
                  <a:lnTo>
                    <a:pt x="919" y="1145"/>
                  </a:lnTo>
                  <a:lnTo>
                    <a:pt x="996" y="1349"/>
                  </a:lnTo>
                  <a:lnTo>
                    <a:pt x="693" y="1257"/>
                  </a:lnTo>
                  <a:lnTo>
                    <a:pt x="557" y="950"/>
                  </a:lnTo>
                  <a:lnTo>
                    <a:pt x="522" y="947"/>
                  </a:lnTo>
                  <a:lnTo>
                    <a:pt x="178" y="975"/>
                  </a:lnTo>
                  <a:lnTo>
                    <a:pt x="95" y="958"/>
                  </a:lnTo>
                  <a:lnTo>
                    <a:pt x="37" y="895"/>
                  </a:lnTo>
                  <a:lnTo>
                    <a:pt x="11" y="861"/>
                  </a:lnTo>
                  <a:lnTo>
                    <a:pt x="0" y="799"/>
                  </a:lnTo>
                  <a:lnTo>
                    <a:pt x="7" y="756"/>
                  </a:lnTo>
                  <a:lnTo>
                    <a:pt x="19" y="788"/>
                  </a:lnTo>
                  <a:close/>
                </a:path>
              </a:pathLst>
            </a:custGeom>
            <a:solidFill>
              <a:srgbClr val="000000"/>
            </a:solidFill>
            <a:ln w="0">
              <a:solidFill>
                <a:srgbClr val="000000"/>
              </a:solidFill>
              <a:prstDash val="solid"/>
              <a:round/>
              <a:headEnd/>
              <a:tailEnd/>
            </a:ln>
          </p:spPr>
          <p:txBody>
            <a:bodyPr/>
            <a:lstStyle/>
            <a:p>
              <a:endParaRPr lang="en-GB"/>
            </a:p>
          </p:txBody>
        </p:sp>
        <p:sp>
          <p:nvSpPr>
            <p:cNvPr id="204862" name="Freeform 62"/>
            <p:cNvSpPr>
              <a:spLocks/>
            </p:cNvSpPr>
            <p:nvPr/>
          </p:nvSpPr>
          <p:spPr bwMode="auto">
            <a:xfrm>
              <a:off x="4681" y="1706"/>
              <a:ext cx="163" cy="82"/>
            </a:xfrm>
            <a:custGeom>
              <a:avLst/>
              <a:gdLst>
                <a:gd name="T0" fmla="*/ 37 w 977"/>
                <a:gd name="T1" fmla="*/ 20 h 407"/>
                <a:gd name="T2" fmla="*/ 12 w 977"/>
                <a:gd name="T3" fmla="*/ 54 h 407"/>
                <a:gd name="T4" fmla="*/ 0 w 977"/>
                <a:gd name="T5" fmla="*/ 124 h 407"/>
                <a:gd name="T6" fmla="*/ 0 w 977"/>
                <a:gd name="T7" fmla="*/ 188 h 407"/>
                <a:gd name="T8" fmla="*/ 12 w 977"/>
                <a:gd name="T9" fmla="*/ 254 h 407"/>
                <a:gd name="T10" fmla="*/ 47 w 977"/>
                <a:gd name="T11" fmla="*/ 311 h 407"/>
                <a:gd name="T12" fmla="*/ 106 w 977"/>
                <a:gd name="T13" fmla="*/ 363 h 407"/>
                <a:gd name="T14" fmla="*/ 182 w 977"/>
                <a:gd name="T15" fmla="*/ 396 h 407"/>
                <a:gd name="T16" fmla="*/ 251 w 977"/>
                <a:gd name="T17" fmla="*/ 407 h 407"/>
                <a:gd name="T18" fmla="*/ 358 w 977"/>
                <a:gd name="T19" fmla="*/ 402 h 407"/>
                <a:gd name="T20" fmla="*/ 291 w 977"/>
                <a:gd name="T21" fmla="*/ 375 h 407"/>
                <a:gd name="T22" fmla="*/ 227 w 977"/>
                <a:gd name="T23" fmla="*/ 326 h 407"/>
                <a:gd name="T24" fmla="*/ 297 w 977"/>
                <a:gd name="T25" fmla="*/ 346 h 407"/>
                <a:gd name="T26" fmla="*/ 358 w 977"/>
                <a:gd name="T27" fmla="*/ 346 h 407"/>
                <a:gd name="T28" fmla="*/ 452 w 977"/>
                <a:gd name="T29" fmla="*/ 326 h 407"/>
                <a:gd name="T30" fmla="*/ 497 w 977"/>
                <a:gd name="T31" fmla="*/ 298 h 407"/>
                <a:gd name="T32" fmla="*/ 426 w 977"/>
                <a:gd name="T33" fmla="*/ 311 h 407"/>
                <a:gd name="T34" fmla="*/ 378 w 977"/>
                <a:gd name="T35" fmla="*/ 311 h 407"/>
                <a:gd name="T36" fmla="*/ 297 w 977"/>
                <a:gd name="T37" fmla="*/ 281 h 407"/>
                <a:gd name="T38" fmla="*/ 422 w 977"/>
                <a:gd name="T39" fmla="*/ 272 h 407"/>
                <a:gd name="T40" fmla="*/ 504 w 977"/>
                <a:gd name="T41" fmla="*/ 248 h 407"/>
                <a:gd name="T42" fmla="*/ 580 w 977"/>
                <a:gd name="T43" fmla="*/ 272 h 407"/>
                <a:gd name="T44" fmla="*/ 654 w 977"/>
                <a:gd name="T45" fmla="*/ 268 h 407"/>
                <a:gd name="T46" fmla="*/ 753 w 977"/>
                <a:gd name="T47" fmla="*/ 239 h 407"/>
                <a:gd name="T48" fmla="*/ 849 w 977"/>
                <a:gd name="T49" fmla="*/ 182 h 407"/>
                <a:gd name="T50" fmla="*/ 977 w 977"/>
                <a:gd name="T51" fmla="*/ 61 h 407"/>
                <a:gd name="T52" fmla="*/ 313 w 977"/>
                <a:gd name="T53" fmla="*/ 0 h 407"/>
                <a:gd name="T54" fmla="*/ 265 w 977"/>
                <a:gd name="T55" fmla="*/ 61 h 407"/>
                <a:gd name="T56" fmla="*/ 240 w 977"/>
                <a:gd name="T57" fmla="*/ 67 h 407"/>
                <a:gd name="T58" fmla="*/ 220 w 977"/>
                <a:gd name="T59" fmla="*/ 77 h 407"/>
                <a:gd name="T60" fmla="*/ 156 w 977"/>
                <a:gd name="T61" fmla="*/ 44 h 407"/>
                <a:gd name="T62" fmla="*/ 112 w 977"/>
                <a:gd name="T63" fmla="*/ 14 h 407"/>
                <a:gd name="T64" fmla="*/ 87 w 977"/>
                <a:gd name="T65" fmla="*/ 9 h 407"/>
                <a:gd name="T66" fmla="*/ 57 w 977"/>
                <a:gd name="T67" fmla="*/ 9 h 407"/>
                <a:gd name="T68" fmla="*/ 37 w 977"/>
                <a:gd name="T69" fmla="*/ 20 h 4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977" h="407">
                  <a:moveTo>
                    <a:pt x="37" y="20"/>
                  </a:moveTo>
                  <a:lnTo>
                    <a:pt x="12" y="54"/>
                  </a:lnTo>
                  <a:lnTo>
                    <a:pt x="0" y="124"/>
                  </a:lnTo>
                  <a:lnTo>
                    <a:pt x="0" y="188"/>
                  </a:lnTo>
                  <a:lnTo>
                    <a:pt x="12" y="254"/>
                  </a:lnTo>
                  <a:lnTo>
                    <a:pt x="47" y="311"/>
                  </a:lnTo>
                  <a:lnTo>
                    <a:pt x="106" y="363"/>
                  </a:lnTo>
                  <a:lnTo>
                    <a:pt x="182" y="396"/>
                  </a:lnTo>
                  <a:lnTo>
                    <a:pt x="251" y="407"/>
                  </a:lnTo>
                  <a:lnTo>
                    <a:pt x="358" y="402"/>
                  </a:lnTo>
                  <a:lnTo>
                    <a:pt x="291" y="375"/>
                  </a:lnTo>
                  <a:lnTo>
                    <a:pt x="227" y="326"/>
                  </a:lnTo>
                  <a:lnTo>
                    <a:pt x="297" y="346"/>
                  </a:lnTo>
                  <a:lnTo>
                    <a:pt x="358" y="346"/>
                  </a:lnTo>
                  <a:lnTo>
                    <a:pt x="452" y="326"/>
                  </a:lnTo>
                  <a:lnTo>
                    <a:pt x="497" y="298"/>
                  </a:lnTo>
                  <a:lnTo>
                    <a:pt x="426" y="311"/>
                  </a:lnTo>
                  <a:lnTo>
                    <a:pt x="378" y="311"/>
                  </a:lnTo>
                  <a:lnTo>
                    <a:pt x="297" y="281"/>
                  </a:lnTo>
                  <a:lnTo>
                    <a:pt x="422" y="272"/>
                  </a:lnTo>
                  <a:lnTo>
                    <a:pt x="504" y="248"/>
                  </a:lnTo>
                  <a:lnTo>
                    <a:pt x="580" y="272"/>
                  </a:lnTo>
                  <a:lnTo>
                    <a:pt x="654" y="268"/>
                  </a:lnTo>
                  <a:lnTo>
                    <a:pt x="753" y="239"/>
                  </a:lnTo>
                  <a:lnTo>
                    <a:pt x="849" y="182"/>
                  </a:lnTo>
                  <a:lnTo>
                    <a:pt x="977" y="61"/>
                  </a:lnTo>
                  <a:lnTo>
                    <a:pt x="313" y="0"/>
                  </a:lnTo>
                  <a:lnTo>
                    <a:pt x="265" y="61"/>
                  </a:lnTo>
                  <a:lnTo>
                    <a:pt x="240" y="67"/>
                  </a:lnTo>
                  <a:lnTo>
                    <a:pt x="220" y="77"/>
                  </a:lnTo>
                  <a:lnTo>
                    <a:pt x="156" y="44"/>
                  </a:lnTo>
                  <a:lnTo>
                    <a:pt x="112" y="14"/>
                  </a:lnTo>
                  <a:lnTo>
                    <a:pt x="87" y="9"/>
                  </a:lnTo>
                  <a:lnTo>
                    <a:pt x="57" y="9"/>
                  </a:lnTo>
                  <a:lnTo>
                    <a:pt x="37" y="20"/>
                  </a:lnTo>
                  <a:close/>
                </a:path>
              </a:pathLst>
            </a:custGeom>
            <a:solidFill>
              <a:srgbClr val="000000"/>
            </a:solidFill>
            <a:ln w="0">
              <a:solidFill>
                <a:srgbClr val="000000"/>
              </a:solidFill>
              <a:prstDash val="solid"/>
              <a:round/>
              <a:headEnd/>
              <a:tailEnd/>
            </a:ln>
          </p:spPr>
          <p:txBody>
            <a:bodyPr/>
            <a:lstStyle/>
            <a:p>
              <a:endParaRPr lang="en-GB"/>
            </a:p>
          </p:txBody>
        </p:sp>
        <p:sp>
          <p:nvSpPr>
            <p:cNvPr id="204863" name="Freeform 63"/>
            <p:cNvSpPr>
              <a:spLocks/>
            </p:cNvSpPr>
            <p:nvPr/>
          </p:nvSpPr>
          <p:spPr bwMode="auto">
            <a:xfrm>
              <a:off x="4700" y="1499"/>
              <a:ext cx="428" cy="554"/>
            </a:xfrm>
            <a:custGeom>
              <a:avLst/>
              <a:gdLst>
                <a:gd name="T0" fmla="*/ 838 w 2570"/>
                <a:gd name="T1" fmla="*/ 1129 h 2770"/>
                <a:gd name="T2" fmla="*/ 872 w 2570"/>
                <a:gd name="T3" fmla="*/ 1216 h 2770"/>
                <a:gd name="T4" fmla="*/ 936 w 2570"/>
                <a:gd name="T5" fmla="*/ 1307 h 2770"/>
                <a:gd name="T6" fmla="*/ 1007 w 2570"/>
                <a:gd name="T7" fmla="*/ 1358 h 2770"/>
                <a:gd name="T8" fmla="*/ 1071 w 2570"/>
                <a:gd name="T9" fmla="*/ 1383 h 2770"/>
                <a:gd name="T10" fmla="*/ 976 w 2570"/>
                <a:gd name="T11" fmla="*/ 1413 h 2770"/>
                <a:gd name="T12" fmla="*/ 1007 w 2570"/>
                <a:gd name="T13" fmla="*/ 1488 h 2770"/>
                <a:gd name="T14" fmla="*/ 1085 w 2570"/>
                <a:gd name="T15" fmla="*/ 1551 h 2770"/>
                <a:gd name="T16" fmla="*/ 1183 w 2570"/>
                <a:gd name="T17" fmla="*/ 1599 h 2770"/>
                <a:gd name="T18" fmla="*/ 1278 w 2570"/>
                <a:gd name="T19" fmla="*/ 1794 h 2770"/>
                <a:gd name="T20" fmla="*/ 1383 w 2570"/>
                <a:gd name="T21" fmla="*/ 1804 h 2770"/>
                <a:gd name="T22" fmla="*/ 1501 w 2570"/>
                <a:gd name="T23" fmla="*/ 1772 h 2770"/>
                <a:gd name="T24" fmla="*/ 1492 w 2570"/>
                <a:gd name="T25" fmla="*/ 2062 h 2770"/>
                <a:gd name="T26" fmla="*/ 1501 w 2570"/>
                <a:gd name="T27" fmla="*/ 2310 h 2770"/>
                <a:gd name="T28" fmla="*/ 1620 w 2570"/>
                <a:gd name="T29" fmla="*/ 2538 h 2770"/>
                <a:gd name="T30" fmla="*/ 1684 w 2570"/>
                <a:gd name="T31" fmla="*/ 2497 h 2770"/>
                <a:gd name="T32" fmla="*/ 1835 w 2570"/>
                <a:gd name="T33" fmla="*/ 2593 h 2770"/>
                <a:gd name="T34" fmla="*/ 1876 w 2570"/>
                <a:gd name="T35" fmla="*/ 2455 h 2770"/>
                <a:gd name="T36" fmla="*/ 1956 w 2570"/>
                <a:gd name="T37" fmla="*/ 2445 h 2770"/>
                <a:gd name="T38" fmla="*/ 1956 w 2570"/>
                <a:gd name="T39" fmla="*/ 2770 h 2770"/>
                <a:gd name="T40" fmla="*/ 2068 w 2570"/>
                <a:gd name="T41" fmla="*/ 2675 h 2770"/>
                <a:gd name="T42" fmla="*/ 1989 w 2570"/>
                <a:gd name="T43" fmla="*/ 2488 h 2770"/>
                <a:gd name="T44" fmla="*/ 1989 w 2570"/>
                <a:gd name="T45" fmla="*/ 2397 h 2770"/>
                <a:gd name="T46" fmla="*/ 2005 w 2570"/>
                <a:gd name="T47" fmla="*/ 2096 h 2770"/>
                <a:gd name="T48" fmla="*/ 2054 w 2570"/>
                <a:gd name="T49" fmla="*/ 1813 h 2770"/>
                <a:gd name="T50" fmla="*/ 2133 w 2570"/>
                <a:gd name="T51" fmla="*/ 1430 h 2770"/>
                <a:gd name="T52" fmla="*/ 2198 w 2570"/>
                <a:gd name="T53" fmla="*/ 1121 h 2770"/>
                <a:gd name="T54" fmla="*/ 2570 w 2570"/>
                <a:gd name="T55" fmla="*/ 1186 h 2770"/>
                <a:gd name="T56" fmla="*/ 2346 w 2570"/>
                <a:gd name="T57" fmla="*/ 502 h 2770"/>
                <a:gd name="T58" fmla="*/ 0 w 2570"/>
                <a:gd name="T59" fmla="*/ 0 h 2770"/>
                <a:gd name="T60" fmla="*/ 328 w 2570"/>
                <a:gd name="T61" fmla="*/ 741 h 2770"/>
                <a:gd name="T62" fmla="*/ 257 w 2570"/>
                <a:gd name="T63" fmla="*/ 876 h 2770"/>
                <a:gd name="T64" fmla="*/ 210 w 2570"/>
                <a:gd name="T65" fmla="*/ 984 h 2770"/>
                <a:gd name="T66" fmla="*/ 159 w 2570"/>
                <a:gd name="T67" fmla="*/ 1095 h 2770"/>
                <a:gd name="T68" fmla="*/ 200 w 2570"/>
                <a:gd name="T69" fmla="*/ 1115 h 2770"/>
                <a:gd name="T70" fmla="*/ 281 w 2570"/>
                <a:gd name="T71" fmla="*/ 967 h 2770"/>
                <a:gd name="T72" fmla="*/ 415 w 2570"/>
                <a:gd name="T73" fmla="*/ 810 h 2770"/>
                <a:gd name="T74" fmla="*/ 555 w 2570"/>
                <a:gd name="T75" fmla="*/ 682 h 2770"/>
                <a:gd name="T76" fmla="*/ 703 w 2570"/>
                <a:gd name="T77" fmla="*/ 577 h 2770"/>
                <a:gd name="T78" fmla="*/ 776 w 2570"/>
                <a:gd name="T79" fmla="*/ 544 h 2770"/>
                <a:gd name="T80" fmla="*/ 822 w 2570"/>
                <a:gd name="T81" fmla="*/ 537 h 2770"/>
                <a:gd name="T82" fmla="*/ 711 w 2570"/>
                <a:gd name="T83" fmla="*/ 632 h 2770"/>
                <a:gd name="T84" fmla="*/ 608 w 2570"/>
                <a:gd name="T85" fmla="*/ 741 h 2770"/>
                <a:gd name="T86" fmla="*/ 529 w 2570"/>
                <a:gd name="T87" fmla="*/ 852 h 2770"/>
                <a:gd name="T88" fmla="*/ 466 w 2570"/>
                <a:gd name="T89" fmla="*/ 943 h 2770"/>
                <a:gd name="T90" fmla="*/ 401 w 2570"/>
                <a:gd name="T91" fmla="*/ 1065 h 2770"/>
                <a:gd name="T92" fmla="*/ 838 w 2570"/>
                <a:gd name="T93" fmla="*/ 1129 h 27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570" h="2770">
                  <a:moveTo>
                    <a:pt x="838" y="1129"/>
                  </a:moveTo>
                  <a:lnTo>
                    <a:pt x="872" y="1216"/>
                  </a:lnTo>
                  <a:lnTo>
                    <a:pt x="936" y="1307"/>
                  </a:lnTo>
                  <a:lnTo>
                    <a:pt x="1007" y="1358"/>
                  </a:lnTo>
                  <a:lnTo>
                    <a:pt x="1071" y="1383"/>
                  </a:lnTo>
                  <a:lnTo>
                    <a:pt x="976" y="1413"/>
                  </a:lnTo>
                  <a:lnTo>
                    <a:pt x="1007" y="1488"/>
                  </a:lnTo>
                  <a:lnTo>
                    <a:pt x="1085" y="1551"/>
                  </a:lnTo>
                  <a:lnTo>
                    <a:pt x="1183" y="1599"/>
                  </a:lnTo>
                  <a:lnTo>
                    <a:pt x="1278" y="1794"/>
                  </a:lnTo>
                  <a:lnTo>
                    <a:pt x="1383" y="1804"/>
                  </a:lnTo>
                  <a:lnTo>
                    <a:pt x="1501" y="1772"/>
                  </a:lnTo>
                  <a:lnTo>
                    <a:pt x="1492" y="2062"/>
                  </a:lnTo>
                  <a:lnTo>
                    <a:pt x="1501" y="2310"/>
                  </a:lnTo>
                  <a:lnTo>
                    <a:pt x="1620" y="2538"/>
                  </a:lnTo>
                  <a:lnTo>
                    <a:pt x="1684" y="2497"/>
                  </a:lnTo>
                  <a:lnTo>
                    <a:pt x="1835" y="2593"/>
                  </a:lnTo>
                  <a:lnTo>
                    <a:pt x="1876" y="2455"/>
                  </a:lnTo>
                  <a:lnTo>
                    <a:pt x="1956" y="2445"/>
                  </a:lnTo>
                  <a:lnTo>
                    <a:pt x="1956" y="2770"/>
                  </a:lnTo>
                  <a:lnTo>
                    <a:pt x="2068" y="2675"/>
                  </a:lnTo>
                  <a:lnTo>
                    <a:pt x="1989" y="2488"/>
                  </a:lnTo>
                  <a:lnTo>
                    <a:pt x="1989" y="2397"/>
                  </a:lnTo>
                  <a:lnTo>
                    <a:pt x="2005" y="2096"/>
                  </a:lnTo>
                  <a:lnTo>
                    <a:pt x="2054" y="1813"/>
                  </a:lnTo>
                  <a:lnTo>
                    <a:pt x="2133" y="1430"/>
                  </a:lnTo>
                  <a:lnTo>
                    <a:pt x="2198" y="1121"/>
                  </a:lnTo>
                  <a:lnTo>
                    <a:pt x="2570" y="1186"/>
                  </a:lnTo>
                  <a:lnTo>
                    <a:pt x="2346" y="502"/>
                  </a:lnTo>
                  <a:lnTo>
                    <a:pt x="0" y="0"/>
                  </a:lnTo>
                  <a:lnTo>
                    <a:pt x="328" y="741"/>
                  </a:lnTo>
                  <a:lnTo>
                    <a:pt x="257" y="876"/>
                  </a:lnTo>
                  <a:lnTo>
                    <a:pt x="210" y="984"/>
                  </a:lnTo>
                  <a:lnTo>
                    <a:pt x="159" y="1095"/>
                  </a:lnTo>
                  <a:lnTo>
                    <a:pt x="200" y="1115"/>
                  </a:lnTo>
                  <a:lnTo>
                    <a:pt x="281" y="967"/>
                  </a:lnTo>
                  <a:lnTo>
                    <a:pt x="415" y="810"/>
                  </a:lnTo>
                  <a:lnTo>
                    <a:pt x="555" y="682"/>
                  </a:lnTo>
                  <a:lnTo>
                    <a:pt x="703" y="577"/>
                  </a:lnTo>
                  <a:lnTo>
                    <a:pt x="776" y="544"/>
                  </a:lnTo>
                  <a:lnTo>
                    <a:pt x="822" y="537"/>
                  </a:lnTo>
                  <a:lnTo>
                    <a:pt x="711" y="632"/>
                  </a:lnTo>
                  <a:lnTo>
                    <a:pt x="608" y="741"/>
                  </a:lnTo>
                  <a:lnTo>
                    <a:pt x="529" y="852"/>
                  </a:lnTo>
                  <a:lnTo>
                    <a:pt x="466" y="943"/>
                  </a:lnTo>
                  <a:lnTo>
                    <a:pt x="401" y="1065"/>
                  </a:lnTo>
                  <a:lnTo>
                    <a:pt x="838" y="1129"/>
                  </a:lnTo>
                  <a:close/>
                </a:path>
              </a:pathLst>
            </a:custGeom>
            <a:solidFill>
              <a:srgbClr val="000000"/>
            </a:solidFill>
            <a:ln w="0">
              <a:solidFill>
                <a:srgbClr val="000000"/>
              </a:solidFill>
              <a:prstDash val="solid"/>
              <a:round/>
              <a:headEnd/>
              <a:tailEnd/>
            </a:ln>
          </p:spPr>
          <p:txBody>
            <a:bodyPr/>
            <a:lstStyle/>
            <a:p>
              <a:endParaRPr lang="en-GB"/>
            </a:p>
          </p:txBody>
        </p:sp>
        <p:sp>
          <p:nvSpPr>
            <p:cNvPr id="204864" name="Freeform 64"/>
            <p:cNvSpPr>
              <a:spLocks/>
            </p:cNvSpPr>
            <p:nvPr/>
          </p:nvSpPr>
          <p:spPr bwMode="auto">
            <a:xfrm>
              <a:off x="4265" y="2940"/>
              <a:ext cx="101" cy="68"/>
            </a:xfrm>
            <a:custGeom>
              <a:avLst/>
              <a:gdLst>
                <a:gd name="T0" fmla="*/ 19 w 608"/>
                <a:gd name="T1" fmla="*/ 158 h 340"/>
                <a:gd name="T2" fmla="*/ 61 w 608"/>
                <a:gd name="T3" fmla="*/ 106 h 340"/>
                <a:gd name="T4" fmla="*/ 116 w 608"/>
                <a:gd name="T5" fmla="*/ 77 h 340"/>
                <a:gd name="T6" fmla="*/ 495 w 608"/>
                <a:gd name="T7" fmla="*/ 0 h 340"/>
                <a:gd name="T8" fmla="*/ 538 w 608"/>
                <a:gd name="T9" fmla="*/ 12 h 340"/>
                <a:gd name="T10" fmla="*/ 589 w 608"/>
                <a:gd name="T11" fmla="*/ 60 h 340"/>
                <a:gd name="T12" fmla="*/ 608 w 608"/>
                <a:gd name="T13" fmla="*/ 106 h 340"/>
                <a:gd name="T14" fmla="*/ 581 w 608"/>
                <a:gd name="T15" fmla="*/ 57 h 340"/>
                <a:gd name="T16" fmla="*/ 539 w 608"/>
                <a:gd name="T17" fmla="*/ 29 h 340"/>
                <a:gd name="T18" fmla="*/ 501 w 608"/>
                <a:gd name="T19" fmla="*/ 12 h 340"/>
                <a:gd name="T20" fmla="*/ 397 w 608"/>
                <a:gd name="T21" fmla="*/ 37 h 340"/>
                <a:gd name="T22" fmla="*/ 72 w 608"/>
                <a:gd name="T23" fmla="*/ 133 h 340"/>
                <a:gd name="T24" fmla="*/ 42 w 608"/>
                <a:gd name="T25" fmla="*/ 162 h 340"/>
                <a:gd name="T26" fmla="*/ 33 w 608"/>
                <a:gd name="T27" fmla="*/ 197 h 340"/>
                <a:gd name="T28" fmla="*/ 33 w 608"/>
                <a:gd name="T29" fmla="*/ 244 h 340"/>
                <a:gd name="T30" fmla="*/ 61 w 608"/>
                <a:gd name="T31" fmla="*/ 297 h 340"/>
                <a:gd name="T32" fmla="*/ 91 w 608"/>
                <a:gd name="T33" fmla="*/ 326 h 340"/>
                <a:gd name="T34" fmla="*/ 150 w 608"/>
                <a:gd name="T35" fmla="*/ 332 h 340"/>
                <a:gd name="T36" fmla="*/ 81 w 608"/>
                <a:gd name="T37" fmla="*/ 340 h 340"/>
                <a:gd name="T38" fmla="*/ 33 w 608"/>
                <a:gd name="T39" fmla="*/ 302 h 340"/>
                <a:gd name="T40" fmla="*/ 7 w 608"/>
                <a:gd name="T41" fmla="*/ 262 h 340"/>
                <a:gd name="T42" fmla="*/ 0 w 608"/>
                <a:gd name="T43" fmla="*/ 231 h 340"/>
                <a:gd name="T44" fmla="*/ 19 w 608"/>
                <a:gd name="T45" fmla="*/ 158 h 34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608" h="340">
                  <a:moveTo>
                    <a:pt x="19" y="158"/>
                  </a:moveTo>
                  <a:lnTo>
                    <a:pt x="61" y="106"/>
                  </a:lnTo>
                  <a:lnTo>
                    <a:pt x="116" y="77"/>
                  </a:lnTo>
                  <a:lnTo>
                    <a:pt x="495" y="0"/>
                  </a:lnTo>
                  <a:lnTo>
                    <a:pt x="538" y="12"/>
                  </a:lnTo>
                  <a:lnTo>
                    <a:pt x="589" y="60"/>
                  </a:lnTo>
                  <a:lnTo>
                    <a:pt x="608" y="106"/>
                  </a:lnTo>
                  <a:lnTo>
                    <a:pt x="581" y="57"/>
                  </a:lnTo>
                  <a:lnTo>
                    <a:pt x="539" y="29"/>
                  </a:lnTo>
                  <a:lnTo>
                    <a:pt x="501" y="12"/>
                  </a:lnTo>
                  <a:lnTo>
                    <a:pt x="397" y="37"/>
                  </a:lnTo>
                  <a:lnTo>
                    <a:pt x="72" y="133"/>
                  </a:lnTo>
                  <a:lnTo>
                    <a:pt x="42" y="162"/>
                  </a:lnTo>
                  <a:lnTo>
                    <a:pt x="33" y="197"/>
                  </a:lnTo>
                  <a:lnTo>
                    <a:pt x="33" y="244"/>
                  </a:lnTo>
                  <a:lnTo>
                    <a:pt x="61" y="297"/>
                  </a:lnTo>
                  <a:lnTo>
                    <a:pt x="91" y="326"/>
                  </a:lnTo>
                  <a:lnTo>
                    <a:pt x="150" y="332"/>
                  </a:lnTo>
                  <a:lnTo>
                    <a:pt x="81" y="340"/>
                  </a:lnTo>
                  <a:lnTo>
                    <a:pt x="33" y="302"/>
                  </a:lnTo>
                  <a:lnTo>
                    <a:pt x="7" y="262"/>
                  </a:lnTo>
                  <a:lnTo>
                    <a:pt x="0" y="231"/>
                  </a:lnTo>
                  <a:lnTo>
                    <a:pt x="19" y="158"/>
                  </a:lnTo>
                  <a:close/>
                </a:path>
              </a:pathLst>
            </a:custGeom>
            <a:solidFill>
              <a:srgbClr val="000000"/>
            </a:solidFill>
            <a:ln w="0">
              <a:solidFill>
                <a:srgbClr val="000000"/>
              </a:solidFill>
              <a:prstDash val="solid"/>
              <a:round/>
              <a:headEnd/>
              <a:tailEnd/>
            </a:ln>
          </p:spPr>
          <p:txBody>
            <a:bodyPr/>
            <a:lstStyle/>
            <a:p>
              <a:endParaRPr lang="en-GB"/>
            </a:p>
          </p:txBody>
        </p:sp>
        <p:sp>
          <p:nvSpPr>
            <p:cNvPr id="204865" name="Freeform 65"/>
            <p:cNvSpPr>
              <a:spLocks/>
            </p:cNvSpPr>
            <p:nvPr/>
          </p:nvSpPr>
          <p:spPr bwMode="auto">
            <a:xfrm>
              <a:off x="4310" y="2807"/>
              <a:ext cx="122" cy="108"/>
            </a:xfrm>
            <a:custGeom>
              <a:avLst/>
              <a:gdLst>
                <a:gd name="T0" fmla="*/ 37 w 734"/>
                <a:gd name="T1" fmla="*/ 0 h 541"/>
                <a:gd name="T2" fmla="*/ 227 w 734"/>
                <a:gd name="T3" fmla="*/ 20 h 541"/>
                <a:gd name="T4" fmla="*/ 297 w 734"/>
                <a:gd name="T5" fmla="*/ 40 h 541"/>
                <a:gd name="T6" fmla="*/ 359 w 734"/>
                <a:gd name="T7" fmla="*/ 80 h 541"/>
                <a:gd name="T8" fmla="*/ 395 w 734"/>
                <a:gd name="T9" fmla="*/ 121 h 541"/>
                <a:gd name="T10" fmla="*/ 484 w 734"/>
                <a:gd name="T11" fmla="*/ 50 h 541"/>
                <a:gd name="T12" fmla="*/ 432 w 734"/>
                <a:gd name="T13" fmla="*/ 111 h 541"/>
                <a:gd name="T14" fmla="*/ 414 w 734"/>
                <a:gd name="T15" fmla="*/ 168 h 541"/>
                <a:gd name="T16" fmla="*/ 416 w 734"/>
                <a:gd name="T17" fmla="*/ 206 h 541"/>
                <a:gd name="T18" fmla="*/ 432 w 734"/>
                <a:gd name="T19" fmla="*/ 244 h 541"/>
                <a:gd name="T20" fmla="*/ 475 w 734"/>
                <a:gd name="T21" fmla="*/ 282 h 541"/>
                <a:gd name="T22" fmla="*/ 523 w 734"/>
                <a:gd name="T23" fmla="*/ 299 h 541"/>
                <a:gd name="T24" fmla="*/ 575 w 734"/>
                <a:gd name="T25" fmla="*/ 298 h 541"/>
                <a:gd name="T26" fmla="*/ 619 w 734"/>
                <a:gd name="T27" fmla="*/ 263 h 541"/>
                <a:gd name="T28" fmla="*/ 631 w 734"/>
                <a:gd name="T29" fmla="*/ 219 h 541"/>
                <a:gd name="T30" fmla="*/ 645 w 734"/>
                <a:gd name="T31" fmla="*/ 121 h 541"/>
                <a:gd name="T32" fmla="*/ 645 w 734"/>
                <a:gd name="T33" fmla="*/ 68 h 541"/>
                <a:gd name="T34" fmla="*/ 619 w 734"/>
                <a:gd name="T35" fmla="*/ 44 h 541"/>
                <a:gd name="T36" fmla="*/ 555 w 734"/>
                <a:gd name="T37" fmla="*/ 23 h 541"/>
                <a:gd name="T38" fmla="*/ 621 w 734"/>
                <a:gd name="T39" fmla="*/ 40 h 541"/>
                <a:gd name="T40" fmla="*/ 658 w 734"/>
                <a:gd name="T41" fmla="*/ 68 h 541"/>
                <a:gd name="T42" fmla="*/ 664 w 734"/>
                <a:gd name="T43" fmla="*/ 107 h 541"/>
                <a:gd name="T44" fmla="*/ 658 w 734"/>
                <a:gd name="T45" fmla="*/ 254 h 541"/>
                <a:gd name="T46" fmla="*/ 668 w 734"/>
                <a:gd name="T47" fmla="*/ 339 h 541"/>
                <a:gd name="T48" fmla="*/ 710 w 734"/>
                <a:gd name="T49" fmla="*/ 431 h 541"/>
                <a:gd name="T50" fmla="*/ 734 w 734"/>
                <a:gd name="T51" fmla="*/ 503 h 541"/>
                <a:gd name="T52" fmla="*/ 734 w 734"/>
                <a:gd name="T53" fmla="*/ 541 h 541"/>
                <a:gd name="T54" fmla="*/ 685 w 734"/>
                <a:gd name="T55" fmla="*/ 463 h 541"/>
                <a:gd name="T56" fmla="*/ 619 w 734"/>
                <a:gd name="T57" fmla="*/ 375 h 541"/>
                <a:gd name="T58" fmla="*/ 547 w 734"/>
                <a:gd name="T59" fmla="*/ 316 h 541"/>
                <a:gd name="T60" fmla="*/ 475 w 734"/>
                <a:gd name="T61" fmla="*/ 306 h 541"/>
                <a:gd name="T62" fmla="*/ 416 w 734"/>
                <a:gd name="T63" fmla="*/ 258 h 541"/>
                <a:gd name="T64" fmla="*/ 392 w 734"/>
                <a:gd name="T65" fmla="*/ 206 h 541"/>
                <a:gd name="T66" fmla="*/ 368 w 734"/>
                <a:gd name="T67" fmla="*/ 125 h 541"/>
                <a:gd name="T68" fmla="*/ 330 w 734"/>
                <a:gd name="T69" fmla="*/ 90 h 541"/>
                <a:gd name="T70" fmla="*/ 271 w 734"/>
                <a:gd name="T71" fmla="*/ 50 h 541"/>
                <a:gd name="T72" fmla="*/ 200 w 734"/>
                <a:gd name="T73" fmla="*/ 27 h 541"/>
                <a:gd name="T74" fmla="*/ 109 w 734"/>
                <a:gd name="T75" fmla="*/ 20 h 541"/>
                <a:gd name="T76" fmla="*/ 0 w 734"/>
                <a:gd name="T77" fmla="*/ 4 h 541"/>
                <a:gd name="T78" fmla="*/ 37 w 734"/>
                <a:gd name="T79" fmla="*/ 0 h 5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734" h="541">
                  <a:moveTo>
                    <a:pt x="37" y="0"/>
                  </a:moveTo>
                  <a:lnTo>
                    <a:pt x="227" y="20"/>
                  </a:lnTo>
                  <a:lnTo>
                    <a:pt x="297" y="40"/>
                  </a:lnTo>
                  <a:lnTo>
                    <a:pt x="359" y="80"/>
                  </a:lnTo>
                  <a:lnTo>
                    <a:pt x="395" y="121"/>
                  </a:lnTo>
                  <a:lnTo>
                    <a:pt x="484" y="50"/>
                  </a:lnTo>
                  <a:lnTo>
                    <a:pt x="432" y="111"/>
                  </a:lnTo>
                  <a:lnTo>
                    <a:pt x="414" y="168"/>
                  </a:lnTo>
                  <a:lnTo>
                    <a:pt x="416" y="206"/>
                  </a:lnTo>
                  <a:lnTo>
                    <a:pt x="432" y="244"/>
                  </a:lnTo>
                  <a:lnTo>
                    <a:pt x="475" y="282"/>
                  </a:lnTo>
                  <a:lnTo>
                    <a:pt x="523" y="299"/>
                  </a:lnTo>
                  <a:lnTo>
                    <a:pt x="575" y="298"/>
                  </a:lnTo>
                  <a:lnTo>
                    <a:pt x="619" y="263"/>
                  </a:lnTo>
                  <a:lnTo>
                    <a:pt x="631" y="219"/>
                  </a:lnTo>
                  <a:lnTo>
                    <a:pt x="645" y="121"/>
                  </a:lnTo>
                  <a:lnTo>
                    <a:pt x="645" y="68"/>
                  </a:lnTo>
                  <a:lnTo>
                    <a:pt x="619" y="44"/>
                  </a:lnTo>
                  <a:lnTo>
                    <a:pt x="555" y="23"/>
                  </a:lnTo>
                  <a:lnTo>
                    <a:pt x="621" y="40"/>
                  </a:lnTo>
                  <a:lnTo>
                    <a:pt x="658" y="68"/>
                  </a:lnTo>
                  <a:lnTo>
                    <a:pt x="664" y="107"/>
                  </a:lnTo>
                  <a:lnTo>
                    <a:pt x="658" y="254"/>
                  </a:lnTo>
                  <a:lnTo>
                    <a:pt x="668" y="339"/>
                  </a:lnTo>
                  <a:lnTo>
                    <a:pt x="710" y="431"/>
                  </a:lnTo>
                  <a:lnTo>
                    <a:pt x="734" y="503"/>
                  </a:lnTo>
                  <a:lnTo>
                    <a:pt x="734" y="541"/>
                  </a:lnTo>
                  <a:lnTo>
                    <a:pt x="685" y="463"/>
                  </a:lnTo>
                  <a:lnTo>
                    <a:pt x="619" y="375"/>
                  </a:lnTo>
                  <a:lnTo>
                    <a:pt x="547" y="316"/>
                  </a:lnTo>
                  <a:lnTo>
                    <a:pt x="475" y="306"/>
                  </a:lnTo>
                  <a:lnTo>
                    <a:pt x="416" y="258"/>
                  </a:lnTo>
                  <a:lnTo>
                    <a:pt x="392" y="206"/>
                  </a:lnTo>
                  <a:lnTo>
                    <a:pt x="368" y="125"/>
                  </a:lnTo>
                  <a:lnTo>
                    <a:pt x="330" y="90"/>
                  </a:lnTo>
                  <a:lnTo>
                    <a:pt x="271" y="50"/>
                  </a:lnTo>
                  <a:lnTo>
                    <a:pt x="200" y="27"/>
                  </a:lnTo>
                  <a:lnTo>
                    <a:pt x="109" y="20"/>
                  </a:lnTo>
                  <a:lnTo>
                    <a:pt x="0" y="4"/>
                  </a:lnTo>
                  <a:lnTo>
                    <a:pt x="37" y="0"/>
                  </a:lnTo>
                  <a:close/>
                </a:path>
              </a:pathLst>
            </a:custGeom>
            <a:solidFill>
              <a:srgbClr val="000000"/>
            </a:solidFill>
            <a:ln w="0">
              <a:solidFill>
                <a:srgbClr val="000000"/>
              </a:solidFill>
              <a:prstDash val="solid"/>
              <a:round/>
              <a:headEnd/>
              <a:tailEnd/>
            </a:ln>
          </p:spPr>
          <p:txBody>
            <a:bodyPr/>
            <a:lstStyle/>
            <a:p>
              <a:endParaRPr lang="en-GB"/>
            </a:p>
          </p:txBody>
        </p:sp>
        <p:sp>
          <p:nvSpPr>
            <p:cNvPr id="204866" name="Freeform 66"/>
            <p:cNvSpPr>
              <a:spLocks/>
            </p:cNvSpPr>
            <p:nvPr/>
          </p:nvSpPr>
          <p:spPr bwMode="auto">
            <a:xfrm>
              <a:off x="4404" y="2927"/>
              <a:ext cx="45" cy="144"/>
            </a:xfrm>
            <a:custGeom>
              <a:avLst/>
              <a:gdLst>
                <a:gd name="T0" fmla="*/ 204 w 267"/>
                <a:gd name="T1" fmla="*/ 0 h 718"/>
                <a:gd name="T2" fmla="*/ 236 w 267"/>
                <a:gd name="T3" fmla="*/ 52 h 718"/>
                <a:gd name="T4" fmla="*/ 259 w 267"/>
                <a:gd name="T5" fmla="*/ 123 h 718"/>
                <a:gd name="T6" fmla="*/ 262 w 267"/>
                <a:gd name="T7" fmla="*/ 187 h 718"/>
                <a:gd name="T8" fmla="*/ 267 w 267"/>
                <a:gd name="T9" fmla="*/ 334 h 718"/>
                <a:gd name="T10" fmla="*/ 267 w 267"/>
                <a:gd name="T11" fmla="*/ 462 h 718"/>
                <a:gd name="T12" fmla="*/ 251 w 267"/>
                <a:gd name="T13" fmla="*/ 533 h 718"/>
                <a:gd name="T14" fmla="*/ 204 w 267"/>
                <a:gd name="T15" fmla="*/ 636 h 718"/>
                <a:gd name="T16" fmla="*/ 187 w 267"/>
                <a:gd name="T17" fmla="*/ 656 h 718"/>
                <a:gd name="T18" fmla="*/ 171 w 267"/>
                <a:gd name="T19" fmla="*/ 653 h 718"/>
                <a:gd name="T20" fmla="*/ 155 w 267"/>
                <a:gd name="T21" fmla="*/ 647 h 718"/>
                <a:gd name="T22" fmla="*/ 144 w 267"/>
                <a:gd name="T23" fmla="*/ 694 h 718"/>
                <a:gd name="T24" fmla="*/ 115 w 267"/>
                <a:gd name="T25" fmla="*/ 718 h 718"/>
                <a:gd name="T26" fmla="*/ 136 w 267"/>
                <a:gd name="T27" fmla="*/ 684 h 718"/>
                <a:gd name="T28" fmla="*/ 152 w 267"/>
                <a:gd name="T29" fmla="*/ 637 h 718"/>
                <a:gd name="T30" fmla="*/ 188 w 267"/>
                <a:gd name="T31" fmla="*/ 445 h 718"/>
                <a:gd name="T32" fmla="*/ 187 w 267"/>
                <a:gd name="T33" fmla="*/ 365 h 718"/>
                <a:gd name="T34" fmla="*/ 171 w 267"/>
                <a:gd name="T35" fmla="*/ 342 h 718"/>
                <a:gd name="T36" fmla="*/ 155 w 267"/>
                <a:gd name="T37" fmla="*/ 365 h 718"/>
                <a:gd name="T38" fmla="*/ 125 w 267"/>
                <a:gd name="T39" fmla="*/ 372 h 718"/>
                <a:gd name="T40" fmla="*/ 65 w 267"/>
                <a:gd name="T41" fmla="*/ 636 h 718"/>
                <a:gd name="T42" fmla="*/ 102 w 267"/>
                <a:gd name="T43" fmla="*/ 369 h 718"/>
                <a:gd name="T44" fmla="*/ 62 w 267"/>
                <a:gd name="T45" fmla="*/ 354 h 718"/>
                <a:gd name="T46" fmla="*/ 0 w 267"/>
                <a:gd name="T47" fmla="*/ 317 h 718"/>
                <a:gd name="T48" fmla="*/ 55 w 267"/>
                <a:gd name="T49" fmla="*/ 317 h 718"/>
                <a:gd name="T50" fmla="*/ 83 w 267"/>
                <a:gd name="T51" fmla="*/ 302 h 718"/>
                <a:gd name="T52" fmla="*/ 119 w 267"/>
                <a:gd name="T53" fmla="*/ 275 h 718"/>
                <a:gd name="T54" fmla="*/ 136 w 267"/>
                <a:gd name="T55" fmla="*/ 261 h 718"/>
                <a:gd name="T56" fmla="*/ 181 w 267"/>
                <a:gd name="T57" fmla="*/ 258 h 718"/>
                <a:gd name="T58" fmla="*/ 223 w 267"/>
                <a:gd name="T59" fmla="*/ 241 h 718"/>
                <a:gd name="T60" fmla="*/ 242 w 267"/>
                <a:gd name="T61" fmla="*/ 221 h 718"/>
                <a:gd name="T62" fmla="*/ 246 w 267"/>
                <a:gd name="T63" fmla="*/ 187 h 718"/>
                <a:gd name="T64" fmla="*/ 246 w 267"/>
                <a:gd name="T65" fmla="*/ 133 h 718"/>
                <a:gd name="T66" fmla="*/ 236 w 267"/>
                <a:gd name="T67" fmla="*/ 75 h 718"/>
                <a:gd name="T68" fmla="*/ 204 w 267"/>
                <a:gd name="T69" fmla="*/ 0 h 7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Lst>
              <a:rect l="0" t="0" r="r" b="b"/>
              <a:pathLst>
                <a:path w="267" h="718">
                  <a:moveTo>
                    <a:pt x="204" y="0"/>
                  </a:moveTo>
                  <a:lnTo>
                    <a:pt x="236" y="52"/>
                  </a:lnTo>
                  <a:lnTo>
                    <a:pt x="259" y="123"/>
                  </a:lnTo>
                  <a:lnTo>
                    <a:pt x="262" y="187"/>
                  </a:lnTo>
                  <a:lnTo>
                    <a:pt x="267" y="334"/>
                  </a:lnTo>
                  <a:lnTo>
                    <a:pt x="267" y="462"/>
                  </a:lnTo>
                  <a:lnTo>
                    <a:pt x="251" y="533"/>
                  </a:lnTo>
                  <a:lnTo>
                    <a:pt x="204" y="636"/>
                  </a:lnTo>
                  <a:lnTo>
                    <a:pt x="187" y="656"/>
                  </a:lnTo>
                  <a:lnTo>
                    <a:pt x="171" y="653"/>
                  </a:lnTo>
                  <a:lnTo>
                    <a:pt x="155" y="647"/>
                  </a:lnTo>
                  <a:lnTo>
                    <a:pt x="144" y="694"/>
                  </a:lnTo>
                  <a:lnTo>
                    <a:pt x="115" y="718"/>
                  </a:lnTo>
                  <a:lnTo>
                    <a:pt x="136" y="684"/>
                  </a:lnTo>
                  <a:lnTo>
                    <a:pt x="152" y="637"/>
                  </a:lnTo>
                  <a:lnTo>
                    <a:pt x="188" y="445"/>
                  </a:lnTo>
                  <a:lnTo>
                    <a:pt x="187" y="365"/>
                  </a:lnTo>
                  <a:lnTo>
                    <a:pt x="171" y="342"/>
                  </a:lnTo>
                  <a:lnTo>
                    <a:pt x="155" y="365"/>
                  </a:lnTo>
                  <a:lnTo>
                    <a:pt x="125" y="372"/>
                  </a:lnTo>
                  <a:lnTo>
                    <a:pt x="65" y="636"/>
                  </a:lnTo>
                  <a:lnTo>
                    <a:pt x="102" y="369"/>
                  </a:lnTo>
                  <a:lnTo>
                    <a:pt x="62" y="354"/>
                  </a:lnTo>
                  <a:lnTo>
                    <a:pt x="0" y="317"/>
                  </a:lnTo>
                  <a:lnTo>
                    <a:pt x="55" y="317"/>
                  </a:lnTo>
                  <a:lnTo>
                    <a:pt x="83" y="302"/>
                  </a:lnTo>
                  <a:lnTo>
                    <a:pt x="119" y="275"/>
                  </a:lnTo>
                  <a:lnTo>
                    <a:pt x="136" y="261"/>
                  </a:lnTo>
                  <a:lnTo>
                    <a:pt x="181" y="258"/>
                  </a:lnTo>
                  <a:lnTo>
                    <a:pt x="223" y="241"/>
                  </a:lnTo>
                  <a:lnTo>
                    <a:pt x="242" y="221"/>
                  </a:lnTo>
                  <a:lnTo>
                    <a:pt x="246" y="187"/>
                  </a:lnTo>
                  <a:lnTo>
                    <a:pt x="246" y="133"/>
                  </a:lnTo>
                  <a:lnTo>
                    <a:pt x="236" y="75"/>
                  </a:lnTo>
                  <a:lnTo>
                    <a:pt x="204" y="0"/>
                  </a:lnTo>
                  <a:close/>
                </a:path>
              </a:pathLst>
            </a:custGeom>
            <a:solidFill>
              <a:srgbClr val="000000"/>
            </a:solidFill>
            <a:ln w="0">
              <a:solidFill>
                <a:srgbClr val="000000"/>
              </a:solidFill>
              <a:prstDash val="solid"/>
              <a:round/>
              <a:headEnd/>
              <a:tailEnd/>
            </a:ln>
          </p:spPr>
          <p:txBody>
            <a:bodyPr/>
            <a:lstStyle/>
            <a:p>
              <a:endParaRPr lang="en-GB"/>
            </a:p>
          </p:txBody>
        </p:sp>
        <p:sp>
          <p:nvSpPr>
            <p:cNvPr id="204867" name="Freeform 67"/>
            <p:cNvSpPr>
              <a:spLocks/>
            </p:cNvSpPr>
            <p:nvPr/>
          </p:nvSpPr>
          <p:spPr bwMode="auto">
            <a:xfrm>
              <a:off x="4301" y="2967"/>
              <a:ext cx="110" cy="125"/>
            </a:xfrm>
            <a:custGeom>
              <a:avLst/>
              <a:gdLst>
                <a:gd name="T0" fmla="*/ 392 w 662"/>
                <a:gd name="T1" fmla="*/ 0 h 625"/>
                <a:gd name="T2" fmla="*/ 392 w 662"/>
                <a:gd name="T3" fmla="*/ 21 h 625"/>
                <a:gd name="T4" fmla="*/ 385 w 662"/>
                <a:gd name="T5" fmla="*/ 61 h 625"/>
                <a:gd name="T6" fmla="*/ 527 w 662"/>
                <a:gd name="T7" fmla="*/ 34 h 625"/>
                <a:gd name="T8" fmla="*/ 569 w 662"/>
                <a:gd name="T9" fmla="*/ 61 h 625"/>
                <a:gd name="T10" fmla="*/ 607 w 662"/>
                <a:gd name="T11" fmla="*/ 100 h 625"/>
                <a:gd name="T12" fmla="*/ 593 w 662"/>
                <a:gd name="T13" fmla="*/ 134 h 625"/>
                <a:gd name="T14" fmla="*/ 581 w 662"/>
                <a:gd name="T15" fmla="*/ 157 h 625"/>
                <a:gd name="T16" fmla="*/ 593 w 662"/>
                <a:gd name="T17" fmla="*/ 209 h 625"/>
                <a:gd name="T18" fmla="*/ 599 w 662"/>
                <a:gd name="T19" fmla="*/ 284 h 625"/>
                <a:gd name="T20" fmla="*/ 645 w 662"/>
                <a:gd name="T21" fmla="*/ 376 h 625"/>
                <a:gd name="T22" fmla="*/ 662 w 662"/>
                <a:gd name="T23" fmla="*/ 426 h 625"/>
                <a:gd name="T24" fmla="*/ 662 w 662"/>
                <a:gd name="T25" fmla="*/ 484 h 625"/>
                <a:gd name="T26" fmla="*/ 610 w 662"/>
                <a:gd name="T27" fmla="*/ 531 h 625"/>
                <a:gd name="T28" fmla="*/ 529 w 662"/>
                <a:gd name="T29" fmla="*/ 603 h 625"/>
                <a:gd name="T30" fmla="*/ 437 w 662"/>
                <a:gd name="T31" fmla="*/ 615 h 625"/>
                <a:gd name="T32" fmla="*/ 257 w 662"/>
                <a:gd name="T33" fmla="*/ 625 h 625"/>
                <a:gd name="T34" fmla="*/ 509 w 662"/>
                <a:gd name="T35" fmla="*/ 595 h 625"/>
                <a:gd name="T36" fmla="*/ 549 w 662"/>
                <a:gd name="T37" fmla="*/ 569 h 625"/>
                <a:gd name="T38" fmla="*/ 612 w 662"/>
                <a:gd name="T39" fmla="*/ 487 h 625"/>
                <a:gd name="T40" fmla="*/ 612 w 662"/>
                <a:gd name="T41" fmla="*/ 430 h 625"/>
                <a:gd name="T42" fmla="*/ 593 w 662"/>
                <a:gd name="T43" fmla="*/ 387 h 625"/>
                <a:gd name="T44" fmla="*/ 569 w 662"/>
                <a:gd name="T45" fmla="*/ 387 h 625"/>
                <a:gd name="T46" fmla="*/ 314 w 662"/>
                <a:gd name="T47" fmla="*/ 511 h 625"/>
                <a:gd name="T48" fmla="*/ 536 w 662"/>
                <a:gd name="T49" fmla="*/ 386 h 625"/>
                <a:gd name="T50" fmla="*/ 569 w 662"/>
                <a:gd name="T51" fmla="*/ 336 h 625"/>
                <a:gd name="T52" fmla="*/ 572 w 662"/>
                <a:gd name="T53" fmla="*/ 291 h 625"/>
                <a:gd name="T54" fmla="*/ 562 w 662"/>
                <a:gd name="T55" fmla="*/ 244 h 625"/>
                <a:gd name="T56" fmla="*/ 536 w 662"/>
                <a:gd name="T57" fmla="*/ 191 h 625"/>
                <a:gd name="T58" fmla="*/ 501 w 662"/>
                <a:gd name="T59" fmla="*/ 189 h 625"/>
                <a:gd name="T60" fmla="*/ 414 w 662"/>
                <a:gd name="T61" fmla="*/ 248 h 625"/>
                <a:gd name="T62" fmla="*/ 151 w 662"/>
                <a:gd name="T63" fmla="*/ 376 h 625"/>
                <a:gd name="T64" fmla="*/ 145 w 662"/>
                <a:gd name="T65" fmla="*/ 366 h 625"/>
                <a:gd name="T66" fmla="*/ 248 w 662"/>
                <a:gd name="T67" fmla="*/ 319 h 625"/>
                <a:gd name="T68" fmla="*/ 424 w 662"/>
                <a:gd name="T69" fmla="*/ 209 h 625"/>
                <a:gd name="T70" fmla="*/ 457 w 662"/>
                <a:gd name="T71" fmla="*/ 181 h 625"/>
                <a:gd name="T72" fmla="*/ 463 w 662"/>
                <a:gd name="T73" fmla="*/ 157 h 625"/>
                <a:gd name="T74" fmla="*/ 437 w 662"/>
                <a:gd name="T75" fmla="*/ 125 h 625"/>
                <a:gd name="T76" fmla="*/ 411 w 662"/>
                <a:gd name="T77" fmla="*/ 91 h 625"/>
                <a:gd name="T78" fmla="*/ 375 w 662"/>
                <a:gd name="T79" fmla="*/ 91 h 625"/>
                <a:gd name="T80" fmla="*/ 314 w 662"/>
                <a:gd name="T81" fmla="*/ 120 h 625"/>
                <a:gd name="T82" fmla="*/ 0 w 662"/>
                <a:gd name="T83" fmla="*/ 191 h 625"/>
                <a:gd name="T84" fmla="*/ 297 w 662"/>
                <a:gd name="T85" fmla="*/ 105 h 625"/>
                <a:gd name="T86" fmla="*/ 345 w 662"/>
                <a:gd name="T87" fmla="*/ 84 h 625"/>
                <a:gd name="T88" fmla="*/ 365 w 662"/>
                <a:gd name="T89" fmla="*/ 71 h 625"/>
                <a:gd name="T90" fmla="*/ 382 w 662"/>
                <a:gd name="T91" fmla="*/ 44 h 625"/>
                <a:gd name="T92" fmla="*/ 392 w 662"/>
                <a:gd name="T93" fmla="*/ 0 h 6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662" h="625">
                  <a:moveTo>
                    <a:pt x="392" y="0"/>
                  </a:moveTo>
                  <a:lnTo>
                    <a:pt x="392" y="21"/>
                  </a:lnTo>
                  <a:lnTo>
                    <a:pt x="385" y="61"/>
                  </a:lnTo>
                  <a:lnTo>
                    <a:pt x="527" y="34"/>
                  </a:lnTo>
                  <a:lnTo>
                    <a:pt x="569" y="61"/>
                  </a:lnTo>
                  <a:lnTo>
                    <a:pt x="607" y="100"/>
                  </a:lnTo>
                  <a:lnTo>
                    <a:pt x="593" y="134"/>
                  </a:lnTo>
                  <a:lnTo>
                    <a:pt x="581" y="157"/>
                  </a:lnTo>
                  <a:lnTo>
                    <a:pt x="593" y="209"/>
                  </a:lnTo>
                  <a:lnTo>
                    <a:pt x="599" y="284"/>
                  </a:lnTo>
                  <a:lnTo>
                    <a:pt x="645" y="376"/>
                  </a:lnTo>
                  <a:lnTo>
                    <a:pt x="662" y="426"/>
                  </a:lnTo>
                  <a:lnTo>
                    <a:pt x="662" y="484"/>
                  </a:lnTo>
                  <a:lnTo>
                    <a:pt x="610" y="531"/>
                  </a:lnTo>
                  <a:lnTo>
                    <a:pt x="529" y="603"/>
                  </a:lnTo>
                  <a:lnTo>
                    <a:pt x="437" y="615"/>
                  </a:lnTo>
                  <a:lnTo>
                    <a:pt x="257" y="625"/>
                  </a:lnTo>
                  <a:lnTo>
                    <a:pt x="509" y="595"/>
                  </a:lnTo>
                  <a:lnTo>
                    <a:pt x="549" y="569"/>
                  </a:lnTo>
                  <a:lnTo>
                    <a:pt x="612" y="487"/>
                  </a:lnTo>
                  <a:lnTo>
                    <a:pt x="612" y="430"/>
                  </a:lnTo>
                  <a:lnTo>
                    <a:pt x="593" y="387"/>
                  </a:lnTo>
                  <a:lnTo>
                    <a:pt x="569" y="387"/>
                  </a:lnTo>
                  <a:lnTo>
                    <a:pt x="314" y="511"/>
                  </a:lnTo>
                  <a:lnTo>
                    <a:pt x="536" y="386"/>
                  </a:lnTo>
                  <a:lnTo>
                    <a:pt x="569" y="336"/>
                  </a:lnTo>
                  <a:lnTo>
                    <a:pt x="572" y="291"/>
                  </a:lnTo>
                  <a:lnTo>
                    <a:pt x="562" y="244"/>
                  </a:lnTo>
                  <a:lnTo>
                    <a:pt x="536" y="191"/>
                  </a:lnTo>
                  <a:lnTo>
                    <a:pt x="501" y="189"/>
                  </a:lnTo>
                  <a:lnTo>
                    <a:pt x="414" y="248"/>
                  </a:lnTo>
                  <a:lnTo>
                    <a:pt x="151" y="376"/>
                  </a:lnTo>
                  <a:lnTo>
                    <a:pt x="145" y="366"/>
                  </a:lnTo>
                  <a:lnTo>
                    <a:pt x="248" y="319"/>
                  </a:lnTo>
                  <a:lnTo>
                    <a:pt x="424" y="209"/>
                  </a:lnTo>
                  <a:lnTo>
                    <a:pt x="457" y="181"/>
                  </a:lnTo>
                  <a:lnTo>
                    <a:pt x="463" y="157"/>
                  </a:lnTo>
                  <a:lnTo>
                    <a:pt x="437" y="125"/>
                  </a:lnTo>
                  <a:lnTo>
                    <a:pt x="411" y="91"/>
                  </a:lnTo>
                  <a:lnTo>
                    <a:pt x="375" y="91"/>
                  </a:lnTo>
                  <a:lnTo>
                    <a:pt x="314" y="120"/>
                  </a:lnTo>
                  <a:lnTo>
                    <a:pt x="0" y="191"/>
                  </a:lnTo>
                  <a:lnTo>
                    <a:pt x="297" y="105"/>
                  </a:lnTo>
                  <a:lnTo>
                    <a:pt x="345" y="84"/>
                  </a:lnTo>
                  <a:lnTo>
                    <a:pt x="365" y="71"/>
                  </a:lnTo>
                  <a:lnTo>
                    <a:pt x="382" y="44"/>
                  </a:lnTo>
                  <a:lnTo>
                    <a:pt x="392" y="0"/>
                  </a:lnTo>
                  <a:close/>
                </a:path>
              </a:pathLst>
            </a:custGeom>
            <a:solidFill>
              <a:srgbClr val="000000"/>
            </a:solidFill>
            <a:ln w="0">
              <a:solidFill>
                <a:srgbClr val="000000"/>
              </a:solidFill>
              <a:prstDash val="solid"/>
              <a:round/>
              <a:headEnd/>
              <a:tailEnd/>
            </a:ln>
          </p:spPr>
          <p:txBody>
            <a:bodyPr/>
            <a:lstStyle/>
            <a:p>
              <a:endParaRPr lang="en-GB"/>
            </a:p>
          </p:txBody>
        </p:sp>
        <p:sp>
          <p:nvSpPr>
            <p:cNvPr id="204868" name="Freeform 68"/>
            <p:cNvSpPr>
              <a:spLocks/>
            </p:cNvSpPr>
            <p:nvPr/>
          </p:nvSpPr>
          <p:spPr bwMode="auto">
            <a:xfrm>
              <a:off x="4288" y="3006"/>
              <a:ext cx="61" cy="86"/>
            </a:xfrm>
            <a:custGeom>
              <a:avLst/>
              <a:gdLst>
                <a:gd name="T0" fmla="*/ 59 w 364"/>
                <a:gd name="T1" fmla="*/ 8 h 427"/>
                <a:gd name="T2" fmla="*/ 53 w 364"/>
                <a:gd name="T3" fmla="*/ 46 h 427"/>
                <a:gd name="T4" fmla="*/ 59 w 364"/>
                <a:gd name="T5" fmla="*/ 86 h 427"/>
                <a:gd name="T6" fmla="*/ 79 w 364"/>
                <a:gd name="T7" fmla="*/ 138 h 427"/>
                <a:gd name="T8" fmla="*/ 120 w 364"/>
                <a:gd name="T9" fmla="*/ 161 h 427"/>
                <a:gd name="T10" fmla="*/ 162 w 364"/>
                <a:gd name="T11" fmla="*/ 188 h 427"/>
                <a:gd name="T12" fmla="*/ 188 w 364"/>
                <a:gd name="T13" fmla="*/ 205 h 427"/>
                <a:gd name="T14" fmla="*/ 192 w 364"/>
                <a:gd name="T15" fmla="*/ 241 h 427"/>
                <a:gd name="T16" fmla="*/ 199 w 364"/>
                <a:gd name="T17" fmla="*/ 286 h 427"/>
                <a:gd name="T18" fmla="*/ 214 w 364"/>
                <a:gd name="T19" fmla="*/ 305 h 427"/>
                <a:gd name="T20" fmla="*/ 241 w 364"/>
                <a:gd name="T21" fmla="*/ 316 h 427"/>
                <a:gd name="T22" fmla="*/ 280 w 364"/>
                <a:gd name="T23" fmla="*/ 326 h 427"/>
                <a:gd name="T24" fmla="*/ 317 w 364"/>
                <a:gd name="T25" fmla="*/ 333 h 427"/>
                <a:gd name="T26" fmla="*/ 310 w 364"/>
                <a:gd name="T27" fmla="*/ 371 h 427"/>
                <a:gd name="T28" fmla="*/ 322 w 364"/>
                <a:gd name="T29" fmla="*/ 391 h 427"/>
                <a:gd name="T30" fmla="*/ 364 w 364"/>
                <a:gd name="T31" fmla="*/ 427 h 427"/>
                <a:gd name="T32" fmla="*/ 303 w 364"/>
                <a:gd name="T33" fmla="*/ 409 h 427"/>
                <a:gd name="T34" fmla="*/ 260 w 364"/>
                <a:gd name="T35" fmla="*/ 379 h 427"/>
                <a:gd name="T36" fmla="*/ 250 w 364"/>
                <a:gd name="T37" fmla="*/ 352 h 427"/>
                <a:gd name="T38" fmla="*/ 188 w 364"/>
                <a:gd name="T39" fmla="*/ 326 h 427"/>
                <a:gd name="T40" fmla="*/ 168 w 364"/>
                <a:gd name="T41" fmla="*/ 295 h 427"/>
                <a:gd name="T42" fmla="*/ 162 w 364"/>
                <a:gd name="T43" fmla="*/ 258 h 427"/>
                <a:gd name="T44" fmla="*/ 156 w 364"/>
                <a:gd name="T45" fmla="*/ 214 h 427"/>
                <a:gd name="T46" fmla="*/ 120 w 364"/>
                <a:gd name="T47" fmla="*/ 189 h 427"/>
                <a:gd name="T48" fmla="*/ 44 w 364"/>
                <a:gd name="T49" fmla="*/ 142 h 427"/>
                <a:gd name="T50" fmla="*/ 14 w 364"/>
                <a:gd name="T51" fmla="*/ 95 h 427"/>
                <a:gd name="T52" fmla="*/ 5 w 364"/>
                <a:gd name="T53" fmla="*/ 60 h 427"/>
                <a:gd name="T54" fmla="*/ 0 w 364"/>
                <a:gd name="T55" fmla="*/ 0 h 427"/>
                <a:gd name="T56" fmla="*/ 59 w 364"/>
                <a:gd name="T57" fmla="*/ 8 h 4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364" h="427">
                  <a:moveTo>
                    <a:pt x="59" y="8"/>
                  </a:moveTo>
                  <a:lnTo>
                    <a:pt x="53" y="46"/>
                  </a:lnTo>
                  <a:lnTo>
                    <a:pt x="59" y="86"/>
                  </a:lnTo>
                  <a:lnTo>
                    <a:pt x="79" y="138"/>
                  </a:lnTo>
                  <a:lnTo>
                    <a:pt x="120" y="161"/>
                  </a:lnTo>
                  <a:lnTo>
                    <a:pt x="162" y="188"/>
                  </a:lnTo>
                  <a:lnTo>
                    <a:pt x="188" y="205"/>
                  </a:lnTo>
                  <a:lnTo>
                    <a:pt x="192" y="241"/>
                  </a:lnTo>
                  <a:lnTo>
                    <a:pt x="199" y="286"/>
                  </a:lnTo>
                  <a:lnTo>
                    <a:pt x="214" y="305"/>
                  </a:lnTo>
                  <a:lnTo>
                    <a:pt x="241" y="316"/>
                  </a:lnTo>
                  <a:lnTo>
                    <a:pt x="280" y="326"/>
                  </a:lnTo>
                  <a:lnTo>
                    <a:pt x="317" y="333"/>
                  </a:lnTo>
                  <a:lnTo>
                    <a:pt x="310" y="371"/>
                  </a:lnTo>
                  <a:lnTo>
                    <a:pt x="322" y="391"/>
                  </a:lnTo>
                  <a:lnTo>
                    <a:pt x="364" y="427"/>
                  </a:lnTo>
                  <a:lnTo>
                    <a:pt x="303" y="409"/>
                  </a:lnTo>
                  <a:lnTo>
                    <a:pt x="260" y="379"/>
                  </a:lnTo>
                  <a:lnTo>
                    <a:pt x="250" y="352"/>
                  </a:lnTo>
                  <a:lnTo>
                    <a:pt x="188" y="326"/>
                  </a:lnTo>
                  <a:lnTo>
                    <a:pt x="168" y="295"/>
                  </a:lnTo>
                  <a:lnTo>
                    <a:pt x="162" y="258"/>
                  </a:lnTo>
                  <a:lnTo>
                    <a:pt x="156" y="214"/>
                  </a:lnTo>
                  <a:lnTo>
                    <a:pt x="120" y="189"/>
                  </a:lnTo>
                  <a:lnTo>
                    <a:pt x="44" y="142"/>
                  </a:lnTo>
                  <a:lnTo>
                    <a:pt x="14" y="95"/>
                  </a:lnTo>
                  <a:lnTo>
                    <a:pt x="5" y="60"/>
                  </a:lnTo>
                  <a:lnTo>
                    <a:pt x="0" y="0"/>
                  </a:lnTo>
                  <a:lnTo>
                    <a:pt x="59" y="8"/>
                  </a:lnTo>
                  <a:close/>
                </a:path>
              </a:pathLst>
            </a:custGeom>
            <a:solidFill>
              <a:srgbClr val="000000"/>
            </a:solidFill>
            <a:ln w="0">
              <a:solidFill>
                <a:srgbClr val="000000"/>
              </a:solidFill>
              <a:prstDash val="solid"/>
              <a:round/>
              <a:headEnd/>
              <a:tailEnd/>
            </a:ln>
          </p:spPr>
          <p:txBody>
            <a:bodyPr/>
            <a:lstStyle/>
            <a:p>
              <a:endParaRPr lang="en-GB"/>
            </a:p>
          </p:txBody>
        </p:sp>
        <p:sp>
          <p:nvSpPr>
            <p:cNvPr id="204869" name="Freeform 69"/>
            <p:cNvSpPr>
              <a:spLocks/>
            </p:cNvSpPr>
            <p:nvPr/>
          </p:nvSpPr>
          <p:spPr bwMode="auto">
            <a:xfrm>
              <a:off x="4402" y="3069"/>
              <a:ext cx="173" cy="45"/>
            </a:xfrm>
            <a:custGeom>
              <a:avLst/>
              <a:gdLst>
                <a:gd name="T0" fmla="*/ 20 w 1036"/>
                <a:gd name="T1" fmla="*/ 0 h 222"/>
                <a:gd name="T2" fmla="*/ 113 w 1036"/>
                <a:gd name="T3" fmla="*/ 63 h 222"/>
                <a:gd name="T4" fmla="*/ 244 w 1036"/>
                <a:gd name="T5" fmla="*/ 127 h 222"/>
                <a:gd name="T6" fmla="*/ 380 w 1036"/>
                <a:gd name="T7" fmla="*/ 174 h 222"/>
                <a:gd name="T8" fmla="*/ 497 w 1036"/>
                <a:gd name="T9" fmla="*/ 185 h 222"/>
                <a:gd name="T10" fmla="*/ 609 w 1036"/>
                <a:gd name="T11" fmla="*/ 185 h 222"/>
                <a:gd name="T12" fmla="*/ 718 w 1036"/>
                <a:gd name="T13" fmla="*/ 185 h 222"/>
                <a:gd name="T14" fmla="*/ 845 w 1036"/>
                <a:gd name="T15" fmla="*/ 174 h 222"/>
                <a:gd name="T16" fmla="*/ 963 w 1036"/>
                <a:gd name="T17" fmla="*/ 144 h 222"/>
                <a:gd name="T18" fmla="*/ 1031 w 1036"/>
                <a:gd name="T19" fmla="*/ 111 h 222"/>
                <a:gd name="T20" fmla="*/ 1036 w 1036"/>
                <a:gd name="T21" fmla="*/ 147 h 222"/>
                <a:gd name="T22" fmla="*/ 954 w 1036"/>
                <a:gd name="T23" fmla="*/ 184 h 222"/>
                <a:gd name="T24" fmla="*/ 814 w 1036"/>
                <a:gd name="T25" fmla="*/ 210 h 222"/>
                <a:gd name="T26" fmla="*/ 684 w 1036"/>
                <a:gd name="T27" fmla="*/ 222 h 222"/>
                <a:gd name="T28" fmla="*/ 515 w 1036"/>
                <a:gd name="T29" fmla="*/ 222 h 222"/>
                <a:gd name="T30" fmla="*/ 372 w 1036"/>
                <a:gd name="T31" fmla="*/ 200 h 222"/>
                <a:gd name="T32" fmla="*/ 247 w 1036"/>
                <a:gd name="T33" fmla="*/ 164 h 222"/>
                <a:gd name="T34" fmla="*/ 126 w 1036"/>
                <a:gd name="T35" fmla="*/ 94 h 222"/>
                <a:gd name="T36" fmla="*/ 34 w 1036"/>
                <a:gd name="T37" fmla="*/ 40 h 222"/>
                <a:gd name="T38" fmla="*/ 0 w 1036"/>
                <a:gd name="T39" fmla="*/ 10 h 222"/>
                <a:gd name="T40" fmla="*/ 20 w 1036"/>
                <a:gd name="T41" fmla="*/ 0 h 2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036" h="222">
                  <a:moveTo>
                    <a:pt x="20" y="0"/>
                  </a:moveTo>
                  <a:lnTo>
                    <a:pt x="113" y="63"/>
                  </a:lnTo>
                  <a:lnTo>
                    <a:pt x="244" y="127"/>
                  </a:lnTo>
                  <a:lnTo>
                    <a:pt x="380" y="174"/>
                  </a:lnTo>
                  <a:lnTo>
                    <a:pt x="497" y="185"/>
                  </a:lnTo>
                  <a:lnTo>
                    <a:pt x="609" y="185"/>
                  </a:lnTo>
                  <a:lnTo>
                    <a:pt x="718" y="185"/>
                  </a:lnTo>
                  <a:lnTo>
                    <a:pt x="845" y="174"/>
                  </a:lnTo>
                  <a:lnTo>
                    <a:pt x="963" y="144"/>
                  </a:lnTo>
                  <a:lnTo>
                    <a:pt x="1031" y="111"/>
                  </a:lnTo>
                  <a:lnTo>
                    <a:pt x="1036" y="147"/>
                  </a:lnTo>
                  <a:lnTo>
                    <a:pt x="954" y="184"/>
                  </a:lnTo>
                  <a:lnTo>
                    <a:pt x="814" y="210"/>
                  </a:lnTo>
                  <a:lnTo>
                    <a:pt x="684" y="222"/>
                  </a:lnTo>
                  <a:lnTo>
                    <a:pt x="515" y="222"/>
                  </a:lnTo>
                  <a:lnTo>
                    <a:pt x="372" y="200"/>
                  </a:lnTo>
                  <a:lnTo>
                    <a:pt x="247" y="164"/>
                  </a:lnTo>
                  <a:lnTo>
                    <a:pt x="126" y="94"/>
                  </a:lnTo>
                  <a:lnTo>
                    <a:pt x="34" y="40"/>
                  </a:lnTo>
                  <a:lnTo>
                    <a:pt x="0" y="10"/>
                  </a:lnTo>
                  <a:lnTo>
                    <a:pt x="20" y="0"/>
                  </a:lnTo>
                  <a:close/>
                </a:path>
              </a:pathLst>
            </a:custGeom>
            <a:solidFill>
              <a:srgbClr val="000000"/>
            </a:solidFill>
            <a:ln w="0">
              <a:solidFill>
                <a:srgbClr val="000000"/>
              </a:solidFill>
              <a:prstDash val="solid"/>
              <a:round/>
              <a:headEnd/>
              <a:tailEnd/>
            </a:ln>
          </p:spPr>
          <p:txBody>
            <a:bodyPr/>
            <a:lstStyle/>
            <a:p>
              <a:endParaRPr lang="en-GB"/>
            </a:p>
          </p:txBody>
        </p:sp>
        <p:sp>
          <p:nvSpPr>
            <p:cNvPr id="204870" name="Freeform 70"/>
            <p:cNvSpPr>
              <a:spLocks/>
            </p:cNvSpPr>
            <p:nvPr/>
          </p:nvSpPr>
          <p:spPr bwMode="auto">
            <a:xfrm>
              <a:off x="4922" y="2023"/>
              <a:ext cx="177" cy="482"/>
            </a:xfrm>
            <a:custGeom>
              <a:avLst/>
              <a:gdLst>
                <a:gd name="T0" fmla="*/ 991 w 1060"/>
                <a:gd name="T1" fmla="*/ 364 h 2410"/>
                <a:gd name="T2" fmla="*/ 813 w 1060"/>
                <a:gd name="T3" fmla="*/ 205 h 2410"/>
                <a:gd name="T4" fmla="*/ 727 w 1060"/>
                <a:gd name="T5" fmla="*/ 117 h 2410"/>
                <a:gd name="T6" fmla="*/ 613 w 1060"/>
                <a:gd name="T7" fmla="*/ 234 h 2410"/>
                <a:gd name="T8" fmla="*/ 364 w 1060"/>
                <a:gd name="T9" fmla="*/ 442 h 2410"/>
                <a:gd name="T10" fmla="*/ 172 w 1060"/>
                <a:gd name="T11" fmla="*/ 617 h 2410"/>
                <a:gd name="T12" fmla="*/ 63 w 1060"/>
                <a:gd name="T13" fmla="*/ 761 h 2410"/>
                <a:gd name="T14" fmla="*/ 359 w 1060"/>
                <a:gd name="T15" fmla="*/ 1196 h 2410"/>
                <a:gd name="T16" fmla="*/ 390 w 1060"/>
                <a:gd name="T17" fmla="*/ 1291 h 2410"/>
                <a:gd name="T18" fmla="*/ 347 w 1060"/>
                <a:gd name="T19" fmla="*/ 1225 h 2410"/>
                <a:gd name="T20" fmla="*/ 300 w 1060"/>
                <a:gd name="T21" fmla="*/ 1202 h 2410"/>
                <a:gd name="T22" fmla="*/ 178 w 1060"/>
                <a:gd name="T23" fmla="*/ 1061 h 2410"/>
                <a:gd name="T24" fmla="*/ 144 w 1060"/>
                <a:gd name="T25" fmla="*/ 1109 h 2410"/>
                <a:gd name="T26" fmla="*/ 215 w 1060"/>
                <a:gd name="T27" fmla="*/ 1192 h 2410"/>
                <a:gd name="T28" fmla="*/ 249 w 1060"/>
                <a:gd name="T29" fmla="*/ 1263 h 2410"/>
                <a:gd name="T30" fmla="*/ 262 w 1060"/>
                <a:gd name="T31" fmla="*/ 1357 h 2410"/>
                <a:gd name="T32" fmla="*/ 284 w 1060"/>
                <a:gd name="T33" fmla="*/ 1524 h 2410"/>
                <a:gd name="T34" fmla="*/ 262 w 1060"/>
                <a:gd name="T35" fmla="*/ 1718 h 2410"/>
                <a:gd name="T36" fmla="*/ 255 w 1060"/>
                <a:gd name="T37" fmla="*/ 1837 h 2410"/>
                <a:gd name="T38" fmla="*/ 277 w 1060"/>
                <a:gd name="T39" fmla="*/ 2015 h 2410"/>
                <a:gd name="T40" fmla="*/ 320 w 1060"/>
                <a:gd name="T41" fmla="*/ 2213 h 2410"/>
                <a:gd name="T42" fmla="*/ 364 w 1060"/>
                <a:gd name="T43" fmla="*/ 2328 h 2410"/>
                <a:gd name="T44" fmla="*/ 314 w 1060"/>
                <a:gd name="T45" fmla="*/ 2410 h 2410"/>
                <a:gd name="T46" fmla="*/ 284 w 1060"/>
                <a:gd name="T47" fmla="*/ 2316 h 2410"/>
                <a:gd name="T48" fmla="*/ 242 w 1060"/>
                <a:gd name="T49" fmla="*/ 2139 h 2410"/>
                <a:gd name="T50" fmla="*/ 215 w 1060"/>
                <a:gd name="T51" fmla="*/ 1937 h 2410"/>
                <a:gd name="T52" fmla="*/ 215 w 1060"/>
                <a:gd name="T53" fmla="*/ 1773 h 2410"/>
                <a:gd name="T54" fmla="*/ 229 w 1060"/>
                <a:gd name="T55" fmla="*/ 1612 h 2410"/>
                <a:gd name="T56" fmla="*/ 235 w 1060"/>
                <a:gd name="T57" fmla="*/ 1482 h 2410"/>
                <a:gd name="T58" fmla="*/ 229 w 1060"/>
                <a:gd name="T59" fmla="*/ 1323 h 2410"/>
                <a:gd name="T60" fmla="*/ 206 w 1060"/>
                <a:gd name="T61" fmla="*/ 1235 h 2410"/>
                <a:gd name="T62" fmla="*/ 149 w 1060"/>
                <a:gd name="T63" fmla="*/ 1148 h 2410"/>
                <a:gd name="T64" fmla="*/ 107 w 1060"/>
                <a:gd name="T65" fmla="*/ 1127 h 2410"/>
                <a:gd name="T66" fmla="*/ 0 w 1060"/>
                <a:gd name="T67" fmla="*/ 1127 h 2410"/>
                <a:gd name="T68" fmla="*/ 51 w 1060"/>
                <a:gd name="T69" fmla="*/ 1082 h 2410"/>
                <a:gd name="T70" fmla="*/ 133 w 1060"/>
                <a:gd name="T71" fmla="*/ 1067 h 2410"/>
                <a:gd name="T72" fmla="*/ 155 w 1060"/>
                <a:gd name="T73" fmla="*/ 1024 h 2410"/>
                <a:gd name="T74" fmla="*/ 37 w 1060"/>
                <a:gd name="T75" fmla="*/ 753 h 2410"/>
                <a:gd name="T76" fmla="*/ 192 w 1060"/>
                <a:gd name="T77" fmla="*/ 536 h 2410"/>
                <a:gd name="T78" fmla="*/ 277 w 1060"/>
                <a:gd name="T79" fmla="*/ 459 h 2410"/>
                <a:gd name="T80" fmla="*/ 511 w 1060"/>
                <a:gd name="T81" fmla="*/ 283 h 2410"/>
                <a:gd name="T82" fmla="*/ 599 w 1060"/>
                <a:gd name="T83" fmla="*/ 182 h 2410"/>
                <a:gd name="T84" fmla="*/ 734 w 1060"/>
                <a:gd name="T85" fmla="*/ 0 h 2410"/>
                <a:gd name="T86" fmla="*/ 769 w 1060"/>
                <a:gd name="T87" fmla="*/ 14 h 2410"/>
                <a:gd name="T88" fmla="*/ 862 w 1060"/>
                <a:gd name="T89" fmla="*/ 147 h 2410"/>
                <a:gd name="T90" fmla="*/ 941 w 1060"/>
                <a:gd name="T91" fmla="*/ 219 h 2410"/>
                <a:gd name="T92" fmla="*/ 1017 w 1060"/>
                <a:gd name="T93" fmla="*/ 278 h 2410"/>
                <a:gd name="T94" fmla="*/ 1060 w 1060"/>
                <a:gd name="T95" fmla="*/ 313 h 2410"/>
                <a:gd name="T96" fmla="*/ 1060 w 1060"/>
                <a:gd name="T97" fmla="*/ 343 h 2410"/>
                <a:gd name="T98" fmla="*/ 1032 w 1060"/>
                <a:gd name="T99" fmla="*/ 364 h 2410"/>
                <a:gd name="T100" fmla="*/ 991 w 1060"/>
                <a:gd name="T101" fmla="*/ 364 h 24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060" h="2410">
                  <a:moveTo>
                    <a:pt x="991" y="364"/>
                  </a:moveTo>
                  <a:lnTo>
                    <a:pt x="813" y="205"/>
                  </a:lnTo>
                  <a:lnTo>
                    <a:pt x="727" y="117"/>
                  </a:lnTo>
                  <a:lnTo>
                    <a:pt x="613" y="234"/>
                  </a:lnTo>
                  <a:lnTo>
                    <a:pt x="364" y="442"/>
                  </a:lnTo>
                  <a:lnTo>
                    <a:pt x="172" y="617"/>
                  </a:lnTo>
                  <a:lnTo>
                    <a:pt x="63" y="761"/>
                  </a:lnTo>
                  <a:lnTo>
                    <a:pt x="359" y="1196"/>
                  </a:lnTo>
                  <a:lnTo>
                    <a:pt x="390" y="1291"/>
                  </a:lnTo>
                  <a:lnTo>
                    <a:pt x="347" y="1225"/>
                  </a:lnTo>
                  <a:lnTo>
                    <a:pt x="300" y="1202"/>
                  </a:lnTo>
                  <a:lnTo>
                    <a:pt x="178" y="1061"/>
                  </a:lnTo>
                  <a:lnTo>
                    <a:pt x="144" y="1109"/>
                  </a:lnTo>
                  <a:lnTo>
                    <a:pt x="215" y="1192"/>
                  </a:lnTo>
                  <a:lnTo>
                    <a:pt x="249" y="1263"/>
                  </a:lnTo>
                  <a:lnTo>
                    <a:pt x="262" y="1357"/>
                  </a:lnTo>
                  <a:lnTo>
                    <a:pt x="284" y="1524"/>
                  </a:lnTo>
                  <a:lnTo>
                    <a:pt x="262" y="1718"/>
                  </a:lnTo>
                  <a:lnTo>
                    <a:pt x="255" y="1837"/>
                  </a:lnTo>
                  <a:lnTo>
                    <a:pt x="277" y="2015"/>
                  </a:lnTo>
                  <a:lnTo>
                    <a:pt x="320" y="2213"/>
                  </a:lnTo>
                  <a:lnTo>
                    <a:pt x="364" y="2328"/>
                  </a:lnTo>
                  <a:lnTo>
                    <a:pt x="314" y="2410"/>
                  </a:lnTo>
                  <a:lnTo>
                    <a:pt x="284" y="2316"/>
                  </a:lnTo>
                  <a:lnTo>
                    <a:pt x="242" y="2139"/>
                  </a:lnTo>
                  <a:lnTo>
                    <a:pt x="215" y="1937"/>
                  </a:lnTo>
                  <a:lnTo>
                    <a:pt x="215" y="1773"/>
                  </a:lnTo>
                  <a:lnTo>
                    <a:pt x="229" y="1612"/>
                  </a:lnTo>
                  <a:lnTo>
                    <a:pt x="235" y="1482"/>
                  </a:lnTo>
                  <a:lnTo>
                    <a:pt x="229" y="1323"/>
                  </a:lnTo>
                  <a:lnTo>
                    <a:pt x="206" y="1235"/>
                  </a:lnTo>
                  <a:lnTo>
                    <a:pt x="149" y="1148"/>
                  </a:lnTo>
                  <a:lnTo>
                    <a:pt x="107" y="1127"/>
                  </a:lnTo>
                  <a:lnTo>
                    <a:pt x="0" y="1127"/>
                  </a:lnTo>
                  <a:lnTo>
                    <a:pt x="51" y="1082"/>
                  </a:lnTo>
                  <a:lnTo>
                    <a:pt x="133" y="1067"/>
                  </a:lnTo>
                  <a:lnTo>
                    <a:pt x="155" y="1024"/>
                  </a:lnTo>
                  <a:lnTo>
                    <a:pt x="37" y="753"/>
                  </a:lnTo>
                  <a:lnTo>
                    <a:pt x="192" y="536"/>
                  </a:lnTo>
                  <a:lnTo>
                    <a:pt x="277" y="459"/>
                  </a:lnTo>
                  <a:lnTo>
                    <a:pt x="511" y="283"/>
                  </a:lnTo>
                  <a:lnTo>
                    <a:pt x="599" y="182"/>
                  </a:lnTo>
                  <a:lnTo>
                    <a:pt x="734" y="0"/>
                  </a:lnTo>
                  <a:lnTo>
                    <a:pt x="769" y="14"/>
                  </a:lnTo>
                  <a:lnTo>
                    <a:pt x="862" y="147"/>
                  </a:lnTo>
                  <a:lnTo>
                    <a:pt x="941" y="219"/>
                  </a:lnTo>
                  <a:lnTo>
                    <a:pt x="1017" y="278"/>
                  </a:lnTo>
                  <a:lnTo>
                    <a:pt x="1060" y="313"/>
                  </a:lnTo>
                  <a:lnTo>
                    <a:pt x="1060" y="343"/>
                  </a:lnTo>
                  <a:lnTo>
                    <a:pt x="1032" y="364"/>
                  </a:lnTo>
                  <a:lnTo>
                    <a:pt x="991" y="364"/>
                  </a:lnTo>
                  <a:close/>
                </a:path>
              </a:pathLst>
            </a:custGeom>
            <a:solidFill>
              <a:srgbClr val="000000"/>
            </a:solidFill>
            <a:ln w="0">
              <a:solidFill>
                <a:srgbClr val="000000"/>
              </a:solidFill>
              <a:prstDash val="solid"/>
              <a:round/>
              <a:headEnd/>
              <a:tailEnd/>
            </a:ln>
          </p:spPr>
          <p:txBody>
            <a:bodyPr/>
            <a:lstStyle/>
            <a:p>
              <a:endParaRPr lang="en-GB"/>
            </a:p>
          </p:txBody>
        </p:sp>
        <p:sp>
          <p:nvSpPr>
            <p:cNvPr id="204871" name="Freeform 71"/>
            <p:cNvSpPr>
              <a:spLocks/>
            </p:cNvSpPr>
            <p:nvPr/>
          </p:nvSpPr>
          <p:spPr bwMode="auto">
            <a:xfrm>
              <a:off x="4880" y="2184"/>
              <a:ext cx="55" cy="440"/>
            </a:xfrm>
            <a:custGeom>
              <a:avLst/>
              <a:gdLst>
                <a:gd name="T0" fmla="*/ 309 w 332"/>
                <a:gd name="T1" fmla="*/ 0 h 2200"/>
                <a:gd name="T2" fmla="*/ 96 w 332"/>
                <a:gd name="T3" fmla="*/ 123 h 2200"/>
                <a:gd name="T4" fmla="*/ 145 w 332"/>
                <a:gd name="T5" fmla="*/ 139 h 2200"/>
                <a:gd name="T6" fmla="*/ 66 w 332"/>
                <a:gd name="T7" fmla="*/ 535 h 2200"/>
                <a:gd name="T8" fmla="*/ 109 w 332"/>
                <a:gd name="T9" fmla="*/ 414 h 2200"/>
                <a:gd name="T10" fmla="*/ 187 w 332"/>
                <a:gd name="T11" fmla="*/ 371 h 2200"/>
                <a:gd name="T12" fmla="*/ 210 w 332"/>
                <a:gd name="T13" fmla="*/ 443 h 2200"/>
                <a:gd name="T14" fmla="*/ 172 w 332"/>
                <a:gd name="T15" fmla="*/ 588 h 2200"/>
                <a:gd name="T16" fmla="*/ 96 w 332"/>
                <a:gd name="T17" fmla="*/ 732 h 2200"/>
                <a:gd name="T18" fmla="*/ 44 w 332"/>
                <a:gd name="T19" fmla="*/ 897 h 2200"/>
                <a:gd name="T20" fmla="*/ 17 w 332"/>
                <a:gd name="T21" fmla="*/ 1096 h 2200"/>
                <a:gd name="T22" fmla="*/ 17 w 332"/>
                <a:gd name="T23" fmla="*/ 1511 h 2200"/>
                <a:gd name="T24" fmla="*/ 23 w 332"/>
                <a:gd name="T25" fmla="*/ 1827 h 2200"/>
                <a:gd name="T26" fmla="*/ 23 w 332"/>
                <a:gd name="T27" fmla="*/ 1988 h 2200"/>
                <a:gd name="T28" fmla="*/ 0 w 332"/>
                <a:gd name="T29" fmla="*/ 2200 h 2200"/>
                <a:gd name="T30" fmla="*/ 23 w 332"/>
                <a:gd name="T31" fmla="*/ 2032 h 2200"/>
                <a:gd name="T32" fmla="*/ 32 w 332"/>
                <a:gd name="T33" fmla="*/ 1899 h 2200"/>
                <a:gd name="T34" fmla="*/ 37 w 332"/>
                <a:gd name="T35" fmla="*/ 1502 h 2200"/>
                <a:gd name="T36" fmla="*/ 32 w 332"/>
                <a:gd name="T37" fmla="*/ 1089 h 2200"/>
                <a:gd name="T38" fmla="*/ 66 w 332"/>
                <a:gd name="T39" fmla="*/ 907 h 2200"/>
                <a:gd name="T40" fmla="*/ 122 w 332"/>
                <a:gd name="T41" fmla="*/ 732 h 2200"/>
                <a:gd name="T42" fmla="*/ 202 w 332"/>
                <a:gd name="T43" fmla="*/ 633 h 2200"/>
                <a:gd name="T44" fmla="*/ 244 w 332"/>
                <a:gd name="T45" fmla="*/ 545 h 2200"/>
                <a:gd name="T46" fmla="*/ 261 w 332"/>
                <a:gd name="T47" fmla="*/ 474 h 2200"/>
                <a:gd name="T48" fmla="*/ 241 w 332"/>
                <a:gd name="T49" fmla="*/ 420 h 2200"/>
                <a:gd name="T50" fmla="*/ 267 w 332"/>
                <a:gd name="T51" fmla="*/ 322 h 2200"/>
                <a:gd name="T52" fmla="*/ 210 w 332"/>
                <a:gd name="T53" fmla="*/ 267 h 2200"/>
                <a:gd name="T54" fmla="*/ 187 w 332"/>
                <a:gd name="T55" fmla="*/ 202 h 2200"/>
                <a:gd name="T56" fmla="*/ 193 w 332"/>
                <a:gd name="T57" fmla="*/ 131 h 2200"/>
                <a:gd name="T58" fmla="*/ 332 w 332"/>
                <a:gd name="T59" fmla="*/ 8 h 2200"/>
                <a:gd name="T60" fmla="*/ 309 w 332"/>
                <a:gd name="T61" fmla="*/ 0 h 22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332" h="2200">
                  <a:moveTo>
                    <a:pt x="309" y="0"/>
                  </a:moveTo>
                  <a:lnTo>
                    <a:pt x="96" y="123"/>
                  </a:lnTo>
                  <a:lnTo>
                    <a:pt x="145" y="139"/>
                  </a:lnTo>
                  <a:lnTo>
                    <a:pt x="66" y="535"/>
                  </a:lnTo>
                  <a:lnTo>
                    <a:pt x="109" y="414"/>
                  </a:lnTo>
                  <a:lnTo>
                    <a:pt x="187" y="371"/>
                  </a:lnTo>
                  <a:lnTo>
                    <a:pt x="210" y="443"/>
                  </a:lnTo>
                  <a:lnTo>
                    <a:pt x="172" y="588"/>
                  </a:lnTo>
                  <a:lnTo>
                    <a:pt x="96" y="732"/>
                  </a:lnTo>
                  <a:lnTo>
                    <a:pt x="44" y="897"/>
                  </a:lnTo>
                  <a:lnTo>
                    <a:pt x="17" y="1096"/>
                  </a:lnTo>
                  <a:lnTo>
                    <a:pt x="17" y="1511"/>
                  </a:lnTo>
                  <a:lnTo>
                    <a:pt x="23" y="1827"/>
                  </a:lnTo>
                  <a:lnTo>
                    <a:pt x="23" y="1988"/>
                  </a:lnTo>
                  <a:lnTo>
                    <a:pt x="0" y="2200"/>
                  </a:lnTo>
                  <a:lnTo>
                    <a:pt x="23" y="2032"/>
                  </a:lnTo>
                  <a:lnTo>
                    <a:pt x="32" y="1899"/>
                  </a:lnTo>
                  <a:lnTo>
                    <a:pt x="37" y="1502"/>
                  </a:lnTo>
                  <a:lnTo>
                    <a:pt x="32" y="1089"/>
                  </a:lnTo>
                  <a:lnTo>
                    <a:pt x="66" y="907"/>
                  </a:lnTo>
                  <a:lnTo>
                    <a:pt x="122" y="732"/>
                  </a:lnTo>
                  <a:lnTo>
                    <a:pt x="202" y="633"/>
                  </a:lnTo>
                  <a:lnTo>
                    <a:pt x="244" y="545"/>
                  </a:lnTo>
                  <a:lnTo>
                    <a:pt x="261" y="474"/>
                  </a:lnTo>
                  <a:lnTo>
                    <a:pt x="241" y="420"/>
                  </a:lnTo>
                  <a:lnTo>
                    <a:pt x="267" y="322"/>
                  </a:lnTo>
                  <a:lnTo>
                    <a:pt x="210" y="267"/>
                  </a:lnTo>
                  <a:lnTo>
                    <a:pt x="187" y="202"/>
                  </a:lnTo>
                  <a:lnTo>
                    <a:pt x="193" y="131"/>
                  </a:lnTo>
                  <a:lnTo>
                    <a:pt x="332" y="8"/>
                  </a:lnTo>
                  <a:lnTo>
                    <a:pt x="309" y="0"/>
                  </a:lnTo>
                  <a:close/>
                </a:path>
              </a:pathLst>
            </a:custGeom>
            <a:solidFill>
              <a:srgbClr val="000000"/>
            </a:solidFill>
            <a:ln w="0">
              <a:solidFill>
                <a:srgbClr val="000000"/>
              </a:solidFill>
              <a:prstDash val="solid"/>
              <a:round/>
              <a:headEnd/>
              <a:tailEnd/>
            </a:ln>
          </p:spPr>
          <p:txBody>
            <a:bodyPr/>
            <a:lstStyle/>
            <a:p>
              <a:endParaRPr lang="en-GB"/>
            </a:p>
          </p:txBody>
        </p:sp>
        <p:sp>
          <p:nvSpPr>
            <p:cNvPr id="204872" name="Freeform 72"/>
            <p:cNvSpPr>
              <a:spLocks/>
            </p:cNvSpPr>
            <p:nvPr/>
          </p:nvSpPr>
          <p:spPr bwMode="auto">
            <a:xfrm>
              <a:off x="4430" y="2605"/>
              <a:ext cx="1042" cy="867"/>
            </a:xfrm>
            <a:custGeom>
              <a:avLst/>
              <a:gdLst>
                <a:gd name="T0" fmla="*/ 662 w 6249"/>
                <a:gd name="T1" fmla="*/ 0 h 4334"/>
                <a:gd name="T2" fmla="*/ 2411 w 6249"/>
                <a:gd name="T3" fmla="*/ 1298 h 4334"/>
                <a:gd name="T4" fmla="*/ 2389 w 6249"/>
                <a:gd name="T5" fmla="*/ 1358 h 4334"/>
                <a:gd name="T6" fmla="*/ 2389 w 6249"/>
                <a:gd name="T7" fmla="*/ 1392 h 4334"/>
                <a:gd name="T8" fmla="*/ 2434 w 6249"/>
                <a:gd name="T9" fmla="*/ 1483 h 4334"/>
                <a:gd name="T10" fmla="*/ 2470 w 6249"/>
                <a:gd name="T11" fmla="*/ 1494 h 4334"/>
                <a:gd name="T12" fmla="*/ 2490 w 6249"/>
                <a:gd name="T13" fmla="*/ 1494 h 4334"/>
                <a:gd name="T14" fmla="*/ 2777 w 6249"/>
                <a:gd name="T15" fmla="*/ 1332 h 4334"/>
                <a:gd name="T16" fmla="*/ 2616 w 6249"/>
                <a:gd name="T17" fmla="*/ 1460 h 4334"/>
                <a:gd name="T18" fmla="*/ 2674 w 6249"/>
                <a:gd name="T19" fmla="*/ 1507 h 4334"/>
                <a:gd name="T20" fmla="*/ 2753 w 6249"/>
                <a:gd name="T21" fmla="*/ 1413 h 4334"/>
                <a:gd name="T22" fmla="*/ 2603 w 6249"/>
                <a:gd name="T23" fmla="*/ 1644 h 4334"/>
                <a:gd name="T24" fmla="*/ 2603 w 6249"/>
                <a:gd name="T25" fmla="*/ 1681 h 4334"/>
                <a:gd name="T26" fmla="*/ 2628 w 6249"/>
                <a:gd name="T27" fmla="*/ 1726 h 4334"/>
                <a:gd name="T28" fmla="*/ 2674 w 6249"/>
                <a:gd name="T29" fmla="*/ 1772 h 4334"/>
                <a:gd name="T30" fmla="*/ 2707 w 6249"/>
                <a:gd name="T31" fmla="*/ 1772 h 4334"/>
                <a:gd name="T32" fmla="*/ 2753 w 6249"/>
                <a:gd name="T33" fmla="*/ 1738 h 4334"/>
                <a:gd name="T34" fmla="*/ 2912 w 6249"/>
                <a:gd name="T35" fmla="*/ 1552 h 4334"/>
                <a:gd name="T36" fmla="*/ 2786 w 6249"/>
                <a:gd name="T37" fmla="*/ 1819 h 4334"/>
                <a:gd name="T38" fmla="*/ 2799 w 6249"/>
                <a:gd name="T39" fmla="*/ 1866 h 4334"/>
                <a:gd name="T40" fmla="*/ 2858 w 6249"/>
                <a:gd name="T41" fmla="*/ 1900 h 4334"/>
                <a:gd name="T42" fmla="*/ 2899 w 6249"/>
                <a:gd name="T43" fmla="*/ 1900 h 4334"/>
                <a:gd name="T44" fmla="*/ 2945 w 6249"/>
                <a:gd name="T45" fmla="*/ 1853 h 4334"/>
                <a:gd name="T46" fmla="*/ 3095 w 6249"/>
                <a:gd name="T47" fmla="*/ 1691 h 4334"/>
                <a:gd name="T48" fmla="*/ 2983 w 6249"/>
                <a:gd name="T49" fmla="*/ 1913 h 4334"/>
                <a:gd name="T50" fmla="*/ 2992 w 6249"/>
                <a:gd name="T51" fmla="*/ 1946 h 4334"/>
                <a:gd name="T52" fmla="*/ 3037 w 6249"/>
                <a:gd name="T53" fmla="*/ 1972 h 4334"/>
                <a:gd name="T54" fmla="*/ 3104 w 6249"/>
                <a:gd name="T55" fmla="*/ 1972 h 4334"/>
                <a:gd name="T56" fmla="*/ 3164 w 6249"/>
                <a:gd name="T57" fmla="*/ 1937 h 4334"/>
                <a:gd name="T58" fmla="*/ 3300 w 6249"/>
                <a:gd name="T59" fmla="*/ 1798 h 4334"/>
                <a:gd name="T60" fmla="*/ 3243 w 6249"/>
                <a:gd name="T61" fmla="*/ 1913 h 4334"/>
                <a:gd name="T62" fmla="*/ 3756 w 6249"/>
                <a:gd name="T63" fmla="*/ 2270 h 4334"/>
                <a:gd name="T64" fmla="*/ 3822 w 6249"/>
                <a:gd name="T65" fmla="*/ 2249 h 4334"/>
                <a:gd name="T66" fmla="*/ 3914 w 6249"/>
                <a:gd name="T67" fmla="*/ 2131 h 4334"/>
                <a:gd name="T68" fmla="*/ 3981 w 6249"/>
                <a:gd name="T69" fmla="*/ 1994 h 4334"/>
                <a:gd name="T70" fmla="*/ 3993 w 6249"/>
                <a:gd name="T71" fmla="*/ 1913 h 4334"/>
                <a:gd name="T72" fmla="*/ 3981 w 6249"/>
                <a:gd name="T73" fmla="*/ 1866 h 4334"/>
                <a:gd name="T74" fmla="*/ 3981 w 6249"/>
                <a:gd name="T75" fmla="*/ 1762 h 4334"/>
                <a:gd name="T76" fmla="*/ 5727 w 6249"/>
                <a:gd name="T77" fmla="*/ 2168 h 4334"/>
                <a:gd name="T78" fmla="*/ 5831 w 6249"/>
                <a:gd name="T79" fmla="*/ 3077 h 4334"/>
                <a:gd name="T80" fmla="*/ 6249 w 6249"/>
                <a:gd name="T81" fmla="*/ 4330 h 4334"/>
                <a:gd name="T82" fmla="*/ 1499 w 6249"/>
                <a:gd name="T83" fmla="*/ 4334 h 4334"/>
                <a:gd name="T84" fmla="*/ 1499 w 6249"/>
                <a:gd name="T85" fmla="*/ 2225 h 4334"/>
                <a:gd name="T86" fmla="*/ 1241 w 6249"/>
                <a:gd name="T87" fmla="*/ 2378 h 4334"/>
                <a:gd name="T88" fmla="*/ 1080 w 6249"/>
                <a:gd name="T89" fmla="*/ 2421 h 4334"/>
                <a:gd name="T90" fmla="*/ 854 w 6249"/>
                <a:gd name="T91" fmla="*/ 2446 h 4334"/>
                <a:gd name="T92" fmla="*/ 828 w 6249"/>
                <a:gd name="T93" fmla="*/ 2330 h 4334"/>
                <a:gd name="T94" fmla="*/ 707 w 6249"/>
                <a:gd name="T95" fmla="*/ 2028 h 4334"/>
                <a:gd name="T96" fmla="*/ 543 w 6249"/>
                <a:gd name="T97" fmla="*/ 1809 h 4334"/>
                <a:gd name="T98" fmla="*/ 375 w 6249"/>
                <a:gd name="T99" fmla="*/ 1644 h 4334"/>
                <a:gd name="T100" fmla="*/ 171 w 6249"/>
                <a:gd name="T101" fmla="*/ 1517 h 4334"/>
                <a:gd name="T102" fmla="*/ 0 w 6249"/>
                <a:gd name="T103" fmla="*/ 1450 h 4334"/>
                <a:gd name="T104" fmla="*/ 181 w 6249"/>
                <a:gd name="T105" fmla="*/ 1112 h 4334"/>
                <a:gd name="T106" fmla="*/ 385 w 6249"/>
                <a:gd name="T107" fmla="*/ 1040 h 4334"/>
                <a:gd name="T108" fmla="*/ 385 w 6249"/>
                <a:gd name="T109" fmla="*/ 962 h 4334"/>
                <a:gd name="T110" fmla="*/ 457 w 6249"/>
                <a:gd name="T111" fmla="*/ 912 h 4334"/>
                <a:gd name="T112" fmla="*/ 581 w 6249"/>
                <a:gd name="T113" fmla="*/ 912 h 4334"/>
                <a:gd name="T114" fmla="*/ 477 w 6249"/>
                <a:gd name="T115" fmla="*/ 521 h 4334"/>
                <a:gd name="T116" fmla="*/ 614 w 6249"/>
                <a:gd name="T117" fmla="*/ 81 h 4334"/>
                <a:gd name="T118" fmla="*/ 662 w 6249"/>
                <a:gd name="T119" fmla="*/ 0 h 43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49" h="4334">
                  <a:moveTo>
                    <a:pt x="662" y="0"/>
                  </a:moveTo>
                  <a:lnTo>
                    <a:pt x="2411" y="1298"/>
                  </a:lnTo>
                  <a:lnTo>
                    <a:pt x="2389" y="1358"/>
                  </a:lnTo>
                  <a:lnTo>
                    <a:pt x="2389" y="1392"/>
                  </a:lnTo>
                  <a:lnTo>
                    <a:pt x="2434" y="1483"/>
                  </a:lnTo>
                  <a:lnTo>
                    <a:pt x="2470" y="1494"/>
                  </a:lnTo>
                  <a:lnTo>
                    <a:pt x="2490" y="1494"/>
                  </a:lnTo>
                  <a:lnTo>
                    <a:pt x="2777" y="1332"/>
                  </a:lnTo>
                  <a:lnTo>
                    <a:pt x="2616" y="1460"/>
                  </a:lnTo>
                  <a:lnTo>
                    <a:pt x="2674" y="1507"/>
                  </a:lnTo>
                  <a:lnTo>
                    <a:pt x="2753" y="1413"/>
                  </a:lnTo>
                  <a:lnTo>
                    <a:pt x="2603" y="1644"/>
                  </a:lnTo>
                  <a:lnTo>
                    <a:pt x="2603" y="1681"/>
                  </a:lnTo>
                  <a:lnTo>
                    <a:pt x="2628" y="1726"/>
                  </a:lnTo>
                  <a:lnTo>
                    <a:pt x="2674" y="1772"/>
                  </a:lnTo>
                  <a:lnTo>
                    <a:pt x="2707" y="1772"/>
                  </a:lnTo>
                  <a:lnTo>
                    <a:pt x="2753" y="1738"/>
                  </a:lnTo>
                  <a:lnTo>
                    <a:pt x="2912" y="1552"/>
                  </a:lnTo>
                  <a:lnTo>
                    <a:pt x="2786" y="1819"/>
                  </a:lnTo>
                  <a:lnTo>
                    <a:pt x="2799" y="1866"/>
                  </a:lnTo>
                  <a:lnTo>
                    <a:pt x="2858" y="1900"/>
                  </a:lnTo>
                  <a:lnTo>
                    <a:pt x="2899" y="1900"/>
                  </a:lnTo>
                  <a:lnTo>
                    <a:pt x="2945" y="1853"/>
                  </a:lnTo>
                  <a:lnTo>
                    <a:pt x="3095" y="1691"/>
                  </a:lnTo>
                  <a:lnTo>
                    <a:pt x="2983" y="1913"/>
                  </a:lnTo>
                  <a:lnTo>
                    <a:pt x="2992" y="1946"/>
                  </a:lnTo>
                  <a:lnTo>
                    <a:pt x="3037" y="1972"/>
                  </a:lnTo>
                  <a:lnTo>
                    <a:pt x="3104" y="1972"/>
                  </a:lnTo>
                  <a:lnTo>
                    <a:pt x="3164" y="1937"/>
                  </a:lnTo>
                  <a:lnTo>
                    <a:pt x="3300" y="1798"/>
                  </a:lnTo>
                  <a:lnTo>
                    <a:pt x="3243" y="1913"/>
                  </a:lnTo>
                  <a:lnTo>
                    <a:pt x="3756" y="2270"/>
                  </a:lnTo>
                  <a:lnTo>
                    <a:pt x="3822" y="2249"/>
                  </a:lnTo>
                  <a:lnTo>
                    <a:pt x="3914" y="2131"/>
                  </a:lnTo>
                  <a:lnTo>
                    <a:pt x="3981" y="1994"/>
                  </a:lnTo>
                  <a:lnTo>
                    <a:pt x="3993" y="1913"/>
                  </a:lnTo>
                  <a:lnTo>
                    <a:pt x="3981" y="1866"/>
                  </a:lnTo>
                  <a:lnTo>
                    <a:pt x="3981" y="1762"/>
                  </a:lnTo>
                  <a:lnTo>
                    <a:pt x="5727" y="2168"/>
                  </a:lnTo>
                  <a:lnTo>
                    <a:pt x="5831" y="3077"/>
                  </a:lnTo>
                  <a:lnTo>
                    <a:pt x="6249" y="4330"/>
                  </a:lnTo>
                  <a:lnTo>
                    <a:pt x="1499" y="4334"/>
                  </a:lnTo>
                  <a:lnTo>
                    <a:pt x="1499" y="2225"/>
                  </a:lnTo>
                  <a:lnTo>
                    <a:pt x="1241" y="2378"/>
                  </a:lnTo>
                  <a:lnTo>
                    <a:pt x="1080" y="2421"/>
                  </a:lnTo>
                  <a:lnTo>
                    <a:pt x="854" y="2446"/>
                  </a:lnTo>
                  <a:lnTo>
                    <a:pt x="828" y="2330"/>
                  </a:lnTo>
                  <a:lnTo>
                    <a:pt x="707" y="2028"/>
                  </a:lnTo>
                  <a:lnTo>
                    <a:pt x="543" y="1809"/>
                  </a:lnTo>
                  <a:lnTo>
                    <a:pt x="375" y="1644"/>
                  </a:lnTo>
                  <a:lnTo>
                    <a:pt x="171" y="1517"/>
                  </a:lnTo>
                  <a:lnTo>
                    <a:pt x="0" y="1450"/>
                  </a:lnTo>
                  <a:lnTo>
                    <a:pt x="181" y="1112"/>
                  </a:lnTo>
                  <a:lnTo>
                    <a:pt x="385" y="1040"/>
                  </a:lnTo>
                  <a:lnTo>
                    <a:pt x="385" y="962"/>
                  </a:lnTo>
                  <a:lnTo>
                    <a:pt x="457" y="912"/>
                  </a:lnTo>
                  <a:lnTo>
                    <a:pt x="581" y="912"/>
                  </a:lnTo>
                  <a:lnTo>
                    <a:pt x="477" y="521"/>
                  </a:lnTo>
                  <a:lnTo>
                    <a:pt x="614" y="81"/>
                  </a:lnTo>
                  <a:lnTo>
                    <a:pt x="662" y="0"/>
                  </a:lnTo>
                  <a:close/>
                </a:path>
              </a:pathLst>
            </a:custGeom>
            <a:solidFill>
              <a:srgbClr val="000000"/>
            </a:solidFill>
            <a:ln w="0">
              <a:solidFill>
                <a:srgbClr val="000000"/>
              </a:solidFill>
              <a:prstDash val="solid"/>
              <a:round/>
              <a:headEnd/>
              <a:tailEnd/>
            </a:ln>
          </p:spPr>
          <p:txBody>
            <a:bodyPr/>
            <a:lstStyle/>
            <a:p>
              <a:endParaRPr lang="en-GB"/>
            </a:p>
          </p:txBody>
        </p:sp>
        <p:sp>
          <p:nvSpPr>
            <p:cNvPr id="204873" name="Freeform 73"/>
            <p:cNvSpPr>
              <a:spLocks/>
            </p:cNvSpPr>
            <p:nvPr/>
          </p:nvSpPr>
          <p:spPr bwMode="auto">
            <a:xfrm>
              <a:off x="4546" y="2083"/>
              <a:ext cx="938" cy="970"/>
            </a:xfrm>
            <a:custGeom>
              <a:avLst/>
              <a:gdLst>
                <a:gd name="T0" fmla="*/ 3077 w 5632"/>
                <a:gd name="T1" fmla="*/ 4753 h 4851"/>
                <a:gd name="T2" fmla="*/ 3240 w 5632"/>
                <a:gd name="T3" fmla="*/ 4554 h 4851"/>
                <a:gd name="T4" fmla="*/ 3300 w 5632"/>
                <a:gd name="T5" fmla="*/ 4554 h 4851"/>
                <a:gd name="T6" fmla="*/ 5192 w 5632"/>
                <a:gd name="T7" fmla="*/ 4670 h 4851"/>
                <a:gd name="T8" fmla="*/ 5623 w 5632"/>
                <a:gd name="T9" fmla="*/ 3645 h 4851"/>
                <a:gd name="T10" fmla="*/ 5459 w 5632"/>
                <a:gd name="T11" fmla="*/ 2719 h 4851"/>
                <a:gd name="T12" fmla="*/ 5343 w 5632"/>
                <a:gd name="T13" fmla="*/ 1809 h 4851"/>
                <a:gd name="T14" fmla="*/ 4911 w 5632"/>
                <a:gd name="T15" fmla="*/ 472 h 4851"/>
                <a:gd name="T16" fmla="*/ 4599 w 5632"/>
                <a:gd name="T17" fmla="*/ 317 h 4851"/>
                <a:gd name="T18" fmla="*/ 3728 w 5632"/>
                <a:gd name="T19" fmla="*/ 164 h 4851"/>
                <a:gd name="T20" fmla="*/ 3113 w 5632"/>
                <a:gd name="T21" fmla="*/ 164 h 4851"/>
                <a:gd name="T22" fmla="*/ 2860 w 5632"/>
                <a:gd name="T23" fmla="*/ 805 h 4851"/>
                <a:gd name="T24" fmla="*/ 2739 w 5632"/>
                <a:gd name="T25" fmla="*/ 1597 h 4851"/>
                <a:gd name="T26" fmla="*/ 2486 w 5632"/>
                <a:gd name="T27" fmla="*/ 2185 h 4851"/>
                <a:gd name="T28" fmla="*/ 2125 w 5632"/>
                <a:gd name="T29" fmla="*/ 3265 h 4851"/>
                <a:gd name="T30" fmla="*/ 2042 w 5632"/>
                <a:gd name="T31" fmla="*/ 2779 h 4851"/>
                <a:gd name="T32" fmla="*/ 1880 w 5632"/>
                <a:gd name="T33" fmla="*/ 2185 h 4851"/>
                <a:gd name="T34" fmla="*/ 1719 w 5632"/>
                <a:gd name="T35" fmla="*/ 1299 h 4851"/>
                <a:gd name="T36" fmla="*/ 1742 w 5632"/>
                <a:gd name="T37" fmla="*/ 600 h 4851"/>
                <a:gd name="T38" fmla="*/ 1565 w 5632"/>
                <a:gd name="T39" fmla="*/ 627 h 4851"/>
                <a:gd name="T40" fmla="*/ 908 w 5632"/>
                <a:gd name="T41" fmla="*/ 1121 h 4851"/>
                <a:gd name="T42" fmla="*/ 451 w 5632"/>
                <a:gd name="T43" fmla="*/ 1432 h 4851"/>
                <a:gd name="T44" fmla="*/ 220 w 5632"/>
                <a:gd name="T45" fmla="*/ 1843 h 4851"/>
                <a:gd name="T46" fmla="*/ 0 w 5632"/>
                <a:gd name="T47" fmla="*/ 2470 h 4851"/>
                <a:gd name="T48" fmla="*/ 185 w 5632"/>
                <a:gd name="T49" fmla="*/ 2355 h 4851"/>
                <a:gd name="T50" fmla="*/ 1835 w 5632"/>
                <a:gd name="T51" fmla="*/ 3500 h 4851"/>
                <a:gd name="T52" fmla="*/ 2022 w 5632"/>
                <a:gd name="T53" fmla="*/ 3584 h 4851"/>
                <a:gd name="T54" fmla="*/ 2088 w 5632"/>
                <a:gd name="T55" fmla="*/ 3703 h 4851"/>
                <a:gd name="T56" fmla="*/ 2216 w 5632"/>
                <a:gd name="T57" fmla="*/ 3665 h 4851"/>
                <a:gd name="T58" fmla="*/ 3077 w 5632"/>
                <a:gd name="T59" fmla="*/ 3595 h 4851"/>
                <a:gd name="T60" fmla="*/ 3169 w 5632"/>
                <a:gd name="T61" fmla="*/ 3855 h 4851"/>
                <a:gd name="T62" fmla="*/ 3136 w 5632"/>
                <a:gd name="T63" fmla="*/ 4126 h 4851"/>
                <a:gd name="T64" fmla="*/ 2939 w 5632"/>
                <a:gd name="T65" fmla="*/ 4293 h 4851"/>
                <a:gd name="T66" fmla="*/ 3020 w 5632"/>
                <a:gd name="T67" fmla="*/ 4304 h 4851"/>
                <a:gd name="T68" fmla="*/ 3240 w 5632"/>
                <a:gd name="T69" fmla="*/ 4504 h 4851"/>
                <a:gd name="T70" fmla="*/ 3077 w 5632"/>
                <a:gd name="T71" fmla="*/ 4695 h 4851"/>
                <a:gd name="T72" fmla="*/ 3067 w 5632"/>
                <a:gd name="T73" fmla="*/ 4814 h 48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5632" h="4851">
                  <a:moveTo>
                    <a:pt x="3067" y="4814"/>
                  </a:moveTo>
                  <a:lnTo>
                    <a:pt x="3077" y="4753"/>
                  </a:lnTo>
                  <a:lnTo>
                    <a:pt x="3146" y="4661"/>
                  </a:lnTo>
                  <a:lnTo>
                    <a:pt x="3240" y="4554"/>
                  </a:lnTo>
                  <a:lnTo>
                    <a:pt x="3274" y="4542"/>
                  </a:lnTo>
                  <a:lnTo>
                    <a:pt x="3300" y="4554"/>
                  </a:lnTo>
                  <a:lnTo>
                    <a:pt x="5015" y="4851"/>
                  </a:lnTo>
                  <a:lnTo>
                    <a:pt x="5192" y="4670"/>
                  </a:lnTo>
                  <a:lnTo>
                    <a:pt x="5238" y="4139"/>
                  </a:lnTo>
                  <a:lnTo>
                    <a:pt x="5623" y="3645"/>
                  </a:lnTo>
                  <a:lnTo>
                    <a:pt x="5632" y="3333"/>
                  </a:lnTo>
                  <a:lnTo>
                    <a:pt x="5459" y="2719"/>
                  </a:lnTo>
                  <a:lnTo>
                    <a:pt x="5308" y="2080"/>
                  </a:lnTo>
                  <a:lnTo>
                    <a:pt x="5343" y="1809"/>
                  </a:lnTo>
                  <a:lnTo>
                    <a:pt x="5144" y="885"/>
                  </a:lnTo>
                  <a:lnTo>
                    <a:pt x="4911" y="472"/>
                  </a:lnTo>
                  <a:lnTo>
                    <a:pt x="4762" y="423"/>
                  </a:lnTo>
                  <a:lnTo>
                    <a:pt x="4599" y="317"/>
                  </a:lnTo>
                  <a:lnTo>
                    <a:pt x="4124" y="245"/>
                  </a:lnTo>
                  <a:lnTo>
                    <a:pt x="3728" y="164"/>
                  </a:lnTo>
                  <a:lnTo>
                    <a:pt x="3287" y="0"/>
                  </a:lnTo>
                  <a:lnTo>
                    <a:pt x="3113" y="164"/>
                  </a:lnTo>
                  <a:lnTo>
                    <a:pt x="2959" y="461"/>
                  </a:lnTo>
                  <a:lnTo>
                    <a:pt x="2860" y="805"/>
                  </a:lnTo>
                  <a:lnTo>
                    <a:pt x="2798" y="1265"/>
                  </a:lnTo>
                  <a:lnTo>
                    <a:pt x="2739" y="1597"/>
                  </a:lnTo>
                  <a:lnTo>
                    <a:pt x="2636" y="1902"/>
                  </a:lnTo>
                  <a:lnTo>
                    <a:pt x="2486" y="2185"/>
                  </a:lnTo>
                  <a:lnTo>
                    <a:pt x="2312" y="2648"/>
                  </a:lnTo>
                  <a:lnTo>
                    <a:pt x="2125" y="3265"/>
                  </a:lnTo>
                  <a:lnTo>
                    <a:pt x="2080" y="3441"/>
                  </a:lnTo>
                  <a:lnTo>
                    <a:pt x="2042" y="2779"/>
                  </a:lnTo>
                  <a:lnTo>
                    <a:pt x="1972" y="2497"/>
                  </a:lnTo>
                  <a:lnTo>
                    <a:pt x="1880" y="2185"/>
                  </a:lnTo>
                  <a:lnTo>
                    <a:pt x="1765" y="1690"/>
                  </a:lnTo>
                  <a:lnTo>
                    <a:pt x="1719" y="1299"/>
                  </a:lnTo>
                  <a:lnTo>
                    <a:pt x="1706" y="896"/>
                  </a:lnTo>
                  <a:lnTo>
                    <a:pt x="1742" y="600"/>
                  </a:lnTo>
                  <a:lnTo>
                    <a:pt x="1787" y="413"/>
                  </a:lnTo>
                  <a:lnTo>
                    <a:pt x="1565" y="627"/>
                  </a:lnTo>
                  <a:lnTo>
                    <a:pt x="1218" y="922"/>
                  </a:lnTo>
                  <a:lnTo>
                    <a:pt x="908" y="1121"/>
                  </a:lnTo>
                  <a:lnTo>
                    <a:pt x="638" y="1265"/>
                  </a:lnTo>
                  <a:lnTo>
                    <a:pt x="451" y="1432"/>
                  </a:lnTo>
                  <a:lnTo>
                    <a:pt x="359" y="1537"/>
                  </a:lnTo>
                  <a:lnTo>
                    <a:pt x="220" y="1843"/>
                  </a:lnTo>
                  <a:lnTo>
                    <a:pt x="102" y="2153"/>
                  </a:lnTo>
                  <a:lnTo>
                    <a:pt x="0" y="2470"/>
                  </a:lnTo>
                  <a:lnTo>
                    <a:pt x="80" y="2389"/>
                  </a:lnTo>
                  <a:lnTo>
                    <a:pt x="185" y="2355"/>
                  </a:lnTo>
                  <a:lnTo>
                    <a:pt x="277" y="2342"/>
                  </a:lnTo>
                  <a:lnTo>
                    <a:pt x="1835" y="3500"/>
                  </a:lnTo>
                  <a:lnTo>
                    <a:pt x="2031" y="3500"/>
                  </a:lnTo>
                  <a:lnTo>
                    <a:pt x="2022" y="3584"/>
                  </a:lnTo>
                  <a:lnTo>
                    <a:pt x="1952" y="3605"/>
                  </a:lnTo>
                  <a:lnTo>
                    <a:pt x="2088" y="3703"/>
                  </a:lnTo>
                  <a:lnTo>
                    <a:pt x="1765" y="3894"/>
                  </a:lnTo>
                  <a:lnTo>
                    <a:pt x="2216" y="3665"/>
                  </a:lnTo>
                  <a:lnTo>
                    <a:pt x="3010" y="3547"/>
                  </a:lnTo>
                  <a:lnTo>
                    <a:pt x="3077" y="3595"/>
                  </a:lnTo>
                  <a:lnTo>
                    <a:pt x="3136" y="3703"/>
                  </a:lnTo>
                  <a:lnTo>
                    <a:pt x="3169" y="3855"/>
                  </a:lnTo>
                  <a:lnTo>
                    <a:pt x="3169" y="3987"/>
                  </a:lnTo>
                  <a:lnTo>
                    <a:pt x="3136" y="4126"/>
                  </a:lnTo>
                  <a:lnTo>
                    <a:pt x="3054" y="4225"/>
                  </a:lnTo>
                  <a:lnTo>
                    <a:pt x="2939" y="4293"/>
                  </a:lnTo>
                  <a:lnTo>
                    <a:pt x="2716" y="4389"/>
                  </a:lnTo>
                  <a:lnTo>
                    <a:pt x="3020" y="4304"/>
                  </a:lnTo>
                  <a:lnTo>
                    <a:pt x="3240" y="4461"/>
                  </a:lnTo>
                  <a:lnTo>
                    <a:pt x="3240" y="4504"/>
                  </a:lnTo>
                  <a:lnTo>
                    <a:pt x="3169" y="4562"/>
                  </a:lnTo>
                  <a:lnTo>
                    <a:pt x="3077" y="4695"/>
                  </a:lnTo>
                  <a:lnTo>
                    <a:pt x="3054" y="4766"/>
                  </a:lnTo>
                  <a:lnTo>
                    <a:pt x="3067" y="4814"/>
                  </a:lnTo>
                  <a:close/>
                </a:path>
              </a:pathLst>
            </a:custGeom>
            <a:solidFill>
              <a:srgbClr val="000000"/>
            </a:solidFill>
            <a:ln w="0">
              <a:solidFill>
                <a:srgbClr val="000000"/>
              </a:solidFill>
              <a:prstDash val="solid"/>
              <a:round/>
              <a:headEnd/>
              <a:tailEnd/>
            </a:ln>
          </p:spPr>
          <p:txBody>
            <a:bodyPr/>
            <a:lstStyle/>
            <a:p>
              <a:endParaRPr lang="en-GB"/>
            </a:p>
          </p:txBody>
        </p:sp>
        <p:sp>
          <p:nvSpPr>
            <p:cNvPr id="204874" name="Freeform 74"/>
            <p:cNvSpPr>
              <a:spLocks/>
            </p:cNvSpPr>
            <p:nvPr/>
          </p:nvSpPr>
          <p:spPr bwMode="auto">
            <a:xfrm>
              <a:off x="4768" y="2744"/>
              <a:ext cx="103" cy="68"/>
            </a:xfrm>
            <a:custGeom>
              <a:avLst/>
              <a:gdLst>
                <a:gd name="T0" fmla="*/ 617 w 617"/>
                <a:gd name="T1" fmla="*/ 316 h 343"/>
                <a:gd name="T2" fmla="*/ 474 w 617"/>
                <a:gd name="T3" fmla="*/ 316 h 343"/>
                <a:gd name="T4" fmla="*/ 290 w 617"/>
                <a:gd name="T5" fmla="*/ 293 h 343"/>
                <a:gd name="T6" fmla="*/ 127 w 617"/>
                <a:gd name="T7" fmla="*/ 198 h 343"/>
                <a:gd name="T8" fmla="*/ 116 w 617"/>
                <a:gd name="T9" fmla="*/ 164 h 343"/>
                <a:gd name="T10" fmla="*/ 174 w 617"/>
                <a:gd name="T11" fmla="*/ 139 h 343"/>
                <a:gd name="T12" fmla="*/ 326 w 617"/>
                <a:gd name="T13" fmla="*/ 198 h 343"/>
                <a:gd name="T14" fmla="*/ 174 w 617"/>
                <a:gd name="T15" fmla="*/ 116 h 343"/>
                <a:gd name="T16" fmla="*/ 164 w 617"/>
                <a:gd name="T17" fmla="*/ 58 h 343"/>
                <a:gd name="T18" fmla="*/ 230 w 617"/>
                <a:gd name="T19" fmla="*/ 0 h 343"/>
                <a:gd name="T20" fmla="*/ 164 w 617"/>
                <a:gd name="T21" fmla="*/ 24 h 343"/>
                <a:gd name="T22" fmla="*/ 127 w 617"/>
                <a:gd name="T23" fmla="*/ 9 h 343"/>
                <a:gd name="T24" fmla="*/ 83 w 617"/>
                <a:gd name="T25" fmla="*/ 116 h 343"/>
                <a:gd name="T26" fmla="*/ 23 w 617"/>
                <a:gd name="T27" fmla="*/ 116 h 343"/>
                <a:gd name="T28" fmla="*/ 0 w 617"/>
                <a:gd name="T29" fmla="*/ 211 h 343"/>
                <a:gd name="T30" fmla="*/ 83 w 617"/>
                <a:gd name="T31" fmla="*/ 303 h 343"/>
                <a:gd name="T32" fmla="*/ 116 w 617"/>
                <a:gd name="T33" fmla="*/ 222 h 343"/>
                <a:gd name="T34" fmla="*/ 243 w 617"/>
                <a:gd name="T35" fmla="*/ 303 h 343"/>
                <a:gd name="T36" fmla="*/ 443 w 617"/>
                <a:gd name="T37" fmla="*/ 343 h 343"/>
                <a:gd name="T38" fmla="*/ 617 w 617"/>
                <a:gd name="T39" fmla="*/ 316 h 3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617" h="343">
                  <a:moveTo>
                    <a:pt x="617" y="316"/>
                  </a:moveTo>
                  <a:lnTo>
                    <a:pt x="474" y="316"/>
                  </a:lnTo>
                  <a:lnTo>
                    <a:pt x="290" y="293"/>
                  </a:lnTo>
                  <a:lnTo>
                    <a:pt x="127" y="198"/>
                  </a:lnTo>
                  <a:lnTo>
                    <a:pt x="116" y="164"/>
                  </a:lnTo>
                  <a:lnTo>
                    <a:pt x="174" y="139"/>
                  </a:lnTo>
                  <a:lnTo>
                    <a:pt x="326" y="198"/>
                  </a:lnTo>
                  <a:lnTo>
                    <a:pt x="174" y="116"/>
                  </a:lnTo>
                  <a:lnTo>
                    <a:pt x="164" y="58"/>
                  </a:lnTo>
                  <a:lnTo>
                    <a:pt x="230" y="0"/>
                  </a:lnTo>
                  <a:lnTo>
                    <a:pt x="164" y="24"/>
                  </a:lnTo>
                  <a:lnTo>
                    <a:pt x="127" y="9"/>
                  </a:lnTo>
                  <a:lnTo>
                    <a:pt x="83" y="116"/>
                  </a:lnTo>
                  <a:lnTo>
                    <a:pt x="23" y="116"/>
                  </a:lnTo>
                  <a:lnTo>
                    <a:pt x="0" y="211"/>
                  </a:lnTo>
                  <a:lnTo>
                    <a:pt x="83" y="303"/>
                  </a:lnTo>
                  <a:lnTo>
                    <a:pt x="116" y="222"/>
                  </a:lnTo>
                  <a:lnTo>
                    <a:pt x="243" y="303"/>
                  </a:lnTo>
                  <a:lnTo>
                    <a:pt x="443" y="343"/>
                  </a:lnTo>
                  <a:lnTo>
                    <a:pt x="617" y="316"/>
                  </a:lnTo>
                  <a:close/>
                </a:path>
              </a:pathLst>
            </a:custGeom>
            <a:solidFill>
              <a:srgbClr val="000000"/>
            </a:solidFill>
            <a:ln w="0">
              <a:solidFill>
                <a:srgbClr val="000000"/>
              </a:solidFill>
              <a:prstDash val="solid"/>
              <a:round/>
              <a:headEnd/>
              <a:tailEnd/>
            </a:ln>
          </p:spPr>
          <p:txBody>
            <a:bodyPr/>
            <a:lstStyle/>
            <a:p>
              <a:endParaRPr lang="en-GB"/>
            </a:p>
          </p:txBody>
        </p:sp>
        <p:sp>
          <p:nvSpPr>
            <p:cNvPr id="204875" name="Freeform 75"/>
            <p:cNvSpPr>
              <a:spLocks/>
            </p:cNvSpPr>
            <p:nvPr/>
          </p:nvSpPr>
          <p:spPr bwMode="auto">
            <a:xfrm>
              <a:off x="4722" y="2724"/>
              <a:ext cx="75" cy="55"/>
            </a:xfrm>
            <a:custGeom>
              <a:avLst/>
              <a:gdLst>
                <a:gd name="T0" fmla="*/ 79 w 453"/>
                <a:gd name="T1" fmla="*/ 276 h 276"/>
                <a:gd name="T2" fmla="*/ 56 w 453"/>
                <a:gd name="T3" fmla="*/ 191 h 276"/>
                <a:gd name="T4" fmla="*/ 138 w 453"/>
                <a:gd name="T5" fmla="*/ 239 h 276"/>
                <a:gd name="T6" fmla="*/ 233 w 453"/>
                <a:gd name="T7" fmla="*/ 230 h 276"/>
                <a:gd name="T8" fmla="*/ 302 w 453"/>
                <a:gd name="T9" fmla="*/ 181 h 276"/>
                <a:gd name="T10" fmla="*/ 395 w 453"/>
                <a:gd name="T11" fmla="*/ 167 h 276"/>
                <a:gd name="T12" fmla="*/ 373 w 453"/>
                <a:gd name="T13" fmla="*/ 124 h 276"/>
                <a:gd name="T14" fmla="*/ 382 w 453"/>
                <a:gd name="T15" fmla="*/ 63 h 276"/>
                <a:gd name="T16" fmla="*/ 453 w 453"/>
                <a:gd name="T17" fmla="*/ 14 h 276"/>
                <a:gd name="T18" fmla="*/ 406 w 453"/>
                <a:gd name="T19" fmla="*/ 0 h 276"/>
                <a:gd name="T20" fmla="*/ 349 w 453"/>
                <a:gd name="T21" fmla="*/ 39 h 276"/>
                <a:gd name="T22" fmla="*/ 336 w 453"/>
                <a:gd name="T23" fmla="*/ 144 h 276"/>
                <a:gd name="T24" fmla="*/ 266 w 453"/>
                <a:gd name="T25" fmla="*/ 158 h 276"/>
                <a:gd name="T26" fmla="*/ 208 w 453"/>
                <a:gd name="T27" fmla="*/ 191 h 276"/>
                <a:gd name="T28" fmla="*/ 149 w 453"/>
                <a:gd name="T29" fmla="*/ 191 h 276"/>
                <a:gd name="T30" fmla="*/ 26 w 453"/>
                <a:gd name="T31" fmla="*/ 144 h 276"/>
                <a:gd name="T32" fmla="*/ 0 w 453"/>
                <a:gd name="T33" fmla="*/ 252 h 276"/>
                <a:gd name="T34" fmla="*/ 79 w 453"/>
                <a:gd name="T35" fmla="*/ 276 h 2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453" h="276">
                  <a:moveTo>
                    <a:pt x="79" y="276"/>
                  </a:moveTo>
                  <a:lnTo>
                    <a:pt x="56" y="191"/>
                  </a:lnTo>
                  <a:lnTo>
                    <a:pt x="138" y="239"/>
                  </a:lnTo>
                  <a:lnTo>
                    <a:pt x="233" y="230"/>
                  </a:lnTo>
                  <a:lnTo>
                    <a:pt x="302" y="181"/>
                  </a:lnTo>
                  <a:lnTo>
                    <a:pt x="395" y="167"/>
                  </a:lnTo>
                  <a:lnTo>
                    <a:pt x="373" y="124"/>
                  </a:lnTo>
                  <a:lnTo>
                    <a:pt x="382" y="63"/>
                  </a:lnTo>
                  <a:lnTo>
                    <a:pt x="453" y="14"/>
                  </a:lnTo>
                  <a:lnTo>
                    <a:pt x="406" y="0"/>
                  </a:lnTo>
                  <a:lnTo>
                    <a:pt x="349" y="39"/>
                  </a:lnTo>
                  <a:lnTo>
                    <a:pt x="336" y="144"/>
                  </a:lnTo>
                  <a:lnTo>
                    <a:pt x="266" y="158"/>
                  </a:lnTo>
                  <a:lnTo>
                    <a:pt x="208" y="191"/>
                  </a:lnTo>
                  <a:lnTo>
                    <a:pt x="149" y="191"/>
                  </a:lnTo>
                  <a:lnTo>
                    <a:pt x="26" y="144"/>
                  </a:lnTo>
                  <a:lnTo>
                    <a:pt x="0" y="252"/>
                  </a:lnTo>
                  <a:lnTo>
                    <a:pt x="79" y="276"/>
                  </a:lnTo>
                  <a:close/>
                </a:path>
              </a:pathLst>
            </a:custGeom>
            <a:solidFill>
              <a:srgbClr val="000000"/>
            </a:solidFill>
            <a:ln w="0">
              <a:solidFill>
                <a:srgbClr val="000000"/>
              </a:solidFill>
              <a:prstDash val="solid"/>
              <a:round/>
              <a:headEnd/>
              <a:tailEnd/>
            </a:ln>
          </p:spPr>
          <p:txBody>
            <a:bodyPr/>
            <a:lstStyle/>
            <a:p>
              <a:endParaRPr lang="en-GB"/>
            </a:p>
          </p:txBody>
        </p:sp>
        <p:sp>
          <p:nvSpPr>
            <p:cNvPr id="204876" name="Freeform 76"/>
            <p:cNvSpPr>
              <a:spLocks/>
            </p:cNvSpPr>
            <p:nvPr/>
          </p:nvSpPr>
          <p:spPr bwMode="auto">
            <a:xfrm>
              <a:off x="4741" y="2770"/>
              <a:ext cx="31" cy="25"/>
            </a:xfrm>
            <a:custGeom>
              <a:avLst/>
              <a:gdLst>
                <a:gd name="T0" fmla="*/ 0 w 184"/>
                <a:gd name="T1" fmla="*/ 81 h 128"/>
                <a:gd name="T2" fmla="*/ 68 w 184"/>
                <a:gd name="T3" fmla="*/ 81 h 128"/>
                <a:gd name="T4" fmla="*/ 115 w 184"/>
                <a:gd name="T5" fmla="*/ 58 h 128"/>
                <a:gd name="T6" fmla="*/ 184 w 184"/>
                <a:gd name="T7" fmla="*/ 0 h 128"/>
                <a:gd name="T8" fmla="*/ 174 w 184"/>
                <a:gd name="T9" fmla="*/ 46 h 128"/>
                <a:gd name="T10" fmla="*/ 115 w 184"/>
                <a:gd name="T11" fmla="*/ 92 h 128"/>
                <a:gd name="T12" fmla="*/ 31 w 184"/>
                <a:gd name="T13" fmla="*/ 128 h 128"/>
                <a:gd name="T14" fmla="*/ 0 w 184"/>
                <a:gd name="T15" fmla="*/ 81 h 1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84" h="128">
                  <a:moveTo>
                    <a:pt x="0" y="81"/>
                  </a:moveTo>
                  <a:lnTo>
                    <a:pt x="68" y="81"/>
                  </a:lnTo>
                  <a:lnTo>
                    <a:pt x="115" y="58"/>
                  </a:lnTo>
                  <a:lnTo>
                    <a:pt x="184" y="0"/>
                  </a:lnTo>
                  <a:lnTo>
                    <a:pt x="174" y="46"/>
                  </a:lnTo>
                  <a:lnTo>
                    <a:pt x="115" y="92"/>
                  </a:lnTo>
                  <a:lnTo>
                    <a:pt x="31" y="128"/>
                  </a:lnTo>
                  <a:lnTo>
                    <a:pt x="0" y="81"/>
                  </a:lnTo>
                  <a:close/>
                </a:path>
              </a:pathLst>
            </a:custGeom>
            <a:solidFill>
              <a:srgbClr val="000000"/>
            </a:solidFill>
            <a:ln w="0">
              <a:solidFill>
                <a:srgbClr val="000000"/>
              </a:solidFill>
              <a:prstDash val="solid"/>
              <a:round/>
              <a:headEnd/>
              <a:tailEnd/>
            </a:ln>
          </p:spPr>
          <p:txBody>
            <a:bodyPr/>
            <a:lstStyle/>
            <a:p>
              <a:endParaRPr lang="en-GB"/>
            </a:p>
          </p:txBody>
        </p:sp>
      </p:grpSp>
      <p:sp>
        <p:nvSpPr>
          <p:cNvPr id="204877" name="Text Box 77"/>
          <p:cNvSpPr txBox="1">
            <a:spLocks noChangeArrowheads="1"/>
          </p:cNvSpPr>
          <p:nvPr/>
        </p:nvSpPr>
        <p:spPr bwMode="auto">
          <a:xfrm>
            <a:off x="2209800" y="3351214"/>
            <a:ext cx="3962400" cy="2031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altLang="en-US" dirty="0">
                <a:solidFill>
                  <a:srgbClr val="FF0000"/>
                </a:solidFill>
                <a:latin typeface="Arial" panose="020B0604020202020204" pitchFamily="34" charset="0"/>
              </a:rPr>
              <a:t>Example:</a:t>
            </a:r>
            <a:r>
              <a:rPr lang="en-US" altLang="en-US" dirty="0">
                <a:latin typeface="Arial" panose="020B0604020202020204" pitchFamily="34" charset="0"/>
              </a:rPr>
              <a:t>  If you were</a:t>
            </a:r>
            <a:br>
              <a:rPr lang="en-US" altLang="en-US" dirty="0">
                <a:latin typeface="Arial" panose="020B0604020202020204" pitchFamily="34" charset="0"/>
              </a:rPr>
            </a:br>
            <a:r>
              <a:rPr lang="en-US" altLang="en-US" dirty="0">
                <a:latin typeface="Arial" panose="020B0604020202020204" pitchFamily="34" charset="0"/>
              </a:rPr>
              <a:t>not attending college,</a:t>
            </a:r>
            <a:br>
              <a:rPr lang="en-US" altLang="en-US" dirty="0">
                <a:latin typeface="Arial" panose="020B0604020202020204" pitchFamily="34" charset="0"/>
              </a:rPr>
            </a:br>
            <a:r>
              <a:rPr lang="en-US" altLang="en-US" dirty="0">
                <a:latin typeface="Arial" panose="020B0604020202020204" pitchFamily="34" charset="0"/>
              </a:rPr>
              <a:t>you could be earning</a:t>
            </a:r>
            <a:br>
              <a:rPr lang="en-US" altLang="en-US" dirty="0">
                <a:latin typeface="Arial" panose="020B0604020202020204" pitchFamily="34" charset="0"/>
              </a:rPr>
            </a:br>
            <a:r>
              <a:rPr lang="en-US" altLang="en-US" dirty="0" smtClean="0">
                <a:latin typeface="Arial" panose="020B0604020202020204" pitchFamily="34" charset="0"/>
              </a:rPr>
              <a:t>£15,000 </a:t>
            </a:r>
            <a:r>
              <a:rPr lang="en-US" altLang="en-US" dirty="0">
                <a:latin typeface="Arial" panose="020B0604020202020204" pitchFamily="34" charset="0"/>
              </a:rPr>
              <a:t>per year.  </a:t>
            </a:r>
            <a:br>
              <a:rPr lang="en-US" altLang="en-US" dirty="0">
                <a:latin typeface="Arial" panose="020B0604020202020204" pitchFamily="34" charset="0"/>
              </a:rPr>
            </a:br>
            <a:r>
              <a:rPr lang="en-US" altLang="en-US" dirty="0">
                <a:latin typeface="Arial" panose="020B0604020202020204" pitchFamily="34" charset="0"/>
              </a:rPr>
              <a:t>Your opportunity cost</a:t>
            </a:r>
            <a:br>
              <a:rPr lang="en-US" altLang="en-US" dirty="0">
                <a:latin typeface="Arial" panose="020B0604020202020204" pitchFamily="34" charset="0"/>
              </a:rPr>
            </a:br>
            <a:r>
              <a:rPr lang="en-US" altLang="en-US" dirty="0">
                <a:latin typeface="Arial" panose="020B0604020202020204" pitchFamily="34" charset="0"/>
              </a:rPr>
              <a:t>of attending college for one year is </a:t>
            </a:r>
            <a:r>
              <a:rPr lang="en-US" altLang="en-US" dirty="0" smtClean="0">
                <a:latin typeface="Arial" panose="020B0604020202020204" pitchFamily="34" charset="0"/>
              </a:rPr>
              <a:t>£15,000</a:t>
            </a:r>
            <a:r>
              <a:rPr lang="en-US" altLang="en-US" dirty="0">
                <a:latin typeface="Arial" panose="020B0604020202020204" pitchFamily="34" charset="0"/>
              </a:rPr>
              <a:t>.</a:t>
            </a:r>
            <a:endParaRPr lang="en-US" altLang="en-US" dirty="0"/>
          </a:p>
        </p:txBody>
      </p:sp>
    </p:spTree>
    <p:extLst>
      <p:ext uri="{BB962C8B-B14F-4D97-AF65-F5344CB8AC3E}">
        <p14:creationId xmlns:p14="http://schemas.microsoft.com/office/powerpoint/2010/main" val="100209474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204877"/>
                                        </p:tgtEl>
                                        <p:attrNameLst>
                                          <p:attrName>style.visibility</p:attrName>
                                        </p:attrNameLst>
                                      </p:cBhvr>
                                      <p:to>
                                        <p:strVal val="visible"/>
                                      </p:to>
                                    </p:set>
                                    <p:anim calcmode="lin" valueType="num">
                                      <p:cBhvr additive="base">
                                        <p:cTn id="7" dur="500" fill="hold"/>
                                        <p:tgtEl>
                                          <p:spTgt spid="204877"/>
                                        </p:tgtEl>
                                        <p:attrNameLst>
                                          <p:attrName>ppt_x</p:attrName>
                                        </p:attrNameLst>
                                      </p:cBhvr>
                                      <p:tavLst>
                                        <p:tav tm="0">
                                          <p:val>
                                            <p:strVal val="0-#ppt_w/2"/>
                                          </p:val>
                                        </p:tav>
                                        <p:tav tm="100000">
                                          <p:val>
                                            <p:strVal val="#ppt_x"/>
                                          </p:val>
                                        </p:tav>
                                      </p:tavLst>
                                    </p:anim>
                                    <p:anim calcmode="lin" valueType="num">
                                      <p:cBhvr additive="base">
                                        <p:cTn id="8" dur="500" fill="hold"/>
                                        <p:tgtEl>
                                          <p:spTgt spid="204877"/>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9" presetClass="entr" presetSubtype="0" fill="hold" nodeType="afterEffect">
                                  <p:stCondLst>
                                    <p:cond delay="0"/>
                                  </p:stCondLst>
                                  <p:childTnLst>
                                    <p:set>
                                      <p:cBhvr>
                                        <p:cTn id="11" dur="1" fill="hold">
                                          <p:stCondLst>
                                            <p:cond delay="0"/>
                                          </p:stCondLst>
                                        </p:cTn>
                                        <p:tgtEl>
                                          <p:spTgt spid="204804"/>
                                        </p:tgtEl>
                                        <p:attrNameLst>
                                          <p:attrName>style.visibility</p:attrName>
                                        </p:attrNameLst>
                                      </p:cBhvr>
                                      <p:to>
                                        <p:strVal val="visible"/>
                                      </p:to>
                                    </p:set>
                                    <p:animEffect transition="in" filter="dissolve">
                                      <p:cBhvr>
                                        <p:cTn id="12" dur="500"/>
                                        <p:tgtEl>
                                          <p:spTgt spid="2048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77" grpId="0" autoUpdateAnimBg="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Sunk Costs</a:t>
            </a:r>
          </a:p>
        </p:txBody>
      </p:sp>
      <p:sp>
        <p:nvSpPr>
          <p:cNvPr id="123907" name="Rectangle 3"/>
          <p:cNvSpPr>
            <a:spLocks noGrp="1" noChangeArrowheads="1"/>
          </p:cNvSpPr>
          <p:nvPr>
            <p:ph type="body" idx="1"/>
          </p:nvPr>
        </p:nvSpPr>
        <p:spPr>
          <a:xfrm>
            <a:off x="2057400" y="1219200"/>
            <a:ext cx="8305800" cy="1524000"/>
          </a:xfrm>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lnSpcReduction="10000"/>
          </a:bodyPr>
          <a:lstStyle/>
          <a:p>
            <a:pPr algn="ctr">
              <a:buFont typeface="Wingdings" panose="05000000000000000000" pitchFamily="2" charset="2"/>
              <a:buNone/>
            </a:pPr>
            <a:r>
              <a:rPr lang="en-US" altLang="en-US"/>
              <a:t> </a:t>
            </a:r>
            <a:r>
              <a:rPr lang="en-US" altLang="en-US">
                <a:solidFill>
                  <a:schemeClr val="accent2"/>
                </a:solidFill>
              </a:rPr>
              <a:t>Sunk costs cannot be changed by any decision. They are not differential costs and should be ignored when making decisions.</a:t>
            </a:r>
            <a:endParaRPr lang="en-US" altLang="en-US"/>
          </a:p>
          <a:p>
            <a:pPr lvl="1">
              <a:buFont typeface="Wingdings" panose="05000000000000000000" pitchFamily="2" charset="2"/>
              <a:buNone/>
            </a:pPr>
            <a:r>
              <a:rPr lang="en-US" altLang="en-US">
                <a:solidFill>
                  <a:srgbClr val="FF0000"/>
                </a:solidFill>
              </a:rPr>
              <a:t>   </a:t>
            </a:r>
            <a:endParaRPr lang="en-US" altLang="en-US"/>
          </a:p>
        </p:txBody>
      </p:sp>
      <p:grpSp>
        <p:nvGrpSpPr>
          <p:cNvPr id="123942" name="Group 38"/>
          <p:cNvGrpSpPr>
            <a:grpSpLocks/>
          </p:cNvGrpSpPr>
          <p:nvPr/>
        </p:nvGrpSpPr>
        <p:grpSpPr bwMode="auto">
          <a:xfrm>
            <a:off x="4600575" y="5105400"/>
            <a:ext cx="3525838" cy="1379538"/>
            <a:chOff x="1938" y="3216"/>
            <a:chExt cx="2221" cy="869"/>
          </a:xfrm>
        </p:grpSpPr>
        <p:sp>
          <p:nvSpPr>
            <p:cNvPr id="123922" name="Freeform 18"/>
            <p:cNvSpPr>
              <a:spLocks/>
            </p:cNvSpPr>
            <p:nvPr/>
          </p:nvSpPr>
          <p:spPr bwMode="auto">
            <a:xfrm>
              <a:off x="2450" y="3238"/>
              <a:ext cx="998" cy="263"/>
            </a:xfrm>
            <a:custGeom>
              <a:avLst/>
              <a:gdLst>
                <a:gd name="T0" fmla="*/ 529 w 5990"/>
                <a:gd name="T1" fmla="*/ 1312 h 1312"/>
                <a:gd name="T2" fmla="*/ 1310 w 5990"/>
                <a:gd name="T3" fmla="*/ 135 h 1312"/>
                <a:gd name="T4" fmla="*/ 1577 w 5990"/>
                <a:gd name="T5" fmla="*/ 103 h 1312"/>
                <a:gd name="T6" fmla="*/ 4010 w 5990"/>
                <a:gd name="T7" fmla="*/ 103 h 1312"/>
                <a:gd name="T8" fmla="*/ 4109 w 5990"/>
                <a:gd name="T9" fmla="*/ 135 h 1312"/>
                <a:gd name="T10" fmla="*/ 5076 w 5990"/>
                <a:gd name="T11" fmla="*/ 989 h 1312"/>
                <a:gd name="T12" fmla="*/ 4784 w 5990"/>
                <a:gd name="T13" fmla="*/ 1312 h 1312"/>
                <a:gd name="T14" fmla="*/ 5990 w 5990"/>
                <a:gd name="T15" fmla="*/ 1312 h 1312"/>
                <a:gd name="T16" fmla="*/ 4195 w 5990"/>
                <a:gd name="T17" fmla="*/ 30 h 1312"/>
                <a:gd name="T18" fmla="*/ 4060 w 5990"/>
                <a:gd name="T19" fmla="*/ 0 h 1312"/>
                <a:gd name="T20" fmla="*/ 1577 w 5990"/>
                <a:gd name="T21" fmla="*/ 0 h 1312"/>
                <a:gd name="T22" fmla="*/ 1091 w 5990"/>
                <a:gd name="T23" fmla="*/ 65 h 1312"/>
                <a:gd name="T24" fmla="*/ 0 w 5990"/>
                <a:gd name="T25" fmla="*/ 1171 h 1312"/>
                <a:gd name="T26" fmla="*/ 107 w 5990"/>
                <a:gd name="T27" fmla="*/ 1312 h 1312"/>
                <a:gd name="T28" fmla="*/ 529 w 5990"/>
                <a:gd name="T29" fmla="*/ 1312 h 13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5990" h="1312">
                  <a:moveTo>
                    <a:pt x="529" y="1312"/>
                  </a:moveTo>
                  <a:lnTo>
                    <a:pt x="1310" y="135"/>
                  </a:lnTo>
                  <a:lnTo>
                    <a:pt x="1577" y="103"/>
                  </a:lnTo>
                  <a:lnTo>
                    <a:pt x="4010" y="103"/>
                  </a:lnTo>
                  <a:lnTo>
                    <a:pt x="4109" y="135"/>
                  </a:lnTo>
                  <a:lnTo>
                    <a:pt x="5076" y="989"/>
                  </a:lnTo>
                  <a:lnTo>
                    <a:pt x="4784" y="1312"/>
                  </a:lnTo>
                  <a:lnTo>
                    <a:pt x="5990" y="1312"/>
                  </a:lnTo>
                  <a:lnTo>
                    <a:pt x="4195" y="30"/>
                  </a:lnTo>
                  <a:lnTo>
                    <a:pt x="4060" y="0"/>
                  </a:lnTo>
                  <a:lnTo>
                    <a:pt x="1577" y="0"/>
                  </a:lnTo>
                  <a:lnTo>
                    <a:pt x="1091" y="65"/>
                  </a:lnTo>
                  <a:lnTo>
                    <a:pt x="0" y="1171"/>
                  </a:lnTo>
                  <a:lnTo>
                    <a:pt x="107" y="1312"/>
                  </a:lnTo>
                  <a:lnTo>
                    <a:pt x="529" y="1312"/>
                  </a:lnTo>
                  <a:close/>
                </a:path>
              </a:pathLst>
            </a:custGeom>
            <a:solidFill>
              <a:srgbClr val="000000"/>
            </a:solidFill>
            <a:ln w="0">
              <a:solidFill>
                <a:srgbClr val="000000"/>
              </a:solidFill>
              <a:prstDash val="solid"/>
              <a:round/>
              <a:headEnd/>
              <a:tailEnd/>
            </a:ln>
          </p:spPr>
          <p:txBody>
            <a:bodyPr/>
            <a:lstStyle/>
            <a:p>
              <a:endParaRPr lang="en-GB"/>
            </a:p>
          </p:txBody>
        </p:sp>
        <p:sp>
          <p:nvSpPr>
            <p:cNvPr id="123924" name="Freeform 20"/>
            <p:cNvSpPr>
              <a:spLocks/>
            </p:cNvSpPr>
            <p:nvPr/>
          </p:nvSpPr>
          <p:spPr bwMode="auto">
            <a:xfrm>
              <a:off x="2900" y="3259"/>
              <a:ext cx="129" cy="234"/>
            </a:xfrm>
            <a:custGeom>
              <a:avLst/>
              <a:gdLst>
                <a:gd name="T0" fmla="*/ 0 w 777"/>
                <a:gd name="T1" fmla="*/ 0 h 1170"/>
                <a:gd name="T2" fmla="*/ 188 w 777"/>
                <a:gd name="T3" fmla="*/ 1170 h 1170"/>
                <a:gd name="T4" fmla="*/ 777 w 777"/>
                <a:gd name="T5" fmla="*/ 1170 h 1170"/>
                <a:gd name="T6" fmla="*/ 586 w 777"/>
                <a:gd name="T7" fmla="*/ 956 h 1170"/>
                <a:gd name="T8" fmla="*/ 667 w 777"/>
                <a:gd name="T9" fmla="*/ 603 h 1170"/>
                <a:gd name="T10" fmla="*/ 480 w 777"/>
                <a:gd name="T11" fmla="*/ 534 h 1170"/>
                <a:gd name="T12" fmla="*/ 348 w 777"/>
                <a:gd name="T13" fmla="*/ 886 h 1170"/>
                <a:gd name="T14" fmla="*/ 82 w 777"/>
                <a:gd name="T15" fmla="*/ 0 h 1170"/>
                <a:gd name="T16" fmla="*/ 0 w 777"/>
                <a:gd name="T17" fmla="*/ 0 h 1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77" h="1170">
                  <a:moveTo>
                    <a:pt x="0" y="0"/>
                  </a:moveTo>
                  <a:lnTo>
                    <a:pt x="188" y="1170"/>
                  </a:lnTo>
                  <a:lnTo>
                    <a:pt x="777" y="1170"/>
                  </a:lnTo>
                  <a:lnTo>
                    <a:pt x="586" y="956"/>
                  </a:lnTo>
                  <a:lnTo>
                    <a:pt x="667" y="603"/>
                  </a:lnTo>
                  <a:lnTo>
                    <a:pt x="480" y="534"/>
                  </a:lnTo>
                  <a:lnTo>
                    <a:pt x="348" y="886"/>
                  </a:lnTo>
                  <a:lnTo>
                    <a:pt x="82"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123927" name="Freeform 23"/>
            <p:cNvSpPr>
              <a:spLocks/>
            </p:cNvSpPr>
            <p:nvPr/>
          </p:nvSpPr>
          <p:spPr bwMode="auto">
            <a:xfrm>
              <a:off x="2905" y="3259"/>
              <a:ext cx="66" cy="604"/>
            </a:xfrm>
            <a:custGeom>
              <a:avLst/>
              <a:gdLst>
                <a:gd name="T0" fmla="*/ 0 w 401"/>
                <a:gd name="T1" fmla="*/ 0 h 3023"/>
                <a:gd name="T2" fmla="*/ 401 w 401"/>
                <a:gd name="T3" fmla="*/ 1599 h 3023"/>
                <a:gd name="T4" fmla="*/ 401 w 401"/>
                <a:gd name="T5" fmla="*/ 3023 h 3023"/>
              </a:gdLst>
              <a:ahLst/>
              <a:cxnLst>
                <a:cxn ang="0">
                  <a:pos x="T0" y="T1"/>
                </a:cxn>
                <a:cxn ang="0">
                  <a:pos x="T2" y="T3"/>
                </a:cxn>
                <a:cxn ang="0">
                  <a:pos x="T4" y="T5"/>
                </a:cxn>
              </a:cxnLst>
              <a:rect l="0" t="0" r="r" b="b"/>
              <a:pathLst>
                <a:path w="401" h="3023">
                  <a:moveTo>
                    <a:pt x="0" y="0"/>
                  </a:moveTo>
                  <a:lnTo>
                    <a:pt x="401" y="1599"/>
                  </a:lnTo>
                  <a:lnTo>
                    <a:pt x="401" y="302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29" name="Freeform 25"/>
            <p:cNvSpPr>
              <a:spLocks/>
            </p:cNvSpPr>
            <p:nvPr/>
          </p:nvSpPr>
          <p:spPr bwMode="auto">
            <a:xfrm>
              <a:off x="2347" y="3251"/>
              <a:ext cx="231" cy="214"/>
            </a:xfrm>
            <a:custGeom>
              <a:avLst/>
              <a:gdLst>
                <a:gd name="T0" fmla="*/ 0 w 1390"/>
                <a:gd name="T1" fmla="*/ 1070 h 1070"/>
                <a:gd name="T2" fmla="*/ 378 w 1390"/>
                <a:gd name="T3" fmla="*/ 1070 h 1070"/>
                <a:gd name="T4" fmla="*/ 1390 w 1390"/>
                <a:gd name="T5" fmla="*/ 70 h 1070"/>
                <a:gd name="T6" fmla="*/ 1230 w 1390"/>
                <a:gd name="T7" fmla="*/ 0 h 1070"/>
                <a:gd name="T8" fmla="*/ 0 w 1390"/>
                <a:gd name="T9" fmla="*/ 1070 h 1070"/>
              </a:gdLst>
              <a:ahLst/>
              <a:cxnLst>
                <a:cxn ang="0">
                  <a:pos x="T0" y="T1"/>
                </a:cxn>
                <a:cxn ang="0">
                  <a:pos x="T2" y="T3"/>
                </a:cxn>
                <a:cxn ang="0">
                  <a:pos x="T4" y="T5"/>
                </a:cxn>
                <a:cxn ang="0">
                  <a:pos x="T6" y="T7"/>
                </a:cxn>
                <a:cxn ang="0">
                  <a:pos x="T8" y="T9"/>
                </a:cxn>
              </a:cxnLst>
              <a:rect l="0" t="0" r="r" b="b"/>
              <a:pathLst>
                <a:path w="1390" h="1070">
                  <a:moveTo>
                    <a:pt x="0" y="1070"/>
                  </a:moveTo>
                  <a:lnTo>
                    <a:pt x="378" y="1070"/>
                  </a:lnTo>
                  <a:lnTo>
                    <a:pt x="1390" y="70"/>
                  </a:lnTo>
                  <a:lnTo>
                    <a:pt x="1230" y="0"/>
                  </a:lnTo>
                  <a:lnTo>
                    <a:pt x="0" y="1070"/>
                  </a:lnTo>
                  <a:close/>
                </a:path>
              </a:pathLst>
            </a:custGeom>
            <a:solidFill>
              <a:srgbClr val="00EAFF"/>
            </a:solidFill>
            <a:ln w="0">
              <a:solidFill>
                <a:srgbClr val="000000"/>
              </a:solidFill>
              <a:prstDash val="solid"/>
              <a:round/>
              <a:headEnd/>
              <a:tailEnd/>
            </a:ln>
          </p:spPr>
          <p:txBody>
            <a:bodyPr/>
            <a:lstStyle/>
            <a:p>
              <a:endParaRPr lang="en-GB"/>
            </a:p>
          </p:txBody>
        </p:sp>
        <p:grpSp>
          <p:nvGrpSpPr>
            <p:cNvPr id="123940" name="Group 36"/>
            <p:cNvGrpSpPr>
              <a:grpSpLocks/>
            </p:cNvGrpSpPr>
            <p:nvPr/>
          </p:nvGrpSpPr>
          <p:grpSpPr bwMode="auto">
            <a:xfrm>
              <a:off x="1938" y="3216"/>
              <a:ext cx="2221" cy="869"/>
              <a:chOff x="1938" y="3216"/>
              <a:chExt cx="2221" cy="869"/>
            </a:xfrm>
          </p:grpSpPr>
          <p:sp>
            <p:nvSpPr>
              <p:cNvPr id="123908" name="Freeform 4"/>
              <p:cNvSpPr>
                <a:spLocks/>
              </p:cNvSpPr>
              <p:nvPr/>
            </p:nvSpPr>
            <p:spPr bwMode="auto">
              <a:xfrm>
                <a:off x="2054" y="3693"/>
                <a:ext cx="1924" cy="221"/>
              </a:xfrm>
              <a:custGeom>
                <a:avLst/>
                <a:gdLst>
                  <a:gd name="T0" fmla="*/ 451 w 11543"/>
                  <a:gd name="T1" fmla="*/ 1108 h 1108"/>
                  <a:gd name="T2" fmla="*/ 0 w 11543"/>
                  <a:gd name="T3" fmla="*/ 0 h 1108"/>
                  <a:gd name="T4" fmla="*/ 11543 w 11543"/>
                  <a:gd name="T5" fmla="*/ 0 h 1108"/>
                  <a:gd name="T6" fmla="*/ 11115 w 11543"/>
                  <a:gd name="T7" fmla="*/ 1108 h 1108"/>
                  <a:gd name="T8" fmla="*/ 451 w 11543"/>
                  <a:gd name="T9" fmla="*/ 1108 h 1108"/>
                </a:gdLst>
                <a:ahLst/>
                <a:cxnLst>
                  <a:cxn ang="0">
                    <a:pos x="T0" y="T1"/>
                  </a:cxn>
                  <a:cxn ang="0">
                    <a:pos x="T2" y="T3"/>
                  </a:cxn>
                  <a:cxn ang="0">
                    <a:pos x="T4" y="T5"/>
                  </a:cxn>
                  <a:cxn ang="0">
                    <a:pos x="T6" y="T7"/>
                  </a:cxn>
                  <a:cxn ang="0">
                    <a:pos x="T8" y="T9"/>
                  </a:cxn>
                </a:cxnLst>
                <a:rect l="0" t="0" r="r" b="b"/>
                <a:pathLst>
                  <a:path w="11543" h="1108">
                    <a:moveTo>
                      <a:pt x="451" y="1108"/>
                    </a:moveTo>
                    <a:lnTo>
                      <a:pt x="0" y="0"/>
                    </a:lnTo>
                    <a:lnTo>
                      <a:pt x="11543" y="0"/>
                    </a:lnTo>
                    <a:lnTo>
                      <a:pt x="11115" y="1108"/>
                    </a:lnTo>
                    <a:lnTo>
                      <a:pt x="451" y="1108"/>
                    </a:lnTo>
                    <a:close/>
                  </a:path>
                </a:pathLst>
              </a:custGeom>
              <a:solidFill>
                <a:srgbClr val="000000"/>
              </a:solidFill>
              <a:ln w="0">
                <a:solidFill>
                  <a:srgbClr val="000000"/>
                </a:solidFill>
                <a:prstDash val="solid"/>
                <a:round/>
                <a:headEnd/>
                <a:tailEnd/>
              </a:ln>
            </p:spPr>
            <p:txBody>
              <a:bodyPr/>
              <a:lstStyle/>
              <a:p>
                <a:endParaRPr lang="en-GB"/>
              </a:p>
            </p:txBody>
          </p:sp>
          <p:sp>
            <p:nvSpPr>
              <p:cNvPr id="123909" name="Freeform 5"/>
              <p:cNvSpPr>
                <a:spLocks/>
              </p:cNvSpPr>
              <p:nvPr/>
            </p:nvSpPr>
            <p:spPr bwMode="auto">
              <a:xfrm>
                <a:off x="1938" y="3216"/>
                <a:ext cx="2221" cy="662"/>
              </a:xfrm>
              <a:custGeom>
                <a:avLst/>
                <a:gdLst>
                  <a:gd name="T0" fmla="*/ 4096 w 13327"/>
                  <a:gd name="T1" fmla="*/ 3155 h 3308"/>
                  <a:gd name="T2" fmla="*/ 4010 w 13327"/>
                  <a:gd name="T3" fmla="*/ 2949 h 3308"/>
                  <a:gd name="T4" fmla="*/ 3886 w 13327"/>
                  <a:gd name="T5" fmla="*/ 2767 h 3308"/>
                  <a:gd name="T6" fmla="*/ 3708 w 13327"/>
                  <a:gd name="T7" fmla="*/ 2618 h 3308"/>
                  <a:gd name="T8" fmla="*/ 3517 w 13327"/>
                  <a:gd name="T9" fmla="*/ 2519 h 3308"/>
                  <a:gd name="T10" fmla="*/ 3314 w 13327"/>
                  <a:gd name="T11" fmla="*/ 2462 h 3308"/>
                  <a:gd name="T12" fmla="*/ 3091 w 13327"/>
                  <a:gd name="T13" fmla="*/ 2462 h 3308"/>
                  <a:gd name="T14" fmla="*/ 2878 w 13327"/>
                  <a:gd name="T15" fmla="*/ 2509 h 3308"/>
                  <a:gd name="T16" fmla="*/ 2682 w 13327"/>
                  <a:gd name="T17" fmla="*/ 2600 h 3308"/>
                  <a:gd name="T18" fmla="*/ 2508 w 13327"/>
                  <a:gd name="T19" fmla="*/ 2738 h 3308"/>
                  <a:gd name="T20" fmla="*/ 2373 w 13327"/>
                  <a:gd name="T21" fmla="*/ 2913 h 3308"/>
                  <a:gd name="T22" fmla="*/ 2282 w 13327"/>
                  <a:gd name="T23" fmla="*/ 3113 h 3308"/>
                  <a:gd name="T24" fmla="*/ 189 w 13327"/>
                  <a:gd name="T25" fmla="*/ 3279 h 3308"/>
                  <a:gd name="T26" fmla="*/ 0 w 13327"/>
                  <a:gd name="T27" fmla="*/ 2564 h 3308"/>
                  <a:gd name="T28" fmla="*/ 316 w 13327"/>
                  <a:gd name="T29" fmla="*/ 2131 h 3308"/>
                  <a:gd name="T30" fmla="*/ 373 w 13327"/>
                  <a:gd name="T31" fmla="*/ 1421 h 3308"/>
                  <a:gd name="T32" fmla="*/ 3762 w 13327"/>
                  <a:gd name="T33" fmla="*/ 109 h 3308"/>
                  <a:gd name="T34" fmla="*/ 7004 w 13327"/>
                  <a:gd name="T35" fmla="*/ 0 h 3308"/>
                  <a:gd name="T36" fmla="*/ 7481 w 13327"/>
                  <a:gd name="T37" fmla="*/ 174 h 3308"/>
                  <a:gd name="T38" fmla="*/ 12692 w 13327"/>
                  <a:gd name="T39" fmla="*/ 1811 h 3308"/>
                  <a:gd name="T40" fmla="*/ 13327 w 13327"/>
                  <a:gd name="T41" fmla="*/ 2564 h 3308"/>
                  <a:gd name="T42" fmla="*/ 12613 w 13327"/>
                  <a:gd name="T43" fmla="*/ 2988 h 3308"/>
                  <a:gd name="T44" fmla="*/ 11730 w 13327"/>
                  <a:gd name="T45" fmla="*/ 3308 h 3308"/>
                  <a:gd name="T46" fmla="*/ 11676 w 13327"/>
                  <a:gd name="T47" fmla="*/ 3095 h 3308"/>
                  <a:gd name="T48" fmla="*/ 11573 w 13327"/>
                  <a:gd name="T49" fmla="*/ 2894 h 3308"/>
                  <a:gd name="T50" fmla="*/ 11428 w 13327"/>
                  <a:gd name="T51" fmla="*/ 2720 h 3308"/>
                  <a:gd name="T52" fmla="*/ 11253 w 13327"/>
                  <a:gd name="T53" fmla="*/ 2589 h 3308"/>
                  <a:gd name="T54" fmla="*/ 11058 w 13327"/>
                  <a:gd name="T55" fmla="*/ 2498 h 3308"/>
                  <a:gd name="T56" fmla="*/ 10835 w 13327"/>
                  <a:gd name="T57" fmla="*/ 2462 h 3308"/>
                  <a:gd name="T58" fmla="*/ 10624 w 13327"/>
                  <a:gd name="T59" fmla="*/ 2462 h 3308"/>
                  <a:gd name="T60" fmla="*/ 10411 w 13327"/>
                  <a:gd name="T61" fmla="*/ 2530 h 3308"/>
                  <a:gd name="T62" fmla="*/ 10223 w 13327"/>
                  <a:gd name="T63" fmla="*/ 2640 h 3308"/>
                  <a:gd name="T64" fmla="*/ 10056 w 13327"/>
                  <a:gd name="T65" fmla="*/ 2785 h 3308"/>
                  <a:gd name="T66" fmla="*/ 9925 w 13327"/>
                  <a:gd name="T67" fmla="*/ 2970 h 3308"/>
                  <a:gd name="T68" fmla="*/ 9847 w 13327"/>
                  <a:gd name="T69" fmla="*/ 3173 h 3308"/>
                  <a:gd name="T70" fmla="*/ 4124 w 13327"/>
                  <a:gd name="T71" fmla="*/ 3261 h 33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3327" h="3308">
                    <a:moveTo>
                      <a:pt x="4124" y="3261"/>
                    </a:moveTo>
                    <a:lnTo>
                      <a:pt x="4096" y="3155"/>
                    </a:lnTo>
                    <a:lnTo>
                      <a:pt x="4063" y="3050"/>
                    </a:lnTo>
                    <a:lnTo>
                      <a:pt x="4010" y="2949"/>
                    </a:lnTo>
                    <a:lnTo>
                      <a:pt x="3951" y="2847"/>
                    </a:lnTo>
                    <a:lnTo>
                      <a:pt x="3886" y="2767"/>
                    </a:lnTo>
                    <a:lnTo>
                      <a:pt x="3797" y="2694"/>
                    </a:lnTo>
                    <a:lnTo>
                      <a:pt x="3708" y="2618"/>
                    </a:lnTo>
                    <a:lnTo>
                      <a:pt x="3616" y="2564"/>
                    </a:lnTo>
                    <a:lnTo>
                      <a:pt x="3517" y="2519"/>
                    </a:lnTo>
                    <a:lnTo>
                      <a:pt x="3410" y="2483"/>
                    </a:lnTo>
                    <a:lnTo>
                      <a:pt x="3314" y="2462"/>
                    </a:lnTo>
                    <a:lnTo>
                      <a:pt x="3201" y="2462"/>
                    </a:lnTo>
                    <a:lnTo>
                      <a:pt x="3091" y="2462"/>
                    </a:lnTo>
                    <a:lnTo>
                      <a:pt x="2984" y="2476"/>
                    </a:lnTo>
                    <a:lnTo>
                      <a:pt x="2878" y="2509"/>
                    </a:lnTo>
                    <a:lnTo>
                      <a:pt x="2778" y="2540"/>
                    </a:lnTo>
                    <a:lnTo>
                      <a:pt x="2682" y="2600"/>
                    </a:lnTo>
                    <a:lnTo>
                      <a:pt x="2590" y="2662"/>
                    </a:lnTo>
                    <a:lnTo>
                      <a:pt x="2508" y="2738"/>
                    </a:lnTo>
                    <a:lnTo>
                      <a:pt x="2433" y="2822"/>
                    </a:lnTo>
                    <a:lnTo>
                      <a:pt x="2373" y="2913"/>
                    </a:lnTo>
                    <a:lnTo>
                      <a:pt x="2313" y="3004"/>
                    </a:lnTo>
                    <a:lnTo>
                      <a:pt x="2282" y="3113"/>
                    </a:lnTo>
                    <a:lnTo>
                      <a:pt x="2221" y="3279"/>
                    </a:lnTo>
                    <a:lnTo>
                      <a:pt x="189" y="3279"/>
                    </a:lnTo>
                    <a:lnTo>
                      <a:pt x="0" y="2774"/>
                    </a:lnTo>
                    <a:lnTo>
                      <a:pt x="0" y="2564"/>
                    </a:lnTo>
                    <a:lnTo>
                      <a:pt x="558" y="2462"/>
                    </a:lnTo>
                    <a:lnTo>
                      <a:pt x="316" y="2131"/>
                    </a:lnTo>
                    <a:lnTo>
                      <a:pt x="316" y="1494"/>
                    </a:lnTo>
                    <a:lnTo>
                      <a:pt x="373" y="1421"/>
                    </a:lnTo>
                    <a:lnTo>
                      <a:pt x="2454" y="1244"/>
                    </a:lnTo>
                    <a:lnTo>
                      <a:pt x="3762" y="109"/>
                    </a:lnTo>
                    <a:lnTo>
                      <a:pt x="4568" y="0"/>
                    </a:lnTo>
                    <a:lnTo>
                      <a:pt x="7004" y="0"/>
                    </a:lnTo>
                    <a:lnTo>
                      <a:pt x="7297" y="66"/>
                    </a:lnTo>
                    <a:lnTo>
                      <a:pt x="7481" y="174"/>
                    </a:lnTo>
                    <a:lnTo>
                      <a:pt x="8977" y="1244"/>
                    </a:lnTo>
                    <a:lnTo>
                      <a:pt x="12692" y="1811"/>
                    </a:lnTo>
                    <a:lnTo>
                      <a:pt x="12933" y="2462"/>
                    </a:lnTo>
                    <a:lnTo>
                      <a:pt x="13327" y="2564"/>
                    </a:lnTo>
                    <a:lnTo>
                      <a:pt x="13327" y="2883"/>
                    </a:lnTo>
                    <a:lnTo>
                      <a:pt x="12613" y="2988"/>
                    </a:lnTo>
                    <a:lnTo>
                      <a:pt x="12372" y="3308"/>
                    </a:lnTo>
                    <a:lnTo>
                      <a:pt x="11730" y="3308"/>
                    </a:lnTo>
                    <a:lnTo>
                      <a:pt x="11713" y="3198"/>
                    </a:lnTo>
                    <a:lnTo>
                      <a:pt x="11676" y="3095"/>
                    </a:lnTo>
                    <a:lnTo>
                      <a:pt x="11629" y="2988"/>
                    </a:lnTo>
                    <a:lnTo>
                      <a:pt x="11573" y="2894"/>
                    </a:lnTo>
                    <a:lnTo>
                      <a:pt x="11509" y="2800"/>
                    </a:lnTo>
                    <a:lnTo>
                      <a:pt x="11428" y="2720"/>
                    </a:lnTo>
                    <a:lnTo>
                      <a:pt x="11352" y="2647"/>
                    </a:lnTo>
                    <a:lnTo>
                      <a:pt x="11253" y="2589"/>
                    </a:lnTo>
                    <a:lnTo>
                      <a:pt x="11154" y="2538"/>
                    </a:lnTo>
                    <a:lnTo>
                      <a:pt x="11058" y="2498"/>
                    </a:lnTo>
                    <a:lnTo>
                      <a:pt x="10951" y="2469"/>
                    </a:lnTo>
                    <a:lnTo>
                      <a:pt x="10835" y="2462"/>
                    </a:lnTo>
                    <a:lnTo>
                      <a:pt x="10727" y="2462"/>
                    </a:lnTo>
                    <a:lnTo>
                      <a:pt x="10624" y="2462"/>
                    </a:lnTo>
                    <a:lnTo>
                      <a:pt x="10522" y="2491"/>
                    </a:lnTo>
                    <a:lnTo>
                      <a:pt x="10411" y="2530"/>
                    </a:lnTo>
                    <a:lnTo>
                      <a:pt x="10309" y="2577"/>
                    </a:lnTo>
                    <a:lnTo>
                      <a:pt x="10223" y="2640"/>
                    </a:lnTo>
                    <a:lnTo>
                      <a:pt x="10131" y="2709"/>
                    </a:lnTo>
                    <a:lnTo>
                      <a:pt x="10056" y="2785"/>
                    </a:lnTo>
                    <a:lnTo>
                      <a:pt x="9982" y="2868"/>
                    </a:lnTo>
                    <a:lnTo>
                      <a:pt x="9925" y="2970"/>
                    </a:lnTo>
                    <a:lnTo>
                      <a:pt x="9875" y="3071"/>
                    </a:lnTo>
                    <a:lnTo>
                      <a:pt x="9847" y="3173"/>
                    </a:lnTo>
                    <a:lnTo>
                      <a:pt x="9822" y="3282"/>
                    </a:lnTo>
                    <a:lnTo>
                      <a:pt x="4124" y="3261"/>
                    </a:lnTo>
                    <a:close/>
                  </a:path>
                </a:pathLst>
              </a:custGeom>
              <a:solidFill>
                <a:srgbClr val="FF0000"/>
              </a:solidFill>
              <a:ln w="0">
                <a:solidFill>
                  <a:srgbClr val="000000"/>
                </a:solidFill>
                <a:prstDash val="solid"/>
                <a:round/>
                <a:headEnd/>
                <a:tailEnd/>
              </a:ln>
            </p:spPr>
            <p:txBody>
              <a:bodyPr/>
              <a:lstStyle/>
              <a:p>
                <a:endParaRPr lang="en-GB"/>
              </a:p>
            </p:txBody>
          </p:sp>
          <p:sp>
            <p:nvSpPr>
              <p:cNvPr id="123910" name="Line 6"/>
              <p:cNvSpPr>
                <a:spLocks noChangeShapeType="1"/>
              </p:cNvSpPr>
              <p:nvPr/>
            </p:nvSpPr>
            <p:spPr bwMode="auto">
              <a:xfrm flipH="1">
                <a:off x="1995" y="3579"/>
                <a:ext cx="2058"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911" name="Freeform 7"/>
              <p:cNvSpPr>
                <a:spLocks/>
              </p:cNvSpPr>
              <p:nvPr/>
            </p:nvSpPr>
            <p:spPr bwMode="auto">
              <a:xfrm>
                <a:off x="2275" y="3665"/>
                <a:ext cx="384" cy="204"/>
              </a:xfrm>
              <a:custGeom>
                <a:avLst/>
                <a:gdLst>
                  <a:gd name="T0" fmla="*/ 2300 w 2300"/>
                  <a:gd name="T1" fmla="*/ 992 h 1018"/>
                  <a:gd name="T2" fmla="*/ 2268 w 2300"/>
                  <a:gd name="T3" fmla="*/ 836 h 1018"/>
                  <a:gd name="T4" fmla="*/ 2230 w 2300"/>
                  <a:gd name="T5" fmla="*/ 727 h 1018"/>
                  <a:gd name="T6" fmla="*/ 2180 w 2300"/>
                  <a:gd name="T7" fmla="*/ 615 h 1018"/>
                  <a:gd name="T8" fmla="*/ 2113 w 2300"/>
                  <a:gd name="T9" fmla="*/ 503 h 1018"/>
                  <a:gd name="T10" fmla="*/ 2037 w 2300"/>
                  <a:gd name="T11" fmla="*/ 407 h 1018"/>
                  <a:gd name="T12" fmla="*/ 1948 w 2300"/>
                  <a:gd name="T13" fmla="*/ 321 h 1018"/>
                  <a:gd name="T14" fmla="*/ 1860 w 2300"/>
                  <a:gd name="T15" fmla="*/ 240 h 1018"/>
                  <a:gd name="T16" fmla="*/ 1766 w 2300"/>
                  <a:gd name="T17" fmla="*/ 171 h 1018"/>
                  <a:gd name="T18" fmla="*/ 1654 w 2300"/>
                  <a:gd name="T19" fmla="*/ 109 h 1018"/>
                  <a:gd name="T20" fmla="*/ 1537 w 2300"/>
                  <a:gd name="T21" fmla="*/ 62 h 1018"/>
                  <a:gd name="T22" fmla="*/ 1431 w 2300"/>
                  <a:gd name="T23" fmla="*/ 37 h 1018"/>
                  <a:gd name="T24" fmla="*/ 1306 w 2300"/>
                  <a:gd name="T25" fmla="*/ 7 h 1018"/>
                  <a:gd name="T26" fmla="*/ 1186 w 2300"/>
                  <a:gd name="T27" fmla="*/ 0 h 1018"/>
                  <a:gd name="T28" fmla="*/ 1065 w 2300"/>
                  <a:gd name="T29" fmla="*/ 0 h 1018"/>
                  <a:gd name="T30" fmla="*/ 948 w 2300"/>
                  <a:gd name="T31" fmla="*/ 16 h 1018"/>
                  <a:gd name="T32" fmla="*/ 834 w 2300"/>
                  <a:gd name="T33" fmla="*/ 44 h 1018"/>
                  <a:gd name="T34" fmla="*/ 712 w 2300"/>
                  <a:gd name="T35" fmla="*/ 84 h 1018"/>
                  <a:gd name="T36" fmla="*/ 606 w 2300"/>
                  <a:gd name="T37" fmla="*/ 139 h 1018"/>
                  <a:gd name="T38" fmla="*/ 507 w 2300"/>
                  <a:gd name="T39" fmla="*/ 208 h 1018"/>
                  <a:gd name="T40" fmla="*/ 400 w 2300"/>
                  <a:gd name="T41" fmla="*/ 276 h 1018"/>
                  <a:gd name="T42" fmla="*/ 316 w 2300"/>
                  <a:gd name="T43" fmla="*/ 360 h 1018"/>
                  <a:gd name="T44" fmla="*/ 245 w 2300"/>
                  <a:gd name="T45" fmla="*/ 451 h 1018"/>
                  <a:gd name="T46" fmla="*/ 167 w 2300"/>
                  <a:gd name="T47" fmla="*/ 552 h 1018"/>
                  <a:gd name="T48" fmla="*/ 106 w 2300"/>
                  <a:gd name="T49" fmla="*/ 659 h 1018"/>
                  <a:gd name="T50" fmla="*/ 55 w 2300"/>
                  <a:gd name="T51" fmla="*/ 773 h 1018"/>
                  <a:gd name="T52" fmla="*/ 20 w 2300"/>
                  <a:gd name="T53" fmla="*/ 891 h 1018"/>
                  <a:gd name="T54" fmla="*/ 0 w 2300"/>
                  <a:gd name="T55" fmla="*/ 1018 h 10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300" h="1018">
                    <a:moveTo>
                      <a:pt x="2300" y="992"/>
                    </a:moveTo>
                    <a:lnTo>
                      <a:pt x="2268" y="836"/>
                    </a:lnTo>
                    <a:lnTo>
                      <a:pt x="2230" y="727"/>
                    </a:lnTo>
                    <a:lnTo>
                      <a:pt x="2180" y="615"/>
                    </a:lnTo>
                    <a:lnTo>
                      <a:pt x="2113" y="503"/>
                    </a:lnTo>
                    <a:lnTo>
                      <a:pt x="2037" y="407"/>
                    </a:lnTo>
                    <a:lnTo>
                      <a:pt x="1948" y="321"/>
                    </a:lnTo>
                    <a:lnTo>
                      <a:pt x="1860" y="240"/>
                    </a:lnTo>
                    <a:lnTo>
                      <a:pt x="1766" y="171"/>
                    </a:lnTo>
                    <a:lnTo>
                      <a:pt x="1654" y="109"/>
                    </a:lnTo>
                    <a:lnTo>
                      <a:pt x="1537" y="62"/>
                    </a:lnTo>
                    <a:lnTo>
                      <a:pt x="1431" y="37"/>
                    </a:lnTo>
                    <a:lnTo>
                      <a:pt x="1306" y="7"/>
                    </a:lnTo>
                    <a:lnTo>
                      <a:pt x="1186" y="0"/>
                    </a:lnTo>
                    <a:lnTo>
                      <a:pt x="1065" y="0"/>
                    </a:lnTo>
                    <a:lnTo>
                      <a:pt x="948" y="16"/>
                    </a:lnTo>
                    <a:lnTo>
                      <a:pt x="834" y="44"/>
                    </a:lnTo>
                    <a:lnTo>
                      <a:pt x="712" y="84"/>
                    </a:lnTo>
                    <a:lnTo>
                      <a:pt x="606" y="139"/>
                    </a:lnTo>
                    <a:lnTo>
                      <a:pt x="507" y="208"/>
                    </a:lnTo>
                    <a:lnTo>
                      <a:pt x="400" y="276"/>
                    </a:lnTo>
                    <a:lnTo>
                      <a:pt x="316" y="360"/>
                    </a:lnTo>
                    <a:lnTo>
                      <a:pt x="245" y="451"/>
                    </a:lnTo>
                    <a:lnTo>
                      <a:pt x="167" y="552"/>
                    </a:lnTo>
                    <a:lnTo>
                      <a:pt x="106" y="659"/>
                    </a:lnTo>
                    <a:lnTo>
                      <a:pt x="55" y="773"/>
                    </a:lnTo>
                    <a:lnTo>
                      <a:pt x="20" y="891"/>
                    </a:lnTo>
                    <a:lnTo>
                      <a:pt x="0" y="1018"/>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12" name="Freeform 8"/>
              <p:cNvSpPr>
                <a:spLocks/>
              </p:cNvSpPr>
              <p:nvPr/>
            </p:nvSpPr>
            <p:spPr bwMode="auto">
              <a:xfrm>
                <a:off x="3542" y="3665"/>
                <a:ext cx="382" cy="207"/>
              </a:xfrm>
              <a:custGeom>
                <a:avLst/>
                <a:gdLst>
                  <a:gd name="T0" fmla="*/ 2295 w 2295"/>
                  <a:gd name="T1" fmla="*/ 1036 h 1036"/>
                  <a:gd name="T2" fmla="*/ 2272 w 2295"/>
                  <a:gd name="T3" fmla="*/ 912 h 1036"/>
                  <a:gd name="T4" fmla="*/ 2237 w 2295"/>
                  <a:gd name="T5" fmla="*/ 792 h 1036"/>
                  <a:gd name="T6" fmla="*/ 2189 w 2295"/>
                  <a:gd name="T7" fmla="*/ 680 h 1036"/>
                  <a:gd name="T8" fmla="*/ 2131 w 2295"/>
                  <a:gd name="T9" fmla="*/ 563 h 1036"/>
                  <a:gd name="T10" fmla="*/ 2057 w 2295"/>
                  <a:gd name="T11" fmla="*/ 469 h 1036"/>
                  <a:gd name="T12" fmla="*/ 1985 w 2295"/>
                  <a:gd name="T13" fmla="*/ 370 h 1036"/>
                  <a:gd name="T14" fmla="*/ 1896 w 2295"/>
                  <a:gd name="T15" fmla="*/ 287 h 1036"/>
                  <a:gd name="T16" fmla="*/ 1797 w 2295"/>
                  <a:gd name="T17" fmla="*/ 215 h 1036"/>
                  <a:gd name="T18" fmla="*/ 1698 w 2295"/>
                  <a:gd name="T19" fmla="*/ 142 h 1036"/>
                  <a:gd name="T20" fmla="*/ 1588 w 2295"/>
                  <a:gd name="T21" fmla="*/ 91 h 1036"/>
                  <a:gd name="T22" fmla="*/ 1480 w 2295"/>
                  <a:gd name="T23" fmla="*/ 48 h 1036"/>
                  <a:gd name="T24" fmla="*/ 1360 w 2295"/>
                  <a:gd name="T25" fmla="*/ 22 h 1036"/>
                  <a:gd name="T26" fmla="*/ 1240 w 2295"/>
                  <a:gd name="T27" fmla="*/ 0 h 1036"/>
                  <a:gd name="T28" fmla="*/ 1123 w 2295"/>
                  <a:gd name="T29" fmla="*/ 0 h 1036"/>
                  <a:gd name="T30" fmla="*/ 1005 w 2295"/>
                  <a:gd name="T31" fmla="*/ 7 h 1036"/>
                  <a:gd name="T32" fmla="*/ 881 w 2295"/>
                  <a:gd name="T33" fmla="*/ 34 h 1036"/>
                  <a:gd name="T34" fmla="*/ 768 w 2295"/>
                  <a:gd name="T35" fmla="*/ 62 h 1036"/>
                  <a:gd name="T36" fmla="*/ 658 w 2295"/>
                  <a:gd name="T37" fmla="*/ 105 h 1036"/>
                  <a:gd name="T38" fmla="*/ 554 w 2295"/>
                  <a:gd name="T39" fmla="*/ 167 h 1036"/>
                  <a:gd name="T40" fmla="*/ 448 w 2295"/>
                  <a:gd name="T41" fmla="*/ 233 h 1036"/>
                  <a:gd name="T42" fmla="*/ 356 w 2295"/>
                  <a:gd name="T43" fmla="*/ 310 h 1036"/>
                  <a:gd name="T44" fmla="*/ 273 w 2295"/>
                  <a:gd name="T45" fmla="*/ 397 h 1036"/>
                  <a:gd name="T46" fmla="*/ 196 w 2295"/>
                  <a:gd name="T47" fmla="*/ 495 h 1036"/>
                  <a:gd name="T48" fmla="*/ 130 w 2295"/>
                  <a:gd name="T49" fmla="*/ 597 h 1036"/>
                  <a:gd name="T50" fmla="*/ 75 w 2295"/>
                  <a:gd name="T51" fmla="*/ 706 h 1036"/>
                  <a:gd name="T52" fmla="*/ 28 w 2295"/>
                  <a:gd name="T53" fmla="*/ 825 h 1036"/>
                  <a:gd name="T54" fmla="*/ 0 w 2295"/>
                  <a:gd name="T55" fmla="*/ 992 h 10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295" h="1036">
                    <a:moveTo>
                      <a:pt x="2295" y="1036"/>
                    </a:moveTo>
                    <a:lnTo>
                      <a:pt x="2272" y="912"/>
                    </a:lnTo>
                    <a:lnTo>
                      <a:pt x="2237" y="792"/>
                    </a:lnTo>
                    <a:lnTo>
                      <a:pt x="2189" y="680"/>
                    </a:lnTo>
                    <a:lnTo>
                      <a:pt x="2131" y="563"/>
                    </a:lnTo>
                    <a:lnTo>
                      <a:pt x="2057" y="469"/>
                    </a:lnTo>
                    <a:lnTo>
                      <a:pt x="1985" y="370"/>
                    </a:lnTo>
                    <a:lnTo>
                      <a:pt x="1896" y="287"/>
                    </a:lnTo>
                    <a:lnTo>
                      <a:pt x="1797" y="215"/>
                    </a:lnTo>
                    <a:lnTo>
                      <a:pt x="1698" y="142"/>
                    </a:lnTo>
                    <a:lnTo>
                      <a:pt x="1588" y="91"/>
                    </a:lnTo>
                    <a:lnTo>
                      <a:pt x="1480" y="48"/>
                    </a:lnTo>
                    <a:lnTo>
                      <a:pt x="1360" y="22"/>
                    </a:lnTo>
                    <a:lnTo>
                      <a:pt x="1240" y="0"/>
                    </a:lnTo>
                    <a:lnTo>
                      <a:pt x="1123" y="0"/>
                    </a:lnTo>
                    <a:lnTo>
                      <a:pt x="1005" y="7"/>
                    </a:lnTo>
                    <a:lnTo>
                      <a:pt x="881" y="34"/>
                    </a:lnTo>
                    <a:lnTo>
                      <a:pt x="768" y="62"/>
                    </a:lnTo>
                    <a:lnTo>
                      <a:pt x="658" y="105"/>
                    </a:lnTo>
                    <a:lnTo>
                      <a:pt x="554" y="167"/>
                    </a:lnTo>
                    <a:lnTo>
                      <a:pt x="448" y="233"/>
                    </a:lnTo>
                    <a:lnTo>
                      <a:pt x="356" y="310"/>
                    </a:lnTo>
                    <a:lnTo>
                      <a:pt x="273" y="397"/>
                    </a:lnTo>
                    <a:lnTo>
                      <a:pt x="196" y="495"/>
                    </a:lnTo>
                    <a:lnTo>
                      <a:pt x="130" y="597"/>
                    </a:lnTo>
                    <a:lnTo>
                      <a:pt x="75" y="706"/>
                    </a:lnTo>
                    <a:lnTo>
                      <a:pt x="28" y="825"/>
                    </a:lnTo>
                    <a:lnTo>
                      <a:pt x="0" y="992"/>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13" name="Line 9"/>
              <p:cNvSpPr>
                <a:spLocks noChangeShapeType="1"/>
              </p:cNvSpPr>
              <p:nvPr/>
            </p:nvSpPr>
            <p:spPr bwMode="auto">
              <a:xfrm flipH="1">
                <a:off x="3884" y="3814"/>
                <a:ext cx="156"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914" name="Line 10"/>
              <p:cNvSpPr>
                <a:spLocks noChangeShapeType="1"/>
              </p:cNvSpPr>
              <p:nvPr/>
            </p:nvSpPr>
            <p:spPr bwMode="auto">
              <a:xfrm flipH="1">
                <a:off x="2615" y="3814"/>
                <a:ext cx="970"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915" name="Line 11"/>
              <p:cNvSpPr>
                <a:spLocks noChangeShapeType="1"/>
              </p:cNvSpPr>
              <p:nvPr/>
            </p:nvSpPr>
            <p:spPr bwMode="auto">
              <a:xfrm flipH="1">
                <a:off x="1960" y="3814"/>
                <a:ext cx="361" cy="1"/>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916" name="Freeform 12"/>
              <p:cNvSpPr>
                <a:spLocks/>
              </p:cNvSpPr>
              <p:nvPr/>
            </p:nvSpPr>
            <p:spPr bwMode="auto">
              <a:xfrm>
                <a:off x="2018" y="3686"/>
                <a:ext cx="361" cy="23"/>
              </a:xfrm>
              <a:custGeom>
                <a:avLst/>
                <a:gdLst>
                  <a:gd name="T0" fmla="*/ 74 w 2163"/>
                  <a:gd name="T1" fmla="*/ 114 h 114"/>
                  <a:gd name="T2" fmla="*/ 2031 w 2163"/>
                  <a:gd name="T3" fmla="*/ 114 h 114"/>
                  <a:gd name="T4" fmla="*/ 2163 w 2163"/>
                  <a:gd name="T5" fmla="*/ 0 h 114"/>
                  <a:gd name="T6" fmla="*/ 0 w 2163"/>
                  <a:gd name="T7" fmla="*/ 0 h 114"/>
                  <a:gd name="T8" fmla="*/ 74 w 2163"/>
                  <a:gd name="T9" fmla="*/ 114 h 114"/>
                </a:gdLst>
                <a:ahLst/>
                <a:cxnLst>
                  <a:cxn ang="0">
                    <a:pos x="T0" y="T1"/>
                  </a:cxn>
                  <a:cxn ang="0">
                    <a:pos x="T2" y="T3"/>
                  </a:cxn>
                  <a:cxn ang="0">
                    <a:pos x="T4" y="T5"/>
                  </a:cxn>
                  <a:cxn ang="0">
                    <a:pos x="T6" y="T7"/>
                  </a:cxn>
                  <a:cxn ang="0">
                    <a:pos x="T8" y="T9"/>
                  </a:cxn>
                </a:cxnLst>
                <a:rect l="0" t="0" r="r" b="b"/>
                <a:pathLst>
                  <a:path w="2163" h="114">
                    <a:moveTo>
                      <a:pt x="74" y="114"/>
                    </a:moveTo>
                    <a:lnTo>
                      <a:pt x="2031" y="114"/>
                    </a:lnTo>
                    <a:lnTo>
                      <a:pt x="2163" y="0"/>
                    </a:lnTo>
                    <a:lnTo>
                      <a:pt x="0" y="0"/>
                    </a:lnTo>
                    <a:lnTo>
                      <a:pt x="74" y="114"/>
                    </a:lnTo>
                    <a:close/>
                  </a:path>
                </a:pathLst>
              </a:custGeom>
              <a:solidFill>
                <a:srgbClr val="000000"/>
              </a:solidFill>
              <a:ln w="0">
                <a:solidFill>
                  <a:srgbClr val="000000"/>
                </a:solidFill>
                <a:prstDash val="solid"/>
                <a:round/>
                <a:headEnd/>
                <a:tailEnd/>
              </a:ln>
            </p:spPr>
            <p:txBody>
              <a:bodyPr/>
              <a:lstStyle/>
              <a:p>
                <a:endParaRPr lang="en-GB"/>
              </a:p>
            </p:txBody>
          </p:sp>
          <p:sp>
            <p:nvSpPr>
              <p:cNvPr id="123917" name="Freeform 13"/>
              <p:cNvSpPr>
                <a:spLocks/>
              </p:cNvSpPr>
              <p:nvPr/>
            </p:nvSpPr>
            <p:spPr bwMode="auto">
              <a:xfrm>
                <a:off x="2552" y="3686"/>
                <a:ext cx="1095" cy="23"/>
              </a:xfrm>
              <a:custGeom>
                <a:avLst/>
                <a:gdLst>
                  <a:gd name="T0" fmla="*/ 0 w 6571"/>
                  <a:gd name="T1" fmla="*/ 0 h 114"/>
                  <a:gd name="T2" fmla="*/ 160 w 6571"/>
                  <a:gd name="T3" fmla="*/ 114 h 114"/>
                  <a:gd name="T4" fmla="*/ 6394 w 6571"/>
                  <a:gd name="T5" fmla="*/ 114 h 114"/>
                  <a:gd name="T6" fmla="*/ 6571 w 6571"/>
                  <a:gd name="T7" fmla="*/ 0 h 114"/>
                  <a:gd name="T8" fmla="*/ 0 w 6571"/>
                  <a:gd name="T9" fmla="*/ 0 h 114"/>
                </a:gdLst>
                <a:ahLst/>
                <a:cxnLst>
                  <a:cxn ang="0">
                    <a:pos x="T0" y="T1"/>
                  </a:cxn>
                  <a:cxn ang="0">
                    <a:pos x="T2" y="T3"/>
                  </a:cxn>
                  <a:cxn ang="0">
                    <a:pos x="T4" y="T5"/>
                  </a:cxn>
                  <a:cxn ang="0">
                    <a:pos x="T6" y="T7"/>
                  </a:cxn>
                  <a:cxn ang="0">
                    <a:pos x="T8" y="T9"/>
                  </a:cxn>
                </a:cxnLst>
                <a:rect l="0" t="0" r="r" b="b"/>
                <a:pathLst>
                  <a:path w="6571" h="114">
                    <a:moveTo>
                      <a:pt x="0" y="0"/>
                    </a:moveTo>
                    <a:lnTo>
                      <a:pt x="160" y="114"/>
                    </a:lnTo>
                    <a:lnTo>
                      <a:pt x="6394" y="114"/>
                    </a:lnTo>
                    <a:lnTo>
                      <a:pt x="6571"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123918" name="Freeform 14"/>
              <p:cNvSpPr>
                <a:spLocks/>
              </p:cNvSpPr>
              <p:nvPr/>
            </p:nvSpPr>
            <p:spPr bwMode="auto">
              <a:xfrm>
                <a:off x="3812" y="3686"/>
                <a:ext cx="281" cy="23"/>
              </a:xfrm>
              <a:custGeom>
                <a:avLst/>
                <a:gdLst>
                  <a:gd name="T0" fmla="*/ 0 w 1687"/>
                  <a:gd name="T1" fmla="*/ 0 h 114"/>
                  <a:gd name="T2" fmla="*/ 164 w 1687"/>
                  <a:gd name="T3" fmla="*/ 114 h 114"/>
                  <a:gd name="T4" fmla="*/ 1687 w 1687"/>
                  <a:gd name="T5" fmla="*/ 114 h 114"/>
                  <a:gd name="T6" fmla="*/ 1634 w 1687"/>
                  <a:gd name="T7" fmla="*/ 0 h 114"/>
                  <a:gd name="T8" fmla="*/ 0 w 1687"/>
                  <a:gd name="T9" fmla="*/ 0 h 114"/>
                </a:gdLst>
                <a:ahLst/>
                <a:cxnLst>
                  <a:cxn ang="0">
                    <a:pos x="T0" y="T1"/>
                  </a:cxn>
                  <a:cxn ang="0">
                    <a:pos x="T2" y="T3"/>
                  </a:cxn>
                  <a:cxn ang="0">
                    <a:pos x="T4" y="T5"/>
                  </a:cxn>
                  <a:cxn ang="0">
                    <a:pos x="T6" y="T7"/>
                  </a:cxn>
                  <a:cxn ang="0">
                    <a:pos x="T8" y="T9"/>
                  </a:cxn>
                </a:cxnLst>
                <a:rect l="0" t="0" r="r" b="b"/>
                <a:pathLst>
                  <a:path w="1687" h="114">
                    <a:moveTo>
                      <a:pt x="0" y="0"/>
                    </a:moveTo>
                    <a:lnTo>
                      <a:pt x="164" y="114"/>
                    </a:lnTo>
                    <a:lnTo>
                      <a:pt x="1687" y="114"/>
                    </a:lnTo>
                    <a:lnTo>
                      <a:pt x="1634" y="0"/>
                    </a:lnTo>
                    <a:lnTo>
                      <a:pt x="0" y="0"/>
                    </a:lnTo>
                    <a:close/>
                  </a:path>
                </a:pathLst>
              </a:custGeom>
              <a:solidFill>
                <a:srgbClr val="000000"/>
              </a:solidFill>
              <a:ln w="0">
                <a:solidFill>
                  <a:srgbClr val="000000"/>
                </a:solidFill>
                <a:prstDash val="solid"/>
                <a:round/>
                <a:headEnd/>
                <a:tailEnd/>
              </a:ln>
            </p:spPr>
            <p:txBody>
              <a:bodyPr/>
              <a:lstStyle/>
              <a:p>
                <a:endParaRPr lang="en-GB"/>
              </a:p>
            </p:txBody>
          </p:sp>
          <p:sp>
            <p:nvSpPr>
              <p:cNvPr id="123919" name="Freeform 15"/>
              <p:cNvSpPr>
                <a:spLocks/>
              </p:cNvSpPr>
              <p:nvPr/>
            </p:nvSpPr>
            <p:spPr bwMode="auto">
              <a:xfrm>
                <a:off x="3974" y="3600"/>
                <a:ext cx="110" cy="86"/>
              </a:xfrm>
              <a:custGeom>
                <a:avLst/>
                <a:gdLst>
                  <a:gd name="T0" fmla="*/ 496 w 664"/>
                  <a:gd name="T1" fmla="*/ 0 h 428"/>
                  <a:gd name="T2" fmla="*/ 181 w 664"/>
                  <a:gd name="T3" fmla="*/ 0 h 428"/>
                  <a:gd name="T4" fmla="*/ 0 w 664"/>
                  <a:gd name="T5" fmla="*/ 428 h 428"/>
                  <a:gd name="T6" fmla="*/ 664 w 664"/>
                  <a:gd name="T7" fmla="*/ 428 h 428"/>
                  <a:gd name="T8" fmla="*/ 496 w 664"/>
                  <a:gd name="T9" fmla="*/ 0 h 428"/>
                </a:gdLst>
                <a:ahLst/>
                <a:cxnLst>
                  <a:cxn ang="0">
                    <a:pos x="T0" y="T1"/>
                  </a:cxn>
                  <a:cxn ang="0">
                    <a:pos x="T2" y="T3"/>
                  </a:cxn>
                  <a:cxn ang="0">
                    <a:pos x="T4" y="T5"/>
                  </a:cxn>
                  <a:cxn ang="0">
                    <a:pos x="T6" y="T7"/>
                  </a:cxn>
                  <a:cxn ang="0">
                    <a:pos x="T8" y="T9"/>
                  </a:cxn>
                </a:cxnLst>
                <a:rect l="0" t="0" r="r" b="b"/>
                <a:pathLst>
                  <a:path w="664" h="428">
                    <a:moveTo>
                      <a:pt x="496" y="0"/>
                    </a:moveTo>
                    <a:lnTo>
                      <a:pt x="181" y="0"/>
                    </a:lnTo>
                    <a:lnTo>
                      <a:pt x="0" y="428"/>
                    </a:lnTo>
                    <a:lnTo>
                      <a:pt x="664" y="428"/>
                    </a:lnTo>
                    <a:lnTo>
                      <a:pt x="496" y="0"/>
                    </a:lnTo>
                    <a:close/>
                  </a:path>
                </a:pathLst>
              </a:custGeom>
              <a:solidFill>
                <a:srgbClr val="FFFFFF"/>
              </a:solidFill>
              <a:ln w="0">
                <a:solidFill>
                  <a:srgbClr val="000000"/>
                </a:solidFill>
                <a:prstDash val="solid"/>
                <a:round/>
                <a:headEnd/>
                <a:tailEnd/>
              </a:ln>
            </p:spPr>
            <p:txBody>
              <a:bodyPr/>
              <a:lstStyle/>
              <a:p>
                <a:endParaRPr lang="en-GB"/>
              </a:p>
            </p:txBody>
          </p:sp>
          <p:sp>
            <p:nvSpPr>
              <p:cNvPr id="123920" name="Rectangle 16"/>
              <p:cNvSpPr>
                <a:spLocks noChangeArrowheads="1"/>
              </p:cNvSpPr>
              <p:nvPr/>
            </p:nvSpPr>
            <p:spPr bwMode="auto">
              <a:xfrm>
                <a:off x="1990" y="3579"/>
                <a:ext cx="64" cy="64"/>
              </a:xfrm>
              <a:prstGeom prst="rect">
                <a:avLst/>
              </a:prstGeom>
              <a:solidFill>
                <a:srgbClr val="FFEA00"/>
              </a:solidFill>
              <a:ln w="0">
                <a:solidFill>
                  <a:srgbClr val="000000"/>
                </a:solidFill>
                <a:miter lim="800000"/>
                <a:headEnd/>
                <a:tailEnd/>
              </a:ln>
            </p:spPr>
            <p:txBody>
              <a:bodyPr/>
              <a:lstStyle/>
              <a:p>
                <a:endParaRPr lang="en-GB"/>
              </a:p>
            </p:txBody>
          </p:sp>
          <p:sp>
            <p:nvSpPr>
              <p:cNvPr id="123921" name="Rectangle 17"/>
              <p:cNvSpPr>
                <a:spLocks noChangeArrowheads="1"/>
              </p:cNvSpPr>
              <p:nvPr/>
            </p:nvSpPr>
            <p:spPr bwMode="auto">
              <a:xfrm>
                <a:off x="2079" y="3621"/>
                <a:ext cx="55" cy="22"/>
              </a:xfrm>
              <a:prstGeom prst="rect">
                <a:avLst/>
              </a:prstGeom>
              <a:solidFill>
                <a:srgbClr val="FFEA00"/>
              </a:solidFill>
              <a:ln w="0">
                <a:solidFill>
                  <a:srgbClr val="000000"/>
                </a:solidFill>
                <a:miter lim="800000"/>
                <a:headEnd/>
                <a:tailEnd/>
              </a:ln>
            </p:spPr>
            <p:txBody>
              <a:bodyPr/>
              <a:lstStyle/>
              <a:p>
                <a:endParaRPr lang="en-GB"/>
              </a:p>
            </p:txBody>
          </p:sp>
          <p:sp>
            <p:nvSpPr>
              <p:cNvPr id="123923" name="Freeform 19"/>
              <p:cNvSpPr>
                <a:spLocks/>
              </p:cNvSpPr>
              <p:nvPr/>
            </p:nvSpPr>
            <p:spPr bwMode="auto">
              <a:xfrm>
                <a:off x="2507" y="3251"/>
                <a:ext cx="908" cy="250"/>
              </a:xfrm>
              <a:custGeom>
                <a:avLst/>
                <a:gdLst>
                  <a:gd name="T0" fmla="*/ 0 w 5448"/>
                  <a:gd name="T1" fmla="*/ 1247 h 1247"/>
                  <a:gd name="T2" fmla="*/ 5448 w 5448"/>
                  <a:gd name="T3" fmla="*/ 1247 h 1247"/>
                  <a:gd name="T4" fmla="*/ 3739 w 5448"/>
                  <a:gd name="T5" fmla="*/ 0 h 1247"/>
                  <a:gd name="T6" fmla="*/ 965 w 5448"/>
                  <a:gd name="T7" fmla="*/ 0 h 1247"/>
                  <a:gd name="T8" fmla="*/ 0 w 5448"/>
                  <a:gd name="T9" fmla="*/ 1247 h 1247"/>
                </a:gdLst>
                <a:ahLst/>
                <a:cxnLst>
                  <a:cxn ang="0">
                    <a:pos x="T0" y="T1"/>
                  </a:cxn>
                  <a:cxn ang="0">
                    <a:pos x="T2" y="T3"/>
                  </a:cxn>
                  <a:cxn ang="0">
                    <a:pos x="T4" y="T5"/>
                  </a:cxn>
                  <a:cxn ang="0">
                    <a:pos x="T6" y="T7"/>
                  </a:cxn>
                  <a:cxn ang="0">
                    <a:pos x="T8" y="T9"/>
                  </a:cxn>
                </a:cxnLst>
                <a:rect l="0" t="0" r="r" b="b"/>
                <a:pathLst>
                  <a:path w="5448" h="1247">
                    <a:moveTo>
                      <a:pt x="0" y="1247"/>
                    </a:moveTo>
                    <a:lnTo>
                      <a:pt x="5448" y="1247"/>
                    </a:lnTo>
                    <a:lnTo>
                      <a:pt x="3739" y="0"/>
                    </a:lnTo>
                    <a:lnTo>
                      <a:pt x="965" y="0"/>
                    </a:lnTo>
                    <a:lnTo>
                      <a:pt x="0" y="1247"/>
                    </a:lnTo>
                    <a:close/>
                  </a:path>
                </a:pathLst>
              </a:custGeom>
              <a:solidFill>
                <a:schemeClr val="bg1"/>
              </a:solidFill>
              <a:ln w="0">
                <a:solidFill>
                  <a:srgbClr val="000000"/>
                </a:solidFill>
                <a:prstDash val="solid"/>
                <a:round/>
                <a:headEnd/>
                <a:tailEnd/>
              </a:ln>
            </p:spPr>
            <p:txBody>
              <a:bodyPr/>
              <a:lstStyle/>
              <a:p>
                <a:endParaRPr lang="en-GB"/>
              </a:p>
            </p:txBody>
          </p:sp>
          <p:sp>
            <p:nvSpPr>
              <p:cNvPr id="123925" name="Freeform 21"/>
              <p:cNvSpPr>
                <a:spLocks/>
              </p:cNvSpPr>
              <p:nvPr/>
            </p:nvSpPr>
            <p:spPr bwMode="auto">
              <a:xfrm>
                <a:off x="3198" y="3436"/>
                <a:ext cx="49" cy="57"/>
              </a:xfrm>
              <a:custGeom>
                <a:avLst/>
                <a:gdLst>
                  <a:gd name="T0" fmla="*/ 0 w 294"/>
                  <a:gd name="T1" fmla="*/ 284 h 284"/>
                  <a:gd name="T2" fmla="*/ 241 w 294"/>
                  <a:gd name="T3" fmla="*/ 0 h 284"/>
                  <a:gd name="T4" fmla="*/ 294 w 294"/>
                  <a:gd name="T5" fmla="*/ 39 h 284"/>
                  <a:gd name="T6" fmla="*/ 73 w 294"/>
                  <a:gd name="T7" fmla="*/ 284 h 284"/>
                  <a:gd name="T8" fmla="*/ 0 w 294"/>
                  <a:gd name="T9" fmla="*/ 284 h 284"/>
                </a:gdLst>
                <a:ahLst/>
                <a:cxnLst>
                  <a:cxn ang="0">
                    <a:pos x="T0" y="T1"/>
                  </a:cxn>
                  <a:cxn ang="0">
                    <a:pos x="T2" y="T3"/>
                  </a:cxn>
                  <a:cxn ang="0">
                    <a:pos x="T4" y="T5"/>
                  </a:cxn>
                  <a:cxn ang="0">
                    <a:pos x="T6" y="T7"/>
                  </a:cxn>
                  <a:cxn ang="0">
                    <a:pos x="T8" y="T9"/>
                  </a:cxn>
                </a:cxnLst>
                <a:rect l="0" t="0" r="r" b="b"/>
                <a:pathLst>
                  <a:path w="294" h="284">
                    <a:moveTo>
                      <a:pt x="0" y="284"/>
                    </a:moveTo>
                    <a:lnTo>
                      <a:pt x="241" y="0"/>
                    </a:lnTo>
                    <a:lnTo>
                      <a:pt x="294" y="39"/>
                    </a:lnTo>
                    <a:lnTo>
                      <a:pt x="73" y="284"/>
                    </a:lnTo>
                    <a:lnTo>
                      <a:pt x="0" y="284"/>
                    </a:lnTo>
                    <a:close/>
                  </a:path>
                </a:pathLst>
              </a:custGeom>
              <a:solidFill>
                <a:srgbClr val="000000"/>
              </a:solidFill>
              <a:ln w="0">
                <a:solidFill>
                  <a:srgbClr val="000000"/>
                </a:solidFill>
                <a:prstDash val="solid"/>
                <a:round/>
                <a:headEnd/>
                <a:tailEnd/>
              </a:ln>
            </p:spPr>
            <p:txBody>
              <a:bodyPr/>
              <a:lstStyle/>
              <a:p>
                <a:endParaRPr lang="en-GB"/>
              </a:p>
            </p:txBody>
          </p:sp>
          <p:sp>
            <p:nvSpPr>
              <p:cNvPr id="123926" name="Freeform 22"/>
              <p:cNvSpPr>
                <a:spLocks/>
              </p:cNvSpPr>
              <p:nvPr/>
            </p:nvSpPr>
            <p:spPr bwMode="auto">
              <a:xfrm>
                <a:off x="2494" y="3501"/>
                <a:ext cx="44" cy="156"/>
              </a:xfrm>
              <a:custGeom>
                <a:avLst/>
                <a:gdLst>
                  <a:gd name="T0" fmla="*/ 263 w 263"/>
                  <a:gd name="T1" fmla="*/ 0 h 783"/>
                  <a:gd name="T2" fmla="*/ 0 w 263"/>
                  <a:gd name="T3" fmla="*/ 390 h 783"/>
                  <a:gd name="T4" fmla="*/ 0 w 263"/>
                  <a:gd name="T5" fmla="*/ 783 h 783"/>
                </a:gdLst>
                <a:ahLst/>
                <a:cxnLst>
                  <a:cxn ang="0">
                    <a:pos x="T0" y="T1"/>
                  </a:cxn>
                  <a:cxn ang="0">
                    <a:pos x="T2" y="T3"/>
                  </a:cxn>
                  <a:cxn ang="0">
                    <a:pos x="T4" y="T5"/>
                  </a:cxn>
                </a:cxnLst>
                <a:rect l="0" t="0" r="r" b="b"/>
                <a:pathLst>
                  <a:path w="263" h="783">
                    <a:moveTo>
                      <a:pt x="263" y="0"/>
                    </a:moveTo>
                    <a:lnTo>
                      <a:pt x="0" y="390"/>
                    </a:lnTo>
                    <a:lnTo>
                      <a:pt x="0" y="783"/>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28" name="Freeform 24"/>
              <p:cNvSpPr>
                <a:spLocks/>
              </p:cNvSpPr>
              <p:nvPr/>
            </p:nvSpPr>
            <p:spPr bwMode="auto">
              <a:xfrm>
                <a:off x="3448" y="3501"/>
                <a:ext cx="31" cy="362"/>
              </a:xfrm>
              <a:custGeom>
                <a:avLst/>
                <a:gdLst>
                  <a:gd name="T0" fmla="*/ 23 w 183"/>
                  <a:gd name="T1" fmla="*/ 0 h 1814"/>
                  <a:gd name="T2" fmla="*/ 183 w 183"/>
                  <a:gd name="T3" fmla="*/ 390 h 1814"/>
                  <a:gd name="T4" fmla="*/ 183 w 183"/>
                  <a:gd name="T5" fmla="*/ 1567 h 1814"/>
                  <a:gd name="T6" fmla="*/ 0 w 183"/>
                  <a:gd name="T7" fmla="*/ 1814 h 1814"/>
                </a:gdLst>
                <a:ahLst/>
                <a:cxnLst>
                  <a:cxn ang="0">
                    <a:pos x="T0" y="T1"/>
                  </a:cxn>
                  <a:cxn ang="0">
                    <a:pos x="T2" y="T3"/>
                  </a:cxn>
                  <a:cxn ang="0">
                    <a:pos x="T4" y="T5"/>
                  </a:cxn>
                  <a:cxn ang="0">
                    <a:pos x="T6" y="T7"/>
                  </a:cxn>
                </a:cxnLst>
                <a:rect l="0" t="0" r="r" b="b"/>
                <a:pathLst>
                  <a:path w="183" h="1814">
                    <a:moveTo>
                      <a:pt x="23" y="0"/>
                    </a:moveTo>
                    <a:lnTo>
                      <a:pt x="183" y="390"/>
                    </a:lnTo>
                    <a:lnTo>
                      <a:pt x="183" y="1567"/>
                    </a:lnTo>
                    <a:lnTo>
                      <a:pt x="0" y="1814"/>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30" name="Rectangle 26"/>
              <p:cNvSpPr>
                <a:spLocks noChangeArrowheads="1"/>
              </p:cNvSpPr>
              <p:nvPr/>
            </p:nvSpPr>
            <p:spPr bwMode="auto">
              <a:xfrm>
                <a:off x="2526" y="3607"/>
                <a:ext cx="89" cy="22"/>
              </a:xfrm>
              <a:prstGeom prst="rect">
                <a:avLst/>
              </a:prstGeom>
              <a:solidFill>
                <a:srgbClr val="FFFFFF"/>
              </a:solidFill>
              <a:ln w="0">
                <a:solidFill>
                  <a:srgbClr val="000000"/>
                </a:solidFill>
                <a:miter lim="800000"/>
                <a:headEnd/>
                <a:tailEnd/>
              </a:ln>
            </p:spPr>
            <p:txBody>
              <a:bodyPr/>
              <a:lstStyle/>
              <a:p>
                <a:endParaRPr lang="en-GB"/>
              </a:p>
            </p:txBody>
          </p:sp>
          <p:sp>
            <p:nvSpPr>
              <p:cNvPr id="123931" name="Rectangle 27"/>
              <p:cNvSpPr>
                <a:spLocks noChangeArrowheads="1"/>
              </p:cNvSpPr>
              <p:nvPr/>
            </p:nvSpPr>
            <p:spPr bwMode="auto">
              <a:xfrm>
                <a:off x="3001" y="3607"/>
                <a:ext cx="90" cy="22"/>
              </a:xfrm>
              <a:prstGeom prst="rect">
                <a:avLst/>
              </a:prstGeom>
              <a:solidFill>
                <a:srgbClr val="FFFFFF"/>
              </a:solidFill>
              <a:ln w="0">
                <a:solidFill>
                  <a:srgbClr val="000000"/>
                </a:solidFill>
                <a:miter lim="800000"/>
                <a:headEnd/>
                <a:tailEnd/>
              </a:ln>
            </p:spPr>
            <p:txBody>
              <a:bodyPr/>
              <a:lstStyle/>
              <a:p>
                <a:endParaRPr lang="en-GB"/>
              </a:p>
            </p:txBody>
          </p:sp>
          <p:sp>
            <p:nvSpPr>
              <p:cNvPr id="123932" name="Freeform 28"/>
              <p:cNvSpPr>
                <a:spLocks/>
              </p:cNvSpPr>
              <p:nvPr/>
            </p:nvSpPr>
            <p:spPr bwMode="auto">
              <a:xfrm>
                <a:off x="3434" y="3465"/>
                <a:ext cx="615" cy="114"/>
              </a:xfrm>
              <a:custGeom>
                <a:avLst/>
                <a:gdLst>
                  <a:gd name="T0" fmla="*/ 0 w 3690"/>
                  <a:gd name="T1" fmla="*/ 0 h 567"/>
                  <a:gd name="T2" fmla="*/ 458 w 3690"/>
                  <a:gd name="T3" fmla="*/ 278 h 567"/>
                  <a:gd name="T4" fmla="*/ 3690 w 3690"/>
                  <a:gd name="T5" fmla="*/ 567 h 567"/>
                </a:gdLst>
                <a:ahLst/>
                <a:cxnLst>
                  <a:cxn ang="0">
                    <a:pos x="T0" y="T1"/>
                  </a:cxn>
                  <a:cxn ang="0">
                    <a:pos x="T2" y="T3"/>
                  </a:cxn>
                  <a:cxn ang="0">
                    <a:pos x="T4" y="T5"/>
                  </a:cxn>
                </a:cxnLst>
                <a:rect l="0" t="0" r="r" b="b"/>
                <a:pathLst>
                  <a:path w="3690" h="567">
                    <a:moveTo>
                      <a:pt x="0" y="0"/>
                    </a:moveTo>
                    <a:lnTo>
                      <a:pt x="458" y="278"/>
                    </a:lnTo>
                    <a:lnTo>
                      <a:pt x="3690" y="567"/>
                    </a:lnTo>
                  </a:path>
                </a:pathLst>
              </a:custGeom>
              <a:noFill/>
              <a:ln w="0">
                <a:solidFill>
                  <a:srgbClr val="000000"/>
                </a:solidFill>
                <a:prstDash val="solid"/>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23933" name="Line 29"/>
              <p:cNvSpPr>
                <a:spLocks noChangeShapeType="1"/>
              </p:cNvSpPr>
              <p:nvPr/>
            </p:nvSpPr>
            <p:spPr bwMode="auto">
              <a:xfrm>
                <a:off x="2036" y="3709"/>
                <a:ext cx="1" cy="154"/>
              </a:xfrm>
              <a:prstGeom prst="line">
                <a:avLst/>
              </a:prstGeom>
              <a:noFill/>
              <a:ln w="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23934" name="Freeform 30"/>
              <p:cNvSpPr>
                <a:spLocks/>
              </p:cNvSpPr>
              <p:nvPr/>
            </p:nvSpPr>
            <p:spPr bwMode="auto">
              <a:xfrm>
                <a:off x="2324" y="3729"/>
                <a:ext cx="287" cy="356"/>
              </a:xfrm>
              <a:custGeom>
                <a:avLst/>
                <a:gdLst>
                  <a:gd name="T0" fmla="*/ 1719 w 1719"/>
                  <a:gd name="T1" fmla="*/ 889 h 1777"/>
                  <a:gd name="T2" fmla="*/ 1719 w 1719"/>
                  <a:gd name="T3" fmla="*/ 780 h 1777"/>
                  <a:gd name="T4" fmla="*/ 1698 w 1719"/>
                  <a:gd name="T5" fmla="*/ 679 h 1777"/>
                  <a:gd name="T6" fmla="*/ 1672 w 1719"/>
                  <a:gd name="T7" fmla="*/ 577 h 1777"/>
                  <a:gd name="T8" fmla="*/ 1616 w 1719"/>
                  <a:gd name="T9" fmla="*/ 483 h 1777"/>
                  <a:gd name="T10" fmla="*/ 1571 w 1719"/>
                  <a:gd name="T11" fmla="*/ 385 h 1777"/>
                  <a:gd name="T12" fmla="*/ 1507 w 1719"/>
                  <a:gd name="T13" fmla="*/ 304 h 1777"/>
                  <a:gd name="T14" fmla="*/ 1438 w 1719"/>
                  <a:gd name="T15" fmla="*/ 231 h 1777"/>
                  <a:gd name="T16" fmla="*/ 1350 w 1719"/>
                  <a:gd name="T17" fmla="*/ 156 h 1777"/>
                  <a:gd name="T18" fmla="*/ 1264 w 1719"/>
                  <a:gd name="T19" fmla="*/ 98 h 1777"/>
                  <a:gd name="T20" fmla="*/ 1172 w 1719"/>
                  <a:gd name="T21" fmla="*/ 54 h 1777"/>
                  <a:gd name="T22" fmla="*/ 1080 w 1719"/>
                  <a:gd name="T23" fmla="*/ 25 h 1777"/>
                  <a:gd name="T24" fmla="*/ 974 w 1719"/>
                  <a:gd name="T25" fmla="*/ 0 h 1777"/>
                  <a:gd name="T26" fmla="*/ 862 w 1719"/>
                  <a:gd name="T27" fmla="*/ 0 h 1777"/>
                  <a:gd name="T28" fmla="*/ 763 w 1719"/>
                  <a:gd name="T29" fmla="*/ 0 h 1777"/>
                  <a:gd name="T30" fmla="*/ 664 w 1719"/>
                  <a:gd name="T31" fmla="*/ 21 h 1777"/>
                  <a:gd name="T32" fmla="*/ 565 w 1719"/>
                  <a:gd name="T33" fmla="*/ 49 h 1777"/>
                  <a:gd name="T34" fmla="*/ 476 w 1719"/>
                  <a:gd name="T35" fmla="*/ 94 h 1777"/>
                  <a:gd name="T36" fmla="*/ 387 w 1719"/>
                  <a:gd name="T37" fmla="*/ 148 h 1777"/>
                  <a:gd name="T38" fmla="*/ 307 w 1719"/>
                  <a:gd name="T39" fmla="*/ 210 h 1777"/>
                  <a:gd name="T40" fmla="*/ 235 w 1719"/>
                  <a:gd name="T41" fmla="*/ 283 h 1777"/>
                  <a:gd name="T42" fmla="*/ 160 w 1719"/>
                  <a:gd name="T43" fmla="*/ 367 h 1777"/>
                  <a:gd name="T44" fmla="*/ 106 w 1719"/>
                  <a:gd name="T45" fmla="*/ 461 h 1777"/>
                  <a:gd name="T46" fmla="*/ 58 w 1719"/>
                  <a:gd name="T47" fmla="*/ 549 h 1777"/>
                  <a:gd name="T48" fmla="*/ 32 w 1719"/>
                  <a:gd name="T49" fmla="*/ 650 h 1777"/>
                  <a:gd name="T50" fmla="*/ 7 w 1719"/>
                  <a:gd name="T51" fmla="*/ 759 h 1777"/>
                  <a:gd name="T52" fmla="*/ 0 w 1719"/>
                  <a:gd name="T53" fmla="*/ 857 h 1777"/>
                  <a:gd name="T54" fmla="*/ 7 w 1719"/>
                  <a:gd name="T55" fmla="*/ 970 h 1777"/>
                  <a:gd name="T56" fmla="*/ 22 w 1719"/>
                  <a:gd name="T57" fmla="*/ 1079 h 1777"/>
                  <a:gd name="T58" fmla="*/ 45 w 1719"/>
                  <a:gd name="T59" fmla="*/ 1180 h 1777"/>
                  <a:gd name="T60" fmla="*/ 86 w 1719"/>
                  <a:gd name="T61" fmla="*/ 1278 h 1777"/>
                  <a:gd name="T62" fmla="*/ 134 w 1719"/>
                  <a:gd name="T63" fmla="*/ 1369 h 1777"/>
                  <a:gd name="T64" fmla="*/ 199 w 1719"/>
                  <a:gd name="T65" fmla="*/ 1457 h 1777"/>
                  <a:gd name="T66" fmla="*/ 270 w 1719"/>
                  <a:gd name="T67" fmla="*/ 1533 h 1777"/>
                  <a:gd name="T68" fmla="*/ 348 w 1719"/>
                  <a:gd name="T69" fmla="*/ 1597 h 1777"/>
                  <a:gd name="T70" fmla="*/ 434 w 1719"/>
                  <a:gd name="T71" fmla="*/ 1660 h 1777"/>
                  <a:gd name="T72" fmla="*/ 526 w 1719"/>
                  <a:gd name="T73" fmla="*/ 1711 h 1777"/>
                  <a:gd name="T74" fmla="*/ 618 w 1719"/>
                  <a:gd name="T75" fmla="*/ 1743 h 1777"/>
                  <a:gd name="T76" fmla="*/ 725 w 1719"/>
                  <a:gd name="T77" fmla="*/ 1767 h 1777"/>
                  <a:gd name="T78" fmla="*/ 827 w 1719"/>
                  <a:gd name="T79" fmla="*/ 1777 h 1777"/>
                  <a:gd name="T80" fmla="*/ 928 w 1719"/>
                  <a:gd name="T81" fmla="*/ 1777 h 1777"/>
                  <a:gd name="T82" fmla="*/ 1035 w 1719"/>
                  <a:gd name="T83" fmla="*/ 1767 h 1777"/>
                  <a:gd name="T84" fmla="*/ 1137 w 1719"/>
                  <a:gd name="T85" fmla="*/ 1729 h 1777"/>
                  <a:gd name="T86" fmla="*/ 1223 w 1719"/>
                  <a:gd name="T87" fmla="*/ 1694 h 1777"/>
                  <a:gd name="T88" fmla="*/ 1317 w 1719"/>
                  <a:gd name="T89" fmla="*/ 1638 h 1777"/>
                  <a:gd name="T90" fmla="*/ 1400 w 1719"/>
                  <a:gd name="T91" fmla="*/ 1576 h 1777"/>
                  <a:gd name="T92" fmla="*/ 1472 w 1719"/>
                  <a:gd name="T93" fmla="*/ 1512 h 1777"/>
                  <a:gd name="T94" fmla="*/ 1545 w 1719"/>
                  <a:gd name="T95" fmla="*/ 1435 h 1777"/>
                  <a:gd name="T96" fmla="*/ 1599 w 1719"/>
                  <a:gd name="T97" fmla="*/ 1344 h 1777"/>
                  <a:gd name="T98" fmla="*/ 1644 w 1719"/>
                  <a:gd name="T99" fmla="*/ 1249 h 1777"/>
                  <a:gd name="T100" fmla="*/ 1687 w 1719"/>
                  <a:gd name="T101" fmla="*/ 1144 h 1777"/>
                  <a:gd name="T102" fmla="*/ 1705 w 1719"/>
                  <a:gd name="T103" fmla="*/ 1046 h 1777"/>
                  <a:gd name="T104" fmla="*/ 1719 w 1719"/>
                  <a:gd name="T105" fmla="*/ 937 h 1777"/>
                  <a:gd name="T106" fmla="*/ 1719 w 1719"/>
                  <a:gd name="T107" fmla="*/ 889 h 1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19" h="1777">
                    <a:moveTo>
                      <a:pt x="1719" y="889"/>
                    </a:moveTo>
                    <a:lnTo>
                      <a:pt x="1719" y="780"/>
                    </a:lnTo>
                    <a:lnTo>
                      <a:pt x="1698" y="679"/>
                    </a:lnTo>
                    <a:lnTo>
                      <a:pt x="1672" y="577"/>
                    </a:lnTo>
                    <a:lnTo>
                      <a:pt x="1616" y="483"/>
                    </a:lnTo>
                    <a:lnTo>
                      <a:pt x="1571" y="385"/>
                    </a:lnTo>
                    <a:lnTo>
                      <a:pt x="1507" y="304"/>
                    </a:lnTo>
                    <a:lnTo>
                      <a:pt x="1438" y="231"/>
                    </a:lnTo>
                    <a:lnTo>
                      <a:pt x="1350" y="156"/>
                    </a:lnTo>
                    <a:lnTo>
                      <a:pt x="1264" y="98"/>
                    </a:lnTo>
                    <a:lnTo>
                      <a:pt x="1172" y="54"/>
                    </a:lnTo>
                    <a:lnTo>
                      <a:pt x="1080" y="25"/>
                    </a:lnTo>
                    <a:lnTo>
                      <a:pt x="974" y="0"/>
                    </a:lnTo>
                    <a:lnTo>
                      <a:pt x="862" y="0"/>
                    </a:lnTo>
                    <a:lnTo>
                      <a:pt x="763" y="0"/>
                    </a:lnTo>
                    <a:lnTo>
                      <a:pt x="664" y="21"/>
                    </a:lnTo>
                    <a:lnTo>
                      <a:pt x="565" y="49"/>
                    </a:lnTo>
                    <a:lnTo>
                      <a:pt x="476" y="94"/>
                    </a:lnTo>
                    <a:lnTo>
                      <a:pt x="387" y="148"/>
                    </a:lnTo>
                    <a:lnTo>
                      <a:pt x="307" y="210"/>
                    </a:lnTo>
                    <a:lnTo>
                      <a:pt x="235" y="283"/>
                    </a:lnTo>
                    <a:lnTo>
                      <a:pt x="160" y="367"/>
                    </a:lnTo>
                    <a:lnTo>
                      <a:pt x="106" y="461"/>
                    </a:lnTo>
                    <a:lnTo>
                      <a:pt x="58" y="549"/>
                    </a:lnTo>
                    <a:lnTo>
                      <a:pt x="32" y="650"/>
                    </a:lnTo>
                    <a:lnTo>
                      <a:pt x="7" y="759"/>
                    </a:lnTo>
                    <a:lnTo>
                      <a:pt x="0" y="857"/>
                    </a:lnTo>
                    <a:lnTo>
                      <a:pt x="7" y="970"/>
                    </a:lnTo>
                    <a:lnTo>
                      <a:pt x="22" y="1079"/>
                    </a:lnTo>
                    <a:lnTo>
                      <a:pt x="45" y="1180"/>
                    </a:lnTo>
                    <a:lnTo>
                      <a:pt x="86" y="1278"/>
                    </a:lnTo>
                    <a:lnTo>
                      <a:pt x="134" y="1369"/>
                    </a:lnTo>
                    <a:lnTo>
                      <a:pt x="199" y="1457"/>
                    </a:lnTo>
                    <a:lnTo>
                      <a:pt x="270" y="1533"/>
                    </a:lnTo>
                    <a:lnTo>
                      <a:pt x="348" y="1597"/>
                    </a:lnTo>
                    <a:lnTo>
                      <a:pt x="434" y="1660"/>
                    </a:lnTo>
                    <a:lnTo>
                      <a:pt x="526" y="1711"/>
                    </a:lnTo>
                    <a:lnTo>
                      <a:pt x="618" y="1743"/>
                    </a:lnTo>
                    <a:lnTo>
                      <a:pt x="725" y="1767"/>
                    </a:lnTo>
                    <a:lnTo>
                      <a:pt x="827" y="1777"/>
                    </a:lnTo>
                    <a:lnTo>
                      <a:pt x="928" y="1777"/>
                    </a:lnTo>
                    <a:lnTo>
                      <a:pt x="1035" y="1767"/>
                    </a:lnTo>
                    <a:lnTo>
                      <a:pt x="1137" y="1729"/>
                    </a:lnTo>
                    <a:lnTo>
                      <a:pt x="1223" y="1694"/>
                    </a:lnTo>
                    <a:lnTo>
                      <a:pt x="1317" y="1638"/>
                    </a:lnTo>
                    <a:lnTo>
                      <a:pt x="1400" y="1576"/>
                    </a:lnTo>
                    <a:lnTo>
                      <a:pt x="1472" y="1512"/>
                    </a:lnTo>
                    <a:lnTo>
                      <a:pt x="1545" y="1435"/>
                    </a:lnTo>
                    <a:lnTo>
                      <a:pt x="1599" y="1344"/>
                    </a:lnTo>
                    <a:lnTo>
                      <a:pt x="1644" y="1249"/>
                    </a:lnTo>
                    <a:lnTo>
                      <a:pt x="1687" y="1144"/>
                    </a:lnTo>
                    <a:lnTo>
                      <a:pt x="1705" y="1046"/>
                    </a:lnTo>
                    <a:lnTo>
                      <a:pt x="1719" y="937"/>
                    </a:lnTo>
                    <a:lnTo>
                      <a:pt x="1719" y="889"/>
                    </a:lnTo>
                    <a:close/>
                  </a:path>
                </a:pathLst>
              </a:custGeom>
              <a:solidFill>
                <a:srgbClr val="000000"/>
              </a:solidFill>
              <a:ln w="0">
                <a:solidFill>
                  <a:srgbClr val="000000"/>
                </a:solidFill>
                <a:prstDash val="solid"/>
                <a:round/>
                <a:headEnd/>
                <a:tailEnd/>
              </a:ln>
            </p:spPr>
            <p:txBody>
              <a:bodyPr/>
              <a:lstStyle/>
              <a:p>
                <a:endParaRPr lang="en-GB"/>
              </a:p>
            </p:txBody>
          </p:sp>
          <p:sp>
            <p:nvSpPr>
              <p:cNvPr id="123935" name="Freeform 31"/>
              <p:cNvSpPr>
                <a:spLocks/>
              </p:cNvSpPr>
              <p:nvPr/>
            </p:nvSpPr>
            <p:spPr bwMode="auto">
              <a:xfrm>
                <a:off x="2388" y="3806"/>
                <a:ext cx="160" cy="201"/>
              </a:xfrm>
              <a:custGeom>
                <a:avLst/>
                <a:gdLst>
                  <a:gd name="T0" fmla="*/ 962 w 962"/>
                  <a:gd name="T1" fmla="*/ 504 h 1002"/>
                  <a:gd name="T2" fmla="*/ 949 w 962"/>
                  <a:gd name="T3" fmla="*/ 421 h 1002"/>
                  <a:gd name="T4" fmla="*/ 937 w 962"/>
                  <a:gd name="T5" fmla="*/ 349 h 1002"/>
                  <a:gd name="T6" fmla="*/ 902 w 962"/>
                  <a:gd name="T7" fmla="*/ 273 h 1002"/>
                  <a:gd name="T8" fmla="*/ 863 w 962"/>
                  <a:gd name="T9" fmla="*/ 206 h 1002"/>
                  <a:gd name="T10" fmla="*/ 810 w 962"/>
                  <a:gd name="T11" fmla="*/ 146 h 1002"/>
                  <a:gd name="T12" fmla="*/ 761 w 962"/>
                  <a:gd name="T13" fmla="*/ 98 h 1002"/>
                  <a:gd name="T14" fmla="*/ 686 w 962"/>
                  <a:gd name="T15" fmla="*/ 49 h 1002"/>
                  <a:gd name="T16" fmla="*/ 619 w 962"/>
                  <a:gd name="T17" fmla="*/ 28 h 1002"/>
                  <a:gd name="T18" fmla="*/ 536 w 962"/>
                  <a:gd name="T19" fmla="*/ 10 h 1002"/>
                  <a:gd name="T20" fmla="*/ 465 w 962"/>
                  <a:gd name="T21" fmla="*/ 0 h 1002"/>
                  <a:gd name="T22" fmla="*/ 383 w 962"/>
                  <a:gd name="T23" fmla="*/ 13 h 1002"/>
                  <a:gd name="T24" fmla="*/ 313 w 962"/>
                  <a:gd name="T25" fmla="*/ 28 h 1002"/>
                  <a:gd name="T26" fmla="*/ 246 w 962"/>
                  <a:gd name="T27" fmla="*/ 67 h 1002"/>
                  <a:gd name="T28" fmla="*/ 178 w 962"/>
                  <a:gd name="T29" fmla="*/ 112 h 1002"/>
                  <a:gd name="T30" fmla="*/ 125 w 962"/>
                  <a:gd name="T31" fmla="*/ 164 h 1002"/>
                  <a:gd name="T32" fmla="*/ 78 w 962"/>
                  <a:gd name="T33" fmla="*/ 231 h 1002"/>
                  <a:gd name="T34" fmla="*/ 38 w 962"/>
                  <a:gd name="T35" fmla="*/ 301 h 1002"/>
                  <a:gd name="T36" fmla="*/ 10 w 962"/>
                  <a:gd name="T37" fmla="*/ 374 h 1002"/>
                  <a:gd name="T38" fmla="*/ 7 w 962"/>
                  <a:gd name="T39" fmla="*/ 458 h 1002"/>
                  <a:gd name="T40" fmla="*/ 0 w 962"/>
                  <a:gd name="T41" fmla="*/ 531 h 1002"/>
                  <a:gd name="T42" fmla="*/ 7 w 962"/>
                  <a:gd name="T43" fmla="*/ 611 h 1002"/>
                  <a:gd name="T44" fmla="*/ 36 w 962"/>
                  <a:gd name="T45" fmla="*/ 694 h 1002"/>
                  <a:gd name="T46" fmla="*/ 64 w 962"/>
                  <a:gd name="T47" fmla="*/ 759 h 1002"/>
                  <a:gd name="T48" fmla="*/ 106 w 962"/>
                  <a:gd name="T49" fmla="*/ 822 h 1002"/>
                  <a:gd name="T50" fmla="*/ 167 w 962"/>
                  <a:gd name="T51" fmla="*/ 879 h 1002"/>
                  <a:gd name="T52" fmla="*/ 231 w 962"/>
                  <a:gd name="T53" fmla="*/ 929 h 1002"/>
                  <a:gd name="T54" fmla="*/ 299 w 962"/>
                  <a:gd name="T55" fmla="*/ 966 h 1002"/>
                  <a:gd name="T56" fmla="*/ 373 w 962"/>
                  <a:gd name="T57" fmla="*/ 984 h 1002"/>
                  <a:gd name="T58" fmla="*/ 447 w 962"/>
                  <a:gd name="T59" fmla="*/ 1002 h 1002"/>
                  <a:gd name="T60" fmla="*/ 530 w 962"/>
                  <a:gd name="T61" fmla="*/ 999 h 1002"/>
                  <a:gd name="T62" fmla="*/ 601 w 962"/>
                  <a:gd name="T63" fmla="*/ 984 h 1002"/>
                  <a:gd name="T64" fmla="*/ 672 w 962"/>
                  <a:gd name="T65" fmla="*/ 959 h 1002"/>
                  <a:gd name="T66" fmla="*/ 738 w 962"/>
                  <a:gd name="T67" fmla="*/ 927 h 1002"/>
                  <a:gd name="T68" fmla="*/ 806 w 962"/>
                  <a:gd name="T69" fmla="*/ 875 h 1002"/>
                  <a:gd name="T70" fmla="*/ 860 w 962"/>
                  <a:gd name="T71" fmla="*/ 817 h 1002"/>
                  <a:gd name="T72" fmla="*/ 895 w 962"/>
                  <a:gd name="T73" fmla="*/ 749 h 1002"/>
                  <a:gd name="T74" fmla="*/ 931 w 962"/>
                  <a:gd name="T75" fmla="*/ 676 h 1002"/>
                  <a:gd name="T76" fmla="*/ 949 w 962"/>
                  <a:gd name="T77" fmla="*/ 595 h 1002"/>
                  <a:gd name="T78" fmla="*/ 962 w 962"/>
                  <a:gd name="T79" fmla="*/ 515 h 1002"/>
                  <a:gd name="T80" fmla="*/ 962 w 962"/>
                  <a:gd name="T81" fmla="*/ 504 h 10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962" h="1002">
                    <a:moveTo>
                      <a:pt x="962" y="504"/>
                    </a:moveTo>
                    <a:lnTo>
                      <a:pt x="949" y="421"/>
                    </a:lnTo>
                    <a:lnTo>
                      <a:pt x="937" y="349"/>
                    </a:lnTo>
                    <a:lnTo>
                      <a:pt x="902" y="273"/>
                    </a:lnTo>
                    <a:lnTo>
                      <a:pt x="863" y="206"/>
                    </a:lnTo>
                    <a:lnTo>
                      <a:pt x="810" y="146"/>
                    </a:lnTo>
                    <a:lnTo>
                      <a:pt x="761" y="98"/>
                    </a:lnTo>
                    <a:lnTo>
                      <a:pt x="686" y="49"/>
                    </a:lnTo>
                    <a:lnTo>
                      <a:pt x="619" y="28"/>
                    </a:lnTo>
                    <a:lnTo>
                      <a:pt x="536" y="10"/>
                    </a:lnTo>
                    <a:lnTo>
                      <a:pt x="465" y="0"/>
                    </a:lnTo>
                    <a:lnTo>
                      <a:pt x="383" y="13"/>
                    </a:lnTo>
                    <a:lnTo>
                      <a:pt x="313" y="28"/>
                    </a:lnTo>
                    <a:lnTo>
                      <a:pt x="246" y="67"/>
                    </a:lnTo>
                    <a:lnTo>
                      <a:pt x="178" y="112"/>
                    </a:lnTo>
                    <a:lnTo>
                      <a:pt x="125" y="164"/>
                    </a:lnTo>
                    <a:lnTo>
                      <a:pt x="78" y="231"/>
                    </a:lnTo>
                    <a:lnTo>
                      <a:pt x="38" y="301"/>
                    </a:lnTo>
                    <a:lnTo>
                      <a:pt x="10" y="374"/>
                    </a:lnTo>
                    <a:lnTo>
                      <a:pt x="7" y="458"/>
                    </a:lnTo>
                    <a:lnTo>
                      <a:pt x="0" y="531"/>
                    </a:lnTo>
                    <a:lnTo>
                      <a:pt x="7" y="611"/>
                    </a:lnTo>
                    <a:lnTo>
                      <a:pt x="36" y="694"/>
                    </a:lnTo>
                    <a:lnTo>
                      <a:pt x="64" y="759"/>
                    </a:lnTo>
                    <a:lnTo>
                      <a:pt x="106" y="822"/>
                    </a:lnTo>
                    <a:lnTo>
                      <a:pt x="167" y="879"/>
                    </a:lnTo>
                    <a:lnTo>
                      <a:pt x="231" y="929"/>
                    </a:lnTo>
                    <a:lnTo>
                      <a:pt x="299" y="966"/>
                    </a:lnTo>
                    <a:lnTo>
                      <a:pt x="373" y="984"/>
                    </a:lnTo>
                    <a:lnTo>
                      <a:pt x="447" y="1002"/>
                    </a:lnTo>
                    <a:lnTo>
                      <a:pt x="530" y="999"/>
                    </a:lnTo>
                    <a:lnTo>
                      <a:pt x="601" y="984"/>
                    </a:lnTo>
                    <a:lnTo>
                      <a:pt x="672" y="959"/>
                    </a:lnTo>
                    <a:lnTo>
                      <a:pt x="738" y="927"/>
                    </a:lnTo>
                    <a:lnTo>
                      <a:pt x="806" y="875"/>
                    </a:lnTo>
                    <a:lnTo>
                      <a:pt x="860" y="817"/>
                    </a:lnTo>
                    <a:lnTo>
                      <a:pt x="895" y="749"/>
                    </a:lnTo>
                    <a:lnTo>
                      <a:pt x="931" y="676"/>
                    </a:lnTo>
                    <a:lnTo>
                      <a:pt x="949" y="595"/>
                    </a:lnTo>
                    <a:lnTo>
                      <a:pt x="962" y="515"/>
                    </a:lnTo>
                    <a:lnTo>
                      <a:pt x="962" y="504"/>
                    </a:lnTo>
                    <a:close/>
                  </a:path>
                </a:pathLst>
              </a:custGeom>
              <a:solidFill>
                <a:srgbClr val="FFFFFF"/>
              </a:solidFill>
              <a:ln w="0">
                <a:solidFill>
                  <a:srgbClr val="FFFFFF"/>
                </a:solidFill>
                <a:prstDash val="solid"/>
                <a:round/>
                <a:headEnd/>
                <a:tailEnd/>
              </a:ln>
            </p:spPr>
            <p:txBody>
              <a:bodyPr/>
              <a:lstStyle/>
              <a:p>
                <a:endParaRPr lang="en-GB"/>
              </a:p>
            </p:txBody>
          </p:sp>
          <p:sp>
            <p:nvSpPr>
              <p:cNvPr id="123936" name="Freeform 32"/>
              <p:cNvSpPr>
                <a:spLocks/>
              </p:cNvSpPr>
              <p:nvPr/>
            </p:nvSpPr>
            <p:spPr bwMode="auto">
              <a:xfrm>
                <a:off x="2388" y="3907"/>
                <a:ext cx="160" cy="100"/>
              </a:xfrm>
              <a:custGeom>
                <a:avLst/>
                <a:gdLst>
                  <a:gd name="T0" fmla="*/ 0 w 962"/>
                  <a:gd name="T1" fmla="*/ 0 h 498"/>
                  <a:gd name="T2" fmla="*/ 7 w 962"/>
                  <a:gd name="T3" fmla="*/ 107 h 498"/>
                  <a:gd name="T4" fmla="*/ 36 w 962"/>
                  <a:gd name="T5" fmla="*/ 190 h 498"/>
                  <a:gd name="T6" fmla="*/ 64 w 962"/>
                  <a:gd name="T7" fmla="*/ 255 h 498"/>
                  <a:gd name="T8" fmla="*/ 106 w 962"/>
                  <a:gd name="T9" fmla="*/ 318 h 498"/>
                  <a:gd name="T10" fmla="*/ 167 w 962"/>
                  <a:gd name="T11" fmla="*/ 375 h 498"/>
                  <a:gd name="T12" fmla="*/ 231 w 962"/>
                  <a:gd name="T13" fmla="*/ 425 h 498"/>
                  <a:gd name="T14" fmla="*/ 299 w 962"/>
                  <a:gd name="T15" fmla="*/ 462 h 498"/>
                  <a:gd name="T16" fmla="*/ 373 w 962"/>
                  <a:gd name="T17" fmla="*/ 480 h 498"/>
                  <a:gd name="T18" fmla="*/ 447 w 962"/>
                  <a:gd name="T19" fmla="*/ 498 h 498"/>
                  <a:gd name="T20" fmla="*/ 530 w 962"/>
                  <a:gd name="T21" fmla="*/ 495 h 498"/>
                  <a:gd name="T22" fmla="*/ 601 w 962"/>
                  <a:gd name="T23" fmla="*/ 480 h 498"/>
                  <a:gd name="T24" fmla="*/ 672 w 962"/>
                  <a:gd name="T25" fmla="*/ 455 h 498"/>
                  <a:gd name="T26" fmla="*/ 738 w 962"/>
                  <a:gd name="T27" fmla="*/ 423 h 498"/>
                  <a:gd name="T28" fmla="*/ 806 w 962"/>
                  <a:gd name="T29" fmla="*/ 371 h 498"/>
                  <a:gd name="T30" fmla="*/ 860 w 962"/>
                  <a:gd name="T31" fmla="*/ 313 h 498"/>
                  <a:gd name="T32" fmla="*/ 895 w 962"/>
                  <a:gd name="T33" fmla="*/ 245 h 498"/>
                  <a:gd name="T34" fmla="*/ 931 w 962"/>
                  <a:gd name="T35" fmla="*/ 172 h 498"/>
                  <a:gd name="T36" fmla="*/ 962 w 962"/>
                  <a:gd name="T37" fmla="*/ 11 h 498"/>
                  <a:gd name="T38" fmla="*/ 962 w 962"/>
                  <a:gd name="T39" fmla="*/ 0 h 498"/>
                  <a:gd name="T40" fmla="*/ 0 w 962"/>
                  <a:gd name="T41" fmla="*/ 0 h 4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62" h="498">
                    <a:moveTo>
                      <a:pt x="0" y="0"/>
                    </a:moveTo>
                    <a:lnTo>
                      <a:pt x="7" y="107"/>
                    </a:lnTo>
                    <a:lnTo>
                      <a:pt x="36" y="190"/>
                    </a:lnTo>
                    <a:lnTo>
                      <a:pt x="64" y="255"/>
                    </a:lnTo>
                    <a:lnTo>
                      <a:pt x="106" y="318"/>
                    </a:lnTo>
                    <a:lnTo>
                      <a:pt x="167" y="375"/>
                    </a:lnTo>
                    <a:lnTo>
                      <a:pt x="231" y="425"/>
                    </a:lnTo>
                    <a:lnTo>
                      <a:pt x="299" y="462"/>
                    </a:lnTo>
                    <a:lnTo>
                      <a:pt x="373" y="480"/>
                    </a:lnTo>
                    <a:lnTo>
                      <a:pt x="447" y="498"/>
                    </a:lnTo>
                    <a:lnTo>
                      <a:pt x="530" y="495"/>
                    </a:lnTo>
                    <a:lnTo>
                      <a:pt x="601" y="480"/>
                    </a:lnTo>
                    <a:lnTo>
                      <a:pt x="672" y="455"/>
                    </a:lnTo>
                    <a:lnTo>
                      <a:pt x="738" y="423"/>
                    </a:lnTo>
                    <a:lnTo>
                      <a:pt x="806" y="371"/>
                    </a:lnTo>
                    <a:lnTo>
                      <a:pt x="860" y="313"/>
                    </a:lnTo>
                    <a:lnTo>
                      <a:pt x="895" y="245"/>
                    </a:lnTo>
                    <a:lnTo>
                      <a:pt x="931" y="172"/>
                    </a:lnTo>
                    <a:lnTo>
                      <a:pt x="962" y="11"/>
                    </a:lnTo>
                    <a:lnTo>
                      <a:pt x="962" y="0"/>
                    </a:lnTo>
                    <a:lnTo>
                      <a:pt x="0" y="0"/>
                    </a:lnTo>
                    <a:close/>
                  </a:path>
                </a:pathLst>
              </a:custGeom>
              <a:solidFill>
                <a:srgbClr val="B5B5B5"/>
              </a:solidFill>
              <a:ln w="0">
                <a:solidFill>
                  <a:srgbClr val="B5B5B5"/>
                </a:solidFill>
                <a:prstDash val="solid"/>
                <a:round/>
                <a:headEnd/>
                <a:tailEnd/>
              </a:ln>
            </p:spPr>
            <p:txBody>
              <a:bodyPr/>
              <a:lstStyle/>
              <a:p>
                <a:endParaRPr lang="en-GB"/>
              </a:p>
            </p:txBody>
          </p:sp>
          <p:sp>
            <p:nvSpPr>
              <p:cNvPr id="123937" name="Freeform 33"/>
              <p:cNvSpPr>
                <a:spLocks/>
              </p:cNvSpPr>
              <p:nvPr/>
            </p:nvSpPr>
            <p:spPr bwMode="auto">
              <a:xfrm>
                <a:off x="3587" y="3729"/>
                <a:ext cx="287" cy="356"/>
              </a:xfrm>
              <a:custGeom>
                <a:avLst/>
                <a:gdLst>
                  <a:gd name="T0" fmla="*/ 1723 w 1723"/>
                  <a:gd name="T1" fmla="*/ 889 h 1777"/>
                  <a:gd name="T2" fmla="*/ 1719 w 1723"/>
                  <a:gd name="T3" fmla="*/ 780 h 1777"/>
                  <a:gd name="T4" fmla="*/ 1698 w 1723"/>
                  <a:gd name="T5" fmla="*/ 679 h 1777"/>
                  <a:gd name="T6" fmla="*/ 1674 w 1723"/>
                  <a:gd name="T7" fmla="*/ 577 h 1777"/>
                  <a:gd name="T8" fmla="*/ 1623 w 1723"/>
                  <a:gd name="T9" fmla="*/ 483 h 1777"/>
                  <a:gd name="T10" fmla="*/ 1581 w 1723"/>
                  <a:gd name="T11" fmla="*/ 385 h 1777"/>
                  <a:gd name="T12" fmla="*/ 1514 w 1723"/>
                  <a:gd name="T13" fmla="*/ 304 h 1777"/>
                  <a:gd name="T14" fmla="*/ 1439 w 1723"/>
                  <a:gd name="T15" fmla="*/ 231 h 1777"/>
                  <a:gd name="T16" fmla="*/ 1357 w 1723"/>
                  <a:gd name="T17" fmla="*/ 156 h 1777"/>
                  <a:gd name="T18" fmla="*/ 1271 w 1723"/>
                  <a:gd name="T19" fmla="*/ 98 h 1777"/>
                  <a:gd name="T20" fmla="*/ 1185 w 1723"/>
                  <a:gd name="T21" fmla="*/ 54 h 1777"/>
                  <a:gd name="T22" fmla="*/ 1087 w 1723"/>
                  <a:gd name="T23" fmla="*/ 25 h 1777"/>
                  <a:gd name="T24" fmla="*/ 981 w 1723"/>
                  <a:gd name="T25" fmla="*/ 0 h 1777"/>
                  <a:gd name="T26" fmla="*/ 875 w 1723"/>
                  <a:gd name="T27" fmla="*/ 0 h 1777"/>
                  <a:gd name="T28" fmla="*/ 776 w 1723"/>
                  <a:gd name="T29" fmla="*/ 0 h 1777"/>
                  <a:gd name="T30" fmla="*/ 672 w 1723"/>
                  <a:gd name="T31" fmla="*/ 21 h 1777"/>
                  <a:gd name="T32" fmla="*/ 575 w 1723"/>
                  <a:gd name="T33" fmla="*/ 49 h 1777"/>
                  <a:gd name="T34" fmla="*/ 484 w 1723"/>
                  <a:gd name="T35" fmla="*/ 94 h 1777"/>
                  <a:gd name="T36" fmla="*/ 387 w 1723"/>
                  <a:gd name="T37" fmla="*/ 148 h 1777"/>
                  <a:gd name="T38" fmla="*/ 309 w 1723"/>
                  <a:gd name="T39" fmla="*/ 210 h 1777"/>
                  <a:gd name="T40" fmla="*/ 235 w 1723"/>
                  <a:gd name="T41" fmla="*/ 283 h 1777"/>
                  <a:gd name="T42" fmla="*/ 167 w 1723"/>
                  <a:gd name="T43" fmla="*/ 367 h 1777"/>
                  <a:gd name="T44" fmla="*/ 118 w 1723"/>
                  <a:gd name="T45" fmla="*/ 461 h 1777"/>
                  <a:gd name="T46" fmla="*/ 68 w 1723"/>
                  <a:gd name="T47" fmla="*/ 549 h 1777"/>
                  <a:gd name="T48" fmla="*/ 35 w 1723"/>
                  <a:gd name="T49" fmla="*/ 650 h 1777"/>
                  <a:gd name="T50" fmla="*/ 14 w 1723"/>
                  <a:gd name="T51" fmla="*/ 759 h 1777"/>
                  <a:gd name="T52" fmla="*/ 0 w 1723"/>
                  <a:gd name="T53" fmla="*/ 857 h 1777"/>
                  <a:gd name="T54" fmla="*/ 11 w 1723"/>
                  <a:gd name="T55" fmla="*/ 970 h 1777"/>
                  <a:gd name="T56" fmla="*/ 29 w 1723"/>
                  <a:gd name="T57" fmla="*/ 1079 h 1777"/>
                  <a:gd name="T58" fmla="*/ 58 w 1723"/>
                  <a:gd name="T59" fmla="*/ 1180 h 1777"/>
                  <a:gd name="T60" fmla="*/ 96 w 1723"/>
                  <a:gd name="T61" fmla="*/ 1278 h 1777"/>
                  <a:gd name="T62" fmla="*/ 147 w 1723"/>
                  <a:gd name="T63" fmla="*/ 1369 h 1777"/>
                  <a:gd name="T64" fmla="*/ 202 w 1723"/>
                  <a:gd name="T65" fmla="*/ 1457 h 1777"/>
                  <a:gd name="T66" fmla="*/ 278 w 1723"/>
                  <a:gd name="T67" fmla="*/ 1533 h 1777"/>
                  <a:gd name="T68" fmla="*/ 355 w 1723"/>
                  <a:gd name="T69" fmla="*/ 1597 h 1777"/>
                  <a:gd name="T70" fmla="*/ 434 w 1723"/>
                  <a:gd name="T71" fmla="*/ 1660 h 1777"/>
                  <a:gd name="T72" fmla="*/ 530 w 1723"/>
                  <a:gd name="T73" fmla="*/ 1711 h 1777"/>
                  <a:gd name="T74" fmla="*/ 626 w 1723"/>
                  <a:gd name="T75" fmla="*/ 1743 h 1777"/>
                  <a:gd name="T76" fmla="*/ 732 w 1723"/>
                  <a:gd name="T77" fmla="*/ 1767 h 1777"/>
                  <a:gd name="T78" fmla="*/ 831 w 1723"/>
                  <a:gd name="T79" fmla="*/ 1777 h 1777"/>
                  <a:gd name="T80" fmla="*/ 936 w 1723"/>
                  <a:gd name="T81" fmla="*/ 1777 h 1777"/>
                  <a:gd name="T82" fmla="*/ 1035 w 1723"/>
                  <a:gd name="T83" fmla="*/ 1767 h 1777"/>
                  <a:gd name="T84" fmla="*/ 1134 w 1723"/>
                  <a:gd name="T85" fmla="*/ 1729 h 1777"/>
                  <a:gd name="T86" fmla="*/ 1233 w 1723"/>
                  <a:gd name="T87" fmla="*/ 1694 h 1777"/>
                  <a:gd name="T88" fmla="*/ 1319 w 1723"/>
                  <a:gd name="T89" fmla="*/ 1638 h 1777"/>
                  <a:gd name="T90" fmla="*/ 1408 w 1723"/>
                  <a:gd name="T91" fmla="*/ 1576 h 1777"/>
                  <a:gd name="T92" fmla="*/ 1484 w 1723"/>
                  <a:gd name="T93" fmla="*/ 1512 h 1777"/>
                  <a:gd name="T94" fmla="*/ 1542 w 1723"/>
                  <a:gd name="T95" fmla="*/ 1435 h 1777"/>
                  <a:gd name="T96" fmla="*/ 1606 w 1723"/>
                  <a:gd name="T97" fmla="*/ 1344 h 1777"/>
                  <a:gd name="T98" fmla="*/ 1651 w 1723"/>
                  <a:gd name="T99" fmla="*/ 1249 h 1777"/>
                  <a:gd name="T100" fmla="*/ 1687 w 1723"/>
                  <a:gd name="T101" fmla="*/ 1144 h 1777"/>
                  <a:gd name="T102" fmla="*/ 1712 w 1723"/>
                  <a:gd name="T103" fmla="*/ 1046 h 1777"/>
                  <a:gd name="T104" fmla="*/ 1723 w 1723"/>
                  <a:gd name="T105" fmla="*/ 937 h 1777"/>
                  <a:gd name="T106" fmla="*/ 1723 w 1723"/>
                  <a:gd name="T107" fmla="*/ 889 h 177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1723" h="1777">
                    <a:moveTo>
                      <a:pt x="1723" y="889"/>
                    </a:moveTo>
                    <a:lnTo>
                      <a:pt x="1719" y="780"/>
                    </a:lnTo>
                    <a:lnTo>
                      <a:pt x="1698" y="679"/>
                    </a:lnTo>
                    <a:lnTo>
                      <a:pt x="1674" y="577"/>
                    </a:lnTo>
                    <a:lnTo>
                      <a:pt x="1623" y="483"/>
                    </a:lnTo>
                    <a:lnTo>
                      <a:pt x="1581" y="385"/>
                    </a:lnTo>
                    <a:lnTo>
                      <a:pt x="1514" y="304"/>
                    </a:lnTo>
                    <a:lnTo>
                      <a:pt x="1439" y="231"/>
                    </a:lnTo>
                    <a:lnTo>
                      <a:pt x="1357" y="156"/>
                    </a:lnTo>
                    <a:lnTo>
                      <a:pt x="1271" y="98"/>
                    </a:lnTo>
                    <a:lnTo>
                      <a:pt x="1185" y="54"/>
                    </a:lnTo>
                    <a:lnTo>
                      <a:pt x="1087" y="25"/>
                    </a:lnTo>
                    <a:lnTo>
                      <a:pt x="981" y="0"/>
                    </a:lnTo>
                    <a:lnTo>
                      <a:pt x="875" y="0"/>
                    </a:lnTo>
                    <a:lnTo>
                      <a:pt x="776" y="0"/>
                    </a:lnTo>
                    <a:lnTo>
                      <a:pt x="672" y="21"/>
                    </a:lnTo>
                    <a:lnTo>
                      <a:pt x="575" y="49"/>
                    </a:lnTo>
                    <a:lnTo>
                      <a:pt x="484" y="94"/>
                    </a:lnTo>
                    <a:lnTo>
                      <a:pt x="387" y="148"/>
                    </a:lnTo>
                    <a:lnTo>
                      <a:pt x="309" y="210"/>
                    </a:lnTo>
                    <a:lnTo>
                      <a:pt x="235" y="283"/>
                    </a:lnTo>
                    <a:lnTo>
                      <a:pt x="167" y="367"/>
                    </a:lnTo>
                    <a:lnTo>
                      <a:pt x="118" y="461"/>
                    </a:lnTo>
                    <a:lnTo>
                      <a:pt x="68" y="549"/>
                    </a:lnTo>
                    <a:lnTo>
                      <a:pt x="35" y="650"/>
                    </a:lnTo>
                    <a:lnTo>
                      <a:pt x="14" y="759"/>
                    </a:lnTo>
                    <a:lnTo>
                      <a:pt x="0" y="857"/>
                    </a:lnTo>
                    <a:lnTo>
                      <a:pt x="11" y="970"/>
                    </a:lnTo>
                    <a:lnTo>
                      <a:pt x="29" y="1079"/>
                    </a:lnTo>
                    <a:lnTo>
                      <a:pt x="58" y="1180"/>
                    </a:lnTo>
                    <a:lnTo>
                      <a:pt x="96" y="1278"/>
                    </a:lnTo>
                    <a:lnTo>
                      <a:pt x="147" y="1369"/>
                    </a:lnTo>
                    <a:lnTo>
                      <a:pt x="202" y="1457"/>
                    </a:lnTo>
                    <a:lnTo>
                      <a:pt x="278" y="1533"/>
                    </a:lnTo>
                    <a:lnTo>
                      <a:pt x="355" y="1597"/>
                    </a:lnTo>
                    <a:lnTo>
                      <a:pt x="434" y="1660"/>
                    </a:lnTo>
                    <a:lnTo>
                      <a:pt x="530" y="1711"/>
                    </a:lnTo>
                    <a:lnTo>
                      <a:pt x="626" y="1743"/>
                    </a:lnTo>
                    <a:lnTo>
                      <a:pt x="732" y="1767"/>
                    </a:lnTo>
                    <a:lnTo>
                      <a:pt x="831" y="1777"/>
                    </a:lnTo>
                    <a:lnTo>
                      <a:pt x="936" y="1777"/>
                    </a:lnTo>
                    <a:lnTo>
                      <a:pt x="1035" y="1767"/>
                    </a:lnTo>
                    <a:lnTo>
                      <a:pt x="1134" y="1729"/>
                    </a:lnTo>
                    <a:lnTo>
                      <a:pt x="1233" y="1694"/>
                    </a:lnTo>
                    <a:lnTo>
                      <a:pt x="1319" y="1638"/>
                    </a:lnTo>
                    <a:lnTo>
                      <a:pt x="1408" y="1576"/>
                    </a:lnTo>
                    <a:lnTo>
                      <a:pt x="1484" y="1512"/>
                    </a:lnTo>
                    <a:lnTo>
                      <a:pt x="1542" y="1435"/>
                    </a:lnTo>
                    <a:lnTo>
                      <a:pt x="1606" y="1344"/>
                    </a:lnTo>
                    <a:lnTo>
                      <a:pt x="1651" y="1249"/>
                    </a:lnTo>
                    <a:lnTo>
                      <a:pt x="1687" y="1144"/>
                    </a:lnTo>
                    <a:lnTo>
                      <a:pt x="1712" y="1046"/>
                    </a:lnTo>
                    <a:lnTo>
                      <a:pt x="1723" y="937"/>
                    </a:lnTo>
                    <a:lnTo>
                      <a:pt x="1723" y="889"/>
                    </a:lnTo>
                    <a:close/>
                  </a:path>
                </a:pathLst>
              </a:custGeom>
              <a:solidFill>
                <a:srgbClr val="000000"/>
              </a:solidFill>
              <a:ln w="0">
                <a:solidFill>
                  <a:srgbClr val="000000"/>
                </a:solidFill>
                <a:prstDash val="solid"/>
                <a:round/>
                <a:headEnd/>
                <a:tailEnd/>
              </a:ln>
            </p:spPr>
            <p:txBody>
              <a:bodyPr/>
              <a:lstStyle/>
              <a:p>
                <a:endParaRPr lang="en-GB"/>
              </a:p>
            </p:txBody>
          </p:sp>
          <p:sp>
            <p:nvSpPr>
              <p:cNvPr id="123938" name="Freeform 34"/>
              <p:cNvSpPr>
                <a:spLocks/>
              </p:cNvSpPr>
              <p:nvPr/>
            </p:nvSpPr>
            <p:spPr bwMode="auto">
              <a:xfrm>
                <a:off x="3651" y="3806"/>
                <a:ext cx="161" cy="201"/>
              </a:xfrm>
              <a:custGeom>
                <a:avLst/>
                <a:gdLst>
                  <a:gd name="T0" fmla="*/ 965 w 965"/>
                  <a:gd name="T1" fmla="*/ 504 h 1002"/>
                  <a:gd name="T2" fmla="*/ 954 w 965"/>
                  <a:gd name="T3" fmla="*/ 421 h 1002"/>
                  <a:gd name="T4" fmla="*/ 934 w 965"/>
                  <a:gd name="T5" fmla="*/ 349 h 1002"/>
                  <a:gd name="T6" fmla="*/ 909 w 965"/>
                  <a:gd name="T7" fmla="*/ 273 h 1002"/>
                  <a:gd name="T8" fmla="*/ 869 w 965"/>
                  <a:gd name="T9" fmla="*/ 206 h 1002"/>
                  <a:gd name="T10" fmla="*/ 817 w 965"/>
                  <a:gd name="T11" fmla="*/ 146 h 1002"/>
                  <a:gd name="T12" fmla="*/ 756 w 965"/>
                  <a:gd name="T13" fmla="*/ 98 h 1002"/>
                  <a:gd name="T14" fmla="*/ 692 w 965"/>
                  <a:gd name="T15" fmla="*/ 49 h 1002"/>
                  <a:gd name="T16" fmla="*/ 622 w 965"/>
                  <a:gd name="T17" fmla="*/ 28 h 1002"/>
                  <a:gd name="T18" fmla="*/ 543 w 965"/>
                  <a:gd name="T19" fmla="*/ 10 h 1002"/>
                  <a:gd name="T20" fmla="*/ 467 w 965"/>
                  <a:gd name="T21" fmla="*/ 0 h 1002"/>
                  <a:gd name="T22" fmla="*/ 391 w 965"/>
                  <a:gd name="T23" fmla="*/ 13 h 1002"/>
                  <a:gd name="T24" fmla="*/ 315 w 965"/>
                  <a:gd name="T25" fmla="*/ 28 h 1002"/>
                  <a:gd name="T26" fmla="*/ 248 w 965"/>
                  <a:gd name="T27" fmla="*/ 67 h 1002"/>
                  <a:gd name="T28" fmla="*/ 183 w 965"/>
                  <a:gd name="T29" fmla="*/ 112 h 1002"/>
                  <a:gd name="T30" fmla="*/ 124 w 965"/>
                  <a:gd name="T31" fmla="*/ 164 h 1002"/>
                  <a:gd name="T32" fmla="*/ 77 w 965"/>
                  <a:gd name="T33" fmla="*/ 231 h 1002"/>
                  <a:gd name="T34" fmla="*/ 46 w 965"/>
                  <a:gd name="T35" fmla="*/ 301 h 1002"/>
                  <a:gd name="T36" fmla="*/ 18 w 965"/>
                  <a:gd name="T37" fmla="*/ 374 h 1002"/>
                  <a:gd name="T38" fmla="*/ 2 w 965"/>
                  <a:gd name="T39" fmla="*/ 458 h 1002"/>
                  <a:gd name="T40" fmla="*/ 0 w 965"/>
                  <a:gd name="T41" fmla="*/ 531 h 1002"/>
                  <a:gd name="T42" fmla="*/ 13 w 965"/>
                  <a:gd name="T43" fmla="*/ 611 h 1002"/>
                  <a:gd name="T44" fmla="*/ 38 w 965"/>
                  <a:gd name="T45" fmla="*/ 694 h 1002"/>
                  <a:gd name="T46" fmla="*/ 70 w 965"/>
                  <a:gd name="T47" fmla="*/ 759 h 1002"/>
                  <a:gd name="T48" fmla="*/ 110 w 965"/>
                  <a:gd name="T49" fmla="*/ 822 h 1002"/>
                  <a:gd name="T50" fmla="*/ 170 w 965"/>
                  <a:gd name="T51" fmla="*/ 879 h 1002"/>
                  <a:gd name="T52" fmla="*/ 231 w 965"/>
                  <a:gd name="T53" fmla="*/ 929 h 1002"/>
                  <a:gd name="T54" fmla="*/ 298 w 965"/>
                  <a:gd name="T55" fmla="*/ 966 h 1002"/>
                  <a:gd name="T56" fmla="*/ 368 w 965"/>
                  <a:gd name="T57" fmla="*/ 984 h 1002"/>
                  <a:gd name="T58" fmla="*/ 446 w 965"/>
                  <a:gd name="T59" fmla="*/ 1002 h 1002"/>
                  <a:gd name="T60" fmla="*/ 525 w 965"/>
                  <a:gd name="T61" fmla="*/ 999 h 1002"/>
                  <a:gd name="T62" fmla="*/ 596 w 965"/>
                  <a:gd name="T63" fmla="*/ 984 h 1002"/>
                  <a:gd name="T64" fmla="*/ 675 w 965"/>
                  <a:gd name="T65" fmla="*/ 959 h 1002"/>
                  <a:gd name="T66" fmla="*/ 742 w 965"/>
                  <a:gd name="T67" fmla="*/ 927 h 1002"/>
                  <a:gd name="T68" fmla="*/ 802 w 965"/>
                  <a:gd name="T69" fmla="*/ 875 h 1002"/>
                  <a:gd name="T70" fmla="*/ 858 w 965"/>
                  <a:gd name="T71" fmla="*/ 817 h 1002"/>
                  <a:gd name="T72" fmla="*/ 904 w 965"/>
                  <a:gd name="T73" fmla="*/ 749 h 1002"/>
                  <a:gd name="T74" fmla="*/ 930 w 965"/>
                  <a:gd name="T75" fmla="*/ 676 h 1002"/>
                  <a:gd name="T76" fmla="*/ 947 w 965"/>
                  <a:gd name="T77" fmla="*/ 595 h 1002"/>
                  <a:gd name="T78" fmla="*/ 965 w 965"/>
                  <a:gd name="T79" fmla="*/ 515 h 1002"/>
                  <a:gd name="T80" fmla="*/ 965 w 965"/>
                  <a:gd name="T81" fmla="*/ 504 h 10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965" h="1002">
                    <a:moveTo>
                      <a:pt x="965" y="504"/>
                    </a:moveTo>
                    <a:lnTo>
                      <a:pt x="954" y="421"/>
                    </a:lnTo>
                    <a:lnTo>
                      <a:pt x="934" y="349"/>
                    </a:lnTo>
                    <a:lnTo>
                      <a:pt x="909" y="273"/>
                    </a:lnTo>
                    <a:lnTo>
                      <a:pt x="869" y="206"/>
                    </a:lnTo>
                    <a:lnTo>
                      <a:pt x="817" y="146"/>
                    </a:lnTo>
                    <a:lnTo>
                      <a:pt x="756" y="98"/>
                    </a:lnTo>
                    <a:lnTo>
                      <a:pt x="692" y="49"/>
                    </a:lnTo>
                    <a:lnTo>
                      <a:pt x="622" y="28"/>
                    </a:lnTo>
                    <a:lnTo>
                      <a:pt x="543" y="10"/>
                    </a:lnTo>
                    <a:lnTo>
                      <a:pt x="467" y="0"/>
                    </a:lnTo>
                    <a:lnTo>
                      <a:pt x="391" y="13"/>
                    </a:lnTo>
                    <a:lnTo>
                      <a:pt x="315" y="28"/>
                    </a:lnTo>
                    <a:lnTo>
                      <a:pt x="248" y="67"/>
                    </a:lnTo>
                    <a:lnTo>
                      <a:pt x="183" y="112"/>
                    </a:lnTo>
                    <a:lnTo>
                      <a:pt x="124" y="164"/>
                    </a:lnTo>
                    <a:lnTo>
                      <a:pt x="77" y="231"/>
                    </a:lnTo>
                    <a:lnTo>
                      <a:pt x="46" y="301"/>
                    </a:lnTo>
                    <a:lnTo>
                      <a:pt x="18" y="374"/>
                    </a:lnTo>
                    <a:lnTo>
                      <a:pt x="2" y="458"/>
                    </a:lnTo>
                    <a:lnTo>
                      <a:pt x="0" y="531"/>
                    </a:lnTo>
                    <a:lnTo>
                      <a:pt x="13" y="611"/>
                    </a:lnTo>
                    <a:lnTo>
                      <a:pt x="38" y="694"/>
                    </a:lnTo>
                    <a:lnTo>
                      <a:pt x="70" y="759"/>
                    </a:lnTo>
                    <a:lnTo>
                      <a:pt x="110" y="822"/>
                    </a:lnTo>
                    <a:lnTo>
                      <a:pt x="170" y="879"/>
                    </a:lnTo>
                    <a:lnTo>
                      <a:pt x="231" y="929"/>
                    </a:lnTo>
                    <a:lnTo>
                      <a:pt x="298" y="966"/>
                    </a:lnTo>
                    <a:lnTo>
                      <a:pt x="368" y="984"/>
                    </a:lnTo>
                    <a:lnTo>
                      <a:pt x="446" y="1002"/>
                    </a:lnTo>
                    <a:lnTo>
                      <a:pt x="525" y="999"/>
                    </a:lnTo>
                    <a:lnTo>
                      <a:pt x="596" y="984"/>
                    </a:lnTo>
                    <a:lnTo>
                      <a:pt x="675" y="959"/>
                    </a:lnTo>
                    <a:lnTo>
                      <a:pt x="742" y="927"/>
                    </a:lnTo>
                    <a:lnTo>
                      <a:pt x="802" y="875"/>
                    </a:lnTo>
                    <a:lnTo>
                      <a:pt x="858" y="817"/>
                    </a:lnTo>
                    <a:lnTo>
                      <a:pt x="904" y="749"/>
                    </a:lnTo>
                    <a:lnTo>
                      <a:pt x="930" y="676"/>
                    </a:lnTo>
                    <a:lnTo>
                      <a:pt x="947" y="595"/>
                    </a:lnTo>
                    <a:lnTo>
                      <a:pt x="965" y="515"/>
                    </a:lnTo>
                    <a:lnTo>
                      <a:pt x="965" y="504"/>
                    </a:lnTo>
                    <a:close/>
                  </a:path>
                </a:pathLst>
              </a:custGeom>
              <a:solidFill>
                <a:srgbClr val="FFFFFF"/>
              </a:solidFill>
              <a:ln w="0">
                <a:solidFill>
                  <a:srgbClr val="FFFFFF"/>
                </a:solidFill>
                <a:prstDash val="solid"/>
                <a:round/>
                <a:headEnd/>
                <a:tailEnd/>
              </a:ln>
            </p:spPr>
            <p:txBody>
              <a:bodyPr/>
              <a:lstStyle/>
              <a:p>
                <a:endParaRPr lang="en-GB"/>
              </a:p>
            </p:txBody>
          </p:sp>
          <p:sp>
            <p:nvSpPr>
              <p:cNvPr id="123939" name="Freeform 35"/>
              <p:cNvSpPr>
                <a:spLocks/>
              </p:cNvSpPr>
              <p:nvPr/>
            </p:nvSpPr>
            <p:spPr bwMode="auto">
              <a:xfrm>
                <a:off x="3651" y="3908"/>
                <a:ext cx="161" cy="99"/>
              </a:xfrm>
              <a:custGeom>
                <a:avLst/>
                <a:gdLst>
                  <a:gd name="T0" fmla="*/ 0 w 965"/>
                  <a:gd name="T1" fmla="*/ 0 h 494"/>
                  <a:gd name="T2" fmla="*/ 11 w 965"/>
                  <a:gd name="T3" fmla="*/ 103 h 494"/>
                  <a:gd name="T4" fmla="*/ 38 w 965"/>
                  <a:gd name="T5" fmla="*/ 186 h 494"/>
                  <a:gd name="T6" fmla="*/ 70 w 965"/>
                  <a:gd name="T7" fmla="*/ 251 h 494"/>
                  <a:gd name="T8" fmla="*/ 112 w 965"/>
                  <a:gd name="T9" fmla="*/ 314 h 494"/>
                  <a:gd name="T10" fmla="*/ 170 w 965"/>
                  <a:gd name="T11" fmla="*/ 371 h 494"/>
                  <a:gd name="T12" fmla="*/ 231 w 965"/>
                  <a:gd name="T13" fmla="*/ 421 h 494"/>
                  <a:gd name="T14" fmla="*/ 302 w 965"/>
                  <a:gd name="T15" fmla="*/ 458 h 494"/>
                  <a:gd name="T16" fmla="*/ 376 w 965"/>
                  <a:gd name="T17" fmla="*/ 476 h 494"/>
                  <a:gd name="T18" fmla="*/ 446 w 965"/>
                  <a:gd name="T19" fmla="*/ 494 h 494"/>
                  <a:gd name="T20" fmla="*/ 525 w 965"/>
                  <a:gd name="T21" fmla="*/ 491 h 494"/>
                  <a:gd name="T22" fmla="*/ 599 w 965"/>
                  <a:gd name="T23" fmla="*/ 476 h 494"/>
                  <a:gd name="T24" fmla="*/ 675 w 965"/>
                  <a:gd name="T25" fmla="*/ 451 h 494"/>
                  <a:gd name="T26" fmla="*/ 749 w 965"/>
                  <a:gd name="T27" fmla="*/ 419 h 494"/>
                  <a:gd name="T28" fmla="*/ 805 w 965"/>
                  <a:gd name="T29" fmla="*/ 367 h 494"/>
                  <a:gd name="T30" fmla="*/ 858 w 965"/>
                  <a:gd name="T31" fmla="*/ 309 h 494"/>
                  <a:gd name="T32" fmla="*/ 904 w 965"/>
                  <a:gd name="T33" fmla="*/ 241 h 494"/>
                  <a:gd name="T34" fmla="*/ 934 w 965"/>
                  <a:gd name="T35" fmla="*/ 168 h 494"/>
                  <a:gd name="T36" fmla="*/ 951 w 965"/>
                  <a:gd name="T37" fmla="*/ 87 h 494"/>
                  <a:gd name="T38" fmla="*/ 965 w 965"/>
                  <a:gd name="T39" fmla="*/ 0 h 494"/>
                  <a:gd name="T40" fmla="*/ 0 w 965"/>
                  <a:gd name="T41" fmla="*/ 0 h 4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965" h="494">
                    <a:moveTo>
                      <a:pt x="0" y="0"/>
                    </a:moveTo>
                    <a:lnTo>
                      <a:pt x="11" y="103"/>
                    </a:lnTo>
                    <a:lnTo>
                      <a:pt x="38" y="186"/>
                    </a:lnTo>
                    <a:lnTo>
                      <a:pt x="70" y="251"/>
                    </a:lnTo>
                    <a:lnTo>
                      <a:pt x="112" y="314"/>
                    </a:lnTo>
                    <a:lnTo>
                      <a:pt x="170" y="371"/>
                    </a:lnTo>
                    <a:lnTo>
                      <a:pt x="231" y="421"/>
                    </a:lnTo>
                    <a:lnTo>
                      <a:pt x="302" y="458"/>
                    </a:lnTo>
                    <a:lnTo>
                      <a:pt x="376" y="476"/>
                    </a:lnTo>
                    <a:lnTo>
                      <a:pt x="446" y="494"/>
                    </a:lnTo>
                    <a:lnTo>
                      <a:pt x="525" y="491"/>
                    </a:lnTo>
                    <a:lnTo>
                      <a:pt x="599" y="476"/>
                    </a:lnTo>
                    <a:lnTo>
                      <a:pt x="675" y="451"/>
                    </a:lnTo>
                    <a:lnTo>
                      <a:pt x="749" y="419"/>
                    </a:lnTo>
                    <a:lnTo>
                      <a:pt x="805" y="367"/>
                    </a:lnTo>
                    <a:lnTo>
                      <a:pt x="858" y="309"/>
                    </a:lnTo>
                    <a:lnTo>
                      <a:pt x="904" y="241"/>
                    </a:lnTo>
                    <a:lnTo>
                      <a:pt x="934" y="168"/>
                    </a:lnTo>
                    <a:lnTo>
                      <a:pt x="951" y="87"/>
                    </a:lnTo>
                    <a:lnTo>
                      <a:pt x="965" y="0"/>
                    </a:lnTo>
                    <a:lnTo>
                      <a:pt x="0" y="0"/>
                    </a:lnTo>
                    <a:close/>
                  </a:path>
                </a:pathLst>
              </a:custGeom>
              <a:solidFill>
                <a:srgbClr val="B5B5B5"/>
              </a:solidFill>
              <a:ln w="0">
                <a:solidFill>
                  <a:srgbClr val="B5B5B5"/>
                </a:solidFill>
                <a:prstDash val="solid"/>
                <a:round/>
                <a:headEnd/>
                <a:tailEnd/>
              </a:ln>
            </p:spPr>
            <p:txBody>
              <a:bodyPr/>
              <a:lstStyle/>
              <a:p>
                <a:endParaRPr lang="en-GB"/>
              </a:p>
            </p:txBody>
          </p:sp>
        </p:grpSp>
      </p:grpSp>
      <p:sp>
        <p:nvSpPr>
          <p:cNvPr id="123941" name="Rectangle 37"/>
          <p:cNvSpPr>
            <a:spLocks noChangeArrowheads="1"/>
          </p:cNvSpPr>
          <p:nvPr/>
        </p:nvSpPr>
        <p:spPr bwMode="auto">
          <a:xfrm>
            <a:off x="1981200" y="2743200"/>
            <a:ext cx="8305800"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0488" tIns="44450" rIns="90488" bIns="44450"/>
          <a:lstStyle>
            <a:lvl1pPr marL="342900" indent="-342900">
              <a:spcBef>
                <a:spcPct val="20000"/>
              </a:spcBef>
              <a:buClr>
                <a:schemeClr val="accent1"/>
              </a:buClr>
              <a:buSzPct val="90000"/>
              <a:buFont typeface="Wingdings" panose="05000000000000000000" pitchFamily="2" charset="2"/>
              <a:buChar char="l"/>
              <a:defRPr kumimoji="1" sz="3200">
                <a:solidFill>
                  <a:schemeClr val="tx1"/>
                </a:solidFill>
                <a:latin typeface="Arial" panose="020B0604020202020204" pitchFamily="34" charset="0"/>
              </a:defRPr>
            </a:lvl1pPr>
            <a:lvl2pPr marL="742950" indent="-285750">
              <a:spcBef>
                <a:spcPct val="20000"/>
              </a:spcBef>
              <a:buClr>
                <a:schemeClr val="accent2"/>
              </a:buClr>
              <a:buSzPct val="90000"/>
              <a:buFont typeface="Wingdings" panose="05000000000000000000" pitchFamily="2" charset="2"/>
              <a:buChar char="v"/>
              <a:defRPr kumimoji="1" sz="2800">
                <a:solidFill>
                  <a:schemeClr val="tx1"/>
                </a:solidFill>
                <a:latin typeface="Arial" panose="020B0604020202020204" pitchFamily="34" charset="0"/>
                <a:sym typeface="Wingdings" panose="05000000000000000000" pitchFamily="2" charset="2"/>
              </a:defRPr>
            </a:lvl2pPr>
            <a:lvl3pPr marL="1143000" indent="-228600">
              <a:spcBef>
                <a:spcPct val="20000"/>
              </a:spcBef>
              <a:defRPr kumimoji="1" sz="2400">
                <a:solidFill>
                  <a:schemeClr val="tx1"/>
                </a:solidFill>
                <a:latin typeface="Arial" panose="020B0604020202020204" pitchFamily="34" charset="0"/>
                <a:sym typeface="Wingdings" panose="05000000000000000000" pitchFamily="2" charset="2"/>
              </a:defRPr>
            </a:lvl3pPr>
            <a:lvl4pPr marL="1600200" indent="-228600">
              <a:spcBef>
                <a:spcPct val="20000"/>
              </a:spcBef>
              <a:defRPr kumimoji="1" sz="2000">
                <a:solidFill>
                  <a:schemeClr val="tx1"/>
                </a:solidFill>
                <a:latin typeface="Arial" panose="020B0604020202020204" pitchFamily="34" charset="0"/>
                <a:sym typeface="Wingdings" panose="05000000000000000000" pitchFamily="2" charset="2"/>
              </a:defRPr>
            </a:lvl4pPr>
            <a:lvl5pPr marL="2057400" indent="-228600">
              <a:spcBef>
                <a:spcPct val="20000"/>
              </a:spcBef>
              <a:defRPr kumimoji="1" sz="2000">
                <a:solidFill>
                  <a:schemeClr val="tx1"/>
                </a:solidFill>
                <a:latin typeface="Arial" panose="020B0604020202020204" pitchFamily="34" charset="0"/>
                <a:sym typeface="Wingdings" panose="05000000000000000000" pitchFamily="2" charset="2"/>
              </a:defRPr>
            </a:lvl5pPr>
            <a:lvl6pPr marL="2514600" indent="-228600" eaLnBrk="0" fontAlgn="base" hangingPunct="0">
              <a:spcBef>
                <a:spcPct val="20000"/>
              </a:spcBef>
              <a:spcAft>
                <a:spcPct val="0"/>
              </a:spcAft>
              <a:defRPr kumimoji="1" sz="2000">
                <a:solidFill>
                  <a:schemeClr val="tx1"/>
                </a:solidFill>
                <a:latin typeface="Arial" panose="020B0604020202020204" pitchFamily="34" charset="0"/>
                <a:sym typeface="Wingdings" panose="05000000000000000000" pitchFamily="2" charset="2"/>
              </a:defRPr>
            </a:lvl6pPr>
            <a:lvl7pPr marL="2971800" indent="-228600" eaLnBrk="0" fontAlgn="base" hangingPunct="0">
              <a:spcBef>
                <a:spcPct val="20000"/>
              </a:spcBef>
              <a:spcAft>
                <a:spcPct val="0"/>
              </a:spcAft>
              <a:defRPr kumimoji="1" sz="2000">
                <a:solidFill>
                  <a:schemeClr val="tx1"/>
                </a:solidFill>
                <a:latin typeface="Arial" panose="020B0604020202020204" pitchFamily="34" charset="0"/>
                <a:sym typeface="Wingdings" panose="05000000000000000000" pitchFamily="2" charset="2"/>
              </a:defRPr>
            </a:lvl7pPr>
            <a:lvl8pPr marL="3429000" indent="-228600" eaLnBrk="0" fontAlgn="base" hangingPunct="0">
              <a:spcBef>
                <a:spcPct val="20000"/>
              </a:spcBef>
              <a:spcAft>
                <a:spcPct val="0"/>
              </a:spcAft>
              <a:defRPr kumimoji="1" sz="2000">
                <a:solidFill>
                  <a:schemeClr val="tx1"/>
                </a:solidFill>
                <a:latin typeface="Arial" panose="020B0604020202020204" pitchFamily="34" charset="0"/>
                <a:sym typeface="Wingdings" panose="05000000000000000000" pitchFamily="2" charset="2"/>
              </a:defRPr>
            </a:lvl8pPr>
            <a:lvl9pPr marL="3886200" indent="-228600" eaLnBrk="0" fontAlgn="base" hangingPunct="0">
              <a:spcBef>
                <a:spcPct val="20000"/>
              </a:spcBef>
              <a:spcAft>
                <a:spcPct val="0"/>
              </a:spcAft>
              <a:defRPr kumimoji="1" sz="2000">
                <a:solidFill>
                  <a:schemeClr val="tx1"/>
                </a:solidFill>
                <a:latin typeface="Arial" panose="020B0604020202020204" pitchFamily="34" charset="0"/>
                <a:sym typeface="Wingdings" panose="05000000000000000000" pitchFamily="2" charset="2"/>
              </a:defRPr>
            </a:lvl9pPr>
          </a:lstStyle>
          <a:p>
            <a:pPr>
              <a:buFont typeface="Wingdings" panose="05000000000000000000" pitchFamily="2" charset="2"/>
              <a:buNone/>
            </a:pPr>
            <a:r>
              <a:rPr lang="en-US" altLang="en-US" sz="2800" dirty="0">
                <a:solidFill>
                  <a:srgbClr val="FF0000"/>
                </a:solidFill>
              </a:rPr>
              <a:t>	Example:</a:t>
            </a:r>
            <a:r>
              <a:rPr lang="en-US" altLang="en-US" sz="2800" dirty="0">
                <a:solidFill>
                  <a:schemeClr val="accent2"/>
                </a:solidFill>
              </a:rPr>
              <a:t>  </a:t>
            </a:r>
            <a:r>
              <a:rPr lang="en-US" altLang="en-US" sz="2800" dirty="0"/>
              <a:t>You bought an automobile that cost </a:t>
            </a:r>
            <a:r>
              <a:rPr lang="en-US" altLang="en-US" sz="2800" dirty="0" smtClean="0"/>
              <a:t>£10,000 </a:t>
            </a:r>
            <a:r>
              <a:rPr lang="en-US" altLang="en-US" sz="2800" dirty="0"/>
              <a:t>two years ago.  The </a:t>
            </a:r>
            <a:r>
              <a:rPr lang="en-US" altLang="en-US" sz="2800" dirty="0" smtClean="0"/>
              <a:t>£10,000 </a:t>
            </a:r>
            <a:r>
              <a:rPr lang="en-US" altLang="en-US" sz="2800" dirty="0"/>
              <a:t>cost is sunk because whether you drive it, park it, trade it, or sell it, you cannot change the </a:t>
            </a:r>
            <a:r>
              <a:rPr lang="en-US" altLang="en-US" sz="2800" dirty="0" smtClean="0"/>
              <a:t>£10,000 </a:t>
            </a:r>
            <a:r>
              <a:rPr lang="en-US" altLang="en-US" sz="2800" dirty="0"/>
              <a:t>cost.</a:t>
            </a:r>
          </a:p>
        </p:txBody>
      </p:sp>
    </p:spTree>
    <p:extLst>
      <p:ext uri="{BB962C8B-B14F-4D97-AF65-F5344CB8AC3E}">
        <p14:creationId xmlns:p14="http://schemas.microsoft.com/office/powerpoint/2010/main" val="265817066"/>
      </p:ext>
    </p:extLst>
  </p:cSld>
  <p:clrMapOvr>
    <a:masterClrMapping/>
  </p:clrMapOvr>
  <p:transition>
    <p:blinds dir="ver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23941"/>
                                        </p:tgtEl>
                                        <p:attrNameLst>
                                          <p:attrName>style.visibility</p:attrName>
                                        </p:attrNameLst>
                                      </p:cBhvr>
                                      <p:to>
                                        <p:strVal val="visible"/>
                                      </p:to>
                                    </p:set>
                                    <p:anim calcmode="lin" valueType="num">
                                      <p:cBhvr additive="base">
                                        <p:cTn id="7" dur="500" fill="hold"/>
                                        <p:tgtEl>
                                          <p:spTgt spid="123941"/>
                                        </p:tgtEl>
                                        <p:attrNameLst>
                                          <p:attrName>ppt_x</p:attrName>
                                        </p:attrNameLst>
                                      </p:cBhvr>
                                      <p:tavLst>
                                        <p:tav tm="0">
                                          <p:val>
                                            <p:strVal val="0-#ppt_w/2"/>
                                          </p:val>
                                        </p:tav>
                                        <p:tav tm="100000">
                                          <p:val>
                                            <p:strVal val="#ppt_x"/>
                                          </p:val>
                                        </p:tav>
                                      </p:tavLst>
                                    </p:anim>
                                    <p:anim calcmode="lin" valueType="num">
                                      <p:cBhvr additive="base">
                                        <p:cTn id="8" dur="500" fill="hold"/>
                                        <p:tgtEl>
                                          <p:spTgt spid="123941"/>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nodeType="afterEffect">
                                  <p:stCondLst>
                                    <p:cond delay="0"/>
                                  </p:stCondLst>
                                  <p:childTnLst>
                                    <p:set>
                                      <p:cBhvr>
                                        <p:cTn id="11" dur="1" fill="hold">
                                          <p:stCondLst>
                                            <p:cond delay="0"/>
                                          </p:stCondLst>
                                        </p:cTn>
                                        <p:tgtEl>
                                          <p:spTgt spid="123942"/>
                                        </p:tgtEl>
                                        <p:attrNameLst>
                                          <p:attrName>style.visibility</p:attrName>
                                        </p:attrNameLst>
                                      </p:cBhvr>
                                      <p:to>
                                        <p:strVal val="visible"/>
                                      </p:to>
                                    </p:set>
                                    <p:anim calcmode="lin" valueType="num">
                                      <p:cBhvr additive="base">
                                        <p:cTn id="12" dur="500" fill="hold"/>
                                        <p:tgtEl>
                                          <p:spTgt spid="123942"/>
                                        </p:tgtEl>
                                        <p:attrNameLst>
                                          <p:attrName>ppt_x</p:attrName>
                                        </p:attrNameLst>
                                      </p:cBhvr>
                                      <p:tavLst>
                                        <p:tav tm="0">
                                          <p:val>
                                            <p:strVal val="0-#ppt_w/2"/>
                                          </p:val>
                                        </p:tav>
                                        <p:tav tm="100000">
                                          <p:val>
                                            <p:strVal val="#ppt_x"/>
                                          </p:val>
                                        </p:tav>
                                      </p:tavLst>
                                    </p:anim>
                                    <p:anim calcmode="lin" valueType="num">
                                      <p:cBhvr additive="base">
                                        <p:cTn id="13" dur="500" fill="hold"/>
                                        <p:tgtEl>
                                          <p:spTgt spid="12394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941" grpId="0"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59747"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Suppose that your car could be sold now for </a:t>
            </a:r>
            <a:r>
              <a:rPr lang="en-US" altLang="en-US" dirty="0" smtClean="0"/>
              <a:t>£5,000</a:t>
            </a:r>
            <a:r>
              <a:rPr lang="en-US" altLang="en-US" dirty="0"/>
              <a:t>. Is this a sunk cost?</a:t>
            </a:r>
          </a:p>
          <a:p>
            <a:pPr lvl="1">
              <a:buFont typeface="Wingdings" panose="05000000000000000000" pitchFamily="2" charset="2"/>
              <a:buNone/>
            </a:pPr>
            <a:r>
              <a:rPr lang="en-US" altLang="en-US" dirty="0"/>
              <a:t>A. Yes, it is a sunk cost.</a:t>
            </a:r>
          </a:p>
          <a:p>
            <a:pPr lvl="1">
              <a:buFont typeface="Wingdings" panose="05000000000000000000" pitchFamily="2" charset="2"/>
              <a:buNone/>
            </a:pPr>
            <a:r>
              <a:rPr lang="en-US" altLang="en-US" dirty="0"/>
              <a:t>B. No, it is not a sunk cost.</a:t>
            </a:r>
          </a:p>
        </p:txBody>
      </p:sp>
    </p:spTree>
    <p:extLst>
      <p:ext uri="{BB962C8B-B14F-4D97-AF65-F5344CB8AC3E}">
        <p14:creationId xmlns:p14="http://schemas.microsoft.com/office/powerpoint/2010/main" val="3197955602"/>
      </p:ext>
    </p:extLst>
  </p:cSld>
  <p:clrMapOvr>
    <a:masterClrMapping/>
  </p:clrMapOvr>
  <p:transition spd="med">
    <p:blinds dir="vert"/>
  </p:transition>
</p:sld>
</file>

<file path=ppt/slides/slide5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a:noFill/>
          <a:ln/>
          <a:extLst>
            <a:ext uri="{91240B29-F687-4F45-9708-019B960494DF}">
              <a14:hiddenLine xmlns:a14="http://schemas.microsoft.com/office/drawing/2010/main" w="12699">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lIns="90488" tIns="44450" rIns="90488" bIns="44450" rtlCol="0" anchor="ctr">
            <a:normAutofit/>
          </a:bodyPr>
          <a:lstStyle/>
          <a:p>
            <a:r>
              <a:rPr lang="en-US" altLang="en-US"/>
              <a:t>Quick Check </a:t>
            </a:r>
            <a:r>
              <a:rPr lang="en-US" altLang="en-US" sz="3600">
                <a:sym typeface="Wingdings" panose="05000000000000000000" pitchFamily="2" charset="2"/>
              </a:rPr>
              <a:t></a:t>
            </a:r>
          </a:p>
        </p:txBody>
      </p:sp>
      <p:sp>
        <p:nvSpPr>
          <p:cNvPr id="160771" name="Rectangle 3"/>
          <p:cNvSpPr>
            <a:spLocks noGrp="1" noChangeArrowheads="1"/>
          </p:cNvSpPr>
          <p:nvPr>
            <p:ph type="body" idx="1"/>
          </p:nvPr>
        </p:nvSpPr>
        <p:spPr>
          <a:xfrm>
            <a:off x="2209800" y="1600200"/>
            <a:ext cx="8153400" cy="4686300"/>
          </a:xfrm>
          <a:solidFill>
            <a:srgbClr val="EDECD2"/>
          </a:solidFill>
          <a:ln w="12699">
            <a:solidFill>
              <a:srgbClr val="0000CC"/>
            </a:solidFill>
            <a:miter lim="800000"/>
            <a:headEnd/>
            <a:tailEnd/>
          </a:ln>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lIns="90488" tIns="44450" rIns="90488" bIns="44450" rtlCol="0">
            <a:normAutofit/>
          </a:bodyPr>
          <a:lstStyle/>
          <a:p>
            <a:pPr>
              <a:buFont typeface="Wingdings" panose="05000000000000000000" pitchFamily="2" charset="2"/>
              <a:buNone/>
            </a:pPr>
            <a:r>
              <a:rPr lang="en-US" altLang="en-US" dirty="0"/>
              <a:t> 	Suppose that your car could be sold now for </a:t>
            </a:r>
            <a:r>
              <a:rPr lang="en-US" altLang="en-US" dirty="0" smtClean="0"/>
              <a:t>£5,000</a:t>
            </a:r>
            <a:r>
              <a:rPr lang="en-US" altLang="en-US" dirty="0"/>
              <a:t>. Is this a sunk cost?</a:t>
            </a:r>
          </a:p>
          <a:p>
            <a:pPr lvl="1">
              <a:buFont typeface="Wingdings" panose="05000000000000000000" pitchFamily="2" charset="2"/>
              <a:buNone/>
            </a:pPr>
            <a:r>
              <a:rPr lang="en-US" altLang="en-US" dirty="0"/>
              <a:t>A. Yes, it is a sunk cost.</a:t>
            </a:r>
          </a:p>
          <a:p>
            <a:pPr lvl="1">
              <a:buFont typeface="Wingdings" panose="05000000000000000000" pitchFamily="2" charset="2"/>
              <a:buNone/>
            </a:pPr>
            <a:r>
              <a:rPr lang="en-US" altLang="en-US" dirty="0"/>
              <a:t>B. No, it is not a sunk cost.</a:t>
            </a:r>
          </a:p>
        </p:txBody>
      </p:sp>
      <p:sp>
        <p:nvSpPr>
          <p:cNvPr id="160772" name="Oval 4"/>
          <p:cNvSpPr>
            <a:spLocks noChangeArrowheads="1"/>
          </p:cNvSpPr>
          <p:nvPr/>
        </p:nvSpPr>
        <p:spPr bwMode="auto">
          <a:xfrm>
            <a:off x="2514600" y="2971800"/>
            <a:ext cx="635000" cy="635000"/>
          </a:xfrm>
          <a:prstGeom prst="ellipse">
            <a:avLst/>
          </a:prstGeom>
          <a:noFill/>
          <a:ln w="50800">
            <a:solidFill>
              <a:srgbClr val="FF0000"/>
            </a:solidFill>
            <a:round/>
            <a:headEnd/>
            <a:tailE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256350754"/>
      </p:ext>
    </p:extLst>
  </p:cSld>
  <p:clrMapOvr>
    <a:masterClrMapping/>
  </p:clrMapOvr>
  <p:transition spd="med">
    <p:blinds dir="vert"/>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1021</Words>
  <Application>Microsoft Office PowerPoint</Application>
  <PresentationFormat>Widescreen</PresentationFormat>
  <Paragraphs>277</Paragraphs>
  <Slides>54</Slides>
  <Notes>10</Notes>
  <HiddenSlides>15</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54</vt:i4>
      </vt:variant>
    </vt:vector>
  </HeadingPairs>
  <TitlesOfParts>
    <vt:vector size="60" baseType="lpstr">
      <vt:lpstr>Arial</vt:lpstr>
      <vt:lpstr>Calibri</vt:lpstr>
      <vt:lpstr>Calibri Light</vt:lpstr>
      <vt:lpstr>Wingdings</vt:lpstr>
      <vt:lpstr>Office Theme</vt:lpstr>
      <vt:lpstr>Microsoft Excel Worksheet</vt:lpstr>
      <vt:lpstr>Introduction to Managerial Accounting and Cost Concepts</vt:lpstr>
      <vt:lpstr>Managerial Accounting and Financial Accounting</vt:lpstr>
      <vt:lpstr>Differences Between Financial and Managerial Accounting</vt:lpstr>
      <vt:lpstr>Manufacturing Costs</vt:lpstr>
      <vt:lpstr>Direct Materials</vt:lpstr>
      <vt:lpstr>Direct Labor</vt:lpstr>
      <vt:lpstr>Manufacturing Overhead</vt:lpstr>
      <vt:lpstr>Classifications of Costs</vt:lpstr>
      <vt:lpstr>Nonmanufacturing Costs</vt:lpstr>
      <vt:lpstr>Quick Check </vt:lpstr>
      <vt:lpstr>Quick Check </vt:lpstr>
      <vt:lpstr>Product Costs Versus Period Costs</vt:lpstr>
      <vt:lpstr>Quick Check </vt:lpstr>
      <vt:lpstr>Quick Check </vt:lpstr>
      <vt:lpstr>Manufacturing Cost Flows</vt:lpstr>
      <vt:lpstr>Quick Check </vt:lpstr>
      <vt:lpstr>Quick Check </vt:lpstr>
      <vt:lpstr>Quick Check </vt:lpstr>
      <vt:lpstr>Quick Check </vt:lpstr>
      <vt:lpstr>Quick Check </vt:lpstr>
      <vt:lpstr>Quick Check </vt:lpstr>
      <vt:lpstr>Product Costs - A Closer Look</vt:lpstr>
      <vt:lpstr>Product Costs - A Closer Look</vt:lpstr>
      <vt:lpstr>Quick Check </vt:lpstr>
      <vt:lpstr>Quick Check </vt:lpstr>
      <vt:lpstr>Product Costs - A Closer Look</vt:lpstr>
      <vt:lpstr>Product Costs - A Closer Look</vt:lpstr>
      <vt:lpstr>Quick Check </vt:lpstr>
      <vt:lpstr>Quick Check </vt:lpstr>
      <vt:lpstr>Product Costs - A Closer Look</vt:lpstr>
      <vt:lpstr>Quick Check </vt:lpstr>
      <vt:lpstr>Quick Check </vt:lpstr>
      <vt:lpstr>Cost Classifications for Predicting Cost Behavior</vt:lpstr>
      <vt:lpstr>Total Variable Cost</vt:lpstr>
      <vt:lpstr>Variable Cost Per Unit</vt:lpstr>
      <vt:lpstr>Total Fixed Cost</vt:lpstr>
      <vt:lpstr>Fixed Cost Per Unit</vt:lpstr>
      <vt:lpstr>Cost Classifications for Predicting Cost Behavior</vt:lpstr>
      <vt:lpstr>Quick Check </vt:lpstr>
      <vt:lpstr>Quick Check </vt:lpstr>
      <vt:lpstr>Quick Check </vt:lpstr>
      <vt:lpstr>Quick Check </vt:lpstr>
      <vt:lpstr>Direct Costs and Indirect Costs</vt:lpstr>
      <vt:lpstr>Quick Check </vt:lpstr>
      <vt:lpstr>Quick Check </vt:lpstr>
      <vt:lpstr>Quick Check </vt:lpstr>
      <vt:lpstr>Quick Check </vt:lpstr>
      <vt:lpstr>Quick Check </vt:lpstr>
      <vt:lpstr>Quick Check </vt:lpstr>
      <vt:lpstr>Quick Check </vt:lpstr>
      <vt:lpstr>Opportunity Costs</vt:lpstr>
      <vt:lpstr>Sunk Costs</vt:lpstr>
      <vt:lpstr>Quick Check </vt:lpstr>
      <vt:lpstr>Quick Check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Managerial Accounting and Cost Concepts</dc:title>
  <dc:creator>isaiah oino</dc:creator>
  <cp:lastModifiedBy>isaiah oino</cp:lastModifiedBy>
  <cp:revision>1</cp:revision>
  <dcterms:created xsi:type="dcterms:W3CDTF">2015-10-29T06:47:11Z</dcterms:created>
  <dcterms:modified xsi:type="dcterms:W3CDTF">2015-10-29T06:47:29Z</dcterms:modified>
</cp:coreProperties>
</file>