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ppt/theme/themeOverride9.xml" ContentType="application/vnd.openxmlformats-officedocument.themeOverride+xml"/>
  <Override PartName="/ppt/theme/themeOverride10.xml" ContentType="application/vnd.openxmlformats-officedocument.themeOverride+xml"/>
  <Override PartName="/ppt/theme/themeOverride11.xml" ContentType="application/vnd.openxmlformats-officedocument.themeOverride+xml"/>
  <Override PartName="/ppt/theme/themeOverride12.xml" ContentType="application/vnd.openxmlformats-officedocument.themeOverride+xml"/>
  <Override PartName="/ppt/theme/themeOverride13.xml" ContentType="application/vnd.openxmlformats-officedocument.themeOverride+xml"/>
  <Override PartName="/ppt/theme/themeOverride14.xml" ContentType="application/vnd.openxmlformats-officedocument.themeOverride+xml"/>
  <Override PartName="/ppt/theme/themeOverride15.xml" ContentType="application/vnd.openxmlformats-officedocument.themeOverride+xml"/>
  <Override PartName="/ppt/theme/themeOverride16.xml" ContentType="application/vnd.openxmlformats-officedocument.themeOverride+xml"/>
  <Override PartName="/ppt/theme/themeOverride17.xml" ContentType="application/vnd.openxmlformats-officedocument.themeOverride+xml"/>
  <Override PartName="/ppt/notesSlides/notesSlide1.xml" ContentType="application/vnd.openxmlformats-officedocument.presentationml.notesSlide+xml"/>
  <Override PartName="/ppt/theme/themeOverride18.xml" ContentType="application/vnd.openxmlformats-officedocument.themeOverride+xml"/>
  <Override PartName="/ppt/theme/themeOverride19.xml" ContentType="application/vnd.openxmlformats-officedocument.themeOverride+xml"/>
  <Override PartName="/ppt/theme/themeOverride20.xml" ContentType="application/vnd.openxmlformats-officedocument.themeOverride+xml"/>
  <Override PartName="/ppt/theme/themeOverride21.xml" ContentType="application/vnd.openxmlformats-officedocument.themeOverride+xml"/>
  <Override PartName="/ppt/theme/themeOverride22.xml" ContentType="application/vnd.openxmlformats-officedocument.themeOverride+xml"/>
  <Override PartName="/ppt/theme/themeOverride23.xml" ContentType="application/vnd.openxmlformats-officedocument.themeOverride+xml"/>
  <Override PartName="/ppt/theme/themeOverride24.xml" ContentType="application/vnd.openxmlformats-officedocument.themeOverride+xml"/>
  <Override PartName="/ppt/theme/themeOverride25.xml" ContentType="application/vnd.openxmlformats-officedocument.themeOverride+xml"/>
  <Override PartName="/ppt/theme/themeOverride26.xml" ContentType="application/vnd.openxmlformats-officedocument.themeOverride+xml"/>
  <Override PartName="/ppt/theme/themeOverride27.xml" ContentType="application/vnd.openxmlformats-officedocument.themeOverride+xml"/>
  <Override PartName="/ppt/theme/themeOverride28.xml" ContentType="application/vnd.openxmlformats-officedocument.themeOverride+xml"/>
  <Override PartName="/ppt/theme/themeOverride29.xml" ContentType="application/vnd.openxmlformats-officedocument.themeOverride+xml"/>
  <Override PartName="/ppt/theme/themeOverride30.xml" ContentType="application/vnd.openxmlformats-officedocument.themeOverride+xml"/>
  <Override PartName="/ppt/theme/themeOverride31.xml" ContentType="application/vnd.openxmlformats-officedocument.themeOverride+xml"/>
  <Override PartName="/ppt/theme/themeOverride32.xml" ContentType="application/vnd.openxmlformats-officedocument.themeOverride+xml"/>
  <Override PartName="/ppt/theme/themeOverride33.xml" ContentType="application/vnd.openxmlformats-officedocument.themeOverride+xml"/>
  <Override PartName="/ppt/theme/themeOverride34.xml" ContentType="application/vnd.openxmlformats-officedocument.themeOverride+xml"/>
  <Override PartName="/ppt/theme/themeOverride35.xml" ContentType="application/vnd.openxmlformats-officedocument.themeOverride+xml"/>
  <Override PartName="/ppt/theme/themeOverride36.xml" ContentType="application/vnd.openxmlformats-officedocument.themeOverride+xml"/>
  <Override PartName="/ppt/theme/themeOverride37.xml" ContentType="application/vnd.openxmlformats-officedocument.themeOverride+xml"/>
  <Override PartName="/ppt/theme/themeOverride38.xml" ContentType="application/vnd.openxmlformats-officedocument.themeOverride+xml"/>
  <Override PartName="/ppt/theme/themeOverride39.xml" ContentType="application/vnd.openxmlformats-officedocument.themeOverride+xml"/>
  <Override PartName="/ppt/theme/themeOverride40.xml" ContentType="application/vnd.openxmlformats-officedocument.themeOverride+xml"/>
  <Override PartName="/ppt/theme/themeOverride41.xml" ContentType="application/vnd.openxmlformats-officedocument.themeOverride+xml"/>
  <Override PartName="/ppt/theme/themeOverride42.xml" ContentType="application/vnd.openxmlformats-officedocument.themeOverride+xml"/>
  <Override PartName="/ppt/theme/themeOverride43.xml" ContentType="application/vnd.openxmlformats-officedocument.themeOverride+xml"/>
  <Override PartName="/ppt/theme/themeOverride44.xml" ContentType="application/vnd.openxmlformats-officedocument.themeOverride+xml"/>
  <Override PartName="/ppt/theme/themeOverride45.xml" ContentType="application/vnd.openxmlformats-officedocument.themeOverride+xml"/>
  <Override PartName="/ppt/theme/themeOverride46.xml" ContentType="application/vnd.openxmlformats-officedocument.themeOverride+xml"/>
  <Override PartName="/ppt/theme/themeOverride47.xml" ContentType="application/vnd.openxmlformats-officedocument.themeOverride+xml"/>
  <Override PartName="/ppt/theme/themeOverride48.xml" ContentType="application/vnd.openxmlformats-officedocument.themeOverride+xml"/>
  <Override PartName="/ppt/theme/themeOverride49.xml" ContentType="application/vnd.openxmlformats-officedocument.themeOverride+xml"/>
  <Override PartName="/ppt/theme/themeOverride50.xml" ContentType="application/vnd.openxmlformats-officedocument.themeOverride+xml"/>
  <Override PartName="/ppt/theme/themeOverride51.xml" ContentType="application/vnd.openxmlformats-officedocument.themeOverride+xml"/>
  <Override PartName="/ppt/theme/themeOverride52.xml" ContentType="application/vnd.openxmlformats-officedocument.themeOverride+xml"/>
  <Override PartName="/ppt/theme/themeOverride53.xml" ContentType="application/vnd.openxmlformats-officedocument.themeOverride+xml"/>
  <Override PartName="/ppt/theme/themeOverride54.xml" ContentType="application/vnd.openxmlformats-officedocument.themeOverride+xml"/>
  <Override PartName="/ppt/theme/themeOverride55.xml" ContentType="application/vnd.openxmlformats-officedocument.themeOverride+xml"/>
  <Override PartName="/ppt/theme/themeOverride56.xml" ContentType="application/vnd.openxmlformats-officedocument.themeOverride+xml"/>
  <Override PartName="/ppt/theme/themeOverride57.xml" ContentType="application/vnd.openxmlformats-officedocument.themeOverride+xml"/>
  <Override PartName="/ppt/theme/themeOverride58.xml" ContentType="application/vnd.openxmlformats-officedocument.themeOverride+xml"/>
  <Override PartName="/ppt/theme/themeOverride59.xml" ContentType="application/vnd.openxmlformats-officedocument.themeOverride+xml"/>
  <Override PartName="/ppt/theme/themeOverride60.xml" ContentType="application/vnd.openxmlformats-officedocument.themeOverride+xml"/>
  <Override PartName="/ppt/theme/themeOverride61.xml" ContentType="application/vnd.openxmlformats-officedocument.themeOverride+xml"/>
  <Override PartName="/ppt/theme/themeOverride62.xml" ContentType="application/vnd.openxmlformats-officedocument.themeOverride+xml"/>
  <Override PartName="/ppt/theme/themeOverride63.xml" ContentType="application/vnd.openxmlformats-officedocument.themeOverride+xml"/>
  <Override PartName="/ppt/theme/themeOverride64.xml" ContentType="application/vnd.openxmlformats-officedocument.themeOverride+xml"/>
  <Override PartName="/ppt/theme/themeOverride65.xml" ContentType="application/vnd.openxmlformats-officedocument.themeOverride+xml"/>
  <Override PartName="/ppt/theme/themeOverride66.xml" ContentType="application/vnd.openxmlformats-officedocument.themeOverride+xml"/>
  <Override PartName="/ppt/theme/themeOverride67.xml" ContentType="application/vnd.openxmlformats-officedocument.themeOverride+xml"/>
  <Override PartName="/ppt/theme/themeOverride68.xml" ContentType="application/vnd.openxmlformats-officedocument.themeOverride+xml"/>
  <Override PartName="/ppt/theme/themeOverride69.xml" ContentType="application/vnd.openxmlformats-officedocument.themeOverride+xml"/>
  <Override PartName="/ppt/theme/themeOverride70.xml" ContentType="application/vnd.openxmlformats-officedocument.themeOverride+xml"/>
  <Override PartName="/ppt/theme/themeOverride71.xml" ContentType="application/vnd.openxmlformats-officedocument.themeOverride+xml"/>
  <Override PartName="/ppt/theme/themeOverride72.xml" ContentType="application/vnd.openxmlformats-officedocument.themeOverride+xml"/>
  <Override PartName="/ppt/theme/themeOverride73.xml" ContentType="application/vnd.openxmlformats-officedocument.themeOverride+xml"/>
  <Override PartName="/ppt/theme/themeOverride74.xml" ContentType="application/vnd.openxmlformats-officedocument.themeOverride+xml"/>
  <Override PartName="/ppt/theme/themeOverride75.xml" ContentType="application/vnd.openxmlformats-officedocument.themeOverride+xml"/>
  <Override PartName="/ppt/theme/themeOverride76.xml" ContentType="application/vnd.openxmlformats-officedocument.themeOverride+xml"/>
  <Override PartName="/ppt/theme/themeOverride77.xml" ContentType="application/vnd.openxmlformats-officedocument.themeOverride+xml"/>
  <Override PartName="/ppt/theme/themeOverride78.xml" ContentType="application/vnd.openxmlformats-officedocument.themeOverride+xml"/>
  <Override PartName="/ppt/theme/themeOverride79.xml" ContentType="application/vnd.openxmlformats-officedocument.themeOverr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p:sldMasterIdLst>
    <p:sldMasterId id="2147483648" r:id="rId1"/>
  </p:sldMasterIdLst>
  <p:notesMasterIdLst>
    <p:notesMasterId r:id="rId81"/>
  </p:notesMasterIdLst>
  <p:handoutMasterIdLst>
    <p:handoutMasterId r:id="rId82"/>
  </p:handoutMasterIdLst>
  <p:sldIdLst>
    <p:sldId id="664" r:id="rId2"/>
    <p:sldId id="553" r:id="rId3"/>
    <p:sldId id="555" r:id="rId4"/>
    <p:sldId id="554" r:id="rId5"/>
    <p:sldId id="556" r:id="rId6"/>
    <p:sldId id="585" r:id="rId7"/>
    <p:sldId id="584" r:id="rId8"/>
    <p:sldId id="587" r:id="rId9"/>
    <p:sldId id="586" r:id="rId10"/>
    <p:sldId id="589" r:id="rId11"/>
    <p:sldId id="588" r:id="rId12"/>
    <p:sldId id="665" r:id="rId13"/>
    <p:sldId id="590" r:id="rId14"/>
    <p:sldId id="591" r:id="rId15"/>
    <p:sldId id="592" r:id="rId16"/>
    <p:sldId id="593" r:id="rId17"/>
    <p:sldId id="594" r:id="rId18"/>
    <p:sldId id="595" r:id="rId19"/>
    <p:sldId id="596" r:id="rId20"/>
    <p:sldId id="597" r:id="rId21"/>
    <p:sldId id="598" r:id="rId22"/>
    <p:sldId id="599" r:id="rId23"/>
    <p:sldId id="600" r:id="rId24"/>
    <p:sldId id="601" r:id="rId25"/>
    <p:sldId id="666" r:id="rId26"/>
    <p:sldId id="667" r:id="rId27"/>
    <p:sldId id="604" r:id="rId28"/>
    <p:sldId id="603" r:id="rId29"/>
    <p:sldId id="605" r:id="rId30"/>
    <p:sldId id="606" r:id="rId31"/>
    <p:sldId id="607" r:id="rId32"/>
    <p:sldId id="608" r:id="rId33"/>
    <p:sldId id="609" r:id="rId34"/>
    <p:sldId id="610" r:id="rId35"/>
    <p:sldId id="611" r:id="rId36"/>
    <p:sldId id="612" r:id="rId37"/>
    <p:sldId id="614" r:id="rId38"/>
    <p:sldId id="615" r:id="rId39"/>
    <p:sldId id="616" r:id="rId40"/>
    <p:sldId id="557" r:id="rId41"/>
    <p:sldId id="558" r:id="rId42"/>
    <p:sldId id="638" r:id="rId43"/>
    <p:sldId id="654" r:id="rId44"/>
    <p:sldId id="639" r:id="rId45"/>
    <p:sldId id="564" r:id="rId46"/>
    <p:sldId id="566" r:id="rId47"/>
    <p:sldId id="640" r:id="rId48"/>
    <p:sldId id="641" r:id="rId49"/>
    <p:sldId id="642" r:id="rId50"/>
    <p:sldId id="643" r:id="rId51"/>
    <p:sldId id="644" r:id="rId52"/>
    <p:sldId id="645" r:id="rId53"/>
    <p:sldId id="646" r:id="rId54"/>
    <p:sldId id="647" r:id="rId55"/>
    <p:sldId id="648" r:id="rId56"/>
    <p:sldId id="649" r:id="rId57"/>
    <p:sldId id="651" r:id="rId58"/>
    <p:sldId id="653" r:id="rId59"/>
    <p:sldId id="617" r:id="rId60"/>
    <p:sldId id="662" r:id="rId61"/>
    <p:sldId id="622" r:id="rId62"/>
    <p:sldId id="625" r:id="rId63"/>
    <p:sldId id="623" r:id="rId64"/>
    <p:sldId id="624" r:id="rId65"/>
    <p:sldId id="626" r:id="rId66"/>
    <p:sldId id="627" r:id="rId67"/>
    <p:sldId id="628" r:id="rId68"/>
    <p:sldId id="629" r:id="rId69"/>
    <p:sldId id="630" r:id="rId70"/>
    <p:sldId id="631" r:id="rId71"/>
    <p:sldId id="632" r:id="rId72"/>
    <p:sldId id="633" r:id="rId73"/>
    <p:sldId id="634" r:id="rId74"/>
    <p:sldId id="635" r:id="rId75"/>
    <p:sldId id="636" r:id="rId76"/>
    <p:sldId id="618" r:id="rId77"/>
    <p:sldId id="656" r:id="rId78"/>
    <p:sldId id="657" r:id="rId79"/>
    <p:sldId id="658" r:id="rId80"/>
  </p:sldIdLst>
  <p:sldSz cx="12188825" cy="6858000"/>
  <p:notesSz cx="9144000" cy="6858000"/>
  <p:defaultTex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216">
          <p15:clr>
            <a:srgbClr val="A4A3A4"/>
          </p15:clr>
        </p15:guide>
        <p15:guide id="2" pos="3938">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CC"/>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中等深淺樣式 2 - 輔色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106" autoAdjust="0"/>
    <p:restoredTop sz="81990" autoAdjust="0"/>
  </p:normalViewPr>
  <p:slideViewPr>
    <p:cSldViewPr>
      <p:cViewPr varScale="1">
        <p:scale>
          <a:sx n="49" d="100"/>
          <a:sy n="49" d="100"/>
        </p:scale>
        <p:origin x="610" y="38"/>
      </p:cViewPr>
      <p:guideLst>
        <p:guide orient="horz" pos="2216"/>
        <p:guide pos="3938"/>
      </p:guideLst>
    </p:cSldViewPr>
  </p:slideViewPr>
  <p:outlineViewPr>
    <p:cViewPr>
      <p:scale>
        <a:sx n="33" d="100"/>
        <a:sy n="33" d="100"/>
      </p:scale>
      <p:origin x="252" y="59814"/>
    </p:cViewPr>
  </p:outlineViewPr>
  <p:notesTextViewPr>
    <p:cViewPr>
      <p:scale>
        <a:sx n="150" d="100"/>
        <a:sy n="150" d="100"/>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viewProps" Target="viewProps.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notesMaster" Target="notesMasters/notesMaster1.xml"/><Relationship Id="rId86"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61" Type="http://schemas.openxmlformats.org/officeDocument/2006/relationships/slide" Target="slides/slide60.xml"/><Relationship Id="rId8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sz="quarter" idx="1"/>
          </p:nvPr>
        </p:nvSpPr>
        <p:spPr>
          <a:xfrm>
            <a:off x="5180013" y="0"/>
            <a:ext cx="3962400" cy="342900"/>
          </a:xfrm>
          <a:prstGeom prst="rect">
            <a:avLst/>
          </a:prstGeom>
        </p:spPr>
        <p:txBody>
          <a:bodyPr vert="horz" lIns="91440" tIns="45720" rIns="91440" bIns="45720" rtlCol="0"/>
          <a:lstStyle>
            <a:lvl1pPr algn="r">
              <a:defRPr sz="1200"/>
            </a:lvl1pPr>
          </a:lstStyle>
          <a:p>
            <a:fld id="{EB915022-A997-4DF3-8499-075E49A52474}" type="datetimeFigureOut">
              <a:rPr lang="zh-CN" altLang="en-US" smtClean="0"/>
              <a:t>2025/6/17</a:t>
            </a:fld>
            <a:endParaRPr lang="zh-CN" altLang="en-US"/>
          </a:p>
        </p:txBody>
      </p:sp>
      <p:sp>
        <p:nvSpPr>
          <p:cNvPr id="4" name="页脚占位符 3"/>
          <p:cNvSpPr>
            <a:spLocks noGrp="1"/>
          </p:cNvSpPr>
          <p:nvPr>
            <p:ph type="ftr" sz="quarter" idx="2"/>
          </p:nvPr>
        </p:nvSpPr>
        <p:spPr>
          <a:xfrm>
            <a:off x="0" y="6513513"/>
            <a:ext cx="3962400" cy="342900"/>
          </a:xfrm>
          <a:prstGeom prst="rect">
            <a:avLst/>
          </a:prstGeom>
        </p:spPr>
        <p:txBody>
          <a:bodyPr vert="horz" lIns="91440" tIns="45720" rIns="91440" bIns="45720" rtlCol="0" anchor="b"/>
          <a:lstStyle>
            <a:lvl1pPr algn="l">
              <a:defRPr sz="1200"/>
            </a:lvl1pPr>
          </a:lstStyle>
          <a:p>
            <a:endParaRPr lang="zh-CN" altLang="en-US"/>
          </a:p>
        </p:txBody>
      </p:sp>
      <p:sp>
        <p:nvSpPr>
          <p:cNvPr id="5" name="灯片编号占位符 4"/>
          <p:cNvSpPr>
            <a:spLocks noGrp="1"/>
          </p:cNvSpPr>
          <p:nvPr>
            <p:ph type="sldNum" sz="quarter" idx="3"/>
          </p:nvPr>
        </p:nvSpPr>
        <p:spPr>
          <a:xfrm>
            <a:off x="5180013" y="6513513"/>
            <a:ext cx="3962400" cy="342900"/>
          </a:xfrm>
          <a:prstGeom prst="rect">
            <a:avLst/>
          </a:prstGeom>
        </p:spPr>
        <p:txBody>
          <a:bodyPr vert="horz" lIns="91440" tIns="45720" rIns="91440" bIns="45720" rtlCol="0" anchor="b"/>
          <a:lstStyle>
            <a:lvl1pPr algn="r">
              <a:defRPr sz="1200"/>
            </a:lvl1pPr>
          </a:lstStyle>
          <a:p>
            <a:fld id="{82DF80B7-87AD-4D22-82DF-3074D172CFFA}" type="slidenum">
              <a:rPr lang="zh-CN" altLang="en-US" smtClean="0"/>
              <a:t>‹#›</a:t>
            </a:fld>
            <a:endParaRPr lang="zh-CN"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5179484" y="0"/>
            <a:ext cx="3962400" cy="342900"/>
          </a:xfrm>
          <a:prstGeom prst="rect">
            <a:avLst/>
          </a:prstGeom>
        </p:spPr>
        <p:txBody>
          <a:bodyPr vert="horz" lIns="91440" tIns="45720" rIns="91440" bIns="45720" rtlCol="0"/>
          <a:lstStyle>
            <a:lvl1pPr algn="r">
              <a:defRPr sz="1200"/>
            </a:lvl1pPr>
          </a:lstStyle>
          <a:p>
            <a:fld id="{D2A4731B-CE8C-46D1-AE18-5115C7560FE6}" type="datetimeFigureOut">
              <a:rPr lang="zh-CN" altLang="en-US" smtClean="0"/>
              <a:t>2025/6/17</a:t>
            </a:fld>
            <a:endParaRPr lang="zh-CN" altLang="en-US"/>
          </a:p>
        </p:txBody>
      </p:sp>
      <p:sp>
        <p:nvSpPr>
          <p:cNvPr id="4" name="幻灯片图像占位符 3"/>
          <p:cNvSpPr>
            <a:spLocks noGrp="1" noRot="1" noChangeAspect="1"/>
          </p:cNvSpPr>
          <p:nvPr>
            <p:ph type="sldImg" idx="2"/>
          </p:nvPr>
        </p:nvSpPr>
        <p:spPr>
          <a:xfrm>
            <a:off x="2286450" y="514350"/>
            <a:ext cx="4571101" cy="257175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914400" y="3257550"/>
            <a:ext cx="7315200" cy="3086100"/>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6513910"/>
            <a:ext cx="3962400" cy="342900"/>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5179484" y="6513910"/>
            <a:ext cx="3962400" cy="342900"/>
          </a:xfrm>
          <a:prstGeom prst="rect">
            <a:avLst/>
          </a:prstGeom>
        </p:spPr>
        <p:txBody>
          <a:bodyPr vert="horz" lIns="91440" tIns="45720" rIns="91440" bIns="45720" rtlCol="0" anchor="b"/>
          <a:lstStyle>
            <a:lvl1pPr algn="r">
              <a:defRPr sz="1200"/>
            </a:lvl1pPr>
          </a:lstStyle>
          <a:p>
            <a:fld id="{AB63FA80-F00C-4A7E-884D-8773B4EA9B65}" type="slidenum">
              <a:rPr lang="zh-CN" altLang="en-US" smtClean="0"/>
              <a:t>‹#›</a:t>
            </a:fld>
            <a:endParaRPr lang="zh-CN" altLang="en-US"/>
          </a:p>
        </p:txBody>
      </p:sp>
    </p:spTree>
  </p:cSld>
  <p:clrMap bg1="lt1" tx1="dk1" bg2="lt2" tx2="dk2" accent1="accent1" accent2="accent2" accent3="accent3" accent4="accent4" accent5="accent5" accent6="accent6" hlink="hlink" folHlink="folHlink"/>
  <p:hf sldNum="0" hdr="0" ftr="0" dt="0"/>
  <p:notesStyle>
    <a:lvl1pPr marL="0" algn="l" defTabSz="1219200" rtl="0" eaLnBrk="1" latinLnBrk="0" hangingPunct="1">
      <a:defRPr sz="1600" kern="1200">
        <a:solidFill>
          <a:schemeClr val="tx1"/>
        </a:solidFill>
        <a:latin typeface="+mn-lt"/>
        <a:ea typeface="+mn-ea"/>
        <a:cs typeface="+mn-cs"/>
      </a:defRPr>
    </a:lvl1pPr>
    <a:lvl2pPr marL="609600" algn="l" defTabSz="1219200" rtl="0" eaLnBrk="1" latinLnBrk="0" hangingPunct="1">
      <a:defRPr sz="1600" kern="1200">
        <a:solidFill>
          <a:schemeClr val="tx1"/>
        </a:solidFill>
        <a:latin typeface="+mn-lt"/>
        <a:ea typeface="+mn-ea"/>
        <a:cs typeface="+mn-cs"/>
      </a:defRPr>
    </a:lvl2pPr>
    <a:lvl3pPr marL="1219200" algn="l" defTabSz="1219200" rtl="0" eaLnBrk="1" latinLnBrk="0" hangingPunct="1">
      <a:defRPr sz="1600" kern="1200">
        <a:solidFill>
          <a:schemeClr val="tx1"/>
        </a:solidFill>
        <a:latin typeface="+mn-lt"/>
        <a:ea typeface="+mn-ea"/>
        <a:cs typeface="+mn-cs"/>
      </a:defRPr>
    </a:lvl3pPr>
    <a:lvl4pPr marL="1828800" algn="l" defTabSz="1219200" rtl="0" eaLnBrk="1" latinLnBrk="0" hangingPunct="1">
      <a:defRPr sz="1600" kern="1200">
        <a:solidFill>
          <a:schemeClr val="tx1"/>
        </a:solidFill>
        <a:latin typeface="+mn-lt"/>
        <a:ea typeface="+mn-ea"/>
        <a:cs typeface="+mn-cs"/>
      </a:defRPr>
    </a:lvl4pPr>
    <a:lvl5pPr marL="2438400" algn="l" defTabSz="1219200" rtl="0" eaLnBrk="1" latinLnBrk="0" hangingPunct="1">
      <a:defRPr sz="1600" kern="1200">
        <a:solidFill>
          <a:schemeClr val="tx1"/>
        </a:solidFill>
        <a:latin typeface="+mn-lt"/>
        <a:ea typeface="+mn-ea"/>
        <a:cs typeface="+mn-cs"/>
      </a:defRPr>
    </a:lvl5pPr>
    <a:lvl6pPr marL="3048000" algn="l" defTabSz="1219200" rtl="0" eaLnBrk="1" latinLnBrk="0" hangingPunct="1">
      <a:defRPr sz="1600" kern="1200">
        <a:solidFill>
          <a:schemeClr val="tx1"/>
        </a:solidFill>
        <a:latin typeface="+mn-lt"/>
        <a:ea typeface="+mn-ea"/>
        <a:cs typeface="+mn-cs"/>
      </a:defRPr>
    </a:lvl6pPr>
    <a:lvl7pPr marL="3657600" algn="l" defTabSz="1219200" rtl="0" eaLnBrk="1" latinLnBrk="0" hangingPunct="1">
      <a:defRPr sz="1600" kern="1200">
        <a:solidFill>
          <a:schemeClr val="tx1"/>
        </a:solidFill>
        <a:latin typeface="+mn-lt"/>
        <a:ea typeface="+mn-ea"/>
        <a:cs typeface="+mn-cs"/>
      </a:defRPr>
    </a:lvl7pPr>
    <a:lvl8pPr marL="4267200" algn="l" defTabSz="1219200" rtl="0" eaLnBrk="1" latinLnBrk="0" hangingPunct="1">
      <a:defRPr sz="1600" kern="1200">
        <a:solidFill>
          <a:schemeClr val="tx1"/>
        </a:solidFill>
        <a:latin typeface="+mn-lt"/>
        <a:ea typeface="+mn-ea"/>
        <a:cs typeface="+mn-cs"/>
      </a:defRPr>
    </a:lvl8pPr>
    <a:lvl9pPr marL="4876800" algn="l" defTabSz="1219200"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2286000" y="514350"/>
            <a:ext cx="4572000" cy="2571750"/>
          </a:xfrm>
        </p:spPr>
      </p:sp>
      <p:sp>
        <p:nvSpPr>
          <p:cNvPr id="3" name="備忘稿版面配置區 2"/>
          <p:cNvSpPr>
            <a:spLocks noGrp="1"/>
          </p:cNvSpPr>
          <p:nvPr>
            <p:ph type="body" idx="1"/>
          </p:nvPr>
        </p:nvSpPr>
        <p:spPr/>
        <p:txBody>
          <a:bodyPr/>
          <a:lstStyle/>
          <a:p>
            <a:endParaRPr lang="zh-TW" altLang="en-US" dirty="0"/>
          </a:p>
        </p:txBody>
      </p:sp>
    </p:spTree>
    <p:extLst>
      <p:ext uri="{BB962C8B-B14F-4D97-AF65-F5344CB8AC3E}">
        <p14:creationId xmlns:p14="http://schemas.microsoft.com/office/powerpoint/2010/main" val="6724486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914268" y="2130524"/>
            <a:ext cx="10361672" cy="1470094"/>
          </a:xfrm>
        </p:spPr>
        <p:txBody>
          <a:bodyPr/>
          <a:lstStyle/>
          <a:p>
            <a:r>
              <a:rPr lang="zh-CN" altLang="en-US"/>
              <a:t>单击此处编辑母版标题样式</a:t>
            </a:r>
          </a:p>
        </p:txBody>
      </p:sp>
      <p:sp>
        <p:nvSpPr>
          <p:cNvPr id="3" name="副标题 2"/>
          <p:cNvSpPr>
            <a:spLocks noGrp="1"/>
          </p:cNvSpPr>
          <p:nvPr>
            <p:ph type="subTitle" idx="1"/>
          </p:nvPr>
        </p:nvSpPr>
        <p:spPr>
          <a:xfrm>
            <a:off x="1828532" y="3886380"/>
            <a:ext cx="8533142" cy="1752681"/>
          </a:xfrm>
        </p:spPr>
        <p:txBody>
          <a:bodyPr/>
          <a:lstStyle>
            <a:lvl1pPr marL="0" indent="0" algn="ctr">
              <a:buNone/>
              <a:defRPr>
                <a:solidFill>
                  <a:schemeClr val="tx1">
                    <a:tint val="75000"/>
                  </a:schemeClr>
                </a:solidFill>
              </a:defRPr>
            </a:lvl1pPr>
            <a:lvl2pPr marL="609600" indent="0" algn="ctr">
              <a:buNone/>
              <a:defRPr>
                <a:solidFill>
                  <a:schemeClr val="tx1">
                    <a:tint val="75000"/>
                  </a:schemeClr>
                </a:solidFill>
              </a:defRPr>
            </a:lvl2pPr>
            <a:lvl3pPr marL="1219200" indent="0" algn="ctr">
              <a:buNone/>
              <a:defRPr>
                <a:solidFill>
                  <a:schemeClr val="tx1">
                    <a:tint val="75000"/>
                  </a:schemeClr>
                </a:solidFill>
              </a:defRPr>
            </a:lvl3pPr>
            <a:lvl4pPr marL="1828165" indent="0" algn="ctr">
              <a:buNone/>
              <a:defRPr>
                <a:solidFill>
                  <a:schemeClr val="tx1">
                    <a:tint val="75000"/>
                  </a:schemeClr>
                </a:solidFill>
              </a:defRPr>
            </a:lvl4pPr>
            <a:lvl5pPr marL="2437765" indent="0" algn="ctr">
              <a:buNone/>
              <a:defRPr>
                <a:solidFill>
                  <a:schemeClr val="tx1">
                    <a:tint val="75000"/>
                  </a:schemeClr>
                </a:solidFill>
              </a:defRPr>
            </a:lvl5pPr>
            <a:lvl6pPr marL="3047365" indent="0" algn="ctr">
              <a:buNone/>
              <a:defRPr>
                <a:solidFill>
                  <a:schemeClr val="tx1">
                    <a:tint val="75000"/>
                  </a:schemeClr>
                </a:solidFill>
              </a:defRPr>
            </a:lvl6pPr>
            <a:lvl7pPr marL="3656965" indent="0" algn="ctr">
              <a:buNone/>
              <a:defRPr>
                <a:solidFill>
                  <a:schemeClr val="tx1">
                    <a:tint val="75000"/>
                  </a:schemeClr>
                </a:solidFill>
              </a:defRPr>
            </a:lvl7pPr>
            <a:lvl8pPr marL="4266565" indent="0" algn="ctr">
              <a:buNone/>
              <a:defRPr>
                <a:solidFill>
                  <a:schemeClr val="tx1">
                    <a:tint val="75000"/>
                  </a:schemeClr>
                </a:solidFill>
              </a:defRPr>
            </a:lvl8pPr>
            <a:lvl9pPr marL="4876165" indent="0" algn="ctr">
              <a:buNone/>
              <a:defRPr>
                <a:solidFill>
                  <a:schemeClr val="tx1">
                    <a:tint val="75000"/>
                  </a:schemeClr>
                </a:solidFill>
              </a:defRPr>
            </a:lvl9pPr>
          </a:lstStyle>
          <a:p>
            <a:r>
              <a:rPr lang="zh-CN" altLang="en-US"/>
              <a:t>单击此处编辑母版副标题样式</a:t>
            </a:r>
          </a:p>
        </p:txBody>
      </p:sp>
      <p:sp>
        <p:nvSpPr>
          <p:cNvPr id="4" name="日期占位符 3"/>
          <p:cNvSpPr>
            <a:spLocks noGrp="1"/>
          </p:cNvSpPr>
          <p:nvPr>
            <p:ph type="dt" sz="half" idx="10"/>
          </p:nvPr>
        </p:nvSpPr>
        <p:spPr/>
        <p:txBody>
          <a:bodyPr/>
          <a:lstStyle/>
          <a:p>
            <a:fld id="{67A009EC-57E2-404F-85A6-5BD9FEAB1787}" type="datetime1">
              <a:rPr lang="zh-CN" altLang="en-US" smtClean="0"/>
              <a:t>2025/6/17</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a:xfrm>
            <a:off x="3" y="6229492"/>
            <a:ext cx="792075" cy="628826"/>
          </a:xfrm>
          <a:prstGeom prst="rect">
            <a:avLst/>
          </a:prstGeom>
        </p:spPr>
        <p:txBody>
          <a:bodyPr/>
          <a:lstStyle>
            <a:lvl1pPr>
              <a:defRPr sz="2800"/>
            </a:lvl1pPr>
          </a:lstStyle>
          <a:p>
            <a:fld id="{7183A52F-D388-438E-A748-ED6C72307AC6}" type="slidenum">
              <a:rPr lang="zh-CN" altLang="en-US" smtClean="0"/>
              <a:t>‹#›</a:t>
            </a:fld>
            <a:endParaRPr lang="zh-CN" alt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A091EB6F-1D34-AB4D-AA80-22D269F95281}" type="datetime1">
              <a:rPr lang="zh-CN" altLang="en-US" smtClean="0"/>
              <a:t>2025/6/17</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962944" y="4407106"/>
            <a:ext cx="10361672" cy="1362138"/>
          </a:xfrm>
        </p:spPr>
        <p:txBody>
          <a:bodyPr anchor="t"/>
          <a:lstStyle>
            <a:lvl1pPr algn="l">
              <a:defRPr sz="5300" b="1" cap="all"/>
            </a:lvl1pPr>
          </a:lstStyle>
          <a:p>
            <a:r>
              <a:rPr lang="zh-CN" altLang="en-US"/>
              <a:t>单击此处编辑母版标题样式</a:t>
            </a:r>
          </a:p>
        </p:txBody>
      </p:sp>
      <p:sp>
        <p:nvSpPr>
          <p:cNvPr id="3" name="文本占位符 2"/>
          <p:cNvSpPr>
            <a:spLocks noGrp="1"/>
          </p:cNvSpPr>
          <p:nvPr>
            <p:ph type="body" idx="1"/>
          </p:nvPr>
        </p:nvSpPr>
        <p:spPr>
          <a:xfrm>
            <a:off x="962944" y="2906850"/>
            <a:ext cx="10361672" cy="1500256"/>
          </a:xfrm>
        </p:spPr>
        <p:txBody>
          <a:bodyPr anchor="b"/>
          <a:lstStyle>
            <a:lvl1pPr marL="0" indent="0">
              <a:buNone/>
              <a:defRPr sz="2700">
                <a:solidFill>
                  <a:schemeClr val="tx1">
                    <a:tint val="75000"/>
                  </a:schemeClr>
                </a:solidFill>
              </a:defRPr>
            </a:lvl1pPr>
            <a:lvl2pPr marL="609600" indent="0">
              <a:buNone/>
              <a:defRPr sz="2400">
                <a:solidFill>
                  <a:schemeClr val="tx1">
                    <a:tint val="75000"/>
                  </a:schemeClr>
                </a:solidFill>
              </a:defRPr>
            </a:lvl2pPr>
            <a:lvl3pPr marL="1219200" indent="0">
              <a:buNone/>
              <a:defRPr sz="2100">
                <a:solidFill>
                  <a:schemeClr val="tx1">
                    <a:tint val="75000"/>
                  </a:schemeClr>
                </a:solidFill>
              </a:defRPr>
            </a:lvl3pPr>
            <a:lvl4pPr marL="1828165" indent="0">
              <a:buNone/>
              <a:defRPr sz="1900">
                <a:solidFill>
                  <a:schemeClr val="tx1">
                    <a:tint val="75000"/>
                  </a:schemeClr>
                </a:solidFill>
              </a:defRPr>
            </a:lvl4pPr>
            <a:lvl5pPr marL="2437765" indent="0">
              <a:buNone/>
              <a:defRPr sz="1900">
                <a:solidFill>
                  <a:schemeClr val="tx1">
                    <a:tint val="75000"/>
                  </a:schemeClr>
                </a:solidFill>
              </a:defRPr>
            </a:lvl5pPr>
            <a:lvl6pPr marL="3047365" indent="0">
              <a:buNone/>
              <a:defRPr sz="1900">
                <a:solidFill>
                  <a:schemeClr val="tx1">
                    <a:tint val="75000"/>
                  </a:schemeClr>
                </a:solidFill>
              </a:defRPr>
            </a:lvl6pPr>
            <a:lvl7pPr marL="3656965" indent="0">
              <a:buNone/>
              <a:defRPr sz="1900">
                <a:solidFill>
                  <a:schemeClr val="tx1">
                    <a:tint val="75000"/>
                  </a:schemeClr>
                </a:solidFill>
              </a:defRPr>
            </a:lvl7pPr>
            <a:lvl8pPr marL="4266565" indent="0">
              <a:buNone/>
              <a:defRPr sz="1900">
                <a:solidFill>
                  <a:schemeClr val="tx1">
                    <a:tint val="75000"/>
                  </a:schemeClr>
                </a:solidFill>
              </a:defRPr>
            </a:lvl8pPr>
            <a:lvl9pPr marL="4876165" indent="0">
              <a:buNone/>
              <a:defRPr sz="19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nvPr>
        </p:nvSpPr>
        <p:spPr/>
        <p:txBody>
          <a:bodyPr/>
          <a:lstStyle/>
          <a:p>
            <a:fld id="{3B8C24D9-D21A-7C40-A680-405A948FFC92}" type="datetime1">
              <a:rPr lang="zh-CN" altLang="en-US" smtClean="0"/>
              <a:t>2025/6/17</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609514" y="1600279"/>
            <a:ext cx="5384006" cy="4526173"/>
          </a:xfrm>
        </p:spPr>
        <p:txBody>
          <a:bodyPr/>
          <a:lstStyle>
            <a:lvl1pPr>
              <a:defRPr sz="3700"/>
            </a:lvl1pPr>
            <a:lvl2pPr>
              <a:defRPr sz="3200"/>
            </a:lvl2pPr>
            <a:lvl3pPr>
              <a:defRPr sz="2700"/>
            </a:lvl3pPr>
            <a:lvl4pPr>
              <a:defRPr sz="2400"/>
            </a:lvl4pPr>
            <a:lvl5pPr>
              <a:defRPr sz="2400"/>
            </a:lvl5pPr>
            <a:lvl6pPr>
              <a:defRPr sz="2400"/>
            </a:lvl6pPr>
            <a:lvl7pPr>
              <a:defRPr sz="2400"/>
            </a:lvl7pPr>
            <a:lvl8pPr>
              <a:defRPr sz="2400"/>
            </a:lvl8pPr>
            <a:lvl9pPr>
              <a:defRPr sz="24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6196688" y="1600279"/>
            <a:ext cx="5384006" cy="4526173"/>
          </a:xfrm>
        </p:spPr>
        <p:txBody>
          <a:bodyPr/>
          <a:lstStyle>
            <a:lvl1pPr>
              <a:defRPr sz="3700"/>
            </a:lvl1pPr>
            <a:lvl2pPr>
              <a:defRPr sz="3200"/>
            </a:lvl2pPr>
            <a:lvl3pPr>
              <a:defRPr sz="2700"/>
            </a:lvl3pPr>
            <a:lvl4pPr>
              <a:defRPr sz="2400"/>
            </a:lvl4pPr>
            <a:lvl5pPr>
              <a:defRPr sz="2400"/>
            </a:lvl5pPr>
            <a:lvl6pPr>
              <a:defRPr sz="2400"/>
            </a:lvl6pPr>
            <a:lvl7pPr>
              <a:defRPr sz="2400"/>
            </a:lvl7pPr>
            <a:lvl8pPr>
              <a:defRPr sz="2400"/>
            </a:lvl8pPr>
            <a:lvl9pPr>
              <a:defRPr sz="24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nvPr>
        </p:nvSpPr>
        <p:spPr/>
        <p:txBody>
          <a:bodyPr/>
          <a:lstStyle/>
          <a:p>
            <a:fld id="{251F7683-F025-B44E-AE06-E33914094DCF}" type="datetime1">
              <a:rPr lang="zh-CN" altLang="en-US" smtClean="0"/>
              <a:t>2025/6/17</a:t>
            </a:fld>
            <a:endParaRPr lang="zh-CN" altLang="en-US"/>
          </a:p>
        </p:txBody>
      </p:sp>
      <p:sp>
        <p:nvSpPr>
          <p:cNvPr id="6" name="页脚占位符 5"/>
          <p:cNvSpPr>
            <a:spLocks noGrp="1"/>
          </p:cNvSpPr>
          <p:nvPr>
            <p:ph type="ftr" sz="quarter" idx="11"/>
          </p:nvPr>
        </p:nvSpPr>
        <p:spPr/>
        <p:txBody>
          <a:bodyPr/>
          <a:lstStyle/>
          <a:p>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lvl1pPr>
              <a:defRPr/>
            </a:lvl1pPr>
          </a:lstStyle>
          <a:p>
            <a:r>
              <a:rPr lang="zh-CN" altLang="en-US"/>
              <a:t>单击此处编辑母版标题样式</a:t>
            </a:r>
          </a:p>
        </p:txBody>
      </p:sp>
      <p:sp>
        <p:nvSpPr>
          <p:cNvPr id="3" name="文本占位符 2"/>
          <p:cNvSpPr>
            <a:spLocks noGrp="1"/>
          </p:cNvSpPr>
          <p:nvPr>
            <p:ph type="body" idx="1"/>
          </p:nvPr>
        </p:nvSpPr>
        <p:spPr>
          <a:xfrm>
            <a:off x="609509" y="1535189"/>
            <a:ext cx="5386124" cy="639793"/>
          </a:xfrm>
        </p:spPr>
        <p:txBody>
          <a:bodyPr anchor="b"/>
          <a:lstStyle>
            <a:lvl1pPr marL="0" indent="0">
              <a:buNone/>
              <a:defRPr sz="3200" b="1"/>
            </a:lvl1pPr>
            <a:lvl2pPr marL="609600" indent="0">
              <a:buNone/>
              <a:defRPr sz="2700" b="1"/>
            </a:lvl2pPr>
            <a:lvl3pPr marL="1219200" indent="0">
              <a:buNone/>
              <a:defRPr sz="2400" b="1"/>
            </a:lvl3pPr>
            <a:lvl4pPr marL="1828165" indent="0">
              <a:buNone/>
              <a:defRPr sz="2100" b="1"/>
            </a:lvl4pPr>
            <a:lvl5pPr marL="2437765" indent="0">
              <a:buNone/>
              <a:defRPr sz="2100" b="1"/>
            </a:lvl5pPr>
            <a:lvl6pPr marL="3047365" indent="0">
              <a:buNone/>
              <a:defRPr sz="2100" b="1"/>
            </a:lvl6pPr>
            <a:lvl7pPr marL="3656965" indent="0">
              <a:buNone/>
              <a:defRPr sz="2100" b="1"/>
            </a:lvl7pPr>
            <a:lvl8pPr marL="4266565" indent="0">
              <a:buNone/>
              <a:defRPr sz="2100" b="1"/>
            </a:lvl8pPr>
            <a:lvl9pPr marL="4876165" indent="0">
              <a:buNone/>
              <a:defRPr sz="2100" b="1"/>
            </a:lvl9pPr>
          </a:lstStyle>
          <a:p>
            <a:pPr lvl="0"/>
            <a:r>
              <a:rPr lang="zh-CN" altLang="en-US"/>
              <a:t>单击此处编辑母版文本样式</a:t>
            </a:r>
          </a:p>
        </p:txBody>
      </p:sp>
      <p:sp>
        <p:nvSpPr>
          <p:cNvPr id="4" name="内容占位符 3"/>
          <p:cNvSpPr>
            <a:spLocks noGrp="1"/>
          </p:cNvSpPr>
          <p:nvPr>
            <p:ph sz="half" idx="2"/>
          </p:nvPr>
        </p:nvSpPr>
        <p:spPr>
          <a:xfrm>
            <a:off x="609509" y="2174979"/>
            <a:ext cx="5386124" cy="3951471"/>
          </a:xfrm>
        </p:spPr>
        <p:txBody>
          <a:bodyPr/>
          <a:lstStyle>
            <a:lvl1pPr>
              <a:defRPr sz="3200"/>
            </a:lvl1pPr>
            <a:lvl2pPr>
              <a:defRPr sz="2700"/>
            </a:lvl2pPr>
            <a:lvl3pPr>
              <a:defRPr sz="2400"/>
            </a:lvl3pPr>
            <a:lvl4pPr>
              <a:defRPr sz="2100"/>
            </a:lvl4pPr>
            <a:lvl5pPr>
              <a:defRPr sz="2100"/>
            </a:lvl5pPr>
            <a:lvl6pPr>
              <a:defRPr sz="2100"/>
            </a:lvl6pPr>
            <a:lvl7pPr>
              <a:defRPr sz="2100"/>
            </a:lvl7pPr>
            <a:lvl8pPr>
              <a:defRPr sz="2100"/>
            </a:lvl8pPr>
            <a:lvl9pPr>
              <a:defRPr sz="21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6192456" y="1535189"/>
            <a:ext cx="5388239" cy="639793"/>
          </a:xfrm>
        </p:spPr>
        <p:txBody>
          <a:bodyPr anchor="b"/>
          <a:lstStyle>
            <a:lvl1pPr marL="0" indent="0">
              <a:buNone/>
              <a:defRPr sz="3200" b="1"/>
            </a:lvl1pPr>
            <a:lvl2pPr marL="609600" indent="0">
              <a:buNone/>
              <a:defRPr sz="2700" b="1"/>
            </a:lvl2pPr>
            <a:lvl3pPr marL="1219200" indent="0">
              <a:buNone/>
              <a:defRPr sz="2400" b="1"/>
            </a:lvl3pPr>
            <a:lvl4pPr marL="1828165" indent="0">
              <a:buNone/>
              <a:defRPr sz="2100" b="1"/>
            </a:lvl4pPr>
            <a:lvl5pPr marL="2437765" indent="0">
              <a:buNone/>
              <a:defRPr sz="2100" b="1"/>
            </a:lvl5pPr>
            <a:lvl6pPr marL="3047365" indent="0">
              <a:buNone/>
              <a:defRPr sz="2100" b="1"/>
            </a:lvl6pPr>
            <a:lvl7pPr marL="3656965" indent="0">
              <a:buNone/>
              <a:defRPr sz="2100" b="1"/>
            </a:lvl7pPr>
            <a:lvl8pPr marL="4266565" indent="0">
              <a:buNone/>
              <a:defRPr sz="2100" b="1"/>
            </a:lvl8pPr>
            <a:lvl9pPr marL="4876165" indent="0">
              <a:buNone/>
              <a:defRPr sz="2100" b="1"/>
            </a:lvl9pPr>
          </a:lstStyle>
          <a:p>
            <a:pPr lvl="0"/>
            <a:r>
              <a:rPr lang="zh-CN" altLang="en-US"/>
              <a:t>单击此处编辑母版文本样式</a:t>
            </a:r>
          </a:p>
        </p:txBody>
      </p:sp>
      <p:sp>
        <p:nvSpPr>
          <p:cNvPr id="6" name="内容占位符 5"/>
          <p:cNvSpPr>
            <a:spLocks noGrp="1"/>
          </p:cNvSpPr>
          <p:nvPr>
            <p:ph sz="quarter" idx="4"/>
          </p:nvPr>
        </p:nvSpPr>
        <p:spPr>
          <a:xfrm>
            <a:off x="6192456" y="2174979"/>
            <a:ext cx="5388239" cy="3951471"/>
          </a:xfrm>
        </p:spPr>
        <p:txBody>
          <a:bodyPr/>
          <a:lstStyle>
            <a:lvl1pPr>
              <a:defRPr sz="3200"/>
            </a:lvl1pPr>
            <a:lvl2pPr>
              <a:defRPr sz="2700"/>
            </a:lvl2pPr>
            <a:lvl3pPr>
              <a:defRPr sz="2400"/>
            </a:lvl3pPr>
            <a:lvl4pPr>
              <a:defRPr sz="2100"/>
            </a:lvl4pPr>
            <a:lvl5pPr>
              <a:defRPr sz="2100"/>
            </a:lvl5pPr>
            <a:lvl6pPr>
              <a:defRPr sz="2100"/>
            </a:lvl6pPr>
            <a:lvl7pPr>
              <a:defRPr sz="2100"/>
            </a:lvl7pPr>
            <a:lvl8pPr>
              <a:defRPr sz="2100"/>
            </a:lvl8pPr>
            <a:lvl9pPr>
              <a:defRPr sz="21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nvPr>
        </p:nvSpPr>
        <p:spPr/>
        <p:txBody>
          <a:bodyPr/>
          <a:lstStyle/>
          <a:p>
            <a:fld id="{C01CD85D-A002-D84D-8524-D85E87E005ED}" type="datetime1">
              <a:rPr lang="zh-CN" altLang="en-US" smtClean="0"/>
              <a:t>2025/6/17</a:t>
            </a:fld>
            <a:endParaRPr lang="zh-CN" altLang="en-US"/>
          </a:p>
        </p:txBody>
      </p:sp>
      <p:sp>
        <p:nvSpPr>
          <p:cNvPr id="8" name="页脚占位符 7"/>
          <p:cNvSpPr>
            <a:spLocks noGrp="1"/>
          </p:cNvSpPr>
          <p:nvPr>
            <p:ph type="ftr" sz="quarter" idx="11"/>
          </p:nvPr>
        </p:nvSpPr>
        <p:spPr/>
        <p:txBody>
          <a:bodyPr/>
          <a:lstStyle/>
          <a:p>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p>
            <a:fld id="{78BAC96D-1B80-A24D-973F-DCD017EFAAA7}" type="datetime1">
              <a:rPr lang="zh-CN" altLang="en-US" smtClean="0"/>
              <a:t>2025/6/17</a:t>
            </a:fld>
            <a:endParaRPr lang="zh-CN" altLang="en-US"/>
          </a:p>
        </p:txBody>
      </p:sp>
      <p:sp>
        <p:nvSpPr>
          <p:cNvPr id="4" name="页脚占位符 3"/>
          <p:cNvSpPr>
            <a:spLocks noGrp="1"/>
          </p:cNvSpPr>
          <p:nvPr>
            <p:ph type="ftr" sz="quarter" idx="11"/>
          </p:nvPr>
        </p:nvSpPr>
        <p:spPr/>
        <p:txBody>
          <a:bodyPr/>
          <a:lstStyle/>
          <a:p>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3EFDB423-F4EB-1244-AC62-4B4A08009BC0}" type="datetime1">
              <a:rPr lang="zh-CN" altLang="en-US" smtClean="0"/>
              <a:t>2025/6/17</a:t>
            </a:fld>
            <a:endParaRPr lang="zh-CN" altLang="en-US"/>
          </a:p>
        </p:txBody>
      </p:sp>
      <p:sp>
        <p:nvSpPr>
          <p:cNvPr id="3" name="页脚占位符 2"/>
          <p:cNvSpPr>
            <a:spLocks noGrp="1"/>
          </p:cNvSpPr>
          <p:nvPr>
            <p:ph type="ftr" sz="quarter" idx="11"/>
          </p:nvPr>
        </p:nvSpPr>
        <p:spPr/>
        <p:txBody>
          <a:bodyPr/>
          <a:lstStyle/>
          <a:p>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609512" y="273063"/>
            <a:ext cx="4010494" cy="1162105"/>
          </a:xfrm>
        </p:spPr>
        <p:txBody>
          <a:bodyPr anchor="b"/>
          <a:lstStyle>
            <a:lvl1pPr algn="l">
              <a:defRPr sz="2700" b="1"/>
            </a:lvl1pPr>
          </a:lstStyle>
          <a:p>
            <a:r>
              <a:rPr lang="zh-CN" altLang="en-US"/>
              <a:t>单击此处编辑母版标题样式</a:t>
            </a:r>
          </a:p>
        </p:txBody>
      </p:sp>
      <p:sp>
        <p:nvSpPr>
          <p:cNvPr id="3" name="内容占位符 2"/>
          <p:cNvSpPr>
            <a:spLocks noGrp="1"/>
          </p:cNvSpPr>
          <p:nvPr>
            <p:ph idx="1"/>
          </p:nvPr>
        </p:nvSpPr>
        <p:spPr>
          <a:xfrm>
            <a:off x="4766033" y="273065"/>
            <a:ext cx="6814661" cy="5853385"/>
          </a:xfrm>
        </p:spPr>
        <p:txBody>
          <a:bodyPr/>
          <a:lstStyle>
            <a:lvl1pPr>
              <a:defRPr sz="4300"/>
            </a:lvl1pPr>
            <a:lvl2pPr>
              <a:defRPr sz="3700"/>
            </a:lvl2pPr>
            <a:lvl3pPr>
              <a:defRPr sz="3200"/>
            </a:lvl3pPr>
            <a:lvl4pPr>
              <a:defRPr sz="2700"/>
            </a:lvl4pPr>
            <a:lvl5pPr>
              <a:defRPr sz="2700"/>
            </a:lvl5pPr>
            <a:lvl6pPr>
              <a:defRPr sz="2700"/>
            </a:lvl6pPr>
            <a:lvl7pPr>
              <a:defRPr sz="2700"/>
            </a:lvl7pPr>
            <a:lvl8pPr>
              <a:defRPr sz="2700"/>
            </a:lvl8pPr>
            <a:lvl9pPr>
              <a:defRPr sz="27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nvPr>
        </p:nvSpPr>
        <p:spPr>
          <a:xfrm>
            <a:off x="609512" y="1435171"/>
            <a:ext cx="4010494" cy="4691280"/>
          </a:xfrm>
        </p:spPr>
        <p:txBody>
          <a:bodyPr/>
          <a:lstStyle>
            <a:lvl1pPr marL="0" indent="0">
              <a:buNone/>
              <a:defRPr sz="1900"/>
            </a:lvl1pPr>
            <a:lvl2pPr marL="609600" indent="0">
              <a:buNone/>
              <a:defRPr sz="1600"/>
            </a:lvl2pPr>
            <a:lvl3pPr marL="1219200" indent="0">
              <a:buNone/>
              <a:defRPr sz="1300"/>
            </a:lvl3pPr>
            <a:lvl4pPr marL="1828165" indent="0">
              <a:buNone/>
              <a:defRPr sz="1200"/>
            </a:lvl4pPr>
            <a:lvl5pPr marL="2437765" indent="0">
              <a:buNone/>
              <a:defRPr sz="1200"/>
            </a:lvl5pPr>
            <a:lvl6pPr marL="3047365" indent="0">
              <a:buNone/>
              <a:defRPr sz="1200"/>
            </a:lvl6pPr>
            <a:lvl7pPr marL="3656965" indent="0">
              <a:buNone/>
              <a:defRPr sz="1200"/>
            </a:lvl7pPr>
            <a:lvl8pPr marL="4266565" indent="0">
              <a:buNone/>
              <a:defRPr sz="1200"/>
            </a:lvl8pPr>
            <a:lvl9pPr marL="4876165" indent="0">
              <a:buNone/>
              <a:defRPr sz="12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02DA494E-93C7-DF40-A7EF-8902FB8B9286}" type="datetime1">
              <a:rPr lang="zh-CN" altLang="en-US" smtClean="0"/>
              <a:t>2025/6/17</a:t>
            </a:fld>
            <a:endParaRPr lang="zh-CN" altLang="en-US"/>
          </a:p>
        </p:txBody>
      </p:sp>
      <p:sp>
        <p:nvSpPr>
          <p:cNvPr id="6" name="页脚占位符 5"/>
          <p:cNvSpPr>
            <a:spLocks noGrp="1"/>
          </p:cNvSpPr>
          <p:nvPr>
            <p:ph type="ftr" sz="quarter" idx="11"/>
          </p:nvPr>
        </p:nvSpPr>
        <p:spPr/>
        <p:txBody>
          <a:bodyPr/>
          <a:lstStyle/>
          <a:p>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2389366" y="4800823"/>
            <a:ext cx="7314121" cy="566765"/>
          </a:xfrm>
        </p:spPr>
        <p:txBody>
          <a:bodyPr anchor="b"/>
          <a:lstStyle>
            <a:lvl1pPr algn="l">
              <a:defRPr sz="2700" b="1"/>
            </a:lvl1pPr>
          </a:lstStyle>
          <a:p>
            <a:r>
              <a:rPr lang="zh-CN" altLang="en-US"/>
              <a:t>单击此处编辑母版标题样式</a:t>
            </a:r>
          </a:p>
        </p:txBody>
      </p:sp>
      <p:sp>
        <p:nvSpPr>
          <p:cNvPr id="3" name="图片占位符 2"/>
          <p:cNvSpPr>
            <a:spLocks noGrp="1"/>
          </p:cNvSpPr>
          <p:nvPr>
            <p:ph type="pic" idx="1"/>
          </p:nvPr>
        </p:nvSpPr>
        <p:spPr>
          <a:xfrm>
            <a:off x="2389366" y="612807"/>
            <a:ext cx="7314121" cy="4114991"/>
          </a:xfrm>
        </p:spPr>
        <p:txBody>
          <a:bodyPr/>
          <a:lstStyle>
            <a:lvl1pPr marL="0" indent="0">
              <a:buNone/>
              <a:defRPr sz="4300"/>
            </a:lvl1pPr>
            <a:lvl2pPr marL="609600" indent="0">
              <a:buNone/>
              <a:defRPr sz="3700"/>
            </a:lvl2pPr>
            <a:lvl3pPr marL="1219200" indent="0">
              <a:buNone/>
              <a:defRPr sz="3200"/>
            </a:lvl3pPr>
            <a:lvl4pPr marL="1828165" indent="0">
              <a:buNone/>
              <a:defRPr sz="2700"/>
            </a:lvl4pPr>
            <a:lvl5pPr marL="2437765" indent="0">
              <a:buNone/>
              <a:defRPr sz="2700"/>
            </a:lvl5pPr>
            <a:lvl6pPr marL="3047365" indent="0">
              <a:buNone/>
              <a:defRPr sz="2700"/>
            </a:lvl6pPr>
            <a:lvl7pPr marL="3656965" indent="0">
              <a:buNone/>
              <a:defRPr sz="2700"/>
            </a:lvl7pPr>
            <a:lvl8pPr marL="4266565" indent="0">
              <a:buNone/>
              <a:defRPr sz="2700"/>
            </a:lvl8pPr>
            <a:lvl9pPr marL="4876165" indent="0">
              <a:buNone/>
              <a:defRPr sz="2700"/>
            </a:lvl9pPr>
          </a:lstStyle>
          <a:p>
            <a:endParaRPr lang="zh-CN" altLang="en-US"/>
          </a:p>
        </p:txBody>
      </p:sp>
      <p:sp>
        <p:nvSpPr>
          <p:cNvPr id="4" name="文本占位符 3"/>
          <p:cNvSpPr>
            <a:spLocks noGrp="1"/>
          </p:cNvSpPr>
          <p:nvPr>
            <p:ph type="body" sz="half" idx="2"/>
          </p:nvPr>
        </p:nvSpPr>
        <p:spPr>
          <a:xfrm>
            <a:off x="2389366" y="5367591"/>
            <a:ext cx="7314121" cy="804900"/>
          </a:xfrm>
        </p:spPr>
        <p:txBody>
          <a:bodyPr/>
          <a:lstStyle>
            <a:lvl1pPr marL="0" indent="0">
              <a:buNone/>
              <a:defRPr sz="1900"/>
            </a:lvl1pPr>
            <a:lvl2pPr marL="609600" indent="0">
              <a:buNone/>
              <a:defRPr sz="1600"/>
            </a:lvl2pPr>
            <a:lvl3pPr marL="1219200" indent="0">
              <a:buNone/>
              <a:defRPr sz="1300"/>
            </a:lvl3pPr>
            <a:lvl4pPr marL="1828165" indent="0">
              <a:buNone/>
              <a:defRPr sz="1200"/>
            </a:lvl4pPr>
            <a:lvl5pPr marL="2437765" indent="0">
              <a:buNone/>
              <a:defRPr sz="1200"/>
            </a:lvl5pPr>
            <a:lvl6pPr marL="3047365" indent="0">
              <a:buNone/>
              <a:defRPr sz="1200"/>
            </a:lvl6pPr>
            <a:lvl7pPr marL="3656965" indent="0">
              <a:buNone/>
              <a:defRPr sz="1200"/>
            </a:lvl7pPr>
            <a:lvl8pPr marL="4266565" indent="0">
              <a:buNone/>
              <a:defRPr sz="1200"/>
            </a:lvl8pPr>
            <a:lvl9pPr marL="4876165" indent="0">
              <a:buNone/>
              <a:defRPr sz="12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832171EA-63BC-D448-8BB3-CC8128F1A6E9}" type="datetime1">
              <a:rPr lang="zh-CN" altLang="en-US" smtClean="0"/>
              <a:t>2025/6/17</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8" name="Slide Number Placeholder 5"/>
          <p:cNvSpPr txBox="1"/>
          <p:nvPr/>
        </p:nvSpPr>
        <p:spPr>
          <a:xfrm>
            <a:off x="-62127" y="6236955"/>
            <a:ext cx="779651" cy="621368"/>
          </a:xfrm>
          <a:prstGeom prst="rect">
            <a:avLst/>
          </a:prstGeom>
        </p:spPr>
        <p:txBody>
          <a:bodyPr vert="horz" lIns="121894" tIns="60946" rIns="121894" bIns="60946" rtlCol="0" anchor="ctr"/>
          <a:lstStyle>
            <a:lvl1pPr>
              <a:defRPr sz="2800">
                <a:solidFill>
                  <a:schemeClr val="tx1"/>
                </a:solidFill>
              </a:defRPr>
            </a:lvl1pPr>
          </a:lstStyle>
          <a:p>
            <a:pPr marL="0" marR="0" lvl="0" indent="0" algn="r" defTabSz="1219200" rtl="0" eaLnBrk="1" fontAlgn="auto" latinLnBrk="0" hangingPunct="1">
              <a:lnSpc>
                <a:spcPct val="100000"/>
              </a:lnSpc>
              <a:spcBef>
                <a:spcPts val="0"/>
              </a:spcBef>
              <a:spcAft>
                <a:spcPts val="0"/>
              </a:spcAft>
              <a:buClrTx/>
              <a:buSzTx/>
              <a:buFontTx/>
              <a:buNone/>
              <a:defRPr/>
            </a:pPr>
            <a:endParaRPr kumimoji="0" lang="en-US" altLang="zh-TW" b="0" i="0" u="none" strike="noStrike" kern="1200" cap="none" spc="0" normalizeH="0" baseline="0" noProof="0" dirty="0">
              <a:ln>
                <a:noFill/>
              </a:ln>
              <a:solidFill>
                <a:schemeClr val="tx1"/>
              </a:solidFill>
              <a:effectLst/>
              <a:uLnTx/>
              <a:uFillTx/>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B004C8EF-C26B-584E-9CEF-AD13F86556E4}" type="datetime1">
              <a:rPr lang="zh-CN" altLang="en-US" smtClean="0"/>
              <a:t>2025/6/17</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垂直排列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837898" y="274651"/>
            <a:ext cx="2742796" cy="5851796"/>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609514" y="274651"/>
            <a:ext cx="8025216" cy="5851796"/>
          </a:xfr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563EA9FA-7BEF-1148-A3D2-9F0C72892EB9}" type="datetime1">
              <a:rPr lang="zh-CN" altLang="en-US" smtClean="0"/>
              <a:t>2025/6/17</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609511" y="274653"/>
            <a:ext cx="10971181" cy="1143053"/>
          </a:xfrm>
          <a:prstGeom prst="rect">
            <a:avLst/>
          </a:prstGeom>
        </p:spPr>
        <p:txBody>
          <a:bodyPr vert="horz" lIns="121917" tIns="60958" rIns="121917" bIns="60958" rtlCol="0" anchor="ctr">
            <a:normAutofit/>
          </a:bodyPr>
          <a:lstStyle/>
          <a:p>
            <a:r>
              <a:rPr lang="zh-CN" altLang="en-US"/>
              <a:t>单击此处编辑母版标题样式</a:t>
            </a:r>
          </a:p>
        </p:txBody>
      </p:sp>
      <p:sp>
        <p:nvSpPr>
          <p:cNvPr id="3" name="文本占位符 2"/>
          <p:cNvSpPr>
            <a:spLocks noGrp="1"/>
          </p:cNvSpPr>
          <p:nvPr>
            <p:ph type="body" idx="1"/>
          </p:nvPr>
        </p:nvSpPr>
        <p:spPr>
          <a:xfrm>
            <a:off x="609511" y="1600279"/>
            <a:ext cx="10971181" cy="4526173"/>
          </a:xfrm>
          <a:prstGeom prst="rect">
            <a:avLst/>
          </a:prstGeom>
        </p:spPr>
        <p:txBody>
          <a:bodyPr vert="horz" lIns="121917" tIns="60958" rIns="121917" bIns="60958"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609511" y="6356645"/>
            <a:ext cx="2844381" cy="365142"/>
          </a:xfrm>
          <a:prstGeom prst="rect">
            <a:avLst/>
          </a:prstGeom>
        </p:spPr>
        <p:txBody>
          <a:bodyPr vert="horz" lIns="121917" tIns="60958" rIns="121917" bIns="60958" rtlCol="0" anchor="ctr"/>
          <a:lstStyle>
            <a:lvl1pPr algn="l">
              <a:defRPr sz="1600">
                <a:solidFill>
                  <a:schemeClr val="tx1">
                    <a:tint val="75000"/>
                  </a:schemeClr>
                </a:solidFill>
              </a:defRPr>
            </a:lvl1pPr>
          </a:lstStyle>
          <a:p>
            <a:fld id="{654EA20B-5F01-614A-AE90-09D6BDF5EBFA}" type="datetime1">
              <a:rPr lang="zh-CN" altLang="en-US" smtClean="0"/>
              <a:t>2025/6/17</a:t>
            </a:fld>
            <a:endParaRPr lang="zh-CN" altLang="en-US"/>
          </a:p>
        </p:txBody>
      </p:sp>
      <p:sp>
        <p:nvSpPr>
          <p:cNvPr id="5" name="页脚占位符 4"/>
          <p:cNvSpPr>
            <a:spLocks noGrp="1"/>
          </p:cNvSpPr>
          <p:nvPr>
            <p:ph type="ftr" sz="quarter" idx="3"/>
          </p:nvPr>
        </p:nvSpPr>
        <p:spPr>
          <a:xfrm>
            <a:off x="4164988" y="6356645"/>
            <a:ext cx="3860231" cy="365142"/>
          </a:xfrm>
          <a:prstGeom prst="rect">
            <a:avLst/>
          </a:prstGeom>
        </p:spPr>
        <p:txBody>
          <a:bodyPr vert="horz" lIns="121917" tIns="60958" rIns="121917" bIns="60958" rtlCol="0" anchor="ctr"/>
          <a:lstStyle>
            <a:lvl1pPr algn="ctr">
              <a:defRPr sz="1600">
                <a:solidFill>
                  <a:schemeClr val="tx1">
                    <a:tint val="75000"/>
                  </a:schemeClr>
                </a:solidFill>
              </a:defRPr>
            </a:lvl1pPr>
          </a:lstStyle>
          <a:p>
            <a:endParaRPr lang="zh-CN" altLang="en-US"/>
          </a:p>
        </p:txBody>
      </p:sp>
      <p:sp>
        <p:nvSpPr>
          <p:cNvPr id="7" name="灯片编号占位符 5"/>
          <p:cNvSpPr txBox="1"/>
          <p:nvPr/>
        </p:nvSpPr>
        <p:spPr>
          <a:xfrm>
            <a:off x="3" y="6229492"/>
            <a:ext cx="792075" cy="628826"/>
          </a:xfrm>
          <a:prstGeom prst="rect">
            <a:avLst/>
          </a:prstGeom>
        </p:spPr>
        <p:txBody>
          <a:bodyPr/>
          <a:lstStyle>
            <a:defPPr>
              <a:defRPr lang="zh-CN"/>
            </a:defPPr>
            <a:lvl1pPr marL="0" algn="l" defTabSz="1219200" rtl="0" eaLnBrk="1" latinLnBrk="0" hangingPunct="1">
              <a:defRPr sz="28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fld id="{7183A52F-D388-438E-A748-ED6C72307AC6}" type="slidenum">
              <a:rPr lang="zh-CN" altLang="en-US" smtClean="0"/>
              <a:t>‹#›</a:t>
            </a:fld>
            <a:endParaRPr lang="zh-CN" alt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1219200" rtl="0" eaLnBrk="1" latinLnBrk="0" hangingPunct="1">
        <a:spcBef>
          <a:spcPct val="0"/>
        </a:spcBef>
        <a:buNone/>
        <a:defRPr sz="5900" kern="1200">
          <a:solidFill>
            <a:schemeClr val="tx1"/>
          </a:solidFill>
          <a:latin typeface="+mj-lt"/>
          <a:ea typeface="+mj-ea"/>
          <a:cs typeface="+mj-cs"/>
        </a:defRPr>
      </a:lvl1pPr>
    </p:titleStyle>
    <p:bodyStyle>
      <a:lvl1pPr marL="457200" indent="-456565" algn="l" defTabSz="1219200" rtl="0" eaLnBrk="1" latinLnBrk="0" hangingPunct="1">
        <a:spcBef>
          <a:spcPct val="20000"/>
        </a:spcBef>
        <a:buFont typeface="Arial" panose="020B0604020202020204" pitchFamily="34" charset="0"/>
        <a:buChar char="•"/>
        <a:defRPr sz="4300" kern="1200">
          <a:solidFill>
            <a:schemeClr val="tx1"/>
          </a:solidFill>
          <a:latin typeface="+mn-lt"/>
          <a:ea typeface="+mn-ea"/>
          <a:cs typeface="+mn-cs"/>
        </a:defRPr>
      </a:lvl1pPr>
      <a:lvl2pPr marL="990600" indent="-380365" algn="l" defTabSz="1219200" rtl="0" eaLnBrk="1" latinLnBrk="0" hangingPunct="1">
        <a:spcBef>
          <a:spcPct val="20000"/>
        </a:spcBef>
        <a:buFont typeface="Arial" panose="020B0604020202020204" pitchFamily="34" charset="0"/>
        <a:buChar char="–"/>
        <a:defRPr sz="3700" kern="1200">
          <a:solidFill>
            <a:schemeClr val="tx1"/>
          </a:solidFill>
          <a:latin typeface="+mn-lt"/>
          <a:ea typeface="+mn-ea"/>
          <a:cs typeface="+mn-cs"/>
        </a:defRPr>
      </a:lvl2pPr>
      <a:lvl3pPr marL="1524000" indent="-304165" algn="l" defTabSz="12192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3pPr>
      <a:lvl4pPr marL="2132965" indent="-304165"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4pPr>
      <a:lvl5pPr marL="2742565" indent="-304165"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5pPr>
      <a:lvl6pPr marL="3352165" indent="-304165"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6pPr>
      <a:lvl7pPr marL="3961765" indent="-304165"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7pPr>
      <a:lvl8pPr marL="4571365" indent="-304165"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8pPr>
      <a:lvl9pPr marL="5180330" indent="-304165"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9pPr>
    </p:bodyStyle>
    <p:other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165" algn="l" defTabSz="1219200" rtl="0" eaLnBrk="1" latinLnBrk="0" hangingPunct="1">
        <a:defRPr sz="2400" kern="1200">
          <a:solidFill>
            <a:schemeClr val="tx1"/>
          </a:solidFill>
          <a:latin typeface="+mn-lt"/>
          <a:ea typeface="+mn-ea"/>
          <a:cs typeface="+mn-cs"/>
        </a:defRPr>
      </a:lvl4pPr>
      <a:lvl5pPr marL="2437765" algn="l" defTabSz="1219200" rtl="0" eaLnBrk="1" latinLnBrk="0" hangingPunct="1">
        <a:defRPr sz="2400" kern="1200">
          <a:solidFill>
            <a:schemeClr val="tx1"/>
          </a:solidFill>
          <a:latin typeface="+mn-lt"/>
          <a:ea typeface="+mn-ea"/>
          <a:cs typeface="+mn-cs"/>
        </a:defRPr>
      </a:lvl5pPr>
      <a:lvl6pPr marL="3047365" algn="l" defTabSz="1219200" rtl="0" eaLnBrk="1" latinLnBrk="0" hangingPunct="1">
        <a:defRPr sz="2400" kern="1200">
          <a:solidFill>
            <a:schemeClr val="tx1"/>
          </a:solidFill>
          <a:latin typeface="+mn-lt"/>
          <a:ea typeface="+mn-ea"/>
          <a:cs typeface="+mn-cs"/>
        </a:defRPr>
      </a:lvl6pPr>
      <a:lvl7pPr marL="3656965" algn="l" defTabSz="1219200" rtl="0" eaLnBrk="1" latinLnBrk="0" hangingPunct="1">
        <a:defRPr sz="2400" kern="1200">
          <a:solidFill>
            <a:schemeClr val="tx1"/>
          </a:solidFill>
          <a:latin typeface="+mn-lt"/>
          <a:ea typeface="+mn-ea"/>
          <a:cs typeface="+mn-cs"/>
        </a:defRPr>
      </a:lvl7pPr>
      <a:lvl8pPr marL="4266565" algn="l" defTabSz="1219200" rtl="0" eaLnBrk="1" latinLnBrk="0" hangingPunct="1">
        <a:defRPr sz="2400" kern="1200">
          <a:solidFill>
            <a:schemeClr val="tx1"/>
          </a:solidFill>
          <a:latin typeface="+mn-lt"/>
          <a:ea typeface="+mn-ea"/>
          <a:cs typeface="+mn-cs"/>
        </a:defRPr>
      </a:lvl8pPr>
      <a:lvl9pPr marL="4876165" algn="l" defTabSz="1219200"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3.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2.xml"/><Relationship Id="rId1" Type="http://schemas.openxmlformats.org/officeDocument/2006/relationships/themeOverride" Target="../theme/themeOverride5.xm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slideLayout" Target="../slideLayouts/slideLayout2.xml"/><Relationship Id="rId1" Type="http://schemas.openxmlformats.org/officeDocument/2006/relationships/themeOverride" Target="../theme/themeOverride7.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2.xml"/><Relationship Id="rId1" Type="http://schemas.openxmlformats.org/officeDocument/2006/relationships/themeOverride" Target="../theme/themeOverride8.xml"/><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9.xml"/></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0.xml"/></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1.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slideLayout" Target="../slideLayouts/slideLayout2.xml"/><Relationship Id="rId1" Type="http://schemas.openxmlformats.org/officeDocument/2006/relationships/themeOverride" Target="../theme/themeOverride12.xml"/></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3.xml"/></Relationships>
</file>

<file path=ppt/slides/_rels/slide1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4.xml"/></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5.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slideLayout" Target="../slideLayouts/slideLayout2.xml"/><Relationship Id="rId1" Type="http://schemas.openxmlformats.org/officeDocument/2006/relationships/themeOverride" Target="../theme/themeOverride16.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themeOverride" Target="../theme/themeOverride17.xml"/><Relationship Id="rId4" Type="http://schemas.openxmlformats.org/officeDocument/2006/relationships/image" Target="../media/image10.png"/></Relationships>
</file>

<file path=ppt/slides/_rels/slide1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8.xml"/></Relationships>
</file>

<file path=ppt/slides/_rels/slide1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9.xml"/></Relationships>
</file>

<file path=ppt/slides/_rels/slide2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slideLayout" Target="../slideLayouts/slideLayout2.xml"/><Relationship Id="rId1" Type="http://schemas.openxmlformats.org/officeDocument/2006/relationships/themeOverride" Target="../theme/themeOverride20.xml"/></Relationships>
</file>

<file path=ppt/slides/_rels/slide2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1.xml"/></Relationships>
</file>

<file path=ppt/slides/_rels/slide2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slideLayout" Target="../slideLayouts/slideLayout2.xml"/><Relationship Id="rId1" Type="http://schemas.openxmlformats.org/officeDocument/2006/relationships/themeOverride" Target="../theme/themeOverride22.xml"/></Relationships>
</file>

<file path=ppt/slides/_rels/slide2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3.xml"/></Relationships>
</file>

<file path=ppt/slides/_rels/slide2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slideLayout" Target="../slideLayouts/slideLayout2.xml"/><Relationship Id="rId1" Type="http://schemas.openxmlformats.org/officeDocument/2006/relationships/themeOverride" Target="../theme/themeOverride24.xml"/></Relationships>
</file>

<file path=ppt/slides/_rels/slide2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5.xml"/></Relationships>
</file>

<file path=ppt/slides/_rels/slide2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6.xml"/></Relationships>
</file>

<file path=ppt/slides/_rels/slide2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slideLayout" Target="../slideLayouts/slideLayout2.xml"/><Relationship Id="rId1" Type="http://schemas.openxmlformats.org/officeDocument/2006/relationships/themeOverride" Target="../theme/themeOverride27.xml"/><Relationship Id="rId4" Type="http://schemas.openxmlformats.org/officeDocument/2006/relationships/image" Target="../media/image15.png"/></Relationships>
</file>

<file path=ppt/slides/_rels/slide2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8.xml"/></Relationships>
</file>

<file path=ppt/slides/_rels/slide2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9.xml"/></Relationships>
</file>

<file path=ppt/slides/_rels/slide3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slideLayout" Target="../slideLayouts/slideLayout2.xml"/><Relationship Id="rId1" Type="http://schemas.openxmlformats.org/officeDocument/2006/relationships/themeOverride" Target="../theme/themeOverride30.xml"/></Relationships>
</file>

<file path=ppt/slides/_rels/slide3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1.xml"/></Relationships>
</file>

<file path=ppt/slides/_rels/slide3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slideLayout" Target="../slideLayouts/slideLayout2.xml"/><Relationship Id="rId1" Type="http://schemas.openxmlformats.org/officeDocument/2006/relationships/themeOverride" Target="../theme/themeOverride32.xml"/><Relationship Id="rId5" Type="http://schemas.openxmlformats.org/officeDocument/2006/relationships/image" Target="../media/image19.png"/><Relationship Id="rId4" Type="http://schemas.openxmlformats.org/officeDocument/2006/relationships/image" Target="../media/image18.png"/></Relationships>
</file>

<file path=ppt/slides/_rels/slide3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slideLayout" Target="../slideLayouts/slideLayout2.xml"/><Relationship Id="rId1" Type="http://schemas.openxmlformats.org/officeDocument/2006/relationships/themeOverride" Target="../theme/themeOverride33.xml"/></Relationships>
</file>

<file path=ppt/slides/_rels/slide3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4.xml"/></Relationships>
</file>

<file path=ppt/slides/_rels/slide3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slideLayout" Target="../slideLayouts/slideLayout2.xml"/><Relationship Id="rId1" Type="http://schemas.openxmlformats.org/officeDocument/2006/relationships/themeOverride" Target="../theme/themeOverride35.xml"/></Relationships>
</file>

<file path=ppt/slides/_rels/slide3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6.xml"/></Relationships>
</file>

<file path=ppt/slides/_rels/slide3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7.xml"/></Relationships>
</file>

<file path=ppt/slides/_rels/slide3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slideLayout" Target="../slideLayouts/slideLayout2.xml"/><Relationship Id="rId1" Type="http://schemas.openxmlformats.org/officeDocument/2006/relationships/themeOverride" Target="../theme/themeOverride38.xml"/></Relationships>
</file>

<file path=ppt/slides/_rels/slide3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9.xml"/></Relationships>
</file>

<file path=ppt/slides/_rels/slide4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0.xml"/></Relationships>
</file>

<file path=ppt/slides/_rels/slide4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1.xml"/></Relationships>
</file>

<file path=ppt/slides/_rels/slide4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slideLayout" Target="../slideLayouts/slideLayout2.xml"/><Relationship Id="rId1" Type="http://schemas.openxmlformats.org/officeDocument/2006/relationships/themeOverride" Target="../theme/themeOverride42.xml"/></Relationships>
</file>

<file path=ppt/slides/_rels/slide4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slideLayout" Target="../slideLayouts/slideLayout2.xml"/><Relationship Id="rId1" Type="http://schemas.openxmlformats.org/officeDocument/2006/relationships/themeOverride" Target="../theme/themeOverride43.xml"/></Relationships>
</file>

<file path=ppt/slides/_rels/slide4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4.xml"/></Relationships>
</file>

<file path=ppt/slides/_rels/slide4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5.xml"/></Relationships>
</file>

<file path=ppt/slides/_rels/slide4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6.xml"/></Relationships>
</file>

<file path=ppt/slides/_rels/slide4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slideLayout" Target="../slideLayouts/slideLayout2.xml"/><Relationship Id="rId1" Type="http://schemas.openxmlformats.org/officeDocument/2006/relationships/themeOverride" Target="../theme/themeOverride47.xml"/></Relationships>
</file>

<file path=ppt/slides/_rels/slide4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8.xml"/></Relationships>
</file>

<file path=ppt/slides/_rels/slide4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9.xml"/></Relationships>
</file>

<file path=ppt/slides/_rels/slide5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0.xml"/></Relationships>
</file>

<file path=ppt/slides/_rels/slide5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1.xml"/></Relationships>
</file>

<file path=ppt/slides/_rels/slide5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2.xml"/></Relationships>
</file>

<file path=ppt/slides/_rels/slide5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3.xml"/></Relationships>
</file>

<file path=ppt/slides/_rels/slide5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4.xml"/></Relationships>
</file>

<file path=ppt/slides/_rels/slide5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5.xml"/></Relationships>
</file>

<file path=ppt/slides/_rels/slide5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6.xml"/></Relationships>
</file>

<file path=ppt/slides/_rels/slide5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slideLayout" Target="../slideLayouts/slideLayout2.xml"/><Relationship Id="rId1" Type="http://schemas.openxmlformats.org/officeDocument/2006/relationships/themeOverride" Target="../theme/themeOverride57.xml"/></Relationships>
</file>

<file path=ppt/slides/_rels/slide5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slideLayout" Target="../slideLayouts/slideLayout2.xml"/><Relationship Id="rId1" Type="http://schemas.openxmlformats.org/officeDocument/2006/relationships/themeOverride" Target="../theme/themeOverride58.xml"/></Relationships>
</file>

<file path=ppt/slides/_rels/slide5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slideLayout" Target="../slideLayouts/slideLayout2.xml"/><Relationship Id="rId1" Type="http://schemas.openxmlformats.org/officeDocument/2006/relationships/themeOverride" Target="../theme/themeOverride59.xml"/><Relationship Id="rId4" Type="http://schemas.openxmlformats.org/officeDocument/2006/relationships/image" Target="../media/image27.png"/></Relationships>
</file>

<file path=ppt/slides/_rels/slide6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0.xml"/></Relationships>
</file>

<file path=ppt/slides/_rels/slide6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1.xml"/></Relationships>
</file>

<file path=ppt/slides/_rels/slide6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2.xml"/></Relationships>
</file>

<file path=ppt/slides/_rels/slide6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3.xml"/></Relationships>
</file>

<file path=ppt/slides/_rels/slide6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4.xml"/></Relationships>
</file>

<file path=ppt/slides/_rels/slide6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5.xml"/></Relationships>
</file>

<file path=ppt/slides/_rels/slide6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6.xml"/></Relationships>
</file>

<file path=ppt/slides/_rels/slide6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7.xml"/></Relationships>
</file>

<file path=ppt/slides/_rels/slide6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8.xml"/></Relationships>
</file>

<file path=ppt/slides/_rels/slide6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9.xml"/></Relationships>
</file>

<file path=ppt/slides/_rels/slide7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0.xml"/></Relationships>
</file>

<file path=ppt/slides/_rels/slide7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1.xml"/></Relationships>
</file>

<file path=ppt/slides/_rels/slide7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2.xml"/></Relationships>
</file>

<file path=ppt/slides/_rels/slide7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3.xml"/></Relationships>
</file>

<file path=ppt/slides/_rels/slide7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4.xml"/></Relationships>
</file>

<file path=ppt/slides/_rels/slide7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5.xml"/></Relationships>
</file>

<file path=ppt/slides/_rels/slide76.xml.rels><?xml version="1.0" encoding="UTF-8" standalone="yes"?>
<Relationships xmlns="http://schemas.openxmlformats.org/package/2006/relationships"><Relationship Id="rId3" Type="http://schemas.openxmlformats.org/officeDocument/2006/relationships/image" Target="../media/image27.png"/><Relationship Id="rId7" Type="http://schemas.openxmlformats.org/officeDocument/2006/relationships/image" Target="../media/image32.png"/><Relationship Id="rId2" Type="http://schemas.openxmlformats.org/officeDocument/2006/relationships/slideLayout" Target="../slideLayouts/slideLayout2.xml"/><Relationship Id="rId1" Type="http://schemas.openxmlformats.org/officeDocument/2006/relationships/themeOverride" Target="../theme/themeOverride76.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29.png"/></Relationships>
</file>

<file path=ppt/slides/_rels/slide7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7.xml"/></Relationships>
</file>

<file path=ppt/slides/_rels/slide7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8.xml"/></Relationships>
</file>

<file path=ppt/slides/_rels/slide7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9.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6260F76D-3192-288D-FBDA-250C26EEBB92}"/>
              </a:ext>
            </a:extLst>
          </p:cNvPr>
          <p:cNvSpPr/>
          <p:nvPr/>
        </p:nvSpPr>
        <p:spPr>
          <a:xfrm>
            <a:off x="3070076" y="2204864"/>
            <a:ext cx="6048672" cy="1728192"/>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sz="3200" dirty="0">
                <a:solidFill>
                  <a:schemeClr val="bg1"/>
                </a:solidFill>
              </a:rPr>
              <a:t>Chinese Zen School-1</a:t>
            </a:r>
          </a:p>
          <a:p>
            <a:pPr algn="ctr"/>
            <a:endParaRPr lang="zh-TW" altLang="en-US" sz="3200" dirty="0"/>
          </a:p>
        </p:txBody>
      </p:sp>
    </p:spTree>
    <p:extLst>
      <p:ext uri="{BB962C8B-B14F-4D97-AF65-F5344CB8AC3E}">
        <p14:creationId xmlns:p14="http://schemas.microsoft.com/office/powerpoint/2010/main" val="850735290"/>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402B4C73-E134-4994-8798-24E76B6BA297}"/>
              </a:ext>
            </a:extLst>
          </p:cNvPr>
          <p:cNvSpPr txBox="1"/>
          <p:nvPr/>
        </p:nvSpPr>
        <p:spPr>
          <a:xfrm>
            <a:off x="124946" y="1484784"/>
            <a:ext cx="10765196" cy="4899931"/>
          </a:xfrm>
          <a:prstGeom prst="rect">
            <a:avLst/>
          </a:prstGeom>
          <a:noFill/>
        </p:spPr>
        <p:txBody>
          <a:bodyPr wrap="square" rtlCol="0">
            <a:spAutoFit/>
          </a:bodyPr>
          <a:lstStyle/>
          <a:p>
            <a:pPr>
              <a:lnSpc>
                <a:spcPts val="4200"/>
              </a:lnSpc>
            </a:pPr>
            <a:r>
              <a:rPr lang="en-US" altLang="zh-CN" sz="2800" dirty="0">
                <a:solidFill>
                  <a:schemeClr val="bg1"/>
                </a:solidFill>
              </a:rPr>
              <a:t>A key doctrine of </a:t>
            </a:r>
            <a:r>
              <a:rPr lang="en-US" altLang="zh-CN" sz="2800" dirty="0" err="1">
                <a:solidFill>
                  <a:schemeClr val="bg1"/>
                </a:solidFill>
              </a:rPr>
              <a:t>Huayan</a:t>
            </a:r>
            <a:r>
              <a:rPr lang="en-US" altLang="zh-CN" sz="2800" dirty="0">
                <a:solidFill>
                  <a:schemeClr val="bg1"/>
                </a:solidFill>
              </a:rPr>
              <a:t> is the mutual containment </a:t>
            </a:r>
          </a:p>
          <a:p>
            <a:pPr>
              <a:lnSpc>
                <a:spcPts val="4200"/>
              </a:lnSpc>
            </a:pPr>
            <a:r>
              <a:rPr lang="en-US" altLang="zh-CN" sz="2800" dirty="0">
                <a:solidFill>
                  <a:schemeClr val="bg1"/>
                </a:solidFill>
              </a:rPr>
              <a:t>and interpenetration of all phenomena (dharmas) or </a:t>
            </a:r>
          </a:p>
          <a:p>
            <a:pPr>
              <a:lnSpc>
                <a:spcPts val="4200"/>
              </a:lnSpc>
            </a:pPr>
            <a:r>
              <a:rPr lang="en-US" altLang="zh-CN" sz="2800" dirty="0">
                <a:solidFill>
                  <a:schemeClr val="bg1"/>
                </a:solidFill>
              </a:rPr>
              <a:t>"perfect interfusion" (</a:t>
            </a:r>
            <a:r>
              <a:rPr lang="en-US" altLang="zh-CN" sz="2800" dirty="0" err="1">
                <a:solidFill>
                  <a:schemeClr val="bg1"/>
                </a:solidFill>
              </a:rPr>
              <a:t>yuanrong</a:t>
            </a:r>
            <a:r>
              <a:rPr lang="en-US" altLang="zh-CN" sz="2800" dirty="0">
                <a:solidFill>
                  <a:schemeClr val="bg1"/>
                </a:solidFill>
              </a:rPr>
              <a:t>, </a:t>
            </a:r>
            <a:r>
              <a:rPr lang="zh-TW" altLang="en-US" sz="2800" dirty="0">
                <a:solidFill>
                  <a:schemeClr val="bg1"/>
                </a:solidFill>
              </a:rPr>
              <a:t>圓融</a:t>
            </a:r>
            <a:r>
              <a:rPr lang="en-US" altLang="zh-TW" sz="2800" dirty="0">
                <a:solidFill>
                  <a:schemeClr val="bg1"/>
                </a:solidFill>
              </a:rPr>
              <a:t>). </a:t>
            </a:r>
            <a:r>
              <a:rPr lang="en-US" altLang="zh-CN" sz="2800" dirty="0">
                <a:solidFill>
                  <a:schemeClr val="bg1"/>
                </a:solidFill>
              </a:rPr>
              <a:t>This is </a:t>
            </a:r>
          </a:p>
          <a:p>
            <a:pPr>
              <a:lnSpc>
                <a:spcPts val="4200"/>
              </a:lnSpc>
            </a:pPr>
            <a:r>
              <a:rPr lang="en-US" altLang="zh-CN" sz="2800" dirty="0">
                <a:solidFill>
                  <a:schemeClr val="bg1"/>
                </a:solidFill>
              </a:rPr>
              <a:t>associated with what the </a:t>
            </a:r>
            <a:r>
              <a:rPr lang="en-US" altLang="zh-CN" sz="2800" dirty="0" err="1">
                <a:solidFill>
                  <a:schemeClr val="bg1"/>
                </a:solidFill>
              </a:rPr>
              <a:t>Huayan</a:t>
            </a:r>
            <a:r>
              <a:rPr lang="en-US" altLang="zh-CN" sz="2800" dirty="0">
                <a:solidFill>
                  <a:schemeClr val="bg1"/>
                </a:solidFill>
              </a:rPr>
              <a:t> sees as its unique </a:t>
            </a:r>
          </a:p>
          <a:p>
            <a:pPr>
              <a:lnSpc>
                <a:spcPts val="4200"/>
              </a:lnSpc>
            </a:pPr>
            <a:r>
              <a:rPr lang="en-US" altLang="zh-CN" sz="2800" dirty="0">
                <a:solidFill>
                  <a:schemeClr val="bg1"/>
                </a:solidFill>
              </a:rPr>
              <a:t>contribution, the "</a:t>
            </a:r>
            <a:r>
              <a:rPr lang="en-US" altLang="zh-CN" sz="2800" dirty="0" err="1">
                <a:solidFill>
                  <a:schemeClr val="bg1"/>
                </a:solidFill>
              </a:rPr>
              <a:t>dharmadhatu</a:t>
            </a:r>
            <a:r>
              <a:rPr lang="en-US" altLang="zh-CN" sz="2800" dirty="0">
                <a:solidFill>
                  <a:schemeClr val="bg1"/>
                </a:solidFill>
              </a:rPr>
              <a:t> </a:t>
            </a:r>
            <a:r>
              <a:rPr lang="en-US" altLang="zh-CN" sz="2800" dirty="0" err="1">
                <a:solidFill>
                  <a:schemeClr val="bg1"/>
                </a:solidFill>
              </a:rPr>
              <a:t>pratityasamutpada</a:t>
            </a:r>
            <a:r>
              <a:rPr lang="en-US" altLang="zh-CN" sz="2800" dirty="0">
                <a:solidFill>
                  <a:schemeClr val="bg1"/>
                </a:solidFill>
              </a:rPr>
              <a:t>". </a:t>
            </a:r>
          </a:p>
          <a:p>
            <a:pPr>
              <a:lnSpc>
                <a:spcPts val="4200"/>
              </a:lnSpc>
            </a:pPr>
            <a:r>
              <a:rPr lang="en-US" altLang="zh-CN" sz="2800" dirty="0">
                <a:solidFill>
                  <a:schemeClr val="bg1"/>
                </a:solidFill>
              </a:rPr>
              <a:t>This is described by Wei </a:t>
            </a:r>
            <a:r>
              <a:rPr lang="en-US" altLang="zh-CN" sz="2800" dirty="0" err="1">
                <a:solidFill>
                  <a:schemeClr val="bg1"/>
                </a:solidFill>
              </a:rPr>
              <a:t>Daoru</a:t>
            </a:r>
            <a:r>
              <a:rPr lang="en-US" altLang="zh-CN" sz="2800" dirty="0">
                <a:solidFill>
                  <a:schemeClr val="bg1"/>
                </a:solidFill>
              </a:rPr>
              <a:t> as the idea that "countless dharmas (all phenomena in the world) are representations of the wisdom of Buddha without exception" and that "they exist in a state of mutual dependence, interfusion and balance without any contradiction or conflict. </a:t>
            </a:r>
          </a:p>
        </p:txBody>
      </p:sp>
      <p:sp>
        <p:nvSpPr>
          <p:cNvPr id="2" name="矩形: 按鈕形 1">
            <a:extLst>
              <a:ext uri="{FF2B5EF4-FFF2-40B4-BE49-F238E27FC236}">
                <a16:creationId xmlns:a16="http://schemas.microsoft.com/office/drawing/2014/main" id="{3405918C-9EFE-994E-C88E-CB13C49220D8}"/>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Zen School-1</a:t>
            </a:r>
            <a:endParaRPr lang="zh-TW" altLang="en-US" dirty="0">
              <a:solidFill>
                <a:schemeClr val="bg1"/>
              </a:solidFill>
            </a:endParaRPr>
          </a:p>
          <a:p>
            <a:pPr algn="ctr"/>
            <a:endParaRPr lang="zh-TW" altLang="en-US" dirty="0"/>
          </a:p>
        </p:txBody>
      </p:sp>
      <p:pic>
        <p:nvPicPr>
          <p:cNvPr id="7" name="圖片 6">
            <a:extLst>
              <a:ext uri="{FF2B5EF4-FFF2-40B4-BE49-F238E27FC236}">
                <a16:creationId xmlns:a16="http://schemas.microsoft.com/office/drawing/2014/main" id="{E40A2EC8-4BB8-8AD0-CC28-14E8109012F2}"/>
              </a:ext>
            </a:extLst>
          </p:cNvPr>
          <p:cNvPicPr>
            <a:picLocks noChangeAspect="1"/>
          </p:cNvPicPr>
          <p:nvPr/>
        </p:nvPicPr>
        <p:blipFill>
          <a:blip r:embed="rId3"/>
          <a:stretch>
            <a:fillRect/>
          </a:stretch>
        </p:blipFill>
        <p:spPr>
          <a:xfrm>
            <a:off x="7966621" y="812116"/>
            <a:ext cx="4104456" cy="3513778"/>
          </a:xfrm>
          <a:prstGeom prst="rect">
            <a:avLst/>
          </a:prstGeom>
        </p:spPr>
      </p:pic>
    </p:spTree>
    <p:extLst>
      <p:ext uri="{BB962C8B-B14F-4D97-AF65-F5344CB8AC3E}">
        <p14:creationId xmlns:p14="http://schemas.microsoft.com/office/powerpoint/2010/main" val="1353476793"/>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矩形: 按鈕形 1">
            <a:extLst>
              <a:ext uri="{FF2B5EF4-FFF2-40B4-BE49-F238E27FC236}">
                <a16:creationId xmlns:a16="http://schemas.microsoft.com/office/drawing/2014/main" id="{21DB3018-FA1A-87BE-4E9D-7E8270CC1750}"/>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Zen School-1</a:t>
            </a:r>
            <a:endParaRPr lang="zh-TW" altLang="en-US" dirty="0">
              <a:solidFill>
                <a:schemeClr val="bg1"/>
              </a:solidFill>
            </a:endParaRPr>
          </a:p>
          <a:p>
            <a:pPr algn="ctr"/>
            <a:endParaRPr lang="zh-TW" altLang="en-US" dirty="0"/>
          </a:p>
        </p:txBody>
      </p:sp>
      <p:sp>
        <p:nvSpPr>
          <p:cNvPr id="3" name="文字方塊 2">
            <a:extLst>
              <a:ext uri="{FF2B5EF4-FFF2-40B4-BE49-F238E27FC236}">
                <a16:creationId xmlns:a16="http://schemas.microsoft.com/office/drawing/2014/main" id="{2594C84E-6122-EEAB-1A77-14ACAC598847}"/>
              </a:ext>
            </a:extLst>
          </p:cNvPr>
          <p:cNvSpPr txBox="1"/>
          <p:nvPr/>
        </p:nvSpPr>
        <p:spPr>
          <a:xfrm>
            <a:off x="189756" y="1052736"/>
            <a:ext cx="8856984" cy="5348772"/>
          </a:xfrm>
          <a:prstGeom prst="rect">
            <a:avLst/>
          </a:prstGeom>
          <a:noFill/>
        </p:spPr>
        <p:txBody>
          <a:bodyPr wrap="square" rtlCol="0">
            <a:spAutoFit/>
          </a:bodyPr>
          <a:lstStyle/>
          <a:p>
            <a:pPr>
              <a:lnSpc>
                <a:spcPts val="4600"/>
              </a:lnSpc>
            </a:pPr>
            <a:r>
              <a:rPr lang="en-US" altLang="zh-CN" sz="2800" dirty="0">
                <a:solidFill>
                  <a:schemeClr val="bg1"/>
                </a:solidFill>
              </a:rPr>
              <a:t>The </a:t>
            </a:r>
            <a:r>
              <a:rPr lang="en-US" altLang="zh-CN" sz="2800" dirty="0" err="1">
                <a:solidFill>
                  <a:schemeClr val="bg1"/>
                </a:solidFill>
              </a:rPr>
              <a:t>Huayan</a:t>
            </a:r>
            <a:r>
              <a:rPr lang="en-US" altLang="zh-CN" sz="2800" dirty="0">
                <a:solidFill>
                  <a:schemeClr val="bg1"/>
                </a:solidFill>
              </a:rPr>
              <a:t> patriarchs used various metaphors to express this, such as Indra's net, a hall of mirrors and the world text. To illustrate the doctrine to Empress Wu, the patriarch </a:t>
            </a:r>
            <a:r>
              <a:rPr lang="en-US" altLang="zh-CN" sz="2800" dirty="0" err="1">
                <a:solidFill>
                  <a:schemeClr val="bg1"/>
                </a:solidFill>
              </a:rPr>
              <a:t>Fazang</a:t>
            </a:r>
            <a:r>
              <a:rPr lang="en-US" altLang="zh-CN" sz="2800" dirty="0">
                <a:solidFill>
                  <a:schemeClr val="bg1"/>
                </a:solidFill>
              </a:rPr>
              <a:t> had an oct</a:t>
            </a:r>
            <a:r>
              <a:rPr lang="en-US" altLang="zh-CN" sz="2800" u="sng" dirty="0">
                <a:solidFill>
                  <a:schemeClr val="bg1"/>
                </a:solidFill>
              </a:rPr>
              <a:t>a</a:t>
            </a:r>
            <a:r>
              <a:rPr lang="en-US" altLang="zh-CN" sz="2800" dirty="0">
                <a:solidFill>
                  <a:schemeClr val="bg1"/>
                </a:solidFill>
              </a:rPr>
              <a:t>gonal chamber constructed, its eight walls, ceiling, and floor entirely lined with mirrors. When the Empress</a:t>
            </a:r>
            <a:r>
              <a:rPr lang="en-US" altLang="zh-TW" sz="2800" dirty="0">
                <a:solidFill>
                  <a:schemeClr val="bg1"/>
                </a:solidFill>
              </a:rPr>
              <a:t> </a:t>
            </a:r>
            <a:r>
              <a:rPr lang="en-US" altLang="zh-CN" sz="2800" dirty="0">
                <a:solidFill>
                  <a:schemeClr val="bg1"/>
                </a:solidFill>
              </a:rPr>
              <a:t>entered it, she witnessed her reflection infinitely repeated in all directions, thereby apprehending the profound principle of "boundless interpenetration" of the </a:t>
            </a:r>
            <a:r>
              <a:rPr lang="en-US" altLang="zh-CN" sz="2800" i="1" dirty="0" err="1">
                <a:solidFill>
                  <a:schemeClr val="bg1"/>
                </a:solidFill>
              </a:rPr>
              <a:t>Avatamsaka</a:t>
            </a:r>
            <a:r>
              <a:rPr lang="en-US" altLang="zh-CN" sz="2800" i="1" dirty="0">
                <a:solidFill>
                  <a:schemeClr val="bg1"/>
                </a:solidFill>
              </a:rPr>
              <a:t> Sutra</a:t>
            </a:r>
            <a:r>
              <a:rPr lang="en-US" altLang="zh-CN" sz="2800" dirty="0">
                <a:solidFill>
                  <a:schemeClr val="bg1"/>
                </a:solidFill>
              </a:rPr>
              <a:t>.</a:t>
            </a:r>
          </a:p>
        </p:txBody>
      </p:sp>
      <p:pic>
        <p:nvPicPr>
          <p:cNvPr id="5" name="圖片 4">
            <a:extLst>
              <a:ext uri="{FF2B5EF4-FFF2-40B4-BE49-F238E27FC236}">
                <a16:creationId xmlns:a16="http://schemas.microsoft.com/office/drawing/2014/main" id="{C0FF24BB-5EC2-3512-00BE-44435CBD150A}"/>
              </a:ext>
            </a:extLst>
          </p:cNvPr>
          <p:cNvPicPr>
            <a:picLocks noChangeAspect="1"/>
          </p:cNvPicPr>
          <p:nvPr/>
        </p:nvPicPr>
        <p:blipFill>
          <a:blip r:embed="rId3"/>
          <a:stretch>
            <a:fillRect/>
          </a:stretch>
        </p:blipFill>
        <p:spPr>
          <a:xfrm>
            <a:off x="9334772" y="141241"/>
            <a:ext cx="2736305" cy="3157937"/>
          </a:xfrm>
          <a:prstGeom prst="rect">
            <a:avLst/>
          </a:prstGeom>
        </p:spPr>
      </p:pic>
      <p:pic>
        <p:nvPicPr>
          <p:cNvPr id="9" name="圖片 8">
            <a:extLst>
              <a:ext uri="{FF2B5EF4-FFF2-40B4-BE49-F238E27FC236}">
                <a16:creationId xmlns:a16="http://schemas.microsoft.com/office/drawing/2014/main" id="{19649025-FAE9-06B7-98F4-209F351DC2E3}"/>
              </a:ext>
            </a:extLst>
          </p:cNvPr>
          <p:cNvPicPr>
            <a:picLocks noChangeAspect="1"/>
          </p:cNvPicPr>
          <p:nvPr/>
        </p:nvPicPr>
        <p:blipFill>
          <a:blip r:embed="rId4"/>
          <a:stretch>
            <a:fillRect/>
          </a:stretch>
        </p:blipFill>
        <p:spPr>
          <a:xfrm>
            <a:off x="9046740" y="3537306"/>
            <a:ext cx="3053950" cy="3071043"/>
          </a:xfrm>
          <a:prstGeom prst="rect">
            <a:avLst/>
          </a:prstGeom>
        </p:spPr>
      </p:pic>
    </p:spTree>
    <p:extLst>
      <p:ext uri="{BB962C8B-B14F-4D97-AF65-F5344CB8AC3E}">
        <p14:creationId xmlns:p14="http://schemas.microsoft.com/office/powerpoint/2010/main" val="1840530579"/>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文字方塊 5">
            <a:extLst>
              <a:ext uri="{FF2B5EF4-FFF2-40B4-BE49-F238E27FC236}">
                <a16:creationId xmlns:a16="http://schemas.microsoft.com/office/drawing/2014/main" id="{B35377BB-B88C-4089-9E7C-431D78483E2C}"/>
              </a:ext>
            </a:extLst>
          </p:cNvPr>
          <p:cNvSpPr txBox="1"/>
          <p:nvPr/>
        </p:nvSpPr>
        <p:spPr>
          <a:xfrm>
            <a:off x="801824" y="1124744"/>
            <a:ext cx="10585176" cy="5130764"/>
          </a:xfrm>
          <a:prstGeom prst="rect">
            <a:avLst/>
          </a:prstGeom>
          <a:noFill/>
        </p:spPr>
        <p:txBody>
          <a:bodyPr wrap="square" rtlCol="0">
            <a:spAutoFit/>
          </a:bodyPr>
          <a:lstStyle/>
          <a:p>
            <a:pPr>
              <a:lnSpc>
                <a:spcPts val="4200"/>
              </a:lnSpc>
              <a:spcAft>
                <a:spcPts val="1800"/>
              </a:spcAft>
            </a:pPr>
            <a:r>
              <a:rPr lang="en-US" altLang="zh-CN" sz="2800" dirty="0">
                <a:solidFill>
                  <a:schemeClr val="bg1"/>
                </a:solidFill>
              </a:rPr>
              <a:t>This Buddhist doctrine also includes the views that:</a:t>
            </a:r>
          </a:p>
          <a:p>
            <a:pPr marL="457200" indent="-457200">
              <a:lnSpc>
                <a:spcPts val="4200"/>
              </a:lnSpc>
              <a:buFont typeface="Arial" panose="020B0604020202020204" pitchFamily="34" charset="0"/>
              <a:buChar char="•"/>
            </a:pPr>
            <a:r>
              <a:rPr lang="en-US" altLang="zh-CN" sz="2800" dirty="0">
                <a:solidFill>
                  <a:schemeClr val="bg1"/>
                </a:solidFill>
              </a:rPr>
              <a:t>"</a:t>
            </a:r>
            <a:r>
              <a:rPr lang="en-US" altLang="zh-CN" sz="2800" dirty="0" err="1">
                <a:solidFill>
                  <a:schemeClr val="bg1"/>
                </a:solidFill>
              </a:rPr>
              <a:t>Practising</a:t>
            </a:r>
            <a:r>
              <a:rPr lang="en-US" altLang="zh-CN" sz="2800" dirty="0">
                <a:solidFill>
                  <a:schemeClr val="bg1"/>
                </a:solidFill>
              </a:rPr>
              <a:t> one teaching is </a:t>
            </a:r>
            <a:r>
              <a:rPr lang="en-US" altLang="zh-CN" sz="2800" dirty="0" err="1">
                <a:solidFill>
                  <a:schemeClr val="bg1"/>
                </a:solidFill>
              </a:rPr>
              <a:t>practising</a:t>
            </a:r>
            <a:r>
              <a:rPr lang="en-US" altLang="zh-CN" sz="2800" dirty="0">
                <a:solidFill>
                  <a:schemeClr val="bg1"/>
                </a:solidFill>
              </a:rPr>
              <a:t> all teachings"</a:t>
            </a:r>
          </a:p>
          <a:p>
            <a:pPr marL="457200" indent="-457200">
              <a:lnSpc>
                <a:spcPts val="4200"/>
              </a:lnSpc>
              <a:buFont typeface="Arial" panose="020B0604020202020204" pitchFamily="34" charset="0"/>
              <a:buChar char="•"/>
            </a:pPr>
            <a:r>
              <a:rPr lang="en-US" altLang="zh-CN" sz="2800" dirty="0">
                <a:solidFill>
                  <a:schemeClr val="bg1"/>
                </a:solidFill>
              </a:rPr>
              <a:t>Ending one mental defilement is ending all of them</a:t>
            </a:r>
          </a:p>
          <a:p>
            <a:pPr marL="457200" indent="-457200">
              <a:lnSpc>
                <a:spcPts val="4200"/>
              </a:lnSpc>
              <a:buFont typeface="Arial" panose="020B0604020202020204" pitchFamily="34" charset="0"/>
              <a:buChar char="•"/>
            </a:pPr>
            <a:r>
              <a:rPr lang="en-US" altLang="zh-CN" sz="2800" dirty="0">
                <a:solidFill>
                  <a:schemeClr val="bg1"/>
                </a:solidFill>
              </a:rPr>
              <a:t>Truth (or reality) is understood as encompassing and interpenetrating falsehood (or illusion), and vice versa</a:t>
            </a:r>
          </a:p>
          <a:p>
            <a:pPr marL="457200" indent="-457200">
              <a:lnSpc>
                <a:spcPts val="4200"/>
              </a:lnSpc>
              <a:buFont typeface="Arial" panose="020B0604020202020204" pitchFamily="34" charset="0"/>
              <a:buChar char="•"/>
            </a:pPr>
            <a:r>
              <a:rPr lang="en-US" altLang="zh-CN" sz="2800" dirty="0">
                <a:solidFill>
                  <a:schemeClr val="bg1"/>
                </a:solidFill>
              </a:rPr>
              <a:t>Good is understood as encompassing and interpenetrating evil</a:t>
            </a:r>
          </a:p>
          <a:p>
            <a:pPr marL="457200" indent="-457200">
              <a:lnSpc>
                <a:spcPts val="4200"/>
              </a:lnSpc>
              <a:buFont typeface="Arial" panose="020B0604020202020204" pitchFamily="34" charset="0"/>
              <a:buChar char="•"/>
            </a:pPr>
            <a:r>
              <a:rPr lang="en-US" altLang="zh-CN" sz="2800" dirty="0">
                <a:solidFill>
                  <a:schemeClr val="bg1"/>
                </a:solidFill>
              </a:rPr>
              <a:t>Similarly, all mind-made distinctions are understood as "collapsing" in the enlightened understanding of emptiness (a tradition traced back to the Buddhist philosopher Nagarjuna)</a:t>
            </a:r>
          </a:p>
        </p:txBody>
      </p:sp>
      <p:sp>
        <p:nvSpPr>
          <p:cNvPr id="2" name="矩形: 按鈕形 1">
            <a:extLst>
              <a:ext uri="{FF2B5EF4-FFF2-40B4-BE49-F238E27FC236}">
                <a16:creationId xmlns:a16="http://schemas.microsoft.com/office/drawing/2014/main" id="{4DB76366-D36F-8974-D694-730C8ADE5503}"/>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Zen School-1</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593345904"/>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5C2C972D-74E6-48EC-A916-0BE2D3E4E05E}"/>
              </a:ext>
            </a:extLst>
          </p:cNvPr>
          <p:cNvSpPr txBox="1"/>
          <p:nvPr/>
        </p:nvSpPr>
        <p:spPr>
          <a:xfrm>
            <a:off x="693812" y="1158812"/>
            <a:ext cx="10585176" cy="5438540"/>
          </a:xfrm>
          <a:prstGeom prst="rect">
            <a:avLst/>
          </a:prstGeom>
          <a:noFill/>
        </p:spPr>
        <p:txBody>
          <a:bodyPr wrap="square" rtlCol="0">
            <a:spAutoFit/>
          </a:bodyPr>
          <a:lstStyle/>
          <a:p>
            <a:pPr>
              <a:lnSpc>
                <a:spcPts val="4200"/>
              </a:lnSpc>
            </a:pPr>
            <a:r>
              <a:rPr lang="en-US" altLang="zh-CN" sz="2800" dirty="0">
                <a:solidFill>
                  <a:schemeClr val="bg1"/>
                </a:solidFill>
              </a:rPr>
              <a:t>The doctrines of the </a:t>
            </a:r>
            <a:r>
              <a:rPr lang="en-US" altLang="zh-CN" sz="2800" dirty="0" err="1">
                <a:solidFill>
                  <a:schemeClr val="bg1"/>
                </a:solidFill>
              </a:rPr>
              <a:t>Huayan</a:t>
            </a:r>
            <a:r>
              <a:rPr lang="en-US" altLang="zh-CN" sz="2800" dirty="0">
                <a:solidFill>
                  <a:schemeClr val="bg1"/>
                </a:solidFill>
              </a:rPr>
              <a:t> school ended up having </a:t>
            </a:r>
          </a:p>
          <a:p>
            <a:pPr>
              <a:lnSpc>
                <a:spcPts val="4200"/>
              </a:lnSpc>
            </a:pPr>
            <a:r>
              <a:rPr lang="en-US" altLang="zh-CN" sz="2800" dirty="0">
                <a:solidFill>
                  <a:schemeClr val="bg1"/>
                </a:solidFill>
              </a:rPr>
              <a:t>profound impact on the philosophical attitudes of East </a:t>
            </a:r>
          </a:p>
          <a:p>
            <a:pPr>
              <a:lnSpc>
                <a:spcPts val="4200"/>
              </a:lnSpc>
            </a:pPr>
            <a:r>
              <a:rPr lang="en-US" altLang="zh-CN" sz="2800" dirty="0">
                <a:solidFill>
                  <a:schemeClr val="bg1"/>
                </a:solidFill>
              </a:rPr>
              <a:t>Asian Buddhism. According to Wei </a:t>
            </a:r>
            <a:r>
              <a:rPr lang="en-US" altLang="zh-CN" sz="2800" dirty="0" err="1">
                <a:solidFill>
                  <a:schemeClr val="bg1"/>
                </a:solidFill>
              </a:rPr>
              <a:t>Daoru</a:t>
            </a:r>
            <a:r>
              <a:rPr lang="en-US" altLang="zh-CN" sz="2800" dirty="0">
                <a:solidFill>
                  <a:schemeClr val="bg1"/>
                </a:solidFill>
              </a:rPr>
              <a:t>, their theory </a:t>
            </a:r>
          </a:p>
          <a:p>
            <a:pPr>
              <a:lnSpc>
                <a:spcPts val="4200"/>
              </a:lnSpc>
            </a:pPr>
            <a:r>
              <a:rPr lang="en-US" altLang="zh-CN" sz="2800" dirty="0">
                <a:solidFill>
                  <a:schemeClr val="bg1"/>
                </a:solidFill>
              </a:rPr>
              <a:t>of perfect interfusion was "gradually accepted by all </a:t>
            </a:r>
          </a:p>
          <a:p>
            <a:pPr>
              <a:lnSpc>
                <a:spcPts val="4200"/>
              </a:lnSpc>
            </a:pPr>
            <a:r>
              <a:rPr lang="en-US" altLang="zh-CN" sz="2800" dirty="0">
                <a:solidFill>
                  <a:schemeClr val="bg1"/>
                </a:solidFill>
              </a:rPr>
              <a:t>Buddhist traditions and it eventually permeated all aspects of Chinese Buddhism.“ Chinese Chán (Zen) was profoundly influenced by it, though Chán also defined itself by distinguishing itself from </a:t>
            </a:r>
            <a:r>
              <a:rPr lang="en-US" altLang="zh-CN" sz="2800" dirty="0" err="1">
                <a:solidFill>
                  <a:schemeClr val="bg1"/>
                </a:solidFill>
              </a:rPr>
              <a:t>Huayan</a:t>
            </a:r>
            <a:r>
              <a:rPr lang="en-US" altLang="zh-CN" sz="2800" dirty="0">
                <a:solidFill>
                  <a:schemeClr val="bg1"/>
                </a:solidFill>
              </a:rPr>
              <a:t>. Zong-mi, the Fifth Patriarch of the </a:t>
            </a:r>
            <a:r>
              <a:rPr lang="en-US" altLang="zh-CN" sz="2800" dirty="0" err="1">
                <a:solidFill>
                  <a:schemeClr val="bg1"/>
                </a:solidFill>
              </a:rPr>
              <a:t>Huayan</a:t>
            </a:r>
            <a:r>
              <a:rPr lang="en-US" altLang="zh-CN" sz="2800" dirty="0">
                <a:solidFill>
                  <a:schemeClr val="bg1"/>
                </a:solidFill>
              </a:rPr>
              <a:t> school, also occupies a prominent position in the history of Chán. During the Song, the </a:t>
            </a:r>
            <a:r>
              <a:rPr lang="en-US" altLang="zh-CN" sz="2800" dirty="0" err="1">
                <a:solidFill>
                  <a:schemeClr val="bg1"/>
                </a:solidFill>
              </a:rPr>
              <a:t>Huayan</a:t>
            </a:r>
            <a:r>
              <a:rPr lang="en-US" altLang="zh-CN" sz="2800" dirty="0">
                <a:solidFill>
                  <a:schemeClr val="bg1"/>
                </a:solidFill>
              </a:rPr>
              <a:t> metaphysics were completely assimilated by the </a:t>
            </a:r>
            <a:r>
              <a:rPr lang="en-US" altLang="zh-CN" sz="2800" dirty="0" err="1">
                <a:solidFill>
                  <a:schemeClr val="bg1"/>
                </a:solidFill>
              </a:rPr>
              <a:t>Chán</a:t>
            </a:r>
            <a:r>
              <a:rPr lang="en-US" altLang="zh-CN" sz="2800" dirty="0">
                <a:solidFill>
                  <a:schemeClr val="bg1"/>
                </a:solidFill>
              </a:rPr>
              <a:t>-school.</a:t>
            </a:r>
          </a:p>
        </p:txBody>
      </p:sp>
      <p:sp>
        <p:nvSpPr>
          <p:cNvPr id="2" name="矩形: 按鈕形 1">
            <a:extLst>
              <a:ext uri="{FF2B5EF4-FFF2-40B4-BE49-F238E27FC236}">
                <a16:creationId xmlns:a16="http://schemas.microsoft.com/office/drawing/2014/main" id="{1AE300AC-D494-A6AC-3A60-C4D57A0B241A}"/>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Zen School-1</a:t>
            </a:r>
            <a:endParaRPr lang="zh-TW" altLang="en-US" dirty="0">
              <a:solidFill>
                <a:schemeClr val="bg1"/>
              </a:solidFill>
            </a:endParaRPr>
          </a:p>
          <a:p>
            <a:pPr algn="ctr"/>
            <a:endParaRPr lang="zh-TW" altLang="en-US" dirty="0"/>
          </a:p>
        </p:txBody>
      </p:sp>
      <p:pic>
        <p:nvPicPr>
          <p:cNvPr id="4" name="圖片 3">
            <a:extLst>
              <a:ext uri="{FF2B5EF4-FFF2-40B4-BE49-F238E27FC236}">
                <a16:creationId xmlns:a16="http://schemas.microsoft.com/office/drawing/2014/main" id="{C43CA731-5256-106D-B623-564EFE540D5B}"/>
              </a:ext>
            </a:extLst>
          </p:cNvPr>
          <p:cNvPicPr>
            <a:picLocks noChangeAspect="1"/>
          </p:cNvPicPr>
          <p:nvPr/>
        </p:nvPicPr>
        <p:blipFill>
          <a:blip r:embed="rId3"/>
          <a:stretch>
            <a:fillRect/>
          </a:stretch>
        </p:blipFill>
        <p:spPr>
          <a:xfrm>
            <a:off x="8811903" y="171318"/>
            <a:ext cx="2657078" cy="3212037"/>
          </a:xfrm>
          <a:prstGeom prst="rect">
            <a:avLst/>
          </a:prstGeom>
        </p:spPr>
      </p:pic>
    </p:spTree>
    <p:extLst>
      <p:ext uri="{BB962C8B-B14F-4D97-AF65-F5344CB8AC3E}">
        <p14:creationId xmlns:p14="http://schemas.microsoft.com/office/powerpoint/2010/main" val="1183644648"/>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1E302925-4EAA-49A0-979A-261EEDA6D6E5}"/>
              </a:ext>
            </a:extLst>
          </p:cNvPr>
          <p:cNvSpPr txBox="1"/>
          <p:nvPr/>
        </p:nvSpPr>
        <p:spPr>
          <a:xfrm>
            <a:off x="450076" y="1268760"/>
            <a:ext cx="11288672" cy="4867871"/>
          </a:xfrm>
          <a:prstGeom prst="rect">
            <a:avLst/>
          </a:prstGeom>
          <a:noFill/>
        </p:spPr>
        <p:txBody>
          <a:bodyPr wrap="square" rtlCol="0">
            <a:spAutoFit/>
          </a:bodyPr>
          <a:lstStyle/>
          <a:p>
            <a:pPr>
              <a:lnSpc>
                <a:spcPts val="4400"/>
              </a:lnSpc>
            </a:pPr>
            <a:r>
              <a:rPr lang="en-US" altLang="zh-TW" sz="2800" b="1" dirty="0">
                <a:solidFill>
                  <a:schemeClr val="bg1"/>
                </a:solidFill>
                <a:latin typeface="Times New Roman" panose="02020603050405020304" pitchFamily="18" charset="0"/>
              </a:rPr>
              <a:t>7. </a:t>
            </a:r>
            <a:r>
              <a:rPr lang="en-US" altLang="zh-CN" sz="2800" b="1" dirty="0">
                <a:solidFill>
                  <a:schemeClr val="bg1"/>
                </a:solidFill>
                <a:latin typeface="Times New Roman" panose="02020603050405020304" pitchFamily="18" charset="0"/>
              </a:rPr>
              <a:t>Pure Land </a:t>
            </a:r>
            <a:r>
              <a:rPr lang="en-US" altLang="zh-TW" sz="2800" b="1" dirty="0">
                <a:solidFill>
                  <a:schemeClr val="bg1"/>
                </a:solidFill>
                <a:latin typeface="Times New Roman" panose="02020603050405020304" pitchFamily="18" charset="0"/>
              </a:rPr>
              <a:t>School </a:t>
            </a:r>
            <a:r>
              <a:rPr lang="en-US" altLang="zh-TW" sz="2800" dirty="0">
                <a:solidFill>
                  <a:schemeClr val="bg1"/>
                </a:solidFill>
                <a:latin typeface="Times New Roman" panose="02020603050405020304" pitchFamily="18" charset="0"/>
              </a:rPr>
              <a:t>(</a:t>
            </a:r>
            <a:r>
              <a:rPr lang="zh-CN" altLang="en-US" sz="2800" dirty="0">
                <a:solidFill>
                  <a:schemeClr val="bg1"/>
                </a:solidFill>
                <a:latin typeface="Times New Roman" panose="02020603050405020304" pitchFamily="18" charset="0"/>
              </a:rPr>
              <a:t>淨土宗</a:t>
            </a:r>
            <a:r>
              <a:rPr lang="en-US" altLang="zh-TW" sz="2800" dirty="0">
                <a:solidFill>
                  <a:schemeClr val="bg1"/>
                </a:solidFill>
                <a:latin typeface="Times New Roman" panose="02020603050405020304" pitchFamily="18" charset="0"/>
              </a:rPr>
              <a:t>)</a:t>
            </a:r>
          </a:p>
          <a:p>
            <a:pPr>
              <a:lnSpc>
                <a:spcPts val="4400"/>
              </a:lnSpc>
              <a:spcBef>
                <a:spcPts val="2400"/>
              </a:spcBef>
            </a:pPr>
            <a:r>
              <a:rPr lang="en-US" altLang="zh-CN" sz="2800" dirty="0">
                <a:solidFill>
                  <a:schemeClr val="bg1"/>
                </a:solidFill>
              </a:rPr>
              <a:t>Pure Land School, also referred to as Amidism in English, is a broad branch of Mahayana Buddhism and one of the most widely </a:t>
            </a:r>
            <a:r>
              <a:rPr lang="en-US" altLang="zh-CN" sz="2800" dirty="0" err="1">
                <a:solidFill>
                  <a:schemeClr val="bg1"/>
                </a:solidFill>
              </a:rPr>
              <a:t>practised</a:t>
            </a:r>
            <a:r>
              <a:rPr lang="en-US" altLang="zh-CN" sz="2800" dirty="0">
                <a:solidFill>
                  <a:schemeClr val="bg1"/>
                </a:solidFill>
              </a:rPr>
              <a:t> traditions of Buddhism in East Asia. Pure Land is a tradition of Buddhist teachings that are focused on the Buddha </a:t>
            </a:r>
            <a:r>
              <a:rPr lang="en-US" altLang="zh-CN" sz="2800" dirty="0" err="1">
                <a:solidFill>
                  <a:schemeClr val="bg1"/>
                </a:solidFill>
              </a:rPr>
              <a:t>Amitābha</a:t>
            </a:r>
            <a:r>
              <a:rPr lang="en-US" altLang="zh-CN" sz="2800" dirty="0">
                <a:solidFill>
                  <a:schemeClr val="bg1"/>
                </a:solidFill>
              </a:rPr>
              <a:t>. The three primary texts of the tradition, known as the "Three Pure Land Sutras", are the </a:t>
            </a:r>
            <a:r>
              <a:rPr lang="en-US" altLang="zh-CN" sz="2800" i="1" dirty="0">
                <a:solidFill>
                  <a:schemeClr val="bg1"/>
                </a:solidFill>
              </a:rPr>
              <a:t>Longer </a:t>
            </a:r>
            <a:r>
              <a:rPr lang="en-US" altLang="zh-CN" sz="2800" i="1" dirty="0" err="1">
                <a:solidFill>
                  <a:schemeClr val="bg1"/>
                </a:solidFill>
              </a:rPr>
              <a:t>Sukhāvatīvyūha</a:t>
            </a:r>
            <a:r>
              <a:rPr lang="en-US" altLang="zh-CN" sz="2800" i="1" dirty="0">
                <a:solidFill>
                  <a:schemeClr val="bg1"/>
                </a:solidFill>
              </a:rPr>
              <a:t> </a:t>
            </a:r>
            <a:r>
              <a:rPr lang="en-US" altLang="zh-CN" sz="2800" i="1" dirty="0" err="1">
                <a:solidFill>
                  <a:schemeClr val="bg1"/>
                </a:solidFill>
              </a:rPr>
              <a:t>Sūtra</a:t>
            </a:r>
            <a:r>
              <a:rPr lang="en-US" altLang="zh-CN" sz="2800" i="1" dirty="0">
                <a:solidFill>
                  <a:schemeClr val="bg1"/>
                </a:solidFill>
              </a:rPr>
              <a:t> </a:t>
            </a:r>
            <a:r>
              <a:rPr lang="en-US" altLang="zh-CN" sz="2800" dirty="0">
                <a:solidFill>
                  <a:schemeClr val="bg1"/>
                </a:solidFill>
              </a:rPr>
              <a:t>(</a:t>
            </a:r>
            <a:r>
              <a:rPr lang="en-US" altLang="zh-CN" sz="2800" i="1" dirty="0">
                <a:solidFill>
                  <a:schemeClr val="bg1"/>
                </a:solidFill>
              </a:rPr>
              <a:t>Infinite Life Sutra</a:t>
            </a:r>
            <a:r>
              <a:rPr lang="en-US" altLang="zh-CN" sz="2800" dirty="0">
                <a:solidFill>
                  <a:schemeClr val="bg1"/>
                </a:solidFill>
              </a:rPr>
              <a:t>), </a:t>
            </a:r>
            <a:r>
              <a:rPr lang="en-US" altLang="zh-CN" sz="2800" i="1" dirty="0" err="1">
                <a:solidFill>
                  <a:schemeClr val="bg1"/>
                </a:solidFill>
              </a:rPr>
              <a:t>Amitayurdhyana</a:t>
            </a:r>
            <a:r>
              <a:rPr lang="en-US" altLang="zh-CN" sz="2800" i="1" dirty="0">
                <a:solidFill>
                  <a:schemeClr val="bg1"/>
                </a:solidFill>
              </a:rPr>
              <a:t> Sutra</a:t>
            </a:r>
            <a:r>
              <a:rPr lang="en-US" altLang="zh-CN" sz="2800" dirty="0">
                <a:solidFill>
                  <a:schemeClr val="bg1"/>
                </a:solidFill>
              </a:rPr>
              <a:t> (</a:t>
            </a:r>
            <a:r>
              <a:rPr lang="en-US" altLang="zh-CN" sz="2800" i="1" dirty="0">
                <a:solidFill>
                  <a:schemeClr val="bg1"/>
                </a:solidFill>
              </a:rPr>
              <a:t>Contemplation Sutra</a:t>
            </a:r>
            <a:r>
              <a:rPr lang="en-US" altLang="zh-CN" sz="2800" dirty="0">
                <a:solidFill>
                  <a:schemeClr val="bg1"/>
                </a:solidFill>
              </a:rPr>
              <a:t>) and the </a:t>
            </a:r>
            <a:r>
              <a:rPr lang="en-US" altLang="zh-CN" sz="2800" i="1" dirty="0">
                <a:solidFill>
                  <a:schemeClr val="bg1"/>
                </a:solidFill>
              </a:rPr>
              <a:t>Shorter </a:t>
            </a:r>
            <a:r>
              <a:rPr lang="en-US" altLang="zh-CN" sz="2800" i="1" dirty="0" err="1">
                <a:solidFill>
                  <a:schemeClr val="bg1"/>
                </a:solidFill>
              </a:rPr>
              <a:t>Sukhāvatīvyūha</a:t>
            </a:r>
            <a:r>
              <a:rPr lang="en-US" altLang="zh-CN" sz="2800" i="1" dirty="0">
                <a:solidFill>
                  <a:schemeClr val="bg1"/>
                </a:solidFill>
              </a:rPr>
              <a:t> </a:t>
            </a:r>
            <a:r>
              <a:rPr lang="en-US" altLang="zh-CN" sz="2800" i="1" dirty="0" err="1">
                <a:solidFill>
                  <a:schemeClr val="bg1"/>
                </a:solidFill>
              </a:rPr>
              <a:t>Sūtra</a:t>
            </a:r>
            <a:r>
              <a:rPr lang="en-US" altLang="zh-CN" sz="2800" dirty="0">
                <a:solidFill>
                  <a:schemeClr val="bg1"/>
                </a:solidFill>
              </a:rPr>
              <a:t> (</a:t>
            </a:r>
            <a:r>
              <a:rPr lang="en-US" altLang="zh-CN" sz="2800" i="1" dirty="0">
                <a:solidFill>
                  <a:schemeClr val="bg1"/>
                </a:solidFill>
              </a:rPr>
              <a:t>Amitabha Sutra</a:t>
            </a:r>
            <a:r>
              <a:rPr lang="en-US" altLang="zh-CN" sz="2800" dirty="0">
                <a:solidFill>
                  <a:schemeClr val="bg1"/>
                </a:solidFill>
              </a:rPr>
              <a:t>). </a:t>
            </a:r>
          </a:p>
        </p:txBody>
      </p:sp>
      <p:sp>
        <p:nvSpPr>
          <p:cNvPr id="2" name="矩形: 按鈕形 1">
            <a:extLst>
              <a:ext uri="{FF2B5EF4-FFF2-40B4-BE49-F238E27FC236}">
                <a16:creationId xmlns:a16="http://schemas.microsoft.com/office/drawing/2014/main" id="{DB075C01-E16E-D8BB-5595-5293727B0E4C}"/>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Zen School-1</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231755604"/>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文字方塊 5">
            <a:extLst>
              <a:ext uri="{FF2B5EF4-FFF2-40B4-BE49-F238E27FC236}">
                <a16:creationId xmlns:a16="http://schemas.microsoft.com/office/drawing/2014/main" id="{E927E937-1B78-47F1-9D9A-71E7E590F464}"/>
              </a:ext>
            </a:extLst>
          </p:cNvPr>
          <p:cNvSpPr txBox="1"/>
          <p:nvPr/>
        </p:nvSpPr>
        <p:spPr>
          <a:xfrm>
            <a:off x="909836" y="1700808"/>
            <a:ext cx="6048672" cy="3284104"/>
          </a:xfrm>
          <a:prstGeom prst="rect">
            <a:avLst/>
          </a:prstGeom>
          <a:noFill/>
        </p:spPr>
        <p:txBody>
          <a:bodyPr wrap="square" rtlCol="0">
            <a:spAutoFit/>
          </a:bodyPr>
          <a:lstStyle/>
          <a:p>
            <a:pPr>
              <a:lnSpc>
                <a:spcPts val="4200"/>
              </a:lnSpc>
              <a:spcAft>
                <a:spcPts val="600"/>
              </a:spcAft>
            </a:pPr>
            <a:r>
              <a:rPr lang="en-US" altLang="zh-CN" sz="2800" dirty="0">
                <a:solidFill>
                  <a:schemeClr val="bg1"/>
                </a:solidFill>
              </a:rPr>
              <a:t>Pure Land oriented practices and concepts are found within basic </a:t>
            </a:r>
            <a:r>
              <a:rPr lang="en-US" altLang="zh-CN" sz="2800" dirty="0" err="1">
                <a:solidFill>
                  <a:schemeClr val="bg1"/>
                </a:solidFill>
              </a:rPr>
              <a:t>Mahāyāna</a:t>
            </a:r>
            <a:r>
              <a:rPr lang="en-US" altLang="zh-CN" sz="2800" dirty="0">
                <a:solidFill>
                  <a:schemeClr val="bg1"/>
                </a:solidFill>
              </a:rPr>
              <a:t> Buddhist cosmology and form an important component of the </a:t>
            </a:r>
            <a:r>
              <a:rPr lang="en-US" altLang="zh-CN" sz="2800" dirty="0" err="1">
                <a:solidFill>
                  <a:schemeClr val="bg1"/>
                </a:solidFill>
              </a:rPr>
              <a:t>Mahāyāna</a:t>
            </a:r>
            <a:r>
              <a:rPr lang="en-US" altLang="zh-CN" sz="2800" dirty="0">
                <a:solidFill>
                  <a:schemeClr val="bg1"/>
                </a:solidFill>
              </a:rPr>
              <a:t> Buddhist traditions of China, Japan, Korea, Tibet and Vietnam. </a:t>
            </a:r>
          </a:p>
        </p:txBody>
      </p:sp>
      <p:pic>
        <p:nvPicPr>
          <p:cNvPr id="3" name="圖片 2">
            <a:extLst>
              <a:ext uri="{FF2B5EF4-FFF2-40B4-BE49-F238E27FC236}">
                <a16:creationId xmlns:a16="http://schemas.microsoft.com/office/drawing/2014/main" id="{3CA71799-B56E-434A-85C4-61BBD8ECCA3C}"/>
              </a:ext>
            </a:extLst>
          </p:cNvPr>
          <p:cNvPicPr>
            <a:picLocks noChangeAspect="1"/>
          </p:cNvPicPr>
          <p:nvPr/>
        </p:nvPicPr>
        <p:blipFill>
          <a:blip r:embed="rId3"/>
          <a:stretch>
            <a:fillRect/>
          </a:stretch>
        </p:blipFill>
        <p:spPr>
          <a:xfrm>
            <a:off x="8038628" y="142875"/>
            <a:ext cx="3076575" cy="6572250"/>
          </a:xfrm>
          <a:prstGeom prst="rect">
            <a:avLst/>
          </a:prstGeom>
        </p:spPr>
      </p:pic>
      <p:sp>
        <p:nvSpPr>
          <p:cNvPr id="2" name="矩形: 按鈕形 1">
            <a:extLst>
              <a:ext uri="{FF2B5EF4-FFF2-40B4-BE49-F238E27FC236}">
                <a16:creationId xmlns:a16="http://schemas.microsoft.com/office/drawing/2014/main" id="{BA55AC83-1F12-8466-B59B-E50CBCB96CBB}"/>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Zen School-1</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3825867756"/>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91869C29-3A2E-4BCA-AC09-330E8EE569A8}"/>
              </a:ext>
            </a:extLst>
          </p:cNvPr>
          <p:cNvSpPr txBox="1"/>
          <p:nvPr/>
        </p:nvSpPr>
        <p:spPr>
          <a:xfrm>
            <a:off x="132954" y="1022293"/>
            <a:ext cx="9906691" cy="5701433"/>
          </a:xfrm>
          <a:prstGeom prst="rect">
            <a:avLst/>
          </a:prstGeom>
          <a:noFill/>
        </p:spPr>
        <p:txBody>
          <a:bodyPr wrap="square" rtlCol="0">
            <a:spAutoFit/>
          </a:bodyPr>
          <a:lstStyle/>
          <a:p>
            <a:pPr>
              <a:lnSpc>
                <a:spcPts val="4000"/>
              </a:lnSpc>
            </a:pPr>
            <a:r>
              <a:rPr lang="en-US" altLang="zh-CN" sz="2800" dirty="0">
                <a:solidFill>
                  <a:schemeClr val="bg1"/>
                </a:solidFill>
              </a:rPr>
              <a:t>The Pure Land teachings were first developed in India, </a:t>
            </a:r>
          </a:p>
          <a:p>
            <a:pPr>
              <a:lnSpc>
                <a:spcPts val="4000"/>
              </a:lnSpc>
            </a:pPr>
            <a:r>
              <a:rPr lang="en-US" altLang="zh-CN" sz="2800" dirty="0">
                <a:solidFill>
                  <a:schemeClr val="bg1"/>
                </a:solidFill>
              </a:rPr>
              <a:t>and were very popular in Kashmir and Central Asia, </a:t>
            </a:r>
          </a:p>
          <a:p>
            <a:pPr>
              <a:lnSpc>
                <a:spcPts val="4000"/>
              </a:lnSpc>
            </a:pPr>
            <a:r>
              <a:rPr lang="en-US" altLang="zh-CN" sz="2800" dirty="0">
                <a:solidFill>
                  <a:schemeClr val="bg1"/>
                </a:solidFill>
              </a:rPr>
              <a:t>where they might have originated. Pure Land sutras were </a:t>
            </a:r>
          </a:p>
          <a:p>
            <a:pPr>
              <a:lnSpc>
                <a:spcPts val="4000"/>
              </a:lnSpc>
            </a:pPr>
            <a:r>
              <a:rPr lang="en-US" altLang="zh-CN" sz="2800" dirty="0">
                <a:solidFill>
                  <a:schemeClr val="bg1"/>
                </a:solidFill>
              </a:rPr>
              <a:t>brought from the </a:t>
            </a:r>
            <a:r>
              <a:rPr lang="en-US" altLang="zh-CN" sz="2800" dirty="0" err="1">
                <a:solidFill>
                  <a:schemeClr val="bg1"/>
                </a:solidFill>
              </a:rPr>
              <a:t>Gandhāra</a:t>
            </a:r>
            <a:r>
              <a:rPr lang="en-US" altLang="zh-CN" sz="2800" dirty="0">
                <a:solidFill>
                  <a:schemeClr val="bg1"/>
                </a:solidFill>
              </a:rPr>
              <a:t> region to China as early as </a:t>
            </a:r>
          </a:p>
          <a:p>
            <a:pPr>
              <a:lnSpc>
                <a:spcPts val="4000"/>
              </a:lnSpc>
            </a:pPr>
            <a:r>
              <a:rPr lang="en-US" altLang="zh-CN" sz="2800" dirty="0">
                <a:solidFill>
                  <a:schemeClr val="bg1"/>
                </a:solidFill>
              </a:rPr>
              <a:t>147 CE, when the Indo-Kushan monk </a:t>
            </a:r>
            <a:r>
              <a:rPr lang="en-US" altLang="zh-CN" sz="2800" dirty="0" err="1">
                <a:solidFill>
                  <a:schemeClr val="bg1"/>
                </a:solidFill>
              </a:rPr>
              <a:t>Lokakṣema</a:t>
            </a:r>
            <a:r>
              <a:rPr lang="en-US" altLang="zh-CN" sz="2800" dirty="0">
                <a:solidFill>
                  <a:schemeClr val="bg1"/>
                </a:solidFill>
              </a:rPr>
              <a:t> began </a:t>
            </a:r>
          </a:p>
          <a:p>
            <a:pPr>
              <a:lnSpc>
                <a:spcPts val="4000"/>
              </a:lnSpc>
            </a:pPr>
            <a:r>
              <a:rPr lang="en-US" altLang="zh-CN" sz="2800" dirty="0">
                <a:solidFill>
                  <a:schemeClr val="bg1"/>
                </a:solidFill>
              </a:rPr>
              <a:t>translating the first Buddhist </a:t>
            </a:r>
            <a:r>
              <a:rPr lang="en-US" altLang="zh-CN" sz="2800" dirty="0" err="1">
                <a:solidFill>
                  <a:schemeClr val="bg1"/>
                </a:solidFill>
              </a:rPr>
              <a:t>sūtras</a:t>
            </a:r>
            <a:r>
              <a:rPr lang="en-US" altLang="zh-CN" sz="2800" dirty="0">
                <a:solidFill>
                  <a:schemeClr val="bg1"/>
                </a:solidFill>
              </a:rPr>
              <a:t> into Chinese. The </a:t>
            </a:r>
          </a:p>
          <a:p>
            <a:pPr>
              <a:lnSpc>
                <a:spcPts val="4000"/>
              </a:lnSpc>
            </a:pPr>
            <a:r>
              <a:rPr lang="en-US" altLang="zh-CN" sz="2800" dirty="0">
                <a:solidFill>
                  <a:schemeClr val="bg1"/>
                </a:solidFill>
              </a:rPr>
              <a:t>earliest of these translations show evidence of having </a:t>
            </a:r>
          </a:p>
          <a:p>
            <a:pPr>
              <a:lnSpc>
                <a:spcPts val="4000"/>
              </a:lnSpc>
            </a:pPr>
            <a:r>
              <a:rPr lang="en-US" altLang="zh-CN" sz="2800" dirty="0">
                <a:solidFill>
                  <a:schemeClr val="bg1"/>
                </a:solidFill>
              </a:rPr>
              <a:t>been translated from the </a:t>
            </a:r>
            <a:r>
              <a:rPr lang="en-US" altLang="zh-CN" sz="2800" dirty="0" err="1">
                <a:solidFill>
                  <a:schemeClr val="bg1"/>
                </a:solidFill>
              </a:rPr>
              <a:t>Gāndhārī</a:t>
            </a:r>
            <a:r>
              <a:rPr lang="en-US" altLang="zh-CN" sz="2800" dirty="0">
                <a:solidFill>
                  <a:schemeClr val="bg1"/>
                </a:solidFill>
              </a:rPr>
              <a:t> language, a Prakrit. There are also images of </a:t>
            </a:r>
            <a:r>
              <a:rPr lang="en-US" altLang="zh-CN" sz="2800" dirty="0" err="1">
                <a:solidFill>
                  <a:schemeClr val="bg1"/>
                </a:solidFill>
              </a:rPr>
              <a:t>Amitābha</a:t>
            </a:r>
            <a:r>
              <a:rPr lang="en-US" altLang="zh-CN" sz="2800" dirty="0">
                <a:solidFill>
                  <a:schemeClr val="bg1"/>
                </a:solidFill>
              </a:rPr>
              <a:t> with the bodhisattvas </a:t>
            </a:r>
            <a:r>
              <a:rPr lang="en-US" altLang="zh-CN" sz="2800" dirty="0" err="1">
                <a:solidFill>
                  <a:schemeClr val="bg1"/>
                </a:solidFill>
              </a:rPr>
              <a:t>Avalokiteśvara</a:t>
            </a:r>
            <a:r>
              <a:rPr lang="en-US" altLang="zh-CN" sz="2800" dirty="0">
                <a:solidFill>
                  <a:schemeClr val="bg1"/>
                </a:solidFill>
              </a:rPr>
              <a:t> and</a:t>
            </a:r>
          </a:p>
          <a:p>
            <a:pPr>
              <a:lnSpc>
                <a:spcPts val="4000"/>
              </a:lnSpc>
            </a:pPr>
            <a:r>
              <a:rPr lang="en-US" altLang="zh-CN" sz="2800" dirty="0" err="1">
                <a:solidFill>
                  <a:schemeClr val="bg1"/>
                </a:solidFill>
              </a:rPr>
              <a:t>Mahāsthāmaprāpta</a:t>
            </a:r>
            <a:r>
              <a:rPr lang="en-US" altLang="zh-CN" sz="2800" dirty="0">
                <a:solidFill>
                  <a:schemeClr val="bg1"/>
                </a:solidFill>
              </a:rPr>
              <a:t> which were made in </a:t>
            </a:r>
            <a:r>
              <a:rPr lang="en-US" altLang="zh-CN" sz="2800" dirty="0" err="1">
                <a:solidFill>
                  <a:schemeClr val="bg1"/>
                </a:solidFill>
              </a:rPr>
              <a:t>Gandhāra</a:t>
            </a:r>
            <a:r>
              <a:rPr lang="en-US" altLang="zh-CN" sz="2800" dirty="0">
                <a:solidFill>
                  <a:schemeClr val="bg1"/>
                </a:solidFill>
              </a:rPr>
              <a:t> during the Kushan era.</a:t>
            </a:r>
          </a:p>
        </p:txBody>
      </p:sp>
      <p:pic>
        <p:nvPicPr>
          <p:cNvPr id="3" name="圖片 2">
            <a:extLst>
              <a:ext uri="{FF2B5EF4-FFF2-40B4-BE49-F238E27FC236}">
                <a16:creationId xmlns:a16="http://schemas.microsoft.com/office/drawing/2014/main" id="{42D84396-4707-486A-938C-42A15FCCCD83}"/>
              </a:ext>
            </a:extLst>
          </p:cNvPr>
          <p:cNvPicPr>
            <a:picLocks noChangeAspect="1"/>
          </p:cNvPicPr>
          <p:nvPr/>
        </p:nvPicPr>
        <p:blipFill>
          <a:blip r:embed="rId3"/>
          <a:stretch>
            <a:fillRect/>
          </a:stretch>
        </p:blipFill>
        <p:spPr>
          <a:xfrm>
            <a:off x="9769181" y="4324823"/>
            <a:ext cx="2369500" cy="2405551"/>
          </a:xfrm>
          <a:prstGeom prst="rect">
            <a:avLst/>
          </a:prstGeom>
        </p:spPr>
      </p:pic>
      <p:sp>
        <p:nvSpPr>
          <p:cNvPr id="2" name="矩形: 按鈕形 1">
            <a:extLst>
              <a:ext uri="{FF2B5EF4-FFF2-40B4-BE49-F238E27FC236}">
                <a16:creationId xmlns:a16="http://schemas.microsoft.com/office/drawing/2014/main" id="{A0D015FB-25AC-33EB-BC87-B320BDEF26FB}"/>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Zen School-1</a:t>
            </a:r>
            <a:endParaRPr lang="zh-TW" altLang="en-US" dirty="0">
              <a:solidFill>
                <a:schemeClr val="bg1"/>
              </a:solidFill>
            </a:endParaRPr>
          </a:p>
          <a:p>
            <a:pPr algn="ctr"/>
            <a:endParaRPr lang="zh-TW" altLang="en-US" dirty="0"/>
          </a:p>
        </p:txBody>
      </p:sp>
      <p:pic>
        <p:nvPicPr>
          <p:cNvPr id="6" name="圖片 5">
            <a:extLst>
              <a:ext uri="{FF2B5EF4-FFF2-40B4-BE49-F238E27FC236}">
                <a16:creationId xmlns:a16="http://schemas.microsoft.com/office/drawing/2014/main" id="{9C3529C3-744B-BE8A-997D-502660A3D6E3}"/>
              </a:ext>
            </a:extLst>
          </p:cNvPr>
          <p:cNvPicPr>
            <a:picLocks noChangeAspect="1"/>
          </p:cNvPicPr>
          <p:nvPr/>
        </p:nvPicPr>
        <p:blipFill>
          <a:blip r:embed="rId4"/>
          <a:stretch>
            <a:fillRect/>
          </a:stretch>
        </p:blipFill>
        <p:spPr>
          <a:xfrm>
            <a:off x="8675513" y="0"/>
            <a:ext cx="3543300" cy="4257675"/>
          </a:xfrm>
          <a:prstGeom prst="rect">
            <a:avLst/>
          </a:prstGeom>
        </p:spPr>
      </p:pic>
    </p:spTree>
    <p:extLst>
      <p:ext uri="{BB962C8B-B14F-4D97-AF65-F5344CB8AC3E}">
        <p14:creationId xmlns:p14="http://schemas.microsoft.com/office/powerpoint/2010/main" val="145418606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DBCD6592-2E25-44F5-BF8E-848AD39568CC}"/>
              </a:ext>
            </a:extLst>
          </p:cNvPr>
          <p:cNvSpPr txBox="1"/>
          <p:nvPr/>
        </p:nvSpPr>
        <p:spPr>
          <a:xfrm>
            <a:off x="549796" y="1268760"/>
            <a:ext cx="10928632" cy="5124352"/>
          </a:xfrm>
          <a:prstGeom prst="rect">
            <a:avLst/>
          </a:prstGeom>
          <a:noFill/>
        </p:spPr>
        <p:txBody>
          <a:bodyPr wrap="square" rtlCol="0">
            <a:spAutoFit/>
          </a:bodyPr>
          <a:lstStyle/>
          <a:p>
            <a:pPr>
              <a:lnSpc>
                <a:spcPts val="4400"/>
              </a:lnSpc>
              <a:spcBef>
                <a:spcPts val="2400"/>
              </a:spcBef>
            </a:pPr>
            <a:r>
              <a:rPr lang="en-US" altLang="zh-CN" sz="2800" dirty="0">
                <a:solidFill>
                  <a:schemeClr val="bg1"/>
                </a:solidFill>
              </a:rPr>
              <a:t>In the Buddhist traditions of India, Pure Land doctrines and practices were disseminated by well-known exponents of the </a:t>
            </a:r>
            <a:r>
              <a:rPr lang="en-US" altLang="zh-CN" sz="2800" dirty="0" err="1">
                <a:solidFill>
                  <a:schemeClr val="bg1"/>
                </a:solidFill>
              </a:rPr>
              <a:t>Mahāyāna</a:t>
            </a:r>
            <a:r>
              <a:rPr lang="en-US" altLang="zh-CN" sz="2800" dirty="0">
                <a:solidFill>
                  <a:schemeClr val="bg1"/>
                </a:solidFill>
              </a:rPr>
              <a:t> teachings, including </a:t>
            </a:r>
            <a:r>
              <a:rPr lang="en-US" altLang="zh-CN" sz="2800" dirty="0" err="1">
                <a:solidFill>
                  <a:schemeClr val="bg1"/>
                </a:solidFill>
              </a:rPr>
              <a:t>Nāgārjuna</a:t>
            </a:r>
            <a:r>
              <a:rPr lang="en-US" altLang="zh-CN" sz="2800" dirty="0">
                <a:solidFill>
                  <a:schemeClr val="bg1"/>
                </a:solidFill>
              </a:rPr>
              <a:t> and </a:t>
            </a:r>
            <a:r>
              <a:rPr lang="en-US" altLang="zh-CN" sz="2800" dirty="0" err="1">
                <a:solidFill>
                  <a:schemeClr val="bg1"/>
                </a:solidFill>
              </a:rPr>
              <a:t>Vasubandhu</a:t>
            </a:r>
            <a:r>
              <a:rPr lang="en-US" altLang="zh-CN" sz="2800" dirty="0">
                <a:solidFill>
                  <a:schemeClr val="bg1"/>
                </a:solidFill>
              </a:rPr>
              <a:t>. Pure Land schools arose because of the belief that humans were becoming incapable of Dharma, </a:t>
            </a:r>
            <a:r>
              <a:rPr lang="en-US" altLang="zh-CN" sz="2800" dirty="0" err="1">
                <a:solidFill>
                  <a:schemeClr val="bg1"/>
                </a:solidFill>
              </a:rPr>
              <a:t>emphasising</a:t>
            </a:r>
            <a:r>
              <a:rPr lang="en-US" altLang="zh-CN" sz="2800" dirty="0">
                <a:solidFill>
                  <a:schemeClr val="bg1"/>
                </a:solidFill>
              </a:rPr>
              <a:t> that humans needed help from another power; that power being </a:t>
            </a:r>
            <a:r>
              <a:rPr lang="en-US" altLang="zh-CN" sz="2800" dirty="0" err="1">
                <a:solidFill>
                  <a:schemeClr val="bg1"/>
                </a:solidFill>
              </a:rPr>
              <a:t>Amitābha</a:t>
            </a:r>
            <a:r>
              <a:rPr lang="en-US" altLang="zh-CN" sz="2800" dirty="0">
                <a:solidFill>
                  <a:schemeClr val="bg1"/>
                </a:solidFill>
              </a:rPr>
              <a:t> Buddha. Although </a:t>
            </a:r>
            <a:r>
              <a:rPr lang="en-US" altLang="zh-CN" sz="2800" dirty="0" err="1">
                <a:solidFill>
                  <a:schemeClr val="bg1"/>
                </a:solidFill>
              </a:rPr>
              <a:t>Amitābha</a:t>
            </a:r>
            <a:r>
              <a:rPr lang="en-US" altLang="zh-CN" sz="2800" dirty="0">
                <a:solidFill>
                  <a:schemeClr val="bg1"/>
                </a:solidFill>
              </a:rPr>
              <a:t> is </a:t>
            </a:r>
            <a:r>
              <a:rPr lang="en-US" altLang="zh-CN" sz="2800" dirty="0" err="1">
                <a:solidFill>
                  <a:schemeClr val="bg1"/>
                </a:solidFill>
              </a:rPr>
              <a:t>honoured</a:t>
            </a:r>
            <a:r>
              <a:rPr lang="en-US" altLang="zh-CN" sz="2800" dirty="0">
                <a:solidFill>
                  <a:schemeClr val="bg1"/>
                </a:solidFill>
              </a:rPr>
              <a:t> and venerated in Pure Land traditions, this was clearly distinguished from worship of the Hindu gods, as Pure Land practice has its roots in the Buddhist ideal of the bodhisattva.</a:t>
            </a:r>
          </a:p>
        </p:txBody>
      </p:sp>
      <p:sp>
        <p:nvSpPr>
          <p:cNvPr id="2" name="矩形: 按鈕形 1">
            <a:extLst>
              <a:ext uri="{FF2B5EF4-FFF2-40B4-BE49-F238E27FC236}">
                <a16:creationId xmlns:a16="http://schemas.microsoft.com/office/drawing/2014/main" id="{F1564212-0F39-46B9-AAD9-A43C426C2790}"/>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Zen School-1</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1897255759"/>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E6DE010A-CEC4-461C-9D83-0806AB9A0558}"/>
              </a:ext>
            </a:extLst>
          </p:cNvPr>
          <p:cNvSpPr txBox="1"/>
          <p:nvPr/>
        </p:nvSpPr>
        <p:spPr>
          <a:xfrm>
            <a:off x="693812" y="1628800"/>
            <a:ext cx="10928632" cy="2867323"/>
          </a:xfrm>
          <a:prstGeom prst="rect">
            <a:avLst/>
          </a:prstGeom>
          <a:noFill/>
        </p:spPr>
        <p:txBody>
          <a:bodyPr wrap="square" rtlCol="0">
            <a:spAutoFit/>
          </a:bodyPr>
          <a:lstStyle/>
          <a:p>
            <a:pPr>
              <a:lnSpc>
                <a:spcPts val="4400"/>
              </a:lnSpc>
              <a:spcBef>
                <a:spcPts val="2400"/>
              </a:spcBef>
            </a:pPr>
            <a:r>
              <a:rPr lang="en-US" altLang="zh-CN" sz="2800" dirty="0">
                <a:solidFill>
                  <a:schemeClr val="bg1"/>
                </a:solidFill>
              </a:rPr>
              <a:t>The three principal Pure Land </a:t>
            </a:r>
            <a:r>
              <a:rPr lang="en-US" altLang="zh-CN" sz="2800" dirty="0" err="1">
                <a:solidFill>
                  <a:schemeClr val="bg1"/>
                </a:solidFill>
              </a:rPr>
              <a:t>sūtras</a:t>
            </a:r>
            <a:r>
              <a:rPr lang="en-US" altLang="zh-CN" sz="2800" dirty="0">
                <a:solidFill>
                  <a:schemeClr val="bg1"/>
                </a:solidFill>
              </a:rPr>
              <a:t> describe </a:t>
            </a:r>
            <a:r>
              <a:rPr lang="en-US" altLang="zh-CN" sz="2800" dirty="0" err="1">
                <a:solidFill>
                  <a:schemeClr val="bg1"/>
                </a:solidFill>
              </a:rPr>
              <a:t>Amitābha</a:t>
            </a:r>
            <a:r>
              <a:rPr lang="en-US" altLang="zh-CN" sz="2800" dirty="0">
                <a:solidFill>
                  <a:schemeClr val="bg1"/>
                </a:solidFill>
              </a:rPr>
              <a:t> and his Pure Land of Bliss, called Sukhavati. Also related to the Pure Land tradition is the </a:t>
            </a:r>
            <a:r>
              <a:rPr lang="en-US" altLang="zh-CN" sz="2800" i="1" dirty="0" err="1">
                <a:solidFill>
                  <a:schemeClr val="bg1"/>
                </a:solidFill>
              </a:rPr>
              <a:t>Pratyutpanna</a:t>
            </a:r>
            <a:r>
              <a:rPr lang="en-US" altLang="zh-CN" sz="2800" i="1" dirty="0">
                <a:solidFill>
                  <a:schemeClr val="bg1"/>
                </a:solidFill>
              </a:rPr>
              <a:t> </a:t>
            </a:r>
            <a:r>
              <a:rPr lang="en-US" altLang="zh-CN" sz="2800" i="1" dirty="0" err="1">
                <a:solidFill>
                  <a:schemeClr val="bg1"/>
                </a:solidFill>
              </a:rPr>
              <a:t>Samādhi</a:t>
            </a:r>
            <a:r>
              <a:rPr lang="en-US" altLang="zh-CN" sz="2800" i="1" dirty="0">
                <a:solidFill>
                  <a:schemeClr val="bg1"/>
                </a:solidFill>
              </a:rPr>
              <a:t> </a:t>
            </a:r>
            <a:r>
              <a:rPr lang="en-US" altLang="zh-CN" sz="2800" i="1" dirty="0" err="1">
                <a:solidFill>
                  <a:schemeClr val="bg1"/>
                </a:solidFill>
              </a:rPr>
              <a:t>Sūtra</a:t>
            </a:r>
            <a:r>
              <a:rPr lang="en-US" altLang="zh-CN" sz="2800" i="1" dirty="0">
                <a:solidFill>
                  <a:schemeClr val="bg1"/>
                </a:solidFill>
              </a:rPr>
              <a:t> </a:t>
            </a:r>
            <a:r>
              <a:rPr lang="en-US" altLang="zh-CN" sz="2800" dirty="0">
                <a:solidFill>
                  <a:schemeClr val="bg1"/>
                </a:solidFill>
              </a:rPr>
              <a:t>(</a:t>
            </a:r>
            <a:r>
              <a:rPr lang="zh-TW" altLang="en-US" sz="2800" dirty="0">
                <a:solidFill>
                  <a:schemeClr val="bg1"/>
                </a:solidFill>
              </a:rPr>
              <a:t>般舟三昧經</a:t>
            </a:r>
            <a:r>
              <a:rPr lang="en-US" altLang="zh-CN" sz="2800" dirty="0">
                <a:solidFill>
                  <a:schemeClr val="bg1"/>
                </a:solidFill>
              </a:rPr>
              <a:t>), which gives an early description of the practice of reciting the name of </a:t>
            </a:r>
            <a:r>
              <a:rPr lang="en-US" altLang="zh-CN" sz="2800" dirty="0" err="1">
                <a:solidFill>
                  <a:schemeClr val="bg1"/>
                </a:solidFill>
              </a:rPr>
              <a:t>Amitābha</a:t>
            </a:r>
            <a:r>
              <a:rPr lang="en-US" altLang="zh-CN" sz="2800" dirty="0">
                <a:solidFill>
                  <a:schemeClr val="bg1"/>
                </a:solidFill>
              </a:rPr>
              <a:t> as a meditation method. </a:t>
            </a:r>
          </a:p>
        </p:txBody>
      </p:sp>
      <p:sp>
        <p:nvSpPr>
          <p:cNvPr id="2" name="矩形: 按鈕形 1">
            <a:extLst>
              <a:ext uri="{FF2B5EF4-FFF2-40B4-BE49-F238E27FC236}">
                <a16:creationId xmlns:a16="http://schemas.microsoft.com/office/drawing/2014/main" id="{1323AD90-EB76-6957-92C3-DAE13565FDEA}"/>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Zen School-1</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657688054"/>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326BCB00-29AC-4DE0-9CCB-6635E6F97F2E}"/>
              </a:ext>
            </a:extLst>
          </p:cNvPr>
          <p:cNvSpPr txBox="1"/>
          <p:nvPr/>
        </p:nvSpPr>
        <p:spPr>
          <a:xfrm>
            <a:off x="837828" y="1484784"/>
            <a:ext cx="10928632" cy="4560094"/>
          </a:xfrm>
          <a:prstGeom prst="rect">
            <a:avLst/>
          </a:prstGeom>
          <a:noFill/>
        </p:spPr>
        <p:txBody>
          <a:bodyPr wrap="square" rtlCol="0">
            <a:spAutoFit/>
          </a:bodyPr>
          <a:lstStyle/>
          <a:p>
            <a:pPr>
              <a:lnSpc>
                <a:spcPts val="4400"/>
              </a:lnSpc>
              <a:spcBef>
                <a:spcPts val="2400"/>
              </a:spcBef>
            </a:pPr>
            <a:r>
              <a:rPr lang="en-US" altLang="zh-CN" sz="2800" dirty="0">
                <a:solidFill>
                  <a:schemeClr val="bg1"/>
                </a:solidFill>
              </a:rPr>
              <a:t>‘Bodhisattvas hear about the Buddha </a:t>
            </a:r>
            <a:r>
              <a:rPr lang="en-US" altLang="zh-CN" sz="2800" dirty="0" err="1">
                <a:solidFill>
                  <a:schemeClr val="bg1"/>
                </a:solidFill>
              </a:rPr>
              <a:t>Amitābha</a:t>
            </a:r>
            <a:r>
              <a:rPr lang="en-US" altLang="zh-CN" sz="2800" dirty="0">
                <a:solidFill>
                  <a:schemeClr val="bg1"/>
                </a:solidFill>
              </a:rPr>
              <a:t> and call him to mind again and again in this land. Because of this calling to mind, they see the Buddha </a:t>
            </a:r>
            <a:r>
              <a:rPr lang="en-US" altLang="zh-CN" sz="2800" dirty="0" err="1">
                <a:solidFill>
                  <a:schemeClr val="bg1"/>
                </a:solidFill>
              </a:rPr>
              <a:t>Amitābha</a:t>
            </a:r>
            <a:r>
              <a:rPr lang="en-US" altLang="zh-CN" sz="2800" dirty="0">
                <a:solidFill>
                  <a:schemeClr val="bg1"/>
                </a:solidFill>
              </a:rPr>
              <a:t>. Having seen him they ask him what dharmas it takes to be born in the realm of the Buddha </a:t>
            </a:r>
            <a:r>
              <a:rPr lang="en-US" altLang="zh-CN" sz="2800" dirty="0" err="1">
                <a:solidFill>
                  <a:schemeClr val="bg1"/>
                </a:solidFill>
              </a:rPr>
              <a:t>Amitābha</a:t>
            </a:r>
            <a:r>
              <a:rPr lang="en-US" altLang="zh-CN" sz="2800" dirty="0">
                <a:solidFill>
                  <a:schemeClr val="bg1"/>
                </a:solidFill>
              </a:rPr>
              <a:t>. Then the Buddha </a:t>
            </a:r>
            <a:r>
              <a:rPr lang="en-US" altLang="zh-CN" sz="2800" dirty="0" err="1">
                <a:solidFill>
                  <a:schemeClr val="bg1"/>
                </a:solidFill>
              </a:rPr>
              <a:t>Amitābha</a:t>
            </a:r>
            <a:r>
              <a:rPr lang="en-US" altLang="zh-CN" sz="2800" dirty="0">
                <a:solidFill>
                  <a:schemeClr val="bg1"/>
                </a:solidFill>
              </a:rPr>
              <a:t> says to these bodhisattvas: "If you wish to come and be born in my realm, you must always call me to mind again and again, you must always keep this thought in mind without letting up, and thus you will succeed in coming to be born in my realm.“’</a:t>
            </a:r>
          </a:p>
        </p:txBody>
      </p:sp>
      <p:sp>
        <p:nvSpPr>
          <p:cNvPr id="2" name="矩形: 按鈕形 1">
            <a:extLst>
              <a:ext uri="{FF2B5EF4-FFF2-40B4-BE49-F238E27FC236}">
                <a16:creationId xmlns:a16="http://schemas.microsoft.com/office/drawing/2014/main" id="{F85A371D-E3B2-1FD7-7D97-EE12C670A973}"/>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b="1" dirty="0">
                <a:solidFill>
                  <a:schemeClr val="bg1"/>
                </a:solidFill>
              </a:rPr>
              <a:t>Chinese Zen School-1</a:t>
            </a:r>
            <a:endParaRPr lang="zh-TW" altLang="en-US" b="1" dirty="0">
              <a:solidFill>
                <a:schemeClr val="bg1"/>
              </a:solidFill>
            </a:endParaRPr>
          </a:p>
          <a:p>
            <a:pPr algn="ctr"/>
            <a:endParaRPr lang="zh-TW" altLang="en-US" b="1" dirty="0"/>
          </a:p>
        </p:txBody>
      </p:sp>
    </p:spTree>
    <p:extLst>
      <p:ext uri="{BB962C8B-B14F-4D97-AF65-F5344CB8AC3E}">
        <p14:creationId xmlns:p14="http://schemas.microsoft.com/office/powerpoint/2010/main" val="2599014296"/>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5" name="圖片 4">
            <a:extLst>
              <a:ext uri="{FF2B5EF4-FFF2-40B4-BE49-F238E27FC236}">
                <a16:creationId xmlns:a16="http://schemas.microsoft.com/office/drawing/2014/main" id="{32F45F79-DFB1-41C6-871D-93F2FBC95CF8}"/>
              </a:ext>
            </a:extLst>
          </p:cNvPr>
          <p:cNvPicPr>
            <a:picLocks noChangeAspect="1"/>
          </p:cNvPicPr>
          <p:nvPr/>
        </p:nvPicPr>
        <p:blipFill>
          <a:blip r:embed="rId3"/>
          <a:stretch>
            <a:fillRect/>
          </a:stretch>
        </p:blipFill>
        <p:spPr>
          <a:xfrm>
            <a:off x="0" y="228532"/>
            <a:ext cx="12188825" cy="6400936"/>
          </a:xfrm>
          <a:prstGeom prst="rect">
            <a:avLst/>
          </a:prstGeom>
        </p:spPr>
      </p:pic>
    </p:spTree>
    <p:extLst>
      <p:ext uri="{BB962C8B-B14F-4D97-AF65-F5344CB8AC3E}">
        <p14:creationId xmlns:p14="http://schemas.microsoft.com/office/powerpoint/2010/main" val="523087788"/>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697F227D-6ABF-4193-BF41-EEADCEDA4FBD}"/>
              </a:ext>
            </a:extLst>
          </p:cNvPr>
          <p:cNvSpPr txBox="1"/>
          <p:nvPr/>
        </p:nvSpPr>
        <p:spPr>
          <a:xfrm>
            <a:off x="837828" y="1484784"/>
            <a:ext cx="10928632" cy="3739357"/>
          </a:xfrm>
          <a:prstGeom prst="rect">
            <a:avLst/>
          </a:prstGeom>
          <a:noFill/>
        </p:spPr>
        <p:txBody>
          <a:bodyPr wrap="square" rtlCol="0">
            <a:spAutoFit/>
          </a:bodyPr>
          <a:lstStyle/>
          <a:p>
            <a:pPr>
              <a:lnSpc>
                <a:spcPts val="4400"/>
              </a:lnSpc>
              <a:spcBef>
                <a:spcPts val="2400"/>
              </a:spcBef>
            </a:pPr>
            <a:r>
              <a:rPr lang="en-US" altLang="zh-CN" sz="2800" dirty="0">
                <a:solidFill>
                  <a:schemeClr val="bg1"/>
                </a:solidFill>
              </a:rPr>
              <a:t> In addition to these sutras, many other </a:t>
            </a:r>
            <a:r>
              <a:rPr lang="en-US" altLang="zh-CN" sz="2800" dirty="0" err="1">
                <a:solidFill>
                  <a:schemeClr val="bg1"/>
                </a:solidFill>
              </a:rPr>
              <a:t>Mahāyāna</a:t>
            </a:r>
            <a:r>
              <a:rPr lang="en-US" altLang="zh-CN" sz="2800" dirty="0">
                <a:solidFill>
                  <a:schemeClr val="bg1"/>
                </a:solidFill>
              </a:rPr>
              <a:t> texts also feature </a:t>
            </a:r>
            <a:r>
              <a:rPr lang="en-US" altLang="zh-CN" sz="2800" dirty="0" err="1">
                <a:solidFill>
                  <a:schemeClr val="bg1"/>
                </a:solidFill>
              </a:rPr>
              <a:t>Amitābha</a:t>
            </a:r>
            <a:r>
              <a:rPr lang="en-US" altLang="zh-CN" sz="2800" dirty="0">
                <a:solidFill>
                  <a:schemeClr val="bg1"/>
                </a:solidFill>
              </a:rPr>
              <a:t>, and a total of 290 such works have been identified in the </a:t>
            </a:r>
            <a:r>
              <a:rPr lang="en-US" altLang="zh-CN" sz="2800" dirty="0" err="1">
                <a:solidFill>
                  <a:schemeClr val="bg1"/>
                </a:solidFill>
              </a:rPr>
              <a:t>Taishō</a:t>
            </a:r>
            <a:r>
              <a:rPr lang="en-US" altLang="zh-CN" sz="2800" dirty="0">
                <a:solidFill>
                  <a:schemeClr val="bg1"/>
                </a:solidFill>
              </a:rPr>
              <a:t> </a:t>
            </a:r>
            <a:r>
              <a:rPr lang="en-US" altLang="zh-CN" sz="2800" dirty="0" err="1">
                <a:solidFill>
                  <a:schemeClr val="bg1"/>
                </a:solidFill>
              </a:rPr>
              <a:t>Tripiṭaka</a:t>
            </a:r>
            <a:r>
              <a:rPr lang="en-US" altLang="zh-CN" sz="2800" dirty="0">
                <a:solidFill>
                  <a:schemeClr val="bg1"/>
                </a:solidFill>
              </a:rPr>
              <a:t>.</a:t>
            </a:r>
          </a:p>
          <a:p>
            <a:pPr>
              <a:lnSpc>
                <a:spcPts val="4400"/>
              </a:lnSpc>
              <a:spcBef>
                <a:spcPts val="2400"/>
              </a:spcBef>
            </a:pPr>
            <a:r>
              <a:rPr lang="en-US" altLang="zh-CN" sz="2800" dirty="0">
                <a:solidFill>
                  <a:schemeClr val="bg1"/>
                </a:solidFill>
              </a:rPr>
              <a:t>According to Julian Pas, the </a:t>
            </a:r>
            <a:r>
              <a:rPr lang="en-US" altLang="zh-CN" sz="2800" i="1" dirty="0">
                <a:solidFill>
                  <a:schemeClr val="bg1"/>
                </a:solidFill>
              </a:rPr>
              <a:t>long</a:t>
            </a:r>
            <a:r>
              <a:rPr lang="en-US" altLang="zh-CN" sz="2800" dirty="0">
                <a:solidFill>
                  <a:schemeClr val="bg1"/>
                </a:solidFill>
              </a:rPr>
              <a:t> and </a:t>
            </a:r>
            <a:r>
              <a:rPr lang="en-US" altLang="zh-CN" sz="2800" i="1" dirty="0">
                <a:solidFill>
                  <a:schemeClr val="bg1"/>
                </a:solidFill>
              </a:rPr>
              <a:t>short</a:t>
            </a:r>
            <a:r>
              <a:rPr lang="en-US" altLang="zh-CN" sz="2800" dirty="0">
                <a:solidFill>
                  <a:schemeClr val="bg1"/>
                </a:solidFill>
              </a:rPr>
              <a:t> </a:t>
            </a:r>
            <a:r>
              <a:rPr lang="en-US" altLang="zh-CN" sz="2800" i="1" dirty="0" err="1">
                <a:solidFill>
                  <a:schemeClr val="bg1"/>
                </a:solidFill>
              </a:rPr>
              <a:t>Sukhāvatīvyūha</a:t>
            </a:r>
            <a:r>
              <a:rPr lang="en-US" altLang="zh-CN" sz="2800" i="1" dirty="0">
                <a:solidFill>
                  <a:schemeClr val="bg1"/>
                </a:solidFill>
              </a:rPr>
              <a:t> </a:t>
            </a:r>
            <a:r>
              <a:rPr lang="en-US" altLang="zh-CN" sz="2800" i="1" dirty="0" err="1">
                <a:solidFill>
                  <a:schemeClr val="bg1"/>
                </a:solidFill>
              </a:rPr>
              <a:t>sūtras</a:t>
            </a:r>
            <a:r>
              <a:rPr lang="en-US" altLang="zh-CN" sz="2800" i="1" dirty="0">
                <a:solidFill>
                  <a:schemeClr val="bg1"/>
                </a:solidFill>
              </a:rPr>
              <a:t> </a:t>
            </a:r>
            <a:r>
              <a:rPr lang="en-US" altLang="zh-CN" sz="2800" dirty="0">
                <a:solidFill>
                  <a:schemeClr val="bg1"/>
                </a:solidFill>
              </a:rPr>
              <a:t>were composed during the 1st and 2nd centuries CE, though he considers the </a:t>
            </a:r>
            <a:r>
              <a:rPr lang="en-US" altLang="zh-CN" sz="2800" i="1" dirty="0">
                <a:solidFill>
                  <a:schemeClr val="bg1"/>
                </a:solidFill>
              </a:rPr>
              <a:t>smaller </a:t>
            </a:r>
            <a:r>
              <a:rPr lang="en-US" altLang="zh-CN" sz="2800" i="1" dirty="0" err="1">
                <a:solidFill>
                  <a:schemeClr val="bg1"/>
                </a:solidFill>
              </a:rPr>
              <a:t>Sukhāvatīvyūha</a:t>
            </a:r>
            <a:r>
              <a:rPr lang="en-US" altLang="zh-CN" sz="2800" i="1" dirty="0">
                <a:solidFill>
                  <a:schemeClr val="bg1"/>
                </a:solidFill>
              </a:rPr>
              <a:t> </a:t>
            </a:r>
            <a:r>
              <a:rPr lang="en-US" altLang="zh-CN" sz="2800" dirty="0">
                <a:solidFill>
                  <a:schemeClr val="bg1"/>
                </a:solidFill>
              </a:rPr>
              <a:t>to be earlier.</a:t>
            </a:r>
          </a:p>
        </p:txBody>
      </p:sp>
      <p:sp>
        <p:nvSpPr>
          <p:cNvPr id="2" name="矩形: 按鈕形 1">
            <a:extLst>
              <a:ext uri="{FF2B5EF4-FFF2-40B4-BE49-F238E27FC236}">
                <a16:creationId xmlns:a16="http://schemas.microsoft.com/office/drawing/2014/main" id="{D72DE11E-8E94-0594-6D96-90EE142DEBE3}"/>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Zen School-1</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859508637"/>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D59FFFE7-7D9C-42B0-8C79-74628A4AD762}"/>
              </a:ext>
            </a:extLst>
          </p:cNvPr>
          <p:cNvSpPr txBox="1"/>
          <p:nvPr/>
        </p:nvSpPr>
        <p:spPr>
          <a:xfrm>
            <a:off x="837828" y="1556792"/>
            <a:ext cx="10928632" cy="3431580"/>
          </a:xfrm>
          <a:prstGeom prst="rect">
            <a:avLst/>
          </a:prstGeom>
          <a:noFill/>
        </p:spPr>
        <p:txBody>
          <a:bodyPr wrap="square" rtlCol="0">
            <a:spAutoFit/>
          </a:bodyPr>
          <a:lstStyle/>
          <a:p>
            <a:pPr>
              <a:lnSpc>
                <a:spcPts val="4400"/>
              </a:lnSpc>
              <a:spcBef>
                <a:spcPts val="2400"/>
              </a:spcBef>
            </a:pPr>
            <a:r>
              <a:rPr lang="en-US" altLang="zh-CN" sz="2800" dirty="0">
                <a:solidFill>
                  <a:schemeClr val="bg1"/>
                </a:solidFill>
              </a:rPr>
              <a:t>Andrew </a:t>
            </a:r>
            <a:r>
              <a:rPr lang="en-US" altLang="zh-CN" sz="2800" dirty="0" err="1">
                <a:solidFill>
                  <a:schemeClr val="bg1"/>
                </a:solidFill>
              </a:rPr>
              <a:t>Skilton</a:t>
            </a:r>
            <a:r>
              <a:rPr lang="en-US" altLang="zh-CN" sz="2800" dirty="0">
                <a:solidFill>
                  <a:schemeClr val="bg1"/>
                </a:solidFill>
              </a:rPr>
              <a:t> writes that the descriptions of </a:t>
            </a:r>
            <a:r>
              <a:rPr lang="en-US" altLang="zh-CN" sz="2800" dirty="0" err="1">
                <a:solidFill>
                  <a:schemeClr val="bg1"/>
                </a:solidFill>
              </a:rPr>
              <a:t>Sukhāvatī</a:t>
            </a:r>
            <a:r>
              <a:rPr lang="en-US" altLang="zh-CN" sz="2800" dirty="0">
                <a:solidFill>
                  <a:schemeClr val="bg1"/>
                </a:solidFill>
              </a:rPr>
              <a:t> given in the </a:t>
            </a:r>
            <a:r>
              <a:rPr lang="en-US" altLang="zh-CN" sz="2800" i="1" dirty="0" err="1">
                <a:solidFill>
                  <a:schemeClr val="bg1"/>
                </a:solidFill>
              </a:rPr>
              <a:t>Sukhāvatīvyūha</a:t>
            </a:r>
            <a:r>
              <a:rPr lang="en-US" altLang="zh-CN" sz="2800" i="1" dirty="0">
                <a:solidFill>
                  <a:schemeClr val="bg1"/>
                </a:solidFill>
              </a:rPr>
              <a:t> </a:t>
            </a:r>
            <a:r>
              <a:rPr lang="en-US" altLang="zh-CN" sz="2800" i="1" dirty="0" err="1">
                <a:solidFill>
                  <a:schemeClr val="bg1"/>
                </a:solidFill>
              </a:rPr>
              <a:t>sūtras</a:t>
            </a:r>
            <a:r>
              <a:rPr lang="en-US" altLang="zh-CN" sz="2800" i="1" dirty="0">
                <a:solidFill>
                  <a:schemeClr val="bg1"/>
                </a:solidFill>
              </a:rPr>
              <a:t> </a:t>
            </a:r>
            <a:r>
              <a:rPr lang="en-US" altLang="zh-CN" sz="2800" dirty="0">
                <a:solidFill>
                  <a:schemeClr val="bg1"/>
                </a:solidFill>
              </a:rPr>
              <a:t>suggests that these descriptions were originally used for meditation: "This land, called </a:t>
            </a:r>
            <a:r>
              <a:rPr lang="en-US" altLang="zh-CN" sz="2800" dirty="0" err="1">
                <a:solidFill>
                  <a:schemeClr val="bg1"/>
                </a:solidFill>
              </a:rPr>
              <a:t>Sukhāvatī</a:t>
            </a:r>
            <a:r>
              <a:rPr lang="en-US" altLang="zh-CN" sz="2800" dirty="0">
                <a:solidFill>
                  <a:schemeClr val="bg1"/>
                </a:solidFill>
              </a:rPr>
              <a:t> or "blissful," is described in great detail, in a way that suggests that the </a:t>
            </a:r>
            <a:r>
              <a:rPr lang="en-US" altLang="zh-CN" sz="2800" dirty="0" err="1">
                <a:solidFill>
                  <a:schemeClr val="bg1"/>
                </a:solidFill>
              </a:rPr>
              <a:t>sūtras</a:t>
            </a:r>
            <a:r>
              <a:rPr lang="en-US" altLang="zh-CN" sz="2800" dirty="0">
                <a:solidFill>
                  <a:schemeClr val="bg1"/>
                </a:solidFill>
              </a:rPr>
              <a:t> were to be used as guides to </a:t>
            </a:r>
            <a:r>
              <a:rPr lang="en-US" altLang="zh-CN" sz="2800" dirty="0" err="1">
                <a:solidFill>
                  <a:schemeClr val="bg1"/>
                </a:solidFill>
              </a:rPr>
              <a:t>visualisation</a:t>
            </a:r>
            <a:r>
              <a:rPr lang="en-US" altLang="zh-CN" sz="2800" dirty="0">
                <a:solidFill>
                  <a:schemeClr val="bg1"/>
                </a:solidFill>
              </a:rPr>
              <a:t> meditation, and also gives an impression of a magical world of intense visual and s</a:t>
            </a:r>
            <a:r>
              <a:rPr lang="en-US" altLang="zh-CN" sz="2800" u="sng" dirty="0">
                <a:solidFill>
                  <a:schemeClr val="bg1"/>
                </a:solidFill>
              </a:rPr>
              <a:t>o</a:t>
            </a:r>
            <a:r>
              <a:rPr lang="en-US" altLang="zh-CN" sz="2800" dirty="0">
                <a:solidFill>
                  <a:schemeClr val="bg1"/>
                </a:solidFill>
              </a:rPr>
              <a:t>norous delight."</a:t>
            </a:r>
          </a:p>
        </p:txBody>
      </p:sp>
      <p:sp>
        <p:nvSpPr>
          <p:cNvPr id="2" name="矩形: 按鈕形 1">
            <a:extLst>
              <a:ext uri="{FF2B5EF4-FFF2-40B4-BE49-F238E27FC236}">
                <a16:creationId xmlns:a16="http://schemas.microsoft.com/office/drawing/2014/main" id="{60AABD75-859B-173A-E81A-8DC40B553BBA}"/>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Zen School-1</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2597164597"/>
      </p:ext>
    </p:extLst>
  </p:cSld>
  <p:clrMapOvr>
    <a:overrideClrMapping bg1="lt1" tx1="dk1" bg2="lt2" tx2="dk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BACC2736-6FB3-49B8-A3A5-ACBE551B5057}"/>
              </a:ext>
            </a:extLst>
          </p:cNvPr>
          <p:cNvSpPr txBox="1"/>
          <p:nvPr/>
        </p:nvSpPr>
        <p:spPr>
          <a:xfrm>
            <a:off x="837828" y="1556792"/>
            <a:ext cx="10928632" cy="3995837"/>
          </a:xfrm>
          <a:prstGeom prst="rect">
            <a:avLst/>
          </a:prstGeom>
          <a:noFill/>
        </p:spPr>
        <p:txBody>
          <a:bodyPr wrap="square" rtlCol="0">
            <a:spAutoFit/>
          </a:bodyPr>
          <a:lstStyle/>
          <a:p>
            <a:pPr>
              <a:lnSpc>
                <a:spcPts val="4400"/>
              </a:lnSpc>
              <a:spcBef>
                <a:spcPts val="2400"/>
              </a:spcBef>
            </a:pPr>
            <a:r>
              <a:rPr lang="en-US" altLang="zh-CN" sz="2800" dirty="0">
                <a:solidFill>
                  <a:schemeClr val="bg1"/>
                </a:solidFill>
              </a:rPr>
              <a:t>In the </a:t>
            </a:r>
            <a:r>
              <a:rPr lang="en-US" altLang="zh-CN" sz="2800" i="1" dirty="0">
                <a:solidFill>
                  <a:schemeClr val="bg1"/>
                </a:solidFill>
              </a:rPr>
              <a:t>Infinite Life Sutra</a:t>
            </a:r>
            <a:r>
              <a:rPr lang="en-US" altLang="zh-CN" sz="2800" dirty="0">
                <a:solidFill>
                  <a:schemeClr val="bg1"/>
                </a:solidFill>
              </a:rPr>
              <a:t>, Gautama Buddha begins by describing to his attendant </a:t>
            </a:r>
            <a:r>
              <a:rPr lang="en-US" altLang="zh-CN" sz="2800" dirty="0" err="1">
                <a:solidFill>
                  <a:schemeClr val="bg1"/>
                </a:solidFill>
              </a:rPr>
              <a:t>Ānanda</a:t>
            </a:r>
            <a:r>
              <a:rPr lang="en-US" altLang="zh-CN" sz="2800" dirty="0">
                <a:solidFill>
                  <a:schemeClr val="bg1"/>
                </a:solidFill>
              </a:rPr>
              <a:t> a past life of the buddha </a:t>
            </a:r>
            <a:r>
              <a:rPr lang="en-US" altLang="zh-CN" sz="2800" dirty="0" err="1">
                <a:solidFill>
                  <a:schemeClr val="bg1"/>
                </a:solidFill>
              </a:rPr>
              <a:t>Amitābha</a:t>
            </a:r>
            <a:r>
              <a:rPr lang="en-US" altLang="zh-CN" sz="2800" dirty="0">
                <a:solidFill>
                  <a:schemeClr val="bg1"/>
                </a:solidFill>
              </a:rPr>
              <a:t>. He states that in a past life, </a:t>
            </a:r>
            <a:r>
              <a:rPr lang="en-US" altLang="zh-CN" sz="2800" dirty="0" err="1">
                <a:solidFill>
                  <a:schemeClr val="bg1"/>
                </a:solidFill>
              </a:rPr>
              <a:t>Amitābha</a:t>
            </a:r>
            <a:r>
              <a:rPr lang="en-US" altLang="zh-CN" sz="2800" dirty="0">
                <a:solidFill>
                  <a:schemeClr val="bg1"/>
                </a:solidFill>
              </a:rPr>
              <a:t> was once a king who renounced his kingdom, and became a monastic bodhisattva named </a:t>
            </a:r>
            <a:r>
              <a:rPr lang="en-US" altLang="zh-CN" sz="2800" dirty="0" err="1">
                <a:solidFill>
                  <a:schemeClr val="bg1"/>
                </a:solidFill>
              </a:rPr>
              <a:t>Dharmākara</a:t>
            </a:r>
            <a:r>
              <a:rPr lang="en-US" altLang="zh-CN" sz="2800" dirty="0">
                <a:solidFill>
                  <a:schemeClr val="bg1"/>
                </a:solidFill>
              </a:rPr>
              <a:t> ("Dharma Storehouse"). Under the guidance of the buddha </a:t>
            </a:r>
            <a:r>
              <a:rPr lang="en-US" altLang="zh-CN" sz="2800" dirty="0" err="1">
                <a:solidFill>
                  <a:schemeClr val="bg1"/>
                </a:solidFill>
              </a:rPr>
              <a:t>Lokeśvararāja</a:t>
            </a:r>
            <a:r>
              <a:rPr lang="en-US" altLang="zh-CN" sz="2800" dirty="0">
                <a:solidFill>
                  <a:schemeClr val="bg1"/>
                </a:solidFill>
              </a:rPr>
              <a:t> ("World Sovereign King"), innumerable buddha-lands throughout the ten directions were revealed to him.</a:t>
            </a:r>
          </a:p>
        </p:txBody>
      </p:sp>
      <p:sp>
        <p:nvSpPr>
          <p:cNvPr id="2" name="矩形: 按鈕形 1">
            <a:extLst>
              <a:ext uri="{FF2B5EF4-FFF2-40B4-BE49-F238E27FC236}">
                <a16:creationId xmlns:a16="http://schemas.microsoft.com/office/drawing/2014/main" id="{11ECFF60-F5FC-1A3F-5023-1DBE2A410B28}"/>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Zen School-1</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1341625688"/>
      </p:ext>
    </p:extLst>
  </p:cSld>
  <p:clrMapOvr>
    <a:overrideClrMapping bg1="lt1" tx1="dk1" bg2="lt2" tx2="dk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ACA48B43-1AA7-425A-A9D8-FF22454289CF}"/>
              </a:ext>
            </a:extLst>
          </p:cNvPr>
          <p:cNvSpPr txBox="1"/>
          <p:nvPr/>
        </p:nvSpPr>
        <p:spPr>
          <a:xfrm>
            <a:off x="621804" y="1268760"/>
            <a:ext cx="6120680" cy="4560094"/>
          </a:xfrm>
          <a:prstGeom prst="rect">
            <a:avLst/>
          </a:prstGeom>
          <a:noFill/>
        </p:spPr>
        <p:txBody>
          <a:bodyPr wrap="square" rtlCol="0">
            <a:spAutoFit/>
          </a:bodyPr>
          <a:lstStyle/>
          <a:p>
            <a:pPr>
              <a:lnSpc>
                <a:spcPts val="4400"/>
              </a:lnSpc>
              <a:spcBef>
                <a:spcPts val="2400"/>
              </a:spcBef>
            </a:pPr>
            <a:r>
              <a:rPr lang="en-US" altLang="zh-CN" sz="2800" dirty="0">
                <a:solidFill>
                  <a:schemeClr val="bg1"/>
                </a:solidFill>
              </a:rPr>
              <a:t>After meditating for five eons as a bodhisattva, he then made a great series of vows to save all sentient beings, and through his great merit, created the realm of </a:t>
            </a:r>
            <a:r>
              <a:rPr lang="en-US" altLang="zh-CN" sz="2800" dirty="0" err="1">
                <a:solidFill>
                  <a:schemeClr val="bg1"/>
                </a:solidFill>
              </a:rPr>
              <a:t>Sukhāvatī</a:t>
            </a:r>
            <a:r>
              <a:rPr lang="en-US" altLang="zh-CN" sz="2800" dirty="0">
                <a:solidFill>
                  <a:schemeClr val="bg1"/>
                </a:solidFill>
              </a:rPr>
              <a:t> ("Ultimate Bliss"). This land of </a:t>
            </a:r>
            <a:r>
              <a:rPr lang="en-US" altLang="zh-CN" sz="2800" dirty="0" err="1">
                <a:solidFill>
                  <a:schemeClr val="bg1"/>
                </a:solidFill>
              </a:rPr>
              <a:t>Sukhāvatī</a:t>
            </a:r>
            <a:r>
              <a:rPr lang="en-US" altLang="zh-CN" sz="2800" dirty="0">
                <a:solidFill>
                  <a:schemeClr val="bg1"/>
                </a:solidFill>
              </a:rPr>
              <a:t> would later come to be known as the Pure Land (</a:t>
            </a:r>
            <a:r>
              <a:rPr lang="zh-TW" altLang="en-US" sz="2800" dirty="0">
                <a:solidFill>
                  <a:schemeClr val="bg1"/>
                </a:solidFill>
              </a:rPr>
              <a:t>淨土</a:t>
            </a:r>
            <a:r>
              <a:rPr lang="en-US" altLang="zh-TW" sz="2800" dirty="0">
                <a:solidFill>
                  <a:schemeClr val="bg1"/>
                </a:solidFill>
              </a:rPr>
              <a:t>) </a:t>
            </a:r>
            <a:r>
              <a:rPr lang="en-US" altLang="zh-CN" sz="2800" dirty="0">
                <a:solidFill>
                  <a:schemeClr val="bg1"/>
                </a:solidFill>
              </a:rPr>
              <a:t>in Chinese translation. </a:t>
            </a:r>
          </a:p>
        </p:txBody>
      </p:sp>
      <p:pic>
        <p:nvPicPr>
          <p:cNvPr id="3" name="圖片 2">
            <a:extLst>
              <a:ext uri="{FF2B5EF4-FFF2-40B4-BE49-F238E27FC236}">
                <a16:creationId xmlns:a16="http://schemas.microsoft.com/office/drawing/2014/main" id="{39A6BA1B-95BB-4A35-B7E5-B82E5498013B}"/>
              </a:ext>
            </a:extLst>
          </p:cNvPr>
          <p:cNvPicPr>
            <a:picLocks noChangeAspect="1"/>
          </p:cNvPicPr>
          <p:nvPr/>
        </p:nvPicPr>
        <p:blipFill>
          <a:blip r:embed="rId3"/>
          <a:stretch>
            <a:fillRect/>
          </a:stretch>
        </p:blipFill>
        <p:spPr>
          <a:xfrm>
            <a:off x="7616825" y="0"/>
            <a:ext cx="4572000" cy="6858000"/>
          </a:xfrm>
          <a:prstGeom prst="rect">
            <a:avLst/>
          </a:prstGeom>
        </p:spPr>
      </p:pic>
      <p:sp>
        <p:nvSpPr>
          <p:cNvPr id="2" name="矩形: 按鈕形 1">
            <a:extLst>
              <a:ext uri="{FF2B5EF4-FFF2-40B4-BE49-F238E27FC236}">
                <a16:creationId xmlns:a16="http://schemas.microsoft.com/office/drawing/2014/main" id="{2A6A75FF-F3FE-122E-798F-37130BB9BCDA}"/>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Zen School-1</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2874029041"/>
      </p:ext>
    </p:extLst>
  </p:cSld>
  <p:clrMapOvr>
    <a:overrideClrMapping bg1="lt1" tx1="dk1" bg2="lt2" tx2="dk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D1E94898-061F-429B-90F3-278F1745B2F4}"/>
              </a:ext>
            </a:extLst>
          </p:cNvPr>
          <p:cNvSpPr txBox="1"/>
          <p:nvPr/>
        </p:nvSpPr>
        <p:spPr>
          <a:xfrm>
            <a:off x="405780" y="1271194"/>
            <a:ext cx="7848872" cy="4606078"/>
          </a:xfrm>
          <a:prstGeom prst="rect">
            <a:avLst/>
          </a:prstGeom>
          <a:noFill/>
        </p:spPr>
        <p:txBody>
          <a:bodyPr wrap="square" rtlCol="0">
            <a:spAutoFit/>
          </a:bodyPr>
          <a:lstStyle/>
          <a:p>
            <a:pPr>
              <a:lnSpc>
                <a:spcPts val="4400"/>
              </a:lnSpc>
              <a:spcBef>
                <a:spcPts val="2400"/>
              </a:spcBef>
            </a:pPr>
            <a:r>
              <a:rPr lang="en-US" altLang="zh-CN" sz="2800" dirty="0">
                <a:solidFill>
                  <a:schemeClr val="bg1"/>
                </a:solidFill>
              </a:rPr>
              <a:t>The Pure Land teachings first became prominent in China with the founding of </a:t>
            </a:r>
            <a:r>
              <a:rPr lang="en-US" altLang="zh-CN" sz="2800" dirty="0" err="1">
                <a:solidFill>
                  <a:schemeClr val="bg1"/>
                </a:solidFill>
              </a:rPr>
              <a:t>Donglin</a:t>
            </a:r>
            <a:r>
              <a:rPr lang="en-US" altLang="zh-CN" sz="2800" dirty="0">
                <a:solidFill>
                  <a:schemeClr val="bg1"/>
                </a:solidFill>
              </a:rPr>
              <a:t> Temple at Mount Lu (</a:t>
            </a:r>
            <a:r>
              <a:rPr lang="zh-TW" altLang="en-US" sz="2800" dirty="0">
                <a:solidFill>
                  <a:schemeClr val="bg1"/>
                </a:solidFill>
              </a:rPr>
              <a:t>廬山</a:t>
            </a:r>
            <a:r>
              <a:rPr lang="en-US" altLang="zh-TW" sz="2800" dirty="0">
                <a:solidFill>
                  <a:schemeClr val="bg1"/>
                </a:solidFill>
              </a:rPr>
              <a:t>) </a:t>
            </a:r>
            <a:r>
              <a:rPr lang="en-US" altLang="zh-CN" sz="2800" dirty="0">
                <a:solidFill>
                  <a:schemeClr val="bg1"/>
                </a:solidFill>
              </a:rPr>
              <a:t>by </a:t>
            </a:r>
            <a:r>
              <a:rPr lang="en-US" altLang="zh-CN" sz="2800" dirty="0" err="1">
                <a:solidFill>
                  <a:schemeClr val="bg1"/>
                </a:solidFill>
              </a:rPr>
              <a:t>Huiyuan</a:t>
            </a:r>
            <a:r>
              <a:rPr lang="en-US" altLang="zh-CN" sz="2800" dirty="0">
                <a:solidFill>
                  <a:schemeClr val="bg1"/>
                </a:solidFill>
              </a:rPr>
              <a:t> (</a:t>
            </a:r>
            <a:r>
              <a:rPr lang="zh-TW" altLang="en-US" sz="2800" dirty="0">
                <a:solidFill>
                  <a:schemeClr val="bg1"/>
                </a:solidFill>
              </a:rPr>
              <a:t>慧遠</a:t>
            </a:r>
            <a:r>
              <a:rPr lang="en-US" altLang="zh-TW" sz="2800" dirty="0">
                <a:solidFill>
                  <a:schemeClr val="bg1"/>
                </a:solidFill>
              </a:rPr>
              <a:t>; 334-416) </a:t>
            </a:r>
            <a:r>
              <a:rPr lang="en-US" altLang="zh-CN" sz="2800" dirty="0">
                <a:solidFill>
                  <a:schemeClr val="bg1"/>
                </a:solidFill>
              </a:rPr>
              <a:t>in 402. As a young man, </a:t>
            </a:r>
            <a:r>
              <a:rPr lang="en-US" altLang="zh-CN" sz="2800" dirty="0" err="1">
                <a:solidFill>
                  <a:schemeClr val="bg1"/>
                </a:solidFill>
              </a:rPr>
              <a:t>Huiyuan</a:t>
            </a:r>
            <a:r>
              <a:rPr lang="en-US" altLang="zh-CN" sz="2800" dirty="0">
                <a:solidFill>
                  <a:schemeClr val="bg1"/>
                </a:solidFill>
              </a:rPr>
              <a:t> </a:t>
            </a:r>
            <a:r>
              <a:rPr lang="en-US" altLang="zh-CN" sz="2800" dirty="0" err="1">
                <a:solidFill>
                  <a:schemeClr val="bg1"/>
                </a:solidFill>
              </a:rPr>
              <a:t>practised</a:t>
            </a:r>
            <a:r>
              <a:rPr lang="en-US" altLang="zh-CN" sz="2800" dirty="0">
                <a:solidFill>
                  <a:schemeClr val="bg1"/>
                </a:solidFill>
              </a:rPr>
              <a:t> Daoism, but felt the theories of immortality to be vague and unreliable, and unrepresentative of the ultimate truth. Instead, he turned to Buddhism and became a monk learning under </a:t>
            </a:r>
            <a:r>
              <a:rPr lang="en-US" altLang="zh-CN" sz="2800" dirty="0" err="1">
                <a:solidFill>
                  <a:schemeClr val="bg1"/>
                </a:solidFill>
              </a:rPr>
              <a:t>Dao'an</a:t>
            </a:r>
            <a:r>
              <a:rPr lang="en-US" altLang="zh-CN" sz="2800" dirty="0">
                <a:solidFill>
                  <a:schemeClr val="bg1"/>
                </a:solidFill>
              </a:rPr>
              <a:t> (</a:t>
            </a:r>
            <a:r>
              <a:rPr lang="zh-TW" altLang="en-US" sz="2800" dirty="0">
                <a:solidFill>
                  <a:schemeClr val="bg1"/>
                </a:solidFill>
              </a:rPr>
              <a:t>道安</a:t>
            </a:r>
            <a:r>
              <a:rPr lang="en-US" altLang="zh-TW" sz="2800" dirty="0">
                <a:solidFill>
                  <a:schemeClr val="bg1"/>
                </a:solidFill>
              </a:rPr>
              <a:t>). </a:t>
            </a:r>
            <a:endParaRPr lang="en-US" altLang="zh-CN" sz="2800" dirty="0">
              <a:solidFill>
                <a:schemeClr val="bg1"/>
              </a:solidFill>
            </a:endParaRPr>
          </a:p>
        </p:txBody>
      </p:sp>
      <p:pic>
        <p:nvPicPr>
          <p:cNvPr id="7" name="圖片 6">
            <a:extLst>
              <a:ext uri="{FF2B5EF4-FFF2-40B4-BE49-F238E27FC236}">
                <a16:creationId xmlns:a16="http://schemas.microsoft.com/office/drawing/2014/main" id="{E2983406-4142-4176-B451-77ABBF0FC397}"/>
              </a:ext>
            </a:extLst>
          </p:cNvPr>
          <p:cNvPicPr>
            <a:picLocks noChangeAspect="1"/>
          </p:cNvPicPr>
          <p:nvPr/>
        </p:nvPicPr>
        <p:blipFill>
          <a:blip r:embed="rId4"/>
          <a:stretch>
            <a:fillRect/>
          </a:stretch>
        </p:blipFill>
        <p:spPr>
          <a:xfrm>
            <a:off x="8293680" y="1373324"/>
            <a:ext cx="3511780" cy="4111352"/>
          </a:xfrm>
          <a:prstGeom prst="rect">
            <a:avLst/>
          </a:prstGeom>
        </p:spPr>
      </p:pic>
      <p:sp>
        <p:nvSpPr>
          <p:cNvPr id="8" name="文字方塊 7">
            <a:extLst>
              <a:ext uri="{FF2B5EF4-FFF2-40B4-BE49-F238E27FC236}">
                <a16:creationId xmlns:a16="http://schemas.microsoft.com/office/drawing/2014/main" id="{46316790-7B0A-4A5E-9671-F2F1BE940878}"/>
              </a:ext>
            </a:extLst>
          </p:cNvPr>
          <p:cNvSpPr txBox="1"/>
          <p:nvPr/>
        </p:nvSpPr>
        <p:spPr>
          <a:xfrm>
            <a:off x="6094412" y="5991811"/>
            <a:ext cx="5977464" cy="369332"/>
          </a:xfrm>
          <a:prstGeom prst="rect">
            <a:avLst/>
          </a:prstGeom>
          <a:noFill/>
        </p:spPr>
        <p:txBody>
          <a:bodyPr wrap="square" rtlCol="0">
            <a:spAutoFit/>
          </a:bodyPr>
          <a:lstStyle/>
          <a:p>
            <a:r>
              <a:rPr lang="en-US" altLang="zh-CN" sz="1800" dirty="0" err="1">
                <a:solidFill>
                  <a:srgbClr val="FFFF00"/>
                </a:solidFill>
              </a:rPr>
              <a:t>Huiyuan</a:t>
            </a:r>
            <a:r>
              <a:rPr lang="en-US" altLang="zh-CN" sz="1800" dirty="0">
                <a:solidFill>
                  <a:srgbClr val="FFFF00"/>
                </a:solidFill>
              </a:rPr>
              <a:t>: https://en.wikipedia.org/wiki/Huiyuan_(Buddhist)</a:t>
            </a:r>
          </a:p>
        </p:txBody>
      </p:sp>
      <p:sp>
        <p:nvSpPr>
          <p:cNvPr id="2" name="矩形: 按鈕形 1">
            <a:extLst>
              <a:ext uri="{FF2B5EF4-FFF2-40B4-BE49-F238E27FC236}">
                <a16:creationId xmlns:a16="http://schemas.microsoft.com/office/drawing/2014/main" id="{661A83DE-3A3E-DDD4-2E9F-6056482B09F4}"/>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Zen School-1</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245411631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E32F2A7C-6C91-4FE0-B7C9-85D2641BEB66}"/>
              </a:ext>
            </a:extLst>
          </p:cNvPr>
          <p:cNvSpPr txBox="1"/>
          <p:nvPr/>
        </p:nvSpPr>
        <p:spPr>
          <a:xfrm>
            <a:off x="621804" y="1431081"/>
            <a:ext cx="11233248" cy="3995837"/>
          </a:xfrm>
          <a:prstGeom prst="rect">
            <a:avLst/>
          </a:prstGeom>
          <a:noFill/>
        </p:spPr>
        <p:txBody>
          <a:bodyPr wrap="square" rtlCol="0">
            <a:spAutoFit/>
          </a:bodyPr>
          <a:lstStyle/>
          <a:p>
            <a:pPr>
              <a:lnSpc>
                <a:spcPts val="4400"/>
              </a:lnSpc>
              <a:spcBef>
                <a:spcPts val="2400"/>
              </a:spcBef>
            </a:pPr>
            <a:r>
              <a:rPr lang="en-US" altLang="zh-CN" sz="2800" dirty="0">
                <a:solidFill>
                  <a:schemeClr val="bg1"/>
                </a:solidFill>
              </a:rPr>
              <a:t>Later he founded a monastery at the top of Mount Lu and invited well-known liter</a:t>
            </a:r>
            <a:r>
              <a:rPr lang="en-US" altLang="zh-CN" sz="2800" u="sng" dirty="0">
                <a:solidFill>
                  <a:schemeClr val="bg1"/>
                </a:solidFill>
              </a:rPr>
              <a:t>a</a:t>
            </a:r>
            <a:r>
              <a:rPr lang="en-US" altLang="zh-CN" sz="2800" dirty="0">
                <a:solidFill>
                  <a:schemeClr val="bg1"/>
                </a:solidFill>
              </a:rPr>
              <a:t>ti to study and </a:t>
            </a:r>
            <a:r>
              <a:rPr lang="en-US" altLang="zh-CN" sz="2800" dirty="0" err="1">
                <a:solidFill>
                  <a:schemeClr val="bg1"/>
                </a:solidFill>
              </a:rPr>
              <a:t>practise</a:t>
            </a:r>
            <a:r>
              <a:rPr lang="en-US" altLang="zh-CN" sz="2800" dirty="0">
                <a:solidFill>
                  <a:schemeClr val="bg1"/>
                </a:solidFill>
              </a:rPr>
              <a:t> Buddhism there, where they formed the White Lotus Society (</a:t>
            </a:r>
            <a:r>
              <a:rPr lang="zh-TW" altLang="en-US" sz="2800" dirty="0">
                <a:solidFill>
                  <a:schemeClr val="bg1"/>
                </a:solidFill>
              </a:rPr>
              <a:t>白蓮社</a:t>
            </a:r>
            <a:r>
              <a:rPr lang="en-US" altLang="zh-TW" sz="2800" dirty="0">
                <a:solidFill>
                  <a:schemeClr val="bg1"/>
                </a:solidFill>
              </a:rPr>
              <a:t>). </a:t>
            </a:r>
            <a:r>
              <a:rPr lang="en-US" altLang="zh-CN" sz="2800" dirty="0">
                <a:solidFill>
                  <a:schemeClr val="bg1"/>
                </a:solidFill>
              </a:rPr>
              <a:t>They accepted the </a:t>
            </a:r>
            <a:r>
              <a:rPr lang="en-US" altLang="zh-CN" sz="2800" i="1" dirty="0">
                <a:solidFill>
                  <a:schemeClr val="bg1"/>
                </a:solidFill>
              </a:rPr>
              <a:t>Shorter </a:t>
            </a:r>
            <a:r>
              <a:rPr lang="en-US" altLang="zh-CN" sz="2800" i="1" dirty="0" err="1">
                <a:solidFill>
                  <a:schemeClr val="bg1"/>
                </a:solidFill>
              </a:rPr>
              <a:t>Sukhāvatīvyūha</a:t>
            </a:r>
            <a:r>
              <a:rPr lang="en-US" altLang="zh-CN" sz="2800" i="1" dirty="0">
                <a:solidFill>
                  <a:schemeClr val="bg1"/>
                </a:solidFill>
              </a:rPr>
              <a:t> </a:t>
            </a:r>
            <a:r>
              <a:rPr lang="en-US" altLang="zh-CN" sz="2800" i="1" dirty="0" err="1">
                <a:solidFill>
                  <a:schemeClr val="bg1"/>
                </a:solidFill>
              </a:rPr>
              <a:t>Sūtra</a:t>
            </a:r>
            <a:r>
              <a:rPr lang="en-US" altLang="zh-CN" sz="2800" dirty="0">
                <a:solidFill>
                  <a:schemeClr val="bg1"/>
                </a:solidFill>
              </a:rPr>
              <a:t> and the </a:t>
            </a:r>
            <a:r>
              <a:rPr lang="en-US" altLang="zh-CN" sz="2800" i="1" dirty="0">
                <a:solidFill>
                  <a:schemeClr val="bg1"/>
                </a:solidFill>
              </a:rPr>
              <a:t>Longer </a:t>
            </a:r>
            <a:r>
              <a:rPr lang="en-US" altLang="zh-CN" sz="2800" i="1" dirty="0" err="1">
                <a:solidFill>
                  <a:schemeClr val="bg1"/>
                </a:solidFill>
              </a:rPr>
              <a:t>Sukhāvatīvyūha</a:t>
            </a:r>
            <a:r>
              <a:rPr lang="en-US" altLang="zh-CN" sz="2800" i="1" dirty="0">
                <a:solidFill>
                  <a:schemeClr val="bg1"/>
                </a:solidFill>
              </a:rPr>
              <a:t> </a:t>
            </a:r>
            <a:r>
              <a:rPr lang="en-US" altLang="zh-CN" sz="2800" i="1" dirty="0" err="1">
                <a:solidFill>
                  <a:schemeClr val="bg1"/>
                </a:solidFill>
              </a:rPr>
              <a:t>Sūtra</a:t>
            </a:r>
            <a:r>
              <a:rPr lang="en-US" altLang="zh-CN" sz="2800" i="1" dirty="0">
                <a:solidFill>
                  <a:schemeClr val="bg1"/>
                </a:solidFill>
              </a:rPr>
              <a:t> </a:t>
            </a:r>
            <a:r>
              <a:rPr lang="en-US" altLang="zh-CN" sz="2800" dirty="0">
                <a:solidFill>
                  <a:schemeClr val="bg1"/>
                </a:solidFill>
              </a:rPr>
              <a:t>as their standards among the Buddhist </a:t>
            </a:r>
            <a:r>
              <a:rPr lang="en-US" altLang="zh-CN" sz="2800" dirty="0" err="1">
                <a:solidFill>
                  <a:schemeClr val="bg1"/>
                </a:solidFill>
              </a:rPr>
              <a:t>sūtras</a:t>
            </a:r>
            <a:r>
              <a:rPr lang="en-US" altLang="zh-CN" sz="2800" dirty="0">
                <a:solidFill>
                  <a:schemeClr val="bg1"/>
                </a:solidFill>
              </a:rPr>
              <a:t>, and they advocated the practice of reciting the name of </a:t>
            </a:r>
            <a:r>
              <a:rPr lang="en-US" altLang="zh-CN" sz="2800" dirty="0" err="1">
                <a:solidFill>
                  <a:schemeClr val="bg1"/>
                </a:solidFill>
              </a:rPr>
              <a:t>Amitābha</a:t>
            </a:r>
            <a:r>
              <a:rPr lang="en-US" altLang="zh-CN" sz="2800" dirty="0">
                <a:solidFill>
                  <a:schemeClr val="bg1"/>
                </a:solidFill>
              </a:rPr>
              <a:t> Buddha in order to attain rebirth in the western pure land of </a:t>
            </a:r>
            <a:r>
              <a:rPr lang="en-US" altLang="zh-CN" sz="2800" dirty="0" err="1">
                <a:solidFill>
                  <a:schemeClr val="bg1"/>
                </a:solidFill>
              </a:rPr>
              <a:t>Sukhāvatī</a:t>
            </a:r>
            <a:r>
              <a:rPr lang="en-US" altLang="zh-CN" sz="2800" dirty="0">
                <a:solidFill>
                  <a:schemeClr val="bg1"/>
                </a:solidFill>
              </a:rPr>
              <a:t>.</a:t>
            </a:r>
          </a:p>
        </p:txBody>
      </p:sp>
      <p:sp>
        <p:nvSpPr>
          <p:cNvPr id="2" name="矩形: 按鈕形 1">
            <a:extLst>
              <a:ext uri="{FF2B5EF4-FFF2-40B4-BE49-F238E27FC236}">
                <a16:creationId xmlns:a16="http://schemas.microsoft.com/office/drawing/2014/main" id="{96BDAAEA-C712-D6C1-1F46-4005E32438B0}"/>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Zen School-1</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1172437466"/>
      </p:ext>
    </p:extLst>
  </p:cSld>
  <p:clrMapOvr>
    <a:overrideClrMapping bg1="lt1" tx1="dk1" bg2="lt2" tx2="dk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9D31BAB6-9575-4BD3-AFB2-EE035E106AE3}"/>
              </a:ext>
            </a:extLst>
          </p:cNvPr>
          <p:cNvSpPr txBox="1"/>
          <p:nvPr/>
        </p:nvSpPr>
        <p:spPr>
          <a:xfrm>
            <a:off x="693812" y="1844824"/>
            <a:ext cx="10585176" cy="3431580"/>
          </a:xfrm>
          <a:prstGeom prst="rect">
            <a:avLst/>
          </a:prstGeom>
          <a:noFill/>
        </p:spPr>
        <p:txBody>
          <a:bodyPr wrap="square" rtlCol="0">
            <a:spAutoFit/>
          </a:bodyPr>
          <a:lstStyle/>
          <a:p>
            <a:pPr>
              <a:lnSpc>
                <a:spcPts val="4400"/>
              </a:lnSpc>
              <a:spcBef>
                <a:spcPts val="2400"/>
              </a:spcBef>
            </a:pPr>
            <a:r>
              <a:rPr lang="en-US" altLang="zh-CN" sz="2800" dirty="0">
                <a:solidFill>
                  <a:schemeClr val="bg1"/>
                </a:solidFill>
              </a:rPr>
              <a:t>The Pure Land teachings and meditation methods quickly spread throughout China and were </a:t>
            </a:r>
            <a:r>
              <a:rPr lang="en-US" altLang="zh-CN" sz="2800" dirty="0" err="1">
                <a:solidFill>
                  <a:schemeClr val="bg1"/>
                </a:solidFill>
              </a:rPr>
              <a:t>popularised</a:t>
            </a:r>
            <a:r>
              <a:rPr lang="en-US" altLang="zh-CN" sz="2800" dirty="0">
                <a:solidFill>
                  <a:schemeClr val="bg1"/>
                </a:solidFill>
              </a:rPr>
              <a:t> by a series of elite monastic thinkers. The main teaching of the Chinese Pure Land tradition is based on focusing the mind with Mindfulness of the Buddha through recitation of the name of </a:t>
            </a:r>
            <a:r>
              <a:rPr lang="en-US" altLang="zh-CN" sz="2800" dirty="0" err="1">
                <a:solidFill>
                  <a:schemeClr val="bg1"/>
                </a:solidFill>
              </a:rPr>
              <a:t>Amitābha</a:t>
            </a:r>
            <a:r>
              <a:rPr lang="en-US" altLang="zh-CN" sz="2800" dirty="0">
                <a:solidFill>
                  <a:schemeClr val="bg1"/>
                </a:solidFill>
              </a:rPr>
              <a:t> Buddha, so as to attain rebirth in his pure land of </a:t>
            </a:r>
            <a:r>
              <a:rPr lang="en-US" altLang="zh-CN" sz="2800" dirty="0" err="1">
                <a:solidFill>
                  <a:schemeClr val="bg1"/>
                </a:solidFill>
              </a:rPr>
              <a:t>Sukhāvatī</a:t>
            </a:r>
            <a:r>
              <a:rPr lang="en-US" altLang="zh-CN" sz="2800" dirty="0">
                <a:solidFill>
                  <a:schemeClr val="bg1"/>
                </a:solidFill>
              </a:rPr>
              <a:t>.</a:t>
            </a:r>
          </a:p>
        </p:txBody>
      </p:sp>
      <p:sp>
        <p:nvSpPr>
          <p:cNvPr id="2" name="矩形: 按鈕形 1">
            <a:extLst>
              <a:ext uri="{FF2B5EF4-FFF2-40B4-BE49-F238E27FC236}">
                <a16:creationId xmlns:a16="http://schemas.microsoft.com/office/drawing/2014/main" id="{4575BB8A-CFC0-D5E1-A52A-F30D327C87FD}"/>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Zen School-1</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483787825"/>
      </p:ext>
    </p:extLst>
  </p:cSld>
  <p:clrMapOvr>
    <a:overrideClrMapping bg1="lt1" tx1="dk1" bg2="lt2" tx2="dk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4D17E8F8-EF8A-4E03-B90F-4DC21CCFDA11}"/>
              </a:ext>
            </a:extLst>
          </p:cNvPr>
          <p:cNvSpPr txBox="1"/>
          <p:nvPr/>
        </p:nvSpPr>
        <p:spPr>
          <a:xfrm>
            <a:off x="477788" y="898264"/>
            <a:ext cx="9217024" cy="2867323"/>
          </a:xfrm>
          <a:prstGeom prst="rect">
            <a:avLst/>
          </a:prstGeom>
          <a:noFill/>
        </p:spPr>
        <p:txBody>
          <a:bodyPr wrap="square" rtlCol="0">
            <a:spAutoFit/>
          </a:bodyPr>
          <a:lstStyle/>
          <a:p>
            <a:pPr>
              <a:lnSpc>
                <a:spcPts val="4400"/>
              </a:lnSpc>
              <a:spcBef>
                <a:spcPts val="2400"/>
              </a:spcBef>
            </a:pPr>
            <a:r>
              <a:rPr lang="en-US" altLang="zh-CN" sz="2800" dirty="0">
                <a:solidFill>
                  <a:schemeClr val="bg1"/>
                </a:solidFill>
              </a:rPr>
              <a:t>At a later date, the Pure Land teachings spread to Japan and slowly grew in prominence. </a:t>
            </a:r>
            <a:r>
              <a:rPr lang="en-US" altLang="zh-CN" sz="2800" dirty="0" err="1">
                <a:solidFill>
                  <a:schemeClr val="bg1"/>
                </a:solidFill>
              </a:rPr>
              <a:t>Genshin</a:t>
            </a:r>
            <a:r>
              <a:rPr lang="en-US" altLang="zh-CN" sz="2800" dirty="0">
                <a:solidFill>
                  <a:schemeClr val="bg1"/>
                </a:solidFill>
              </a:rPr>
              <a:t> (942–1017) caused Fujiwara no </a:t>
            </a:r>
            <a:r>
              <a:rPr lang="en-US" altLang="zh-CN" sz="2800" dirty="0" err="1">
                <a:solidFill>
                  <a:schemeClr val="bg1"/>
                </a:solidFill>
              </a:rPr>
              <a:t>Michinaga</a:t>
            </a:r>
            <a:r>
              <a:rPr lang="en-US" altLang="zh-CN" sz="2800" dirty="0">
                <a:solidFill>
                  <a:schemeClr val="bg1"/>
                </a:solidFill>
              </a:rPr>
              <a:t> (966-1028) to accept the Pure Land teachings. </a:t>
            </a:r>
            <a:r>
              <a:rPr lang="en-US" altLang="zh-CN" sz="2800" dirty="0" err="1">
                <a:solidFill>
                  <a:schemeClr val="bg1"/>
                </a:solidFill>
              </a:rPr>
              <a:t>Hōnen</a:t>
            </a:r>
            <a:r>
              <a:rPr lang="en-US" altLang="zh-CN" sz="2800" dirty="0">
                <a:solidFill>
                  <a:schemeClr val="bg1"/>
                </a:solidFill>
              </a:rPr>
              <a:t> (1133–1212) established Pure Land Buddhism as an independent sect in Japan known as </a:t>
            </a:r>
            <a:r>
              <a:rPr lang="en-US" altLang="zh-CN" sz="2800" dirty="0" err="1">
                <a:solidFill>
                  <a:schemeClr val="bg1"/>
                </a:solidFill>
              </a:rPr>
              <a:t>Jōdo-shū</a:t>
            </a:r>
            <a:r>
              <a:rPr lang="en-US" altLang="zh-CN" sz="2800" dirty="0">
                <a:solidFill>
                  <a:schemeClr val="bg1"/>
                </a:solidFill>
              </a:rPr>
              <a:t>.</a:t>
            </a:r>
          </a:p>
        </p:txBody>
      </p:sp>
      <p:sp>
        <p:nvSpPr>
          <p:cNvPr id="2" name="矩形: 按鈕形 1">
            <a:extLst>
              <a:ext uri="{FF2B5EF4-FFF2-40B4-BE49-F238E27FC236}">
                <a16:creationId xmlns:a16="http://schemas.microsoft.com/office/drawing/2014/main" id="{CF728C47-000E-6FD8-F222-D18DEA91DCCA}"/>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Zen School-1</a:t>
            </a:r>
            <a:endParaRPr lang="zh-TW" altLang="en-US" dirty="0">
              <a:solidFill>
                <a:schemeClr val="bg1"/>
              </a:solidFill>
            </a:endParaRPr>
          </a:p>
          <a:p>
            <a:pPr algn="ctr"/>
            <a:endParaRPr lang="zh-TW" altLang="en-US" dirty="0"/>
          </a:p>
        </p:txBody>
      </p:sp>
      <p:sp>
        <p:nvSpPr>
          <p:cNvPr id="3" name="文字方塊 2">
            <a:extLst>
              <a:ext uri="{FF2B5EF4-FFF2-40B4-BE49-F238E27FC236}">
                <a16:creationId xmlns:a16="http://schemas.microsoft.com/office/drawing/2014/main" id="{58B19A7F-8D3F-36F9-D59E-7CE289F7F069}"/>
              </a:ext>
            </a:extLst>
          </p:cNvPr>
          <p:cNvSpPr txBox="1"/>
          <p:nvPr/>
        </p:nvSpPr>
        <p:spPr>
          <a:xfrm>
            <a:off x="801824" y="4221088"/>
            <a:ext cx="10585176" cy="2303066"/>
          </a:xfrm>
          <a:prstGeom prst="rect">
            <a:avLst/>
          </a:prstGeom>
          <a:noFill/>
        </p:spPr>
        <p:txBody>
          <a:bodyPr wrap="square" rtlCol="0">
            <a:spAutoFit/>
          </a:bodyPr>
          <a:lstStyle/>
          <a:p>
            <a:pPr>
              <a:lnSpc>
                <a:spcPts val="4400"/>
              </a:lnSpc>
              <a:spcBef>
                <a:spcPts val="2400"/>
              </a:spcBef>
            </a:pPr>
            <a:r>
              <a:rPr lang="en-US" altLang="zh-CN" sz="2800" dirty="0">
                <a:solidFill>
                  <a:schemeClr val="bg1"/>
                </a:solidFill>
              </a:rPr>
              <a:t>Today Pure Land is an important form of Buddhism in East Asia. For instance, in Japan alone, Pure Land schools make up almost 40 percent of Buddhist practitioners and has the most temples, second only to Zen schools.</a:t>
            </a:r>
          </a:p>
        </p:txBody>
      </p:sp>
      <p:pic>
        <p:nvPicPr>
          <p:cNvPr id="6" name="圖片 5">
            <a:extLst>
              <a:ext uri="{FF2B5EF4-FFF2-40B4-BE49-F238E27FC236}">
                <a16:creationId xmlns:a16="http://schemas.microsoft.com/office/drawing/2014/main" id="{0B93828E-4519-B33C-492A-2E41DEABDBD1}"/>
              </a:ext>
            </a:extLst>
          </p:cNvPr>
          <p:cNvPicPr>
            <a:picLocks noChangeAspect="1"/>
          </p:cNvPicPr>
          <p:nvPr/>
        </p:nvPicPr>
        <p:blipFill>
          <a:blip r:embed="rId3"/>
          <a:stretch>
            <a:fillRect/>
          </a:stretch>
        </p:blipFill>
        <p:spPr>
          <a:xfrm>
            <a:off x="9910836" y="1101587"/>
            <a:ext cx="2186370" cy="2460675"/>
          </a:xfrm>
          <a:prstGeom prst="rect">
            <a:avLst/>
          </a:prstGeom>
        </p:spPr>
      </p:pic>
    </p:spTree>
    <p:extLst>
      <p:ext uri="{BB962C8B-B14F-4D97-AF65-F5344CB8AC3E}">
        <p14:creationId xmlns:p14="http://schemas.microsoft.com/office/powerpoint/2010/main" val="314746176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1232CEE8-3E74-4C5F-9213-F59238BB9342}"/>
              </a:ext>
            </a:extLst>
          </p:cNvPr>
          <p:cNvSpPr txBox="1"/>
          <p:nvPr/>
        </p:nvSpPr>
        <p:spPr>
          <a:xfrm>
            <a:off x="801824" y="1124744"/>
            <a:ext cx="10585176" cy="610295"/>
          </a:xfrm>
          <a:prstGeom prst="rect">
            <a:avLst/>
          </a:prstGeom>
          <a:noFill/>
        </p:spPr>
        <p:txBody>
          <a:bodyPr wrap="square" rtlCol="0">
            <a:spAutoFit/>
          </a:bodyPr>
          <a:lstStyle/>
          <a:p>
            <a:pPr>
              <a:lnSpc>
                <a:spcPts val="4400"/>
              </a:lnSpc>
              <a:spcBef>
                <a:spcPts val="2400"/>
              </a:spcBef>
            </a:pPr>
            <a:r>
              <a:rPr lang="en-US" altLang="zh-CN" sz="2800" b="1" dirty="0">
                <a:solidFill>
                  <a:schemeClr val="bg1"/>
                </a:solidFill>
              </a:rPr>
              <a:t>Practices: Mindfulness of </a:t>
            </a:r>
            <a:r>
              <a:rPr lang="en-US" altLang="zh-CN" sz="2800" b="1" dirty="0" err="1">
                <a:solidFill>
                  <a:schemeClr val="bg1"/>
                </a:solidFill>
              </a:rPr>
              <a:t>Amitābha</a:t>
            </a:r>
            <a:r>
              <a:rPr lang="en-US" altLang="zh-CN" sz="2800" b="1" dirty="0">
                <a:solidFill>
                  <a:schemeClr val="bg1"/>
                </a:solidFill>
              </a:rPr>
              <a:t> Buddha</a:t>
            </a:r>
          </a:p>
        </p:txBody>
      </p:sp>
      <p:sp>
        <p:nvSpPr>
          <p:cNvPr id="6" name="文字方塊 5">
            <a:extLst>
              <a:ext uri="{FF2B5EF4-FFF2-40B4-BE49-F238E27FC236}">
                <a16:creationId xmlns:a16="http://schemas.microsoft.com/office/drawing/2014/main" id="{4363BDA8-3DC6-4072-A268-45C8A9A5B86C}"/>
              </a:ext>
            </a:extLst>
          </p:cNvPr>
          <p:cNvSpPr txBox="1"/>
          <p:nvPr/>
        </p:nvSpPr>
        <p:spPr>
          <a:xfrm>
            <a:off x="801824" y="1916832"/>
            <a:ext cx="10585176" cy="3995837"/>
          </a:xfrm>
          <a:prstGeom prst="rect">
            <a:avLst/>
          </a:prstGeom>
          <a:noFill/>
        </p:spPr>
        <p:txBody>
          <a:bodyPr wrap="square" rtlCol="0">
            <a:spAutoFit/>
          </a:bodyPr>
          <a:lstStyle/>
          <a:p>
            <a:pPr>
              <a:lnSpc>
                <a:spcPts val="4400"/>
              </a:lnSpc>
              <a:spcBef>
                <a:spcPts val="2400"/>
              </a:spcBef>
            </a:pPr>
            <a:r>
              <a:rPr lang="en-US" altLang="zh-CN" sz="2800" dirty="0">
                <a:solidFill>
                  <a:schemeClr val="bg1"/>
                </a:solidFill>
              </a:rPr>
              <a:t>Repeating the name of </a:t>
            </a:r>
            <a:r>
              <a:rPr lang="en-US" altLang="zh-CN" sz="2800" dirty="0" err="1">
                <a:solidFill>
                  <a:schemeClr val="bg1"/>
                </a:solidFill>
              </a:rPr>
              <a:t>Amitābha</a:t>
            </a:r>
            <a:r>
              <a:rPr lang="en-US" altLang="zh-CN" sz="2800" dirty="0">
                <a:solidFill>
                  <a:schemeClr val="bg1"/>
                </a:solidFill>
              </a:rPr>
              <a:t> is traditionally a form of mindfulness of the Buddha (Skt. </a:t>
            </a:r>
            <a:r>
              <a:rPr lang="en-US" altLang="zh-CN" sz="2800" dirty="0" err="1">
                <a:solidFill>
                  <a:schemeClr val="bg1"/>
                </a:solidFill>
              </a:rPr>
              <a:t>buddhānusmṛti</a:t>
            </a:r>
            <a:r>
              <a:rPr lang="en-US" altLang="zh-CN" sz="2800" dirty="0">
                <a:solidFill>
                  <a:schemeClr val="bg1"/>
                </a:solidFill>
              </a:rPr>
              <a:t>). This term was translated into Chinese as </a:t>
            </a:r>
            <a:r>
              <a:rPr lang="en-US" altLang="zh-CN" sz="2800" dirty="0" err="1">
                <a:solidFill>
                  <a:schemeClr val="bg1"/>
                </a:solidFill>
              </a:rPr>
              <a:t>nianfo</a:t>
            </a:r>
            <a:r>
              <a:rPr lang="en-US" altLang="zh-CN" sz="2800" dirty="0">
                <a:solidFill>
                  <a:schemeClr val="bg1"/>
                </a:solidFill>
              </a:rPr>
              <a:t> (</a:t>
            </a:r>
            <a:r>
              <a:rPr lang="zh-CN" altLang="en-US" sz="2800" dirty="0">
                <a:solidFill>
                  <a:schemeClr val="bg1"/>
                </a:solidFill>
              </a:rPr>
              <a:t>念佛</a:t>
            </a:r>
            <a:r>
              <a:rPr lang="en-US" altLang="zh-CN" sz="2800" dirty="0">
                <a:solidFill>
                  <a:schemeClr val="bg1"/>
                </a:solidFill>
              </a:rPr>
              <a:t>), by which it is popularly known in English. The practice is described as calling the buddha to mind by repeating his name, to enable the practitioner to bring all his or her attention upon that Buddha. This may be done vocally or mentally, and with or without the use of Buddhist prayer beads. </a:t>
            </a:r>
          </a:p>
        </p:txBody>
      </p:sp>
      <p:sp>
        <p:nvSpPr>
          <p:cNvPr id="2" name="矩形: 按鈕形 1">
            <a:extLst>
              <a:ext uri="{FF2B5EF4-FFF2-40B4-BE49-F238E27FC236}">
                <a16:creationId xmlns:a16="http://schemas.microsoft.com/office/drawing/2014/main" id="{617A9628-B5F0-C171-2889-10A30DDAB25A}"/>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Zen School-1</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229125240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79409D78-B91B-40F0-B467-B1693DBED921}"/>
              </a:ext>
            </a:extLst>
          </p:cNvPr>
          <p:cNvSpPr txBox="1"/>
          <p:nvPr/>
        </p:nvSpPr>
        <p:spPr>
          <a:xfrm>
            <a:off x="693812" y="1367430"/>
            <a:ext cx="7272808" cy="3995837"/>
          </a:xfrm>
          <a:prstGeom prst="rect">
            <a:avLst/>
          </a:prstGeom>
          <a:noFill/>
        </p:spPr>
        <p:txBody>
          <a:bodyPr wrap="square" rtlCol="0">
            <a:spAutoFit/>
          </a:bodyPr>
          <a:lstStyle/>
          <a:p>
            <a:pPr>
              <a:lnSpc>
                <a:spcPts val="4400"/>
              </a:lnSpc>
              <a:spcBef>
                <a:spcPts val="2400"/>
              </a:spcBef>
            </a:pPr>
            <a:r>
              <a:rPr lang="en-US" altLang="zh-CN" sz="2800" dirty="0">
                <a:solidFill>
                  <a:schemeClr val="bg1"/>
                </a:solidFill>
              </a:rPr>
              <a:t>Those who </a:t>
            </a:r>
            <a:r>
              <a:rPr lang="en-US" altLang="zh-CN" sz="2800" dirty="0" err="1">
                <a:solidFill>
                  <a:schemeClr val="bg1"/>
                </a:solidFill>
              </a:rPr>
              <a:t>practise</a:t>
            </a:r>
            <a:r>
              <a:rPr lang="en-US" altLang="zh-CN" sz="2800" dirty="0">
                <a:solidFill>
                  <a:schemeClr val="bg1"/>
                </a:solidFill>
              </a:rPr>
              <a:t> this method often commit to a fixed set of repetitions per day. For instance, the monk </a:t>
            </a:r>
            <a:r>
              <a:rPr lang="en-US" altLang="zh-CN" sz="2800" dirty="0" err="1">
                <a:solidFill>
                  <a:schemeClr val="bg1"/>
                </a:solidFill>
              </a:rPr>
              <a:t>Shandao</a:t>
            </a:r>
            <a:r>
              <a:rPr lang="en-US" altLang="zh-CN" sz="2800" dirty="0">
                <a:solidFill>
                  <a:schemeClr val="bg1"/>
                </a:solidFill>
              </a:rPr>
              <a:t> (</a:t>
            </a:r>
            <a:r>
              <a:rPr lang="zh-CN" altLang="en-US" sz="2800" dirty="0">
                <a:solidFill>
                  <a:schemeClr val="bg1"/>
                </a:solidFill>
              </a:rPr>
              <a:t>善導</a:t>
            </a:r>
            <a:r>
              <a:rPr lang="en-US" altLang="zh-CN" sz="2800" dirty="0">
                <a:solidFill>
                  <a:schemeClr val="bg1"/>
                </a:solidFill>
              </a:rPr>
              <a:t>) is said to have </a:t>
            </a:r>
            <a:r>
              <a:rPr lang="en-US" altLang="zh-CN" sz="2800" dirty="0" err="1">
                <a:solidFill>
                  <a:schemeClr val="bg1"/>
                </a:solidFill>
              </a:rPr>
              <a:t>practised</a:t>
            </a:r>
            <a:r>
              <a:rPr lang="en-US" altLang="zh-CN" sz="2800" dirty="0">
                <a:solidFill>
                  <a:schemeClr val="bg1"/>
                </a:solidFill>
              </a:rPr>
              <a:t> this diligently, each time emitting light from his mouth. Therefore, he was bestowed with the title "Great Master of Light" (</a:t>
            </a:r>
            <a:r>
              <a:rPr lang="zh-TW" altLang="en-US" sz="2800" dirty="0">
                <a:solidFill>
                  <a:schemeClr val="bg1"/>
                </a:solidFill>
              </a:rPr>
              <a:t>光明大師</a:t>
            </a:r>
            <a:r>
              <a:rPr lang="en-US" altLang="zh-TW" sz="2800" dirty="0">
                <a:solidFill>
                  <a:schemeClr val="bg1"/>
                </a:solidFill>
              </a:rPr>
              <a:t>) </a:t>
            </a:r>
            <a:r>
              <a:rPr lang="en-US" altLang="zh-CN" sz="2800" dirty="0">
                <a:solidFill>
                  <a:schemeClr val="bg1"/>
                </a:solidFill>
              </a:rPr>
              <a:t>by Emperor </a:t>
            </a:r>
            <a:r>
              <a:rPr lang="en-US" altLang="zh-CN" sz="2800" dirty="0" err="1">
                <a:solidFill>
                  <a:schemeClr val="bg1"/>
                </a:solidFill>
              </a:rPr>
              <a:t>Gaozong</a:t>
            </a:r>
            <a:r>
              <a:rPr lang="en-US" altLang="zh-CN" sz="2800" dirty="0">
                <a:solidFill>
                  <a:schemeClr val="bg1"/>
                </a:solidFill>
              </a:rPr>
              <a:t> of Tang.</a:t>
            </a:r>
          </a:p>
        </p:txBody>
      </p:sp>
      <p:pic>
        <p:nvPicPr>
          <p:cNvPr id="7" name="圖片 6">
            <a:extLst>
              <a:ext uri="{FF2B5EF4-FFF2-40B4-BE49-F238E27FC236}">
                <a16:creationId xmlns:a16="http://schemas.microsoft.com/office/drawing/2014/main" id="{A02A4717-62CF-4E7A-964F-6CC3691CE975}"/>
              </a:ext>
            </a:extLst>
          </p:cNvPr>
          <p:cNvPicPr>
            <a:picLocks noChangeAspect="1"/>
          </p:cNvPicPr>
          <p:nvPr/>
        </p:nvPicPr>
        <p:blipFill>
          <a:blip r:embed="rId3"/>
          <a:stretch>
            <a:fillRect/>
          </a:stretch>
        </p:blipFill>
        <p:spPr>
          <a:xfrm>
            <a:off x="8254652" y="1203174"/>
            <a:ext cx="3533775" cy="4324350"/>
          </a:xfrm>
          <a:prstGeom prst="rect">
            <a:avLst/>
          </a:prstGeom>
        </p:spPr>
      </p:pic>
      <p:sp>
        <p:nvSpPr>
          <p:cNvPr id="8" name="文字方塊 7">
            <a:extLst>
              <a:ext uri="{FF2B5EF4-FFF2-40B4-BE49-F238E27FC236}">
                <a16:creationId xmlns:a16="http://schemas.microsoft.com/office/drawing/2014/main" id="{55F90ADD-8186-46BF-88F2-594579975DC5}"/>
              </a:ext>
            </a:extLst>
          </p:cNvPr>
          <p:cNvSpPr txBox="1"/>
          <p:nvPr/>
        </p:nvSpPr>
        <p:spPr>
          <a:xfrm>
            <a:off x="6094412" y="5991811"/>
            <a:ext cx="5832648" cy="369332"/>
          </a:xfrm>
          <a:prstGeom prst="rect">
            <a:avLst/>
          </a:prstGeom>
          <a:noFill/>
        </p:spPr>
        <p:txBody>
          <a:bodyPr wrap="square" rtlCol="0">
            <a:spAutoFit/>
          </a:bodyPr>
          <a:lstStyle/>
          <a:p>
            <a:r>
              <a:rPr lang="en-US" altLang="zh-CN" sz="1800" dirty="0" err="1">
                <a:solidFill>
                  <a:schemeClr val="bg1"/>
                </a:solidFill>
              </a:rPr>
              <a:t>Shandao</a:t>
            </a:r>
            <a:r>
              <a:rPr lang="en-US" altLang="zh-CN" sz="1800" dirty="0">
                <a:solidFill>
                  <a:schemeClr val="bg1"/>
                </a:solidFill>
              </a:rPr>
              <a:t>: https://en.wikipedia.org/wiki/Shandao</a:t>
            </a:r>
          </a:p>
        </p:txBody>
      </p:sp>
      <p:sp>
        <p:nvSpPr>
          <p:cNvPr id="2" name="矩形: 按鈕形 1">
            <a:extLst>
              <a:ext uri="{FF2B5EF4-FFF2-40B4-BE49-F238E27FC236}">
                <a16:creationId xmlns:a16="http://schemas.microsoft.com/office/drawing/2014/main" id="{0B53FD84-6C93-EB04-02F7-14EEFFDBFAE7}"/>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Zen School-1</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140496156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3FA7995C-E6EF-4C8A-A797-4C9605B85630}"/>
              </a:ext>
            </a:extLst>
          </p:cNvPr>
          <p:cNvSpPr txBox="1"/>
          <p:nvPr/>
        </p:nvSpPr>
        <p:spPr>
          <a:xfrm>
            <a:off x="621804" y="908720"/>
            <a:ext cx="4536504" cy="610295"/>
          </a:xfrm>
          <a:prstGeom prst="rect">
            <a:avLst/>
          </a:prstGeom>
          <a:noFill/>
        </p:spPr>
        <p:txBody>
          <a:bodyPr wrap="square" rtlCol="0">
            <a:spAutoFit/>
          </a:bodyPr>
          <a:lstStyle/>
          <a:p>
            <a:pPr>
              <a:lnSpc>
                <a:spcPts val="4400"/>
              </a:lnSpc>
              <a:spcBef>
                <a:spcPts val="2400"/>
              </a:spcBef>
            </a:pPr>
            <a:r>
              <a:rPr lang="en-US" altLang="zh-CN" sz="2800" b="1" dirty="0">
                <a:solidFill>
                  <a:schemeClr val="bg1"/>
                </a:solidFill>
              </a:rPr>
              <a:t>Going to the Pure Land</a:t>
            </a:r>
          </a:p>
        </p:txBody>
      </p:sp>
      <p:sp>
        <p:nvSpPr>
          <p:cNvPr id="6" name="文字方塊 5">
            <a:extLst>
              <a:ext uri="{FF2B5EF4-FFF2-40B4-BE49-F238E27FC236}">
                <a16:creationId xmlns:a16="http://schemas.microsoft.com/office/drawing/2014/main" id="{6610013B-A862-42EB-9B7D-12E99D6AD475}"/>
              </a:ext>
            </a:extLst>
          </p:cNvPr>
          <p:cNvSpPr txBox="1"/>
          <p:nvPr/>
        </p:nvSpPr>
        <p:spPr>
          <a:xfrm>
            <a:off x="549796" y="1772816"/>
            <a:ext cx="11089232" cy="3995837"/>
          </a:xfrm>
          <a:prstGeom prst="rect">
            <a:avLst/>
          </a:prstGeom>
          <a:noFill/>
        </p:spPr>
        <p:txBody>
          <a:bodyPr wrap="square" rtlCol="0">
            <a:spAutoFit/>
          </a:bodyPr>
          <a:lstStyle/>
          <a:p>
            <a:pPr>
              <a:lnSpc>
                <a:spcPts val="4400"/>
              </a:lnSpc>
              <a:spcBef>
                <a:spcPts val="2400"/>
              </a:spcBef>
            </a:pPr>
            <a:r>
              <a:rPr lang="en-US" altLang="zh-CN" sz="2800" dirty="0">
                <a:solidFill>
                  <a:schemeClr val="bg1"/>
                </a:solidFill>
              </a:rPr>
              <a:t>Practitioners believe that there is evidence of dying people going to the pure land, such as:</a:t>
            </a:r>
          </a:p>
          <a:p>
            <a:pPr marL="457200" indent="-457200">
              <a:lnSpc>
                <a:spcPts val="4400"/>
              </a:lnSpc>
              <a:buFont typeface="Wingdings" panose="05000000000000000000" pitchFamily="2" charset="2"/>
              <a:buChar char="l"/>
            </a:pPr>
            <a:r>
              <a:rPr lang="en-US" altLang="zh-CN" sz="2800" dirty="0">
                <a:solidFill>
                  <a:schemeClr val="bg1"/>
                </a:solidFill>
              </a:rPr>
              <a:t>Knowing the time of death in advance (</a:t>
            </a:r>
            <a:r>
              <a:rPr lang="zh-TW" altLang="en-US" sz="2800" dirty="0">
                <a:solidFill>
                  <a:schemeClr val="bg1"/>
                </a:solidFill>
              </a:rPr>
              <a:t>預知時至</a:t>
            </a:r>
            <a:r>
              <a:rPr lang="en-US" altLang="zh-TW" sz="2800" dirty="0">
                <a:solidFill>
                  <a:schemeClr val="bg1"/>
                </a:solidFill>
              </a:rPr>
              <a:t>): </a:t>
            </a:r>
            <a:r>
              <a:rPr lang="en-US" altLang="zh-CN" sz="2800" dirty="0">
                <a:solidFill>
                  <a:schemeClr val="bg1"/>
                </a:solidFill>
              </a:rPr>
              <a:t>some prepare by bathing and </a:t>
            </a:r>
            <a:r>
              <a:rPr lang="en-US" altLang="zh-CN" sz="2800" dirty="0" err="1">
                <a:solidFill>
                  <a:schemeClr val="bg1"/>
                </a:solidFill>
              </a:rPr>
              <a:t>nianfo</a:t>
            </a:r>
            <a:r>
              <a:rPr lang="en-US" altLang="zh-CN" sz="2800" dirty="0">
                <a:solidFill>
                  <a:schemeClr val="bg1"/>
                </a:solidFill>
              </a:rPr>
              <a:t>.</a:t>
            </a:r>
          </a:p>
          <a:p>
            <a:pPr marL="457200" indent="-457200">
              <a:lnSpc>
                <a:spcPts val="4400"/>
              </a:lnSpc>
              <a:buFont typeface="Wingdings" panose="05000000000000000000" pitchFamily="2" charset="2"/>
              <a:buChar char="l"/>
            </a:pPr>
            <a:r>
              <a:rPr lang="en-US" altLang="zh-CN" sz="2800" dirty="0">
                <a:solidFill>
                  <a:schemeClr val="bg1"/>
                </a:solidFill>
              </a:rPr>
              <a:t>The "Three Saints of the West" (</a:t>
            </a:r>
            <a:r>
              <a:rPr lang="zh-TW" altLang="en-US" sz="2800" dirty="0">
                <a:solidFill>
                  <a:schemeClr val="bg1"/>
                </a:solidFill>
              </a:rPr>
              <a:t>西方三聖</a:t>
            </a:r>
            <a:r>
              <a:rPr lang="en-US" altLang="zh-TW" sz="2800" dirty="0">
                <a:solidFill>
                  <a:schemeClr val="bg1"/>
                </a:solidFill>
              </a:rPr>
              <a:t>): </a:t>
            </a:r>
            <a:r>
              <a:rPr lang="en-US" altLang="zh-CN" sz="2800" dirty="0" err="1">
                <a:solidFill>
                  <a:schemeClr val="bg1"/>
                </a:solidFill>
              </a:rPr>
              <a:t>Amitābha</a:t>
            </a:r>
            <a:r>
              <a:rPr lang="en-US" altLang="zh-CN" sz="2800" dirty="0">
                <a:solidFill>
                  <a:schemeClr val="bg1"/>
                </a:solidFill>
              </a:rPr>
              <a:t> and the two bodhisattvas, </a:t>
            </a:r>
            <a:r>
              <a:rPr lang="en-US" altLang="zh-CN" sz="2800" dirty="0" err="1">
                <a:solidFill>
                  <a:schemeClr val="bg1"/>
                </a:solidFill>
              </a:rPr>
              <a:t>Avalokiteśvara</a:t>
            </a:r>
            <a:r>
              <a:rPr lang="en-US" altLang="zh-CN" sz="2800" dirty="0">
                <a:solidFill>
                  <a:schemeClr val="bg1"/>
                </a:solidFill>
              </a:rPr>
              <a:t> on his left and </a:t>
            </a:r>
            <a:r>
              <a:rPr lang="en-US" altLang="zh-CN" sz="2800" dirty="0" err="1">
                <a:solidFill>
                  <a:schemeClr val="bg1"/>
                </a:solidFill>
              </a:rPr>
              <a:t>Mahāsthāmaprāpta</a:t>
            </a:r>
            <a:r>
              <a:rPr lang="en-US" altLang="zh-CN" sz="2800" dirty="0">
                <a:solidFill>
                  <a:schemeClr val="bg1"/>
                </a:solidFill>
              </a:rPr>
              <a:t> on his right, appear and welcome the dying person.</a:t>
            </a:r>
          </a:p>
        </p:txBody>
      </p:sp>
      <p:sp>
        <p:nvSpPr>
          <p:cNvPr id="2" name="矩形: 按鈕形 1">
            <a:extLst>
              <a:ext uri="{FF2B5EF4-FFF2-40B4-BE49-F238E27FC236}">
                <a16:creationId xmlns:a16="http://schemas.microsoft.com/office/drawing/2014/main" id="{88E36D32-B59E-19E9-B8D6-6999A47658D2}"/>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Zen School-1</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135190046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6" name="圖片 5">
            <a:extLst>
              <a:ext uri="{FF2B5EF4-FFF2-40B4-BE49-F238E27FC236}">
                <a16:creationId xmlns:a16="http://schemas.microsoft.com/office/drawing/2014/main" id="{28079D59-16B9-404F-B99C-586DC98CB8B3}"/>
              </a:ext>
            </a:extLst>
          </p:cNvPr>
          <p:cNvPicPr>
            <a:picLocks noChangeAspect="1"/>
          </p:cNvPicPr>
          <p:nvPr/>
        </p:nvPicPr>
        <p:blipFill>
          <a:blip r:embed="rId3"/>
          <a:stretch>
            <a:fillRect/>
          </a:stretch>
        </p:blipFill>
        <p:spPr>
          <a:xfrm>
            <a:off x="2422004" y="0"/>
            <a:ext cx="7678483" cy="6858000"/>
          </a:xfrm>
          <a:prstGeom prst="rect">
            <a:avLst/>
          </a:prstGeom>
        </p:spPr>
      </p:pic>
    </p:spTree>
    <p:extLst>
      <p:ext uri="{BB962C8B-B14F-4D97-AF65-F5344CB8AC3E}">
        <p14:creationId xmlns:p14="http://schemas.microsoft.com/office/powerpoint/2010/main" val="1337494296"/>
      </p:ext>
    </p:extLst>
  </p:cSld>
  <p:clrMapOvr>
    <a:overrideClrMapping bg1="lt1" tx1="dk1" bg2="lt2" tx2="dk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9D402419-1F41-401B-8130-349757E05D5A}"/>
              </a:ext>
            </a:extLst>
          </p:cNvPr>
          <p:cNvSpPr txBox="1"/>
          <p:nvPr/>
        </p:nvSpPr>
        <p:spPr>
          <a:xfrm>
            <a:off x="333772" y="890742"/>
            <a:ext cx="11089232" cy="610295"/>
          </a:xfrm>
          <a:prstGeom prst="rect">
            <a:avLst/>
          </a:prstGeom>
          <a:noFill/>
        </p:spPr>
        <p:txBody>
          <a:bodyPr wrap="square" rtlCol="0">
            <a:spAutoFit/>
          </a:bodyPr>
          <a:lstStyle/>
          <a:p>
            <a:pPr>
              <a:lnSpc>
                <a:spcPts val="4400"/>
              </a:lnSpc>
              <a:spcBef>
                <a:spcPts val="2400"/>
              </a:spcBef>
            </a:pPr>
            <a:r>
              <a:rPr lang="en-US" altLang="zh-CN" sz="2800" dirty="0">
                <a:solidFill>
                  <a:schemeClr val="bg1"/>
                </a:solidFill>
              </a:rPr>
              <a:t>A recent case of rebirth in the </a:t>
            </a:r>
            <a:r>
              <a:rPr lang="en-US" altLang="zh-CN" sz="2800" dirty="0" err="1">
                <a:solidFill>
                  <a:schemeClr val="bg1"/>
                </a:solidFill>
              </a:rPr>
              <a:t>Pureland</a:t>
            </a:r>
            <a:r>
              <a:rPr lang="en-US" altLang="zh-CN" sz="2800" dirty="0">
                <a:solidFill>
                  <a:schemeClr val="bg1"/>
                </a:solidFill>
              </a:rPr>
              <a:t>: </a:t>
            </a:r>
          </a:p>
        </p:txBody>
      </p:sp>
      <p:sp>
        <p:nvSpPr>
          <p:cNvPr id="5" name="矩形: 按鈕形 4">
            <a:extLst>
              <a:ext uri="{FF2B5EF4-FFF2-40B4-BE49-F238E27FC236}">
                <a16:creationId xmlns:a16="http://schemas.microsoft.com/office/drawing/2014/main" id="{C615957A-5EBD-A099-C321-7669D4400BE3}"/>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Zen School-1</a:t>
            </a:r>
            <a:endParaRPr lang="zh-TW" altLang="en-US" dirty="0">
              <a:solidFill>
                <a:schemeClr val="bg1"/>
              </a:solidFill>
            </a:endParaRPr>
          </a:p>
          <a:p>
            <a:pPr algn="ctr"/>
            <a:endParaRPr lang="zh-TW" altLang="en-US" dirty="0"/>
          </a:p>
        </p:txBody>
      </p:sp>
      <p:sp>
        <p:nvSpPr>
          <p:cNvPr id="6" name="文字方塊 5">
            <a:extLst>
              <a:ext uri="{FF2B5EF4-FFF2-40B4-BE49-F238E27FC236}">
                <a16:creationId xmlns:a16="http://schemas.microsoft.com/office/drawing/2014/main" id="{14A6A2E6-1CC0-6195-FA7C-1C0B816A6614}"/>
              </a:ext>
            </a:extLst>
          </p:cNvPr>
          <p:cNvSpPr txBox="1"/>
          <p:nvPr/>
        </p:nvSpPr>
        <p:spPr>
          <a:xfrm>
            <a:off x="333772" y="1821696"/>
            <a:ext cx="11089232" cy="1738809"/>
          </a:xfrm>
          <a:prstGeom prst="rect">
            <a:avLst/>
          </a:prstGeom>
          <a:noFill/>
        </p:spPr>
        <p:txBody>
          <a:bodyPr wrap="square" rtlCol="0">
            <a:spAutoFit/>
          </a:bodyPr>
          <a:lstStyle/>
          <a:p>
            <a:pPr>
              <a:lnSpc>
                <a:spcPts val="4400"/>
              </a:lnSpc>
              <a:spcBef>
                <a:spcPts val="2400"/>
              </a:spcBef>
            </a:pPr>
            <a:r>
              <a:rPr lang="en-US" altLang="zh-CN" sz="2800" dirty="0">
                <a:solidFill>
                  <a:schemeClr val="bg1"/>
                </a:solidFill>
              </a:rPr>
              <a:t>In Washington D.C., there was a gentleman named Mr. Zhou </a:t>
            </a:r>
            <a:r>
              <a:rPr lang="en-US" altLang="zh-CN" sz="2800" dirty="0" err="1">
                <a:solidFill>
                  <a:schemeClr val="bg1"/>
                </a:solidFill>
              </a:rPr>
              <a:t>Guangda</a:t>
            </a:r>
            <a:r>
              <a:rPr lang="en-US" altLang="zh-CN" sz="2800" dirty="0">
                <a:solidFill>
                  <a:schemeClr val="bg1"/>
                </a:solidFill>
              </a:rPr>
              <a:t>, who owned a bakery. He suffered from terminal stage liver cancer. Doctors had ceased treatment, declaring his condition incurable.</a:t>
            </a:r>
          </a:p>
        </p:txBody>
      </p:sp>
      <p:sp>
        <p:nvSpPr>
          <p:cNvPr id="7" name="文字方塊 6">
            <a:extLst>
              <a:ext uri="{FF2B5EF4-FFF2-40B4-BE49-F238E27FC236}">
                <a16:creationId xmlns:a16="http://schemas.microsoft.com/office/drawing/2014/main" id="{D7ABEF26-D7E1-B858-C304-B4BD90260C7F}"/>
              </a:ext>
            </a:extLst>
          </p:cNvPr>
          <p:cNvSpPr txBox="1"/>
          <p:nvPr/>
        </p:nvSpPr>
        <p:spPr>
          <a:xfrm>
            <a:off x="405780" y="3862238"/>
            <a:ext cx="11089232" cy="2303066"/>
          </a:xfrm>
          <a:prstGeom prst="rect">
            <a:avLst/>
          </a:prstGeom>
          <a:noFill/>
        </p:spPr>
        <p:txBody>
          <a:bodyPr wrap="square" rtlCol="0">
            <a:spAutoFit/>
          </a:bodyPr>
          <a:lstStyle/>
          <a:p>
            <a:pPr>
              <a:lnSpc>
                <a:spcPts val="4400"/>
              </a:lnSpc>
              <a:spcBef>
                <a:spcPts val="2400"/>
              </a:spcBef>
            </a:pPr>
            <a:r>
              <a:rPr lang="en-US" altLang="zh-CN" sz="2800" dirty="0">
                <a:solidFill>
                  <a:schemeClr val="bg1"/>
                </a:solidFill>
              </a:rPr>
              <a:t>Gong Zhenhua, a compassionate Buddhist, visited Mr. Zhou and advised: " Aspire to be reborn in the Western Pure Land. There, you will attain Buddhahood or </a:t>
            </a:r>
            <a:r>
              <a:rPr lang="en-US" altLang="zh-CN" sz="2800" dirty="0" err="1">
                <a:solidFill>
                  <a:schemeClr val="bg1"/>
                </a:solidFill>
              </a:rPr>
              <a:t>Bodhisattvahood</a:t>
            </a:r>
            <a:r>
              <a:rPr lang="en-US" altLang="zh-CN" sz="2800" dirty="0">
                <a:solidFill>
                  <a:schemeClr val="bg1"/>
                </a:solidFill>
              </a:rPr>
              <a:t>. Then return to liberate your wife, children, and relatives. Would this not be truly wonderful?"</a:t>
            </a:r>
          </a:p>
        </p:txBody>
      </p:sp>
    </p:spTree>
    <p:extLst>
      <p:ext uri="{BB962C8B-B14F-4D97-AF65-F5344CB8AC3E}">
        <p14:creationId xmlns:p14="http://schemas.microsoft.com/office/powerpoint/2010/main" val="57356168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15C13144-A46B-F6B2-463B-584A3AF63C63}"/>
              </a:ext>
            </a:extLst>
          </p:cNvPr>
          <p:cNvSpPr txBox="1"/>
          <p:nvPr/>
        </p:nvSpPr>
        <p:spPr>
          <a:xfrm>
            <a:off x="321013" y="1402159"/>
            <a:ext cx="11089232" cy="2303066"/>
          </a:xfrm>
          <a:prstGeom prst="rect">
            <a:avLst/>
          </a:prstGeom>
          <a:noFill/>
        </p:spPr>
        <p:txBody>
          <a:bodyPr wrap="square" rtlCol="0">
            <a:spAutoFit/>
          </a:bodyPr>
          <a:lstStyle/>
          <a:p>
            <a:pPr>
              <a:lnSpc>
                <a:spcPts val="4400"/>
              </a:lnSpc>
              <a:spcBef>
                <a:spcPts val="2400"/>
              </a:spcBef>
            </a:pPr>
            <a:r>
              <a:rPr lang="en-US" altLang="zh-CN" sz="2800" dirty="0">
                <a:solidFill>
                  <a:schemeClr val="bg1"/>
                </a:solidFill>
              </a:rPr>
              <a:t>Mr. Zhou accepted this guidance. He urged his family to chant " </a:t>
            </a:r>
            <a:r>
              <a:rPr lang="en-US" altLang="zh-CN" sz="2800" dirty="0" err="1">
                <a:solidFill>
                  <a:schemeClr val="bg1"/>
                </a:solidFill>
              </a:rPr>
              <a:t>Amitābha</a:t>
            </a:r>
            <a:r>
              <a:rPr lang="en-US" altLang="zh-CN" sz="2800" dirty="0">
                <a:solidFill>
                  <a:schemeClr val="bg1"/>
                </a:solidFill>
              </a:rPr>
              <a:t>" to aid his rebirth in the Pure Land. Gong Zhenhua notified the Buddhist Association of Washington D.C. Soon, over a dozen practitioners took turns chanting support.</a:t>
            </a:r>
          </a:p>
        </p:txBody>
      </p:sp>
      <p:sp>
        <p:nvSpPr>
          <p:cNvPr id="5" name="矩形: 按鈕形 4">
            <a:extLst>
              <a:ext uri="{FF2B5EF4-FFF2-40B4-BE49-F238E27FC236}">
                <a16:creationId xmlns:a16="http://schemas.microsoft.com/office/drawing/2014/main" id="{BDEBD927-1FFD-F6E9-6889-5911B8E779A4}"/>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Zen School-1</a:t>
            </a:r>
            <a:endParaRPr lang="zh-TW" altLang="en-US" dirty="0">
              <a:solidFill>
                <a:schemeClr val="bg1"/>
              </a:solidFill>
            </a:endParaRPr>
          </a:p>
          <a:p>
            <a:pPr algn="ctr"/>
            <a:endParaRPr lang="zh-TW" altLang="en-US" dirty="0"/>
          </a:p>
        </p:txBody>
      </p:sp>
      <p:sp>
        <p:nvSpPr>
          <p:cNvPr id="6" name="文字方塊 5">
            <a:extLst>
              <a:ext uri="{FF2B5EF4-FFF2-40B4-BE49-F238E27FC236}">
                <a16:creationId xmlns:a16="http://schemas.microsoft.com/office/drawing/2014/main" id="{C58F9C38-6B09-6648-9E5F-3D44B4577FDC}"/>
              </a:ext>
            </a:extLst>
          </p:cNvPr>
          <p:cNvSpPr txBox="1"/>
          <p:nvPr/>
        </p:nvSpPr>
        <p:spPr>
          <a:xfrm>
            <a:off x="321013" y="4066455"/>
            <a:ext cx="11089232" cy="1738809"/>
          </a:xfrm>
          <a:prstGeom prst="rect">
            <a:avLst/>
          </a:prstGeom>
          <a:noFill/>
        </p:spPr>
        <p:txBody>
          <a:bodyPr wrap="square" rtlCol="0">
            <a:spAutoFit/>
          </a:bodyPr>
          <a:lstStyle/>
          <a:p>
            <a:pPr>
              <a:lnSpc>
                <a:spcPts val="4400"/>
              </a:lnSpc>
              <a:spcBef>
                <a:spcPts val="2400"/>
              </a:spcBef>
            </a:pPr>
            <a:r>
              <a:rPr lang="en-US" altLang="zh-CN" sz="2800" dirty="0">
                <a:solidFill>
                  <a:schemeClr val="bg1"/>
                </a:solidFill>
              </a:rPr>
              <a:t>On the third day, </a:t>
            </a:r>
            <a:r>
              <a:rPr lang="en-US" altLang="zh-CN" sz="2800" dirty="0" err="1">
                <a:solidFill>
                  <a:schemeClr val="bg1"/>
                </a:solidFill>
              </a:rPr>
              <a:t>Amitābha</a:t>
            </a:r>
            <a:r>
              <a:rPr lang="en-US" altLang="zh-CN" sz="2800" dirty="0">
                <a:solidFill>
                  <a:schemeClr val="bg1"/>
                </a:solidFill>
              </a:rPr>
              <a:t> Buddha appeared—flanked by </a:t>
            </a:r>
            <a:r>
              <a:rPr lang="en-US" altLang="zh-CN" sz="2800" dirty="0" err="1">
                <a:solidFill>
                  <a:schemeClr val="bg1"/>
                </a:solidFill>
              </a:rPr>
              <a:t>Avalokiteśvara</a:t>
            </a:r>
            <a:r>
              <a:rPr lang="en-US" altLang="zh-CN" sz="2800" dirty="0">
                <a:solidFill>
                  <a:schemeClr val="bg1"/>
                </a:solidFill>
              </a:rPr>
              <a:t> and </a:t>
            </a:r>
            <a:r>
              <a:rPr lang="en-US" altLang="zh-CN" sz="2800" dirty="0" err="1">
                <a:solidFill>
                  <a:schemeClr val="bg1"/>
                </a:solidFill>
              </a:rPr>
              <a:t>Mahāsthāmaprāpta</a:t>
            </a:r>
            <a:r>
              <a:rPr lang="en-US" altLang="zh-CN" sz="2800" dirty="0">
                <a:solidFill>
                  <a:schemeClr val="bg1"/>
                </a:solidFill>
              </a:rPr>
              <a:t>—descending on clouds to receive Mr. Zhou. All present witnessed this.</a:t>
            </a:r>
          </a:p>
        </p:txBody>
      </p:sp>
    </p:spTree>
    <p:extLst>
      <p:ext uri="{BB962C8B-B14F-4D97-AF65-F5344CB8AC3E}">
        <p14:creationId xmlns:p14="http://schemas.microsoft.com/office/powerpoint/2010/main" val="348806968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47A3B1B6-338A-4610-B05A-071B02FCA28A}"/>
              </a:ext>
            </a:extLst>
          </p:cNvPr>
          <p:cNvSpPr txBox="1"/>
          <p:nvPr/>
        </p:nvSpPr>
        <p:spPr>
          <a:xfrm>
            <a:off x="630096" y="1041765"/>
            <a:ext cx="10928632" cy="5688609"/>
          </a:xfrm>
          <a:prstGeom prst="rect">
            <a:avLst/>
          </a:prstGeom>
          <a:noFill/>
        </p:spPr>
        <p:txBody>
          <a:bodyPr wrap="square" rtlCol="0">
            <a:spAutoFit/>
          </a:bodyPr>
          <a:lstStyle/>
          <a:p>
            <a:pPr>
              <a:lnSpc>
                <a:spcPts val="4400"/>
              </a:lnSpc>
            </a:pPr>
            <a:r>
              <a:rPr lang="en-US" altLang="zh-TW" sz="2800" b="1" dirty="0">
                <a:solidFill>
                  <a:schemeClr val="bg1"/>
                </a:solidFill>
                <a:latin typeface="Times New Roman" panose="02020603050405020304" pitchFamily="18" charset="0"/>
              </a:rPr>
              <a:t>8. </a:t>
            </a:r>
            <a:r>
              <a:rPr lang="en-US" altLang="zh-CN" sz="2800" b="1" dirty="0">
                <a:solidFill>
                  <a:schemeClr val="bg1"/>
                </a:solidFill>
                <a:latin typeface="Times New Roman" panose="02020603050405020304" pitchFamily="18" charset="0"/>
              </a:rPr>
              <a:t>Precepts </a:t>
            </a:r>
            <a:r>
              <a:rPr lang="en-US" altLang="zh-TW" sz="2800" b="1" dirty="0">
                <a:solidFill>
                  <a:schemeClr val="bg1"/>
                </a:solidFill>
                <a:latin typeface="Times New Roman" panose="02020603050405020304" pitchFamily="18" charset="0"/>
              </a:rPr>
              <a:t>School </a:t>
            </a:r>
            <a:r>
              <a:rPr lang="en-US" altLang="zh-TW" sz="2800" dirty="0">
                <a:solidFill>
                  <a:schemeClr val="bg1"/>
                </a:solidFill>
                <a:latin typeface="Times New Roman" panose="02020603050405020304" pitchFamily="18" charset="0"/>
              </a:rPr>
              <a:t>(</a:t>
            </a:r>
            <a:r>
              <a:rPr lang="zh-CN" altLang="en-US" sz="2800" dirty="0">
                <a:solidFill>
                  <a:schemeClr val="bg1"/>
                </a:solidFill>
                <a:latin typeface="Times New Roman" panose="02020603050405020304" pitchFamily="18" charset="0"/>
              </a:rPr>
              <a:t>律宗</a:t>
            </a:r>
            <a:r>
              <a:rPr lang="en-US" altLang="zh-TW" sz="2800" dirty="0">
                <a:solidFill>
                  <a:schemeClr val="bg1"/>
                </a:solidFill>
                <a:latin typeface="Times New Roman" panose="02020603050405020304" pitchFamily="18" charset="0"/>
              </a:rPr>
              <a:t>)</a:t>
            </a:r>
          </a:p>
          <a:p>
            <a:pPr>
              <a:lnSpc>
                <a:spcPts val="4400"/>
              </a:lnSpc>
            </a:pPr>
            <a:r>
              <a:rPr lang="en-US" altLang="zh-CN" sz="2800" dirty="0">
                <a:solidFill>
                  <a:schemeClr val="bg1"/>
                </a:solidFill>
              </a:rPr>
              <a:t>Precepts school, also known as the Vinaya school. </a:t>
            </a:r>
          </a:p>
          <a:p>
            <a:pPr>
              <a:lnSpc>
                <a:spcPts val="4400"/>
              </a:lnSpc>
            </a:pPr>
            <a:r>
              <a:rPr lang="en-US" altLang="zh-CN" sz="2800" dirty="0">
                <a:solidFill>
                  <a:schemeClr val="bg1"/>
                </a:solidFill>
              </a:rPr>
              <a:t>A school based on the </a:t>
            </a:r>
            <a:r>
              <a:rPr lang="en-US" altLang="zh-CN" sz="2800" dirty="0" err="1">
                <a:solidFill>
                  <a:schemeClr val="bg1"/>
                </a:solidFill>
              </a:rPr>
              <a:t>vinaya</a:t>
            </a:r>
            <a:r>
              <a:rPr lang="en-US" altLang="zh-CN" sz="2800" dirty="0">
                <a:solidFill>
                  <a:schemeClr val="bg1"/>
                </a:solidFill>
              </a:rPr>
              <a:t>, the Buddhist rules of </a:t>
            </a:r>
          </a:p>
          <a:p>
            <a:pPr>
              <a:lnSpc>
                <a:spcPts val="4400"/>
              </a:lnSpc>
            </a:pPr>
            <a:r>
              <a:rPr lang="en-US" altLang="zh-CN" sz="2800" dirty="0">
                <a:solidFill>
                  <a:schemeClr val="bg1"/>
                </a:solidFill>
              </a:rPr>
              <a:t>monastic discipline, or precepts. The Precepts school </a:t>
            </a:r>
            <a:r>
              <a:rPr lang="en-US" altLang="zh-CN" sz="2800" dirty="0" err="1">
                <a:solidFill>
                  <a:schemeClr val="bg1"/>
                </a:solidFill>
              </a:rPr>
              <a:t>emphasises</a:t>
            </a:r>
            <a:r>
              <a:rPr lang="en-US" altLang="zh-CN" sz="2800" dirty="0">
                <a:solidFill>
                  <a:schemeClr val="bg1"/>
                </a:solidFill>
              </a:rPr>
              <a:t> strict adherence to the rules of monastic discipline. In Japan, the Precepts school was one of the six schools of Nara. In China, the most prosperous branch of the Precepts school was the Nan-</a:t>
            </a:r>
            <a:r>
              <a:rPr lang="en-US" altLang="zh-CN" sz="2800" dirty="0" err="1">
                <a:solidFill>
                  <a:schemeClr val="bg1"/>
                </a:solidFill>
              </a:rPr>
              <a:t>shan</a:t>
            </a:r>
            <a:r>
              <a:rPr lang="en-US" altLang="zh-CN" sz="2800" dirty="0">
                <a:solidFill>
                  <a:schemeClr val="bg1"/>
                </a:solidFill>
              </a:rPr>
              <a:t> school founded by </a:t>
            </a:r>
            <a:r>
              <a:rPr lang="en-US" altLang="zh-CN" sz="2800" dirty="0" err="1">
                <a:solidFill>
                  <a:schemeClr val="bg1"/>
                </a:solidFill>
              </a:rPr>
              <a:t>Daoxuan</a:t>
            </a:r>
            <a:r>
              <a:rPr lang="en-US" altLang="zh-CN" sz="2800" dirty="0">
                <a:solidFill>
                  <a:schemeClr val="bg1"/>
                </a:solidFill>
              </a:rPr>
              <a:t> (596–667) in the seventh century and based on the work The Fourfold Rules of Discipline, the </a:t>
            </a:r>
            <a:r>
              <a:rPr lang="en-US" altLang="zh-CN" sz="2800" dirty="0" err="1">
                <a:solidFill>
                  <a:schemeClr val="bg1"/>
                </a:solidFill>
              </a:rPr>
              <a:t>vinaya</a:t>
            </a:r>
            <a:r>
              <a:rPr lang="en-US" altLang="zh-CN" sz="2800" dirty="0">
                <a:solidFill>
                  <a:schemeClr val="bg1"/>
                </a:solidFill>
              </a:rPr>
              <a:t> text of the Indian </a:t>
            </a:r>
            <a:r>
              <a:rPr lang="en-US" altLang="zh-CN" sz="2800" dirty="0" err="1">
                <a:solidFill>
                  <a:schemeClr val="bg1"/>
                </a:solidFill>
              </a:rPr>
              <a:t>Dharmagupta</a:t>
            </a:r>
            <a:r>
              <a:rPr lang="en-US" altLang="zh-CN" sz="2800" dirty="0">
                <a:solidFill>
                  <a:schemeClr val="bg1"/>
                </a:solidFill>
              </a:rPr>
              <a:t> school.</a:t>
            </a:r>
          </a:p>
        </p:txBody>
      </p:sp>
      <p:sp>
        <p:nvSpPr>
          <p:cNvPr id="2" name="矩形: 按鈕形 1">
            <a:extLst>
              <a:ext uri="{FF2B5EF4-FFF2-40B4-BE49-F238E27FC236}">
                <a16:creationId xmlns:a16="http://schemas.microsoft.com/office/drawing/2014/main" id="{C6C52D5C-6A45-7E03-DC1E-CA85CE10CAE7}"/>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Zen School-1</a:t>
            </a:r>
            <a:endParaRPr lang="zh-TW" altLang="en-US" dirty="0">
              <a:solidFill>
                <a:schemeClr val="bg1"/>
              </a:solidFill>
            </a:endParaRPr>
          </a:p>
          <a:p>
            <a:pPr algn="ctr"/>
            <a:endParaRPr lang="zh-TW" altLang="en-US" dirty="0"/>
          </a:p>
        </p:txBody>
      </p:sp>
      <p:pic>
        <p:nvPicPr>
          <p:cNvPr id="4" name="圖片 3">
            <a:extLst>
              <a:ext uri="{FF2B5EF4-FFF2-40B4-BE49-F238E27FC236}">
                <a16:creationId xmlns:a16="http://schemas.microsoft.com/office/drawing/2014/main" id="{637FE785-831E-B37E-1030-BD5834D2B38E}"/>
              </a:ext>
            </a:extLst>
          </p:cNvPr>
          <p:cNvPicPr>
            <a:picLocks noChangeAspect="1"/>
          </p:cNvPicPr>
          <p:nvPr/>
        </p:nvPicPr>
        <p:blipFill>
          <a:blip r:embed="rId3"/>
          <a:stretch>
            <a:fillRect/>
          </a:stretch>
        </p:blipFill>
        <p:spPr>
          <a:xfrm>
            <a:off x="8614692" y="93558"/>
            <a:ext cx="2558169" cy="2803575"/>
          </a:xfrm>
          <a:prstGeom prst="rect">
            <a:avLst/>
          </a:prstGeom>
        </p:spPr>
      </p:pic>
      <p:sp>
        <p:nvSpPr>
          <p:cNvPr id="6" name="矩形 5">
            <a:extLst>
              <a:ext uri="{FF2B5EF4-FFF2-40B4-BE49-F238E27FC236}">
                <a16:creationId xmlns:a16="http://schemas.microsoft.com/office/drawing/2014/main" id="{B35EDA79-7A7B-5E5E-73DA-EFBB0502DD0F}"/>
              </a:ext>
            </a:extLst>
          </p:cNvPr>
          <p:cNvSpPr/>
          <p:nvPr/>
        </p:nvSpPr>
        <p:spPr>
          <a:xfrm>
            <a:off x="117748" y="1844824"/>
            <a:ext cx="11953328" cy="3096344"/>
          </a:xfrm>
          <a:prstGeom prst="rect">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pic>
        <p:nvPicPr>
          <p:cNvPr id="8" name="圖片 7">
            <a:extLst>
              <a:ext uri="{FF2B5EF4-FFF2-40B4-BE49-F238E27FC236}">
                <a16:creationId xmlns:a16="http://schemas.microsoft.com/office/drawing/2014/main" id="{A60FD7C6-9C34-29A7-6A62-AE67E1F915BF}"/>
              </a:ext>
            </a:extLst>
          </p:cNvPr>
          <p:cNvPicPr>
            <a:picLocks noChangeAspect="1"/>
          </p:cNvPicPr>
          <p:nvPr/>
        </p:nvPicPr>
        <p:blipFill>
          <a:blip r:embed="rId4"/>
          <a:stretch>
            <a:fillRect/>
          </a:stretch>
        </p:blipFill>
        <p:spPr>
          <a:xfrm>
            <a:off x="189756" y="1994537"/>
            <a:ext cx="11737304" cy="2874623"/>
          </a:xfrm>
          <a:prstGeom prst="rect">
            <a:avLst/>
          </a:prstGeom>
        </p:spPr>
      </p:pic>
      <p:sp>
        <p:nvSpPr>
          <p:cNvPr id="9" name="矩形 8">
            <a:extLst>
              <a:ext uri="{FF2B5EF4-FFF2-40B4-BE49-F238E27FC236}">
                <a16:creationId xmlns:a16="http://schemas.microsoft.com/office/drawing/2014/main" id="{77EC2885-45C2-9081-DC60-CD25BF1FC7DA}"/>
              </a:ext>
            </a:extLst>
          </p:cNvPr>
          <p:cNvSpPr/>
          <p:nvPr/>
        </p:nvSpPr>
        <p:spPr>
          <a:xfrm>
            <a:off x="9334772" y="2492896"/>
            <a:ext cx="2448272" cy="404237"/>
          </a:xfrm>
          <a:prstGeom prst="rect">
            <a:avLst/>
          </a:prstGeom>
          <a:noFill/>
          <a:ln w="444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cxnSp>
        <p:nvCxnSpPr>
          <p:cNvPr id="11" name="直線單箭頭接點 10">
            <a:extLst>
              <a:ext uri="{FF2B5EF4-FFF2-40B4-BE49-F238E27FC236}">
                <a16:creationId xmlns:a16="http://schemas.microsoft.com/office/drawing/2014/main" id="{AA37D52A-1E16-12C0-5D24-11949F29BDBA}"/>
              </a:ext>
            </a:extLst>
          </p:cNvPr>
          <p:cNvCxnSpPr/>
          <p:nvPr/>
        </p:nvCxnSpPr>
        <p:spPr>
          <a:xfrm flipV="1">
            <a:off x="10198868" y="2969141"/>
            <a:ext cx="0" cy="2692107"/>
          </a:xfrm>
          <a:prstGeom prst="straightConnector1">
            <a:avLst/>
          </a:prstGeom>
          <a:ln w="254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8390017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9"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3F9C4717-AC68-462C-BDD0-324416BF0C60}"/>
              </a:ext>
            </a:extLst>
          </p:cNvPr>
          <p:cNvSpPr txBox="1"/>
          <p:nvPr/>
        </p:nvSpPr>
        <p:spPr>
          <a:xfrm>
            <a:off x="405780" y="1556792"/>
            <a:ext cx="11377264" cy="3429272"/>
          </a:xfrm>
          <a:prstGeom prst="rect">
            <a:avLst/>
          </a:prstGeom>
          <a:noFill/>
        </p:spPr>
        <p:txBody>
          <a:bodyPr wrap="square" rtlCol="0">
            <a:spAutoFit/>
          </a:bodyPr>
          <a:lstStyle/>
          <a:p>
            <a:pPr>
              <a:lnSpc>
                <a:spcPts val="4400"/>
              </a:lnSpc>
            </a:pPr>
            <a:r>
              <a:rPr lang="en-US" altLang="zh-TW" sz="2800" dirty="0" err="1">
                <a:solidFill>
                  <a:schemeClr val="bg1"/>
                </a:solidFill>
                <a:latin typeface="Times New Roman" panose="02020603050405020304" pitchFamily="18" charset="0"/>
              </a:rPr>
              <a:t>Daoxuan</a:t>
            </a:r>
            <a:r>
              <a:rPr lang="en-US" altLang="zh-TW" sz="2800" dirty="0">
                <a:solidFill>
                  <a:schemeClr val="bg1"/>
                </a:solidFill>
                <a:latin typeface="Times New Roman" panose="02020603050405020304" pitchFamily="18" charset="0"/>
              </a:rPr>
              <a:t> chose the Vinaya of the </a:t>
            </a:r>
            <a:r>
              <a:rPr lang="en-US" altLang="zh-TW" sz="2800" dirty="0" err="1">
                <a:solidFill>
                  <a:schemeClr val="bg1"/>
                </a:solidFill>
                <a:latin typeface="Times New Roman" panose="02020603050405020304" pitchFamily="18" charset="0"/>
              </a:rPr>
              <a:t>Dharmaguptaka</a:t>
            </a:r>
            <a:r>
              <a:rPr lang="en-US" altLang="zh-TW" sz="2800" dirty="0">
                <a:solidFill>
                  <a:schemeClr val="bg1"/>
                </a:solidFill>
                <a:latin typeface="Times New Roman" panose="02020603050405020304" pitchFamily="18" charset="0"/>
              </a:rPr>
              <a:t> school in India, in Chinese called the ‘Vinaya in Four Divisions’ (</a:t>
            </a:r>
            <a:r>
              <a:rPr lang="zh-CN" altLang="en-US" sz="2800" dirty="0">
                <a:solidFill>
                  <a:schemeClr val="bg1"/>
                </a:solidFill>
                <a:latin typeface="Times New Roman" panose="02020603050405020304" pitchFamily="18" charset="0"/>
              </a:rPr>
              <a:t>四分律</a:t>
            </a:r>
            <a:r>
              <a:rPr lang="en-US" altLang="zh-TW" sz="2800" dirty="0">
                <a:solidFill>
                  <a:schemeClr val="bg1"/>
                </a:solidFill>
                <a:latin typeface="Times New Roman" panose="02020603050405020304" pitchFamily="18" charset="0"/>
              </a:rPr>
              <a:t>), as the standard. After this had been settled, the school went on to function as a sort of canon law department for Chinese Buddhism, producing commentaries on the Vinaya, establishing procedures for handling difficult cases, defining what constituted an infraction of a rule and setting up sanctions and mitigating circumstances, and so on. </a:t>
            </a:r>
            <a:endParaRPr lang="en-US" altLang="zh-CN" sz="2800" dirty="0">
              <a:solidFill>
                <a:schemeClr val="bg1"/>
              </a:solidFill>
            </a:endParaRPr>
          </a:p>
        </p:txBody>
      </p:sp>
      <p:sp>
        <p:nvSpPr>
          <p:cNvPr id="8" name="文字方塊 7">
            <a:extLst>
              <a:ext uri="{FF2B5EF4-FFF2-40B4-BE49-F238E27FC236}">
                <a16:creationId xmlns:a16="http://schemas.microsoft.com/office/drawing/2014/main" id="{915B138D-33A2-4E6F-8746-F7E2E6758A67}"/>
              </a:ext>
            </a:extLst>
          </p:cNvPr>
          <p:cNvSpPr txBox="1"/>
          <p:nvPr/>
        </p:nvSpPr>
        <p:spPr>
          <a:xfrm>
            <a:off x="6454452" y="5661248"/>
            <a:ext cx="4896544" cy="707886"/>
          </a:xfrm>
          <a:prstGeom prst="rect">
            <a:avLst/>
          </a:prstGeom>
          <a:noFill/>
        </p:spPr>
        <p:txBody>
          <a:bodyPr wrap="square" rtlCol="0">
            <a:spAutoFit/>
          </a:bodyPr>
          <a:lstStyle/>
          <a:p>
            <a:r>
              <a:rPr lang="en-US" altLang="zh-CN" sz="2000" dirty="0" err="1">
                <a:solidFill>
                  <a:srgbClr val="FFFF00"/>
                </a:solidFill>
              </a:rPr>
              <a:t>Daoxuan</a:t>
            </a:r>
            <a:r>
              <a:rPr lang="en-US" altLang="zh-CN" sz="2000" dirty="0">
                <a:solidFill>
                  <a:srgbClr val="FFFF00"/>
                </a:solidFill>
              </a:rPr>
              <a:t>: https://en.wikipedia.org/wiki/Daoxuan</a:t>
            </a:r>
          </a:p>
        </p:txBody>
      </p:sp>
      <p:sp>
        <p:nvSpPr>
          <p:cNvPr id="2" name="矩形: 按鈕形 1">
            <a:extLst>
              <a:ext uri="{FF2B5EF4-FFF2-40B4-BE49-F238E27FC236}">
                <a16:creationId xmlns:a16="http://schemas.microsoft.com/office/drawing/2014/main" id="{44B32A35-572E-CF63-E482-15E8F209253F}"/>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Zen School-1</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315844242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650F262C-A977-4D3C-B52E-B6129FF2F5EC}"/>
              </a:ext>
            </a:extLst>
          </p:cNvPr>
          <p:cNvSpPr txBox="1"/>
          <p:nvPr/>
        </p:nvSpPr>
        <p:spPr>
          <a:xfrm>
            <a:off x="837828" y="2348880"/>
            <a:ext cx="9865096" cy="2300758"/>
          </a:xfrm>
          <a:prstGeom prst="rect">
            <a:avLst/>
          </a:prstGeom>
          <a:noFill/>
        </p:spPr>
        <p:txBody>
          <a:bodyPr wrap="square" rtlCol="0">
            <a:spAutoFit/>
          </a:bodyPr>
          <a:lstStyle/>
          <a:p>
            <a:pPr>
              <a:lnSpc>
                <a:spcPts val="4400"/>
              </a:lnSpc>
            </a:pPr>
            <a:r>
              <a:rPr lang="en-US" altLang="zh-TW" sz="2800" dirty="0">
                <a:solidFill>
                  <a:schemeClr val="bg1"/>
                </a:solidFill>
                <a:latin typeface="Times New Roman" panose="02020603050405020304" pitchFamily="18" charset="0"/>
              </a:rPr>
              <a:t>They also dealt with matters of clerical status, setting criteria for valid ordinations and expulsion. The school was never large, but because of this ‘gatekeeping’ function, had extraordinary influence over the character of the Chinese </a:t>
            </a:r>
            <a:r>
              <a:rPr lang="en-US" altLang="zh-TW" sz="2800" dirty="0" err="1">
                <a:solidFill>
                  <a:schemeClr val="bg1"/>
                </a:solidFill>
                <a:latin typeface="Times New Roman" panose="02020603050405020304" pitchFamily="18" charset="0"/>
              </a:rPr>
              <a:t>Saṃgha</a:t>
            </a:r>
            <a:r>
              <a:rPr lang="en-US" altLang="zh-TW" sz="2800" dirty="0">
                <a:solidFill>
                  <a:schemeClr val="bg1"/>
                </a:solidFill>
                <a:latin typeface="Times New Roman" panose="02020603050405020304" pitchFamily="18" charset="0"/>
              </a:rPr>
              <a:t>.</a:t>
            </a:r>
            <a:endParaRPr lang="en-US" altLang="zh-CN" sz="2800" dirty="0">
              <a:solidFill>
                <a:schemeClr val="bg1"/>
              </a:solidFill>
            </a:endParaRPr>
          </a:p>
        </p:txBody>
      </p:sp>
      <p:sp>
        <p:nvSpPr>
          <p:cNvPr id="2" name="矩形: 按鈕形 1">
            <a:extLst>
              <a:ext uri="{FF2B5EF4-FFF2-40B4-BE49-F238E27FC236}">
                <a16:creationId xmlns:a16="http://schemas.microsoft.com/office/drawing/2014/main" id="{F4B0D896-ADF3-7A82-6B2D-E4CC5B900175}"/>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Zen School-1</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1157093252"/>
      </p:ext>
    </p:extLst>
  </p:cSld>
  <p:clrMapOvr>
    <a:overrideClrMapping bg1="lt1" tx1="dk1" bg2="lt2" tx2="dk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2F9FA74B-F4D6-445B-93E1-27E86BC5E838}"/>
              </a:ext>
            </a:extLst>
          </p:cNvPr>
          <p:cNvSpPr txBox="1"/>
          <p:nvPr/>
        </p:nvSpPr>
        <p:spPr>
          <a:xfrm>
            <a:off x="765820" y="1340768"/>
            <a:ext cx="6912768" cy="4557786"/>
          </a:xfrm>
          <a:prstGeom prst="rect">
            <a:avLst/>
          </a:prstGeom>
          <a:noFill/>
        </p:spPr>
        <p:txBody>
          <a:bodyPr wrap="square" rtlCol="0">
            <a:spAutoFit/>
          </a:bodyPr>
          <a:lstStyle/>
          <a:p>
            <a:pPr>
              <a:lnSpc>
                <a:spcPts val="4400"/>
              </a:lnSpc>
            </a:pPr>
            <a:r>
              <a:rPr lang="en-US" altLang="zh-TW" sz="2800" dirty="0">
                <a:solidFill>
                  <a:schemeClr val="bg1"/>
                </a:solidFill>
                <a:latin typeface="Times New Roman" panose="02020603050405020304" pitchFamily="18" charset="0"/>
              </a:rPr>
              <a:t>The Chinese priest </a:t>
            </a:r>
            <a:r>
              <a:rPr lang="en-US" altLang="zh-TW" sz="2800" dirty="0" err="1">
                <a:solidFill>
                  <a:schemeClr val="bg1"/>
                </a:solidFill>
                <a:latin typeface="Times New Roman" panose="02020603050405020304" pitchFamily="18" charset="0"/>
              </a:rPr>
              <a:t>Jianzhen</a:t>
            </a:r>
            <a:r>
              <a:rPr lang="en-US" altLang="zh-TW" sz="2800" dirty="0">
                <a:solidFill>
                  <a:schemeClr val="bg1"/>
                </a:solidFill>
                <a:latin typeface="Times New Roman" panose="02020603050405020304" pitchFamily="18" charset="0"/>
              </a:rPr>
              <a:t> (known as </a:t>
            </a:r>
            <a:r>
              <a:rPr lang="en-US" altLang="zh-TW" sz="2800" dirty="0" err="1">
                <a:solidFill>
                  <a:schemeClr val="bg1"/>
                </a:solidFill>
                <a:latin typeface="Times New Roman" panose="02020603050405020304" pitchFamily="18" charset="0"/>
              </a:rPr>
              <a:t>Ganjin</a:t>
            </a:r>
            <a:r>
              <a:rPr lang="en-US" altLang="zh-TW" sz="2800" dirty="0">
                <a:solidFill>
                  <a:schemeClr val="bg1"/>
                </a:solidFill>
                <a:latin typeface="Times New Roman" panose="02020603050405020304" pitchFamily="18" charset="0"/>
              </a:rPr>
              <a:t> in Japan), who had studied the teaching of the Nan-</a:t>
            </a:r>
            <a:r>
              <a:rPr lang="en-US" altLang="zh-TW" sz="2800" dirty="0" err="1">
                <a:solidFill>
                  <a:schemeClr val="bg1"/>
                </a:solidFill>
                <a:latin typeface="Times New Roman" panose="02020603050405020304" pitchFamily="18" charset="0"/>
              </a:rPr>
              <a:t>shan</a:t>
            </a:r>
            <a:r>
              <a:rPr lang="en-US" altLang="zh-TW" sz="2800" dirty="0">
                <a:solidFill>
                  <a:schemeClr val="bg1"/>
                </a:solidFill>
                <a:latin typeface="Times New Roman" panose="02020603050405020304" pitchFamily="18" charset="0"/>
              </a:rPr>
              <a:t> school, went to Japan in 753, entered the capital, Nara, in 754, and founded the Precepts school there. He built an ordination platform at </a:t>
            </a:r>
            <a:r>
              <a:rPr lang="en-US" altLang="zh-TW" sz="2800" dirty="0" err="1">
                <a:solidFill>
                  <a:schemeClr val="bg1"/>
                </a:solidFill>
                <a:latin typeface="Times New Roman" panose="02020603050405020304" pitchFamily="18" charset="0"/>
              </a:rPr>
              <a:t>Tōdai</a:t>
            </a:r>
            <a:r>
              <a:rPr lang="en-US" altLang="zh-TW" sz="2800" dirty="0">
                <a:solidFill>
                  <a:schemeClr val="bg1"/>
                </a:solidFill>
                <a:latin typeface="Times New Roman" panose="02020603050405020304" pitchFamily="18" charset="0"/>
              </a:rPr>
              <a:t>-ji temple and founded </a:t>
            </a:r>
            <a:r>
              <a:rPr lang="en-US" altLang="zh-TW" sz="2800" dirty="0" err="1">
                <a:solidFill>
                  <a:schemeClr val="bg1"/>
                </a:solidFill>
                <a:latin typeface="Times New Roman" panose="02020603050405020304" pitchFamily="18" charset="0"/>
              </a:rPr>
              <a:t>Tōshōdai</a:t>
            </a:r>
            <a:r>
              <a:rPr lang="en-US" altLang="zh-TW" sz="2800" dirty="0">
                <a:solidFill>
                  <a:schemeClr val="bg1"/>
                </a:solidFill>
                <a:latin typeface="Times New Roman" panose="02020603050405020304" pitchFamily="18" charset="0"/>
              </a:rPr>
              <a:t>-ji temple as a center for the study of the monastic rules of discipline. </a:t>
            </a:r>
            <a:endParaRPr lang="en-US" altLang="zh-CN" sz="2800" dirty="0">
              <a:solidFill>
                <a:schemeClr val="bg1"/>
              </a:solidFill>
            </a:endParaRPr>
          </a:p>
        </p:txBody>
      </p:sp>
      <p:pic>
        <p:nvPicPr>
          <p:cNvPr id="7" name="圖片 6">
            <a:extLst>
              <a:ext uri="{FF2B5EF4-FFF2-40B4-BE49-F238E27FC236}">
                <a16:creationId xmlns:a16="http://schemas.microsoft.com/office/drawing/2014/main" id="{333531AC-3171-41BF-84C3-456AF909620F}"/>
              </a:ext>
            </a:extLst>
          </p:cNvPr>
          <p:cNvPicPr>
            <a:picLocks noChangeAspect="1"/>
          </p:cNvPicPr>
          <p:nvPr/>
        </p:nvPicPr>
        <p:blipFill>
          <a:blip r:embed="rId3"/>
          <a:stretch>
            <a:fillRect/>
          </a:stretch>
        </p:blipFill>
        <p:spPr>
          <a:xfrm>
            <a:off x="8182644" y="1102977"/>
            <a:ext cx="3610740" cy="5177383"/>
          </a:xfrm>
          <a:prstGeom prst="rect">
            <a:avLst/>
          </a:prstGeom>
        </p:spPr>
      </p:pic>
      <p:sp>
        <p:nvSpPr>
          <p:cNvPr id="8" name="文字方塊 7">
            <a:extLst>
              <a:ext uri="{FF2B5EF4-FFF2-40B4-BE49-F238E27FC236}">
                <a16:creationId xmlns:a16="http://schemas.microsoft.com/office/drawing/2014/main" id="{C671B222-C646-455E-BE99-14A2D43D839E}"/>
              </a:ext>
            </a:extLst>
          </p:cNvPr>
          <p:cNvSpPr txBox="1"/>
          <p:nvPr/>
        </p:nvSpPr>
        <p:spPr>
          <a:xfrm>
            <a:off x="1629916" y="6095694"/>
            <a:ext cx="5832648" cy="369332"/>
          </a:xfrm>
          <a:prstGeom prst="rect">
            <a:avLst/>
          </a:prstGeom>
          <a:noFill/>
        </p:spPr>
        <p:txBody>
          <a:bodyPr wrap="square" rtlCol="0">
            <a:spAutoFit/>
          </a:bodyPr>
          <a:lstStyle/>
          <a:p>
            <a:r>
              <a:rPr lang="en-US" altLang="zh-CN" sz="1800" dirty="0" err="1">
                <a:solidFill>
                  <a:srgbClr val="FFFF00"/>
                </a:solidFill>
              </a:rPr>
              <a:t>Jianzhen</a:t>
            </a:r>
            <a:r>
              <a:rPr lang="en-US" altLang="zh-CN" sz="1800" dirty="0">
                <a:solidFill>
                  <a:srgbClr val="FFFF00"/>
                </a:solidFill>
              </a:rPr>
              <a:t>: https://en.wikipedia.org/wiki/Jianzhen</a:t>
            </a:r>
          </a:p>
        </p:txBody>
      </p:sp>
      <p:sp>
        <p:nvSpPr>
          <p:cNvPr id="2" name="矩形: 按鈕形 1">
            <a:extLst>
              <a:ext uri="{FF2B5EF4-FFF2-40B4-BE49-F238E27FC236}">
                <a16:creationId xmlns:a16="http://schemas.microsoft.com/office/drawing/2014/main" id="{E7D67B70-46E6-2C9A-2017-1B3B311925F7}"/>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Zen School-1</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299743204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47B66617-45FD-4E78-8D13-556D5D22FF47}"/>
              </a:ext>
            </a:extLst>
          </p:cNvPr>
          <p:cNvSpPr txBox="1"/>
          <p:nvPr/>
        </p:nvSpPr>
        <p:spPr>
          <a:xfrm>
            <a:off x="549796" y="1412776"/>
            <a:ext cx="10928632" cy="4867871"/>
          </a:xfrm>
          <a:prstGeom prst="rect">
            <a:avLst/>
          </a:prstGeom>
          <a:noFill/>
        </p:spPr>
        <p:txBody>
          <a:bodyPr wrap="square" rtlCol="0">
            <a:spAutoFit/>
          </a:bodyPr>
          <a:lstStyle/>
          <a:p>
            <a:pPr>
              <a:lnSpc>
                <a:spcPts val="4400"/>
              </a:lnSpc>
            </a:pPr>
            <a:r>
              <a:rPr lang="en-US" altLang="zh-TW" sz="2800" b="1" dirty="0">
                <a:solidFill>
                  <a:schemeClr val="bg1"/>
                </a:solidFill>
                <a:latin typeface="Times New Roman" panose="02020603050405020304" pitchFamily="18" charset="0"/>
              </a:rPr>
              <a:t>9. </a:t>
            </a:r>
            <a:r>
              <a:rPr lang="en-US" altLang="zh-CN" sz="2800" b="1" dirty="0">
                <a:solidFill>
                  <a:schemeClr val="bg1"/>
                </a:solidFill>
                <a:latin typeface="Times New Roman" panose="02020603050405020304" pitchFamily="18" charset="0"/>
              </a:rPr>
              <a:t>Esoteric or ‘Zhenyan’ </a:t>
            </a:r>
            <a:r>
              <a:rPr lang="en-US" altLang="zh-TW" sz="2800" b="1" dirty="0">
                <a:solidFill>
                  <a:schemeClr val="bg1"/>
                </a:solidFill>
                <a:latin typeface="Times New Roman" panose="02020603050405020304" pitchFamily="18" charset="0"/>
              </a:rPr>
              <a:t>School </a:t>
            </a:r>
            <a:r>
              <a:rPr lang="en-US" altLang="zh-TW" sz="2800" dirty="0">
                <a:solidFill>
                  <a:schemeClr val="bg1"/>
                </a:solidFill>
                <a:latin typeface="Times New Roman" panose="02020603050405020304" pitchFamily="18" charset="0"/>
              </a:rPr>
              <a:t>(</a:t>
            </a:r>
            <a:r>
              <a:rPr lang="zh-CN" altLang="en-US" sz="2800" dirty="0">
                <a:solidFill>
                  <a:schemeClr val="bg1"/>
                </a:solidFill>
                <a:latin typeface="Times New Roman" panose="02020603050405020304" pitchFamily="18" charset="0"/>
              </a:rPr>
              <a:t>密宗</a:t>
            </a:r>
            <a:r>
              <a:rPr lang="en-US" altLang="zh-CN" sz="2800" dirty="0">
                <a:solidFill>
                  <a:schemeClr val="bg1"/>
                </a:solidFill>
                <a:latin typeface="Times New Roman" panose="02020603050405020304" pitchFamily="18" charset="0"/>
              </a:rPr>
              <a:t>; </a:t>
            </a:r>
            <a:r>
              <a:rPr lang="zh-CN" altLang="en-US" sz="2800" dirty="0">
                <a:solidFill>
                  <a:schemeClr val="bg1"/>
                </a:solidFill>
                <a:latin typeface="Times New Roman" panose="02020603050405020304" pitchFamily="18" charset="0"/>
              </a:rPr>
              <a:t>真言宗</a:t>
            </a:r>
            <a:r>
              <a:rPr lang="en-US" altLang="zh-TW" sz="2800" dirty="0">
                <a:solidFill>
                  <a:schemeClr val="bg1"/>
                </a:solidFill>
                <a:latin typeface="Times New Roman" panose="02020603050405020304" pitchFamily="18" charset="0"/>
              </a:rPr>
              <a:t>)</a:t>
            </a:r>
          </a:p>
          <a:p>
            <a:pPr>
              <a:lnSpc>
                <a:spcPts val="4400"/>
              </a:lnSpc>
              <a:spcBef>
                <a:spcPts val="2400"/>
              </a:spcBef>
            </a:pPr>
            <a:r>
              <a:rPr lang="en-US" altLang="zh-CN" sz="2800" dirty="0">
                <a:solidFill>
                  <a:schemeClr val="bg1"/>
                </a:solidFill>
              </a:rPr>
              <a:t>Chinese Esoteric Buddhism refers to traditions of Tantra and Esoteric Buddhism that have flourished among the Chinese people. The Tantric masters </a:t>
            </a:r>
            <a:r>
              <a:rPr lang="en-US" altLang="zh-CN" sz="2800" dirty="0" err="1">
                <a:solidFill>
                  <a:schemeClr val="bg1"/>
                </a:solidFill>
              </a:rPr>
              <a:t>Śubhakarasiṃha</a:t>
            </a:r>
            <a:r>
              <a:rPr lang="en-US" altLang="zh-CN" sz="2800" dirty="0">
                <a:solidFill>
                  <a:schemeClr val="bg1"/>
                </a:solidFill>
              </a:rPr>
              <a:t> (</a:t>
            </a:r>
            <a:r>
              <a:rPr lang="zh-CN" altLang="en-US" sz="2800" dirty="0">
                <a:solidFill>
                  <a:schemeClr val="bg1"/>
                </a:solidFill>
              </a:rPr>
              <a:t>善無畏</a:t>
            </a:r>
            <a:r>
              <a:rPr lang="en-US" altLang="zh-CN" sz="2800" dirty="0">
                <a:solidFill>
                  <a:schemeClr val="bg1"/>
                </a:solidFill>
              </a:rPr>
              <a:t>), </a:t>
            </a:r>
            <a:r>
              <a:rPr lang="en-US" altLang="zh-CN" sz="2800" dirty="0" err="1">
                <a:solidFill>
                  <a:schemeClr val="bg1"/>
                </a:solidFill>
              </a:rPr>
              <a:t>Vajrabodhi</a:t>
            </a:r>
            <a:r>
              <a:rPr lang="en-US" altLang="zh-CN" sz="2800" dirty="0">
                <a:solidFill>
                  <a:schemeClr val="bg1"/>
                </a:solidFill>
              </a:rPr>
              <a:t> (</a:t>
            </a:r>
            <a:r>
              <a:rPr lang="zh-CN" altLang="en-US" sz="2800" dirty="0">
                <a:solidFill>
                  <a:schemeClr val="bg1"/>
                </a:solidFill>
              </a:rPr>
              <a:t>金剛智</a:t>
            </a:r>
            <a:r>
              <a:rPr lang="en-US" altLang="zh-CN" sz="2800" dirty="0">
                <a:solidFill>
                  <a:schemeClr val="bg1"/>
                </a:solidFill>
              </a:rPr>
              <a:t>) and </a:t>
            </a:r>
            <a:r>
              <a:rPr lang="en-US" altLang="zh-CN" sz="2800" dirty="0" err="1">
                <a:solidFill>
                  <a:schemeClr val="bg1"/>
                </a:solidFill>
              </a:rPr>
              <a:t>Amoghavajra</a:t>
            </a:r>
            <a:r>
              <a:rPr lang="en-US" altLang="zh-CN" sz="2800" dirty="0">
                <a:solidFill>
                  <a:schemeClr val="bg1"/>
                </a:solidFill>
              </a:rPr>
              <a:t> (</a:t>
            </a:r>
            <a:r>
              <a:rPr lang="zh-CN" altLang="en-US" sz="2800" dirty="0">
                <a:solidFill>
                  <a:schemeClr val="bg1"/>
                </a:solidFill>
              </a:rPr>
              <a:t>不空</a:t>
            </a:r>
            <a:r>
              <a:rPr lang="en-US" altLang="zh-CN" sz="2800" dirty="0">
                <a:solidFill>
                  <a:schemeClr val="bg1"/>
                </a:solidFill>
              </a:rPr>
              <a:t>), established the Esoteric Buddhist </a:t>
            </a:r>
            <a:r>
              <a:rPr lang="en-US" altLang="zh-CN" sz="2800" dirty="0" err="1">
                <a:solidFill>
                  <a:schemeClr val="bg1"/>
                </a:solidFill>
              </a:rPr>
              <a:t>Zhenyan</a:t>
            </a:r>
            <a:r>
              <a:rPr lang="en-US" altLang="zh-CN" sz="2800" dirty="0">
                <a:solidFill>
                  <a:schemeClr val="bg1"/>
                </a:solidFill>
              </a:rPr>
              <a:t> (</a:t>
            </a:r>
            <a:r>
              <a:rPr lang="zh-TW" altLang="en-US" sz="2800" dirty="0">
                <a:solidFill>
                  <a:schemeClr val="bg1"/>
                </a:solidFill>
              </a:rPr>
              <a:t>真言</a:t>
            </a:r>
            <a:r>
              <a:rPr lang="en-US" altLang="zh-TW" sz="2800" dirty="0">
                <a:solidFill>
                  <a:schemeClr val="bg1"/>
                </a:solidFill>
              </a:rPr>
              <a:t>, "</a:t>
            </a:r>
            <a:r>
              <a:rPr lang="en-US" altLang="zh-CN" sz="2800" dirty="0">
                <a:solidFill>
                  <a:schemeClr val="bg1"/>
                </a:solidFill>
              </a:rPr>
              <a:t>true word", "mantra") tradition from 716 to 720 during the reign of Emperor </a:t>
            </a:r>
            <a:r>
              <a:rPr lang="en-US" altLang="zh-CN" sz="2800" dirty="0" err="1">
                <a:solidFill>
                  <a:schemeClr val="bg1"/>
                </a:solidFill>
              </a:rPr>
              <a:t>Xuanzong</a:t>
            </a:r>
            <a:r>
              <a:rPr lang="en-US" altLang="zh-CN" sz="2800" dirty="0">
                <a:solidFill>
                  <a:schemeClr val="bg1"/>
                </a:solidFill>
              </a:rPr>
              <a:t> of Tang. It employed mandalas, mantras, mudras, </a:t>
            </a:r>
            <a:r>
              <a:rPr lang="en-US" altLang="zh-CN" sz="2800" dirty="0" err="1">
                <a:solidFill>
                  <a:schemeClr val="bg1"/>
                </a:solidFill>
              </a:rPr>
              <a:t>abhiṣekas</a:t>
            </a:r>
            <a:r>
              <a:rPr lang="en-US" altLang="zh-CN" sz="2800" dirty="0">
                <a:solidFill>
                  <a:schemeClr val="bg1"/>
                </a:solidFill>
              </a:rPr>
              <a:t>, and deity yoga. </a:t>
            </a:r>
          </a:p>
        </p:txBody>
      </p:sp>
      <p:sp>
        <p:nvSpPr>
          <p:cNvPr id="2" name="矩形: 按鈕形 1">
            <a:extLst>
              <a:ext uri="{FF2B5EF4-FFF2-40B4-BE49-F238E27FC236}">
                <a16:creationId xmlns:a16="http://schemas.microsoft.com/office/drawing/2014/main" id="{4129655F-9CE1-C656-4573-20B92BC86F8A}"/>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Zen School-1</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217425547"/>
      </p:ext>
    </p:extLst>
  </p:cSld>
  <p:clrMapOvr>
    <a:overrideClrMapping bg1="lt1" tx1="dk1" bg2="lt2" tx2="dk2" accent1="accent1" accent2="accent2" accent3="accent3" accent4="accent4" accent5="accent5" accent6="accent6" hlink="hlink" folHlink="folHlink"/>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6" name="圖片 5">
            <a:extLst>
              <a:ext uri="{FF2B5EF4-FFF2-40B4-BE49-F238E27FC236}">
                <a16:creationId xmlns:a16="http://schemas.microsoft.com/office/drawing/2014/main" id="{7FE9D46C-3C4B-4FFA-85EE-67119B20BA2B}"/>
              </a:ext>
            </a:extLst>
          </p:cNvPr>
          <p:cNvPicPr>
            <a:picLocks noChangeAspect="1"/>
          </p:cNvPicPr>
          <p:nvPr/>
        </p:nvPicPr>
        <p:blipFill>
          <a:blip r:embed="rId3"/>
          <a:stretch>
            <a:fillRect/>
          </a:stretch>
        </p:blipFill>
        <p:spPr>
          <a:xfrm>
            <a:off x="909836" y="980728"/>
            <a:ext cx="3057525" cy="4619625"/>
          </a:xfrm>
          <a:prstGeom prst="rect">
            <a:avLst/>
          </a:prstGeom>
        </p:spPr>
      </p:pic>
      <p:sp>
        <p:nvSpPr>
          <p:cNvPr id="7" name="文字方塊 6">
            <a:extLst>
              <a:ext uri="{FF2B5EF4-FFF2-40B4-BE49-F238E27FC236}">
                <a16:creationId xmlns:a16="http://schemas.microsoft.com/office/drawing/2014/main" id="{C9F589CB-A77C-4793-8D43-196FEA9A178A}"/>
              </a:ext>
            </a:extLst>
          </p:cNvPr>
          <p:cNvSpPr txBox="1"/>
          <p:nvPr/>
        </p:nvSpPr>
        <p:spPr>
          <a:xfrm>
            <a:off x="117748" y="5762481"/>
            <a:ext cx="7920880" cy="369332"/>
          </a:xfrm>
          <a:prstGeom prst="rect">
            <a:avLst/>
          </a:prstGeom>
          <a:noFill/>
        </p:spPr>
        <p:txBody>
          <a:bodyPr wrap="square" rtlCol="0">
            <a:spAutoFit/>
          </a:bodyPr>
          <a:lstStyle/>
          <a:p>
            <a:r>
              <a:rPr lang="en-US" altLang="zh-CN" sz="1800" dirty="0" err="1">
                <a:solidFill>
                  <a:srgbClr val="FFFF00"/>
                </a:solidFill>
              </a:rPr>
              <a:t>Śubhakarasiṃha</a:t>
            </a:r>
            <a:r>
              <a:rPr lang="en-US" altLang="zh-CN" sz="1800" dirty="0">
                <a:solidFill>
                  <a:srgbClr val="FFFF00"/>
                </a:solidFill>
              </a:rPr>
              <a:t>: https://en.wikipedia.org/wiki/%C5%9Aubhakarasi%E1%B9%83ha</a:t>
            </a:r>
          </a:p>
        </p:txBody>
      </p:sp>
      <p:pic>
        <p:nvPicPr>
          <p:cNvPr id="9" name="圖片 8">
            <a:extLst>
              <a:ext uri="{FF2B5EF4-FFF2-40B4-BE49-F238E27FC236}">
                <a16:creationId xmlns:a16="http://schemas.microsoft.com/office/drawing/2014/main" id="{58B7F92F-ACDA-41BF-87E3-69982804D1F1}"/>
              </a:ext>
            </a:extLst>
          </p:cNvPr>
          <p:cNvPicPr>
            <a:picLocks noChangeAspect="1"/>
          </p:cNvPicPr>
          <p:nvPr/>
        </p:nvPicPr>
        <p:blipFill>
          <a:blip r:embed="rId4"/>
          <a:stretch>
            <a:fillRect/>
          </a:stretch>
        </p:blipFill>
        <p:spPr>
          <a:xfrm>
            <a:off x="4498974" y="980728"/>
            <a:ext cx="3364291" cy="4619624"/>
          </a:xfrm>
          <a:prstGeom prst="rect">
            <a:avLst/>
          </a:prstGeom>
        </p:spPr>
      </p:pic>
      <p:sp>
        <p:nvSpPr>
          <p:cNvPr id="10" name="文字方塊 9">
            <a:extLst>
              <a:ext uri="{FF2B5EF4-FFF2-40B4-BE49-F238E27FC236}">
                <a16:creationId xmlns:a16="http://schemas.microsoft.com/office/drawing/2014/main" id="{CE0FB662-A934-4BB3-BCE5-5777C313B6E3}"/>
              </a:ext>
            </a:extLst>
          </p:cNvPr>
          <p:cNvSpPr txBox="1"/>
          <p:nvPr/>
        </p:nvSpPr>
        <p:spPr>
          <a:xfrm>
            <a:off x="4078188" y="6131813"/>
            <a:ext cx="6264696" cy="369332"/>
          </a:xfrm>
          <a:prstGeom prst="rect">
            <a:avLst/>
          </a:prstGeom>
          <a:noFill/>
        </p:spPr>
        <p:txBody>
          <a:bodyPr wrap="square" rtlCol="0">
            <a:spAutoFit/>
          </a:bodyPr>
          <a:lstStyle/>
          <a:p>
            <a:r>
              <a:rPr lang="en-US" altLang="zh-CN" sz="1800" dirty="0" err="1">
                <a:solidFill>
                  <a:srgbClr val="FFFF00"/>
                </a:solidFill>
              </a:rPr>
              <a:t>Vajrabodhi</a:t>
            </a:r>
            <a:r>
              <a:rPr lang="en-US" altLang="zh-CN" sz="1800" dirty="0">
                <a:solidFill>
                  <a:srgbClr val="FFFF00"/>
                </a:solidFill>
              </a:rPr>
              <a:t>: https://en.wikipedia.org/wiki/Vajrabodhi</a:t>
            </a:r>
          </a:p>
        </p:txBody>
      </p:sp>
      <p:sp>
        <p:nvSpPr>
          <p:cNvPr id="11" name="文字方塊 10">
            <a:extLst>
              <a:ext uri="{FF2B5EF4-FFF2-40B4-BE49-F238E27FC236}">
                <a16:creationId xmlns:a16="http://schemas.microsoft.com/office/drawing/2014/main" id="{2AEE905F-D727-4903-852B-1A6ABE76F2F0}"/>
              </a:ext>
            </a:extLst>
          </p:cNvPr>
          <p:cNvSpPr txBox="1"/>
          <p:nvPr/>
        </p:nvSpPr>
        <p:spPr>
          <a:xfrm>
            <a:off x="6598468" y="6424021"/>
            <a:ext cx="7920880" cy="369332"/>
          </a:xfrm>
          <a:prstGeom prst="rect">
            <a:avLst/>
          </a:prstGeom>
          <a:noFill/>
        </p:spPr>
        <p:txBody>
          <a:bodyPr wrap="square" rtlCol="0">
            <a:spAutoFit/>
          </a:bodyPr>
          <a:lstStyle/>
          <a:p>
            <a:r>
              <a:rPr lang="en-US" altLang="zh-CN" sz="1800" dirty="0" err="1">
                <a:solidFill>
                  <a:srgbClr val="FFFF00"/>
                </a:solidFill>
              </a:rPr>
              <a:t>Amoghavajra</a:t>
            </a:r>
            <a:r>
              <a:rPr lang="en-US" altLang="zh-CN" sz="1800" dirty="0">
                <a:solidFill>
                  <a:srgbClr val="FFFF00"/>
                </a:solidFill>
              </a:rPr>
              <a:t>: https://en.wikipedia.org/wiki/Amoghavajra</a:t>
            </a:r>
          </a:p>
        </p:txBody>
      </p:sp>
      <p:pic>
        <p:nvPicPr>
          <p:cNvPr id="13" name="圖片 12">
            <a:extLst>
              <a:ext uri="{FF2B5EF4-FFF2-40B4-BE49-F238E27FC236}">
                <a16:creationId xmlns:a16="http://schemas.microsoft.com/office/drawing/2014/main" id="{7BF173B9-62B0-48EF-AC0F-2C0BB7C350DD}"/>
              </a:ext>
            </a:extLst>
          </p:cNvPr>
          <p:cNvPicPr>
            <a:picLocks noChangeAspect="1"/>
          </p:cNvPicPr>
          <p:nvPr/>
        </p:nvPicPr>
        <p:blipFill>
          <a:blip r:embed="rId5"/>
          <a:stretch>
            <a:fillRect/>
          </a:stretch>
        </p:blipFill>
        <p:spPr>
          <a:xfrm>
            <a:off x="8394878" y="980727"/>
            <a:ext cx="2668086" cy="4690668"/>
          </a:xfrm>
          <a:prstGeom prst="rect">
            <a:avLst/>
          </a:prstGeom>
        </p:spPr>
      </p:pic>
      <p:sp>
        <p:nvSpPr>
          <p:cNvPr id="2" name="矩形: 按鈕形 1">
            <a:extLst>
              <a:ext uri="{FF2B5EF4-FFF2-40B4-BE49-F238E27FC236}">
                <a16:creationId xmlns:a16="http://schemas.microsoft.com/office/drawing/2014/main" id="{DD8B9A3C-1682-FF6D-171F-0F68F175D33A}"/>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Zen School-1</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79864080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P spid="11" grpId="0"/>
    </p:bld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9B60855A-C77E-4CC5-B2B4-DEEF528B796B}"/>
              </a:ext>
            </a:extLst>
          </p:cNvPr>
          <p:cNvSpPr txBox="1"/>
          <p:nvPr/>
        </p:nvSpPr>
        <p:spPr>
          <a:xfrm>
            <a:off x="575982" y="1196752"/>
            <a:ext cx="7488832" cy="4536504"/>
          </a:xfrm>
          <a:prstGeom prst="rect">
            <a:avLst/>
          </a:prstGeom>
          <a:noFill/>
        </p:spPr>
        <p:txBody>
          <a:bodyPr wrap="square" rtlCol="0">
            <a:spAutoFit/>
          </a:bodyPr>
          <a:lstStyle/>
          <a:p>
            <a:pPr>
              <a:lnSpc>
                <a:spcPts val="4400"/>
              </a:lnSpc>
            </a:pPr>
            <a:r>
              <a:rPr lang="en-US" altLang="zh-TW" sz="2800" dirty="0">
                <a:solidFill>
                  <a:schemeClr val="bg1"/>
                </a:solidFill>
                <a:latin typeface="Times New Roman" panose="02020603050405020304" pitchFamily="18" charset="0"/>
              </a:rPr>
              <a:t>The </a:t>
            </a:r>
            <a:r>
              <a:rPr lang="en-US" altLang="zh-TW" sz="2800" dirty="0" err="1">
                <a:solidFill>
                  <a:schemeClr val="bg1"/>
                </a:solidFill>
                <a:latin typeface="Times New Roman" panose="02020603050405020304" pitchFamily="18" charset="0"/>
              </a:rPr>
              <a:t>Zhenyan</a:t>
            </a:r>
            <a:r>
              <a:rPr lang="en-US" altLang="zh-TW" sz="2800" dirty="0">
                <a:solidFill>
                  <a:schemeClr val="bg1"/>
                </a:solidFill>
                <a:latin typeface="Times New Roman" panose="02020603050405020304" pitchFamily="18" charset="0"/>
              </a:rPr>
              <a:t> tradition was transported to Japan as </a:t>
            </a:r>
            <a:r>
              <a:rPr lang="en-US" altLang="zh-TW" sz="2800" dirty="0" err="1">
                <a:solidFill>
                  <a:schemeClr val="bg1"/>
                </a:solidFill>
                <a:latin typeface="Times New Roman" panose="02020603050405020304" pitchFamily="18" charset="0"/>
              </a:rPr>
              <a:t>Shingon</a:t>
            </a:r>
            <a:r>
              <a:rPr lang="en-US" altLang="zh-TW" sz="2800" dirty="0">
                <a:solidFill>
                  <a:schemeClr val="bg1"/>
                </a:solidFill>
                <a:latin typeface="Times New Roman" panose="02020603050405020304" pitchFamily="18" charset="0"/>
              </a:rPr>
              <a:t> Buddhism by </a:t>
            </a:r>
            <a:r>
              <a:rPr lang="en-US" altLang="zh-TW" sz="2800" dirty="0" err="1">
                <a:solidFill>
                  <a:schemeClr val="bg1"/>
                </a:solidFill>
                <a:latin typeface="Times New Roman" panose="02020603050405020304" pitchFamily="18" charset="0"/>
              </a:rPr>
              <a:t>Kūkai</a:t>
            </a:r>
            <a:r>
              <a:rPr lang="en-US" altLang="zh-TW" sz="2800" dirty="0">
                <a:solidFill>
                  <a:schemeClr val="bg1"/>
                </a:solidFill>
                <a:latin typeface="Times New Roman" panose="02020603050405020304" pitchFamily="18" charset="0"/>
              </a:rPr>
              <a:t> (</a:t>
            </a:r>
            <a:r>
              <a:rPr lang="zh-CN" altLang="en-US" sz="2800" dirty="0">
                <a:solidFill>
                  <a:schemeClr val="bg1"/>
                </a:solidFill>
                <a:latin typeface="Times New Roman" panose="02020603050405020304" pitchFamily="18" charset="0"/>
              </a:rPr>
              <a:t>空海</a:t>
            </a:r>
            <a:r>
              <a:rPr lang="en-US" altLang="zh-TW" sz="2800" dirty="0">
                <a:solidFill>
                  <a:schemeClr val="bg1"/>
                </a:solidFill>
                <a:latin typeface="Times New Roman" panose="02020603050405020304" pitchFamily="18" charset="0"/>
              </a:rPr>
              <a:t>) as well as influencing Korean Buddhism. The Song dynasty (960</a:t>
            </a:r>
            <a:r>
              <a:rPr lang="en-US" altLang="zh-CN" sz="2800" dirty="0">
                <a:solidFill>
                  <a:schemeClr val="bg1"/>
                </a:solidFill>
                <a:latin typeface="Times New Roman" panose="02020603050405020304" pitchFamily="18" charset="0"/>
              </a:rPr>
              <a:t>-</a:t>
            </a:r>
            <a:r>
              <a:rPr lang="en-US" altLang="zh-TW" sz="2800" dirty="0">
                <a:solidFill>
                  <a:schemeClr val="bg1"/>
                </a:solidFill>
                <a:latin typeface="Times New Roman" panose="02020603050405020304" pitchFamily="18" charset="0"/>
              </a:rPr>
              <a:t>1279) saw a second diffusion of Esoteric texts. Esoteric Buddhist practices continued to have an influence into the late imperial period and Tibetan Buddhism was also influential during the Yuan dynasty (1271-1368) period and beyond.</a:t>
            </a:r>
            <a:endParaRPr lang="en-US" altLang="zh-CN" sz="2800" dirty="0">
              <a:solidFill>
                <a:schemeClr val="bg1"/>
              </a:solidFill>
            </a:endParaRPr>
          </a:p>
        </p:txBody>
      </p:sp>
      <p:pic>
        <p:nvPicPr>
          <p:cNvPr id="7" name="圖片 6">
            <a:extLst>
              <a:ext uri="{FF2B5EF4-FFF2-40B4-BE49-F238E27FC236}">
                <a16:creationId xmlns:a16="http://schemas.microsoft.com/office/drawing/2014/main" id="{A739BFB6-E52E-4990-903D-0D6183B0D43B}"/>
              </a:ext>
            </a:extLst>
          </p:cNvPr>
          <p:cNvPicPr>
            <a:picLocks noChangeAspect="1"/>
          </p:cNvPicPr>
          <p:nvPr/>
        </p:nvPicPr>
        <p:blipFill>
          <a:blip r:embed="rId3"/>
          <a:stretch>
            <a:fillRect/>
          </a:stretch>
        </p:blipFill>
        <p:spPr>
          <a:xfrm>
            <a:off x="8280837" y="1268760"/>
            <a:ext cx="3142167" cy="4320480"/>
          </a:xfrm>
          <a:prstGeom prst="rect">
            <a:avLst/>
          </a:prstGeom>
        </p:spPr>
      </p:pic>
      <p:sp>
        <p:nvSpPr>
          <p:cNvPr id="8" name="文字方塊 7">
            <a:extLst>
              <a:ext uri="{FF2B5EF4-FFF2-40B4-BE49-F238E27FC236}">
                <a16:creationId xmlns:a16="http://schemas.microsoft.com/office/drawing/2014/main" id="{8344FB55-E2F3-4BB7-8062-E3A6A51FAF12}"/>
              </a:ext>
            </a:extLst>
          </p:cNvPr>
          <p:cNvSpPr txBox="1"/>
          <p:nvPr/>
        </p:nvSpPr>
        <p:spPr>
          <a:xfrm>
            <a:off x="7246540" y="5933226"/>
            <a:ext cx="6565820" cy="369332"/>
          </a:xfrm>
          <a:prstGeom prst="rect">
            <a:avLst/>
          </a:prstGeom>
          <a:noFill/>
        </p:spPr>
        <p:txBody>
          <a:bodyPr wrap="square" rtlCol="0">
            <a:spAutoFit/>
          </a:bodyPr>
          <a:lstStyle/>
          <a:p>
            <a:r>
              <a:rPr lang="en-US" altLang="zh-CN" sz="1800" dirty="0" err="1">
                <a:solidFill>
                  <a:srgbClr val="FFFF00"/>
                </a:solidFill>
              </a:rPr>
              <a:t>Kūkai</a:t>
            </a:r>
            <a:r>
              <a:rPr lang="en-US" altLang="zh-CN" sz="1800" dirty="0">
                <a:solidFill>
                  <a:srgbClr val="FFFF00"/>
                </a:solidFill>
              </a:rPr>
              <a:t>: https://en.wikipedia.org/wiki/K%C5%ABkai</a:t>
            </a:r>
          </a:p>
        </p:txBody>
      </p:sp>
      <p:sp>
        <p:nvSpPr>
          <p:cNvPr id="2" name="矩形: 按鈕形 1">
            <a:extLst>
              <a:ext uri="{FF2B5EF4-FFF2-40B4-BE49-F238E27FC236}">
                <a16:creationId xmlns:a16="http://schemas.microsoft.com/office/drawing/2014/main" id="{B4F4882C-97BF-3672-6A06-449A34031F5B}"/>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Zen School-1</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389018934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FFF9B1A3-9843-45B7-A268-6F360DEB7CF3}"/>
              </a:ext>
            </a:extLst>
          </p:cNvPr>
          <p:cNvSpPr txBox="1"/>
          <p:nvPr/>
        </p:nvSpPr>
        <p:spPr>
          <a:xfrm>
            <a:off x="837828" y="2348880"/>
            <a:ext cx="10945216" cy="1736501"/>
          </a:xfrm>
          <a:prstGeom prst="rect">
            <a:avLst/>
          </a:prstGeom>
          <a:noFill/>
        </p:spPr>
        <p:txBody>
          <a:bodyPr wrap="square" rtlCol="0">
            <a:spAutoFit/>
          </a:bodyPr>
          <a:lstStyle/>
          <a:p>
            <a:pPr>
              <a:lnSpc>
                <a:spcPts val="4400"/>
              </a:lnSpc>
            </a:pPr>
            <a:r>
              <a:rPr lang="en-US" altLang="zh-TW" sz="2800" dirty="0">
                <a:solidFill>
                  <a:schemeClr val="bg1"/>
                </a:solidFill>
                <a:latin typeface="Times New Roman" panose="02020603050405020304" pitchFamily="18" charset="0"/>
              </a:rPr>
              <a:t>In the Ming dynasty (1368–1644) through to the modern period, esoteric practices and teachings became absorbed and merged with the other Chinese Buddhist traditions to a large extent.</a:t>
            </a:r>
            <a:endParaRPr lang="en-US" altLang="zh-CN" sz="2800" dirty="0">
              <a:solidFill>
                <a:schemeClr val="bg1"/>
              </a:solidFill>
            </a:endParaRPr>
          </a:p>
        </p:txBody>
      </p:sp>
      <p:sp>
        <p:nvSpPr>
          <p:cNvPr id="2" name="矩形: 按鈕形 1">
            <a:extLst>
              <a:ext uri="{FF2B5EF4-FFF2-40B4-BE49-F238E27FC236}">
                <a16:creationId xmlns:a16="http://schemas.microsoft.com/office/drawing/2014/main" id="{3BA139BC-69B1-608F-C40B-E021FCC211FA}"/>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Zen School-1</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4289877669"/>
      </p:ext>
    </p:extLst>
  </p:cSld>
  <p:clrMapOvr>
    <a:overrideClrMapping bg1="lt1" tx1="dk1" bg2="lt2" tx2="dk2" accent1="accent1" accent2="accent2" accent3="accent3" accent4="accent4" accent5="accent5" accent6="accent6" hlink="hlink" folHlink="folHlink"/>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CE2C88C2-AB4A-4898-A360-3C0B19A61A16}"/>
              </a:ext>
            </a:extLst>
          </p:cNvPr>
          <p:cNvSpPr txBox="1"/>
          <p:nvPr/>
        </p:nvSpPr>
        <p:spPr>
          <a:xfrm>
            <a:off x="513792" y="908720"/>
            <a:ext cx="11161240" cy="5974841"/>
          </a:xfrm>
          <a:prstGeom prst="rect">
            <a:avLst/>
          </a:prstGeom>
          <a:noFill/>
        </p:spPr>
        <p:txBody>
          <a:bodyPr wrap="square" rtlCol="0">
            <a:spAutoFit/>
          </a:bodyPr>
          <a:lstStyle/>
          <a:p>
            <a:pPr>
              <a:lnSpc>
                <a:spcPts val="4200"/>
              </a:lnSpc>
            </a:pPr>
            <a:r>
              <a:rPr lang="en-US" altLang="zh-TW" sz="2800" dirty="0">
                <a:solidFill>
                  <a:schemeClr val="bg1"/>
                </a:solidFill>
                <a:latin typeface="Times New Roman" panose="02020603050405020304" pitchFamily="18" charset="0"/>
              </a:rPr>
              <a:t>According to scholars such as Henrik Sørensen, Esoteric </a:t>
            </a:r>
          </a:p>
          <a:p>
            <a:pPr>
              <a:lnSpc>
                <a:spcPts val="4200"/>
              </a:lnSpc>
            </a:pPr>
            <a:r>
              <a:rPr lang="en-US" altLang="zh-TW" sz="2800" dirty="0">
                <a:solidFill>
                  <a:schemeClr val="bg1"/>
                </a:solidFill>
                <a:latin typeface="Times New Roman" panose="02020603050405020304" pitchFamily="18" charset="0"/>
              </a:rPr>
              <a:t>Buddhism emerged in India out of Mahayana Buddhist ritual </a:t>
            </a:r>
          </a:p>
          <a:p>
            <a:pPr>
              <a:lnSpc>
                <a:spcPts val="4200"/>
              </a:lnSpc>
            </a:pPr>
            <a:r>
              <a:rPr lang="en-US" altLang="zh-TW" sz="2800" dirty="0">
                <a:solidFill>
                  <a:schemeClr val="bg1"/>
                </a:solidFill>
                <a:latin typeface="Times New Roman" panose="02020603050405020304" pitchFamily="18" charset="0"/>
              </a:rPr>
              <a:t>and magical practices. Esoteric teachings followed the Silk </a:t>
            </a:r>
          </a:p>
          <a:p>
            <a:pPr>
              <a:lnSpc>
                <a:spcPts val="4200"/>
              </a:lnSpc>
            </a:pPr>
            <a:r>
              <a:rPr lang="en-US" altLang="zh-TW" sz="2800" dirty="0">
                <a:solidFill>
                  <a:schemeClr val="bg1"/>
                </a:solidFill>
                <a:latin typeface="Times New Roman" panose="02020603050405020304" pitchFamily="18" charset="0"/>
              </a:rPr>
              <a:t>Road and the Southeast Asian Maritime trade routes into China, </a:t>
            </a:r>
          </a:p>
          <a:p>
            <a:pPr>
              <a:lnSpc>
                <a:spcPts val="4200"/>
              </a:lnSpc>
            </a:pPr>
            <a:r>
              <a:rPr lang="en-US" altLang="zh-TW" sz="2800" dirty="0">
                <a:solidFill>
                  <a:schemeClr val="bg1"/>
                </a:solidFill>
                <a:latin typeface="Times New Roman" panose="02020603050405020304" pitchFamily="18" charset="0"/>
              </a:rPr>
              <a:t>linking Chinese Buddhism with Indian, South Asian and Indonesian Esoteric Buddhism. The use of mantras and </a:t>
            </a:r>
            <a:r>
              <a:rPr lang="en-US" altLang="zh-TW" sz="2800" dirty="0" err="1">
                <a:solidFill>
                  <a:schemeClr val="bg1"/>
                </a:solidFill>
                <a:latin typeface="Times New Roman" panose="02020603050405020304" pitchFamily="18" charset="0"/>
              </a:rPr>
              <a:t>dhāraṇīs</a:t>
            </a:r>
            <a:r>
              <a:rPr lang="en-US" altLang="zh-TW" sz="2800" dirty="0">
                <a:solidFill>
                  <a:schemeClr val="bg1"/>
                </a:solidFill>
                <a:latin typeface="Times New Roman" panose="02020603050405020304" pitchFamily="18" charset="0"/>
              </a:rPr>
              <a:t> dates at least to the 2nd century. Tantric materials with mantras and </a:t>
            </a:r>
            <a:r>
              <a:rPr lang="en-US" altLang="zh-TW" sz="2800" dirty="0" err="1">
                <a:solidFill>
                  <a:schemeClr val="bg1"/>
                </a:solidFill>
                <a:latin typeface="Times New Roman" panose="02020603050405020304" pitchFamily="18" charset="0"/>
              </a:rPr>
              <a:t>dharanis</a:t>
            </a:r>
            <a:r>
              <a:rPr lang="en-US" altLang="zh-TW" sz="2800" dirty="0">
                <a:solidFill>
                  <a:schemeClr val="bg1"/>
                </a:solidFill>
                <a:latin typeface="Times New Roman" panose="02020603050405020304" pitchFamily="18" charset="0"/>
              </a:rPr>
              <a:t> begin to appear in China during the fifth century. Early Chinese Buddhists include the like of Zhu </a:t>
            </a:r>
            <a:r>
              <a:rPr lang="en-US" altLang="zh-TW" sz="2800" dirty="0" err="1">
                <a:solidFill>
                  <a:schemeClr val="bg1"/>
                </a:solidFill>
                <a:latin typeface="Times New Roman" panose="02020603050405020304" pitchFamily="18" charset="0"/>
              </a:rPr>
              <a:t>Lüyan</a:t>
            </a:r>
            <a:r>
              <a:rPr lang="en-US" altLang="zh-TW" sz="2800" dirty="0">
                <a:solidFill>
                  <a:schemeClr val="bg1"/>
                </a:solidFill>
                <a:latin typeface="Times New Roman" panose="02020603050405020304" pitchFamily="18" charset="0"/>
              </a:rPr>
              <a:t> (</a:t>
            </a:r>
            <a:r>
              <a:rPr lang="zh-TW" altLang="en-US" sz="2800" dirty="0">
                <a:solidFill>
                  <a:schemeClr val="bg1"/>
                </a:solidFill>
                <a:latin typeface="Times New Roman" panose="02020603050405020304" pitchFamily="18" charset="0"/>
              </a:rPr>
              <a:t>竺律炎</a:t>
            </a:r>
            <a:r>
              <a:rPr lang="en-US" altLang="zh-TW" sz="2800" dirty="0">
                <a:solidFill>
                  <a:schemeClr val="bg1"/>
                </a:solidFill>
                <a:latin typeface="Times New Roman" panose="02020603050405020304" pitchFamily="18" charset="0"/>
              </a:rPr>
              <a:t>), who translated the first text containing </a:t>
            </a:r>
            <a:r>
              <a:rPr lang="en-US" altLang="zh-TW" sz="2800" dirty="0" err="1">
                <a:solidFill>
                  <a:schemeClr val="bg1"/>
                </a:solidFill>
                <a:latin typeface="Times New Roman" panose="02020603050405020304" pitchFamily="18" charset="0"/>
              </a:rPr>
              <a:t>dhāraṇīs</a:t>
            </a:r>
            <a:r>
              <a:rPr lang="en-US" altLang="zh-TW" sz="2800" dirty="0">
                <a:solidFill>
                  <a:schemeClr val="bg1"/>
                </a:solidFill>
                <a:latin typeface="Times New Roman" panose="02020603050405020304" pitchFamily="18" charset="0"/>
              </a:rPr>
              <a:t>, the </a:t>
            </a:r>
            <a:r>
              <a:rPr lang="en-US" altLang="zh-TW" sz="2800" i="1" dirty="0" err="1">
                <a:solidFill>
                  <a:schemeClr val="bg1"/>
                </a:solidFill>
                <a:latin typeface="Times New Roman" panose="02020603050405020304" pitchFamily="18" charset="0"/>
              </a:rPr>
              <a:t>Modengqie</a:t>
            </a:r>
            <a:r>
              <a:rPr lang="en-US" altLang="zh-TW" sz="2800" i="1" dirty="0">
                <a:solidFill>
                  <a:schemeClr val="bg1"/>
                </a:solidFill>
                <a:latin typeface="Times New Roman" panose="02020603050405020304" pitchFamily="18" charset="0"/>
              </a:rPr>
              <a:t> </a:t>
            </a:r>
            <a:r>
              <a:rPr lang="en-US" altLang="zh-TW" sz="2800" i="1" dirty="0" err="1">
                <a:solidFill>
                  <a:schemeClr val="bg1"/>
                </a:solidFill>
                <a:latin typeface="Times New Roman" panose="02020603050405020304" pitchFamily="18" charset="0"/>
              </a:rPr>
              <a:t>jing</a:t>
            </a:r>
            <a:r>
              <a:rPr lang="en-US" altLang="zh-TW" sz="2800" i="1" dirty="0">
                <a:solidFill>
                  <a:schemeClr val="bg1"/>
                </a:solidFill>
                <a:latin typeface="Times New Roman" panose="02020603050405020304" pitchFamily="18" charset="0"/>
              </a:rPr>
              <a:t> </a:t>
            </a:r>
            <a:r>
              <a:rPr lang="en-US" altLang="zh-TW" sz="2800" dirty="0">
                <a:solidFill>
                  <a:schemeClr val="bg1"/>
                </a:solidFill>
                <a:latin typeface="Times New Roman" panose="02020603050405020304" pitchFamily="18" charset="0"/>
              </a:rPr>
              <a:t>(</a:t>
            </a:r>
            <a:r>
              <a:rPr lang="zh-TW" altLang="en-US" sz="2800" dirty="0">
                <a:solidFill>
                  <a:schemeClr val="bg1"/>
                </a:solidFill>
                <a:latin typeface="Times New Roman" panose="02020603050405020304" pitchFamily="18" charset="0"/>
              </a:rPr>
              <a:t>摩登伽經</a:t>
            </a:r>
            <a:r>
              <a:rPr lang="en-US" altLang="zh-TW" sz="2800" dirty="0">
                <a:solidFill>
                  <a:schemeClr val="bg1"/>
                </a:solidFill>
                <a:latin typeface="Times New Roman" panose="02020603050405020304" pitchFamily="18" charset="0"/>
              </a:rPr>
              <a:t>). Others such as Fotu Cheng (</a:t>
            </a:r>
            <a:r>
              <a:rPr lang="zh-CN" altLang="en-US" sz="2800" dirty="0">
                <a:solidFill>
                  <a:schemeClr val="bg1"/>
                </a:solidFill>
                <a:latin typeface="Times New Roman" panose="02020603050405020304" pitchFamily="18" charset="0"/>
              </a:rPr>
              <a:t>佛圖澄</a:t>
            </a:r>
            <a:r>
              <a:rPr lang="en-US" altLang="zh-TW" sz="2800" dirty="0">
                <a:solidFill>
                  <a:schemeClr val="bg1"/>
                </a:solidFill>
                <a:latin typeface="Times New Roman" panose="02020603050405020304" pitchFamily="18" charset="0"/>
              </a:rPr>
              <a:t>) served Chinese emperors with mantras and rituals. </a:t>
            </a:r>
            <a:endParaRPr lang="en-US" altLang="zh-CN" sz="2800" dirty="0">
              <a:solidFill>
                <a:schemeClr val="bg1"/>
              </a:solidFill>
            </a:endParaRPr>
          </a:p>
        </p:txBody>
      </p:sp>
      <p:sp>
        <p:nvSpPr>
          <p:cNvPr id="2" name="矩形: 按鈕形 1">
            <a:extLst>
              <a:ext uri="{FF2B5EF4-FFF2-40B4-BE49-F238E27FC236}">
                <a16:creationId xmlns:a16="http://schemas.microsoft.com/office/drawing/2014/main" id="{28E9B5F0-3945-4A15-FEA9-C7B258A4F3C2}"/>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Zen School-1</a:t>
            </a:r>
            <a:endParaRPr lang="zh-TW" altLang="en-US" dirty="0">
              <a:solidFill>
                <a:schemeClr val="bg1"/>
              </a:solidFill>
            </a:endParaRPr>
          </a:p>
          <a:p>
            <a:pPr algn="ctr"/>
            <a:endParaRPr lang="zh-TW" altLang="en-US" dirty="0"/>
          </a:p>
        </p:txBody>
      </p:sp>
      <p:pic>
        <p:nvPicPr>
          <p:cNvPr id="4" name="圖片 3">
            <a:extLst>
              <a:ext uri="{FF2B5EF4-FFF2-40B4-BE49-F238E27FC236}">
                <a16:creationId xmlns:a16="http://schemas.microsoft.com/office/drawing/2014/main" id="{FC66FCF4-7101-B09A-F11F-579F4D16256E}"/>
              </a:ext>
            </a:extLst>
          </p:cNvPr>
          <p:cNvPicPr>
            <a:picLocks noChangeAspect="1"/>
          </p:cNvPicPr>
          <p:nvPr/>
        </p:nvPicPr>
        <p:blipFill>
          <a:blip r:embed="rId3"/>
          <a:stretch>
            <a:fillRect/>
          </a:stretch>
        </p:blipFill>
        <p:spPr>
          <a:xfrm>
            <a:off x="9700492" y="100691"/>
            <a:ext cx="2514600" cy="3028950"/>
          </a:xfrm>
          <a:prstGeom prst="rect">
            <a:avLst/>
          </a:prstGeom>
        </p:spPr>
      </p:pic>
    </p:spTree>
    <p:extLst>
      <p:ext uri="{BB962C8B-B14F-4D97-AF65-F5344CB8AC3E}">
        <p14:creationId xmlns:p14="http://schemas.microsoft.com/office/powerpoint/2010/main" val="2487552722"/>
      </p:ext>
    </p:extLst>
  </p:cSld>
  <p:clrMapOvr>
    <a:overrideClrMapping bg1="lt1" tx1="dk1" bg2="lt2" tx2="dk2" accent1="accent1" accent2="accent2" accent3="accent3" accent4="accent4" accent5="accent5" accent6="accent6" hlink="hlink" folHlink="folHlink"/>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E2AF1AE7-D643-49F7-8CFE-DFC99C2098A0}"/>
              </a:ext>
            </a:extLst>
          </p:cNvPr>
          <p:cNvSpPr txBox="1"/>
          <p:nvPr/>
        </p:nvSpPr>
        <p:spPr>
          <a:xfrm>
            <a:off x="621804" y="1432235"/>
            <a:ext cx="10945216" cy="3993529"/>
          </a:xfrm>
          <a:prstGeom prst="rect">
            <a:avLst/>
          </a:prstGeom>
          <a:noFill/>
        </p:spPr>
        <p:txBody>
          <a:bodyPr wrap="square" rtlCol="0">
            <a:spAutoFit/>
          </a:bodyPr>
          <a:lstStyle/>
          <a:p>
            <a:pPr>
              <a:lnSpc>
                <a:spcPts val="4400"/>
              </a:lnSpc>
            </a:pPr>
            <a:r>
              <a:rPr lang="en-US" altLang="zh-TW" sz="2800" dirty="0">
                <a:solidFill>
                  <a:schemeClr val="bg1"/>
                </a:solidFill>
                <a:latin typeface="Times New Roman" panose="02020603050405020304" pitchFamily="18" charset="0"/>
              </a:rPr>
              <a:t>According to Charles D. </a:t>
            </a:r>
            <a:r>
              <a:rPr lang="en-US" altLang="zh-TW" sz="2800" dirty="0" err="1">
                <a:solidFill>
                  <a:schemeClr val="bg1"/>
                </a:solidFill>
                <a:latin typeface="Times New Roman" panose="02020603050405020304" pitchFamily="18" charset="0"/>
              </a:rPr>
              <a:t>Orzech</a:t>
            </a:r>
            <a:r>
              <a:rPr lang="en-US" altLang="zh-TW" sz="2800" dirty="0">
                <a:solidFill>
                  <a:schemeClr val="bg1"/>
                </a:solidFill>
                <a:latin typeface="Times New Roman" panose="02020603050405020304" pitchFamily="18" charset="0"/>
              </a:rPr>
              <a:t> and Henrik H. </a:t>
            </a:r>
            <a:r>
              <a:rPr lang="en-US" altLang="zh-TW" sz="2800" dirty="0" err="1">
                <a:solidFill>
                  <a:schemeClr val="bg1"/>
                </a:solidFill>
                <a:latin typeface="Times New Roman" panose="02020603050405020304" pitchFamily="18" charset="0"/>
              </a:rPr>
              <a:t>Sørensen</a:t>
            </a:r>
            <a:r>
              <a:rPr lang="en-US" altLang="zh-TW" sz="2800" dirty="0">
                <a:solidFill>
                  <a:schemeClr val="bg1"/>
                </a:solidFill>
                <a:latin typeface="Times New Roman" panose="02020603050405020304" pitchFamily="18" charset="0"/>
              </a:rPr>
              <a:t>, "Buddhist practice involving the use of mudra, mantra and mandala are often regarded as the primary hallmarks of esoteric Buddhism." These "three modes of action" or "ritual technologies" are often tied to the concept of the "Three Mysteries" (</a:t>
            </a:r>
            <a:r>
              <a:rPr lang="en-US" altLang="zh-TW" sz="2800" dirty="0" err="1">
                <a:solidFill>
                  <a:schemeClr val="bg1"/>
                </a:solidFill>
                <a:latin typeface="Times New Roman" panose="02020603050405020304" pitchFamily="18" charset="0"/>
              </a:rPr>
              <a:t>sanmi</a:t>
            </a:r>
            <a:r>
              <a:rPr lang="en-US" altLang="zh-TW" sz="2800" dirty="0">
                <a:solidFill>
                  <a:schemeClr val="bg1"/>
                </a:solidFill>
                <a:latin typeface="Times New Roman" panose="02020603050405020304" pitchFamily="18" charset="0"/>
              </a:rPr>
              <a:t> </a:t>
            </a:r>
            <a:r>
              <a:rPr lang="zh-TW" altLang="en-US" sz="2800" dirty="0">
                <a:solidFill>
                  <a:schemeClr val="bg1"/>
                </a:solidFill>
                <a:latin typeface="Times New Roman" panose="02020603050405020304" pitchFamily="18" charset="0"/>
              </a:rPr>
              <a:t>三密</a:t>
            </a:r>
            <a:r>
              <a:rPr lang="en-US" altLang="zh-TW" sz="2800" dirty="0">
                <a:solidFill>
                  <a:schemeClr val="bg1"/>
                </a:solidFill>
                <a:latin typeface="Times New Roman" panose="02020603050405020304" pitchFamily="18" charset="0"/>
              </a:rPr>
              <a:t>), the "secrets" of body, speech and mind and to the ritual of abhisheka or consecration where tantric vows of samaya were undertaken by initiates.</a:t>
            </a:r>
            <a:endParaRPr lang="en-US" altLang="zh-CN" sz="2800" dirty="0">
              <a:solidFill>
                <a:schemeClr val="bg1"/>
              </a:solidFill>
            </a:endParaRPr>
          </a:p>
        </p:txBody>
      </p:sp>
      <p:sp>
        <p:nvSpPr>
          <p:cNvPr id="2" name="矩形: 按鈕形 1">
            <a:extLst>
              <a:ext uri="{FF2B5EF4-FFF2-40B4-BE49-F238E27FC236}">
                <a16:creationId xmlns:a16="http://schemas.microsoft.com/office/drawing/2014/main" id="{73F7BEBC-B88C-F2F4-DD3A-FA2632F4C960}"/>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Zen School-1</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800434222"/>
      </p:ext>
    </p:extLst>
  </p:cSld>
  <p:clrMapOvr>
    <a:overrideClrMapping bg1="lt1" tx1="dk1" bg2="lt2" tx2="dk2" accent1="accent1" accent2="accent2" accent3="accent3" accent4="accent4" accent5="accent5" accent6="accent6" hlink="hlink" folHlink="folHlink"/>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E881BDF5-7B48-4A51-9A7F-2447461806E2}"/>
              </a:ext>
            </a:extLst>
          </p:cNvPr>
          <p:cNvSpPr txBox="1"/>
          <p:nvPr/>
        </p:nvSpPr>
        <p:spPr>
          <a:xfrm>
            <a:off x="333772" y="1012378"/>
            <a:ext cx="11737305" cy="2108398"/>
          </a:xfrm>
          <a:prstGeom prst="rect">
            <a:avLst/>
          </a:prstGeom>
          <a:noFill/>
        </p:spPr>
        <p:txBody>
          <a:bodyPr wrap="square" rtlCol="0">
            <a:spAutoFit/>
          </a:bodyPr>
          <a:lstStyle/>
          <a:p>
            <a:pPr>
              <a:lnSpc>
                <a:spcPts val="4000"/>
              </a:lnSpc>
            </a:pPr>
            <a:r>
              <a:rPr lang="en-US" altLang="zh-TW" sz="2800" dirty="0">
                <a:solidFill>
                  <a:schemeClr val="bg1"/>
                </a:solidFill>
                <a:latin typeface="Times New Roman" panose="02020603050405020304" pitchFamily="18" charset="0"/>
              </a:rPr>
              <a:t>According to </a:t>
            </a:r>
            <a:r>
              <a:rPr lang="en-US" altLang="zh-TW" sz="2800" dirty="0" err="1">
                <a:solidFill>
                  <a:schemeClr val="bg1"/>
                </a:solidFill>
                <a:latin typeface="Times New Roman" panose="02020603050405020304" pitchFamily="18" charset="0"/>
              </a:rPr>
              <a:t>Śubhākarasiṃha</a:t>
            </a:r>
            <a:r>
              <a:rPr lang="en-US" altLang="zh-TW" sz="2800" dirty="0">
                <a:solidFill>
                  <a:schemeClr val="bg1"/>
                </a:solidFill>
                <a:latin typeface="Times New Roman" panose="02020603050405020304" pitchFamily="18" charset="0"/>
              </a:rPr>
              <a:t>, "The three modes of action are simply the three secrets, and the three secrets are simply the three modes of action. The three bodies are simply the wisdom of </a:t>
            </a:r>
            <a:r>
              <a:rPr lang="en-US" altLang="zh-TW" sz="2800" dirty="0" err="1">
                <a:solidFill>
                  <a:schemeClr val="bg1"/>
                </a:solidFill>
                <a:latin typeface="Times New Roman" panose="02020603050405020304" pitchFamily="18" charset="0"/>
              </a:rPr>
              <a:t>tathāgata</a:t>
            </a:r>
            <a:r>
              <a:rPr lang="en-US" altLang="zh-TW" sz="2800" dirty="0">
                <a:solidFill>
                  <a:schemeClr val="bg1"/>
                </a:solidFill>
                <a:latin typeface="Times New Roman" panose="02020603050405020304" pitchFamily="18" charset="0"/>
              </a:rPr>
              <a:t> </a:t>
            </a:r>
            <a:r>
              <a:rPr lang="en-US" altLang="zh-TW" sz="2800" dirty="0" err="1">
                <a:solidFill>
                  <a:schemeClr val="bg1"/>
                </a:solidFill>
                <a:latin typeface="Times New Roman" panose="02020603050405020304" pitchFamily="18" charset="0"/>
              </a:rPr>
              <a:t>Mahavairocana</a:t>
            </a:r>
            <a:r>
              <a:rPr lang="en-US" altLang="zh-TW" sz="2800" dirty="0">
                <a:solidFill>
                  <a:schemeClr val="bg1"/>
                </a:solidFill>
                <a:latin typeface="Times New Roman" panose="02020603050405020304" pitchFamily="18" charset="0"/>
              </a:rPr>
              <a:t>."</a:t>
            </a:r>
          </a:p>
          <a:p>
            <a:pPr>
              <a:lnSpc>
                <a:spcPts val="4000"/>
              </a:lnSpc>
            </a:pPr>
            <a:r>
              <a:rPr lang="en-US" altLang="zh-TW" sz="2800" dirty="0">
                <a:solidFill>
                  <a:schemeClr val="bg1"/>
                </a:solidFill>
                <a:latin typeface="Times New Roman" panose="02020603050405020304" pitchFamily="18" charset="0"/>
              </a:rPr>
              <a:t>Orzech and Sørensen describe the tantric ritual of abhiseka as follows:</a:t>
            </a:r>
            <a:endParaRPr lang="en-US" altLang="zh-CN" sz="2800" dirty="0">
              <a:solidFill>
                <a:schemeClr val="bg1"/>
              </a:solidFill>
            </a:endParaRPr>
          </a:p>
        </p:txBody>
      </p:sp>
      <p:sp>
        <p:nvSpPr>
          <p:cNvPr id="2" name="矩形: 按鈕形 1">
            <a:extLst>
              <a:ext uri="{FF2B5EF4-FFF2-40B4-BE49-F238E27FC236}">
                <a16:creationId xmlns:a16="http://schemas.microsoft.com/office/drawing/2014/main" id="{9232A09D-CDCC-2885-FE0B-7897CA3E0A92}"/>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Zen School-1</a:t>
            </a:r>
            <a:endParaRPr lang="zh-TW" altLang="en-US" dirty="0">
              <a:solidFill>
                <a:schemeClr val="bg1"/>
              </a:solidFill>
            </a:endParaRPr>
          </a:p>
          <a:p>
            <a:pPr algn="ctr"/>
            <a:endParaRPr lang="zh-TW" altLang="en-US" dirty="0"/>
          </a:p>
        </p:txBody>
      </p:sp>
      <p:sp>
        <p:nvSpPr>
          <p:cNvPr id="3" name="文字方塊 2">
            <a:extLst>
              <a:ext uri="{FF2B5EF4-FFF2-40B4-BE49-F238E27FC236}">
                <a16:creationId xmlns:a16="http://schemas.microsoft.com/office/drawing/2014/main" id="{A169D30C-39E7-BD14-785E-04A6A23EC724}"/>
              </a:ext>
            </a:extLst>
          </p:cNvPr>
          <p:cNvSpPr txBox="1"/>
          <p:nvPr/>
        </p:nvSpPr>
        <p:spPr>
          <a:xfrm>
            <a:off x="333772" y="3319016"/>
            <a:ext cx="11737305" cy="3134320"/>
          </a:xfrm>
          <a:prstGeom prst="rect">
            <a:avLst/>
          </a:prstGeom>
          <a:noFill/>
        </p:spPr>
        <p:txBody>
          <a:bodyPr wrap="square" rtlCol="0">
            <a:spAutoFit/>
          </a:bodyPr>
          <a:lstStyle/>
          <a:p>
            <a:pPr>
              <a:lnSpc>
                <a:spcPts val="4000"/>
              </a:lnSpc>
            </a:pPr>
            <a:r>
              <a:rPr lang="en-US" altLang="zh-TW" sz="2800" dirty="0">
                <a:solidFill>
                  <a:schemeClr val="bg1"/>
                </a:solidFill>
                <a:latin typeface="Times New Roman" panose="02020603050405020304" pitchFamily="18" charset="0"/>
              </a:rPr>
              <a:t>The vows are whispered in the ear of the candidate as he or she first prepares to enter the mandala. While blindfolded, the aspirant tosses a flower onto the mandala to establish a karmic affinity with a particular deity of the mandala. The blindfold is removed and the aspirant then glimpses the mandala for the first time. On the following day the initiate will begin the process of learning how to </a:t>
            </a:r>
            <a:r>
              <a:rPr lang="en-US" altLang="zh-TW" sz="2800" dirty="0" err="1">
                <a:solidFill>
                  <a:schemeClr val="bg1"/>
                </a:solidFill>
                <a:latin typeface="Times New Roman" panose="02020603050405020304" pitchFamily="18" charset="0"/>
              </a:rPr>
              <a:t>visualise</a:t>
            </a:r>
            <a:r>
              <a:rPr lang="en-US" altLang="zh-TW" sz="2800" dirty="0">
                <a:solidFill>
                  <a:schemeClr val="bg1"/>
                </a:solidFill>
                <a:latin typeface="Times New Roman" panose="02020603050405020304" pitchFamily="18" charset="0"/>
              </a:rPr>
              <a:t> the deities of the mandala—usually </a:t>
            </a:r>
            <a:r>
              <a:rPr lang="en-US" altLang="zh-TW" sz="2800" dirty="0" err="1">
                <a:solidFill>
                  <a:schemeClr val="bg1"/>
                </a:solidFill>
                <a:latin typeface="Times New Roman" panose="02020603050405020304" pitchFamily="18" charset="0"/>
              </a:rPr>
              <a:t>Mahāvairocana</a:t>
            </a:r>
            <a:r>
              <a:rPr lang="en-US" altLang="zh-TW" sz="2800" dirty="0">
                <a:solidFill>
                  <a:schemeClr val="bg1"/>
                </a:solidFill>
                <a:latin typeface="Times New Roman" panose="02020603050405020304" pitchFamily="18" charset="0"/>
              </a:rPr>
              <a:t> and </a:t>
            </a:r>
            <a:r>
              <a:rPr lang="en-US" altLang="zh-TW" sz="2800" dirty="0" err="1">
                <a:solidFill>
                  <a:schemeClr val="bg1"/>
                </a:solidFill>
                <a:latin typeface="Times New Roman" panose="02020603050405020304" pitchFamily="18" charset="0"/>
              </a:rPr>
              <a:t>Vajrasattva</a:t>
            </a:r>
            <a:r>
              <a:rPr lang="en-US" altLang="zh-TW" sz="2800" dirty="0">
                <a:solidFill>
                  <a:schemeClr val="bg1"/>
                </a:solidFill>
                <a:latin typeface="Times New Roman" panose="02020603050405020304" pitchFamily="18" charset="0"/>
              </a:rPr>
              <a:t>.</a:t>
            </a:r>
            <a:endParaRPr lang="en-US" altLang="zh-CN" sz="2800" dirty="0">
              <a:solidFill>
                <a:schemeClr val="bg1"/>
              </a:solidFill>
            </a:endParaRPr>
          </a:p>
        </p:txBody>
      </p:sp>
    </p:spTree>
    <p:extLst>
      <p:ext uri="{BB962C8B-B14F-4D97-AF65-F5344CB8AC3E}">
        <p14:creationId xmlns:p14="http://schemas.microsoft.com/office/powerpoint/2010/main" val="275476833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6" name="圖片 5">
            <a:extLst>
              <a:ext uri="{FF2B5EF4-FFF2-40B4-BE49-F238E27FC236}">
                <a16:creationId xmlns:a16="http://schemas.microsoft.com/office/drawing/2014/main" id="{2915C582-0679-4DF9-8330-74AEA9782DE1}"/>
              </a:ext>
            </a:extLst>
          </p:cNvPr>
          <p:cNvPicPr>
            <a:picLocks noChangeAspect="1"/>
          </p:cNvPicPr>
          <p:nvPr/>
        </p:nvPicPr>
        <p:blipFill>
          <a:blip r:embed="rId3"/>
          <a:stretch>
            <a:fillRect/>
          </a:stretch>
        </p:blipFill>
        <p:spPr>
          <a:xfrm>
            <a:off x="189756" y="21704"/>
            <a:ext cx="6042249" cy="6858000"/>
          </a:xfrm>
          <a:prstGeom prst="rect">
            <a:avLst/>
          </a:prstGeom>
        </p:spPr>
      </p:pic>
      <p:sp>
        <p:nvSpPr>
          <p:cNvPr id="7" name="文字方塊 6">
            <a:extLst>
              <a:ext uri="{FF2B5EF4-FFF2-40B4-BE49-F238E27FC236}">
                <a16:creationId xmlns:a16="http://schemas.microsoft.com/office/drawing/2014/main" id="{A0B2EF0A-95C2-475B-8CBF-D9717F616514}"/>
              </a:ext>
            </a:extLst>
          </p:cNvPr>
          <p:cNvSpPr txBox="1"/>
          <p:nvPr/>
        </p:nvSpPr>
        <p:spPr>
          <a:xfrm>
            <a:off x="6670476" y="1124744"/>
            <a:ext cx="4824535" cy="3273460"/>
          </a:xfrm>
          <a:prstGeom prst="rect">
            <a:avLst/>
          </a:prstGeom>
          <a:noFill/>
        </p:spPr>
        <p:txBody>
          <a:bodyPr wrap="square" rtlCol="0">
            <a:spAutoFit/>
          </a:bodyPr>
          <a:lstStyle/>
          <a:p>
            <a:pPr>
              <a:lnSpc>
                <a:spcPts val="4200"/>
              </a:lnSpc>
            </a:pPr>
            <a:r>
              <a:rPr lang="en-US" altLang="zh-TW" sz="2800" dirty="0">
                <a:solidFill>
                  <a:schemeClr val="bg1"/>
                </a:solidFill>
                <a:latin typeface="Times New Roman" panose="02020603050405020304" pitchFamily="18" charset="0"/>
              </a:rPr>
              <a:t>The Womb Realm </a:t>
            </a:r>
            <a:r>
              <a:rPr lang="en-US" altLang="zh-TW" sz="2800" dirty="0" err="1">
                <a:solidFill>
                  <a:schemeClr val="bg1"/>
                </a:solidFill>
                <a:latin typeface="Times New Roman" panose="02020603050405020304" pitchFamily="18" charset="0"/>
              </a:rPr>
              <a:t>maṇḍala</a:t>
            </a:r>
            <a:r>
              <a:rPr lang="en-US" altLang="zh-TW" sz="2800" dirty="0">
                <a:solidFill>
                  <a:schemeClr val="bg1"/>
                </a:solidFill>
                <a:latin typeface="Times New Roman" panose="02020603050405020304" pitchFamily="18" charset="0"/>
              </a:rPr>
              <a:t> used in </a:t>
            </a:r>
            <a:r>
              <a:rPr lang="en-US" altLang="zh-TW" sz="2800" dirty="0" err="1">
                <a:solidFill>
                  <a:schemeClr val="bg1"/>
                </a:solidFill>
                <a:latin typeface="Times New Roman" panose="02020603050405020304" pitchFamily="18" charset="0"/>
              </a:rPr>
              <a:t>Śubhakarasiṃha's</a:t>
            </a:r>
            <a:r>
              <a:rPr lang="en-US" altLang="zh-TW" sz="2800" dirty="0">
                <a:solidFill>
                  <a:schemeClr val="bg1"/>
                </a:solidFill>
                <a:latin typeface="Times New Roman" panose="02020603050405020304" pitchFamily="18" charset="0"/>
              </a:rPr>
              <a:t> teachings from the </a:t>
            </a:r>
            <a:r>
              <a:rPr lang="en-US" altLang="zh-TW" sz="2800" dirty="0" err="1">
                <a:solidFill>
                  <a:schemeClr val="bg1"/>
                </a:solidFill>
                <a:latin typeface="Times New Roman" panose="02020603050405020304" pitchFamily="18" charset="0"/>
              </a:rPr>
              <a:t>Mahavairocana</a:t>
            </a:r>
            <a:r>
              <a:rPr lang="en-US" altLang="zh-TW" sz="2800" dirty="0">
                <a:solidFill>
                  <a:schemeClr val="bg1"/>
                </a:solidFill>
                <a:latin typeface="Times New Roman" panose="02020603050405020304" pitchFamily="18" charset="0"/>
              </a:rPr>
              <a:t> Tantra. </a:t>
            </a:r>
            <a:r>
              <a:rPr lang="en-US" altLang="zh-TW" sz="2800" dirty="0" err="1">
                <a:solidFill>
                  <a:schemeClr val="bg1"/>
                </a:solidFill>
                <a:latin typeface="Times New Roman" panose="02020603050405020304" pitchFamily="18" charset="0"/>
              </a:rPr>
              <a:t>Vairocana</a:t>
            </a:r>
            <a:r>
              <a:rPr lang="en-US" altLang="zh-TW" sz="2800" dirty="0">
                <a:solidFill>
                  <a:schemeClr val="bg1"/>
                </a:solidFill>
                <a:latin typeface="Times New Roman" panose="02020603050405020304" pitchFamily="18" charset="0"/>
              </a:rPr>
              <a:t> (the </a:t>
            </a:r>
            <a:r>
              <a:rPr lang="en-US" altLang="zh-TW" sz="2800" dirty="0" err="1">
                <a:solidFill>
                  <a:schemeClr val="bg1"/>
                </a:solidFill>
                <a:latin typeface="Times New Roman" panose="02020603050405020304" pitchFamily="18" charset="0"/>
              </a:rPr>
              <a:t>dharmakāya</a:t>
            </a:r>
            <a:r>
              <a:rPr lang="en-US" altLang="zh-TW" sz="2800" dirty="0">
                <a:solidFill>
                  <a:schemeClr val="bg1"/>
                </a:solidFill>
                <a:latin typeface="Times New Roman" panose="02020603050405020304" pitchFamily="18" charset="0"/>
              </a:rPr>
              <a:t> of the historical Gautama Buddha) is located in the center.</a:t>
            </a:r>
          </a:p>
        </p:txBody>
      </p:sp>
      <p:sp>
        <p:nvSpPr>
          <p:cNvPr id="8" name="文字方塊 7">
            <a:extLst>
              <a:ext uri="{FF2B5EF4-FFF2-40B4-BE49-F238E27FC236}">
                <a16:creationId xmlns:a16="http://schemas.microsoft.com/office/drawing/2014/main" id="{E839B792-A51B-408E-AB98-310FFE7BB713}"/>
              </a:ext>
            </a:extLst>
          </p:cNvPr>
          <p:cNvSpPr txBox="1"/>
          <p:nvPr/>
        </p:nvSpPr>
        <p:spPr>
          <a:xfrm>
            <a:off x="6698030" y="4941168"/>
            <a:ext cx="4824535" cy="646331"/>
          </a:xfrm>
          <a:prstGeom prst="rect">
            <a:avLst/>
          </a:prstGeom>
          <a:noFill/>
        </p:spPr>
        <p:txBody>
          <a:bodyPr wrap="square" rtlCol="0">
            <a:spAutoFit/>
          </a:bodyPr>
          <a:lstStyle/>
          <a:p>
            <a:r>
              <a:rPr lang="en-US" altLang="zh-TW" sz="1800" dirty="0">
                <a:solidFill>
                  <a:srgbClr val="FFFF00"/>
                </a:solidFill>
                <a:latin typeface="Times New Roman" panose="02020603050405020304" pitchFamily="18" charset="0"/>
              </a:rPr>
              <a:t>https://en.wikipedia.org/wiki/Chinese_Esoteric_Buddhism</a:t>
            </a:r>
          </a:p>
        </p:txBody>
      </p:sp>
    </p:spTree>
    <p:extLst>
      <p:ext uri="{BB962C8B-B14F-4D97-AF65-F5344CB8AC3E}">
        <p14:creationId xmlns:p14="http://schemas.microsoft.com/office/powerpoint/2010/main" val="420262322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5C069E7C-DC38-4D38-9543-2CACF525FB4C}"/>
              </a:ext>
            </a:extLst>
          </p:cNvPr>
          <p:cNvSpPr txBox="1"/>
          <p:nvPr/>
        </p:nvSpPr>
        <p:spPr>
          <a:xfrm>
            <a:off x="1269876" y="1700808"/>
            <a:ext cx="9361040" cy="3281796"/>
          </a:xfrm>
          <a:prstGeom prst="rect">
            <a:avLst/>
          </a:prstGeom>
          <a:noFill/>
        </p:spPr>
        <p:txBody>
          <a:bodyPr wrap="square" rtlCol="0">
            <a:spAutoFit/>
          </a:bodyPr>
          <a:lstStyle/>
          <a:p>
            <a:pPr>
              <a:lnSpc>
                <a:spcPts val="4200"/>
              </a:lnSpc>
            </a:pPr>
            <a:r>
              <a:rPr lang="en-US" altLang="zh-TW" sz="2800" dirty="0">
                <a:solidFill>
                  <a:schemeClr val="bg1"/>
                </a:solidFill>
                <a:latin typeface="Times New Roman" panose="02020603050405020304" pitchFamily="18" charset="0"/>
              </a:rPr>
              <a:t>Afterwards, the initiate is taught the secret mudras and mantras of his deity, and these secrets are revealed to be none other than the expression of the mind of the Buddhas. Through the use of the "three mysteries" the initiate is seen to ritually replicate the body, speech, and mind of the Buddha; and through the ritual of abhisheka ̣one becomes a living Buddha.</a:t>
            </a:r>
            <a:endParaRPr lang="en-US" altLang="zh-CN" sz="2800" dirty="0">
              <a:solidFill>
                <a:schemeClr val="bg1"/>
              </a:solidFill>
            </a:endParaRPr>
          </a:p>
        </p:txBody>
      </p:sp>
      <p:sp>
        <p:nvSpPr>
          <p:cNvPr id="2" name="矩形: 按鈕形 1">
            <a:extLst>
              <a:ext uri="{FF2B5EF4-FFF2-40B4-BE49-F238E27FC236}">
                <a16:creationId xmlns:a16="http://schemas.microsoft.com/office/drawing/2014/main" id="{61EA7419-5600-9536-601F-7DCF968C201C}"/>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Zen School-1</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2747398930"/>
      </p:ext>
    </p:extLst>
  </p:cSld>
  <p:clrMapOvr>
    <a:overrideClrMapping bg1="lt1" tx1="dk1" bg2="lt2" tx2="dk2" accent1="accent1" accent2="accent2" accent3="accent3" accent4="accent4" accent5="accent5" accent6="accent6" hlink="hlink" folHlink="folHlink"/>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625CE8D6-889C-4BB2-9F78-FDD4693172FD}"/>
              </a:ext>
            </a:extLst>
          </p:cNvPr>
          <p:cNvSpPr txBox="1"/>
          <p:nvPr/>
        </p:nvSpPr>
        <p:spPr>
          <a:xfrm>
            <a:off x="765820" y="1700808"/>
            <a:ext cx="10928632" cy="3175100"/>
          </a:xfrm>
          <a:prstGeom prst="rect">
            <a:avLst/>
          </a:prstGeom>
          <a:noFill/>
        </p:spPr>
        <p:txBody>
          <a:bodyPr wrap="square" rtlCol="0">
            <a:spAutoFit/>
          </a:bodyPr>
          <a:lstStyle/>
          <a:p>
            <a:pPr>
              <a:lnSpc>
                <a:spcPts val="4400"/>
              </a:lnSpc>
            </a:pPr>
            <a:r>
              <a:rPr lang="en-US" altLang="zh-TW" sz="2800" b="1" dirty="0">
                <a:solidFill>
                  <a:schemeClr val="bg1"/>
                </a:solidFill>
                <a:latin typeface="Times New Roman" panose="02020603050405020304" pitchFamily="18" charset="0"/>
              </a:rPr>
              <a:t>10. Chan/ Zen School </a:t>
            </a:r>
            <a:r>
              <a:rPr lang="en-US" altLang="zh-TW" sz="2800" dirty="0">
                <a:solidFill>
                  <a:schemeClr val="bg1"/>
                </a:solidFill>
                <a:latin typeface="Times New Roman" panose="02020603050405020304" pitchFamily="18" charset="0"/>
              </a:rPr>
              <a:t>(</a:t>
            </a:r>
            <a:r>
              <a:rPr lang="zh-CN" altLang="en-US" sz="2800" dirty="0">
                <a:solidFill>
                  <a:schemeClr val="bg1"/>
                </a:solidFill>
                <a:latin typeface="Times New Roman" panose="02020603050405020304" pitchFamily="18" charset="0"/>
              </a:rPr>
              <a:t>禪宗</a:t>
            </a:r>
            <a:r>
              <a:rPr lang="en-US" altLang="zh-TW" sz="2800" dirty="0">
                <a:solidFill>
                  <a:schemeClr val="bg1"/>
                </a:solidFill>
                <a:latin typeface="Times New Roman" panose="02020603050405020304" pitchFamily="18" charset="0"/>
              </a:rPr>
              <a:t>)</a:t>
            </a:r>
          </a:p>
          <a:p>
            <a:pPr>
              <a:lnSpc>
                <a:spcPts val="4400"/>
              </a:lnSpc>
              <a:spcBef>
                <a:spcPts val="2400"/>
              </a:spcBef>
            </a:pPr>
            <a:r>
              <a:rPr lang="en-US" altLang="zh-CN" sz="2800" dirty="0">
                <a:solidFill>
                  <a:schemeClr val="bg1"/>
                </a:solidFill>
              </a:rPr>
              <a:t>Chan (</a:t>
            </a:r>
            <a:r>
              <a:rPr lang="zh-TW" altLang="en-US" sz="2800" dirty="0">
                <a:solidFill>
                  <a:schemeClr val="bg1"/>
                </a:solidFill>
              </a:rPr>
              <a:t>禪</a:t>
            </a:r>
            <a:r>
              <a:rPr lang="en-US" altLang="zh-CN" sz="2800" dirty="0">
                <a:solidFill>
                  <a:schemeClr val="bg1"/>
                </a:solidFill>
              </a:rPr>
              <a:t>), from Sanskrit </a:t>
            </a:r>
            <a:r>
              <a:rPr lang="en-US" altLang="zh-CN" sz="2800" dirty="0" err="1">
                <a:solidFill>
                  <a:schemeClr val="bg1"/>
                </a:solidFill>
              </a:rPr>
              <a:t>dhyāna</a:t>
            </a:r>
            <a:r>
              <a:rPr lang="en-US" altLang="zh-CN" sz="2800" dirty="0">
                <a:solidFill>
                  <a:schemeClr val="bg1"/>
                </a:solidFill>
              </a:rPr>
              <a:t> (meaning "meditation" or "meditative state"), is a Chinese school of </a:t>
            </a:r>
            <a:r>
              <a:rPr lang="en-US" altLang="zh-CN" sz="2800" dirty="0" err="1">
                <a:solidFill>
                  <a:schemeClr val="bg1"/>
                </a:solidFill>
              </a:rPr>
              <a:t>Mahāyāna</a:t>
            </a:r>
            <a:r>
              <a:rPr lang="en-US" altLang="zh-CN" sz="2800" dirty="0">
                <a:solidFill>
                  <a:schemeClr val="bg1"/>
                </a:solidFill>
              </a:rPr>
              <a:t> Buddhism. It developed in China from the 6th century CE onwards, becoming especially popular during the Tang (</a:t>
            </a:r>
            <a:r>
              <a:rPr lang="en-US" altLang="zh-TW" sz="2800" dirty="0">
                <a:solidFill>
                  <a:schemeClr val="bg1"/>
                </a:solidFill>
              </a:rPr>
              <a:t>618-907</a:t>
            </a:r>
            <a:r>
              <a:rPr lang="en-US" altLang="zh-CN" sz="2800" dirty="0">
                <a:solidFill>
                  <a:schemeClr val="bg1"/>
                </a:solidFill>
              </a:rPr>
              <a:t>) and Song (</a:t>
            </a:r>
            <a:r>
              <a:rPr lang="en-US" altLang="zh-TW" sz="2800" dirty="0">
                <a:solidFill>
                  <a:schemeClr val="bg1"/>
                </a:solidFill>
              </a:rPr>
              <a:t>960-1279</a:t>
            </a:r>
            <a:r>
              <a:rPr lang="en-US" altLang="zh-CN" sz="2800" dirty="0">
                <a:solidFill>
                  <a:schemeClr val="bg1"/>
                </a:solidFill>
              </a:rPr>
              <a:t>) dynasties. </a:t>
            </a:r>
          </a:p>
        </p:txBody>
      </p:sp>
      <p:sp>
        <p:nvSpPr>
          <p:cNvPr id="2" name="矩形: 按鈕形 1">
            <a:extLst>
              <a:ext uri="{FF2B5EF4-FFF2-40B4-BE49-F238E27FC236}">
                <a16:creationId xmlns:a16="http://schemas.microsoft.com/office/drawing/2014/main" id="{8F5889DA-7E06-C047-4F6E-FB0205A61A06}"/>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Zen School-1</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1432799193"/>
      </p:ext>
    </p:extLst>
  </p:cSld>
  <p:clrMapOvr>
    <a:overrideClrMapping bg1="lt1" tx1="dk1" bg2="lt2" tx2="dk2" accent1="accent1" accent2="accent2" accent3="accent3" accent4="accent4" accent5="accent5" accent6="accent6" hlink="hlink" folHlink="folHlink"/>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8BF60071-B46E-419A-9101-3118A38B154B}"/>
              </a:ext>
            </a:extLst>
          </p:cNvPr>
          <p:cNvSpPr txBox="1"/>
          <p:nvPr/>
        </p:nvSpPr>
        <p:spPr>
          <a:xfrm>
            <a:off x="765820" y="1700808"/>
            <a:ext cx="10928632" cy="2865015"/>
          </a:xfrm>
          <a:prstGeom prst="rect">
            <a:avLst/>
          </a:prstGeom>
          <a:noFill/>
        </p:spPr>
        <p:txBody>
          <a:bodyPr wrap="square" rtlCol="0">
            <a:spAutoFit/>
          </a:bodyPr>
          <a:lstStyle/>
          <a:p>
            <a:pPr>
              <a:lnSpc>
                <a:spcPts val="4400"/>
              </a:lnSpc>
            </a:pPr>
            <a:r>
              <a:rPr lang="en-US" altLang="zh-TW" sz="2800" dirty="0">
                <a:solidFill>
                  <a:schemeClr val="bg1"/>
                </a:solidFill>
                <a:latin typeface="Times New Roman" panose="02020603050405020304" pitchFamily="18" charset="0"/>
              </a:rPr>
              <a:t>Chan is the originating tradition of Zen Buddhism (the Japanese pronunciation of the same character, which is the most commonly used name for the school in English). Chan Buddhism spread from China south to Vietnam as </a:t>
            </a:r>
            <a:r>
              <a:rPr lang="en-US" altLang="zh-TW" sz="2800" dirty="0" err="1">
                <a:solidFill>
                  <a:schemeClr val="bg1"/>
                </a:solidFill>
                <a:latin typeface="Times New Roman" panose="02020603050405020304" pitchFamily="18" charset="0"/>
              </a:rPr>
              <a:t>Thiền</a:t>
            </a:r>
            <a:r>
              <a:rPr lang="en-US" altLang="zh-TW" sz="2800" dirty="0">
                <a:solidFill>
                  <a:schemeClr val="bg1"/>
                </a:solidFill>
                <a:latin typeface="Times New Roman" panose="02020603050405020304" pitchFamily="18" charset="0"/>
              </a:rPr>
              <a:t> and north to Korea as </a:t>
            </a:r>
            <a:r>
              <a:rPr lang="en-US" altLang="zh-TW" sz="2800" dirty="0" err="1">
                <a:solidFill>
                  <a:schemeClr val="bg1"/>
                </a:solidFill>
                <a:latin typeface="Times New Roman" panose="02020603050405020304" pitchFamily="18" charset="0"/>
              </a:rPr>
              <a:t>Seon</a:t>
            </a:r>
            <a:r>
              <a:rPr lang="en-US" altLang="zh-TW" sz="2800" dirty="0">
                <a:solidFill>
                  <a:schemeClr val="bg1"/>
                </a:solidFill>
                <a:latin typeface="Times New Roman" panose="02020603050405020304" pitchFamily="18" charset="0"/>
              </a:rPr>
              <a:t>, and, in the 13th century, east to Japan as Japanese Zen. </a:t>
            </a:r>
            <a:endParaRPr lang="en-US" altLang="zh-CN" sz="2800" dirty="0">
              <a:solidFill>
                <a:schemeClr val="bg1"/>
              </a:solidFill>
            </a:endParaRPr>
          </a:p>
        </p:txBody>
      </p:sp>
      <p:sp>
        <p:nvSpPr>
          <p:cNvPr id="2" name="矩形: 按鈕形 1">
            <a:extLst>
              <a:ext uri="{FF2B5EF4-FFF2-40B4-BE49-F238E27FC236}">
                <a16:creationId xmlns:a16="http://schemas.microsoft.com/office/drawing/2014/main" id="{D66E8617-A474-901A-FA46-55726121121C}"/>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Zen School-1</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2830074236"/>
      </p:ext>
    </p:extLst>
  </p:cSld>
  <p:clrMapOvr>
    <a:overrideClrMapping bg1="lt1" tx1="dk1" bg2="lt2" tx2="dk2" accent1="accent1" accent2="accent2" accent3="accent3" accent4="accent4" accent5="accent5" accent6="accent6" hlink="hlink" folHlink="folHlink"/>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21854F89-9491-4D8E-4D9A-A2F7AC2BF998}"/>
              </a:ext>
            </a:extLst>
          </p:cNvPr>
          <p:cNvSpPr txBox="1"/>
          <p:nvPr/>
        </p:nvSpPr>
        <p:spPr>
          <a:xfrm>
            <a:off x="630096" y="1268760"/>
            <a:ext cx="10928632" cy="5122043"/>
          </a:xfrm>
          <a:prstGeom prst="rect">
            <a:avLst/>
          </a:prstGeom>
          <a:noFill/>
        </p:spPr>
        <p:txBody>
          <a:bodyPr wrap="square" rtlCol="0">
            <a:spAutoFit/>
          </a:bodyPr>
          <a:lstStyle/>
          <a:p>
            <a:pPr>
              <a:lnSpc>
                <a:spcPts val="4400"/>
              </a:lnSpc>
            </a:pPr>
            <a:r>
              <a:rPr lang="en-US" altLang="zh-TW" sz="2800" dirty="0">
                <a:solidFill>
                  <a:schemeClr val="bg1"/>
                </a:solidFill>
                <a:latin typeface="Times New Roman" panose="02020603050405020304" pitchFamily="18" charset="0"/>
              </a:rPr>
              <a:t> A famous story goes like this. In the time of </a:t>
            </a:r>
            <a:r>
              <a:rPr lang="en-US" altLang="zh-TW" sz="2800" dirty="0" err="1">
                <a:solidFill>
                  <a:schemeClr val="bg1"/>
                </a:solidFill>
                <a:latin typeface="Times New Roman" panose="02020603050405020304" pitchFamily="18" charset="0"/>
              </a:rPr>
              <a:t>Śākyamuni</a:t>
            </a:r>
            <a:r>
              <a:rPr lang="en-US" altLang="zh-TW" sz="2800" dirty="0">
                <a:solidFill>
                  <a:schemeClr val="bg1"/>
                </a:solidFill>
                <a:latin typeface="Times New Roman" panose="02020603050405020304" pitchFamily="18" charset="0"/>
              </a:rPr>
              <a:t> </a:t>
            </a:r>
          </a:p>
          <a:p>
            <a:pPr>
              <a:lnSpc>
                <a:spcPts val="4400"/>
              </a:lnSpc>
            </a:pPr>
            <a:r>
              <a:rPr lang="en-US" altLang="zh-TW" sz="2800" dirty="0">
                <a:solidFill>
                  <a:schemeClr val="bg1"/>
                </a:solidFill>
                <a:latin typeface="Times New Roman" panose="02020603050405020304" pitchFamily="18" charset="0"/>
              </a:rPr>
              <a:t>Buddha, set at a teaching session on Vultures’ Peak, </a:t>
            </a:r>
          </a:p>
          <a:p>
            <a:pPr>
              <a:lnSpc>
                <a:spcPts val="4400"/>
              </a:lnSpc>
            </a:pPr>
            <a:r>
              <a:rPr lang="en-US" altLang="zh-TW" sz="2800" dirty="0">
                <a:solidFill>
                  <a:schemeClr val="bg1"/>
                </a:solidFill>
                <a:latin typeface="Times New Roman" panose="02020603050405020304" pitchFamily="18" charset="0"/>
              </a:rPr>
              <a:t>where the Buddha was seated surrounded by his disciples.</a:t>
            </a:r>
          </a:p>
          <a:p>
            <a:pPr>
              <a:lnSpc>
                <a:spcPts val="4400"/>
              </a:lnSpc>
            </a:pPr>
            <a:r>
              <a:rPr lang="en-US" altLang="zh-TW" sz="2800" dirty="0">
                <a:solidFill>
                  <a:schemeClr val="bg1"/>
                </a:solidFill>
                <a:latin typeface="Times New Roman" panose="02020603050405020304" pitchFamily="18" charset="0"/>
              </a:rPr>
              <a:t>At this particular session, instead of beginning to speak, </a:t>
            </a:r>
          </a:p>
          <a:p>
            <a:pPr>
              <a:lnSpc>
                <a:spcPts val="4400"/>
              </a:lnSpc>
            </a:pPr>
            <a:r>
              <a:rPr lang="en-US" altLang="zh-TW" sz="2800" dirty="0">
                <a:solidFill>
                  <a:schemeClr val="bg1"/>
                </a:solidFill>
                <a:latin typeface="Times New Roman" panose="02020603050405020304" pitchFamily="18" charset="0"/>
              </a:rPr>
              <a:t>the Buddha simply raised a lotus flower that he was </a:t>
            </a:r>
          </a:p>
          <a:p>
            <a:pPr>
              <a:lnSpc>
                <a:spcPts val="4400"/>
              </a:lnSpc>
            </a:pPr>
            <a:r>
              <a:rPr lang="en-US" altLang="zh-TW" sz="2800" dirty="0">
                <a:solidFill>
                  <a:schemeClr val="bg1"/>
                </a:solidFill>
                <a:latin typeface="Times New Roman" panose="02020603050405020304" pitchFamily="18" charset="0"/>
              </a:rPr>
              <a:t>holding in his hand. Only one person in the audience, his student </a:t>
            </a:r>
            <a:r>
              <a:rPr lang="en-US" altLang="zh-TW" sz="2800" dirty="0" err="1">
                <a:solidFill>
                  <a:schemeClr val="bg1"/>
                </a:solidFill>
                <a:latin typeface="Times New Roman" panose="02020603050405020304" pitchFamily="18" charset="0"/>
              </a:rPr>
              <a:t>Mahākāśyapa</a:t>
            </a:r>
            <a:r>
              <a:rPr lang="en-US" altLang="zh-TW" sz="2800" dirty="0">
                <a:solidFill>
                  <a:schemeClr val="bg1"/>
                </a:solidFill>
                <a:latin typeface="Times New Roman" panose="02020603050405020304" pitchFamily="18" charset="0"/>
              </a:rPr>
              <a:t>, understood this wordless teaching, and smiled in recognition. Then the Buddha spoke, telling the whole audience that he entrusted the transmission of his enlightened state to </a:t>
            </a:r>
            <a:r>
              <a:rPr lang="en-US" altLang="zh-TW" sz="2800" dirty="0" err="1">
                <a:solidFill>
                  <a:schemeClr val="bg1"/>
                </a:solidFill>
                <a:latin typeface="Times New Roman" panose="02020603050405020304" pitchFamily="18" charset="0"/>
              </a:rPr>
              <a:t>Mahākāśyapa</a:t>
            </a:r>
            <a:r>
              <a:rPr lang="en-US" altLang="zh-TW" sz="2800" dirty="0">
                <a:solidFill>
                  <a:schemeClr val="bg1"/>
                </a:solidFill>
                <a:latin typeface="Times New Roman" panose="02020603050405020304" pitchFamily="18" charset="0"/>
              </a:rPr>
              <a:t>.</a:t>
            </a:r>
            <a:endParaRPr lang="en-US" altLang="zh-CN" sz="2800" dirty="0">
              <a:solidFill>
                <a:schemeClr val="bg1"/>
              </a:solidFill>
            </a:endParaRPr>
          </a:p>
        </p:txBody>
      </p:sp>
      <p:sp>
        <p:nvSpPr>
          <p:cNvPr id="5" name="矩形: 按鈕形 4">
            <a:extLst>
              <a:ext uri="{FF2B5EF4-FFF2-40B4-BE49-F238E27FC236}">
                <a16:creationId xmlns:a16="http://schemas.microsoft.com/office/drawing/2014/main" id="{0925313D-5072-C138-65A6-E2ACBAA570C8}"/>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Zen School-1</a:t>
            </a:r>
            <a:endParaRPr lang="zh-TW" altLang="en-US" dirty="0">
              <a:solidFill>
                <a:schemeClr val="bg1"/>
              </a:solidFill>
            </a:endParaRPr>
          </a:p>
          <a:p>
            <a:pPr algn="ctr"/>
            <a:endParaRPr lang="zh-TW" altLang="en-US" dirty="0"/>
          </a:p>
        </p:txBody>
      </p:sp>
      <p:pic>
        <p:nvPicPr>
          <p:cNvPr id="7" name="圖片 6">
            <a:extLst>
              <a:ext uri="{FF2B5EF4-FFF2-40B4-BE49-F238E27FC236}">
                <a16:creationId xmlns:a16="http://schemas.microsoft.com/office/drawing/2014/main" id="{2309A3EC-3889-B4F5-69FE-19A454A0F1A5}"/>
              </a:ext>
            </a:extLst>
          </p:cNvPr>
          <p:cNvPicPr>
            <a:picLocks noChangeAspect="1"/>
          </p:cNvPicPr>
          <p:nvPr/>
        </p:nvPicPr>
        <p:blipFill>
          <a:blip r:embed="rId3"/>
          <a:stretch>
            <a:fillRect/>
          </a:stretch>
        </p:blipFill>
        <p:spPr>
          <a:xfrm>
            <a:off x="9046740" y="820583"/>
            <a:ext cx="2914650" cy="3200400"/>
          </a:xfrm>
          <a:prstGeom prst="rect">
            <a:avLst/>
          </a:prstGeom>
        </p:spPr>
      </p:pic>
    </p:spTree>
    <p:extLst>
      <p:ext uri="{BB962C8B-B14F-4D97-AF65-F5344CB8AC3E}">
        <p14:creationId xmlns:p14="http://schemas.microsoft.com/office/powerpoint/2010/main" val="1468456372"/>
      </p:ext>
    </p:extLst>
  </p:cSld>
  <p:clrMapOvr>
    <a:overrideClrMapping bg1="lt1" tx1="dk1" bg2="lt2" tx2="dk2" accent1="accent1" accent2="accent2" accent3="accent3" accent4="accent4" accent5="accent5" accent6="accent6" hlink="hlink" folHlink="folHlink"/>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F52F9205-4003-50F1-CA2A-5D60A4BFF06D}"/>
              </a:ext>
            </a:extLst>
          </p:cNvPr>
          <p:cNvSpPr txBox="1"/>
          <p:nvPr/>
        </p:nvSpPr>
        <p:spPr>
          <a:xfrm>
            <a:off x="693812" y="1412776"/>
            <a:ext cx="7984596" cy="4549451"/>
          </a:xfrm>
          <a:prstGeom prst="rect">
            <a:avLst/>
          </a:prstGeom>
          <a:noFill/>
        </p:spPr>
        <p:txBody>
          <a:bodyPr wrap="square" rtlCol="0">
            <a:spAutoFit/>
          </a:bodyPr>
          <a:lstStyle/>
          <a:p>
            <a:pPr>
              <a:lnSpc>
                <a:spcPts val="4400"/>
              </a:lnSpc>
            </a:pPr>
            <a:r>
              <a:rPr lang="en-US" altLang="zh-TW" sz="2800" dirty="0">
                <a:solidFill>
                  <a:schemeClr val="bg1"/>
                </a:solidFill>
                <a:latin typeface="Times New Roman" panose="02020603050405020304" pitchFamily="18" charset="0"/>
              </a:rPr>
              <a:t>The Buddha acknowledged </a:t>
            </a:r>
            <a:r>
              <a:rPr lang="en-US" altLang="zh-TW" sz="2800" dirty="0" err="1">
                <a:solidFill>
                  <a:schemeClr val="bg1"/>
                </a:solidFill>
                <a:latin typeface="Times New Roman" panose="02020603050405020304" pitchFamily="18" charset="0"/>
              </a:rPr>
              <a:t>Mahākāśyapa's</a:t>
            </a:r>
            <a:r>
              <a:rPr lang="en-US" altLang="zh-TW" sz="2800" dirty="0">
                <a:solidFill>
                  <a:schemeClr val="bg1"/>
                </a:solidFill>
                <a:latin typeface="Times New Roman" panose="02020603050405020304" pitchFamily="18" charset="0"/>
              </a:rPr>
              <a:t> insight by saying the following:</a:t>
            </a:r>
          </a:p>
          <a:p>
            <a:pPr>
              <a:lnSpc>
                <a:spcPts val="4400"/>
              </a:lnSpc>
            </a:pPr>
            <a:endParaRPr lang="en-US" altLang="zh-TW" sz="2800" dirty="0">
              <a:solidFill>
                <a:schemeClr val="bg1"/>
              </a:solidFill>
              <a:latin typeface="Times New Roman" panose="02020603050405020304" pitchFamily="18" charset="0"/>
            </a:endParaRPr>
          </a:p>
          <a:p>
            <a:pPr>
              <a:lnSpc>
                <a:spcPts val="4400"/>
              </a:lnSpc>
            </a:pPr>
            <a:r>
              <a:rPr lang="en-US" altLang="zh-TW" sz="2800" dirty="0">
                <a:solidFill>
                  <a:schemeClr val="bg1"/>
                </a:solidFill>
                <a:latin typeface="Times New Roman" panose="02020603050405020304" pitchFamily="18" charset="0"/>
              </a:rPr>
              <a:t>    ‘I possess the true Dharma eye, the marvelous mind of </a:t>
            </a:r>
            <a:r>
              <a:rPr lang="en-US" altLang="zh-TW" sz="2800" dirty="0" err="1">
                <a:solidFill>
                  <a:schemeClr val="bg1"/>
                </a:solidFill>
                <a:latin typeface="Times New Roman" panose="02020603050405020304" pitchFamily="18" charset="0"/>
              </a:rPr>
              <a:t>Nirvāṇa</a:t>
            </a:r>
            <a:r>
              <a:rPr lang="en-US" altLang="zh-TW" sz="2800" dirty="0">
                <a:solidFill>
                  <a:schemeClr val="bg1"/>
                </a:solidFill>
                <a:latin typeface="Times New Roman" panose="02020603050405020304" pitchFamily="18" charset="0"/>
              </a:rPr>
              <a:t>, the true form of the formless, the subtle Dharma gate that does not rest on words or letters but is a special transmission outside of the scriptures. This I entrust to </a:t>
            </a:r>
            <a:r>
              <a:rPr lang="en-US" altLang="zh-TW" sz="2800" dirty="0" err="1">
                <a:solidFill>
                  <a:schemeClr val="bg1"/>
                </a:solidFill>
                <a:latin typeface="Times New Roman" panose="02020603050405020304" pitchFamily="18" charset="0"/>
              </a:rPr>
              <a:t>Mahākāśyapa</a:t>
            </a:r>
            <a:r>
              <a:rPr lang="en-US" altLang="zh-TW" sz="2800" dirty="0">
                <a:solidFill>
                  <a:schemeClr val="bg1"/>
                </a:solidFill>
                <a:latin typeface="Times New Roman" panose="02020603050405020304" pitchFamily="18" charset="0"/>
              </a:rPr>
              <a:t>.’</a:t>
            </a:r>
          </a:p>
        </p:txBody>
      </p:sp>
      <p:sp>
        <p:nvSpPr>
          <p:cNvPr id="5" name="矩形: 按鈕形 4">
            <a:extLst>
              <a:ext uri="{FF2B5EF4-FFF2-40B4-BE49-F238E27FC236}">
                <a16:creationId xmlns:a16="http://schemas.microsoft.com/office/drawing/2014/main" id="{1095E490-F04E-E3F3-7C75-278B9FA81BF2}"/>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Zen School-1</a:t>
            </a:r>
            <a:endParaRPr lang="zh-TW" altLang="en-US" dirty="0">
              <a:solidFill>
                <a:schemeClr val="bg1"/>
              </a:solidFill>
            </a:endParaRPr>
          </a:p>
          <a:p>
            <a:pPr algn="ctr"/>
            <a:endParaRPr lang="zh-TW" altLang="en-US" dirty="0"/>
          </a:p>
        </p:txBody>
      </p:sp>
      <p:pic>
        <p:nvPicPr>
          <p:cNvPr id="3" name="圖片 2">
            <a:extLst>
              <a:ext uri="{FF2B5EF4-FFF2-40B4-BE49-F238E27FC236}">
                <a16:creationId xmlns:a16="http://schemas.microsoft.com/office/drawing/2014/main" id="{9F77309A-3ECA-F36D-4923-FA80E5237A57}"/>
              </a:ext>
            </a:extLst>
          </p:cNvPr>
          <p:cNvPicPr>
            <a:picLocks noChangeAspect="1"/>
          </p:cNvPicPr>
          <p:nvPr/>
        </p:nvPicPr>
        <p:blipFill>
          <a:blip r:embed="rId3"/>
          <a:stretch>
            <a:fillRect/>
          </a:stretch>
        </p:blipFill>
        <p:spPr>
          <a:xfrm>
            <a:off x="9262764" y="1628799"/>
            <a:ext cx="2520281" cy="3454523"/>
          </a:xfrm>
          <a:prstGeom prst="rect">
            <a:avLst/>
          </a:prstGeom>
        </p:spPr>
      </p:pic>
    </p:spTree>
    <p:extLst>
      <p:ext uri="{BB962C8B-B14F-4D97-AF65-F5344CB8AC3E}">
        <p14:creationId xmlns:p14="http://schemas.microsoft.com/office/powerpoint/2010/main" val="3825964243"/>
      </p:ext>
    </p:extLst>
  </p:cSld>
  <p:clrMapOvr>
    <a:overrideClrMapping bg1="lt1" tx1="dk1" bg2="lt2" tx2="dk2" accent1="accent1" accent2="accent2" accent3="accent3" accent4="accent4" accent5="accent5" accent6="accent6" hlink="hlink" folHlink="folHlink"/>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E40AA20D-2703-A411-6372-740A772BC76E}"/>
              </a:ext>
            </a:extLst>
          </p:cNvPr>
          <p:cNvSpPr txBox="1"/>
          <p:nvPr/>
        </p:nvSpPr>
        <p:spPr>
          <a:xfrm>
            <a:off x="981844" y="1268760"/>
            <a:ext cx="10928632" cy="5122043"/>
          </a:xfrm>
          <a:prstGeom prst="rect">
            <a:avLst/>
          </a:prstGeom>
          <a:noFill/>
        </p:spPr>
        <p:txBody>
          <a:bodyPr wrap="square" rtlCol="0">
            <a:spAutoFit/>
          </a:bodyPr>
          <a:lstStyle/>
          <a:p>
            <a:pPr>
              <a:lnSpc>
                <a:spcPts val="4400"/>
              </a:lnSpc>
            </a:pPr>
            <a:r>
              <a:rPr lang="en-US" altLang="zh-TW" sz="2800" dirty="0">
                <a:solidFill>
                  <a:schemeClr val="bg1"/>
                </a:solidFill>
                <a:latin typeface="Times New Roman" panose="02020603050405020304" pitchFamily="18" charset="0"/>
              </a:rPr>
              <a:t>This story is a vivid embodiment of the principle that Zen</a:t>
            </a:r>
          </a:p>
          <a:p>
            <a:pPr>
              <a:lnSpc>
                <a:spcPts val="4400"/>
              </a:lnSpc>
            </a:pPr>
            <a:r>
              <a:rPr lang="en-US" altLang="zh-TW" sz="2800" dirty="0">
                <a:solidFill>
                  <a:schemeClr val="bg1"/>
                </a:solidFill>
                <a:latin typeface="Times New Roman" panose="02020603050405020304" pitchFamily="18" charset="0"/>
              </a:rPr>
              <a:t>Buddhism is ultimately beyond sermons and other discursive teaching</a:t>
            </a:r>
          </a:p>
          <a:p>
            <a:pPr>
              <a:lnSpc>
                <a:spcPts val="4400"/>
              </a:lnSpc>
            </a:pPr>
            <a:r>
              <a:rPr lang="en-US" altLang="zh-TW" sz="2800" dirty="0">
                <a:solidFill>
                  <a:schemeClr val="bg1"/>
                </a:solidFill>
                <a:latin typeface="Times New Roman" panose="02020603050405020304" pitchFamily="18" charset="0"/>
              </a:rPr>
              <a:t>methods. The personal relationship between teacher and student</a:t>
            </a:r>
          </a:p>
          <a:p>
            <a:pPr>
              <a:lnSpc>
                <a:spcPts val="4400"/>
              </a:lnSpc>
            </a:pPr>
            <a:r>
              <a:rPr lang="en-US" altLang="zh-TW" sz="2800" dirty="0">
                <a:solidFill>
                  <a:schemeClr val="bg1"/>
                </a:solidFill>
                <a:latin typeface="Times New Roman" panose="02020603050405020304" pitchFamily="18" charset="0"/>
              </a:rPr>
              <a:t>leads towards the student’s </a:t>
            </a:r>
            <a:r>
              <a:rPr lang="en-US" altLang="zh-TW" sz="2800" dirty="0" err="1">
                <a:solidFill>
                  <a:schemeClr val="bg1"/>
                </a:solidFill>
                <a:latin typeface="Times New Roman" panose="02020603050405020304" pitchFamily="18" charset="0"/>
              </a:rPr>
              <a:t>realisation</a:t>
            </a:r>
            <a:r>
              <a:rPr lang="en-US" altLang="zh-TW" sz="2800" dirty="0">
                <a:solidFill>
                  <a:schemeClr val="bg1"/>
                </a:solidFill>
                <a:latin typeface="Times New Roman" panose="02020603050405020304" pitchFamily="18" charset="0"/>
              </a:rPr>
              <a:t> of the nature of reality, and the</a:t>
            </a:r>
          </a:p>
          <a:p>
            <a:pPr>
              <a:lnSpc>
                <a:spcPts val="4400"/>
              </a:lnSpc>
            </a:pPr>
            <a:r>
              <a:rPr lang="en-US" altLang="zh-TW" sz="2800" dirty="0">
                <a:solidFill>
                  <a:schemeClr val="bg1"/>
                </a:solidFill>
                <a:latin typeface="Times New Roman" panose="02020603050405020304" pitchFamily="18" charset="0"/>
              </a:rPr>
              <a:t>teacher’s recognition that the student has woken up. The story of the</a:t>
            </a:r>
          </a:p>
          <a:p>
            <a:pPr>
              <a:lnSpc>
                <a:spcPts val="4400"/>
              </a:lnSpc>
            </a:pPr>
            <a:r>
              <a:rPr lang="en-US" altLang="zh-TW" sz="2800" dirty="0">
                <a:solidFill>
                  <a:schemeClr val="bg1"/>
                </a:solidFill>
                <a:latin typeface="Times New Roman" panose="02020603050405020304" pitchFamily="18" charset="0"/>
              </a:rPr>
              <a:t>flower sermon is important to the Zen tradition because it takes that</a:t>
            </a:r>
          </a:p>
          <a:p>
            <a:pPr>
              <a:lnSpc>
                <a:spcPts val="4400"/>
              </a:lnSpc>
            </a:pPr>
            <a:r>
              <a:rPr lang="en-US" altLang="zh-TW" sz="2800" dirty="0">
                <a:solidFill>
                  <a:schemeClr val="bg1"/>
                </a:solidFill>
                <a:latin typeface="Times New Roman" panose="02020603050405020304" pitchFamily="18" charset="0"/>
              </a:rPr>
              <a:t>principle right back to the time of </a:t>
            </a:r>
            <a:r>
              <a:rPr lang="en-US" altLang="zh-TW" sz="2800" dirty="0" err="1">
                <a:solidFill>
                  <a:schemeClr val="bg1"/>
                </a:solidFill>
                <a:latin typeface="Times New Roman" panose="02020603050405020304" pitchFamily="18" charset="0"/>
              </a:rPr>
              <a:t>Śākyamuni</a:t>
            </a:r>
            <a:r>
              <a:rPr lang="en-US" altLang="zh-TW" sz="2800" dirty="0">
                <a:solidFill>
                  <a:schemeClr val="bg1"/>
                </a:solidFill>
                <a:latin typeface="Times New Roman" panose="02020603050405020304" pitchFamily="18" charset="0"/>
              </a:rPr>
              <a:t> himself, so that every</a:t>
            </a:r>
          </a:p>
          <a:p>
            <a:pPr>
              <a:lnSpc>
                <a:spcPts val="4400"/>
              </a:lnSpc>
            </a:pPr>
            <a:r>
              <a:rPr lang="en-US" altLang="zh-TW" sz="2800" dirty="0">
                <a:solidFill>
                  <a:schemeClr val="bg1"/>
                </a:solidFill>
                <a:latin typeface="Times New Roman" panose="02020603050405020304" pitchFamily="18" charset="0"/>
              </a:rPr>
              <a:t>Zen teacher can, in theory at least, trace the transmission of their</a:t>
            </a:r>
          </a:p>
          <a:p>
            <a:pPr>
              <a:lnSpc>
                <a:spcPts val="4400"/>
              </a:lnSpc>
            </a:pPr>
            <a:r>
              <a:rPr lang="en-US" altLang="zh-TW" sz="2800" dirty="0">
                <a:solidFill>
                  <a:schemeClr val="bg1"/>
                </a:solidFill>
                <a:latin typeface="Times New Roman" panose="02020603050405020304" pitchFamily="18" charset="0"/>
              </a:rPr>
              <a:t>teachings back to the Buddha.</a:t>
            </a:r>
            <a:endParaRPr lang="en-US" altLang="zh-CN" sz="2800" dirty="0">
              <a:solidFill>
                <a:schemeClr val="bg1"/>
              </a:solidFill>
            </a:endParaRPr>
          </a:p>
        </p:txBody>
      </p:sp>
      <p:sp>
        <p:nvSpPr>
          <p:cNvPr id="5" name="矩形: 按鈕形 4">
            <a:extLst>
              <a:ext uri="{FF2B5EF4-FFF2-40B4-BE49-F238E27FC236}">
                <a16:creationId xmlns:a16="http://schemas.microsoft.com/office/drawing/2014/main" id="{DF0784B0-3412-CB48-00E2-AC6D8311CBF1}"/>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Zen School-1</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3871156428"/>
      </p:ext>
    </p:extLst>
  </p:cSld>
  <p:clrMapOvr>
    <a:overrideClrMapping bg1="lt1" tx1="dk1" bg2="lt2" tx2="dk2" accent1="accent1" accent2="accent2" accent3="accent3" accent4="accent4" accent5="accent5" accent6="accent6" hlink="hlink" folHlink="folHlink"/>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A4FFA4BC-49C3-4370-B676-11792212CC30}"/>
              </a:ext>
            </a:extLst>
          </p:cNvPr>
          <p:cNvSpPr txBox="1"/>
          <p:nvPr/>
        </p:nvSpPr>
        <p:spPr>
          <a:xfrm>
            <a:off x="695739" y="993352"/>
            <a:ext cx="3310441" cy="591059"/>
          </a:xfrm>
          <a:prstGeom prst="rect">
            <a:avLst/>
          </a:prstGeom>
          <a:noFill/>
          <a:ln>
            <a:solidFill>
              <a:schemeClr val="bg1"/>
            </a:solidFill>
          </a:ln>
        </p:spPr>
        <p:txBody>
          <a:bodyPr wrap="square" rtlCol="0">
            <a:spAutoFit/>
          </a:bodyPr>
          <a:lstStyle/>
          <a:p>
            <a:pPr>
              <a:lnSpc>
                <a:spcPts val="4200"/>
              </a:lnSpc>
              <a:spcAft>
                <a:spcPts val="1800"/>
              </a:spcAft>
            </a:pPr>
            <a:r>
              <a:rPr lang="en-US" altLang="zh-CN" sz="2800" dirty="0">
                <a:solidFill>
                  <a:schemeClr val="bg1"/>
                </a:solidFill>
              </a:rPr>
              <a:t>Line of transmission </a:t>
            </a:r>
          </a:p>
        </p:txBody>
      </p:sp>
      <p:sp>
        <p:nvSpPr>
          <p:cNvPr id="6" name="文字方塊 5">
            <a:extLst>
              <a:ext uri="{FF2B5EF4-FFF2-40B4-BE49-F238E27FC236}">
                <a16:creationId xmlns:a16="http://schemas.microsoft.com/office/drawing/2014/main" id="{EAD38B37-0B11-4317-9D18-33FC32D29589}"/>
              </a:ext>
            </a:extLst>
          </p:cNvPr>
          <p:cNvSpPr txBox="1"/>
          <p:nvPr/>
        </p:nvSpPr>
        <p:spPr>
          <a:xfrm>
            <a:off x="117748" y="1941105"/>
            <a:ext cx="6262770" cy="4401205"/>
          </a:xfrm>
          <a:prstGeom prst="rect">
            <a:avLst/>
          </a:prstGeom>
          <a:noFill/>
        </p:spPr>
        <p:txBody>
          <a:bodyPr wrap="square" rtlCol="0">
            <a:spAutoFit/>
          </a:bodyPr>
          <a:lstStyle/>
          <a:p>
            <a:pPr marL="514350" indent="-514350">
              <a:buAutoNum type="arabicPeriod"/>
            </a:pPr>
            <a:r>
              <a:rPr lang="en-US" altLang="zh-CN" sz="2800" u="sng" dirty="0" err="1">
                <a:solidFill>
                  <a:schemeClr val="bg1"/>
                </a:solidFill>
              </a:rPr>
              <a:t>Mahākāshyapa</a:t>
            </a:r>
            <a:r>
              <a:rPr lang="en-US" altLang="zh-CN" sz="2800" dirty="0">
                <a:solidFill>
                  <a:schemeClr val="bg1"/>
                </a:solidFill>
              </a:rPr>
              <a:t> </a:t>
            </a:r>
            <a:r>
              <a:rPr lang="zh-TW" altLang="en-US" sz="2800" dirty="0">
                <a:solidFill>
                  <a:schemeClr val="bg1"/>
                </a:solidFill>
              </a:rPr>
              <a:t>摩訶迦葉</a:t>
            </a:r>
            <a:endParaRPr lang="en-US" altLang="zh-TW" sz="2800" dirty="0">
              <a:solidFill>
                <a:schemeClr val="bg1"/>
              </a:solidFill>
            </a:endParaRPr>
          </a:p>
          <a:p>
            <a:pPr marL="514350" indent="-514350">
              <a:buAutoNum type="arabicPeriod"/>
            </a:pPr>
            <a:r>
              <a:rPr lang="en-US" altLang="zh-CN" sz="2800" u="sng" dirty="0" err="1">
                <a:solidFill>
                  <a:schemeClr val="bg1"/>
                </a:solidFill>
              </a:rPr>
              <a:t>Ānanda</a:t>
            </a:r>
            <a:r>
              <a:rPr lang="en-US" altLang="zh-CN" sz="2800" dirty="0">
                <a:solidFill>
                  <a:schemeClr val="bg1"/>
                </a:solidFill>
              </a:rPr>
              <a:t> </a:t>
            </a:r>
            <a:r>
              <a:rPr lang="zh-TW" altLang="en-US" sz="2800" dirty="0">
                <a:solidFill>
                  <a:schemeClr val="bg1"/>
                </a:solidFill>
              </a:rPr>
              <a:t>阿難陀</a:t>
            </a:r>
            <a:endParaRPr lang="en-US" altLang="zh-TW" sz="2800" dirty="0">
              <a:solidFill>
                <a:schemeClr val="bg1"/>
              </a:solidFill>
            </a:endParaRPr>
          </a:p>
          <a:p>
            <a:pPr marL="514350" indent="-514350">
              <a:buAutoNum type="arabicPeriod"/>
            </a:pPr>
            <a:r>
              <a:rPr lang="en-US" altLang="zh-CN" sz="2800" dirty="0" err="1">
                <a:solidFill>
                  <a:schemeClr val="bg1"/>
                </a:solidFill>
              </a:rPr>
              <a:t>Shanakavāsa</a:t>
            </a:r>
            <a:r>
              <a:rPr lang="en-US" altLang="zh-CN" sz="2800" dirty="0">
                <a:solidFill>
                  <a:schemeClr val="bg1"/>
                </a:solidFill>
              </a:rPr>
              <a:t>/</a:t>
            </a:r>
            <a:r>
              <a:rPr lang="en-US" altLang="zh-CN" sz="2800" dirty="0" err="1">
                <a:solidFill>
                  <a:schemeClr val="bg1"/>
                </a:solidFill>
              </a:rPr>
              <a:t>Shānavāsin</a:t>
            </a:r>
            <a:r>
              <a:rPr lang="en-US" altLang="zh-CN" sz="2800" dirty="0">
                <a:solidFill>
                  <a:schemeClr val="bg1"/>
                </a:solidFill>
              </a:rPr>
              <a:t> </a:t>
            </a:r>
            <a:r>
              <a:rPr lang="zh-TW" altLang="en-US" sz="2800" dirty="0">
                <a:solidFill>
                  <a:schemeClr val="bg1"/>
                </a:solidFill>
              </a:rPr>
              <a:t>商那和修</a:t>
            </a:r>
            <a:endParaRPr lang="en-US" altLang="zh-TW" sz="2800" dirty="0">
              <a:solidFill>
                <a:schemeClr val="bg1"/>
              </a:solidFill>
            </a:endParaRPr>
          </a:p>
          <a:p>
            <a:pPr marL="514350" indent="-514350">
              <a:buAutoNum type="arabicPeriod"/>
            </a:pPr>
            <a:r>
              <a:rPr lang="en-US" altLang="zh-CN" sz="2800" dirty="0" err="1">
                <a:solidFill>
                  <a:schemeClr val="bg1"/>
                </a:solidFill>
              </a:rPr>
              <a:t>Upagupta</a:t>
            </a:r>
            <a:r>
              <a:rPr lang="en-US" altLang="zh-CN" sz="2800" dirty="0">
                <a:solidFill>
                  <a:schemeClr val="bg1"/>
                </a:solidFill>
              </a:rPr>
              <a:t> </a:t>
            </a:r>
            <a:r>
              <a:rPr lang="zh-TW" altLang="en-US" sz="2800" dirty="0">
                <a:solidFill>
                  <a:schemeClr val="bg1"/>
                </a:solidFill>
              </a:rPr>
              <a:t>優婆掬多</a:t>
            </a:r>
            <a:endParaRPr lang="en-US" altLang="zh-TW" sz="2800" dirty="0">
              <a:solidFill>
                <a:schemeClr val="bg1"/>
              </a:solidFill>
            </a:endParaRPr>
          </a:p>
          <a:p>
            <a:pPr marL="514350" indent="-514350">
              <a:buAutoNum type="arabicPeriod"/>
            </a:pPr>
            <a:r>
              <a:rPr lang="en-US" altLang="zh-CN" sz="2800" dirty="0" err="1">
                <a:solidFill>
                  <a:schemeClr val="bg1"/>
                </a:solidFill>
              </a:rPr>
              <a:t>Dhrtaka</a:t>
            </a:r>
            <a:r>
              <a:rPr lang="en-US" altLang="zh-CN" sz="2800" dirty="0">
                <a:solidFill>
                  <a:schemeClr val="bg1"/>
                </a:solidFill>
              </a:rPr>
              <a:t>/</a:t>
            </a:r>
            <a:r>
              <a:rPr lang="en-US" altLang="zh-CN" sz="2800" dirty="0" err="1">
                <a:solidFill>
                  <a:schemeClr val="bg1"/>
                </a:solidFill>
              </a:rPr>
              <a:t>Dhītika</a:t>
            </a:r>
            <a:r>
              <a:rPr lang="en-US" altLang="zh-CN" sz="2800" dirty="0">
                <a:solidFill>
                  <a:schemeClr val="bg1"/>
                </a:solidFill>
              </a:rPr>
              <a:t> </a:t>
            </a:r>
            <a:r>
              <a:rPr lang="zh-TW" altLang="en-US" sz="2800" dirty="0">
                <a:solidFill>
                  <a:schemeClr val="bg1"/>
                </a:solidFill>
              </a:rPr>
              <a:t>提多迦</a:t>
            </a:r>
            <a:endParaRPr lang="en-US" altLang="zh-TW" sz="2800" dirty="0">
              <a:solidFill>
                <a:schemeClr val="bg1"/>
              </a:solidFill>
            </a:endParaRPr>
          </a:p>
          <a:p>
            <a:pPr marL="514350" indent="-514350">
              <a:buAutoNum type="arabicPeriod"/>
            </a:pPr>
            <a:r>
              <a:rPr lang="en-US" altLang="zh-CN" sz="2800" dirty="0" err="1">
                <a:solidFill>
                  <a:schemeClr val="bg1"/>
                </a:solidFill>
              </a:rPr>
              <a:t>Micchaka</a:t>
            </a:r>
            <a:r>
              <a:rPr lang="en-US" altLang="zh-CN" sz="2800" dirty="0">
                <a:solidFill>
                  <a:schemeClr val="bg1"/>
                </a:solidFill>
              </a:rPr>
              <a:t>/</a:t>
            </a:r>
            <a:r>
              <a:rPr lang="en-US" altLang="zh-CN" sz="2800" dirty="0" err="1">
                <a:solidFill>
                  <a:schemeClr val="bg1"/>
                </a:solidFill>
              </a:rPr>
              <a:t>Mishaka</a:t>
            </a:r>
            <a:r>
              <a:rPr lang="en-US" altLang="zh-CN" sz="2800" dirty="0">
                <a:solidFill>
                  <a:schemeClr val="bg1"/>
                </a:solidFill>
              </a:rPr>
              <a:t> </a:t>
            </a:r>
            <a:r>
              <a:rPr lang="zh-TW" altLang="en-US" sz="2800" dirty="0">
                <a:solidFill>
                  <a:schemeClr val="bg1"/>
                </a:solidFill>
              </a:rPr>
              <a:t>彌遮迦</a:t>
            </a:r>
            <a:endParaRPr lang="en-US" altLang="zh-TW" sz="2800" dirty="0">
              <a:solidFill>
                <a:schemeClr val="bg1"/>
              </a:solidFill>
            </a:endParaRPr>
          </a:p>
          <a:p>
            <a:pPr marL="514350" indent="-514350">
              <a:buAutoNum type="arabicPeriod"/>
            </a:pPr>
            <a:r>
              <a:rPr lang="en-US" altLang="zh-CN" sz="2800" dirty="0" err="1">
                <a:solidFill>
                  <a:schemeClr val="bg1"/>
                </a:solidFill>
              </a:rPr>
              <a:t>Vasumitra</a:t>
            </a:r>
            <a:r>
              <a:rPr lang="en-US" altLang="zh-CN" sz="2800" dirty="0">
                <a:solidFill>
                  <a:schemeClr val="bg1"/>
                </a:solidFill>
              </a:rPr>
              <a:t> </a:t>
            </a:r>
            <a:r>
              <a:rPr lang="zh-TW" altLang="en-US" sz="2800" dirty="0">
                <a:solidFill>
                  <a:schemeClr val="bg1"/>
                </a:solidFill>
              </a:rPr>
              <a:t>婆須密</a:t>
            </a:r>
            <a:endParaRPr lang="en-US" altLang="zh-TW" sz="2800" dirty="0">
              <a:solidFill>
                <a:schemeClr val="bg1"/>
              </a:solidFill>
            </a:endParaRPr>
          </a:p>
          <a:p>
            <a:pPr marL="514350" indent="-514350">
              <a:buAutoNum type="arabicPeriod"/>
            </a:pPr>
            <a:r>
              <a:rPr lang="en-US" altLang="zh-CN" sz="2800" dirty="0" err="1">
                <a:solidFill>
                  <a:schemeClr val="bg1"/>
                </a:solidFill>
              </a:rPr>
              <a:t>Buddhanandi</a:t>
            </a:r>
            <a:r>
              <a:rPr lang="en-US" altLang="zh-CN" sz="2800" dirty="0">
                <a:solidFill>
                  <a:schemeClr val="bg1"/>
                </a:solidFill>
              </a:rPr>
              <a:t> </a:t>
            </a:r>
            <a:r>
              <a:rPr lang="zh-TW" altLang="en-US" sz="2800" dirty="0">
                <a:solidFill>
                  <a:schemeClr val="bg1"/>
                </a:solidFill>
              </a:rPr>
              <a:t>浮陀難提</a:t>
            </a:r>
            <a:r>
              <a:rPr lang="en-US" altLang="zh-TW" sz="2800" dirty="0">
                <a:solidFill>
                  <a:schemeClr val="bg1"/>
                </a:solidFill>
              </a:rPr>
              <a:t>, </a:t>
            </a:r>
            <a:r>
              <a:rPr lang="zh-TW" altLang="en-US" sz="2800" dirty="0">
                <a:solidFill>
                  <a:schemeClr val="bg1"/>
                </a:solidFill>
              </a:rPr>
              <a:t>佛陀難提</a:t>
            </a:r>
            <a:endParaRPr lang="en-US" altLang="zh-TW" sz="2800" dirty="0">
              <a:solidFill>
                <a:schemeClr val="bg1"/>
              </a:solidFill>
            </a:endParaRPr>
          </a:p>
          <a:p>
            <a:pPr marL="514350" indent="-514350">
              <a:buAutoNum type="arabicPeriod"/>
            </a:pPr>
            <a:r>
              <a:rPr lang="en-US" altLang="zh-CN" sz="2800" dirty="0" err="1">
                <a:solidFill>
                  <a:schemeClr val="bg1"/>
                </a:solidFill>
              </a:rPr>
              <a:t>Buddhamitra</a:t>
            </a:r>
            <a:r>
              <a:rPr lang="en-US" altLang="zh-CN" sz="2800" dirty="0">
                <a:solidFill>
                  <a:schemeClr val="bg1"/>
                </a:solidFill>
              </a:rPr>
              <a:t> </a:t>
            </a:r>
            <a:r>
              <a:rPr lang="zh-TW" altLang="en-US" sz="2800" dirty="0">
                <a:solidFill>
                  <a:schemeClr val="bg1"/>
                </a:solidFill>
              </a:rPr>
              <a:t>浮陀密多</a:t>
            </a:r>
            <a:r>
              <a:rPr lang="en-US" altLang="zh-TW" sz="2800" dirty="0">
                <a:solidFill>
                  <a:schemeClr val="bg1"/>
                </a:solidFill>
              </a:rPr>
              <a:t>, </a:t>
            </a:r>
            <a:r>
              <a:rPr lang="zh-TW" altLang="en-US" sz="2800" dirty="0">
                <a:solidFill>
                  <a:schemeClr val="bg1"/>
                </a:solidFill>
              </a:rPr>
              <a:t>佛陀密多</a:t>
            </a:r>
            <a:endParaRPr lang="en-US" altLang="zh-TW" sz="2800" dirty="0">
              <a:solidFill>
                <a:schemeClr val="bg1"/>
              </a:solidFill>
            </a:endParaRPr>
          </a:p>
          <a:p>
            <a:pPr marL="514350" indent="-514350">
              <a:buAutoNum type="arabicPeriod"/>
            </a:pPr>
            <a:r>
              <a:rPr lang="en-US" altLang="zh-TW" sz="2800" dirty="0" err="1">
                <a:solidFill>
                  <a:schemeClr val="bg1"/>
                </a:solidFill>
              </a:rPr>
              <a:t>Pārshva</a:t>
            </a:r>
            <a:r>
              <a:rPr lang="en-US" altLang="zh-TW" sz="2800" dirty="0">
                <a:solidFill>
                  <a:schemeClr val="bg1"/>
                </a:solidFill>
              </a:rPr>
              <a:t> </a:t>
            </a:r>
            <a:r>
              <a:rPr lang="zh-TW" altLang="en-US" sz="2800" dirty="0">
                <a:solidFill>
                  <a:schemeClr val="bg1"/>
                </a:solidFill>
              </a:rPr>
              <a:t>婆栗濕婆</a:t>
            </a:r>
            <a:r>
              <a:rPr lang="en-US" altLang="zh-TW" sz="2800" dirty="0">
                <a:solidFill>
                  <a:schemeClr val="bg1"/>
                </a:solidFill>
              </a:rPr>
              <a:t>, </a:t>
            </a:r>
            <a:r>
              <a:rPr lang="zh-TW" altLang="en-US" sz="2800" dirty="0">
                <a:solidFill>
                  <a:schemeClr val="bg1"/>
                </a:solidFill>
              </a:rPr>
              <a:t>脅尊者</a:t>
            </a:r>
            <a:endParaRPr lang="en-US" altLang="zh-CN" sz="2800" dirty="0">
              <a:solidFill>
                <a:schemeClr val="bg1"/>
              </a:solidFill>
            </a:endParaRPr>
          </a:p>
        </p:txBody>
      </p:sp>
      <p:sp>
        <p:nvSpPr>
          <p:cNvPr id="7" name="文字方塊 6">
            <a:extLst>
              <a:ext uri="{FF2B5EF4-FFF2-40B4-BE49-F238E27FC236}">
                <a16:creationId xmlns:a16="http://schemas.microsoft.com/office/drawing/2014/main" id="{DF87265A-4B93-4A6C-A032-1C5BC0144380}"/>
              </a:ext>
            </a:extLst>
          </p:cNvPr>
          <p:cNvSpPr txBox="1"/>
          <p:nvPr/>
        </p:nvSpPr>
        <p:spPr>
          <a:xfrm>
            <a:off x="5950396" y="1941105"/>
            <a:ext cx="6817606" cy="4401205"/>
          </a:xfrm>
          <a:prstGeom prst="rect">
            <a:avLst/>
          </a:prstGeom>
          <a:noFill/>
        </p:spPr>
        <p:txBody>
          <a:bodyPr wrap="square" rtlCol="0">
            <a:spAutoFit/>
          </a:bodyPr>
          <a:lstStyle/>
          <a:p>
            <a:pPr marL="514350" indent="-514350">
              <a:buFont typeface="+mj-lt"/>
              <a:buAutoNum type="arabicPeriod" startAt="11"/>
            </a:pPr>
            <a:r>
              <a:rPr lang="en-US" altLang="zh-CN" sz="2800" dirty="0" err="1">
                <a:solidFill>
                  <a:schemeClr val="bg1"/>
                </a:solidFill>
              </a:rPr>
              <a:t>Puṇyayashas</a:t>
            </a:r>
            <a:r>
              <a:rPr lang="en-US" altLang="zh-CN" sz="2800" dirty="0">
                <a:solidFill>
                  <a:schemeClr val="bg1"/>
                </a:solidFill>
              </a:rPr>
              <a:t> </a:t>
            </a:r>
            <a:r>
              <a:rPr lang="zh-TW" altLang="en-US" sz="2800" dirty="0">
                <a:solidFill>
                  <a:schemeClr val="bg1"/>
                </a:solidFill>
              </a:rPr>
              <a:t>富那夜奢</a:t>
            </a:r>
            <a:endParaRPr lang="en-US" altLang="zh-TW" sz="2800" dirty="0">
              <a:solidFill>
                <a:schemeClr val="bg1"/>
              </a:solidFill>
            </a:endParaRPr>
          </a:p>
          <a:p>
            <a:pPr marL="514350" indent="-514350">
              <a:buFont typeface="+mj-lt"/>
              <a:buAutoNum type="arabicPeriod" startAt="11"/>
            </a:pPr>
            <a:r>
              <a:rPr lang="en-US" altLang="zh-TW" sz="2800" dirty="0" err="1">
                <a:solidFill>
                  <a:schemeClr val="bg1"/>
                </a:solidFill>
              </a:rPr>
              <a:t>Ānabodhi</a:t>
            </a:r>
            <a:r>
              <a:rPr lang="en-US" altLang="zh-TW" sz="2800" dirty="0">
                <a:solidFill>
                  <a:schemeClr val="bg1"/>
                </a:solidFill>
              </a:rPr>
              <a:t>/</a:t>
            </a:r>
            <a:r>
              <a:rPr lang="en-US" altLang="zh-TW" sz="2800" dirty="0" err="1">
                <a:solidFill>
                  <a:schemeClr val="bg1"/>
                </a:solidFill>
              </a:rPr>
              <a:t>Ashvaghoṣa</a:t>
            </a:r>
            <a:r>
              <a:rPr lang="en-US" altLang="zh-TW" sz="2800" dirty="0">
                <a:solidFill>
                  <a:schemeClr val="bg1"/>
                </a:solidFill>
              </a:rPr>
              <a:t> </a:t>
            </a:r>
            <a:r>
              <a:rPr lang="zh-TW" altLang="en-US" sz="2800" dirty="0">
                <a:solidFill>
                  <a:schemeClr val="bg1"/>
                </a:solidFill>
              </a:rPr>
              <a:t>阿那菩提</a:t>
            </a:r>
            <a:r>
              <a:rPr lang="en-US" altLang="zh-TW" sz="2800" dirty="0">
                <a:solidFill>
                  <a:schemeClr val="bg1"/>
                </a:solidFill>
              </a:rPr>
              <a:t>, </a:t>
            </a:r>
            <a:r>
              <a:rPr lang="zh-TW" altLang="en-US" sz="2800" dirty="0">
                <a:solidFill>
                  <a:schemeClr val="bg1"/>
                </a:solidFill>
              </a:rPr>
              <a:t>馬鳴</a:t>
            </a:r>
            <a:endParaRPr lang="en-US" altLang="zh-TW" sz="2800" dirty="0">
              <a:solidFill>
                <a:schemeClr val="bg1"/>
              </a:solidFill>
            </a:endParaRPr>
          </a:p>
          <a:p>
            <a:pPr marL="514350" indent="-514350">
              <a:buFont typeface="+mj-lt"/>
              <a:buAutoNum type="arabicPeriod" startAt="11"/>
            </a:pPr>
            <a:r>
              <a:rPr lang="en-US" altLang="zh-TW" sz="2800" dirty="0" err="1">
                <a:solidFill>
                  <a:schemeClr val="bg1"/>
                </a:solidFill>
              </a:rPr>
              <a:t>Kapimala</a:t>
            </a:r>
            <a:r>
              <a:rPr lang="en-US" altLang="zh-TW" sz="2800" dirty="0">
                <a:solidFill>
                  <a:schemeClr val="bg1"/>
                </a:solidFill>
              </a:rPr>
              <a:t> </a:t>
            </a:r>
            <a:r>
              <a:rPr lang="zh-TW" altLang="en-US" sz="2800" dirty="0">
                <a:solidFill>
                  <a:schemeClr val="bg1"/>
                </a:solidFill>
              </a:rPr>
              <a:t>迦毘摩羅</a:t>
            </a:r>
            <a:endParaRPr lang="en-US" altLang="zh-TW" sz="2800" dirty="0">
              <a:solidFill>
                <a:schemeClr val="bg1"/>
              </a:solidFill>
            </a:endParaRPr>
          </a:p>
          <a:p>
            <a:pPr marL="514350" indent="-514350">
              <a:buFont typeface="+mj-lt"/>
              <a:buAutoNum type="arabicPeriod" startAt="11"/>
            </a:pPr>
            <a:r>
              <a:rPr lang="en-US" altLang="zh-TW" sz="2800" u="sng" dirty="0" err="1">
                <a:solidFill>
                  <a:schemeClr val="bg1"/>
                </a:solidFill>
              </a:rPr>
              <a:t>Nāgārjuna</a:t>
            </a:r>
            <a:r>
              <a:rPr lang="en-US" altLang="zh-TW" sz="2800" dirty="0">
                <a:solidFill>
                  <a:schemeClr val="bg1"/>
                </a:solidFill>
              </a:rPr>
              <a:t> </a:t>
            </a:r>
            <a:r>
              <a:rPr lang="zh-TW" altLang="en-US" sz="2800" dirty="0">
                <a:solidFill>
                  <a:schemeClr val="bg1"/>
                </a:solidFill>
              </a:rPr>
              <a:t>龍樹</a:t>
            </a:r>
            <a:r>
              <a:rPr lang="en-US" altLang="zh-TW" sz="2800" dirty="0">
                <a:solidFill>
                  <a:schemeClr val="bg1"/>
                </a:solidFill>
              </a:rPr>
              <a:t>, </a:t>
            </a:r>
            <a:r>
              <a:rPr lang="zh-TW" altLang="en-US" sz="2800" dirty="0">
                <a:solidFill>
                  <a:schemeClr val="bg1"/>
                </a:solidFill>
              </a:rPr>
              <a:t>那伽閼樹那</a:t>
            </a:r>
            <a:endParaRPr lang="en-US" altLang="zh-TW" sz="2800" dirty="0">
              <a:solidFill>
                <a:schemeClr val="bg1"/>
              </a:solidFill>
            </a:endParaRPr>
          </a:p>
          <a:p>
            <a:pPr marL="514350" indent="-514350">
              <a:buFont typeface="+mj-lt"/>
              <a:buAutoNum type="arabicPeriod" startAt="11"/>
            </a:pPr>
            <a:r>
              <a:rPr lang="en-US" altLang="zh-TW" sz="2800" dirty="0" err="1">
                <a:solidFill>
                  <a:schemeClr val="bg1"/>
                </a:solidFill>
              </a:rPr>
              <a:t>Kāṇadeva</a:t>
            </a:r>
            <a:r>
              <a:rPr lang="en-US" altLang="zh-TW" sz="2800" dirty="0">
                <a:solidFill>
                  <a:schemeClr val="bg1"/>
                </a:solidFill>
              </a:rPr>
              <a:t> </a:t>
            </a:r>
            <a:r>
              <a:rPr lang="zh-TW" altLang="en-US" sz="2800" dirty="0">
                <a:solidFill>
                  <a:schemeClr val="bg1"/>
                </a:solidFill>
              </a:rPr>
              <a:t>迦那提婆 </a:t>
            </a:r>
            <a:r>
              <a:rPr lang="en-US" altLang="zh-TW" sz="2800" dirty="0">
                <a:solidFill>
                  <a:schemeClr val="bg1"/>
                </a:solidFill>
              </a:rPr>
              <a:t>(</a:t>
            </a:r>
            <a:r>
              <a:rPr lang="zh-TW" altLang="en-US" sz="2800" dirty="0">
                <a:solidFill>
                  <a:schemeClr val="bg1"/>
                </a:solidFill>
              </a:rPr>
              <a:t>提婆</a:t>
            </a:r>
            <a:r>
              <a:rPr lang="en-US" altLang="zh-TW" sz="2800" dirty="0">
                <a:solidFill>
                  <a:schemeClr val="bg1"/>
                </a:solidFill>
              </a:rPr>
              <a:t>), </a:t>
            </a:r>
            <a:r>
              <a:rPr lang="zh-TW" altLang="en-US" sz="2800" dirty="0">
                <a:solidFill>
                  <a:schemeClr val="bg1"/>
                </a:solidFill>
              </a:rPr>
              <a:t>聖天</a:t>
            </a:r>
            <a:endParaRPr lang="en-US" altLang="zh-TW" sz="2800" dirty="0">
              <a:solidFill>
                <a:schemeClr val="bg1"/>
              </a:solidFill>
            </a:endParaRPr>
          </a:p>
          <a:p>
            <a:pPr marL="514350" indent="-514350">
              <a:buFont typeface="+mj-lt"/>
              <a:buAutoNum type="arabicPeriod" startAt="11"/>
            </a:pPr>
            <a:r>
              <a:rPr lang="en-US" altLang="zh-TW" sz="2800" dirty="0" err="1">
                <a:solidFill>
                  <a:schemeClr val="bg1"/>
                </a:solidFill>
              </a:rPr>
              <a:t>Rāhulata</a:t>
            </a:r>
            <a:r>
              <a:rPr lang="en-US" altLang="zh-TW" sz="2800" dirty="0">
                <a:solidFill>
                  <a:schemeClr val="bg1"/>
                </a:solidFill>
              </a:rPr>
              <a:t>/</a:t>
            </a:r>
            <a:r>
              <a:rPr lang="en-US" altLang="zh-TW" sz="2800" dirty="0" err="1">
                <a:solidFill>
                  <a:schemeClr val="bg1"/>
                </a:solidFill>
              </a:rPr>
              <a:t>Rāhulabhadra</a:t>
            </a:r>
            <a:r>
              <a:rPr lang="en-US" altLang="zh-TW" sz="2800" dirty="0">
                <a:solidFill>
                  <a:schemeClr val="bg1"/>
                </a:solidFill>
              </a:rPr>
              <a:t> </a:t>
            </a:r>
            <a:r>
              <a:rPr lang="zh-TW" altLang="en-US" sz="2800" dirty="0">
                <a:solidFill>
                  <a:schemeClr val="bg1"/>
                </a:solidFill>
              </a:rPr>
              <a:t>羅睺羅多</a:t>
            </a:r>
            <a:endParaRPr lang="en-US" altLang="zh-TW" sz="2800" dirty="0">
              <a:solidFill>
                <a:schemeClr val="bg1"/>
              </a:solidFill>
            </a:endParaRPr>
          </a:p>
          <a:p>
            <a:pPr marL="514350" indent="-514350">
              <a:buFont typeface="+mj-lt"/>
              <a:buAutoNum type="arabicPeriod" startAt="11"/>
            </a:pPr>
            <a:r>
              <a:rPr lang="en-US" altLang="zh-TW" sz="2800" dirty="0" err="1">
                <a:solidFill>
                  <a:schemeClr val="bg1"/>
                </a:solidFill>
              </a:rPr>
              <a:t>Saṃghanandi</a:t>
            </a:r>
            <a:r>
              <a:rPr lang="en-US" altLang="zh-TW" sz="2800" dirty="0">
                <a:solidFill>
                  <a:schemeClr val="bg1"/>
                </a:solidFill>
              </a:rPr>
              <a:t> </a:t>
            </a:r>
            <a:r>
              <a:rPr lang="zh-TW" altLang="en-US" sz="2800" dirty="0">
                <a:solidFill>
                  <a:schemeClr val="bg1"/>
                </a:solidFill>
              </a:rPr>
              <a:t>僧伽難提</a:t>
            </a:r>
            <a:endParaRPr lang="en-US" altLang="zh-TW" sz="2800" dirty="0">
              <a:solidFill>
                <a:schemeClr val="bg1"/>
              </a:solidFill>
            </a:endParaRPr>
          </a:p>
          <a:p>
            <a:pPr marL="514350" indent="-514350">
              <a:buFont typeface="+mj-lt"/>
              <a:buAutoNum type="arabicPeriod" startAt="11"/>
            </a:pPr>
            <a:r>
              <a:rPr lang="en-US" altLang="zh-TW" sz="2800" dirty="0" err="1">
                <a:solidFill>
                  <a:schemeClr val="bg1"/>
                </a:solidFill>
              </a:rPr>
              <a:t>Gayashāta</a:t>
            </a:r>
            <a:r>
              <a:rPr lang="en-US" altLang="zh-TW" sz="2800" dirty="0">
                <a:solidFill>
                  <a:schemeClr val="bg1"/>
                </a:solidFill>
              </a:rPr>
              <a:t> </a:t>
            </a:r>
            <a:r>
              <a:rPr lang="zh-TW" altLang="en-US" sz="2800" dirty="0">
                <a:solidFill>
                  <a:schemeClr val="bg1"/>
                </a:solidFill>
              </a:rPr>
              <a:t>僧伽舍多</a:t>
            </a:r>
            <a:endParaRPr lang="en-US" altLang="zh-TW" sz="2800" dirty="0">
              <a:solidFill>
                <a:schemeClr val="bg1"/>
              </a:solidFill>
            </a:endParaRPr>
          </a:p>
          <a:p>
            <a:pPr marL="514350" indent="-514350">
              <a:buFont typeface="+mj-lt"/>
              <a:buAutoNum type="arabicPeriod" startAt="11"/>
            </a:pPr>
            <a:r>
              <a:rPr lang="en-US" altLang="zh-TW" sz="2800" dirty="0" err="1">
                <a:solidFill>
                  <a:schemeClr val="bg1"/>
                </a:solidFill>
              </a:rPr>
              <a:t>Kumārata</a:t>
            </a:r>
            <a:r>
              <a:rPr lang="en-US" altLang="zh-TW" sz="2800" dirty="0">
                <a:solidFill>
                  <a:schemeClr val="bg1"/>
                </a:solidFill>
              </a:rPr>
              <a:t>/</a:t>
            </a:r>
            <a:r>
              <a:rPr lang="en-US" altLang="zh-TW" sz="2800" dirty="0" err="1">
                <a:solidFill>
                  <a:schemeClr val="bg1"/>
                </a:solidFill>
              </a:rPr>
              <a:t>Kumāralāta</a:t>
            </a:r>
            <a:r>
              <a:rPr lang="en-US" altLang="zh-TW" sz="2800" dirty="0">
                <a:solidFill>
                  <a:schemeClr val="bg1"/>
                </a:solidFill>
              </a:rPr>
              <a:t> </a:t>
            </a:r>
            <a:r>
              <a:rPr lang="zh-TW" altLang="en-US" sz="2800" dirty="0">
                <a:solidFill>
                  <a:schemeClr val="bg1"/>
                </a:solidFill>
              </a:rPr>
              <a:t>鳩摩羅多</a:t>
            </a:r>
            <a:endParaRPr lang="en-US" altLang="zh-TW" sz="2800" dirty="0">
              <a:solidFill>
                <a:schemeClr val="bg1"/>
              </a:solidFill>
            </a:endParaRPr>
          </a:p>
          <a:p>
            <a:pPr marL="514350" indent="-514350">
              <a:buFont typeface="+mj-lt"/>
              <a:buAutoNum type="arabicPeriod" startAt="11"/>
            </a:pPr>
            <a:r>
              <a:rPr lang="en-US" altLang="zh-TW" sz="2800" dirty="0" err="1">
                <a:solidFill>
                  <a:schemeClr val="bg1"/>
                </a:solidFill>
              </a:rPr>
              <a:t>Jayata</a:t>
            </a:r>
            <a:r>
              <a:rPr lang="en-US" altLang="zh-TW" sz="2800" dirty="0">
                <a:solidFill>
                  <a:schemeClr val="bg1"/>
                </a:solidFill>
              </a:rPr>
              <a:t>/</a:t>
            </a:r>
            <a:r>
              <a:rPr lang="en-US" altLang="zh-TW" sz="2800" dirty="0" err="1">
                <a:solidFill>
                  <a:schemeClr val="bg1"/>
                </a:solidFill>
              </a:rPr>
              <a:t>Shayata</a:t>
            </a:r>
            <a:r>
              <a:rPr lang="en-US" altLang="zh-TW" sz="2800" dirty="0">
                <a:solidFill>
                  <a:schemeClr val="bg1"/>
                </a:solidFill>
              </a:rPr>
              <a:t> </a:t>
            </a:r>
            <a:r>
              <a:rPr lang="zh-TW" altLang="en-US" sz="2800" dirty="0">
                <a:solidFill>
                  <a:schemeClr val="bg1"/>
                </a:solidFill>
              </a:rPr>
              <a:t>闍夜多</a:t>
            </a:r>
            <a:endParaRPr lang="en-US" altLang="zh-TW" sz="2800" dirty="0">
              <a:solidFill>
                <a:schemeClr val="bg1"/>
              </a:solidFill>
            </a:endParaRPr>
          </a:p>
        </p:txBody>
      </p:sp>
      <p:sp>
        <p:nvSpPr>
          <p:cNvPr id="2" name="矩形: 按鈕形 1">
            <a:extLst>
              <a:ext uri="{FF2B5EF4-FFF2-40B4-BE49-F238E27FC236}">
                <a16:creationId xmlns:a16="http://schemas.microsoft.com/office/drawing/2014/main" id="{D7AA76B5-3840-BD72-4AFE-3A1805032676}"/>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Zen School-1</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148071569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Lst>
  </p:timing>
</p:sld>
</file>

<file path=ppt/slides/slide4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6305B22C-308B-4656-8B13-379CA6C02193}"/>
              </a:ext>
            </a:extLst>
          </p:cNvPr>
          <p:cNvSpPr txBox="1"/>
          <p:nvPr/>
        </p:nvSpPr>
        <p:spPr>
          <a:xfrm>
            <a:off x="261764" y="1011213"/>
            <a:ext cx="6336704" cy="3539430"/>
          </a:xfrm>
          <a:prstGeom prst="rect">
            <a:avLst/>
          </a:prstGeom>
          <a:noFill/>
        </p:spPr>
        <p:txBody>
          <a:bodyPr wrap="square" rtlCol="0">
            <a:spAutoFit/>
          </a:bodyPr>
          <a:lstStyle/>
          <a:p>
            <a:pPr marL="514350" indent="-514350">
              <a:buFont typeface="+mj-lt"/>
              <a:buAutoNum type="arabicPeriod" startAt="21"/>
            </a:pPr>
            <a:r>
              <a:rPr lang="en-US" altLang="zh-TW" sz="2800" u="sng" dirty="0" err="1">
                <a:solidFill>
                  <a:schemeClr val="bg1"/>
                </a:solidFill>
              </a:rPr>
              <a:t>Vasubandhu</a:t>
            </a:r>
            <a:r>
              <a:rPr lang="en-US" altLang="zh-TW" sz="2800" dirty="0">
                <a:solidFill>
                  <a:schemeClr val="bg1"/>
                </a:solidFill>
              </a:rPr>
              <a:t> </a:t>
            </a:r>
            <a:r>
              <a:rPr lang="zh-TW" altLang="en-US" sz="2800" dirty="0">
                <a:solidFill>
                  <a:schemeClr val="bg1"/>
                </a:solidFill>
              </a:rPr>
              <a:t>世親</a:t>
            </a:r>
            <a:r>
              <a:rPr lang="en-US" altLang="zh-TW" sz="2800" dirty="0">
                <a:solidFill>
                  <a:schemeClr val="bg1"/>
                </a:solidFill>
              </a:rPr>
              <a:t>, </a:t>
            </a:r>
            <a:r>
              <a:rPr lang="zh-TW" altLang="en-US" sz="2800" dirty="0">
                <a:solidFill>
                  <a:schemeClr val="bg1"/>
                </a:solidFill>
              </a:rPr>
              <a:t>婆修盤頭</a:t>
            </a:r>
            <a:endParaRPr lang="en-US" altLang="zh-TW" sz="2800" dirty="0">
              <a:solidFill>
                <a:schemeClr val="bg1"/>
              </a:solidFill>
            </a:endParaRPr>
          </a:p>
          <a:p>
            <a:pPr marL="514350" indent="-514350">
              <a:buFont typeface="+mj-lt"/>
              <a:buAutoNum type="arabicPeriod" startAt="21"/>
            </a:pPr>
            <a:r>
              <a:rPr lang="en-US" altLang="zh-TW" sz="2800" dirty="0" err="1">
                <a:solidFill>
                  <a:schemeClr val="bg1"/>
                </a:solidFill>
              </a:rPr>
              <a:t>Manorata</a:t>
            </a:r>
            <a:r>
              <a:rPr lang="en-US" altLang="zh-TW" sz="2800" dirty="0">
                <a:solidFill>
                  <a:schemeClr val="bg1"/>
                </a:solidFill>
              </a:rPr>
              <a:t>/</a:t>
            </a:r>
            <a:r>
              <a:rPr lang="en-US" altLang="zh-TW" sz="2800" dirty="0" err="1">
                <a:solidFill>
                  <a:schemeClr val="bg1"/>
                </a:solidFill>
              </a:rPr>
              <a:t>Manothata</a:t>
            </a:r>
            <a:r>
              <a:rPr lang="en-US" altLang="zh-TW" sz="2800" dirty="0">
                <a:solidFill>
                  <a:schemeClr val="bg1"/>
                </a:solidFill>
              </a:rPr>
              <a:t> </a:t>
            </a:r>
            <a:r>
              <a:rPr lang="zh-TW" altLang="en-US" sz="2800" dirty="0">
                <a:solidFill>
                  <a:schemeClr val="bg1"/>
                </a:solidFill>
              </a:rPr>
              <a:t>摩拏羅</a:t>
            </a:r>
            <a:endParaRPr lang="en-US" altLang="zh-TW" sz="2800" dirty="0">
              <a:solidFill>
                <a:schemeClr val="bg1"/>
              </a:solidFill>
            </a:endParaRPr>
          </a:p>
          <a:p>
            <a:pPr marL="514350" indent="-514350">
              <a:buFont typeface="+mj-lt"/>
              <a:buAutoNum type="arabicPeriod" startAt="21"/>
            </a:pPr>
            <a:r>
              <a:rPr lang="en-US" altLang="zh-TW" sz="2800" dirty="0" err="1">
                <a:solidFill>
                  <a:schemeClr val="bg1"/>
                </a:solidFill>
              </a:rPr>
              <a:t>Haklenayashas</a:t>
            </a:r>
            <a:r>
              <a:rPr lang="en-US" altLang="zh-TW" sz="2800" dirty="0">
                <a:solidFill>
                  <a:schemeClr val="bg1"/>
                </a:solidFill>
              </a:rPr>
              <a:t> </a:t>
            </a:r>
            <a:r>
              <a:rPr lang="zh-TW" altLang="en-US" sz="2800" dirty="0">
                <a:solidFill>
                  <a:schemeClr val="bg1"/>
                </a:solidFill>
              </a:rPr>
              <a:t>鶴勒那</a:t>
            </a:r>
            <a:endParaRPr lang="en-US" altLang="zh-TW" sz="2800" dirty="0">
              <a:solidFill>
                <a:schemeClr val="bg1"/>
              </a:solidFill>
            </a:endParaRPr>
          </a:p>
          <a:p>
            <a:pPr marL="514350" indent="-514350">
              <a:buFont typeface="+mj-lt"/>
              <a:buAutoNum type="arabicPeriod" startAt="21"/>
            </a:pPr>
            <a:r>
              <a:rPr lang="en-US" altLang="zh-TW" sz="2800" dirty="0" err="1">
                <a:solidFill>
                  <a:schemeClr val="bg1"/>
                </a:solidFill>
              </a:rPr>
              <a:t>Aryasimha</a:t>
            </a:r>
            <a:r>
              <a:rPr lang="en-US" altLang="zh-TW" sz="2800" dirty="0">
                <a:solidFill>
                  <a:schemeClr val="bg1"/>
                </a:solidFill>
              </a:rPr>
              <a:t>/</a:t>
            </a:r>
            <a:r>
              <a:rPr lang="en-US" altLang="zh-TW" sz="2800" dirty="0" err="1">
                <a:solidFill>
                  <a:schemeClr val="bg1"/>
                </a:solidFill>
              </a:rPr>
              <a:t>Siṃhabodhi</a:t>
            </a:r>
            <a:r>
              <a:rPr lang="en-US" altLang="zh-TW" sz="2800" dirty="0">
                <a:solidFill>
                  <a:schemeClr val="bg1"/>
                </a:solidFill>
              </a:rPr>
              <a:t> </a:t>
            </a:r>
            <a:r>
              <a:rPr lang="zh-TW" altLang="en-US" sz="2800" dirty="0">
                <a:solidFill>
                  <a:schemeClr val="bg1"/>
                </a:solidFill>
              </a:rPr>
              <a:t>師子菩提</a:t>
            </a:r>
            <a:endParaRPr lang="en-US" altLang="zh-TW" sz="2800" dirty="0">
              <a:solidFill>
                <a:schemeClr val="bg1"/>
              </a:solidFill>
            </a:endParaRPr>
          </a:p>
          <a:p>
            <a:pPr marL="514350" indent="-514350">
              <a:buFont typeface="+mj-lt"/>
              <a:buAutoNum type="arabicPeriod" startAt="21"/>
            </a:pPr>
            <a:r>
              <a:rPr lang="en-US" altLang="zh-TW" sz="2800" dirty="0" err="1">
                <a:solidFill>
                  <a:schemeClr val="bg1"/>
                </a:solidFill>
              </a:rPr>
              <a:t>Basiasita</a:t>
            </a:r>
            <a:r>
              <a:rPr lang="en-US" altLang="zh-TW" sz="2800" dirty="0">
                <a:solidFill>
                  <a:schemeClr val="bg1"/>
                </a:solidFill>
              </a:rPr>
              <a:t>/</a:t>
            </a:r>
            <a:r>
              <a:rPr lang="en-US" altLang="zh-TW" sz="2800" dirty="0" err="1">
                <a:solidFill>
                  <a:schemeClr val="bg1"/>
                </a:solidFill>
              </a:rPr>
              <a:t>Vasi</a:t>
            </a:r>
            <a:r>
              <a:rPr lang="en-US" altLang="zh-TW" sz="2800" dirty="0">
                <a:solidFill>
                  <a:schemeClr val="bg1"/>
                </a:solidFill>
              </a:rPr>
              <a:t> </a:t>
            </a:r>
            <a:r>
              <a:rPr lang="en-US" altLang="zh-TW" sz="2800" dirty="0" err="1">
                <a:solidFill>
                  <a:schemeClr val="bg1"/>
                </a:solidFill>
              </a:rPr>
              <a:t>Astia</a:t>
            </a:r>
            <a:r>
              <a:rPr lang="en-US" altLang="zh-TW" sz="2800" dirty="0">
                <a:solidFill>
                  <a:schemeClr val="bg1"/>
                </a:solidFill>
              </a:rPr>
              <a:t> </a:t>
            </a:r>
            <a:r>
              <a:rPr lang="zh-TW" altLang="en-US" sz="2800" dirty="0">
                <a:solidFill>
                  <a:schemeClr val="bg1"/>
                </a:solidFill>
              </a:rPr>
              <a:t>婆舍斯多</a:t>
            </a:r>
            <a:endParaRPr lang="en-US" altLang="zh-TW" sz="2800" dirty="0">
              <a:solidFill>
                <a:schemeClr val="bg1"/>
              </a:solidFill>
            </a:endParaRPr>
          </a:p>
          <a:p>
            <a:pPr marL="514350" indent="-514350">
              <a:buFont typeface="+mj-lt"/>
              <a:buAutoNum type="arabicPeriod" startAt="21"/>
            </a:pPr>
            <a:r>
              <a:rPr lang="en-US" altLang="zh-TW" sz="2800" dirty="0" err="1">
                <a:solidFill>
                  <a:schemeClr val="bg1"/>
                </a:solidFill>
              </a:rPr>
              <a:t>Puṇyamitra</a:t>
            </a:r>
            <a:r>
              <a:rPr lang="en-US" altLang="zh-TW" sz="2800" dirty="0">
                <a:solidFill>
                  <a:schemeClr val="bg1"/>
                </a:solidFill>
              </a:rPr>
              <a:t> </a:t>
            </a:r>
            <a:r>
              <a:rPr lang="zh-TW" altLang="en-US" sz="2800" dirty="0">
                <a:solidFill>
                  <a:schemeClr val="bg1"/>
                </a:solidFill>
              </a:rPr>
              <a:t>不如密多</a:t>
            </a:r>
            <a:endParaRPr lang="en-US" altLang="zh-TW" sz="2800" dirty="0">
              <a:solidFill>
                <a:schemeClr val="bg1"/>
              </a:solidFill>
            </a:endParaRPr>
          </a:p>
          <a:p>
            <a:pPr marL="514350" indent="-514350">
              <a:buFont typeface="+mj-lt"/>
              <a:buAutoNum type="arabicPeriod" startAt="21"/>
            </a:pPr>
            <a:r>
              <a:rPr lang="en-US" altLang="zh-TW" sz="2800" dirty="0" err="1">
                <a:solidFill>
                  <a:schemeClr val="bg1"/>
                </a:solidFill>
              </a:rPr>
              <a:t>Prajñādhāra</a:t>
            </a:r>
            <a:r>
              <a:rPr lang="en-US" altLang="zh-TW" sz="2800" dirty="0">
                <a:solidFill>
                  <a:schemeClr val="bg1"/>
                </a:solidFill>
              </a:rPr>
              <a:t>/</a:t>
            </a:r>
            <a:r>
              <a:rPr lang="en-US" altLang="zh-TW" sz="2800" dirty="0" err="1">
                <a:solidFill>
                  <a:schemeClr val="bg1"/>
                </a:solidFill>
              </a:rPr>
              <a:t>Prajñātāra</a:t>
            </a:r>
            <a:r>
              <a:rPr lang="en-US" altLang="zh-TW" sz="2800" dirty="0">
                <a:solidFill>
                  <a:schemeClr val="bg1"/>
                </a:solidFill>
              </a:rPr>
              <a:t> </a:t>
            </a:r>
            <a:r>
              <a:rPr lang="zh-TW" altLang="en-US" sz="2800" dirty="0">
                <a:solidFill>
                  <a:schemeClr val="bg1"/>
                </a:solidFill>
              </a:rPr>
              <a:t>般若多羅</a:t>
            </a:r>
            <a:endParaRPr lang="en-US" altLang="zh-TW" sz="2800" dirty="0">
              <a:solidFill>
                <a:schemeClr val="bg1"/>
              </a:solidFill>
            </a:endParaRPr>
          </a:p>
          <a:p>
            <a:pPr marL="514350" indent="-514350">
              <a:buFont typeface="+mj-lt"/>
              <a:buAutoNum type="arabicPeriod" startAt="21"/>
            </a:pPr>
            <a:r>
              <a:rPr lang="en-US" altLang="zh-TW" sz="2800" dirty="0">
                <a:solidFill>
                  <a:schemeClr val="bg1"/>
                </a:solidFill>
              </a:rPr>
              <a:t>/</a:t>
            </a:r>
            <a:r>
              <a:rPr lang="en-US" altLang="zh-TW" sz="2800" dirty="0">
                <a:solidFill>
                  <a:srgbClr val="FFFF00"/>
                </a:solidFill>
              </a:rPr>
              <a:t>1</a:t>
            </a:r>
            <a:r>
              <a:rPr lang="en-US" altLang="zh-TW" sz="2800" u="sng" dirty="0">
                <a:solidFill>
                  <a:srgbClr val="FFFF00"/>
                </a:solidFill>
              </a:rPr>
              <a:t>. Bodhidharma </a:t>
            </a:r>
            <a:r>
              <a:rPr lang="zh-TW" altLang="en-US" sz="2800" dirty="0">
                <a:solidFill>
                  <a:schemeClr val="bg1"/>
                </a:solidFill>
              </a:rPr>
              <a:t>菩提 達磨 </a:t>
            </a:r>
            <a:r>
              <a:rPr lang="en-US" altLang="zh-TW" sz="2800" dirty="0">
                <a:solidFill>
                  <a:schemeClr val="bg1"/>
                </a:solidFill>
              </a:rPr>
              <a:t>?-532/5</a:t>
            </a:r>
          </a:p>
        </p:txBody>
      </p:sp>
      <p:sp>
        <p:nvSpPr>
          <p:cNvPr id="7" name="文字方塊 6">
            <a:extLst>
              <a:ext uri="{FF2B5EF4-FFF2-40B4-BE49-F238E27FC236}">
                <a16:creationId xmlns:a16="http://schemas.microsoft.com/office/drawing/2014/main" id="{1EA8107A-A24B-4D1B-80C8-5B003C7754EC}"/>
              </a:ext>
            </a:extLst>
          </p:cNvPr>
          <p:cNvSpPr txBox="1"/>
          <p:nvPr/>
        </p:nvSpPr>
        <p:spPr>
          <a:xfrm>
            <a:off x="6238428" y="4365104"/>
            <a:ext cx="6336704" cy="2246769"/>
          </a:xfrm>
          <a:prstGeom prst="rect">
            <a:avLst/>
          </a:prstGeom>
          <a:noFill/>
        </p:spPr>
        <p:txBody>
          <a:bodyPr wrap="square" rtlCol="0">
            <a:spAutoFit/>
          </a:bodyPr>
          <a:lstStyle/>
          <a:p>
            <a:pPr marL="514350" indent="-514350">
              <a:buFont typeface="+mj-lt"/>
              <a:buAutoNum type="arabicPeriod" startAt="2"/>
            </a:pPr>
            <a:r>
              <a:rPr lang="en-US" altLang="zh-TW" sz="2800" dirty="0">
                <a:solidFill>
                  <a:srgbClr val="FFFF00"/>
                </a:solidFill>
              </a:rPr>
              <a:t>Dazu </a:t>
            </a:r>
            <a:r>
              <a:rPr lang="en-US" altLang="zh-TW" sz="2800" u="sng" dirty="0" err="1">
                <a:solidFill>
                  <a:srgbClr val="FFFF00"/>
                </a:solidFill>
              </a:rPr>
              <a:t>Huike</a:t>
            </a:r>
            <a:r>
              <a:rPr lang="en-US" altLang="zh-TW" sz="2800" dirty="0">
                <a:solidFill>
                  <a:srgbClr val="FFFF00"/>
                </a:solidFill>
              </a:rPr>
              <a:t> </a:t>
            </a:r>
            <a:r>
              <a:rPr lang="zh-TW" altLang="en-US" sz="2800" dirty="0">
                <a:solidFill>
                  <a:srgbClr val="FFFF00"/>
                </a:solidFill>
              </a:rPr>
              <a:t>大祖 慧可 </a:t>
            </a:r>
            <a:r>
              <a:rPr lang="en-US" altLang="zh-TW" sz="2800" dirty="0">
                <a:solidFill>
                  <a:srgbClr val="FFFF00"/>
                </a:solidFill>
              </a:rPr>
              <a:t>487-593</a:t>
            </a:r>
          </a:p>
          <a:p>
            <a:pPr marL="514350" indent="-514350">
              <a:buFont typeface="+mj-lt"/>
              <a:buAutoNum type="arabicPeriod" startAt="2"/>
            </a:pPr>
            <a:r>
              <a:rPr lang="en-US" altLang="zh-TW" sz="2800" dirty="0">
                <a:solidFill>
                  <a:srgbClr val="FFFF00"/>
                </a:solidFill>
              </a:rPr>
              <a:t>Jianzhi </a:t>
            </a:r>
            <a:r>
              <a:rPr lang="en-US" altLang="zh-TW" sz="2800" u="sng" dirty="0" err="1">
                <a:solidFill>
                  <a:srgbClr val="FFFF00"/>
                </a:solidFill>
              </a:rPr>
              <a:t>Sengcan</a:t>
            </a:r>
            <a:r>
              <a:rPr lang="en-US" altLang="zh-TW" sz="2800" dirty="0">
                <a:solidFill>
                  <a:srgbClr val="FFFF00"/>
                </a:solidFill>
              </a:rPr>
              <a:t> </a:t>
            </a:r>
            <a:r>
              <a:rPr lang="zh-TW" altLang="en-US" sz="2800" dirty="0">
                <a:solidFill>
                  <a:srgbClr val="FFFF00"/>
                </a:solidFill>
              </a:rPr>
              <a:t>鑑智 僧璨 </a:t>
            </a:r>
            <a:r>
              <a:rPr lang="en-US" altLang="zh-TW" sz="2800" dirty="0">
                <a:solidFill>
                  <a:srgbClr val="FFFF00"/>
                </a:solidFill>
              </a:rPr>
              <a:t>?-606</a:t>
            </a:r>
          </a:p>
          <a:p>
            <a:pPr marL="514350" indent="-514350">
              <a:buFont typeface="+mj-lt"/>
              <a:buAutoNum type="arabicPeriod" startAt="2"/>
            </a:pPr>
            <a:r>
              <a:rPr lang="en-US" altLang="zh-TW" sz="2800" dirty="0">
                <a:solidFill>
                  <a:srgbClr val="FFFF00"/>
                </a:solidFill>
              </a:rPr>
              <a:t>Dayi </a:t>
            </a:r>
            <a:r>
              <a:rPr lang="en-US" altLang="zh-TW" sz="2800" u="sng" dirty="0" err="1">
                <a:solidFill>
                  <a:srgbClr val="FFFF00"/>
                </a:solidFill>
              </a:rPr>
              <a:t>Daoxin</a:t>
            </a:r>
            <a:r>
              <a:rPr lang="en-US" altLang="zh-TW" sz="2800" dirty="0">
                <a:solidFill>
                  <a:srgbClr val="FFFF00"/>
                </a:solidFill>
              </a:rPr>
              <a:t> </a:t>
            </a:r>
            <a:r>
              <a:rPr lang="zh-TW" altLang="en-US" sz="2800" dirty="0">
                <a:solidFill>
                  <a:srgbClr val="FFFF00"/>
                </a:solidFill>
              </a:rPr>
              <a:t>大毉 道信 </a:t>
            </a:r>
            <a:r>
              <a:rPr lang="en-US" altLang="zh-TW" sz="2800" dirty="0">
                <a:solidFill>
                  <a:srgbClr val="FFFF00"/>
                </a:solidFill>
              </a:rPr>
              <a:t>580-651</a:t>
            </a:r>
          </a:p>
          <a:p>
            <a:pPr marL="514350" indent="-514350">
              <a:buFont typeface="+mj-lt"/>
              <a:buAutoNum type="arabicPeriod" startAt="2"/>
            </a:pPr>
            <a:r>
              <a:rPr lang="en-US" altLang="zh-TW" sz="2800" dirty="0">
                <a:solidFill>
                  <a:srgbClr val="FFFF00"/>
                </a:solidFill>
              </a:rPr>
              <a:t>Daman </a:t>
            </a:r>
            <a:r>
              <a:rPr lang="en-US" altLang="zh-TW" sz="2800" u="sng" dirty="0" err="1">
                <a:solidFill>
                  <a:srgbClr val="FFFF00"/>
                </a:solidFill>
              </a:rPr>
              <a:t>Hongren</a:t>
            </a:r>
            <a:r>
              <a:rPr lang="en-US" altLang="zh-TW" sz="2800" dirty="0">
                <a:solidFill>
                  <a:srgbClr val="FFFF00"/>
                </a:solidFill>
              </a:rPr>
              <a:t> </a:t>
            </a:r>
            <a:r>
              <a:rPr lang="zh-TW" altLang="en-US" sz="2800" dirty="0">
                <a:solidFill>
                  <a:srgbClr val="FFFF00"/>
                </a:solidFill>
              </a:rPr>
              <a:t>大滿 弘忍 </a:t>
            </a:r>
            <a:r>
              <a:rPr lang="en-US" altLang="zh-TW" sz="2800" dirty="0">
                <a:solidFill>
                  <a:srgbClr val="FFFF00"/>
                </a:solidFill>
              </a:rPr>
              <a:t>601-674</a:t>
            </a:r>
          </a:p>
          <a:p>
            <a:pPr marL="514350" indent="-514350">
              <a:buFont typeface="+mj-lt"/>
              <a:buAutoNum type="arabicPeriod" startAt="2"/>
            </a:pPr>
            <a:r>
              <a:rPr lang="en-US" altLang="zh-TW" sz="2800" dirty="0" err="1">
                <a:solidFill>
                  <a:srgbClr val="FFFF00"/>
                </a:solidFill>
              </a:rPr>
              <a:t>Dajian</a:t>
            </a:r>
            <a:r>
              <a:rPr lang="en-US" altLang="zh-TW" sz="2800" dirty="0">
                <a:solidFill>
                  <a:srgbClr val="FFFF00"/>
                </a:solidFill>
              </a:rPr>
              <a:t> </a:t>
            </a:r>
            <a:r>
              <a:rPr lang="en-US" altLang="zh-TW" sz="2800" u="sng" dirty="0" err="1">
                <a:solidFill>
                  <a:srgbClr val="FFFF00"/>
                </a:solidFill>
              </a:rPr>
              <a:t>Huineng</a:t>
            </a:r>
            <a:r>
              <a:rPr lang="en-US" altLang="zh-TW" sz="2800" dirty="0">
                <a:solidFill>
                  <a:srgbClr val="FFFF00"/>
                </a:solidFill>
              </a:rPr>
              <a:t> </a:t>
            </a:r>
            <a:r>
              <a:rPr lang="zh-TW" altLang="en-US" sz="2800" dirty="0">
                <a:solidFill>
                  <a:srgbClr val="FFFF00"/>
                </a:solidFill>
              </a:rPr>
              <a:t>大鑑 慧能 </a:t>
            </a:r>
            <a:r>
              <a:rPr lang="en-US" altLang="zh-TW" sz="2800" dirty="0">
                <a:solidFill>
                  <a:srgbClr val="FFFF00"/>
                </a:solidFill>
              </a:rPr>
              <a:t>638-713</a:t>
            </a:r>
          </a:p>
        </p:txBody>
      </p:sp>
      <p:sp>
        <p:nvSpPr>
          <p:cNvPr id="2" name="矩形: 按鈕形 1">
            <a:extLst>
              <a:ext uri="{FF2B5EF4-FFF2-40B4-BE49-F238E27FC236}">
                <a16:creationId xmlns:a16="http://schemas.microsoft.com/office/drawing/2014/main" id="{85B5208E-A7F9-0FF1-2FC9-877C1AE9DD15}"/>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Zen School-1</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129695571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4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ACA98308-9191-2DBE-9666-4205DD77540D}"/>
              </a:ext>
            </a:extLst>
          </p:cNvPr>
          <p:cNvSpPr txBox="1"/>
          <p:nvPr/>
        </p:nvSpPr>
        <p:spPr>
          <a:xfrm>
            <a:off x="959237" y="350057"/>
            <a:ext cx="10928632" cy="6513450"/>
          </a:xfrm>
          <a:prstGeom prst="rect">
            <a:avLst/>
          </a:prstGeom>
          <a:noFill/>
        </p:spPr>
        <p:txBody>
          <a:bodyPr wrap="square" rtlCol="0">
            <a:spAutoFit/>
          </a:bodyPr>
          <a:lstStyle/>
          <a:p>
            <a:pPr>
              <a:lnSpc>
                <a:spcPts val="4200"/>
              </a:lnSpc>
            </a:pPr>
            <a:r>
              <a:rPr lang="en-US" altLang="zh-TW" sz="2800" dirty="0">
                <a:solidFill>
                  <a:schemeClr val="bg1"/>
                </a:solidFill>
                <a:latin typeface="Times New Roman" panose="02020603050405020304" pitchFamily="18" charset="0"/>
              </a:rPr>
              <a:t>Another story is the arrival of the Indian monk</a:t>
            </a:r>
          </a:p>
          <a:p>
            <a:pPr>
              <a:lnSpc>
                <a:spcPts val="4200"/>
              </a:lnSpc>
            </a:pPr>
            <a:r>
              <a:rPr lang="en-US" altLang="zh-TW" sz="2800" dirty="0">
                <a:solidFill>
                  <a:schemeClr val="bg1"/>
                </a:solidFill>
                <a:latin typeface="Times New Roman" panose="02020603050405020304" pitchFamily="18" charset="0"/>
              </a:rPr>
              <a:t>Bodhidharma in China, specifically at the court </a:t>
            </a:r>
          </a:p>
          <a:p>
            <a:pPr>
              <a:lnSpc>
                <a:spcPts val="4200"/>
              </a:lnSpc>
            </a:pPr>
            <a:r>
              <a:rPr lang="en-US" altLang="zh-TW" sz="2800" dirty="0">
                <a:solidFill>
                  <a:schemeClr val="bg1"/>
                </a:solidFill>
                <a:latin typeface="Times New Roman" panose="02020603050405020304" pitchFamily="18" charset="0"/>
              </a:rPr>
              <a:t>of Emperor Wu of the Liang dynasty (502–557) </a:t>
            </a:r>
          </a:p>
          <a:p>
            <a:pPr>
              <a:lnSpc>
                <a:spcPts val="4200"/>
              </a:lnSpc>
            </a:pPr>
            <a:r>
              <a:rPr lang="en-US" altLang="zh-TW" sz="2800" dirty="0">
                <a:solidFill>
                  <a:schemeClr val="bg1"/>
                </a:solidFill>
                <a:latin typeface="Times New Roman" panose="02020603050405020304" pitchFamily="18" charset="0"/>
              </a:rPr>
              <a:t>in the sixth century. The emperor was a devout </a:t>
            </a:r>
          </a:p>
          <a:p>
            <a:pPr>
              <a:lnSpc>
                <a:spcPts val="4200"/>
              </a:lnSpc>
            </a:pPr>
            <a:r>
              <a:rPr lang="en-US" altLang="zh-TW" sz="2800" dirty="0">
                <a:solidFill>
                  <a:schemeClr val="bg1"/>
                </a:solidFill>
                <a:latin typeface="Times New Roman" panose="02020603050405020304" pitchFamily="18" charset="0"/>
              </a:rPr>
              <a:t>Buddhist, who had performed the classic good </a:t>
            </a:r>
          </a:p>
          <a:p>
            <a:pPr>
              <a:lnSpc>
                <a:spcPts val="4200"/>
              </a:lnSpc>
            </a:pPr>
            <a:r>
              <a:rPr lang="en-US" altLang="zh-TW" sz="2800" dirty="0">
                <a:solidFill>
                  <a:schemeClr val="bg1"/>
                </a:solidFill>
                <a:latin typeface="Times New Roman" panose="02020603050405020304" pitchFamily="18" charset="0"/>
              </a:rPr>
              <a:t>works of building temples, publishing scripture, </a:t>
            </a:r>
          </a:p>
          <a:p>
            <a:pPr>
              <a:lnSpc>
                <a:spcPts val="4200"/>
              </a:lnSpc>
            </a:pPr>
            <a:r>
              <a:rPr lang="en-US" altLang="zh-TW" sz="2800" dirty="0">
                <a:solidFill>
                  <a:schemeClr val="bg1"/>
                </a:solidFill>
                <a:latin typeface="Times New Roman" panose="02020603050405020304" pitchFamily="18" charset="0"/>
              </a:rPr>
              <a:t>and supporting monks and nuns. In conversation with Bodhidharma, the emperor asked about the merit of these activities, and Bodhidharma replied, ‘None at all.’ So the emperor asked what the true meaning of Buddhism was, and Bodhidharma replied, ‘Emptiness, nothing sacred.’ The emperor, becoming discomfited, asked, ‘Who are you?’ Bodhidharma replied, ‘I don’t know.’</a:t>
            </a:r>
            <a:endParaRPr lang="en-US" altLang="zh-CN" sz="2800" dirty="0">
              <a:solidFill>
                <a:schemeClr val="bg1"/>
              </a:solidFill>
            </a:endParaRPr>
          </a:p>
        </p:txBody>
      </p:sp>
      <p:pic>
        <p:nvPicPr>
          <p:cNvPr id="7" name="圖片 6">
            <a:extLst>
              <a:ext uri="{FF2B5EF4-FFF2-40B4-BE49-F238E27FC236}">
                <a16:creationId xmlns:a16="http://schemas.microsoft.com/office/drawing/2014/main" id="{9DEC8CA2-6274-E52A-60A1-8622A6497BA1}"/>
              </a:ext>
            </a:extLst>
          </p:cNvPr>
          <p:cNvPicPr>
            <a:picLocks noChangeAspect="1"/>
          </p:cNvPicPr>
          <p:nvPr/>
        </p:nvPicPr>
        <p:blipFill>
          <a:blip r:embed="rId3"/>
          <a:stretch>
            <a:fillRect/>
          </a:stretch>
        </p:blipFill>
        <p:spPr>
          <a:xfrm>
            <a:off x="8110636" y="253982"/>
            <a:ext cx="3705225" cy="3352800"/>
          </a:xfrm>
          <a:prstGeom prst="rect">
            <a:avLst/>
          </a:prstGeom>
        </p:spPr>
      </p:pic>
    </p:spTree>
    <p:extLst>
      <p:ext uri="{BB962C8B-B14F-4D97-AF65-F5344CB8AC3E}">
        <p14:creationId xmlns:p14="http://schemas.microsoft.com/office/powerpoint/2010/main" val="3765878638"/>
      </p:ext>
    </p:extLst>
  </p:cSld>
  <p:clrMapOvr>
    <a:overrideClrMapping bg1="lt1" tx1="dk1" bg2="lt2" tx2="dk2" accent1="accent1" accent2="accent2" accent3="accent3" accent4="accent4" accent5="accent5" accent6="accent6" hlink="hlink" folHlink="folHlink"/>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B542628B-A552-4498-EDBC-0CB383117D76}"/>
              </a:ext>
            </a:extLst>
          </p:cNvPr>
          <p:cNvSpPr txBox="1"/>
          <p:nvPr/>
        </p:nvSpPr>
        <p:spPr>
          <a:xfrm>
            <a:off x="733962" y="1150107"/>
            <a:ext cx="10720900" cy="4557786"/>
          </a:xfrm>
          <a:prstGeom prst="rect">
            <a:avLst/>
          </a:prstGeom>
          <a:noFill/>
        </p:spPr>
        <p:txBody>
          <a:bodyPr wrap="square" rtlCol="0">
            <a:spAutoFit/>
          </a:bodyPr>
          <a:lstStyle/>
          <a:p>
            <a:pPr>
              <a:lnSpc>
                <a:spcPts val="4400"/>
              </a:lnSpc>
            </a:pPr>
            <a:r>
              <a:rPr lang="en-US" altLang="zh-TW" sz="2800" dirty="0">
                <a:solidFill>
                  <a:schemeClr val="bg1"/>
                </a:solidFill>
                <a:latin typeface="Times New Roman" panose="02020603050405020304" pitchFamily="18" charset="0"/>
              </a:rPr>
              <a:t>After this performance, Bodhidharma was dismissed by the emperor and left to </a:t>
            </a:r>
            <a:r>
              <a:rPr lang="en-US" altLang="zh-TW" sz="2800" dirty="0" err="1">
                <a:solidFill>
                  <a:schemeClr val="bg1"/>
                </a:solidFill>
                <a:latin typeface="Times New Roman" panose="02020603050405020304" pitchFamily="18" charset="0"/>
              </a:rPr>
              <a:t>practise</a:t>
            </a:r>
            <a:r>
              <a:rPr lang="en-US" altLang="zh-TW" sz="2800" dirty="0">
                <a:solidFill>
                  <a:schemeClr val="bg1"/>
                </a:solidFill>
                <a:latin typeface="Times New Roman" panose="02020603050405020304" pitchFamily="18" charset="0"/>
              </a:rPr>
              <a:t> meditation on his own, until years later he met a student who was able to grasp his teaching. This is a story about the transmission of Zen from India to China. It tells us that the essential teaching of Mahayana Buddhism – that everything, even religious activity, is ultimately empty – was not appreciated in China before Bodhidharma. The story suggests that Zen did not gain the support of the royal courts, but had to get by through the power of dedicated practitioners alone.</a:t>
            </a:r>
            <a:endParaRPr lang="en-US" altLang="zh-CN" sz="2800" dirty="0">
              <a:solidFill>
                <a:schemeClr val="bg1"/>
              </a:solidFill>
            </a:endParaRPr>
          </a:p>
        </p:txBody>
      </p:sp>
      <p:sp>
        <p:nvSpPr>
          <p:cNvPr id="5" name="矩形: 按鈕形 4">
            <a:extLst>
              <a:ext uri="{FF2B5EF4-FFF2-40B4-BE49-F238E27FC236}">
                <a16:creationId xmlns:a16="http://schemas.microsoft.com/office/drawing/2014/main" id="{ACFA549A-F509-7B9D-8F03-78B54D91B735}"/>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Zen School-1</a:t>
            </a:r>
            <a:endParaRPr lang="zh-TW" altLang="en-US" dirty="0">
              <a:solidFill>
                <a:schemeClr val="bg1"/>
              </a:solidFill>
            </a:endParaRPr>
          </a:p>
          <a:p>
            <a:pPr algn="ctr"/>
            <a:endParaRPr lang="zh-TW" altLang="en-US" dirty="0"/>
          </a:p>
        </p:txBody>
      </p:sp>
      <p:sp>
        <p:nvSpPr>
          <p:cNvPr id="8" name="文字方塊 7">
            <a:extLst>
              <a:ext uri="{FF2B5EF4-FFF2-40B4-BE49-F238E27FC236}">
                <a16:creationId xmlns:a16="http://schemas.microsoft.com/office/drawing/2014/main" id="{22B82DB4-9530-4B46-97F2-CABB4BF0C237}"/>
              </a:ext>
            </a:extLst>
          </p:cNvPr>
          <p:cNvSpPr txBox="1"/>
          <p:nvPr/>
        </p:nvSpPr>
        <p:spPr>
          <a:xfrm>
            <a:off x="1773932" y="5951366"/>
            <a:ext cx="7920879" cy="338554"/>
          </a:xfrm>
          <a:prstGeom prst="rect">
            <a:avLst/>
          </a:prstGeom>
          <a:noFill/>
        </p:spPr>
        <p:txBody>
          <a:bodyPr wrap="square" rtlCol="0">
            <a:spAutoFit/>
          </a:bodyPr>
          <a:lstStyle/>
          <a:p>
            <a:r>
              <a:rPr lang="en-US" altLang="zh-CN" sz="1600" b="1" dirty="0">
                <a:solidFill>
                  <a:srgbClr val="FFFF00"/>
                </a:solidFill>
              </a:rPr>
              <a:t>Bodhidharma</a:t>
            </a:r>
            <a:r>
              <a:rPr lang="en-US" altLang="zh-CN" sz="1600" dirty="0">
                <a:solidFill>
                  <a:srgbClr val="FFFF00"/>
                </a:solidFill>
              </a:rPr>
              <a:t>: https://www.britannica.com/biography/Bodhidharma</a:t>
            </a:r>
          </a:p>
        </p:txBody>
      </p:sp>
      <p:sp>
        <p:nvSpPr>
          <p:cNvPr id="6" name="文字方塊 5">
            <a:extLst>
              <a:ext uri="{FF2B5EF4-FFF2-40B4-BE49-F238E27FC236}">
                <a16:creationId xmlns:a16="http://schemas.microsoft.com/office/drawing/2014/main" id="{CFD18A75-CED4-5FFB-52FE-049495E4FBED}"/>
              </a:ext>
            </a:extLst>
          </p:cNvPr>
          <p:cNvSpPr txBox="1"/>
          <p:nvPr/>
        </p:nvSpPr>
        <p:spPr>
          <a:xfrm>
            <a:off x="1773932" y="6258798"/>
            <a:ext cx="7920879" cy="338554"/>
          </a:xfrm>
          <a:prstGeom prst="rect">
            <a:avLst/>
          </a:prstGeom>
          <a:noFill/>
        </p:spPr>
        <p:txBody>
          <a:bodyPr wrap="square" rtlCol="0">
            <a:spAutoFit/>
          </a:bodyPr>
          <a:lstStyle/>
          <a:p>
            <a:r>
              <a:rPr lang="en-US" altLang="zh-CN" sz="1600" b="1" dirty="0">
                <a:solidFill>
                  <a:srgbClr val="FFFF00"/>
                </a:solidFill>
              </a:rPr>
              <a:t>Tracking Bodhidharma</a:t>
            </a:r>
            <a:r>
              <a:rPr lang="en-US" altLang="zh-CN" sz="1600" dirty="0">
                <a:solidFill>
                  <a:srgbClr val="FFFF00"/>
                </a:solidFill>
              </a:rPr>
              <a:t>: https://terebess.hu/zen/mesterek/Tracking.pdf</a:t>
            </a:r>
          </a:p>
        </p:txBody>
      </p:sp>
    </p:spTree>
    <p:extLst>
      <p:ext uri="{BB962C8B-B14F-4D97-AF65-F5344CB8AC3E}">
        <p14:creationId xmlns:p14="http://schemas.microsoft.com/office/powerpoint/2010/main" val="276762625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6" grpId="0"/>
    </p:bldLst>
  </p:timing>
</p:sld>
</file>

<file path=ppt/slides/slide4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1DC1B084-CE54-6FF1-B75F-7CD6CF6DA574}"/>
              </a:ext>
            </a:extLst>
          </p:cNvPr>
          <p:cNvSpPr txBox="1"/>
          <p:nvPr/>
        </p:nvSpPr>
        <p:spPr>
          <a:xfrm>
            <a:off x="733962" y="1484784"/>
            <a:ext cx="10720900" cy="4557786"/>
          </a:xfrm>
          <a:prstGeom prst="rect">
            <a:avLst/>
          </a:prstGeom>
          <a:noFill/>
        </p:spPr>
        <p:txBody>
          <a:bodyPr wrap="square" rtlCol="0">
            <a:spAutoFit/>
          </a:bodyPr>
          <a:lstStyle/>
          <a:p>
            <a:pPr>
              <a:lnSpc>
                <a:spcPts val="4400"/>
              </a:lnSpc>
            </a:pPr>
            <a:r>
              <a:rPr lang="en-US" altLang="zh-TW" sz="2800" dirty="0">
                <a:solidFill>
                  <a:schemeClr val="bg1"/>
                </a:solidFill>
                <a:latin typeface="Times New Roman" panose="02020603050405020304" pitchFamily="18" charset="0"/>
              </a:rPr>
              <a:t>What really happened? The story of the Buddha holding up a flower was first written down in the eleventh century in China. It probably does not date from much earlier than this, and was never known in India. The eleventh century was a time when the specific figures in the lineages of Zen transmission all the way back to </a:t>
            </a:r>
            <a:r>
              <a:rPr lang="en-US" altLang="zh-TW" sz="2800" dirty="0" err="1">
                <a:solidFill>
                  <a:schemeClr val="bg1"/>
                </a:solidFill>
                <a:latin typeface="Times New Roman" panose="02020603050405020304" pitchFamily="18" charset="0"/>
              </a:rPr>
              <a:t>Śākyamuni</a:t>
            </a:r>
            <a:r>
              <a:rPr lang="en-US" altLang="zh-TW" sz="2800" dirty="0">
                <a:solidFill>
                  <a:schemeClr val="bg1"/>
                </a:solidFill>
                <a:latin typeface="Times New Roman" panose="02020603050405020304" pitchFamily="18" charset="0"/>
              </a:rPr>
              <a:t> were being </a:t>
            </a:r>
            <a:r>
              <a:rPr lang="en-US" altLang="zh-TW" sz="2800" dirty="0" err="1">
                <a:solidFill>
                  <a:schemeClr val="bg1"/>
                </a:solidFill>
                <a:latin typeface="Times New Roman" panose="02020603050405020304" pitchFamily="18" charset="0"/>
              </a:rPr>
              <a:t>formalised</a:t>
            </a:r>
            <a:r>
              <a:rPr lang="en-US" altLang="zh-TW" sz="2800" dirty="0">
                <a:solidFill>
                  <a:schemeClr val="bg1"/>
                </a:solidFill>
                <a:latin typeface="Times New Roman" panose="02020603050405020304" pitchFamily="18" charset="0"/>
              </a:rPr>
              <a:t>. Thus the story is enduringly popular because it is both an ev</a:t>
            </a:r>
            <a:r>
              <a:rPr lang="en-US" altLang="zh-TW" sz="2800" u="sng" dirty="0">
                <a:solidFill>
                  <a:schemeClr val="bg1"/>
                </a:solidFill>
                <a:latin typeface="Times New Roman" panose="02020603050405020304" pitchFamily="18" charset="0"/>
              </a:rPr>
              <a:t>o</a:t>
            </a:r>
            <a:r>
              <a:rPr lang="en-US" altLang="zh-TW" sz="2800" dirty="0">
                <a:solidFill>
                  <a:schemeClr val="bg1"/>
                </a:solidFill>
                <a:latin typeface="Times New Roman" panose="02020603050405020304" pitchFamily="18" charset="0"/>
              </a:rPr>
              <a:t>cative image of a transmission beyond words, and at the same time works as a justification for the legitimacy of the Zen transmission.</a:t>
            </a:r>
            <a:endParaRPr lang="en-US" altLang="zh-CN" sz="2800" dirty="0">
              <a:solidFill>
                <a:schemeClr val="bg1"/>
              </a:solidFill>
            </a:endParaRPr>
          </a:p>
        </p:txBody>
      </p:sp>
      <p:sp>
        <p:nvSpPr>
          <p:cNvPr id="5" name="矩形: 按鈕形 4">
            <a:extLst>
              <a:ext uri="{FF2B5EF4-FFF2-40B4-BE49-F238E27FC236}">
                <a16:creationId xmlns:a16="http://schemas.microsoft.com/office/drawing/2014/main" id="{9290D7B0-76FB-F260-0007-BA94F86DB7E2}"/>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Zen School-1</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1578618026"/>
      </p:ext>
    </p:extLst>
  </p:cSld>
  <p:clrMapOvr>
    <a:overrideClrMapping bg1="lt1" tx1="dk1" bg2="lt2" tx2="dk2" accent1="accent1" accent2="accent2" accent3="accent3" accent4="accent4" accent5="accent5" accent6="accent6" hlink="hlink" folHlink="folHlink"/>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85C24084-7663-2910-717B-3DAB4452D88B}"/>
              </a:ext>
            </a:extLst>
          </p:cNvPr>
          <p:cNvSpPr txBox="1"/>
          <p:nvPr/>
        </p:nvSpPr>
        <p:spPr>
          <a:xfrm>
            <a:off x="733962" y="1412776"/>
            <a:ext cx="10720900" cy="4557786"/>
          </a:xfrm>
          <a:prstGeom prst="rect">
            <a:avLst/>
          </a:prstGeom>
          <a:noFill/>
        </p:spPr>
        <p:txBody>
          <a:bodyPr wrap="square" rtlCol="0">
            <a:spAutoFit/>
          </a:bodyPr>
          <a:lstStyle/>
          <a:p>
            <a:pPr>
              <a:lnSpc>
                <a:spcPts val="4400"/>
              </a:lnSpc>
            </a:pPr>
            <a:r>
              <a:rPr lang="en-US" altLang="zh-TW" sz="2800" dirty="0">
                <a:solidFill>
                  <a:schemeClr val="bg1"/>
                </a:solidFill>
                <a:latin typeface="Times New Roman" panose="02020603050405020304" pitchFamily="18" charset="0"/>
              </a:rPr>
              <a:t>As for Bodhidharma, historical enquiries into this key figure of the</a:t>
            </a:r>
          </a:p>
          <a:p>
            <a:pPr>
              <a:lnSpc>
                <a:spcPts val="4400"/>
              </a:lnSpc>
            </a:pPr>
            <a:r>
              <a:rPr lang="en-US" altLang="zh-TW" sz="2800" dirty="0">
                <a:solidFill>
                  <a:schemeClr val="bg1"/>
                </a:solidFill>
                <a:latin typeface="Times New Roman" panose="02020603050405020304" pitchFamily="18" charset="0"/>
              </a:rPr>
              <a:t>Zen lineage have turned up only one source from the time of</a:t>
            </a:r>
          </a:p>
          <a:p>
            <a:pPr>
              <a:lnSpc>
                <a:spcPts val="4400"/>
              </a:lnSpc>
            </a:pPr>
            <a:r>
              <a:rPr lang="en-US" altLang="zh-TW" sz="2800" dirty="0">
                <a:solidFill>
                  <a:schemeClr val="bg1"/>
                </a:solidFill>
                <a:latin typeface="Times New Roman" panose="02020603050405020304" pitchFamily="18" charset="0"/>
              </a:rPr>
              <a:t>Bodhidharma himself, which doesn’t mention his meditation teachings. As we will see later, a version of his basic teachings was preserved</a:t>
            </a:r>
          </a:p>
          <a:p>
            <a:pPr>
              <a:lnSpc>
                <a:spcPts val="4400"/>
              </a:lnSpc>
            </a:pPr>
            <a:r>
              <a:rPr lang="en-US" altLang="zh-TW" sz="2800" dirty="0">
                <a:solidFill>
                  <a:schemeClr val="bg1"/>
                </a:solidFill>
                <a:latin typeface="Times New Roman" panose="02020603050405020304" pitchFamily="18" charset="0"/>
              </a:rPr>
              <a:t>by one of his disciples, yet the first account of that meeting with Emperor Wu does not appear until some two centuries after the event</a:t>
            </a:r>
          </a:p>
          <a:p>
            <a:pPr>
              <a:lnSpc>
                <a:spcPts val="4400"/>
              </a:lnSpc>
            </a:pPr>
            <a:r>
              <a:rPr lang="en-US" altLang="zh-TW" sz="2800" dirty="0">
                <a:solidFill>
                  <a:schemeClr val="bg1"/>
                </a:solidFill>
                <a:latin typeface="Times New Roman" panose="02020603050405020304" pitchFamily="18" charset="0"/>
              </a:rPr>
              <a:t>was supposed to have occurred. Earlier biographies, like the one in the</a:t>
            </a:r>
          </a:p>
          <a:p>
            <a:pPr>
              <a:lnSpc>
                <a:spcPts val="4400"/>
              </a:lnSpc>
            </a:pPr>
            <a:r>
              <a:rPr lang="en-US" altLang="zh-TW" sz="2800" i="1" dirty="0">
                <a:solidFill>
                  <a:schemeClr val="bg1"/>
                </a:solidFill>
                <a:latin typeface="Times New Roman" panose="02020603050405020304" pitchFamily="18" charset="0"/>
              </a:rPr>
              <a:t>Masters of the Lanka</a:t>
            </a:r>
            <a:r>
              <a:rPr lang="en-US" altLang="zh-TW" sz="2800" dirty="0">
                <a:solidFill>
                  <a:schemeClr val="bg1"/>
                </a:solidFill>
                <a:latin typeface="Times New Roman" panose="02020603050405020304" pitchFamily="18" charset="0"/>
              </a:rPr>
              <a:t>, do not tell this story.</a:t>
            </a:r>
            <a:endParaRPr lang="en-US" altLang="zh-CN" sz="2800" dirty="0">
              <a:solidFill>
                <a:schemeClr val="bg1"/>
              </a:solidFill>
            </a:endParaRPr>
          </a:p>
        </p:txBody>
      </p:sp>
      <p:sp>
        <p:nvSpPr>
          <p:cNvPr id="5" name="矩形: 按鈕形 4">
            <a:extLst>
              <a:ext uri="{FF2B5EF4-FFF2-40B4-BE49-F238E27FC236}">
                <a16:creationId xmlns:a16="http://schemas.microsoft.com/office/drawing/2014/main" id="{702F91A1-1202-386B-C0B7-416CC8BFF348}"/>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Zen School-1</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4031720132"/>
      </p:ext>
    </p:extLst>
  </p:cSld>
  <p:clrMapOvr>
    <a:overrideClrMapping bg1="lt1" tx1="dk1" bg2="lt2" tx2="dk2" accent1="accent1" accent2="accent2" accent3="accent3" accent4="accent4" accent5="accent5" accent6="accent6" hlink="hlink" folHlink="folHlink"/>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9DD87AE3-BBCE-12E0-DD40-546EC904CBC8}"/>
              </a:ext>
            </a:extLst>
          </p:cNvPr>
          <p:cNvSpPr txBox="1"/>
          <p:nvPr/>
        </p:nvSpPr>
        <p:spPr>
          <a:xfrm>
            <a:off x="909836" y="1772816"/>
            <a:ext cx="10720900" cy="2865015"/>
          </a:xfrm>
          <a:prstGeom prst="rect">
            <a:avLst/>
          </a:prstGeom>
          <a:noFill/>
        </p:spPr>
        <p:txBody>
          <a:bodyPr wrap="square" rtlCol="0">
            <a:spAutoFit/>
          </a:bodyPr>
          <a:lstStyle/>
          <a:p>
            <a:pPr>
              <a:lnSpc>
                <a:spcPts val="4400"/>
              </a:lnSpc>
            </a:pPr>
            <a:r>
              <a:rPr lang="en-US" altLang="zh-TW" sz="2800" dirty="0">
                <a:solidFill>
                  <a:schemeClr val="bg1"/>
                </a:solidFill>
                <a:latin typeface="Times New Roman" panose="02020603050405020304" pitchFamily="18" charset="0"/>
              </a:rPr>
              <a:t>Yet for many modern Zen teachers and students, whether these</a:t>
            </a:r>
          </a:p>
          <a:p>
            <a:pPr>
              <a:lnSpc>
                <a:spcPts val="4400"/>
              </a:lnSpc>
            </a:pPr>
            <a:r>
              <a:rPr lang="en-US" altLang="zh-TW" sz="2800" dirty="0">
                <a:solidFill>
                  <a:schemeClr val="bg1"/>
                </a:solidFill>
                <a:latin typeface="Times New Roman" panose="02020603050405020304" pitchFamily="18" charset="0"/>
              </a:rPr>
              <a:t>stories ‘really happened’ is of secondary interest. Their value is in the</a:t>
            </a:r>
          </a:p>
          <a:p>
            <a:pPr>
              <a:lnSpc>
                <a:spcPts val="4400"/>
              </a:lnSpc>
            </a:pPr>
            <a:r>
              <a:rPr lang="en-US" altLang="zh-TW" sz="2800" dirty="0">
                <a:solidFill>
                  <a:schemeClr val="bg1"/>
                </a:solidFill>
                <a:latin typeface="Times New Roman" panose="02020603050405020304" pitchFamily="18" charset="0"/>
              </a:rPr>
              <a:t>work they do in the present moment, in the acts of teaching and</a:t>
            </a:r>
          </a:p>
          <a:p>
            <a:pPr>
              <a:lnSpc>
                <a:spcPts val="4400"/>
              </a:lnSpc>
            </a:pPr>
            <a:r>
              <a:rPr lang="en-US" altLang="zh-TW" sz="2800" dirty="0">
                <a:solidFill>
                  <a:schemeClr val="bg1"/>
                </a:solidFill>
                <a:latin typeface="Times New Roman" panose="02020603050405020304" pitchFamily="18" charset="0"/>
              </a:rPr>
              <a:t>contemplation. This view is eloquently expressed by a twentieth century Japanese Zen teacher, </a:t>
            </a:r>
            <a:r>
              <a:rPr lang="en-US" altLang="zh-TW" sz="2800" dirty="0" err="1">
                <a:solidFill>
                  <a:schemeClr val="bg1"/>
                </a:solidFill>
                <a:latin typeface="Times New Roman" panose="02020603050405020304" pitchFamily="18" charset="0"/>
              </a:rPr>
              <a:t>Shibayama</a:t>
            </a:r>
            <a:r>
              <a:rPr lang="en-US" altLang="zh-TW" sz="2800" dirty="0">
                <a:solidFill>
                  <a:schemeClr val="bg1"/>
                </a:solidFill>
                <a:latin typeface="Times New Roman" panose="02020603050405020304" pitchFamily="18" charset="0"/>
              </a:rPr>
              <a:t> </a:t>
            </a:r>
            <a:r>
              <a:rPr lang="en-US" altLang="zh-TW" sz="2800" dirty="0" err="1">
                <a:solidFill>
                  <a:schemeClr val="bg1"/>
                </a:solidFill>
                <a:latin typeface="Times New Roman" panose="02020603050405020304" pitchFamily="18" charset="0"/>
              </a:rPr>
              <a:t>Zenkei</a:t>
            </a:r>
            <a:r>
              <a:rPr lang="en-US" altLang="zh-TW" sz="2800" dirty="0">
                <a:solidFill>
                  <a:schemeClr val="bg1"/>
                </a:solidFill>
                <a:latin typeface="Times New Roman" panose="02020603050405020304" pitchFamily="18" charset="0"/>
              </a:rPr>
              <a:t>: </a:t>
            </a:r>
            <a:endParaRPr lang="en-US" altLang="zh-CN" sz="2800" dirty="0">
              <a:solidFill>
                <a:schemeClr val="bg1"/>
              </a:solidFill>
            </a:endParaRPr>
          </a:p>
        </p:txBody>
      </p:sp>
      <p:sp>
        <p:nvSpPr>
          <p:cNvPr id="5" name="矩形: 按鈕形 4">
            <a:extLst>
              <a:ext uri="{FF2B5EF4-FFF2-40B4-BE49-F238E27FC236}">
                <a16:creationId xmlns:a16="http://schemas.microsoft.com/office/drawing/2014/main" id="{04D1B380-C6EF-86A5-CAFF-8F2D852504A4}"/>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Zen School-1</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2264820192"/>
      </p:ext>
    </p:extLst>
  </p:cSld>
  <p:clrMapOvr>
    <a:overrideClrMapping bg1="lt1" tx1="dk1" bg2="lt2" tx2="dk2" accent1="accent1" accent2="accent2" accent3="accent3" accent4="accent4" accent5="accent5" accent6="accent6" hlink="hlink" folHlink="folHlink"/>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D3FDAC96-3033-6E48-A32E-589077D4566C}"/>
              </a:ext>
            </a:extLst>
          </p:cNvPr>
          <p:cNvSpPr txBox="1"/>
          <p:nvPr/>
        </p:nvSpPr>
        <p:spPr>
          <a:xfrm>
            <a:off x="981844" y="1714364"/>
            <a:ext cx="10720900" cy="3429272"/>
          </a:xfrm>
          <a:prstGeom prst="rect">
            <a:avLst/>
          </a:prstGeom>
          <a:noFill/>
        </p:spPr>
        <p:txBody>
          <a:bodyPr wrap="square" rtlCol="0">
            <a:spAutoFit/>
          </a:bodyPr>
          <a:lstStyle/>
          <a:p>
            <a:pPr>
              <a:lnSpc>
                <a:spcPts val="4400"/>
              </a:lnSpc>
            </a:pPr>
            <a:r>
              <a:rPr lang="en-US" altLang="zh-TW" sz="2800" dirty="0">
                <a:solidFill>
                  <a:schemeClr val="bg1"/>
                </a:solidFill>
                <a:latin typeface="Times New Roman" panose="02020603050405020304" pitchFamily="18" charset="0"/>
              </a:rPr>
              <a:t>“Whether the story of ‘Sakyamuni Holds Up A Flower’ can be</a:t>
            </a:r>
          </a:p>
          <a:p>
            <a:pPr>
              <a:lnSpc>
                <a:spcPts val="4400"/>
              </a:lnSpc>
            </a:pPr>
            <a:r>
              <a:rPr lang="en-US" altLang="zh-TW" sz="2800" dirty="0">
                <a:solidFill>
                  <a:schemeClr val="bg1"/>
                </a:solidFill>
                <a:latin typeface="Times New Roman" panose="02020603050405020304" pitchFamily="18" charset="0"/>
              </a:rPr>
              <a:t>supported by history or not is a matter of historical and bibliographical interest and has nothing to do with the fact of teacher–disciple transmission of Zen. That is to say, the fact of transmission</a:t>
            </a:r>
          </a:p>
          <a:p>
            <a:pPr>
              <a:lnSpc>
                <a:spcPts val="4400"/>
              </a:lnSpc>
            </a:pPr>
            <a:r>
              <a:rPr lang="en-US" altLang="zh-TW" sz="2800" dirty="0">
                <a:solidFill>
                  <a:schemeClr val="bg1"/>
                </a:solidFill>
                <a:latin typeface="Times New Roman" panose="02020603050405020304" pitchFamily="18" charset="0"/>
              </a:rPr>
              <a:t>in Zen transcends historical concern, and in this sense the koan has</a:t>
            </a:r>
          </a:p>
          <a:p>
            <a:pPr>
              <a:lnSpc>
                <a:spcPts val="4400"/>
              </a:lnSpc>
            </a:pPr>
            <a:r>
              <a:rPr lang="en-US" altLang="zh-TW" sz="2800" dirty="0">
                <a:solidFill>
                  <a:schemeClr val="bg1"/>
                </a:solidFill>
                <a:latin typeface="Times New Roman" panose="02020603050405020304" pitchFamily="18" charset="0"/>
              </a:rPr>
              <a:t>a profound Zen significance for us even today.”</a:t>
            </a:r>
            <a:endParaRPr lang="en-US" altLang="zh-CN" sz="2800" dirty="0">
              <a:solidFill>
                <a:schemeClr val="bg1"/>
              </a:solidFill>
            </a:endParaRPr>
          </a:p>
        </p:txBody>
      </p:sp>
      <p:sp>
        <p:nvSpPr>
          <p:cNvPr id="5" name="矩形: 按鈕形 4">
            <a:extLst>
              <a:ext uri="{FF2B5EF4-FFF2-40B4-BE49-F238E27FC236}">
                <a16:creationId xmlns:a16="http://schemas.microsoft.com/office/drawing/2014/main" id="{914F5742-1C19-E77B-BC9F-C3CCFDC7D44D}"/>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Zen School-1</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188710455"/>
      </p:ext>
    </p:extLst>
  </p:cSld>
  <p:clrMapOvr>
    <a:overrideClrMapping bg1="lt1" tx1="dk1" bg2="lt2" tx2="dk2" accent1="accent1" accent2="accent2" accent3="accent3" accent4="accent4" accent5="accent5" accent6="accent6" hlink="hlink" folHlink="folHlink"/>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B5013651-0AA7-283A-8CF4-B17F6004904E}"/>
              </a:ext>
            </a:extLst>
          </p:cNvPr>
          <p:cNvSpPr txBox="1"/>
          <p:nvPr/>
        </p:nvSpPr>
        <p:spPr>
          <a:xfrm>
            <a:off x="909836" y="1340768"/>
            <a:ext cx="10720900" cy="1736501"/>
          </a:xfrm>
          <a:prstGeom prst="rect">
            <a:avLst/>
          </a:prstGeom>
          <a:noFill/>
        </p:spPr>
        <p:txBody>
          <a:bodyPr wrap="square" rtlCol="0">
            <a:spAutoFit/>
          </a:bodyPr>
          <a:lstStyle/>
          <a:p>
            <a:pPr>
              <a:lnSpc>
                <a:spcPts val="4400"/>
              </a:lnSpc>
            </a:pPr>
            <a:r>
              <a:rPr lang="en-US" altLang="zh-TW" sz="2800" dirty="0">
                <a:solidFill>
                  <a:schemeClr val="bg1"/>
                </a:solidFill>
                <a:latin typeface="Times New Roman" panose="02020603050405020304" pitchFamily="18" charset="0"/>
              </a:rPr>
              <a:t>Some academics also see the danger of focusing purely on a historical</a:t>
            </a:r>
          </a:p>
          <a:p>
            <a:pPr>
              <a:lnSpc>
                <a:spcPts val="4400"/>
              </a:lnSpc>
            </a:pPr>
            <a:r>
              <a:rPr lang="en-US" altLang="zh-TW" sz="2800" dirty="0">
                <a:solidFill>
                  <a:schemeClr val="bg1"/>
                </a:solidFill>
                <a:latin typeface="Times New Roman" panose="02020603050405020304" pitchFamily="18" charset="0"/>
              </a:rPr>
              <a:t>critique of Zen traditional stories. John McRae (1947–2011) writes on the traditional images of Bodhidharma:</a:t>
            </a:r>
            <a:endParaRPr lang="en-US" altLang="zh-CN" sz="2800" dirty="0">
              <a:solidFill>
                <a:schemeClr val="bg1"/>
              </a:solidFill>
            </a:endParaRPr>
          </a:p>
        </p:txBody>
      </p:sp>
      <p:sp>
        <p:nvSpPr>
          <p:cNvPr id="5" name="矩形: 按鈕形 4">
            <a:extLst>
              <a:ext uri="{FF2B5EF4-FFF2-40B4-BE49-F238E27FC236}">
                <a16:creationId xmlns:a16="http://schemas.microsoft.com/office/drawing/2014/main" id="{1053B6FC-6993-9163-340F-F451AEF9E8F7}"/>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Zen School-1</a:t>
            </a:r>
            <a:endParaRPr lang="zh-TW" altLang="en-US" dirty="0">
              <a:solidFill>
                <a:schemeClr val="bg1"/>
              </a:solidFill>
            </a:endParaRPr>
          </a:p>
          <a:p>
            <a:pPr algn="ctr"/>
            <a:endParaRPr lang="zh-TW" altLang="en-US" dirty="0"/>
          </a:p>
        </p:txBody>
      </p:sp>
      <p:sp>
        <p:nvSpPr>
          <p:cNvPr id="6" name="文字方塊 5">
            <a:extLst>
              <a:ext uri="{FF2B5EF4-FFF2-40B4-BE49-F238E27FC236}">
                <a16:creationId xmlns:a16="http://schemas.microsoft.com/office/drawing/2014/main" id="{DB895EC6-61EB-81A6-14D4-E1DC8241AF75}"/>
              </a:ext>
            </a:extLst>
          </p:cNvPr>
          <p:cNvSpPr txBox="1"/>
          <p:nvPr/>
        </p:nvSpPr>
        <p:spPr>
          <a:xfrm>
            <a:off x="909836" y="3450078"/>
            <a:ext cx="10720900" cy="2296078"/>
          </a:xfrm>
          <a:prstGeom prst="rect">
            <a:avLst/>
          </a:prstGeom>
          <a:noFill/>
        </p:spPr>
        <p:txBody>
          <a:bodyPr wrap="square" rtlCol="0">
            <a:spAutoFit/>
          </a:bodyPr>
          <a:lstStyle/>
          <a:p>
            <a:pPr>
              <a:lnSpc>
                <a:spcPts val="4400"/>
              </a:lnSpc>
            </a:pPr>
            <a:r>
              <a:rPr lang="zh-CN" altLang="en-US" sz="2800" dirty="0">
                <a:solidFill>
                  <a:schemeClr val="bg1"/>
                </a:solidFill>
                <a:latin typeface="Times New Roman" panose="02020603050405020304" pitchFamily="18" charset="0"/>
              </a:rPr>
              <a:t>“</a:t>
            </a:r>
            <a:r>
              <a:rPr lang="en-US" altLang="zh-TW" sz="2800" dirty="0">
                <a:solidFill>
                  <a:schemeClr val="bg1"/>
                </a:solidFill>
                <a:latin typeface="Times New Roman" panose="02020603050405020304" pitchFamily="18" charset="0"/>
              </a:rPr>
              <a:t>Those images are not true, and therefore they are more important.</a:t>
            </a:r>
          </a:p>
          <a:p>
            <a:pPr>
              <a:lnSpc>
                <a:spcPts val="4400"/>
              </a:lnSpc>
            </a:pPr>
            <a:r>
              <a:rPr lang="en-US" altLang="zh-TW" sz="2800" dirty="0">
                <a:solidFill>
                  <a:schemeClr val="bg1"/>
                </a:solidFill>
                <a:latin typeface="Times New Roman" panose="02020603050405020304" pitchFamily="18" charset="0"/>
              </a:rPr>
              <a:t>More precisely, those images were used by generations of Chan</a:t>
            </a:r>
          </a:p>
          <a:p>
            <a:pPr>
              <a:lnSpc>
                <a:spcPts val="4400"/>
              </a:lnSpc>
            </a:pPr>
            <a:r>
              <a:rPr lang="en-US" altLang="zh-TW" sz="2800" dirty="0">
                <a:solidFill>
                  <a:schemeClr val="bg1"/>
                </a:solidFill>
                <a:latin typeface="Times New Roman" panose="02020603050405020304" pitchFamily="18" charset="0"/>
              </a:rPr>
              <a:t>practitioners and enthusiasts, and therefore they are more important than a simplistic reconstruction of historically verifiable events might be.</a:t>
            </a:r>
            <a:r>
              <a:rPr lang="zh-CN" altLang="en-US" sz="2800" dirty="0">
                <a:solidFill>
                  <a:schemeClr val="bg1"/>
                </a:solidFill>
                <a:latin typeface="Times New Roman" panose="02020603050405020304" pitchFamily="18" charset="0"/>
              </a:rPr>
              <a:t>”</a:t>
            </a:r>
            <a:endParaRPr lang="en-US" altLang="zh-CN" sz="2800" dirty="0">
              <a:solidFill>
                <a:schemeClr val="bg1"/>
              </a:solidFill>
            </a:endParaRPr>
          </a:p>
        </p:txBody>
      </p:sp>
    </p:spTree>
    <p:extLst>
      <p:ext uri="{BB962C8B-B14F-4D97-AF65-F5344CB8AC3E}">
        <p14:creationId xmlns:p14="http://schemas.microsoft.com/office/powerpoint/2010/main" val="135549238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5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59497B64-6197-2385-B9C6-C9BF2919643F}"/>
              </a:ext>
            </a:extLst>
          </p:cNvPr>
          <p:cNvSpPr txBox="1"/>
          <p:nvPr/>
        </p:nvSpPr>
        <p:spPr>
          <a:xfrm>
            <a:off x="1053852" y="1412776"/>
            <a:ext cx="10720900" cy="4557786"/>
          </a:xfrm>
          <a:prstGeom prst="rect">
            <a:avLst/>
          </a:prstGeom>
          <a:noFill/>
        </p:spPr>
        <p:txBody>
          <a:bodyPr wrap="square" rtlCol="0">
            <a:spAutoFit/>
          </a:bodyPr>
          <a:lstStyle/>
          <a:p>
            <a:pPr>
              <a:lnSpc>
                <a:spcPts val="4400"/>
              </a:lnSpc>
            </a:pPr>
            <a:r>
              <a:rPr lang="en-US" altLang="zh-TW" sz="2800" dirty="0">
                <a:solidFill>
                  <a:schemeClr val="bg1"/>
                </a:solidFill>
                <a:latin typeface="Times New Roman" panose="02020603050405020304" pitchFamily="18" charset="0"/>
              </a:rPr>
              <a:t>The story of Bodhidharma’s arrival in China in the sixth century</a:t>
            </a:r>
          </a:p>
          <a:p>
            <a:pPr>
              <a:lnSpc>
                <a:spcPts val="4400"/>
              </a:lnSpc>
            </a:pPr>
            <a:r>
              <a:rPr lang="en-US" altLang="zh-TW" sz="2800" dirty="0">
                <a:solidFill>
                  <a:schemeClr val="bg1"/>
                </a:solidFill>
                <a:latin typeface="Times New Roman" panose="02020603050405020304" pitchFamily="18" charset="0"/>
              </a:rPr>
              <a:t>reflects a more general change in how Buddhism was being taught</a:t>
            </a:r>
          </a:p>
          <a:p>
            <a:pPr>
              <a:lnSpc>
                <a:spcPts val="4400"/>
              </a:lnSpc>
            </a:pPr>
            <a:r>
              <a:rPr lang="en-US" altLang="zh-TW" sz="2800" dirty="0">
                <a:solidFill>
                  <a:schemeClr val="bg1"/>
                </a:solidFill>
                <a:latin typeface="Times New Roman" panose="02020603050405020304" pitchFamily="18" charset="0"/>
              </a:rPr>
              <a:t>there. Before this time, those who came to China from India and</a:t>
            </a:r>
          </a:p>
          <a:p>
            <a:pPr>
              <a:lnSpc>
                <a:spcPts val="4400"/>
              </a:lnSpc>
            </a:pPr>
            <a:r>
              <a:rPr lang="en-US" altLang="zh-TW" sz="2800" dirty="0">
                <a:solidFill>
                  <a:schemeClr val="bg1"/>
                </a:solidFill>
                <a:latin typeface="Times New Roman" panose="02020603050405020304" pitchFamily="18" charset="0"/>
              </a:rPr>
              <a:t>Central Asia were either translators or ritual specialists, with only</a:t>
            </a:r>
          </a:p>
          <a:p>
            <a:pPr>
              <a:lnSpc>
                <a:spcPts val="4400"/>
              </a:lnSpc>
            </a:pPr>
            <a:r>
              <a:rPr lang="en-US" altLang="zh-TW" sz="2800" dirty="0">
                <a:solidFill>
                  <a:schemeClr val="bg1"/>
                </a:solidFill>
                <a:latin typeface="Times New Roman" panose="02020603050405020304" pitchFamily="18" charset="0"/>
              </a:rPr>
              <a:t>very few teachers </a:t>
            </a:r>
            <a:r>
              <a:rPr lang="en-US" altLang="zh-TW" sz="2800" dirty="0" err="1">
                <a:solidFill>
                  <a:schemeClr val="bg1"/>
                </a:solidFill>
                <a:latin typeface="Times New Roman" panose="02020603050405020304" pitchFamily="18" charset="0"/>
              </a:rPr>
              <a:t>specialising</a:t>
            </a:r>
            <a:r>
              <a:rPr lang="en-US" altLang="zh-TW" sz="2800" dirty="0">
                <a:solidFill>
                  <a:schemeClr val="bg1"/>
                </a:solidFill>
                <a:latin typeface="Times New Roman" panose="02020603050405020304" pitchFamily="18" charset="0"/>
              </a:rPr>
              <a:t> in the practice of meditation. Only in</a:t>
            </a:r>
          </a:p>
          <a:p>
            <a:pPr>
              <a:lnSpc>
                <a:spcPts val="4400"/>
              </a:lnSpc>
            </a:pPr>
            <a:r>
              <a:rPr lang="en-US" altLang="zh-TW" sz="2800" dirty="0">
                <a:solidFill>
                  <a:schemeClr val="bg1"/>
                </a:solidFill>
                <a:latin typeface="Times New Roman" panose="02020603050405020304" pitchFamily="18" charset="0"/>
              </a:rPr>
              <a:t>the fifth century do the sources begin to speak of famous teachers who</a:t>
            </a:r>
          </a:p>
          <a:p>
            <a:pPr>
              <a:lnSpc>
                <a:spcPts val="4400"/>
              </a:lnSpc>
            </a:pPr>
            <a:r>
              <a:rPr lang="en-US" altLang="zh-TW" sz="2800" dirty="0">
                <a:solidFill>
                  <a:schemeClr val="bg1"/>
                </a:solidFill>
                <a:latin typeface="Times New Roman" panose="02020603050405020304" pitchFamily="18" charset="0"/>
              </a:rPr>
              <a:t>were specialists in meditation living in temples that became </a:t>
            </a:r>
            <a:r>
              <a:rPr lang="en-US" altLang="zh-TW" sz="2800" dirty="0" err="1">
                <a:solidFill>
                  <a:schemeClr val="bg1"/>
                </a:solidFill>
                <a:latin typeface="Times New Roman" panose="02020603050405020304" pitchFamily="18" charset="0"/>
              </a:rPr>
              <a:t>centres</a:t>
            </a:r>
            <a:r>
              <a:rPr lang="en-US" altLang="zh-TW" sz="2800" dirty="0">
                <a:solidFill>
                  <a:schemeClr val="bg1"/>
                </a:solidFill>
                <a:latin typeface="Times New Roman" panose="02020603050405020304" pitchFamily="18" charset="0"/>
              </a:rPr>
              <a:t> of</a:t>
            </a:r>
          </a:p>
          <a:p>
            <a:pPr>
              <a:lnSpc>
                <a:spcPts val="4400"/>
              </a:lnSpc>
            </a:pPr>
            <a:r>
              <a:rPr lang="en-US" altLang="zh-TW" sz="2800" dirty="0">
                <a:solidFill>
                  <a:schemeClr val="bg1"/>
                </a:solidFill>
                <a:latin typeface="Times New Roman" panose="02020603050405020304" pitchFamily="18" charset="0"/>
              </a:rPr>
              <a:t>meditation instruction.</a:t>
            </a:r>
            <a:endParaRPr lang="en-US" altLang="zh-CN" sz="2800" dirty="0">
              <a:solidFill>
                <a:schemeClr val="bg1"/>
              </a:solidFill>
            </a:endParaRPr>
          </a:p>
        </p:txBody>
      </p:sp>
      <p:sp>
        <p:nvSpPr>
          <p:cNvPr id="5" name="矩形: 按鈕形 4">
            <a:extLst>
              <a:ext uri="{FF2B5EF4-FFF2-40B4-BE49-F238E27FC236}">
                <a16:creationId xmlns:a16="http://schemas.microsoft.com/office/drawing/2014/main" id="{4858ECFD-F2D4-230E-A4E5-2BBAE348EDB2}"/>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Zen School-1</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1418953809"/>
      </p:ext>
    </p:extLst>
  </p:cSld>
  <p:clrMapOvr>
    <a:overrideClrMapping bg1="lt1" tx1="dk1" bg2="lt2" tx2="dk2" accent1="accent1" accent2="accent2" accent3="accent3" accent4="accent4" accent5="accent5" accent6="accent6" hlink="hlink" folHlink="folHlink"/>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090019BC-AB2F-C0BC-5809-BF762349116F}"/>
              </a:ext>
            </a:extLst>
          </p:cNvPr>
          <p:cNvSpPr txBox="1"/>
          <p:nvPr/>
        </p:nvSpPr>
        <p:spPr>
          <a:xfrm>
            <a:off x="981844" y="1714364"/>
            <a:ext cx="10720900" cy="3429272"/>
          </a:xfrm>
          <a:prstGeom prst="rect">
            <a:avLst/>
          </a:prstGeom>
          <a:noFill/>
        </p:spPr>
        <p:txBody>
          <a:bodyPr wrap="square" rtlCol="0">
            <a:spAutoFit/>
          </a:bodyPr>
          <a:lstStyle/>
          <a:p>
            <a:pPr>
              <a:lnSpc>
                <a:spcPts val="4400"/>
              </a:lnSpc>
            </a:pPr>
            <a:r>
              <a:rPr lang="en-US" altLang="zh-TW" sz="2800" dirty="0">
                <a:solidFill>
                  <a:schemeClr val="bg1"/>
                </a:solidFill>
                <a:latin typeface="Times New Roman" panose="02020603050405020304" pitchFamily="18" charset="0"/>
              </a:rPr>
              <a:t>At this point in time, ‘meditation’ meant a variety of things,</a:t>
            </a:r>
          </a:p>
          <a:p>
            <a:pPr>
              <a:lnSpc>
                <a:spcPts val="4400"/>
              </a:lnSpc>
            </a:pPr>
            <a:r>
              <a:rPr lang="en-US" altLang="zh-TW" sz="2800" dirty="0">
                <a:solidFill>
                  <a:schemeClr val="bg1"/>
                </a:solidFill>
                <a:latin typeface="Times New Roman" panose="02020603050405020304" pitchFamily="18" charset="0"/>
              </a:rPr>
              <a:t>including, as Erik </a:t>
            </a:r>
            <a:r>
              <a:rPr lang="en-US" altLang="zh-TW" sz="2800" dirty="0" err="1">
                <a:solidFill>
                  <a:schemeClr val="bg1"/>
                </a:solidFill>
                <a:latin typeface="Times New Roman" panose="02020603050405020304" pitchFamily="18" charset="0"/>
              </a:rPr>
              <a:t>Zürcher</a:t>
            </a:r>
            <a:r>
              <a:rPr lang="en-US" altLang="zh-TW" sz="2800" dirty="0">
                <a:solidFill>
                  <a:schemeClr val="bg1"/>
                </a:solidFill>
                <a:latin typeface="Times New Roman" panose="02020603050405020304" pitchFamily="18" charset="0"/>
              </a:rPr>
              <a:t> pointed out, ‘such practices as the preparatory technique of counting the respirations leading to mental concentration (</a:t>
            </a:r>
            <a:r>
              <a:rPr lang="en-US" altLang="zh-TW" sz="2800" dirty="0" err="1">
                <a:solidFill>
                  <a:schemeClr val="bg1"/>
                </a:solidFill>
                <a:latin typeface="Times New Roman" panose="02020603050405020304" pitchFamily="18" charset="0"/>
              </a:rPr>
              <a:t>ānāpānasmrti</a:t>
            </a:r>
            <a:r>
              <a:rPr lang="en-US" altLang="zh-TW" sz="2800" dirty="0">
                <a:solidFill>
                  <a:schemeClr val="bg1"/>
                </a:solidFill>
                <a:latin typeface="Times New Roman" panose="02020603050405020304" pitchFamily="18" charset="0"/>
              </a:rPr>
              <a:t>); the contemplation of the body as being</a:t>
            </a:r>
          </a:p>
          <a:p>
            <a:pPr>
              <a:lnSpc>
                <a:spcPts val="4400"/>
              </a:lnSpc>
            </a:pPr>
            <a:r>
              <a:rPr lang="en-US" altLang="zh-TW" sz="2800" dirty="0">
                <a:solidFill>
                  <a:schemeClr val="bg1"/>
                </a:solidFill>
                <a:latin typeface="Times New Roman" panose="02020603050405020304" pitchFamily="18" charset="0"/>
              </a:rPr>
              <a:t>perishable, composed of elements, impure and full of suffering; the</a:t>
            </a:r>
          </a:p>
          <a:p>
            <a:pPr>
              <a:lnSpc>
                <a:spcPts val="4400"/>
              </a:lnSpc>
            </a:pPr>
            <a:r>
              <a:rPr lang="en-US" altLang="zh-TW" sz="2800" dirty="0" err="1">
                <a:solidFill>
                  <a:schemeClr val="bg1"/>
                </a:solidFill>
                <a:latin typeface="Times New Roman" panose="02020603050405020304" pitchFamily="18" charset="0"/>
              </a:rPr>
              <a:t>visualisation</a:t>
            </a:r>
            <a:r>
              <a:rPr lang="en-US" altLang="zh-TW" sz="2800" dirty="0">
                <a:solidFill>
                  <a:schemeClr val="bg1"/>
                </a:solidFill>
                <a:latin typeface="Times New Roman" panose="02020603050405020304" pitchFamily="18" charset="0"/>
              </a:rPr>
              <a:t> of internal and external images or various </a:t>
            </a:r>
            <a:r>
              <a:rPr lang="en-US" altLang="zh-TW" sz="2800" dirty="0" err="1">
                <a:solidFill>
                  <a:schemeClr val="bg1"/>
                </a:solidFill>
                <a:latin typeface="Times New Roman" panose="02020603050405020304" pitchFamily="18" charset="0"/>
              </a:rPr>
              <a:t>colours</a:t>
            </a:r>
            <a:r>
              <a:rPr lang="en-US" altLang="zh-TW" sz="2800" dirty="0">
                <a:solidFill>
                  <a:schemeClr val="bg1"/>
                </a:solidFill>
                <a:latin typeface="Times New Roman" panose="02020603050405020304" pitchFamily="18" charset="0"/>
              </a:rPr>
              <a:t>, etc.</a:t>
            </a:r>
            <a:endParaRPr lang="en-US" altLang="zh-CN" sz="2800" dirty="0">
              <a:solidFill>
                <a:schemeClr val="bg1"/>
              </a:solidFill>
            </a:endParaRPr>
          </a:p>
        </p:txBody>
      </p:sp>
      <p:sp>
        <p:nvSpPr>
          <p:cNvPr id="5" name="矩形: 按鈕形 4">
            <a:extLst>
              <a:ext uri="{FF2B5EF4-FFF2-40B4-BE49-F238E27FC236}">
                <a16:creationId xmlns:a16="http://schemas.microsoft.com/office/drawing/2014/main" id="{9CA7C451-5AD7-A015-9B97-FE9E62D26C2D}"/>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Zen School-1</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64806162"/>
      </p:ext>
    </p:extLst>
  </p:cSld>
  <p:clrMapOvr>
    <a:overrideClrMapping bg1="lt1" tx1="dk1" bg2="lt2" tx2="dk2" accent1="accent1" accent2="accent2" accent3="accent3" accent4="accent4" accent5="accent5" accent6="accent6" hlink="hlink" folHlink="folHlink"/>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C4317E0A-8D02-5F02-95B7-42B9FED256BF}"/>
              </a:ext>
            </a:extLst>
          </p:cNvPr>
          <p:cNvSpPr txBox="1"/>
          <p:nvPr/>
        </p:nvSpPr>
        <p:spPr>
          <a:xfrm>
            <a:off x="981844" y="1714364"/>
            <a:ext cx="10720900" cy="3429272"/>
          </a:xfrm>
          <a:prstGeom prst="rect">
            <a:avLst/>
          </a:prstGeom>
          <a:noFill/>
        </p:spPr>
        <p:txBody>
          <a:bodyPr wrap="square" rtlCol="0">
            <a:spAutoFit/>
          </a:bodyPr>
          <a:lstStyle/>
          <a:p>
            <a:pPr>
              <a:lnSpc>
                <a:spcPts val="4400"/>
              </a:lnSpc>
            </a:pPr>
            <a:r>
              <a:rPr lang="en-US" altLang="zh-TW" sz="2800" dirty="0">
                <a:solidFill>
                  <a:schemeClr val="bg1"/>
                </a:solidFill>
                <a:latin typeface="Times New Roman" panose="02020603050405020304" pitchFamily="18" charset="0"/>
              </a:rPr>
              <a:t>It is important to </a:t>
            </a:r>
            <a:r>
              <a:rPr lang="en-US" altLang="zh-TW" sz="2800" dirty="0" err="1">
                <a:solidFill>
                  <a:schemeClr val="bg1"/>
                </a:solidFill>
                <a:latin typeface="Times New Roman" panose="02020603050405020304" pitchFamily="18" charset="0"/>
              </a:rPr>
              <a:t>realise</a:t>
            </a:r>
            <a:r>
              <a:rPr lang="en-US" altLang="zh-TW" sz="2800" dirty="0">
                <a:solidFill>
                  <a:schemeClr val="bg1"/>
                </a:solidFill>
                <a:latin typeface="Times New Roman" panose="02020603050405020304" pitchFamily="18" charset="0"/>
              </a:rPr>
              <a:t> that meditation was never just about</a:t>
            </a:r>
          </a:p>
          <a:p>
            <a:pPr>
              <a:lnSpc>
                <a:spcPts val="4400"/>
              </a:lnSpc>
            </a:pPr>
            <a:r>
              <a:rPr lang="en-US" altLang="zh-TW" sz="2800" dirty="0">
                <a:solidFill>
                  <a:schemeClr val="bg1"/>
                </a:solidFill>
                <a:latin typeface="Times New Roman" panose="02020603050405020304" pitchFamily="18" charset="0"/>
              </a:rPr>
              <a:t>sitting concentrating on the breath. </a:t>
            </a:r>
            <a:r>
              <a:rPr lang="en-US" altLang="zh-TW" sz="2800" dirty="0" err="1">
                <a:solidFill>
                  <a:schemeClr val="bg1"/>
                </a:solidFill>
                <a:latin typeface="Times New Roman" panose="02020603050405020304" pitchFamily="18" charset="0"/>
              </a:rPr>
              <a:t>Visualisation</a:t>
            </a:r>
            <a:r>
              <a:rPr lang="en-US" altLang="zh-TW" sz="2800" dirty="0">
                <a:solidFill>
                  <a:schemeClr val="bg1"/>
                </a:solidFill>
                <a:latin typeface="Times New Roman" panose="02020603050405020304" pitchFamily="18" charset="0"/>
              </a:rPr>
              <a:t> played a key role in</a:t>
            </a:r>
          </a:p>
          <a:p>
            <a:pPr>
              <a:lnSpc>
                <a:spcPts val="4400"/>
              </a:lnSpc>
            </a:pPr>
            <a:r>
              <a:rPr lang="en-US" altLang="zh-TW" sz="2800" dirty="0">
                <a:solidFill>
                  <a:schemeClr val="bg1"/>
                </a:solidFill>
                <a:latin typeface="Times New Roman" panose="02020603050405020304" pitchFamily="18" charset="0"/>
              </a:rPr>
              <a:t>many of the early meditation instructions that were brought to China,</a:t>
            </a:r>
          </a:p>
          <a:p>
            <a:pPr>
              <a:lnSpc>
                <a:spcPts val="4400"/>
              </a:lnSpc>
            </a:pPr>
            <a:r>
              <a:rPr lang="en-US" altLang="zh-TW" sz="2800" dirty="0">
                <a:solidFill>
                  <a:schemeClr val="bg1"/>
                </a:solidFill>
                <a:latin typeface="Times New Roman" panose="02020603050405020304" pitchFamily="18" charset="0"/>
              </a:rPr>
              <a:t>especially the imaginative deconstruction of one’s own body into its</a:t>
            </a:r>
          </a:p>
          <a:p>
            <a:pPr>
              <a:lnSpc>
                <a:spcPts val="4400"/>
              </a:lnSpc>
            </a:pPr>
            <a:r>
              <a:rPr lang="en-US" altLang="zh-TW" sz="2800" dirty="0">
                <a:solidFill>
                  <a:schemeClr val="bg1"/>
                </a:solidFill>
                <a:latin typeface="Times New Roman" panose="02020603050405020304" pitchFamily="18" charset="0"/>
              </a:rPr>
              <a:t>parts. This </a:t>
            </a:r>
            <a:r>
              <a:rPr lang="en-US" altLang="zh-TW" sz="2800" dirty="0" err="1">
                <a:solidFill>
                  <a:schemeClr val="bg1"/>
                </a:solidFill>
                <a:latin typeface="Times New Roman" panose="02020603050405020304" pitchFamily="18" charset="0"/>
              </a:rPr>
              <a:t>visualisation</a:t>
            </a:r>
            <a:r>
              <a:rPr lang="en-US" altLang="zh-TW" sz="2800" dirty="0">
                <a:solidFill>
                  <a:schemeClr val="bg1"/>
                </a:solidFill>
                <a:latin typeface="Times New Roman" panose="02020603050405020304" pitchFamily="18" charset="0"/>
              </a:rPr>
              <a:t>, which is meant to cut attachment to the</a:t>
            </a:r>
          </a:p>
          <a:p>
            <a:pPr>
              <a:lnSpc>
                <a:spcPts val="4400"/>
              </a:lnSpc>
            </a:pPr>
            <a:r>
              <a:rPr lang="en-US" altLang="zh-TW" sz="2800" dirty="0">
                <a:solidFill>
                  <a:schemeClr val="bg1"/>
                </a:solidFill>
                <a:latin typeface="Times New Roman" panose="02020603050405020304" pitchFamily="18" charset="0"/>
              </a:rPr>
              <a:t>body, can be very detailed.</a:t>
            </a:r>
            <a:endParaRPr lang="en-US" altLang="zh-CN" sz="2800" dirty="0">
              <a:solidFill>
                <a:schemeClr val="bg1"/>
              </a:solidFill>
            </a:endParaRPr>
          </a:p>
        </p:txBody>
      </p:sp>
      <p:sp>
        <p:nvSpPr>
          <p:cNvPr id="5" name="矩形: 按鈕形 4">
            <a:extLst>
              <a:ext uri="{FF2B5EF4-FFF2-40B4-BE49-F238E27FC236}">
                <a16:creationId xmlns:a16="http://schemas.microsoft.com/office/drawing/2014/main" id="{F975E747-2D67-75E2-8A2F-EE3C3D919FF7}"/>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Zen School-1</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497512456"/>
      </p:ext>
    </p:extLst>
  </p:cSld>
  <p:clrMapOvr>
    <a:overrideClrMapping bg1="lt1" tx1="dk1" bg2="lt2" tx2="dk2" accent1="accent1" accent2="accent2" accent3="accent3" accent4="accent4" accent5="accent5" accent6="accent6" hlink="hlink" folHlink="folHlink"/>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10C671AB-C8CD-1B30-3306-9A8543DA7178}"/>
              </a:ext>
            </a:extLst>
          </p:cNvPr>
          <p:cNvSpPr txBox="1"/>
          <p:nvPr/>
        </p:nvSpPr>
        <p:spPr>
          <a:xfrm>
            <a:off x="1053852" y="1700808"/>
            <a:ext cx="10441160" cy="3993529"/>
          </a:xfrm>
          <a:prstGeom prst="rect">
            <a:avLst/>
          </a:prstGeom>
          <a:noFill/>
        </p:spPr>
        <p:txBody>
          <a:bodyPr wrap="square" rtlCol="0">
            <a:spAutoFit/>
          </a:bodyPr>
          <a:lstStyle/>
          <a:p>
            <a:pPr>
              <a:lnSpc>
                <a:spcPts val="4400"/>
              </a:lnSpc>
            </a:pPr>
            <a:r>
              <a:rPr lang="en-US" altLang="zh-TW" sz="2800" dirty="0">
                <a:solidFill>
                  <a:schemeClr val="bg1"/>
                </a:solidFill>
                <a:latin typeface="Times New Roman" panose="02020603050405020304" pitchFamily="18" charset="0"/>
              </a:rPr>
              <a:t>It is interesting to compare Bodhidharma to his </a:t>
            </a:r>
          </a:p>
          <a:p>
            <a:pPr>
              <a:lnSpc>
                <a:spcPts val="4400"/>
              </a:lnSpc>
            </a:pPr>
            <a:r>
              <a:rPr lang="en-US" altLang="zh-TW" sz="2800" dirty="0">
                <a:solidFill>
                  <a:schemeClr val="bg1"/>
                </a:solidFill>
                <a:latin typeface="Times New Roman" panose="02020603050405020304" pitchFamily="18" charset="0"/>
              </a:rPr>
              <a:t>contemporary </a:t>
            </a:r>
            <a:r>
              <a:rPr lang="en-US" altLang="zh-TW" sz="2800" dirty="0" err="1">
                <a:solidFill>
                  <a:schemeClr val="bg1"/>
                </a:solidFill>
                <a:latin typeface="Times New Roman" panose="02020603050405020304" pitchFamily="18" charset="0"/>
              </a:rPr>
              <a:t>Zhiyi</a:t>
            </a:r>
            <a:r>
              <a:rPr lang="en-US" altLang="zh-TW" sz="2800" dirty="0">
                <a:solidFill>
                  <a:schemeClr val="bg1"/>
                </a:solidFill>
                <a:latin typeface="Times New Roman" panose="02020603050405020304" pitchFamily="18" charset="0"/>
              </a:rPr>
              <a:t>, another meditation teacher </a:t>
            </a:r>
          </a:p>
          <a:p>
            <a:pPr>
              <a:lnSpc>
                <a:spcPts val="4400"/>
              </a:lnSpc>
            </a:pPr>
            <a:r>
              <a:rPr lang="en-US" altLang="zh-TW" sz="2800" dirty="0">
                <a:solidFill>
                  <a:schemeClr val="bg1"/>
                </a:solidFill>
                <a:latin typeface="Times New Roman" panose="02020603050405020304" pitchFamily="18" charset="0"/>
              </a:rPr>
              <a:t>of a quite different type. While Bodhidharma’s </a:t>
            </a:r>
          </a:p>
          <a:p>
            <a:pPr>
              <a:lnSpc>
                <a:spcPts val="4400"/>
              </a:lnSpc>
            </a:pPr>
            <a:r>
              <a:rPr lang="en-US" altLang="zh-TW" sz="2800" i="1" dirty="0">
                <a:solidFill>
                  <a:schemeClr val="bg1"/>
                </a:solidFill>
                <a:latin typeface="Times New Roman" panose="02020603050405020304" pitchFamily="18" charset="0"/>
              </a:rPr>
              <a:t>The Two Entrances and Four Practices </a:t>
            </a:r>
            <a:r>
              <a:rPr lang="en-US" altLang="zh-TW" sz="2800" dirty="0">
                <a:solidFill>
                  <a:schemeClr val="bg1"/>
                </a:solidFill>
                <a:latin typeface="Times New Roman" panose="02020603050405020304" pitchFamily="18" charset="0"/>
              </a:rPr>
              <a:t>is a modest presentation of some Indian Buddhist methods of contemplation, </a:t>
            </a:r>
            <a:r>
              <a:rPr lang="en-US" altLang="zh-TW" sz="2800" dirty="0" err="1">
                <a:solidFill>
                  <a:schemeClr val="bg1"/>
                </a:solidFill>
                <a:latin typeface="Times New Roman" panose="02020603050405020304" pitchFamily="18" charset="0"/>
              </a:rPr>
              <a:t>Zhiyi’s</a:t>
            </a:r>
            <a:r>
              <a:rPr lang="en-US" altLang="zh-TW" sz="2800" dirty="0">
                <a:solidFill>
                  <a:schemeClr val="bg1"/>
                </a:solidFill>
                <a:latin typeface="Times New Roman" panose="02020603050405020304" pitchFamily="18" charset="0"/>
              </a:rPr>
              <a:t> voluminous writings represent an ambitious attempt to </a:t>
            </a:r>
            <a:r>
              <a:rPr lang="en-US" altLang="zh-TW" sz="2800" dirty="0" err="1">
                <a:solidFill>
                  <a:schemeClr val="bg1"/>
                </a:solidFill>
                <a:latin typeface="Times New Roman" panose="02020603050405020304" pitchFamily="18" charset="0"/>
              </a:rPr>
              <a:t>synthesise</a:t>
            </a:r>
            <a:r>
              <a:rPr lang="en-US" altLang="zh-TW" sz="2800" dirty="0">
                <a:solidFill>
                  <a:schemeClr val="bg1"/>
                </a:solidFill>
                <a:latin typeface="Times New Roman" panose="02020603050405020304" pitchFamily="18" charset="0"/>
              </a:rPr>
              <a:t> the array of meditation practices that had begun to circulate in China. </a:t>
            </a:r>
            <a:endParaRPr lang="en-US" altLang="zh-CN" sz="2800" dirty="0">
              <a:solidFill>
                <a:schemeClr val="bg1"/>
              </a:solidFill>
            </a:endParaRPr>
          </a:p>
        </p:txBody>
      </p:sp>
      <p:sp>
        <p:nvSpPr>
          <p:cNvPr id="5" name="矩形: 按鈕形 4">
            <a:extLst>
              <a:ext uri="{FF2B5EF4-FFF2-40B4-BE49-F238E27FC236}">
                <a16:creationId xmlns:a16="http://schemas.microsoft.com/office/drawing/2014/main" id="{335A9378-539C-1665-7AE6-83696CE3DB36}"/>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Zen School-1</a:t>
            </a:r>
            <a:endParaRPr lang="zh-TW" altLang="en-US" dirty="0">
              <a:solidFill>
                <a:schemeClr val="bg1"/>
              </a:solidFill>
            </a:endParaRPr>
          </a:p>
          <a:p>
            <a:pPr algn="ctr"/>
            <a:endParaRPr lang="zh-TW" altLang="en-US" dirty="0"/>
          </a:p>
        </p:txBody>
      </p:sp>
      <p:pic>
        <p:nvPicPr>
          <p:cNvPr id="6" name="圖片 5">
            <a:extLst>
              <a:ext uri="{FF2B5EF4-FFF2-40B4-BE49-F238E27FC236}">
                <a16:creationId xmlns:a16="http://schemas.microsoft.com/office/drawing/2014/main" id="{A76BD103-35B7-AFF0-0014-D1D29FDF8A21}"/>
              </a:ext>
            </a:extLst>
          </p:cNvPr>
          <p:cNvPicPr>
            <a:picLocks noChangeAspect="1"/>
          </p:cNvPicPr>
          <p:nvPr/>
        </p:nvPicPr>
        <p:blipFill>
          <a:blip r:embed="rId3"/>
          <a:stretch>
            <a:fillRect/>
          </a:stretch>
        </p:blipFill>
        <p:spPr>
          <a:xfrm>
            <a:off x="8326660" y="539999"/>
            <a:ext cx="2312738" cy="2889001"/>
          </a:xfrm>
          <a:prstGeom prst="rect">
            <a:avLst/>
          </a:prstGeom>
        </p:spPr>
      </p:pic>
    </p:spTree>
    <p:extLst>
      <p:ext uri="{BB962C8B-B14F-4D97-AF65-F5344CB8AC3E}">
        <p14:creationId xmlns:p14="http://schemas.microsoft.com/office/powerpoint/2010/main" val="1317106822"/>
      </p:ext>
    </p:extLst>
  </p:cSld>
  <p:clrMapOvr>
    <a:overrideClrMapping bg1="lt1" tx1="dk1" bg2="lt2" tx2="dk2" accent1="accent1" accent2="accent2" accent3="accent3" accent4="accent4" accent5="accent5" accent6="accent6" hlink="hlink" folHlink="folHlink"/>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A28B2998-D8C5-A7C9-AC3F-4749FA9F9DC3}"/>
              </a:ext>
            </a:extLst>
          </p:cNvPr>
          <p:cNvSpPr txBox="1"/>
          <p:nvPr/>
        </p:nvSpPr>
        <p:spPr>
          <a:xfrm>
            <a:off x="733962" y="1484784"/>
            <a:ext cx="10720900" cy="4557786"/>
          </a:xfrm>
          <a:prstGeom prst="rect">
            <a:avLst/>
          </a:prstGeom>
          <a:noFill/>
        </p:spPr>
        <p:txBody>
          <a:bodyPr wrap="square" rtlCol="0">
            <a:spAutoFit/>
          </a:bodyPr>
          <a:lstStyle/>
          <a:p>
            <a:pPr>
              <a:lnSpc>
                <a:spcPts val="4400"/>
              </a:lnSpc>
            </a:pPr>
            <a:r>
              <a:rPr lang="en-US" altLang="zh-TW" sz="2800" dirty="0">
                <a:solidFill>
                  <a:schemeClr val="bg1"/>
                </a:solidFill>
                <a:latin typeface="Times New Roman" panose="02020603050405020304" pitchFamily="18" charset="0"/>
              </a:rPr>
              <a:t>Bodhidharma himself was an obscure figure at the time, </a:t>
            </a:r>
          </a:p>
          <a:p>
            <a:pPr>
              <a:lnSpc>
                <a:spcPts val="4400"/>
              </a:lnSpc>
            </a:pPr>
            <a:r>
              <a:rPr lang="en-US" altLang="zh-TW" sz="2800" dirty="0">
                <a:solidFill>
                  <a:schemeClr val="bg1"/>
                </a:solidFill>
                <a:latin typeface="Times New Roman" panose="02020603050405020304" pitchFamily="18" charset="0"/>
              </a:rPr>
              <a:t>and only seems to have taught a handful of students in </a:t>
            </a:r>
          </a:p>
          <a:p>
            <a:pPr>
              <a:lnSpc>
                <a:spcPts val="4400"/>
              </a:lnSpc>
            </a:pPr>
            <a:r>
              <a:rPr lang="en-US" altLang="zh-TW" sz="2800" dirty="0">
                <a:solidFill>
                  <a:schemeClr val="bg1"/>
                </a:solidFill>
                <a:latin typeface="Times New Roman" panose="02020603050405020304" pitchFamily="18" charset="0"/>
              </a:rPr>
              <a:t>China. One of them, </a:t>
            </a:r>
            <a:r>
              <a:rPr lang="en-US" altLang="zh-TW" sz="2800" dirty="0" err="1">
                <a:solidFill>
                  <a:schemeClr val="bg1"/>
                </a:solidFill>
                <a:latin typeface="Times New Roman" panose="02020603050405020304" pitchFamily="18" charset="0"/>
              </a:rPr>
              <a:t>Huike</a:t>
            </a:r>
            <a:r>
              <a:rPr lang="en-US" altLang="zh-TW" sz="2800" dirty="0">
                <a:solidFill>
                  <a:schemeClr val="bg1"/>
                </a:solidFill>
                <a:latin typeface="Times New Roman" panose="02020603050405020304" pitchFamily="18" charset="0"/>
              </a:rPr>
              <a:t>, is traditionally regarded as </a:t>
            </a:r>
          </a:p>
          <a:p>
            <a:pPr>
              <a:lnSpc>
                <a:spcPts val="4400"/>
              </a:lnSpc>
            </a:pPr>
            <a:r>
              <a:rPr lang="en-US" altLang="zh-TW" sz="2800" dirty="0">
                <a:solidFill>
                  <a:schemeClr val="bg1"/>
                </a:solidFill>
                <a:latin typeface="Times New Roman" panose="02020603050405020304" pitchFamily="18" charset="0"/>
              </a:rPr>
              <a:t>his successor, though he is equally obscure. It is not </a:t>
            </a:r>
          </a:p>
          <a:p>
            <a:pPr>
              <a:lnSpc>
                <a:spcPts val="4400"/>
              </a:lnSpc>
            </a:pPr>
            <a:r>
              <a:rPr lang="en-US" altLang="zh-TW" sz="2800" dirty="0">
                <a:solidFill>
                  <a:schemeClr val="bg1"/>
                </a:solidFill>
                <a:latin typeface="Times New Roman" panose="02020603050405020304" pitchFamily="18" charset="0"/>
              </a:rPr>
              <a:t>until the seventh century, and the fifth figure in the classic line of Zen patriarchs, </a:t>
            </a:r>
            <a:r>
              <a:rPr lang="en-US" altLang="zh-TW" sz="2800" dirty="0" err="1">
                <a:solidFill>
                  <a:schemeClr val="bg1"/>
                </a:solidFill>
                <a:latin typeface="Times New Roman" panose="02020603050405020304" pitchFamily="18" charset="0"/>
              </a:rPr>
              <a:t>Hongren</a:t>
            </a:r>
            <a:r>
              <a:rPr lang="en-US" altLang="zh-TW" sz="2800" dirty="0">
                <a:solidFill>
                  <a:schemeClr val="bg1"/>
                </a:solidFill>
                <a:latin typeface="Times New Roman" panose="02020603050405020304" pitchFamily="18" charset="0"/>
              </a:rPr>
              <a:t>, that we see the beginnings of a movement. </a:t>
            </a:r>
            <a:r>
              <a:rPr lang="en-US" altLang="zh-TW" sz="2800" dirty="0" err="1">
                <a:solidFill>
                  <a:schemeClr val="bg1"/>
                </a:solidFill>
                <a:latin typeface="Times New Roman" panose="02020603050405020304" pitchFamily="18" charset="0"/>
              </a:rPr>
              <a:t>Hongren</a:t>
            </a:r>
            <a:r>
              <a:rPr lang="en-US" altLang="zh-TW" sz="2800" dirty="0">
                <a:solidFill>
                  <a:schemeClr val="bg1"/>
                </a:solidFill>
                <a:latin typeface="Times New Roman" panose="02020603050405020304" pitchFamily="18" charset="0"/>
              </a:rPr>
              <a:t> established a temple on </a:t>
            </a:r>
            <a:r>
              <a:rPr lang="en-US" altLang="zh-TW" sz="2800" dirty="0" err="1">
                <a:solidFill>
                  <a:schemeClr val="bg1"/>
                </a:solidFill>
                <a:latin typeface="Times New Roman" panose="02020603050405020304" pitchFamily="18" charset="0"/>
              </a:rPr>
              <a:t>Dongshan</a:t>
            </a:r>
            <a:r>
              <a:rPr lang="en-US" altLang="zh-TW" sz="2800" dirty="0">
                <a:solidFill>
                  <a:schemeClr val="bg1"/>
                </a:solidFill>
                <a:latin typeface="Times New Roman" panose="02020603050405020304" pitchFamily="18" charset="0"/>
              </a:rPr>
              <a:t>, the East Mountain, where he taught meditation to a large group of students. </a:t>
            </a:r>
            <a:endParaRPr lang="en-US" altLang="zh-CN" sz="2800" dirty="0">
              <a:solidFill>
                <a:schemeClr val="bg1"/>
              </a:solidFill>
            </a:endParaRPr>
          </a:p>
        </p:txBody>
      </p:sp>
      <p:sp>
        <p:nvSpPr>
          <p:cNvPr id="5" name="矩形: 按鈕形 4">
            <a:extLst>
              <a:ext uri="{FF2B5EF4-FFF2-40B4-BE49-F238E27FC236}">
                <a16:creationId xmlns:a16="http://schemas.microsoft.com/office/drawing/2014/main" id="{722AF261-D141-8090-0948-F20DC4F533A5}"/>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Zen School-1</a:t>
            </a:r>
            <a:endParaRPr lang="zh-TW" altLang="en-US" dirty="0">
              <a:solidFill>
                <a:schemeClr val="bg1"/>
              </a:solidFill>
            </a:endParaRPr>
          </a:p>
          <a:p>
            <a:pPr algn="ctr"/>
            <a:endParaRPr lang="zh-TW" altLang="en-US" dirty="0"/>
          </a:p>
        </p:txBody>
      </p:sp>
      <p:pic>
        <p:nvPicPr>
          <p:cNvPr id="6" name="圖片 5">
            <a:extLst>
              <a:ext uri="{FF2B5EF4-FFF2-40B4-BE49-F238E27FC236}">
                <a16:creationId xmlns:a16="http://schemas.microsoft.com/office/drawing/2014/main" id="{D70721F6-7C2C-04C3-C7F6-B676CCCC82D0}"/>
              </a:ext>
            </a:extLst>
          </p:cNvPr>
          <p:cNvPicPr>
            <a:picLocks noChangeAspect="1"/>
          </p:cNvPicPr>
          <p:nvPr/>
        </p:nvPicPr>
        <p:blipFill>
          <a:blip r:embed="rId3"/>
          <a:stretch>
            <a:fillRect/>
          </a:stretch>
        </p:blipFill>
        <p:spPr>
          <a:xfrm>
            <a:off x="8902724" y="1196752"/>
            <a:ext cx="2438400" cy="2543175"/>
          </a:xfrm>
          <a:prstGeom prst="rect">
            <a:avLst/>
          </a:prstGeom>
        </p:spPr>
      </p:pic>
      <p:sp>
        <p:nvSpPr>
          <p:cNvPr id="3" name="文字方塊 2">
            <a:extLst>
              <a:ext uri="{FF2B5EF4-FFF2-40B4-BE49-F238E27FC236}">
                <a16:creationId xmlns:a16="http://schemas.microsoft.com/office/drawing/2014/main" id="{973AE63F-9515-0C1C-6CA1-4CA9C1C613A7}"/>
              </a:ext>
            </a:extLst>
          </p:cNvPr>
          <p:cNvSpPr txBox="1"/>
          <p:nvPr/>
        </p:nvSpPr>
        <p:spPr>
          <a:xfrm>
            <a:off x="10575627" y="1860352"/>
            <a:ext cx="936104" cy="607987"/>
          </a:xfrm>
          <a:prstGeom prst="rect">
            <a:avLst/>
          </a:prstGeom>
          <a:noFill/>
        </p:spPr>
        <p:txBody>
          <a:bodyPr wrap="square" rtlCol="0">
            <a:spAutoFit/>
          </a:bodyPr>
          <a:lstStyle/>
          <a:p>
            <a:pPr>
              <a:lnSpc>
                <a:spcPts val="4400"/>
              </a:lnSpc>
            </a:pPr>
            <a:r>
              <a:rPr lang="en-US" altLang="zh-TW" sz="2800" b="1" dirty="0">
                <a:solidFill>
                  <a:schemeClr val="accent6"/>
                </a:solidFill>
                <a:latin typeface="Times New Roman" panose="02020603050405020304" pitchFamily="18" charset="0"/>
              </a:rPr>
              <a:t>2</a:t>
            </a:r>
            <a:r>
              <a:rPr lang="en-US" altLang="zh-TW" sz="2800" b="1" baseline="30000" dirty="0">
                <a:solidFill>
                  <a:schemeClr val="accent6"/>
                </a:solidFill>
                <a:latin typeface="Times New Roman" panose="02020603050405020304" pitchFamily="18" charset="0"/>
              </a:rPr>
              <a:t>nd</a:t>
            </a:r>
            <a:r>
              <a:rPr lang="en-US" altLang="zh-TW" sz="2800" b="1" dirty="0">
                <a:solidFill>
                  <a:schemeClr val="accent6"/>
                </a:solidFill>
                <a:latin typeface="Times New Roman" panose="02020603050405020304" pitchFamily="18" charset="0"/>
              </a:rPr>
              <a:t> </a:t>
            </a:r>
            <a:r>
              <a:rPr lang="en-US" altLang="zh-CN" sz="2800" b="1" dirty="0">
                <a:solidFill>
                  <a:schemeClr val="accent6"/>
                </a:solidFill>
                <a:latin typeface="Times New Roman" panose="02020603050405020304" pitchFamily="18" charset="0"/>
              </a:rPr>
              <a:t> </a:t>
            </a:r>
            <a:endParaRPr lang="en-US" altLang="zh-CN" sz="2800" b="1" dirty="0">
              <a:solidFill>
                <a:schemeClr val="accent6"/>
              </a:solidFill>
            </a:endParaRPr>
          </a:p>
        </p:txBody>
      </p:sp>
    </p:spTree>
    <p:extLst>
      <p:ext uri="{BB962C8B-B14F-4D97-AF65-F5344CB8AC3E}">
        <p14:creationId xmlns:p14="http://schemas.microsoft.com/office/powerpoint/2010/main" val="2596603778"/>
      </p:ext>
    </p:extLst>
  </p:cSld>
  <p:clrMapOvr>
    <a:overrideClrMapping bg1="lt1" tx1="dk1" bg2="lt2" tx2="dk2" accent1="accent1" accent2="accent2" accent3="accent3" accent4="accent4" accent5="accent5" accent6="accent6" hlink="hlink" folHlink="folHlink"/>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A3CA4279-1851-4C9C-A80F-FC5055FA2048}"/>
              </a:ext>
            </a:extLst>
          </p:cNvPr>
          <p:cNvSpPr txBox="1"/>
          <p:nvPr/>
        </p:nvSpPr>
        <p:spPr>
          <a:xfrm>
            <a:off x="333772" y="1203672"/>
            <a:ext cx="10945216" cy="591059"/>
          </a:xfrm>
          <a:prstGeom prst="rect">
            <a:avLst/>
          </a:prstGeom>
          <a:noFill/>
        </p:spPr>
        <p:txBody>
          <a:bodyPr wrap="square" rtlCol="0">
            <a:spAutoFit/>
          </a:bodyPr>
          <a:lstStyle/>
          <a:p>
            <a:pPr>
              <a:lnSpc>
                <a:spcPts val="4200"/>
              </a:lnSpc>
              <a:spcAft>
                <a:spcPts val="1800"/>
              </a:spcAft>
            </a:pPr>
            <a:r>
              <a:rPr lang="en-US" altLang="zh-CN" sz="2800" dirty="0">
                <a:solidFill>
                  <a:schemeClr val="bg1"/>
                </a:solidFill>
              </a:rPr>
              <a:t>John McRae distinguishes four phases in the history of Chan:</a:t>
            </a:r>
          </a:p>
        </p:txBody>
      </p:sp>
      <p:sp>
        <p:nvSpPr>
          <p:cNvPr id="6" name="文字方塊 5">
            <a:extLst>
              <a:ext uri="{FF2B5EF4-FFF2-40B4-BE49-F238E27FC236}">
                <a16:creationId xmlns:a16="http://schemas.microsoft.com/office/drawing/2014/main" id="{368ACD35-ACA4-4B99-8F4A-3FC0D71B49CB}"/>
              </a:ext>
            </a:extLst>
          </p:cNvPr>
          <p:cNvSpPr txBox="1"/>
          <p:nvPr/>
        </p:nvSpPr>
        <p:spPr>
          <a:xfrm>
            <a:off x="261764" y="2254714"/>
            <a:ext cx="9145016" cy="3788160"/>
          </a:xfrm>
          <a:prstGeom prst="rect">
            <a:avLst/>
          </a:prstGeom>
          <a:noFill/>
        </p:spPr>
        <p:txBody>
          <a:bodyPr wrap="square" rtlCol="0">
            <a:spAutoFit/>
          </a:bodyPr>
          <a:lstStyle/>
          <a:p>
            <a:pPr marL="514350" indent="-514350">
              <a:lnSpc>
                <a:spcPts val="4200"/>
              </a:lnSpc>
              <a:spcAft>
                <a:spcPts val="1800"/>
              </a:spcAft>
              <a:buFont typeface="+mj-lt"/>
              <a:buAutoNum type="arabicPeriod"/>
            </a:pPr>
            <a:r>
              <a:rPr lang="en-US" altLang="zh-CN" sz="2800" dirty="0">
                <a:solidFill>
                  <a:schemeClr val="bg1"/>
                </a:solidFill>
              </a:rPr>
              <a:t>Proto-Chan (c. 500–600) (Southern and Northern Dynasties (420 to 589) and Sui Dynasty (589–618 CE)). In this phase, Chan developed in multiple locations in northern China. It was based on the practice of dhyana and is connected to the figures of Bodhidharma and </a:t>
            </a:r>
            <a:r>
              <a:rPr lang="en-US" altLang="zh-CN" sz="2800" dirty="0" err="1">
                <a:solidFill>
                  <a:schemeClr val="bg1"/>
                </a:solidFill>
              </a:rPr>
              <a:t>Huike</a:t>
            </a:r>
            <a:r>
              <a:rPr lang="en-US" altLang="zh-CN" sz="2800" dirty="0">
                <a:solidFill>
                  <a:schemeClr val="bg1"/>
                </a:solidFill>
              </a:rPr>
              <a:t>. Its principal text is the </a:t>
            </a:r>
            <a:r>
              <a:rPr lang="en-US" altLang="zh-CN" sz="2800" i="1" dirty="0">
                <a:solidFill>
                  <a:schemeClr val="bg1"/>
                </a:solidFill>
              </a:rPr>
              <a:t>Two Entrances and Four Practices</a:t>
            </a:r>
            <a:r>
              <a:rPr lang="en-US" altLang="zh-CN" sz="2800" dirty="0">
                <a:solidFill>
                  <a:schemeClr val="bg1"/>
                </a:solidFill>
              </a:rPr>
              <a:t>, attributed to Bodhidharma.</a:t>
            </a:r>
          </a:p>
        </p:txBody>
      </p:sp>
      <p:pic>
        <p:nvPicPr>
          <p:cNvPr id="8" name="圖片 7">
            <a:extLst>
              <a:ext uri="{FF2B5EF4-FFF2-40B4-BE49-F238E27FC236}">
                <a16:creationId xmlns:a16="http://schemas.microsoft.com/office/drawing/2014/main" id="{65677484-5B68-4124-A6FA-D8A774D099C3}"/>
              </a:ext>
            </a:extLst>
          </p:cNvPr>
          <p:cNvPicPr>
            <a:picLocks noChangeAspect="1"/>
          </p:cNvPicPr>
          <p:nvPr/>
        </p:nvPicPr>
        <p:blipFill>
          <a:blip r:embed="rId3"/>
          <a:stretch>
            <a:fillRect/>
          </a:stretch>
        </p:blipFill>
        <p:spPr>
          <a:xfrm>
            <a:off x="9648031" y="767134"/>
            <a:ext cx="2317094" cy="3157358"/>
          </a:xfrm>
          <a:prstGeom prst="rect">
            <a:avLst/>
          </a:prstGeom>
        </p:spPr>
      </p:pic>
      <p:pic>
        <p:nvPicPr>
          <p:cNvPr id="12" name="圖片 11">
            <a:extLst>
              <a:ext uri="{FF2B5EF4-FFF2-40B4-BE49-F238E27FC236}">
                <a16:creationId xmlns:a16="http://schemas.microsoft.com/office/drawing/2014/main" id="{419E52AA-66E1-44F2-8783-077921B37548}"/>
              </a:ext>
            </a:extLst>
          </p:cNvPr>
          <p:cNvPicPr>
            <a:picLocks noChangeAspect="1"/>
          </p:cNvPicPr>
          <p:nvPr/>
        </p:nvPicPr>
        <p:blipFill>
          <a:blip r:embed="rId4"/>
          <a:stretch>
            <a:fillRect/>
          </a:stretch>
        </p:blipFill>
        <p:spPr>
          <a:xfrm>
            <a:off x="9617099" y="4054177"/>
            <a:ext cx="2438400" cy="2543175"/>
          </a:xfrm>
          <a:prstGeom prst="rect">
            <a:avLst/>
          </a:prstGeom>
        </p:spPr>
      </p:pic>
      <p:sp>
        <p:nvSpPr>
          <p:cNvPr id="2" name="矩形: 按鈕形 1">
            <a:extLst>
              <a:ext uri="{FF2B5EF4-FFF2-40B4-BE49-F238E27FC236}">
                <a16:creationId xmlns:a16="http://schemas.microsoft.com/office/drawing/2014/main" id="{FC5F808F-42CC-0D0E-9D2D-FCF3304AD3AB}"/>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Zen School-1</a:t>
            </a:r>
            <a:endParaRPr lang="zh-TW" altLang="en-US" dirty="0">
              <a:solidFill>
                <a:schemeClr val="bg1"/>
              </a:solidFill>
            </a:endParaRPr>
          </a:p>
          <a:p>
            <a:pPr algn="ctr"/>
            <a:endParaRPr lang="zh-TW" altLang="en-US" dirty="0"/>
          </a:p>
        </p:txBody>
      </p:sp>
      <p:sp>
        <p:nvSpPr>
          <p:cNvPr id="3" name="文字方塊 2">
            <a:extLst>
              <a:ext uri="{FF2B5EF4-FFF2-40B4-BE49-F238E27FC236}">
                <a16:creationId xmlns:a16="http://schemas.microsoft.com/office/drawing/2014/main" id="{E2932724-F056-4E89-6B9E-073A4032073C}"/>
              </a:ext>
            </a:extLst>
          </p:cNvPr>
          <p:cNvSpPr txBox="1"/>
          <p:nvPr/>
        </p:nvSpPr>
        <p:spPr>
          <a:xfrm>
            <a:off x="11459009" y="2620460"/>
            <a:ext cx="936104" cy="607987"/>
          </a:xfrm>
          <a:prstGeom prst="rect">
            <a:avLst/>
          </a:prstGeom>
          <a:noFill/>
        </p:spPr>
        <p:txBody>
          <a:bodyPr wrap="square" rtlCol="0">
            <a:spAutoFit/>
          </a:bodyPr>
          <a:lstStyle/>
          <a:p>
            <a:pPr>
              <a:lnSpc>
                <a:spcPts val="4400"/>
              </a:lnSpc>
            </a:pPr>
            <a:r>
              <a:rPr lang="en-US" altLang="zh-TW" sz="2800" b="1" dirty="0">
                <a:solidFill>
                  <a:schemeClr val="bg1"/>
                </a:solidFill>
                <a:latin typeface="Times New Roman" panose="02020603050405020304" pitchFamily="18" charset="0"/>
              </a:rPr>
              <a:t>1</a:t>
            </a:r>
            <a:r>
              <a:rPr lang="en-US" altLang="zh-CN" sz="2800" b="1" baseline="30000" dirty="0">
                <a:solidFill>
                  <a:schemeClr val="bg1"/>
                </a:solidFill>
                <a:latin typeface="Times New Roman" panose="02020603050405020304" pitchFamily="18" charset="0"/>
              </a:rPr>
              <a:t>st</a:t>
            </a:r>
            <a:r>
              <a:rPr lang="en-US" altLang="zh-CN" sz="2800" b="1" dirty="0">
                <a:solidFill>
                  <a:schemeClr val="bg1"/>
                </a:solidFill>
                <a:latin typeface="Times New Roman" panose="02020603050405020304" pitchFamily="18" charset="0"/>
              </a:rPr>
              <a:t> </a:t>
            </a:r>
            <a:endParaRPr lang="en-US" altLang="zh-CN" sz="2800" b="1" dirty="0">
              <a:solidFill>
                <a:schemeClr val="bg1"/>
              </a:solidFill>
            </a:endParaRPr>
          </a:p>
        </p:txBody>
      </p:sp>
      <p:sp>
        <p:nvSpPr>
          <p:cNvPr id="4" name="文字方塊 3">
            <a:extLst>
              <a:ext uri="{FF2B5EF4-FFF2-40B4-BE49-F238E27FC236}">
                <a16:creationId xmlns:a16="http://schemas.microsoft.com/office/drawing/2014/main" id="{CEEB6B85-C98F-952E-0E07-6C41820F427D}"/>
              </a:ext>
            </a:extLst>
          </p:cNvPr>
          <p:cNvSpPr txBox="1"/>
          <p:nvPr/>
        </p:nvSpPr>
        <p:spPr>
          <a:xfrm>
            <a:off x="11206980" y="4837237"/>
            <a:ext cx="936104" cy="607987"/>
          </a:xfrm>
          <a:prstGeom prst="rect">
            <a:avLst/>
          </a:prstGeom>
          <a:noFill/>
        </p:spPr>
        <p:txBody>
          <a:bodyPr wrap="square" rtlCol="0">
            <a:spAutoFit/>
          </a:bodyPr>
          <a:lstStyle/>
          <a:p>
            <a:pPr>
              <a:lnSpc>
                <a:spcPts val="4400"/>
              </a:lnSpc>
            </a:pPr>
            <a:r>
              <a:rPr lang="en-US" altLang="zh-TW" sz="2800" b="1" dirty="0">
                <a:solidFill>
                  <a:schemeClr val="accent6"/>
                </a:solidFill>
                <a:latin typeface="Times New Roman" panose="02020603050405020304" pitchFamily="18" charset="0"/>
              </a:rPr>
              <a:t>2</a:t>
            </a:r>
            <a:r>
              <a:rPr lang="en-US" altLang="zh-TW" sz="2800" b="1" baseline="30000" dirty="0">
                <a:solidFill>
                  <a:schemeClr val="accent6"/>
                </a:solidFill>
                <a:latin typeface="Times New Roman" panose="02020603050405020304" pitchFamily="18" charset="0"/>
              </a:rPr>
              <a:t>nd</a:t>
            </a:r>
            <a:r>
              <a:rPr lang="en-US" altLang="zh-TW" sz="2800" b="1" dirty="0">
                <a:solidFill>
                  <a:schemeClr val="accent6"/>
                </a:solidFill>
                <a:latin typeface="Times New Roman" panose="02020603050405020304" pitchFamily="18" charset="0"/>
              </a:rPr>
              <a:t> </a:t>
            </a:r>
            <a:r>
              <a:rPr lang="en-US" altLang="zh-CN" sz="2800" b="1" dirty="0">
                <a:solidFill>
                  <a:schemeClr val="accent6"/>
                </a:solidFill>
                <a:latin typeface="Times New Roman" panose="02020603050405020304" pitchFamily="18" charset="0"/>
              </a:rPr>
              <a:t> </a:t>
            </a:r>
            <a:endParaRPr lang="en-US" altLang="zh-CN" sz="2800" b="1" dirty="0">
              <a:solidFill>
                <a:schemeClr val="accent6"/>
              </a:solidFill>
            </a:endParaRPr>
          </a:p>
        </p:txBody>
      </p:sp>
    </p:spTree>
    <p:extLst>
      <p:ext uri="{BB962C8B-B14F-4D97-AF65-F5344CB8AC3E}">
        <p14:creationId xmlns:p14="http://schemas.microsoft.com/office/powerpoint/2010/main" val="96906590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2"/>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3" grpId="0"/>
      <p:bldP spid="4" grpId="0"/>
    </p:bldLst>
  </p:timing>
</p:sld>
</file>

<file path=ppt/slides/slide6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DB4DBF97-DFCF-2332-604B-EC3C3AC6F349}"/>
              </a:ext>
            </a:extLst>
          </p:cNvPr>
          <p:cNvSpPr txBox="1"/>
          <p:nvPr/>
        </p:nvSpPr>
        <p:spPr>
          <a:xfrm>
            <a:off x="981844" y="1844824"/>
            <a:ext cx="10225136" cy="3284104"/>
          </a:xfrm>
          <a:prstGeom prst="rect">
            <a:avLst/>
          </a:prstGeom>
          <a:noFill/>
        </p:spPr>
        <p:txBody>
          <a:bodyPr wrap="square" rtlCol="0">
            <a:spAutoFit/>
          </a:bodyPr>
          <a:lstStyle/>
          <a:p>
            <a:pPr>
              <a:lnSpc>
                <a:spcPts val="4200"/>
              </a:lnSpc>
              <a:spcAft>
                <a:spcPts val="1800"/>
              </a:spcAft>
            </a:pPr>
            <a:r>
              <a:rPr lang="en-US" altLang="zh-CN" sz="2800" dirty="0">
                <a:solidFill>
                  <a:schemeClr val="bg1"/>
                </a:solidFill>
              </a:rPr>
              <a:t>Bodhidharma arrived in China at a time when interest in meditation was on the rise. However, he didn’t receive support from any emperor or local ruler, and didn’t write down any of his teachings, which were only passed on to his students. Just one brief treatise, The </a:t>
            </a:r>
            <a:r>
              <a:rPr lang="en-US" altLang="zh-CN" sz="2800" i="1" dirty="0">
                <a:solidFill>
                  <a:schemeClr val="bg1"/>
                </a:solidFill>
              </a:rPr>
              <a:t>Two Entrances and Four Practices</a:t>
            </a:r>
            <a:r>
              <a:rPr lang="en-US" altLang="zh-CN" sz="2800" dirty="0">
                <a:solidFill>
                  <a:schemeClr val="bg1"/>
                </a:solidFill>
              </a:rPr>
              <a:t>, is considered a fairly reliable record of his teachings.</a:t>
            </a:r>
          </a:p>
        </p:txBody>
      </p:sp>
      <p:sp>
        <p:nvSpPr>
          <p:cNvPr id="5" name="矩形: 按鈕形 4">
            <a:extLst>
              <a:ext uri="{FF2B5EF4-FFF2-40B4-BE49-F238E27FC236}">
                <a16:creationId xmlns:a16="http://schemas.microsoft.com/office/drawing/2014/main" id="{524BB900-A59E-EA8E-C776-2520BA69619D}"/>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Zen School-1</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1958667930"/>
      </p:ext>
    </p:extLst>
  </p:cSld>
  <p:clrMapOvr>
    <a:overrideClrMapping bg1="lt1" tx1="dk1" bg2="lt2" tx2="dk2" accent1="accent1" accent2="accent2" accent3="accent3" accent4="accent4" accent5="accent5" accent6="accent6" hlink="hlink" folHlink="folHlink"/>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文字方塊 5">
            <a:extLst>
              <a:ext uri="{FF2B5EF4-FFF2-40B4-BE49-F238E27FC236}">
                <a16:creationId xmlns:a16="http://schemas.microsoft.com/office/drawing/2014/main" id="{42E44A2A-5366-7579-8125-1967C157B7E3}"/>
              </a:ext>
            </a:extLst>
          </p:cNvPr>
          <p:cNvSpPr txBox="1"/>
          <p:nvPr/>
        </p:nvSpPr>
        <p:spPr>
          <a:xfrm>
            <a:off x="2998068" y="1628800"/>
            <a:ext cx="7456884" cy="591059"/>
          </a:xfrm>
          <a:prstGeom prst="rect">
            <a:avLst/>
          </a:prstGeom>
          <a:noFill/>
        </p:spPr>
        <p:txBody>
          <a:bodyPr wrap="square" rtlCol="0">
            <a:spAutoFit/>
          </a:bodyPr>
          <a:lstStyle/>
          <a:p>
            <a:pPr>
              <a:lnSpc>
                <a:spcPts val="4200"/>
              </a:lnSpc>
              <a:spcAft>
                <a:spcPts val="1800"/>
              </a:spcAft>
            </a:pPr>
            <a:r>
              <a:rPr lang="en-US" altLang="zh-CN" sz="2800" b="1" i="1" dirty="0">
                <a:solidFill>
                  <a:schemeClr val="bg1"/>
                </a:solidFill>
              </a:rPr>
              <a:t>Two Entrances and Four Practices</a:t>
            </a:r>
          </a:p>
        </p:txBody>
      </p:sp>
      <p:sp>
        <p:nvSpPr>
          <p:cNvPr id="7" name="矩形: 按鈕形 6">
            <a:extLst>
              <a:ext uri="{FF2B5EF4-FFF2-40B4-BE49-F238E27FC236}">
                <a16:creationId xmlns:a16="http://schemas.microsoft.com/office/drawing/2014/main" id="{74F86592-C19F-BA0D-8A22-B95E3CC8BB0A}"/>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Zen School-1</a:t>
            </a:r>
            <a:endParaRPr lang="zh-TW" altLang="en-US" dirty="0">
              <a:solidFill>
                <a:schemeClr val="bg1"/>
              </a:solidFill>
            </a:endParaRPr>
          </a:p>
          <a:p>
            <a:pPr algn="ctr"/>
            <a:endParaRPr lang="zh-TW" altLang="en-US" dirty="0"/>
          </a:p>
        </p:txBody>
      </p:sp>
      <p:sp>
        <p:nvSpPr>
          <p:cNvPr id="8" name="文字方塊 7">
            <a:extLst>
              <a:ext uri="{FF2B5EF4-FFF2-40B4-BE49-F238E27FC236}">
                <a16:creationId xmlns:a16="http://schemas.microsoft.com/office/drawing/2014/main" id="{6E55EF44-10AE-20BC-A3DF-63454BD17526}"/>
              </a:ext>
            </a:extLst>
          </p:cNvPr>
          <p:cNvSpPr txBox="1"/>
          <p:nvPr/>
        </p:nvSpPr>
        <p:spPr>
          <a:xfrm>
            <a:off x="1053852" y="2852936"/>
            <a:ext cx="10657184" cy="1668277"/>
          </a:xfrm>
          <a:prstGeom prst="rect">
            <a:avLst/>
          </a:prstGeom>
          <a:noFill/>
        </p:spPr>
        <p:txBody>
          <a:bodyPr wrap="square" rtlCol="0">
            <a:spAutoFit/>
          </a:bodyPr>
          <a:lstStyle/>
          <a:p>
            <a:pPr>
              <a:lnSpc>
                <a:spcPts val="4200"/>
              </a:lnSpc>
              <a:spcAft>
                <a:spcPts val="1800"/>
              </a:spcAft>
            </a:pPr>
            <a:r>
              <a:rPr lang="en-US" altLang="zh-CN" sz="2800" dirty="0">
                <a:solidFill>
                  <a:schemeClr val="bg1"/>
                </a:solidFill>
              </a:rPr>
              <a:t>For those who are yet to enter the path, there are many options. Ultimately, however, there are two basic types: first, entry by principle, and second, entry by practice.</a:t>
            </a:r>
          </a:p>
        </p:txBody>
      </p:sp>
    </p:spTree>
    <p:extLst>
      <p:ext uri="{BB962C8B-B14F-4D97-AF65-F5344CB8AC3E}">
        <p14:creationId xmlns:p14="http://schemas.microsoft.com/office/powerpoint/2010/main" val="164504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6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9" name="文字方塊 8">
            <a:extLst>
              <a:ext uri="{FF2B5EF4-FFF2-40B4-BE49-F238E27FC236}">
                <a16:creationId xmlns:a16="http://schemas.microsoft.com/office/drawing/2014/main" id="{35723D16-474D-5F74-E2E0-19F7CA1228E0}"/>
              </a:ext>
            </a:extLst>
          </p:cNvPr>
          <p:cNvSpPr txBox="1"/>
          <p:nvPr/>
        </p:nvSpPr>
        <p:spPr>
          <a:xfrm>
            <a:off x="981844" y="2325557"/>
            <a:ext cx="10657184" cy="2206886"/>
          </a:xfrm>
          <a:prstGeom prst="rect">
            <a:avLst/>
          </a:prstGeom>
          <a:noFill/>
        </p:spPr>
        <p:txBody>
          <a:bodyPr wrap="square" rtlCol="0">
            <a:spAutoFit/>
          </a:bodyPr>
          <a:lstStyle/>
          <a:p>
            <a:pPr>
              <a:lnSpc>
                <a:spcPts val="4200"/>
              </a:lnSpc>
              <a:spcAft>
                <a:spcPts val="1800"/>
              </a:spcAft>
            </a:pPr>
            <a:r>
              <a:rPr lang="en-US" altLang="zh-CN" sz="2800" b="1" dirty="0">
                <a:solidFill>
                  <a:schemeClr val="bg1"/>
                </a:solidFill>
              </a:rPr>
              <a:t>Entry by principle </a:t>
            </a:r>
            <a:r>
              <a:rPr lang="en-US" altLang="zh-CN" sz="2800" dirty="0">
                <a:solidFill>
                  <a:schemeClr val="bg1"/>
                </a:solidFill>
              </a:rPr>
              <a:t>means relying on the teachings and </a:t>
            </a:r>
            <a:r>
              <a:rPr lang="en-US" altLang="zh-CN" sz="2800" dirty="0" err="1">
                <a:solidFill>
                  <a:schemeClr val="bg1"/>
                </a:solidFill>
              </a:rPr>
              <a:t>realising</a:t>
            </a:r>
            <a:r>
              <a:rPr lang="en-US" altLang="zh-CN" sz="2800" dirty="0">
                <a:solidFill>
                  <a:schemeClr val="bg1"/>
                </a:solidFill>
              </a:rPr>
              <a:t> their guiding principle: the deeply held faith that ordinary sentient beings and enlightened ones are the same in their true nature, yet due to adventitious and unreal obscuration this is not able to manifest clearly. </a:t>
            </a:r>
          </a:p>
        </p:txBody>
      </p:sp>
      <p:sp>
        <p:nvSpPr>
          <p:cNvPr id="4" name="矩形: 按鈕形 3">
            <a:extLst>
              <a:ext uri="{FF2B5EF4-FFF2-40B4-BE49-F238E27FC236}">
                <a16:creationId xmlns:a16="http://schemas.microsoft.com/office/drawing/2014/main" id="{3CE1347A-AE8D-DF7A-8E15-E8EB638CA3E3}"/>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Zen School-1</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1097747403"/>
      </p:ext>
    </p:extLst>
  </p:cSld>
  <p:clrMapOvr>
    <a:overrideClrMapping bg1="lt1" tx1="dk1" bg2="lt2" tx2="dk2" accent1="accent1" accent2="accent2" accent3="accent3" accent4="accent4" accent5="accent5" accent6="accent6" hlink="hlink" folHlink="folHlink"/>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DB70DDF8-54CD-7004-30D7-69AE689CF0BE}"/>
              </a:ext>
            </a:extLst>
          </p:cNvPr>
          <p:cNvSpPr txBox="1"/>
          <p:nvPr/>
        </p:nvSpPr>
        <p:spPr>
          <a:xfrm>
            <a:off x="981844" y="2056252"/>
            <a:ext cx="10729192" cy="2745495"/>
          </a:xfrm>
          <a:prstGeom prst="rect">
            <a:avLst/>
          </a:prstGeom>
          <a:noFill/>
        </p:spPr>
        <p:txBody>
          <a:bodyPr wrap="square" rtlCol="0">
            <a:spAutoFit/>
          </a:bodyPr>
          <a:lstStyle/>
          <a:p>
            <a:pPr>
              <a:lnSpc>
                <a:spcPts val="4200"/>
              </a:lnSpc>
              <a:spcAft>
                <a:spcPts val="1800"/>
              </a:spcAft>
            </a:pPr>
            <a:r>
              <a:rPr lang="en-US" altLang="zh-CN" sz="2800" dirty="0">
                <a:solidFill>
                  <a:schemeClr val="bg1"/>
                </a:solidFill>
              </a:rPr>
              <a:t>If you want to abandon the unreal and turn to the real, sit steadily and </a:t>
            </a:r>
            <a:r>
              <a:rPr lang="en-US" altLang="zh-CN" sz="2800" u="sng" dirty="0">
                <a:solidFill>
                  <a:schemeClr val="bg1"/>
                </a:solidFill>
              </a:rPr>
              <a:t>gaze at a wall</a:t>
            </a:r>
            <a:r>
              <a:rPr lang="en-US" altLang="zh-CN" sz="2800" dirty="0">
                <a:solidFill>
                  <a:schemeClr val="bg1"/>
                </a:solidFill>
              </a:rPr>
              <a:t>. Self and other, ordinary people and enlightened ones, are one and the same. Sit firmly without moving, no longer following spoken instructions. In this you are identical with the hidden form of the true principle, a stillness without name. This is the </a:t>
            </a:r>
            <a:r>
              <a:rPr lang="en-US" altLang="zh-CN" sz="2800" b="1" dirty="0">
                <a:solidFill>
                  <a:schemeClr val="bg1"/>
                </a:solidFill>
              </a:rPr>
              <a:t>entrance by principle</a:t>
            </a:r>
            <a:r>
              <a:rPr lang="en-US" altLang="zh-CN" sz="2800" dirty="0">
                <a:solidFill>
                  <a:schemeClr val="bg1"/>
                </a:solidFill>
              </a:rPr>
              <a:t>.</a:t>
            </a:r>
          </a:p>
        </p:txBody>
      </p:sp>
      <p:sp>
        <p:nvSpPr>
          <p:cNvPr id="5" name="矩形: 按鈕形 4">
            <a:extLst>
              <a:ext uri="{FF2B5EF4-FFF2-40B4-BE49-F238E27FC236}">
                <a16:creationId xmlns:a16="http://schemas.microsoft.com/office/drawing/2014/main" id="{511AAFA2-74DA-4630-CEFB-6F0D7865AC9E}"/>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Zen School-1</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1949162697"/>
      </p:ext>
    </p:extLst>
  </p:cSld>
  <p:clrMapOvr>
    <a:overrideClrMapping bg1="lt1" tx1="dk1" bg2="lt2" tx2="dk2" accent1="accent1" accent2="accent2" accent3="accent3" accent4="accent4" accent5="accent5" accent6="accent6" hlink="hlink" folHlink="folHlink"/>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9AD14068-62C3-9FF1-ED8F-45DDB6E6667D}"/>
              </a:ext>
            </a:extLst>
          </p:cNvPr>
          <p:cNvSpPr txBox="1"/>
          <p:nvPr/>
        </p:nvSpPr>
        <p:spPr>
          <a:xfrm>
            <a:off x="837828" y="2056252"/>
            <a:ext cx="10729192" cy="2745495"/>
          </a:xfrm>
          <a:prstGeom prst="rect">
            <a:avLst/>
          </a:prstGeom>
          <a:noFill/>
        </p:spPr>
        <p:txBody>
          <a:bodyPr wrap="square" rtlCol="0">
            <a:spAutoFit/>
          </a:bodyPr>
          <a:lstStyle/>
          <a:p>
            <a:pPr>
              <a:lnSpc>
                <a:spcPts val="4200"/>
              </a:lnSpc>
              <a:spcAft>
                <a:spcPts val="1800"/>
              </a:spcAft>
            </a:pPr>
            <a:r>
              <a:rPr lang="en-US" altLang="zh-CN" sz="2800" b="1" dirty="0">
                <a:solidFill>
                  <a:schemeClr val="bg1"/>
                </a:solidFill>
              </a:rPr>
              <a:t>Entry by practice </a:t>
            </a:r>
            <a:r>
              <a:rPr lang="en-US" altLang="zh-CN" sz="2800" dirty="0">
                <a:solidFill>
                  <a:schemeClr val="bg1"/>
                </a:solidFill>
              </a:rPr>
              <a:t>refers to four practices. All other practices are included within these four. What is the sequence of these four practices? The first is the practice of </a:t>
            </a:r>
            <a:r>
              <a:rPr lang="en-US" altLang="zh-CN" sz="2800" u="sng" dirty="0">
                <a:solidFill>
                  <a:schemeClr val="bg1"/>
                </a:solidFill>
              </a:rPr>
              <a:t>contemplating retribution for past wrongdoing</a:t>
            </a:r>
            <a:r>
              <a:rPr lang="en-US" altLang="zh-CN" sz="2800" dirty="0">
                <a:solidFill>
                  <a:schemeClr val="bg1"/>
                </a:solidFill>
              </a:rPr>
              <a:t>. The second is the practice of </a:t>
            </a:r>
            <a:r>
              <a:rPr lang="en-US" altLang="zh-CN" sz="2800" u="sng" dirty="0">
                <a:solidFill>
                  <a:schemeClr val="bg1"/>
                </a:solidFill>
              </a:rPr>
              <a:t>contemplating dependence</a:t>
            </a:r>
            <a:r>
              <a:rPr lang="en-US" altLang="zh-CN" sz="2800" dirty="0">
                <a:solidFill>
                  <a:schemeClr val="bg1"/>
                </a:solidFill>
              </a:rPr>
              <a:t>. The third is not </a:t>
            </a:r>
            <a:r>
              <a:rPr lang="en-US" altLang="zh-CN" sz="2800" u="sng" dirty="0">
                <a:solidFill>
                  <a:schemeClr val="bg1"/>
                </a:solidFill>
              </a:rPr>
              <a:t>seeking</a:t>
            </a:r>
            <a:r>
              <a:rPr lang="en-US" altLang="zh-CN" sz="2800" dirty="0">
                <a:solidFill>
                  <a:schemeClr val="bg1"/>
                </a:solidFill>
              </a:rPr>
              <a:t>. The fourth is </a:t>
            </a:r>
            <a:r>
              <a:rPr lang="en-US" altLang="zh-CN" sz="2800" u="sng" dirty="0" err="1">
                <a:solidFill>
                  <a:schemeClr val="bg1"/>
                </a:solidFill>
              </a:rPr>
              <a:t>practising</a:t>
            </a:r>
            <a:r>
              <a:rPr lang="en-US" altLang="zh-CN" sz="2800" u="sng" dirty="0">
                <a:solidFill>
                  <a:schemeClr val="bg1"/>
                </a:solidFill>
              </a:rPr>
              <a:t> in accord with the dharma</a:t>
            </a:r>
            <a:r>
              <a:rPr lang="en-US" altLang="zh-CN" sz="2800" dirty="0">
                <a:solidFill>
                  <a:schemeClr val="bg1"/>
                </a:solidFill>
              </a:rPr>
              <a:t>. </a:t>
            </a:r>
          </a:p>
        </p:txBody>
      </p:sp>
      <p:sp>
        <p:nvSpPr>
          <p:cNvPr id="5" name="矩形: 按鈕形 4">
            <a:extLst>
              <a:ext uri="{FF2B5EF4-FFF2-40B4-BE49-F238E27FC236}">
                <a16:creationId xmlns:a16="http://schemas.microsoft.com/office/drawing/2014/main" id="{08816D89-CC1D-6284-3F4D-04B2DBE6E2BF}"/>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Zen School-1</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2383742652"/>
      </p:ext>
    </p:extLst>
  </p:cSld>
  <p:clrMapOvr>
    <a:overrideClrMapping bg1="lt1" tx1="dk1" bg2="lt2" tx2="dk2" accent1="accent1" accent2="accent2" accent3="accent3" accent4="accent4" accent5="accent5" accent6="accent6" hlink="hlink" folHlink="folHlink"/>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98C3E7F5-DCD0-843B-52A3-5CDF98E02058}"/>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Zen School-1</a:t>
            </a:r>
            <a:endParaRPr lang="zh-TW" altLang="en-US" dirty="0">
              <a:solidFill>
                <a:schemeClr val="bg1"/>
              </a:solidFill>
            </a:endParaRPr>
          </a:p>
          <a:p>
            <a:pPr algn="ctr"/>
            <a:endParaRPr lang="zh-TW" altLang="en-US" dirty="0"/>
          </a:p>
        </p:txBody>
      </p:sp>
      <p:sp>
        <p:nvSpPr>
          <p:cNvPr id="5" name="文字方塊 4">
            <a:extLst>
              <a:ext uri="{FF2B5EF4-FFF2-40B4-BE49-F238E27FC236}">
                <a16:creationId xmlns:a16="http://schemas.microsoft.com/office/drawing/2014/main" id="{076C96E1-C470-079A-48CE-4C8F14CD46E2}"/>
              </a:ext>
            </a:extLst>
          </p:cNvPr>
          <p:cNvSpPr txBox="1"/>
          <p:nvPr/>
        </p:nvSpPr>
        <p:spPr>
          <a:xfrm>
            <a:off x="837828" y="1412776"/>
            <a:ext cx="10873208" cy="4361322"/>
          </a:xfrm>
          <a:prstGeom prst="rect">
            <a:avLst/>
          </a:prstGeom>
          <a:noFill/>
        </p:spPr>
        <p:txBody>
          <a:bodyPr wrap="square" rtlCol="0">
            <a:spAutoFit/>
          </a:bodyPr>
          <a:lstStyle/>
          <a:p>
            <a:pPr>
              <a:lnSpc>
                <a:spcPts val="4200"/>
              </a:lnSpc>
              <a:spcAft>
                <a:spcPts val="1800"/>
              </a:spcAft>
            </a:pPr>
            <a:r>
              <a:rPr lang="en-US" altLang="zh-CN" sz="2800" dirty="0">
                <a:solidFill>
                  <a:schemeClr val="bg1"/>
                </a:solidFill>
              </a:rPr>
              <a:t>What is </a:t>
            </a:r>
            <a:r>
              <a:rPr lang="en-US" altLang="zh-CN" sz="2800" b="1" dirty="0">
                <a:solidFill>
                  <a:schemeClr val="bg1"/>
                </a:solidFill>
              </a:rPr>
              <a:t>the practice of contemplating retribution for past wrongdoings</a:t>
            </a:r>
            <a:r>
              <a:rPr lang="en-US" altLang="zh-CN" sz="2800" dirty="0">
                <a:solidFill>
                  <a:schemeClr val="bg1"/>
                </a:solidFill>
              </a:rPr>
              <a:t>? When a person who is cultivating the path experiences suffering, they should think to themselves as follows: ‘For incalculable </a:t>
            </a:r>
            <a:r>
              <a:rPr lang="en-US" altLang="zh-CN" sz="2800" dirty="0" err="1">
                <a:solidFill>
                  <a:schemeClr val="bg1"/>
                </a:solidFill>
              </a:rPr>
              <a:t>aeons</a:t>
            </a:r>
            <a:r>
              <a:rPr lang="en-US" altLang="zh-CN" sz="2800" dirty="0">
                <a:solidFill>
                  <a:schemeClr val="bg1"/>
                </a:solidFill>
              </a:rPr>
              <a:t> in the past, I have abandoned the source to chase after trivialities, wandering aimlessly through all the realms of existence, incurring retribution for the wrongdoings and the unbounded harm I have done. Even if I have done nothing wrong recently, this is the ripening of negative karma from my long past misdeeds. It is not sent by the gods or inflicted by other people.'</a:t>
            </a:r>
          </a:p>
        </p:txBody>
      </p:sp>
    </p:spTree>
    <p:extLst>
      <p:ext uri="{BB962C8B-B14F-4D97-AF65-F5344CB8AC3E}">
        <p14:creationId xmlns:p14="http://schemas.microsoft.com/office/powerpoint/2010/main" val="2075992645"/>
      </p:ext>
    </p:extLst>
  </p:cSld>
  <p:clrMapOvr>
    <a:overrideClrMapping bg1="lt1" tx1="dk1" bg2="lt2" tx2="dk2" accent1="accent1" accent2="accent2" accent3="accent3" accent4="accent4" accent5="accent5" accent6="accent6" hlink="hlink" folHlink="folHlink"/>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ED2FF96A-C554-26C7-799F-377173545C38}"/>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Zen School-1</a:t>
            </a:r>
            <a:endParaRPr lang="zh-TW" altLang="en-US" dirty="0">
              <a:solidFill>
                <a:schemeClr val="bg1"/>
              </a:solidFill>
            </a:endParaRPr>
          </a:p>
          <a:p>
            <a:pPr algn="ctr"/>
            <a:endParaRPr lang="zh-TW" altLang="en-US" dirty="0"/>
          </a:p>
        </p:txBody>
      </p:sp>
      <p:sp>
        <p:nvSpPr>
          <p:cNvPr id="5" name="文字方塊 4">
            <a:extLst>
              <a:ext uri="{FF2B5EF4-FFF2-40B4-BE49-F238E27FC236}">
                <a16:creationId xmlns:a16="http://schemas.microsoft.com/office/drawing/2014/main" id="{33686B75-4DAA-3A97-5F5F-A73A2148B936}"/>
              </a:ext>
            </a:extLst>
          </p:cNvPr>
          <p:cNvSpPr txBox="1"/>
          <p:nvPr/>
        </p:nvSpPr>
        <p:spPr>
          <a:xfrm>
            <a:off x="765820" y="1772816"/>
            <a:ext cx="10873208" cy="3284104"/>
          </a:xfrm>
          <a:prstGeom prst="rect">
            <a:avLst/>
          </a:prstGeom>
          <a:noFill/>
        </p:spPr>
        <p:txBody>
          <a:bodyPr wrap="square" rtlCol="0">
            <a:spAutoFit/>
          </a:bodyPr>
          <a:lstStyle/>
          <a:p>
            <a:pPr>
              <a:lnSpc>
                <a:spcPts val="4200"/>
              </a:lnSpc>
              <a:spcAft>
                <a:spcPts val="1800"/>
              </a:spcAft>
            </a:pPr>
            <a:r>
              <a:rPr lang="en-US" altLang="zh-CN" sz="2800" dirty="0">
                <a:solidFill>
                  <a:schemeClr val="bg1"/>
                </a:solidFill>
              </a:rPr>
              <a:t>Those who bear suffering with willingness do not give rise to further wrongdoing. As the sutra says: ‘When you meet with suffering, do not despair.' How does this work? It works by </a:t>
            </a:r>
            <a:r>
              <a:rPr lang="en-US" altLang="zh-CN" sz="2800" dirty="0" err="1">
                <a:solidFill>
                  <a:schemeClr val="bg1"/>
                </a:solidFill>
              </a:rPr>
              <a:t>recognising</a:t>
            </a:r>
            <a:r>
              <a:rPr lang="en-US" altLang="zh-CN" sz="2800" dirty="0">
                <a:solidFill>
                  <a:schemeClr val="bg1"/>
                </a:solidFill>
              </a:rPr>
              <a:t> the source. When you develop this attitude, you are in harmony with the principle. Understanding the nature of adversity, you progress on the path. This is what I call the practice of contemplating retribution for past wrongdoings.</a:t>
            </a:r>
          </a:p>
        </p:txBody>
      </p:sp>
    </p:spTree>
    <p:extLst>
      <p:ext uri="{BB962C8B-B14F-4D97-AF65-F5344CB8AC3E}">
        <p14:creationId xmlns:p14="http://schemas.microsoft.com/office/powerpoint/2010/main" val="3540916036"/>
      </p:ext>
    </p:extLst>
  </p:cSld>
  <p:clrMapOvr>
    <a:overrideClrMapping bg1="lt1" tx1="dk1" bg2="lt2" tx2="dk2" accent1="accent1" accent2="accent2" accent3="accent3" accent4="accent4" accent5="accent5" accent6="accent6" hlink="hlink" folHlink="folHlink"/>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C0F8573C-9B72-F43D-FCC7-7F83C8384498}"/>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Zen School-1</a:t>
            </a:r>
            <a:endParaRPr lang="zh-TW" altLang="en-US" dirty="0">
              <a:solidFill>
                <a:schemeClr val="bg1"/>
              </a:solidFill>
            </a:endParaRPr>
          </a:p>
          <a:p>
            <a:pPr algn="ctr"/>
            <a:endParaRPr lang="zh-TW" altLang="en-US" dirty="0"/>
          </a:p>
        </p:txBody>
      </p:sp>
      <p:sp>
        <p:nvSpPr>
          <p:cNvPr id="5" name="文字方塊 4">
            <a:extLst>
              <a:ext uri="{FF2B5EF4-FFF2-40B4-BE49-F238E27FC236}">
                <a16:creationId xmlns:a16="http://schemas.microsoft.com/office/drawing/2014/main" id="{96B84E5E-6BCE-F263-6C95-6A04F8B173C5}"/>
              </a:ext>
            </a:extLst>
          </p:cNvPr>
          <p:cNvSpPr txBox="1"/>
          <p:nvPr/>
        </p:nvSpPr>
        <p:spPr>
          <a:xfrm>
            <a:off x="693812" y="1412776"/>
            <a:ext cx="11017224" cy="4361322"/>
          </a:xfrm>
          <a:prstGeom prst="rect">
            <a:avLst/>
          </a:prstGeom>
          <a:noFill/>
        </p:spPr>
        <p:txBody>
          <a:bodyPr wrap="square" rtlCol="0">
            <a:spAutoFit/>
          </a:bodyPr>
          <a:lstStyle/>
          <a:p>
            <a:pPr>
              <a:lnSpc>
                <a:spcPts val="4200"/>
              </a:lnSpc>
              <a:spcAft>
                <a:spcPts val="1800"/>
              </a:spcAft>
            </a:pPr>
            <a:r>
              <a:rPr lang="en-US" altLang="zh-CN" sz="2800" dirty="0">
                <a:solidFill>
                  <a:schemeClr val="bg1"/>
                </a:solidFill>
              </a:rPr>
              <a:t>Second is </a:t>
            </a:r>
            <a:r>
              <a:rPr lang="en-US" altLang="zh-CN" sz="2800" b="1" dirty="0">
                <a:solidFill>
                  <a:schemeClr val="bg1"/>
                </a:solidFill>
              </a:rPr>
              <a:t>the practice of contemplating dependence</a:t>
            </a:r>
            <a:r>
              <a:rPr lang="en-US" altLang="zh-CN" sz="2800" dirty="0">
                <a:solidFill>
                  <a:schemeClr val="bg1"/>
                </a:solidFill>
              </a:rPr>
              <a:t>. Sentient beings have no self, but they continue to exist in dependence upon their past actions. The experiences of happiness and suffering are both based on dependent arising. If you become successful, prosperous, highly praised and the like, you should think: ‘These circumstances are entirely due to my past lives. I am enjoying them at this moment, but when the conditions for them are gone, they will not remain either. How can I exult in having them when gaining and losing them depend on these conditions?'</a:t>
            </a:r>
          </a:p>
        </p:txBody>
      </p:sp>
    </p:spTree>
    <p:extLst>
      <p:ext uri="{BB962C8B-B14F-4D97-AF65-F5344CB8AC3E}">
        <p14:creationId xmlns:p14="http://schemas.microsoft.com/office/powerpoint/2010/main" val="3369001386"/>
      </p:ext>
    </p:extLst>
  </p:cSld>
  <p:clrMapOvr>
    <a:overrideClrMapping bg1="lt1" tx1="dk1" bg2="lt2" tx2="dk2" accent1="accent1" accent2="accent2" accent3="accent3" accent4="accent4" accent5="accent5" accent6="accent6" hlink="hlink" folHlink="folHlink"/>
  </p:clrMapOvr>
</p:sld>
</file>

<file path=ppt/slides/slide6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11A29AFB-3979-3474-C669-B870BC46A86C}"/>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Zen School-1</a:t>
            </a:r>
            <a:endParaRPr lang="zh-TW" altLang="en-US" dirty="0">
              <a:solidFill>
                <a:schemeClr val="bg1"/>
              </a:solidFill>
            </a:endParaRPr>
          </a:p>
          <a:p>
            <a:pPr algn="ctr"/>
            <a:endParaRPr lang="zh-TW" altLang="en-US" dirty="0"/>
          </a:p>
        </p:txBody>
      </p:sp>
      <p:sp>
        <p:nvSpPr>
          <p:cNvPr id="5" name="文字方塊 4">
            <a:extLst>
              <a:ext uri="{FF2B5EF4-FFF2-40B4-BE49-F238E27FC236}">
                <a16:creationId xmlns:a16="http://schemas.microsoft.com/office/drawing/2014/main" id="{FE399F7F-5190-69CB-A5EE-27444970AB23}"/>
              </a:ext>
            </a:extLst>
          </p:cNvPr>
          <p:cNvSpPr txBox="1"/>
          <p:nvPr/>
        </p:nvSpPr>
        <p:spPr>
          <a:xfrm>
            <a:off x="693812" y="2420888"/>
            <a:ext cx="11017224" cy="1668277"/>
          </a:xfrm>
          <a:prstGeom prst="rect">
            <a:avLst/>
          </a:prstGeom>
          <a:noFill/>
        </p:spPr>
        <p:txBody>
          <a:bodyPr wrap="square" rtlCol="0">
            <a:spAutoFit/>
          </a:bodyPr>
          <a:lstStyle/>
          <a:p>
            <a:pPr>
              <a:lnSpc>
                <a:spcPts val="4200"/>
              </a:lnSpc>
              <a:spcAft>
                <a:spcPts val="1800"/>
              </a:spcAft>
            </a:pPr>
            <a:r>
              <a:rPr lang="en-US" altLang="zh-CN" sz="2800" dirty="0">
                <a:solidFill>
                  <a:schemeClr val="bg1"/>
                </a:solidFill>
              </a:rPr>
              <a:t>Then your mind will not be subject to ups and downs, you will be unmoved by the winds of exultation, profoundly in accord with the path. This is what I call the practice of contemplating dependence.</a:t>
            </a:r>
          </a:p>
        </p:txBody>
      </p:sp>
    </p:spTree>
    <p:extLst>
      <p:ext uri="{BB962C8B-B14F-4D97-AF65-F5344CB8AC3E}">
        <p14:creationId xmlns:p14="http://schemas.microsoft.com/office/powerpoint/2010/main" val="3651779292"/>
      </p:ext>
    </p:extLst>
  </p:cSld>
  <p:clrMapOvr>
    <a:overrideClrMapping bg1="lt1" tx1="dk1" bg2="lt2" tx2="dk2" accent1="accent1" accent2="accent2" accent3="accent3" accent4="accent4" accent5="accent5" accent6="accent6" hlink="hlink" folHlink="folHlink"/>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88F30522-6842-AE4A-3360-8774AC32DBCF}"/>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Zen School-1</a:t>
            </a:r>
            <a:endParaRPr lang="zh-TW" altLang="en-US" dirty="0">
              <a:solidFill>
                <a:schemeClr val="bg1"/>
              </a:solidFill>
            </a:endParaRPr>
          </a:p>
          <a:p>
            <a:pPr algn="ctr"/>
            <a:endParaRPr lang="zh-TW" altLang="en-US" dirty="0"/>
          </a:p>
        </p:txBody>
      </p:sp>
      <p:sp>
        <p:nvSpPr>
          <p:cNvPr id="5" name="文字方塊 4">
            <a:extLst>
              <a:ext uri="{FF2B5EF4-FFF2-40B4-BE49-F238E27FC236}">
                <a16:creationId xmlns:a16="http://schemas.microsoft.com/office/drawing/2014/main" id="{F306928E-5299-37A6-2A27-545A92F240E2}"/>
              </a:ext>
            </a:extLst>
          </p:cNvPr>
          <p:cNvSpPr txBox="1"/>
          <p:nvPr/>
        </p:nvSpPr>
        <p:spPr>
          <a:xfrm>
            <a:off x="585800" y="2325557"/>
            <a:ext cx="11017224" cy="2206886"/>
          </a:xfrm>
          <a:prstGeom prst="rect">
            <a:avLst/>
          </a:prstGeom>
          <a:noFill/>
        </p:spPr>
        <p:txBody>
          <a:bodyPr wrap="square" rtlCol="0">
            <a:spAutoFit/>
          </a:bodyPr>
          <a:lstStyle/>
          <a:p>
            <a:pPr>
              <a:lnSpc>
                <a:spcPts val="4200"/>
              </a:lnSpc>
              <a:spcAft>
                <a:spcPts val="1800"/>
              </a:spcAft>
            </a:pPr>
            <a:r>
              <a:rPr lang="en-US" altLang="zh-CN" sz="2800" dirty="0">
                <a:solidFill>
                  <a:schemeClr val="bg1"/>
                </a:solidFill>
              </a:rPr>
              <a:t> Third is </a:t>
            </a:r>
            <a:r>
              <a:rPr lang="en-US" altLang="zh-CN" sz="2800" b="1" dirty="0">
                <a:solidFill>
                  <a:schemeClr val="bg1"/>
                </a:solidFill>
              </a:rPr>
              <a:t>the practice of not seeking</a:t>
            </a:r>
            <a:r>
              <a:rPr lang="en-US" altLang="zh-CN" sz="2800" dirty="0">
                <a:solidFill>
                  <a:schemeClr val="bg1"/>
                </a:solidFill>
              </a:rPr>
              <a:t>. Worldly people are always deluded, developing attachment at every point. This is called ‘seeking'. Wise people understand how the true principle is applied to ordinary life. Once peace of mind is unchanging, the body becomes adaptable to change. </a:t>
            </a:r>
          </a:p>
        </p:txBody>
      </p:sp>
    </p:spTree>
    <p:extLst>
      <p:ext uri="{BB962C8B-B14F-4D97-AF65-F5344CB8AC3E}">
        <p14:creationId xmlns:p14="http://schemas.microsoft.com/office/powerpoint/2010/main" val="1519338616"/>
      </p:ext>
    </p:extLst>
  </p:cSld>
  <p:clrMapOvr>
    <a:overrideClrMapping bg1="lt1" tx1="dk1" bg2="lt2" tx2="dk2" accent1="accent1" accent2="accent2" accent3="accent3" accent4="accent4" accent5="accent5" accent6="accent6" hlink="hlink" folHlink="folHlink"/>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1F37D17A-C5C9-0F16-3F09-C7BD6BF8EDAA}"/>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Zen School-1</a:t>
            </a:r>
            <a:endParaRPr lang="zh-TW" altLang="en-US" dirty="0">
              <a:solidFill>
                <a:schemeClr val="bg1"/>
              </a:solidFill>
            </a:endParaRPr>
          </a:p>
          <a:p>
            <a:pPr algn="ctr"/>
            <a:endParaRPr lang="zh-TW" altLang="en-US" dirty="0"/>
          </a:p>
        </p:txBody>
      </p:sp>
      <p:sp>
        <p:nvSpPr>
          <p:cNvPr id="5" name="文字方塊 4">
            <a:extLst>
              <a:ext uri="{FF2B5EF4-FFF2-40B4-BE49-F238E27FC236}">
                <a16:creationId xmlns:a16="http://schemas.microsoft.com/office/drawing/2014/main" id="{03AD873B-34F2-D616-D3E0-3790A3D40080}"/>
              </a:ext>
            </a:extLst>
          </p:cNvPr>
          <p:cNvSpPr txBox="1"/>
          <p:nvPr/>
        </p:nvSpPr>
        <p:spPr>
          <a:xfrm>
            <a:off x="585800" y="2204864"/>
            <a:ext cx="11017224" cy="2745495"/>
          </a:xfrm>
          <a:prstGeom prst="rect">
            <a:avLst/>
          </a:prstGeom>
          <a:noFill/>
        </p:spPr>
        <p:txBody>
          <a:bodyPr wrap="square" rtlCol="0">
            <a:spAutoFit/>
          </a:bodyPr>
          <a:lstStyle/>
          <a:p>
            <a:pPr>
              <a:lnSpc>
                <a:spcPts val="4200"/>
              </a:lnSpc>
              <a:spcAft>
                <a:spcPts val="1800"/>
              </a:spcAft>
            </a:pPr>
            <a:r>
              <a:rPr lang="en-US" altLang="zh-CN" sz="2800" dirty="0">
                <a:solidFill>
                  <a:schemeClr val="bg1"/>
                </a:solidFill>
              </a:rPr>
              <a:t>All existent things are empty, so there is nothing to aim for. Good and bad always follow one another. The three realms in which we have lived for so long are like a house on fire. To have a body is to suffer. Who can find peace? When you fully understand this, you cease to think of the many forms of existence, and no longer seek anything.</a:t>
            </a:r>
          </a:p>
        </p:txBody>
      </p:sp>
    </p:spTree>
    <p:extLst>
      <p:ext uri="{BB962C8B-B14F-4D97-AF65-F5344CB8AC3E}">
        <p14:creationId xmlns:p14="http://schemas.microsoft.com/office/powerpoint/2010/main" val="3985725152"/>
      </p:ext>
    </p:extLst>
  </p:cSld>
  <p:clrMapOvr>
    <a:overrideClrMapping bg1="lt1" tx1="dk1" bg2="lt2" tx2="dk2" accent1="accent1" accent2="accent2" accent3="accent3" accent4="accent4" accent5="accent5" accent6="accent6" hlink="hlink" folHlink="folHlink"/>
  </p:clrMapOvr>
</p:sld>
</file>

<file path=ppt/slides/slide7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FF328FB4-83FF-A45F-94C8-CD4059092856}"/>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Zen School-1</a:t>
            </a:r>
            <a:endParaRPr lang="zh-TW" altLang="en-US" dirty="0">
              <a:solidFill>
                <a:schemeClr val="bg1"/>
              </a:solidFill>
            </a:endParaRPr>
          </a:p>
          <a:p>
            <a:pPr algn="ctr"/>
            <a:endParaRPr lang="zh-TW" altLang="en-US" dirty="0"/>
          </a:p>
        </p:txBody>
      </p:sp>
      <p:sp>
        <p:nvSpPr>
          <p:cNvPr id="5" name="文字方塊 4">
            <a:extLst>
              <a:ext uri="{FF2B5EF4-FFF2-40B4-BE49-F238E27FC236}">
                <a16:creationId xmlns:a16="http://schemas.microsoft.com/office/drawing/2014/main" id="{05D33F71-7125-0B7B-A46A-E9F1268EF394}"/>
              </a:ext>
            </a:extLst>
          </p:cNvPr>
          <p:cNvSpPr txBox="1"/>
          <p:nvPr/>
        </p:nvSpPr>
        <p:spPr>
          <a:xfrm>
            <a:off x="909836" y="1844824"/>
            <a:ext cx="11017224" cy="2668551"/>
          </a:xfrm>
          <a:prstGeom prst="rect">
            <a:avLst/>
          </a:prstGeom>
          <a:noFill/>
        </p:spPr>
        <p:txBody>
          <a:bodyPr wrap="square" rtlCol="0">
            <a:spAutoFit/>
          </a:bodyPr>
          <a:lstStyle/>
          <a:p>
            <a:pPr>
              <a:lnSpc>
                <a:spcPts val="4200"/>
              </a:lnSpc>
              <a:spcAft>
                <a:spcPts val="1800"/>
              </a:spcAft>
            </a:pPr>
            <a:r>
              <a:rPr lang="en-US" altLang="zh-CN" sz="2800" dirty="0">
                <a:solidFill>
                  <a:schemeClr val="bg1"/>
                </a:solidFill>
              </a:rPr>
              <a:t>The sutra says:</a:t>
            </a:r>
          </a:p>
          <a:p>
            <a:pPr>
              <a:lnSpc>
                <a:spcPts val="4200"/>
              </a:lnSpc>
            </a:pPr>
            <a:r>
              <a:rPr lang="en-US" altLang="zh-CN" sz="2800" dirty="0">
                <a:solidFill>
                  <a:schemeClr val="bg1"/>
                </a:solidFill>
              </a:rPr>
              <a:t>Everyone who is seeking is suffering;</a:t>
            </a:r>
          </a:p>
          <a:p>
            <a:pPr>
              <a:lnSpc>
                <a:spcPts val="4200"/>
              </a:lnSpc>
              <a:spcAft>
                <a:spcPts val="1800"/>
              </a:spcAft>
            </a:pPr>
            <a:r>
              <a:rPr lang="en-US" altLang="zh-CN" sz="2800" dirty="0">
                <a:solidFill>
                  <a:schemeClr val="bg1"/>
                </a:solidFill>
              </a:rPr>
              <a:t>Only when you stop seeking will you be happy. </a:t>
            </a:r>
          </a:p>
          <a:p>
            <a:pPr>
              <a:lnSpc>
                <a:spcPts val="4200"/>
              </a:lnSpc>
              <a:spcAft>
                <a:spcPts val="1800"/>
              </a:spcAft>
            </a:pPr>
            <a:r>
              <a:rPr lang="en-US" altLang="zh-CN" sz="2800" dirty="0">
                <a:solidFill>
                  <a:schemeClr val="bg1"/>
                </a:solidFill>
              </a:rPr>
              <a:t>Thus to truly not seek anything is to genuinely </a:t>
            </a:r>
            <a:r>
              <a:rPr lang="en-US" altLang="zh-CN" sz="2800" dirty="0" err="1">
                <a:solidFill>
                  <a:schemeClr val="bg1"/>
                </a:solidFill>
              </a:rPr>
              <a:t>practise</a:t>
            </a:r>
            <a:r>
              <a:rPr lang="en-US" altLang="zh-CN" sz="2800" dirty="0">
                <a:solidFill>
                  <a:schemeClr val="bg1"/>
                </a:solidFill>
              </a:rPr>
              <a:t> the path.</a:t>
            </a:r>
          </a:p>
        </p:txBody>
      </p:sp>
    </p:spTree>
    <p:extLst>
      <p:ext uri="{BB962C8B-B14F-4D97-AF65-F5344CB8AC3E}">
        <p14:creationId xmlns:p14="http://schemas.microsoft.com/office/powerpoint/2010/main" val="2360527950"/>
      </p:ext>
    </p:extLst>
  </p:cSld>
  <p:clrMapOvr>
    <a:overrideClrMapping bg1="lt1" tx1="dk1" bg2="lt2" tx2="dk2" accent1="accent1" accent2="accent2" accent3="accent3" accent4="accent4" accent5="accent5" accent6="accent6" hlink="hlink" folHlink="folHlink"/>
  </p:clrMapOvr>
</p:sld>
</file>

<file path=ppt/slides/slide7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3E64912C-D37A-3008-6836-7B203ACCE30F}"/>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Zen School-1</a:t>
            </a:r>
            <a:endParaRPr lang="zh-TW" altLang="en-US" dirty="0">
              <a:solidFill>
                <a:schemeClr val="bg1"/>
              </a:solidFill>
            </a:endParaRPr>
          </a:p>
          <a:p>
            <a:pPr algn="ctr"/>
            <a:endParaRPr lang="zh-TW" altLang="en-US" dirty="0"/>
          </a:p>
        </p:txBody>
      </p:sp>
      <p:sp>
        <p:nvSpPr>
          <p:cNvPr id="5" name="文字方塊 4">
            <a:extLst>
              <a:ext uri="{FF2B5EF4-FFF2-40B4-BE49-F238E27FC236}">
                <a16:creationId xmlns:a16="http://schemas.microsoft.com/office/drawing/2014/main" id="{D55C8F27-DDB4-683B-4136-B0A8BC787E1A}"/>
              </a:ext>
            </a:extLst>
          </p:cNvPr>
          <p:cNvSpPr txBox="1"/>
          <p:nvPr/>
        </p:nvSpPr>
        <p:spPr>
          <a:xfrm>
            <a:off x="693812" y="2420888"/>
            <a:ext cx="10369152" cy="2206886"/>
          </a:xfrm>
          <a:prstGeom prst="rect">
            <a:avLst/>
          </a:prstGeom>
          <a:noFill/>
        </p:spPr>
        <p:txBody>
          <a:bodyPr wrap="square" rtlCol="0">
            <a:spAutoFit/>
          </a:bodyPr>
          <a:lstStyle/>
          <a:p>
            <a:pPr>
              <a:lnSpc>
                <a:spcPts val="4200"/>
              </a:lnSpc>
              <a:spcAft>
                <a:spcPts val="1800"/>
              </a:spcAft>
            </a:pPr>
            <a:r>
              <a:rPr lang="en-US" altLang="zh-CN" sz="2800" dirty="0">
                <a:solidFill>
                  <a:schemeClr val="bg1"/>
                </a:solidFill>
              </a:rPr>
              <a:t>Fourth, </a:t>
            </a:r>
            <a:r>
              <a:rPr lang="en-US" altLang="zh-CN" sz="2800" b="1" dirty="0" err="1">
                <a:solidFill>
                  <a:schemeClr val="bg1"/>
                </a:solidFill>
              </a:rPr>
              <a:t>practising</a:t>
            </a:r>
            <a:r>
              <a:rPr lang="en-US" altLang="zh-CN" sz="2800" b="1" dirty="0">
                <a:solidFill>
                  <a:schemeClr val="bg1"/>
                </a:solidFill>
              </a:rPr>
              <a:t> in accord with the dharma</a:t>
            </a:r>
            <a:r>
              <a:rPr lang="en-US" altLang="zh-CN" sz="2800" dirty="0">
                <a:solidFill>
                  <a:schemeClr val="bg1"/>
                </a:solidFill>
              </a:rPr>
              <a:t>. It is thanks to the essential purity of the principle that it enacts the dharma. The many forms taken by the principle are empty, without defilement or attachment, without ‘this' or ‘that'.</a:t>
            </a:r>
          </a:p>
        </p:txBody>
      </p:sp>
    </p:spTree>
    <p:extLst>
      <p:ext uri="{BB962C8B-B14F-4D97-AF65-F5344CB8AC3E}">
        <p14:creationId xmlns:p14="http://schemas.microsoft.com/office/powerpoint/2010/main" val="4092273459"/>
      </p:ext>
    </p:extLst>
  </p:cSld>
  <p:clrMapOvr>
    <a:overrideClrMapping bg1="lt1" tx1="dk1" bg2="lt2" tx2="dk2" accent1="accent1" accent2="accent2" accent3="accent3" accent4="accent4" accent5="accent5" accent6="accent6" hlink="hlink" folHlink="folHlink"/>
  </p:clrMapOvr>
</p:sld>
</file>

<file path=ppt/slides/slide7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1ECE2A0B-6974-4CFF-2651-22E276494E49}"/>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Zen School-1</a:t>
            </a:r>
            <a:endParaRPr lang="zh-TW" altLang="en-US" dirty="0">
              <a:solidFill>
                <a:schemeClr val="bg1"/>
              </a:solidFill>
            </a:endParaRPr>
          </a:p>
          <a:p>
            <a:pPr algn="ctr"/>
            <a:endParaRPr lang="zh-TW" altLang="en-US" dirty="0"/>
          </a:p>
        </p:txBody>
      </p:sp>
      <p:sp>
        <p:nvSpPr>
          <p:cNvPr id="5" name="文字方塊 4">
            <a:extLst>
              <a:ext uri="{FF2B5EF4-FFF2-40B4-BE49-F238E27FC236}">
                <a16:creationId xmlns:a16="http://schemas.microsoft.com/office/drawing/2014/main" id="{9BB1039A-83B9-FA42-BC1F-BDB57575155D}"/>
              </a:ext>
            </a:extLst>
          </p:cNvPr>
          <p:cNvSpPr txBox="1"/>
          <p:nvPr/>
        </p:nvSpPr>
        <p:spPr>
          <a:xfrm>
            <a:off x="1269876" y="1700808"/>
            <a:ext cx="10369152" cy="3668825"/>
          </a:xfrm>
          <a:prstGeom prst="rect">
            <a:avLst/>
          </a:prstGeom>
          <a:noFill/>
        </p:spPr>
        <p:txBody>
          <a:bodyPr wrap="square" rtlCol="0">
            <a:spAutoFit/>
          </a:bodyPr>
          <a:lstStyle/>
          <a:p>
            <a:pPr>
              <a:lnSpc>
                <a:spcPts val="4200"/>
              </a:lnSpc>
              <a:spcAft>
                <a:spcPts val="1800"/>
              </a:spcAft>
            </a:pPr>
            <a:r>
              <a:rPr lang="en-US" altLang="zh-CN" sz="2800" dirty="0">
                <a:solidFill>
                  <a:schemeClr val="bg1"/>
                </a:solidFill>
              </a:rPr>
              <a:t>The sutra says: </a:t>
            </a:r>
          </a:p>
          <a:p>
            <a:pPr>
              <a:lnSpc>
                <a:spcPts val="4200"/>
              </a:lnSpc>
              <a:spcAft>
                <a:spcPts val="1800"/>
              </a:spcAft>
            </a:pPr>
            <a:r>
              <a:rPr lang="en-US" altLang="zh-CN" sz="2800" dirty="0">
                <a:solidFill>
                  <a:schemeClr val="bg1"/>
                </a:solidFill>
              </a:rPr>
              <a:t>In the dharma there are no sentient beings,</a:t>
            </a:r>
          </a:p>
          <a:p>
            <a:pPr>
              <a:lnSpc>
                <a:spcPts val="4200"/>
              </a:lnSpc>
              <a:spcAft>
                <a:spcPts val="1800"/>
              </a:spcAft>
            </a:pPr>
            <a:r>
              <a:rPr lang="en-US" altLang="zh-CN" sz="2800" dirty="0">
                <a:solidFill>
                  <a:schemeClr val="bg1"/>
                </a:solidFill>
              </a:rPr>
              <a:t>Because it is free of the defilements of sentient beings. </a:t>
            </a:r>
          </a:p>
          <a:p>
            <a:pPr>
              <a:lnSpc>
                <a:spcPts val="4200"/>
              </a:lnSpc>
              <a:spcAft>
                <a:spcPts val="1800"/>
              </a:spcAft>
            </a:pPr>
            <a:r>
              <a:rPr lang="en-US" altLang="zh-CN" sz="2800" dirty="0">
                <a:solidFill>
                  <a:schemeClr val="bg1"/>
                </a:solidFill>
              </a:rPr>
              <a:t>In the dharma there is no ego,</a:t>
            </a:r>
          </a:p>
          <a:p>
            <a:pPr>
              <a:lnSpc>
                <a:spcPts val="4200"/>
              </a:lnSpc>
              <a:spcAft>
                <a:spcPts val="1800"/>
              </a:spcAft>
            </a:pPr>
            <a:r>
              <a:rPr lang="en-US" altLang="zh-CN" sz="2800" dirty="0">
                <a:solidFill>
                  <a:schemeClr val="bg1"/>
                </a:solidFill>
              </a:rPr>
              <a:t>Because it is free from the defilements of ego.</a:t>
            </a:r>
          </a:p>
        </p:txBody>
      </p:sp>
    </p:spTree>
    <p:extLst>
      <p:ext uri="{BB962C8B-B14F-4D97-AF65-F5344CB8AC3E}">
        <p14:creationId xmlns:p14="http://schemas.microsoft.com/office/powerpoint/2010/main" val="596602788"/>
      </p:ext>
    </p:extLst>
  </p:cSld>
  <p:clrMapOvr>
    <a:overrideClrMapping bg1="lt1" tx1="dk1" bg2="lt2" tx2="dk2" accent1="accent1" accent2="accent2" accent3="accent3" accent4="accent4" accent5="accent5" accent6="accent6" hlink="hlink" folHlink="folHlink"/>
  </p:clrMapOvr>
</p:sld>
</file>

<file path=ppt/slides/slide7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2DAA3D33-EB40-B932-DDF3-6FFC9E63B4F9}"/>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Zen School-1</a:t>
            </a:r>
            <a:endParaRPr lang="zh-TW" altLang="en-US" dirty="0">
              <a:solidFill>
                <a:schemeClr val="bg1"/>
              </a:solidFill>
            </a:endParaRPr>
          </a:p>
          <a:p>
            <a:pPr algn="ctr"/>
            <a:endParaRPr lang="zh-TW" altLang="en-US" dirty="0"/>
          </a:p>
        </p:txBody>
      </p:sp>
      <p:sp>
        <p:nvSpPr>
          <p:cNvPr id="5" name="文字方塊 4">
            <a:extLst>
              <a:ext uri="{FF2B5EF4-FFF2-40B4-BE49-F238E27FC236}">
                <a16:creationId xmlns:a16="http://schemas.microsoft.com/office/drawing/2014/main" id="{FF77B50A-D5D0-9DE6-07DE-290C09F43FEF}"/>
              </a:ext>
            </a:extLst>
          </p:cNvPr>
          <p:cNvSpPr txBox="1"/>
          <p:nvPr/>
        </p:nvSpPr>
        <p:spPr>
          <a:xfrm>
            <a:off x="693812" y="1268760"/>
            <a:ext cx="11089232" cy="4592155"/>
          </a:xfrm>
          <a:prstGeom prst="rect">
            <a:avLst/>
          </a:prstGeom>
          <a:noFill/>
        </p:spPr>
        <p:txBody>
          <a:bodyPr wrap="square" rtlCol="0">
            <a:spAutoFit/>
          </a:bodyPr>
          <a:lstStyle/>
          <a:p>
            <a:pPr>
              <a:lnSpc>
                <a:spcPts val="4200"/>
              </a:lnSpc>
              <a:spcAft>
                <a:spcPts val="1800"/>
              </a:spcAft>
            </a:pPr>
            <a:r>
              <a:rPr lang="en-US" altLang="zh-CN" sz="2800" dirty="0">
                <a:solidFill>
                  <a:schemeClr val="bg1"/>
                </a:solidFill>
              </a:rPr>
              <a:t>If wise people can develop confidence in the principle then their practice will be in accord with the dharma.</a:t>
            </a:r>
          </a:p>
          <a:p>
            <a:pPr>
              <a:lnSpc>
                <a:spcPts val="4200"/>
              </a:lnSpc>
              <a:spcAft>
                <a:spcPts val="1800"/>
              </a:spcAft>
            </a:pPr>
            <a:r>
              <a:rPr lang="en-US" altLang="zh-CN" sz="2800" dirty="0">
                <a:solidFill>
                  <a:schemeClr val="bg1"/>
                </a:solidFill>
              </a:rPr>
              <a:t>Things in their essence are not parsim</a:t>
            </a:r>
            <a:r>
              <a:rPr lang="en-US" altLang="zh-CN" sz="2800" u="sng" dirty="0">
                <a:solidFill>
                  <a:schemeClr val="bg1"/>
                </a:solidFill>
              </a:rPr>
              <a:t>o</a:t>
            </a:r>
            <a:r>
              <a:rPr lang="en-US" altLang="zh-CN" sz="2800" dirty="0">
                <a:solidFill>
                  <a:schemeClr val="bg1"/>
                </a:solidFill>
              </a:rPr>
              <a:t>nious of body and life, so engage in the practice of giving. The mind is not stingy; if you understand the three aspects of emptiness you will be without dependence or attachment. So, once you have abandoned defilement, you will not grasp at categories when you are teaching sentient beings. Helping yourself in this way, you are also able to help others, and can be an ornament of the path to awakening.</a:t>
            </a:r>
          </a:p>
        </p:txBody>
      </p:sp>
    </p:spTree>
    <p:extLst>
      <p:ext uri="{BB962C8B-B14F-4D97-AF65-F5344CB8AC3E}">
        <p14:creationId xmlns:p14="http://schemas.microsoft.com/office/powerpoint/2010/main" val="2972320280"/>
      </p:ext>
    </p:extLst>
  </p:cSld>
  <p:clrMapOvr>
    <a:overrideClrMapping bg1="lt1" tx1="dk1" bg2="lt2" tx2="dk2" accent1="accent1" accent2="accent2" accent3="accent3" accent4="accent4" accent5="accent5" accent6="accent6" hlink="hlink" folHlink="folHlink"/>
  </p:clrMapOvr>
</p:sld>
</file>

<file path=ppt/slides/slide7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37EEED01-255A-A33F-88B2-CD4EA47207F9}"/>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Zen School-1</a:t>
            </a:r>
            <a:endParaRPr lang="zh-TW" altLang="en-US" dirty="0">
              <a:solidFill>
                <a:schemeClr val="bg1"/>
              </a:solidFill>
            </a:endParaRPr>
          </a:p>
          <a:p>
            <a:pPr algn="ctr"/>
            <a:endParaRPr lang="zh-TW" altLang="en-US" dirty="0"/>
          </a:p>
        </p:txBody>
      </p:sp>
      <p:sp>
        <p:nvSpPr>
          <p:cNvPr id="5" name="文字方塊 4">
            <a:extLst>
              <a:ext uri="{FF2B5EF4-FFF2-40B4-BE49-F238E27FC236}">
                <a16:creationId xmlns:a16="http://schemas.microsoft.com/office/drawing/2014/main" id="{63CE01F7-EBF4-5D9A-210B-CF39FE2C536E}"/>
              </a:ext>
            </a:extLst>
          </p:cNvPr>
          <p:cNvSpPr txBox="1"/>
          <p:nvPr/>
        </p:nvSpPr>
        <p:spPr>
          <a:xfrm>
            <a:off x="837828" y="2132856"/>
            <a:ext cx="10513168" cy="2206886"/>
          </a:xfrm>
          <a:prstGeom prst="rect">
            <a:avLst/>
          </a:prstGeom>
          <a:noFill/>
        </p:spPr>
        <p:txBody>
          <a:bodyPr wrap="square" rtlCol="0">
            <a:spAutoFit/>
          </a:bodyPr>
          <a:lstStyle/>
          <a:p>
            <a:pPr>
              <a:lnSpc>
                <a:spcPts val="4200"/>
              </a:lnSpc>
              <a:spcAft>
                <a:spcPts val="1800"/>
              </a:spcAft>
            </a:pPr>
            <a:r>
              <a:rPr lang="en-US" altLang="zh-CN" sz="2800" dirty="0">
                <a:solidFill>
                  <a:schemeClr val="bg1"/>
                </a:solidFill>
              </a:rPr>
              <a:t>This is what the perfection of giving is like, and the other five perfections as well. When you eliminate delusion and cultivate the practice of the six perfections, then there is nothing to be </a:t>
            </a:r>
            <a:r>
              <a:rPr lang="en-US" altLang="zh-CN" sz="2800" dirty="0" err="1">
                <a:solidFill>
                  <a:schemeClr val="bg1"/>
                </a:solidFill>
              </a:rPr>
              <a:t>practised</a:t>
            </a:r>
            <a:r>
              <a:rPr lang="en-US" altLang="zh-CN" sz="2800" dirty="0">
                <a:solidFill>
                  <a:schemeClr val="bg1"/>
                </a:solidFill>
              </a:rPr>
              <a:t>. This is </a:t>
            </a:r>
            <a:r>
              <a:rPr lang="en-US" altLang="zh-CN" sz="2800" dirty="0" err="1">
                <a:solidFill>
                  <a:schemeClr val="bg1"/>
                </a:solidFill>
              </a:rPr>
              <a:t>practising</a:t>
            </a:r>
            <a:r>
              <a:rPr lang="en-US" altLang="zh-CN" sz="2800" dirty="0">
                <a:solidFill>
                  <a:schemeClr val="bg1"/>
                </a:solidFill>
              </a:rPr>
              <a:t> in accord with the dharma.</a:t>
            </a:r>
          </a:p>
        </p:txBody>
      </p:sp>
    </p:spTree>
    <p:extLst>
      <p:ext uri="{BB962C8B-B14F-4D97-AF65-F5344CB8AC3E}">
        <p14:creationId xmlns:p14="http://schemas.microsoft.com/office/powerpoint/2010/main" val="1779864254"/>
      </p:ext>
    </p:extLst>
  </p:cSld>
  <p:clrMapOvr>
    <a:overrideClrMapping bg1="lt1" tx1="dk1" bg2="lt2" tx2="dk2" accent1="accent1" accent2="accent2" accent3="accent3" accent4="accent4" accent5="accent5" accent6="accent6" hlink="hlink" folHlink="folHlink"/>
  </p:clrMapOvr>
</p:sld>
</file>

<file path=ppt/slides/slide7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83507044-63D1-46D5-9D84-466FB10C3EAB}"/>
              </a:ext>
            </a:extLst>
          </p:cNvPr>
          <p:cNvSpPr txBox="1"/>
          <p:nvPr/>
        </p:nvSpPr>
        <p:spPr>
          <a:xfrm>
            <a:off x="117749" y="1196752"/>
            <a:ext cx="4752528" cy="2206886"/>
          </a:xfrm>
          <a:prstGeom prst="rect">
            <a:avLst/>
          </a:prstGeom>
          <a:noFill/>
        </p:spPr>
        <p:txBody>
          <a:bodyPr wrap="square" rtlCol="0">
            <a:spAutoFit/>
          </a:bodyPr>
          <a:lstStyle/>
          <a:p>
            <a:pPr marL="514350" indent="-514350">
              <a:lnSpc>
                <a:spcPts val="4200"/>
              </a:lnSpc>
              <a:buFont typeface="+mj-lt"/>
              <a:buAutoNum type="arabicPeriod" startAt="2"/>
            </a:pPr>
            <a:r>
              <a:rPr lang="en-US" altLang="zh-CN" sz="2800" b="1" dirty="0">
                <a:solidFill>
                  <a:schemeClr val="bg1"/>
                </a:solidFill>
              </a:rPr>
              <a:t>Early Chan </a:t>
            </a:r>
            <a:r>
              <a:rPr lang="en-US" altLang="zh-CN" sz="2800" dirty="0">
                <a:solidFill>
                  <a:schemeClr val="bg1"/>
                </a:solidFill>
              </a:rPr>
              <a:t>(c. 600–900) (Tang Dynasty (618–907 CE)). In this phase, Chan took its first clear contours. </a:t>
            </a:r>
          </a:p>
        </p:txBody>
      </p:sp>
      <p:sp>
        <p:nvSpPr>
          <p:cNvPr id="6" name="矩形: 按鈕形 5">
            <a:extLst>
              <a:ext uri="{FF2B5EF4-FFF2-40B4-BE49-F238E27FC236}">
                <a16:creationId xmlns:a16="http://schemas.microsoft.com/office/drawing/2014/main" id="{E0ED472C-D409-59FC-1656-D349FB4D2E31}"/>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Zen School-1</a:t>
            </a:r>
            <a:endParaRPr lang="zh-TW" altLang="en-US" dirty="0">
              <a:solidFill>
                <a:schemeClr val="bg1"/>
              </a:solidFill>
            </a:endParaRPr>
          </a:p>
          <a:p>
            <a:pPr algn="ctr"/>
            <a:endParaRPr lang="zh-TW" altLang="en-US" dirty="0"/>
          </a:p>
        </p:txBody>
      </p:sp>
      <p:pic>
        <p:nvPicPr>
          <p:cNvPr id="8" name="圖片 7">
            <a:extLst>
              <a:ext uri="{FF2B5EF4-FFF2-40B4-BE49-F238E27FC236}">
                <a16:creationId xmlns:a16="http://schemas.microsoft.com/office/drawing/2014/main" id="{2D2D3B21-9FEB-432C-8A04-0EEE06380354}"/>
              </a:ext>
            </a:extLst>
          </p:cNvPr>
          <p:cNvPicPr>
            <a:picLocks noChangeAspect="1"/>
          </p:cNvPicPr>
          <p:nvPr/>
        </p:nvPicPr>
        <p:blipFill>
          <a:blip r:embed="rId3"/>
          <a:stretch>
            <a:fillRect/>
          </a:stretch>
        </p:blipFill>
        <p:spPr>
          <a:xfrm>
            <a:off x="7277841" y="44624"/>
            <a:ext cx="2138962" cy="2057497"/>
          </a:xfrm>
          <a:prstGeom prst="rect">
            <a:avLst/>
          </a:prstGeom>
        </p:spPr>
      </p:pic>
      <p:pic>
        <p:nvPicPr>
          <p:cNvPr id="10" name="圖片 9">
            <a:extLst>
              <a:ext uri="{FF2B5EF4-FFF2-40B4-BE49-F238E27FC236}">
                <a16:creationId xmlns:a16="http://schemas.microsoft.com/office/drawing/2014/main" id="{3E3CB365-87E7-410B-A4B6-70409A923E16}"/>
              </a:ext>
            </a:extLst>
          </p:cNvPr>
          <p:cNvPicPr>
            <a:picLocks noChangeAspect="1"/>
          </p:cNvPicPr>
          <p:nvPr/>
        </p:nvPicPr>
        <p:blipFill>
          <a:blip r:embed="rId4"/>
          <a:stretch>
            <a:fillRect/>
          </a:stretch>
        </p:blipFill>
        <p:spPr>
          <a:xfrm>
            <a:off x="9993634" y="1994888"/>
            <a:ext cx="2198079" cy="2131694"/>
          </a:xfrm>
          <a:prstGeom prst="rect">
            <a:avLst/>
          </a:prstGeom>
        </p:spPr>
      </p:pic>
      <p:pic>
        <p:nvPicPr>
          <p:cNvPr id="12" name="圖片 11">
            <a:extLst>
              <a:ext uri="{FF2B5EF4-FFF2-40B4-BE49-F238E27FC236}">
                <a16:creationId xmlns:a16="http://schemas.microsoft.com/office/drawing/2014/main" id="{CB8A6897-646F-4F0E-9504-7BE4C6A4EBBC}"/>
              </a:ext>
            </a:extLst>
          </p:cNvPr>
          <p:cNvPicPr>
            <a:picLocks noChangeAspect="1"/>
          </p:cNvPicPr>
          <p:nvPr/>
        </p:nvPicPr>
        <p:blipFill>
          <a:blip r:embed="rId5"/>
          <a:stretch>
            <a:fillRect/>
          </a:stretch>
        </p:blipFill>
        <p:spPr>
          <a:xfrm>
            <a:off x="7045977" y="2426936"/>
            <a:ext cx="2138962" cy="2499208"/>
          </a:xfrm>
          <a:prstGeom prst="rect">
            <a:avLst/>
          </a:prstGeom>
        </p:spPr>
      </p:pic>
      <p:pic>
        <p:nvPicPr>
          <p:cNvPr id="14" name="圖片 13">
            <a:extLst>
              <a:ext uri="{FF2B5EF4-FFF2-40B4-BE49-F238E27FC236}">
                <a16:creationId xmlns:a16="http://schemas.microsoft.com/office/drawing/2014/main" id="{9D1DC5C5-0A53-42E1-8E81-EC4160D985F6}"/>
              </a:ext>
            </a:extLst>
          </p:cNvPr>
          <p:cNvPicPr>
            <a:picLocks noChangeAspect="1"/>
          </p:cNvPicPr>
          <p:nvPr/>
        </p:nvPicPr>
        <p:blipFill>
          <a:blip r:embed="rId6"/>
          <a:stretch>
            <a:fillRect/>
          </a:stretch>
        </p:blipFill>
        <p:spPr>
          <a:xfrm>
            <a:off x="9890870" y="4478794"/>
            <a:ext cx="2198079" cy="2355086"/>
          </a:xfrm>
          <a:prstGeom prst="rect">
            <a:avLst/>
          </a:prstGeom>
        </p:spPr>
      </p:pic>
      <p:sp>
        <p:nvSpPr>
          <p:cNvPr id="15" name="箭號: 向下 14">
            <a:extLst>
              <a:ext uri="{FF2B5EF4-FFF2-40B4-BE49-F238E27FC236}">
                <a16:creationId xmlns:a16="http://schemas.microsoft.com/office/drawing/2014/main" id="{F8B3E1C1-81A9-B03E-1349-E6E2B2F174C5}"/>
              </a:ext>
            </a:extLst>
          </p:cNvPr>
          <p:cNvSpPr/>
          <p:nvPr/>
        </p:nvSpPr>
        <p:spPr>
          <a:xfrm rot="18756910">
            <a:off x="9634591" y="1435075"/>
            <a:ext cx="268754" cy="543536"/>
          </a:xfrm>
          <a:prstGeom prst="downArrow">
            <a:avLst/>
          </a:prstGeom>
          <a:solidFill>
            <a:srgbClr val="FFFF00"/>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6" name="箭號: 向下 15">
            <a:extLst>
              <a:ext uri="{FF2B5EF4-FFF2-40B4-BE49-F238E27FC236}">
                <a16:creationId xmlns:a16="http://schemas.microsoft.com/office/drawing/2014/main" id="{3B3B329D-44EA-C55C-FD74-DA586D330548}"/>
              </a:ext>
            </a:extLst>
          </p:cNvPr>
          <p:cNvSpPr/>
          <p:nvPr/>
        </p:nvSpPr>
        <p:spPr>
          <a:xfrm rot="18131134">
            <a:off x="9454910" y="4779021"/>
            <a:ext cx="268754" cy="543536"/>
          </a:xfrm>
          <a:prstGeom prst="downArrow">
            <a:avLst/>
          </a:prstGeom>
          <a:solidFill>
            <a:srgbClr val="FFFF00"/>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7" name="箭號: 向下 16">
            <a:extLst>
              <a:ext uri="{FF2B5EF4-FFF2-40B4-BE49-F238E27FC236}">
                <a16:creationId xmlns:a16="http://schemas.microsoft.com/office/drawing/2014/main" id="{2FC8C1BB-3808-515A-CBD5-855A0D943362}"/>
              </a:ext>
            </a:extLst>
          </p:cNvPr>
          <p:cNvSpPr/>
          <p:nvPr/>
        </p:nvSpPr>
        <p:spPr>
          <a:xfrm rot="3325353">
            <a:off x="9440119" y="2866195"/>
            <a:ext cx="268754" cy="543536"/>
          </a:xfrm>
          <a:prstGeom prst="downArrow">
            <a:avLst/>
          </a:prstGeom>
          <a:solidFill>
            <a:srgbClr val="FFFF00"/>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8" name="文字方塊 17">
            <a:extLst>
              <a:ext uri="{FF2B5EF4-FFF2-40B4-BE49-F238E27FC236}">
                <a16:creationId xmlns:a16="http://schemas.microsoft.com/office/drawing/2014/main" id="{D1F710D5-4843-F6C3-FFEE-BC47D54A9F89}"/>
              </a:ext>
            </a:extLst>
          </p:cNvPr>
          <p:cNvSpPr txBox="1"/>
          <p:nvPr/>
        </p:nvSpPr>
        <p:spPr>
          <a:xfrm>
            <a:off x="88103" y="4175250"/>
            <a:ext cx="4278117" cy="1668277"/>
          </a:xfrm>
          <a:prstGeom prst="rect">
            <a:avLst/>
          </a:prstGeom>
          <a:noFill/>
        </p:spPr>
        <p:txBody>
          <a:bodyPr wrap="square" rtlCol="0">
            <a:spAutoFit/>
          </a:bodyPr>
          <a:lstStyle/>
          <a:p>
            <a:pPr>
              <a:lnSpc>
                <a:spcPts val="4200"/>
              </a:lnSpc>
            </a:pPr>
            <a:r>
              <a:rPr lang="en-US" altLang="zh-CN" sz="2800" i="1" dirty="0">
                <a:solidFill>
                  <a:schemeClr val="bg1"/>
                </a:solidFill>
              </a:rPr>
              <a:t>Faith in Mind - b</a:t>
            </a:r>
            <a:r>
              <a:rPr lang="en-US" altLang="zh-CN" sz="2800" dirty="0">
                <a:solidFill>
                  <a:schemeClr val="bg1"/>
                </a:solidFill>
              </a:rPr>
              <a:t>y </a:t>
            </a:r>
            <a:r>
              <a:rPr lang="en-US" altLang="zh-CN" sz="2800" dirty="0" err="1">
                <a:solidFill>
                  <a:schemeClr val="bg1"/>
                </a:solidFill>
              </a:rPr>
              <a:t>Sengcan</a:t>
            </a:r>
            <a:r>
              <a:rPr lang="en-US" altLang="zh-CN" sz="2800" dirty="0">
                <a:solidFill>
                  <a:schemeClr val="bg1"/>
                </a:solidFill>
              </a:rPr>
              <a:t>:</a:t>
            </a:r>
          </a:p>
          <a:p>
            <a:pPr>
              <a:lnSpc>
                <a:spcPts val="4200"/>
              </a:lnSpc>
            </a:pPr>
            <a:r>
              <a:rPr lang="en-US" altLang="zh-CN" sz="2800" dirty="0">
                <a:solidFill>
                  <a:schemeClr val="bg1"/>
                </a:solidFill>
              </a:rPr>
              <a:t>https://terebess.hu/english/hsin3.html#03</a:t>
            </a:r>
          </a:p>
        </p:txBody>
      </p:sp>
      <p:sp>
        <p:nvSpPr>
          <p:cNvPr id="19" name="箭號: 向下 18">
            <a:extLst>
              <a:ext uri="{FF2B5EF4-FFF2-40B4-BE49-F238E27FC236}">
                <a16:creationId xmlns:a16="http://schemas.microsoft.com/office/drawing/2014/main" id="{CCC3209D-A327-E2A6-1174-C91981757899}"/>
              </a:ext>
            </a:extLst>
          </p:cNvPr>
          <p:cNvSpPr/>
          <p:nvPr/>
        </p:nvSpPr>
        <p:spPr>
          <a:xfrm rot="3573190">
            <a:off x="6661882" y="4851044"/>
            <a:ext cx="268754" cy="543536"/>
          </a:xfrm>
          <a:prstGeom prst="downArrow">
            <a:avLst/>
          </a:prstGeom>
          <a:solidFill>
            <a:srgbClr val="FFFF00"/>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pic>
        <p:nvPicPr>
          <p:cNvPr id="21" name="圖片 20">
            <a:extLst>
              <a:ext uri="{FF2B5EF4-FFF2-40B4-BE49-F238E27FC236}">
                <a16:creationId xmlns:a16="http://schemas.microsoft.com/office/drawing/2014/main" id="{559E3554-0049-F988-6DB3-0FCCEF61E7D3}"/>
              </a:ext>
            </a:extLst>
          </p:cNvPr>
          <p:cNvPicPr>
            <a:picLocks noChangeAspect="1"/>
          </p:cNvPicPr>
          <p:nvPr/>
        </p:nvPicPr>
        <p:blipFill>
          <a:blip r:embed="rId7"/>
          <a:stretch>
            <a:fillRect/>
          </a:stretch>
        </p:blipFill>
        <p:spPr>
          <a:xfrm>
            <a:off x="4658241" y="3975484"/>
            <a:ext cx="1897038" cy="2801779"/>
          </a:xfrm>
          <a:prstGeom prst="rect">
            <a:avLst/>
          </a:prstGeom>
        </p:spPr>
      </p:pic>
      <p:sp>
        <p:nvSpPr>
          <p:cNvPr id="2" name="文字方塊 1">
            <a:extLst>
              <a:ext uri="{FF2B5EF4-FFF2-40B4-BE49-F238E27FC236}">
                <a16:creationId xmlns:a16="http://schemas.microsoft.com/office/drawing/2014/main" id="{C58653AA-8D15-0ADF-658A-90376E2DFE7E}"/>
              </a:ext>
            </a:extLst>
          </p:cNvPr>
          <p:cNvSpPr txBox="1"/>
          <p:nvPr/>
        </p:nvSpPr>
        <p:spPr>
          <a:xfrm>
            <a:off x="8653183" y="575070"/>
            <a:ext cx="936104" cy="607987"/>
          </a:xfrm>
          <a:prstGeom prst="rect">
            <a:avLst/>
          </a:prstGeom>
          <a:noFill/>
        </p:spPr>
        <p:txBody>
          <a:bodyPr wrap="square" rtlCol="0">
            <a:spAutoFit/>
          </a:bodyPr>
          <a:lstStyle/>
          <a:p>
            <a:pPr>
              <a:lnSpc>
                <a:spcPts val="4400"/>
              </a:lnSpc>
            </a:pPr>
            <a:r>
              <a:rPr lang="en-US" altLang="zh-TW" sz="2800" b="1" dirty="0">
                <a:solidFill>
                  <a:schemeClr val="accent6"/>
                </a:solidFill>
                <a:latin typeface="Times New Roman" panose="02020603050405020304" pitchFamily="18" charset="0"/>
              </a:rPr>
              <a:t>2</a:t>
            </a:r>
            <a:r>
              <a:rPr lang="en-US" altLang="zh-TW" sz="2800" b="1" baseline="30000" dirty="0">
                <a:solidFill>
                  <a:schemeClr val="accent6"/>
                </a:solidFill>
                <a:latin typeface="Times New Roman" panose="02020603050405020304" pitchFamily="18" charset="0"/>
              </a:rPr>
              <a:t>nd</a:t>
            </a:r>
            <a:r>
              <a:rPr lang="en-US" altLang="zh-TW" sz="2800" b="1" dirty="0">
                <a:solidFill>
                  <a:schemeClr val="accent6"/>
                </a:solidFill>
                <a:latin typeface="Times New Roman" panose="02020603050405020304" pitchFamily="18" charset="0"/>
              </a:rPr>
              <a:t> </a:t>
            </a:r>
            <a:r>
              <a:rPr lang="en-US" altLang="zh-CN" sz="2800" b="1" dirty="0">
                <a:solidFill>
                  <a:schemeClr val="accent6"/>
                </a:solidFill>
                <a:latin typeface="Times New Roman" panose="02020603050405020304" pitchFamily="18" charset="0"/>
              </a:rPr>
              <a:t> </a:t>
            </a:r>
            <a:endParaRPr lang="en-US" altLang="zh-CN" sz="2800" b="1" dirty="0">
              <a:solidFill>
                <a:schemeClr val="accent6"/>
              </a:solidFill>
            </a:endParaRPr>
          </a:p>
        </p:txBody>
      </p:sp>
      <p:sp>
        <p:nvSpPr>
          <p:cNvPr id="3" name="文字方塊 2">
            <a:extLst>
              <a:ext uri="{FF2B5EF4-FFF2-40B4-BE49-F238E27FC236}">
                <a16:creationId xmlns:a16="http://schemas.microsoft.com/office/drawing/2014/main" id="{93873328-654E-9091-28DB-043FB3793BD9}"/>
              </a:ext>
            </a:extLst>
          </p:cNvPr>
          <p:cNvSpPr txBox="1"/>
          <p:nvPr/>
        </p:nvSpPr>
        <p:spPr>
          <a:xfrm>
            <a:off x="8089001" y="2455061"/>
            <a:ext cx="936104" cy="607987"/>
          </a:xfrm>
          <a:prstGeom prst="rect">
            <a:avLst/>
          </a:prstGeom>
          <a:noFill/>
        </p:spPr>
        <p:txBody>
          <a:bodyPr wrap="square" rtlCol="0">
            <a:spAutoFit/>
          </a:bodyPr>
          <a:lstStyle/>
          <a:p>
            <a:pPr>
              <a:lnSpc>
                <a:spcPts val="4400"/>
              </a:lnSpc>
            </a:pPr>
            <a:r>
              <a:rPr lang="en-US" altLang="zh-TW" sz="2800" b="1" dirty="0">
                <a:solidFill>
                  <a:schemeClr val="accent6"/>
                </a:solidFill>
                <a:latin typeface="Times New Roman" panose="02020603050405020304" pitchFamily="18" charset="0"/>
              </a:rPr>
              <a:t>4</a:t>
            </a:r>
            <a:r>
              <a:rPr lang="en-US" altLang="zh-TW" sz="2800" b="1" baseline="30000" dirty="0">
                <a:solidFill>
                  <a:schemeClr val="accent6"/>
                </a:solidFill>
                <a:latin typeface="Times New Roman" panose="02020603050405020304" pitchFamily="18" charset="0"/>
              </a:rPr>
              <a:t>th</a:t>
            </a:r>
            <a:r>
              <a:rPr lang="en-US" altLang="zh-TW" sz="2800" b="1" dirty="0">
                <a:solidFill>
                  <a:schemeClr val="accent6"/>
                </a:solidFill>
                <a:latin typeface="Times New Roman" panose="02020603050405020304" pitchFamily="18" charset="0"/>
              </a:rPr>
              <a:t>  </a:t>
            </a:r>
            <a:r>
              <a:rPr lang="en-US" altLang="zh-CN" sz="2800" b="1" dirty="0">
                <a:solidFill>
                  <a:schemeClr val="accent6"/>
                </a:solidFill>
                <a:latin typeface="Times New Roman" panose="02020603050405020304" pitchFamily="18" charset="0"/>
              </a:rPr>
              <a:t> </a:t>
            </a:r>
            <a:endParaRPr lang="en-US" altLang="zh-CN" sz="2800" b="1" dirty="0">
              <a:solidFill>
                <a:schemeClr val="accent6"/>
              </a:solidFill>
            </a:endParaRPr>
          </a:p>
        </p:txBody>
      </p:sp>
      <p:sp>
        <p:nvSpPr>
          <p:cNvPr id="4" name="文字方塊 3">
            <a:extLst>
              <a:ext uri="{FF2B5EF4-FFF2-40B4-BE49-F238E27FC236}">
                <a16:creationId xmlns:a16="http://schemas.microsoft.com/office/drawing/2014/main" id="{3A2EFDB2-DD6E-A33B-600D-2EA7C91CD7E1}"/>
              </a:ext>
            </a:extLst>
          </p:cNvPr>
          <p:cNvSpPr txBox="1"/>
          <p:nvPr/>
        </p:nvSpPr>
        <p:spPr>
          <a:xfrm>
            <a:off x="9906331" y="2569095"/>
            <a:ext cx="936104" cy="607987"/>
          </a:xfrm>
          <a:prstGeom prst="rect">
            <a:avLst/>
          </a:prstGeom>
          <a:noFill/>
        </p:spPr>
        <p:txBody>
          <a:bodyPr wrap="square" rtlCol="0">
            <a:spAutoFit/>
          </a:bodyPr>
          <a:lstStyle/>
          <a:p>
            <a:pPr>
              <a:lnSpc>
                <a:spcPts val="4400"/>
              </a:lnSpc>
            </a:pPr>
            <a:r>
              <a:rPr lang="en-US" altLang="zh-CN" sz="2800" b="1" dirty="0">
                <a:solidFill>
                  <a:schemeClr val="accent6"/>
                </a:solidFill>
                <a:latin typeface="Times New Roman" panose="02020603050405020304" pitchFamily="18" charset="0"/>
              </a:rPr>
              <a:t>3</a:t>
            </a:r>
            <a:r>
              <a:rPr lang="en-US" altLang="zh-CN" sz="2800" b="1" baseline="30000" dirty="0">
                <a:solidFill>
                  <a:schemeClr val="accent6"/>
                </a:solidFill>
                <a:latin typeface="Times New Roman" panose="02020603050405020304" pitchFamily="18" charset="0"/>
              </a:rPr>
              <a:t>rd</a:t>
            </a:r>
            <a:r>
              <a:rPr lang="en-US" altLang="zh-CN" sz="2800" b="1" dirty="0">
                <a:solidFill>
                  <a:schemeClr val="accent6"/>
                </a:solidFill>
                <a:latin typeface="Times New Roman" panose="02020603050405020304" pitchFamily="18" charset="0"/>
              </a:rPr>
              <a:t> </a:t>
            </a:r>
            <a:endParaRPr lang="en-US" altLang="zh-CN" sz="2800" b="1" dirty="0">
              <a:solidFill>
                <a:schemeClr val="accent6"/>
              </a:solidFill>
            </a:endParaRPr>
          </a:p>
        </p:txBody>
      </p:sp>
      <p:sp>
        <p:nvSpPr>
          <p:cNvPr id="7" name="文字方塊 6">
            <a:extLst>
              <a:ext uri="{FF2B5EF4-FFF2-40B4-BE49-F238E27FC236}">
                <a16:creationId xmlns:a16="http://schemas.microsoft.com/office/drawing/2014/main" id="{2360B193-11DC-5739-9AB7-F44A8D973D12}"/>
              </a:ext>
            </a:extLst>
          </p:cNvPr>
          <p:cNvSpPr txBox="1"/>
          <p:nvPr/>
        </p:nvSpPr>
        <p:spPr>
          <a:xfrm>
            <a:off x="11501847" y="5656337"/>
            <a:ext cx="936104" cy="607987"/>
          </a:xfrm>
          <a:prstGeom prst="rect">
            <a:avLst/>
          </a:prstGeom>
          <a:noFill/>
        </p:spPr>
        <p:txBody>
          <a:bodyPr wrap="square" rtlCol="0">
            <a:spAutoFit/>
          </a:bodyPr>
          <a:lstStyle/>
          <a:p>
            <a:pPr>
              <a:lnSpc>
                <a:spcPts val="4400"/>
              </a:lnSpc>
            </a:pPr>
            <a:r>
              <a:rPr lang="en-US" altLang="zh-TW" sz="2800" b="1" dirty="0">
                <a:solidFill>
                  <a:schemeClr val="accent6"/>
                </a:solidFill>
                <a:latin typeface="Times New Roman" panose="02020603050405020304" pitchFamily="18" charset="0"/>
              </a:rPr>
              <a:t>5</a:t>
            </a:r>
            <a:r>
              <a:rPr lang="en-US" altLang="zh-TW" sz="2800" b="1" baseline="30000" dirty="0">
                <a:solidFill>
                  <a:schemeClr val="accent6"/>
                </a:solidFill>
                <a:latin typeface="Times New Roman" panose="02020603050405020304" pitchFamily="18" charset="0"/>
              </a:rPr>
              <a:t>th</a:t>
            </a:r>
            <a:r>
              <a:rPr lang="en-US" altLang="zh-TW" sz="2800" b="1" dirty="0">
                <a:solidFill>
                  <a:schemeClr val="accent6"/>
                </a:solidFill>
                <a:latin typeface="Times New Roman" panose="02020603050405020304" pitchFamily="18" charset="0"/>
              </a:rPr>
              <a:t>  </a:t>
            </a:r>
            <a:r>
              <a:rPr lang="en-US" altLang="zh-CN" sz="2800" b="1" dirty="0">
                <a:solidFill>
                  <a:schemeClr val="accent6"/>
                </a:solidFill>
                <a:latin typeface="Times New Roman" panose="02020603050405020304" pitchFamily="18" charset="0"/>
              </a:rPr>
              <a:t> </a:t>
            </a:r>
            <a:endParaRPr lang="en-US" altLang="zh-CN" sz="2800" b="1" dirty="0">
              <a:solidFill>
                <a:schemeClr val="accent6"/>
              </a:solidFill>
            </a:endParaRPr>
          </a:p>
        </p:txBody>
      </p:sp>
    </p:spTree>
    <p:extLst>
      <p:ext uri="{BB962C8B-B14F-4D97-AF65-F5344CB8AC3E}">
        <p14:creationId xmlns:p14="http://schemas.microsoft.com/office/powerpoint/2010/main" val="289658479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7"/>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2"/>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9"/>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21"/>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6"/>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14"/>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7"/>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P spid="16" grpId="0" animBg="1"/>
      <p:bldP spid="17" grpId="0" animBg="1"/>
      <p:bldP spid="18" grpId="0"/>
      <p:bldP spid="19" grpId="0" animBg="1"/>
      <p:bldP spid="2" grpId="0"/>
      <p:bldP spid="3" grpId="0"/>
      <p:bldP spid="4" grpId="0"/>
      <p:bldP spid="7" grpId="0"/>
    </p:bldLst>
  </p:timing>
</p:sld>
</file>

<file path=ppt/slides/slide7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54025C53-5FEC-8862-A32D-E90A44F31B42}"/>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Zen School-1</a:t>
            </a:r>
            <a:endParaRPr lang="zh-TW" altLang="en-US" dirty="0">
              <a:solidFill>
                <a:schemeClr val="bg1"/>
              </a:solidFill>
            </a:endParaRPr>
          </a:p>
          <a:p>
            <a:pPr algn="ctr"/>
            <a:endParaRPr lang="zh-TW" altLang="en-US" dirty="0"/>
          </a:p>
        </p:txBody>
      </p:sp>
      <p:sp>
        <p:nvSpPr>
          <p:cNvPr id="5" name="文字方塊 4">
            <a:extLst>
              <a:ext uri="{FF2B5EF4-FFF2-40B4-BE49-F238E27FC236}">
                <a16:creationId xmlns:a16="http://schemas.microsoft.com/office/drawing/2014/main" id="{DD635D36-9445-F1F3-3083-2322C15825B3}"/>
              </a:ext>
            </a:extLst>
          </p:cNvPr>
          <p:cNvSpPr txBox="1"/>
          <p:nvPr/>
        </p:nvSpPr>
        <p:spPr>
          <a:xfrm>
            <a:off x="1341884" y="1196752"/>
            <a:ext cx="10225136" cy="4515210"/>
          </a:xfrm>
          <a:prstGeom prst="rect">
            <a:avLst/>
          </a:prstGeom>
          <a:noFill/>
        </p:spPr>
        <p:txBody>
          <a:bodyPr wrap="square" rtlCol="0">
            <a:spAutoFit/>
          </a:bodyPr>
          <a:lstStyle/>
          <a:p>
            <a:pPr algn="ctr">
              <a:lnSpc>
                <a:spcPts val="4200"/>
              </a:lnSpc>
              <a:spcAft>
                <a:spcPts val="1200"/>
              </a:spcAft>
            </a:pPr>
            <a:r>
              <a:rPr lang="en-US" altLang="zh-CN" sz="2800" b="1" i="1" dirty="0">
                <a:solidFill>
                  <a:schemeClr val="bg1"/>
                </a:solidFill>
              </a:rPr>
              <a:t>Faith In Mind</a:t>
            </a:r>
          </a:p>
          <a:p>
            <a:pPr>
              <a:lnSpc>
                <a:spcPts val="4200"/>
              </a:lnSpc>
            </a:pPr>
            <a:r>
              <a:rPr lang="en-US" altLang="zh-CN" sz="2800" i="1" dirty="0">
                <a:solidFill>
                  <a:schemeClr val="bg1"/>
                </a:solidFill>
              </a:rPr>
              <a:t>The Supreme Way is not difficult,</a:t>
            </a:r>
            <a:r>
              <a:rPr lang="zh-CN" altLang="en-US" sz="2800" i="1" dirty="0">
                <a:solidFill>
                  <a:schemeClr val="bg1"/>
                </a:solidFill>
              </a:rPr>
              <a:t> </a:t>
            </a:r>
            <a:r>
              <a:rPr lang="en-US" altLang="zh-CN" sz="2800" i="1" dirty="0">
                <a:solidFill>
                  <a:schemeClr val="bg1"/>
                </a:solidFill>
              </a:rPr>
              <a:t>If only you do not pick and choose.</a:t>
            </a:r>
          </a:p>
          <a:p>
            <a:pPr>
              <a:lnSpc>
                <a:spcPts val="4200"/>
              </a:lnSpc>
            </a:pPr>
            <a:r>
              <a:rPr lang="en-US" altLang="zh-CN" sz="2800" i="1" dirty="0">
                <a:solidFill>
                  <a:schemeClr val="bg1"/>
                </a:solidFill>
              </a:rPr>
              <a:t>Neither love nor hate, And you will clearly understand.</a:t>
            </a:r>
          </a:p>
          <a:p>
            <a:pPr>
              <a:lnSpc>
                <a:spcPts val="4200"/>
              </a:lnSpc>
            </a:pPr>
            <a:r>
              <a:rPr lang="en-US" altLang="zh-CN" sz="2800" i="1" dirty="0">
                <a:solidFill>
                  <a:schemeClr val="bg1"/>
                </a:solidFill>
              </a:rPr>
              <a:t>Be off by a hair, And you are as far from it as heaven from earth.</a:t>
            </a:r>
          </a:p>
          <a:p>
            <a:pPr>
              <a:lnSpc>
                <a:spcPts val="4200"/>
              </a:lnSpc>
            </a:pPr>
            <a:r>
              <a:rPr lang="en-US" altLang="zh-CN" sz="2800" i="1" dirty="0">
                <a:solidFill>
                  <a:schemeClr val="bg1"/>
                </a:solidFill>
              </a:rPr>
              <a:t>If you want the Way to appear, Be neither for nor against.</a:t>
            </a:r>
          </a:p>
          <a:p>
            <a:pPr>
              <a:lnSpc>
                <a:spcPts val="4200"/>
              </a:lnSpc>
            </a:pPr>
            <a:r>
              <a:rPr lang="en-US" altLang="zh-CN" sz="2800" i="1" dirty="0">
                <a:solidFill>
                  <a:schemeClr val="bg1"/>
                </a:solidFill>
              </a:rPr>
              <a:t>For and against opposing each other, This is the mind's disease.</a:t>
            </a:r>
          </a:p>
          <a:p>
            <a:pPr>
              <a:lnSpc>
                <a:spcPts val="4200"/>
              </a:lnSpc>
            </a:pPr>
            <a:r>
              <a:rPr lang="en-US" altLang="zh-CN" sz="2800" i="1" dirty="0">
                <a:solidFill>
                  <a:schemeClr val="bg1"/>
                </a:solidFill>
              </a:rPr>
              <a:t>Without </a:t>
            </a:r>
            <a:r>
              <a:rPr lang="en-US" altLang="zh-CN" sz="2800" i="1" dirty="0" err="1">
                <a:solidFill>
                  <a:schemeClr val="bg1"/>
                </a:solidFill>
              </a:rPr>
              <a:t>recognising</a:t>
            </a:r>
            <a:r>
              <a:rPr lang="en-US" altLang="zh-CN" sz="2800" i="1" dirty="0">
                <a:solidFill>
                  <a:schemeClr val="bg1"/>
                </a:solidFill>
              </a:rPr>
              <a:t> the mysterious principle, It is useless to practice quietude.</a:t>
            </a:r>
            <a:endParaRPr lang="en-US" altLang="zh-CN" sz="2800" dirty="0">
              <a:solidFill>
                <a:schemeClr val="bg1"/>
              </a:solidFill>
            </a:endParaRPr>
          </a:p>
        </p:txBody>
      </p:sp>
    </p:spTree>
    <p:extLst>
      <p:ext uri="{BB962C8B-B14F-4D97-AF65-F5344CB8AC3E}">
        <p14:creationId xmlns:p14="http://schemas.microsoft.com/office/powerpoint/2010/main" val="1968802602"/>
      </p:ext>
    </p:extLst>
  </p:cSld>
  <p:clrMapOvr>
    <a:overrideClrMapping bg1="lt1" tx1="dk1" bg2="lt2" tx2="dk2" accent1="accent1" accent2="accent2" accent3="accent3" accent4="accent4" accent5="accent5" accent6="accent6" hlink="hlink" folHlink="folHlink"/>
  </p:clrMapOvr>
</p:sld>
</file>

<file path=ppt/slides/slide7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D1607E58-D81A-0056-197C-0AAA93ACDCB5}"/>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Zen School-1</a:t>
            </a:r>
            <a:endParaRPr lang="zh-TW" altLang="en-US" dirty="0">
              <a:solidFill>
                <a:schemeClr val="bg1"/>
              </a:solidFill>
            </a:endParaRPr>
          </a:p>
          <a:p>
            <a:pPr algn="ctr"/>
            <a:endParaRPr lang="zh-TW" altLang="en-US" dirty="0"/>
          </a:p>
        </p:txBody>
      </p:sp>
      <p:sp>
        <p:nvSpPr>
          <p:cNvPr id="5" name="文字方塊 4">
            <a:extLst>
              <a:ext uri="{FF2B5EF4-FFF2-40B4-BE49-F238E27FC236}">
                <a16:creationId xmlns:a16="http://schemas.microsoft.com/office/drawing/2014/main" id="{743ED831-42A3-21AE-F606-586A63EBDED3}"/>
              </a:ext>
            </a:extLst>
          </p:cNvPr>
          <p:cNvSpPr txBox="1"/>
          <p:nvPr/>
        </p:nvSpPr>
        <p:spPr>
          <a:xfrm>
            <a:off x="1269876" y="1340768"/>
            <a:ext cx="10225136" cy="4361322"/>
          </a:xfrm>
          <a:prstGeom prst="rect">
            <a:avLst/>
          </a:prstGeom>
          <a:noFill/>
        </p:spPr>
        <p:txBody>
          <a:bodyPr wrap="square" rtlCol="0">
            <a:spAutoFit/>
          </a:bodyPr>
          <a:lstStyle/>
          <a:p>
            <a:pPr>
              <a:lnSpc>
                <a:spcPts val="4200"/>
              </a:lnSpc>
            </a:pPr>
            <a:r>
              <a:rPr lang="en-US" altLang="zh-CN" sz="2800" i="1" dirty="0">
                <a:solidFill>
                  <a:schemeClr val="bg1"/>
                </a:solidFill>
              </a:rPr>
              <a:t>The Way is perfect like great space, Without lack, without excess.</a:t>
            </a:r>
          </a:p>
          <a:p>
            <a:pPr>
              <a:lnSpc>
                <a:spcPts val="4200"/>
              </a:lnSpc>
            </a:pPr>
            <a:r>
              <a:rPr lang="en-US" altLang="zh-CN" sz="2800" i="1" dirty="0">
                <a:solidFill>
                  <a:schemeClr val="bg1"/>
                </a:solidFill>
              </a:rPr>
              <a:t>Because of grasping and rejecting, You cannot attain it.</a:t>
            </a:r>
          </a:p>
          <a:p>
            <a:pPr>
              <a:lnSpc>
                <a:spcPts val="4200"/>
              </a:lnSpc>
            </a:pPr>
            <a:r>
              <a:rPr lang="en-US" altLang="zh-CN" sz="2800" i="1" dirty="0">
                <a:solidFill>
                  <a:schemeClr val="bg1"/>
                </a:solidFill>
              </a:rPr>
              <a:t>Do not pursue conditioned existence; Do not abide in acceptance of emptiness.</a:t>
            </a:r>
          </a:p>
          <a:p>
            <a:pPr>
              <a:lnSpc>
                <a:spcPts val="4200"/>
              </a:lnSpc>
            </a:pPr>
            <a:r>
              <a:rPr lang="en-US" altLang="zh-CN" sz="2800" i="1" dirty="0">
                <a:solidFill>
                  <a:schemeClr val="bg1"/>
                </a:solidFill>
              </a:rPr>
              <a:t>In oneness and equality, Confusion vanishes of itself.</a:t>
            </a:r>
          </a:p>
          <a:p>
            <a:pPr>
              <a:lnSpc>
                <a:spcPts val="4200"/>
              </a:lnSpc>
            </a:pPr>
            <a:r>
              <a:rPr lang="en-US" altLang="zh-CN" sz="2800" i="1" dirty="0">
                <a:solidFill>
                  <a:schemeClr val="bg1"/>
                </a:solidFill>
              </a:rPr>
              <a:t>Stop activity and return to stillness, And that stillness will be even more active.</a:t>
            </a:r>
          </a:p>
          <a:p>
            <a:pPr>
              <a:lnSpc>
                <a:spcPts val="4200"/>
              </a:lnSpc>
            </a:pPr>
            <a:r>
              <a:rPr lang="en-US" altLang="zh-CN" sz="2800" i="1" dirty="0">
                <a:solidFill>
                  <a:schemeClr val="bg1"/>
                </a:solidFill>
              </a:rPr>
              <a:t>Merely stagnating in duality, How can you </a:t>
            </a:r>
            <a:r>
              <a:rPr lang="en-US" altLang="zh-CN" sz="2800" i="1" dirty="0" err="1">
                <a:solidFill>
                  <a:schemeClr val="bg1"/>
                </a:solidFill>
              </a:rPr>
              <a:t>recognise</a:t>
            </a:r>
            <a:r>
              <a:rPr lang="en-US" altLang="zh-CN" sz="2800" i="1" dirty="0">
                <a:solidFill>
                  <a:schemeClr val="bg1"/>
                </a:solidFill>
              </a:rPr>
              <a:t> oneness?</a:t>
            </a:r>
            <a:endParaRPr lang="en-US" altLang="zh-CN" sz="2800" dirty="0">
              <a:solidFill>
                <a:schemeClr val="bg1"/>
              </a:solidFill>
            </a:endParaRPr>
          </a:p>
        </p:txBody>
      </p:sp>
    </p:spTree>
    <p:extLst>
      <p:ext uri="{BB962C8B-B14F-4D97-AF65-F5344CB8AC3E}">
        <p14:creationId xmlns:p14="http://schemas.microsoft.com/office/powerpoint/2010/main" val="3079934399"/>
      </p:ext>
    </p:extLst>
  </p:cSld>
  <p:clrMapOvr>
    <a:overrideClrMapping bg1="lt1" tx1="dk1" bg2="lt2" tx2="dk2" accent1="accent1" accent2="accent2" accent3="accent3" accent4="accent4" accent5="accent5" accent6="accent6" hlink="hlink" folHlink="folHlink"/>
  </p:clrMapOvr>
</p:sld>
</file>

<file path=ppt/slides/slide7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2ED457C8-E2C7-9215-200C-17CCD3448A3E}"/>
              </a:ext>
            </a:extLst>
          </p:cNvPr>
          <p:cNvSpPr txBox="1"/>
          <p:nvPr/>
        </p:nvSpPr>
        <p:spPr>
          <a:xfrm>
            <a:off x="619444" y="764704"/>
            <a:ext cx="11557284" cy="5977149"/>
          </a:xfrm>
          <a:prstGeom prst="rect">
            <a:avLst/>
          </a:prstGeom>
          <a:noFill/>
        </p:spPr>
        <p:txBody>
          <a:bodyPr wrap="square" rtlCol="0">
            <a:spAutoFit/>
          </a:bodyPr>
          <a:lstStyle/>
          <a:p>
            <a:pPr>
              <a:lnSpc>
                <a:spcPts val="4200"/>
              </a:lnSpc>
            </a:pPr>
            <a:r>
              <a:rPr lang="en-US" altLang="zh-CN" sz="2800" i="1" dirty="0">
                <a:solidFill>
                  <a:schemeClr val="bg1"/>
                </a:solidFill>
              </a:rPr>
              <a:t>Do not abide in dualistic views; Take care not to seek after them.</a:t>
            </a:r>
          </a:p>
          <a:p>
            <a:pPr>
              <a:lnSpc>
                <a:spcPts val="4200"/>
              </a:lnSpc>
            </a:pPr>
            <a:r>
              <a:rPr lang="en-US" altLang="zh-CN" sz="2800" i="1" dirty="0">
                <a:solidFill>
                  <a:schemeClr val="bg1"/>
                </a:solidFill>
              </a:rPr>
              <a:t>As soon as there is right and wrong,</a:t>
            </a:r>
            <a:r>
              <a:rPr lang="zh-CN" altLang="en-US" sz="2800" i="1" dirty="0">
                <a:solidFill>
                  <a:schemeClr val="bg1"/>
                </a:solidFill>
              </a:rPr>
              <a:t> </a:t>
            </a:r>
            <a:r>
              <a:rPr lang="en-US" altLang="zh-CN" sz="2800" i="1" dirty="0">
                <a:solidFill>
                  <a:schemeClr val="bg1"/>
                </a:solidFill>
              </a:rPr>
              <a:t>The mind is scattered and lost.</a:t>
            </a:r>
          </a:p>
          <a:p>
            <a:pPr>
              <a:lnSpc>
                <a:spcPts val="4200"/>
              </a:lnSpc>
            </a:pPr>
            <a:r>
              <a:rPr lang="en-US" altLang="zh-CN" sz="2800" i="1" dirty="0">
                <a:solidFill>
                  <a:schemeClr val="bg1"/>
                </a:solidFill>
              </a:rPr>
              <a:t>Two comes from one, Yet do not even keep the one.</a:t>
            </a:r>
          </a:p>
          <a:p>
            <a:pPr>
              <a:lnSpc>
                <a:spcPts val="4200"/>
              </a:lnSpc>
            </a:pPr>
            <a:r>
              <a:rPr lang="en-US" altLang="zh-CN" sz="2800" i="1" dirty="0">
                <a:solidFill>
                  <a:schemeClr val="bg1"/>
                </a:solidFill>
              </a:rPr>
              <a:t>When one mind does not arise, Myriad dharmas are without defect.</a:t>
            </a:r>
          </a:p>
          <a:p>
            <a:pPr>
              <a:lnSpc>
                <a:spcPts val="4200"/>
              </a:lnSpc>
            </a:pPr>
            <a:r>
              <a:rPr lang="en-US" altLang="zh-CN" sz="2800" i="1" dirty="0">
                <a:solidFill>
                  <a:schemeClr val="bg1"/>
                </a:solidFill>
              </a:rPr>
              <a:t>Without defect, without dharmas, No arising, no mind.</a:t>
            </a:r>
          </a:p>
          <a:p>
            <a:pPr>
              <a:lnSpc>
                <a:spcPts val="4200"/>
              </a:lnSpc>
            </a:pPr>
            <a:r>
              <a:rPr lang="en-US" altLang="zh-CN" sz="2800" i="1" dirty="0">
                <a:solidFill>
                  <a:schemeClr val="bg1"/>
                </a:solidFill>
              </a:rPr>
              <a:t>The subject is extinguished with the object. The object sinks away with the subject.</a:t>
            </a:r>
          </a:p>
          <a:p>
            <a:pPr>
              <a:lnSpc>
                <a:spcPts val="4200"/>
              </a:lnSpc>
            </a:pPr>
            <a:r>
              <a:rPr lang="en-US" altLang="zh-CN" sz="2800" i="1" dirty="0">
                <a:solidFill>
                  <a:schemeClr val="bg1"/>
                </a:solidFill>
              </a:rPr>
              <a:t>Object is object because of the subject; Subject is subject because of the object. </a:t>
            </a:r>
          </a:p>
          <a:p>
            <a:pPr>
              <a:lnSpc>
                <a:spcPts val="4200"/>
              </a:lnSpc>
            </a:pPr>
            <a:r>
              <a:rPr lang="en-US" altLang="zh-CN" sz="2800" i="1" dirty="0">
                <a:solidFill>
                  <a:schemeClr val="bg1"/>
                </a:solidFill>
              </a:rPr>
              <a:t>Know that the two, Are originally one emptiness.</a:t>
            </a:r>
          </a:p>
          <a:p>
            <a:pPr>
              <a:lnSpc>
                <a:spcPts val="4200"/>
              </a:lnSpc>
            </a:pPr>
            <a:r>
              <a:rPr lang="en-US" altLang="zh-CN" sz="2800" i="1" dirty="0">
                <a:solidFill>
                  <a:schemeClr val="bg1"/>
                </a:solidFill>
              </a:rPr>
              <a:t>In one emptiness the two are the same, Containing all phenomena.</a:t>
            </a:r>
          </a:p>
          <a:p>
            <a:pPr>
              <a:lnSpc>
                <a:spcPts val="4200"/>
              </a:lnSpc>
            </a:pPr>
            <a:r>
              <a:rPr lang="en-US" altLang="zh-CN" sz="2800" i="1" dirty="0">
                <a:solidFill>
                  <a:schemeClr val="bg1"/>
                </a:solidFill>
              </a:rPr>
              <a:t>Not seeing fine or coarse, How can there be any bias?</a:t>
            </a:r>
            <a:endParaRPr lang="en-US" altLang="zh-CN" sz="2800" dirty="0">
              <a:solidFill>
                <a:schemeClr val="bg1"/>
              </a:solidFill>
            </a:endParaRPr>
          </a:p>
        </p:txBody>
      </p:sp>
      <p:sp>
        <p:nvSpPr>
          <p:cNvPr id="6" name="矩形: 按鈕形 5">
            <a:extLst>
              <a:ext uri="{FF2B5EF4-FFF2-40B4-BE49-F238E27FC236}">
                <a16:creationId xmlns:a16="http://schemas.microsoft.com/office/drawing/2014/main" id="{E53F47C1-72E2-EDA9-50DB-4AEF139D393F}"/>
              </a:ext>
            </a:extLst>
          </p:cNvPr>
          <p:cNvSpPr/>
          <p:nvPr/>
        </p:nvSpPr>
        <p:spPr>
          <a:xfrm>
            <a:off x="693812" y="-60707"/>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Zen School-1</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356828249"/>
      </p:ext>
    </p:extLst>
  </p:cSld>
  <p:clrMapOvr>
    <a:overrideClrMapping bg1="lt1" tx1="dk1" bg2="lt2" tx2="dk2" accent1="accent1" accent2="accent2" accent3="accent3" accent4="accent4" accent5="accent5" accent6="accent6" hlink="hlink" folHlink="folHlink"/>
  </p:clrMapOvr>
</p:sld>
</file>

<file path=ppt/theme/theme1.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docProps/app.xml><?xml version="1.0" encoding="utf-8"?>
<Properties xmlns="http://schemas.openxmlformats.org/officeDocument/2006/extended-properties" xmlns:vt="http://schemas.openxmlformats.org/officeDocument/2006/docPropsVTypes">
  <Template/>
  <TotalTime>19996</TotalTime>
  <Words>6318</Words>
  <Application>Microsoft Office PowerPoint</Application>
  <PresentationFormat>自訂</PresentationFormat>
  <Paragraphs>333</Paragraphs>
  <Slides>79</Slides>
  <Notes>1</Notes>
  <HiddenSlides>0</HiddenSlides>
  <MMClips>0</MMClips>
  <ScaleCrop>false</ScaleCrop>
  <HeadingPairs>
    <vt:vector size="6" baseType="variant">
      <vt:variant>
        <vt:lpstr>使用字型</vt:lpstr>
      </vt:variant>
      <vt:variant>
        <vt:i4>4</vt:i4>
      </vt:variant>
      <vt:variant>
        <vt:lpstr>佈景主題</vt:lpstr>
      </vt:variant>
      <vt:variant>
        <vt:i4>1</vt:i4>
      </vt:variant>
      <vt:variant>
        <vt:lpstr>投影片標題</vt:lpstr>
      </vt:variant>
      <vt:variant>
        <vt:i4>79</vt:i4>
      </vt:variant>
    </vt:vector>
  </HeadingPairs>
  <TitlesOfParts>
    <vt:vector size="84" baseType="lpstr">
      <vt:lpstr>Arial</vt:lpstr>
      <vt:lpstr>Calibri</vt:lpstr>
      <vt:lpstr>Times New Roman</vt:lpstr>
      <vt:lpstr>Wingdings</vt:lpstr>
      <vt:lpstr>Office 主题</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幻灯片 1</dc:title>
  <dc:creator>Administrator</dc:creator>
  <cp:lastModifiedBy>Shengmiao</cp:lastModifiedBy>
  <cp:revision>727</cp:revision>
  <dcterms:created xsi:type="dcterms:W3CDTF">2019-12-17T19:51:00Z</dcterms:created>
  <dcterms:modified xsi:type="dcterms:W3CDTF">2025-06-17T15:58:44Z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2052-11.1.0.10356</vt:lpwstr>
  </property>
  <property fmtid="{D5CDD505-2E9C-101B-9397-08002B2CF9AE}" pid="3" name="ICV">
    <vt:lpwstr>345DCBC558F44F609C7AA1C9EBF20AC1</vt:lpwstr>
  </property>
</Properties>
</file>