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371" r:id="rId2"/>
    <p:sldId id="877" r:id="rId3"/>
    <p:sldId id="879" r:id="rId4"/>
    <p:sldId id="880" r:id="rId5"/>
    <p:sldId id="878" r:id="rId6"/>
    <p:sldId id="881" r:id="rId7"/>
    <p:sldId id="822" r:id="rId8"/>
    <p:sldId id="848" r:id="rId9"/>
    <p:sldId id="801" r:id="rId10"/>
    <p:sldId id="802" r:id="rId11"/>
    <p:sldId id="803" r:id="rId12"/>
    <p:sldId id="849" r:id="rId13"/>
    <p:sldId id="804" r:id="rId14"/>
    <p:sldId id="850" r:id="rId15"/>
    <p:sldId id="805" r:id="rId16"/>
    <p:sldId id="852" r:id="rId17"/>
    <p:sldId id="806" r:id="rId18"/>
    <p:sldId id="840" r:id="rId19"/>
    <p:sldId id="842" r:id="rId20"/>
    <p:sldId id="851" r:id="rId21"/>
    <p:sldId id="843" r:id="rId22"/>
    <p:sldId id="853" r:id="rId23"/>
    <p:sldId id="844" r:id="rId24"/>
    <p:sldId id="845" r:id="rId25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86817" autoAdjust="0"/>
  </p:normalViewPr>
  <p:slideViewPr>
    <p:cSldViewPr>
      <p:cViewPr varScale="1">
        <p:scale>
          <a:sx n="72" d="100"/>
          <a:sy n="72" d="100"/>
        </p:scale>
        <p:origin x="1008" y="6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5" Type="http://schemas.openxmlformats.org/officeDocument/2006/relationships/image" Target="../media/image13.png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B50D2538-FB44-9FFB-459E-327393CF6F5E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圖片 9">
            <a:extLst>
              <a:ext uri="{FF2B5EF4-FFF2-40B4-BE49-F238E27FC236}">
                <a16:creationId xmlns:a16="http://schemas.microsoft.com/office/drawing/2014/main" id="{3765187A-FB2E-A029-E7B2-BD08A7BD1A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542" y="166725"/>
            <a:ext cx="10729192" cy="6526138"/>
          </a:xfrm>
          <a:prstGeom prst="rect">
            <a:avLst/>
          </a:prstGeom>
        </p:spPr>
      </p:pic>
      <p:sp>
        <p:nvSpPr>
          <p:cNvPr id="11" name="匾額 10" descr="佛學概要十四講表 習講">
            <a:extLst>
              <a:ext uri="{FF2B5EF4-FFF2-40B4-BE49-F238E27FC236}">
                <a16:creationId xmlns:a16="http://schemas.microsoft.com/office/drawing/2014/main" id="{5A8181B5-C0E1-DFF1-5202-41827149A68A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第廿二講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12" name="圖片 11">
            <a:extLst>
              <a:ext uri="{FF2B5EF4-FFF2-40B4-BE49-F238E27FC236}">
                <a16:creationId xmlns:a16="http://schemas.microsoft.com/office/drawing/2014/main" id="{E6B54228-EFA7-D47B-8355-868EF682DE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652401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EE83B332-FCAC-D400-455D-55A749AEF0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974" y="0"/>
            <a:ext cx="6181137" cy="6859588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325D9BE7-D9D6-2086-FB83-87F2A6AF00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42" y="-17136"/>
            <a:ext cx="5789496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1356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E7F5EC9F-6C44-9F59-E597-B103C9F44A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5166" y="0"/>
            <a:ext cx="5121476" cy="6859588"/>
          </a:xfrm>
          <a:prstGeom prst="rect">
            <a:avLst/>
          </a:prstGeom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850C71D8-4D65-9035-EAB5-4AE0BE47051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第廿二講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4B3BF062-C657-738C-1118-D928B091F5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19500420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9E0F6E6D-A31D-3132-BDD1-0AE6E6C522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9382" y="0"/>
            <a:ext cx="3097243" cy="685958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7AFC2B05-D2F4-8F0F-3707-1569570F0D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566" y="0"/>
            <a:ext cx="6418997" cy="6859588"/>
          </a:xfrm>
          <a:prstGeom prst="rect">
            <a:avLst/>
          </a:prstGeom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555C4A11-28FA-C0A3-3F9F-AF9301668C8E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第廿二講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5DE9DFCD-F1BA-A9D4-284C-76D33BFDDA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</p:spTree>
    <p:extLst>
      <p:ext uri="{BB962C8B-B14F-4D97-AF65-F5344CB8AC3E}">
        <p14:creationId xmlns:p14="http://schemas.microsoft.com/office/powerpoint/2010/main" val="37738652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90FCE947-36DA-733D-143B-2E1311742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5286" y="0"/>
            <a:ext cx="5400600" cy="6859588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50413D3B-85B3-5B59-815A-BA86C9420D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2168" y="0"/>
            <a:ext cx="5303118" cy="6859588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E8FD4930-9EDE-D679-E44D-D30D0DE517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97482" y="-14202"/>
            <a:ext cx="1609650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189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C824189-6470-DEA3-F23E-97282DE9C785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第廿二講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07BF6671-CBE0-E932-64DF-E023D707D5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58A3BAAC-1E73-8495-6FE0-533B10B25CB7}"/>
              </a:ext>
            </a:extLst>
          </p:cNvPr>
          <p:cNvSpPr txBox="1"/>
          <p:nvPr/>
        </p:nvSpPr>
        <p:spPr>
          <a:xfrm>
            <a:off x="9057928" y="688280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應如是降伏者，是執著與斷滅，兩邊皆要降伏。不是降伏一邊。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4734E98A-B1F6-FF05-B873-4F068EFA3CF5}"/>
              </a:ext>
            </a:extLst>
          </p:cNvPr>
          <p:cNvSpPr txBox="1"/>
          <p:nvPr/>
        </p:nvSpPr>
        <p:spPr>
          <a:xfrm>
            <a:off x="4565018" y="711073"/>
            <a:ext cx="4134465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降伏一邊，還有那一邊怎麼辦？所以它是全面的，它不是局部的；它是圓滿的，它不是欠缺的。應如是降伏，前半部跟後半部都說到，所有一切執著要降伏，所有一切斷滅的念頭也要降伏。執著是妄想，斷滅的念頭也是妄想。</a:t>
            </a:r>
          </a:p>
        </p:txBody>
      </p:sp>
    </p:spTree>
    <p:extLst>
      <p:ext uri="{BB962C8B-B14F-4D97-AF65-F5344CB8AC3E}">
        <p14:creationId xmlns:p14="http://schemas.microsoft.com/office/powerpoint/2010/main" val="14579824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319989BC-7D0D-88F3-2717-EF774F5E3B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43662237-7E90-5376-07D8-043DD5AB24FE}"/>
              </a:ext>
            </a:extLst>
          </p:cNvPr>
          <p:cNvSpPr/>
          <p:nvPr/>
        </p:nvSpPr>
        <p:spPr>
          <a:xfrm>
            <a:off x="7967414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80935CB4-A885-841C-C639-2B5DA8173D00}"/>
              </a:ext>
            </a:extLst>
          </p:cNvPr>
          <p:cNvSpPr/>
          <p:nvPr/>
        </p:nvSpPr>
        <p:spPr>
          <a:xfrm>
            <a:off x="4943078" y="2565698"/>
            <a:ext cx="504056" cy="122413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56EA5F3A-B5BF-EB15-2990-EF1E09E86241}"/>
              </a:ext>
            </a:extLst>
          </p:cNvPr>
          <p:cNvSpPr/>
          <p:nvPr/>
        </p:nvSpPr>
        <p:spPr>
          <a:xfrm>
            <a:off x="5663158" y="4077866"/>
            <a:ext cx="504056" cy="57606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A6C9889F-C966-4DF5-4C3D-A98A56592CD3}"/>
              </a:ext>
            </a:extLst>
          </p:cNvPr>
          <p:cNvSpPr/>
          <p:nvPr/>
        </p:nvSpPr>
        <p:spPr>
          <a:xfrm>
            <a:off x="6095206" y="4869954"/>
            <a:ext cx="50405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332887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79142A-33FB-3889-2D83-9B2EA1BAB3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BBAA9C8A-4B73-4691-80BF-1ECCF3515BED}"/>
              </a:ext>
            </a:extLst>
          </p:cNvPr>
          <p:cNvSpPr txBox="1"/>
          <p:nvPr/>
        </p:nvSpPr>
        <p:spPr>
          <a:xfrm>
            <a:off x="4741512" y="711073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此中，借布施福德，顯成不受者之為得無我忍。又借無我功勝，結束前文所言菩薩應通達無我法之義耳。此節不過引一布施多福，以為下文「不受」作張本耳。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4C79BF3-9A7A-1394-B441-C438980E5E3E}"/>
              </a:ext>
            </a:extLst>
          </p:cNvPr>
          <p:cNvSpPr txBox="1"/>
          <p:nvPr/>
        </p:nvSpPr>
        <p:spPr>
          <a:xfrm>
            <a:off x="8215455" y="621482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須菩提。若菩薩以滿恆河沙等世界七寶布施。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7BB07F88-E579-08F1-4C25-8D4A65E028B2}"/>
              </a:ext>
            </a:extLst>
          </p:cNvPr>
          <p:cNvSpPr txBox="1"/>
          <p:nvPr/>
        </p:nvSpPr>
        <p:spPr>
          <a:xfrm>
            <a:off x="987713" y="621482"/>
            <a:ext cx="357020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在修布施裡面，他能夠修福不享福，修福不執著，成就了忍辱波羅蜜，他能忍！能忍才會有進步，才有精進波羅蜜，後面才有禪定，才有般若智慧，這才像個菩薩，福慧才能成就。</a:t>
            </a: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ECD677ED-C1F9-C91A-3C56-2D57BED423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9622" y="261443"/>
            <a:ext cx="1008112" cy="6408712"/>
          </a:xfrm>
          <a:prstGeom prst="rect">
            <a:avLst/>
          </a:prstGeom>
        </p:spPr>
      </p:pic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2474BD84-B8D6-2CEF-2ABB-7F41BD3078D1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第廿二講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84418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>
            <a:extLst>
              <a:ext uri="{FF2B5EF4-FFF2-40B4-BE49-F238E27FC236}">
                <a16:creationId xmlns:a16="http://schemas.microsoft.com/office/drawing/2014/main" id="{A91F0673-8AC7-D509-7A43-A8DE089F9FF3}"/>
              </a:ext>
            </a:extLst>
          </p:cNvPr>
          <p:cNvSpPr txBox="1"/>
          <p:nvPr/>
        </p:nvSpPr>
        <p:spPr>
          <a:xfrm>
            <a:off x="9012108" y="621482"/>
            <a:ext cx="21236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若復有人。知一切法無我。得成於忍。此菩薩勝前菩薩所得功德。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94AE52B1-5AE9-B37F-79FC-D4F9E2A848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1645" y="837505"/>
            <a:ext cx="656209" cy="2117655"/>
          </a:xfrm>
          <a:prstGeom prst="rect">
            <a:avLst/>
          </a:prstGeom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0927B769-BBA2-75F1-B1CC-F58A66BEF8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42" y="117426"/>
            <a:ext cx="8693879" cy="662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1562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>
            <a:extLst>
              <a:ext uri="{FF2B5EF4-FFF2-40B4-BE49-F238E27FC236}">
                <a16:creationId xmlns:a16="http://schemas.microsoft.com/office/drawing/2014/main" id="{F2DA3E63-B9A0-7438-6CDD-DF7CA6F00448}"/>
              </a:ext>
            </a:extLst>
          </p:cNvPr>
          <p:cNvSpPr txBox="1"/>
          <p:nvPr/>
        </p:nvSpPr>
        <p:spPr>
          <a:xfrm>
            <a:off x="9630176" y="621481"/>
            <a:ext cx="2441694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此菩薩之大作布施福德而不受，所以稱其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得成於忍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。經旨並非不重視福德，惟當不著不受而已。亦實趨重於得忍。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5C2F4FE8-1D1C-4A45-5B0F-EEAF5FE0FBF7}"/>
              </a:ext>
            </a:extLst>
          </p:cNvPr>
          <p:cNvSpPr txBox="1"/>
          <p:nvPr/>
        </p:nvSpPr>
        <p:spPr>
          <a:xfrm>
            <a:off x="4964169" y="621479"/>
            <a:ext cx="4698722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忍，他心是定的，只知道修福修得很快樂，修得很自在，不受福德，不受。我們常講，隨緣而不攀緣，執著跟享受是攀緣，離開，心裡面沒有這個念頭，沒有這個意念，一切隨緣，隨緣就自在了。隨緣裡面沒有執著，沒有貪受的念頭，所以他得成於忍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D1977E65-3AF5-DE6F-D62D-60BE2E865058}"/>
              </a:ext>
            </a:extLst>
          </p:cNvPr>
          <p:cNvSpPr txBox="1"/>
          <p:nvPr/>
        </p:nvSpPr>
        <p:spPr>
          <a:xfrm>
            <a:off x="265447" y="621480"/>
            <a:ext cx="4698722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經意的宗旨，不是說不重視修福。諸佛菩薩沒有不修福的，六度裡面第一個就是布施，哪有不修福的？普賢菩薩十大願王，一開頭「禮敬諸佛，稱讚如來，廣修供養」，你看前三條都是修福，怎麼不修福？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般若經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教導我們，修福不可以執著，不能著相。</a:t>
            </a:r>
          </a:p>
        </p:txBody>
      </p:sp>
    </p:spTree>
    <p:extLst>
      <p:ext uri="{BB962C8B-B14F-4D97-AF65-F5344CB8AC3E}">
        <p14:creationId xmlns:p14="http://schemas.microsoft.com/office/powerpoint/2010/main" val="10394449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DCA9C2F6-BFA5-8E63-3DB3-692BF10D3E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1007D2CC-68EE-3614-B52B-646383639F9B}"/>
              </a:ext>
            </a:extLst>
          </p:cNvPr>
          <p:cNvSpPr/>
          <p:nvPr/>
        </p:nvSpPr>
        <p:spPr>
          <a:xfrm>
            <a:off x="7967414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1F3B1DFA-9D2B-9DD6-5814-3FC1C4F884F5}"/>
              </a:ext>
            </a:extLst>
          </p:cNvPr>
          <p:cNvSpPr/>
          <p:nvPr/>
        </p:nvSpPr>
        <p:spPr>
          <a:xfrm>
            <a:off x="4943078" y="2565698"/>
            <a:ext cx="504056" cy="122413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5D073E83-57E7-9424-477A-B8EF892115FA}"/>
              </a:ext>
            </a:extLst>
          </p:cNvPr>
          <p:cNvSpPr/>
          <p:nvPr/>
        </p:nvSpPr>
        <p:spPr>
          <a:xfrm>
            <a:off x="5663158" y="4077866"/>
            <a:ext cx="504056" cy="57606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7E02CCFE-E060-10DB-C7B7-62C1EE3C4E9C}"/>
              </a:ext>
            </a:extLst>
          </p:cNvPr>
          <p:cNvSpPr/>
          <p:nvPr/>
        </p:nvSpPr>
        <p:spPr>
          <a:xfrm>
            <a:off x="5303118" y="4869954"/>
            <a:ext cx="504056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213654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FCA3FB39-E5D3-1DF2-DC23-8490F4C2552F}"/>
              </a:ext>
            </a:extLst>
          </p:cNvPr>
          <p:cNvSpPr txBox="1"/>
          <p:nvPr/>
        </p:nvSpPr>
        <p:spPr>
          <a:xfrm>
            <a:off x="7571948" y="683821"/>
            <a:ext cx="21236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此節，正是開示學人，功夫必須做到如此，方能無我。故須釋明成忍之所以然。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32165BB0-9DEF-B8CA-0422-5FBBE7FD7005}"/>
              </a:ext>
            </a:extLst>
          </p:cNvPr>
          <p:cNvSpPr txBox="1"/>
          <p:nvPr/>
        </p:nvSpPr>
        <p:spPr>
          <a:xfrm>
            <a:off x="9681967" y="711073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須菩提。以諸菩薩不受福德故。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F0C9EAC9-4905-5EBE-75B4-62372120ACF1}"/>
              </a:ext>
            </a:extLst>
          </p:cNvPr>
          <p:cNvSpPr txBox="1"/>
          <p:nvPr/>
        </p:nvSpPr>
        <p:spPr>
          <a:xfrm>
            <a:off x="4529415" y="683820"/>
            <a:ext cx="3005951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把得成於忍所以然的道理，細細說明，原因就是要效法菩薩，為什麼不受福德，修福德不受福德，歸結到最後，就是教我們契入無我法，契入無我法那就是證果。</a:t>
            </a: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FEEA5E12-D02C-D5A4-F8AE-F1FD471644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9782" y="909513"/>
            <a:ext cx="720081" cy="2855265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5CA6ACC9-1936-046F-AC4F-0CEB4D5F3BA6}"/>
              </a:ext>
            </a:extLst>
          </p:cNvPr>
          <p:cNvSpPr txBox="1"/>
          <p:nvPr/>
        </p:nvSpPr>
        <p:spPr>
          <a:xfrm>
            <a:off x="287411" y="683819"/>
            <a:ext cx="4134465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從圓教初住一直到等覺，四十一</a:t>
            </a:r>
            <a:r>
              <a:rPr lang="zh-CN" altLang="en-US" sz="2800" dirty="0">
                <a:solidFill>
                  <a:srgbClr val="FFFF00"/>
                </a:solidFill>
              </a:rPr>
              <a:t>階</a:t>
            </a:r>
            <a:r>
              <a:rPr lang="zh-TW" altLang="en-US" sz="2800" dirty="0">
                <a:solidFill>
                  <a:srgbClr val="FFFF00"/>
                </a:solidFill>
              </a:rPr>
              <a:t>位法身大士都是修福不享福。如果享福，他就不能得成於忍；因為他修福不享福，所以他得成於忍。因為他得成於忍，所以能像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普門品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裡面所說的，應以什麼身得度，他就示現什麼身。</a:t>
            </a:r>
          </a:p>
        </p:txBody>
      </p:sp>
    </p:spTree>
    <p:extLst>
      <p:ext uri="{BB962C8B-B14F-4D97-AF65-F5344CB8AC3E}">
        <p14:creationId xmlns:p14="http://schemas.microsoft.com/office/powerpoint/2010/main" val="21713530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E9F69F60-7FB9-9E2C-92A3-1285131FB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FC2091E1-374C-5992-2C09-C904488153A2}"/>
              </a:ext>
            </a:extLst>
          </p:cNvPr>
          <p:cNvSpPr/>
          <p:nvPr/>
        </p:nvSpPr>
        <p:spPr>
          <a:xfrm>
            <a:off x="7967414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7C9A94D6-2585-902F-FC40-EC9FA42D70EB}"/>
              </a:ext>
            </a:extLst>
          </p:cNvPr>
          <p:cNvSpPr/>
          <p:nvPr/>
        </p:nvSpPr>
        <p:spPr>
          <a:xfrm>
            <a:off x="4943078" y="2565698"/>
            <a:ext cx="504056" cy="122413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A3F7566B-6C60-DC26-D13F-39725522FD92}"/>
              </a:ext>
            </a:extLst>
          </p:cNvPr>
          <p:cNvSpPr/>
          <p:nvPr/>
        </p:nvSpPr>
        <p:spPr>
          <a:xfrm>
            <a:off x="4295006" y="4077866"/>
            <a:ext cx="504056" cy="57606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23813EDC-C9A8-095E-5707-E53E9521922C}"/>
              </a:ext>
            </a:extLst>
          </p:cNvPr>
          <p:cNvSpPr/>
          <p:nvPr/>
        </p:nvSpPr>
        <p:spPr>
          <a:xfrm>
            <a:off x="4511030" y="4869954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625420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4D5154A5-7FCC-BA7A-A799-F5D46D3AAC9E}"/>
              </a:ext>
            </a:extLst>
          </p:cNvPr>
          <p:cNvSpPr txBox="1"/>
          <p:nvPr/>
        </p:nvSpPr>
        <p:spPr>
          <a:xfrm>
            <a:off x="7239097" y="731137"/>
            <a:ext cx="21236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問意要在令大眾徹底明了，皆能達於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不受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之地。知此問重要，當於下節開示，加意體會也。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14F0A057-3BAF-C9DF-1E3E-6DDFAC773DC8}"/>
              </a:ext>
            </a:extLst>
          </p:cNvPr>
          <p:cNvSpPr txBox="1"/>
          <p:nvPr/>
        </p:nvSpPr>
        <p:spPr>
          <a:xfrm>
            <a:off x="9469603" y="635409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須菩提白佛言。世尊。云何菩薩不受福德。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575EE369-8D82-8F02-9542-7BE29BA1A594}"/>
              </a:ext>
            </a:extLst>
          </p:cNvPr>
          <p:cNvSpPr txBox="1"/>
          <p:nvPr/>
        </p:nvSpPr>
        <p:spPr>
          <a:xfrm>
            <a:off x="4517608" y="735133"/>
            <a:ext cx="2441694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佛講四十一位法身大士修福不受福德，須菩提哪裡不知道？明知故問，代我們問的，為什麼菩薩修福不受福德？</a:t>
            </a: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87D1BC51-1346-94C4-2D70-66570CC747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35767" y="723665"/>
            <a:ext cx="720080" cy="3856150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F29C25F4-5D76-EB9E-5FC6-74982D6652DA}"/>
              </a:ext>
            </a:extLst>
          </p:cNvPr>
          <p:cNvSpPr txBox="1"/>
          <p:nvPr/>
        </p:nvSpPr>
        <p:spPr>
          <a:xfrm>
            <a:off x="739425" y="731137"/>
            <a:ext cx="357020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這一問的確很重要。為什麼？我們如果真正明瞭它的道理，明瞭它的事實真相，我們才肯發心學習。菩薩是我們的榜樣，我們要向他學習。所以理跟事不能不清楚、不能不明白。</a:t>
            </a:r>
          </a:p>
        </p:txBody>
      </p:sp>
    </p:spTree>
    <p:extLst>
      <p:ext uri="{BB962C8B-B14F-4D97-AF65-F5344CB8AC3E}">
        <p14:creationId xmlns:p14="http://schemas.microsoft.com/office/powerpoint/2010/main" val="40886184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C23E0309-66D9-DD72-8D3F-E2CACB9C85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D1507A5B-6601-1873-1517-5BF4E174418E}"/>
              </a:ext>
            </a:extLst>
          </p:cNvPr>
          <p:cNvSpPr/>
          <p:nvPr/>
        </p:nvSpPr>
        <p:spPr>
          <a:xfrm>
            <a:off x="7967414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CFB7F694-A4C9-7382-892A-D7E08023CCB1}"/>
              </a:ext>
            </a:extLst>
          </p:cNvPr>
          <p:cNvSpPr/>
          <p:nvPr/>
        </p:nvSpPr>
        <p:spPr>
          <a:xfrm>
            <a:off x="4943078" y="2565698"/>
            <a:ext cx="504056" cy="122413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AA0C54EA-8CFA-BB28-FDC5-C00ACD3B1A3D}"/>
              </a:ext>
            </a:extLst>
          </p:cNvPr>
          <p:cNvSpPr/>
          <p:nvPr/>
        </p:nvSpPr>
        <p:spPr>
          <a:xfrm>
            <a:off x="4295006" y="4077866"/>
            <a:ext cx="504056" cy="57606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02A71BA5-2F2C-2CB6-3909-FB984502137F}"/>
              </a:ext>
            </a:extLst>
          </p:cNvPr>
          <p:cNvSpPr/>
          <p:nvPr/>
        </p:nvSpPr>
        <p:spPr>
          <a:xfrm>
            <a:off x="3934966" y="4869954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826817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628C0AE0-8090-D3A2-09CC-50A682B35761}"/>
              </a:ext>
            </a:extLst>
          </p:cNvPr>
          <p:cNvSpPr txBox="1"/>
          <p:nvPr/>
        </p:nvSpPr>
        <p:spPr>
          <a:xfrm>
            <a:off x="5562150" y="711073"/>
            <a:ext cx="395492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初句言</a:t>
            </a: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作福德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，使知雖不受而應作。不可因不受之言，誤會修福可緩。當知作福德，即是修六度，是從大悲心出。諸佛如來，以大悲心為體。因於眾生，而起大悲。因於大悲，生菩提心，云何可緩乎。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C41CFBD-4433-3271-9E55-6329C4207295}"/>
              </a:ext>
            </a:extLst>
          </p:cNvPr>
          <p:cNvSpPr txBox="1"/>
          <p:nvPr/>
        </p:nvSpPr>
        <p:spPr>
          <a:xfrm>
            <a:off x="9658438" y="621482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須菩提。菩薩所作福德。不應貪著。是故說不受福德。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ED2A68CD-82C1-2F49-FAFF-08E9BBE7D88D}"/>
              </a:ext>
            </a:extLst>
          </p:cNvPr>
          <p:cNvSpPr txBox="1"/>
          <p:nvPr/>
        </p:nvSpPr>
        <p:spPr>
          <a:xfrm>
            <a:off x="300802" y="745590"/>
            <a:ext cx="526297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大悲心從哪裡來的？因於眾生。離開眾生，大悲心引不起來。雖然大悲心是性德，如果沒有緣，它生不起來。緣是什麼？緣是一切眾生，特別是一切苦難的眾生。苦難不僅僅限於物質生活的貧乏，物質生活貧乏是苦。物質生活非常富裕，苦不苦？壽命到了還要搞六道三途，這都是苦難眾生。</a:t>
            </a: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96AFA719-7791-7EAC-AC72-2285890CD1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39509" y="909514"/>
            <a:ext cx="717985" cy="310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4113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圖片 13">
            <a:extLst>
              <a:ext uri="{FF2B5EF4-FFF2-40B4-BE49-F238E27FC236}">
                <a16:creationId xmlns:a16="http://schemas.microsoft.com/office/drawing/2014/main" id="{8C76D061-7523-DA11-1C30-BDADEDC5AC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145015" cy="6859588"/>
          </a:xfrm>
          <a:prstGeom prst="rect">
            <a:avLst/>
          </a:prstGeom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86B8D288-B823-F3EC-481A-577FE0D16E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16" name="匾額 15" descr="佛學概要十四講表 習講">
            <a:extLst>
              <a:ext uri="{FF2B5EF4-FFF2-40B4-BE49-F238E27FC236}">
                <a16:creationId xmlns:a16="http://schemas.microsoft.com/office/drawing/2014/main" id="{030F50A7-F7EE-F415-B221-6ADA66BD0D5B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第廿二講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B22BE313-464E-5E26-E456-2627641B01CF}"/>
              </a:ext>
            </a:extLst>
          </p:cNvPr>
          <p:cNvSpPr/>
          <p:nvPr/>
        </p:nvSpPr>
        <p:spPr>
          <a:xfrm>
            <a:off x="4222998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99464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BA8B2B9B-D5DA-DE15-A854-D556AE41CCD0}"/>
              </a:ext>
            </a:extLst>
          </p:cNvPr>
          <p:cNvSpPr txBox="1"/>
          <p:nvPr/>
        </p:nvSpPr>
        <p:spPr>
          <a:xfrm>
            <a:off x="5798348" y="854151"/>
            <a:ext cx="341632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全經所說之義，不外「不取於相，如如不動」八個字。此「諸法空相」一大段經義，乃是融會全經旨趣而究竟徹底以說之者。所謂點滴歸源也。故其所說，更圓更妙。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7F57343-4C7C-AE07-25C7-0BF2BDC30BC1}"/>
              </a:ext>
            </a:extLst>
          </p:cNvPr>
          <p:cNvSpPr txBox="1"/>
          <p:nvPr/>
        </p:nvSpPr>
        <p:spPr>
          <a:xfrm>
            <a:off x="9263265" y="854151"/>
            <a:ext cx="1800493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向後經文，正是點滴歸源之處。故其所含之義，甚廣、甚深、甚細。必先加說明。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6F4E692E-1204-32F2-4D04-5D293846C9E4}"/>
              </a:ext>
            </a:extLst>
          </p:cNvPr>
          <p:cNvSpPr txBox="1"/>
          <p:nvPr/>
        </p:nvSpPr>
        <p:spPr>
          <a:xfrm>
            <a:off x="626384" y="854151"/>
            <a:ext cx="526297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這是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後半部的特色，在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講義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第四卷的開端，江居士把前半部、後半部做一個比較，前半部的經義有淺有深，後半部的經義唯深無淺，這個意思愈說愈深、愈說愈廣、愈說愈細，受用當然是不可思議！這一段是融會前面的旨趣，宗旨、趣向，把它結歸到自性上，點滴歸源。</a:t>
            </a: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683973C3-B98B-2517-D164-3CF8B53E48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1877" y="742822"/>
            <a:ext cx="717985" cy="479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9871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E40AC76C-5773-AB0D-AB9E-43D0BC6C1E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145015" cy="6859588"/>
          </a:xfrm>
          <a:prstGeom prst="rect">
            <a:avLst/>
          </a:prstGeom>
        </p:spPr>
      </p:pic>
      <p:pic>
        <p:nvPicPr>
          <p:cNvPr id="10" name="圖片 9">
            <a:extLst>
              <a:ext uri="{FF2B5EF4-FFF2-40B4-BE49-F238E27FC236}">
                <a16:creationId xmlns:a16="http://schemas.microsoft.com/office/drawing/2014/main" id="{775D907C-6800-4671-E1CE-841A14F875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11" name="匾額 10" descr="佛學概要十四講表 習講">
            <a:extLst>
              <a:ext uri="{FF2B5EF4-FFF2-40B4-BE49-F238E27FC236}">
                <a16:creationId xmlns:a16="http://schemas.microsoft.com/office/drawing/2014/main" id="{332D2785-36EF-A749-53E8-D0AA641929C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第廿二講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3116EF35-6F4F-2DCE-A673-8DDA4FBAD4F7}"/>
              </a:ext>
            </a:extLst>
          </p:cNvPr>
          <p:cNvSpPr/>
          <p:nvPr/>
        </p:nvSpPr>
        <p:spPr>
          <a:xfrm>
            <a:off x="4222998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5EC6D1F2-0700-E31F-E50C-8497BCB36EA5}"/>
              </a:ext>
            </a:extLst>
          </p:cNvPr>
          <p:cNvSpPr/>
          <p:nvPr/>
        </p:nvSpPr>
        <p:spPr>
          <a:xfrm>
            <a:off x="6167214" y="2493690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A5B9644D-553A-1542-2FC4-D63BA892C296}"/>
              </a:ext>
            </a:extLst>
          </p:cNvPr>
          <p:cNvSpPr/>
          <p:nvPr/>
        </p:nvSpPr>
        <p:spPr>
          <a:xfrm>
            <a:off x="8687494" y="3429794"/>
            <a:ext cx="504056" cy="115212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970402E1-04E1-C42B-E1A6-5483A15479C3}"/>
              </a:ext>
            </a:extLst>
          </p:cNvPr>
          <p:cNvSpPr/>
          <p:nvPr/>
        </p:nvSpPr>
        <p:spPr>
          <a:xfrm>
            <a:off x="9119542" y="4869954"/>
            <a:ext cx="504056" cy="57606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28726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E6BFDA63-C16C-F4F4-EDAD-A684F32732CB}"/>
              </a:ext>
            </a:extLst>
          </p:cNvPr>
          <p:cNvSpPr txBox="1"/>
          <p:nvPr/>
        </p:nvSpPr>
        <p:spPr>
          <a:xfrm>
            <a:off x="6976494" y="723664"/>
            <a:ext cx="2441694" cy="542485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「諸法空相」，是大乘法印。「不來不去」等句，莫非法印。法印者，一切法皆可以此義印定之之謂。此示例，來去等，皆是對待之事相。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D96EAD2-4FA8-F855-05F3-74BF9EBBD64F}"/>
              </a:ext>
            </a:extLst>
          </p:cNvPr>
          <p:cNvSpPr txBox="1"/>
          <p:nvPr/>
        </p:nvSpPr>
        <p:spPr>
          <a:xfrm>
            <a:off x="9516510" y="723664"/>
            <a:ext cx="1477328" cy="542485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須菩提。若有人言。如來若來若去若坐若臥。是人不解我所說義。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0687A16A-A054-4862-4AAB-8444476458D3}"/>
              </a:ext>
            </a:extLst>
          </p:cNvPr>
          <p:cNvSpPr txBox="1"/>
          <p:nvPr/>
        </p:nvSpPr>
        <p:spPr>
          <a:xfrm>
            <a:off x="-70203" y="726022"/>
            <a:ext cx="695575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「泯相入體」。怎樣泯相？不著相；不著相就見性，體就是性。佛在這裡面舉一個例子來說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他舉</a:t>
            </a:r>
            <a:r>
              <a:rPr lang="zh-CN" altLang="en-US" sz="2800" dirty="0">
                <a:solidFill>
                  <a:srgbClr val="FFFF00"/>
                </a:solidFill>
              </a:rPr>
              <a:t>佛的</a:t>
            </a:r>
            <a:r>
              <a:rPr lang="zh-TW" altLang="en-US" sz="2800" dirty="0">
                <a:solidFill>
                  <a:srgbClr val="FFFF00"/>
                </a:solidFill>
              </a:rPr>
              <a:t>名號。「約聖號明離去來」，如來這個名號沒有來去，你要說如來若來若去，那你根本不懂這個意思。名號如是，法法皆然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r>
              <a:rPr lang="zh-TW" altLang="en-US" sz="2800" dirty="0">
                <a:solidFill>
                  <a:srgbClr val="FFFF00"/>
                </a:solidFill>
              </a:rPr>
              <a:t>八不裡頭，你懂得一句，全都懂了，知道一樁事情「不來不去」，就曉得一切法都不生不滅，跟</a:t>
            </a:r>
            <a:r>
              <a:rPr lang="en-US" altLang="zh-TW" sz="2800" dirty="0">
                <a:solidFill>
                  <a:srgbClr val="FFFF00"/>
                </a:solidFill>
              </a:rPr>
              <a:t>《</a:t>
            </a:r>
            <a:r>
              <a:rPr lang="zh-TW" altLang="en-US" sz="2800" dirty="0">
                <a:solidFill>
                  <a:srgbClr val="FFFF00"/>
                </a:solidFill>
              </a:rPr>
              <a:t>金剛經</a:t>
            </a:r>
            <a:r>
              <a:rPr lang="en-US" altLang="zh-TW" sz="2800" dirty="0">
                <a:solidFill>
                  <a:srgbClr val="FFFF00"/>
                </a:solidFill>
              </a:rPr>
              <a:t>》</a:t>
            </a:r>
            <a:r>
              <a:rPr lang="zh-TW" altLang="en-US" sz="2800" dirty="0">
                <a:solidFill>
                  <a:srgbClr val="FFFF00"/>
                </a:solidFill>
              </a:rPr>
              <a:t>前面講的意思就通了。</a:t>
            </a: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09C921AC-0A49-428A-08A9-095663CA49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8932" y="333450"/>
            <a:ext cx="748922" cy="631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7474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3115E0D7-D7E5-E89B-14C5-12BBC31DCA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630" y="0"/>
            <a:ext cx="9145015" cy="685958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53246E07-8DFC-BEFE-A747-B4851351A1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4501C6C7-2799-0F6A-DC6C-7AEA316F4480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第廿二講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13CC09D0-7A54-A2BA-8D30-C3AB96C6D702}"/>
              </a:ext>
            </a:extLst>
          </p:cNvPr>
          <p:cNvSpPr/>
          <p:nvPr/>
        </p:nvSpPr>
        <p:spPr>
          <a:xfrm>
            <a:off x="4222998" y="621482"/>
            <a:ext cx="504056" cy="15841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78D59B22-87C1-DCD9-988A-08D57CA57318}"/>
              </a:ext>
            </a:extLst>
          </p:cNvPr>
          <p:cNvSpPr/>
          <p:nvPr/>
        </p:nvSpPr>
        <p:spPr>
          <a:xfrm>
            <a:off x="6167214" y="2493690"/>
            <a:ext cx="504056" cy="720080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B6496A17-7D2C-F247-7D57-E10DE5FAE461}"/>
              </a:ext>
            </a:extLst>
          </p:cNvPr>
          <p:cNvSpPr/>
          <p:nvPr/>
        </p:nvSpPr>
        <p:spPr>
          <a:xfrm>
            <a:off x="8687494" y="3429794"/>
            <a:ext cx="504056" cy="1152128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1F6C9283-2016-C8DE-EAFF-A5CBEC4BE4F5}"/>
              </a:ext>
            </a:extLst>
          </p:cNvPr>
          <p:cNvSpPr/>
          <p:nvPr/>
        </p:nvSpPr>
        <p:spPr>
          <a:xfrm>
            <a:off x="8327454" y="4869954"/>
            <a:ext cx="504056" cy="57606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7130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6B60450C-33D9-FB88-242B-B6E2CCB4DB35}"/>
              </a:ext>
            </a:extLst>
          </p:cNvPr>
          <p:cNvSpPr txBox="1"/>
          <p:nvPr/>
        </p:nvSpPr>
        <p:spPr>
          <a:xfrm>
            <a:off x="6095206" y="778564"/>
            <a:ext cx="212365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chemeClr val="bg1"/>
                </a:solidFill>
              </a:rPr>
              <a:t>『</a:t>
            </a:r>
            <a:r>
              <a:rPr lang="zh-TW" altLang="en-US" sz="2800" b="1" dirty="0">
                <a:solidFill>
                  <a:schemeClr val="bg1"/>
                </a:solidFill>
              </a:rPr>
              <a:t>如來</a:t>
            </a:r>
            <a:r>
              <a:rPr lang="en-US" altLang="zh-TW" sz="2800" b="1" dirty="0">
                <a:solidFill>
                  <a:schemeClr val="bg1"/>
                </a:solidFill>
              </a:rPr>
              <a:t>』</a:t>
            </a:r>
            <a:r>
              <a:rPr lang="zh-TW" altLang="en-US" sz="2800" b="1" dirty="0">
                <a:solidFill>
                  <a:schemeClr val="bg1"/>
                </a:solidFill>
              </a:rPr>
              <a:t>即是法身。法身常住不動。無所謂去來也。法身遍一切處。亦無需乎去來也。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1E49031-AC1E-3721-8775-05A4E742F7BA}"/>
              </a:ext>
            </a:extLst>
          </p:cNvPr>
          <p:cNvSpPr txBox="1"/>
          <p:nvPr/>
        </p:nvSpPr>
        <p:spPr>
          <a:xfrm>
            <a:off x="8399462" y="723664"/>
            <a:ext cx="1477328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何以故。如來者。無所從來。亦無所去。故名如來。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6259C4F8-AF8D-D2CE-F91F-AA5BFF2742FA}"/>
              </a:ext>
            </a:extLst>
          </p:cNvPr>
          <p:cNvSpPr txBox="1"/>
          <p:nvPr/>
        </p:nvSpPr>
        <p:spPr>
          <a:xfrm>
            <a:off x="550590" y="723664"/>
            <a:ext cx="5262979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佛的十號，成了佛都有十個號。這十個號，如來是第一個號，它排列的次序有關係，如來是排第一號。如果不證得「如」，那就不叫做成佛。「如」是什麼？「如」是真如本性。真如本性是法界的本體，現代哲學所說的宇宙萬有的本體</a:t>
            </a:r>
            <a:r>
              <a:rPr lang="zh-CN" altLang="en-US" sz="2800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F3253B29-4C57-9240-B8B0-533D2AA8CE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26615" y="845931"/>
            <a:ext cx="717985" cy="2572191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95309EFE-300D-DF3F-7B3B-686B89AFC3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68" b="97110" l="9346" r="89720">
                        <a14:foregroundMark x1="49533" y1="43353" x2="49533" y2="43353"/>
                        <a14:foregroundMark x1="51402" y1="44509" x2="51402" y2="44509"/>
                        <a14:foregroundMark x1="71963" y1="32370" x2="71963" y2="32370"/>
                        <a14:foregroundMark x1="50467" y1="19653" x2="50467" y2="19653"/>
                        <a14:foregroundMark x1="55140" y1="56069" x2="55140" y2="56069"/>
                        <a14:foregroundMark x1="37383" y1="60694" x2="37383" y2="60694"/>
                        <a14:foregroundMark x1="13084" y1="67630" x2="13084" y2="67630"/>
                        <a14:foregroundMark x1="88785" y1="66474" x2="88785" y2="66474"/>
                        <a14:foregroundMark x1="49533" y1="93642" x2="49533" y2="93642"/>
                        <a14:foregroundMark x1="47664" y1="97110" x2="47664" y2="97110"/>
                        <a14:foregroundMark x1="56075" y1="15029" x2="56075" y2="15029"/>
                        <a14:foregroundMark x1="55140" y1="13873" x2="55140" y2="13873"/>
                        <a14:foregroundMark x1="50467" y1="5202" x2="50467" y2="5202"/>
                        <a14:foregroundMark x1="50467" y1="3468" x2="50467" y2="3468"/>
                        <a14:foregroundMark x1="52336" y1="5202" x2="52336" y2="520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351790" y="6021144"/>
            <a:ext cx="490484" cy="793026"/>
          </a:xfrm>
          <a:prstGeom prst="rect">
            <a:avLst/>
          </a:prstGeom>
          <a:effectLst>
            <a:glow rad="50800">
              <a:schemeClr val="bg1"/>
            </a:glow>
          </a:effectLst>
        </p:spPr>
      </p:pic>
      <p:sp>
        <p:nvSpPr>
          <p:cNvPr id="10" name="匾額 9" descr="佛學概要十四講表 習講">
            <a:extLst>
              <a:ext uri="{FF2B5EF4-FFF2-40B4-BE49-F238E27FC236}">
                <a16:creationId xmlns:a16="http://schemas.microsoft.com/office/drawing/2014/main" id="{8D6C551F-825F-B26C-9C54-FB8BB1021E64}"/>
              </a:ext>
            </a:extLst>
          </p:cNvPr>
          <p:cNvSpPr/>
          <p:nvPr/>
        </p:nvSpPr>
        <p:spPr>
          <a:xfrm>
            <a:off x="11268162" y="117426"/>
            <a:ext cx="717985" cy="5760640"/>
          </a:xfrm>
          <a:prstGeom prst="plaque">
            <a:avLst/>
          </a:prstGeom>
          <a:effectLst>
            <a:glow rad="139700">
              <a:schemeClr val="bg1">
                <a:alpha val="69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中國佛典研究二</a:t>
            </a:r>
            <a:endParaRPr lang="en-US" altLang="zh-CN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en-US" altLang="zh-CN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  </a:t>
            </a:r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：</a:t>
            </a:r>
            <a:r>
              <a:rPr lang="zh-TW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金剛經</a:t>
            </a:r>
            <a:endParaRPr lang="en-US" altLang="zh-TW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endParaRPr lang="en-US" altLang="zh-TW" sz="800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  <a:p>
            <a:pPr algn="ctr"/>
            <a:r>
              <a:rPr lang="zh-CN" altLang="en-US" dirty="0">
                <a:effectLst>
                  <a:glow>
                    <a:schemeClr val="bg1">
                      <a:alpha val="61000"/>
                    </a:schemeClr>
                  </a:glow>
                </a:effectLst>
              </a:rPr>
              <a:t>第廿二講</a:t>
            </a:r>
            <a:endParaRPr lang="zh-TW" altLang="en-US" dirty="0">
              <a:effectLst>
                <a:glow>
                  <a:schemeClr val="bg1">
                    <a:alpha val="61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62416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字方塊 7">
            <a:extLst>
              <a:ext uri="{FF2B5EF4-FFF2-40B4-BE49-F238E27FC236}">
                <a16:creationId xmlns:a16="http://schemas.microsoft.com/office/drawing/2014/main" id="{8C33F096-4BF8-5818-C4B8-E0A00E489E8C}"/>
              </a:ext>
            </a:extLst>
          </p:cNvPr>
          <p:cNvSpPr txBox="1"/>
          <p:nvPr/>
        </p:nvSpPr>
        <p:spPr>
          <a:xfrm>
            <a:off x="7095955" y="754089"/>
            <a:ext cx="4903907" cy="53514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念佛人往生，須知彌陀來接，而初未嘗來也。往生西方，而亦未嘗去也。雖未嘗來去，亦何妨現來現去。何以故。不來不去者，理體也。有來有去者，事相也。理事不二，性相圓融。本無礙也。此等事實真相，今人謂之不同因次之空間轉變然也。何去來之有哉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C0C00BD2-017A-FB8E-AC78-2FA24FDD7C51}"/>
              </a:ext>
            </a:extLst>
          </p:cNvPr>
          <p:cNvSpPr txBox="1"/>
          <p:nvPr/>
        </p:nvSpPr>
        <p:spPr>
          <a:xfrm>
            <a:off x="190551" y="846297"/>
            <a:ext cx="6955750" cy="516699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rgbClr val="FFFF00"/>
                </a:solidFill>
              </a:rPr>
              <a:t>修淨土的人，這個問題要清楚。沒有問題當然最好，心很清淨；如果有了這個問題，要不徹底解決，會產生障礙。嚴重的，障礙這一生不能往生；淺一點的，怕因為這個疑問，將來生到西方邊地去了。我們要搞清楚，往生阿彌陀佛來迎接，這是真的，佛真來了。可是在理上講，佛沒有來，也沒有去。</a:t>
            </a:r>
            <a:r>
              <a:rPr lang="zh-CN" altLang="en-US" sz="2800" dirty="0">
                <a:solidFill>
                  <a:srgbClr val="FFFF00"/>
                </a:solidFill>
              </a:rPr>
              <a:t>就</a:t>
            </a:r>
            <a:r>
              <a:rPr lang="zh-TW" altLang="en-US" sz="2800" dirty="0">
                <a:solidFill>
                  <a:srgbClr val="FFFF00"/>
                </a:solidFill>
              </a:rPr>
              <a:t>跟電視畫面一樣，你看到他來</a:t>
            </a:r>
            <a:r>
              <a:rPr lang="zh-CN" altLang="en-US" sz="2800" dirty="0">
                <a:solidFill>
                  <a:srgbClr val="FFFF00"/>
                </a:solidFill>
              </a:rPr>
              <a:t>、</a:t>
            </a:r>
            <a:r>
              <a:rPr lang="zh-TW" altLang="en-US" sz="2800" dirty="0">
                <a:solidFill>
                  <a:srgbClr val="FFFF00"/>
                </a:solidFill>
              </a:rPr>
              <a:t>去，</a:t>
            </a:r>
            <a:r>
              <a:rPr lang="zh-CN" altLang="en-US" sz="2800" dirty="0">
                <a:solidFill>
                  <a:srgbClr val="FFFF00"/>
                </a:solidFill>
              </a:rPr>
              <a:t>但他</a:t>
            </a:r>
            <a:r>
              <a:rPr lang="zh-TW" altLang="en-US" sz="2800" dirty="0">
                <a:solidFill>
                  <a:srgbClr val="FFFF00"/>
                </a:solidFill>
              </a:rPr>
              <a:t>始終沒有離開那個方框框。</a:t>
            </a:r>
          </a:p>
        </p:txBody>
      </p:sp>
    </p:spTree>
    <p:extLst>
      <p:ext uri="{BB962C8B-B14F-4D97-AF65-F5344CB8AC3E}">
        <p14:creationId xmlns:p14="http://schemas.microsoft.com/office/powerpoint/2010/main" val="7391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34072</TotalTime>
  <Words>1858</Words>
  <Application>Microsoft Office PowerPoint</Application>
  <PresentationFormat>自訂</PresentationFormat>
  <Paragraphs>68</Paragraphs>
  <Slides>24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24</vt:i4>
      </vt:variant>
    </vt:vector>
  </HeadingPairs>
  <TitlesOfParts>
    <vt:vector size="27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814</cp:revision>
  <dcterms:created xsi:type="dcterms:W3CDTF">2019-12-17T19:51:00Z</dcterms:created>
  <dcterms:modified xsi:type="dcterms:W3CDTF">2025-05-22T18:27:49Z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