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91" r:id="rId3"/>
    <p:sldId id="296" r:id="rId4"/>
    <p:sldId id="336" r:id="rId5"/>
    <p:sldId id="337" r:id="rId6"/>
    <p:sldId id="338" r:id="rId7"/>
    <p:sldId id="264" r:id="rId8"/>
    <p:sldId id="263" r:id="rId9"/>
    <p:sldId id="280" r:id="rId10"/>
    <p:sldId id="281" r:id="rId11"/>
    <p:sldId id="299" r:id="rId12"/>
    <p:sldId id="304" r:id="rId13"/>
    <p:sldId id="315" r:id="rId14"/>
    <p:sldId id="308" r:id="rId15"/>
    <p:sldId id="339" r:id="rId16"/>
    <p:sldId id="320" r:id="rId17"/>
    <p:sldId id="32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208"/>
  </p:normalViewPr>
  <p:slideViewPr>
    <p:cSldViewPr snapToGrid="0" snapToObjects="1">
      <p:cViewPr varScale="1">
        <p:scale>
          <a:sx n="90" d="100"/>
          <a:sy n="90" d="100"/>
        </p:scale>
        <p:origin x="232" y="9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5CBEC9-7444-2A4F-8754-158D0BB656FA}" type="datetimeFigureOut">
              <a:rPr lang="en-US" smtClean="0"/>
              <a:t>11/16/20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61A0B-02A5-6E4F-A800-D04C552D2D86}" type="slidenum">
              <a:rPr lang="en-US" smtClean="0"/>
              <a:t>‹#›</a:t>
            </a:fld>
            <a:endParaRPr lang="en-US"/>
          </a:p>
        </p:txBody>
      </p:sp>
    </p:spTree>
    <p:extLst>
      <p:ext uri="{BB962C8B-B14F-4D97-AF65-F5344CB8AC3E}">
        <p14:creationId xmlns:p14="http://schemas.microsoft.com/office/powerpoint/2010/main" val="17601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6BC35D62-FEA3-E948-A0F8-4C7D8D355DE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40BF443-6B5D-8F4C-AE29-8E7B8D824679}" type="slidenum">
              <a:rPr lang="en-US" altLang="en-US"/>
              <a:pPr eaLnBrk="1" hangingPunct="1">
                <a:spcBef>
                  <a:spcPct val="0"/>
                </a:spcBef>
              </a:pPr>
              <a:t>7</a:t>
            </a:fld>
            <a:endParaRPr lang="en-US" altLang="en-US"/>
          </a:p>
        </p:txBody>
      </p:sp>
      <p:sp>
        <p:nvSpPr>
          <p:cNvPr id="61443" name="Rectangle 2">
            <a:extLst>
              <a:ext uri="{FF2B5EF4-FFF2-40B4-BE49-F238E27FC236}">
                <a16:creationId xmlns:a16="http://schemas.microsoft.com/office/drawing/2014/main" id="{720607FC-4463-4C4D-A077-886963AAA03D}"/>
              </a:ext>
            </a:extLst>
          </p:cNvPr>
          <p:cNvSpPr>
            <a:spLocks noRot="1" noChangeArrowheads="1" noTextEdit="1"/>
          </p:cNvSpPr>
          <p:nvPr>
            <p:ph type="sldImg"/>
          </p:nvPr>
        </p:nvSpPr>
        <p:spPr>
          <a:ln/>
        </p:spPr>
      </p:sp>
      <p:sp>
        <p:nvSpPr>
          <p:cNvPr id="61444" name="Rectangle 3">
            <a:extLst>
              <a:ext uri="{FF2B5EF4-FFF2-40B4-BE49-F238E27FC236}">
                <a16:creationId xmlns:a16="http://schemas.microsoft.com/office/drawing/2014/main" id="{B690BD9B-D70A-B546-97BF-9D1844B3C147}"/>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49753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A448C648-BAED-4F47-96A7-81BECA4C1AA1}"/>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509BD98-1B31-F94C-95F2-1B3241F716D7}" type="slidenum">
              <a:rPr lang="en-US" altLang="en-US"/>
              <a:pPr eaLnBrk="1" hangingPunct="1">
                <a:spcBef>
                  <a:spcPct val="0"/>
                </a:spcBef>
              </a:pPr>
              <a:t>8</a:t>
            </a:fld>
            <a:endParaRPr lang="en-US" altLang="en-US"/>
          </a:p>
        </p:txBody>
      </p:sp>
      <p:sp>
        <p:nvSpPr>
          <p:cNvPr id="60419" name="Rectangle 2">
            <a:extLst>
              <a:ext uri="{FF2B5EF4-FFF2-40B4-BE49-F238E27FC236}">
                <a16:creationId xmlns:a16="http://schemas.microsoft.com/office/drawing/2014/main" id="{A4D03466-117C-5548-B934-D228397C4795}"/>
              </a:ext>
            </a:extLst>
          </p:cNvPr>
          <p:cNvSpPr>
            <a:spLocks noRot="1" noChangeArrowheads="1" noTextEdit="1"/>
          </p:cNvSpPr>
          <p:nvPr>
            <p:ph type="sldImg"/>
          </p:nvPr>
        </p:nvSpPr>
        <p:spPr>
          <a:ln/>
        </p:spPr>
      </p:sp>
      <p:sp>
        <p:nvSpPr>
          <p:cNvPr id="60420" name="Rectangle 3">
            <a:extLst>
              <a:ext uri="{FF2B5EF4-FFF2-40B4-BE49-F238E27FC236}">
                <a16:creationId xmlns:a16="http://schemas.microsoft.com/office/drawing/2014/main" id="{7230EFD5-5AD5-7449-BC2F-01262FF134F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94024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3024FA61-B4A8-354C-95BA-8943A2DE1FF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B30FDFB3-3B5F-E244-BD97-E45CBA99BFA9}" type="slidenum">
              <a:rPr lang="en-US" altLang="en-US"/>
              <a:pPr eaLnBrk="1" hangingPunct="1">
                <a:spcBef>
                  <a:spcPct val="0"/>
                </a:spcBef>
              </a:pPr>
              <a:t>9</a:t>
            </a:fld>
            <a:endParaRPr lang="en-US" altLang="en-US"/>
          </a:p>
        </p:txBody>
      </p:sp>
      <p:sp>
        <p:nvSpPr>
          <p:cNvPr id="62467" name="Rectangle 2">
            <a:extLst>
              <a:ext uri="{FF2B5EF4-FFF2-40B4-BE49-F238E27FC236}">
                <a16:creationId xmlns:a16="http://schemas.microsoft.com/office/drawing/2014/main" id="{2130C7B5-FD20-FC42-832E-9E6691EC1CF9}"/>
              </a:ext>
            </a:extLst>
          </p:cNvPr>
          <p:cNvSpPr>
            <a:spLocks noRot="1" noChangeArrowheads="1" noTextEdit="1"/>
          </p:cNvSpPr>
          <p:nvPr>
            <p:ph type="sldImg"/>
          </p:nvPr>
        </p:nvSpPr>
        <p:spPr>
          <a:ln/>
        </p:spPr>
      </p:sp>
      <p:sp>
        <p:nvSpPr>
          <p:cNvPr id="62468" name="Rectangle 3">
            <a:extLst>
              <a:ext uri="{FF2B5EF4-FFF2-40B4-BE49-F238E27FC236}">
                <a16:creationId xmlns:a16="http://schemas.microsoft.com/office/drawing/2014/main" id="{A930CE2E-3430-1548-B208-962B98AF366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6224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18F2C62E-834C-9941-80B6-44F5BD9834CA}"/>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9B6AC76B-7A1B-A442-847F-9C04D4AA8091}" type="slidenum">
              <a:rPr lang="en-US" altLang="en-US"/>
              <a:pPr eaLnBrk="1" hangingPunct="1">
                <a:spcBef>
                  <a:spcPct val="0"/>
                </a:spcBef>
              </a:pPr>
              <a:t>10</a:t>
            </a:fld>
            <a:endParaRPr lang="en-US" altLang="en-US"/>
          </a:p>
        </p:txBody>
      </p:sp>
      <p:sp>
        <p:nvSpPr>
          <p:cNvPr id="63491" name="Rectangle 2">
            <a:extLst>
              <a:ext uri="{FF2B5EF4-FFF2-40B4-BE49-F238E27FC236}">
                <a16:creationId xmlns:a16="http://schemas.microsoft.com/office/drawing/2014/main" id="{0562DFF8-2C7D-6E48-863E-B8B49CC58605}"/>
              </a:ext>
            </a:extLst>
          </p:cNvPr>
          <p:cNvSpPr>
            <a:spLocks noRot="1" noChangeArrowheads="1" noTextEdit="1"/>
          </p:cNvSpPr>
          <p:nvPr>
            <p:ph type="sldImg"/>
          </p:nvPr>
        </p:nvSpPr>
        <p:spPr>
          <a:ln/>
        </p:spPr>
      </p:sp>
      <p:sp>
        <p:nvSpPr>
          <p:cNvPr id="63492" name="Rectangle 3">
            <a:extLst>
              <a:ext uri="{FF2B5EF4-FFF2-40B4-BE49-F238E27FC236}">
                <a16:creationId xmlns:a16="http://schemas.microsoft.com/office/drawing/2014/main" id="{2C84CEFC-D552-8A49-A9D2-718AB185BAE7}"/>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228094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8AEBC80C-2CD6-5E4B-852D-E41DA246AB0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4004B99-ADA2-7145-ABEF-E09A4854989D}" type="slidenum">
              <a:rPr lang="en-US" altLang="en-US"/>
              <a:pPr eaLnBrk="1" hangingPunct="1">
                <a:spcBef>
                  <a:spcPct val="0"/>
                </a:spcBef>
              </a:pPr>
              <a:t>11</a:t>
            </a:fld>
            <a:endParaRPr lang="en-US" altLang="en-US"/>
          </a:p>
        </p:txBody>
      </p:sp>
      <p:sp>
        <p:nvSpPr>
          <p:cNvPr id="50179" name="Rectangle 2">
            <a:extLst>
              <a:ext uri="{FF2B5EF4-FFF2-40B4-BE49-F238E27FC236}">
                <a16:creationId xmlns:a16="http://schemas.microsoft.com/office/drawing/2014/main" id="{F3FBAAD9-9789-754E-910D-A4FBEAEC0B37}"/>
              </a:ext>
            </a:extLst>
          </p:cNvPr>
          <p:cNvSpPr>
            <a:spLocks noRot="1" noChangeArrowheads="1" noTextEdit="1"/>
          </p:cNvSpPr>
          <p:nvPr>
            <p:ph type="sldImg"/>
          </p:nvPr>
        </p:nvSpPr>
        <p:spPr>
          <a:ln/>
        </p:spPr>
      </p:sp>
      <p:sp>
        <p:nvSpPr>
          <p:cNvPr id="50180" name="Rectangle 3">
            <a:extLst>
              <a:ext uri="{FF2B5EF4-FFF2-40B4-BE49-F238E27FC236}">
                <a16:creationId xmlns:a16="http://schemas.microsoft.com/office/drawing/2014/main" id="{38D967B9-B4A1-8E4F-94CD-D24003C4309B}"/>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659910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1C5D-4FEC-8444-8BE6-3AC4FA410D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DEEAB0-E751-C24B-B233-3AD0691601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8EE458-886F-F945-8412-23A43911A38A}"/>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0A44DE8A-8C1A-8C43-89F6-AB5596333D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26B91-0EFA-F64B-9A3E-7DF99B2B9F7D}"/>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3215173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6456-64B1-0B48-91E5-D70C45C754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DFA7D9-BDB5-8242-BFA7-9C36A3AACE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613557-D9D7-7242-A1B3-55CD857ECC86}"/>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A910AF8B-8D35-6D47-9A54-D6D74CA299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C86590-B50D-C449-B283-F41610457681}"/>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23403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6FCC9-359C-4D45-858C-B66310591C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038A92-405E-7F44-990E-E8AEF48CA7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39C7AB-1C5A-6E4A-B305-313BA9291633}"/>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E51FFF6F-74FC-6A47-B263-4D639435F1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B372E7-8A02-F045-B634-90D79A293542}"/>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620681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EE631-871C-7040-A6B0-7F4339668F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BF57E7-DF9B-C041-9B22-A45A7A93E9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CAFE81-6886-C043-80BF-1DDBF34E5E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AA2D0C2-74A0-DA4B-99AD-F766E1BCB2F6}"/>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6" name="Footer Placeholder 5">
            <a:extLst>
              <a:ext uri="{FF2B5EF4-FFF2-40B4-BE49-F238E27FC236}">
                <a16:creationId xmlns:a16="http://schemas.microsoft.com/office/drawing/2014/main" id="{0E6AB4FC-EF0B-9345-8F80-9C4010E14E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AA2CD2-6C34-C14E-934E-835AF609384F}"/>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3125107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AA91-8D26-9044-9684-822B8889EE9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77B992-D472-B942-8411-F7C687E476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8D1F8A-4CB9-2045-8C18-D729E8D8FA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70A8B7-289E-AF43-9CE6-3140A6FF6A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362EAF-DF35-FD47-B5ED-B1BEAB5D81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51064DD-AB61-2041-A7FB-11BC1E3B2DA9}"/>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8" name="Footer Placeholder 7">
            <a:extLst>
              <a:ext uri="{FF2B5EF4-FFF2-40B4-BE49-F238E27FC236}">
                <a16:creationId xmlns:a16="http://schemas.microsoft.com/office/drawing/2014/main" id="{C627D978-E5BD-244F-9859-EA7B50DF08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CB0379-6336-764D-8ED2-F86514B29B3F}"/>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41663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0CEBF-5F83-B44B-97E0-76BAFD10FF1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E8B7B41-5DCA-F940-B587-A94A42965167}"/>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4" name="Footer Placeholder 3">
            <a:extLst>
              <a:ext uri="{FF2B5EF4-FFF2-40B4-BE49-F238E27FC236}">
                <a16:creationId xmlns:a16="http://schemas.microsoft.com/office/drawing/2014/main" id="{2632C1DB-9DEA-494D-B5CB-B219D4A8C5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EC9650-078C-CC4A-8F4A-503F939C9E36}"/>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634318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CEAD77-8F1E-D841-B00B-37ADB09881F9}"/>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3" name="Footer Placeholder 2">
            <a:extLst>
              <a:ext uri="{FF2B5EF4-FFF2-40B4-BE49-F238E27FC236}">
                <a16:creationId xmlns:a16="http://schemas.microsoft.com/office/drawing/2014/main" id="{41EABB8C-56C0-9F42-BAA2-16CA406AC7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341326-3808-3648-911D-4C9C55A76D5A}"/>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379241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DFB4-6BD6-A24D-ADA9-63D339DD46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062C9F6-AB2C-8743-AF3E-368434504D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3FF45D9-A67C-0740-921A-C84A02EF86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4BE5AB-AF99-D946-8712-091F1F43D1BC}"/>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6" name="Footer Placeholder 5">
            <a:extLst>
              <a:ext uri="{FF2B5EF4-FFF2-40B4-BE49-F238E27FC236}">
                <a16:creationId xmlns:a16="http://schemas.microsoft.com/office/drawing/2014/main" id="{7BD476C3-E65F-D346-91AB-B9D5059A8B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615FE-177D-8641-85E8-A421586E1757}"/>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102585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67A2-CE16-5546-A23A-24B3FCDE14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BD45167-C53F-2144-B4C1-305F6AEB3D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8E7751E-DB43-6248-8F7F-412B82B269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4273BC-CCC6-194F-9A68-EEF0B95CFCFB}"/>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6" name="Footer Placeholder 5">
            <a:extLst>
              <a:ext uri="{FF2B5EF4-FFF2-40B4-BE49-F238E27FC236}">
                <a16:creationId xmlns:a16="http://schemas.microsoft.com/office/drawing/2014/main" id="{31B2893C-1D40-5E47-8C8F-C1CF2A4DC9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0D2546-56CF-DA4F-890F-AE820E675456}"/>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921115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07843-CD8E-3949-8C18-5EE15CD136D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6EE19AE-5B43-F445-B3DF-7038A52E326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0E6F9-2CEF-4F40-936C-C17CE6115C30}"/>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A75F5C47-098D-794A-885E-34E0633E20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9F1B6-A4E2-5347-B346-109EA1742102}"/>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297551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7326D6-2970-A04A-A18D-3CEACC51AF8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424103-5E8A-0C43-8D7E-458A7E05DA2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9E3CC9-87BB-674F-BFE3-6A7FD1EA84F3}"/>
              </a:ext>
            </a:extLst>
          </p:cNvPr>
          <p:cNvSpPr>
            <a:spLocks noGrp="1"/>
          </p:cNvSpPr>
          <p:nvPr>
            <p:ph type="dt" sz="half" idx="10"/>
          </p:nvPr>
        </p:nvSpPr>
        <p:spPr/>
        <p:txBody>
          <a:body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D5EFDEFE-6C69-1E44-A745-A4A82FB987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1C6500-8315-4043-BC3C-A0B4653ED684}"/>
              </a:ext>
            </a:extLst>
          </p:cNvPr>
          <p:cNvSpPr>
            <a:spLocks noGrp="1"/>
          </p:cNvSpPr>
          <p:nvPr>
            <p:ph type="sldNum" sz="quarter" idx="12"/>
          </p:nvPr>
        </p:nvSpPr>
        <p:spPr/>
        <p:txBody>
          <a:bodyPr/>
          <a:lstStyle/>
          <a:p>
            <a:fld id="{F1D49A34-0D44-CE4C-8509-5D4548C1F654}" type="slidenum">
              <a:rPr lang="en-US" smtClean="0"/>
              <a:t>‹#›</a:t>
            </a:fld>
            <a:endParaRPr lang="en-US"/>
          </a:p>
        </p:txBody>
      </p:sp>
    </p:spTree>
    <p:extLst>
      <p:ext uri="{BB962C8B-B14F-4D97-AF65-F5344CB8AC3E}">
        <p14:creationId xmlns:p14="http://schemas.microsoft.com/office/powerpoint/2010/main" val="2007403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0CFBFC-86E2-1C40-B539-FC1F52BC25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22B25E-31C6-6145-A97D-22C1B7F5AA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85C8A0-8550-B943-9553-45387525C4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DABE1B-1F12-F342-9E8F-34F94E3F734D}" type="datetimeFigureOut">
              <a:rPr lang="en-US" smtClean="0"/>
              <a:t>11/16/20</a:t>
            </a:fld>
            <a:endParaRPr lang="en-US"/>
          </a:p>
        </p:txBody>
      </p:sp>
      <p:sp>
        <p:nvSpPr>
          <p:cNvPr id="5" name="Footer Placeholder 4">
            <a:extLst>
              <a:ext uri="{FF2B5EF4-FFF2-40B4-BE49-F238E27FC236}">
                <a16:creationId xmlns:a16="http://schemas.microsoft.com/office/drawing/2014/main" id="{22E13DAA-ED01-E944-81D5-963AED10DF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1A035FE-1F97-6448-8B41-6EF1828A26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D49A34-0D44-CE4C-8509-5D4548C1F654}" type="slidenum">
              <a:rPr lang="en-US" smtClean="0"/>
              <a:t>‹#›</a:t>
            </a:fld>
            <a:endParaRPr lang="en-US"/>
          </a:p>
        </p:txBody>
      </p:sp>
    </p:spTree>
    <p:extLst>
      <p:ext uri="{BB962C8B-B14F-4D97-AF65-F5344CB8AC3E}">
        <p14:creationId xmlns:p14="http://schemas.microsoft.com/office/powerpoint/2010/main" val="1406730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videos.humankinetics.com/services/player/bcpid4142756613001?bckey=AQ~~,AAAA0gHQG-E~,UzAFL1pLzn6EZ_BbDTkZwVABkF11aFgQ"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AD4AF1-096E-744A-961B-AC5216626993}"/>
              </a:ext>
            </a:extLst>
          </p:cNvPr>
          <p:cNvSpPr>
            <a:spLocks noGrp="1"/>
          </p:cNvSpPr>
          <p:nvPr>
            <p:ph type="ctrTitle"/>
          </p:nvPr>
        </p:nvSpPr>
        <p:spPr>
          <a:xfrm>
            <a:off x="6590662" y="4267832"/>
            <a:ext cx="4805996" cy="1297115"/>
          </a:xfrm>
        </p:spPr>
        <p:txBody>
          <a:bodyPr anchor="t">
            <a:normAutofit/>
          </a:bodyPr>
          <a:lstStyle/>
          <a:p>
            <a:pPr algn="l"/>
            <a:r>
              <a:rPr lang="en-US" sz="4400">
                <a:solidFill>
                  <a:srgbClr val="000000"/>
                </a:solidFill>
              </a:rPr>
              <a:t>Respiratory System</a:t>
            </a:r>
          </a:p>
        </p:txBody>
      </p:sp>
      <p:sp>
        <p:nvSpPr>
          <p:cNvPr id="3" name="Subtitle 2">
            <a:extLst>
              <a:ext uri="{FF2B5EF4-FFF2-40B4-BE49-F238E27FC236}">
                <a16:creationId xmlns:a16="http://schemas.microsoft.com/office/drawing/2014/main" id="{3DDF53A6-019B-1349-A184-28888F54C681}"/>
              </a:ext>
            </a:extLst>
          </p:cNvPr>
          <p:cNvSpPr>
            <a:spLocks noGrp="1"/>
          </p:cNvSpPr>
          <p:nvPr>
            <p:ph type="subTitle" idx="1"/>
          </p:nvPr>
        </p:nvSpPr>
        <p:spPr>
          <a:xfrm>
            <a:off x="6590966" y="3428999"/>
            <a:ext cx="4805691" cy="838831"/>
          </a:xfrm>
        </p:spPr>
        <p:txBody>
          <a:bodyPr anchor="b">
            <a:normAutofit/>
          </a:bodyPr>
          <a:lstStyle/>
          <a:p>
            <a:pPr algn="l"/>
            <a:endParaRPr lang="en-US" sz="180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Lungs">
            <a:extLst>
              <a:ext uri="{FF2B5EF4-FFF2-40B4-BE49-F238E27FC236}">
                <a16:creationId xmlns:a16="http://schemas.microsoft.com/office/drawing/2014/main" id="{BF542941-5399-49C6-AB47-7C35D62971F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1321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a:lstStyle/>
          <a:p>
            <a:pPr eaLnBrk="1" hangingPunct="1"/>
            <a:endParaRPr lang="en-US" altLang="en-US" dirty="0">
              <a:effectLst/>
            </a:endParaRPr>
          </a:p>
        </p:txBody>
      </p:sp>
      <p:pic>
        <p:nvPicPr>
          <p:cNvPr id="1331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427288" y="505114"/>
            <a:ext cx="7337425" cy="5116513"/>
          </a:xfrm>
        </p:spPr>
      </p:pic>
    </p:spTree>
    <p:extLst>
      <p:ext uri="{BB962C8B-B14F-4D97-AF65-F5344CB8AC3E}">
        <p14:creationId xmlns:p14="http://schemas.microsoft.com/office/powerpoint/2010/main" val="2198291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a:lstStyle/>
          <a:p>
            <a:pPr eaLnBrk="1" hangingPunct="1"/>
            <a:endParaRPr lang="en-US" altLang="en-US" i="1" dirty="0">
              <a:effectLst/>
            </a:endParaRPr>
          </a:p>
        </p:txBody>
      </p:sp>
      <p:pic>
        <p:nvPicPr>
          <p:cNvPr id="1843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733675" y="585499"/>
            <a:ext cx="6724650" cy="5116512"/>
          </a:xfrm>
        </p:spPr>
      </p:pic>
    </p:spTree>
    <p:extLst>
      <p:ext uri="{BB962C8B-B14F-4D97-AF65-F5344CB8AC3E}">
        <p14:creationId xmlns:p14="http://schemas.microsoft.com/office/powerpoint/2010/main" val="279476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lstStyle/>
          <a:p>
            <a:pPr eaLnBrk="1" hangingPunct="1">
              <a:defRPr/>
            </a:pPr>
            <a:endParaRPr lang="en-US" dirty="0">
              <a:effectLst/>
              <a:ea typeface="+mj-ea"/>
            </a:endParaRPr>
          </a:p>
        </p:txBody>
      </p:sp>
      <p:pic>
        <p:nvPicPr>
          <p:cNvPr id="1945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782888" y="435408"/>
            <a:ext cx="6626225" cy="5116512"/>
          </a:xfrm>
        </p:spPr>
      </p:pic>
    </p:spTree>
    <p:extLst>
      <p:ext uri="{BB962C8B-B14F-4D97-AF65-F5344CB8AC3E}">
        <p14:creationId xmlns:p14="http://schemas.microsoft.com/office/powerpoint/2010/main" val="3810591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lstStyle/>
          <a:p>
            <a:pPr eaLnBrk="1" hangingPunct="1">
              <a:defRPr/>
            </a:pPr>
            <a:endParaRPr lang="en-US" dirty="0">
              <a:effectLst/>
              <a:ea typeface="+mj-ea"/>
            </a:endParaRPr>
          </a:p>
        </p:txBody>
      </p:sp>
      <p:pic>
        <p:nvPicPr>
          <p:cNvPr id="2048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581275" y="539317"/>
            <a:ext cx="7029450" cy="5116512"/>
          </a:xfrm>
        </p:spPr>
      </p:pic>
    </p:spTree>
    <p:extLst>
      <p:ext uri="{BB962C8B-B14F-4D97-AF65-F5344CB8AC3E}">
        <p14:creationId xmlns:p14="http://schemas.microsoft.com/office/powerpoint/2010/main" val="1245211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p:cNvSpPr>
            <a:spLocks noGrp="1"/>
          </p:cNvSpPr>
          <p:nvPr>
            <p:ph type="title"/>
          </p:nvPr>
        </p:nvSpPr>
        <p:spPr/>
        <p:txBody>
          <a:bodyPr/>
          <a:lstStyle/>
          <a:p>
            <a:pPr eaLnBrk="1" hangingPunct="1"/>
            <a:endParaRPr lang="en-US" altLang="en-US" dirty="0">
              <a:effectLst/>
            </a:endParaRPr>
          </a:p>
        </p:txBody>
      </p:sp>
      <p:pic>
        <p:nvPicPr>
          <p:cNvPr id="24579"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366963" y="528206"/>
            <a:ext cx="7458075" cy="5116513"/>
          </a:xfrm>
        </p:spPr>
      </p:pic>
    </p:spTree>
    <p:extLst>
      <p:ext uri="{BB962C8B-B14F-4D97-AF65-F5344CB8AC3E}">
        <p14:creationId xmlns:p14="http://schemas.microsoft.com/office/powerpoint/2010/main" val="3504807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1A4D4BB-4676-4A41-AA5C-DC6DFCDCD920}"/>
              </a:ext>
            </a:extLst>
          </p:cNvPr>
          <p:cNvSpPr>
            <a:spLocks noGrp="1" noChangeArrowheads="1"/>
          </p:cNvSpPr>
          <p:nvPr>
            <p:ph type="title"/>
          </p:nvPr>
        </p:nvSpPr>
        <p:spPr/>
        <p:txBody>
          <a:bodyPr/>
          <a:lstStyle/>
          <a:p>
            <a:r>
              <a:rPr lang="en-US" altLang="en-US" sz="3600"/>
              <a:t>Respiratory Volumes and Capacities</a:t>
            </a:r>
            <a:endParaRPr lang="en-GB" altLang="en-US" sz="3600"/>
          </a:p>
        </p:txBody>
      </p:sp>
      <p:pic>
        <p:nvPicPr>
          <p:cNvPr id="16387" name="Picture 4">
            <a:extLst>
              <a:ext uri="{FF2B5EF4-FFF2-40B4-BE49-F238E27FC236}">
                <a16:creationId xmlns:a16="http://schemas.microsoft.com/office/drawing/2014/main" id="{BF794D25-447C-F049-BA1E-DADE11B2C9E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53463" y="1495425"/>
            <a:ext cx="8632825" cy="49974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418055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E151FB5-1235-B54E-8178-5719769D5485}"/>
              </a:ext>
            </a:extLst>
          </p:cNvPr>
          <p:cNvSpPr>
            <a:spLocks noGrp="1" noChangeArrowheads="1"/>
          </p:cNvSpPr>
          <p:nvPr>
            <p:ph type="title"/>
          </p:nvPr>
        </p:nvSpPr>
        <p:spPr/>
        <p:txBody>
          <a:bodyPr/>
          <a:lstStyle/>
          <a:p>
            <a:r>
              <a:rPr lang="en-US" altLang="en-US"/>
              <a:t>Respiratory volumes</a:t>
            </a:r>
            <a:endParaRPr lang="en-GB" altLang="en-US"/>
          </a:p>
        </p:txBody>
      </p:sp>
      <p:sp>
        <p:nvSpPr>
          <p:cNvPr id="15363" name="Rectangle 3">
            <a:extLst>
              <a:ext uri="{FF2B5EF4-FFF2-40B4-BE49-F238E27FC236}">
                <a16:creationId xmlns:a16="http://schemas.microsoft.com/office/drawing/2014/main" id="{F55F9EA6-19BC-3F42-8713-A05F4C19F0FE}"/>
              </a:ext>
            </a:extLst>
          </p:cNvPr>
          <p:cNvSpPr>
            <a:spLocks noGrp="1" noChangeArrowheads="1"/>
          </p:cNvSpPr>
          <p:nvPr>
            <p:ph idx="1"/>
          </p:nvPr>
        </p:nvSpPr>
        <p:spPr/>
        <p:txBody>
          <a:bodyPr/>
          <a:lstStyle/>
          <a:p>
            <a:r>
              <a:rPr lang="en-US" altLang="en-US">
                <a:solidFill>
                  <a:srgbClr val="FF0000"/>
                </a:solidFill>
              </a:rPr>
              <a:t>Alveolar volume</a:t>
            </a:r>
          </a:p>
          <a:p>
            <a:pPr lvl="1"/>
            <a:r>
              <a:rPr lang="en-US" altLang="en-US">
                <a:solidFill>
                  <a:srgbClr val="000000"/>
                </a:solidFill>
              </a:rPr>
              <a:t>Amount of air reaching the alveoli each minute</a:t>
            </a:r>
          </a:p>
          <a:p>
            <a:r>
              <a:rPr lang="en-US" altLang="en-US">
                <a:solidFill>
                  <a:srgbClr val="FF0000"/>
                </a:solidFill>
              </a:rPr>
              <a:t>Tidal Volume (V</a:t>
            </a:r>
            <a:r>
              <a:rPr lang="en-US" altLang="en-US" baseline="-25000">
                <a:solidFill>
                  <a:srgbClr val="FF0000"/>
                </a:solidFill>
              </a:rPr>
              <a:t>T</a:t>
            </a:r>
            <a:r>
              <a:rPr lang="en-US" altLang="en-US">
                <a:solidFill>
                  <a:srgbClr val="FF0000"/>
                </a:solidFill>
              </a:rPr>
              <a:t>) </a:t>
            </a:r>
          </a:p>
          <a:p>
            <a:pPr lvl="1"/>
            <a:r>
              <a:rPr lang="en-US" altLang="en-US">
                <a:solidFill>
                  <a:srgbClr val="000000"/>
                </a:solidFill>
              </a:rPr>
              <a:t>Amount of air inhaled or exhaled with each breath</a:t>
            </a:r>
          </a:p>
          <a:p>
            <a:r>
              <a:rPr lang="en-US" altLang="en-US">
                <a:solidFill>
                  <a:srgbClr val="FF0000"/>
                </a:solidFill>
              </a:rPr>
              <a:t>Vital capacity</a:t>
            </a:r>
          </a:p>
          <a:p>
            <a:pPr lvl="1"/>
            <a:r>
              <a:rPr lang="en-US" altLang="en-US">
                <a:solidFill>
                  <a:srgbClr val="000000"/>
                </a:solidFill>
              </a:rPr>
              <a:t>Tidal volume plus expiratory and inspiratory reserve volumes</a:t>
            </a:r>
          </a:p>
          <a:p>
            <a:r>
              <a:rPr lang="en-US" altLang="en-US">
                <a:solidFill>
                  <a:srgbClr val="FF0000"/>
                </a:solidFill>
              </a:rPr>
              <a:t>Residual volume</a:t>
            </a:r>
          </a:p>
          <a:p>
            <a:pPr lvl="1"/>
            <a:r>
              <a:rPr lang="en-US" altLang="en-US">
                <a:solidFill>
                  <a:srgbClr val="000000"/>
                </a:solidFill>
              </a:rPr>
              <a:t>Air left in lungs after maximum exhalation</a:t>
            </a:r>
            <a:endParaRPr lang="en-GB" altLang="en-US">
              <a:solidFill>
                <a:srgbClr val="000000"/>
              </a:solidFill>
            </a:endParaRPr>
          </a:p>
        </p:txBody>
      </p:sp>
    </p:spTree>
    <p:extLst>
      <p:ext uri="{BB962C8B-B14F-4D97-AF65-F5344CB8AC3E}">
        <p14:creationId xmlns:p14="http://schemas.microsoft.com/office/powerpoint/2010/main" val="1658710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4673A9A8-B0E5-7E4D-8DE2-771F97EB1B6A}"/>
              </a:ext>
            </a:extLst>
          </p:cNvPr>
          <p:cNvSpPr>
            <a:spLocks noGrp="1" noChangeArrowheads="1"/>
          </p:cNvSpPr>
          <p:nvPr>
            <p:ph type="title"/>
          </p:nvPr>
        </p:nvSpPr>
        <p:spPr/>
        <p:txBody>
          <a:bodyPr rtlCol="0">
            <a:normAutofit fontScale="90000"/>
          </a:bodyPr>
          <a:lstStyle/>
          <a:p>
            <a:pPr>
              <a:defRPr/>
            </a:pPr>
            <a:br>
              <a:rPr lang="en-GB" altLang="en-US" sz="4000"/>
            </a:br>
            <a:r>
              <a:rPr lang="en-GB" altLang="en-US" sz="4000"/>
              <a:t> Types and size Lung Volumes</a:t>
            </a:r>
            <a:br>
              <a:rPr lang="en-GB" altLang="en-US" sz="4000"/>
            </a:br>
            <a:endParaRPr lang="en-GB" altLang="en-US" sz="4000"/>
          </a:p>
        </p:txBody>
      </p:sp>
      <p:sp>
        <p:nvSpPr>
          <p:cNvPr id="17411" name="Rectangle 3">
            <a:extLst>
              <a:ext uri="{FF2B5EF4-FFF2-40B4-BE49-F238E27FC236}">
                <a16:creationId xmlns:a16="http://schemas.microsoft.com/office/drawing/2014/main" id="{A1A02179-85F3-4A46-88E7-AF61B80D4AB3}"/>
              </a:ext>
            </a:extLst>
          </p:cNvPr>
          <p:cNvSpPr>
            <a:spLocks noGrp="1" noChangeArrowheads="1"/>
          </p:cNvSpPr>
          <p:nvPr>
            <p:ph idx="1"/>
          </p:nvPr>
        </p:nvSpPr>
        <p:spPr>
          <a:xfrm>
            <a:off x="1981200" y="1341439"/>
            <a:ext cx="8229600" cy="5183187"/>
          </a:xfrm>
        </p:spPr>
        <p:txBody>
          <a:bodyPr/>
          <a:lstStyle/>
          <a:p>
            <a:pPr>
              <a:lnSpc>
                <a:spcPct val="80000"/>
              </a:lnSpc>
            </a:pPr>
            <a:r>
              <a:rPr lang="en-GB" altLang="en-US" sz="2000" b="1">
                <a:solidFill>
                  <a:srgbClr val="FF0000"/>
                </a:solidFill>
              </a:rPr>
              <a:t>Tidal Volume (500 ml)</a:t>
            </a:r>
            <a:endParaRPr lang="en-GB" altLang="en-US" sz="2000">
              <a:solidFill>
                <a:srgbClr val="FF0000"/>
              </a:solidFill>
            </a:endParaRPr>
          </a:p>
          <a:p>
            <a:pPr lvl="1">
              <a:lnSpc>
                <a:spcPct val="80000"/>
              </a:lnSpc>
            </a:pPr>
            <a:r>
              <a:rPr lang="en-GB" altLang="en-US" sz="1800"/>
              <a:t>The amount of air that enters the lungs during a normal, quiet inspiration.</a:t>
            </a:r>
          </a:p>
          <a:p>
            <a:pPr lvl="1">
              <a:lnSpc>
                <a:spcPct val="80000"/>
              </a:lnSpc>
            </a:pPr>
            <a:endParaRPr lang="en-GB" altLang="en-US" sz="1800" b="1"/>
          </a:p>
          <a:p>
            <a:pPr>
              <a:lnSpc>
                <a:spcPct val="80000"/>
              </a:lnSpc>
            </a:pPr>
            <a:r>
              <a:rPr lang="en-GB" altLang="en-US" sz="2000" b="1">
                <a:solidFill>
                  <a:srgbClr val="FF0000"/>
                </a:solidFill>
              </a:rPr>
              <a:t>Inspiratory reserve volume</a:t>
            </a:r>
            <a:r>
              <a:rPr lang="en-GB" altLang="en-US" sz="2000">
                <a:solidFill>
                  <a:srgbClr val="FF0000"/>
                </a:solidFill>
              </a:rPr>
              <a:t> </a:t>
            </a:r>
            <a:r>
              <a:rPr lang="en-GB" altLang="en-US" sz="2000" b="1">
                <a:solidFill>
                  <a:srgbClr val="FF0000"/>
                </a:solidFill>
              </a:rPr>
              <a:t>(3100 ml)</a:t>
            </a:r>
            <a:endParaRPr lang="en-GB" altLang="en-US" sz="2000">
              <a:solidFill>
                <a:srgbClr val="FF0000"/>
              </a:solidFill>
            </a:endParaRPr>
          </a:p>
          <a:p>
            <a:pPr lvl="1">
              <a:lnSpc>
                <a:spcPct val="80000"/>
              </a:lnSpc>
            </a:pPr>
            <a:r>
              <a:rPr lang="en-GB" altLang="en-US" sz="1800"/>
              <a:t>During a forced inhalation the volume of air over and above the tidal volume.</a:t>
            </a:r>
          </a:p>
          <a:p>
            <a:pPr lvl="1">
              <a:lnSpc>
                <a:spcPct val="80000"/>
              </a:lnSpc>
            </a:pPr>
            <a:endParaRPr lang="en-GB" altLang="en-US" sz="1800" b="1"/>
          </a:p>
          <a:p>
            <a:pPr>
              <a:lnSpc>
                <a:spcPct val="80000"/>
              </a:lnSpc>
            </a:pPr>
            <a:r>
              <a:rPr lang="en-GB" altLang="en-US" sz="2000" b="1">
                <a:solidFill>
                  <a:srgbClr val="FF0000"/>
                </a:solidFill>
              </a:rPr>
              <a:t>Expiratory reserve volume (1200 ml) </a:t>
            </a:r>
            <a:endParaRPr lang="en-GB" altLang="en-US" sz="2000">
              <a:solidFill>
                <a:srgbClr val="FF0000"/>
              </a:solidFill>
            </a:endParaRPr>
          </a:p>
          <a:p>
            <a:pPr lvl="1">
              <a:lnSpc>
                <a:spcPct val="80000"/>
              </a:lnSpc>
            </a:pPr>
            <a:r>
              <a:rPr lang="en-GB" altLang="en-US" sz="1800"/>
              <a:t>During forced expiration the volume of air expired over and above the tidal volume.</a:t>
            </a:r>
          </a:p>
          <a:p>
            <a:pPr lvl="1">
              <a:lnSpc>
                <a:spcPct val="80000"/>
              </a:lnSpc>
            </a:pPr>
            <a:endParaRPr lang="en-GB" altLang="en-US" sz="1800" b="1"/>
          </a:p>
          <a:p>
            <a:pPr>
              <a:lnSpc>
                <a:spcPct val="80000"/>
              </a:lnSpc>
            </a:pPr>
            <a:r>
              <a:rPr lang="en-GB" altLang="en-US" sz="2000" b="1">
                <a:solidFill>
                  <a:srgbClr val="FF0000"/>
                </a:solidFill>
              </a:rPr>
              <a:t>Residual volume</a:t>
            </a:r>
            <a:r>
              <a:rPr lang="en-GB" altLang="en-US" sz="2000">
                <a:solidFill>
                  <a:srgbClr val="FF0000"/>
                </a:solidFill>
              </a:rPr>
              <a:t> </a:t>
            </a:r>
            <a:r>
              <a:rPr lang="en-GB" altLang="en-US" sz="2000" b="1">
                <a:solidFill>
                  <a:srgbClr val="FF0000"/>
                </a:solidFill>
              </a:rPr>
              <a:t>(1200 ml)</a:t>
            </a:r>
            <a:endParaRPr lang="en-GB" altLang="en-US" sz="2000">
              <a:solidFill>
                <a:srgbClr val="FF0000"/>
              </a:solidFill>
            </a:endParaRPr>
          </a:p>
          <a:p>
            <a:pPr lvl="1">
              <a:lnSpc>
                <a:spcPct val="80000"/>
              </a:lnSpc>
            </a:pPr>
            <a:r>
              <a:rPr lang="en-GB" altLang="en-US" sz="1800"/>
              <a:t>Even after forced expiration some air remains in the lung structures. This prevents the lungs from collapsing. </a:t>
            </a:r>
            <a:r>
              <a:rPr lang="en-GB" altLang="en-US" sz="1800">
                <a:solidFill>
                  <a:srgbClr val="0070C0"/>
                </a:solidFill>
              </a:rPr>
              <a:t>(note because of the residual volume staying in the lungs at all time it has a lower oxygen and higher carbon dioxide content than inspired air. Hence the mixing of newly inspired air and residual volume means that the concentration of oxygen at the alveoli is lower than that in atmospheric air).</a:t>
            </a:r>
            <a:endParaRPr lang="en-GB" altLang="en-US" sz="1800" b="1">
              <a:solidFill>
                <a:srgbClr val="0070C0"/>
              </a:solidFill>
            </a:endParaRPr>
          </a:p>
        </p:txBody>
      </p:sp>
    </p:spTree>
    <p:extLst>
      <p:ext uri="{BB962C8B-B14F-4D97-AF65-F5344CB8AC3E}">
        <p14:creationId xmlns:p14="http://schemas.microsoft.com/office/powerpoint/2010/main" val="493050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180E6CD-BF45-3146-992D-E3FC87F2FB5B}"/>
              </a:ext>
            </a:extLst>
          </p:cNvPr>
          <p:cNvSpPr>
            <a:spLocks noGrp="1" noChangeArrowheads="1"/>
          </p:cNvSpPr>
          <p:nvPr>
            <p:ph type="title"/>
          </p:nvPr>
        </p:nvSpPr>
        <p:spPr/>
        <p:txBody>
          <a:bodyPr/>
          <a:lstStyle/>
          <a:p>
            <a:r>
              <a:rPr lang="en-GB" altLang="en-US"/>
              <a:t>Lung Volumes </a:t>
            </a:r>
          </a:p>
        </p:txBody>
      </p:sp>
      <p:sp>
        <p:nvSpPr>
          <p:cNvPr id="18435" name="Rectangle 3">
            <a:extLst>
              <a:ext uri="{FF2B5EF4-FFF2-40B4-BE49-F238E27FC236}">
                <a16:creationId xmlns:a16="http://schemas.microsoft.com/office/drawing/2014/main" id="{9293A1EA-7027-324F-A696-D34622057C66}"/>
              </a:ext>
            </a:extLst>
          </p:cNvPr>
          <p:cNvSpPr>
            <a:spLocks noGrp="1" noChangeArrowheads="1"/>
          </p:cNvSpPr>
          <p:nvPr>
            <p:ph idx="1"/>
          </p:nvPr>
        </p:nvSpPr>
        <p:spPr/>
        <p:txBody>
          <a:bodyPr/>
          <a:lstStyle/>
          <a:p>
            <a:pPr>
              <a:lnSpc>
                <a:spcPct val="80000"/>
              </a:lnSpc>
            </a:pPr>
            <a:r>
              <a:rPr lang="en-GB" altLang="en-US" sz="2400" b="1">
                <a:solidFill>
                  <a:srgbClr val="FF3300"/>
                </a:solidFill>
              </a:rPr>
              <a:t>Vital capacity</a:t>
            </a:r>
            <a:r>
              <a:rPr lang="en-GB" altLang="en-US" sz="2400">
                <a:solidFill>
                  <a:srgbClr val="FF3300"/>
                </a:solidFill>
              </a:rPr>
              <a:t> </a:t>
            </a:r>
            <a:r>
              <a:rPr lang="en-GB" altLang="en-US" sz="2400" b="1">
                <a:solidFill>
                  <a:srgbClr val="FF3300"/>
                </a:solidFill>
              </a:rPr>
              <a:t>(4800 ml)</a:t>
            </a:r>
            <a:endParaRPr lang="en-GB" altLang="en-US" sz="2400">
              <a:solidFill>
                <a:srgbClr val="FF3300"/>
              </a:solidFill>
            </a:endParaRPr>
          </a:p>
          <a:p>
            <a:pPr lvl="1">
              <a:lnSpc>
                <a:spcPct val="80000"/>
              </a:lnSpc>
            </a:pPr>
            <a:r>
              <a:rPr lang="en-GB" altLang="en-US" sz="2000"/>
              <a:t>The maximum amount of air that can be exhaled after a maximal inspiration. It is equivalent to tidal volume + inspiratory reserve + expiratory reserve.</a:t>
            </a:r>
          </a:p>
          <a:p>
            <a:pPr lvl="1">
              <a:lnSpc>
                <a:spcPct val="80000"/>
              </a:lnSpc>
            </a:pPr>
            <a:endParaRPr lang="en-GB" altLang="en-US" sz="2000" b="1"/>
          </a:p>
          <a:p>
            <a:pPr>
              <a:lnSpc>
                <a:spcPct val="80000"/>
              </a:lnSpc>
            </a:pPr>
            <a:r>
              <a:rPr lang="en-GB" altLang="en-US" sz="2400" b="1">
                <a:solidFill>
                  <a:srgbClr val="FF3300"/>
                </a:solidFill>
              </a:rPr>
              <a:t>Total Lung capacity (6,000 ml)</a:t>
            </a:r>
            <a:endParaRPr lang="en-GB" altLang="en-US" sz="2400">
              <a:solidFill>
                <a:srgbClr val="FF3300"/>
              </a:solidFill>
            </a:endParaRPr>
          </a:p>
          <a:p>
            <a:pPr lvl="1">
              <a:lnSpc>
                <a:spcPct val="80000"/>
              </a:lnSpc>
            </a:pPr>
            <a:r>
              <a:rPr lang="en-GB" altLang="en-US" sz="2000"/>
              <a:t>This is the total maximal volume of air that can be contained in the lungs and is equivalent to the vital capacity + residual volume.</a:t>
            </a:r>
          </a:p>
          <a:p>
            <a:pPr lvl="1">
              <a:lnSpc>
                <a:spcPct val="80000"/>
              </a:lnSpc>
            </a:pPr>
            <a:endParaRPr lang="en-GB" altLang="en-US" sz="2000" b="1"/>
          </a:p>
          <a:p>
            <a:pPr>
              <a:lnSpc>
                <a:spcPct val="80000"/>
              </a:lnSpc>
            </a:pPr>
            <a:r>
              <a:rPr lang="en-GB" altLang="en-US" sz="2400" b="1">
                <a:solidFill>
                  <a:srgbClr val="FF3300"/>
                </a:solidFill>
              </a:rPr>
              <a:t>Dead Space (150 ml)</a:t>
            </a:r>
            <a:endParaRPr lang="en-GB" altLang="en-US" sz="2400">
              <a:solidFill>
                <a:srgbClr val="FF3300"/>
              </a:solidFill>
            </a:endParaRPr>
          </a:p>
          <a:p>
            <a:pPr lvl="1">
              <a:lnSpc>
                <a:spcPct val="80000"/>
              </a:lnSpc>
            </a:pPr>
            <a:r>
              <a:rPr lang="en-GB" altLang="en-US" sz="2000"/>
              <a:t>This is the amount of air that is contained in the lungs but never reached the alveoli. It is the volume of the bronchial tree (trachea, bronchi and bronchioles) </a:t>
            </a:r>
          </a:p>
          <a:p>
            <a:pPr>
              <a:lnSpc>
                <a:spcPct val="80000"/>
              </a:lnSpc>
            </a:pPr>
            <a:endParaRPr lang="en-GB" altLang="en-US" sz="2400"/>
          </a:p>
        </p:txBody>
      </p:sp>
    </p:spTree>
    <p:extLst>
      <p:ext uri="{BB962C8B-B14F-4D97-AF65-F5344CB8AC3E}">
        <p14:creationId xmlns:p14="http://schemas.microsoft.com/office/powerpoint/2010/main" val="4286469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E20EE51-1A20-E746-BFF9-4A6B45B2B351}"/>
              </a:ext>
            </a:extLst>
          </p:cNvPr>
          <p:cNvSpPr>
            <a:spLocks noGrp="1" noChangeArrowheads="1"/>
          </p:cNvSpPr>
          <p:nvPr>
            <p:ph type="title"/>
          </p:nvPr>
        </p:nvSpPr>
        <p:spPr/>
        <p:txBody>
          <a:bodyPr/>
          <a:lstStyle/>
          <a:p>
            <a:r>
              <a:rPr lang="en-GB" altLang="en-US"/>
              <a:t>The Alveoli</a:t>
            </a:r>
          </a:p>
        </p:txBody>
      </p:sp>
      <p:pic>
        <p:nvPicPr>
          <p:cNvPr id="5123" name="Picture 5" descr="alveoli">
            <a:extLst>
              <a:ext uri="{FF2B5EF4-FFF2-40B4-BE49-F238E27FC236}">
                <a16:creationId xmlns:a16="http://schemas.microsoft.com/office/drawing/2014/main" id="{7839A8C7-EF01-4048-829A-AFDF9DED90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8439" y="1563688"/>
            <a:ext cx="4619625" cy="460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0111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2"/>
          <p:cNvSpPr>
            <a:spLocks noGrp="1"/>
          </p:cNvSpPr>
          <p:nvPr>
            <p:ph type="title"/>
          </p:nvPr>
        </p:nvSpPr>
        <p:spPr/>
        <p:txBody>
          <a:bodyPr/>
          <a:lstStyle/>
          <a:p>
            <a:pPr eaLnBrk="1" hangingPunct="1"/>
            <a:endParaRPr lang="en-US" altLang="en-US" dirty="0">
              <a:effectLst/>
            </a:endParaRPr>
          </a:p>
        </p:txBody>
      </p:sp>
      <p:pic>
        <p:nvPicPr>
          <p:cNvPr id="3072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81200" y="449517"/>
            <a:ext cx="8051800" cy="3863975"/>
          </a:xfrm>
        </p:spPr>
      </p:pic>
    </p:spTree>
    <p:extLst>
      <p:ext uri="{BB962C8B-B14F-4D97-AF65-F5344CB8AC3E}">
        <p14:creationId xmlns:p14="http://schemas.microsoft.com/office/powerpoint/2010/main" val="3970158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a:lstStyle/>
          <a:p>
            <a:pPr eaLnBrk="1" hangingPunct="1"/>
            <a:endParaRPr lang="en-US" altLang="en-US" dirty="0">
              <a:effectLst/>
            </a:endParaRPr>
          </a:p>
        </p:txBody>
      </p:sp>
      <p:pic>
        <p:nvPicPr>
          <p:cNvPr id="440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79130" y="1027906"/>
            <a:ext cx="10233740" cy="3105960"/>
          </a:xfrm>
        </p:spPr>
      </p:pic>
    </p:spTree>
    <p:extLst>
      <p:ext uri="{BB962C8B-B14F-4D97-AF65-F5344CB8AC3E}">
        <p14:creationId xmlns:p14="http://schemas.microsoft.com/office/powerpoint/2010/main" val="1431014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p:txBody>
          <a:bodyPr/>
          <a:lstStyle/>
          <a:p>
            <a:pPr eaLnBrk="1" hangingPunct="1"/>
            <a:endParaRPr lang="en-US" altLang="en-US" dirty="0">
              <a:effectLst/>
            </a:endParaRPr>
          </a:p>
        </p:txBody>
      </p:sp>
      <p:pic>
        <p:nvPicPr>
          <p:cNvPr id="3481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749550" y="528205"/>
            <a:ext cx="6692900" cy="5116513"/>
          </a:xfrm>
        </p:spPr>
      </p:pic>
    </p:spTree>
    <p:extLst>
      <p:ext uri="{BB962C8B-B14F-4D97-AF65-F5344CB8AC3E}">
        <p14:creationId xmlns:p14="http://schemas.microsoft.com/office/powerpoint/2010/main" val="2528825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lstStyle/>
          <a:p>
            <a:pPr eaLnBrk="1" hangingPunct="1"/>
            <a:r>
              <a:rPr lang="en-US" altLang="en-US">
                <a:effectLst/>
              </a:rPr>
              <a:t>Animation 7.9</a:t>
            </a:r>
          </a:p>
        </p:txBody>
      </p:sp>
      <p:pic>
        <p:nvPicPr>
          <p:cNvPr id="49155" name="Content Placeholder 2">
            <a:hlinkClick r:id="rId2" invalidUrl="http://videos.humankinetics.com/services/player/bcpid4142756613001?bckey=AQ~~,AAAA0gHQG-E~,UzAFL1pLzn6EZ_BbDTkZwVABkF11aFgQ"/>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070100" y="274639"/>
            <a:ext cx="8051800" cy="4529137"/>
          </a:xfrm>
        </p:spPr>
      </p:pic>
    </p:spTree>
    <p:extLst>
      <p:ext uri="{BB962C8B-B14F-4D97-AF65-F5344CB8AC3E}">
        <p14:creationId xmlns:p14="http://schemas.microsoft.com/office/powerpoint/2010/main" val="2899985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p:cNvSpPr>
            <a:spLocks noGrp="1"/>
          </p:cNvSpPr>
          <p:nvPr>
            <p:ph type="title"/>
          </p:nvPr>
        </p:nvSpPr>
        <p:spPr/>
        <p:txBody>
          <a:bodyPr/>
          <a:lstStyle/>
          <a:p>
            <a:pPr eaLnBrk="1" hangingPunct="1"/>
            <a:endParaRPr lang="en-US" altLang="en-US" dirty="0">
              <a:effectLst/>
            </a:endParaRPr>
          </a:p>
        </p:txBody>
      </p:sp>
      <p:pic>
        <p:nvPicPr>
          <p:cNvPr id="51203"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060576" y="606569"/>
            <a:ext cx="4035425" cy="4197350"/>
          </a:xfrm>
        </p:spPr>
      </p:pic>
      <p:pic>
        <p:nvPicPr>
          <p:cNvPr id="51204"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43650" y="606569"/>
            <a:ext cx="4019550" cy="419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0635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lstStyle/>
          <a:p>
            <a:pPr eaLnBrk="1" hangingPunct="1"/>
            <a:endParaRPr lang="en-US" altLang="en-US" dirty="0">
              <a:effectLst/>
            </a:endParaRPr>
          </a:p>
        </p:txBody>
      </p:sp>
      <p:pic>
        <p:nvPicPr>
          <p:cNvPr id="5939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3594390" y="378115"/>
            <a:ext cx="4683125" cy="5116513"/>
          </a:xfrm>
        </p:spPr>
      </p:pic>
    </p:spTree>
    <p:extLst>
      <p:ext uri="{BB962C8B-B14F-4D97-AF65-F5344CB8AC3E}">
        <p14:creationId xmlns:p14="http://schemas.microsoft.com/office/powerpoint/2010/main" val="2603198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Words>
  <Application>Microsoft Macintosh PowerPoint</Application>
  <PresentationFormat>Widescreen</PresentationFormat>
  <Paragraphs>39</Paragraphs>
  <Slides>17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Respiratory System</vt:lpstr>
      <vt:lpstr>PowerPoint Presentation</vt:lpstr>
      <vt:lpstr>PowerPoint Presentation</vt:lpstr>
      <vt:lpstr>PowerPoint Presentation</vt:lpstr>
      <vt:lpstr>PowerPoint Presentation</vt:lpstr>
      <vt:lpstr>PowerPoint Presentation</vt:lpstr>
      <vt:lpstr>Respiratory Volumes and Capacities</vt:lpstr>
      <vt:lpstr>Respiratory volumes</vt:lpstr>
      <vt:lpstr>  Types and size Lung Volumes </vt:lpstr>
      <vt:lpstr>Lung Volumes </vt:lpstr>
      <vt:lpstr>The Alveoli</vt:lpstr>
      <vt:lpstr>PowerPoint Presentation</vt:lpstr>
      <vt:lpstr>PowerPoint Presentation</vt:lpstr>
      <vt:lpstr>PowerPoint Presentation</vt:lpstr>
      <vt:lpstr>Animation 7.9</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Respiratory System</dc:title>
  <dc:creator>Geraint Forster</dc:creator>
  <cp:lastModifiedBy>Geraint Forster</cp:lastModifiedBy>
  <cp:revision>1</cp:revision>
  <dcterms:created xsi:type="dcterms:W3CDTF">2020-11-16T09:11:52Z</dcterms:created>
  <dcterms:modified xsi:type="dcterms:W3CDTF">2020-11-16T09:12:44Z</dcterms:modified>
</cp:coreProperties>
</file>