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432" r:id="rId6"/>
    <p:sldId id="502" r:id="rId7"/>
    <p:sldId id="459" r:id="rId8"/>
    <p:sldId id="337" r:id="rId9"/>
    <p:sldId id="487" r:id="rId10"/>
    <p:sldId id="340" r:id="rId11"/>
    <p:sldId id="503" r:id="rId12"/>
    <p:sldId id="504" r:id="rId13"/>
    <p:sldId id="297" r:id="rId14"/>
    <p:sldId id="311" r:id="rId15"/>
    <p:sldId id="358" r:id="rId16"/>
    <p:sldId id="498" r:id="rId17"/>
    <p:sldId id="509" r:id="rId18"/>
    <p:sldId id="507" r:id="rId19"/>
    <p:sldId id="508" r:id="rId20"/>
    <p:sldId id="501" r:id="rId21"/>
    <p:sldId id="359" r:id="rId22"/>
    <p:sldId id="505" r:id="rId23"/>
    <p:sldId id="506" r:id="rId24"/>
    <p:sldId id="495" r:id="rId25"/>
    <p:sldId id="50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644" autoAdjust="0"/>
  </p:normalViewPr>
  <p:slideViewPr>
    <p:cSldViewPr>
      <p:cViewPr varScale="1">
        <p:scale>
          <a:sx n="74" d="100"/>
          <a:sy n="74" d="100"/>
        </p:scale>
        <p:origin x="1628"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C4A16F-366F-49DF-A969-C0E2A821C3C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93C3EBEB-FFF2-4022-8946-626426AD2BFA}">
      <dgm:prSet phldrT="[Text]"/>
      <dgm:spPr>
        <a:solidFill>
          <a:srgbClr val="92D050"/>
        </a:solidFill>
      </dgm:spPr>
      <dgm:t>
        <a:bodyPr/>
        <a:lstStyle/>
        <a:p>
          <a:r>
            <a:rPr lang="en-GB" dirty="0"/>
            <a:t>Pre-event usage</a:t>
          </a:r>
        </a:p>
      </dgm:t>
    </dgm:pt>
    <dgm:pt modelId="{B98F5E91-3C93-47C9-97B8-42A0B34352CD}" type="parTrans" cxnId="{1DF07DDA-F83D-4787-BDE4-C8F041FA07E0}">
      <dgm:prSet/>
      <dgm:spPr/>
      <dgm:t>
        <a:bodyPr/>
        <a:lstStyle/>
        <a:p>
          <a:endParaRPr lang="en-GB"/>
        </a:p>
      </dgm:t>
    </dgm:pt>
    <dgm:pt modelId="{A4026A54-1DB8-4431-8461-88488ECB00F8}" type="sibTrans" cxnId="{1DF07DDA-F83D-4787-BDE4-C8F041FA07E0}">
      <dgm:prSet/>
      <dgm:spPr/>
      <dgm:t>
        <a:bodyPr/>
        <a:lstStyle/>
        <a:p>
          <a:endParaRPr lang="en-GB" dirty="0"/>
        </a:p>
      </dgm:t>
    </dgm:pt>
    <dgm:pt modelId="{FAA4E01A-F5E8-44A2-9FDF-273C67125DF6}">
      <dgm:prSet phldrT="[Text]"/>
      <dgm:spPr>
        <a:solidFill>
          <a:srgbClr val="92D050"/>
        </a:solidFill>
      </dgm:spPr>
      <dgm:t>
        <a:bodyPr/>
        <a:lstStyle/>
        <a:p>
          <a:r>
            <a:rPr lang="en-GB" dirty="0"/>
            <a:t>Event time usage</a:t>
          </a:r>
        </a:p>
      </dgm:t>
    </dgm:pt>
    <dgm:pt modelId="{19AF757E-F3BD-4A44-8882-867C01B68798}" type="parTrans" cxnId="{8EBDA4F2-897F-40CA-B5CF-0E6A8EDBD523}">
      <dgm:prSet/>
      <dgm:spPr/>
      <dgm:t>
        <a:bodyPr/>
        <a:lstStyle/>
        <a:p>
          <a:endParaRPr lang="en-GB"/>
        </a:p>
      </dgm:t>
    </dgm:pt>
    <dgm:pt modelId="{A47072DC-6227-4604-8EF2-672948293C9B}" type="sibTrans" cxnId="{8EBDA4F2-897F-40CA-B5CF-0E6A8EDBD523}">
      <dgm:prSet/>
      <dgm:spPr/>
      <dgm:t>
        <a:bodyPr/>
        <a:lstStyle/>
        <a:p>
          <a:endParaRPr lang="en-GB" dirty="0"/>
        </a:p>
      </dgm:t>
    </dgm:pt>
    <dgm:pt modelId="{96843FBD-9E95-4EC2-AAB9-0372CD3DCBDF}">
      <dgm:prSet phldrT="[Text]"/>
      <dgm:spPr>
        <a:solidFill>
          <a:srgbClr val="92D050"/>
        </a:solidFill>
      </dgm:spPr>
      <dgm:t>
        <a:bodyPr/>
        <a:lstStyle/>
        <a:p>
          <a:r>
            <a:rPr lang="en-GB" dirty="0"/>
            <a:t>Post event usage</a:t>
          </a:r>
        </a:p>
      </dgm:t>
    </dgm:pt>
    <dgm:pt modelId="{5FFB8B67-84BF-4495-BE28-9E34E6C0E427}" type="parTrans" cxnId="{7C8A227B-DFE3-403F-8F40-14464672C83F}">
      <dgm:prSet/>
      <dgm:spPr/>
      <dgm:t>
        <a:bodyPr/>
        <a:lstStyle/>
        <a:p>
          <a:endParaRPr lang="en-GB"/>
        </a:p>
      </dgm:t>
    </dgm:pt>
    <dgm:pt modelId="{022B58A5-36E5-49B1-8359-FBE612FD0085}" type="sibTrans" cxnId="{7C8A227B-DFE3-403F-8F40-14464672C83F}">
      <dgm:prSet/>
      <dgm:spPr/>
      <dgm:t>
        <a:bodyPr/>
        <a:lstStyle/>
        <a:p>
          <a:endParaRPr lang="en-GB" dirty="0"/>
        </a:p>
      </dgm:t>
    </dgm:pt>
    <dgm:pt modelId="{77BD77B9-2265-49DF-BEDE-D711705E6698}">
      <dgm:prSet phldrT="[Text]"/>
      <dgm:spPr>
        <a:solidFill>
          <a:srgbClr val="92D050"/>
        </a:solidFill>
      </dgm:spPr>
      <dgm:t>
        <a:bodyPr/>
        <a:lstStyle/>
        <a:p>
          <a:r>
            <a:rPr lang="en-GB" dirty="0"/>
            <a:t>Spotlight on Social media</a:t>
          </a:r>
        </a:p>
      </dgm:t>
    </dgm:pt>
    <dgm:pt modelId="{0376E859-E046-43D0-A6AA-1245275A8B6A}" type="parTrans" cxnId="{A34F9BA9-A99A-4D6B-A571-DC103CE0CE71}">
      <dgm:prSet/>
      <dgm:spPr/>
      <dgm:t>
        <a:bodyPr/>
        <a:lstStyle/>
        <a:p>
          <a:endParaRPr lang="en-GB"/>
        </a:p>
      </dgm:t>
    </dgm:pt>
    <dgm:pt modelId="{81D8F6E2-0215-493E-BD72-C35F21C0CC5C}" type="sibTrans" cxnId="{A34F9BA9-A99A-4D6B-A571-DC103CE0CE71}">
      <dgm:prSet/>
      <dgm:spPr/>
      <dgm:t>
        <a:bodyPr/>
        <a:lstStyle/>
        <a:p>
          <a:endParaRPr lang="en-GB" dirty="0"/>
        </a:p>
      </dgm:t>
    </dgm:pt>
    <dgm:pt modelId="{7CDD63DF-B0B1-46CF-AF6A-87DE6C9B1075}">
      <dgm:prSet phldrT="[Text]"/>
      <dgm:spPr>
        <a:solidFill>
          <a:srgbClr val="92D050"/>
        </a:solidFill>
      </dgm:spPr>
      <dgm:t>
        <a:bodyPr/>
        <a:lstStyle/>
        <a:p>
          <a:r>
            <a:rPr lang="en-GB" dirty="0"/>
            <a:t>Future of Event </a:t>
          </a:r>
        </a:p>
        <a:p>
          <a:r>
            <a:rPr lang="en-GB" dirty="0"/>
            <a:t>Technology</a:t>
          </a:r>
        </a:p>
      </dgm:t>
    </dgm:pt>
    <dgm:pt modelId="{27003825-6E26-43F3-BD46-19B3FD697422}" type="parTrans" cxnId="{37CF9930-9FF5-45BA-A1D4-462B9F39E6F2}">
      <dgm:prSet/>
      <dgm:spPr/>
      <dgm:t>
        <a:bodyPr/>
        <a:lstStyle/>
        <a:p>
          <a:endParaRPr lang="en-GB"/>
        </a:p>
      </dgm:t>
    </dgm:pt>
    <dgm:pt modelId="{90A15936-6CD3-4233-84E1-11D017ECD4A1}" type="sibTrans" cxnId="{37CF9930-9FF5-45BA-A1D4-462B9F39E6F2}">
      <dgm:prSet/>
      <dgm:spPr/>
      <dgm:t>
        <a:bodyPr/>
        <a:lstStyle/>
        <a:p>
          <a:endParaRPr lang="en-GB"/>
        </a:p>
      </dgm:t>
    </dgm:pt>
    <dgm:pt modelId="{48F3D113-C4E1-4097-96B5-319C769CBF0E}" type="pres">
      <dgm:prSet presAssocID="{68C4A16F-366F-49DF-A969-C0E2A821C3CA}" presName="diagram" presStyleCnt="0">
        <dgm:presLayoutVars>
          <dgm:dir/>
          <dgm:resizeHandles val="exact"/>
        </dgm:presLayoutVars>
      </dgm:prSet>
      <dgm:spPr/>
    </dgm:pt>
    <dgm:pt modelId="{4B00DF3D-DAD6-4A48-89EC-53DFC50DD22F}" type="pres">
      <dgm:prSet presAssocID="{93C3EBEB-FFF2-4022-8946-626426AD2BFA}" presName="node" presStyleLbl="node1" presStyleIdx="0" presStyleCnt="5">
        <dgm:presLayoutVars>
          <dgm:bulletEnabled val="1"/>
        </dgm:presLayoutVars>
      </dgm:prSet>
      <dgm:spPr/>
    </dgm:pt>
    <dgm:pt modelId="{B0FC9609-33A6-44CC-AA6B-F00B69829093}" type="pres">
      <dgm:prSet presAssocID="{A4026A54-1DB8-4431-8461-88488ECB00F8}" presName="sibTrans" presStyleLbl="sibTrans2D1" presStyleIdx="0" presStyleCnt="4"/>
      <dgm:spPr/>
    </dgm:pt>
    <dgm:pt modelId="{F2B41258-68F3-44C1-9C03-3EC0FF36F478}" type="pres">
      <dgm:prSet presAssocID="{A4026A54-1DB8-4431-8461-88488ECB00F8}" presName="connectorText" presStyleLbl="sibTrans2D1" presStyleIdx="0" presStyleCnt="4"/>
      <dgm:spPr/>
    </dgm:pt>
    <dgm:pt modelId="{7EEEFFBF-2924-4627-A41E-0DB7666A2B8F}" type="pres">
      <dgm:prSet presAssocID="{FAA4E01A-F5E8-44A2-9FDF-273C67125DF6}" presName="node" presStyleLbl="node1" presStyleIdx="1" presStyleCnt="5">
        <dgm:presLayoutVars>
          <dgm:bulletEnabled val="1"/>
        </dgm:presLayoutVars>
      </dgm:prSet>
      <dgm:spPr/>
    </dgm:pt>
    <dgm:pt modelId="{8E743624-3E58-4D0E-A67D-3CC3E07D26D2}" type="pres">
      <dgm:prSet presAssocID="{A47072DC-6227-4604-8EF2-672948293C9B}" presName="sibTrans" presStyleLbl="sibTrans2D1" presStyleIdx="1" presStyleCnt="4"/>
      <dgm:spPr/>
    </dgm:pt>
    <dgm:pt modelId="{247BE031-0D4D-407F-8B47-3B535BDC0774}" type="pres">
      <dgm:prSet presAssocID="{A47072DC-6227-4604-8EF2-672948293C9B}" presName="connectorText" presStyleLbl="sibTrans2D1" presStyleIdx="1" presStyleCnt="4"/>
      <dgm:spPr/>
    </dgm:pt>
    <dgm:pt modelId="{B1D534F6-8BC6-4BD5-9CA6-512CBBEA111C}" type="pres">
      <dgm:prSet presAssocID="{96843FBD-9E95-4EC2-AAB9-0372CD3DCBDF}" presName="node" presStyleLbl="node1" presStyleIdx="2" presStyleCnt="5">
        <dgm:presLayoutVars>
          <dgm:bulletEnabled val="1"/>
        </dgm:presLayoutVars>
      </dgm:prSet>
      <dgm:spPr/>
    </dgm:pt>
    <dgm:pt modelId="{08A35312-F9E7-4D2C-96DA-0E93695E3C5F}" type="pres">
      <dgm:prSet presAssocID="{022B58A5-36E5-49B1-8359-FBE612FD0085}" presName="sibTrans" presStyleLbl="sibTrans2D1" presStyleIdx="2" presStyleCnt="4"/>
      <dgm:spPr/>
    </dgm:pt>
    <dgm:pt modelId="{2B18F3CD-B1CC-49FA-8F24-3E7CE850F08F}" type="pres">
      <dgm:prSet presAssocID="{022B58A5-36E5-49B1-8359-FBE612FD0085}" presName="connectorText" presStyleLbl="sibTrans2D1" presStyleIdx="2" presStyleCnt="4"/>
      <dgm:spPr/>
    </dgm:pt>
    <dgm:pt modelId="{380F56AB-A442-41CF-BBA7-F244D8FDCF63}" type="pres">
      <dgm:prSet presAssocID="{77BD77B9-2265-49DF-BEDE-D711705E6698}" presName="node" presStyleLbl="node1" presStyleIdx="3" presStyleCnt="5">
        <dgm:presLayoutVars>
          <dgm:bulletEnabled val="1"/>
        </dgm:presLayoutVars>
      </dgm:prSet>
      <dgm:spPr/>
    </dgm:pt>
    <dgm:pt modelId="{B55CB0AB-D697-49DE-AD3D-F478916B6E9A}" type="pres">
      <dgm:prSet presAssocID="{81D8F6E2-0215-493E-BD72-C35F21C0CC5C}" presName="sibTrans" presStyleLbl="sibTrans2D1" presStyleIdx="3" presStyleCnt="4"/>
      <dgm:spPr/>
    </dgm:pt>
    <dgm:pt modelId="{01D1134D-EC83-4FD0-B592-DB540451865C}" type="pres">
      <dgm:prSet presAssocID="{81D8F6E2-0215-493E-BD72-C35F21C0CC5C}" presName="connectorText" presStyleLbl="sibTrans2D1" presStyleIdx="3" presStyleCnt="4"/>
      <dgm:spPr/>
    </dgm:pt>
    <dgm:pt modelId="{23C04F51-8933-4BF9-87B7-8CD1B6B6DC13}" type="pres">
      <dgm:prSet presAssocID="{7CDD63DF-B0B1-46CF-AF6A-87DE6C9B1075}" presName="node" presStyleLbl="node1" presStyleIdx="4" presStyleCnt="5">
        <dgm:presLayoutVars>
          <dgm:bulletEnabled val="1"/>
        </dgm:presLayoutVars>
      </dgm:prSet>
      <dgm:spPr/>
    </dgm:pt>
  </dgm:ptLst>
  <dgm:cxnLst>
    <dgm:cxn modelId="{34B31A05-60C7-43D2-ADB3-82FADA78D9DD}" type="presOf" srcId="{68C4A16F-366F-49DF-A969-C0E2A821C3CA}" destId="{48F3D113-C4E1-4097-96B5-319C769CBF0E}" srcOrd="0" destOrd="0" presId="urn:microsoft.com/office/officeart/2005/8/layout/process5"/>
    <dgm:cxn modelId="{836C7E13-B442-46AF-80C5-D9F79BEAA8B9}" type="presOf" srcId="{77BD77B9-2265-49DF-BEDE-D711705E6698}" destId="{380F56AB-A442-41CF-BBA7-F244D8FDCF63}" srcOrd="0" destOrd="0" presId="urn:microsoft.com/office/officeart/2005/8/layout/process5"/>
    <dgm:cxn modelId="{21063818-AA33-4E75-B445-0C325F44D229}" type="presOf" srcId="{81D8F6E2-0215-493E-BD72-C35F21C0CC5C}" destId="{B55CB0AB-D697-49DE-AD3D-F478916B6E9A}" srcOrd="0" destOrd="0" presId="urn:microsoft.com/office/officeart/2005/8/layout/process5"/>
    <dgm:cxn modelId="{34076F2C-D0F9-4B9B-A901-2543968F21D2}" type="presOf" srcId="{93C3EBEB-FFF2-4022-8946-626426AD2BFA}" destId="{4B00DF3D-DAD6-4A48-89EC-53DFC50DD22F}" srcOrd="0" destOrd="0" presId="urn:microsoft.com/office/officeart/2005/8/layout/process5"/>
    <dgm:cxn modelId="{37CF9930-9FF5-45BA-A1D4-462B9F39E6F2}" srcId="{68C4A16F-366F-49DF-A969-C0E2A821C3CA}" destId="{7CDD63DF-B0B1-46CF-AF6A-87DE6C9B1075}" srcOrd="4" destOrd="0" parTransId="{27003825-6E26-43F3-BD46-19B3FD697422}" sibTransId="{90A15936-6CD3-4233-84E1-11D017ECD4A1}"/>
    <dgm:cxn modelId="{A93E2046-F5E9-4823-8E71-43735041BB58}" type="presOf" srcId="{7CDD63DF-B0B1-46CF-AF6A-87DE6C9B1075}" destId="{23C04F51-8933-4BF9-87B7-8CD1B6B6DC13}" srcOrd="0" destOrd="0" presId="urn:microsoft.com/office/officeart/2005/8/layout/process5"/>
    <dgm:cxn modelId="{723A7C4D-F193-4F56-812F-C759F508122B}" type="presOf" srcId="{FAA4E01A-F5E8-44A2-9FDF-273C67125DF6}" destId="{7EEEFFBF-2924-4627-A41E-0DB7666A2B8F}" srcOrd="0" destOrd="0" presId="urn:microsoft.com/office/officeart/2005/8/layout/process5"/>
    <dgm:cxn modelId="{C7DD2476-0DCD-4968-A28C-72244BBA6907}" type="presOf" srcId="{022B58A5-36E5-49B1-8359-FBE612FD0085}" destId="{2B18F3CD-B1CC-49FA-8F24-3E7CE850F08F}" srcOrd="1" destOrd="0" presId="urn:microsoft.com/office/officeart/2005/8/layout/process5"/>
    <dgm:cxn modelId="{FFF8B759-F989-4565-87FC-D4B7F3D3EA16}" type="presOf" srcId="{022B58A5-36E5-49B1-8359-FBE612FD0085}" destId="{08A35312-F9E7-4D2C-96DA-0E93695E3C5F}" srcOrd="0" destOrd="0" presId="urn:microsoft.com/office/officeart/2005/8/layout/process5"/>
    <dgm:cxn modelId="{7C8A227B-DFE3-403F-8F40-14464672C83F}" srcId="{68C4A16F-366F-49DF-A969-C0E2A821C3CA}" destId="{96843FBD-9E95-4EC2-AAB9-0372CD3DCBDF}" srcOrd="2" destOrd="0" parTransId="{5FFB8B67-84BF-4495-BE28-9E34E6C0E427}" sibTransId="{022B58A5-36E5-49B1-8359-FBE612FD0085}"/>
    <dgm:cxn modelId="{DAE39093-ADB5-4AEB-9DEA-36C9413AF101}" type="presOf" srcId="{A47072DC-6227-4604-8EF2-672948293C9B}" destId="{8E743624-3E58-4D0E-A67D-3CC3E07D26D2}" srcOrd="0" destOrd="0" presId="urn:microsoft.com/office/officeart/2005/8/layout/process5"/>
    <dgm:cxn modelId="{44F3E0A5-1703-4619-9B09-79B7701C43C5}" type="presOf" srcId="{A47072DC-6227-4604-8EF2-672948293C9B}" destId="{247BE031-0D4D-407F-8B47-3B535BDC0774}" srcOrd="1" destOrd="0" presId="urn:microsoft.com/office/officeart/2005/8/layout/process5"/>
    <dgm:cxn modelId="{A34F9BA9-A99A-4D6B-A571-DC103CE0CE71}" srcId="{68C4A16F-366F-49DF-A969-C0E2A821C3CA}" destId="{77BD77B9-2265-49DF-BEDE-D711705E6698}" srcOrd="3" destOrd="0" parTransId="{0376E859-E046-43D0-A6AA-1245275A8B6A}" sibTransId="{81D8F6E2-0215-493E-BD72-C35F21C0CC5C}"/>
    <dgm:cxn modelId="{F69852B2-A919-488F-AC75-6684871E4D9E}" type="presOf" srcId="{96843FBD-9E95-4EC2-AAB9-0372CD3DCBDF}" destId="{B1D534F6-8BC6-4BD5-9CA6-512CBBEA111C}" srcOrd="0" destOrd="0" presId="urn:microsoft.com/office/officeart/2005/8/layout/process5"/>
    <dgm:cxn modelId="{CE77E3C9-54B4-4A9D-9E18-8E1359877262}" type="presOf" srcId="{A4026A54-1DB8-4431-8461-88488ECB00F8}" destId="{F2B41258-68F3-44C1-9C03-3EC0FF36F478}" srcOrd="1" destOrd="0" presId="urn:microsoft.com/office/officeart/2005/8/layout/process5"/>
    <dgm:cxn modelId="{ECFB75CA-BC65-4A52-A918-10A0F106623C}" type="presOf" srcId="{81D8F6E2-0215-493E-BD72-C35F21C0CC5C}" destId="{01D1134D-EC83-4FD0-B592-DB540451865C}" srcOrd="1" destOrd="0" presId="urn:microsoft.com/office/officeart/2005/8/layout/process5"/>
    <dgm:cxn modelId="{1DF07DDA-F83D-4787-BDE4-C8F041FA07E0}" srcId="{68C4A16F-366F-49DF-A969-C0E2A821C3CA}" destId="{93C3EBEB-FFF2-4022-8946-626426AD2BFA}" srcOrd="0" destOrd="0" parTransId="{B98F5E91-3C93-47C9-97B8-42A0B34352CD}" sibTransId="{A4026A54-1DB8-4431-8461-88488ECB00F8}"/>
    <dgm:cxn modelId="{E341FBDF-2979-4ED3-95FF-E28998848F6A}" type="presOf" srcId="{A4026A54-1DB8-4431-8461-88488ECB00F8}" destId="{B0FC9609-33A6-44CC-AA6B-F00B69829093}" srcOrd="0" destOrd="0" presId="urn:microsoft.com/office/officeart/2005/8/layout/process5"/>
    <dgm:cxn modelId="{8EBDA4F2-897F-40CA-B5CF-0E6A8EDBD523}" srcId="{68C4A16F-366F-49DF-A969-C0E2A821C3CA}" destId="{FAA4E01A-F5E8-44A2-9FDF-273C67125DF6}" srcOrd="1" destOrd="0" parTransId="{19AF757E-F3BD-4A44-8882-867C01B68798}" sibTransId="{A47072DC-6227-4604-8EF2-672948293C9B}"/>
    <dgm:cxn modelId="{4EE2C7FF-A9AA-4F1E-9FC6-01A3D53CDD1D}" type="presParOf" srcId="{48F3D113-C4E1-4097-96B5-319C769CBF0E}" destId="{4B00DF3D-DAD6-4A48-89EC-53DFC50DD22F}" srcOrd="0" destOrd="0" presId="urn:microsoft.com/office/officeart/2005/8/layout/process5"/>
    <dgm:cxn modelId="{11AB420D-5284-4CF3-B305-3E088A4A4FDB}" type="presParOf" srcId="{48F3D113-C4E1-4097-96B5-319C769CBF0E}" destId="{B0FC9609-33A6-44CC-AA6B-F00B69829093}" srcOrd="1" destOrd="0" presId="urn:microsoft.com/office/officeart/2005/8/layout/process5"/>
    <dgm:cxn modelId="{EBBF5270-5489-4769-A0BA-A60F762B2F9D}" type="presParOf" srcId="{B0FC9609-33A6-44CC-AA6B-F00B69829093}" destId="{F2B41258-68F3-44C1-9C03-3EC0FF36F478}" srcOrd="0" destOrd="0" presId="urn:microsoft.com/office/officeart/2005/8/layout/process5"/>
    <dgm:cxn modelId="{542DB4F2-95EB-4A7C-BDDB-D497157FA4C4}" type="presParOf" srcId="{48F3D113-C4E1-4097-96B5-319C769CBF0E}" destId="{7EEEFFBF-2924-4627-A41E-0DB7666A2B8F}" srcOrd="2" destOrd="0" presId="urn:microsoft.com/office/officeart/2005/8/layout/process5"/>
    <dgm:cxn modelId="{20BF17D5-8A4C-4478-A800-F5F653A2B28E}" type="presParOf" srcId="{48F3D113-C4E1-4097-96B5-319C769CBF0E}" destId="{8E743624-3E58-4D0E-A67D-3CC3E07D26D2}" srcOrd="3" destOrd="0" presId="urn:microsoft.com/office/officeart/2005/8/layout/process5"/>
    <dgm:cxn modelId="{17027C11-CA7F-401E-B427-325434A2E5EB}" type="presParOf" srcId="{8E743624-3E58-4D0E-A67D-3CC3E07D26D2}" destId="{247BE031-0D4D-407F-8B47-3B535BDC0774}" srcOrd="0" destOrd="0" presId="urn:microsoft.com/office/officeart/2005/8/layout/process5"/>
    <dgm:cxn modelId="{0706EA32-CE26-44C9-91A0-FE113DC5AECD}" type="presParOf" srcId="{48F3D113-C4E1-4097-96B5-319C769CBF0E}" destId="{B1D534F6-8BC6-4BD5-9CA6-512CBBEA111C}" srcOrd="4" destOrd="0" presId="urn:microsoft.com/office/officeart/2005/8/layout/process5"/>
    <dgm:cxn modelId="{53555C94-F421-4F0F-8901-D4532F598DCD}" type="presParOf" srcId="{48F3D113-C4E1-4097-96B5-319C769CBF0E}" destId="{08A35312-F9E7-4D2C-96DA-0E93695E3C5F}" srcOrd="5" destOrd="0" presId="urn:microsoft.com/office/officeart/2005/8/layout/process5"/>
    <dgm:cxn modelId="{EF6CF2D7-92C1-4928-939B-A74EEBC229BE}" type="presParOf" srcId="{08A35312-F9E7-4D2C-96DA-0E93695E3C5F}" destId="{2B18F3CD-B1CC-49FA-8F24-3E7CE850F08F}" srcOrd="0" destOrd="0" presId="urn:microsoft.com/office/officeart/2005/8/layout/process5"/>
    <dgm:cxn modelId="{67696951-EB67-4649-8048-2A3B5A3DE793}" type="presParOf" srcId="{48F3D113-C4E1-4097-96B5-319C769CBF0E}" destId="{380F56AB-A442-41CF-BBA7-F244D8FDCF63}" srcOrd="6" destOrd="0" presId="urn:microsoft.com/office/officeart/2005/8/layout/process5"/>
    <dgm:cxn modelId="{A83C1F31-DE74-476E-A826-7B57FD279130}" type="presParOf" srcId="{48F3D113-C4E1-4097-96B5-319C769CBF0E}" destId="{B55CB0AB-D697-49DE-AD3D-F478916B6E9A}" srcOrd="7" destOrd="0" presId="urn:microsoft.com/office/officeart/2005/8/layout/process5"/>
    <dgm:cxn modelId="{A22D476A-0B08-4CBC-AECC-A87EA1B56552}" type="presParOf" srcId="{B55CB0AB-D697-49DE-AD3D-F478916B6E9A}" destId="{01D1134D-EC83-4FD0-B592-DB540451865C}" srcOrd="0" destOrd="0" presId="urn:microsoft.com/office/officeart/2005/8/layout/process5"/>
    <dgm:cxn modelId="{60A3A30A-FA98-4C19-9463-EE7E2A16A66B}" type="presParOf" srcId="{48F3D113-C4E1-4097-96B5-319C769CBF0E}" destId="{23C04F51-8933-4BF9-87B7-8CD1B6B6DC1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0DF3D-DAD6-4A48-89EC-53DFC50DD22F}">
      <dsp:nvSpPr>
        <dsp:cNvPr id="0" name=""/>
        <dsp:cNvSpPr/>
      </dsp:nvSpPr>
      <dsp:spPr>
        <a:xfrm>
          <a:off x="6931" y="419010"/>
          <a:ext cx="2071799" cy="1243079"/>
        </a:xfrm>
        <a:prstGeom prst="roundRect">
          <a:avLst>
            <a:gd name="adj" fmla="val 10000"/>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Pre-event usage</a:t>
          </a:r>
        </a:p>
      </dsp:txBody>
      <dsp:txXfrm>
        <a:off x="43340" y="455419"/>
        <a:ext cx="1998981" cy="1170261"/>
      </dsp:txXfrm>
    </dsp:sp>
    <dsp:sp modelId="{B0FC9609-33A6-44CC-AA6B-F00B69829093}">
      <dsp:nvSpPr>
        <dsp:cNvPr id="0" name=""/>
        <dsp:cNvSpPr/>
      </dsp:nvSpPr>
      <dsp:spPr>
        <a:xfrm>
          <a:off x="2261049" y="783647"/>
          <a:ext cx="439221" cy="51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2261049" y="886408"/>
        <a:ext cx="307455" cy="308284"/>
      </dsp:txXfrm>
    </dsp:sp>
    <dsp:sp modelId="{7EEEFFBF-2924-4627-A41E-0DB7666A2B8F}">
      <dsp:nvSpPr>
        <dsp:cNvPr id="0" name=""/>
        <dsp:cNvSpPr/>
      </dsp:nvSpPr>
      <dsp:spPr>
        <a:xfrm>
          <a:off x="2907450" y="419010"/>
          <a:ext cx="2071799" cy="1243079"/>
        </a:xfrm>
        <a:prstGeom prst="roundRect">
          <a:avLst>
            <a:gd name="adj" fmla="val 10000"/>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Event time usage</a:t>
          </a:r>
        </a:p>
      </dsp:txBody>
      <dsp:txXfrm>
        <a:off x="2943859" y="455419"/>
        <a:ext cx="1998981" cy="1170261"/>
      </dsp:txXfrm>
    </dsp:sp>
    <dsp:sp modelId="{8E743624-3E58-4D0E-A67D-3CC3E07D26D2}">
      <dsp:nvSpPr>
        <dsp:cNvPr id="0" name=""/>
        <dsp:cNvSpPr/>
      </dsp:nvSpPr>
      <dsp:spPr>
        <a:xfrm>
          <a:off x="5161567" y="783647"/>
          <a:ext cx="439221" cy="51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161567" y="886408"/>
        <a:ext cx="307455" cy="308284"/>
      </dsp:txXfrm>
    </dsp:sp>
    <dsp:sp modelId="{B1D534F6-8BC6-4BD5-9CA6-512CBBEA111C}">
      <dsp:nvSpPr>
        <dsp:cNvPr id="0" name=""/>
        <dsp:cNvSpPr/>
      </dsp:nvSpPr>
      <dsp:spPr>
        <a:xfrm>
          <a:off x="5807969" y="419010"/>
          <a:ext cx="2071799" cy="1243079"/>
        </a:xfrm>
        <a:prstGeom prst="roundRect">
          <a:avLst>
            <a:gd name="adj" fmla="val 10000"/>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Post event usage</a:t>
          </a:r>
        </a:p>
      </dsp:txBody>
      <dsp:txXfrm>
        <a:off x="5844378" y="455419"/>
        <a:ext cx="1998981" cy="1170261"/>
      </dsp:txXfrm>
    </dsp:sp>
    <dsp:sp modelId="{08A35312-F9E7-4D2C-96DA-0E93695E3C5F}">
      <dsp:nvSpPr>
        <dsp:cNvPr id="0" name=""/>
        <dsp:cNvSpPr/>
      </dsp:nvSpPr>
      <dsp:spPr>
        <a:xfrm rot="5400000">
          <a:off x="6624258" y="1807116"/>
          <a:ext cx="439221" cy="51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rot="-5400000">
        <a:off x="6689727" y="1844408"/>
        <a:ext cx="308284" cy="307455"/>
      </dsp:txXfrm>
    </dsp:sp>
    <dsp:sp modelId="{380F56AB-A442-41CF-BBA7-F244D8FDCF63}">
      <dsp:nvSpPr>
        <dsp:cNvPr id="0" name=""/>
        <dsp:cNvSpPr/>
      </dsp:nvSpPr>
      <dsp:spPr>
        <a:xfrm>
          <a:off x="5807969" y="2490809"/>
          <a:ext cx="2071799" cy="1243079"/>
        </a:xfrm>
        <a:prstGeom prst="roundRect">
          <a:avLst>
            <a:gd name="adj" fmla="val 10000"/>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Spotlight on Social media</a:t>
          </a:r>
        </a:p>
      </dsp:txBody>
      <dsp:txXfrm>
        <a:off x="5844378" y="2527218"/>
        <a:ext cx="1998981" cy="1170261"/>
      </dsp:txXfrm>
    </dsp:sp>
    <dsp:sp modelId="{B55CB0AB-D697-49DE-AD3D-F478916B6E9A}">
      <dsp:nvSpPr>
        <dsp:cNvPr id="0" name=""/>
        <dsp:cNvSpPr/>
      </dsp:nvSpPr>
      <dsp:spPr>
        <a:xfrm rot="10800000">
          <a:off x="5186429" y="2855446"/>
          <a:ext cx="439221" cy="51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rot="10800000">
        <a:off x="5318195" y="2958207"/>
        <a:ext cx="307455" cy="308284"/>
      </dsp:txXfrm>
    </dsp:sp>
    <dsp:sp modelId="{23C04F51-8933-4BF9-87B7-8CD1B6B6DC13}">
      <dsp:nvSpPr>
        <dsp:cNvPr id="0" name=""/>
        <dsp:cNvSpPr/>
      </dsp:nvSpPr>
      <dsp:spPr>
        <a:xfrm>
          <a:off x="2907450" y="2490809"/>
          <a:ext cx="2071799" cy="1243079"/>
        </a:xfrm>
        <a:prstGeom prst="roundRect">
          <a:avLst>
            <a:gd name="adj" fmla="val 10000"/>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Future of Event </a:t>
          </a:r>
        </a:p>
        <a:p>
          <a:pPr marL="0" lvl="0" indent="0" algn="ctr" defTabSz="933450">
            <a:lnSpc>
              <a:spcPct val="90000"/>
            </a:lnSpc>
            <a:spcBef>
              <a:spcPct val="0"/>
            </a:spcBef>
            <a:spcAft>
              <a:spcPct val="35000"/>
            </a:spcAft>
            <a:buNone/>
          </a:pPr>
          <a:r>
            <a:rPr lang="en-GB" sz="2100" kern="1200" dirty="0"/>
            <a:t>Technology</a:t>
          </a:r>
        </a:p>
      </dsp:txBody>
      <dsp:txXfrm>
        <a:off x="2943859" y="2527218"/>
        <a:ext cx="1998981" cy="117026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307F3-3CE5-4124-94AC-3C2A245BA8A5}" type="datetimeFigureOut">
              <a:rPr lang="en-GB" smtClean="0"/>
              <a:t>31/01/2023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53078-ED3F-4CE9-89C8-B4B5CF577D21}" type="slidenum">
              <a:rPr lang="en-GB" smtClean="0"/>
              <a:t>‹#›</a:t>
            </a:fld>
            <a:endParaRPr lang="en-GB"/>
          </a:p>
        </p:txBody>
      </p:sp>
    </p:spTree>
    <p:extLst>
      <p:ext uri="{BB962C8B-B14F-4D97-AF65-F5344CB8AC3E}">
        <p14:creationId xmlns:p14="http://schemas.microsoft.com/office/powerpoint/2010/main" val="3660687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ventbrite.co.uk/blog/mobile-phones-live-events-ds00/#:~:text=The%20age%20of%20the%20smartphone%20is%20actually%20altering,engagement%2C%20marketing%2C%20and%20even%20%E2%80%94%20counterintuitively%20%E2%80%94%20disconnecti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usinesstoday.in/current/corporate/paypal-allows-us-customers-to-pay-in-bitcoin-ether-litecoin/story/435283.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eventzilla.net/attendee-management" TargetMode="External"/><Relationship Id="rId4" Type="http://schemas.openxmlformats.org/officeDocument/2006/relationships/hyperlink" Target="https://www.eventzilla.net/sell-tickets-onlin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to give students an overview of how Tech can be used in events </a:t>
            </a:r>
          </a:p>
          <a:p>
            <a:r>
              <a:rPr lang="en-GB" dirty="0"/>
              <a:t>Discuss examples after showing </a:t>
            </a:r>
          </a:p>
          <a:p>
            <a:endParaRPr lang="en-GB" dirty="0"/>
          </a:p>
        </p:txBody>
      </p:sp>
      <p:sp>
        <p:nvSpPr>
          <p:cNvPr id="4" name="Slide Number Placeholder 3"/>
          <p:cNvSpPr>
            <a:spLocks noGrp="1"/>
          </p:cNvSpPr>
          <p:nvPr>
            <p:ph type="sldNum" sz="quarter" idx="5"/>
          </p:nvPr>
        </p:nvSpPr>
        <p:spPr/>
        <p:txBody>
          <a:bodyPr/>
          <a:lstStyle/>
          <a:p>
            <a:fld id="{4A253078-ED3F-4CE9-89C8-B4B5CF577D21}" type="slidenum">
              <a:rPr lang="en-GB" smtClean="0"/>
              <a:t>3</a:t>
            </a:fld>
            <a:endParaRPr lang="en-GB"/>
          </a:p>
        </p:txBody>
      </p:sp>
    </p:spTree>
    <p:extLst>
      <p:ext uri="{BB962C8B-B14F-4D97-AF65-F5344CB8AC3E}">
        <p14:creationId xmlns:p14="http://schemas.microsoft.com/office/powerpoint/2010/main" val="1043341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for event organisers to stay up to date with the technological trends that might appeal to the target audience. </a:t>
            </a:r>
          </a:p>
        </p:txBody>
      </p:sp>
      <p:sp>
        <p:nvSpPr>
          <p:cNvPr id="4" name="Slide Number Placeholder 3"/>
          <p:cNvSpPr>
            <a:spLocks noGrp="1"/>
          </p:cNvSpPr>
          <p:nvPr>
            <p:ph type="sldNum" sz="quarter" idx="5"/>
          </p:nvPr>
        </p:nvSpPr>
        <p:spPr/>
        <p:txBody>
          <a:bodyPr/>
          <a:lstStyle/>
          <a:p>
            <a:fld id="{4A253078-ED3F-4CE9-89C8-B4B5CF577D21}" type="slidenum">
              <a:rPr lang="en-GB" smtClean="0"/>
              <a:t>4</a:t>
            </a:fld>
            <a:endParaRPr lang="en-GB"/>
          </a:p>
        </p:txBody>
      </p:sp>
    </p:spTree>
    <p:extLst>
      <p:ext uri="{BB962C8B-B14F-4D97-AF65-F5344CB8AC3E}">
        <p14:creationId xmlns:p14="http://schemas.microsoft.com/office/powerpoint/2010/main" val="4280862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A" dirty="0"/>
              <a:t>Sustainability removal or traditional registration methods ( The next video will explain this is more detail) </a:t>
            </a:r>
          </a:p>
          <a:p>
            <a:r>
              <a:rPr lang="en-ZA" dirty="0"/>
              <a:t>Using Tech for event planning as quality control, helps with waste as event management/project management software can help forecast supplies or help with suggesting sustainable suppliers. Also </a:t>
            </a:r>
            <a:r>
              <a:rPr lang="en-GB" b="0" i="0" dirty="0">
                <a:solidFill>
                  <a:srgbClr val="333333"/>
                </a:solidFill>
                <a:effectLst/>
                <a:latin typeface="Open Sans" panose="020B0606030504020204" pitchFamily="34" charset="0"/>
              </a:rPr>
              <a:t>for registering  attendees, getting dietary requirements from attendees  so you can cater  and planning accordingly, you can reduce your purchased consumables. Not only more efficient but easier on an event planners bottom line ££!</a:t>
            </a:r>
          </a:p>
          <a:p>
            <a:endParaRPr lang="en-GB" b="0" i="0" dirty="0">
              <a:solidFill>
                <a:srgbClr val="333333"/>
              </a:solidFill>
              <a:effectLst/>
              <a:latin typeface="Open Sans" panose="020B0606030504020204" pitchFamily="34" charset="0"/>
            </a:endParaRPr>
          </a:p>
          <a:p>
            <a:r>
              <a:rPr lang="en-GB" b="0" i="0" dirty="0">
                <a:solidFill>
                  <a:srgbClr val="333333"/>
                </a:solidFill>
                <a:effectLst/>
                <a:latin typeface="Open Sans" panose="020B0606030504020204" pitchFamily="34" charset="0"/>
              </a:rPr>
              <a:t>Tech can help you measure sustainability through analytics which event planners can use for marketing purposes =</a:t>
            </a:r>
          </a:p>
          <a:p>
            <a:endParaRPr lang="en-ZA" dirty="0"/>
          </a:p>
          <a:p>
            <a:r>
              <a:rPr lang="en-ZA" dirty="0"/>
              <a:t>Crowd control – using Tech to monitor flow and venue capacity, areas of congestion to move attendees away from congested areas using electronic signs – </a:t>
            </a:r>
            <a:r>
              <a:rPr lang="en-ZA" dirty="0" err="1"/>
              <a:t>ie</a:t>
            </a:r>
            <a:r>
              <a:rPr lang="en-ZA" dirty="0"/>
              <a:t>, signposting to another cloakroom, registration point, catering outlet etc… </a:t>
            </a:r>
          </a:p>
          <a:p>
            <a:endParaRPr lang="en-GB" dirty="0"/>
          </a:p>
        </p:txBody>
      </p:sp>
      <p:sp>
        <p:nvSpPr>
          <p:cNvPr id="4" name="Slide Number Placeholder 3"/>
          <p:cNvSpPr>
            <a:spLocks noGrp="1"/>
          </p:cNvSpPr>
          <p:nvPr>
            <p:ph type="sldNum" sz="quarter" idx="5"/>
          </p:nvPr>
        </p:nvSpPr>
        <p:spPr/>
        <p:txBody>
          <a:bodyPr/>
          <a:lstStyle/>
          <a:p>
            <a:fld id="{4A253078-ED3F-4CE9-89C8-B4B5CF577D21}" type="slidenum">
              <a:rPr lang="en-GB" smtClean="0"/>
              <a:t>7</a:t>
            </a:fld>
            <a:endParaRPr lang="en-GB"/>
          </a:p>
        </p:txBody>
      </p:sp>
    </p:spTree>
    <p:extLst>
      <p:ext uri="{BB962C8B-B14F-4D97-AF65-F5344CB8AC3E}">
        <p14:creationId xmlns:p14="http://schemas.microsoft.com/office/powerpoint/2010/main" val="2532700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explains how Tech can be used to enhance the attendees experience </a:t>
            </a:r>
          </a:p>
          <a:p>
            <a:endParaRPr lang="en-GB" dirty="0"/>
          </a:p>
          <a:p>
            <a:r>
              <a:rPr lang="en-GB" dirty="0"/>
              <a:t>Ask students why get them to give examples and ask how they can use this in their assignment MICE events </a:t>
            </a:r>
          </a:p>
        </p:txBody>
      </p:sp>
      <p:sp>
        <p:nvSpPr>
          <p:cNvPr id="4" name="Slide Number Placeholder 3"/>
          <p:cNvSpPr>
            <a:spLocks noGrp="1"/>
          </p:cNvSpPr>
          <p:nvPr>
            <p:ph type="sldNum" sz="quarter" idx="5"/>
          </p:nvPr>
        </p:nvSpPr>
        <p:spPr/>
        <p:txBody>
          <a:bodyPr/>
          <a:lstStyle/>
          <a:p>
            <a:fld id="{4A253078-ED3F-4CE9-89C8-B4B5CF577D21}" type="slidenum">
              <a:rPr lang="en-GB" smtClean="0"/>
              <a:t>8</a:t>
            </a:fld>
            <a:endParaRPr lang="en-GB"/>
          </a:p>
        </p:txBody>
      </p:sp>
    </p:spTree>
    <p:extLst>
      <p:ext uri="{BB962C8B-B14F-4D97-AF65-F5344CB8AC3E}">
        <p14:creationId xmlns:p14="http://schemas.microsoft.com/office/powerpoint/2010/main" val="2229737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an example of how technology can be used when designing an event – often outsourcing in this area can produce the WOW factor at sometimes relatively cost effective</a:t>
            </a:r>
          </a:p>
          <a:p>
            <a:r>
              <a:rPr lang="en-GB" dirty="0"/>
              <a:t>Although a little dated – discuss how holograms are now used in Events – something 20 years ago would be alien to us!  </a:t>
            </a:r>
          </a:p>
        </p:txBody>
      </p:sp>
      <p:sp>
        <p:nvSpPr>
          <p:cNvPr id="4" name="Slide Number Placeholder 3"/>
          <p:cNvSpPr>
            <a:spLocks noGrp="1"/>
          </p:cNvSpPr>
          <p:nvPr>
            <p:ph type="sldNum" sz="quarter" idx="5"/>
          </p:nvPr>
        </p:nvSpPr>
        <p:spPr/>
        <p:txBody>
          <a:bodyPr/>
          <a:lstStyle/>
          <a:p>
            <a:fld id="{4A253078-ED3F-4CE9-89C8-B4B5CF577D21}" type="slidenum">
              <a:rPr lang="en-GB" smtClean="0"/>
              <a:t>9</a:t>
            </a:fld>
            <a:endParaRPr lang="en-GB"/>
          </a:p>
        </p:txBody>
      </p:sp>
    </p:spTree>
    <p:extLst>
      <p:ext uri="{BB962C8B-B14F-4D97-AF65-F5344CB8AC3E}">
        <p14:creationId xmlns:p14="http://schemas.microsoft.com/office/powerpoint/2010/main" val="1565251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for examples of how TECH can be used for each stage of the event process  </a:t>
            </a:r>
          </a:p>
        </p:txBody>
      </p:sp>
      <p:sp>
        <p:nvSpPr>
          <p:cNvPr id="4" name="Slide Number Placeholder 3"/>
          <p:cNvSpPr>
            <a:spLocks noGrp="1"/>
          </p:cNvSpPr>
          <p:nvPr>
            <p:ph type="sldNum" sz="quarter" idx="5"/>
          </p:nvPr>
        </p:nvSpPr>
        <p:spPr/>
        <p:txBody>
          <a:bodyPr/>
          <a:lstStyle/>
          <a:p>
            <a:fld id="{4A253078-ED3F-4CE9-89C8-B4B5CF577D21}" type="slidenum">
              <a:rPr lang="en-GB" smtClean="0"/>
              <a:t>10</a:t>
            </a:fld>
            <a:endParaRPr lang="en-GB"/>
          </a:p>
        </p:txBody>
      </p:sp>
    </p:spTree>
    <p:extLst>
      <p:ext uri="{BB962C8B-B14F-4D97-AF65-F5344CB8AC3E}">
        <p14:creationId xmlns:p14="http://schemas.microsoft.com/office/powerpoint/2010/main" val="2453465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Office of National Statistics in 2017, over 99 % of adults in the UK aged 16-34 had used some form of social media over a 3month period. </a:t>
            </a:r>
          </a:p>
          <a:p>
            <a:endParaRPr lang="en-GB" dirty="0"/>
          </a:p>
        </p:txBody>
      </p:sp>
      <p:sp>
        <p:nvSpPr>
          <p:cNvPr id="4" name="Slide Number Placeholder 3"/>
          <p:cNvSpPr>
            <a:spLocks noGrp="1"/>
          </p:cNvSpPr>
          <p:nvPr>
            <p:ph type="sldNum" sz="quarter" idx="5"/>
          </p:nvPr>
        </p:nvSpPr>
        <p:spPr/>
        <p:txBody>
          <a:bodyPr/>
          <a:lstStyle/>
          <a:p>
            <a:fld id="{4A253078-ED3F-4CE9-89C8-B4B5CF577D21}" type="slidenum">
              <a:rPr lang="en-GB" smtClean="0"/>
              <a:t>11</a:t>
            </a:fld>
            <a:endParaRPr lang="en-GB"/>
          </a:p>
        </p:txBody>
      </p:sp>
    </p:spTree>
    <p:extLst>
      <p:ext uri="{BB962C8B-B14F-4D97-AF65-F5344CB8AC3E}">
        <p14:creationId xmlns:p14="http://schemas.microsoft.com/office/powerpoint/2010/main" val="2708993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Evolution (and Bright Future) of Mobile Phones at Live Events - Eventbrite Blog</a:t>
            </a:r>
            <a:endParaRPr lang="en-GB" dirty="0"/>
          </a:p>
          <a:p>
            <a:endParaRPr lang="en-GB" dirty="0"/>
          </a:p>
          <a:p>
            <a:r>
              <a:rPr lang="en-GB" dirty="0"/>
              <a:t>( for information only –not a credible source of reference) </a:t>
            </a:r>
          </a:p>
        </p:txBody>
      </p:sp>
      <p:sp>
        <p:nvSpPr>
          <p:cNvPr id="4" name="Slide Number Placeholder 3"/>
          <p:cNvSpPr>
            <a:spLocks noGrp="1"/>
          </p:cNvSpPr>
          <p:nvPr>
            <p:ph type="sldNum" sz="quarter" idx="5"/>
          </p:nvPr>
        </p:nvSpPr>
        <p:spPr/>
        <p:txBody>
          <a:bodyPr/>
          <a:lstStyle/>
          <a:p>
            <a:fld id="{4A253078-ED3F-4CE9-89C8-B4B5CF577D21}" type="slidenum">
              <a:rPr lang="en-GB" smtClean="0"/>
              <a:t>13</a:t>
            </a:fld>
            <a:endParaRPr lang="en-GB"/>
          </a:p>
        </p:txBody>
      </p:sp>
    </p:spTree>
    <p:extLst>
      <p:ext uri="{BB962C8B-B14F-4D97-AF65-F5344CB8AC3E}">
        <p14:creationId xmlns:p14="http://schemas.microsoft.com/office/powerpoint/2010/main" val="125151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PCMA's Commitment to the Future: FREE Student Membership</a:t>
            </a:r>
          </a:p>
          <a:p>
            <a:r>
              <a:rPr lang="en-GB" dirty="0"/>
              <a:t>PCMA supports students with generous scholarships, well-established mentoring programs, job opportunities, internship leads and forward-thinking education. We've made it easier to call us your prof...</a:t>
            </a:r>
          </a:p>
          <a:p>
            <a:endParaRPr lang="en-GB" dirty="0"/>
          </a:p>
          <a:p>
            <a:pPr marL="171450" indent="-171450">
              <a:buFont typeface="Arial" panose="020B0604020202020204" pitchFamily="34" charset="0"/>
              <a:buChar char="•"/>
            </a:pPr>
            <a:r>
              <a:rPr lang="en-GB" dirty="0"/>
              <a:t>Click </a:t>
            </a:r>
            <a:r>
              <a:rPr lang="en-GB" b="1" dirty="0"/>
              <a:t>on login </a:t>
            </a:r>
            <a:r>
              <a:rPr lang="en-GB" dirty="0"/>
              <a:t>– TOP RIGHT </a:t>
            </a:r>
          </a:p>
          <a:p>
            <a:pPr marL="171450" indent="-171450">
              <a:buFont typeface="Arial" panose="020B0604020202020204" pitchFamily="34" charset="0"/>
              <a:buChar char="•"/>
            </a:pPr>
            <a:r>
              <a:rPr lang="en-GB" dirty="0"/>
              <a:t>Box will pop up – students need </a:t>
            </a:r>
            <a:r>
              <a:rPr lang="en-GB" b="1" dirty="0"/>
              <a:t>to Create Account </a:t>
            </a:r>
          </a:p>
          <a:p>
            <a:pPr marL="171450" indent="-171450">
              <a:buFont typeface="Arial" panose="020B0604020202020204" pitchFamily="34" charset="0"/>
              <a:buChar char="•"/>
            </a:pPr>
            <a:r>
              <a:rPr lang="en-GB" b="1" dirty="0"/>
              <a:t>Use UWTSD student email – </a:t>
            </a:r>
            <a:r>
              <a:rPr lang="en-GB" b="0" dirty="0"/>
              <a:t>they will be emailed a link to create password</a:t>
            </a:r>
          </a:p>
          <a:p>
            <a:pPr marL="171450" indent="-171450">
              <a:buFont typeface="Arial" panose="020B0604020202020204" pitchFamily="34" charset="0"/>
              <a:buChar char="•"/>
            </a:pPr>
            <a:r>
              <a:rPr lang="en-GB" b="1" dirty="0"/>
              <a:t>Company is UWTSD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Get students to look under Educational Resources - </a:t>
            </a:r>
            <a:r>
              <a:rPr lang="en-GB" dirty="0"/>
              <a:t>Explain to students that there Some excellent educational resources such as seminars, current industry articles and research ... an excellent resource - join and have a good look around the website. </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4A253078-ED3F-4CE9-89C8-B4B5CF577D21}" type="slidenum">
              <a:rPr lang="en-GB" smtClean="0"/>
              <a:t>14</a:t>
            </a:fld>
            <a:endParaRPr lang="en-GB"/>
          </a:p>
        </p:txBody>
      </p:sp>
    </p:spTree>
    <p:extLst>
      <p:ext uri="{BB962C8B-B14F-4D97-AF65-F5344CB8AC3E}">
        <p14:creationId xmlns:p14="http://schemas.microsoft.com/office/powerpoint/2010/main" val="392687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86868"/>
                </a:solidFill>
                <a:effectLst/>
                <a:latin typeface="Arial" panose="020B0604020202020204" pitchFamily="34" charset="0"/>
              </a:rPr>
              <a:t>Here we are discussing a RELETIVELY NEW TECH _ </a:t>
            </a:r>
            <a:br>
              <a:rPr lang="en-GB" b="0" i="0" dirty="0">
                <a:solidFill>
                  <a:srgbClr val="686868"/>
                </a:solidFill>
                <a:effectLst/>
                <a:latin typeface="Arial" panose="020B0604020202020204" pitchFamily="34" charset="0"/>
              </a:rPr>
            </a:br>
            <a:r>
              <a:rPr lang="en-GB" b="0" i="0" dirty="0">
                <a:solidFill>
                  <a:srgbClr val="686868"/>
                </a:solidFill>
                <a:effectLst/>
                <a:latin typeface="Arial" panose="020B0604020202020204" pitchFamily="34" charset="0"/>
              </a:rPr>
              <a:t>Blockchain is a means of managing electronic cash without a central administrator. Based on the crypto-currency Bitcoin, it uses a distributed database. This means than no central entity such as a government or bank manages the transaction. Instead, the transaction is handled by thousands of volunteer-run computers (nodes). The blockchain is a chain of information including the transaction information with a timestamp that </a:t>
            </a:r>
            <a:r>
              <a:rPr lang="en-GB" b="1" i="0" dirty="0">
                <a:solidFill>
                  <a:srgbClr val="686868"/>
                </a:solidFill>
                <a:effectLst/>
                <a:latin typeface="Arial" panose="020B0604020202020204" pitchFamily="34" charset="0"/>
              </a:rPr>
              <a:t>cannot be altered once it is recorded. Can be used for transactions, but there are calls for this technology to be used for in …. Ask </a:t>
            </a:r>
          </a:p>
          <a:p>
            <a:r>
              <a:rPr lang="en-GB" b="1" i="0" dirty="0">
                <a:solidFill>
                  <a:srgbClr val="686868"/>
                </a:solidFill>
                <a:effectLst/>
                <a:latin typeface="Arial" panose="020B0604020202020204" pitchFamily="34" charset="0"/>
              </a:rPr>
              <a:t>WHY is the beneficial? </a:t>
            </a:r>
          </a:p>
          <a:p>
            <a:endParaRPr lang="en-GB" b="0" i="0" dirty="0">
              <a:solidFill>
                <a:srgbClr val="686868"/>
              </a:solidFill>
              <a:effectLst/>
              <a:latin typeface="Arial" panose="020B0604020202020204" pitchFamily="34" charset="0"/>
            </a:endParaRPr>
          </a:p>
          <a:p>
            <a:pPr algn="l"/>
            <a:r>
              <a:rPr lang="en-GB" b="1" i="0" dirty="0">
                <a:solidFill>
                  <a:srgbClr val="111111"/>
                </a:solidFill>
                <a:effectLst/>
                <a:latin typeface="Lato" panose="020F0502020204030203" pitchFamily="34" charset="0"/>
              </a:rPr>
              <a:t>Selling event tickets</a:t>
            </a:r>
          </a:p>
          <a:p>
            <a:pPr algn="l"/>
            <a:r>
              <a:rPr lang="en-GB" b="0" i="0" dirty="0">
                <a:solidFill>
                  <a:srgbClr val="5E5E5E"/>
                </a:solidFill>
                <a:effectLst/>
                <a:latin typeface="Cabin"/>
              </a:rPr>
              <a:t>Be it </a:t>
            </a:r>
            <a:r>
              <a:rPr lang="en-GB" b="0" i="0" dirty="0" err="1">
                <a:solidFill>
                  <a:srgbClr val="5E5E5E"/>
                </a:solidFill>
                <a:effectLst/>
                <a:latin typeface="Cabin"/>
              </a:rPr>
              <a:t>Paypal’s</a:t>
            </a:r>
            <a:r>
              <a:rPr lang="en-GB" b="0" i="0" dirty="0">
                <a:solidFill>
                  <a:srgbClr val="5E5E5E"/>
                </a:solidFill>
                <a:effectLst/>
                <a:latin typeface="Cabin"/>
              </a:rPr>
              <a:t> recent launch of a </a:t>
            </a:r>
            <a:r>
              <a:rPr lang="en-GB" b="0" i="0" u="none" strike="noStrike" dirty="0">
                <a:solidFill>
                  <a:srgbClr val="009CFF"/>
                </a:solidFill>
                <a:effectLst/>
                <a:latin typeface="Cabin"/>
                <a:hlinkClick r:id="rId3"/>
              </a:rPr>
              <a:t>crypto checkout service</a:t>
            </a:r>
            <a:r>
              <a:rPr lang="en-GB" b="0" i="0" dirty="0">
                <a:solidFill>
                  <a:srgbClr val="5E5E5E"/>
                </a:solidFill>
                <a:effectLst/>
                <a:latin typeface="Cabin"/>
              </a:rPr>
              <a:t> or announcement of buying a Tesla car with bitcoin, many companies have started to accept payments with cryptocurrencies enabled by blockchain technology. Likewise, event professionals can add a cryptocurrency as a payment method to </a:t>
            </a:r>
            <a:r>
              <a:rPr lang="en-GB" b="0" i="0" u="none" strike="noStrike" dirty="0">
                <a:solidFill>
                  <a:srgbClr val="009CFF"/>
                </a:solidFill>
                <a:effectLst/>
                <a:latin typeface="Cabin"/>
                <a:hlinkClick r:id="rId4"/>
              </a:rPr>
              <a:t>sell event tickets</a:t>
            </a:r>
            <a:r>
              <a:rPr lang="en-GB" b="0" i="0" dirty="0">
                <a:solidFill>
                  <a:srgbClr val="5E5E5E"/>
                </a:solidFill>
                <a:effectLst/>
                <a:latin typeface="Cabin"/>
              </a:rPr>
              <a:t> using some event technology platforms.</a:t>
            </a:r>
          </a:p>
          <a:p>
            <a:pPr algn="l"/>
            <a:r>
              <a:rPr lang="en-GB" b="1" i="0" dirty="0">
                <a:solidFill>
                  <a:srgbClr val="111111"/>
                </a:solidFill>
                <a:effectLst/>
                <a:latin typeface="Lato" panose="020F0502020204030203" pitchFamily="34" charset="0"/>
              </a:rPr>
              <a:t>Identity management</a:t>
            </a:r>
          </a:p>
          <a:p>
            <a:pPr algn="l"/>
            <a:r>
              <a:rPr lang="en-GB" b="0" i="0" dirty="0">
                <a:solidFill>
                  <a:srgbClr val="5E5E5E"/>
                </a:solidFill>
                <a:effectLst/>
                <a:latin typeface="Cabin"/>
              </a:rPr>
              <a:t>When it comes to hosting events, identity management plays a pivotal role. By implementing blockchain technology, you can easily keep track of the transactions made by each user. This way, event professionals can identify the attendees during check-in at the event venue, as all their data is already stored in the system. Also, it’s easy to find to whom the ticket was issued and verify who holds it by tracing the digital signature. Thus, event organizers can seamlessly </a:t>
            </a:r>
            <a:r>
              <a:rPr lang="en-GB" b="0" i="0" u="none" strike="noStrike" dirty="0">
                <a:solidFill>
                  <a:srgbClr val="009CFF"/>
                </a:solidFill>
                <a:effectLst/>
                <a:latin typeface="Cabin"/>
                <a:hlinkClick r:id="rId5"/>
              </a:rPr>
              <a:t>manage attendees</a:t>
            </a:r>
            <a:r>
              <a:rPr lang="en-GB" b="0" i="0" dirty="0">
                <a:solidFill>
                  <a:srgbClr val="5E5E5E"/>
                </a:solidFill>
                <a:effectLst/>
                <a:latin typeface="Cabin"/>
              </a:rPr>
              <a:t> during the event.</a:t>
            </a:r>
          </a:p>
          <a:p>
            <a:pPr algn="l"/>
            <a:r>
              <a:rPr lang="en-GB" b="1" i="0" dirty="0">
                <a:solidFill>
                  <a:srgbClr val="111111"/>
                </a:solidFill>
                <a:effectLst/>
                <a:latin typeface="Lato" panose="020F0502020204030203" pitchFamily="34" charset="0"/>
              </a:rPr>
              <a:t>Secured transactions</a:t>
            </a:r>
          </a:p>
          <a:p>
            <a:pPr algn="l"/>
            <a:r>
              <a:rPr lang="en-GB" b="0" i="0" dirty="0">
                <a:solidFill>
                  <a:srgbClr val="5E5E5E"/>
                </a:solidFill>
                <a:effectLst/>
                <a:latin typeface="Cabin"/>
              </a:rPr>
              <a:t>With security being the key feature of blockchain technology, event professionals can utilize it for secured financial and informational transactions. This is one of the reasons why many companies are preferring this technology.</a:t>
            </a:r>
          </a:p>
          <a:p>
            <a:pPr algn="l"/>
            <a:endParaRPr lang="en-GB" b="0" i="0" dirty="0">
              <a:solidFill>
                <a:srgbClr val="686868"/>
              </a:solidFill>
              <a:effectLst/>
              <a:latin typeface="Arial" panose="020B0604020202020204" pitchFamily="34" charset="0"/>
            </a:endParaRPr>
          </a:p>
          <a:p>
            <a:r>
              <a:rPr lang="en-GB" dirty="0"/>
              <a:t>SAFER TRANSACTION – WHICH WE WILL IDENTIFY IN THE NEXT SLIDE </a:t>
            </a:r>
          </a:p>
        </p:txBody>
      </p:sp>
      <p:sp>
        <p:nvSpPr>
          <p:cNvPr id="4" name="Slide Number Placeholder 3"/>
          <p:cNvSpPr>
            <a:spLocks noGrp="1"/>
          </p:cNvSpPr>
          <p:nvPr>
            <p:ph type="sldNum" sz="quarter" idx="5"/>
          </p:nvPr>
        </p:nvSpPr>
        <p:spPr/>
        <p:txBody>
          <a:bodyPr/>
          <a:lstStyle/>
          <a:p>
            <a:fld id="{4A253078-ED3F-4CE9-89C8-B4B5CF577D21}" type="slidenum">
              <a:rPr lang="en-GB" smtClean="0"/>
              <a:t>15</a:t>
            </a:fld>
            <a:endParaRPr lang="en-GB"/>
          </a:p>
        </p:txBody>
      </p:sp>
    </p:spTree>
    <p:extLst>
      <p:ext uri="{BB962C8B-B14F-4D97-AF65-F5344CB8AC3E}">
        <p14:creationId xmlns:p14="http://schemas.microsoft.com/office/powerpoint/2010/main" val="20419662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400" dirty="0"/>
              <a:t>Adds to blockchain capabilities to create smart contracts, which allows specifying conditions under which a person will be paid, such as management of issuing tickets, recording the transactions, verifying authenticity, enabling resale/exchange of tickets and under what conditions. It can limit the number of sales to one customer. </a:t>
            </a:r>
          </a:p>
          <a:p>
            <a:pPr algn="l">
              <a:buFont typeface="Arial" panose="020B0604020202020204" pitchFamily="34" charset="0"/>
              <a:buChar char="•"/>
            </a:pPr>
            <a:endParaRPr lang="en-GB" sz="1800" b="1" i="0" dirty="0">
              <a:solidFill>
                <a:srgbClr val="686868"/>
              </a:solidFill>
              <a:effectLst/>
              <a:latin typeface="Arial" panose="020B0604020202020204" pitchFamily="34" charset="0"/>
            </a:endParaRPr>
          </a:p>
          <a:p>
            <a:pPr algn="l">
              <a:buFont typeface="Arial" panose="020B0604020202020204" pitchFamily="34" charset="0"/>
              <a:buChar char="•"/>
            </a:pPr>
            <a:r>
              <a:rPr lang="en-GB" sz="1800" b="1" i="0" dirty="0">
                <a:solidFill>
                  <a:srgbClr val="686868"/>
                </a:solidFill>
                <a:effectLst/>
                <a:latin typeface="Arial" panose="020B0604020202020204" pitchFamily="34" charset="0"/>
              </a:rPr>
              <a:t>Elimination of ticket duplication and counterfeit tickets</a:t>
            </a:r>
            <a:r>
              <a:rPr lang="en-GB" sz="1800" b="0" i="0" dirty="0">
                <a:solidFill>
                  <a:srgbClr val="686868"/>
                </a:solidFill>
                <a:effectLst/>
                <a:latin typeface="Arial" panose="020B0604020202020204" pitchFamily="34" charset="0"/>
              </a:rPr>
              <a:t>: Blockchain and Ethereum are counterfeit-proof, highly secure methods of money transaction. Once an amount of Bitcoin is transferred from one address to another, it cannot be replicated.</a:t>
            </a:r>
            <a:endParaRPr lang="en-GB" b="0" i="0" dirty="0">
              <a:solidFill>
                <a:srgbClr val="686868"/>
              </a:solidFill>
              <a:effectLst/>
              <a:latin typeface="Arial" panose="020B0604020202020204" pitchFamily="34" charset="0"/>
            </a:endParaRPr>
          </a:p>
          <a:p>
            <a:pPr algn="l">
              <a:buFont typeface="Arial" panose="020B0604020202020204" pitchFamily="34" charset="0"/>
              <a:buChar char="•"/>
            </a:pPr>
            <a:r>
              <a:rPr lang="en-GB" sz="1800" b="1" i="0" dirty="0">
                <a:solidFill>
                  <a:srgbClr val="686868"/>
                </a:solidFill>
                <a:effectLst/>
                <a:latin typeface="Arial" panose="020B0604020202020204" pitchFamily="34" charset="0"/>
              </a:rPr>
              <a:t>Elimination of scalpers: </a:t>
            </a:r>
            <a:r>
              <a:rPr lang="en-GB" sz="1800" b="0" i="0" dirty="0">
                <a:solidFill>
                  <a:srgbClr val="686868"/>
                </a:solidFill>
                <a:effectLst/>
                <a:latin typeface="Arial" panose="020B0604020202020204" pitchFamily="34" charset="0"/>
              </a:rPr>
              <a:t>Ticket-bots and touts can often buy up large blocks of tickets as soon as they go on sale and resold at exorbitant costs. Under systems using blockchain and Ethereum, organizers can set clear rules on dealing with ticket reselling, even setting limits on secondary sales commissions.</a:t>
            </a:r>
            <a:endParaRPr lang="en-GB" b="0" i="0" dirty="0">
              <a:solidFill>
                <a:srgbClr val="686868"/>
              </a:solidFill>
              <a:effectLst/>
              <a:latin typeface="Arial" panose="020B0604020202020204" pitchFamily="34" charset="0"/>
            </a:endParaRPr>
          </a:p>
          <a:p>
            <a:pPr algn="l">
              <a:buFont typeface="Arial" panose="020B0604020202020204" pitchFamily="34" charset="0"/>
              <a:buChar char="•"/>
            </a:pPr>
            <a:r>
              <a:rPr lang="en-GB" sz="1800" b="1" i="0" dirty="0">
                <a:solidFill>
                  <a:srgbClr val="686868"/>
                </a:solidFill>
                <a:effectLst/>
                <a:latin typeface="Arial" panose="020B0604020202020204" pitchFamily="34" charset="0"/>
              </a:rPr>
              <a:t>Completely centralized ticket sales: </a:t>
            </a:r>
            <a:r>
              <a:rPr lang="en-GB" sz="1800" b="0" i="0" dirty="0">
                <a:solidFill>
                  <a:srgbClr val="686868"/>
                </a:solidFill>
                <a:effectLst/>
                <a:latin typeface="Arial" panose="020B0604020202020204" pitchFamily="34" charset="0"/>
              </a:rPr>
              <a:t>Although the verification nodes are completely decentralized, blockchain/Ethereum ticketing system manages the complete process in a uniform and transparent process. Blockchain technology can create uniform standards of communication among the parties and make the ticket booking process more transparent.</a:t>
            </a:r>
            <a:endParaRPr lang="en-GB" b="0" i="0" dirty="0">
              <a:solidFill>
                <a:srgbClr val="686868"/>
              </a:solidFill>
              <a:effectLst/>
              <a:latin typeface="Arial" panose="020B0604020202020204" pitchFamily="34" charset="0"/>
            </a:endParaRPr>
          </a:p>
          <a:p>
            <a:pPr algn="l">
              <a:buFont typeface="Arial" panose="020B0604020202020204" pitchFamily="34" charset="0"/>
              <a:buChar char="•"/>
            </a:pPr>
            <a:r>
              <a:rPr lang="en-GB" sz="1800" b="1" i="0" dirty="0">
                <a:solidFill>
                  <a:srgbClr val="686868"/>
                </a:solidFill>
                <a:effectLst/>
                <a:latin typeface="Arial" panose="020B0604020202020204" pitchFamily="34" charset="0"/>
              </a:rPr>
              <a:t>Uniform resale and refund system: </a:t>
            </a:r>
            <a:r>
              <a:rPr lang="en-GB" sz="1800" b="0" i="0" dirty="0">
                <a:solidFill>
                  <a:srgbClr val="686868"/>
                </a:solidFill>
                <a:effectLst/>
                <a:latin typeface="Arial" panose="020B0604020202020204" pitchFamily="34" charset="0"/>
              </a:rPr>
              <a:t>Every event can be governed by a smart contract, such as ticket issuing, payment processing, refunds and resale.</a:t>
            </a:r>
            <a:endParaRPr lang="en-GB" b="0" i="0" dirty="0">
              <a:solidFill>
                <a:srgbClr val="686868"/>
              </a:solidFill>
              <a:effectLst/>
              <a:latin typeface="Arial" panose="020B0604020202020204" pitchFamily="34" charset="0"/>
            </a:endParaRPr>
          </a:p>
          <a:p>
            <a:pPr algn="l">
              <a:buFont typeface="Arial" panose="020B0604020202020204" pitchFamily="34" charset="0"/>
              <a:buChar char="•"/>
            </a:pPr>
            <a:r>
              <a:rPr lang="en-GB" sz="1800" b="1" i="0" dirty="0">
                <a:solidFill>
                  <a:srgbClr val="686868"/>
                </a:solidFill>
                <a:effectLst/>
                <a:latin typeface="Arial" panose="020B0604020202020204" pitchFamily="34" charset="0"/>
              </a:rPr>
              <a:t>Potential lower costs: </a:t>
            </a:r>
            <a:r>
              <a:rPr lang="en-GB" sz="1800" b="0" i="0" dirty="0">
                <a:solidFill>
                  <a:srgbClr val="686868"/>
                </a:solidFill>
                <a:effectLst/>
                <a:latin typeface="Arial" panose="020B0604020202020204" pitchFamily="34" charset="0"/>
              </a:rPr>
              <a:t>Although this technology will likely be resisted by the 800-pound gorilla ticketing companies such as Ticketmaster, the process is more secure and efficient. As society moves to accept cryptocurrencies (despite the seemingly explosive bubble Bitcoin is experiencing currently), the process can disintermediate ticket sales eventually leading to lower costs.</a:t>
            </a:r>
            <a:endParaRPr lang="en-GB" b="0" i="0" dirty="0">
              <a:solidFill>
                <a:srgbClr val="686868"/>
              </a:solidFill>
              <a:effectLst/>
              <a:latin typeface="Arial" panose="020B0604020202020204" pitchFamily="34" charset="0"/>
            </a:endParaRPr>
          </a:p>
          <a:p>
            <a:endParaRPr lang="en-GB" dirty="0"/>
          </a:p>
          <a:p>
            <a:r>
              <a:rPr lang="en-GB" dirty="0"/>
              <a:t>ASK STUDENTS IF THEY HAVE HEARD OF THIS TECH AND WHERE DO THEY SEE IT IN THE FUTURE….</a:t>
            </a:r>
          </a:p>
        </p:txBody>
      </p:sp>
      <p:sp>
        <p:nvSpPr>
          <p:cNvPr id="4" name="Slide Number Placeholder 3"/>
          <p:cNvSpPr>
            <a:spLocks noGrp="1"/>
          </p:cNvSpPr>
          <p:nvPr>
            <p:ph type="sldNum" sz="quarter" idx="5"/>
          </p:nvPr>
        </p:nvSpPr>
        <p:spPr/>
        <p:txBody>
          <a:bodyPr/>
          <a:lstStyle/>
          <a:p>
            <a:fld id="{4A253078-ED3F-4CE9-89C8-B4B5CF577D21}" type="slidenum">
              <a:rPr lang="en-GB" smtClean="0"/>
              <a:t>16</a:t>
            </a:fld>
            <a:endParaRPr lang="en-GB"/>
          </a:p>
        </p:txBody>
      </p:sp>
    </p:spTree>
    <p:extLst>
      <p:ext uri="{BB962C8B-B14F-4D97-AF65-F5344CB8AC3E}">
        <p14:creationId xmlns:p14="http://schemas.microsoft.com/office/powerpoint/2010/main" val="14714514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out groups</a:t>
            </a:r>
          </a:p>
        </p:txBody>
      </p:sp>
      <p:sp>
        <p:nvSpPr>
          <p:cNvPr id="4" name="Slide Number Placeholder 3"/>
          <p:cNvSpPr>
            <a:spLocks noGrp="1"/>
          </p:cNvSpPr>
          <p:nvPr>
            <p:ph type="sldNum" sz="quarter" idx="5"/>
          </p:nvPr>
        </p:nvSpPr>
        <p:spPr/>
        <p:txBody>
          <a:bodyPr/>
          <a:lstStyle/>
          <a:p>
            <a:fld id="{4A253078-ED3F-4CE9-89C8-B4B5CF577D21}" type="slidenum">
              <a:rPr lang="en-GB" smtClean="0"/>
              <a:t>17</a:t>
            </a:fld>
            <a:endParaRPr lang="en-GB"/>
          </a:p>
        </p:txBody>
      </p:sp>
    </p:spTree>
    <p:extLst>
      <p:ext uri="{BB962C8B-B14F-4D97-AF65-F5344CB8AC3E}">
        <p14:creationId xmlns:p14="http://schemas.microsoft.com/office/powerpoint/2010/main" val="744005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253078-ED3F-4CE9-89C8-B4B5CF577D21}" type="slidenum">
              <a:rPr lang="en-GB" smtClean="0"/>
              <a:t>18</a:t>
            </a:fld>
            <a:endParaRPr lang="en-GB"/>
          </a:p>
        </p:txBody>
      </p:sp>
    </p:spTree>
    <p:extLst>
      <p:ext uri="{BB962C8B-B14F-4D97-AF65-F5344CB8AC3E}">
        <p14:creationId xmlns:p14="http://schemas.microsoft.com/office/powerpoint/2010/main" val="3185942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QGjKt7WWTRw?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jrNbm4pqDI?feature=oembed"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4E_rjgzsLd8?feature=oembed"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cma.org/membership/studen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pcma.org/webinar-how-to-budget-price-your-hybrid-ev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ribd.com/document/342084627/Mpi-Research-State-of-Event-Apps%3e" TargetMode="External"/><Relationship Id="rId2" Type="http://schemas.openxmlformats.org/officeDocument/2006/relationships/hyperlink" Target="https://www.eventbrite.co.uk/blog/mobile-phones-live-events-ds00/#:~:text=The%20age%20of%20the%20smartphone%20is%20actually%20altering,engagement%2C%20marketing%2C%20and%20even%20%E2%80%94%20counterintuitively%20%E2%80%94%20disconnecting." TargetMode="External"/><Relationship Id="rId1" Type="http://schemas.openxmlformats.org/officeDocument/2006/relationships/slideLayout" Target="../slideLayouts/slideLayout2.xml"/><Relationship Id="rId4" Type="http://schemas.openxmlformats.org/officeDocument/2006/relationships/hyperlink" Target="file:///G:\QUICK-Managing%20Events\%3chttps:\guidebook.com\mobile-guides\mobile-event-tech-report-2014\"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ocialtables.com/blog/event-technology/event-technology-trends/" TargetMode="External"/><Relationship Id="rId2" Type="http://schemas.openxmlformats.org/officeDocument/2006/relationships/hyperlink" Target="http://www.inc.com/murray-newlands/the-future-of-event-technology.html." TargetMode="External"/><Relationship Id="rId1" Type="http://schemas.openxmlformats.org/officeDocument/2006/relationships/slideLayout" Target="../slideLayouts/slideLayout2.xml"/><Relationship Id="rId4" Type="http://schemas.openxmlformats.org/officeDocument/2006/relationships/hyperlink" Target="https://www.corbinball.com/article/42-technology-how-to-use-it-better/224-blockchain-and-ethereum-how-can-they-be-used-for-events#:~:text=Blockchain%20technology%20can%20create%20uniform,payment%20processing%2C%20refunds%20and%20resa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Trends in the Event Industry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ZA" i="1" dirty="0"/>
              <a:t>To help identify and  understand</a:t>
            </a:r>
            <a:r>
              <a:rPr lang="en-ZA" dirty="0"/>
              <a:t>:</a:t>
            </a:r>
            <a:endParaRPr lang="en-GB" dirty="0"/>
          </a:p>
          <a:p>
            <a:pPr lvl="1"/>
            <a:r>
              <a:rPr lang="en-ZA" dirty="0"/>
              <a:t>Evolving  technological innovation </a:t>
            </a:r>
          </a:p>
          <a:p>
            <a:pPr lvl="1"/>
            <a:r>
              <a:rPr lang="en-ZA" dirty="0"/>
              <a:t>Sustainability issues impacting the industry and the use of technology </a:t>
            </a:r>
          </a:p>
          <a:p>
            <a:pPr lvl="1"/>
            <a:r>
              <a:rPr lang="en-ZA" dirty="0"/>
              <a:t>Identifying current trends</a:t>
            </a:r>
          </a:p>
          <a:p>
            <a:pPr lvl="1"/>
            <a:r>
              <a:rPr lang="en-GB" dirty="0"/>
              <a:t>Hybrid events </a:t>
            </a:r>
          </a:p>
          <a:p>
            <a:pPr lvl="1"/>
            <a:endParaRPr lang="en-GB" dirty="0"/>
          </a:p>
        </p:txBody>
      </p:sp>
      <p:sp>
        <p:nvSpPr>
          <p:cNvPr id="8" name="Slide Number Placeholder 7"/>
          <p:cNvSpPr>
            <a:spLocks noGrp="1"/>
          </p:cNvSpPr>
          <p:nvPr>
            <p:ph type="sldNum" sz="quarter" idx="12"/>
          </p:nvPr>
        </p:nvSpPr>
        <p:spPr/>
        <p:txBody>
          <a:bodyPr/>
          <a:lstStyle/>
          <a:p>
            <a:fld id="{C439CF85-8457-400C-A4F9-DC61A400AE11}" type="slidenum">
              <a:rPr lang="en-US" smtClean="0"/>
              <a:pPr/>
              <a:t>2</a:t>
            </a:fld>
            <a:endParaRPr lang="en-US"/>
          </a:p>
        </p:txBody>
      </p:sp>
      <p:sp>
        <p:nvSpPr>
          <p:cNvPr id="4" name="Title 1">
            <a:extLst>
              <a:ext uri="{FF2B5EF4-FFF2-40B4-BE49-F238E27FC236}">
                <a16:creationId xmlns:a16="http://schemas.microsoft.com/office/drawing/2014/main" id="{FEA3E9ED-8A4C-4240-A2E1-64B6F84E7A90}"/>
              </a:ext>
            </a:extLst>
          </p:cNvPr>
          <p:cNvSpPr>
            <a:spLocks noGrp="1"/>
          </p:cNvSpPr>
          <p:nvPr>
            <p:ph type="title"/>
          </p:nvPr>
        </p:nvSpPr>
        <p:spPr>
          <a:xfrm>
            <a:off x="457200" y="274638"/>
            <a:ext cx="8229600" cy="1143000"/>
          </a:xfrm>
        </p:spPr>
        <p:txBody>
          <a:bodyPr/>
          <a:lstStyle/>
          <a:p>
            <a:pPr algn="l"/>
            <a:r>
              <a:rPr lang="en-GB" dirty="0"/>
              <a:t>The Aims of session:</a:t>
            </a:r>
          </a:p>
        </p:txBody>
      </p:sp>
    </p:spTree>
    <p:extLst>
      <p:ext uri="{BB962C8B-B14F-4D97-AF65-F5344CB8AC3E}">
        <p14:creationId xmlns:p14="http://schemas.microsoft.com/office/powerpoint/2010/main" val="420753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op 8 Event Technology Trends in 2020 - Accelevents">
            <a:hlinkClick r:id="" action="ppaction://media"/>
            <a:extLst>
              <a:ext uri="{FF2B5EF4-FFF2-40B4-BE49-F238E27FC236}">
                <a16:creationId xmlns:a16="http://schemas.microsoft.com/office/drawing/2014/main" id="{80AB52B0-8832-4971-89EA-84D972D3BD22}"/>
              </a:ext>
            </a:extLst>
          </p:cNvPr>
          <p:cNvPicPr>
            <a:picLocks noGrp="1" noRot="1" noChangeAspect="1"/>
          </p:cNvPicPr>
          <p:nvPr>
            <p:ph idx="1"/>
            <a:videoFile r:link="rId1"/>
          </p:nvPr>
        </p:nvPicPr>
        <p:blipFill>
          <a:blip r:embed="rId4"/>
          <a:stretch>
            <a:fillRect/>
          </a:stretch>
        </p:blipFill>
        <p:spPr>
          <a:xfrm>
            <a:off x="1043608" y="1124744"/>
            <a:ext cx="6931025" cy="3916363"/>
          </a:xfrm>
          <a:prstGeom prst="rect">
            <a:avLst/>
          </a:prstGeom>
        </p:spPr>
      </p:pic>
    </p:spTree>
    <p:extLst>
      <p:ext uri="{BB962C8B-B14F-4D97-AF65-F5344CB8AC3E}">
        <p14:creationId xmlns:p14="http://schemas.microsoft.com/office/powerpoint/2010/main" val="250832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6C85-FCC4-4D1F-9DF4-2F12E66F78DE}"/>
              </a:ext>
            </a:extLst>
          </p:cNvPr>
          <p:cNvSpPr>
            <a:spLocks noGrp="1"/>
          </p:cNvSpPr>
          <p:nvPr>
            <p:ph type="title"/>
          </p:nvPr>
        </p:nvSpPr>
        <p:spPr/>
        <p:txBody>
          <a:bodyPr/>
          <a:lstStyle/>
          <a:p>
            <a:pPr algn="l"/>
            <a:r>
              <a:rPr lang="en-GB" dirty="0"/>
              <a:t>Technical innovation</a:t>
            </a:r>
          </a:p>
        </p:txBody>
      </p:sp>
      <p:sp>
        <p:nvSpPr>
          <p:cNvPr id="3" name="Content Placeholder 2">
            <a:extLst>
              <a:ext uri="{FF2B5EF4-FFF2-40B4-BE49-F238E27FC236}">
                <a16:creationId xmlns:a16="http://schemas.microsoft.com/office/drawing/2014/main" id="{DED6D663-A9F1-4A0A-83B1-567FFFDF8D7A}"/>
              </a:ext>
            </a:extLst>
          </p:cNvPr>
          <p:cNvSpPr>
            <a:spLocks noGrp="1"/>
          </p:cNvSpPr>
          <p:nvPr>
            <p:ph idx="1"/>
          </p:nvPr>
        </p:nvSpPr>
        <p:spPr/>
        <p:txBody>
          <a:bodyPr>
            <a:normAutofit fontScale="77500" lnSpcReduction="20000"/>
          </a:bodyPr>
          <a:lstStyle/>
          <a:p>
            <a:r>
              <a:rPr lang="en-ZA" dirty="0"/>
              <a:t>One of the fastest growing changes in the industry is the technological transformation</a:t>
            </a:r>
          </a:p>
          <a:p>
            <a:r>
              <a:rPr lang="en-ZA" dirty="0"/>
              <a:t>This has dramatically changed the way events have been executed and organised in recent years</a:t>
            </a:r>
          </a:p>
          <a:p>
            <a:r>
              <a:rPr lang="en-ZA" dirty="0"/>
              <a:t>The growth of technology has impacted the way we plan, execute and market events</a:t>
            </a:r>
          </a:p>
          <a:p>
            <a:r>
              <a:rPr lang="en-ZA" dirty="0"/>
              <a:t>Applications have changed the way people socialise and interact with each other</a:t>
            </a:r>
          </a:p>
          <a:p>
            <a:r>
              <a:rPr lang="en-ZA" dirty="0"/>
              <a:t>This in turn has brought about a new level of diversity, enhancing how all stakeholders experience events today </a:t>
            </a:r>
            <a:r>
              <a:rPr lang="en-ZA" sz="2100" dirty="0"/>
              <a:t>(Newlands 2015)</a:t>
            </a: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4</a:t>
            </a:fld>
            <a:endParaRPr lang="en-US"/>
          </a:p>
        </p:txBody>
      </p:sp>
    </p:spTree>
    <p:extLst>
      <p:ext uri="{BB962C8B-B14F-4D97-AF65-F5344CB8AC3E}">
        <p14:creationId xmlns:p14="http://schemas.microsoft.com/office/powerpoint/2010/main" val="3477532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9A19E-9481-46D4-B02E-B9662BD80815}"/>
              </a:ext>
            </a:extLst>
          </p:cNvPr>
          <p:cNvSpPr>
            <a:spLocks noGrp="1"/>
          </p:cNvSpPr>
          <p:nvPr>
            <p:ph type="title"/>
          </p:nvPr>
        </p:nvSpPr>
        <p:spPr/>
        <p:txBody>
          <a:bodyPr/>
          <a:lstStyle/>
          <a:p>
            <a:pPr algn="l"/>
            <a:r>
              <a:rPr lang="en-GB" dirty="0"/>
              <a:t>Internet connectivity</a:t>
            </a:r>
          </a:p>
        </p:txBody>
      </p:sp>
      <p:sp>
        <p:nvSpPr>
          <p:cNvPr id="3" name="Content Placeholder 2">
            <a:extLst>
              <a:ext uri="{FF2B5EF4-FFF2-40B4-BE49-F238E27FC236}">
                <a16:creationId xmlns:a16="http://schemas.microsoft.com/office/drawing/2014/main" id="{D36989EC-FE28-429D-9474-1A7CE85F63BC}"/>
              </a:ext>
            </a:extLst>
          </p:cNvPr>
          <p:cNvSpPr>
            <a:spLocks noGrp="1"/>
          </p:cNvSpPr>
          <p:nvPr>
            <p:ph idx="1"/>
          </p:nvPr>
        </p:nvSpPr>
        <p:spPr/>
        <p:txBody>
          <a:bodyPr>
            <a:normAutofit fontScale="70000" lnSpcReduction="20000"/>
          </a:bodyPr>
          <a:lstStyle/>
          <a:p>
            <a:r>
              <a:rPr lang="en-ZA" dirty="0"/>
              <a:t>Having sufficient internet connectivity has now become a major factor in the consumer buying decision process</a:t>
            </a:r>
          </a:p>
          <a:p>
            <a:r>
              <a:rPr lang="en-ZA" dirty="0"/>
              <a:t>Venues cannot run the risk of getting adverse negative publicity or bad reviews or ratings on social media sites, such as Trip Advisor, on account of unsatisfactory internet access or connectivity</a:t>
            </a:r>
          </a:p>
          <a:p>
            <a:r>
              <a:rPr lang="en-ZA" dirty="0"/>
              <a:t>Conference venues and hotels have had to finance the upgrade of their internet services to Broadband, with capacity for fibre optic speeds</a:t>
            </a:r>
          </a:p>
          <a:p>
            <a:r>
              <a:rPr lang="en-ZA" dirty="0"/>
              <a:t>Conference and event venues have also undergone a radical change in the way their customers can now book space and accommodation</a:t>
            </a:r>
            <a:endParaRPr lang="en-GB" dirty="0"/>
          </a:p>
        </p:txBody>
      </p:sp>
      <p:sp>
        <p:nvSpPr>
          <p:cNvPr id="10" name="Slide Number Placeholder 9"/>
          <p:cNvSpPr>
            <a:spLocks noGrp="1"/>
          </p:cNvSpPr>
          <p:nvPr>
            <p:ph type="sldNum" sz="quarter" idx="12"/>
          </p:nvPr>
        </p:nvSpPr>
        <p:spPr/>
        <p:txBody>
          <a:bodyPr/>
          <a:lstStyle/>
          <a:p>
            <a:fld id="{C439CF85-8457-400C-A4F9-DC61A400AE11}" type="slidenum">
              <a:rPr lang="en-US" smtClean="0"/>
              <a:pPr/>
              <a:t>5</a:t>
            </a:fld>
            <a:endParaRPr lang="en-US"/>
          </a:p>
        </p:txBody>
      </p:sp>
    </p:spTree>
    <p:extLst>
      <p:ext uri="{BB962C8B-B14F-4D97-AF65-F5344CB8AC3E}">
        <p14:creationId xmlns:p14="http://schemas.microsoft.com/office/powerpoint/2010/main" val="3930666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43C2-6745-465D-A4D1-F69810C3158A}"/>
              </a:ext>
            </a:extLst>
          </p:cNvPr>
          <p:cNvSpPr>
            <a:spLocks noGrp="1"/>
          </p:cNvSpPr>
          <p:nvPr>
            <p:ph type="title"/>
          </p:nvPr>
        </p:nvSpPr>
        <p:spPr/>
        <p:txBody>
          <a:bodyPr/>
          <a:lstStyle/>
          <a:p>
            <a:pPr algn="l"/>
            <a:r>
              <a:rPr lang="en-GB" dirty="0"/>
              <a:t>Internet connectivity</a:t>
            </a:r>
          </a:p>
        </p:txBody>
      </p:sp>
      <p:sp>
        <p:nvSpPr>
          <p:cNvPr id="3" name="Content Placeholder 2">
            <a:extLst>
              <a:ext uri="{FF2B5EF4-FFF2-40B4-BE49-F238E27FC236}">
                <a16:creationId xmlns:a16="http://schemas.microsoft.com/office/drawing/2014/main" id="{20E21D33-B91C-4276-A60C-2E97CBE06F9A}"/>
              </a:ext>
            </a:extLst>
          </p:cNvPr>
          <p:cNvSpPr>
            <a:spLocks noGrp="1"/>
          </p:cNvSpPr>
          <p:nvPr>
            <p:ph idx="1"/>
          </p:nvPr>
        </p:nvSpPr>
        <p:spPr/>
        <p:txBody>
          <a:bodyPr>
            <a:normAutofit fontScale="77500" lnSpcReduction="20000"/>
          </a:bodyPr>
          <a:lstStyle/>
          <a:p>
            <a:r>
              <a:rPr lang="en-ZA" dirty="0"/>
              <a:t>Emergence of specifically designed computer software, often tailor-made, using digital media to deliver a service or product to the customer online </a:t>
            </a:r>
          </a:p>
          <a:p>
            <a:r>
              <a:rPr lang="en-ZA" dirty="0"/>
              <a:t>Can be used for data collection, storage and the retrieval of documents </a:t>
            </a:r>
          </a:p>
          <a:p>
            <a:r>
              <a:rPr lang="en-ZA" dirty="0"/>
              <a:t>Online technology of this sort has reshaped how events currently run and has streamlined a lot of crucial processes, making them far easier to deliver </a:t>
            </a:r>
          </a:p>
          <a:p>
            <a:r>
              <a:rPr lang="en-ZA" dirty="0"/>
              <a:t>Booking engines and other similar event management software products are now being used by delegates to  search, compare and book venues</a:t>
            </a:r>
          </a:p>
        </p:txBody>
      </p:sp>
      <p:sp>
        <p:nvSpPr>
          <p:cNvPr id="6" name="Slide Number Placeholder 5"/>
          <p:cNvSpPr>
            <a:spLocks noGrp="1"/>
          </p:cNvSpPr>
          <p:nvPr>
            <p:ph type="sldNum" sz="quarter" idx="12"/>
          </p:nvPr>
        </p:nvSpPr>
        <p:spPr/>
        <p:txBody>
          <a:bodyPr/>
          <a:lstStyle/>
          <a:p>
            <a:fld id="{C439CF85-8457-400C-A4F9-DC61A400AE11}" type="slidenum">
              <a:rPr lang="en-US" smtClean="0"/>
              <a:pPr/>
              <a:t>6</a:t>
            </a:fld>
            <a:endParaRPr lang="en-US"/>
          </a:p>
        </p:txBody>
      </p:sp>
    </p:spTree>
    <p:extLst>
      <p:ext uri="{BB962C8B-B14F-4D97-AF65-F5344CB8AC3E}">
        <p14:creationId xmlns:p14="http://schemas.microsoft.com/office/powerpoint/2010/main" val="673646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DC99E-F336-45B8-95E7-F9461ACE2710}"/>
              </a:ext>
            </a:extLst>
          </p:cNvPr>
          <p:cNvSpPr>
            <a:spLocks noGrp="1"/>
          </p:cNvSpPr>
          <p:nvPr>
            <p:ph type="title"/>
          </p:nvPr>
        </p:nvSpPr>
        <p:spPr/>
        <p:txBody>
          <a:bodyPr/>
          <a:lstStyle/>
          <a:p>
            <a:pPr algn="l"/>
            <a:r>
              <a:rPr lang="en-GB" dirty="0"/>
              <a:t>Internet connectivity</a:t>
            </a:r>
          </a:p>
        </p:txBody>
      </p:sp>
      <p:sp>
        <p:nvSpPr>
          <p:cNvPr id="3" name="Content Placeholder 2">
            <a:extLst>
              <a:ext uri="{FF2B5EF4-FFF2-40B4-BE49-F238E27FC236}">
                <a16:creationId xmlns:a16="http://schemas.microsoft.com/office/drawing/2014/main" id="{996785D1-A449-47C8-8830-4EF1BA5FCE27}"/>
              </a:ext>
            </a:extLst>
          </p:cNvPr>
          <p:cNvSpPr>
            <a:spLocks noGrp="1"/>
          </p:cNvSpPr>
          <p:nvPr>
            <p:ph idx="1"/>
          </p:nvPr>
        </p:nvSpPr>
        <p:spPr/>
        <p:txBody>
          <a:bodyPr>
            <a:normAutofit fontScale="70000" lnSpcReduction="20000"/>
          </a:bodyPr>
          <a:lstStyle/>
          <a:p>
            <a:r>
              <a:rPr lang="en-ZA" dirty="0"/>
              <a:t>Also to pay for function space, food and beverage provision, and group accommodation on the same portal </a:t>
            </a:r>
            <a:r>
              <a:rPr lang="en-ZA" sz="2300" dirty="0"/>
              <a:t>(Smith 2016)</a:t>
            </a:r>
          </a:p>
          <a:p>
            <a:r>
              <a:rPr lang="en-ZA" dirty="0"/>
              <a:t>The emergence of the internet has also provided event companies with a much wider choice of suppliers, venues, real-time price setting, online registration and ticketing</a:t>
            </a:r>
          </a:p>
          <a:p>
            <a:r>
              <a:rPr lang="en-ZA" dirty="0"/>
              <a:t>Sustainability </a:t>
            </a:r>
          </a:p>
          <a:p>
            <a:r>
              <a:rPr lang="en-ZA" dirty="0"/>
              <a:t>Crowd control </a:t>
            </a:r>
          </a:p>
          <a:p>
            <a:r>
              <a:rPr lang="en-ZA" dirty="0"/>
              <a:t>Both client and venue information is easier to access and store through online portals</a:t>
            </a:r>
          </a:p>
          <a:p>
            <a:r>
              <a:rPr lang="en-ZA" dirty="0"/>
              <a:t>This  has eliminated much of the time consuming paperwork that events can generate, thus reducing time and manpower</a:t>
            </a:r>
            <a:endParaRPr lang="en-GB" dirty="0"/>
          </a:p>
        </p:txBody>
      </p:sp>
      <p:sp>
        <p:nvSpPr>
          <p:cNvPr id="10" name="Slide Number Placeholder 9"/>
          <p:cNvSpPr>
            <a:spLocks noGrp="1"/>
          </p:cNvSpPr>
          <p:nvPr>
            <p:ph type="sldNum" sz="quarter" idx="12"/>
          </p:nvPr>
        </p:nvSpPr>
        <p:spPr/>
        <p:txBody>
          <a:bodyPr/>
          <a:lstStyle/>
          <a:p>
            <a:fld id="{C439CF85-8457-400C-A4F9-DC61A400AE11}" type="slidenum">
              <a:rPr lang="en-US" smtClean="0"/>
              <a:pPr/>
              <a:t>7</a:t>
            </a:fld>
            <a:endParaRPr lang="en-US"/>
          </a:p>
        </p:txBody>
      </p:sp>
    </p:spTree>
    <p:extLst>
      <p:ext uri="{BB962C8B-B14F-4D97-AF65-F5344CB8AC3E}">
        <p14:creationId xmlns:p14="http://schemas.microsoft.com/office/powerpoint/2010/main" val="3771380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99EE5-8521-4344-89F7-ED112A6619E3}"/>
              </a:ext>
            </a:extLst>
          </p:cNvPr>
          <p:cNvSpPr>
            <a:spLocks noGrp="1"/>
          </p:cNvSpPr>
          <p:nvPr>
            <p:ph type="title"/>
          </p:nvPr>
        </p:nvSpPr>
        <p:spPr/>
        <p:txBody>
          <a:bodyPr/>
          <a:lstStyle/>
          <a:p>
            <a:endParaRPr lang="en-GB"/>
          </a:p>
        </p:txBody>
      </p:sp>
      <p:pic>
        <p:nvPicPr>
          <p:cNvPr id="4" name="Online Media 3" title="klik - smart wearable event technology">
            <a:hlinkClick r:id="" action="ppaction://media"/>
            <a:extLst>
              <a:ext uri="{FF2B5EF4-FFF2-40B4-BE49-F238E27FC236}">
                <a16:creationId xmlns:a16="http://schemas.microsoft.com/office/drawing/2014/main" id="{6D2298F7-1DB6-44F5-9870-32D92509E49F}"/>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92041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C6F1C-C16E-40E0-8002-9E400587E9A3}"/>
              </a:ext>
            </a:extLst>
          </p:cNvPr>
          <p:cNvSpPr>
            <a:spLocks noGrp="1"/>
          </p:cNvSpPr>
          <p:nvPr>
            <p:ph type="title"/>
          </p:nvPr>
        </p:nvSpPr>
        <p:spPr/>
        <p:txBody>
          <a:bodyPr/>
          <a:lstStyle/>
          <a:p>
            <a:endParaRPr lang="en-GB"/>
          </a:p>
        </p:txBody>
      </p:sp>
      <p:pic>
        <p:nvPicPr>
          <p:cNvPr id="4" name="Online Media 3" title="Next-Gen Tech Transforms Live Events">
            <a:hlinkClick r:id="" action="ppaction://media"/>
            <a:extLst>
              <a:ext uri="{FF2B5EF4-FFF2-40B4-BE49-F238E27FC236}">
                <a16:creationId xmlns:a16="http://schemas.microsoft.com/office/drawing/2014/main" id="{859AF23F-FB15-4C78-AD58-EA693AA43347}"/>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12416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Growth of technology in events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77287696"/>
              </p:ext>
            </p:extLst>
          </p:nvPr>
        </p:nvGraphicFramePr>
        <p:xfrm>
          <a:off x="628650" y="1417638"/>
          <a:ext cx="7886700" cy="4152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lide Number Placeholder 8"/>
          <p:cNvSpPr>
            <a:spLocks noGrp="1"/>
          </p:cNvSpPr>
          <p:nvPr>
            <p:ph type="sldNum" sz="quarter" idx="12"/>
          </p:nvPr>
        </p:nvSpPr>
        <p:spPr/>
        <p:txBody>
          <a:bodyPr/>
          <a:lstStyle/>
          <a:p>
            <a:fld id="{C439CF85-8457-400C-A4F9-DC61A400AE11}" type="slidenum">
              <a:rPr lang="en-US" smtClean="0"/>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l"/>
            <a:r>
              <a:rPr lang="en-GB" dirty="0"/>
              <a:t>Overview of social media</a:t>
            </a:r>
          </a:p>
        </p:txBody>
      </p:sp>
      <p:sp>
        <p:nvSpPr>
          <p:cNvPr id="2" name="Content Placeholder 1"/>
          <p:cNvSpPr>
            <a:spLocks noGrp="1"/>
          </p:cNvSpPr>
          <p:nvPr>
            <p:ph idx="1"/>
          </p:nvPr>
        </p:nvSpPr>
        <p:spPr/>
        <p:txBody>
          <a:bodyPr>
            <a:normAutofit fontScale="70000" lnSpcReduction="20000"/>
          </a:bodyPr>
          <a:lstStyle/>
          <a:p>
            <a:r>
              <a:rPr lang="en-GB" dirty="0"/>
              <a:t>Marketing </a:t>
            </a:r>
          </a:p>
          <a:p>
            <a:r>
              <a:rPr lang="en-GB" dirty="0"/>
              <a:t>Event build-up and wind-down through viral videos, shared stories, twitter hash tags etc.</a:t>
            </a:r>
          </a:p>
          <a:p>
            <a:r>
              <a:rPr lang="en-GB" dirty="0"/>
              <a:t>Easy to share quality audio visual event content as teasers</a:t>
            </a:r>
          </a:p>
          <a:p>
            <a:r>
              <a:rPr lang="en-GB" dirty="0"/>
              <a:t>Promotional and advertising campaigns</a:t>
            </a:r>
          </a:p>
          <a:p>
            <a:r>
              <a:rPr lang="en-GB" dirty="0"/>
              <a:t>Lead generation and interest in event</a:t>
            </a:r>
          </a:p>
          <a:p>
            <a:r>
              <a:rPr lang="en-GB" dirty="0"/>
              <a:t>Targeted ad campaigns can be used on almost every social media site</a:t>
            </a:r>
          </a:p>
          <a:p>
            <a:r>
              <a:rPr lang="en-GB" dirty="0"/>
              <a:t>Facebook has 901 million active users globally</a:t>
            </a:r>
          </a:p>
          <a:p>
            <a:r>
              <a:rPr lang="en-GB" dirty="0"/>
              <a:t>YouTube has over 800 million unique users every week</a:t>
            </a:r>
          </a:p>
          <a:p>
            <a:r>
              <a:rPr lang="en-GB" dirty="0"/>
              <a:t>Other social media platforms… ?</a:t>
            </a:r>
          </a:p>
        </p:txBody>
      </p:sp>
      <p:sp>
        <p:nvSpPr>
          <p:cNvPr id="8" name="Slide Number Placeholder 7"/>
          <p:cNvSpPr>
            <a:spLocks noGrp="1"/>
          </p:cNvSpPr>
          <p:nvPr>
            <p:ph type="sldNum" sz="quarter" idx="12"/>
          </p:nvPr>
        </p:nvSpPr>
        <p:spPr/>
        <p:txBody>
          <a:bodyPr/>
          <a:lstStyle/>
          <a:p>
            <a:fld id="{C439CF85-8457-400C-A4F9-DC61A400AE11}" type="slidenum">
              <a:rPr lang="en-US" smtClean="0"/>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AAA7E-959F-4412-8EBC-B22F53282BB3}"/>
              </a:ext>
            </a:extLst>
          </p:cNvPr>
          <p:cNvSpPr>
            <a:spLocks noGrp="1"/>
          </p:cNvSpPr>
          <p:nvPr>
            <p:ph type="title"/>
          </p:nvPr>
        </p:nvSpPr>
        <p:spPr/>
        <p:txBody>
          <a:bodyPr>
            <a:noAutofit/>
          </a:bodyPr>
          <a:lstStyle/>
          <a:p>
            <a:r>
              <a:rPr lang="en-ZA" dirty="0"/>
              <a:t>Smartphones and applications (apps)</a:t>
            </a:r>
            <a:endParaRPr lang="en-GB" dirty="0"/>
          </a:p>
        </p:txBody>
      </p:sp>
      <p:sp>
        <p:nvSpPr>
          <p:cNvPr id="3" name="Content Placeholder 2">
            <a:extLst>
              <a:ext uri="{FF2B5EF4-FFF2-40B4-BE49-F238E27FC236}">
                <a16:creationId xmlns:a16="http://schemas.microsoft.com/office/drawing/2014/main" id="{574376ED-7BA6-41FF-86FD-715AD6B6E26D}"/>
              </a:ext>
            </a:extLst>
          </p:cNvPr>
          <p:cNvSpPr>
            <a:spLocks noGrp="1"/>
          </p:cNvSpPr>
          <p:nvPr>
            <p:ph idx="1"/>
          </p:nvPr>
        </p:nvSpPr>
        <p:spPr/>
        <p:txBody>
          <a:bodyPr>
            <a:normAutofit fontScale="85000" lnSpcReduction="10000"/>
          </a:bodyPr>
          <a:lstStyle/>
          <a:p>
            <a:r>
              <a:rPr lang="en-ZA" dirty="0"/>
              <a:t>Research confirmed that 63% of meeting planners are using apps and finding them beneficial to both organisers and attendees </a:t>
            </a:r>
            <a:r>
              <a:rPr lang="en-ZA" sz="1400" dirty="0"/>
              <a:t>(</a:t>
            </a:r>
            <a:r>
              <a:rPr lang="en-ZA" sz="1400" dirty="0" err="1"/>
              <a:t>DoubleDutch</a:t>
            </a:r>
            <a:r>
              <a:rPr lang="en-ZA" sz="1400" dirty="0"/>
              <a:t> 2014)</a:t>
            </a:r>
          </a:p>
          <a:p>
            <a:r>
              <a:rPr lang="en-ZA" dirty="0"/>
              <a:t>Being able to communicate with other delegates using smartphones and tablets to access applications has become an essential event planning tool</a:t>
            </a:r>
          </a:p>
          <a:p>
            <a:r>
              <a:rPr lang="en-ZA" dirty="0"/>
              <a:t>This allows delegates to join up with people with similar interests, or to chat about key topics</a:t>
            </a:r>
          </a:p>
        </p:txBody>
      </p:sp>
      <p:sp>
        <p:nvSpPr>
          <p:cNvPr id="7" name="Slide Number Placeholder 6"/>
          <p:cNvSpPr>
            <a:spLocks noGrp="1"/>
          </p:cNvSpPr>
          <p:nvPr>
            <p:ph type="sldNum" sz="quarter" idx="12"/>
          </p:nvPr>
        </p:nvSpPr>
        <p:spPr/>
        <p:txBody>
          <a:bodyPr/>
          <a:lstStyle/>
          <a:p>
            <a:fld id="{C439CF85-8457-400C-A4F9-DC61A400AE11}" type="slidenum">
              <a:rPr lang="en-US" smtClean="0"/>
              <a:pPr/>
              <a:t>12</a:t>
            </a:fld>
            <a:endParaRPr lang="en-US"/>
          </a:p>
        </p:txBody>
      </p:sp>
    </p:spTree>
    <p:extLst>
      <p:ext uri="{BB962C8B-B14F-4D97-AF65-F5344CB8AC3E}">
        <p14:creationId xmlns:p14="http://schemas.microsoft.com/office/powerpoint/2010/main" val="2463959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AAA7E-959F-4412-8EBC-B22F53282BB3}"/>
              </a:ext>
            </a:extLst>
          </p:cNvPr>
          <p:cNvSpPr>
            <a:spLocks noGrp="1"/>
          </p:cNvSpPr>
          <p:nvPr>
            <p:ph type="title"/>
          </p:nvPr>
        </p:nvSpPr>
        <p:spPr/>
        <p:txBody>
          <a:bodyPr>
            <a:noAutofit/>
          </a:bodyPr>
          <a:lstStyle/>
          <a:p>
            <a:r>
              <a:rPr lang="en-ZA" dirty="0" err="1"/>
              <a:t>Smartphones</a:t>
            </a:r>
            <a:r>
              <a:rPr lang="en-ZA" dirty="0"/>
              <a:t> and applications (apps)</a:t>
            </a:r>
            <a:endParaRPr lang="en-GB" dirty="0"/>
          </a:p>
        </p:txBody>
      </p:sp>
      <p:sp>
        <p:nvSpPr>
          <p:cNvPr id="3" name="Content Placeholder 2">
            <a:extLst>
              <a:ext uri="{FF2B5EF4-FFF2-40B4-BE49-F238E27FC236}">
                <a16:creationId xmlns:a16="http://schemas.microsoft.com/office/drawing/2014/main" id="{574376ED-7BA6-41FF-86FD-715AD6B6E26D}"/>
              </a:ext>
            </a:extLst>
          </p:cNvPr>
          <p:cNvSpPr>
            <a:spLocks noGrp="1"/>
          </p:cNvSpPr>
          <p:nvPr>
            <p:ph idx="1"/>
          </p:nvPr>
        </p:nvSpPr>
        <p:spPr>
          <a:xfrm>
            <a:off x="457200" y="1768820"/>
            <a:ext cx="7615758" cy="4152952"/>
          </a:xfrm>
        </p:spPr>
        <p:txBody>
          <a:bodyPr>
            <a:normAutofit fontScale="85000" lnSpcReduction="10000"/>
          </a:bodyPr>
          <a:lstStyle/>
          <a:p>
            <a:r>
              <a:rPr lang="en-ZA" dirty="0"/>
              <a:t>Research by </a:t>
            </a:r>
            <a:r>
              <a:rPr lang="en-ZA" i="1" dirty="0"/>
              <a:t>Guidebook </a:t>
            </a:r>
            <a:r>
              <a:rPr lang="en-ZA" sz="1600" i="1" dirty="0"/>
              <a:t>(2014)</a:t>
            </a:r>
            <a:r>
              <a:rPr lang="en-ZA" sz="1600" dirty="0"/>
              <a:t> </a:t>
            </a:r>
            <a:r>
              <a:rPr lang="en-ZA" dirty="0"/>
              <a:t>showed that 88% of event professionals agreed that incorporating apps into events improves attendee engagement</a:t>
            </a:r>
          </a:p>
          <a:p>
            <a:pPr algn="l"/>
            <a:r>
              <a:rPr lang="en-GB" b="0" i="0" dirty="0">
                <a:solidFill>
                  <a:srgbClr val="363A43"/>
                </a:solidFill>
                <a:effectLst/>
                <a:latin typeface="Neue Plak Text"/>
              </a:rPr>
              <a:t>The age of the smartphone is actually altering the experience of events — and the events themselves.</a:t>
            </a:r>
          </a:p>
          <a:p>
            <a:pPr algn="l"/>
            <a:r>
              <a:rPr lang="en-GB" b="0" i="0" dirty="0">
                <a:solidFill>
                  <a:srgbClr val="363A43"/>
                </a:solidFill>
                <a:effectLst/>
                <a:latin typeface="Neue Plak Text"/>
              </a:rPr>
              <a:t>Increasingly, people will use phones at live events for convenience, engagement, marketing, and even — counterintuitively — disconnecting</a:t>
            </a:r>
          </a:p>
          <a:p>
            <a:endParaRPr lang="en-GB" dirty="0"/>
          </a:p>
        </p:txBody>
      </p:sp>
      <p:pic>
        <p:nvPicPr>
          <p:cNvPr id="4" name="Picture 3">
            <a:extLst>
              <a:ext uri="{FF2B5EF4-FFF2-40B4-BE49-F238E27FC236}">
                <a16:creationId xmlns:a16="http://schemas.microsoft.com/office/drawing/2014/main" id="{CE39EF31-2EE6-4F13-8EDA-2D44DEF20C35}"/>
              </a:ext>
            </a:extLst>
          </p:cNvPr>
          <p:cNvPicPr/>
          <p:nvPr/>
        </p:nvPicPr>
        <p:blipFill>
          <a:blip r:embed="rId3" cstate="print"/>
          <a:stretch>
            <a:fillRect/>
          </a:stretch>
        </p:blipFill>
        <p:spPr>
          <a:xfrm>
            <a:off x="7884368" y="2348881"/>
            <a:ext cx="1259632" cy="1728192"/>
          </a:xfrm>
          <a:prstGeom prst="rect">
            <a:avLst/>
          </a:prstGeom>
        </p:spPr>
      </p:pic>
      <p:sp>
        <p:nvSpPr>
          <p:cNvPr id="5" name="Slide Number Placeholder 4"/>
          <p:cNvSpPr>
            <a:spLocks noGrp="1"/>
          </p:cNvSpPr>
          <p:nvPr>
            <p:ph type="sldNum" sz="quarter" idx="12"/>
          </p:nvPr>
        </p:nvSpPr>
        <p:spPr/>
        <p:txBody>
          <a:bodyPr/>
          <a:lstStyle/>
          <a:p>
            <a:fld id="{C439CF85-8457-400C-A4F9-DC61A400AE11}" type="slidenum">
              <a:rPr lang="en-US" smtClean="0"/>
              <a:pPr/>
              <a:t>13</a:t>
            </a:fld>
            <a:endParaRPr lang="en-US"/>
          </a:p>
        </p:txBody>
      </p:sp>
    </p:spTree>
    <p:extLst>
      <p:ext uri="{BB962C8B-B14F-4D97-AF65-F5344CB8AC3E}">
        <p14:creationId xmlns:p14="http://schemas.microsoft.com/office/powerpoint/2010/main" val="2281135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8AEF-3A04-4069-9245-0FE1142BCC1F}"/>
              </a:ext>
            </a:extLst>
          </p:cNvPr>
          <p:cNvSpPr>
            <a:spLocks noGrp="1"/>
          </p:cNvSpPr>
          <p:nvPr>
            <p:ph type="title"/>
          </p:nvPr>
        </p:nvSpPr>
        <p:spPr/>
        <p:txBody>
          <a:bodyPr/>
          <a:lstStyle/>
          <a:p>
            <a:r>
              <a:rPr lang="en-GB" dirty="0"/>
              <a:t>Activity - PCMA</a:t>
            </a:r>
          </a:p>
        </p:txBody>
      </p:sp>
      <p:sp>
        <p:nvSpPr>
          <p:cNvPr id="5" name="Content Placeholder 4">
            <a:extLst>
              <a:ext uri="{FF2B5EF4-FFF2-40B4-BE49-F238E27FC236}">
                <a16:creationId xmlns:a16="http://schemas.microsoft.com/office/drawing/2014/main" id="{6ED135F1-038A-41FE-9430-D0683AFE4250}"/>
              </a:ext>
            </a:extLst>
          </p:cNvPr>
          <p:cNvSpPr>
            <a:spLocks noGrp="1"/>
          </p:cNvSpPr>
          <p:nvPr>
            <p:ph idx="1"/>
          </p:nvPr>
        </p:nvSpPr>
        <p:spPr/>
        <p:txBody>
          <a:bodyPr>
            <a:normAutofit fontScale="92500" lnSpcReduction="10000"/>
          </a:bodyPr>
          <a:lstStyle/>
          <a:p>
            <a:r>
              <a:rPr lang="en-GB" dirty="0"/>
              <a:t>FREE PCMA STUDENT MEMBERSHIP     ..... </a:t>
            </a:r>
          </a:p>
          <a:p>
            <a:endParaRPr lang="en-GB" dirty="0"/>
          </a:p>
          <a:p>
            <a:r>
              <a:rPr lang="en-GB" dirty="0"/>
              <a:t>Join the PCMA is the world’s largest, most respected, and most recognized network of business events strategists. Members are industry leaders.</a:t>
            </a:r>
          </a:p>
          <a:p>
            <a:r>
              <a:rPr lang="en-GB" dirty="0"/>
              <a:t>Here is the link - </a:t>
            </a:r>
            <a:r>
              <a:rPr lang="en-GB" dirty="0">
                <a:hlinkClick r:id="rId3"/>
              </a:rPr>
              <a:t>PCMA's Commitment to the Future: FREE Student Membership</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542943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07C3A-6D82-4E67-8A50-CFC7FB8776E8}"/>
              </a:ext>
            </a:extLst>
          </p:cNvPr>
          <p:cNvSpPr>
            <a:spLocks noGrp="1"/>
          </p:cNvSpPr>
          <p:nvPr>
            <p:ph type="title"/>
          </p:nvPr>
        </p:nvSpPr>
        <p:spPr/>
        <p:txBody>
          <a:bodyPr>
            <a:normAutofit fontScale="90000"/>
          </a:bodyPr>
          <a:lstStyle/>
          <a:p>
            <a:r>
              <a:rPr lang="en-GB" dirty="0"/>
              <a:t>Block Chain Technology </a:t>
            </a:r>
            <a:br>
              <a:rPr lang="en-GB" dirty="0"/>
            </a:br>
            <a:endParaRPr lang="en-GB" dirty="0"/>
          </a:p>
        </p:txBody>
      </p:sp>
      <p:sp>
        <p:nvSpPr>
          <p:cNvPr id="3" name="Content Placeholder 2">
            <a:extLst>
              <a:ext uri="{FF2B5EF4-FFF2-40B4-BE49-F238E27FC236}">
                <a16:creationId xmlns:a16="http://schemas.microsoft.com/office/drawing/2014/main" id="{FC62C103-C32A-45BF-9EC9-8CE4BA33A3BF}"/>
              </a:ext>
            </a:extLst>
          </p:cNvPr>
          <p:cNvSpPr>
            <a:spLocks noGrp="1"/>
          </p:cNvSpPr>
          <p:nvPr>
            <p:ph idx="1"/>
          </p:nvPr>
        </p:nvSpPr>
        <p:spPr/>
        <p:txBody>
          <a:bodyPr>
            <a:normAutofit fontScale="92500" lnSpcReduction="20000"/>
          </a:bodyPr>
          <a:lstStyle/>
          <a:p>
            <a:r>
              <a:rPr lang="en-GB" b="0" i="0" dirty="0">
                <a:solidFill>
                  <a:srgbClr val="686868"/>
                </a:solidFill>
                <a:effectLst/>
                <a:latin typeface="Arial" panose="020B0604020202020204" pitchFamily="34" charset="0"/>
              </a:rPr>
              <a:t>The blockchain is a chain of information including the transaction information with a timestamp that cannot be altered once it is recorded.</a:t>
            </a:r>
          </a:p>
          <a:p>
            <a:r>
              <a:rPr lang="en-GB" dirty="0">
                <a:solidFill>
                  <a:srgbClr val="686868"/>
                </a:solidFill>
                <a:latin typeface="Arial" panose="020B0604020202020204" pitchFamily="34" charset="0"/>
              </a:rPr>
              <a:t>Needs crypto-currency </a:t>
            </a:r>
            <a:endParaRPr lang="en-GB" b="0" i="0" dirty="0">
              <a:solidFill>
                <a:srgbClr val="686868"/>
              </a:solidFill>
              <a:effectLst/>
              <a:latin typeface="Arial" panose="020B0604020202020204" pitchFamily="34" charset="0"/>
            </a:endParaRPr>
          </a:p>
          <a:p>
            <a:r>
              <a:rPr lang="en-GB" dirty="0">
                <a:solidFill>
                  <a:srgbClr val="686868"/>
                </a:solidFill>
                <a:latin typeface="Arial" panose="020B0604020202020204" pitchFamily="34" charset="0"/>
              </a:rPr>
              <a:t>How can this be used in events? </a:t>
            </a:r>
          </a:p>
          <a:p>
            <a:pPr lvl="1"/>
            <a:r>
              <a:rPr lang="en-GB" i="0" dirty="0">
                <a:solidFill>
                  <a:srgbClr val="111111"/>
                </a:solidFill>
                <a:effectLst/>
                <a:latin typeface="Lato" panose="020F0502020204030203" pitchFamily="34" charset="0"/>
              </a:rPr>
              <a:t>Selling event tickets</a:t>
            </a:r>
          </a:p>
          <a:p>
            <a:pPr lvl="1"/>
            <a:r>
              <a:rPr lang="en-GB" i="0" dirty="0">
                <a:solidFill>
                  <a:srgbClr val="111111"/>
                </a:solidFill>
                <a:effectLst/>
                <a:latin typeface="Lato" panose="020F0502020204030203" pitchFamily="34" charset="0"/>
              </a:rPr>
              <a:t>Identity management</a:t>
            </a:r>
          </a:p>
          <a:p>
            <a:pPr lvl="1"/>
            <a:r>
              <a:rPr lang="en-GB" i="0" dirty="0">
                <a:solidFill>
                  <a:srgbClr val="111111"/>
                </a:solidFill>
                <a:effectLst/>
                <a:latin typeface="Lato" panose="020F0502020204030203" pitchFamily="34" charset="0"/>
              </a:rPr>
              <a:t>Secured transactions</a:t>
            </a:r>
          </a:p>
          <a:p>
            <a:endParaRPr lang="en-GB" b="1" i="0" dirty="0">
              <a:solidFill>
                <a:srgbClr val="111111"/>
              </a:solidFill>
              <a:effectLst/>
              <a:latin typeface="Lato" panose="020F0502020204030203" pitchFamily="34" charset="0"/>
            </a:endParaRPr>
          </a:p>
          <a:p>
            <a:endParaRPr lang="en-GB" b="1" i="0" dirty="0">
              <a:solidFill>
                <a:srgbClr val="111111"/>
              </a:solidFill>
              <a:effectLst/>
              <a:latin typeface="Lato" panose="020F0502020204030203" pitchFamily="34" charset="0"/>
            </a:endParaRPr>
          </a:p>
          <a:p>
            <a:endParaRPr lang="en-GB" b="0" i="0" dirty="0">
              <a:solidFill>
                <a:srgbClr val="686868"/>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14812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BD9AF-6962-440C-8B79-E9DBC34CFE49}"/>
              </a:ext>
            </a:extLst>
          </p:cNvPr>
          <p:cNvSpPr>
            <a:spLocks noGrp="1"/>
          </p:cNvSpPr>
          <p:nvPr>
            <p:ph type="title"/>
          </p:nvPr>
        </p:nvSpPr>
        <p:spPr/>
        <p:txBody>
          <a:bodyPr/>
          <a:lstStyle/>
          <a:p>
            <a:r>
              <a:rPr lang="en-GB" dirty="0"/>
              <a:t>Ethereum Technology </a:t>
            </a:r>
          </a:p>
        </p:txBody>
      </p:sp>
      <p:sp>
        <p:nvSpPr>
          <p:cNvPr id="3" name="Content Placeholder 2">
            <a:extLst>
              <a:ext uri="{FF2B5EF4-FFF2-40B4-BE49-F238E27FC236}">
                <a16:creationId xmlns:a16="http://schemas.microsoft.com/office/drawing/2014/main" id="{6CD222AD-BB44-4416-BD9B-3E9D7EE4EE1B}"/>
              </a:ext>
            </a:extLst>
          </p:cNvPr>
          <p:cNvSpPr>
            <a:spLocks noGrp="1"/>
          </p:cNvSpPr>
          <p:nvPr>
            <p:ph idx="1"/>
          </p:nvPr>
        </p:nvSpPr>
        <p:spPr/>
        <p:txBody>
          <a:bodyPr>
            <a:normAutofit fontScale="77500" lnSpcReduction="20000"/>
          </a:bodyPr>
          <a:lstStyle/>
          <a:p>
            <a:pPr marL="0" indent="0">
              <a:buNone/>
            </a:pPr>
            <a:r>
              <a:rPr lang="en-GB" dirty="0"/>
              <a:t>Adds to blockchain capabilities to create smart contracts.</a:t>
            </a:r>
          </a:p>
          <a:p>
            <a:pPr marL="0" indent="0">
              <a:buNone/>
            </a:pPr>
            <a:endParaRPr lang="en-GB" dirty="0"/>
          </a:p>
          <a:p>
            <a:pPr marL="0" indent="0">
              <a:buNone/>
            </a:pPr>
            <a:r>
              <a:rPr lang="en-GB" dirty="0"/>
              <a:t>Benefits-</a:t>
            </a:r>
          </a:p>
          <a:p>
            <a:r>
              <a:rPr lang="en-GB" dirty="0"/>
              <a:t>Elimination of ticket duplication and counterfeit tickets</a:t>
            </a:r>
          </a:p>
          <a:p>
            <a:r>
              <a:rPr lang="en-GB" dirty="0"/>
              <a:t>Elimination of scalpers</a:t>
            </a:r>
          </a:p>
          <a:p>
            <a:r>
              <a:rPr lang="en-GB" dirty="0"/>
              <a:t>Completely centralised ticket sales</a:t>
            </a:r>
          </a:p>
          <a:p>
            <a:r>
              <a:rPr lang="en-GB" dirty="0"/>
              <a:t>Uniform resale and refund system</a:t>
            </a:r>
          </a:p>
          <a:p>
            <a:r>
              <a:rPr lang="en-GB" dirty="0"/>
              <a:t>Potential lower costs</a:t>
            </a:r>
          </a:p>
          <a:p>
            <a:pPr marL="0" indent="0">
              <a:buNone/>
            </a:pPr>
            <a:r>
              <a:rPr lang="en-GB" dirty="0"/>
              <a:t> </a:t>
            </a:r>
          </a:p>
        </p:txBody>
      </p:sp>
    </p:spTree>
    <p:extLst>
      <p:ext uri="{BB962C8B-B14F-4D97-AF65-F5344CB8AC3E}">
        <p14:creationId xmlns:p14="http://schemas.microsoft.com/office/powerpoint/2010/main" val="315078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study (25 minute)</a:t>
            </a:r>
          </a:p>
        </p:txBody>
      </p:sp>
      <p:sp>
        <p:nvSpPr>
          <p:cNvPr id="3" name="Content Placeholder 2"/>
          <p:cNvSpPr>
            <a:spLocks noGrp="1"/>
          </p:cNvSpPr>
          <p:nvPr>
            <p:ph idx="1"/>
          </p:nvPr>
        </p:nvSpPr>
        <p:spPr/>
        <p:txBody>
          <a:bodyPr>
            <a:normAutofit/>
          </a:bodyPr>
          <a:lstStyle/>
          <a:p>
            <a:pPr lvl="0"/>
            <a:r>
              <a:rPr lang="en-GB" dirty="0"/>
              <a:t>What technology might you incorporate into your MICE event planning and delivery phases? </a:t>
            </a:r>
          </a:p>
          <a:p>
            <a:pPr lvl="0"/>
            <a:r>
              <a:rPr lang="en-GB" dirty="0"/>
              <a:t>List up to 10 examples and for each one explain how they can be used in your planned MICE event </a:t>
            </a:r>
          </a:p>
        </p:txBody>
      </p:sp>
      <p:sp>
        <p:nvSpPr>
          <p:cNvPr id="6" name="Slide Number Placeholder 5"/>
          <p:cNvSpPr>
            <a:spLocks noGrp="1"/>
          </p:cNvSpPr>
          <p:nvPr>
            <p:ph type="sldNum" sz="quarter" idx="12"/>
          </p:nvPr>
        </p:nvSpPr>
        <p:spPr/>
        <p:txBody>
          <a:bodyPr/>
          <a:lstStyle/>
          <a:p>
            <a:fld id="{C439CF85-8457-400C-A4F9-DC61A400AE11}" type="slidenum">
              <a:rPr lang="en-US" smtClean="0"/>
              <a:pPr/>
              <a:t>17</a:t>
            </a:fld>
            <a:endParaRPr lang="en-US"/>
          </a:p>
        </p:txBody>
      </p:sp>
    </p:spTree>
    <p:extLst>
      <p:ext uri="{BB962C8B-B14F-4D97-AF65-F5344CB8AC3E}">
        <p14:creationId xmlns:p14="http://schemas.microsoft.com/office/powerpoint/2010/main" val="1623668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314BB-C7A5-4535-95AF-FE70AF7B1512}"/>
              </a:ext>
            </a:extLst>
          </p:cNvPr>
          <p:cNvSpPr>
            <a:spLocks noGrp="1"/>
          </p:cNvSpPr>
          <p:nvPr>
            <p:ph type="title"/>
          </p:nvPr>
        </p:nvSpPr>
        <p:spPr/>
        <p:txBody>
          <a:bodyPr/>
          <a:lstStyle/>
          <a:p>
            <a:pPr algn="l"/>
            <a:r>
              <a:rPr lang="en-GB" dirty="0"/>
              <a:t>Event technology trends</a:t>
            </a:r>
          </a:p>
        </p:txBody>
      </p:sp>
      <p:sp>
        <p:nvSpPr>
          <p:cNvPr id="3" name="Content Placeholder 2">
            <a:extLst>
              <a:ext uri="{FF2B5EF4-FFF2-40B4-BE49-F238E27FC236}">
                <a16:creationId xmlns:a16="http://schemas.microsoft.com/office/drawing/2014/main" id="{B7D9B1DD-370F-4BA7-A0F6-5F52210EE2A8}"/>
              </a:ext>
            </a:extLst>
          </p:cNvPr>
          <p:cNvSpPr>
            <a:spLocks noGrp="1"/>
          </p:cNvSpPr>
          <p:nvPr>
            <p:ph idx="1"/>
          </p:nvPr>
        </p:nvSpPr>
        <p:spPr>
          <a:xfrm>
            <a:off x="29127" y="1484784"/>
            <a:ext cx="5256584" cy="3917032"/>
          </a:xfrm>
        </p:spPr>
        <p:txBody>
          <a:bodyPr>
            <a:normAutofit fontScale="85000" lnSpcReduction="20000"/>
          </a:bodyPr>
          <a:lstStyle/>
          <a:p>
            <a:r>
              <a:rPr lang="en-GB" dirty="0"/>
              <a:t>Live Streaming/Hybrid Events</a:t>
            </a:r>
          </a:p>
          <a:p>
            <a:r>
              <a:rPr lang="en-GB" dirty="0"/>
              <a:t>Drones</a:t>
            </a:r>
          </a:p>
          <a:p>
            <a:r>
              <a:rPr lang="en-GB" dirty="0"/>
              <a:t>Touch Screens</a:t>
            </a:r>
          </a:p>
          <a:p>
            <a:r>
              <a:rPr lang="en-GB" dirty="0"/>
              <a:t>Promotion </a:t>
            </a:r>
          </a:p>
          <a:p>
            <a:r>
              <a:rPr lang="en-GB" dirty="0"/>
              <a:t>Projection Mapping</a:t>
            </a:r>
          </a:p>
          <a:p>
            <a:r>
              <a:rPr lang="en-GB" dirty="0"/>
              <a:t>Augmented Reality</a:t>
            </a:r>
          </a:p>
          <a:p>
            <a:r>
              <a:rPr lang="en-GB" dirty="0"/>
              <a:t>Gamification</a:t>
            </a:r>
          </a:p>
          <a:p>
            <a:r>
              <a:rPr lang="en-GB" dirty="0"/>
              <a:t>Wearable Technology                       </a:t>
            </a:r>
          </a:p>
          <a:p>
            <a:r>
              <a:rPr lang="en-GB" dirty="0"/>
              <a:t>Chatbots				</a:t>
            </a:r>
          </a:p>
        </p:txBody>
      </p:sp>
      <p:sp>
        <p:nvSpPr>
          <p:cNvPr id="6" name="Slide Number Placeholder 5"/>
          <p:cNvSpPr>
            <a:spLocks noGrp="1"/>
          </p:cNvSpPr>
          <p:nvPr>
            <p:ph type="sldNum" sz="quarter" idx="12"/>
          </p:nvPr>
        </p:nvSpPr>
        <p:spPr/>
        <p:txBody>
          <a:bodyPr/>
          <a:lstStyle/>
          <a:p>
            <a:fld id="{C439CF85-8457-400C-A4F9-DC61A400AE11}" type="slidenum">
              <a:rPr lang="en-US" smtClean="0"/>
              <a:pPr/>
              <a:t>18</a:t>
            </a:fld>
            <a:endParaRPr lang="en-US"/>
          </a:p>
        </p:txBody>
      </p:sp>
      <p:sp>
        <p:nvSpPr>
          <p:cNvPr id="5" name="Content Placeholder 2">
            <a:extLst>
              <a:ext uri="{FF2B5EF4-FFF2-40B4-BE49-F238E27FC236}">
                <a16:creationId xmlns:a16="http://schemas.microsoft.com/office/drawing/2014/main" id="{9DA1C620-3335-4B9D-8B2A-3E2EE14C4BCB}"/>
              </a:ext>
            </a:extLst>
          </p:cNvPr>
          <p:cNvSpPr txBox="1">
            <a:spLocks/>
          </p:cNvSpPr>
          <p:nvPr/>
        </p:nvSpPr>
        <p:spPr>
          <a:xfrm>
            <a:off x="4860032" y="1484784"/>
            <a:ext cx="8939336" cy="4536504"/>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600" dirty="0"/>
              <a:t>3D Printing </a:t>
            </a:r>
          </a:p>
          <a:p>
            <a:r>
              <a:rPr lang="en-GB" sz="3600" dirty="0"/>
              <a:t>Apps </a:t>
            </a:r>
          </a:p>
          <a:p>
            <a:r>
              <a:rPr lang="en-GB" sz="3600" dirty="0"/>
              <a:t>Cashless Payment </a:t>
            </a:r>
          </a:p>
          <a:p>
            <a:r>
              <a:rPr lang="en-GB" sz="3600" dirty="0"/>
              <a:t>Interactive Mirrors </a:t>
            </a:r>
          </a:p>
          <a:p>
            <a:r>
              <a:rPr lang="en-GB" sz="3600" dirty="0"/>
              <a:t>Virtual Reality</a:t>
            </a:r>
          </a:p>
          <a:p>
            <a:r>
              <a:rPr lang="en-GB" sz="3600" dirty="0"/>
              <a:t>Facial Recognition </a:t>
            </a:r>
          </a:p>
          <a:p>
            <a:r>
              <a:rPr lang="en-GB" sz="3600" dirty="0"/>
              <a:t>Google Glass AI</a:t>
            </a:r>
          </a:p>
          <a:p>
            <a:r>
              <a:rPr lang="en-GB" sz="3600" dirty="0"/>
              <a:t>Driverless Cars</a:t>
            </a:r>
          </a:p>
          <a:p>
            <a:r>
              <a:rPr lang="en-GB" sz="3600" dirty="0"/>
              <a:t>Risk/Health</a:t>
            </a:r>
          </a:p>
          <a:p>
            <a:r>
              <a:rPr lang="en-GB" sz="3600" dirty="0"/>
              <a:t> Blockchain and Ethereum </a:t>
            </a:r>
          </a:p>
          <a:p>
            <a:endParaRPr lang="en-GB" dirty="0"/>
          </a:p>
          <a:p>
            <a:pPr marL="0" indent="0">
              <a:buNone/>
            </a:pPr>
            <a:r>
              <a:rPr lang="en-GB" dirty="0"/>
              <a:t>				</a:t>
            </a:r>
          </a:p>
        </p:txBody>
      </p:sp>
    </p:spTree>
    <p:extLst>
      <p:ext uri="{BB962C8B-B14F-4D97-AF65-F5344CB8AC3E}">
        <p14:creationId xmlns:p14="http://schemas.microsoft.com/office/powerpoint/2010/main" val="3917022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B42D-2D2B-496A-95CE-9595B7455E03}"/>
              </a:ext>
            </a:extLst>
          </p:cNvPr>
          <p:cNvSpPr>
            <a:spLocks noGrp="1"/>
          </p:cNvSpPr>
          <p:nvPr>
            <p:ph type="title"/>
          </p:nvPr>
        </p:nvSpPr>
        <p:spPr/>
        <p:txBody>
          <a:bodyPr/>
          <a:lstStyle/>
          <a:p>
            <a:r>
              <a:rPr lang="en-GB" dirty="0"/>
              <a:t>Hybrid Events </a:t>
            </a:r>
          </a:p>
        </p:txBody>
      </p:sp>
      <p:sp>
        <p:nvSpPr>
          <p:cNvPr id="3" name="Content Placeholder 2">
            <a:extLst>
              <a:ext uri="{FF2B5EF4-FFF2-40B4-BE49-F238E27FC236}">
                <a16:creationId xmlns:a16="http://schemas.microsoft.com/office/drawing/2014/main" id="{7ED49B4C-012A-4894-93CC-9829E2368251}"/>
              </a:ext>
            </a:extLst>
          </p:cNvPr>
          <p:cNvSpPr>
            <a:spLocks noGrp="1"/>
          </p:cNvSpPr>
          <p:nvPr>
            <p:ph idx="1"/>
          </p:nvPr>
        </p:nvSpPr>
        <p:spPr/>
        <p:txBody>
          <a:bodyPr>
            <a:normAutofit fontScale="85000" lnSpcReduction="20000"/>
          </a:bodyPr>
          <a:lstStyle/>
          <a:p>
            <a:r>
              <a:rPr lang="en-GB" dirty="0">
                <a:solidFill>
                  <a:srgbClr val="241F20"/>
                </a:solidFill>
                <a:latin typeface="Open Sans" panose="020B0606030504020204" pitchFamily="34" charset="0"/>
              </a:rPr>
              <a:t>T</a:t>
            </a:r>
            <a:r>
              <a:rPr lang="en-GB" b="0" i="0" dirty="0">
                <a:solidFill>
                  <a:srgbClr val="241F20"/>
                </a:solidFill>
                <a:effectLst/>
                <a:latin typeface="Open Sans" panose="020B0606030504020204" pitchFamily="34" charset="0"/>
              </a:rPr>
              <a:t>he event industry has adapted to a form of event delivery that’s been around for a few years.</a:t>
            </a:r>
          </a:p>
          <a:p>
            <a:r>
              <a:rPr lang="en-GB" b="0" i="0" dirty="0">
                <a:solidFill>
                  <a:srgbClr val="241F20"/>
                </a:solidFill>
                <a:effectLst/>
                <a:latin typeface="Open Sans" panose="020B0606030504020204" pitchFamily="34" charset="0"/>
              </a:rPr>
              <a:t>As a result of the pandemic hybrid events will now define the future of events as we know it. </a:t>
            </a:r>
          </a:p>
          <a:p>
            <a:r>
              <a:rPr lang="en-GB" b="0" i="0" dirty="0">
                <a:solidFill>
                  <a:srgbClr val="241F20"/>
                </a:solidFill>
                <a:effectLst/>
                <a:latin typeface="Open Sans" panose="020B0606030504020204" pitchFamily="34" charset="0"/>
              </a:rPr>
              <a:t>restrictions on indoor capacities and resistance to travel or mix with others</a:t>
            </a:r>
          </a:p>
          <a:p>
            <a:r>
              <a:rPr lang="en-GB" b="0" i="0">
                <a:solidFill>
                  <a:srgbClr val="241F20"/>
                </a:solidFill>
                <a:effectLst/>
                <a:latin typeface="Open Sans" panose="020B0606030504020204" pitchFamily="34" charset="0"/>
              </a:rPr>
              <a:t>Viable </a:t>
            </a:r>
            <a:r>
              <a:rPr lang="en-GB" b="0" i="0" dirty="0">
                <a:solidFill>
                  <a:srgbClr val="241F20"/>
                </a:solidFill>
                <a:effectLst/>
                <a:latin typeface="Open Sans" panose="020B0606030504020204" pitchFamily="34" charset="0"/>
              </a:rPr>
              <a:t>option to continue organising conferences, concerts, expos, festivals, </a:t>
            </a:r>
            <a:r>
              <a:rPr lang="en-GB" b="0" i="0">
                <a:solidFill>
                  <a:srgbClr val="241F20"/>
                </a:solidFill>
                <a:effectLst/>
                <a:latin typeface="Open Sans" panose="020B0606030504020204" pitchFamily="34" charset="0"/>
              </a:rPr>
              <a:t>award ceremonies… </a:t>
            </a:r>
            <a:endParaRPr lang="en-GB" b="0" i="0" dirty="0">
              <a:solidFill>
                <a:srgbClr val="241F2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762699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0B42FC-2556-4758-9410-661C6E286791}"/>
              </a:ext>
            </a:extLst>
          </p:cNvPr>
          <p:cNvSpPr>
            <a:spLocks noGrp="1"/>
          </p:cNvSpPr>
          <p:nvPr>
            <p:ph type="title"/>
          </p:nvPr>
        </p:nvSpPr>
        <p:spPr/>
        <p:txBody>
          <a:bodyPr/>
          <a:lstStyle/>
          <a:p>
            <a:r>
              <a:rPr lang="en-GB" dirty="0"/>
              <a:t>Hybrid events </a:t>
            </a:r>
          </a:p>
        </p:txBody>
      </p:sp>
      <p:sp>
        <p:nvSpPr>
          <p:cNvPr id="4" name="Content Placeholder 3">
            <a:extLst>
              <a:ext uri="{FF2B5EF4-FFF2-40B4-BE49-F238E27FC236}">
                <a16:creationId xmlns:a16="http://schemas.microsoft.com/office/drawing/2014/main" id="{79BA25E2-33A3-4D56-AE58-F33E952519FC}"/>
              </a:ext>
            </a:extLst>
          </p:cNvPr>
          <p:cNvSpPr>
            <a:spLocks noGrp="1"/>
          </p:cNvSpPr>
          <p:nvPr>
            <p:ph idx="1"/>
          </p:nvPr>
        </p:nvSpPr>
        <p:spPr/>
        <p:txBody>
          <a:bodyPr>
            <a:normAutofit fontScale="77500" lnSpcReduction="20000"/>
          </a:bodyPr>
          <a:lstStyle/>
          <a:p>
            <a:r>
              <a:rPr lang="en-GB" dirty="0"/>
              <a:t>The new normal has uncovered a number of issues for the event industry, from restrictions to hesitations. </a:t>
            </a:r>
          </a:p>
          <a:p>
            <a:r>
              <a:rPr lang="en-GB" dirty="0"/>
              <a:t>Hybrid events have become the norm and can expand participation while reducing the risk. </a:t>
            </a:r>
          </a:p>
          <a:p>
            <a:r>
              <a:rPr lang="en-GB" dirty="0"/>
              <a:t>Budgeting a hybrid event? - this webinar explains organisers should budget and price their hybrid events.</a:t>
            </a:r>
          </a:p>
          <a:p>
            <a:r>
              <a:rPr lang="en-GB" dirty="0">
                <a:hlinkClick r:id="rId2"/>
              </a:rPr>
              <a:t>Webinar: How to Budget &amp; Price Your Hybrid Event | PCMA</a:t>
            </a:r>
            <a:r>
              <a:rPr lang="en-GB" dirty="0"/>
              <a:t> </a:t>
            </a:r>
          </a:p>
          <a:p>
            <a:r>
              <a:rPr lang="en-GB" dirty="0"/>
              <a:t>(Please watch in you own time if you are using a hybrid event)</a:t>
            </a:r>
          </a:p>
        </p:txBody>
      </p:sp>
    </p:spTree>
    <p:extLst>
      <p:ext uri="{BB962C8B-B14F-4D97-AF65-F5344CB8AC3E}">
        <p14:creationId xmlns:p14="http://schemas.microsoft.com/office/powerpoint/2010/main" val="3506030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DE69A-D861-4E01-871B-1BF3720CC7E9}"/>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0CE97E9E-35D6-4802-AB6D-8CFAA99E5CCE}"/>
              </a:ext>
            </a:extLst>
          </p:cNvPr>
          <p:cNvSpPr>
            <a:spLocks noGrp="1"/>
          </p:cNvSpPr>
          <p:nvPr>
            <p:ph idx="1"/>
          </p:nvPr>
        </p:nvSpPr>
        <p:spPr/>
        <p:txBody>
          <a:bodyPr>
            <a:normAutofit fontScale="55000" lnSpcReduction="20000"/>
          </a:bodyPr>
          <a:lstStyle/>
          <a:p>
            <a:endParaRPr lang="en-GB" dirty="0"/>
          </a:p>
          <a:p>
            <a:r>
              <a:rPr lang="en-GB" dirty="0">
                <a:hlinkClick r:id="rId2"/>
              </a:rPr>
              <a:t>The Evolution (and Bright Future) of Mobile Phones at Live Events - Eventbrite Blog</a:t>
            </a:r>
            <a:endParaRPr lang="en-GB" dirty="0"/>
          </a:p>
          <a:p>
            <a:endParaRPr lang="en-GB" dirty="0"/>
          </a:p>
          <a:p>
            <a:r>
              <a:rPr lang="en-GB" dirty="0"/>
              <a:t>Quick, L (2020) Managing Events, Real Challenges Real Outcomes, Sage </a:t>
            </a:r>
          </a:p>
          <a:p>
            <a:pPr marL="0" indent="0">
              <a:buNone/>
            </a:pPr>
            <a:endParaRPr lang="en-ZA" dirty="0"/>
          </a:p>
          <a:p>
            <a:r>
              <a:rPr lang="en-ZA" dirty="0" err="1"/>
              <a:t>DoubleDutch</a:t>
            </a:r>
            <a:r>
              <a:rPr lang="en-ZA" dirty="0"/>
              <a:t> (2014) Research State of Event Apps (online) MPI.  Available at: </a:t>
            </a:r>
            <a:r>
              <a:rPr lang="en-ZA" dirty="0">
                <a:hlinkClick r:id="rId3"/>
              </a:rPr>
              <a:t>https://www.scribd.com/document/342084627/Mpi-Research-State-of-Event-Apps</a:t>
            </a:r>
            <a:r>
              <a:rPr lang="en-ZA" dirty="0"/>
              <a:t> (Accessed  20 March 2017</a:t>
            </a:r>
            <a:r>
              <a:rPr lang="en-IN" dirty="0"/>
              <a:t>)</a:t>
            </a:r>
          </a:p>
          <a:p>
            <a:endParaRPr lang="en-GB" dirty="0"/>
          </a:p>
          <a:p>
            <a:r>
              <a:rPr lang="en-ZA" dirty="0"/>
              <a:t>Guidebook (2014) State of Mobile Event Technology (online). Available at: </a:t>
            </a:r>
            <a:r>
              <a:rPr lang="en-ZA" dirty="0">
                <a:hlinkClick r:id="rId4"/>
              </a:rPr>
              <a:t>https://guidebook.com/mobile-guides/mobile-event-tech-report-2014/</a:t>
            </a:r>
            <a:r>
              <a:rPr lang="en-ZA" dirty="0"/>
              <a:t> (Accessed 17 February 2017).</a:t>
            </a: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21</a:t>
            </a:fld>
            <a:endParaRPr lang="en-US"/>
          </a:p>
        </p:txBody>
      </p:sp>
    </p:spTree>
    <p:extLst>
      <p:ext uri="{BB962C8B-B14F-4D97-AF65-F5344CB8AC3E}">
        <p14:creationId xmlns:p14="http://schemas.microsoft.com/office/powerpoint/2010/main" val="2266446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DE69A-D861-4E01-871B-1BF3720CC7E9}"/>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0CE97E9E-35D6-4802-AB6D-8CFAA99E5CCE}"/>
              </a:ext>
            </a:extLst>
          </p:cNvPr>
          <p:cNvSpPr>
            <a:spLocks noGrp="1"/>
          </p:cNvSpPr>
          <p:nvPr>
            <p:ph idx="1"/>
          </p:nvPr>
        </p:nvSpPr>
        <p:spPr/>
        <p:txBody>
          <a:bodyPr>
            <a:normAutofit fontScale="70000" lnSpcReduction="20000"/>
          </a:bodyPr>
          <a:lstStyle/>
          <a:p>
            <a:r>
              <a:rPr lang="en-ZA" dirty="0"/>
              <a:t>Newlands, M. (2015) The future of Event Technology (Online). Available at: </a:t>
            </a:r>
            <a:r>
              <a:rPr lang="en-ZA" dirty="0">
                <a:hlinkClick r:id="rId2"/>
              </a:rPr>
              <a:t>http://www.inc.com/murray-newlands/the-future-of-event-technology.html. </a:t>
            </a:r>
            <a:r>
              <a:rPr lang="en-ZA" dirty="0"/>
              <a:t> (Accessed 20 August 2016).</a:t>
            </a:r>
            <a:endParaRPr lang="en-GB" dirty="0"/>
          </a:p>
          <a:p>
            <a:r>
              <a:rPr lang="en-ZA" dirty="0"/>
              <a:t>Smith, B. (2016) Event Technology Trends shaping the future of Events online (online). Available at: </a:t>
            </a:r>
            <a:r>
              <a:rPr lang="en-ZA" dirty="0">
                <a:hlinkClick r:id="rId3"/>
              </a:rPr>
              <a:t>https://www.socialtables.com/blog/event-technology/event-technology-trends/</a:t>
            </a:r>
            <a:r>
              <a:rPr lang="en-ZA" dirty="0"/>
              <a:t> (Accessed  2 June 2018).</a:t>
            </a:r>
          </a:p>
          <a:p>
            <a:r>
              <a:rPr lang="en-GB" dirty="0"/>
              <a:t>Blockchain and Ethereum -- How Can They Be Used for Events?</a:t>
            </a:r>
            <a:endParaRPr lang="en-ZA" dirty="0"/>
          </a:p>
          <a:p>
            <a:r>
              <a:rPr lang="en-GB" dirty="0">
                <a:hlinkClick r:id="rId4"/>
              </a:rPr>
              <a:t>Blockchain and Ethereum -- How Can They Be Used for Events? (corbinball.com)</a:t>
            </a:r>
            <a:r>
              <a:rPr lang="en-GB" dirty="0"/>
              <a:t> (Accessed 18/1/23)</a:t>
            </a:r>
          </a:p>
        </p:txBody>
      </p:sp>
      <p:sp>
        <p:nvSpPr>
          <p:cNvPr id="4" name="Slide Number Placeholder 3"/>
          <p:cNvSpPr>
            <a:spLocks noGrp="1"/>
          </p:cNvSpPr>
          <p:nvPr>
            <p:ph type="sldNum" sz="quarter" idx="12"/>
          </p:nvPr>
        </p:nvSpPr>
        <p:spPr/>
        <p:txBody>
          <a:bodyPr/>
          <a:lstStyle/>
          <a:p>
            <a:fld id="{C439CF85-8457-400C-A4F9-DC61A400AE11}" type="slidenum">
              <a:rPr lang="en-US" smtClean="0"/>
              <a:pPr/>
              <a:t>22</a:t>
            </a:fld>
            <a:endParaRPr lang="en-US"/>
          </a:p>
        </p:txBody>
      </p:sp>
    </p:spTree>
    <p:extLst>
      <p:ext uri="{BB962C8B-B14F-4D97-AF65-F5344CB8AC3E}">
        <p14:creationId xmlns:p14="http://schemas.microsoft.com/office/powerpoint/2010/main" val="32024999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2308</Words>
  <Application>Microsoft Office PowerPoint</Application>
  <PresentationFormat>On-screen Show (4:3)</PresentationFormat>
  <Paragraphs>204</Paragraphs>
  <Slides>22</Slides>
  <Notes>13</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Cabin</vt:lpstr>
      <vt:lpstr>Myriad Pro</vt:lpstr>
      <vt:lpstr>Neue Plak Text</vt:lpstr>
      <vt:lpstr>Arial</vt:lpstr>
      <vt:lpstr>Calibri</vt:lpstr>
      <vt:lpstr>Lato</vt:lpstr>
      <vt:lpstr>Open Sans</vt:lpstr>
      <vt:lpstr>20140311PresentationUWTSDTemplate</vt:lpstr>
      <vt:lpstr>Trends in the Event Industry</vt:lpstr>
      <vt:lpstr>The Aims of session:</vt:lpstr>
      <vt:lpstr>PowerPoint Presentation</vt:lpstr>
      <vt:lpstr>Technical innovation</vt:lpstr>
      <vt:lpstr>Internet connectivity</vt:lpstr>
      <vt:lpstr>Internet connectivity</vt:lpstr>
      <vt:lpstr>Internet connectivity</vt:lpstr>
      <vt:lpstr>PowerPoint Presentation</vt:lpstr>
      <vt:lpstr>PowerPoint Presentation</vt:lpstr>
      <vt:lpstr>Growth of technology in events</vt:lpstr>
      <vt:lpstr>Overview of social media</vt:lpstr>
      <vt:lpstr>Smartphones and applications (apps)</vt:lpstr>
      <vt:lpstr>Smartphones and applications (apps)</vt:lpstr>
      <vt:lpstr>Activity - PCMA</vt:lpstr>
      <vt:lpstr>Block Chain Technology  </vt:lpstr>
      <vt:lpstr>Ethereum Technology </vt:lpstr>
      <vt:lpstr>Group study (25 minute)</vt:lpstr>
      <vt:lpstr>Event technology trends</vt:lpstr>
      <vt:lpstr>Hybrid Events </vt:lpstr>
      <vt:lpstr>Hybrid events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Evans (Institute of Management and Health)</cp:lastModifiedBy>
  <cp:revision>26</cp:revision>
  <dcterms:created xsi:type="dcterms:W3CDTF">2015-04-14T15:21:28Z</dcterms:created>
  <dcterms:modified xsi:type="dcterms:W3CDTF">2023-01-31T16:04:43Z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