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22"/>
  </p:notesMasterIdLst>
  <p:sldIdLst>
    <p:sldId id="264" r:id="rId2"/>
    <p:sldId id="266" r:id="rId3"/>
    <p:sldId id="269" r:id="rId4"/>
    <p:sldId id="270" r:id="rId5"/>
    <p:sldId id="271" r:id="rId6"/>
    <p:sldId id="273" r:id="rId7"/>
    <p:sldId id="274" r:id="rId8"/>
    <p:sldId id="275" r:id="rId9"/>
    <p:sldId id="276" r:id="rId10"/>
    <p:sldId id="278" r:id="rId11"/>
    <p:sldId id="277" r:id="rId12"/>
    <p:sldId id="279" r:id="rId13"/>
    <p:sldId id="280" r:id="rId14"/>
    <p:sldId id="281" r:id="rId15"/>
    <p:sldId id="283" r:id="rId16"/>
    <p:sldId id="285" r:id="rId17"/>
    <p:sldId id="286" r:id="rId18"/>
    <p:sldId id="287" r:id="rId19"/>
    <p:sldId id="288" r:id="rId20"/>
    <p:sldId id="289"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1DD2BE-C09E-5DFD-ADAC-F42C27ED9EAA}" v="18" dt="2026-02-09T08:58:31.093"/>
    <p1510:client id="{8CDB833C-784D-77A9-A402-DA59C2218806}" v="451" dt="2026-02-08T15:48:47.5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44"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5/10/relationships/revisionInfo" Target="revisionInfo.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322149-47FD-44BA-9143-DCEFD2577878}"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FE0DBA5A-D6F7-46F1-9324-381C24AE240D}">
      <dgm:prSet/>
      <dgm:spPr/>
      <dgm:t>
        <a:bodyPr/>
        <a:lstStyle/>
        <a:p>
          <a:pPr>
            <a:lnSpc>
              <a:spcPct val="100000"/>
            </a:lnSpc>
          </a:pPr>
          <a:r>
            <a:rPr lang="en-GB"/>
            <a:t>Keeps all the infromation on one platform that staff can go back and review any time </a:t>
          </a:r>
          <a:endParaRPr lang="en-US"/>
        </a:p>
      </dgm:t>
    </dgm:pt>
    <dgm:pt modelId="{D12BD968-3D23-447E-A077-CAC6A8A0AF4B}" type="parTrans" cxnId="{4518A7D0-19CF-47AE-BE02-F2F0B25BED10}">
      <dgm:prSet/>
      <dgm:spPr/>
      <dgm:t>
        <a:bodyPr/>
        <a:lstStyle/>
        <a:p>
          <a:endParaRPr lang="en-US"/>
        </a:p>
      </dgm:t>
    </dgm:pt>
    <dgm:pt modelId="{91817850-5EA0-4F37-BE13-E97E65C9F40C}" type="sibTrans" cxnId="{4518A7D0-19CF-47AE-BE02-F2F0B25BED10}">
      <dgm:prSet/>
      <dgm:spPr/>
      <dgm:t>
        <a:bodyPr/>
        <a:lstStyle/>
        <a:p>
          <a:endParaRPr lang="en-US"/>
        </a:p>
      </dgm:t>
    </dgm:pt>
    <dgm:pt modelId="{8B3718D7-B808-476B-B784-47989B488ACE}">
      <dgm:prSet/>
      <dgm:spPr/>
      <dgm:t>
        <a:bodyPr/>
        <a:lstStyle/>
        <a:p>
          <a:pPr>
            <a:lnSpc>
              <a:spcPct val="100000"/>
            </a:lnSpc>
          </a:pPr>
          <a:r>
            <a:rPr lang="en-GB"/>
            <a:t>Saves time and reduces phone calls due to the chat feature</a:t>
          </a:r>
          <a:endParaRPr lang="en-US"/>
        </a:p>
      </dgm:t>
    </dgm:pt>
    <dgm:pt modelId="{42ECAE7C-8EBB-4C0E-8090-BD1D3388D3B3}" type="parTrans" cxnId="{75A16BBF-00AD-47AB-BE9B-15F9A1D8F30D}">
      <dgm:prSet/>
      <dgm:spPr/>
      <dgm:t>
        <a:bodyPr/>
        <a:lstStyle/>
        <a:p>
          <a:endParaRPr lang="en-US"/>
        </a:p>
      </dgm:t>
    </dgm:pt>
    <dgm:pt modelId="{ED467816-3D29-4DE1-AE53-394633898038}" type="sibTrans" cxnId="{75A16BBF-00AD-47AB-BE9B-15F9A1D8F30D}">
      <dgm:prSet/>
      <dgm:spPr/>
      <dgm:t>
        <a:bodyPr/>
        <a:lstStyle/>
        <a:p>
          <a:endParaRPr lang="en-US"/>
        </a:p>
      </dgm:t>
    </dgm:pt>
    <dgm:pt modelId="{4C9BECBE-23D5-4238-AE20-A970790FDDBA}">
      <dgm:prSet/>
      <dgm:spPr/>
      <dgm:t>
        <a:bodyPr/>
        <a:lstStyle/>
        <a:p>
          <a:pPr>
            <a:lnSpc>
              <a:spcPct val="100000"/>
            </a:lnSpc>
          </a:pPr>
          <a:r>
            <a:rPr lang="en-GB"/>
            <a:t>Greatly helps the communication between team members which results in improved teamwork in the care home </a:t>
          </a:r>
          <a:endParaRPr lang="en-US"/>
        </a:p>
      </dgm:t>
    </dgm:pt>
    <dgm:pt modelId="{E5112A0F-0458-49FB-807A-14E4E8B22C6E}" type="parTrans" cxnId="{018F7905-E721-4879-BFF9-C784F19DFE34}">
      <dgm:prSet/>
      <dgm:spPr/>
      <dgm:t>
        <a:bodyPr/>
        <a:lstStyle/>
        <a:p>
          <a:endParaRPr lang="en-US"/>
        </a:p>
      </dgm:t>
    </dgm:pt>
    <dgm:pt modelId="{21DA8BA9-0E0F-49D1-9043-2274D4AE3675}" type="sibTrans" cxnId="{018F7905-E721-4879-BFF9-C784F19DFE34}">
      <dgm:prSet/>
      <dgm:spPr/>
      <dgm:t>
        <a:bodyPr/>
        <a:lstStyle/>
        <a:p>
          <a:endParaRPr lang="en-US"/>
        </a:p>
      </dgm:t>
    </dgm:pt>
    <dgm:pt modelId="{ABAD48FF-F201-4FBB-981E-84DA4E4F5A74}" type="pres">
      <dgm:prSet presAssocID="{24322149-47FD-44BA-9143-DCEFD2577878}" presName="root" presStyleCnt="0">
        <dgm:presLayoutVars>
          <dgm:dir/>
          <dgm:resizeHandles val="exact"/>
        </dgm:presLayoutVars>
      </dgm:prSet>
      <dgm:spPr/>
    </dgm:pt>
    <dgm:pt modelId="{A85C79CE-8F14-4C57-ABFF-4FD48223539B}" type="pres">
      <dgm:prSet presAssocID="{FE0DBA5A-D6F7-46F1-9324-381C24AE240D}" presName="compNode" presStyleCnt="0"/>
      <dgm:spPr/>
    </dgm:pt>
    <dgm:pt modelId="{85750AB5-0EB0-400A-B577-16DE58B3640E}" type="pres">
      <dgm:prSet presAssocID="{FE0DBA5A-D6F7-46F1-9324-381C24AE240D}" presName="bgRect" presStyleLbl="bgShp" presStyleIdx="0" presStyleCnt="3"/>
      <dgm:spPr/>
    </dgm:pt>
    <dgm:pt modelId="{5E6281BF-38E5-404F-9273-9FB265152B9E}" type="pres">
      <dgm:prSet presAssocID="{FE0DBA5A-D6F7-46F1-9324-381C24AE240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361AEDC1-3999-4775-9E31-147AD17E8C78}" type="pres">
      <dgm:prSet presAssocID="{FE0DBA5A-D6F7-46F1-9324-381C24AE240D}" presName="spaceRect" presStyleCnt="0"/>
      <dgm:spPr/>
    </dgm:pt>
    <dgm:pt modelId="{00FDB6EB-9B26-4DE7-8B9C-92E1962FCD0C}" type="pres">
      <dgm:prSet presAssocID="{FE0DBA5A-D6F7-46F1-9324-381C24AE240D}" presName="parTx" presStyleLbl="revTx" presStyleIdx="0" presStyleCnt="3">
        <dgm:presLayoutVars>
          <dgm:chMax val="0"/>
          <dgm:chPref val="0"/>
        </dgm:presLayoutVars>
      </dgm:prSet>
      <dgm:spPr/>
    </dgm:pt>
    <dgm:pt modelId="{E31D8989-B965-4A01-916E-EDEFB3B32D30}" type="pres">
      <dgm:prSet presAssocID="{91817850-5EA0-4F37-BE13-E97E65C9F40C}" presName="sibTrans" presStyleCnt="0"/>
      <dgm:spPr/>
    </dgm:pt>
    <dgm:pt modelId="{56FB2E7F-0C69-4222-869E-46F96C105B07}" type="pres">
      <dgm:prSet presAssocID="{8B3718D7-B808-476B-B784-47989B488ACE}" presName="compNode" presStyleCnt="0"/>
      <dgm:spPr/>
    </dgm:pt>
    <dgm:pt modelId="{2ABA191B-CAA4-49A3-A4D1-E549684AD9E6}" type="pres">
      <dgm:prSet presAssocID="{8B3718D7-B808-476B-B784-47989B488ACE}" presName="bgRect" presStyleLbl="bgShp" presStyleIdx="1" presStyleCnt="3"/>
      <dgm:spPr/>
    </dgm:pt>
    <dgm:pt modelId="{2572CC24-6ED0-48D4-B0BD-E6CDF7E7189B}" type="pres">
      <dgm:prSet presAssocID="{8B3718D7-B808-476B-B784-47989B488AC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eiver"/>
        </a:ext>
      </dgm:extLst>
    </dgm:pt>
    <dgm:pt modelId="{397B214D-8369-4EBC-8F02-569050999C41}" type="pres">
      <dgm:prSet presAssocID="{8B3718D7-B808-476B-B784-47989B488ACE}" presName="spaceRect" presStyleCnt="0"/>
      <dgm:spPr/>
    </dgm:pt>
    <dgm:pt modelId="{01586687-D784-4C7B-A062-E53C36A80473}" type="pres">
      <dgm:prSet presAssocID="{8B3718D7-B808-476B-B784-47989B488ACE}" presName="parTx" presStyleLbl="revTx" presStyleIdx="1" presStyleCnt="3">
        <dgm:presLayoutVars>
          <dgm:chMax val="0"/>
          <dgm:chPref val="0"/>
        </dgm:presLayoutVars>
      </dgm:prSet>
      <dgm:spPr/>
    </dgm:pt>
    <dgm:pt modelId="{CA1E1662-B54C-4D82-9746-7BF9E304EFBE}" type="pres">
      <dgm:prSet presAssocID="{ED467816-3D29-4DE1-AE53-394633898038}" presName="sibTrans" presStyleCnt="0"/>
      <dgm:spPr/>
    </dgm:pt>
    <dgm:pt modelId="{6AC1CC35-D6C5-420E-9FD7-D2F129896461}" type="pres">
      <dgm:prSet presAssocID="{4C9BECBE-23D5-4238-AE20-A970790FDDBA}" presName="compNode" presStyleCnt="0"/>
      <dgm:spPr/>
    </dgm:pt>
    <dgm:pt modelId="{685D7330-90A9-44D8-8462-2F4857D731A3}" type="pres">
      <dgm:prSet presAssocID="{4C9BECBE-23D5-4238-AE20-A970790FDDBA}" presName="bgRect" presStyleLbl="bgShp" presStyleIdx="2" presStyleCnt="3"/>
      <dgm:spPr/>
    </dgm:pt>
    <dgm:pt modelId="{5A465353-2F15-4984-8978-837E1B13C0D3}" type="pres">
      <dgm:prSet presAssocID="{4C9BECBE-23D5-4238-AE20-A970790FDDB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15E3325F-F983-42F3-9499-B45DAE5E6E57}" type="pres">
      <dgm:prSet presAssocID="{4C9BECBE-23D5-4238-AE20-A970790FDDBA}" presName="spaceRect" presStyleCnt="0"/>
      <dgm:spPr/>
    </dgm:pt>
    <dgm:pt modelId="{B40133AD-67D5-4FC5-A53D-449DF7D3EA1D}" type="pres">
      <dgm:prSet presAssocID="{4C9BECBE-23D5-4238-AE20-A970790FDDBA}" presName="parTx" presStyleLbl="revTx" presStyleIdx="2" presStyleCnt="3">
        <dgm:presLayoutVars>
          <dgm:chMax val="0"/>
          <dgm:chPref val="0"/>
        </dgm:presLayoutVars>
      </dgm:prSet>
      <dgm:spPr/>
    </dgm:pt>
  </dgm:ptLst>
  <dgm:cxnLst>
    <dgm:cxn modelId="{018F7905-E721-4879-BFF9-C784F19DFE34}" srcId="{24322149-47FD-44BA-9143-DCEFD2577878}" destId="{4C9BECBE-23D5-4238-AE20-A970790FDDBA}" srcOrd="2" destOrd="0" parTransId="{E5112A0F-0458-49FB-807A-14E4E8B22C6E}" sibTransId="{21DA8BA9-0E0F-49D1-9043-2274D4AE3675}"/>
    <dgm:cxn modelId="{19D29710-8A13-409F-878D-674E9DFF2273}" type="presOf" srcId="{8B3718D7-B808-476B-B784-47989B488ACE}" destId="{01586687-D784-4C7B-A062-E53C36A80473}" srcOrd="0" destOrd="0" presId="urn:microsoft.com/office/officeart/2018/2/layout/IconVerticalSolidList"/>
    <dgm:cxn modelId="{6F28772D-E8E5-4835-AD72-FBF3595FCF4B}" type="presOf" srcId="{4C9BECBE-23D5-4238-AE20-A970790FDDBA}" destId="{B40133AD-67D5-4FC5-A53D-449DF7D3EA1D}" srcOrd="0" destOrd="0" presId="urn:microsoft.com/office/officeart/2018/2/layout/IconVerticalSolidList"/>
    <dgm:cxn modelId="{4BA86369-E2BA-477A-AB65-51A075E99E8D}" type="presOf" srcId="{24322149-47FD-44BA-9143-DCEFD2577878}" destId="{ABAD48FF-F201-4FBB-981E-84DA4E4F5A74}" srcOrd="0" destOrd="0" presId="urn:microsoft.com/office/officeart/2018/2/layout/IconVerticalSolidList"/>
    <dgm:cxn modelId="{75A16BBF-00AD-47AB-BE9B-15F9A1D8F30D}" srcId="{24322149-47FD-44BA-9143-DCEFD2577878}" destId="{8B3718D7-B808-476B-B784-47989B488ACE}" srcOrd="1" destOrd="0" parTransId="{42ECAE7C-8EBB-4C0E-8090-BD1D3388D3B3}" sibTransId="{ED467816-3D29-4DE1-AE53-394633898038}"/>
    <dgm:cxn modelId="{4518A7D0-19CF-47AE-BE02-F2F0B25BED10}" srcId="{24322149-47FD-44BA-9143-DCEFD2577878}" destId="{FE0DBA5A-D6F7-46F1-9324-381C24AE240D}" srcOrd="0" destOrd="0" parTransId="{D12BD968-3D23-447E-A077-CAC6A8A0AF4B}" sibTransId="{91817850-5EA0-4F37-BE13-E97E65C9F40C}"/>
    <dgm:cxn modelId="{CFE8B6FB-9F64-4B2E-B7B6-2666B10631DB}" type="presOf" srcId="{FE0DBA5A-D6F7-46F1-9324-381C24AE240D}" destId="{00FDB6EB-9B26-4DE7-8B9C-92E1962FCD0C}" srcOrd="0" destOrd="0" presId="urn:microsoft.com/office/officeart/2018/2/layout/IconVerticalSolidList"/>
    <dgm:cxn modelId="{7EAA4B57-A166-4C9B-9488-0E64CF6C7F9A}" type="presParOf" srcId="{ABAD48FF-F201-4FBB-981E-84DA4E4F5A74}" destId="{A85C79CE-8F14-4C57-ABFF-4FD48223539B}" srcOrd="0" destOrd="0" presId="urn:microsoft.com/office/officeart/2018/2/layout/IconVerticalSolidList"/>
    <dgm:cxn modelId="{897CF992-8879-4F78-B68E-995FF3F2FE2F}" type="presParOf" srcId="{A85C79CE-8F14-4C57-ABFF-4FD48223539B}" destId="{85750AB5-0EB0-400A-B577-16DE58B3640E}" srcOrd="0" destOrd="0" presId="urn:microsoft.com/office/officeart/2018/2/layout/IconVerticalSolidList"/>
    <dgm:cxn modelId="{CB5151AF-E88E-4AAC-81C9-5DE2766D0A3D}" type="presParOf" srcId="{A85C79CE-8F14-4C57-ABFF-4FD48223539B}" destId="{5E6281BF-38E5-404F-9273-9FB265152B9E}" srcOrd="1" destOrd="0" presId="urn:microsoft.com/office/officeart/2018/2/layout/IconVerticalSolidList"/>
    <dgm:cxn modelId="{C0CB5A52-1DAE-4BAD-A180-0DCA2E401F02}" type="presParOf" srcId="{A85C79CE-8F14-4C57-ABFF-4FD48223539B}" destId="{361AEDC1-3999-4775-9E31-147AD17E8C78}" srcOrd="2" destOrd="0" presId="urn:microsoft.com/office/officeart/2018/2/layout/IconVerticalSolidList"/>
    <dgm:cxn modelId="{47211ED8-32EB-4A0F-82C8-15E5C0479F62}" type="presParOf" srcId="{A85C79CE-8F14-4C57-ABFF-4FD48223539B}" destId="{00FDB6EB-9B26-4DE7-8B9C-92E1962FCD0C}" srcOrd="3" destOrd="0" presId="urn:microsoft.com/office/officeart/2018/2/layout/IconVerticalSolidList"/>
    <dgm:cxn modelId="{AC2E7890-9501-4B4E-B9E1-0787F7B74194}" type="presParOf" srcId="{ABAD48FF-F201-4FBB-981E-84DA4E4F5A74}" destId="{E31D8989-B965-4A01-916E-EDEFB3B32D30}" srcOrd="1" destOrd="0" presId="urn:microsoft.com/office/officeart/2018/2/layout/IconVerticalSolidList"/>
    <dgm:cxn modelId="{6F21C86B-C9FA-4DCE-AABA-364C05D21B85}" type="presParOf" srcId="{ABAD48FF-F201-4FBB-981E-84DA4E4F5A74}" destId="{56FB2E7F-0C69-4222-869E-46F96C105B07}" srcOrd="2" destOrd="0" presId="urn:microsoft.com/office/officeart/2018/2/layout/IconVerticalSolidList"/>
    <dgm:cxn modelId="{2C942401-FB4F-4940-9E03-70A5CAE25861}" type="presParOf" srcId="{56FB2E7F-0C69-4222-869E-46F96C105B07}" destId="{2ABA191B-CAA4-49A3-A4D1-E549684AD9E6}" srcOrd="0" destOrd="0" presId="urn:microsoft.com/office/officeart/2018/2/layout/IconVerticalSolidList"/>
    <dgm:cxn modelId="{006ADEAE-EE44-45FD-9946-66FD665A05B9}" type="presParOf" srcId="{56FB2E7F-0C69-4222-869E-46F96C105B07}" destId="{2572CC24-6ED0-48D4-B0BD-E6CDF7E7189B}" srcOrd="1" destOrd="0" presId="urn:microsoft.com/office/officeart/2018/2/layout/IconVerticalSolidList"/>
    <dgm:cxn modelId="{1262B808-1503-4741-9866-050CC2981560}" type="presParOf" srcId="{56FB2E7F-0C69-4222-869E-46F96C105B07}" destId="{397B214D-8369-4EBC-8F02-569050999C41}" srcOrd="2" destOrd="0" presId="urn:microsoft.com/office/officeart/2018/2/layout/IconVerticalSolidList"/>
    <dgm:cxn modelId="{A2FC2353-637A-4189-94C2-9A41BE310A4B}" type="presParOf" srcId="{56FB2E7F-0C69-4222-869E-46F96C105B07}" destId="{01586687-D784-4C7B-A062-E53C36A80473}" srcOrd="3" destOrd="0" presId="urn:microsoft.com/office/officeart/2018/2/layout/IconVerticalSolidList"/>
    <dgm:cxn modelId="{80C03C4D-F321-4B1F-89A9-9BCEACF97CE0}" type="presParOf" srcId="{ABAD48FF-F201-4FBB-981E-84DA4E4F5A74}" destId="{CA1E1662-B54C-4D82-9746-7BF9E304EFBE}" srcOrd="3" destOrd="0" presId="urn:microsoft.com/office/officeart/2018/2/layout/IconVerticalSolidList"/>
    <dgm:cxn modelId="{B64EB136-F347-4EA8-B919-57C5967FC6DC}" type="presParOf" srcId="{ABAD48FF-F201-4FBB-981E-84DA4E4F5A74}" destId="{6AC1CC35-D6C5-420E-9FD7-D2F129896461}" srcOrd="4" destOrd="0" presId="urn:microsoft.com/office/officeart/2018/2/layout/IconVerticalSolidList"/>
    <dgm:cxn modelId="{22495DD5-75F2-4ED0-8E59-FEC46983B50E}" type="presParOf" srcId="{6AC1CC35-D6C5-420E-9FD7-D2F129896461}" destId="{685D7330-90A9-44D8-8462-2F4857D731A3}" srcOrd="0" destOrd="0" presId="urn:microsoft.com/office/officeart/2018/2/layout/IconVerticalSolidList"/>
    <dgm:cxn modelId="{F7E88CEA-80B8-4810-B46A-1FFA0EEF532B}" type="presParOf" srcId="{6AC1CC35-D6C5-420E-9FD7-D2F129896461}" destId="{5A465353-2F15-4984-8978-837E1B13C0D3}" srcOrd="1" destOrd="0" presId="urn:microsoft.com/office/officeart/2018/2/layout/IconVerticalSolidList"/>
    <dgm:cxn modelId="{DBEF37D5-A33F-4098-90CF-2BE7E37EF178}" type="presParOf" srcId="{6AC1CC35-D6C5-420E-9FD7-D2F129896461}" destId="{15E3325F-F983-42F3-9499-B45DAE5E6E57}" srcOrd="2" destOrd="0" presId="urn:microsoft.com/office/officeart/2018/2/layout/IconVerticalSolidList"/>
    <dgm:cxn modelId="{FCFF8F46-28BC-4C2C-81C2-06BCCEC44187}" type="presParOf" srcId="{6AC1CC35-D6C5-420E-9FD7-D2F129896461}" destId="{B40133AD-67D5-4FC5-A53D-449DF7D3EA1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9607B7C-2280-48DC-99B6-657EFFFC823D}"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671952C-EF8E-4C0C-8A6A-CEC13FD9030F}">
      <dgm:prSet/>
      <dgm:spPr/>
      <dgm:t>
        <a:bodyPr/>
        <a:lstStyle/>
        <a:p>
          <a:pPr>
            <a:lnSpc>
              <a:spcPct val="100000"/>
            </a:lnSpc>
          </a:pPr>
          <a:r>
            <a:rPr lang="en-GB"/>
            <a:t>May need training to learn how to use the app </a:t>
          </a:r>
          <a:endParaRPr lang="en-US"/>
        </a:p>
      </dgm:t>
    </dgm:pt>
    <dgm:pt modelId="{06335652-1AF9-48EC-845C-C183F684113D}" type="parTrans" cxnId="{03B264F4-DCB0-40F6-BDD5-3267104612D3}">
      <dgm:prSet/>
      <dgm:spPr/>
      <dgm:t>
        <a:bodyPr/>
        <a:lstStyle/>
        <a:p>
          <a:endParaRPr lang="en-US"/>
        </a:p>
      </dgm:t>
    </dgm:pt>
    <dgm:pt modelId="{FCA7399F-7DC1-4474-9346-5F87E810D4DC}" type="sibTrans" cxnId="{03B264F4-DCB0-40F6-BDD5-3267104612D3}">
      <dgm:prSet/>
      <dgm:spPr/>
      <dgm:t>
        <a:bodyPr/>
        <a:lstStyle/>
        <a:p>
          <a:endParaRPr lang="en-US"/>
        </a:p>
      </dgm:t>
    </dgm:pt>
    <dgm:pt modelId="{6E9DF0D1-0700-4DA1-A0D9-48D010A43D58}">
      <dgm:prSet/>
      <dgm:spPr/>
      <dgm:t>
        <a:bodyPr/>
        <a:lstStyle/>
        <a:p>
          <a:pPr>
            <a:lnSpc>
              <a:spcPct val="100000"/>
            </a:lnSpc>
          </a:pPr>
          <a:r>
            <a:rPr lang="en-GB"/>
            <a:t>Staff will need internet access all the time to receive and send messages or calls</a:t>
          </a:r>
          <a:endParaRPr lang="en-US"/>
        </a:p>
      </dgm:t>
    </dgm:pt>
    <dgm:pt modelId="{2F5A3CE7-38F8-49BD-ABB2-B0C629671DB9}" type="parTrans" cxnId="{62193B32-C47F-4654-AD3D-B9E9D4F331C7}">
      <dgm:prSet/>
      <dgm:spPr/>
      <dgm:t>
        <a:bodyPr/>
        <a:lstStyle/>
        <a:p>
          <a:endParaRPr lang="en-US"/>
        </a:p>
      </dgm:t>
    </dgm:pt>
    <dgm:pt modelId="{60660C46-2F98-4BF3-97B3-21EC127237CB}" type="sibTrans" cxnId="{62193B32-C47F-4654-AD3D-B9E9D4F331C7}">
      <dgm:prSet/>
      <dgm:spPr/>
      <dgm:t>
        <a:bodyPr/>
        <a:lstStyle/>
        <a:p>
          <a:endParaRPr lang="en-US"/>
        </a:p>
      </dgm:t>
    </dgm:pt>
    <dgm:pt modelId="{C39DCED3-5280-46B6-B2F7-337D33299FD6}">
      <dgm:prSet/>
      <dgm:spPr/>
      <dgm:t>
        <a:bodyPr/>
        <a:lstStyle/>
        <a:p>
          <a:pPr>
            <a:lnSpc>
              <a:spcPct val="100000"/>
            </a:lnSpc>
          </a:pPr>
          <a:r>
            <a:rPr lang="en-GB"/>
            <a:t>Too many messages can lead to confusion </a:t>
          </a:r>
          <a:endParaRPr lang="en-US"/>
        </a:p>
      </dgm:t>
    </dgm:pt>
    <dgm:pt modelId="{E6A4FC02-21CA-4E27-8A9F-ED9F54EA882A}" type="parTrans" cxnId="{B05E225F-1427-4FC6-A94A-D9E412B896E0}">
      <dgm:prSet/>
      <dgm:spPr/>
      <dgm:t>
        <a:bodyPr/>
        <a:lstStyle/>
        <a:p>
          <a:endParaRPr lang="en-US"/>
        </a:p>
      </dgm:t>
    </dgm:pt>
    <dgm:pt modelId="{7B42C232-D835-4BD2-AF8D-410D02A8C452}" type="sibTrans" cxnId="{B05E225F-1427-4FC6-A94A-D9E412B896E0}">
      <dgm:prSet/>
      <dgm:spPr/>
      <dgm:t>
        <a:bodyPr/>
        <a:lstStyle/>
        <a:p>
          <a:endParaRPr lang="en-US"/>
        </a:p>
      </dgm:t>
    </dgm:pt>
    <dgm:pt modelId="{F7BA3070-C5AB-4BB4-914C-5D85FB87BE64}" type="pres">
      <dgm:prSet presAssocID="{39607B7C-2280-48DC-99B6-657EFFFC823D}" presName="root" presStyleCnt="0">
        <dgm:presLayoutVars>
          <dgm:dir/>
          <dgm:resizeHandles val="exact"/>
        </dgm:presLayoutVars>
      </dgm:prSet>
      <dgm:spPr/>
    </dgm:pt>
    <dgm:pt modelId="{5AEB0032-8596-4058-B9AD-1073BD14F4DC}" type="pres">
      <dgm:prSet presAssocID="{1671952C-EF8E-4C0C-8A6A-CEC13FD9030F}" presName="compNode" presStyleCnt="0"/>
      <dgm:spPr/>
    </dgm:pt>
    <dgm:pt modelId="{625C725D-4960-4BCB-B934-59F05D2AAE6A}" type="pres">
      <dgm:prSet presAssocID="{1671952C-EF8E-4C0C-8A6A-CEC13FD9030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9721F9F5-355D-4B96-BEDA-2EC7EA6760DF}" type="pres">
      <dgm:prSet presAssocID="{1671952C-EF8E-4C0C-8A6A-CEC13FD9030F}" presName="spaceRect" presStyleCnt="0"/>
      <dgm:spPr/>
    </dgm:pt>
    <dgm:pt modelId="{2C84241E-1B8D-429F-A0A7-B8F0AB00C22F}" type="pres">
      <dgm:prSet presAssocID="{1671952C-EF8E-4C0C-8A6A-CEC13FD9030F}" presName="textRect" presStyleLbl="revTx" presStyleIdx="0" presStyleCnt="3">
        <dgm:presLayoutVars>
          <dgm:chMax val="1"/>
          <dgm:chPref val="1"/>
        </dgm:presLayoutVars>
      </dgm:prSet>
      <dgm:spPr/>
    </dgm:pt>
    <dgm:pt modelId="{13C626E8-2376-4D46-ABF9-F6CFD18C893D}" type="pres">
      <dgm:prSet presAssocID="{FCA7399F-7DC1-4474-9346-5F87E810D4DC}" presName="sibTrans" presStyleCnt="0"/>
      <dgm:spPr/>
    </dgm:pt>
    <dgm:pt modelId="{1CC06D82-7E12-47B2-B0C2-2FD097283CBC}" type="pres">
      <dgm:prSet presAssocID="{6E9DF0D1-0700-4DA1-A0D9-48D010A43D58}" presName="compNode" presStyleCnt="0"/>
      <dgm:spPr/>
    </dgm:pt>
    <dgm:pt modelId="{304115B9-79C6-4334-B718-D8A7AF0EF378}" type="pres">
      <dgm:prSet presAssocID="{6E9DF0D1-0700-4DA1-A0D9-48D010A43D5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eiver"/>
        </a:ext>
      </dgm:extLst>
    </dgm:pt>
    <dgm:pt modelId="{98BD17C5-3565-4932-BA46-1CEC7948A015}" type="pres">
      <dgm:prSet presAssocID="{6E9DF0D1-0700-4DA1-A0D9-48D010A43D58}" presName="spaceRect" presStyleCnt="0"/>
      <dgm:spPr/>
    </dgm:pt>
    <dgm:pt modelId="{6E2783C6-EE85-4F10-868F-E0F7EC6262D9}" type="pres">
      <dgm:prSet presAssocID="{6E9DF0D1-0700-4DA1-A0D9-48D010A43D58}" presName="textRect" presStyleLbl="revTx" presStyleIdx="1" presStyleCnt="3">
        <dgm:presLayoutVars>
          <dgm:chMax val="1"/>
          <dgm:chPref val="1"/>
        </dgm:presLayoutVars>
      </dgm:prSet>
      <dgm:spPr/>
    </dgm:pt>
    <dgm:pt modelId="{C3DD2DE6-8B20-41EB-AF15-13673869F574}" type="pres">
      <dgm:prSet presAssocID="{60660C46-2F98-4BF3-97B3-21EC127237CB}" presName="sibTrans" presStyleCnt="0"/>
      <dgm:spPr/>
    </dgm:pt>
    <dgm:pt modelId="{720F1A70-6DB9-4F9D-B14E-DAFC9C7D0842}" type="pres">
      <dgm:prSet presAssocID="{C39DCED3-5280-46B6-B2F7-337D33299FD6}" presName="compNode" presStyleCnt="0"/>
      <dgm:spPr/>
    </dgm:pt>
    <dgm:pt modelId="{011E15FC-F0D8-4FE2-BAB5-192FF32CE9FB}" type="pres">
      <dgm:prSet presAssocID="{C39DCED3-5280-46B6-B2F7-337D33299FD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75B04892-2D60-44FA-B82E-C269769AAC99}" type="pres">
      <dgm:prSet presAssocID="{C39DCED3-5280-46B6-B2F7-337D33299FD6}" presName="spaceRect" presStyleCnt="0"/>
      <dgm:spPr/>
    </dgm:pt>
    <dgm:pt modelId="{9E00815F-B316-476E-9134-10377B98B3D9}" type="pres">
      <dgm:prSet presAssocID="{C39DCED3-5280-46B6-B2F7-337D33299FD6}" presName="textRect" presStyleLbl="revTx" presStyleIdx="2" presStyleCnt="3">
        <dgm:presLayoutVars>
          <dgm:chMax val="1"/>
          <dgm:chPref val="1"/>
        </dgm:presLayoutVars>
      </dgm:prSet>
      <dgm:spPr/>
    </dgm:pt>
  </dgm:ptLst>
  <dgm:cxnLst>
    <dgm:cxn modelId="{62193B32-C47F-4654-AD3D-B9E9D4F331C7}" srcId="{39607B7C-2280-48DC-99B6-657EFFFC823D}" destId="{6E9DF0D1-0700-4DA1-A0D9-48D010A43D58}" srcOrd="1" destOrd="0" parTransId="{2F5A3CE7-38F8-49BD-ABB2-B0C629671DB9}" sibTransId="{60660C46-2F98-4BF3-97B3-21EC127237CB}"/>
    <dgm:cxn modelId="{13D0B739-9CA4-417F-9A4B-8D2385240B83}" type="presOf" srcId="{6E9DF0D1-0700-4DA1-A0D9-48D010A43D58}" destId="{6E2783C6-EE85-4F10-868F-E0F7EC6262D9}" srcOrd="0" destOrd="0" presId="urn:microsoft.com/office/officeart/2018/2/layout/IconLabelList"/>
    <dgm:cxn modelId="{B05E225F-1427-4FC6-A94A-D9E412B896E0}" srcId="{39607B7C-2280-48DC-99B6-657EFFFC823D}" destId="{C39DCED3-5280-46B6-B2F7-337D33299FD6}" srcOrd="2" destOrd="0" parTransId="{E6A4FC02-21CA-4E27-8A9F-ED9F54EA882A}" sibTransId="{7B42C232-D835-4BD2-AF8D-410D02A8C452}"/>
    <dgm:cxn modelId="{EB6CFE76-FE09-4B01-BCFE-E510471E721F}" type="presOf" srcId="{C39DCED3-5280-46B6-B2F7-337D33299FD6}" destId="{9E00815F-B316-476E-9134-10377B98B3D9}" srcOrd="0" destOrd="0" presId="urn:microsoft.com/office/officeart/2018/2/layout/IconLabelList"/>
    <dgm:cxn modelId="{AD4B497A-40F7-4DF1-9F9E-BD50D688FC19}" type="presOf" srcId="{39607B7C-2280-48DC-99B6-657EFFFC823D}" destId="{F7BA3070-C5AB-4BB4-914C-5D85FB87BE64}" srcOrd="0" destOrd="0" presId="urn:microsoft.com/office/officeart/2018/2/layout/IconLabelList"/>
    <dgm:cxn modelId="{643CAF95-1382-4608-976C-ED4CCEC48992}" type="presOf" srcId="{1671952C-EF8E-4C0C-8A6A-CEC13FD9030F}" destId="{2C84241E-1B8D-429F-A0A7-B8F0AB00C22F}" srcOrd="0" destOrd="0" presId="urn:microsoft.com/office/officeart/2018/2/layout/IconLabelList"/>
    <dgm:cxn modelId="{03B264F4-DCB0-40F6-BDD5-3267104612D3}" srcId="{39607B7C-2280-48DC-99B6-657EFFFC823D}" destId="{1671952C-EF8E-4C0C-8A6A-CEC13FD9030F}" srcOrd="0" destOrd="0" parTransId="{06335652-1AF9-48EC-845C-C183F684113D}" sibTransId="{FCA7399F-7DC1-4474-9346-5F87E810D4DC}"/>
    <dgm:cxn modelId="{2D7094BE-F3BA-4967-BC17-04D96FBF85B3}" type="presParOf" srcId="{F7BA3070-C5AB-4BB4-914C-5D85FB87BE64}" destId="{5AEB0032-8596-4058-B9AD-1073BD14F4DC}" srcOrd="0" destOrd="0" presId="urn:microsoft.com/office/officeart/2018/2/layout/IconLabelList"/>
    <dgm:cxn modelId="{F58D5784-46EA-40D2-8925-3F75DC867996}" type="presParOf" srcId="{5AEB0032-8596-4058-B9AD-1073BD14F4DC}" destId="{625C725D-4960-4BCB-B934-59F05D2AAE6A}" srcOrd="0" destOrd="0" presId="urn:microsoft.com/office/officeart/2018/2/layout/IconLabelList"/>
    <dgm:cxn modelId="{474DEC3B-F319-4202-8597-883B622DD7E8}" type="presParOf" srcId="{5AEB0032-8596-4058-B9AD-1073BD14F4DC}" destId="{9721F9F5-355D-4B96-BEDA-2EC7EA6760DF}" srcOrd="1" destOrd="0" presId="urn:microsoft.com/office/officeart/2018/2/layout/IconLabelList"/>
    <dgm:cxn modelId="{37E6D783-41AA-4D8F-9785-46A145288761}" type="presParOf" srcId="{5AEB0032-8596-4058-B9AD-1073BD14F4DC}" destId="{2C84241E-1B8D-429F-A0A7-B8F0AB00C22F}" srcOrd="2" destOrd="0" presId="urn:microsoft.com/office/officeart/2018/2/layout/IconLabelList"/>
    <dgm:cxn modelId="{CD7CB227-8AFE-4F83-9A25-21DCAA3BEC7F}" type="presParOf" srcId="{F7BA3070-C5AB-4BB4-914C-5D85FB87BE64}" destId="{13C626E8-2376-4D46-ABF9-F6CFD18C893D}" srcOrd="1" destOrd="0" presId="urn:microsoft.com/office/officeart/2018/2/layout/IconLabelList"/>
    <dgm:cxn modelId="{EE135E99-D262-402D-AA78-DD94A727EAFD}" type="presParOf" srcId="{F7BA3070-C5AB-4BB4-914C-5D85FB87BE64}" destId="{1CC06D82-7E12-47B2-B0C2-2FD097283CBC}" srcOrd="2" destOrd="0" presId="urn:microsoft.com/office/officeart/2018/2/layout/IconLabelList"/>
    <dgm:cxn modelId="{AA1CF75A-CE16-4D5A-80AE-B14B9A669637}" type="presParOf" srcId="{1CC06D82-7E12-47B2-B0C2-2FD097283CBC}" destId="{304115B9-79C6-4334-B718-D8A7AF0EF378}" srcOrd="0" destOrd="0" presId="urn:microsoft.com/office/officeart/2018/2/layout/IconLabelList"/>
    <dgm:cxn modelId="{129BC646-E920-495D-B454-3D124DFB6FC2}" type="presParOf" srcId="{1CC06D82-7E12-47B2-B0C2-2FD097283CBC}" destId="{98BD17C5-3565-4932-BA46-1CEC7948A015}" srcOrd="1" destOrd="0" presId="urn:microsoft.com/office/officeart/2018/2/layout/IconLabelList"/>
    <dgm:cxn modelId="{E99DEDDB-1ECB-4295-A849-5410C43B5E5B}" type="presParOf" srcId="{1CC06D82-7E12-47B2-B0C2-2FD097283CBC}" destId="{6E2783C6-EE85-4F10-868F-E0F7EC6262D9}" srcOrd="2" destOrd="0" presId="urn:microsoft.com/office/officeart/2018/2/layout/IconLabelList"/>
    <dgm:cxn modelId="{11B9A186-2B58-4A86-A309-EE30BD37D8F5}" type="presParOf" srcId="{F7BA3070-C5AB-4BB4-914C-5D85FB87BE64}" destId="{C3DD2DE6-8B20-41EB-AF15-13673869F574}" srcOrd="3" destOrd="0" presId="urn:microsoft.com/office/officeart/2018/2/layout/IconLabelList"/>
    <dgm:cxn modelId="{5599757F-E1F8-45A5-9C35-2997C3CD4ABF}" type="presParOf" srcId="{F7BA3070-C5AB-4BB4-914C-5D85FB87BE64}" destId="{720F1A70-6DB9-4F9D-B14E-DAFC9C7D0842}" srcOrd="4" destOrd="0" presId="urn:microsoft.com/office/officeart/2018/2/layout/IconLabelList"/>
    <dgm:cxn modelId="{847F3468-418A-49AA-ADE2-8313482BAE56}" type="presParOf" srcId="{720F1A70-6DB9-4F9D-B14E-DAFC9C7D0842}" destId="{011E15FC-F0D8-4FE2-BAB5-192FF32CE9FB}" srcOrd="0" destOrd="0" presId="urn:microsoft.com/office/officeart/2018/2/layout/IconLabelList"/>
    <dgm:cxn modelId="{A08756FB-C120-4F3C-93CF-D81317361269}" type="presParOf" srcId="{720F1A70-6DB9-4F9D-B14E-DAFC9C7D0842}" destId="{75B04892-2D60-44FA-B82E-C269769AAC99}" srcOrd="1" destOrd="0" presId="urn:microsoft.com/office/officeart/2018/2/layout/IconLabelList"/>
    <dgm:cxn modelId="{42105810-C781-40B5-B5C1-52555665F632}" type="presParOf" srcId="{720F1A70-6DB9-4F9D-B14E-DAFC9C7D0842}" destId="{9E00815F-B316-476E-9134-10377B98B3D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750AB5-0EB0-400A-B577-16DE58B3640E}">
      <dsp:nvSpPr>
        <dsp:cNvPr id="0" name=""/>
        <dsp:cNvSpPr/>
      </dsp:nvSpPr>
      <dsp:spPr>
        <a:xfrm>
          <a:off x="0" y="594"/>
          <a:ext cx="5707063" cy="139212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6281BF-38E5-404F-9273-9FB265152B9E}">
      <dsp:nvSpPr>
        <dsp:cNvPr id="0" name=""/>
        <dsp:cNvSpPr/>
      </dsp:nvSpPr>
      <dsp:spPr>
        <a:xfrm>
          <a:off x="421117" y="313822"/>
          <a:ext cx="765668" cy="7656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0FDB6EB-9B26-4DE7-8B9C-92E1962FCD0C}">
      <dsp:nvSpPr>
        <dsp:cNvPr id="0" name=""/>
        <dsp:cNvSpPr/>
      </dsp:nvSpPr>
      <dsp:spPr>
        <a:xfrm>
          <a:off x="1607903" y="594"/>
          <a:ext cx="4099159" cy="1392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333" tIns="147333" rIns="147333" bIns="147333" numCol="1" spcCol="1270" anchor="ctr" anchorCtr="0">
          <a:noAutofit/>
        </a:bodyPr>
        <a:lstStyle/>
        <a:p>
          <a:pPr marL="0" lvl="0" indent="0" algn="l" defTabSz="800100">
            <a:lnSpc>
              <a:spcPct val="100000"/>
            </a:lnSpc>
            <a:spcBef>
              <a:spcPct val="0"/>
            </a:spcBef>
            <a:spcAft>
              <a:spcPct val="35000"/>
            </a:spcAft>
            <a:buNone/>
          </a:pPr>
          <a:r>
            <a:rPr lang="en-GB" sz="1800" kern="1200"/>
            <a:t>Keeps all the infromation on one platform that staff can go back and review any time </a:t>
          </a:r>
          <a:endParaRPr lang="en-US" sz="1800" kern="1200"/>
        </a:p>
      </dsp:txBody>
      <dsp:txXfrm>
        <a:off x="1607903" y="594"/>
        <a:ext cx="4099159" cy="1392124"/>
      </dsp:txXfrm>
    </dsp:sp>
    <dsp:sp modelId="{2ABA191B-CAA4-49A3-A4D1-E549684AD9E6}">
      <dsp:nvSpPr>
        <dsp:cNvPr id="0" name=""/>
        <dsp:cNvSpPr/>
      </dsp:nvSpPr>
      <dsp:spPr>
        <a:xfrm>
          <a:off x="0" y="1740750"/>
          <a:ext cx="5707063" cy="139212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72CC24-6ED0-48D4-B0BD-E6CDF7E7189B}">
      <dsp:nvSpPr>
        <dsp:cNvPr id="0" name=""/>
        <dsp:cNvSpPr/>
      </dsp:nvSpPr>
      <dsp:spPr>
        <a:xfrm>
          <a:off x="421117" y="2053978"/>
          <a:ext cx="765668" cy="7656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1586687-D784-4C7B-A062-E53C36A80473}">
      <dsp:nvSpPr>
        <dsp:cNvPr id="0" name=""/>
        <dsp:cNvSpPr/>
      </dsp:nvSpPr>
      <dsp:spPr>
        <a:xfrm>
          <a:off x="1607903" y="1740750"/>
          <a:ext cx="4099159" cy="1392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333" tIns="147333" rIns="147333" bIns="147333" numCol="1" spcCol="1270" anchor="ctr" anchorCtr="0">
          <a:noAutofit/>
        </a:bodyPr>
        <a:lstStyle/>
        <a:p>
          <a:pPr marL="0" lvl="0" indent="0" algn="l" defTabSz="800100">
            <a:lnSpc>
              <a:spcPct val="100000"/>
            </a:lnSpc>
            <a:spcBef>
              <a:spcPct val="0"/>
            </a:spcBef>
            <a:spcAft>
              <a:spcPct val="35000"/>
            </a:spcAft>
            <a:buNone/>
          </a:pPr>
          <a:r>
            <a:rPr lang="en-GB" sz="1800" kern="1200"/>
            <a:t>Saves time and reduces phone calls due to the chat feature</a:t>
          </a:r>
          <a:endParaRPr lang="en-US" sz="1800" kern="1200"/>
        </a:p>
      </dsp:txBody>
      <dsp:txXfrm>
        <a:off x="1607903" y="1740750"/>
        <a:ext cx="4099159" cy="1392124"/>
      </dsp:txXfrm>
    </dsp:sp>
    <dsp:sp modelId="{685D7330-90A9-44D8-8462-2F4857D731A3}">
      <dsp:nvSpPr>
        <dsp:cNvPr id="0" name=""/>
        <dsp:cNvSpPr/>
      </dsp:nvSpPr>
      <dsp:spPr>
        <a:xfrm>
          <a:off x="0" y="3480905"/>
          <a:ext cx="5707063" cy="139212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465353-2F15-4984-8978-837E1B13C0D3}">
      <dsp:nvSpPr>
        <dsp:cNvPr id="0" name=""/>
        <dsp:cNvSpPr/>
      </dsp:nvSpPr>
      <dsp:spPr>
        <a:xfrm>
          <a:off x="421117" y="3794133"/>
          <a:ext cx="765668" cy="7656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40133AD-67D5-4FC5-A53D-449DF7D3EA1D}">
      <dsp:nvSpPr>
        <dsp:cNvPr id="0" name=""/>
        <dsp:cNvSpPr/>
      </dsp:nvSpPr>
      <dsp:spPr>
        <a:xfrm>
          <a:off x="1607903" y="3480905"/>
          <a:ext cx="4099159" cy="1392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333" tIns="147333" rIns="147333" bIns="147333" numCol="1" spcCol="1270" anchor="ctr" anchorCtr="0">
          <a:noAutofit/>
        </a:bodyPr>
        <a:lstStyle/>
        <a:p>
          <a:pPr marL="0" lvl="0" indent="0" algn="l" defTabSz="800100">
            <a:lnSpc>
              <a:spcPct val="100000"/>
            </a:lnSpc>
            <a:spcBef>
              <a:spcPct val="0"/>
            </a:spcBef>
            <a:spcAft>
              <a:spcPct val="35000"/>
            </a:spcAft>
            <a:buNone/>
          </a:pPr>
          <a:r>
            <a:rPr lang="en-GB" sz="1800" kern="1200"/>
            <a:t>Greatly helps the communication between team members which results in improved teamwork in the care home </a:t>
          </a:r>
          <a:endParaRPr lang="en-US" sz="1800" kern="1200"/>
        </a:p>
      </dsp:txBody>
      <dsp:txXfrm>
        <a:off x="1607903" y="3480905"/>
        <a:ext cx="4099159" cy="13921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5C725D-4960-4BCB-B934-59F05D2AAE6A}">
      <dsp:nvSpPr>
        <dsp:cNvPr id="0" name=""/>
        <dsp:cNvSpPr/>
      </dsp:nvSpPr>
      <dsp:spPr>
        <a:xfrm>
          <a:off x="1025946" y="1084641"/>
          <a:ext cx="1267952" cy="12679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C84241E-1B8D-429F-A0A7-B8F0AB00C22F}">
      <dsp:nvSpPr>
        <dsp:cNvPr id="0" name=""/>
        <dsp:cNvSpPr/>
      </dsp:nvSpPr>
      <dsp:spPr>
        <a:xfrm>
          <a:off x="251086" y="2703660"/>
          <a:ext cx="281767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May need training to learn how to use the app </a:t>
          </a:r>
          <a:endParaRPr lang="en-US" sz="1600" kern="1200"/>
        </a:p>
      </dsp:txBody>
      <dsp:txXfrm>
        <a:off x="251086" y="2703660"/>
        <a:ext cx="2817671" cy="720000"/>
      </dsp:txXfrm>
    </dsp:sp>
    <dsp:sp modelId="{304115B9-79C6-4334-B718-D8A7AF0EF378}">
      <dsp:nvSpPr>
        <dsp:cNvPr id="0" name=""/>
        <dsp:cNvSpPr/>
      </dsp:nvSpPr>
      <dsp:spPr>
        <a:xfrm>
          <a:off x="4336710" y="1084641"/>
          <a:ext cx="1267952" cy="12679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E2783C6-EE85-4F10-868F-E0F7EC6262D9}">
      <dsp:nvSpPr>
        <dsp:cNvPr id="0" name=""/>
        <dsp:cNvSpPr/>
      </dsp:nvSpPr>
      <dsp:spPr>
        <a:xfrm>
          <a:off x="3561850" y="2703660"/>
          <a:ext cx="281767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Staff will need internet access all the time to receive and send messages or calls</a:t>
          </a:r>
          <a:endParaRPr lang="en-US" sz="1600" kern="1200"/>
        </a:p>
      </dsp:txBody>
      <dsp:txXfrm>
        <a:off x="3561850" y="2703660"/>
        <a:ext cx="2817671" cy="720000"/>
      </dsp:txXfrm>
    </dsp:sp>
    <dsp:sp modelId="{011E15FC-F0D8-4FE2-BAB5-192FF32CE9FB}">
      <dsp:nvSpPr>
        <dsp:cNvPr id="0" name=""/>
        <dsp:cNvSpPr/>
      </dsp:nvSpPr>
      <dsp:spPr>
        <a:xfrm>
          <a:off x="7647474" y="1084641"/>
          <a:ext cx="1267952" cy="12679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E00815F-B316-476E-9134-10377B98B3D9}">
      <dsp:nvSpPr>
        <dsp:cNvPr id="0" name=""/>
        <dsp:cNvSpPr/>
      </dsp:nvSpPr>
      <dsp:spPr>
        <a:xfrm>
          <a:off x="6872614" y="2703660"/>
          <a:ext cx="281767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Too many messages can lead to confusion </a:t>
          </a:r>
          <a:endParaRPr lang="en-US" sz="1600" kern="1200"/>
        </a:p>
      </dsp:txBody>
      <dsp:txXfrm>
        <a:off x="6872614" y="2703660"/>
        <a:ext cx="2817671"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38FFC2-ADB3-4ED8-A574-B5D4943AF426}" type="datetimeFigureOut">
              <a:rPr lang="en-GB" smtClean="0"/>
              <a:t>09/02/2026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B385CB-3C2E-493A-9FA2-8B2C6AA7E67F}" type="slidenum">
              <a:rPr lang="en-GB" smtClean="0"/>
              <a:t>‹#›</a:t>
            </a:fld>
            <a:endParaRPr lang="en-GB"/>
          </a:p>
        </p:txBody>
      </p:sp>
    </p:spTree>
    <p:extLst>
      <p:ext uri="{BB962C8B-B14F-4D97-AF65-F5344CB8AC3E}">
        <p14:creationId xmlns:p14="http://schemas.microsoft.com/office/powerpoint/2010/main" val="34083356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B385CB-3C2E-493A-9FA2-8B2C6AA7E67F}" type="slidenum">
              <a:rPr lang="en-GB" smtClean="0"/>
              <a:t>2</a:t>
            </a:fld>
            <a:endParaRPr lang="en-GB"/>
          </a:p>
        </p:txBody>
      </p:sp>
    </p:spTree>
    <p:extLst>
      <p:ext uri="{BB962C8B-B14F-4D97-AF65-F5344CB8AC3E}">
        <p14:creationId xmlns:p14="http://schemas.microsoft.com/office/powerpoint/2010/main" val="26564303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7FE2BFC6-4E16-4134-AB50-BABD889237CA}"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321861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FE2BFC6-4E16-4134-AB50-BABD889237CA}"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3974583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FE2BFC6-4E16-4134-AB50-BABD889237CA}"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18202874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7FE2BFC6-4E16-4134-AB50-BABD889237CA}" type="datetimeFigureOut">
              <a:rPr lang="en-GB" smtClean="0"/>
              <a:t>09/02/2026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30232253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7FE2BFC6-4E16-4134-AB50-BABD889237CA}" type="datetimeFigureOut">
              <a:rPr lang="en-GB" smtClean="0"/>
              <a:t>09/02/2026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4083937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7FE2BFC6-4E16-4134-AB50-BABD889237CA}" type="datetimeFigureOut">
              <a:rPr lang="en-GB" smtClean="0"/>
              <a:t>09/02/2026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13118933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E2BFC6-4E16-4134-AB50-BABD889237CA}" type="datetimeFigureOut">
              <a:rPr lang="en-GB" smtClean="0"/>
              <a:t>09/02/2026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2477902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FE2BFC6-4E16-4134-AB50-BABD889237CA}" type="datetimeFigureOut">
              <a:rPr lang="en-GB" smtClean="0"/>
              <a:t>09/02/2026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3283396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869447-0EF5-49D4-8EDC-3943E0A1F621}" type="slidenum">
              <a:rPr lang="en-GB" smtClean="0"/>
              <a:t>‹#›</a:t>
            </a:fld>
            <a:endParaRPr lang="en-GB"/>
          </a:p>
        </p:txBody>
      </p:sp>
      <p:sp>
        <p:nvSpPr>
          <p:cNvPr id="5" name="Date Placeholder 4"/>
          <p:cNvSpPr>
            <a:spLocks noGrp="1"/>
          </p:cNvSpPr>
          <p:nvPr>
            <p:ph type="dt" sz="half" idx="10"/>
          </p:nvPr>
        </p:nvSpPr>
        <p:spPr/>
        <p:txBody>
          <a:bodyPr/>
          <a:lstStyle/>
          <a:p>
            <a:fld id="{7FE2BFC6-4E16-4134-AB50-BABD889237CA}" type="datetimeFigureOut">
              <a:rPr lang="en-GB" smtClean="0"/>
              <a:t>09/02/2026</a:t>
            </a:fld>
            <a:endParaRPr lang="en-GB"/>
          </a:p>
        </p:txBody>
      </p:sp>
    </p:spTree>
    <p:extLst>
      <p:ext uri="{BB962C8B-B14F-4D97-AF65-F5344CB8AC3E}">
        <p14:creationId xmlns:p14="http://schemas.microsoft.com/office/powerpoint/2010/main" val="4650017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FE2BFC6-4E16-4134-AB50-BABD889237CA}"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41310848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FE2BFC6-4E16-4134-AB50-BABD889237CA}"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595291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FE2BFC6-4E16-4134-AB50-BABD889237CA}"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42918319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FE2BFC6-4E16-4134-AB50-BABD889237CA}"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777034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FE2BFC6-4E16-4134-AB50-BABD889237CA}"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12228415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FE2BFC6-4E16-4134-AB50-BABD889237CA}"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24568792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FE2BFC6-4E16-4134-AB50-BABD889237CA}"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2290259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FE2BFC6-4E16-4134-AB50-BABD889237CA}" type="datetimeFigureOut">
              <a:rPr lang="en-GB" smtClean="0"/>
              <a:t>09/02/2026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A869447-0EF5-49D4-8EDC-3943E0A1F621}" type="slidenum">
              <a:rPr lang="en-GB" smtClean="0"/>
              <a:t>‹#›</a:t>
            </a:fld>
            <a:endParaRPr lang="en-GB"/>
          </a:p>
        </p:txBody>
      </p:sp>
    </p:spTree>
    <p:extLst>
      <p:ext uri="{BB962C8B-B14F-4D97-AF65-F5344CB8AC3E}">
        <p14:creationId xmlns:p14="http://schemas.microsoft.com/office/powerpoint/2010/main" val="133765028"/>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hyperlink" Target="https://www.bing.com/ck/a?!&amp;&amp;p=2ad7bc133ec41bb316cb70cbd7b5238aa6b0d1f03ed7103d0200d3d5c8f19b70JmltdHM9MTc3MDI0OTYwMA&amp;ptn=3&amp;ver=2&amp;hsh=4&amp;fclid=168b02a1-42b3-66b5-15d1-1444430467d0&amp;psq=microsoft+teams+in+healthcare&amp;u=a1aHR0cHM6Ly93d3cuZW5nbGFuZC5uaHMudWsvbG9uZy1yZWFkL21pY3Jvc29mdC10ZWFtcy1hbmQtcmVtb3RlLXdvcmtpbmcv&amp;ntb=1"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texaport.co.uk/blog/microsoft-teams-healthcare#:~:text=Virtual%20consultations%20and%20classes,-Virtual%20healthcare%20has&amp;text=Patients%20can%20also%20receive%20text,foster%20a%20positive%20work%20culture" TargetMode="External"/><Relationship Id="rId2" Type="http://schemas.openxmlformats.org/officeDocument/2006/relationships/hyperlink" Target="https://manxtechgroup.com/capabilities/microsoft-teams/"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www.gov.uk/government/publications/cyber-security-strategy-for-health-and-social-care-2023-to-2030/a-cyber-resilient-health-and-adult-social-care-system-in-england-cyber-security-strategy-to-2030" TargetMode="External"/><Relationship Id="rId7" Type="http://schemas.openxmlformats.org/officeDocument/2006/relationships/hyperlink" Target="NULL" TargetMode="External"/><Relationship Id="rId2" Type="http://schemas.openxmlformats.org/officeDocument/2006/relationships/hyperlink" Target="https://www.gov.uk/government/publications/a-plan-for-digital-health-and-social-care/a-plan-for-digital-health-and-social-care" TargetMode="External"/><Relationship Id="rId1" Type="http://schemas.openxmlformats.org/officeDocument/2006/relationships/slideLayout" Target="../slideLayouts/slideLayout7.xml"/><Relationship Id="rId6" Type="http://schemas.openxmlformats.org/officeDocument/2006/relationships/hyperlink" Target="NULL" TargetMode="External"/><Relationship Id="rId5" Type="http://schemas.openxmlformats.org/officeDocument/2006/relationships/hyperlink" Target="NULL" TargetMode="External"/><Relationship Id="rId4" Type="http://schemas.openxmlformats.org/officeDocument/2006/relationships/hyperlink" Target="https://www.gov.uk/government/publications/government-cyber-action-plan/government-cyber-action-pla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AB284E7-5719-9CC1-6AF4-9AFC621FC17D}"/>
              </a:ext>
            </a:extLst>
          </p:cNvPr>
          <p:cNvSpPr>
            <a:spLocks noGrp="1"/>
          </p:cNvSpPr>
          <p:nvPr>
            <p:ph type="title"/>
          </p:nvPr>
        </p:nvSpPr>
        <p:spPr>
          <a:xfrm>
            <a:off x="194314" y="-196"/>
            <a:ext cx="11994016" cy="6431818"/>
          </a:xfrm>
        </p:spPr>
        <p:txBody>
          <a:bodyPr>
            <a:normAutofit fontScale="90000"/>
          </a:bodyPr>
          <a:lstStyle/>
          <a:p>
            <a:r>
              <a:rPr lang="en-GB" sz="4400" b="1" dirty="0"/>
              <a:t>MICROSOFT 365 AT GREENFIELD</a:t>
            </a:r>
            <a:br>
              <a:rPr lang="en-GB" sz="4400" b="1" dirty="0"/>
            </a:br>
            <a:br>
              <a:rPr lang="en-GB" dirty="0"/>
            </a:br>
            <a:r>
              <a:rPr lang="en-GB" sz="4000" b="1" dirty="0">
                <a:solidFill>
                  <a:schemeClr val="tx1"/>
                </a:solidFill>
              </a:rPr>
              <a:t>Lecturer –Paul Clayton</a:t>
            </a:r>
            <a:br>
              <a:rPr lang="en-GB" sz="4000" b="1" dirty="0">
                <a:solidFill>
                  <a:schemeClr val="tx1"/>
                </a:solidFill>
              </a:rPr>
            </a:br>
            <a:br>
              <a:rPr lang="en-GB" sz="4000" b="1" dirty="0">
                <a:solidFill>
                  <a:schemeClr val="tx1"/>
                </a:solidFill>
              </a:rPr>
            </a:br>
            <a:r>
              <a:rPr lang="en-GB" b="1" dirty="0">
                <a:solidFill>
                  <a:schemeClr val="tx1"/>
                </a:solidFill>
              </a:rPr>
              <a:t>   Module code:</a:t>
            </a:r>
            <a:br>
              <a:rPr lang="en-GB" b="1" dirty="0"/>
            </a:br>
            <a:r>
              <a:rPr lang="en-GB" dirty="0">
                <a:solidFill>
                  <a:schemeClr val="tx1"/>
                </a:solidFill>
              </a:rPr>
              <a:t>      </a:t>
            </a:r>
            <a:r>
              <a:rPr lang="en-GB" b="1" dirty="0">
                <a:solidFill>
                  <a:schemeClr val="tx1"/>
                </a:solidFill>
              </a:rPr>
              <a:t> LCHS4007</a:t>
            </a:r>
            <a:br>
              <a:rPr lang="en-GB" dirty="0"/>
            </a:br>
            <a:br>
              <a:rPr lang="en-GB" dirty="0"/>
            </a:br>
            <a:r>
              <a:rPr lang="en-GB" dirty="0">
                <a:solidFill>
                  <a:schemeClr val="tx1"/>
                </a:solidFill>
              </a:rPr>
              <a:t>(</a:t>
            </a:r>
            <a:r>
              <a:rPr lang="en-GB" b="1" dirty="0">
                <a:solidFill>
                  <a:schemeClr val="tx1"/>
                </a:solidFill>
              </a:rPr>
              <a:t>Group presentation)</a:t>
            </a:r>
            <a:br>
              <a:rPr lang="en-GB" b="1" dirty="0">
                <a:solidFill>
                  <a:schemeClr val="tx1"/>
                </a:solidFill>
              </a:rPr>
            </a:br>
            <a:br>
              <a:rPr lang="en-GB" b="1" dirty="0"/>
            </a:br>
            <a:r>
              <a:rPr lang="en-GB" b="1" dirty="0">
                <a:solidFill>
                  <a:schemeClr val="tx1"/>
                </a:solidFill>
              </a:rPr>
              <a:t>       Rajnit   Kaur</a:t>
            </a:r>
            <a:br>
              <a:rPr lang="en-GB" dirty="0"/>
            </a:br>
            <a:r>
              <a:rPr lang="en-GB" dirty="0">
                <a:solidFill>
                  <a:schemeClr val="tx1"/>
                </a:solidFill>
              </a:rPr>
              <a:t>    </a:t>
            </a:r>
            <a:r>
              <a:rPr lang="en-GB" b="1" dirty="0">
                <a:solidFill>
                  <a:schemeClr val="tx1"/>
                </a:solidFill>
              </a:rPr>
              <a:t>   Sukhwinder  Kaur </a:t>
            </a:r>
            <a:br>
              <a:rPr lang="en-GB" b="1" dirty="0"/>
            </a:br>
            <a:r>
              <a:rPr lang="en-GB" b="1" dirty="0">
                <a:solidFill>
                  <a:schemeClr val="tx1"/>
                </a:solidFill>
              </a:rPr>
              <a:t>       Oksana </a:t>
            </a:r>
            <a:r>
              <a:rPr lang="en-GB" b="1" dirty="0" err="1">
                <a:solidFill>
                  <a:schemeClr val="tx1"/>
                </a:solidFill>
              </a:rPr>
              <a:t>Lazdovska</a:t>
            </a:r>
            <a:r>
              <a:rPr lang="en-GB" dirty="0">
                <a:solidFill>
                  <a:schemeClr val="tx1"/>
                </a:solidFill>
              </a:rPr>
              <a:t>   </a:t>
            </a:r>
            <a:br>
              <a:rPr lang="en-GB" dirty="0"/>
            </a:br>
            <a:endParaRPr lang="en-GB" dirty="0">
              <a:solidFill>
                <a:schemeClr val="tx1"/>
              </a:solidFill>
            </a:endParaRPr>
          </a:p>
        </p:txBody>
      </p:sp>
      <p:pic>
        <p:nvPicPr>
          <p:cNvPr id="7" name="Content Placeholder 6" descr="A group of colorful icons&#10;&#10;AI-generated content may be incorrect.">
            <a:extLst>
              <a:ext uri="{FF2B5EF4-FFF2-40B4-BE49-F238E27FC236}">
                <a16:creationId xmlns:a16="http://schemas.microsoft.com/office/drawing/2014/main" id="{21542AF9-771F-29C2-D149-C9B9E72AB1D7}"/>
              </a:ext>
            </a:extLst>
          </p:cNvPr>
          <p:cNvPicPr>
            <a:picLocks noGrp="1" noChangeAspect="1"/>
          </p:cNvPicPr>
          <p:nvPr>
            <p:ph idx="1"/>
          </p:nvPr>
        </p:nvPicPr>
        <p:blipFill>
          <a:blip r:embed="rId2"/>
          <a:stretch>
            <a:fillRect/>
          </a:stretch>
        </p:blipFill>
        <p:spPr>
          <a:xfrm>
            <a:off x="5511579" y="2489362"/>
            <a:ext cx="3979066" cy="3273419"/>
          </a:xfrm>
          <a:prstGeom prst="rect">
            <a:avLst/>
          </a:prstGeom>
        </p:spPr>
      </p:pic>
    </p:spTree>
    <p:extLst>
      <p:ext uri="{BB962C8B-B14F-4D97-AF65-F5344CB8AC3E}">
        <p14:creationId xmlns:p14="http://schemas.microsoft.com/office/powerpoint/2010/main" val="2449618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A9DE5-140B-3CE7-0D92-46458B489E1B}"/>
              </a:ext>
            </a:extLst>
          </p:cNvPr>
          <p:cNvSpPr>
            <a:spLocks noGrp="1"/>
          </p:cNvSpPr>
          <p:nvPr>
            <p:ph type="title"/>
          </p:nvPr>
        </p:nvSpPr>
        <p:spPr>
          <a:xfrm>
            <a:off x="4096006" y="857405"/>
            <a:ext cx="8596668" cy="1320800"/>
          </a:xfrm>
        </p:spPr>
        <p:txBody>
          <a:bodyPr/>
          <a:lstStyle/>
          <a:p>
            <a:r>
              <a:rPr lang="en-GB" b="1"/>
              <a:t>Contents</a:t>
            </a:r>
          </a:p>
        </p:txBody>
      </p:sp>
      <p:sp>
        <p:nvSpPr>
          <p:cNvPr id="4" name="TextBox 3">
            <a:extLst>
              <a:ext uri="{FF2B5EF4-FFF2-40B4-BE49-F238E27FC236}">
                <a16:creationId xmlns:a16="http://schemas.microsoft.com/office/drawing/2014/main" id="{A9CF343B-80DE-02F1-58AA-5534A248AB4B}"/>
              </a:ext>
            </a:extLst>
          </p:cNvPr>
          <p:cNvSpPr txBox="1"/>
          <p:nvPr/>
        </p:nvSpPr>
        <p:spPr>
          <a:xfrm>
            <a:off x="1849349" y="1923953"/>
            <a:ext cx="7171362" cy="1987916"/>
          </a:xfrm>
          <a:prstGeom prst="rect">
            <a:avLst/>
          </a:prstGeom>
          <a:noFill/>
        </p:spPr>
        <p:txBody>
          <a:bodyPr wrap="square" lIns="91440" tIns="45720" rIns="91440" bIns="45720" anchor="t">
            <a:spAutoFit/>
          </a:bodyPr>
          <a:lstStyle/>
          <a:p>
            <a:pPr marL="347345" indent="-347345">
              <a:lnSpc>
                <a:spcPct val="115000"/>
              </a:lnSpc>
              <a:buFont typeface="Arial" panose="020B0604020202020204" pitchFamily="34" charset="0"/>
              <a:buChar char="•"/>
            </a:pPr>
            <a:r>
              <a:rPr lang="en-GB" sz="1800">
                <a:solidFill>
                  <a:srgbClr val="000000"/>
                </a:solidFill>
                <a:effectLst/>
                <a:latin typeface="Aptos"/>
              </a:rPr>
              <a:t>Microsoft 365 productivity application – Microsoft Excel –</a:t>
            </a:r>
            <a:r>
              <a:rPr lang="en-GB">
                <a:solidFill>
                  <a:srgbClr val="000000"/>
                </a:solidFill>
                <a:latin typeface="Aptos"/>
              </a:rPr>
              <a:t> </a:t>
            </a:r>
            <a:r>
              <a:rPr lang="en-GB" err="1">
                <a:solidFill>
                  <a:srgbClr val="000000"/>
                </a:solidFill>
                <a:latin typeface="Aptos"/>
              </a:rPr>
              <a:t>Rajnit</a:t>
            </a:r>
            <a:r>
              <a:rPr lang="en-GB" sz="1800">
                <a:solidFill>
                  <a:srgbClr val="000000"/>
                </a:solidFill>
                <a:effectLst/>
                <a:latin typeface="Aptos"/>
              </a:rPr>
              <a:t> Kaur (2527844)</a:t>
            </a:r>
            <a:endParaRPr lang="en-US">
              <a:latin typeface="Aptos"/>
            </a:endParaRPr>
          </a:p>
          <a:p>
            <a:pPr marL="347345" indent="-347345" algn="l" rtl="0" eaLnBrk="1" latinLnBrk="0" hangingPunct="1">
              <a:lnSpc>
                <a:spcPct val="115000"/>
              </a:lnSpc>
              <a:buFont typeface="Arial" panose="020B0604020202020204" pitchFamily="34" charset="0"/>
              <a:buChar char="•"/>
            </a:pPr>
            <a:r>
              <a:rPr lang="en-GB" sz="1800">
                <a:solidFill>
                  <a:srgbClr val="000000"/>
                </a:solidFill>
                <a:effectLst/>
                <a:latin typeface="Aptos"/>
              </a:rPr>
              <a:t>Microsoft 365 communication tool – Microsoft Teams – Sukhwinder Kaur (</a:t>
            </a:r>
            <a:r>
              <a:rPr lang="en-GB">
                <a:solidFill>
                  <a:srgbClr val="000000"/>
                </a:solidFill>
                <a:latin typeface="Aptos"/>
              </a:rPr>
              <a:t>2505759</a:t>
            </a:r>
            <a:r>
              <a:rPr lang="en-GB" sz="1800">
                <a:solidFill>
                  <a:srgbClr val="000000"/>
                </a:solidFill>
                <a:effectLst/>
                <a:latin typeface="Aptos"/>
              </a:rPr>
              <a:t>)</a:t>
            </a:r>
          </a:p>
          <a:p>
            <a:pPr marL="347345" indent="-347345" algn="l" rtl="0" eaLnBrk="1" latinLnBrk="0" hangingPunct="1">
              <a:lnSpc>
                <a:spcPct val="115000"/>
              </a:lnSpc>
              <a:buFont typeface="Arial" panose="020B0604020202020204" pitchFamily="34" charset="0"/>
              <a:buChar char="•"/>
            </a:pPr>
            <a:r>
              <a:rPr lang="en-GB" sz="1800">
                <a:solidFill>
                  <a:srgbClr val="000000"/>
                </a:solidFill>
                <a:effectLst/>
                <a:latin typeface="Aptos"/>
              </a:rPr>
              <a:t>Digital safety action plan for Greenfield Home Care Agency – Oksana </a:t>
            </a:r>
            <a:r>
              <a:rPr lang="en-GB" err="1">
                <a:solidFill>
                  <a:srgbClr val="000000"/>
                </a:solidFill>
                <a:latin typeface="Aptos"/>
              </a:rPr>
              <a:t>Lazdovska</a:t>
            </a:r>
            <a:r>
              <a:rPr lang="en-GB" sz="1800">
                <a:solidFill>
                  <a:srgbClr val="000000"/>
                </a:solidFill>
                <a:effectLst/>
                <a:latin typeface="Aptos"/>
              </a:rPr>
              <a:t> (2511190)</a:t>
            </a:r>
            <a:endParaRPr lang="en-GB" sz="1800" kern="100">
              <a:effectLst/>
              <a:latin typeface="Aptos"/>
              <a:ea typeface="Aptos" panose="020B000402020202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2C5C56B5-6D89-B844-163C-A7CD6A337881}"/>
              </a:ext>
            </a:extLst>
          </p:cNvPr>
          <p:cNvSpPr txBox="1"/>
          <p:nvPr/>
        </p:nvSpPr>
        <p:spPr>
          <a:xfrm>
            <a:off x="-1366464" y="8393987"/>
            <a:ext cx="1643865" cy="10259412"/>
          </a:xfrm>
          <a:prstGeom prst="rect">
            <a:avLst/>
          </a:prstGeom>
          <a:noFill/>
        </p:spPr>
        <p:txBody>
          <a:bodyPr wrap="square">
            <a:spAutoFit/>
          </a:bodyPr>
          <a:lstStyle/>
          <a:p>
            <a:pPr marL="0" algn="l" rtl="0" eaLnBrk="1" latinLnBrk="0" hangingPunct="1">
              <a:lnSpc>
                <a:spcPct val="115000"/>
              </a:lnSpc>
              <a:spcAft>
                <a:spcPts val="800"/>
              </a:spcAft>
              <a:buNone/>
            </a:pPr>
            <a:r>
              <a:rPr lang="en-GB" sz="1800">
                <a:solidFill>
                  <a:srgbClr val="000000"/>
                </a:solidFill>
                <a:effectLst/>
                <a:latin typeface="Aptos" panose="020B0004020202020204" pitchFamily="34" charset="0"/>
              </a:rPr>
              <a:t>Contents</a:t>
            </a:r>
          </a:p>
          <a:p>
            <a:pPr marL="347472" indent="-347472" algn="l" rtl="0" eaLnBrk="1" latinLnBrk="0" hangingPunct="1">
              <a:lnSpc>
                <a:spcPct val="115000"/>
              </a:lnSpc>
              <a:spcAft>
                <a:spcPts val="800"/>
              </a:spcAft>
              <a:buFont typeface="Arial" panose="020B0604020202020204" pitchFamily="34" charset="0"/>
              <a:buChar char="•"/>
            </a:pPr>
            <a:r>
              <a:rPr lang="en-GB" sz="1800">
                <a:solidFill>
                  <a:srgbClr val="000000"/>
                </a:solidFill>
                <a:effectLst/>
                <a:latin typeface="Aptos" panose="020B0004020202020204" pitchFamily="34" charset="0"/>
              </a:rPr>
              <a:t>Microsoft 365 Productivity Application – Microsoft Excel – Rajnit Kaur (2527844)</a:t>
            </a:r>
          </a:p>
          <a:p>
            <a:pPr marL="347472" indent="-347472" algn="l" rtl="0" eaLnBrk="1" latinLnBrk="0" hangingPunct="1">
              <a:lnSpc>
                <a:spcPct val="115000"/>
              </a:lnSpc>
              <a:spcAft>
                <a:spcPts val="800"/>
              </a:spcAft>
              <a:buFont typeface="Arial" panose="020B0604020202020204" pitchFamily="34" charset="0"/>
              <a:buChar char="•"/>
            </a:pPr>
            <a:r>
              <a:rPr lang="en-GB" sz="1800">
                <a:solidFill>
                  <a:srgbClr val="000000"/>
                </a:solidFill>
                <a:effectLst/>
                <a:latin typeface="Aptos" panose="020B0004020202020204" pitchFamily="34" charset="0"/>
              </a:rPr>
              <a:t>Microsoft 365 Communication Tool – Microsoft Teams – Sukhwinder Kaur (205759)</a:t>
            </a:r>
          </a:p>
          <a:p>
            <a:pPr marL="347472" indent="-347472" algn="l" rtl="0" eaLnBrk="1" latinLnBrk="0" hangingPunct="1">
              <a:lnSpc>
                <a:spcPct val="115000"/>
              </a:lnSpc>
              <a:spcAft>
                <a:spcPts val="800"/>
              </a:spcAft>
              <a:buFont typeface="Arial" panose="020B0604020202020204" pitchFamily="34" charset="0"/>
              <a:buChar char="•"/>
            </a:pPr>
            <a:r>
              <a:rPr lang="en-GB" sz="1800">
                <a:solidFill>
                  <a:srgbClr val="000000"/>
                </a:solidFill>
                <a:effectLst/>
                <a:latin typeface="Aptos" panose="020B0004020202020204" pitchFamily="34" charset="0"/>
              </a:rPr>
              <a:t>Digital Safety Action Plan for Greenfield Home Care Agency – Oksana Lazdovska (2511190)</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1D568FF8-A912-663E-B363-EF675FD01B7F}"/>
              </a:ext>
            </a:extLst>
          </p:cNvPr>
          <p:cNvSpPr txBox="1"/>
          <p:nvPr/>
        </p:nvSpPr>
        <p:spPr>
          <a:xfrm>
            <a:off x="2690117" y="8997710"/>
            <a:ext cx="6811766" cy="3970318"/>
          </a:xfrm>
          <a:prstGeom prst="rect">
            <a:avLst/>
          </a:prstGeom>
          <a:noFill/>
        </p:spPr>
        <p:txBody>
          <a:bodyPr wrap="square">
            <a:spAutoFit/>
          </a:bodyPr>
          <a:lstStyle/>
          <a:p>
            <a:r>
              <a:rPr lang="en-GB"/>
              <a:t>Contents</a:t>
            </a:r>
          </a:p>
          <a:p>
            <a:pPr lvl="0"/>
            <a:r>
              <a:rPr lang="en-GB"/>
              <a:t>Microsoft 365 productivity application-Microsoft Excel- Rajnit Kaur (2527844)</a:t>
            </a:r>
          </a:p>
          <a:p>
            <a:pPr lvl="0"/>
            <a:r>
              <a:rPr lang="en-GB"/>
              <a:t>Microsoft 365 Communication Tool-Microsoft Teams-Sukhwinder Kaur (205759)</a:t>
            </a:r>
          </a:p>
          <a:p>
            <a:pPr lvl="0"/>
            <a:r>
              <a:rPr lang="en-GB"/>
              <a:t>Digital Safety Action plan for Greenfield Home Care Agency-Oksana </a:t>
            </a:r>
            <a:r>
              <a:rPr lang="en-GB" err="1"/>
              <a:t>Lazdovska</a:t>
            </a:r>
            <a:r>
              <a:rPr lang="en-GB"/>
              <a:t>(2511190)</a:t>
            </a:r>
          </a:p>
          <a:p>
            <a:r>
              <a:rPr lang="en-GB"/>
              <a:t>Contents</a:t>
            </a:r>
          </a:p>
          <a:p>
            <a:pPr lvl="0"/>
            <a:r>
              <a:rPr lang="en-GB"/>
              <a:t>Microsoft 365 productivity application-Microsoft Excel- Rajnit Kaur (2527844)</a:t>
            </a:r>
          </a:p>
          <a:p>
            <a:pPr lvl="0"/>
            <a:r>
              <a:rPr lang="en-GB"/>
              <a:t>Microsoft 365 Communication Tool-Microsoft Teams-Sukhwinder Kaur (205759)</a:t>
            </a:r>
          </a:p>
          <a:p>
            <a:pPr lvl="0"/>
            <a:r>
              <a:rPr lang="en-GB"/>
              <a:t>Digital Safety Action plan for Greenfield Home Care Agency-Oksana </a:t>
            </a:r>
            <a:r>
              <a:rPr lang="en-GB" err="1"/>
              <a:t>Lazdovska</a:t>
            </a:r>
            <a:r>
              <a:rPr lang="en-GB"/>
              <a:t> (2511190)</a:t>
            </a:r>
          </a:p>
        </p:txBody>
      </p:sp>
      <p:pic>
        <p:nvPicPr>
          <p:cNvPr id="5" name="Picture 4" descr="A collage of two people&#10;&#10;AI-generated content may be incorrect.">
            <a:extLst>
              <a:ext uri="{FF2B5EF4-FFF2-40B4-BE49-F238E27FC236}">
                <a16:creationId xmlns:a16="http://schemas.microsoft.com/office/drawing/2014/main" id="{33538E21-5938-6F42-35DF-402E54C24D4C}"/>
              </a:ext>
            </a:extLst>
          </p:cNvPr>
          <p:cNvPicPr>
            <a:picLocks noChangeAspect="1"/>
          </p:cNvPicPr>
          <p:nvPr/>
        </p:nvPicPr>
        <p:blipFill>
          <a:blip r:embed="rId3"/>
          <a:stretch>
            <a:fillRect/>
          </a:stretch>
        </p:blipFill>
        <p:spPr>
          <a:xfrm>
            <a:off x="9020710" y="0"/>
            <a:ext cx="3191837" cy="6858000"/>
          </a:xfrm>
          <a:prstGeom prst="rect">
            <a:avLst/>
          </a:prstGeom>
        </p:spPr>
      </p:pic>
    </p:spTree>
    <p:extLst>
      <p:ext uri="{BB962C8B-B14F-4D97-AF65-F5344CB8AC3E}">
        <p14:creationId xmlns:p14="http://schemas.microsoft.com/office/powerpoint/2010/main" val="5127802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1F480-E672-9EA7-B7B1-41CE83E214E9}"/>
              </a:ext>
            </a:extLst>
          </p:cNvPr>
          <p:cNvSpPr>
            <a:spLocks noGrp="1"/>
          </p:cNvSpPr>
          <p:nvPr>
            <p:ph type="title"/>
          </p:nvPr>
        </p:nvSpPr>
        <p:spPr>
          <a:xfrm>
            <a:off x="1007393" y="520399"/>
            <a:ext cx="8596668" cy="797960"/>
          </a:xfrm>
        </p:spPr>
        <p:txBody>
          <a:bodyPr>
            <a:normAutofit/>
          </a:bodyPr>
          <a:lstStyle/>
          <a:p>
            <a:r>
              <a:rPr lang="en-GB" sz="2000" b="1"/>
              <a:t>Current staff practices                        </a:t>
            </a:r>
            <a:r>
              <a:rPr lang="en-GB" sz="1800" b="1"/>
              <a:t>How Excel Improves the Process</a:t>
            </a:r>
          </a:p>
        </p:txBody>
      </p:sp>
      <p:sp>
        <p:nvSpPr>
          <p:cNvPr id="3" name="Content Placeholder 2">
            <a:extLst>
              <a:ext uri="{FF2B5EF4-FFF2-40B4-BE49-F238E27FC236}">
                <a16:creationId xmlns:a16="http://schemas.microsoft.com/office/drawing/2014/main" id="{B2C21062-71CA-CC41-6469-C604CAA5EA34}"/>
              </a:ext>
            </a:extLst>
          </p:cNvPr>
          <p:cNvSpPr>
            <a:spLocks noGrp="1"/>
          </p:cNvSpPr>
          <p:nvPr>
            <p:ph sz="half" idx="1"/>
          </p:nvPr>
        </p:nvSpPr>
        <p:spPr>
          <a:xfrm>
            <a:off x="656785" y="1571947"/>
            <a:ext cx="4184035" cy="4602977"/>
          </a:xfrm>
        </p:spPr>
        <p:txBody>
          <a:bodyPr>
            <a:normAutofit/>
          </a:bodyPr>
          <a:lstStyle/>
          <a:p>
            <a:r>
              <a:rPr lang="en-GB">
                <a:solidFill>
                  <a:schemeClr val="tx1"/>
                </a:solidFill>
              </a:rPr>
              <a:t>Staff use paper and handwritten notes.</a:t>
            </a:r>
          </a:p>
          <a:p>
            <a:r>
              <a:rPr lang="en-GB">
                <a:solidFill>
                  <a:schemeClr val="tx1"/>
                </a:solidFill>
              </a:rPr>
              <a:t>Paper is used for Schedules, attendance  and medication records.</a:t>
            </a:r>
          </a:p>
          <a:p>
            <a:r>
              <a:rPr lang="en-GB">
                <a:solidFill>
                  <a:schemeClr val="tx1"/>
                </a:solidFill>
              </a:rPr>
              <a:t>This method is time-consuming and hard to update.</a:t>
            </a:r>
          </a:p>
          <a:p>
            <a:r>
              <a:rPr lang="en-GB">
                <a:solidFill>
                  <a:schemeClr val="tx1"/>
                </a:solidFill>
              </a:rPr>
              <a:t>Mistakes can happen more easily.</a:t>
            </a:r>
          </a:p>
          <a:p>
            <a:r>
              <a:rPr lang="en-GB">
                <a:solidFill>
                  <a:schemeClr val="tx1"/>
                </a:solidFill>
              </a:rPr>
              <a:t>Important information can get lost</a:t>
            </a:r>
          </a:p>
          <a:p>
            <a:r>
              <a:rPr lang="en-GB">
                <a:solidFill>
                  <a:schemeClr val="tx1"/>
                </a:solidFill>
              </a:rPr>
              <a:t>Sharing information between staff is slow.</a:t>
            </a:r>
          </a:p>
          <a:p>
            <a:r>
              <a:rPr lang="en-GB">
                <a:solidFill>
                  <a:schemeClr val="tx1"/>
                </a:solidFill>
              </a:rPr>
              <a:t>Communication is slow.</a:t>
            </a:r>
          </a:p>
          <a:p>
            <a:pPr marL="0" indent="0">
              <a:buNone/>
            </a:pPr>
            <a:endParaRPr lang="en-GB">
              <a:solidFill>
                <a:schemeClr val="tx1"/>
              </a:solidFill>
            </a:endParaRPr>
          </a:p>
          <a:p>
            <a:endParaRPr lang="en-GB">
              <a:solidFill>
                <a:schemeClr val="tx1"/>
              </a:solidFill>
            </a:endParaRPr>
          </a:p>
          <a:p>
            <a:pPr marL="0" indent="0">
              <a:buNone/>
            </a:pPr>
            <a:endParaRPr lang="en-GB">
              <a:solidFill>
                <a:schemeClr val="tx1"/>
              </a:solidFill>
            </a:endParaRPr>
          </a:p>
        </p:txBody>
      </p:sp>
      <p:sp>
        <p:nvSpPr>
          <p:cNvPr id="4" name="Content Placeholder 3">
            <a:extLst>
              <a:ext uri="{FF2B5EF4-FFF2-40B4-BE49-F238E27FC236}">
                <a16:creationId xmlns:a16="http://schemas.microsoft.com/office/drawing/2014/main" id="{EE7D2E42-EA85-8EED-8FFB-FCC5EAA8BAFC}"/>
              </a:ext>
            </a:extLst>
          </p:cNvPr>
          <p:cNvSpPr>
            <a:spLocks noGrp="1"/>
          </p:cNvSpPr>
          <p:nvPr>
            <p:ph sz="half" idx="2"/>
          </p:nvPr>
        </p:nvSpPr>
        <p:spPr>
          <a:xfrm>
            <a:off x="5089970" y="1571947"/>
            <a:ext cx="4184034" cy="4469416"/>
          </a:xfrm>
        </p:spPr>
        <p:txBody>
          <a:bodyPr>
            <a:normAutofit/>
          </a:bodyPr>
          <a:lstStyle/>
          <a:p>
            <a:r>
              <a:rPr lang="en-GB"/>
              <a:t>Digital Tracking: Easily create and update Schedules  ,Medication  logs and attendance.</a:t>
            </a:r>
          </a:p>
          <a:p>
            <a:r>
              <a:rPr lang="en-GB"/>
              <a:t>Real-time Updates: Changes are instantly visible to all stall via Microsoft 365.</a:t>
            </a:r>
          </a:p>
          <a:p>
            <a:r>
              <a:rPr lang="en-GB"/>
              <a:t>Automation :Formulas  handle calculations automatically to prevent errors.</a:t>
            </a:r>
          </a:p>
          <a:p>
            <a:r>
              <a:rPr lang="en-GB"/>
              <a:t>Efficiency :Saves  time and improves accuracy across the agency.</a:t>
            </a:r>
          </a:p>
        </p:txBody>
      </p:sp>
      <p:pic>
        <p:nvPicPr>
          <p:cNvPr id="32" name="Picture 31" descr="A green square with white x in it&#10;&#10;AI-generated content may be incorrect.">
            <a:extLst>
              <a:ext uri="{FF2B5EF4-FFF2-40B4-BE49-F238E27FC236}">
                <a16:creationId xmlns:a16="http://schemas.microsoft.com/office/drawing/2014/main" id="{E69A9E60-B317-6652-CD6B-2320AF0E6D62}"/>
              </a:ext>
            </a:extLst>
          </p:cNvPr>
          <p:cNvPicPr>
            <a:picLocks noChangeAspect="1"/>
          </p:cNvPicPr>
          <p:nvPr/>
        </p:nvPicPr>
        <p:blipFill>
          <a:blip r:embed="rId2"/>
          <a:stretch>
            <a:fillRect/>
          </a:stretch>
        </p:blipFill>
        <p:spPr>
          <a:xfrm flipH="1">
            <a:off x="9524999" y="6701882"/>
            <a:ext cx="156117" cy="156117"/>
          </a:xfrm>
          <a:prstGeom prst="rect">
            <a:avLst/>
          </a:prstGeom>
        </p:spPr>
      </p:pic>
    </p:spTree>
    <p:extLst>
      <p:ext uri="{BB962C8B-B14F-4D97-AF65-F5344CB8AC3E}">
        <p14:creationId xmlns:p14="http://schemas.microsoft.com/office/powerpoint/2010/main" val="16448291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2EBF6-1B0A-9C59-EAB5-4A8D2D5C73BB}"/>
              </a:ext>
            </a:extLst>
          </p:cNvPr>
          <p:cNvSpPr>
            <a:spLocks noGrp="1"/>
          </p:cNvSpPr>
          <p:nvPr>
            <p:ph type="title"/>
          </p:nvPr>
        </p:nvSpPr>
        <p:spPr>
          <a:xfrm>
            <a:off x="677334" y="602166"/>
            <a:ext cx="8596668" cy="1328234"/>
          </a:xfrm>
        </p:spPr>
        <p:txBody>
          <a:bodyPr/>
          <a:lstStyle/>
          <a:p>
            <a:r>
              <a:rPr lang="en-GB" b="1"/>
              <a:t>Advantages                Disadvantages</a:t>
            </a:r>
          </a:p>
        </p:txBody>
      </p:sp>
      <p:sp>
        <p:nvSpPr>
          <p:cNvPr id="3" name="Content Placeholder 2">
            <a:extLst>
              <a:ext uri="{FF2B5EF4-FFF2-40B4-BE49-F238E27FC236}">
                <a16:creationId xmlns:a16="http://schemas.microsoft.com/office/drawing/2014/main" id="{F4B118BF-D4F8-565B-004D-BFFB481C4C49}"/>
              </a:ext>
            </a:extLst>
          </p:cNvPr>
          <p:cNvSpPr>
            <a:spLocks noGrp="1"/>
          </p:cNvSpPr>
          <p:nvPr>
            <p:ph sz="half" idx="1"/>
          </p:nvPr>
        </p:nvSpPr>
        <p:spPr>
          <a:xfrm>
            <a:off x="211874" y="2160589"/>
            <a:ext cx="4649496" cy="3880772"/>
          </a:xfrm>
        </p:spPr>
        <p:txBody>
          <a:bodyPr/>
          <a:lstStyle/>
          <a:p>
            <a:pPr marL="347472" indent="-347472" algn="l" rtl="0" eaLnBrk="1" latinLnBrk="0" hangingPunct="1">
              <a:spcBef>
                <a:spcPts val="1000"/>
              </a:spcBef>
              <a:buFont typeface="Arial" panose="020B0604020202020204" pitchFamily="34" charset="0"/>
              <a:buChar char="•"/>
            </a:pPr>
            <a:r>
              <a:rPr lang="en-GB" sz="1800">
                <a:solidFill>
                  <a:srgbClr val="404040"/>
                </a:solidFill>
                <a:effectLst/>
                <a:latin typeface="Trebuchet MS" panose="020B0603020202020204" pitchFamily="34" charset="0"/>
              </a:rPr>
              <a:t>Reduces paperwork, saving valuable time.</a:t>
            </a:r>
          </a:p>
          <a:p>
            <a:pPr marL="347472" indent="-347472" algn="l" rtl="0" eaLnBrk="1" latinLnBrk="0" hangingPunct="1">
              <a:spcBef>
                <a:spcPts val="1000"/>
              </a:spcBef>
              <a:buFont typeface="Arial" panose="020B0604020202020204" pitchFamily="34" charset="0"/>
              <a:buChar char="•"/>
            </a:pPr>
            <a:r>
              <a:rPr lang="en-GB" sz="1800">
                <a:solidFill>
                  <a:srgbClr val="404040"/>
                </a:solidFill>
                <a:effectLst/>
                <a:latin typeface="Trebuchet MS" panose="020B0603020202020204" pitchFamily="34" charset="0"/>
              </a:rPr>
              <a:t>Enhances accuracy and keeps things well organised.</a:t>
            </a:r>
          </a:p>
          <a:p>
            <a:pPr marL="347472" indent="-347472" algn="l" rtl="0" eaLnBrk="1" latinLnBrk="0" hangingPunct="1">
              <a:spcBef>
                <a:spcPts val="1000"/>
              </a:spcBef>
              <a:buFont typeface="Arial" panose="020B0604020202020204" pitchFamily="34" charset="0"/>
              <a:buChar char="•"/>
            </a:pPr>
            <a:r>
              <a:rPr lang="en-GB" sz="1800">
                <a:solidFill>
                  <a:srgbClr val="404040"/>
                </a:solidFill>
                <a:effectLst/>
                <a:latin typeface="Trebuchet MS" panose="020B0603020202020204" pitchFamily="34" charset="0"/>
              </a:rPr>
              <a:t>Simple to update and distribute among staff.</a:t>
            </a:r>
          </a:p>
          <a:p>
            <a:pPr marL="347472" indent="-347472" algn="l" rtl="0" eaLnBrk="1" latinLnBrk="0" hangingPunct="1">
              <a:spcBef>
                <a:spcPts val="1000"/>
              </a:spcBef>
              <a:buFont typeface="Arial" panose="020B0604020202020204" pitchFamily="34" charset="0"/>
              <a:buChar char="•"/>
            </a:pPr>
            <a:r>
              <a:rPr lang="en-GB" sz="1800">
                <a:solidFill>
                  <a:srgbClr val="404040"/>
                </a:solidFill>
                <a:effectLst/>
                <a:latin typeface="Trebuchet MS" panose="020B0603020202020204" pitchFamily="34" charset="0"/>
              </a:rPr>
              <a:t>Facilitates improved collaboration and communication.</a:t>
            </a:r>
            <a:endParaRPr lang="en-GB"/>
          </a:p>
        </p:txBody>
      </p:sp>
      <p:sp>
        <p:nvSpPr>
          <p:cNvPr id="4" name="Content Placeholder 3">
            <a:extLst>
              <a:ext uri="{FF2B5EF4-FFF2-40B4-BE49-F238E27FC236}">
                <a16:creationId xmlns:a16="http://schemas.microsoft.com/office/drawing/2014/main" id="{EA50A90C-7F88-A0E2-BA81-3F6FD60BE166}"/>
              </a:ext>
            </a:extLst>
          </p:cNvPr>
          <p:cNvSpPr>
            <a:spLocks noGrp="1"/>
          </p:cNvSpPr>
          <p:nvPr>
            <p:ph sz="half" idx="2"/>
          </p:nvPr>
        </p:nvSpPr>
        <p:spPr/>
        <p:txBody>
          <a:bodyPr/>
          <a:lstStyle/>
          <a:p>
            <a:pPr marL="347472" indent="-347472" algn="l" rtl="0" eaLnBrk="1" latinLnBrk="0" hangingPunct="1">
              <a:spcBef>
                <a:spcPts val="1000"/>
              </a:spcBef>
              <a:buFont typeface="Arial" panose="020B0604020202020204" pitchFamily="34" charset="0"/>
              <a:buChar char="•"/>
            </a:pPr>
            <a:r>
              <a:rPr lang="en-GB" sz="1800">
                <a:solidFill>
                  <a:srgbClr val="404040"/>
                </a:solidFill>
                <a:effectLst/>
                <a:latin typeface="Trebuchet MS" panose="020B0603020202020204" pitchFamily="34" charset="0"/>
              </a:rPr>
              <a:t>Employees might require training to become proficient with Excel.</a:t>
            </a:r>
          </a:p>
          <a:p>
            <a:pPr marL="347472" indent="-347472" algn="l" rtl="0" eaLnBrk="1" latinLnBrk="0" hangingPunct="1">
              <a:spcBef>
                <a:spcPts val="1000"/>
              </a:spcBef>
              <a:buFont typeface="Arial" panose="020B0604020202020204" pitchFamily="34" charset="0"/>
              <a:buChar char="•"/>
            </a:pPr>
            <a:r>
              <a:rPr lang="en-GB" sz="1800">
                <a:solidFill>
                  <a:srgbClr val="404040"/>
                </a:solidFill>
                <a:effectLst/>
                <a:latin typeface="Trebuchet MS" panose="020B0603020202020204" pitchFamily="34" charset="0"/>
              </a:rPr>
              <a:t>It is essential to safeguard information to ensure data security.</a:t>
            </a:r>
          </a:p>
          <a:p>
            <a:pPr marL="347472" indent="-347472" algn="l" rtl="0" eaLnBrk="1" latinLnBrk="0" hangingPunct="1">
              <a:spcBef>
                <a:spcPts val="1000"/>
              </a:spcBef>
              <a:buFont typeface="Arial" panose="020B0604020202020204" pitchFamily="34" charset="0"/>
              <a:buChar char="•"/>
            </a:pPr>
            <a:r>
              <a:rPr lang="en-GB" sz="1800">
                <a:solidFill>
                  <a:srgbClr val="404040"/>
                </a:solidFill>
                <a:effectLst/>
                <a:latin typeface="Trebuchet MS" panose="020B0603020202020204" pitchFamily="34" charset="0"/>
              </a:rPr>
              <a:t>This solution may not be ideal for managing highly complex care requirements.</a:t>
            </a:r>
            <a:endParaRPr lang="en-GB"/>
          </a:p>
        </p:txBody>
      </p:sp>
    </p:spTree>
    <p:extLst>
      <p:ext uri="{BB962C8B-B14F-4D97-AF65-F5344CB8AC3E}">
        <p14:creationId xmlns:p14="http://schemas.microsoft.com/office/powerpoint/2010/main" val="31564214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0946468-3F63-6909-F9BE-A402D0D9DEC9}"/>
              </a:ext>
            </a:extLst>
          </p:cNvPr>
          <p:cNvSpPr txBox="1"/>
          <p:nvPr/>
        </p:nvSpPr>
        <p:spPr>
          <a:xfrm>
            <a:off x="1066799" y="1018081"/>
            <a:ext cx="10058399" cy="3185487"/>
          </a:xfrm>
          <a:prstGeom prst="rect">
            <a:avLst/>
          </a:prstGeom>
          <a:noFill/>
        </p:spPr>
        <p:txBody>
          <a:bodyPr wrap="square">
            <a:spAutoFit/>
          </a:bodyPr>
          <a:lstStyle/>
          <a:p>
            <a:pPr marL="0" indent="-283464" algn="l" rtl="0" eaLnBrk="1" latinLnBrk="0" hangingPunct="1">
              <a:spcAft>
                <a:spcPts val="1125"/>
              </a:spcAft>
              <a:buNone/>
            </a:pPr>
            <a:r>
              <a:rPr lang="en-GB" sz="2000" b="1">
                <a:solidFill>
                  <a:schemeClr val="accent1"/>
                </a:solidFill>
                <a:effectLst/>
                <a:latin typeface="-apple-system"/>
              </a:rPr>
              <a:t>MS Teams offers numerous advantages for both staff and organisations, such as</a:t>
            </a:r>
            <a:r>
              <a:rPr lang="en-GB" sz="2000">
                <a:solidFill>
                  <a:srgbClr val="202A30"/>
                </a:solidFill>
                <a:effectLst/>
                <a:latin typeface="-apple-system"/>
              </a:rPr>
              <a:t>:</a:t>
            </a:r>
          </a:p>
          <a:p>
            <a:pPr marL="283464" indent="-283464" algn="l" rtl="0" eaLnBrk="1" latinLnBrk="0" hangingPunct="1">
              <a:spcAft>
                <a:spcPts val="1125"/>
              </a:spcAft>
              <a:buFont typeface="Arial" panose="020B0604020202020204" pitchFamily="34" charset="0"/>
              <a:buChar char="•"/>
            </a:pPr>
            <a:r>
              <a:rPr lang="en-GB" sz="1800">
                <a:solidFill>
                  <a:srgbClr val="202A30"/>
                </a:solidFill>
                <a:effectLst/>
                <a:latin typeface="-apple-system"/>
              </a:rPr>
              <a:t>being a free and effective tool for NHS staff to facilitate remote working</a:t>
            </a:r>
          </a:p>
          <a:p>
            <a:pPr marL="283464" indent="-283464" algn="l" rtl="0" eaLnBrk="1" latinLnBrk="0" hangingPunct="1">
              <a:spcAft>
                <a:spcPts val="1125"/>
              </a:spcAft>
              <a:buFont typeface="Arial" panose="020B0604020202020204" pitchFamily="34" charset="0"/>
              <a:buChar char="•"/>
            </a:pPr>
            <a:r>
              <a:rPr lang="en-GB" sz="1800">
                <a:solidFill>
                  <a:srgbClr val="202A30"/>
                </a:solidFill>
                <a:effectLst/>
                <a:latin typeface="-apple-system"/>
              </a:rPr>
              <a:t>improving efficiency by reducing travel time for meetings</a:t>
            </a:r>
          </a:p>
          <a:p>
            <a:pPr marL="283464" indent="-283464" algn="l" rtl="0" eaLnBrk="1" latinLnBrk="0" hangingPunct="1">
              <a:spcAft>
                <a:spcPts val="1125"/>
              </a:spcAft>
              <a:buFont typeface="Arial" panose="020B0604020202020204" pitchFamily="34" charset="0"/>
              <a:buChar char="•"/>
            </a:pPr>
            <a:r>
              <a:rPr lang="en-GB" sz="1800">
                <a:solidFill>
                  <a:srgbClr val="202A30"/>
                </a:solidFill>
                <a:effectLst/>
                <a:latin typeface="-apple-system"/>
              </a:rPr>
              <a:t>enabling the scheduling of online meetings in advance or starting them immediately</a:t>
            </a:r>
          </a:p>
          <a:p>
            <a:pPr marL="283464" indent="-283464" algn="l" rtl="0" eaLnBrk="1" latinLnBrk="0" hangingPunct="1">
              <a:spcAft>
                <a:spcPts val="1125"/>
              </a:spcAft>
              <a:buFont typeface="Arial" panose="020B0604020202020204" pitchFamily="34" charset="0"/>
              <a:buChar char="•"/>
            </a:pPr>
            <a:r>
              <a:rPr lang="en-GB" sz="1800">
                <a:solidFill>
                  <a:srgbClr val="202A30"/>
                </a:solidFill>
                <a:effectLst/>
                <a:latin typeface="-apple-system"/>
              </a:rPr>
              <a:t>allowing the creation and use of chat rooms to organise work among different groups</a:t>
            </a:r>
          </a:p>
          <a:p>
            <a:pPr marL="283464" indent="-283464" algn="l" rtl="0" eaLnBrk="1" latinLnBrk="0" hangingPunct="1">
              <a:spcAft>
                <a:spcPts val="1125"/>
              </a:spcAft>
              <a:buFont typeface="Arial" panose="020B0604020202020204" pitchFamily="34" charset="0"/>
              <a:buChar char="•"/>
            </a:pPr>
            <a:r>
              <a:rPr lang="en-GB" sz="1800">
                <a:solidFill>
                  <a:srgbClr val="202A30"/>
                </a:solidFill>
                <a:effectLst/>
                <a:latin typeface="-apple-system"/>
              </a:rPr>
              <a:t>supporting virtual meetings with clear audio and video quality</a:t>
            </a:r>
          </a:p>
          <a:p>
            <a:pPr marL="283464" indent="-283464" algn="l" rtl="0" eaLnBrk="1" latinLnBrk="0" hangingPunct="1">
              <a:spcAft>
                <a:spcPts val="1125"/>
              </a:spcAft>
              <a:buFont typeface="Arial" panose="020B0604020202020204" pitchFamily="34" charset="0"/>
              <a:buChar char="•"/>
            </a:pPr>
            <a:r>
              <a:rPr lang="en-GB" sz="1800">
                <a:solidFill>
                  <a:srgbClr val="202A30"/>
                </a:solidFill>
                <a:effectLst/>
                <a:latin typeface="-apple-system"/>
              </a:rPr>
              <a:t>providing options to message colleagues, send voice notes, and share files before, during, and after meetings</a:t>
            </a:r>
            <a:endParaRPr lang="en-GB" b="0" i="0">
              <a:solidFill>
                <a:srgbClr val="202A30"/>
              </a:solidFill>
              <a:effectLst/>
              <a:latin typeface="-apple-system"/>
            </a:endParaRPr>
          </a:p>
        </p:txBody>
      </p:sp>
    </p:spTree>
    <p:extLst>
      <p:ext uri="{BB962C8B-B14F-4D97-AF65-F5344CB8AC3E}">
        <p14:creationId xmlns:p14="http://schemas.microsoft.com/office/powerpoint/2010/main" val="8313606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C02DC6D-626E-98ED-5757-9B4720A7251A}"/>
              </a:ext>
            </a:extLst>
          </p:cNvPr>
          <p:cNvSpPr txBox="1"/>
          <p:nvPr/>
        </p:nvSpPr>
        <p:spPr>
          <a:xfrm>
            <a:off x="2383604" y="2948683"/>
            <a:ext cx="6359703" cy="882293"/>
          </a:xfrm>
          <a:prstGeom prst="rect">
            <a:avLst/>
          </a:prstGeom>
          <a:noFill/>
        </p:spPr>
        <p:txBody>
          <a:bodyPr wrap="square">
            <a:spAutoFit/>
          </a:bodyPr>
          <a:lstStyle/>
          <a:p>
            <a:pPr algn="l">
              <a:buNone/>
            </a:pPr>
            <a:r>
              <a:rPr lang="en-GB" b="0" i="0">
                <a:solidFill>
                  <a:srgbClr val="333333"/>
                </a:solidFill>
                <a:effectLst/>
                <a:latin typeface="avenir-regular-class"/>
              </a:rPr>
              <a:t>National health Service(Year 2025) </a:t>
            </a:r>
            <a:r>
              <a:rPr lang="en-GB" b="0" i="1">
                <a:solidFill>
                  <a:srgbClr val="333333"/>
                </a:solidFill>
                <a:effectLst/>
                <a:latin typeface="avenir-regular-class"/>
              </a:rPr>
              <a:t>Title</a:t>
            </a:r>
          </a:p>
          <a:p>
            <a:pPr algn="l">
              <a:lnSpc>
                <a:spcPts val="1950"/>
              </a:lnSpc>
              <a:buNone/>
            </a:pPr>
            <a:r>
              <a:rPr lang="en-GB" b="0" i="0">
                <a:solidFill>
                  <a:srgbClr val="4007A2"/>
                </a:solidFill>
                <a:effectLst/>
                <a:latin typeface="Roboto" panose="020F0502020204030204" pitchFamily="2" charset="0"/>
                <a:hlinkClick r:id="rId2"/>
              </a:rPr>
              <a:t>Microsoft Teams and remote working</a:t>
            </a:r>
            <a:r>
              <a:rPr lang="en-GB" b="0" i="0">
                <a:solidFill>
                  <a:srgbClr val="71777D"/>
                </a:solidFill>
                <a:effectLst/>
                <a:latin typeface="Roboto" panose="020F0502020204030204" pitchFamily="2" charset="0"/>
              </a:rPr>
              <a:t> Available at: URL (Accessed: 6 </a:t>
            </a:r>
            <a:r>
              <a:rPr lang="en-GB" err="1">
                <a:solidFill>
                  <a:srgbClr val="71777D"/>
                </a:solidFill>
                <a:latin typeface="Roboto" panose="020F0502020204030204" pitchFamily="2" charset="0"/>
              </a:rPr>
              <a:t>F</a:t>
            </a:r>
            <a:r>
              <a:rPr lang="en-GB" b="0" i="0" err="1">
                <a:solidFill>
                  <a:srgbClr val="71777D"/>
                </a:solidFill>
                <a:effectLst/>
                <a:latin typeface="Roboto" panose="020F0502020204030204" pitchFamily="2" charset="0"/>
              </a:rPr>
              <a:t>eburar</a:t>
            </a:r>
            <a:r>
              <a:rPr lang="en-GB" err="1">
                <a:solidFill>
                  <a:srgbClr val="71777D"/>
                </a:solidFill>
                <a:latin typeface="Roboto" panose="020F0502020204030204" pitchFamily="2" charset="0"/>
              </a:rPr>
              <a:t>y</a:t>
            </a:r>
            <a:r>
              <a:rPr lang="en-GB" b="0" i="0">
                <a:solidFill>
                  <a:srgbClr val="71777D"/>
                </a:solidFill>
                <a:effectLst/>
                <a:latin typeface="Roboto" panose="020F0502020204030204" pitchFamily="2" charset="0"/>
              </a:rPr>
              <a:t> 2026).</a:t>
            </a:r>
          </a:p>
        </p:txBody>
      </p:sp>
    </p:spTree>
    <p:extLst>
      <p:ext uri="{BB962C8B-B14F-4D97-AF65-F5344CB8AC3E}">
        <p14:creationId xmlns:p14="http://schemas.microsoft.com/office/powerpoint/2010/main" val="3432791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9B89A-BB8C-B6DB-B899-4AE14D58DEE3}"/>
              </a:ext>
            </a:extLst>
          </p:cNvPr>
          <p:cNvSpPr>
            <a:spLocks noGrp="1"/>
          </p:cNvSpPr>
          <p:nvPr/>
        </p:nvSpPr>
        <p:spPr>
          <a:xfrm>
            <a:off x="1524000" y="1028700"/>
            <a:ext cx="9144000" cy="2481263"/>
          </a:xfrm>
          <a:prstGeom prst="rect">
            <a:avLst/>
          </a:prstGeom>
        </p:spPr>
        <p:txBody>
          <a:bodyPr vert="horz" lIns="0" tIns="0" rIns="0" bIns="0" rtlCol="0" anchor="b">
            <a:normAutofit/>
          </a:bodyPr>
          <a:lstStyle>
            <a:lvl1pPr algn="ctr" defTabSz="914400" rtl="0" eaLnBrk="1" latinLnBrk="0" hangingPunct="1">
              <a:lnSpc>
                <a:spcPct val="100000"/>
              </a:lnSpc>
              <a:spcBef>
                <a:spcPct val="0"/>
              </a:spcBef>
              <a:buNone/>
              <a:defRPr sz="4000" b="1" i="0" kern="1200" cap="all" spc="750" baseline="0">
                <a:solidFill>
                  <a:schemeClr val="tx1"/>
                </a:solidFill>
                <a:latin typeface="+mj-lt"/>
                <a:ea typeface="+mj-ea"/>
                <a:cs typeface="+mj-cs"/>
              </a:defRPr>
            </a:lvl1pPr>
          </a:lstStyle>
          <a:p>
            <a:r>
              <a:rPr lang="en-GB"/>
              <a:t>CASE STUDY:</a:t>
            </a:r>
            <a:br>
              <a:rPr lang="en-GB"/>
            </a:br>
            <a:r>
              <a:rPr lang="en-GB"/>
              <a:t>Greenfield home care agency </a:t>
            </a:r>
          </a:p>
        </p:txBody>
      </p:sp>
      <p:sp>
        <p:nvSpPr>
          <p:cNvPr id="3" name="Subtitle 2">
            <a:extLst>
              <a:ext uri="{FF2B5EF4-FFF2-40B4-BE49-F238E27FC236}">
                <a16:creationId xmlns:a16="http://schemas.microsoft.com/office/drawing/2014/main" id="{6F28640D-2937-977E-E1EA-97166ED648BC}"/>
              </a:ext>
            </a:extLst>
          </p:cNvPr>
          <p:cNvSpPr>
            <a:spLocks noGrp="1"/>
          </p:cNvSpPr>
          <p:nvPr/>
        </p:nvSpPr>
        <p:spPr>
          <a:xfrm>
            <a:off x="1732767" y="3500787"/>
            <a:ext cx="8935233" cy="2195422"/>
          </a:xfrm>
          <a:prstGeom prst="rect">
            <a:avLst/>
          </a:prstGeom>
        </p:spPr>
        <p:txBody>
          <a:bodyPr vert="horz" lIns="0" tIns="0" rIns="0" bIns="0" rtlCol="0" anchor="t">
            <a:normAutofit/>
          </a:bodyPr>
          <a:lstStyle>
            <a:lvl1pPr marL="0" indent="0" algn="ctr" defTabSz="914400" rtl="0" eaLnBrk="1" latinLnBrk="0" hangingPunct="1">
              <a:lnSpc>
                <a:spcPct val="150000"/>
              </a:lnSpc>
              <a:spcBef>
                <a:spcPts val="1000"/>
              </a:spcBef>
              <a:buFont typeface="Arial" panose="020B0604020202020204" pitchFamily="34" charset="0"/>
              <a:buNone/>
              <a:defRPr sz="1600" b="1" kern="1200" cap="all" spc="600" baseline="0">
                <a:solidFill>
                  <a:schemeClr val="tx1"/>
                </a:solidFill>
                <a:latin typeface="+mn-lt"/>
                <a:ea typeface="+mn-ea"/>
                <a:cs typeface="+mn-cs"/>
              </a:defRPr>
            </a:lvl1pPr>
            <a:lvl2pPr marL="4572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3200" b="0">
                <a:ea typeface="+mn-lt"/>
                <a:cs typeface="+mn-lt"/>
              </a:rPr>
              <a:t>LCHS4007</a:t>
            </a:r>
          </a:p>
          <a:p>
            <a:r>
              <a:rPr lang="en-GB" sz="1800"/>
              <a:t>PAUL CLAYTON</a:t>
            </a:r>
          </a:p>
          <a:p>
            <a:r>
              <a:rPr lang="en-GB" sz="2000"/>
              <a:t>Sukhwinder </a:t>
            </a:r>
            <a:r>
              <a:rPr lang="en-GB" sz="2000" err="1"/>
              <a:t>kaur</a:t>
            </a:r>
            <a:r>
              <a:rPr lang="en-GB" sz="2000"/>
              <a:t>(250575)</a:t>
            </a:r>
          </a:p>
          <a:p>
            <a:endParaRPr lang="en-GB" sz="2000"/>
          </a:p>
          <a:p>
            <a:endParaRPr lang="en-GB" sz="2000"/>
          </a:p>
        </p:txBody>
      </p:sp>
      <p:sp>
        <p:nvSpPr>
          <p:cNvPr id="4" name="Title 1">
            <a:extLst>
              <a:ext uri="{FF2B5EF4-FFF2-40B4-BE49-F238E27FC236}">
                <a16:creationId xmlns:a16="http://schemas.microsoft.com/office/drawing/2014/main" id="{138294AB-4B21-6FAA-6837-21923022BC74}"/>
              </a:ext>
            </a:extLst>
          </p:cNvPr>
          <p:cNvSpPr>
            <a:spLocks noGrp="1"/>
          </p:cNvSpPr>
          <p:nvPr/>
        </p:nvSpPr>
        <p:spPr>
          <a:xfrm>
            <a:off x="1524000" y="1028700"/>
            <a:ext cx="9144000" cy="2481263"/>
          </a:xfrm>
          <a:prstGeom prst="rect">
            <a:avLst/>
          </a:prstGeom>
        </p:spPr>
        <p:txBody>
          <a:bodyPr vert="horz" lIns="0" tIns="0" rIns="0" bIns="0" rtlCol="0" anchor="b">
            <a:normAutofit/>
          </a:bodyPr>
          <a:lstStyle>
            <a:lvl1pPr algn="ctr" defTabSz="914400" rtl="0" eaLnBrk="1" latinLnBrk="0" hangingPunct="1">
              <a:lnSpc>
                <a:spcPct val="100000"/>
              </a:lnSpc>
              <a:spcBef>
                <a:spcPct val="0"/>
              </a:spcBef>
              <a:buNone/>
              <a:defRPr sz="4000" b="1" i="0" kern="1200" cap="all" spc="750" baseline="0">
                <a:solidFill>
                  <a:schemeClr val="tx1"/>
                </a:solidFill>
                <a:latin typeface="+mj-lt"/>
                <a:ea typeface="+mj-ea"/>
                <a:cs typeface="+mj-cs"/>
              </a:defRPr>
            </a:lvl1pPr>
          </a:lstStyle>
          <a:p>
            <a:r>
              <a:rPr lang="en-GB"/>
              <a:t>CASE STUDY:</a:t>
            </a:r>
            <a:br>
              <a:rPr lang="en-GB"/>
            </a:br>
            <a:r>
              <a:rPr lang="en-GB"/>
              <a:t>Greenfield home care agency </a:t>
            </a:r>
          </a:p>
        </p:txBody>
      </p:sp>
      <p:sp>
        <p:nvSpPr>
          <p:cNvPr id="5" name="Subtitle 2">
            <a:extLst>
              <a:ext uri="{FF2B5EF4-FFF2-40B4-BE49-F238E27FC236}">
                <a16:creationId xmlns:a16="http://schemas.microsoft.com/office/drawing/2014/main" id="{15C8CB9C-427C-0AAA-C4D7-F179DF53424E}"/>
              </a:ext>
            </a:extLst>
          </p:cNvPr>
          <p:cNvSpPr>
            <a:spLocks noGrp="1"/>
          </p:cNvSpPr>
          <p:nvPr/>
        </p:nvSpPr>
        <p:spPr>
          <a:xfrm>
            <a:off x="1732767" y="3500787"/>
            <a:ext cx="8935233" cy="2195422"/>
          </a:xfrm>
          <a:prstGeom prst="rect">
            <a:avLst/>
          </a:prstGeom>
        </p:spPr>
        <p:txBody>
          <a:bodyPr vert="horz" lIns="0" tIns="0" rIns="0" bIns="0" rtlCol="0" anchor="t">
            <a:normAutofit/>
          </a:bodyPr>
          <a:lstStyle>
            <a:lvl1pPr marL="0" indent="0" algn="ctr" defTabSz="914400" rtl="0" eaLnBrk="1" latinLnBrk="0" hangingPunct="1">
              <a:lnSpc>
                <a:spcPct val="150000"/>
              </a:lnSpc>
              <a:spcBef>
                <a:spcPts val="1000"/>
              </a:spcBef>
              <a:buFont typeface="Arial" panose="020B0604020202020204" pitchFamily="34" charset="0"/>
              <a:buNone/>
              <a:defRPr sz="1600" b="1" kern="1200" cap="all" spc="600" baseline="0">
                <a:solidFill>
                  <a:schemeClr val="tx1"/>
                </a:solidFill>
                <a:latin typeface="+mn-lt"/>
                <a:ea typeface="+mn-ea"/>
                <a:cs typeface="+mn-cs"/>
              </a:defRPr>
            </a:lvl1pPr>
            <a:lvl2pPr marL="4572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3200" b="0">
                <a:ea typeface="+mn-lt"/>
                <a:cs typeface="+mn-lt"/>
              </a:rPr>
              <a:t>LCHS4007</a:t>
            </a:r>
          </a:p>
          <a:p>
            <a:r>
              <a:rPr lang="en-GB" sz="1800"/>
              <a:t>PAUL CLAYTON</a:t>
            </a:r>
          </a:p>
          <a:p>
            <a:r>
              <a:rPr lang="en-GB" sz="2000"/>
              <a:t>Sukhwinder </a:t>
            </a:r>
            <a:r>
              <a:rPr lang="en-GB" sz="2000" err="1"/>
              <a:t>kaur</a:t>
            </a:r>
            <a:r>
              <a:rPr lang="en-GB" sz="2000"/>
              <a:t>(250575)</a:t>
            </a:r>
          </a:p>
          <a:p>
            <a:endParaRPr lang="en-GB" sz="2000"/>
          </a:p>
          <a:p>
            <a:endParaRPr lang="en-GB" sz="2000"/>
          </a:p>
        </p:txBody>
      </p:sp>
    </p:spTree>
    <p:extLst>
      <p:ext uri="{BB962C8B-B14F-4D97-AF65-F5344CB8AC3E}">
        <p14:creationId xmlns:p14="http://schemas.microsoft.com/office/powerpoint/2010/main" val="37595608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495E4C0-7125-37DD-E075-6150694EC86C}"/>
              </a:ext>
            </a:extLst>
          </p:cNvPr>
          <p:cNvSpPr>
            <a:spLocks noGrp="1"/>
          </p:cNvSpPr>
          <p:nvPr/>
        </p:nvSpPr>
        <p:spPr>
          <a:xfrm>
            <a:off x="1044054" y="1260953"/>
            <a:ext cx="10309745" cy="1233488"/>
          </a:xfrm>
          <a:prstGeom prst="rect">
            <a:avLst/>
          </a:prstGeom>
        </p:spPr>
        <p:txBody>
          <a:bodyPr vert="horz" lIns="0" tIns="0" rIns="0" bIns="0" rtlCol="0" anchor="t">
            <a:normAutofit/>
          </a:bodyPr>
          <a:lstStyle>
            <a:lvl1pPr algn="l" defTabSz="914400" rtl="0" eaLnBrk="1" latinLnBrk="0" hangingPunct="1">
              <a:lnSpc>
                <a:spcPct val="100000"/>
              </a:lnSpc>
              <a:spcBef>
                <a:spcPct val="0"/>
              </a:spcBef>
              <a:buNone/>
              <a:defRPr sz="3200" b="1" i="0" kern="1200" cap="all" spc="700" baseline="0">
                <a:solidFill>
                  <a:schemeClr val="tx1"/>
                </a:solidFill>
                <a:latin typeface="+mj-lt"/>
                <a:ea typeface="+mj-ea"/>
                <a:cs typeface="+mj-cs"/>
              </a:defRPr>
            </a:lvl1pPr>
          </a:lstStyle>
          <a:p>
            <a:r>
              <a:rPr lang="en-GB"/>
              <a:t>Introduction </a:t>
            </a:r>
          </a:p>
        </p:txBody>
      </p:sp>
      <p:sp>
        <p:nvSpPr>
          <p:cNvPr id="5" name="Content Placeholder 2">
            <a:extLst>
              <a:ext uri="{FF2B5EF4-FFF2-40B4-BE49-F238E27FC236}">
                <a16:creationId xmlns:a16="http://schemas.microsoft.com/office/drawing/2014/main" id="{BBBF1685-7DEF-6FFD-1086-80DC583A0481}"/>
              </a:ext>
            </a:extLst>
          </p:cNvPr>
          <p:cNvSpPr>
            <a:spLocks noGrp="1"/>
          </p:cNvSpPr>
          <p:nvPr/>
        </p:nvSpPr>
        <p:spPr>
          <a:xfrm>
            <a:off x="1044054" y="1996141"/>
            <a:ext cx="4975746" cy="4180822"/>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a:t>Using Microsoft 365 for communication:</a:t>
            </a:r>
          </a:p>
          <a:p>
            <a:pPr marL="0" indent="0">
              <a:buNone/>
            </a:pPr>
            <a:r>
              <a:rPr lang="en-GB"/>
              <a:t>MICROSOFT TEAMS</a:t>
            </a:r>
          </a:p>
          <a:p>
            <a:pPr marL="0" indent="0">
              <a:buNone/>
            </a:pPr>
            <a:r>
              <a:rPr lang="en-GB"/>
              <a:t>An online communication app that allows all the greenfield home care staff to speak to each other and join meetings.</a:t>
            </a:r>
          </a:p>
          <a:p>
            <a:pPr marL="0" indent="0">
              <a:buNone/>
            </a:pPr>
            <a:endParaRPr lang="en-GB"/>
          </a:p>
          <a:p>
            <a:pPr marL="0" indent="0">
              <a:buNone/>
            </a:pPr>
            <a:endParaRPr lang="en-GB"/>
          </a:p>
          <a:p>
            <a:pPr marL="0" indent="0">
              <a:buNone/>
            </a:pPr>
            <a:endParaRPr lang="en-GB"/>
          </a:p>
        </p:txBody>
      </p:sp>
      <p:sp>
        <p:nvSpPr>
          <p:cNvPr id="6" name="Footer Placeholder 4">
            <a:extLst>
              <a:ext uri="{FF2B5EF4-FFF2-40B4-BE49-F238E27FC236}">
                <a16:creationId xmlns:a16="http://schemas.microsoft.com/office/drawing/2014/main" id="{ECA54F66-C261-8518-B6B2-9370F4C922C6}"/>
              </a:ext>
            </a:extLst>
          </p:cNvPr>
          <p:cNvSpPr>
            <a:spLocks noGrp="1"/>
          </p:cNvSpPr>
          <p:nvPr/>
        </p:nvSpPr>
        <p:spPr>
          <a:xfrm rot="5400000">
            <a:off x="-1828801" y="1912217"/>
            <a:ext cx="4114800" cy="457200"/>
          </a:xfrm>
          <a:prstGeom prst="rect">
            <a:avLst/>
          </a:prstGeom>
        </p:spPr>
        <p:txBody>
          <a:bodyPr vert="horz" lIns="91440" tIns="45720" rIns="91440" bIns="45720" rtlCol="0" anchor="ctr">
            <a:normAutofit/>
          </a:bodyPr>
          <a:lstStyle>
            <a:defPPr>
              <a:defRPr lang="en-GB"/>
            </a:defPPr>
            <a:lvl1pPr marL="0" algn="l" defTabSz="914400" rtl="0" eaLnBrk="1" latinLnBrk="0" hangingPunct="1">
              <a:defRPr sz="800" b="1"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Aft>
                <a:spcPts val="600"/>
              </a:spcAft>
            </a:pPr>
            <a:r>
              <a:rPr lang="en-US" sz="700"/>
              <a:t>
              </a:t>
            </a:r>
          </a:p>
        </p:txBody>
      </p:sp>
      <p:pic>
        <p:nvPicPr>
          <p:cNvPr id="7" name="Picture 6" descr="Our Guide To Microsoft Teams: Tips &amp; Tricks - BusinessMobiles.com">
            <a:extLst>
              <a:ext uri="{FF2B5EF4-FFF2-40B4-BE49-F238E27FC236}">
                <a16:creationId xmlns:a16="http://schemas.microsoft.com/office/drawing/2014/main" id="{14DB0F05-5310-40C6-27E1-4C3E9CBF53B4}"/>
              </a:ext>
            </a:extLst>
          </p:cNvPr>
          <p:cNvPicPr>
            <a:picLocks noChangeAspect="1"/>
          </p:cNvPicPr>
          <p:nvPr/>
        </p:nvPicPr>
        <p:blipFill>
          <a:blip r:embed="rId2"/>
          <a:stretch>
            <a:fillRect/>
          </a:stretch>
        </p:blipFill>
        <p:spPr>
          <a:xfrm>
            <a:off x="3051132" y="4197091"/>
            <a:ext cx="5219700" cy="1461244"/>
          </a:xfrm>
          <a:prstGeom prst="rect">
            <a:avLst/>
          </a:prstGeom>
          <a:noFill/>
        </p:spPr>
      </p:pic>
    </p:spTree>
    <p:extLst>
      <p:ext uri="{BB962C8B-B14F-4D97-AF65-F5344CB8AC3E}">
        <p14:creationId xmlns:p14="http://schemas.microsoft.com/office/powerpoint/2010/main" val="28647436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Microsoft Teams - Manx Technology Group">
            <a:extLst>
              <a:ext uri="{FF2B5EF4-FFF2-40B4-BE49-F238E27FC236}">
                <a16:creationId xmlns:a16="http://schemas.microsoft.com/office/drawing/2014/main" id="{AA7F89B5-98DE-2050-0AA3-79046A44E80E}"/>
              </a:ext>
            </a:extLst>
          </p:cNvPr>
          <p:cNvPicPr>
            <a:picLocks noChangeAspect="1"/>
          </p:cNvPicPr>
          <p:nvPr/>
        </p:nvPicPr>
        <p:blipFill>
          <a:blip r:embed="rId2"/>
          <a:srcRect t="6088" r="-2" b="7343"/>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p:spPr>
      </p:pic>
      <p:sp>
        <p:nvSpPr>
          <p:cNvPr id="4" name="Title 1">
            <a:extLst>
              <a:ext uri="{FF2B5EF4-FFF2-40B4-BE49-F238E27FC236}">
                <a16:creationId xmlns:a16="http://schemas.microsoft.com/office/drawing/2014/main" id="{5A5A6F2A-302B-5E30-F3C8-07811F1928A2}"/>
              </a:ext>
            </a:extLst>
          </p:cNvPr>
          <p:cNvSpPr>
            <a:spLocks noGrp="1"/>
          </p:cNvSpPr>
          <p:nvPr/>
        </p:nvSpPr>
        <p:spPr>
          <a:xfrm>
            <a:off x="677333" y="609600"/>
            <a:ext cx="3851123" cy="1320800"/>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3200" b="1" i="0" kern="1200" cap="all" spc="700" baseline="0">
                <a:solidFill>
                  <a:schemeClr val="tx1"/>
                </a:solidFill>
                <a:latin typeface="+mj-lt"/>
                <a:ea typeface="+mj-ea"/>
                <a:cs typeface="+mj-cs"/>
              </a:defRPr>
            </a:lvl1pPr>
          </a:lstStyle>
          <a:p>
            <a:pPr defTabSz="457200">
              <a:lnSpc>
                <a:spcPct val="90000"/>
              </a:lnSpc>
              <a:spcAft>
                <a:spcPts val="600"/>
              </a:spcAft>
            </a:pPr>
            <a:r>
              <a:rPr lang="en-US" sz="2000">
                <a:solidFill>
                  <a:schemeClr val="accent1"/>
                </a:solidFill>
              </a:rPr>
              <a:t>Why using microsoft teams is beneficial</a:t>
            </a:r>
          </a:p>
        </p:txBody>
      </p:sp>
      <p:sp>
        <p:nvSpPr>
          <p:cNvPr id="5" name="Content Placeholder 2">
            <a:extLst>
              <a:ext uri="{FF2B5EF4-FFF2-40B4-BE49-F238E27FC236}">
                <a16:creationId xmlns:a16="http://schemas.microsoft.com/office/drawing/2014/main" id="{0DB8B9A1-AFCD-7CBD-28B7-8B3B2B75DAB8}"/>
              </a:ext>
            </a:extLst>
          </p:cNvPr>
          <p:cNvSpPr>
            <a:spLocks noGrp="1"/>
          </p:cNvSpPr>
          <p:nvPr/>
        </p:nvSpPr>
        <p:spPr>
          <a:xfrm>
            <a:off x="677334" y="2160589"/>
            <a:ext cx="3851122" cy="3880773"/>
          </a:xfrm>
          <a:prstGeom prst="rect">
            <a:avLst/>
          </a:prstGeom>
        </p:spPr>
        <p:txBody>
          <a:bodyPr vert="horz" lIns="91440" tIns="45720" rIns="91440" bIns="45720" rtlCol="0">
            <a:normAutofit/>
          </a:bodyPr>
          <a:lstStyle>
            <a:lvl1pPr marL="0" indent="0" algn="l" defTabSz="914400" rtl="0" eaLnBrk="1" latinLnBrk="0" hangingPunct="1">
              <a:lnSpc>
                <a:spcPct val="12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12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12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12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285750" indent="-285750" defTabSz="457200">
              <a:buClr>
                <a:schemeClr val="accent1"/>
              </a:buClr>
              <a:buSzPct val="80000"/>
              <a:buFont typeface="Wingdings 3" charset="2"/>
              <a:buChar char=""/>
            </a:pPr>
            <a:r>
              <a:rPr lang="en-US">
                <a:solidFill>
                  <a:schemeClr val="tx1">
                    <a:lumMod val="75000"/>
                    <a:lumOff val="25000"/>
                  </a:schemeClr>
                </a:solidFill>
              </a:rPr>
              <a:t>The app can be access from any device </a:t>
            </a:r>
          </a:p>
          <a:p>
            <a:pPr marL="285750" indent="-285750" defTabSz="457200">
              <a:buClr>
                <a:schemeClr val="accent1"/>
              </a:buClr>
              <a:buSzPct val="80000"/>
              <a:buFont typeface="Wingdings 3" charset="2"/>
              <a:buChar char=""/>
            </a:pPr>
            <a:r>
              <a:rPr lang="en-US">
                <a:solidFill>
                  <a:schemeClr val="tx1">
                    <a:lumMod val="75000"/>
                    <a:lumOff val="25000"/>
                  </a:schemeClr>
                </a:solidFill>
              </a:rPr>
              <a:t>This means that staff can communicate across different locations.</a:t>
            </a:r>
          </a:p>
          <a:p>
            <a:pPr marL="342900" indent="-342900" defTabSz="457200">
              <a:buClr>
                <a:schemeClr val="accent1"/>
              </a:buClr>
              <a:buSzPct val="80000"/>
              <a:buFont typeface="Wingdings 3" charset="2"/>
              <a:buChar char=""/>
            </a:pPr>
            <a:r>
              <a:rPr lang="en-US">
                <a:solidFill>
                  <a:schemeClr val="tx1">
                    <a:lumMod val="75000"/>
                    <a:lumOff val="25000"/>
                  </a:schemeClr>
                </a:solidFill>
              </a:rPr>
              <a:t>This helps staff communicate clearly on the same platform and be connected all times.</a:t>
            </a:r>
          </a:p>
        </p:txBody>
      </p:sp>
      <p:cxnSp>
        <p:nvCxnSpPr>
          <p:cNvPr id="12" name="Straight Connector 1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6">
            <a:extLst>
              <a:ext uri="{FF2B5EF4-FFF2-40B4-BE49-F238E27FC236}">
                <a16:creationId xmlns:a16="http://schemas.microsoft.com/office/drawing/2014/main" id="{6591BB6A-3AAE-7068-AA0A-95035B1123B5}"/>
              </a:ext>
            </a:extLst>
          </p:cNvPr>
          <p:cNvSpPr>
            <a:spLocks noGrp="1"/>
          </p:cNvSpPr>
          <p:nvPr/>
        </p:nvSpPr>
        <p:spPr>
          <a:xfrm>
            <a:off x="11669678" y="6408742"/>
            <a:ext cx="438652" cy="448830"/>
          </a:xfrm>
          <a:prstGeom prst="rect">
            <a:avLst/>
          </a:prstGeom>
        </p:spPr>
        <p:txBody>
          <a:bodyPr vert="horz" lIns="91440" tIns="45720" rIns="91440" bIns="45720" rtlCol="0" anchor="ctr">
            <a:normAutofit/>
          </a:bodyPr>
          <a:lstStyle>
            <a:defPPr>
              <a:defRPr lang="en-GB"/>
            </a:defPPr>
            <a:lvl1pPr marL="0" algn="r" defTabSz="914400" rtl="0" eaLnBrk="1" latinLnBrk="0" hangingPunct="1">
              <a:defRPr sz="8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Aft>
                <a:spcPts val="600"/>
              </a:spcAft>
            </a:pPr>
            <a:fld id="{E30AF5A0-43BB-4336-8627-9123B9144D80}" type="slidenum">
              <a:rPr lang="en-US" dirty="0"/>
              <a:pPr>
                <a:lnSpc>
                  <a:spcPct val="90000"/>
                </a:lnSpc>
                <a:spcAft>
                  <a:spcPts val="600"/>
                </a:spcAft>
              </a:pPr>
              <a:t>9</a:t>
            </a:fld>
            <a:endParaRPr lang="en-US"/>
          </a:p>
        </p:txBody>
      </p:sp>
    </p:spTree>
    <p:extLst>
      <p:ext uri="{BB962C8B-B14F-4D97-AF65-F5344CB8AC3E}">
        <p14:creationId xmlns:p14="http://schemas.microsoft.com/office/powerpoint/2010/main" val="12774393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4" name="Title 1">
            <a:extLst>
              <a:ext uri="{FF2B5EF4-FFF2-40B4-BE49-F238E27FC236}">
                <a16:creationId xmlns:a16="http://schemas.microsoft.com/office/drawing/2014/main" id="{5B10BDE3-E3CC-5399-E935-00213109B502}"/>
              </a:ext>
            </a:extLst>
          </p:cNvPr>
          <p:cNvSpPr>
            <a:spLocks noGrp="1"/>
          </p:cNvSpPr>
          <p:nvPr/>
        </p:nvSpPr>
        <p:spPr>
          <a:xfrm>
            <a:off x="668867" y="1678666"/>
            <a:ext cx="4088190" cy="2369093"/>
          </a:xfrm>
          <a:prstGeom prst="rect">
            <a:avLst/>
          </a:prstGeom>
        </p:spPr>
        <p:txBody>
          <a:bodyPr vert="horz" lIns="91440" tIns="45720" rIns="91440" bIns="45720" rtlCol="0" anchor="b">
            <a:normAutofit/>
          </a:bodyPr>
          <a:lstStyle>
            <a:lvl1pPr algn="l" defTabSz="914400" rtl="0" eaLnBrk="1" latinLnBrk="0" hangingPunct="1">
              <a:lnSpc>
                <a:spcPct val="100000"/>
              </a:lnSpc>
              <a:spcBef>
                <a:spcPct val="0"/>
              </a:spcBef>
              <a:buNone/>
              <a:defRPr sz="3200" b="1" i="0" kern="1200" cap="all" spc="700" baseline="0">
                <a:solidFill>
                  <a:schemeClr val="tx1"/>
                </a:solidFill>
                <a:latin typeface="+mj-lt"/>
                <a:ea typeface="+mj-ea"/>
                <a:cs typeface="+mj-cs"/>
              </a:defRPr>
            </a:lvl1pPr>
          </a:lstStyle>
          <a:p>
            <a:pPr algn="r" defTabSz="457200">
              <a:lnSpc>
                <a:spcPct val="90000"/>
              </a:lnSpc>
              <a:spcAft>
                <a:spcPts val="600"/>
              </a:spcAft>
            </a:pPr>
            <a:r>
              <a:rPr lang="en-US" sz="4100">
                <a:solidFill>
                  <a:schemeClr val="accent1"/>
                </a:solidFill>
              </a:rPr>
              <a:t>Advantages of microsoft  teams</a:t>
            </a:r>
          </a:p>
        </p:txBody>
      </p:sp>
      <p:cxnSp>
        <p:nvCxnSpPr>
          <p:cNvPr id="22" name="Straight Connector 21">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4EE5BCAE-9E46-D4C5-1820-001D972DDE88}"/>
              </a:ext>
            </a:extLst>
          </p:cNvPr>
          <p:cNvGraphicFramePr>
            <a:graphicFrameLocks noGrp="1"/>
          </p:cNvGraphicFramePr>
          <p:nvPr/>
        </p:nvGraphicFramePr>
        <p:xfrm>
          <a:off x="5648325" y="987425"/>
          <a:ext cx="5707063"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88503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0" name="Straight Connector 29">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4" name="Title 1">
            <a:extLst>
              <a:ext uri="{FF2B5EF4-FFF2-40B4-BE49-F238E27FC236}">
                <a16:creationId xmlns:a16="http://schemas.microsoft.com/office/drawing/2014/main" id="{6647DEF0-676D-AFA8-DC80-B7A9AFF3849E}"/>
              </a:ext>
            </a:extLst>
          </p:cNvPr>
          <p:cNvSpPr>
            <a:spLocks noGrp="1"/>
          </p:cNvSpPr>
          <p:nvPr/>
        </p:nvSpPr>
        <p:spPr>
          <a:xfrm>
            <a:off x="643467" y="816638"/>
            <a:ext cx="3367359" cy="5224724"/>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3200" b="1" i="0" kern="1200" cap="all" spc="700" baseline="0">
                <a:solidFill>
                  <a:schemeClr val="tx1"/>
                </a:solidFill>
                <a:latin typeface="+mj-lt"/>
                <a:ea typeface="+mj-ea"/>
                <a:cs typeface="+mj-cs"/>
              </a:defRPr>
            </a:lvl1pPr>
          </a:lstStyle>
          <a:p>
            <a:pPr defTabSz="457200">
              <a:spcAft>
                <a:spcPts val="600"/>
              </a:spcAft>
            </a:pPr>
            <a:r>
              <a:rPr lang="en-US" sz="3600">
                <a:solidFill>
                  <a:schemeClr val="accent1"/>
                </a:solidFill>
              </a:rPr>
              <a:t>HOW IT CAN HELP IN IMPROVING CARE</a:t>
            </a:r>
          </a:p>
        </p:txBody>
      </p:sp>
      <p:sp>
        <p:nvSpPr>
          <p:cNvPr id="5" name="Content Placeholder 2">
            <a:extLst>
              <a:ext uri="{FF2B5EF4-FFF2-40B4-BE49-F238E27FC236}">
                <a16:creationId xmlns:a16="http://schemas.microsoft.com/office/drawing/2014/main" id="{1AC0136A-2C71-7B6F-FB99-86A7F906D646}"/>
              </a:ext>
            </a:extLst>
          </p:cNvPr>
          <p:cNvSpPr>
            <a:spLocks noGrp="1"/>
          </p:cNvSpPr>
          <p:nvPr/>
        </p:nvSpPr>
        <p:spPr>
          <a:xfrm>
            <a:off x="4654295" y="816638"/>
            <a:ext cx="4619706" cy="5224724"/>
          </a:xfrm>
          <a:prstGeom prst="rect">
            <a:avLst/>
          </a:prstGeom>
        </p:spPr>
        <p:txBody>
          <a:bodyPr vert="horz" lIns="91440" tIns="45720" rIns="91440" bIns="45720" rtlCol="0" anchor="ctr">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457200">
              <a:lnSpc>
                <a:spcPct val="110000"/>
              </a:lnSpc>
              <a:buClr>
                <a:schemeClr val="accent1"/>
              </a:buClr>
              <a:buSzPct val="80000"/>
              <a:buFont typeface="Wingdings 3" charset="2"/>
              <a:buChar char=""/>
            </a:pPr>
            <a:endParaRPr lang="en-US">
              <a:solidFill>
                <a:schemeClr val="tx1">
                  <a:lumMod val="75000"/>
                  <a:lumOff val="25000"/>
                </a:schemeClr>
              </a:solidFill>
            </a:endParaRPr>
          </a:p>
          <a:p>
            <a:pPr defTabSz="457200">
              <a:lnSpc>
                <a:spcPct val="110000"/>
              </a:lnSpc>
              <a:buClr>
                <a:schemeClr val="accent1"/>
              </a:buClr>
              <a:buSzPct val="80000"/>
              <a:buFont typeface="Wingdings 3" charset="2"/>
              <a:buChar char=""/>
            </a:pPr>
            <a:r>
              <a:rPr lang="en-US">
                <a:solidFill>
                  <a:schemeClr val="tx1">
                    <a:lumMod val="75000"/>
                    <a:lumOff val="25000"/>
                  </a:schemeClr>
                </a:solidFill>
              </a:rPr>
              <a:t>Carers can message office or manager on shift for support in any situation </a:t>
            </a:r>
          </a:p>
          <a:p>
            <a:pPr defTabSz="457200">
              <a:lnSpc>
                <a:spcPct val="110000"/>
              </a:lnSpc>
              <a:buClr>
                <a:schemeClr val="accent1"/>
              </a:buClr>
              <a:buSzPct val="80000"/>
              <a:buFont typeface="Wingdings 3" charset="2"/>
              <a:buChar char=""/>
            </a:pPr>
            <a:r>
              <a:rPr lang="en-US">
                <a:solidFill>
                  <a:schemeClr val="tx1">
                    <a:lumMod val="75000"/>
                    <a:lumOff val="25000"/>
                  </a:schemeClr>
                </a:solidFill>
              </a:rPr>
              <a:t>Manager can communicate with staff for any updates about the residents or the care home in general</a:t>
            </a:r>
          </a:p>
          <a:p>
            <a:pPr defTabSz="457200">
              <a:lnSpc>
                <a:spcPct val="110000"/>
              </a:lnSpc>
              <a:buClr>
                <a:schemeClr val="accent1"/>
              </a:buClr>
              <a:buSzPct val="80000"/>
              <a:buFont typeface="Wingdings 3" charset="2"/>
              <a:buChar char=""/>
            </a:pPr>
            <a:r>
              <a:rPr lang="en-US">
                <a:solidFill>
                  <a:schemeClr val="tx1">
                    <a:lumMod val="75000"/>
                    <a:lumOff val="25000"/>
                  </a:schemeClr>
                </a:solidFill>
              </a:rPr>
              <a:t>Teams call can be used for staff training; this helps staff understand in depth about the training topic and be able to ask questions. As well as being able to go back to the training meeting due to the teams screen recording feature</a:t>
            </a:r>
          </a:p>
        </p:txBody>
      </p:sp>
    </p:spTree>
    <p:extLst>
      <p:ext uri="{BB962C8B-B14F-4D97-AF65-F5344CB8AC3E}">
        <p14:creationId xmlns:p14="http://schemas.microsoft.com/office/powerpoint/2010/main" val="11268953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E4951899-B99C-47AB-9C7C-16264D7A1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B94D217E-92A1-48B2-B6BF-8B6A35AF9D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69582FD9-95AB-4339-8A07-BAD420BE1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6778DC79-DE09-4F89-81B1-275C542D7F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EAEC370A-1F34-4D8E-B065-81F6F568A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A816EDF3-D9EE-488C-AFDC-022381513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E8330BD4-97D9-4D24-815A-0E557B04F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EA8EDE67-BAC0-478C-99D9-BBC5AD5320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33DFB3F3-2523-4F1F-BC2B-B97C172F2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5E5660E4-7443-4FCC-AD43-9D1AE972B5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DF9C36-B365-4426-85B9-82E0DE18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0" name="Rectangle 19">
            <a:extLst>
              <a:ext uri="{FF2B5EF4-FFF2-40B4-BE49-F238E27FC236}">
                <a16:creationId xmlns:a16="http://schemas.microsoft.com/office/drawing/2014/main" id="{4A5A35EE-7AE1-4E24-8916-B0122B9740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F3BC879B-A529-47C3-A6A5-914D67AAAA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3" name="Straight Connector 22">
              <a:extLst>
                <a:ext uri="{FF2B5EF4-FFF2-40B4-BE49-F238E27FC236}">
                  <a16:creationId xmlns:a16="http://schemas.microsoft.com/office/drawing/2014/main" id="{DCE937C4-AD3B-4C21-A5D1-4010EAA70C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4986751B-E456-450E-8103-86D186F55F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7A7080CB-F07A-45DB-98B4-1BCEEFC2D8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43DABF26-4789-46EF-843D-D8974E51B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a:extLst>
                <a:ext uri="{FF2B5EF4-FFF2-40B4-BE49-F238E27FC236}">
                  <a16:creationId xmlns:a16="http://schemas.microsoft.com/office/drawing/2014/main" id="{CF33A112-C756-43C1-8DA7-13D97888B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FDCCB7E1-C0C5-4607-ADB9-05E385551A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71C3B597-3C1A-490D-B48E-19BF2BD8DB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DA3635CF-FEC9-43B7-A12B-1A736C7C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a:extLst>
                <a:ext uri="{FF2B5EF4-FFF2-40B4-BE49-F238E27FC236}">
                  <a16:creationId xmlns:a16="http://schemas.microsoft.com/office/drawing/2014/main" id="{CEDF3AA6-619F-44C9-A06F-9C38A9119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79D458F0-4F1F-4713-88F7-B65AFE8EB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CBF26221-3802-2B5C-2CB9-D8D014CEF02F}"/>
              </a:ext>
            </a:extLst>
          </p:cNvPr>
          <p:cNvSpPr>
            <a:spLocks noGrp="1"/>
          </p:cNvSpPr>
          <p:nvPr/>
        </p:nvSpPr>
        <p:spPr>
          <a:xfrm>
            <a:off x="677334" y="609600"/>
            <a:ext cx="8596668" cy="1320800"/>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a:lstStyle>
          <a:p>
            <a:pPr defTabSz="457200">
              <a:spcAft>
                <a:spcPts val="600"/>
              </a:spcAft>
            </a:pPr>
            <a:r>
              <a:rPr lang="en-US">
                <a:solidFill>
                  <a:schemeClr val="accent1"/>
                </a:solidFill>
              </a:rPr>
              <a:t>CHALLENGES FOR STAFF</a:t>
            </a:r>
          </a:p>
        </p:txBody>
      </p:sp>
      <p:graphicFrame>
        <p:nvGraphicFramePr>
          <p:cNvPr id="3" name="Content Placeholder 2">
            <a:extLst>
              <a:ext uri="{FF2B5EF4-FFF2-40B4-BE49-F238E27FC236}">
                <a16:creationId xmlns:a16="http://schemas.microsoft.com/office/drawing/2014/main" id="{97DA71AD-45EE-494E-336F-73E41F1376D5}"/>
              </a:ext>
            </a:extLst>
          </p:cNvPr>
          <p:cNvGraphicFramePr>
            <a:graphicFrameLocks noGrp="1"/>
          </p:cNvGraphicFramePr>
          <p:nvPr>
            <p:extLst>
              <p:ext uri="{D42A27DB-BD31-4B8C-83A1-F6EECF244321}">
                <p14:modId xmlns:p14="http://schemas.microsoft.com/office/powerpoint/2010/main" val="1979108540"/>
              </p:ext>
            </p:extLst>
          </p:nvPr>
        </p:nvGraphicFramePr>
        <p:xfrm>
          <a:off x="677334" y="1533060"/>
          <a:ext cx="9941373" cy="45083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75014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A83B46E-4B9D-41E7-AEA4-D49D0E7D87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396A8005-E9F4-4EB9-8920-B40570B4AA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90635935-0E19-45AE-833C-28B82B087F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3F51BFFB-86E2-4C0F-A3E6-9EB854CA4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C377650-A34B-4F5C-9CF6-357C1AE1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8EDFD6E0-0A92-4B6A-8B1C-6DD83E629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A1D08E0A-48F2-475F-933A-7D65C5B04F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43F7D684-BFDD-4685-8195-32F1ABE31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4A0E8712-3D59-4F13-9FD3-F8889E3C5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D99F7967-C64D-482A-A1B6-896D7EC22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7CE53433-52BD-4F44-80A5-B57F4B53A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1" name="Rectangle 20">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3F7C75-962F-7F5D-B240-4634A5048579}"/>
              </a:ext>
            </a:extLst>
          </p:cNvPr>
          <p:cNvSpPr>
            <a:spLocks noGrp="1"/>
          </p:cNvSpPr>
          <p:nvPr/>
        </p:nvSpPr>
        <p:spPr>
          <a:xfrm>
            <a:off x="1333502" y="609600"/>
            <a:ext cx="8596668" cy="1320800"/>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a:lstStyle>
          <a:p>
            <a:pPr defTabSz="457200">
              <a:spcAft>
                <a:spcPts val="600"/>
              </a:spcAft>
            </a:pPr>
            <a:r>
              <a:rPr lang="en-US">
                <a:solidFill>
                  <a:schemeClr val="accent1"/>
                </a:solidFill>
              </a:rPr>
              <a:t>recommendation</a:t>
            </a:r>
          </a:p>
        </p:txBody>
      </p:sp>
      <p:sp>
        <p:nvSpPr>
          <p:cNvPr id="23" name="Isosceles Triangle 22">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7" name="Straight Connector 26">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D3567B56-05E3-0431-1510-A5217BA88039}"/>
              </a:ext>
            </a:extLst>
          </p:cNvPr>
          <p:cNvSpPr>
            <a:spLocks noGrp="1"/>
          </p:cNvSpPr>
          <p:nvPr/>
        </p:nvSpPr>
        <p:spPr>
          <a:xfrm>
            <a:off x="1333502" y="2160590"/>
            <a:ext cx="8470898" cy="3429260"/>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457200">
              <a:buClr>
                <a:schemeClr val="accent1"/>
              </a:buClr>
              <a:buSzPct val="80000"/>
              <a:buFont typeface="Wingdings 3" charset="2"/>
              <a:buChar char=""/>
            </a:pPr>
            <a:r>
              <a:rPr lang="en-US">
                <a:solidFill>
                  <a:schemeClr val="tx1">
                    <a:lumMod val="75000"/>
                    <a:lumOff val="25000"/>
                  </a:schemeClr>
                </a:solidFill>
              </a:rPr>
              <a:t>Microsoft teams is great for improved communication and efficiency at greenfield </a:t>
            </a:r>
          </a:p>
          <a:p>
            <a:pPr defTabSz="457200">
              <a:buClr>
                <a:schemeClr val="accent1"/>
              </a:buClr>
              <a:buSzPct val="80000"/>
              <a:buFont typeface="Wingdings 3" charset="2"/>
              <a:buChar char=""/>
            </a:pPr>
            <a:r>
              <a:rPr lang="en-US">
                <a:solidFill>
                  <a:schemeClr val="tx1">
                    <a:lumMod val="75000"/>
                    <a:lumOff val="25000"/>
                  </a:schemeClr>
                </a:solidFill>
              </a:rPr>
              <a:t>After the appropriate training and set rules provided, the work  groupchat and online meetings can turn into a great learning space from other staff members and have information you can visit back </a:t>
            </a:r>
          </a:p>
          <a:p>
            <a:pPr defTabSz="457200">
              <a:buClr>
                <a:schemeClr val="accent1"/>
              </a:buClr>
              <a:buSzPct val="80000"/>
              <a:buFont typeface="Wingdings 3" charset="2"/>
              <a:buChar char=""/>
            </a:pPr>
            <a:r>
              <a:rPr lang="en-US">
                <a:solidFill>
                  <a:schemeClr val="tx1">
                    <a:lumMod val="75000"/>
                    <a:lumOff val="25000"/>
                  </a:schemeClr>
                </a:solidFill>
              </a:rPr>
              <a:t>This will also greatly help home care services as they can communicate with staff at the main office while providing home care and communicate and issues or important information </a:t>
            </a:r>
          </a:p>
          <a:p>
            <a:pPr marL="0" indent="0" defTabSz="457200">
              <a:buClr>
                <a:schemeClr val="accent1"/>
              </a:buClr>
              <a:buSzPct val="80000"/>
              <a:buFont typeface="Wingdings 3" charset="2"/>
              <a:buChar char=""/>
            </a:pPr>
            <a:endParaRPr lang="en-US">
              <a:solidFill>
                <a:schemeClr val="tx1">
                  <a:lumMod val="75000"/>
                  <a:lumOff val="25000"/>
                </a:schemeClr>
              </a:solidFill>
            </a:endParaRPr>
          </a:p>
          <a:p>
            <a:pPr defTabSz="457200">
              <a:buClr>
                <a:schemeClr val="accent1"/>
              </a:buClr>
              <a:buSzPct val="80000"/>
              <a:buFont typeface="Wingdings 3" charset="2"/>
              <a:buChar char=""/>
            </a:pPr>
            <a:endParaRPr lang="en-US">
              <a:solidFill>
                <a:schemeClr val="tx1">
                  <a:lumMod val="75000"/>
                  <a:lumOff val="25000"/>
                </a:schemeClr>
              </a:solidFill>
            </a:endParaRPr>
          </a:p>
        </p:txBody>
      </p:sp>
      <p:sp>
        <p:nvSpPr>
          <p:cNvPr id="31"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5">
            <a:extLst>
              <a:ext uri="{FF2B5EF4-FFF2-40B4-BE49-F238E27FC236}">
                <a16:creationId xmlns:a16="http://schemas.microsoft.com/office/drawing/2014/main" id="{710A0381-EBDB-4499-86C8-C1986858CC44}"/>
              </a:ext>
            </a:extLst>
          </p:cNvPr>
          <p:cNvSpPr>
            <a:spLocks noGrp="1"/>
          </p:cNvSpPr>
          <p:nvPr/>
        </p:nvSpPr>
        <p:spPr>
          <a:xfrm>
            <a:off x="11669678" y="6408742"/>
            <a:ext cx="438652" cy="448830"/>
          </a:xfrm>
          <a:prstGeom prst="rect">
            <a:avLst/>
          </a:prstGeom>
        </p:spPr>
        <p:txBody>
          <a:bodyPr vert="horz" lIns="91440" tIns="45720" rIns="91440" bIns="45720" rtlCol="0" anchor="ctr"/>
          <a:lstStyle>
            <a:defPPr>
              <a:defRPr lang="en-GB"/>
            </a:defPPr>
            <a:lvl1pPr marL="0" algn="r" defTabSz="914400" rtl="0" eaLnBrk="1" latinLnBrk="0" hangingPunct="1">
              <a:defRPr sz="8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fld id="{E30AF5A0-43BB-4336-8627-9123B9144D80}" type="slidenum">
              <a:rPr lang="en-US" dirty="0"/>
              <a:pPr>
                <a:spcAft>
                  <a:spcPts val="600"/>
                </a:spcAft>
              </a:pPr>
              <a:t>13</a:t>
            </a:fld>
            <a:endParaRPr lang="en-US"/>
          </a:p>
        </p:txBody>
      </p:sp>
    </p:spTree>
    <p:extLst>
      <p:ext uri="{BB962C8B-B14F-4D97-AF65-F5344CB8AC3E}">
        <p14:creationId xmlns:p14="http://schemas.microsoft.com/office/powerpoint/2010/main" val="11528569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BA218-2CF7-689A-3A92-6E3D578C4C80}"/>
              </a:ext>
            </a:extLst>
          </p:cNvPr>
          <p:cNvSpPr>
            <a:spLocks noGrp="1"/>
          </p:cNvSpPr>
          <p:nvPr/>
        </p:nvSpPr>
        <p:spPr>
          <a:xfrm>
            <a:off x="1044054" y="478076"/>
            <a:ext cx="10309745" cy="1233488"/>
          </a:xfrm>
          <a:prstGeom prst="rect">
            <a:avLst/>
          </a:prstGeom>
        </p:spPr>
        <p:txBody>
          <a:bodyPr vert="horz" lIns="0" tIns="0" rIns="0" bIns="0" rtlCol="0" anchor="b">
            <a:normAutofit/>
          </a:bodyPr>
          <a:lstStyle>
            <a:lvl1pPr algn="l" defTabSz="914400" rtl="0" eaLnBrk="1" latinLnBrk="0" hangingPunct="1">
              <a:lnSpc>
                <a:spcPct val="100000"/>
              </a:lnSpc>
              <a:spcBef>
                <a:spcPct val="0"/>
              </a:spcBef>
              <a:buNone/>
              <a:defRPr sz="3200" b="1" i="0" kern="1200" cap="all" spc="700" baseline="0">
                <a:solidFill>
                  <a:schemeClr val="tx1"/>
                </a:solidFill>
                <a:latin typeface="+mj-lt"/>
                <a:ea typeface="+mj-ea"/>
                <a:cs typeface="+mj-cs"/>
              </a:defRPr>
            </a:lvl1pPr>
          </a:lstStyle>
          <a:p>
            <a:r>
              <a:rPr lang="en-GB"/>
              <a:t>REFERENCES </a:t>
            </a:r>
          </a:p>
        </p:txBody>
      </p:sp>
      <p:sp>
        <p:nvSpPr>
          <p:cNvPr id="3" name="Content Placeholder 2">
            <a:extLst>
              <a:ext uri="{FF2B5EF4-FFF2-40B4-BE49-F238E27FC236}">
                <a16:creationId xmlns:a16="http://schemas.microsoft.com/office/drawing/2014/main" id="{AE9C3D1F-B983-388A-66E6-14CBCB442EFE}"/>
              </a:ext>
            </a:extLst>
          </p:cNvPr>
          <p:cNvSpPr>
            <a:spLocks noGrp="1"/>
          </p:cNvSpPr>
          <p:nvPr/>
        </p:nvSpPr>
        <p:spPr>
          <a:xfrm>
            <a:off x="1044054" y="1996141"/>
            <a:ext cx="4975746" cy="4180822"/>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ea typeface="+mn-lt"/>
                <a:cs typeface="+mn-lt"/>
                <a:hlinkClick r:id="rId2"/>
              </a:rPr>
              <a:t>https://manxtechgroup.com/capabilities/microsoft-teams/</a:t>
            </a:r>
            <a:r>
              <a:rPr lang="en-GB">
                <a:ea typeface="+mn-lt"/>
                <a:cs typeface="+mn-lt"/>
              </a:rPr>
              <a:t> </a:t>
            </a:r>
          </a:p>
          <a:p>
            <a:r>
              <a:rPr lang="en-GB">
                <a:ea typeface="+mn-lt"/>
                <a:cs typeface="+mn-lt"/>
                <a:hlinkClick r:id="rId3"/>
              </a:rPr>
              <a:t>https://texaport.co.uk/blog/microsoft-teams-healthcare#:~:text=Virtual%20consultations%20and%20classes,-Virtual%20healthcare%20has&amp;text=Patients%20can%20also%20receive%20text,foster%20a%20positive%20work%20culture</a:t>
            </a:r>
            <a:endParaRPr lang="en-GB">
              <a:ea typeface="+mn-lt"/>
              <a:cs typeface="+mn-lt"/>
            </a:endParaRPr>
          </a:p>
          <a:p>
            <a:endParaRPr lang="en-GB">
              <a:ea typeface="+mn-lt"/>
              <a:cs typeface="+mn-lt"/>
            </a:endParaRPr>
          </a:p>
        </p:txBody>
      </p:sp>
    </p:spTree>
    <p:extLst>
      <p:ext uri="{BB962C8B-B14F-4D97-AF65-F5344CB8AC3E}">
        <p14:creationId xmlns:p14="http://schemas.microsoft.com/office/powerpoint/2010/main" val="4791721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237A58D7-13BF-7ECB-F358-9C864F15F7F8}"/>
              </a:ext>
            </a:extLst>
          </p:cNvPr>
          <p:cNvGrpSpPr/>
          <p:nvPr/>
        </p:nvGrpSpPr>
        <p:grpSpPr>
          <a:xfrm>
            <a:off x="1214341" y="1533560"/>
            <a:ext cx="3089252" cy="4459951"/>
            <a:chOff x="1681502" y="2911440"/>
            <a:chExt cx="478606" cy="690963"/>
          </a:xfrm>
        </p:grpSpPr>
        <p:sp>
          <p:nvSpPr>
            <p:cNvPr id="6" name="Freeform 4">
              <a:extLst>
                <a:ext uri="{FF2B5EF4-FFF2-40B4-BE49-F238E27FC236}">
                  <a16:creationId xmlns:a16="http://schemas.microsoft.com/office/drawing/2014/main" id="{0F73F495-0492-076A-8820-516DE635E158}"/>
                </a:ext>
              </a:extLst>
            </p:cNvPr>
            <p:cNvSpPr/>
            <p:nvPr/>
          </p:nvSpPr>
          <p:spPr>
            <a:xfrm>
              <a:off x="1681502" y="2911440"/>
              <a:ext cx="478606" cy="690963"/>
            </a:xfrm>
            <a:custGeom>
              <a:avLst/>
              <a:gdLst/>
              <a:ahLst/>
              <a:cxnLst/>
              <a:rect l="l" t="t" r="r" b="b"/>
              <a:pathLst>
                <a:path w="957567" h="1082227">
                  <a:moveTo>
                    <a:pt x="0" y="0"/>
                  </a:moveTo>
                  <a:lnTo>
                    <a:pt x="957567" y="0"/>
                  </a:lnTo>
                  <a:lnTo>
                    <a:pt x="957567" y="1082227"/>
                  </a:lnTo>
                  <a:lnTo>
                    <a:pt x="0" y="1082227"/>
                  </a:lnTo>
                  <a:close/>
                </a:path>
              </a:pathLst>
            </a:custGeom>
            <a:blipFill>
              <a:blip r:embed="rId2"/>
              <a:stretch>
                <a:fillRect l="-63586" r="-63586"/>
              </a:stretch>
            </a:blipFill>
          </p:spPr>
          <p:txBody>
            <a:bodyPr/>
            <a:lstStyle/>
            <a:p>
              <a:endParaRPr lang="en-GB"/>
            </a:p>
          </p:txBody>
        </p:sp>
      </p:grpSp>
      <p:sp>
        <p:nvSpPr>
          <p:cNvPr id="3" name="AutoShape 5">
            <a:extLst>
              <a:ext uri="{FF2B5EF4-FFF2-40B4-BE49-F238E27FC236}">
                <a16:creationId xmlns:a16="http://schemas.microsoft.com/office/drawing/2014/main" id="{F932F9F1-281F-BE0A-8D4D-D9F8268E2E7D}"/>
              </a:ext>
            </a:extLst>
          </p:cNvPr>
          <p:cNvSpPr/>
          <p:nvPr/>
        </p:nvSpPr>
        <p:spPr>
          <a:xfrm flipH="1" flipV="1">
            <a:off x="866794" y="2604950"/>
            <a:ext cx="0" cy="3205647"/>
          </a:xfrm>
          <a:prstGeom prst="line">
            <a:avLst/>
          </a:prstGeom>
          <a:ln w="19050" cap="rnd">
            <a:solidFill>
              <a:srgbClr val="112D4C"/>
            </a:solidFill>
            <a:prstDash val="solid"/>
            <a:headEnd type="none" w="sm" len="sm"/>
            <a:tailEnd type="none" w="sm" len="sm"/>
          </a:ln>
        </p:spPr>
        <p:txBody>
          <a:bodyPr/>
          <a:lstStyle/>
          <a:p>
            <a:endParaRPr lang="en-GB"/>
          </a:p>
        </p:txBody>
      </p:sp>
      <p:sp>
        <p:nvSpPr>
          <p:cNvPr id="4" name="TextBox 6">
            <a:extLst>
              <a:ext uri="{FF2B5EF4-FFF2-40B4-BE49-F238E27FC236}">
                <a16:creationId xmlns:a16="http://schemas.microsoft.com/office/drawing/2014/main" id="{9427B5F8-ED3F-2577-E79C-894FE360FD12}"/>
              </a:ext>
            </a:extLst>
          </p:cNvPr>
          <p:cNvSpPr txBox="1"/>
          <p:nvPr/>
        </p:nvSpPr>
        <p:spPr>
          <a:xfrm>
            <a:off x="518480" y="321693"/>
            <a:ext cx="7829997" cy="816314"/>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ts val="6299"/>
              </a:lnSpc>
            </a:pPr>
            <a:r>
              <a:rPr lang="en-US" sz="6999">
                <a:solidFill>
                  <a:srgbClr val="181616"/>
                </a:solidFill>
                <a:latin typeface="Times New Roman"/>
                <a:ea typeface="Times New Roman"/>
                <a:cs typeface="Times New Roman"/>
                <a:sym typeface="Times New Roman"/>
              </a:rPr>
              <a:t>INTRODUCTION</a:t>
            </a:r>
          </a:p>
        </p:txBody>
      </p:sp>
      <p:sp>
        <p:nvSpPr>
          <p:cNvPr id="5" name="TextBox 8">
            <a:extLst>
              <a:ext uri="{FF2B5EF4-FFF2-40B4-BE49-F238E27FC236}">
                <a16:creationId xmlns:a16="http://schemas.microsoft.com/office/drawing/2014/main" id="{CF8FDF8B-D8A5-0C0F-6695-C0FD6C5C2700}"/>
              </a:ext>
            </a:extLst>
          </p:cNvPr>
          <p:cNvSpPr txBox="1"/>
          <p:nvPr/>
        </p:nvSpPr>
        <p:spPr>
          <a:xfrm>
            <a:off x="4886195" y="1323921"/>
            <a:ext cx="4787396" cy="6119432"/>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Greenfield Home Care Agency is an agency that serves independent older adults.</a:t>
            </a:r>
            <a:endParaRPr lang="en-US" sz="2000"/>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Recently switched to Microsoft 365 to communicate, schedule and keep on record.</a:t>
            </a:r>
            <a:endParaRPr lang="en-US" sz="2000">
              <a:solidFill>
                <a:srgbClr val="000000"/>
              </a:solidFill>
              <a:latin typeface="Times New Roman"/>
              <a:ea typeface="Times New Roman"/>
              <a:cs typeface="Times New Roman"/>
            </a:endParaRPr>
          </a:p>
          <a:p>
            <a:pPr algn="just">
              <a:lnSpc>
                <a:spcPts val="2999"/>
              </a:lnSpc>
            </a:pPr>
            <a:endParaRPr lang="en-US" sz="2000">
              <a:solidFill>
                <a:srgbClr val="000000"/>
              </a:solidFill>
              <a:latin typeface="Times New Roman"/>
              <a:ea typeface="Times New Roman"/>
              <a:cs typeface="Times New Roman"/>
            </a:endParaRPr>
          </a:p>
          <a:p>
            <a:pPr algn="just">
              <a:lnSpc>
                <a:spcPts val="2999"/>
              </a:lnSpc>
            </a:pPr>
            <a:r>
              <a:rPr lang="en-US" sz="2000">
                <a:solidFill>
                  <a:srgbClr val="000000"/>
                </a:solidFill>
                <a:latin typeface="Times New Roman"/>
                <a:ea typeface="Times New Roman"/>
                <a:cs typeface="Times New Roman"/>
                <a:sym typeface="Times New Roman"/>
              </a:rPr>
              <a:t>Rapid adoption of digital is dangerous:</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Data security breaches</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Confidentiality problems in residents.</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Less </a:t>
            </a:r>
            <a:r>
              <a:rPr lang="en-US" sz="2000" err="1">
                <a:solidFill>
                  <a:srgbClr val="000000"/>
                </a:solidFill>
                <a:latin typeface="Times New Roman"/>
                <a:ea typeface="Times New Roman"/>
                <a:cs typeface="Times New Roman"/>
                <a:sym typeface="Times New Roman"/>
              </a:rPr>
              <a:t>organisational</a:t>
            </a:r>
            <a:r>
              <a:rPr lang="en-US" sz="2000">
                <a:solidFill>
                  <a:srgbClr val="000000"/>
                </a:solidFill>
                <a:latin typeface="Times New Roman"/>
                <a:ea typeface="Times New Roman"/>
                <a:cs typeface="Times New Roman"/>
                <a:sym typeface="Times New Roman"/>
              </a:rPr>
              <a:t> efficiency.</a:t>
            </a:r>
            <a:endParaRPr lang="en-US" sz="2000">
              <a:solidFill>
                <a:srgbClr val="000000"/>
              </a:solidFill>
              <a:latin typeface="Times New Roman"/>
              <a:ea typeface="Times New Roman"/>
              <a:cs typeface="Times New Roman"/>
            </a:endParaRPr>
          </a:p>
          <a:p>
            <a:pPr algn="just">
              <a:lnSpc>
                <a:spcPts val="2999"/>
              </a:lnSpc>
            </a:pPr>
            <a:endParaRPr lang="en-US" sz="2000">
              <a:solidFill>
                <a:srgbClr val="000000"/>
              </a:solidFill>
              <a:latin typeface="Times New Roman"/>
              <a:ea typeface="Times New Roman"/>
              <a:cs typeface="Times New Roman"/>
            </a:endParaRPr>
          </a:p>
          <a:p>
            <a:pPr algn="just">
              <a:lnSpc>
                <a:spcPts val="2999"/>
              </a:lnSpc>
            </a:pPr>
            <a:r>
              <a:rPr lang="en-US" sz="2000">
                <a:solidFill>
                  <a:srgbClr val="000000"/>
                </a:solidFill>
                <a:latin typeface="Times New Roman"/>
                <a:ea typeface="Times New Roman"/>
                <a:cs typeface="Times New Roman"/>
                <a:sym typeface="Times New Roman"/>
              </a:rPr>
              <a:t>Digital safety: This is essential to the UK health and social care (GOV.UK, 2022).</a:t>
            </a:r>
            <a:endParaRPr lang="en-US" sz="2000">
              <a:solidFill>
                <a:srgbClr val="000000"/>
              </a:solidFill>
              <a:latin typeface="Times New Roman"/>
              <a:ea typeface="Times New Roman"/>
              <a:cs typeface="Times New Roman"/>
            </a:endParaRPr>
          </a:p>
          <a:p>
            <a:pPr marL="269875" lvl="1" algn="just">
              <a:lnSpc>
                <a:spcPts val="2999"/>
              </a:lnSpc>
            </a:pPr>
            <a:endParaRPr lang="en-US" sz="2000">
              <a:solidFill>
                <a:srgbClr val="000000"/>
              </a:solidFill>
              <a:latin typeface="Times New Roman"/>
              <a:ea typeface="Times New Roman"/>
              <a:cs typeface="Times New Roman"/>
            </a:endParaRPr>
          </a:p>
          <a:p>
            <a:pPr marL="0" lvl="0" indent="0" algn="just">
              <a:lnSpc>
                <a:spcPts val="2999"/>
              </a:lnSpc>
            </a:pPr>
            <a:endParaRPr lang="en-US" sz="2000">
              <a:solidFill>
                <a:srgbClr val="000000"/>
              </a:solidFill>
              <a:latin typeface="Times New Roman"/>
              <a:ea typeface="Times New Roman"/>
              <a:cs typeface="Times New Roman"/>
            </a:endParaRPr>
          </a:p>
        </p:txBody>
      </p:sp>
    </p:spTree>
    <p:extLst>
      <p:ext uri="{BB962C8B-B14F-4D97-AF65-F5344CB8AC3E}">
        <p14:creationId xmlns:p14="http://schemas.microsoft.com/office/powerpoint/2010/main" val="15774353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5">
            <a:extLst>
              <a:ext uri="{FF2B5EF4-FFF2-40B4-BE49-F238E27FC236}">
                <a16:creationId xmlns:a16="http://schemas.microsoft.com/office/drawing/2014/main" id="{F2757C2A-6EB7-2CC7-CBAF-52FBBCC42EAD}"/>
              </a:ext>
            </a:extLst>
          </p:cNvPr>
          <p:cNvSpPr txBox="1"/>
          <p:nvPr/>
        </p:nvSpPr>
        <p:spPr>
          <a:xfrm>
            <a:off x="-79823" y="476"/>
            <a:ext cx="7743587" cy="1259960"/>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5400"/>
              </a:lnSpc>
            </a:pPr>
            <a:r>
              <a:rPr lang="en-US" sz="2400">
                <a:solidFill>
                  <a:srgbClr val="000000"/>
                </a:solidFill>
                <a:latin typeface="Times New Roman"/>
                <a:ea typeface="Times New Roman"/>
                <a:cs typeface="Times New Roman"/>
                <a:sym typeface="Times New Roman"/>
              </a:rPr>
              <a:t>RATIONALE FOR A DIGITAL SAFETY ACTION PLAN</a:t>
            </a:r>
            <a:endParaRPr lang="en-US" sz="2400">
              <a:solidFill>
                <a:srgbClr val="000000"/>
              </a:solidFill>
              <a:latin typeface="Times New Roman"/>
              <a:ea typeface="Times New Roman"/>
              <a:cs typeface="Times New Roman"/>
            </a:endParaRPr>
          </a:p>
          <a:p>
            <a:pPr algn="ctr">
              <a:lnSpc>
                <a:spcPts val="5400"/>
              </a:lnSpc>
            </a:pPr>
            <a:endParaRPr lang="en-US">
              <a:solidFill>
                <a:srgbClr val="000000"/>
              </a:solidFill>
              <a:latin typeface="Times New Roman"/>
              <a:ea typeface="Times New Roman"/>
              <a:cs typeface="Times New Roman"/>
              <a:sym typeface="Times New Roman"/>
            </a:endParaRPr>
          </a:p>
        </p:txBody>
      </p:sp>
      <p:sp>
        <p:nvSpPr>
          <p:cNvPr id="13" name="TextBox 8">
            <a:extLst>
              <a:ext uri="{FF2B5EF4-FFF2-40B4-BE49-F238E27FC236}">
                <a16:creationId xmlns:a16="http://schemas.microsoft.com/office/drawing/2014/main" id="{9F0A90D4-27EC-D460-D506-6B8BBE89BCEF}"/>
              </a:ext>
            </a:extLst>
          </p:cNvPr>
          <p:cNvSpPr txBox="1"/>
          <p:nvPr/>
        </p:nvSpPr>
        <p:spPr>
          <a:xfrm>
            <a:off x="319063" y="4212822"/>
            <a:ext cx="9161114" cy="4191590"/>
          </a:xfrm>
          <a:prstGeom prst="rect">
            <a:avLst/>
          </a:prstGeom>
        </p:spPr>
        <p:txBody>
          <a:bodyPr lIns="50800" tIns="50800" rIns="50800" bIns="50800"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2200"/>
              </a:lnSpc>
            </a:pPr>
            <a:endParaRPr>
              <a:solidFill>
                <a:srgbClr val="000000"/>
              </a:solidFill>
            </a:endParaRPr>
          </a:p>
        </p:txBody>
      </p:sp>
      <p:sp>
        <p:nvSpPr>
          <p:cNvPr id="9" name="TextBox 16">
            <a:extLst>
              <a:ext uri="{FF2B5EF4-FFF2-40B4-BE49-F238E27FC236}">
                <a16:creationId xmlns:a16="http://schemas.microsoft.com/office/drawing/2014/main" id="{6E046781-869C-CFC9-A639-86A24EEE7C99}"/>
              </a:ext>
            </a:extLst>
          </p:cNvPr>
          <p:cNvSpPr txBox="1"/>
          <p:nvPr/>
        </p:nvSpPr>
        <p:spPr>
          <a:xfrm>
            <a:off x="58458" y="780367"/>
            <a:ext cx="7618729" cy="4574586"/>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39115" lvl="1" indent="-269240" algn="just">
              <a:lnSpc>
                <a:spcPts val="2999"/>
              </a:lnSpc>
              <a:buFont typeface="Arial"/>
              <a:buChar char="•"/>
            </a:pPr>
            <a:r>
              <a:rPr lang="en-US">
                <a:solidFill>
                  <a:srgbClr val="000000"/>
                </a:solidFill>
                <a:latin typeface="Times New Roman"/>
                <a:ea typeface="Times New Roman"/>
                <a:cs typeface="Times New Roman"/>
                <a:sym typeface="Times New Roman"/>
              </a:rPr>
              <a:t>Planned training is required instead of the informal kind.</a:t>
            </a:r>
            <a:endParaRPr lang="en-US">
              <a:solidFill>
                <a:srgbClr val="000000"/>
              </a:solidFill>
            </a:endParaRPr>
          </a:p>
          <a:p>
            <a:pPr marL="539115" lvl="1" indent="-269240" algn="just">
              <a:lnSpc>
                <a:spcPts val="2999"/>
              </a:lnSpc>
              <a:buFont typeface="Arial"/>
              <a:buChar char="•"/>
            </a:pPr>
            <a:r>
              <a:rPr lang="en-US">
                <a:solidFill>
                  <a:srgbClr val="000000"/>
                </a:solidFill>
                <a:latin typeface="Times New Roman"/>
                <a:ea typeface="Times New Roman"/>
                <a:cs typeface="Times New Roman"/>
                <a:sym typeface="Times New Roman"/>
              </a:rPr>
              <a:t>Health and social care organizations contain sensitive and legally safeguarded information.</a:t>
            </a:r>
            <a:endParaRPr lang="en-US">
              <a:solidFill>
                <a:srgbClr val="000000"/>
              </a:solidFill>
              <a:latin typeface="Times New Roman"/>
              <a:ea typeface="Times New Roman"/>
              <a:cs typeface="Times New Roman"/>
            </a:endParaRPr>
          </a:p>
          <a:p>
            <a:pPr marL="539115" lvl="1" indent="-269240" algn="just">
              <a:lnSpc>
                <a:spcPts val="2999"/>
              </a:lnSpc>
              <a:buFont typeface="Arial"/>
              <a:buChar char="•"/>
            </a:pPr>
            <a:r>
              <a:rPr lang="en-US">
                <a:solidFill>
                  <a:srgbClr val="000000"/>
                </a:solidFill>
                <a:latin typeface="Times New Roman"/>
                <a:ea typeface="Times New Roman"/>
                <a:cs typeface="Times New Roman"/>
                <a:sym typeface="Times New Roman"/>
              </a:rPr>
              <a:t>Microsoft 365 gains realized by its secure use.</a:t>
            </a:r>
            <a:endParaRPr lang="en-US">
              <a:solidFill>
                <a:srgbClr val="000000"/>
              </a:solidFill>
              <a:latin typeface="Times New Roman"/>
              <a:ea typeface="Times New Roman"/>
              <a:cs typeface="Times New Roman"/>
            </a:endParaRPr>
          </a:p>
          <a:p>
            <a:pPr algn="just">
              <a:lnSpc>
                <a:spcPts val="2999"/>
              </a:lnSpc>
            </a:pPr>
            <a:endParaRPr lang="en-US">
              <a:solidFill>
                <a:srgbClr val="000000"/>
              </a:solidFill>
              <a:latin typeface="Times New Roman"/>
              <a:ea typeface="Times New Roman"/>
              <a:cs typeface="Times New Roman"/>
            </a:endParaRPr>
          </a:p>
          <a:p>
            <a:pPr algn="just">
              <a:lnSpc>
                <a:spcPts val="2999"/>
              </a:lnSpc>
            </a:pPr>
            <a:r>
              <a:rPr lang="en-US" b="1">
                <a:solidFill>
                  <a:srgbClr val="000000"/>
                </a:solidFill>
                <a:latin typeface="Times New Roman Bold"/>
                <a:ea typeface="Times New Roman Bold"/>
                <a:cs typeface="Times New Roman Bold"/>
                <a:sym typeface="Times New Roman Bold"/>
              </a:rPr>
              <a:t>Key risks:</a:t>
            </a:r>
            <a:endParaRPr lang="en-US" b="1">
              <a:solidFill>
                <a:srgbClr val="000000"/>
              </a:solidFill>
              <a:latin typeface="Times New Roman Bold"/>
              <a:ea typeface="Times New Roman Bold"/>
              <a:cs typeface="Times New Roman Bold"/>
            </a:endParaRPr>
          </a:p>
          <a:p>
            <a:pPr marL="539115" lvl="1" indent="-269240" algn="just">
              <a:lnSpc>
                <a:spcPts val="2999"/>
              </a:lnSpc>
              <a:buFont typeface="Arial"/>
              <a:buChar char="•"/>
            </a:pPr>
            <a:r>
              <a:rPr lang="en-US">
                <a:solidFill>
                  <a:srgbClr val="000000"/>
                </a:solidFill>
                <a:latin typeface="Times New Roman"/>
                <a:ea typeface="Times New Roman"/>
                <a:cs typeface="Times New Roman"/>
                <a:sym typeface="Times New Roman"/>
              </a:rPr>
              <a:t>Human behavior (password reuse, unlocked device, unsafe emailing) (Coventry et al., 2020)</a:t>
            </a:r>
            <a:endParaRPr lang="en-US">
              <a:solidFill>
                <a:srgbClr val="000000"/>
              </a:solidFill>
              <a:latin typeface="Times New Roman"/>
              <a:ea typeface="Times New Roman"/>
              <a:cs typeface="Times New Roman"/>
            </a:endParaRPr>
          </a:p>
          <a:p>
            <a:pPr marL="539115" lvl="1" indent="-269240" algn="just">
              <a:lnSpc>
                <a:spcPts val="2999"/>
              </a:lnSpc>
              <a:buFont typeface="Arial"/>
              <a:buChar char="•"/>
            </a:pPr>
            <a:r>
              <a:rPr lang="en-US">
                <a:solidFill>
                  <a:srgbClr val="000000"/>
                </a:solidFill>
                <a:latin typeface="Times New Roman"/>
                <a:ea typeface="Times New Roman"/>
                <a:cs typeface="Times New Roman"/>
                <a:sym typeface="Times New Roman"/>
              </a:rPr>
              <a:t>The digital knowledge gap between frontline employees (Whitfield et al., 2025)</a:t>
            </a:r>
            <a:endParaRPr lang="en-US">
              <a:solidFill>
                <a:srgbClr val="000000"/>
              </a:solidFill>
              <a:latin typeface="Times New Roman"/>
              <a:ea typeface="Times New Roman"/>
              <a:cs typeface="Times New Roman"/>
            </a:endParaRPr>
          </a:p>
          <a:p>
            <a:pPr algn="just">
              <a:lnSpc>
                <a:spcPts val="2999"/>
              </a:lnSpc>
            </a:pPr>
            <a:endParaRPr lang="en-US">
              <a:solidFill>
                <a:srgbClr val="000000"/>
              </a:solidFill>
              <a:latin typeface="Times New Roman"/>
              <a:ea typeface="Times New Roman"/>
              <a:cs typeface="Times New Roman"/>
            </a:endParaRPr>
          </a:p>
          <a:p>
            <a:pPr marL="0" lvl="0" indent="0" algn="just">
              <a:lnSpc>
                <a:spcPts val="2999"/>
              </a:lnSpc>
            </a:pPr>
            <a:endParaRPr lang="en-US">
              <a:solidFill>
                <a:srgbClr val="000000"/>
              </a:solidFill>
              <a:latin typeface="Times New Roman"/>
              <a:ea typeface="Times New Roman"/>
              <a:cs typeface="Times New Roman"/>
            </a:endParaRPr>
          </a:p>
        </p:txBody>
      </p:sp>
      <p:sp>
        <p:nvSpPr>
          <p:cNvPr id="10" name="TextBox 17">
            <a:extLst>
              <a:ext uri="{FF2B5EF4-FFF2-40B4-BE49-F238E27FC236}">
                <a16:creationId xmlns:a16="http://schemas.microsoft.com/office/drawing/2014/main" id="{E0C3D65E-15C4-0CD9-D402-FCD217F5817A}"/>
              </a:ext>
            </a:extLst>
          </p:cNvPr>
          <p:cNvSpPr txBox="1"/>
          <p:nvPr/>
        </p:nvSpPr>
        <p:spPr>
          <a:xfrm>
            <a:off x="4061200" y="4560004"/>
            <a:ext cx="6042586" cy="1897571"/>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ts val="2500"/>
              </a:lnSpc>
            </a:pPr>
            <a:r>
              <a:rPr lang="en-US" b="1">
                <a:solidFill>
                  <a:srgbClr val="000000"/>
                </a:solidFill>
                <a:latin typeface="Times New Roman Bold"/>
                <a:ea typeface="Times New Roman Bold"/>
                <a:cs typeface="Times New Roman Bold"/>
                <a:sym typeface="Times New Roman Bold"/>
              </a:rPr>
              <a:t>Plan embeds:</a:t>
            </a:r>
          </a:p>
          <a:p>
            <a:pPr marL="539750" lvl="1" indent="-269875" algn="l">
              <a:lnSpc>
                <a:spcPts val="2500"/>
              </a:lnSpc>
              <a:buFont typeface="Arial"/>
              <a:buChar char="•"/>
            </a:pPr>
            <a:r>
              <a:rPr lang="en-US">
                <a:solidFill>
                  <a:srgbClr val="000000"/>
                </a:solidFill>
                <a:latin typeface="Times New Roman"/>
                <a:ea typeface="Times New Roman"/>
                <a:cs typeface="Times New Roman"/>
                <a:sym typeface="Times New Roman"/>
              </a:rPr>
              <a:t>Clear expectations</a:t>
            </a:r>
            <a:endParaRPr lang="en-US">
              <a:solidFill>
                <a:srgbClr val="000000"/>
              </a:solidFill>
              <a:latin typeface="Times New Roman"/>
              <a:ea typeface="Times New Roman"/>
              <a:cs typeface="Times New Roman"/>
            </a:endParaRPr>
          </a:p>
          <a:p>
            <a:pPr marL="539750" lvl="1" indent="-269875" algn="l">
              <a:lnSpc>
                <a:spcPts val="2500"/>
              </a:lnSpc>
              <a:buFont typeface="Arial"/>
              <a:buChar char="•"/>
            </a:pPr>
            <a:r>
              <a:rPr lang="en-US">
                <a:solidFill>
                  <a:srgbClr val="000000"/>
                </a:solidFill>
                <a:latin typeface="Times New Roman"/>
                <a:ea typeface="Times New Roman"/>
                <a:cs typeface="Times New Roman"/>
                <a:sym typeface="Times New Roman"/>
              </a:rPr>
              <a:t>Consistent practices</a:t>
            </a:r>
            <a:endParaRPr lang="en-US">
              <a:solidFill>
                <a:srgbClr val="000000"/>
              </a:solidFill>
              <a:latin typeface="Times New Roman"/>
              <a:ea typeface="Times New Roman"/>
              <a:cs typeface="Times New Roman"/>
            </a:endParaRPr>
          </a:p>
          <a:p>
            <a:pPr marL="539750" lvl="1" indent="-269875" algn="l">
              <a:lnSpc>
                <a:spcPts val="2500"/>
              </a:lnSpc>
              <a:buFont typeface="Arial"/>
              <a:buChar char="•"/>
            </a:pPr>
            <a:r>
              <a:rPr lang="en-US">
                <a:solidFill>
                  <a:srgbClr val="000000"/>
                </a:solidFill>
                <a:latin typeface="Times New Roman"/>
                <a:ea typeface="Times New Roman"/>
                <a:cs typeface="Times New Roman"/>
                <a:sym typeface="Times New Roman"/>
              </a:rPr>
              <a:t>Continued carer, coordinator and administration support.</a:t>
            </a:r>
            <a:endParaRPr lang="en-US">
              <a:solidFill>
                <a:srgbClr val="000000"/>
              </a:solidFill>
              <a:latin typeface="Times New Roman"/>
              <a:ea typeface="Times New Roman"/>
              <a:cs typeface="Times New Roman"/>
            </a:endParaRPr>
          </a:p>
          <a:p>
            <a:pPr marL="269875" lvl="1" algn="l">
              <a:lnSpc>
                <a:spcPts val="2500"/>
              </a:lnSpc>
            </a:pPr>
            <a:endParaRPr lang="en-US">
              <a:solidFill>
                <a:srgbClr val="000000"/>
              </a:solidFill>
              <a:latin typeface="Times New Roman"/>
              <a:ea typeface="Times New Roman"/>
              <a:cs typeface="Times New Roman"/>
            </a:endParaRPr>
          </a:p>
          <a:p>
            <a:pPr algn="l">
              <a:lnSpc>
                <a:spcPts val="2500"/>
              </a:lnSpc>
              <a:spcBef>
                <a:spcPct val="0"/>
              </a:spcBef>
            </a:pPr>
            <a:endParaRPr lang="en-US">
              <a:solidFill>
                <a:srgbClr val="000000"/>
              </a:solidFill>
              <a:latin typeface="Times New Roman"/>
              <a:ea typeface="Times New Roman"/>
              <a:cs typeface="Times New Roman"/>
              <a:sym typeface="Times New Roman"/>
            </a:endParaRPr>
          </a:p>
        </p:txBody>
      </p:sp>
    </p:spTree>
    <p:extLst>
      <p:ext uri="{BB962C8B-B14F-4D97-AF65-F5344CB8AC3E}">
        <p14:creationId xmlns:p14="http://schemas.microsoft.com/office/powerpoint/2010/main" val="24968949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D6280969-F024-466D-A1DB-4F848C51D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9" name="Straight Connector 48">
              <a:extLst>
                <a:ext uri="{FF2B5EF4-FFF2-40B4-BE49-F238E27FC236}">
                  <a16:creationId xmlns:a16="http://schemas.microsoft.com/office/drawing/2014/main" id="{63FDD802-E6D8-4979-A1B9-BA705AE4DA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50" name="Straight Connector 49">
              <a:extLst>
                <a:ext uri="{FF2B5EF4-FFF2-40B4-BE49-F238E27FC236}">
                  <a16:creationId xmlns:a16="http://schemas.microsoft.com/office/drawing/2014/main" id="{BDE509DD-4B76-45F0-8144-02F1D7E1AE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51" name="Rectangle 23">
              <a:extLst>
                <a:ext uri="{FF2B5EF4-FFF2-40B4-BE49-F238E27FC236}">
                  <a16:creationId xmlns:a16="http://schemas.microsoft.com/office/drawing/2014/main" id="{FEAEFD53-0220-48B1-9EA8-3EAE151E8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Rectangle 25">
              <a:extLst>
                <a:ext uri="{FF2B5EF4-FFF2-40B4-BE49-F238E27FC236}">
                  <a16:creationId xmlns:a16="http://schemas.microsoft.com/office/drawing/2014/main" id="{92E7FABD-916D-4FF9-B5F3-44E53AFD39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3" name="Isosceles Triangle 52">
              <a:extLst>
                <a:ext uri="{FF2B5EF4-FFF2-40B4-BE49-F238E27FC236}">
                  <a16:creationId xmlns:a16="http://schemas.microsoft.com/office/drawing/2014/main" id="{826F9772-AEFE-4C6D-82B6-1207069B86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Rectangle 27">
              <a:extLst>
                <a:ext uri="{FF2B5EF4-FFF2-40B4-BE49-F238E27FC236}">
                  <a16:creationId xmlns:a16="http://schemas.microsoft.com/office/drawing/2014/main" id="{ACFBF3A9-B76A-4B4B-B6D7-CA4651F5C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Rectangle 28">
              <a:extLst>
                <a:ext uri="{FF2B5EF4-FFF2-40B4-BE49-F238E27FC236}">
                  <a16:creationId xmlns:a16="http://schemas.microsoft.com/office/drawing/2014/main" id="{BF0FAA0A-B682-4A83-BDD8-BCE0AB41C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Rectangle 29">
              <a:extLst>
                <a:ext uri="{FF2B5EF4-FFF2-40B4-BE49-F238E27FC236}">
                  <a16:creationId xmlns:a16="http://schemas.microsoft.com/office/drawing/2014/main" id="{7874A013-E5E2-4AE1-8E93-029A2B41EB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7" name="Isosceles Triangle 56">
              <a:extLst>
                <a:ext uri="{FF2B5EF4-FFF2-40B4-BE49-F238E27FC236}">
                  <a16:creationId xmlns:a16="http://schemas.microsoft.com/office/drawing/2014/main" id="{4355329E-E608-4F7A-B4EF-8FEF07D755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8" name="Isosceles Triangle 57">
              <a:extLst>
                <a:ext uri="{FF2B5EF4-FFF2-40B4-BE49-F238E27FC236}">
                  <a16:creationId xmlns:a16="http://schemas.microsoft.com/office/drawing/2014/main" id="{53D9BFDF-B250-44FF-9BD7-C204EFBFC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6" name="TextBox 6">
            <a:extLst>
              <a:ext uri="{FF2B5EF4-FFF2-40B4-BE49-F238E27FC236}">
                <a16:creationId xmlns:a16="http://schemas.microsoft.com/office/drawing/2014/main" id="{BB750081-96DA-5F11-C9E6-0F5F6F430F44}"/>
              </a:ext>
            </a:extLst>
          </p:cNvPr>
          <p:cNvSpPr txBox="1"/>
          <p:nvPr/>
        </p:nvSpPr>
        <p:spPr>
          <a:xfrm>
            <a:off x="676746" y="609600"/>
            <a:ext cx="3729076" cy="1320800"/>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lnSpc>
                <a:spcPct val="90000"/>
              </a:lnSpc>
              <a:spcBef>
                <a:spcPct val="0"/>
              </a:spcBef>
              <a:spcAft>
                <a:spcPts val="600"/>
              </a:spcAft>
            </a:pPr>
            <a:r>
              <a:rPr lang="en-US" sz="2000">
                <a:solidFill>
                  <a:schemeClr val="accent1"/>
                </a:solidFill>
                <a:latin typeface="+mj-lt"/>
                <a:ea typeface="+mj-ea"/>
                <a:cs typeface="+mj-cs"/>
                <a:sym typeface="Times New Roman"/>
              </a:rPr>
              <a:t>OVERVIEW OF THE DIGITAL SAFETY ACTION PLAN</a:t>
            </a:r>
          </a:p>
          <a:p>
            <a:pPr defTabSz="457200">
              <a:lnSpc>
                <a:spcPct val="90000"/>
              </a:lnSpc>
              <a:spcBef>
                <a:spcPct val="0"/>
              </a:spcBef>
              <a:spcAft>
                <a:spcPts val="600"/>
              </a:spcAft>
            </a:pPr>
            <a:endParaRPr lang="en-US" sz="2800">
              <a:solidFill>
                <a:schemeClr val="accent1"/>
              </a:solidFill>
              <a:latin typeface="+mj-lt"/>
              <a:ea typeface="+mj-ea"/>
              <a:cs typeface="+mj-cs"/>
              <a:sym typeface="Times New Roman"/>
            </a:endParaRPr>
          </a:p>
        </p:txBody>
      </p:sp>
      <p:sp>
        <p:nvSpPr>
          <p:cNvPr id="7" name="TextBox 7">
            <a:extLst>
              <a:ext uri="{FF2B5EF4-FFF2-40B4-BE49-F238E27FC236}">
                <a16:creationId xmlns:a16="http://schemas.microsoft.com/office/drawing/2014/main" id="{44F51A59-5405-15C3-F062-C996B5696454}"/>
              </a:ext>
            </a:extLst>
          </p:cNvPr>
          <p:cNvSpPr txBox="1"/>
          <p:nvPr/>
        </p:nvSpPr>
        <p:spPr>
          <a:xfrm>
            <a:off x="674729" y="1711740"/>
            <a:ext cx="3720916" cy="3560733"/>
          </a:xfrm>
          <a:prstGeom prst="rect">
            <a:avLst/>
          </a:prstGeom>
        </p:spPr>
        <p:txBody>
          <a:bodyPr vert="horz" lIns="91440" tIns="45720" rIns="91440" bIns="45720" rtlCol="0" anchor="t">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17525" lvl="1" defTabSz="457200">
              <a:spcBef>
                <a:spcPts val="500"/>
              </a:spcBef>
              <a:buClr>
                <a:schemeClr val="accent1"/>
              </a:buClr>
              <a:buSzPct val="80000"/>
            </a:pPr>
            <a:r>
              <a:rPr lang="en-US" sz="1200">
                <a:solidFill>
                  <a:schemeClr val="tx1">
                    <a:lumMod val="75000"/>
                    <a:lumOff val="25000"/>
                  </a:schemeClr>
                </a:solidFill>
                <a:sym typeface="Times New Roman"/>
              </a:rPr>
              <a:t>Four key goals:</a:t>
            </a:r>
            <a:endParaRPr lang="en-US" sz="1200">
              <a:solidFill>
                <a:schemeClr val="tx1">
                  <a:lumMod val="75000"/>
                  <a:lumOff val="25000"/>
                </a:schemeClr>
              </a:solidFill>
            </a:endParaRPr>
          </a:p>
          <a:p>
            <a:pPr defTabSz="457200">
              <a:spcBef>
                <a:spcPts val="500"/>
              </a:spcBef>
              <a:buClr>
                <a:schemeClr val="accent1"/>
              </a:buClr>
              <a:buSzPct val="80000"/>
              <a:buFont typeface="Wingdings 3" charset="2"/>
              <a:buChar char=""/>
            </a:pPr>
            <a:endParaRPr lang="en-US" sz="1200">
              <a:solidFill>
                <a:schemeClr val="tx1">
                  <a:lumMod val="75000"/>
                  <a:lumOff val="25000"/>
                </a:schemeClr>
              </a:solidFill>
            </a:endParaRPr>
          </a:p>
          <a:p>
            <a:pPr defTabSz="457200">
              <a:spcBef>
                <a:spcPts val="500"/>
              </a:spcBef>
              <a:buClr>
                <a:schemeClr val="accent1"/>
              </a:buClr>
              <a:buSzPct val="80000"/>
              <a:buFont typeface="Wingdings 3" charset="2"/>
              <a:buChar char=""/>
            </a:pPr>
            <a:r>
              <a:rPr lang="en-US" sz="1200">
                <a:solidFill>
                  <a:schemeClr val="tx1">
                    <a:lumMod val="75000"/>
                    <a:lumOff val="25000"/>
                  </a:schemeClr>
                </a:solidFill>
                <a:sym typeface="Times New Roman"/>
              </a:rPr>
              <a:t>1. Secure Access</a:t>
            </a:r>
            <a:endParaRPr lang="en-US" sz="1200">
              <a:solidFill>
                <a:schemeClr val="tx1">
                  <a:lumMod val="75000"/>
                  <a:lumOff val="25000"/>
                </a:schemeClr>
              </a:solidFill>
            </a:endParaRPr>
          </a:p>
          <a:p>
            <a:pPr defTabSz="457200">
              <a:spcBef>
                <a:spcPts val="500"/>
              </a:spcBef>
              <a:buClr>
                <a:schemeClr val="accent1"/>
              </a:buClr>
              <a:buSzPct val="80000"/>
              <a:buFont typeface="Wingdings 3" charset="2"/>
              <a:buChar char=""/>
            </a:pPr>
            <a:endParaRPr lang="en-US" sz="1200">
              <a:solidFill>
                <a:schemeClr val="tx1">
                  <a:lumMod val="75000"/>
                  <a:lumOff val="25000"/>
                </a:schemeClr>
              </a:solidFill>
            </a:endParaRPr>
          </a:p>
          <a:p>
            <a:pPr defTabSz="457200">
              <a:spcBef>
                <a:spcPts val="500"/>
              </a:spcBef>
              <a:buClr>
                <a:schemeClr val="accent1"/>
              </a:buClr>
              <a:buSzPct val="80000"/>
              <a:buFont typeface="Wingdings 3" charset="2"/>
              <a:buChar char=""/>
            </a:pPr>
            <a:r>
              <a:rPr lang="en-US" sz="1200">
                <a:solidFill>
                  <a:schemeClr val="tx1">
                    <a:lumMod val="75000"/>
                    <a:lumOff val="25000"/>
                  </a:schemeClr>
                </a:solidFill>
                <a:sym typeface="Times New Roman"/>
              </a:rPr>
              <a:t>2. Email Awareness</a:t>
            </a:r>
            <a:endParaRPr lang="en-US" sz="1200">
              <a:solidFill>
                <a:schemeClr val="tx1">
                  <a:lumMod val="75000"/>
                  <a:lumOff val="25000"/>
                </a:schemeClr>
              </a:solidFill>
            </a:endParaRPr>
          </a:p>
          <a:p>
            <a:pPr defTabSz="457200">
              <a:spcBef>
                <a:spcPts val="500"/>
              </a:spcBef>
              <a:buClr>
                <a:schemeClr val="accent1"/>
              </a:buClr>
              <a:buSzPct val="80000"/>
              <a:buFont typeface="Wingdings 3" charset="2"/>
              <a:buChar char=""/>
            </a:pPr>
            <a:endParaRPr lang="en-US" sz="1200">
              <a:solidFill>
                <a:schemeClr val="tx1">
                  <a:lumMod val="75000"/>
                  <a:lumOff val="25000"/>
                </a:schemeClr>
              </a:solidFill>
            </a:endParaRPr>
          </a:p>
          <a:p>
            <a:pPr defTabSz="457200">
              <a:spcBef>
                <a:spcPts val="500"/>
              </a:spcBef>
              <a:buClr>
                <a:schemeClr val="accent1"/>
              </a:buClr>
              <a:buSzPct val="80000"/>
              <a:buFont typeface="Wingdings 3" charset="2"/>
              <a:buChar char=""/>
            </a:pPr>
            <a:r>
              <a:rPr lang="en-US" sz="1200">
                <a:solidFill>
                  <a:schemeClr val="tx1">
                    <a:lumMod val="75000"/>
                    <a:lumOff val="25000"/>
                  </a:schemeClr>
                </a:solidFill>
                <a:sym typeface="Times New Roman"/>
              </a:rPr>
              <a:t>3. Data Management</a:t>
            </a:r>
            <a:endParaRPr lang="en-US" sz="1200">
              <a:solidFill>
                <a:schemeClr val="tx1">
                  <a:lumMod val="75000"/>
                  <a:lumOff val="25000"/>
                </a:schemeClr>
              </a:solidFill>
            </a:endParaRPr>
          </a:p>
          <a:p>
            <a:pPr defTabSz="457200">
              <a:spcBef>
                <a:spcPts val="500"/>
              </a:spcBef>
              <a:buClr>
                <a:schemeClr val="accent1"/>
              </a:buClr>
              <a:buSzPct val="80000"/>
              <a:buFont typeface="Wingdings 3" charset="2"/>
              <a:buChar char=""/>
            </a:pPr>
            <a:endParaRPr lang="en-US" sz="1200">
              <a:solidFill>
                <a:schemeClr val="tx1">
                  <a:lumMod val="75000"/>
                  <a:lumOff val="25000"/>
                </a:schemeClr>
              </a:solidFill>
            </a:endParaRPr>
          </a:p>
          <a:p>
            <a:pPr defTabSz="457200">
              <a:spcBef>
                <a:spcPts val="500"/>
              </a:spcBef>
              <a:buClr>
                <a:schemeClr val="accent1"/>
              </a:buClr>
              <a:buSzPct val="80000"/>
              <a:buFont typeface="Wingdings 3" charset="2"/>
              <a:buChar char=""/>
            </a:pPr>
            <a:r>
              <a:rPr lang="en-US" sz="1200">
                <a:solidFill>
                  <a:schemeClr val="tx1">
                    <a:lumMod val="75000"/>
                    <a:lumOff val="25000"/>
                  </a:schemeClr>
                </a:solidFill>
                <a:sym typeface="Times New Roman"/>
              </a:rPr>
              <a:t>4. Data Privacy and Integrity.</a:t>
            </a:r>
            <a:endParaRPr lang="en-US" sz="1200">
              <a:solidFill>
                <a:schemeClr val="tx1">
                  <a:lumMod val="75000"/>
                  <a:lumOff val="25000"/>
                </a:schemeClr>
              </a:solidFill>
            </a:endParaRPr>
          </a:p>
          <a:p>
            <a:pPr defTabSz="457200">
              <a:spcBef>
                <a:spcPts val="500"/>
              </a:spcBef>
              <a:buClr>
                <a:schemeClr val="accent1"/>
              </a:buClr>
              <a:buSzPct val="80000"/>
              <a:buFont typeface="Wingdings 3" charset="2"/>
              <a:buChar char=""/>
            </a:pPr>
            <a:endParaRPr lang="en-US" sz="1200">
              <a:solidFill>
                <a:schemeClr val="tx1">
                  <a:lumMod val="75000"/>
                  <a:lumOff val="25000"/>
                </a:schemeClr>
              </a:solidFill>
            </a:endParaRPr>
          </a:p>
          <a:p>
            <a:pPr marL="517525" lvl="1" defTabSz="457200">
              <a:spcBef>
                <a:spcPts val="500"/>
              </a:spcBef>
              <a:buClr>
                <a:schemeClr val="accent1"/>
              </a:buClr>
              <a:buSzPct val="80000"/>
              <a:buFont typeface="Wingdings 3" charset="2"/>
              <a:buChar char=""/>
            </a:pPr>
            <a:r>
              <a:rPr lang="en-US" sz="1200">
                <a:solidFill>
                  <a:schemeClr val="tx1">
                    <a:lumMod val="75000"/>
                    <a:lumOff val="25000"/>
                  </a:schemeClr>
                </a:solidFill>
                <a:sym typeface="Times New Roman"/>
              </a:rPr>
              <a:t>Vision focuses on main threats in the </a:t>
            </a:r>
            <a:r>
              <a:rPr lang="en-US" sz="1200" err="1">
                <a:solidFill>
                  <a:schemeClr val="tx1">
                    <a:lumMod val="75000"/>
                    <a:lumOff val="25000"/>
                  </a:schemeClr>
                </a:solidFill>
                <a:sym typeface="Times New Roman"/>
              </a:rPr>
              <a:t>utilisation</a:t>
            </a:r>
            <a:r>
              <a:rPr lang="en-US" sz="1200">
                <a:solidFill>
                  <a:schemeClr val="tx1">
                    <a:lumMod val="75000"/>
                    <a:lumOff val="25000"/>
                  </a:schemeClr>
                </a:solidFill>
                <a:sym typeface="Times New Roman"/>
              </a:rPr>
              <a:t> of Microsoft 365.</a:t>
            </a:r>
            <a:endParaRPr lang="en-US" sz="1200">
              <a:solidFill>
                <a:schemeClr val="tx1">
                  <a:lumMod val="75000"/>
                  <a:lumOff val="25000"/>
                </a:schemeClr>
              </a:solidFill>
            </a:endParaRPr>
          </a:p>
          <a:p>
            <a:pPr marL="517525" lvl="1" defTabSz="457200">
              <a:spcBef>
                <a:spcPts val="500"/>
              </a:spcBef>
              <a:buClr>
                <a:schemeClr val="accent1"/>
              </a:buClr>
              <a:buSzPct val="80000"/>
              <a:buFont typeface="Wingdings 3" charset="2"/>
              <a:buChar char=""/>
            </a:pPr>
            <a:r>
              <a:rPr lang="en-US" sz="1200">
                <a:solidFill>
                  <a:schemeClr val="tx1">
                    <a:lumMod val="75000"/>
                    <a:lumOff val="25000"/>
                  </a:schemeClr>
                </a:solidFill>
                <a:sym typeface="Times New Roman"/>
              </a:rPr>
              <a:t>Secure Access: </a:t>
            </a:r>
            <a:r>
              <a:rPr lang="en-US" sz="1200" err="1">
                <a:solidFill>
                  <a:schemeClr val="tx1">
                    <a:lumMod val="75000"/>
                    <a:lumOff val="25000"/>
                  </a:schemeClr>
                </a:solidFill>
                <a:sym typeface="Times New Roman"/>
              </a:rPr>
              <a:t>authorised</a:t>
            </a:r>
            <a:r>
              <a:rPr lang="en-US" sz="1200">
                <a:solidFill>
                  <a:schemeClr val="tx1">
                    <a:lumMod val="75000"/>
                    <a:lumOff val="25000"/>
                  </a:schemeClr>
                </a:solidFill>
                <a:sym typeface="Times New Roman"/>
              </a:rPr>
              <a:t> staff only access </a:t>
            </a:r>
            <a:r>
              <a:rPr lang="en-US" sz="1200" err="1">
                <a:solidFill>
                  <a:schemeClr val="tx1">
                    <a:lumMod val="75000"/>
                    <a:lumOff val="25000"/>
                  </a:schemeClr>
                </a:solidFill>
                <a:sym typeface="Times New Roman"/>
              </a:rPr>
              <a:t>access</a:t>
            </a:r>
            <a:r>
              <a:rPr lang="en-US" sz="1200">
                <a:solidFill>
                  <a:schemeClr val="tx1">
                    <a:lumMod val="75000"/>
                    <a:lumOff val="25000"/>
                  </a:schemeClr>
                </a:solidFill>
                <a:sym typeface="Times New Roman"/>
              </a:rPr>
              <a:t> systems.</a:t>
            </a:r>
            <a:endParaRPr lang="en-US" sz="1200">
              <a:solidFill>
                <a:schemeClr val="tx1">
                  <a:lumMod val="75000"/>
                  <a:lumOff val="25000"/>
                </a:schemeClr>
              </a:solidFill>
            </a:endParaRPr>
          </a:p>
          <a:p>
            <a:pPr marL="517525" lvl="1" defTabSz="457200">
              <a:spcBef>
                <a:spcPts val="500"/>
              </a:spcBef>
              <a:buClr>
                <a:schemeClr val="accent1"/>
              </a:buClr>
              <a:buSzPct val="80000"/>
              <a:buFont typeface="Wingdings 3" charset="2"/>
              <a:buChar char=""/>
            </a:pPr>
            <a:r>
              <a:rPr lang="en-US" sz="1200">
                <a:solidFill>
                  <a:schemeClr val="tx1">
                    <a:lumMod val="75000"/>
                    <a:lumOff val="25000"/>
                  </a:schemeClr>
                </a:solidFill>
                <a:sym typeface="Times New Roman"/>
              </a:rPr>
              <a:t>Email Awareness: reduce phishing and unlawful sharing (Coventry et al., 2020)</a:t>
            </a:r>
            <a:endParaRPr lang="en-US" sz="1200">
              <a:solidFill>
                <a:schemeClr val="tx1">
                  <a:lumMod val="75000"/>
                  <a:lumOff val="25000"/>
                </a:schemeClr>
              </a:solidFill>
            </a:endParaRPr>
          </a:p>
          <a:p>
            <a:pPr marL="517525" lvl="1" defTabSz="457200">
              <a:spcBef>
                <a:spcPts val="500"/>
              </a:spcBef>
              <a:buClr>
                <a:schemeClr val="accent1"/>
              </a:buClr>
              <a:buSzPct val="80000"/>
              <a:buFont typeface="Wingdings 3" charset="2"/>
              <a:buChar char=""/>
            </a:pPr>
            <a:r>
              <a:rPr lang="en-US" sz="1200">
                <a:solidFill>
                  <a:schemeClr val="tx1">
                    <a:lumMod val="75000"/>
                    <a:lumOff val="25000"/>
                  </a:schemeClr>
                </a:solidFill>
                <a:sym typeface="Times New Roman"/>
              </a:rPr>
              <a:t>Data Management: data storage, access and retention (GOV.UK, 2022).</a:t>
            </a:r>
            <a:endParaRPr lang="en-US" sz="1200">
              <a:solidFill>
                <a:schemeClr val="tx1">
                  <a:lumMod val="75000"/>
                  <a:lumOff val="25000"/>
                </a:schemeClr>
              </a:solidFill>
            </a:endParaRPr>
          </a:p>
          <a:p>
            <a:pPr marL="517525" lvl="1" defTabSz="457200">
              <a:spcBef>
                <a:spcPts val="500"/>
              </a:spcBef>
              <a:buClr>
                <a:schemeClr val="accent1"/>
              </a:buClr>
              <a:buSzPct val="80000"/>
              <a:buFont typeface="Wingdings 3" charset="2"/>
              <a:buChar char=""/>
            </a:pPr>
            <a:r>
              <a:rPr lang="en-US" sz="1200">
                <a:solidFill>
                  <a:schemeClr val="tx1">
                    <a:lumMod val="75000"/>
                    <a:lumOff val="25000"/>
                  </a:schemeClr>
                </a:solidFill>
                <a:sym typeface="Times New Roman"/>
              </a:rPr>
              <a:t>Confidentiality and Compliance: help with the legal requirements, trust of the people (Harkness et al., 2025)</a:t>
            </a:r>
            <a:endParaRPr lang="en-US" sz="1200">
              <a:solidFill>
                <a:schemeClr val="tx1">
                  <a:lumMod val="75000"/>
                  <a:lumOff val="25000"/>
                </a:schemeClr>
              </a:solidFill>
            </a:endParaRPr>
          </a:p>
          <a:p>
            <a:pPr defTabSz="457200">
              <a:spcBef>
                <a:spcPts val="500"/>
              </a:spcBef>
              <a:buClr>
                <a:schemeClr val="accent1"/>
              </a:buClr>
              <a:buSzPct val="80000"/>
              <a:buFont typeface="Wingdings 3" charset="2"/>
              <a:buChar char=""/>
            </a:pPr>
            <a:endParaRPr lang="en-US" sz="1200">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pPr>
            <a:endParaRPr lang="en-US" sz="700">
              <a:solidFill>
                <a:schemeClr val="tx1">
                  <a:lumMod val="75000"/>
                  <a:lumOff val="25000"/>
                </a:schemeClr>
              </a:solidFill>
            </a:endParaRPr>
          </a:p>
          <a:p>
            <a:pPr marL="0" lvl="0" indent="0" defTabSz="457200">
              <a:lnSpc>
                <a:spcPct val="90000"/>
              </a:lnSpc>
              <a:spcBef>
                <a:spcPts val="1000"/>
              </a:spcBef>
              <a:buClr>
                <a:schemeClr val="accent1"/>
              </a:buClr>
              <a:buSzPct val="80000"/>
              <a:buFont typeface="Wingdings 3" charset="2"/>
              <a:buChar char=""/>
            </a:pPr>
            <a:endParaRPr lang="en-US" sz="700">
              <a:solidFill>
                <a:schemeClr val="tx1">
                  <a:lumMod val="75000"/>
                  <a:lumOff val="25000"/>
                </a:schemeClr>
              </a:solidFill>
              <a:sym typeface="Times New Roman"/>
            </a:endParaRPr>
          </a:p>
        </p:txBody>
      </p:sp>
      <p:sp>
        <p:nvSpPr>
          <p:cNvPr id="4" name="AutoShape 2">
            <a:extLst>
              <a:ext uri="{FF2B5EF4-FFF2-40B4-BE49-F238E27FC236}">
                <a16:creationId xmlns:a16="http://schemas.microsoft.com/office/drawing/2014/main" id="{13961DB0-C622-F65B-8C6E-DB68A241B259}"/>
              </a:ext>
            </a:extLst>
          </p:cNvPr>
          <p:cNvSpPr/>
          <p:nvPr/>
        </p:nvSpPr>
        <p:spPr>
          <a:xfrm>
            <a:off x="17454653" y="548990"/>
            <a:ext cx="367904" cy="0"/>
          </a:xfrm>
          <a:prstGeom prst="line">
            <a:avLst/>
          </a:prstGeom>
          <a:ln w="38100" cap="rnd">
            <a:solidFill>
              <a:srgbClr val="181616"/>
            </a:solidFill>
            <a:prstDash val="solid"/>
            <a:headEnd type="none" w="sm" len="sm"/>
            <a:tailEnd type="none" w="sm" len="sm"/>
          </a:ln>
        </p:spPr>
        <p:txBody>
          <a:bodyPr/>
          <a:lstStyle/>
          <a:p>
            <a:endParaRPr lang="en-GB"/>
          </a:p>
        </p:txBody>
      </p:sp>
      <p:grpSp>
        <p:nvGrpSpPr>
          <p:cNvPr id="5" name="Group 4">
            <a:extLst>
              <a:ext uri="{FF2B5EF4-FFF2-40B4-BE49-F238E27FC236}">
                <a16:creationId xmlns:a16="http://schemas.microsoft.com/office/drawing/2014/main" id="{3F16F6A1-CD74-AB19-01F3-F5AC8B4DB3AF}"/>
              </a:ext>
            </a:extLst>
          </p:cNvPr>
          <p:cNvGrpSpPr/>
          <p:nvPr/>
        </p:nvGrpSpPr>
        <p:grpSpPr>
          <a:xfrm>
            <a:off x="4654035" y="1820185"/>
            <a:ext cx="4602747" cy="2713098"/>
            <a:chOff x="10535659" y="4733308"/>
            <a:chExt cx="1636292" cy="964515"/>
          </a:xfrm>
        </p:grpSpPr>
        <p:sp>
          <p:nvSpPr>
            <p:cNvPr id="8" name="Freeform 5">
              <a:extLst>
                <a:ext uri="{FF2B5EF4-FFF2-40B4-BE49-F238E27FC236}">
                  <a16:creationId xmlns:a16="http://schemas.microsoft.com/office/drawing/2014/main" id="{FEC03FDA-71D5-4CEE-F961-0B0A21FF58D4}"/>
                </a:ext>
              </a:extLst>
            </p:cNvPr>
            <p:cNvSpPr/>
            <p:nvPr/>
          </p:nvSpPr>
          <p:spPr>
            <a:xfrm>
              <a:off x="10535659" y="4733308"/>
              <a:ext cx="1636292" cy="964515"/>
            </a:xfrm>
            <a:custGeom>
              <a:avLst/>
              <a:gdLst/>
              <a:ahLst/>
              <a:cxnLst/>
              <a:rect l="l" t="t" r="r" b="b"/>
              <a:pathLst>
                <a:path w="1636292" h="964515">
                  <a:moveTo>
                    <a:pt x="0" y="0"/>
                  </a:moveTo>
                  <a:lnTo>
                    <a:pt x="1636292" y="0"/>
                  </a:lnTo>
                  <a:lnTo>
                    <a:pt x="1636292" y="964515"/>
                  </a:lnTo>
                  <a:lnTo>
                    <a:pt x="0" y="964515"/>
                  </a:lnTo>
                  <a:close/>
                </a:path>
              </a:pathLst>
            </a:custGeom>
            <a:blipFill>
              <a:blip r:embed="rId2"/>
              <a:stretch>
                <a:fillRect l="-2346" r="-2346"/>
              </a:stretch>
            </a:blipFill>
          </p:spPr>
          <p:txBody>
            <a:bodyPr/>
            <a:lstStyle/>
            <a:p>
              <a:endParaRPr lang="en-GB"/>
            </a:p>
          </p:txBody>
        </p:sp>
      </p:grpSp>
    </p:spTree>
    <p:extLst>
      <p:ext uri="{BB962C8B-B14F-4D97-AF65-F5344CB8AC3E}">
        <p14:creationId xmlns:p14="http://schemas.microsoft.com/office/powerpoint/2010/main" val="22860963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a:extLst>
              <a:ext uri="{FF2B5EF4-FFF2-40B4-BE49-F238E27FC236}">
                <a16:creationId xmlns:a16="http://schemas.microsoft.com/office/drawing/2014/main" id="{D34C7219-0367-5414-930F-D5942C29283D}"/>
              </a:ext>
            </a:extLst>
          </p:cNvPr>
          <p:cNvSpPr/>
          <p:nvPr/>
        </p:nvSpPr>
        <p:spPr>
          <a:xfrm>
            <a:off x="17454653" y="548990"/>
            <a:ext cx="367904" cy="0"/>
          </a:xfrm>
          <a:prstGeom prst="line">
            <a:avLst/>
          </a:prstGeom>
          <a:ln w="38100" cap="rnd">
            <a:solidFill>
              <a:srgbClr val="181616"/>
            </a:solidFill>
            <a:prstDash val="solid"/>
            <a:headEnd type="none" w="sm" len="sm"/>
            <a:tailEnd type="none" w="sm" len="sm"/>
          </a:ln>
        </p:spPr>
        <p:txBody>
          <a:bodyPr/>
          <a:lstStyle/>
          <a:p>
            <a:endParaRPr lang="en-GB"/>
          </a:p>
        </p:txBody>
      </p:sp>
      <p:sp>
        <p:nvSpPr>
          <p:cNvPr id="13" name="TextBox 5">
            <a:extLst>
              <a:ext uri="{FF2B5EF4-FFF2-40B4-BE49-F238E27FC236}">
                <a16:creationId xmlns:a16="http://schemas.microsoft.com/office/drawing/2014/main" id="{9CCE4855-BDAF-3212-AF12-72A93235C44E}"/>
              </a:ext>
            </a:extLst>
          </p:cNvPr>
          <p:cNvSpPr txBox="1"/>
          <p:nvPr/>
        </p:nvSpPr>
        <p:spPr>
          <a:xfrm>
            <a:off x="-40018" y="58256"/>
            <a:ext cx="6047198" cy="10228744"/>
          </a:xfrm>
          <a:prstGeom prst="rect">
            <a:avLst/>
          </a:prstGeom>
        </p:spPr>
        <p:txBody>
          <a:bodyPr lIns="50800" tIns="50800" rIns="50800" bIns="50800"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2200"/>
              </a:lnSpc>
            </a:pPr>
            <a:endParaRPr/>
          </a:p>
        </p:txBody>
      </p:sp>
      <p:sp>
        <p:nvSpPr>
          <p:cNvPr id="11" name="TextBox 8">
            <a:extLst>
              <a:ext uri="{FF2B5EF4-FFF2-40B4-BE49-F238E27FC236}">
                <a16:creationId xmlns:a16="http://schemas.microsoft.com/office/drawing/2014/main" id="{3E55B7CB-9F8F-A262-763B-438A51052A3A}"/>
              </a:ext>
            </a:extLst>
          </p:cNvPr>
          <p:cNvSpPr txBox="1"/>
          <p:nvPr/>
        </p:nvSpPr>
        <p:spPr>
          <a:xfrm>
            <a:off x="8143278" y="67559"/>
            <a:ext cx="6928564" cy="10219441"/>
          </a:xfrm>
          <a:prstGeom prst="rect">
            <a:avLst/>
          </a:prstGeom>
        </p:spPr>
        <p:txBody>
          <a:bodyPr lIns="50800" tIns="50800" rIns="50800" bIns="50800"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2200"/>
              </a:lnSpc>
            </a:pPr>
            <a:endParaRPr/>
          </a:p>
        </p:txBody>
      </p:sp>
      <p:sp>
        <p:nvSpPr>
          <p:cNvPr id="5" name="AutoShape 13">
            <a:extLst>
              <a:ext uri="{FF2B5EF4-FFF2-40B4-BE49-F238E27FC236}">
                <a16:creationId xmlns:a16="http://schemas.microsoft.com/office/drawing/2014/main" id="{3EF67E35-E7B6-CEC2-AF6D-496C882D6AEB}"/>
              </a:ext>
            </a:extLst>
          </p:cNvPr>
          <p:cNvSpPr/>
          <p:nvPr/>
        </p:nvSpPr>
        <p:spPr>
          <a:xfrm flipV="1">
            <a:off x="417816" y="9960215"/>
            <a:ext cx="13323406" cy="0"/>
          </a:xfrm>
          <a:prstGeom prst="line">
            <a:avLst/>
          </a:prstGeom>
          <a:ln w="38100" cap="flat">
            <a:solidFill>
              <a:srgbClr val="112D4C"/>
            </a:solidFill>
            <a:prstDash val="sysDash"/>
            <a:headEnd type="none" w="sm" len="sm"/>
            <a:tailEnd type="none" w="sm" len="sm"/>
          </a:ln>
        </p:spPr>
        <p:txBody>
          <a:bodyPr/>
          <a:lstStyle/>
          <a:p>
            <a:endParaRPr lang="en-GB"/>
          </a:p>
        </p:txBody>
      </p:sp>
      <p:sp>
        <p:nvSpPr>
          <p:cNvPr id="6" name="TextBox 15">
            <a:extLst>
              <a:ext uri="{FF2B5EF4-FFF2-40B4-BE49-F238E27FC236}">
                <a16:creationId xmlns:a16="http://schemas.microsoft.com/office/drawing/2014/main" id="{C80237CB-6679-CC92-B75C-10873B4A0BA2}"/>
              </a:ext>
            </a:extLst>
          </p:cNvPr>
          <p:cNvSpPr txBox="1"/>
          <p:nvPr/>
        </p:nvSpPr>
        <p:spPr>
          <a:xfrm>
            <a:off x="267783" y="1535051"/>
            <a:ext cx="4396607" cy="591509"/>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ts val="5400"/>
              </a:lnSpc>
            </a:pPr>
            <a:r>
              <a:rPr lang="en-US" sz="2400">
                <a:solidFill>
                  <a:srgbClr val="181616"/>
                </a:solidFill>
                <a:latin typeface="Times New Roman"/>
                <a:ea typeface="Times New Roman"/>
                <a:cs typeface="Times New Roman"/>
                <a:sym typeface="Times New Roman"/>
              </a:rPr>
              <a:t>GOAL 1 – SECURE ACCESS</a:t>
            </a:r>
            <a:endParaRPr lang="en-US" sz="2400">
              <a:solidFill>
                <a:srgbClr val="181616"/>
              </a:solidFill>
              <a:latin typeface="Times New Roman"/>
              <a:ea typeface="Times New Roman"/>
              <a:cs typeface="Times New Roman"/>
            </a:endParaRPr>
          </a:p>
        </p:txBody>
      </p:sp>
      <p:sp>
        <p:nvSpPr>
          <p:cNvPr id="7" name="TextBox 17">
            <a:extLst>
              <a:ext uri="{FF2B5EF4-FFF2-40B4-BE49-F238E27FC236}">
                <a16:creationId xmlns:a16="http://schemas.microsoft.com/office/drawing/2014/main" id="{AA75B43E-C9D4-3707-B5F8-EE237F6A6764}"/>
              </a:ext>
            </a:extLst>
          </p:cNvPr>
          <p:cNvSpPr txBox="1"/>
          <p:nvPr/>
        </p:nvSpPr>
        <p:spPr>
          <a:xfrm>
            <a:off x="270905" y="2125538"/>
            <a:ext cx="4897644" cy="3805144"/>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ts val="2999"/>
              </a:lnSpc>
            </a:pPr>
            <a:r>
              <a:rPr lang="en-US" b="1">
                <a:solidFill>
                  <a:srgbClr val="000000"/>
                </a:solidFill>
                <a:latin typeface="Times New Roman Bold"/>
                <a:ea typeface="Times New Roman Bold"/>
                <a:cs typeface="Times New Roman Bold"/>
                <a:sym typeface="Times New Roman Bold"/>
              </a:rPr>
              <a:t>Actions:</a:t>
            </a:r>
            <a:endParaRPr lang="en-US" b="1">
              <a:solidFill>
                <a:srgbClr val="000000"/>
              </a:solidFill>
              <a:latin typeface="Times New Roman Bold"/>
              <a:ea typeface="Times New Roman Bold"/>
              <a:cs typeface="Times New Roman Bold"/>
            </a:endParaRPr>
          </a:p>
          <a:p>
            <a:pPr algn="just">
              <a:lnSpc>
                <a:spcPts val="2999"/>
              </a:lnSpc>
            </a:pPr>
            <a:endParaRPr lang="en-US" b="1">
              <a:solidFill>
                <a:srgbClr val="000000"/>
              </a:solidFill>
              <a:latin typeface="Times New Roman Bold"/>
              <a:ea typeface="Times New Roman Bold"/>
              <a:cs typeface="Times New Roman Bold"/>
            </a:endParaRPr>
          </a:p>
          <a:p>
            <a:pPr marL="539115" lvl="1" indent="-269240" algn="just">
              <a:lnSpc>
                <a:spcPts val="2999"/>
              </a:lnSpc>
              <a:buFont typeface="Arial"/>
              <a:buChar char="•"/>
            </a:pPr>
            <a:r>
              <a:rPr lang="en-US">
                <a:solidFill>
                  <a:srgbClr val="000000"/>
                </a:solidFill>
                <a:latin typeface="Times New Roman"/>
                <a:ea typeface="Times New Roman"/>
                <a:cs typeface="Times New Roman"/>
                <a:sym typeface="Times New Roman"/>
              </a:rPr>
              <a:t>Role-based access in Microsoft 365.</a:t>
            </a:r>
            <a:endParaRPr lang="en-US">
              <a:solidFill>
                <a:srgbClr val="000000"/>
              </a:solidFill>
              <a:latin typeface="Times New Roman"/>
              <a:ea typeface="Times New Roman"/>
              <a:cs typeface="Times New Roman"/>
            </a:endParaRPr>
          </a:p>
          <a:p>
            <a:pPr marL="539115" lvl="1" indent="-269240" algn="just">
              <a:lnSpc>
                <a:spcPts val="2999"/>
              </a:lnSpc>
              <a:buFont typeface="Arial"/>
              <a:buChar char="•"/>
            </a:pPr>
            <a:r>
              <a:rPr lang="en-US">
                <a:solidFill>
                  <a:srgbClr val="000000"/>
                </a:solidFill>
                <a:latin typeface="Times New Roman"/>
                <a:ea typeface="Times New Roman"/>
                <a:cs typeface="Times New Roman"/>
                <a:sym typeface="Times New Roman"/>
              </a:rPr>
              <a:t>Good passwords and frequent updates.</a:t>
            </a:r>
            <a:endParaRPr lang="en-US">
              <a:solidFill>
                <a:srgbClr val="000000"/>
              </a:solidFill>
              <a:latin typeface="Times New Roman"/>
              <a:ea typeface="Times New Roman"/>
              <a:cs typeface="Times New Roman"/>
            </a:endParaRPr>
          </a:p>
          <a:p>
            <a:pPr marL="539115" lvl="1" indent="-269240" algn="just">
              <a:lnSpc>
                <a:spcPts val="2999"/>
              </a:lnSpc>
              <a:buFont typeface="Arial"/>
              <a:buChar char="•"/>
            </a:pPr>
            <a:r>
              <a:rPr lang="en-US">
                <a:solidFill>
                  <a:srgbClr val="000000"/>
                </a:solidFill>
                <a:latin typeface="Times New Roman"/>
                <a:ea typeface="Times New Roman"/>
                <a:cs typeface="Times New Roman"/>
                <a:sym typeface="Times New Roman"/>
              </a:rPr>
              <a:t>Multi-factor authentication.</a:t>
            </a:r>
            <a:endParaRPr lang="en-US">
              <a:solidFill>
                <a:srgbClr val="000000"/>
              </a:solidFill>
              <a:latin typeface="Times New Roman"/>
              <a:ea typeface="Times New Roman"/>
              <a:cs typeface="Times New Roman"/>
            </a:endParaRPr>
          </a:p>
          <a:p>
            <a:pPr marL="539115" lvl="1" indent="-269240" algn="just">
              <a:lnSpc>
                <a:spcPts val="2999"/>
              </a:lnSpc>
              <a:buFont typeface="Arial,Sans-Serif"/>
              <a:buChar char="•"/>
            </a:pPr>
            <a:r>
              <a:rPr lang="en-US">
                <a:solidFill>
                  <a:srgbClr val="000000"/>
                </a:solidFill>
                <a:latin typeface="Times New Roman"/>
                <a:ea typeface="Times New Roman"/>
                <a:cs typeface="Times New Roman"/>
              </a:rPr>
              <a:t>Systems and data should be used by only </a:t>
            </a:r>
            <a:r>
              <a:rPr lang="en-US" err="1">
                <a:solidFill>
                  <a:srgbClr val="000000"/>
                </a:solidFill>
                <a:latin typeface="Times New Roman"/>
                <a:ea typeface="Times New Roman"/>
                <a:cs typeface="Times New Roman"/>
              </a:rPr>
              <a:t>authorised</a:t>
            </a:r>
            <a:r>
              <a:rPr lang="en-US">
                <a:solidFill>
                  <a:srgbClr val="000000"/>
                </a:solidFill>
                <a:latin typeface="Times New Roman"/>
                <a:ea typeface="Times New Roman"/>
                <a:cs typeface="Times New Roman"/>
              </a:rPr>
              <a:t> people.</a:t>
            </a:r>
          </a:p>
          <a:p>
            <a:pPr marL="539115" lvl="1" indent="-269240" algn="just">
              <a:lnSpc>
                <a:spcPts val="2999"/>
              </a:lnSpc>
              <a:buFont typeface="Arial,Sans-Serif"/>
              <a:buChar char="•"/>
            </a:pPr>
            <a:r>
              <a:rPr lang="en-US">
                <a:solidFill>
                  <a:srgbClr val="000000"/>
                </a:solidFill>
                <a:latin typeface="Times New Roman"/>
                <a:ea typeface="Times New Roman"/>
                <a:cs typeface="Times New Roman"/>
              </a:rPr>
              <a:t>Risks: Frequent logins, weak passwords, low digital confidence levels (Coventry et al., 2020).</a:t>
            </a:r>
          </a:p>
        </p:txBody>
      </p:sp>
      <p:sp>
        <p:nvSpPr>
          <p:cNvPr id="8" name="TextBox 11">
            <a:extLst>
              <a:ext uri="{FF2B5EF4-FFF2-40B4-BE49-F238E27FC236}">
                <a16:creationId xmlns:a16="http://schemas.microsoft.com/office/drawing/2014/main" id="{837BB9E3-1629-3076-1251-09D464866B70}"/>
              </a:ext>
            </a:extLst>
          </p:cNvPr>
          <p:cNvSpPr txBox="1"/>
          <p:nvPr/>
        </p:nvSpPr>
        <p:spPr>
          <a:xfrm>
            <a:off x="6100360" y="3122275"/>
            <a:ext cx="5619773" cy="341632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39115" lvl="1" indent="-269240" algn="just" rtl="0">
              <a:buFont typeface="Arial,Sans-Serif"/>
              <a:buChar char="•"/>
            </a:pPr>
            <a:r>
              <a:rPr lang="en-US" b="1" i="0" u="none" strike="noStrike">
                <a:solidFill>
                  <a:srgbClr val="000000"/>
                </a:solidFill>
                <a:latin typeface="Times New Roman Bold"/>
                <a:ea typeface="Arial"/>
                <a:cs typeface="Arial"/>
              </a:rPr>
              <a:t>Goal:</a:t>
            </a:r>
            <a:r>
              <a:rPr lang="en-US" b="0" i="0" u="none" strike="noStrike">
                <a:solidFill>
                  <a:srgbClr val="000000"/>
                </a:solidFill>
                <a:latin typeface="Times New Roman"/>
                <a:ea typeface="Arial"/>
                <a:cs typeface="Arial"/>
              </a:rPr>
              <a:t> </a:t>
            </a:r>
            <a:r>
              <a:rPr lang="en-US" b="0" i="0" u="none" strike="noStrike" err="1">
                <a:solidFill>
                  <a:srgbClr val="000000"/>
                </a:solidFill>
                <a:latin typeface="Times New Roman"/>
                <a:ea typeface="Arial"/>
                <a:cs typeface="Arial"/>
              </a:rPr>
              <a:t>minimise</a:t>
            </a:r>
            <a:r>
              <a:rPr lang="en-US" b="0" i="0" u="none" strike="noStrike">
                <a:solidFill>
                  <a:srgbClr val="000000"/>
                </a:solidFill>
                <a:latin typeface="Times New Roman"/>
                <a:ea typeface="Arial"/>
                <a:cs typeface="Arial"/>
              </a:rPr>
              <a:t> phishing, fraud, and unintentional information exchange.</a:t>
            </a:r>
            <a:r>
              <a:rPr lang="en-US" b="0" i="0">
                <a:solidFill>
                  <a:srgbClr val="000000"/>
                </a:solidFill>
                <a:latin typeface="Times New Roman"/>
                <a:ea typeface="Arial"/>
                <a:cs typeface="Arial"/>
              </a:rPr>
              <a:t>​</a:t>
            </a:r>
          </a:p>
          <a:p>
            <a:pPr algn="just" rtl="0"/>
            <a:r>
              <a:rPr lang="en-US" b="1" i="0" u="none" strike="noStrike">
                <a:solidFill>
                  <a:srgbClr val="000000"/>
                </a:solidFill>
                <a:latin typeface="Times New Roman Bold"/>
                <a:ea typeface="Segoe UI"/>
                <a:cs typeface="Segoe UI"/>
              </a:rPr>
              <a:t>Actions:</a:t>
            </a:r>
            <a:r>
              <a:rPr lang="en-US" b="0" i="0">
                <a:solidFill>
                  <a:srgbClr val="000000"/>
                </a:solidFill>
                <a:latin typeface="Times New Roman Bold"/>
                <a:ea typeface="Segoe UI"/>
                <a:cs typeface="Segoe UI"/>
              </a:rPr>
              <a:t>​</a:t>
            </a:r>
          </a:p>
          <a:p>
            <a:pPr marL="539115" lvl="1" indent="-269240" algn="just" rtl="0">
              <a:buFont typeface="Arial,Sans-Serif"/>
              <a:buChar char="•"/>
            </a:pPr>
            <a:r>
              <a:rPr lang="en-US" b="0" i="0" u="none" strike="noStrike">
                <a:solidFill>
                  <a:srgbClr val="000000"/>
                </a:solidFill>
                <a:latin typeface="Times New Roman"/>
                <a:ea typeface="Arial"/>
                <a:cs typeface="Arial"/>
              </a:rPr>
              <a:t>Role-specific email training, which is mandatory.</a:t>
            </a:r>
            <a:r>
              <a:rPr lang="en-US" b="0" i="0">
                <a:solidFill>
                  <a:srgbClr val="000000"/>
                </a:solidFill>
                <a:latin typeface="Times New Roman"/>
                <a:ea typeface="Arial"/>
                <a:cs typeface="Arial"/>
              </a:rPr>
              <a:t>​</a:t>
            </a:r>
          </a:p>
          <a:p>
            <a:pPr marL="539115" lvl="1" indent="-269240" algn="just" rtl="0">
              <a:buFont typeface="Arial,Sans-Serif"/>
              <a:buChar char="•"/>
            </a:pPr>
            <a:r>
              <a:rPr lang="en-US" b="0" i="0" u="none" strike="noStrike">
                <a:solidFill>
                  <a:srgbClr val="000000"/>
                </a:solidFill>
                <a:latin typeface="Times New Roman"/>
                <a:ea typeface="Arial"/>
                <a:cs typeface="Arial"/>
              </a:rPr>
              <a:t>Detect suspicious emails, check the senders.</a:t>
            </a:r>
            <a:r>
              <a:rPr lang="en-US" b="0" i="0">
                <a:solidFill>
                  <a:srgbClr val="000000"/>
                </a:solidFill>
                <a:latin typeface="Times New Roman"/>
                <a:ea typeface="Arial"/>
                <a:cs typeface="Arial"/>
              </a:rPr>
              <a:t>​</a:t>
            </a:r>
          </a:p>
          <a:p>
            <a:pPr marL="539115" lvl="1" indent="-269240" algn="just" rtl="0">
              <a:buFont typeface="Arial,Sans-Serif"/>
              <a:buChar char="•"/>
            </a:pPr>
            <a:r>
              <a:rPr lang="en-US" b="0" i="0" u="none" strike="noStrike">
                <a:solidFill>
                  <a:srgbClr val="000000"/>
                </a:solidFill>
                <a:latin typeface="Times New Roman"/>
                <a:ea typeface="Arial"/>
                <a:cs typeface="Arial"/>
              </a:rPr>
              <a:t>Take advantage of Microsoft 365 security (spam filters, warnings)</a:t>
            </a:r>
            <a:r>
              <a:rPr lang="en-US" b="0" i="0">
                <a:solidFill>
                  <a:srgbClr val="000000"/>
                </a:solidFill>
                <a:latin typeface="Times New Roman"/>
                <a:ea typeface="Arial"/>
                <a:cs typeface="Arial"/>
              </a:rPr>
              <a:t>​</a:t>
            </a:r>
          </a:p>
          <a:p>
            <a:pPr marL="539115" lvl="1" indent="-269240" algn="just" rtl="0">
              <a:buFont typeface="Arial,Sans-Serif"/>
              <a:buChar char="•"/>
            </a:pPr>
            <a:r>
              <a:rPr lang="en-US" b="0" i="0" u="none" strike="noStrike">
                <a:solidFill>
                  <a:srgbClr val="000000"/>
                </a:solidFill>
                <a:latin typeface="Times New Roman"/>
                <a:ea typeface="Arial"/>
                <a:cs typeface="Arial"/>
              </a:rPr>
              <a:t>Avoid sharing passwords or sensitive information via email</a:t>
            </a:r>
            <a:r>
              <a:rPr lang="en-US" b="0" i="0">
                <a:solidFill>
                  <a:srgbClr val="000000"/>
                </a:solidFill>
                <a:latin typeface="Times New Roman"/>
                <a:ea typeface="Arial"/>
                <a:cs typeface="Arial"/>
              </a:rPr>
              <a:t>​</a:t>
            </a:r>
          </a:p>
          <a:p>
            <a:pPr marL="539115" lvl="1" indent="-269240" algn="just" rtl="0">
              <a:buFont typeface="Arial,Sans-Serif"/>
              <a:buChar char="•"/>
            </a:pPr>
            <a:r>
              <a:rPr lang="en-US" b="0" i="0" u="none" strike="noStrike">
                <a:solidFill>
                  <a:srgbClr val="000000"/>
                </a:solidFill>
                <a:latin typeface="Times New Roman"/>
                <a:ea typeface="Arial"/>
                <a:cs typeface="Arial"/>
              </a:rPr>
              <a:t>Train staff to recognize phishing email and suspicious link</a:t>
            </a:r>
            <a:r>
              <a:rPr lang="en-US" b="0" i="0">
                <a:solidFill>
                  <a:srgbClr val="000000"/>
                </a:solidFill>
                <a:latin typeface="Times New Roman"/>
                <a:ea typeface="Arial"/>
                <a:cs typeface="Arial"/>
              </a:rPr>
              <a:t>​</a:t>
            </a:r>
          </a:p>
          <a:p>
            <a:pPr algn="just" rtl="0"/>
            <a:r>
              <a:rPr lang="en-US" b="0" i="0">
                <a:solidFill>
                  <a:srgbClr val="000000"/>
                </a:solidFill>
                <a:latin typeface="Times New Roman"/>
                <a:ea typeface="Segoe UI"/>
                <a:cs typeface="Segoe UI"/>
              </a:rPr>
              <a:t>​</a:t>
            </a:r>
          </a:p>
        </p:txBody>
      </p:sp>
      <p:sp>
        <p:nvSpPr>
          <p:cNvPr id="9" name="TextBox 17">
            <a:extLst>
              <a:ext uri="{FF2B5EF4-FFF2-40B4-BE49-F238E27FC236}">
                <a16:creationId xmlns:a16="http://schemas.microsoft.com/office/drawing/2014/main" id="{37773D37-AE45-EFFF-1F9B-16E06A896E64}"/>
              </a:ext>
            </a:extLst>
          </p:cNvPr>
          <p:cNvSpPr txBox="1"/>
          <p:nvPr/>
        </p:nvSpPr>
        <p:spPr>
          <a:xfrm>
            <a:off x="6443617" y="1161390"/>
            <a:ext cx="4359099" cy="110799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0" i="0" u="none" strike="noStrike">
                <a:solidFill>
                  <a:srgbClr val="181616"/>
                </a:solidFill>
                <a:latin typeface="Times New Roman"/>
              </a:rPr>
              <a:t>GOAL 2 – EMAIL AWARENESS</a:t>
            </a:r>
            <a:r>
              <a:rPr sz="2400" b="0" i="0">
                <a:solidFill>
                  <a:srgbClr val="000000"/>
                </a:solidFill>
                <a:latin typeface="Times New Roman"/>
                <a:ea typeface="Times New Roman"/>
                <a:cs typeface="Times New Roman"/>
              </a:rPr>
              <a:t>​</a:t>
            </a:r>
            <a:endParaRPr lang="en-GB" sz="2400"/>
          </a:p>
          <a:p>
            <a:pPr algn="ctr"/>
            <a:endParaRPr lang="en-GB"/>
          </a:p>
        </p:txBody>
      </p:sp>
      <p:pic>
        <p:nvPicPr>
          <p:cNvPr id="14" name="Picture 13" descr="A white rectangular sign with icons and arrows&#10;&#10;AI-generated content may be incorrect.">
            <a:extLst>
              <a:ext uri="{FF2B5EF4-FFF2-40B4-BE49-F238E27FC236}">
                <a16:creationId xmlns:a16="http://schemas.microsoft.com/office/drawing/2014/main" id="{B83D14E1-F71A-201B-0776-E4DD49F3EC42}"/>
              </a:ext>
            </a:extLst>
          </p:cNvPr>
          <p:cNvPicPr>
            <a:picLocks noChangeAspect="1"/>
          </p:cNvPicPr>
          <p:nvPr/>
        </p:nvPicPr>
        <p:blipFill>
          <a:blip r:embed="rId2"/>
          <a:stretch>
            <a:fillRect/>
          </a:stretch>
        </p:blipFill>
        <p:spPr>
          <a:xfrm>
            <a:off x="1240" y="-4828"/>
            <a:ext cx="2033001" cy="1429273"/>
          </a:xfrm>
          <a:prstGeom prst="rect">
            <a:avLst/>
          </a:prstGeom>
        </p:spPr>
      </p:pic>
      <p:pic>
        <p:nvPicPr>
          <p:cNvPr id="15" name="Picture 14" descr="A computer with tags on it&#10;&#10;AI-generated content may be incorrect.">
            <a:extLst>
              <a:ext uri="{FF2B5EF4-FFF2-40B4-BE49-F238E27FC236}">
                <a16:creationId xmlns:a16="http://schemas.microsoft.com/office/drawing/2014/main" id="{F4428C58-CF27-91AA-1A8A-8FD0E53FBA38}"/>
              </a:ext>
            </a:extLst>
          </p:cNvPr>
          <p:cNvPicPr>
            <a:picLocks noChangeAspect="1"/>
          </p:cNvPicPr>
          <p:nvPr/>
        </p:nvPicPr>
        <p:blipFill>
          <a:blip r:embed="rId3"/>
          <a:stretch>
            <a:fillRect/>
          </a:stretch>
        </p:blipFill>
        <p:spPr>
          <a:xfrm>
            <a:off x="9319168" y="964048"/>
            <a:ext cx="2186184" cy="1965412"/>
          </a:xfrm>
          <a:prstGeom prst="rect">
            <a:avLst/>
          </a:prstGeom>
        </p:spPr>
      </p:pic>
    </p:spTree>
    <p:extLst>
      <p:ext uri="{BB962C8B-B14F-4D97-AF65-F5344CB8AC3E}">
        <p14:creationId xmlns:p14="http://schemas.microsoft.com/office/powerpoint/2010/main" val="17340576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FCBEAF59-8A96-08A2-C1F9-6C8A9719921F}"/>
              </a:ext>
            </a:extLst>
          </p:cNvPr>
          <p:cNvGrpSpPr/>
          <p:nvPr/>
        </p:nvGrpSpPr>
        <p:grpSpPr>
          <a:xfrm>
            <a:off x="170607" y="8104282"/>
            <a:ext cx="3154643" cy="1890018"/>
            <a:chOff x="170607" y="8104282"/>
            <a:chExt cx="2319402" cy="1328827"/>
          </a:xfrm>
        </p:grpSpPr>
        <p:sp>
          <p:nvSpPr>
            <p:cNvPr id="6" name="Freeform 5">
              <a:extLst>
                <a:ext uri="{FF2B5EF4-FFF2-40B4-BE49-F238E27FC236}">
                  <a16:creationId xmlns:a16="http://schemas.microsoft.com/office/drawing/2014/main" id="{8AB4CBF3-16ED-202B-54F8-D4D83D47EBB9}"/>
                </a:ext>
              </a:extLst>
            </p:cNvPr>
            <p:cNvSpPr/>
            <p:nvPr/>
          </p:nvSpPr>
          <p:spPr>
            <a:xfrm>
              <a:off x="170607" y="8104282"/>
              <a:ext cx="2319402" cy="1328827"/>
            </a:xfrm>
            <a:custGeom>
              <a:avLst/>
              <a:gdLst/>
              <a:ahLst/>
              <a:cxnLst/>
              <a:rect l="l" t="t" r="r" b="b"/>
              <a:pathLst>
                <a:path w="2319402" h="1328827">
                  <a:moveTo>
                    <a:pt x="0" y="0"/>
                  </a:moveTo>
                  <a:lnTo>
                    <a:pt x="2319402" y="0"/>
                  </a:lnTo>
                  <a:lnTo>
                    <a:pt x="2319402" y="1328827"/>
                  </a:lnTo>
                  <a:lnTo>
                    <a:pt x="0" y="1328827"/>
                  </a:lnTo>
                  <a:close/>
                </a:path>
              </a:pathLst>
            </a:custGeom>
            <a:blipFill>
              <a:blip r:embed="rId2"/>
              <a:stretch>
                <a:fillRect l="-1040" r="-1040"/>
              </a:stretch>
            </a:blipFill>
          </p:spPr>
          <p:txBody>
            <a:bodyPr/>
            <a:lstStyle/>
            <a:p>
              <a:endParaRPr lang="en-GB"/>
            </a:p>
          </p:txBody>
        </p:sp>
      </p:grpSp>
      <p:sp>
        <p:nvSpPr>
          <p:cNvPr id="3" name="TextBox 6">
            <a:extLst>
              <a:ext uri="{FF2B5EF4-FFF2-40B4-BE49-F238E27FC236}">
                <a16:creationId xmlns:a16="http://schemas.microsoft.com/office/drawing/2014/main" id="{494C8613-534F-D5A0-D357-073735B754BA}"/>
              </a:ext>
            </a:extLst>
          </p:cNvPr>
          <p:cNvSpPr txBox="1"/>
          <p:nvPr/>
        </p:nvSpPr>
        <p:spPr>
          <a:xfrm>
            <a:off x="300951" y="668061"/>
            <a:ext cx="5695781" cy="579454"/>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ts val="5400"/>
              </a:lnSpc>
            </a:pPr>
            <a:r>
              <a:rPr lang="en-US" sz="2000">
                <a:solidFill>
                  <a:srgbClr val="181616"/>
                </a:solidFill>
                <a:latin typeface="Times New Roman"/>
                <a:ea typeface="Times New Roman"/>
                <a:cs typeface="Times New Roman"/>
                <a:sym typeface="Times New Roman"/>
              </a:rPr>
              <a:t>GOAL 3 – DATA MANAGEMENT</a:t>
            </a:r>
          </a:p>
        </p:txBody>
      </p:sp>
      <p:sp>
        <p:nvSpPr>
          <p:cNvPr id="4" name="TextBox 7">
            <a:extLst>
              <a:ext uri="{FF2B5EF4-FFF2-40B4-BE49-F238E27FC236}">
                <a16:creationId xmlns:a16="http://schemas.microsoft.com/office/drawing/2014/main" id="{974F31FB-8EF5-6242-55FB-34AA4640FEBE}"/>
              </a:ext>
            </a:extLst>
          </p:cNvPr>
          <p:cNvSpPr txBox="1"/>
          <p:nvPr/>
        </p:nvSpPr>
        <p:spPr>
          <a:xfrm>
            <a:off x="295807" y="1351461"/>
            <a:ext cx="5124036" cy="1118063"/>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ts val="2999"/>
              </a:lnSpc>
            </a:pPr>
            <a:r>
              <a:rPr lang="en-US" sz="2000" b="1">
                <a:solidFill>
                  <a:srgbClr val="000000"/>
                </a:solidFill>
                <a:latin typeface="Times New Roman Bold"/>
                <a:ea typeface="Times New Roman Bold"/>
                <a:cs typeface="Times New Roman Bold"/>
                <a:sym typeface="Times New Roman Bold"/>
              </a:rPr>
              <a:t>Purpose: S</a:t>
            </a:r>
            <a:r>
              <a:rPr lang="en-US" sz="2000">
                <a:solidFill>
                  <a:srgbClr val="000000"/>
                </a:solidFill>
                <a:latin typeface="Times New Roman"/>
                <a:ea typeface="Times New Roman"/>
                <a:cs typeface="Times New Roman"/>
                <a:sym typeface="Times New Roman"/>
              </a:rPr>
              <a:t>tore, access and store client data in a secure way.</a:t>
            </a:r>
          </a:p>
          <a:p>
            <a:pPr marL="0" lvl="0" indent="0" algn="just">
              <a:lnSpc>
                <a:spcPts val="2999"/>
              </a:lnSpc>
            </a:pPr>
            <a:endParaRPr lang="en-US" sz="2000">
              <a:solidFill>
                <a:srgbClr val="000000"/>
              </a:solidFill>
              <a:latin typeface="Times New Roman"/>
              <a:ea typeface="Times New Roman"/>
              <a:cs typeface="Times New Roman"/>
              <a:sym typeface="Times New Roman"/>
            </a:endParaRPr>
          </a:p>
        </p:txBody>
      </p:sp>
      <p:sp>
        <p:nvSpPr>
          <p:cNvPr id="5" name="TextBox 8">
            <a:extLst>
              <a:ext uri="{FF2B5EF4-FFF2-40B4-BE49-F238E27FC236}">
                <a16:creationId xmlns:a16="http://schemas.microsoft.com/office/drawing/2014/main" id="{59F2DF21-8FE6-A041-EB2C-FCFCEF43B240}"/>
              </a:ext>
            </a:extLst>
          </p:cNvPr>
          <p:cNvSpPr txBox="1"/>
          <p:nvPr/>
        </p:nvSpPr>
        <p:spPr>
          <a:xfrm>
            <a:off x="174664" y="1714662"/>
            <a:ext cx="4883617" cy="4195829"/>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ts val="2999"/>
              </a:lnSpc>
            </a:pPr>
            <a:endParaRPr lang="en-US" sz="2000" b="1">
              <a:solidFill>
                <a:srgbClr val="000000"/>
              </a:solidFill>
              <a:latin typeface="Times New Roman Bold"/>
              <a:ea typeface="Times New Roman"/>
              <a:cs typeface="Times New Roman Bold"/>
            </a:endParaRPr>
          </a:p>
          <a:p>
            <a:pPr algn="just">
              <a:lnSpc>
                <a:spcPts val="2999"/>
              </a:lnSpc>
            </a:pPr>
            <a:endParaRPr lang="en-US" sz="2000">
              <a:solidFill>
                <a:srgbClr val="000000"/>
              </a:solidFill>
              <a:latin typeface="Times New Roman"/>
              <a:ea typeface="Times New Roman"/>
              <a:cs typeface="Times New Roman"/>
              <a:sym typeface="Times New Roman"/>
            </a:endParaRPr>
          </a:p>
          <a:p>
            <a:pPr algn="just">
              <a:lnSpc>
                <a:spcPts val="2999"/>
              </a:lnSpc>
            </a:pPr>
            <a:r>
              <a:rPr lang="en-US" sz="2000" b="1">
                <a:solidFill>
                  <a:srgbClr val="000000"/>
                </a:solidFill>
                <a:latin typeface="Times New Roman Bold"/>
                <a:ea typeface="Times New Roman Bold"/>
                <a:cs typeface="Times New Roman Bold"/>
                <a:sym typeface="Times New Roman Bold"/>
              </a:rPr>
              <a:t>Actions:</a:t>
            </a:r>
            <a:endParaRPr lang="en-US" sz="2000" b="1">
              <a:solidFill>
                <a:srgbClr val="000000"/>
              </a:solidFill>
              <a:latin typeface="Times New Roman Bold"/>
              <a:ea typeface="Times New Roman Bold"/>
              <a:cs typeface="Times New Roman Bold"/>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Secure cloud storage (Use Microsoft 365 only).</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Obstruct downloading to personal computers.</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Clean data storage/ deletion timetables.</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Regular data backups</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endParaRPr lang="en-US" sz="2000">
              <a:solidFill>
                <a:srgbClr val="000000"/>
              </a:solidFill>
              <a:latin typeface="Times New Roman"/>
              <a:ea typeface="Times New Roman"/>
              <a:cs typeface="Times New Roman"/>
            </a:endParaRPr>
          </a:p>
          <a:p>
            <a:pPr algn="just">
              <a:lnSpc>
                <a:spcPts val="2999"/>
              </a:lnSpc>
            </a:pPr>
            <a:endParaRPr lang="en-US" sz="2000">
              <a:solidFill>
                <a:srgbClr val="000000"/>
              </a:solidFill>
              <a:latin typeface="Times New Roman"/>
              <a:ea typeface="Times New Roman"/>
              <a:cs typeface="Times New Roman"/>
            </a:endParaRPr>
          </a:p>
        </p:txBody>
      </p:sp>
      <p:sp>
        <p:nvSpPr>
          <p:cNvPr id="7" name="TextBox 9">
            <a:extLst>
              <a:ext uri="{FF2B5EF4-FFF2-40B4-BE49-F238E27FC236}">
                <a16:creationId xmlns:a16="http://schemas.microsoft.com/office/drawing/2014/main" id="{5157741F-A1DC-0572-D709-2D6F37B8834F}"/>
              </a:ext>
            </a:extLst>
          </p:cNvPr>
          <p:cNvSpPr txBox="1"/>
          <p:nvPr/>
        </p:nvSpPr>
        <p:spPr>
          <a:xfrm>
            <a:off x="6769962" y="1563952"/>
            <a:ext cx="5420673" cy="372409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rtl="0"/>
            <a:r>
              <a:rPr lang="en-US" sz="2000" b="1" i="0" u="none" strike="noStrike">
                <a:solidFill>
                  <a:srgbClr val="000000"/>
                </a:solidFill>
                <a:latin typeface="Times New Roman Bold"/>
                <a:ea typeface="Segoe UI"/>
                <a:cs typeface="Segoe UI"/>
              </a:rPr>
              <a:t>Purpose:</a:t>
            </a:r>
            <a:r>
              <a:rPr lang="en-US" sz="2000" b="0" i="0" u="none" strike="noStrike">
                <a:solidFill>
                  <a:srgbClr val="000000"/>
                </a:solidFill>
                <a:latin typeface="Times New Roman"/>
                <a:ea typeface="Segoe UI"/>
                <a:cs typeface="Segoe UI"/>
              </a:rPr>
              <a:t> To comply with UK GDPR and win the confidence of society.</a:t>
            </a:r>
            <a:r>
              <a:rPr lang="en-US" sz="2000" b="0" i="0">
                <a:solidFill>
                  <a:srgbClr val="000000"/>
                </a:solidFill>
                <a:latin typeface="Times New Roman"/>
                <a:ea typeface="Segoe UI"/>
                <a:cs typeface="Segoe UI"/>
              </a:rPr>
              <a:t>​</a:t>
            </a:r>
          </a:p>
          <a:p>
            <a:pPr algn="just" rtl="0"/>
            <a:endParaRPr lang="en-US" sz="2000" b="0" i="0">
              <a:solidFill>
                <a:srgbClr val="000000"/>
              </a:solidFill>
              <a:latin typeface="Times New Roman"/>
              <a:ea typeface="Segoe UI"/>
              <a:cs typeface="Segoe UI"/>
            </a:endParaRPr>
          </a:p>
          <a:p>
            <a:pPr algn="just" rtl="0"/>
            <a:r>
              <a:rPr lang="en-US" sz="2000" b="1" i="0" u="none" strike="noStrike">
                <a:solidFill>
                  <a:srgbClr val="000000"/>
                </a:solidFill>
                <a:latin typeface="Times New Roman Bold"/>
                <a:ea typeface="Segoe UI"/>
                <a:cs typeface="Segoe UI"/>
              </a:rPr>
              <a:t>Actions:</a:t>
            </a:r>
            <a:r>
              <a:rPr lang="en-US" sz="2000" b="0" i="0">
                <a:solidFill>
                  <a:srgbClr val="000000"/>
                </a:solidFill>
                <a:latin typeface="Times New Roman Bold"/>
                <a:ea typeface="Segoe UI"/>
                <a:cs typeface="Segoe UI"/>
              </a:rPr>
              <a:t>​</a:t>
            </a:r>
          </a:p>
          <a:p>
            <a:pPr marL="517525" lvl="1" indent="-258445" algn="just" rtl="0">
              <a:buFont typeface="Arial,Sans-Serif"/>
              <a:buChar char="•"/>
            </a:pPr>
            <a:r>
              <a:rPr lang="en-US" sz="2000" b="0" i="0" u="none" strike="noStrike">
                <a:solidFill>
                  <a:srgbClr val="000000"/>
                </a:solidFill>
                <a:latin typeface="Times New Roman"/>
                <a:ea typeface="Arial"/>
                <a:cs typeface="Arial"/>
              </a:rPr>
              <a:t>Compulsory secretaries' training.</a:t>
            </a:r>
            <a:r>
              <a:rPr lang="en-US" sz="2000" b="0" i="0">
                <a:solidFill>
                  <a:srgbClr val="000000"/>
                </a:solidFill>
                <a:latin typeface="Times New Roman"/>
                <a:ea typeface="Arial"/>
                <a:cs typeface="Arial"/>
              </a:rPr>
              <a:t>​</a:t>
            </a:r>
          </a:p>
          <a:p>
            <a:pPr marL="517525" lvl="1" indent="-258445" algn="just" rtl="0">
              <a:buFont typeface="Arial,Sans-Serif"/>
              <a:buChar char="•"/>
            </a:pPr>
            <a:r>
              <a:rPr lang="en-US" sz="2000" b="0" i="0" u="none" strike="noStrike">
                <a:solidFill>
                  <a:srgbClr val="000000"/>
                </a:solidFill>
                <a:latin typeface="Times New Roman"/>
                <a:ea typeface="Arial"/>
                <a:cs typeface="Arial"/>
              </a:rPr>
              <a:t>Advice on sharing data, permission, confidential dialogue.</a:t>
            </a:r>
            <a:r>
              <a:rPr lang="en-US" sz="2000" b="0" i="0">
                <a:solidFill>
                  <a:srgbClr val="000000"/>
                </a:solidFill>
                <a:latin typeface="Times New Roman"/>
                <a:ea typeface="Arial"/>
                <a:cs typeface="Arial"/>
              </a:rPr>
              <a:t>​</a:t>
            </a:r>
          </a:p>
          <a:p>
            <a:pPr marL="517525" lvl="1" indent="-258445" algn="just" rtl="0">
              <a:buFont typeface="Arial,Sans-Serif"/>
              <a:buChar char="•"/>
            </a:pPr>
            <a:r>
              <a:rPr lang="en-US" sz="2000" b="0" i="0" u="none" strike="noStrike">
                <a:solidFill>
                  <a:srgbClr val="000000"/>
                </a:solidFill>
                <a:latin typeface="Times New Roman"/>
                <a:ea typeface="Arial"/>
                <a:cs typeface="Arial"/>
              </a:rPr>
              <a:t>Frequent compliance inspections, refreshers.</a:t>
            </a:r>
            <a:r>
              <a:rPr lang="en-US" sz="2000" b="0" i="0">
                <a:solidFill>
                  <a:srgbClr val="000000"/>
                </a:solidFill>
                <a:latin typeface="Times New Roman"/>
                <a:ea typeface="Arial"/>
                <a:cs typeface="Arial"/>
              </a:rPr>
              <a:t>​</a:t>
            </a:r>
          </a:p>
          <a:p>
            <a:pPr marL="517525" lvl="1" indent="-258445" algn="just">
              <a:buFont typeface="Arial,Sans-Serif"/>
              <a:buChar char="•"/>
            </a:pPr>
            <a:endParaRPr lang="en-US" sz="2000" b="0" i="0">
              <a:solidFill>
                <a:srgbClr val="000000"/>
              </a:solidFill>
              <a:latin typeface="Times New Roman"/>
              <a:ea typeface="Segoe UI"/>
              <a:cs typeface="Arial"/>
            </a:endParaRPr>
          </a:p>
          <a:p>
            <a:pPr algn="just"/>
            <a:endParaRPr lang="en-US" sz="2000" b="0" i="0">
              <a:solidFill>
                <a:srgbClr val="000000"/>
              </a:solidFill>
              <a:latin typeface="Times New Roman"/>
              <a:ea typeface="Segoe UI"/>
              <a:cs typeface="Segoe UI"/>
            </a:endParaRPr>
          </a:p>
          <a:p>
            <a:pPr algn="just" rtl="0"/>
            <a:r>
              <a:rPr lang="en-US" sz="2000" b="0" i="0">
                <a:solidFill>
                  <a:srgbClr val="000000"/>
                </a:solidFill>
                <a:latin typeface="Times New Roman"/>
                <a:ea typeface="Segoe UI"/>
                <a:cs typeface="Segoe UI"/>
              </a:rPr>
              <a:t>​</a:t>
            </a:r>
          </a:p>
          <a:p>
            <a:pPr algn="ctr"/>
            <a:endParaRPr lang="en-GB" sz="1600"/>
          </a:p>
        </p:txBody>
      </p:sp>
      <p:sp>
        <p:nvSpPr>
          <p:cNvPr id="8" name="TextBox 13">
            <a:extLst>
              <a:ext uri="{FF2B5EF4-FFF2-40B4-BE49-F238E27FC236}">
                <a16:creationId xmlns:a16="http://schemas.microsoft.com/office/drawing/2014/main" id="{5EF98570-1590-800D-CB7C-C72C806B1FDC}"/>
              </a:ext>
            </a:extLst>
          </p:cNvPr>
          <p:cNvSpPr txBox="1"/>
          <p:nvPr/>
        </p:nvSpPr>
        <p:spPr>
          <a:xfrm>
            <a:off x="6615799" y="1054912"/>
            <a:ext cx="8009528"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b="0" i="0" u="none" strike="noStrike">
                <a:solidFill>
                  <a:srgbClr val="181616"/>
                </a:solidFill>
                <a:latin typeface="Times New Roman"/>
                <a:ea typeface="Segoe UI"/>
                <a:cs typeface="Segoe UI"/>
              </a:rPr>
              <a:t>GOAL 4 – CONFIDENTIALITY &amp; COMPLIANCE</a:t>
            </a:r>
            <a:r>
              <a:rPr sz="2000" b="0" i="0">
                <a:solidFill>
                  <a:srgbClr val="000000"/>
                </a:solidFill>
                <a:latin typeface="Times New Roman"/>
                <a:ea typeface="Times New Roman"/>
                <a:cs typeface="Times New Roman"/>
              </a:rPr>
              <a:t>​</a:t>
            </a:r>
            <a:endParaRPr lang="en-GB" sz="2000"/>
          </a:p>
        </p:txBody>
      </p:sp>
    </p:spTree>
    <p:extLst>
      <p:ext uri="{BB962C8B-B14F-4D97-AF65-F5344CB8AC3E}">
        <p14:creationId xmlns:p14="http://schemas.microsoft.com/office/powerpoint/2010/main" val="12516554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7">
            <a:extLst>
              <a:ext uri="{FF2B5EF4-FFF2-40B4-BE49-F238E27FC236}">
                <a16:creationId xmlns:a16="http://schemas.microsoft.com/office/drawing/2014/main" id="{85DD7D86-F746-4D12-7A72-3CE19E1CC403}"/>
              </a:ext>
            </a:extLst>
          </p:cNvPr>
          <p:cNvSpPr txBox="1"/>
          <p:nvPr/>
        </p:nvSpPr>
        <p:spPr>
          <a:xfrm>
            <a:off x="2084345" y="266811"/>
            <a:ext cx="6466390" cy="615553"/>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5400"/>
              </a:lnSpc>
            </a:pPr>
            <a:r>
              <a:rPr lang="en-US" sz="3200">
                <a:solidFill>
                  <a:srgbClr val="181616"/>
                </a:solidFill>
                <a:latin typeface="Times New Roman"/>
                <a:ea typeface="Times New Roman"/>
                <a:cs typeface="Times New Roman"/>
                <a:sym typeface="Times New Roman"/>
              </a:rPr>
              <a:t>REFERENCES</a:t>
            </a:r>
          </a:p>
        </p:txBody>
      </p:sp>
      <p:sp>
        <p:nvSpPr>
          <p:cNvPr id="3" name="AutoShape 28">
            <a:extLst>
              <a:ext uri="{FF2B5EF4-FFF2-40B4-BE49-F238E27FC236}">
                <a16:creationId xmlns:a16="http://schemas.microsoft.com/office/drawing/2014/main" id="{59E11664-FABC-9540-2B9B-3C801233501F}"/>
              </a:ext>
            </a:extLst>
          </p:cNvPr>
          <p:cNvSpPr/>
          <p:nvPr/>
        </p:nvSpPr>
        <p:spPr>
          <a:xfrm>
            <a:off x="17454653" y="407558"/>
            <a:ext cx="367904" cy="0"/>
          </a:xfrm>
          <a:prstGeom prst="line">
            <a:avLst/>
          </a:prstGeom>
          <a:ln w="38100" cap="rnd">
            <a:solidFill>
              <a:srgbClr val="181616"/>
            </a:solidFill>
            <a:prstDash val="solid"/>
            <a:headEnd type="none" w="sm" len="sm"/>
            <a:tailEnd type="none" w="sm" len="sm"/>
          </a:ln>
        </p:spPr>
        <p:txBody>
          <a:bodyPr/>
          <a:lstStyle/>
          <a:p>
            <a:endParaRPr lang="en-GB"/>
          </a:p>
        </p:txBody>
      </p:sp>
      <p:sp>
        <p:nvSpPr>
          <p:cNvPr id="4" name="TextBox 30">
            <a:extLst>
              <a:ext uri="{FF2B5EF4-FFF2-40B4-BE49-F238E27FC236}">
                <a16:creationId xmlns:a16="http://schemas.microsoft.com/office/drawing/2014/main" id="{E0E0C3D8-A170-DDBB-D40E-2B0005FA557E}"/>
              </a:ext>
            </a:extLst>
          </p:cNvPr>
          <p:cNvSpPr txBox="1"/>
          <p:nvPr/>
        </p:nvSpPr>
        <p:spPr>
          <a:xfrm>
            <a:off x="225281" y="1151529"/>
            <a:ext cx="10818419" cy="3616375"/>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40385" lvl="1" indent="-269875" algn="l">
              <a:buFont typeface="Arial"/>
              <a:buChar char="•"/>
            </a:pPr>
            <a:r>
              <a:rPr lang="en-US" sz="1600" dirty="0">
                <a:solidFill>
                  <a:srgbClr val="181616"/>
                </a:solidFill>
                <a:latin typeface="Times New Roman"/>
                <a:ea typeface="Times New Roman"/>
                <a:cs typeface="Times New Roman"/>
                <a:sym typeface="Times New Roman"/>
              </a:rPr>
              <a:t>Coventry, L., Branley-Bell, D., </a:t>
            </a:r>
            <a:r>
              <a:rPr lang="en-US" sz="1600" dirty="0" err="1">
                <a:solidFill>
                  <a:srgbClr val="181616"/>
                </a:solidFill>
                <a:latin typeface="Times New Roman"/>
                <a:ea typeface="Times New Roman"/>
                <a:cs typeface="Times New Roman"/>
                <a:sym typeface="Times New Roman"/>
              </a:rPr>
              <a:t>Sillence</a:t>
            </a:r>
            <a:r>
              <a:rPr lang="en-US" sz="1600" dirty="0">
                <a:solidFill>
                  <a:srgbClr val="181616"/>
                </a:solidFill>
                <a:latin typeface="Times New Roman"/>
                <a:ea typeface="Times New Roman"/>
                <a:cs typeface="Times New Roman"/>
                <a:sym typeface="Times New Roman"/>
              </a:rPr>
              <a:t>, E., </a:t>
            </a:r>
            <a:r>
              <a:rPr lang="en-US" sz="1600" dirty="0" err="1">
                <a:solidFill>
                  <a:srgbClr val="181616"/>
                </a:solidFill>
                <a:latin typeface="Times New Roman"/>
                <a:ea typeface="Times New Roman"/>
                <a:cs typeface="Times New Roman"/>
                <a:sym typeface="Times New Roman"/>
              </a:rPr>
              <a:t>Magalini</a:t>
            </a:r>
            <a:r>
              <a:rPr lang="en-US" sz="1600" dirty="0">
                <a:solidFill>
                  <a:srgbClr val="181616"/>
                </a:solidFill>
                <a:latin typeface="Times New Roman"/>
                <a:ea typeface="Times New Roman"/>
                <a:cs typeface="Times New Roman"/>
                <a:sym typeface="Times New Roman"/>
              </a:rPr>
              <a:t>, S., Mari, P., </a:t>
            </a:r>
            <a:r>
              <a:rPr lang="en-US" sz="1600" dirty="0" err="1">
                <a:solidFill>
                  <a:srgbClr val="181616"/>
                </a:solidFill>
                <a:latin typeface="Times New Roman"/>
                <a:ea typeface="Times New Roman"/>
                <a:cs typeface="Times New Roman"/>
                <a:sym typeface="Times New Roman"/>
              </a:rPr>
              <a:t>Magkanaraki</a:t>
            </a:r>
            <a:r>
              <a:rPr lang="en-US" sz="1600" dirty="0">
                <a:solidFill>
                  <a:srgbClr val="181616"/>
                </a:solidFill>
                <a:latin typeface="Times New Roman"/>
                <a:ea typeface="Times New Roman"/>
                <a:cs typeface="Times New Roman"/>
                <a:sym typeface="Times New Roman"/>
              </a:rPr>
              <a:t>, A. and Anastasopoulou, K., 2020, July. Cyber-risk in healthcare: exploring facilitators and barriers to secure </a:t>
            </a:r>
            <a:r>
              <a:rPr lang="en-US" sz="1600" dirty="0" err="1">
                <a:solidFill>
                  <a:srgbClr val="181616"/>
                </a:solidFill>
                <a:latin typeface="Times New Roman"/>
                <a:ea typeface="Times New Roman"/>
                <a:cs typeface="Times New Roman"/>
                <a:sym typeface="Times New Roman"/>
              </a:rPr>
              <a:t>behaviour</a:t>
            </a:r>
            <a:r>
              <a:rPr lang="en-US" sz="1600" dirty="0">
                <a:solidFill>
                  <a:srgbClr val="181616"/>
                </a:solidFill>
                <a:latin typeface="Times New Roman"/>
                <a:ea typeface="Times New Roman"/>
                <a:cs typeface="Times New Roman"/>
                <a:sym typeface="Times New Roman"/>
              </a:rPr>
              <a:t>. In International conference on human-computer interaction (pp. 105-122). Cham: Springer International Publishing.</a:t>
            </a:r>
            <a:endParaRPr lang="en-US" sz="1600" dirty="0">
              <a:solidFill>
                <a:srgbClr val="181616"/>
              </a:solidFill>
              <a:latin typeface="Times New Roman"/>
              <a:ea typeface="Times New Roman"/>
              <a:cs typeface="Times New Roman"/>
            </a:endParaRPr>
          </a:p>
          <a:p>
            <a:pPr marL="540385" lvl="1" indent="-269875" algn="l">
              <a:buFont typeface="Arial"/>
              <a:buChar char="•"/>
            </a:pPr>
            <a:r>
              <a:rPr lang="en-US" sz="1600">
                <a:solidFill>
                  <a:srgbClr val="181616"/>
                </a:solidFill>
                <a:latin typeface="Times New Roman"/>
                <a:ea typeface="Times New Roman"/>
                <a:cs typeface="Times New Roman"/>
                <a:sym typeface="Times New Roman"/>
              </a:rPr>
              <a:t>GOV.UK. 2022. A plan for digital health and social care. Available at: </a:t>
            </a:r>
            <a:r>
              <a:rPr lang="en-US" sz="1600" u="sng">
                <a:solidFill>
                  <a:srgbClr val="181616"/>
                </a:solidFill>
                <a:latin typeface="Times New Roman"/>
                <a:ea typeface="Times New Roman"/>
                <a:cs typeface="Times New Roman"/>
                <a:sym typeface="Times New Roman"/>
                <a:hlinkClick r:id="rId2" tooltip="https://www.gov.uk/government/publications/a-plan-for-digital-health-and-social-care/a-plan-for-digital-health-and-social-care"/>
              </a:rPr>
              <a:t>https://www.gov.uk/government/publications/a-plan-for-digital-health-and-social-care/a-plan-for-digital-health-and-social-care</a:t>
            </a:r>
            <a:endParaRPr lang="en-US" sz="1600" u="sng">
              <a:solidFill>
                <a:srgbClr val="181616"/>
              </a:solidFill>
              <a:latin typeface="Times New Roman"/>
              <a:ea typeface="Times New Roman"/>
              <a:cs typeface="Times New Roman"/>
            </a:endParaRPr>
          </a:p>
          <a:p>
            <a:pPr marL="540385" lvl="1" indent="-269875" algn="l">
              <a:buFont typeface="Arial"/>
              <a:buChar char="•"/>
            </a:pPr>
            <a:r>
              <a:rPr lang="en-US" sz="1600">
                <a:solidFill>
                  <a:srgbClr val="181616"/>
                </a:solidFill>
                <a:latin typeface="Times New Roman"/>
                <a:ea typeface="Times New Roman"/>
                <a:cs typeface="Times New Roman"/>
                <a:sym typeface="Times New Roman"/>
              </a:rPr>
              <a:t>GOV.UK. 2023. A cyber resilient health and adult social care system in England: cyber security strategy to 2030. Available at: </a:t>
            </a:r>
            <a:r>
              <a:rPr lang="en-US" sz="1600" u="sng">
                <a:solidFill>
                  <a:srgbClr val="181616"/>
                </a:solidFill>
                <a:latin typeface="Times New Roman"/>
                <a:ea typeface="Times New Roman"/>
                <a:cs typeface="Times New Roman"/>
                <a:sym typeface="Times New Roman"/>
                <a:hlinkClick r:id="rId3" tooltip="https://www.gov.uk/government/publications/cyber-security-strategy-for-health-and-social-care-2023-to-2030/a-cyber-resilient-health-and-adult-social-care-system-in-england-cyber-security-strategy-to-2030"/>
              </a:rPr>
              <a:t>https://www.gov.uk/government/publications/cyber-security-strategy-for-health-and-social-care-2023-to-2030/a-cyber-resilient-health-and-adult-social-care-system-in-england-cyber-security-strategy-to-2030</a:t>
            </a:r>
            <a:endParaRPr lang="en-US" sz="1600" u="sng">
              <a:solidFill>
                <a:srgbClr val="181616"/>
              </a:solidFill>
              <a:latin typeface="Times New Roman"/>
              <a:ea typeface="Times New Roman"/>
              <a:cs typeface="Times New Roman"/>
            </a:endParaRPr>
          </a:p>
          <a:p>
            <a:pPr marL="540385" lvl="1" indent="-269875" algn="l">
              <a:buFont typeface="Arial"/>
              <a:buChar char="•"/>
            </a:pPr>
            <a:r>
              <a:rPr lang="en-US" sz="1600">
                <a:solidFill>
                  <a:srgbClr val="181616"/>
                </a:solidFill>
                <a:latin typeface="Times New Roman"/>
                <a:ea typeface="Times New Roman"/>
                <a:cs typeface="Times New Roman"/>
                <a:sym typeface="Times New Roman"/>
              </a:rPr>
              <a:t>GOV.UK. 2026. Government Cyber Action Plan. Available at: </a:t>
            </a:r>
            <a:r>
              <a:rPr lang="en-US" sz="1600" u="sng">
                <a:solidFill>
                  <a:srgbClr val="181616"/>
                </a:solidFill>
                <a:latin typeface="Times New Roman"/>
                <a:ea typeface="Times New Roman"/>
                <a:cs typeface="Times New Roman"/>
                <a:sym typeface="Times New Roman"/>
                <a:hlinkClick r:id="rId4" tooltip="https://www.gov.uk/government/publications/government-cyber-action-plan/government-cyber-action-plan"/>
              </a:rPr>
              <a:t>https://www.gov.uk/government/publications/government-cyber-action-plan/government-cyber-action-plan</a:t>
            </a:r>
            <a:endParaRPr lang="en-US" sz="1600" u="sng">
              <a:solidFill>
                <a:srgbClr val="181616"/>
              </a:solidFill>
              <a:latin typeface="Times New Roman"/>
              <a:ea typeface="Times New Roman"/>
              <a:cs typeface="Times New Roman"/>
            </a:endParaRPr>
          </a:p>
          <a:p>
            <a:pPr marL="540385" lvl="1" indent="-269875" algn="l">
              <a:buFont typeface="Arial"/>
              <a:buChar char="•"/>
            </a:pPr>
            <a:r>
              <a:rPr lang="en-US" sz="1600">
                <a:solidFill>
                  <a:srgbClr val="181616"/>
                </a:solidFill>
                <a:latin typeface="Times New Roman"/>
                <a:ea typeface="Times New Roman"/>
                <a:cs typeface="Times New Roman"/>
                <a:sym typeface="Times New Roman"/>
              </a:rPr>
              <a:t>Harkness, F. and Adeyeye, A., 2025. Understanding health data security in direct care: co-creating information and resources with the public. Available at: </a:t>
            </a:r>
            <a:r>
              <a:rPr lang="en-US" sz="1600" u="sng">
                <a:solidFill>
                  <a:srgbClr val="181616"/>
                </a:solidFill>
                <a:latin typeface="Times New Roman"/>
                <a:ea typeface="Times New Roman"/>
                <a:cs typeface="Times New Roman"/>
                <a:sym typeface="Times New Roman"/>
                <a:hlinkClick r:id="rId5" invalidUrl="http://"/>
              </a:rPr>
              <a:t>https://understandingpatientdata.org.uk/sites/default/files/2025-05/Understanding%20health%20data%20security%20-%20co-creating%20information%20and%20resources%20with%20the%20public%20%281%29.pdf</a:t>
            </a:r>
            <a:endParaRPr lang="en-US" sz="1600" u="sng">
              <a:solidFill>
                <a:srgbClr val="181616"/>
              </a:solidFill>
              <a:latin typeface="Times New Roman"/>
              <a:ea typeface="Times New Roman"/>
              <a:cs typeface="Times New Roman"/>
              <a:hlinkClick r:id="rId6" invalidUrl="http://"/>
            </a:endParaRPr>
          </a:p>
          <a:p>
            <a:pPr algn="ctr">
              <a:spcBef>
                <a:spcPct val="0"/>
              </a:spcBef>
            </a:pPr>
            <a:endParaRPr lang="en-US" sz="1100" u="sng">
              <a:solidFill>
                <a:srgbClr val="181616"/>
              </a:solidFill>
              <a:latin typeface="Times New Roman"/>
              <a:ea typeface="Times New Roman"/>
              <a:cs typeface="Times New Roman"/>
              <a:hlinkClick r:id="rId7" invalidUrl="http://"/>
            </a:endParaRPr>
          </a:p>
        </p:txBody>
      </p:sp>
    </p:spTree>
    <p:extLst>
      <p:ext uri="{BB962C8B-B14F-4D97-AF65-F5344CB8AC3E}">
        <p14:creationId xmlns:p14="http://schemas.microsoft.com/office/powerpoint/2010/main" val="155867756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16</TotalTime>
  <Words>1599</Words>
  <Application>Microsoft Office PowerPoint</Application>
  <PresentationFormat>Widescreen</PresentationFormat>
  <Paragraphs>169</Paragraphs>
  <Slides>20</Slides>
  <Notes>1</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Facet</vt:lpstr>
      <vt:lpstr>MICROSOFT 365 AT GREENFIELD  Lecturer –Paul Clayton     Module code:        LCHS4007  (Group presentation)         Rajnit   Kaur        Sukhwinder  Kaur         Oksana Lazdovska    </vt:lpstr>
      <vt:lpstr>Contents</vt:lpstr>
      <vt:lpstr>Current staff practices                        How Excel Improves the Process</vt:lpstr>
      <vt:lpstr>Advantages                Disadvantages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Rajnit Kaur</dc:creator>
  <cp:lastModifiedBy>Rajnit Kaur</cp:lastModifiedBy>
  <cp:revision>3</cp:revision>
  <dcterms:created xsi:type="dcterms:W3CDTF">2026-02-03T10:37:14Z</dcterms:created>
  <dcterms:modified xsi:type="dcterms:W3CDTF">2026-02-09T10:37:19Z</dcterms:modified>
</cp:coreProperties>
</file>