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handoutMasterIdLst>
    <p:handoutMasterId r:id="rId19"/>
  </p:handout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70" r:id="rId14"/>
    <p:sldId id="269" r:id="rId15"/>
    <p:sldId id="271" r:id="rId16"/>
    <p:sldId id="272" r:id="rId17"/>
    <p:sldId id="274" r:id="rId18"/>
  </p:sldIdLst>
  <p:sldSz cx="9144000" cy="6858000" type="screen4x3"/>
  <p:notesSz cx="6761163" cy="99314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9" autoAdjust="0"/>
    <p:restoredTop sz="94709" autoAdjust="0"/>
  </p:normalViewPr>
  <p:slideViewPr>
    <p:cSldViewPr>
      <p:cViewPr varScale="1">
        <p:scale>
          <a:sx n="70" d="100"/>
          <a:sy n="70" d="100"/>
        </p:scale>
        <p:origin x="-516" y="-10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29837"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29761" y="0"/>
            <a:ext cx="2929837" cy="496570"/>
          </a:xfrm>
          <a:prstGeom prst="rect">
            <a:avLst/>
          </a:prstGeom>
        </p:spPr>
        <p:txBody>
          <a:bodyPr vert="horz" lIns="91440" tIns="45720" rIns="91440" bIns="45720" rtlCol="0"/>
          <a:lstStyle>
            <a:lvl1pPr algn="r">
              <a:defRPr sz="1200"/>
            </a:lvl1pPr>
          </a:lstStyle>
          <a:p>
            <a:fld id="{EFE749B4-81CF-4E67-863C-C720E17CBAD2}" type="datetimeFigureOut">
              <a:rPr lang="en-GB" smtClean="0"/>
              <a:pPr/>
              <a:t>21/09/2011</a:t>
            </a:fld>
            <a:endParaRPr lang="en-GB"/>
          </a:p>
        </p:txBody>
      </p:sp>
      <p:sp>
        <p:nvSpPr>
          <p:cNvPr id="4" name="Footer Placeholder 3"/>
          <p:cNvSpPr>
            <a:spLocks noGrp="1"/>
          </p:cNvSpPr>
          <p:nvPr>
            <p:ph type="ftr" sz="quarter" idx="2"/>
          </p:nvPr>
        </p:nvSpPr>
        <p:spPr>
          <a:xfrm>
            <a:off x="0" y="9433106"/>
            <a:ext cx="2929837" cy="49657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29761" y="9433106"/>
            <a:ext cx="2929837" cy="496570"/>
          </a:xfrm>
          <a:prstGeom prst="rect">
            <a:avLst/>
          </a:prstGeom>
        </p:spPr>
        <p:txBody>
          <a:bodyPr vert="horz" lIns="91440" tIns="45720" rIns="91440" bIns="45720" rtlCol="0" anchor="b"/>
          <a:lstStyle>
            <a:lvl1pPr algn="r">
              <a:defRPr sz="1200"/>
            </a:lvl1pPr>
          </a:lstStyle>
          <a:p>
            <a:fld id="{5DACFD94-E38A-4D3B-9EF1-E42FA3F4FED4}" type="slidenum">
              <a:rPr lang="en-GB" smtClean="0"/>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93DF7A-8E0B-4AEE-919B-FF98C84971FA}"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B76B7FB-546A-4FDD-A7E7-65C96F929DA1}" type="datetimeFigureOut">
              <a:rPr lang="en-GB" smtClean="0"/>
              <a:pPr/>
              <a:t>21/09/2011</a:t>
            </a:fld>
            <a:endParaRPr lang="en-GB"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693DF7A-8E0B-4AEE-919B-FF98C84971FA}"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www.businessdictionary.com/definition/advertising.html"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hyperlink" Target="http://www.youtube.com/watch?v=UTS2i6U4Hmk&amp;feature=related" TargetMode="External"/><Relationship Id="rId2" Type="http://schemas.openxmlformats.org/officeDocument/2006/relationships/hyperlink" Target="http://www.youtube.com/watch?v=yVBfMMMUsGs&amp;feature=related"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psychology.about.com/od/socialinfluence/f/what-is-persuasion.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www.youtube.com/watch?v=qAY_o36paQ0"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youtube.com/watch?v=Rk5wz_OLl1U&amp;feature=related"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youtube.com/watch?v=n1pg1zpNgB0&amp;feature=related"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www.youtube.com/watch?v=jo25Geu51vw"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www.asa.org.uk/" TargetMode="External"/><Relationship Id="rId2" Type="http://schemas.openxmlformats.org/officeDocument/2006/relationships/hyperlink" Target="http://www.youtube.com/watch?v=JMt4gevs2M4&amp;feature=related"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92696"/>
            <a:ext cx="8229600" cy="2016224"/>
          </a:xfrm>
        </p:spPr>
        <p:txBody>
          <a:bodyPr>
            <a:normAutofit/>
          </a:bodyPr>
          <a:lstStyle/>
          <a:p>
            <a:r>
              <a:rPr lang="en-GB" dirty="0" smtClean="0"/>
              <a:t>Advertising- Persuasion or Information?</a:t>
            </a:r>
            <a:endParaRPr lang="en-GB" dirty="0"/>
          </a:p>
        </p:txBody>
      </p:sp>
      <p:sp>
        <p:nvSpPr>
          <p:cNvPr id="3" name="Content Placeholder 2"/>
          <p:cNvSpPr>
            <a:spLocks noGrp="1"/>
          </p:cNvSpPr>
          <p:nvPr>
            <p:ph idx="1"/>
          </p:nvPr>
        </p:nvSpPr>
        <p:spPr>
          <a:xfrm>
            <a:off x="457200" y="3717032"/>
            <a:ext cx="8229600" cy="2409131"/>
          </a:xfrm>
        </p:spPr>
        <p:txBody>
          <a:bodyPr>
            <a:normAutofit/>
          </a:bodyPr>
          <a:lstStyle/>
          <a:p>
            <a:pPr algn="ctr">
              <a:buNone/>
            </a:pPr>
            <a:r>
              <a:rPr lang="en-GB" sz="2800" dirty="0" smtClean="0"/>
              <a:t>Steve Griffiths</a:t>
            </a:r>
          </a:p>
          <a:p>
            <a:pPr algn="ctr">
              <a:buNone/>
            </a:pPr>
            <a:r>
              <a:rPr lang="en-GB" sz="2800" dirty="0" smtClean="0"/>
              <a:t>Head of Collaborative and International Developments</a:t>
            </a:r>
          </a:p>
          <a:p>
            <a:pPr algn="ctr">
              <a:buNone/>
            </a:pPr>
            <a:r>
              <a:rPr lang="en-GB" sz="2800" dirty="0" smtClean="0">
                <a:solidFill>
                  <a:srgbClr val="FF0000"/>
                </a:solidFill>
              </a:rPr>
              <a:t>Swansea Business School</a:t>
            </a:r>
          </a:p>
          <a:p>
            <a:pPr algn="ctr">
              <a:buNone/>
            </a:pPr>
            <a:r>
              <a:rPr lang="en-GB" sz="1800" dirty="0" smtClean="0"/>
              <a:t>23 September 2012</a:t>
            </a:r>
            <a:endParaRPr lang="en-GB" sz="18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Definitions 1</a:t>
            </a:r>
            <a:endParaRPr lang="en-GB" dirty="0"/>
          </a:p>
        </p:txBody>
      </p:sp>
      <p:sp>
        <p:nvSpPr>
          <p:cNvPr id="3" name="Content Placeholder 2"/>
          <p:cNvSpPr>
            <a:spLocks noGrp="1"/>
          </p:cNvSpPr>
          <p:nvPr>
            <p:ph idx="1"/>
          </p:nvPr>
        </p:nvSpPr>
        <p:spPr/>
        <p:txBody>
          <a:bodyPr>
            <a:normAutofit fontScale="77500" lnSpcReduction="20000"/>
          </a:bodyPr>
          <a:lstStyle/>
          <a:p>
            <a:pPr>
              <a:buNone/>
            </a:pPr>
            <a:r>
              <a:rPr lang="en-GB" dirty="0" smtClean="0"/>
              <a:t>Advertising</a:t>
            </a:r>
          </a:p>
          <a:p>
            <a:pPr>
              <a:buNone/>
            </a:pPr>
            <a:r>
              <a:rPr lang="en-GB" sz="2000" dirty="0" smtClean="0"/>
              <a:t>“The activity or profession of producing information for promoting the sale of commercial products or services.”</a:t>
            </a:r>
          </a:p>
          <a:p>
            <a:pPr>
              <a:buNone/>
            </a:pPr>
            <a:r>
              <a:rPr lang="en-GB" sz="2000" dirty="0" smtClean="0">
                <a:hlinkClick r:id="rId2"/>
              </a:rPr>
              <a:t>http://www.businessdictionary.com/definition/advertising.html</a:t>
            </a:r>
            <a:endParaRPr lang="en-GB" sz="2000" dirty="0" smtClean="0"/>
          </a:p>
          <a:p>
            <a:pPr>
              <a:buNone/>
            </a:pPr>
            <a:endParaRPr lang="en-GB" sz="2000" dirty="0" smtClean="0"/>
          </a:p>
          <a:p>
            <a:pPr>
              <a:buNone/>
            </a:pPr>
            <a:r>
              <a:rPr lang="en-GB" sz="2000" dirty="0" smtClean="0"/>
              <a:t>“Any paid form of non-personal presentation and promotion of ideas, goods or services by an identified sponsor.”</a:t>
            </a:r>
          </a:p>
          <a:p>
            <a:pPr>
              <a:buNone/>
            </a:pPr>
            <a:r>
              <a:rPr lang="en-GB" sz="2000" dirty="0" smtClean="0"/>
              <a:t>Kotler et al (2009) Marketing an introduction, Harlow, FT/Pearson</a:t>
            </a:r>
          </a:p>
          <a:p>
            <a:pPr>
              <a:buNone/>
            </a:pPr>
            <a:endParaRPr lang="en-GB" sz="2000" dirty="0"/>
          </a:p>
          <a:p>
            <a:pPr>
              <a:buNone/>
            </a:pPr>
            <a:r>
              <a:rPr lang="en-GB" sz="2000" dirty="0" smtClean="0"/>
              <a:t>What about :</a:t>
            </a:r>
          </a:p>
          <a:p>
            <a:r>
              <a:rPr lang="en-GB" sz="2000" dirty="0" smtClean="0"/>
              <a:t>Unpaid advertising</a:t>
            </a:r>
          </a:p>
          <a:p>
            <a:r>
              <a:rPr lang="en-GB" sz="2000" dirty="0" smtClean="0"/>
              <a:t>Not for profit advertising, including government advertising</a:t>
            </a:r>
          </a:p>
          <a:p>
            <a:r>
              <a:rPr lang="en-GB" sz="2000" dirty="0" smtClean="0"/>
              <a:t>Advertising by unknown people?</a:t>
            </a:r>
          </a:p>
          <a:p>
            <a:pPr>
              <a:buNone/>
            </a:pPr>
            <a:endParaRPr lang="en-GB" sz="2000" dirty="0" smtClean="0"/>
          </a:p>
          <a:p>
            <a:pPr>
              <a:buNone/>
            </a:pPr>
            <a:r>
              <a:rPr lang="en-GB" sz="2000" dirty="0" smtClean="0"/>
              <a:t>Your criticisms of advertising might be different depending on who is advertising and what is being advertised. </a:t>
            </a:r>
          </a:p>
          <a:p>
            <a:pPr>
              <a:buNone/>
            </a:pPr>
            <a:endParaRPr lang="en-GB" sz="2000" dirty="0" smtClean="0"/>
          </a:p>
          <a:p>
            <a:pPr>
              <a:buNone/>
            </a:pPr>
            <a:r>
              <a:rPr lang="en-GB" sz="2000" dirty="0" smtClean="0"/>
              <a:t>(All websites accessed on 13 September 2011)</a:t>
            </a:r>
          </a:p>
          <a:p>
            <a:pPr>
              <a:buNone/>
            </a:pPr>
            <a:endParaRPr lang="en-GB" dirty="0"/>
          </a:p>
          <a:p>
            <a:pPr>
              <a:buNone/>
            </a:pP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48680"/>
            <a:ext cx="8229600" cy="868958"/>
          </a:xfrm>
        </p:spPr>
        <p:txBody>
          <a:bodyPr>
            <a:normAutofit fontScale="90000"/>
          </a:bodyPr>
          <a:lstStyle/>
          <a:p>
            <a:r>
              <a:rPr lang="en-GB" dirty="0" smtClean="0"/>
              <a:t>Unpaid advertising: Facebook adverts</a:t>
            </a:r>
            <a:br>
              <a:rPr lang="en-GB" dirty="0" smtClean="0"/>
            </a:br>
            <a:endParaRPr lang="en-GB" dirty="0"/>
          </a:p>
        </p:txBody>
      </p:sp>
      <p:pic>
        <p:nvPicPr>
          <p:cNvPr id="2050" name="Picture 2"/>
          <p:cNvPicPr>
            <a:picLocks noGrp="1" noChangeAspect="1" noChangeArrowheads="1"/>
          </p:cNvPicPr>
          <p:nvPr>
            <p:ph idx="1"/>
          </p:nvPr>
        </p:nvPicPr>
        <p:blipFill>
          <a:blip r:embed="rId2"/>
          <a:srcRect/>
          <a:stretch>
            <a:fillRect/>
          </a:stretch>
        </p:blipFill>
        <p:spPr bwMode="auto">
          <a:xfrm>
            <a:off x="1554691" y="1600200"/>
            <a:ext cx="6034617" cy="4525963"/>
          </a:xfrm>
          <a:prstGeom prst="rect">
            <a:avLst/>
          </a:prstGeom>
          <a:noFill/>
          <a:ln w="9525">
            <a:noFill/>
            <a:miter lim="800000"/>
            <a:headEnd/>
            <a:tailEnd/>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20689"/>
            <a:ext cx="7772400" cy="864095"/>
          </a:xfrm>
        </p:spPr>
        <p:txBody>
          <a:bodyPr/>
          <a:lstStyle/>
          <a:p>
            <a:r>
              <a:rPr lang="en-GB" dirty="0" smtClean="0"/>
              <a:t>Not for profit advertising</a:t>
            </a:r>
            <a:endParaRPr lang="en-GB" dirty="0"/>
          </a:p>
        </p:txBody>
      </p:sp>
      <p:sp>
        <p:nvSpPr>
          <p:cNvPr id="3" name="Subtitle 2"/>
          <p:cNvSpPr>
            <a:spLocks noGrp="1"/>
          </p:cNvSpPr>
          <p:nvPr>
            <p:ph type="subTitle" idx="1"/>
          </p:nvPr>
        </p:nvSpPr>
        <p:spPr>
          <a:xfrm>
            <a:off x="1371600" y="2060848"/>
            <a:ext cx="6400800" cy="3577952"/>
          </a:xfrm>
        </p:spPr>
        <p:txBody>
          <a:bodyPr/>
          <a:lstStyle/>
          <a:p>
            <a:endParaRPr lang="en-GB" dirty="0"/>
          </a:p>
        </p:txBody>
      </p:sp>
      <p:pic>
        <p:nvPicPr>
          <p:cNvPr id="3074" name="Picture 2"/>
          <p:cNvPicPr>
            <a:picLocks noChangeAspect="1" noChangeArrowheads="1"/>
          </p:cNvPicPr>
          <p:nvPr/>
        </p:nvPicPr>
        <p:blipFill>
          <a:blip r:embed="rId2"/>
          <a:srcRect/>
          <a:stretch>
            <a:fillRect/>
          </a:stretch>
        </p:blipFill>
        <p:spPr bwMode="auto">
          <a:xfrm>
            <a:off x="539552" y="1916832"/>
            <a:ext cx="8064896" cy="4680520"/>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Government advertising</a:t>
            </a:r>
            <a:endParaRPr lang="en-GB" dirty="0"/>
          </a:p>
        </p:txBody>
      </p:sp>
      <p:sp>
        <p:nvSpPr>
          <p:cNvPr id="3" name="Content Placeholder 2"/>
          <p:cNvSpPr>
            <a:spLocks noGrp="1"/>
          </p:cNvSpPr>
          <p:nvPr>
            <p:ph idx="1"/>
          </p:nvPr>
        </p:nvSpPr>
        <p:spPr/>
        <p:txBody>
          <a:bodyPr/>
          <a:lstStyle/>
          <a:p>
            <a:pPr>
              <a:buNone/>
            </a:pPr>
            <a:r>
              <a:rPr lang="en-GB" dirty="0" smtClean="0">
                <a:hlinkClick r:id="rId2"/>
              </a:rPr>
              <a:t>http://www.youtube.com/watch?v=yVBfMMMUsGs&amp;feature=related</a:t>
            </a:r>
            <a:endParaRPr lang="en-GB" dirty="0" smtClean="0"/>
          </a:p>
          <a:p>
            <a:pPr>
              <a:buNone/>
            </a:pPr>
            <a:r>
              <a:rPr lang="en-GB" dirty="0" smtClean="0">
                <a:hlinkClick r:id="rId3"/>
              </a:rPr>
              <a:t>http://www.youtube.com/watch?v=UTS2i6U4Hmk&amp;feature=related</a:t>
            </a:r>
            <a:endParaRPr lang="en-GB" dirty="0" smtClean="0"/>
          </a:p>
          <a:p>
            <a:pPr>
              <a:buNone/>
            </a:pPr>
            <a:endParaRPr lang="en-GB" dirty="0"/>
          </a:p>
          <a:p>
            <a:pPr>
              <a:buNone/>
            </a:pPr>
            <a:r>
              <a:rPr lang="en-GB" dirty="0" smtClean="0"/>
              <a:t>Adverts by the UK government to encourage young drivers to slow down</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Advertising by unknown people- spam sent to me by email</a:t>
            </a:r>
            <a:endParaRPr lang="en-GB" dirty="0"/>
          </a:p>
        </p:txBody>
      </p:sp>
      <p:sp>
        <p:nvSpPr>
          <p:cNvPr id="3" name="Content Placeholder 2"/>
          <p:cNvSpPr>
            <a:spLocks noGrp="1"/>
          </p:cNvSpPr>
          <p:nvPr>
            <p:ph idx="1"/>
          </p:nvPr>
        </p:nvSpPr>
        <p:spPr/>
        <p:txBody>
          <a:bodyPr>
            <a:normAutofit fontScale="55000" lnSpcReduction="20000"/>
          </a:bodyPr>
          <a:lstStyle/>
          <a:p>
            <a:r>
              <a:rPr lang="en-US" b="1" dirty="0"/>
              <a:t>TO: </a:t>
            </a:r>
            <a:endParaRPr lang="en-GB" dirty="0"/>
          </a:p>
          <a:p>
            <a:r>
              <a:rPr lang="zh-CN" altLang="en-US" b="1" dirty="0"/>
              <a:t>决胜中层</a:t>
            </a:r>
            <a:r>
              <a:rPr lang="en-US" b="1" dirty="0"/>
              <a:t>-</a:t>
            </a:r>
            <a:r>
              <a:rPr lang="zh-CN" altLang="en-US" b="1" dirty="0"/>
              <a:t>智慧打造高效团队</a:t>
            </a:r>
            <a:endParaRPr lang="en-GB" dirty="0"/>
          </a:p>
          <a:p>
            <a:r>
              <a:rPr lang="en-US" b="1" dirty="0"/>
              <a:t>----</a:t>
            </a:r>
            <a:r>
              <a:rPr lang="zh-CN" altLang="en-US" b="1" dirty="0"/>
              <a:t>从“合格”到“优秀”，成为老板的左膀右臂</a:t>
            </a:r>
            <a:endParaRPr lang="en-GB" dirty="0"/>
          </a:p>
          <a:p>
            <a:r>
              <a:rPr lang="zh-CN" altLang="en-US" dirty="0"/>
              <a:t>主办单位：博越企管网</a:t>
            </a:r>
            <a:r>
              <a:rPr lang="en-US" dirty="0"/>
              <a:t>(www.91res.com)</a:t>
            </a:r>
            <a:endParaRPr lang="en-GB" dirty="0"/>
          </a:p>
          <a:p>
            <a:r>
              <a:rPr lang="zh-CN" altLang="en-US" dirty="0"/>
              <a:t>时间地点：</a:t>
            </a:r>
            <a:r>
              <a:rPr lang="en-US" dirty="0"/>
              <a:t>2011</a:t>
            </a:r>
            <a:r>
              <a:rPr lang="zh-CN" altLang="en-US" dirty="0"/>
              <a:t>年</a:t>
            </a:r>
            <a:r>
              <a:rPr lang="en-US" dirty="0"/>
              <a:t>09</a:t>
            </a:r>
            <a:r>
              <a:rPr lang="zh-CN" altLang="en-US" dirty="0"/>
              <a:t>月</a:t>
            </a:r>
            <a:r>
              <a:rPr lang="en-US" dirty="0"/>
              <a:t>17-18</a:t>
            </a:r>
            <a:r>
              <a:rPr lang="zh-CN" altLang="en-US" dirty="0"/>
              <a:t>日　上海</a:t>
            </a:r>
            <a:endParaRPr lang="en-GB" dirty="0"/>
          </a:p>
          <a:p>
            <a:r>
              <a:rPr lang="zh-CN" altLang="en-US" dirty="0"/>
              <a:t>时间地点：</a:t>
            </a:r>
            <a:r>
              <a:rPr lang="en-US" dirty="0"/>
              <a:t>2011</a:t>
            </a:r>
            <a:r>
              <a:rPr lang="zh-CN" altLang="en-US" dirty="0"/>
              <a:t>年</a:t>
            </a:r>
            <a:r>
              <a:rPr lang="en-US" dirty="0"/>
              <a:t>09</a:t>
            </a:r>
            <a:r>
              <a:rPr lang="zh-CN" altLang="en-US" dirty="0"/>
              <a:t>月</a:t>
            </a:r>
            <a:r>
              <a:rPr lang="en-US" dirty="0"/>
              <a:t>24-25</a:t>
            </a:r>
            <a:r>
              <a:rPr lang="zh-CN" altLang="en-US" dirty="0"/>
              <a:t>日　深圳</a:t>
            </a:r>
            <a:endParaRPr lang="en-GB" dirty="0"/>
          </a:p>
          <a:p>
            <a:r>
              <a:rPr lang="zh-CN" altLang="en-US" dirty="0"/>
              <a:t>时间地点：</a:t>
            </a:r>
            <a:r>
              <a:rPr lang="en-US" dirty="0"/>
              <a:t>2011</a:t>
            </a:r>
            <a:r>
              <a:rPr lang="zh-CN" altLang="en-US" dirty="0"/>
              <a:t>年</a:t>
            </a:r>
            <a:r>
              <a:rPr lang="en-US" dirty="0"/>
              <a:t>10</a:t>
            </a:r>
            <a:r>
              <a:rPr lang="zh-CN" altLang="en-US" dirty="0"/>
              <a:t>月</a:t>
            </a:r>
            <a:r>
              <a:rPr lang="en-US" dirty="0"/>
              <a:t>27-28</a:t>
            </a:r>
            <a:r>
              <a:rPr lang="zh-CN" altLang="en-US" dirty="0"/>
              <a:t>日　北京</a:t>
            </a:r>
            <a:endParaRPr lang="en-GB" dirty="0"/>
          </a:p>
          <a:p>
            <a:r>
              <a:rPr lang="zh-CN" altLang="en-US" dirty="0"/>
              <a:t>时间地点：</a:t>
            </a:r>
            <a:r>
              <a:rPr lang="en-US" dirty="0"/>
              <a:t>2011</a:t>
            </a:r>
            <a:r>
              <a:rPr lang="zh-CN" altLang="en-US" dirty="0"/>
              <a:t>年</a:t>
            </a:r>
            <a:r>
              <a:rPr lang="en-US" dirty="0"/>
              <a:t>11</a:t>
            </a:r>
            <a:r>
              <a:rPr lang="zh-CN" altLang="en-US" dirty="0"/>
              <a:t>月</a:t>
            </a:r>
            <a:r>
              <a:rPr lang="en-US" dirty="0"/>
              <a:t>05-06</a:t>
            </a:r>
            <a:r>
              <a:rPr lang="zh-CN" altLang="en-US" dirty="0"/>
              <a:t>日　深圳</a:t>
            </a:r>
            <a:endParaRPr lang="en-GB" dirty="0"/>
          </a:p>
          <a:p>
            <a:r>
              <a:rPr lang="zh-CN" altLang="en-US" dirty="0"/>
              <a:t>时间地点：</a:t>
            </a:r>
            <a:r>
              <a:rPr lang="en-US" dirty="0"/>
              <a:t>2011</a:t>
            </a:r>
            <a:r>
              <a:rPr lang="zh-CN" altLang="en-US" dirty="0"/>
              <a:t>年</a:t>
            </a:r>
            <a:r>
              <a:rPr lang="en-US" dirty="0"/>
              <a:t>11</a:t>
            </a:r>
            <a:r>
              <a:rPr lang="zh-CN" altLang="en-US" dirty="0"/>
              <a:t>月</a:t>
            </a:r>
            <a:r>
              <a:rPr lang="en-US" dirty="0"/>
              <a:t>11-12</a:t>
            </a:r>
            <a:r>
              <a:rPr lang="zh-CN" altLang="en-US" dirty="0"/>
              <a:t>日　上海</a:t>
            </a:r>
            <a:endParaRPr lang="en-GB" dirty="0"/>
          </a:p>
          <a:p>
            <a:r>
              <a:rPr lang="zh-CN" altLang="en-US" dirty="0"/>
              <a:t>时间地点：</a:t>
            </a:r>
            <a:r>
              <a:rPr lang="en-US" dirty="0"/>
              <a:t>2011</a:t>
            </a:r>
            <a:r>
              <a:rPr lang="zh-CN" altLang="en-US" dirty="0"/>
              <a:t>年</a:t>
            </a:r>
            <a:r>
              <a:rPr lang="en-US" dirty="0"/>
              <a:t>11</a:t>
            </a:r>
            <a:r>
              <a:rPr lang="zh-CN" altLang="en-US" dirty="0"/>
              <a:t>月</a:t>
            </a:r>
            <a:r>
              <a:rPr lang="en-US" dirty="0"/>
              <a:t>19-20</a:t>
            </a:r>
            <a:r>
              <a:rPr lang="zh-CN" altLang="en-US" dirty="0"/>
              <a:t>日　广州</a:t>
            </a:r>
            <a:endParaRPr lang="en-GB" dirty="0"/>
          </a:p>
          <a:p>
            <a:r>
              <a:rPr lang="zh-CN" altLang="en-US" dirty="0"/>
              <a:t>时间地点：</a:t>
            </a:r>
            <a:r>
              <a:rPr lang="en-US" dirty="0"/>
              <a:t>2011</a:t>
            </a:r>
            <a:r>
              <a:rPr lang="zh-CN" altLang="en-US" dirty="0"/>
              <a:t>年</a:t>
            </a:r>
            <a:r>
              <a:rPr lang="en-US" dirty="0"/>
              <a:t>11</a:t>
            </a:r>
            <a:r>
              <a:rPr lang="zh-CN" altLang="en-US" dirty="0"/>
              <a:t>月</a:t>
            </a:r>
            <a:r>
              <a:rPr lang="en-US" dirty="0"/>
              <a:t>25-26</a:t>
            </a:r>
            <a:r>
              <a:rPr lang="zh-CN" altLang="en-US" dirty="0"/>
              <a:t>日　北京</a:t>
            </a:r>
            <a:endParaRPr lang="en-GB" dirty="0"/>
          </a:p>
          <a:p>
            <a:r>
              <a:rPr lang="zh-CN" altLang="en-US" dirty="0"/>
              <a:t>参加对象：企业内部管理者、中高层管理者、职能部门经理、准备被提拔的基层经理。</a:t>
            </a:r>
            <a:endParaRPr lang="en-GB" dirty="0"/>
          </a:p>
          <a:p>
            <a:r>
              <a:rPr lang="zh-CN" altLang="en-US" dirty="0"/>
              <a:t>课程方法：讲师讲授、主题讨论、小组练习、案例研讨、录像分析、角色扮演、团队竞赛。</a:t>
            </a:r>
            <a:endParaRPr lang="en-GB" dirty="0"/>
          </a:p>
          <a:p>
            <a:r>
              <a:rPr lang="zh-CN" altLang="en-US" dirty="0"/>
              <a:t>学习费用：</a:t>
            </a:r>
            <a:r>
              <a:rPr lang="en-US" dirty="0"/>
              <a:t>2800</a:t>
            </a:r>
            <a:r>
              <a:rPr lang="zh-CN" altLang="en-US" dirty="0"/>
              <a:t>元</a:t>
            </a:r>
            <a:r>
              <a:rPr lang="en-US" dirty="0"/>
              <a:t>/</a:t>
            </a:r>
            <a:r>
              <a:rPr lang="zh-CN" altLang="en-US" dirty="0"/>
              <a:t>人（包括资料费、午餐及上下午茶点等）</a:t>
            </a:r>
            <a:endParaRPr lang="en-GB" dirty="0"/>
          </a:p>
          <a:p>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Definitions 2: Advertising as Persuasion</a:t>
            </a:r>
            <a:endParaRPr lang="en-GB" dirty="0"/>
          </a:p>
        </p:txBody>
      </p:sp>
      <p:sp>
        <p:nvSpPr>
          <p:cNvPr id="3" name="Content Placeholder 2"/>
          <p:cNvSpPr>
            <a:spLocks noGrp="1"/>
          </p:cNvSpPr>
          <p:nvPr>
            <p:ph idx="1"/>
          </p:nvPr>
        </p:nvSpPr>
        <p:spPr/>
        <p:txBody>
          <a:bodyPr>
            <a:normAutofit lnSpcReduction="10000"/>
          </a:bodyPr>
          <a:lstStyle/>
          <a:p>
            <a:pPr>
              <a:buNone/>
            </a:pPr>
            <a:r>
              <a:rPr lang="en-GB" u="none" strike="noStrike" dirty="0" smtClean="0"/>
              <a:t>“advertising messages that urge viewers to buy a particular product”</a:t>
            </a:r>
          </a:p>
          <a:p>
            <a:pPr>
              <a:buNone/>
            </a:pPr>
            <a:r>
              <a:rPr lang="en-GB" dirty="0" smtClean="0">
                <a:hlinkClick r:id="rId2"/>
              </a:rPr>
              <a:t>http://psychology.about.com/od/socialinfluence/f/what-is-persuasion.htm</a:t>
            </a:r>
            <a:r>
              <a:rPr lang="en-GB" dirty="0" smtClean="0"/>
              <a:t> </a:t>
            </a:r>
          </a:p>
          <a:p>
            <a:pPr>
              <a:buNone/>
            </a:pPr>
            <a:endParaRPr lang="en-GB" dirty="0"/>
          </a:p>
          <a:p>
            <a:pPr algn="ctr">
              <a:buNone/>
            </a:pPr>
            <a:r>
              <a:rPr lang="en-GB" dirty="0" smtClean="0"/>
              <a:t>Some critics think that in Western culture, this comes close to “brain washing”. This would imply that we can not think for ourselves or are manipulated in an unfair or damaging way.</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Definitions 3: Advertising as Information</a:t>
            </a:r>
            <a:endParaRPr lang="en-GB" dirty="0"/>
          </a:p>
        </p:txBody>
      </p:sp>
      <p:sp>
        <p:nvSpPr>
          <p:cNvPr id="3" name="Content Placeholder 2"/>
          <p:cNvSpPr>
            <a:spLocks noGrp="1"/>
          </p:cNvSpPr>
          <p:nvPr>
            <p:ph idx="1"/>
          </p:nvPr>
        </p:nvSpPr>
        <p:spPr/>
        <p:txBody>
          <a:bodyPr/>
          <a:lstStyle/>
          <a:p>
            <a:pPr>
              <a:buNone/>
            </a:pPr>
            <a:r>
              <a:rPr lang="en-GB" dirty="0" smtClean="0"/>
              <a:t>Advertisers give information about products and services, so that consumers can make rational (sensible) choices.</a:t>
            </a:r>
          </a:p>
          <a:p>
            <a:pPr>
              <a:buNone/>
            </a:pPr>
            <a:endParaRPr lang="en-GB" dirty="0" smtClean="0"/>
          </a:p>
          <a:p>
            <a:pPr>
              <a:buNone/>
            </a:pPr>
            <a:r>
              <a:rPr lang="en-GB" dirty="0"/>
              <a:t> </a:t>
            </a:r>
            <a:r>
              <a:rPr lang="en-GB" dirty="0" smtClean="0"/>
              <a:t>   Without information they might be manipulated or make costly wrong decisions about purchasing.</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What do you think the following images are trying to do?</a:t>
            </a:r>
            <a:endParaRPr lang="en-GB" dirty="0"/>
          </a:p>
        </p:txBody>
      </p:sp>
      <p:sp>
        <p:nvSpPr>
          <p:cNvPr id="3" name="Content Placeholder 2"/>
          <p:cNvSpPr>
            <a:spLocks noGrp="1"/>
          </p:cNvSpPr>
          <p:nvPr>
            <p:ph idx="1"/>
          </p:nvPr>
        </p:nvSpPr>
        <p:spPr>
          <a:xfrm>
            <a:off x="457200" y="2204864"/>
            <a:ext cx="8229600" cy="3921299"/>
          </a:xfrm>
        </p:spPr>
        <p:txBody>
          <a:bodyPr/>
          <a:lstStyle/>
          <a:p>
            <a:pPr>
              <a:buNone/>
            </a:pPr>
            <a:endParaRPr lang="en-GB" dirty="0" smtClean="0"/>
          </a:p>
          <a:p>
            <a:pPr algn="ctr">
              <a:buNone/>
            </a:pPr>
            <a:r>
              <a:rPr lang="en-GB" dirty="0" smtClean="0"/>
              <a:t>Make a case for Persuasion or Information for each</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Fry’s Turkish Delight</a:t>
            </a:r>
            <a:endParaRPr lang="en-GB" dirty="0"/>
          </a:p>
        </p:txBody>
      </p:sp>
      <p:sp>
        <p:nvSpPr>
          <p:cNvPr id="3" name="Content Placeholder 2"/>
          <p:cNvSpPr>
            <a:spLocks noGrp="1"/>
          </p:cNvSpPr>
          <p:nvPr>
            <p:ph idx="1"/>
          </p:nvPr>
        </p:nvSpPr>
        <p:spPr/>
        <p:txBody>
          <a:bodyPr/>
          <a:lstStyle/>
          <a:p>
            <a:pPr>
              <a:buNone/>
            </a:pPr>
            <a:r>
              <a:rPr lang="en-GB" dirty="0" smtClean="0">
                <a:hlinkClick r:id="rId2"/>
              </a:rPr>
              <a:t>http://www.youtube.com/watch?v=qAY_o36paQ0</a:t>
            </a:r>
            <a:endParaRPr lang="en-GB" dirty="0" smtClean="0"/>
          </a:p>
          <a:p>
            <a:pPr>
              <a:buNone/>
            </a:pPr>
            <a:endParaRPr lang="en-GB" dirty="0" smtClean="0"/>
          </a:p>
          <a:p>
            <a:pPr>
              <a:buNone/>
            </a:pPr>
            <a:r>
              <a:rPr lang="en-GB" dirty="0" smtClean="0"/>
              <a:t>Sexy images. Exotic lifestyles.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Cadbury’s Flake</a:t>
            </a:r>
            <a:endParaRPr lang="en-GB" dirty="0"/>
          </a:p>
        </p:txBody>
      </p:sp>
      <p:sp>
        <p:nvSpPr>
          <p:cNvPr id="3" name="Content Placeholder 2"/>
          <p:cNvSpPr>
            <a:spLocks noGrp="1"/>
          </p:cNvSpPr>
          <p:nvPr>
            <p:ph idx="1"/>
          </p:nvPr>
        </p:nvSpPr>
        <p:spPr/>
        <p:txBody>
          <a:bodyPr/>
          <a:lstStyle/>
          <a:p>
            <a:pPr>
              <a:buNone/>
            </a:pPr>
            <a:r>
              <a:rPr lang="en-GB" dirty="0" smtClean="0">
                <a:hlinkClick r:id="rId2"/>
              </a:rPr>
              <a:t>http://www.youtube.com/watch?v=Rk5wz_OLl1U&amp;feature=related</a:t>
            </a:r>
            <a:endParaRPr lang="en-GB" dirty="0" smtClean="0"/>
          </a:p>
          <a:p>
            <a:endParaRPr lang="en-GB" dirty="0"/>
          </a:p>
          <a:p>
            <a:pPr>
              <a:buNone/>
            </a:pPr>
            <a:r>
              <a:rPr lang="en-GB" dirty="0" smtClean="0"/>
              <a:t>Sexy lady. Chill out lifestyle.</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Cadbury’s Milk Tray</a:t>
            </a:r>
            <a:endParaRPr lang="en-GB" dirty="0"/>
          </a:p>
        </p:txBody>
      </p:sp>
      <p:sp>
        <p:nvSpPr>
          <p:cNvPr id="3" name="Content Placeholder 2"/>
          <p:cNvSpPr>
            <a:spLocks noGrp="1"/>
          </p:cNvSpPr>
          <p:nvPr>
            <p:ph idx="1"/>
          </p:nvPr>
        </p:nvSpPr>
        <p:spPr/>
        <p:txBody>
          <a:bodyPr/>
          <a:lstStyle/>
          <a:p>
            <a:pPr>
              <a:buNone/>
            </a:pPr>
            <a:r>
              <a:rPr lang="en-GB" dirty="0" smtClean="0">
                <a:hlinkClick r:id="rId2"/>
              </a:rPr>
              <a:t>http://www.youtube.com/watch?v=n1pg1zpNgB0&amp;feature=related</a:t>
            </a:r>
            <a:endParaRPr lang="en-GB" dirty="0" smtClean="0"/>
          </a:p>
          <a:p>
            <a:pPr>
              <a:buNone/>
            </a:pPr>
            <a:endParaRPr lang="en-GB" dirty="0"/>
          </a:p>
          <a:p>
            <a:pPr>
              <a:buNone/>
            </a:pPr>
            <a:r>
              <a:rPr lang="en-GB" dirty="0" smtClean="0"/>
              <a:t>James Bond super spy, action man...delivering his lady’s chocolates</a:t>
            </a: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Anti </a:t>
            </a:r>
            <a:r>
              <a:rPr lang="en-GB" dirty="0"/>
              <a:t>c</a:t>
            </a:r>
            <a:r>
              <a:rPr lang="en-GB" dirty="0" smtClean="0"/>
              <a:t>hocolate arguments?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Obesity</a:t>
            </a:r>
          </a:p>
          <a:p>
            <a:r>
              <a:rPr lang="en-GB" dirty="0" smtClean="0"/>
              <a:t>Tooth decay</a:t>
            </a:r>
          </a:p>
          <a:p>
            <a:r>
              <a:rPr lang="en-GB" dirty="0" smtClean="0"/>
              <a:t>Expense</a:t>
            </a:r>
          </a:p>
          <a:p>
            <a:r>
              <a:rPr lang="en-GB" dirty="0" smtClean="0"/>
              <a:t>Unfair trading in developing world countries</a:t>
            </a:r>
          </a:p>
          <a:p>
            <a:r>
              <a:rPr lang="en-GB" dirty="0" smtClean="0"/>
              <a:t>Contains contaminants e.g. lead</a:t>
            </a:r>
          </a:p>
          <a:p>
            <a:r>
              <a:rPr lang="en-GB" dirty="0" smtClean="0"/>
              <a:t>Targets children</a:t>
            </a:r>
          </a:p>
          <a:p>
            <a:r>
              <a:rPr lang="en-GB" dirty="0" smtClean="0"/>
              <a:t>Unhealthy eating encouraged </a:t>
            </a:r>
          </a:p>
          <a:p>
            <a:r>
              <a:rPr lang="en-GB" dirty="0" smtClean="0"/>
              <a:t>Misleading advertising e.g. healthy chocolate claims, Fairtrade claims which can be untrue etc</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Naomi Campbell objects to racist chocolate bar advert</a:t>
            </a:r>
            <a:endParaRPr lang="en-GB" dirty="0"/>
          </a:p>
        </p:txBody>
      </p:sp>
      <p:sp>
        <p:nvSpPr>
          <p:cNvPr id="3" name="Content Placeholder 2"/>
          <p:cNvSpPr>
            <a:spLocks noGrp="1"/>
          </p:cNvSpPr>
          <p:nvPr>
            <p:ph idx="1"/>
          </p:nvPr>
        </p:nvSpPr>
        <p:spPr/>
        <p:txBody>
          <a:bodyPr/>
          <a:lstStyle/>
          <a:p>
            <a:pPr>
              <a:buNone/>
            </a:pPr>
            <a:r>
              <a:rPr lang="en-GB" dirty="0" smtClean="0">
                <a:hlinkClick r:id="rId2"/>
              </a:rPr>
              <a:t>http://www.youtube.com/watch?v=jo25Geu51vw</a:t>
            </a:r>
            <a:endParaRPr lang="en-GB" dirty="0" smtClean="0"/>
          </a:p>
          <a:p>
            <a:pPr>
              <a:buNone/>
            </a:pPr>
            <a:endParaRPr lang="en-GB" dirty="0"/>
          </a:p>
          <a:p>
            <a:pPr>
              <a:buNone/>
            </a:pPr>
            <a:r>
              <a:rPr lang="en-GB" dirty="0" smtClean="0"/>
              <a:t>This is from a chat show. The objection could be superficial.</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www.excellent-healthcare.com</a:t>
            </a:r>
            <a:endParaRPr lang="en-GB" dirty="0"/>
          </a:p>
        </p:txBody>
      </p:sp>
      <p:sp>
        <p:nvSpPr>
          <p:cNvPr id="3" name="Content Placeholder 2"/>
          <p:cNvSpPr>
            <a:spLocks noGrp="1"/>
          </p:cNvSpPr>
          <p:nvPr>
            <p:ph idx="1"/>
          </p:nvPr>
        </p:nvSpPr>
        <p:spPr/>
        <p:txBody>
          <a:bodyPr>
            <a:normAutofit/>
          </a:bodyPr>
          <a:lstStyle/>
          <a:p>
            <a:pPr>
              <a:buNone/>
            </a:pPr>
            <a:r>
              <a:rPr lang="en-GB" dirty="0" smtClean="0">
                <a:hlinkClick r:id="rId2"/>
              </a:rPr>
              <a:t>http://www.youtube.com/watch?v=JMt4gevs2M4&amp;feature=related</a:t>
            </a:r>
            <a:endParaRPr lang="en-GB" dirty="0" smtClean="0"/>
          </a:p>
          <a:p>
            <a:pPr>
              <a:buNone/>
            </a:pPr>
            <a:r>
              <a:rPr lang="en-GB" sz="2800" dirty="0" smtClean="0"/>
              <a:t>If advertising can persuade us to buy unhealthy products can it be used to “sell” us a healthy lifestyle instead?</a:t>
            </a:r>
          </a:p>
          <a:p>
            <a:pPr>
              <a:buNone/>
            </a:pPr>
            <a:r>
              <a:rPr lang="en-GB" sz="2800" dirty="0" smtClean="0"/>
              <a:t>Check out the rules on “legal, decent and honest” advertising at the Advertising Standards Authority (ASA).</a:t>
            </a:r>
          </a:p>
          <a:p>
            <a:pPr>
              <a:buNone/>
            </a:pPr>
            <a:r>
              <a:rPr lang="en-GB" sz="2800" dirty="0" smtClean="0">
                <a:hlinkClick r:id="rId3"/>
              </a:rPr>
              <a:t>http://www.asa.org.uk/</a:t>
            </a:r>
            <a:endParaRPr lang="en-GB" sz="2800" dirty="0" smtClean="0"/>
          </a:p>
          <a:p>
            <a:pPr>
              <a:buNone/>
            </a:pPr>
            <a:endParaRPr lang="en-GB" sz="2800" dirty="0" smtClean="0"/>
          </a:p>
          <a:p>
            <a:pPr>
              <a:buNone/>
            </a:pPr>
            <a:endParaRPr lang="en-GB" dirty="0" smtClean="0"/>
          </a:p>
          <a:p>
            <a:pPr>
              <a:buNone/>
            </a:pPr>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3200" dirty="0" smtClean="0"/>
              <a:t>Ryan Giggs featured in a poster seen in Hong Kong advertising watches. Do you buy goods if your heroes endorse them?</a:t>
            </a:r>
            <a:endParaRPr lang="en-GB" sz="3200" dirty="0"/>
          </a:p>
        </p:txBody>
      </p:sp>
      <p:pic>
        <p:nvPicPr>
          <p:cNvPr id="4098" name="Picture 2"/>
          <p:cNvPicPr>
            <a:picLocks noGrp="1" noChangeAspect="1" noChangeArrowheads="1"/>
          </p:cNvPicPr>
          <p:nvPr>
            <p:ph idx="1"/>
          </p:nvPr>
        </p:nvPicPr>
        <p:blipFill>
          <a:blip r:embed="rId2" cstate="print"/>
          <a:srcRect/>
          <a:stretch>
            <a:fillRect/>
          </a:stretch>
        </p:blipFill>
        <p:spPr bwMode="auto">
          <a:xfrm>
            <a:off x="1554691" y="1600200"/>
            <a:ext cx="6034617" cy="4525963"/>
          </a:xfrm>
          <a:prstGeom prst="rect">
            <a:avLst/>
          </a:prstGeom>
          <a:noFill/>
          <a:ln w="9525">
            <a:noFill/>
            <a:miter lim="800000"/>
            <a:headEnd/>
            <a:tailEnd/>
          </a:ln>
          <a:effectLst/>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71399"/>
            <a:ext cx="7772400" cy="1872208"/>
          </a:xfrm>
        </p:spPr>
        <p:txBody>
          <a:bodyPr>
            <a:normAutofit/>
          </a:bodyPr>
          <a:lstStyle/>
          <a:p>
            <a:r>
              <a:rPr lang="en-GB" sz="2800" dirty="0" smtClean="0"/>
              <a:t>Advertise your product but get a “good” organisation to endorse it- Whisky and the Royal Society for the Protection of Birds (RSPB)</a:t>
            </a:r>
            <a:endParaRPr lang="en-GB" sz="2800" dirty="0"/>
          </a:p>
        </p:txBody>
      </p:sp>
      <p:sp>
        <p:nvSpPr>
          <p:cNvPr id="3" name="Subtitle 2"/>
          <p:cNvSpPr>
            <a:spLocks noGrp="1"/>
          </p:cNvSpPr>
          <p:nvPr>
            <p:ph type="subTitle" idx="1"/>
          </p:nvPr>
        </p:nvSpPr>
        <p:spPr/>
        <p:txBody>
          <a:bodyPr/>
          <a:lstStyle/>
          <a:p>
            <a:endParaRPr lang="en-GB" dirty="0"/>
          </a:p>
        </p:txBody>
      </p:sp>
      <p:pic>
        <p:nvPicPr>
          <p:cNvPr id="1026" name="Picture 2"/>
          <p:cNvPicPr>
            <a:picLocks noChangeAspect="1" noChangeArrowheads="1"/>
          </p:cNvPicPr>
          <p:nvPr/>
        </p:nvPicPr>
        <p:blipFill>
          <a:blip r:embed="rId2"/>
          <a:srcRect/>
          <a:stretch>
            <a:fillRect/>
          </a:stretch>
        </p:blipFill>
        <p:spPr bwMode="auto">
          <a:xfrm>
            <a:off x="179512" y="1556792"/>
            <a:ext cx="8568952" cy="5904656"/>
          </a:xfrm>
          <a:prstGeom prst="rect">
            <a:avLst/>
          </a:prstGeom>
          <a:noFill/>
          <a:ln w="9525">
            <a:noFill/>
            <a:miter lim="800000"/>
            <a:headEnd/>
            <a:tailEnd/>
          </a:ln>
          <a:effectLst/>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442</TotalTime>
  <Words>543</Words>
  <Application>Microsoft Office PowerPoint</Application>
  <PresentationFormat>On-screen Show (4:3)</PresentationFormat>
  <Paragraphs>88</Paragraphs>
  <Slides>17</Slides>
  <Notes>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Advertising- Persuasion or Information?</vt:lpstr>
      <vt:lpstr>Definitions 1</vt:lpstr>
      <vt:lpstr>Unpaid advertising: Facebook adverts </vt:lpstr>
      <vt:lpstr>Not for profit advertising</vt:lpstr>
      <vt:lpstr>Government advertising</vt:lpstr>
      <vt:lpstr>Advertising by unknown people- spam sent to me by email</vt:lpstr>
      <vt:lpstr>Definitions 2: Advertising as Persuasion</vt:lpstr>
      <vt:lpstr>Definitions 3: Advertising as Information</vt:lpstr>
      <vt:lpstr>What do you think the following images are trying to do?</vt:lpstr>
      <vt:lpstr>Fry’s Turkish Delight</vt:lpstr>
      <vt:lpstr>Cadbury’s Flake</vt:lpstr>
      <vt:lpstr>Cadbury’s Milk Tray</vt:lpstr>
      <vt:lpstr>Anti chocolate arguments?</vt:lpstr>
      <vt:lpstr>Naomi Campbell objects to racist chocolate bar advert</vt:lpstr>
      <vt:lpstr>www.excellent-healthcare.com</vt:lpstr>
      <vt:lpstr>Ryan Giggs featured in a poster seen in Hong Kong advertising watches. Do you buy goods if your heroes endorse them?</vt:lpstr>
      <vt:lpstr>Advertise your product but get a “good” organisation to endorse it- Whisky and the Royal Society for the Protection of Birds (RSPB)</vt:lpstr>
    </vt:vector>
  </TitlesOfParts>
  <Company>Swansea Metropolitas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Advertising- Persuasion or Information?</dc:title>
  <dc:creator>Steve Griffiths</dc:creator>
  <cp:lastModifiedBy>Steve Griffiths</cp:lastModifiedBy>
  <cp:revision>48</cp:revision>
  <dcterms:created xsi:type="dcterms:W3CDTF">2011-09-20T09:49:08Z</dcterms:created>
  <dcterms:modified xsi:type="dcterms:W3CDTF">2011-09-21T12:34:54Z</dcterms:modified>
</cp:coreProperties>
</file>