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72" r:id="rId5"/>
    <p:sldId id="268" r:id="rId6"/>
    <p:sldId id="273" r:id="rId7"/>
    <p:sldId id="269" r:id="rId8"/>
    <p:sldId id="270" r:id="rId9"/>
    <p:sldId id="259" r:id="rId10"/>
    <p:sldId id="260" r:id="rId11"/>
    <p:sldId id="261" r:id="rId12"/>
    <p:sldId id="274" r:id="rId13"/>
    <p:sldId id="275" r:id="rId14"/>
    <p:sldId id="27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4BB14C-44DB-43D2-BB37-27C02D79789B}" v="43" dt="2019-08-13T10:27:50.5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E382BF7-F1FF-4300-9ACE-6951865DC370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0C6DD0F-42EF-4DC5-A7FF-CC1631EF28CF}" type="slidenum">
              <a:rPr lang="en-GB" smtClean="0"/>
              <a:t>‹#›</a:t>
            </a:fld>
            <a:endParaRPr lang="en-GB"/>
          </a:p>
        </p:txBody>
      </p:sp>
      <p:grpSp>
        <p:nvGrpSpPr>
          <p:cNvPr id="9" name="Group 8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187253403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82BF7-F1FF-4300-9ACE-6951865DC370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6DD0F-42EF-4DC5-A7FF-CC1631EF28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198046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382BF7-F1FF-4300-9ACE-6951865DC370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C6DD0F-42EF-4DC5-A7FF-CC1631EF28CF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533579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82BF7-F1FF-4300-9ACE-6951865DC370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6DD0F-42EF-4DC5-A7FF-CC1631EF28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748573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82BF7-F1FF-4300-9ACE-6951865DC370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6DD0F-42EF-4DC5-A7FF-CC1631EF28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923047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82BF7-F1FF-4300-9ACE-6951865DC370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6DD0F-42EF-4DC5-A7FF-CC1631EF28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15905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82BF7-F1FF-4300-9ACE-6951865DC370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6DD0F-42EF-4DC5-A7FF-CC1631EF28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040099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382BF7-F1FF-4300-9ACE-6951865DC370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C6DD0F-42EF-4DC5-A7FF-CC1631EF28C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88110695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382BF7-F1FF-4300-9ACE-6951865DC370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C6DD0F-42EF-4DC5-A7FF-CC1631EF28C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59120915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82BF7-F1FF-4300-9ACE-6951865DC370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6DD0F-42EF-4DC5-A7FF-CC1631EF28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70699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82BF7-F1FF-4300-9ACE-6951865DC370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6DD0F-42EF-4DC5-A7FF-CC1631EF28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139584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0E382BF7-F1FF-4300-9ACE-6951865DC370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00C6DD0F-42EF-4DC5-A7FF-CC1631EF28C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63941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ush dir="u"/>
  </p:transition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pngimg.com/download/5798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5800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86FK2zEold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992EE89B-1E5B-406B-8DEE-3AB5630065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D4466-8A40-4C78-8836-B119FED97D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54186" y="634028"/>
            <a:ext cx="3355942" cy="3732835"/>
          </a:xfrm>
        </p:spPr>
        <p:txBody>
          <a:bodyPr>
            <a:normAutofit/>
          </a:bodyPr>
          <a:lstStyle/>
          <a:p>
            <a:r>
              <a:rPr lang="en-GB" sz="4500" dirty="0"/>
              <a:t>JD Sports: A MARKETING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8F66CB-97E9-434E-AA45-FA05AAF2A6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86895" y="4914273"/>
            <a:ext cx="3355942" cy="179465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Marketing Management</a:t>
            </a:r>
          </a:p>
          <a:p>
            <a:r>
              <a:rPr lang="en-GB" dirty="0">
                <a:solidFill>
                  <a:schemeClr val="tx1"/>
                </a:solidFill>
              </a:rPr>
              <a:t>August 13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2019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Lecturer: Suman </a:t>
            </a:r>
            <a:r>
              <a:rPr lang="en-GB" dirty="0" err="1">
                <a:solidFill>
                  <a:schemeClr val="tx1"/>
                </a:solidFill>
              </a:rPr>
              <a:t>Saha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7" name="Freeform 6">
            <a:extLst>
              <a:ext uri="{FF2B5EF4-FFF2-40B4-BE49-F238E27FC236}">
                <a16:creationId xmlns:a16="http://schemas.microsoft.com/office/drawing/2014/main" id="{3EF1730D-C088-41F4-80BD-A7B56469A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49163" y="634028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7BB4F96C-BA00-4CC8-BE7E-12D8C4EC8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94670" y="2016617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D67622-FBED-4D0C-A9A7-F2D1081C7F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0879" y="1340841"/>
            <a:ext cx="4375510" cy="4375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59480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C711-AB5D-48EC-9707-6707F1FD7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28675"/>
          </a:xfrm>
        </p:spPr>
        <p:txBody>
          <a:bodyPr/>
          <a:lstStyle/>
          <a:p>
            <a:pPr algn="ctr"/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AA1CF-96CE-48B4-A8A3-B03A068927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09725"/>
            <a:ext cx="9601200" cy="4333875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JD Sports is a B2C company established in 1981 with a single store in Manchester</a:t>
            </a:r>
          </a:p>
          <a:p>
            <a:r>
              <a:rPr lang="en-GB" sz="2800" dirty="0"/>
              <a:t>JD Sports Fashion Plc is a leading international multichannel retailer of sports, fashion and outdoor brands by John Wardle and David Makin</a:t>
            </a:r>
          </a:p>
          <a:p>
            <a:r>
              <a:rPr lang="en-GB" sz="2800" dirty="0"/>
              <a:t>Over 2,400 stores in 18 countries (including acquired brands)</a:t>
            </a:r>
          </a:p>
          <a:p>
            <a:r>
              <a:rPr lang="en-GB" sz="2800" dirty="0"/>
              <a:t>Overall net worth of roughly £5bn</a:t>
            </a:r>
          </a:p>
          <a:p>
            <a:r>
              <a:rPr lang="en-GB" sz="2800" dirty="0"/>
              <a:t>Gives back to society through the JD Foundation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844258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EE8BB-BE3D-432A-960A-59D230F69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8750" y="590550"/>
            <a:ext cx="9601200" cy="876300"/>
          </a:xfrm>
        </p:spPr>
        <p:txBody>
          <a:bodyPr/>
          <a:lstStyle/>
          <a:p>
            <a:pPr algn="ctr"/>
            <a:r>
              <a:rPr lang="en-GB" dirty="0"/>
              <a:t>SWOT ANALYSIS</a:t>
            </a:r>
          </a:p>
        </p:txBody>
      </p:sp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55F388AB-69DE-48E5-8F6D-8F73B7771EE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7254342"/>
              </p:ext>
            </p:extLst>
          </p:nvPr>
        </p:nvGraphicFramePr>
        <p:xfrm>
          <a:off x="1257300" y="2057400"/>
          <a:ext cx="10318750" cy="2609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Worksheet" r:id="rId3" imgW="5950012" imgH="1504796" progId="Excel.Sheet.12">
                  <p:embed/>
                </p:oleObj>
              </mc:Choice>
              <mc:Fallback>
                <p:oleObj name="Worksheet" r:id="rId3" imgW="5950012" imgH="1504796" progId="Excel.Sheet.12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55F388AB-69DE-48E5-8F6D-8F73B7771EE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57300" y="2057400"/>
                        <a:ext cx="10318750" cy="2609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BFEE882-13D1-485C-B9AE-E0CE1A713EDB}"/>
              </a:ext>
            </a:extLst>
          </p:cNvPr>
          <p:cNvSpPr txBox="1"/>
          <p:nvPr/>
        </p:nvSpPr>
        <p:spPr>
          <a:xfrm>
            <a:off x="8010525" y="6076950"/>
            <a:ext cx="3086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Valentin, E.K., 2001</a:t>
            </a:r>
          </a:p>
        </p:txBody>
      </p:sp>
    </p:spTree>
    <p:extLst>
      <p:ext uri="{BB962C8B-B14F-4D97-AF65-F5344CB8AC3E}">
        <p14:creationId xmlns:p14="http://schemas.microsoft.com/office/powerpoint/2010/main" val="314538837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EE8BB-BE3D-432A-960A-59D230F69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8750" y="590550"/>
            <a:ext cx="9601200" cy="876300"/>
          </a:xfrm>
        </p:spPr>
        <p:txBody>
          <a:bodyPr/>
          <a:lstStyle/>
          <a:p>
            <a:pPr algn="ctr"/>
            <a:r>
              <a:rPr lang="en-GB" dirty="0"/>
              <a:t>SWOT ANALYSIS</a:t>
            </a:r>
          </a:p>
        </p:txBody>
      </p:sp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088977F1-A4FD-4671-9988-413E90BD312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320799" y="1587500"/>
          <a:ext cx="10385425" cy="32142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Worksheet" r:id="rId3" imgW="5950012" imgH="1841353" progId="Excel.Sheet.12">
                  <p:embed/>
                </p:oleObj>
              </mc:Choice>
              <mc:Fallback>
                <p:oleObj name="Worksheet" r:id="rId3" imgW="5950012" imgH="1841353" progId="Excel.Sheet.12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088977F1-A4FD-4671-9988-413E90BD312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320799" y="1587500"/>
                        <a:ext cx="10385425" cy="32142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03262977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D9B42-A026-4115-9175-7BE8F559B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PESTEL ANALYSIS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F3B4E6-3C2E-441C-9752-7E2B2B8E49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540" y="1686802"/>
            <a:ext cx="10787380" cy="41733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F94C8B-349E-4D14-A153-67DC3910AF67}"/>
              </a:ext>
            </a:extLst>
          </p:cNvPr>
          <p:cNvSpPr txBox="1"/>
          <p:nvPr/>
        </p:nvSpPr>
        <p:spPr>
          <a:xfrm>
            <a:off x="7848600" y="6172200"/>
            <a:ext cx="4829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Marmol</a:t>
            </a:r>
            <a:r>
              <a:rPr lang="en-GB" dirty="0"/>
              <a:t>, </a:t>
            </a:r>
            <a:r>
              <a:rPr lang="en-GB" dirty="0" err="1"/>
              <a:t>Feys</a:t>
            </a:r>
            <a:r>
              <a:rPr lang="en-GB" dirty="0"/>
              <a:t>, Probert 2015)</a:t>
            </a:r>
          </a:p>
        </p:txBody>
      </p:sp>
    </p:spTree>
    <p:extLst>
      <p:ext uri="{BB962C8B-B14F-4D97-AF65-F5344CB8AC3E}">
        <p14:creationId xmlns:p14="http://schemas.microsoft.com/office/powerpoint/2010/main" val="2635659444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C7DC4-C312-4BDE-99F0-ACF246D5C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PESTEL ANALYSIS (cont.)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F6E302-DB86-4D6B-936C-1892DA371D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599" y="1559383"/>
            <a:ext cx="9629543" cy="46128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693D2CC-C488-4E3B-8893-D22060B87EEC}"/>
              </a:ext>
            </a:extLst>
          </p:cNvPr>
          <p:cNvSpPr txBox="1"/>
          <p:nvPr/>
        </p:nvSpPr>
        <p:spPr>
          <a:xfrm>
            <a:off x="8324850" y="6257925"/>
            <a:ext cx="3228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v-SE" dirty="0"/>
              <a:t>Newton P, Bristoll H,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373937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26B4-65BB-4E13-985F-9D999DB7E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80975"/>
            <a:ext cx="9601200" cy="36576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TOUCHPOINTS OF AN ONLINE BUYER</a:t>
            </a:r>
            <a:br>
              <a:rPr lang="en-GB" dirty="0"/>
            </a:br>
            <a:br>
              <a:rPr lang="en-GB" dirty="0"/>
            </a:br>
            <a:r>
              <a:rPr lang="en-GB" sz="2000" dirty="0"/>
              <a:t>“</a:t>
            </a:r>
            <a:r>
              <a:rPr lang="en-GB" sz="2000" i="1" dirty="0"/>
              <a:t>A customer touchpoint is any moment when a customer comes into contact with your brand. This includes before, during, and after the purchase.” </a:t>
            </a:r>
            <a:r>
              <a:rPr lang="en-GB" sz="2000" dirty="0"/>
              <a:t>(SurveyMonkey, 2019)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EB2116DF-EAE4-4118-8690-D6CD3BA275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2581597"/>
              </p:ext>
            </p:extLst>
          </p:nvPr>
        </p:nvGraphicFramePr>
        <p:xfrm>
          <a:off x="1371600" y="2343150"/>
          <a:ext cx="9601200" cy="37433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0400">
                  <a:extLst>
                    <a:ext uri="{9D8B030D-6E8A-4147-A177-3AD203B41FA5}">
                      <a16:colId xmlns:a16="http://schemas.microsoft.com/office/drawing/2014/main" val="3713719388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60232751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3068999917"/>
                    </a:ext>
                  </a:extLst>
                </a:gridCol>
              </a:tblGrid>
              <a:tr h="38393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BEFORE PURCHASE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DURING PURCHASE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AFTER PURCHASE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046765"/>
                  </a:ext>
                </a:extLst>
              </a:tr>
              <a:tr h="38393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Ratings and reviews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website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Invoices/billing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92560"/>
                  </a:ext>
                </a:extLst>
              </a:tr>
              <a:tr h="383931">
                <a:tc>
                  <a:txBody>
                    <a:bodyPr/>
                    <a:lstStyle/>
                    <a:p>
                      <a:r>
                        <a:rPr lang="en-GB" dirty="0"/>
                        <a:t>Social media 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Email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Feedback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165729"/>
                  </a:ext>
                </a:extLst>
              </a:tr>
              <a:tr h="383931">
                <a:tc>
                  <a:txBody>
                    <a:bodyPr/>
                    <a:lstStyle/>
                    <a:p>
                      <a:r>
                        <a:rPr lang="en-GB" dirty="0"/>
                        <a:t>Cookies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Chat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Marketing emails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5087461"/>
                  </a:ext>
                </a:extLst>
              </a:tr>
              <a:tr h="383931">
                <a:tc>
                  <a:txBody>
                    <a:bodyPr/>
                    <a:lstStyle/>
                    <a:p>
                      <a:r>
                        <a:rPr lang="en-GB" dirty="0"/>
                        <a:t>Mobile phone app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Flash sale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Transactional emails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97768"/>
                  </a:ext>
                </a:extLst>
              </a:tr>
              <a:tr h="383931">
                <a:tc>
                  <a:txBody>
                    <a:bodyPr/>
                    <a:lstStyle/>
                    <a:p>
                      <a:r>
                        <a:rPr lang="en-GB" dirty="0"/>
                        <a:t>Online magazines/newspapers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Promotions (seasonal)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Tracking emails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2985876"/>
                  </a:ext>
                </a:extLst>
              </a:tr>
              <a:tr h="383931">
                <a:tc>
                  <a:txBody>
                    <a:bodyPr/>
                    <a:lstStyle/>
                    <a:p>
                      <a:r>
                        <a:rPr lang="en-GB" dirty="0"/>
                        <a:t>Email promotions/newsletters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Loyalty programs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Follow up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822859"/>
                  </a:ext>
                </a:extLst>
              </a:tr>
              <a:tr h="383931">
                <a:tc>
                  <a:txBody>
                    <a:bodyPr/>
                    <a:lstStyle/>
                    <a:p>
                      <a:r>
                        <a:rPr lang="en-GB" dirty="0"/>
                        <a:t>Celebrity Influencers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 policy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5178996"/>
                  </a:ext>
                </a:extLst>
              </a:tr>
              <a:tr h="6718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Online campaigns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Gift Cards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After care 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77787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6447478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D67B3-A8E3-46B0-B933-68EA65C76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981075"/>
          </a:xfrm>
        </p:spPr>
        <p:txBody>
          <a:bodyPr/>
          <a:lstStyle/>
          <a:p>
            <a:pPr algn="ctr"/>
            <a:r>
              <a:rPr lang="en-GB" dirty="0"/>
              <a:t>TOUCHPOINTS OF AN IN-STORE BUYER</a:t>
            </a:r>
          </a:p>
        </p:txBody>
      </p:sp>
      <p:graphicFrame>
        <p:nvGraphicFramePr>
          <p:cNvPr id="5" name="Content Placeholder 9">
            <a:extLst>
              <a:ext uri="{FF2B5EF4-FFF2-40B4-BE49-F238E27FC236}">
                <a16:creationId xmlns:a16="http://schemas.microsoft.com/office/drawing/2014/main" id="{D7A29F23-2E03-4803-A3E1-EF4E6C5D85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9824142"/>
              </p:ext>
            </p:extLst>
          </p:nvPr>
        </p:nvGraphicFramePr>
        <p:xfrm>
          <a:off x="1371600" y="2343150"/>
          <a:ext cx="9601200" cy="29800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0400">
                  <a:extLst>
                    <a:ext uri="{9D8B030D-6E8A-4147-A177-3AD203B41FA5}">
                      <a16:colId xmlns:a16="http://schemas.microsoft.com/office/drawing/2014/main" val="3713719388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60232751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30689999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BEFORE PURCHASE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DURING PURCHASE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AFTER PURCHASE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0467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TV/Radio advertising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In-store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Employee feedback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925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Newspaper/magazine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Employee interaction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Receipt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1657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Sporting events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Interactive kiosks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 and exchange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50874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Word of mouth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Fitting rooms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Discounts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97768"/>
                  </a:ext>
                </a:extLst>
              </a:tr>
              <a:tr h="384175">
                <a:tc>
                  <a:txBody>
                    <a:bodyPr/>
                    <a:lstStyle/>
                    <a:p>
                      <a:r>
                        <a:rPr lang="en-GB" dirty="0"/>
                        <a:t>Posters/billboards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Peer influence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Surveys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29858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Public transport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In-store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Newsletter/catalogue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8228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Social media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Point of sale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Reusable branded bags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51789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6080805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F413D-DDA4-4B1E-9275-D23FD66C7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0675" y="523814"/>
            <a:ext cx="9601200" cy="1485900"/>
          </a:xfrm>
        </p:spPr>
        <p:txBody>
          <a:bodyPr/>
          <a:lstStyle/>
          <a:p>
            <a:pPr algn="ctr"/>
            <a:r>
              <a:rPr lang="en-GB" dirty="0"/>
              <a:t>CUSTOMER JOURNEY ONLINE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8C65CEF-1BC5-4C73-AAFC-D67DF02BEB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7351" y="1266764"/>
            <a:ext cx="9324974" cy="5415866"/>
          </a:xfrm>
        </p:spPr>
      </p:pic>
    </p:spTree>
    <p:extLst>
      <p:ext uri="{BB962C8B-B14F-4D97-AF65-F5344CB8AC3E}">
        <p14:creationId xmlns:p14="http://schemas.microsoft.com/office/powerpoint/2010/main" val="2334130704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A6BA7-9249-4A78-84A5-C69DB136E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CUSTOMER JOURNEY IN-STORE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095456-A1A9-47C3-AF86-6FAB155ECD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5426" y="1351479"/>
            <a:ext cx="9477374" cy="5349285"/>
          </a:xfrm>
        </p:spPr>
      </p:pic>
    </p:spTree>
    <p:extLst>
      <p:ext uri="{BB962C8B-B14F-4D97-AF65-F5344CB8AC3E}">
        <p14:creationId xmlns:p14="http://schemas.microsoft.com/office/powerpoint/2010/main" val="2321288714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CBFBD-B625-463B-8F7E-F1FB50A7A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5882E-7C47-4D44-8E34-4D5CBD757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24000"/>
            <a:ext cx="9601200" cy="4343400"/>
          </a:xfrm>
        </p:spPr>
        <p:txBody>
          <a:bodyPr/>
          <a:lstStyle/>
          <a:p>
            <a:r>
              <a:rPr lang="en-GB" sz="3200" dirty="0"/>
              <a:t>JD Sports are successful at targeting millennials and Gen Z</a:t>
            </a:r>
          </a:p>
          <a:p>
            <a:r>
              <a:rPr lang="en-GB" sz="3200" dirty="0"/>
              <a:t>Great success in increasing the market share of sports fashion</a:t>
            </a:r>
          </a:p>
          <a:p>
            <a:r>
              <a:rPr lang="en-GB" sz="3200" dirty="0"/>
              <a:t>Successfully anticipate the needs of customers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34E0B1-6411-43C1-BF74-8B17F6EA87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79910" y="3992880"/>
            <a:ext cx="4629770" cy="271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793302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DB76A-0532-403E-B3CB-04382F2E6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54161-D09B-4E43-A659-49A8D47F5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76375"/>
            <a:ext cx="9601200" cy="4391025"/>
          </a:xfrm>
        </p:spPr>
        <p:txBody>
          <a:bodyPr>
            <a:normAutofit/>
          </a:bodyPr>
          <a:lstStyle/>
          <a:p>
            <a:r>
              <a:rPr lang="en-GB" sz="3200" dirty="0"/>
              <a:t>Introduce loyalty cards to retain loyal customers</a:t>
            </a:r>
          </a:p>
          <a:p>
            <a:r>
              <a:rPr lang="en-GB" sz="3200" dirty="0"/>
              <a:t>Increase their product mix</a:t>
            </a:r>
          </a:p>
          <a:p>
            <a:r>
              <a:rPr lang="en-GB" sz="3200" dirty="0"/>
              <a:t>Target more diverse demographics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9982CD-0457-4051-B31F-525BF05772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86225" y="3906257"/>
            <a:ext cx="5066347" cy="2265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775447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AA9B3-1ED2-4EFC-9472-8EB72EA38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CAFEF-1B50-4572-9B56-B72B0E761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76375"/>
            <a:ext cx="9601200" cy="5238750"/>
          </a:xfrm>
        </p:spPr>
        <p:txBody>
          <a:bodyPr>
            <a:normAutofit lnSpcReduction="10000"/>
          </a:bodyPr>
          <a:lstStyle/>
          <a:p>
            <a:r>
              <a:rPr lang="en-GB" sz="1600" dirty="0" err="1"/>
              <a:t>Maechler</a:t>
            </a:r>
            <a:r>
              <a:rPr lang="en-GB" sz="1600" dirty="0"/>
              <a:t>, N., </a:t>
            </a:r>
            <a:r>
              <a:rPr lang="en-GB" sz="1600" dirty="0" err="1"/>
              <a:t>Neher</a:t>
            </a:r>
            <a:r>
              <a:rPr lang="en-GB" sz="1600" dirty="0"/>
              <a:t>, K. and Park, R. (2019). </a:t>
            </a:r>
            <a:r>
              <a:rPr lang="en-GB" sz="1600" i="1" dirty="0"/>
              <a:t>From touchpoints to journeys: Seeing the world as customers do</a:t>
            </a:r>
            <a:r>
              <a:rPr lang="en-GB" sz="1600" dirty="0"/>
              <a:t>. [online] McKinsey &amp; Company. Available at: https://www.mckinsey.com/business-functions/marketing-and-sales/our-insights/from-touchpoints-to-journeys-seeing-the-world-as-customers-do [Accessed 13 Aug. 2019].</a:t>
            </a:r>
          </a:p>
          <a:p>
            <a:r>
              <a:rPr lang="en-GB" sz="1600" dirty="0"/>
              <a:t>SurveyMonkey. (2019). </a:t>
            </a:r>
            <a:r>
              <a:rPr lang="en-GB" sz="1600" i="1" dirty="0"/>
              <a:t>What is the Customer Journey: Mapping Touchpoints | SurveyMonkey</a:t>
            </a:r>
            <a:r>
              <a:rPr lang="en-GB" sz="1600" dirty="0"/>
              <a:t>. [online] Available at: https://www.surveymonkey.com/mp/customer-journey/ [Accessed 13 Aug. 2019].</a:t>
            </a:r>
          </a:p>
          <a:p>
            <a:r>
              <a:rPr lang="fr-FR" sz="1600" dirty="0" err="1"/>
              <a:t>Marmol</a:t>
            </a:r>
            <a:r>
              <a:rPr lang="fr-FR" sz="1600" dirty="0"/>
              <a:t>, T., </a:t>
            </a:r>
            <a:r>
              <a:rPr lang="fr-FR" sz="1600" dirty="0" err="1"/>
              <a:t>Feys</a:t>
            </a:r>
            <a:r>
              <a:rPr lang="fr-FR" sz="1600" dirty="0"/>
              <a:t>, B. and </a:t>
            </a:r>
            <a:r>
              <a:rPr lang="fr-FR" sz="1600" dirty="0" err="1"/>
              <a:t>Probert</a:t>
            </a:r>
            <a:r>
              <a:rPr lang="fr-FR" sz="1600" dirty="0"/>
              <a:t>, C. (2015). PESTLE </a:t>
            </a:r>
            <a:r>
              <a:rPr lang="fr-FR" sz="1600" dirty="0" err="1"/>
              <a:t>analysis</a:t>
            </a:r>
            <a:r>
              <a:rPr lang="fr-FR" sz="1600" dirty="0"/>
              <a:t>. [Lieu de publication non identifié]: 50Minutes.</a:t>
            </a:r>
          </a:p>
          <a:p>
            <a:r>
              <a:rPr lang="en-GB" sz="1600" dirty="0"/>
              <a:t>Newton, P. and </a:t>
            </a:r>
            <a:r>
              <a:rPr lang="en-GB" sz="1600" dirty="0" err="1"/>
              <a:t>Bristoll</a:t>
            </a:r>
            <a:r>
              <a:rPr lang="en-GB" sz="1600" dirty="0"/>
              <a:t>, H. (2019). Free Management Research Library of White Papers, Magazines, Reports, and eBooks. [online] Free-management-ebooks.tradepub.com. Available at: https://free-management-ebooks.tradepub.com/?pt=main&amp;page=home.ebookspg [Accessed 13 Aug. 2019].</a:t>
            </a:r>
          </a:p>
          <a:p>
            <a:r>
              <a:rPr lang="en-GB" sz="1600" dirty="0"/>
              <a:t>Venugopal, P. (2010). </a:t>
            </a:r>
            <a:r>
              <a:rPr lang="en-GB" sz="1600" i="1" dirty="0"/>
              <a:t>Marketing Management: A Decision-making Approach</a:t>
            </a:r>
            <a:r>
              <a:rPr lang="en-GB" sz="1600" dirty="0"/>
              <a:t>. New Delhi, India: Response Books.</a:t>
            </a:r>
          </a:p>
          <a:p>
            <a:r>
              <a:rPr lang="en-GB" sz="1600" dirty="0"/>
              <a:t>Valentin, E.K., 2001. SWOT analysis from a resource-based view. Journal of marketing theory and practice.</a:t>
            </a:r>
          </a:p>
          <a:p>
            <a:r>
              <a:rPr lang="en-GB" sz="1500" dirty="0"/>
              <a:t>Chaffey, D. and Smith, P. (2013). </a:t>
            </a:r>
            <a:r>
              <a:rPr lang="en-GB" sz="1500" i="1" dirty="0" err="1"/>
              <a:t>Emarketing</a:t>
            </a:r>
            <a:r>
              <a:rPr lang="en-GB" sz="1500" i="1" dirty="0"/>
              <a:t> Excellence: Planning and Optimizing Your Digital Marketing</a:t>
            </a:r>
            <a:r>
              <a:rPr lang="en-GB" sz="1500" dirty="0"/>
              <a:t>. 4th ed. Oxon: Routledge.</a:t>
            </a:r>
          </a:p>
          <a:p>
            <a:r>
              <a:rPr lang="en-GB" sz="1500" dirty="0"/>
              <a:t>BBC News. (2019). </a:t>
            </a:r>
            <a:r>
              <a:rPr lang="en-GB" sz="1500" i="1" dirty="0"/>
              <a:t>Focus on millennials rewards JD Sports</a:t>
            </a:r>
            <a:r>
              <a:rPr lang="en-GB" sz="1500" dirty="0"/>
              <a:t>. [online] Available at: https://www.bbc.co.uk/news/business-47945565 [Accessed 13 Aug. 2019].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593151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58F86-8C79-4799-908F-41110D4F5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57250"/>
          </a:xfrm>
        </p:spPr>
        <p:txBody>
          <a:bodyPr/>
          <a:lstStyle/>
          <a:p>
            <a:pPr algn="ctr"/>
            <a:r>
              <a:rPr lang="en-GB" dirty="0"/>
              <a:t>REFERENCES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A8D06-9E3B-4928-93CC-08FB78DD5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43050"/>
            <a:ext cx="9601200" cy="4324350"/>
          </a:xfrm>
        </p:spPr>
        <p:txBody>
          <a:bodyPr>
            <a:normAutofit/>
          </a:bodyPr>
          <a:lstStyle/>
          <a:p>
            <a:r>
              <a:rPr lang="en-GB" sz="1400" dirty="0"/>
              <a:t>JD Sports Fashion (2019). </a:t>
            </a:r>
            <a:r>
              <a:rPr lang="en-GB" sz="1400" i="1" dirty="0"/>
              <a:t>Annual Report &amp; Accounts 2019</a:t>
            </a:r>
            <a:r>
              <a:rPr lang="en-GB" sz="1400" dirty="0"/>
              <a:t>. [online] Available at: https://www.jdplc.com/investor-relations/reports/2019-annual-report.aspx [Accessed 13 Aug. 2019].</a:t>
            </a:r>
          </a:p>
          <a:p>
            <a:r>
              <a:rPr lang="en-GB" sz="1400" dirty="0"/>
              <a:t>BBC News. (2019). JD Sports fined for plastering city with posters. [online] Available at: https://www.bbc.co.uk/news/uk-england-manchester-49191874 [Accessed 13 Aug. 2019].</a:t>
            </a:r>
          </a:p>
          <a:p>
            <a:r>
              <a:rPr lang="en-GB" sz="1400" dirty="0">
                <a:hlinkClick r:id="rId2"/>
              </a:rPr>
              <a:t>https://www.youtube.com/watch?v=86FK2zEoldg</a:t>
            </a:r>
            <a:endParaRPr lang="en-GB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AE9980-47C7-4B0B-873F-56847537E5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4480" y="2871922"/>
            <a:ext cx="5161564" cy="3986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306618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4A2318"/>
      </a:dk2>
      <a:lt2>
        <a:srgbClr val="EDECEB"/>
      </a:lt2>
      <a:accent1>
        <a:srgbClr val="F3C82E"/>
      </a:accent1>
      <a:accent2>
        <a:srgbClr val="A26176"/>
      </a:accent2>
      <a:accent3>
        <a:srgbClr val="74A94E"/>
      </a:accent3>
      <a:accent4>
        <a:srgbClr val="188E8D"/>
      </a:accent4>
      <a:accent5>
        <a:srgbClr val="EE913A"/>
      </a:accent5>
      <a:accent6>
        <a:srgbClr val="DF5D4A"/>
      </a:accent6>
      <a:hlink>
        <a:srgbClr val="188E8D"/>
      </a:hlink>
      <a:folHlink>
        <a:srgbClr val="A26176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D7AA1D6E-F3E9-4763-A3BC-84DF2E02F60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1190</TotalTime>
  <Words>692</Words>
  <Application>Microsoft Office PowerPoint</Application>
  <PresentationFormat>Widescreen</PresentationFormat>
  <Paragraphs>97</Paragraphs>
  <Slides>14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Franklin Gothic Book</vt:lpstr>
      <vt:lpstr>Crop</vt:lpstr>
      <vt:lpstr>Worksheet</vt:lpstr>
      <vt:lpstr>JD Sports: A MARKETING ANALYSIS</vt:lpstr>
      <vt:lpstr>INTRODUCTION</vt:lpstr>
      <vt:lpstr>SWOT ANALYSIS</vt:lpstr>
      <vt:lpstr>SWOT ANALYSIS</vt:lpstr>
      <vt:lpstr>PESTEL ANALYSIS </vt:lpstr>
      <vt:lpstr>PESTEL ANALYSIS (cont.)</vt:lpstr>
      <vt:lpstr>TOUCHPOINTS OF AN ONLINE BUYER  “A customer touchpoint is any moment when a customer comes into contact with your brand. This includes before, during, and after the purchase.” (SurveyMonkey, 2019)</vt:lpstr>
      <vt:lpstr>TOUCHPOINTS OF AN IN-STORE BUYER</vt:lpstr>
      <vt:lpstr>CUSTOMER JOURNEY ONLINE</vt:lpstr>
      <vt:lpstr>CUSTOMER JOURNEY IN-STORE</vt:lpstr>
      <vt:lpstr>CONCLUSION</vt:lpstr>
      <vt:lpstr>RECOMMENDATIONS</vt:lpstr>
      <vt:lpstr>REFERENCES</vt:lpstr>
      <vt:lpstr>REFERENCES (Cont.)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JD Sports: A MARKETING ANALYSIS</dc:title>
  <dc:creator>Giovanni Nathaniel</dc:creator>
  <cp:lastModifiedBy>Giovanni Nathaniel</cp:lastModifiedBy>
  <cp:revision>19</cp:revision>
  <dcterms:created xsi:type="dcterms:W3CDTF">2019-08-12T09:26:02Z</dcterms:created>
  <dcterms:modified xsi:type="dcterms:W3CDTF">2019-08-13T10:29:41Z</dcterms:modified>
</cp:coreProperties>
</file>