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0" r:id="rId2"/>
  </p:sldMasterIdLst>
  <p:notesMasterIdLst>
    <p:notesMasterId r:id="rId26"/>
  </p:notesMasterIdLst>
  <p:sldIdLst>
    <p:sldId id="256" r:id="rId3"/>
    <p:sldId id="587" r:id="rId4"/>
    <p:sldId id="598" r:id="rId5"/>
    <p:sldId id="586" r:id="rId6"/>
    <p:sldId id="584" r:id="rId7"/>
    <p:sldId id="585" r:id="rId8"/>
    <p:sldId id="578" r:id="rId9"/>
    <p:sldId id="594" r:id="rId10"/>
    <p:sldId id="597" r:id="rId11"/>
    <p:sldId id="574" r:id="rId12"/>
    <p:sldId id="573" r:id="rId13"/>
    <p:sldId id="583" r:id="rId14"/>
    <p:sldId id="567" r:id="rId15"/>
    <p:sldId id="595" r:id="rId16"/>
    <p:sldId id="582" r:id="rId17"/>
    <p:sldId id="580" r:id="rId18"/>
    <p:sldId id="590" r:id="rId19"/>
    <p:sldId id="262" r:id="rId20"/>
    <p:sldId id="596" r:id="rId21"/>
    <p:sldId id="592" r:id="rId22"/>
    <p:sldId id="589" r:id="rId23"/>
    <p:sldId id="588" r:id="rId24"/>
    <p:sldId id="59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514" autoAdjust="0"/>
  </p:normalViewPr>
  <p:slideViewPr>
    <p:cSldViewPr snapToGrid="0">
      <p:cViewPr varScale="1">
        <p:scale>
          <a:sx n="104" d="100"/>
          <a:sy n="104" d="100"/>
        </p:scale>
        <p:origin x="792" y="102"/>
      </p:cViewPr>
      <p:guideLst/>
    </p:cSldViewPr>
  </p:slideViewPr>
  <p:notesTextViewPr>
    <p:cViewPr>
      <p:scale>
        <a:sx n="1" d="1"/>
        <a:sy n="1" d="1"/>
      </p:scale>
      <p:origin x="0" y="0"/>
    </p:cViewPr>
  </p:notesTextViewPr>
  <p:notesViewPr>
    <p:cSldViewPr snapToGrid="0">
      <p:cViewPr varScale="1">
        <p:scale>
          <a:sx n="79" d="100"/>
          <a:sy n="79" d="100"/>
        </p:scale>
        <p:origin x="394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E4E7B-0634-4675-81C1-0D814CCE43AF}"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1BC3CA-813F-4B41-B702-79B3D5DF4A5C}" type="slidenum">
              <a:rPr lang="en-GB" smtClean="0"/>
              <a:t>‹#›</a:t>
            </a:fld>
            <a:endParaRPr lang="en-GB"/>
          </a:p>
        </p:txBody>
      </p:sp>
    </p:spTree>
    <p:extLst>
      <p:ext uri="{BB962C8B-B14F-4D97-AF65-F5344CB8AC3E}">
        <p14:creationId xmlns:p14="http://schemas.microsoft.com/office/powerpoint/2010/main" val="3347820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a:t>
            </a:fld>
            <a:endParaRPr lang="en-GB"/>
          </a:p>
        </p:txBody>
      </p:sp>
    </p:spTree>
    <p:extLst>
      <p:ext uri="{BB962C8B-B14F-4D97-AF65-F5344CB8AC3E}">
        <p14:creationId xmlns:p14="http://schemas.microsoft.com/office/powerpoint/2010/main" val="3343314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2</a:t>
            </a:fld>
            <a:endParaRPr lang="en-GB"/>
          </a:p>
        </p:txBody>
      </p:sp>
    </p:spTree>
    <p:extLst>
      <p:ext uri="{BB962C8B-B14F-4D97-AF65-F5344CB8AC3E}">
        <p14:creationId xmlns:p14="http://schemas.microsoft.com/office/powerpoint/2010/main" val="63696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to any further with the PowerPoint, remember that whilst it is important to understand these concepts, what you have to work out for future research projects is the lens through which you’ll be viewing your literature.</a:t>
            </a:r>
          </a:p>
          <a:p>
            <a:r>
              <a:rPr lang="en-GB" dirty="0"/>
              <a:t>This PowerPoint will give you some ideas and you will refine through our reading and  as we work through the module …so don’t worry if all doesn’t become immediately clear to you</a:t>
            </a:r>
          </a:p>
          <a:p>
            <a:r>
              <a:rPr lang="en-GB" dirty="0"/>
              <a:t>These concepts are important though for the foundation of research and it is helpful to gain a good understanding of their meaning.</a:t>
            </a:r>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3</a:t>
            </a:fld>
            <a:endParaRPr lang="en-GB"/>
          </a:p>
        </p:txBody>
      </p:sp>
    </p:spTree>
    <p:extLst>
      <p:ext uri="{BB962C8B-B14F-4D97-AF65-F5344CB8AC3E}">
        <p14:creationId xmlns:p14="http://schemas.microsoft.com/office/powerpoint/2010/main" val="3044108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F1BC3CA-813F-4B41-B702-79B3D5DF4A5C}" type="slidenum">
              <a:rPr lang="en-GB" smtClean="0"/>
              <a:t>4</a:t>
            </a:fld>
            <a:endParaRPr lang="en-GB"/>
          </a:p>
        </p:txBody>
      </p:sp>
    </p:spTree>
    <p:extLst>
      <p:ext uri="{BB962C8B-B14F-4D97-AF65-F5344CB8AC3E}">
        <p14:creationId xmlns:p14="http://schemas.microsoft.com/office/powerpoint/2010/main" val="543675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Ø"/>
            </a:pPr>
            <a:endParaRPr lang="en-GB" sz="1200" dirty="0"/>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5</a:t>
            </a:fld>
            <a:endParaRPr lang="en-GB"/>
          </a:p>
        </p:txBody>
      </p:sp>
    </p:spTree>
    <p:extLst>
      <p:ext uri="{BB962C8B-B14F-4D97-AF65-F5344CB8AC3E}">
        <p14:creationId xmlns:p14="http://schemas.microsoft.com/office/powerpoint/2010/main" val="341943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6</a:t>
            </a:fld>
            <a:endParaRPr lang="en-GB"/>
          </a:p>
        </p:txBody>
      </p:sp>
    </p:spTree>
    <p:extLst>
      <p:ext uri="{BB962C8B-B14F-4D97-AF65-F5344CB8AC3E}">
        <p14:creationId xmlns:p14="http://schemas.microsoft.com/office/powerpoint/2010/main" val="1616186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7</a:t>
            </a:fld>
            <a:endParaRPr lang="en-GB"/>
          </a:p>
        </p:txBody>
      </p:sp>
    </p:spTree>
    <p:extLst>
      <p:ext uri="{BB962C8B-B14F-4D97-AF65-F5344CB8AC3E}">
        <p14:creationId xmlns:p14="http://schemas.microsoft.com/office/powerpoint/2010/main" val="4237318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8</a:t>
            </a:fld>
            <a:endParaRPr lang="en-GB"/>
          </a:p>
        </p:txBody>
      </p:sp>
    </p:spTree>
    <p:extLst>
      <p:ext uri="{BB962C8B-B14F-4D97-AF65-F5344CB8AC3E}">
        <p14:creationId xmlns:p14="http://schemas.microsoft.com/office/powerpoint/2010/main" val="2524648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9</a:t>
            </a:fld>
            <a:endParaRPr lang="en-GB"/>
          </a:p>
        </p:txBody>
      </p:sp>
    </p:spTree>
    <p:extLst>
      <p:ext uri="{BB962C8B-B14F-4D97-AF65-F5344CB8AC3E}">
        <p14:creationId xmlns:p14="http://schemas.microsoft.com/office/powerpoint/2010/main" val="251311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6590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4790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 </a:t>
            </a:r>
            <a:endParaRPr lang="en-GB" sz="1200" dirty="0"/>
          </a:p>
          <a:p>
            <a:pPr marL="0" indent="0">
              <a:buNone/>
            </a:pPr>
            <a:endParaRPr lang="en-NZ" altLang="en-US" sz="1200" dirty="0"/>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12</a:t>
            </a:fld>
            <a:endParaRPr lang="en-GB"/>
          </a:p>
        </p:txBody>
      </p:sp>
    </p:spTree>
    <p:extLst>
      <p:ext uri="{BB962C8B-B14F-4D97-AF65-F5344CB8AC3E}">
        <p14:creationId xmlns:p14="http://schemas.microsoft.com/office/powerpoint/2010/main" val="1296878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NZ" altLang="en-US" sz="1200" dirty="0"/>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13</a:t>
            </a:fld>
            <a:endParaRPr lang="en-US"/>
          </a:p>
        </p:txBody>
      </p:sp>
    </p:spTree>
    <p:extLst>
      <p:ext uri="{BB962C8B-B14F-4D97-AF65-F5344CB8AC3E}">
        <p14:creationId xmlns:p14="http://schemas.microsoft.com/office/powerpoint/2010/main" val="2095656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1398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15</a:t>
            </a:fld>
            <a:endParaRPr lang="en-GB"/>
          </a:p>
        </p:txBody>
      </p:sp>
    </p:spTree>
    <p:extLst>
      <p:ext uri="{BB962C8B-B14F-4D97-AF65-F5344CB8AC3E}">
        <p14:creationId xmlns:p14="http://schemas.microsoft.com/office/powerpoint/2010/main" val="41020003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16</a:t>
            </a:fld>
            <a:endParaRPr lang="en-GB"/>
          </a:p>
        </p:txBody>
      </p:sp>
    </p:spTree>
    <p:extLst>
      <p:ext uri="{BB962C8B-B14F-4D97-AF65-F5344CB8AC3E}">
        <p14:creationId xmlns:p14="http://schemas.microsoft.com/office/powerpoint/2010/main" val="2437325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17</a:t>
            </a:fld>
            <a:endParaRPr lang="en-GB"/>
          </a:p>
        </p:txBody>
      </p:sp>
    </p:spTree>
    <p:extLst>
      <p:ext uri="{BB962C8B-B14F-4D97-AF65-F5344CB8AC3E}">
        <p14:creationId xmlns:p14="http://schemas.microsoft.com/office/powerpoint/2010/main" val="126815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7B5EA9A-62CD-4EC7-B191-8FD7A9A8B48D}"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 here are the answers to the quiz on the previous slide and don’t be disappointed or concerned if there are some gaps.  In many ways, this is a very personal journey and will take time to develop and consolidate.</a:t>
            </a:r>
          </a:p>
        </p:txBody>
      </p:sp>
      <p:sp>
        <p:nvSpPr>
          <p:cNvPr id="4" name="Slide Number Placeholder 3"/>
          <p:cNvSpPr>
            <a:spLocks noGrp="1"/>
          </p:cNvSpPr>
          <p:nvPr>
            <p:ph type="sldNum" sz="quarter" idx="10"/>
          </p:nvPr>
        </p:nvSpPr>
        <p:spPr/>
        <p:txBody>
          <a:bodyPr/>
          <a:lstStyle/>
          <a:p>
            <a:fld id="{37B5EA9A-62CD-4EC7-B191-8FD7A9A8B48D}" type="slidenum">
              <a:rPr lang="en-GB" smtClean="0"/>
              <a:t>19</a:t>
            </a:fld>
            <a:endParaRPr lang="en-GB"/>
          </a:p>
        </p:txBody>
      </p:sp>
    </p:spTree>
    <p:extLst>
      <p:ext uri="{BB962C8B-B14F-4D97-AF65-F5344CB8AC3E}">
        <p14:creationId xmlns:p14="http://schemas.microsoft.com/office/powerpoint/2010/main" val="384731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20</a:t>
            </a:fld>
            <a:endParaRPr lang="en-GB"/>
          </a:p>
        </p:txBody>
      </p:sp>
    </p:spTree>
    <p:extLst>
      <p:ext uri="{BB962C8B-B14F-4D97-AF65-F5344CB8AC3E}">
        <p14:creationId xmlns:p14="http://schemas.microsoft.com/office/powerpoint/2010/main" val="942209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21</a:t>
            </a:fld>
            <a:endParaRPr lang="en-GB"/>
          </a:p>
        </p:txBody>
      </p:sp>
    </p:spTree>
    <p:extLst>
      <p:ext uri="{BB962C8B-B14F-4D97-AF65-F5344CB8AC3E}">
        <p14:creationId xmlns:p14="http://schemas.microsoft.com/office/powerpoint/2010/main" val="23035669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22</a:t>
            </a:fld>
            <a:endParaRPr lang="en-GB"/>
          </a:p>
        </p:txBody>
      </p:sp>
    </p:spTree>
    <p:extLst>
      <p:ext uri="{BB962C8B-B14F-4D97-AF65-F5344CB8AC3E}">
        <p14:creationId xmlns:p14="http://schemas.microsoft.com/office/powerpoint/2010/main" val="37754109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23</a:t>
            </a:fld>
            <a:endParaRPr lang="en-GB"/>
          </a:p>
        </p:txBody>
      </p:sp>
    </p:spTree>
    <p:extLst>
      <p:ext uri="{BB962C8B-B14F-4D97-AF65-F5344CB8AC3E}">
        <p14:creationId xmlns:p14="http://schemas.microsoft.com/office/powerpoint/2010/main" val="3704958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10/20/2021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10/20/2021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5690A36-2BA4-4A3F-9636-E65507B8EA1F}" type="slidenum">
              <a:rPr lang="en-GB" smtClean="0"/>
              <a:pPr>
                <a:defRPr/>
              </a:pPr>
              <a:t>‹#›</a:t>
            </a:fld>
            <a:endParaRPr lang="en-GB"/>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947342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614999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806332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996123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9632799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19010027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997574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4119793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4058670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9910669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534246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794969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10/20/2021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02CB9DE-671E-435C-A1A0-866D904CA8A9}" type="datetimeFigureOut">
              <a:rPr lang="en-GB" smtClean="0"/>
              <a:pPr/>
              <a:t>20/10/2021</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ED8F6BF-2D61-4F41-972B-1599A1BC2EDA}" type="slidenum">
              <a:rPr lang="en-GB" smtClean="0"/>
              <a:pPr/>
              <a:t>‹#›</a:t>
            </a:fld>
            <a:endParaRPr lang="en-GB"/>
          </a:p>
        </p:txBody>
      </p:sp>
    </p:spTree>
    <p:extLst>
      <p:ext uri="{BB962C8B-B14F-4D97-AF65-F5344CB8AC3E}">
        <p14:creationId xmlns:p14="http://schemas.microsoft.com/office/powerpoint/2010/main" val="7965291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jpg"/><Relationship Id="rId5" Type="http://schemas.openxmlformats.org/officeDocument/2006/relationships/hyperlink" Target="https://www.youtube.com/embed/hkcqGU7l_zU?feature=oembed"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9.gif"/><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88A4-46D8-4C54-824E-B8F514E325C3}"/>
              </a:ext>
            </a:extLst>
          </p:cNvPr>
          <p:cNvSpPr>
            <a:spLocks noGrp="1"/>
          </p:cNvSpPr>
          <p:nvPr>
            <p:ph type="ctrTitle"/>
          </p:nvPr>
        </p:nvSpPr>
        <p:spPr/>
        <p:txBody>
          <a:bodyPr/>
          <a:lstStyle/>
          <a:p>
            <a:r>
              <a:rPr lang="en-GB" dirty="0"/>
              <a:t>An introduction to ontology and epistemology in research</a:t>
            </a:r>
          </a:p>
        </p:txBody>
      </p:sp>
      <p:sp>
        <p:nvSpPr>
          <p:cNvPr id="3" name="Subtitle 2">
            <a:extLst>
              <a:ext uri="{FF2B5EF4-FFF2-40B4-BE49-F238E27FC236}">
                <a16:creationId xmlns:a16="http://schemas.microsoft.com/office/drawing/2014/main" id="{590404B1-5DBC-415F-A618-79747C3ACC67}"/>
              </a:ext>
            </a:extLst>
          </p:cNvPr>
          <p:cNvSpPr>
            <a:spLocks noGrp="1"/>
          </p:cNvSpPr>
          <p:nvPr>
            <p:ph type="subTitle" idx="1"/>
          </p:nvPr>
        </p:nvSpPr>
        <p:spPr/>
        <p:txBody>
          <a:bodyPr>
            <a:normAutofit/>
          </a:bodyPr>
          <a:lstStyle/>
          <a:p>
            <a:r>
              <a:rPr lang="en-GB" sz="2400" dirty="0"/>
              <a:t>Dr Beverly Cole</a:t>
            </a:r>
          </a:p>
        </p:txBody>
      </p:sp>
      <p:pic>
        <p:nvPicPr>
          <p:cNvPr id="4" name="Audio 3">
            <a:hlinkClick r:id="" action="ppaction://media"/>
            <a:extLst>
              <a:ext uri="{FF2B5EF4-FFF2-40B4-BE49-F238E27FC236}">
                <a16:creationId xmlns:a16="http://schemas.microsoft.com/office/drawing/2014/main" id="{3C7787A6-0E92-4D69-A1B5-1D3A0581A0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3935808"/>
      </p:ext>
    </p:extLst>
  </p:cSld>
  <p:clrMapOvr>
    <a:masterClrMapping/>
  </p:clrMapOvr>
  <mc:AlternateContent xmlns:mc="http://schemas.openxmlformats.org/markup-compatibility/2006" xmlns:p14="http://schemas.microsoft.com/office/powerpoint/2010/main">
    <mc:Choice Requires="p14">
      <p:transition spd="slow" p14:dur="2000" advTm="6620"/>
    </mc:Choice>
    <mc:Fallback xmlns="">
      <p:transition spd="slow" advTm="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CE24-F5F1-4152-9586-E6DD61269CDB}"/>
              </a:ext>
            </a:extLst>
          </p:cNvPr>
          <p:cNvSpPr>
            <a:spLocks noGrp="1"/>
          </p:cNvSpPr>
          <p:nvPr>
            <p:ph type="title"/>
          </p:nvPr>
        </p:nvSpPr>
        <p:spPr/>
        <p:txBody>
          <a:bodyPr/>
          <a:lstStyle/>
          <a:p>
            <a:r>
              <a:rPr lang="en-GB" dirty="0"/>
              <a:t>The aims of this lesson are:</a:t>
            </a:r>
          </a:p>
        </p:txBody>
      </p:sp>
      <p:sp>
        <p:nvSpPr>
          <p:cNvPr id="3" name="Content Placeholder 2">
            <a:extLst>
              <a:ext uri="{FF2B5EF4-FFF2-40B4-BE49-F238E27FC236}">
                <a16:creationId xmlns:a16="http://schemas.microsoft.com/office/drawing/2014/main" id="{10560C65-0C8D-4197-8178-455CB92FF25E}"/>
              </a:ext>
            </a:extLst>
          </p:cNvPr>
          <p:cNvSpPr>
            <a:spLocks noGrp="1"/>
          </p:cNvSpPr>
          <p:nvPr>
            <p:ph idx="1"/>
          </p:nvPr>
        </p:nvSpPr>
        <p:spPr>
          <a:xfrm>
            <a:off x="5118447" y="803186"/>
            <a:ext cx="6810956" cy="5248622"/>
          </a:xfrm>
        </p:spPr>
        <p:txBody>
          <a:bodyPr>
            <a:normAutofit fontScale="77500" lnSpcReduction="20000"/>
          </a:bodyPr>
          <a:lstStyle/>
          <a:p>
            <a:pPr marL="0" indent="0">
              <a:spcBef>
                <a:spcPts val="0"/>
              </a:spcBef>
              <a:buNone/>
              <a:defRPr/>
            </a:pPr>
            <a:r>
              <a:rPr lang="en-GB" sz="2800" dirty="0">
                <a:solidFill>
                  <a:schemeClr val="tx2"/>
                </a:solidFill>
                <a:latin typeface="Cambria" pitchFamily="18" charset="0"/>
              </a:rPr>
              <a:t>This lesson will, in conjunction with your other asynchronous learning, group discussions and future individual supervision sessions, encourage you to: </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Identify your position within this philosophical terrain</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Be able to articulate the nature, purpose and status of your project and the conclusions it will produce</a:t>
            </a:r>
          </a:p>
          <a:p>
            <a:pPr>
              <a:spcBef>
                <a:spcPts val="0"/>
              </a:spcBef>
              <a:buFont typeface="Wingdings" panose="05000000000000000000" pitchFamily="2" charset="2"/>
              <a:buChar char="Ø"/>
              <a:defRPr/>
            </a:pPr>
            <a:endParaRPr lang="en-GB" sz="2800" dirty="0">
              <a:solidFill>
                <a:schemeClr val="tx2"/>
              </a:solidFill>
              <a:latin typeface="Cambria" pitchFamily="18" charset="0"/>
            </a:endParaRPr>
          </a:p>
          <a:p>
            <a:pPr marL="0" indent="0">
              <a:spcBef>
                <a:spcPts val="0"/>
              </a:spcBef>
              <a:buNone/>
              <a:defRPr/>
            </a:pPr>
            <a:r>
              <a:rPr lang="en-GB" sz="2800" dirty="0">
                <a:solidFill>
                  <a:schemeClr val="tx2"/>
                </a:solidFill>
                <a:latin typeface="Cambria" pitchFamily="18" charset="0"/>
              </a:rPr>
              <a:t>Individual supervision later on in this programme will build on your reading and our discussions to consolidate the work of this lesson.</a:t>
            </a:r>
          </a:p>
          <a:p>
            <a:pPr marL="0" indent="0">
              <a:buNone/>
            </a:pPr>
            <a:endParaRPr lang="en-GB" dirty="0"/>
          </a:p>
        </p:txBody>
      </p:sp>
      <p:pic>
        <p:nvPicPr>
          <p:cNvPr id="14" name="Audio 13">
            <a:hlinkClick r:id="" action="ppaction://media"/>
            <a:extLst>
              <a:ext uri="{FF2B5EF4-FFF2-40B4-BE49-F238E27FC236}">
                <a16:creationId xmlns:a16="http://schemas.microsoft.com/office/drawing/2014/main" id="{CB4BCD05-4F00-4B34-9D35-326DAE7A44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8216347"/>
      </p:ext>
    </p:extLst>
  </p:cSld>
  <p:clrMapOvr>
    <a:masterClrMapping/>
  </p:clrMapOvr>
  <mc:AlternateContent xmlns:mc="http://schemas.openxmlformats.org/markup-compatibility/2006" xmlns:p14="http://schemas.microsoft.com/office/powerpoint/2010/main">
    <mc:Choice Requires="p14">
      <p:transition spd="slow" p14:dur="2000" advTm="36348"/>
    </mc:Choice>
    <mc:Fallback xmlns="">
      <p:transition spd="slow" advTm="36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A0663-1375-470C-A30C-2608C4EBD193}"/>
              </a:ext>
            </a:extLst>
          </p:cNvPr>
          <p:cNvSpPr>
            <a:spLocks noGrp="1"/>
          </p:cNvSpPr>
          <p:nvPr>
            <p:ph type="title"/>
          </p:nvPr>
        </p:nvSpPr>
        <p:spPr/>
        <p:txBody>
          <a:bodyPr/>
          <a:lstStyle/>
          <a:p>
            <a:r>
              <a:rPr lang="en-GB"/>
              <a:t>Health warning!!!!!!!</a:t>
            </a:r>
            <a:endParaRPr lang="en-GB" dirty="0"/>
          </a:p>
        </p:txBody>
      </p:sp>
      <p:pic>
        <p:nvPicPr>
          <p:cNvPr id="2050" name="Picture 2" descr="Person Holding Canon Dslr Camera Close-up Photo">
            <a:extLst>
              <a:ext uri="{FF2B5EF4-FFF2-40B4-BE49-F238E27FC236}">
                <a16:creationId xmlns:a16="http://schemas.microsoft.com/office/drawing/2014/main" id="{99430DD0-106D-470F-8647-199E1E6637D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5118100" y="1335594"/>
            <a:ext cx="6281738" cy="4183637"/>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05906945-6D10-42C5-A372-D204DB0B18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8338514"/>
      </p:ext>
    </p:extLst>
  </p:cSld>
  <p:clrMapOvr>
    <a:masterClrMapping/>
  </p:clrMapOvr>
  <mc:AlternateContent xmlns:mc="http://schemas.openxmlformats.org/markup-compatibility/2006" xmlns:p14="http://schemas.microsoft.com/office/powerpoint/2010/main">
    <mc:Choice Requires="p14">
      <p:transition spd="slow" p14:dur="2000" advTm="37042"/>
    </mc:Choice>
    <mc:Fallback xmlns="">
      <p:transition spd="slow" advTm="37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29752-0FD7-4DF5-B5E2-DC4B9AFA2C09}"/>
              </a:ext>
            </a:extLst>
          </p:cNvPr>
          <p:cNvSpPr>
            <a:spLocks noGrp="1"/>
          </p:cNvSpPr>
          <p:nvPr>
            <p:ph type="title"/>
          </p:nvPr>
        </p:nvSpPr>
        <p:spPr/>
        <p:txBody>
          <a:bodyPr/>
          <a:lstStyle/>
          <a:p>
            <a:r>
              <a:rPr lang="en-GB" dirty="0"/>
              <a:t>Why do I need to know about these concepts:</a:t>
            </a:r>
          </a:p>
        </p:txBody>
      </p:sp>
      <p:sp>
        <p:nvSpPr>
          <p:cNvPr id="3" name="Content Placeholder 2">
            <a:extLst>
              <a:ext uri="{FF2B5EF4-FFF2-40B4-BE49-F238E27FC236}">
                <a16:creationId xmlns:a16="http://schemas.microsoft.com/office/drawing/2014/main" id="{C96E59D4-5F88-4AD5-AD5D-152ED04CE8BD}"/>
              </a:ext>
            </a:extLst>
          </p:cNvPr>
          <p:cNvSpPr>
            <a:spLocks noGrp="1"/>
          </p:cNvSpPr>
          <p:nvPr>
            <p:ph idx="1"/>
          </p:nvPr>
        </p:nvSpPr>
        <p:spPr/>
        <p:txBody>
          <a:bodyPr>
            <a:normAutofit lnSpcReduction="10000"/>
          </a:bodyPr>
          <a:lstStyle/>
          <a:p>
            <a:pPr marL="457200" indent="-457200">
              <a:lnSpc>
                <a:spcPct val="90000"/>
              </a:lnSpc>
              <a:spcBef>
                <a:spcPts val="0"/>
              </a:spcBef>
              <a:buFont typeface="Wingdings" panose="05000000000000000000" pitchFamily="2" charset="2"/>
              <a:buChar char="Ø"/>
              <a:defRPr/>
            </a:pPr>
            <a:r>
              <a:rPr lang="en-GB" sz="3200" dirty="0">
                <a:solidFill>
                  <a:schemeClr val="tx2"/>
                </a:solidFill>
                <a:latin typeface="Cambria" pitchFamily="18" charset="0"/>
              </a:rPr>
              <a:t>Understanding different traditions of scholarship can help researchers identify the match between their own intellectual preferences and a particular mode of inquiry so that they can develop a research style that is personally meaningful and</a:t>
            </a:r>
          </a:p>
          <a:p>
            <a:pPr marL="495300" indent="-44450">
              <a:lnSpc>
                <a:spcPct val="90000"/>
              </a:lnSpc>
              <a:spcBef>
                <a:spcPts val="0"/>
              </a:spcBef>
              <a:buNone/>
              <a:defRPr/>
            </a:pPr>
            <a:r>
              <a:rPr lang="en-GB" sz="3200" dirty="0">
                <a:solidFill>
                  <a:schemeClr val="tx2"/>
                </a:solidFill>
                <a:latin typeface="Cambria" pitchFamily="18" charset="0"/>
              </a:rPr>
              <a:t>simultaneously meets the standards of a wider academic</a:t>
            </a:r>
          </a:p>
          <a:p>
            <a:pPr marL="495300" indent="-44450">
              <a:lnSpc>
                <a:spcPct val="90000"/>
              </a:lnSpc>
              <a:spcBef>
                <a:spcPts val="0"/>
              </a:spcBef>
              <a:buNone/>
              <a:defRPr/>
            </a:pPr>
            <a:r>
              <a:rPr lang="en-GB" sz="3200" dirty="0">
                <a:solidFill>
                  <a:schemeClr val="tx2"/>
                </a:solidFill>
                <a:latin typeface="Cambria" pitchFamily="18" charset="0"/>
              </a:rPr>
              <a:t>community” (Prasad, 2005. p.8).</a:t>
            </a:r>
          </a:p>
          <a:p>
            <a:endParaRPr lang="en-GB" dirty="0"/>
          </a:p>
        </p:txBody>
      </p:sp>
      <p:pic>
        <p:nvPicPr>
          <p:cNvPr id="9" name="Audio 8">
            <a:hlinkClick r:id="" action="ppaction://media"/>
            <a:extLst>
              <a:ext uri="{FF2B5EF4-FFF2-40B4-BE49-F238E27FC236}">
                <a16:creationId xmlns:a16="http://schemas.microsoft.com/office/drawing/2014/main" id="{222669E4-737F-4905-AA7A-5D040D32DD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236563"/>
      </p:ext>
    </p:extLst>
  </p:cSld>
  <p:clrMapOvr>
    <a:masterClrMapping/>
  </p:clrMapOvr>
  <mc:AlternateContent xmlns:mc="http://schemas.openxmlformats.org/markup-compatibility/2006" xmlns:p14="http://schemas.microsoft.com/office/powerpoint/2010/main">
    <mc:Choice Requires="p14">
      <p:transition spd="slow" p14:dur="2000" advTm="11620"/>
    </mc:Choice>
    <mc:Fallback xmlns="">
      <p:transition spd="slow" advTm="11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A435-3A5F-4B1A-9462-48F8257510F9}"/>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18497087-502C-4698-85E5-5D80E291757E}"/>
              </a:ext>
            </a:extLst>
          </p:cNvPr>
          <p:cNvSpPr>
            <a:spLocks noGrp="1"/>
          </p:cNvSpPr>
          <p:nvPr>
            <p:ph idx="1"/>
          </p:nvPr>
        </p:nvSpPr>
        <p:spPr/>
        <p:txBody>
          <a:bodyPr>
            <a:noAutofit/>
          </a:bodyPr>
          <a:lstStyle/>
          <a:p>
            <a:pPr>
              <a:buFont typeface="Wingdings" panose="05000000000000000000" pitchFamily="2" charset="2"/>
              <a:buChar char="Ø"/>
            </a:pPr>
            <a:endParaRPr lang="en-GB" sz="3200" b="1" dirty="0"/>
          </a:p>
          <a:p>
            <a:pPr>
              <a:buFont typeface="Wingdings" panose="05000000000000000000" pitchFamily="2" charset="2"/>
              <a:buChar char="Ø"/>
            </a:pPr>
            <a:endParaRPr lang="en-GB" sz="3200" b="1" dirty="0"/>
          </a:p>
          <a:p>
            <a:pPr>
              <a:buFont typeface="Wingdings" panose="05000000000000000000" pitchFamily="2" charset="2"/>
              <a:buChar char="Ø"/>
            </a:pPr>
            <a:r>
              <a:rPr lang="en-GB" sz="3200" b="1" dirty="0"/>
              <a:t>Ontology: </a:t>
            </a:r>
            <a:r>
              <a:rPr lang="en-GB" sz="3200" dirty="0"/>
              <a:t>What constitutes reality and how can we understand existence?</a:t>
            </a:r>
          </a:p>
          <a:p>
            <a:pPr marL="0" indent="0">
              <a:buNone/>
            </a:pPr>
            <a:endParaRPr lang="en-GB" sz="3200" dirty="0"/>
          </a:p>
          <a:p>
            <a:pPr>
              <a:buFont typeface="Wingdings" panose="05000000000000000000" pitchFamily="2" charset="2"/>
              <a:buChar char="Ø"/>
            </a:pPr>
            <a:r>
              <a:rPr lang="en-GB" sz="3200" b="1" dirty="0"/>
              <a:t>Epistemology: </a:t>
            </a:r>
            <a:r>
              <a:rPr lang="en-GB" sz="3200" dirty="0"/>
              <a:t>what constitutes valid knowledge and how can </a:t>
            </a:r>
            <a:r>
              <a:rPr lang="en-GB" sz="3200"/>
              <a:t>we obtain </a:t>
            </a:r>
            <a:r>
              <a:rPr lang="en-GB" sz="3200" dirty="0"/>
              <a:t>It? </a:t>
            </a:r>
          </a:p>
          <a:p>
            <a:pPr marL="0" indent="0">
              <a:buNone/>
            </a:pPr>
            <a:r>
              <a:rPr lang="en-US" sz="2400" dirty="0"/>
              <a:t> </a:t>
            </a:r>
            <a:endParaRPr lang="en-GB" sz="2400" dirty="0"/>
          </a:p>
        </p:txBody>
      </p:sp>
      <p:pic>
        <p:nvPicPr>
          <p:cNvPr id="13" name="Audio 12">
            <a:hlinkClick r:id="" action="ppaction://media"/>
            <a:extLst>
              <a:ext uri="{FF2B5EF4-FFF2-40B4-BE49-F238E27FC236}">
                <a16:creationId xmlns:a16="http://schemas.microsoft.com/office/drawing/2014/main" id="{EF1946F3-7603-453B-B1A1-A700D0448B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94317932"/>
      </p:ext>
    </p:extLst>
  </p:cSld>
  <p:clrMapOvr>
    <a:masterClrMapping/>
  </p:clrMapOvr>
  <mc:AlternateContent xmlns:mc="http://schemas.openxmlformats.org/markup-compatibility/2006" xmlns:p14="http://schemas.microsoft.com/office/powerpoint/2010/main">
    <mc:Choice Requires="p14">
      <p:transition spd="slow" p14:dur="2000" advTm="50552"/>
    </mc:Choice>
    <mc:Fallback xmlns="">
      <p:transition spd="slow" advTm="5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6F4D3-61E5-471D-9E2D-AC7155870520}"/>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265F530A-E330-45F2-8F4A-70AA1459E8FF}"/>
              </a:ext>
            </a:extLst>
          </p:cNvPr>
          <p:cNvSpPr>
            <a:spLocks noGrp="1"/>
          </p:cNvSpPr>
          <p:nvPr>
            <p:ph idx="1"/>
          </p:nvPr>
        </p:nvSpPr>
        <p:spPr/>
        <p:txBody>
          <a:bodyPr>
            <a:normAutofit/>
          </a:bodyPr>
          <a:lstStyle/>
          <a:p>
            <a:pPr marL="633413" indent="-450850">
              <a:buFont typeface="Wingdings" panose="05000000000000000000" pitchFamily="2" charset="2"/>
              <a:buChar char="Ø"/>
            </a:pPr>
            <a:r>
              <a:rPr lang="en-GB" sz="4000" dirty="0"/>
              <a:t>The theory of knowledge and view of reality, underpinning our theoretical perspective and methodology </a:t>
            </a:r>
          </a:p>
        </p:txBody>
      </p:sp>
      <p:pic>
        <p:nvPicPr>
          <p:cNvPr id="6" name="Audio 5">
            <a:hlinkClick r:id="" action="ppaction://media"/>
            <a:extLst>
              <a:ext uri="{FF2B5EF4-FFF2-40B4-BE49-F238E27FC236}">
                <a16:creationId xmlns:a16="http://schemas.microsoft.com/office/drawing/2014/main" id="{D735D96B-B65F-4C86-89FF-9A1BF3B955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09269263"/>
      </p:ext>
    </p:extLst>
  </p:cSld>
  <p:clrMapOvr>
    <a:masterClrMapping/>
  </p:clrMapOvr>
  <mc:AlternateContent xmlns:mc="http://schemas.openxmlformats.org/markup-compatibility/2006" xmlns:p14="http://schemas.microsoft.com/office/powerpoint/2010/main">
    <mc:Choice Requires="p14">
      <p:transition spd="slow" p14:dur="2000" advTm="18637"/>
    </mc:Choice>
    <mc:Fallback xmlns="">
      <p:transition spd="slow" advTm="18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1FFF7-306B-4138-ABD3-A9189BDCC269}"/>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13A9F6CC-106E-498A-9D3F-83BDCD7A9FF1}"/>
              </a:ext>
            </a:extLst>
          </p:cNvPr>
          <p:cNvSpPr>
            <a:spLocks noGrp="1"/>
          </p:cNvSpPr>
          <p:nvPr>
            <p:ph idx="1"/>
          </p:nvPr>
        </p:nvSpPr>
        <p:spPr/>
        <p:txBody>
          <a:bodyPr>
            <a:noAutofit/>
          </a:bodyPr>
          <a:lstStyle/>
          <a:p>
            <a:pPr>
              <a:buFont typeface="Wingdings" panose="05000000000000000000" pitchFamily="2" charset="2"/>
              <a:buChar char="Ø"/>
            </a:pPr>
            <a:r>
              <a:rPr lang="en-GB" sz="2800" dirty="0"/>
              <a:t>Our epistemological and ontological assumptions form the bases upon which our thinking about, and understanding of, the world and its phenomena rest. </a:t>
            </a:r>
          </a:p>
          <a:p>
            <a:pPr>
              <a:buFont typeface="Wingdings" panose="05000000000000000000" pitchFamily="2" charset="2"/>
              <a:buChar char="Ø"/>
            </a:pPr>
            <a:r>
              <a:rPr lang="en-GB" sz="2800" dirty="0"/>
              <a:t>These assumptions also inform our thinking about, and understanding of, social research in general and the development of our research methodology and methods </a:t>
            </a:r>
          </a:p>
        </p:txBody>
      </p:sp>
      <p:pic>
        <p:nvPicPr>
          <p:cNvPr id="12" name="Audio 11">
            <a:hlinkClick r:id="" action="ppaction://media"/>
            <a:extLst>
              <a:ext uri="{FF2B5EF4-FFF2-40B4-BE49-F238E27FC236}">
                <a16:creationId xmlns:a16="http://schemas.microsoft.com/office/drawing/2014/main" id="{01BA1703-B5A8-45BF-BCAE-E59B959BB0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75601471"/>
      </p:ext>
    </p:extLst>
  </p:cSld>
  <p:clrMapOvr>
    <a:masterClrMapping/>
  </p:clrMapOvr>
  <mc:AlternateContent xmlns:mc="http://schemas.openxmlformats.org/markup-compatibility/2006" xmlns:p14="http://schemas.microsoft.com/office/powerpoint/2010/main">
    <mc:Choice Requires="p14">
      <p:transition spd="slow" p14:dur="2000" advTm="32683"/>
    </mc:Choice>
    <mc:Fallback xmlns="">
      <p:transition spd="slow" advTm="32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C2000-2D49-48A6-B245-115D8325AE1B}"/>
              </a:ext>
            </a:extLst>
          </p:cNvPr>
          <p:cNvSpPr>
            <a:spLocks noGrp="1"/>
          </p:cNvSpPr>
          <p:nvPr>
            <p:ph type="title"/>
          </p:nvPr>
        </p:nvSpPr>
        <p:spPr/>
        <p:txBody>
          <a:bodyPr/>
          <a:lstStyle/>
          <a:p>
            <a:r>
              <a:rPr lang="en-GB" dirty="0"/>
              <a:t>Watch the You Tube </a:t>
            </a:r>
            <a:r>
              <a:rPr lang="en-GB" dirty="0" err="1"/>
              <a:t>Vido</a:t>
            </a:r>
            <a:endParaRPr lang="en-GB" dirty="0"/>
          </a:p>
        </p:txBody>
      </p:sp>
      <p:pic>
        <p:nvPicPr>
          <p:cNvPr id="4" name="Video 1" descr="Ontology, epistemology and research paradigm">
            <a:hlinkClick r:id="rId5"/>
            <a:extLst>
              <a:ext uri="{FF2B5EF4-FFF2-40B4-BE49-F238E27FC236}">
                <a16:creationId xmlns:a16="http://schemas.microsoft.com/office/drawing/2014/main" id="{CD836E87-2B8D-4408-8AC2-ECB6FD42F129}"/>
              </a:ext>
            </a:extLst>
          </p:cNvPr>
          <p:cNvPicPr>
            <a:picLocks noGrp="1"/>
          </p:cNvPicPr>
          <p:nvPr>
            <p:ph idx="1"/>
          </p:nvPr>
        </p:nvPicPr>
        <p:blipFill>
          <a:blip r:embed="rId6">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480&quot; height=&quot;270&quot; src=&quot;https://www.youtube.com/embed/hkcqGU7l_zU?feature=oembed&quot; frameborder=&quot;0&quot; allow=&quot;accelerometer; autoplay; clipboard-write; encrypted-media; gyroscope; picture-in-picture&quot; allowfullscreen=&quot;&quot; sandbox=&quot;allow-scripts allow-same-origin&quot;&gt;&lt;/iframe&gt;" h="270" w="480"/>
              </a:ext>
            </a:extLst>
          </a:blip>
          <a:stretch>
            <a:fillRect/>
          </a:stretch>
        </p:blipFill>
        <p:spPr>
          <a:xfrm>
            <a:off x="5972969" y="1712912"/>
            <a:ext cx="4572000" cy="3429000"/>
          </a:xfrm>
          <a:prstGeom prst="rect">
            <a:avLst/>
          </a:prstGeom>
        </p:spPr>
      </p:pic>
      <p:pic>
        <p:nvPicPr>
          <p:cNvPr id="18" name="Audio 17">
            <a:hlinkClick r:id="" action="ppaction://media"/>
            <a:extLst>
              <a:ext uri="{FF2B5EF4-FFF2-40B4-BE49-F238E27FC236}">
                <a16:creationId xmlns:a16="http://schemas.microsoft.com/office/drawing/2014/main" id="{E064AE94-17D5-4CD2-A111-FE84E4DBD4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4327651"/>
      </p:ext>
    </p:extLst>
  </p:cSld>
  <p:clrMapOvr>
    <a:masterClrMapping/>
  </p:clrMapOvr>
  <mc:AlternateContent xmlns:mc="http://schemas.openxmlformats.org/markup-compatibility/2006" xmlns:p14="http://schemas.microsoft.com/office/powerpoint/2010/main">
    <mc:Choice Requires="p14">
      <p:transition spd="slow" p14:dur="2000" advTm="36517"/>
    </mc:Choice>
    <mc:Fallback xmlns="">
      <p:transition spd="slow" advTm="3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8219-DF1C-4292-8E4A-648E6787F91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The research onion</a:t>
            </a:r>
          </a:p>
        </p:txBody>
      </p:sp>
      <p:pic>
        <p:nvPicPr>
          <p:cNvPr id="1026" name="Picture 2">
            <a:extLst>
              <a:ext uri="{FF2B5EF4-FFF2-40B4-BE49-F238E27FC236}">
                <a16:creationId xmlns:a16="http://schemas.microsoft.com/office/drawing/2014/main" id="{FD1D6237-940E-4695-90FB-7AC3AB6CC2B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5348406" y="618067"/>
            <a:ext cx="5598157" cy="559815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36D1144-860E-4869-953D-DB88A3BC2B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3070627"/>
      </p:ext>
    </p:extLst>
  </p:cSld>
  <p:clrMapOvr>
    <a:masterClrMapping/>
  </p:clrMapOvr>
  <mc:AlternateContent xmlns:mc="http://schemas.openxmlformats.org/markup-compatibility/2006" xmlns:p14="http://schemas.microsoft.com/office/powerpoint/2010/main">
    <mc:Choice Requires="p14">
      <p:transition spd="slow" p14:dur="2000" advTm="5434"/>
    </mc:Choice>
    <mc:Fallback xmlns="">
      <p:transition spd="slow" advTm="5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ONTOLOGY THROUGH THE LOOKING GLASS......</a:t>
            </a:r>
          </a:p>
        </p:txBody>
      </p:sp>
      <p:sp>
        <p:nvSpPr>
          <p:cNvPr id="3" name="Content Placeholder 2"/>
          <p:cNvSpPr>
            <a:spLocks noGrp="1"/>
          </p:cNvSpPr>
          <p:nvPr>
            <p:ph sz="quarter" idx="1"/>
          </p:nvPr>
        </p:nvSpPr>
        <p:spPr/>
        <p:txBody>
          <a:bodyPr>
            <a:normAutofit fontScale="70000" lnSpcReduction="20000"/>
          </a:bodyPr>
          <a:lstStyle/>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sz="2800" dirty="0">
                <a:effectLst/>
                <a:ea typeface="Times New Roman" panose="02020603050405020304" pitchFamily="18" charset="0"/>
                <a:cs typeface="Times New Roman" panose="02020603050405020304" pitchFamily="18" charset="0"/>
              </a:rPr>
              <a:t>Braun, V. and Clarke, V., 2013. </a:t>
            </a:r>
            <a:r>
              <a:rPr lang="en-GB" sz="2800" i="1" dirty="0">
                <a:effectLst/>
                <a:ea typeface="Times New Roman" panose="02020603050405020304" pitchFamily="18" charset="0"/>
                <a:cs typeface="Times New Roman" panose="02020603050405020304" pitchFamily="18" charset="0"/>
              </a:rPr>
              <a:t>Successful qualitative research: A practical guide for beginners.</a:t>
            </a:r>
            <a:r>
              <a:rPr lang="en-GB" sz="2800" dirty="0">
                <a:effectLst/>
                <a:ea typeface="Times New Roman" panose="02020603050405020304" pitchFamily="18" charset="0"/>
                <a:cs typeface="Times New Roman" panose="02020603050405020304" pitchFamily="18" charset="0"/>
              </a:rPr>
              <a:t> London: Sage.</a:t>
            </a:r>
          </a:p>
          <a:p>
            <a:endParaRPr lang="en-GB" sz="2800" dirty="0"/>
          </a:p>
          <a:p>
            <a:r>
              <a:rPr lang="en-GB" sz="2800" dirty="0">
                <a:effectLst/>
                <a:ea typeface="Times New Roman" panose="02020603050405020304" pitchFamily="18" charset="0"/>
                <a:cs typeface="Times New Roman" panose="02020603050405020304" pitchFamily="18" charset="0"/>
              </a:rPr>
              <a:t>Creswell, J. W., 2013. </a:t>
            </a:r>
            <a:r>
              <a:rPr lang="en-GB" sz="2800" i="1" dirty="0">
                <a:effectLst/>
                <a:ea typeface="Times New Roman" panose="02020603050405020304" pitchFamily="18" charset="0"/>
                <a:cs typeface="Times New Roman" panose="02020603050405020304" pitchFamily="18" charset="0"/>
              </a:rPr>
              <a:t>Qualitative inquiry and research design: Choosing among five traditions. Third Edition.</a:t>
            </a:r>
            <a:r>
              <a:rPr lang="en-GB" sz="2800" dirty="0">
                <a:effectLst/>
                <a:ea typeface="Times New Roman" panose="02020603050405020304" pitchFamily="18" charset="0"/>
                <a:cs typeface="Times New Roman" panose="02020603050405020304" pitchFamily="18" charset="0"/>
              </a:rPr>
              <a:t> London: Sage.</a:t>
            </a:r>
          </a:p>
          <a:p>
            <a:endParaRPr lang="en-GB" sz="2800" dirty="0">
              <a:ea typeface="Times New Roman" panose="02020603050405020304" pitchFamily="18" charset="0"/>
              <a:cs typeface="Times New Roman" panose="02020603050405020304" pitchFamily="18" charset="0"/>
            </a:endParaRPr>
          </a:p>
          <a:p>
            <a:r>
              <a:rPr lang="en-GB" sz="2800" dirty="0">
                <a:effectLst/>
                <a:ea typeface="Times New Roman" panose="02020603050405020304" pitchFamily="18" charset="0"/>
                <a:cs typeface="Times New Roman" panose="02020603050405020304" pitchFamily="18" charset="0"/>
              </a:rPr>
              <a:t>Newkirk, L. 2020. Ontology and Epistemology: A simple explanation. Free Kindle Edition</a:t>
            </a:r>
          </a:p>
          <a:p>
            <a:endParaRPr lang="en-GB" sz="1800" dirty="0">
              <a:effectLst/>
              <a:latin typeface="CG Times"/>
              <a:ea typeface="Times New Roman" panose="02020603050405020304" pitchFamily="18" charset="0"/>
              <a:cs typeface="Times New Roman" panose="02020603050405020304" pitchFamily="18" charset="0"/>
            </a:endParaRPr>
          </a:p>
          <a:p>
            <a:pPr marL="0" indent="0">
              <a:buNone/>
            </a:pPr>
            <a:endParaRPr lang="en-GB" sz="2400" dirty="0"/>
          </a:p>
          <a:p>
            <a:pPr marL="198835" indent="-198835"/>
            <a:endParaRPr lang="en-GB" dirty="0"/>
          </a:p>
          <a:p>
            <a:pPr marL="198835" indent="-198835">
              <a:buNone/>
            </a:pPr>
            <a:endParaRPr lang="en-GB" dirty="0">
              <a:solidFill>
                <a:schemeClr val="bg1">
                  <a:lumMod val="50000"/>
                </a:schemeClr>
              </a:solidFill>
            </a:endParaRPr>
          </a:p>
          <a:p>
            <a:pPr marL="198835" indent="-198835"/>
            <a:endParaRPr lang="en-GB" dirty="0"/>
          </a:p>
          <a:p>
            <a:endParaRPr lang="en-GB" dirty="0"/>
          </a:p>
        </p:txBody>
      </p:sp>
      <p:pic>
        <p:nvPicPr>
          <p:cNvPr id="12" name="Audio 11">
            <a:hlinkClick r:id="" action="ppaction://media"/>
            <a:extLst>
              <a:ext uri="{FF2B5EF4-FFF2-40B4-BE49-F238E27FC236}">
                <a16:creationId xmlns:a16="http://schemas.microsoft.com/office/drawing/2014/main" id="{A366BB02-8B0D-47B4-92E6-DC050C5853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97500308"/>
      </p:ext>
    </p:extLst>
  </p:cSld>
  <p:clrMapOvr>
    <a:masterClrMapping/>
  </p:clrMapOvr>
  <mc:AlternateContent xmlns:mc="http://schemas.openxmlformats.org/markup-compatibility/2006" xmlns:p14="http://schemas.microsoft.com/office/powerpoint/2010/main">
    <mc:Choice Requires="p14">
      <p:transition spd="slow" p14:dur="2000" advTm="12943"/>
    </mc:Choice>
    <mc:Fallback xmlns="">
      <p:transition spd="slow" advTm="1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ONTOLOGY THROUGH THE LOOKING GLASS......</a:t>
            </a:r>
          </a:p>
        </p:txBody>
      </p:sp>
      <p:sp>
        <p:nvSpPr>
          <p:cNvPr id="3" name="Content Placeholder 2"/>
          <p:cNvSpPr>
            <a:spLocks noGrp="1"/>
          </p:cNvSpPr>
          <p:nvPr>
            <p:ph sz="quarter" idx="1"/>
          </p:nvPr>
        </p:nvSpPr>
        <p:spPr/>
        <p:txBody>
          <a:bodyPr>
            <a:normAutofit/>
          </a:bodyPr>
          <a:lstStyle/>
          <a:p>
            <a:endParaRPr lang="en-GB" dirty="0"/>
          </a:p>
          <a:p>
            <a:r>
              <a:rPr lang="en-GB" b="1" dirty="0"/>
              <a:t>REALISM</a:t>
            </a:r>
            <a:r>
              <a:rPr lang="en-GB" dirty="0"/>
              <a:t>.......[perfect glass window]</a:t>
            </a:r>
          </a:p>
          <a:p>
            <a:endParaRPr lang="en-GB" dirty="0"/>
          </a:p>
          <a:p>
            <a:pPr marL="198835" indent="-198835"/>
            <a:r>
              <a:rPr lang="en-GB" b="1" dirty="0"/>
              <a:t>RELATIVISM</a:t>
            </a:r>
            <a:r>
              <a:rPr lang="en-GB" dirty="0"/>
              <a:t>.......[prisoners looking at the view from their cells] </a:t>
            </a:r>
          </a:p>
          <a:p>
            <a:pPr marL="198835" indent="-198835"/>
            <a:endParaRPr lang="en-GB" dirty="0"/>
          </a:p>
          <a:p>
            <a:pPr marL="198835" indent="-198835"/>
            <a:r>
              <a:rPr lang="en-GB" b="1" dirty="0"/>
              <a:t>CRITICAL REALISM</a:t>
            </a:r>
            <a:r>
              <a:rPr lang="en-GB" dirty="0"/>
              <a:t>......[view can only be seen through a prism]</a:t>
            </a:r>
          </a:p>
          <a:p>
            <a:pPr marL="198835" indent="-198835"/>
            <a:endParaRPr lang="en-GB" dirty="0"/>
          </a:p>
          <a:p>
            <a:pPr marL="198835" indent="-198835">
              <a:buNone/>
            </a:pPr>
            <a:r>
              <a:rPr lang="en-GB" dirty="0">
                <a:solidFill>
                  <a:schemeClr val="bg1">
                    <a:lumMod val="50000"/>
                  </a:schemeClr>
                </a:solidFill>
              </a:rPr>
              <a:t>[Braun and Clarke (2013)]</a:t>
            </a:r>
          </a:p>
          <a:p>
            <a:pPr marL="198835" indent="-198835"/>
            <a:endParaRPr lang="en-GB" dirty="0"/>
          </a:p>
          <a:p>
            <a:endParaRPr lang="en-GB" dirty="0"/>
          </a:p>
        </p:txBody>
      </p:sp>
      <p:pic>
        <p:nvPicPr>
          <p:cNvPr id="31" name="Audio 30">
            <a:hlinkClick r:id="" action="ppaction://media"/>
            <a:extLst>
              <a:ext uri="{FF2B5EF4-FFF2-40B4-BE49-F238E27FC236}">
                <a16:creationId xmlns:a16="http://schemas.microsoft.com/office/drawing/2014/main" id="{0B32510E-C3B9-4DEA-9A4E-A87128FD73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7965368"/>
      </p:ext>
    </p:extLst>
  </p:cSld>
  <p:clrMapOvr>
    <a:masterClrMapping/>
  </p:clrMapOvr>
  <mc:AlternateContent xmlns:mc="http://schemas.openxmlformats.org/markup-compatibility/2006" xmlns:p14="http://schemas.microsoft.com/office/powerpoint/2010/main">
    <mc:Choice Requires="p14">
      <p:transition spd="slow" p14:dur="2000" advTm="157172"/>
    </mc:Choice>
    <mc:Fallback xmlns="">
      <p:transition spd="slow" advTm="157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C8161-50C8-486B-854C-E9DA50DF5D49}"/>
              </a:ext>
            </a:extLst>
          </p:cNvPr>
          <p:cNvSpPr>
            <a:spLocks noGrp="1"/>
          </p:cNvSpPr>
          <p:nvPr>
            <p:ph type="title"/>
          </p:nvPr>
        </p:nvSpPr>
        <p:spPr/>
        <p:txBody>
          <a:bodyPr>
            <a:normAutofit fontScale="90000"/>
          </a:bodyPr>
          <a:lstStyle/>
          <a:p>
            <a:r>
              <a:rPr lang="en-GB" sz="3200" dirty="0">
                <a:solidFill>
                  <a:schemeClr val="tx1"/>
                </a:solidFill>
              </a:rPr>
              <a:t>Researcher as </a:t>
            </a:r>
            <a:r>
              <a:rPr lang="en-GB" sz="3200" b="1" i="1" dirty="0">
                <a:solidFill>
                  <a:schemeClr val="tx1"/>
                </a:solidFill>
              </a:rPr>
              <a:t>archaeologist</a:t>
            </a:r>
            <a:r>
              <a:rPr lang="en-GB" sz="3200" dirty="0">
                <a:solidFill>
                  <a:schemeClr val="tx1"/>
                </a:solidFill>
              </a:rPr>
              <a:t>, digging to uncover a reality that exists independently???</a:t>
            </a:r>
            <a:br>
              <a:rPr lang="en-GB" dirty="0">
                <a:solidFill>
                  <a:schemeClr val="tx1"/>
                </a:solidFill>
              </a:rPr>
            </a:br>
            <a:endParaRPr lang="en-GB" dirty="0">
              <a:solidFill>
                <a:schemeClr val="tx1"/>
              </a:solidFill>
            </a:endParaRPr>
          </a:p>
        </p:txBody>
      </p:sp>
      <p:pic>
        <p:nvPicPr>
          <p:cNvPr id="4" name="Content Placeholder 3" descr="File:Archaeological site of Akrotiri - Santorini - July 12th 2012 - 71 ...">
            <a:extLst>
              <a:ext uri="{FF2B5EF4-FFF2-40B4-BE49-F238E27FC236}">
                <a16:creationId xmlns:a16="http://schemas.microsoft.com/office/drawing/2014/main" id="{DCA4B7D5-7429-4C45-9B1D-D7199790EF2F}"/>
              </a:ext>
            </a:extLst>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6428091" y="1785257"/>
            <a:ext cx="4675338" cy="3076101"/>
          </a:xfrm>
          <a:prstGeom prst="rect">
            <a:avLst/>
          </a:prstGeom>
        </p:spPr>
      </p:pic>
      <p:pic>
        <p:nvPicPr>
          <p:cNvPr id="5" name="Audio 4">
            <a:hlinkClick r:id="" action="ppaction://media"/>
            <a:extLst>
              <a:ext uri="{FF2B5EF4-FFF2-40B4-BE49-F238E27FC236}">
                <a16:creationId xmlns:a16="http://schemas.microsoft.com/office/drawing/2014/main" id="{92F45ACB-E90F-46E3-9F0E-602326E504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9001525"/>
      </p:ext>
    </p:extLst>
  </p:cSld>
  <p:clrMapOvr>
    <a:masterClrMapping/>
  </p:clrMapOvr>
  <mc:AlternateContent xmlns:mc="http://schemas.openxmlformats.org/markup-compatibility/2006" xmlns:p14="http://schemas.microsoft.com/office/powerpoint/2010/main">
    <mc:Choice Requires="p14">
      <p:transition spd="slow" p14:dur="2000" advTm="24414"/>
    </mc:Choice>
    <mc:Fallback xmlns="">
      <p:transition spd="slow" advTm="24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t>
            </a:r>
          </a:p>
        </p:txBody>
      </p:sp>
      <p:sp>
        <p:nvSpPr>
          <p:cNvPr id="5" name="Content Placeholder 4"/>
          <p:cNvSpPr>
            <a:spLocks noGrp="1"/>
          </p:cNvSpPr>
          <p:nvPr>
            <p:ph sz="quarter" idx="4294967295"/>
          </p:nvPr>
        </p:nvSpPr>
        <p:spPr>
          <a:xfrm>
            <a:off x="888632" y="2184190"/>
            <a:ext cx="3613029" cy="4892270"/>
          </a:xfrm>
        </p:spPr>
        <p:txBody>
          <a:bodyPr>
            <a:normAutofit/>
          </a:bodyPr>
          <a:lstStyle/>
          <a:p>
            <a:r>
              <a:rPr lang="en-GB" altLang="en-US" sz="2400" dirty="0"/>
              <a:t>Researcher like a </a:t>
            </a:r>
            <a:r>
              <a:rPr lang="en-GB" altLang="en-US" sz="2400" b="1" i="1" dirty="0"/>
              <a:t>sculptor</a:t>
            </a:r>
            <a:r>
              <a:rPr lang="en-GB" altLang="en-US" sz="2400" dirty="0"/>
              <a:t>, </a:t>
            </a:r>
            <a:r>
              <a:rPr lang="en-GB" altLang="en-US" sz="2400" i="1" dirty="0"/>
              <a:t>creating</a:t>
            </a:r>
            <a:r>
              <a:rPr lang="en-GB" altLang="en-US" sz="2400" dirty="0"/>
              <a:t> a work of art by chipping away at a block of marble???</a:t>
            </a:r>
          </a:p>
          <a:p>
            <a:endParaRPr lang="en-GB" dirty="0"/>
          </a:p>
        </p:txBody>
      </p:sp>
      <p:pic>
        <p:nvPicPr>
          <p:cNvPr id="9" name="Content Placeholder 8" descr="File:Fr Adamswiller Stone &lt;strong&gt;sculptor&lt;/strong&gt; at work 2.jpg - Wikimedia Commons"/>
          <p:cNvPicPr>
            <a:picLocks noGrp="1" noChangeAspect="1"/>
          </p:cNvPicPr>
          <p:nvPr>
            <p:ph sz="quarter" idx="4294967295"/>
          </p:nvPr>
        </p:nvPicPr>
        <p:blipFill>
          <a:blip r:embed="rId5" cstate="print">
            <a:extLst>
              <a:ext uri="{28A0092B-C50C-407E-A947-70E740481C1C}">
                <a14:useLocalDpi xmlns:a14="http://schemas.microsoft.com/office/drawing/2010/main" val="0"/>
              </a:ext>
            </a:extLst>
          </a:blip>
          <a:stretch>
            <a:fillRect/>
          </a:stretch>
        </p:blipFill>
        <p:spPr>
          <a:xfrm>
            <a:off x="5725551" y="1705768"/>
            <a:ext cx="5174223" cy="3446463"/>
          </a:xfrm>
        </p:spPr>
      </p:pic>
      <p:sp>
        <p:nvSpPr>
          <p:cNvPr id="2" name="Rectangle 1">
            <a:extLst>
              <a:ext uri="{FF2B5EF4-FFF2-40B4-BE49-F238E27FC236}">
                <a16:creationId xmlns:a16="http://schemas.microsoft.com/office/drawing/2014/main" id="{EBC1C19F-2CE7-48D0-BE8A-930DA482E35D}"/>
              </a:ext>
            </a:extLst>
          </p:cNvPr>
          <p:cNvSpPr/>
          <p:nvPr/>
        </p:nvSpPr>
        <p:spPr>
          <a:xfrm>
            <a:off x="5725551" y="5327962"/>
            <a:ext cx="6096000" cy="646331"/>
          </a:xfrm>
          <a:prstGeom prst="rect">
            <a:avLst/>
          </a:prstGeom>
        </p:spPr>
        <p:txBody>
          <a:bodyPr>
            <a:spAutoFit/>
          </a:bodyPr>
          <a:lstStyle/>
          <a:p>
            <a:r>
              <a:rPr lang="en-GB" b="1" dirty="0"/>
              <a:t>Creating reality and involved in the production of that reality </a:t>
            </a:r>
          </a:p>
        </p:txBody>
      </p:sp>
      <p:pic>
        <p:nvPicPr>
          <p:cNvPr id="3" name="Audio 2">
            <a:hlinkClick r:id="" action="ppaction://media"/>
            <a:extLst>
              <a:ext uri="{FF2B5EF4-FFF2-40B4-BE49-F238E27FC236}">
                <a16:creationId xmlns:a16="http://schemas.microsoft.com/office/drawing/2014/main" id="{AE4FD5C2-DBAA-4FF7-AABE-5B9B5D292E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8952372"/>
      </p:ext>
    </p:extLst>
  </p:cSld>
  <p:clrMapOvr>
    <a:masterClrMapping/>
  </p:clrMapOvr>
  <mc:AlternateContent xmlns:mc="http://schemas.openxmlformats.org/markup-compatibility/2006" xmlns:p14="http://schemas.microsoft.com/office/powerpoint/2010/main">
    <mc:Choice Requires="p14">
      <p:transition spd="slow" p14:dur="2000" advTm="26573"/>
    </mc:Choice>
    <mc:Fallback xmlns="">
      <p:transition spd="slow" advTm="26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br>
              <a:rPr lang="en-GB" sz="2000" dirty="0"/>
            </a:br>
            <a:endParaRPr lang="en-GB" sz="2000" dirty="0"/>
          </a:p>
        </p:txBody>
      </p:sp>
      <p:sp>
        <p:nvSpPr>
          <p:cNvPr id="3" name="Content Placeholder 2"/>
          <p:cNvSpPr>
            <a:spLocks noGrp="1"/>
          </p:cNvSpPr>
          <p:nvPr>
            <p:ph idx="1"/>
          </p:nvPr>
        </p:nvSpPr>
        <p:spPr>
          <a:xfrm>
            <a:off x="992221" y="1888050"/>
            <a:ext cx="10515600" cy="4351338"/>
          </a:xfrm>
        </p:spPr>
        <p:txBody>
          <a:bodyPr/>
          <a:lstStyle/>
          <a:p>
            <a:endParaRPr lang="en-GB" dirty="0"/>
          </a:p>
          <a:p>
            <a:r>
              <a:rPr lang="en-GB" dirty="0">
                <a:solidFill>
                  <a:schemeClr val="bg1"/>
                </a:solidFill>
              </a:rPr>
              <a:t>Epistemology: Astrological </a:t>
            </a:r>
          </a:p>
          <a:p>
            <a:endParaRPr lang="en-GB" dirty="0"/>
          </a:p>
          <a:p>
            <a:pPr marL="0" indent="0">
              <a:buNone/>
            </a:pPr>
            <a:r>
              <a:rPr lang="en-GB" dirty="0"/>
              <a:t> </a:t>
            </a:r>
          </a:p>
          <a:p>
            <a:pPr marL="0" indent="0">
              <a:buNone/>
            </a:pPr>
            <a:endParaRPr lang="en-GB" dirty="0"/>
          </a:p>
        </p:txBody>
      </p:sp>
      <p:sp>
        <p:nvSpPr>
          <p:cNvPr id="4" name="Text Placeholder 3"/>
          <p:cNvSpPr>
            <a:spLocks noGrp="1"/>
          </p:cNvSpPr>
          <p:nvPr>
            <p:ph type="body" idx="4294967295"/>
          </p:nvPr>
        </p:nvSpPr>
        <p:spPr>
          <a:xfrm>
            <a:off x="1282700" y="2056600"/>
            <a:ext cx="2987743" cy="685800"/>
          </a:xfrm>
        </p:spPr>
        <p:txBody>
          <a:bodyPr/>
          <a:lstStyle/>
          <a:p>
            <a:pPr marL="0" indent="0">
              <a:buNone/>
            </a:pPr>
            <a:r>
              <a:rPr lang="en-GB" b="1" dirty="0"/>
              <a:t>Epistemology: Scientific </a:t>
            </a:r>
          </a:p>
        </p:txBody>
      </p:sp>
      <p:sp>
        <p:nvSpPr>
          <p:cNvPr id="5" name="Text Placeholder 4"/>
          <p:cNvSpPr>
            <a:spLocks noGrp="1"/>
          </p:cNvSpPr>
          <p:nvPr>
            <p:ph type="body" sz="quarter" idx="4294967295"/>
          </p:nvPr>
        </p:nvSpPr>
        <p:spPr>
          <a:xfrm>
            <a:off x="6653941" y="1990188"/>
            <a:ext cx="5144360" cy="685800"/>
          </a:xfrm>
        </p:spPr>
        <p:txBody>
          <a:bodyPr/>
          <a:lstStyle/>
          <a:p>
            <a:pPr marL="0" indent="0">
              <a:buNone/>
            </a:pPr>
            <a:r>
              <a:rPr lang="en-GB" b="1" dirty="0"/>
              <a:t>Epistemology: Astrological </a:t>
            </a:r>
          </a:p>
        </p:txBody>
      </p:sp>
      <p:pic>
        <p:nvPicPr>
          <p:cNvPr id="12" name="Content Placeholder 6">
            <a:extLst>
              <a:ext uri="{FF2B5EF4-FFF2-40B4-BE49-F238E27FC236}">
                <a16:creationId xmlns:a16="http://schemas.microsoft.com/office/drawing/2014/main" id="{FDCE49C3-ED6E-4691-BF89-09D9476D8E4F}"/>
              </a:ext>
            </a:extLst>
          </p:cNvPr>
          <p:cNvPicPr>
            <a:picLocks noGrp="1" noChangeAspect="1"/>
          </p:cNvPicPr>
          <p:nvPr>
            <p:ph sz="quarter" idx="4294967295"/>
          </p:nvPr>
        </p:nvPicPr>
        <p:blipFill>
          <a:blip r:embed="rId5" cstate="print">
            <a:extLst>
              <a:ext uri="{28A0092B-C50C-407E-A947-70E740481C1C}">
                <a14:useLocalDpi xmlns:a14="http://schemas.microsoft.com/office/drawing/2010/main" val="0"/>
              </a:ext>
            </a:extLst>
          </a:blip>
          <a:stretch>
            <a:fillRect/>
          </a:stretch>
        </p:blipFill>
        <p:spPr>
          <a:xfrm>
            <a:off x="6744827" y="2675988"/>
            <a:ext cx="4811712" cy="1574800"/>
          </a:xfrm>
          <a:prstGeom prst="rect">
            <a:avLst/>
          </a:prstGeom>
        </p:spPr>
      </p:pic>
      <p:pic>
        <p:nvPicPr>
          <p:cNvPr id="13" name="Picture 12">
            <a:extLst>
              <a:ext uri="{FF2B5EF4-FFF2-40B4-BE49-F238E27FC236}">
                <a16:creationId xmlns:a16="http://schemas.microsoft.com/office/drawing/2014/main" id="{8671EFD9-1A03-4BA6-AE3A-39496EB6CC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5978" y="4215699"/>
            <a:ext cx="4811843" cy="2169708"/>
          </a:xfrm>
          <a:prstGeom prst="rect">
            <a:avLst/>
          </a:prstGeom>
        </p:spPr>
      </p:pic>
      <p:pic>
        <p:nvPicPr>
          <p:cNvPr id="14" name="Picture 13">
            <a:extLst>
              <a:ext uri="{FF2B5EF4-FFF2-40B4-BE49-F238E27FC236}">
                <a16:creationId xmlns:a16="http://schemas.microsoft.com/office/drawing/2014/main" id="{5F542884-43D4-4BB0-9A1C-739653A7D54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3503" y="2533925"/>
            <a:ext cx="4851217" cy="4062334"/>
          </a:xfrm>
          <a:prstGeom prst="rect">
            <a:avLst/>
          </a:prstGeom>
          <a:ln>
            <a:noFill/>
          </a:ln>
        </p:spPr>
      </p:pic>
      <p:pic>
        <p:nvPicPr>
          <p:cNvPr id="16" name="Audio 15">
            <a:hlinkClick r:id="" action="ppaction://media"/>
            <a:extLst>
              <a:ext uri="{FF2B5EF4-FFF2-40B4-BE49-F238E27FC236}">
                <a16:creationId xmlns:a16="http://schemas.microsoft.com/office/drawing/2014/main" id="{6078D203-8864-46EA-A7DF-824201A3D3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
        <p:nvSpPr>
          <p:cNvPr id="11" name="TextBox 10">
            <a:extLst>
              <a:ext uri="{FF2B5EF4-FFF2-40B4-BE49-F238E27FC236}">
                <a16:creationId xmlns:a16="http://schemas.microsoft.com/office/drawing/2014/main" id="{0794D3D7-FEB9-499A-B206-A908C00818BE}"/>
              </a:ext>
            </a:extLst>
          </p:cNvPr>
          <p:cNvSpPr txBox="1"/>
          <p:nvPr/>
        </p:nvSpPr>
        <p:spPr>
          <a:xfrm>
            <a:off x="457200" y="261741"/>
            <a:ext cx="11050621" cy="1569660"/>
          </a:xfrm>
          <a:prstGeom prst="rect">
            <a:avLst/>
          </a:prstGeom>
          <a:noFill/>
        </p:spPr>
        <p:txBody>
          <a:bodyPr wrap="square">
            <a:spAutoFit/>
          </a:bodyPr>
          <a:lstStyle/>
          <a:p>
            <a:r>
              <a:rPr lang="en-GB" sz="3200" b="1" dirty="0"/>
              <a:t>EPISTEMOLOGICAL ISSUES :  WHAT COUNTS AS LEGITIMATE KNOWLEDGE?</a:t>
            </a:r>
            <a:br>
              <a:rPr lang="en-GB" sz="3200" b="1" dirty="0"/>
            </a:br>
            <a:endParaRPr lang="en-GB" sz="3200" b="1" dirty="0"/>
          </a:p>
        </p:txBody>
      </p:sp>
    </p:spTree>
    <p:extLst>
      <p:ext uri="{BB962C8B-B14F-4D97-AF65-F5344CB8AC3E}">
        <p14:creationId xmlns:p14="http://schemas.microsoft.com/office/powerpoint/2010/main" val="703287675"/>
      </p:ext>
    </p:extLst>
  </p:cSld>
  <p:clrMapOvr>
    <a:masterClrMapping/>
  </p:clrMapOvr>
  <mc:AlternateContent xmlns:mc="http://schemas.openxmlformats.org/markup-compatibility/2006" xmlns:p14="http://schemas.microsoft.com/office/powerpoint/2010/main">
    <mc:Choice Requires="p14">
      <p:transition spd="slow" p14:dur="2000" advTm="92301"/>
    </mc:Choice>
    <mc:Fallback xmlns="">
      <p:transition spd="slow" advTm="92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65D1B-5809-42EC-BB40-9C4B3B2780FB}"/>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90EFC316-6D04-474F-947B-BAB98C6B409F}"/>
              </a:ext>
            </a:extLst>
          </p:cNvPr>
          <p:cNvSpPr>
            <a:spLocks noGrp="1"/>
          </p:cNvSpPr>
          <p:nvPr>
            <p:ph idx="1"/>
          </p:nvPr>
        </p:nvSpPr>
        <p:spPr/>
        <p:txBody>
          <a:bodyPr/>
          <a:lstStyle/>
          <a:p>
            <a:pPr marL="0" indent="0">
              <a:buNone/>
            </a:pPr>
            <a:r>
              <a:rPr lang="en-GB" b="1" i="1" dirty="0"/>
              <a:t>This paper has a good section on the meaning of ontology and epistemology: </a:t>
            </a:r>
          </a:p>
          <a:p>
            <a:pPr marL="0" indent="0">
              <a:buNone/>
            </a:pPr>
            <a:r>
              <a:rPr lang="en-GB" dirty="0" err="1"/>
              <a:t>Bleiker</a:t>
            </a:r>
            <a:r>
              <a:rPr lang="en-GB" dirty="0"/>
              <a:t>, J, Morgan-Trimmer, S, Knapp, K, and Hopkins, S. 2019. Navigating the Maze: Qualitative Research Methodologies and Their Philosophical Foundations. </a:t>
            </a:r>
            <a:r>
              <a:rPr lang="en-GB" i="1" dirty="0"/>
              <a:t>Radiography.</a:t>
            </a:r>
            <a:r>
              <a:rPr lang="en-GB" dirty="0"/>
              <a:t>  S4-S8. </a:t>
            </a:r>
          </a:p>
          <a:p>
            <a:pPr marL="0" indent="0">
              <a:buNone/>
            </a:pPr>
            <a:r>
              <a:rPr lang="en-GB" b="1" i="1" dirty="0"/>
              <a:t> </a:t>
            </a:r>
            <a:endParaRPr lang="en-GB"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A336180E-87B7-4702-A8D1-DFB288C183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78007448"/>
      </p:ext>
    </p:extLst>
  </p:cSld>
  <p:clrMapOvr>
    <a:masterClrMapping/>
  </p:clrMapOvr>
  <mc:AlternateContent xmlns:mc="http://schemas.openxmlformats.org/markup-compatibility/2006" xmlns:p14="http://schemas.microsoft.com/office/powerpoint/2010/main">
    <mc:Choice Requires="p14">
      <p:transition spd="slow" p14:dur="2000" advTm="10067"/>
    </mc:Choice>
    <mc:Fallback xmlns="">
      <p:transition spd="slow" advTm="10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0AF1CD4-A4B4-4516-B3CB-7BF2F246775A}"/>
              </a:ext>
            </a:extLst>
          </p:cNvPr>
          <p:cNvSpPr/>
          <p:nvPr/>
        </p:nvSpPr>
        <p:spPr>
          <a:xfrm>
            <a:off x="6096000" y="2967335"/>
            <a:ext cx="3846286" cy="1477328"/>
          </a:xfrm>
          <a:prstGeom prst="rect">
            <a:avLst/>
          </a:prstGeom>
        </p:spPr>
        <p:txBody>
          <a:bodyPr wrap="square">
            <a:spAutoFit/>
          </a:bodyPr>
          <a:lstStyle/>
          <a:p>
            <a:r>
              <a:rPr lang="en-GB" dirty="0"/>
              <a:t>Willig, C. 2019.  and Epistemological Reflexivity: A Core Skill for Therapists. Counselling and Psychotherapy Research. 19.3. 186-94. </a:t>
            </a:r>
          </a:p>
        </p:txBody>
      </p:sp>
      <p:sp>
        <p:nvSpPr>
          <p:cNvPr id="12" name="Title 11">
            <a:extLst>
              <a:ext uri="{FF2B5EF4-FFF2-40B4-BE49-F238E27FC236}">
                <a16:creationId xmlns:a16="http://schemas.microsoft.com/office/drawing/2014/main" id="{1F9BCCDD-42A1-495E-9681-854B2FF1F381}"/>
              </a:ext>
            </a:extLst>
          </p:cNvPr>
          <p:cNvSpPr>
            <a:spLocks noGrp="1"/>
          </p:cNvSpPr>
          <p:nvPr>
            <p:ph type="title"/>
          </p:nvPr>
        </p:nvSpPr>
        <p:spPr/>
        <p:txBody>
          <a:bodyPr>
            <a:normAutofit fontScale="90000"/>
          </a:bodyPr>
          <a:lstStyle/>
          <a:p>
            <a:r>
              <a:rPr lang="en-GB" dirty="0"/>
              <a:t>Ontology and epistemology are also important concepts within counselling:</a:t>
            </a:r>
          </a:p>
        </p:txBody>
      </p:sp>
      <p:sp>
        <p:nvSpPr>
          <p:cNvPr id="13" name="Content Placeholder 12">
            <a:extLst>
              <a:ext uri="{FF2B5EF4-FFF2-40B4-BE49-F238E27FC236}">
                <a16:creationId xmlns:a16="http://schemas.microsoft.com/office/drawing/2014/main" id="{1355CA3F-D0A3-423D-83F6-E94392B885BC}"/>
              </a:ext>
            </a:extLst>
          </p:cNvPr>
          <p:cNvSpPr>
            <a:spLocks noGrp="1"/>
          </p:cNvSpPr>
          <p:nvPr>
            <p:ph idx="1"/>
          </p:nvPr>
        </p:nvSpPr>
        <p:spPr/>
        <p:txBody>
          <a:bodyPr/>
          <a:lstStyle/>
          <a:p>
            <a:pPr marL="0" indent="0">
              <a:buNone/>
            </a:pPr>
            <a:r>
              <a:rPr lang="en-GB" sz="2400" dirty="0"/>
              <a:t>Locate and read the following paper:</a:t>
            </a:r>
          </a:p>
          <a:p>
            <a:pPr marL="0" indent="0">
              <a:buNone/>
            </a:pPr>
            <a:endParaRPr lang="en-GB" dirty="0"/>
          </a:p>
          <a:p>
            <a:pPr marL="0" indent="0">
              <a:buNone/>
            </a:pPr>
            <a:endParaRPr lang="en-GB" sz="3600" dirty="0"/>
          </a:p>
          <a:p>
            <a:pPr marL="0" indent="0">
              <a:buNone/>
            </a:pPr>
            <a:endParaRPr lang="en-GB" dirty="0"/>
          </a:p>
        </p:txBody>
      </p:sp>
      <p:pic>
        <p:nvPicPr>
          <p:cNvPr id="3" name="Audio 2">
            <a:hlinkClick r:id="" action="ppaction://media"/>
            <a:extLst>
              <a:ext uri="{FF2B5EF4-FFF2-40B4-BE49-F238E27FC236}">
                <a16:creationId xmlns:a16="http://schemas.microsoft.com/office/drawing/2014/main" id="{DAF44AC2-6272-4954-A1FA-26B4EC816B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6715812"/>
      </p:ext>
    </p:extLst>
  </p:cSld>
  <p:clrMapOvr>
    <a:masterClrMapping/>
  </p:clrMapOvr>
  <mc:AlternateContent xmlns:mc="http://schemas.openxmlformats.org/markup-compatibility/2006" xmlns:p14="http://schemas.microsoft.com/office/powerpoint/2010/main">
    <mc:Choice Requires="p14">
      <p:transition spd="slow" p14:dur="2000" advTm="12094"/>
    </mc:Choice>
    <mc:Fallback xmlns="">
      <p:transition spd="slow" advTm="12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44620-0E0B-410C-B8DB-2CAA7D6570F6}"/>
              </a:ext>
            </a:extLst>
          </p:cNvPr>
          <p:cNvSpPr>
            <a:spLocks noGrp="1"/>
          </p:cNvSpPr>
          <p:nvPr>
            <p:ph type="title"/>
          </p:nvPr>
        </p:nvSpPr>
        <p:spPr/>
        <p:txBody>
          <a:bodyPr/>
          <a:lstStyle/>
          <a:p>
            <a:r>
              <a:rPr lang="en-GB" dirty="0"/>
              <a:t>To summarise: </a:t>
            </a:r>
          </a:p>
        </p:txBody>
      </p:sp>
      <p:sp>
        <p:nvSpPr>
          <p:cNvPr id="3" name="Content Placeholder 2">
            <a:extLst>
              <a:ext uri="{FF2B5EF4-FFF2-40B4-BE49-F238E27FC236}">
                <a16:creationId xmlns:a16="http://schemas.microsoft.com/office/drawing/2014/main" id="{FD1C67C6-6E04-4D55-A6A9-7B86E738820B}"/>
              </a:ext>
            </a:extLst>
          </p:cNvPr>
          <p:cNvSpPr>
            <a:spLocks noGrp="1"/>
          </p:cNvSpPr>
          <p:nvPr>
            <p:ph idx="1"/>
          </p:nvPr>
        </p:nvSpPr>
        <p:spPr>
          <a:xfrm>
            <a:off x="5118447" y="803186"/>
            <a:ext cx="6281873" cy="6054814"/>
          </a:xfrm>
        </p:spPr>
        <p:txBody>
          <a:bodyPr/>
          <a:lstStyle/>
          <a:p>
            <a:pPr>
              <a:spcBef>
                <a:spcPts val="0"/>
              </a:spcBef>
              <a:buFont typeface="Wingdings" panose="05000000000000000000" pitchFamily="2" charset="2"/>
              <a:buChar char="Ø"/>
              <a:defRPr/>
            </a:pPr>
            <a:r>
              <a:rPr lang="en-GB" sz="2800" dirty="0">
                <a:solidFill>
                  <a:schemeClr val="tx2"/>
                </a:solidFill>
                <a:latin typeface="Cambria" pitchFamily="18" charset="0"/>
              </a:rPr>
              <a:t>The way we think the world is (</a:t>
            </a:r>
            <a:r>
              <a:rPr lang="en-GB" sz="2800" b="1" dirty="0">
                <a:solidFill>
                  <a:schemeClr val="tx2"/>
                </a:solidFill>
                <a:latin typeface="Cambria" pitchFamily="18" charset="0"/>
              </a:rPr>
              <a:t>ontology</a:t>
            </a:r>
            <a:r>
              <a:rPr lang="en-GB" sz="2800" dirty="0">
                <a:solidFill>
                  <a:schemeClr val="tx2"/>
                </a:solidFill>
                <a:latin typeface="Cambria" pitchFamily="18" charset="0"/>
              </a:rPr>
              <a:t>) influences: what we think can be known about it (</a:t>
            </a:r>
            <a:r>
              <a:rPr lang="en-GB" sz="2800" b="1" dirty="0">
                <a:solidFill>
                  <a:schemeClr val="tx2"/>
                </a:solidFill>
                <a:latin typeface="Cambria" pitchFamily="18" charset="0"/>
              </a:rPr>
              <a:t>epistemology</a:t>
            </a:r>
            <a:r>
              <a:rPr lang="en-GB" sz="2800" dirty="0">
                <a:solidFill>
                  <a:schemeClr val="tx2"/>
                </a:solidFill>
                <a:latin typeface="Cambria" pitchFamily="18" charset="0"/>
              </a:rPr>
              <a:t>); how we think it can be investigated (</a:t>
            </a:r>
            <a:r>
              <a:rPr lang="en-GB" sz="2800" b="1" dirty="0">
                <a:solidFill>
                  <a:schemeClr val="tx2"/>
                </a:solidFill>
                <a:latin typeface="Cambria" pitchFamily="18" charset="0"/>
              </a:rPr>
              <a:t>methodology and research techniques</a:t>
            </a:r>
            <a:r>
              <a:rPr lang="en-GB" sz="2800" dirty="0">
                <a:solidFill>
                  <a:schemeClr val="tx2"/>
                </a:solidFill>
                <a:latin typeface="Cambria" pitchFamily="18" charset="0"/>
              </a:rPr>
              <a:t>); the kinds of theories we think can be constructed about it; and the political and policy stances we are prepared to take (Fleetwood, 2005, p.197)</a:t>
            </a:r>
          </a:p>
          <a:p>
            <a:pPr marL="0" indent="0">
              <a:spcBef>
                <a:spcPts val="0"/>
              </a:spcBef>
              <a:buNone/>
              <a:defRPr/>
            </a:pPr>
            <a:endParaRPr lang="en-GB" dirty="0">
              <a:solidFill>
                <a:schemeClr val="tx2"/>
              </a:solidFill>
              <a:latin typeface="Cambria" pitchFamily="18" charset="0"/>
            </a:endParaRPr>
          </a:p>
          <a:p>
            <a:endParaRPr lang="en-GB" dirty="0"/>
          </a:p>
        </p:txBody>
      </p:sp>
      <p:pic>
        <p:nvPicPr>
          <p:cNvPr id="8" name="Audio 7">
            <a:hlinkClick r:id="" action="ppaction://media"/>
            <a:extLst>
              <a:ext uri="{FF2B5EF4-FFF2-40B4-BE49-F238E27FC236}">
                <a16:creationId xmlns:a16="http://schemas.microsoft.com/office/drawing/2014/main" id="{F489D9BE-2C34-43B4-998F-C4D54F54C1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9011278"/>
      </p:ext>
    </p:extLst>
  </p:cSld>
  <p:clrMapOvr>
    <a:masterClrMapping/>
  </p:clrMapOvr>
  <mc:AlternateContent xmlns:mc="http://schemas.openxmlformats.org/markup-compatibility/2006" xmlns:p14="http://schemas.microsoft.com/office/powerpoint/2010/main">
    <mc:Choice Requires="p14">
      <p:transition spd="slow" p14:dur="2000" advTm="31015"/>
    </mc:Choice>
    <mc:Fallback xmlns="">
      <p:transition spd="slow" advTm="3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r>
              <a:rPr lang="en-GB" sz="4000" b="1" dirty="0"/>
              <a:t>Free writing: What do these words mean?</a:t>
            </a:r>
          </a:p>
          <a:p>
            <a:r>
              <a:rPr lang="en-GB" sz="4000" dirty="0"/>
              <a:t>Ontology –  </a:t>
            </a:r>
          </a:p>
          <a:p>
            <a:r>
              <a:rPr lang="en-GB" sz="4000" dirty="0"/>
              <a:t>Epistemology –  </a:t>
            </a:r>
          </a:p>
          <a:p>
            <a:r>
              <a:rPr lang="en-GB" sz="4000" dirty="0"/>
              <a:t>Axiology –  </a:t>
            </a:r>
          </a:p>
          <a:p>
            <a:r>
              <a:rPr lang="en-GB" sz="4000" dirty="0"/>
              <a:t>Rhetorical structure –  </a:t>
            </a:r>
          </a:p>
          <a:p>
            <a:r>
              <a:rPr lang="en-GB" sz="4000" dirty="0"/>
              <a:t>Methodology –  </a:t>
            </a:r>
          </a:p>
        </p:txBody>
      </p:sp>
      <p:sp>
        <p:nvSpPr>
          <p:cNvPr id="7" name="Footer Placeholder 6"/>
          <p:cNvSpPr>
            <a:spLocks noGrp="1"/>
          </p:cNvSpPr>
          <p:nvPr>
            <p:ph type="ftr" sz="quarter" idx="11"/>
          </p:nvPr>
        </p:nvSpPr>
        <p:spPr>
          <a:xfrm>
            <a:off x="7706958" y="6313320"/>
            <a:ext cx="4114800" cy="365125"/>
          </a:xfrm>
        </p:spPr>
        <p:txBody>
          <a:bodyPr/>
          <a:lstStyle/>
          <a:p>
            <a:r>
              <a:rPr lang="en-GB" dirty="0" err="1"/>
              <a:t>Vossler</a:t>
            </a:r>
            <a:r>
              <a:rPr lang="en-GB" dirty="0"/>
              <a:t>, A. &amp; </a:t>
            </a:r>
            <a:r>
              <a:rPr lang="en-GB" dirty="0" err="1"/>
              <a:t>Moller</a:t>
            </a:r>
            <a:r>
              <a:rPr lang="en-GB" dirty="0"/>
              <a:t>, N. (2015). The Counselling and Psychotherapy Research Handbook. London: Sage</a:t>
            </a:r>
          </a:p>
        </p:txBody>
      </p:sp>
      <p:sp>
        <p:nvSpPr>
          <p:cNvPr id="2" name="Title 1"/>
          <p:cNvSpPr>
            <a:spLocks noGrp="1"/>
          </p:cNvSpPr>
          <p:nvPr>
            <p:ph type="title"/>
          </p:nvPr>
        </p:nvSpPr>
        <p:spPr/>
        <p:txBody>
          <a:bodyPr>
            <a:normAutofit/>
          </a:bodyPr>
          <a:lstStyle/>
          <a:p>
            <a:r>
              <a:rPr lang="en-GB" dirty="0"/>
              <a:t>Recap: What do these terms mean?</a:t>
            </a:r>
          </a:p>
        </p:txBody>
      </p:sp>
      <p:pic>
        <p:nvPicPr>
          <p:cNvPr id="9" name="Audio 8">
            <a:hlinkClick r:id="" action="ppaction://media"/>
            <a:extLst>
              <a:ext uri="{FF2B5EF4-FFF2-40B4-BE49-F238E27FC236}">
                <a16:creationId xmlns:a16="http://schemas.microsoft.com/office/drawing/2014/main" id="{9EB3015C-5C21-4F24-B51D-2CB6854722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5519899"/>
      </p:ext>
    </p:extLst>
  </p:cSld>
  <p:clrMapOvr>
    <a:masterClrMapping/>
  </p:clrMapOvr>
  <mc:AlternateContent xmlns:mc="http://schemas.openxmlformats.org/markup-compatibility/2006" xmlns:p14="http://schemas.microsoft.com/office/powerpoint/2010/main">
    <mc:Choice Requires="p14">
      <p:transition spd="slow" p14:dur="2000" advTm="17754"/>
    </mc:Choice>
    <mc:Fallback xmlns="">
      <p:transition spd="slow" advTm="17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dirty="0"/>
          </a:p>
          <a:p>
            <a:r>
              <a:rPr lang="en-GB" sz="2000" b="1" dirty="0"/>
              <a:t>Ontology </a:t>
            </a:r>
            <a:r>
              <a:rPr lang="en-GB" sz="2000" dirty="0"/>
              <a:t>– the nature of reality and being</a:t>
            </a:r>
          </a:p>
          <a:p>
            <a:r>
              <a:rPr lang="en-GB" sz="2000" b="1" dirty="0"/>
              <a:t>Epistemology</a:t>
            </a:r>
            <a:r>
              <a:rPr lang="en-GB" sz="2000" dirty="0"/>
              <a:t> – the study of knowledge, the gaining of knowledge, and the relationship between the ‘knower’ (the research participant) and the ‘would-be knower’ (the researcher)</a:t>
            </a:r>
          </a:p>
          <a:p>
            <a:r>
              <a:rPr lang="en-GB" sz="2000" b="1" dirty="0"/>
              <a:t>Axiology </a:t>
            </a:r>
            <a:r>
              <a:rPr lang="en-GB" sz="2000" dirty="0"/>
              <a:t>– the role and place of values in the research process</a:t>
            </a:r>
          </a:p>
          <a:p>
            <a:r>
              <a:rPr lang="en-GB" sz="2000" b="1" dirty="0"/>
              <a:t>Rhetorical structure </a:t>
            </a:r>
            <a:r>
              <a:rPr lang="en-GB" sz="2000" dirty="0"/>
              <a:t>– the language and presentation of the research</a:t>
            </a:r>
          </a:p>
          <a:p>
            <a:r>
              <a:rPr lang="en-GB" sz="2000" b="1" dirty="0"/>
              <a:t>Methodology </a:t>
            </a:r>
            <a:r>
              <a:rPr lang="en-GB" sz="2000" dirty="0"/>
              <a:t>– the process and procedures of the research</a:t>
            </a:r>
          </a:p>
        </p:txBody>
      </p:sp>
      <p:sp>
        <p:nvSpPr>
          <p:cNvPr id="7" name="Footer Placeholder 6"/>
          <p:cNvSpPr>
            <a:spLocks noGrp="1"/>
          </p:cNvSpPr>
          <p:nvPr>
            <p:ph type="ftr" sz="quarter" idx="11"/>
          </p:nvPr>
        </p:nvSpPr>
        <p:spPr>
          <a:xfrm>
            <a:off x="7706958" y="6313320"/>
            <a:ext cx="4114800" cy="365125"/>
          </a:xfrm>
        </p:spPr>
        <p:txBody>
          <a:bodyPr/>
          <a:lstStyle/>
          <a:p>
            <a:r>
              <a:rPr lang="en-GB" dirty="0" err="1"/>
              <a:t>Vossler</a:t>
            </a:r>
            <a:r>
              <a:rPr lang="en-GB" dirty="0"/>
              <a:t>, A. &amp; </a:t>
            </a:r>
            <a:r>
              <a:rPr lang="en-GB" dirty="0" err="1"/>
              <a:t>Moller</a:t>
            </a:r>
            <a:r>
              <a:rPr lang="en-GB" dirty="0"/>
              <a:t>, N. (2015). The Counselling and Psychotherapy Research Handbook. London: Sage</a:t>
            </a:r>
          </a:p>
        </p:txBody>
      </p:sp>
      <p:sp>
        <p:nvSpPr>
          <p:cNvPr id="2" name="Title 1"/>
          <p:cNvSpPr>
            <a:spLocks noGrp="1"/>
          </p:cNvSpPr>
          <p:nvPr>
            <p:ph type="title"/>
          </p:nvPr>
        </p:nvSpPr>
        <p:spPr/>
        <p:txBody>
          <a:bodyPr>
            <a:normAutofit/>
          </a:bodyPr>
          <a:lstStyle/>
          <a:p>
            <a:r>
              <a:rPr lang="en-GB" dirty="0"/>
              <a:t> Answers to the quiz on the previous slide</a:t>
            </a:r>
          </a:p>
        </p:txBody>
      </p:sp>
      <p:pic>
        <p:nvPicPr>
          <p:cNvPr id="5" name="Audio 4">
            <a:hlinkClick r:id="" action="ppaction://media"/>
            <a:extLst>
              <a:ext uri="{FF2B5EF4-FFF2-40B4-BE49-F238E27FC236}">
                <a16:creationId xmlns:a16="http://schemas.microsoft.com/office/drawing/2014/main" id="{517FE925-0BF1-45B4-AF4E-D20C51B32F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622618"/>
      </p:ext>
    </p:extLst>
  </p:cSld>
  <p:clrMapOvr>
    <a:masterClrMapping/>
  </p:clrMapOvr>
  <mc:AlternateContent xmlns:mc="http://schemas.openxmlformats.org/markup-compatibility/2006" xmlns:p14="http://schemas.microsoft.com/office/powerpoint/2010/main">
    <mc:Choice Requires="p14">
      <p:transition spd="slow" p14:dur="2000" advTm="26753"/>
    </mc:Choice>
    <mc:Fallback xmlns="">
      <p:transition spd="slow" advTm="2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8038CB8-4D3A-426A-9687-2E74905A4F50}"/>
              </a:ext>
            </a:extLst>
          </p:cNvPr>
          <p:cNvSpPr>
            <a:spLocks noGrp="1"/>
          </p:cNvSpPr>
          <p:nvPr>
            <p:ph type="title"/>
          </p:nvPr>
        </p:nvSpPr>
        <p:spPr/>
        <p:txBody>
          <a:bodyPr/>
          <a:lstStyle/>
          <a:p>
            <a:r>
              <a:rPr lang="en-GB" dirty="0"/>
              <a:t>Discussion on differing views….</a:t>
            </a:r>
          </a:p>
        </p:txBody>
      </p:sp>
      <p:pic>
        <p:nvPicPr>
          <p:cNvPr id="1026" name="Picture 2" descr="See the source image">
            <a:extLst>
              <a:ext uri="{FF2B5EF4-FFF2-40B4-BE49-F238E27FC236}">
                <a16:creationId xmlns:a16="http://schemas.microsoft.com/office/drawing/2014/main" id="{644F1500-445D-41A8-8FDE-ED3C729FE6EA}"/>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838200" y="1825625"/>
            <a:ext cx="5181600"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0E8F285A-88EB-48C7-9B6B-96461D4D8C2F}"/>
              </a:ext>
            </a:extLst>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bwMode="auto">
          <a:xfrm>
            <a:off x="6172200" y="1825625"/>
            <a:ext cx="5181600" cy="435133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02844A21-BBC7-4864-9DFF-B76AEE8067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02480764"/>
      </p:ext>
    </p:extLst>
  </p:cSld>
  <p:clrMapOvr>
    <a:masterClrMapping/>
  </p:clrMapOvr>
  <mc:AlternateContent xmlns:mc="http://schemas.openxmlformats.org/markup-compatibility/2006" xmlns:p14="http://schemas.microsoft.com/office/powerpoint/2010/main">
    <mc:Choice Requires="p14">
      <p:transition spd="slow" p14:dur="2000" advTm="16926"/>
    </mc:Choice>
    <mc:Fallback xmlns="">
      <p:transition spd="slow" advTm="16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1546-FA73-4E65-86BB-092BCCC457AE}"/>
              </a:ext>
            </a:extLst>
          </p:cNvPr>
          <p:cNvSpPr>
            <a:spLocks noGrp="1"/>
          </p:cNvSpPr>
          <p:nvPr>
            <p:ph type="title"/>
          </p:nvPr>
        </p:nvSpPr>
        <p:spPr/>
        <p:txBody>
          <a:bodyPr/>
          <a:lstStyle/>
          <a:p>
            <a:r>
              <a:rPr lang="en-GB" dirty="0"/>
              <a:t>Any questions…</a:t>
            </a:r>
          </a:p>
        </p:txBody>
      </p:sp>
      <p:pic>
        <p:nvPicPr>
          <p:cNvPr id="1026" name="Picture 2" descr="Yellow Sunflower on White Surface">
            <a:extLst>
              <a:ext uri="{FF2B5EF4-FFF2-40B4-BE49-F238E27FC236}">
                <a16:creationId xmlns:a16="http://schemas.microsoft.com/office/drawing/2014/main" id="{60207A2C-9A6B-4E83-9F82-277542AB7431}"/>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6499047" y="803275"/>
            <a:ext cx="3519843" cy="524827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EB9B4FF-44AB-40EA-B02E-96FF00A8F5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4359083"/>
      </p:ext>
    </p:extLst>
  </p:cSld>
  <p:clrMapOvr>
    <a:masterClrMapping/>
  </p:clrMapOvr>
  <mc:AlternateContent xmlns:mc="http://schemas.openxmlformats.org/markup-compatibility/2006" xmlns:p14="http://schemas.microsoft.com/office/powerpoint/2010/main">
    <mc:Choice Requires="p14">
      <p:transition spd="slow" p14:dur="2000" advTm="9042"/>
    </mc:Choice>
    <mc:Fallback xmlns="">
      <p:transition spd="slow" advTm="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CE24-F5F1-4152-9586-E6DD61269CDB}"/>
              </a:ext>
            </a:extLst>
          </p:cNvPr>
          <p:cNvSpPr>
            <a:spLocks noGrp="1"/>
          </p:cNvSpPr>
          <p:nvPr>
            <p:ph type="title"/>
          </p:nvPr>
        </p:nvSpPr>
        <p:spPr/>
        <p:txBody>
          <a:bodyPr/>
          <a:lstStyle/>
          <a:p>
            <a:r>
              <a:rPr lang="en-GB" dirty="0"/>
              <a:t>The aims of this lesson were to:</a:t>
            </a:r>
          </a:p>
        </p:txBody>
      </p:sp>
      <p:sp>
        <p:nvSpPr>
          <p:cNvPr id="3" name="Content Placeholder 2">
            <a:extLst>
              <a:ext uri="{FF2B5EF4-FFF2-40B4-BE49-F238E27FC236}">
                <a16:creationId xmlns:a16="http://schemas.microsoft.com/office/drawing/2014/main" id="{10560C65-0C8D-4197-8178-455CB92FF25E}"/>
              </a:ext>
            </a:extLst>
          </p:cNvPr>
          <p:cNvSpPr>
            <a:spLocks noGrp="1"/>
          </p:cNvSpPr>
          <p:nvPr>
            <p:ph idx="1"/>
          </p:nvPr>
        </p:nvSpPr>
        <p:spPr>
          <a:xfrm>
            <a:off x="5118447" y="803186"/>
            <a:ext cx="6810956" cy="5248622"/>
          </a:xfrm>
        </p:spPr>
        <p:txBody>
          <a:bodyPr>
            <a:normAutofit fontScale="85000" lnSpcReduction="20000"/>
          </a:bodyPr>
          <a:lstStyle/>
          <a:p>
            <a:pPr marL="0" indent="0">
              <a:spcBef>
                <a:spcPts val="0"/>
              </a:spcBef>
              <a:buNone/>
              <a:defRPr/>
            </a:pPr>
            <a:r>
              <a:rPr lang="en-GB" sz="2800" dirty="0">
                <a:solidFill>
                  <a:schemeClr val="tx2"/>
                </a:solidFill>
                <a:latin typeface="Cambria" pitchFamily="18" charset="0"/>
              </a:rPr>
              <a:t>This lesson has, in conjunction with our workshop discussions and group/individual supervision sessions, encouraged you to: </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Identify your position within this philosophical terrain</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Be able to articulate the nature, purpose and status of your project and the conclusions it will produce</a:t>
            </a:r>
          </a:p>
          <a:p>
            <a:pPr>
              <a:spcBef>
                <a:spcPts val="0"/>
              </a:spcBef>
              <a:buFont typeface="Wingdings" panose="05000000000000000000" pitchFamily="2" charset="2"/>
              <a:buChar char="Ø"/>
              <a:defRPr/>
            </a:pPr>
            <a:endParaRPr lang="en-GB" sz="2800" dirty="0">
              <a:solidFill>
                <a:schemeClr val="tx2"/>
              </a:solidFill>
              <a:latin typeface="Cambria" pitchFamily="18" charset="0"/>
            </a:endParaRPr>
          </a:p>
          <a:p>
            <a:pPr marL="0" indent="0">
              <a:spcBef>
                <a:spcPts val="0"/>
              </a:spcBef>
              <a:buNone/>
              <a:defRPr/>
            </a:pPr>
            <a:r>
              <a:rPr lang="en-GB" sz="2800" dirty="0">
                <a:solidFill>
                  <a:schemeClr val="tx2"/>
                </a:solidFill>
                <a:latin typeface="Cambria" pitchFamily="18" charset="0"/>
              </a:rPr>
              <a:t>Individual supervision later on in </a:t>
            </a:r>
            <a:r>
              <a:rPr lang="en-GB" sz="2800">
                <a:solidFill>
                  <a:schemeClr val="tx2"/>
                </a:solidFill>
                <a:latin typeface="Cambria" pitchFamily="18" charset="0"/>
              </a:rPr>
              <a:t>this programme will </a:t>
            </a:r>
            <a:r>
              <a:rPr lang="en-GB" sz="2800" dirty="0">
                <a:solidFill>
                  <a:schemeClr val="tx2"/>
                </a:solidFill>
                <a:latin typeface="Cambria" pitchFamily="18" charset="0"/>
              </a:rPr>
              <a:t>build on your reading and our discussions to consolidate the work of this lesson.</a:t>
            </a:r>
          </a:p>
          <a:p>
            <a:pPr marL="0" indent="0">
              <a:buNone/>
            </a:pPr>
            <a:endParaRPr lang="en-GB" dirty="0"/>
          </a:p>
        </p:txBody>
      </p:sp>
      <p:pic>
        <p:nvPicPr>
          <p:cNvPr id="5" name="Audio 4">
            <a:hlinkClick r:id="" action="ppaction://media"/>
            <a:extLst>
              <a:ext uri="{FF2B5EF4-FFF2-40B4-BE49-F238E27FC236}">
                <a16:creationId xmlns:a16="http://schemas.microsoft.com/office/drawing/2014/main" id="{EA95385D-8F84-4328-AB47-FD8C64F6D6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65117"/>
      </p:ext>
    </p:extLst>
  </p:cSld>
  <p:clrMapOvr>
    <a:masterClrMapping/>
  </p:clrMapOvr>
  <mc:AlternateContent xmlns:mc="http://schemas.openxmlformats.org/markup-compatibility/2006" xmlns:p14="http://schemas.microsoft.com/office/powerpoint/2010/main">
    <mc:Choice Requires="p14">
      <p:transition spd="slow" p14:dur="2000" advTm="23373"/>
    </mc:Choice>
    <mc:Fallback xmlns="">
      <p:transition spd="slow" advTm="23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0B5EB-0C88-459C-B501-C8E26A8711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3307B0-D1DF-491F-9F51-A75DD0118EEE}"/>
              </a:ext>
            </a:extLst>
          </p:cNvPr>
          <p:cNvSpPr>
            <a:spLocks noGrp="1"/>
          </p:cNvSpPr>
          <p:nvPr>
            <p:ph idx="1"/>
          </p:nvPr>
        </p:nvSpPr>
        <p:spPr>
          <a:xfrm>
            <a:off x="5118447" y="1422399"/>
            <a:ext cx="6710696" cy="5225143"/>
          </a:xfrm>
        </p:spPr>
        <p:txBody>
          <a:bodyPr>
            <a:normAutofit fontScale="70000" lnSpcReduction="20000"/>
          </a:bodyPr>
          <a:lstStyle/>
          <a:p>
            <a:pPr>
              <a:buFont typeface="Wingdings" panose="05000000000000000000" pitchFamily="2" charset="2"/>
              <a:buChar char="Ø"/>
            </a:pPr>
            <a:endParaRPr lang="en-GB" dirty="0"/>
          </a:p>
          <a:p>
            <a:pPr>
              <a:buFont typeface="Wingdings" panose="05000000000000000000" pitchFamily="2" charset="2"/>
              <a:buChar char="Ø"/>
            </a:pPr>
            <a:r>
              <a:rPr lang="en-GB" sz="2600" b="1" dirty="0">
                <a:latin typeface="+mj-lt"/>
              </a:rPr>
              <a:t>Braun, V. and Clarke, V. 2013. </a:t>
            </a:r>
            <a:r>
              <a:rPr lang="en-GB" sz="2600" b="1" i="1" dirty="0">
                <a:latin typeface="+mj-lt"/>
              </a:rPr>
              <a:t>Successful qualitative research:</a:t>
            </a:r>
            <a:r>
              <a:rPr lang="en-GB" sz="2600" b="1" dirty="0">
                <a:latin typeface="+mj-lt"/>
              </a:rPr>
              <a:t> A practical guide for beginners. London: Sage. </a:t>
            </a:r>
          </a:p>
          <a:p>
            <a:pPr>
              <a:buFont typeface="Wingdings" panose="05000000000000000000" pitchFamily="2" charset="2"/>
              <a:buChar char="Ø"/>
            </a:pPr>
            <a:endParaRPr lang="en-GB" sz="2600" b="1" dirty="0">
              <a:latin typeface="+mj-lt"/>
            </a:endParaRPr>
          </a:p>
          <a:p>
            <a:pPr fontAlgn="base">
              <a:buFont typeface="Wingdings" panose="05000000000000000000" pitchFamily="2" charset="2"/>
              <a:buChar char="Ø"/>
            </a:pPr>
            <a:r>
              <a:rPr lang="en-GB" sz="2600" b="1" dirty="0">
                <a:latin typeface="+mj-lt"/>
              </a:rPr>
              <a:t>Fleetwood, S. (2005) ‘Ontology in organization and management studies: a critical </a:t>
            </a:r>
            <a:r>
              <a:rPr lang="en-GB" sz="2600" b="1" dirty="0" err="1">
                <a:latin typeface="+mj-lt"/>
              </a:rPr>
              <a:t>realistperspective</a:t>
            </a:r>
            <a:r>
              <a:rPr lang="en-GB" sz="2600" b="1" dirty="0">
                <a:latin typeface="+mj-lt"/>
              </a:rPr>
              <a:t>’, </a:t>
            </a:r>
            <a:r>
              <a:rPr lang="en-GB" sz="2600" b="1" i="1" dirty="0">
                <a:latin typeface="+mj-lt"/>
              </a:rPr>
              <a:t>Organization</a:t>
            </a:r>
            <a:r>
              <a:rPr lang="en-GB" sz="2600" b="1" dirty="0">
                <a:latin typeface="+mj-lt"/>
              </a:rPr>
              <a:t>, 12 (2): 197-222.</a:t>
            </a:r>
          </a:p>
          <a:p>
            <a:pPr fontAlgn="base">
              <a:buFont typeface="Wingdings" panose="05000000000000000000" pitchFamily="2" charset="2"/>
              <a:buChar char="Ø"/>
            </a:pPr>
            <a:endParaRPr lang="en-GB" sz="2600" b="1" dirty="0">
              <a:latin typeface="+mj-lt"/>
            </a:endParaRPr>
          </a:p>
          <a:p>
            <a:pPr fontAlgn="base">
              <a:buFont typeface="Wingdings" panose="05000000000000000000" pitchFamily="2" charset="2"/>
              <a:buChar char="Ø"/>
            </a:pPr>
            <a:r>
              <a:rPr lang="en-GB" sz="2600" b="1" dirty="0">
                <a:latin typeface="+mj-lt"/>
              </a:rPr>
              <a:t>Guba, E.G. and Lincoln, Y.S (2005) `Paradigmatic controversies, contradictions, and emerging confluences’,  in N.K. Denzin and Y.S. Lincoln (eds) </a:t>
            </a:r>
            <a:r>
              <a:rPr lang="en-GB" sz="2600" b="1" i="1" dirty="0">
                <a:latin typeface="+mj-lt"/>
              </a:rPr>
              <a:t>The Sage Handbook of  Qualitative Research</a:t>
            </a:r>
            <a:r>
              <a:rPr lang="en-GB" sz="2600" b="1" dirty="0">
                <a:latin typeface="+mj-lt"/>
              </a:rPr>
              <a:t>, third edition, Thousand Oaks, California: Sage, pp. 191-215.</a:t>
            </a:r>
          </a:p>
          <a:p>
            <a:pPr fontAlgn="base">
              <a:buFont typeface="Wingdings" panose="05000000000000000000" pitchFamily="2" charset="2"/>
              <a:buChar char="Ø"/>
            </a:pPr>
            <a:endParaRPr lang="en-GB" sz="2600" b="1" dirty="0">
              <a:latin typeface="+mj-lt"/>
            </a:endParaRPr>
          </a:p>
          <a:p>
            <a:pPr>
              <a:buFont typeface="Wingdings" panose="05000000000000000000" pitchFamily="2" charset="2"/>
              <a:buChar char="Ø"/>
            </a:pPr>
            <a:r>
              <a:rPr lang="en-GB" sz="2600" b="1" dirty="0">
                <a:latin typeface="+mj-lt"/>
              </a:rPr>
              <a:t>Prasad, P. 2005. Crafting Qualitative Research: Working in the Postpositivist Traditions. Routledge. </a:t>
            </a:r>
            <a:r>
              <a:rPr lang="en-GB" sz="2600" b="1" dirty="0" err="1">
                <a:latin typeface="+mj-lt"/>
              </a:rPr>
              <a:t>EBook</a:t>
            </a:r>
            <a:r>
              <a:rPr lang="en-GB" sz="2600" b="1" dirty="0">
                <a:latin typeface="+mj-lt"/>
              </a:rPr>
              <a:t> Published 24 February 201</a:t>
            </a:r>
            <a:r>
              <a:rPr lang="en-GB" sz="2600" dirty="0">
                <a:latin typeface="+mj-lt"/>
              </a:rPr>
              <a:t>5</a:t>
            </a:r>
          </a:p>
          <a:p>
            <a:pPr marL="0" indent="0">
              <a:buNone/>
            </a:pPr>
            <a:endParaRPr lang="en-GB" sz="2600" dirty="0">
              <a:latin typeface="+mj-lt"/>
            </a:endParaRPr>
          </a:p>
          <a:p>
            <a:endParaRPr lang="en-GB" dirty="0"/>
          </a:p>
        </p:txBody>
      </p:sp>
      <p:pic>
        <p:nvPicPr>
          <p:cNvPr id="4" name="Audio 3">
            <a:hlinkClick r:id="" action="ppaction://media"/>
            <a:extLst>
              <a:ext uri="{FF2B5EF4-FFF2-40B4-BE49-F238E27FC236}">
                <a16:creationId xmlns:a16="http://schemas.microsoft.com/office/drawing/2014/main" id="{1C2EF465-12D8-4F93-B2E7-80BAB1C47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4027344"/>
      </p:ext>
    </p:extLst>
  </p:cSld>
  <p:clrMapOvr>
    <a:masterClrMapping/>
  </p:clrMapOvr>
  <mc:AlternateContent xmlns:mc="http://schemas.openxmlformats.org/markup-compatibility/2006" xmlns:p14="http://schemas.microsoft.com/office/powerpoint/2010/main">
    <mc:Choice Requires="p14">
      <p:transition spd="slow" p14:dur="2000" advTm="3097"/>
    </mc:Choice>
    <mc:Fallback xmlns="">
      <p:transition spd="slow" advTm="3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3056</TotalTime>
  <Words>1163</Words>
  <Application>Microsoft Office PowerPoint</Application>
  <PresentationFormat>Widescreen</PresentationFormat>
  <Paragraphs>142</Paragraphs>
  <Slides>23</Slides>
  <Notes>23</Notes>
  <HiddenSlides>0</HiddenSlides>
  <MMClips>23</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vt:lpstr>
      <vt:lpstr>Calibri</vt:lpstr>
      <vt:lpstr>Calibri Light</vt:lpstr>
      <vt:lpstr>Cambria</vt:lpstr>
      <vt:lpstr>CG Times</vt:lpstr>
      <vt:lpstr>Rockwell</vt:lpstr>
      <vt:lpstr>Times New Roman</vt:lpstr>
      <vt:lpstr>Wingdings</vt:lpstr>
      <vt:lpstr>Atlas</vt:lpstr>
      <vt:lpstr>Office Theme</vt:lpstr>
      <vt:lpstr>An introduction to ontology and epistemology in research</vt:lpstr>
      <vt:lpstr>The aims of this lesson are:</vt:lpstr>
      <vt:lpstr>Health warning!!!!!!!</vt:lpstr>
      <vt:lpstr>Why do I need to know about these concepts:</vt:lpstr>
      <vt:lpstr>Ontology and epistemology</vt:lpstr>
      <vt:lpstr>Ontology and epistemology</vt:lpstr>
      <vt:lpstr>Ontology and epistemology:</vt:lpstr>
      <vt:lpstr>Watch the You Tube Vido</vt:lpstr>
      <vt:lpstr>The research onion</vt:lpstr>
      <vt:lpstr>ONTOLOGY THROUGH THE LOOKING GLASS......</vt:lpstr>
      <vt:lpstr>ONTOLOGY THROUGH THE LOOKING GLASS......</vt:lpstr>
      <vt:lpstr>Researcher as archaeologist, digging to uncover a reality that exists independently??? </vt:lpstr>
      <vt:lpstr> </vt:lpstr>
      <vt:lpstr>  </vt:lpstr>
      <vt:lpstr>Further reading:</vt:lpstr>
      <vt:lpstr>Ontology and epistemology are also important concepts within counselling:</vt:lpstr>
      <vt:lpstr>To summarise: </vt:lpstr>
      <vt:lpstr>Recap: What do these terms mean?</vt:lpstr>
      <vt:lpstr> Answers to the quiz on the previous slide</vt:lpstr>
      <vt:lpstr>Discussion on differing views….</vt:lpstr>
      <vt:lpstr>Any questions…</vt:lpstr>
      <vt:lpstr>The aims of this lesson were to: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 Cole</dc:creator>
  <cp:lastModifiedBy>Beverly Cole</cp:lastModifiedBy>
  <cp:revision>35</cp:revision>
  <dcterms:created xsi:type="dcterms:W3CDTF">2020-10-04T11:59:46Z</dcterms:created>
  <dcterms:modified xsi:type="dcterms:W3CDTF">2021-10-20T10:33:06Z</dcterms:modified>
</cp:coreProperties>
</file>