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3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990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72" y="3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9F17E3A-256E-4B4D-A2C8-CDD94D9651F9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E65DED3-9A80-4A8D-8D3D-B61761D6C2BD}">
      <dgm:prSet custT="1"/>
      <dgm:spPr/>
      <dgm:t>
        <a:bodyPr/>
        <a:lstStyle/>
        <a:p>
          <a:r>
            <a:rPr lang="en-US" sz="1600" dirty="0">
              <a:latin typeface="Arial Black" panose="020B0A04020102020204" pitchFamily="34" charset="0"/>
            </a:rPr>
            <a:t>Collaborative learning has limitations, including unequal participation among group members (Demetriou, 2023).</a:t>
          </a:r>
        </a:p>
      </dgm:t>
    </dgm:pt>
    <dgm:pt modelId="{E796EED4-EBAD-4E95-89A5-2ADF7EE12928}" type="parTrans" cxnId="{869C9518-21D4-41A3-AF39-70FD1285930F}">
      <dgm:prSet/>
      <dgm:spPr/>
      <dgm:t>
        <a:bodyPr/>
        <a:lstStyle/>
        <a:p>
          <a:endParaRPr lang="en-US"/>
        </a:p>
      </dgm:t>
    </dgm:pt>
    <dgm:pt modelId="{3B68675A-F2E3-4591-A36A-43E912689749}" type="sibTrans" cxnId="{869C9518-21D4-41A3-AF39-70FD1285930F}">
      <dgm:prSet/>
      <dgm:spPr/>
      <dgm:t>
        <a:bodyPr/>
        <a:lstStyle/>
        <a:p>
          <a:endParaRPr lang="en-US"/>
        </a:p>
      </dgm:t>
    </dgm:pt>
    <dgm:pt modelId="{413088E0-9C85-4DB5-A2BB-7BBA4D11EB4A}">
      <dgm:prSet custT="1"/>
      <dgm:spPr/>
      <dgm:t>
        <a:bodyPr/>
        <a:lstStyle/>
        <a:p>
          <a:r>
            <a:rPr lang="en-US" sz="1600" dirty="0">
              <a:latin typeface="Arial Black" panose="020B0A04020102020204" pitchFamily="34" charset="0"/>
            </a:rPr>
            <a:t>Communication challenges, particularly in online or global contexts, can hinder effectiveness.</a:t>
          </a:r>
        </a:p>
      </dgm:t>
    </dgm:pt>
    <dgm:pt modelId="{35457C7E-FEA3-4BBA-97C9-DF7655B95D69}" type="parTrans" cxnId="{084DFD4E-10D0-4432-963F-2AD7F71B781E}">
      <dgm:prSet/>
      <dgm:spPr/>
      <dgm:t>
        <a:bodyPr/>
        <a:lstStyle/>
        <a:p>
          <a:endParaRPr lang="en-US"/>
        </a:p>
      </dgm:t>
    </dgm:pt>
    <dgm:pt modelId="{23BC1257-173B-4B20-9B22-09406AE2AFDD}" type="sibTrans" cxnId="{084DFD4E-10D0-4432-963F-2AD7F71B781E}">
      <dgm:prSet/>
      <dgm:spPr/>
      <dgm:t>
        <a:bodyPr/>
        <a:lstStyle/>
        <a:p>
          <a:endParaRPr lang="en-US"/>
        </a:p>
      </dgm:t>
    </dgm:pt>
    <dgm:pt modelId="{7AEDF27B-EB93-4AB3-AE18-174F77AAE1D7}">
      <dgm:prSet custT="1"/>
      <dgm:spPr/>
      <dgm:t>
        <a:bodyPr/>
        <a:lstStyle/>
        <a:p>
          <a:r>
            <a:rPr lang="en-US" sz="1600" dirty="0">
              <a:latin typeface="Arial Black" panose="020B0A04020102020204" pitchFamily="34" charset="0"/>
            </a:rPr>
            <a:t>Dependence on technology may pose problems in resource-limited environments.</a:t>
          </a:r>
        </a:p>
      </dgm:t>
    </dgm:pt>
    <dgm:pt modelId="{BA41B9A0-F000-4B1F-BFC9-0B8E1AD6B272}" type="parTrans" cxnId="{67671369-5339-4058-A805-192C9A683E8E}">
      <dgm:prSet/>
      <dgm:spPr/>
      <dgm:t>
        <a:bodyPr/>
        <a:lstStyle/>
        <a:p>
          <a:endParaRPr lang="en-US"/>
        </a:p>
      </dgm:t>
    </dgm:pt>
    <dgm:pt modelId="{CA022C65-DAD9-4ECD-9E2D-77E460C48C2C}" type="sibTrans" cxnId="{67671369-5339-4058-A805-192C9A683E8E}">
      <dgm:prSet/>
      <dgm:spPr/>
      <dgm:t>
        <a:bodyPr/>
        <a:lstStyle/>
        <a:p>
          <a:endParaRPr lang="en-US"/>
        </a:p>
      </dgm:t>
    </dgm:pt>
    <dgm:pt modelId="{43B8471A-9898-4D2E-A91E-4E83FAB84607}">
      <dgm:prSet custT="1"/>
      <dgm:spPr/>
      <dgm:t>
        <a:bodyPr/>
        <a:lstStyle/>
        <a:p>
          <a:r>
            <a:rPr lang="en-US" sz="1600" dirty="0">
              <a:latin typeface="Arial Black" panose="020B0A04020102020204" pitchFamily="34" charset="0"/>
            </a:rPr>
            <a:t>These issues </a:t>
          </a:r>
          <a:r>
            <a:rPr lang="en-US" sz="1600" dirty="0" err="1">
              <a:latin typeface="Arial Black" panose="020B0A04020102020204" pitchFamily="34" charset="0"/>
            </a:rPr>
            <a:t>emphasise</a:t>
          </a:r>
          <a:r>
            <a:rPr lang="en-US" sz="1600" dirty="0">
              <a:latin typeface="Arial Black" panose="020B0A04020102020204" pitchFamily="34" charset="0"/>
            </a:rPr>
            <a:t> the necessity for careful planning and structure in collaborative learning settings (Demetriou, 2023).</a:t>
          </a:r>
        </a:p>
      </dgm:t>
    </dgm:pt>
    <dgm:pt modelId="{562BE97B-2F9B-414D-9DDB-DD26E16A85F7}" type="parTrans" cxnId="{F0D91178-5616-4892-9F31-8F97F295CBC8}">
      <dgm:prSet/>
      <dgm:spPr/>
      <dgm:t>
        <a:bodyPr/>
        <a:lstStyle/>
        <a:p>
          <a:endParaRPr lang="en-US"/>
        </a:p>
      </dgm:t>
    </dgm:pt>
    <dgm:pt modelId="{87FFDD90-F94F-447F-8612-80780249CED4}" type="sibTrans" cxnId="{F0D91178-5616-4892-9F31-8F97F295CBC8}">
      <dgm:prSet/>
      <dgm:spPr/>
      <dgm:t>
        <a:bodyPr/>
        <a:lstStyle/>
        <a:p>
          <a:endParaRPr lang="en-US"/>
        </a:p>
      </dgm:t>
    </dgm:pt>
    <dgm:pt modelId="{4BE593D7-E65A-4E70-ABC1-CE416196CE01}" type="pres">
      <dgm:prSet presAssocID="{09F17E3A-256E-4B4D-A2C8-CDD94D9651F9}" presName="linear" presStyleCnt="0">
        <dgm:presLayoutVars>
          <dgm:animLvl val="lvl"/>
          <dgm:resizeHandles val="exact"/>
        </dgm:presLayoutVars>
      </dgm:prSet>
      <dgm:spPr/>
    </dgm:pt>
    <dgm:pt modelId="{953DD3DE-CCFE-4D08-B9C2-8C96151721F5}" type="pres">
      <dgm:prSet presAssocID="{FE65DED3-9A80-4A8D-8D3D-B61761D6C2B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EA407091-4E6B-4626-94C9-CFE2251561BA}" type="pres">
      <dgm:prSet presAssocID="{3B68675A-F2E3-4591-A36A-43E912689749}" presName="spacer" presStyleCnt="0"/>
      <dgm:spPr/>
    </dgm:pt>
    <dgm:pt modelId="{EA9D46B1-1618-48E8-8B0E-FFA40A75DC8E}" type="pres">
      <dgm:prSet presAssocID="{413088E0-9C85-4DB5-A2BB-7BBA4D11EB4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89D07BE-5ECC-4BFF-82AD-D08C37FA0682}" type="pres">
      <dgm:prSet presAssocID="{23BC1257-173B-4B20-9B22-09406AE2AFDD}" presName="spacer" presStyleCnt="0"/>
      <dgm:spPr/>
    </dgm:pt>
    <dgm:pt modelId="{1E93F3F0-0E6B-4B76-9C91-CE914509D92B}" type="pres">
      <dgm:prSet presAssocID="{7AEDF27B-EB93-4AB3-AE18-174F77AAE1D7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0A5EB14-B126-40C7-A752-C86F165395C5}" type="pres">
      <dgm:prSet presAssocID="{CA022C65-DAD9-4ECD-9E2D-77E460C48C2C}" presName="spacer" presStyleCnt="0"/>
      <dgm:spPr/>
    </dgm:pt>
    <dgm:pt modelId="{E9FF8C80-BA5D-4DAF-9AED-B37E8AF1FC26}" type="pres">
      <dgm:prSet presAssocID="{43B8471A-9898-4D2E-A91E-4E83FAB84607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69C9518-21D4-41A3-AF39-70FD1285930F}" srcId="{09F17E3A-256E-4B4D-A2C8-CDD94D9651F9}" destId="{FE65DED3-9A80-4A8D-8D3D-B61761D6C2BD}" srcOrd="0" destOrd="0" parTransId="{E796EED4-EBAD-4E95-89A5-2ADF7EE12928}" sibTransId="{3B68675A-F2E3-4591-A36A-43E912689749}"/>
    <dgm:cxn modelId="{67671369-5339-4058-A805-192C9A683E8E}" srcId="{09F17E3A-256E-4B4D-A2C8-CDD94D9651F9}" destId="{7AEDF27B-EB93-4AB3-AE18-174F77AAE1D7}" srcOrd="2" destOrd="0" parTransId="{BA41B9A0-F000-4B1F-BFC9-0B8E1AD6B272}" sibTransId="{CA022C65-DAD9-4ECD-9E2D-77E460C48C2C}"/>
    <dgm:cxn modelId="{084DFD4E-10D0-4432-963F-2AD7F71B781E}" srcId="{09F17E3A-256E-4B4D-A2C8-CDD94D9651F9}" destId="{413088E0-9C85-4DB5-A2BB-7BBA4D11EB4A}" srcOrd="1" destOrd="0" parTransId="{35457C7E-FEA3-4BBA-97C9-DF7655B95D69}" sibTransId="{23BC1257-173B-4B20-9B22-09406AE2AFDD}"/>
    <dgm:cxn modelId="{1E179272-9879-4A24-98D1-CC2891A36276}" type="presOf" srcId="{FE65DED3-9A80-4A8D-8D3D-B61761D6C2BD}" destId="{953DD3DE-CCFE-4D08-B9C2-8C96151721F5}" srcOrd="0" destOrd="0" presId="urn:microsoft.com/office/officeart/2005/8/layout/vList2"/>
    <dgm:cxn modelId="{FF287255-26BE-432A-BA44-8113E71EC886}" type="presOf" srcId="{413088E0-9C85-4DB5-A2BB-7BBA4D11EB4A}" destId="{EA9D46B1-1618-48E8-8B0E-FFA40A75DC8E}" srcOrd="0" destOrd="0" presId="urn:microsoft.com/office/officeart/2005/8/layout/vList2"/>
    <dgm:cxn modelId="{F0D91178-5616-4892-9F31-8F97F295CBC8}" srcId="{09F17E3A-256E-4B4D-A2C8-CDD94D9651F9}" destId="{43B8471A-9898-4D2E-A91E-4E83FAB84607}" srcOrd="3" destOrd="0" parTransId="{562BE97B-2F9B-414D-9DDB-DD26E16A85F7}" sibTransId="{87FFDD90-F94F-447F-8612-80780249CED4}"/>
    <dgm:cxn modelId="{3DC94258-EF03-4D3D-A962-FB8C5A9BFC96}" type="presOf" srcId="{7AEDF27B-EB93-4AB3-AE18-174F77AAE1D7}" destId="{1E93F3F0-0E6B-4B76-9C91-CE914509D92B}" srcOrd="0" destOrd="0" presId="urn:microsoft.com/office/officeart/2005/8/layout/vList2"/>
    <dgm:cxn modelId="{67F17986-CE74-48E5-A608-A47AC8284A47}" type="presOf" srcId="{09F17E3A-256E-4B4D-A2C8-CDD94D9651F9}" destId="{4BE593D7-E65A-4E70-ABC1-CE416196CE01}" srcOrd="0" destOrd="0" presId="urn:microsoft.com/office/officeart/2005/8/layout/vList2"/>
    <dgm:cxn modelId="{028513D3-1B52-49E1-8AB1-86BEAB8CF58F}" type="presOf" srcId="{43B8471A-9898-4D2E-A91E-4E83FAB84607}" destId="{E9FF8C80-BA5D-4DAF-9AED-B37E8AF1FC26}" srcOrd="0" destOrd="0" presId="urn:microsoft.com/office/officeart/2005/8/layout/vList2"/>
    <dgm:cxn modelId="{B2D41735-5223-495D-BF78-CED96960A164}" type="presParOf" srcId="{4BE593D7-E65A-4E70-ABC1-CE416196CE01}" destId="{953DD3DE-CCFE-4D08-B9C2-8C96151721F5}" srcOrd="0" destOrd="0" presId="urn:microsoft.com/office/officeart/2005/8/layout/vList2"/>
    <dgm:cxn modelId="{EE354F6B-93B1-4F1D-BBAA-BD5E60CF8656}" type="presParOf" srcId="{4BE593D7-E65A-4E70-ABC1-CE416196CE01}" destId="{EA407091-4E6B-4626-94C9-CFE2251561BA}" srcOrd="1" destOrd="0" presId="urn:microsoft.com/office/officeart/2005/8/layout/vList2"/>
    <dgm:cxn modelId="{BDA502CC-067C-4325-80DB-896C3183AD86}" type="presParOf" srcId="{4BE593D7-E65A-4E70-ABC1-CE416196CE01}" destId="{EA9D46B1-1618-48E8-8B0E-FFA40A75DC8E}" srcOrd="2" destOrd="0" presId="urn:microsoft.com/office/officeart/2005/8/layout/vList2"/>
    <dgm:cxn modelId="{0A1A54BE-E5E1-476F-8009-339B7817B824}" type="presParOf" srcId="{4BE593D7-E65A-4E70-ABC1-CE416196CE01}" destId="{289D07BE-5ECC-4BFF-82AD-D08C37FA0682}" srcOrd="3" destOrd="0" presId="urn:microsoft.com/office/officeart/2005/8/layout/vList2"/>
    <dgm:cxn modelId="{9E956BAC-8899-431A-ADFB-351B821738ED}" type="presParOf" srcId="{4BE593D7-E65A-4E70-ABC1-CE416196CE01}" destId="{1E93F3F0-0E6B-4B76-9C91-CE914509D92B}" srcOrd="4" destOrd="0" presId="urn:microsoft.com/office/officeart/2005/8/layout/vList2"/>
    <dgm:cxn modelId="{F483A699-F95D-4DB4-A979-7CE422D3FBD2}" type="presParOf" srcId="{4BE593D7-E65A-4E70-ABC1-CE416196CE01}" destId="{C0A5EB14-B126-40C7-A752-C86F165395C5}" srcOrd="5" destOrd="0" presId="urn:microsoft.com/office/officeart/2005/8/layout/vList2"/>
    <dgm:cxn modelId="{50AE2415-973A-4682-940D-AAF13F895DB4}" type="presParOf" srcId="{4BE593D7-E65A-4E70-ABC1-CE416196CE01}" destId="{E9FF8C80-BA5D-4DAF-9AED-B37E8AF1FC2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3DD3DE-CCFE-4D08-B9C2-8C96151721F5}">
      <dsp:nvSpPr>
        <dsp:cNvPr id="0" name=""/>
        <dsp:cNvSpPr/>
      </dsp:nvSpPr>
      <dsp:spPr>
        <a:xfrm>
          <a:off x="0" y="124709"/>
          <a:ext cx="5811128" cy="12168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 Black" panose="020B0A04020102020204" pitchFamily="34" charset="0"/>
            </a:rPr>
            <a:t>Collaborative learning has limitations, including unequal participation among group members (Demetriou, 2023).</a:t>
          </a:r>
        </a:p>
      </dsp:txBody>
      <dsp:txXfrm>
        <a:off x="59399" y="184108"/>
        <a:ext cx="5692330" cy="1098002"/>
      </dsp:txXfrm>
    </dsp:sp>
    <dsp:sp modelId="{EA9D46B1-1618-48E8-8B0E-FFA40A75DC8E}">
      <dsp:nvSpPr>
        <dsp:cNvPr id="0" name=""/>
        <dsp:cNvSpPr/>
      </dsp:nvSpPr>
      <dsp:spPr>
        <a:xfrm>
          <a:off x="0" y="1528709"/>
          <a:ext cx="5811128" cy="1216800"/>
        </a:xfrm>
        <a:prstGeom prst="round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 Black" panose="020B0A04020102020204" pitchFamily="34" charset="0"/>
            </a:rPr>
            <a:t>Communication challenges, particularly in online or global contexts, can hinder effectiveness.</a:t>
          </a:r>
        </a:p>
      </dsp:txBody>
      <dsp:txXfrm>
        <a:off x="59399" y="1588108"/>
        <a:ext cx="5692330" cy="1098002"/>
      </dsp:txXfrm>
    </dsp:sp>
    <dsp:sp modelId="{1E93F3F0-0E6B-4B76-9C91-CE914509D92B}">
      <dsp:nvSpPr>
        <dsp:cNvPr id="0" name=""/>
        <dsp:cNvSpPr/>
      </dsp:nvSpPr>
      <dsp:spPr>
        <a:xfrm>
          <a:off x="0" y="2932709"/>
          <a:ext cx="5811128" cy="1216800"/>
        </a:xfrm>
        <a:prstGeom prst="round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 Black" panose="020B0A04020102020204" pitchFamily="34" charset="0"/>
            </a:rPr>
            <a:t>Dependence on technology may pose problems in resource-limited environments.</a:t>
          </a:r>
        </a:p>
      </dsp:txBody>
      <dsp:txXfrm>
        <a:off x="59399" y="2992108"/>
        <a:ext cx="5692330" cy="1098002"/>
      </dsp:txXfrm>
    </dsp:sp>
    <dsp:sp modelId="{E9FF8C80-BA5D-4DAF-9AED-B37E8AF1FC26}">
      <dsp:nvSpPr>
        <dsp:cNvPr id="0" name=""/>
        <dsp:cNvSpPr/>
      </dsp:nvSpPr>
      <dsp:spPr>
        <a:xfrm>
          <a:off x="0" y="4336709"/>
          <a:ext cx="5811128" cy="121680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 Black" panose="020B0A04020102020204" pitchFamily="34" charset="0"/>
            </a:rPr>
            <a:t>These issues </a:t>
          </a:r>
          <a:r>
            <a:rPr lang="en-US" sz="1600" kern="1200" dirty="0" err="1">
              <a:latin typeface="Arial Black" panose="020B0A04020102020204" pitchFamily="34" charset="0"/>
            </a:rPr>
            <a:t>emphasise</a:t>
          </a:r>
          <a:r>
            <a:rPr lang="en-US" sz="1600" kern="1200" dirty="0">
              <a:latin typeface="Arial Black" panose="020B0A04020102020204" pitchFamily="34" charset="0"/>
            </a:rPr>
            <a:t> the necessity for careful planning and structure in collaborative learning settings (Demetriou, 2023).</a:t>
          </a:r>
        </a:p>
      </dsp:txBody>
      <dsp:txXfrm>
        <a:off x="59399" y="4396108"/>
        <a:ext cx="5692330" cy="10980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1B8D60-B409-03B3-4BCF-5A4A8905B6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CFD41E-B8E5-B856-32D2-80C9B4235F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FB794A-F76E-ED28-9D58-2AE3D023DC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A4D34-6A65-48E2-B95D-EE4FAB4FC8FB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6B542-2BD3-E0E6-8201-51479CE9F9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9EA9E3-C7A1-544C-86B5-6E69930B6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2E34B-2B59-4EFA-94B7-4EC8FF399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47124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71F116-B72E-01AD-429F-EE09CFD961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4F4FAC-D631-46D0-9473-E345AEB7E7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9650D8-21EE-ABEB-19D5-1DFB7E5C9E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A4D34-6A65-48E2-B95D-EE4FAB4FC8FB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1D130E-1C0E-92F7-A2D7-257D74F323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4E4C41-54AD-3097-1A0B-2478F38354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2E34B-2B59-4EFA-94B7-4EC8FF399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56146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A993AB-A247-77C1-F0CC-FC7103C750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B3F81A-9B28-9FF4-E77A-2E7C81E957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5766D2-9BD6-EB7C-0711-6CFD2DE954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A4D34-6A65-48E2-B95D-EE4FAB4FC8FB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6144EF-4274-A5E7-F0D7-492085ADF2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8C41AA-DC0B-AA54-BF2B-C9296AEDA7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2E34B-2B59-4EFA-94B7-4EC8FF399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3694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26003B-05FA-A22A-28C5-CC5F1BEB1F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B3EA6D-F713-3AF7-0529-0BB85D81901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CE9AEC-AB66-C459-1DB4-F159345272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372C03-544E-3165-E331-FBD521E8A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A4D34-6A65-48E2-B95D-EE4FAB4FC8FB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644893-75E1-A516-7283-C06FBE3814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CB9FE9-789D-CF53-D328-7E09FFDDFB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2E34B-2B59-4EFA-94B7-4EC8FF399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0940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C0C755-DDD3-DDC2-BD62-A07AE9A12C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DBBA4A-F4B9-253D-448C-655A4D28EA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D2C8E1-E6E4-DA88-5557-E22B57511BD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544A42A-EC48-4EE1-9906-F759B648093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AAAB31-ABB1-23A8-1A6F-FED1933AC6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9A27F2F-444C-CFD5-3FE6-418919F6B7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A4D34-6A65-48E2-B95D-EE4FAB4FC8FB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A5E2D6A-02CF-E054-BAAD-223EDAD5DD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FF0389E-FF5E-B187-B446-E4B1A4BA56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2E34B-2B59-4EFA-94B7-4EC8FF399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78702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F21CCE-F557-1344-7629-8800AC649F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83E138E-BD12-CA9C-CA2B-31E70EBFCA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A4D34-6A65-48E2-B95D-EE4FAB4FC8FB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2C5203-C7C3-DA00-3A97-27EA92ED67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0890E7-CE13-20CD-2069-702788042B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2E34B-2B59-4EFA-94B7-4EC8FF399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297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3BE4DEC-E657-C0D1-1B53-9A0E79EF94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A4D34-6A65-48E2-B95D-EE4FAB4FC8FB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B6E6981-8B17-C52E-ADC2-F0C3A017D7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3A7310-EBFF-03FF-8CE7-F5B31AB99A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2E34B-2B59-4EFA-94B7-4EC8FF399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84599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FADDBD-65FE-699C-E065-CF76D5CCF1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1E6AD6-77AB-EA5C-661C-A7B683C2CB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97537B-892A-544F-A914-34FE411C8CD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B0A3F1-3F2C-4695-FAD3-1221BE7398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A4D34-6A65-48E2-B95D-EE4FAB4FC8FB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154377-82AE-4C9A-E396-15582900D0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13D066-73F7-C3FC-2638-80F8FD80C1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2E34B-2B59-4EFA-94B7-4EC8FF399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48846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8AD23-10E9-802D-FA55-D9C9A1B273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5BCBA09-DD28-C00B-D249-A0ACFB04B5F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464E0E-0239-FB0F-D48D-8B28ECDC20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E03FA6-78AA-1956-1F38-C72C8E8A0E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A4D34-6A65-48E2-B95D-EE4FAB4FC8FB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27E0E5-427D-D793-63EA-322E92795C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DFD8E4-9F86-A6AB-CF9B-C6BA316448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2E34B-2B59-4EFA-94B7-4EC8FF399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3888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35742-FF23-ECD6-80C0-3CCD27693F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A720E0-EA54-156F-A39C-F89BEF1B754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219E5D-DA7A-8CCE-08CE-D9801A0AAD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A4D34-6A65-48E2-B95D-EE4FAB4FC8FB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7B14A7-E06C-9030-7D67-7B8C0AE54A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8E4F93-B720-7134-1CD5-9B1B145B5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2E34B-2B59-4EFA-94B7-4EC8FF399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26864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D2D259A-C68B-CD7B-5F2C-C740951E865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551E53-9EE4-9B56-0F6F-437D917092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45478C-CD49-CBB4-9C12-951DDF3E4D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A4D34-6A65-48E2-B95D-EE4FAB4FC8FB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0E3B27-4EB0-3552-4B4A-ECFB12083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15465D-B17F-AE56-7918-3ED5565705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2E34B-2B59-4EFA-94B7-4EC8FF399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20247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298E634-9E66-3D58-26F6-0CBBD20C39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FD82EC-E479-F01E-3482-5E91E5F731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928680-CC62-DFCB-F5C5-6A60296AA9D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FAA4D34-6A65-48E2-B95D-EE4FAB4FC8FB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E3C04D-014A-760C-7482-A33233108E2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396B70-2BB0-E910-E9D0-E87BEFB1196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DC2E34B-2B59-4EFA-94B7-4EC8FF399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6300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3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3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3.pn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25CB1-DFBC-104C-270F-93DF17EB95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0131" y="296547"/>
            <a:ext cx="5802134" cy="1664454"/>
          </a:xfrm>
        </p:spPr>
        <p:txBody>
          <a:bodyPr anchor="b">
            <a:normAutofit/>
          </a:bodyPr>
          <a:lstStyle/>
          <a:p>
            <a:r>
              <a:rPr lang="en-GB" sz="3200" dirty="0">
                <a:latin typeface="Arial Black" panose="020B0A04020102020204" pitchFamily="34" charset="0"/>
              </a:rPr>
              <a:t>Definition &amp; 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6D6B19-3D62-3B8F-E6E5-318009E75E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2" y="2533476"/>
            <a:ext cx="4768463" cy="3447832"/>
          </a:xfrm>
        </p:spPr>
        <p:txBody>
          <a:bodyPr anchor="t"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Collaborative learning involves learners working together to construct knowledge through interaction.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It emphasises shared understanding and group problem-solving rather than individual learning (Yang, 2023).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approach includes discussions, problem-solving, and teamwork, exemplified by university group projects.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This method is based on social constructivist theory, which highlights the role of social interaction in the learning process (Yang, 2023).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C765308-5208-DB26-3128-31D042FABCA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3145" b="15779"/>
          <a:stretch>
            <a:fillRect/>
          </a:stretch>
        </p:blipFill>
        <p:spPr>
          <a:xfrm>
            <a:off x="6166022" y="-15447"/>
            <a:ext cx="6022807" cy="344783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33D7785-8887-2860-4CB3-5AB94F4A7099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866" r="1" b="20304"/>
          <a:stretch>
            <a:fillRect/>
          </a:stretch>
        </p:blipFill>
        <p:spPr>
          <a:xfrm>
            <a:off x="6096000" y="3429000"/>
            <a:ext cx="6095999" cy="342900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40768" y="3211903"/>
            <a:ext cx="1664453" cy="5658638"/>
          </a:xfrm>
          <a:prstGeom prst="rect">
            <a:avLst/>
          </a:prstGeom>
          <a:gradFill>
            <a:gsLst>
              <a:gs pos="0">
                <a:schemeClr val="accent5">
                  <a:lumMod val="75000"/>
                </a:schemeClr>
              </a:gs>
              <a:gs pos="86000">
                <a:schemeClr val="accent5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C3A50E9-9119-7BC3-083B-2D84CCC78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3235" y="0"/>
            <a:ext cx="1370340" cy="6857999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44000">
                <a:schemeClr val="accent5">
                  <a:alpha val="0"/>
                </a:schemeClr>
              </a:gs>
            </a:gsLst>
            <a:lin ang="11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36530" y="-11248"/>
            <a:ext cx="5648324" cy="1323214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52000">
                <a:schemeClr val="accent2">
                  <a:alpha val="0"/>
                </a:schemeClr>
              </a:gs>
            </a:gsLst>
            <a:lin ang="48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461635" y="3593533"/>
            <a:ext cx="2743200" cy="3275713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pic>
        <p:nvPicPr>
          <p:cNvPr id="4" name="Slide 1 Ana">
            <a:hlinkClick r:id="" action="ppaction://media"/>
            <a:extLst>
              <a:ext uri="{FF2B5EF4-FFF2-40B4-BE49-F238E27FC236}">
                <a16:creationId xmlns:a16="http://schemas.microsoft.com/office/drawing/2014/main" id="{DF035804-11EE-48C8-F54A-2A6A3536EE6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153275" y="620871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1824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15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75A5B51-0925-4835-8511-A0DD17EAA9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1F5B82-746E-D712-CE21-887735A610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365125"/>
            <a:ext cx="5559423" cy="2027232"/>
          </a:xfrm>
        </p:spPr>
        <p:txBody>
          <a:bodyPr anchor="b">
            <a:normAutofit/>
          </a:bodyPr>
          <a:lstStyle/>
          <a:p>
            <a:r>
              <a:rPr lang="en-GB" sz="3200" dirty="0">
                <a:latin typeface="Arial Black" panose="020B0A04020102020204" pitchFamily="34" charset="0"/>
              </a:rPr>
              <a:t>Benefits – Critical Thinking &amp; Engagement</a:t>
            </a:r>
          </a:p>
        </p:txBody>
      </p:sp>
      <p:sp>
        <p:nvSpPr>
          <p:cNvPr id="16" name="Sketch line">
            <a:extLst>
              <a:ext uri="{FF2B5EF4-FFF2-40B4-BE49-F238E27FC236}">
                <a16:creationId xmlns:a16="http://schemas.microsoft.com/office/drawing/2014/main" id="{5CDFD20D-8E4F-4E3A-AF87-93F23E0D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2650181"/>
            <a:ext cx="4343400" cy="18288"/>
          </a:xfrm>
          <a:custGeom>
            <a:avLst/>
            <a:gdLst>
              <a:gd name="csX0" fmla="*/ 0 w 4343400"/>
              <a:gd name="csY0" fmla="*/ 0 h 18288"/>
              <a:gd name="csX1" fmla="*/ 577052 w 4343400"/>
              <a:gd name="csY1" fmla="*/ 0 h 18288"/>
              <a:gd name="csX2" fmla="*/ 1067235 w 4343400"/>
              <a:gd name="csY2" fmla="*/ 0 h 18288"/>
              <a:gd name="csX3" fmla="*/ 1600853 w 4343400"/>
              <a:gd name="csY3" fmla="*/ 0 h 18288"/>
              <a:gd name="csX4" fmla="*/ 2264773 w 4343400"/>
              <a:gd name="csY4" fmla="*/ 0 h 18288"/>
              <a:gd name="csX5" fmla="*/ 2841825 w 4343400"/>
              <a:gd name="csY5" fmla="*/ 0 h 18288"/>
              <a:gd name="csX6" fmla="*/ 3375442 w 4343400"/>
              <a:gd name="csY6" fmla="*/ 0 h 18288"/>
              <a:gd name="csX7" fmla="*/ 4343400 w 4343400"/>
              <a:gd name="csY7" fmla="*/ 0 h 18288"/>
              <a:gd name="csX8" fmla="*/ 4343400 w 4343400"/>
              <a:gd name="csY8" fmla="*/ 18288 h 18288"/>
              <a:gd name="csX9" fmla="*/ 3722914 w 4343400"/>
              <a:gd name="csY9" fmla="*/ 18288 h 18288"/>
              <a:gd name="csX10" fmla="*/ 3189297 w 4343400"/>
              <a:gd name="csY10" fmla="*/ 18288 h 18288"/>
              <a:gd name="csX11" fmla="*/ 2481943 w 4343400"/>
              <a:gd name="csY11" fmla="*/ 18288 h 18288"/>
              <a:gd name="csX12" fmla="*/ 1904891 w 4343400"/>
              <a:gd name="csY12" fmla="*/ 18288 h 18288"/>
              <a:gd name="csX13" fmla="*/ 1414707 w 4343400"/>
              <a:gd name="csY13" fmla="*/ 18288 h 18288"/>
              <a:gd name="csX14" fmla="*/ 750788 w 4343400"/>
              <a:gd name="csY14" fmla="*/ 18288 h 18288"/>
              <a:gd name="csX15" fmla="*/ 0 w 4343400"/>
              <a:gd name="csY15" fmla="*/ 18288 h 18288"/>
              <a:gd name="csX16" fmla="*/ 0 w 434340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343400" h="18288" fill="none" extrusionOk="0">
                <a:moveTo>
                  <a:pt x="0" y="0"/>
                </a:moveTo>
                <a:cubicBezTo>
                  <a:pt x="233209" y="-19550"/>
                  <a:pt x="330816" y="19068"/>
                  <a:pt x="577052" y="0"/>
                </a:cubicBezTo>
                <a:cubicBezTo>
                  <a:pt x="823288" y="-19068"/>
                  <a:pt x="875077" y="10360"/>
                  <a:pt x="1067235" y="0"/>
                </a:cubicBezTo>
                <a:cubicBezTo>
                  <a:pt x="1259393" y="-10360"/>
                  <a:pt x="1410699" y="2939"/>
                  <a:pt x="1600853" y="0"/>
                </a:cubicBezTo>
                <a:cubicBezTo>
                  <a:pt x="1791007" y="-2939"/>
                  <a:pt x="2101644" y="-26225"/>
                  <a:pt x="2264773" y="0"/>
                </a:cubicBezTo>
                <a:cubicBezTo>
                  <a:pt x="2427902" y="26225"/>
                  <a:pt x="2690426" y="-27726"/>
                  <a:pt x="2841825" y="0"/>
                </a:cubicBezTo>
                <a:cubicBezTo>
                  <a:pt x="2993224" y="27726"/>
                  <a:pt x="3172320" y="-18569"/>
                  <a:pt x="3375442" y="0"/>
                </a:cubicBezTo>
                <a:cubicBezTo>
                  <a:pt x="3578564" y="18569"/>
                  <a:pt x="4003119" y="21909"/>
                  <a:pt x="4343400" y="0"/>
                </a:cubicBezTo>
                <a:cubicBezTo>
                  <a:pt x="4343798" y="7429"/>
                  <a:pt x="4343380" y="10822"/>
                  <a:pt x="4343400" y="18288"/>
                </a:cubicBezTo>
                <a:cubicBezTo>
                  <a:pt x="4109047" y="14709"/>
                  <a:pt x="3996986" y="7919"/>
                  <a:pt x="3722914" y="18288"/>
                </a:cubicBezTo>
                <a:cubicBezTo>
                  <a:pt x="3448842" y="28657"/>
                  <a:pt x="3340973" y="29252"/>
                  <a:pt x="3189297" y="18288"/>
                </a:cubicBezTo>
                <a:cubicBezTo>
                  <a:pt x="3037621" y="7324"/>
                  <a:pt x="2636891" y="-9539"/>
                  <a:pt x="2481943" y="18288"/>
                </a:cubicBezTo>
                <a:cubicBezTo>
                  <a:pt x="2326995" y="46115"/>
                  <a:pt x="2131632" y="740"/>
                  <a:pt x="1904891" y="18288"/>
                </a:cubicBezTo>
                <a:cubicBezTo>
                  <a:pt x="1678150" y="35836"/>
                  <a:pt x="1575362" y="-3381"/>
                  <a:pt x="1414707" y="18288"/>
                </a:cubicBezTo>
                <a:cubicBezTo>
                  <a:pt x="1254052" y="39957"/>
                  <a:pt x="1051093" y="-335"/>
                  <a:pt x="750788" y="18288"/>
                </a:cubicBezTo>
                <a:cubicBezTo>
                  <a:pt x="450483" y="36911"/>
                  <a:pt x="293781" y="22900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343400" h="18288" stroke="0" extrusionOk="0">
                <a:moveTo>
                  <a:pt x="0" y="0"/>
                </a:moveTo>
                <a:cubicBezTo>
                  <a:pt x="212719" y="-28531"/>
                  <a:pt x="340561" y="-1164"/>
                  <a:pt x="577052" y="0"/>
                </a:cubicBezTo>
                <a:cubicBezTo>
                  <a:pt x="813543" y="1164"/>
                  <a:pt x="866967" y="-9376"/>
                  <a:pt x="1067235" y="0"/>
                </a:cubicBezTo>
                <a:cubicBezTo>
                  <a:pt x="1267503" y="9376"/>
                  <a:pt x="1485778" y="-20470"/>
                  <a:pt x="1774589" y="0"/>
                </a:cubicBezTo>
                <a:cubicBezTo>
                  <a:pt x="2063400" y="20470"/>
                  <a:pt x="2090152" y="-14502"/>
                  <a:pt x="2351641" y="0"/>
                </a:cubicBezTo>
                <a:cubicBezTo>
                  <a:pt x="2613130" y="14502"/>
                  <a:pt x="2802864" y="19125"/>
                  <a:pt x="2928693" y="0"/>
                </a:cubicBezTo>
                <a:cubicBezTo>
                  <a:pt x="3054522" y="-19125"/>
                  <a:pt x="3482611" y="-2038"/>
                  <a:pt x="3636046" y="0"/>
                </a:cubicBezTo>
                <a:cubicBezTo>
                  <a:pt x="3789481" y="2038"/>
                  <a:pt x="4012363" y="973"/>
                  <a:pt x="4343400" y="0"/>
                </a:cubicBezTo>
                <a:cubicBezTo>
                  <a:pt x="4342514" y="5429"/>
                  <a:pt x="4344221" y="14046"/>
                  <a:pt x="4343400" y="18288"/>
                </a:cubicBezTo>
                <a:cubicBezTo>
                  <a:pt x="4078870" y="-6138"/>
                  <a:pt x="4015967" y="29658"/>
                  <a:pt x="3809782" y="18288"/>
                </a:cubicBezTo>
                <a:cubicBezTo>
                  <a:pt x="3603597" y="6918"/>
                  <a:pt x="3495552" y="24439"/>
                  <a:pt x="3189297" y="18288"/>
                </a:cubicBezTo>
                <a:cubicBezTo>
                  <a:pt x="2883042" y="12137"/>
                  <a:pt x="2850610" y="32583"/>
                  <a:pt x="2568811" y="18288"/>
                </a:cubicBezTo>
                <a:cubicBezTo>
                  <a:pt x="2287012" y="3993"/>
                  <a:pt x="2279820" y="23580"/>
                  <a:pt x="1991759" y="18288"/>
                </a:cubicBezTo>
                <a:cubicBezTo>
                  <a:pt x="1703698" y="12996"/>
                  <a:pt x="1616455" y="23157"/>
                  <a:pt x="1284405" y="18288"/>
                </a:cubicBezTo>
                <a:cubicBezTo>
                  <a:pt x="952355" y="13419"/>
                  <a:pt x="783530" y="16053"/>
                  <a:pt x="577052" y="18288"/>
                </a:cubicBezTo>
                <a:cubicBezTo>
                  <a:pt x="370574" y="20523"/>
                  <a:pt x="173929" y="519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556EC6-45AA-1A70-8D00-37D7946BCD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908005"/>
            <a:ext cx="5295015" cy="3268957"/>
          </a:xfrm>
        </p:spPr>
        <p:txBody>
          <a:bodyPr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Improves critical thinking development through analysis, questioning, and justification of opinions.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Increases engagement among learners during discussions.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Enhances learning outcomes, with research indicating better academic performance in collaborative groups compared to individual work (Qureshi et al., 2023).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Supports deeper understanding of ideas through group interactions.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BF3DEBC-11B5-BB11-A2CC-3450C71ED07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6397" y="502825"/>
            <a:ext cx="2603605" cy="260360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8DA4350-6445-613B-B944-52F4457EDBD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24328" y="828276"/>
            <a:ext cx="2603605" cy="195270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F74FF29-8D93-B9A9-2D49-28AE447AB2D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6397" y="3443726"/>
            <a:ext cx="5431536" cy="2715768"/>
          </a:xfrm>
          <a:prstGeom prst="rect">
            <a:avLst/>
          </a:prstGeom>
        </p:spPr>
      </p:pic>
      <p:pic>
        <p:nvPicPr>
          <p:cNvPr id="4" name="Tuesday at 11_38 PM slide 2ana">
            <a:hlinkClick r:id="" action="ppaction://media"/>
            <a:extLst>
              <a:ext uri="{FF2B5EF4-FFF2-40B4-BE49-F238E27FC236}">
                <a16:creationId xmlns:a16="http://schemas.microsoft.com/office/drawing/2014/main" id="{1F924D62-0511-6A7E-4E11-CB3DA7556AA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715125" y="607853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2068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950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Slide Background Fill">
            <a:extLst>
              <a:ext uri="{FF2B5EF4-FFF2-40B4-BE49-F238E27FC236}">
                <a16:creationId xmlns:a16="http://schemas.microsoft.com/office/drawing/2014/main" id="{913AE63C-D5B4-45D1-ACFC-648CFFCF9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Color Cover">
            <a:extLst>
              <a:ext uri="{FF2B5EF4-FFF2-40B4-BE49-F238E27FC236}">
                <a16:creationId xmlns:a16="http://schemas.microsoft.com/office/drawing/2014/main" id="{34DE9D20-D6C2-4834-9EE9-EC583F3FE5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65029CA8-B9AC-4FB9-ABD9-29D56968DF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51" y="0"/>
            <a:ext cx="6064235" cy="6858000"/>
            <a:chOff x="651279" y="598259"/>
            <a:chExt cx="10889442" cy="5680742"/>
          </a:xfrm>
        </p:grpSpPr>
        <p:sp>
          <p:nvSpPr>
            <p:cNvPr id="17" name="Color">
              <a:extLst>
                <a:ext uri="{FF2B5EF4-FFF2-40B4-BE49-F238E27FC236}">
                  <a16:creationId xmlns:a16="http://schemas.microsoft.com/office/drawing/2014/main" id="{5AE17642-D811-47CD-8BA8-18FF5FE9B9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Color">
              <a:extLst>
                <a:ext uri="{FF2B5EF4-FFF2-40B4-BE49-F238E27FC236}">
                  <a16:creationId xmlns:a16="http://schemas.microsoft.com/office/drawing/2014/main" id="{7A882BBB-2A6D-439B-B6A2-994C8A3CF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7C129F54-D560-6D33-3CC4-D9D70EAC487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8767" r="2" b="9817"/>
          <a:stretch>
            <a:fillRect/>
          </a:stretch>
        </p:blipFill>
        <p:spPr>
          <a:xfrm>
            <a:off x="6707168" y="806015"/>
            <a:ext cx="4855862" cy="263568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99B006F-8B74-BD49-3C5E-B4D28A15C2D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4526" r="3359" b="2"/>
          <a:stretch>
            <a:fillRect/>
          </a:stretch>
        </p:blipFill>
        <p:spPr>
          <a:xfrm>
            <a:off x="6707168" y="3506528"/>
            <a:ext cx="4855862" cy="2635689"/>
          </a:xfrm>
          <a:prstGeom prst="rect">
            <a:avLst/>
          </a:prstGeom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83187ED-E885-B3C1-AB95-ABBDF72373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676656"/>
            <a:ext cx="5074368" cy="2031263"/>
          </a:xfrm>
        </p:spPr>
        <p:txBody>
          <a:bodyPr anchor="b">
            <a:normAutofit/>
          </a:bodyPr>
          <a:lstStyle/>
          <a:p>
            <a:r>
              <a:rPr lang="en-GB" sz="3200" dirty="0">
                <a:solidFill>
                  <a:schemeClr val="bg1"/>
                </a:solidFill>
                <a:latin typeface="Arial Black" panose="020B0A04020102020204" pitchFamily="34" charset="0"/>
              </a:rPr>
              <a:t>Professional Practice Benefits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4BD7B5-1377-62F9-E1BE-ACAE6561B2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383" y="3506528"/>
            <a:ext cx="5074368" cy="2674816"/>
          </a:xfrm>
        </p:spPr>
        <p:txBody>
          <a:bodyPr anchor="t">
            <a:normAutofit/>
          </a:bodyPr>
          <a:lstStyle/>
          <a:p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Collaborative learning is crucial for professional practice as it imitates real workplace settings.</a:t>
            </a:r>
          </a:p>
          <a:p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Employees typically work in teams rather than alone to address challenges.</a:t>
            </a:r>
          </a:p>
          <a:p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Teamwork is vital in sectors such as healthcare and engineering for successful outcomes (Campbell, 2026).</a:t>
            </a:r>
          </a:p>
          <a:p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Such learning fosters essential communication and problem-solving skills needed for employment.</a:t>
            </a:r>
            <a:endParaRPr lang="en-GB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slide3 Ana">
            <a:hlinkClick r:id="" action="ppaction://media"/>
            <a:extLst>
              <a:ext uri="{FF2B5EF4-FFF2-40B4-BE49-F238E27FC236}">
                <a16:creationId xmlns:a16="http://schemas.microsoft.com/office/drawing/2014/main" id="{23726B15-D1F0-0671-C064-4A0122535A6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326588" y="6181344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3764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3964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AC1364A-3E3D-4F0D-8776-78AF3A270D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9D3D0B-0490-A810-3A02-2D61A4B3DC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7501" y="329184"/>
            <a:ext cx="6755626" cy="1783080"/>
          </a:xfrm>
        </p:spPr>
        <p:txBody>
          <a:bodyPr anchor="b">
            <a:normAutofit/>
          </a:bodyPr>
          <a:lstStyle/>
          <a:p>
            <a:r>
              <a:rPr lang="en-GB" sz="3200" dirty="0">
                <a:latin typeface="Arial Black" panose="020B0A04020102020204" pitchFamily="34" charset="0"/>
              </a:rPr>
              <a:t>Global Business Context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7794B34-F51F-EBAD-E018-EDD5255D672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380" y="0"/>
            <a:ext cx="3907536" cy="3907536"/>
          </a:xfrm>
          <a:prstGeom prst="rect">
            <a:avLst/>
          </a:prstGeom>
        </p:spPr>
      </p:pic>
      <p:sp>
        <p:nvSpPr>
          <p:cNvPr id="14" name="sketchy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7494" y="2395728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1F51445-E3B1-7682-905D-A52A862CD16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3013" y="4149598"/>
            <a:ext cx="2949982" cy="209880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6AF637-8D8E-779B-2924-F0B3C6B7E2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7494" y="2706624"/>
            <a:ext cx="6755626" cy="3483864"/>
          </a:xfrm>
        </p:spPr>
        <p:txBody>
          <a:bodyPr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Collaborative learning equips individuals to work effectively in diverse cultural settings.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Multinational companies utilise virtual teams from various countries to enhance teamwork (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Zalli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2024).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Diversity in teams fosters innovation by bringing together different perspectives.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approach promotes global citizenship and intercultural competence (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Zalli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2024).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dlide4 ana">
            <a:hlinkClick r:id="" action="ppaction://media"/>
            <a:extLst>
              <a:ext uri="{FF2B5EF4-FFF2-40B4-BE49-F238E27FC236}">
                <a16:creationId xmlns:a16="http://schemas.microsoft.com/office/drawing/2014/main" id="{1E12D5D3-8139-D9C6-AC7B-9E32D0C9AE4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834313" y="563403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9546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534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419CEF-B04D-4729-D35F-EB2008BA79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568" y="953938"/>
            <a:ext cx="3220329" cy="2027227"/>
          </a:xfrm>
        </p:spPr>
        <p:txBody>
          <a:bodyPr anchor="t">
            <a:normAutofit/>
          </a:bodyPr>
          <a:lstStyle/>
          <a:p>
            <a:r>
              <a:rPr lang="en-GB" sz="3200" dirty="0">
                <a:solidFill>
                  <a:srgbClr val="FFFFFF"/>
                </a:solidFill>
                <a:latin typeface="Arial Black" panose="020B0A04020102020204" pitchFamily="34" charset="0"/>
              </a:rPr>
              <a:t>Critical Perspective – Limitations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00426CB-3B15-D63C-D163-FEA9BFE362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87644937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slide5 Ana">
            <a:hlinkClick r:id="" action="ppaction://media"/>
            <a:extLst>
              <a:ext uri="{FF2B5EF4-FFF2-40B4-BE49-F238E27FC236}">
                <a16:creationId xmlns:a16="http://schemas.microsoft.com/office/drawing/2014/main" id="{7834045B-2886-76AA-1DA2-FD73BDC51EE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4583756" y="5763269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4688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457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0DBEDC-F730-9A68-F8BF-83C5986F58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3200" dirty="0">
                <a:latin typeface="Arial Black" panose="020B0A04020102020204" pitchFamily="34" charset="0"/>
              </a:rPr>
              <a:t>Conclusion </a:t>
            </a:r>
          </a:p>
        </p:txBody>
      </p:sp>
      <p:pic>
        <p:nvPicPr>
          <p:cNvPr id="14" name="Picture 13" descr="Hands-on top of each other">
            <a:extLst>
              <a:ext uri="{FF2B5EF4-FFF2-40B4-BE49-F238E27FC236}">
                <a16:creationId xmlns:a16="http://schemas.microsoft.com/office/drawing/2014/main" id="{92BF1482-09F9-BA07-AC02-06CE2C8F726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6494" r="13795" b="1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5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C6E339-65A1-F671-B7C5-987004B2F3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Improves critical thinking, engagement, and professional skills.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Supports global collaboration and teamwork.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Essential for cultural awareness in global business environments.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Challenges like unequal participation and communication barriers can be managed with effective strategies.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Remains a key approach in modern education and professional development.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slide6 ana">
            <a:hlinkClick r:id="" action="ppaction://media"/>
            <a:extLst>
              <a:ext uri="{FF2B5EF4-FFF2-40B4-BE49-F238E27FC236}">
                <a16:creationId xmlns:a16="http://schemas.microsoft.com/office/drawing/2014/main" id="{94607BCD-C4B2-3E02-1B69-87DE84E1A63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999248" y="578408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0832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686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599E55-407E-4F20-CD99-61E058706D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 Black" panose="020B0A04020102020204" pitchFamily="34" charset="0"/>
              </a:rPr>
              <a:t>References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7E9C17-3E80-1FCC-0E08-38B37C5DBD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05" y="1816196"/>
            <a:ext cx="12047838" cy="4344142"/>
          </a:xfrm>
        </p:spPr>
        <p:txBody>
          <a:bodyPr>
            <a:no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Buck Jensen, C., Norbye, B., Abrandt Dahlgren, M., Tornqvist, T., &amp; Iversen, A. (2023).Students in interprofessional clinical placements: How supervision facilitates patient-centeredness in collaborative learning.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The Clinical Supervisor, 42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(2), 352–374.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Campbell, C. G., Babik, I., &amp; Crowley, S. J. (2026).Advancing students’ teamwork competency via an action research intervention: Lessons learned and their implications.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College Teaching, 74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(1), 62–71.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Demetriou, K. (2023).Strengths and weaknesses of using educational technology in inclusive settings with limited available resources: Reflections on a classroom-based computer-mediated collaborative learning approach.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Learning Technology, 18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(3), 279–303.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Glaister, C., Griggs, V., Martinez Gonzalez, O., &amp; Hussain, M. (2024).Informal collaborative learning (ICL): Student perspectives on the role of informal collaborative learning in higher education.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Teaching in Higher Education, 29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(8), 2025–2041.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Qureshi, M. A., Khaskheli, A., Qureshi, J. A., Raza, S. A., &amp;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Yousufi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S. Q. (2023).Factors affecting students’ learning performance through collaborative learning and engagement.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Interactive Learning Environments, 31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(4), 2371–2391.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Yaacob, A., Mohd Asraf, R., Hussain, R. M. R., &amp; Ismail, S. N. (2021).Empowering learners’ reflective thinking through collaborative reflective learning.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Instruction, 14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(1), 709–726.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Yang, X. (2023).A historical review of collaborative learning and cooperative learning. </a:t>
            </a:r>
            <a:r>
              <a:rPr lang="en-US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TechTrends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, 67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(4), 718–728.</a:t>
            </a:r>
          </a:p>
          <a:p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Zalli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E. (2024).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Globalisation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and education: Exploring the exchange of ideas, values, and traditions in promoting cultural understanding and global citizenship.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Interdisciplinary Journal of Research and Development, 11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(1), 55.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Zhu, M., Gardner, D. G., &amp; Chen, H. (2018).Relationships between work team climate, individual motivation, and creativity.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Management, 44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(5), 2094–2115.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46301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743</Words>
  <PresentationFormat>Widescreen</PresentationFormat>
  <Paragraphs>41</Paragraphs>
  <Slides>7</Slides>
  <Notes>0</Notes>
  <HiddenSlides>0</HiddenSlides>
  <MMClips>6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Aptos</vt:lpstr>
      <vt:lpstr>Aptos Display</vt:lpstr>
      <vt:lpstr>Arial</vt:lpstr>
      <vt:lpstr>Arial Black</vt:lpstr>
      <vt:lpstr>Office Theme</vt:lpstr>
      <vt:lpstr>Definition &amp; Introduction</vt:lpstr>
      <vt:lpstr>Benefits – Critical Thinking &amp; Engagement</vt:lpstr>
      <vt:lpstr>Professional Practice Benefits</vt:lpstr>
      <vt:lpstr>Global Business Context</vt:lpstr>
      <vt:lpstr>Critical Perspective – Limitations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2026-04-27T20:51:49Z</dcterms:created>
  <dcterms:modified xsi:type="dcterms:W3CDTF">2026-04-29T19:01:00Z</dcterms:modified>
</cp:coreProperties>
</file>