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4"/>
  </p:sldMasterIdLst>
  <p:sldIdLst>
    <p:sldId id="257" r:id="rId5"/>
  </p:sldIdLst>
  <p:sldSz cx="30240288" cy="213804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C5F21F-6BCA-414B-90F2-1506FB84D847}" v="23" dt="2026-03-12T20:54:24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340" autoAdjust="0"/>
    <p:restoredTop sz="94660"/>
  </p:normalViewPr>
  <p:slideViewPr>
    <p:cSldViewPr snapToGrid="0">
      <p:cViewPr varScale="1">
        <p:scale>
          <a:sx n="27" d="100"/>
          <a:sy n="27" d="100"/>
        </p:scale>
        <p:origin x="1714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3801" y="7839503"/>
            <a:ext cx="21828471" cy="7054429"/>
          </a:xfrm>
        </p:spPr>
        <p:txBody>
          <a:bodyPr anchor="b">
            <a:normAutofit/>
          </a:bodyPr>
          <a:lstStyle>
            <a:lvl1pPr>
              <a:defRPr sz="1683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3801" y="14893926"/>
            <a:ext cx="21828471" cy="3511292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14253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507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276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701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1268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552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9775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4029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104897" y="13471612"/>
            <a:ext cx="4614994" cy="2437275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00016" y="14121265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096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3011" y="1945721"/>
            <a:ext cx="21791259" cy="39932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3797" y="6651696"/>
            <a:ext cx="21800473" cy="117770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94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7" y="6467639"/>
            <a:ext cx="21800473" cy="4579120"/>
          </a:xfrm>
        </p:spPr>
        <p:txBody>
          <a:bodyPr anchor="b"/>
          <a:lstStyle>
            <a:lvl1pPr algn="l">
              <a:defRPr sz="1247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3797" y="11165346"/>
            <a:ext cx="21800473" cy="2682377"/>
          </a:xfrm>
        </p:spPr>
        <p:txBody>
          <a:bodyPr anchor="t"/>
          <a:lstStyle>
            <a:lvl1pPr marL="0" indent="0" algn="l">
              <a:buNone/>
              <a:defRPr sz="6235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1425367" indent="0">
              <a:buNone/>
              <a:defRPr sz="5612">
                <a:solidFill>
                  <a:schemeClr val="tx1">
                    <a:tint val="75000"/>
                  </a:schemeClr>
                </a:solidFill>
              </a:defRPr>
            </a:lvl2pPr>
            <a:lvl3pPr marL="2850733" indent="0">
              <a:buNone/>
              <a:defRPr sz="4988">
                <a:solidFill>
                  <a:schemeClr val="tx1">
                    <a:tint val="75000"/>
                  </a:schemeClr>
                </a:solidFill>
              </a:defRPr>
            </a:lvl3pPr>
            <a:lvl4pPr marL="42761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14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68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22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75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29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192" y="9871942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90692" y="10113908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97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3801" y="6661380"/>
            <a:ext cx="10574613" cy="1174520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651106" y="6661380"/>
            <a:ext cx="10573164" cy="1174520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90692" y="2455988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027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91787" y="6941713"/>
            <a:ext cx="9506628" cy="1796550"/>
          </a:xfrm>
        </p:spPr>
        <p:txBody>
          <a:bodyPr anchor="b">
            <a:noAutofit/>
          </a:bodyPr>
          <a:lstStyle>
            <a:lvl1pPr marL="0" indent="0">
              <a:buNone/>
              <a:defRPr sz="7482" b="0"/>
            </a:lvl1pPr>
            <a:lvl2pPr marL="1425367" indent="0">
              <a:buNone/>
              <a:defRPr sz="6235" b="1"/>
            </a:lvl2pPr>
            <a:lvl3pPr marL="2850733" indent="0">
              <a:buNone/>
              <a:defRPr sz="5612" b="1"/>
            </a:lvl3pPr>
            <a:lvl4pPr marL="4276100" indent="0">
              <a:buNone/>
              <a:defRPr sz="4988" b="1"/>
            </a:lvl4pPr>
            <a:lvl5pPr marL="5701467" indent="0">
              <a:buNone/>
              <a:defRPr sz="4988" b="1"/>
            </a:lvl5pPr>
            <a:lvl6pPr marL="7126834" indent="0">
              <a:buNone/>
              <a:defRPr sz="4988" b="1"/>
            </a:lvl6pPr>
            <a:lvl7pPr marL="8552200" indent="0">
              <a:buNone/>
              <a:defRPr sz="4988" b="1"/>
            </a:lvl7pPr>
            <a:lvl8pPr marL="9977567" indent="0">
              <a:buNone/>
              <a:defRPr sz="4988" b="1"/>
            </a:lvl8pPr>
            <a:lvl9pPr marL="11402934" indent="0">
              <a:buNone/>
              <a:defRPr sz="498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3796" y="8738264"/>
            <a:ext cx="10574616" cy="96823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8705571" y="6931649"/>
            <a:ext cx="9502141" cy="1796550"/>
          </a:xfrm>
        </p:spPr>
        <p:txBody>
          <a:bodyPr anchor="b">
            <a:noAutofit/>
          </a:bodyPr>
          <a:lstStyle>
            <a:lvl1pPr marL="0" indent="0">
              <a:buNone/>
              <a:defRPr sz="7482" b="0"/>
            </a:lvl1pPr>
            <a:lvl2pPr marL="1425367" indent="0">
              <a:buNone/>
              <a:defRPr sz="6235" b="1"/>
            </a:lvl2pPr>
            <a:lvl3pPr marL="2850733" indent="0">
              <a:buNone/>
              <a:defRPr sz="5612" b="1"/>
            </a:lvl3pPr>
            <a:lvl4pPr marL="4276100" indent="0">
              <a:buNone/>
              <a:defRPr sz="4988" b="1"/>
            </a:lvl4pPr>
            <a:lvl5pPr marL="5701467" indent="0">
              <a:buNone/>
              <a:defRPr sz="4988" b="1"/>
            </a:lvl5pPr>
            <a:lvl6pPr marL="7126834" indent="0">
              <a:buNone/>
              <a:defRPr sz="4988" b="1"/>
            </a:lvl6pPr>
            <a:lvl7pPr marL="8552200" indent="0">
              <a:buNone/>
              <a:defRPr sz="4988" b="1"/>
            </a:lvl7pPr>
            <a:lvl8pPr marL="9977567" indent="0">
              <a:buNone/>
              <a:defRPr sz="4988" b="1"/>
            </a:lvl8pPr>
            <a:lvl9pPr marL="11402934" indent="0">
              <a:buNone/>
              <a:defRPr sz="498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7639226" y="8728201"/>
            <a:ext cx="10568491" cy="96823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90692" y="2455988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85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3006" y="1945721"/>
            <a:ext cx="21791263" cy="39932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78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75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6" y="1390721"/>
            <a:ext cx="8696345" cy="3043743"/>
          </a:xfrm>
        </p:spPr>
        <p:txBody>
          <a:bodyPr anchor="b"/>
          <a:lstStyle>
            <a:lvl1pPr algn="l">
              <a:defRPr sz="6235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87295" y="1390725"/>
            <a:ext cx="12536974" cy="16881649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3796" y="4983824"/>
            <a:ext cx="8696345" cy="13288539"/>
          </a:xfrm>
        </p:spPr>
        <p:txBody>
          <a:bodyPr/>
          <a:lstStyle>
            <a:lvl1pPr marL="0" indent="0">
              <a:buNone/>
              <a:defRPr sz="4365"/>
            </a:lvl1pPr>
            <a:lvl2pPr marL="1425367" indent="0">
              <a:buNone/>
              <a:defRPr sz="3741"/>
            </a:lvl2pPr>
            <a:lvl3pPr marL="2850733" indent="0">
              <a:buNone/>
              <a:defRPr sz="3118"/>
            </a:lvl3pPr>
            <a:lvl4pPr marL="4276100" indent="0">
              <a:buNone/>
              <a:defRPr sz="2806"/>
            </a:lvl4pPr>
            <a:lvl5pPr marL="5701467" indent="0">
              <a:buNone/>
              <a:defRPr sz="2806"/>
            </a:lvl5pPr>
            <a:lvl6pPr marL="7126834" indent="0">
              <a:buNone/>
              <a:defRPr sz="2806"/>
            </a:lvl6pPr>
            <a:lvl7pPr marL="8552200" indent="0">
              <a:buNone/>
              <a:defRPr sz="2806"/>
            </a:lvl7pPr>
            <a:lvl8pPr marL="9977567" indent="0">
              <a:buNone/>
              <a:defRPr sz="2806"/>
            </a:lvl8pPr>
            <a:lvl9pPr marL="11402934" indent="0">
              <a:buNone/>
              <a:defRPr sz="280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57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7" y="14966315"/>
            <a:ext cx="21800473" cy="1766858"/>
          </a:xfrm>
        </p:spPr>
        <p:txBody>
          <a:bodyPr anchor="b">
            <a:normAutofit/>
          </a:bodyPr>
          <a:lstStyle>
            <a:lvl1pPr algn="l">
              <a:defRPr sz="7482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3797" y="1979562"/>
            <a:ext cx="21800473" cy="12018226"/>
          </a:xfrm>
        </p:spPr>
        <p:txBody>
          <a:bodyPr anchor="t">
            <a:normAutofit/>
          </a:bodyPr>
          <a:lstStyle>
            <a:lvl1pPr marL="0" indent="0" algn="ctr">
              <a:buNone/>
              <a:defRPr sz="4988"/>
            </a:lvl1pPr>
            <a:lvl2pPr marL="1425367" indent="0">
              <a:buNone/>
              <a:defRPr sz="4988"/>
            </a:lvl2pPr>
            <a:lvl3pPr marL="2850733" indent="0">
              <a:buNone/>
              <a:defRPr sz="4988"/>
            </a:lvl3pPr>
            <a:lvl4pPr marL="4276100" indent="0">
              <a:buNone/>
              <a:defRPr sz="4988"/>
            </a:lvl4pPr>
            <a:lvl5pPr marL="5701467" indent="0">
              <a:buNone/>
              <a:defRPr sz="4988"/>
            </a:lvl5pPr>
            <a:lvl6pPr marL="7126834" indent="0">
              <a:buNone/>
              <a:defRPr sz="4988"/>
            </a:lvl6pPr>
            <a:lvl7pPr marL="8552200" indent="0">
              <a:buNone/>
              <a:defRPr sz="4988"/>
            </a:lvl7pPr>
            <a:lvl8pPr marL="9977567" indent="0">
              <a:buNone/>
              <a:defRPr sz="4988"/>
            </a:lvl8pPr>
            <a:lvl9pPr marL="11402934" indent="0">
              <a:buNone/>
              <a:defRPr sz="498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3797" y="16733173"/>
            <a:ext cx="21800473" cy="1539193"/>
          </a:xfrm>
        </p:spPr>
        <p:txBody>
          <a:bodyPr>
            <a:normAutofit/>
          </a:bodyPr>
          <a:lstStyle>
            <a:lvl1pPr marL="0" indent="0">
              <a:buNone/>
              <a:defRPr sz="3741"/>
            </a:lvl1pPr>
            <a:lvl2pPr marL="1425367" indent="0">
              <a:buNone/>
              <a:defRPr sz="3741"/>
            </a:lvl2pPr>
            <a:lvl3pPr marL="2850733" indent="0">
              <a:buNone/>
              <a:defRPr sz="3118"/>
            </a:lvl3pPr>
            <a:lvl4pPr marL="4276100" indent="0">
              <a:buNone/>
              <a:defRPr sz="2806"/>
            </a:lvl4pPr>
            <a:lvl5pPr marL="5701467" indent="0">
              <a:buNone/>
              <a:defRPr sz="2806"/>
            </a:lvl5pPr>
            <a:lvl6pPr marL="7126834" indent="0">
              <a:buNone/>
              <a:defRPr sz="2806"/>
            </a:lvl6pPr>
            <a:lvl7pPr marL="8552200" indent="0">
              <a:buNone/>
              <a:defRPr sz="2806"/>
            </a:lvl7pPr>
            <a:lvl8pPr marL="9977567" indent="0">
              <a:buNone/>
              <a:defRPr sz="2806"/>
            </a:lvl8pPr>
            <a:lvl9pPr marL="11402934" indent="0">
              <a:buNone/>
              <a:defRPr sz="280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15309439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690692" y="15535240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466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7" y="1900484"/>
            <a:ext cx="21800473" cy="9717661"/>
          </a:xfrm>
        </p:spPr>
        <p:txBody>
          <a:bodyPr anchor="ctr">
            <a:normAutofit/>
          </a:bodyPr>
          <a:lstStyle>
            <a:lvl1pPr algn="l">
              <a:defRPr sz="14964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3797" y="13574142"/>
            <a:ext cx="21800473" cy="4850550"/>
          </a:xfrm>
        </p:spPr>
        <p:txBody>
          <a:bodyPr anchor="ctr">
            <a:normAutofit/>
          </a:bodyPr>
          <a:lstStyle>
            <a:lvl1pPr marL="0" indent="0" algn="l">
              <a:buNone/>
              <a:defRPr sz="5612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1425367" indent="0">
              <a:buNone/>
              <a:defRPr sz="5612">
                <a:solidFill>
                  <a:schemeClr val="tx1">
                    <a:tint val="75000"/>
                  </a:schemeClr>
                </a:solidFill>
              </a:defRPr>
            </a:lvl2pPr>
            <a:lvl3pPr marL="2850733" indent="0">
              <a:buNone/>
              <a:defRPr sz="4988">
                <a:solidFill>
                  <a:schemeClr val="tx1">
                    <a:tint val="75000"/>
                  </a:schemeClr>
                </a:solidFill>
              </a:defRPr>
            </a:lvl3pPr>
            <a:lvl4pPr marL="42761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14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68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22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75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29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9871942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90692" y="10113908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53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6383" y="1900485"/>
            <a:ext cx="20205126" cy="9027301"/>
          </a:xfrm>
        </p:spPr>
        <p:txBody>
          <a:bodyPr anchor="ctr">
            <a:normAutofit/>
          </a:bodyPr>
          <a:lstStyle>
            <a:lvl1pPr algn="l">
              <a:defRPr sz="14964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989905" y="10927785"/>
            <a:ext cx="18698075" cy="1187803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498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367" indent="0">
              <a:buFontTx/>
              <a:buNone/>
              <a:defRPr/>
            </a:lvl2pPr>
            <a:lvl3pPr marL="2850733" indent="0">
              <a:buFontTx/>
              <a:buNone/>
              <a:defRPr/>
            </a:lvl3pPr>
            <a:lvl4pPr marL="4276100" indent="0">
              <a:buFontTx/>
              <a:buNone/>
              <a:defRPr/>
            </a:lvl4pPr>
            <a:lvl5pPr marL="5701467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3797" y="13574142"/>
            <a:ext cx="21800473" cy="4850550"/>
          </a:xfrm>
        </p:spPr>
        <p:txBody>
          <a:bodyPr anchor="ctr">
            <a:normAutofit/>
          </a:bodyPr>
          <a:lstStyle>
            <a:lvl1pPr marL="0" indent="0" algn="l">
              <a:buNone/>
              <a:defRPr sz="5612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1425367" indent="0">
              <a:buNone/>
              <a:defRPr sz="5612">
                <a:solidFill>
                  <a:schemeClr val="tx1">
                    <a:tint val="75000"/>
                  </a:schemeClr>
                </a:solidFill>
              </a:defRPr>
            </a:lvl2pPr>
            <a:lvl3pPr marL="2850733" indent="0">
              <a:buNone/>
              <a:defRPr sz="4988">
                <a:solidFill>
                  <a:schemeClr val="tx1">
                    <a:tint val="75000"/>
                  </a:schemeClr>
                </a:solidFill>
              </a:defRPr>
            </a:lvl3pPr>
            <a:lvl4pPr marL="42761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14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68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2200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75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2934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192" y="9871942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690692" y="10113908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980316" y="2020216"/>
            <a:ext cx="1512408" cy="1823093"/>
          </a:xfrm>
          <a:prstGeom prst="rect">
            <a:avLst/>
          </a:prstGeom>
        </p:spPr>
        <p:txBody>
          <a:bodyPr vert="horz" lIns="285073" tIns="142536" rIns="285073" bIns="142536" rtlCol="0" anchor="ctr">
            <a:noAutofit/>
          </a:bodyPr>
          <a:lstStyle/>
          <a:p>
            <a:pPr lvl="0"/>
            <a:r>
              <a:rPr lang="en-US" sz="2494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7017612" y="9057561"/>
            <a:ext cx="1512408" cy="1823093"/>
          </a:xfrm>
          <a:prstGeom prst="rect">
            <a:avLst/>
          </a:prstGeom>
        </p:spPr>
        <p:txBody>
          <a:bodyPr vert="horz" lIns="285073" tIns="142536" rIns="285073" bIns="142536" rtlCol="0" anchor="ctr">
            <a:noAutofit/>
          </a:bodyPr>
          <a:lstStyle/>
          <a:p>
            <a:pPr lvl="0"/>
            <a:r>
              <a:rPr lang="en-US" sz="2494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3688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7" y="7601942"/>
            <a:ext cx="21800473" cy="8494957"/>
          </a:xfrm>
        </p:spPr>
        <p:txBody>
          <a:bodyPr anchor="b">
            <a:normAutofit/>
          </a:bodyPr>
          <a:lstStyle>
            <a:lvl1pPr algn="l">
              <a:defRPr sz="14964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3797" y="16154118"/>
            <a:ext cx="21800473" cy="22746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192" y="15309439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690692" y="15535240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16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7236383" y="1900485"/>
            <a:ext cx="20205126" cy="9027301"/>
          </a:xfrm>
        </p:spPr>
        <p:txBody>
          <a:bodyPr anchor="ctr">
            <a:normAutofit/>
          </a:bodyPr>
          <a:lstStyle>
            <a:lvl1pPr algn="l">
              <a:defRPr sz="14964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423796" y="13540952"/>
            <a:ext cx="22118972" cy="261316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2">
                <a:solidFill>
                  <a:schemeClr val="accent1"/>
                </a:solidFill>
              </a:defRPr>
            </a:lvl1pPr>
            <a:lvl2pPr marL="1425367" indent="0">
              <a:buFontTx/>
              <a:buNone/>
              <a:defRPr/>
            </a:lvl2pPr>
            <a:lvl3pPr marL="2850733" indent="0">
              <a:buFontTx/>
              <a:buNone/>
              <a:defRPr/>
            </a:lvl3pPr>
            <a:lvl4pPr marL="4276100" indent="0">
              <a:buFontTx/>
              <a:buNone/>
              <a:defRPr/>
            </a:lvl4pPr>
            <a:lvl5pPr marL="5701467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3796" y="16154118"/>
            <a:ext cx="22118972" cy="22746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192" y="15309439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690692" y="15535240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980316" y="2020216"/>
            <a:ext cx="1512408" cy="1823093"/>
          </a:xfrm>
          <a:prstGeom prst="rect">
            <a:avLst/>
          </a:prstGeom>
        </p:spPr>
        <p:txBody>
          <a:bodyPr vert="horz" lIns="285073" tIns="142536" rIns="285073" bIns="142536" rtlCol="0" anchor="ctr">
            <a:noAutofit/>
          </a:bodyPr>
          <a:lstStyle/>
          <a:p>
            <a:pPr lvl="0"/>
            <a:r>
              <a:rPr lang="en-US" sz="2494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017612" y="9057561"/>
            <a:ext cx="1512408" cy="1823093"/>
          </a:xfrm>
          <a:prstGeom prst="rect">
            <a:avLst/>
          </a:prstGeom>
        </p:spPr>
        <p:txBody>
          <a:bodyPr vert="horz" lIns="285073" tIns="142536" rIns="285073" bIns="142536" rtlCol="0" anchor="ctr">
            <a:noAutofit/>
          </a:bodyPr>
          <a:lstStyle/>
          <a:p>
            <a:pPr lvl="0"/>
            <a:r>
              <a:rPr lang="en-US" sz="24941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0390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3799" y="1955999"/>
            <a:ext cx="21800470" cy="8978729"/>
          </a:xfrm>
        </p:spPr>
        <p:txBody>
          <a:bodyPr anchor="ctr">
            <a:normAutofit/>
          </a:bodyPr>
          <a:lstStyle>
            <a:lvl1pPr algn="l">
              <a:defRPr sz="14964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423797" y="13540952"/>
            <a:ext cx="21800473" cy="261316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2">
                <a:solidFill>
                  <a:schemeClr val="accent1"/>
                </a:solidFill>
              </a:defRPr>
            </a:lvl1pPr>
            <a:lvl2pPr marL="1425367" indent="0">
              <a:buFontTx/>
              <a:buNone/>
              <a:defRPr/>
            </a:lvl2pPr>
            <a:lvl3pPr marL="2850733" indent="0">
              <a:buFontTx/>
              <a:buNone/>
              <a:defRPr/>
            </a:lvl3pPr>
            <a:lvl4pPr marL="4276100" indent="0">
              <a:buFontTx/>
              <a:buNone/>
              <a:defRPr/>
            </a:lvl4pPr>
            <a:lvl5pPr marL="5701467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3797" y="16154118"/>
            <a:ext cx="21800473" cy="22746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15309439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690692" y="15535240"/>
            <a:ext cx="1934591" cy="1138311"/>
          </a:xfrm>
        </p:spPr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90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465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2748128" y="1955998"/>
            <a:ext cx="5477024" cy="16472789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23799" y="1955998"/>
            <a:ext cx="15597520" cy="164727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192" y="2217215"/>
            <a:ext cx="4492244" cy="1583753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0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4" y="712682"/>
            <a:ext cx="6552062" cy="20696537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67535" y="2335"/>
            <a:ext cx="6456394" cy="21363316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604806" cy="2138045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33006" y="1945721"/>
            <a:ext cx="21791263" cy="39932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3797" y="6651696"/>
            <a:ext cx="21800473" cy="12115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704245" y="19126710"/>
            <a:ext cx="2534509" cy="11540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B472A-FE8A-4199-98EB-480EE416990F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3796" y="19128954"/>
            <a:ext cx="18905101" cy="11383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90692" y="2455988"/>
            <a:ext cx="1934591" cy="11383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235">
                <a:solidFill>
                  <a:srgbClr val="FEFFFF"/>
                </a:solidFill>
              </a:defRPr>
            </a:lvl1pPr>
          </a:lstStyle>
          <a:p>
            <a:fld id="{CFCEDD0C-B2CA-49C3-ACFE-F769721CF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002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</p:sldLayoutIdLst>
  <p:txStyles>
    <p:titleStyle>
      <a:lvl1pPr algn="l" defTabSz="1425367" rtl="0" eaLnBrk="1" latinLnBrk="0" hangingPunct="1">
        <a:spcBef>
          <a:spcPct val="0"/>
        </a:spcBef>
        <a:buNone/>
        <a:defRPr sz="11223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069025" indent="-1069025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561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316221" indent="-890854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4988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563417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436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4988784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414150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7839517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264884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0690250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115617" indent="-712683" algn="l" defTabSz="1425367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Font typeface="Wingdings 3" charset="2"/>
        <a:buChar char=""/>
        <a:defRPr sz="374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1pPr>
      <a:lvl2pPr marL="1425367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850733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3pPr>
      <a:lvl4pPr marL="4276100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4pPr>
      <a:lvl5pPr marL="5701467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5pPr>
      <a:lvl6pPr marL="7126834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6pPr>
      <a:lvl7pPr marL="8552200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7pPr>
      <a:lvl8pPr marL="9977567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8pPr>
      <a:lvl9pPr marL="11402934" algn="l" defTabSz="1425367" rtl="0" eaLnBrk="1" latinLnBrk="0" hangingPunct="1">
        <a:defRPr sz="561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sychologytoday.com/us/blog/leading-for-success/202602/10-strategies-to-develop-your-emotional-intelligence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s://journals.lww.com/plasreconsurg/fulltext/2023/01000/Building_Emotional_Intelligence.1.asp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hyperlink" Target="https://shunspirit.com/article/what-are-some-challenges-faced-with-emotional-intelligence" TargetMode="External"/><Relationship Id="rId5" Type="http://schemas.openxmlformats.org/officeDocument/2006/relationships/image" Target="../media/image4.jpeg"/><Relationship Id="rId10" Type="http://schemas.openxmlformats.org/officeDocument/2006/relationships/hyperlink" Target="https://www.health.harvard.edu/mind-and-mood/self-regulation-for-adults-strategies-for-getting-a-handle-on-emotions-and-behavior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positivepsychology.com/how-to-practice-mindfuln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CC869A2-DB64-A156-DA28-147AD1B2996C}"/>
              </a:ext>
            </a:extLst>
          </p:cNvPr>
          <p:cNvSpPr/>
          <p:nvPr/>
        </p:nvSpPr>
        <p:spPr>
          <a:xfrm>
            <a:off x="5585512" y="67180"/>
            <a:ext cx="17160240" cy="1920240"/>
          </a:xfrm>
          <a:prstGeom prst="roundRect">
            <a:avLst>
              <a:gd name="adj" fmla="val 50000"/>
            </a:avLst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77E491-37C9-A7CF-28BA-BEA514805A0A}"/>
              </a:ext>
            </a:extLst>
          </p:cNvPr>
          <p:cNvSpPr txBox="1"/>
          <p:nvPr/>
        </p:nvSpPr>
        <p:spPr>
          <a:xfrm>
            <a:off x="8282992" y="595704"/>
            <a:ext cx="117652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Developing emotional intelligence skills poster</a:t>
            </a:r>
          </a:p>
          <a:p>
            <a:endParaRPr lang="en-GB" dirty="0"/>
          </a:p>
        </p:txBody>
      </p:sp>
      <p:sp>
        <p:nvSpPr>
          <p:cNvPr id="5" name="Scroll: Vertical 4">
            <a:extLst>
              <a:ext uri="{FF2B5EF4-FFF2-40B4-BE49-F238E27FC236}">
                <a16:creationId xmlns:a16="http://schemas.microsoft.com/office/drawing/2014/main" id="{BDF81F38-B225-1557-2C71-F8DFAB5DDB0A}"/>
              </a:ext>
            </a:extLst>
          </p:cNvPr>
          <p:cNvSpPr/>
          <p:nvPr/>
        </p:nvSpPr>
        <p:spPr>
          <a:xfrm>
            <a:off x="24562526" y="-1600200"/>
            <a:ext cx="7989888" cy="7863840"/>
          </a:xfrm>
          <a:prstGeom prst="verticalScroll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D1D4C6-9941-0335-85D4-DF68B627C785}"/>
              </a:ext>
            </a:extLst>
          </p:cNvPr>
          <p:cNvSpPr txBox="1"/>
          <p:nvPr/>
        </p:nvSpPr>
        <p:spPr>
          <a:xfrm>
            <a:off x="25454928" y="975360"/>
            <a:ext cx="61833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Student name: </a:t>
            </a:r>
            <a:r>
              <a:rPr lang="en-GB" sz="2800" dirty="0"/>
              <a:t>Ruth Esther Feliz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Student number: </a:t>
            </a:r>
            <a:r>
              <a:rPr lang="en-GB" sz="2800" dirty="0"/>
              <a:t>2327588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Module name: </a:t>
            </a:r>
            <a:r>
              <a:rPr lang="en-GB" sz="2800" dirty="0"/>
              <a:t>Developing emotional intelligence </a:t>
            </a:r>
            <a:endParaRPr lang="en-GB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Module code : LCLM5006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Lecturer name : </a:t>
            </a:r>
            <a:r>
              <a:rPr lang="en-GB" sz="2800" dirty="0"/>
              <a:t>Nishi Ramsurrum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25B0EC7-32D3-14F3-B418-E5304AD12193}"/>
              </a:ext>
            </a:extLst>
          </p:cNvPr>
          <p:cNvSpPr/>
          <p:nvPr/>
        </p:nvSpPr>
        <p:spPr>
          <a:xfrm>
            <a:off x="4390871" y="1941780"/>
            <a:ext cx="8812653" cy="525042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02C11E-D643-48B5-E922-49BA86DD503E}"/>
              </a:ext>
            </a:extLst>
          </p:cNvPr>
          <p:cNvSpPr txBox="1"/>
          <p:nvPr/>
        </p:nvSpPr>
        <p:spPr>
          <a:xfrm>
            <a:off x="4956059" y="2069876"/>
            <a:ext cx="7989888" cy="775596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Introduction </a:t>
            </a:r>
          </a:p>
          <a:p>
            <a:r>
              <a:rPr lang="en-GB" sz="3000" dirty="0"/>
              <a:t>in this poster I will present how emotions works ,how to control emotions in different factors and actions to be taken to address challenges in emotions challenges, considering that everyone address their emotions in a different way and different reasons and act on the way on how we react to different scenarios.</a:t>
            </a:r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r>
              <a:rPr lang="en-GB" dirty="0"/>
              <a:t> 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3DD36AA-562D-7623-6715-CF0D6B53F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4899" y="6397474"/>
            <a:ext cx="4858234" cy="30566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CF90A2A-C54A-0BF6-629D-7D388A118279}"/>
              </a:ext>
            </a:extLst>
          </p:cNvPr>
          <p:cNvSpPr/>
          <p:nvPr/>
        </p:nvSpPr>
        <p:spPr>
          <a:xfrm>
            <a:off x="16636182" y="2895600"/>
            <a:ext cx="6872748" cy="8118680"/>
          </a:xfrm>
          <a:prstGeom prst="roundRect">
            <a:avLst>
              <a:gd name="adj" fmla="val 1800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8A2702-C34A-504A-DB08-9F1029D50BBA}"/>
              </a:ext>
            </a:extLst>
          </p:cNvPr>
          <p:cNvSpPr txBox="1"/>
          <p:nvPr/>
        </p:nvSpPr>
        <p:spPr>
          <a:xfrm>
            <a:off x="17352840" y="3125694"/>
            <a:ext cx="5949613" cy="747897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/>
              <a:t>How emotions works </a:t>
            </a:r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</p:txBody>
      </p:sp>
      <p:pic>
        <p:nvPicPr>
          <p:cNvPr id="1029" name="Picture 5" descr="How To Improve Emotional Intelligence ...">
            <a:extLst>
              <a:ext uri="{FF2B5EF4-FFF2-40B4-BE49-F238E27FC236}">
                <a16:creationId xmlns:a16="http://schemas.microsoft.com/office/drawing/2014/main" id="{5C91407E-3F03-2B80-2D6F-51A1AEA0C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7104" y="8720942"/>
            <a:ext cx="4114800" cy="39385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Emotional Intelligence">
            <a:extLst>
              <a:ext uri="{FF2B5EF4-FFF2-40B4-BE49-F238E27FC236}">
                <a16:creationId xmlns:a16="http://schemas.microsoft.com/office/drawing/2014/main" id="{62F86178-3C89-C348-8813-E2033AEB1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4662" y="6954940"/>
            <a:ext cx="3711546" cy="27757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62921BF-8330-5267-1813-A2791FF65E70}"/>
              </a:ext>
            </a:extLst>
          </p:cNvPr>
          <p:cNvSpPr/>
          <p:nvPr/>
        </p:nvSpPr>
        <p:spPr>
          <a:xfrm>
            <a:off x="1353326" y="8230383"/>
            <a:ext cx="9908064" cy="70104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763BBA-60C4-1088-CBDA-C95C7F8DF153}"/>
              </a:ext>
            </a:extLst>
          </p:cNvPr>
          <p:cNvSpPr txBox="1"/>
          <p:nvPr/>
        </p:nvSpPr>
        <p:spPr>
          <a:xfrm>
            <a:off x="2028794" y="8563922"/>
            <a:ext cx="8888528" cy="6247864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600" b="1" dirty="0"/>
              <a:t>How can you control your own emotions and develop mindfulness </a:t>
            </a:r>
          </a:p>
          <a:p>
            <a:endParaRPr lang="en-GB" sz="4000" b="1" dirty="0"/>
          </a:p>
          <a:p>
            <a:endParaRPr lang="en-GB" sz="4000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</p:txBody>
      </p:sp>
      <p:pic>
        <p:nvPicPr>
          <p:cNvPr id="1033" name="Picture 9" descr="7 Ways to Gain Control of Your Emotions ...">
            <a:extLst>
              <a:ext uri="{FF2B5EF4-FFF2-40B4-BE49-F238E27FC236}">
                <a16:creationId xmlns:a16="http://schemas.microsoft.com/office/drawing/2014/main" id="{61F1FA22-E365-B55B-6A72-91FDC5254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3178" y="10972327"/>
            <a:ext cx="3763926" cy="25758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A8FE7EE-7B3D-BB35-37D5-19ECFFA2D4AB}"/>
              </a:ext>
            </a:extLst>
          </p:cNvPr>
          <p:cNvSpPr/>
          <p:nvPr/>
        </p:nvSpPr>
        <p:spPr>
          <a:xfrm>
            <a:off x="8596540" y="15424334"/>
            <a:ext cx="8245928" cy="568383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5" name="Picture 11" descr="Emotional Intelligence ...">
            <a:extLst>
              <a:ext uri="{FF2B5EF4-FFF2-40B4-BE49-F238E27FC236}">
                <a16:creationId xmlns:a16="http://schemas.microsoft.com/office/drawing/2014/main" id="{14E84522-82BF-A50B-9707-D7899B441B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7518" y="14297337"/>
            <a:ext cx="4494571" cy="28213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21CB334-5080-31F7-5EC9-5D2859F10E9F}"/>
              </a:ext>
            </a:extLst>
          </p:cNvPr>
          <p:cNvSpPr txBox="1"/>
          <p:nvPr/>
        </p:nvSpPr>
        <p:spPr>
          <a:xfrm>
            <a:off x="8951003" y="15590605"/>
            <a:ext cx="8341142" cy="421653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600" b="1" dirty="0"/>
              <a:t>Factors for succeeding in my studies  and action to address emotion intelligence challenges</a:t>
            </a:r>
          </a:p>
          <a:p>
            <a:endParaRPr lang="en-GB" sz="4000" b="1" dirty="0"/>
          </a:p>
          <a:p>
            <a:endParaRPr lang="en-GB" sz="4000" b="1" dirty="0"/>
          </a:p>
          <a:p>
            <a:endParaRPr lang="en-GB" sz="4000" b="1" dirty="0"/>
          </a:p>
          <a:p>
            <a:r>
              <a:rPr lang="en-GB" sz="4000" b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4A2267-833D-D96F-0D7C-66EDE7E2096C}"/>
              </a:ext>
            </a:extLst>
          </p:cNvPr>
          <p:cNvSpPr txBox="1"/>
          <p:nvPr/>
        </p:nvSpPr>
        <p:spPr>
          <a:xfrm>
            <a:off x="16993520" y="3942094"/>
            <a:ext cx="651541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b="1" dirty="0"/>
              <a:t>Self-awareness : </a:t>
            </a:r>
            <a:r>
              <a:rPr lang="en-GB" sz="3000" dirty="0"/>
              <a:t>emotions checks, write down how I feel.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b="1" dirty="0"/>
              <a:t>Improve self regulations : </a:t>
            </a:r>
            <a:r>
              <a:rPr lang="en-GB" sz="3000" dirty="0"/>
              <a:t>find ways feel better  such as take time , breath.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b="1" dirty="0"/>
              <a:t>Build up empathy : </a:t>
            </a:r>
            <a:r>
              <a:rPr lang="en-GB" sz="3000" dirty="0"/>
              <a:t>try to understand other perfectives.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b="1" dirty="0"/>
              <a:t>Social skills: </a:t>
            </a:r>
            <a:r>
              <a:rPr lang="en-GB" sz="3000" dirty="0"/>
              <a:t>look at the tone I use whenever talking with someone, resolve problems in a calming terms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b="1" dirty="0"/>
              <a:t>Intrinsic motivation </a:t>
            </a:r>
            <a:r>
              <a:rPr lang="en-GB" sz="3000" dirty="0"/>
              <a:t>: what motivate me 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9072E7-D19F-7A72-922A-20124B475371}"/>
              </a:ext>
            </a:extLst>
          </p:cNvPr>
          <p:cNvSpPr txBox="1"/>
          <p:nvPr/>
        </p:nvSpPr>
        <p:spPr>
          <a:xfrm>
            <a:off x="8596540" y="17654013"/>
            <a:ext cx="8495216" cy="6555641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en-GB" sz="2400" b="1" dirty="0"/>
              <a:t>Factors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Discipline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Support from my </a:t>
            </a:r>
          </a:p>
          <a:p>
            <a:r>
              <a:rPr lang="en-GB" sz="2400"/>
              <a:t>classmate, </a:t>
            </a:r>
            <a:r>
              <a:rPr lang="en-GB" sz="2400" dirty="0"/>
              <a:t>teachers and family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Actions to be taken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 practice mindfulness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Frustration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Maintain my motivation 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Built resilience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Self compassion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  <a:p>
            <a:endParaRPr lang="en-GB" sz="3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7DEF3-4496-6D0E-53AF-F852ADCF435B}"/>
              </a:ext>
            </a:extLst>
          </p:cNvPr>
          <p:cNvSpPr txBox="1"/>
          <p:nvPr/>
        </p:nvSpPr>
        <p:spPr>
          <a:xfrm>
            <a:off x="2028794" y="10604664"/>
            <a:ext cx="8649290" cy="378565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en-GB" sz="2400" b="1" dirty="0"/>
              <a:t>Control my emotions 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Walk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music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space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time out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Talk with friends (practice more)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Mindfulness 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Stay at the present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Be kind with myself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Be grateful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Avoid distractions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Do things in my own peace </a:t>
            </a:r>
          </a:p>
          <a:p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CE565D9-2820-8226-E0C9-65D0F291A493}"/>
              </a:ext>
            </a:extLst>
          </p:cNvPr>
          <p:cNvSpPr/>
          <p:nvPr/>
        </p:nvSpPr>
        <p:spPr>
          <a:xfrm>
            <a:off x="20086157" y="13199608"/>
            <a:ext cx="9811802" cy="80044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6000" dirty="0"/>
              <a:t>References :</a:t>
            </a:r>
          </a:p>
          <a:p>
            <a:r>
              <a:rPr lang="en-US" sz="1400" dirty="0"/>
              <a:t>Chung, S.R., Cichocki, M.N. and Chung, K.C., 2023. </a:t>
            </a:r>
            <a:r>
              <a:rPr lang="en-US" sz="1400" i="1" dirty="0"/>
              <a:t>Building emotional intelligence</a:t>
            </a:r>
            <a:r>
              <a:rPr lang="en-US" sz="1400" dirty="0"/>
              <a:t>. Plastic and Reconstructive Surgery, 151(1), pp.1–5. Available at: </a:t>
            </a:r>
            <a:r>
              <a:rPr lang="en-US" sz="1400" dirty="0">
                <a:hlinkClick r:id="rId7"/>
              </a:rPr>
              <a:t>https://journals.lww.com/plasreconsurg/fulltext/2023/01000/Building_Emotional_Intelligence.1.aspx</a:t>
            </a:r>
            <a:r>
              <a:rPr lang="en-US" sz="1400" dirty="0"/>
              <a:t> (Accessed on  01/03/2026).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Neale, P.R., 2026. </a:t>
            </a:r>
            <a:r>
              <a:rPr lang="en-US" sz="1400" i="1" dirty="0"/>
              <a:t>10 strategies to develop your emotional intelligence</a:t>
            </a:r>
            <a:r>
              <a:rPr lang="en-US" sz="1400" dirty="0"/>
              <a:t>. Psychology Today. Available at: </a:t>
            </a:r>
            <a:r>
              <a:rPr lang="en-US" sz="1400" dirty="0">
                <a:hlinkClick r:id="rId8"/>
              </a:rPr>
              <a:t>https://www.psychologytoday.com/us/blog/leading-for-success/202602/10-strategies-to-develop-your-emotional-intelligence</a:t>
            </a:r>
            <a:r>
              <a:rPr lang="en-US" sz="1400" dirty="0"/>
              <a:t> (Accessed on 01/03/2026).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Nortje, A., 2020. </a:t>
            </a:r>
            <a:r>
              <a:rPr lang="en-US" sz="1400" i="1" dirty="0"/>
              <a:t>How to practice mindfulness: 11 practical steps and tips</a:t>
            </a:r>
            <a:r>
              <a:rPr lang="en-US" sz="1400" dirty="0"/>
              <a:t>. PositivePsychology.com. Available at: </a:t>
            </a:r>
            <a:r>
              <a:rPr lang="en-US" sz="1400" dirty="0">
                <a:hlinkClick r:id="rId9"/>
              </a:rPr>
              <a:t>https://positivepsychology.com/how-to-practice-mindfulness/</a:t>
            </a:r>
            <a:r>
              <a:rPr lang="en-US" sz="1400" dirty="0"/>
              <a:t> (Accessed on 08/03/2026).</a:t>
            </a:r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Catanese, L., 2024. </a:t>
            </a:r>
            <a:r>
              <a:rPr lang="en-US" sz="1400" i="1" dirty="0"/>
              <a:t>Self-regulation for adults: Strategies for getting a handle on emotions and behavior</a:t>
            </a:r>
            <a:r>
              <a:rPr lang="en-US" sz="1400" dirty="0"/>
              <a:t>. Harvard Health Publishing. Available at: </a:t>
            </a:r>
            <a:r>
              <a:rPr lang="en-US" sz="1400" dirty="0">
                <a:hlinkClick r:id="rId10"/>
              </a:rPr>
              <a:t>https://www.health.harvard.edu/mind-and-mood/self-regulation-for-adults-strategies-for-getting-a-handle-on-emotions-and-behavior</a:t>
            </a:r>
            <a:r>
              <a:rPr lang="en-US" sz="1400" dirty="0"/>
              <a:t> (Accessed on 08/03/2026)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Bryant, K., 2024. </a:t>
            </a:r>
            <a:r>
              <a:rPr lang="en-US" sz="1400" i="1" dirty="0"/>
              <a:t>What are some challenges faced with emotional intelligence?</a:t>
            </a:r>
            <a:r>
              <a:rPr lang="en-US" sz="1400" dirty="0"/>
              <a:t> </a:t>
            </a:r>
            <a:r>
              <a:rPr lang="en-US" sz="1400" dirty="0" err="1"/>
              <a:t>ShunSpirit</a:t>
            </a:r>
            <a:r>
              <a:rPr lang="en-US" sz="1400" dirty="0"/>
              <a:t>. Available at: </a:t>
            </a:r>
            <a:r>
              <a:rPr lang="en-US" sz="1400" dirty="0">
                <a:hlinkClick r:id="rId11"/>
              </a:rPr>
              <a:t>https://shunspirit.com/article/what-are-some-challenges-faced-with-emotional-intelligence</a:t>
            </a:r>
            <a:r>
              <a:rPr lang="en-US" sz="1400" dirty="0"/>
              <a:t> (Accessed on 08/03/2026)</a:t>
            </a:r>
          </a:p>
        </p:txBody>
      </p:sp>
    </p:spTree>
    <p:extLst>
      <p:ext uri="{BB962C8B-B14F-4D97-AF65-F5344CB8AC3E}">
        <p14:creationId xmlns:p14="http://schemas.microsoft.com/office/powerpoint/2010/main" val="487330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6" ma:contentTypeDescription="Create a new document." ma:contentTypeScope="" ma:versionID="485675671f26b8aec9859f99edfc082a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e50c7fc657228b2adbc98f77fa7fb398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Props1.xml><?xml version="1.0" encoding="utf-8"?>
<ds:datastoreItem xmlns:ds="http://schemas.openxmlformats.org/officeDocument/2006/customXml" ds:itemID="{B5B6C268-897E-4305-B7A3-B35ED5AC34B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62A8CE-53D6-49EF-974E-2CA83247ED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B5397FF-10EE-4B79-812C-6AC1C9B06399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80ad0dd2-2cb0-44fb-bfff-af512370311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3073</TotalTime>
  <Words>467</Words>
  <Application>Microsoft Office PowerPoint</Application>
  <PresentationFormat>Custom</PresentationFormat>
  <Paragraphs>97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Wisp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Ruth Esther Feliz Vargas (2327588)</dc:creator>
  <cp:lastModifiedBy>Ruth Esther Feliz Vargas (2327588)</cp:lastModifiedBy>
  <cp:revision>2</cp:revision>
  <dcterms:created xsi:type="dcterms:W3CDTF">2026-03-01T14:47:20Z</dcterms:created>
  <dcterms:modified xsi:type="dcterms:W3CDTF">2026-03-13T19:40:55Z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