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02157-9772-9BC2-0729-B6B2CE915CC8}" v="587" dt="2026-07-20T23:41:30.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3" d="100"/>
          <a:sy n="73" d="100"/>
        </p:scale>
        <p:origin x="4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D32F93-50AC-4C46-A5DB-291C60DDB7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827DC2C4-B485-428A-BF4A-472D2967F47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E04B5EB-F158-4507-90DD-BD23620C7C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1383528"/>
            <a:ext cx="5925989" cy="3167510"/>
          </a:xfrm>
        </p:spPr>
        <p:txBody>
          <a:bodyPr anchor="b">
            <a:normAutofit/>
          </a:bodyPr>
          <a:lstStyle/>
          <a:p>
            <a:pPr algn="r"/>
            <a:r>
              <a:rPr lang="en-US" sz="3100" b="1">
                <a:latin typeface="Arial Nova"/>
                <a:cs typeface="Poppins"/>
              </a:rPr>
              <a:t>The Mid Staffordshire NHS Crisis</a:t>
            </a:r>
            <a:br>
              <a:rPr lang="en-US" sz="3100" b="1">
                <a:latin typeface="Arial Nova"/>
                <a:cs typeface="Poppins"/>
              </a:rPr>
            </a:br>
            <a:r>
              <a:rPr lang="en-US" sz="3100">
                <a:latin typeface="Arial Nova"/>
                <a:ea typeface="Lato Light"/>
                <a:cs typeface="Lato Light"/>
              </a:rPr>
              <a:t>A Systems-Based Analysis of Clinical Quality Assurance, Governance Breakdowns, and Regulatory Oversight Failures</a:t>
            </a:r>
            <a:endParaRPr lang="en-US" sz="3100">
              <a:latin typeface="Arial Nova"/>
            </a:endParaRPr>
          </a:p>
          <a:p>
            <a:pPr algn="r"/>
            <a:endParaRPr lang="en-US" sz="3100" b="1">
              <a:latin typeface="Arial Nova"/>
              <a:cs typeface="Poppins"/>
            </a:endParaRPr>
          </a:p>
          <a:p>
            <a:pPr algn="r"/>
            <a:endParaRPr lang="en-US" sz="3100">
              <a:latin typeface="Arial Nova"/>
            </a:endParaRPr>
          </a:p>
        </p:txBody>
      </p:sp>
      <p:sp>
        <p:nvSpPr>
          <p:cNvPr id="3" name="Subtitle 2"/>
          <p:cNvSpPr>
            <a:spLocks noGrp="1"/>
          </p:cNvSpPr>
          <p:nvPr>
            <p:ph type="subTitle" idx="1"/>
          </p:nvPr>
        </p:nvSpPr>
        <p:spPr>
          <a:xfrm>
            <a:off x="965201" y="4582814"/>
            <a:ext cx="5925987" cy="1312657"/>
          </a:xfrm>
        </p:spPr>
        <p:txBody>
          <a:bodyPr vert="horz" lIns="91440" tIns="45720" rIns="91440" bIns="45720" rtlCol="0" anchor="t">
            <a:normAutofit/>
          </a:bodyPr>
          <a:lstStyle/>
          <a:p>
            <a:pPr algn="l"/>
            <a:r>
              <a:rPr lang="en-US" sz="1300" b="1"/>
              <a:t>Name: Aayush Parmar</a:t>
            </a:r>
            <a:endParaRPr lang="en-US" b="1"/>
          </a:p>
          <a:p>
            <a:pPr algn="l"/>
            <a:r>
              <a:rPr lang="en-US" sz="1300" b="1" dirty="0"/>
              <a:t>Student </a:t>
            </a:r>
            <a:r>
              <a:rPr lang="en-US" sz="1300" b="1"/>
              <a:t>Number</a:t>
            </a:r>
            <a:r>
              <a:rPr lang="en-US" sz="1300" b="1" dirty="0"/>
              <a:t>: 2517971</a:t>
            </a:r>
          </a:p>
          <a:p>
            <a:pPr algn="l"/>
            <a:r>
              <a:rPr lang="en-US" sz="1300" b="1" dirty="0"/>
              <a:t>Lecturer Name:</a:t>
            </a:r>
            <a:r>
              <a:rPr lang="en-US" sz="1300" b="1" dirty="0">
                <a:ea typeface="+mn-lt"/>
                <a:cs typeface="+mn-lt"/>
              </a:rPr>
              <a:t> </a:t>
            </a:r>
            <a:r>
              <a:rPr lang="en-US" sz="1300" b="1" dirty="0" err="1">
                <a:ea typeface="+mn-lt"/>
                <a:cs typeface="+mn-lt"/>
              </a:rPr>
              <a:t>Dilhara</a:t>
            </a:r>
            <a:r>
              <a:rPr lang="en-US" sz="1300" b="1" dirty="0">
                <a:ea typeface="+mn-lt"/>
                <a:cs typeface="+mn-lt"/>
              </a:rPr>
              <a:t> </a:t>
            </a:r>
            <a:r>
              <a:rPr lang="en-US" sz="1300" b="1" dirty="0" err="1">
                <a:ea typeface="+mn-lt"/>
                <a:cs typeface="+mn-lt"/>
              </a:rPr>
              <a:t>Mampitiya</a:t>
            </a:r>
            <a:r>
              <a:rPr lang="en-US" sz="1300" b="1" dirty="0">
                <a:ea typeface="+mn-lt"/>
                <a:cs typeface="+mn-lt"/>
              </a:rPr>
              <a:t> </a:t>
            </a:r>
          </a:p>
          <a:p>
            <a:pPr algn="l"/>
            <a:r>
              <a:rPr lang="en-US" sz="1300" b="1" dirty="0">
                <a:ea typeface="+mn-lt"/>
                <a:cs typeface="+mn-lt"/>
              </a:rPr>
              <a:t>Module And </a:t>
            </a:r>
            <a:r>
              <a:rPr lang="en-US" sz="1300" b="1">
                <a:ea typeface="+mn-lt"/>
                <a:cs typeface="+mn-lt"/>
              </a:rPr>
              <a:t>Code: Quality</a:t>
            </a:r>
            <a:r>
              <a:rPr lang="en-US" sz="1300" b="1" dirty="0">
                <a:ea typeface="+mn-lt"/>
                <a:cs typeface="+mn-lt"/>
              </a:rPr>
              <a:t> Assurance and Service Improvements (LCHS7006)</a:t>
            </a:r>
          </a:p>
        </p:txBody>
      </p:sp>
      <p:pic>
        <p:nvPicPr>
          <p:cNvPr id="4" name="Picture 3">
            <a:extLst>
              <a:ext uri="{FF2B5EF4-FFF2-40B4-BE49-F238E27FC236}">
                <a16:creationId xmlns:a16="http://schemas.microsoft.com/office/drawing/2014/main" id="{22FCFB71-9F7C-B143-DE41-9F7C0926CC3F}"/>
              </a:ext>
            </a:extLst>
          </p:cNvPr>
          <p:cNvPicPr>
            <a:picLocks noChangeAspect="1"/>
          </p:cNvPicPr>
          <p:nvPr/>
        </p:nvPicPr>
        <p:blipFill>
          <a:blip r:embed="rId2"/>
          <a:stretch>
            <a:fillRect/>
          </a:stretch>
        </p:blipFill>
        <p:spPr>
          <a:xfrm>
            <a:off x="7532962" y="2608661"/>
            <a:ext cx="2621772" cy="169104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17D48-B8BA-0111-A310-5299D710B840}"/>
              </a:ext>
            </a:extLst>
          </p:cNvPr>
          <p:cNvSpPr>
            <a:spLocks noGrp="1"/>
          </p:cNvSpPr>
          <p:nvPr>
            <p:ph type="title"/>
          </p:nvPr>
        </p:nvSpPr>
        <p:spPr>
          <a:xfrm>
            <a:off x="804672" y="802955"/>
            <a:ext cx="4977976" cy="1454051"/>
          </a:xfrm>
        </p:spPr>
        <p:txBody>
          <a:bodyPr>
            <a:normAutofit/>
          </a:bodyPr>
          <a:lstStyle/>
          <a:p>
            <a:r>
              <a:rPr lang="en-US" sz="3600">
                <a:solidFill>
                  <a:schemeClr val="tx2"/>
                </a:solidFill>
                <a:latin typeface="Arial Nova"/>
                <a:cs typeface="Poppins"/>
              </a:rPr>
              <a:t>Case Background &amp; Context</a:t>
            </a:r>
            <a:endParaRPr lang="en-US" sz="3600">
              <a:solidFill>
                <a:schemeClr val="tx2"/>
              </a:solidFill>
              <a:latin typeface="Arial Nova"/>
            </a:endParaRPr>
          </a:p>
          <a:p>
            <a:endParaRPr lang="en-US" sz="3600">
              <a:solidFill>
                <a:schemeClr val="tx2"/>
              </a:solidFill>
              <a:latin typeface="Arial Nova"/>
            </a:endParaRPr>
          </a:p>
        </p:txBody>
      </p:sp>
      <p:sp>
        <p:nvSpPr>
          <p:cNvPr id="3" name="Content Placeholder 2">
            <a:extLst>
              <a:ext uri="{FF2B5EF4-FFF2-40B4-BE49-F238E27FC236}">
                <a16:creationId xmlns:a16="http://schemas.microsoft.com/office/drawing/2014/main" id="{EC0BBB2C-94A9-A3FD-842E-5C9F2F51695D}"/>
              </a:ext>
            </a:extLst>
          </p:cNvPr>
          <p:cNvSpPr>
            <a:spLocks noGrp="1"/>
          </p:cNvSpPr>
          <p:nvPr>
            <p:ph idx="1"/>
          </p:nvPr>
        </p:nvSpPr>
        <p:spPr>
          <a:xfrm>
            <a:off x="804672" y="2421682"/>
            <a:ext cx="4977578" cy="3639289"/>
          </a:xfrm>
        </p:spPr>
        <p:txBody>
          <a:bodyPr vert="horz" lIns="91440" tIns="45720" rIns="91440" bIns="45720" rtlCol="0" anchor="ctr">
            <a:normAutofit fontScale="85000" lnSpcReduction="10000"/>
          </a:bodyPr>
          <a:lstStyle/>
          <a:p>
            <a:r>
              <a:rPr lang="en-US" sz="1800" dirty="0">
                <a:latin typeface="Arial" panose="020B0604020202020204" pitchFamily="34" charset="0"/>
                <a:ea typeface="Lato"/>
                <a:cs typeface="Arial" panose="020B0604020202020204" pitchFamily="34" charset="0"/>
              </a:rPr>
              <a:t>Chronology of clinical failures, structural deficiencies, and target-driven culture between 2005 and 2009 at Stafford </a:t>
            </a:r>
            <a:r>
              <a:rPr lang="en-US" sz="1800" dirty="0" smtClean="0">
                <a:latin typeface="Arial" panose="020B0604020202020204" pitchFamily="34" charset="0"/>
                <a:ea typeface="Lato"/>
                <a:cs typeface="Arial" panose="020B0604020202020204" pitchFamily="34" charset="0"/>
              </a:rPr>
              <a:t>Hospital</a:t>
            </a:r>
          </a:p>
          <a:p>
            <a:r>
              <a:rPr lang="en-US" sz="1800" dirty="0">
                <a:latin typeface="Arial" panose="020B0604020202020204" pitchFamily="34" charset="0"/>
                <a:cs typeface="Arial" panose="020B0604020202020204" pitchFamily="34" charset="0"/>
              </a:rPr>
              <a:t>Between 2005 and 2009, Mid Staffordshire NHS Foundation Trust became the center of one of the most significant clinical governance failures in the history of the UK National Health Service (NHS). Operational conditions at Stafford Hospital degraded to a level that resulted in widespread patient neglect, unacceptable clinical outcomes, and an estimated </a:t>
            </a:r>
            <a:r>
              <a:rPr lang="en-US" sz="1800" b="1" dirty="0">
                <a:latin typeface="Arial" panose="020B0604020202020204" pitchFamily="34" charset="0"/>
                <a:cs typeface="Arial" panose="020B0604020202020204" pitchFamily="34" charset="0"/>
              </a:rPr>
              <a:t>400 to 1,200 excess, highly preventable deaths</a:t>
            </a:r>
            <a:r>
              <a:rPr lang="en-US" sz="1800" dirty="0">
                <a:latin typeface="Arial" panose="020B0604020202020204" pitchFamily="34" charset="0"/>
                <a:cs typeface="Arial" panose="020B0604020202020204" pitchFamily="34" charset="0"/>
              </a:rPr>
              <a:t>. The systemic nature of these failures was brought to public attention through grass-roots patient advocacy—led by groups such as </a:t>
            </a:r>
            <a:r>
              <a:rPr lang="en-US" sz="1800" i="1" dirty="0">
                <a:latin typeface="Arial" panose="020B0604020202020204" pitchFamily="34" charset="0"/>
                <a:cs typeface="Arial" panose="020B0604020202020204" pitchFamily="34" charset="0"/>
              </a:rPr>
              <a:t>Cure the NHS</a:t>
            </a:r>
            <a:r>
              <a:rPr lang="en-US" sz="1800" dirty="0">
                <a:latin typeface="Arial" panose="020B0604020202020204" pitchFamily="34" charset="0"/>
                <a:cs typeface="Arial" panose="020B0604020202020204" pitchFamily="34" charset="0"/>
              </a:rPr>
              <a:t>—and subsequently validated by investigations from the Healthcare Commission (2009) and two public inquiries led by Sir Robert Francis QC in 2010 and 2013.</a:t>
            </a:r>
            <a:r>
              <a:rPr lang="en-US" sz="1800" dirty="0" smtClean="0">
                <a:latin typeface="Arial" panose="020B0604020202020204" pitchFamily="34" charset="0"/>
                <a:ea typeface="Lato"/>
                <a:cs typeface="Arial" panose="020B0604020202020204" pitchFamily="34" charset="0"/>
              </a:rPr>
              <a:t>.</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06120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BB9B79-4332-F765-3DB5-DA270850AB17}"/>
              </a:ext>
            </a:extLst>
          </p:cNvPr>
          <p:cNvSpPr>
            <a:spLocks noGrp="1"/>
          </p:cNvSpPr>
          <p:nvPr>
            <p:ph type="title"/>
          </p:nvPr>
        </p:nvSpPr>
        <p:spPr>
          <a:xfrm>
            <a:off x="1137034" y="609597"/>
            <a:ext cx="9392421" cy="1330841"/>
          </a:xfrm>
        </p:spPr>
        <p:txBody>
          <a:bodyPr>
            <a:normAutofit/>
          </a:bodyPr>
          <a:lstStyle/>
          <a:p>
            <a:r>
              <a:rPr lang="en-US" b="1">
                <a:latin typeface="Arial Nova"/>
                <a:cs typeface="Poppins"/>
              </a:rPr>
              <a:t>THE CRISIS AT STAFFORD HOSPITAL</a:t>
            </a:r>
            <a:endParaRPr lang="en-US">
              <a:latin typeface="Arial Nova"/>
            </a:endParaRPr>
          </a:p>
          <a:p>
            <a:endParaRPr lang="en-US" dirty="0">
              <a:latin typeface="Arial Nova"/>
            </a:endParaRPr>
          </a:p>
        </p:txBody>
      </p:sp>
      <p:sp>
        <p:nvSpPr>
          <p:cNvPr id="3" name="Content Placeholder 2">
            <a:extLst>
              <a:ext uri="{FF2B5EF4-FFF2-40B4-BE49-F238E27FC236}">
                <a16:creationId xmlns:a16="http://schemas.microsoft.com/office/drawing/2014/main" id="{5E7C8436-3824-D7AE-4DB1-294ACF5E5ECD}"/>
              </a:ext>
            </a:extLst>
          </p:cNvPr>
          <p:cNvSpPr>
            <a:spLocks noGrp="1"/>
          </p:cNvSpPr>
          <p:nvPr>
            <p:ph idx="1"/>
          </p:nvPr>
        </p:nvSpPr>
        <p:spPr>
          <a:xfrm>
            <a:off x="1137034" y="2198362"/>
            <a:ext cx="4958966" cy="3917773"/>
          </a:xfrm>
        </p:spPr>
        <p:txBody>
          <a:bodyPr vert="horz" lIns="91440" tIns="45720" rIns="91440" bIns="45720" rtlCol="0" anchor="t">
            <a:normAutofit lnSpcReduction="10000"/>
          </a:bodyPr>
          <a:lstStyle/>
          <a:p>
            <a:r>
              <a:rPr lang="en-US" sz="1700">
                <a:latin typeface="Arial Nova"/>
                <a:cs typeface="Poppins SemiBold"/>
              </a:rPr>
              <a:t>Widespread Neglect &amp; Systemic Failure</a:t>
            </a:r>
            <a:endParaRPr lang="en-US" sz="1700">
              <a:latin typeface="Arial Nova"/>
            </a:endParaRPr>
          </a:p>
          <a:p>
            <a:pPr marL="0" indent="0">
              <a:buNone/>
            </a:pPr>
            <a:r>
              <a:rPr lang="en-US" sz="1700" dirty="0">
                <a:latin typeface="Arial Nova"/>
                <a:ea typeface="Lato"/>
                <a:cs typeface="Lato"/>
              </a:rPr>
              <a:t>Between 2005 and 2009, conditions of appalling care were able to flourish at Stafford Hospital. Vulnerable patients suffered severe indignities, poor food/fluid intake, and inadequate clinical treatment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pPr>
              <a:buNone/>
            </a:pPr>
            <a:r>
              <a:rPr lang="en-US" sz="1700" dirty="0">
                <a:latin typeface="Arial Nova"/>
                <a:ea typeface="Lato"/>
                <a:cs typeface="Lato"/>
              </a:rPr>
              <a:t>While clinical standards deteriorated, the Trust Board remained intensely focused on achieving </a:t>
            </a:r>
            <a:r>
              <a:rPr lang="en-US" sz="1700" b="1" dirty="0">
                <a:latin typeface="Arial Nova"/>
                <a:ea typeface="Lato"/>
                <a:cs typeface="Lato"/>
              </a:rPr>
              <a:t>Foundation Trust (FT) status</a:t>
            </a:r>
            <a:r>
              <a:rPr lang="en-US" sz="1700" dirty="0">
                <a:latin typeface="Arial Nova"/>
                <a:ea typeface="Lato"/>
                <a:cs typeface="Lato"/>
              </a:rPr>
              <a:t> and satisfying financial balancing targets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pPr marL="0" indent="0">
              <a:buNone/>
            </a:pPr>
            <a:r>
              <a:rPr lang="en-US" sz="1700">
                <a:latin typeface="Arial Nova"/>
                <a:ea typeface="Lato"/>
                <a:cs typeface="Lato"/>
              </a:rPr>
              <a:t>The crisis was eventually exposed due to high mortality statistics and the tireless efforts of local patient groups like </a:t>
            </a:r>
            <a:r>
              <a:rPr lang="en-US" sz="1700" i="1">
                <a:latin typeface="Arial Nova"/>
                <a:ea typeface="Lato"/>
                <a:cs typeface="Lato"/>
              </a:rPr>
              <a:t>Cure the NHS</a:t>
            </a:r>
            <a:r>
              <a:rPr lang="en-US" sz="1700" dirty="0">
                <a:latin typeface="Arial Nova"/>
                <a:ea typeface="Lato"/>
                <a:cs typeface="Lato"/>
              </a:rPr>
              <a:t> </a:t>
            </a:r>
            <a:r>
              <a:rPr lang="en-US" sz="1700" b="1">
                <a:latin typeface="Arial Nova"/>
                <a:ea typeface="Lato"/>
                <a:cs typeface="Lato"/>
              </a:rPr>
              <a:t>(Francis 2010; Healthcare Commission 2009)</a:t>
            </a:r>
            <a:r>
              <a:rPr lang="en-US" sz="1700">
                <a:latin typeface="Arial Nova"/>
                <a:ea typeface="Lato"/>
                <a:cs typeface="Lato"/>
              </a:rPr>
              <a:t>.</a:t>
            </a:r>
            <a:endParaRPr lang="en-US" sz="1700">
              <a:latin typeface="Arial Nova"/>
            </a:endParaRPr>
          </a:p>
          <a:p>
            <a:endParaRPr lang="en-US" sz="1700" dirty="0">
              <a:latin typeface="Arial Nova"/>
            </a:endParaRPr>
          </a:p>
        </p:txBody>
      </p:sp>
      <p:pic>
        <p:nvPicPr>
          <p:cNvPr id="4" name="Picture 3" descr="Mid Staffs scandal: Cameron apologises and vows to tackle NHS 'complacency'  | Mid Staffordshire NHS Trust | The Guardian">
            <a:extLst>
              <a:ext uri="{FF2B5EF4-FFF2-40B4-BE49-F238E27FC236}">
                <a16:creationId xmlns:a16="http://schemas.microsoft.com/office/drawing/2014/main" id="{4C554FF7-6F88-FBDF-FC71-3E13A5DE42E6}"/>
              </a:ext>
            </a:extLst>
          </p:cNvPr>
          <p:cNvPicPr>
            <a:picLocks noChangeAspect="1"/>
          </p:cNvPicPr>
          <p:nvPr/>
        </p:nvPicPr>
        <p:blipFill>
          <a:blip r:embed="rId2"/>
          <a:stretch>
            <a:fillRect/>
          </a:stretch>
        </p:blipFill>
        <p:spPr>
          <a:xfrm>
            <a:off x="6719367" y="2626320"/>
            <a:ext cx="4788505" cy="287310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25771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9971C-1AF7-FF6D-1B61-EB77B5A5FBEF}"/>
              </a:ext>
            </a:extLst>
          </p:cNvPr>
          <p:cNvSpPr>
            <a:spLocks noGrp="1"/>
          </p:cNvSpPr>
          <p:nvPr>
            <p:ph type="title"/>
          </p:nvPr>
        </p:nvSpPr>
        <p:spPr>
          <a:xfrm>
            <a:off x="645065" y="1463040"/>
            <a:ext cx="3796306" cy="2690949"/>
          </a:xfrm>
        </p:spPr>
        <p:txBody>
          <a:bodyPr anchor="t">
            <a:normAutofit/>
          </a:bodyPr>
          <a:lstStyle/>
          <a:p>
            <a:r>
              <a:rPr lang="en-US" sz="4800" b="1">
                <a:latin typeface="Poppins"/>
                <a:cs typeface="Poppins"/>
              </a:rPr>
              <a:t>THE SCALE OF CARE FAILURES</a:t>
            </a:r>
            <a:endParaRPr lang="en-US" sz="4800"/>
          </a:p>
          <a:p>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76DBC2-5288-1695-F4F8-7FD794691A91}"/>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1700">
                <a:latin typeface="Arial Nova"/>
                <a:cs typeface="Poppins SemiBold"/>
              </a:rPr>
              <a:t>Systemic Deficiencies and Neglect</a:t>
            </a:r>
            <a:endParaRPr lang="en-US" sz="1700">
              <a:latin typeface="Arial Nova"/>
            </a:endParaRPr>
          </a:p>
          <a:p>
            <a:pPr marL="0" indent="0">
              <a:buNone/>
            </a:pPr>
            <a:r>
              <a:rPr lang="en-US" sz="1700" dirty="0">
                <a:latin typeface="Arial Nova"/>
                <a:ea typeface="Lato"/>
                <a:cs typeface="Lato"/>
              </a:rPr>
              <a:t>The Healthcare Commission </a:t>
            </a:r>
            <a:r>
              <a:rPr lang="en-US" sz="1700" b="1" dirty="0">
                <a:latin typeface="Arial Nova"/>
                <a:ea typeface="Lato"/>
                <a:cs typeface="Lato"/>
              </a:rPr>
              <a:t>(2009)</a:t>
            </a:r>
            <a:r>
              <a:rPr lang="en-US" sz="1700" dirty="0">
                <a:latin typeface="Arial Nova"/>
                <a:ea typeface="Lato"/>
                <a:cs typeface="Lato"/>
              </a:rPr>
              <a:t> identified highly elevated Hospital </a:t>
            </a:r>
            <a:r>
              <a:rPr lang="en-US" sz="1700" dirty="0" err="1">
                <a:latin typeface="Arial Nova"/>
                <a:ea typeface="Lato"/>
                <a:cs typeface="Lato"/>
              </a:rPr>
              <a:t>Standardised</a:t>
            </a:r>
            <a:r>
              <a:rPr lang="en-US" sz="1700" dirty="0">
                <a:latin typeface="Arial Nova"/>
                <a:ea typeface="Lato"/>
                <a:cs typeface="Lato"/>
              </a:rPr>
              <a:t> Mortality Ratios (HSMRs). Despite continuous warnings, these outliers were minimized by administrators as "coding anomalies" </a:t>
            </a:r>
            <a:r>
              <a:rPr lang="en-US" sz="1700" b="1" dirty="0">
                <a:latin typeface="Arial Nova"/>
                <a:ea typeface="Lato"/>
                <a:cs typeface="Lato"/>
              </a:rPr>
              <a:t>(Francis 2013)</a:t>
            </a:r>
            <a:r>
              <a:rPr lang="en-US" sz="1700" dirty="0">
                <a:latin typeface="Arial Nova"/>
                <a:ea typeface="Lato"/>
                <a:cs typeface="Lato"/>
              </a:rPr>
              <a:t>.</a:t>
            </a:r>
            <a:endParaRPr lang="en-US" sz="1700" dirty="0">
              <a:latin typeface="Arial Nova"/>
            </a:endParaRPr>
          </a:p>
          <a:p>
            <a:pPr>
              <a:buNone/>
            </a:pPr>
            <a:r>
              <a:rPr lang="en-US" sz="1700" b="1">
                <a:latin typeface="Arial Nova"/>
                <a:ea typeface="Lato"/>
                <a:cs typeface="Lato"/>
              </a:rPr>
              <a:t>Staffing Crises:</a:t>
            </a:r>
            <a:r>
              <a:rPr lang="en-US" sz="1700">
                <a:latin typeface="Arial Nova"/>
                <a:ea typeface="Lato"/>
                <a:cs typeface="Lato"/>
              </a:rPr>
              <a:t> To achieve financial targets necessary for FT status, up to 150 nursing and operational roles were cut, directly compromising patient safety and critical care </a:t>
            </a:r>
            <a:r>
              <a:rPr lang="en-US" sz="1700" b="1">
                <a:latin typeface="Arial Nova"/>
                <a:ea typeface="Lato"/>
                <a:cs typeface="Lato"/>
              </a:rPr>
              <a:t>(Alberti 2009; Wood 2013)</a:t>
            </a:r>
            <a:r>
              <a:rPr lang="en-US" sz="1700">
                <a:latin typeface="Arial Nova"/>
                <a:ea typeface="Lato"/>
                <a:cs typeface="Lato"/>
              </a:rPr>
              <a:t>.</a:t>
            </a:r>
            <a:endParaRPr lang="en-US" sz="1700">
              <a:latin typeface="Arial Nova"/>
            </a:endParaRPr>
          </a:p>
          <a:p>
            <a:pPr>
              <a:buNone/>
            </a:pPr>
            <a:r>
              <a:rPr lang="en-US" sz="1700" b="1">
                <a:latin typeface="Arial Nova"/>
                <a:ea typeface="Lato"/>
                <a:cs typeface="Lato"/>
              </a:rPr>
              <a:t>Extreme Neglect:</a:t>
            </a:r>
            <a:r>
              <a:rPr lang="en-US" sz="1700">
                <a:latin typeface="Arial Nova"/>
                <a:ea typeface="Lato"/>
                <a:cs typeface="Lato"/>
              </a:rPr>
              <a:t> Standard audits showed patients routinely left unassisted with feeding, call lights unanswered, and vital clinical observations skipped </a:t>
            </a:r>
            <a:r>
              <a:rPr lang="en-US" sz="1700" b="1">
                <a:latin typeface="Arial Nova"/>
                <a:ea typeface="Lato"/>
                <a:cs typeface="Lato"/>
              </a:rPr>
              <a:t>(Patients Association 2009)</a:t>
            </a:r>
            <a:r>
              <a:rPr lang="en-US" sz="1700">
                <a:latin typeface="Arial Nova"/>
                <a:ea typeface="Lato"/>
                <a:cs typeface="Lato"/>
              </a:rPr>
              <a:t>.</a:t>
            </a:r>
            <a:endParaRPr lang="en-US" sz="1700">
              <a:latin typeface="Arial Nova"/>
            </a:endParaRPr>
          </a:p>
          <a:p>
            <a:pPr marL="0" indent="0">
              <a:buNone/>
            </a:pPr>
            <a:endParaRPr lang="en-US" sz="1700" dirty="0">
              <a:latin typeface="Arial Nova"/>
              <a:ea typeface="Lato"/>
              <a:cs typeface="Lato"/>
            </a:endParaRPr>
          </a:p>
          <a:p>
            <a:endParaRPr lang="en-US" sz="1700" dirty="0">
              <a:latin typeface="Arial Nova"/>
            </a:endParaRPr>
          </a:p>
        </p:txBody>
      </p:sp>
      <p:sp>
        <p:nvSpPr>
          <p:cNvPr id="6" name="Rectangle 5">
            <a:extLst>
              <a:ext uri="{FF2B5EF4-FFF2-40B4-BE49-F238E27FC236}">
                <a16:creationId xmlns:a16="http://schemas.microsoft.com/office/drawing/2014/main" id="{1C3E0B1A-125F-04CD-73A5-67FBC28CF996}"/>
              </a:ext>
            </a:extLst>
          </p:cNvPr>
          <p:cNvSpPr/>
          <p:nvPr/>
        </p:nvSpPr>
        <p:spPr>
          <a:xfrm>
            <a:off x="6768496" y="120952"/>
            <a:ext cx="3321352" cy="1195009"/>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a:solidFill>
                  <a:schemeClr val="tx1"/>
                </a:solidFill>
              </a:rPr>
              <a:t>1200</a:t>
            </a:r>
          </a:p>
          <a:p>
            <a:pPr algn="ctr"/>
            <a:r>
              <a:rPr lang="en-US">
                <a:solidFill>
                  <a:srgbClr val="0A192F"/>
                </a:solidFill>
                <a:latin typeface="Poppins SemiBold"/>
                <a:cs typeface="Poppins SemiBold"/>
              </a:rPr>
              <a:t>Estimated Excess Deaths</a:t>
            </a:r>
            <a:endParaRPr lang="en-US"/>
          </a:p>
          <a:p>
            <a:pPr algn="ctr"/>
            <a:r>
              <a:rPr lang="en-US" sz="1400">
                <a:solidFill>
                  <a:schemeClr val="tx1"/>
                </a:solidFill>
                <a:latin typeface="Lato"/>
                <a:ea typeface="Lato"/>
                <a:cs typeface="Lato"/>
              </a:rPr>
              <a:t>Period Analyzed: 2005 to 2008</a:t>
            </a:r>
            <a:endParaRPr lang="en-US" sz="1400">
              <a:solidFill>
                <a:schemeClr val="tx1"/>
              </a:solidFill>
            </a:endParaRPr>
          </a:p>
          <a:p>
            <a:pPr algn="ctr"/>
            <a:endParaRPr lang="en-US" dirty="0"/>
          </a:p>
        </p:txBody>
      </p:sp>
    </p:spTree>
    <p:extLst>
      <p:ext uri="{BB962C8B-B14F-4D97-AF65-F5344CB8AC3E}">
        <p14:creationId xmlns:p14="http://schemas.microsoft.com/office/powerpoint/2010/main" val="979447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71E84-82E5-8CFE-FEAA-71DAF6E7D764}"/>
              </a:ext>
            </a:extLst>
          </p:cNvPr>
          <p:cNvSpPr>
            <a:spLocks noGrp="1"/>
          </p:cNvSpPr>
          <p:nvPr>
            <p:ph type="title"/>
          </p:nvPr>
        </p:nvSpPr>
        <p:spPr>
          <a:xfrm>
            <a:off x="1043631" y="809898"/>
            <a:ext cx="9942716" cy="1554480"/>
          </a:xfrm>
        </p:spPr>
        <p:txBody>
          <a:bodyPr anchor="ctr">
            <a:normAutofit/>
          </a:bodyPr>
          <a:lstStyle/>
          <a:p>
            <a:r>
              <a:rPr lang="en-US" sz="4800" b="1">
                <a:latin typeface="Poppins"/>
                <a:cs typeface="Poppins"/>
              </a:rPr>
              <a:t>Analytical Safety Models</a:t>
            </a:r>
            <a:endParaRPr lang="en-US" sz="4800"/>
          </a:p>
          <a:p>
            <a:endParaRPr lang="en-US" sz="4800"/>
          </a:p>
        </p:txBody>
      </p:sp>
      <p:sp>
        <p:nvSpPr>
          <p:cNvPr id="3" name="Content Placeholder 2">
            <a:extLst>
              <a:ext uri="{FF2B5EF4-FFF2-40B4-BE49-F238E27FC236}">
                <a16:creationId xmlns:a16="http://schemas.microsoft.com/office/drawing/2014/main" id="{24589D69-CFD9-290D-2F46-32BEE7902FD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latin typeface="Lato"/>
                <a:ea typeface="Lato"/>
                <a:cs typeface="Lato"/>
              </a:rPr>
              <a:t>Applying Systems Theory, Donabedian's Framework, the Fishbone Model, and the Swiss Cheese Model to diagnose clinical governance failure.</a:t>
            </a:r>
            <a:endParaRPr lang="en-US" sz="2400"/>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45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E90AA-28FB-7D94-1AA7-9F7D60098165}"/>
              </a:ext>
            </a:extLst>
          </p:cNvPr>
          <p:cNvSpPr>
            <a:spLocks noGrp="1"/>
          </p:cNvSpPr>
          <p:nvPr>
            <p:ph type="title"/>
          </p:nvPr>
        </p:nvSpPr>
        <p:spPr>
          <a:xfrm>
            <a:off x="645065" y="1463040"/>
            <a:ext cx="3796306" cy="2690949"/>
          </a:xfrm>
        </p:spPr>
        <p:txBody>
          <a:bodyPr anchor="t">
            <a:normAutofit/>
          </a:bodyPr>
          <a:lstStyle/>
          <a:p>
            <a:r>
              <a:rPr lang="en-US" sz="4100" b="1">
                <a:latin typeface="Poppins"/>
                <a:cs typeface="Poppins"/>
              </a:rPr>
              <a:t>THE DONABEDIAN QUALITY MODEL</a:t>
            </a:r>
            <a:endParaRPr lang="en-US" sz="4100"/>
          </a:p>
          <a:p>
            <a:endParaRPr lang="en-US" sz="4100"/>
          </a:p>
        </p:txBody>
      </p:sp>
      <p:grpSp>
        <p:nvGrpSpPr>
          <p:cNvPr id="10" name="Group 9">
            <a:extLst>
              <a:ext uri="{FF2B5EF4-FFF2-40B4-BE49-F238E27FC236}">
                <a16:creationId xmlns:a16="http://schemas.microsoft.com/office/drawing/2014/main" id="{B14B560F-9DD7-4302-A60B-EBD3EF59B0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3BA0B9-54B4-81CC-1EF9-F992B4C8B786}"/>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1500">
                <a:latin typeface="Arial Nova"/>
                <a:cs typeface="Poppins SemiBold"/>
              </a:rPr>
              <a:t>1. Structures &amp; Processes</a:t>
            </a:r>
            <a:endParaRPr lang="en-US" sz="1500">
              <a:latin typeface="Arial Nova"/>
            </a:endParaRPr>
          </a:p>
          <a:p>
            <a:r>
              <a:rPr lang="en-US" sz="1500" b="1">
                <a:latin typeface="Arial Nova"/>
                <a:ea typeface="Lato"/>
                <a:cs typeface="Lato"/>
              </a:rPr>
              <a:t>Structural Inadequacy:</a:t>
            </a:r>
            <a:r>
              <a:rPr lang="en-US" sz="1500">
                <a:latin typeface="Arial Nova"/>
                <a:ea typeface="Lato"/>
                <a:cs typeface="Lato"/>
              </a:rPr>
              <a:t> Aggressive clinical staffing cuts, underfunded emergency triage, and clinical environments left in filthy conditions </a:t>
            </a:r>
            <a:r>
              <a:rPr lang="en-US" sz="1500" b="1">
                <a:latin typeface="Arial Nova"/>
                <a:ea typeface="Lato"/>
                <a:cs typeface="Lato"/>
              </a:rPr>
              <a:t>(Healthcare Commission 2009)</a:t>
            </a:r>
            <a:r>
              <a:rPr lang="en-US" sz="1500">
                <a:latin typeface="Arial Nova"/>
                <a:ea typeface="Lato"/>
                <a:cs typeface="Lato"/>
              </a:rPr>
              <a:t>.</a:t>
            </a:r>
            <a:endParaRPr lang="en-US" sz="1500">
              <a:latin typeface="Arial Nova"/>
            </a:endParaRPr>
          </a:p>
          <a:p>
            <a:r>
              <a:rPr lang="en-US" sz="1500" b="1">
                <a:latin typeface="Arial Nova"/>
                <a:ea typeface="Lato"/>
                <a:cs typeface="Lato"/>
              </a:rPr>
              <a:t>Process Breakdowns:</a:t>
            </a:r>
            <a:r>
              <a:rPr lang="en-US" sz="1500">
                <a:latin typeface="Arial Nova"/>
                <a:ea typeface="Lato"/>
                <a:cs typeface="Lato"/>
              </a:rPr>
              <a:t> "Vestigial" clinical governance, complete absence of systematic risk-assessments for cost savings, and systemic failure to address complaints </a:t>
            </a:r>
            <a:r>
              <a:rPr lang="en-US" sz="1500" b="1">
                <a:latin typeface="Arial Nova"/>
                <a:ea typeface="Lato"/>
                <a:cs typeface="Lato"/>
              </a:rPr>
              <a:t>(Francis 2013)</a:t>
            </a:r>
            <a:r>
              <a:rPr lang="en-US" sz="1500">
                <a:latin typeface="Arial Nova"/>
                <a:ea typeface="Lato"/>
                <a:cs typeface="Lato"/>
              </a:rPr>
              <a:t>.</a:t>
            </a:r>
            <a:endParaRPr lang="en-US" sz="1500">
              <a:latin typeface="Arial Nova"/>
            </a:endParaRPr>
          </a:p>
          <a:p>
            <a:r>
              <a:rPr lang="en-US" sz="1500">
                <a:latin typeface="Arial Nova"/>
                <a:cs typeface="Poppins SemiBold"/>
              </a:rPr>
              <a:t>2. Clinical Outcomes Gap</a:t>
            </a:r>
            <a:endParaRPr lang="en-US" sz="1500">
              <a:latin typeface="Arial Nova"/>
            </a:endParaRPr>
          </a:p>
          <a:p>
            <a:r>
              <a:rPr lang="en-US" sz="1500" b="1">
                <a:latin typeface="Arial Nova"/>
                <a:ea typeface="Lato"/>
                <a:cs typeface="Lato"/>
              </a:rPr>
              <a:t>Clinical Outcomes:</a:t>
            </a:r>
            <a:r>
              <a:rPr lang="en-US" sz="1500">
                <a:latin typeface="Arial Nova"/>
                <a:ea typeface="Lato"/>
                <a:cs typeface="Lato"/>
              </a:rPr>
              <a:t> Abnormally high mortality indices (HSMR outliers), severe incidence of healthcare-associated infections (HCAIs), and clinical neglect </a:t>
            </a:r>
            <a:r>
              <a:rPr lang="en-US" sz="1500" b="1">
                <a:latin typeface="Arial Nova"/>
                <a:ea typeface="Lato"/>
                <a:cs typeface="Lato"/>
              </a:rPr>
              <a:t>(Francis2013,  Walshe 2013)</a:t>
            </a:r>
            <a:r>
              <a:rPr lang="en-US" sz="1500">
                <a:latin typeface="Arial Nova"/>
                <a:ea typeface="Lato"/>
                <a:cs typeface="Lato"/>
              </a:rPr>
              <a:t>.</a:t>
            </a:r>
            <a:endParaRPr lang="en-US" sz="1500">
              <a:latin typeface="Arial Nova"/>
            </a:endParaRPr>
          </a:p>
          <a:p>
            <a:r>
              <a:rPr lang="en-US" sz="1500" b="1">
                <a:latin typeface="Arial Nova"/>
                <a:ea typeface="Lato"/>
                <a:cs typeface="Lato"/>
              </a:rPr>
              <a:t>Systems Incongruence:</a:t>
            </a:r>
            <a:r>
              <a:rPr lang="en-US" sz="1500">
                <a:latin typeface="Arial Nova"/>
                <a:ea typeface="Lato"/>
                <a:cs typeface="Lato"/>
              </a:rPr>
              <a:t> The organization's entire structure was configured to process financial data and national targets, rather than patient care </a:t>
            </a:r>
            <a:r>
              <a:rPr lang="en-US" sz="1500" b="1">
                <a:latin typeface="Arial Nova"/>
                <a:ea typeface="Lato"/>
                <a:cs typeface="Lato"/>
              </a:rPr>
              <a:t>(Donabedian 1988)</a:t>
            </a:r>
            <a:r>
              <a:rPr lang="en-US" sz="1500">
                <a:latin typeface="Arial Nova"/>
                <a:ea typeface="Lato"/>
                <a:cs typeface="Lato"/>
              </a:rPr>
              <a:t>.</a:t>
            </a:r>
            <a:endParaRPr lang="en-US" sz="1500">
              <a:latin typeface="Arial Nova"/>
            </a:endParaRPr>
          </a:p>
          <a:p>
            <a:endParaRPr lang="en-US" sz="1500" dirty="0">
              <a:latin typeface="Arial Nova"/>
            </a:endParaRPr>
          </a:p>
        </p:txBody>
      </p:sp>
    </p:spTree>
    <p:extLst>
      <p:ext uri="{BB962C8B-B14F-4D97-AF65-F5344CB8AC3E}">
        <p14:creationId xmlns:p14="http://schemas.microsoft.com/office/powerpoint/2010/main" val="992980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8E981-50ED-0D2A-81D8-426C45FBF704}"/>
              </a:ext>
            </a:extLst>
          </p:cNvPr>
          <p:cNvSpPr>
            <a:spLocks noGrp="1"/>
          </p:cNvSpPr>
          <p:nvPr>
            <p:ph type="title"/>
          </p:nvPr>
        </p:nvSpPr>
        <p:spPr>
          <a:xfrm>
            <a:off x="1043631" y="809898"/>
            <a:ext cx="9942716" cy="1554480"/>
          </a:xfrm>
        </p:spPr>
        <p:txBody>
          <a:bodyPr anchor="ctr">
            <a:normAutofit/>
          </a:bodyPr>
          <a:lstStyle/>
          <a:p>
            <a:r>
              <a:rPr lang="en-US" sz="4800" b="1">
                <a:latin typeface="Poppins"/>
                <a:cs typeface="Poppins"/>
              </a:rPr>
              <a:t>SYSTEMS THEORY APPLICATION</a:t>
            </a:r>
            <a:endParaRPr lang="en-US" sz="4800"/>
          </a:p>
          <a:p>
            <a:endParaRPr lang="en-US" sz="4800"/>
          </a:p>
        </p:txBody>
      </p:sp>
      <p:sp>
        <p:nvSpPr>
          <p:cNvPr id="3" name="Content Placeholder 2">
            <a:extLst>
              <a:ext uri="{FF2B5EF4-FFF2-40B4-BE49-F238E27FC236}">
                <a16:creationId xmlns:a16="http://schemas.microsoft.com/office/drawing/2014/main" id="{44E0CE7D-D46C-A074-C7C5-9CD25D0DEB80}"/>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700">
                <a:latin typeface="Arial Nova"/>
                <a:cs typeface="Poppins SemiBold"/>
              </a:rPr>
              <a:t>Closed System Failures</a:t>
            </a:r>
            <a:endParaRPr lang="en-US" sz="1700">
              <a:latin typeface="Arial Nova"/>
            </a:endParaRPr>
          </a:p>
          <a:p>
            <a:r>
              <a:rPr lang="en-US" sz="1700" b="1">
                <a:latin typeface="Arial Nova"/>
                <a:ea typeface="Lato"/>
                <a:cs typeface="Lato"/>
              </a:rPr>
              <a:t>Feedback Deficiencies:</a:t>
            </a:r>
            <a:r>
              <a:rPr lang="en-US" sz="1700">
                <a:latin typeface="Arial Nova"/>
                <a:ea typeface="Lato"/>
                <a:cs typeface="Lato"/>
              </a:rPr>
              <a:t> The Trust acted as a closed system, actively resisting negative inputs from patients, patient advocacy groups, and internal clinicians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Inward Focus:</a:t>
            </a:r>
            <a:r>
              <a:rPr lang="en-US" sz="1700">
                <a:latin typeface="Arial Nova"/>
                <a:ea typeface="Lato"/>
                <a:cs typeface="Lato"/>
              </a:rPr>
              <a:t> Senior managers focused on satisfying the vertical hierarchy (Strategic Health Authorities, DH) rather than integrating horizontal community feedback </a:t>
            </a:r>
            <a:r>
              <a:rPr lang="en-US" sz="1700" b="1">
                <a:latin typeface="Arial Nova"/>
                <a:ea typeface="Lato"/>
                <a:cs typeface="Lato"/>
              </a:rPr>
              <a:t>(Dixon-Woods et al. 2014)</a:t>
            </a:r>
            <a:r>
              <a:rPr lang="en-US" sz="1700">
                <a:latin typeface="Arial Nova"/>
                <a:ea typeface="Lato"/>
                <a:cs typeface="Lato"/>
              </a:rPr>
              <a:t>.</a:t>
            </a:r>
            <a:endParaRPr lang="en-US" sz="1700">
              <a:latin typeface="Arial Nova"/>
            </a:endParaRPr>
          </a:p>
          <a:p>
            <a:r>
              <a:rPr lang="en-US" sz="1700">
                <a:latin typeface="Arial Nova"/>
                <a:cs typeface="Poppins SemiBold"/>
              </a:rPr>
              <a:t>Regulatory Sinks &amp; Silos</a:t>
            </a:r>
            <a:endParaRPr lang="en-US" sz="1700">
              <a:latin typeface="Arial Nova"/>
            </a:endParaRPr>
          </a:p>
          <a:p>
            <a:r>
              <a:rPr lang="en-US" sz="1700" b="1">
                <a:latin typeface="Arial Nova"/>
                <a:ea typeface="Lato"/>
                <a:cs typeface="Lato"/>
              </a:rPr>
              <a:t>Interdependent Disconnections:</a:t>
            </a:r>
            <a:r>
              <a:rPr lang="en-US" sz="1700">
                <a:latin typeface="Arial Nova"/>
                <a:ea typeface="Lato"/>
                <a:cs typeface="Lato"/>
              </a:rPr>
              <a:t> Multiple external regulatory and oversight agencies (Monitor, CQC, SHA, PCTs) functioned in deep informational silos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Shared Assurances:</a:t>
            </a:r>
            <a:r>
              <a:rPr lang="en-US" sz="1700">
                <a:latin typeface="Arial Nova"/>
                <a:ea typeface="Lato"/>
                <a:cs typeface="Lato"/>
              </a:rPr>
              <a:t> The failure represents a "systemic blind spot"—each oversight agency assumed that another entity was verifying frontline clinical safety </a:t>
            </a:r>
            <a:r>
              <a:rPr lang="en-US" sz="1700" b="1">
                <a:latin typeface="Arial Nova"/>
                <a:ea typeface="Lato"/>
                <a:cs typeface="Lato"/>
              </a:rPr>
              <a:t>(Walshe 2013)</a:t>
            </a:r>
            <a:r>
              <a:rPr lang="en-US" sz="1700">
                <a:latin typeface="Arial Nova"/>
                <a:ea typeface="Lato"/>
                <a:cs typeface="Lato"/>
              </a:rPr>
              <a:t>.</a:t>
            </a:r>
            <a:endParaRPr lang="en-US" sz="1700">
              <a:latin typeface="Arial Nova"/>
            </a:endParaRPr>
          </a:p>
          <a:p>
            <a:endParaRPr lang="en-US" sz="1700" dirty="0">
              <a:latin typeface="Arial Nova"/>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4130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EC121-365D-3054-99A1-83A7ED6E9664}"/>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SWISS CHEESE SAFETY MODEL</a:t>
            </a:r>
            <a:endParaRPr lang="en-US" sz="3600" kern="1200">
              <a:solidFill>
                <a:schemeClr val="tx1"/>
              </a:solidFill>
              <a:latin typeface="+mj-lt"/>
              <a:ea typeface="+mj-ea"/>
              <a:cs typeface="+mj-cs"/>
            </a:endParaRPr>
          </a:p>
          <a:p>
            <a:endParaRPr lang="en-US" sz="3600" kern="1200">
              <a:solidFill>
                <a:schemeClr val="tx1"/>
              </a:solidFill>
              <a:latin typeface="+mj-lt"/>
              <a:ea typeface="+mj-ea"/>
              <a:cs typeface="+mj-cs"/>
            </a:endParaRPr>
          </a:p>
        </p:txBody>
      </p:sp>
      <p:sp>
        <p:nvSpPr>
          <p:cNvPr id="26" name="Rectangle 25">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1FB4AC0-489C-D696-14CB-0F1A8C345FFE}"/>
              </a:ext>
            </a:extLst>
          </p:cNvPr>
          <p:cNvSpPr txBox="1"/>
          <p:nvPr/>
        </p:nvSpPr>
        <p:spPr>
          <a:xfrm>
            <a:off x="645066" y="2031101"/>
            <a:ext cx="4282984" cy="35119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indent="-228600">
              <a:lnSpc>
                <a:spcPct val="90000"/>
              </a:lnSpc>
              <a:spcAft>
                <a:spcPts val="600"/>
              </a:spcAft>
              <a:buFont typeface="Arial" panose="020B0604020202020204" pitchFamily="34" charset="0"/>
              <a:buChar char="•"/>
            </a:pPr>
            <a:r>
              <a:rPr lang="en-US" sz="1300" b="0" i="0">
                <a:latin typeface="Arial Nova"/>
              </a:rPr>
              <a:t>The Trajectory of Systemic Collapse</a:t>
            </a:r>
          </a:p>
          <a:p>
            <a:pPr indent="-228600">
              <a:lnSpc>
                <a:spcPct val="90000"/>
              </a:lnSpc>
              <a:spcAft>
                <a:spcPts val="600"/>
              </a:spcAft>
              <a:buFont typeface="Arial" panose="020B0604020202020204" pitchFamily="34" charset="0"/>
              <a:buChar char="•"/>
            </a:pPr>
            <a:endParaRPr lang="en-US" sz="1300" dirty="0">
              <a:latin typeface="Arial Nova"/>
            </a:endParaRPr>
          </a:p>
          <a:p>
            <a:pPr indent="-228600">
              <a:lnSpc>
                <a:spcPct val="90000"/>
              </a:lnSpc>
              <a:spcAft>
                <a:spcPts val="600"/>
              </a:spcAft>
              <a:buFont typeface="Arial" panose="020B0604020202020204" pitchFamily="34" charset="0"/>
              <a:buChar char="•"/>
            </a:pPr>
            <a:endParaRPr lang="en-US" sz="1300" dirty="0">
              <a:latin typeface="Arial Nova"/>
            </a:endParaRPr>
          </a:p>
          <a:p>
            <a:pPr indent="-228600">
              <a:lnSpc>
                <a:spcPct val="90000"/>
              </a:lnSpc>
              <a:spcAft>
                <a:spcPts val="600"/>
              </a:spcAft>
              <a:buFont typeface="Arial" panose="020B0604020202020204" pitchFamily="34" charset="0"/>
              <a:buChar char="•"/>
            </a:pPr>
            <a:r>
              <a:rPr lang="en-US" sz="1300">
                <a:latin typeface="Arial Nova"/>
              </a:rPr>
              <a:t>The </a:t>
            </a:r>
            <a:r>
              <a:rPr lang="en-US" sz="1300" b="1">
                <a:latin typeface="Arial Nova"/>
              </a:rPr>
              <a:t>Swiss Cheese Model</a:t>
            </a:r>
            <a:r>
              <a:rPr lang="en-US" sz="1300" dirty="0">
                <a:latin typeface="Arial Nova"/>
              </a:rPr>
              <a:t> </a:t>
            </a:r>
            <a:r>
              <a:rPr lang="en-US" sz="1300" b="1">
                <a:latin typeface="Arial Nova"/>
              </a:rPr>
              <a:t>(Reason 2000)</a:t>
            </a:r>
            <a:r>
              <a:rPr lang="en-US" sz="1300">
                <a:latin typeface="Arial Nova"/>
              </a:rPr>
              <a:t> illustrates how latent hazards bypass multiple defensive barriers when hole deficiencies align dynamically.</a:t>
            </a:r>
            <a:endParaRPr lang="en-US" sz="1300" dirty="0">
              <a:latin typeface="Arial Nova"/>
            </a:endParaRPr>
          </a:p>
          <a:p>
            <a:pPr indent="-228600">
              <a:lnSpc>
                <a:spcPct val="90000"/>
              </a:lnSpc>
              <a:spcAft>
                <a:spcPts val="600"/>
              </a:spcAft>
              <a:buFont typeface="Arial" panose="020B0604020202020204" pitchFamily="34" charset="0"/>
              <a:buChar char="•"/>
            </a:pPr>
            <a:r>
              <a:rPr lang="en-US" sz="1300" b="1">
                <a:latin typeface="Arial Nova"/>
              </a:rPr>
              <a:t>Latent Conditions:</a:t>
            </a:r>
            <a:r>
              <a:rPr lang="en-US" sz="1300">
                <a:latin typeface="Arial Nova"/>
              </a:rPr>
              <a:t> High corporate pressure for Foundation Trust (FT) authorization </a:t>
            </a:r>
            <a:r>
              <a:rPr lang="en-US" sz="1300" b="1">
                <a:latin typeface="Arial Nova"/>
              </a:rPr>
              <a:t>(Francis 2013)</a:t>
            </a:r>
            <a:r>
              <a:rPr lang="en-US" sz="1300">
                <a:latin typeface="Arial Nova"/>
              </a:rPr>
              <a:t>.</a:t>
            </a:r>
            <a:endParaRPr lang="en-US" sz="1300" dirty="0">
              <a:latin typeface="Arial Nova"/>
            </a:endParaRPr>
          </a:p>
          <a:p>
            <a:pPr indent="-228600">
              <a:lnSpc>
                <a:spcPct val="90000"/>
              </a:lnSpc>
              <a:spcAft>
                <a:spcPts val="600"/>
              </a:spcAft>
              <a:buFont typeface="Arial" panose="020B0604020202020204" pitchFamily="34" charset="0"/>
              <a:buChar char="•"/>
            </a:pPr>
            <a:r>
              <a:rPr lang="en-US" sz="1300" b="1">
                <a:latin typeface="Arial Nova"/>
              </a:rPr>
              <a:t>Defensive Failures:</a:t>
            </a:r>
            <a:r>
              <a:rPr lang="en-US" sz="1300">
                <a:latin typeface="Arial Nova"/>
              </a:rPr>
              <a:t> Siloed external oversight (Monitor, CQC) neglecting clinical safety data </a:t>
            </a:r>
            <a:r>
              <a:rPr lang="en-US" sz="1300" b="1">
                <a:latin typeface="Arial Nova"/>
              </a:rPr>
              <a:t>(Walshe 2013)</a:t>
            </a:r>
            <a:r>
              <a:rPr lang="en-US" sz="1300">
                <a:latin typeface="Arial Nova"/>
              </a:rPr>
              <a:t>.</a:t>
            </a:r>
            <a:endParaRPr lang="en-US" sz="1300" dirty="0">
              <a:latin typeface="Arial Nova"/>
            </a:endParaRPr>
          </a:p>
          <a:p>
            <a:pPr indent="-228600">
              <a:lnSpc>
                <a:spcPct val="90000"/>
              </a:lnSpc>
              <a:spcAft>
                <a:spcPts val="600"/>
              </a:spcAft>
              <a:buFont typeface="Arial" panose="020B0604020202020204" pitchFamily="34" charset="0"/>
              <a:buChar char="•"/>
            </a:pPr>
            <a:r>
              <a:rPr lang="en-US" sz="1300" b="1">
                <a:latin typeface="Arial Nova"/>
              </a:rPr>
              <a:t>Active Failures:</a:t>
            </a:r>
            <a:r>
              <a:rPr lang="en-US" sz="1300">
                <a:latin typeface="Arial Nova"/>
              </a:rPr>
              <a:t> Bypassed observation checklists, severe staffing shortages, and ignored clinical alarms </a:t>
            </a:r>
            <a:r>
              <a:rPr lang="en-US" sz="1300" b="1">
                <a:latin typeface="Arial Nova"/>
              </a:rPr>
              <a:t>(Alberti 2009)</a:t>
            </a:r>
            <a:r>
              <a:rPr lang="en-US" sz="1300">
                <a:latin typeface="Arial Nova"/>
              </a:rPr>
              <a:t>.</a:t>
            </a:r>
            <a:endParaRPr lang="en-US" sz="1300" dirty="0">
              <a:latin typeface="Arial Nova"/>
            </a:endParaRPr>
          </a:p>
          <a:p>
            <a:pPr indent="-228600">
              <a:lnSpc>
                <a:spcPct val="90000"/>
              </a:lnSpc>
              <a:spcAft>
                <a:spcPts val="600"/>
              </a:spcAft>
              <a:buFont typeface="Arial" panose="020B0604020202020204" pitchFamily="34" charset="0"/>
              <a:buChar char="•"/>
            </a:pPr>
            <a:endParaRPr lang="en-US" sz="1300" dirty="0">
              <a:latin typeface="Arial Nova"/>
            </a:endParaRPr>
          </a:p>
          <a:p>
            <a:pPr indent="-228600">
              <a:lnSpc>
                <a:spcPct val="90000"/>
              </a:lnSpc>
              <a:spcAft>
                <a:spcPts val="600"/>
              </a:spcAft>
              <a:buFont typeface="Arial" panose="020B0604020202020204" pitchFamily="34" charset="0"/>
              <a:buChar char="•"/>
            </a:pPr>
            <a:endParaRPr lang="en-US" sz="1300" dirty="0">
              <a:latin typeface="Arial Nova"/>
            </a:endParaRPr>
          </a:p>
        </p:txBody>
      </p:sp>
      <p:sp>
        <p:nvSpPr>
          <p:cNvPr id="27" name="Rectangle 26">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ECFDB59B-889E-AC13-1225-0452649880F1}"/>
              </a:ext>
            </a:extLst>
          </p:cNvPr>
          <p:cNvPicPr>
            <a:picLocks noGrp="1" noChangeAspect="1"/>
          </p:cNvPicPr>
          <p:nvPr>
            <p:ph idx="1"/>
          </p:nvPr>
        </p:nvPicPr>
        <p:blipFill>
          <a:blip r:embed="rId2"/>
          <a:stretch>
            <a:fillRect/>
          </a:stretch>
        </p:blipFill>
        <p:spPr>
          <a:xfrm>
            <a:off x="5987738" y="1166884"/>
            <a:ext cx="5628018" cy="4291362"/>
          </a:xfrm>
          <a:prstGeom prst="rect">
            <a:avLst/>
          </a:prstGeom>
        </p:spPr>
      </p:pic>
    </p:spTree>
    <p:extLst>
      <p:ext uri="{BB962C8B-B14F-4D97-AF65-F5344CB8AC3E}">
        <p14:creationId xmlns:p14="http://schemas.microsoft.com/office/powerpoint/2010/main" val="1404296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0D325-B44B-68F9-FEF2-3520B0FDD5B6}"/>
              </a:ext>
            </a:extLst>
          </p:cNvPr>
          <p:cNvSpPr>
            <a:spLocks noGrp="1"/>
          </p:cNvSpPr>
          <p:nvPr>
            <p:ph type="title"/>
          </p:nvPr>
        </p:nvSpPr>
        <p:spPr>
          <a:xfrm>
            <a:off x="645064" y="525982"/>
            <a:ext cx="4282983" cy="1200361"/>
          </a:xfrm>
        </p:spPr>
        <p:txBody>
          <a:bodyPr anchor="b">
            <a:normAutofit/>
          </a:bodyPr>
          <a:lstStyle/>
          <a:p>
            <a:r>
              <a:rPr lang="en-US" sz="3100" b="1">
                <a:latin typeface="Poppins"/>
                <a:cs typeface="Poppins"/>
              </a:rPr>
              <a:t>FISHBONE ANALYSIS OF FAILURES</a:t>
            </a:r>
            <a:endParaRPr lang="en-US" sz="3100"/>
          </a:p>
          <a:p>
            <a:endParaRPr lang="en-US" sz="3100"/>
          </a:p>
        </p:txBody>
      </p:sp>
      <p:sp>
        <p:nvSpPr>
          <p:cNvPr id="12" name="Rectangle 11">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E95416-236C-74AC-FACE-C44FF8C03B69}"/>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500">
                <a:latin typeface="Arial Nova"/>
                <a:cs typeface="Poppins SemiBold"/>
              </a:rPr>
              <a:t>Root Cause Classification</a:t>
            </a:r>
            <a:endParaRPr lang="en-US" sz="1500">
              <a:latin typeface="Arial Nova"/>
            </a:endParaRPr>
          </a:p>
          <a:p>
            <a:r>
              <a:rPr lang="en-US" sz="1500">
                <a:latin typeface="Arial Nova"/>
                <a:ea typeface="Lato"/>
                <a:cs typeface="Lato"/>
              </a:rPr>
              <a:t>The </a:t>
            </a:r>
            <a:r>
              <a:rPr lang="en-US" sz="1500" b="1">
                <a:latin typeface="Arial Nova"/>
                <a:ea typeface="Lato"/>
                <a:cs typeface="Lato"/>
              </a:rPr>
              <a:t>Ishikawa/Fishbone Model</a:t>
            </a:r>
            <a:r>
              <a:rPr lang="en-US" sz="1500">
                <a:latin typeface="Arial Nova"/>
                <a:ea typeface="Lato"/>
                <a:cs typeface="Lato"/>
              </a:rPr>
              <a:t> serves as a structured method to categorize potential root causes of a complex clinical system failure </a:t>
            </a:r>
            <a:r>
              <a:rPr lang="en-US" sz="1500" b="1">
                <a:latin typeface="Arial Nova"/>
                <a:ea typeface="Lato"/>
                <a:cs typeface="Lato"/>
              </a:rPr>
              <a:t>(Francis 2013; Wood 2013)</a:t>
            </a:r>
            <a:r>
              <a:rPr lang="en-US" sz="1500">
                <a:latin typeface="Arial Nova"/>
                <a:ea typeface="Lato"/>
                <a:cs typeface="Lato"/>
              </a:rPr>
              <a:t>.</a:t>
            </a:r>
            <a:endParaRPr lang="en-US" sz="1500">
              <a:latin typeface="Arial Nova"/>
            </a:endParaRPr>
          </a:p>
          <a:p>
            <a:r>
              <a:rPr lang="en-US" sz="1500" b="1">
                <a:latin typeface="Arial Nova"/>
                <a:ea typeface="Lato"/>
                <a:cs typeface="Lato"/>
              </a:rPr>
              <a:t>People &amp; Culture:</a:t>
            </a:r>
            <a:r>
              <a:rPr lang="en-US" sz="1500">
                <a:latin typeface="Arial Nova"/>
                <a:ea typeface="Lato"/>
                <a:cs typeface="Lato"/>
              </a:rPr>
              <a:t> Understaffing, a toxic corporate culture of self-promotion, disengaged senior clinicians, and low frontline morale </a:t>
            </a:r>
            <a:r>
              <a:rPr lang="en-US" sz="1500" b="1">
                <a:latin typeface="Arial Nova"/>
                <a:ea typeface="Lato"/>
                <a:cs typeface="Lato"/>
              </a:rPr>
              <a:t>(Colin-Thomé 2009)</a:t>
            </a:r>
            <a:r>
              <a:rPr lang="en-US" sz="1500">
                <a:latin typeface="Arial Nova"/>
                <a:ea typeface="Lato"/>
                <a:cs typeface="Lato"/>
              </a:rPr>
              <a:t>.</a:t>
            </a:r>
            <a:endParaRPr lang="en-US" sz="1500">
              <a:latin typeface="Arial Nova"/>
            </a:endParaRPr>
          </a:p>
          <a:p>
            <a:r>
              <a:rPr lang="en-US" sz="1500" b="1">
                <a:latin typeface="Arial Nova"/>
                <a:ea typeface="Lato"/>
                <a:cs typeface="Lato"/>
              </a:rPr>
              <a:t>Methods &amp; Resources:</a:t>
            </a:r>
            <a:r>
              <a:rPr lang="en-US" sz="1500">
                <a:latin typeface="Arial Nova"/>
                <a:ea typeface="Lato"/>
                <a:cs typeface="Lato"/>
              </a:rPr>
              <a:t> Reliance on highly superficial tick-box audits, underfunded facilities, ignored patient complaints, and a chaotic A&amp;E setup </a:t>
            </a:r>
            <a:r>
              <a:rPr lang="en-US" sz="1500" b="1">
                <a:latin typeface="Arial Nova"/>
                <a:ea typeface="Lato"/>
                <a:cs typeface="Lato"/>
              </a:rPr>
              <a:t>(Francis 2013)</a:t>
            </a:r>
            <a:r>
              <a:rPr lang="en-US" sz="1500">
                <a:latin typeface="Arial Nova"/>
                <a:ea typeface="Lato"/>
                <a:cs typeface="Lato"/>
              </a:rPr>
              <a:t>.</a:t>
            </a:r>
            <a:endParaRPr lang="en-US" sz="1500">
              <a:latin typeface="Arial Nova"/>
            </a:endParaRPr>
          </a:p>
          <a:p>
            <a:endParaRPr lang="en-US" sz="1500" dirty="0">
              <a:latin typeface="Arial Nova"/>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12B9757-03AC-8851-D52D-E54938ECDF60}"/>
              </a:ext>
            </a:extLst>
          </p:cNvPr>
          <p:cNvPicPr>
            <a:picLocks noChangeAspect="1"/>
          </p:cNvPicPr>
          <p:nvPr/>
        </p:nvPicPr>
        <p:blipFill>
          <a:blip r:embed="rId2"/>
          <a:stretch>
            <a:fillRect/>
          </a:stretch>
        </p:blipFill>
        <p:spPr>
          <a:xfrm>
            <a:off x="6050252" y="650494"/>
            <a:ext cx="5502989" cy="5324142"/>
          </a:xfrm>
          <a:prstGeom prst="rect">
            <a:avLst/>
          </a:prstGeom>
        </p:spPr>
      </p:pic>
    </p:spTree>
    <p:extLst>
      <p:ext uri="{BB962C8B-B14F-4D97-AF65-F5344CB8AC3E}">
        <p14:creationId xmlns:p14="http://schemas.microsoft.com/office/powerpoint/2010/main" val="141081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2C8B4-4ECC-B8B4-CA0A-CB61A0DEF5DB}"/>
              </a:ext>
            </a:extLst>
          </p:cNvPr>
          <p:cNvSpPr>
            <a:spLocks noGrp="1"/>
          </p:cNvSpPr>
          <p:nvPr>
            <p:ph type="title"/>
          </p:nvPr>
        </p:nvSpPr>
        <p:spPr>
          <a:xfrm>
            <a:off x="645064" y="525982"/>
            <a:ext cx="4282983" cy="1200361"/>
          </a:xfrm>
        </p:spPr>
        <p:txBody>
          <a:bodyPr anchor="b">
            <a:normAutofit/>
          </a:bodyPr>
          <a:lstStyle/>
          <a:p>
            <a:r>
              <a:rPr lang="en-US" sz="3600" b="1" dirty="0">
                <a:latin typeface="Poppins"/>
                <a:cs typeface="Poppins"/>
              </a:rPr>
              <a:t>POLICY DRIVERS VS QUALITY</a:t>
            </a:r>
            <a:endParaRPr lang="en-US" sz="3600" dirty="0"/>
          </a:p>
          <a:p>
            <a:endParaRPr lang="en-US" sz="3600" dirty="0"/>
          </a:p>
        </p:txBody>
      </p:sp>
      <p:sp>
        <p:nvSpPr>
          <p:cNvPr id="12" name="Rectangle 11">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320F05-632D-8A68-D935-C194CA2F7067}"/>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700" dirty="0">
                <a:latin typeface="Arial Nova"/>
                <a:cs typeface="Poppins SemiBold"/>
              </a:rPr>
              <a:t>Corporate Focus Over Patient Care</a:t>
            </a:r>
            <a:endParaRPr lang="en-US" sz="1700" dirty="0">
              <a:latin typeface="Arial Nova"/>
            </a:endParaRPr>
          </a:p>
          <a:p>
            <a:r>
              <a:rPr lang="en-US" sz="1700" dirty="0">
                <a:latin typeface="Arial Nova"/>
                <a:ea typeface="Lato"/>
                <a:cs typeface="Lato"/>
              </a:rPr>
              <a:t>The </a:t>
            </a:r>
            <a:r>
              <a:rPr lang="en-US" sz="1700" b="1" dirty="0">
                <a:latin typeface="Arial Nova"/>
                <a:ea typeface="Lato"/>
                <a:cs typeface="Lato"/>
              </a:rPr>
              <a:t>Foundation Trust (FT) Pipeline Policy</a:t>
            </a:r>
            <a:r>
              <a:rPr lang="en-US" sz="1700" dirty="0">
                <a:latin typeface="Arial Nova"/>
                <a:ea typeface="Lato"/>
                <a:cs typeface="Lato"/>
              </a:rPr>
              <a:t> caused a dangerous division of corporate priorities. Frontline healthcare was secondary to corporate goals </a:t>
            </a:r>
            <a:r>
              <a:rPr lang="en-US" sz="1700" b="1" dirty="0">
                <a:latin typeface="Arial Nova"/>
                <a:ea typeface="Lato"/>
                <a:cs typeface="Lato"/>
              </a:rPr>
              <a:t>(Francis 2013, p. 43)</a:t>
            </a:r>
            <a:r>
              <a:rPr lang="en-US" sz="1700" dirty="0">
                <a:latin typeface="Arial Nova"/>
                <a:ea typeface="Lato"/>
                <a:cs typeface="Lato"/>
              </a:rPr>
              <a:t>.</a:t>
            </a:r>
            <a:endParaRPr lang="en-US" sz="1700" dirty="0">
              <a:latin typeface="Arial Nova"/>
            </a:endParaRPr>
          </a:p>
          <a:p>
            <a:r>
              <a:rPr lang="en-US" sz="1700" dirty="0">
                <a:latin typeface="Arial Nova"/>
                <a:ea typeface="Lato"/>
                <a:cs typeface="Lato"/>
              </a:rPr>
              <a:t>Regulatory agencies like Monitor and the Strategic Health Authorities prioritized balanced ledgers and access targets above standard care quality and basic human dignity </a:t>
            </a:r>
            <a:r>
              <a:rPr lang="en-US" sz="1700" b="1" dirty="0">
                <a:latin typeface="Arial Nova"/>
                <a:ea typeface="Lato"/>
                <a:cs typeface="Lato"/>
              </a:rPr>
              <a:t>(Francis 2013,  Wood 2013)</a:t>
            </a:r>
            <a:r>
              <a:rPr lang="en-US" sz="1700" dirty="0">
                <a:latin typeface="Arial Nova"/>
                <a:ea typeface="Lato"/>
                <a:cs typeface="Lato"/>
              </a:rPr>
              <a:t>.</a:t>
            </a:r>
            <a:endParaRPr lang="en-US" sz="1700" dirty="0">
              <a:latin typeface="Arial Nova"/>
            </a:endParaRPr>
          </a:p>
          <a:p>
            <a:endParaRPr lang="en-US" sz="1700" dirty="0">
              <a:latin typeface="Arial Nova"/>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476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D3D64-B146-3B34-EC84-4F4722CC2E63}"/>
              </a:ext>
            </a:extLst>
          </p:cNvPr>
          <p:cNvSpPr>
            <a:spLocks noGrp="1"/>
          </p:cNvSpPr>
          <p:nvPr>
            <p:ph type="title"/>
          </p:nvPr>
        </p:nvSpPr>
        <p:spPr/>
        <p:txBody>
          <a:bodyPr/>
          <a:lstStyle/>
          <a:p>
            <a:r>
              <a:rPr lang="en-US" sz="2600" b="1">
                <a:solidFill>
                  <a:srgbClr val="0A192F"/>
                </a:solidFill>
                <a:latin typeface="Poppins"/>
                <a:cs typeface="Poppins"/>
              </a:rPr>
              <a:t>TRIPLE IMPACT OF CARE FAILURES</a:t>
            </a:r>
            <a:endParaRPr lang="en-US"/>
          </a:p>
          <a:p>
            <a:endParaRPr lang="en-US" dirty="0"/>
          </a:p>
        </p:txBody>
      </p:sp>
      <p:pic>
        <p:nvPicPr>
          <p:cNvPr id="4" name="Content Placeholder 3">
            <a:extLst>
              <a:ext uri="{FF2B5EF4-FFF2-40B4-BE49-F238E27FC236}">
                <a16:creationId xmlns:a16="http://schemas.microsoft.com/office/drawing/2014/main" id="{C48AB132-08CD-6F21-DDBF-D7B0DDE2E022}"/>
              </a:ext>
            </a:extLst>
          </p:cNvPr>
          <p:cNvPicPr>
            <a:picLocks noGrp="1" noChangeAspect="1"/>
          </p:cNvPicPr>
          <p:nvPr>
            <p:ph idx="1"/>
          </p:nvPr>
        </p:nvPicPr>
        <p:blipFill>
          <a:blip r:embed="rId2"/>
          <a:stretch>
            <a:fillRect/>
          </a:stretch>
        </p:blipFill>
        <p:spPr>
          <a:xfrm>
            <a:off x="1447134" y="1825625"/>
            <a:ext cx="9297731" cy="4351338"/>
          </a:xfrm>
          <a:prstGeom prst="rect">
            <a:avLst/>
          </a:prstGeom>
        </p:spPr>
      </p:pic>
    </p:spTree>
    <p:extLst>
      <p:ext uri="{BB962C8B-B14F-4D97-AF65-F5344CB8AC3E}">
        <p14:creationId xmlns:p14="http://schemas.microsoft.com/office/powerpoint/2010/main" val="1500377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D197-1FBB-B51B-6A4E-1FC11D0E7434}"/>
              </a:ext>
            </a:extLst>
          </p:cNvPr>
          <p:cNvSpPr>
            <a:spLocks noGrp="1"/>
          </p:cNvSpPr>
          <p:nvPr>
            <p:ph type="title"/>
          </p:nvPr>
        </p:nvSpPr>
        <p:spPr/>
        <p:txBody>
          <a:bodyPr>
            <a:normAutofit fontScale="90000"/>
          </a:bodyPr>
          <a:lstStyle/>
          <a:p>
            <a:pPr marL="228600" indent="-228600">
              <a:spcBef>
                <a:spcPts val="1000"/>
              </a:spcBef>
            </a:pPr>
            <a:r>
              <a:rPr lang="en-US" sz="4100" dirty="0">
                <a:latin typeface="Poppins"/>
                <a:cs typeface="Poppins"/>
              </a:rPr>
              <a:t/>
            </a:r>
            <a:br>
              <a:rPr lang="en-US" sz="4100" dirty="0">
                <a:latin typeface="Poppins"/>
                <a:cs typeface="Poppins"/>
              </a:rPr>
            </a:br>
            <a:r>
              <a:rPr lang="en-US" sz="4100" dirty="0">
                <a:latin typeface="Poppins"/>
                <a:cs typeface="Poppins"/>
              </a:rPr>
              <a:t/>
            </a:r>
            <a:br>
              <a:rPr lang="en-US" sz="4100" dirty="0">
                <a:latin typeface="Poppins"/>
                <a:cs typeface="Poppins"/>
              </a:rPr>
            </a:br>
            <a:r>
              <a:rPr lang="en-US" sz="4100" dirty="0">
                <a:latin typeface="Poppins"/>
                <a:cs typeface="Poppins"/>
              </a:rPr>
              <a:t>Report Structure &amp; Methods</a:t>
            </a:r>
            <a:br>
              <a:rPr lang="en-US" sz="4100" dirty="0">
                <a:latin typeface="Poppins"/>
                <a:cs typeface="Poppins"/>
              </a:rPr>
            </a:br>
            <a:r>
              <a:rPr lang="en-US" sz="1500" dirty="0">
                <a:latin typeface="Lato"/>
                <a:ea typeface="Lato"/>
                <a:cs typeface="Lato"/>
              </a:rPr>
              <a:t>Outlining the strategic design, analytical frameworks, and systemic recommendations of the forthcoming </a:t>
            </a:r>
            <a:r>
              <a:rPr lang="en-US" sz="1500">
                <a:latin typeface="Lato"/>
                <a:ea typeface="Lato"/>
                <a:cs typeface="Lato"/>
              </a:rPr>
              <a:t>research report</a:t>
            </a:r>
            <a:r>
              <a:rPr lang="en-US" sz="1500" dirty="0">
                <a:latin typeface="Lato"/>
                <a:ea typeface="Lato"/>
                <a:cs typeface="Lato"/>
              </a:rPr>
              <a:t>.</a:t>
            </a:r>
          </a:p>
          <a:p>
            <a:pPr marL="228600" indent="-228600">
              <a:spcBef>
                <a:spcPts val="1000"/>
              </a:spcBef>
            </a:pPr>
            <a:endParaRPr lang="en-US" sz="2800" dirty="0">
              <a:latin typeface="Aptos"/>
              <a:cs typeface="Poppins"/>
            </a:endParaRPr>
          </a:p>
          <a:p>
            <a:pPr algn="ctr"/>
            <a:endParaRPr lang="en-US" sz="4100" dirty="0">
              <a:latin typeface="Poppins"/>
              <a:cs typeface="Poppins"/>
            </a:endParaRPr>
          </a:p>
          <a:p>
            <a:endParaRPr lang="en-US" dirty="0"/>
          </a:p>
        </p:txBody>
      </p:sp>
      <p:pic>
        <p:nvPicPr>
          <p:cNvPr id="4" name="Content Placeholder 3">
            <a:extLst>
              <a:ext uri="{FF2B5EF4-FFF2-40B4-BE49-F238E27FC236}">
                <a16:creationId xmlns:a16="http://schemas.microsoft.com/office/drawing/2014/main" id="{930D89F7-BE51-E3BE-B75E-7392ADBCCDD8}"/>
              </a:ext>
            </a:extLst>
          </p:cNvPr>
          <p:cNvPicPr>
            <a:picLocks noGrp="1" noChangeAspect="1"/>
          </p:cNvPicPr>
          <p:nvPr>
            <p:ph idx="1"/>
          </p:nvPr>
        </p:nvPicPr>
        <p:blipFill>
          <a:blip r:embed="rId2"/>
          <a:stretch>
            <a:fillRect/>
          </a:stretch>
        </p:blipFill>
        <p:spPr>
          <a:xfrm>
            <a:off x="1819955" y="3617573"/>
            <a:ext cx="409575" cy="419100"/>
          </a:xfrm>
          <a:prstGeom prst="rect">
            <a:avLst/>
          </a:prstGeom>
        </p:spPr>
      </p:pic>
      <p:pic>
        <p:nvPicPr>
          <p:cNvPr id="5" name="Picture 4">
            <a:extLst>
              <a:ext uri="{FF2B5EF4-FFF2-40B4-BE49-F238E27FC236}">
                <a16:creationId xmlns:a16="http://schemas.microsoft.com/office/drawing/2014/main" id="{ED8AB1BD-5513-8F26-CA3A-677855463CDB}"/>
              </a:ext>
            </a:extLst>
          </p:cNvPr>
          <p:cNvPicPr>
            <a:picLocks noChangeAspect="1"/>
          </p:cNvPicPr>
          <p:nvPr/>
        </p:nvPicPr>
        <p:blipFill>
          <a:blip r:embed="rId2"/>
          <a:stretch>
            <a:fillRect/>
          </a:stretch>
        </p:blipFill>
        <p:spPr>
          <a:xfrm>
            <a:off x="4004356" y="3618593"/>
            <a:ext cx="409575" cy="419100"/>
          </a:xfrm>
          <a:prstGeom prst="rect">
            <a:avLst/>
          </a:prstGeom>
        </p:spPr>
      </p:pic>
      <p:pic>
        <p:nvPicPr>
          <p:cNvPr id="6" name="Picture 5">
            <a:extLst>
              <a:ext uri="{FF2B5EF4-FFF2-40B4-BE49-F238E27FC236}">
                <a16:creationId xmlns:a16="http://schemas.microsoft.com/office/drawing/2014/main" id="{FC608D74-67A3-EE84-ECCC-16C6049ABA9E}"/>
              </a:ext>
            </a:extLst>
          </p:cNvPr>
          <p:cNvPicPr>
            <a:picLocks noChangeAspect="1"/>
          </p:cNvPicPr>
          <p:nvPr/>
        </p:nvPicPr>
        <p:blipFill>
          <a:blip r:embed="rId2"/>
          <a:stretch>
            <a:fillRect/>
          </a:stretch>
        </p:blipFill>
        <p:spPr>
          <a:xfrm>
            <a:off x="6094413" y="3618593"/>
            <a:ext cx="409575" cy="419100"/>
          </a:xfrm>
          <a:prstGeom prst="rect">
            <a:avLst/>
          </a:prstGeom>
        </p:spPr>
      </p:pic>
      <p:pic>
        <p:nvPicPr>
          <p:cNvPr id="7" name="Picture 6">
            <a:extLst>
              <a:ext uri="{FF2B5EF4-FFF2-40B4-BE49-F238E27FC236}">
                <a16:creationId xmlns:a16="http://schemas.microsoft.com/office/drawing/2014/main" id="{C172FD48-81C5-AA16-9B2A-8C2E0E2A0414}"/>
              </a:ext>
            </a:extLst>
          </p:cNvPr>
          <p:cNvPicPr>
            <a:picLocks noChangeAspect="1"/>
          </p:cNvPicPr>
          <p:nvPr/>
        </p:nvPicPr>
        <p:blipFill>
          <a:blip r:embed="rId2"/>
          <a:stretch>
            <a:fillRect/>
          </a:stretch>
        </p:blipFill>
        <p:spPr>
          <a:xfrm>
            <a:off x="8750527" y="3618593"/>
            <a:ext cx="409575" cy="419100"/>
          </a:xfrm>
          <a:prstGeom prst="rect">
            <a:avLst/>
          </a:prstGeom>
        </p:spPr>
      </p:pic>
      <p:sp>
        <p:nvSpPr>
          <p:cNvPr id="10" name="TextBox 9">
            <a:extLst>
              <a:ext uri="{FF2B5EF4-FFF2-40B4-BE49-F238E27FC236}">
                <a16:creationId xmlns:a16="http://schemas.microsoft.com/office/drawing/2014/main" id="{D11D43A5-FA9A-2524-1B27-D1661FC8D2D0}"/>
              </a:ext>
            </a:extLst>
          </p:cNvPr>
          <p:cNvSpPr txBox="1"/>
          <p:nvPr/>
        </p:nvSpPr>
        <p:spPr>
          <a:xfrm>
            <a:off x="1216269" y="4161692"/>
            <a:ext cx="152399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200" b="1" dirty="0">
              <a:latin typeface="Arial Nova"/>
              <a:ea typeface="Lato"/>
              <a:cs typeface="Lato"/>
            </a:endParaRPr>
          </a:p>
          <a:p>
            <a:pPr algn="ctr"/>
            <a:r>
              <a:rPr lang="en-US" sz="1200" b="1">
                <a:latin typeface="Arial Nova"/>
                <a:ea typeface="Lato"/>
                <a:cs typeface="Lato"/>
              </a:rPr>
              <a:t>Section:1</a:t>
            </a:r>
            <a:endParaRPr lang="en-US" sz="1200" dirty="0">
              <a:latin typeface="Arial Nova"/>
              <a:ea typeface="Lato"/>
              <a:cs typeface="Lato"/>
            </a:endParaRPr>
          </a:p>
          <a:p>
            <a:r>
              <a:rPr lang="en-US" sz="1200" b="1">
                <a:latin typeface="Arial Nova"/>
                <a:ea typeface="Lato"/>
                <a:cs typeface="Lato"/>
              </a:rPr>
              <a:t>Contextual Frame: </a:t>
            </a:r>
            <a:r>
              <a:rPr lang="en-US" sz="1200" b="1" dirty="0">
                <a:latin typeface="Arial Nova"/>
                <a:ea typeface="Lato"/>
                <a:cs typeface="Lato"/>
              </a:rPr>
              <a:t>Reviewing Stafford Hospital's chronology, data indicators, and systemic governance gaps (Francis 2013).</a:t>
            </a:r>
            <a:endParaRPr lang="en-US" sz="1200">
              <a:latin typeface="Arial Nova"/>
            </a:endParaRPr>
          </a:p>
          <a:p>
            <a:pPr algn="l"/>
            <a:endParaRPr lang="en-US" dirty="0"/>
          </a:p>
        </p:txBody>
      </p:sp>
      <p:sp>
        <p:nvSpPr>
          <p:cNvPr id="11" name="TextBox 10">
            <a:extLst>
              <a:ext uri="{FF2B5EF4-FFF2-40B4-BE49-F238E27FC236}">
                <a16:creationId xmlns:a16="http://schemas.microsoft.com/office/drawing/2014/main" id="{CF699444-4096-B06E-5659-1A36BCCBE045}"/>
              </a:ext>
            </a:extLst>
          </p:cNvPr>
          <p:cNvSpPr txBox="1"/>
          <p:nvPr/>
        </p:nvSpPr>
        <p:spPr>
          <a:xfrm>
            <a:off x="3486360" y="1863550"/>
            <a:ext cx="184638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Nova"/>
              </a:rPr>
              <a:t>Section:2 </a:t>
            </a:r>
            <a:endParaRPr lang="en-US" sz="1200" b="1" dirty="0">
              <a:latin typeface="Arial Nova"/>
            </a:endParaRPr>
          </a:p>
          <a:p>
            <a:r>
              <a:rPr lang="en-US" sz="1200" b="1">
                <a:latin typeface="Arial Nova"/>
                <a:ea typeface="Lato"/>
                <a:cs typeface="Lato"/>
              </a:rPr>
              <a:t>Systems Diagnostics: In-depth modeling using Donabedian, Swiss Cheese, and Fishbone frameworks (Reason 2000).</a:t>
            </a:r>
            <a:endParaRPr lang="en-US" sz="1200" b="1" dirty="0">
              <a:latin typeface="Arial Nova"/>
            </a:endParaRPr>
          </a:p>
          <a:p>
            <a:endParaRPr lang="en-US" sz="1200" b="1" dirty="0">
              <a:latin typeface="Arial Nova"/>
            </a:endParaRPr>
          </a:p>
        </p:txBody>
      </p:sp>
      <p:sp>
        <p:nvSpPr>
          <p:cNvPr id="12" name="TextBox 11">
            <a:extLst>
              <a:ext uri="{FF2B5EF4-FFF2-40B4-BE49-F238E27FC236}">
                <a16:creationId xmlns:a16="http://schemas.microsoft.com/office/drawing/2014/main" id="{3ECED1A3-62D4-6282-4EFD-79AA4A54A24F}"/>
              </a:ext>
            </a:extLst>
          </p:cNvPr>
          <p:cNvSpPr txBox="1"/>
          <p:nvPr/>
        </p:nvSpPr>
        <p:spPr>
          <a:xfrm>
            <a:off x="5631124" y="4162390"/>
            <a:ext cx="133350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Nova"/>
              </a:rPr>
              <a:t>Section:3</a:t>
            </a:r>
          </a:p>
          <a:p>
            <a:r>
              <a:rPr lang="en-US" sz="1200" b="1">
                <a:latin typeface="Arial Nova"/>
                <a:ea typeface="Lato"/>
                <a:cs typeface="Lato"/>
              </a:rPr>
              <a:t>Policy Impact:</a:t>
            </a:r>
            <a:r>
              <a:rPr lang="en-US" sz="1200" b="1" dirty="0">
                <a:latin typeface="Arial Nova"/>
                <a:ea typeface="Lato"/>
                <a:cs typeface="Lato"/>
              </a:rPr>
              <a:t> </a:t>
            </a:r>
            <a:r>
              <a:rPr lang="en-US" sz="1200" b="1">
                <a:latin typeface="Arial Nova"/>
                <a:ea typeface="Lato"/>
                <a:cs typeface="Lato"/>
              </a:rPr>
              <a:t>Deconstructing the negative impact of FT pipelines and national metrics on clinical delivery (Walshe 2013).</a:t>
            </a:r>
            <a:endParaRPr lang="en-US" sz="1200" b="1">
              <a:latin typeface="Arial Nova"/>
            </a:endParaRPr>
          </a:p>
          <a:p>
            <a:endParaRPr lang="en-US" sz="1200" b="1" dirty="0">
              <a:latin typeface="Arial Nova"/>
            </a:endParaRPr>
          </a:p>
        </p:txBody>
      </p:sp>
      <p:sp>
        <p:nvSpPr>
          <p:cNvPr id="13" name="TextBox 12">
            <a:extLst>
              <a:ext uri="{FF2B5EF4-FFF2-40B4-BE49-F238E27FC236}">
                <a16:creationId xmlns:a16="http://schemas.microsoft.com/office/drawing/2014/main" id="{D60E5EBA-4777-A66D-621E-51E22C96B397}"/>
              </a:ext>
            </a:extLst>
          </p:cNvPr>
          <p:cNvSpPr txBox="1"/>
          <p:nvPr/>
        </p:nvSpPr>
        <p:spPr>
          <a:xfrm>
            <a:off x="8161075" y="1865504"/>
            <a:ext cx="158261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Nova"/>
              </a:rPr>
              <a:t>Section:4</a:t>
            </a:r>
            <a:endParaRPr lang="en-US" sz="1200" b="1" dirty="0">
              <a:latin typeface="Arial Nova"/>
            </a:endParaRPr>
          </a:p>
          <a:p>
            <a:r>
              <a:rPr lang="en-US" sz="1200" b="1">
                <a:latin typeface="Arial Nova"/>
                <a:ea typeface="Lato"/>
                <a:cs typeface="Lato"/>
              </a:rPr>
              <a:t>Reformation: Defining systemic, clinical, and leadership adjustments based on the 290 recommendations (Francis 2013).</a:t>
            </a:r>
            <a:endParaRPr lang="en-US" sz="1200" b="1" dirty="0">
              <a:latin typeface="Arial Nova"/>
            </a:endParaRPr>
          </a:p>
          <a:p>
            <a:endParaRPr lang="en-US" sz="1200" b="1" dirty="0">
              <a:latin typeface="Arial Nova"/>
            </a:endParaRPr>
          </a:p>
        </p:txBody>
      </p:sp>
    </p:spTree>
    <p:extLst>
      <p:ext uri="{BB962C8B-B14F-4D97-AF65-F5344CB8AC3E}">
        <p14:creationId xmlns:p14="http://schemas.microsoft.com/office/powerpoint/2010/main" val="4197965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27FA8-2068-6281-19DE-FC8C0B8144FA}"/>
              </a:ext>
            </a:extLst>
          </p:cNvPr>
          <p:cNvSpPr>
            <a:spLocks noGrp="1"/>
          </p:cNvSpPr>
          <p:nvPr>
            <p:ph type="title"/>
          </p:nvPr>
        </p:nvSpPr>
        <p:spPr>
          <a:xfrm>
            <a:off x="645065" y="1463040"/>
            <a:ext cx="3796306" cy="2690949"/>
          </a:xfrm>
        </p:spPr>
        <p:txBody>
          <a:bodyPr anchor="t">
            <a:normAutofit/>
          </a:bodyPr>
          <a:lstStyle/>
          <a:p>
            <a:r>
              <a:rPr lang="en-US" sz="2600" b="1">
                <a:latin typeface="Poppins"/>
                <a:cs typeface="Poppins"/>
              </a:rPr>
              <a:t>STRATEGIC KEY RECOMMENDATIONS</a:t>
            </a:r>
            <a:endParaRPr lang="en-US" sz="2600"/>
          </a:p>
          <a:p>
            <a:endParaRPr lang="en-US" sz="2600"/>
          </a:p>
        </p:txBody>
      </p:sp>
      <p:grpSp>
        <p:nvGrpSpPr>
          <p:cNvPr id="17" name="Group 16">
            <a:extLst>
              <a:ext uri="{FF2B5EF4-FFF2-40B4-BE49-F238E27FC236}">
                <a16:creationId xmlns:a16="http://schemas.microsoft.com/office/drawing/2014/main" id="{B14B560F-9DD7-4302-A60B-EBD3EF59B0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8" name="Rectangle 17">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59BF664A-C62B-33EA-C816-53F0E096312E}"/>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1700" b="1" dirty="0">
                <a:latin typeface="Arial Nova"/>
                <a:ea typeface="Lato"/>
                <a:cs typeface="Lato"/>
              </a:rPr>
              <a:t>Statutory Duty of </a:t>
            </a:r>
            <a:r>
              <a:rPr lang="en-US" sz="1700" b="1" dirty="0" err="1">
                <a:latin typeface="Arial Nova"/>
                <a:ea typeface="Lato"/>
                <a:cs typeface="Lato"/>
              </a:rPr>
              <a:t>Candour</a:t>
            </a:r>
            <a:r>
              <a:rPr lang="en-US" sz="1700" b="1" dirty="0">
                <a:latin typeface="Arial Nova"/>
                <a:ea typeface="Lato"/>
                <a:cs typeface="Lato"/>
              </a:rPr>
              <a:t>:</a:t>
            </a:r>
            <a:r>
              <a:rPr lang="en-US" sz="1700" dirty="0">
                <a:latin typeface="Arial Nova"/>
                <a:ea typeface="Lato"/>
                <a:cs typeface="Lato"/>
              </a:rPr>
              <a:t> Introduction of strict, legal requirements for absolute transparency when care errors cause harm </a:t>
            </a:r>
            <a:r>
              <a:rPr lang="en-US" sz="1700" b="1" dirty="0">
                <a:latin typeface="Arial Nova"/>
                <a:ea typeface="Lato"/>
                <a:cs typeface="Lato"/>
              </a:rPr>
              <a:t>(Francis 2013, Walshe 2013)</a:t>
            </a:r>
            <a:r>
              <a:rPr lang="en-US" sz="1700" dirty="0">
                <a:latin typeface="Arial Nova"/>
                <a:ea typeface="Lato"/>
                <a:cs typeface="Lato"/>
              </a:rPr>
              <a:t>.</a:t>
            </a:r>
            <a:endParaRPr lang="en-US" sz="1700" dirty="0">
              <a:latin typeface="Arial Nova"/>
            </a:endParaRPr>
          </a:p>
          <a:p>
            <a:r>
              <a:rPr lang="en-US" sz="1700" b="1">
                <a:latin typeface="Arial Nova"/>
                <a:ea typeface="Lato"/>
                <a:cs typeface="Lato"/>
              </a:rPr>
              <a:t>Clinical &amp; Nursing Safety Standards:</a:t>
            </a:r>
            <a:r>
              <a:rPr lang="en-US" sz="1700" dirty="0">
                <a:latin typeface="Arial Nova"/>
                <a:ea typeface="Lato"/>
                <a:cs typeface="Lato"/>
              </a:rPr>
              <a:t> </a:t>
            </a:r>
            <a:r>
              <a:rPr lang="en-US" sz="1700">
                <a:latin typeface="Arial Nova"/>
                <a:ea typeface="Lato"/>
                <a:cs typeface="Lato"/>
              </a:rPr>
              <a:t>Implementation of evidence-based staffing frameworks (such as standardized nurse-to-patient ratios) developed directly by NICE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Unified Quality Regulation:</a:t>
            </a:r>
            <a:r>
              <a:rPr lang="en-US" sz="1700">
                <a:latin typeface="Arial Nova"/>
                <a:ea typeface="Lato"/>
                <a:cs typeface="Lato"/>
              </a:rPr>
              <a:t> Merging financial and quality licensing models under a single, highly vigilant, patient-focused regulator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Patient-First Cultural Shift:</a:t>
            </a:r>
            <a:r>
              <a:rPr lang="en-US" sz="1700">
                <a:latin typeface="Arial Nova"/>
                <a:ea typeface="Lato"/>
                <a:cs typeface="Lato"/>
              </a:rPr>
              <a:t> Overhauling system incentives to move away from quantitative bureaucratic targets towards compassionate, outcome-based clinical quality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endParaRPr lang="en-US" sz="1700" dirty="0">
              <a:latin typeface="Arial Nova"/>
            </a:endParaRPr>
          </a:p>
        </p:txBody>
      </p:sp>
    </p:spTree>
    <p:extLst>
      <p:ext uri="{BB962C8B-B14F-4D97-AF65-F5344CB8AC3E}">
        <p14:creationId xmlns:p14="http://schemas.microsoft.com/office/powerpoint/2010/main" val="98344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7A89-94F1-5CCE-61FA-D7344690FCC0}"/>
              </a:ext>
            </a:extLst>
          </p:cNvPr>
          <p:cNvSpPr>
            <a:spLocks noGrp="1"/>
          </p:cNvSpPr>
          <p:nvPr>
            <p:ph type="title"/>
          </p:nvPr>
        </p:nvSpPr>
        <p:spPr/>
        <p:txBody>
          <a:bodyPr/>
          <a:lstStyle/>
          <a:p>
            <a:r>
              <a:rPr lang="en-US" sz="2600" b="1">
                <a:solidFill>
                  <a:srgbClr val="0A192F"/>
                </a:solidFill>
                <a:latin typeface="Poppins"/>
                <a:cs typeface="Poppins"/>
              </a:rPr>
              <a:t>REGULATORY REGIME COMPARISON</a:t>
            </a:r>
            <a:endParaRPr lang="en-US"/>
          </a:p>
          <a:p>
            <a:endParaRPr lang="en-US" dirty="0"/>
          </a:p>
        </p:txBody>
      </p:sp>
      <p:graphicFrame>
        <p:nvGraphicFramePr>
          <p:cNvPr id="4" name="Content Placeholder 3">
            <a:extLst>
              <a:ext uri="{FF2B5EF4-FFF2-40B4-BE49-F238E27FC236}">
                <a16:creationId xmlns:a16="http://schemas.microsoft.com/office/drawing/2014/main" id="{E01EEE45-F34C-DFF8-37D4-086B9BAA684F}"/>
              </a:ext>
            </a:extLst>
          </p:cNvPr>
          <p:cNvGraphicFramePr>
            <a:graphicFrameLocks noGrp="1"/>
          </p:cNvGraphicFramePr>
          <p:nvPr>
            <p:ph idx="1"/>
            <p:extLst>
              <p:ext uri="{D42A27DB-BD31-4B8C-83A1-F6EECF244321}">
                <p14:modId xmlns:p14="http://schemas.microsoft.com/office/powerpoint/2010/main" val="1411825165"/>
              </p:ext>
            </p:extLst>
          </p:nvPr>
        </p:nvGraphicFramePr>
        <p:xfrm>
          <a:off x="834571" y="1828800"/>
          <a:ext cx="10515600" cy="3663306"/>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624089493"/>
                    </a:ext>
                  </a:extLst>
                </a:gridCol>
                <a:gridCol w="3505200">
                  <a:extLst>
                    <a:ext uri="{9D8B030D-6E8A-4147-A177-3AD203B41FA5}">
                      <a16:colId xmlns:a16="http://schemas.microsoft.com/office/drawing/2014/main" val="51630460"/>
                    </a:ext>
                  </a:extLst>
                </a:gridCol>
                <a:gridCol w="3505200">
                  <a:extLst>
                    <a:ext uri="{9D8B030D-6E8A-4147-A177-3AD203B41FA5}">
                      <a16:colId xmlns:a16="http://schemas.microsoft.com/office/drawing/2014/main" val="761258266"/>
                    </a:ext>
                  </a:extLst>
                </a:gridCol>
              </a:tblGrid>
              <a:tr h="731518">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cs typeface="Poppins SemiBold"/>
                        </a:rPr>
                        <a:t>Regulatory Attribute</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cs typeface="Poppins SemiBold"/>
                        </a:rPr>
                        <a:t>Pre-Francis Era (2005–2009)</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cs typeface="Poppins SemiBold"/>
                        </a:rPr>
                        <a:t>Post-Francis Reforms (Current Framework)</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4113848243"/>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Primary Regulatory Focus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Financial balanced ledgers and rigid queue/access wait times.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Patient safety, clinical outcomes, and care compassion metrics.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558924670"/>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Oversight Models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Divided across complex, isolated silos (Monitor, SHA, PCTs).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Unified quality-led surveillance dominated by CQC inspections.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2960640516"/>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Transparency Policy</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Widespread defensiveness, gagging orders, ignored complaints.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dirty="0">
                          <a:solidFill>
                            <a:srgbClr val="000000"/>
                          </a:solidFill>
                          <a:latin typeface="Arial Nova"/>
                          <a:ea typeface="Lato"/>
                          <a:cs typeface="Lato"/>
                        </a:rPr>
                        <a:t>Statutory Duty of </a:t>
                      </a:r>
                      <a:r>
                        <a:rPr lang="en-US" sz="1200" b="1" i="0" u="none" strike="noStrike" noProof="0" dirty="0" err="1">
                          <a:solidFill>
                            <a:srgbClr val="000000"/>
                          </a:solidFill>
                          <a:latin typeface="Arial Nova"/>
                          <a:ea typeface="Lato"/>
                          <a:cs typeface="Lato"/>
                        </a:rPr>
                        <a:t>Candour</a:t>
                      </a:r>
                      <a:r>
                        <a:rPr lang="en-US" sz="1200" b="1" i="0" u="none" strike="noStrike" noProof="0" dirty="0">
                          <a:solidFill>
                            <a:srgbClr val="000000"/>
                          </a:solidFill>
                          <a:latin typeface="Arial Nova"/>
                          <a:ea typeface="Lato"/>
                          <a:cs typeface="Lato"/>
                        </a:rPr>
                        <a:t> and open-door review models.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1830947284"/>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Safety Data Integrity</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Heavy reliance on paper-based executive self-declarations.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Direct, intrusive onsite inspections and real-time clinical audits.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2684793118"/>
                  </a:ext>
                </a:extLst>
              </a:tr>
            </a:tbl>
          </a:graphicData>
        </a:graphic>
      </p:graphicFrame>
    </p:spTree>
    <p:extLst>
      <p:ext uri="{BB962C8B-B14F-4D97-AF65-F5344CB8AC3E}">
        <p14:creationId xmlns:p14="http://schemas.microsoft.com/office/powerpoint/2010/main" val="751740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2A5C-333B-A19E-0382-678D7B44BD93}"/>
              </a:ext>
            </a:extLst>
          </p:cNvPr>
          <p:cNvSpPr>
            <a:spLocks noGrp="1"/>
          </p:cNvSpPr>
          <p:nvPr>
            <p:ph type="title"/>
          </p:nvPr>
        </p:nvSpPr>
        <p:spPr/>
        <p:txBody>
          <a:bodyPr/>
          <a:lstStyle/>
          <a:p>
            <a:r>
              <a:rPr lang="en-US" sz="2600" b="1" dirty="0">
                <a:solidFill>
                  <a:srgbClr val="0A192F"/>
                </a:solidFill>
                <a:latin typeface="Poppins"/>
                <a:cs typeface="Poppins"/>
              </a:rPr>
              <a:t>REFERENCES</a:t>
            </a:r>
            <a:endParaRPr lang="en-US" dirty="0"/>
          </a:p>
        </p:txBody>
      </p:sp>
      <p:sp>
        <p:nvSpPr>
          <p:cNvPr id="3" name="Content Placeholder 2">
            <a:extLst>
              <a:ext uri="{FF2B5EF4-FFF2-40B4-BE49-F238E27FC236}">
                <a16:creationId xmlns:a16="http://schemas.microsoft.com/office/drawing/2014/main" id="{0353D97A-CFC7-0A4A-90BC-D4467529214C}"/>
              </a:ext>
            </a:extLst>
          </p:cNvPr>
          <p:cNvSpPr>
            <a:spLocks noGrp="1"/>
          </p:cNvSpPr>
          <p:nvPr>
            <p:ph idx="1"/>
          </p:nvPr>
        </p:nvSpPr>
        <p:spPr/>
        <p:txBody>
          <a:bodyPr vert="horz" lIns="91440" tIns="45720" rIns="91440" bIns="45720" rtlCol="0" anchor="t">
            <a:normAutofit fontScale="40000" lnSpcReduction="20000"/>
          </a:bodyPr>
          <a:lstStyle/>
          <a:p>
            <a:pPr>
              <a:buFont typeface="Arial"/>
              <a:buChar char="•"/>
            </a:pPr>
            <a:r>
              <a:rPr lang="en-US" dirty="0" err="1">
                <a:latin typeface="Arial" panose="020B0604020202020204" pitchFamily="34" charset="0"/>
                <a:ea typeface="+mn-lt"/>
                <a:cs typeface="Arial" panose="020B0604020202020204" pitchFamily="34" charset="0"/>
              </a:rPr>
              <a:t>Alberti</a:t>
            </a:r>
            <a:r>
              <a:rPr lang="en-US" dirty="0">
                <a:latin typeface="Arial" panose="020B0604020202020204" pitchFamily="34" charset="0"/>
                <a:ea typeface="+mn-lt"/>
                <a:cs typeface="Arial" panose="020B0604020202020204" pitchFamily="34" charset="0"/>
              </a:rPr>
              <a:t>, G. (2009) </a:t>
            </a:r>
            <a:r>
              <a:rPr lang="en-US" i="1" dirty="0">
                <a:latin typeface="Arial" panose="020B0604020202020204" pitchFamily="34" charset="0"/>
                <a:ea typeface="+mn-lt"/>
                <a:cs typeface="Arial" panose="020B0604020202020204" pitchFamily="34" charset="0"/>
              </a:rPr>
              <a:t>Mid Staffordshire NHS Foundation Trust: Review of Emergency Care.</a:t>
            </a:r>
            <a:r>
              <a:rPr lang="en-US" dirty="0">
                <a:latin typeface="Arial" panose="020B0604020202020204" pitchFamily="34" charset="0"/>
                <a:ea typeface="+mn-lt"/>
                <a:cs typeface="Arial" panose="020B0604020202020204" pitchFamily="34" charset="0"/>
              </a:rPr>
              <a:t> London: Department of Health.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Colin-</a:t>
            </a:r>
            <a:r>
              <a:rPr lang="en-US" dirty="0" err="1">
                <a:latin typeface="Arial" panose="020B0604020202020204" pitchFamily="34" charset="0"/>
                <a:ea typeface="+mn-lt"/>
                <a:cs typeface="Arial" panose="020B0604020202020204" pitchFamily="34" charset="0"/>
              </a:rPr>
              <a:t>Thomé</a:t>
            </a:r>
            <a:r>
              <a:rPr lang="en-US" dirty="0">
                <a:latin typeface="Arial" panose="020B0604020202020204" pitchFamily="34" charset="0"/>
                <a:ea typeface="+mn-lt"/>
                <a:cs typeface="Arial" panose="020B0604020202020204" pitchFamily="34" charset="0"/>
              </a:rPr>
              <a:t>, D. (2009) </a:t>
            </a:r>
            <a:r>
              <a:rPr lang="en-US" i="1" dirty="0">
                <a:latin typeface="Arial" panose="020B0604020202020204" pitchFamily="34" charset="0"/>
                <a:ea typeface="+mn-lt"/>
                <a:cs typeface="Arial" panose="020B0604020202020204" pitchFamily="34" charset="0"/>
              </a:rPr>
              <a:t>Mid Staffordshire NHS Foundation Trust: A Review of Lessons Learnt for Commissioners and Performance Managers.</a:t>
            </a:r>
            <a:r>
              <a:rPr lang="en-US" dirty="0">
                <a:latin typeface="Arial" panose="020B0604020202020204" pitchFamily="34" charset="0"/>
                <a:ea typeface="+mn-lt"/>
                <a:cs typeface="Arial" panose="020B0604020202020204" pitchFamily="34" charset="0"/>
              </a:rPr>
              <a:t> London: Department of Health.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Department of Health (2010) </a:t>
            </a:r>
            <a:r>
              <a:rPr lang="en-US" i="1" dirty="0">
                <a:latin typeface="Arial" panose="020B0604020202020204" pitchFamily="34" charset="0"/>
                <a:ea typeface="+mn-lt"/>
                <a:cs typeface="Arial" panose="020B0604020202020204" pitchFamily="34" charset="0"/>
              </a:rPr>
              <a:t>Review of Early Warning Systems in the NHS: Acute and Community Services.</a:t>
            </a:r>
            <a:r>
              <a:rPr lang="en-US" dirty="0">
                <a:latin typeface="Arial" panose="020B0604020202020204" pitchFamily="34" charset="0"/>
                <a:ea typeface="+mn-lt"/>
                <a:cs typeface="Arial" panose="020B0604020202020204" pitchFamily="34" charset="0"/>
              </a:rPr>
              <a:t> London: National Quality Board.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Dixon-Woods, M., Baker, R., Charles, K., Lovelock, L., Shaw, G. and Martin, G. (2014) 'Culture and </a:t>
            </a:r>
            <a:r>
              <a:rPr lang="en-US" dirty="0" err="1">
                <a:latin typeface="Arial" panose="020B0604020202020204" pitchFamily="34" charset="0"/>
                <a:ea typeface="+mn-lt"/>
                <a:cs typeface="Arial" panose="020B0604020202020204" pitchFamily="34" charset="0"/>
              </a:rPr>
              <a:t>behaviour</a:t>
            </a:r>
            <a:r>
              <a:rPr lang="en-US" dirty="0">
                <a:latin typeface="Arial" panose="020B0604020202020204" pitchFamily="34" charset="0"/>
                <a:ea typeface="+mn-lt"/>
                <a:cs typeface="Arial" panose="020B0604020202020204" pitchFamily="34" charset="0"/>
              </a:rPr>
              <a:t> in the English National Health Service: overview of lessons from a large multi-method study', </a:t>
            </a:r>
            <a:r>
              <a:rPr lang="en-US" i="1" dirty="0">
                <a:latin typeface="Arial" panose="020B0604020202020204" pitchFamily="34" charset="0"/>
                <a:ea typeface="+mn-lt"/>
                <a:cs typeface="Arial" panose="020B0604020202020204" pitchFamily="34" charset="0"/>
              </a:rPr>
              <a:t>BMJ Quality &amp; Safety</a:t>
            </a:r>
            <a:r>
              <a:rPr lang="en-US" dirty="0">
                <a:latin typeface="Arial" panose="020B0604020202020204" pitchFamily="34" charset="0"/>
                <a:ea typeface="+mn-lt"/>
                <a:cs typeface="Arial" panose="020B0604020202020204" pitchFamily="34" charset="0"/>
              </a:rPr>
              <a:t>, 23(2). </a:t>
            </a:r>
            <a:endParaRPr lang="en-US" dirty="0">
              <a:latin typeface="Arial" panose="020B0604020202020204" pitchFamily="34" charset="0"/>
              <a:cs typeface="Arial" panose="020B0604020202020204" pitchFamily="34" charset="0"/>
            </a:endParaRPr>
          </a:p>
          <a:p>
            <a:pPr>
              <a:buFont typeface="Arial"/>
              <a:buChar char="•"/>
            </a:pPr>
            <a:r>
              <a:rPr lang="en-US" dirty="0" err="1">
                <a:latin typeface="Arial" panose="020B0604020202020204" pitchFamily="34" charset="0"/>
                <a:ea typeface="+mn-lt"/>
                <a:cs typeface="Arial" panose="020B0604020202020204" pitchFamily="34" charset="0"/>
              </a:rPr>
              <a:t>Donabedian</a:t>
            </a:r>
            <a:r>
              <a:rPr lang="en-US" dirty="0">
                <a:latin typeface="Arial" panose="020B0604020202020204" pitchFamily="34" charset="0"/>
                <a:ea typeface="+mn-lt"/>
                <a:cs typeface="Arial" panose="020B0604020202020204" pitchFamily="34" charset="0"/>
              </a:rPr>
              <a:t>, A. (1988) 'The quality of care: How can it be assessed?', </a:t>
            </a:r>
            <a:r>
              <a:rPr lang="en-US" i="1" dirty="0">
                <a:latin typeface="Arial" panose="020B0604020202020204" pitchFamily="34" charset="0"/>
                <a:ea typeface="+mn-lt"/>
                <a:cs typeface="Arial" panose="020B0604020202020204" pitchFamily="34" charset="0"/>
              </a:rPr>
              <a:t>JAMA</a:t>
            </a:r>
            <a:r>
              <a:rPr lang="en-US" dirty="0">
                <a:latin typeface="Arial" panose="020B0604020202020204" pitchFamily="34" charset="0"/>
                <a:ea typeface="+mn-lt"/>
                <a:cs typeface="Arial" panose="020B0604020202020204" pitchFamily="34" charset="0"/>
              </a:rPr>
              <a:t>, 260(12).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Francis, R. (2010) </a:t>
            </a:r>
            <a:r>
              <a:rPr lang="en-US" i="1" dirty="0">
                <a:latin typeface="Arial" panose="020B0604020202020204" pitchFamily="34" charset="0"/>
                <a:ea typeface="+mn-lt"/>
                <a:cs typeface="Arial" panose="020B0604020202020204" pitchFamily="34" charset="0"/>
              </a:rPr>
              <a:t>Independent Inquiry into Care Provided by Mid Staffordshire NHS Foundation Trust January 2005–March 2009.</a:t>
            </a:r>
            <a:r>
              <a:rPr lang="en-US" dirty="0">
                <a:latin typeface="Arial" panose="020B0604020202020204" pitchFamily="34" charset="0"/>
                <a:ea typeface="+mn-lt"/>
                <a:cs typeface="Arial" panose="020B0604020202020204" pitchFamily="34" charset="0"/>
              </a:rPr>
              <a:t> HC 375. London: The Stationery Office.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Francis, R. (2013) </a:t>
            </a:r>
            <a:r>
              <a:rPr lang="en-US" i="1" dirty="0">
                <a:latin typeface="Arial" panose="020B0604020202020204" pitchFamily="34" charset="0"/>
                <a:ea typeface="+mn-lt"/>
                <a:cs typeface="Arial" panose="020B0604020202020204" pitchFamily="34" charset="0"/>
              </a:rPr>
              <a:t>Report of the Mid Staffordshire NHS Foundation Trust Public Inquiry.</a:t>
            </a:r>
            <a:r>
              <a:rPr lang="en-US" dirty="0">
                <a:latin typeface="Arial" panose="020B0604020202020204" pitchFamily="34" charset="0"/>
                <a:ea typeface="+mn-lt"/>
                <a:cs typeface="Arial" panose="020B0604020202020204" pitchFamily="34" charset="0"/>
              </a:rPr>
              <a:t> HC 947. London: The Stationery Office.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Healthcare Commission (2009) </a:t>
            </a:r>
            <a:r>
              <a:rPr lang="en-US" i="1" dirty="0">
                <a:latin typeface="Arial" panose="020B0604020202020204" pitchFamily="34" charset="0"/>
                <a:ea typeface="+mn-lt"/>
                <a:cs typeface="Arial" panose="020B0604020202020204" pitchFamily="34" charset="0"/>
              </a:rPr>
              <a:t>Investigation into Mid Staffordshire NHS Foundation Trust.</a:t>
            </a:r>
            <a:r>
              <a:rPr lang="en-US" dirty="0">
                <a:latin typeface="Arial" panose="020B0604020202020204" pitchFamily="34" charset="0"/>
                <a:ea typeface="+mn-lt"/>
                <a:cs typeface="Arial" panose="020B0604020202020204" pitchFamily="34" charset="0"/>
              </a:rPr>
              <a:t> London: Commission for Healthcare Audit and Inspection. </a:t>
            </a:r>
            <a:endParaRPr lang="en-US" dirty="0">
              <a:latin typeface="Arial" panose="020B0604020202020204" pitchFamily="34" charset="0"/>
              <a:cs typeface="Arial" panose="020B0604020202020204" pitchFamily="34" charset="0"/>
            </a:endParaRPr>
          </a:p>
          <a:p>
            <a:pPr>
              <a:buFont typeface="Arial"/>
              <a:buChar char="•"/>
            </a:pPr>
            <a:r>
              <a:rPr lang="en-US" dirty="0" err="1">
                <a:latin typeface="Arial" panose="020B0604020202020204" pitchFamily="34" charset="0"/>
                <a:ea typeface="+mn-lt"/>
                <a:cs typeface="Arial" panose="020B0604020202020204" pitchFamily="34" charset="0"/>
              </a:rPr>
              <a:t>Macrae</a:t>
            </a:r>
            <a:r>
              <a:rPr lang="en-US" dirty="0">
                <a:latin typeface="Arial" panose="020B0604020202020204" pitchFamily="34" charset="0"/>
                <a:ea typeface="+mn-lt"/>
                <a:cs typeface="Arial" panose="020B0604020202020204" pitchFamily="34" charset="0"/>
              </a:rPr>
              <a:t>, C. and Vincent, C. (2014) 'Learning from failure: the need for independent safety investigation in healthcare', </a:t>
            </a:r>
            <a:r>
              <a:rPr lang="en-US" i="1" dirty="0">
                <a:latin typeface="Arial" panose="020B0604020202020204" pitchFamily="34" charset="0"/>
                <a:ea typeface="+mn-lt"/>
                <a:cs typeface="Arial" panose="020B0604020202020204" pitchFamily="34" charset="0"/>
              </a:rPr>
              <a:t>Journal of the Royal Society of Medicine</a:t>
            </a:r>
            <a:r>
              <a:rPr lang="en-US" dirty="0">
                <a:latin typeface="Arial" panose="020B0604020202020204" pitchFamily="34" charset="0"/>
                <a:ea typeface="+mn-lt"/>
                <a:cs typeface="Arial" panose="020B0604020202020204" pitchFamily="34" charset="0"/>
              </a:rPr>
              <a:t>, 107(11).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National Confidential Enquiry into Patient Outcome and Death (NCEPOD) (2009) </a:t>
            </a:r>
            <a:r>
              <a:rPr lang="en-US" i="1" dirty="0">
                <a:latin typeface="Arial" panose="020B0604020202020204" pitchFamily="34" charset="0"/>
                <a:ea typeface="+mn-lt"/>
                <a:cs typeface="Arial" panose="020B0604020202020204" pitchFamily="34" charset="0"/>
              </a:rPr>
              <a:t>Caring to the End: A Review of Patient Deaths Within Four Days of Admission.</a:t>
            </a:r>
            <a:r>
              <a:rPr lang="en-US" dirty="0">
                <a:latin typeface="Arial" panose="020B0604020202020204" pitchFamily="34" charset="0"/>
                <a:ea typeface="+mn-lt"/>
                <a:cs typeface="Arial" panose="020B0604020202020204" pitchFamily="34" charset="0"/>
              </a:rPr>
              <a:t> London: NCEPOD.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National Quality Board (2013) </a:t>
            </a:r>
            <a:r>
              <a:rPr lang="en-US" i="1" dirty="0">
                <a:latin typeface="Arial" panose="020B0604020202020204" pitchFamily="34" charset="0"/>
                <a:ea typeface="+mn-lt"/>
                <a:cs typeface="Arial" panose="020B0604020202020204" pitchFamily="34" charset="0"/>
              </a:rPr>
              <a:t>Review into the Quality of Care and Treatment Provided by 14 Hospital Trusts in England: Led by Sir Bruce Keogh.</a:t>
            </a:r>
            <a:r>
              <a:rPr lang="en-US" dirty="0">
                <a:latin typeface="Arial" panose="020B0604020202020204" pitchFamily="34" charset="0"/>
                <a:ea typeface="+mn-lt"/>
                <a:cs typeface="Arial" panose="020B0604020202020204" pitchFamily="34" charset="0"/>
              </a:rPr>
              <a:t> London: Department of Health.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Patients Association (2009) </a:t>
            </a:r>
            <a:r>
              <a:rPr lang="en-US" i="1" dirty="0">
                <a:latin typeface="Arial" panose="020B0604020202020204" pitchFamily="34" charset="0"/>
                <a:ea typeface="+mn-lt"/>
                <a:cs typeface="Arial" panose="020B0604020202020204" pitchFamily="34" charset="0"/>
              </a:rPr>
              <a:t>Patients Not Numbers, People Not Statistics.</a:t>
            </a:r>
            <a:r>
              <a:rPr lang="en-US" dirty="0">
                <a:latin typeface="Arial" panose="020B0604020202020204" pitchFamily="34" charset="0"/>
                <a:ea typeface="+mn-lt"/>
                <a:cs typeface="Arial" panose="020B0604020202020204" pitchFamily="34" charset="0"/>
              </a:rPr>
              <a:t> Harrow: The Patients Association.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Reason, J. (2000) 'Human error: models and management', </a:t>
            </a:r>
            <a:r>
              <a:rPr lang="en-US" i="1" dirty="0">
                <a:latin typeface="Arial" panose="020B0604020202020204" pitchFamily="34" charset="0"/>
                <a:ea typeface="+mn-lt"/>
                <a:cs typeface="Arial" panose="020B0604020202020204" pitchFamily="34" charset="0"/>
              </a:rPr>
              <a:t>BMJ</a:t>
            </a:r>
            <a:r>
              <a:rPr lang="en-US" dirty="0">
                <a:latin typeface="Arial" panose="020B0604020202020204" pitchFamily="34" charset="0"/>
                <a:ea typeface="+mn-lt"/>
                <a:cs typeface="Arial" panose="020B0604020202020204" pitchFamily="34" charset="0"/>
              </a:rPr>
              <a:t>, 320(7237). </a:t>
            </a:r>
            <a:endParaRPr lang="en-US" dirty="0">
              <a:latin typeface="Arial" panose="020B0604020202020204" pitchFamily="34" charset="0"/>
              <a:cs typeface="Arial" panose="020B0604020202020204" pitchFamily="34" charset="0"/>
            </a:endParaRPr>
          </a:p>
          <a:p>
            <a:pPr>
              <a:buFont typeface="Arial"/>
              <a:buChar char="•"/>
            </a:pPr>
            <a:r>
              <a:rPr lang="en-US" dirty="0" err="1">
                <a:latin typeface="Arial" panose="020B0604020202020204" pitchFamily="34" charset="0"/>
                <a:ea typeface="+mn-lt"/>
                <a:cs typeface="Arial" panose="020B0604020202020204" pitchFamily="34" charset="0"/>
              </a:rPr>
              <a:t>Walshe</a:t>
            </a:r>
            <a:r>
              <a:rPr lang="en-US" dirty="0">
                <a:latin typeface="Arial" panose="020B0604020202020204" pitchFamily="34" charset="0"/>
                <a:ea typeface="+mn-lt"/>
                <a:cs typeface="Arial" panose="020B0604020202020204" pitchFamily="34" charset="0"/>
              </a:rPr>
              <a:t>, K. (2013) 'The public inquiry into Mid Staffordshire NHS Foundation Trust: what can we learn about regulation and governance?', </a:t>
            </a:r>
            <a:r>
              <a:rPr lang="en-US" i="1" dirty="0">
                <a:latin typeface="Arial" panose="020B0604020202020204" pitchFamily="34" charset="0"/>
                <a:ea typeface="+mn-lt"/>
                <a:cs typeface="Arial" panose="020B0604020202020204" pitchFamily="34" charset="0"/>
              </a:rPr>
              <a:t>BMJ</a:t>
            </a:r>
            <a:r>
              <a:rPr lang="en-US" dirty="0">
                <a:latin typeface="Arial" panose="020B0604020202020204" pitchFamily="34" charset="0"/>
                <a:ea typeface="+mn-lt"/>
                <a:cs typeface="Arial" panose="020B0604020202020204" pitchFamily="34" charset="0"/>
              </a:rPr>
              <a:t>, 346.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Wood, H. (2013) 'Mid Staffs shows what's wrong with NHS management', </a:t>
            </a:r>
            <a:r>
              <a:rPr lang="en-US" i="1" dirty="0">
                <a:latin typeface="Arial" panose="020B0604020202020204" pitchFamily="34" charset="0"/>
                <a:ea typeface="+mn-lt"/>
                <a:cs typeface="Arial" panose="020B0604020202020204" pitchFamily="34" charset="0"/>
              </a:rPr>
              <a:t>BMJ</a:t>
            </a:r>
            <a:r>
              <a:rPr lang="en-US" dirty="0">
                <a:latin typeface="Arial" panose="020B0604020202020204" pitchFamily="34" charset="0"/>
                <a:ea typeface="+mn-lt"/>
                <a:cs typeface="Arial" panose="020B0604020202020204" pitchFamily="34" charset="0"/>
              </a:rPr>
              <a:t>, 346.</a:t>
            </a:r>
            <a:endParaRPr lang="en-US" dirty="0">
              <a:latin typeface="Arial" panose="020B0604020202020204" pitchFamily="34" charset="0"/>
              <a:cs typeface="Arial" panose="020B0604020202020204" pitchFamily="34" charset="0"/>
            </a:endParaRPr>
          </a:p>
          <a:p>
            <a:pPr>
              <a:buFont typeface="Arial"/>
              <a:buChar char="•"/>
            </a:pPr>
            <a:endParaRPr lang="en-US" dirty="0"/>
          </a:p>
        </p:txBody>
      </p:sp>
    </p:spTree>
    <p:extLst>
      <p:ext uri="{BB962C8B-B14F-4D97-AF65-F5344CB8AC3E}">
        <p14:creationId xmlns:p14="http://schemas.microsoft.com/office/powerpoint/2010/main" val="2885506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1658</Words>
  <Application>Microsoft Office PowerPoint</Application>
  <PresentationFormat>Widescreen</PresentationFormat>
  <Paragraphs>103</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Aptos</vt:lpstr>
      <vt:lpstr>Aptos Display</vt:lpstr>
      <vt:lpstr>Arial</vt:lpstr>
      <vt:lpstr>Arial Nova</vt:lpstr>
      <vt:lpstr>Lato</vt:lpstr>
      <vt:lpstr>Lato Light</vt:lpstr>
      <vt:lpstr>Poppins</vt:lpstr>
      <vt:lpstr>Poppins SemiBold</vt:lpstr>
      <vt:lpstr>office theme</vt:lpstr>
      <vt:lpstr>The Mid Staffordshire NHS Crisis A Systems-Based Analysis of Clinical Quality Assurance, Governance Breakdowns, and Regulatory Oversight Failures  </vt:lpstr>
      <vt:lpstr>Case Background &amp; Context </vt:lpstr>
      <vt:lpstr>THE CRISIS AT STAFFORD HOSPITAL </vt:lpstr>
      <vt:lpstr>THE SCALE OF CARE FAILURES </vt:lpstr>
      <vt:lpstr>Analytical Safety Models </vt:lpstr>
      <vt:lpstr>THE DONABEDIAN QUALITY MODEL </vt:lpstr>
      <vt:lpstr>SYSTEMS THEORY APPLICATION </vt:lpstr>
      <vt:lpstr>SWISS CHEESE SAFETY MODEL </vt:lpstr>
      <vt:lpstr>FISHBONE ANALYSIS OF FAILURES </vt:lpstr>
      <vt:lpstr>POLICY DRIVERS VS QUALITY </vt:lpstr>
      <vt:lpstr>TRIPLE IMPACT OF CARE FAILURES </vt:lpstr>
      <vt:lpstr>  Report Structure &amp; Methods Outlining the strategic design, analytical frameworks, and systemic recommendations of the forthcoming research report.   </vt:lpstr>
      <vt:lpstr>STRATEGIC KEY RECOMMENDATIONS </vt:lpstr>
      <vt:lpstr>REGULATORY REGIME COMPARISON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Mid Staffordshire NHS Crisis A Systems-Based Analysis of Clinical Quality Assurance, Governance Breakdowns, and Regulatory Oversight Failures</dc:title>
  <dc:creator>Administrator</dc:creator>
  <cp:lastModifiedBy>Administrator</cp:lastModifiedBy>
  <cp:revision>262</cp:revision>
  <dcterms:created xsi:type="dcterms:W3CDTF">2026-07-20T22:40:59Z</dcterms:created>
  <dcterms:modified xsi:type="dcterms:W3CDTF">2026-07-21T00:02:02Z</dcterms:modified>
</cp:coreProperties>
</file>