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5"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6628" autoAdjust="0"/>
  </p:normalViewPr>
  <p:slideViewPr>
    <p:cSldViewPr snapToGrid="0">
      <p:cViewPr varScale="1">
        <p:scale>
          <a:sx n="66" d="100"/>
          <a:sy n="66" d="100"/>
        </p:scale>
        <p:origin x="1330" y="4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40076E-1A86-4B22-86B7-F9C28B4DE141}" type="datetimeFigureOut">
              <a:rPr lang="en-GB" smtClean="0"/>
              <a:t>16/03/2026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9B4CCB-0D7A-418B-9916-B090CE27650B}" type="slidenum">
              <a:rPr lang="en-GB" smtClean="0"/>
              <a:t>‹#›</a:t>
            </a:fld>
            <a:endParaRPr lang="en-GB"/>
          </a:p>
        </p:txBody>
      </p:sp>
    </p:spTree>
    <p:extLst>
      <p:ext uri="{BB962C8B-B14F-4D97-AF65-F5344CB8AC3E}">
        <p14:creationId xmlns:p14="http://schemas.microsoft.com/office/powerpoint/2010/main" val="37540258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doi.org/10.1093/bjsw/bcac091" TargetMode="External"/><Relationship Id="rId2" Type="http://schemas.openxmlformats.org/officeDocument/2006/relationships/slide" Target="../slides/slide10.xml"/><Relationship Id="rId1" Type="http://schemas.openxmlformats.org/officeDocument/2006/relationships/notesMaster" Target="../notesMasters/notesMaster1.xml"/><Relationship Id="rId4" Type="http://schemas.openxmlformats.org/officeDocument/2006/relationships/hyperlink" Target="https://doi.org/10.3126/tutaj.v10i1.74328"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29B4CCB-0D7A-418B-9916-B090CE27650B}" type="slidenum">
              <a:rPr lang="en-GB" smtClean="0"/>
              <a:t>1</a:t>
            </a:fld>
            <a:endParaRPr lang="en-GB"/>
          </a:p>
        </p:txBody>
      </p:sp>
    </p:spTree>
    <p:extLst>
      <p:ext uri="{BB962C8B-B14F-4D97-AF65-F5344CB8AC3E}">
        <p14:creationId xmlns:p14="http://schemas.microsoft.com/office/powerpoint/2010/main" val="26037662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ea typeface="Calibri" panose="020F0502020204030204" pitchFamily="34" charset="0"/>
                <a:cs typeface="Times New Roman" panose="02020603050405020304" pitchFamily="18" charset="0"/>
              </a:rPr>
              <a:t>Jenny is a 16-year-old girl who has spent the last five years taking care of her mother after the death of her father. Her mother is facing movement challenges and lapses in memory, i.e. Jenny assists in the day-to-day chores like cooking, cleaning, shopping and administration. Although the assistance provided by Jenny is priceless, this fact could have affected her mental growth and health. This assignment will apply the Attachment Theory developed by Bowlby in investigating how experiences of Jenny got her where she is and what can be done to address her present needs.</a:t>
            </a:r>
          </a:p>
          <a:p>
            <a:endParaRPr lang="en-GB" dirty="0"/>
          </a:p>
        </p:txBody>
      </p:sp>
      <p:sp>
        <p:nvSpPr>
          <p:cNvPr id="4" name="Slide Number Placeholder 3"/>
          <p:cNvSpPr>
            <a:spLocks noGrp="1"/>
          </p:cNvSpPr>
          <p:nvPr>
            <p:ph type="sldNum" sz="quarter" idx="5"/>
          </p:nvPr>
        </p:nvSpPr>
        <p:spPr/>
        <p:txBody>
          <a:bodyPr/>
          <a:lstStyle/>
          <a:p>
            <a:fld id="{529B4CCB-0D7A-418B-9916-B090CE27650B}" type="slidenum">
              <a:rPr lang="en-GB" smtClean="0"/>
              <a:t>2</a:t>
            </a:fld>
            <a:endParaRPr lang="en-GB"/>
          </a:p>
        </p:txBody>
      </p:sp>
    </p:spTree>
    <p:extLst>
      <p:ext uri="{BB962C8B-B14F-4D97-AF65-F5344CB8AC3E}">
        <p14:creationId xmlns:p14="http://schemas.microsoft.com/office/powerpoint/2010/main" val="38198344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Attachment Theory </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Attachment Theory was created by John Bowlby, and it is used to explain the role of the early relationships with the caregivers in determining the emotional and social development throughout the lifespan. Bowlby asserted that children are equipped biologically to develop emotional attachment with their caregivers since such attachment offers them safety and security. One of the main notions of the theory is the notion of a secure base, when a caregiver offers emotional support, with the help of which a child will be able to discover the world without feeling insecure.</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other concept is that of the internal working model, a concept which can be defined as the beliefs that children form about themselves and others, grounded in early relationships. These ideologies affect the relationship and ways of dealing with stress in life. Attachments based on security tend to form when the emotional climate within the caregiver is responsive and positive, resulting in healthy emotional growth. Nonetheless, such disruptions as loss, neglect, or inconsistent care can cause insecure attachment patterns. Attachment theory is especially useful in the perception of the ways in which emotionally solving scenarios (family experiences) may influence the development of psychological well-being (Allen, 2023).</a:t>
            </a:r>
          </a:p>
          <a:p>
            <a:endParaRPr lang="en-GB" dirty="0"/>
          </a:p>
        </p:txBody>
      </p:sp>
      <p:sp>
        <p:nvSpPr>
          <p:cNvPr id="4" name="Slide Number Placeholder 3"/>
          <p:cNvSpPr>
            <a:spLocks noGrp="1"/>
          </p:cNvSpPr>
          <p:nvPr>
            <p:ph type="sldNum" sz="quarter" idx="5"/>
          </p:nvPr>
        </p:nvSpPr>
        <p:spPr/>
        <p:txBody>
          <a:bodyPr/>
          <a:lstStyle/>
          <a:p>
            <a:fld id="{529B4CCB-0D7A-418B-9916-B090CE27650B}" type="slidenum">
              <a:rPr lang="en-GB" smtClean="0"/>
              <a:t>3</a:t>
            </a:fld>
            <a:endParaRPr lang="en-GB"/>
          </a:p>
        </p:txBody>
      </p:sp>
    </p:spTree>
    <p:extLst>
      <p:ext uri="{BB962C8B-B14F-4D97-AF65-F5344CB8AC3E}">
        <p14:creationId xmlns:p14="http://schemas.microsoft.com/office/powerpoint/2010/main" val="30397439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Relevance of Attachment Theory to Jenny’s Experiences</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Attachment theory can be applied in interpreting the experiences of Jenny since childhood has been influenced by the death of a primary caregiver and responsibilities in the family. Her father might have been killed to shake her emotional stability, as the loss of a figure of attachment can cause feelings of mourning, confusion, and helplessness (Garrett, 2023).</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After this loss, Jenny became a caregiver to her mother. This could impact the historic parent-child relationship, according to which Jenny has taken the functions of an adult. Attachment theory stipulates that children and adolescents need caregivers to support them emotionally and allow them the stability of the caregiver. Nevertheless, the situation might be different in the case of Jenny, who might feel that she should support her mother instead.</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Jenny is at a very critical developmental stage, where she is supposed to be developing independence, friendship and identity exploration at the age of sixteen. The lack of a chance to interact with other people and develop personally can be caused by the nature of her caregiving obligations. This could affect her working model internally, where she might be more concerned with the needs of others than her own or will experience the strain of having the family's well-being resting on her.</a:t>
            </a:r>
          </a:p>
          <a:p>
            <a:endParaRPr lang="en-GB" dirty="0"/>
          </a:p>
        </p:txBody>
      </p:sp>
      <p:sp>
        <p:nvSpPr>
          <p:cNvPr id="4" name="Slide Number Placeholder 3"/>
          <p:cNvSpPr>
            <a:spLocks noGrp="1"/>
          </p:cNvSpPr>
          <p:nvPr>
            <p:ph type="sldNum" sz="quarter" idx="5"/>
          </p:nvPr>
        </p:nvSpPr>
        <p:spPr/>
        <p:txBody>
          <a:bodyPr/>
          <a:lstStyle/>
          <a:p>
            <a:fld id="{529B4CCB-0D7A-418B-9916-B090CE27650B}" type="slidenum">
              <a:rPr lang="en-GB" smtClean="0"/>
              <a:t>4</a:t>
            </a:fld>
            <a:endParaRPr lang="en-GB"/>
          </a:p>
        </p:txBody>
      </p:sp>
    </p:spTree>
    <p:extLst>
      <p:ext uri="{BB962C8B-B14F-4D97-AF65-F5344CB8AC3E}">
        <p14:creationId xmlns:p14="http://schemas.microsoft.com/office/powerpoint/2010/main" val="32323325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Impact on Jenny’s Development and Well-being </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experiences that Jenny goes through can have a number of psychological and emotional impacts. Looking after an aged parent at an early age may cause even more stress, emotional pressure and responsibility levels beyond her maturity level. Through this situation, it is sometimes said to be parentified, where the child takes up the role of adults in the family.</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Being a teenager, Jenny is at the stage of forming her identity and socialisation. In case she spends a great part of her time and energies in taking care of others, there will be less time and emotional resources to make friends, engage in recreational activities or concentrate solely on learning. This might have an impact on her self-esteem and independence (Khadka, 2022).</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Having an anxious state or worrying about the well-being of her mother can cause more psychological stress to Jenny, which is also emotionally related. This stress can eventually affect her health and psychological condition. Nevertheless, when the support and resources are provided properly, young carers such as Jenny will be able to learn resilience and coping mechanisms that could help them handle some challenging situations.</a:t>
            </a:r>
          </a:p>
          <a:p>
            <a:endParaRPr lang="en-GB" dirty="0"/>
          </a:p>
        </p:txBody>
      </p:sp>
      <p:sp>
        <p:nvSpPr>
          <p:cNvPr id="4" name="Slide Number Placeholder 3"/>
          <p:cNvSpPr>
            <a:spLocks noGrp="1"/>
          </p:cNvSpPr>
          <p:nvPr>
            <p:ph type="sldNum" sz="quarter" idx="5"/>
          </p:nvPr>
        </p:nvSpPr>
        <p:spPr/>
        <p:txBody>
          <a:bodyPr/>
          <a:lstStyle/>
          <a:p>
            <a:fld id="{529B4CCB-0D7A-418B-9916-B090CE27650B}" type="slidenum">
              <a:rPr lang="en-GB" smtClean="0"/>
              <a:t>5</a:t>
            </a:fld>
            <a:endParaRPr lang="en-GB"/>
          </a:p>
        </p:txBody>
      </p:sp>
    </p:spTree>
    <p:extLst>
      <p:ext uri="{BB962C8B-B14F-4D97-AF65-F5344CB8AC3E}">
        <p14:creationId xmlns:p14="http://schemas.microsoft.com/office/powerpoint/2010/main" val="19956312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Nature and Nurture Influences </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Jenny depends on both biological and environmental causes of development. Biologically, the adolescent age is a stage of great brain and hormonal transformation, which influences an individual's emotional stress control and reactivity. The level of stress that increases at this stage can predispose the youths to anxiety or mood disorders (McLeod, 2024).</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Major factors include environmental factors. The death of her father and the health complications faced by her mother have put Jenny in a difficult home situation in which she has to assume the role of an adult. Nevertheless, such positive environmental factors as empathetic instructors, supportive family or social services have the capability of alleviating stress and fostering resilience. Biological adaptation and experiences in the environment show that nature and nurture influence psychological development in teenage years.</a:t>
            </a:r>
          </a:p>
          <a:p>
            <a:endParaRPr lang="en-GB" dirty="0"/>
          </a:p>
        </p:txBody>
      </p:sp>
      <p:sp>
        <p:nvSpPr>
          <p:cNvPr id="4" name="Slide Number Placeholder 3"/>
          <p:cNvSpPr>
            <a:spLocks noGrp="1"/>
          </p:cNvSpPr>
          <p:nvPr>
            <p:ph type="sldNum" sz="quarter" idx="5"/>
          </p:nvPr>
        </p:nvSpPr>
        <p:spPr/>
        <p:txBody>
          <a:bodyPr/>
          <a:lstStyle/>
          <a:p>
            <a:fld id="{529B4CCB-0D7A-418B-9916-B090CE27650B}" type="slidenum">
              <a:rPr lang="en-GB" smtClean="0"/>
              <a:t>6</a:t>
            </a:fld>
            <a:endParaRPr lang="en-GB"/>
          </a:p>
        </p:txBody>
      </p:sp>
    </p:spTree>
    <p:extLst>
      <p:ext uri="{BB962C8B-B14F-4D97-AF65-F5344CB8AC3E}">
        <p14:creationId xmlns:p14="http://schemas.microsoft.com/office/powerpoint/2010/main" val="5433836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Support Strategies Based on Attachment Theory </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support plan to be given to Jenny should focus on enhancing emotional security and decreasing her care burden. Counselling or youth mental health services may give Jenny a figure she can talk to and who will guide her to overcome the grief and stress associated with the loss of a loved one (O'Shaughnessy et al., 2023).</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mother of Jenny might be assisted with household chores and administration-related services, which could be offered by the community or social care services. This would give Jenny more time to work on her education and social life.</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It can also be helpful to participate in young carers support groups since it will help Jenny to communicate with people who have experienced similar events. Schools can also contribute through academic support, flexible deadlines and pastoral care to make sure Jenny is not adversely impacted on her educational growth.</a:t>
            </a:r>
          </a:p>
          <a:p>
            <a:endParaRPr lang="en-GB" dirty="0"/>
          </a:p>
        </p:txBody>
      </p:sp>
      <p:sp>
        <p:nvSpPr>
          <p:cNvPr id="4" name="Slide Number Placeholder 3"/>
          <p:cNvSpPr>
            <a:spLocks noGrp="1"/>
          </p:cNvSpPr>
          <p:nvPr>
            <p:ph type="sldNum" sz="quarter" idx="5"/>
          </p:nvPr>
        </p:nvSpPr>
        <p:spPr/>
        <p:txBody>
          <a:bodyPr/>
          <a:lstStyle/>
          <a:p>
            <a:fld id="{529B4CCB-0D7A-418B-9916-B090CE27650B}" type="slidenum">
              <a:rPr lang="en-GB" smtClean="0"/>
              <a:t>7</a:t>
            </a:fld>
            <a:endParaRPr lang="en-GB"/>
          </a:p>
        </p:txBody>
      </p:sp>
    </p:spTree>
    <p:extLst>
      <p:ext uri="{BB962C8B-B14F-4D97-AF65-F5344CB8AC3E}">
        <p14:creationId xmlns:p14="http://schemas.microsoft.com/office/powerpoint/2010/main" val="19993780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Critical Analysis of Attachment Theory </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attachment theory can be utilised in that it emphasises the significance of emotional connections, and it can be applied to the problem of loss and responsibilities of a caring parent that can influence the well-being of Jenny. Yet, the theory is concerned primarily with the relation between caregivers at the beginning of their interactions and does not take into account broader social and economic aspects. The family situation, community support and social care systems also affect the scenario that Jenny has been going through (Robledo et al., 2022).</a:t>
            </a:r>
          </a:p>
          <a:p>
            <a:endParaRPr lang="en-GB" dirty="0"/>
          </a:p>
        </p:txBody>
      </p:sp>
      <p:sp>
        <p:nvSpPr>
          <p:cNvPr id="4" name="Slide Number Placeholder 3"/>
          <p:cNvSpPr>
            <a:spLocks noGrp="1"/>
          </p:cNvSpPr>
          <p:nvPr>
            <p:ph type="sldNum" sz="quarter" idx="5"/>
          </p:nvPr>
        </p:nvSpPr>
        <p:spPr/>
        <p:txBody>
          <a:bodyPr/>
          <a:lstStyle/>
          <a:p>
            <a:fld id="{529B4CCB-0D7A-418B-9916-B090CE27650B}" type="slidenum">
              <a:rPr lang="en-GB" smtClean="0"/>
              <a:t>8</a:t>
            </a:fld>
            <a:endParaRPr lang="en-GB"/>
          </a:p>
        </p:txBody>
      </p:sp>
    </p:spTree>
    <p:extLst>
      <p:ext uri="{BB962C8B-B14F-4D97-AF65-F5344CB8AC3E}">
        <p14:creationId xmlns:p14="http://schemas.microsoft.com/office/powerpoint/2010/main" val="7216068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Conclusion </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Finally, the experience of being a young carer might have serious impacts on the emotional and psychological development of Jenny. According to Bowlby's attachment theory, this might be the explanation of how the death of her father and the burden of taking care of her mother affected her security and relationships. Her development as an adolescent is defined by both biological factors and environmental factors. Social support, practical assistance, and community-based resources could be involved to alleviate her load and encourage healthy growth so that Jenny would have the support she requires to sustain her health as well as her prospects.</a:t>
            </a:r>
          </a:p>
          <a:p>
            <a:endParaRPr lang="en-GB" dirty="0"/>
          </a:p>
        </p:txBody>
      </p:sp>
      <p:sp>
        <p:nvSpPr>
          <p:cNvPr id="4" name="Slide Number Placeholder 3"/>
          <p:cNvSpPr>
            <a:spLocks noGrp="1"/>
          </p:cNvSpPr>
          <p:nvPr>
            <p:ph type="sldNum" sz="quarter" idx="5"/>
          </p:nvPr>
        </p:nvSpPr>
        <p:spPr/>
        <p:txBody>
          <a:bodyPr/>
          <a:lstStyle/>
          <a:p>
            <a:fld id="{529B4CCB-0D7A-418B-9916-B090CE27650B}" type="slidenum">
              <a:rPr lang="en-GB" smtClean="0"/>
              <a:t>9</a:t>
            </a:fld>
            <a:endParaRPr lang="en-GB"/>
          </a:p>
        </p:txBody>
      </p:sp>
    </p:spTree>
    <p:extLst>
      <p:ext uri="{BB962C8B-B14F-4D97-AF65-F5344CB8AC3E}">
        <p14:creationId xmlns:p14="http://schemas.microsoft.com/office/powerpoint/2010/main" val="4213149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a:lnSpc>
                <a:spcPct val="150000"/>
              </a:lnSpc>
              <a:spcBef>
                <a:spcPts val="0"/>
              </a:spcBef>
              <a:spcAft>
                <a:spcPts val="800"/>
              </a:spcAft>
              <a:buNone/>
            </a:pPr>
            <a:r>
              <a:rPr lang="en-GB" sz="1200" dirty="0">
                <a:solidFill>
                  <a:srgbClr val="000000"/>
                </a:solidFill>
                <a:effectLst/>
                <a:ea typeface="Calibri" panose="020F0502020204030204" pitchFamily="34" charset="0"/>
                <a:cs typeface="Times New Roman" panose="02020603050405020304" pitchFamily="18" charset="0"/>
              </a:rPr>
              <a:t>Allen, B., 2023. The historical foundations of contemporary attachment theory: From John Bowlby to Mary Ainsworth.</a:t>
            </a:r>
            <a:endParaRPr lang="en-GB" sz="1200" dirty="0">
              <a:effectLst/>
              <a:ea typeface="Calibri" panose="020F0502020204030204" pitchFamily="34" charset="0"/>
              <a:cs typeface="Times New Roman" panose="02020603050405020304" pitchFamily="18" charset="0"/>
            </a:endParaRPr>
          </a:p>
          <a:p>
            <a:pPr marL="0" marR="0" indent="0" algn="just">
              <a:lnSpc>
                <a:spcPct val="150000"/>
              </a:lnSpc>
              <a:spcBef>
                <a:spcPts val="0"/>
              </a:spcBef>
              <a:spcAft>
                <a:spcPts val="800"/>
              </a:spcAft>
              <a:buNone/>
            </a:pPr>
            <a:r>
              <a:rPr lang="en-GB" sz="1200" dirty="0">
                <a:solidFill>
                  <a:srgbClr val="000000"/>
                </a:solidFill>
                <a:effectLst/>
                <a:ea typeface="Calibri" panose="020F0502020204030204" pitchFamily="34" charset="0"/>
                <a:cs typeface="Times New Roman" panose="02020603050405020304" pitchFamily="18" charset="0"/>
              </a:rPr>
              <a:t>Garrett, P.M., 2023. Bowlby, attachment and the potency of a ‘received idea’. </a:t>
            </a:r>
            <a:r>
              <a:rPr lang="en-GB" sz="1200" i="1" dirty="0">
                <a:effectLst/>
                <a:ea typeface="Calibri" panose="020F0502020204030204" pitchFamily="34" charset="0"/>
                <a:cs typeface="Times New Roman" panose="02020603050405020304" pitchFamily="18" charset="0"/>
              </a:rPr>
              <a:t>The British Journal of Social Work</a:t>
            </a:r>
            <a:r>
              <a:rPr lang="en-GB" sz="1200" dirty="0">
                <a:effectLst/>
                <a:ea typeface="Calibri" panose="020F0502020204030204" pitchFamily="34" charset="0"/>
                <a:cs typeface="Times New Roman" panose="02020603050405020304" pitchFamily="18" charset="0"/>
              </a:rPr>
              <a:t>, </a:t>
            </a:r>
            <a:r>
              <a:rPr lang="en-GB" sz="1200" i="1" dirty="0">
                <a:effectLst/>
                <a:ea typeface="Calibri" panose="020F0502020204030204" pitchFamily="34" charset="0"/>
                <a:cs typeface="Times New Roman" panose="02020603050405020304" pitchFamily="18" charset="0"/>
              </a:rPr>
              <a:t>53</a:t>
            </a:r>
            <a:r>
              <a:rPr lang="en-GB" sz="1200" dirty="0">
                <a:effectLst/>
                <a:ea typeface="Calibri" panose="020F0502020204030204" pitchFamily="34" charset="0"/>
                <a:cs typeface="Times New Roman" panose="02020603050405020304" pitchFamily="18" charset="0"/>
              </a:rPr>
              <a:t>(1), pp.100-117. </a:t>
            </a:r>
            <a:r>
              <a:rPr lang="en-GB" sz="1200" u="sng" dirty="0">
                <a:solidFill>
                  <a:srgbClr val="0563C1"/>
                </a:solidFill>
                <a:effectLst/>
                <a:ea typeface="Calibri" panose="020F0502020204030204" pitchFamily="34" charset="0"/>
                <a:cs typeface="Times New Roman" panose="02020603050405020304" pitchFamily="18" charset="0"/>
                <a:hlinkClick r:id="rId3"/>
              </a:rPr>
              <a:t>https://doi.org/10.1093/bjsw/bcac091</a:t>
            </a:r>
            <a:r>
              <a:rPr lang="en-GB" sz="1200" dirty="0">
                <a:effectLst/>
                <a:ea typeface="Calibri" panose="020F0502020204030204" pitchFamily="34" charset="0"/>
                <a:cs typeface="Times New Roman" panose="02020603050405020304" pitchFamily="18" charset="0"/>
              </a:rPr>
              <a:t> </a:t>
            </a:r>
          </a:p>
          <a:p>
            <a:pPr marL="0" marR="0" indent="0" algn="just">
              <a:lnSpc>
                <a:spcPct val="150000"/>
              </a:lnSpc>
              <a:spcBef>
                <a:spcPts val="0"/>
              </a:spcBef>
              <a:spcAft>
                <a:spcPts val="800"/>
              </a:spcAft>
              <a:buNone/>
            </a:pPr>
            <a:r>
              <a:rPr lang="en-GB" sz="1200" dirty="0">
                <a:solidFill>
                  <a:srgbClr val="000000"/>
                </a:solidFill>
                <a:effectLst/>
                <a:ea typeface="Calibri" panose="020F0502020204030204" pitchFamily="34" charset="0"/>
                <a:cs typeface="Times New Roman" panose="02020603050405020304" pitchFamily="18" charset="0"/>
              </a:rPr>
              <a:t>Khadka, C., 2022. The evolution of attachment theory: From Bowlby to modern perspectives. </a:t>
            </a:r>
            <a:r>
              <a:rPr lang="en-GB" sz="1200" i="1" dirty="0">
                <a:effectLst/>
                <a:ea typeface="Calibri" panose="020F0502020204030204" pitchFamily="34" charset="0"/>
                <a:cs typeface="Times New Roman" panose="02020603050405020304" pitchFamily="18" charset="0"/>
              </a:rPr>
              <a:t>TUTA Journal</a:t>
            </a:r>
            <a:r>
              <a:rPr lang="en-GB" sz="1200" dirty="0">
                <a:effectLst/>
                <a:ea typeface="Calibri" panose="020F0502020204030204" pitchFamily="34" charset="0"/>
                <a:cs typeface="Times New Roman" panose="02020603050405020304" pitchFamily="18" charset="0"/>
              </a:rPr>
              <a:t>, pp.125-140. </a:t>
            </a:r>
            <a:r>
              <a:rPr lang="en-GB" sz="1200" u="sng" dirty="0">
                <a:solidFill>
                  <a:srgbClr val="0563C1"/>
                </a:solidFill>
                <a:effectLst/>
                <a:ea typeface="Calibri" panose="020F0502020204030204" pitchFamily="34" charset="0"/>
                <a:cs typeface="Times New Roman" panose="02020603050405020304" pitchFamily="18" charset="0"/>
                <a:hlinkClick r:id="rId4"/>
              </a:rPr>
              <a:t>https://doi.org/10.3126/tutaj.v10i1.74328</a:t>
            </a:r>
            <a:r>
              <a:rPr lang="en-GB" sz="1200" dirty="0">
                <a:effectLst/>
                <a:ea typeface="Calibri" panose="020F0502020204030204" pitchFamily="34" charset="0"/>
                <a:cs typeface="Times New Roman" panose="02020603050405020304" pitchFamily="18" charset="0"/>
              </a:rPr>
              <a:t> </a:t>
            </a:r>
          </a:p>
          <a:p>
            <a:pPr marL="0" marR="0" indent="0" algn="just">
              <a:lnSpc>
                <a:spcPct val="150000"/>
              </a:lnSpc>
              <a:spcBef>
                <a:spcPts val="0"/>
              </a:spcBef>
              <a:spcAft>
                <a:spcPts val="800"/>
              </a:spcAft>
              <a:buNone/>
            </a:pPr>
            <a:r>
              <a:rPr lang="en-GB" sz="1200" dirty="0">
                <a:solidFill>
                  <a:srgbClr val="000000"/>
                </a:solidFill>
                <a:effectLst/>
                <a:ea typeface="Calibri" panose="020F0502020204030204" pitchFamily="34" charset="0"/>
                <a:cs typeface="Times New Roman" panose="02020603050405020304" pitchFamily="18" charset="0"/>
              </a:rPr>
              <a:t>McLeod, S., 2024. John Bowlby’s attachment theory. </a:t>
            </a:r>
            <a:r>
              <a:rPr lang="en-GB" sz="1200" i="1" dirty="0">
                <a:effectLst/>
                <a:ea typeface="Calibri" panose="020F0502020204030204" pitchFamily="34" charset="0"/>
                <a:cs typeface="Times New Roman" panose="02020603050405020304" pitchFamily="18" charset="0"/>
              </a:rPr>
              <a:t>Simply psychology</a:t>
            </a:r>
            <a:r>
              <a:rPr lang="en-GB" sz="1200" dirty="0">
                <a:effectLst/>
                <a:ea typeface="Calibri" panose="020F0502020204030204" pitchFamily="34" charset="0"/>
                <a:cs typeface="Times New Roman" panose="02020603050405020304" pitchFamily="18" charset="0"/>
              </a:rPr>
              <a:t>.</a:t>
            </a:r>
          </a:p>
          <a:p>
            <a:pPr marL="0" marR="0" indent="0" algn="just">
              <a:lnSpc>
                <a:spcPct val="150000"/>
              </a:lnSpc>
              <a:spcBef>
                <a:spcPts val="0"/>
              </a:spcBef>
              <a:spcAft>
                <a:spcPts val="800"/>
              </a:spcAft>
              <a:buNone/>
            </a:pPr>
            <a:r>
              <a:rPr lang="en-GB" sz="1200" dirty="0">
                <a:solidFill>
                  <a:srgbClr val="000000"/>
                </a:solidFill>
                <a:effectLst/>
                <a:ea typeface="Calibri" panose="020F0502020204030204" pitchFamily="34" charset="0"/>
                <a:cs typeface="Times New Roman" panose="02020603050405020304" pitchFamily="18" charset="0"/>
              </a:rPr>
              <a:t>O'Shaughnessy, R., Berry, K., Dallos, R. and Bateson, K., 2023. </a:t>
            </a:r>
            <a:r>
              <a:rPr lang="en-GB" sz="1200" i="1" dirty="0">
                <a:effectLst/>
                <a:ea typeface="Calibri" panose="020F0502020204030204" pitchFamily="34" charset="0"/>
                <a:cs typeface="Times New Roman" panose="02020603050405020304" pitchFamily="18" charset="0"/>
              </a:rPr>
              <a:t>Attachment theory: The basics</a:t>
            </a:r>
            <a:r>
              <a:rPr lang="en-GB" sz="1200" dirty="0">
                <a:effectLst/>
                <a:ea typeface="Calibri" panose="020F0502020204030204" pitchFamily="34" charset="0"/>
                <a:cs typeface="Times New Roman" panose="02020603050405020304" pitchFamily="18" charset="0"/>
              </a:rPr>
              <a:t>. Routledge.</a:t>
            </a:r>
          </a:p>
          <a:p>
            <a:pPr marL="0" marR="0" indent="0" algn="just">
              <a:lnSpc>
                <a:spcPct val="150000"/>
              </a:lnSpc>
              <a:spcBef>
                <a:spcPts val="0"/>
              </a:spcBef>
              <a:spcAft>
                <a:spcPts val="800"/>
              </a:spcAft>
              <a:buNone/>
            </a:pPr>
            <a:r>
              <a:rPr lang="en-GB" sz="1200" dirty="0">
                <a:solidFill>
                  <a:srgbClr val="000000"/>
                </a:solidFill>
                <a:effectLst/>
                <a:ea typeface="Calibri" panose="020F0502020204030204" pitchFamily="34" charset="0"/>
                <a:cs typeface="Times New Roman" panose="02020603050405020304" pitchFamily="18" charset="0"/>
              </a:rPr>
              <a:t>Robledo, J.P., Cross, I., Boada-Bayona, L. and </a:t>
            </a:r>
            <a:r>
              <a:rPr lang="en-GB" sz="1200" dirty="0" err="1">
                <a:solidFill>
                  <a:srgbClr val="000000"/>
                </a:solidFill>
                <a:effectLst/>
                <a:ea typeface="Calibri" panose="020F0502020204030204" pitchFamily="34" charset="0"/>
                <a:cs typeface="Times New Roman" panose="02020603050405020304" pitchFamily="18" charset="0"/>
              </a:rPr>
              <a:t>Demogeot</a:t>
            </a:r>
            <a:r>
              <a:rPr lang="en-GB" sz="1200" dirty="0">
                <a:solidFill>
                  <a:srgbClr val="000000"/>
                </a:solidFill>
                <a:effectLst/>
                <a:ea typeface="Calibri" panose="020F0502020204030204" pitchFamily="34" charset="0"/>
                <a:cs typeface="Times New Roman" panose="02020603050405020304" pitchFamily="18" charset="0"/>
              </a:rPr>
              <a:t>, N., 2022. Back to basics: A re-evaluation of the relevance of imprinting in the genesis of Bowlby’s attachment theory. </a:t>
            </a:r>
            <a:r>
              <a:rPr lang="en-GB" sz="1200" i="1" dirty="0">
                <a:effectLst/>
                <a:ea typeface="Calibri" panose="020F0502020204030204" pitchFamily="34" charset="0"/>
                <a:cs typeface="Times New Roman" panose="02020603050405020304" pitchFamily="18" charset="0"/>
              </a:rPr>
              <a:t>Frontiers in Psychology</a:t>
            </a:r>
            <a:r>
              <a:rPr lang="en-GB" sz="1200" dirty="0">
                <a:effectLst/>
                <a:ea typeface="Calibri" panose="020F0502020204030204" pitchFamily="34" charset="0"/>
                <a:cs typeface="Times New Roman" panose="02020603050405020304" pitchFamily="18" charset="0"/>
              </a:rPr>
              <a:t>, </a:t>
            </a:r>
            <a:r>
              <a:rPr lang="en-GB" sz="1200" i="1" dirty="0">
                <a:effectLst/>
                <a:ea typeface="Calibri" panose="020F0502020204030204" pitchFamily="34" charset="0"/>
                <a:cs typeface="Times New Roman" panose="02020603050405020304" pitchFamily="18" charset="0"/>
              </a:rPr>
              <a:t>13</a:t>
            </a:r>
            <a:r>
              <a:rPr lang="en-GB" sz="1200" dirty="0">
                <a:effectLst/>
                <a:ea typeface="Calibri" panose="020F0502020204030204" pitchFamily="34" charset="0"/>
                <a:cs typeface="Times New Roman" panose="02020603050405020304" pitchFamily="18" charset="0"/>
              </a:rPr>
              <a:t>, p.1033746.</a:t>
            </a:r>
          </a:p>
          <a:p>
            <a:pPr marL="0" indent="0">
              <a:buNone/>
            </a:pPr>
            <a:endParaRPr lang="en-GB" dirty="0"/>
          </a:p>
          <a:p>
            <a:endParaRPr lang="en-GB" dirty="0"/>
          </a:p>
        </p:txBody>
      </p:sp>
      <p:sp>
        <p:nvSpPr>
          <p:cNvPr id="4" name="Slide Number Placeholder 3"/>
          <p:cNvSpPr>
            <a:spLocks noGrp="1"/>
          </p:cNvSpPr>
          <p:nvPr>
            <p:ph type="sldNum" sz="quarter" idx="5"/>
          </p:nvPr>
        </p:nvSpPr>
        <p:spPr/>
        <p:txBody>
          <a:bodyPr/>
          <a:lstStyle/>
          <a:p>
            <a:fld id="{529B4CCB-0D7A-418B-9916-B090CE27650B}" type="slidenum">
              <a:rPr lang="en-GB" smtClean="0"/>
              <a:t>10</a:t>
            </a:fld>
            <a:endParaRPr lang="en-GB"/>
          </a:p>
        </p:txBody>
      </p:sp>
    </p:spTree>
    <p:extLst>
      <p:ext uri="{BB962C8B-B14F-4D97-AF65-F5344CB8AC3E}">
        <p14:creationId xmlns:p14="http://schemas.microsoft.com/office/powerpoint/2010/main" val="8395824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BAFD0-F51B-4455-A581-B3275826B1D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D26DF50-2A49-45B8-A0CC-E11DD51F0AE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4ABB739-08BF-4642-9D9A-E416D942FC72}"/>
              </a:ext>
            </a:extLst>
          </p:cNvPr>
          <p:cNvSpPr>
            <a:spLocks noGrp="1"/>
          </p:cNvSpPr>
          <p:nvPr>
            <p:ph type="dt" sz="half" idx="10"/>
          </p:nvPr>
        </p:nvSpPr>
        <p:spPr/>
        <p:txBody>
          <a:bodyPr/>
          <a:lstStyle/>
          <a:p>
            <a:fld id="{46EEABE4-F63C-4E7C-96E2-21B041701879}" type="datetimeFigureOut">
              <a:rPr lang="en-GB" smtClean="0"/>
              <a:t>16/03/2026</a:t>
            </a:fld>
            <a:endParaRPr lang="en-GB"/>
          </a:p>
        </p:txBody>
      </p:sp>
      <p:sp>
        <p:nvSpPr>
          <p:cNvPr id="5" name="Footer Placeholder 4">
            <a:extLst>
              <a:ext uri="{FF2B5EF4-FFF2-40B4-BE49-F238E27FC236}">
                <a16:creationId xmlns:a16="http://schemas.microsoft.com/office/drawing/2014/main" id="{E6466D18-5F10-4A5D-AEFB-2023DF926A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6CE44F-F9DF-4051-9307-ED11B8F7BB0E}"/>
              </a:ext>
            </a:extLst>
          </p:cNvPr>
          <p:cNvSpPr>
            <a:spLocks noGrp="1"/>
          </p:cNvSpPr>
          <p:nvPr>
            <p:ph type="sldNum" sz="quarter" idx="12"/>
          </p:nvPr>
        </p:nvSpPr>
        <p:spPr/>
        <p:txBody>
          <a:bodyPr/>
          <a:lstStyle/>
          <a:p>
            <a:fld id="{FB89C417-1115-4D8C-9FA1-436E49528CC4}" type="slidenum">
              <a:rPr lang="en-GB" smtClean="0"/>
              <a:t>‹#›</a:t>
            </a:fld>
            <a:endParaRPr lang="en-GB"/>
          </a:p>
        </p:txBody>
      </p:sp>
    </p:spTree>
    <p:extLst>
      <p:ext uri="{BB962C8B-B14F-4D97-AF65-F5344CB8AC3E}">
        <p14:creationId xmlns:p14="http://schemas.microsoft.com/office/powerpoint/2010/main" val="5642736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F0119-F75D-4A0D-BDFB-0F309BE8022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4BCEC41-39FE-43AF-83FF-15EF0FE8640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36EEEB8-E7AC-459D-B389-4FA6479BCE2F}"/>
              </a:ext>
            </a:extLst>
          </p:cNvPr>
          <p:cNvSpPr>
            <a:spLocks noGrp="1"/>
          </p:cNvSpPr>
          <p:nvPr>
            <p:ph type="dt" sz="half" idx="10"/>
          </p:nvPr>
        </p:nvSpPr>
        <p:spPr/>
        <p:txBody>
          <a:bodyPr/>
          <a:lstStyle/>
          <a:p>
            <a:fld id="{46EEABE4-F63C-4E7C-96E2-21B041701879}" type="datetimeFigureOut">
              <a:rPr lang="en-GB" smtClean="0"/>
              <a:t>16/03/2026</a:t>
            </a:fld>
            <a:endParaRPr lang="en-GB"/>
          </a:p>
        </p:txBody>
      </p:sp>
      <p:sp>
        <p:nvSpPr>
          <p:cNvPr id="5" name="Footer Placeholder 4">
            <a:extLst>
              <a:ext uri="{FF2B5EF4-FFF2-40B4-BE49-F238E27FC236}">
                <a16:creationId xmlns:a16="http://schemas.microsoft.com/office/drawing/2014/main" id="{FFF57190-6582-4418-B13C-287609DC3C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C42779-7E2D-4CE3-88F1-809FC19E419E}"/>
              </a:ext>
            </a:extLst>
          </p:cNvPr>
          <p:cNvSpPr>
            <a:spLocks noGrp="1"/>
          </p:cNvSpPr>
          <p:nvPr>
            <p:ph type="sldNum" sz="quarter" idx="12"/>
          </p:nvPr>
        </p:nvSpPr>
        <p:spPr/>
        <p:txBody>
          <a:bodyPr/>
          <a:lstStyle/>
          <a:p>
            <a:fld id="{FB89C417-1115-4D8C-9FA1-436E49528CC4}" type="slidenum">
              <a:rPr lang="en-GB" smtClean="0"/>
              <a:t>‹#›</a:t>
            </a:fld>
            <a:endParaRPr lang="en-GB"/>
          </a:p>
        </p:txBody>
      </p:sp>
    </p:spTree>
    <p:extLst>
      <p:ext uri="{BB962C8B-B14F-4D97-AF65-F5344CB8AC3E}">
        <p14:creationId xmlns:p14="http://schemas.microsoft.com/office/powerpoint/2010/main" val="41133240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6A408-FAA5-4ED8-9228-6222F7CB256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A15805C-392E-4241-8EE2-B3B61E37353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6D89F15-26F6-4776-A111-DD8D79B6BCC4}"/>
              </a:ext>
            </a:extLst>
          </p:cNvPr>
          <p:cNvSpPr>
            <a:spLocks noGrp="1"/>
          </p:cNvSpPr>
          <p:nvPr>
            <p:ph type="dt" sz="half" idx="10"/>
          </p:nvPr>
        </p:nvSpPr>
        <p:spPr/>
        <p:txBody>
          <a:bodyPr/>
          <a:lstStyle/>
          <a:p>
            <a:fld id="{46EEABE4-F63C-4E7C-96E2-21B041701879}" type="datetimeFigureOut">
              <a:rPr lang="en-GB" smtClean="0"/>
              <a:t>16/03/2026</a:t>
            </a:fld>
            <a:endParaRPr lang="en-GB"/>
          </a:p>
        </p:txBody>
      </p:sp>
      <p:sp>
        <p:nvSpPr>
          <p:cNvPr id="5" name="Footer Placeholder 4">
            <a:extLst>
              <a:ext uri="{FF2B5EF4-FFF2-40B4-BE49-F238E27FC236}">
                <a16:creationId xmlns:a16="http://schemas.microsoft.com/office/drawing/2014/main" id="{ADA3FF7B-4E0C-4FE8-857C-1A246F5422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ED2142-BA50-42BC-B544-27D017E5E7CD}"/>
              </a:ext>
            </a:extLst>
          </p:cNvPr>
          <p:cNvSpPr>
            <a:spLocks noGrp="1"/>
          </p:cNvSpPr>
          <p:nvPr>
            <p:ph type="sldNum" sz="quarter" idx="12"/>
          </p:nvPr>
        </p:nvSpPr>
        <p:spPr/>
        <p:txBody>
          <a:bodyPr/>
          <a:lstStyle/>
          <a:p>
            <a:fld id="{FB89C417-1115-4D8C-9FA1-436E49528CC4}" type="slidenum">
              <a:rPr lang="en-GB" smtClean="0"/>
              <a:t>‹#›</a:t>
            </a:fld>
            <a:endParaRPr lang="en-GB"/>
          </a:p>
        </p:txBody>
      </p:sp>
    </p:spTree>
    <p:extLst>
      <p:ext uri="{BB962C8B-B14F-4D97-AF65-F5344CB8AC3E}">
        <p14:creationId xmlns:p14="http://schemas.microsoft.com/office/powerpoint/2010/main" val="13084056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9828E-0453-4BFD-8227-F5F7EE4C59F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3AD78A5-EEE2-4EB8-B52E-9ED561E1CF3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B9856A3-73EF-4A93-9766-5EE6B058C43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DF3494F-6C70-48FC-AF2E-55E5DBE692B4}"/>
              </a:ext>
            </a:extLst>
          </p:cNvPr>
          <p:cNvSpPr>
            <a:spLocks noGrp="1"/>
          </p:cNvSpPr>
          <p:nvPr>
            <p:ph type="dt" sz="half" idx="10"/>
          </p:nvPr>
        </p:nvSpPr>
        <p:spPr/>
        <p:txBody>
          <a:bodyPr/>
          <a:lstStyle/>
          <a:p>
            <a:fld id="{46EEABE4-F63C-4E7C-96E2-21B041701879}" type="datetimeFigureOut">
              <a:rPr lang="en-GB" smtClean="0"/>
              <a:t>16/03/2026</a:t>
            </a:fld>
            <a:endParaRPr lang="en-GB"/>
          </a:p>
        </p:txBody>
      </p:sp>
      <p:sp>
        <p:nvSpPr>
          <p:cNvPr id="6" name="Footer Placeholder 5">
            <a:extLst>
              <a:ext uri="{FF2B5EF4-FFF2-40B4-BE49-F238E27FC236}">
                <a16:creationId xmlns:a16="http://schemas.microsoft.com/office/drawing/2014/main" id="{EC1D778A-4F39-4738-9738-EE1AEEE56FF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FD120CE-7BDD-4B00-8689-79E894BB8082}"/>
              </a:ext>
            </a:extLst>
          </p:cNvPr>
          <p:cNvSpPr>
            <a:spLocks noGrp="1"/>
          </p:cNvSpPr>
          <p:nvPr>
            <p:ph type="sldNum" sz="quarter" idx="12"/>
          </p:nvPr>
        </p:nvSpPr>
        <p:spPr/>
        <p:txBody>
          <a:bodyPr/>
          <a:lstStyle/>
          <a:p>
            <a:fld id="{FB89C417-1115-4D8C-9FA1-436E49528CC4}" type="slidenum">
              <a:rPr lang="en-GB" smtClean="0"/>
              <a:t>‹#›</a:t>
            </a:fld>
            <a:endParaRPr lang="en-GB"/>
          </a:p>
        </p:txBody>
      </p:sp>
    </p:spTree>
    <p:extLst>
      <p:ext uri="{BB962C8B-B14F-4D97-AF65-F5344CB8AC3E}">
        <p14:creationId xmlns:p14="http://schemas.microsoft.com/office/powerpoint/2010/main" val="20510322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CCE116-8CB7-4C97-9D8A-4B58439A087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3002CAC-8555-496B-8756-A54833374F2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11B5A6-B691-40FF-A679-3D180F09778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8C2FD3F-BC2E-4C98-9C15-D9A0206E3C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5CA4B08-3902-42E4-A612-EFDB5309656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FD5E0A4-F9CB-4F66-9C1C-0517A80CC52F}"/>
              </a:ext>
            </a:extLst>
          </p:cNvPr>
          <p:cNvSpPr>
            <a:spLocks noGrp="1"/>
          </p:cNvSpPr>
          <p:nvPr>
            <p:ph type="dt" sz="half" idx="10"/>
          </p:nvPr>
        </p:nvSpPr>
        <p:spPr/>
        <p:txBody>
          <a:bodyPr/>
          <a:lstStyle/>
          <a:p>
            <a:fld id="{46EEABE4-F63C-4E7C-96E2-21B041701879}" type="datetimeFigureOut">
              <a:rPr lang="en-GB" smtClean="0"/>
              <a:t>16/03/2026</a:t>
            </a:fld>
            <a:endParaRPr lang="en-GB"/>
          </a:p>
        </p:txBody>
      </p:sp>
      <p:sp>
        <p:nvSpPr>
          <p:cNvPr id="8" name="Footer Placeholder 7">
            <a:extLst>
              <a:ext uri="{FF2B5EF4-FFF2-40B4-BE49-F238E27FC236}">
                <a16:creationId xmlns:a16="http://schemas.microsoft.com/office/drawing/2014/main" id="{D3B91065-E05F-4C8C-9AA5-12120827C38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0920BA1-FD8F-41BB-9A70-FABA2E1E0A44}"/>
              </a:ext>
            </a:extLst>
          </p:cNvPr>
          <p:cNvSpPr>
            <a:spLocks noGrp="1"/>
          </p:cNvSpPr>
          <p:nvPr>
            <p:ph type="sldNum" sz="quarter" idx="12"/>
          </p:nvPr>
        </p:nvSpPr>
        <p:spPr/>
        <p:txBody>
          <a:bodyPr/>
          <a:lstStyle/>
          <a:p>
            <a:fld id="{FB89C417-1115-4D8C-9FA1-436E49528CC4}" type="slidenum">
              <a:rPr lang="en-GB" smtClean="0"/>
              <a:t>‹#›</a:t>
            </a:fld>
            <a:endParaRPr lang="en-GB"/>
          </a:p>
        </p:txBody>
      </p:sp>
    </p:spTree>
    <p:extLst>
      <p:ext uri="{BB962C8B-B14F-4D97-AF65-F5344CB8AC3E}">
        <p14:creationId xmlns:p14="http://schemas.microsoft.com/office/powerpoint/2010/main" val="1884623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BF679-5F49-49B0-8F30-42C65FC7996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D3BA69F-0ED9-46A8-9118-AD9710EF64B8}"/>
              </a:ext>
            </a:extLst>
          </p:cNvPr>
          <p:cNvSpPr>
            <a:spLocks noGrp="1"/>
          </p:cNvSpPr>
          <p:nvPr>
            <p:ph type="dt" sz="half" idx="10"/>
          </p:nvPr>
        </p:nvSpPr>
        <p:spPr/>
        <p:txBody>
          <a:bodyPr/>
          <a:lstStyle/>
          <a:p>
            <a:fld id="{46EEABE4-F63C-4E7C-96E2-21B041701879}" type="datetimeFigureOut">
              <a:rPr lang="en-GB" smtClean="0"/>
              <a:t>16/03/2026</a:t>
            </a:fld>
            <a:endParaRPr lang="en-GB"/>
          </a:p>
        </p:txBody>
      </p:sp>
      <p:sp>
        <p:nvSpPr>
          <p:cNvPr id="4" name="Footer Placeholder 3">
            <a:extLst>
              <a:ext uri="{FF2B5EF4-FFF2-40B4-BE49-F238E27FC236}">
                <a16:creationId xmlns:a16="http://schemas.microsoft.com/office/drawing/2014/main" id="{B53528A6-61C1-462A-B807-72AAF97A7BA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8D6ABED-061E-4B61-B5EB-098E7A8002EB}"/>
              </a:ext>
            </a:extLst>
          </p:cNvPr>
          <p:cNvSpPr>
            <a:spLocks noGrp="1"/>
          </p:cNvSpPr>
          <p:nvPr>
            <p:ph type="sldNum" sz="quarter" idx="12"/>
          </p:nvPr>
        </p:nvSpPr>
        <p:spPr/>
        <p:txBody>
          <a:bodyPr/>
          <a:lstStyle/>
          <a:p>
            <a:fld id="{FB89C417-1115-4D8C-9FA1-436E49528CC4}" type="slidenum">
              <a:rPr lang="en-GB" smtClean="0"/>
              <a:t>‹#›</a:t>
            </a:fld>
            <a:endParaRPr lang="en-GB"/>
          </a:p>
        </p:txBody>
      </p:sp>
    </p:spTree>
    <p:extLst>
      <p:ext uri="{BB962C8B-B14F-4D97-AF65-F5344CB8AC3E}">
        <p14:creationId xmlns:p14="http://schemas.microsoft.com/office/powerpoint/2010/main" val="27097892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41DF600-CFD7-49F8-B6E2-4452765A6041}"/>
              </a:ext>
            </a:extLst>
          </p:cNvPr>
          <p:cNvSpPr>
            <a:spLocks noGrp="1"/>
          </p:cNvSpPr>
          <p:nvPr>
            <p:ph type="dt" sz="half" idx="10"/>
          </p:nvPr>
        </p:nvSpPr>
        <p:spPr/>
        <p:txBody>
          <a:bodyPr/>
          <a:lstStyle/>
          <a:p>
            <a:fld id="{46EEABE4-F63C-4E7C-96E2-21B041701879}" type="datetimeFigureOut">
              <a:rPr lang="en-GB" smtClean="0"/>
              <a:t>16/03/2026</a:t>
            </a:fld>
            <a:endParaRPr lang="en-GB"/>
          </a:p>
        </p:txBody>
      </p:sp>
      <p:sp>
        <p:nvSpPr>
          <p:cNvPr id="3" name="Footer Placeholder 2">
            <a:extLst>
              <a:ext uri="{FF2B5EF4-FFF2-40B4-BE49-F238E27FC236}">
                <a16:creationId xmlns:a16="http://schemas.microsoft.com/office/drawing/2014/main" id="{CEB39F0B-F964-49E1-8A49-E7DC0BB32AE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FCAFA9A-0605-4128-BC8B-2B1F2401EB66}"/>
              </a:ext>
            </a:extLst>
          </p:cNvPr>
          <p:cNvSpPr>
            <a:spLocks noGrp="1"/>
          </p:cNvSpPr>
          <p:nvPr>
            <p:ph type="sldNum" sz="quarter" idx="12"/>
          </p:nvPr>
        </p:nvSpPr>
        <p:spPr/>
        <p:txBody>
          <a:bodyPr/>
          <a:lstStyle/>
          <a:p>
            <a:fld id="{FB89C417-1115-4D8C-9FA1-436E49528CC4}" type="slidenum">
              <a:rPr lang="en-GB" smtClean="0"/>
              <a:t>‹#›</a:t>
            </a:fld>
            <a:endParaRPr lang="en-GB"/>
          </a:p>
        </p:txBody>
      </p:sp>
    </p:spTree>
    <p:extLst>
      <p:ext uri="{BB962C8B-B14F-4D97-AF65-F5344CB8AC3E}">
        <p14:creationId xmlns:p14="http://schemas.microsoft.com/office/powerpoint/2010/main" val="27237080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CCBB3D-B85C-4867-9341-BEAA4CB9821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15DCC3C-1B71-4670-95F3-450534376B5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A89CB22-144C-482A-8E65-A2F3B566780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6DB287E-478B-43A3-9CE2-BF33A20199D7}"/>
              </a:ext>
            </a:extLst>
          </p:cNvPr>
          <p:cNvSpPr>
            <a:spLocks noGrp="1"/>
          </p:cNvSpPr>
          <p:nvPr>
            <p:ph type="dt" sz="half" idx="10"/>
          </p:nvPr>
        </p:nvSpPr>
        <p:spPr/>
        <p:txBody>
          <a:bodyPr/>
          <a:lstStyle/>
          <a:p>
            <a:fld id="{46EEABE4-F63C-4E7C-96E2-21B041701879}" type="datetimeFigureOut">
              <a:rPr lang="en-GB" smtClean="0"/>
              <a:t>16/03/2026</a:t>
            </a:fld>
            <a:endParaRPr lang="en-GB"/>
          </a:p>
        </p:txBody>
      </p:sp>
      <p:sp>
        <p:nvSpPr>
          <p:cNvPr id="6" name="Footer Placeholder 5">
            <a:extLst>
              <a:ext uri="{FF2B5EF4-FFF2-40B4-BE49-F238E27FC236}">
                <a16:creationId xmlns:a16="http://schemas.microsoft.com/office/drawing/2014/main" id="{7264F94A-1FE6-4781-B103-861FF897A84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647A109-5CAB-4A96-B6F1-DA5D6EE3A188}"/>
              </a:ext>
            </a:extLst>
          </p:cNvPr>
          <p:cNvSpPr>
            <a:spLocks noGrp="1"/>
          </p:cNvSpPr>
          <p:nvPr>
            <p:ph type="sldNum" sz="quarter" idx="12"/>
          </p:nvPr>
        </p:nvSpPr>
        <p:spPr/>
        <p:txBody>
          <a:bodyPr/>
          <a:lstStyle/>
          <a:p>
            <a:fld id="{FB89C417-1115-4D8C-9FA1-436E49528CC4}" type="slidenum">
              <a:rPr lang="en-GB" smtClean="0"/>
              <a:t>‹#›</a:t>
            </a:fld>
            <a:endParaRPr lang="en-GB"/>
          </a:p>
        </p:txBody>
      </p:sp>
    </p:spTree>
    <p:extLst>
      <p:ext uri="{BB962C8B-B14F-4D97-AF65-F5344CB8AC3E}">
        <p14:creationId xmlns:p14="http://schemas.microsoft.com/office/powerpoint/2010/main" val="14135647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8FFD8D-CEDC-48A0-AC20-8E3BBE9AAFE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D7860BB-967D-4570-9B56-90752BF60B7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CA51BA5-8D64-462F-B297-84E2EAA9CE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F6FBACE-A0BC-414D-920A-960EF788A99A}"/>
              </a:ext>
            </a:extLst>
          </p:cNvPr>
          <p:cNvSpPr>
            <a:spLocks noGrp="1"/>
          </p:cNvSpPr>
          <p:nvPr>
            <p:ph type="dt" sz="half" idx="10"/>
          </p:nvPr>
        </p:nvSpPr>
        <p:spPr/>
        <p:txBody>
          <a:bodyPr/>
          <a:lstStyle/>
          <a:p>
            <a:fld id="{46EEABE4-F63C-4E7C-96E2-21B041701879}" type="datetimeFigureOut">
              <a:rPr lang="en-GB" smtClean="0"/>
              <a:t>16/03/2026</a:t>
            </a:fld>
            <a:endParaRPr lang="en-GB"/>
          </a:p>
        </p:txBody>
      </p:sp>
      <p:sp>
        <p:nvSpPr>
          <p:cNvPr id="6" name="Footer Placeholder 5">
            <a:extLst>
              <a:ext uri="{FF2B5EF4-FFF2-40B4-BE49-F238E27FC236}">
                <a16:creationId xmlns:a16="http://schemas.microsoft.com/office/drawing/2014/main" id="{5D493086-2753-4302-AA19-E76C2842C6C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F3CC08-07A1-49FB-AA58-36A24ACEBCDB}"/>
              </a:ext>
            </a:extLst>
          </p:cNvPr>
          <p:cNvSpPr>
            <a:spLocks noGrp="1"/>
          </p:cNvSpPr>
          <p:nvPr>
            <p:ph type="sldNum" sz="quarter" idx="12"/>
          </p:nvPr>
        </p:nvSpPr>
        <p:spPr/>
        <p:txBody>
          <a:bodyPr/>
          <a:lstStyle/>
          <a:p>
            <a:fld id="{FB89C417-1115-4D8C-9FA1-436E49528CC4}" type="slidenum">
              <a:rPr lang="en-GB" smtClean="0"/>
              <a:t>‹#›</a:t>
            </a:fld>
            <a:endParaRPr lang="en-GB"/>
          </a:p>
        </p:txBody>
      </p:sp>
    </p:spTree>
    <p:extLst>
      <p:ext uri="{BB962C8B-B14F-4D97-AF65-F5344CB8AC3E}">
        <p14:creationId xmlns:p14="http://schemas.microsoft.com/office/powerpoint/2010/main" val="36594616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61B4EB-D8C9-4DFD-AA83-2E9C55FE125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248A4CF-78D6-4FFB-9930-3AA3533BED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CD9F8F-1926-4925-B683-9D07880A0A59}"/>
              </a:ext>
            </a:extLst>
          </p:cNvPr>
          <p:cNvSpPr>
            <a:spLocks noGrp="1"/>
          </p:cNvSpPr>
          <p:nvPr>
            <p:ph type="dt" sz="half" idx="10"/>
          </p:nvPr>
        </p:nvSpPr>
        <p:spPr/>
        <p:txBody>
          <a:bodyPr/>
          <a:lstStyle/>
          <a:p>
            <a:fld id="{46EEABE4-F63C-4E7C-96E2-21B041701879}" type="datetimeFigureOut">
              <a:rPr lang="en-GB" smtClean="0"/>
              <a:t>16/03/2026</a:t>
            </a:fld>
            <a:endParaRPr lang="en-GB"/>
          </a:p>
        </p:txBody>
      </p:sp>
      <p:sp>
        <p:nvSpPr>
          <p:cNvPr id="5" name="Footer Placeholder 4">
            <a:extLst>
              <a:ext uri="{FF2B5EF4-FFF2-40B4-BE49-F238E27FC236}">
                <a16:creationId xmlns:a16="http://schemas.microsoft.com/office/drawing/2014/main" id="{2BCF7422-81E7-446B-9956-2B6F02A791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A83BCC-928A-402F-9F07-9ADAE5CE750F}"/>
              </a:ext>
            </a:extLst>
          </p:cNvPr>
          <p:cNvSpPr>
            <a:spLocks noGrp="1"/>
          </p:cNvSpPr>
          <p:nvPr>
            <p:ph type="sldNum" sz="quarter" idx="12"/>
          </p:nvPr>
        </p:nvSpPr>
        <p:spPr/>
        <p:txBody>
          <a:bodyPr/>
          <a:lstStyle/>
          <a:p>
            <a:fld id="{FB89C417-1115-4D8C-9FA1-436E49528CC4}" type="slidenum">
              <a:rPr lang="en-GB" smtClean="0"/>
              <a:t>‹#›</a:t>
            </a:fld>
            <a:endParaRPr lang="en-GB"/>
          </a:p>
        </p:txBody>
      </p:sp>
    </p:spTree>
    <p:extLst>
      <p:ext uri="{BB962C8B-B14F-4D97-AF65-F5344CB8AC3E}">
        <p14:creationId xmlns:p14="http://schemas.microsoft.com/office/powerpoint/2010/main" val="24395168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F014AD8-7850-4148-ADE8-2324B7D3B8C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5E7CB5C-6ED6-4AAD-89CF-CFB633C0254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176097-2862-4222-90FB-8E04005D2436}"/>
              </a:ext>
            </a:extLst>
          </p:cNvPr>
          <p:cNvSpPr>
            <a:spLocks noGrp="1"/>
          </p:cNvSpPr>
          <p:nvPr>
            <p:ph type="dt" sz="half" idx="10"/>
          </p:nvPr>
        </p:nvSpPr>
        <p:spPr/>
        <p:txBody>
          <a:bodyPr/>
          <a:lstStyle/>
          <a:p>
            <a:fld id="{46EEABE4-F63C-4E7C-96E2-21B041701879}" type="datetimeFigureOut">
              <a:rPr lang="en-GB" smtClean="0"/>
              <a:t>16/03/2026</a:t>
            </a:fld>
            <a:endParaRPr lang="en-GB"/>
          </a:p>
        </p:txBody>
      </p:sp>
      <p:sp>
        <p:nvSpPr>
          <p:cNvPr id="5" name="Footer Placeholder 4">
            <a:extLst>
              <a:ext uri="{FF2B5EF4-FFF2-40B4-BE49-F238E27FC236}">
                <a16:creationId xmlns:a16="http://schemas.microsoft.com/office/drawing/2014/main" id="{86995791-FE20-4C8E-B243-5A001DFCB9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0C8042-5415-4AF9-A2AE-ED64B91855E7}"/>
              </a:ext>
            </a:extLst>
          </p:cNvPr>
          <p:cNvSpPr>
            <a:spLocks noGrp="1"/>
          </p:cNvSpPr>
          <p:nvPr>
            <p:ph type="sldNum" sz="quarter" idx="12"/>
          </p:nvPr>
        </p:nvSpPr>
        <p:spPr/>
        <p:txBody>
          <a:bodyPr/>
          <a:lstStyle/>
          <a:p>
            <a:fld id="{FB89C417-1115-4D8C-9FA1-436E49528CC4}" type="slidenum">
              <a:rPr lang="en-GB" smtClean="0"/>
              <a:t>‹#›</a:t>
            </a:fld>
            <a:endParaRPr lang="en-GB"/>
          </a:p>
        </p:txBody>
      </p:sp>
    </p:spTree>
    <p:extLst>
      <p:ext uri="{BB962C8B-B14F-4D97-AF65-F5344CB8AC3E}">
        <p14:creationId xmlns:p14="http://schemas.microsoft.com/office/powerpoint/2010/main" val="14538826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2">
                <a:lumMod val="60000"/>
                <a:lumOff val="4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EC3DD61-83E6-4615-AAEE-42F5D2C7850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30B3F2D-70F7-41C5-8460-7FFFAE16321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2A5317-5B72-474C-8838-23E5104C075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6EEABE4-F63C-4E7C-96E2-21B041701879}" type="datetimeFigureOut">
              <a:rPr lang="en-GB" smtClean="0"/>
              <a:t>16/03/2026</a:t>
            </a:fld>
            <a:endParaRPr lang="en-GB"/>
          </a:p>
        </p:txBody>
      </p:sp>
      <p:sp>
        <p:nvSpPr>
          <p:cNvPr id="5" name="Footer Placeholder 4">
            <a:extLst>
              <a:ext uri="{FF2B5EF4-FFF2-40B4-BE49-F238E27FC236}">
                <a16:creationId xmlns:a16="http://schemas.microsoft.com/office/drawing/2014/main" id="{55FC350F-8597-43AB-AAC9-EA016071554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B6BF4F2-2286-462D-90E3-A2F48C9E654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B89C417-1115-4D8C-9FA1-436E49528CC4}" type="slidenum">
              <a:rPr lang="en-GB" smtClean="0"/>
              <a:t>‹#›</a:t>
            </a:fld>
            <a:endParaRPr lang="en-GB"/>
          </a:p>
        </p:txBody>
      </p:sp>
    </p:spTree>
    <p:extLst>
      <p:ext uri="{BB962C8B-B14F-4D97-AF65-F5344CB8AC3E}">
        <p14:creationId xmlns:p14="http://schemas.microsoft.com/office/powerpoint/2010/main" val="23793170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doi.org/10.1093/bjsw/bcac091"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doi.org/10.3126/tutaj.v10i1.7432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90293-AFCE-480B-B2AD-7EED47E29449}"/>
              </a:ext>
            </a:extLst>
          </p:cNvPr>
          <p:cNvSpPr>
            <a:spLocks noGrp="1"/>
          </p:cNvSpPr>
          <p:nvPr>
            <p:ph type="ctrTitle"/>
          </p:nvPr>
        </p:nvSpPr>
        <p:spPr>
          <a:xfrm>
            <a:off x="1702676" y="1395632"/>
            <a:ext cx="9144000" cy="2387600"/>
          </a:xfrm>
        </p:spPr>
        <p:txBody>
          <a:bodyPr>
            <a:normAutofit/>
          </a:bodyPr>
          <a:lstStyle/>
          <a:p>
            <a:r>
              <a:rPr lang="en-US" sz="4400" dirty="0"/>
              <a:t>Module: Psychology in Health and Social Care</a:t>
            </a:r>
            <a:br>
              <a:rPr lang="en-US" sz="4400" dirty="0"/>
            </a:br>
            <a:r>
              <a:rPr lang="en-US" sz="4400" dirty="0"/>
              <a:t>Module code: LCHS4010</a:t>
            </a:r>
            <a:endParaRPr lang="en-GB" sz="4400" dirty="0"/>
          </a:p>
        </p:txBody>
      </p:sp>
      <p:sp>
        <p:nvSpPr>
          <p:cNvPr id="3" name="Subtitle 2">
            <a:extLst>
              <a:ext uri="{FF2B5EF4-FFF2-40B4-BE49-F238E27FC236}">
                <a16:creationId xmlns:a16="http://schemas.microsoft.com/office/drawing/2014/main" id="{71ED62BE-547A-4A74-A4C4-38E634824C36}"/>
              </a:ext>
            </a:extLst>
          </p:cNvPr>
          <p:cNvSpPr>
            <a:spLocks noGrp="1"/>
          </p:cNvSpPr>
          <p:nvPr>
            <p:ph type="subTitle" idx="1"/>
          </p:nvPr>
        </p:nvSpPr>
        <p:spPr>
          <a:xfrm>
            <a:off x="1629104" y="3783232"/>
            <a:ext cx="9144000" cy="2490246"/>
          </a:xfrm>
        </p:spPr>
        <p:txBody>
          <a:bodyPr>
            <a:normAutofit fontScale="92500" lnSpcReduction="20000"/>
          </a:bodyPr>
          <a:lstStyle/>
          <a:p>
            <a:br>
              <a:rPr lang="en-US" dirty="0"/>
            </a:br>
            <a:r>
              <a:rPr lang="en-US" dirty="0" err="1"/>
              <a:t>Name:Cathy</a:t>
            </a:r>
            <a:r>
              <a:rPr lang="en-US" dirty="0"/>
              <a:t> </a:t>
            </a:r>
            <a:r>
              <a:rPr lang="en-US" dirty="0" err="1"/>
              <a:t>Salumu</a:t>
            </a:r>
            <a:endParaRPr lang="en-US" dirty="0"/>
          </a:p>
          <a:p>
            <a:r>
              <a:rPr lang="en-US" dirty="0"/>
              <a:t>Student ID 2441715</a:t>
            </a:r>
          </a:p>
          <a:p>
            <a:r>
              <a:rPr lang="en-US" dirty="0"/>
              <a:t>Module code: LCHS4010</a:t>
            </a:r>
          </a:p>
          <a:p>
            <a:r>
              <a:rPr lang="en-US" dirty="0"/>
              <a:t>Module :</a:t>
            </a:r>
            <a:r>
              <a:rPr lang="en-US" dirty="0" err="1"/>
              <a:t>Pyschology</a:t>
            </a:r>
            <a:r>
              <a:rPr lang="en-US" dirty="0"/>
              <a:t> in Health and social care</a:t>
            </a:r>
          </a:p>
          <a:p>
            <a:r>
              <a:rPr lang="en-US" dirty="0"/>
              <a:t>Assignment Title Assessment 1: Individual presentation </a:t>
            </a:r>
          </a:p>
          <a:p>
            <a:r>
              <a:rPr lang="en-US" dirty="0"/>
              <a:t>Lecture: Farah </a:t>
            </a:r>
            <a:r>
              <a:rPr lang="en-US" dirty="0" err="1"/>
              <a:t>wiita</a:t>
            </a:r>
            <a:endParaRPr lang="en-GB" dirty="0"/>
          </a:p>
        </p:txBody>
      </p:sp>
      <p:pic>
        <p:nvPicPr>
          <p:cNvPr id="1026" name="Picture 2" descr="ESRC Wales Doctoral Training Partnership">
            <a:extLst>
              <a:ext uri="{FF2B5EF4-FFF2-40B4-BE49-F238E27FC236}">
                <a16:creationId xmlns:a16="http://schemas.microsoft.com/office/drawing/2014/main" id="{E8E89357-B785-416F-A95F-636F5695E82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62487" y="0"/>
            <a:ext cx="2867025" cy="15906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363490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14CE7-EFCD-40BA-854C-81707681106F}"/>
              </a:ext>
            </a:extLst>
          </p:cNvPr>
          <p:cNvSpPr>
            <a:spLocks noGrp="1"/>
          </p:cNvSpPr>
          <p:nvPr>
            <p:ph type="title"/>
          </p:nvPr>
        </p:nvSpPr>
        <p:spPr/>
        <p:txBody>
          <a:bodyPr/>
          <a:lstStyle/>
          <a:p>
            <a:r>
              <a:rPr lang="en-US" dirty="0"/>
              <a:t>Introduction</a:t>
            </a:r>
            <a:endParaRPr lang="en-GB" dirty="0"/>
          </a:p>
        </p:txBody>
      </p:sp>
      <p:sp>
        <p:nvSpPr>
          <p:cNvPr id="3" name="Content Placeholder 2">
            <a:extLst>
              <a:ext uri="{FF2B5EF4-FFF2-40B4-BE49-F238E27FC236}">
                <a16:creationId xmlns:a16="http://schemas.microsoft.com/office/drawing/2014/main" id="{A2986FE2-A306-4B64-9FCB-C28828320B75}"/>
              </a:ext>
            </a:extLst>
          </p:cNvPr>
          <p:cNvSpPr>
            <a:spLocks noGrp="1"/>
          </p:cNvSpPr>
          <p:nvPr>
            <p:ph idx="1"/>
          </p:nvPr>
        </p:nvSpPr>
        <p:spPr>
          <a:xfrm>
            <a:off x="691055" y="1422676"/>
            <a:ext cx="7664669" cy="5070200"/>
          </a:xfrm>
        </p:spPr>
        <p:txBody>
          <a:bodyPr>
            <a:normAutofit lnSpcReduction="10000"/>
          </a:bodyPr>
          <a:lstStyle/>
          <a:p>
            <a:pPr marL="0" indent="0" algn="just">
              <a:lnSpc>
                <a:spcPct val="100000"/>
              </a:lnSpc>
              <a:buNone/>
            </a:pPr>
            <a:r>
              <a:rPr lang="en-GB" dirty="0">
                <a:effectLst/>
                <a:ea typeface="Calibri" panose="020F0502020204030204" pitchFamily="34" charset="0"/>
                <a:cs typeface="Times New Roman" panose="02020603050405020304" pitchFamily="18" charset="0"/>
              </a:rPr>
              <a:t>Jenny is a 16-year-old girl who has spent the last five years taking care of her mother after the death of her father. Her mother is facing movement challenges and lapses in memory, i.e. Jenny assists in the day-to-day chores like cooking, cleaning, shopping and administration. Although the assistance provided by Jenny is priceless, this fact could have affected her mental growth and health. This assignment will apply the Attachment Theory developed by Bowlby in investigating how experiences of Jenny got her where she is and what can be done to address her present needs.</a:t>
            </a:r>
          </a:p>
          <a:p>
            <a:pPr marL="0" indent="0" algn="just">
              <a:lnSpc>
                <a:spcPct val="160000"/>
              </a:lnSpc>
              <a:buNone/>
            </a:pPr>
            <a:endParaRPr lang="en-GB" sz="3600" dirty="0"/>
          </a:p>
        </p:txBody>
      </p:sp>
      <p:pic>
        <p:nvPicPr>
          <p:cNvPr id="2050" name="Picture 2" descr="Attachment Theory">
            <a:extLst>
              <a:ext uri="{FF2B5EF4-FFF2-40B4-BE49-F238E27FC236}">
                <a16:creationId xmlns:a16="http://schemas.microsoft.com/office/drawing/2014/main" id="{E9606BC3-9DA6-40F1-AA2A-7F6E1B9797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02869" y="1577126"/>
            <a:ext cx="3509916" cy="37037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080475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BFA8F-250D-49C1-850E-2F9EAC02F9D8}"/>
              </a:ext>
            </a:extLst>
          </p:cNvPr>
          <p:cNvSpPr>
            <a:spLocks noGrp="1"/>
          </p:cNvSpPr>
          <p:nvPr>
            <p:ph type="title"/>
          </p:nvPr>
        </p:nvSpPr>
        <p:spPr>
          <a:xfrm>
            <a:off x="963328" y="795087"/>
            <a:ext cx="10515600" cy="1030538"/>
          </a:xfrm>
        </p:spPr>
        <p:txBody>
          <a:bodyPr>
            <a:normAutofit fontScale="90000"/>
          </a:bodyPr>
          <a:lstStyle/>
          <a:p>
            <a:r>
              <a:rPr lang="en-GB" dirty="0"/>
              <a:t>ATTACHMENT THEORY</a:t>
            </a:r>
            <a:br>
              <a:rPr lang="en-GB" dirty="0"/>
            </a:br>
            <a:endParaRPr lang="en-GB" dirty="0"/>
          </a:p>
        </p:txBody>
      </p:sp>
      <p:sp>
        <p:nvSpPr>
          <p:cNvPr id="3" name="Content Placeholder 2">
            <a:extLst>
              <a:ext uri="{FF2B5EF4-FFF2-40B4-BE49-F238E27FC236}">
                <a16:creationId xmlns:a16="http://schemas.microsoft.com/office/drawing/2014/main" id="{3BA8F3D8-1DE7-4840-AFCE-6A6E77075062}"/>
              </a:ext>
            </a:extLst>
          </p:cNvPr>
          <p:cNvSpPr>
            <a:spLocks noGrp="1"/>
          </p:cNvSpPr>
          <p:nvPr>
            <p:ph idx="1"/>
          </p:nvPr>
        </p:nvSpPr>
        <p:spPr>
          <a:xfrm>
            <a:off x="838200" y="1825625"/>
            <a:ext cx="6871636" cy="4351338"/>
          </a:xfrm>
        </p:spPr>
        <p:txBody>
          <a:bodyPr>
            <a:normAutofit lnSpcReduction="10000"/>
          </a:bodyPr>
          <a:lstStyle/>
          <a:p>
            <a:pPr algn="just"/>
            <a:r>
              <a:rPr lang="en-US" dirty="0"/>
              <a:t>Attachment Theory was developed by John Bowlby.</a:t>
            </a:r>
          </a:p>
          <a:p>
            <a:pPr algn="just"/>
            <a:r>
              <a:rPr lang="en-US" dirty="0"/>
              <a:t>It explains how early caregiver relationships influence emotional development.</a:t>
            </a:r>
          </a:p>
          <a:p>
            <a:pPr algn="just"/>
            <a:r>
              <a:rPr lang="en-US" dirty="0"/>
              <a:t>Children form emotional bonds with caregivers for safety and security.</a:t>
            </a:r>
          </a:p>
          <a:p>
            <a:pPr algn="just"/>
            <a:r>
              <a:rPr lang="en-US" dirty="0"/>
              <a:t>These bonds shape future </a:t>
            </a:r>
            <a:r>
              <a:rPr lang="en-US" dirty="0" err="1"/>
              <a:t>behaviour</a:t>
            </a:r>
            <a:r>
              <a:rPr lang="en-US" dirty="0"/>
              <a:t> and relationships.</a:t>
            </a:r>
          </a:p>
          <a:p>
            <a:pPr algn="just"/>
            <a:r>
              <a:rPr lang="en-US" dirty="0"/>
              <a:t>Disruptions to attachment can affect wellbeing </a:t>
            </a:r>
            <a:r>
              <a:rPr lang="en-GB" dirty="0"/>
              <a:t>(Allen, 2023)</a:t>
            </a:r>
            <a:r>
              <a:rPr lang="en-US" dirty="0"/>
              <a:t>.</a:t>
            </a:r>
          </a:p>
          <a:p>
            <a:pPr marL="0" indent="0" algn="just">
              <a:buNone/>
            </a:pPr>
            <a:endParaRPr lang="en-GB" dirty="0"/>
          </a:p>
        </p:txBody>
      </p:sp>
      <p:pic>
        <p:nvPicPr>
          <p:cNvPr id="3074" name="Picture 2" descr="What is attachment theory in early ...">
            <a:extLst>
              <a:ext uri="{FF2B5EF4-FFF2-40B4-BE49-F238E27FC236}">
                <a16:creationId xmlns:a16="http://schemas.microsoft.com/office/drawing/2014/main" id="{6F155DCF-05AF-4140-8941-9C8A2BDDBF7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78982" y="1905985"/>
            <a:ext cx="4345049" cy="32545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04681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03130-D854-4BB0-A3A2-45E9BEB97DF7}"/>
              </a:ext>
            </a:extLst>
          </p:cNvPr>
          <p:cNvSpPr>
            <a:spLocks noGrp="1"/>
          </p:cNvSpPr>
          <p:nvPr>
            <p:ph type="title"/>
          </p:nvPr>
        </p:nvSpPr>
        <p:spPr>
          <a:xfrm>
            <a:off x="838200" y="500062"/>
            <a:ext cx="10515600" cy="1325563"/>
          </a:xfrm>
        </p:spPr>
        <p:txBody>
          <a:bodyPr>
            <a:normAutofit fontScale="90000"/>
          </a:bodyPr>
          <a:lstStyle/>
          <a:p>
            <a:pPr algn="ctr"/>
            <a:r>
              <a:rPr lang="en-GB" kern="0" dirty="0">
                <a:effectLst/>
                <a:ea typeface="Times New Roman" panose="02020603050405020304" pitchFamily="18" charset="0"/>
                <a:cs typeface="Times New Roman" panose="02020603050405020304" pitchFamily="18" charset="0"/>
              </a:rPr>
              <a:t>Relevance of Attachment Theory to Jenny’s Experiences</a:t>
            </a:r>
            <a:br>
              <a:rPr lang="en-GB"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E1F95FFE-17C8-44AC-BF57-1B7A6BA4A317}"/>
              </a:ext>
            </a:extLst>
          </p:cNvPr>
          <p:cNvSpPr>
            <a:spLocks noGrp="1"/>
          </p:cNvSpPr>
          <p:nvPr>
            <p:ph idx="1"/>
          </p:nvPr>
        </p:nvSpPr>
        <p:spPr>
          <a:xfrm>
            <a:off x="838200" y="1825625"/>
            <a:ext cx="6958263" cy="4351338"/>
          </a:xfrm>
        </p:spPr>
        <p:txBody>
          <a:bodyPr/>
          <a:lstStyle/>
          <a:p>
            <a:pPr algn="just"/>
            <a:r>
              <a:rPr lang="en-US" dirty="0"/>
              <a:t>Jenny lost her father, who may have been a primary attachment figure.</a:t>
            </a:r>
          </a:p>
          <a:p>
            <a:pPr algn="just"/>
            <a:r>
              <a:rPr lang="en-US" dirty="0"/>
              <a:t>This loss could create emotional insecurity.</a:t>
            </a:r>
          </a:p>
          <a:p>
            <a:pPr algn="just"/>
            <a:r>
              <a:rPr lang="en-US" dirty="0"/>
              <a:t>Jenny now supports her mother instead of receiving support </a:t>
            </a:r>
            <a:r>
              <a:rPr lang="en-GB" dirty="0"/>
              <a:t>(Garrett, 2023)</a:t>
            </a:r>
            <a:r>
              <a:rPr lang="en-US" dirty="0"/>
              <a:t>.</a:t>
            </a:r>
          </a:p>
          <a:p>
            <a:pPr algn="just"/>
            <a:r>
              <a:rPr lang="en-US" dirty="0"/>
              <a:t>The parent‑child role may become reversed.</a:t>
            </a:r>
          </a:p>
          <a:p>
            <a:pPr algn="just"/>
            <a:r>
              <a:rPr lang="en-US" dirty="0"/>
              <a:t>She may feel responsible for family well-being.</a:t>
            </a:r>
          </a:p>
          <a:p>
            <a:pPr marL="0" indent="0" algn="just">
              <a:buNone/>
            </a:pPr>
            <a:endParaRPr lang="en-GB" dirty="0"/>
          </a:p>
        </p:txBody>
      </p:sp>
      <p:pic>
        <p:nvPicPr>
          <p:cNvPr id="4098" name="Picture 2" descr="arms happy disabled mom hugging baby ...">
            <a:extLst>
              <a:ext uri="{FF2B5EF4-FFF2-40B4-BE49-F238E27FC236}">
                <a16:creationId xmlns:a16="http://schemas.microsoft.com/office/drawing/2014/main" id="{1D49D8C9-505A-4477-AB73-A4BBBBBA495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38201" y="1825625"/>
            <a:ext cx="3806907" cy="38069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88270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DF643-8047-46C5-88CD-9B33FD44BFCF}"/>
              </a:ext>
            </a:extLst>
          </p:cNvPr>
          <p:cNvSpPr>
            <a:spLocks noGrp="1"/>
          </p:cNvSpPr>
          <p:nvPr>
            <p:ph type="title"/>
          </p:nvPr>
        </p:nvSpPr>
        <p:spPr>
          <a:xfrm>
            <a:off x="838200" y="500062"/>
            <a:ext cx="10515600" cy="1325563"/>
          </a:xfrm>
        </p:spPr>
        <p:txBody>
          <a:bodyPr>
            <a:normAutofit fontScale="90000"/>
          </a:bodyPr>
          <a:lstStyle/>
          <a:p>
            <a:r>
              <a:rPr lang="en-GB" sz="4900" kern="0" dirty="0">
                <a:effectLst/>
                <a:ea typeface="Times New Roman" panose="02020603050405020304" pitchFamily="18" charset="0"/>
                <a:cs typeface="Times New Roman" panose="02020603050405020304" pitchFamily="18" charset="0"/>
              </a:rPr>
              <a:t>Impact on Jenny’s Development and Well-being </a:t>
            </a:r>
            <a:br>
              <a:rPr lang="en-GB"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67CB0A78-7ADA-4DC9-A886-1A3A16F4A59B}"/>
              </a:ext>
            </a:extLst>
          </p:cNvPr>
          <p:cNvSpPr>
            <a:spLocks noGrp="1"/>
          </p:cNvSpPr>
          <p:nvPr>
            <p:ph idx="1"/>
          </p:nvPr>
        </p:nvSpPr>
        <p:spPr>
          <a:xfrm>
            <a:off x="838200" y="1825625"/>
            <a:ext cx="6130491" cy="4351338"/>
          </a:xfrm>
        </p:spPr>
        <p:txBody>
          <a:bodyPr/>
          <a:lstStyle/>
          <a:p>
            <a:pPr algn="just"/>
            <a:r>
              <a:rPr lang="en-US" dirty="0"/>
              <a:t>Possible emotional stress and pressure.</a:t>
            </a:r>
          </a:p>
          <a:p>
            <a:pPr algn="just"/>
            <a:r>
              <a:rPr lang="en-US" dirty="0"/>
              <a:t>Reduced time for friendships and leisure </a:t>
            </a:r>
            <a:r>
              <a:rPr lang="en-GB" dirty="0"/>
              <a:t>(Khadka, 2022)</a:t>
            </a:r>
            <a:r>
              <a:rPr lang="en-US" dirty="0"/>
              <a:t>.</a:t>
            </a:r>
          </a:p>
          <a:p>
            <a:pPr algn="just"/>
            <a:r>
              <a:rPr lang="en-US" dirty="0"/>
              <a:t>Challenges during identity development in adolescence.</a:t>
            </a:r>
          </a:p>
          <a:p>
            <a:pPr algn="just"/>
            <a:r>
              <a:rPr lang="en-US" dirty="0"/>
              <a:t>Risk of anxiety or sadness.</a:t>
            </a:r>
          </a:p>
          <a:p>
            <a:pPr algn="just"/>
            <a:r>
              <a:rPr lang="en-US" dirty="0"/>
              <a:t>Limited independence due to caregiving duties</a:t>
            </a:r>
            <a:endParaRPr lang="en-GB" dirty="0"/>
          </a:p>
        </p:txBody>
      </p:sp>
      <p:pic>
        <p:nvPicPr>
          <p:cNvPr id="5122" name="Picture 2" descr="Josee | Disabled Characters Wiki | Fandom">
            <a:extLst>
              <a:ext uri="{FF2B5EF4-FFF2-40B4-BE49-F238E27FC236}">
                <a16:creationId xmlns:a16="http://schemas.microsoft.com/office/drawing/2014/main" id="{D525BD5D-ED37-4DE2-BDC8-150B67C3F5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65464" y="1930644"/>
            <a:ext cx="3888335" cy="4141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4083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B0D18-7CE7-4D68-96C4-7323BA4FA8AA}"/>
              </a:ext>
            </a:extLst>
          </p:cNvPr>
          <p:cNvSpPr>
            <a:spLocks noGrp="1"/>
          </p:cNvSpPr>
          <p:nvPr>
            <p:ph type="title"/>
          </p:nvPr>
        </p:nvSpPr>
        <p:spPr/>
        <p:txBody>
          <a:bodyPr>
            <a:normAutofit/>
          </a:bodyPr>
          <a:lstStyle/>
          <a:p>
            <a:r>
              <a:rPr lang="en-GB" dirty="0"/>
              <a:t>Nature and Nurture Influences</a:t>
            </a:r>
            <a:br>
              <a:rPr lang="en-GB" dirty="0"/>
            </a:br>
            <a:endParaRPr lang="en-GB" dirty="0"/>
          </a:p>
        </p:txBody>
      </p:sp>
      <p:sp>
        <p:nvSpPr>
          <p:cNvPr id="3" name="Content Placeholder 2">
            <a:extLst>
              <a:ext uri="{FF2B5EF4-FFF2-40B4-BE49-F238E27FC236}">
                <a16:creationId xmlns:a16="http://schemas.microsoft.com/office/drawing/2014/main" id="{19168D70-83CC-456E-AA8F-FC39D5AACC0A}"/>
              </a:ext>
            </a:extLst>
          </p:cNvPr>
          <p:cNvSpPr>
            <a:spLocks noGrp="1"/>
          </p:cNvSpPr>
          <p:nvPr>
            <p:ph idx="1"/>
          </p:nvPr>
        </p:nvSpPr>
        <p:spPr>
          <a:xfrm>
            <a:off x="838200" y="1407401"/>
            <a:ext cx="6399998" cy="4351338"/>
          </a:xfrm>
        </p:spPr>
        <p:txBody>
          <a:bodyPr>
            <a:normAutofit lnSpcReduction="10000"/>
          </a:bodyPr>
          <a:lstStyle/>
          <a:p>
            <a:pPr algn="just"/>
            <a:r>
              <a:rPr lang="en-US" dirty="0"/>
              <a:t>Biological factors include adolescent brain and hormonal changes.</a:t>
            </a:r>
          </a:p>
          <a:p>
            <a:pPr algn="just"/>
            <a:r>
              <a:rPr lang="en-US" dirty="0"/>
              <a:t>Stress may influence emotional regulation </a:t>
            </a:r>
            <a:r>
              <a:rPr lang="en-GB" dirty="0"/>
              <a:t>(McLeod, 2024)</a:t>
            </a:r>
            <a:r>
              <a:rPr lang="en-US" dirty="0"/>
              <a:t>.</a:t>
            </a:r>
          </a:p>
          <a:p>
            <a:pPr algn="just"/>
            <a:r>
              <a:rPr lang="en-US" dirty="0"/>
              <a:t>Environmental factors include family loss and caregiving duties.</a:t>
            </a:r>
          </a:p>
          <a:p>
            <a:pPr algn="just"/>
            <a:r>
              <a:rPr lang="en-US" dirty="0"/>
              <a:t>Supportive schools and communities can increase resilience.</a:t>
            </a:r>
          </a:p>
          <a:p>
            <a:pPr algn="just"/>
            <a:r>
              <a:rPr lang="en-US" dirty="0"/>
              <a:t>Both factors shape psychological development.</a:t>
            </a:r>
          </a:p>
          <a:p>
            <a:pPr marL="0" indent="0" algn="just">
              <a:buNone/>
            </a:pPr>
            <a:endParaRPr lang="en-GB" dirty="0"/>
          </a:p>
        </p:txBody>
      </p:sp>
      <p:pic>
        <p:nvPicPr>
          <p:cNvPr id="6146" name="Picture 2" descr="Mother disability holding child in arms ...">
            <a:extLst>
              <a:ext uri="{FF2B5EF4-FFF2-40B4-BE49-F238E27FC236}">
                <a16:creationId xmlns:a16="http://schemas.microsoft.com/office/drawing/2014/main" id="{9DB472F7-927C-4B68-8D38-205E0D1CAE5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00925" y="1690688"/>
            <a:ext cx="4566963" cy="40680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28317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CB040-2F7F-4A8C-941E-2BB02688F9F3}"/>
              </a:ext>
            </a:extLst>
          </p:cNvPr>
          <p:cNvSpPr>
            <a:spLocks noGrp="1"/>
          </p:cNvSpPr>
          <p:nvPr>
            <p:ph type="title"/>
          </p:nvPr>
        </p:nvSpPr>
        <p:spPr>
          <a:xfrm>
            <a:off x="838200" y="681037"/>
            <a:ext cx="10515600" cy="1325563"/>
          </a:xfrm>
        </p:spPr>
        <p:txBody>
          <a:bodyPr>
            <a:normAutofit fontScale="90000"/>
          </a:bodyPr>
          <a:lstStyle/>
          <a:p>
            <a:r>
              <a:rPr lang="en-GB" sz="4900" kern="0" dirty="0">
                <a:effectLst/>
                <a:ea typeface="Times New Roman" panose="02020603050405020304" pitchFamily="18" charset="0"/>
                <a:cs typeface="Times New Roman" panose="02020603050405020304" pitchFamily="18" charset="0"/>
              </a:rPr>
              <a:t>Support Strategies Based on Attachment Theory </a:t>
            </a:r>
            <a:br>
              <a:rPr lang="en-GB"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7415B5C7-EE75-478F-A2AA-BAB054BABD42}"/>
              </a:ext>
            </a:extLst>
          </p:cNvPr>
          <p:cNvSpPr>
            <a:spLocks noGrp="1"/>
          </p:cNvSpPr>
          <p:nvPr>
            <p:ph idx="1"/>
          </p:nvPr>
        </p:nvSpPr>
        <p:spPr>
          <a:xfrm>
            <a:off x="838200" y="1825625"/>
            <a:ext cx="6111240" cy="4351338"/>
          </a:xfrm>
        </p:spPr>
        <p:txBody>
          <a:bodyPr/>
          <a:lstStyle/>
          <a:p>
            <a:pPr algn="just"/>
            <a:r>
              <a:rPr lang="en-US" dirty="0"/>
              <a:t>Access to counselling or youth mental health support.</a:t>
            </a:r>
          </a:p>
          <a:p>
            <a:pPr algn="just"/>
            <a:r>
              <a:rPr lang="en-US" dirty="0"/>
              <a:t>Community services to assist Jenny’s mother </a:t>
            </a:r>
            <a:r>
              <a:rPr lang="en-GB" dirty="0"/>
              <a:t>(O'Shaughnessy et al., 2023)</a:t>
            </a:r>
            <a:r>
              <a:rPr lang="en-US" dirty="0"/>
              <a:t>.</a:t>
            </a:r>
          </a:p>
          <a:p>
            <a:pPr algn="just"/>
            <a:r>
              <a:rPr lang="en-US" dirty="0"/>
              <a:t>Young </a:t>
            </a:r>
            <a:r>
              <a:rPr lang="en-US" dirty="0" err="1"/>
              <a:t>carers</a:t>
            </a:r>
            <a:r>
              <a:rPr lang="en-US" dirty="0"/>
              <a:t> support groups.</a:t>
            </a:r>
          </a:p>
          <a:p>
            <a:pPr algn="just"/>
            <a:r>
              <a:rPr lang="en-US" dirty="0"/>
              <a:t>School flexibility and pastoral support.</a:t>
            </a:r>
          </a:p>
          <a:p>
            <a:pPr algn="just"/>
            <a:r>
              <a:rPr lang="en-US" dirty="0"/>
              <a:t>Encouraging hobbies and social activities.</a:t>
            </a:r>
          </a:p>
          <a:p>
            <a:pPr marL="0" indent="0" algn="just">
              <a:buNone/>
            </a:pPr>
            <a:endParaRPr lang="en-GB" dirty="0"/>
          </a:p>
        </p:txBody>
      </p:sp>
      <p:pic>
        <p:nvPicPr>
          <p:cNvPr id="7170" name="Picture 2" descr="Sweet Mother Daughter Hug Anime Art ...">
            <a:extLst>
              <a:ext uri="{FF2B5EF4-FFF2-40B4-BE49-F238E27FC236}">
                <a16:creationId xmlns:a16="http://schemas.microsoft.com/office/drawing/2014/main" id="{85640E0E-744F-4C80-83E6-824E83C5434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21965" y="1825625"/>
            <a:ext cx="4970035" cy="33746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382030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63069F-42BA-4E07-AB20-5A02CEFAE020}"/>
              </a:ext>
            </a:extLst>
          </p:cNvPr>
          <p:cNvSpPr>
            <a:spLocks noGrp="1"/>
          </p:cNvSpPr>
          <p:nvPr>
            <p:ph type="title"/>
          </p:nvPr>
        </p:nvSpPr>
        <p:spPr/>
        <p:txBody>
          <a:bodyPr>
            <a:normAutofit/>
          </a:bodyPr>
          <a:lstStyle/>
          <a:p>
            <a:r>
              <a:rPr lang="en-GB" kern="0" dirty="0">
                <a:effectLst/>
                <a:latin typeface="+mn-lt"/>
                <a:ea typeface="Times New Roman" panose="02020603050405020304" pitchFamily="18" charset="0"/>
                <a:cs typeface="Times New Roman" panose="02020603050405020304" pitchFamily="18" charset="0"/>
              </a:rPr>
              <a:t>Critical Analysis of Attachment Theory </a:t>
            </a:r>
            <a:br>
              <a:rPr lang="en-GB"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E0CF1792-517A-4727-8529-AE72419EC900}"/>
              </a:ext>
            </a:extLst>
          </p:cNvPr>
          <p:cNvSpPr>
            <a:spLocks noGrp="1"/>
          </p:cNvSpPr>
          <p:nvPr>
            <p:ph idx="1"/>
          </p:nvPr>
        </p:nvSpPr>
        <p:spPr>
          <a:xfrm>
            <a:off x="838200" y="1825625"/>
            <a:ext cx="7131518" cy="4351338"/>
          </a:xfrm>
        </p:spPr>
        <p:txBody>
          <a:bodyPr/>
          <a:lstStyle/>
          <a:p>
            <a:pPr algn="just"/>
            <a:r>
              <a:rPr lang="en-US" dirty="0"/>
              <a:t>Attachment theory highlights the importance of emotional bonds.</a:t>
            </a:r>
          </a:p>
          <a:p>
            <a:pPr algn="just"/>
            <a:r>
              <a:rPr lang="en-US" dirty="0"/>
              <a:t>It explains how loss affects well-being.</a:t>
            </a:r>
          </a:p>
          <a:p>
            <a:pPr algn="just"/>
            <a:r>
              <a:rPr lang="en-US" dirty="0"/>
              <a:t>Useful for understanding Jenny’s emotional needs </a:t>
            </a:r>
            <a:r>
              <a:rPr lang="en-GB" dirty="0"/>
              <a:t>(Robledo et al., 2022)</a:t>
            </a:r>
            <a:r>
              <a:rPr lang="en-US" dirty="0"/>
              <a:t>.</a:t>
            </a:r>
          </a:p>
          <a:p>
            <a:pPr algn="just"/>
            <a:r>
              <a:rPr lang="en-US" dirty="0"/>
              <a:t>However, it focuses mainly on early relationships.</a:t>
            </a:r>
          </a:p>
          <a:p>
            <a:pPr algn="just"/>
            <a:r>
              <a:rPr lang="en-US" dirty="0"/>
              <a:t>Social and economic factors may also influence her situation.</a:t>
            </a:r>
          </a:p>
          <a:p>
            <a:pPr marL="0" indent="0" algn="just">
              <a:buNone/>
            </a:pPr>
            <a:endParaRPr lang="en-GB" dirty="0"/>
          </a:p>
        </p:txBody>
      </p:sp>
      <p:pic>
        <p:nvPicPr>
          <p:cNvPr id="8194" name="Picture 2" descr="Continuous one line drawing mother with ...">
            <a:extLst>
              <a:ext uri="{FF2B5EF4-FFF2-40B4-BE49-F238E27FC236}">
                <a16:creationId xmlns:a16="http://schemas.microsoft.com/office/drawing/2014/main" id="{1A660E22-8536-4B8B-BD85-A2AF399373F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55031" y="1937352"/>
            <a:ext cx="4069730" cy="27082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28844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2C90-C1A6-4327-998D-5C086C56DB30}"/>
              </a:ext>
            </a:extLst>
          </p:cNvPr>
          <p:cNvSpPr>
            <a:spLocks noGrp="1"/>
          </p:cNvSpPr>
          <p:nvPr>
            <p:ph type="title"/>
          </p:nvPr>
        </p:nvSpPr>
        <p:spPr>
          <a:xfrm>
            <a:off x="838200" y="0"/>
            <a:ext cx="10515600" cy="1325563"/>
          </a:xfrm>
        </p:spPr>
        <p:txBody>
          <a:bodyPr/>
          <a:lstStyle/>
          <a:p>
            <a:r>
              <a:rPr lang="en-US" dirty="0"/>
              <a:t>Conclusion</a:t>
            </a:r>
            <a:endParaRPr lang="en-GB" dirty="0"/>
          </a:p>
        </p:txBody>
      </p:sp>
      <p:sp>
        <p:nvSpPr>
          <p:cNvPr id="3" name="Content Placeholder 2">
            <a:extLst>
              <a:ext uri="{FF2B5EF4-FFF2-40B4-BE49-F238E27FC236}">
                <a16:creationId xmlns:a16="http://schemas.microsoft.com/office/drawing/2014/main" id="{BB1435A8-501D-4AB1-AE2A-06FA3BE00E1E}"/>
              </a:ext>
            </a:extLst>
          </p:cNvPr>
          <p:cNvSpPr>
            <a:spLocks noGrp="1"/>
          </p:cNvSpPr>
          <p:nvPr>
            <p:ph idx="1"/>
          </p:nvPr>
        </p:nvSpPr>
        <p:spPr>
          <a:xfrm>
            <a:off x="659524" y="1166649"/>
            <a:ext cx="7759262" cy="5108027"/>
          </a:xfrm>
        </p:spPr>
        <p:txBody>
          <a:bodyPr>
            <a:normAutofit/>
          </a:bodyPr>
          <a:lstStyle/>
          <a:p>
            <a:pPr marL="0" marR="0" indent="0" algn="just">
              <a:lnSpc>
                <a:spcPct val="150000"/>
              </a:lnSpc>
              <a:spcBef>
                <a:spcPts val="0"/>
              </a:spcBef>
              <a:spcAft>
                <a:spcPts val="800"/>
              </a:spcAft>
              <a:buNone/>
            </a:pPr>
            <a:r>
              <a:rPr lang="en-GB" sz="2000" dirty="0">
                <a:effectLst/>
                <a:ea typeface="Calibri" panose="020F0502020204030204" pitchFamily="34" charset="0"/>
                <a:cs typeface="Times New Roman" panose="02020603050405020304" pitchFamily="18" charset="0"/>
              </a:rPr>
              <a:t>Finally, the experience of being a young carer might have serious impacts on the emotional and psychological development of Jenny. According to Bowlby's attachment theory, this might be the explanation of how the death of her father and the burden of taking care of her mother affected her security and relationships. Her development as an adolescent is defined by both biological factors and environmental factors. Social support, practical assistance, and community-based resources could be involved to alleviate her load and encourage healthy growth so that Jenny would have the support she requires to sustain her health as well as her prospects.</a:t>
            </a:r>
          </a:p>
          <a:p>
            <a:pPr marL="0" indent="0">
              <a:buNone/>
            </a:pPr>
            <a:endParaRPr lang="en-GB" sz="3200" dirty="0"/>
          </a:p>
        </p:txBody>
      </p:sp>
      <p:pic>
        <p:nvPicPr>
          <p:cNvPr id="9218" name="Picture 2" descr="Handicapped Daughter Stock ...">
            <a:extLst>
              <a:ext uri="{FF2B5EF4-FFF2-40B4-BE49-F238E27FC236}">
                <a16:creationId xmlns:a16="http://schemas.microsoft.com/office/drawing/2014/main" id="{E074B264-518A-454F-9ECF-117490E86F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97462" y="1325563"/>
            <a:ext cx="3488175" cy="34881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89626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E2A74-EBA7-433F-910F-B73CCF67CD0A}"/>
              </a:ext>
            </a:extLst>
          </p:cNvPr>
          <p:cNvSpPr>
            <a:spLocks noGrp="1"/>
          </p:cNvSpPr>
          <p:nvPr>
            <p:ph type="title"/>
          </p:nvPr>
        </p:nvSpPr>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B16A2B68-EA98-45D0-93D0-E168B0DC0EB9}"/>
              </a:ext>
            </a:extLst>
          </p:cNvPr>
          <p:cNvSpPr>
            <a:spLocks noGrp="1"/>
          </p:cNvSpPr>
          <p:nvPr>
            <p:ph idx="1"/>
          </p:nvPr>
        </p:nvSpPr>
        <p:spPr>
          <a:xfrm>
            <a:off x="838200" y="1376854"/>
            <a:ext cx="10515600" cy="5481145"/>
          </a:xfrm>
        </p:spPr>
        <p:txBody>
          <a:bodyPr>
            <a:normAutofit/>
          </a:bodyPr>
          <a:lstStyle/>
          <a:p>
            <a:pPr marL="0" marR="0" indent="0" algn="just">
              <a:lnSpc>
                <a:spcPct val="150000"/>
              </a:lnSpc>
              <a:spcBef>
                <a:spcPts val="0"/>
              </a:spcBef>
              <a:spcAft>
                <a:spcPts val="800"/>
              </a:spcAft>
              <a:buNone/>
            </a:pPr>
            <a:r>
              <a:rPr lang="en-GB" sz="1800" dirty="0">
                <a:solidFill>
                  <a:srgbClr val="000000"/>
                </a:solidFill>
                <a:effectLst/>
                <a:ea typeface="Calibri" panose="020F0502020204030204" pitchFamily="34" charset="0"/>
                <a:cs typeface="Times New Roman" panose="02020603050405020304" pitchFamily="18" charset="0"/>
              </a:rPr>
              <a:t>Allen, B., 2023. The historical foundations of contemporary attachment theory: From John Bowlby to Mary Ainsworth.</a:t>
            </a:r>
            <a:endParaRPr lang="en-GB" sz="1800" dirty="0">
              <a:effectLst/>
              <a:ea typeface="Calibri" panose="020F0502020204030204" pitchFamily="34" charset="0"/>
              <a:cs typeface="Times New Roman" panose="02020603050405020304" pitchFamily="18" charset="0"/>
            </a:endParaRPr>
          </a:p>
          <a:p>
            <a:pPr marL="0" marR="0" indent="0" algn="just">
              <a:lnSpc>
                <a:spcPct val="150000"/>
              </a:lnSpc>
              <a:spcBef>
                <a:spcPts val="0"/>
              </a:spcBef>
              <a:spcAft>
                <a:spcPts val="800"/>
              </a:spcAft>
              <a:buNone/>
            </a:pPr>
            <a:r>
              <a:rPr lang="en-GB" sz="1800" dirty="0">
                <a:solidFill>
                  <a:srgbClr val="000000"/>
                </a:solidFill>
                <a:effectLst/>
                <a:ea typeface="Calibri" panose="020F0502020204030204" pitchFamily="34" charset="0"/>
                <a:cs typeface="Times New Roman" panose="02020603050405020304" pitchFamily="18" charset="0"/>
              </a:rPr>
              <a:t>Garrett, P.M., 2023. Bowlby, attachment and the potency of a ‘received idea’. </a:t>
            </a:r>
            <a:r>
              <a:rPr lang="en-GB" sz="1800" i="1" dirty="0">
                <a:effectLst/>
                <a:ea typeface="Calibri" panose="020F0502020204030204" pitchFamily="34" charset="0"/>
                <a:cs typeface="Times New Roman" panose="02020603050405020304" pitchFamily="18" charset="0"/>
              </a:rPr>
              <a:t>The British Journal of Social Work</a:t>
            </a:r>
            <a:r>
              <a:rPr lang="en-GB" sz="1800" dirty="0">
                <a:effectLst/>
                <a:ea typeface="Calibri" panose="020F0502020204030204" pitchFamily="34" charset="0"/>
                <a:cs typeface="Times New Roman" panose="02020603050405020304" pitchFamily="18" charset="0"/>
              </a:rPr>
              <a:t>, </a:t>
            </a:r>
            <a:r>
              <a:rPr lang="en-GB" sz="1800" i="1" dirty="0">
                <a:effectLst/>
                <a:ea typeface="Calibri" panose="020F0502020204030204" pitchFamily="34" charset="0"/>
                <a:cs typeface="Times New Roman" panose="02020603050405020304" pitchFamily="18" charset="0"/>
              </a:rPr>
              <a:t>53</a:t>
            </a:r>
            <a:r>
              <a:rPr lang="en-GB" sz="1800" dirty="0">
                <a:effectLst/>
                <a:ea typeface="Calibri" panose="020F0502020204030204" pitchFamily="34" charset="0"/>
                <a:cs typeface="Times New Roman" panose="02020603050405020304" pitchFamily="18" charset="0"/>
              </a:rPr>
              <a:t>(1), pp.100-117. </a:t>
            </a:r>
            <a:r>
              <a:rPr lang="en-GB" sz="1800" u="sng" dirty="0">
                <a:solidFill>
                  <a:srgbClr val="0563C1"/>
                </a:solidFill>
                <a:effectLst/>
                <a:ea typeface="Calibri" panose="020F0502020204030204" pitchFamily="34" charset="0"/>
                <a:cs typeface="Times New Roman" panose="02020603050405020304" pitchFamily="18" charset="0"/>
                <a:hlinkClick r:id="rId3"/>
              </a:rPr>
              <a:t>https://doi.org/10.1093/bjsw/bcac091</a:t>
            </a:r>
            <a:r>
              <a:rPr lang="en-GB" sz="1800" dirty="0">
                <a:effectLst/>
                <a:ea typeface="Calibri" panose="020F0502020204030204" pitchFamily="34" charset="0"/>
                <a:cs typeface="Times New Roman" panose="02020603050405020304" pitchFamily="18" charset="0"/>
              </a:rPr>
              <a:t> </a:t>
            </a:r>
          </a:p>
          <a:p>
            <a:pPr marL="0" marR="0" indent="0" algn="just">
              <a:lnSpc>
                <a:spcPct val="150000"/>
              </a:lnSpc>
              <a:spcBef>
                <a:spcPts val="0"/>
              </a:spcBef>
              <a:spcAft>
                <a:spcPts val="800"/>
              </a:spcAft>
              <a:buNone/>
            </a:pPr>
            <a:r>
              <a:rPr lang="en-GB" sz="1800" dirty="0">
                <a:solidFill>
                  <a:srgbClr val="000000"/>
                </a:solidFill>
                <a:effectLst/>
                <a:ea typeface="Calibri" panose="020F0502020204030204" pitchFamily="34" charset="0"/>
                <a:cs typeface="Times New Roman" panose="02020603050405020304" pitchFamily="18" charset="0"/>
              </a:rPr>
              <a:t>Khadka, C., 2022. The evolution of attachment theory: From Bowlby to modern perspectives. </a:t>
            </a:r>
            <a:r>
              <a:rPr lang="en-GB" sz="1800" i="1" dirty="0">
                <a:effectLst/>
                <a:ea typeface="Calibri" panose="020F0502020204030204" pitchFamily="34" charset="0"/>
                <a:cs typeface="Times New Roman" panose="02020603050405020304" pitchFamily="18" charset="0"/>
              </a:rPr>
              <a:t>TUTA Journal</a:t>
            </a:r>
            <a:r>
              <a:rPr lang="en-GB" sz="1800" dirty="0">
                <a:effectLst/>
                <a:ea typeface="Calibri" panose="020F0502020204030204" pitchFamily="34" charset="0"/>
                <a:cs typeface="Times New Roman" panose="02020603050405020304" pitchFamily="18" charset="0"/>
              </a:rPr>
              <a:t>, pp.125-140. </a:t>
            </a:r>
            <a:r>
              <a:rPr lang="en-GB" sz="1800" u="sng" dirty="0">
                <a:solidFill>
                  <a:srgbClr val="0563C1"/>
                </a:solidFill>
                <a:effectLst/>
                <a:ea typeface="Calibri" panose="020F0502020204030204" pitchFamily="34" charset="0"/>
                <a:cs typeface="Times New Roman" panose="02020603050405020304" pitchFamily="18" charset="0"/>
                <a:hlinkClick r:id="rId4"/>
              </a:rPr>
              <a:t>https://doi.org/10.3126/tutaj.v10i1.74328</a:t>
            </a:r>
            <a:r>
              <a:rPr lang="en-GB" sz="1800" dirty="0">
                <a:effectLst/>
                <a:ea typeface="Calibri" panose="020F0502020204030204" pitchFamily="34" charset="0"/>
                <a:cs typeface="Times New Roman" panose="02020603050405020304" pitchFamily="18" charset="0"/>
              </a:rPr>
              <a:t> </a:t>
            </a:r>
          </a:p>
          <a:p>
            <a:pPr marL="0" marR="0" indent="0" algn="just">
              <a:lnSpc>
                <a:spcPct val="150000"/>
              </a:lnSpc>
              <a:spcBef>
                <a:spcPts val="0"/>
              </a:spcBef>
              <a:spcAft>
                <a:spcPts val="800"/>
              </a:spcAft>
              <a:buNone/>
            </a:pPr>
            <a:r>
              <a:rPr lang="en-GB" sz="1800" dirty="0">
                <a:solidFill>
                  <a:srgbClr val="000000"/>
                </a:solidFill>
                <a:effectLst/>
                <a:ea typeface="Calibri" panose="020F0502020204030204" pitchFamily="34" charset="0"/>
                <a:cs typeface="Times New Roman" panose="02020603050405020304" pitchFamily="18" charset="0"/>
              </a:rPr>
              <a:t>McLeod, S., 2024. John Bowlby’s attachment theory. </a:t>
            </a:r>
            <a:r>
              <a:rPr lang="en-GB" sz="1800" i="1" dirty="0">
                <a:effectLst/>
                <a:ea typeface="Calibri" panose="020F0502020204030204" pitchFamily="34" charset="0"/>
                <a:cs typeface="Times New Roman" panose="02020603050405020304" pitchFamily="18" charset="0"/>
              </a:rPr>
              <a:t>Simply psychology</a:t>
            </a:r>
            <a:r>
              <a:rPr lang="en-GB" sz="1800" dirty="0">
                <a:effectLst/>
                <a:ea typeface="Calibri" panose="020F0502020204030204" pitchFamily="34" charset="0"/>
                <a:cs typeface="Times New Roman" panose="02020603050405020304" pitchFamily="18" charset="0"/>
              </a:rPr>
              <a:t>.</a:t>
            </a:r>
          </a:p>
          <a:p>
            <a:pPr marL="0" marR="0" indent="0" algn="just">
              <a:lnSpc>
                <a:spcPct val="150000"/>
              </a:lnSpc>
              <a:spcBef>
                <a:spcPts val="0"/>
              </a:spcBef>
              <a:spcAft>
                <a:spcPts val="800"/>
              </a:spcAft>
              <a:buNone/>
            </a:pPr>
            <a:r>
              <a:rPr lang="en-GB" sz="1800" dirty="0">
                <a:solidFill>
                  <a:srgbClr val="000000"/>
                </a:solidFill>
                <a:effectLst/>
                <a:ea typeface="Calibri" panose="020F0502020204030204" pitchFamily="34" charset="0"/>
                <a:cs typeface="Times New Roman" panose="02020603050405020304" pitchFamily="18" charset="0"/>
              </a:rPr>
              <a:t>O'Shaughnessy, R., Berry, K., </a:t>
            </a:r>
            <a:r>
              <a:rPr lang="en-GB" sz="1800" dirty="0" err="1">
                <a:solidFill>
                  <a:srgbClr val="000000"/>
                </a:solidFill>
                <a:effectLst/>
                <a:ea typeface="Calibri" panose="020F0502020204030204" pitchFamily="34" charset="0"/>
                <a:cs typeface="Times New Roman" panose="02020603050405020304" pitchFamily="18" charset="0"/>
              </a:rPr>
              <a:t>Dallos</a:t>
            </a:r>
            <a:r>
              <a:rPr lang="en-GB" sz="1800" dirty="0">
                <a:solidFill>
                  <a:srgbClr val="000000"/>
                </a:solidFill>
                <a:effectLst/>
                <a:ea typeface="Calibri" panose="020F0502020204030204" pitchFamily="34" charset="0"/>
                <a:cs typeface="Times New Roman" panose="02020603050405020304" pitchFamily="18" charset="0"/>
              </a:rPr>
              <a:t>, R. and Bateson, K., 2023. </a:t>
            </a:r>
            <a:r>
              <a:rPr lang="en-GB" sz="1800" i="1" dirty="0">
                <a:effectLst/>
                <a:ea typeface="Calibri" panose="020F0502020204030204" pitchFamily="34" charset="0"/>
                <a:cs typeface="Times New Roman" panose="02020603050405020304" pitchFamily="18" charset="0"/>
              </a:rPr>
              <a:t>Attachment theory: The basics</a:t>
            </a:r>
            <a:r>
              <a:rPr lang="en-GB" sz="1800" dirty="0">
                <a:effectLst/>
                <a:ea typeface="Calibri" panose="020F0502020204030204" pitchFamily="34" charset="0"/>
                <a:cs typeface="Times New Roman" panose="02020603050405020304" pitchFamily="18" charset="0"/>
              </a:rPr>
              <a:t>. Routledge.</a:t>
            </a:r>
          </a:p>
          <a:p>
            <a:pPr marL="0" marR="0" indent="0" algn="just">
              <a:lnSpc>
                <a:spcPct val="150000"/>
              </a:lnSpc>
              <a:spcBef>
                <a:spcPts val="0"/>
              </a:spcBef>
              <a:spcAft>
                <a:spcPts val="800"/>
              </a:spcAft>
              <a:buNone/>
            </a:pPr>
            <a:r>
              <a:rPr lang="en-GB" sz="1800" dirty="0">
                <a:solidFill>
                  <a:srgbClr val="000000"/>
                </a:solidFill>
                <a:effectLst/>
                <a:ea typeface="Calibri" panose="020F0502020204030204" pitchFamily="34" charset="0"/>
                <a:cs typeface="Times New Roman" panose="02020603050405020304" pitchFamily="18" charset="0"/>
              </a:rPr>
              <a:t>Robledo, J.P., Cross, I., Boada-</a:t>
            </a:r>
            <a:r>
              <a:rPr lang="en-GB" sz="1800" dirty="0" err="1">
                <a:solidFill>
                  <a:srgbClr val="000000"/>
                </a:solidFill>
                <a:effectLst/>
                <a:ea typeface="Calibri" panose="020F0502020204030204" pitchFamily="34" charset="0"/>
                <a:cs typeface="Times New Roman" panose="02020603050405020304" pitchFamily="18" charset="0"/>
              </a:rPr>
              <a:t>Bayona</a:t>
            </a:r>
            <a:r>
              <a:rPr lang="en-GB" sz="1800" dirty="0">
                <a:solidFill>
                  <a:srgbClr val="000000"/>
                </a:solidFill>
                <a:effectLst/>
                <a:ea typeface="Calibri" panose="020F0502020204030204" pitchFamily="34" charset="0"/>
                <a:cs typeface="Times New Roman" panose="02020603050405020304" pitchFamily="18" charset="0"/>
              </a:rPr>
              <a:t>, L. and </a:t>
            </a:r>
            <a:r>
              <a:rPr lang="en-GB" sz="1800" dirty="0" err="1">
                <a:solidFill>
                  <a:srgbClr val="000000"/>
                </a:solidFill>
                <a:effectLst/>
                <a:ea typeface="Calibri" panose="020F0502020204030204" pitchFamily="34" charset="0"/>
                <a:cs typeface="Times New Roman" panose="02020603050405020304" pitchFamily="18" charset="0"/>
              </a:rPr>
              <a:t>Demogeot</a:t>
            </a:r>
            <a:r>
              <a:rPr lang="en-GB" sz="1800" dirty="0">
                <a:solidFill>
                  <a:srgbClr val="000000"/>
                </a:solidFill>
                <a:effectLst/>
                <a:ea typeface="Calibri" panose="020F0502020204030204" pitchFamily="34" charset="0"/>
                <a:cs typeface="Times New Roman" panose="02020603050405020304" pitchFamily="18" charset="0"/>
              </a:rPr>
              <a:t>, N., 2022. Back to basics: A re-evaluation of the relevance of imprinting in the genesis of Bowlby’s attachment theory. </a:t>
            </a:r>
            <a:r>
              <a:rPr lang="en-GB" sz="1800" i="1" dirty="0">
                <a:effectLst/>
                <a:ea typeface="Calibri" panose="020F0502020204030204" pitchFamily="34" charset="0"/>
                <a:cs typeface="Times New Roman" panose="02020603050405020304" pitchFamily="18" charset="0"/>
              </a:rPr>
              <a:t>Frontiers in Psychology</a:t>
            </a:r>
            <a:r>
              <a:rPr lang="en-GB" sz="1800" dirty="0">
                <a:effectLst/>
                <a:ea typeface="Calibri" panose="020F0502020204030204" pitchFamily="34" charset="0"/>
                <a:cs typeface="Times New Roman" panose="02020603050405020304" pitchFamily="18" charset="0"/>
              </a:rPr>
              <a:t>, </a:t>
            </a:r>
            <a:r>
              <a:rPr lang="en-GB" sz="1800" i="1" dirty="0">
                <a:effectLst/>
                <a:ea typeface="Calibri" panose="020F0502020204030204" pitchFamily="34" charset="0"/>
                <a:cs typeface="Times New Roman" panose="02020603050405020304" pitchFamily="18" charset="0"/>
              </a:rPr>
              <a:t>13</a:t>
            </a:r>
            <a:r>
              <a:rPr lang="en-GB" sz="1800" dirty="0">
                <a:effectLst/>
                <a:ea typeface="Calibri" panose="020F0502020204030204" pitchFamily="34" charset="0"/>
                <a:cs typeface="Times New Roman" panose="02020603050405020304" pitchFamily="18" charset="0"/>
              </a:rPr>
              <a:t>, p.1033746.</a:t>
            </a:r>
          </a:p>
          <a:p>
            <a:pPr marL="0" indent="0">
              <a:buNone/>
            </a:pPr>
            <a:endParaRPr lang="en-GB" dirty="0"/>
          </a:p>
        </p:txBody>
      </p:sp>
    </p:spTree>
    <p:extLst>
      <p:ext uri="{BB962C8B-B14F-4D97-AF65-F5344CB8AC3E}">
        <p14:creationId xmlns:p14="http://schemas.microsoft.com/office/powerpoint/2010/main" val="18787324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34</TotalTime>
  <Words>2261</Words>
  <Application>Microsoft Office PowerPoint</Application>
  <PresentationFormat>Widescreen</PresentationFormat>
  <Paragraphs>93</Paragraphs>
  <Slides>10</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Times New Roman</vt:lpstr>
      <vt:lpstr>Office Theme</vt:lpstr>
      <vt:lpstr>Module: Psychology in Health and Social Care Module code: LCHS4010</vt:lpstr>
      <vt:lpstr>Introduction</vt:lpstr>
      <vt:lpstr>ATTACHMENT THEORY </vt:lpstr>
      <vt:lpstr>Relevance of Attachment Theory to Jenny’s Experiences </vt:lpstr>
      <vt:lpstr>Impact on Jenny’s Development and Well-being  </vt:lpstr>
      <vt:lpstr>Nature and Nurture Influences </vt:lpstr>
      <vt:lpstr>Support Strategies Based on Attachment Theory  </vt:lpstr>
      <vt:lpstr>Critical Analysis of Attachment Theory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Psychology in Health and Social Care Module code: LCHS4010</dc:title>
  <dc:creator>This PC</dc:creator>
  <cp:lastModifiedBy>This PC</cp:lastModifiedBy>
  <cp:revision>1</cp:revision>
  <dcterms:created xsi:type="dcterms:W3CDTF">2026-03-12T12:55:49Z</dcterms:created>
  <dcterms:modified xsi:type="dcterms:W3CDTF">2026-03-16T10:02:20Z</dcterms:modified>
</cp:coreProperties>
</file>