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sldIdLst>
    <p:sldId id="262" r:id="rId2"/>
    <p:sldId id="256" r:id="rId3"/>
    <p:sldId id="257" r:id="rId4"/>
    <p:sldId id="258" r:id="rId5"/>
    <p:sldId id="263" r:id="rId6"/>
    <p:sldId id="259" r:id="rId7"/>
    <p:sldId id="261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tableStyles" Target="tableStyle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theme" Target="theme/theme1.xml" /><Relationship Id="rId5" Type="http://schemas.openxmlformats.org/officeDocument/2006/relationships/slide" Target="slides/slide4.xml" /><Relationship Id="rId10" Type="http://schemas.openxmlformats.org/officeDocument/2006/relationships/viewProps" Target="viewProps.xml" /><Relationship Id="rId4" Type="http://schemas.openxmlformats.org/officeDocument/2006/relationships/slide" Target="slides/slide3.xml" /><Relationship Id="rId9" Type="http://schemas.openxmlformats.org/officeDocument/2006/relationships/presProps" Target="presProps.xml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9DE5747-7796-4D59-8168-84154D7AB1EE}" type="doc">
      <dgm:prSet loTypeId="urn:microsoft.com/office/officeart/2005/8/layout/defaul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5B09299F-9F87-498C-B546-CC67BE6935B7}">
      <dgm:prSet/>
      <dgm:spPr/>
      <dgm:t>
        <a:bodyPr/>
        <a:lstStyle/>
        <a:p>
          <a:r>
            <a:rPr lang="en-GB" b="1" i="1"/>
            <a:t>Builds trust and relationship</a:t>
          </a:r>
          <a:r>
            <a:rPr lang="en-GB"/>
            <a:t>s- </a:t>
          </a:r>
        </a:p>
        <a:p>
          <a:r>
            <a:rPr lang="en-GB"/>
            <a:t>creates a supportive environment where people feel heard and respected.</a:t>
          </a:r>
          <a:endParaRPr lang="en-US"/>
        </a:p>
      </dgm:t>
    </dgm:pt>
    <dgm:pt modelId="{916D5839-C88C-47A6-A2BB-7A68FAA8D1D1}" type="parTrans" cxnId="{BAF7AA55-C047-4944-80A5-517B00DC911D}">
      <dgm:prSet/>
      <dgm:spPr/>
      <dgm:t>
        <a:bodyPr/>
        <a:lstStyle/>
        <a:p>
          <a:endParaRPr lang="en-US"/>
        </a:p>
      </dgm:t>
    </dgm:pt>
    <dgm:pt modelId="{130C2E7D-EFB0-47A7-BE17-AA5FEAE6773D}" type="sibTrans" cxnId="{BAF7AA55-C047-4944-80A5-517B00DC911D}">
      <dgm:prSet/>
      <dgm:spPr/>
      <dgm:t>
        <a:bodyPr/>
        <a:lstStyle/>
        <a:p>
          <a:endParaRPr lang="en-US"/>
        </a:p>
      </dgm:t>
    </dgm:pt>
    <dgm:pt modelId="{3DB88420-B306-4353-A055-A6B124DB73AA}">
      <dgm:prSet/>
      <dgm:spPr/>
      <dgm:t>
        <a:bodyPr/>
        <a:lstStyle/>
        <a:p>
          <a:r>
            <a:rPr lang="en-GB" b="1" i="1"/>
            <a:t>Promotes</a:t>
          </a:r>
          <a:r>
            <a:rPr lang="en-GB"/>
            <a:t> </a:t>
          </a:r>
          <a:r>
            <a:rPr lang="en-GB" b="1" i="1"/>
            <a:t>safety</a:t>
          </a:r>
          <a:r>
            <a:rPr lang="en-GB"/>
            <a:t> </a:t>
          </a:r>
          <a:r>
            <a:rPr lang="en-GB" b="1" i="1"/>
            <a:t>and</a:t>
          </a:r>
          <a:r>
            <a:rPr lang="en-GB"/>
            <a:t> </a:t>
          </a:r>
          <a:r>
            <a:rPr lang="en-GB" b="1" i="1"/>
            <a:t>quality-</a:t>
          </a:r>
          <a:r>
            <a:rPr lang="en-GB"/>
            <a:t> </a:t>
          </a:r>
        </a:p>
        <a:p>
          <a:r>
            <a:rPr lang="en-GB"/>
            <a:t>reduces errors and supports safe, coordinated care.</a:t>
          </a:r>
          <a:endParaRPr lang="en-US"/>
        </a:p>
      </dgm:t>
    </dgm:pt>
    <dgm:pt modelId="{D8346174-7381-4518-AB38-79B98645ECB1}" type="parTrans" cxnId="{47F58D1E-26C8-4570-AF5D-ED781C26FF62}">
      <dgm:prSet/>
      <dgm:spPr/>
      <dgm:t>
        <a:bodyPr/>
        <a:lstStyle/>
        <a:p>
          <a:endParaRPr lang="en-US"/>
        </a:p>
      </dgm:t>
    </dgm:pt>
    <dgm:pt modelId="{3FE861DF-DE05-4F98-8224-0EB953D8BF81}" type="sibTrans" cxnId="{47F58D1E-26C8-4570-AF5D-ED781C26FF62}">
      <dgm:prSet/>
      <dgm:spPr/>
      <dgm:t>
        <a:bodyPr/>
        <a:lstStyle/>
        <a:p>
          <a:endParaRPr lang="en-US"/>
        </a:p>
      </dgm:t>
    </dgm:pt>
    <dgm:pt modelId="{0B9A315A-9825-496A-B019-BE4B64AEE67E}">
      <dgm:prSet/>
      <dgm:spPr/>
      <dgm:t>
        <a:bodyPr/>
        <a:lstStyle/>
        <a:p>
          <a:r>
            <a:rPr lang="en-GB" b="1" i="1"/>
            <a:t>Supports</a:t>
          </a:r>
          <a:r>
            <a:rPr lang="en-GB"/>
            <a:t> </a:t>
          </a:r>
          <a:r>
            <a:rPr lang="en-GB" b="1" i="1"/>
            <a:t>teamwork-</a:t>
          </a:r>
          <a:r>
            <a:rPr lang="en-GB"/>
            <a:t> </a:t>
          </a:r>
        </a:p>
        <a:p>
          <a:r>
            <a:rPr lang="en-GB"/>
            <a:t>effective communication increase overall productivity, boost morale, shared decision-making and preventing conflicts.</a:t>
          </a:r>
          <a:endParaRPr lang="en-US"/>
        </a:p>
      </dgm:t>
    </dgm:pt>
    <dgm:pt modelId="{04BCF558-625E-4E83-8E87-1F97491B0ED9}" type="parTrans" cxnId="{9AD2A8AD-B296-4F53-B1B0-5ECD72B75BF8}">
      <dgm:prSet/>
      <dgm:spPr/>
      <dgm:t>
        <a:bodyPr/>
        <a:lstStyle/>
        <a:p>
          <a:endParaRPr lang="en-US"/>
        </a:p>
      </dgm:t>
    </dgm:pt>
    <dgm:pt modelId="{9B679472-7B93-4C51-90E3-53D36136FA32}" type="sibTrans" cxnId="{9AD2A8AD-B296-4F53-B1B0-5ECD72B75BF8}">
      <dgm:prSet/>
      <dgm:spPr/>
      <dgm:t>
        <a:bodyPr/>
        <a:lstStyle/>
        <a:p>
          <a:endParaRPr lang="en-US"/>
        </a:p>
      </dgm:t>
    </dgm:pt>
    <dgm:pt modelId="{7A8A7FEB-C008-4F4B-8569-359779BEA655}">
      <dgm:prSet/>
      <dgm:spPr/>
      <dgm:t>
        <a:bodyPr/>
        <a:lstStyle/>
        <a:p>
          <a:r>
            <a:rPr lang="en-GB" b="1" i="1"/>
            <a:t>Reduces</a:t>
          </a:r>
          <a:r>
            <a:rPr lang="en-GB"/>
            <a:t> </a:t>
          </a:r>
          <a:r>
            <a:rPr lang="en-GB" b="1" i="1"/>
            <a:t>misunderstandings-</a:t>
          </a:r>
          <a:r>
            <a:rPr lang="en-GB"/>
            <a:t> </a:t>
          </a:r>
        </a:p>
        <a:p>
          <a:r>
            <a:rPr lang="en-GB"/>
            <a:t>ensures clear exchange of information between service users, professionals and families.</a:t>
          </a:r>
          <a:endParaRPr lang="en-US"/>
        </a:p>
      </dgm:t>
    </dgm:pt>
    <dgm:pt modelId="{C1B7F462-F1DC-4D73-866E-424916082573}" type="parTrans" cxnId="{482284C4-F6D1-4E99-A806-4927F98F5DBB}">
      <dgm:prSet/>
      <dgm:spPr/>
      <dgm:t>
        <a:bodyPr/>
        <a:lstStyle/>
        <a:p>
          <a:endParaRPr lang="en-US"/>
        </a:p>
      </dgm:t>
    </dgm:pt>
    <dgm:pt modelId="{B4AC6342-44AC-4D64-ACDD-A5505D015745}" type="sibTrans" cxnId="{482284C4-F6D1-4E99-A806-4927F98F5DBB}">
      <dgm:prSet/>
      <dgm:spPr/>
      <dgm:t>
        <a:bodyPr/>
        <a:lstStyle/>
        <a:p>
          <a:endParaRPr lang="en-US"/>
        </a:p>
      </dgm:t>
    </dgm:pt>
    <dgm:pt modelId="{6C22814E-06FB-5F48-B866-C8E2F9615EC2}" type="pres">
      <dgm:prSet presAssocID="{09DE5747-7796-4D59-8168-84154D7AB1EE}" presName="diagram" presStyleCnt="0">
        <dgm:presLayoutVars>
          <dgm:dir/>
          <dgm:resizeHandles val="exact"/>
        </dgm:presLayoutVars>
      </dgm:prSet>
      <dgm:spPr/>
    </dgm:pt>
    <dgm:pt modelId="{4826D84B-5573-B348-93FC-F76DDD5BFCBD}" type="pres">
      <dgm:prSet presAssocID="{5B09299F-9F87-498C-B546-CC67BE6935B7}" presName="node" presStyleLbl="node1" presStyleIdx="0" presStyleCnt="4">
        <dgm:presLayoutVars>
          <dgm:bulletEnabled val="1"/>
        </dgm:presLayoutVars>
      </dgm:prSet>
      <dgm:spPr/>
    </dgm:pt>
    <dgm:pt modelId="{979DEAFB-3486-754A-84D9-8BE7272B5889}" type="pres">
      <dgm:prSet presAssocID="{130C2E7D-EFB0-47A7-BE17-AA5FEAE6773D}" presName="sibTrans" presStyleCnt="0"/>
      <dgm:spPr/>
    </dgm:pt>
    <dgm:pt modelId="{64E4336E-3D01-9148-A254-75E45D69AE62}" type="pres">
      <dgm:prSet presAssocID="{3DB88420-B306-4353-A055-A6B124DB73AA}" presName="node" presStyleLbl="node1" presStyleIdx="1" presStyleCnt="4">
        <dgm:presLayoutVars>
          <dgm:bulletEnabled val="1"/>
        </dgm:presLayoutVars>
      </dgm:prSet>
      <dgm:spPr/>
    </dgm:pt>
    <dgm:pt modelId="{49273178-C823-4340-8075-29F7A28A4E10}" type="pres">
      <dgm:prSet presAssocID="{3FE861DF-DE05-4F98-8224-0EB953D8BF81}" presName="sibTrans" presStyleCnt="0"/>
      <dgm:spPr/>
    </dgm:pt>
    <dgm:pt modelId="{A0E513BE-4AD6-5C4A-A845-F83F0DCFB8FF}" type="pres">
      <dgm:prSet presAssocID="{0B9A315A-9825-496A-B019-BE4B64AEE67E}" presName="node" presStyleLbl="node1" presStyleIdx="2" presStyleCnt="4">
        <dgm:presLayoutVars>
          <dgm:bulletEnabled val="1"/>
        </dgm:presLayoutVars>
      </dgm:prSet>
      <dgm:spPr/>
    </dgm:pt>
    <dgm:pt modelId="{96A9648B-88B6-0A48-BE9F-E260A5F07AAD}" type="pres">
      <dgm:prSet presAssocID="{9B679472-7B93-4C51-90E3-53D36136FA32}" presName="sibTrans" presStyleCnt="0"/>
      <dgm:spPr/>
    </dgm:pt>
    <dgm:pt modelId="{79781387-07C0-E848-961A-C7930A7E9695}" type="pres">
      <dgm:prSet presAssocID="{7A8A7FEB-C008-4F4B-8569-359779BEA655}" presName="node" presStyleLbl="node1" presStyleIdx="3" presStyleCnt="4">
        <dgm:presLayoutVars>
          <dgm:bulletEnabled val="1"/>
        </dgm:presLayoutVars>
      </dgm:prSet>
      <dgm:spPr/>
    </dgm:pt>
  </dgm:ptLst>
  <dgm:cxnLst>
    <dgm:cxn modelId="{47F58D1E-26C8-4570-AF5D-ED781C26FF62}" srcId="{09DE5747-7796-4D59-8168-84154D7AB1EE}" destId="{3DB88420-B306-4353-A055-A6B124DB73AA}" srcOrd="1" destOrd="0" parTransId="{D8346174-7381-4518-AB38-79B98645ECB1}" sibTransId="{3FE861DF-DE05-4F98-8224-0EB953D8BF81}"/>
    <dgm:cxn modelId="{160EF85E-2979-6D43-8950-0CCD23DDCD56}" type="presOf" srcId="{7A8A7FEB-C008-4F4B-8569-359779BEA655}" destId="{79781387-07C0-E848-961A-C7930A7E9695}" srcOrd="0" destOrd="0" presId="urn:microsoft.com/office/officeart/2005/8/layout/default"/>
    <dgm:cxn modelId="{4C98FA63-5CAA-444B-8E36-812D9D6B1D21}" type="presOf" srcId="{09DE5747-7796-4D59-8168-84154D7AB1EE}" destId="{6C22814E-06FB-5F48-B866-C8E2F9615EC2}" srcOrd="0" destOrd="0" presId="urn:microsoft.com/office/officeart/2005/8/layout/default"/>
    <dgm:cxn modelId="{BAF7AA55-C047-4944-80A5-517B00DC911D}" srcId="{09DE5747-7796-4D59-8168-84154D7AB1EE}" destId="{5B09299F-9F87-498C-B546-CC67BE6935B7}" srcOrd="0" destOrd="0" parTransId="{916D5839-C88C-47A6-A2BB-7A68FAA8D1D1}" sibTransId="{130C2E7D-EFB0-47A7-BE17-AA5FEAE6773D}"/>
    <dgm:cxn modelId="{49E7359E-A555-8B4B-A0C6-0B75CC261583}" type="presOf" srcId="{0B9A315A-9825-496A-B019-BE4B64AEE67E}" destId="{A0E513BE-4AD6-5C4A-A845-F83F0DCFB8FF}" srcOrd="0" destOrd="0" presId="urn:microsoft.com/office/officeart/2005/8/layout/default"/>
    <dgm:cxn modelId="{085F0EAC-3798-CD46-A3FE-77BDE09CFCB0}" type="presOf" srcId="{3DB88420-B306-4353-A055-A6B124DB73AA}" destId="{64E4336E-3D01-9148-A254-75E45D69AE62}" srcOrd="0" destOrd="0" presId="urn:microsoft.com/office/officeart/2005/8/layout/default"/>
    <dgm:cxn modelId="{9AD2A8AD-B296-4F53-B1B0-5ECD72B75BF8}" srcId="{09DE5747-7796-4D59-8168-84154D7AB1EE}" destId="{0B9A315A-9825-496A-B019-BE4B64AEE67E}" srcOrd="2" destOrd="0" parTransId="{04BCF558-625E-4E83-8E87-1F97491B0ED9}" sibTransId="{9B679472-7B93-4C51-90E3-53D36136FA32}"/>
    <dgm:cxn modelId="{482284C4-F6D1-4E99-A806-4927F98F5DBB}" srcId="{09DE5747-7796-4D59-8168-84154D7AB1EE}" destId="{7A8A7FEB-C008-4F4B-8569-359779BEA655}" srcOrd="3" destOrd="0" parTransId="{C1B7F462-F1DC-4D73-866E-424916082573}" sibTransId="{B4AC6342-44AC-4D64-ACDD-A5505D015745}"/>
    <dgm:cxn modelId="{288A19EA-DF30-394E-BD7A-ABCEE143E6AA}" type="presOf" srcId="{5B09299F-9F87-498C-B546-CC67BE6935B7}" destId="{4826D84B-5573-B348-93FC-F76DDD5BFCBD}" srcOrd="0" destOrd="0" presId="urn:microsoft.com/office/officeart/2005/8/layout/default"/>
    <dgm:cxn modelId="{B47B96E5-6512-F24F-8289-7A601042A173}" type="presParOf" srcId="{6C22814E-06FB-5F48-B866-C8E2F9615EC2}" destId="{4826D84B-5573-B348-93FC-F76DDD5BFCBD}" srcOrd="0" destOrd="0" presId="urn:microsoft.com/office/officeart/2005/8/layout/default"/>
    <dgm:cxn modelId="{67EAB5F7-E604-AF4E-92DF-8E5C05E6A3D9}" type="presParOf" srcId="{6C22814E-06FB-5F48-B866-C8E2F9615EC2}" destId="{979DEAFB-3486-754A-84D9-8BE7272B5889}" srcOrd="1" destOrd="0" presId="urn:microsoft.com/office/officeart/2005/8/layout/default"/>
    <dgm:cxn modelId="{32371C64-2055-8345-AE15-D4A160FC56E6}" type="presParOf" srcId="{6C22814E-06FB-5F48-B866-C8E2F9615EC2}" destId="{64E4336E-3D01-9148-A254-75E45D69AE62}" srcOrd="2" destOrd="0" presId="urn:microsoft.com/office/officeart/2005/8/layout/default"/>
    <dgm:cxn modelId="{1E2A6197-DF3C-4743-8091-7401F2D62DF6}" type="presParOf" srcId="{6C22814E-06FB-5F48-B866-C8E2F9615EC2}" destId="{49273178-C823-4340-8075-29F7A28A4E10}" srcOrd="3" destOrd="0" presId="urn:microsoft.com/office/officeart/2005/8/layout/default"/>
    <dgm:cxn modelId="{327F4083-AF92-9D4B-AAE2-3E7027234595}" type="presParOf" srcId="{6C22814E-06FB-5F48-B866-C8E2F9615EC2}" destId="{A0E513BE-4AD6-5C4A-A845-F83F0DCFB8FF}" srcOrd="4" destOrd="0" presId="urn:microsoft.com/office/officeart/2005/8/layout/default"/>
    <dgm:cxn modelId="{F7452325-41F1-DE4F-B3DE-F82838937F73}" type="presParOf" srcId="{6C22814E-06FB-5F48-B866-C8E2F9615EC2}" destId="{96A9648B-88B6-0A48-BE9F-E260A5F07AAD}" srcOrd="5" destOrd="0" presId="urn:microsoft.com/office/officeart/2005/8/layout/default"/>
    <dgm:cxn modelId="{FD4D9C80-6A7A-5A4C-B472-788D2326B97E}" type="presParOf" srcId="{6C22814E-06FB-5F48-B866-C8E2F9615EC2}" destId="{79781387-07C0-E848-961A-C7930A7E9695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1A8C2FA-19CD-4E7C-BD6E-EFFE05570934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95E9B2D-F9FC-40E3-A19C-9F25E4292BAD}">
      <dgm:prSet/>
      <dgm:spPr/>
      <dgm:t>
        <a:bodyPr/>
        <a:lstStyle/>
        <a:p>
          <a:r>
            <a:rPr lang="en-GB"/>
            <a:t>Skills for Care (2024). Communication skills in adult social care. Available at:www.skillsforcare.org.uk ( Accessed:20 June 2026).</a:t>
          </a:r>
          <a:endParaRPr lang="en-US"/>
        </a:p>
      </dgm:t>
    </dgm:pt>
    <dgm:pt modelId="{C00CB7AF-1DA3-4563-823D-62622878D0A1}" type="parTrans" cxnId="{372232A9-6B7C-49DE-A852-1770871CA285}">
      <dgm:prSet/>
      <dgm:spPr/>
      <dgm:t>
        <a:bodyPr/>
        <a:lstStyle/>
        <a:p>
          <a:endParaRPr lang="en-US"/>
        </a:p>
      </dgm:t>
    </dgm:pt>
    <dgm:pt modelId="{0FCC0D26-C95E-4202-8984-8719CA347B20}" type="sibTrans" cxnId="{372232A9-6B7C-49DE-A852-1770871CA285}">
      <dgm:prSet/>
      <dgm:spPr/>
      <dgm:t>
        <a:bodyPr/>
        <a:lstStyle/>
        <a:p>
          <a:endParaRPr lang="en-US"/>
        </a:p>
      </dgm:t>
    </dgm:pt>
    <dgm:pt modelId="{9240B0C6-22CB-4F06-B577-1532390335FC}">
      <dgm:prSet/>
      <dgm:spPr/>
      <dgm:t>
        <a:bodyPr/>
        <a:lstStyle/>
        <a:p>
          <a:r>
            <a:rPr lang="en-GB"/>
            <a:t>National Institute for Health and Care Excellence (2023). People’s experience in adult social care services: improving communication and involvement. Available at:www.nice.org.uk (Accessed: 20 June 2026)</a:t>
          </a:r>
          <a:endParaRPr lang="en-US"/>
        </a:p>
      </dgm:t>
    </dgm:pt>
    <dgm:pt modelId="{AA3EF9BE-AF32-4BFA-8C2B-1562C48969B0}" type="parTrans" cxnId="{0320ED33-F58B-4313-B752-64EAA27141DE}">
      <dgm:prSet/>
      <dgm:spPr/>
      <dgm:t>
        <a:bodyPr/>
        <a:lstStyle/>
        <a:p>
          <a:endParaRPr lang="en-US"/>
        </a:p>
      </dgm:t>
    </dgm:pt>
    <dgm:pt modelId="{4CD39247-7A11-4F6E-BA85-C9C9E363ED22}" type="sibTrans" cxnId="{0320ED33-F58B-4313-B752-64EAA27141DE}">
      <dgm:prSet/>
      <dgm:spPr/>
      <dgm:t>
        <a:bodyPr/>
        <a:lstStyle/>
        <a:p>
          <a:endParaRPr lang="en-US"/>
        </a:p>
      </dgm:t>
    </dgm:pt>
    <dgm:pt modelId="{E6C80540-68B3-C343-9DA6-426E7DB9B3AC}" type="pres">
      <dgm:prSet presAssocID="{F1A8C2FA-19CD-4E7C-BD6E-EFFE05570934}" presName="linear" presStyleCnt="0">
        <dgm:presLayoutVars>
          <dgm:animLvl val="lvl"/>
          <dgm:resizeHandles val="exact"/>
        </dgm:presLayoutVars>
      </dgm:prSet>
      <dgm:spPr/>
    </dgm:pt>
    <dgm:pt modelId="{F7C4D70B-EF51-D348-93F4-CA688552F3EE}" type="pres">
      <dgm:prSet presAssocID="{095E9B2D-F9FC-40E3-A19C-9F25E4292BAD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02F5CF2E-F104-5F44-85DA-F4C2D9D40A89}" type="pres">
      <dgm:prSet presAssocID="{0FCC0D26-C95E-4202-8984-8719CA347B20}" presName="spacer" presStyleCnt="0"/>
      <dgm:spPr/>
    </dgm:pt>
    <dgm:pt modelId="{7CDE4B59-335F-E246-8872-694A2D590964}" type="pres">
      <dgm:prSet presAssocID="{9240B0C6-22CB-4F06-B577-1532390335FC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0320ED33-F58B-4313-B752-64EAA27141DE}" srcId="{F1A8C2FA-19CD-4E7C-BD6E-EFFE05570934}" destId="{9240B0C6-22CB-4F06-B577-1532390335FC}" srcOrd="1" destOrd="0" parTransId="{AA3EF9BE-AF32-4BFA-8C2B-1562C48969B0}" sibTransId="{4CD39247-7A11-4F6E-BA85-C9C9E363ED22}"/>
    <dgm:cxn modelId="{28B17941-5E37-8A43-BEAB-EE7E2B13F7B1}" type="presOf" srcId="{F1A8C2FA-19CD-4E7C-BD6E-EFFE05570934}" destId="{E6C80540-68B3-C343-9DA6-426E7DB9B3AC}" srcOrd="0" destOrd="0" presId="urn:microsoft.com/office/officeart/2005/8/layout/vList2"/>
    <dgm:cxn modelId="{30F7F26E-97DF-FC48-80D3-D65FA44E743F}" type="presOf" srcId="{9240B0C6-22CB-4F06-B577-1532390335FC}" destId="{7CDE4B59-335F-E246-8872-694A2D590964}" srcOrd="0" destOrd="0" presId="urn:microsoft.com/office/officeart/2005/8/layout/vList2"/>
    <dgm:cxn modelId="{372232A9-6B7C-49DE-A852-1770871CA285}" srcId="{F1A8C2FA-19CD-4E7C-BD6E-EFFE05570934}" destId="{095E9B2D-F9FC-40E3-A19C-9F25E4292BAD}" srcOrd="0" destOrd="0" parTransId="{C00CB7AF-1DA3-4563-823D-62622878D0A1}" sibTransId="{0FCC0D26-C95E-4202-8984-8719CA347B20}"/>
    <dgm:cxn modelId="{DD27BBC6-C2FF-0A4D-B4AA-37E33ECB4438}" type="presOf" srcId="{095E9B2D-F9FC-40E3-A19C-9F25E4292BAD}" destId="{F7C4D70B-EF51-D348-93F4-CA688552F3EE}" srcOrd="0" destOrd="0" presId="urn:microsoft.com/office/officeart/2005/8/layout/vList2"/>
    <dgm:cxn modelId="{4E3C8BFF-2A47-A346-8776-782ECCF394A6}" type="presParOf" srcId="{E6C80540-68B3-C343-9DA6-426E7DB9B3AC}" destId="{F7C4D70B-EF51-D348-93F4-CA688552F3EE}" srcOrd="0" destOrd="0" presId="urn:microsoft.com/office/officeart/2005/8/layout/vList2"/>
    <dgm:cxn modelId="{00B6F856-9E8D-6F42-B433-9D499030227F}" type="presParOf" srcId="{E6C80540-68B3-C343-9DA6-426E7DB9B3AC}" destId="{02F5CF2E-F104-5F44-85DA-F4C2D9D40A89}" srcOrd="1" destOrd="0" presId="urn:microsoft.com/office/officeart/2005/8/layout/vList2"/>
    <dgm:cxn modelId="{68E9998F-BECA-0144-A750-832814764EFA}" type="presParOf" srcId="{E6C80540-68B3-C343-9DA6-426E7DB9B3AC}" destId="{7CDE4B59-335F-E246-8872-694A2D590964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26D84B-5573-B348-93FC-F76DDD5BFCBD}">
      <dsp:nvSpPr>
        <dsp:cNvPr id="0" name=""/>
        <dsp:cNvSpPr/>
      </dsp:nvSpPr>
      <dsp:spPr>
        <a:xfrm>
          <a:off x="1100825" y="1623"/>
          <a:ext cx="3531658" cy="2118994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i="1" kern="1200"/>
            <a:t>Builds trust and relationship</a:t>
          </a:r>
          <a:r>
            <a:rPr lang="en-GB" sz="2100" kern="1200"/>
            <a:t>s- 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creates a supportive environment where people feel heard and respected.</a:t>
          </a:r>
          <a:endParaRPr lang="en-US" sz="2100" kern="1200"/>
        </a:p>
      </dsp:txBody>
      <dsp:txXfrm>
        <a:off x="1100825" y="1623"/>
        <a:ext cx="3531658" cy="2118994"/>
      </dsp:txXfrm>
    </dsp:sp>
    <dsp:sp modelId="{64E4336E-3D01-9148-A254-75E45D69AE62}">
      <dsp:nvSpPr>
        <dsp:cNvPr id="0" name=""/>
        <dsp:cNvSpPr/>
      </dsp:nvSpPr>
      <dsp:spPr>
        <a:xfrm>
          <a:off x="4985649" y="1623"/>
          <a:ext cx="3531658" cy="2118994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i="1" kern="1200"/>
            <a:t>Promotes</a:t>
          </a:r>
          <a:r>
            <a:rPr lang="en-GB" sz="2100" kern="1200"/>
            <a:t> </a:t>
          </a:r>
          <a:r>
            <a:rPr lang="en-GB" sz="2100" b="1" i="1" kern="1200"/>
            <a:t>safety</a:t>
          </a:r>
          <a:r>
            <a:rPr lang="en-GB" sz="2100" kern="1200"/>
            <a:t> </a:t>
          </a:r>
          <a:r>
            <a:rPr lang="en-GB" sz="2100" b="1" i="1" kern="1200"/>
            <a:t>and</a:t>
          </a:r>
          <a:r>
            <a:rPr lang="en-GB" sz="2100" kern="1200"/>
            <a:t> </a:t>
          </a:r>
          <a:r>
            <a:rPr lang="en-GB" sz="2100" b="1" i="1" kern="1200"/>
            <a:t>quality-</a:t>
          </a:r>
          <a:r>
            <a:rPr lang="en-GB" sz="2100" kern="1200"/>
            <a:t> 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reduces errors and supports safe, coordinated care.</a:t>
          </a:r>
          <a:endParaRPr lang="en-US" sz="2100" kern="1200"/>
        </a:p>
      </dsp:txBody>
      <dsp:txXfrm>
        <a:off x="4985649" y="1623"/>
        <a:ext cx="3531658" cy="2118994"/>
      </dsp:txXfrm>
    </dsp:sp>
    <dsp:sp modelId="{A0E513BE-4AD6-5C4A-A845-F83F0DCFB8FF}">
      <dsp:nvSpPr>
        <dsp:cNvPr id="0" name=""/>
        <dsp:cNvSpPr/>
      </dsp:nvSpPr>
      <dsp:spPr>
        <a:xfrm>
          <a:off x="1100825" y="2473784"/>
          <a:ext cx="3531658" cy="2118994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i="1" kern="1200"/>
            <a:t>Supports</a:t>
          </a:r>
          <a:r>
            <a:rPr lang="en-GB" sz="2100" kern="1200"/>
            <a:t> </a:t>
          </a:r>
          <a:r>
            <a:rPr lang="en-GB" sz="2100" b="1" i="1" kern="1200"/>
            <a:t>teamwork-</a:t>
          </a:r>
          <a:r>
            <a:rPr lang="en-GB" sz="2100" kern="1200"/>
            <a:t> 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effective communication increase overall productivity, boost morale, shared decision-making and preventing conflicts.</a:t>
          </a:r>
          <a:endParaRPr lang="en-US" sz="2100" kern="1200"/>
        </a:p>
      </dsp:txBody>
      <dsp:txXfrm>
        <a:off x="1100825" y="2473784"/>
        <a:ext cx="3531658" cy="2118994"/>
      </dsp:txXfrm>
    </dsp:sp>
    <dsp:sp modelId="{79781387-07C0-E848-961A-C7930A7E9695}">
      <dsp:nvSpPr>
        <dsp:cNvPr id="0" name=""/>
        <dsp:cNvSpPr/>
      </dsp:nvSpPr>
      <dsp:spPr>
        <a:xfrm>
          <a:off x="4985649" y="2473784"/>
          <a:ext cx="3531658" cy="2118994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i="1" kern="1200"/>
            <a:t>Reduces</a:t>
          </a:r>
          <a:r>
            <a:rPr lang="en-GB" sz="2100" kern="1200"/>
            <a:t> </a:t>
          </a:r>
          <a:r>
            <a:rPr lang="en-GB" sz="2100" b="1" i="1" kern="1200"/>
            <a:t>misunderstandings-</a:t>
          </a:r>
          <a:r>
            <a:rPr lang="en-GB" sz="2100" kern="1200"/>
            <a:t> </a:t>
          </a:r>
        </a:p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ensures clear exchange of information between service users, professionals and families.</a:t>
          </a:r>
          <a:endParaRPr lang="en-US" sz="2100" kern="1200"/>
        </a:p>
      </dsp:txBody>
      <dsp:txXfrm>
        <a:off x="4985649" y="2473784"/>
        <a:ext cx="3531658" cy="211899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C4D70B-EF51-D348-93F4-CA688552F3EE}">
      <dsp:nvSpPr>
        <dsp:cNvPr id="0" name=""/>
        <dsp:cNvSpPr/>
      </dsp:nvSpPr>
      <dsp:spPr>
        <a:xfrm>
          <a:off x="0" y="15071"/>
          <a:ext cx="6628804" cy="243871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Skills for Care (2024). Communication skills in adult social care. Available at:www.skillsforcare.org.uk ( Accessed:20 June 2026).</a:t>
          </a:r>
          <a:endParaRPr lang="en-US" sz="2500" kern="1200"/>
        </a:p>
      </dsp:txBody>
      <dsp:txXfrm>
        <a:off x="119048" y="134119"/>
        <a:ext cx="6390708" cy="2200622"/>
      </dsp:txXfrm>
    </dsp:sp>
    <dsp:sp modelId="{7CDE4B59-335F-E246-8872-694A2D590964}">
      <dsp:nvSpPr>
        <dsp:cNvPr id="0" name=""/>
        <dsp:cNvSpPr/>
      </dsp:nvSpPr>
      <dsp:spPr>
        <a:xfrm>
          <a:off x="0" y="2525790"/>
          <a:ext cx="6628804" cy="2438718"/>
        </a:xfrm>
        <a:prstGeom prst="roundRect">
          <a:avLst/>
        </a:prstGeom>
        <a:gradFill rotWithShape="0">
          <a:gsLst>
            <a:gs pos="0">
              <a:schemeClr val="accent2">
                <a:hueOff val="-2964286"/>
                <a:satOff val="14200"/>
                <a:lumOff val="13137"/>
                <a:alphaOff val="0"/>
                <a:tint val="96000"/>
                <a:lumMod val="100000"/>
              </a:schemeClr>
            </a:gs>
            <a:gs pos="78000">
              <a:schemeClr val="accent2">
                <a:hueOff val="-2964286"/>
                <a:satOff val="14200"/>
                <a:lumOff val="1313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National Institute for Health and Care Excellence (2023). People’s experience in adult social care services: improving communication and involvement. Available at:www.nice.org.uk (Accessed: 20 June 2026)</a:t>
          </a:r>
          <a:endParaRPr lang="en-US" sz="2500" kern="1200"/>
        </a:p>
      </dsp:txBody>
      <dsp:txXfrm>
        <a:off x="119048" y="2644838"/>
        <a:ext cx="6390708" cy="22006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67003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20480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51635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6/21/2026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56993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6/21/2026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97909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048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6/21/2026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61540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6/21/2026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71850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22315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14091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028098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86802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603352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42948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6/21/2026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94347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97764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6/21/2026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8049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 /><Relationship Id="rId2" Type="http://schemas.openxmlformats.org/officeDocument/2006/relationships/diagramData" Target="../diagrams/data1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1.xml" /><Relationship Id="rId5" Type="http://schemas.openxmlformats.org/officeDocument/2006/relationships/diagramColors" Target="../diagrams/colors1.xml" /><Relationship Id="rId4" Type="http://schemas.openxmlformats.org/officeDocument/2006/relationships/diagramQuickStyle" Target="../diagrams/quickStyle1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 /><Relationship Id="rId2" Type="http://schemas.openxmlformats.org/officeDocument/2006/relationships/diagramData" Target="../diagrams/data2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2.xml" /><Relationship Id="rId5" Type="http://schemas.openxmlformats.org/officeDocument/2006/relationships/diagramColors" Target="../diagrams/colors2.xml" /><Relationship Id="rId4" Type="http://schemas.openxmlformats.org/officeDocument/2006/relationships/diagramQuickStyle" Target="../diagrams/quickStyle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EBE2AB-5126-69B6-BE88-C407D00AA2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479579"/>
            <a:ext cx="8596668" cy="5843777"/>
          </a:xfrm>
        </p:spPr>
        <p:txBody>
          <a:bodyPr>
            <a:noAutofit/>
          </a:bodyPr>
          <a:lstStyle/>
          <a:p>
            <a:r>
              <a:rPr lang="en-GB" sz="3600" dirty="0"/>
              <a:t>Student name: Elizabeth Harris</a:t>
            </a:r>
          </a:p>
          <a:p>
            <a:r>
              <a:rPr lang="en-GB" sz="3600" dirty="0"/>
              <a:t>Student ID: 1913061</a:t>
            </a:r>
          </a:p>
          <a:p>
            <a:r>
              <a:rPr lang="en-GB" sz="3600" dirty="0"/>
              <a:t>Module: Professional development within Health and Social Care</a:t>
            </a:r>
          </a:p>
          <a:p>
            <a:r>
              <a:rPr lang="en-GB" sz="3600" dirty="0"/>
              <a:t>Module Code: LCHS4009</a:t>
            </a:r>
          </a:p>
          <a:p>
            <a:r>
              <a:rPr lang="en-GB" sz="3600" dirty="0"/>
              <a:t>Lecturer: Sarah Ahmed</a:t>
            </a:r>
          </a:p>
          <a:p>
            <a:r>
              <a:rPr lang="en-GB" sz="3600" dirty="0"/>
              <a:t>Assignment title: Self-Awareness Presentation</a:t>
            </a:r>
          </a:p>
          <a:p>
            <a:r>
              <a:rPr lang="en-GB" sz="3600" dirty="0"/>
              <a:t>Submission date: 22 June 2026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38120972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>
            <a:extLst>
              <a:ext uri="{FF2B5EF4-FFF2-40B4-BE49-F238E27FC236}">
                <a16:creationId xmlns:a16="http://schemas.microsoft.com/office/drawing/2014/main" id="{1F2B4773-3207-44CC-B7AC-892B70498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2B8267CA-A7A5-4E11-9D92-4EAC3DD3E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E83D61B5-C6B4-4A4B-85AD-FEE7A54912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Rectangle 23">
              <a:extLst>
                <a:ext uri="{FF2B5EF4-FFF2-40B4-BE49-F238E27FC236}">
                  <a16:creationId xmlns:a16="http://schemas.microsoft.com/office/drawing/2014/main" id="{A0B67FE4-688F-4497-8BFD-157613A697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Rectangle 25">
              <a:extLst>
                <a:ext uri="{FF2B5EF4-FFF2-40B4-BE49-F238E27FC236}">
                  <a16:creationId xmlns:a16="http://schemas.microsoft.com/office/drawing/2014/main" id="{3BF5BE1A-9BAC-4581-A82B-FD8FE3159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9" name="Isosceles Triangle 38">
              <a:extLst>
                <a:ext uri="{FF2B5EF4-FFF2-40B4-BE49-F238E27FC236}">
                  <a16:creationId xmlns:a16="http://schemas.microsoft.com/office/drawing/2014/main" id="{971E5644-6772-414A-8199-E30BFB02A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Rectangle 27">
              <a:extLst>
                <a:ext uri="{FF2B5EF4-FFF2-40B4-BE49-F238E27FC236}">
                  <a16:creationId xmlns:a16="http://schemas.microsoft.com/office/drawing/2014/main" id="{E8246D50-BB0C-408E-93FD-7B8D63A7F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28">
              <a:extLst>
                <a:ext uri="{FF2B5EF4-FFF2-40B4-BE49-F238E27FC236}">
                  <a16:creationId xmlns:a16="http://schemas.microsoft.com/office/drawing/2014/main" id="{AFBC5D22-68C1-44FB-8181-CB84ECAA8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2" name="Rectangle 29">
              <a:extLst>
                <a:ext uri="{FF2B5EF4-FFF2-40B4-BE49-F238E27FC236}">
                  <a16:creationId xmlns:a16="http://schemas.microsoft.com/office/drawing/2014/main" id="{FB6D0FCE-FBDB-4655-A1A7-640B1E86B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3" name="Isosceles Triangle 42">
              <a:extLst>
                <a:ext uri="{FF2B5EF4-FFF2-40B4-BE49-F238E27FC236}">
                  <a16:creationId xmlns:a16="http://schemas.microsoft.com/office/drawing/2014/main" id="{BC8157DF-FD90-4AD6-B803-3AC0ACD8E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4" name="Isosceles Triangle 43">
              <a:extLst>
                <a:ext uri="{FF2B5EF4-FFF2-40B4-BE49-F238E27FC236}">
                  <a16:creationId xmlns:a16="http://schemas.microsoft.com/office/drawing/2014/main" id="{3548B067-9D63-4D21-92EF-CBC9E6338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4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6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8" name="Isosceles Triangle 57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0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2" name="Isosceles Triangle 61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4" name="Freeform: Shape 63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9AE6BC-A6BF-DDD4-4F0F-C79D5301E4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30514" y="23112"/>
            <a:ext cx="5794994" cy="120248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000" b="1" i="1" dirty="0">
                <a:solidFill>
                  <a:schemeClr val="tx1"/>
                </a:solidFill>
              </a:rPr>
              <a:t>What is Communication?</a:t>
            </a:r>
          </a:p>
        </p:txBody>
      </p:sp>
      <p:pic>
        <p:nvPicPr>
          <p:cNvPr id="5" name="Picture 4" descr="Yellow and blue symbols">
            <a:extLst>
              <a:ext uri="{FF2B5EF4-FFF2-40B4-BE49-F238E27FC236}">
                <a16:creationId xmlns:a16="http://schemas.microsoft.com/office/drawing/2014/main" id="{85EAC142-BFD3-25DD-34BB-BDCAE272391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353" r="22468" b="1"/>
          <a:stretch>
            <a:fillRect/>
          </a:stretch>
        </p:blipFill>
        <p:spPr>
          <a:xfrm>
            <a:off x="18118" y="3048000"/>
            <a:ext cx="5712532" cy="3771278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95D78B1E-72DD-8188-0718-BC70AC2ED4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40949" y="1527552"/>
            <a:ext cx="4973735" cy="481887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2800" b="1" i="1">
                <a:solidFill>
                  <a:schemeClr val="bg1"/>
                </a:solidFill>
                <a:latin typeface="Aptos Serif" panose="02020604070405020304" pitchFamily="18" charset="0"/>
                <a:cs typeface="Aptos Serif" panose="02020604070405020304" pitchFamily="18" charset="0"/>
              </a:rPr>
              <a:t>Communication is the sending and receiving of information and can be one–on-one or between groups of people.</a:t>
            </a:r>
          </a:p>
          <a:p>
            <a:pPr algn="l">
              <a:lnSpc>
                <a:spcPct val="90000"/>
              </a:lnSpc>
              <a:buFont typeface="Wingdings 3" charset="2"/>
              <a:buChar char=""/>
            </a:pPr>
            <a:endParaRPr lang="en-US" sz="1700">
              <a:solidFill>
                <a:schemeClr val="bg1"/>
              </a:solidFill>
            </a:endParaRPr>
          </a:p>
          <a:p>
            <a:pPr algn="l">
              <a:lnSpc>
                <a:spcPct val="90000"/>
              </a:lnSpc>
            </a:pPr>
            <a:r>
              <a:rPr lang="en-US" sz="2000" u="sng">
                <a:solidFill>
                  <a:schemeClr val="bg1"/>
                </a:solidFill>
              </a:rPr>
              <a:t>Types of  communication:</a:t>
            </a:r>
          </a:p>
          <a:p>
            <a:pPr marL="342900" indent="-342900" algn="l">
              <a:lnSpc>
                <a:spcPct val="90000"/>
              </a:lnSpc>
              <a:buFont typeface="Wingdings 3" charset="2"/>
              <a:buChar char=""/>
            </a:pPr>
            <a:r>
              <a:rPr lang="en-US" sz="2000">
                <a:solidFill>
                  <a:schemeClr val="bg1"/>
                </a:solidFill>
              </a:rPr>
              <a:t>Verbal – </a:t>
            </a:r>
            <a:r>
              <a:rPr lang="en-US" sz="2000" i="1">
                <a:solidFill>
                  <a:schemeClr val="bg1"/>
                </a:solidFill>
              </a:rPr>
              <a:t>face</a:t>
            </a:r>
            <a:r>
              <a:rPr lang="en-US" sz="2000">
                <a:solidFill>
                  <a:schemeClr val="bg1"/>
                </a:solidFill>
              </a:rPr>
              <a:t> </a:t>
            </a:r>
            <a:r>
              <a:rPr lang="en-US" sz="2000" i="1">
                <a:solidFill>
                  <a:schemeClr val="bg1"/>
                </a:solidFill>
              </a:rPr>
              <a:t>to</a:t>
            </a:r>
            <a:r>
              <a:rPr lang="en-US" sz="2000">
                <a:solidFill>
                  <a:schemeClr val="bg1"/>
                </a:solidFill>
              </a:rPr>
              <a:t> </a:t>
            </a:r>
            <a:r>
              <a:rPr lang="en-US" sz="2000" i="1">
                <a:solidFill>
                  <a:schemeClr val="bg1"/>
                </a:solidFill>
              </a:rPr>
              <a:t>face</a:t>
            </a:r>
          </a:p>
          <a:p>
            <a:pPr marL="342900" indent="-342900" algn="l">
              <a:lnSpc>
                <a:spcPct val="90000"/>
              </a:lnSpc>
              <a:buFont typeface="Wingdings 3" charset="2"/>
              <a:buChar char=""/>
            </a:pPr>
            <a:r>
              <a:rPr lang="en-US" sz="2000">
                <a:solidFill>
                  <a:schemeClr val="bg1"/>
                </a:solidFill>
              </a:rPr>
              <a:t>Non- verbal- </a:t>
            </a:r>
            <a:r>
              <a:rPr lang="en-US" sz="2000" i="1">
                <a:solidFill>
                  <a:schemeClr val="bg1"/>
                </a:solidFill>
              </a:rPr>
              <a:t>body</a:t>
            </a:r>
            <a:r>
              <a:rPr lang="en-US" sz="2000">
                <a:solidFill>
                  <a:schemeClr val="bg1"/>
                </a:solidFill>
              </a:rPr>
              <a:t> </a:t>
            </a:r>
            <a:r>
              <a:rPr lang="en-US" sz="2000" i="1">
                <a:solidFill>
                  <a:schemeClr val="bg1"/>
                </a:solidFill>
              </a:rPr>
              <a:t>language</a:t>
            </a:r>
          </a:p>
          <a:p>
            <a:pPr marL="342900" indent="-342900" algn="l">
              <a:lnSpc>
                <a:spcPct val="90000"/>
              </a:lnSpc>
              <a:buFont typeface="Wingdings 3" charset="2"/>
              <a:buChar char=""/>
            </a:pPr>
            <a:r>
              <a:rPr lang="en-US" sz="2000">
                <a:solidFill>
                  <a:schemeClr val="bg1"/>
                </a:solidFill>
              </a:rPr>
              <a:t>Written- </a:t>
            </a:r>
            <a:r>
              <a:rPr lang="en-US" sz="2000" i="1">
                <a:solidFill>
                  <a:schemeClr val="bg1"/>
                </a:solidFill>
              </a:rPr>
              <a:t>emails,</a:t>
            </a:r>
            <a:r>
              <a:rPr lang="en-GB" sz="2000" i="1">
                <a:solidFill>
                  <a:schemeClr val="bg1"/>
                </a:solidFill>
              </a:rPr>
              <a:t> </a:t>
            </a:r>
            <a:r>
              <a:rPr lang="en-US" sz="2000" i="1">
                <a:solidFill>
                  <a:schemeClr val="bg1"/>
                </a:solidFill>
              </a:rPr>
              <a:t>letters</a:t>
            </a:r>
          </a:p>
          <a:p>
            <a:pPr marL="342900" indent="-342900" algn="l">
              <a:lnSpc>
                <a:spcPct val="90000"/>
              </a:lnSpc>
              <a:buFont typeface="Wingdings 3" charset="2"/>
              <a:buChar char=""/>
            </a:pPr>
            <a:r>
              <a:rPr lang="en-US" sz="2000">
                <a:solidFill>
                  <a:schemeClr val="bg1"/>
                </a:solidFill>
              </a:rPr>
              <a:t>Visual-  </a:t>
            </a:r>
            <a:r>
              <a:rPr lang="en-US" sz="2000" i="1">
                <a:solidFill>
                  <a:schemeClr val="bg1"/>
                </a:solidFill>
              </a:rPr>
              <a:t>charts</a:t>
            </a:r>
          </a:p>
          <a:p>
            <a:pPr marL="342900" indent="-342900" algn="l">
              <a:lnSpc>
                <a:spcPct val="90000"/>
              </a:lnSpc>
              <a:buFont typeface="Wingdings 3" charset="2"/>
              <a:buChar char=""/>
            </a:pPr>
            <a:r>
              <a:rPr lang="en-US" sz="2000">
                <a:solidFill>
                  <a:schemeClr val="bg1"/>
                </a:solidFill>
              </a:rPr>
              <a:t>Listening- active listening </a:t>
            </a:r>
          </a:p>
          <a:p>
            <a:pPr marL="342900" indent="-342900" algn="l">
              <a:lnSpc>
                <a:spcPct val="90000"/>
              </a:lnSpc>
              <a:buFont typeface="Wingdings 3" charset="2"/>
              <a:buChar char=""/>
            </a:pPr>
            <a:endParaRPr lang="en-US" sz="1700" dirty="0">
              <a:solidFill>
                <a:schemeClr val="bg1"/>
              </a:solidFill>
            </a:endParaRPr>
          </a:p>
        </p:txBody>
      </p:sp>
      <p:sp>
        <p:nvSpPr>
          <p:cNvPr id="13" name="Flowchart: Process 12">
            <a:extLst>
              <a:ext uri="{FF2B5EF4-FFF2-40B4-BE49-F238E27FC236}">
                <a16:creationId xmlns:a16="http://schemas.microsoft.com/office/drawing/2014/main" id="{A121DA22-84B7-9AB2-75DA-C30F8D132322}"/>
              </a:ext>
            </a:extLst>
          </p:cNvPr>
          <p:cNvSpPr/>
          <p:nvPr/>
        </p:nvSpPr>
        <p:spPr>
          <a:xfrm>
            <a:off x="57801" y="38722"/>
            <a:ext cx="4630394" cy="947082"/>
          </a:xfrm>
          <a:prstGeom prst="flowChartProcess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600"/>
              </a:spcAft>
            </a:pPr>
            <a:r>
              <a:rPr lang="en-GB" sz="4800" dirty="0">
                <a:solidFill>
                  <a:schemeClr val="accent4"/>
                </a:solidFill>
                <a:latin typeface="Aptos Serif" panose="02020604070405020304" pitchFamily="18" charset="0"/>
                <a:cs typeface="Aptos Serif" panose="02020604070405020304" pitchFamily="18" charset="0"/>
              </a:rPr>
              <a:t>Introduction</a:t>
            </a:r>
            <a:endParaRPr lang="en-US" sz="4800">
              <a:solidFill>
                <a:schemeClr val="accent4"/>
              </a:solidFill>
              <a:latin typeface="Aptos Serif" panose="02020604070405020304" pitchFamily="18" charset="0"/>
              <a:cs typeface="Aptos Serif" panose="0202060407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C562872-3AFC-BBE0-D1AA-3A3B1B64966B}"/>
              </a:ext>
            </a:extLst>
          </p:cNvPr>
          <p:cNvSpPr txBox="1"/>
          <p:nvPr/>
        </p:nvSpPr>
        <p:spPr>
          <a:xfrm>
            <a:off x="165940" y="1835147"/>
            <a:ext cx="428772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3600" dirty="0"/>
              <a:t>Key skill: COMMUNICATION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13541993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7D9C38-265F-302D-E607-E107F46505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Autofit/>
          </a:bodyPr>
          <a:lstStyle/>
          <a:p>
            <a:r>
              <a:rPr lang="en-GB" b="1"/>
              <a:t>Why is Communication important?</a:t>
            </a:r>
            <a:endParaRPr lang="en-US" b="1"/>
          </a:p>
        </p:txBody>
      </p:sp>
      <p:sp>
        <p:nvSpPr>
          <p:cNvPr id="30" name="Isosceles Triangle 29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2" name="Isosceles Triangle 31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712ACDC-B4B9-5F6A-3418-194F59683B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9457761"/>
              </p:ext>
            </p:extLst>
          </p:nvPr>
        </p:nvGraphicFramePr>
        <p:xfrm>
          <a:off x="1286933" y="1447622"/>
          <a:ext cx="9618133" cy="45944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005173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96E388-96BD-958C-1D29-C0EA91AF2E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r>
              <a:rPr lang="en-GB"/>
              <a:t>Applying Communication in Practice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D14C9A-D639-2CEE-819F-EBBF31F9C6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55847" y="1192548"/>
            <a:ext cx="7357959" cy="388077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b="1" dirty="0"/>
              <a:t>     </a:t>
            </a:r>
            <a:r>
              <a:rPr lang="en-GB" b="1" u="sng" dirty="0"/>
              <a:t>Practical</a:t>
            </a:r>
            <a:r>
              <a:rPr lang="en-GB" b="1" dirty="0"/>
              <a:t> </a:t>
            </a:r>
            <a:r>
              <a:rPr lang="en-GB" b="1" u="sng" dirty="0"/>
              <a:t>Example</a:t>
            </a:r>
          </a:p>
          <a:p>
            <a:pPr marL="0" indent="0">
              <a:buNone/>
            </a:pPr>
            <a:r>
              <a:rPr lang="en-GB" b="1" dirty="0"/>
              <a:t>Setting: Community care visit</a:t>
            </a:r>
            <a:r>
              <a:rPr lang="en-GB" dirty="0"/>
              <a:t>  </a:t>
            </a:r>
          </a:p>
          <a:p>
            <a:pPr marL="0" indent="0">
              <a:buNone/>
            </a:pPr>
            <a:r>
              <a:rPr lang="en-GB" dirty="0"/>
              <a:t>I am supporting a service user who is diabetic and noticed she looks upset and quiet.</a:t>
            </a:r>
          </a:p>
          <a:p>
            <a:pPr marL="0" indent="0">
              <a:buNone/>
            </a:pPr>
            <a:r>
              <a:rPr lang="en-GB" b="1" dirty="0"/>
              <a:t>How I apply communication:</a:t>
            </a:r>
          </a:p>
          <a:p>
            <a:r>
              <a:rPr lang="en-GB" i="1" dirty="0"/>
              <a:t>I ask opened ended questions.” You seem a bit down today, do you want to talk about what’s on your mind?”</a:t>
            </a:r>
          </a:p>
          <a:p>
            <a:r>
              <a:rPr lang="en-GB" i="1" dirty="0"/>
              <a:t>I listened carefully to what she had to say.</a:t>
            </a:r>
          </a:p>
          <a:p>
            <a:r>
              <a:rPr lang="en-GB" i="1" dirty="0"/>
              <a:t>I gave her time to talk without interrupting.</a:t>
            </a:r>
          </a:p>
          <a:p>
            <a:r>
              <a:rPr lang="en-GB" i="1" dirty="0"/>
              <a:t>I responded kindly and with empathy.</a:t>
            </a:r>
          </a:p>
          <a:p>
            <a:r>
              <a:rPr lang="en-GB" i="1" dirty="0"/>
              <a:t>I offer support And explain what help is available. </a:t>
            </a:r>
          </a:p>
          <a:p>
            <a:pPr marL="0" indent="0">
              <a:buNone/>
            </a:pPr>
            <a:r>
              <a:rPr lang="en-GB" b="1" dirty="0"/>
              <a:t>Outcome</a:t>
            </a:r>
            <a:r>
              <a:rPr lang="en-GB" dirty="0"/>
              <a:t>:  The service user feels listened to, understood and supported.</a:t>
            </a:r>
          </a:p>
          <a:p>
            <a:pPr marL="0" indent="0">
              <a:buNone/>
            </a:pPr>
            <a:r>
              <a:rPr lang="en-GB" b="1" dirty="0"/>
              <a:t>Communication skills used: </a:t>
            </a:r>
          </a:p>
          <a:p>
            <a:pPr marL="0" indent="0">
              <a:buNone/>
            </a:pPr>
            <a:r>
              <a:rPr lang="en-GB" dirty="0"/>
              <a:t>Speaking clearly, listening, showing empathy and being respectful.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A5612FD-D811-C8BC-5B46-BE82227C5C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20" r="31720"/>
          <a:stretch>
            <a:fillRect/>
          </a:stretch>
        </p:blipFill>
        <p:spPr>
          <a:xfrm>
            <a:off x="535384" y="1616363"/>
            <a:ext cx="2620463" cy="3235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66111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000AB4-D155-A83A-FF94-3A916C48D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9589240" cy="995002"/>
          </a:xfrm>
        </p:spPr>
        <p:txBody>
          <a:bodyPr>
            <a:normAutofit fontScale="90000"/>
          </a:bodyPr>
          <a:lstStyle/>
          <a:p>
            <a:r>
              <a:rPr lang="en-GB" dirty="0"/>
              <a:t>Approach to communication in HAC </a:t>
            </a:r>
            <a:r>
              <a:rPr lang="en-GB" b="1" i="1" dirty="0"/>
              <a:t>SBAR</a:t>
            </a:r>
            <a:r>
              <a:rPr lang="en-GB" dirty="0"/>
              <a:t> model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7CEC86-9E39-DB87-75E5-4428802D58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95245" y="2018491"/>
            <a:ext cx="8046293" cy="4589061"/>
          </a:xfrm>
        </p:spPr>
        <p:txBody>
          <a:bodyPr>
            <a:normAutofit lnSpcReduction="10000"/>
          </a:bodyPr>
          <a:lstStyle/>
          <a:p>
            <a:r>
              <a:rPr lang="en-GB" b="1" u="sng" dirty="0"/>
              <a:t>SITUATION</a:t>
            </a:r>
          </a:p>
          <a:p>
            <a:pPr marL="0" indent="0">
              <a:buNone/>
            </a:pPr>
            <a:r>
              <a:rPr lang="en-GB" dirty="0"/>
              <a:t>A statement of a current problem or what is taking place right now.</a:t>
            </a:r>
          </a:p>
          <a:p>
            <a:pPr marL="0" indent="0">
              <a:buNone/>
            </a:pPr>
            <a:r>
              <a:rPr lang="en-GB" dirty="0"/>
              <a:t>e.g. </a:t>
            </a:r>
            <a:r>
              <a:rPr lang="en-GB" i="1" dirty="0"/>
              <a:t>The client is bleeding bad.</a:t>
            </a:r>
          </a:p>
          <a:p>
            <a:r>
              <a:rPr lang="en-GB" b="1" u="sng" dirty="0"/>
              <a:t>BACKGROUND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Relevant context, history or circumstances leading to current situation.</a:t>
            </a:r>
          </a:p>
          <a:p>
            <a:pPr marL="0" indent="0">
              <a:buNone/>
            </a:pPr>
            <a:r>
              <a:rPr lang="en-GB" dirty="0"/>
              <a:t>E.g. </a:t>
            </a:r>
            <a:r>
              <a:rPr lang="en-GB" i="1" dirty="0"/>
              <a:t>The client is diabetic on record</a:t>
            </a:r>
            <a:r>
              <a:rPr lang="en-GB" dirty="0"/>
              <a:t>.</a:t>
            </a:r>
          </a:p>
          <a:p>
            <a:r>
              <a:rPr lang="en-GB" b="1" u="sng" dirty="0"/>
              <a:t>ASSESSMENT</a:t>
            </a:r>
          </a:p>
          <a:p>
            <a:pPr marL="0" indent="0">
              <a:buNone/>
            </a:pPr>
            <a:r>
              <a:rPr lang="en-GB" dirty="0"/>
              <a:t>MY analysis of the situation and what I think is happening.</a:t>
            </a:r>
          </a:p>
          <a:p>
            <a:pPr marL="0" indent="0">
              <a:buNone/>
            </a:pPr>
            <a:r>
              <a:rPr lang="en-GB" dirty="0"/>
              <a:t>e.g. I </a:t>
            </a:r>
            <a:r>
              <a:rPr lang="en-GB" i="1" dirty="0"/>
              <a:t>do not know what is wrong, but I am really worried now.</a:t>
            </a:r>
          </a:p>
          <a:p>
            <a:r>
              <a:rPr lang="en-GB" b="1" u="sng" dirty="0"/>
              <a:t>RECOMMENDATION</a:t>
            </a:r>
          </a:p>
          <a:p>
            <a:pPr marL="0" indent="0">
              <a:buNone/>
            </a:pPr>
            <a:r>
              <a:rPr lang="en-GB" dirty="0"/>
              <a:t>Proposed action requested</a:t>
            </a:r>
          </a:p>
          <a:p>
            <a:pPr marL="0" indent="0">
              <a:buNone/>
            </a:pPr>
            <a:r>
              <a:rPr lang="en-GB" dirty="0"/>
              <a:t>e.g. </a:t>
            </a:r>
            <a:r>
              <a:rPr lang="en-GB" i="1" dirty="0"/>
              <a:t>I will call an ambulance to take them to the hospital.</a:t>
            </a:r>
          </a:p>
          <a:p>
            <a:pPr marL="0" indent="0">
              <a:buNone/>
            </a:pPr>
            <a:endParaRPr lang="en-GB" b="1" u="sng" dirty="0"/>
          </a:p>
        </p:txBody>
      </p:sp>
      <p:sp>
        <p:nvSpPr>
          <p:cNvPr id="4" name="Arrow: Pentagon 3">
            <a:extLst>
              <a:ext uri="{FF2B5EF4-FFF2-40B4-BE49-F238E27FC236}">
                <a16:creationId xmlns:a16="http://schemas.microsoft.com/office/drawing/2014/main" id="{4D472238-6E4E-641D-2E61-3DC578DC787A}"/>
              </a:ext>
            </a:extLst>
          </p:cNvPr>
          <p:cNvSpPr/>
          <p:nvPr/>
        </p:nvSpPr>
        <p:spPr>
          <a:xfrm>
            <a:off x="950279" y="1937044"/>
            <a:ext cx="1546800" cy="767366"/>
          </a:xfrm>
          <a:prstGeom prst="homePlat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dirty="0"/>
              <a:t>S</a:t>
            </a:r>
            <a:endParaRPr lang="en-US" sz="4000" b="1" dirty="0"/>
          </a:p>
        </p:txBody>
      </p:sp>
      <p:sp>
        <p:nvSpPr>
          <p:cNvPr id="5" name="Arrow: Pentagon 4">
            <a:extLst>
              <a:ext uri="{FF2B5EF4-FFF2-40B4-BE49-F238E27FC236}">
                <a16:creationId xmlns:a16="http://schemas.microsoft.com/office/drawing/2014/main" id="{26ECBE0A-B026-9E1D-40D6-A8365553FE03}"/>
              </a:ext>
            </a:extLst>
          </p:cNvPr>
          <p:cNvSpPr/>
          <p:nvPr/>
        </p:nvSpPr>
        <p:spPr>
          <a:xfrm>
            <a:off x="950279" y="3036852"/>
            <a:ext cx="1558650" cy="767366"/>
          </a:xfrm>
          <a:prstGeom prst="homePlat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dirty="0"/>
              <a:t>B</a:t>
            </a:r>
            <a:endParaRPr lang="en-US" sz="4000" b="1" dirty="0"/>
          </a:p>
        </p:txBody>
      </p:sp>
      <p:sp>
        <p:nvSpPr>
          <p:cNvPr id="6" name="Arrow: Pentagon 5">
            <a:extLst>
              <a:ext uri="{FF2B5EF4-FFF2-40B4-BE49-F238E27FC236}">
                <a16:creationId xmlns:a16="http://schemas.microsoft.com/office/drawing/2014/main" id="{EDAB7918-0436-79A2-FC9D-6AA44B02AE8A}"/>
              </a:ext>
            </a:extLst>
          </p:cNvPr>
          <p:cNvSpPr/>
          <p:nvPr/>
        </p:nvSpPr>
        <p:spPr>
          <a:xfrm>
            <a:off x="991731" y="4136660"/>
            <a:ext cx="1505348" cy="767366"/>
          </a:xfrm>
          <a:prstGeom prst="homePlat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dirty="0"/>
              <a:t>A</a:t>
            </a:r>
            <a:endParaRPr lang="en-US" sz="4000" b="1" dirty="0"/>
          </a:p>
        </p:txBody>
      </p:sp>
      <p:sp>
        <p:nvSpPr>
          <p:cNvPr id="7" name="Arrow: Pentagon 6">
            <a:extLst>
              <a:ext uri="{FF2B5EF4-FFF2-40B4-BE49-F238E27FC236}">
                <a16:creationId xmlns:a16="http://schemas.microsoft.com/office/drawing/2014/main" id="{0B538EA7-12F0-2F73-F735-07B167EB6AF1}"/>
              </a:ext>
            </a:extLst>
          </p:cNvPr>
          <p:cNvSpPr/>
          <p:nvPr/>
        </p:nvSpPr>
        <p:spPr>
          <a:xfrm>
            <a:off x="1003581" y="5236468"/>
            <a:ext cx="1505348" cy="847634"/>
          </a:xfrm>
          <a:prstGeom prst="homePlat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b="1" dirty="0"/>
              <a:t>R</a:t>
            </a:r>
            <a:endParaRPr lang="en-US" sz="4000" b="1" dirty="0"/>
          </a:p>
        </p:txBody>
      </p:sp>
    </p:spTree>
    <p:extLst>
      <p:ext uri="{BB962C8B-B14F-4D97-AF65-F5344CB8AC3E}">
        <p14:creationId xmlns:p14="http://schemas.microsoft.com/office/powerpoint/2010/main" val="31469706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88D81D-E89C-9C66-42C7-3F98895B20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/>
          <a:lstStyle/>
          <a:p>
            <a:r>
              <a:rPr lang="en-GB" b="1" dirty="0"/>
              <a:t>Conclusion</a:t>
            </a:r>
            <a:endParaRPr lang="en-US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8FA8D74-AA95-C1E2-4352-2EE072F895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67464" y="1554196"/>
            <a:ext cx="5758619" cy="518657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Effective communication is an essential skill in health and social care. </a:t>
            </a:r>
          </a:p>
          <a:p>
            <a:pPr>
              <a:lnSpc>
                <a:spcPct val="90000"/>
              </a:lnSpc>
            </a:pPr>
            <a:r>
              <a:rPr lang="en-GB" dirty="0"/>
              <a:t>Good communication ensures people’s needs and feeling are understood.</a:t>
            </a:r>
          </a:p>
          <a:p>
            <a:pPr>
              <a:lnSpc>
                <a:spcPct val="90000"/>
              </a:lnSpc>
            </a:pPr>
            <a:r>
              <a:rPr lang="en-GB" dirty="0"/>
              <a:t>Social care workers should use communication skills consistently to provide high-quality care</a:t>
            </a:r>
          </a:p>
          <a:p>
            <a:pPr>
              <a:lnSpc>
                <a:spcPct val="90000"/>
              </a:lnSpc>
            </a:pPr>
            <a:r>
              <a:rPr lang="en-GB" dirty="0"/>
              <a:t>By listening carefully, speaking clearly, and showing empathy, social care workers can ensure that people feel respected, valued and supported.</a:t>
            </a:r>
          </a:p>
          <a:p>
            <a:pPr>
              <a:lnSpc>
                <a:spcPct val="90000"/>
              </a:lnSpc>
            </a:pPr>
            <a:r>
              <a:rPr lang="en-GB" dirty="0"/>
              <a:t>It helps build trust and positive relationship with individuals.</a:t>
            </a:r>
          </a:p>
          <a:p>
            <a:pPr marL="0" indent="0">
              <a:lnSpc>
                <a:spcPct val="90000"/>
              </a:lnSpc>
              <a:buNone/>
            </a:pPr>
            <a:endParaRPr lang="en-GB" dirty="0"/>
          </a:p>
          <a:p>
            <a:pPr marL="0" indent="0">
              <a:lnSpc>
                <a:spcPct val="90000"/>
              </a:lnSpc>
              <a:buNone/>
            </a:pPr>
            <a:r>
              <a:rPr lang="en-GB" b="1" i="1" dirty="0"/>
              <a:t>Communication helps service users feel listened to, respected and involved in decisions about their care (skills for Care, 2024; NICE,2023).</a:t>
            </a:r>
            <a:endParaRPr lang="en-US" b="1" i="1" dirty="0"/>
          </a:p>
        </p:txBody>
      </p:sp>
      <p:pic>
        <p:nvPicPr>
          <p:cNvPr id="33" name="Picture 32" descr="Top shot of a representation of networks with stick figures.">
            <a:extLst>
              <a:ext uri="{FF2B5EF4-FFF2-40B4-BE49-F238E27FC236}">
                <a16:creationId xmlns:a16="http://schemas.microsoft.com/office/drawing/2014/main" id="{2FA865B0-0797-5A82-3F4C-43A42425FCB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760" r="11927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37" name="Isosceles Triangle 36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793877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D842F7-9E3A-B569-6EF2-2DB93618FB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en-GB" sz="4400"/>
              <a:t>References</a:t>
            </a:r>
            <a:endParaRPr lang="en-US" sz="4400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4" name="Rectangle 23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4F99281F-CCC6-4E04-6212-472EEF66E9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7196609"/>
              </p:ext>
            </p:extLst>
          </p:nvPr>
        </p:nvGraphicFramePr>
        <p:xfrm>
          <a:off x="4916553" y="94456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7426765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Facet</vt:lpstr>
      <vt:lpstr>PowerPoint Presentation</vt:lpstr>
      <vt:lpstr>What is Communication?</vt:lpstr>
      <vt:lpstr>Why is Communication important?</vt:lpstr>
      <vt:lpstr>Applying Communication in Practice </vt:lpstr>
      <vt:lpstr>Approach to communication in HAC SBAR model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Introduction:  What is Communication?</dc:title>
  <dc:creator>sharina irving</dc:creator>
  <cp:lastModifiedBy>sharina irving</cp:lastModifiedBy>
  <cp:revision>5</cp:revision>
  <dcterms:created xsi:type="dcterms:W3CDTF">2026-06-20T21:22:40Z</dcterms:created>
  <dcterms:modified xsi:type="dcterms:W3CDTF">2026-06-21T15:29:02Z</dcterms:modified>
</cp:coreProperties>
</file>