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media/image3.jpg" ContentType="image/jpg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media/image4.jpg" ContentType="image/jpg"/>
  <Override PartName="/ppt/media/image5.jpg" ContentType="image/jpg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2" r:id="rId2"/>
  </p:sldMasterIdLst>
  <p:notesMasterIdLst>
    <p:notesMasterId r:id="rId39"/>
  </p:notesMasterIdLst>
  <p:sldIdLst>
    <p:sldId id="421" r:id="rId3"/>
    <p:sldId id="607" r:id="rId4"/>
    <p:sldId id="628" r:id="rId5"/>
    <p:sldId id="633" r:id="rId6"/>
    <p:sldId id="272" r:id="rId7"/>
    <p:sldId id="299" r:id="rId8"/>
    <p:sldId id="300" r:id="rId9"/>
    <p:sldId id="388" r:id="rId10"/>
    <p:sldId id="630" r:id="rId11"/>
    <p:sldId id="635" r:id="rId12"/>
    <p:sldId id="270" r:id="rId13"/>
    <p:sldId id="271" r:id="rId14"/>
    <p:sldId id="637" r:id="rId15"/>
    <p:sldId id="636" r:id="rId16"/>
    <p:sldId id="634" r:id="rId17"/>
    <p:sldId id="638" r:id="rId18"/>
    <p:sldId id="625" r:id="rId19"/>
    <p:sldId id="622" r:id="rId20"/>
    <p:sldId id="617" r:id="rId21"/>
    <p:sldId id="266" r:id="rId22"/>
    <p:sldId id="620" r:id="rId23"/>
    <p:sldId id="621" r:id="rId24"/>
    <p:sldId id="618" r:id="rId25"/>
    <p:sldId id="624" r:id="rId26"/>
    <p:sldId id="261" r:id="rId27"/>
    <p:sldId id="262" r:id="rId28"/>
    <p:sldId id="264" r:id="rId29"/>
    <p:sldId id="626" r:id="rId30"/>
    <p:sldId id="629" r:id="rId31"/>
    <p:sldId id="298" r:id="rId32"/>
    <p:sldId id="306" r:id="rId33"/>
    <p:sldId id="568" r:id="rId34"/>
    <p:sldId id="631" r:id="rId35"/>
    <p:sldId id="632" r:id="rId36"/>
    <p:sldId id="584" r:id="rId37"/>
    <p:sldId id="378" r:id="rId38"/>
  </p:sldIdLst>
  <p:sldSz cx="12192000" cy="6858000"/>
  <p:notesSz cx="6858000" cy="9144000"/>
  <p:custDataLst>
    <p:tags r:id="rId4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04F1273-F14D-4F74-8603-BF593CA1E0FD}" v="115" dt="2024-01-30T08:35:45.9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0" d="100"/>
        <a:sy n="120" d="100"/>
      </p:scale>
      <p:origin x="0" y="-484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viewProps" Target="view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tags" Target="tags/tag1.xml"/><Relationship Id="rId45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theme" Target="theme/theme1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microsoft.com/office/2015/10/relationships/revisionInfo" Target="revisionInfo.xml"/><Relationship Id="rId20" Type="http://schemas.openxmlformats.org/officeDocument/2006/relationships/slide" Target="slides/slide18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C04F1273-F14D-4F74-8603-BF593CA1E0FD}"/>
    <pc:docChg chg="modSld">
      <pc:chgData name="Vasilios Tavlaridis" userId="cf0f3e73-e183-4ecf-9d20-cf90aae84965" providerId="ADAL" clId="{C04F1273-F14D-4F74-8603-BF593CA1E0FD}" dt="2024-01-30T08:35:45.930" v="113"/>
      <pc:docMkLst>
        <pc:docMk/>
      </pc:docMkLst>
      <pc:sldChg chg="modAnim">
        <pc:chgData name="Vasilios Tavlaridis" userId="cf0f3e73-e183-4ecf-9d20-cf90aae84965" providerId="ADAL" clId="{C04F1273-F14D-4F74-8603-BF593CA1E0FD}" dt="2024-01-30T08:32:21.801" v="91"/>
        <pc:sldMkLst>
          <pc:docMk/>
          <pc:sldMk cId="2501821825" sldId="261"/>
        </pc:sldMkLst>
      </pc:sldChg>
      <pc:sldChg chg="modAnim">
        <pc:chgData name="Vasilios Tavlaridis" userId="cf0f3e73-e183-4ecf-9d20-cf90aae84965" providerId="ADAL" clId="{C04F1273-F14D-4F74-8603-BF593CA1E0FD}" dt="2024-01-30T08:31:05.031" v="66"/>
        <pc:sldMkLst>
          <pc:docMk/>
          <pc:sldMk cId="3893247877" sldId="262"/>
        </pc:sldMkLst>
      </pc:sldChg>
      <pc:sldChg chg="modSp modAnim">
        <pc:chgData name="Vasilios Tavlaridis" userId="cf0f3e73-e183-4ecf-9d20-cf90aae84965" providerId="ADAL" clId="{C04F1273-F14D-4F74-8603-BF593CA1E0FD}" dt="2024-01-30T08:32:40.163" v="94"/>
        <pc:sldMkLst>
          <pc:docMk/>
          <pc:sldMk cId="3412350148" sldId="264"/>
        </pc:sldMkLst>
        <pc:picChg chg="mod">
          <ac:chgData name="Vasilios Tavlaridis" userId="cf0f3e73-e183-4ecf-9d20-cf90aae84965" providerId="ADAL" clId="{C04F1273-F14D-4F74-8603-BF593CA1E0FD}" dt="2024-01-30T08:32:26.869" v="92" actId="1076"/>
          <ac:picMkLst>
            <pc:docMk/>
            <pc:sldMk cId="3412350148" sldId="264"/>
            <ac:picMk id="3074" creationId="{00000000-0000-0000-0000-000000000000}"/>
          </ac:picMkLst>
        </pc:picChg>
      </pc:sldChg>
      <pc:sldChg chg="modAnim">
        <pc:chgData name="Vasilios Tavlaridis" userId="cf0f3e73-e183-4ecf-9d20-cf90aae84965" providerId="ADAL" clId="{C04F1273-F14D-4F74-8603-BF593CA1E0FD}" dt="2024-01-30T08:28:46.481" v="41"/>
        <pc:sldMkLst>
          <pc:docMk/>
          <pc:sldMk cId="0" sldId="266"/>
        </pc:sldMkLst>
      </pc:sldChg>
      <pc:sldChg chg="modAnim">
        <pc:chgData name="Vasilios Tavlaridis" userId="cf0f3e73-e183-4ecf-9d20-cf90aae84965" providerId="ADAL" clId="{C04F1273-F14D-4F74-8603-BF593CA1E0FD}" dt="2024-01-30T08:27:09.411" v="22"/>
        <pc:sldMkLst>
          <pc:docMk/>
          <pc:sldMk cId="2111002214" sldId="270"/>
        </pc:sldMkLst>
      </pc:sldChg>
      <pc:sldChg chg="modAnim">
        <pc:chgData name="Vasilios Tavlaridis" userId="cf0f3e73-e183-4ecf-9d20-cf90aae84965" providerId="ADAL" clId="{C04F1273-F14D-4F74-8603-BF593CA1E0FD}" dt="2024-01-30T08:27:21.589" v="24"/>
        <pc:sldMkLst>
          <pc:docMk/>
          <pc:sldMk cId="3822701966" sldId="271"/>
        </pc:sldMkLst>
      </pc:sldChg>
      <pc:sldChg chg="modAnim">
        <pc:chgData name="Vasilios Tavlaridis" userId="cf0f3e73-e183-4ecf-9d20-cf90aae84965" providerId="ADAL" clId="{C04F1273-F14D-4F74-8603-BF593CA1E0FD}" dt="2024-01-30T08:25:50.263" v="7"/>
        <pc:sldMkLst>
          <pc:docMk/>
          <pc:sldMk cId="805733387" sldId="272"/>
        </pc:sldMkLst>
      </pc:sldChg>
      <pc:sldChg chg="modAnim">
        <pc:chgData name="Vasilios Tavlaridis" userId="cf0f3e73-e183-4ecf-9d20-cf90aae84965" providerId="ADAL" clId="{C04F1273-F14D-4F74-8603-BF593CA1E0FD}" dt="2024-01-30T08:33:08.775" v="100"/>
        <pc:sldMkLst>
          <pc:docMk/>
          <pc:sldMk cId="0" sldId="298"/>
        </pc:sldMkLst>
      </pc:sldChg>
      <pc:sldChg chg="modAnim">
        <pc:chgData name="Vasilios Tavlaridis" userId="cf0f3e73-e183-4ecf-9d20-cf90aae84965" providerId="ADAL" clId="{C04F1273-F14D-4F74-8603-BF593CA1E0FD}" dt="2024-01-30T08:26:18.616" v="10"/>
        <pc:sldMkLst>
          <pc:docMk/>
          <pc:sldMk cId="563843211" sldId="299"/>
        </pc:sldMkLst>
      </pc:sldChg>
      <pc:sldChg chg="modAnim">
        <pc:chgData name="Vasilios Tavlaridis" userId="cf0f3e73-e183-4ecf-9d20-cf90aae84965" providerId="ADAL" clId="{C04F1273-F14D-4F74-8603-BF593CA1E0FD}" dt="2024-01-30T08:26:32.520" v="13"/>
        <pc:sldMkLst>
          <pc:docMk/>
          <pc:sldMk cId="3307783516" sldId="300"/>
        </pc:sldMkLst>
      </pc:sldChg>
      <pc:sldChg chg="modAnim">
        <pc:chgData name="Vasilios Tavlaridis" userId="cf0f3e73-e183-4ecf-9d20-cf90aae84965" providerId="ADAL" clId="{C04F1273-F14D-4F74-8603-BF593CA1E0FD}" dt="2024-01-30T08:33:20.878" v="103"/>
        <pc:sldMkLst>
          <pc:docMk/>
          <pc:sldMk cId="0" sldId="306"/>
        </pc:sldMkLst>
      </pc:sldChg>
      <pc:sldChg chg="modAnim">
        <pc:chgData name="Vasilios Tavlaridis" userId="cf0f3e73-e183-4ecf-9d20-cf90aae84965" providerId="ADAL" clId="{C04F1273-F14D-4F74-8603-BF593CA1E0FD}" dt="2024-01-30T08:26:37.319" v="14"/>
        <pc:sldMkLst>
          <pc:docMk/>
          <pc:sldMk cId="1625407034" sldId="388"/>
        </pc:sldMkLst>
      </pc:sldChg>
      <pc:sldChg chg="modAnim">
        <pc:chgData name="Vasilios Tavlaridis" userId="cf0f3e73-e183-4ecf-9d20-cf90aae84965" providerId="ADAL" clId="{C04F1273-F14D-4F74-8603-BF593CA1E0FD}" dt="2024-01-30T08:33:33.066" v="105"/>
        <pc:sldMkLst>
          <pc:docMk/>
          <pc:sldMk cId="494894843" sldId="568"/>
        </pc:sldMkLst>
      </pc:sldChg>
      <pc:sldChg chg="modAnim">
        <pc:chgData name="Vasilios Tavlaridis" userId="cf0f3e73-e183-4ecf-9d20-cf90aae84965" providerId="ADAL" clId="{C04F1273-F14D-4F74-8603-BF593CA1E0FD}" dt="2024-01-30T08:35:36.969" v="112"/>
        <pc:sldMkLst>
          <pc:docMk/>
          <pc:sldMk cId="1989970384" sldId="607"/>
        </pc:sldMkLst>
      </pc:sldChg>
      <pc:sldChg chg="modAnim">
        <pc:chgData name="Vasilios Tavlaridis" userId="cf0f3e73-e183-4ecf-9d20-cf90aae84965" providerId="ADAL" clId="{C04F1273-F14D-4F74-8603-BF593CA1E0FD}" dt="2024-01-30T08:28:33.832" v="38"/>
        <pc:sldMkLst>
          <pc:docMk/>
          <pc:sldMk cId="133318976" sldId="617"/>
        </pc:sldMkLst>
      </pc:sldChg>
      <pc:sldChg chg="modAnim">
        <pc:chgData name="Vasilios Tavlaridis" userId="cf0f3e73-e183-4ecf-9d20-cf90aae84965" providerId="ADAL" clId="{C04F1273-F14D-4F74-8603-BF593CA1E0FD}" dt="2024-01-30T08:29:28.481" v="50"/>
        <pc:sldMkLst>
          <pc:docMk/>
          <pc:sldMk cId="362162986" sldId="618"/>
        </pc:sldMkLst>
      </pc:sldChg>
      <pc:sldChg chg="modAnim">
        <pc:chgData name="Vasilios Tavlaridis" userId="cf0f3e73-e183-4ecf-9d20-cf90aae84965" providerId="ADAL" clId="{C04F1273-F14D-4F74-8603-BF593CA1E0FD}" dt="2024-01-30T08:29:02.944" v="44"/>
        <pc:sldMkLst>
          <pc:docMk/>
          <pc:sldMk cId="1862604686" sldId="620"/>
        </pc:sldMkLst>
      </pc:sldChg>
      <pc:sldChg chg="modAnim">
        <pc:chgData name="Vasilios Tavlaridis" userId="cf0f3e73-e183-4ecf-9d20-cf90aae84965" providerId="ADAL" clId="{C04F1273-F14D-4F74-8603-BF593CA1E0FD}" dt="2024-01-30T08:29:15.403" v="47"/>
        <pc:sldMkLst>
          <pc:docMk/>
          <pc:sldMk cId="1742539936" sldId="621"/>
        </pc:sldMkLst>
      </pc:sldChg>
      <pc:sldChg chg="modAnim">
        <pc:chgData name="Vasilios Tavlaridis" userId="cf0f3e73-e183-4ecf-9d20-cf90aae84965" providerId="ADAL" clId="{C04F1273-F14D-4F74-8603-BF593CA1E0FD}" dt="2024-01-30T08:28:20.137" v="36"/>
        <pc:sldMkLst>
          <pc:docMk/>
          <pc:sldMk cId="1545844988" sldId="622"/>
        </pc:sldMkLst>
      </pc:sldChg>
      <pc:sldChg chg="modAnim">
        <pc:chgData name="Vasilios Tavlaridis" userId="cf0f3e73-e183-4ecf-9d20-cf90aae84965" providerId="ADAL" clId="{C04F1273-F14D-4F74-8603-BF593CA1E0FD}" dt="2024-01-30T08:29:40.969" v="53"/>
        <pc:sldMkLst>
          <pc:docMk/>
          <pc:sldMk cId="1489824860" sldId="624"/>
        </pc:sldMkLst>
      </pc:sldChg>
      <pc:sldChg chg="modAnim">
        <pc:chgData name="Vasilios Tavlaridis" userId="cf0f3e73-e183-4ecf-9d20-cf90aae84965" providerId="ADAL" clId="{C04F1273-F14D-4F74-8603-BF593CA1E0FD}" dt="2024-01-30T08:28:03.080" v="33"/>
        <pc:sldMkLst>
          <pc:docMk/>
          <pc:sldMk cId="916908517" sldId="625"/>
        </pc:sldMkLst>
      </pc:sldChg>
      <pc:sldChg chg="modAnim">
        <pc:chgData name="Vasilios Tavlaridis" userId="cf0f3e73-e183-4ecf-9d20-cf90aae84965" providerId="ADAL" clId="{C04F1273-F14D-4F74-8603-BF593CA1E0FD}" dt="2024-01-30T08:32:53.233" v="97"/>
        <pc:sldMkLst>
          <pc:docMk/>
          <pc:sldMk cId="755477909" sldId="626"/>
        </pc:sldMkLst>
      </pc:sldChg>
      <pc:sldChg chg="modAnim">
        <pc:chgData name="Vasilios Tavlaridis" userId="cf0f3e73-e183-4ecf-9d20-cf90aae84965" providerId="ADAL" clId="{C04F1273-F14D-4F74-8603-BF593CA1E0FD}" dt="2024-01-30T08:25:31.231" v="3"/>
        <pc:sldMkLst>
          <pc:docMk/>
          <pc:sldMk cId="2590945140" sldId="628"/>
        </pc:sldMkLst>
      </pc:sldChg>
      <pc:sldChg chg="modSp modAnim">
        <pc:chgData name="Vasilios Tavlaridis" userId="cf0f3e73-e183-4ecf-9d20-cf90aae84965" providerId="ADAL" clId="{C04F1273-F14D-4F74-8603-BF593CA1E0FD}" dt="2024-01-30T08:26:54.937" v="18"/>
        <pc:sldMkLst>
          <pc:docMk/>
          <pc:sldMk cId="4139691670" sldId="630"/>
        </pc:sldMkLst>
        <pc:spChg chg="mod">
          <ac:chgData name="Vasilios Tavlaridis" userId="cf0f3e73-e183-4ecf-9d20-cf90aae84965" providerId="ADAL" clId="{C04F1273-F14D-4F74-8603-BF593CA1E0FD}" dt="2024-01-30T08:26:45.523" v="16" actId="15"/>
          <ac:spMkLst>
            <pc:docMk/>
            <pc:sldMk cId="4139691670" sldId="630"/>
            <ac:spMk id="3" creationId="{D47527A0-BE0B-87BE-B47C-C25F0750C3B2}"/>
          </ac:spMkLst>
        </pc:spChg>
      </pc:sldChg>
      <pc:sldChg chg="modAnim">
        <pc:chgData name="Vasilios Tavlaridis" userId="cf0f3e73-e183-4ecf-9d20-cf90aae84965" providerId="ADAL" clId="{C04F1273-F14D-4F74-8603-BF593CA1E0FD}" dt="2024-01-30T08:33:43.303" v="107"/>
        <pc:sldMkLst>
          <pc:docMk/>
          <pc:sldMk cId="3032010769" sldId="631"/>
        </pc:sldMkLst>
      </pc:sldChg>
      <pc:sldChg chg="modAnim">
        <pc:chgData name="Vasilios Tavlaridis" userId="cf0f3e73-e183-4ecf-9d20-cf90aae84965" providerId="ADAL" clId="{C04F1273-F14D-4F74-8603-BF593CA1E0FD}" dt="2024-01-30T08:33:55.290" v="110"/>
        <pc:sldMkLst>
          <pc:docMk/>
          <pc:sldMk cId="2119033844" sldId="632"/>
        </pc:sldMkLst>
      </pc:sldChg>
      <pc:sldChg chg="modAnim">
        <pc:chgData name="Vasilios Tavlaridis" userId="cf0f3e73-e183-4ecf-9d20-cf90aae84965" providerId="ADAL" clId="{C04F1273-F14D-4F74-8603-BF593CA1E0FD}" dt="2024-01-30T08:35:45.930" v="113"/>
        <pc:sldMkLst>
          <pc:docMk/>
          <pc:sldMk cId="2479815402" sldId="633"/>
        </pc:sldMkLst>
      </pc:sldChg>
      <pc:sldChg chg="modAnim">
        <pc:chgData name="Vasilios Tavlaridis" userId="cf0f3e73-e183-4ecf-9d20-cf90aae84965" providerId="ADAL" clId="{C04F1273-F14D-4F74-8603-BF593CA1E0FD}" dt="2024-01-30T08:27:54.863" v="31"/>
        <pc:sldMkLst>
          <pc:docMk/>
          <pc:sldMk cId="4139901297" sldId="634"/>
        </pc:sldMkLst>
      </pc:sldChg>
      <pc:sldChg chg="modAnim">
        <pc:chgData name="Vasilios Tavlaridis" userId="cf0f3e73-e183-4ecf-9d20-cf90aae84965" providerId="ADAL" clId="{C04F1273-F14D-4F74-8603-BF593CA1E0FD}" dt="2024-01-30T08:27:02.312" v="20"/>
        <pc:sldMkLst>
          <pc:docMk/>
          <pc:sldMk cId="3351678801" sldId="635"/>
        </pc:sldMkLst>
      </pc:sldChg>
      <pc:sldChg chg="modAnim">
        <pc:chgData name="Vasilios Tavlaridis" userId="cf0f3e73-e183-4ecf-9d20-cf90aae84965" providerId="ADAL" clId="{C04F1273-F14D-4F74-8603-BF593CA1E0FD}" dt="2024-01-30T08:27:43.666" v="28"/>
        <pc:sldMkLst>
          <pc:docMk/>
          <pc:sldMk cId="3159628043" sldId="636"/>
        </pc:sldMkLst>
      </pc:sldChg>
      <pc:sldChg chg="modAnim">
        <pc:chgData name="Vasilios Tavlaridis" userId="cf0f3e73-e183-4ecf-9d20-cf90aae84965" providerId="ADAL" clId="{C04F1273-F14D-4F74-8603-BF593CA1E0FD}" dt="2024-01-30T08:27:33.320" v="26"/>
        <pc:sldMkLst>
          <pc:docMk/>
          <pc:sldMk cId="3485667367" sldId="637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31B8ED-B80A-4B3B-B374-1A8C3BEDDC97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B763FF2-61AA-4CF8-ADAB-110A4FA6210E}">
      <dgm:prSet phldrT="[Text]"/>
      <dgm:spPr/>
      <dgm:t>
        <a:bodyPr/>
        <a:lstStyle/>
        <a:p>
          <a:r>
            <a:rPr lang="en-GB" dirty="0"/>
            <a:t>Problem statement/ Topic</a:t>
          </a:r>
        </a:p>
      </dgm:t>
    </dgm:pt>
    <dgm:pt modelId="{7A6ED937-22EC-494B-9AAE-9A20AC1A7521}" type="parTrans" cxnId="{3EBE0880-9B2C-4805-A1B1-F7F26B6635EB}">
      <dgm:prSet/>
      <dgm:spPr/>
      <dgm:t>
        <a:bodyPr/>
        <a:lstStyle/>
        <a:p>
          <a:endParaRPr lang="en-GB"/>
        </a:p>
      </dgm:t>
    </dgm:pt>
    <dgm:pt modelId="{AFCEE963-0184-4514-8663-5F40FFE60AC1}" type="sibTrans" cxnId="{3EBE0880-9B2C-4805-A1B1-F7F26B6635EB}">
      <dgm:prSet/>
      <dgm:spPr/>
      <dgm:t>
        <a:bodyPr/>
        <a:lstStyle/>
        <a:p>
          <a:endParaRPr lang="en-GB"/>
        </a:p>
      </dgm:t>
    </dgm:pt>
    <dgm:pt modelId="{596AC5FB-1515-40E2-B5D3-611B5E636E0F}">
      <dgm:prSet phldrT="[Text]"/>
      <dgm:spPr/>
      <dgm:t>
        <a:bodyPr/>
        <a:lstStyle/>
        <a:p>
          <a:r>
            <a:rPr lang="en-GB"/>
            <a:t>Research Question/s</a:t>
          </a:r>
          <a:endParaRPr lang="en-GB" dirty="0"/>
        </a:p>
      </dgm:t>
    </dgm:pt>
    <dgm:pt modelId="{B0C6ABED-5BE8-4582-8C5B-2D5DAFD356ED}" type="parTrans" cxnId="{D516D30F-104A-43BE-AB90-E8150E7D4828}">
      <dgm:prSet/>
      <dgm:spPr/>
      <dgm:t>
        <a:bodyPr/>
        <a:lstStyle/>
        <a:p>
          <a:endParaRPr lang="en-GB"/>
        </a:p>
      </dgm:t>
    </dgm:pt>
    <dgm:pt modelId="{D6DBD378-0A3A-49CB-A05C-985D316E30BD}" type="sibTrans" cxnId="{D516D30F-104A-43BE-AB90-E8150E7D4828}">
      <dgm:prSet/>
      <dgm:spPr/>
      <dgm:t>
        <a:bodyPr/>
        <a:lstStyle/>
        <a:p>
          <a:endParaRPr lang="en-GB"/>
        </a:p>
      </dgm:t>
    </dgm:pt>
    <dgm:pt modelId="{CD843C33-5309-455D-A5FD-CABDDDB76667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/>
            <a:t>Research Method</a:t>
          </a:r>
        </a:p>
      </dgm:t>
    </dgm:pt>
    <dgm:pt modelId="{4EA155D5-80D4-46B8-962A-D2EC0FB91969}" type="parTrans" cxnId="{7FBA5560-432E-4D37-A76A-0CD4722F4C55}">
      <dgm:prSet/>
      <dgm:spPr/>
      <dgm:t>
        <a:bodyPr/>
        <a:lstStyle/>
        <a:p>
          <a:endParaRPr lang="en-GB"/>
        </a:p>
      </dgm:t>
    </dgm:pt>
    <dgm:pt modelId="{FFD7EEFF-B8A7-494C-B1A7-F7A965BD04B8}" type="sibTrans" cxnId="{7FBA5560-432E-4D37-A76A-0CD4722F4C55}">
      <dgm:prSet/>
      <dgm:spPr/>
      <dgm:t>
        <a:bodyPr/>
        <a:lstStyle/>
        <a:p>
          <a:endParaRPr lang="en-GB"/>
        </a:p>
      </dgm:t>
    </dgm:pt>
    <dgm:pt modelId="{A06F677B-4FB1-44D4-B437-8EA18792AE5B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/>
            <a:t>Ethics</a:t>
          </a:r>
        </a:p>
      </dgm:t>
    </dgm:pt>
    <dgm:pt modelId="{D2819C30-F00E-4D83-A2B4-4DA1ACF0FA23}" type="parTrans" cxnId="{306451FE-4007-4CF3-815C-6AA155A18ECB}">
      <dgm:prSet/>
      <dgm:spPr/>
      <dgm:t>
        <a:bodyPr/>
        <a:lstStyle/>
        <a:p>
          <a:endParaRPr lang="en-GB"/>
        </a:p>
      </dgm:t>
    </dgm:pt>
    <dgm:pt modelId="{235174C9-3231-4094-A88B-4A9F049BA773}" type="sibTrans" cxnId="{306451FE-4007-4CF3-815C-6AA155A18ECB}">
      <dgm:prSet/>
      <dgm:spPr/>
      <dgm:t>
        <a:bodyPr/>
        <a:lstStyle/>
        <a:p>
          <a:endParaRPr lang="en-GB"/>
        </a:p>
      </dgm:t>
    </dgm:pt>
    <dgm:pt modelId="{62455F8E-9885-4336-BF01-D7EF04DF9900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/>
            <a:t>Sampling</a:t>
          </a:r>
        </a:p>
      </dgm:t>
    </dgm:pt>
    <dgm:pt modelId="{A7FE48A9-D49E-43A2-9099-9ED8C88614CF}" type="parTrans" cxnId="{BBBC378F-71A1-476F-A58A-33197C6C2EBB}">
      <dgm:prSet/>
      <dgm:spPr/>
      <dgm:t>
        <a:bodyPr/>
        <a:lstStyle/>
        <a:p>
          <a:endParaRPr lang="en-GB"/>
        </a:p>
      </dgm:t>
    </dgm:pt>
    <dgm:pt modelId="{4E98B72F-B9F3-49E9-9D00-C44A20A62EAC}" type="sibTrans" cxnId="{BBBC378F-71A1-476F-A58A-33197C6C2EBB}">
      <dgm:prSet/>
      <dgm:spPr/>
      <dgm:t>
        <a:bodyPr/>
        <a:lstStyle/>
        <a:p>
          <a:endParaRPr lang="en-GB"/>
        </a:p>
      </dgm:t>
    </dgm:pt>
    <dgm:pt modelId="{0B2148F6-3330-4C0D-A703-8CD4C5FDC267}">
      <dgm:prSet/>
      <dgm:spPr>
        <a:solidFill>
          <a:srgbClr val="FF0000"/>
        </a:solidFill>
      </dgm:spPr>
      <dgm:t>
        <a:bodyPr/>
        <a:lstStyle/>
        <a:p>
          <a:r>
            <a:rPr lang="en-GB" dirty="0"/>
            <a:t>Data Collection</a:t>
          </a:r>
        </a:p>
      </dgm:t>
    </dgm:pt>
    <dgm:pt modelId="{FFB07F3E-0884-4BD9-BE27-4D3E397CDF8A}" type="parTrans" cxnId="{F15E1D30-742A-409F-82A1-C04CB8A988E2}">
      <dgm:prSet/>
      <dgm:spPr/>
      <dgm:t>
        <a:bodyPr/>
        <a:lstStyle/>
        <a:p>
          <a:endParaRPr lang="en-GB"/>
        </a:p>
      </dgm:t>
    </dgm:pt>
    <dgm:pt modelId="{A72C13E2-7ED6-424A-A324-49996C7BC39A}" type="sibTrans" cxnId="{F15E1D30-742A-409F-82A1-C04CB8A988E2}">
      <dgm:prSet/>
      <dgm:spPr/>
      <dgm:t>
        <a:bodyPr/>
        <a:lstStyle/>
        <a:p>
          <a:endParaRPr lang="en-GB"/>
        </a:p>
      </dgm:t>
    </dgm:pt>
    <dgm:pt modelId="{5A2A5E43-80D8-46C2-A4E0-9FD331B15D4C}">
      <dgm:prSet/>
      <dgm:spPr/>
      <dgm:t>
        <a:bodyPr/>
        <a:lstStyle/>
        <a:p>
          <a:r>
            <a:rPr lang="en-GB" dirty="0"/>
            <a:t>Data Processing &amp; Analysis</a:t>
          </a:r>
        </a:p>
      </dgm:t>
    </dgm:pt>
    <dgm:pt modelId="{178A3E10-667E-4107-BF05-A3B90FDF20D7}" type="parTrans" cxnId="{0E0D5D46-F2D8-43D2-AF6F-337BDAA2F316}">
      <dgm:prSet/>
      <dgm:spPr/>
      <dgm:t>
        <a:bodyPr/>
        <a:lstStyle/>
        <a:p>
          <a:endParaRPr lang="en-GB"/>
        </a:p>
      </dgm:t>
    </dgm:pt>
    <dgm:pt modelId="{4E2328B0-A35B-42AD-874F-EC06E4DA2654}" type="sibTrans" cxnId="{0E0D5D46-F2D8-43D2-AF6F-337BDAA2F316}">
      <dgm:prSet/>
      <dgm:spPr/>
      <dgm:t>
        <a:bodyPr/>
        <a:lstStyle/>
        <a:p>
          <a:endParaRPr lang="en-GB"/>
        </a:p>
      </dgm:t>
    </dgm:pt>
    <dgm:pt modelId="{E4954869-0AC0-4AED-9D50-0B61A956F268}">
      <dgm:prSet/>
      <dgm:spPr/>
      <dgm:t>
        <a:bodyPr/>
        <a:lstStyle/>
        <a:p>
          <a:r>
            <a:rPr lang="en-GB" dirty="0"/>
            <a:t>Conclusion</a:t>
          </a:r>
        </a:p>
      </dgm:t>
    </dgm:pt>
    <dgm:pt modelId="{09BFDD2D-5E6C-471B-A892-3B6B54395595}" type="parTrans" cxnId="{4042AF4E-3911-47B2-A9FC-5249A45A1F51}">
      <dgm:prSet/>
      <dgm:spPr/>
      <dgm:t>
        <a:bodyPr/>
        <a:lstStyle/>
        <a:p>
          <a:endParaRPr lang="en-GB"/>
        </a:p>
      </dgm:t>
    </dgm:pt>
    <dgm:pt modelId="{1EA36924-254A-4CC1-B93B-233F95533A70}" type="sibTrans" cxnId="{4042AF4E-3911-47B2-A9FC-5249A45A1F51}">
      <dgm:prSet/>
      <dgm:spPr/>
      <dgm:t>
        <a:bodyPr/>
        <a:lstStyle/>
        <a:p>
          <a:endParaRPr lang="en-GB"/>
        </a:p>
      </dgm:t>
    </dgm:pt>
    <dgm:pt modelId="{422872FB-9515-4615-BF2E-C6C6BDAE62DF}" type="pres">
      <dgm:prSet presAssocID="{C231B8ED-B80A-4B3B-B374-1A8C3BEDDC97}" presName="diagram" presStyleCnt="0">
        <dgm:presLayoutVars>
          <dgm:dir/>
          <dgm:resizeHandles val="exact"/>
        </dgm:presLayoutVars>
      </dgm:prSet>
      <dgm:spPr/>
    </dgm:pt>
    <dgm:pt modelId="{8672DD60-2FFF-4231-819C-A37FA7A983D5}" type="pres">
      <dgm:prSet presAssocID="{BB763FF2-61AA-4CF8-ADAB-110A4FA6210E}" presName="node" presStyleLbl="node1" presStyleIdx="0" presStyleCnt="8">
        <dgm:presLayoutVars>
          <dgm:bulletEnabled val="1"/>
        </dgm:presLayoutVars>
      </dgm:prSet>
      <dgm:spPr/>
    </dgm:pt>
    <dgm:pt modelId="{AB8483A0-7085-4A26-911D-C8A8D03F158D}" type="pres">
      <dgm:prSet presAssocID="{AFCEE963-0184-4514-8663-5F40FFE60AC1}" presName="sibTrans" presStyleLbl="sibTrans2D1" presStyleIdx="0" presStyleCnt="7"/>
      <dgm:spPr/>
    </dgm:pt>
    <dgm:pt modelId="{13EA3A46-B352-4900-96AD-ABEE7670E45B}" type="pres">
      <dgm:prSet presAssocID="{AFCEE963-0184-4514-8663-5F40FFE60AC1}" presName="connectorText" presStyleLbl="sibTrans2D1" presStyleIdx="0" presStyleCnt="7"/>
      <dgm:spPr/>
    </dgm:pt>
    <dgm:pt modelId="{DB59A057-267E-4018-AF54-AAD07BFCF028}" type="pres">
      <dgm:prSet presAssocID="{596AC5FB-1515-40E2-B5D3-611B5E636E0F}" presName="node" presStyleLbl="node1" presStyleIdx="1" presStyleCnt="8">
        <dgm:presLayoutVars>
          <dgm:bulletEnabled val="1"/>
        </dgm:presLayoutVars>
      </dgm:prSet>
      <dgm:spPr/>
    </dgm:pt>
    <dgm:pt modelId="{B904267D-F87A-4F45-9324-26CC69D87ADA}" type="pres">
      <dgm:prSet presAssocID="{D6DBD378-0A3A-49CB-A05C-985D316E30BD}" presName="sibTrans" presStyleLbl="sibTrans2D1" presStyleIdx="1" presStyleCnt="7"/>
      <dgm:spPr/>
    </dgm:pt>
    <dgm:pt modelId="{1B1EBF52-B38C-4403-95BF-774FC4A60A93}" type="pres">
      <dgm:prSet presAssocID="{D6DBD378-0A3A-49CB-A05C-985D316E30BD}" presName="connectorText" presStyleLbl="sibTrans2D1" presStyleIdx="1" presStyleCnt="7"/>
      <dgm:spPr/>
    </dgm:pt>
    <dgm:pt modelId="{E3E3D9D3-5ADF-4E6A-969C-B71E13DA4F71}" type="pres">
      <dgm:prSet presAssocID="{CD843C33-5309-455D-A5FD-CABDDDB76667}" presName="node" presStyleLbl="node1" presStyleIdx="2" presStyleCnt="8">
        <dgm:presLayoutVars>
          <dgm:bulletEnabled val="1"/>
        </dgm:presLayoutVars>
      </dgm:prSet>
      <dgm:spPr/>
    </dgm:pt>
    <dgm:pt modelId="{3FE27178-73EA-484E-9F07-DD739025E40B}" type="pres">
      <dgm:prSet presAssocID="{FFD7EEFF-B8A7-494C-B1A7-F7A965BD04B8}" presName="sibTrans" presStyleLbl="sibTrans2D1" presStyleIdx="2" presStyleCnt="7"/>
      <dgm:spPr/>
    </dgm:pt>
    <dgm:pt modelId="{A1E3AE7C-DC35-4894-9CA6-844C11AD92C0}" type="pres">
      <dgm:prSet presAssocID="{FFD7EEFF-B8A7-494C-B1A7-F7A965BD04B8}" presName="connectorText" presStyleLbl="sibTrans2D1" presStyleIdx="2" presStyleCnt="7"/>
      <dgm:spPr/>
    </dgm:pt>
    <dgm:pt modelId="{4E99AE15-35A8-4B7A-BB98-5CC93C1C1341}" type="pres">
      <dgm:prSet presAssocID="{A06F677B-4FB1-44D4-B437-8EA18792AE5B}" presName="node" presStyleLbl="node1" presStyleIdx="3" presStyleCnt="8">
        <dgm:presLayoutVars>
          <dgm:bulletEnabled val="1"/>
        </dgm:presLayoutVars>
      </dgm:prSet>
      <dgm:spPr/>
    </dgm:pt>
    <dgm:pt modelId="{9453984C-21D0-406A-AE08-CF7AFF8B178D}" type="pres">
      <dgm:prSet presAssocID="{235174C9-3231-4094-A88B-4A9F049BA773}" presName="sibTrans" presStyleLbl="sibTrans2D1" presStyleIdx="3" presStyleCnt="7"/>
      <dgm:spPr/>
    </dgm:pt>
    <dgm:pt modelId="{58719D6A-487E-4123-ABFB-D10713FA5838}" type="pres">
      <dgm:prSet presAssocID="{235174C9-3231-4094-A88B-4A9F049BA773}" presName="connectorText" presStyleLbl="sibTrans2D1" presStyleIdx="3" presStyleCnt="7"/>
      <dgm:spPr/>
    </dgm:pt>
    <dgm:pt modelId="{44D3451B-5480-4D48-A5EF-3E791034F3D5}" type="pres">
      <dgm:prSet presAssocID="{62455F8E-9885-4336-BF01-D7EF04DF9900}" presName="node" presStyleLbl="node1" presStyleIdx="4" presStyleCnt="8">
        <dgm:presLayoutVars>
          <dgm:bulletEnabled val="1"/>
        </dgm:presLayoutVars>
      </dgm:prSet>
      <dgm:spPr/>
    </dgm:pt>
    <dgm:pt modelId="{3A057944-0E4D-42C3-ADFE-A5E51C07C713}" type="pres">
      <dgm:prSet presAssocID="{4E98B72F-B9F3-49E9-9D00-C44A20A62EAC}" presName="sibTrans" presStyleLbl="sibTrans2D1" presStyleIdx="4" presStyleCnt="7"/>
      <dgm:spPr/>
    </dgm:pt>
    <dgm:pt modelId="{C35CD1D1-BEAD-4443-BC10-5C57F3C7904D}" type="pres">
      <dgm:prSet presAssocID="{4E98B72F-B9F3-49E9-9D00-C44A20A62EAC}" presName="connectorText" presStyleLbl="sibTrans2D1" presStyleIdx="4" presStyleCnt="7"/>
      <dgm:spPr/>
    </dgm:pt>
    <dgm:pt modelId="{A825F412-5613-452B-BC23-DCE0B7DA805D}" type="pres">
      <dgm:prSet presAssocID="{0B2148F6-3330-4C0D-A703-8CD4C5FDC267}" presName="node" presStyleLbl="node1" presStyleIdx="5" presStyleCnt="8" custLinFactNeighborX="-1763" custLinFactNeighborY="-2079">
        <dgm:presLayoutVars>
          <dgm:bulletEnabled val="1"/>
        </dgm:presLayoutVars>
      </dgm:prSet>
      <dgm:spPr/>
    </dgm:pt>
    <dgm:pt modelId="{2013D831-54FB-4A52-A9A7-C026BD88A788}" type="pres">
      <dgm:prSet presAssocID="{A72C13E2-7ED6-424A-A324-49996C7BC39A}" presName="sibTrans" presStyleLbl="sibTrans2D1" presStyleIdx="5" presStyleCnt="7"/>
      <dgm:spPr/>
    </dgm:pt>
    <dgm:pt modelId="{4369F022-48E9-4DD5-9383-CB35CCF08B64}" type="pres">
      <dgm:prSet presAssocID="{A72C13E2-7ED6-424A-A324-49996C7BC39A}" presName="connectorText" presStyleLbl="sibTrans2D1" presStyleIdx="5" presStyleCnt="7"/>
      <dgm:spPr/>
    </dgm:pt>
    <dgm:pt modelId="{CB03EFCA-59C4-406A-8C27-403A43962A33}" type="pres">
      <dgm:prSet presAssocID="{5A2A5E43-80D8-46C2-A4E0-9FD331B15D4C}" presName="node" presStyleLbl="node1" presStyleIdx="6" presStyleCnt="8">
        <dgm:presLayoutVars>
          <dgm:bulletEnabled val="1"/>
        </dgm:presLayoutVars>
      </dgm:prSet>
      <dgm:spPr/>
    </dgm:pt>
    <dgm:pt modelId="{C6382F09-B851-4B43-AA88-95A40926ABBE}" type="pres">
      <dgm:prSet presAssocID="{4E2328B0-A35B-42AD-874F-EC06E4DA2654}" presName="sibTrans" presStyleLbl="sibTrans2D1" presStyleIdx="6" presStyleCnt="7"/>
      <dgm:spPr/>
    </dgm:pt>
    <dgm:pt modelId="{A9D7EBEE-7047-4DB9-ABEA-23A87C78C513}" type="pres">
      <dgm:prSet presAssocID="{4E2328B0-A35B-42AD-874F-EC06E4DA2654}" presName="connectorText" presStyleLbl="sibTrans2D1" presStyleIdx="6" presStyleCnt="7"/>
      <dgm:spPr/>
    </dgm:pt>
    <dgm:pt modelId="{3865A3B6-B7C0-4538-BEE5-BED2AF2D0AB8}" type="pres">
      <dgm:prSet presAssocID="{E4954869-0AC0-4AED-9D50-0B61A956F268}" presName="node" presStyleLbl="node1" presStyleIdx="7" presStyleCnt="8">
        <dgm:presLayoutVars>
          <dgm:bulletEnabled val="1"/>
        </dgm:presLayoutVars>
      </dgm:prSet>
      <dgm:spPr/>
    </dgm:pt>
  </dgm:ptLst>
  <dgm:cxnLst>
    <dgm:cxn modelId="{410FCD07-0935-47DE-803C-7F2A62B6F1F1}" type="presOf" srcId="{235174C9-3231-4094-A88B-4A9F049BA773}" destId="{9453984C-21D0-406A-AE08-CF7AFF8B178D}" srcOrd="0" destOrd="0" presId="urn:microsoft.com/office/officeart/2005/8/layout/process5"/>
    <dgm:cxn modelId="{D516D30F-104A-43BE-AB90-E8150E7D4828}" srcId="{C231B8ED-B80A-4B3B-B374-1A8C3BEDDC97}" destId="{596AC5FB-1515-40E2-B5D3-611B5E636E0F}" srcOrd="1" destOrd="0" parTransId="{B0C6ABED-5BE8-4582-8C5B-2D5DAFD356ED}" sibTransId="{D6DBD378-0A3A-49CB-A05C-985D316E30BD}"/>
    <dgm:cxn modelId="{2ED8AE19-5B94-4731-BA70-9E1004290A77}" type="presOf" srcId="{A72C13E2-7ED6-424A-A324-49996C7BC39A}" destId="{4369F022-48E9-4DD5-9383-CB35CCF08B64}" srcOrd="1" destOrd="0" presId="urn:microsoft.com/office/officeart/2005/8/layout/process5"/>
    <dgm:cxn modelId="{8A2DA322-536F-40C8-8EC1-3A5C27999A38}" type="presOf" srcId="{4E2328B0-A35B-42AD-874F-EC06E4DA2654}" destId="{C6382F09-B851-4B43-AA88-95A40926ABBE}" srcOrd="0" destOrd="0" presId="urn:microsoft.com/office/officeart/2005/8/layout/process5"/>
    <dgm:cxn modelId="{37D90529-4F73-4110-8233-5BB79E1F2722}" type="presOf" srcId="{CD843C33-5309-455D-A5FD-CABDDDB76667}" destId="{E3E3D9D3-5ADF-4E6A-969C-B71E13DA4F71}" srcOrd="0" destOrd="0" presId="urn:microsoft.com/office/officeart/2005/8/layout/process5"/>
    <dgm:cxn modelId="{F15E1D30-742A-409F-82A1-C04CB8A988E2}" srcId="{C231B8ED-B80A-4B3B-B374-1A8C3BEDDC97}" destId="{0B2148F6-3330-4C0D-A703-8CD4C5FDC267}" srcOrd="5" destOrd="0" parTransId="{FFB07F3E-0884-4BD9-BE27-4D3E397CDF8A}" sibTransId="{A72C13E2-7ED6-424A-A324-49996C7BC39A}"/>
    <dgm:cxn modelId="{82748A5E-E00C-412D-9FB0-FF2A52D3A921}" type="presOf" srcId="{4E2328B0-A35B-42AD-874F-EC06E4DA2654}" destId="{A9D7EBEE-7047-4DB9-ABEA-23A87C78C513}" srcOrd="1" destOrd="0" presId="urn:microsoft.com/office/officeart/2005/8/layout/process5"/>
    <dgm:cxn modelId="{7FBA5560-432E-4D37-A76A-0CD4722F4C55}" srcId="{C231B8ED-B80A-4B3B-B374-1A8C3BEDDC97}" destId="{CD843C33-5309-455D-A5FD-CABDDDB76667}" srcOrd="2" destOrd="0" parTransId="{4EA155D5-80D4-46B8-962A-D2EC0FB91969}" sibTransId="{FFD7EEFF-B8A7-494C-B1A7-F7A965BD04B8}"/>
    <dgm:cxn modelId="{9C97E961-0714-4FA5-BC28-F0016742A45C}" type="presOf" srcId="{0B2148F6-3330-4C0D-A703-8CD4C5FDC267}" destId="{A825F412-5613-452B-BC23-DCE0B7DA805D}" srcOrd="0" destOrd="0" presId="urn:microsoft.com/office/officeart/2005/8/layout/process5"/>
    <dgm:cxn modelId="{778BC343-3402-4CEF-AC7E-043498091E76}" type="presOf" srcId="{A06F677B-4FB1-44D4-B437-8EA18792AE5B}" destId="{4E99AE15-35A8-4B7A-BB98-5CC93C1C1341}" srcOrd="0" destOrd="0" presId="urn:microsoft.com/office/officeart/2005/8/layout/process5"/>
    <dgm:cxn modelId="{0E0D5D46-F2D8-43D2-AF6F-337BDAA2F316}" srcId="{C231B8ED-B80A-4B3B-B374-1A8C3BEDDC97}" destId="{5A2A5E43-80D8-46C2-A4E0-9FD331B15D4C}" srcOrd="6" destOrd="0" parTransId="{178A3E10-667E-4107-BF05-A3B90FDF20D7}" sibTransId="{4E2328B0-A35B-42AD-874F-EC06E4DA2654}"/>
    <dgm:cxn modelId="{EF52A547-3D07-4F60-B30B-2809D85235A7}" type="presOf" srcId="{A72C13E2-7ED6-424A-A324-49996C7BC39A}" destId="{2013D831-54FB-4A52-A9A7-C026BD88A788}" srcOrd="0" destOrd="0" presId="urn:microsoft.com/office/officeart/2005/8/layout/process5"/>
    <dgm:cxn modelId="{9FED0C6C-0E9E-4C89-82F2-CEE5E33FEE99}" type="presOf" srcId="{4E98B72F-B9F3-49E9-9D00-C44A20A62EAC}" destId="{3A057944-0E4D-42C3-ADFE-A5E51C07C713}" srcOrd="0" destOrd="0" presId="urn:microsoft.com/office/officeart/2005/8/layout/process5"/>
    <dgm:cxn modelId="{73C8664E-C67E-4FEC-9144-0055D6298DDE}" type="presOf" srcId="{FFD7EEFF-B8A7-494C-B1A7-F7A965BD04B8}" destId="{A1E3AE7C-DC35-4894-9CA6-844C11AD92C0}" srcOrd="1" destOrd="0" presId="urn:microsoft.com/office/officeart/2005/8/layout/process5"/>
    <dgm:cxn modelId="{4042AF4E-3911-47B2-A9FC-5249A45A1F51}" srcId="{C231B8ED-B80A-4B3B-B374-1A8C3BEDDC97}" destId="{E4954869-0AC0-4AED-9D50-0B61A956F268}" srcOrd="7" destOrd="0" parTransId="{09BFDD2D-5E6C-471B-A892-3B6B54395595}" sibTransId="{1EA36924-254A-4CC1-B93B-233F95533A70}"/>
    <dgm:cxn modelId="{3EBE0880-9B2C-4805-A1B1-F7F26B6635EB}" srcId="{C231B8ED-B80A-4B3B-B374-1A8C3BEDDC97}" destId="{BB763FF2-61AA-4CF8-ADAB-110A4FA6210E}" srcOrd="0" destOrd="0" parTransId="{7A6ED937-22EC-494B-9AAE-9A20AC1A7521}" sibTransId="{AFCEE963-0184-4514-8663-5F40FFE60AC1}"/>
    <dgm:cxn modelId="{A1E19586-6D5F-48D0-93D0-82D7175B6C83}" type="presOf" srcId="{C231B8ED-B80A-4B3B-B374-1A8C3BEDDC97}" destId="{422872FB-9515-4615-BF2E-C6C6BDAE62DF}" srcOrd="0" destOrd="0" presId="urn:microsoft.com/office/officeart/2005/8/layout/process5"/>
    <dgm:cxn modelId="{BBBC378F-71A1-476F-A58A-33197C6C2EBB}" srcId="{C231B8ED-B80A-4B3B-B374-1A8C3BEDDC97}" destId="{62455F8E-9885-4336-BF01-D7EF04DF9900}" srcOrd="4" destOrd="0" parTransId="{A7FE48A9-D49E-43A2-9099-9ED8C88614CF}" sibTransId="{4E98B72F-B9F3-49E9-9D00-C44A20A62EAC}"/>
    <dgm:cxn modelId="{87DB7194-4CE9-4001-BDE0-3728743575BB}" type="presOf" srcId="{4E98B72F-B9F3-49E9-9D00-C44A20A62EAC}" destId="{C35CD1D1-BEAD-4443-BC10-5C57F3C7904D}" srcOrd="1" destOrd="0" presId="urn:microsoft.com/office/officeart/2005/8/layout/process5"/>
    <dgm:cxn modelId="{293E1B95-EDB4-43E2-938A-C37A1EC51FC2}" type="presOf" srcId="{AFCEE963-0184-4514-8663-5F40FFE60AC1}" destId="{13EA3A46-B352-4900-96AD-ABEE7670E45B}" srcOrd="1" destOrd="0" presId="urn:microsoft.com/office/officeart/2005/8/layout/process5"/>
    <dgm:cxn modelId="{F9F766A4-98C1-472D-B9CA-0893B46440E1}" type="presOf" srcId="{D6DBD378-0A3A-49CB-A05C-985D316E30BD}" destId="{1B1EBF52-B38C-4403-95BF-774FC4A60A93}" srcOrd="1" destOrd="0" presId="urn:microsoft.com/office/officeart/2005/8/layout/process5"/>
    <dgm:cxn modelId="{A3C9EAB0-3D34-4930-9CCA-41E352E1DDCF}" type="presOf" srcId="{E4954869-0AC0-4AED-9D50-0B61A956F268}" destId="{3865A3B6-B7C0-4538-BEE5-BED2AF2D0AB8}" srcOrd="0" destOrd="0" presId="urn:microsoft.com/office/officeart/2005/8/layout/process5"/>
    <dgm:cxn modelId="{73BADBB1-43C4-4497-A53F-6C0B51166C9A}" type="presOf" srcId="{596AC5FB-1515-40E2-B5D3-611B5E636E0F}" destId="{DB59A057-267E-4018-AF54-AAD07BFCF028}" srcOrd="0" destOrd="0" presId="urn:microsoft.com/office/officeart/2005/8/layout/process5"/>
    <dgm:cxn modelId="{8F66CDB5-FE6C-406E-AAF5-9A435B71BC1C}" type="presOf" srcId="{D6DBD378-0A3A-49CB-A05C-985D316E30BD}" destId="{B904267D-F87A-4F45-9324-26CC69D87ADA}" srcOrd="0" destOrd="0" presId="urn:microsoft.com/office/officeart/2005/8/layout/process5"/>
    <dgm:cxn modelId="{64AC55B6-4695-4EBF-8429-DD97B07DD490}" type="presOf" srcId="{BB763FF2-61AA-4CF8-ADAB-110A4FA6210E}" destId="{8672DD60-2FFF-4231-819C-A37FA7A983D5}" srcOrd="0" destOrd="0" presId="urn:microsoft.com/office/officeart/2005/8/layout/process5"/>
    <dgm:cxn modelId="{A642A9E1-45A9-4105-854E-2DC187434B0F}" type="presOf" srcId="{62455F8E-9885-4336-BF01-D7EF04DF9900}" destId="{44D3451B-5480-4D48-A5EF-3E791034F3D5}" srcOrd="0" destOrd="0" presId="urn:microsoft.com/office/officeart/2005/8/layout/process5"/>
    <dgm:cxn modelId="{0B814BE7-781F-4E29-8EA6-09E16CB9DD90}" type="presOf" srcId="{FFD7EEFF-B8A7-494C-B1A7-F7A965BD04B8}" destId="{3FE27178-73EA-484E-9F07-DD739025E40B}" srcOrd="0" destOrd="0" presId="urn:microsoft.com/office/officeart/2005/8/layout/process5"/>
    <dgm:cxn modelId="{12E1E9F7-B9CB-419A-8366-AF55EFD17DEE}" type="presOf" srcId="{5A2A5E43-80D8-46C2-A4E0-9FD331B15D4C}" destId="{CB03EFCA-59C4-406A-8C27-403A43962A33}" srcOrd="0" destOrd="0" presId="urn:microsoft.com/office/officeart/2005/8/layout/process5"/>
    <dgm:cxn modelId="{ECDF07FC-BA05-46C3-B3E6-07A908FA5A8F}" type="presOf" srcId="{235174C9-3231-4094-A88B-4A9F049BA773}" destId="{58719D6A-487E-4123-ABFB-D10713FA5838}" srcOrd="1" destOrd="0" presId="urn:microsoft.com/office/officeart/2005/8/layout/process5"/>
    <dgm:cxn modelId="{279DC7FC-C8AF-4E73-B427-53CD43F7E5AC}" type="presOf" srcId="{AFCEE963-0184-4514-8663-5F40FFE60AC1}" destId="{AB8483A0-7085-4A26-911D-C8A8D03F158D}" srcOrd="0" destOrd="0" presId="urn:microsoft.com/office/officeart/2005/8/layout/process5"/>
    <dgm:cxn modelId="{306451FE-4007-4CF3-815C-6AA155A18ECB}" srcId="{C231B8ED-B80A-4B3B-B374-1A8C3BEDDC97}" destId="{A06F677B-4FB1-44D4-B437-8EA18792AE5B}" srcOrd="3" destOrd="0" parTransId="{D2819C30-F00E-4D83-A2B4-4DA1ACF0FA23}" sibTransId="{235174C9-3231-4094-A88B-4A9F049BA773}"/>
    <dgm:cxn modelId="{51CF8FB3-C2E9-4195-8276-44A9E5A73CE2}" type="presParOf" srcId="{422872FB-9515-4615-BF2E-C6C6BDAE62DF}" destId="{8672DD60-2FFF-4231-819C-A37FA7A983D5}" srcOrd="0" destOrd="0" presId="urn:microsoft.com/office/officeart/2005/8/layout/process5"/>
    <dgm:cxn modelId="{1568C3F7-C548-4C20-8DA3-27AAFA4E73A7}" type="presParOf" srcId="{422872FB-9515-4615-BF2E-C6C6BDAE62DF}" destId="{AB8483A0-7085-4A26-911D-C8A8D03F158D}" srcOrd="1" destOrd="0" presId="urn:microsoft.com/office/officeart/2005/8/layout/process5"/>
    <dgm:cxn modelId="{B5140252-D559-4E25-B0E7-FAFBE09243C5}" type="presParOf" srcId="{AB8483A0-7085-4A26-911D-C8A8D03F158D}" destId="{13EA3A46-B352-4900-96AD-ABEE7670E45B}" srcOrd="0" destOrd="0" presId="urn:microsoft.com/office/officeart/2005/8/layout/process5"/>
    <dgm:cxn modelId="{798DF4C6-58AD-4397-8A76-CD578EB1FE49}" type="presParOf" srcId="{422872FB-9515-4615-BF2E-C6C6BDAE62DF}" destId="{DB59A057-267E-4018-AF54-AAD07BFCF028}" srcOrd="2" destOrd="0" presId="urn:microsoft.com/office/officeart/2005/8/layout/process5"/>
    <dgm:cxn modelId="{B717A40B-78A9-49C0-BA63-2C804FCBA6FD}" type="presParOf" srcId="{422872FB-9515-4615-BF2E-C6C6BDAE62DF}" destId="{B904267D-F87A-4F45-9324-26CC69D87ADA}" srcOrd="3" destOrd="0" presId="urn:microsoft.com/office/officeart/2005/8/layout/process5"/>
    <dgm:cxn modelId="{247FF0C8-1A84-4ED1-B055-4BA19802D028}" type="presParOf" srcId="{B904267D-F87A-4F45-9324-26CC69D87ADA}" destId="{1B1EBF52-B38C-4403-95BF-774FC4A60A93}" srcOrd="0" destOrd="0" presId="urn:microsoft.com/office/officeart/2005/8/layout/process5"/>
    <dgm:cxn modelId="{C9AD4F1E-C5B9-4446-8A2E-FC786E57DEEE}" type="presParOf" srcId="{422872FB-9515-4615-BF2E-C6C6BDAE62DF}" destId="{E3E3D9D3-5ADF-4E6A-969C-B71E13DA4F71}" srcOrd="4" destOrd="0" presId="urn:microsoft.com/office/officeart/2005/8/layout/process5"/>
    <dgm:cxn modelId="{5EE1275A-9681-4336-BC1C-C3FAA6FE5593}" type="presParOf" srcId="{422872FB-9515-4615-BF2E-C6C6BDAE62DF}" destId="{3FE27178-73EA-484E-9F07-DD739025E40B}" srcOrd="5" destOrd="0" presId="urn:microsoft.com/office/officeart/2005/8/layout/process5"/>
    <dgm:cxn modelId="{81C0E0E9-DBA2-411F-A7B0-223FDB9B93A5}" type="presParOf" srcId="{3FE27178-73EA-484E-9F07-DD739025E40B}" destId="{A1E3AE7C-DC35-4894-9CA6-844C11AD92C0}" srcOrd="0" destOrd="0" presId="urn:microsoft.com/office/officeart/2005/8/layout/process5"/>
    <dgm:cxn modelId="{CAB7E3F1-363D-4495-AFC0-ACF2BE7A07E0}" type="presParOf" srcId="{422872FB-9515-4615-BF2E-C6C6BDAE62DF}" destId="{4E99AE15-35A8-4B7A-BB98-5CC93C1C1341}" srcOrd="6" destOrd="0" presId="urn:microsoft.com/office/officeart/2005/8/layout/process5"/>
    <dgm:cxn modelId="{C87AC1AA-2C74-466D-880B-8C9DF6E8D2B8}" type="presParOf" srcId="{422872FB-9515-4615-BF2E-C6C6BDAE62DF}" destId="{9453984C-21D0-406A-AE08-CF7AFF8B178D}" srcOrd="7" destOrd="0" presId="urn:microsoft.com/office/officeart/2005/8/layout/process5"/>
    <dgm:cxn modelId="{5675DC0E-D8EE-426C-AED2-C80386AAC6D2}" type="presParOf" srcId="{9453984C-21D0-406A-AE08-CF7AFF8B178D}" destId="{58719D6A-487E-4123-ABFB-D10713FA5838}" srcOrd="0" destOrd="0" presId="urn:microsoft.com/office/officeart/2005/8/layout/process5"/>
    <dgm:cxn modelId="{862A1138-AAC3-4208-B19F-5BDDA3470790}" type="presParOf" srcId="{422872FB-9515-4615-BF2E-C6C6BDAE62DF}" destId="{44D3451B-5480-4D48-A5EF-3E791034F3D5}" srcOrd="8" destOrd="0" presId="urn:microsoft.com/office/officeart/2005/8/layout/process5"/>
    <dgm:cxn modelId="{005141FD-0514-4075-ACDE-8BD87BB547F7}" type="presParOf" srcId="{422872FB-9515-4615-BF2E-C6C6BDAE62DF}" destId="{3A057944-0E4D-42C3-ADFE-A5E51C07C713}" srcOrd="9" destOrd="0" presId="urn:microsoft.com/office/officeart/2005/8/layout/process5"/>
    <dgm:cxn modelId="{48C0472A-C78D-4EF3-81E0-9C9F0B3D9AF9}" type="presParOf" srcId="{3A057944-0E4D-42C3-ADFE-A5E51C07C713}" destId="{C35CD1D1-BEAD-4443-BC10-5C57F3C7904D}" srcOrd="0" destOrd="0" presId="urn:microsoft.com/office/officeart/2005/8/layout/process5"/>
    <dgm:cxn modelId="{D0B7185B-1B47-4ADA-8139-97093ACA3C56}" type="presParOf" srcId="{422872FB-9515-4615-BF2E-C6C6BDAE62DF}" destId="{A825F412-5613-452B-BC23-DCE0B7DA805D}" srcOrd="10" destOrd="0" presId="urn:microsoft.com/office/officeart/2005/8/layout/process5"/>
    <dgm:cxn modelId="{2AA0029F-3146-4496-8442-7E5FE84D5A0F}" type="presParOf" srcId="{422872FB-9515-4615-BF2E-C6C6BDAE62DF}" destId="{2013D831-54FB-4A52-A9A7-C026BD88A788}" srcOrd="11" destOrd="0" presId="urn:microsoft.com/office/officeart/2005/8/layout/process5"/>
    <dgm:cxn modelId="{7FB5BDE9-CF6F-47D3-BD75-18AA08A6F8AB}" type="presParOf" srcId="{2013D831-54FB-4A52-A9A7-C026BD88A788}" destId="{4369F022-48E9-4DD5-9383-CB35CCF08B64}" srcOrd="0" destOrd="0" presId="urn:microsoft.com/office/officeart/2005/8/layout/process5"/>
    <dgm:cxn modelId="{5B773F03-4337-4DC5-8A59-5E7412C7D2AC}" type="presParOf" srcId="{422872FB-9515-4615-BF2E-C6C6BDAE62DF}" destId="{CB03EFCA-59C4-406A-8C27-403A43962A33}" srcOrd="12" destOrd="0" presId="urn:microsoft.com/office/officeart/2005/8/layout/process5"/>
    <dgm:cxn modelId="{F6AAB795-9E29-4713-A0BA-FD8194B85E3A}" type="presParOf" srcId="{422872FB-9515-4615-BF2E-C6C6BDAE62DF}" destId="{C6382F09-B851-4B43-AA88-95A40926ABBE}" srcOrd="13" destOrd="0" presId="urn:microsoft.com/office/officeart/2005/8/layout/process5"/>
    <dgm:cxn modelId="{2B309714-16FE-4E9E-9ED7-40A4F37DF45D}" type="presParOf" srcId="{C6382F09-B851-4B43-AA88-95A40926ABBE}" destId="{A9D7EBEE-7047-4DB9-ABEA-23A87C78C513}" srcOrd="0" destOrd="0" presId="urn:microsoft.com/office/officeart/2005/8/layout/process5"/>
    <dgm:cxn modelId="{7BD94ED5-8E41-4A29-B6E9-6FF1FE5023A6}" type="presParOf" srcId="{422872FB-9515-4615-BF2E-C6C6BDAE62DF}" destId="{3865A3B6-B7C0-4538-BEE5-BED2AF2D0AB8}" srcOrd="1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72DD60-2FFF-4231-819C-A37FA7A983D5}">
      <dsp:nvSpPr>
        <dsp:cNvPr id="0" name=""/>
        <dsp:cNvSpPr/>
      </dsp:nvSpPr>
      <dsp:spPr>
        <a:xfrm>
          <a:off x="4252" y="421446"/>
          <a:ext cx="1859402" cy="1115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Problem statement/ Topic</a:t>
          </a:r>
        </a:p>
      </dsp:txBody>
      <dsp:txXfrm>
        <a:off x="36928" y="454122"/>
        <a:ext cx="1794050" cy="1050289"/>
      </dsp:txXfrm>
    </dsp:sp>
    <dsp:sp modelId="{AB8483A0-7085-4A26-911D-C8A8D03F158D}">
      <dsp:nvSpPr>
        <dsp:cNvPr id="0" name=""/>
        <dsp:cNvSpPr/>
      </dsp:nvSpPr>
      <dsp:spPr>
        <a:xfrm>
          <a:off x="2027282" y="748701"/>
          <a:ext cx="394193" cy="4611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2027282" y="840927"/>
        <a:ext cx="275935" cy="276679"/>
      </dsp:txXfrm>
    </dsp:sp>
    <dsp:sp modelId="{DB59A057-267E-4018-AF54-AAD07BFCF028}">
      <dsp:nvSpPr>
        <dsp:cNvPr id="0" name=""/>
        <dsp:cNvSpPr/>
      </dsp:nvSpPr>
      <dsp:spPr>
        <a:xfrm>
          <a:off x="2607416" y="421446"/>
          <a:ext cx="1859402" cy="1115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Research Question/s</a:t>
          </a:r>
          <a:endParaRPr lang="en-GB" sz="1900" kern="1200" dirty="0"/>
        </a:p>
      </dsp:txBody>
      <dsp:txXfrm>
        <a:off x="2640092" y="454122"/>
        <a:ext cx="1794050" cy="1050289"/>
      </dsp:txXfrm>
    </dsp:sp>
    <dsp:sp modelId="{B904267D-F87A-4F45-9324-26CC69D87ADA}">
      <dsp:nvSpPr>
        <dsp:cNvPr id="0" name=""/>
        <dsp:cNvSpPr/>
      </dsp:nvSpPr>
      <dsp:spPr>
        <a:xfrm>
          <a:off x="4630446" y="748701"/>
          <a:ext cx="394193" cy="4611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4630446" y="840927"/>
        <a:ext cx="275935" cy="276679"/>
      </dsp:txXfrm>
    </dsp:sp>
    <dsp:sp modelId="{E3E3D9D3-5ADF-4E6A-969C-B71E13DA4F71}">
      <dsp:nvSpPr>
        <dsp:cNvPr id="0" name=""/>
        <dsp:cNvSpPr/>
      </dsp:nvSpPr>
      <dsp:spPr>
        <a:xfrm>
          <a:off x="5210580" y="421446"/>
          <a:ext cx="1859402" cy="1115641"/>
        </a:xfrm>
        <a:prstGeom prst="roundRect">
          <a:avLst>
            <a:gd name="adj" fmla="val 10000"/>
          </a:avLst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Research Method</a:t>
          </a:r>
        </a:p>
      </dsp:txBody>
      <dsp:txXfrm>
        <a:off x="5243256" y="454122"/>
        <a:ext cx="1794050" cy="1050289"/>
      </dsp:txXfrm>
    </dsp:sp>
    <dsp:sp modelId="{3FE27178-73EA-484E-9F07-DD739025E40B}">
      <dsp:nvSpPr>
        <dsp:cNvPr id="0" name=""/>
        <dsp:cNvSpPr/>
      </dsp:nvSpPr>
      <dsp:spPr>
        <a:xfrm>
          <a:off x="7233610" y="748701"/>
          <a:ext cx="394193" cy="4611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7233610" y="840927"/>
        <a:ext cx="275935" cy="276679"/>
      </dsp:txXfrm>
    </dsp:sp>
    <dsp:sp modelId="{4E99AE15-35A8-4B7A-BB98-5CC93C1C1341}">
      <dsp:nvSpPr>
        <dsp:cNvPr id="0" name=""/>
        <dsp:cNvSpPr/>
      </dsp:nvSpPr>
      <dsp:spPr>
        <a:xfrm>
          <a:off x="7813744" y="421446"/>
          <a:ext cx="1859402" cy="1115641"/>
        </a:xfrm>
        <a:prstGeom prst="roundRect">
          <a:avLst>
            <a:gd name="adj" fmla="val 10000"/>
          </a:avLst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Ethics</a:t>
          </a:r>
        </a:p>
      </dsp:txBody>
      <dsp:txXfrm>
        <a:off x="7846420" y="454122"/>
        <a:ext cx="1794050" cy="1050289"/>
      </dsp:txXfrm>
    </dsp:sp>
    <dsp:sp modelId="{9453984C-21D0-406A-AE08-CF7AFF8B178D}">
      <dsp:nvSpPr>
        <dsp:cNvPr id="0" name=""/>
        <dsp:cNvSpPr/>
      </dsp:nvSpPr>
      <dsp:spPr>
        <a:xfrm rot="5400000">
          <a:off x="8546349" y="1667246"/>
          <a:ext cx="394193" cy="4611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 rot="-5400000">
        <a:off x="8605106" y="1700715"/>
        <a:ext cx="276679" cy="275935"/>
      </dsp:txXfrm>
    </dsp:sp>
    <dsp:sp modelId="{44D3451B-5480-4D48-A5EF-3E791034F3D5}">
      <dsp:nvSpPr>
        <dsp:cNvPr id="0" name=""/>
        <dsp:cNvSpPr/>
      </dsp:nvSpPr>
      <dsp:spPr>
        <a:xfrm>
          <a:off x="7813744" y="2280849"/>
          <a:ext cx="1859402" cy="1115641"/>
        </a:xfrm>
        <a:prstGeom prst="roundRect">
          <a:avLst>
            <a:gd name="adj" fmla="val 10000"/>
          </a:avLst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Sampling</a:t>
          </a:r>
        </a:p>
      </dsp:txBody>
      <dsp:txXfrm>
        <a:off x="7846420" y="2313525"/>
        <a:ext cx="1794050" cy="1050289"/>
      </dsp:txXfrm>
    </dsp:sp>
    <dsp:sp modelId="{3A057944-0E4D-42C3-ADFE-A5E51C07C713}">
      <dsp:nvSpPr>
        <dsp:cNvPr id="0" name=""/>
        <dsp:cNvSpPr/>
      </dsp:nvSpPr>
      <dsp:spPr>
        <a:xfrm rot="10830249">
          <a:off x="7231329" y="2596609"/>
          <a:ext cx="411583" cy="4611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 rot="10800000">
        <a:off x="7354802" y="2689378"/>
        <a:ext cx="288108" cy="276679"/>
      </dsp:txXfrm>
    </dsp:sp>
    <dsp:sp modelId="{A825F412-5613-452B-BC23-DCE0B7DA805D}">
      <dsp:nvSpPr>
        <dsp:cNvPr id="0" name=""/>
        <dsp:cNvSpPr/>
      </dsp:nvSpPr>
      <dsp:spPr>
        <a:xfrm>
          <a:off x="5177799" y="2257655"/>
          <a:ext cx="1859402" cy="1115641"/>
        </a:xfrm>
        <a:prstGeom prst="roundRect">
          <a:avLst>
            <a:gd name="adj" fmla="val 10000"/>
          </a:avLst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Data Collection</a:t>
          </a:r>
        </a:p>
      </dsp:txBody>
      <dsp:txXfrm>
        <a:off x="5210475" y="2290331"/>
        <a:ext cx="1794050" cy="1050289"/>
      </dsp:txXfrm>
    </dsp:sp>
    <dsp:sp modelId="{2013D831-54FB-4A52-A9A7-C026BD88A788}">
      <dsp:nvSpPr>
        <dsp:cNvPr id="0" name=""/>
        <dsp:cNvSpPr/>
      </dsp:nvSpPr>
      <dsp:spPr>
        <a:xfrm rot="10768980">
          <a:off x="4644556" y="2596411"/>
          <a:ext cx="376834" cy="4611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 rot="10800000">
        <a:off x="4757604" y="2688127"/>
        <a:ext cx="263784" cy="276679"/>
      </dsp:txXfrm>
    </dsp:sp>
    <dsp:sp modelId="{CB03EFCA-59C4-406A-8C27-403A43962A33}">
      <dsp:nvSpPr>
        <dsp:cNvPr id="0" name=""/>
        <dsp:cNvSpPr/>
      </dsp:nvSpPr>
      <dsp:spPr>
        <a:xfrm>
          <a:off x="2607416" y="2280849"/>
          <a:ext cx="1859402" cy="1115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Data Processing &amp; Analysis</a:t>
          </a:r>
        </a:p>
      </dsp:txBody>
      <dsp:txXfrm>
        <a:off x="2640092" y="2313525"/>
        <a:ext cx="1794050" cy="1050289"/>
      </dsp:txXfrm>
    </dsp:sp>
    <dsp:sp modelId="{C6382F09-B851-4B43-AA88-95A40926ABBE}">
      <dsp:nvSpPr>
        <dsp:cNvPr id="0" name=""/>
        <dsp:cNvSpPr/>
      </dsp:nvSpPr>
      <dsp:spPr>
        <a:xfrm rot="10800000">
          <a:off x="2049595" y="2608104"/>
          <a:ext cx="394193" cy="4611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 rot="10800000">
        <a:off x="2167853" y="2700330"/>
        <a:ext cx="275935" cy="276679"/>
      </dsp:txXfrm>
    </dsp:sp>
    <dsp:sp modelId="{3865A3B6-B7C0-4538-BEE5-BED2AF2D0AB8}">
      <dsp:nvSpPr>
        <dsp:cNvPr id="0" name=""/>
        <dsp:cNvSpPr/>
      </dsp:nvSpPr>
      <dsp:spPr>
        <a:xfrm>
          <a:off x="4252" y="2280849"/>
          <a:ext cx="1859402" cy="1115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Conclusion</a:t>
          </a:r>
        </a:p>
      </dsp:txBody>
      <dsp:txXfrm>
        <a:off x="36928" y="2313525"/>
        <a:ext cx="1794050" cy="10502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9AFB1-66C4-48D6-998C-EA46307C59F2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95DAD1-3F87-45F0-A132-5BDA45CA7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831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768FD7-A87D-5139-1910-0DB8D3A168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2F2A1A-8155-716A-553B-CD77D80189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DB3301B-A501-22F1-494F-7A466DB611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1B4E9F-DAE9-B721-C9F8-7678AF66152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8254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BE4975-1FF7-89E3-E3DF-A089179067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C52614-5F2D-4C08-D232-CB17A0ABE5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FEB8F88-FCE5-4027-DD71-CEC0BFCEA2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9DB3C5-E669-C8D7-5D8C-CD28FEB19EE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7613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B8E89E-4F15-0D2C-B99A-446B144FF3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6AC4D5-342D-A914-9B64-26CD71B458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C314A2-F7EC-B54A-0D56-5C3A782808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F399CC-BB28-F464-D4BF-ED19B541F1C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914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469CD0-14B5-7BB5-2AA2-1AB5AB4027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D4A3D6-DA90-AE56-1CCE-67F7992FE3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2B5F7D-2FBC-8FFA-655D-7577136DE1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D028F-4A20-BD34-EFE0-55EB1CF93D1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46BD02-62A6-4C8B-95DF-87CE496A770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4243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xfrm>
            <a:off x="3850443" y="9428584"/>
            <a:ext cx="2945659" cy="496332"/>
          </a:xfrm>
          <a:prstGeom prst="rect">
            <a:avLst/>
          </a:prstGeom>
          <a:ln/>
        </p:spPr>
        <p:txBody>
          <a:bodyPr/>
          <a:lstStyle/>
          <a:p>
            <a:fld id="{4B04BC72-4370-4605-9176-8F5703D8E440}" type="slidenum">
              <a:rPr lang="en-GB"/>
              <a:pPr/>
              <a:t>32</a:t>
            </a:fld>
            <a:endParaRPr lang="en-GB"/>
          </a:p>
        </p:txBody>
      </p:sp>
      <p:sp>
        <p:nvSpPr>
          <p:cNvPr id="192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33413" y="309563"/>
            <a:ext cx="4964112" cy="2792412"/>
          </a:xfrm>
          <a:ln/>
        </p:spPr>
      </p:sp>
      <p:sp>
        <p:nvSpPr>
          <p:cNvPr id="192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08072" y="3412271"/>
            <a:ext cx="5438140" cy="5506221"/>
          </a:xfrm>
          <a:prstGeom prst="rect">
            <a:avLst/>
          </a:prstGeom>
        </p:spPr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09222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>
            <a:extLst>
              <a:ext uri="{FF2B5EF4-FFF2-40B4-BE49-F238E27FC236}">
                <a16:creationId xmlns:a16="http://schemas.microsoft.com/office/drawing/2014/main" id="{2B568B36-1B17-4C9E-A790-386C5BAD861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3971" name="Notes Placeholder 2">
            <a:extLst>
              <a:ext uri="{FF2B5EF4-FFF2-40B4-BE49-F238E27FC236}">
                <a16:creationId xmlns:a16="http://schemas.microsoft.com/office/drawing/2014/main" id="{26339F29-50DD-45A9-8DB5-9C75E82AF7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9059D6B3-9D12-4179-B11B-85D5D2F5D3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0" hangingPunct="0">
              <a:defRPr/>
            </a:pPr>
            <a:fld id="{318592D9-B486-4A00-A669-8782CCEF9D16}" type="slidenum">
              <a:rPr lang="en-GB" altLang="en-US" smtClean="0">
                <a:solidFill>
                  <a:prstClr val="black"/>
                </a:solidFill>
                <a:latin typeface="Times New Roman" panose="02020603050405020304" pitchFamily="18" charset="0"/>
                <a:cs typeface="+mn-cs"/>
              </a:rPr>
              <a:pPr eaLnBrk="0" hangingPunct="0">
                <a:defRPr/>
              </a:pPr>
              <a:t>36</a:t>
            </a:fld>
            <a:endParaRPr lang="en-GB" altLang="en-US">
              <a:solidFill>
                <a:prstClr val="black"/>
              </a:solidFill>
              <a:latin typeface="Times New Roman" panose="02020603050405020304" pitchFamily="18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50158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1440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0449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360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933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5630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6270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889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121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280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048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9467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77813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219200" y="1600201"/>
            <a:ext cx="50800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502400" y="1600201"/>
            <a:ext cx="5080000" cy="21891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502400" y="3941763"/>
            <a:ext cx="5080000" cy="21891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8A8CC13B-2921-461A-B125-31CBE453B1D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4B93894-C669-40A0-84D1-90BBA6F9615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1">
            <a:extLst>
              <a:ext uri="{FF2B5EF4-FFF2-40B4-BE49-F238E27FC236}">
                <a16:creationId xmlns:a16="http://schemas.microsoft.com/office/drawing/2014/main" id="{45C69920-486A-4E32-8A46-6F1E1B9F7D6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BB4780-D3C7-465E-8005-5371398128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38641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77813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19200" y="1600201"/>
            <a:ext cx="50800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02400" y="1600201"/>
            <a:ext cx="50800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DBF73C3-5D1D-47AA-AE3C-E8CF89A765A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5D882302-9FED-4B1F-8DE7-3D73175477F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456E420A-55AC-44C9-BE4E-F3D3E759F3C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FFDA7C5-05BE-43B3-B033-6A7EBB96530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80468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77813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219200" y="1600201"/>
            <a:ext cx="10363200" cy="21891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9200" y="3941763"/>
            <a:ext cx="10363200" cy="21891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CB381F16-654B-4EED-B61A-0CBF9D1D68F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126143F7-B3D2-4365-8510-0710BEF3478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193118C6-A35A-4BF4-BA9B-2901EE8C2AB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0F9FA54-D606-4A80-A844-C38EC8B6B82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545826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14673" y="1455303"/>
            <a:ext cx="4971415" cy="11842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1/30/2024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192229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Op1 Top Banner &amp;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514901" y="266337"/>
            <a:ext cx="10783787" cy="724646"/>
          </a:xfrm>
          <a:prstGeom prst="rect">
            <a:avLst/>
          </a:prstGeom>
        </p:spPr>
        <p:txBody>
          <a:bodyPr anchor="ctr"/>
          <a:lstStyle>
            <a:lvl1pPr algn="l">
              <a:lnSpc>
                <a:spcPts val="4500"/>
              </a:lnSpc>
              <a:defRPr sz="2900" b="1">
                <a:solidFill>
                  <a:schemeClr val="bg1"/>
                </a:solidFill>
                <a:latin typeface="Arial Narrow" panose="020B0606020202030204" pitchFamily="34" charset="0"/>
              </a:defRPr>
            </a:lvl1pPr>
          </a:lstStyle>
          <a:p>
            <a:r>
              <a:rPr lang="en-US" dirty="0"/>
              <a:t>HERE GOES YOUR TITLE</a:t>
            </a:r>
            <a:endParaRPr lang="es-E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514901" y="1443989"/>
            <a:ext cx="10783787" cy="525931"/>
          </a:xfrm>
          <a:prstGeom prst="rect">
            <a:avLst/>
          </a:prstGeom>
        </p:spPr>
        <p:txBody>
          <a:bodyPr anchor="b"/>
          <a:lstStyle>
            <a:lvl1pPr marL="0" indent="0" algn="l">
              <a:buNone/>
              <a:defRPr sz="1700" b="1">
                <a:solidFill>
                  <a:srgbClr val="666666"/>
                </a:solidFill>
                <a:latin typeface="Arial Narrow" panose="020B060602020203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Here goes the header</a:t>
            </a:r>
            <a:endParaRPr lang="es-E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14901" y="1969920"/>
            <a:ext cx="10783787" cy="4063235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1500"/>
              </a:lnSpc>
              <a:buNone/>
              <a:defRPr sz="1300" baseline="0">
                <a:solidFill>
                  <a:schemeClr val="tx1"/>
                </a:solidFill>
                <a:latin typeface="Arial Narrow" panose="020B0606020202030204" pitchFamily="34" charset="0"/>
              </a:defRPr>
            </a:lvl1pPr>
          </a:lstStyle>
          <a:p>
            <a:pPr lvl="0"/>
            <a:r>
              <a:rPr lang="en-US" dirty="0"/>
              <a:t>Here goes your plain text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1361879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14673" y="1455303"/>
            <a:ext cx="4971415" cy="11842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1/30/2024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699748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1/30/2024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55889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1/30/2024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7819456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1/30/2024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524044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1/30/2024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0732020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84721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1878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g"/><Relationship Id="rId3" Type="http://schemas.openxmlformats.org/officeDocument/2006/relationships/slideLayout" Target="../slideLayouts/slideLayout19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30/01/2024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29394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3" r:id="rId12"/>
    <p:sldLayoutId id="2147483674" r:id="rId13"/>
    <p:sldLayoutId id="2147483675" r:id="rId14"/>
    <p:sldLayoutId id="2147483680" r:id="rId15"/>
    <p:sldLayoutId id="2147483681" r:id="rId16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31200" y="239078"/>
            <a:ext cx="9759893" cy="11880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987025" y="1496451"/>
            <a:ext cx="7883525" cy="39084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1/30/2024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4571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7C14D-13EC-7558-CA2D-9762BACDFA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8777" y="1254589"/>
            <a:ext cx="5486400" cy="4308872"/>
          </a:xfrm>
        </p:spPr>
        <p:txBody>
          <a:bodyPr/>
          <a:lstStyle/>
          <a:p>
            <a:pPr algn="ctr"/>
            <a: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  <a:t>Dissertation Module  (LCMB7020)</a:t>
            </a:r>
            <a:b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  <a:t>Workshop 3</a:t>
            </a:r>
            <a:b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b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  <a:t>Research Methods, Ethics Form </a:t>
            </a:r>
            <a:b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  <a:t>&amp; Data gathering</a:t>
            </a:r>
            <a:b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b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  <a:t>Vasilios Tavlaridis</a:t>
            </a:r>
            <a:b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  <a:t>MBA Program Manager</a:t>
            </a:r>
            <a:b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232719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8BA01-0E59-4150-B088-DA2569094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190" y="168106"/>
            <a:ext cx="10972800" cy="542108"/>
          </a:xfrm>
        </p:spPr>
        <p:txBody>
          <a:bodyPr>
            <a:no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Research Workshop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AF0027-8FE6-45FC-8A5D-0ACEF6ED28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370" y="1067541"/>
            <a:ext cx="11623829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At the end of this workshop, learners should be able to critically understand differences between:</a:t>
            </a:r>
          </a:p>
          <a:p>
            <a:pPr marL="0" indent="0"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Secondary and Primary research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Qualitative and Quantitative research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Sample &amp; Risks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Ethics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9970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46294"/>
          </a:xfrm>
        </p:spPr>
        <p:txBody>
          <a:bodyPr>
            <a:norm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Dissertation process</a:t>
            </a:r>
          </a:p>
        </p:txBody>
      </p:sp>
      <p:graphicFrame>
        <p:nvGraphicFramePr>
          <p:cNvPr id="4" name="Content Placeholder 5">
            <a:extLst>
              <a:ext uri="{FF2B5EF4-FFF2-40B4-BE49-F238E27FC236}">
                <a16:creationId xmlns:a16="http://schemas.microsoft.com/office/drawing/2014/main" id="{B21B92F0-44B5-C462-3D9F-F5AADAC585C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7268477"/>
              </p:ext>
            </p:extLst>
          </p:nvPr>
        </p:nvGraphicFramePr>
        <p:xfrm>
          <a:off x="1452239" y="1417638"/>
          <a:ext cx="9677400" cy="38179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0945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461239-62D1-CF34-B15E-09E44BEA9F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6F952-AC49-3964-1A85-92A36175E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7568" y="267784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Research Methods vs. 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62AF9-3CAD-E72F-F38D-5BF9455184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 research method is simply a technique for </a:t>
            </a:r>
            <a:r>
              <a:rPr lang="en-GB" sz="2800" b="1" dirty="0"/>
              <a:t>collecting data </a:t>
            </a:r>
            <a:r>
              <a:rPr lang="en-GB" sz="2800" dirty="0"/>
              <a:t>E.g.: Self completion questionnaire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Research methodology is a way to systematically solve the research problem. Research methods constitute a part of the research methodology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06B863-C3FE-C2C3-5943-645E14F944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815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E9AD6912-ADAD-EB90-EE4F-42B9256558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18B496A9-51A2-E296-1A46-AA8331CE709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79329"/>
            <a:ext cx="10972800" cy="693028"/>
          </a:xfrm>
        </p:spPr>
        <p:txBody>
          <a:bodyPr>
            <a:normAutofit/>
          </a:bodyPr>
          <a:lstStyle/>
          <a:p>
            <a:r>
              <a:rPr lang="en-GB" altLang="en-US" sz="3600" b="1" dirty="0">
                <a:highlight>
                  <a:srgbClr val="FFFF00"/>
                </a:highlight>
              </a:rPr>
              <a:t>Philosophy, Methodology and Methods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38EC3A4D-47C0-2FC5-1897-665C1E584F8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9899" y="836721"/>
            <a:ext cx="11182904" cy="484498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800" b="1" dirty="0"/>
              <a:t>Philosophy of Research</a:t>
            </a:r>
            <a:r>
              <a:rPr lang="en-GB" altLang="en-US" sz="2800" dirty="0"/>
              <a:t> 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refers to the general underlying belief systems that govern your approach to understanding – what should I study and how should I study it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800" b="1" dirty="0"/>
              <a:t>Research Methodology</a:t>
            </a:r>
            <a:r>
              <a:rPr lang="en-GB" altLang="en-US" sz="2800" dirty="0"/>
              <a:t> 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refers to the ways in which that underlying belief translates into the design of your research – how should I go about collecting the information I need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800" b="1" dirty="0"/>
              <a:t>Research Methods</a:t>
            </a:r>
            <a:r>
              <a:rPr lang="en-GB" altLang="en-US" sz="2800" dirty="0"/>
              <a:t> 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refer to the actual tasks you perform in order to collect and analyse your information</a:t>
            </a:r>
          </a:p>
        </p:txBody>
      </p:sp>
    </p:spTree>
    <p:extLst>
      <p:ext uri="{BB962C8B-B14F-4D97-AF65-F5344CB8AC3E}">
        <p14:creationId xmlns:p14="http://schemas.microsoft.com/office/powerpoint/2010/main" val="805733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03818F-BEED-EE7F-F4D8-FCEBC9BC6B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>
            <a:extLst>
              <a:ext uri="{FF2B5EF4-FFF2-40B4-BE49-F238E27FC236}">
                <a16:creationId xmlns:a16="http://schemas.microsoft.com/office/drawing/2014/main" id="{77CBF3E9-5D03-EF35-C9FB-BB7F8F0D24B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97085"/>
            <a:ext cx="10972800" cy="622007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>
                <a:highlight>
                  <a:srgbClr val="FFFF00"/>
                </a:highlight>
              </a:rPr>
              <a:t>Inductive and Deductive Research</a:t>
            </a:r>
          </a:p>
        </p:txBody>
      </p:sp>
      <p:sp>
        <p:nvSpPr>
          <p:cNvPr id="52227" name="Rectangle 3">
            <a:extLst>
              <a:ext uri="{FF2B5EF4-FFF2-40B4-BE49-F238E27FC236}">
                <a16:creationId xmlns:a16="http://schemas.microsoft.com/office/drawing/2014/main" id="{F1AB0599-7CCF-2A20-B9FB-C84C9058574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5410" y="807868"/>
            <a:ext cx="11958221" cy="4953739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400" b="1" dirty="0"/>
              <a:t>Deductive </a:t>
            </a:r>
            <a:r>
              <a:rPr lang="en-GB" altLang="en-US" sz="2400" dirty="0"/>
              <a:t>reasoning works from the general to the more specific.</a:t>
            </a:r>
          </a:p>
          <a:p>
            <a:pPr marL="0" indent="0">
              <a:lnSpc>
                <a:spcPct val="80000"/>
              </a:lnSpc>
              <a:buNone/>
            </a:pPr>
            <a:endParaRPr lang="en-GB" altLang="en-US" sz="2400" dirty="0"/>
          </a:p>
          <a:p>
            <a:pPr marL="0" indent="0">
              <a:lnSpc>
                <a:spcPct val="80000"/>
              </a:lnSpc>
              <a:buNone/>
            </a:pPr>
            <a:r>
              <a:rPr lang="en-GB" altLang="en-US" sz="2400" dirty="0"/>
              <a:t>Sometimes called a "top-down“ or “theoretical” approach. </a:t>
            </a:r>
          </a:p>
          <a:p>
            <a:pPr marL="0" indent="0">
              <a:lnSpc>
                <a:spcPct val="80000"/>
              </a:lnSpc>
              <a:buNone/>
            </a:pPr>
            <a:endParaRPr lang="en-GB" altLang="en-US" sz="2400" dirty="0"/>
          </a:p>
          <a:p>
            <a:pPr marL="0" indent="0">
              <a:lnSpc>
                <a:spcPct val="80000"/>
              </a:lnSpc>
              <a:buNone/>
            </a:pPr>
            <a:r>
              <a:rPr lang="en-GB" altLang="en-US" sz="2400" dirty="0"/>
              <a:t>Deductive reasoning </a:t>
            </a:r>
          </a:p>
          <a:p>
            <a:pPr marL="0" indent="0">
              <a:lnSpc>
                <a:spcPct val="80000"/>
              </a:lnSpc>
              <a:buNone/>
            </a:pPr>
            <a:endParaRPr lang="en-GB" altLang="en-US" sz="2400" dirty="0"/>
          </a:p>
          <a:p>
            <a:pPr lvl="1">
              <a:lnSpc>
                <a:spcPct val="80000"/>
              </a:lnSpc>
              <a:buClr>
                <a:srgbClr val="0070C0"/>
              </a:buClr>
              <a:buFont typeface="Symbol" panose="05050102010706020507" pitchFamily="18" charset="2"/>
              <a:buChar char=""/>
            </a:pPr>
            <a:r>
              <a:rPr lang="en-GB" altLang="en-US" sz="2400" i="1" dirty="0"/>
              <a:t>Starts with existing (or new) theory or ideas about our topic of interest – these may be generated from already well-established ideas.</a:t>
            </a:r>
          </a:p>
          <a:p>
            <a:pPr lvl="1">
              <a:lnSpc>
                <a:spcPct val="80000"/>
              </a:lnSpc>
              <a:buClr>
                <a:srgbClr val="0070C0"/>
              </a:buClr>
              <a:buFont typeface="Symbol" panose="05050102010706020507" pitchFamily="18" charset="2"/>
              <a:buChar char=""/>
            </a:pPr>
            <a:endParaRPr lang="en-GB" altLang="en-US" sz="2400" i="1" dirty="0"/>
          </a:p>
          <a:p>
            <a:pPr lvl="1">
              <a:lnSpc>
                <a:spcPct val="80000"/>
              </a:lnSpc>
              <a:buClr>
                <a:srgbClr val="0070C0"/>
              </a:buClr>
              <a:buFont typeface="Symbol" panose="05050102010706020507" pitchFamily="18" charset="2"/>
              <a:buChar char=""/>
            </a:pPr>
            <a:r>
              <a:rPr lang="en-GB" altLang="en-US" sz="2400" i="1" dirty="0"/>
              <a:t> These are then narrowed down into more specific hypotheses or questions about things that would happen if our ideas/theory is true</a:t>
            </a:r>
          </a:p>
          <a:p>
            <a:pPr lvl="1">
              <a:lnSpc>
                <a:spcPct val="80000"/>
              </a:lnSpc>
              <a:buClr>
                <a:srgbClr val="0070C0"/>
              </a:buClr>
              <a:buFont typeface="Symbol" panose="05050102010706020507" pitchFamily="18" charset="2"/>
              <a:buChar char=""/>
            </a:pPr>
            <a:endParaRPr lang="en-GB" altLang="en-US" sz="2400" i="1" dirty="0"/>
          </a:p>
          <a:p>
            <a:pPr lvl="1">
              <a:lnSpc>
                <a:spcPct val="80000"/>
              </a:lnSpc>
              <a:buClr>
                <a:srgbClr val="0070C0"/>
              </a:buClr>
              <a:buFont typeface="Symbol" panose="05050102010706020507" pitchFamily="18" charset="2"/>
              <a:buChar char=""/>
            </a:pPr>
            <a:r>
              <a:rPr lang="en-GB" altLang="en-US" sz="2400" i="1" dirty="0"/>
              <a:t>Then data is collected from the “real world”</a:t>
            </a:r>
          </a:p>
          <a:p>
            <a:pPr lvl="1">
              <a:lnSpc>
                <a:spcPct val="80000"/>
              </a:lnSpc>
              <a:buClr>
                <a:srgbClr val="0070C0"/>
              </a:buClr>
              <a:buFont typeface="Symbol" panose="05050102010706020507" pitchFamily="18" charset="2"/>
              <a:buChar char=""/>
            </a:pPr>
            <a:endParaRPr lang="en-GB" altLang="en-US" sz="2400" i="1" dirty="0"/>
          </a:p>
          <a:p>
            <a:pPr lvl="1">
              <a:lnSpc>
                <a:spcPct val="80000"/>
              </a:lnSpc>
              <a:buClr>
                <a:srgbClr val="0070C0"/>
              </a:buClr>
              <a:buFont typeface="Symbol" panose="05050102010706020507" pitchFamily="18" charset="2"/>
              <a:buChar char=""/>
            </a:pPr>
            <a:r>
              <a:rPr lang="en-GB" altLang="en-US" sz="2400" i="1" dirty="0"/>
              <a:t>The data allows judgements to be made about whether the theory works in the “real world” – a confirmation (or not) of the theory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563843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89BFA1-4204-887D-DE67-90F36AD63E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B6F67FEF-F9BE-C439-64BA-B237CA9978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14840"/>
            <a:ext cx="10972800" cy="648640"/>
          </a:xfrm>
        </p:spPr>
        <p:txBody>
          <a:bodyPr>
            <a:normAutofit/>
          </a:bodyPr>
          <a:lstStyle/>
          <a:p>
            <a:r>
              <a:rPr lang="en-GB" altLang="en-US" sz="3600" b="1" dirty="0">
                <a:highlight>
                  <a:srgbClr val="FFFF00"/>
                </a:highlight>
              </a:rPr>
              <a:t>Inductive and Deductive Research</a:t>
            </a:r>
          </a:p>
        </p:txBody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39B312CB-EC8D-8A21-65F0-C3A8C8CAE17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061" y="836720"/>
            <a:ext cx="11952303" cy="4800599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200" b="1" dirty="0"/>
              <a:t>Inductive </a:t>
            </a:r>
            <a:r>
              <a:rPr lang="en-GB" altLang="en-US" sz="2200" dirty="0"/>
              <a:t>reasoning works the other way, moving from specific observations to broader generalizations and theories. 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altLang="en-US" sz="22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200" dirty="0"/>
              <a:t>Often called a "bottom up" or “grounded” approach 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altLang="en-US" sz="22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200" dirty="0"/>
              <a:t>Inductive reasoning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GB" altLang="en-US" sz="2200" dirty="0"/>
          </a:p>
          <a:p>
            <a:pPr lvl="1">
              <a:lnSpc>
                <a:spcPct val="90000"/>
              </a:lnSpc>
              <a:buClr>
                <a:srgbClr val="0070C0"/>
              </a:buClr>
              <a:buFont typeface="Symbol" panose="05050102010706020507" pitchFamily="18" charset="2"/>
              <a:buChar char="®"/>
            </a:pPr>
            <a:r>
              <a:rPr lang="en-GB" altLang="en-US" sz="2200" i="1" dirty="0"/>
              <a:t>Begins with specific observations and measurements from the “real world”</a:t>
            </a:r>
          </a:p>
          <a:p>
            <a:pPr lvl="1">
              <a:lnSpc>
                <a:spcPct val="90000"/>
              </a:lnSpc>
              <a:buClr>
                <a:srgbClr val="0070C0"/>
              </a:buClr>
              <a:buFont typeface="Symbol" panose="05050102010706020507" pitchFamily="18" charset="2"/>
              <a:buChar char="®"/>
            </a:pPr>
            <a:endParaRPr lang="en-GB" altLang="en-US" sz="2200" i="1" dirty="0"/>
          </a:p>
          <a:p>
            <a:pPr lvl="1">
              <a:lnSpc>
                <a:spcPct val="90000"/>
              </a:lnSpc>
              <a:buClr>
                <a:srgbClr val="0070C0"/>
              </a:buClr>
              <a:buFont typeface="Symbol" panose="05050102010706020507" pitchFamily="18" charset="2"/>
              <a:buChar char="®"/>
            </a:pPr>
            <a:r>
              <a:rPr lang="en-GB" altLang="en-US" sz="2200" i="1" dirty="0"/>
              <a:t>Tries to detect patterns and regularities </a:t>
            </a:r>
          </a:p>
          <a:p>
            <a:pPr lvl="1">
              <a:lnSpc>
                <a:spcPct val="90000"/>
              </a:lnSpc>
              <a:buClr>
                <a:srgbClr val="0070C0"/>
              </a:buClr>
              <a:buFont typeface="Symbol" panose="05050102010706020507" pitchFamily="18" charset="2"/>
              <a:buChar char="®"/>
            </a:pPr>
            <a:endParaRPr lang="en-GB" altLang="en-US" sz="2200" i="1" dirty="0"/>
          </a:p>
          <a:p>
            <a:pPr lvl="1">
              <a:lnSpc>
                <a:spcPct val="90000"/>
              </a:lnSpc>
              <a:buClr>
                <a:srgbClr val="0070C0"/>
              </a:buClr>
              <a:buFont typeface="Symbol" panose="05050102010706020507" pitchFamily="18" charset="2"/>
              <a:buChar char="®"/>
            </a:pPr>
            <a:r>
              <a:rPr lang="en-GB" altLang="en-US" sz="2200" i="1" dirty="0"/>
              <a:t>Then formulates some tentative hypotheses or ideas about why those patterns occur</a:t>
            </a:r>
          </a:p>
          <a:p>
            <a:pPr lvl="1">
              <a:lnSpc>
                <a:spcPct val="90000"/>
              </a:lnSpc>
              <a:buClr>
                <a:srgbClr val="0070C0"/>
              </a:buClr>
              <a:buFont typeface="Symbol" panose="05050102010706020507" pitchFamily="18" charset="2"/>
              <a:buChar char="®"/>
            </a:pPr>
            <a:endParaRPr lang="en-GB" altLang="en-US" sz="2200" i="1" dirty="0"/>
          </a:p>
          <a:p>
            <a:pPr lvl="1">
              <a:lnSpc>
                <a:spcPct val="90000"/>
              </a:lnSpc>
              <a:buClr>
                <a:srgbClr val="0070C0"/>
              </a:buClr>
              <a:buFont typeface="Symbol" panose="05050102010706020507" pitchFamily="18" charset="2"/>
              <a:buChar char="®"/>
            </a:pPr>
            <a:r>
              <a:rPr lang="en-GB" altLang="en-US" sz="2200" i="1" dirty="0"/>
              <a:t>Ends up developing some general conclusions or theories.</a:t>
            </a:r>
          </a:p>
          <a:p>
            <a:pPr>
              <a:lnSpc>
                <a:spcPct val="90000"/>
              </a:lnSpc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307783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1C3B41-313F-D590-06EA-CB37C47633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09F57-B3CD-28EB-5A34-6F99B087E1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0176" y="266337"/>
            <a:ext cx="8396876" cy="724646"/>
          </a:xfrm>
        </p:spPr>
        <p:txBody>
          <a:bodyPr/>
          <a:lstStyle/>
          <a:p>
            <a:r>
              <a:rPr lang="en-GB" sz="2400" dirty="0"/>
              <a:t>Deductive (quantitative) vs. inductive (qualitative) analysis approach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0D75089-BC7F-31AB-0D86-B6539CF3386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1997476" y="266337"/>
            <a:ext cx="7368466" cy="5140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407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1CFB99-7CB6-5B17-39D3-E0120B3736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1151C-A7DC-C07D-67D3-4F9FE64D8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70581"/>
          </a:xfrm>
        </p:spPr>
        <p:txBody>
          <a:bodyPr>
            <a:norm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Sample data &amp; Risks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7527A0-BE0B-87BE-B47C-C25F0750C3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How you will choose your sample data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The risks associate with the collection of data for both yourself and the participants(including bias)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Cost of research project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Timeline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9691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4F8D9E-E342-5990-8882-73E3EC9FFE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DDAE9-CBAD-C5D6-5E20-427D48FFD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70581"/>
          </a:xfrm>
        </p:spPr>
        <p:txBody>
          <a:bodyPr>
            <a:norm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Sample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BE418-89CE-9AAB-0C12-BFBF13E80A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Font typeface="Wingdings" panose="05000000000000000000" pitchFamily="2" charset="2"/>
              <a:buChar char="q"/>
            </a:pPr>
            <a:endParaRPr lang="en-GB" sz="2800" dirty="0"/>
          </a:p>
          <a:p>
            <a:pPr algn="ctr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How you will choose your sample data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1678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124420-4C3B-9657-EA6F-5731762210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15BCD-9757-287E-E7AE-48590E927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01" y="0"/>
            <a:ext cx="10972800" cy="1143000"/>
          </a:xfrm>
        </p:spPr>
        <p:txBody>
          <a:bodyPr>
            <a:norm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Sample data</a:t>
            </a:r>
            <a:endParaRPr lang="en-GB" sz="3600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4EB06-52A1-3139-B56D-2788924ECD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536" y="1307238"/>
            <a:ext cx="10972800" cy="39170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b="1" u="sng" dirty="0"/>
              <a:t>Probability sample</a:t>
            </a:r>
          </a:p>
          <a:p>
            <a:pPr marL="0" indent="0" algn="ctr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sz="2800" dirty="0"/>
              <a:t>A sample that has been selected using </a:t>
            </a:r>
            <a:r>
              <a:rPr lang="en-GB" sz="2800" b="1" i="1" dirty="0"/>
              <a:t>random selection</a:t>
            </a:r>
            <a:r>
              <a:rPr lang="en-GB" sz="2800" i="1" dirty="0"/>
              <a:t> </a:t>
            </a:r>
            <a:r>
              <a:rPr lang="en-GB" sz="2800" dirty="0"/>
              <a:t>so that each unit in the population has a known chance of being selected. It is generally assumed that a </a:t>
            </a:r>
            <a:r>
              <a:rPr lang="en-GB" sz="2800" b="1" i="1" dirty="0"/>
              <a:t>representative sample </a:t>
            </a:r>
            <a:r>
              <a:rPr lang="en-GB" sz="2800" dirty="0"/>
              <a:t>is more likely to be the outcome when this method of selection from the population is employed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410593-B78D-D48B-1424-CD9F488A97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002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F11DB2-4AA1-B7DC-905D-208A91B207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2580C-7333-E6B0-2F28-4A48A473C3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5331"/>
            <a:ext cx="10972800" cy="1143000"/>
          </a:xfrm>
        </p:spPr>
        <p:txBody>
          <a:bodyPr>
            <a:norm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Sample Data</a:t>
            </a:r>
            <a:endParaRPr lang="en-GB" sz="3600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223B5-7174-3764-BC68-5BC2EBBC0F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b="1" u="sng" dirty="0"/>
              <a:t>Non-probability Sample</a:t>
            </a:r>
          </a:p>
          <a:p>
            <a:pPr marL="0" indent="0" algn="ctr">
              <a:buNone/>
            </a:pPr>
            <a:endParaRPr lang="en-GB" sz="2800" b="1" u="sng" dirty="0"/>
          </a:p>
          <a:p>
            <a:pPr marL="0" indent="0" algn="ctr">
              <a:buNone/>
            </a:pPr>
            <a:r>
              <a:rPr lang="en-GB" sz="2800" dirty="0"/>
              <a:t>A sample that has </a:t>
            </a:r>
            <a:r>
              <a:rPr lang="en-GB" sz="2800" b="1" i="1" dirty="0"/>
              <a:t>NOT</a:t>
            </a:r>
            <a:r>
              <a:rPr lang="en-GB" sz="2800" dirty="0"/>
              <a:t> been selected using a random selection method. Essentially it implies that some units in the population are more likely to be selected than others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66C142-8ECB-569A-FF88-771C9FE719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701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E7D1A4-70CE-7CDE-F228-C2F73FD197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E10F5-E758-E0F1-52D8-B0CD85866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5331"/>
            <a:ext cx="10972800" cy="1143000"/>
          </a:xfrm>
        </p:spPr>
        <p:txBody>
          <a:bodyPr>
            <a:norm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Sample Data</a:t>
            </a:r>
            <a:endParaRPr lang="en-GB" sz="3600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7C9CB-C28E-255D-F203-F6F75921FF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b="1" dirty="0"/>
              <a:t>For you dissertation</a:t>
            </a:r>
          </a:p>
          <a:p>
            <a:pPr marL="0" indent="0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sz="2800" b="1" dirty="0"/>
              <a:t>Systematic literature review-50 articles and/or books</a:t>
            </a:r>
          </a:p>
          <a:p>
            <a:pPr marL="0" indent="0" algn="ct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Primary research- 50 companies or participants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C06443-2872-A5DA-8702-FB6A03779E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AA5EF-4268-47CE-93E3-BEF4556AF97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667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6C7C02-0289-583C-C9BF-DEA7424023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0110B5-9CFD-B25E-D5DD-FA7BF51799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70581"/>
          </a:xfrm>
        </p:spPr>
        <p:txBody>
          <a:bodyPr>
            <a:norm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Risks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864BC-B9A7-91D1-ECB5-957C3E339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The risks associate with the collection of data for both yourself and the participants(including bias)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Cost of research project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Timeline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9628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29ADA6-DCD5-63B9-3172-47ADD27B4A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46825-95B5-8DC2-71FA-83C27EC9D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4629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highlight>
                  <a:srgbClr val="FFFF00"/>
                </a:highlight>
              </a:rPr>
              <a:t>Research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EFE68F-A783-1952-D887-A633C5F703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b="1" dirty="0"/>
              <a:t>Ethics Form</a:t>
            </a:r>
          </a:p>
        </p:txBody>
      </p:sp>
    </p:spTree>
    <p:extLst>
      <p:ext uri="{BB962C8B-B14F-4D97-AF65-F5344CB8AC3E}">
        <p14:creationId xmlns:p14="http://schemas.microsoft.com/office/powerpoint/2010/main" val="4139901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F5D8E-DA40-2CB1-B6A1-04E6CD5DB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285" y="1891374"/>
            <a:ext cx="5784715" cy="1661993"/>
          </a:xfrm>
        </p:spPr>
        <p:txBody>
          <a:bodyPr/>
          <a:lstStyle/>
          <a:p>
            <a:pPr algn="ctr"/>
            <a:br>
              <a:rPr lang="en-GB" dirty="0"/>
            </a:br>
            <a:r>
              <a:rPr lang="en-GB" dirty="0"/>
              <a:t>Data Gathering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3263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579" y="160336"/>
            <a:ext cx="10972800" cy="798452"/>
          </a:xfrm>
        </p:spPr>
        <p:txBody>
          <a:bodyPr>
            <a:norm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Primary &amp; Secondary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229" y="1303337"/>
            <a:ext cx="11585359" cy="48228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Primary Research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New and original - no one's done it before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Usually has a specific purpose</a:t>
            </a:r>
          </a:p>
          <a:p>
            <a:endParaRPr lang="en-GB" sz="2800" dirty="0"/>
          </a:p>
          <a:p>
            <a:pPr marL="0" indent="0">
              <a:buNone/>
            </a:pPr>
            <a:r>
              <a:rPr lang="en-GB" sz="2800" b="1" dirty="0"/>
              <a:t>Secondary Research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Research done by somebody else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One resource won’t be enough to answer your research question</a:t>
            </a:r>
          </a:p>
        </p:txBody>
      </p:sp>
    </p:spTree>
    <p:extLst>
      <p:ext uri="{BB962C8B-B14F-4D97-AF65-F5344CB8AC3E}">
        <p14:creationId xmlns:p14="http://schemas.microsoft.com/office/powerpoint/2010/main" val="916908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62248-C66F-CDFA-47CB-D2CD57126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41473"/>
            <a:ext cx="10972800" cy="657517"/>
          </a:xfrm>
        </p:spPr>
        <p:txBody>
          <a:bodyPr>
            <a:no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Primary &amp; Secondary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59113-159D-F3BA-774F-B6DFCBF56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148" y="1005397"/>
            <a:ext cx="10972800" cy="3917032"/>
          </a:xfrm>
        </p:spPr>
        <p:txBody>
          <a:bodyPr>
            <a:normAutofit lnSpcReduction="10000"/>
          </a:bodyPr>
          <a:lstStyle/>
          <a:p>
            <a:pPr marL="0" lvl="1" indent="0">
              <a:buNone/>
            </a:pPr>
            <a:r>
              <a:rPr lang="en-US" b="1" dirty="0">
                <a:cs typeface="Arial"/>
              </a:rPr>
              <a:t>Primary</a:t>
            </a:r>
          </a:p>
          <a:p>
            <a:pPr marL="914400" lvl="2" indent="-457200"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US" sz="2800" dirty="0">
                <a:cs typeface="Arial"/>
              </a:rPr>
              <a:t>Data you collect yourself</a:t>
            </a:r>
          </a:p>
          <a:p>
            <a:pPr marL="914400" lvl="2" indent="-457200"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US" sz="2800" dirty="0">
                <a:cs typeface="Arial"/>
              </a:rPr>
              <a:t>May be used for either empirical (statistical) or subjective analysis</a:t>
            </a:r>
          </a:p>
          <a:p>
            <a:pPr marL="744538" lvl="2" indent="-287338">
              <a:buFont typeface="Arial" panose="020B0604020202020204" pitchFamily="34" charset="0"/>
              <a:buChar char="•"/>
            </a:pPr>
            <a:endParaRPr lang="en-US" sz="2800" dirty="0">
              <a:cs typeface="Arial"/>
            </a:endParaRPr>
          </a:p>
          <a:p>
            <a:pPr marL="0" lvl="2" indent="0">
              <a:buNone/>
            </a:pPr>
            <a:r>
              <a:rPr lang="en-US" sz="2800" b="1" dirty="0">
                <a:cs typeface="Arial"/>
              </a:rPr>
              <a:t>Secondary</a:t>
            </a:r>
          </a:p>
          <a:p>
            <a:pPr marL="914400" lvl="3" indent="-457200"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US" sz="2800" dirty="0">
                <a:cs typeface="Arial"/>
              </a:rPr>
              <a:t>Data someone else collected for their own purposes</a:t>
            </a:r>
          </a:p>
          <a:p>
            <a:pPr marL="914400" lvl="3" indent="-457200">
              <a:buFont typeface="Wingdings" panose="05000000000000000000" pitchFamily="2" charset="2"/>
              <a:buChar char="ü"/>
            </a:pPr>
            <a:r>
              <a:rPr lang="en-US" sz="2800" dirty="0">
                <a:cs typeface="Arial"/>
              </a:rPr>
              <a:t>Most secondary data is statistical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5844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9E731-15FB-2E71-8E23-B43615F3D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50480"/>
          </a:xfrm>
        </p:spPr>
        <p:txBody>
          <a:bodyPr>
            <a:norm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Secondary Research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F4FB4-3E60-3820-3011-EA73214979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Secondary data is data that have already been collected for some other purposes, while primary data is data which can be collected specifically for the purpose of answering a research question(s) and to meet research objectives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318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EB39C57D-7B41-C0BD-1838-87DD8D24C01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8578" y="0"/>
            <a:ext cx="10972800" cy="976544"/>
          </a:xfrm>
        </p:spPr>
        <p:txBody>
          <a:bodyPr>
            <a:normAutofit/>
          </a:bodyPr>
          <a:lstStyle/>
          <a:p>
            <a:r>
              <a:rPr lang="en-US" altLang="en-US" sz="3600" b="1" dirty="0">
                <a:highlight>
                  <a:srgbClr val="FFFF00"/>
                </a:highlight>
              </a:rPr>
              <a:t>Secondary research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6E310350-3C62-6433-9F52-958B3B6F9C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1227" y="909961"/>
            <a:ext cx="11224334" cy="4780625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US" altLang="en-US" sz="2400" u="sng" dirty="0"/>
              <a:t>Advantage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US" altLang="en-US" sz="2400" dirty="0"/>
              <a:t>Saves cost for data collection. 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US" altLang="en-US" sz="2400" dirty="0"/>
              <a:t>Saves time required for data collection. 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US" altLang="en-US" sz="2400" dirty="0"/>
              <a:t>May obtain data otherwise impossible.</a:t>
            </a:r>
            <a:r>
              <a:rPr lang="en-US" altLang="en-US" sz="2800" dirty="0"/>
              <a:t> </a:t>
            </a:r>
          </a:p>
          <a:p>
            <a:pPr>
              <a:lnSpc>
                <a:spcPct val="90000"/>
              </a:lnSpc>
            </a:pPr>
            <a:endParaRPr lang="en-US" altLang="en-US" sz="1400" dirty="0"/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 sz="2400" u="sng" dirty="0"/>
              <a:t>Disadvantage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US" altLang="en-US" sz="2400" dirty="0"/>
              <a:t>Data collected may not be suitable for the researcher’s purposes. (Validity)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US" altLang="en-US" sz="2400" dirty="0"/>
              <a:t>All necessary data may not be available in existing data. 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US" altLang="en-US" sz="2400" dirty="0"/>
              <a:t>Requires time to search for the data set. 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US" altLang="en-US" sz="2400" dirty="0"/>
              <a:t>Original data set may not be accurate. 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US" altLang="en-US" sz="2400" dirty="0"/>
              <a:t>Need time to sort out the data.</a:t>
            </a:r>
            <a:r>
              <a:rPr lang="en-US" altLang="en-US" sz="2800" dirty="0"/>
              <a:t> </a:t>
            </a:r>
          </a:p>
          <a:p>
            <a:pPr>
              <a:lnSpc>
                <a:spcPct val="90000"/>
              </a:lnSpc>
            </a:pPr>
            <a:endParaRPr lang="en-US" altLang="en-US" sz="2800" dirty="0"/>
          </a:p>
          <a:p>
            <a:pPr>
              <a:lnSpc>
                <a:spcPct val="90000"/>
              </a:lnSpc>
            </a:pPr>
            <a:endParaRPr lang="en-US" altLang="en-US" sz="2800" dirty="0"/>
          </a:p>
          <a:p>
            <a:pPr>
              <a:lnSpc>
                <a:spcPct val="90000"/>
              </a:lnSpc>
            </a:pPr>
            <a:endParaRPr lang="en-US" altLang="en-US" sz="2800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9E731-15FB-2E71-8E23-B43615F3D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499" y="105962"/>
            <a:ext cx="10972800" cy="764049"/>
          </a:xfrm>
        </p:spPr>
        <p:txBody>
          <a:bodyPr>
            <a:norm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Systematic 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F4FB4-3E60-3820-3011-EA73214979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227" y="1014275"/>
            <a:ext cx="10972800" cy="4720700"/>
          </a:xfrm>
        </p:spPr>
        <p:txBody>
          <a:bodyPr>
            <a:normAutofit fontScale="55000" lnSpcReduction="20000"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4700" dirty="0"/>
              <a:t>This type of review critiques and summarizes a body of literature and draws conclusions about the topic in question.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47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4700" dirty="0"/>
              <a:t>The body of literature is made up of the relevant studies and knowledge that address the subject area.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47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4700" dirty="0"/>
              <a:t>It is typically selective in the material it uses, although the criteria for selecting specific sources for review are not always apparent to the reader.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47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4700" dirty="0"/>
              <a:t>This type of review is useful in gathering together a volume of literature in a specific subject area and summarizing and synthesizing it. </a:t>
            </a:r>
            <a:br>
              <a:rPr lang="en-GB" sz="4700" dirty="0"/>
            </a:br>
            <a:endParaRPr lang="en-GB" sz="47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2604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62248-C66F-CDFA-47CB-D2CD57126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85861"/>
            <a:ext cx="10972800" cy="737416"/>
          </a:xfrm>
        </p:spPr>
        <p:txBody>
          <a:bodyPr>
            <a:norm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Systematic 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59113-159D-F3BA-774F-B6DFCBF56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99" y="1074198"/>
            <a:ext cx="11502501" cy="4687410"/>
          </a:xfrm>
        </p:spPr>
        <p:txBody>
          <a:bodyPr>
            <a:normAutofit fontScale="92500"/>
          </a:bodyPr>
          <a:lstStyle/>
          <a:p>
            <a:pPr marL="0" lvl="1" indent="0">
              <a:buNone/>
            </a:pPr>
            <a:r>
              <a:rPr lang="en-US" sz="2400" dirty="0">
                <a:cs typeface="Arial"/>
              </a:rPr>
              <a:t>An essential step in research even though it is sometimes seen as tedious or overwhelming</a:t>
            </a:r>
          </a:p>
          <a:p>
            <a:pPr marL="0" lvl="1" indent="0">
              <a:buNone/>
            </a:pPr>
            <a:endParaRPr lang="en-US" sz="2400" dirty="0">
              <a:cs typeface="Arial"/>
            </a:endParaRPr>
          </a:p>
          <a:p>
            <a:pPr marL="800100" lvl="2" indent="-342900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2400" dirty="0">
                <a:cs typeface="Arial"/>
              </a:rPr>
              <a:t>Critical summary of related studies; </a:t>
            </a:r>
            <a:r>
              <a:rPr lang="en-US" sz="2400" b="1" u="sng" dirty="0">
                <a:cs typeface="Arial"/>
              </a:rPr>
              <a:t>not</a:t>
            </a:r>
            <a:r>
              <a:rPr lang="en-US" sz="2400" b="1" dirty="0">
                <a:cs typeface="Arial"/>
              </a:rPr>
              <a:t> </a:t>
            </a:r>
            <a:r>
              <a:rPr lang="en-US" sz="2400" dirty="0">
                <a:cs typeface="Arial"/>
              </a:rPr>
              <a:t>just a citing of references</a:t>
            </a:r>
          </a:p>
          <a:p>
            <a:pPr marL="457200" lvl="2" indent="0">
              <a:buNone/>
            </a:pPr>
            <a:endParaRPr lang="en-US" sz="2400" dirty="0">
              <a:cs typeface="Arial"/>
            </a:endParaRPr>
          </a:p>
          <a:p>
            <a:pPr marL="0" lvl="1" indent="0">
              <a:buNone/>
            </a:pPr>
            <a:r>
              <a:rPr lang="en-US" sz="2400" dirty="0">
                <a:cs typeface="Arial"/>
              </a:rPr>
              <a:t>Be clear why you are reading each article or book:</a:t>
            </a:r>
          </a:p>
          <a:p>
            <a:pPr marL="800100" lvl="2" indent="-342900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2400" dirty="0">
                <a:cs typeface="Arial"/>
              </a:rPr>
              <a:t>To get an overview of topic</a:t>
            </a:r>
          </a:p>
          <a:p>
            <a:pPr marL="800100" lvl="2" indent="-342900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2400" dirty="0">
                <a:cs typeface="Arial"/>
              </a:rPr>
              <a:t>Ideas how to design your research</a:t>
            </a:r>
          </a:p>
          <a:p>
            <a:pPr marL="800100" lvl="2" indent="-342900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2400" dirty="0">
                <a:cs typeface="Arial"/>
              </a:rPr>
              <a:t>Looking for conceptual models or theories</a:t>
            </a:r>
          </a:p>
          <a:p>
            <a:pPr marL="800100" lvl="2" indent="-342900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2400" dirty="0">
                <a:cs typeface="Arial"/>
              </a:rPr>
              <a:t>How other authors have studied your topic (data sources, methods, research designs)</a:t>
            </a:r>
          </a:p>
          <a:p>
            <a:pPr marL="800100" lvl="2" indent="-342900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2400" dirty="0">
                <a:cs typeface="Arial"/>
              </a:rPr>
              <a:t>What worked for them, what didn’t</a:t>
            </a:r>
          </a:p>
          <a:p>
            <a:pPr marL="800100" lvl="2" indent="-342900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2400" dirty="0">
                <a:cs typeface="Arial"/>
              </a:rPr>
              <a:t>What they learned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2539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9E731-15FB-2E71-8E23-B43615F3D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94740"/>
            <a:ext cx="10972800" cy="648640"/>
          </a:xfrm>
        </p:spPr>
        <p:txBody>
          <a:bodyPr>
            <a:norm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Systematic 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F4FB4-3E60-3820-3011-EA73214979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54097"/>
            <a:ext cx="10972800" cy="436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The literature review process you need to follow</a:t>
            </a:r>
            <a:br>
              <a:rPr lang="en-GB" sz="2800" dirty="0"/>
            </a:b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Select a review topic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Search the literature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Gather, read and </a:t>
            </a:r>
            <a:r>
              <a:rPr lang="en-GB" sz="2800" dirty="0" err="1"/>
              <a:t>analyze</a:t>
            </a:r>
            <a:r>
              <a:rPr lang="en-GB" sz="2800" dirty="0"/>
              <a:t> the literature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Find gaps &amp; Point the way forward for further research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Write the review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References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162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62248-C66F-CDFA-47CB-D2CD571263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Primary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59113-159D-F3BA-774F-B6DFCBF561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3" indent="-342900"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US" sz="2800" dirty="0">
                <a:cs typeface="Arial"/>
              </a:rPr>
              <a:t>Surveys</a:t>
            </a:r>
          </a:p>
          <a:p>
            <a:pPr marL="342900" lvl="3" indent="-342900"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US" sz="2800" dirty="0">
                <a:cs typeface="Arial"/>
              </a:rPr>
              <a:t>Personal interviews</a:t>
            </a:r>
          </a:p>
          <a:p>
            <a:pPr marL="342900" lvl="3" indent="-342900"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US" sz="2800" dirty="0">
                <a:cs typeface="Arial"/>
              </a:rPr>
              <a:t>Field research/observations</a:t>
            </a:r>
          </a:p>
          <a:p>
            <a:pPr marL="342900" lvl="3" indent="-342900"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US" sz="2800" dirty="0">
                <a:cs typeface="Arial"/>
              </a:rPr>
              <a:t>Participant observation</a:t>
            </a:r>
          </a:p>
          <a:p>
            <a:pPr marL="342900" lvl="2" indent="-342900"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GB" sz="2800" dirty="0"/>
              <a:t>Case studies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9824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15240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Primary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72683" y="1591324"/>
            <a:ext cx="8444144" cy="4525963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GB" sz="2800" dirty="0"/>
              <a:t>Questionnaires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GB" sz="2800" dirty="0"/>
              <a:t>Interviews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GB" sz="2800" dirty="0"/>
              <a:t>Focus Groups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GB" sz="2800" dirty="0"/>
              <a:t>Field Notes, Videos, Recordings </a:t>
            </a:r>
            <a:r>
              <a:rPr lang="en-GB" sz="2800" dirty="0" err="1"/>
              <a:t>etc</a:t>
            </a: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ü"/>
            </a:pPr>
            <a:r>
              <a:rPr lang="en-GB" sz="2800" dirty="0"/>
              <a:t>Case Studies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758543" y="1948934"/>
            <a:ext cx="2667000" cy="369332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Two most common ones</a:t>
            </a:r>
          </a:p>
        </p:txBody>
      </p:sp>
      <p:sp>
        <p:nvSpPr>
          <p:cNvPr id="5" name="Right Brace 4"/>
          <p:cNvSpPr/>
          <p:nvPr/>
        </p:nvSpPr>
        <p:spPr>
          <a:xfrm>
            <a:off x="5176157" y="1676400"/>
            <a:ext cx="381000" cy="914400"/>
          </a:xfrm>
          <a:prstGeom prst="rightBrace">
            <a:avLst>
              <a:gd name="adj1" fmla="val 8333"/>
              <a:gd name="adj2" fmla="val 52198"/>
            </a:avLst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3315" y="609887"/>
            <a:ext cx="2286000" cy="2286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2744" y="3617181"/>
            <a:ext cx="3505200" cy="1559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1821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26193"/>
          </a:xfrm>
        </p:spPr>
        <p:txBody>
          <a:bodyPr>
            <a:norm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Questionnaires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Provide</a:t>
            </a:r>
            <a:r>
              <a:rPr lang="en-GB" sz="2800" b="1" dirty="0"/>
              <a:t> data </a:t>
            </a:r>
            <a:r>
              <a:rPr lang="en-GB" sz="2800" dirty="0"/>
              <a:t>that can be measured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Tick boxes and, mostly, no more than a few words per answer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Most useful if you want to test</a:t>
            </a:r>
          </a:p>
          <a:p>
            <a:pPr marL="0" indent="0">
              <a:buNone/>
            </a:pPr>
            <a:r>
              <a:rPr lang="en-GB" sz="2800" dirty="0"/>
              <a:t>    an existing theory or take a </a:t>
            </a:r>
          </a:p>
          <a:p>
            <a:pPr marL="0" indent="0">
              <a:buNone/>
            </a:pPr>
            <a:r>
              <a:rPr lang="en-GB" sz="2800" dirty="0"/>
              <a:t>    sample of general thoughts</a:t>
            </a:r>
          </a:p>
          <a:p>
            <a:endParaRPr lang="en-GB" dirty="0"/>
          </a:p>
        </p:txBody>
      </p:sp>
      <p:pic>
        <p:nvPicPr>
          <p:cNvPr id="2050" name="Picture 2" descr="http://www.mathsisfun.com/data/images/bar-graph-frui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8240" y="3163479"/>
            <a:ext cx="2381250" cy="2266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3247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81805"/>
          </a:xfrm>
        </p:spPr>
        <p:txBody>
          <a:bodyPr>
            <a:norm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Interviews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Provide </a:t>
            </a:r>
            <a:r>
              <a:rPr lang="en-GB" sz="2800" b="1" dirty="0"/>
              <a:t>data </a:t>
            </a:r>
            <a:r>
              <a:rPr lang="en-GB" sz="2800" dirty="0"/>
              <a:t>what do people think and why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Not measurable, but responses are more personal and detailed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Most useful if you want to speak to subject experts, test an </a:t>
            </a:r>
            <a:r>
              <a:rPr lang="en-GB" sz="2800" b="1" dirty="0"/>
              <a:t>exploratory </a:t>
            </a:r>
            <a:r>
              <a:rPr lang="en-GB" sz="2800" dirty="0"/>
              <a:t>theory or if the meaning can be determined by context, circumstances etc.</a:t>
            </a:r>
          </a:p>
          <a:p>
            <a:endParaRPr lang="en-GB" dirty="0"/>
          </a:p>
        </p:txBody>
      </p:sp>
      <p:pic>
        <p:nvPicPr>
          <p:cNvPr id="3074" name="Picture 2" descr="http://peoplesoftpages.com/WordPress/wp-content/uploads/2014/09/interview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0341" y="4010248"/>
            <a:ext cx="246434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2350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97767"/>
            <a:ext cx="10972800" cy="1143000"/>
          </a:xfrm>
        </p:spPr>
        <p:txBody>
          <a:bodyPr>
            <a:norm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Other methods of primary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Focus Groups</a:t>
            </a:r>
          </a:p>
          <a:p>
            <a:pPr lvl="1">
              <a:buClr>
                <a:srgbClr val="0070C0"/>
              </a:buClr>
              <a:buFont typeface="Symbol" panose="05050102010706020507" pitchFamily="18" charset="2"/>
              <a:buChar char="®"/>
            </a:pPr>
            <a:r>
              <a:rPr lang="en-GB" dirty="0"/>
              <a:t>Mostly used in market research. </a:t>
            </a:r>
          </a:p>
          <a:p>
            <a:pPr lvl="1">
              <a:buClr>
                <a:srgbClr val="0070C0"/>
              </a:buClr>
              <a:buFont typeface="Symbol" panose="05050102010706020507" pitchFamily="18" charset="2"/>
              <a:buChar char="®"/>
            </a:pPr>
            <a:r>
              <a:rPr lang="en-GB" dirty="0"/>
              <a:t>Only useful if you want to canvas opinion on one particular concept.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Case Studies</a:t>
            </a:r>
          </a:p>
          <a:p>
            <a:pPr lvl="1">
              <a:buClr>
                <a:srgbClr val="0070C0"/>
              </a:buClr>
              <a:buFont typeface="Symbol" panose="05050102010706020507" pitchFamily="18" charset="2"/>
              <a:buChar char="®"/>
            </a:pPr>
            <a:r>
              <a:rPr lang="en-GB" dirty="0"/>
              <a:t>An in-depth analysis of something bearing close relation to your project. </a:t>
            </a:r>
            <a:r>
              <a:rPr lang="en-GB" u="sng" dirty="0"/>
              <a:t>Time consuming!</a:t>
            </a:r>
          </a:p>
        </p:txBody>
      </p:sp>
    </p:spTree>
    <p:extLst>
      <p:ext uri="{BB962C8B-B14F-4D97-AF65-F5344CB8AC3E}">
        <p14:creationId xmlns:p14="http://schemas.microsoft.com/office/powerpoint/2010/main" val="755477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F5D8E-DA40-2CB1-B6A1-04E6CD5DB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285" y="1891374"/>
            <a:ext cx="5784715" cy="2215991"/>
          </a:xfrm>
        </p:spPr>
        <p:txBody>
          <a:bodyPr/>
          <a:lstStyle/>
          <a:p>
            <a:pPr algn="ctr"/>
            <a:br>
              <a:rPr lang="en-GB" dirty="0"/>
            </a:br>
            <a:r>
              <a:rPr lang="en-GB" dirty="0"/>
              <a:t>Quantitative &amp; Qualitative research approaches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1246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>
            <a:extLst>
              <a:ext uri="{FF2B5EF4-FFF2-40B4-BE49-F238E27FC236}">
                <a16:creationId xmlns:a16="http://schemas.microsoft.com/office/drawing/2014/main" id="{DB888BEC-CC0F-4270-837B-A76808DD58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808438"/>
          </a:xfrm>
        </p:spPr>
        <p:txBody>
          <a:bodyPr>
            <a:normAutofit/>
          </a:bodyPr>
          <a:lstStyle/>
          <a:p>
            <a:r>
              <a:rPr lang="en-GB" altLang="en-US" sz="3600" b="1" dirty="0">
                <a:highlight>
                  <a:srgbClr val="FFFF00"/>
                </a:highlight>
              </a:rPr>
              <a:t>Introduction to Quantitative/Qualitative</a:t>
            </a:r>
          </a:p>
        </p:txBody>
      </p:sp>
      <p:sp>
        <p:nvSpPr>
          <p:cNvPr id="51203" name="Rectangle 3">
            <a:extLst>
              <a:ext uri="{FF2B5EF4-FFF2-40B4-BE49-F238E27FC236}">
                <a16:creationId xmlns:a16="http://schemas.microsoft.com/office/drawing/2014/main" id="{63BF1528-7CA0-49BA-8DB0-9EA9FF39090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1083076"/>
            <a:ext cx="10972800" cy="4434157"/>
          </a:xfrm>
        </p:spPr>
        <p:txBody>
          <a:bodyPr/>
          <a:lstStyle/>
          <a:p>
            <a:pPr marL="0" indent="0" algn="ctr">
              <a:lnSpc>
                <a:spcPct val="80000"/>
              </a:lnSpc>
              <a:buNone/>
            </a:pPr>
            <a:endParaRPr lang="en-GB" altLang="en-US" sz="2800" b="1" dirty="0"/>
          </a:p>
          <a:p>
            <a:pPr marL="0" indent="0" algn="ctr">
              <a:lnSpc>
                <a:spcPct val="80000"/>
              </a:lnSpc>
              <a:buNone/>
            </a:pPr>
            <a:r>
              <a:rPr lang="en-GB" altLang="en-US" sz="2800" b="1" dirty="0"/>
              <a:t>Quantitative research </a:t>
            </a:r>
            <a:r>
              <a:rPr lang="en-GB" altLang="en-US" sz="2800" dirty="0"/>
              <a:t>(quantity, in terms of amount)  involves analysis of numerical data. </a:t>
            </a:r>
          </a:p>
          <a:p>
            <a:pPr marL="0" indent="0" algn="ctr">
              <a:lnSpc>
                <a:spcPct val="80000"/>
              </a:lnSpc>
              <a:buNone/>
            </a:pPr>
            <a:endParaRPr lang="en-GB" altLang="en-US" sz="2800" dirty="0"/>
          </a:p>
          <a:p>
            <a:pPr marL="0" indent="0" algn="ctr">
              <a:lnSpc>
                <a:spcPct val="80000"/>
              </a:lnSpc>
              <a:buNone/>
            </a:pPr>
            <a:r>
              <a:rPr lang="en-GB" altLang="en-US" sz="2800" b="1" dirty="0"/>
              <a:t>Qualitative research </a:t>
            </a:r>
            <a:r>
              <a:rPr lang="en-GB" altLang="en-US" sz="2800" dirty="0"/>
              <a:t>(from “what qualities </a:t>
            </a:r>
            <a:r>
              <a:rPr lang="en-GB" altLang="en-US" sz="2800" dirty="0" err="1"/>
              <a:t>ie</a:t>
            </a:r>
            <a:r>
              <a:rPr lang="en-GB" altLang="en-US" sz="2800" dirty="0"/>
              <a:t> characteristics does it have”) involves analysis of data such as words (e.g., from interviews), pictures (e.g., video), or objects (e.g., an artifact). </a:t>
            </a:r>
          </a:p>
          <a:p>
            <a:pPr marL="0" indent="0" algn="ctr">
              <a:lnSpc>
                <a:spcPct val="80000"/>
              </a:lnSpc>
              <a:buNone/>
            </a:pPr>
            <a:endParaRPr lang="en-GB" altLang="en-US" sz="2800" dirty="0"/>
          </a:p>
          <a:p>
            <a:pPr marL="0" indent="0">
              <a:lnSpc>
                <a:spcPct val="80000"/>
              </a:lnSpc>
              <a:buNone/>
            </a:pPr>
            <a:endParaRPr lang="en-GB" altLang="en-US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>
            <a:extLst>
              <a:ext uri="{FF2B5EF4-FFF2-40B4-BE49-F238E27FC236}">
                <a16:creationId xmlns:a16="http://schemas.microsoft.com/office/drawing/2014/main" id="{991BB52C-22A7-4238-9209-33CF378209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14840"/>
            <a:ext cx="10972800" cy="710783"/>
          </a:xfrm>
        </p:spPr>
        <p:txBody>
          <a:bodyPr>
            <a:normAutofit/>
          </a:bodyPr>
          <a:lstStyle/>
          <a:p>
            <a:r>
              <a:rPr lang="en-GB" altLang="en-US" sz="3600" b="1" dirty="0">
                <a:highlight>
                  <a:srgbClr val="FFFF00"/>
                </a:highlight>
              </a:rPr>
              <a:t>Quantitative and Qualitative research Approaches</a:t>
            </a:r>
          </a:p>
        </p:txBody>
      </p:sp>
      <p:sp>
        <p:nvSpPr>
          <p:cNvPr id="59395" name="Rectangle 3">
            <a:extLst>
              <a:ext uri="{FF2B5EF4-FFF2-40B4-BE49-F238E27FC236}">
                <a16:creationId xmlns:a16="http://schemas.microsoft.com/office/drawing/2014/main" id="{04CC4128-37FD-4E2B-8C78-AE1F020BFC6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329778" y="1023976"/>
            <a:ext cx="5069149" cy="4525963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altLang="en-US" b="1" u="sng" dirty="0"/>
              <a:t>Qualitative Methods</a:t>
            </a:r>
          </a:p>
          <a:p>
            <a:pPr lvl="1">
              <a:buClr>
                <a:srgbClr val="0070C0"/>
              </a:buClr>
              <a:buFont typeface="Symbol" panose="05050102010706020507" pitchFamily="18" charset="2"/>
              <a:buChar char=""/>
            </a:pPr>
            <a:r>
              <a:rPr lang="en-GB" altLang="en-US" sz="2000" dirty="0"/>
              <a:t>Tend to concentrate on words</a:t>
            </a:r>
          </a:p>
          <a:p>
            <a:pPr lvl="1">
              <a:buClr>
                <a:srgbClr val="0070C0"/>
              </a:buClr>
              <a:buFont typeface="Symbol" panose="05050102010706020507" pitchFamily="18" charset="2"/>
              <a:buChar char=""/>
            </a:pPr>
            <a:r>
              <a:rPr lang="en-GB" altLang="en-US" sz="2000" dirty="0"/>
              <a:t>Are good at answering “why does” and “how does” questions</a:t>
            </a:r>
          </a:p>
          <a:p>
            <a:pPr lvl="1">
              <a:buClr>
                <a:srgbClr val="0070C0"/>
              </a:buClr>
              <a:buFont typeface="Symbol" panose="05050102010706020507" pitchFamily="18" charset="2"/>
              <a:buChar char=""/>
            </a:pPr>
            <a:r>
              <a:rPr lang="en-GB" altLang="en-US" sz="2000" dirty="0"/>
              <a:t>Are only as good as the data collected</a:t>
            </a:r>
          </a:p>
          <a:p>
            <a:pPr lvl="1">
              <a:buClr>
                <a:srgbClr val="0070C0"/>
              </a:buClr>
              <a:buFont typeface="Symbol" panose="05050102010706020507" pitchFamily="18" charset="2"/>
              <a:buChar char=""/>
            </a:pPr>
            <a:r>
              <a:rPr lang="en-GB" altLang="en-US" sz="2000" dirty="0"/>
              <a:t>Assume the use of certain methods</a:t>
            </a:r>
          </a:p>
          <a:p>
            <a:pPr lvl="1">
              <a:buClr>
                <a:srgbClr val="0070C0"/>
              </a:buClr>
              <a:buFont typeface="Symbol" panose="05050102010706020507" pitchFamily="18" charset="2"/>
              <a:buChar char=""/>
            </a:pPr>
            <a:r>
              <a:rPr lang="en-GB" altLang="en-US" sz="2000" dirty="0"/>
              <a:t>Are traditionally associated with inductive approaches and the social sciences</a:t>
            </a:r>
          </a:p>
          <a:p>
            <a:endParaRPr lang="en-GB" altLang="en-US" sz="2400" dirty="0"/>
          </a:p>
        </p:txBody>
      </p:sp>
      <p:sp>
        <p:nvSpPr>
          <p:cNvPr id="59396" name="Rectangle 4">
            <a:extLst>
              <a:ext uri="{FF2B5EF4-FFF2-40B4-BE49-F238E27FC236}">
                <a16:creationId xmlns:a16="http://schemas.microsoft.com/office/drawing/2014/main" id="{00DAF301-265A-4B95-AC1D-6560080EC1EA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230820" y="1023976"/>
            <a:ext cx="5335895" cy="4525963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altLang="en-US" b="1" u="sng" dirty="0"/>
              <a:t>Quantitative Methods</a:t>
            </a:r>
          </a:p>
          <a:p>
            <a:pPr lvl="1">
              <a:buClr>
                <a:srgbClr val="0070C0"/>
              </a:buClr>
              <a:buFont typeface="Symbol" panose="05050102010706020507" pitchFamily="18" charset="2"/>
              <a:buChar char="®"/>
            </a:pPr>
            <a:r>
              <a:rPr lang="en-GB" altLang="en-US" sz="2000" dirty="0"/>
              <a:t>Tend to concentrate on numbers</a:t>
            </a:r>
          </a:p>
          <a:p>
            <a:pPr lvl="1">
              <a:buClr>
                <a:srgbClr val="0070C0"/>
              </a:buClr>
              <a:buFont typeface="Symbol" panose="05050102010706020507" pitchFamily="18" charset="2"/>
              <a:buChar char="®"/>
            </a:pPr>
            <a:r>
              <a:rPr lang="en-GB" altLang="en-US" sz="2000" dirty="0"/>
              <a:t>Are good at answering “how much” questions</a:t>
            </a:r>
          </a:p>
          <a:p>
            <a:pPr lvl="1">
              <a:buClr>
                <a:srgbClr val="0070C0"/>
              </a:buClr>
              <a:buFont typeface="Symbol" panose="05050102010706020507" pitchFamily="18" charset="2"/>
              <a:buChar char="®"/>
            </a:pPr>
            <a:r>
              <a:rPr lang="en-GB" altLang="en-US" sz="2000" dirty="0"/>
              <a:t>Are only as good as the figures available</a:t>
            </a:r>
          </a:p>
          <a:p>
            <a:pPr lvl="1">
              <a:buClr>
                <a:srgbClr val="0070C0"/>
              </a:buClr>
              <a:buFont typeface="Symbol" panose="05050102010706020507" pitchFamily="18" charset="2"/>
              <a:buChar char="®"/>
            </a:pPr>
            <a:r>
              <a:rPr lang="en-GB" altLang="en-US" sz="2000" dirty="0"/>
              <a:t>Assume the use of certain methods</a:t>
            </a:r>
          </a:p>
          <a:p>
            <a:pPr lvl="1">
              <a:buClr>
                <a:srgbClr val="0070C0"/>
              </a:buClr>
              <a:buFont typeface="Symbol" panose="05050102010706020507" pitchFamily="18" charset="2"/>
              <a:buChar char="®"/>
            </a:pPr>
            <a:r>
              <a:rPr lang="en-GB" altLang="en-US" sz="2000" dirty="0"/>
              <a:t>Are traditionally associated with deductive approaches and the “hard” sciences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4" grpId="0"/>
      <p:bldP spid="59395" grpId="0" build="p"/>
      <p:bldP spid="59396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>
          <a:xfrm>
            <a:off x="1663686" y="1013736"/>
            <a:ext cx="8229600" cy="476976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highlight>
                  <a:srgbClr val="FFFF00"/>
                </a:highlight>
              </a:rPr>
              <a:t>Quantitative</a:t>
            </a:r>
            <a:r>
              <a:rPr lang="en-GB" sz="3200" b="1" u="sng" dirty="0">
                <a:solidFill>
                  <a:schemeClr val="bg1"/>
                </a:solidFill>
              </a:rPr>
              <a:t>		     </a:t>
            </a:r>
            <a:r>
              <a:rPr lang="en-GB" sz="3200" b="1" u="sng" dirty="0">
                <a:highlight>
                  <a:srgbClr val="FFFF00"/>
                </a:highlight>
              </a:rPr>
              <a:t>Qualitative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0883525"/>
              </p:ext>
            </p:extLst>
          </p:nvPr>
        </p:nvGraphicFramePr>
        <p:xfrm>
          <a:off x="1576300" y="1739632"/>
          <a:ext cx="8712492" cy="3200400"/>
        </p:xfrm>
        <a:graphic>
          <a:graphicData uri="http://schemas.openxmlformats.org/drawingml/2006/table">
            <a:tbl>
              <a:tblPr bandRow="1">
                <a:tableStyleId>{616DA210-FB5B-4158-B5E0-FEB733F419BA}</a:tableStyleId>
              </a:tblPr>
              <a:tblGrid>
                <a:gridCol w="41044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080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baseline="0" dirty="0">
                          <a:solidFill>
                            <a:schemeClr val="tx1"/>
                          </a:solidFill>
                          <a:latin typeface="+mn-lt"/>
                        </a:rPr>
                        <a:t>Numbers</a:t>
                      </a:r>
                      <a:endParaRPr lang="en-GB" sz="1800" b="0" dirty="0">
                        <a:solidFill>
                          <a:schemeClr val="tx1"/>
                        </a:solidFill>
                        <a:latin typeface="+mn-lt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baseline="0" dirty="0">
                          <a:solidFill>
                            <a:schemeClr val="tx1"/>
                          </a:solidFill>
                          <a:latin typeface="+mn-lt"/>
                        </a:rPr>
                        <a:t>W</a:t>
                      </a:r>
                      <a:r>
                        <a:rPr lang="en-GB" sz="2000" dirty="0">
                          <a:solidFill>
                            <a:schemeClr val="tx1"/>
                          </a:solidFill>
                          <a:latin typeface="+mn-lt"/>
                        </a:rPr>
                        <a:t>ords</a:t>
                      </a:r>
                      <a:r>
                        <a:rPr lang="en-GB" sz="2000" baseline="0" dirty="0">
                          <a:solidFill>
                            <a:schemeClr val="tx1"/>
                          </a:solidFill>
                          <a:latin typeface="+mn-lt"/>
                        </a:rPr>
                        <a:t> (other - </a:t>
                      </a:r>
                      <a:r>
                        <a:rPr lang="en-GB" sz="2000" dirty="0">
                          <a:solidFill>
                            <a:schemeClr val="tx1"/>
                          </a:solidFill>
                          <a:latin typeface="+mn-lt"/>
                        </a:rPr>
                        <a:t>images,</a:t>
                      </a:r>
                      <a:r>
                        <a:rPr lang="en-GB" sz="2000" baseline="0" dirty="0">
                          <a:solidFill>
                            <a:schemeClr val="tx1"/>
                          </a:solidFill>
                          <a:latin typeface="+mn-lt"/>
                        </a:rPr>
                        <a:t> video)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+mn-lt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0829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+mn-lt"/>
                        </a:rPr>
                        <a:t>Hard</a:t>
                      </a:r>
                      <a:r>
                        <a:rPr lang="en-GB" sz="2000" baseline="0" dirty="0">
                          <a:solidFill>
                            <a:schemeClr val="tx1"/>
                          </a:solidFill>
                          <a:latin typeface="+mn-lt"/>
                        </a:rPr>
                        <a:t>, reliable data</a:t>
                      </a:r>
                      <a:endParaRPr lang="en-GB" sz="2000" dirty="0">
                        <a:solidFill>
                          <a:schemeClr val="tx1"/>
                        </a:solidFill>
                        <a:latin typeface="+mn-lt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+mn-lt"/>
                        </a:rPr>
                        <a:t>Rich, deep data</a:t>
                      </a:r>
                      <a:endParaRPr lang="en-GB" sz="2000" dirty="0">
                        <a:solidFill>
                          <a:schemeClr val="tx1"/>
                        </a:solidFill>
                        <a:latin typeface="+mn-lt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1450"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+mn-lt"/>
                        </a:rPr>
                        <a:t>Quantify occurrence(s) of phenomena</a:t>
                      </a:r>
                      <a:endParaRPr lang="en-GB" sz="2000" dirty="0">
                        <a:solidFill>
                          <a:schemeClr val="tx1"/>
                        </a:solidFill>
                        <a:latin typeface="+mn-lt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+mn-lt"/>
                        </a:rPr>
                        <a:t>Explore expressed meaning</a:t>
                      </a:r>
                      <a:r>
                        <a:rPr lang="en-GB" sz="2000" baseline="0" dirty="0">
                          <a:solidFill>
                            <a:schemeClr val="tx1"/>
                          </a:solidFill>
                          <a:latin typeface="+mn-lt"/>
                        </a:rPr>
                        <a:t> </a:t>
                      </a:r>
                      <a:r>
                        <a:rPr lang="en-GB" sz="2000" dirty="0">
                          <a:solidFill>
                            <a:schemeClr val="tx1"/>
                          </a:solidFill>
                          <a:latin typeface="+mn-lt"/>
                        </a:rPr>
                        <a:t>of phenomena</a:t>
                      </a:r>
                      <a:endParaRPr lang="en-GB" sz="2000" dirty="0">
                        <a:solidFill>
                          <a:schemeClr val="tx1"/>
                        </a:solidFill>
                        <a:latin typeface="+mn-lt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0829"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+mn-lt"/>
                        </a:rPr>
                        <a:t>Point</a:t>
                      </a:r>
                      <a:r>
                        <a:rPr lang="en-GB" sz="2000" baseline="0" dirty="0">
                          <a:solidFill>
                            <a:schemeClr val="tx1"/>
                          </a:solidFill>
                          <a:latin typeface="+mn-lt"/>
                        </a:rPr>
                        <a:t> of view of the researcher</a:t>
                      </a:r>
                      <a:endParaRPr lang="en-GB" sz="2000" dirty="0">
                        <a:solidFill>
                          <a:schemeClr val="tx1"/>
                        </a:solidFill>
                        <a:latin typeface="+mn-lt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+mn-lt"/>
                        </a:rPr>
                        <a:t>Points of view of the participants</a:t>
                      </a:r>
                      <a:endParaRPr lang="en-GB" sz="2000" dirty="0">
                        <a:solidFill>
                          <a:schemeClr val="tx1"/>
                        </a:solidFill>
                        <a:latin typeface="+mn-lt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0829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+mn-lt"/>
                        </a:rPr>
                        <a:t>Generalisation/making</a:t>
                      </a:r>
                      <a:r>
                        <a:rPr lang="en-GB" sz="2000" baseline="0" dirty="0">
                          <a:solidFill>
                            <a:schemeClr val="tx1"/>
                          </a:solidFill>
                          <a:latin typeface="+mn-lt"/>
                        </a:rPr>
                        <a:t> inferences</a:t>
                      </a:r>
                      <a:endParaRPr lang="en-GB" sz="2000" dirty="0">
                        <a:solidFill>
                          <a:schemeClr val="tx1"/>
                        </a:solidFill>
                        <a:latin typeface="+mn-lt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+mn-lt"/>
                        </a:rPr>
                        <a:t>Contextual understanding</a:t>
                      </a:r>
                      <a:endParaRPr lang="en-GB" sz="2000" dirty="0">
                        <a:solidFill>
                          <a:schemeClr val="tx1"/>
                        </a:solidFill>
                        <a:latin typeface="+mn-lt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0829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+mn-lt"/>
                        </a:rPr>
                        <a:t>Large</a:t>
                      </a:r>
                      <a:r>
                        <a:rPr lang="en-GB" sz="2000" baseline="0" dirty="0">
                          <a:solidFill>
                            <a:schemeClr val="tx1"/>
                          </a:solidFill>
                          <a:latin typeface="+mn-lt"/>
                        </a:rPr>
                        <a:t> sample sizes</a:t>
                      </a:r>
                      <a:endParaRPr lang="en-GB" sz="2000" dirty="0">
                        <a:solidFill>
                          <a:schemeClr val="tx1"/>
                        </a:solidFill>
                        <a:latin typeface="+mn-lt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+mn-lt"/>
                        </a:rPr>
                        <a:t>Small sample sizes</a:t>
                      </a:r>
                      <a:endParaRPr lang="en-GB" sz="2000" dirty="0">
                        <a:solidFill>
                          <a:schemeClr val="tx1"/>
                        </a:solidFill>
                        <a:latin typeface="+mn-lt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0829"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+mn-lt"/>
                        </a:rPr>
                        <a:t>Participants generally</a:t>
                      </a:r>
                      <a:r>
                        <a:rPr lang="en-GB" sz="2000" baseline="0" dirty="0">
                          <a:solidFill>
                            <a:schemeClr val="tx1"/>
                          </a:solidFill>
                          <a:latin typeface="+mn-lt"/>
                        </a:rPr>
                        <a:t> </a:t>
                      </a:r>
                      <a:r>
                        <a:rPr lang="en-GB" sz="2000" dirty="0">
                          <a:solidFill>
                            <a:schemeClr val="tx1"/>
                          </a:solidFill>
                          <a:latin typeface="+mn-lt"/>
                        </a:rPr>
                        <a:t>passive</a:t>
                      </a:r>
                      <a:endParaRPr lang="en-GB" sz="2000" dirty="0">
                        <a:solidFill>
                          <a:schemeClr val="tx1"/>
                        </a:solidFill>
                        <a:latin typeface="+mn-lt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+mn-lt"/>
                        </a:rPr>
                        <a:t>Participants</a:t>
                      </a:r>
                      <a:r>
                        <a:rPr lang="en-GB" sz="2000" baseline="0" dirty="0">
                          <a:solidFill>
                            <a:schemeClr val="tx1"/>
                          </a:solidFill>
                          <a:latin typeface="+mn-lt"/>
                        </a:rPr>
                        <a:t> generally </a:t>
                      </a:r>
                      <a:r>
                        <a:rPr lang="en-GB" sz="2000" dirty="0">
                          <a:solidFill>
                            <a:schemeClr val="tx1"/>
                          </a:solidFill>
                          <a:latin typeface="+mn-lt"/>
                        </a:rPr>
                        <a:t>active</a:t>
                      </a:r>
                      <a:endParaRPr lang="en-GB" sz="2000" dirty="0">
                        <a:solidFill>
                          <a:schemeClr val="tx1"/>
                        </a:solidFill>
                        <a:latin typeface="+mn-lt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0829"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+mn-lt"/>
                        </a:rPr>
                        <a:t>Generally easy to replicate</a:t>
                      </a:r>
                      <a:endParaRPr lang="en-GB" sz="2000" dirty="0">
                        <a:solidFill>
                          <a:schemeClr val="tx1"/>
                        </a:solidFill>
                        <a:latin typeface="+mn-lt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+mn-lt"/>
                        </a:rPr>
                        <a:t>Difficult to replicate</a:t>
                      </a:r>
                      <a:endParaRPr lang="en-GB" sz="2000" dirty="0">
                        <a:solidFill>
                          <a:schemeClr val="tx1"/>
                        </a:solidFill>
                        <a:latin typeface="+mn-lt"/>
                        <a:cs typeface="Arial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9986951" y="5397049"/>
            <a:ext cx="1980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1" dirty="0">
                <a:latin typeface="Arial" pitchFamily="34" charset="0"/>
                <a:cs typeface="Arial" pitchFamily="34" charset="0"/>
              </a:rPr>
              <a:t>Source:  </a:t>
            </a:r>
          </a:p>
          <a:p>
            <a:r>
              <a:rPr lang="en-GB" sz="800" b="1" dirty="0">
                <a:latin typeface="Arial" pitchFamily="34" charset="0"/>
                <a:cs typeface="Arial" pitchFamily="34" charset="0"/>
              </a:rPr>
              <a:t>Adapted from Bryman &amp; Bell,  2011</a:t>
            </a:r>
          </a:p>
        </p:txBody>
      </p:sp>
    </p:spTree>
    <p:extLst>
      <p:ext uri="{BB962C8B-B14F-4D97-AF65-F5344CB8AC3E}">
        <p14:creationId xmlns:p14="http://schemas.microsoft.com/office/powerpoint/2010/main" val="494894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BF54B-EE41-0FC6-DEE6-098D3EE04E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Class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21226-4FB2-16D6-367E-F4E2990FB5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909" y="1417638"/>
            <a:ext cx="10972800" cy="3917032"/>
          </a:xfrm>
        </p:spPr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Let’s discuss qualitative and quantitative research approaches; which one would you choose?</a:t>
            </a:r>
          </a:p>
        </p:txBody>
      </p:sp>
    </p:spTree>
    <p:extLst>
      <p:ext uri="{BB962C8B-B14F-4D97-AF65-F5344CB8AC3E}">
        <p14:creationId xmlns:p14="http://schemas.microsoft.com/office/powerpoint/2010/main" val="3032010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FD4F0C86-1894-5EEB-8FEC-0FFA2BD853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844" b="28659"/>
          <a:stretch/>
        </p:blipFill>
        <p:spPr>
          <a:xfrm>
            <a:off x="138260" y="930897"/>
            <a:ext cx="11720660" cy="4536649"/>
          </a:xfrm>
          <a:prstGeom prst="rect">
            <a:avLst/>
          </a:prstGeom>
          <a:noFill/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AF8EF132-9582-E25F-5C7F-1D495FD0F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198" y="142662"/>
            <a:ext cx="10972800" cy="668042"/>
          </a:xfrm>
        </p:spPr>
        <p:txBody>
          <a:bodyPr>
            <a:norm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2119033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337850"/>
            <a:ext cx="8534400" cy="792089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Practical </a:t>
            </a:r>
            <a:r>
              <a:rPr lang="en-GB" sz="3200" b="1">
                <a:highlight>
                  <a:srgbClr val="FFFF00"/>
                </a:highlight>
              </a:rPr>
              <a:t>class activity</a:t>
            </a: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4528" y="1239582"/>
            <a:ext cx="11777472" cy="4709699"/>
          </a:xfrm>
        </p:spPr>
        <p:txBody>
          <a:bodyPr>
            <a:noAutofit/>
          </a:bodyPr>
          <a:lstStyle/>
          <a:p>
            <a:pPr algn="ctr"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algn="ctr"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dirty="0"/>
              <a:t>For the remaining of the session, work on your research topic/ title and proposal using what we have learned today</a:t>
            </a: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94984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Content Placeholder 4">
            <a:extLst>
              <a:ext uri="{FF2B5EF4-FFF2-40B4-BE49-F238E27FC236}">
                <a16:creationId xmlns:a16="http://schemas.microsoft.com/office/drawing/2014/main" id="{0B212FC5-1D4A-4BEA-8D60-2A7D15C7EB82}"/>
              </a:ext>
            </a:extLst>
          </p:cNvPr>
          <p:cNvSpPr>
            <a:spLocks noGrp="1"/>
          </p:cNvSpPr>
          <p:nvPr>
            <p:ph idx="1"/>
          </p:nvPr>
        </p:nvSpPr>
        <p:spPr bwMode="auto">
          <a:xfrm>
            <a:off x="745787" y="481521"/>
            <a:ext cx="10972800" cy="391703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indent="0" algn="ctr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 algn="ctr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 algn="ctr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 algn="ctr">
              <a:buNone/>
            </a:pPr>
            <a:r>
              <a:rPr lang="en-GB" altLang="en-US" sz="4400" b="1" dirty="0">
                <a:highlight>
                  <a:srgbClr val="FFFF00"/>
                </a:highlight>
                <a:ea typeface="ＭＳ Ｐゴシック" panose="020B0600070205080204" pitchFamily="34" charset="-128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149276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29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29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29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build="p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4eb930e1-5b93-440e-ad44-d3d22fc1a9db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298</TotalTime>
  <Words>1454</Words>
  <Application>Microsoft Office PowerPoint</Application>
  <PresentationFormat>Widescreen</PresentationFormat>
  <Paragraphs>241</Paragraphs>
  <Slides>36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36</vt:i4>
      </vt:variant>
    </vt:vector>
  </HeadingPairs>
  <TitlesOfParts>
    <vt:vector size="46" baseType="lpstr">
      <vt:lpstr>ＭＳ Ｐゴシック</vt:lpstr>
      <vt:lpstr>Arial</vt:lpstr>
      <vt:lpstr>Arial Narrow</vt:lpstr>
      <vt:lpstr>Calibri</vt:lpstr>
      <vt:lpstr>Myriad Pro</vt:lpstr>
      <vt:lpstr>Symbol</vt:lpstr>
      <vt:lpstr>Times New Roman</vt:lpstr>
      <vt:lpstr>Wingdings</vt:lpstr>
      <vt:lpstr>20140311PresentationUWTSDTemplate</vt:lpstr>
      <vt:lpstr>1_Office Theme</vt:lpstr>
      <vt:lpstr>Dissertation Module  (LCMB7020) Workshop 3  Research Methods, Ethics Form  &amp; Data gathering  Vasilios Tavlaridis MBA Program Manager </vt:lpstr>
      <vt:lpstr>Research Workshop 3</vt:lpstr>
      <vt:lpstr>Dissertation process</vt:lpstr>
      <vt:lpstr>Research Methods vs. Methodology</vt:lpstr>
      <vt:lpstr>Philosophy, Methodology and Methods</vt:lpstr>
      <vt:lpstr>Inductive and Deductive Research</vt:lpstr>
      <vt:lpstr>Inductive and Deductive Research</vt:lpstr>
      <vt:lpstr>Deductive (quantitative) vs. inductive (qualitative) analysis approach</vt:lpstr>
      <vt:lpstr>Sample data &amp; Risks</vt:lpstr>
      <vt:lpstr>Sample data</vt:lpstr>
      <vt:lpstr>Sample data</vt:lpstr>
      <vt:lpstr>Sample Data</vt:lpstr>
      <vt:lpstr>Sample Data</vt:lpstr>
      <vt:lpstr>Risks</vt:lpstr>
      <vt:lpstr>Research Ethics</vt:lpstr>
      <vt:lpstr> Data Gathering </vt:lpstr>
      <vt:lpstr>Primary &amp; Secondary research</vt:lpstr>
      <vt:lpstr>Primary &amp; Secondary research</vt:lpstr>
      <vt:lpstr>Secondary Research data</vt:lpstr>
      <vt:lpstr>Secondary research</vt:lpstr>
      <vt:lpstr>Systematic Literature Review</vt:lpstr>
      <vt:lpstr>Systematic Literature review</vt:lpstr>
      <vt:lpstr>Systematic Literature Review</vt:lpstr>
      <vt:lpstr>Primary research</vt:lpstr>
      <vt:lpstr>Primary Research</vt:lpstr>
      <vt:lpstr>Questionnaires</vt:lpstr>
      <vt:lpstr>Interviews</vt:lpstr>
      <vt:lpstr>Other methods of primary research</vt:lpstr>
      <vt:lpstr> Quantitative &amp; Qualitative research approaches </vt:lpstr>
      <vt:lpstr>Introduction to Quantitative/Qualitative</vt:lpstr>
      <vt:lpstr>Quantitative and Qualitative research Approaches</vt:lpstr>
      <vt:lpstr>Quantitative       Qualitative</vt:lpstr>
      <vt:lpstr>Class discussion</vt:lpstr>
      <vt:lpstr>QUESTIONS</vt:lpstr>
      <vt:lpstr>Practical class activity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 Module   (LCMB7020) Workshop 3 An Introduction to Qualitative and Quantitative Research</dc:title>
  <dc:creator>Tarila Zuofa</dc:creator>
  <cp:lastModifiedBy>Vasilios Tavlaridis</cp:lastModifiedBy>
  <cp:revision>10</cp:revision>
  <dcterms:created xsi:type="dcterms:W3CDTF">2022-06-06T12:34:27Z</dcterms:created>
  <dcterms:modified xsi:type="dcterms:W3CDTF">2024-01-30T08:35:51Z</dcterms:modified>
</cp:coreProperties>
</file>