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5"/>
  </p:notesMasterIdLst>
  <p:sldIdLst>
    <p:sldId id="270" r:id="rId2"/>
    <p:sldId id="256" r:id="rId3"/>
    <p:sldId id="257" r:id="rId4"/>
    <p:sldId id="258" r:id="rId5"/>
    <p:sldId id="259" r:id="rId6"/>
    <p:sldId id="260" r:id="rId7"/>
    <p:sldId id="262" r:id="rId8"/>
    <p:sldId id="264" r:id="rId9"/>
    <p:sldId id="263" r:id="rId10"/>
    <p:sldId id="265" r:id="rId11"/>
    <p:sldId id="266" r:id="rId12"/>
    <p:sldId id="269"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712" autoAdjust="0"/>
  </p:normalViewPr>
  <p:slideViewPr>
    <p:cSldViewPr snapToGrid="0">
      <p:cViewPr varScale="1">
        <p:scale>
          <a:sx n="55" d="100"/>
          <a:sy n="55" d="100"/>
        </p:scale>
        <p:origin x="13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F6DF05-C5E6-4C28-B680-0BEBB009CC1A}" type="datetimeFigureOut">
              <a:rPr lang="en-IN" smtClean="0"/>
              <a:t>13-03-2026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39E91F-0AF1-42C9-B5BA-0665D1797BE7}" type="slidenum">
              <a:rPr lang="en-IN" smtClean="0"/>
              <a:t>‹#›</a:t>
            </a:fld>
            <a:endParaRPr lang="en-IN"/>
          </a:p>
        </p:txBody>
      </p:sp>
    </p:spTree>
    <p:extLst>
      <p:ext uri="{BB962C8B-B14F-4D97-AF65-F5344CB8AC3E}">
        <p14:creationId xmlns:p14="http://schemas.microsoft.com/office/powerpoint/2010/main" val="3000369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gwp.co.uk/guides/ecommerce-statistic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introduction with the introduction of myself as a consultant and purpose: to diagnose the issues and provide an action plan of Green Haven Florists. In summary, performance, sustainable positioning and competition have gone down. Choose my strategy: data analysis, stakeholder interviewing, PESTEL, 5W2H, root-cause analysis and quick wins top priorities. Confirm deliverables: short-term recommendations, policy of implementation and measurable KPI. Invite questions at the end.</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139E91F-0AF1-42C9-B5BA-0665D1797BE7}" type="slidenum">
              <a:rPr lang="en-IN" smtClean="0"/>
              <a:t>3</a:t>
            </a:fld>
            <a:endParaRPr lang="en-IN"/>
          </a:p>
        </p:txBody>
      </p:sp>
    </p:spTree>
    <p:extLst>
      <p:ext uri="{BB962C8B-B14F-4D97-AF65-F5344CB8AC3E}">
        <p14:creationId xmlns:p14="http://schemas.microsoft.com/office/powerpoint/2010/main" val="1889620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Much of the explanation in this paper is required to follow this format: objectives, frameworks, analyses and recommendations; explain how and why time is to be spent, what audience is to expect, mention requirement to reference academic sources and include at least five academic sources; mention methods (case data, secondary research, stakeholder interviews). Reassure is in line with rubric and assessment standards. Say that slides will be balanced between theory and practical advice, and the follow-up materials and references will be offered.</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139E91F-0AF1-42C9-B5BA-0665D1797BE7}" type="slidenum">
              <a:rPr lang="en-IN" smtClean="0"/>
              <a:t>4</a:t>
            </a:fld>
            <a:endParaRPr lang="en-IN"/>
          </a:p>
        </p:txBody>
      </p:sp>
    </p:spTree>
    <p:extLst>
      <p:ext uri="{BB962C8B-B14F-4D97-AF65-F5344CB8AC3E}">
        <p14:creationId xmlns:p14="http://schemas.microsoft.com/office/powerpoint/2010/main" val="1406294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Brief background: the store was started by Liam and Priya in 2016; in-store sales have dropped by 30 percent; online orders have increased a bit; the costs of getting imports and sustainable packaging have increased; the local high street is declining and new competitors (boutique and national chain) have switched to online selling. Elaborate sources of data: case study, customer feedback, market reports. Emphasise should put a number on the lost footfall and compare with online conversion before giving the recommendation.</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139E91F-0AF1-42C9-B5BA-0665D1797BE7}" type="slidenum">
              <a:rPr lang="en-IN" smtClean="0"/>
              <a:t>5</a:t>
            </a:fld>
            <a:endParaRPr lang="en-IN"/>
          </a:p>
        </p:txBody>
      </p:sp>
    </p:spTree>
    <p:extLst>
      <p:ext uri="{BB962C8B-B14F-4D97-AF65-F5344CB8AC3E}">
        <p14:creationId xmlns:p14="http://schemas.microsoft.com/office/powerpoint/2010/main" val="449785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Elaborate on the particular problems: declining foot-traffic because of local business closures and consumer online migration; price competition with national chains and internet resources; increased wholesale flower prices because of disturbance in the supply chain; more expensive sustainable materials cutting the margins; ineffective digital marketing because of low conversions and poor web user experience; lack of delivery and subscriptions; limited internal capacity to conduct online marketing. All these justify the 30% drop in in-store sales and define interventions to be applied as soon as possible.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139E91F-0AF1-42C9-B5BA-0665D1797BE7}" type="slidenum">
              <a:rPr lang="en-IN" smtClean="0"/>
              <a:t>6</a:t>
            </a:fld>
            <a:endParaRPr lang="en-IN"/>
          </a:p>
        </p:txBody>
      </p:sp>
    </p:spTree>
    <p:extLst>
      <p:ext uri="{BB962C8B-B14F-4D97-AF65-F5344CB8AC3E}">
        <p14:creationId xmlns:p14="http://schemas.microsoft.com/office/powerpoint/2010/main" val="36034510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short model sets the jobs and schedule and resource requirement in terms of rapid prioritisation and pilot quantifiable before rolling them out in a grand scale. This brief model has the responsibility, timeframes and the resources that will be required in order to create fast prioritisation and a measurable pilot before the massive roll-out.</a:t>
            </a:r>
            <a:endParaRPr lang="en-IN" dirty="0"/>
          </a:p>
        </p:txBody>
      </p:sp>
      <p:sp>
        <p:nvSpPr>
          <p:cNvPr id="4" name="Slide Number Placeholder 3"/>
          <p:cNvSpPr>
            <a:spLocks noGrp="1"/>
          </p:cNvSpPr>
          <p:nvPr>
            <p:ph type="sldNum" sz="quarter" idx="10"/>
          </p:nvPr>
        </p:nvSpPr>
        <p:spPr/>
        <p:txBody>
          <a:bodyPr/>
          <a:lstStyle/>
          <a:p>
            <a:fld id="{5139E91F-0AF1-42C9-B5BA-0665D1797BE7}" type="slidenum">
              <a:rPr lang="en-IN" smtClean="0"/>
              <a:t>7</a:t>
            </a:fld>
            <a:endParaRPr lang="en-IN"/>
          </a:p>
        </p:txBody>
      </p:sp>
    </p:spTree>
    <p:extLst>
      <p:ext uri="{BB962C8B-B14F-4D97-AF65-F5344CB8AC3E}">
        <p14:creationId xmlns:p14="http://schemas.microsoft.com/office/powerpoint/2010/main" val="4433816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Make a mixed judgement: PESTEL can be a systematic means to explore macro forces and project future threats and opportunities, but runs the risk of being descriptive, not analytical, and providing long lists with no prioritisation. It can overlook micro-level interactions and project equality of relevance of factors. It is advised to use PESTEL, quantitative data, scenario planning, and input stakeholder to enhance prioritisation and actionability and to interconnect findings and KPIs.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139E91F-0AF1-42C9-B5BA-0665D1797BE7}" type="slidenum">
              <a:rPr lang="en-IN" smtClean="0"/>
              <a:t>8</a:t>
            </a:fld>
            <a:endParaRPr lang="en-IN"/>
          </a:p>
        </p:txBody>
      </p:sp>
    </p:spTree>
    <p:extLst>
      <p:ext uri="{BB962C8B-B14F-4D97-AF65-F5344CB8AC3E}">
        <p14:creationId xmlns:p14="http://schemas.microsoft.com/office/powerpoint/2010/main" val="23872610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Check all the PESTEL factors: Political (local business rates, Brexit import regulations), Economic (inflation, import price costs), Social (eco-conscious customers, experience demand), Technological (poor website, digital marketing gap), Environmental (sustainable packaging costs-opportunity to charge premium prices to people), Legal (delivery regulations, licensing). There will be a subjective implication and also one mitigant on each factor.</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139E91F-0AF1-42C9-B5BA-0665D1797BE7}" type="slidenum">
              <a:rPr lang="en-IN" smtClean="0"/>
              <a:t>9</a:t>
            </a:fld>
            <a:endParaRPr lang="en-IN"/>
          </a:p>
        </p:txBody>
      </p:sp>
    </p:spTree>
    <p:extLst>
      <p:ext uri="{BB962C8B-B14F-4D97-AF65-F5344CB8AC3E}">
        <p14:creationId xmlns:p14="http://schemas.microsoft.com/office/powerpoint/2010/main" val="24591076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Opposite the Cause-and-Effect (Ishikawa) method: It is the best method of organizing brainstorming and identifying various causal processes, but it is also focused, simplistic in that it presupposes that causal relationships are linear, and can overlook systemic problems. Quality is based on diversity of participants and rigor of data. It is suggested that fishbone mapping and the data validation, Pareto analysis, hypothesis testing could be used to separate the root causes and symptoms and rank solutions that have the largest potential effect and quantifiable outcomes and clear deadlines.</a:t>
            </a:r>
            <a:endParaRPr lang="en-IN" dirty="0"/>
          </a:p>
        </p:txBody>
      </p:sp>
      <p:sp>
        <p:nvSpPr>
          <p:cNvPr id="4" name="Slide Number Placeholder 3"/>
          <p:cNvSpPr>
            <a:spLocks noGrp="1"/>
          </p:cNvSpPr>
          <p:nvPr>
            <p:ph type="sldNum" sz="quarter" idx="10"/>
          </p:nvPr>
        </p:nvSpPr>
        <p:spPr/>
        <p:txBody>
          <a:bodyPr/>
          <a:lstStyle/>
          <a:p>
            <a:fld id="{5139E91F-0AF1-42C9-B5BA-0665D1797BE7}" type="slidenum">
              <a:rPr lang="en-IN" smtClean="0"/>
              <a:t>10</a:t>
            </a:fld>
            <a:endParaRPr lang="en-IN"/>
          </a:p>
        </p:txBody>
      </p:sp>
    </p:spTree>
    <p:extLst>
      <p:ext uri="{BB962C8B-B14F-4D97-AF65-F5344CB8AC3E}">
        <p14:creationId xmlns:p14="http://schemas.microsoft.com/office/powerpoint/2010/main" val="41159041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Introduce a Fisher information on root causes using Fishbone diagram based on People, Process, Product, Price, Place, Promotion. Stock the branches with case-specific items: skills of the staff, volatility in the inventory/supply, premium mix of products, competitive pricing, high accessibility in high-streets, limited digital marketing. The diagram can be used to direct specific experiments, assign owners and define success metrics.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139E91F-0AF1-42C9-B5BA-0665D1797BE7}" type="slidenum">
              <a:rPr lang="en-IN" smtClean="0"/>
              <a:t>11</a:t>
            </a:fld>
            <a:endParaRPr lang="en-IN"/>
          </a:p>
        </p:txBody>
      </p:sp>
    </p:spTree>
    <p:extLst>
      <p:ext uri="{BB962C8B-B14F-4D97-AF65-F5344CB8AC3E}">
        <p14:creationId xmlns:p14="http://schemas.microsoft.com/office/powerpoint/2010/main" val="3182024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888F34-5DB4-515F-BDF4-BC2673EAD4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28E88B-3E93-7D29-2441-CDEE13A215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31CCDA-DE8A-F07C-A90E-462359D7739D}"/>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Summary of essential results: external competition and online convenience were the sources of footfall loss, increasing input and sustainability costs were tightening margins, poor website and delivery offerings limited online income. Suggest 3 wins in the short term: enhance site user experience and online check out, new local subscriptions, trial local delivery same day using partners. Long run: omnichannel approach and precision marketing.</a:t>
            </a:r>
            <a:endParaRPr lang="en-IN" dirty="0"/>
          </a:p>
        </p:txBody>
      </p:sp>
      <p:sp>
        <p:nvSpPr>
          <p:cNvPr id="4" name="Slide Number Placeholder 3">
            <a:extLst>
              <a:ext uri="{FF2B5EF4-FFF2-40B4-BE49-F238E27FC236}">
                <a16:creationId xmlns:a16="http://schemas.microsoft.com/office/drawing/2014/main" id="{5B215428-1F1B-3441-DB6B-9E5066EBFDB5}"/>
              </a:ext>
            </a:extLst>
          </p:cNvPr>
          <p:cNvSpPr>
            <a:spLocks noGrp="1"/>
          </p:cNvSpPr>
          <p:nvPr>
            <p:ph type="sldNum" sz="quarter" idx="10"/>
          </p:nvPr>
        </p:nvSpPr>
        <p:spPr/>
        <p:txBody>
          <a:bodyPr/>
          <a:lstStyle/>
          <a:p>
            <a:fld id="{5139E91F-0AF1-42C9-B5BA-0665D1797BE7}" type="slidenum">
              <a:rPr lang="en-IN" smtClean="0"/>
              <a:t>12</a:t>
            </a:fld>
            <a:endParaRPr lang="en-IN"/>
          </a:p>
        </p:txBody>
      </p:sp>
    </p:spTree>
    <p:extLst>
      <p:ext uri="{BB962C8B-B14F-4D97-AF65-F5344CB8AC3E}">
        <p14:creationId xmlns:p14="http://schemas.microsoft.com/office/powerpoint/2010/main" val="16810464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Etheredge, C.L., Waliczek, T.M. and DelPrince, J., 2024. United States consumers’ perceptions and willingness to pay for sustainable environmental practices in a retail floral provider’s business model. </a:t>
            </a:r>
            <a:r>
              <a:rPr lang="en-GB" i="1" dirty="0" err="1"/>
              <a:t>HortTechnology</a:t>
            </a:r>
            <a:r>
              <a:rPr lang="en-GB" dirty="0"/>
              <a:t>, </a:t>
            </a:r>
            <a:r>
              <a:rPr lang="en-GB" i="1" dirty="0"/>
              <a:t>34</a:t>
            </a:r>
            <a:r>
              <a:rPr lang="en-GB" dirty="0"/>
              <a:t>(1), pp.20-26.</a:t>
            </a:r>
            <a:endParaRPr lang="en-IN" dirty="0"/>
          </a:p>
          <a:p>
            <a:r>
              <a:rPr lang="en-GB" dirty="0"/>
              <a:t>Gomes, Â., Pereira, I.V. and Pinto, S., 2025. Optimizing Social Media Strategies for Enhanced Performance: A Case Study of the Florist. In </a:t>
            </a:r>
            <a:r>
              <a:rPr lang="en-GB" i="1" dirty="0"/>
              <a:t>Cases on Effective Digital Marketing for Competitive Organizations</a:t>
            </a:r>
            <a:r>
              <a:rPr lang="en-GB" dirty="0"/>
              <a:t> (pp. 273-310). IGI Global Scientific Publishing.</a:t>
            </a:r>
            <a:endParaRPr lang="en-IN" dirty="0"/>
          </a:p>
          <a:p>
            <a:r>
              <a:rPr lang="en-GB" dirty="0" err="1"/>
              <a:t>Gwp</a:t>
            </a:r>
            <a:r>
              <a:rPr lang="en-GB" dirty="0"/>
              <a:t>, 2025. </a:t>
            </a:r>
            <a:r>
              <a:rPr lang="en-GB" i="1" dirty="0"/>
              <a:t>Ecommerce Statistics: 200+ Online shopping / packaging facts </a:t>
            </a:r>
            <a:r>
              <a:rPr lang="en-GB" dirty="0"/>
              <a:t>[Online], Available at: </a:t>
            </a:r>
            <a:r>
              <a:rPr lang="en-GB" u="sng" dirty="0">
                <a:hlinkClick r:id="rId3"/>
              </a:rPr>
              <a:t>https://www.gwp.co.uk/guides/ecommerce-statistics/</a:t>
            </a:r>
            <a:r>
              <a:rPr lang="en-GB" dirty="0"/>
              <a:t> [Accessed on 9</a:t>
            </a:r>
            <a:r>
              <a:rPr lang="en-GB" baseline="30000" dirty="0"/>
              <a:t>th</a:t>
            </a:r>
            <a:r>
              <a:rPr lang="en-GB" dirty="0"/>
              <a:t> Mar, 2026]</a:t>
            </a:r>
            <a:endParaRPr lang="en-IN" dirty="0"/>
          </a:p>
          <a:p>
            <a:r>
              <a:rPr lang="en-GB" dirty="0"/>
              <a:t>Mukhopadhyay, M., 2025. Examining Drivers of B2B Subscription Commerce in Digital Ecosystem Using Fuzzy Cognitive Mapping. </a:t>
            </a:r>
            <a:r>
              <a:rPr lang="en-GB" i="1" dirty="0"/>
              <a:t>Journal of Contemporary Business Research</a:t>
            </a:r>
            <a:r>
              <a:rPr lang="en-GB" dirty="0"/>
              <a:t>, </a:t>
            </a:r>
            <a:r>
              <a:rPr lang="en-GB" i="1" dirty="0"/>
              <a:t>1</a:t>
            </a:r>
            <a:r>
              <a:rPr lang="en-GB" dirty="0"/>
              <a:t>(1), pp.23-33.</a:t>
            </a:r>
            <a:endParaRPr lang="en-IN" dirty="0"/>
          </a:p>
          <a:p>
            <a:r>
              <a:rPr lang="en-GB" dirty="0"/>
              <a:t>Tarnoff, B., 2022. </a:t>
            </a:r>
            <a:r>
              <a:rPr lang="en-GB" i="1" dirty="0"/>
              <a:t>Internet for the people: The fight for our digital future</a:t>
            </a:r>
            <a:r>
              <a:rPr lang="en-GB" dirty="0"/>
              <a:t>. Verso Books.</a:t>
            </a:r>
            <a:endParaRPr lang="en-IN" dirty="0"/>
          </a:p>
          <a:p>
            <a:r>
              <a:rPr lang="en-GB" dirty="0"/>
              <a:t>Thapliyal, D., </a:t>
            </a:r>
            <a:r>
              <a:rPr lang="en-GB" dirty="0" err="1"/>
              <a:t>Karale</a:t>
            </a:r>
            <a:r>
              <a:rPr lang="en-GB" dirty="0"/>
              <a:t>, M., Diwan, V., Kumra, S., Arya, R.K. and Verros, G.D., 2024. Current status of sustainable food packaging regulations: global perspective. </a:t>
            </a:r>
            <a:r>
              <a:rPr lang="en-GB" i="1" dirty="0"/>
              <a:t>Sustainability</a:t>
            </a:r>
            <a:r>
              <a:rPr lang="en-GB" dirty="0"/>
              <a:t>, </a:t>
            </a:r>
            <a:r>
              <a:rPr lang="en-GB" i="1" dirty="0"/>
              <a:t>16</a:t>
            </a:r>
            <a:r>
              <a:rPr lang="en-GB" dirty="0"/>
              <a:t>(13), p.5554.</a:t>
            </a:r>
            <a:endParaRPr lang="en-IN" dirty="0"/>
          </a:p>
          <a:p>
            <a:endParaRPr lang="en-IN" dirty="0"/>
          </a:p>
        </p:txBody>
      </p:sp>
      <p:sp>
        <p:nvSpPr>
          <p:cNvPr id="4" name="Slide Number Placeholder 3"/>
          <p:cNvSpPr>
            <a:spLocks noGrp="1"/>
          </p:cNvSpPr>
          <p:nvPr>
            <p:ph type="sldNum" sz="quarter" idx="5"/>
          </p:nvPr>
        </p:nvSpPr>
        <p:spPr/>
        <p:txBody>
          <a:bodyPr/>
          <a:lstStyle/>
          <a:p>
            <a:fld id="{5139E91F-0AF1-42C9-B5BA-0665D1797BE7}" type="slidenum">
              <a:rPr lang="en-IN" smtClean="0"/>
              <a:t>13</a:t>
            </a:fld>
            <a:endParaRPr lang="en-IN"/>
          </a:p>
        </p:txBody>
      </p:sp>
    </p:spTree>
    <p:extLst>
      <p:ext uri="{BB962C8B-B14F-4D97-AF65-F5344CB8AC3E}">
        <p14:creationId xmlns:p14="http://schemas.microsoft.com/office/powerpoint/2010/main" val="4222485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43327B-293D-46A6-BAB0-9049FAA2525A}" type="datetimeFigureOut">
              <a:rPr lang="en-IN" smtClean="0"/>
              <a:t>13-03-2026</a:t>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1EDA3EEE-814B-4C34-9014-7CAA248088AF}" type="slidenum">
              <a:rPr lang="en-IN" smtClean="0"/>
              <a:t>‹#›</a:t>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54757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43327B-293D-46A6-BAB0-9049FAA2525A}" type="datetimeFigureOut">
              <a:rPr lang="en-IN" smtClean="0"/>
              <a:t>13-03-2026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DA3EEE-814B-4C34-9014-7CAA248088AF}"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527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443327B-293D-46A6-BAB0-9049FAA2525A}" type="datetimeFigureOut">
              <a:rPr lang="en-IN" smtClean="0"/>
              <a:t>13-03-2026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DA3EEE-814B-4C34-9014-7CAA248088AF}" type="slidenum">
              <a:rPr lang="en-IN" smtClean="0"/>
              <a:t>‹#›</a:t>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81265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43327B-293D-46A6-BAB0-9049FAA2525A}" type="datetimeFigureOut">
              <a:rPr lang="en-IN" smtClean="0"/>
              <a:t>13-03-2026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EDA3EEE-814B-4C34-9014-7CAA248088AF}" type="slidenum">
              <a:rPr lang="en-IN" smtClean="0"/>
              <a:t>‹#›</a:t>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88492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43327B-293D-46A6-BAB0-9049FAA2525A}" type="datetimeFigureOut">
              <a:rPr lang="en-IN" smtClean="0"/>
              <a:t>13-03-2026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EDA3EEE-814B-4C34-9014-7CAA248088AF}"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550848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43327B-293D-46A6-BAB0-9049FAA2525A}" type="datetimeFigureOut">
              <a:rPr lang="en-IN" smtClean="0"/>
              <a:t>13-03-2026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EDA3EEE-814B-4C34-9014-7CAA248088AF}" type="slidenum">
              <a:rPr lang="en-IN" smtClean="0"/>
              <a:t>‹#›</a:t>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14371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43327B-293D-46A6-BAB0-9049FAA2525A}" type="datetimeFigureOut">
              <a:rPr lang="en-IN" smtClean="0"/>
              <a:t>13-03-2026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EDA3EEE-814B-4C34-9014-7CAA248088AF}" type="slidenum">
              <a:rPr lang="en-IN" smtClean="0"/>
              <a:t>‹#›</a:t>
            </a:fld>
            <a:endParaRPr lang="en-IN"/>
          </a:p>
        </p:txBody>
      </p:sp>
    </p:spTree>
    <p:extLst>
      <p:ext uri="{BB962C8B-B14F-4D97-AF65-F5344CB8AC3E}">
        <p14:creationId xmlns:p14="http://schemas.microsoft.com/office/powerpoint/2010/main" val="2249716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443327B-293D-46A6-BAB0-9049FAA2525A}" type="datetimeFigureOut">
              <a:rPr lang="en-IN" smtClean="0"/>
              <a:t>13-03-2026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EDA3EEE-814B-4C34-9014-7CAA248088AF}" type="slidenum">
              <a:rPr lang="en-IN" smtClean="0"/>
              <a:t>‹#›</a:t>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51986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9443327B-293D-46A6-BAB0-9049FAA2525A}" type="datetimeFigureOut">
              <a:rPr lang="en-IN" smtClean="0"/>
              <a:t>13-03-2026</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1EDA3EEE-814B-4C34-9014-7CAA248088AF}" type="slidenum">
              <a:rPr lang="en-IN" smtClean="0"/>
              <a:t>‹#›</a:t>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6008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43327B-293D-46A6-BAB0-9049FAA2525A}" type="datetimeFigureOut">
              <a:rPr lang="en-IN" smtClean="0"/>
              <a:t>13-03-2026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DA3EEE-814B-4C34-9014-7CAA248088AF}" type="slidenum">
              <a:rPr lang="en-IN" smtClean="0"/>
              <a:t>‹#›</a:t>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64820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43327B-293D-46A6-BAB0-9049FAA2525A}" type="datetimeFigureOut">
              <a:rPr lang="en-IN" smtClean="0"/>
              <a:t>13-03-2026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DA3EEE-814B-4C34-9014-7CAA248088AF}" type="slidenum">
              <a:rPr lang="en-IN" smtClean="0"/>
              <a:t>‹#›</a:t>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12979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443327B-293D-46A6-BAB0-9049FAA2525A}" type="datetimeFigureOut">
              <a:rPr lang="en-IN" smtClean="0"/>
              <a:t>13-03-2026</a:t>
            </a:fld>
            <a:endParaRPr lang="en-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EDA3EEE-814B-4C34-9014-7CAA248088AF}" type="slidenum">
              <a:rPr lang="en-IN" smtClean="0"/>
              <a:t>‹#›</a:t>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1206612"/>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bc.com/future/bespoke/made-on-earth/the-new-roots-of-the-flower-trad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bbc.com/news/articles/c17rgd8e9gj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6C5408-BCAE-F19B-3EFE-E9C186AEDC26}"/>
              </a:ext>
            </a:extLst>
          </p:cNvPr>
          <p:cNvSpPr>
            <a:spLocks noGrp="1"/>
          </p:cNvSpPr>
          <p:nvPr>
            <p:ph idx="1"/>
          </p:nvPr>
        </p:nvSpPr>
        <p:spPr/>
        <p:txBody>
          <a:bodyPr>
            <a:normAutofit/>
          </a:bodyPr>
          <a:lstStyle/>
          <a:p>
            <a:r>
              <a:rPr lang="en-GB" sz="2800" dirty="0"/>
              <a:t>STUDENT NAME: Anglia Gheorghe</a:t>
            </a:r>
          </a:p>
          <a:p>
            <a:r>
              <a:rPr lang="en-GB" sz="2800" dirty="0"/>
              <a:t>STUDENT NUMBER; 2334489</a:t>
            </a:r>
          </a:p>
          <a:p>
            <a:r>
              <a:rPr lang="en-GB" sz="2800" dirty="0"/>
              <a:t>MODULE CODE: LCLM4004</a:t>
            </a:r>
          </a:p>
          <a:p>
            <a:r>
              <a:rPr lang="en-GB" sz="2800" dirty="0"/>
              <a:t>MODULE NAME: Problem Solving and Decision Making</a:t>
            </a:r>
          </a:p>
        </p:txBody>
      </p:sp>
    </p:spTree>
    <p:extLst>
      <p:ext uri="{BB962C8B-B14F-4D97-AF65-F5344CB8AC3E}">
        <p14:creationId xmlns:p14="http://schemas.microsoft.com/office/powerpoint/2010/main" val="263477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pPr algn="ctr"/>
            <a:r>
              <a:rPr lang="en-IN" sz="3600" b="1" dirty="0"/>
              <a:t>DIAGNOSING THE DECLINE IN IN-STORE SALES AT GREEN HAVEN FLORISTS: A PESTEL, 5W2H AND CAUSE-AND-EFFECT ANALYSIS</a:t>
            </a:r>
            <a:endParaRPr lang="en-IN" sz="2000" b="1" dirty="0"/>
          </a:p>
        </p:txBody>
      </p:sp>
    </p:spTree>
    <p:extLst>
      <p:ext uri="{BB962C8B-B14F-4D97-AF65-F5344CB8AC3E}">
        <p14:creationId xmlns:p14="http://schemas.microsoft.com/office/powerpoint/2010/main" val="2425644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Green Haven Florists — Diagnosis &amp; Action Plan</a:t>
            </a:r>
          </a:p>
        </p:txBody>
      </p:sp>
      <p:sp>
        <p:nvSpPr>
          <p:cNvPr id="3" name="Content Placeholder 2"/>
          <p:cNvSpPr>
            <a:spLocks noGrp="1"/>
          </p:cNvSpPr>
          <p:nvPr>
            <p:ph idx="1"/>
          </p:nvPr>
        </p:nvSpPr>
        <p:spPr>
          <a:xfrm>
            <a:off x="1331507" y="2329769"/>
            <a:ext cx="5577294" cy="3450613"/>
          </a:xfrm>
        </p:spPr>
        <p:txBody>
          <a:bodyPr>
            <a:normAutofit/>
          </a:bodyPr>
          <a:lstStyle/>
          <a:p>
            <a:pPr lvl="0" algn="just"/>
            <a:r>
              <a:rPr lang="en-IN" dirty="0"/>
              <a:t>The purpose will be summarized quickly, followed by giving the diagnosis, priorities, and deliverables.</a:t>
            </a:r>
          </a:p>
          <a:p>
            <a:pPr lvl="0" algn="just"/>
            <a:r>
              <a:rPr lang="en-IN" dirty="0"/>
              <a:t>Summary of fundamental issue: in-store weak, margin squeeze and competition.</a:t>
            </a:r>
          </a:p>
          <a:p>
            <a:pPr lvl="0" algn="just"/>
            <a:r>
              <a:rPr lang="en-IN" dirty="0"/>
              <a:t>Guarantee: easy fast wins, quantifiable KPIs, and a 90-day pilot.</a:t>
            </a:r>
          </a:p>
        </p:txBody>
      </p:sp>
      <p:pic>
        <p:nvPicPr>
          <p:cNvPr id="5" name="Picture 4">
            <a:extLst>
              <a:ext uri="{FF2B5EF4-FFF2-40B4-BE49-F238E27FC236}">
                <a16:creationId xmlns:a16="http://schemas.microsoft.com/office/drawing/2014/main" id="{44A2A1AA-4C3C-22C1-0F99-FD80B6472AED}"/>
              </a:ext>
            </a:extLst>
          </p:cNvPr>
          <p:cNvPicPr>
            <a:picLocks noChangeAspect="1"/>
          </p:cNvPicPr>
          <p:nvPr/>
        </p:nvPicPr>
        <p:blipFill>
          <a:blip r:embed="rId3"/>
          <a:stretch>
            <a:fillRect/>
          </a:stretch>
        </p:blipFill>
        <p:spPr>
          <a:xfrm>
            <a:off x="7018638" y="2014151"/>
            <a:ext cx="5049762" cy="4039330"/>
          </a:xfrm>
          <a:prstGeom prst="rect">
            <a:avLst/>
          </a:prstGeom>
        </p:spPr>
      </p:pic>
    </p:spTree>
    <p:extLst>
      <p:ext uri="{BB962C8B-B14F-4D97-AF65-F5344CB8AC3E}">
        <p14:creationId xmlns:p14="http://schemas.microsoft.com/office/powerpoint/2010/main" val="2273464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Presentation Structure &amp; Objectives</a:t>
            </a:r>
          </a:p>
        </p:txBody>
      </p:sp>
      <p:sp>
        <p:nvSpPr>
          <p:cNvPr id="3" name="Content Placeholder 2"/>
          <p:cNvSpPr>
            <a:spLocks noGrp="1"/>
          </p:cNvSpPr>
          <p:nvPr>
            <p:ph idx="1"/>
          </p:nvPr>
        </p:nvSpPr>
        <p:spPr>
          <a:xfrm>
            <a:off x="963827" y="2360953"/>
            <a:ext cx="5795319" cy="3628354"/>
          </a:xfrm>
        </p:spPr>
        <p:txBody>
          <a:bodyPr>
            <a:normAutofit/>
          </a:bodyPr>
          <a:lstStyle/>
          <a:p>
            <a:pPr lvl="0" algn="just"/>
            <a:r>
              <a:rPr lang="en-IN" dirty="0"/>
              <a:t>Context, frameworks, analysis, recommendations are what will be addressed.</a:t>
            </a:r>
          </a:p>
          <a:p>
            <a:pPr lvl="0" algn="just"/>
            <a:r>
              <a:rPr lang="en-IN" dirty="0"/>
              <a:t>How time is going to be spent: brief diagnosis followed by prioritised actions.</a:t>
            </a:r>
          </a:p>
          <a:p>
            <a:pPr lvl="0" algn="just"/>
            <a:r>
              <a:rPr lang="en-IN" dirty="0"/>
              <a:t>Deliverables: The slides, speaker notes, references and a pilot plan.</a:t>
            </a:r>
          </a:p>
        </p:txBody>
      </p:sp>
      <p:pic>
        <p:nvPicPr>
          <p:cNvPr id="6" name="Picture 5">
            <a:extLst>
              <a:ext uri="{FF2B5EF4-FFF2-40B4-BE49-F238E27FC236}">
                <a16:creationId xmlns:a16="http://schemas.microsoft.com/office/drawing/2014/main" id="{650F344C-5F9F-6675-DCCD-39ED01C466DD}"/>
              </a:ext>
            </a:extLst>
          </p:cNvPr>
          <p:cNvPicPr>
            <a:picLocks noChangeAspect="1"/>
          </p:cNvPicPr>
          <p:nvPr/>
        </p:nvPicPr>
        <p:blipFill>
          <a:blip r:embed="rId3"/>
          <a:stretch>
            <a:fillRect/>
          </a:stretch>
        </p:blipFill>
        <p:spPr>
          <a:xfrm>
            <a:off x="7029225" y="2360952"/>
            <a:ext cx="4709694" cy="3187231"/>
          </a:xfrm>
          <a:prstGeom prst="rect">
            <a:avLst/>
          </a:prstGeom>
        </p:spPr>
      </p:pic>
    </p:spTree>
    <p:extLst>
      <p:ext uri="{BB962C8B-B14F-4D97-AF65-F5344CB8AC3E}">
        <p14:creationId xmlns:p14="http://schemas.microsoft.com/office/powerpoint/2010/main" val="4177237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4362" y="631525"/>
            <a:ext cx="9603275" cy="1049235"/>
          </a:xfrm>
        </p:spPr>
        <p:txBody>
          <a:bodyPr/>
          <a:lstStyle/>
          <a:p>
            <a:pPr algn="ctr"/>
            <a:r>
              <a:rPr lang="en-IN" b="1" dirty="0"/>
              <a:t>Case Context — Market, Operations &amp; Recent Performance</a:t>
            </a:r>
          </a:p>
        </p:txBody>
      </p:sp>
      <p:sp>
        <p:nvSpPr>
          <p:cNvPr id="3" name="Content Placeholder 2"/>
          <p:cNvSpPr>
            <a:spLocks noGrp="1"/>
          </p:cNvSpPr>
          <p:nvPr>
            <p:ph idx="1"/>
          </p:nvPr>
        </p:nvSpPr>
        <p:spPr>
          <a:xfrm>
            <a:off x="799070" y="2015732"/>
            <a:ext cx="5647912" cy="3450613"/>
          </a:xfrm>
        </p:spPr>
        <p:txBody>
          <a:bodyPr>
            <a:normAutofit/>
          </a:bodyPr>
          <a:lstStyle/>
          <a:p>
            <a:pPr lvl="0" algn="just"/>
            <a:r>
              <a:rPr lang="en-IN" dirty="0"/>
              <a:t>Bespoke, environmentally friendly, 2016 founded; 30-percent decline of in-store sales.</a:t>
            </a:r>
          </a:p>
          <a:p>
            <a:pPr lvl="0" algn="just"/>
            <a:r>
              <a:rPr lang="en-IN" dirty="0"/>
              <a:t>Minimal growth on the Internet but not the one to compensate lost footfall (</a:t>
            </a:r>
            <a:r>
              <a:rPr lang="en-GB" dirty="0"/>
              <a:t>Tarnoff, 2022</a:t>
            </a:r>
            <a:r>
              <a:rPr lang="en-IN" dirty="0"/>
              <a:t>).</a:t>
            </a:r>
          </a:p>
          <a:p>
            <a:pPr lvl="0" algn="just"/>
            <a:r>
              <a:rPr lang="en-IN" dirty="0"/>
              <a:t>New boutique and national chains competitors and local high-street fall.</a:t>
            </a:r>
          </a:p>
        </p:txBody>
      </p:sp>
      <p:pic>
        <p:nvPicPr>
          <p:cNvPr id="5" name="Picture 4">
            <a:extLst>
              <a:ext uri="{FF2B5EF4-FFF2-40B4-BE49-F238E27FC236}">
                <a16:creationId xmlns:a16="http://schemas.microsoft.com/office/drawing/2014/main" id="{716DBC7F-E946-9203-C663-832676E5C525}"/>
              </a:ext>
            </a:extLst>
          </p:cNvPr>
          <p:cNvPicPr>
            <a:picLocks noChangeAspect="1"/>
          </p:cNvPicPr>
          <p:nvPr/>
        </p:nvPicPr>
        <p:blipFill>
          <a:blip r:embed="rId3"/>
          <a:stretch>
            <a:fillRect/>
          </a:stretch>
        </p:blipFill>
        <p:spPr>
          <a:xfrm>
            <a:off x="6728248" y="2087355"/>
            <a:ext cx="4825319" cy="3584396"/>
          </a:xfrm>
          <a:prstGeom prst="rect">
            <a:avLst/>
          </a:prstGeom>
        </p:spPr>
      </p:pic>
    </p:spTree>
    <p:extLst>
      <p:ext uri="{BB962C8B-B14F-4D97-AF65-F5344CB8AC3E}">
        <p14:creationId xmlns:p14="http://schemas.microsoft.com/office/powerpoint/2010/main" val="3857250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Nature &amp; Scope of the Problems Impacting In-Store Sales</a:t>
            </a:r>
          </a:p>
        </p:txBody>
      </p:sp>
      <p:sp>
        <p:nvSpPr>
          <p:cNvPr id="3" name="Content Placeholder 2"/>
          <p:cNvSpPr>
            <a:spLocks noGrp="1"/>
          </p:cNvSpPr>
          <p:nvPr>
            <p:ph idx="1"/>
          </p:nvPr>
        </p:nvSpPr>
        <p:spPr>
          <a:xfrm>
            <a:off x="247135" y="2015732"/>
            <a:ext cx="5959701" cy="3890798"/>
          </a:xfrm>
        </p:spPr>
        <p:txBody>
          <a:bodyPr>
            <a:normAutofit/>
          </a:bodyPr>
          <a:lstStyle/>
          <a:p>
            <a:pPr lvl="0" algn="just"/>
            <a:r>
              <a:rPr lang="en-IN" dirty="0"/>
              <a:t>Change of demand to online convenience and discount sites (</a:t>
            </a:r>
            <a:r>
              <a:rPr lang="en-GB" dirty="0"/>
              <a:t>Dai </a:t>
            </a:r>
            <a:r>
              <a:rPr lang="en-GB" i="1" dirty="0"/>
              <a:t>et al. </a:t>
            </a:r>
            <a:r>
              <a:rPr lang="en-GB" dirty="0"/>
              <a:t>2022</a:t>
            </a:r>
            <a:r>
              <a:rPr lang="en-IN" dirty="0"/>
              <a:t>).</a:t>
            </a:r>
          </a:p>
          <a:p>
            <a:pPr lvl="0" algn="just"/>
            <a:r>
              <a:rPr lang="en-IN" dirty="0"/>
              <a:t>Increasing inputs, the high-quality sustainable materials squeeze the profit.</a:t>
            </a:r>
          </a:p>
          <a:p>
            <a:pPr lvl="0" algn="just"/>
            <a:r>
              <a:rPr lang="en-IN" dirty="0"/>
              <a:t>Weak online presence, user experience problems, small delivery / subscription opportunities.</a:t>
            </a:r>
          </a:p>
        </p:txBody>
      </p:sp>
      <p:pic>
        <p:nvPicPr>
          <p:cNvPr id="6" name="Picture 5">
            <a:extLst>
              <a:ext uri="{FF2B5EF4-FFF2-40B4-BE49-F238E27FC236}">
                <a16:creationId xmlns:a16="http://schemas.microsoft.com/office/drawing/2014/main" id="{DF94BD3B-5C86-D8EB-217B-6A573826AEA5}"/>
              </a:ext>
            </a:extLst>
          </p:cNvPr>
          <p:cNvPicPr>
            <a:picLocks noChangeAspect="1"/>
          </p:cNvPicPr>
          <p:nvPr/>
        </p:nvPicPr>
        <p:blipFill>
          <a:blip r:embed="rId3"/>
          <a:stretch>
            <a:fillRect/>
          </a:stretch>
        </p:blipFill>
        <p:spPr>
          <a:xfrm>
            <a:off x="6772043" y="2015732"/>
            <a:ext cx="4868022" cy="3495382"/>
          </a:xfrm>
          <a:prstGeom prst="rect">
            <a:avLst/>
          </a:prstGeom>
        </p:spPr>
      </p:pic>
    </p:spTree>
    <p:extLst>
      <p:ext uri="{BB962C8B-B14F-4D97-AF65-F5344CB8AC3E}">
        <p14:creationId xmlns:p14="http://schemas.microsoft.com/office/powerpoint/2010/main" val="4028464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8131" y="683298"/>
            <a:ext cx="8877534" cy="988775"/>
          </a:xfrm>
        </p:spPr>
        <p:txBody>
          <a:bodyPr>
            <a:normAutofit/>
          </a:bodyPr>
          <a:lstStyle/>
          <a:p>
            <a:pPr algn="ctr"/>
            <a:r>
              <a:rPr lang="en-IN" b="1" dirty="0"/>
              <a:t>5W2H Model — Who / What / Where / When / Why / How / How Much</a:t>
            </a:r>
          </a:p>
        </p:txBody>
      </p:sp>
      <p:graphicFrame>
        <p:nvGraphicFramePr>
          <p:cNvPr id="7" name="Table 6">
            <a:extLst>
              <a:ext uri="{FF2B5EF4-FFF2-40B4-BE49-F238E27FC236}">
                <a16:creationId xmlns:a16="http://schemas.microsoft.com/office/drawing/2014/main" id="{1B05C6F1-98FC-D904-5EF0-4557CEF253E1}"/>
              </a:ext>
            </a:extLst>
          </p:cNvPr>
          <p:cNvGraphicFramePr>
            <a:graphicFrameLocks noGrp="1"/>
          </p:cNvGraphicFramePr>
          <p:nvPr>
            <p:extLst>
              <p:ext uri="{D42A27DB-BD31-4B8C-83A1-F6EECF244321}">
                <p14:modId xmlns:p14="http://schemas.microsoft.com/office/powerpoint/2010/main" val="815349941"/>
              </p:ext>
            </p:extLst>
          </p:nvPr>
        </p:nvGraphicFramePr>
        <p:xfrm>
          <a:off x="1484711" y="2004935"/>
          <a:ext cx="9604374" cy="3827456"/>
        </p:xfrm>
        <a:graphic>
          <a:graphicData uri="http://schemas.openxmlformats.org/drawingml/2006/table">
            <a:tbl>
              <a:tblPr firstRow="1" firstCol="1" bandRow="1">
                <a:tableStyleId>{5C22544A-7EE6-4342-B048-85BDC9FD1C3A}</a:tableStyleId>
              </a:tblPr>
              <a:tblGrid>
                <a:gridCol w="4802187">
                  <a:extLst>
                    <a:ext uri="{9D8B030D-6E8A-4147-A177-3AD203B41FA5}">
                      <a16:colId xmlns:a16="http://schemas.microsoft.com/office/drawing/2014/main" val="4214082124"/>
                    </a:ext>
                  </a:extLst>
                </a:gridCol>
                <a:gridCol w="4802187">
                  <a:extLst>
                    <a:ext uri="{9D8B030D-6E8A-4147-A177-3AD203B41FA5}">
                      <a16:colId xmlns:a16="http://schemas.microsoft.com/office/drawing/2014/main" val="1346956650"/>
                    </a:ext>
                  </a:extLst>
                </a:gridCol>
              </a:tblGrid>
              <a:tr h="478432">
                <a:tc>
                  <a:txBody>
                    <a:bodyPr/>
                    <a:lstStyle/>
                    <a:p>
                      <a:pPr algn="just">
                        <a:lnSpc>
                          <a:spcPct val="150000"/>
                        </a:lnSpc>
                        <a:spcBef>
                          <a:spcPts val="1200"/>
                        </a:spcBef>
                        <a:spcAft>
                          <a:spcPts val="800"/>
                        </a:spcAft>
                        <a:buNone/>
                      </a:pPr>
                      <a:r>
                        <a:rPr lang="en-IN" sz="1600" kern="100">
                          <a:effectLst/>
                        </a:rPr>
                        <a:t>Element</a:t>
                      </a:r>
                      <a:endParaRPr lang="en-IN" sz="14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gn="just">
                        <a:lnSpc>
                          <a:spcPct val="150000"/>
                        </a:lnSpc>
                        <a:spcBef>
                          <a:spcPts val="1200"/>
                        </a:spcBef>
                        <a:spcAft>
                          <a:spcPts val="800"/>
                        </a:spcAft>
                        <a:buNone/>
                      </a:pPr>
                      <a:r>
                        <a:rPr lang="en-IN" sz="1600" kern="100">
                          <a:effectLst/>
                        </a:rPr>
                        <a:t>Application to Green Haven</a:t>
                      </a:r>
                      <a:endParaRPr lang="en-IN" sz="14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936461866"/>
                  </a:ext>
                </a:extLst>
              </a:tr>
              <a:tr h="478432">
                <a:tc>
                  <a:txBody>
                    <a:bodyPr/>
                    <a:lstStyle/>
                    <a:p>
                      <a:pPr algn="just">
                        <a:lnSpc>
                          <a:spcPct val="150000"/>
                        </a:lnSpc>
                        <a:spcBef>
                          <a:spcPts val="1200"/>
                        </a:spcBef>
                        <a:spcAft>
                          <a:spcPts val="800"/>
                        </a:spcAft>
                        <a:buNone/>
                      </a:pPr>
                      <a:r>
                        <a:rPr lang="en-IN" sz="1600" kern="100">
                          <a:effectLst/>
                        </a:rPr>
                        <a:t>Who</a:t>
                      </a:r>
                      <a:endParaRPr lang="en-IN" sz="14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gn="just">
                        <a:lnSpc>
                          <a:spcPct val="150000"/>
                        </a:lnSpc>
                        <a:spcBef>
                          <a:spcPts val="1200"/>
                        </a:spcBef>
                        <a:spcAft>
                          <a:spcPts val="800"/>
                        </a:spcAft>
                        <a:buNone/>
                      </a:pPr>
                      <a:r>
                        <a:rPr lang="en-IN" sz="1600" kern="100">
                          <a:effectLst/>
                        </a:rPr>
                        <a:t>Liam &amp; Priya (owners), local customers, corporate clients</a:t>
                      </a:r>
                      <a:endParaRPr lang="en-IN" sz="14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3840297051"/>
                  </a:ext>
                </a:extLst>
              </a:tr>
              <a:tr h="478432">
                <a:tc>
                  <a:txBody>
                    <a:bodyPr/>
                    <a:lstStyle/>
                    <a:p>
                      <a:pPr algn="just">
                        <a:lnSpc>
                          <a:spcPct val="150000"/>
                        </a:lnSpc>
                        <a:spcBef>
                          <a:spcPts val="1200"/>
                        </a:spcBef>
                        <a:spcAft>
                          <a:spcPts val="800"/>
                        </a:spcAft>
                        <a:buNone/>
                      </a:pPr>
                      <a:r>
                        <a:rPr lang="en-IN" sz="1600" kern="100">
                          <a:effectLst/>
                        </a:rPr>
                        <a:t>What</a:t>
                      </a:r>
                      <a:endParaRPr lang="en-IN" sz="14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gn="just">
                        <a:lnSpc>
                          <a:spcPct val="150000"/>
                        </a:lnSpc>
                        <a:spcBef>
                          <a:spcPts val="1200"/>
                        </a:spcBef>
                        <a:spcAft>
                          <a:spcPts val="800"/>
                        </a:spcAft>
                        <a:buNone/>
                      </a:pPr>
                      <a:r>
                        <a:rPr lang="en-IN" sz="1600" kern="100">
                          <a:effectLst/>
                        </a:rPr>
                        <a:t>30% decline in in-store sales</a:t>
                      </a:r>
                      <a:endParaRPr lang="en-IN" sz="14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1358100450"/>
                  </a:ext>
                </a:extLst>
              </a:tr>
              <a:tr h="478432">
                <a:tc>
                  <a:txBody>
                    <a:bodyPr/>
                    <a:lstStyle/>
                    <a:p>
                      <a:pPr algn="just">
                        <a:lnSpc>
                          <a:spcPct val="150000"/>
                        </a:lnSpc>
                        <a:spcBef>
                          <a:spcPts val="1200"/>
                        </a:spcBef>
                        <a:spcAft>
                          <a:spcPts val="800"/>
                        </a:spcAft>
                        <a:buNone/>
                      </a:pPr>
                      <a:r>
                        <a:rPr lang="en-IN" sz="1600" kern="100">
                          <a:effectLst/>
                        </a:rPr>
                        <a:t>Where</a:t>
                      </a:r>
                      <a:endParaRPr lang="en-IN" sz="14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gn="just">
                        <a:lnSpc>
                          <a:spcPct val="150000"/>
                        </a:lnSpc>
                        <a:spcBef>
                          <a:spcPts val="1200"/>
                        </a:spcBef>
                        <a:spcAft>
                          <a:spcPts val="800"/>
                        </a:spcAft>
                        <a:buNone/>
                      </a:pPr>
                      <a:r>
                        <a:rPr lang="en-IN" sz="1600" kern="100">
                          <a:effectLst/>
                        </a:rPr>
                        <a:t>Norwich high street store</a:t>
                      </a:r>
                      <a:endParaRPr lang="en-IN" sz="14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2408015105"/>
                  </a:ext>
                </a:extLst>
              </a:tr>
              <a:tr h="478432">
                <a:tc>
                  <a:txBody>
                    <a:bodyPr/>
                    <a:lstStyle/>
                    <a:p>
                      <a:pPr algn="just">
                        <a:lnSpc>
                          <a:spcPct val="150000"/>
                        </a:lnSpc>
                        <a:spcBef>
                          <a:spcPts val="1200"/>
                        </a:spcBef>
                        <a:spcAft>
                          <a:spcPts val="800"/>
                        </a:spcAft>
                        <a:buNone/>
                      </a:pPr>
                      <a:r>
                        <a:rPr lang="en-IN" sz="1600" kern="100" dirty="0">
                          <a:effectLst/>
                        </a:rPr>
                        <a:t>When</a:t>
                      </a:r>
                      <a:endParaRPr lang="en-IN" sz="14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gn="just">
                        <a:lnSpc>
                          <a:spcPct val="150000"/>
                        </a:lnSpc>
                        <a:spcBef>
                          <a:spcPts val="1200"/>
                        </a:spcBef>
                        <a:spcAft>
                          <a:spcPts val="800"/>
                        </a:spcAft>
                        <a:buNone/>
                      </a:pPr>
                      <a:r>
                        <a:rPr lang="en-IN" sz="1600" kern="100">
                          <a:effectLst/>
                        </a:rPr>
                        <a:t>Past 12 months</a:t>
                      </a:r>
                      <a:endParaRPr lang="en-IN" sz="14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377194309"/>
                  </a:ext>
                </a:extLst>
              </a:tr>
              <a:tr h="478432">
                <a:tc>
                  <a:txBody>
                    <a:bodyPr/>
                    <a:lstStyle/>
                    <a:p>
                      <a:pPr algn="just">
                        <a:lnSpc>
                          <a:spcPct val="150000"/>
                        </a:lnSpc>
                        <a:spcBef>
                          <a:spcPts val="1200"/>
                        </a:spcBef>
                        <a:spcAft>
                          <a:spcPts val="800"/>
                        </a:spcAft>
                        <a:buNone/>
                      </a:pPr>
                      <a:r>
                        <a:rPr lang="en-IN" sz="1600" kern="100">
                          <a:effectLst/>
                        </a:rPr>
                        <a:t>Why</a:t>
                      </a:r>
                      <a:endParaRPr lang="en-IN" sz="14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gn="just">
                        <a:lnSpc>
                          <a:spcPct val="150000"/>
                        </a:lnSpc>
                        <a:spcBef>
                          <a:spcPts val="1200"/>
                        </a:spcBef>
                        <a:spcAft>
                          <a:spcPts val="800"/>
                        </a:spcAft>
                        <a:buNone/>
                      </a:pPr>
                      <a:r>
                        <a:rPr lang="en-IN" sz="1600" kern="100">
                          <a:effectLst/>
                        </a:rPr>
                        <a:t>Online competition, rising costs, weak digital marketing</a:t>
                      </a:r>
                      <a:endParaRPr lang="en-IN" sz="14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477261781"/>
                  </a:ext>
                </a:extLst>
              </a:tr>
              <a:tr h="478432">
                <a:tc>
                  <a:txBody>
                    <a:bodyPr/>
                    <a:lstStyle/>
                    <a:p>
                      <a:pPr algn="just">
                        <a:lnSpc>
                          <a:spcPct val="150000"/>
                        </a:lnSpc>
                        <a:spcBef>
                          <a:spcPts val="1200"/>
                        </a:spcBef>
                        <a:spcAft>
                          <a:spcPts val="800"/>
                        </a:spcAft>
                        <a:buNone/>
                      </a:pPr>
                      <a:r>
                        <a:rPr lang="en-IN" sz="1600" kern="100">
                          <a:effectLst/>
                        </a:rPr>
                        <a:t>How</a:t>
                      </a:r>
                      <a:endParaRPr lang="en-IN" sz="14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gn="just">
                        <a:lnSpc>
                          <a:spcPct val="150000"/>
                        </a:lnSpc>
                        <a:spcBef>
                          <a:spcPts val="1200"/>
                        </a:spcBef>
                        <a:spcAft>
                          <a:spcPts val="800"/>
                        </a:spcAft>
                        <a:buNone/>
                      </a:pPr>
                      <a:r>
                        <a:rPr lang="en-IN" sz="1600" kern="100">
                          <a:effectLst/>
                        </a:rPr>
                        <a:t>Improve digital presence, delivery options, subscriptions</a:t>
                      </a:r>
                      <a:endParaRPr lang="en-IN" sz="14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3697683488"/>
                  </a:ext>
                </a:extLst>
              </a:tr>
              <a:tr h="478432">
                <a:tc>
                  <a:txBody>
                    <a:bodyPr/>
                    <a:lstStyle/>
                    <a:p>
                      <a:pPr algn="just">
                        <a:lnSpc>
                          <a:spcPct val="150000"/>
                        </a:lnSpc>
                        <a:spcBef>
                          <a:spcPts val="1200"/>
                        </a:spcBef>
                        <a:spcAft>
                          <a:spcPts val="800"/>
                        </a:spcAft>
                        <a:buNone/>
                      </a:pPr>
                      <a:r>
                        <a:rPr lang="en-IN" sz="1600" kern="100">
                          <a:effectLst/>
                        </a:rPr>
                        <a:t>How Much</a:t>
                      </a:r>
                      <a:endParaRPr lang="en-IN" sz="14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gn="just">
                        <a:lnSpc>
                          <a:spcPct val="150000"/>
                        </a:lnSpc>
                        <a:spcBef>
                          <a:spcPts val="1200"/>
                        </a:spcBef>
                        <a:spcAft>
                          <a:spcPts val="800"/>
                        </a:spcAft>
                        <a:buNone/>
                      </a:pPr>
                      <a:r>
                        <a:rPr lang="en-IN" sz="1600" kern="100" dirty="0">
                          <a:effectLst/>
                        </a:rPr>
                        <a:t>Investment needed for website upgrade and marketing</a:t>
                      </a:r>
                      <a:endParaRPr lang="en-IN" sz="14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3259931947"/>
                  </a:ext>
                </a:extLst>
              </a:tr>
            </a:tbl>
          </a:graphicData>
        </a:graphic>
      </p:graphicFrame>
    </p:spTree>
    <p:extLst>
      <p:ext uri="{BB962C8B-B14F-4D97-AF65-F5344CB8AC3E}">
        <p14:creationId xmlns:p14="http://schemas.microsoft.com/office/powerpoint/2010/main" val="16305716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PESTEL — Framework: Benefits &amp; Limitations (Critique)</a:t>
            </a:r>
          </a:p>
        </p:txBody>
      </p:sp>
      <p:sp>
        <p:nvSpPr>
          <p:cNvPr id="3" name="Content Placeholder 2"/>
          <p:cNvSpPr>
            <a:spLocks noGrp="1"/>
          </p:cNvSpPr>
          <p:nvPr>
            <p:ph idx="1"/>
          </p:nvPr>
        </p:nvSpPr>
        <p:spPr>
          <a:xfrm>
            <a:off x="534412" y="2015732"/>
            <a:ext cx="6263552" cy="3450613"/>
          </a:xfrm>
        </p:spPr>
        <p:txBody>
          <a:bodyPr>
            <a:normAutofit/>
          </a:bodyPr>
          <a:lstStyle/>
          <a:p>
            <a:pPr lvl="0" algn="just"/>
            <a:r>
              <a:rPr lang="en-GB" dirty="0"/>
              <a:t>Strength: The scan is organized, lens to scan macro external forces.</a:t>
            </a:r>
            <a:endParaRPr lang="en-IN" dirty="0"/>
          </a:p>
          <a:p>
            <a:pPr lvl="0" algn="just"/>
            <a:r>
              <a:rPr lang="en-GB" dirty="0"/>
              <a:t>Limitation: may be non-priori, descriptive and non-priori.</a:t>
            </a:r>
            <a:endParaRPr lang="en-IN" dirty="0"/>
          </a:p>
          <a:p>
            <a:pPr lvl="0" algn="just"/>
            <a:r>
              <a:rPr lang="en-GB" dirty="0"/>
              <a:t>Applicable to scenario planning and quantitative data to be rigorous.</a:t>
            </a:r>
            <a:endParaRPr lang="en-IN" dirty="0"/>
          </a:p>
        </p:txBody>
      </p:sp>
      <p:pic>
        <p:nvPicPr>
          <p:cNvPr id="6" name="Picture 5">
            <a:extLst>
              <a:ext uri="{FF2B5EF4-FFF2-40B4-BE49-F238E27FC236}">
                <a16:creationId xmlns:a16="http://schemas.microsoft.com/office/drawing/2014/main" id="{CDAEF616-A4F9-2650-6EB1-BAA929AE562B}"/>
              </a:ext>
            </a:extLst>
          </p:cNvPr>
          <p:cNvPicPr>
            <a:picLocks noChangeAspect="1"/>
          </p:cNvPicPr>
          <p:nvPr/>
        </p:nvPicPr>
        <p:blipFill>
          <a:blip r:embed="rId3"/>
          <a:stretch>
            <a:fillRect/>
          </a:stretch>
        </p:blipFill>
        <p:spPr>
          <a:xfrm>
            <a:off x="6797964" y="2015732"/>
            <a:ext cx="5287744" cy="3927868"/>
          </a:xfrm>
          <a:prstGeom prst="rect">
            <a:avLst/>
          </a:prstGeom>
        </p:spPr>
      </p:pic>
    </p:spTree>
    <p:extLst>
      <p:ext uri="{BB962C8B-B14F-4D97-AF65-F5344CB8AC3E}">
        <p14:creationId xmlns:p14="http://schemas.microsoft.com/office/powerpoint/2010/main" val="4036327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6346" y="444844"/>
            <a:ext cx="10239308" cy="1396554"/>
          </a:xfrm>
        </p:spPr>
        <p:txBody>
          <a:bodyPr>
            <a:normAutofit/>
          </a:bodyPr>
          <a:lstStyle/>
          <a:p>
            <a:pPr algn="ctr"/>
            <a:r>
              <a:rPr lang="en-IN" b="1" dirty="0"/>
              <a:t>PESTEL Analysis Applied to Green Haven</a:t>
            </a:r>
          </a:p>
        </p:txBody>
      </p:sp>
      <p:graphicFrame>
        <p:nvGraphicFramePr>
          <p:cNvPr id="7" name="Table 6">
            <a:extLst>
              <a:ext uri="{FF2B5EF4-FFF2-40B4-BE49-F238E27FC236}">
                <a16:creationId xmlns:a16="http://schemas.microsoft.com/office/drawing/2014/main" id="{EF1E3598-F9C1-77B9-11E7-A24686474C8C}"/>
              </a:ext>
            </a:extLst>
          </p:cNvPr>
          <p:cNvGraphicFramePr>
            <a:graphicFrameLocks noGrp="1"/>
          </p:cNvGraphicFramePr>
          <p:nvPr>
            <p:extLst>
              <p:ext uri="{D42A27DB-BD31-4B8C-83A1-F6EECF244321}">
                <p14:modId xmlns:p14="http://schemas.microsoft.com/office/powerpoint/2010/main" val="4106902079"/>
              </p:ext>
            </p:extLst>
          </p:nvPr>
        </p:nvGraphicFramePr>
        <p:xfrm>
          <a:off x="976346" y="1964281"/>
          <a:ext cx="10453654" cy="4078174"/>
        </p:xfrm>
        <a:graphic>
          <a:graphicData uri="http://schemas.openxmlformats.org/drawingml/2006/table">
            <a:tbl>
              <a:tblPr firstRow="1" firstCol="1" bandRow="1">
                <a:tableStyleId>{5C22544A-7EE6-4342-B048-85BDC9FD1C3A}</a:tableStyleId>
              </a:tblPr>
              <a:tblGrid>
                <a:gridCol w="5226827">
                  <a:extLst>
                    <a:ext uri="{9D8B030D-6E8A-4147-A177-3AD203B41FA5}">
                      <a16:colId xmlns:a16="http://schemas.microsoft.com/office/drawing/2014/main" val="759553064"/>
                    </a:ext>
                  </a:extLst>
                </a:gridCol>
                <a:gridCol w="5226827">
                  <a:extLst>
                    <a:ext uri="{9D8B030D-6E8A-4147-A177-3AD203B41FA5}">
                      <a16:colId xmlns:a16="http://schemas.microsoft.com/office/drawing/2014/main" val="303669175"/>
                    </a:ext>
                  </a:extLst>
                </a:gridCol>
              </a:tblGrid>
              <a:tr h="285911">
                <a:tc>
                  <a:txBody>
                    <a:bodyPr/>
                    <a:lstStyle/>
                    <a:p>
                      <a:pPr algn="just">
                        <a:lnSpc>
                          <a:spcPct val="150000"/>
                        </a:lnSpc>
                        <a:spcBef>
                          <a:spcPts val="1200"/>
                        </a:spcBef>
                        <a:spcAft>
                          <a:spcPts val="800"/>
                        </a:spcAft>
                        <a:buNone/>
                      </a:pPr>
                      <a:r>
                        <a:rPr lang="en-IN" sz="1200" kern="100">
                          <a:effectLst/>
                        </a:rPr>
                        <a:t>Factor</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8718" marR="8718" marT="8718" marB="8718" anchor="ctr"/>
                </a:tc>
                <a:tc>
                  <a:txBody>
                    <a:bodyPr/>
                    <a:lstStyle/>
                    <a:p>
                      <a:pPr algn="just">
                        <a:lnSpc>
                          <a:spcPct val="150000"/>
                        </a:lnSpc>
                        <a:spcBef>
                          <a:spcPts val="1200"/>
                        </a:spcBef>
                        <a:spcAft>
                          <a:spcPts val="800"/>
                        </a:spcAft>
                        <a:buNone/>
                      </a:pPr>
                      <a:r>
                        <a:rPr lang="en-IN" sz="1200" kern="100">
                          <a:effectLst/>
                        </a:rPr>
                        <a:t>Data / Evidence</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8718" marR="8718" marT="8718" marB="8718" anchor="ctr"/>
                </a:tc>
                <a:extLst>
                  <a:ext uri="{0D108BD9-81ED-4DB2-BD59-A6C34878D82A}">
                    <a16:rowId xmlns:a16="http://schemas.microsoft.com/office/drawing/2014/main" val="2925871962"/>
                  </a:ext>
                </a:extLst>
              </a:tr>
              <a:tr h="582798">
                <a:tc>
                  <a:txBody>
                    <a:bodyPr/>
                    <a:lstStyle/>
                    <a:p>
                      <a:pPr algn="just">
                        <a:lnSpc>
                          <a:spcPct val="150000"/>
                        </a:lnSpc>
                        <a:spcBef>
                          <a:spcPts val="1200"/>
                        </a:spcBef>
                        <a:spcAft>
                          <a:spcPts val="800"/>
                        </a:spcAft>
                        <a:buNone/>
                      </a:pPr>
                      <a:r>
                        <a:rPr lang="en-IN" sz="1200" kern="100">
                          <a:effectLst/>
                        </a:rPr>
                        <a:t>Political</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8718" marR="8718" marT="8718" marB="8718" anchor="ctr"/>
                </a:tc>
                <a:tc>
                  <a:txBody>
                    <a:bodyPr/>
                    <a:lstStyle/>
                    <a:p>
                      <a:pPr algn="just">
                        <a:lnSpc>
                          <a:spcPct val="150000"/>
                        </a:lnSpc>
                        <a:spcBef>
                          <a:spcPts val="1200"/>
                        </a:spcBef>
                        <a:spcAft>
                          <a:spcPts val="800"/>
                        </a:spcAft>
                        <a:buNone/>
                      </a:pPr>
                      <a:r>
                        <a:rPr lang="en-IN" sz="1200" kern="100" dirty="0">
                          <a:effectLst/>
                        </a:rPr>
                        <a:t>Around 80–90% of flowers sold in the UK are imported, mainly from the Netherlands, Kenya and Colombia (</a:t>
                      </a:r>
                      <a:r>
                        <a:rPr lang="en-IN" sz="1200" kern="100" dirty="0" err="1">
                          <a:effectLst/>
                        </a:rPr>
                        <a:t>Bbc</a:t>
                      </a:r>
                      <a:r>
                        <a:rPr lang="en-IN" sz="1200" kern="100" dirty="0">
                          <a:effectLst/>
                        </a:rPr>
                        <a:t>, 2026a).</a:t>
                      </a:r>
                      <a:endParaRPr lang="en-IN" sz="105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8718" marR="8718" marT="8718" marB="8718" anchor="ctr"/>
                </a:tc>
                <a:extLst>
                  <a:ext uri="{0D108BD9-81ED-4DB2-BD59-A6C34878D82A}">
                    <a16:rowId xmlns:a16="http://schemas.microsoft.com/office/drawing/2014/main" val="1212393153"/>
                  </a:ext>
                </a:extLst>
              </a:tr>
              <a:tr h="582798">
                <a:tc>
                  <a:txBody>
                    <a:bodyPr/>
                    <a:lstStyle/>
                    <a:p>
                      <a:pPr algn="just">
                        <a:lnSpc>
                          <a:spcPct val="150000"/>
                        </a:lnSpc>
                        <a:spcBef>
                          <a:spcPts val="1200"/>
                        </a:spcBef>
                        <a:spcAft>
                          <a:spcPts val="800"/>
                        </a:spcAft>
                        <a:buNone/>
                      </a:pPr>
                      <a:r>
                        <a:rPr lang="en-IN" sz="1200" kern="100">
                          <a:effectLst/>
                        </a:rPr>
                        <a:t>Economic</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8718" marR="8718" marT="8718" marB="8718" anchor="ctr"/>
                </a:tc>
                <a:tc>
                  <a:txBody>
                    <a:bodyPr/>
                    <a:lstStyle/>
                    <a:p>
                      <a:pPr algn="just">
                        <a:lnSpc>
                          <a:spcPct val="150000"/>
                        </a:lnSpc>
                        <a:spcBef>
                          <a:spcPts val="1200"/>
                        </a:spcBef>
                        <a:spcAft>
                          <a:spcPts val="800"/>
                        </a:spcAft>
                        <a:buNone/>
                      </a:pPr>
                      <a:r>
                        <a:rPr lang="en-IN" sz="1200" kern="100">
                          <a:effectLst/>
                        </a:rPr>
                        <a:t>UK inflation reached around 7–9% during 2022–2023, raising costs of transport, energy, and raw materials (Bbc, 2026b). </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8718" marR="8718" marT="8718" marB="8718" anchor="ctr"/>
                </a:tc>
                <a:extLst>
                  <a:ext uri="{0D108BD9-81ED-4DB2-BD59-A6C34878D82A}">
                    <a16:rowId xmlns:a16="http://schemas.microsoft.com/office/drawing/2014/main" val="3200503877"/>
                  </a:ext>
                </a:extLst>
              </a:tr>
              <a:tr h="582798">
                <a:tc>
                  <a:txBody>
                    <a:bodyPr/>
                    <a:lstStyle/>
                    <a:p>
                      <a:pPr algn="just">
                        <a:lnSpc>
                          <a:spcPct val="150000"/>
                        </a:lnSpc>
                        <a:spcBef>
                          <a:spcPts val="1200"/>
                        </a:spcBef>
                        <a:spcAft>
                          <a:spcPts val="800"/>
                        </a:spcAft>
                        <a:buNone/>
                      </a:pPr>
                      <a:r>
                        <a:rPr lang="en-IN" sz="1200" kern="100" dirty="0">
                          <a:effectLst/>
                        </a:rPr>
                        <a:t>Social</a:t>
                      </a:r>
                      <a:endParaRPr lang="en-IN" sz="105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8718" marR="8718" marT="8718" marB="8718" anchor="ctr"/>
                </a:tc>
                <a:tc>
                  <a:txBody>
                    <a:bodyPr/>
                    <a:lstStyle/>
                    <a:p>
                      <a:pPr algn="just">
                        <a:lnSpc>
                          <a:spcPct val="150000"/>
                        </a:lnSpc>
                        <a:spcBef>
                          <a:spcPts val="1200"/>
                        </a:spcBef>
                        <a:spcAft>
                          <a:spcPts val="800"/>
                        </a:spcAft>
                        <a:buNone/>
                      </a:pPr>
                      <a:r>
                        <a:rPr lang="en-IN" sz="1200" kern="100">
                          <a:effectLst/>
                        </a:rPr>
                        <a:t>Studies show that over 87% of UK consumers prefer online purchases for gifts and deliveries (Gwp, 2025). </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8718" marR="8718" marT="8718" marB="8718" anchor="ctr"/>
                </a:tc>
                <a:extLst>
                  <a:ext uri="{0D108BD9-81ED-4DB2-BD59-A6C34878D82A}">
                    <a16:rowId xmlns:a16="http://schemas.microsoft.com/office/drawing/2014/main" val="1940467661"/>
                  </a:ext>
                </a:extLst>
              </a:tr>
              <a:tr h="582798">
                <a:tc>
                  <a:txBody>
                    <a:bodyPr/>
                    <a:lstStyle/>
                    <a:p>
                      <a:pPr algn="just">
                        <a:lnSpc>
                          <a:spcPct val="150000"/>
                        </a:lnSpc>
                        <a:spcBef>
                          <a:spcPts val="1200"/>
                        </a:spcBef>
                        <a:spcAft>
                          <a:spcPts val="800"/>
                        </a:spcAft>
                        <a:buNone/>
                      </a:pPr>
                      <a:r>
                        <a:rPr lang="en-IN" sz="1200" kern="100">
                          <a:effectLst/>
                        </a:rPr>
                        <a:t>Technological</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8718" marR="8718" marT="8718" marB="8718" anchor="ctr"/>
                </a:tc>
                <a:tc>
                  <a:txBody>
                    <a:bodyPr/>
                    <a:lstStyle/>
                    <a:p>
                      <a:pPr algn="just">
                        <a:lnSpc>
                          <a:spcPct val="150000"/>
                        </a:lnSpc>
                        <a:spcBef>
                          <a:spcPts val="1200"/>
                        </a:spcBef>
                        <a:spcAft>
                          <a:spcPts val="800"/>
                        </a:spcAft>
                        <a:buNone/>
                      </a:pPr>
                      <a:r>
                        <a:rPr lang="en-GB" sz="1200" kern="100">
                          <a:effectLst/>
                        </a:rPr>
                        <a:t>Instagram, online order forms and subscriptions are a popular way of customer attraction among many contemporary florists (Gomes et al. 2025).</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8718" marR="8718" marT="8718" marB="8718" anchor="ctr"/>
                </a:tc>
                <a:extLst>
                  <a:ext uri="{0D108BD9-81ED-4DB2-BD59-A6C34878D82A}">
                    <a16:rowId xmlns:a16="http://schemas.microsoft.com/office/drawing/2014/main" val="1754699068"/>
                  </a:ext>
                </a:extLst>
              </a:tr>
              <a:tr h="582798">
                <a:tc>
                  <a:txBody>
                    <a:bodyPr/>
                    <a:lstStyle/>
                    <a:p>
                      <a:pPr algn="just">
                        <a:lnSpc>
                          <a:spcPct val="150000"/>
                        </a:lnSpc>
                        <a:spcBef>
                          <a:spcPts val="1200"/>
                        </a:spcBef>
                        <a:spcAft>
                          <a:spcPts val="800"/>
                        </a:spcAft>
                        <a:buNone/>
                      </a:pPr>
                      <a:r>
                        <a:rPr lang="en-IN" sz="1200" kern="100">
                          <a:effectLst/>
                        </a:rPr>
                        <a:t>Environmental</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8718" marR="8718" marT="8718" marB="8718" anchor="ctr"/>
                </a:tc>
                <a:tc>
                  <a:txBody>
                    <a:bodyPr/>
                    <a:lstStyle/>
                    <a:p>
                      <a:pPr algn="just">
                        <a:lnSpc>
                          <a:spcPct val="150000"/>
                        </a:lnSpc>
                        <a:spcBef>
                          <a:spcPts val="1200"/>
                        </a:spcBef>
                        <a:spcAft>
                          <a:spcPts val="800"/>
                        </a:spcAft>
                        <a:buNone/>
                      </a:pPr>
                      <a:r>
                        <a:rPr lang="en-GB" sz="1200" kern="100">
                          <a:effectLst/>
                        </a:rPr>
                        <a:t>Greater preference is now given to biodegradable packaging and domestic flowers by the consumers (Etheredge et al. 2024).</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8718" marR="8718" marT="8718" marB="8718" anchor="ctr"/>
                </a:tc>
                <a:extLst>
                  <a:ext uri="{0D108BD9-81ED-4DB2-BD59-A6C34878D82A}">
                    <a16:rowId xmlns:a16="http://schemas.microsoft.com/office/drawing/2014/main" val="2995370581"/>
                  </a:ext>
                </a:extLst>
              </a:tr>
              <a:tr h="878273">
                <a:tc>
                  <a:txBody>
                    <a:bodyPr/>
                    <a:lstStyle/>
                    <a:p>
                      <a:pPr algn="just">
                        <a:lnSpc>
                          <a:spcPct val="150000"/>
                        </a:lnSpc>
                        <a:spcBef>
                          <a:spcPts val="1200"/>
                        </a:spcBef>
                        <a:spcAft>
                          <a:spcPts val="800"/>
                        </a:spcAft>
                        <a:buNone/>
                      </a:pPr>
                      <a:r>
                        <a:rPr lang="en-IN" sz="1200" kern="100">
                          <a:effectLst/>
                        </a:rPr>
                        <a:t>Legal</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8718" marR="8718" marT="8718" marB="8718" anchor="ctr"/>
                </a:tc>
                <a:tc>
                  <a:txBody>
                    <a:bodyPr/>
                    <a:lstStyle/>
                    <a:p>
                      <a:pPr algn="just">
                        <a:lnSpc>
                          <a:spcPct val="150000"/>
                        </a:lnSpc>
                        <a:spcBef>
                          <a:spcPts val="1200"/>
                        </a:spcBef>
                        <a:spcAft>
                          <a:spcPts val="800"/>
                        </a:spcAft>
                        <a:buNone/>
                      </a:pPr>
                      <a:r>
                        <a:rPr lang="en-GB" sz="1200" kern="100" dirty="0">
                          <a:effectLst/>
                        </a:rPr>
                        <a:t>The retail laws in UK such as consumer protection laws, employment laws, and environmental packaging laws have to be adhered to by businesses (Thapliyal et al. 2024).</a:t>
                      </a:r>
                      <a:endParaRPr lang="en-IN" sz="105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8718" marR="8718" marT="8718" marB="8718" anchor="ctr"/>
                </a:tc>
                <a:extLst>
                  <a:ext uri="{0D108BD9-81ED-4DB2-BD59-A6C34878D82A}">
                    <a16:rowId xmlns:a16="http://schemas.microsoft.com/office/drawing/2014/main" val="3164571561"/>
                  </a:ext>
                </a:extLst>
              </a:tr>
            </a:tbl>
          </a:graphicData>
        </a:graphic>
      </p:graphicFrame>
    </p:spTree>
    <p:extLst>
      <p:ext uri="{BB962C8B-B14F-4D97-AF65-F5344CB8AC3E}">
        <p14:creationId xmlns:p14="http://schemas.microsoft.com/office/powerpoint/2010/main" val="2790155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210065"/>
            <a:ext cx="9603275" cy="1643689"/>
          </a:xfrm>
        </p:spPr>
        <p:txBody>
          <a:bodyPr>
            <a:normAutofit/>
          </a:bodyPr>
          <a:lstStyle/>
          <a:p>
            <a:pPr algn="ctr"/>
            <a:r>
              <a:rPr lang="en-IN" b="1" dirty="0"/>
              <a:t>Cause-and-Effect Framework — Strengths &amp; Weaknesses (Critique)</a:t>
            </a:r>
          </a:p>
        </p:txBody>
      </p:sp>
      <p:graphicFrame>
        <p:nvGraphicFramePr>
          <p:cNvPr id="7" name="Table 6">
            <a:extLst>
              <a:ext uri="{FF2B5EF4-FFF2-40B4-BE49-F238E27FC236}">
                <a16:creationId xmlns:a16="http://schemas.microsoft.com/office/drawing/2014/main" id="{14126430-6943-CE92-6011-9E27898DF9C2}"/>
              </a:ext>
            </a:extLst>
          </p:cNvPr>
          <p:cNvGraphicFramePr>
            <a:graphicFrameLocks noGrp="1"/>
          </p:cNvGraphicFramePr>
          <p:nvPr>
            <p:extLst>
              <p:ext uri="{D42A27DB-BD31-4B8C-83A1-F6EECF244321}">
                <p14:modId xmlns:p14="http://schemas.microsoft.com/office/powerpoint/2010/main" val="222815111"/>
              </p:ext>
            </p:extLst>
          </p:nvPr>
        </p:nvGraphicFramePr>
        <p:xfrm>
          <a:off x="1451580" y="2016124"/>
          <a:ext cx="9603273" cy="4047422"/>
        </p:xfrm>
        <a:graphic>
          <a:graphicData uri="http://schemas.openxmlformats.org/drawingml/2006/table">
            <a:tbl>
              <a:tblPr firstRow="1" firstCol="1" bandRow="1">
                <a:tableStyleId>{5C22544A-7EE6-4342-B048-85BDC9FD1C3A}</a:tableStyleId>
              </a:tblPr>
              <a:tblGrid>
                <a:gridCol w="3201091">
                  <a:extLst>
                    <a:ext uri="{9D8B030D-6E8A-4147-A177-3AD203B41FA5}">
                      <a16:colId xmlns:a16="http://schemas.microsoft.com/office/drawing/2014/main" val="1308493956"/>
                    </a:ext>
                  </a:extLst>
                </a:gridCol>
                <a:gridCol w="3201091">
                  <a:extLst>
                    <a:ext uri="{9D8B030D-6E8A-4147-A177-3AD203B41FA5}">
                      <a16:colId xmlns:a16="http://schemas.microsoft.com/office/drawing/2014/main" val="1714348690"/>
                    </a:ext>
                  </a:extLst>
                </a:gridCol>
                <a:gridCol w="3201091">
                  <a:extLst>
                    <a:ext uri="{9D8B030D-6E8A-4147-A177-3AD203B41FA5}">
                      <a16:colId xmlns:a16="http://schemas.microsoft.com/office/drawing/2014/main" val="2808972030"/>
                    </a:ext>
                  </a:extLst>
                </a:gridCol>
              </a:tblGrid>
              <a:tr h="225884">
                <a:tc>
                  <a:txBody>
                    <a:bodyPr/>
                    <a:lstStyle/>
                    <a:p>
                      <a:pPr algn="just">
                        <a:lnSpc>
                          <a:spcPct val="150000"/>
                        </a:lnSpc>
                        <a:spcBef>
                          <a:spcPts val="1200"/>
                        </a:spcBef>
                        <a:spcAft>
                          <a:spcPts val="800"/>
                        </a:spcAft>
                        <a:buNone/>
                      </a:pPr>
                      <a:r>
                        <a:rPr lang="en-IN" sz="1100" kern="100">
                          <a:effectLst/>
                        </a:rPr>
                        <a:t>Category (Cause Area)</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tc>
                  <a:txBody>
                    <a:bodyPr/>
                    <a:lstStyle/>
                    <a:p>
                      <a:pPr algn="just">
                        <a:lnSpc>
                          <a:spcPct val="150000"/>
                        </a:lnSpc>
                        <a:spcBef>
                          <a:spcPts val="1200"/>
                        </a:spcBef>
                        <a:spcAft>
                          <a:spcPts val="800"/>
                        </a:spcAft>
                        <a:buNone/>
                      </a:pPr>
                      <a:r>
                        <a:rPr lang="en-IN" sz="1100" kern="100">
                          <a:effectLst/>
                        </a:rPr>
                        <a:t>Specific Causes</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tc>
                  <a:txBody>
                    <a:bodyPr/>
                    <a:lstStyle/>
                    <a:p>
                      <a:pPr algn="just">
                        <a:lnSpc>
                          <a:spcPct val="150000"/>
                        </a:lnSpc>
                        <a:spcBef>
                          <a:spcPts val="1200"/>
                        </a:spcBef>
                        <a:spcAft>
                          <a:spcPts val="800"/>
                        </a:spcAft>
                        <a:buNone/>
                      </a:pPr>
                      <a:r>
                        <a:rPr lang="en-IN" sz="1100" kern="100">
                          <a:effectLst/>
                        </a:rPr>
                        <a:t>Effect on Business</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extLst>
                  <a:ext uri="{0D108BD9-81ED-4DB2-BD59-A6C34878D82A}">
                    <a16:rowId xmlns:a16="http://schemas.microsoft.com/office/drawing/2014/main" val="1374105188"/>
                  </a:ext>
                </a:extLst>
              </a:tr>
              <a:tr h="460512">
                <a:tc>
                  <a:txBody>
                    <a:bodyPr/>
                    <a:lstStyle/>
                    <a:p>
                      <a:pPr algn="just">
                        <a:lnSpc>
                          <a:spcPct val="150000"/>
                        </a:lnSpc>
                        <a:spcBef>
                          <a:spcPts val="1200"/>
                        </a:spcBef>
                        <a:spcAft>
                          <a:spcPts val="800"/>
                        </a:spcAft>
                        <a:buNone/>
                      </a:pPr>
                      <a:r>
                        <a:rPr lang="en-IN" sz="1100" kern="100">
                          <a:effectLst/>
                        </a:rPr>
                        <a:t>People (Staff &amp; Skills)</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tc>
                  <a:txBody>
                    <a:bodyPr/>
                    <a:lstStyle/>
                    <a:p>
                      <a:pPr algn="just">
                        <a:lnSpc>
                          <a:spcPct val="150000"/>
                        </a:lnSpc>
                        <a:spcBef>
                          <a:spcPts val="1200"/>
                        </a:spcBef>
                        <a:spcAft>
                          <a:spcPts val="800"/>
                        </a:spcAft>
                        <a:buNone/>
                      </a:pPr>
                      <a:r>
                        <a:rPr lang="en-IN" sz="1100" kern="100">
                          <a:effectLst/>
                        </a:rPr>
                        <a:t>Limited digital marketing expertise; limited time for customer engagement and online promotion</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tc>
                  <a:txBody>
                    <a:bodyPr/>
                    <a:lstStyle/>
                    <a:p>
                      <a:pPr algn="just">
                        <a:lnSpc>
                          <a:spcPct val="150000"/>
                        </a:lnSpc>
                        <a:spcBef>
                          <a:spcPts val="1200"/>
                        </a:spcBef>
                        <a:spcAft>
                          <a:spcPts val="800"/>
                        </a:spcAft>
                        <a:buNone/>
                      </a:pPr>
                      <a:r>
                        <a:rPr lang="en-IN" sz="1100" kern="100">
                          <a:effectLst/>
                        </a:rPr>
                        <a:t>Reduced ability to attract new customers online and compete with digitally active competitors</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extLst>
                  <a:ext uri="{0D108BD9-81ED-4DB2-BD59-A6C34878D82A}">
                    <a16:rowId xmlns:a16="http://schemas.microsoft.com/office/drawing/2014/main" val="2228011799"/>
                  </a:ext>
                </a:extLst>
              </a:tr>
              <a:tr h="460512">
                <a:tc>
                  <a:txBody>
                    <a:bodyPr/>
                    <a:lstStyle/>
                    <a:p>
                      <a:pPr algn="just">
                        <a:lnSpc>
                          <a:spcPct val="150000"/>
                        </a:lnSpc>
                        <a:spcBef>
                          <a:spcPts val="1200"/>
                        </a:spcBef>
                        <a:spcAft>
                          <a:spcPts val="800"/>
                        </a:spcAft>
                        <a:buNone/>
                      </a:pPr>
                      <a:r>
                        <a:rPr lang="en-IN" sz="1100" kern="100">
                          <a:effectLst/>
                        </a:rPr>
                        <a:t>Process (Operations &amp; Systems)</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tc>
                  <a:txBody>
                    <a:bodyPr/>
                    <a:lstStyle/>
                    <a:p>
                      <a:pPr algn="just">
                        <a:lnSpc>
                          <a:spcPct val="150000"/>
                        </a:lnSpc>
                        <a:spcBef>
                          <a:spcPts val="1200"/>
                        </a:spcBef>
                        <a:spcAft>
                          <a:spcPts val="800"/>
                        </a:spcAft>
                        <a:buNone/>
                      </a:pPr>
                      <a:r>
                        <a:rPr lang="en-IN" sz="1100" kern="100">
                          <a:effectLst/>
                        </a:rPr>
                        <a:t>Outdated and difficult-to-navigate website; lack of efficient delivery and subscription processes</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tc>
                  <a:txBody>
                    <a:bodyPr/>
                    <a:lstStyle/>
                    <a:p>
                      <a:pPr algn="just">
                        <a:lnSpc>
                          <a:spcPct val="150000"/>
                        </a:lnSpc>
                        <a:spcBef>
                          <a:spcPts val="1200"/>
                        </a:spcBef>
                        <a:spcAft>
                          <a:spcPts val="800"/>
                        </a:spcAft>
                        <a:buNone/>
                      </a:pPr>
                      <a:r>
                        <a:rPr lang="en-IN" sz="1100" kern="100">
                          <a:effectLst/>
                        </a:rPr>
                        <a:t>Lower online conversion rates and reduced customer convenience</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extLst>
                  <a:ext uri="{0D108BD9-81ED-4DB2-BD59-A6C34878D82A}">
                    <a16:rowId xmlns:a16="http://schemas.microsoft.com/office/drawing/2014/main" val="940250196"/>
                  </a:ext>
                </a:extLst>
              </a:tr>
              <a:tr h="695142">
                <a:tc>
                  <a:txBody>
                    <a:bodyPr/>
                    <a:lstStyle/>
                    <a:p>
                      <a:pPr algn="just">
                        <a:lnSpc>
                          <a:spcPct val="150000"/>
                        </a:lnSpc>
                        <a:spcBef>
                          <a:spcPts val="1200"/>
                        </a:spcBef>
                        <a:spcAft>
                          <a:spcPts val="800"/>
                        </a:spcAft>
                        <a:buNone/>
                      </a:pPr>
                      <a:r>
                        <a:rPr lang="en-IN" sz="1100" kern="100">
                          <a:effectLst/>
                        </a:rPr>
                        <a:t>Product (Floral Offerings)</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tc>
                  <a:txBody>
                    <a:bodyPr/>
                    <a:lstStyle/>
                    <a:p>
                      <a:pPr algn="just">
                        <a:lnSpc>
                          <a:spcPct val="150000"/>
                        </a:lnSpc>
                        <a:spcBef>
                          <a:spcPts val="1200"/>
                        </a:spcBef>
                        <a:spcAft>
                          <a:spcPts val="800"/>
                        </a:spcAft>
                        <a:buNone/>
                      </a:pPr>
                      <a:r>
                        <a:rPr lang="en-IN" sz="1100" kern="100">
                          <a:effectLst/>
                        </a:rPr>
                        <a:t>Heavy reliance on imported flowers such as orchids and tulips; limited variety of budget-friendly bouquets</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tc>
                  <a:txBody>
                    <a:bodyPr/>
                    <a:lstStyle/>
                    <a:p>
                      <a:pPr algn="just">
                        <a:lnSpc>
                          <a:spcPct val="150000"/>
                        </a:lnSpc>
                        <a:spcBef>
                          <a:spcPts val="1200"/>
                        </a:spcBef>
                        <a:spcAft>
                          <a:spcPts val="800"/>
                        </a:spcAft>
                        <a:buNone/>
                      </a:pPr>
                      <a:r>
                        <a:rPr lang="en-IN" sz="1100" kern="100">
                          <a:effectLst/>
                        </a:rPr>
                        <a:t>Higher retail prices compared with competitors and reduced appeal to price-sensitive customers</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extLst>
                  <a:ext uri="{0D108BD9-81ED-4DB2-BD59-A6C34878D82A}">
                    <a16:rowId xmlns:a16="http://schemas.microsoft.com/office/drawing/2014/main" val="2106099668"/>
                  </a:ext>
                </a:extLst>
              </a:tr>
              <a:tr h="695142">
                <a:tc>
                  <a:txBody>
                    <a:bodyPr/>
                    <a:lstStyle/>
                    <a:p>
                      <a:pPr algn="just">
                        <a:lnSpc>
                          <a:spcPct val="150000"/>
                        </a:lnSpc>
                        <a:spcBef>
                          <a:spcPts val="1200"/>
                        </a:spcBef>
                        <a:spcAft>
                          <a:spcPts val="800"/>
                        </a:spcAft>
                        <a:buNone/>
                      </a:pPr>
                      <a:r>
                        <a:rPr lang="en-IN" sz="1100" kern="100" dirty="0">
                          <a:effectLst/>
                        </a:rPr>
                        <a:t>Price (Cost Structure)</a:t>
                      </a:r>
                      <a:endParaRPr lang="en-IN" sz="105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tc>
                  <a:txBody>
                    <a:bodyPr/>
                    <a:lstStyle/>
                    <a:p>
                      <a:pPr algn="just">
                        <a:lnSpc>
                          <a:spcPct val="150000"/>
                        </a:lnSpc>
                        <a:spcBef>
                          <a:spcPts val="1200"/>
                        </a:spcBef>
                        <a:spcAft>
                          <a:spcPts val="800"/>
                        </a:spcAft>
                        <a:buNone/>
                      </a:pPr>
                      <a:r>
                        <a:rPr lang="en-IN" sz="1100" kern="100">
                          <a:effectLst/>
                        </a:rPr>
                        <a:t>Rising wholesale flower costs due to supply chain disruptions and inflation; inability to match discounts from national chains</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tc>
                  <a:txBody>
                    <a:bodyPr/>
                    <a:lstStyle/>
                    <a:p>
                      <a:pPr algn="just">
                        <a:lnSpc>
                          <a:spcPct val="150000"/>
                        </a:lnSpc>
                        <a:spcBef>
                          <a:spcPts val="1200"/>
                        </a:spcBef>
                        <a:spcAft>
                          <a:spcPts val="800"/>
                        </a:spcAft>
                        <a:buNone/>
                      </a:pPr>
                      <a:r>
                        <a:rPr lang="en-IN" sz="1100" kern="100">
                          <a:effectLst/>
                        </a:rPr>
                        <a:t>Reduced profit margins and difficulty competing with lower-priced online retailers</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extLst>
                  <a:ext uri="{0D108BD9-81ED-4DB2-BD59-A6C34878D82A}">
                    <a16:rowId xmlns:a16="http://schemas.microsoft.com/office/drawing/2014/main" val="3408043880"/>
                  </a:ext>
                </a:extLst>
              </a:tr>
              <a:tr h="695142">
                <a:tc>
                  <a:txBody>
                    <a:bodyPr/>
                    <a:lstStyle/>
                    <a:p>
                      <a:pPr algn="just">
                        <a:lnSpc>
                          <a:spcPct val="150000"/>
                        </a:lnSpc>
                        <a:spcBef>
                          <a:spcPts val="1200"/>
                        </a:spcBef>
                        <a:spcAft>
                          <a:spcPts val="800"/>
                        </a:spcAft>
                        <a:buNone/>
                      </a:pPr>
                      <a:r>
                        <a:rPr lang="en-IN" sz="1100" kern="100">
                          <a:effectLst/>
                        </a:rPr>
                        <a:t>Place (Location &amp; Accessibility)</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tc>
                  <a:txBody>
                    <a:bodyPr/>
                    <a:lstStyle/>
                    <a:p>
                      <a:pPr algn="just">
                        <a:lnSpc>
                          <a:spcPct val="150000"/>
                        </a:lnSpc>
                        <a:spcBef>
                          <a:spcPts val="1200"/>
                        </a:spcBef>
                        <a:spcAft>
                          <a:spcPts val="800"/>
                        </a:spcAft>
                        <a:buNone/>
                      </a:pPr>
                      <a:r>
                        <a:rPr lang="en-IN" sz="1100" kern="100">
                          <a:effectLst/>
                        </a:rPr>
                        <a:t>Declining foot traffic on Norwich high street; closure of nearby businesses; customers shifting to online shopping</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tc>
                  <a:txBody>
                    <a:bodyPr/>
                    <a:lstStyle/>
                    <a:p>
                      <a:pPr algn="just">
                        <a:lnSpc>
                          <a:spcPct val="150000"/>
                        </a:lnSpc>
                        <a:spcBef>
                          <a:spcPts val="1200"/>
                        </a:spcBef>
                        <a:spcAft>
                          <a:spcPts val="800"/>
                        </a:spcAft>
                        <a:buNone/>
                      </a:pPr>
                      <a:r>
                        <a:rPr lang="en-IN" sz="1100" kern="100">
                          <a:effectLst/>
                        </a:rPr>
                        <a:t>Significant 30% decline in in-store sales</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extLst>
                  <a:ext uri="{0D108BD9-81ED-4DB2-BD59-A6C34878D82A}">
                    <a16:rowId xmlns:a16="http://schemas.microsoft.com/office/drawing/2014/main" val="3252309223"/>
                  </a:ext>
                </a:extLst>
              </a:tr>
              <a:tr h="695142">
                <a:tc>
                  <a:txBody>
                    <a:bodyPr/>
                    <a:lstStyle/>
                    <a:p>
                      <a:pPr algn="just">
                        <a:lnSpc>
                          <a:spcPct val="150000"/>
                        </a:lnSpc>
                        <a:spcBef>
                          <a:spcPts val="1200"/>
                        </a:spcBef>
                        <a:spcAft>
                          <a:spcPts val="800"/>
                        </a:spcAft>
                        <a:buNone/>
                      </a:pPr>
                      <a:r>
                        <a:rPr lang="en-IN" sz="1100" kern="100">
                          <a:effectLst/>
                        </a:rPr>
                        <a:t>Promotion (Marketing &amp; Branding)</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tc>
                  <a:txBody>
                    <a:bodyPr/>
                    <a:lstStyle/>
                    <a:p>
                      <a:pPr algn="just">
                        <a:lnSpc>
                          <a:spcPct val="150000"/>
                        </a:lnSpc>
                        <a:spcBef>
                          <a:spcPts val="1200"/>
                        </a:spcBef>
                        <a:spcAft>
                          <a:spcPts val="800"/>
                        </a:spcAft>
                        <a:buNone/>
                      </a:pPr>
                      <a:r>
                        <a:rPr lang="en-IN" sz="1100" kern="100">
                          <a:effectLst/>
                        </a:rPr>
                        <a:t>Limited digital marketing strategy; competitors with strong Instagram presence and promotional campaigns</a:t>
                      </a:r>
                      <a:endParaRPr lang="en-IN" sz="1050" kern="10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tc>
                  <a:txBody>
                    <a:bodyPr/>
                    <a:lstStyle/>
                    <a:p>
                      <a:pPr algn="just">
                        <a:lnSpc>
                          <a:spcPct val="150000"/>
                        </a:lnSpc>
                        <a:spcBef>
                          <a:spcPts val="1200"/>
                        </a:spcBef>
                        <a:spcAft>
                          <a:spcPts val="800"/>
                        </a:spcAft>
                        <a:buNone/>
                      </a:pPr>
                      <a:r>
                        <a:rPr lang="en-IN" sz="1100" kern="100" dirty="0">
                          <a:effectLst/>
                        </a:rPr>
                        <a:t>Lower brand visibility and reduced customer acquisition</a:t>
                      </a:r>
                      <a:endParaRPr lang="en-IN" sz="105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7156" marR="7156" marT="7156" marB="7156" anchor="ctr"/>
                </a:tc>
                <a:extLst>
                  <a:ext uri="{0D108BD9-81ED-4DB2-BD59-A6C34878D82A}">
                    <a16:rowId xmlns:a16="http://schemas.microsoft.com/office/drawing/2014/main" val="3755420847"/>
                  </a:ext>
                </a:extLst>
              </a:tr>
            </a:tbl>
          </a:graphicData>
        </a:graphic>
      </p:graphicFrame>
    </p:spTree>
    <p:extLst>
      <p:ext uri="{BB962C8B-B14F-4D97-AF65-F5344CB8AC3E}">
        <p14:creationId xmlns:p14="http://schemas.microsoft.com/office/powerpoint/2010/main" val="1214570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Fishbone Diagram — Root Causes of Sales Decline</a:t>
            </a:r>
          </a:p>
        </p:txBody>
      </p:sp>
      <p:sp>
        <p:nvSpPr>
          <p:cNvPr id="3" name="Content Placeholder 2"/>
          <p:cNvSpPr>
            <a:spLocks noGrp="1"/>
          </p:cNvSpPr>
          <p:nvPr>
            <p:ph idx="1"/>
          </p:nvPr>
        </p:nvSpPr>
        <p:spPr>
          <a:xfrm>
            <a:off x="564292" y="2015732"/>
            <a:ext cx="6677018" cy="3878441"/>
          </a:xfrm>
        </p:spPr>
        <p:txBody>
          <a:bodyPr>
            <a:normAutofit/>
          </a:bodyPr>
          <a:lstStyle/>
          <a:p>
            <a:pPr lvl="0" algn="just"/>
            <a:r>
              <a:rPr lang="en-IN" dirty="0"/>
              <a:t>Primary branches: People, Process, Product, Price, Place, Promotion.</a:t>
            </a:r>
          </a:p>
          <a:p>
            <a:pPr lvl="0" algn="just"/>
            <a:r>
              <a:rPr lang="en-IN" dirty="0"/>
              <a:t>Stuff with case particulars: skills, supply fluctuation, premium blend, accessibility.</a:t>
            </a:r>
          </a:p>
          <a:p>
            <a:pPr lvl="0" algn="just"/>
            <a:r>
              <a:rPr lang="en-IN" dirty="0"/>
              <a:t>Design experiment, owner, KPIs and data collection.</a:t>
            </a:r>
          </a:p>
        </p:txBody>
      </p:sp>
      <p:pic>
        <p:nvPicPr>
          <p:cNvPr id="6" name="Picture 5">
            <a:extLst>
              <a:ext uri="{FF2B5EF4-FFF2-40B4-BE49-F238E27FC236}">
                <a16:creationId xmlns:a16="http://schemas.microsoft.com/office/drawing/2014/main" id="{FEC74ED3-E334-EF83-57E4-B0CEA73DBC33}"/>
              </a:ext>
            </a:extLst>
          </p:cNvPr>
          <p:cNvPicPr>
            <a:picLocks noChangeAspect="1"/>
          </p:cNvPicPr>
          <p:nvPr/>
        </p:nvPicPr>
        <p:blipFill>
          <a:blip r:embed="rId3"/>
          <a:stretch>
            <a:fillRect/>
          </a:stretch>
        </p:blipFill>
        <p:spPr>
          <a:xfrm>
            <a:off x="7414054" y="2015732"/>
            <a:ext cx="4603215" cy="3215919"/>
          </a:xfrm>
          <a:prstGeom prst="rect">
            <a:avLst/>
          </a:prstGeom>
        </p:spPr>
      </p:pic>
    </p:spTree>
    <p:extLst>
      <p:ext uri="{BB962C8B-B14F-4D97-AF65-F5344CB8AC3E}">
        <p14:creationId xmlns:p14="http://schemas.microsoft.com/office/powerpoint/2010/main" val="40220519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1FBF28-6D6E-B96D-E7D9-E0DFAB958E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8FDB65-2BA2-41DF-63E9-690E8DD8C2C5}"/>
              </a:ext>
            </a:extLst>
          </p:cNvPr>
          <p:cNvSpPr>
            <a:spLocks noGrp="1"/>
          </p:cNvSpPr>
          <p:nvPr>
            <p:ph type="title"/>
          </p:nvPr>
        </p:nvSpPr>
        <p:spPr/>
        <p:txBody>
          <a:bodyPr/>
          <a:lstStyle/>
          <a:p>
            <a:pPr algn="ctr"/>
            <a:r>
              <a:rPr lang="en-IN" b="1" dirty="0"/>
              <a:t>Key Findings, Quick Wins &amp; Recommended Next Steps</a:t>
            </a:r>
          </a:p>
        </p:txBody>
      </p:sp>
      <p:sp>
        <p:nvSpPr>
          <p:cNvPr id="3" name="Content Placeholder 2">
            <a:extLst>
              <a:ext uri="{FF2B5EF4-FFF2-40B4-BE49-F238E27FC236}">
                <a16:creationId xmlns:a16="http://schemas.microsoft.com/office/drawing/2014/main" id="{01D1B3F0-999E-ED86-8B52-5A4E2E13453F}"/>
              </a:ext>
            </a:extLst>
          </p:cNvPr>
          <p:cNvSpPr>
            <a:spLocks noGrp="1"/>
          </p:cNvSpPr>
          <p:nvPr>
            <p:ph idx="1"/>
          </p:nvPr>
        </p:nvSpPr>
        <p:spPr>
          <a:xfrm>
            <a:off x="564292" y="2015732"/>
            <a:ext cx="6677018" cy="3878441"/>
          </a:xfrm>
        </p:spPr>
        <p:txBody>
          <a:bodyPr>
            <a:normAutofit/>
          </a:bodyPr>
          <a:lstStyle/>
          <a:p>
            <a:pPr lvl="0" algn="just"/>
            <a:r>
              <a:rPr lang="en-IN" dirty="0"/>
              <a:t>Major results: rivalry, price pressures and frail online conversion.</a:t>
            </a:r>
          </a:p>
          <a:p>
            <a:pPr lvl="0" algn="just"/>
            <a:r>
              <a:rPr lang="en-IN" dirty="0"/>
              <a:t>Quick wins: UX enhancement, local sub pilot and the same day delivery trial.</a:t>
            </a:r>
          </a:p>
          <a:p>
            <a:pPr lvl="0" algn="just"/>
            <a:r>
              <a:rPr lang="en-IN" dirty="0"/>
              <a:t>Follow-up: 90-day pilot, KPIs, resource estimates, and gradual rollout in case it is proven.</a:t>
            </a:r>
          </a:p>
        </p:txBody>
      </p:sp>
      <p:pic>
        <p:nvPicPr>
          <p:cNvPr id="6" name="Picture 5">
            <a:extLst>
              <a:ext uri="{FF2B5EF4-FFF2-40B4-BE49-F238E27FC236}">
                <a16:creationId xmlns:a16="http://schemas.microsoft.com/office/drawing/2014/main" id="{6AC6666A-0B45-3545-A550-7AE0A56F769A}"/>
              </a:ext>
            </a:extLst>
          </p:cNvPr>
          <p:cNvPicPr>
            <a:picLocks noChangeAspect="1"/>
          </p:cNvPicPr>
          <p:nvPr/>
        </p:nvPicPr>
        <p:blipFill>
          <a:blip r:embed="rId3"/>
          <a:stretch>
            <a:fillRect/>
          </a:stretch>
        </p:blipFill>
        <p:spPr>
          <a:xfrm>
            <a:off x="7491268" y="2015732"/>
            <a:ext cx="4136439" cy="3878440"/>
          </a:xfrm>
          <a:prstGeom prst="rect">
            <a:avLst/>
          </a:prstGeom>
        </p:spPr>
      </p:pic>
    </p:spTree>
    <p:extLst>
      <p:ext uri="{BB962C8B-B14F-4D97-AF65-F5344CB8AC3E}">
        <p14:creationId xmlns:p14="http://schemas.microsoft.com/office/powerpoint/2010/main" val="1238145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References</a:t>
            </a:r>
          </a:p>
        </p:txBody>
      </p:sp>
      <p:sp>
        <p:nvSpPr>
          <p:cNvPr id="3" name="Content Placeholder 2"/>
          <p:cNvSpPr>
            <a:spLocks noGrp="1"/>
          </p:cNvSpPr>
          <p:nvPr>
            <p:ph idx="1"/>
          </p:nvPr>
        </p:nvSpPr>
        <p:spPr>
          <a:xfrm>
            <a:off x="185351" y="2015732"/>
            <a:ext cx="11862487" cy="4037749"/>
          </a:xfrm>
        </p:spPr>
        <p:txBody>
          <a:bodyPr>
            <a:normAutofit/>
          </a:bodyPr>
          <a:lstStyle/>
          <a:p>
            <a:r>
              <a:rPr lang="en-GB" dirty="0" err="1"/>
              <a:t>Bbc</a:t>
            </a:r>
            <a:r>
              <a:rPr lang="en-GB" dirty="0"/>
              <a:t>, 2026a. </a:t>
            </a:r>
            <a:r>
              <a:rPr lang="en-GB" i="1" dirty="0"/>
              <a:t>The 4,000 mile flower delivery </a:t>
            </a:r>
            <a:r>
              <a:rPr lang="en-GB" dirty="0"/>
              <a:t>[Online], Available at: </a:t>
            </a:r>
            <a:r>
              <a:rPr lang="en-GB" u="sng" dirty="0">
                <a:hlinkClick r:id="rId3"/>
              </a:rPr>
              <a:t>https://www.bbc.com/future/bespoke/made-on-earth/the-new-roots-of-the-flower-trade/</a:t>
            </a:r>
            <a:r>
              <a:rPr lang="en-GB" dirty="0"/>
              <a:t> [Accessed on 9</a:t>
            </a:r>
            <a:r>
              <a:rPr lang="en-GB" baseline="30000" dirty="0"/>
              <a:t>th</a:t>
            </a:r>
            <a:r>
              <a:rPr lang="en-GB" dirty="0"/>
              <a:t> Mar, 2026]</a:t>
            </a:r>
            <a:endParaRPr lang="en-IN" dirty="0"/>
          </a:p>
          <a:p>
            <a:r>
              <a:rPr lang="en-GB" dirty="0" err="1"/>
              <a:t>Bbc</a:t>
            </a:r>
            <a:r>
              <a:rPr lang="en-GB" dirty="0"/>
              <a:t>, 2026b. </a:t>
            </a:r>
            <a:r>
              <a:rPr lang="en-GB" i="1" dirty="0"/>
              <a:t>Why are UK prices still rising? </a:t>
            </a:r>
            <a:r>
              <a:rPr lang="en-GB" dirty="0"/>
              <a:t>[Online], Available at: </a:t>
            </a:r>
            <a:r>
              <a:rPr lang="en-GB" u="sng" dirty="0">
                <a:hlinkClick r:id="rId4"/>
              </a:rPr>
              <a:t>https://www.bbc.com/news/articles/c17rgd8e9gjo</a:t>
            </a:r>
            <a:r>
              <a:rPr lang="en-GB" dirty="0"/>
              <a:t> [Accessed on 9</a:t>
            </a:r>
            <a:r>
              <a:rPr lang="en-GB" baseline="30000" dirty="0"/>
              <a:t>th</a:t>
            </a:r>
            <a:r>
              <a:rPr lang="en-GB" dirty="0"/>
              <a:t> Mar, 2026]</a:t>
            </a:r>
            <a:endParaRPr lang="en-IN" dirty="0"/>
          </a:p>
          <a:p>
            <a:r>
              <a:rPr lang="en-GB" dirty="0"/>
              <a:t>Dai, H., Ge, L., Li, C. and Wen, Y., 2022. The interaction of discount promotion and display-related promotion on on-demand platforms. </a:t>
            </a:r>
            <a:r>
              <a:rPr lang="en-GB" i="1" dirty="0"/>
              <a:t>Information Systems and e-Business Management</a:t>
            </a:r>
            <a:r>
              <a:rPr lang="en-GB" dirty="0"/>
              <a:t>, </a:t>
            </a:r>
            <a:r>
              <a:rPr lang="en-GB" i="1" dirty="0"/>
              <a:t>20</a:t>
            </a:r>
            <a:r>
              <a:rPr lang="en-GB" dirty="0"/>
              <a:t>(2), pp.285-302.</a:t>
            </a:r>
            <a:endParaRPr lang="en-IN" dirty="0"/>
          </a:p>
        </p:txBody>
      </p:sp>
    </p:spTree>
    <p:extLst>
      <p:ext uri="{BB962C8B-B14F-4D97-AF65-F5344CB8AC3E}">
        <p14:creationId xmlns:p14="http://schemas.microsoft.com/office/powerpoint/2010/main" val="421273403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316</TotalTime>
  <Words>2037</Words>
  <Application>Microsoft Office PowerPoint</Application>
  <PresentationFormat>Widescreen</PresentationFormat>
  <Paragraphs>118</Paragraphs>
  <Slides>13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Gill Sans MT</vt:lpstr>
      <vt:lpstr>Gallery</vt:lpstr>
      <vt:lpstr>PowerPoint Presentation</vt:lpstr>
      <vt:lpstr>DIAGNOSING THE DECLINE IN IN-STORE SALES AT GREEN HAVEN FLORISTS: A PESTEL, 5W2H AND CAUSE-AND-EFFECT ANALYSIS</vt:lpstr>
      <vt:lpstr>Green Haven Florists — Diagnosis &amp; Action Plan</vt:lpstr>
      <vt:lpstr>Presentation Structure &amp; Objectives</vt:lpstr>
      <vt:lpstr>Case Context — Market, Operations &amp; Recent Performance</vt:lpstr>
      <vt:lpstr>Nature &amp; Scope of the Problems Impacting In-Store Sales</vt:lpstr>
      <vt:lpstr>5W2H Model — Who / What / Where / When / Why / How / How Much</vt:lpstr>
      <vt:lpstr>PESTEL — Framework: Benefits &amp; Limitations (Critique)</vt:lpstr>
      <vt:lpstr>PESTEL Analysis Applied to Green Haven</vt:lpstr>
      <vt:lpstr>Cause-and-Effect Framework — Strengths &amp; Weaknesses (Critique)</vt:lpstr>
      <vt:lpstr>Fishbone Diagram — Root Causes of Sales Decline</vt:lpstr>
      <vt:lpstr>Key Findings, Quick Wins &amp; Recommended Next Steps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Element 1 Topic - leadership</dc:title>
  <dc:creator>DELL</dc:creator>
  <cp:lastModifiedBy>Corason Barbu (2325979)</cp:lastModifiedBy>
  <cp:revision>141</cp:revision>
  <dcterms:created xsi:type="dcterms:W3CDTF">2026-01-04T11:03:21Z</dcterms:created>
  <dcterms:modified xsi:type="dcterms:W3CDTF">2026-03-13T16:14:43Z</dcterms:modified>
</cp:coreProperties>
</file>