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3" r:id="rId1"/>
  </p:sldMasterIdLst>
  <p:sldIdLst>
    <p:sldId id="316" r:id="rId2"/>
    <p:sldId id="256" r:id="rId3"/>
    <p:sldId id="265" r:id="rId4"/>
    <p:sldId id="257" r:id="rId5"/>
    <p:sldId id="263" r:id="rId6"/>
    <p:sldId id="266" r:id="rId7"/>
    <p:sldId id="269" r:id="rId8"/>
    <p:sldId id="270" r:id="rId9"/>
    <p:sldId id="271" r:id="rId10"/>
    <p:sldId id="272" r:id="rId11"/>
    <p:sldId id="273" r:id="rId12"/>
    <p:sldId id="274" r:id="rId13"/>
    <p:sldId id="275" r:id="rId14"/>
    <p:sldId id="284" r:id="rId15"/>
    <p:sldId id="279" r:id="rId16"/>
    <p:sldId id="277" r:id="rId17"/>
    <p:sldId id="278" r:id="rId18"/>
    <p:sldId id="280" r:id="rId19"/>
    <p:sldId id="281" r:id="rId20"/>
    <p:sldId id="307" r:id="rId21"/>
    <p:sldId id="308" r:id="rId22"/>
    <p:sldId id="283" r:id="rId23"/>
    <p:sldId id="292" r:id="rId24"/>
    <p:sldId id="293" r:id="rId25"/>
    <p:sldId id="294" r:id="rId26"/>
    <p:sldId id="295" r:id="rId27"/>
    <p:sldId id="296" r:id="rId28"/>
    <p:sldId id="297" r:id="rId29"/>
    <p:sldId id="298" r:id="rId30"/>
    <p:sldId id="299" r:id="rId31"/>
    <p:sldId id="286" r:id="rId32"/>
    <p:sldId id="287" r:id="rId33"/>
    <p:sldId id="288" r:id="rId34"/>
    <p:sldId id="289" r:id="rId35"/>
    <p:sldId id="290" r:id="rId36"/>
    <p:sldId id="291" r:id="rId37"/>
    <p:sldId id="259" r:id="rId38"/>
    <p:sldId id="309" r:id="rId39"/>
    <p:sldId id="260" r:id="rId40"/>
    <p:sldId id="300" r:id="rId41"/>
    <p:sldId id="301" r:id="rId42"/>
    <p:sldId id="261" r:id="rId43"/>
    <p:sldId id="262" r:id="rId44"/>
    <p:sldId id="285" r:id="rId45"/>
    <p:sldId id="302" r:id="rId46"/>
    <p:sldId id="303" r:id="rId47"/>
    <p:sldId id="304" r:id="rId48"/>
    <p:sldId id="305" r:id="rId49"/>
    <p:sldId id="306" r:id="rId50"/>
    <p:sldId id="310" r:id="rId51"/>
    <p:sldId id="311" r:id="rId52"/>
    <p:sldId id="312" r:id="rId53"/>
    <p:sldId id="313" r:id="rId54"/>
    <p:sldId id="314" r:id="rId55"/>
    <p:sldId id="315"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21" autoAdjust="0"/>
    <p:restoredTop sz="94660"/>
  </p:normalViewPr>
  <p:slideViewPr>
    <p:cSldViewPr>
      <p:cViewPr varScale="1">
        <p:scale>
          <a:sx n="109" d="100"/>
          <a:sy n="109" d="100"/>
        </p:scale>
        <p:origin x="1680"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endParaRPr lang="en-GB"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5C0CFCF5-C4B1-4672-AD9A-C01C951196E8}" type="slidenum">
              <a:rPr lang="en-GB" altLang="en-US" smtClean="0"/>
              <a:pPr/>
              <a:t>‹#›</a:t>
            </a:fld>
            <a:endParaRPr lang="en-GB" altLang="en-US"/>
          </a:p>
        </p:txBody>
      </p:sp>
    </p:spTree>
    <p:extLst>
      <p:ext uri="{BB962C8B-B14F-4D97-AF65-F5344CB8AC3E}">
        <p14:creationId xmlns:p14="http://schemas.microsoft.com/office/powerpoint/2010/main" val="38813628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35FCC128-3C3A-4E0E-AE51-9401378B9204}" type="slidenum">
              <a:rPr lang="en-GB" altLang="en-US" smtClean="0"/>
              <a:pPr/>
              <a:t>‹#›</a:t>
            </a:fld>
            <a:endParaRPr lang="en-GB" altLang="en-US"/>
          </a:p>
        </p:txBody>
      </p:sp>
    </p:spTree>
    <p:extLst>
      <p:ext uri="{BB962C8B-B14F-4D97-AF65-F5344CB8AC3E}">
        <p14:creationId xmlns:p14="http://schemas.microsoft.com/office/powerpoint/2010/main" val="2659393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endParaRPr lang="en-GB" altLang="en-US"/>
          </a:p>
        </p:txBody>
      </p:sp>
      <p:sp>
        <p:nvSpPr>
          <p:cNvPr id="6" name="Slide Number Placeholder 5"/>
          <p:cNvSpPr>
            <a:spLocks noGrp="1"/>
          </p:cNvSpPr>
          <p:nvPr>
            <p:ph type="sldNum" sz="quarter" idx="12"/>
          </p:nvPr>
        </p:nvSpPr>
        <p:spPr/>
        <p:txBody>
          <a:bodyPr/>
          <a:lstStyle/>
          <a:p>
            <a:fld id="{435AF691-5D2B-44C0-AD20-9E50B4EE8A9D}" type="slidenum">
              <a:rPr lang="en-GB" altLang="en-US" smtClean="0"/>
              <a:pPr/>
              <a:t>‹#›</a:t>
            </a:fld>
            <a:endParaRPr lang="en-GB" altLang="en-US"/>
          </a:p>
        </p:txBody>
      </p:sp>
    </p:spTree>
    <p:extLst>
      <p:ext uri="{BB962C8B-B14F-4D97-AF65-F5344CB8AC3E}">
        <p14:creationId xmlns:p14="http://schemas.microsoft.com/office/powerpoint/2010/main" val="2578769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endParaRPr lang="en-GB" altLang="en-US"/>
          </a:p>
        </p:txBody>
      </p:sp>
      <p:sp>
        <p:nvSpPr>
          <p:cNvPr id="7" name="Slide Number Placeholder 6"/>
          <p:cNvSpPr>
            <a:spLocks noGrp="1"/>
          </p:cNvSpPr>
          <p:nvPr>
            <p:ph type="sldNum" sz="quarter" idx="12"/>
          </p:nvPr>
        </p:nvSpPr>
        <p:spPr/>
        <p:txBody>
          <a:bodyPr/>
          <a:lstStyle/>
          <a:p>
            <a:fld id="{E16CDED5-932F-4A1D-8127-5728B4EFC6F2}" type="slidenum">
              <a:rPr lang="en-GB" altLang="en-US" smtClean="0"/>
              <a:pPr/>
              <a:t>‹#›</a:t>
            </a:fld>
            <a:endParaRPr lang="en-GB" altLang="en-US"/>
          </a:p>
        </p:txBody>
      </p:sp>
    </p:spTree>
    <p:extLst>
      <p:ext uri="{BB962C8B-B14F-4D97-AF65-F5344CB8AC3E}">
        <p14:creationId xmlns:p14="http://schemas.microsoft.com/office/powerpoint/2010/main" val="2495739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endParaRPr lang="en-GB" altLang="en-US"/>
          </a:p>
        </p:txBody>
      </p:sp>
      <p:sp>
        <p:nvSpPr>
          <p:cNvPr id="9" name="Slide Number Placeholder 8"/>
          <p:cNvSpPr>
            <a:spLocks noGrp="1"/>
          </p:cNvSpPr>
          <p:nvPr>
            <p:ph type="sldNum" sz="quarter" idx="12"/>
          </p:nvPr>
        </p:nvSpPr>
        <p:spPr/>
        <p:txBody>
          <a:bodyPr/>
          <a:lstStyle/>
          <a:p>
            <a:fld id="{00C44948-F77E-4BF9-A3FD-BCC2001A3357}" type="slidenum">
              <a:rPr lang="en-GB" altLang="en-US" smtClean="0"/>
              <a:pPr/>
              <a:t>‹#›</a:t>
            </a:fld>
            <a:endParaRPr lang="en-GB" altLang="en-US"/>
          </a:p>
        </p:txBody>
      </p:sp>
    </p:spTree>
    <p:extLst>
      <p:ext uri="{BB962C8B-B14F-4D97-AF65-F5344CB8AC3E}">
        <p14:creationId xmlns:p14="http://schemas.microsoft.com/office/powerpoint/2010/main" val="3120996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endParaRPr lang="en-GB" altLang="en-US"/>
          </a:p>
        </p:txBody>
      </p:sp>
      <p:sp>
        <p:nvSpPr>
          <p:cNvPr id="5" name="Slide Number Placeholder 4"/>
          <p:cNvSpPr>
            <a:spLocks noGrp="1"/>
          </p:cNvSpPr>
          <p:nvPr>
            <p:ph type="sldNum" sz="quarter" idx="12"/>
          </p:nvPr>
        </p:nvSpPr>
        <p:spPr/>
        <p:txBody>
          <a:bodyPr/>
          <a:lstStyle/>
          <a:p>
            <a:fld id="{645AE87D-D971-4F37-9DC5-1B0CC7EAC8B3}" type="slidenum">
              <a:rPr lang="en-GB" altLang="en-US" smtClean="0"/>
              <a:pPr/>
              <a:t>‹#›</a:t>
            </a:fld>
            <a:endParaRPr lang="en-GB" altLang="en-US"/>
          </a:p>
        </p:txBody>
      </p:sp>
    </p:spTree>
    <p:extLst>
      <p:ext uri="{BB962C8B-B14F-4D97-AF65-F5344CB8AC3E}">
        <p14:creationId xmlns:p14="http://schemas.microsoft.com/office/powerpoint/2010/main" val="1911391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ltLang="en-US"/>
          </a:p>
        </p:txBody>
      </p:sp>
      <p:sp>
        <p:nvSpPr>
          <p:cNvPr id="4" name="Slide Number Placeholder 3"/>
          <p:cNvSpPr>
            <a:spLocks noGrp="1"/>
          </p:cNvSpPr>
          <p:nvPr>
            <p:ph type="sldNum" sz="quarter" idx="12"/>
          </p:nvPr>
        </p:nvSpPr>
        <p:spPr/>
        <p:txBody>
          <a:bodyPr/>
          <a:lstStyle/>
          <a:p>
            <a:fld id="{0CB6980D-5139-4E53-B212-C8068E849ADE}" type="slidenum">
              <a:rPr lang="en-GB" altLang="en-US" smtClean="0"/>
              <a:pPr/>
              <a:t>‹#›</a:t>
            </a:fld>
            <a:endParaRPr lang="en-GB" altLang="en-US"/>
          </a:p>
        </p:txBody>
      </p:sp>
    </p:spTree>
    <p:extLst>
      <p:ext uri="{BB962C8B-B14F-4D97-AF65-F5344CB8AC3E}">
        <p14:creationId xmlns:p14="http://schemas.microsoft.com/office/powerpoint/2010/main" val="1854554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endParaRPr lang="en-GB" altLang="en-US"/>
          </a:p>
        </p:txBody>
      </p:sp>
      <p:sp>
        <p:nvSpPr>
          <p:cNvPr id="7" name="Slide Number Placeholder 6"/>
          <p:cNvSpPr>
            <a:spLocks noGrp="1"/>
          </p:cNvSpPr>
          <p:nvPr>
            <p:ph type="sldNum" sz="quarter" idx="12"/>
          </p:nvPr>
        </p:nvSpPr>
        <p:spPr/>
        <p:txBody>
          <a:bodyPr/>
          <a:lstStyle/>
          <a:p>
            <a:fld id="{A51B3756-E5C9-4FB5-BB16-06A20D4DA41C}" type="slidenum">
              <a:rPr lang="en-GB" altLang="en-US" smtClean="0"/>
              <a:pPr/>
              <a:t>‹#›</a:t>
            </a:fld>
            <a:endParaRPr lang="en-GB" altLang="en-US"/>
          </a:p>
        </p:txBody>
      </p:sp>
    </p:spTree>
    <p:extLst>
      <p:ext uri="{BB962C8B-B14F-4D97-AF65-F5344CB8AC3E}">
        <p14:creationId xmlns:p14="http://schemas.microsoft.com/office/powerpoint/2010/main" val="3454492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endParaRPr lang="en-GB" altLang="en-US"/>
          </a:p>
        </p:txBody>
      </p:sp>
      <p:sp>
        <p:nvSpPr>
          <p:cNvPr id="7" name="Slide Number Placeholder 6"/>
          <p:cNvSpPr>
            <a:spLocks noGrp="1"/>
          </p:cNvSpPr>
          <p:nvPr>
            <p:ph type="sldNum" sz="quarter" idx="12"/>
          </p:nvPr>
        </p:nvSpPr>
        <p:spPr/>
        <p:txBody>
          <a:bodyPr/>
          <a:lstStyle/>
          <a:p>
            <a:fld id="{A0DE047A-0A29-47B9-92AA-E87FD43000C6}" type="slidenum">
              <a:rPr lang="en-GB" altLang="en-US" smtClean="0"/>
              <a:pPr/>
              <a:t>‹#›</a:t>
            </a:fld>
            <a:endParaRPr lang="en-GB" altLang="en-US"/>
          </a:p>
        </p:txBody>
      </p:sp>
    </p:spTree>
    <p:extLst>
      <p:ext uri="{BB962C8B-B14F-4D97-AF65-F5344CB8AC3E}">
        <p14:creationId xmlns:p14="http://schemas.microsoft.com/office/powerpoint/2010/main" val="3132856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ltLang="en-US"/>
          </a:p>
        </p:txBody>
      </p:sp>
      <p:sp>
        <p:nvSpPr>
          <p:cNvPr id="6" name="Slide Number Placeholder 5"/>
          <p:cNvSpPr>
            <a:spLocks noGrp="1"/>
          </p:cNvSpPr>
          <p:nvPr>
            <p:ph type="sldNum" sz="quarter" idx="12"/>
          </p:nvPr>
        </p:nvSpPr>
        <p:spPr/>
        <p:txBody>
          <a:bodyPr/>
          <a:lstStyle/>
          <a:p>
            <a:fld id="{E82DC924-591D-495E-AF01-0FCA7DE24093}" type="slidenum">
              <a:rPr lang="en-GB" altLang="en-US" smtClean="0"/>
              <a:pPr/>
              <a:t>‹#›</a:t>
            </a:fld>
            <a:endParaRPr lang="en-GB" altLang="en-US"/>
          </a:p>
        </p:txBody>
      </p:sp>
    </p:spTree>
    <p:extLst>
      <p:ext uri="{BB962C8B-B14F-4D97-AF65-F5344CB8AC3E}">
        <p14:creationId xmlns:p14="http://schemas.microsoft.com/office/powerpoint/2010/main" val="897101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endParaRPr lang="en-GB" altLang="en-US"/>
          </a:p>
        </p:txBody>
      </p:sp>
      <p:sp>
        <p:nvSpPr>
          <p:cNvPr id="6" name="Slide Number Placeholder 5"/>
          <p:cNvSpPr>
            <a:spLocks noGrp="1"/>
          </p:cNvSpPr>
          <p:nvPr>
            <p:ph type="sldNum" sz="quarter" idx="12"/>
          </p:nvPr>
        </p:nvSpPr>
        <p:spPr/>
        <p:txBody>
          <a:bodyPr/>
          <a:lstStyle/>
          <a:p>
            <a:fld id="{A1293B81-2421-4F77-9215-44BFE9288C81}" type="slidenum">
              <a:rPr lang="en-GB" altLang="en-US" smtClean="0"/>
              <a:pPr/>
              <a:t>‹#›</a:t>
            </a:fld>
            <a:endParaRPr lang="en-GB" altLang="en-US"/>
          </a:p>
        </p:txBody>
      </p:sp>
    </p:spTree>
    <p:extLst>
      <p:ext uri="{BB962C8B-B14F-4D97-AF65-F5344CB8AC3E}">
        <p14:creationId xmlns:p14="http://schemas.microsoft.com/office/powerpoint/2010/main" val="19682454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ED42B-2930-43CE-A5C7-092E3ED87F88}"/>
              </a:ext>
            </a:extLst>
          </p:cNvPr>
          <p:cNvSpPr>
            <a:spLocks noGrp="1"/>
          </p:cNvSpPr>
          <p:nvPr>
            <p:ph type="title"/>
          </p:nvPr>
        </p:nvSpPr>
        <p:spPr>
          <a:xfrm>
            <a:off x="301625" y="228600"/>
            <a:ext cx="8540750" cy="1143000"/>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78D5992-514F-4750-8C69-ACA531827CFC}"/>
              </a:ext>
            </a:extLst>
          </p:cNvPr>
          <p:cNvSpPr>
            <a:spLocks noGrp="1"/>
          </p:cNvSpPr>
          <p:nvPr>
            <p:ph type="body" sz="half" idx="1"/>
          </p:nvPr>
        </p:nvSpPr>
        <p:spPr>
          <a:xfrm>
            <a:off x="301625" y="1600200"/>
            <a:ext cx="4194175" cy="44989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Online Image Placeholder 3">
            <a:extLst>
              <a:ext uri="{FF2B5EF4-FFF2-40B4-BE49-F238E27FC236}">
                <a16:creationId xmlns:a16="http://schemas.microsoft.com/office/drawing/2014/main" id="{B65237BD-AC5D-4390-B2C3-C2472002A3B2}"/>
              </a:ext>
            </a:extLst>
          </p:cNvPr>
          <p:cNvSpPr>
            <a:spLocks noGrp="1"/>
          </p:cNvSpPr>
          <p:nvPr>
            <p:ph type="clipArt" sz="half" idx="2"/>
          </p:nvPr>
        </p:nvSpPr>
        <p:spPr>
          <a:xfrm>
            <a:off x="4648200" y="1600200"/>
            <a:ext cx="4194175" cy="4498975"/>
          </a:xfrm>
        </p:spPr>
        <p:txBody>
          <a:bodyPr/>
          <a:lstStyle/>
          <a:p>
            <a:endParaRPr lang="en-US"/>
          </a:p>
        </p:txBody>
      </p:sp>
      <p:sp>
        <p:nvSpPr>
          <p:cNvPr id="5" name="Date Placeholder 4">
            <a:extLst>
              <a:ext uri="{FF2B5EF4-FFF2-40B4-BE49-F238E27FC236}">
                <a16:creationId xmlns:a16="http://schemas.microsoft.com/office/drawing/2014/main" id="{446E58A4-4F28-4B6D-81DF-C056F1447FDB}"/>
              </a:ext>
            </a:extLst>
          </p:cNvPr>
          <p:cNvSpPr>
            <a:spLocks noGrp="1"/>
          </p:cNvSpPr>
          <p:nvPr>
            <p:ph type="dt" sz="half" idx="10"/>
          </p:nvPr>
        </p:nvSpPr>
        <p:spPr>
          <a:xfrm>
            <a:off x="301625" y="6245225"/>
            <a:ext cx="2289175" cy="476250"/>
          </a:xfrm>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95CFD642-F7E4-4D02-BCA9-C77625E1D75E}"/>
              </a:ext>
            </a:extLst>
          </p:cNvPr>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739BD5D7-3C77-49C1-8261-458B76888B0D}"/>
              </a:ext>
            </a:extLst>
          </p:cNvPr>
          <p:cNvSpPr>
            <a:spLocks noGrp="1"/>
          </p:cNvSpPr>
          <p:nvPr>
            <p:ph type="sldNum" sz="quarter" idx="12"/>
          </p:nvPr>
        </p:nvSpPr>
        <p:spPr>
          <a:xfrm>
            <a:off x="6553200" y="6245225"/>
            <a:ext cx="2289175" cy="476250"/>
          </a:xfrm>
        </p:spPr>
        <p:txBody>
          <a:bodyPr/>
          <a:lstStyle>
            <a:lvl1pPr>
              <a:defRPr/>
            </a:lvl1pPr>
          </a:lstStyle>
          <a:p>
            <a:fld id="{A413A1B6-5F65-4967-826A-B1995B2112E2}" type="slidenum">
              <a:rPr lang="en-GB" altLang="en-US"/>
              <a:pPr/>
              <a:t>‹#›</a:t>
            </a:fld>
            <a:endParaRPr lang="en-GB" altLang="en-US"/>
          </a:p>
        </p:txBody>
      </p:sp>
    </p:spTree>
    <p:extLst>
      <p:ext uri="{BB962C8B-B14F-4D97-AF65-F5344CB8AC3E}">
        <p14:creationId xmlns:p14="http://schemas.microsoft.com/office/powerpoint/2010/main" val="11452633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B2218-1B3F-4A29-AF46-093F51BE8BF9}"/>
              </a:ext>
            </a:extLst>
          </p:cNvPr>
          <p:cNvSpPr>
            <a:spLocks noGrp="1"/>
          </p:cNvSpPr>
          <p:nvPr>
            <p:ph type="title"/>
          </p:nvPr>
        </p:nvSpPr>
        <p:spPr>
          <a:xfrm>
            <a:off x="301625" y="228600"/>
            <a:ext cx="8540750" cy="1143000"/>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709F5EB-591F-4EF2-A058-3331F43CD75C}"/>
              </a:ext>
            </a:extLst>
          </p:cNvPr>
          <p:cNvSpPr>
            <a:spLocks noGrp="1"/>
          </p:cNvSpPr>
          <p:nvPr>
            <p:ph type="body" sz="half" idx="1"/>
          </p:nvPr>
        </p:nvSpPr>
        <p:spPr>
          <a:xfrm>
            <a:off x="301625" y="1600200"/>
            <a:ext cx="4194175" cy="44989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F263E68-E7BA-481B-B725-DC76E2A3AE58}"/>
              </a:ext>
            </a:extLst>
          </p:cNvPr>
          <p:cNvSpPr>
            <a:spLocks noGrp="1"/>
          </p:cNvSpPr>
          <p:nvPr>
            <p:ph sz="half" idx="2"/>
          </p:nvPr>
        </p:nvSpPr>
        <p:spPr>
          <a:xfrm>
            <a:off x="4648200" y="1600200"/>
            <a:ext cx="4194175" cy="44989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4AE9740-994D-451E-9CB3-317FC57E1EB7}"/>
              </a:ext>
            </a:extLst>
          </p:cNvPr>
          <p:cNvSpPr>
            <a:spLocks noGrp="1"/>
          </p:cNvSpPr>
          <p:nvPr>
            <p:ph type="dt" sz="half" idx="10"/>
          </p:nvPr>
        </p:nvSpPr>
        <p:spPr>
          <a:xfrm>
            <a:off x="301625" y="6245225"/>
            <a:ext cx="2289175" cy="476250"/>
          </a:xfrm>
        </p:spPr>
        <p:txBody>
          <a:bodyPr/>
          <a:lstStyle>
            <a:lvl1pPr>
              <a:defRPr/>
            </a:lvl1pPr>
          </a:lstStyle>
          <a:p>
            <a:endParaRPr lang="en-GB" altLang="en-US"/>
          </a:p>
        </p:txBody>
      </p:sp>
      <p:sp>
        <p:nvSpPr>
          <p:cNvPr id="6" name="Footer Placeholder 5">
            <a:extLst>
              <a:ext uri="{FF2B5EF4-FFF2-40B4-BE49-F238E27FC236}">
                <a16:creationId xmlns:a16="http://schemas.microsoft.com/office/drawing/2014/main" id="{476BD6F8-7CCB-4615-8E44-321038956F3D}"/>
              </a:ext>
            </a:extLst>
          </p:cNvPr>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7" name="Slide Number Placeholder 6">
            <a:extLst>
              <a:ext uri="{FF2B5EF4-FFF2-40B4-BE49-F238E27FC236}">
                <a16:creationId xmlns:a16="http://schemas.microsoft.com/office/drawing/2014/main" id="{8716B277-F538-44CE-97DB-107148C2E1B8}"/>
              </a:ext>
            </a:extLst>
          </p:cNvPr>
          <p:cNvSpPr>
            <a:spLocks noGrp="1"/>
          </p:cNvSpPr>
          <p:nvPr>
            <p:ph type="sldNum" sz="quarter" idx="12"/>
          </p:nvPr>
        </p:nvSpPr>
        <p:spPr>
          <a:xfrm>
            <a:off x="6553200" y="6245225"/>
            <a:ext cx="2289175" cy="476250"/>
          </a:xfrm>
        </p:spPr>
        <p:txBody>
          <a:bodyPr/>
          <a:lstStyle>
            <a:lvl1pPr>
              <a:defRPr/>
            </a:lvl1pPr>
          </a:lstStyle>
          <a:p>
            <a:fld id="{2CF12D65-9202-4ADB-A4E5-AB5CA1CF30BF}" type="slidenum">
              <a:rPr lang="en-GB" altLang="en-US"/>
              <a:pPr/>
              <a:t>‹#›</a:t>
            </a:fld>
            <a:endParaRPr lang="en-GB" altLang="en-US"/>
          </a:p>
        </p:txBody>
      </p:sp>
    </p:spTree>
    <p:extLst>
      <p:ext uri="{BB962C8B-B14F-4D97-AF65-F5344CB8AC3E}">
        <p14:creationId xmlns:p14="http://schemas.microsoft.com/office/powerpoint/2010/main" val="3243998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endParaRPr lang="en-GB" alt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EA2D73A-F1A9-46C8-9159-FA376263DB62}" type="slidenum">
              <a:rPr lang="en-GB" altLang="en-US" smtClean="0"/>
              <a:pPr/>
              <a:t>‹#›</a:t>
            </a:fld>
            <a:endParaRPr lang="en-GB" altLang="en-US"/>
          </a:p>
        </p:txBody>
      </p:sp>
    </p:spTree>
    <p:extLst>
      <p:ext uri="{BB962C8B-B14F-4D97-AF65-F5344CB8AC3E}">
        <p14:creationId xmlns:p14="http://schemas.microsoft.com/office/powerpoint/2010/main" val="1685279518"/>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 id="2147483676"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Integumentary System</a:t>
            </a:r>
            <a:endParaRPr lang="en-GB" dirty="0"/>
          </a:p>
        </p:txBody>
      </p:sp>
      <p:sp>
        <p:nvSpPr>
          <p:cNvPr id="3" name="Subtitle 2"/>
          <p:cNvSpPr>
            <a:spLocks noGrp="1"/>
          </p:cNvSpPr>
          <p:nvPr>
            <p:ph type="subTitle" idx="1"/>
          </p:nvPr>
        </p:nvSpPr>
        <p:spPr/>
        <p:txBody>
          <a:bodyPr/>
          <a:lstStyle/>
          <a:p>
            <a:r>
              <a:rPr lang="en-GB" dirty="0" smtClean="0"/>
              <a:t>SHSS4085</a:t>
            </a:r>
          </a:p>
          <a:p>
            <a:r>
              <a:rPr lang="en-GB" dirty="0" smtClean="0"/>
              <a:t>Geraint Forster</a:t>
            </a:r>
            <a:endParaRPr lang="en-GB" dirty="0"/>
          </a:p>
        </p:txBody>
      </p:sp>
    </p:spTree>
    <p:extLst>
      <p:ext uri="{BB962C8B-B14F-4D97-AF65-F5344CB8AC3E}">
        <p14:creationId xmlns:p14="http://schemas.microsoft.com/office/powerpoint/2010/main" val="1979814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4" name="Rectangle 6">
            <a:extLst>
              <a:ext uri="{FF2B5EF4-FFF2-40B4-BE49-F238E27FC236}">
                <a16:creationId xmlns:a16="http://schemas.microsoft.com/office/drawing/2014/main" id="{729D41A3-C87B-4FE4-BE56-F68979FEA33C}"/>
              </a:ext>
            </a:extLst>
          </p:cNvPr>
          <p:cNvSpPr>
            <a:spLocks noGrp="1" noRot="1" noChangeArrowheads="1"/>
          </p:cNvSpPr>
          <p:nvPr>
            <p:ph type="title"/>
          </p:nvPr>
        </p:nvSpPr>
        <p:spPr/>
        <p:txBody>
          <a:bodyPr/>
          <a:lstStyle/>
          <a:p>
            <a:r>
              <a:rPr lang="en-GB" altLang="en-US"/>
              <a:t>Skin  or Integumentary System</a:t>
            </a:r>
          </a:p>
        </p:txBody>
      </p:sp>
      <p:pic>
        <p:nvPicPr>
          <p:cNvPr id="2053" name="Picture 5">
            <a:extLst>
              <a:ext uri="{FF2B5EF4-FFF2-40B4-BE49-F238E27FC236}">
                <a16:creationId xmlns:a16="http://schemas.microsoft.com/office/drawing/2014/main" id="{7B56DFBA-DFF0-421F-8A1C-B4FCEDC77D8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794" t="18079" r="1700" b="11108"/>
          <a:stretch>
            <a:fillRect/>
          </a:stretch>
        </p:blipFill>
        <p:spPr>
          <a:xfrm>
            <a:off x="971550" y="1196975"/>
            <a:ext cx="7753350" cy="51482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9B564493-9239-42DD-A285-627A1CA625B7}"/>
              </a:ext>
            </a:extLst>
          </p:cNvPr>
          <p:cNvSpPr>
            <a:spLocks noGrp="1" noRot="1" noChangeArrowheads="1"/>
          </p:cNvSpPr>
          <p:nvPr>
            <p:ph type="title"/>
          </p:nvPr>
        </p:nvSpPr>
        <p:spPr/>
        <p:txBody>
          <a:bodyPr/>
          <a:lstStyle/>
          <a:p>
            <a:r>
              <a:rPr lang="en-US" altLang="en-US" b="1"/>
              <a:t>Functions</a:t>
            </a:r>
          </a:p>
        </p:txBody>
      </p:sp>
      <p:sp>
        <p:nvSpPr>
          <p:cNvPr id="14339" name="Rectangle 3">
            <a:extLst>
              <a:ext uri="{FF2B5EF4-FFF2-40B4-BE49-F238E27FC236}">
                <a16:creationId xmlns:a16="http://schemas.microsoft.com/office/drawing/2014/main" id="{7FA39B47-BE12-4B22-B621-A40EB968FD2D}"/>
              </a:ext>
            </a:extLst>
          </p:cNvPr>
          <p:cNvSpPr>
            <a:spLocks noGrp="1" noRot="1" noChangeArrowheads="1"/>
          </p:cNvSpPr>
          <p:nvPr>
            <p:ph type="body" sz="half" idx="1"/>
          </p:nvPr>
        </p:nvSpPr>
        <p:spPr>
          <a:xfrm>
            <a:off x="755650" y="1341438"/>
            <a:ext cx="7848600" cy="4175794"/>
          </a:xfrm>
        </p:spPr>
        <p:txBody>
          <a:bodyPr>
            <a:normAutofit fontScale="92500"/>
          </a:bodyPr>
          <a:lstStyle/>
          <a:p>
            <a:r>
              <a:rPr lang="en-GB" altLang="en-US" sz="2400" dirty="0"/>
              <a:t>Protection of underlying organs and tissues from mechanical damage. </a:t>
            </a:r>
          </a:p>
          <a:p>
            <a:r>
              <a:rPr lang="en-GB" altLang="en-US" sz="2400" dirty="0"/>
              <a:t>Excretion of excess salts, water and urea from the body. </a:t>
            </a:r>
          </a:p>
          <a:p>
            <a:r>
              <a:rPr lang="en-GB" altLang="en-US" sz="2400" dirty="0"/>
              <a:t>Temperature regulation. </a:t>
            </a:r>
          </a:p>
          <a:p>
            <a:r>
              <a:rPr lang="en-GB" altLang="en-US" sz="2400" dirty="0"/>
              <a:t>Maintenance of body shape. The elasticity of skin restores the shape when joints are used during movement. </a:t>
            </a:r>
          </a:p>
          <a:p>
            <a:r>
              <a:rPr lang="en-GB" altLang="en-US" sz="2400" dirty="0"/>
              <a:t>Protection against entry of harmful organisms. </a:t>
            </a:r>
          </a:p>
          <a:p>
            <a:r>
              <a:rPr lang="en-GB" altLang="en-US" sz="2400" dirty="0"/>
              <a:t>Storage of nutrients. </a:t>
            </a:r>
          </a:p>
          <a:p>
            <a:r>
              <a:rPr lang="en-GB" altLang="en-US" sz="2400" dirty="0"/>
              <a:t>Detection of stimuli such as temperature, pain and touch and the relay of this information to the nervous system. </a:t>
            </a:r>
            <a:endParaRPr lang="en-US" alt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A987710B-E5B5-400F-AADC-138EB0C53A2D}"/>
              </a:ext>
            </a:extLst>
          </p:cNvPr>
          <p:cNvSpPr>
            <a:spLocks noGrp="1" noRot="1" noChangeArrowheads="1"/>
          </p:cNvSpPr>
          <p:nvPr>
            <p:ph type="title"/>
          </p:nvPr>
        </p:nvSpPr>
        <p:spPr>
          <a:xfrm>
            <a:off x="301625" y="228600"/>
            <a:ext cx="8540750" cy="706438"/>
          </a:xfrm>
        </p:spPr>
        <p:txBody>
          <a:bodyPr/>
          <a:lstStyle/>
          <a:p>
            <a:r>
              <a:rPr lang="en-GB" altLang="en-US" sz="4000" b="1"/>
              <a:t>Integumentary System</a:t>
            </a:r>
          </a:p>
        </p:txBody>
      </p:sp>
      <p:sp>
        <p:nvSpPr>
          <p:cNvPr id="3075" name="Rectangle 3">
            <a:extLst>
              <a:ext uri="{FF2B5EF4-FFF2-40B4-BE49-F238E27FC236}">
                <a16:creationId xmlns:a16="http://schemas.microsoft.com/office/drawing/2014/main" id="{C2D75534-5BF8-4C2E-8A21-D500C7F94482}"/>
              </a:ext>
            </a:extLst>
          </p:cNvPr>
          <p:cNvSpPr>
            <a:spLocks noGrp="1" noRot="1" noChangeArrowheads="1"/>
          </p:cNvSpPr>
          <p:nvPr>
            <p:ph idx="1"/>
          </p:nvPr>
        </p:nvSpPr>
        <p:spPr>
          <a:xfrm>
            <a:off x="468313" y="1125538"/>
            <a:ext cx="8229600" cy="4607718"/>
          </a:xfrm>
        </p:spPr>
        <p:txBody>
          <a:bodyPr>
            <a:normAutofit lnSpcReduction="10000"/>
          </a:bodyPr>
          <a:lstStyle/>
          <a:p>
            <a:pPr>
              <a:lnSpc>
                <a:spcPct val="80000"/>
              </a:lnSpc>
            </a:pPr>
            <a:r>
              <a:rPr lang="en-GB" altLang="en-US" sz="2400" dirty="0"/>
              <a:t>The skin forms a </a:t>
            </a:r>
            <a:r>
              <a:rPr lang="en-US" altLang="en-US" sz="2400" dirty="0" smtClean="0"/>
              <a:t>continuous </a:t>
            </a:r>
            <a:r>
              <a:rPr lang="en-US" altLang="en-US" sz="2400" dirty="0"/>
              <a:t>l</a:t>
            </a:r>
            <a:r>
              <a:rPr lang="en-US" altLang="en-US" sz="2400" dirty="0" smtClean="0"/>
              <a:t>ayer </a:t>
            </a:r>
            <a:r>
              <a:rPr lang="en-US" altLang="en-US" sz="2400" dirty="0"/>
              <a:t>around the body and is</a:t>
            </a:r>
            <a:r>
              <a:rPr lang="en-GB" altLang="en-US" sz="2400" dirty="0"/>
              <a:t> the largest organ in the body </a:t>
            </a:r>
            <a:r>
              <a:rPr lang="en-GB" altLang="en-US" sz="2400" dirty="0" smtClean="0"/>
              <a:t>comprising</a:t>
            </a:r>
            <a:r>
              <a:rPr lang="en-GB" altLang="en-US" sz="2400" dirty="0" smtClean="0"/>
              <a:t> </a:t>
            </a:r>
            <a:r>
              <a:rPr lang="en-GB" altLang="en-US" sz="2400" dirty="0"/>
              <a:t>12-15% of body </a:t>
            </a:r>
            <a:r>
              <a:rPr lang="en-GB" altLang="en-US" sz="2400" dirty="0" smtClean="0"/>
              <a:t>weight</a:t>
            </a:r>
            <a:r>
              <a:rPr lang="en-GB" altLang="en-US" sz="2400" dirty="0"/>
              <a:t>.</a:t>
            </a:r>
            <a:endParaRPr lang="en-GB" altLang="en-US" sz="2400" dirty="0"/>
          </a:p>
          <a:p>
            <a:pPr>
              <a:lnSpc>
                <a:spcPct val="80000"/>
              </a:lnSpc>
            </a:pPr>
            <a:r>
              <a:rPr lang="en-US" altLang="en-US" sz="2400" dirty="0"/>
              <a:t>1.5-2m</a:t>
            </a:r>
            <a:r>
              <a:rPr lang="en-US" altLang="en-US" sz="2400" baseline="30000" dirty="0"/>
              <a:t>2</a:t>
            </a:r>
            <a:r>
              <a:rPr lang="en-US" altLang="en-US" sz="2400" dirty="0"/>
              <a:t> in area</a:t>
            </a:r>
          </a:p>
          <a:p>
            <a:pPr>
              <a:lnSpc>
                <a:spcPct val="80000"/>
              </a:lnSpc>
            </a:pPr>
            <a:r>
              <a:rPr lang="en-US" altLang="en-US" sz="2400" dirty="0"/>
              <a:t>One square inch </a:t>
            </a:r>
            <a:r>
              <a:rPr lang="en-US" altLang="en-US" sz="2400" dirty="0" smtClean="0"/>
              <a:t>contains</a:t>
            </a:r>
            <a:endParaRPr lang="en-US" altLang="en-US" sz="2400" dirty="0"/>
          </a:p>
          <a:p>
            <a:pPr lvl="1">
              <a:lnSpc>
                <a:spcPct val="80000"/>
              </a:lnSpc>
            </a:pPr>
            <a:r>
              <a:rPr lang="en-US" altLang="en-US" sz="1800" dirty="0"/>
              <a:t>20 Blood Vessels</a:t>
            </a:r>
          </a:p>
          <a:p>
            <a:pPr lvl="1">
              <a:lnSpc>
                <a:spcPct val="80000"/>
              </a:lnSpc>
            </a:pPr>
            <a:r>
              <a:rPr lang="en-US" altLang="en-US" sz="1800" dirty="0"/>
              <a:t>65 Hairs &amp; Hair Muscles</a:t>
            </a:r>
          </a:p>
          <a:p>
            <a:pPr lvl="1">
              <a:lnSpc>
                <a:spcPct val="80000"/>
              </a:lnSpc>
            </a:pPr>
            <a:r>
              <a:rPr lang="en-US" altLang="en-US" sz="1800" dirty="0"/>
              <a:t>78 Nerves</a:t>
            </a:r>
          </a:p>
          <a:p>
            <a:pPr lvl="1">
              <a:lnSpc>
                <a:spcPct val="80000"/>
              </a:lnSpc>
            </a:pPr>
            <a:r>
              <a:rPr lang="en-US" altLang="en-US" sz="1800" dirty="0"/>
              <a:t>78 Sensors for Heat</a:t>
            </a:r>
          </a:p>
          <a:p>
            <a:pPr lvl="1">
              <a:lnSpc>
                <a:spcPct val="80000"/>
              </a:lnSpc>
            </a:pPr>
            <a:r>
              <a:rPr lang="en-US" altLang="en-US" sz="1800" dirty="0"/>
              <a:t>13 Sensors for Cold</a:t>
            </a:r>
          </a:p>
          <a:p>
            <a:pPr lvl="1">
              <a:lnSpc>
                <a:spcPct val="80000"/>
              </a:lnSpc>
            </a:pPr>
            <a:r>
              <a:rPr lang="en-US" altLang="en-US" sz="1800" dirty="0"/>
              <a:t>160 Sensors for Pressure</a:t>
            </a:r>
          </a:p>
          <a:p>
            <a:pPr lvl="1">
              <a:lnSpc>
                <a:spcPct val="80000"/>
              </a:lnSpc>
            </a:pPr>
            <a:r>
              <a:rPr lang="en-US" altLang="en-US" sz="1800" dirty="0"/>
              <a:t>100 Sebaceous/Oil Glands</a:t>
            </a:r>
          </a:p>
          <a:p>
            <a:pPr lvl="1">
              <a:lnSpc>
                <a:spcPct val="80000"/>
              </a:lnSpc>
            </a:pPr>
            <a:r>
              <a:rPr lang="en-US" altLang="en-US" sz="1800" dirty="0"/>
              <a:t>1300 Nerve Endings</a:t>
            </a:r>
          </a:p>
          <a:p>
            <a:pPr lvl="1">
              <a:lnSpc>
                <a:spcPct val="80000"/>
              </a:lnSpc>
            </a:pPr>
            <a:r>
              <a:rPr lang="en-US" altLang="en-US" sz="1800" dirty="0"/>
              <a:t>19,500,000 Cells</a:t>
            </a:r>
          </a:p>
          <a:p>
            <a:pPr lvl="1">
              <a:lnSpc>
                <a:spcPct val="80000"/>
              </a:lnSpc>
            </a:pPr>
            <a:r>
              <a:rPr lang="en-US" altLang="en-US" sz="1800" dirty="0"/>
              <a:t>0.5 Million Cells Dying &amp; Being Replaced</a:t>
            </a:r>
            <a:endParaRPr lang="en-GB" altLang="en-US" sz="1800" dirty="0"/>
          </a:p>
          <a:p>
            <a:pPr>
              <a:lnSpc>
                <a:spcPct val="80000"/>
              </a:lnSpc>
              <a:buFont typeface="Arial" panose="020B0604020202020204" pitchFamily="34" charset="0"/>
              <a:buNone/>
            </a:pPr>
            <a:r>
              <a:rPr lang="en-GB" altLang="en-US" sz="1800" dirty="0"/>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a:extLst>
              <a:ext uri="{FF2B5EF4-FFF2-40B4-BE49-F238E27FC236}">
                <a16:creationId xmlns:a16="http://schemas.microsoft.com/office/drawing/2014/main" id="{4C49936A-05FD-4DE6-B9C3-AAB98523A04A}"/>
              </a:ext>
            </a:extLst>
          </p:cNvPr>
          <p:cNvSpPr>
            <a:spLocks noGrp="1" noRot="1" noChangeArrowheads="1"/>
          </p:cNvSpPr>
          <p:nvPr>
            <p:ph idx="1"/>
          </p:nvPr>
        </p:nvSpPr>
        <p:spPr>
          <a:xfrm>
            <a:off x="457200" y="333375"/>
            <a:ext cx="8229600" cy="5399881"/>
          </a:xfrm>
        </p:spPr>
        <p:txBody>
          <a:bodyPr/>
          <a:lstStyle/>
          <a:p>
            <a:pPr marL="381000" indent="-381000">
              <a:lnSpc>
                <a:spcPct val="90000"/>
              </a:lnSpc>
              <a:buFont typeface="Arial" panose="020B0604020202020204" pitchFamily="34" charset="0"/>
              <a:buNone/>
            </a:pPr>
            <a:r>
              <a:rPr lang="en-GB" altLang="en-US" sz="2400" dirty="0"/>
              <a:t>	The skin is continuous with, but structurally distinct from mucous membranes that line the mouth, anus, urethra, and vagina. </a:t>
            </a:r>
          </a:p>
          <a:p>
            <a:pPr marL="381000" indent="-381000">
              <a:lnSpc>
                <a:spcPct val="90000"/>
              </a:lnSpc>
              <a:buFont typeface="Arial" panose="020B0604020202020204" pitchFamily="34" charset="0"/>
              <a:buNone/>
            </a:pPr>
            <a:r>
              <a:rPr lang="en-GB" altLang="en-US" sz="2400" dirty="0"/>
              <a:t>	</a:t>
            </a:r>
          </a:p>
          <a:p>
            <a:pPr marL="381000" indent="-381000">
              <a:lnSpc>
                <a:spcPct val="90000"/>
              </a:lnSpc>
              <a:buFont typeface="Arial" panose="020B0604020202020204" pitchFamily="34" charset="0"/>
              <a:buNone/>
            </a:pPr>
            <a:r>
              <a:rPr lang="en-GB" altLang="en-US" sz="2400" dirty="0"/>
              <a:t>	Two distinct layers occur in the skin</a:t>
            </a:r>
            <a:r>
              <a:rPr lang="en-GB" altLang="en-US" sz="2400" dirty="0" smtClean="0"/>
              <a:t>:</a:t>
            </a:r>
            <a:endParaRPr lang="en-GB" altLang="en-US" sz="2400" dirty="0"/>
          </a:p>
          <a:p>
            <a:pPr marL="1219200" lvl="2" indent="-304800">
              <a:lnSpc>
                <a:spcPct val="90000"/>
              </a:lnSpc>
              <a:buFontTx/>
              <a:buAutoNum type="arabicPeriod"/>
            </a:pPr>
            <a:r>
              <a:rPr lang="en-GB" altLang="en-US" sz="1800" dirty="0"/>
              <a:t>	</a:t>
            </a:r>
            <a:r>
              <a:rPr lang="en-GB" altLang="en-US" dirty="0"/>
              <a:t>Dermis</a:t>
            </a:r>
          </a:p>
          <a:p>
            <a:pPr marL="1219200" lvl="2" indent="-304800">
              <a:lnSpc>
                <a:spcPct val="90000"/>
              </a:lnSpc>
              <a:buFontTx/>
              <a:buAutoNum type="arabicPeriod"/>
            </a:pPr>
            <a:r>
              <a:rPr lang="en-GB" altLang="en-US" dirty="0"/>
              <a:t>	Epidermis</a:t>
            </a:r>
            <a:r>
              <a:rPr lang="en-GB" altLang="en-US" sz="1800" dirty="0"/>
              <a:t>. </a:t>
            </a:r>
          </a:p>
          <a:p>
            <a:pPr marL="381000" indent="-381000">
              <a:lnSpc>
                <a:spcPct val="90000"/>
              </a:lnSpc>
            </a:pPr>
            <a:endParaRPr lang="en-US" altLang="en-US" sz="2400" dirty="0"/>
          </a:p>
          <a:p>
            <a:pPr marL="381000" indent="-381000">
              <a:lnSpc>
                <a:spcPct val="90000"/>
              </a:lnSpc>
            </a:pPr>
            <a:r>
              <a:rPr lang="en-US" altLang="en-US" sz="2400" dirty="0"/>
              <a:t>Epidermis: Most Superficial </a:t>
            </a:r>
          </a:p>
          <a:p>
            <a:pPr marL="381000" indent="-381000">
              <a:lnSpc>
                <a:spcPct val="90000"/>
              </a:lnSpc>
            </a:pPr>
            <a:r>
              <a:rPr lang="en-US" altLang="en-US" sz="2400" dirty="0"/>
              <a:t>Dermis: Tough, Leathery Fibrous Connective Tissue; Only Part Vascularized</a:t>
            </a:r>
          </a:p>
          <a:p>
            <a:pPr marL="381000" indent="-381000">
              <a:lnSpc>
                <a:spcPct val="90000"/>
              </a:lnSpc>
            </a:pPr>
            <a:r>
              <a:rPr lang="en-US" altLang="en-US" sz="2400" dirty="0"/>
              <a:t>With an under Subcutaneous (Hypodermis): Superficial Fascia; Mostly Fat (Insulate &amp; Absorb Shock); Anchors Skin to Underlying Structures</a:t>
            </a:r>
          </a:p>
          <a:p>
            <a:pPr marL="381000" indent="-381000">
              <a:lnSpc>
                <a:spcPct val="90000"/>
              </a:lnSpc>
              <a:buFont typeface="Arial" panose="020B0604020202020204" pitchFamily="34" charset="0"/>
              <a:buNone/>
            </a:pPr>
            <a:endParaRPr lang="en-GB" altLang="en-US" sz="2400" dirty="0"/>
          </a:p>
          <a:p>
            <a:pPr marL="381000" indent="-381000">
              <a:lnSpc>
                <a:spcPct val="90000"/>
              </a:lnSpc>
            </a:pPr>
            <a:endParaRPr lang="en-GB" alt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9" name="Rectangle 5">
            <a:extLst>
              <a:ext uri="{FF2B5EF4-FFF2-40B4-BE49-F238E27FC236}">
                <a16:creationId xmlns:a16="http://schemas.microsoft.com/office/drawing/2014/main" id="{7B0EFCC2-533B-4EB3-B1C2-28C7007A34F2}"/>
              </a:ext>
            </a:extLst>
          </p:cNvPr>
          <p:cNvSpPr>
            <a:spLocks noGrp="1" noRot="1" noChangeArrowheads="1"/>
          </p:cNvSpPr>
          <p:nvPr>
            <p:ph type="title"/>
          </p:nvPr>
        </p:nvSpPr>
        <p:spPr/>
        <p:txBody>
          <a:bodyPr/>
          <a:lstStyle/>
          <a:p>
            <a:r>
              <a:rPr lang="en-GB" altLang="en-US"/>
              <a:t>Layers of the Skin</a:t>
            </a:r>
          </a:p>
        </p:txBody>
      </p:sp>
      <p:pic>
        <p:nvPicPr>
          <p:cNvPr id="16388" name="Picture 4">
            <a:extLst>
              <a:ext uri="{FF2B5EF4-FFF2-40B4-BE49-F238E27FC236}">
                <a16:creationId xmlns:a16="http://schemas.microsoft.com/office/drawing/2014/main" id="{BB23B566-AFC3-474F-8252-96C74821685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2794" t="18079" r="1700" b="11108"/>
          <a:stretch>
            <a:fillRect/>
          </a:stretch>
        </p:blipFill>
        <p:spPr>
          <a:xfrm>
            <a:off x="683568" y="116632"/>
            <a:ext cx="7416800" cy="5359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72248F8A-0A0D-4A0F-B682-614498D992CA}"/>
              </a:ext>
            </a:extLst>
          </p:cNvPr>
          <p:cNvSpPr>
            <a:spLocks noGrp="1" noRot="1" noChangeArrowheads="1"/>
          </p:cNvSpPr>
          <p:nvPr>
            <p:ph type="title"/>
          </p:nvPr>
        </p:nvSpPr>
        <p:spPr/>
        <p:txBody>
          <a:bodyPr/>
          <a:lstStyle/>
          <a:p>
            <a:r>
              <a:rPr lang="en-US" altLang="en-US" b="1"/>
              <a:t>Epidermis</a:t>
            </a:r>
          </a:p>
        </p:txBody>
      </p:sp>
      <p:sp>
        <p:nvSpPr>
          <p:cNvPr id="20483" name="Rectangle 3">
            <a:extLst>
              <a:ext uri="{FF2B5EF4-FFF2-40B4-BE49-F238E27FC236}">
                <a16:creationId xmlns:a16="http://schemas.microsoft.com/office/drawing/2014/main" id="{912837BC-9813-46A4-8F85-0838090C056A}"/>
              </a:ext>
            </a:extLst>
          </p:cNvPr>
          <p:cNvSpPr>
            <a:spLocks noGrp="1" noRot="1" noChangeArrowheads="1"/>
          </p:cNvSpPr>
          <p:nvPr>
            <p:ph idx="1"/>
          </p:nvPr>
        </p:nvSpPr>
        <p:spPr/>
        <p:txBody>
          <a:bodyPr>
            <a:normAutofit lnSpcReduction="10000"/>
          </a:bodyPr>
          <a:lstStyle/>
          <a:p>
            <a:pPr>
              <a:lnSpc>
                <a:spcPct val="130000"/>
              </a:lnSpc>
            </a:pPr>
            <a:r>
              <a:rPr lang="en-US" altLang="en-US"/>
              <a:t>Outer layer of stratified squamous epithelial tissue</a:t>
            </a:r>
          </a:p>
          <a:p>
            <a:pPr>
              <a:lnSpc>
                <a:spcPct val="130000"/>
              </a:lnSpc>
            </a:pPr>
            <a:r>
              <a:rPr lang="en-US" altLang="en-US"/>
              <a:t>Avascular</a:t>
            </a:r>
          </a:p>
          <a:p>
            <a:pPr>
              <a:lnSpc>
                <a:spcPct val="130000"/>
              </a:lnSpc>
            </a:pPr>
            <a:r>
              <a:rPr lang="en-US" altLang="en-US"/>
              <a:t>Complete regeneration every 35-45 days</a:t>
            </a:r>
          </a:p>
          <a:p>
            <a:pPr>
              <a:lnSpc>
                <a:spcPct val="130000"/>
              </a:lnSpc>
            </a:pPr>
            <a:r>
              <a:rPr lang="en-US" altLang="en-US"/>
              <a:t>Thinner on scalp and armpit than on sole of foot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93B441D4-A9AF-43FA-8F78-79593C0E36FE}"/>
              </a:ext>
            </a:extLst>
          </p:cNvPr>
          <p:cNvSpPr>
            <a:spLocks noGrp="1" noRot="1" noChangeArrowheads="1"/>
          </p:cNvSpPr>
          <p:nvPr>
            <p:ph type="title"/>
          </p:nvPr>
        </p:nvSpPr>
        <p:spPr/>
        <p:txBody>
          <a:bodyPr/>
          <a:lstStyle/>
          <a:p>
            <a:r>
              <a:rPr lang="en-US" altLang="en-US" b="1"/>
              <a:t>Layers of the Epidermis</a:t>
            </a:r>
          </a:p>
        </p:txBody>
      </p:sp>
      <p:sp>
        <p:nvSpPr>
          <p:cNvPr id="21507" name="Rectangle 3">
            <a:extLst>
              <a:ext uri="{FF2B5EF4-FFF2-40B4-BE49-F238E27FC236}">
                <a16:creationId xmlns:a16="http://schemas.microsoft.com/office/drawing/2014/main" id="{1227BD32-6C39-4D18-B8DE-6B6CB8D5FACC}"/>
              </a:ext>
            </a:extLst>
          </p:cNvPr>
          <p:cNvSpPr>
            <a:spLocks noGrp="1" noRot="1" noChangeArrowheads="1"/>
          </p:cNvSpPr>
          <p:nvPr>
            <p:ph type="body" sz="half" idx="1"/>
          </p:nvPr>
        </p:nvSpPr>
        <p:spPr>
          <a:xfrm>
            <a:off x="250825" y="1600200"/>
            <a:ext cx="4244975" cy="4525963"/>
          </a:xfrm>
        </p:spPr>
        <p:txBody>
          <a:bodyPr/>
          <a:lstStyle/>
          <a:p>
            <a:r>
              <a:rPr lang="en-US" altLang="en-US" sz="2800"/>
              <a:t>Stratum Basale or Stratum Germinativum</a:t>
            </a:r>
          </a:p>
          <a:p>
            <a:pPr>
              <a:lnSpc>
                <a:spcPct val="150000"/>
              </a:lnSpc>
            </a:pPr>
            <a:r>
              <a:rPr lang="en-US" altLang="en-US" sz="2800"/>
              <a:t>Stratum Spinosum</a:t>
            </a:r>
          </a:p>
          <a:p>
            <a:pPr>
              <a:lnSpc>
                <a:spcPct val="150000"/>
              </a:lnSpc>
            </a:pPr>
            <a:r>
              <a:rPr lang="en-US" altLang="en-US" sz="2800"/>
              <a:t>Stratum Granulosum</a:t>
            </a:r>
          </a:p>
          <a:p>
            <a:pPr>
              <a:lnSpc>
                <a:spcPct val="150000"/>
              </a:lnSpc>
            </a:pPr>
            <a:r>
              <a:rPr lang="en-US" altLang="en-US" sz="2800"/>
              <a:t>Stratum lucidum</a:t>
            </a:r>
          </a:p>
          <a:p>
            <a:pPr>
              <a:lnSpc>
                <a:spcPct val="150000"/>
              </a:lnSpc>
            </a:pPr>
            <a:r>
              <a:rPr lang="en-US" altLang="en-US" sz="2800"/>
              <a:t>Stratum corneum</a:t>
            </a:r>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27983" y="1484783"/>
            <a:ext cx="4414391" cy="3938329"/>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E00E261A-1681-4D0E-BDE8-E74C4B9DE4B8}"/>
              </a:ext>
            </a:extLst>
          </p:cNvPr>
          <p:cNvSpPr>
            <a:spLocks noGrp="1" noRot="1" noChangeArrowheads="1"/>
          </p:cNvSpPr>
          <p:nvPr>
            <p:ph type="title"/>
          </p:nvPr>
        </p:nvSpPr>
        <p:spPr/>
        <p:txBody>
          <a:bodyPr>
            <a:normAutofit fontScale="90000"/>
          </a:bodyPr>
          <a:lstStyle/>
          <a:p>
            <a:r>
              <a:rPr lang="en-US" altLang="en-US" b="1"/>
              <a:t>Stratum Basale/Stratum Germinativum</a:t>
            </a:r>
          </a:p>
        </p:txBody>
      </p:sp>
      <p:sp>
        <p:nvSpPr>
          <p:cNvPr id="22531" name="Rectangle 3">
            <a:extLst>
              <a:ext uri="{FF2B5EF4-FFF2-40B4-BE49-F238E27FC236}">
                <a16:creationId xmlns:a16="http://schemas.microsoft.com/office/drawing/2014/main" id="{4F895DF3-2E8B-45CA-B127-F85606C1BA7D}"/>
              </a:ext>
            </a:extLst>
          </p:cNvPr>
          <p:cNvSpPr>
            <a:spLocks noGrp="1" noRot="1" noChangeArrowheads="1"/>
          </p:cNvSpPr>
          <p:nvPr>
            <p:ph sz="half" idx="1"/>
          </p:nvPr>
        </p:nvSpPr>
        <p:spPr>
          <a:xfrm>
            <a:off x="301625" y="1600200"/>
            <a:ext cx="7078663" cy="4498975"/>
          </a:xfrm>
        </p:spPr>
        <p:txBody>
          <a:bodyPr/>
          <a:lstStyle/>
          <a:p>
            <a:pPr>
              <a:lnSpc>
                <a:spcPct val="140000"/>
              </a:lnSpc>
            </a:pPr>
            <a:r>
              <a:rPr lang="en-US" altLang="en-US" sz="2800"/>
              <a:t>Basal layer of cells</a:t>
            </a:r>
          </a:p>
          <a:p>
            <a:pPr>
              <a:lnSpc>
                <a:spcPct val="140000"/>
              </a:lnSpc>
            </a:pPr>
            <a:r>
              <a:rPr lang="en-US" altLang="en-US" sz="2800"/>
              <a:t>Deepest layer</a:t>
            </a:r>
          </a:p>
          <a:p>
            <a:pPr>
              <a:lnSpc>
                <a:spcPct val="140000"/>
              </a:lnSpc>
            </a:pPr>
            <a:r>
              <a:rPr lang="en-US" altLang="en-US" sz="2800"/>
              <a:t>Actively dividing to replace old cells</a:t>
            </a:r>
          </a:p>
          <a:p>
            <a:pPr>
              <a:lnSpc>
                <a:spcPct val="140000"/>
              </a:lnSpc>
            </a:pPr>
            <a:r>
              <a:rPr lang="en-US" altLang="en-US" sz="2800"/>
              <a:t>Single row of cells (mostly stem cells)</a:t>
            </a:r>
          </a:p>
          <a:p>
            <a:pPr>
              <a:lnSpc>
                <a:spcPct val="140000"/>
              </a:lnSpc>
            </a:pPr>
            <a:r>
              <a:rPr lang="en-US" altLang="en-US" sz="2800"/>
              <a:t>10-25% melanocytes (secrete melanin)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C4907352-0E9F-4E60-8018-F3F5AFEC27BC}"/>
              </a:ext>
            </a:extLst>
          </p:cNvPr>
          <p:cNvSpPr>
            <a:spLocks noGrp="1" noRot="1" noChangeArrowheads="1"/>
          </p:cNvSpPr>
          <p:nvPr>
            <p:ph type="title"/>
          </p:nvPr>
        </p:nvSpPr>
        <p:spPr/>
        <p:txBody>
          <a:bodyPr/>
          <a:lstStyle/>
          <a:p>
            <a:r>
              <a:rPr lang="en-US" altLang="en-US" b="1"/>
              <a:t>Stratum Spinosum</a:t>
            </a:r>
          </a:p>
        </p:txBody>
      </p:sp>
      <p:sp>
        <p:nvSpPr>
          <p:cNvPr id="23555" name="Rectangle 3">
            <a:extLst>
              <a:ext uri="{FF2B5EF4-FFF2-40B4-BE49-F238E27FC236}">
                <a16:creationId xmlns:a16="http://schemas.microsoft.com/office/drawing/2014/main" id="{F2DCADFD-B700-45F4-B432-0B21D29AA99D}"/>
              </a:ext>
            </a:extLst>
          </p:cNvPr>
          <p:cNvSpPr>
            <a:spLocks noGrp="1" noRot="1" noChangeArrowheads="1"/>
          </p:cNvSpPr>
          <p:nvPr>
            <p:ph sz="half" idx="1"/>
          </p:nvPr>
        </p:nvSpPr>
        <p:spPr>
          <a:xfrm>
            <a:off x="301625" y="1600200"/>
            <a:ext cx="7654925" cy="4498975"/>
          </a:xfrm>
        </p:spPr>
        <p:txBody>
          <a:bodyPr/>
          <a:lstStyle/>
          <a:p>
            <a:r>
              <a:rPr lang="en-US" altLang="en-US" sz="2800"/>
              <a:t>Spiny layer</a:t>
            </a:r>
          </a:p>
          <a:p>
            <a:r>
              <a:rPr lang="en-US" altLang="en-US" sz="2800"/>
              <a:t>Several cell layers thick</a:t>
            </a:r>
          </a:p>
          <a:p>
            <a:r>
              <a:rPr lang="en-US" altLang="en-US" sz="2800"/>
              <a:t>Mostly Langerhans cells surrounded by keratinocytes with spiny projections (prickle cells) </a:t>
            </a:r>
          </a:p>
          <a:p>
            <a:r>
              <a:rPr lang="en-US" altLang="en-US" sz="2800"/>
              <a:t>Tonofilaments (tension filaments)</a:t>
            </a:r>
          </a:p>
          <a:p>
            <a:r>
              <a:rPr lang="en-US" altLang="en-US" sz="2800"/>
              <a:t>Tension resisting protein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6C8C0DFD-0D92-42C6-88D6-11F796AE607E}"/>
              </a:ext>
            </a:extLst>
          </p:cNvPr>
          <p:cNvSpPr>
            <a:spLocks noGrp="1" noRot="1" noChangeArrowheads="1"/>
          </p:cNvSpPr>
          <p:nvPr>
            <p:ph type="title"/>
          </p:nvPr>
        </p:nvSpPr>
        <p:spPr/>
        <p:txBody>
          <a:bodyPr/>
          <a:lstStyle/>
          <a:p>
            <a:r>
              <a:rPr lang="en-US" altLang="en-US" b="1"/>
              <a:t>Stratum Granulosum</a:t>
            </a:r>
          </a:p>
        </p:txBody>
      </p:sp>
      <p:sp>
        <p:nvSpPr>
          <p:cNvPr id="24579" name="Rectangle 3">
            <a:extLst>
              <a:ext uri="{FF2B5EF4-FFF2-40B4-BE49-F238E27FC236}">
                <a16:creationId xmlns:a16="http://schemas.microsoft.com/office/drawing/2014/main" id="{E5E0D037-06B2-4A5F-9FA1-4E496758995F}"/>
              </a:ext>
            </a:extLst>
          </p:cNvPr>
          <p:cNvSpPr>
            <a:spLocks noGrp="1" noRot="1" noChangeArrowheads="1"/>
          </p:cNvSpPr>
          <p:nvPr>
            <p:ph sz="half" idx="1"/>
          </p:nvPr>
        </p:nvSpPr>
        <p:spPr>
          <a:xfrm>
            <a:off x="301625" y="1600200"/>
            <a:ext cx="4186238" cy="4498975"/>
          </a:xfrm>
        </p:spPr>
        <p:txBody>
          <a:bodyPr/>
          <a:lstStyle/>
          <a:p>
            <a:r>
              <a:rPr lang="en-US" altLang="en-US" sz="2800"/>
              <a:t>Granular layer</a:t>
            </a:r>
          </a:p>
          <a:p>
            <a:r>
              <a:rPr lang="en-US" altLang="en-US" sz="2800"/>
              <a:t>Tough layer</a:t>
            </a:r>
          </a:p>
          <a:p>
            <a:r>
              <a:rPr lang="en-US" altLang="en-US" sz="2800"/>
              <a:t>3 – 5 layers of flattened keratinocytes</a:t>
            </a:r>
          </a:p>
          <a:p>
            <a:r>
              <a:rPr lang="en-US" altLang="en-US" sz="2800"/>
              <a:t>Keratohyaline granules </a:t>
            </a:r>
            <a:r>
              <a:rPr lang="en-US" altLang="en-US" sz="2800">
                <a:sym typeface="Wingdings" panose="05000000000000000000" pitchFamily="2" charset="2"/>
              </a:rPr>
              <a:t> formation of keratin</a:t>
            </a:r>
          </a:p>
          <a:p>
            <a:endParaRPr lang="en-US" altLang="en-US" sz="2800"/>
          </a:p>
        </p:txBody>
      </p:sp>
      <p:sp>
        <p:nvSpPr>
          <p:cNvPr id="24580" name="Rectangle 4">
            <a:extLst>
              <a:ext uri="{FF2B5EF4-FFF2-40B4-BE49-F238E27FC236}">
                <a16:creationId xmlns:a16="http://schemas.microsoft.com/office/drawing/2014/main" id="{8464F087-D1AF-4FFA-94A8-8E0031AD6358}"/>
              </a:ext>
            </a:extLst>
          </p:cNvPr>
          <p:cNvSpPr>
            <a:spLocks noGrp="1" noRot="1" noChangeArrowheads="1"/>
          </p:cNvSpPr>
          <p:nvPr>
            <p:ph sz="half" idx="2"/>
          </p:nvPr>
        </p:nvSpPr>
        <p:spPr>
          <a:xfrm>
            <a:off x="4656138" y="1600200"/>
            <a:ext cx="4186237" cy="4498975"/>
          </a:xfrm>
        </p:spPr>
        <p:txBody>
          <a:bodyPr/>
          <a:lstStyle/>
          <a:p>
            <a:r>
              <a:rPr lang="en-US" altLang="en-US" sz="2800"/>
              <a:t>Lamellated granules </a:t>
            </a:r>
            <a:r>
              <a:rPr lang="en-US" altLang="en-US" sz="2800">
                <a:sym typeface="Wingdings" panose="05000000000000000000" pitchFamily="2" charset="2"/>
              </a:rPr>
              <a:t> waterproofing glycolipid</a:t>
            </a:r>
          </a:p>
          <a:p>
            <a:r>
              <a:rPr lang="en-US" altLang="en-US" sz="2800">
                <a:sym typeface="Wingdings" panose="05000000000000000000" pitchFamily="2" charset="2"/>
              </a:rPr>
              <a:t>Water resistant layer</a:t>
            </a:r>
          </a:p>
          <a:p>
            <a:r>
              <a:rPr lang="en-US" altLang="en-US" sz="2800">
                <a:sym typeface="Wingdings" panose="05000000000000000000" pitchFamily="2" charset="2"/>
              </a:rPr>
              <a:t>Slows water loss from body</a:t>
            </a:r>
          </a:p>
          <a:p>
            <a:r>
              <a:rPr lang="en-US" altLang="en-US" sz="2800">
                <a:sym typeface="Wingdings" panose="05000000000000000000" pitchFamily="2" charset="2"/>
              </a:rPr>
              <a:t>Receives nutrients from tissue fluids</a:t>
            </a:r>
            <a:endParaRPr lang="en-US" altLang="en-US" sz="28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4C5B5C08-F8F5-4ED3-A6DA-8A0999D2DE2E}"/>
              </a:ext>
            </a:extLst>
          </p:cNvPr>
          <p:cNvSpPr>
            <a:spLocks noGrp="1" noRot="1" noChangeArrowheads="1"/>
          </p:cNvSpPr>
          <p:nvPr>
            <p:ph type="title"/>
          </p:nvPr>
        </p:nvSpPr>
        <p:spPr/>
        <p:txBody>
          <a:bodyPr/>
          <a:lstStyle/>
          <a:p>
            <a:r>
              <a:rPr lang="en-US" altLang="en-US" b="1"/>
              <a:t>Stratum lucidum</a:t>
            </a:r>
          </a:p>
        </p:txBody>
      </p:sp>
      <p:sp>
        <p:nvSpPr>
          <p:cNvPr id="25603" name="Rectangle 3">
            <a:extLst>
              <a:ext uri="{FF2B5EF4-FFF2-40B4-BE49-F238E27FC236}">
                <a16:creationId xmlns:a16="http://schemas.microsoft.com/office/drawing/2014/main" id="{FE6262F9-0430-4908-A91D-82F051820157}"/>
              </a:ext>
            </a:extLst>
          </p:cNvPr>
          <p:cNvSpPr>
            <a:spLocks noGrp="1" noRot="1" noChangeArrowheads="1"/>
          </p:cNvSpPr>
          <p:nvPr>
            <p:ph idx="1"/>
          </p:nvPr>
        </p:nvSpPr>
        <p:spPr/>
        <p:txBody>
          <a:bodyPr>
            <a:normAutofit fontScale="92500" lnSpcReduction="10000"/>
          </a:bodyPr>
          <a:lstStyle/>
          <a:p>
            <a:r>
              <a:rPr lang="en-US" altLang="en-US"/>
              <a:t>Clear layer</a:t>
            </a:r>
          </a:p>
          <a:p>
            <a:r>
              <a:rPr lang="en-US" altLang="en-US"/>
              <a:t>Absent in thin skin</a:t>
            </a:r>
          </a:p>
          <a:p>
            <a:r>
              <a:rPr lang="en-US" altLang="en-US"/>
              <a:t>Thickest in soles of feet and palms</a:t>
            </a:r>
          </a:p>
          <a:p>
            <a:r>
              <a:rPr lang="en-US" altLang="en-US"/>
              <a:t>Mainly 2 – 3 rows of flattened dead keratinocytes</a:t>
            </a:r>
          </a:p>
          <a:p>
            <a:r>
              <a:rPr lang="en-US" altLang="en-US"/>
              <a:t>Nuclei absent</a:t>
            </a:r>
          </a:p>
          <a:p>
            <a:r>
              <a:rPr lang="en-US" altLang="en-US"/>
              <a:t>Eleidin in cytoplasm providing a barrier to water</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A9291BD5-A852-4159-AD4D-633BC305E094}"/>
              </a:ext>
            </a:extLst>
          </p:cNvPr>
          <p:cNvSpPr>
            <a:spLocks noGrp="1" noRot="1" noChangeArrowheads="1"/>
          </p:cNvSpPr>
          <p:nvPr>
            <p:ph type="title"/>
          </p:nvPr>
        </p:nvSpPr>
        <p:spPr/>
        <p:txBody>
          <a:bodyPr/>
          <a:lstStyle/>
          <a:p>
            <a:r>
              <a:rPr lang="en-US" altLang="en-US" b="1"/>
              <a:t>Stratum corneum</a:t>
            </a:r>
          </a:p>
        </p:txBody>
      </p:sp>
      <p:sp>
        <p:nvSpPr>
          <p:cNvPr id="26627" name="Rectangle 3">
            <a:extLst>
              <a:ext uri="{FF2B5EF4-FFF2-40B4-BE49-F238E27FC236}">
                <a16:creationId xmlns:a16="http://schemas.microsoft.com/office/drawing/2014/main" id="{D16CDEFA-7D0C-4A2B-845A-29D1C6360E45}"/>
              </a:ext>
            </a:extLst>
          </p:cNvPr>
          <p:cNvSpPr>
            <a:spLocks noGrp="1" noRot="1" noChangeArrowheads="1"/>
          </p:cNvSpPr>
          <p:nvPr>
            <p:ph sz="half" idx="1"/>
          </p:nvPr>
        </p:nvSpPr>
        <p:spPr>
          <a:xfrm>
            <a:off x="301625" y="1600200"/>
            <a:ext cx="4645025" cy="3989040"/>
          </a:xfrm>
        </p:spPr>
        <p:txBody>
          <a:bodyPr>
            <a:normAutofit lnSpcReduction="10000"/>
          </a:bodyPr>
          <a:lstStyle/>
          <a:p>
            <a:r>
              <a:rPr lang="en-US" altLang="en-US" sz="2400" dirty="0"/>
              <a:t>Outermost layer</a:t>
            </a:r>
          </a:p>
          <a:p>
            <a:r>
              <a:rPr lang="en-US" altLang="en-US" sz="2400" dirty="0"/>
              <a:t>Mostly dead keratinocytes or keratin filled plasma membrane sacs</a:t>
            </a:r>
          </a:p>
          <a:p>
            <a:r>
              <a:rPr lang="en-US" altLang="en-US" sz="2400" dirty="0"/>
              <a:t>20 – 30 cell layers thick</a:t>
            </a:r>
          </a:p>
          <a:p>
            <a:r>
              <a:rPr lang="en-US" altLang="en-US" sz="2400" dirty="0"/>
              <a:t>¾ of epidermal thickness</a:t>
            </a:r>
          </a:p>
          <a:p>
            <a:r>
              <a:rPr lang="en-US" altLang="en-US" sz="2400" dirty="0"/>
              <a:t>Protect against abrasion and penetration</a:t>
            </a:r>
          </a:p>
          <a:p>
            <a:r>
              <a:rPr lang="en-US" altLang="en-US" sz="2400" dirty="0"/>
              <a:t>Glycolipid = waterproof coat</a:t>
            </a:r>
          </a:p>
          <a:p>
            <a:r>
              <a:rPr lang="en-US" altLang="en-US" sz="2400" dirty="0"/>
              <a:t>Protects deeper cells</a:t>
            </a:r>
          </a:p>
        </p:txBody>
      </p:sp>
      <p:sp>
        <p:nvSpPr>
          <p:cNvPr id="26628" name="Rectangle 4">
            <a:extLst>
              <a:ext uri="{FF2B5EF4-FFF2-40B4-BE49-F238E27FC236}">
                <a16:creationId xmlns:a16="http://schemas.microsoft.com/office/drawing/2014/main" id="{F76EB1E3-FAB0-4009-8DBE-4E80AEFE8933}"/>
              </a:ext>
            </a:extLst>
          </p:cNvPr>
          <p:cNvSpPr>
            <a:spLocks noGrp="1" noRot="1" noChangeArrowheads="1"/>
          </p:cNvSpPr>
          <p:nvPr>
            <p:ph sz="half" idx="2"/>
          </p:nvPr>
        </p:nvSpPr>
        <p:spPr>
          <a:xfrm>
            <a:off x="5543550" y="1600200"/>
            <a:ext cx="3298825" cy="4498975"/>
          </a:xfrm>
        </p:spPr>
        <p:txBody>
          <a:bodyPr>
            <a:normAutofit lnSpcReduction="10000"/>
          </a:bodyPr>
          <a:lstStyle/>
          <a:p>
            <a:r>
              <a:rPr lang="en-US" altLang="en-US" sz="2400"/>
              <a:t>Dandruff = dry skin shedding = 20 kg in lifetime</a:t>
            </a:r>
          </a:p>
          <a:p>
            <a:r>
              <a:rPr lang="en-US" altLang="en-US" sz="2400"/>
              <a:t>Hyperkeratosis: thick dry scaly skin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40" name="Rectangle 4">
            <a:extLst>
              <a:ext uri="{FF2B5EF4-FFF2-40B4-BE49-F238E27FC236}">
                <a16:creationId xmlns:a16="http://schemas.microsoft.com/office/drawing/2014/main" id="{51CD0877-A26F-4035-9417-AD44CC6EBF8B}"/>
              </a:ext>
            </a:extLst>
          </p:cNvPr>
          <p:cNvSpPr>
            <a:spLocks noGrp="1" noChangeArrowheads="1"/>
          </p:cNvSpPr>
          <p:nvPr>
            <p:ph idx="1"/>
          </p:nvPr>
        </p:nvSpPr>
        <p:spPr>
          <a:xfrm>
            <a:off x="457200" y="476250"/>
            <a:ext cx="8507413" cy="5649913"/>
          </a:xfrm>
          <a:noFill/>
          <a:ln/>
        </p:spPr>
        <p:txBody>
          <a:bodyPr/>
          <a:lstStyle/>
          <a:p>
            <a:pPr>
              <a:lnSpc>
                <a:spcPct val="90000"/>
              </a:lnSpc>
              <a:buFont typeface="Arial" panose="020B0604020202020204" pitchFamily="34" charset="0"/>
              <a:buNone/>
            </a:pPr>
            <a:r>
              <a:rPr lang="en-US" altLang="en-US"/>
              <a:t>Movement of cells</a:t>
            </a:r>
          </a:p>
          <a:p>
            <a:pPr>
              <a:lnSpc>
                <a:spcPct val="90000"/>
              </a:lnSpc>
              <a:buFont typeface="Arial" panose="020B0604020202020204" pitchFamily="34" charset="0"/>
              <a:buNone/>
            </a:pPr>
            <a:endParaRPr lang="en-US" altLang="en-US"/>
          </a:p>
          <a:p>
            <a:pPr>
              <a:lnSpc>
                <a:spcPct val="90000"/>
              </a:lnSpc>
            </a:pPr>
            <a:r>
              <a:rPr lang="en-US" altLang="en-US"/>
              <a:t>It takes 15–30 days for a cell to move from stratum germinosum to stratum corneum</a:t>
            </a:r>
          </a:p>
          <a:p>
            <a:pPr>
              <a:lnSpc>
                <a:spcPct val="90000"/>
              </a:lnSpc>
            </a:pPr>
            <a:endParaRPr lang="en-US" altLang="en-US"/>
          </a:p>
          <a:p>
            <a:pPr>
              <a:lnSpc>
                <a:spcPct val="90000"/>
              </a:lnSpc>
              <a:buFont typeface="Arial" panose="020B0604020202020204" pitchFamily="34" charset="0"/>
              <a:buNone/>
            </a:pPr>
            <a:r>
              <a:rPr lang="en-US" altLang="en-US"/>
              <a:t>Keratinization</a:t>
            </a:r>
          </a:p>
          <a:p>
            <a:pPr>
              <a:lnSpc>
                <a:spcPct val="90000"/>
              </a:lnSpc>
            </a:pPr>
            <a:endParaRPr lang="en-US" altLang="en-US"/>
          </a:p>
          <a:p>
            <a:pPr>
              <a:lnSpc>
                <a:spcPct val="90000"/>
              </a:lnSpc>
            </a:pPr>
            <a:r>
              <a:rPr lang="en-US" altLang="en-US"/>
              <a:t>The formation of a layer of dead, protective cells filled with keratin</a:t>
            </a:r>
          </a:p>
          <a:p>
            <a:pPr>
              <a:lnSpc>
                <a:spcPct val="90000"/>
              </a:lnSpc>
            </a:pPr>
            <a:r>
              <a:rPr lang="en-US" altLang="en-US"/>
              <a:t>Occurs on all exposed skin surfaces except eyes</a:t>
            </a:r>
          </a:p>
          <a:p>
            <a:pPr>
              <a:lnSpc>
                <a:spcPct val="90000"/>
              </a:lnSpc>
            </a:pPr>
            <a:endParaRPr lang="en-US" altLang="en-US"/>
          </a:p>
          <a:p>
            <a:pPr>
              <a:lnSpc>
                <a:spcPct val="90000"/>
              </a:lnSpc>
            </a:pPr>
            <a:endParaRPr lang="en-US"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FF199A8E-D190-4A1B-874D-455A9F1790BF}"/>
              </a:ext>
            </a:extLst>
          </p:cNvPr>
          <p:cNvSpPr>
            <a:spLocks noGrp="1" noRot="1" noChangeArrowheads="1"/>
          </p:cNvSpPr>
          <p:nvPr>
            <p:ph type="title"/>
          </p:nvPr>
        </p:nvSpPr>
        <p:spPr>
          <a:xfrm>
            <a:off x="301625" y="228600"/>
            <a:ext cx="2398167" cy="1143000"/>
          </a:xfrm>
        </p:spPr>
        <p:txBody>
          <a:bodyPr>
            <a:normAutofit fontScale="90000"/>
          </a:bodyPr>
          <a:lstStyle/>
          <a:p>
            <a:r>
              <a:rPr lang="en-US" altLang="en-US" b="1" dirty="0"/>
              <a:t>The Dermis</a:t>
            </a:r>
          </a:p>
        </p:txBody>
      </p:sp>
      <p:sp>
        <p:nvSpPr>
          <p:cNvPr id="31747" name="Rectangle 3">
            <a:extLst>
              <a:ext uri="{FF2B5EF4-FFF2-40B4-BE49-F238E27FC236}">
                <a16:creationId xmlns:a16="http://schemas.microsoft.com/office/drawing/2014/main" id="{78C1C94F-2ABA-4420-8A9F-D2966E72B4B8}"/>
              </a:ext>
            </a:extLst>
          </p:cNvPr>
          <p:cNvSpPr>
            <a:spLocks noGrp="1" noRot="1" noChangeArrowheads="1"/>
          </p:cNvSpPr>
          <p:nvPr>
            <p:ph type="body" sz="half" idx="1"/>
          </p:nvPr>
        </p:nvSpPr>
        <p:spPr>
          <a:xfrm>
            <a:off x="301625" y="1600200"/>
            <a:ext cx="2182813" cy="4498975"/>
          </a:xfrm>
        </p:spPr>
        <p:txBody>
          <a:bodyPr/>
          <a:lstStyle/>
          <a:p>
            <a:pPr marL="609600" indent="-609600">
              <a:buFontTx/>
              <a:buNone/>
            </a:pPr>
            <a:r>
              <a:rPr lang="en-US" altLang="en-US" sz="2800"/>
              <a:t>Two layers</a:t>
            </a:r>
          </a:p>
          <a:p>
            <a:pPr marL="609600" indent="-609600">
              <a:buFontTx/>
              <a:buChar char="•"/>
            </a:pPr>
            <a:endParaRPr lang="en-US" altLang="en-US" sz="2800"/>
          </a:p>
          <a:p>
            <a:pPr marL="609600" indent="-609600">
              <a:buFontTx/>
              <a:buNone/>
            </a:pPr>
            <a:r>
              <a:rPr lang="en-US" altLang="en-US" sz="2800"/>
              <a:t>Papillary </a:t>
            </a:r>
          </a:p>
          <a:p>
            <a:pPr marL="609600" indent="-609600">
              <a:buFontTx/>
              <a:buChar char="•"/>
            </a:pPr>
            <a:endParaRPr lang="en-US" altLang="en-US" sz="2800"/>
          </a:p>
          <a:p>
            <a:pPr marL="609600" indent="-609600">
              <a:buFontTx/>
              <a:buNone/>
            </a:pPr>
            <a:r>
              <a:rPr lang="en-US" altLang="en-US" sz="2800"/>
              <a:t>Reticular</a:t>
            </a:r>
          </a:p>
        </p:txBody>
      </p:sp>
      <p:pic>
        <p:nvPicPr>
          <p:cNvPr id="31749" name="Picture 5">
            <a:extLst>
              <a:ext uri="{FF2B5EF4-FFF2-40B4-BE49-F238E27FC236}">
                <a16:creationId xmlns:a16="http://schemas.microsoft.com/office/drawing/2014/main" id="{C92671D4-D851-48B9-8ED3-EB45994C355F}"/>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l="2794" t="18079" r="1700" b="11108"/>
          <a:stretch>
            <a:fillRect/>
          </a:stretch>
        </p:blipFill>
        <p:spPr>
          <a:xfrm>
            <a:off x="2339752" y="44624"/>
            <a:ext cx="6948487" cy="561498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37AE357-82DC-4DB4-8B75-7D1C822D0749}"/>
              </a:ext>
            </a:extLst>
          </p:cNvPr>
          <p:cNvSpPr>
            <a:spLocks noGrp="1" noRot="1" noChangeArrowheads="1"/>
          </p:cNvSpPr>
          <p:nvPr>
            <p:ph type="title"/>
          </p:nvPr>
        </p:nvSpPr>
        <p:spPr/>
        <p:txBody>
          <a:bodyPr/>
          <a:lstStyle/>
          <a:p>
            <a:r>
              <a:rPr lang="en-US" altLang="en-US" b="1"/>
              <a:t>Characteristics of Dermis</a:t>
            </a:r>
          </a:p>
        </p:txBody>
      </p:sp>
      <p:sp>
        <p:nvSpPr>
          <p:cNvPr id="29699" name="Rectangle 3">
            <a:extLst>
              <a:ext uri="{FF2B5EF4-FFF2-40B4-BE49-F238E27FC236}">
                <a16:creationId xmlns:a16="http://schemas.microsoft.com/office/drawing/2014/main" id="{BCCA7BFA-BA12-4774-BFCE-3E917A3C597D}"/>
              </a:ext>
            </a:extLst>
          </p:cNvPr>
          <p:cNvSpPr>
            <a:spLocks noGrp="1" noRot="1" noChangeArrowheads="1"/>
          </p:cNvSpPr>
          <p:nvPr>
            <p:ph idx="1"/>
          </p:nvPr>
        </p:nvSpPr>
        <p:spPr/>
        <p:txBody>
          <a:bodyPr>
            <a:normAutofit/>
          </a:bodyPr>
          <a:lstStyle/>
          <a:p>
            <a:pPr>
              <a:lnSpc>
                <a:spcPct val="90000"/>
              </a:lnSpc>
            </a:pPr>
            <a:r>
              <a:rPr lang="en-US" altLang="en-US" dirty="0"/>
              <a:t>Strong, flexible connective tissue</a:t>
            </a:r>
          </a:p>
          <a:p>
            <a:pPr>
              <a:lnSpc>
                <a:spcPct val="90000"/>
              </a:lnSpc>
            </a:pPr>
            <a:r>
              <a:rPr lang="en-US" altLang="en-US" dirty="0"/>
              <a:t>Cells:  fibroblasts, macrophages, mast cells, WBCs</a:t>
            </a:r>
          </a:p>
          <a:p>
            <a:pPr>
              <a:lnSpc>
                <a:spcPct val="90000"/>
              </a:lnSpc>
            </a:pPr>
            <a:r>
              <a:rPr lang="en-US" altLang="en-US" dirty="0"/>
              <a:t>Collagen, elastin (stretch-recoil), reticular </a:t>
            </a:r>
            <a:r>
              <a:rPr lang="en-US" altLang="en-US" dirty="0" smtClean="0"/>
              <a:t>fibers</a:t>
            </a:r>
            <a:endParaRPr lang="en-US" altLang="en-US" dirty="0"/>
          </a:p>
          <a:p>
            <a:pPr>
              <a:lnSpc>
                <a:spcPct val="90000"/>
              </a:lnSpc>
            </a:pPr>
            <a:r>
              <a:rPr lang="en-US" altLang="en-US" dirty="0"/>
              <a:t>Wrinkling of elderly = loss of elastin and subcutaneous fat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056CE50C-7CB1-40C6-89E2-3DA35BA3B3C6}"/>
              </a:ext>
            </a:extLst>
          </p:cNvPr>
          <p:cNvSpPr>
            <a:spLocks noGrp="1" noRot="1" noChangeArrowheads="1"/>
          </p:cNvSpPr>
          <p:nvPr>
            <p:ph type="title"/>
          </p:nvPr>
        </p:nvSpPr>
        <p:spPr/>
        <p:txBody>
          <a:bodyPr/>
          <a:lstStyle/>
          <a:p>
            <a:r>
              <a:rPr lang="en-US" altLang="en-US" b="1"/>
              <a:t>Contents of Dermis</a:t>
            </a:r>
          </a:p>
        </p:txBody>
      </p:sp>
      <p:sp>
        <p:nvSpPr>
          <p:cNvPr id="30723" name="Rectangle 3">
            <a:extLst>
              <a:ext uri="{FF2B5EF4-FFF2-40B4-BE49-F238E27FC236}">
                <a16:creationId xmlns:a16="http://schemas.microsoft.com/office/drawing/2014/main" id="{9370516D-C162-467A-8AE1-A8EB44516BF3}"/>
              </a:ext>
            </a:extLst>
          </p:cNvPr>
          <p:cNvSpPr>
            <a:spLocks noGrp="1" noRot="1" noChangeArrowheads="1"/>
          </p:cNvSpPr>
          <p:nvPr>
            <p:ph sz="half" idx="1"/>
          </p:nvPr>
        </p:nvSpPr>
        <p:spPr>
          <a:xfrm>
            <a:off x="301625" y="1600200"/>
            <a:ext cx="4186238" cy="4498975"/>
          </a:xfrm>
        </p:spPr>
        <p:txBody>
          <a:bodyPr/>
          <a:lstStyle/>
          <a:p>
            <a:r>
              <a:rPr lang="en-US" altLang="en-US" sz="2400"/>
              <a:t>Blood vessels</a:t>
            </a:r>
          </a:p>
          <a:p>
            <a:r>
              <a:rPr lang="en-US" altLang="en-US" sz="2400"/>
              <a:t>Capillaries</a:t>
            </a:r>
          </a:p>
          <a:p>
            <a:r>
              <a:rPr lang="en-US" altLang="en-US" sz="2400"/>
              <a:t>Lymphatic vessels</a:t>
            </a:r>
          </a:p>
          <a:p>
            <a:r>
              <a:rPr lang="en-US" altLang="en-US" sz="2400"/>
              <a:t>Nerves</a:t>
            </a:r>
          </a:p>
          <a:p>
            <a:r>
              <a:rPr lang="en-US" altLang="en-US" sz="2400"/>
              <a:t>Hair shafts &amp; hair follicles (anagen = growing follicle, telogen = resting follicle) </a:t>
            </a:r>
          </a:p>
          <a:p>
            <a:r>
              <a:rPr lang="en-US" altLang="en-US" sz="2400"/>
              <a:t>Arector pili (hair muscles)</a:t>
            </a:r>
          </a:p>
          <a:p>
            <a:endParaRPr lang="en-US" altLang="en-US" sz="2400"/>
          </a:p>
        </p:txBody>
      </p:sp>
      <p:sp>
        <p:nvSpPr>
          <p:cNvPr id="30724" name="Rectangle 4">
            <a:extLst>
              <a:ext uri="{FF2B5EF4-FFF2-40B4-BE49-F238E27FC236}">
                <a16:creationId xmlns:a16="http://schemas.microsoft.com/office/drawing/2014/main" id="{C2AD9BFC-116C-4248-BCA4-DE6C3EE4C0CD}"/>
              </a:ext>
            </a:extLst>
          </p:cNvPr>
          <p:cNvSpPr>
            <a:spLocks noGrp="1" noRot="1" noChangeArrowheads="1"/>
          </p:cNvSpPr>
          <p:nvPr>
            <p:ph sz="half" idx="2"/>
          </p:nvPr>
        </p:nvSpPr>
        <p:spPr>
          <a:xfrm>
            <a:off x="4656138" y="1600200"/>
            <a:ext cx="4186237" cy="4498975"/>
          </a:xfrm>
        </p:spPr>
        <p:txBody>
          <a:bodyPr/>
          <a:lstStyle/>
          <a:p>
            <a:r>
              <a:rPr lang="en-US" altLang="en-US" sz="2400"/>
              <a:t>Sudoriferous/sweat glands (eccrine &amp; apocrine)</a:t>
            </a:r>
          </a:p>
          <a:p>
            <a:r>
              <a:rPr lang="en-US" altLang="en-US" sz="2400"/>
              <a:t>Sebaceous/oil glands (sebum = lubricant)</a:t>
            </a:r>
          </a:p>
          <a:p>
            <a:r>
              <a:rPr lang="en-US" altLang="en-US" sz="2400"/>
              <a:t>Ceruminous glands (cerumen/earwax)</a:t>
            </a:r>
          </a:p>
          <a:p>
            <a:r>
              <a:rPr lang="en-US" altLang="en-US" sz="2400"/>
              <a:t>Sensory receptors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B482F40E-8D7D-4541-801B-9CFADA2D3BBA}"/>
              </a:ext>
            </a:extLst>
          </p:cNvPr>
          <p:cNvSpPr>
            <a:spLocks noGrp="1" noRot="1" noChangeArrowheads="1"/>
          </p:cNvSpPr>
          <p:nvPr>
            <p:ph type="title"/>
          </p:nvPr>
        </p:nvSpPr>
        <p:spPr/>
        <p:txBody>
          <a:bodyPr/>
          <a:lstStyle/>
          <a:p>
            <a:r>
              <a:rPr lang="en-US" altLang="en-US" b="1"/>
              <a:t>Papillary Layer of Dermis</a:t>
            </a:r>
          </a:p>
        </p:txBody>
      </p:sp>
      <p:sp>
        <p:nvSpPr>
          <p:cNvPr id="32771" name="Rectangle 3">
            <a:extLst>
              <a:ext uri="{FF2B5EF4-FFF2-40B4-BE49-F238E27FC236}">
                <a16:creationId xmlns:a16="http://schemas.microsoft.com/office/drawing/2014/main" id="{740A5F21-033A-44FC-9BA5-588A76E52313}"/>
              </a:ext>
            </a:extLst>
          </p:cNvPr>
          <p:cNvSpPr>
            <a:spLocks noGrp="1" noRot="1" noChangeArrowheads="1"/>
          </p:cNvSpPr>
          <p:nvPr>
            <p:ph idx="1"/>
          </p:nvPr>
        </p:nvSpPr>
        <p:spPr/>
        <p:txBody>
          <a:bodyPr>
            <a:normAutofit lnSpcReduction="10000"/>
          </a:bodyPr>
          <a:lstStyle/>
          <a:p>
            <a:r>
              <a:rPr lang="en-US" altLang="en-US" sz="2800"/>
              <a:t>Connects epidermis to dermis</a:t>
            </a:r>
          </a:p>
          <a:p>
            <a:r>
              <a:rPr lang="en-US" altLang="en-US" sz="2800"/>
              <a:t>Connective tissue</a:t>
            </a:r>
          </a:p>
          <a:p>
            <a:r>
              <a:rPr lang="en-US" altLang="en-US" sz="2800"/>
              <a:t>Capillaries</a:t>
            </a:r>
          </a:p>
          <a:p>
            <a:r>
              <a:rPr lang="en-US" altLang="en-US" sz="2800"/>
              <a:t>Pain receptors</a:t>
            </a:r>
          </a:p>
          <a:p>
            <a:r>
              <a:rPr lang="en-US" altLang="en-US" sz="2800"/>
              <a:t>Touch receptors (Meissner’s corpuscles)</a:t>
            </a:r>
          </a:p>
          <a:p>
            <a:r>
              <a:rPr lang="en-US" altLang="en-US" sz="2800"/>
              <a:t>Dermal ridges (palms &amp; soles): create epidermal ridges for friction &amp; gripping; sweat on ridges = fingerprints, footprints</a:t>
            </a:r>
          </a:p>
          <a:p>
            <a:endParaRPr lang="en-US" altLang="en-US" sz="28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7197517-3799-4D87-8F31-3645639C8156}"/>
              </a:ext>
            </a:extLst>
          </p:cNvPr>
          <p:cNvSpPr>
            <a:spLocks noGrp="1" noRot="1" noChangeArrowheads="1"/>
          </p:cNvSpPr>
          <p:nvPr>
            <p:ph type="title"/>
          </p:nvPr>
        </p:nvSpPr>
        <p:spPr/>
        <p:txBody>
          <a:bodyPr/>
          <a:lstStyle/>
          <a:p>
            <a:r>
              <a:rPr lang="en-US" altLang="en-US" b="1"/>
              <a:t>Reticular Layer of Dermis</a:t>
            </a:r>
          </a:p>
        </p:txBody>
      </p:sp>
      <p:sp>
        <p:nvSpPr>
          <p:cNvPr id="33795" name="Rectangle 3">
            <a:extLst>
              <a:ext uri="{FF2B5EF4-FFF2-40B4-BE49-F238E27FC236}">
                <a16:creationId xmlns:a16="http://schemas.microsoft.com/office/drawing/2014/main" id="{BA51C6E9-DB5D-412C-B2D9-5404E654B5BE}"/>
              </a:ext>
            </a:extLst>
          </p:cNvPr>
          <p:cNvSpPr>
            <a:spLocks noGrp="1" noRot="1" noChangeArrowheads="1"/>
          </p:cNvSpPr>
          <p:nvPr>
            <p:ph idx="1"/>
          </p:nvPr>
        </p:nvSpPr>
        <p:spPr/>
        <p:txBody>
          <a:bodyPr/>
          <a:lstStyle/>
          <a:p>
            <a:r>
              <a:rPr lang="en-US" altLang="en-US" sz="2800"/>
              <a:t>80% of dermis</a:t>
            </a:r>
          </a:p>
          <a:p>
            <a:r>
              <a:rPr lang="en-US" altLang="en-US" sz="2800"/>
              <a:t>Deep dermis of collagen for elasticity</a:t>
            </a:r>
          </a:p>
          <a:p>
            <a:r>
              <a:rPr lang="en-US" altLang="en-US" sz="2800"/>
              <a:t>Dense irregular connective tissue</a:t>
            </a:r>
          </a:p>
          <a:p>
            <a:r>
              <a:rPr lang="en-US" altLang="en-US" sz="2800"/>
              <a:t>Collagen</a:t>
            </a:r>
            <a:r>
              <a:rPr lang="en-US" altLang="en-US" sz="2800">
                <a:sym typeface="Wingdings" panose="05000000000000000000" pitchFamily="2" charset="2"/>
              </a:rPr>
              <a:t> strength, resilience, hydration</a:t>
            </a:r>
          </a:p>
          <a:p>
            <a:r>
              <a:rPr lang="en-US" altLang="en-US" sz="2800">
                <a:sym typeface="Wingdings" panose="05000000000000000000" pitchFamily="2" charset="2"/>
              </a:rPr>
              <a:t>Lines of cleavage/tension lines (longitudinal = head &amp; limbs, circular = neck &amp; trunk): parallel incisions heal better and faster</a:t>
            </a:r>
            <a:endParaRPr lang="en-US" altLang="en-US" sz="28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7" name="Rectangle 3">
            <a:extLst>
              <a:ext uri="{FF2B5EF4-FFF2-40B4-BE49-F238E27FC236}">
                <a16:creationId xmlns:a16="http://schemas.microsoft.com/office/drawing/2014/main" id="{13A0E439-EC9B-4C1D-938F-FD66624668EB}"/>
              </a:ext>
            </a:extLst>
          </p:cNvPr>
          <p:cNvSpPr>
            <a:spLocks noChangeArrowheads="1"/>
          </p:cNvSpPr>
          <p:nvPr/>
        </p:nvSpPr>
        <p:spPr bwMode="auto">
          <a:xfrm>
            <a:off x="684213" y="333375"/>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effectLst>
                  <a:outerShdw blurRad="38100" dist="38100" dir="2700000" algn="tl">
                    <a:srgbClr val="000000"/>
                  </a:outerShdw>
                </a:effectLst>
                <a:latin typeface="Tahoma" panose="020B0604030504040204" pitchFamily="34" charset="0"/>
              </a:defRPr>
            </a:lvl1pPr>
            <a:lvl2pPr algn="ctr">
              <a:defRPr sz="4400">
                <a:solidFill>
                  <a:schemeClr val="tx2"/>
                </a:solidFill>
                <a:effectLst>
                  <a:outerShdw blurRad="38100" dist="38100" dir="2700000" algn="tl">
                    <a:srgbClr val="000000"/>
                  </a:outerShdw>
                </a:effectLst>
                <a:latin typeface="Tahoma" panose="020B0604030504040204" pitchFamily="34" charset="0"/>
              </a:defRPr>
            </a:lvl2pPr>
            <a:lvl3pPr algn="ctr">
              <a:defRPr sz="4400">
                <a:solidFill>
                  <a:schemeClr val="tx2"/>
                </a:solidFill>
                <a:effectLst>
                  <a:outerShdw blurRad="38100" dist="38100" dir="2700000" algn="tl">
                    <a:srgbClr val="000000"/>
                  </a:outerShdw>
                </a:effectLst>
                <a:latin typeface="Tahoma" panose="020B0604030504040204" pitchFamily="34" charset="0"/>
              </a:defRPr>
            </a:lvl3pPr>
            <a:lvl4pPr algn="ctr">
              <a:defRPr sz="4400">
                <a:solidFill>
                  <a:schemeClr val="tx2"/>
                </a:solidFill>
                <a:effectLst>
                  <a:outerShdw blurRad="38100" dist="38100" dir="2700000" algn="tl">
                    <a:srgbClr val="000000"/>
                  </a:outerShdw>
                </a:effectLst>
                <a:latin typeface="Tahoma" panose="020B0604030504040204" pitchFamily="34" charset="0"/>
              </a:defRPr>
            </a:lvl4pPr>
            <a:lvl5pPr algn="ctr">
              <a:defRPr sz="4400">
                <a:solidFill>
                  <a:schemeClr val="tx2"/>
                </a:solidFill>
                <a:effectLst>
                  <a:outerShdw blurRad="38100" dist="38100" dir="2700000" algn="tl">
                    <a:srgbClr val="000000"/>
                  </a:outerShdw>
                </a:effectLst>
                <a:latin typeface="Tahoma" panose="020B0604030504040204"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9pPr>
          </a:lstStyle>
          <a:p>
            <a:r>
              <a:rPr lang="en-US" altLang="en-US"/>
              <a:t>The Hypodermis</a:t>
            </a:r>
          </a:p>
        </p:txBody>
      </p:sp>
      <p:sp>
        <p:nvSpPr>
          <p:cNvPr id="72708" name="Rectangle 4">
            <a:extLst>
              <a:ext uri="{FF2B5EF4-FFF2-40B4-BE49-F238E27FC236}">
                <a16:creationId xmlns:a16="http://schemas.microsoft.com/office/drawing/2014/main" id="{0186B1B5-DC3B-4119-940D-FE657FE76EAA}"/>
              </a:ext>
            </a:extLst>
          </p:cNvPr>
          <p:cNvSpPr>
            <a:spLocks noGrp="1" noChangeArrowheads="1"/>
          </p:cNvSpPr>
          <p:nvPr>
            <p:ph idx="1"/>
          </p:nvPr>
        </p:nvSpPr>
        <p:spPr>
          <a:xfrm>
            <a:off x="0" y="1412875"/>
            <a:ext cx="9144000" cy="4176365"/>
          </a:xfrm>
          <a:noFill/>
          <a:ln/>
        </p:spPr>
        <p:txBody>
          <a:bodyPr>
            <a:normAutofit lnSpcReduction="10000"/>
          </a:bodyPr>
          <a:lstStyle/>
          <a:p>
            <a:r>
              <a:rPr lang="en-US" altLang="en-US" sz="2800" dirty="0"/>
              <a:t>The subcutaneous layer or hypodermis: </a:t>
            </a:r>
          </a:p>
          <a:p>
            <a:pPr lvl="1"/>
            <a:r>
              <a:rPr lang="en-US" altLang="en-US" sz="2400" dirty="0"/>
              <a:t>lies below the integument</a:t>
            </a:r>
          </a:p>
          <a:p>
            <a:pPr lvl="1"/>
            <a:r>
              <a:rPr lang="en-US" altLang="en-US" sz="2400" dirty="0"/>
              <a:t>stabilizes the skin</a:t>
            </a:r>
          </a:p>
          <a:p>
            <a:pPr lvl="1"/>
            <a:r>
              <a:rPr lang="en-US" altLang="en-US" sz="2400" dirty="0"/>
              <a:t>allows separate movement</a:t>
            </a:r>
            <a:r>
              <a:rPr lang="en-US" altLang="en-US" dirty="0"/>
              <a:t> </a:t>
            </a:r>
          </a:p>
          <a:p>
            <a:pPr lvl="1"/>
            <a:r>
              <a:rPr lang="en-US" altLang="en-US" sz="2400" dirty="0"/>
              <a:t>made of elastic areolar and adipose tissues</a:t>
            </a:r>
          </a:p>
          <a:p>
            <a:pPr lvl="1"/>
            <a:r>
              <a:rPr lang="en-US" altLang="en-US" sz="2400" dirty="0"/>
              <a:t>connected to the reticular layer of integument by connective tissue fibers</a:t>
            </a:r>
          </a:p>
          <a:p>
            <a:pPr lvl="1"/>
            <a:r>
              <a:rPr lang="en-US" altLang="en-US" sz="2400" dirty="0"/>
              <a:t>has few capillaries and no vital organs</a:t>
            </a:r>
          </a:p>
          <a:p>
            <a:pPr lvl="1"/>
            <a:r>
              <a:rPr lang="en-US" altLang="en-US" sz="2400" dirty="0"/>
              <a:t>is the site of subcutaneous injections using hypodermic needles</a:t>
            </a:r>
          </a:p>
          <a:p>
            <a:pPr lvl="1"/>
            <a:endParaRPr lang="en-US"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997B35F3-3BDC-4F77-B46B-8D9651A262C6}"/>
              </a:ext>
            </a:extLst>
          </p:cNvPr>
          <p:cNvSpPr>
            <a:spLocks noGrp="1" noRot="1" noChangeArrowheads="1"/>
          </p:cNvSpPr>
          <p:nvPr>
            <p:ph type="title"/>
          </p:nvPr>
        </p:nvSpPr>
        <p:spPr>
          <a:xfrm>
            <a:off x="685800" y="-228600"/>
            <a:ext cx="7772400" cy="1143000"/>
          </a:xfrm>
        </p:spPr>
        <p:txBody>
          <a:bodyPr/>
          <a:lstStyle/>
          <a:p>
            <a:r>
              <a:rPr lang="en-US" altLang="en-US"/>
              <a:t>Adipose Tissue</a:t>
            </a:r>
          </a:p>
        </p:txBody>
      </p:sp>
      <p:sp>
        <p:nvSpPr>
          <p:cNvPr id="73731" name="Rectangle 3">
            <a:extLst>
              <a:ext uri="{FF2B5EF4-FFF2-40B4-BE49-F238E27FC236}">
                <a16:creationId xmlns:a16="http://schemas.microsoft.com/office/drawing/2014/main" id="{2BC57A11-2134-432B-AAC6-82E6985A1A8E}"/>
              </a:ext>
            </a:extLst>
          </p:cNvPr>
          <p:cNvSpPr>
            <a:spLocks noGrp="1" noRot="1" noChangeArrowheads="1"/>
          </p:cNvSpPr>
          <p:nvPr>
            <p:ph idx="1"/>
          </p:nvPr>
        </p:nvSpPr>
        <p:spPr>
          <a:xfrm>
            <a:off x="0" y="533400"/>
            <a:ext cx="9144000" cy="4114800"/>
          </a:xfrm>
        </p:spPr>
        <p:txBody>
          <a:bodyPr/>
          <a:lstStyle/>
          <a:p>
            <a:r>
              <a:rPr lang="en-US" altLang="en-US"/>
              <a:t>Deposits of subcutaneous fat:</a:t>
            </a:r>
          </a:p>
          <a:p>
            <a:pPr lvl="1"/>
            <a:r>
              <a:rPr lang="en-US" altLang="en-US"/>
              <a:t>have distribution pattern determined by hormones</a:t>
            </a:r>
          </a:p>
          <a:p>
            <a:pPr lvl="1"/>
            <a:r>
              <a:rPr lang="en-US" altLang="en-US"/>
              <a:t>are reduced by cosmetic liposuction </a:t>
            </a:r>
          </a:p>
        </p:txBody>
      </p:sp>
      <p:pic>
        <p:nvPicPr>
          <p:cNvPr id="73732" name="Picture 4">
            <a:extLst>
              <a:ext uri="{FF2B5EF4-FFF2-40B4-BE49-F238E27FC236}">
                <a16:creationId xmlns:a16="http://schemas.microsoft.com/office/drawing/2014/main" id="{DB36878E-3007-4940-91C4-744B5169C8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794" t="18079" r="1700" b="11108"/>
          <a:stretch>
            <a:fillRect/>
          </a:stretch>
        </p:blipFill>
        <p:spPr bwMode="auto">
          <a:xfrm>
            <a:off x="971550" y="2184400"/>
            <a:ext cx="7129463" cy="44132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C82585E5-E99B-4605-85F6-C06160E67FC5}"/>
              </a:ext>
            </a:extLst>
          </p:cNvPr>
          <p:cNvSpPr>
            <a:spLocks noGrp="1" noChangeArrowheads="1"/>
          </p:cNvSpPr>
          <p:nvPr>
            <p:ph type="title"/>
          </p:nvPr>
        </p:nvSpPr>
        <p:spPr/>
        <p:txBody>
          <a:bodyPr>
            <a:normAutofit fontScale="90000"/>
          </a:bodyPr>
          <a:lstStyle/>
          <a:p>
            <a:r>
              <a:rPr lang="en-US" altLang="en-US" sz="4800" b="1"/>
              <a:t>  Accessory Organs of the Skin</a:t>
            </a:r>
          </a:p>
        </p:txBody>
      </p:sp>
      <p:sp>
        <p:nvSpPr>
          <p:cNvPr id="37891" name="Rectangle 3">
            <a:extLst>
              <a:ext uri="{FF2B5EF4-FFF2-40B4-BE49-F238E27FC236}">
                <a16:creationId xmlns:a16="http://schemas.microsoft.com/office/drawing/2014/main" id="{E2CCE197-2B6A-4926-BD71-619E11FCB4E7}"/>
              </a:ext>
            </a:extLst>
          </p:cNvPr>
          <p:cNvSpPr>
            <a:spLocks noGrp="1" noChangeArrowheads="1"/>
          </p:cNvSpPr>
          <p:nvPr>
            <p:ph idx="1"/>
          </p:nvPr>
        </p:nvSpPr>
        <p:spPr/>
        <p:txBody>
          <a:bodyPr/>
          <a:lstStyle/>
          <a:p>
            <a:pPr algn="l">
              <a:buFont typeface="Arial" panose="020B0604020202020204" pitchFamily="34" charset="0"/>
              <a:buChar char="►"/>
            </a:pPr>
            <a:endParaRPr lang="en-US" altLang="en-US"/>
          </a:p>
          <a:p>
            <a:pPr algn="l">
              <a:buFont typeface="Arial" panose="020B0604020202020204" pitchFamily="34" charset="0"/>
              <a:buChar char="►"/>
            </a:pPr>
            <a:r>
              <a:rPr lang="en-US" altLang="en-US"/>
              <a:t>Follicles and Hair</a:t>
            </a:r>
          </a:p>
          <a:p>
            <a:pPr algn="l">
              <a:buFont typeface="Arial" panose="020B0604020202020204" pitchFamily="34" charset="0"/>
              <a:buChar char="►"/>
            </a:pPr>
            <a:r>
              <a:rPr lang="en-US" altLang="en-US"/>
              <a:t>Glands </a:t>
            </a:r>
          </a:p>
          <a:p>
            <a:pPr algn="l">
              <a:buFont typeface="Arial" panose="020B0604020202020204" pitchFamily="34" charset="0"/>
              <a:buChar char="►"/>
            </a:pPr>
            <a:r>
              <a:rPr lang="en-US" altLang="en-US"/>
              <a:t>Nails</a:t>
            </a:r>
          </a:p>
          <a:p>
            <a:pPr algn="l">
              <a:buFont typeface="Arial" panose="020B0604020202020204" pitchFamily="34" charset="0"/>
              <a:buChar char="►"/>
            </a:pPr>
            <a:r>
              <a:rPr lang="en-US" altLang="en-US"/>
              <a:t>Sweat </a:t>
            </a:r>
          </a:p>
          <a:p>
            <a:pPr algn="l"/>
            <a:endParaRPr lang="en-US"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3">
            <a:extLst>
              <a:ext uri="{FF2B5EF4-FFF2-40B4-BE49-F238E27FC236}">
                <a16:creationId xmlns:a16="http://schemas.microsoft.com/office/drawing/2014/main" id="{220AF6EC-0A88-40A5-B629-FE439BEB2FDB}"/>
              </a:ext>
            </a:extLst>
          </p:cNvPr>
          <p:cNvSpPr>
            <a:spLocks noChangeArrowheads="1"/>
          </p:cNvSpPr>
          <p:nvPr/>
        </p:nvSpPr>
        <p:spPr bwMode="auto">
          <a:xfrm>
            <a:off x="685800" y="228600"/>
            <a:ext cx="7772400" cy="752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effectLst>
                  <a:outerShdw blurRad="38100" dist="38100" dir="2700000" algn="tl">
                    <a:srgbClr val="000000"/>
                  </a:outerShdw>
                </a:effectLst>
                <a:latin typeface="Tahoma" panose="020B0604030504040204" pitchFamily="34" charset="0"/>
              </a:defRPr>
            </a:lvl1pPr>
            <a:lvl2pPr algn="ctr">
              <a:defRPr sz="4400">
                <a:solidFill>
                  <a:schemeClr val="tx2"/>
                </a:solidFill>
                <a:effectLst>
                  <a:outerShdw blurRad="38100" dist="38100" dir="2700000" algn="tl">
                    <a:srgbClr val="000000"/>
                  </a:outerShdw>
                </a:effectLst>
                <a:latin typeface="Tahoma" panose="020B0604030504040204" pitchFamily="34" charset="0"/>
              </a:defRPr>
            </a:lvl2pPr>
            <a:lvl3pPr algn="ctr">
              <a:defRPr sz="4400">
                <a:solidFill>
                  <a:schemeClr val="tx2"/>
                </a:solidFill>
                <a:effectLst>
                  <a:outerShdw blurRad="38100" dist="38100" dir="2700000" algn="tl">
                    <a:srgbClr val="000000"/>
                  </a:outerShdw>
                </a:effectLst>
                <a:latin typeface="Tahoma" panose="020B0604030504040204" pitchFamily="34" charset="0"/>
              </a:defRPr>
            </a:lvl3pPr>
            <a:lvl4pPr algn="ctr">
              <a:defRPr sz="4400">
                <a:solidFill>
                  <a:schemeClr val="tx2"/>
                </a:solidFill>
                <a:effectLst>
                  <a:outerShdw blurRad="38100" dist="38100" dir="2700000" algn="tl">
                    <a:srgbClr val="000000"/>
                  </a:outerShdw>
                </a:effectLst>
                <a:latin typeface="Tahoma" panose="020B0604030504040204" pitchFamily="34" charset="0"/>
              </a:defRPr>
            </a:lvl4pPr>
            <a:lvl5pPr algn="ctr">
              <a:defRPr sz="4400">
                <a:solidFill>
                  <a:schemeClr val="tx2"/>
                </a:solidFill>
                <a:effectLst>
                  <a:outerShdw blurRad="38100" dist="38100" dir="2700000" algn="tl">
                    <a:srgbClr val="000000"/>
                  </a:outerShdw>
                </a:effectLst>
                <a:latin typeface="Tahoma" panose="020B0604030504040204"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9pPr>
          </a:lstStyle>
          <a:p>
            <a:r>
              <a:rPr lang="en-US" altLang="en-US"/>
              <a:t>Hair</a:t>
            </a:r>
          </a:p>
        </p:txBody>
      </p:sp>
      <p:sp>
        <p:nvSpPr>
          <p:cNvPr id="56324" name="Rectangle 4">
            <a:extLst>
              <a:ext uri="{FF2B5EF4-FFF2-40B4-BE49-F238E27FC236}">
                <a16:creationId xmlns:a16="http://schemas.microsoft.com/office/drawing/2014/main" id="{2D0A74D2-D5AD-406A-B468-E8EFD360242A}"/>
              </a:ext>
            </a:extLst>
          </p:cNvPr>
          <p:cNvSpPr>
            <a:spLocks noGrp="1" noChangeArrowheads="1"/>
          </p:cNvSpPr>
          <p:nvPr>
            <p:ph idx="1"/>
          </p:nvPr>
        </p:nvSpPr>
        <p:spPr>
          <a:xfrm>
            <a:off x="-76200" y="1066800"/>
            <a:ext cx="9296400" cy="4114800"/>
          </a:xfrm>
          <a:noFill/>
          <a:ln/>
        </p:spPr>
        <p:txBody>
          <a:bodyPr/>
          <a:lstStyle/>
          <a:p>
            <a:r>
              <a:rPr lang="en-US" altLang="en-US" sz="2400"/>
              <a:t>The human body is covered with hair, </a:t>
            </a:r>
            <a:r>
              <a:rPr lang="en-US" altLang="en-US" sz="2400" i="1"/>
              <a:t>except</a:t>
            </a:r>
            <a:r>
              <a:rPr lang="en-US" altLang="en-US" sz="2400"/>
              <a:t> palms, soles, lips, portions of external genitalia</a:t>
            </a:r>
          </a:p>
        </p:txBody>
      </p:sp>
      <p:sp>
        <p:nvSpPr>
          <p:cNvPr id="56325" name="Rectangle 5">
            <a:extLst>
              <a:ext uri="{FF2B5EF4-FFF2-40B4-BE49-F238E27FC236}">
                <a16:creationId xmlns:a16="http://schemas.microsoft.com/office/drawing/2014/main" id="{07D56545-15C1-4AD6-8B97-73CC365570D1}"/>
              </a:ext>
            </a:extLst>
          </p:cNvPr>
          <p:cNvSpPr>
            <a:spLocks noChangeArrowheads="1"/>
          </p:cNvSpPr>
          <p:nvPr/>
        </p:nvSpPr>
        <p:spPr bwMode="auto">
          <a:xfrm>
            <a:off x="0" y="2057400"/>
            <a:ext cx="5410200" cy="3531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chemeClr val="hlink"/>
              </a:buClr>
              <a:buSzPct val="80000"/>
              <a:buFont typeface="Arial" panose="020B0604020202020204" pitchFamily="34" charset="0"/>
              <a:buChar char="►"/>
              <a:defRPr sz="3200">
                <a:solidFill>
                  <a:schemeClr val="tx1"/>
                </a:solidFill>
                <a:effectLst>
                  <a:outerShdw blurRad="38100" dist="38100" dir="2700000" algn="tl">
                    <a:srgbClr val="000000"/>
                  </a:outerShdw>
                </a:effectLst>
                <a:latin typeface="Tahoma" panose="020B0604030504040204" pitchFamily="34" charset="0"/>
              </a:defRPr>
            </a:lvl1pPr>
            <a:lvl2pPr marL="742950" indent="-285750">
              <a:spcBef>
                <a:spcPct val="20000"/>
              </a:spcBef>
              <a:buClr>
                <a:schemeClr val="folHlink"/>
              </a:buClr>
              <a:buFont typeface="Wingdings" panose="05000000000000000000" pitchFamily="2" charset="2"/>
              <a:buChar char="§"/>
              <a:defRPr sz="2800">
                <a:solidFill>
                  <a:schemeClr val="tx1"/>
                </a:solidFill>
                <a:effectLst>
                  <a:outerShdw blurRad="38100" dist="38100" dir="2700000" algn="tl">
                    <a:srgbClr val="000000"/>
                  </a:outerShdw>
                </a:effectLst>
                <a:latin typeface="Tahoma" panose="020B0604030504040204" pitchFamily="34" charset="0"/>
              </a:defRPr>
            </a:lvl2pPr>
            <a:lvl3pPr marL="1143000" indent="-228600">
              <a:spcBef>
                <a:spcPct val="20000"/>
              </a:spcBef>
              <a:buClr>
                <a:schemeClr val="hlink"/>
              </a:buClr>
              <a:buSzPct val="80000"/>
              <a:buFont typeface="Arial" panose="020B0604020202020204" pitchFamily="34" charset="0"/>
              <a:buChar char="►"/>
              <a:defRPr sz="2400">
                <a:solidFill>
                  <a:schemeClr val="tx1"/>
                </a:solidFill>
                <a:effectLst>
                  <a:outerShdw blurRad="38100" dist="38100" dir="2700000" algn="tl">
                    <a:srgbClr val="000000"/>
                  </a:outerShdw>
                </a:effectLst>
                <a:latin typeface="Tahoma" panose="020B0604030504040204" pitchFamily="34" charset="0"/>
              </a:defRPr>
            </a:lvl3pPr>
            <a:lvl4pPr marL="1600200" indent="-228600">
              <a:spcBef>
                <a:spcPct val="20000"/>
              </a:spcBef>
              <a:buClr>
                <a:schemeClr val="folHlink"/>
              </a:buClr>
              <a:buFont typeface="Wingdings" panose="05000000000000000000" pitchFamily="2" charset="2"/>
              <a:buChar char="§"/>
              <a:defRPr sz="2000">
                <a:solidFill>
                  <a:schemeClr val="tx1"/>
                </a:solidFill>
                <a:effectLst>
                  <a:outerShdw blurRad="38100" dist="38100" dir="2700000" algn="tl">
                    <a:srgbClr val="000000"/>
                  </a:outerShdw>
                </a:effectLst>
                <a:latin typeface="Tahoma" panose="020B0604030504040204" pitchFamily="34" charset="0"/>
              </a:defRPr>
            </a:lvl4pPr>
            <a:lvl5pPr marL="2057400" indent="-228600">
              <a:spcBef>
                <a:spcPct val="20000"/>
              </a:spcBef>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5pPr>
            <a:lvl6pPr marL="25146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6pPr>
            <a:lvl7pPr marL="29718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7pPr>
            <a:lvl8pPr marL="34290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8pPr>
            <a:lvl9pPr marL="38862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9pPr>
          </a:lstStyle>
          <a:p>
            <a:r>
              <a:rPr lang="en-US" altLang="en-US" sz="2000" dirty="0">
                <a:effectLst/>
                <a:latin typeface="Arial" panose="020B0604020202020204" pitchFamily="34" charset="0"/>
                <a:cs typeface="Arial" panose="020B0604020202020204" pitchFamily="34" charset="0"/>
              </a:rPr>
              <a:t>Protects and insulates</a:t>
            </a:r>
          </a:p>
          <a:p>
            <a:r>
              <a:rPr lang="en-US" altLang="en-US" sz="2000" dirty="0">
                <a:effectLst/>
                <a:latin typeface="Arial" panose="020B0604020202020204" pitchFamily="34" charset="0"/>
                <a:cs typeface="Arial" panose="020B0604020202020204" pitchFamily="34" charset="0"/>
              </a:rPr>
              <a:t>Guards openings against particles and insects</a:t>
            </a:r>
          </a:p>
          <a:p>
            <a:r>
              <a:rPr lang="en-US" altLang="en-US" sz="2000" dirty="0">
                <a:effectLst/>
                <a:latin typeface="Arial" panose="020B0604020202020204" pitchFamily="34" charset="0"/>
                <a:cs typeface="Arial" panose="020B0604020202020204" pitchFamily="34" charset="0"/>
              </a:rPr>
              <a:t>Is sensitive to very light touch </a:t>
            </a:r>
          </a:p>
          <a:p>
            <a:r>
              <a:rPr lang="en-US" altLang="en-US" sz="2000" dirty="0">
                <a:effectLst/>
                <a:latin typeface="Arial" panose="020B0604020202020204" pitchFamily="34" charset="0"/>
                <a:cs typeface="Arial" panose="020B0604020202020204" pitchFamily="34" charset="0"/>
              </a:rPr>
              <a:t>Hair </a:t>
            </a:r>
            <a:r>
              <a:rPr lang="en-US" altLang="en-US" sz="2000" dirty="0" err="1">
                <a:effectLst/>
                <a:latin typeface="Arial" panose="020B0604020202020204" pitchFamily="34" charset="0"/>
                <a:cs typeface="Arial" panose="020B0604020202020204" pitchFamily="34" charset="0"/>
              </a:rPr>
              <a:t>FollicleIs</a:t>
            </a:r>
            <a:r>
              <a:rPr lang="en-US" altLang="en-US" sz="2000" dirty="0">
                <a:effectLst/>
                <a:latin typeface="Arial" panose="020B0604020202020204" pitchFamily="34" charset="0"/>
                <a:cs typeface="Arial" panose="020B0604020202020204" pitchFamily="34" charset="0"/>
              </a:rPr>
              <a:t> </a:t>
            </a:r>
          </a:p>
          <a:p>
            <a:pPr lvl="1"/>
            <a:r>
              <a:rPr lang="en-US" altLang="en-US" sz="2000" dirty="0">
                <a:effectLst/>
                <a:latin typeface="Arial" panose="020B0604020202020204" pitchFamily="34" charset="0"/>
                <a:cs typeface="Arial" panose="020B0604020202020204" pitchFamily="34" charset="0"/>
              </a:rPr>
              <a:t>located deep in dermis	</a:t>
            </a:r>
          </a:p>
          <a:p>
            <a:pPr lvl="1"/>
            <a:r>
              <a:rPr lang="en-US" altLang="en-US" sz="2000" dirty="0">
                <a:effectLst/>
                <a:latin typeface="Arial" panose="020B0604020202020204" pitchFamily="34" charset="0"/>
                <a:cs typeface="Arial" panose="020B0604020202020204" pitchFamily="34" charset="0"/>
              </a:rPr>
              <a:t>Produces nonliving hairs </a:t>
            </a:r>
          </a:p>
          <a:p>
            <a:pPr lvl="1"/>
            <a:r>
              <a:rPr lang="en-US" altLang="en-US" sz="2000" dirty="0">
                <a:effectLst/>
                <a:latin typeface="Arial" panose="020B0604020202020204" pitchFamily="34" charset="0"/>
                <a:cs typeface="Arial" panose="020B0604020202020204" pitchFamily="34" charset="0"/>
              </a:rPr>
              <a:t>Is wrapped in a dense connective-tissue sheath</a:t>
            </a:r>
          </a:p>
          <a:p>
            <a:pPr lvl="1"/>
            <a:r>
              <a:rPr lang="en-US" altLang="en-US" sz="2000" dirty="0">
                <a:effectLst/>
                <a:latin typeface="Arial" panose="020B0604020202020204" pitchFamily="34" charset="0"/>
                <a:cs typeface="Arial" panose="020B0604020202020204" pitchFamily="34" charset="0"/>
              </a:rPr>
              <a:t>Base is surrounded by sensory </a:t>
            </a:r>
            <a:r>
              <a:rPr lang="en-US" altLang="en-US" sz="2000" dirty="0" smtClean="0">
                <a:effectLst/>
                <a:latin typeface="Arial" panose="020B0604020202020204" pitchFamily="34" charset="0"/>
                <a:cs typeface="Arial" panose="020B0604020202020204" pitchFamily="34" charset="0"/>
              </a:rPr>
              <a:t>nerves</a:t>
            </a:r>
            <a:endParaRPr lang="en-US" altLang="en-US" sz="2400" dirty="0"/>
          </a:p>
          <a:p>
            <a:endParaRPr lang="en-US" altLang="en-US" dirty="0"/>
          </a:p>
        </p:txBody>
      </p:sp>
      <p:pic>
        <p:nvPicPr>
          <p:cNvPr id="56326" name="Picture 6">
            <a:extLst>
              <a:ext uri="{FF2B5EF4-FFF2-40B4-BE49-F238E27FC236}">
                <a16:creationId xmlns:a16="http://schemas.microsoft.com/office/drawing/2014/main" id="{FD87D838-C0CB-4659-9076-CE5217EA27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783" t="11916" r="47957" b="43735"/>
          <a:stretch>
            <a:fillRect/>
          </a:stretch>
        </p:blipFill>
        <p:spPr bwMode="auto">
          <a:xfrm>
            <a:off x="5781675" y="1592882"/>
            <a:ext cx="3362325" cy="44608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5AFC6124-9BEA-4EF3-A925-519017F3DD38}"/>
              </a:ext>
            </a:extLst>
          </p:cNvPr>
          <p:cNvSpPr>
            <a:spLocks noGrp="1" noRot="1" noChangeArrowheads="1"/>
          </p:cNvSpPr>
          <p:nvPr>
            <p:ph type="title"/>
          </p:nvPr>
        </p:nvSpPr>
        <p:spPr>
          <a:xfrm>
            <a:off x="684213" y="404813"/>
            <a:ext cx="7772400" cy="1143000"/>
          </a:xfrm>
        </p:spPr>
        <p:txBody>
          <a:bodyPr/>
          <a:lstStyle/>
          <a:p>
            <a:r>
              <a:rPr lang="en-US" altLang="en-US"/>
              <a:t>Accessory Structures of Hair</a:t>
            </a:r>
          </a:p>
        </p:txBody>
      </p:sp>
      <p:sp>
        <p:nvSpPr>
          <p:cNvPr id="57347" name="Rectangle 3">
            <a:extLst>
              <a:ext uri="{FF2B5EF4-FFF2-40B4-BE49-F238E27FC236}">
                <a16:creationId xmlns:a16="http://schemas.microsoft.com/office/drawing/2014/main" id="{92F8C0FC-F4A0-4B0A-A860-44E926CC6141}"/>
              </a:ext>
            </a:extLst>
          </p:cNvPr>
          <p:cNvSpPr>
            <a:spLocks noGrp="1" noRot="1" noChangeArrowheads="1"/>
          </p:cNvSpPr>
          <p:nvPr>
            <p:ph idx="1"/>
          </p:nvPr>
        </p:nvSpPr>
        <p:spPr>
          <a:xfrm>
            <a:off x="0" y="1628775"/>
            <a:ext cx="7772400" cy="4114800"/>
          </a:xfrm>
        </p:spPr>
        <p:txBody>
          <a:bodyPr/>
          <a:lstStyle/>
          <a:p>
            <a:pPr>
              <a:lnSpc>
                <a:spcPct val="90000"/>
              </a:lnSpc>
            </a:pPr>
            <a:r>
              <a:rPr lang="en-US" altLang="en-US"/>
              <a:t>Arrector pili: </a:t>
            </a:r>
          </a:p>
          <a:p>
            <a:pPr lvl="1">
              <a:lnSpc>
                <a:spcPct val="90000"/>
              </a:lnSpc>
            </a:pPr>
            <a:r>
              <a:rPr lang="en-US" altLang="en-US"/>
              <a:t>involuntary smooth muscle </a:t>
            </a:r>
          </a:p>
          <a:p>
            <a:pPr lvl="1">
              <a:lnSpc>
                <a:spcPct val="90000"/>
              </a:lnSpc>
            </a:pPr>
            <a:r>
              <a:rPr lang="en-US" altLang="en-US"/>
              <a:t>causes hairs to stand up</a:t>
            </a:r>
          </a:p>
          <a:p>
            <a:pPr lvl="1">
              <a:lnSpc>
                <a:spcPct val="90000"/>
              </a:lnSpc>
            </a:pPr>
            <a:r>
              <a:rPr lang="en-US" altLang="en-US"/>
              <a:t>produces “goose bumps”</a:t>
            </a:r>
          </a:p>
          <a:p>
            <a:pPr lvl="1">
              <a:lnSpc>
                <a:spcPct val="90000"/>
              </a:lnSpc>
            </a:pPr>
            <a:endParaRPr lang="en-US" altLang="en-US"/>
          </a:p>
          <a:p>
            <a:pPr>
              <a:lnSpc>
                <a:spcPct val="90000"/>
              </a:lnSpc>
            </a:pPr>
            <a:r>
              <a:rPr lang="en-US" altLang="en-US"/>
              <a:t>Sebaceous glands: </a:t>
            </a:r>
          </a:p>
          <a:p>
            <a:pPr lvl="1">
              <a:lnSpc>
                <a:spcPct val="90000"/>
              </a:lnSpc>
            </a:pPr>
            <a:r>
              <a:rPr lang="en-US" altLang="en-US"/>
              <a:t>lubricate the hair</a:t>
            </a:r>
          </a:p>
          <a:p>
            <a:pPr lvl="1">
              <a:lnSpc>
                <a:spcPct val="90000"/>
              </a:lnSpc>
            </a:pPr>
            <a:r>
              <a:rPr lang="en-US" altLang="en-US"/>
              <a:t>control bacteria</a:t>
            </a:r>
          </a:p>
        </p:txBody>
      </p:sp>
      <p:pic>
        <p:nvPicPr>
          <p:cNvPr id="57348" name="Picture 4">
            <a:extLst>
              <a:ext uri="{FF2B5EF4-FFF2-40B4-BE49-F238E27FC236}">
                <a16:creationId xmlns:a16="http://schemas.microsoft.com/office/drawing/2014/main" id="{B5F21F0F-80AB-467C-9703-412D0F8A2C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8783" t="11916" r="47957" b="43735"/>
          <a:stretch>
            <a:fillRect/>
          </a:stretch>
        </p:blipFill>
        <p:spPr bwMode="auto">
          <a:xfrm>
            <a:off x="5292080" y="1227137"/>
            <a:ext cx="3706813" cy="49180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079CCC1E-2B44-4AB5-A11D-32964119297B}"/>
              </a:ext>
            </a:extLst>
          </p:cNvPr>
          <p:cNvSpPr>
            <a:spLocks noGrp="1" noRot="1" noChangeArrowheads="1"/>
          </p:cNvSpPr>
          <p:nvPr>
            <p:ph type="title"/>
          </p:nvPr>
        </p:nvSpPr>
        <p:spPr>
          <a:xfrm>
            <a:off x="684213" y="333375"/>
            <a:ext cx="7772400" cy="1143000"/>
          </a:xfrm>
        </p:spPr>
        <p:txBody>
          <a:bodyPr/>
          <a:lstStyle/>
          <a:p>
            <a:r>
              <a:rPr lang="en-US" altLang="en-US"/>
              <a:t>Regions of the Hair</a:t>
            </a:r>
          </a:p>
        </p:txBody>
      </p:sp>
      <p:sp>
        <p:nvSpPr>
          <p:cNvPr id="58371" name="Rectangle 3">
            <a:extLst>
              <a:ext uri="{FF2B5EF4-FFF2-40B4-BE49-F238E27FC236}">
                <a16:creationId xmlns:a16="http://schemas.microsoft.com/office/drawing/2014/main" id="{7E62E2CA-EA6C-4213-92D1-90519AAFF4EE}"/>
              </a:ext>
            </a:extLst>
          </p:cNvPr>
          <p:cNvSpPr>
            <a:spLocks noGrp="1" noRot="1" noChangeArrowheads="1"/>
          </p:cNvSpPr>
          <p:nvPr>
            <p:ph idx="1"/>
          </p:nvPr>
        </p:nvSpPr>
        <p:spPr>
          <a:xfrm>
            <a:off x="0" y="1773238"/>
            <a:ext cx="4648200" cy="4032026"/>
          </a:xfrm>
        </p:spPr>
        <p:txBody>
          <a:bodyPr>
            <a:normAutofit lnSpcReduction="10000"/>
          </a:bodyPr>
          <a:lstStyle/>
          <a:p>
            <a:r>
              <a:rPr lang="en-US" altLang="en-US" dirty="0"/>
              <a:t>Hair root:</a:t>
            </a:r>
          </a:p>
          <a:p>
            <a:pPr lvl="1"/>
            <a:r>
              <a:rPr lang="en-US" altLang="en-US" dirty="0"/>
              <a:t>lower part of the hair</a:t>
            </a:r>
          </a:p>
          <a:p>
            <a:pPr lvl="1"/>
            <a:r>
              <a:rPr lang="en-US" altLang="en-US" dirty="0"/>
              <a:t>attached to the integument</a:t>
            </a:r>
          </a:p>
          <a:p>
            <a:r>
              <a:rPr lang="en-US" altLang="en-US" dirty="0"/>
              <a:t>Hair shaft:</a:t>
            </a:r>
          </a:p>
          <a:p>
            <a:pPr lvl="1"/>
            <a:r>
              <a:rPr lang="en-US" altLang="en-US" dirty="0"/>
              <a:t>upper part of the hair</a:t>
            </a:r>
          </a:p>
          <a:p>
            <a:pPr lvl="1"/>
            <a:r>
              <a:rPr lang="en-US" altLang="en-US" dirty="0"/>
              <a:t>not attached to the integument</a:t>
            </a:r>
          </a:p>
        </p:txBody>
      </p:sp>
      <p:pic>
        <p:nvPicPr>
          <p:cNvPr id="58372" name="Picture 4">
            <a:extLst>
              <a:ext uri="{FF2B5EF4-FFF2-40B4-BE49-F238E27FC236}">
                <a16:creationId xmlns:a16="http://schemas.microsoft.com/office/drawing/2014/main" id="{BF9B70F3-0C8B-4E46-B0FE-ED705346DF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3781" t="12201" r="5013" b="50011"/>
          <a:stretch>
            <a:fillRect/>
          </a:stretch>
        </p:blipFill>
        <p:spPr bwMode="auto">
          <a:xfrm>
            <a:off x="4495800" y="1371600"/>
            <a:ext cx="4495800" cy="5334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9EC9BFCF-E681-4371-9829-EFA991F03C8E}"/>
              </a:ext>
            </a:extLst>
          </p:cNvPr>
          <p:cNvSpPr>
            <a:spLocks noGrp="1" noRot="1" noChangeArrowheads="1"/>
          </p:cNvSpPr>
          <p:nvPr>
            <p:ph type="title"/>
          </p:nvPr>
        </p:nvSpPr>
        <p:spPr>
          <a:xfrm>
            <a:off x="684213" y="0"/>
            <a:ext cx="7772400" cy="1143000"/>
          </a:xfrm>
        </p:spPr>
        <p:txBody>
          <a:bodyPr/>
          <a:lstStyle/>
          <a:p>
            <a:r>
              <a:rPr lang="en-US" altLang="en-US"/>
              <a:t>How Hair Grows</a:t>
            </a:r>
          </a:p>
        </p:txBody>
      </p:sp>
      <p:sp>
        <p:nvSpPr>
          <p:cNvPr id="59395" name="Rectangle 3">
            <a:extLst>
              <a:ext uri="{FF2B5EF4-FFF2-40B4-BE49-F238E27FC236}">
                <a16:creationId xmlns:a16="http://schemas.microsoft.com/office/drawing/2014/main" id="{D8C558EC-A168-4E0A-B2C8-C17ACB1050BD}"/>
              </a:ext>
            </a:extLst>
          </p:cNvPr>
          <p:cNvSpPr>
            <a:spLocks noGrp="1" noRot="1" noChangeArrowheads="1"/>
          </p:cNvSpPr>
          <p:nvPr>
            <p:ph idx="1"/>
          </p:nvPr>
        </p:nvSpPr>
        <p:spPr>
          <a:xfrm>
            <a:off x="0" y="981075"/>
            <a:ext cx="5003800" cy="5400675"/>
          </a:xfrm>
          <a:noFill/>
        </p:spPr>
        <p:txBody>
          <a:bodyPr/>
          <a:lstStyle/>
          <a:p>
            <a:pPr>
              <a:lnSpc>
                <a:spcPct val="90000"/>
              </a:lnSpc>
            </a:pPr>
            <a:r>
              <a:rPr lang="en-US" altLang="en-US" sz="2400"/>
              <a:t>Hair begins deep in the dermis:</a:t>
            </a:r>
          </a:p>
          <a:p>
            <a:pPr lvl="1">
              <a:lnSpc>
                <a:spcPct val="90000"/>
              </a:lnSpc>
            </a:pPr>
            <a:r>
              <a:rPr lang="en-US" altLang="en-US" sz="2000"/>
              <a:t>the hair papilla contains capillaries and nerves</a:t>
            </a:r>
          </a:p>
          <a:p>
            <a:pPr lvl="1">
              <a:lnSpc>
                <a:spcPct val="90000"/>
              </a:lnSpc>
            </a:pPr>
            <a:r>
              <a:rPr lang="en-US" altLang="en-US" sz="2000"/>
              <a:t>the hair bulb produces hair matrix</a:t>
            </a:r>
          </a:p>
          <a:p>
            <a:pPr>
              <a:lnSpc>
                <a:spcPct val="90000"/>
              </a:lnSpc>
            </a:pPr>
            <a:endParaRPr lang="en-US" altLang="en-US" sz="2400"/>
          </a:p>
          <a:p>
            <a:pPr>
              <a:lnSpc>
                <a:spcPct val="90000"/>
              </a:lnSpc>
            </a:pPr>
            <a:r>
              <a:rPr lang="en-US" altLang="en-US" sz="2400"/>
              <a:t>Hair Matrix</a:t>
            </a:r>
          </a:p>
          <a:p>
            <a:pPr lvl="1">
              <a:lnSpc>
                <a:spcPct val="90000"/>
              </a:lnSpc>
            </a:pPr>
            <a:r>
              <a:rPr lang="en-US" altLang="en-US" sz="2000"/>
              <a:t>A layer of dividing basal cells</a:t>
            </a:r>
          </a:p>
          <a:p>
            <a:pPr lvl="1">
              <a:lnSpc>
                <a:spcPct val="90000"/>
              </a:lnSpc>
            </a:pPr>
            <a:r>
              <a:rPr lang="en-US" altLang="en-US" sz="2000"/>
              <a:t>Produce hair structure</a:t>
            </a:r>
          </a:p>
          <a:p>
            <a:pPr lvl="1">
              <a:lnSpc>
                <a:spcPct val="90000"/>
              </a:lnSpc>
            </a:pPr>
            <a:r>
              <a:rPr lang="en-US" altLang="en-US" sz="2000"/>
              <a:t>Push hair up and out of skin</a:t>
            </a:r>
          </a:p>
          <a:p>
            <a:pPr lvl="1">
              <a:lnSpc>
                <a:spcPct val="90000"/>
              </a:lnSpc>
            </a:pPr>
            <a:endParaRPr lang="en-US" altLang="en-US" sz="2000"/>
          </a:p>
          <a:p>
            <a:pPr>
              <a:lnSpc>
                <a:spcPct val="90000"/>
              </a:lnSpc>
            </a:pPr>
            <a:r>
              <a:rPr lang="en-US" altLang="en-US" sz="2400"/>
              <a:t>Layers in a Hair</a:t>
            </a:r>
          </a:p>
          <a:p>
            <a:pPr>
              <a:lnSpc>
                <a:spcPct val="90000"/>
              </a:lnSpc>
            </a:pPr>
            <a:endParaRPr lang="en-US" altLang="en-US" sz="2400"/>
          </a:p>
          <a:p>
            <a:pPr lvl="1">
              <a:lnSpc>
                <a:spcPct val="90000"/>
              </a:lnSpc>
            </a:pPr>
            <a:r>
              <a:rPr lang="en-US" altLang="en-US" sz="2000"/>
              <a:t>Medulla:the central core  </a:t>
            </a:r>
          </a:p>
          <a:p>
            <a:pPr lvl="1">
              <a:lnSpc>
                <a:spcPct val="90000"/>
              </a:lnSpc>
            </a:pPr>
            <a:r>
              <a:rPr lang="en-US" altLang="en-US" sz="2000"/>
              <a:t>Cortex:the middle layer </a:t>
            </a:r>
          </a:p>
          <a:p>
            <a:pPr lvl="1">
              <a:lnSpc>
                <a:spcPct val="90000"/>
              </a:lnSpc>
            </a:pPr>
            <a:r>
              <a:rPr lang="en-US" altLang="en-US" sz="2000"/>
              <a:t>Cuticle:the surface layer</a:t>
            </a:r>
          </a:p>
          <a:p>
            <a:pPr>
              <a:lnSpc>
                <a:spcPct val="90000"/>
              </a:lnSpc>
            </a:pPr>
            <a:endParaRPr lang="en-US" altLang="en-US" sz="2400"/>
          </a:p>
        </p:txBody>
      </p:sp>
      <p:sp>
        <p:nvSpPr>
          <p:cNvPr id="59397" name="Rectangle 5">
            <a:extLst>
              <a:ext uri="{FF2B5EF4-FFF2-40B4-BE49-F238E27FC236}">
                <a16:creationId xmlns:a16="http://schemas.microsoft.com/office/drawing/2014/main" id="{AF048E8E-BB51-454F-B1BF-1E2771F3352F}"/>
              </a:ext>
            </a:extLst>
          </p:cNvPr>
          <p:cNvSpPr>
            <a:spLocks noChangeArrowheads="1"/>
          </p:cNvSpPr>
          <p:nvPr/>
        </p:nvSpPr>
        <p:spPr bwMode="auto">
          <a:xfrm>
            <a:off x="3924300" y="2636838"/>
            <a:ext cx="4832350" cy="28400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chemeClr val="hlink"/>
              </a:buClr>
              <a:buSzPct val="80000"/>
              <a:buFont typeface="Arial" panose="020B0604020202020204" pitchFamily="34" charset="0"/>
              <a:buChar char="►"/>
              <a:defRPr sz="3200">
                <a:solidFill>
                  <a:schemeClr val="tx1"/>
                </a:solidFill>
                <a:effectLst>
                  <a:outerShdw blurRad="38100" dist="38100" dir="2700000" algn="tl">
                    <a:srgbClr val="000000"/>
                  </a:outerShdw>
                </a:effectLst>
                <a:latin typeface="Tahoma" panose="020B0604030504040204" pitchFamily="34" charset="0"/>
              </a:defRPr>
            </a:lvl1pPr>
            <a:lvl2pPr marL="742950" indent="-285750">
              <a:spcBef>
                <a:spcPct val="20000"/>
              </a:spcBef>
              <a:buClr>
                <a:schemeClr val="folHlink"/>
              </a:buClr>
              <a:buFont typeface="Wingdings" panose="05000000000000000000" pitchFamily="2" charset="2"/>
              <a:buChar char="§"/>
              <a:defRPr sz="2800">
                <a:solidFill>
                  <a:schemeClr val="tx1"/>
                </a:solidFill>
                <a:effectLst>
                  <a:outerShdw blurRad="38100" dist="38100" dir="2700000" algn="tl">
                    <a:srgbClr val="000000"/>
                  </a:outerShdw>
                </a:effectLst>
                <a:latin typeface="Tahoma" panose="020B0604030504040204" pitchFamily="34" charset="0"/>
              </a:defRPr>
            </a:lvl2pPr>
            <a:lvl3pPr marL="1143000" indent="-228600">
              <a:spcBef>
                <a:spcPct val="20000"/>
              </a:spcBef>
              <a:buClr>
                <a:schemeClr val="hlink"/>
              </a:buClr>
              <a:buSzPct val="80000"/>
              <a:buFont typeface="Arial" panose="020B0604020202020204" pitchFamily="34" charset="0"/>
              <a:buChar char="►"/>
              <a:defRPr sz="2400">
                <a:solidFill>
                  <a:schemeClr val="tx1"/>
                </a:solidFill>
                <a:effectLst>
                  <a:outerShdw blurRad="38100" dist="38100" dir="2700000" algn="tl">
                    <a:srgbClr val="000000"/>
                  </a:outerShdw>
                </a:effectLst>
                <a:latin typeface="Tahoma" panose="020B0604030504040204" pitchFamily="34" charset="0"/>
              </a:defRPr>
            </a:lvl3pPr>
            <a:lvl4pPr marL="1600200" indent="-228600">
              <a:spcBef>
                <a:spcPct val="20000"/>
              </a:spcBef>
              <a:buClr>
                <a:schemeClr val="folHlink"/>
              </a:buClr>
              <a:buFont typeface="Wingdings" panose="05000000000000000000" pitchFamily="2" charset="2"/>
              <a:buChar char="§"/>
              <a:defRPr sz="2000">
                <a:solidFill>
                  <a:schemeClr val="tx1"/>
                </a:solidFill>
                <a:effectLst>
                  <a:outerShdw blurRad="38100" dist="38100" dir="2700000" algn="tl">
                    <a:srgbClr val="000000"/>
                  </a:outerShdw>
                </a:effectLst>
                <a:latin typeface="Tahoma" panose="020B0604030504040204" pitchFamily="34" charset="0"/>
              </a:defRPr>
            </a:lvl4pPr>
            <a:lvl5pPr marL="2057400" indent="-228600">
              <a:spcBef>
                <a:spcPct val="20000"/>
              </a:spcBef>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5pPr>
            <a:lvl6pPr marL="25146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6pPr>
            <a:lvl7pPr marL="29718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7pPr>
            <a:lvl8pPr marL="34290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8pPr>
            <a:lvl9pPr marL="38862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9pPr>
          </a:lstStyle>
          <a:p>
            <a:endParaRPr lang="en-US" altLang="en-US"/>
          </a:p>
        </p:txBody>
      </p:sp>
      <p:pic>
        <p:nvPicPr>
          <p:cNvPr id="59400" name="Picture 8">
            <a:extLst>
              <a:ext uri="{FF2B5EF4-FFF2-40B4-BE49-F238E27FC236}">
                <a16:creationId xmlns:a16="http://schemas.microsoft.com/office/drawing/2014/main" id="{60F0DE9C-3CF0-46A4-BE0C-5B4EA8C475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468" t="54187" r="51155" b="22769"/>
          <a:stretch>
            <a:fillRect/>
          </a:stretch>
        </p:blipFill>
        <p:spPr bwMode="auto">
          <a:xfrm>
            <a:off x="4643438" y="2133600"/>
            <a:ext cx="4500562" cy="41290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77528A1F-E8FB-4FF1-9845-36D8E42A89EF}"/>
              </a:ext>
            </a:extLst>
          </p:cNvPr>
          <p:cNvSpPr>
            <a:spLocks noGrp="1" noRot="1" noChangeArrowheads="1"/>
          </p:cNvSpPr>
          <p:nvPr>
            <p:ph type="title"/>
          </p:nvPr>
        </p:nvSpPr>
        <p:spPr>
          <a:xfrm>
            <a:off x="685800" y="-228600"/>
            <a:ext cx="7772400" cy="1143000"/>
          </a:xfrm>
        </p:spPr>
        <p:txBody>
          <a:bodyPr/>
          <a:lstStyle/>
          <a:p>
            <a:r>
              <a:rPr lang="en-US" altLang="en-US"/>
              <a:t>Keratin</a:t>
            </a:r>
          </a:p>
        </p:txBody>
      </p:sp>
      <p:sp>
        <p:nvSpPr>
          <p:cNvPr id="60419" name="Rectangle 3">
            <a:extLst>
              <a:ext uri="{FF2B5EF4-FFF2-40B4-BE49-F238E27FC236}">
                <a16:creationId xmlns:a16="http://schemas.microsoft.com/office/drawing/2014/main" id="{C22A0F9F-25E0-4649-835E-A5F12ECB10D0}"/>
              </a:ext>
            </a:extLst>
          </p:cNvPr>
          <p:cNvSpPr>
            <a:spLocks noGrp="1" noRot="1" noChangeArrowheads="1"/>
          </p:cNvSpPr>
          <p:nvPr>
            <p:ph idx="1"/>
          </p:nvPr>
        </p:nvSpPr>
        <p:spPr>
          <a:xfrm>
            <a:off x="0" y="685800"/>
            <a:ext cx="4572000" cy="5838825"/>
          </a:xfrm>
        </p:spPr>
        <p:txBody>
          <a:bodyPr/>
          <a:lstStyle/>
          <a:p>
            <a:pPr>
              <a:lnSpc>
                <a:spcPct val="90000"/>
              </a:lnSpc>
            </a:pPr>
            <a:r>
              <a:rPr lang="en-US" altLang="en-US" sz="2400"/>
              <a:t>As hair is produced, it is keratinized:</a:t>
            </a:r>
          </a:p>
          <a:p>
            <a:pPr lvl="1">
              <a:lnSpc>
                <a:spcPct val="90000"/>
              </a:lnSpc>
            </a:pPr>
            <a:r>
              <a:rPr lang="en-US" altLang="en-US" sz="2000"/>
              <a:t>medulla contains flexible soft keratin</a:t>
            </a:r>
          </a:p>
          <a:p>
            <a:pPr lvl="1">
              <a:lnSpc>
                <a:spcPct val="90000"/>
              </a:lnSpc>
            </a:pPr>
            <a:r>
              <a:rPr lang="en-US" altLang="en-US" sz="2000"/>
              <a:t>cortex and cuticle contain stiff hard keratin</a:t>
            </a:r>
          </a:p>
          <a:p>
            <a:pPr lvl="1">
              <a:lnSpc>
                <a:spcPct val="90000"/>
              </a:lnSpc>
            </a:pPr>
            <a:endParaRPr lang="en-US" altLang="en-US" sz="2000"/>
          </a:p>
          <a:p>
            <a:pPr>
              <a:lnSpc>
                <a:spcPct val="90000"/>
              </a:lnSpc>
            </a:pPr>
            <a:r>
              <a:rPr lang="en-US" altLang="en-US" sz="2400"/>
              <a:t>Layers in the Follicle</a:t>
            </a:r>
          </a:p>
          <a:p>
            <a:pPr lvl="1">
              <a:lnSpc>
                <a:spcPct val="90000"/>
              </a:lnSpc>
            </a:pPr>
            <a:r>
              <a:rPr lang="en-US" altLang="en-US" sz="1600"/>
              <a:t>Internal root sheath:</a:t>
            </a:r>
          </a:p>
          <a:p>
            <a:pPr lvl="2">
              <a:lnSpc>
                <a:spcPct val="90000"/>
              </a:lnSpc>
            </a:pPr>
            <a:r>
              <a:rPr lang="en-US" altLang="en-US" sz="1600"/>
              <a:t>the inner layer</a:t>
            </a:r>
          </a:p>
          <a:p>
            <a:pPr lvl="2">
              <a:lnSpc>
                <a:spcPct val="90000"/>
              </a:lnSpc>
            </a:pPr>
            <a:r>
              <a:rPr lang="en-US" altLang="en-US" sz="1600"/>
              <a:t>contacts the cuticle in lower hair root</a:t>
            </a:r>
          </a:p>
          <a:p>
            <a:pPr lvl="1">
              <a:lnSpc>
                <a:spcPct val="90000"/>
              </a:lnSpc>
            </a:pPr>
            <a:r>
              <a:rPr lang="en-US" altLang="en-US" sz="1600"/>
              <a:t>External root sheath: </a:t>
            </a:r>
          </a:p>
          <a:p>
            <a:pPr lvl="2">
              <a:lnSpc>
                <a:spcPct val="90000"/>
              </a:lnSpc>
            </a:pPr>
            <a:r>
              <a:rPr lang="en-US" altLang="en-US" sz="1600"/>
              <a:t>extends from skin surface to hair matrix</a:t>
            </a:r>
          </a:p>
          <a:p>
            <a:pPr lvl="1">
              <a:lnSpc>
                <a:spcPct val="90000"/>
              </a:lnSpc>
            </a:pPr>
            <a:r>
              <a:rPr lang="en-US" altLang="en-US" sz="1600"/>
              <a:t>Glassy membrane:</a:t>
            </a:r>
          </a:p>
          <a:p>
            <a:pPr lvl="2">
              <a:lnSpc>
                <a:spcPct val="90000"/>
              </a:lnSpc>
            </a:pPr>
            <a:r>
              <a:rPr lang="en-US" altLang="en-US" sz="1600"/>
              <a:t>a dense connective-tissue sheath</a:t>
            </a:r>
          </a:p>
          <a:p>
            <a:pPr lvl="2">
              <a:lnSpc>
                <a:spcPct val="90000"/>
              </a:lnSpc>
            </a:pPr>
            <a:r>
              <a:rPr lang="en-US" altLang="en-US" sz="1600"/>
              <a:t>contacts connective tissues of dermis</a:t>
            </a:r>
          </a:p>
          <a:p>
            <a:pPr>
              <a:lnSpc>
                <a:spcPct val="90000"/>
              </a:lnSpc>
            </a:pPr>
            <a:endParaRPr lang="en-US" altLang="en-US" sz="2400"/>
          </a:p>
        </p:txBody>
      </p:sp>
      <p:pic>
        <p:nvPicPr>
          <p:cNvPr id="60420" name="Picture 4">
            <a:extLst>
              <a:ext uri="{FF2B5EF4-FFF2-40B4-BE49-F238E27FC236}">
                <a16:creationId xmlns:a16="http://schemas.microsoft.com/office/drawing/2014/main" id="{387FDC65-37C4-4CFB-9ACD-CD3D347776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0014" t="54282" r="2777" b="9233"/>
          <a:stretch>
            <a:fillRect/>
          </a:stretch>
        </p:blipFill>
        <p:spPr bwMode="auto">
          <a:xfrm>
            <a:off x="4859338" y="836613"/>
            <a:ext cx="4284662" cy="42846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D9E40ADE-0678-40A0-875F-333B73A13DCB}"/>
              </a:ext>
            </a:extLst>
          </p:cNvPr>
          <p:cNvSpPr>
            <a:spLocks noGrp="1" noRot="1" noChangeArrowheads="1"/>
          </p:cNvSpPr>
          <p:nvPr>
            <p:ph type="title"/>
          </p:nvPr>
        </p:nvSpPr>
        <p:spPr>
          <a:xfrm>
            <a:off x="574675" y="241300"/>
            <a:ext cx="8069263" cy="1081088"/>
          </a:xfrm>
        </p:spPr>
        <p:txBody>
          <a:bodyPr/>
          <a:lstStyle/>
          <a:p>
            <a:r>
              <a:rPr lang="en-US" altLang="en-US"/>
              <a:t>Hair Growth Cycle</a:t>
            </a:r>
          </a:p>
        </p:txBody>
      </p:sp>
      <p:sp>
        <p:nvSpPr>
          <p:cNvPr id="61443" name="Rectangle 3">
            <a:extLst>
              <a:ext uri="{FF2B5EF4-FFF2-40B4-BE49-F238E27FC236}">
                <a16:creationId xmlns:a16="http://schemas.microsoft.com/office/drawing/2014/main" id="{0C0EC59D-60F9-4955-9966-2FACD5298FE7}"/>
              </a:ext>
            </a:extLst>
          </p:cNvPr>
          <p:cNvSpPr>
            <a:spLocks noGrp="1" noRot="1" noChangeArrowheads="1"/>
          </p:cNvSpPr>
          <p:nvPr>
            <p:ph idx="1"/>
          </p:nvPr>
        </p:nvSpPr>
        <p:spPr>
          <a:xfrm>
            <a:off x="755650" y="1557338"/>
            <a:ext cx="8027988" cy="3887886"/>
          </a:xfrm>
        </p:spPr>
        <p:txBody>
          <a:bodyPr>
            <a:normAutofit fontScale="92500" lnSpcReduction="10000"/>
          </a:bodyPr>
          <a:lstStyle/>
          <a:p>
            <a:pPr>
              <a:lnSpc>
                <a:spcPct val="90000"/>
              </a:lnSpc>
            </a:pPr>
            <a:r>
              <a:rPr lang="en-US" altLang="en-US" sz="2800" dirty="0"/>
              <a:t>Growing hair:</a:t>
            </a:r>
          </a:p>
          <a:p>
            <a:pPr lvl="1">
              <a:lnSpc>
                <a:spcPct val="90000"/>
              </a:lnSpc>
            </a:pPr>
            <a:r>
              <a:rPr lang="en-US" altLang="en-US" sz="2400" dirty="0"/>
              <a:t>is firmly attached to matrix </a:t>
            </a:r>
          </a:p>
          <a:p>
            <a:pPr lvl="1">
              <a:lnSpc>
                <a:spcPct val="90000"/>
              </a:lnSpc>
            </a:pPr>
            <a:endParaRPr lang="en-US" altLang="en-US" sz="2400" dirty="0"/>
          </a:p>
          <a:p>
            <a:pPr>
              <a:lnSpc>
                <a:spcPct val="90000"/>
              </a:lnSpc>
            </a:pPr>
            <a:r>
              <a:rPr lang="en-US" altLang="en-US" sz="2800" dirty="0"/>
              <a:t>Club hair:</a:t>
            </a:r>
          </a:p>
          <a:p>
            <a:pPr lvl="1">
              <a:lnSpc>
                <a:spcPct val="90000"/>
              </a:lnSpc>
            </a:pPr>
            <a:r>
              <a:rPr lang="en-US" altLang="en-US" sz="2400" dirty="0"/>
              <a:t>is not growing</a:t>
            </a:r>
          </a:p>
          <a:p>
            <a:pPr lvl="1">
              <a:lnSpc>
                <a:spcPct val="90000"/>
              </a:lnSpc>
            </a:pPr>
            <a:r>
              <a:rPr lang="en-US" altLang="en-US" sz="2400" dirty="0"/>
              <a:t>is attached to an inactive follicle</a:t>
            </a:r>
          </a:p>
          <a:p>
            <a:pPr lvl="1">
              <a:lnSpc>
                <a:spcPct val="90000"/>
              </a:lnSpc>
            </a:pPr>
            <a:endParaRPr lang="en-US" altLang="en-US" sz="2400" dirty="0"/>
          </a:p>
          <a:p>
            <a:pPr>
              <a:lnSpc>
                <a:spcPct val="90000"/>
              </a:lnSpc>
            </a:pPr>
            <a:r>
              <a:rPr lang="en-US" altLang="en-US" sz="2800" dirty="0"/>
              <a:t>New hair growth cycle:</a:t>
            </a:r>
          </a:p>
          <a:p>
            <a:pPr lvl="1">
              <a:lnSpc>
                <a:spcPct val="90000"/>
              </a:lnSpc>
            </a:pPr>
            <a:r>
              <a:rPr lang="en-US" altLang="en-US" sz="2400" dirty="0"/>
              <a:t>follicle becomes active</a:t>
            </a:r>
          </a:p>
          <a:p>
            <a:pPr lvl="1">
              <a:lnSpc>
                <a:spcPct val="90000"/>
              </a:lnSpc>
            </a:pPr>
            <a:r>
              <a:rPr lang="en-US" altLang="en-US" sz="2400" dirty="0"/>
              <a:t>produces new hair</a:t>
            </a:r>
          </a:p>
          <a:p>
            <a:pPr lvl="1">
              <a:lnSpc>
                <a:spcPct val="90000"/>
              </a:lnSpc>
            </a:pPr>
            <a:r>
              <a:rPr lang="en-US" altLang="en-US" sz="2400" dirty="0"/>
              <a:t>club hair is shed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DD6B2939-7451-4B46-BCB8-B90B121B122B}"/>
              </a:ext>
            </a:extLst>
          </p:cNvPr>
          <p:cNvSpPr>
            <a:spLocks noChangeArrowheads="1"/>
          </p:cNvSpPr>
          <p:nvPr/>
        </p:nvSpPr>
        <p:spPr bwMode="auto">
          <a:xfrm>
            <a:off x="0" y="-304800"/>
            <a:ext cx="84582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effectLst>
                  <a:outerShdw blurRad="38100" dist="38100" dir="2700000" algn="tl">
                    <a:srgbClr val="000000"/>
                  </a:outerShdw>
                </a:effectLst>
                <a:latin typeface="Tahoma" panose="020B0604030504040204" pitchFamily="34" charset="0"/>
              </a:defRPr>
            </a:lvl1pPr>
            <a:lvl2pPr algn="ctr">
              <a:defRPr sz="4400">
                <a:solidFill>
                  <a:schemeClr val="tx2"/>
                </a:solidFill>
                <a:effectLst>
                  <a:outerShdw blurRad="38100" dist="38100" dir="2700000" algn="tl">
                    <a:srgbClr val="000000"/>
                  </a:outerShdw>
                </a:effectLst>
                <a:latin typeface="Tahoma" panose="020B0604030504040204" pitchFamily="34" charset="0"/>
              </a:defRPr>
            </a:lvl2pPr>
            <a:lvl3pPr algn="ctr">
              <a:defRPr sz="4400">
                <a:solidFill>
                  <a:schemeClr val="tx2"/>
                </a:solidFill>
                <a:effectLst>
                  <a:outerShdw blurRad="38100" dist="38100" dir="2700000" algn="tl">
                    <a:srgbClr val="000000"/>
                  </a:outerShdw>
                </a:effectLst>
                <a:latin typeface="Tahoma" panose="020B0604030504040204" pitchFamily="34" charset="0"/>
              </a:defRPr>
            </a:lvl3pPr>
            <a:lvl4pPr algn="ctr">
              <a:defRPr sz="4400">
                <a:solidFill>
                  <a:schemeClr val="tx2"/>
                </a:solidFill>
                <a:effectLst>
                  <a:outerShdw blurRad="38100" dist="38100" dir="2700000" algn="tl">
                    <a:srgbClr val="000000"/>
                  </a:outerShdw>
                </a:effectLst>
                <a:latin typeface="Tahoma" panose="020B0604030504040204" pitchFamily="34" charset="0"/>
              </a:defRPr>
            </a:lvl4pPr>
            <a:lvl5pPr algn="ctr">
              <a:defRPr sz="4400">
                <a:solidFill>
                  <a:schemeClr val="tx2"/>
                </a:solidFill>
                <a:effectLst>
                  <a:outerShdw blurRad="38100" dist="38100" dir="2700000" algn="tl">
                    <a:srgbClr val="000000"/>
                  </a:outerShdw>
                </a:effectLst>
                <a:latin typeface="Tahoma" panose="020B0604030504040204"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9pPr>
          </a:lstStyle>
          <a:p>
            <a:r>
              <a:rPr lang="en-US" altLang="en-US"/>
              <a:t>Types of Hairs</a:t>
            </a:r>
          </a:p>
        </p:txBody>
      </p:sp>
      <p:sp>
        <p:nvSpPr>
          <p:cNvPr id="62467" name="Rectangle 3">
            <a:extLst>
              <a:ext uri="{FF2B5EF4-FFF2-40B4-BE49-F238E27FC236}">
                <a16:creationId xmlns:a16="http://schemas.microsoft.com/office/drawing/2014/main" id="{F5DFEB96-20DB-481D-B3B8-8E20030125E3}"/>
              </a:ext>
            </a:extLst>
          </p:cNvPr>
          <p:cNvSpPr>
            <a:spLocks noChangeArrowheads="1"/>
          </p:cNvSpPr>
          <p:nvPr/>
        </p:nvSpPr>
        <p:spPr bwMode="auto">
          <a:xfrm>
            <a:off x="0" y="609600"/>
            <a:ext cx="84582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chemeClr val="hlink"/>
              </a:buClr>
              <a:buSzPct val="80000"/>
              <a:buFont typeface="Arial" panose="020B0604020202020204" pitchFamily="34" charset="0"/>
              <a:buChar char="►"/>
              <a:defRPr sz="3200">
                <a:solidFill>
                  <a:schemeClr val="tx1"/>
                </a:solidFill>
                <a:effectLst>
                  <a:outerShdw blurRad="38100" dist="38100" dir="2700000" algn="tl">
                    <a:srgbClr val="000000"/>
                  </a:outerShdw>
                </a:effectLst>
                <a:latin typeface="Tahoma" panose="020B0604030504040204" pitchFamily="34" charset="0"/>
              </a:defRPr>
            </a:lvl1pPr>
            <a:lvl2pPr marL="742950" indent="-285750">
              <a:spcBef>
                <a:spcPct val="20000"/>
              </a:spcBef>
              <a:buClr>
                <a:schemeClr val="folHlink"/>
              </a:buClr>
              <a:buFont typeface="Wingdings" panose="05000000000000000000" pitchFamily="2" charset="2"/>
              <a:buChar char="§"/>
              <a:defRPr sz="2800">
                <a:solidFill>
                  <a:schemeClr val="tx1"/>
                </a:solidFill>
                <a:effectLst>
                  <a:outerShdw blurRad="38100" dist="38100" dir="2700000" algn="tl">
                    <a:srgbClr val="000000"/>
                  </a:outerShdw>
                </a:effectLst>
                <a:latin typeface="Tahoma" panose="020B0604030504040204" pitchFamily="34" charset="0"/>
              </a:defRPr>
            </a:lvl2pPr>
            <a:lvl3pPr marL="1143000" indent="-228600">
              <a:spcBef>
                <a:spcPct val="20000"/>
              </a:spcBef>
              <a:buClr>
                <a:schemeClr val="hlink"/>
              </a:buClr>
              <a:buSzPct val="80000"/>
              <a:buFont typeface="Arial" panose="020B0604020202020204" pitchFamily="34" charset="0"/>
              <a:buChar char="►"/>
              <a:defRPr sz="2400">
                <a:solidFill>
                  <a:schemeClr val="tx1"/>
                </a:solidFill>
                <a:effectLst>
                  <a:outerShdw blurRad="38100" dist="38100" dir="2700000" algn="tl">
                    <a:srgbClr val="000000"/>
                  </a:outerShdw>
                </a:effectLst>
                <a:latin typeface="Tahoma" panose="020B0604030504040204" pitchFamily="34" charset="0"/>
              </a:defRPr>
            </a:lvl3pPr>
            <a:lvl4pPr marL="1600200" indent="-228600">
              <a:spcBef>
                <a:spcPct val="20000"/>
              </a:spcBef>
              <a:buClr>
                <a:schemeClr val="folHlink"/>
              </a:buClr>
              <a:buFont typeface="Wingdings" panose="05000000000000000000" pitchFamily="2" charset="2"/>
              <a:buChar char="§"/>
              <a:defRPr sz="2000">
                <a:solidFill>
                  <a:schemeClr val="tx1"/>
                </a:solidFill>
                <a:effectLst>
                  <a:outerShdw blurRad="38100" dist="38100" dir="2700000" algn="tl">
                    <a:srgbClr val="000000"/>
                  </a:outerShdw>
                </a:effectLst>
                <a:latin typeface="Tahoma" panose="020B0604030504040204" pitchFamily="34" charset="0"/>
              </a:defRPr>
            </a:lvl4pPr>
            <a:lvl5pPr marL="2057400" indent="-228600">
              <a:spcBef>
                <a:spcPct val="20000"/>
              </a:spcBef>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5pPr>
            <a:lvl6pPr marL="25146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6pPr>
            <a:lvl7pPr marL="29718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7pPr>
            <a:lvl8pPr marL="34290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8pPr>
            <a:lvl9pPr marL="38862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9pPr>
          </a:lstStyle>
          <a:p>
            <a:r>
              <a:rPr lang="en-US" altLang="en-US"/>
              <a:t>Vellus hairs: </a:t>
            </a:r>
          </a:p>
          <a:p>
            <a:pPr lvl="1"/>
            <a:r>
              <a:rPr lang="en-US" altLang="en-US"/>
              <a:t>soft, fine </a:t>
            </a:r>
          </a:p>
          <a:p>
            <a:pPr lvl="1"/>
            <a:r>
              <a:rPr lang="en-US" altLang="en-US"/>
              <a:t>cover body surface</a:t>
            </a:r>
          </a:p>
          <a:p>
            <a:r>
              <a:rPr lang="en-US" altLang="en-US"/>
              <a:t>Terminal hairs: </a:t>
            </a:r>
          </a:p>
          <a:p>
            <a:pPr lvl="1"/>
            <a:r>
              <a:rPr lang="en-US" altLang="en-US"/>
              <a:t>heavy, pigmented</a:t>
            </a:r>
          </a:p>
          <a:p>
            <a:pPr lvl="1"/>
            <a:r>
              <a:rPr lang="en-US" altLang="en-US"/>
              <a:t>head and eyebrows</a:t>
            </a:r>
          </a:p>
          <a:p>
            <a:pPr lvl="1"/>
            <a:r>
              <a:rPr lang="en-US" altLang="en-US"/>
              <a:t>other parts of body after puberty</a:t>
            </a:r>
          </a:p>
        </p:txBody>
      </p:sp>
      <p:sp>
        <p:nvSpPr>
          <p:cNvPr id="62468" name="Rectangle 4">
            <a:extLst>
              <a:ext uri="{FF2B5EF4-FFF2-40B4-BE49-F238E27FC236}">
                <a16:creationId xmlns:a16="http://schemas.microsoft.com/office/drawing/2014/main" id="{28DBA7E7-87B7-49B4-862E-7E59C9F1668D}"/>
              </a:ext>
            </a:extLst>
          </p:cNvPr>
          <p:cNvSpPr>
            <a:spLocks noGrp="1" noChangeArrowheads="1"/>
          </p:cNvSpPr>
          <p:nvPr>
            <p:ph type="title"/>
          </p:nvPr>
        </p:nvSpPr>
        <p:spPr>
          <a:xfrm>
            <a:off x="685800" y="4267200"/>
            <a:ext cx="7772400" cy="1143000"/>
          </a:xfrm>
          <a:noFill/>
          <a:ln/>
        </p:spPr>
        <p:txBody>
          <a:bodyPr/>
          <a:lstStyle/>
          <a:p>
            <a:r>
              <a:rPr lang="en-US" altLang="en-US"/>
              <a:t>Hair Color</a:t>
            </a:r>
          </a:p>
        </p:txBody>
      </p:sp>
      <p:sp>
        <p:nvSpPr>
          <p:cNvPr id="62469" name="Rectangle 5">
            <a:extLst>
              <a:ext uri="{FF2B5EF4-FFF2-40B4-BE49-F238E27FC236}">
                <a16:creationId xmlns:a16="http://schemas.microsoft.com/office/drawing/2014/main" id="{1DD6CA00-19F8-4D16-8794-057D2EC6E742}"/>
              </a:ext>
            </a:extLst>
          </p:cNvPr>
          <p:cNvSpPr>
            <a:spLocks noGrp="1" noChangeArrowheads="1"/>
          </p:cNvSpPr>
          <p:nvPr>
            <p:ph idx="1"/>
          </p:nvPr>
        </p:nvSpPr>
        <p:spPr>
          <a:xfrm>
            <a:off x="0" y="5299075"/>
            <a:ext cx="9144000" cy="1298575"/>
          </a:xfrm>
          <a:noFill/>
          <a:ln/>
        </p:spPr>
        <p:txBody>
          <a:bodyPr/>
          <a:lstStyle/>
          <a:p>
            <a:r>
              <a:rPr lang="en-US" altLang="en-US" dirty="0"/>
              <a:t>Produced by melanocytes at the hair papilla</a:t>
            </a:r>
          </a:p>
          <a:p>
            <a:r>
              <a:rPr lang="en-US" altLang="en-US" dirty="0"/>
              <a:t>Determined by genes</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69D6F747-C2B3-4F1E-BE4E-2FC1121EEBD6}"/>
              </a:ext>
            </a:extLst>
          </p:cNvPr>
          <p:cNvSpPr>
            <a:spLocks noGrp="1" noRot="1" noChangeArrowheads="1"/>
          </p:cNvSpPr>
          <p:nvPr>
            <p:ph type="title"/>
          </p:nvPr>
        </p:nvSpPr>
        <p:spPr/>
        <p:txBody>
          <a:bodyPr/>
          <a:lstStyle/>
          <a:p>
            <a:r>
              <a:rPr lang="en-GB" altLang="en-US"/>
              <a:t>Glands</a:t>
            </a:r>
          </a:p>
        </p:txBody>
      </p:sp>
      <p:sp>
        <p:nvSpPr>
          <p:cNvPr id="63491" name="Rectangle 3">
            <a:extLst>
              <a:ext uri="{FF2B5EF4-FFF2-40B4-BE49-F238E27FC236}">
                <a16:creationId xmlns:a16="http://schemas.microsoft.com/office/drawing/2014/main" id="{22B8D6C4-DC9E-4072-B8AC-9E9A750B410A}"/>
              </a:ext>
            </a:extLst>
          </p:cNvPr>
          <p:cNvSpPr>
            <a:spLocks noGrp="1" noRot="1" noChangeArrowheads="1"/>
          </p:cNvSpPr>
          <p:nvPr>
            <p:ph idx="1"/>
          </p:nvPr>
        </p:nvSpPr>
        <p:spPr/>
        <p:txBody>
          <a:bodyPr/>
          <a:lstStyle/>
          <a:p>
            <a:r>
              <a:rPr lang="en-US" altLang="en-US" b="1"/>
              <a:t>Sudoriferous Glands</a:t>
            </a:r>
          </a:p>
          <a:p>
            <a:r>
              <a:rPr lang="en-US" altLang="en-US" b="1"/>
              <a:t>Eccrine Sweat Glands</a:t>
            </a:r>
          </a:p>
          <a:p>
            <a:r>
              <a:rPr lang="en-US" altLang="en-US" b="1"/>
              <a:t>Apocrine Sweat Glands</a:t>
            </a:r>
          </a:p>
          <a:p>
            <a:r>
              <a:rPr lang="en-US" altLang="en-US" b="1"/>
              <a:t>Ceruminous Glands</a:t>
            </a:r>
          </a:p>
          <a:p>
            <a:r>
              <a:rPr lang="en-US" altLang="en-US" b="1"/>
              <a:t>Mammary Glands</a:t>
            </a:r>
          </a:p>
          <a:p>
            <a:r>
              <a:rPr lang="en-US" altLang="en-US" b="1"/>
              <a:t>Sebaceous/Oil Glands</a:t>
            </a:r>
          </a:p>
          <a:p>
            <a:endParaRPr lang="en-US" altLang="en-US" b="1"/>
          </a:p>
          <a:p>
            <a:endParaRPr lang="en-US" altLang="en-US" b="1"/>
          </a:p>
          <a:p>
            <a:endParaRPr lang="en-GB" altLang="en-US" b="1"/>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FF2DA8C4-3903-429A-9142-E1EC478628EE}"/>
              </a:ext>
            </a:extLst>
          </p:cNvPr>
          <p:cNvSpPr>
            <a:spLocks noGrp="1" noChangeArrowheads="1"/>
          </p:cNvSpPr>
          <p:nvPr>
            <p:ph type="title"/>
          </p:nvPr>
        </p:nvSpPr>
        <p:spPr/>
        <p:txBody>
          <a:bodyPr/>
          <a:lstStyle/>
          <a:p>
            <a:r>
              <a:rPr lang="en-US" altLang="en-US" b="1"/>
              <a:t>Sudoriferous Glands</a:t>
            </a:r>
          </a:p>
        </p:txBody>
      </p:sp>
      <p:sp>
        <p:nvSpPr>
          <p:cNvPr id="43011" name="Rectangle 3">
            <a:extLst>
              <a:ext uri="{FF2B5EF4-FFF2-40B4-BE49-F238E27FC236}">
                <a16:creationId xmlns:a16="http://schemas.microsoft.com/office/drawing/2014/main" id="{5BED5CE9-EA53-4088-B500-40952B0133BE}"/>
              </a:ext>
            </a:extLst>
          </p:cNvPr>
          <p:cNvSpPr>
            <a:spLocks noGrp="1" noChangeArrowheads="1"/>
          </p:cNvSpPr>
          <p:nvPr>
            <p:ph idx="1"/>
          </p:nvPr>
        </p:nvSpPr>
        <p:spPr/>
        <p:txBody>
          <a:bodyPr/>
          <a:lstStyle/>
          <a:p>
            <a:pPr algn="l">
              <a:buFont typeface="Arial" panose="020B0604020202020204" pitchFamily="34" charset="0"/>
              <a:buChar char="►"/>
            </a:pPr>
            <a:r>
              <a:rPr lang="en-US" altLang="en-US"/>
              <a:t> Sweat Glands: 2.5 million per person</a:t>
            </a:r>
          </a:p>
          <a:p>
            <a:pPr algn="l">
              <a:buFont typeface="Arial" panose="020B0604020202020204" pitchFamily="34" charset="0"/>
              <a:buChar char="►"/>
            </a:pPr>
            <a:r>
              <a:rPr lang="en-US" altLang="en-US"/>
              <a:t> Cover entire skin surface except for </a:t>
            </a:r>
            <a:br>
              <a:rPr lang="en-US" altLang="en-US"/>
            </a:br>
            <a:r>
              <a:rPr lang="en-US" altLang="en-US"/>
              <a:t>  nipples and parts of external genitalia</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F3510993-A84C-49C7-81FA-F5AEDAC5B262}"/>
              </a:ext>
            </a:extLst>
          </p:cNvPr>
          <p:cNvSpPr>
            <a:spLocks noGrp="1" noRot="1" noChangeArrowheads="1"/>
          </p:cNvSpPr>
          <p:nvPr>
            <p:ph type="title"/>
          </p:nvPr>
        </p:nvSpPr>
        <p:spPr/>
        <p:txBody>
          <a:bodyPr/>
          <a:lstStyle/>
          <a:p>
            <a:r>
              <a:rPr lang="en-US" altLang="en-US" b="1"/>
              <a:t>Eccrine Sweat Glands</a:t>
            </a:r>
          </a:p>
        </p:txBody>
      </p:sp>
      <p:sp>
        <p:nvSpPr>
          <p:cNvPr id="44035" name="Rectangle 3">
            <a:extLst>
              <a:ext uri="{FF2B5EF4-FFF2-40B4-BE49-F238E27FC236}">
                <a16:creationId xmlns:a16="http://schemas.microsoft.com/office/drawing/2014/main" id="{ACBE9A09-49BC-47D5-B707-0CDA094850DC}"/>
              </a:ext>
            </a:extLst>
          </p:cNvPr>
          <p:cNvSpPr>
            <a:spLocks noGrp="1" noRot="1" noChangeArrowheads="1"/>
          </p:cNvSpPr>
          <p:nvPr>
            <p:ph idx="1"/>
          </p:nvPr>
        </p:nvSpPr>
        <p:spPr/>
        <p:txBody>
          <a:bodyPr>
            <a:normAutofit lnSpcReduction="10000"/>
          </a:bodyPr>
          <a:lstStyle/>
          <a:p>
            <a:r>
              <a:rPr lang="en-US" altLang="en-US"/>
              <a:t>Most numerous</a:t>
            </a:r>
          </a:p>
          <a:p>
            <a:r>
              <a:rPr lang="en-US" altLang="en-US"/>
              <a:t>Location: palms, soles of feet, forehead</a:t>
            </a:r>
          </a:p>
          <a:p>
            <a:r>
              <a:rPr lang="en-US" altLang="en-US"/>
              <a:t>Secretion: sweat (99% water, salts, nitrogenous wastes)</a:t>
            </a:r>
          </a:p>
          <a:p>
            <a:r>
              <a:rPr lang="en-US" altLang="en-US"/>
              <a:t>Acidic pH 4 – 6</a:t>
            </a:r>
          </a:p>
          <a:p>
            <a:r>
              <a:rPr lang="en-US" altLang="en-US"/>
              <a:t>Purpose: temperature regulation</a:t>
            </a:r>
          </a:p>
          <a:p>
            <a:r>
              <a:rPr lang="en-US" altLang="en-US"/>
              <a:t>Emotion induced sweating: no control</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EB46296C-11EB-49E4-85B1-FC2436AD97CA}"/>
              </a:ext>
            </a:extLst>
          </p:cNvPr>
          <p:cNvSpPr>
            <a:spLocks noGrp="1" noRot="1" noChangeArrowheads="1"/>
          </p:cNvSpPr>
          <p:nvPr>
            <p:ph type="title"/>
          </p:nvPr>
        </p:nvSpPr>
        <p:spPr/>
        <p:txBody>
          <a:bodyPr/>
          <a:lstStyle/>
          <a:p>
            <a:r>
              <a:rPr lang="en-US" altLang="en-US" b="1"/>
              <a:t>Apocrine Sweat Glands</a:t>
            </a:r>
          </a:p>
        </p:txBody>
      </p:sp>
      <p:sp>
        <p:nvSpPr>
          <p:cNvPr id="45059" name="Rectangle 3">
            <a:extLst>
              <a:ext uri="{FF2B5EF4-FFF2-40B4-BE49-F238E27FC236}">
                <a16:creationId xmlns:a16="http://schemas.microsoft.com/office/drawing/2014/main" id="{26B890A2-7678-4F38-B68F-F53F511B4BE5}"/>
              </a:ext>
            </a:extLst>
          </p:cNvPr>
          <p:cNvSpPr>
            <a:spLocks noGrp="1" noRot="1" noChangeArrowheads="1"/>
          </p:cNvSpPr>
          <p:nvPr>
            <p:ph idx="1"/>
          </p:nvPr>
        </p:nvSpPr>
        <p:spPr/>
        <p:txBody>
          <a:bodyPr/>
          <a:lstStyle/>
          <a:p>
            <a:r>
              <a:rPr lang="en-US" altLang="en-US"/>
              <a:t>Location: axillary, genital areas</a:t>
            </a:r>
          </a:p>
          <a:p>
            <a:r>
              <a:rPr lang="en-US" altLang="en-US"/>
              <a:t>Size: larger than eccrine glands</a:t>
            </a:r>
          </a:p>
          <a:p>
            <a:r>
              <a:rPr lang="en-US" altLang="en-US"/>
              <a:t>Secretions: same as eccrine PLUS fatty deposits and protein</a:t>
            </a:r>
          </a:p>
          <a:p>
            <a:r>
              <a:rPr lang="en-US" altLang="en-US"/>
              <a:t>Foul odor </a:t>
            </a:r>
            <a:r>
              <a:rPr lang="en-US" altLang="en-US">
                <a:sym typeface="Wingdings" panose="05000000000000000000" pitchFamily="2" charset="2"/>
              </a:rPr>
              <a:t> when fats &amp; proteins decompose</a:t>
            </a:r>
          </a:p>
          <a:p>
            <a:r>
              <a:rPr lang="en-US" altLang="en-US">
                <a:sym typeface="Wingdings" panose="05000000000000000000" pitchFamily="2" charset="2"/>
              </a:rPr>
              <a:t>Begin to function at puberty</a:t>
            </a:r>
            <a:endParaRPr lang="en-US"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5927542C-4388-4F0F-8012-E758ADDBEF6C}"/>
              </a:ext>
            </a:extLst>
          </p:cNvPr>
          <p:cNvSpPr>
            <a:spLocks noGrp="1" noRot="1" noChangeArrowheads="1"/>
          </p:cNvSpPr>
          <p:nvPr>
            <p:ph type="title"/>
          </p:nvPr>
        </p:nvSpPr>
        <p:spPr/>
        <p:txBody>
          <a:bodyPr/>
          <a:lstStyle/>
          <a:p>
            <a:r>
              <a:rPr lang="en-US" altLang="en-US" b="1"/>
              <a:t>Ceruminous Glands</a:t>
            </a:r>
          </a:p>
        </p:txBody>
      </p:sp>
      <p:sp>
        <p:nvSpPr>
          <p:cNvPr id="46083" name="Rectangle 3">
            <a:extLst>
              <a:ext uri="{FF2B5EF4-FFF2-40B4-BE49-F238E27FC236}">
                <a16:creationId xmlns:a16="http://schemas.microsoft.com/office/drawing/2014/main" id="{78E4683B-79CA-4805-A0C6-18A240CC3BC3}"/>
              </a:ext>
            </a:extLst>
          </p:cNvPr>
          <p:cNvSpPr>
            <a:spLocks noGrp="1" noRot="1" noChangeArrowheads="1"/>
          </p:cNvSpPr>
          <p:nvPr>
            <p:ph idx="1"/>
          </p:nvPr>
        </p:nvSpPr>
        <p:spPr/>
        <p:txBody>
          <a:bodyPr/>
          <a:lstStyle/>
          <a:p>
            <a:r>
              <a:rPr lang="en-US" altLang="en-US"/>
              <a:t>Type of apocrine gland</a:t>
            </a:r>
          </a:p>
          <a:p>
            <a:r>
              <a:rPr lang="en-US" altLang="en-US"/>
              <a:t>Location: outer ear</a:t>
            </a:r>
          </a:p>
          <a:p>
            <a:r>
              <a:rPr lang="en-US" altLang="en-US"/>
              <a:t>Secretion: earwax/cerumen</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3491568-78A6-4753-9E97-EE39F7ED7540}"/>
              </a:ext>
            </a:extLst>
          </p:cNvPr>
          <p:cNvSpPr>
            <a:spLocks noGrp="1" noRot="1" noChangeArrowheads="1"/>
          </p:cNvSpPr>
          <p:nvPr>
            <p:ph type="title"/>
          </p:nvPr>
        </p:nvSpPr>
        <p:spPr/>
        <p:txBody>
          <a:bodyPr/>
          <a:lstStyle/>
          <a:p>
            <a:r>
              <a:rPr lang="en-US" altLang="en-US" b="1"/>
              <a:t>Mammary Glands</a:t>
            </a:r>
          </a:p>
        </p:txBody>
      </p:sp>
      <p:sp>
        <p:nvSpPr>
          <p:cNvPr id="47107" name="Rectangle 3">
            <a:extLst>
              <a:ext uri="{FF2B5EF4-FFF2-40B4-BE49-F238E27FC236}">
                <a16:creationId xmlns:a16="http://schemas.microsoft.com/office/drawing/2014/main" id="{D118C7C5-7EED-4A85-A02D-4ACACABB61AB}"/>
              </a:ext>
            </a:extLst>
          </p:cNvPr>
          <p:cNvSpPr>
            <a:spLocks noGrp="1" noRot="1" noChangeArrowheads="1"/>
          </p:cNvSpPr>
          <p:nvPr>
            <p:ph idx="1"/>
          </p:nvPr>
        </p:nvSpPr>
        <p:spPr/>
        <p:txBody>
          <a:bodyPr/>
          <a:lstStyle/>
          <a:p>
            <a:r>
              <a:rPr lang="en-US" altLang="en-US"/>
              <a:t>Secrete milk from breasts after stimulation to the breasts after giving birth</a:t>
            </a:r>
          </a:p>
          <a:p>
            <a:r>
              <a:rPr lang="en-US" altLang="en-US"/>
              <a:t>Type of apocrine gland</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D2DE06D7-CD09-4887-8E20-15D1306166CA}"/>
              </a:ext>
            </a:extLst>
          </p:cNvPr>
          <p:cNvSpPr>
            <a:spLocks noGrp="1" noRot="1" noChangeArrowheads="1"/>
          </p:cNvSpPr>
          <p:nvPr>
            <p:ph type="title"/>
          </p:nvPr>
        </p:nvSpPr>
        <p:spPr/>
        <p:txBody>
          <a:bodyPr/>
          <a:lstStyle/>
          <a:p>
            <a:r>
              <a:rPr lang="en-US" altLang="en-US" b="1"/>
              <a:t>Sebaceous/Oil Glands</a:t>
            </a:r>
          </a:p>
        </p:txBody>
      </p:sp>
      <p:sp>
        <p:nvSpPr>
          <p:cNvPr id="48131" name="Rectangle 3">
            <a:extLst>
              <a:ext uri="{FF2B5EF4-FFF2-40B4-BE49-F238E27FC236}">
                <a16:creationId xmlns:a16="http://schemas.microsoft.com/office/drawing/2014/main" id="{F8010ABA-D434-435E-A59D-CF41A90A4264}"/>
              </a:ext>
            </a:extLst>
          </p:cNvPr>
          <p:cNvSpPr>
            <a:spLocks noGrp="1" noRot="1" noChangeArrowheads="1"/>
          </p:cNvSpPr>
          <p:nvPr>
            <p:ph idx="1"/>
          </p:nvPr>
        </p:nvSpPr>
        <p:spPr/>
        <p:txBody>
          <a:bodyPr/>
          <a:lstStyle/>
          <a:p>
            <a:r>
              <a:rPr lang="en-US" altLang="en-US"/>
              <a:t>Location: all over the body except for palms and soles of feet</a:t>
            </a:r>
          </a:p>
          <a:p>
            <a:r>
              <a:rPr lang="en-US" altLang="en-US"/>
              <a:t>Secretion: sebum, oily substance</a:t>
            </a:r>
          </a:p>
          <a:p>
            <a:r>
              <a:rPr lang="en-US" altLang="en-US"/>
              <a:t>Function: smooth and soften hair and skin; slows water loss during dry weather</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AD47513B-5EDF-47D9-B11E-48422F882BB0}"/>
              </a:ext>
            </a:extLst>
          </p:cNvPr>
          <p:cNvSpPr>
            <a:spLocks noGrp="1" noRot="1" noChangeArrowheads="1"/>
          </p:cNvSpPr>
          <p:nvPr>
            <p:ph type="title"/>
          </p:nvPr>
        </p:nvSpPr>
        <p:spPr/>
        <p:txBody>
          <a:bodyPr/>
          <a:lstStyle/>
          <a:p>
            <a:r>
              <a:rPr lang="en-GB" altLang="en-US"/>
              <a:t>Nails </a:t>
            </a:r>
          </a:p>
        </p:txBody>
      </p:sp>
      <p:sp>
        <p:nvSpPr>
          <p:cNvPr id="5123" name="Rectangle 3">
            <a:extLst>
              <a:ext uri="{FF2B5EF4-FFF2-40B4-BE49-F238E27FC236}">
                <a16:creationId xmlns:a16="http://schemas.microsoft.com/office/drawing/2014/main" id="{F1D3E8D4-6A8D-44AE-BE25-98E7E33E0584}"/>
              </a:ext>
            </a:extLst>
          </p:cNvPr>
          <p:cNvSpPr>
            <a:spLocks noGrp="1" noRot="1" noChangeArrowheads="1"/>
          </p:cNvSpPr>
          <p:nvPr>
            <p:ph idx="1"/>
          </p:nvPr>
        </p:nvSpPr>
        <p:spPr/>
        <p:txBody>
          <a:bodyPr/>
          <a:lstStyle/>
          <a:p>
            <a:pPr>
              <a:buFont typeface="Arial" panose="020B0604020202020204" pitchFamily="34" charset="0"/>
              <a:buNone/>
            </a:pPr>
            <a:r>
              <a:rPr lang="en-GB" altLang="en-US"/>
              <a:t>	Nails consist of highly keratinized, modified epidermal cells. The nail arises from the nail bed, which is thickened to form a lunula (or little moon).</a:t>
            </a:r>
          </a:p>
          <a:p>
            <a:pPr>
              <a:buFont typeface="Arial" panose="020B0604020202020204" pitchFamily="34" charset="0"/>
              <a:buNone/>
            </a:pPr>
            <a:r>
              <a:rPr lang="en-GB" altLang="en-US"/>
              <a:t>	Cells forming the nail bed are linked together to form the nail.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5" name="Rectangle 3">
            <a:extLst>
              <a:ext uri="{FF2B5EF4-FFF2-40B4-BE49-F238E27FC236}">
                <a16:creationId xmlns:a16="http://schemas.microsoft.com/office/drawing/2014/main" id="{A99712AB-5F64-43E3-A483-443236AA3CD1}"/>
              </a:ext>
            </a:extLst>
          </p:cNvPr>
          <p:cNvSpPr>
            <a:spLocks noGrp="1" noChangeArrowheads="1"/>
          </p:cNvSpPr>
          <p:nvPr>
            <p:ph idx="1"/>
          </p:nvPr>
        </p:nvSpPr>
        <p:spPr>
          <a:xfrm>
            <a:off x="395288" y="765175"/>
            <a:ext cx="4643437" cy="5265738"/>
          </a:xfrm>
          <a:noFill/>
          <a:ln/>
        </p:spPr>
        <p:txBody>
          <a:bodyPr/>
          <a:lstStyle/>
          <a:p>
            <a:pPr>
              <a:lnSpc>
                <a:spcPct val="90000"/>
              </a:lnSpc>
            </a:pPr>
            <a:r>
              <a:rPr lang="en-US" altLang="en-US" sz="2400"/>
              <a:t>Nails protect fingers and toes:</a:t>
            </a:r>
          </a:p>
          <a:p>
            <a:pPr lvl="1">
              <a:lnSpc>
                <a:spcPct val="90000"/>
              </a:lnSpc>
            </a:pPr>
            <a:r>
              <a:rPr lang="en-US" altLang="en-US" sz="2000"/>
              <a:t>made of dead cells packed with keratin </a:t>
            </a:r>
          </a:p>
          <a:p>
            <a:pPr lvl="1">
              <a:lnSpc>
                <a:spcPct val="90000"/>
              </a:lnSpc>
            </a:pPr>
            <a:r>
              <a:rPr lang="en-US" altLang="en-US" sz="2000"/>
              <a:t>metabolic disorders can change nail structure</a:t>
            </a:r>
          </a:p>
          <a:p>
            <a:pPr lvl="1">
              <a:lnSpc>
                <a:spcPct val="90000"/>
              </a:lnSpc>
            </a:pPr>
            <a:r>
              <a:rPr lang="en-US" altLang="en-US" sz="2000"/>
              <a:t>produced in a deep epidermal fold near the bone called the nail root</a:t>
            </a:r>
          </a:p>
          <a:p>
            <a:pPr>
              <a:lnSpc>
                <a:spcPct val="90000"/>
              </a:lnSpc>
            </a:pPr>
            <a:r>
              <a:rPr lang="en-US" altLang="en-US" sz="2400"/>
              <a:t>Nail body:</a:t>
            </a:r>
          </a:p>
          <a:p>
            <a:pPr lvl="1">
              <a:lnSpc>
                <a:spcPct val="90000"/>
              </a:lnSpc>
            </a:pPr>
            <a:r>
              <a:rPr lang="en-US" altLang="en-US" sz="2000"/>
              <a:t>the visible portion of the nail</a:t>
            </a:r>
          </a:p>
          <a:p>
            <a:pPr lvl="1">
              <a:lnSpc>
                <a:spcPct val="90000"/>
              </a:lnSpc>
            </a:pPr>
            <a:r>
              <a:rPr lang="en-US" altLang="en-US" sz="2000"/>
              <a:t>covers the nail bed </a:t>
            </a:r>
          </a:p>
          <a:p>
            <a:pPr>
              <a:lnSpc>
                <a:spcPct val="90000"/>
              </a:lnSpc>
            </a:pPr>
            <a:r>
              <a:rPr lang="en-US" altLang="en-US" sz="2400"/>
              <a:t>Lunula:</a:t>
            </a:r>
          </a:p>
          <a:p>
            <a:pPr lvl="1">
              <a:lnSpc>
                <a:spcPct val="90000"/>
              </a:lnSpc>
            </a:pPr>
            <a:r>
              <a:rPr lang="en-US" altLang="en-US" sz="2000"/>
              <a:t>the pale crescent at the base of the nail</a:t>
            </a:r>
          </a:p>
        </p:txBody>
      </p:sp>
      <p:pic>
        <p:nvPicPr>
          <p:cNvPr id="74757" name="Picture 5">
            <a:extLst>
              <a:ext uri="{FF2B5EF4-FFF2-40B4-BE49-F238E27FC236}">
                <a16:creationId xmlns:a16="http://schemas.microsoft.com/office/drawing/2014/main" id="{A0B43855-E144-4F3E-93C5-683E9C195D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119" t="14479" r="14958" b="11867"/>
          <a:stretch>
            <a:fillRect/>
          </a:stretch>
        </p:blipFill>
        <p:spPr bwMode="auto">
          <a:xfrm>
            <a:off x="5220072" y="332656"/>
            <a:ext cx="3636962" cy="52578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E7B128FB-CCC1-4C9D-B8F3-5AA75B62115C}"/>
              </a:ext>
            </a:extLst>
          </p:cNvPr>
          <p:cNvSpPr>
            <a:spLocks noGrp="1" noRot="1" noChangeArrowheads="1"/>
          </p:cNvSpPr>
          <p:nvPr>
            <p:ph type="title"/>
          </p:nvPr>
        </p:nvSpPr>
        <p:spPr/>
        <p:txBody>
          <a:bodyPr/>
          <a:lstStyle/>
          <a:p>
            <a:r>
              <a:rPr lang="en-GB" altLang="en-US" b="1"/>
              <a:t>Skin and Homeostasis</a:t>
            </a:r>
          </a:p>
        </p:txBody>
      </p:sp>
      <p:sp>
        <p:nvSpPr>
          <p:cNvPr id="6147" name="Rectangle 3">
            <a:extLst>
              <a:ext uri="{FF2B5EF4-FFF2-40B4-BE49-F238E27FC236}">
                <a16:creationId xmlns:a16="http://schemas.microsoft.com/office/drawing/2014/main" id="{2CD2CE05-3E2C-4B83-BC02-C0A75B7F6D5E}"/>
              </a:ext>
            </a:extLst>
          </p:cNvPr>
          <p:cNvSpPr>
            <a:spLocks noGrp="1" noRot="1" noChangeArrowheads="1"/>
          </p:cNvSpPr>
          <p:nvPr>
            <p:ph idx="1"/>
          </p:nvPr>
        </p:nvSpPr>
        <p:spPr/>
        <p:txBody>
          <a:bodyPr>
            <a:normAutofit lnSpcReduction="10000"/>
          </a:bodyPr>
          <a:lstStyle/>
          <a:p>
            <a:pPr>
              <a:lnSpc>
                <a:spcPct val="80000"/>
              </a:lnSpc>
            </a:pPr>
            <a:r>
              <a:rPr lang="en-GB" altLang="en-US" sz="2400"/>
              <a:t>Skin functions in homeostasis include protection, regulation of body temperature, sensory reception, water balance, synthesis of vitamins and hormones, and absorption of materials. </a:t>
            </a:r>
          </a:p>
          <a:p>
            <a:pPr>
              <a:lnSpc>
                <a:spcPct val="80000"/>
              </a:lnSpc>
            </a:pPr>
            <a:r>
              <a:rPr lang="en-GB" altLang="en-US" sz="2400"/>
              <a:t>The skin's primary functions are to serve as a barrier to the entry of microbes and viruses, and to prevent water and extracellular fluid loss.</a:t>
            </a:r>
          </a:p>
          <a:p>
            <a:pPr>
              <a:lnSpc>
                <a:spcPct val="80000"/>
              </a:lnSpc>
            </a:pPr>
            <a:r>
              <a:rPr lang="en-GB" altLang="en-US" sz="2400"/>
              <a:t>Acidic secretions from skin glands also retard the growth of fungi. </a:t>
            </a:r>
          </a:p>
          <a:p>
            <a:pPr>
              <a:lnSpc>
                <a:spcPct val="80000"/>
              </a:lnSpc>
            </a:pPr>
            <a:r>
              <a:rPr lang="en-GB" altLang="en-US" sz="2400"/>
              <a:t>Melanocytes form a second barrier: protection from the damaging effects of ultraviolet radiation. </a:t>
            </a:r>
          </a:p>
          <a:p>
            <a:pPr>
              <a:lnSpc>
                <a:spcPct val="80000"/>
              </a:lnSpc>
            </a:pPr>
            <a:r>
              <a:rPr lang="en-GB" altLang="en-US" sz="2400"/>
              <a:t>When a microbe penetrates the skin (or when the skin is breached by a cut) the inflammatory response occurs.</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3">
            <a:extLst>
              <a:ext uri="{FF2B5EF4-FFF2-40B4-BE49-F238E27FC236}">
                <a16:creationId xmlns:a16="http://schemas.microsoft.com/office/drawing/2014/main" id="{8EE536D8-353A-4271-914B-96D249B1B9DE}"/>
              </a:ext>
            </a:extLst>
          </p:cNvPr>
          <p:cNvSpPr>
            <a:spLocks noGrp="1" noRot="1" noChangeArrowheads="1"/>
          </p:cNvSpPr>
          <p:nvPr>
            <p:ph idx="1"/>
          </p:nvPr>
        </p:nvSpPr>
        <p:spPr>
          <a:xfrm>
            <a:off x="457200" y="333375"/>
            <a:ext cx="8229600" cy="6191250"/>
          </a:xfrm>
        </p:spPr>
        <p:txBody>
          <a:bodyPr/>
          <a:lstStyle/>
          <a:p>
            <a:pPr>
              <a:lnSpc>
                <a:spcPct val="80000"/>
              </a:lnSpc>
            </a:pPr>
            <a:r>
              <a:rPr lang="en-GB" altLang="en-US" sz="2400" dirty="0"/>
              <a:t>Heat and cold receptors are located in the skin. When the body temperature rises, the hypothalamus  sends a nerve signal to the sweat-producing skin glands, causing them to release about 1-2 </a:t>
            </a:r>
            <a:r>
              <a:rPr lang="en-GB" altLang="en-US" sz="2400" dirty="0" err="1"/>
              <a:t>liters</a:t>
            </a:r>
            <a:r>
              <a:rPr lang="en-GB" altLang="en-US" sz="2400" dirty="0"/>
              <a:t> of water per hour, cooling the </a:t>
            </a:r>
            <a:r>
              <a:rPr lang="en-GB" altLang="en-US" sz="2400" dirty="0" smtClean="0"/>
              <a:t>body</a:t>
            </a:r>
            <a:r>
              <a:rPr lang="en-GB" altLang="en-US" sz="2400" dirty="0" smtClean="0"/>
              <a:t>, and causing vasodilation.</a:t>
            </a:r>
          </a:p>
          <a:p>
            <a:pPr>
              <a:lnSpc>
                <a:spcPct val="80000"/>
              </a:lnSpc>
            </a:pPr>
            <a:endParaRPr lang="en-GB" altLang="en-US" sz="2400" dirty="0"/>
          </a:p>
          <a:p>
            <a:pPr>
              <a:lnSpc>
                <a:spcPct val="80000"/>
              </a:lnSpc>
            </a:pPr>
            <a:r>
              <a:rPr lang="en-GB" altLang="en-US" sz="2400" dirty="0"/>
              <a:t>Water loss occurs in the skin by two routes.</a:t>
            </a:r>
          </a:p>
          <a:p>
            <a:pPr lvl="1">
              <a:lnSpc>
                <a:spcPct val="80000"/>
              </a:lnSpc>
            </a:pPr>
            <a:r>
              <a:rPr lang="en-GB" altLang="en-US" sz="2000" dirty="0"/>
              <a:t>evaporation </a:t>
            </a:r>
          </a:p>
          <a:p>
            <a:pPr lvl="1">
              <a:lnSpc>
                <a:spcPct val="80000"/>
              </a:lnSpc>
            </a:pPr>
            <a:r>
              <a:rPr lang="en-GB" altLang="en-US" sz="2000" dirty="0"/>
              <a:t>sweating </a:t>
            </a:r>
          </a:p>
          <a:p>
            <a:pPr>
              <a:lnSpc>
                <a:spcPct val="80000"/>
              </a:lnSpc>
              <a:buFont typeface="Arial" panose="020B0604020202020204" pitchFamily="34" charset="0"/>
              <a:buNone/>
            </a:pPr>
            <a:r>
              <a:rPr lang="en-GB" altLang="en-US" sz="2400" dirty="0"/>
              <a:t>	In hot weather up to 4 </a:t>
            </a:r>
            <a:r>
              <a:rPr lang="en-GB" altLang="en-US" sz="2400" dirty="0" err="1"/>
              <a:t>liters</a:t>
            </a:r>
            <a:r>
              <a:rPr lang="en-GB" altLang="en-US" sz="2400" dirty="0"/>
              <a:t> per hour can be lost by these mechanisms. Skin damaged by burns is less effective at preventing fluid loss, often resulting in a possibly life threatening problem if not treated.</a:t>
            </a:r>
          </a:p>
          <a:p>
            <a:pPr>
              <a:lnSpc>
                <a:spcPct val="80000"/>
              </a:lnSpc>
              <a:buFont typeface="Arial" panose="020B0604020202020204" pitchFamily="34" charset="0"/>
              <a:buNone/>
            </a:pPr>
            <a:endParaRPr lang="en-GB" altLang="en-US" sz="2400" b="1"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a:extLst>
              <a:ext uri="{FF2B5EF4-FFF2-40B4-BE49-F238E27FC236}">
                <a16:creationId xmlns:a16="http://schemas.microsoft.com/office/drawing/2014/main" id="{4EA2B2DF-B25B-4BFC-B95C-AC71E7132C32}"/>
              </a:ext>
            </a:extLst>
          </p:cNvPr>
          <p:cNvSpPr>
            <a:spLocks noGrp="1" noRot="1" noChangeArrowheads="1"/>
          </p:cNvSpPr>
          <p:nvPr>
            <p:ph idx="1"/>
          </p:nvPr>
        </p:nvSpPr>
        <p:spPr>
          <a:xfrm>
            <a:off x="457200" y="404813"/>
            <a:ext cx="8229600" cy="5721350"/>
          </a:xfrm>
        </p:spPr>
        <p:txBody>
          <a:bodyPr/>
          <a:lstStyle/>
          <a:p>
            <a:pPr>
              <a:buFont typeface="Arial" panose="020B0604020202020204" pitchFamily="34" charset="0"/>
              <a:buNone/>
            </a:pPr>
            <a:r>
              <a:rPr lang="en-GB" altLang="en-US" b="1"/>
              <a:t>Skin and Sensory Reception </a:t>
            </a:r>
          </a:p>
          <a:p>
            <a:pPr>
              <a:buFont typeface="Arial" panose="020B0604020202020204" pitchFamily="34" charset="0"/>
              <a:buNone/>
            </a:pPr>
            <a:endParaRPr lang="en-GB" altLang="en-US" b="1"/>
          </a:p>
          <a:p>
            <a:r>
              <a:rPr lang="en-GB" altLang="en-US" sz="2800"/>
              <a:t>Sensory receptors in the skin include those for pain, pressure (touch), and temperature. Deeper within the skin are Meissner's corpuscles, which are especially common in the tips of the fingers and lips, and are very sensitive to touch. </a:t>
            </a:r>
          </a:p>
          <a:p>
            <a:r>
              <a:rPr lang="en-GB" altLang="en-US" sz="2800"/>
              <a:t>Pacinian corpuscles respond to pressure. </a:t>
            </a:r>
          </a:p>
          <a:p>
            <a:r>
              <a:rPr lang="en-GB" altLang="en-US" sz="2800"/>
              <a:t>Temperature receptors (more cold ones than hot ones).</a:t>
            </a:r>
          </a:p>
          <a:p>
            <a:endParaRPr lang="en-GB" altLang="en-US"/>
          </a:p>
          <a:p>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6FBB3321-6AE2-48E7-A2F1-3436BAF2BD3E}"/>
              </a:ext>
            </a:extLst>
          </p:cNvPr>
          <p:cNvSpPr>
            <a:spLocks noGrp="1" noRot="1" noChangeArrowheads="1"/>
          </p:cNvSpPr>
          <p:nvPr>
            <p:ph type="title"/>
          </p:nvPr>
        </p:nvSpPr>
        <p:spPr/>
        <p:txBody>
          <a:bodyPr/>
          <a:lstStyle/>
          <a:p>
            <a:r>
              <a:rPr lang="en-GB" altLang="en-US" b="1"/>
              <a:t>Skin and Synthesis</a:t>
            </a:r>
          </a:p>
        </p:txBody>
      </p:sp>
      <p:sp>
        <p:nvSpPr>
          <p:cNvPr id="7171" name="Rectangle 3">
            <a:extLst>
              <a:ext uri="{FF2B5EF4-FFF2-40B4-BE49-F238E27FC236}">
                <a16:creationId xmlns:a16="http://schemas.microsoft.com/office/drawing/2014/main" id="{1617BD12-18A7-4CA8-9434-74AD725C9B6C}"/>
              </a:ext>
            </a:extLst>
          </p:cNvPr>
          <p:cNvSpPr>
            <a:spLocks noGrp="1" noRot="1" noChangeArrowheads="1"/>
          </p:cNvSpPr>
          <p:nvPr>
            <p:ph idx="1"/>
          </p:nvPr>
        </p:nvSpPr>
        <p:spPr/>
        <p:txBody>
          <a:bodyPr>
            <a:normAutofit lnSpcReduction="10000"/>
          </a:bodyPr>
          <a:lstStyle/>
          <a:p>
            <a:endParaRPr lang="en-GB" altLang="en-US" b="1"/>
          </a:p>
          <a:p>
            <a:r>
              <a:rPr lang="en-GB" altLang="en-US"/>
              <a:t>Skin cells synthesize melanin and carotenes, which give the skin its colour. The skin also assists in the synthesis of vitamin D. </a:t>
            </a:r>
          </a:p>
          <a:p>
            <a:r>
              <a:rPr lang="en-GB" altLang="en-US"/>
              <a:t>Children lacking sufficient vitamin D develop bone abnormalities known as rickets.</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11069AD2-E903-478C-9C2F-EC84F394E426}"/>
              </a:ext>
            </a:extLst>
          </p:cNvPr>
          <p:cNvSpPr>
            <a:spLocks noGrp="1" noRot="1" noChangeArrowheads="1"/>
          </p:cNvSpPr>
          <p:nvPr>
            <p:ph type="title"/>
          </p:nvPr>
        </p:nvSpPr>
        <p:spPr/>
        <p:txBody>
          <a:bodyPr/>
          <a:lstStyle/>
          <a:p>
            <a:r>
              <a:rPr lang="en-GB" altLang="en-US" b="1"/>
              <a:t>Skin Is Selectively Permeable</a:t>
            </a:r>
          </a:p>
        </p:txBody>
      </p:sp>
      <p:sp>
        <p:nvSpPr>
          <p:cNvPr id="8195" name="Rectangle 3">
            <a:extLst>
              <a:ext uri="{FF2B5EF4-FFF2-40B4-BE49-F238E27FC236}">
                <a16:creationId xmlns:a16="http://schemas.microsoft.com/office/drawing/2014/main" id="{C89F182F-F8C9-40A9-9AE0-B0BFE758DB55}"/>
              </a:ext>
            </a:extLst>
          </p:cNvPr>
          <p:cNvSpPr>
            <a:spLocks noGrp="1" noRot="1" noChangeArrowheads="1"/>
          </p:cNvSpPr>
          <p:nvPr>
            <p:ph idx="1"/>
          </p:nvPr>
        </p:nvSpPr>
        <p:spPr/>
        <p:txBody>
          <a:bodyPr>
            <a:normAutofit lnSpcReduction="10000"/>
          </a:bodyPr>
          <a:lstStyle/>
          <a:p>
            <a:pPr>
              <a:lnSpc>
                <a:spcPct val="80000"/>
              </a:lnSpc>
            </a:pPr>
            <a:r>
              <a:rPr lang="en-GB" altLang="en-US" sz="2800"/>
              <a:t>The skin is selectively soluble to fat-soluble substances such as vitamins A, D, E, and K, as well as steroid hormones such as estrogen. These substances enter the bloodstream through the capillary networks in the skin. Patches have been used to deliver a number of therapeutic drugs in this manner. </a:t>
            </a:r>
          </a:p>
          <a:p>
            <a:pPr>
              <a:lnSpc>
                <a:spcPct val="80000"/>
              </a:lnSpc>
            </a:pPr>
            <a:r>
              <a:rPr lang="en-GB" altLang="en-US" sz="2800"/>
              <a:t>These include </a:t>
            </a:r>
          </a:p>
          <a:p>
            <a:pPr lvl="1">
              <a:lnSpc>
                <a:spcPct val="80000"/>
              </a:lnSpc>
            </a:pPr>
            <a:r>
              <a:rPr lang="en-GB" altLang="en-US" sz="2400"/>
              <a:t>estrogen, </a:t>
            </a:r>
          </a:p>
          <a:p>
            <a:pPr lvl="1">
              <a:lnSpc>
                <a:spcPct val="80000"/>
              </a:lnSpc>
            </a:pPr>
            <a:r>
              <a:rPr lang="en-GB" altLang="en-US" sz="2400"/>
              <a:t>scopolamine (motion sickness), </a:t>
            </a:r>
          </a:p>
          <a:p>
            <a:pPr lvl="1">
              <a:lnSpc>
                <a:spcPct val="80000"/>
              </a:lnSpc>
            </a:pPr>
            <a:r>
              <a:rPr lang="en-GB" altLang="en-US" sz="2400"/>
              <a:t>nitroglycerin (heart problems), </a:t>
            </a:r>
          </a:p>
          <a:p>
            <a:pPr lvl="1">
              <a:lnSpc>
                <a:spcPct val="80000"/>
              </a:lnSpc>
            </a:pPr>
            <a:r>
              <a:rPr lang="en-GB" altLang="en-US" sz="2400"/>
              <a:t>nicotine (for those trying to quit smoking).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3760F439-4574-4ACF-94B8-97A3CEC6B4B0}"/>
              </a:ext>
            </a:extLst>
          </p:cNvPr>
          <p:cNvSpPr>
            <a:spLocks noGrp="1" noRot="1" noChangeArrowheads="1"/>
          </p:cNvSpPr>
          <p:nvPr>
            <p:ph type="title"/>
          </p:nvPr>
        </p:nvSpPr>
        <p:spPr/>
        <p:txBody>
          <a:bodyPr/>
          <a:lstStyle/>
          <a:p>
            <a:r>
              <a:rPr lang="en-US" altLang="en-US">
                <a:solidFill>
                  <a:schemeClr val="tx1"/>
                </a:solidFill>
              </a:rPr>
              <a:t>perspiration</a:t>
            </a:r>
            <a:endParaRPr lang="en-GB" altLang="en-US">
              <a:solidFill>
                <a:schemeClr val="tx1"/>
              </a:solidFill>
            </a:endParaRPr>
          </a:p>
        </p:txBody>
      </p:sp>
      <p:sp>
        <p:nvSpPr>
          <p:cNvPr id="40963" name="Rectangle 3">
            <a:extLst>
              <a:ext uri="{FF2B5EF4-FFF2-40B4-BE49-F238E27FC236}">
                <a16:creationId xmlns:a16="http://schemas.microsoft.com/office/drawing/2014/main" id="{9CEAAE25-DFDF-4E14-A367-1BC4635F539E}"/>
              </a:ext>
            </a:extLst>
          </p:cNvPr>
          <p:cNvSpPr>
            <a:spLocks noGrp="1" noRot="1" noChangeArrowheads="1"/>
          </p:cNvSpPr>
          <p:nvPr>
            <p:ph idx="1"/>
          </p:nvPr>
        </p:nvSpPr>
        <p:spPr/>
        <p:txBody>
          <a:bodyPr/>
          <a:lstStyle/>
          <a:p>
            <a:r>
              <a:rPr lang="en-US" altLang="en-US"/>
              <a:t>Insensible perspiration:</a:t>
            </a:r>
          </a:p>
          <a:p>
            <a:pPr lvl="1"/>
            <a:r>
              <a:rPr lang="en-US" altLang="en-US"/>
              <a:t>interstitial fluid lost by evaporation through the stratum corneum  </a:t>
            </a:r>
          </a:p>
          <a:p>
            <a:r>
              <a:rPr lang="en-US" altLang="en-US"/>
              <a:t>Sensible perspiration: </a:t>
            </a:r>
          </a:p>
          <a:p>
            <a:pPr lvl="1"/>
            <a:r>
              <a:rPr lang="en-US" altLang="en-US"/>
              <a:t>water excreted by sweat glands</a:t>
            </a:r>
            <a:endParaRPr lang="en-GB" altLang="en-US"/>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4" name="Rectangle 4">
            <a:extLst>
              <a:ext uri="{FF2B5EF4-FFF2-40B4-BE49-F238E27FC236}">
                <a16:creationId xmlns:a16="http://schemas.microsoft.com/office/drawing/2014/main" id="{8D6008F3-A4FA-4267-84C4-605B0B385E18}"/>
              </a:ext>
            </a:extLst>
          </p:cNvPr>
          <p:cNvSpPr>
            <a:spLocks noGrp="1" noRot="1" noChangeArrowheads="1"/>
          </p:cNvSpPr>
          <p:nvPr>
            <p:ph type="title"/>
          </p:nvPr>
        </p:nvSpPr>
        <p:spPr/>
        <p:txBody>
          <a:bodyPr/>
          <a:lstStyle/>
          <a:p>
            <a:r>
              <a:rPr lang="en-GB" altLang="en-US"/>
              <a:t>Water Regulation through Skin</a:t>
            </a:r>
          </a:p>
        </p:txBody>
      </p:sp>
      <p:sp>
        <p:nvSpPr>
          <p:cNvPr id="66565" name="Rectangle 5">
            <a:extLst>
              <a:ext uri="{FF2B5EF4-FFF2-40B4-BE49-F238E27FC236}">
                <a16:creationId xmlns:a16="http://schemas.microsoft.com/office/drawing/2014/main" id="{37ECF612-2100-4CF1-844E-D3A2535C44CA}"/>
              </a:ext>
            </a:extLst>
          </p:cNvPr>
          <p:cNvSpPr>
            <a:spLocks noGrp="1" noRot="1" noChangeArrowheads="1"/>
          </p:cNvSpPr>
          <p:nvPr>
            <p:ph sz="half" idx="1"/>
          </p:nvPr>
        </p:nvSpPr>
        <p:spPr>
          <a:xfrm>
            <a:off x="250825" y="1600200"/>
            <a:ext cx="4244975" cy="4525963"/>
          </a:xfrm>
        </p:spPr>
        <p:txBody>
          <a:bodyPr>
            <a:normAutofit lnSpcReduction="10000"/>
          </a:bodyPr>
          <a:lstStyle/>
          <a:p>
            <a:pPr>
              <a:buFont typeface="Arial" panose="020B0604020202020204" pitchFamily="34" charset="0"/>
              <a:buNone/>
            </a:pPr>
            <a:r>
              <a:rPr lang="en-US" altLang="en-US" sz="2800" dirty="0">
                <a:solidFill>
                  <a:srgbClr val="002060"/>
                </a:solidFill>
              </a:rPr>
              <a:t>Water Gain Through Skin</a:t>
            </a:r>
          </a:p>
          <a:p>
            <a:endParaRPr lang="en-US" altLang="en-US" sz="2800" dirty="0"/>
          </a:p>
          <a:p>
            <a:r>
              <a:rPr lang="en-US" altLang="en-US" sz="2800" dirty="0"/>
              <a:t>Hydration:</a:t>
            </a:r>
          </a:p>
          <a:p>
            <a:pPr lvl="1"/>
            <a:r>
              <a:rPr lang="en-US" altLang="en-US" sz="2400" dirty="0"/>
              <a:t>results from immersion in hypotonic solution, </a:t>
            </a:r>
            <a:r>
              <a:rPr lang="en-US" altLang="en-US" sz="2400" i="1" dirty="0"/>
              <a:t>e.g.,</a:t>
            </a:r>
            <a:r>
              <a:rPr lang="en-US" altLang="en-US" sz="2400" dirty="0"/>
              <a:t> freshwater (osmosis)</a:t>
            </a:r>
          </a:p>
          <a:p>
            <a:pPr lvl="1"/>
            <a:r>
              <a:rPr lang="en-US" altLang="en-US" sz="2400" dirty="0"/>
              <a:t>causes stretching and wrinkling skin</a:t>
            </a:r>
          </a:p>
          <a:p>
            <a:endParaRPr lang="en-GB" altLang="en-US" sz="2800" dirty="0"/>
          </a:p>
        </p:txBody>
      </p:sp>
      <p:sp>
        <p:nvSpPr>
          <p:cNvPr id="66566" name="Rectangle 6">
            <a:extLst>
              <a:ext uri="{FF2B5EF4-FFF2-40B4-BE49-F238E27FC236}">
                <a16:creationId xmlns:a16="http://schemas.microsoft.com/office/drawing/2014/main" id="{22943B13-6D33-4D50-951C-F5309B1ABE21}"/>
              </a:ext>
            </a:extLst>
          </p:cNvPr>
          <p:cNvSpPr>
            <a:spLocks noGrp="1" noRot="1" noChangeArrowheads="1"/>
          </p:cNvSpPr>
          <p:nvPr>
            <p:ph sz="half" idx="2"/>
          </p:nvPr>
        </p:nvSpPr>
        <p:spPr>
          <a:xfrm>
            <a:off x="4643438" y="1600200"/>
            <a:ext cx="4500562" cy="4205064"/>
          </a:xfrm>
        </p:spPr>
        <p:txBody>
          <a:bodyPr>
            <a:normAutofit lnSpcReduction="10000"/>
          </a:bodyPr>
          <a:lstStyle/>
          <a:p>
            <a:pPr>
              <a:buFont typeface="Arial" panose="020B0604020202020204" pitchFamily="34" charset="0"/>
              <a:buNone/>
            </a:pPr>
            <a:r>
              <a:rPr lang="en-US" altLang="en-US" sz="2800" dirty="0">
                <a:solidFill>
                  <a:srgbClr val="002060"/>
                </a:solidFill>
              </a:rPr>
              <a:t>Water Loss Through Skin</a:t>
            </a:r>
          </a:p>
          <a:p>
            <a:endParaRPr lang="en-US" altLang="en-US" sz="2800" dirty="0">
              <a:solidFill>
                <a:schemeClr val="accent2"/>
              </a:solidFill>
            </a:endParaRPr>
          </a:p>
          <a:p>
            <a:r>
              <a:rPr lang="en-US" altLang="en-US" sz="2800" dirty="0"/>
              <a:t>Dehydration results:</a:t>
            </a:r>
          </a:p>
          <a:p>
            <a:pPr lvl="1"/>
            <a:r>
              <a:rPr lang="en-US" altLang="en-US" sz="2400" dirty="0"/>
              <a:t>from damage to stratum </a:t>
            </a:r>
            <a:r>
              <a:rPr lang="en-US" altLang="en-US" sz="2400" dirty="0" err="1"/>
              <a:t>corneum</a:t>
            </a:r>
            <a:r>
              <a:rPr lang="en-US" altLang="en-US" sz="2400" dirty="0"/>
              <a:t>, </a:t>
            </a:r>
            <a:r>
              <a:rPr lang="en-US" altLang="en-US" sz="2400" i="1" dirty="0"/>
              <a:t>e.g.,</a:t>
            </a:r>
            <a:r>
              <a:rPr lang="en-US" altLang="en-US" sz="2400" dirty="0"/>
              <a:t> burns and blisters (insensible perspiration)</a:t>
            </a:r>
          </a:p>
          <a:p>
            <a:pPr lvl="1"/>
            <a:r>
              <a:rPr lang="en-US" altLang="en-US" sz="2400" dirty="0"/>
              <a:t>from immersion in hypertonic solution, </a:t>
            </a:r>
            <a:r>
              <a:rPr lang="en-US" altLang="en-US" sz="2400" i="1" dirty="0"/>
              <a:t>e.g.,</a:t>
            </a:r>
            <a:r>
              <a:rPr lang="en-US" altLang="en-US" sz="2400" dirty="0"/>
              <a:t> seawater (osmosis)</a:t>
            </a:r>
            <a:endParaRPr lang="en-GB" altLang="en-US" sz="240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3">
            <a:extLst>
              <a:ext uri="{FF2B5EF4-FFF2-40B4-BE49-F238E27FC236}">
                <a16:creationId xmlns:a16="http://schemas.microsoft.com/office/drawing/2014/main" id="{ED75DAA8-06AC-474F-B30F-B568E5266A1B}"/>
              </a:ext>
            </a:extLst>
          </p:cNvPr>
          <p:cNvSpPr>
            <a:spLocks noChangeArrowheads="1"/>
          </p:cNvSpPr>
          <p:nvPr/>
        </p:nvSpPr>
        <p:spPr bwMode="auto">
          <a:xfrm>
            <a:off x="685800" y="304800"/>
            <a:ext cx="77724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a:defRPr sz="4400">
                <a:solidFill>
                  <a:schemeClr val="tx2"/>
                </a:solidFill>
                <a:effectLst>
                  <a:outerShdw blurRad="38100" dist="38100" dir="2700000" algn="tl">
                    <a:srgbClr val="000000"/>
                  </a:outerShdw>
                </a:effectLst>
                <a:latin typeface="Tahoma" panose="020B0604030504040204" pitchFamily="34" charset="0"/>
              </a:defRPr>
            </a:lvl1pPr>
            <a:lvl2pPr algn="ctr">
              <a:defRPr sz="4400">
                <a:solidFill>
                  <a:schemeClr val="tx2"/>
                </a:solidFill>
                <a:effectLst>
                  <a:outerShdw blurRad="38100" dist="38100" dir="2700000" algn="tl">
                    <a:srgbClr val="000000"/>
                  </a:outerShdw>
                </a:effectLst>
                <a:latin typeface="Tahoma" panose="020B0604030504040204" pitchFamily="34" charset="0"/>
              </a:defRPr>
            </a:lvl2pPr>
            <a:lvl3pPr algn="ctr">
              <a:defRPr sz="4400">
                <a:solidFill>
                  <a:schemeClr val="tx2"/>
                </a:solidFill>
                <a:effectLst>
                  <a:outerShdw blurRad="38100" dist="38100" dir="2700000" algn="tl">
                    <a:srgbClr val="000000"/>
                  </a:outerShdw>
                </a:effectLst>
                <a:latin typeface="Tahoma" panose="020B0604030504040204" pitchFamily="34" charset="0"/>
              </a:defRPr>
            </a:lvl3pPr>
            <a:lvl4pPr algn="ctr">
              <a:defRPr sz="4400">
                <a:solidFill>
                  <a:schemeClr val="tx2"/>
                </a:solidFill>
                <a:effectLst>
                  <a:outerShdw blurRad="38100" dist="38100" dir="2700000" algn="tl">
                    <a:srgbClr val="000000"/>
                  </a:outerShdw>
                </a:effectLst>
                <a:latin typeface="Tahoma" panose="020B0604030504040204" pitchFamily="34" charset="0"/>
              </a:defRPr>
            </a:lvl4pPr>
            <a:lvl5pPr algn="ctr">
              <a:defRPr sz="4400">
                <a:solidFill>
                  <a:schemeClr val="tx2"/>
                </a:solidFill>
                <a:effectLst>
                  <a:outerShdw blurRad="38100" dist="38100" dir="2700000" algn="tl">
                    <a:srgbClr val="000000"/>
                  </a:outerShdw>
                </a:effectLst>
                <a:latin typeface="Tahoma" panose="020B0604030504040204" pitchFamily="34" charset="0"/>
              </a:defRPr>
            </a:lvl5pPr>
            <a:lvl6pPr marL="457200" algn="ctr" fontAlgn="base">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6pPr>
            <a:lvl7pPr marL="914400" algn="ctr" fontAlgn="base">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7pPr>
            <a:lvl8pPr marL="1371600" algn="ctr" fontAlgn="base">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8pPr>
            <a:lvl9pPr marL="1828800" algn="ctr" fontAlgn="base">
              <a:spcBef>
                <a:spcPct val="0"/>
              </a:spcBef>
              <a:spcAft>
                <a:spcPct val="0"/>
              </a:spcAft>
              <a:defRPr sz="4400">
                <a:solidFill>
                  <a:schemeClr val="tx2"/>
                </a:solidFill>
                <a:effectLst>
                  <a:outerShdw blurRad="38100" dist="38100" dir="2700000" algn="tl">
                    <a:srgbClr val="000000"/>
                  </a:outerShdw>
                </a:effectLst>
                <a:latin typeface="Tahoma" panose="020B0604030504040204" pitchFamily="34" charset="0"/>
              </a:defRPr>
            </a:lvl9pPr>
          </a:lstStyle>
          <a:p>
            <a:r>
              <a:rPr lang="en-US" altLang="en-US"/>
              <a:t>Skin Color</a:t>
            </a:r>
          </a:p>
        </p:txBody>
      </p:sp>
      <p:sp>
        <p:nvSpPr>
          <p:cNvPr id="68612" name="Rectangle 4">
            <a:extLst>
              <a:ext uri="{FF2B5EF4-FFF2-40B4-BE49-F238E27FC236}">
                <a16:creationId xmlns:a16="http://schemas.microsoft.com/office/drawing/2014/main" id="{1FF042B8-3ED5-44F7-A5AF-A024CFC00CAF}"/>
              </a:ext>
            </a:extLst>
          </p:cNvPr>
          <p:cNvSpPr>
            <a:spLocks noGrp="1" noChangeArrowheads="1"/>
          </p:cNvSpPr>
          <p:nvPr>
            <p:ph idx="1"/>
          </p:nvPr>
        </p:nvSpPr>
        <p:spPr>
          <a:xfrm>
            <a:off x="323850" y="1412875"/>
            <a:ext cx="8459788" cy="4248373"/>
          </a:xfrm>
          <a:noFill/>
          <a:ln/>
        </p:spPr>
        <p:txBody>
          <a:bodyPr>
            <a:normAutofit fontScale="92500" lnSpcReduction="20000"/>
          </a:bodyPr>
          <a:lstStyle/>
          <a:p>
            <a:r>
              <a:rPr lang="en-US" altLang="en-US" sz="2800" dirty="0"/>
              <a:t>Skin color depends on:</a:t>
            </a:r>
          </a:p>
          <a:p>
            <a:pPr lvl="1"/>
            <a:r>
              <a:rPr lang="en-US" altLang="en-US" sz="2400" dirty="0"/>
              <a:t>blood circulation (red cells)</a:t>
            </a:r>
          </a:p>
          <a:p>
            <a:pPr lvl="1"/>
            <a:r>
              <a:rPr lang="en-US" altLang="en-US" sz="2400" dirty="0"/>
              <a:t>the pigments carotene and melanin </a:t>
            </a:r>
          </a:p>
          <a:p>
            <a:pPr lvl="2"/>
            <a:r>
              <a:rPr lang="en-US" altLang="en-US" sz="2000" dirty="0"/>
              <a:t>Melanin</a:t>
            </a:r>
          </a:p>
          <a:p>
            <a:pPr lvl="3"/>
            <a:r>
              <a:rPr lang="en-US" altLang="en-US" sz="1800" dirty="0"/>
              <a:t>Yellow-brown or black pigment</a:t>
            </a:r>
          </a:p>
          <a:p>
            <a:pPr lvl="3"/>
            <a:r>
              <a:rPr lang="en-US" altLang="en-US" sz="1800" dirty="0"/>
              <a:t>Produced by melanocytes in stratum </a:t>
            </a:r>
            <a:r>
              <a:rPr lang="en-US" altLang="en-US" sz="1800" dirty="0" err="1"/>
              <a:t>germinativum</a:t>
            </a:r>
            <a:endParaRPr lang="en-US" altLang="en-US" sz="1800" dirty="0"/>
          </a:p>
          <a:p>
            <a:pPr lvl="3"/>
            <a:r>
              <a:rPr lang="en-US" altLang="en-US" sz="1800" dirty="0"/>
              <a:t>Stored in transport vesicles (melanosomes)</a:t>
            </a:r>
          </a:p>
          <a:p>
            <a:pPr lvl="3"/>
            <a:r>
              <a:rPr lang="en-US" altLang="en-US" sz="1800" dirty="0"/>
              <a:t>Transferred to keratinocytes</a:t>
            </a:r>
          </a:p>
          <a:p>
            <a:pPr lvl="2"/>
            <a:endParaRPr lang="en-US" altLang="en-US" sz="2000" dirty="0"/>
          </a:p>
          <a:p>
            <a:pPr lvl="2"/>
            <a:r>
              <a:rPr lang="en-US" altLang="en-US" sz="2000" dirty="0"/>
              <a:t>Carotene</a:t>
            </a:r>
          </a:p>
          <a:p>
            <a:pPr lvl="3"/>
            <a:r>
              <a:rPr lang="en-US" altLang="en-US" sz="1800" dirty="0"/>
              <a:t>Orange-yellow pigment</a:t>
            </a:r>
          </a:p>
          <a:p>
            <a:pPr lvl="3"/>
            <a:r>
              <a:rPr lang="en-US" altLang="en-US" sz="1800" dirty="0"/>
              <a:t>Found in orange vegetables</a:t>
            </a:r>
          </a:p>
          <a:p>
            <a:pPr lvl="3"/>
            <a:r>
              <a:rPr lang="en-US" altLang="en-US" sz="1800" dirty="0"/>
              <a:t>Accumulates in epidermal cells and fatty tissues of the dermis</a:t>
            </a:r>
          </a:p>
          <a:p>
            <a:pPr lvl="3"/>
            <a:r>
              <a:rPr lang="en-US" altLang="en-US" sz="1800" dirty="0"/>
              <a:t>Can be converted to vitamin A</a:t>
            </a:r>
          </a:p>
          <a:p>
            <a:endParaRPr lang="en-US" altLang="en-US" sz="2800" dirty="0"/>
          </a:p>
        </p:txBody>
      </p:sp>
      <p:sp>
        <p:nvSpPr>
          <p:cNvPr id="68613" name="Rectangle 5">
            <a:extLst>
              <a:ext uri="{FF2B5EF4-FFF2-40B4-BE49-F238E27FC236}">
                <a16:creationId xmlns:a16="http://schemas.microsoft.com/office/drawing/2014/main" id="{F08368B3-8BB7-410D-AB57-37561DBE8CC6}"/>
              </a:ext>
            </a:extLst>
          </p:cNvPr>
          <p:cNvSpPr>
            <a:spLocks noChangeArrowheads="1"/>
          </p:cNvSpPr>
          <p:nvPr/>
        </p:nvSpPr>
        <p:spPr bwMode="auto">
          <a:xfrm>
            <a:off x="0" y="2971800"/>
            <a:ext cx="91440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chemeClr val="hlink"/>
              </a:buClr>
              <a:buSzPct val="80000"/>
              <a:buFont typeface="Arial" panose="020B0604020202020204" pitchFamily="34" charset="0"/>
              <a:buChar char="►"/>
              <a:defRPr sz="3200">
                <a:solidFill>
                  <a:schemeClr val="tx1"/>
                </a:solidFill>
                <a:effectLst>
                  <a:outerShdw blurRad="38100" dist="38100" dir="2700000" algn="tl">
                    <a:srgbClr val="000000"/>
                  </a:outerShdw>
                </a:effectLst>
                <a:latin typeface="Tahoma" panose="020B0604030504040204" pitchFamily="34" charset="0"/>
              </a:defRPr>
            </a:lvl1pPr>
            <a:lvl2pPr marL="742950" indent="-285750">
              <a:spcBef>
                <a:spcPct val="20000"/>
              </a:spcBef>
              <a:buClr>
                <a:schemeClr val="folHlink"/>
              </a:buClr>
              <a:buFont typeface="Wingdings" panose="05000000000000000000" pitchFamily="2" charset="2"/>
              <a:buChar char="§"/>
              <a:defRPr sz="2800">
                <a:solidFill>
                  <a:schemeClr val="tx1"/>
                </a:solidFill>
                <a:effectLst>
                  <a:outerShdw blurRad="38100" dist="38100" dir="2700000" algn="tl">
                    <a:srgbClr val="000000"/>
                  </a:outerShdw>
                </a:effectLst>
                <a:latin typeface="Tahoma" panose="020B0604030504040204" pitchFamily="34" charset="0"/>
              </a:defRPr>
            </a:lvl2pPr>
            <a:lvl3pPr marL="1143000" indent="-228600">
              <a:spcBef>
                <a:spcPct val="20000"/>
              </a:spcBef>
              <a:buClr>
                <a:schemeClr val="hlink"/>
              </a:buClr>
              <a:buSzPct val="80000"/>
              <a:buFont typeface="Arial" panose="020B0604020202020204" pitchFamily="34" charset="0"/>
              <a:buChar char="►"/>
              <a:defRPr sz="2400">
                <a:solidFill>
                  <a:schemeClr val="tx1"/>
                </a:solidFill>
                <a:effectLst>
                  <a:outerShdw blurRad="38100" dist="38100" dir="2700000" algn="tl">
                    <a:srgbClr val="000000"/>
                  </a:outerShdw>
                </a:effectLst>
                <a:latin typeface="Tahoma" panose="020B0604030504040204" pitchFamily="34" charset="0"/>
              </a:defRPr>
            </a:lvl3pPr>
            <a:lvl4pPr marL="1600200" indent="-228600">
              <a:spcBef>
                <a:spcPct val="20000"/>
              </a:spcBef>
              <a:buClr>
                <a:schemeClr val="folHlink"/>
              </a:buClr>
              <a:buFont typeface="Wingdings" panose="05000000000000000000" pitchFamily="2" charset="2"/>
              <a:buChar char="§"/>
              <a:defRPr sz="2000">
                <a:solidFill>
                  <a:schemeClr val="tx1"/>
                </a:solidFill>
                <a:effectLst>
                  <a:outerShdw blurRad="38100" dist="38100" dir="2700000" algn="tl">
                    <a:srgbClr val="000000"/>
                  </a:outerShdw>
                </a:effectLst>
                <a:latin typeface="Tahoma" panose="020B0604030504040204" pitchFamily="34" charset="0"/>
              </a:defRPr>
            </a:lvl4pPr>
            <a:lvl5pPr marL="2057400" indent="-228600">
              <a:spcBef>
                <a:spcPct val="20000"/>
              </a:spcBef>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5pPr>
            <a:lvl6pPr marL="25146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6pPr>
            <a:lvl7pPr marL="29718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7pPr>
            <a:lvl8pPr marL="34290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8pPr>
            <a:lvl9pPr marL="38862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9pPr>
          </a:lstStyle>
          <a:p>
            <a:endParaRPr lang="en-US" altLang="en-US"/>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1242D00B-C067-4721-B2FA-E33E810C0376}"/>
              </a:ext>
            </a:extLst>
          </p:cNvPr>
          <p:cNvSpPr>
            <a:spLocks noGrp="1" noRot="1" noChangeArrowheads="1"/>
          </p:cNvSpPr>
          <p:nvPr>
            <p:ph type="title"/>
          </p:nvPr>
        </p:nvSpPr>
        <p:spPr>
          <a:xfrm>
            <a:off x="685800" y="-228600"/>
            <a:ext cx="7772400" cy="1143000"/>
          </a:xfrm>
        </p:spPr>
        <p:txBody>
          <a:bodyPr/>
          <a:lstStyle/>
          <a:p>
            <a:r>
              <a:rPr lang="en-US" altLang="en-US"/>
              <a:t>Function of Melanocytes</a:t>
            </a:r>
          </a:p>
        </p:txBody>
      </p:sp>
      <p:sp>
        <p:nvSpPr>
          <p:cNvPr id="69635" name="Rectangle 3">
            <a:extLst>
              <a:ext uri="{FF2B5EF4-FFF2-40B4-BE49-F238E27FC236}">
                <a16:creationId xmlns:a16="http://schemas.microsoft.com/office/drawing/2014/main" id="{3D327111-FD48-474F-BECE-BFCF03C6DDDE}"/>
              </a:ext>
            </a:extLst>
          </p:cNvPr>
          <p:cNvSpPr>
            <a:spLocks noGrp="1" noRot="1" noChangeArrowheads="1"/>
          </p:cNvSpPr>
          <p:nvPr>
            <p:ph idx="1"/>
          </p:nvPr>
        </p:nvSpPr>
        <p:spPr>
          <a:xfrm>
            <a:off x="0" y="908050"/>
            <a:ext cx="5029200" cy="5492750"/>
          </a:xfrm>
        </p:spPr>
        <p:txBody>
          <a:bodyPr/>
          <a:lstStyle/>
          <a:p>
            <a:r>
              <a:rPr lang="en-US" altLang="en-US"/>
              <a:t>Melanin protects skin from sun damage</a:t>
            </a:r>
          </a:p>
          <a:p>
            <a:r>
              <a:rPr lang="en-US" altLang="en-US"/>
              <a:t>Skin color depends on melanin production, not number of melanocytes</a:t>
            </a:r>
            <a:endParaRPr lang="en-US" altLang="en-US">
              <a:solidFill>
                <a:schemeClr val="accent1"/>
              </a:solidFill>
            </a:endParaRPr>
          </a:p>
          <a:p>
            <a:r>
              <a:rPr lang="en-US" altLang="en-US" sz="3000"/>
              <a:t>Ultraviolet (UV) radiation:</a:t>
            </a:r>
          </a:p>
          <a:p>
            <a:pPr lvl="1"/>
            <a:r>
              <a:rPr lang="en-US" altLang="en-US"/>
              <a:t>causes DNA mutations and burns which lead to cancer and wrinkles</a:t>
            </a:r>
          </a:p>
        </p:txBody>
      </p:sp>
      <p:pic>
        <p:nvPicPr>
          <p:cNvPr id="69636" name="Picture 4">
            <a:extLst>
              <a:ext uri="{FF2B5EF4-FFF2-40B4-BE49-F238E27FC236}">
                <a16:creationId xmlns:a16="http://schemas.microsoft.com/office/drawing/2014/main" id="{E703E77F-2A0A-4299-A182-28E4A60DFD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794" t="13914" r="49963" b="6943"/>
          <a:stretch>
            <a:fillRect/>
          </a:stretch>
        </p:blipFill>
        <p:spPr bwMode="auto">
          <a:xfrm>
            <a:off x="5029200" y="990600"/>
            <a:ext cx="4059238" cy="52578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792A3090-87BF-47E3-A0BB-E73BF2CC3ADA}"/>
              </a:ext>
            </a:extLst>
          </p:cNvPr>
          <p:cNvSpPr>
            <a:spLocks noGrp="1" noRot="1" noChangeArrowheads="1"/>
          </p:cNvSpPr>
          <p:nvPr>
            <p:ph type="title"/>
          </p:nvPr>
        </p:nvSpPr>
        <p:spPr>
          <a:xfrm>
            <a:off x="685800" y="-228600"/>
            <a:ext cx="7772400" cy="1143000"/>
          </a:xfrm>
        </p:spPr>
        <p:txBody>
          <a:bodyPr/>
          <a:lstStyle/>
          <a:p>
            <a:r>
              <a:rPr lang="en-US" altLang="en-US"/>
              <a:t>Capillaries and Skin Color</a:t>
            </a:r>
          </a:p>
        </p:txBody>
      </p:sp>
      <p:sp>
        <p:nvSpPr>
          <p:cNvPr id="70659" name="Rectangle 3">
            <a:extLst>
              <a:ext uri="{FF2B5EF4-FFF2-40B4-BE49-F238E27FC236}">
                <a16:creationId xmlns:a16="http://schemas.microsoft.com/office/drawing/2014/main" id="{C2E5D505-53D6-4220-ACF1-34FAE348924E}"/>
              </a:ext>
            </a:extLst>
          </p:cNvPr>
          <p:cNvSpPr>
            <a:spLocks noGrp="1" noRot="1" noChangeArrowheads="1"/>
          </p:cNvSpPr>
          <p:nvPr>
            <p:ph idx="1"/>
          </p:nvPr>
        </p:nvSpPr>
        <p:spPr>
          <a:xfrm>
            <a:off x="107504" y="784811"/>
            <a:ext cx="8712968" cy="4572000"/>
          </a:xfrm>
        </p:spPr>
        <p:txBody>
          <a:bodyPr>
            <a:normAutofit lnSpcReduction="10000"/>
          </a:bodyPr>
          <a:lstStyle/>
          <a:p>
            <a:pPr>
              <a:lnSpc>
                <a:spcPct val="80000"/>
              </a:lnSpc>
            </a:pPr>
            <a:r>
              <a:rPr lang="en-US" altLang="en-US" sz="2800" dirty="0"/>
              <a:t>Oxygenated red blood contributes to skin color: </a:t>
            </a:r>
          </a:p>
          <a:p>
            <a:pPr lvl="1">
              <a:lnSpc>
                <a:spcPct val="80000"/>
              </a:lnSpc>
            </a:pPr>
            <a:r>
              <a:rPr lang="en-US" altLang="en-US" sz="2400" dirty="0"/>
              <a:t>blood vessels dilate from heat, skin reddens</a:t>
            </a:r>
          </a:p>
          <a:p>
            <a:pPr lvl="1">
              <a:lnSpc>
                <a:spcPct val="80000"/>
              </a:lnSpc>
            </a:pPr>
            <a:r>
              <a:rPr lang="en-US" altLang="en-US" sz="2400" dirty="0"/>
              <a:t>blood flow decreases, skin pales</a:t>
            </a:r>
            <a:endParaRPr lang="en-US" altLang="en-US" sz="2400" dirty="0">
              <a:solidFill>
                <a:schemeClr val="accent1"/>
              </a:solidFill>
            </a:endParaRPr>
          </a:p>
          <a:p>
            <a:pPr>
              <a:lnSpc>
                <a:spcPct val="80000"/>
              </a:lnSpc>
            </a:pPr>
            <a:r>
              <a:rPr lang="en-US" altLang="en-US" sz="2800" dirty="0"/>
              <a:t>Cyanosis</a:t>
            </a:r>
          </a:p>
          <a:p>
            <a:pPr lvl="1">
              <a:lnSpc>
                <a:spcPct val="80000"/>
              </a:lnSpc>
            </a:pPr>
            <a:r>
              <a:rPr lang="en-US" altLang="en-US" sz="2400" dirty="0"/>
              <a:t>Bluish skin tint</a:t>
            </a:r>
          </a:p>
          <a:p>
            <a:pPr lvl="1">
              <a:lnSpc>
                <a:spcPct val="80000"/>
              </a:lnSpc>
            </a:pPr>
            <a:r>
              <a:rPr lang="en-US" altLang="en-US" sz="2400" dirty="0"/>
              <a:t>Caused by severe reduction in blood flow or oxygenation</a:t>
            </a:r>
          </a:p>
          <a:p>
            <a:pPr>
              <a:lnSpc>
                <a:spcPct val="80000"/>
              </a:lnSpc>
            </a:pPr>
            <a:r>
              <a:rPr lang="en-US" altLang="en-US" sz="2800" dirty="0"/>
              <a:t>Jaundice:</a:t>
            </a:r>
          </a:p>
          <a:p>
            <a:pPr lvl="1">
              <a:lnSpc>
                <a:spcPct val="80000"/>
              </a:lnSpc>
            </a:pPr>
            <a:r>
              <a:rPr lang="en-US" altLang="en-US" sz="2400" dirty="0"/>
              <a:t>buildup of bile produced by liver</a:t>
            </a:r>
          </a:p>
          <a:p>
            <a:pPr lvl="1">
              <a:lnSpc>
                <a:spcPct val="80000"/>
              </a:lnSpc>
            </a:pPr>
            <a:r>
              <a:rPr lang="en-US" altLang="en-US" sz="2400" dirty="0"/>
              <a:t>yellow color</a:t>
            </a:r>
          </a:p>
          <a:p>
            <a:pPr>
              <a:lnSpc>
                <a:spcPct val="80000"/>
              </a:lnSpc>
            </a:pPr>
            <a:r>
              <a:rPr lang="en-US" altLang="en-US" sz="2800" dirty="0"/>
              <a:t>Addison’s disease:</a:t>
            </a:r>
          </a:p>
          <a:p>
            <a:pPr lvl="1">
              <a:lnSpc>
                <a:spcPct val="80000"/>
              </a:lnSpc>
            </a:pPr>
            <a:r>
              <a:rPr lang="en-US" altLang="en-US" sz="2400" dirty="0"/>
              <a:t>and other diseases of pituitary gland</a:t>
            </a:r>
          </a:p>
          <a:p>
            <a:pPr lvl="1">
              <a:lnSpc>
                <a:spcPct val="80000"/>
              </a:lnSpc>
            </a:pPr>
            <a:r>
              <a:rPr lang="en-US" altLang="en-US" sz="2400" dirty="0"/>
              <a:t>skin darkening</a:t>
            </a:r>
          </a:p>
        </p:txBody>
      </p:sp>
      <p:sp>
        <p:nvSpPr>
          <p:cNvPr id="70660" name="Rectangle 4">
            <a:extLst>
              <a:ext uri="{FF2B5EF4-FFF2-40B4-BE49-F238E27FC236}">
                <a16:creationId xmlns:a16="http://schemas.microsoft.com/office/drawing/2014/main" id="{750549E9-D5AE-4BB9-ACB2-783D8045CA97}"/>
              </a:ext>
            </a:extLst>
          </p:cNvPr>
          <p:cNvSpPr>
            <a:spLocks noChangeArrowheads="1"/>
          </p:cNvSpPr>
          <p:nvPr/>
        </p:nvSpPr>
        <p:spPr bwMode="auto">
          <a:xfrm>
            <a:off x="685800" y="3048000"/>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chemeClr val="hlink"/>
              </a:buClr>
              <a:buSzPct val="80000"/>
              <a:buFont typeface="Arial" panose="020B0604020202020204" pitchFamily="34" charset="0"/>
              <a:buChar char="►"/>
              <a:defRPr sz="3200">
                <a:solidFill>
                  <a:schemeClr val="tx1"/>
                </a:solidFill>
                <a:effectLst>
                  <a:outerShdw blurRad="38100" dist="38100" dir="2700000" algn="tl">
                    <a:srgbClr val="000000"/>
                  </a:outerShdw>
                </a:effectLst>
                <a:latin typeface="Tahoma" panose="020B0604030504040204" pitchFamily="34" charset="0"/>
              </a:defRPr>
            </a:lvl1pPr>
            <a:lvl2pPr marL="742950" indent="-285750">
              <a:spcBef>
                <a:spcPct val="20000"/>
              </a:spcBef>
              <a:buClr>
                <a:schemeClr val="folHlink"/>
              </a:buClr>
              <a:buFont typeface="Wingdings" panose="05000000000000000000" pitchFamily="2" charset="2"/>
              <a:buChar char="§"/>
              <a:defRPr sz="2800">
                <a:solidFill>
                  <a:schemeClr val="tx1"/>
                </a:solidFill>
                <a:effectLst>
                  <a:outerShdw blurRad="38100" dist="38100" dir="2700000" algn="tl">
                    <a:srgbClr val="000000"/>
                  </a:outerShdw>
                </a:effectLst>
                <a:latin typeface="Tahoma" panose="020B0604030504040204" pitchFamily="34" charset="0"/>
              </a:defRPr>
            </a:lvl2pPr>
            <a:lvl3pPr marL="1143000" indent="-228600">
              <a:spcBef>
                <a:spcPct val="20000"/>
              </a:spcBef>
              <a:buClr>
                <a:schemeClr val="hlink"/>
              </a:buClr>
              <a:buSzPct val="80000"/>
              <a:buFont typeface="Arial" panose="020B0604020202020204" pitchFamily="34" charset="0"/>
              <a:buChar char="►"/>
              <a:defRPr sz="2400">
                <a:solidFill>
                  <a:schemeClr val="tx1"/>
                </a:solidFill>
                <a:effectLst>
                  <a:outerShdw blurRad="38100" dist="38100" dir="2700000" algn="tl">
                    <a:srgbClr val="000000"/>
                  </a:outerShdw>
                </a:effectLst>
                <a:latin typeface="Tahoma" panose="020B0604030504040204" pitchFamily="34" charset="0"/>
              </a:defRPr>
            </a:lvl3pPr>
            <a:lvl4pPr marL="1600200" indent="-228600">
              <a:spcBef>
                <a:spcPct val="20000"/>
              </a:spcBef>
              <a:buClr>
                <a:schemeClr val="folHlink"/>
              </a:buClr>
              <a:buFont typeface="Wingdings" panose="05000000000000000000" pitchFamily="2" charset="2"/>
              <a:buChar char="§"/>
              <a:defRPr sz="2000">
                <a:solidFill>
                  <a:schemeClr val="tx1"/>
                </a:solidFill>
                <a:effectLst>
                  <a:outerShdw blurRad="38100" dist="38100" dir="2700000" algn="tl">
                    <a:srgbClr val="000000"/>
                  </a:outerShdw>
                </a:effectLst>
                <a:latin typeface="Tahoma" panose="020B0604030504040204" pitchFamily="34" charset="0"/>
              </a:defRPr>
            </a:lvl4pPr>
            <a:lvl5pPr marL="2057400" indent="-228600">
              <a:spcBef>
                <a:spcPct val="20000"/>
              </a:spcBef>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5pPr>
            <a:lvl6pPr marL="25146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6pPr>
            <a:lvl7pPr marL="29718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7pPr>
            <a:lvl8pPr marL="34290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8pPr>
            <a:lvl9pPr marL="38862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9pPr>
          </a:lstStyle>
          <a:p>
            <a:endParaRPr lang="en-US" altLang="en-US"/>
          </a:p>
        </p:txBody>
      </p:sp>
      <p:sp>
        <p:nvSpPr>
          <p:cNvPr id="70661" name="Rectangle 5">
            <a:extLst>
              <a:ext uri="{FF2B5EF4-FFF2-40B4-BE49-F238E27FC236}">
                <a16:creationId xmlns:a16="http://schemas.microsoft.com/office/drawing/2014/main" id="{34CF9343-426F-410E-B64E-1026F1F4DFC4}"/>
              </a:ext>
            </a:extLst>
          </p:cNvPr>
          <p:cNvSpPr>
            <a:spLocks noChangeArrowheads="1"/>
          </p:cNvSpPr>
          <p:nvPr/>
        </p:nvSpPr>
        <p:spPr bwMode="auto">
          <a:xfrm>
            <a:off x="-76200" y="5181600"/>
            <a:ext cx="9220200"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lr>
                <a:schemeClr val="hlink"/>
              </a:buClr>
              <a:buSzPct val="80000"/>
              <a:buFont typeface="Arial" panose="020B0604020202020204" pitchFamily="34" charset="0"/>
              <a:buChar char="►"/>
              <a:defRPr sz="3200">
                <a:solidFill>
                  <a:schemeClr val="tx1"/>
                </a:solidFill>
                <a:effectLst>
                  <a:outerShdw blurRad="38100" dist="38100" dir="2700000" algn="tl">
                    <a:srgbClr val="000000"/>
                  </a:outerShdw>
                </a:effectLst>
                <a:latin typeface="Tahoma" panose="020B0604030504040204" pitchFamily="34" charset="0"/>
              </a:defRPr>
            </a:lvl1pPr>
            <a:lvl2pPr marL="742950" indent="-285750">
              <a:spcBef>
                <a:spcPct val="20000"/>
              </a:spcBef>
              <a:buClr>
                <a:schemeClr val="folHlink"/>
              </a:buClr>
              <a:buFont typeface="Wingdings" panose="05000000000000000000" pitchFamily="2" charset="2"/>
              <a:buChar char="§"/>
              <a:defRPr sz="2800">
                <a:solidFill>
                  <a:schemeClr val="tx1"/>
                </a:solidFill>
                <a:effectLst>
                  <a:outerShdw blurRad="38100" dist="38100" dir="2700000" algn="tl">
                    <a:srgbClr val="000000"/>
                  </a:outerShdw>
                </a:effectLst>
                <a:latin typeface="Tahoma" panose="020B0604030504040204" pitchFamily="34" charset="0"/>
              </a:defRPr>
            </a:lvl2pPr>
            <a:lvl3pPr marL="1143000" indent="-228600">
              <a:spcBef>
                <a:spcPct val="20000"/>
              </a:spcBef>
              <a:buClr>
                <a:schemeClr val="hlink"/>
              </a:buClr>
              <a:buSzPct val="80000"/>
              <a:buFont typeface="Arial" panose="020B0604020202020204" pitchFamily="34" charset="0"/>
              <a:buChar char="►"/>
              <a:defRPr sz="2400">
                <a:solidFill>
                  <a:schemeClr val="tx1"/>
                </a:solidFill>
                <a:effectLst>
                  <a:outerShdw blurRad="38100" dist="38100" dir="2700000" algn="tl">
                    <a:srgbClr val="000000"/>
                  </a:outerShdw>
                </a:effectLst>
                <a:latin typeface="Tahoma" panose="020B0604030504040204" pitchFamily="34" charset="0"/>
              </a:defRPr>
            </a:lvl3pPr>
            <a:lvl4pPr marL="1600200" indent="-228600">
              <a:spcBef>
                <a:spcPct val="20000"/>
              </a:spcBef>
              <a:buClr>
                <a:schemeClr val="folHlink"/>
              </a:buClr>
              <a:buFont typeface="Wingdings" panose="05000000000000000000" pitchFamily="2" charset="2"/>
              <a:buChar char="§"/>
              <a:defRPr sz="2000">
                <a:solidFill>
                  <a:schemeClr val="tx1"/>
                </a:solidFill>
                <a:effectLst>
                  <a:outerShdw blurRad="38100" dist="38100" dir="2700000" algn="tl">
                    <a:srgbClr val="000000"/>
                  </a:outerShdw>
                </a:effectLst>
                <a:latin typeface="Tahoma" panose="020B0604030504040204" pitchFamily="34" charset="0"/>
              </a:defRPr>
            </a:lvl4pPr>
            <a:lvl5pPr marL="2057400" indent="-228600">
              <a:spcBef>
                <a:spcPct val="20000"/>
              </a:spcBef>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5pPr>
            <a:lvl6pPr marL="25146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6pPr>
            <a:lvl7pPr marL="29718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7pPr>
            <a:lvl8pPr marL="34290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8pPr>
            <a:lvl9pPr marL="3886200" indent="-228600" fontAlgn="base">
              <a:spcBef>
                <a:spcPct val="20000"/>
              </a:spcBef>
              <a:spcAft>
                <a:spcPct val="0"/>
              </a:spcAft>
              <a:buClr>
                <a:schemeClr val="hlink"/>
              </a:buClr>
              <a:buSzPct val="80000"/>
              <a:buFont typeface="Arial" panose="020B0604020202020204" pitchFamily="34" charset="0"/>
              <a:buChar char="►"/>
              <a:defRPr sz="2000">
                <a:solidFill>
                  <a:schemeClr val="tx1"/>
                </a:solidFill>
                <a:effectLst>
                  <a:outerShdw blurRad="38100" dist="38100" dir="2700000" algn="tl">
                    <a:srgbClr val="000000"/>
                  </a:outerShdw>
                </a:effectLst>
                <a:latin typeface="Tahoma" panose="020B0604030504040204" pitchFamily="34" charset="0"/>
              </a:defRPr>
            </a:lvl9pPr>
          </a:lstStyle>
          <a:p>
            <a:pPr marL="0" indent="0">
              <a:buNone/>
            </a:pPr>
            <a:endParaRPr lang="en-US" altLang="en-US"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27D0F8D3-0BD4-4054-9A09-ACB4C64B622E}"/>
              </a:ext>
            </a:extLst>
          </p:cNvPr>
          <p:cNvSpPr>
            <a:spLocks noGrp="1" noRot="1" noChangeArrowheads="1"/>
          </p:cNvSpPr>
          <p:nvPr>
            <p:ph type="title"/>
          </p:nvPr>
        </p:nvSpPr>
        <p:spPr>
          <a:xfrm>
            <a:off x="684213" y="188913"/>
            <a:ext cx="7772400" cy="1143000"/>
          </a:xfrm>
        </p:spPr>
        <p:txBody>
          <a:bodyPr/>
          <a:lstStyle/>
          <a:p>
            <a:r>
              <a:rPr lang="en-US" altLang="en-US"/>
              <a:t>Vitamin D</a:t>
            </a:r>
          </a:p>
        </p:txBody>
      </p:sp>
      <p:sp>
        <p:nvSpPr>
          <p:cNvPr id="71683" name="Rectangle 3">
            <a:extLst>
              <a:ext uri="{FF2B5EF4-FFF2-40B4-BE49-F238E27FC236}">
                <a16:creationId xmlns:a16="http://schemas.microsoft.com/office/drawing/2014/main" id="{5F022BAB-7780-4EEF-91D7-2078EC1BC054}"/>
              </a:ext>
            </a:extLst>
          </p:cNvPr>
          <p:cNvSpPr>
            <a:spLocks noGrp="1" noRot="1" noChangeArrowheads="1"/>
          </p:cNvSpPr>
          <p:nvPr>
            <p:ph idx="1"/>
          </p:nvPr>
        </p:nvSpPr>
        <p:spPr>
          <a:xfrm>
            <a:off x="385763" y="1339145"/>
            <a:ext cx="8369300" cy="4222750"/>
          </a:xfrm>
        </p:spPr>
        <p:txBody>
          <a:bodyPr/>
          <a:lstStyle/>
          <a:p>
            <a:r>
              <a:rPr lang="en-US" altLang="en-US" dirty="0"/>
              <a:t>in the presence of UV radiation epidermal cells produce cholecalciferol (vitamin D</a:t>
            </a:r>
            <a:r>
              <a:rPr lang="en-US" altLang="en-US" baseline="-25000" dirty="0"/>
              <a:t>3</a:t>
            </a:r>
            <a:r>
              <a:rPr lang="en-US" altLang="en-US" dirty="0"/>
              <a:t>):</a:t>
            </a:r>
          </a:p>
          <a:p>
            <a:r>
              <a:rPr lang="en-US" altLang="en-US" dirty="0"/>
              <a:t>Liver and kidneys convert vitamin D into calcitriol:</a:t>
            </a:r>
          </a:p>
          <a:p>
            <a:pPr lvl="1"/>
            <a:r>
              <a:rPr lang="en-US" altLang="en-US" dirty="0"/>
              <a:t>to aid absorption of calcium and phosphorus</a:t>
            </a:r>
          </a:p>
          <a:p>
            <a:r>
              <a:rPr lang="en-US" altLang="en-US" dirty="0"/>
              <a:t>Insufficient vitamin D:</a:t>
            </a:r>
          </a:p>
          <a:p>
            <a:pPr lvl="1"/>
            <a:r>
              <a:rPr lang="en-US" altLang="en-US" dirty="0"/>
              <a:t>can cause </a:t>
            </a:r>
            <a:r>
              <a:rPr lang="en-US" altLang="en-US" i="1" dirty="0"/>
              <a:t>rickets</a:t>
            </a:r>
          </a:p>
          <a:p>
            <a:pPr lvl="1"/>
            <a:endParaRPr lang="en-US" altLang="en-US"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79874" name="Rectangle 2">
            <a:extLst>
              <a:ext uri="{FF2B5EF4-FFF2-40B4-BE49-F238E27FC236}">
                <a16:creationId xmlns:a16="http://schemas.microsoft.com/office/drawing/2014/main" id="{781E2313-5761-4E87-BF57-2253985DBF70}"/>
              </a:ext>
            </a:extLst>
          </p:cNvPr>
          <p:cNvSpPr>
            <a:spLocks noGrp="1" noRot="1" noChangeArrowheads="1"/>
          </p:cNvSpPr>
          <p:nvPr>
            <p:ph type="title"/>
          </p:nvPr>
        </p:nvSpPr>
        <p:spPr/>
        <p:txBody>
          <a:bodyPr/>
          <a:lstStyle/>
          <a:p>
            <a:r>
              <a:rPr lang="en-US" altLang="en-US"/>
              <a:t>Aging of the Skin</a:t>
            </a:r>
          </a:p>
        </p:txBody>
      </p:sp>
      <p:sp>
        <p:nvSpPr>
          <p:cNvPr id="79875" name="Text Box 3">
            <a:extLst>
              <a:ext uri="{FF2B5EF4-FFF2-40B4-BE49-F238E27FC236}">
                <a16:creationId xmlns:a16="http://schemas.microsoft.com/office/drawing/2014/main" id="{E8813549-3ECE-438C-8479-6424C54C614B}"/>
              </a:ext>
            </a:extLst>
          </p:cNvPr>
          <p:cNvSpPr txBox="1">
            <a:spLocks noChangeArrowheads="1"/>
          </p:cNvSpPr>
          <p:nvPr/>
        </p:nvSpPr>
        <p:spPr bwMode="auto">
          <a:xfrm>
            <a:off x="762000" y="2590800"/>
            <a:ext cx="7813675" cy="1800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eaLnBrk="0" hangingPunct="0"/>
            <a:r>
              <a:rPr lang="en-US" altLang="en-US" sz="2800">
                <a:latin typeface="Times New Roman" panose="02020603050405020304" pitchFamily="18" charset="0"/>
              </a:rPr>
              <a:t>Not a question of morbidity or mortality but of vanity</a:t>
            </a:r>
          </a:p>
          <a:p>
            <a:pPr algn="ctr" eaLnBrk="0" hangingPunct="0"/>
            <a:r>
              <a:rPr lang="en-US" altLang="en-US" sz="2800">
                <a:latin typeface="Times New Roman" panose="02020603050405020304" pitchFamily="18" charset="0"/>
              </a:rPr>
              <a:t>	psychology of self-image???</a:t>
            </a:r>
          </a:p>
          <a:p>
            <a:pPr algn="ctr" eaLnBrk="0" hangingPunct="0"/>
            <a:endParaRPr lang="en-US" altLang="en-US" sz="2800">
              <a:latin typeface="Times New Roman" panose="02020603050405020304" pitchFamily="18" charset="0"/>
            </a:endParaRPr>
          </a:p>
          <a:p>
            <a:pPr algn="ctr" eaLnBrk="0" hangingPunct="0"/>
            <a:r>
              <a:rPr lang="en-US" altLang="en-US" sz="2800">
                <a:latin typeface="Times New Roman" panose="02020603050405020304" pitchFamily="18" charset="0"/>
              </a:rPr>
              <a:t>£1 Billion / yr. spent on skin care products</a:t>
            </a:r>
            <a:endParaRPr lang="en-US" altLang="en-US" sz="2400">
              <a:latin typeface="Times New Roman" panose="02020603050405020304" pitchFamily="18" charset="0"/>
            </a:endParaRP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a:extLst>
              <a:ext uri="{FF2B5EF4-FFF2-40B4-BE49-F238E27FC236}">
                <a16:creationId xmlns:a16="http://schemas.microsoft.com/office/drawing/2014/main" id="{0E652359-9D53-467C-B346-1FE1B09D729D}"/>
              </a:ext>
            </a:extLst>
          </p:cNvPr>
          <p:cNvSpPr>
            <a:spLocks noGrp="1" noRot="1" noChangeArrowheads="1"/>
          </p:cNvSpPr>
          <p:nvPr>
            <p:ph type="title"/>
          </p:nvPr>
        </p:nvSpPr>
        <p:spPr>
          <a:xfrm>
            <a:off x="533400" y="228600"/>
            <a:ext cx="7772400" cy="1143000"/>
          </a:xfrm>
        </p:spPr>
        <p:txBody>
          <a:bodyPr/>
          <a:lstStyle/>
          <a:p>
            <a:r>
              <a:rPr lang="en-US" altLang="en-US"/>
              <a:t>Age Related Changes</a:t>
            </a:r>
          </a:p>
        </p:txBody>
      </p:sp>
      <p:sp>
        <p:nvSpPr>
          <p:cNvPr id="80899" name="Text Box 3">
            <a:extLst>
              <a:ext uri="{FF2B5EF4-FFF2-40B4-BE49-F238E27FC236}">
                <a16:creationId xmlns:a16="http://schemas.microsoft.com/office/drawing/2014/main" id="{EC28332C-8A4A-4014-9334-F0C8037DD21F}"/>
              </a:ext>
            </a:extLst>
          </p:cNvPr>
          <p:cNvSpPr txBox="1">
            <a:spLocks noChangeArrowheads="1"/>
          </p:cNvSpPr>
          <p:nvPr/>
        </p:nvSpPr>
        <p:spPr bwMode="auto">
          <a:xfrm>
            <a:off x="990600" y="1600200"/>
            <a:ext cx="6938963" cy="4300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2800" b="1">
                <a:latin typeface="Times New Roman" panose="02020603050405020304" pitchFamily="18" charset="0"/>
              </a:rPr>
              <a:t>Overall Changes</a:t>
            </a:r>
            <a:r>
              <a:rPr lang="en-US" altLang="en-US" sz="2800">
                <a:latin typeface="Times New Roman" panose="02020603050405020304" pitchFamily="18" charset="0"/>
              </a:rPr>
              <a:t>:  </a:t>
            </a:r>
          </a:p>
          <a:p>
            <a:pPr eaLnBrk="0" hangingPunct="0"/>
            <a:r>
              <a:rPr lang="en-US" altLang="en-US" sz="2800">
                <a:latin typeface="Times New Roman" panose="02020603050405020304" pitchFamily="18" charset="0"/>
              </a:rPr>
              <a:t>	Thinner Skin</a:t>
            </a:r>
          </a:p>
          <a:p>
            <a:pPr eaLnBrk="0" hangingPunct="0"/>
            <a:r>
              <a:rPr lang="en-US" altLang="en-US" sz="2800">
                <a:latin typeface="Times New Roman" panose="02020603050405020304" pitchFamily="18" charset="0"/>
              </a:rPr>
              <a:t>	Loss of Dermal Papillae- epidermis held </a:t>
            </a:r>
          </a:p>
          <a:p>
            <a:pPr eaLnBrk="0" hangingPunct="0"/>
            <a:r>
              <a:rPr lang="en-US" altLang="en-US" sz="2800">
                <a:latin typeface="Times New Roman" panose="02020603050405020304" pitchFamily="18" charset="0"/>
              </a:rPr>
              <a:t>	less firmly to underlying dermis</a:t>
            </a:r>
          </a:p>
          <a:p>
            <a:pPr eaLnBrk="0" hangingPunct="0"/>
            <a:endParaRPr lang="en-US" altLang="en-US" sz="2800">
              <a:latin typeface="Times New Roman" panose="02020603050405020304" pitchFamily="18" charset="0"/>
            </a:endParaRPr>
          </a:p>
          <a:p>
            <a:pPr eaLnBrk="0" hangingPunct="0"/>
            <a:r>
              <a:rPr lang="en-US" altLang="en-US" sz="2800" b="1">
                <a:latin typeface="Times New Roman" panose="02020603050405020304" pitchFamily="18" charset="0"/>
              </a:rPr>
              <a:t>Epidermal Changes:</a:t>
            </a:r>
          </a:p>
          <a:p>
            <a:pPr eaLnBrk="0" hangingPunct="0"/>
            <a:r>
              <a:rPr lang="en-US" altLang="en-US" sz="2800">
                <a:latin typeface="Times New Roman" panose="02020603050405020304" pitchFamily="18" charset="0"/>
              </a:rPr>
              <a:t>	Thinner with age ?</a:t>
            </a:r>
          </a:p>
          <a:p>
            <a:pPr eaLnBrk="0" hangingPunct="0"/>
            <a:r>
              <a:rPr lang="en-US" altLang="en-US" sz="2800">
                <a:latin typeface="Times New Roman" panose="02020603050405020304" pitchFamily="18" charset="0"/>
              </a:rPr>
              <a:t>	Age (“liver”) spots</a:t>
            </a:r>
          </a:p>
          <a:p>
            <a:pPr eaLnBrk="0" hangingPunct="0"/>
            <a:endParaRPr lang="en-US" altLang="en-US" sz="2800">
              <a:latin typeface="Times New Roman" panose="02020603050405020304" pitchFamily="18" charset="0"/>
            </a:endParaRPr>
          </a:p>
          <a:p>
            <a:pPr eaLnBrk="0" hangingPunct="0"/>
            <a:endParaRPr lang="en-US" altLang="en-US" sz="2400">
              <a:latin typeface="Times New Roman" panose="02020603050405020304" pitchFamily="18" charset="0"/>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17A930EE-6D48-4969-A5CB-B15CE8F4821E}"/>
              </a:ext>
            </a:extLst>
          </p:cNvPr>
          <p:cNvSpPr>
            <a:spLocks noGrp="1" noRot="1" noChangeArrowheads="1"/>
          </p:cNvSpPr>
          <p:nvPr>
            <p:ph type="title"/>
          </p:nvPr>
        </p:nvSpPr>
        <p:spPr>
          <a:xfrm>
            <a:off x="609600" y="228600"/>
            <a:ext cx="7772400" cy="1143000"/>
          </a:xfrm>
        </p:spPr>
        <p:txBody>
          <a:bodyPr/>
          <a:lstStyle/>
          <a:p>
            <a:r>
              <a:rPr lang="en-US" altLang="en-US"/>
              <a:t>Age Related Changes</a:t>
            </a:r>
          </a:p>
        </p:txBody>
      </p:sp>
      <p:sp>
        <p:nvSpPr>
          <p:cNvPr id="81923" name="Text Box 3">
            <a:extLst>
              <a:ext uri="{FF2B5EF4-FFF2-40B4-BE49-F238E27FC236}">
                <a16:creationId xmlns:a16="http://schemas.microsoft.com/office/drawing/2014/main" id="{6345F6A9-30C2-4DB3-854E-1D270811EFB5}"/>
              </a:ext>
            </a:extLst>
          </p:cNvPr>
          <p:cNvSpPr txBox="1">
            <a:spLocks noChangeArrowheads="1"/>
          </p:cNvSpPr>
          <p:nvPr/>
        </p:nvSpPr>
        <p:spPr bwMode="auto">
          <a:xfrm>
            <a:off x="395536" y="1354569"/>
            <a:ext cx="7935913" cy="4789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2800" b="1" dirty="0">
                <a:latin typeface="Times New Roman" panose="02020603050405020304" pitchFamily="18" charset="0"/>
              </a:rPr>
              <a:t>Dermal Changes:</a:t>
            </a:r>
            <a:endParaRPr lang="en-US" altLang="en-US" sz="2800" dirty="0">
              <a:latin typeface="Times New Roman" panose="02020603050405020304" pitchFamily="18" charset="0"/>
            </a:endParaRPr>
          </a:p>
          <a:p>
            <a:pPr eaLnBrk="0" hangingPunct="0"/>
            <a:r>
              <a:rPr lang="en-US" altLang="en-US" sz="2800" dirty="0">
                <a:latin typeface="Times New Roman" panose="02020603050405020304" pitchFamily="18" charset="0"/>
              </a:rPr>
              <a:t>	Thinner with age - changes in type and amount </a:t>
            </a:r>
          </a:p>
          <a:p>
            <a:pPr eaLnBrk="0" hangingPunct="0"/>
            <a:r>
              <a:rPr lang="en-US" altLang="en-US" sz="2800" dirty="0">
                <a:latin typeface="Times New Roman" panose="02020603050405020304" pitchFamily="18" charset="0"/>
              </a:rPr>
              <a:t>		of collagen</a:t>
            </a:r>
          </a:p>
          <a:p>
            <a:pPr eaLnBrk="0" hangingPunct="0"/>
            <a:r>
              <a:rPr lang="en-US" altLang="en-US" sz="2800" dirty="0">
                <a:latin typeface="Times New Roman" panose="02020603050405020304" pitchFamily="18" charset="0"/>
              </a:rPr>
              <a:t>	Synthesis and  secretion by fibroblasts</a:t>
            </a:r>
          </a:p>
          <a:p>
            <a:pPr eaLnBrk="0" hangingPunct="0"/>
            <a:r>
              <a:rPr lang="en-US" altLang="en-US" sz="2800" dirty="0">
                <a:latin typeface="Times New Roman" panose="02020603050405020304" pitchFamily="18" charset="0"/>
              </a:rPr>
              <a:t>	Decrease number of fibroblasts with age</a:t>
            </a:r>
          </a:p>
          <a:p>
            <a:pPr eaLnBrk="0" hangingPunct="0"/>
            <a:r>
              <a:rPr lang="en-US" altLang="en-US" sz="2800" dirty="0">
                <a:latin typeface="Times New Roman" panose="02020603050405020304" pitchFamily="18" charset="0"/>
              </a:rPr>
              <a:t>	Cross-links of elastin - less elastic leads to sags </a:t>
            </a:r>
          </a:p>
          <a:p>
            <a:pPr eaLnBrk="0" hangingPunct="0"/>
            <a:r>
              <a:rPr lang="en-US" altLang="en-US" sz="2800" dirty="0">
                <a:latin typeface="Times New Roman" panose="02020603050405020304" pitchFamily="18" charset="0"/>
              </a:rPr>
              <a:t>		and wrinkles</a:t>
            </a:r>
          </a:p>
          <a:p>
            <a:pPr eaLnBrk="0" hangingPunct="0"/>
            <a:r>
              <a:rPr lang="en-US" altLang="en-US" sz="2800" dirty="0">
                <a:latin typeface="Times New Roman" panose="02020603050405020304" pitchFamily="18" charset="0"/>
              </a:rPr>
              <a:t>	Reduction in sweat glands</a:t>
            </a:r>
          </a:p>
          <a:p>
            <a:pPr eaLnBrk="0" hangingPunct="0"/>
            <a:r>
              <a:rPr lang="en-US" altLang="en-US" sz="2800" dirty="0">
                <a:latin typeface="Times New Roman" panose="02020603050405020304" pitchFamily="18" charset="0"/>
              </a:rPr>
              <a:t>	Reduction in number of sebaceous glands</a:t>
            </a:r>
          </a:p>
          <a:p>
            <a:pPr eaLnBrk="0" hangingPunct="0"/>
            <a:r>
              <a:rPr lang="en-US" altLang="en-US" sz="2800" dirty="0">
                <a:latin typeface="Times New Roman" panose="02020603050405020304" pitchFamily="18" charset="0"/>
              </a:rPr>
              <a:t>	Reduction in Hair Growth (except ear and nose)</a:t>
            </a:r>
          </a:p>
          <a:p>
            <a:pPr eaLnBrk="0" hangingPunct="0"/>
            <a:endParaRPr lang="en-US" altLang="en-US" sz="2800" dirty="0">
              <a:latin typeface="Times New Roman" panose="02020603050405020304" pitchFamily="18" charset="0"/>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6438EE2D-DC42-4CC7-8E2C-CE3F266F221A}"/>
              </a:ext>
            </a:extLst>
          </p:cNvPr>
          <p:cNvSpPr>
            <a:spLocks noGrp="1" noRot="1" noChangeArrowheads="1"/>
          </p:cNvSpPr>
          <p:nvPr>
            <p:ph type="title"/>
          </p:nvPr>
        </p:nvSpPr>
        <p:spPr>
          <a:xfrm>
            <a:off x="762000" y="304800"/>
            <a:ext cx="7772400" cy="1143000"/>
          </a:xfrm>
        </p:spPr>
        <p:txBody>
          <a:bodyPr/>
          <a:lstStyle/>
          <a:p>
            <a:r>
              <a:rPr lang="en-US" altLang="en-US"/>
              <a:t>Age Related Pathologies</a:t>
            </a:r>
          </a:p>
        </p:txBody>
      </p:sp>
      <p:sp>
        <p:nvSpPr>
          <p:cNvPr id="82947" name="Text Box 3">
            <a:extLst>
              <a:ext uri="{FF2B5EF4-FFF2-40B4-BE49-F238E27FC236}">
                <a16:creationId xmlns:a16="http://schemas.microsoft.com/office/drawing/2014/main" id="{D04285F4-278A-4170-AFF8-F1C6A9BF8351}"/>
              </a:ext>
            </a:extLst>
          </p:cNvPr>
          <p:cNvSpPr txBox="1">
            <a:spLocks noChangeArrowheads="1"/>
          </p:cNvSpPr>
          <p:nvPr/>
        </p:nvSpPr>
        <p:spPr bwMode="auto">
          <a:xfrm>
            <a:off x="323528" y="1340769"/>
            <a:ext cx="8370416"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r>
              <a:rPr lang="en-US" altLang="en-US" sz="2800" dirty="0">
                <a:latin typeface="Times New Roman" panose="02020603050405020304" pitchFamily="18" charset="0"/>
              </a:rPr>
              <a:t>1.  </a:t>
            </a:r>
            <a:r>
              <a:rPr lang="en-US" altLang="en-US" sz="2800" dirty="0" err="1">
                <a:latin typeface="Times New Roman" panose="02020603050405020304" pitchFamily="18" charset="0"/>
              </a:rPr>
              <a:t>Lentigo</a:t>
            </a:r>
            <a:r>
              <a:rPr lang="en-US" altLang="en-US" sz="2800" dirty="0">
                <a:latin typeface="Times New Roman" panose="02020603050405020304" pitchFamily="18" charset="0"/>
              </a:rPr>
              <a:t> - age spots, senile freckles</a:t>
            </a:r>
          </a:p>
          <a:p>
            <a:pPr eaLnBrk="0" hangingPunct="0"/>
            <a:r>
              <a:rPr lang="en-US" altLang="en-US" sz="2800" dirty="0">
                <a:latin typeface="Times New Roman" panose="02020603050405020304" pitchFamily="18" charset="0"/>
              </a:rPr>
              <a:t>2.  Senile </a:t>
            </a:r>
            <a:r>
              <a:rPr lang="en-US" altLang="en-US" sz="2800" dirty="0" err="1">
                <a:latin typeface="Times New Roman" panose="02020603050405020304" pitchFamily="18" charset="0"/>
              </a:rPr>
              <a:t>Angioma</a:t>
            </a:r>
            <a:r>
              <a:rPr lang="en-US" altLang="en-US" sz="2800" dirty="0">
                <a:latin typeface="Times New Roman" panose="02020603050405020304" pitchFamily="18" charset="0"/>
              </a:rPr>
              <a:t> - “port-wine stains”</a:t>
            </a:r>
          </a:p>
          <a:p>
            <a:pPr eaLnBrk="0" hangingPunct="0"/>
            <a:r>
              <a:rPr lang="en-US" altLang="en-US" sz="2800" dirty="0">
                <a:latin typeface="Times New Roman" panose="02020603050405020304" pitchFamily="18" charset="0"/>
              </a:rPr>
              <a:t>3.  Senile (actinic) Keratosis - red scaly patches </a:t>
            </a:r>
          </a:p>
          <a:p>
            <a:pPr eaLnBrk="0" hangingPunct="0"/>
            <a:r>
              <a:rPr lang="en-US" altLang="en-US" sz="2800" dirty="0">
                <a:latin typeface="Times New Roman" panose="02020603050405020304" pitchFamily="18" charset="0"/>
              </a:rPr>
              <a:t>	may be precancerous (squamous cell carcinoma)</a:t>
            </a:r>
          </a:p>
          <a:p>
            <a:pPr eaLnBrk="0" hangingPunct="0"/>
            <a:r>
              <a:rPr lang="en-US" altLang="en-US" sz="2800" dirty="0">
                <a:latin typeface="Times New Roman" panose="02020603050405020304" pitchFamily="18" charset="0"/>
              </a:rPr>
              <a:t>4.  Decubitus Ulcers - pressure sores, “bed sores”</a:t>
            </a:r>
          </a:p>
          <a:p>
            <a:pPr eaLnBrk="0" hangingPunct="0"/>
            <a:r>
              <a:rPr lang="en-US" altLang="en-US" sz="2800" dirty="0">
                <a:latin typeface="Times New Roman" panose="02020603050405020304" pitchFamily="18" charset="0"/>
              </a:rPr>
              <a:t>	immobility, thinner dermis, less subcutaneous fat</a:t>
            </a:r>
          </a:p>
          <a:p>
            <a:pPr eaLnBrk="0" hangingPunct="0"/>
            <a:r>
              <a:rPr lang="en-US" altLang="en-US" sz="2800" dirty="0">
                <a:latin typeface="Times New Roman" panose="02020603050405020304" pitchFamily="18" charset="0"/>
              </a:rPr>
              <a:t>5.  Neoplasms</a:t>
            </a:r>
          </a:p>
          <a:p>
            <a:pPr eaLnBrk="0" hangingPunct="0"/>
            <a:r>
              <a:rPr lang="en-US" altLang="en-US" sz="2800" dirty="0">
                <a:latin typeface="Times New Roman" panose="02020603050405020304" pitchFamily="18" charset="0"/>
              </a:rPr>
              <a:t>	- squamous cell carcinoma</a:t>
            </a:r>
          </a:p>
          <a:p>
            <a:pPr eaLnBrk="0" hangingPunct="0"/>
            <a:r>
              <a:rPr lang="en-US" altLang="en-US" sz="2800" dirty="0">
                <a:latin typeface="Times New Roman" panose="02020603050405020304" pitchFamily="18" charset="0"/>
              </a:rPr>
              <a:t>	- basal cell carcinoma</a:t>
            </a:r>
          </a:p>
          <a:p>
            <a:pPr eaLnBrk="0" hangingPunct="0"/>
            <a:r>
              <a:rPr lang="en-US" altLang="en-US" sz="2800" dirty="0">
                <a:latin typeface="Times New Roman" panose="02020603050405020304" pitchFamily="18" charset="0"/>
              </a:rPr>
              <a:t>	- melanoma</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3970" name="Rectangle 2">
            <a:extLst>
              <a:ext uri="{FF2B5EF4-FFF2-40B4-BE49-F238E27FC236}">
                <a16:creationId xmlns:a16="http://schemas.microsoft.com/office/drawing/2014/main" id="{6BD49291-4E74-44E8-9893-F007E3982AD9}"/>
              </a:ext>
            </a:extLst>
          </p:cNvPr>
          <p:cNvSpPr>
            <a:spLocks noGrp="1" noRot="1" noChangeArrowheads="1"/>
          </p:cNvSpPr>
          <p:nvPr>
            <p:ph type="title"/>
          </p:nvPr>
        </p:nvSpPr>
        <p:spPr>
          <a:xfrm>
            <a:off x="685800" y="228600"/>
            <a:ext cx="7772400" cy="1143000"/>
          </a:xfrm>
        </p:spPr>
        <p:txBody>
          <a:bodyPr/>
          <a:lstStyle/>
          <a:p>
            <a:r>
              <a:rPr lang="en-US" altLang="en-US"/>
              <a:t>Wrinkles</a:t>
            </a:r>
          </a:p>
        </p:txBody>
      </p:sp>
      <p:pic>
        <p:nvPicPr>
          <p:cNvPr id="83971" name="Picture 3" descr="wrinkle">
            <a:extLst>
              <a:ext uri="{FF2B5EF4-FFF2-40B4-BE49-F238E27FC236}">
                <a16:creationId xmlns:a16="http://schemas.microsoft.com/office/drawing/2014/main" id="{9678FD60-D468-4132-9332-3640157091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0681" y="404664"/>
            <a:ext cx="3322638" cy="4572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5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84994" name="Rectangle 2">
            <a:extLst>
              <a:ext uri="{FF2B5EF4-FFF2-40B4-BE49-F238E27FC236}">
                <a16:creationId xmlns:a16="http://schemas.microsoft.com/office/drawing/2014/main" id="{2FB162A9-4FB5-49C2-954F-322DECE0CF3F}"/>
              </a:ext>
            </a:extLst>
          </p:cNvPr>
          <p:cNvSpPr>
            <a:spLocks noGrp="1" noRot="1" noChangeArrowheads="1"/>
          </p:cNvSpPr>
          <p:nvPr>
            <p:ph type="title"/>
          </p:nvPr>
        </p:nvSpPr>
        <p:spPr/>
        <p:txBody>
          <a:bodyPr/>
          <a:lstStyle/>
          <a:p>
            <a:r>
              <a:rPr lang="en-US" altLang="en-US"/>
              <a:t>Wrinkle Formation</a:t>
            </a:r>
          </a:p>
        </p:txBody>
      </p:sp>
      <p:sp>
        <p:nvSpPr>
          <p:cNvPr id="84995" name="Text Box 3">
            <a:extLst>
              <a:ext uri="{FF2B5EF4-FFF2-40B4-BE49-F238E27FC236}">
                <a16:creationId xmlns:a16="http://schemas.microsoft.com/office/drawing/2014/main" id="{ADF9811A-A05B-456B-A2C8-7C6536E750DC}"/>
              </a:ext>
            </a:extLst>
          </p:cNvPr>
          <p:cNvSpPr txBox="1">
            <a:spLocks noChangeArrowheads="1"/>
          </p:cNvSpPr>
          <p:nvPr/>
        </p:nvSpPr>
        <p:spPr bwMode="auto">
          <a:xfrm>
            <a:off x="1508125" y="2428875"/>
            <a:ext cx="6211888" cy="3081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2800">
                <a:latin typeface="Times New Roman" panose="02020603050405020304" pitchFamily="18" charset="0"/>
              </a:rPr>
              <a:t>Decrease in dermal papillae- loosens skin</a:t>
            </a:r>
          </a:p>
          <a:p>
            <a:pPr eaLnBrk="0" hangingPunct="0"/>
            <a:endParaRPr lang="en-US" altLang="en-US" sz="2800">
              <a:latin typeface="Times New Roman" panose="02020603050405020304" pitchFamily="18" charset="0"/>
            </a:endParaRPr>
          </a:p>
          <a:p>
            <a:pPr eaLnBrk="0" hangingPunct="0"/>
            <a:r>
              <a:rPr lang="en-US" altLang="en-US" sz="2800">
                <a:latin typeface="Times New Roman" panose="02020603050405020304" pitchFamily="18" charset="0"/>
              </a:rPr>
              <a:t>Thinning of Dermis- Change in Collagen</a:t>
            </a:r>
          </a:p>
          <a:p>
            <a:pPr eaLnBrk="0" hangingPunct="0"/>
            <a:r>
              <a:rPr lang="en-US" altLang="en-US" sz="2800">
                <a:latin typeface="Times New Roman" panose="02020603050405020304" pitchFamily="18" charset="0"/>
              </a:rPr>
              <a:t>	Alteration of GAGs with irradiation</a:t>
            </a:r>
          </a:p>
          <a:p>
            <a:pPr eaLnBrk="0" hangingPunct="0"/>
            <a:r>
              <a:rPr lang="en-US" altLang="en-US" sz="2800">
                <a:latin typeface="Times New Roman" panose="02020603050405020304" pitchFamily="18" charset="0"/>
              </a:rPr>
              <a:t>	Chondroitin Sulfate</a:t>
            </a:r>
          </a:p>
          <a:p>
            <a:pPr eaLnBrk="0" hangingPunct="0"/>
            <a:endParaRPr lang="en-US" altLang="en-US" sz="2800">
              <a:latin typeface="Times New Roman" panose="02020603050405020304" pitchFamily="18" charset="0"/>
            </a:endParaRPr>
          </a:p>
          <a:p>
            <a:pPr eaLnBrk="0" hangingPunct="0"/>
            <a:r>
              <a:rPr lang="en-US" altLang="en-US" sz="2800">
                <a:latin typeface="Times New Roman" panose="02020603050405020304" pitchFamily="18" charset="0"/>
              </a:rPr>
              <a:t>Thinning of epidermis - creates fold</a:t>
            </a:r>
          </a:p>
        </p:txBody>
      </p:sp>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20F24604-5A6A-41F4-BB04-4C3669D9A545}" vid="{267164F6-FA3C-4AA4-B16E-B3C9A9883C7D}"/>
    </a:ext>
  </a:extLst>
</a:theme>
</file>

<file path=docProps/app.xml><?xml version="1.0" encoding="utf-8"?>
<Properties xmlns="http://schemas.openxmlformats.org/officeDocument/2006/extended-properties" xmlns:vt="http://schemas.openxmlformats.org/officeDocument/2006/docPropsVTypes">
  <Template>UWTSD</Template>
  <TotalTime>215</TotalTime>
  <Words>1927</Words>
  <Application>Microsoft Office PowerPoint</Application>
  <PresentationFormat>On-screen Show (4:3)</PresentationFormat>
  <Paragraphs>401</Paragraphs>
  <Slides>55</Slides>
  <Notes>0</Notes>
  <HiddenSlides>7</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Arial</vt:lpstr>
      <vt:lpstr>Myriad Pro</vt:lpstr>
      <vt:lpstr>Tahoma</vt:lpstr>
      <vt:lpstr>Times New Roman</vt:lpstr>
      <vt:lpstr>Wingdings</vt:lpstr>
      <vt:lpstr>UWTSD</vt:lpstr>
      <vt:lpstr>Integumentary System</vt:lpstr>
      <vt:lpstr>Skin  or Integumentary System</vt:lpstr>
      <vt:lpstr>Functions</vt:lpstr>
      <vt:lpstr>Integumentary System</vt:lpstr>
      <vt:lpstr>PowerPoint Presentation</vt:lpstr>
      <vt:lpstr>Layers of the Skin</vt:lpstr>
      <vt:lpstr>Epidermis</vt:lpstr>
      <vt:lpstr>Layers of the Epidermis</vt:lpstr>
      <vt:lpstr>Stratum Basale/Stratum Germinativum</vt:lpstr>
      <vt:lpstr>Stratum Spinosum</vt:lpstr>
      <vt:lpstr>Stratum Granulosum</vt:lpstr>
      <vt:lpstr>Stratum lucidum</vt:lpstr>
      <vt:lpstr>Stratum corneum</vt:lpstr>
      <vt:lpstr>PowerPoint Presentation</vt:lpstr>
      <vt:lpstr>The Dermis</vt:lpstr>
      <vt:lpstr>Characteristics of Dermis</vt:lpstr>
      <vt:lpstr>Contents of Dermis</vt:lpstr>
      <vt:lpstr>Papillary Layer of Dermis</vt:lpstr>
      <vt:lpstr>Reticular Layer of Dermis</vt:lpstr>
      <vt:lpstr>PowerPoint Presentation</vt:lpstr>
      <vt:lpstr>Adipose Tissue</vt:lpstr>
      <vt:lpstr>  Accessory Organs of the Skin</vt:lpstr>
      <vt:lpstr>PowerPoint Presentation</vt:lpstr>
      <vt:lpstr>Accessory Structures of Hair</vt:lpstr>
      <vt:lpstr>Regions of the Hair</vt:lpstr>
      <vt:lpstr>How Hair Grows</vt:lpstr>
      <vt:lpstr>Keratin</vt:lpstr>
      <vt:lpstr>Hair Growth Cycle</vt:lpstr>
      <vt:lpstr>Hair Color</vt:lpstr>
      <vt:lpstr>Glands</vt:lpstr>
      <vt:lpstr>Sudoriferous Glands</vt:lpstr>
      <vt:lpstr>Eccrine Sweat Glands</vt:lpstr>
      <vt:lpstr>Apocrine Sweat Glands</vt:lpstr>
      <vt:lpstr>Ceruminous Glands</vt:lpstr>
      <vt:lpstr>Mammary Glands</vt:lpstr>
      <vt:lpstr>Sebaceous/Oil Glands</vt:lpstr>
      <vt:lpstr>Nails </vt:lpstr>
      <vt:lpstr>PowerPoint Presentation</vt:lpstr>
      <vt:lpstr>Skin and Homeostasis</vt:lpstr>
      <vt:lpstr>PowerPoint Presentation</vt:lpstr>
      <vt:lpstr>PowerPoint Presentation</vt:lpstr>
      <vt:lpstr>Skin and Synthesis</vt:lpstr>
      <vt:lpstr>Skin Is Selectively Permeable</vt:lpstr>
      <vt:lpstr>perspiration</vt:lpstr>
      <vt:lpstr>Water Regulation through Skin</vt:lpstr>
      <vt:lpstr>PowerPoint Presentation</vt:lpstr>
      <vt:lpstr>Function of Melanocytes</vt:lpstr>
      <vt:lpstr>Capillaries and Skin Color</vt:lpstr>
      <vt:lpstr>Vitamin D</vt:lpstr>
      <vt:lpstr>Aging of the Skin</vt:lpstr>
      <vt:lpstr>Age Related Changes</vt:lpstr>
      <vt:lpstr>Age Related Changes</vt:lpstr>
      <vt:lpstr>Age Related Pathologies</vt:lpstr>
      <vt:lpstr>Wrinkles</vt:lpstr>
      <vt:lpstr>Wrinkle Formation</vt:lpstr>
    </vt:vector>
  </TitlesOfParts>
  <Company>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Geraint Forster</dc:creator>
  <cp:lastModifiedBy>Geraint Forster</cp:lastModifiedBy>
  <cp:revision>18</cp:revision>
  <dcterms:created xsi:type="dcterms:W3CDTF">2006-12-12T20:37:39Z</dcterms:created>
  <dcterms:modified xsi:type="dcterms:W3CDTF">2019-03-12T10:12:54Z</dcterms:modified>
</cp:coreProperties>
</file>