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58" r:id="rId2"/>
    <p:sldId id="259" r:id="rId3"/>
    <p:sldId id="261" r:id="rId4"/>
    <p:sldId id="272" r:id="rId5"/>
    <p:sldId id="275" r:id="rId6"/>
    <p:sldId id="264" r:id="rId7"/>
    <p:sldId id="263" r:id="rId8"/>
    <p:sldId id="265" r:id="rId9"/>
    <p:sldId id="266" r:id="rId10"/>
    <p:sldId id="267" r:id="rId11"/>
    <p:sldId id="281" r:id="rId12"/>
    <p:sldId id="282" r:id="rId13"/>
    <p:sldId id="283" r:id="rId14"/>
    <p:sldId id="284" r:id="rId15"/>
    <p:sldId id="268" r:id="rId16"/>
    <p:sldId id="276" r:id="rId17"/>
    <p:sldId id="277" r:id="rId18"/>
    <p:sldId id="262" r:id="rId19"/>
    <p:sldId id="278" r:id="rId20"/>
    <p:sldId id="289" r:id="rId21"/>
    <p:sldId id="288" r:id="rId22"/>
    <p:sldId id="287" r:id="rId23"/>
    <p:sldId id="290" r:id="rId24"/>
    <p:sldId id="286" r:id="rId25"/>
    <p:sldId id="270" r:id="rId26"/>
    <p:sldId id="273" r:id="rId27"/>
    <p:sldId id="274" r:id="rId28"/>
    <p:sldId id="271" r:id="rId29"/>
    <p:sldId id="285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68358" autoAdjust="0"/>
  </p:normalViewPr>
  <p:slideViewPr>
    <p:cSldViewPr snapToGrid="0">
      <p:cViewPr>
        <p:scale>
          <a:sx n="55" d="100"/>
          <a:sy n="55" d="100"/>
        </p:scale>
        <p:origin x="124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1DF8E9-CB3A-4860-9FA9-EA1545BC1E54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46497B-3F4E-4A6C-A2D5-47A60AB35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967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225425" y="793750"/>
            <a:ext cx="7061200" cy="3971925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34598777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25425" y="793750"/>
            <a:ext cx="70612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6707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DEDF39E-F282-4898-B02B-8AF1F3B24FFF}" type="slidenum">
              <a:t>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579443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C17C649-28B5-4701-87FC-F6F7851BA98C}" type="slidenum">
              <a:t>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741856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F53CC3C-A4B8-4A60-86A7-C7D35CBEC671}" type="slidenum">
              <a:t>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798877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  <a:p>
            <a:pPr lvl="0"/>
            <a:r>
              <a:rPr lang="en-GB" dirty="0"/>
              <a:t> </a:t>
            </a:r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EBC29B5-AF6D-4AB0-B4A3-23B0C6824D56}" type="slidenum">
              <a:t>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29324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3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335464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9018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5065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6372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315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Rectangle 3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63966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7486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499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CCB3503-80C0-417D-8071-63CCF1347780}" type="slidenum">
              <a:t>18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066620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99732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9593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0828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5304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5455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B862C48-6192-4300-98DA-C4C1D39E5A5E}" type="slidenum">
              <a:t>25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5637849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62439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259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525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986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543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137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738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495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759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878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289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641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8415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16/03/2021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0593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3/16/2021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132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c9SxC6v8M8I" TargetMode="External"/><Relationship Id="rId4" Type="http://schemas.openxmlformats.org/officeDocument/2006/relationships/image" Target="../media/image10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Q8l2SsPEXi0" TargetMode="External"/><Relationship Id="rId6" Type="http://schemas.openxmlformats.org/officeDocument/2006/relationships/image" Target="../media/image16.jpeg"/><Relationship Id="rId5" Type="http://schemas.openxmlformats.org/officeDocument/2006/relationships/hyperlink" Target="https://www.youtube.com/watch?v=Q8l2SsPEXi0" TargetMode="External"/><Relationship Id="rId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QUzi8OiLMU0" TargetMode="External"/><Relationship Id="rId4" Type="http://schemas.openxmlformats.org/officeDocument/2006/relationships/image" Target="../media/image19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wales-48824510" TargetMode="External"/><Relationship Id="rId2" Type="http://schemas.openxmlformats.org/officeDocument/2006/relationships/hyperlink" Target="https://www.bbc.co.uk/news/uk-wales-politics-3692456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youtube.com/watch?v=QUzi8OiLMU0" TargetMode="External"/><Relationship Id="rId4" Type="http://schemas.openxmlformats.org/officeDocument/2006/relationships/hyperlink" Target="https://www.booktrust.org.uk/what-we-do/programmes-and-campaigns/bookstart/practitioners/additional-offers/dual-language-books/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8l2SsPEXi0" TargetMode="External"/><Relationship Id="rId7" Type="http://schemas.openxmlformats.org/officeDocument/2006/relationships/hyperlink" Target="https://www.welshlanguagecommissioner.wales/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hwb.gov.wales/curriculum-for-wales/languages-literacy-and-communication/" TargetMode="External"/><Relationship Id="rId5" Type="http://schemas.openxmlformats.org/officeDocument/2006/relationships/hyperlink" Target="http://www.wasacre.org.uk/publications/wag/E-framework3-7yr_Wales.pdf" TargetMode="External"/><Relationship Id="rId4" Type="http://schemas.openxmlformats.org/officeDocument/2006/relationships/hyperlink" Target="https://www.valeofglamorgan.gov.uk/Documents/Living/Planning/Policy/LDP/Examination-Documents-2015/Iaith-Pawbe-A-National-Action-Plan-for-a-Bilingual-Wales-2003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892233" y="764705"/>
            <a:ext cx="4533207" cy="4176464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EAEE4006C </a:t>
            </a:r>
            <a:endParaRPr lang="en-GB" sz="3600" b="1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alt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alt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Fframweithiau a Rhaglenni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altLang="cy-GB" dirty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5464233" y="698269"/>
            <a:ext cx="5896493" cy="5478694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EAEE4006</a:t>
            </a:r>
            <a:endParaRPr lang="en-GB" sz="3600" b="1" kern="0" dirty="0">
              <a:solidFill>
                <a:srgbClr val="00206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sz="3600" b="1" kern="0" dirty="0">
              <a:solidFill>
                <a:srgbClr val="00206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Frameworks and Programmes</a:t>
            </a:r>
          </a:p>
        </p:txBody>
      </p:sp>
    </p:spTree>
    <p:extLst>
      <p:ext uri="{BB962C8B-B14F-4D97-AF65-F5344CB8AC3E}">
        <p14:creationId xmlns:p14="http://schemas.microsoft.com/office/powerpoint/2010/main" val="24393287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7062" y="365127"/>
            <a:ext cx="9302288" cy="854074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latin typeface="Lucida Sans" panose="020B0602030504020204" pitchFamily="34" charset="0"/>
              </a:rPr>
              <a:t>Sgiliau </a:t>
            </a:r>
            <a:r>
              <a:rPr lang="en-GB" sz="2800" dirty="0" err="1">
                <a:latin typeface="Lucida Sans" panose="020B0602030504020204" pitchFamily="34" charset="0"/>
              </a:rPr>
              <a:t>Cyflogadwyedd</a:t>
            </a:r>
            <a:r>
              <a:rPr lang="en-GB" sz="2800" dirty="0">
                <a:latin typeface="Lucida Sans" panose="020B0602030504020204" pitchFamily="34" charset="0"/>
              </a:rPr>
              <a:t>/</a:t>
            </a:r>
            <a:r>
              <a:rPr lang="en-GB" sz="2800" dirty="0" err="1">
                <a:latin typeface="Lucida Sans" panose="020B0602030504020204" pitchFamily="34" charset="0"/>
              </a:rPr>
              <a:t>Trosglwyddadwy</a:t>
            </a:r>
            <a:r>
              <a:rPr lang="en-GB" sz="2800" dirty="0">
                <a:latin typeface="Lucida Sans" panose="020B0602030504020204" pitchFamily="34" charset="0"/>
              </a:rPr>
              <a:t/>
            </a:r>
            <a:br>
              <a:rPr lang="en-GB" sz="2800" dirty="0">
                <a:latin typeface="Lucida Sans" panose="020B0602030504020204" pitchFamily="34" charset="0"/>
              </a:rPr>
            </a:br>
            <a:r>
              <a:rPr lang="en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2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6691" y="1295400"/>
            <a:ext cx="5133109" cy="4293840"/>
          </a:xfrm>
        </p:spPr>
        <p:txBody>
          <a:bodyPr>
            <a:normAutofit/>
          </a:bodyPr>
          <a:lstStyle/>
          <a:p>
            <a:r>
              <a:rPr lang="en-GB" dirty="0" err="1" smtClean="0">
                <a:latin typeface="Lucida Sans" panose="020B0602030504020204" pitchFamily="34" charset="0"/>
              </a:rPr>
              <a:t>Trefn</a:t>
            </a:r>
            <a:endParaRPr lang="en-GB" dirty="0" smtClean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en-GB" dirty="0" err="1" smtClean="0">
                <a:latin typeface="Lucida Sans" panose="020B0602030504020204" pitchFamily="34" charset="0"/>
              </a:rPr>
              <a:t>Presenoldeb</a:t>
            </a:r>
            <a:endParaRPr lang="en-GB" dirty="0" smtClean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en-GB" dirty="0" err="1" smtClean="0">
                <a:latin typeface="Lucida Sans" panose="020B0602030504020204" pitchFamily="34" charset="0"/>
              </a:rPr>
              <a:t>Prydlondeb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Cynllunio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Ymchwilio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Cymryd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nodiadau</a:t>
            </a:r>
            <a:endParaRPr lang="en-US" dirty="0">
              <a:latin typeface="Lucida Sans" panose="020B0602030504020204" pitchFamily="34" charset="0"/>
            </a:endParaRPr>
          </a:p>
          <a:p>
            <a:r>
              <a:rPr lang="en-US" dirty="0" err="1" smtClean="0">
                <a:latin typeface="Lucida Sans" panose="020B0602030504020204" pitchFamily="34" charset="0"/>
              </a:rPr>
              <a:t>Sgiliau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trafod</a:t>
            </a:r>
            <a:endParaRPr lang="en-US" dirty="0" smtClean="0">
              <a:latin typeface="Lucida Sans" panose="020B0602030504020204" pitchFamily="34" charset="0"/>
            </a:endParaRPr>
          </a:p>
          <a:p>
            <a:r>
              <a:rPr lang="en-US" dirty="0" err="1" smtClean="0">
                <a:latin typeface="Lucida Sans" panose="020B0602030504020204" pitchFamily="34" charset="0"/>
              </a:rPr>
              <a:t>Rhannu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syniadau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80611" y="1295401"/>
            <a:ext cx="4458739" cy="4881563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Organisation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Attendance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Punctuality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Planning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Researching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Note taking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Discussion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skills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Idea sharing</a:t>
            </a:r>
          </a:p>
          <a:p>
            <a:pPr marL="0" indent="0">
              <a:buNone/>
            </a:pPr>
            <a:endParaRPr lang="en-GB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2018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latin typeface="Lucida Sans" panose="020B0602030504020204" pitchFamily="34" charset="0"/>
              </a:rPr>
              <a:t>Adnoddau</a:t>
            </a:r>
            <a:r>
              <a:rPr lang="en-GB" sz="3600" dirty="0" smtClean="0">
                <a:latin typeface="Lucida Sans" panose="020B0602030504020204" pitchFamily="34" charset="0"/>
              </a:rPr>
              <a:t/>
            </a:r>
            <a:br>
              <a:rPr lang="en-GB" sz="3600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Resources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>
                <a:latin typeface="Lucida Sans" panose="020B0602030504020204" pitchFamily="34" charset="0"/>
              </a:rPr>
              <a:t>PP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Ymchwil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Erthyglau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Gwefannau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Clipiau fideo</a:t>
            </a:r>
          </a:p>
          <a:p>
            <a:pPr marL="0" indent="0">
              <a:buNone/>
            </a:pPr>
            <a:endParaRPr lang="cy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PP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Research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Articles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Websites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Video clips</a:t>
            </a:r>
          </a:p>
        </p:txBody>
      </p:sp>
    </p:spTree>
    <p:extLst>
      <p:ext uri="{BB962C8B-B14F-4D97-AF65-F5344CB8AC3E}">
        <p14:creationId xmlns:p14="http://schemas.microsoft.com/office/powerpoint/2010/main" val="513712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Cynnwys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Contents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 smtClean="0">
                <a:latin typeface="Lucida Sans" panose="020B0602030504020204" pitchFamily="34" charset="0"/>
              </a:rPr>
              <a:t>Polisïau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Comisiynydd yr Iaith Gymraeg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Fframweithiau/Mentrau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Aseiniad</a:t>
            </a:r>
          </a:p>
          <a:p>
            <a:pPr marL="0" indent="0">
              <a:buNone/>
            </a:pPr>
            <a:endParaRPr lang="cy-GB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cy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Policies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Welsh Language Commissioner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Frameworks/Initiatives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Assignment</a:t>
            </a:r>
          </a:p>
        </p:txBody>
      </p:sp>
    </p:spTree>
    <p:extLst>
      <p:ext uri="{BB962C8B-B14F-4D97-AF65-F5344CB8AC3E}">
        <p14:creationId xmlns:p14="http://schemas.microsoft.com/office/powerpoint/2010/main" val="2336231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385" y="365127"/>
            <a:ext cx="10971415" cy="1086829"/>
          </a:xfrm>
        </p:spPr>
        <p:txBody>
          <a:bodyPr>
            <a:normAutofit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Pynciau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mor</a:t>
            </a:r>
            <a:r>
              <a:rPr lang="en-GB" sz="3200" dirty="0" smtClean="0">
                <a:latin typeface="Lucida Sans" panose="020B0602030504020204" pitchFamily="34" charset="0"/>
              </a:rPr>
              <a:t> belled…</a:t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Topics so far….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2385" y="1451956"/>
            <a:ext cx="5637415" cy="4725007"/>
          </a:xfrm>
        </p:spPr>
        <p:txBody>
          <a:bodyPr>
            <a:normAutofit/>
          </a:bodyPr>
          <a:lstStyle/>
          <a:p>
            <a:r>
              <a:rPr lang="en-GB" sz="2600" dirty="0" err="1" smtClean="0">
                <a:latin typeface="Lucida Sans" panose="020B0602030504020204" pitchFamily="34" charset="0"/>
              </a:rPr>
              <a:t>Diwylliant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Cymreig</a:t>
            </a:r>
            <a:r>
              <a:rPr lang="en-GB" sz="2600" dirty="0" smtClean="0">
                <a:latin typeface="Lucida Sans" panose="020B0602030504020204" pitchFamily="34" charset="0"/>
              </a:rPr>
              <a:t>/</a:t>
            </a:r>
            <a:r>
              <a:rPr lang="en-GB" sz="2600" dirty="0" err="1" smtClean="0">
                <a:latin typeface="Lucida Sans" panose="020B0602030504020204" pitchFamily="34" charset="0"/>
              </a:rPr>
              <a:t>Diwylliannau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eraill</a:t>
            </a:r>
            <a:endParaRPr lang="en-GB" sz="2600" dirty="0" smtClean="0">
              <a:latin typeface="Lucida Sans" panose="020B0602030504020204" pitchFamily="34" charset="0"/>
            </a:endParaRPr>
          </a:p>
          <a:p>
            <a:r>
              <a:rPr lang="en-GB" sz="2600" dirty="0" err="1" smtClean="0">
                <a:latin typeface="Lucida Sans" panose="020B0602030504020204" pitchFamily="34" charset="0"/>
              </a:rPr>
              <a:t>Ymadroddion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Cymreig</a:t>
            </a:r>
            <a:endParaRPr lang="en-GB" sz="2600" dirty="0" smtClean="0">
              <a:latin typeface="Lucida Sans" panose="020B0602030504020204" pitchFamily="34" charset="0"/>
            </a:endParaRPr>
          </a:p>
          <a:p>
            <a:r>
              <a:rPr lang="en-GB" sz="2600" dirty="0" err="1" smtClean="0">
                <a:latin typeface="Lucida Sans" panose="020B0602030504020204" pitchFamily="34" charset="0"/>
              </a:rPr>
              <a:t>Syniadau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ar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gyfer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gweithgaredd</a:t>
            </a:r>
            <a:endParaRPr lang="en-GB" sz="2600" dirty="0" smtClean="0">
              <a:latin typeface="Lucida Sans" panose="020B0602030504020204" pitchFamily="34" charset="0"/>
            </a:endParaRPr>
          </a:p>
          <a:p>
            <a:r>
              <a:rPr lang="en-GB" sz="2600" dirty="0" err="1" smtClean="0">
                <a:latin typeface="Lucida Sans" panose="020B0602030504020204" pitchFamily="34" charset="0"/>
              </a:rPr>
              <a:t>Dwyieithrwydd</a:t>
            </a:r>
            <a:r>
              <a:rPr lang="en-GB" sz="2600" dirty="0" smtClean="0">
                <a:latin typeface="Lucida Sans" panose="020B0602030504020204" pitchFamily="34" charset="0"/>
              </a:rPr>
              <a:t>/</a:t>
            </a:r>
            <a:r>
              <a:rPr lang="en-GB" sz="2600" dirty="0" err="1" smtClean="0">
                <a:latin typeface="Lucida Sans" panose="020B0602030504020204" pitchFamily="34" charset="0"/>
              </a:rPr>
              <a:t>Amlieithrwydd</a:t>
            </a:r>
            <a:endParaRPr lang="en-GB" sz="2600" dirty="0" smtClean="0">
              <a:latin typeface="Lucida Sans" panose="020B0602030504020204" pitchFamily="34" charset="0"/>
            </a:endParaRPr>
          </a:p>
          <a:p>
            <a:r>
              <a:rPr lang="en-GB" sz="2600" dirty="0" err="1" smtClean="0">
                <a:latin typeface="Lucida Sans" panose="020B0602030504020204" pitchFamily="34" charset="0"/>
              </a:rPr>
              <a:t>Seicoleg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dwyieithrwydd</a:t>
            </a:r>
            <a:endParaRPr lang="en-GB" sz="2600" dirty="0" smtClean="0">
              <a:latin typeface="Lucida Sans" panose="020B0602030504020204" pitchFamily="34" charset="0"/>
            </a:endParaRPr>
          </a:p>
          <a:p>
            <a:r>
              <a:rPr lang="en-GB" sz="2600" dirty="0" err="1" smtClean="0">
                <a:latin typeface="Lucida Sans" panose="020B0602030504020204" pitchFamily="34" charset="0"/>
              </a:rPr>
              <a:t>Meddwl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dargyfeiriol</a:t>
            </a:r>
            <a:endParaRPr lang="en-GB" sz="2600" dirty="0" smtClean="0">
              <a:latin typeface="Lucida Sans" panose="020B0602030504020204" pitchFamily="34" charset="0"/>
            </a:endParaRPr>
          </a:p>
          <a:p>
            <a:r>
              <a:rPr lang="en-GB" sz="2600" dirty="0" smtClean="0">
                <a:latin typeface="Lucida Sans" panose="020B0602030504020204" pitchFamily="34" charset="0"/>
              </a:rPr>
              <a:t>Plant CIY/SIY</a:t>
            </a:r>
            <a:endParaRPr lang="en-GB" sz="2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451956"/>
            <a:ext cx="5637415" cy="4725007"/>
          </a:xfrm>
        </p:spPr>
        <p:txBody>
          <a:bodyPr/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Welsh culture/Other cultures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Welsh phrases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Ideas for activity 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Bilingualism/Multilingualism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Psychology of bilingualism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Divergent thinking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WAL/EAL children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53526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8200" y="342959"/>
            <a:ext cx="10515600" cy="1325563"/>
          </a:xfrm>
        </p:spPr>
        <p:txBody>
          <a:bodyPr>
            <a:normAutofit/>
          </a:bodyPr>
          <a:lstStyle/>
          <a:p>
            <a:pPr lvl="0"/>
            <a:r>
              <a:rPr lang="en-GB" sz="3200" dirty="0" smtClean="0">
                <a:latin typeface="Lucida Sans" panose="020B0602030504020204" pitchFamily="34" charset="0"/>
              </a:rPr>
              <a:t>John Saunders Lewis (1893-1985)</a:t>
            </a:r>
            <a:endParaRPr lang="en-GB" sz="3200" dirty="0">
              <a:solidFill>
                <a:srgbClr val="44546A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>
          <a:xfrm>
            <a:off x="399011" y="2335831"/>
            <a:ext cx="5620789" cy="3841132"/>
          </a:xfrm>
        </p:spPr>
        <p:txBody>
          <a:bodyPr>
            <a:normAutofit/>
          </a:bodyPr>
          <a:lstStyle/>
          <a:p>
            <a:pPr lvl="0"/>
            <a:r>
              <a:rPr lang="en-GB" sz="2000" dirty="0" err="1" smtClean="0">
                <a:latin typeface="Lucida Sans" panose="020B0602030504020204" pitchFamily="34" charset="0"/>
              </a:rPr>
              <a:t>Bardd</a:t>
            </a:r>
            <a:r>
              <a:rPr lang="en-GB" sz="2000" dirty="0" smtClean="0">
                <a:latin typeface="Lucida Sans" panose="020B0602030504020204" pitchFamily="34" charset="0"/>
              </a:rPr>
              <a:t>, </a:t>
            </a:r>
            <a:r>
              <a:rPr lang="en-GB" sz="2000" dirty="0" err="1" smtClean="0">
                <a:latin typeface="Lucida Sans" panose="020B0602030504020204" pitchFamily="34" charset="0"/>
              </a:rPr>
              <a:t>dramodydd</a:t>
            </a:r>
            <a:r>
              <a:rPr lang="en-GB" sz="2000" dirty="0" smtClean="0">
                <a:latin typeface="Lucida Sans" panose="020B0602030504020204" pitchFamily="34" charset="0"/>
              </a:rPr>
              <a:t>, </a:t>
            </a:r>
            <a:r>
              <a:rPr lang="en-GB" sz="2000" dirty="0" err="1" smtClean="0">
                <a:latin typeface="Lucida Sans" panose="020B0602030504020204" pitchFamily="34" charset="0"/>
              </a:rPr>
              <a:t>darlithydd</a:t>
            </a:r>
            <a:r>
              <a:rPr lang="en-GB" sz="2000" dirty="0" smtClean="0">
                <a:latin typeface="Lucida Sans" panose="020B0602030504020204" pitchFamily="34" charset="0"/>
              </a:rPr>
              <a:t>, </a:t>
            </a:r>
            <a:r>
              <a:rPr lang="en-GB" sz="2000" dirty="0" err="1" smtClean="0">
                <a:latin typeface="Lucida Sans" panose="020B0602030504020204" pitchFamily="34" charset="0"/>
              </a:rPr>
              <a:t>gwleidydd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pPr lvl="0"/>
            <a:r>
              <a:rPr lang="en-GB" sz="2000" dirty="0" smtClean="0">
                <a:latin typeface="Lucida Sans" panose="020B0602030504020204" pitchFamily="34" charset="0"/>
              </a:rPr>
              <a:t>1920au – </a:t>
            </a:r>
            <a:r>
              <a:rPr lang="en-GB" sz="2000" dirty="0" err="1" smtClean="0">
                <a:latin typeface="Lucida Sans" panose="020B0602030504020204" pitchFamily="34" charset="0"/>
              </a:rPr>
              <a:t>helpu</a:t>
            </a:r>
            <a:r>
              <a:rPr lang="en-GB" sz="2000" dirty="0" smtClean="0">
                <a:latin typeface="Lucida Sans" panose="020B0602030504020204" pitchFamily="34" charset="0"/>
              </a:rPr>
              <a:t> </a:t>
            </a:r>
            <a:r>
              <a:rPr lang="en-GB" sz="2000" dirty="0" err="1" smtClean="0">
                <a:latin typeface="Lucida Sans" panose="020B0602030504020204" pitchFamily="34" charset="0"/>
              </a:rPr>
              <a:t>sefydlu</a:t>
            </a:r>
            <a:r>
              <a:rPr lang="en-GB" sz="2000" dirty="0" smtClean="0">
                <a:latin typeface="Lucida Sans" panose="020B0602030504020204" pitchFamily="34" charset="0"/>
              </a:rPr>
              <a:t> Plaid </a:t>
            </a:r>
            <a:r>
              <a:rPr lang="en-GB" sz="2000" dirty="0" err="1" smtClean="0">
                <a:latin typeface="Lucida Sans" panose="020B0602030504020204" pitchFamily="34" charset="0"/>
              </a:rPr>
              <a:t>Cymru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pPr lvl="0"/>
            <a:r>
              <a:rPr lang="en-GB" sz="2000" dirty="0" err="1" smtClean="0">
                <a:latin typeface="Lucida Sans" panose="020B0602030504020204" pitchFamily="34" charset="0"/>
              </a:rPr>
              <a:t>Llywydd</a:t>
            </a:r>
            <a:r>
              <a:rPr lang="en-GB" sz="2000" dirty="0" smtClean="0">
                <a:latin typeface="Lucida Sans" panose="020B0602030504020204" pitchFamily="34" charset="0"/>
              </a:rPr>
              <a:t> Plaid </a:t>
            </a:r>
            <a:r>
              <a:rPr lang="en-GB" sz="2000" dirty="0" err="1" smtClean="0">
                <a:latin typeface="Lucida Sans" panose="020B0602030504020204" pitchFamily="34" charset="0"/>
              </a:rPr>
              <a:t>Cymru</a:t>
            </a:r>
            <a:r>
              <a:rPr lang="en-GB" sz="2000" dirty="0" smtClean="0">
                <a:latin typeface="Lucida Sans" panose="020B0602030504020204" pitchFamily="34" charset="0"/>
              </a:rPr>
              <a:t> 1926-1939</a:t>
            </a:r>
          </a:p>
          <a:p>
            <a:pPr lvl="0"/>
            <a:r>
              <a:rPr lang="en-GB" sz="2000" dirty="0" smtClean="0">
                <a:latin typeface="Lucida Sans" panose="020B0602030504020204" pitchFamily="34" charset="0"/>
              </a:rPr>
              <a:t>1962 - </a:t>
            </a:r>
            <a:r>
              <a:rPr lang="en-GB" sz="2000" dirty="0" err="1" smtClean="0">
                <a:latin typeface="Lucida Sans" panose="020B0602030504020204" pitchFamily="34" charset="0"/>
              </a:rPr>
              <a:t>anerchiad</a:t>
            </a:r>
            <a:r>
              <a:rPr lang="en-GB" sz="2000" dirty="0" smtClean="0">
                <a:latin typeface="Lucida Sans" panose="020B0602030504020204" pitchFamily="34" charset="0"/>
              </a:rPr>
              <a:t> </a:t>
            </a:r>
            <a:r>
              <a:rPr lang="en-GB" sz="2000" dirty="0" err="1" smtClean="0">
                <a:latin typeface="Lucida Sans" panose="020B0602030504020204" pitchFamily="34" charset="0"/>
              </a:rPr>
              <a:t>chwyldradol</a:t>
            </a:r>
            <a:r>
              <a:rPr lang="en-GB" sz="2000" dirty="0" smtClean="0">
                <a:latin typeface="Lucida Sans" panose="020B0602030504020204" pitchFamily="34" charset="0"/>
              </a:rPr>
              <a:t> radio</a:t>
            </a:r>
          </a:p>
          <a:p>
            <a:pPr marL="0" lvl="0" indent="0">
              <a:buNone/>
            </a:pPr>
            <a:r>
              <a:rPr lang="en-GB" sz="2000" dirty="0" smtClean="0">
                <a:latin typeface="Lucida Sans" panose="020B0602030504020204" pitchFamily="34" charset="0"/>
              </a:rPr>
              <a:t>‘</a:t>
            </a:r>
            <a:r>
              <a:rPr lang="en-GB" sz="2000" i="1" dirty="0" err="1" smtClean="0">
                <a:latin typeface="Lucida Sans" panose="020B0602030504020204" pitchFamily="34" charset="0"/>
              </a:rPr>
              <a:t>Tynged</a:t>
            </a:r>
            <a:r>
              <a:rPr lang="en-GB" sz="2000" i="1" dirty="0" smtClean="0">
                <a:latin typeface="Lucida Sans" panose="020B0602030504020204" pitchFamily="34" charset="0"/>
              </a:rPr>
              <a:t> yr </a:t>
            </a:r>
            <a:r>
              <a:rPr lang="en-GB" sz="2000" i="1" dirty="0" err="1" smtClean="0">
                <a:latin typeface="Lucida Sans" panose="020B0602030504020204" pitchFamily="34" charset="0"/>
              </a:rPr>
              <a:t>Iaith</a:t>
            </a:r>
            <a:r>
              <a:rPr lang="en-GB" sz="2000" dirty="0" smtClean="0">
                <a:latin typeface="Lucida Sans" panose="020B0602030504020204" pitchFamily="34" charset="0"/>
              </a:rPr>
              <a:t>’</a:t>
            </a:r>
          </a:p>
          <a:p>
            <a:r>
              <a:rPr lang="en-GB" sz="2000" dirty="0" err="1" smtClean="0">
                <a:latin typeface="Lucida Sans" panose="020B0602030504020204" pitchFamily="34" charset="0"/>
              </a:rPr>
              <a:t>Rhagwelodd</a:t>
            </a:r>
            <a:r>
              <a:rPr lang="en-GB" sz="2000" dirty="0" smtClean="0">
                <a:latin typeface="Lucida Sans" panose="020B0602030504020204" pitchFamily="34" charset="0"/>
              </a:rPr>
              <a:t> </a:t>
            </a:r>
            <a:r>
              <a:rPr lang="en-GB" sz="2000" dirty="0" err="1" smtClean="0">
                <a:latin typeface="Lucida Sans" panose="020B0602030504020204" pitchFamily="34" charset="0"/>
              </a:rPr>
              <a:t>difodiant</a:t>
            </a:r>
            <a:r>
              <a:rPr lang="en-GB" sz="2000" dirty="0" smtClean="0">
                <a:latin typeface="Lucida Sans" panose="020B0602030504020204" pitchFamily="34" charset="0"/>
              </a:rPr>
              <a:t> yr </a:t>
            </a:r>
            <a:r>
              <a:rPr lang="en-GB" sz="2000" dirty="0" err="1" smtClean="0">
                <a:latin typeface="Lucida Sans" panose="020B0602030504020204" pitchFamily="34" charset="0"/>
              </a:rPr>
              <a:t>iaith</a:t>
            </a:r>
            <a:r>
              <a:rPr lang="en-GB" sz="2000" dirty="0" smtClean="0">
                <a:latin typeface="Lucida Sans" panose="020B0602030504020204" pitchFamily="34" charset="0"/>
              </a:rPr>
              <a:t> Gymraeg</a:t>
            </a:r>
          </a:p>
          <a:p>
            <a:r>
              <a:rPr lang="en-GB" sz="2000" dirty="0" err="1" smtClean="0">
                <a:latin typeface="Lucida Sans" panose="020B0602030504020204" pitchFamily="34" charset="0"/>
              </a:rPr>
              <a:t>Sefydliwyd</a:t>
            </a:r>
            <a:r>
              <a:rPr lang="en-GB" sz="2000" dirty="0" smtClean="0">
                <a:latin typeface="Lucida Sans" panose="020B0602030504020204" pitchFamily="34" charset="0"/>
              </a:rPr>
              <a:t> </a:t>
            </a:r>
            <a:r>
              <a:rPr lang="en-GB" sz="2000" dirty="0" err="1" smtClean="0">
                <a:latin typeface="Lucida Sans" panose="020B0602030504020204" pitchFamily="34" charset="0"/>
              </a:rPr>
              <a:t>Cymdeithas</a:t>
            </a:r>
            <a:r>
              <a:rPr lang="en-GB" sz="2000" dirty="0" smtClean="0">
                <a:latin typeface="Lucida Sans" panose="020B0602030504020204" pitchFamily="34" charset="0"/>
              </a:rPr>
              <a:t> yr </a:t>
            </a:r>
            <a:r>
              <a:rPr lang="en-GB" sz="2000" dirty="0" err="1" smtClean="0">
                <a:latin typeface="Lucida Sans" panose="020B0602030504020204" pitchFamily="34" charset="0"/>
              </a:rPr>
              <a:t>Iaith</a:t>
            </a:r>
            <a:r>
              <a:rPr lang="en-GB" sz="2000" dirty="0" smtClean="0">
                <a:latin typeface="Lucida Sans" panose="020B0602030504020204" pitchFamily="34" charset="0"/>
              </a:rPr>
              <a:t> Gymraeg</a:t>
            </a:r>
          </a:p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</a:rPr>
              <a:t>“</a:t>
            </a:r>
            <a:r>
              <a:rPr lang="en-GB" sz="2000" i="1" dirty="0" err="1" smtClean="0">
                <a:latin typeface="Lucida Sans" panose="020B0602030504020204" pitchFamily="34" charset="0"/>
              </a:rPr>
              <a:t>trwy</a:t>
            </a:r>
            <a:r>
              <a:rPr lang="en-GB" sz="2000" i="1" dirty="0" smtClean="0">
                <a:latin typeface="Lucida Sans" panose="020B0602030504020204" pitchFamily="34" charset="0"/>
              </a:rPr>
              <a:t> </a:t>
            </a:r>
            <a:r>
              <a:rPr lang="en-GB" sz="2000" i="1" dirty="0" err="1" smtClean="0">
                <a:latin typeface="Lucida Sans" panose="020B0602030504020204" pitchFamily="34" charset="0"/>
              </a:rPr>
              <a:t>chwyldro</a:t>
            </a:r>
            <a:r>
              <a:rPr lang="en-GB" sz="2000" i="1" dirty="0" smtClean="0">
                <a:latin typeface="Lucida Sans" panose="020B0602030504020204" pitchFamily="34" charset="0"/>
              </a:rPr>
              <a:t> </a:t>
            </a:r>
            <a:r>
              <a:rPr lang="en-GB" sz="2000" i="1" dirty="0" err="1" smtClean="0">
                <a:latin typeface="Lucida Sans" panose="020B0602030504020204" pitchFamily="34" charset="0"/>
              </a:rPr>
              <a:t>yn</a:t>
            </a:r>
            <a:r>
              <a:rPr lang="en-GB" sz="2000" i="1" dirty="0" smtClean="0">
                <a:latin typeface="Lucida Sans" panose="020B0602030504020204" pitchFamily="34" charset="0"/>
              </a:rPr>
              <a:t> </a:t>
            </a:r>
            <a:r>
              <a:rPr lang="en-GB" sz="2000" i="1" dirty="0" err="1" smtClean="0">
                <a:latin typeface="Lucida Sans" panose="020B0602030504020204" pitchFamily="34" charset="0"/>
              </a:rPr>
              <a:t>unig</a:t>
            </a:r>
            <a:r>
              <a:rPr lang="en-GB" sz="2000" i="1" dirty="0" smtClean="0">
                <a:latin typeface="Lucida Sans" panose="020B0602030504020204" pitchFamily="34" charset="0"/>
              </a:rPr>
              <a:t> y </a:t>
            </a:r>
            <a:r>
              <a:rPr lang="en-GB" sz="2000" i="1" dirty="0" err="1" smtClean="0">
                <a:latin typeface="Lucida Sans" panose="020B0602030504020204" pitchFamily="34" charset="0"/>
              </a:rPr>
              <a:t>mae</a:t>
            </a:r>
            <a:r>
              <a:rPr lang="en-GB" sz="2000" i="1" dirty="0" smtClean="0">
                <a:latin typeface="Lucida Sans" panose="020B0602030504020204" pitchFamily="34" charset="0"/>
              </a:rPr>
              <a:t> </a:t>
            </a:r>
            <a:r>
              <a:rPr lang="en-GB" sz="2000" i="1" dirty="0" err="1" smtClean="0">
                <a:latin typeface="Lucida Sans" panose="020B0602030504020204" pitchFamily="34" charset="0"/>
              </a:rPr>
              <a:t>llwyddo</a:t>
            </a:r>
            <a:r>
              <a:rPr lang="en-GB" sz="2000" dirty="0" smtClean="0">
                <a:latin typeface="Lucida Sans" panose="020B0602030504020204" pitchFamily="34" charset="0"/>
              </a:rPr>
              <a:t>”</a:t>
            </a:r>
          </a:p>
          <a:p>
            <a:endParaRPr lang="en-GB" dirty="0" smtClean="0"/>
          </a:p>
          <a:p>
            <a:pPr marL="0" lvl="0" indent="0">
              <a:buNone/>
            </a:pPr>
            <a:endParaRPr lang="en-GB" dirty="0"/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963592" y="342958"/>
            <a:ext cx="3496887" cy="1596677"/>
          </a:xfrm>
        </p:spPr>
      </p:pic>
      <p:sp>
        <p:nvSpPr>
          <p:cNvPr id="7" name="TextBox 6"/>
          <p:cNvSpPr txBox="1"/>
          <p:nvPr/>
        </p:nvSpPr>
        <p:spPr>
          <a:xfrm>
            <a:off x="6273337" y="2335831"/>
            <a:ext cx="5658197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Poet, dramatist, lecturer, politician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1920s – helped establish Plaid </a:t>
            </a:r>
            <a:r>
              <a:rPr lang="en-GB" sz="20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Cymru</a:t>
            </a:r>
            <a:endParaRPr lang="en-GB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President of Plaid </a:t>
            </a:r>
            <a:r>
              <a:rPr lang="en-GB" sz="20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Cymru</a:t>
            </a: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1926-1939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1962 – made a revolutionary radio speech</a:t>
            </a:r>
          </a:p>
          <a:p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‘</a:t>
            </a:r>
            <a:r>
              <a:rPr lang="en-GB" sz="2000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The Fate of the Language</a:t>
            </a: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Predicted the extinction of the Welsh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Welsh Language Society established</a:t>
            </a:r>
            <a:endParaRPr lang="en-GB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“</a:t>
            </a:r>
            <a:r>
              <a:rPr lang="en-GB" sz="2000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only through revolutionary means will there be success</a:t>
            </a:r>
            <a:r>
              <a:rPr lang="en-GB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”</a:t>
            </a:r>
            <a:endParaRPr lang="en-GB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5388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y-GB" sz="3600" dirty="0" smtClean="0">
                <a:latin typeface="Lucida Sans" panose="020B0602030504020204" pitchFamily="34" charset="0"/>
              </a:rPr>
              <a:t>Torri’r gyfraith </a:t>
            </a:r>
            <a:r>
              <a:rPr lang="cy-GB" sz="3600" dirty="0">
                <a:latin typeface="Lucida Sans" panose="020B0602030504020204" pitchFamily="34" charset="0"/>
              </a:rPr>
              <a:t>a </a:t>
            </a:r>
            <a:r>
              <a:rPr lang="cy-GB" sz="3600" dirty="0" smtClean="0">
                <a:latin typeface="Lucida Sans" panose="020B0602030504020204" pitchFamily="34" charset="0"/>
              </a:rPr>
              <a:t>Phrotestio</a:t>
            </a:r>
            <a:r>
              <a:rPr lang="en-GB" sz="3600" dirty="0">
                <a:latin typeface="Lucida Sans" panose="020B0602030504020204" pitchFamily="34" charset="0"/>
              </a:rPr>
              <a:t/>
            </a:r>
            <a:br>
              <a:rPr lang="en-GB" sz="3600" dirty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Breaking the Law </a:t>
            </a:r>
            <a:r>
              <a:rPr lang="en-GB" sz="3600" dirty="0">
                <a:solidFill>
                  <a:srgbClr val="002060"/>
                </a:solidFill>
                <a:latin typeface="Lucida Sans" panose="020B0602030504020204" pitchFamily="34" charset="0"/>
              </a:rPr>
              <a:t>and Protesting </a:t>
            </a:r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51631" y="2226470"/>
            <a:ext cx="3088239" cy="3263502"/>
          </a:xfrm>
        </p:spPr>
      </p:pic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4"/>
          <a:stretch>
            <a:fillRect/>
          </a:stretch>
        </p:blipFill>
        <p:spPr>
          <a:xfrm>
            <a:off x="5238752" y="2125267"/>
            <a:ext cx="1200150" cy="1200150"/>
          </a:xfrm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76998" y="2626518"/>
            <a:ext cx="3047996" cy="228599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8828" y="4471986"/>
            <a:ext cx="3879056" cy="214312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2895600" y="5543548"/>
            <a:ext cx="1613262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68580" tIns="34290" rIns="68580" bIns="34290" anchor="t" anchorCtr="0" compatLnSpc="1">
            <a:spAutoFit/>
          </a:bodyPr>
          <a:lstStyle/>
          <a:p>
            <a:pPr defTabSz="6858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50">
                <a:solidFill>
                  <a:srgbClr val="000000"/>
                </a:solidFill>
                <a:latin typeface="Calibri"/>
              </a:rPr>
              <a:t>(Source: BBC, 2014a)</a:t>
            </a:r>
          </a:p>
        </p:txBody>
      </p:sp>
    </p:spTree>
    <p:extLst>
      <p:ext uri="{BB962C8B-B14F-4D97-AF65-F5344CB8AC3E}">
        <p14:creationId xmlns:p14="http://schemas.microsoft.com/office/powerpoint/2010/main" val="547495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 dirty="0" err="1">
                <a:latin typeface="Lucida Sans" panose="020B0602030504020204" pitchFamily="34" charset="0"/>
              </a:rPr>
              <a:t>Ymladd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dros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hawliau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cyfartal</a:t>
            </a:r>
            <a:r>
              <a:rPr lang="en-GB" sz="2400" dirty="0">
                <a:latin typeface="Lucida Sans" panose="020B0602030504020204" pitchFamily="34" charset="0"/>
              </a:rPr>
              <a:t> a </a:t>
            </a:r>
            <a:r>
              <a:rPr lang="en-GB" sz="2400" dirty="0" err="1">
                <a:latin typeface="Lucida Sans" panose="020B0602030504020204" pitchFamily="34" charset="0"/>
              </a:rPr>
              <a:t>statws</a:t>
            </a:r>
            <a:r>
              <a:rPr lang="en-GB" sz="2400" dirty="0">
                <a:latin typeface="Lucida Sans" panose="020B0602030504020204" pitchFamily="34" charset="0"/>
              </a:rPr>
              <a:t> a </a:t>
            </a:r>
            <a:r>
              <a:rPr lang="en-GB" sz="2400" dirty="0" err="1">
                <a:latin typeface="Lucida Sans" panose="020B0602030504020204" pitchFamily="34" charset="0"/>
              </a:rPr>
              <a:t>chefnogi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addysg</a:t>
            </a:r>
            <a:r>
              <a:rPr lang="en-GB" sz="2400" dirty="0">
                <a:latin typeface="Lucida Sans" panose="020B0602030504020204" pitchFamily="34" charset="0"/>
              </a:rPr>
              <a:t/>
            </a:r>
            <a:br>
              <a:rPr lang="en-GB" sz="2400" dirty="0">
                <a:latin typeface="Lucida Sans" panose="020B0602030504020204" pitchFamily="34" charset="0"/>
              </a:rPr>
            </a:b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Fighting for equal rights, status and supporting education </a:t>
            </a:r>
          </a:p>
        </p:txBody>
      </p:sp>
      <p:pic>
        <p:nvPicPr>
          <p:cNvPr id="3" name="Content Placeholder 5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586131" y="1664864"/>
            <a:ext cx="4062771" cy="3698079"/>
          </a:xfrm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387928" y="1690690"/>
            <a:ext cx="6982072" cy="364642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2781297" y="5600703"/>
            <a:ext cx="1613262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68580" tIns="34290" rIns="68580" bIns="34290" anchor="t" anchorCtr="0" compatLnSpc="1">
            <a:spAutoFit/>
          </a:bodyPr>
          <a:lstStyle/>
          <a:p>
            <a:pPr defTabSz="6858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50">
                <a:solidFill>
                  <a:srgbClr val="000000"/>
                </a:solidFill>
                <a:latin typeface="Calibri"/>
              </a:rPr>
              <a:t>(Source: BBC, 2014a)</a:t>
            </a:r>
          </a:p>
        </p:txBody>
      </p:sp>
    </p:spTree>
    <p:extLst>
      <p:ext uri="{BB962C8B-B14F-4D97-AF65-F5344CB8AC3E}">
        <p14:creationId xmlns:p14="http://schemas.microsoft.com/office/powerpoint/2010/main" val="2743787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600" dirty="0" err="1">
                <a:latin typeface="Lucida Sans" panose="020B0602030504020204" pitchFamily="34" charset="0"/>
              </a:rPr>
              <a:t>Deddfwriaeth</a:t>
            </a:r>
            <a:r>
              <a:rPr lang="en-GB" sz="3600" dirty="0">
                <a:latin typeface="Lucida Sans" panose="020B0602030504020204" pitchFamily="34" charset="0"/>
              </a:rPr>
              <a:t> </a:t>
            </a:r>
            <a:r>
              <a:rPr lang="en-GB" sz="3600" dirty="0" err="1">
                <a:latin typeface="Lucida Sans" panose="020B0602030504020204" pitchFamily="34" charset="0"/>
              </a:rPr>
              <a:t>i</a:t>
            </a:r>
            <a:r>
              <a:rPr lang="en-GB" sz="3600" dirty="0">
                <a:latin typeface="Lucida Sans" panose="020B0602030504020204" pitchFamily="34" charset="0"/>
              </a:rPr>
              <a:t> </a:t>
            </a:r>
            <a:r>
              <a:rPr lang="en-GB" sz="3600" dirty="0" err="1">
                <a:latin typeface="Lucida Sans" panose="020B0602030504020204" pitchFamily="34" charset="0"/>
              </a:rPr>
              <a:t>gefnogi’r</a:t>
            </a:r>
            <a:r>
              <a:rPr lang="en-GB" sz="3600" dirty="0">
                <a:latin typeface="Lucida Sans" panose="020B0602030504020204" pitchFamily="34" charset="0"/>
              </a:rPr>
              <a:t> </a:t>
            </a:r>
            <a:r>
              <a:rPr lang="en-GB" sz="3600" dirty="0" err="1" smtClean="0">
                <a:latin typeface="Lucida Sans" panose="020B0602030504020204" pitchFamily="34" charset="0"/>
              </a:rPr>
              <a:t>iaith</a:t>
            </a:r>
            <a:r>
              <a:rPr lang="en-GB" sz="3600" dirty="0" smtClean="0">
                <a:latin typeface="Lucida Sans" panose="020B0602030504020204" pitchFamily="34" charset="0"/>
              </a:rPr>
              <a:t> Gymraeg</a:t>
            </a:r>
            <a:r>
              <a:rPr lang="en-GB" sz="3600" dirty="0">
                <a:latin typeface="Lucida Sans" panose="020B0602030504020204" pitchFamily="34" charset="0"/>
              </a:rPr>
              <a:t/>
            </a:r>
            <a:br>
              <a:rPr lang="en-GB" sz="3600" dirty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Legislation </a:t>
            </a:r>
            <a:r>
              <a:rPr lang="en-GB" sz="3600" dirty="0">
                <a:solidFill>
                  <a:srgbClr val="002060"/>
                </a:solidFill>
                <a:latin typeface="Lucida Sans" panose="020B0602030504020204" pitchFamily="34" charset="0"/>
              </a:rPr>
              <a:t>to support </a:t>
            </a:r>
            <a:r>
              <a:rPr lang="en-GB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Welsh language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10095" y="1825625"/>
            <a:ext cx="5609705" cy="4351338"/>
          </a:xfrm>
        </p:spPr>
        <p:txBody>
          <a:bodyPr/>
          <a:lstStyle/>
          <a:p>
            <a:pPr lvl="0"/>
            <a:r>
              <a:rPr lang="cy-GB" dirty="0">
                <a:latin typeface="Lucida Sans" panose="020B0602030504020204" pitchFamily="34" charset="0"/>
              </a:rPr>
              <a:t>Deddf Llysoedd Cymraeg 1942</a:t>
            </a:r>
          </a:p>
          <a:p>
            <a:pPr lvl="0"/>
            <a:r>
              <a:rPr lang="cy-GB" dirty="0">
                <a:latin typeface="Lucida Sans" panose="020B0602030504020204" pitchFamily="34" charset="0"/>
              </a:rPr>
              <a:t>Deddf Iaith Gymraeg 1967</a:t>
            </a:r>
          </a:p>
          <a:p>
            <a:pPr lvl="0"/>
            <a:r>
              <a:rPr lang="cy-GB" dirty="0">
                <a:latin typeface="Lucida Sans" panose="020B0602030504020204" pitchFamily="34" charset="0"/>
              </a:rPr>
              <a:t>Deddf Iaith Gymraeg  </a:t>
            </a:r>
            <a:r>
              <a:rPr lang="cy-GB" dirty="0" smtClean="0">
                <a:latin typeface="Lucida Sans" panose="020B0602030504020204" pitchFamily="34" charset="0"/>
              </a:rPr>
              <a:t>1993</a:t>
            </a:r>
          </a:p>
          <a:p>
            <a:pPr lvl="0"/>
            <a:r>
              <a:rPr lang="cy-GB" dirty="0" smtClean="0">
                <a:latin typeface="Lucida Sans" panose="020B0602030504020204" pitchFamily="34" charset="0"/>
              </a:rPr>
              <a:t>Mesur y Gymraeg (Cymru) 2011</a:t>
            </a:r>
          </a:p>
          <a:p>
            <a:pPr lvl="0"/>
            <a:r>
              <a:rPr lang="cy-GB" dirty="0" smtClean="0">
                <a:latin typeface="Lucida Sans" panose="020B0602030504020204" pitchFamily="34" charset="0"/>
              </a:rPr>
              <a:t>Safonau’r Iaith Gymraeg</a:t>
            </a:r>
            <a:endParaRPr lang="cy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118168" y="1825625"/>
            <a:ext cx="5235632" cy="4351338"/>
          </a:xfrm>
        </p:spPr>
        <p:txBody>
          <a:bodyPr/>
          <a:lstStyle/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/>
              </a:rPr>
              <a:t>Welsh Courts Act 1942 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/>
              </a:rPr>
              <a:t>Welsh Language Act 1967 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/>
              </a:rPr>
              <a:t>Welsh Language Act </a:t>
            </a:r>
            <a:r>
              <a:rPr lang="en-GB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/>
              </a:rPr>
              <a:t>1993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/>
              </a:rPr>
              <a:t>Welsh Language Measures (Wales) 2011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/>
              </a:rPr>
              <a:t>Welsh </a:t>
            </a:r>
            <a:r>
              <a:rPr lang="en-GB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/>
              </a:rPr>
              <a:t>Language Standards 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8281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title"/>
          </p:nvPr>
        </p:nvSpPr>
        <p:spPr>
          <a:xfrm>
            <a:off x="515389" y="365128"/>
            <a:ext cx="10838411" cy="776488"/>
          </a:xfrm>
        </p:spPr>
        <p:txBody>
          <a:bodyPr>
            <a:normAutofit fontScale="90000"/>
          </a:bodyPr>
          <a:lstStyle/>
          <a:p>
            <a:pPr lvl="0"/>
            <a:r>
              <a:rPr lang="en-GB" sz="2700" dirty="0" err="1">
                <a:latin typeface="Lucida Sans" panose="020B0602030504020204" pitchFamily="34" charset="0"/>
              </a:rPr>
              <a:t>Newididau</a:t>
            </a:r>
            <a:r>
              <a:rPr lang="en-GB" sz="2700" dirty="0">
                <a:latin typeface="Lucida Sans" panose="020B0602030504020204" pitchFamily="34" charset="0"/>
              </a:rPr>
              <a:t> </a:t>
            </a:r>
            <a:r>
              <a:rPr lang="en-GB" sz="2700" dirty="0" err="1">
                <a:latin typeface="Lucida Sans" panose="020B0602030504020204" pitchFamily="34" charset="0"/>
              </a:rPr>
              <a:t>i</a:t>
            </a:r>
            <a:r>
              <a:rPr lang="en-GB" sz="2700" dirty="0">
                <a:latin typeface="Lucida Sans" panose="020B0602030504020204" pitchFamily="34" charset="0"/>
              </a:rPr>
              <a:t> </a:t>
            </a:r>
            <a:r>
              <a:rPr lang="en-GB" sz="2700" dirty="0" err="1">
                <a:latin typeface="Lucida Sans" panose="020B0602030504020204" pitchFamily="34" charset="0"/>
              </a:rPr>
              <a:t>Ddeddfwriaeth</a:t>
            </a:r>
            <a:r>
              <a:rPr lang="en-GB" sz="2700" dirty="0">
                <a:latin typeface="Lucida Sans" panose="020B0602030504020204" pitchFamily="34" charset="0"/>
              </a:rPr>
              <a:t> a </a:t>
            </a:r>
            <a:r>
              <a:rPr lang="en-GB" sz="2700" dirty="0" err="1">
                <a:latin typeface="Lucida Sans" panose="020B0602030504020204" pitchFamily="34" charset="0"/>
              </a:rPr>
              <a:t>Polisi</a:t>
            </a:r>
            <a:r>
              <a:rPr lang="en-GB" sz="2700" dirty="0">
                <a:latin typeface="Lucida Sans" panose="020B0602030504020204" pitchFamily="34" charset="0"/>
              </a:rPr>
              <a:t> </a:t>
            </a:r>
            <a:r>
              <a:rPr lang="en-GB" sz="2700" dirty="0" err="1">
                <a:latin typeface="Lucida Sans" panose="020B0602030504020204" pitchFamily="34" charset="0"/>
              </a:rPr>
              <a:t>ers</a:t>
            </a:r>
            <a:r>
              <a:rPr lang="en-GB" sz="2700" dirty="0">
                <a:latin typeface="Lucida Sans" panose="020B0602030504020204" pitchFamily="34" charset="0"/>
              </a:rPr>
              <a:t> </a:t>
            </a:r>
            <a:r>
              <a:rPr lang="en-GB" sz="2700" dirty="0" err="1">
                <a:latin typeface="Lucida Sans" panose="020B0602030504020204" pitchFamily="34" charset="0"/>
              </a:rPr>
              <a:t>datganoli</a:t>
            </a:r>
            <a:r>
              <a:rPr lang="en-GB" sz="2700" dirty="0">
                <a:latin typeface="Lucida Sans" panose="020B0602030504020204" pitchFamily="34" charset="0"/>
              </a:rPr>
              <a:t> </a:t>
            </a:r>
            <a:br>
              <a:rPr lang="en-GB" sz="2700" dirty="0">
                <a:latin typeface="Lucida Sans" panose="020B0602030504020204" pitchFamily="34" charset="0"/>
              </a:rPr>
            </a:br>
            <a:r>
              <a:rPr lang="en-GB" sz="2700" dirty="0">
                <a:solidFill>
                  <a:srgbClr val="002060"/>
                </a:solidFill>
                <a:latin typeface="Lucida Sans" panose="020B0602030504020204" pitchFamily="34" charset="0"/>
              </a:rPr>
              <a:t>Changes to Legislation and Policy since devolution</a:t>
            </a:r>
          </a:p>
        </p:txBody>
      </p:sp>
      <p:sp>
        <p:nvSpPr>
          <p:cNvPr id="3" name="Rectangle 3"/>
          <p:cNvSpPr txBox="1">
            <a:spLocks noGrp="1"/>
          </p:cNvSpPr>
          <p:nvPr>
            <p:ph sz="half" idx="1"/>
          </p:nvPr>
        </p:nvSpPr>
        <p:spPr>
          <a:xfrm>
            <a:off x="315884" y="1307869"/>
            <a:ext cx="5703916" cy="4869094"/>
          </a:xfrm>
        </p:spPr>
        <p:txBody>
          <a:bodyPr>
            <a:normAutofit/>
          </a:bodyPr>
          <a:lstStyle/>
          <a:p>
            <a:pPr lvl="0">
              <a:lnSpc>
                <a:spcPct val="80000"/>
              </a:lnSpc>
            </a:pPr>
            <a:r>
              <a:rPr lang="en-GB" dirty="0" err="1" smtClean="0">
                <a:latin typeface="Lucida Sans" panose="020B0602030504020204" pitchFamily="34" charset="0"/>
              </a:rPr>
              <a:t>Cwricwlwm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Cymreig</a:t>
            </a:r>
            <a:endParaRPr lang="en-GB" dirty="0" smtClean="0">
              <a:latin typeface="Lucida Sans" panose="020B0602030504020204" pitchFamily="34" charset="0"/>
            </a:endParaRPr>
          </a:p>
          <a:p>
            <a:pPr lvl="0">
              <a:lnSpc>
                <a:spcPct val="80000"/>
              </a:lnSpc>
            </a:pPr>
            <a:r>
              <a:rPr lang="en-GB" dirty="0" err="1" smtClean="0">
                <a:latin typeface="Lucida Sans" panose="020B0602030504020204" pitchFamily="34" charset="0"/>
              </a:rPr>
              <a:t>Iaith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Pawb</a:t>
            </a:r>
            <a:r>
              <a:rPr lang="en-GB" dirty="0" smtClean="0">
                <a:latin typeface="Lucida Sans" panose="020B0602030504020204" pitchFamily="34" charset="0"/>
              </a:rPr>
              <a:t>, </a:t>
            </a:r>
            <a:r>
              <a:rPr lang="en-GB" dirty="0" err="1" smtClean="0">
                <a:latin typeface="Lucida Sans" panose="020B0602030504020204" pitchFamily="34" charset="0"/>
              </a:rPr>
              <a:t>Cynllun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Gweithredu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Cenedlaethol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gyfer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Cymru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Dwyieithog</a:t>
            </a:r>
            <a:r>
              <a:rPr lang="en-GB" dirty="0" smtClean="0">
                <a:latin typeface="Lucida Sans" panose="020B0602030504020204" pitchFamily="34" charset="0"/>
              </a:rPr>
              <a:t> (</a:t>
            </a:r>
            <a:r>
              <a:rPr lang="en-GB" dirty="0" err="1" smtClean="0">
                <a:latin typeface="Lucida Sans" panose="020B0602030504020204" pitchFamily="34" charset="0"/>
              </a:rPr>
              <a:t>LlCC</a:t>
            </a:r>
            <a:r>
              <a:rPr lang="en-GB" dirty="0" smtClean="0">
                <a:latin typeface="Lucida Sans" panose="020B0602030504020204" pitchFamily="34" charset="0"/>
              </a:rPr>
              <a:t>, 2003)</a:t>
            </a:r>
          </a:p>
          <a:p>
            <a:pPr lvl="0">
              <a:lnSpc>
                <a:spcPct val="80000"/>
              </a:lnSpc>
            </a:pPr>
            <a:r>
              <a:rPr lang="en-GB" dirty="0" err="1" smtClean="0">
                <a:latin typeface="Lucida Sans" panose="020B0602030504020204" pitchFamily="34" charset="0"/>
              </a:rPr>
              <a:t>Fframwaith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gyfer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Dysgu</a:t>
            </a:r>
            <a:r>
              <a:rPr lang="en-GB" dirty="0" smtClean="0">
                <a:latin typeface="Lucida Sans" panose="020B0602030504020204" pitchFamily="34" charset="0"/>
              </a:rPr>
              <a:t> Plant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smtClean="0">
                <a:latin typeface="Lucida Sans" panose="020B0602030504020204" pitchFamily="34" charset="0"/>
              </a:rPr>
              <a:t>3 – 7 </a:t>
            </a:r>
            <a:r>
              <a:rPr lang="en-GB" dirty="0" err="1" smtClean="0">
                <a:latin typeface="Lucida Sans" panose="020B0602030504020204" pitchFamily="34" charset="0"/>
              </a:rPr>
              <a:t>oed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yng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Nghymru</a:t>
            </a:r>
            <a:r>
              <a:rPr lang="en-GB" dirty="0" smtClean="0">
                <a:latin typeface="Lucida Sans" panose="020B0602030504020204" pitchFamily="34" charset="0"/>
              </a:rPr>
              <a:t> (</a:t>
            </a:r>
            <a:r>
              <a:rPr lang="en-GB" dirty="0" err="1" smtClean="0">
                <a:latin typeface="Lucida Sans" panose="020B0602030504020204" pitchFamily="34" charset="0"/>
              </a:rPr>
              <a:t>LlCC</a:t>
            </a:r>
            <a:r>
              <a:rPr lang="en-GB" dirty="0" smtClean="0">
                <a:latin typeface="Lucida Sans" panose="020B0602030504020204" pitchFamily="34" charset="0"/>
              </a:rPr>
              <a:t>, 2008)</a:t>
            </a:r>
          </a:p>
          <a:p>
            <a:pPr lvl="0">
              <a:lnSpc>
                <a:spcPct val="80000"/>
              </a:lnSpc>
            </a:pPr>
            <a:r>
              <a:rPr lang="en-GB" dirty="0" err="1" smtClean="0">
                <a:latin typeface="Lucida Sans" panose="020B0602030504020204" pitchFamily="34" charset="0"/>
              </a:rPr>
              <a:t>Iaith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Byw</a:t>
            </a:r>
            <a:r>
              <a:rPr lang="en-GB" dirty="0" smtClean="0">
                <a:latin typeface="Lucida Sans" panose="020B0602030504020204" pitchFamily="34" charset="0"/>
              </a:rPr>
              <a:t>, </a:t>
            </a:r>
            <a:r>
              <a:rPr lang="en-GB" dirty="0" err="1" smtClean="0">
                <a:latin typeface="Lucida Sans" panose="020B0602030504020204" pitchFamily="34" charset="0"/>
              </a:rPr>
              <a:t>Iaith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Fyw</a:t>
            </a:r>
            <a:r>
              <a:rPr lang="en-GB" dirty="0" smtClean="0">
                <a:latin typeface="Lucida Sans" panose="020B0602030504020204" pitchFamily="34" charset="0"/>
              </a:rPr>
              <a:t>: </a:t>
            </a:r>
            <a:r>
              <a:rPr lang="en-GB" dirty="0" err="1" smtClean="0">
                <a:latin typeface="Lucida Sans" panose="020B0602030504020204" pitchFamily="34" charset="0"/>
              </a:rPr>
              <a:t>Strategaeth</a:t>
            </a:r>
            <a:r>
              <a:rPr lang="en-GB" dirty="0" smtClean="0">
                <a:latin typeface="Lucida Sans" panose="020B0602030504020204" pitchFamily="34" charset="0"/>
              </a:rPr>
              <a:t> y Gymraeg 2012-2017</a:t>
            </a:r>
          </a:p>
          <a:p>
            <a:pPr lvl="0">
              <a:lnSpc>
                <a:spcPct val="80000"/>
              </a:lnSpc>
            </a:pPr>
            <a:endParaRPr lang="en-US" sz="1800" dirty="0" smtClean="0">
              <a:latin typeface="Lucida Sans" panose="020B0602030504020204" pitchFamily="34" charset="0"/>
            </a:endParaRPr>
          </a:p>
          <a:p>
            <a:pPr lvl="0">
              <a:lnSpc>
                <a:spcPct val="80000"/>
              </a:lnSpc>
              <a:buNone/>
            </a:pPr>
            <a:endParaRPr lang="en-GB" sz="1800" dirty="0"/>
          </a:p>
          <a:p>
            <a:pPr lvl="0">
              <a:lnSpc>
                <a:spcPct val="80000"/>
              </a:lnSpc>
              <a:buNone/>
            </a:pPr>
            <a:endParaRPr lang="en-GB" sz="1800" dirty="0"/>
          </a:p>
          <a:p>
            <a:pPr lvl="0">
              <a:lnSpc>
                <a:spcPct val="80000"/>
              </a:lnSpc>
              <a:buNone/>
            </a:pPr>
            <a:endParaRPr lang="en-US" sz="1800" dirty="0"/>
          </a:p>
          <a:p>
            <a:pPr lvl="0">
              <a:lnSpc>
                <a:spcPct val="80000"/>
              </a:lnSpc>
            </a:pPr>
            <a:endParaRPr lang="en-GB" sz="15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307869"/>
            <a:ext cx="5848004" cy="4350327"/>
          </a:xfrm>
        </p:spPr>
        <p:txBody>
          <a:bodyPr>
            <a:normAutofit/>
          </a:bodyPr>
          <a:lstStyle/>
          <a:p>
            <a:pPr lvl="0">
              <a:lnSpc>
                <a:spcPct val="80000"/>
              </a:lnSpc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Curriculum </a:t>
            </a:r>
            <a:r>
              <a:rPr lang="en-GB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Cymreig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lvl="0">
              <a:lnSpc>
                <a:spcPct val="80000"/>
              </a:lnSpc>
            </a:pPr>
            <a:r>
              <a:rPr lang="en-GB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Iaith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Lucida Sans" panose="020B0602030504020204" pitchFamily="34" charset="0"/>
              </a:rPr>
              <a:t>Pawb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, A National Action Plan for a Bilingual Wales  2003 (WAG, 2003)</a:t>
            </a: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Framework for Children’s Learning for 3 to 7-year-olds in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Wales (WAG,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2008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)</a:t>
            </a: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 living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language, A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language for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living: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Welsh Language Strategy 2012–17</a:t>
            </a:r>
          </a:p>
          <a:p>
            <a:pPr lvl="0">
              <a:lnSpc>
                <a:spcPct val="80000"/>
              </a:lnSpc>
            </a:pP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1674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551" y="365128"/>
            <a:ext cx="11043249" cy="1020850"/>
          </a:xfrm>
        </p:spPr>
        <p:txBody>
          <a:bodyPr>
            <a:normAutofit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Cwricwlwm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Cymreig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Curriculum </a:t>
            </a:r>
            <a:r>
              <a:rPr lang="en-GB" sz="32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Cymreig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0551" y="1512498"/>
            <a:ext cx="567474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 err="1">
                <a:latin typeface="Lucida Sans" panose="020B0602030504020204" pitchFamily="34" charset="0"/>
              </a:rPr>
              <a:t>Mae’r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Anghenion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Cyffredinol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yn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adnabod</a:t>
            </a:r>
            <a:r>
              <a:rPr lang="en-GB" sz="2600" dirty="0">
                <a:latin typeface="Lucida Sans" panose="020B0602030504020204" pitchFamily="34" charset="0"/>
              </a:rPr>
              <a:t> 5 </a:t>
            </a:r>
            <a:r>
              <a:rPr lang="en-GB" sz="2600" dirty="0" err="1">
                <a:latin typeface="Lucida Sans" panose="020B0602030504020204" pitchFamily="34" charset="0"/>
              </a:rPr>
              <a:t>agwedd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o’r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>
                <a:latin typeface="Lucida Sans" panose="020B0602030504020204" pitchFamily="34" charset="0"/>
              </a:rPr>
              <a:t>Cwricwlwm</a:t>
            </a:r>
            <a:r>
              <a:rPr lang="en-GB" sz="2600" dirty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Cymreig</a:t>
            </a:r>
            <a:r>
              <a:rPr lang="en-GB" sz="2600" dirty="0" smtClean="0">
                <a:latin typeface="Lucida Sans" panose="020B0602030504020204" pitchFamily="34" charset="0"/>
              </a:rPr>
              <a:t>- </a:t>
            </a:r>
            <a:endParaRPr lang="en-GB" sz="2600" dirty="0">
              <a:latin typeface="Lucida Sans" panose="020B0602030504020204" pitchFamily="34" charset="0"/>
            </a:endParaRPr>
          </a:p>
          <a:p>
            <a:r>
              <a:rPr lang="en-GB" sz="2600" dirty="0" err="1" smtClean="0">
                <a:latin typeface="Lucida Sans" panose="020B0602030504020204" pitchFamily="34" charset="0"/>
              </a:rPr>
              <a:t>diwylliannol</a:t>
            </a:r>
            <a:endParaRPr lang="en-GB" sz="2600" dirty="0">
              <a:latin typeface="Lucida Sans" panose="020B0602030504020204" pitchFamily="34" charset="0"/>
            </a:endParaRPr>
          </a:p>
          <a:p>
            <a:r>
              <a:rPr lang="en-GB" sz="2600" dirty="0" err="1" smtClean="0">
                <a:latin typeface="Lucida Sans" panose="020B0602030504020204" pitchFamily="34" charset="0"/>
              </a:rPr>
              <a:t>economeg</a:t>
            </a:r>
            <a:endParaRPr lang="en-GB" sz="2600" dirty="0">
              <a:latin typeface="Lucida Sans" panose="020B0602030504020204" pitchFamily="34" charset="0"/>
            </a:endParaRPr>
          </a:p>
          <a:p>
            <a:r>
              <a:rPr lang="en-GB" sz="2600" dirty="0" err="1" smtClean="0">
                <a:latin typeface="Lucida Sans" panose="020B0602030504020204" pitchFamily="34" charset="0"/>
              </a:rPr>
              <a:t>amgylcheddol</a:t>
            </a:r>
            <a:endParaRPr lang="en-GB" sz="2600" dirty="0">
              <a:latin typeface="Lucida Sans" panose="020B0602030504020204" pitchFamily="34" charset="0"/>
            </a:endParaRPr>
          </a:p>
          <a:p>
            <a:r>
              <a:rPr lang="en-GB" sz="2600" dirty="0" err="1" smtClean="0">
                <a:latin typeface="Lucida Sans" panose="020B0602030504020204" pitchFamily="34" charset="0"/>
              </a:rPr>
              <a:t>hanesyddol</a:t>
            </a:r>
            <a:endParaRPr lang="en-GB" sz="2600" dirty="0">
              <a:latin typeface="Lucida Sans" panose="020B0602030504020204" pitchFamily="34" charset="0"/>
            </a:endParaRPr>
          </a:p>
          <a:p>
            <a:r>
              <a:rPr lang="en-GB" sz="2600" dirty="0" err="1" smtClean="0">
                <a:latin typeface="Lucida Sans" panose="020B0602030504020204" pitchFamily="34" charset="0"/>
              </a:rPr>
              <a:t>ieithyddol</a:t>
            </a:r>
            <a:endParaRPr lang="en-GB" sz="2600" dirty="0">
              <a:latin typeface="Lucida Sans" panose="020B0602030504020204" pitchFamily="34" charset="0"/>
            </a:endParaRPr>
          </a:p>
          <a:p>
            <a:pPr marL="0" indent="0" algn="r">
              <a:buNone/>
            </a:pPr>
            <a:r>
              <a:rPr lang="en-GB" sz="2000" dirty="0">
                <a:latin typeface="Lucida Sans" panose="020B0602030504020204" pitchFamily="34" charset="0"/>
              </a:rPr>
              <a:t>(</a:t>
            </a:r>
            <a:r>
              <a:rPr lang="en-GB" sz="2000" dirty="0" err="1">
                <a:latin typeface="Lucida Sans" panose="020B0602030504020204" pitchFamily="34" charset="0"/>
              </a:rPr>
              <a:t>Cwricwlwm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Cymreig</a:t>
            </a:r>
            <a:r>
              <a:rPr lang="en-GB" sz="2000" dirty="0">
                <a:latin typeface="Lucida Sans" panose="020B0602030504020204" pitchFamily="34" charset="0"/>
              </a:rPr>
              <a:t>, 2003)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512498"/>
            <a:ext cx="5795513" cy="46644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The Common Requirements statement identifies five aspects of the Curriculum </a:t>
            </a:r>
            <a:r>
              <a:rPr lang="en-GB" sz="2600" dirty="0" err="1">
                <a:solidFill>
                  <a:srgbClr val="002060"/>
                </a:solidFill>
                <a:latin typeface="Lucida Sans" panose="020B0602030504020204" pitchFamily="34" charset="0"/>
              </a:rPr>
              <a:t>Cymreig</a:t>
            </a:r>
            <a:r>
              <a:rPr lang="en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 – </a:t>
            </a:r>
          </a:p>
          <a:p>
            <a:r>
              <a:rPr lang="en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cultural </a:t>
            </a:r>
            <a:endParaRPr lang="en-GB" sz="26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economic</a:t>
            </a:r>
            <a:endParaRPr lang="en-GB" sz="26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environmental</a:t>
            </a:r>
            <a:endParaRPr lang="en-GB" sz="26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sz="2600" dirty="0">
                <a:solidFill>
                  <a:srgbClr val="002060"/>
                </a:solidFill>
                <a:latin typeface="Lucida Sans" panose="020B0602030504020204" pitchFamily="34" charset="0"/>
              </a:rPr>
              <a:t>historical </a:t>
            </a:r>
          </a:p>
          <a:p>
            <a:r>
              <a:rPr lang="en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linguistic</a:t>
            </a:r>
            <a:endParaRPr lang="en-GB" sz="26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 algn="r">
              <a:buNone/>
            </a:pPr>
            <a:r>
              <a:rPr lang="en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(Curriculum </a:t>
            </a:r>
            <a:r>
              <a:rPr lang="en-GB" sz="2000" dirty="0" err="1">
                <a:solidFill>
                  <a:srgbClr val="002060"/>
                </a:solidFill>
                <a:latin typeface="Lucida Sans" panose="020B0602030504020204" pitchFamily="34" charset="0"/>
              </a:rPr>
              <a:t>Cymreig</a:t>
            </a:r>
            <a:r>
              <a:rPr lang="en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, 2003)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19325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1834" y="333554"/>
            <a:ext cx="9775166" cy="638045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Diwylliannol</a:t>
            </a:r>
            <a:r>
              <a:rPr lang="en-GB" sz="3200" dirty="0">
                <a:latin typeface="Lucida Sans" panose="020B0602030504020204" pitchFamily="34" charset="0"/>
              </a:rPr>
              <a:t>      </a:t>
            </a: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Cultural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511834" y="1150189"/>
            <a:ext cx="5507966" cy="4439053"/>
          </a:xfrm>
        </p:spPr>
        <p:txBody>
          <a:bodyPr>
            <a:normAutofit fontScale="47500" lnSpcReduction="20000"/>
          </a:bodyPr>
          <a:lstStyle/>
          <a:p>
            <a:r>
              <a:rPr lang="en-GB" sz="3400" dirty="0" err="1" smtClean="0">
                <a:latin typeface="Lucida Sans" panose="020B0602030504020204" pitchFamily="34" charset="0"/>
              </a:rPr>
              <a:t>Dathlu</a:t>
            </a:r>
            <a:r>
              <a:rPr lang="en-GB" sz="3400" dirty="0" smtClean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diwylliannau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amrywiol</a:t>
            </a:r>
            <a:r>
              <a:rPr lang="en-GB" sz="3400" dirty="0">
                <a:latin typeface="Lucida Sans" panose="020B0602030504020204" pitchFamily="34" charset="0"/>
              </a:rPr>
              <a:t>, </a:t>
            </a:r>
            <a:r>
              <a:rPr lang="en-GB" sz="3400" dirty="0" err="1">
                <a:latin typeface="Lucida Sans" panose="020B0602030504020204" pitchFamily="34" charset="0"/>
              </a:rPr>
              <a:t>ieithoedd</a:t>
            </a:r>
            <a:r>
              <a:rPr lang="en-GB" sz="3400" dirty="0">
                <a:latin typeface="Lucida Sans" panose="020B0602030504020204" pitchFamily="34" charset="0"/>
              </a:rPr>
              <a:t> a </a:t>
            </a:r>
            <a:r>
              <a:rPr lang="en-GB" sz="3400" dirty="0" err="1">
                <a:latin typeface="Lucida Sans" panose="020B0602030504020204" pitchFamily="34" charset="0"/>
              </a:rPr>
              <a:t>thraddodiadau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Cymru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wrth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barchu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gwerthoedd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diwylliannau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eraill</a:t>
            </a:r>
            <a:r>
              <a:rPr lang="en-GB" sz="3400" dirty="0">
                <a:latin typeface="Lucida Sans" panose="020B0602030504020204" pitchFamily="34" charset="0"/>
              </a:rPr>
              <a:t>.</a:t>
            </a:r>
          </a:p>
          <a:p>
            <a:r>
              <a:rPr lang="en-GB" sz="3400" dirty="0" err="1">
                <a:latin typeface="Lucida Sans" panose="020B0602030504020204" pitchFamily="34" charset="0"/>
              </a:rPr>
              <a:t>Ennill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gwybodaeth</a:t>
            </a:r>
            <a:r>
              <a:rPr lang="en-GB" sz="3400" dirty="0">
                <a:latin typeface="Lucida Sans" panose="020B0602030504020204" pitchFamily="34" charset="0"/>
              </a:rPr>
              <a:t> am </a:t>
            </a:r>
            <a:r>
              <a:rPr lang="en-GB" sz="3400" dirty="0" err="1">
                <a:latin typeface="Lucida Sans" panose="020B0602030504020204" pitchFamily="34" charset="0"/>
              </a:rPr>
              <a:t>gymuned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eich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hunan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ynghyd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a’i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gwerthoedd</a:t>
            </a:r>
            <a:r>
              <a:rPr lang="en-GB" sz="3400" dirty="0">
                <a:latin typeface="Lucida Sans" panose="020B0602030504020204" pitchFamily="34" charset="0"/>
              </a:rPr>
              <a:t> a </a:t>
            </a:r>
            <a:r>
              <a:rPr lang="en-GB" sz="3400" dirty="0" err="1">
                <a:latin typeface="Lucida Sans" panose="020B0602030504020204" pitchFamily="34" charset="0"/>
              </a:rPr>
              <a:t>thraddodiadau</a:t>
            </a:r>
            <a:r>
              <a:rPr lang="en-GB" sz="3400" dirty="0">
                <a:latin typeface="Lucida Sans" panose="020B0602030504020204" pitchFamily="34" charset="0"/>
              </a:rPr>
              <a:t>.</a:t>
            </a:r>
          </a:p>
          <a:p>
            <a:r>
              <a:rPr lang="en-GB" sz="3400" dirty="0" err="1">
                <a:latin typeface="Lucida Sans" panose="020B0602030504020204" pitchFamily="34" charset="0"/>
              </a:rPr>
              <a:t>Archwilio’r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celfyddydau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creadigol</a:t>
            </a:r>
            <a:r>
              <a:rPr lang="en-GB" sz="3400" dirty="0">
                <a:latin typeface="Lucida Sans" panose="020B0602030504020204" pitchFamily="34" charset="0"/>
              </a:rPr>
              <a:t> a </a:t>
            </a:r>
            <a:r>
              <a:rPr lang="en-GB" sz="3400" dirty="0" err="1">
                <a:latin typeface="Lucida Sans" panose="020B0602030504020204" pitchFamily="34" charset="0"/>
              </a:rPr>
              <a:t>mynegiadol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yng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Nghymru</a:t>
            </a:r>
            <a:r>
              <a:rPr lang="en-GB" sz="3400" dirty="0">
                <a:latin typeface="Lucida Sans" panose="020B0602030504020204" pitchFamily="34" charset="0"/>
              </a:rPr>
              <a:t> ac </a:t>
            </a:r>
            <a:r>
              <a:rPr lang="en-GB" sz="3400" dirty="0" err="1">
                <a:latin typeface="Lucida Sans" panose="020B0602030504020204" pitchFamily="34" charset="0"/>
              </a:rPr>
              <a:t>yn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ehangach</a:t>
            </a:r>
            <a:r>
              <a:rPr lang="en-GB" sz="3400" dirty="0">
                <a:latin typeface="Lucida Sans" panose="020B0602030504020204" pitchFamily="34" charset="0"/>
              </a:rPr>
              <a:t>.</a:t>
            </a:r>
          </a:p>
          <a:p>
            <a:r>
              <a:rPr lang="en-GB" sz="3400" dirty="0" err="1">
                <a:latin typeface="Lucida Sans" panose="020B0602030504020204" pitchFamily="34" charset="0"/>
              </a:rPr>
              <a:t>Traddodiad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Celtaidd</a:t>
            </a:r>
            <a:r>
              <a:rPr lang="en-GB" sz="3400" dirty="0">
                <a:latin typeface="Lucida Sans" panose="020B0602030504020204" pitchFamily="34" charset="0"/>
              </a:rPr>
              <a:t>; </a:t>
            </a:r>
            <a:r>
              <a:rPr lang="en-GB" sz="3400" dirty="0" err="1">
                <a:latin typeface="Lucida Sans" panose="020B0602030504020204" pitchFamily="34" charset="0"/>
              </a:rPr>
              <a:t>llenyddiaeth</a:t>
            </a:r>
            <a:r>
              <a:rPr lang="en-GB" sz="3400" dirty="0">
                <a:latin typeface="Lucida Sans" panose="020B0602030504020204" pitchFamily="34" charset="0"/>
              </a:rPr>
              <a:t>, </a:t>
            </a:r>
            <a:r>
              <a:rPr lang="en-GB" sz="3400" dirty="0" err="1">
                <a:latin typeface="Lucida Sans" panose="020B0602030504020204" pitchFamily="34" charset="0"/>
              </a:rPr>
              <a:t>cerddoriaeth</a:t>
            </a:r>
            <a:r>
              <a:rPr lang="en-GB" sz="3400" dirty="0">
                <a:latin typeface="Lucida Sans" panose="020B0602030504020204" pitchFamily="34" charset="0"/>
              </a:rPr>
              <a:t>, </a:t>
            </a:r>
            <a:r>
              <a:rPr lang="en-GB" sz="3400" dirty="0" err="1">
                <a:latin typeface="Lucida Sans" panose="020B0602030504020204" pitchFamily="34" charset="0"/>
              </a:rPr>
              <a:t>celf</a:t>
            </a:r>
            <a:r>
              <a:rPr lang="en-GB" sz="3400" dirty="0">
                <a:latin typeface="Lucida Sans" panose="020B0602030504020204" pitchFamily="34" charset="0"/>
              </a:rPr>
              <a:t>, </a:t>
            </a:r>
            <a:r>
              <a:rPr lang="en-GB" sz="3400" dirty="0" err="1">
                <a:latin typeface="Lucida Sans" panose="020B0602030504020204" pitchFamily="34" charset="0"/>
              </a:rPr>
              <a:t>crefft</a:t>
            </a:r>
            <a:r>
              <a:rPr lang="en-GB" sz="3400" dirty="0">
                <a:latin typeface="Lucida Sans" panose="020B0602030504020204" pitchFamily="34" charset="0"/>
              </a:rPr>
              <a:t>, dawns a </a:t>
            </a:r>
            <a:r>
              <a:rPr lang="en-GB" sz="3400" dirty="0" err="1">
                <a:latin typeface="Lucida Sans" panose="020B0602030504020204" pitchFamily="34" charset="0"/>
              </a:rPr>
              <a:t>chwaraeon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traddodiadol</a:t>
            </a:r>
            <a:r>
              <a:rPr lang="en-GB" sz="3400" dirty="0">
                <a:latin typeface="Lucida Sans" panose="020B0602030504020204" pitchFamily="34" charset="0"/>
              </a:rPr>
              <a:t> a </a:t>
            </a:r>
            <a:r>
              <a:rPr lang="en-GB" sz="3400" dirty="0" err="1">
                <a:latin typeface="Lucida Sans" panose="020B0602030504020204" pitchFamily="34" charset="0"/>
              </a:rPr>
              <a:t>chyfredol</a:t>
            </a:r>
            <a:r>
              <a:rPr lang="en-GB" sz="3400" dirty="0">
                <a:latin typeface="Lucida Sans" panose="020B0602030504020204" pitchFamily="34" charset="0"/>
              </a:rPr>
              <a:t>.</a:t>
            </a:r>
          </a:p>
          <a:p>
            <a:r>
              <a:rPr lang="en-GB" sz="3400" dirty="0" err="1">
                <a:latin typeface="Lucida Sans" panose="020B0602030504020204" pitchFamily="34" charset="0"/>
              </a:rPr>
              <a:t>Ennill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gwybodaeth</a:t>
            </a:r>
            <a:r>
              <a:rPr lang="en-GB" sz="3400" dirty="0">
                <a:latin typeface="Lucida Sans" panose="020B0602030504020204" pitchFamily="34" charset="0"/>
              </a:rPr>
              <a:t> am </a:t>
            </a:r>
            <a:r>
              <a:rPr lang="en-GB" sz="3400" dirty="0" err="1">
                <a:latin typeface="Lucida Sans" panose="020B0602030504020204" pitchFamily="34" charset="0"/>
              </a:rPr>
              <a:t>gredoau</a:t>
            </a:r>
            <a:r>
              <a:rPr lang="en-GB" sz="3400" dirty="0">
                <a:latin typeface="Lucida Sans" panose="020B0602030504020204" pitchFamily="34" charset="0"/>
              </a:rPr>
              <a:t> ac </a:t>
            </a:r>
            <a:r>
              <a:rPr lang="en-GB" sz="3400" dirty="0" err="1">
                <a:latin typeface="Lucida Sans" panose="020B0602030504020204" pitchFamily="34" charset="0"/>
              </a:rPr>
              <a:t>arfer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crefyddol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yng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Nghymru</a:t>
            </a:r>
            <a:r>
              <a:rPr lang="en-GB" sz="3400" dirty="0">
                <a:latin typeface="Lucida Sans" panose="020B0602030504020204" pitchFamily="34" charset="0"/>
              </a:rPr>
              <a:t>.</a:t>
            </a:r>
          </a:p>
          <a:p>
            <a:r>
              <a:rPr lang="en-GB" sz="3400" dirty="0" err="1">
                <a:latin typeface="Lucida Sans" panose="020B0602030504020204" pitchFamily="34" charset="0"/>
              </a:rPr>
              <a:t>Dylanwadau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Cristnogol</a:t>
            </a:r>
            <a:r>
              <a:rPr lang="en-GB" sz="3400" dirty="0">
                <a:latin typeface="Lucida Sans" panose="020B0602030504020204" pitchFamily="34" charset="0"/>
              </a:rPr>
              <a:t> ac </a:t>
            </a:r>
            <a:r>
              <a:rPr lang="en-GB" sz="3400" dirty="0" err="1">
                <a:latin typeface="Lucida Sans" panose="020B0602030504020204" pitchFamily="34" charset="0"/>
              </a:rPr>
              <a:t>eraill</a:t>
            </a:r>
            <a:r>
              <a:rPr lang="en-GB" sz="3400" dirty="0">
                <a:latin typeface="Lucida Sans" panose="020B0602030504020204" pitchFamily="34" charset="0"/>
              </a:rPr>
              <a:t>, </a:t>
            </a:r>
            <a:r>
              <a:rPr lang="en-GB" sz="3400" dirty="0" err="1">
                <a:latin typeface="Lucida Sans" panose="020B0602030504020204" pitchFamily="34" charset="0"/>
              </a:rPr>
              <a:t>gofynnol</a:t>
            </a:r>
            <a:r>
              <a:rPr lang="en-GB" sz="3400" dirty="0">
                <a:latin typeface="Lucida Sans" panose="020B0602030504020204" pitchFamily="34" charset="0"/>
              </a:rPr>
              <a:t> a </a:t>
            </a:r>
            <a:r>
              <a:rPr lang="en-GB" sz="3400" dirty="0" err="1">
                <a:latin typeface="Lucida Sans" panose="020B0602030504020204" pitchFamily="34" charset="0"/>
              </a:rPr>
              <a:t>presennol</a:t>
            </a:r>
            <a:r>
              <a:rPr lang="en-GB" sz="3400" dirty="0">
                <a:latin typeface="Lucida Sans" panose="020B0602030504020204" pitchFamily="34" charset="0"/>
              </a:rPr>
              <a:t>, </a:t>
            </a:r>
            <a:r>
              <a:rPr lang="en-GB" sz="3400" dirty="0" err="1">
                <a:latin typeface="Lucida Sans" panose="020B0602030504020204" pitchFamily="34" charset="0"/>
              </a:rPr>
              <a:t>ar</a:t>
            </a:r>
            <a:r>
              <a:rPr lang="en-GB" sz="3400" dirty="0">
                <a:latin typeface="Lucida Sans" panose="020B0602030504020204" pitchFamily="34" charset="0"/>
              </a:rPr>
              <a:t> bob </a:t>
            </a:r>
            <a:r>
              <a:rPr lang="en-GB" sz="3400" dirty="0" err="1">
                <a:latin typeface="Lucida Sans" panose="020B0602030504020204" pitchFamily="34" charset="0"/>
              </a:rPr>
              <a:t>agwedd</a:t>
            </a:r>
            <a:r>
              <a:rPr lang="en-GB" sz="3400" dirty="0">
                <a:latin typeface="Lucida Sans" panose="020B0602030504020204" pitchFamily="34" charset="0"/>
              </a:rPr>
              <a:t> o </a:t>
            </a:r>
            <a:r>
              <a:rPr lang="en-GB" sz="3400" dirty="0" err="1">
                <a:latin typeface="Lucida Sans" panose="020B0602030504020204" pitchFamily="34" charset="0"/>
              </a:rPr>
              <a:t>fywyd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Cymreig</a:t>
            </a:r>
            <a:r>
              <a:rPr lang="en-GB" sz="3400" dirty="0">
                <a:latin typeface="Lucida Sans" panose="020B0602030504020204" pitchFamily="34" charset="0"/>
              </a:rPr>
              <a:t>.</a:t>
            </a:r>
          </a:p>
          <a:p>
            <a:r>
              <a:rPr lang="en-GB" sz="3400" dirty="0" err="1">
                <a:latin typeface="Lucida Sans" panose="020B0602030504020204" pitchFamily="34" charset="0"/>
              </a:rPr>
              <a:t>Enill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gwybodaeth</a:t>
            </a:r>
            <a:r>
              <a:rPr lang="en-GB" sz="3400" dirty="0">
                <a:latin typeface="Lucida Sans" panose="020B0602030504020204" pitchFamily="34" charset="0"/>
              </a:rPr>
              <a:t> am </a:t>
            </a:r>
            <a:r>
              <a:rPr lang="en-GB" sz="3400" dirty="0" err="1">
                <a:latin typeface="Lucida Sans" panose="020B0602030504020204" pitchFamily="34" charset="0"/>
              </a:rPr>
              <a:t>fywyd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gwleidyddol</a:t>
            </a:r>
            <a:r>
              <a:rPr lang="en-GB" sz="3400" dirty="0">
                <a:latin typeface="Lucida Sans" panose="020B0602030504020204" pitchFamily="34" charset="0"/>
              </a:rPr>
              <a:t>, </a:t>
            </a:r>
            <a:r>
              <a:rPr lang="en-GB" sz="3400" dirty="0" err="1">
                <a:latin typeface="Lucida Sans" panose="020B0602030504020204" pitchFamily="34" charset="0"/>
              </a:rPr>
              <a:t>cynt</a:t>
            </a:r>
            <a:r>
              <a:rPr lang="en-GB" sz="3400" dirty="0">
                <a:latin typeface="Lucida Sans" panose="020B0602030504020204" pitchFamily="34" charset="0"/>
              </a:rPr>
              <a:t> a </a:t>
            </a:r>
            <a:r>
              <a:rPr lang="en-GB" sz="3400" dirty="0" err="1">
                <a:latin typeface="Lucida Sans" panose="020B0602030504020204" pitchFamily="34" charset="0"/>
              </a:rPr>
              <a:t>phresenol</a:t>
            </a:r>
            <a:r>
              <a:rPr lang="en-GB" sz="3400" dirty="0">
                <a:latin typeface="Lucida Sans" panose="020B0602030504020204" pitchFamily="34" charset="0"/>
              </a:rPr>
              <a:t>, </a:t>
            </a:r>
            <a:r>
              <a:rPr lang="en-GB" sz="3400" dirty="0" err="1">
                <a:latin typeface="Lucida Sans" panose="020B0602030504020204" pitchFamily="34" charset="0"/>
              </a:rPr>
              <a:t>yng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Nghymru</a:t>
            </a:r>
            <a:r>
              <a:rPr lang="en-GB" sz="3400" dirty="0">
                <a:latin typeface="Lucida Sans" panose="020B0602030504020204" pitchFamily="34" charset="0"/>
              </a:rPr>
              <a:t>.</a:t>
            </a:r>
          </a:p>
          <a:p>
            <a:r>
              <a:rPr lang="en-GB" sz="3400" dirty="0" err="1">
                <a:latin typeface="Lucida Sans" panose="020B0602030504020204" pitchFamily="34" charset="0"/>
              </a:rPr>
              <a:t>Archwilio’r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cysylltiadau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rhwng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Cymry</a:t>
            </a:r>
            <a:r>
              <a:rPr lang="en-GB" sz="3400" dirty="0">
                <a:latin typeface="Lucida Sans" panose="020B0602030504020204" pitchFamily="34" charset="0"/>
              </a:rPr>
              <a:t>, y DU, </a:t>
            </a:r>
            <a:r>
              <a:rPr lang="en-GB" sz="3400" dirty="0" err="1">
                <a:latin typeface="Lucida Sans" panose="020B0602030504020204" pitchFamily="34" charset="0"/>
              </a:rPr>
              <a:t>Ewrop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a’r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byd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ehangach</a:t>
            </a:r>
            <a:r>
              <a:rPr lang="en-GB" sz="3400" dirty="0">
                <a:latin typeface="Lucida Sans" panose="020B0602030504020204" pitchFamily="34" charset="0"/>
              </a:rPr>
              <a:t>.</a:t>
            </a:r>
          </a:p>
          <a:p>
            <a:pPr marL="0" indent="0" algn="r">
              <a:buNone/>
            </a:pPr>
            <a:r>
              <a:rPr lang="en-GB" sz="3400" dirty="0">
                <a:latin typeface="Lucida Sans" panose="020B0602030504020204" pitchFamily="34" charset="0"/>
              </a:rPr>
              <a:t>(</a:t>
            </a:r>
            <a:r>
              <a:rPr lang="en-GB" sz="3400" dirty="0" err="1">
                <a:latin typeface="Lucida Sans" panose="020B0602030504020204" pitchFamily="34" charset="0"/>
              </a:rPr>
              <a:t>Cwricwlwm</a:t>
            </a:r>
            <a:r>
              <a:rPr lang="en-GB" sz="3400" dirty="0">
                <a:latin typeface="Lucida Sans" panose="020B0602030504020204" pitchFamily="34" charset="0"/>
              </a:rPr>
              <a:t> </a:t>
            </a:r>
            <a:r>
              <a:rPr lang="en-GB" sz="3400" dirty="0" err="1">
                <a:latin typeface="Lucida Sans" panose="020B0602030504020204" pitchFamily="34" charset="0"/>
              </a:rPr>
              <a:t>Cymreig</a:t>
            </a:r>
            <a:r>
              <a:rPr lang="en-GB" sz="3400" dirty="0">
                <a:latin typeface="Lucida Sans" panose="020B0602030504020204" pitchFamily="34" charset="0"/>
              </a:rPr>
              <a:t>, 2003</a:t>
            </a:r>
            <a:r>
              <a:rPr lang="en-GB" sz="3400" dirty="0"/>
              <a:t>)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67245" y="971599"/>
            <a:ext cx="5648478" cy="4617643"/>
          </a:xfrm>
        </p:spPr>
        <p:txBody>
          <a:bodyPr>
            <a:normAutofit fontScale="47500" lnSpcReduction="20000"/>
          </a:bodyPr>
          <a:lstStyle/>
          <a:p>
            <a:r>
              <a:rPr lang="en-GB" sz="35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Celebrating </a:t>
            </a:r>
            <a:r>
              <a:rPr lang="en-GB" sz="3500" dirty="0">
                <a:solidFill>
                  <a:srgbClr val="002060"/>
                </a:solidFill>
                <a:latin typeface="Lucida Sans" panose="020B0602030504020204" pitchFamily="34" charset="0"/>
              </a:rPr>
              <a:t>the distinctive cultures, languages and traditions of Wales while respecting the values of other cultures.</a:t>
            </a:r>
          </a:p>
          <a:p>
            <a:r>
              <a:rPr lang="en-GB" sz="3500" dirty="0">
                <a:solidFill>
                  <a:srgbClr val="002060"/>
                </a:solidFill>
                <a:latin typeface="Lucida Sans" panose="020B0602030504020204" pitchFamily="34" charset="0"/>
              </a:rPr>
              <a:t>Gaining knowledge of one’s own community and its values and traditions.</a:t>
            </a:r>
          </a:p>
          <a:p>
            <a:r>
              <a:rPr lang="en-GB" sz="3500" dirty="0">
                <a:solidFill>
                  <a:srgbClr val="002060"/>
                </a:solidFill>
                <a:latin typeface="Lucida Sans" panose="020B0602030504020204" pitchFamily="34" charset="0"/>
              </a:rPr>
              <a:t>Exploring the creative and expressive arts in Wales and in the broader</a:t>
            </a:r>
          </a:p>
          <a:p>
            <a:r>
              <a:rPr lang="en-GB" sz="3500" dirty="0">
                <a:solidFill>
                  <a:srgbClr val="002060"/>
                </a:solidFill>
                <a:latin typeface="Lucida Sans" panose="020B0602030504020204" pitchFamily="34" charset="0"/>
              </a:rPr>
              <a:t>Celtic tradition; traditional and contemporary literature, music, art, craft, dance and sport.</a:t>
            </a:r>
          </a:p>
          <a:p>
            <a:r>
              <a:rPr lang="en-GB" sz="3500" dirty="0">
                <a:solidFill>
                  <a:srgbClr val="002060"/>
                </a:solidFill>
                <a:latin typeface="Lucida Sans" panose="020B0602030504020204" pitchFamily="34" charset="0"/>
              </a:rPr>
              <a:t>Gaining knowledge about the religious beliefs and practices of Wales,</a:t>
            </a:r>
          </a:p>
          <a:p>
            <a:r>
              <a:rPr lang="en-GB" sz="3500" dirty="0">
                <a:solidFill>
                  <a:srgbClr val="002060"/>
                </a:solidFill>
                <a:latin typeface="Lucida Sans" panose="020B0602030504020204" pitchFamily="34" charset="0"/>
              </a:rPr>
              <a:t>Christian and other, past and present, and their influence on all aspects of Welsh life.</a:t>
            </a:r>
          </a:p>
          <a:p>
            <a:r>
              <a:rPr lang="en-GB" sz="3500" dirty="0">
                <a:solidFill>
                  <a:srgbClr val="002060"/>
                </a:solidFill>
                <a:latin typeface="Lucida Sans" panose="020B0602030504020204" pitchFamily="34" charset="0"/>
              </a:rPr>
              <a:t>Gaining knowledge about the past and present political life of Wales.</a:t>
            </a:r>
          </a:p>
          <a:p>
            <a:r>
              <a:rPr lang="en-GB" sz="3500" dirty="0">
                <a:solidFill>
                  <a:srgbClr val="002060"/>
                </a:solidFill>
                <a:latin typeface="Lucida Sans" panose="020B0602030504020204" pitchFamily="34" charset="0"/>
              </a:rPr>
              <a:t>Exploring the links between Wales, the UK, Europe and the wider world.</a:t>
            </a:r>
          </a:p>
          <a:p>
            <a:pPr marL="0" indent="0" algn="r">
              <a:buNone/>
            </a:pPr>
            <a:r>
              <a:rPr lang="en-GB" sz="3500" dirty="0">
                <a:solidFill>
                  <a:srgbClr val="002060"/>
                </a:solidFill>
                <a:latin typeface="Lucida Sans" panose="020B0602030504020204" pitchFamily="34" charset="0"/>
              </a:rPr>
              <a:t>(Curriculum </a:t>
            </a:r>
            <a:r>
              <a:rPr lang="en-GB" sz="3500" dirty="0" err="1">
                <a:solidFill>
                  <a:srgbClr val="002060"/>
                </a:solidFill>
                <a:latin typeface="Lucida Sans" panose="020B0602030504020204" pitchFamily="34" charset="0"/>
              </a:rPr>
              <a:t>Cymreig</a:t>
            </a:r>
            <a:r>
              <a:rPr lang="en-GB" sz="3500" dirty="0">
                <a:solidFill>
                  <a:srgbClr val="002060"/>
                </a:solidFill>
                <a:latin typeface="Lucida Sans" panose="020B0602030504020204" pitchFamily="34" charset="0"/>
              </a:rPr>
              <a:t>, 2003)</a:t>
            </a:r>
          </a:p>
          <a:p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75242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068" y="0"/>
            <a:ext cx="9796732" cy="692696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Ieithyddol</a:t>
            </a:r>
            <a:r>
              <a:rPr lang="en-GB" sz="3200" dirty="0">
                <a:latin typeface="Lucida Sans" panose="020B0602030504020204" pitchFamily="34" charset="0"/>
              </a:rPr>
              <a:t>    </a:t>
            </a: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Linguistic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836713"/>
            <a:ext cx="5715000" cy="4752529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 smtClean="0">
                <a:latin typeface="Lucida Sans" panose="020B0602030504020204" pitchFamily="34" charset="0"/>
              </a:rPr>
              <a:t>Defnyddio’r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iaith</a:t>
            </a:r>
            <a:r>
              <a:rPr lang="en-GB" dirty="0">
                <a:latin typeface="Lucida Sans" panose="020B0602030504020204" pitchFamily="34" charset="0"/>
              </a:rPr>
              <a:t> Gymraeg, </a:t>
            </a:r>
            <a:r>
              <a:rPr lang="en-GB" dirty="0" err="1">
                <a:latin typeface="Lucida Sans" panose="020B0602030504020204" pitchFamily="34" charset="0"/>
              </a:rPr>
              <a:t>gyda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mynediad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bawb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Adnabod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fod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gwahanol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lefelau</a:t>
            </a:r>
            <a:r>
              <a:rPr lang="en-GB" dirty="0">
                <a:latin typeface="Lucida Sans" panose="020B0602030504020204" pitchFamily="34" charset="0"/>
              </a:rPr>
              <a:t> o </a:t>
            </a:r>
            <a:r>
              <a:rPr lang="en-GB" dirty="0" err="1">
                <a:latin typeface="Lucida Sans" panose="020B0602030504020204" pitchFamily="34" charset="0"/>
              </a:rPr>
              <a:t>ruglder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y </a:t>
            </a:r>
            <a:r>
              <a:rPr lang="en-GB" dirty="0" smtClean="0">
                <a:latin typeface="Lucida Sans" panose="020B0602030504020204" pitchFamily="34" charset="0"/>
              </a:rPr>
              <a:t>Gymraeg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Dysgu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drwy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cyfrwng</a:t>
            </a:r>
            <a:r>
              <a:rPr lang="en-GB" dirty="0">
                <a:latin typeface="Lucida Sans" panose="020B0602030504020204" pitchFamily="34" charset="0"/>
              </a:rPr>
              <a:t> y Gymraeg, a </a:t>
            </a:r>
            <a:r>
              <a:rPr lang="en-GB" dirty="0" err="1">
                <a:latin typeface="Lucida Sans" panose="020B0602030504020204" pitchFamily="34" charset="0"/>
              </a:rPr>
              <a:t>defnyddio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Cymraeg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achlysurol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ym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mywyd</a:t>
            </a:r>
            <a:r>
              <a:rPr lang="en-GB" dirty="0">
                <a:latin typeface="Lucida Sans" panose="020B0602030504020204" pitchFamily="34" charset="0"/>
              </a:rPr>
              <a:t> yr </a:t>
            </a:r>
            <a:r>
              <a:rPr lang="en-GB" dirty="0" err="1" smtClean="0">
                <a:latin typeface="Lucida Sans" panose="020B0602030504020204" pitchFamily="34" charset="0"/>
              </a:rPr>
              <a:t>ysgol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Astudio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acennau</a:t>
            </a:r>
            <a:r>
              <a:rPr lang="en-GB" dirty="0">
                <a:latin typeface="Lucida Sans" panose="020B0602030504020204" pitchFamily="34" charset="0"/>
              </a:rPr>
              <a:t> a </a:t>
            </a:r>
            <a:r>
              <a:rPr lang="en-GB" dirty="0" err="1">
                <a:latin typeface="Lucida Sans" panose="020B0602030504020204" pitchFamily="34" charset="0"/>
              </a:rPr>
              <a:t>thafodieithoedd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Cymru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Dod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ymwybodol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o’r</a:t>
            </a:r>
            <a:r>
              <a:rPr lang="en-GB" dirty="0">
                <a:latin typeface="Lucida Sans" panose="020B0602030504020204" pitchFamily="34" charset="0"/>
              </a:rPr>
              <a:t> Gymraeg </a:t>
            </a:r>
            <a:r>
              <a:rPr lang="en-GB" dirty="0" err="1">
                <a:latin typeface="Lucida Sans" panose="020B0602030504020204" pitchFamily="34" charset="0"/>
              </a:rPr>
              <a:t>fel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iaiath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a’i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chysylltiadau</a:t>
            </a:r>
            <a:r>
              <a:rPr lang="en-GB" dirty="0">
                <a:latin typeface="Lucida Sans" panose="020B0602030504020204" pitchFamily="34" charset="0"/>
              </a:rPr>
              <a:t> a </a:t>
            </a:r>
            <a:r>
              <a:rPr lang="en-GB" dirty="0" err="1">
                <a:latin typeface="Lucida Sans" panose="020B0602030504020204" pitchFamily="34" charset="0"/>
              </a:rPr>
              <a:t>Saesneg</a:t>
            </a:r>
            <a:r>
              <a:rPr lang="en-GB" dirty="0">
                <a:latin typeface="Lucida Sans" panose="020B0602030504020204" pitchFamily="34" charset="0"/>
              </a:rPr>
              <a:t> a </a:t>
            </a:r>
            <a:r>
              <a:rPr lang="en-GB" dirty="0" err="1">
                <a:latin typeface="Lucida Sans" panose="020B0602030504020204" pitchFamily="34" charset="0"/>
              </a:rPr>
              <a:t>ieithoedd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tramor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smtClean="0">
                <a:latin typeface="Lucida Sans" panose="020B0602030504020204" pitchFamily="34" charset="0"/>
              </a:rPr>
              <a:t>modern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Defnyddio’r</a:t>
            </a:r>
            <a:r>
              <a:rPr lang="en-GB" dirty="0">
                <a:latin typeface="Lucida Sans" panose="020B0602030504020204" pitchFamily="34" charset="0"/>
              </a:rPr>
              <a:t> Gymraeg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greu</a:t>
            </a:r>
            <a:r>
              <a:rPr lang="en-GB" dirty="0">
                <a:latin typeface="Lucida Sans" panose="020B0602030504020204" pitchFamily="34" charset="0"/>
              </a:rPr>
              <a:t> ethos </a:t>
            </a:r>
            <a:r>
              <a:rPr lang="en-GB" dirty="0" err="1">
                <a:latin typeface="Lucida Sans" panose="020B0602030504020204" pitchFamily="34" charset="0"/>
              </a:rPr>
              <a:t>ysgol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sy’n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adlewyrchu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safiad</a:t>
            </a:r>
            <a:r>
              <a:rPr lang="en-GB" dirty="0">
                <a:latin typeface="Lucida Sans" panose="020B0602030504020204" pitchFamily="34" charset="0"/>
              </a:rPr>
              <a:t> yr </a:t>
            </a:r>
            <a:r>
              <a:rPr lang="en-GB" dirty="0" err="1">
                <a:latin typeface="Lucida Sans" panose="020B0602030504020204" pitchFamily="34" charset="0"/>
              </a:rPr>
              <a:t>ysgol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fel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ysgol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yng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Nghymru</a:t>
            </a:r>
            <a:endParaRPr lang="en-GB" dirty="0">
              <a:latin typeface="Lucida Sans" panose="020B0602030504020204" pitchFamily="34" charset="0"/>
            </a:endParaRPr>
          </a:p>
          <a:p>
            <a:pPr marL="0" indent="0" algn="r">
              <a:buNone/>
            </a:pPr>
            <a:r>
              <a:rPr lang="en-GB" dirty="0">
                <a:latin typeface="Lucida Sans" panose="020B0602030504020204" pitchFamily="34" charset="0"/>
              </a:rPr>
              <a:t>(</a:t>
            </a:r>
            <a:r>
              <a:rPr lang="en-GB" dirty="0" err="1">
                <a:latin typeface="Lucida Sans" panose="020B0602030504020204" pitchFamily="34" charset="0"/>
              </a:rPr>
              <a:t>Cwricwlwm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Cymreig</a:t>
            </a:r>
            <a:r>
              <a:rPr lang="en-GB" dirty="0">
                <a:latin typeface="Lucida Sans" panose="020B0602030504020204" pitchFamily="34" charset="0"/>
              </a:rPr>
              <a:t>, 2003)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836713"/>
            <a:ext cx="5807015" cy="4752529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Using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the Welsh language with access for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all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Recognising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that there are many different levels of fluency in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Welsh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Teaching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through the medium of Welsh, and using incidental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Welsh in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the life of the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school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Studying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the accents and dialects of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Wales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Becoming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aware of Welsh as a language and its links with English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and modern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foreign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languages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Using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Welsh to create a school ethos that reflects the school’s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position as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 school in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Wales</a:t>
            </a:r>
          </a:p>
          <a:p>
            <a:pPr marL="0" indent="0" algn="r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(Curriculum </a:t>
            </a:r>
            <a:r>
              <a:rPr lang="en-GB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Cymreig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, 2003)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32229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823" y="365127"/>
            <a:ext cx="10910977" cy="681545"/>
          </a:xfrm>
        </p:spPr>
        <p:txBody>
          <a:bodyPr>
            <a:noAutofit/>
          </a:bodyPr>
          <a:lstStyle/>
          <a:p>
            <a:r>
              <a:rPr lang="en-GB" sz="2400" dirty="0" err="1">
                <a:latin typeface="Lucida Sans" panose="020B0602030504020204" pitchFamily="34" charset="0"/>
              </a:rPr>
              <a:t>Datblygiad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Cymraeg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yn</a:t>
            </a:r>
            <a:r>
              <a:rPr lang="en-GB" sz="2400" dirty="0">
                <a:latin typeface="Lucida Sans" panose="020B0602030504020204" pitchFamily="34" charset="0"/>
              </a:rPr>
              <a:t> y </a:t>
            </a:r>
            <a:r>
              <a:rPr lang="en-GB" sz="2400" dirty="0" err="1">
                <a:latin typeface="Lucida Sans" panose="020B0602030504020204" pitchFamily="34" charset="0"/>
              </a:rPr>
              <a:t>Cyfnod</a:t>
            </a:r>
            <a:r>
              <a:rPr lang="en-GB" sz="2400" dirty="0">
                <a:latin typeface="Lucida Sans" panose="020B0602030504020204" pitchFamily="34" charset="0"/>
              </a:rPr>
              <a:t> Sylfaen</a:t>
            </a:r>
            <a:br>
              <a:rPr lang="en-GB" sz="2400" dirty="0">
                <a:latin typeface="Lucida Sans" panose="020B0602030504020204" pitchFamily="34" charset="0"/>
              </a:rPr>
            </a:b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Welsh Language Development in the Foundation Phase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1540" y="1213450"/>
            <a:ext cx="5778260" cy="49635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err="1">
                <a:latin typeface="Lucida Sans" panose="020B0602030504020204" pitchFamily="34" charset="0"/>
              </a:rPr>
              <a:t>Golyga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ardal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ddysgu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Datblygu’r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Gymraeg</a:t>
            </a:r>
            <a:r>
              <a:rPr lang="en-GB" sz="2400" dirty="0">
                <a:latin typeface="Lucida Sans" panose="020B0602030504020204" pitchFamily="34" charset="0"/>
              </a:rPr>
              <a:t>:</a:t>
            </a:r>
          </a:p>
          <a:p>
            <a:r>
              <a:rPr lang="en-GB" sz="2400" dirty="0" err="1">
                <a:latin typeface="Lucida Sans" panose="020B0602030504020204" pitchFamily="34" charset="0"/>
              </a:rPr>
              <a:t>d</a:t>
            </a:r>
            <a:r>
              <a:rPr lang="en-GB" sz="2400" dirty="0" err="1" smtClean="0">
                <a:latin typeface="Lucida Sans" panose="020B0602030504020204" pitchFamily="34" charset="0"/>
              </a:rPr>
              <a:t>ysgu’r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iaith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yn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raddol</a:t>
            </a:r>
            <a:r>
              <a:rPr lang="en-GB" sz="2400" dirty="0">
                <a:latin typeface="Lucida Sans" panose="020B0602030504020204" pitchFamily="34" charset="0"/>
              </a:rPr>
              <a:t> ac </a:t>
            </a:r>
            <a:r>
              <a:rPr lang="en-GB" sz="2400" dirty="0" err="1">
                <a:latin typeface="Lucida Sans" panose="020B0602030504020204" pitchFamily="34" charset="0"/>
              </a:rPr>
              <a:t>yn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naturiol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drwy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brofiadau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uniongyrchol</a:t>
            </a:r>
            <a:endParaRPr lang="en-GB" sz="2400" dirty="0">
              <a:latin typeface="Lucida Sans" panose="020B0602030504020204" pitchFamily="34" charset="0"/>
            </a:endParaRPr>
          </a:p>
          <a:p>
            <a:r>
              <a:rPr lang="en-GB" sz="2400" dirty="0" err="1">
                <a:latin typeface="Lucida Sans" panose="020B0602030504020204" pitchFamily="34" charset="0"/>
              </a:rPr>
              <a:t>c</a:t>
            </a:r>
            <a:r>
              <a:rPr lang="en-GB" sz="2400" dirty="0" err="1" smtClean="0">
                <a:latin typeface="Lucida Sans" panose="020B0602030504020204" pitchFamily="34" charset="0"/>
              </a:rPr>
              <a:t>efnogaeth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>
                <a:latin typeface="Lucida Sans" panose="020B0602030504020204" pitchFamily="34" charset="0"/>
              </a:rPr>
              <a:t>a </a:t>
            </a:r>
            <a:r>
              <a:rPr lang="en-GB" sz="2400" dirty="0" err="1">
                <a:latin typeface="Lucida Sans" panose="020B0602030504020204" pitchFamily="34" charset="0"/>
              </a:rPr>
              <a:t>pharch</a:t>
            </a:r>
            <a:endParaRPr lang="en-GB" sz="2400" dirty="0">
              <a:latin typeface="Lucida Sans" panose="020B0602030504020204" pitchFamily="34" charset="0"/>
            </a:endParaRPr>
          </a:p>
          <a:p>
            <a:r>
              <a:rPr lang="en-GB" sz="2400" dirty="0" err="1">
                <a:latin typeface="Lucida Sans" panose="020B0602030504020204" pitchFamily="34" charset="0"/>
              </a:rPr>
              <a:t>s</a:t>
            </a:r>
            <a:r>
              <a:rPr lang="en-GB" sz="2400" dirty="0" err="1" smtClean="0">
                <a:latin typeface="Lucida Sans" panose="020B0602030504020204" pitchFamily="34" charset="0"/>
              </a:rPr>
              <a:t>ensitifrwydd</a:t>
            </a:r>
            <a:endParaRPr lang="en-GB" sz="2400" dirty="0">
              <a:latin typeface="Lucida Sans" panose="020B0602030504020204" pitchFamily="34" charset="0"/>
            </a:endParaRPr>
          </a:p>
          <a:p>
            <a:r>
              <a:rPr lang="en-GB" sz="2400" dirty="0" err="1">
                <a:latin typeface="Lucida Sans" panose="020B0602030504020204" pitchFamily="34" charset="0"/>
              </a:rPr>
              <a:t>c</a:t>
            </a:r>
            <a:r>
              <a:rPr lang="en-GB" sz="2400" dirty="0" err="1" smtClean="0">
                <a:latin typeface="Lucida Sans" panose="020B0602030504020204" pitchFamily="34" charset="0"/>
              </a:rPr>
              <a:t>anmoliaeth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>
                <a:latin typeface="Lucida Sans" panose="020B0602030504020204" pitchFamily="34" charset="0"/>
              </a:rPr>
              <a:t>am </a:t>
            </a:r>
            <a:r>
              <a:rPr lang="en-GB" sz="2400" dirty="0" err="1">
                <a:latin typeface="Lucida Sans" panose="020B0602030504020204" pitchFamily="34" charset="0"/>
              </a:rPr>
              <a:t>ymdrech</a:t>
            </a:r>
            <a:endParaRPr lang="en-GB" sz="2400" dirty="0">
              <a:latin typeface="Lucida Sans" panose="020B0602030504020204" pitchFamily="34" charset="0"/>
            </a:endParaRPr>
          </a:p>
          <a:p>
            <a:r>
              <a:rPr lang="en-GB" sz="2400" dirty="0" err="1">
                <a:latin typeface="Lucida Sans" panose="020B0602030504020204" pitchFamily="34" charset="0"/>
              </a:rPr>
              <a:t>a</a:t>
            </a:r>
            <a:r>
              <a:rPr lang="en-GB" sz="2400" dirty="0" err="1" smtClean="0">
                <a:latin typeface="Lucida Sans" panose="020B0602030504020204" pitchFamily="34" charset="0"/>
              </a:rPr>
              <a:t>mgylchedd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cyfoethog</a:t>
            </a:r>
            <a:r>
              <a:rPr lang="en-GB" sz="2400" dirty="0">
                <a:latin typeface="Lucida Sans" panose="020B0602030504020204" pitchFamily="34" charset="0"/>
              </a:rPr>
              <a:t> a </a:t>
            </a:r>
            <a:r>
              <a:rPr lang="en-GB" sz="2400" dirty="0" err="1">
                <a:latin typeface="Lucida Sans" panose="020B0602030504020204" pitchFamily="34" charset="0"/>
              </a:rPr>
              <a:t>bywiog</a:t>
            </a:r>
            <a:endParaRPr lang="en-GB" sz="2400" dirty="0">
              <a:latin typeface="Lucida Sans" panose="020B0602030504020204" pitchFamily="34" charset="0"/>
            </a:endParaRPr>
          </a:p>
          <a:p>
            <a:r>
              <a:rPr lang="en-GB" sz="2400" dirty="0" err="1">
                <a:latin typeface="Lucida Sans" panose="020B0602030504020204" pitchFamily="34" charset="0"/>
              </a:rPr>
              <a:t>h</a:t>
            </a:r>
            <a:r>
              <a:rPr lang="en-GB" sz="2400" dirty="0" err="1" smtClean="0">
                <a:latin typeface="Lucida Sans" panose="020B0602030504020204" pitchFamily="34" charset="0"/>
              </a:rPr>
              <a:t>wyl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>
                <a:latin typeface="Lucida Sans" panose="020B0602030504020204" pitchFamily="34" charset="0"/>
              </a:rPr>
              <a:t>a </a:t>
            </a:r>
            <a:r>
              <a:rPr lang="en-GB" sz="2400" dirty="0" err="1">
                <a:latin typeface="Lucida Sans" panose="020B0602030504020204" pitchFamily="34" charset="0"/>
              </a:rPr>
              <a:t>brwdfrydedd</a:t>
            </a:r>
            <a:endParaRPr lang="en-GB" sz="24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173192"/>
            <a:ext cx="5738004" cy="50037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The Welsh Language Development Area of Learning in the Foundation Phase means: </a:t>
            </a:r>
          </a:p>
          <a:p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learning the language gradually and naturally through first-hand experiences </a:t>
            </a:r>
          </a:p>
          <a:p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support and respect </a:t>
            </a:r>
          </a:p>
          <a:p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sensitivity </a:t>
            </a:r>
          </a:p>
          <a:p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praise for effort </a:t>
            </a:r>
          </a:p>
          <a:p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a rich and lively environment </a:t>
            </a:r>
          </a:p>
          <a:p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fun and </a:t>
            </a:r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enthusiasm </a:t>
            </a:r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82586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fr-FR" sz="2700" dirty="0" err="1">
                <a:latin typeface="Lucida Sans" panose="020B0602030504020204" pitchFamily="34" charset="0"/>
              </a:rPr>
              <a:t>Mesur</a:t>
            </a:r>
            <a:r>
              <a:rPr lang="fr-FR" sz="2700" dirty="0">
                <a:latin typeface="Lucida Sans" panose="020B0602030504020204" pitchFamily="34" charset="0"/>
              </a:rPr>
              <a:t> y Gymraeg (</a:t>
            </a:r>
            <a:r>
              <a:rPr lang="fr-FR" sz="2700" dirty="0" err="1">
                <a:latin typeface="Lucida Sans" panose="020B0602030504020204" pitchFamily="34" charset="0"/>
              </a:rPr>
              <a:t>Cymru</a:t>
            </a:r>
            <a:r>
              <a:rPr lang="fr-FR" sz="2700" dirty="0">
                <a:latin typeface="Lucida Sans" panose="020B0602030504020204" pitchFamily="34" charset="0"/>
              </a:rPr>
              <a:t>) 2011</a:t>
            </a:r>
            <a:br>
              <a:rPr lang="fr-FR" sz="2700" dirty="0">
                <a:latin typeface="Lucida Sans" panose="020B0602030504020204" pitchFamily="34" charset="0"/>
              </a:rPr>
            </a:br>
            <a:r>
              <a:rPr lang="en-US" sz="2700" dirty="0">
                <a:solidFill>
                  <a:srgbClr val="002060"/>
                </a:solidFill>
                <a:latin typeface="Lucida Sans" panose="020B0602030504020204" pitchFamily="34" charset="0"/>
              </a:rPr>
              <a:t>The Welsh Language (Wales) Measure 2011</a:t>
            </a:r>
            <a:r>
              <a:rPr lang="en-US" sz="27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:</a:t>
            </a:r>
            <a:r>
              <a:rPr lang="en-US" sz="2700" b="1" dirty="0"/>
              <a:t/>
            </a:r>
            <a:br>
              <a:rPr lang="en-US" sz="2700" b="1" dirty="0"/>
            </a:br>
            <a:endParaRPr lang="en-GB" sz="2700" b="1" dirty="0"/>
          </a:p>
        </p:txBody>
      </p:sp>
      <p:sp>
        <p:nvSpPr>
          <p:cNvPr id="3" name="Rectangle 3"/>
          <p:cNvSpPr txBox="1"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1. </a:t>
            </a:r>
            <a:r>
              <a:rPr lang="en-GB" dirty="0">
                <a:latin typeface="Lucida Sans" panose="020B0602030504020204" pitchFamily="34" charset="0"/>
              </a:rPr>
              <a:t>C</a:t>
            </a:r>
            <a:r>
              <a:rPr lang="cy-GB" dirty="0" err="1" smtClean="0">
                <a:latin typeface="Lucida Sans" panose="020B0602030504020204" pitchFamily="34" charset="0"/>
              </a:rPr>
              <a:t>adarnhau</a:t>
            </a:r>
            <a:r>
              <a:rPr lang="cy-GB" dirty="0" smtClean="0">
                <a:latin typeface="Lucida Sans" panose="020B0602030504020204" pitchFamily="34" charset="0"/>
              </a:rPr>
              <a:t> </a:t>
            </a:r>
            <a:r>
              <a:rPr lang="cy-GB" dirty="0">
                <a:latin typeface="Lucida Sans" panose="020B0602030504020204" pitchFamily="34" charset="0"/>
              </a:rPr>
              <a:t>statws swyddogol y Gymraeg</a:t>
            </a:r>
          </a:p>
          <a:p>
            <a:pPr lvl="0">
              <a:buNone/>
            </a:pPr>
            <a:r>
              <a:rPr lang="cy-GB" dirty="0">
                <a:latin typeface="Lucida Sans" panose="020B0602030504020204" pitchFamily="34" charset="0"/>
              </a:rPr>
              <a:t>2. </a:t>
            </a:r>
            <a:r>
              <a:rPr lang="cy-GB" dirty="0" smtClean="0">
                <a:latin typeface="Lucida Sans" panose="020B0602030504020204" pitchFamily="34" charset="0"/>
              </a:rPr>
              <a:t>Sefydlu </a:t>
            </a:r>
            <a:r>
              <a:rPr lang="cy-GB" dirty="0">
                <a:latin typeface="Lucida Sans" panose="020B0602030504020204" pitchFamily="34" charset="0"/>
              </a:rPr>
              <a:t>Comisiynydd Iaith Gymraeg</a:t>
            </a:r>
          </a:p>
          <a:p>
            <a:pPr lvl="0">
              <a:buNone/>
            </a:pPr>
            <a:r>
              <a:rPr lang="cy-GB" dirty="0" smtClean="0">
                <a:latin typeface="Lucida Sans" panose="020B0602030504020204" pitchFamily="34" charset="0"/>
              </a:rPr>
              <a:t>3</a:t>
            </a:r>
            <a:r>
              <a:rPr lang="cy-GB" dirty="0">
                <a:latin typeface="Lucida Sans" panose="020B0602030504020204" pitchFamily="34" charset="0"/>
              </a:rPr>
              <a:t>. </a:t>
            </a:r>
            <a:r>
              <a:rPr lang="cy-GB" dirty="0" smtClean="0">
                <a:latin typeface="Lucida Sans" panose="020B0602030504020204" pitchFamily="34" charset="0"/>
              </a:rPr>
              <a:t>Creu </a:t>
            </a:r>
            <a:r>
              <a:rPr lang="cy-GB" dirty="0">
                <a:latin typeface="Lucida Sans" panose="020B0602030504020204" pitchFamily="34" charset="0"/>
              </a:rPr>
              <a:t>hawliau i siaradwyr Cymraeg</a:t>
            </a:r>
          </a:p>
          <a:p>
            <a:pPr lvl="0">
              <a:buNone/>
            </a:pPr>
            <a:endParaRPr lang="en-GB" sz="1800" dirty="0"/>
          </a:p>
          <a:p>
            <a:pPr lvl="0">
              <a:buNone/>
            </a:pPr>
            <a:endParaRPr lang="en-GB" sz="1800" dirty="0">
              <a:solidFill>
                <a:srgbClr val="1F497D"/>
              </a:solidFill>
            </a:endParaRPr>
          </a:p>
          <a:p>
            <a:pPr lvl="0">
              <a:buNone/>
            </a:pPr>
            <a:endParaRPr lang="en-GB" sz="1800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1. Confirming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the official status of the language</a:t>
            </a:r>
          </a:p>
          <a:p>
            <a:pPr lvl="0">
              <a:buNone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2.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Establishing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 Welsh Language Commissioner </a:t>
            </a:r>
          </a:p>
          <a:p>
            <a:pPr lvl="0">
              <a:buNone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3.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Creating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rights for Welsh speakers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944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549" y="365128"/>
            <a:ext cx="11082251" cy="1020328"/>
          </a:xfrm>
        </p:spPr>
        <p:txBody>
          <a:bodyPr>
            <a:normAutofit/>
          </a:bodyPr>
          <a:lstStyle/>
          <a:p>
            <a:r>
              <a:rPr lang="en-GB" sz="2800" dirty="0" err="1" smtClean="0">
                <a:latin typeface="Lucida Sans" panose="020B0602030504020204" pitchFamily="34" charset="0"/>
              </a:rPr>
              <a:t>Comisiynydd</a:t>
            </a:r>
            <a:r>
              <a:rPr lang="en-GB" sz="2800" dirty="0" smtClean="0">
                <a:latin typeface="Lucida Sans" panose="020B0602030504020204" pitchFamily="34" charset="0"/>
              </a:rPr>
              <a:t> y Gymraeg</a:t>
            </a:r>
            <a:br>
              <a:rPr lang="en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Welsh Language Commissioner</a:t>
            </a:r>
            <a:endParaRPr lang="en-GB" sz="2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1549" y="1435331"/>
            <a:ext cx="5748251" cy="4741632"/>
          </a:xfrm>
        </p:spPr>
        <p:txBody>
          <a:bodyPr>
            <a:noAutofit/>
          </a:bodyPr>
          <a:lstStyle/>
          <a:p>
            <a:r>
              <a:rPr lang="en-GB" sz="2000" dirty="0" err="1" smtClean="0">
                <a:latin typeface="Lucida Sans" panose="020B0602030504020204" pitchFamily="34" charset="0"/>
              </a:rPr>
              <a:t>Comisiynydd</a:t>
            </a:r>
            <a:r>
              <a:rPr lang="en-GB" sz="2000" dirty="0" smtClean="0">
                <a:latin typeface="Lucida Sans" panose="020B0602030504020204" pitchFamily="34" charset="0"/>
              </a:rPr>
              <a:t> y Gymraeg </a:t>
            </a:r>
            <a:r>
              <a:rPr lang="en-GB" sz="2000" dirty="0" err="1" smtClean="0">
                <a:latin typeface="Lucida Sans" panose="020B0602030504020204" pitchFamily="34" charset="0"/>
              </a:rPr>
              <a:t>presennol</a:t>
            </a:r>
            <a:r>
              <a:rPr lang="en-GB" sz="2000" dirty="0" smtClean="0">
                <a:latin typeface="Lucida Sans" panose="020B0602030504020204" pitchFamily="34" charset="0"/>
              </a:rPr>
              <a:t> – </a:t>
            </a:r>
            <a:r>
              <a:rPr lang="en-GB" sz="2000" dirty="0" err="1" smtClean="0">
                <a:latin typeface="Lucida Sans" panose="020B0602030504020204" pitchFamily="34" charset="0"/>
              </a:rPr>
              <a:t>Aled</a:t>
            </a:r>
            <a:r>
              <a:rPr lang="en-GB" sz="2000" dirty="0" smtClean="0">
                <a:latin typeface="Lucida Sans" panose="020B0602030504020204" pitchFamily="34" charset="0"/>
              </a:rPr>
              <a:t> Roberts</a:t>
            </a:r>
          </a:p>
          <a:p>
            <a:r>
              <a:rPr lang="en-GB" sz="2000" dirty="0" err="1" smtClean="0">
                <a:latin typeface="Lucida Sans" panose="020B0602030504020204" pitchFamily="34" charset="0"/>
              </a:rPr>
              <a:t>Swydd</a:t>
            </a:r>
            <a:r>
              <a:rPr lang="en-GB" sz="2000" dirty="0" smtClean="0">
                <a:latin typeface="Lucida Sans" panose="020B0602030504020204" pitchFamily="34" charset="0"/>
              </a:rPr>
              <a:t> 7 </a:t>
            </a:r>
            <a:r>
              <a:rPr lang="en-GB" sz="2000" dirty="0" err="1" smtClean="0">
                <a:latin typeface="Lucida Sans" panose="020B0602030504020204" pitchFamily="34" charset="0"/>
              </a:rPr>
              <a:t>mlynedd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r>
              <a:rPr lang="en-GB" sz="2000" dirty="0" err="1" smtClean="0">
                <a:latin typeface="Lucida Sans" panose="020B0602030504020204" pitchFamily="34" charset="0"/>
              </a:rPr>
              <a:t>Strategaethau</a:t>
            </a:r>
            <a:r>
              <a:rPr lang="en-GB" sz="2000" dirty="0" smtClean="0">
                <a:latin typeface="Lucida Sans" panose="020B0602030504020204" pitchFamily="34" charset="0"/>
              </a:rPr>
              <a:t>:</a:t>
            </a:r>
          </a:p>
          <a:p>
            <a:pPr>
              <a:buFontTx/>
              <a:buChar char="-"/>
            </a:pPr>
            <a:r>
              <a:rPr lang="en-GB" sz="2000" dirty="0" err="1" smtClean="0">
                <a:latin typeface="Lucida Sans" panose="020B0602030504020204" pitchFamily="34" charset="0"/>
              </a:rPr>
              <a:t>Dylanwadu</a:t>
            </a:r>
            <a:r>
              <a:rPr lang="en-GB" sz="2000" dirty="0" smtClean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ar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bolisi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er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mwyn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datblygu’r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smtClean="0">
                <a:latin typeface="Lucida Sans" panose="020B0602030504020204" pitchFamily="34" charset="0"/>
              </a:rPr>
              <a:t>Gymraeg</a:t>
            </a:r>
          </a:p>
          <a:p>
            <a:pPr>
              <a:buFontTx/>
              <a:buChar char="-"/>
            </a:pPr>
            <a:r>
              <a:rPr lang="en-GB" sz="2000" dirty="0" err="1" smtClean="0">
                <a:latin typeface="Lucida Sans" panose="020B0602030504020204" pitchFamily="34" charset="0"/>
              </a:rPr>
              <a:t>Ehangu</a:t>
            </a:r>
            <a:r>
              <a:rPr lang="en-GB" sz="2000" dirty="0" smtClean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hawliau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pobl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i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ddefnyddio’r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smtClean="0">
                <a:latin typeface="Lucida Sans" panose="020B0602030504020204" pitchFamily="34" charset="0"/>
              </a:rPr>
              <a:t>Gymraeg</a:t>
            </a:r>
          </a:p>
          <a:p>
            <a:pPr>
              <a:buFontTx/>
              <a:buChar char="-"/>
            </a:pPr>
            <a:r>
              <a:rPr lang="en-GB" sz="2000" dirty="0" err="1" smtClean="0">
                <a:latin typeface="Lucida Sans" panose="020B0602030504020204" pitchFamily="34" charset="0"/>
              </a:rPr>
              <a:t>Sicrhau</a:t>
            </a:r>
            <a:r>
              <a:rPr lang="en-GB" sz="2000" dirty="0" smtClean="0">
                <a:latin typeface="Lucida Sans" panose="020B0602030504020204" pitchFamily="34" charset="0"/>
              </a:rPr>
              <a:t> </a:t>
            </a:r>
            <a:r>
              <a:rPr lang="en-GB" sz="2000" dirty="0">
                <a:latin typeface="Lucida Sans" panose="020B0602030504020204" pitchFamily="34" charset="0"/>
              </a:rPr>
              <a:t>bod </a:t>
            </a:r>
            <a:r>
              <a:rPr lang="en-GB" sz="2000" dirty="0" err="1">
                <a:latin typeface="Lucida Sans" panose="020B0602030504020204" pitchFamily="34" charset="0"/>
              </a:rPr>
              <a:t>cyrff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cyhoeddus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yn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cydymffurfio</a:t>
            </a:r>
            <a:r>
              <a:rPr lang="en-GB" sz="2000" dirty="0">
                <a:latin typeface="Lucida Sans" panose="020B0602030504020204" pitchFamily="34" charset="0"/>
              </a:rPr>
              <a:t> â </a:t>
            </a:r>
            <a:r>
              <a:rPr lang="en-GB" sz="2000" dirty="0" err="1">
                <a:latin typeface="Lucida Sans" panose="020B0602030504020204" pitchFamily="34" charset="0"/>
              </a:rPr>
              <a:t>safonau’r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smtClean="0">
                <a:latin typeface="Lucida Sans" panose="020B0602030504020204" pitchFamily="34" charset="0"/>
              </a:rPr>
              <a:t>Gymraeg</a:t>
            </a:r>
          </a:p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</a:rPr>
              <a:t>- </a:t>
            </a:r>
            <a:r>
              <a:rPr lang="en-GB" sz="2000" dirty="0" err="1" smtClean="0">
                <a:latin typeface="Lucida Sans" panose="020B0602030504020204" pitchFamily="34" charset="0"/>
              </a:rPr>
              <a:t>Hwyluso</a:t>
            </a:r>
            <a:r>
              <a:rPr lang="en-GB" sz="2000" dirty="0" smtClean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defnydd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ehangach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o’r</a:t>
            </a:r>
            <a:r>
              <a:rPr lang="en-GB" sz="2000" dirty="0">
                <a:latin typeface="Lucida Sans" panose="020B0602030504020204" pitchFamily="34" charset="0"/>
              </a:rPr>
              <a:t> Gymraeg </a:t>
            </a:r>
            <a:r>
              <a:rPr lang="en-GB" sz="2000" dirty="0" err="1">
                <a:latin typeface="Lucida Sans" panose="020B0602030504020204" pitchFamily="34" charset="0"/>
              </a:rPr>
              <a:t>gyda</a:t>
            </a:r>
            <a:r>
              <a:rPr lang="en-GB" sz="2000" dirty="0"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latin typeface="Lucida Sans" panose="020B0602030504020204" pitchFamily="34" charset="0"/>
              </a:rPr>
              <a:t>busnesau</a:t>
            </a:r>
            <a:r>
              <a:rPr lang="en-GB" sz="2000" dirty="0">
                <a:latin typeface="Lucida Sans" panose="020B0602030504020204" pitchFamily="34" charset="0"/>
              </a:rPr>
              <a:t> ac </a:t>
            </a:r>
            <a:r>
              <a:rPr lang="en-GB" sz="2000" dirty="0" err="1">
                <a:latin typeface="Lucida Sans" panose="020B0602030504020204" pitchFamily="34" charset="0"/>
              </a:rPr>
              <a:t>elusennau</a:t>
            </a:r>
            <a:endParaRPr lang="en-GB" sz="20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35331"/>
            <a:ext cx="5781502" cy="4741632"/>
          </a:xfrm>
        </p:spPr>
        <p:txBody>
          <a:bodyPr>
            <a:normAutofit/>
          </a:bodyPr>
          <a:lstStyle/>
          <a:p>
            <a:r>
              <a:rPr lang="en-GB" sz="2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Current Welsh Commissioner – </a:t>
            </a:r>
            <a:r>
              <a:rPr lang="en-GB" sz="22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Aled</a:t>
            </a:r>
            <a:r>
              <a:rPr lang="en-GB" sz="2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Roberts</a:t>
            </a:r>
          </a:p>
          <a:p>
            <a:r>
              <a:rPr lang="en-GB" sz="2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7 year post</a:t>
            </a:r>
          </a:p>
          <a:p>
            <a:r>
              <a:rPr lang="en-GB" sz="2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Strategies: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2060"/>
                </a:solidFill>
                <a:latin typeface="Lucida Sans" panose="020B0602030504020204" pitchFamily="34" charset="0"/>
              </a:rPr>
              <a:t>- Influencing policy to develop the Welsh language</a:t>
            </a:r>
          </a:p>
          <a:p>
            <a:pPr marL="0" indent="0">
              <a:buNone/>
            </a:pPr>
            <a:r>
              <a:rPr lang="en-GB" sz="2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- Expanding </a:t>
            </a:r>
            <a:r>
              <a:rPr lang="en-GB" sz="2200" dirty="0">
                <a:solidFill>
                  <a:srgbClr val="002060"/>
                </a:solidFill>
                <a:latin typeface="Lucida Sans" panose="020B0602030504020204" pitchFamily="34" charset="0"/>
              </a:rPr>
              <a:t>people's rights to use Welsh</a:t>
            </a:r>
          </a:p>
          <a:p>
            <a:pPr marL="0" indent="0">
              <a:buNone/>
            </a:pPr>
            <a:r>
              <a:rPr lang="en-GB" sz="2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- Ensuring </a:t>
            </a:r>
            <a:r>
              <a:rPr lang="en-GB" sz="2200" dirty="0">
                <a:solidFill>
                  <a:srgbClr val="002060"/>
                </a:solidFill>
                <a:latin typeface="Lucida Sans" panose="020B0602030504020204" pitchFamily="34" charset="0"/>
              </a:rPr>
              <a:t>that public bodies comply with Welsh language standards</a:t>
            </a:r>
          </a:p>
          <a:p>
            <a:pPr marL="0" indent="0">
              <a:buNone/>
            </a:pPr>
            <a:r>
              <a:rPr lang="en-GB" sz="2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- Facilitating </a:t>
            </a:r>
            <a:r>
              <a:rPr lang="en-GB" sz="2200" dirty="0">
                <a:solidFill>
                  <a:srgbClr val="002060"/>
                </a:solidFill>
                <a:latin typeface="Lucida Sans" panose="020B0602030504020204" pitchFamily="34" charset="0"/>
              </a:rPr>
              <a:t>wider use of Welsh with businesses and charities</a:t>
            </a:r>
            <a:endParaRPr lang="en-GB" sz="2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52369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Comisiynydd</a:t>
            </a:r>
            <a:r>
              <a:rPr lang="en-GB" sz="3200" dirty="0">
                <a:latin typeface="Lucida Sans" panose="020B0602030504020204" pitchFamily="34" charset="0"/>
              </a:rPr>
              <a:t> y Gymraeg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Welsh Language Commissioner</a:t>
            </a:r>
            <a:endParaRPr lang="en-GB" sz="3200" dirty="0"/>
          </a:p>
        </p:txBody>
      </p:sp>
      <p:pic>
        <p:nvPicPr>
          <p:cNvPr id="5" name="c9SxC6v8M8I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92727" y="1849046"/>
            <a:ext cx="10612582" cy="4762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6774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8200" y="365127"/>
            <a:ext cx="10515600" cy="842989"/>
          </a:xfrm>
        </p:spPr>
        <p:txBody>
          <a:bodyPr>
            <a:normAutofit fontScale="90000"/>
          </a:bodyPr>
          <a:lstStyle/>
          <a:p>
            <a:pPr lvl="0"/>
            <a:r>
              <a:rPr lang="en-GB" sz="3600" dirty="0" err="1" smtClean="0">
                <a:latin typeface="Lucida Sans" panose="020B0602030504020204" pitchFamily="34" charset="0"/>
              </a:rPr>
              <a:t>Mentrau</a:t>
            </a:r>
            <a:r>
              <a:rPr lang="en-GB" sz="3600" dirty="0" smtClean="0">
                <a:latin typeface="Lucida Sans" panose="020B0602030504020204" pitchFamily="34" charset="0"/>
              </a:rPr>
              <a:t>/</a:t>
            </a:r>
            <a:r>
              <a:rPr lang="en-GB" sz="3600" dirty="0" err="1" smtClean="0">
                <a:latin typeface="Lucida Sans" panose="020B0602030504020204" pitchFamily="34" charset="0"/>
              </a:rPr>
              <a:t>Gwasanaethau</a:t>
            </a:r>
            <a:r>
              <a:rPr lang="en-GB" sz="3600" dirty="0">
                <a:latin typeface="Lucida Sans" panose="020B0602030504020204" pitchFamily="34" charset="0"/>
              </a:rPr>
              <a:t/>
            </a:r>
            <a:br>
              <a:rPr lang="en-GB" sz="3600" dirty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Initiatives/Services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838200" y="1368829"/>
            <a:ext cx="5181600" cy="4808134"/>
          </a:xfrm>
        </p:spPr>
        <p:txBody>
          <a:bodyPr/>
          <a:lstStyle/>
          <a:p>
            <a:pPr lvl="0"/>
            <a:r>
              <a:rPr lang="en-GB" dirty="0" err="1">
                <a:latin typeface="Lucida Sans" panose="020B0602030504020204" pitchFamily="34" charset="0"/>
              </a:rPr>
              <a:t>Mudiad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Meithrin</a:t>
            </a:r>
            <a:endParaRPr lang="en-GB" dirty="0">
              <a:latin typeface="Lucida Sans" panose="020B0602030504020204" pitchFamily="34" charset="0"/>
            </a:endParaRPr>
          </a:p>
          <a:p>
            <a:pPr lvl="0"/>
            <a:r>
              <a:rPr lang="en-GB" dirty="0" smtClean="0">
                <a:latin typeface="Lucida Sans" panose="020B0602030504020204" pitchFamily="34" charset="0"/>
              </a:rPr>
              <a:t>S4C/Radio </a:t>
            </a:r>
            <a:r>
              <a:rPr lang="en-GB" dirty="0" err="1">
                <a:latin typeface="Lucida Sans" panose="020B0602030504020204" pitchFamily="34" charset="0"/>
              </a:rPr>
              <a:t>Cymru</a:t>
            </a:r>
            <a:endParaRPr lang="en-GB" dirty="0">
              <a:latin typeface="Lucida Sans" panose="020B0602030504020204" pitchFamily="34" charset="0"/>
            </a:endParaRPr>
          </a:p>
          <a:p>
            <a:pPr lvl="0"/>
            <a:r>
              <a:rPr lang="en-GB" dirty="0" err="1">
                <a:latin typeface="Lucida Sans" panose="020B0602030504020204" pitchFamily="34" charset="0"/>
              </a:rPr>
              <a:t>Cymraeg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gyfer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Oedolion</a:t>
            </a:r>
            <a:endParaRPr lang="en-GB" dirty="0">
              <a:latin typeface="Lucida Sans" panose="020B0602030504020204" pitchFamily="34" charset="0"/>
            </a:endParaRPr>
          </a:p>
          <a:p>
            <a:pPr lvl="0"/>
            <a:r>
              <a:rPr lang="en-GB" dirty="0" err="1">
                <a:latin typeface="Lucida Sans" panose="020B0602030504020204" pitchFamily="34" charset="0"/>
              </a:rPr>
              <a:t>Cyrisau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Sabothol</a:t>
            </a:r>
            <a:endParaRPr lang="en-GB" dirty="0">
              <a:latin typeface="Lucida Sans" panose="020B0602030504020204" pitchFamily="34" charset="0"/>
            </a:endParaRPr>
          </a:p>
          <a:p>
            <a:pPr lvl="0"/>
            <a:r>
              <a:rPr lang="en-GB" dirty="0" err="1">
                <a:latin typeface="Lucida Sans" panose="020B0602030504020204" pitchFamily="34" charset="0"/>
              </a:rPr>
              <a:t>Gwefannau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cyfrwng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Cymraeg</a:t>
            </a:r>
            <a:endParaRPr lang="en-GB" dirty="0">
              <a:latin typeface="Lucida Sans" panose="020B0602030504020204" pitchFamily="34" charset="0"/>
            </a:endParaRPr>
          </a:p>
          <a:p>
            <a:pPr lvl="0"/>
            <a:r>
              <a:rPr lang="en-GB" dirty="0" err="1">
                <a:latin typeface="Lucida Sans" panose="020B0602030504020204" pitchFamily="34" charset="0"/>
              </a:rPr>
              <a:t>Cyhoeddiadau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Cymraeg</a:t>
            </a:r>
            <a:r>
              <a:rPr lang="en-GB" dirty="0" smtClean="0">
                <a:latin typeface="Lucida Sans" panose="020B0602030504020204" pitchFamily="34" charset="0"/>
              </a:rPr>
              <a:t>/ </a:t>
            </a:r>
            <a:r>
              <a:rPr lang="en-GB" dirty="0" err="1">
                <a:latin typeface="Lucida Sans" panose="020B0602030504020204" pitchFamily="34" charset="0"/>
              </a:rPr>
              <a:t>d</a:t>
            </a:r>
            <a:r>
              <a:rPr lang="en-GB" dirty="0" err="1" smtClean="0">
                <a:latin typeface="Lucida Sans" panose="020B0602030504020204" pitchFamily="34" charset="0"/>
              </a:rPr>
              <a:t>wyieithog</a:t>
            </a:r>
            <a:endParaRPr lang="en-GB" dirty="0">
              <a:latin typeface="Lucida Sans" panose="020B0602030504020204" pitchFamily="34" charset="0"/>
            </a:endParaRPr>
          </a:p>
          <a:p>
            <a:pPr lvl="0"/>
            <a:r>
              <a:rPr lang="en-GB" dirty="0" smtClean="0">
                <a:latin typeface="Lucida Sans" panose="020B0602030504020204" pitchFamily="34" charset="0"/>
              </a:rPr>
              <a:t>Yr </a:t>
            </a:r>
            <a:r>
              <a:rPr lang="en-GB" dirty="0" err="1" smtClean="0">
                <a:latin typeface="Lucida Sans" panose="020B0602030504020204" pitchFamily="34" charset="0"/>
              </a:rPr>
              <a:t>Urdd</a:t>
            </a:r>
            <a:endParaRPr lang="en-GB" dirty="0">
              <a:latin typeface="Lucida Sans" panose="020B0602030504020204" pitchFamily="34" charset="0"/>
            </a:endParaRPr>
          </a:p>
          <a:p>
            <a:pPr lvl="0"/>
            <a:endParaRPr lang="en-GB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172200" y="1429789"/>
            <a:ext cx="5181600" cy="4747174"/>
          </a:xfrm>
        </p:spPr>
        <p:txBody>
          <a:bodyPr/>
          <a:lstStyle/>
          <a:p>
            <a:pPr lvl="0"/>
            <a:r>
              <a:rPr lang="en-GB" dirty="0" err="1">
                <a:solidFill>
                  <a:srgbClr val="002060"/>
                </a:solidFill>
                <a:latin typeface="Lucida Sans" panose="020B0602030504020204" pitchFamily="34" charset="0"/>
              </a:rPr>
              <a:t>Mudiad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Lucida Sans" panose="020B0602030504020204" pitchFamily="34" charset="0"/>
              </a:rPr>
              <a:t>Meithrin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</a:p>
          <a:p>
            <a:pPr lvl="0"/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S4C/Radio </a:t>
            </a:r>
            <a:r>
              <a:rPr lang="en-GB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Cymru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lvl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Welsh for Adults</a:t>
            </a:r>
          </a:p>
          <a:p>
            <a:pPr lvl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Sabbatical courses</a:t>
            </a:r>
          </a:p>
          <a:p>
            <a:pPr lvl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Welsh medium websites</a:t>
            </a:r>
          </a:p>
          <a:p>
            <a:pPr lvl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Welsh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medium/bilingual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publishing</a:t>
            </a:r>
          </a:p>
          <a:p>
            <a:pPr lvl="0"/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The </a:t>
            </a:r>
            <a:r>
              <a:rPr lang="en-GB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Urdd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4045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7366" y="1825625"/>
            <a:ext cx="5312434" cy="4351338"/>
          </a:xfrm>
        </p:spPr>
        <p:txBody>
          <a:bodyPr>
            <a:normAutofit/>
          </a:bodyPr>
          <a:lstStyle/>
          <a:p>
            <a:r>
              <a:rPr lang="en-GB" sz="2400" dirty="0" err="1" smtClean="0">
                <a:latin typeface="Lucida Sans" panose="020B0602030504020204" pitchFamily="34" charset="0"/>
              </a:rPr>
              <a:t>Cylch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Ti</a:t>
            </a:r>
            <a:r>
              <a:rPr lang="en-GB" sz="2400" dirty="0" smtClean="0">
                <a:latin typeface="Lucida Sans" panose="020B0602030504020204" pitchFamily="34" charset="0"/>
              </a:rPr>
              <a:t> a Fi</a:t>
            </a:r>
          </a:p>
          <a:p>
            <a:r>
              <a:rPr lang="en-GB" sz="2400" dirty="0" err="1" smtClean="0">
                <a:latin typeface="Lucida Sans" panose="020B0602030504020204" pitchFamily="34" charset="0"/>
              </a:rPr>
              <a:t>Cylchoedd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Meithrin</a:t>
            </a:r>
            <a:endParaRPr lang="en-GB" sz="2400" dirty="0" smtClean="0">
              <a:latin typeface="Lucida Sans" panose="020B0602030504020204" pitchFamily="34" charset="0"/>
            </a:endParaRPr>
          </a:p>
          <a:p>
            <a:r>
              <a:rPr lang="en-GB" sz="2400" dirty="0" err="1" smtClean="0">
                <a:latin typeface="Lucida Sans" panose="020B0602030504020204" pitchFamily="34" charset="0"/>
              </a:rPr>
              <a:t>Cymraeg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i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Blant</a:t>
            </a:r>
            <a:endParaRPr lang="en-GB" sz="2400" dirty="0" smtClean="0">
              <a:latin typeface="Lucida Sans" panose="020B0602030504020204" pitchFamily="34" charset="0"/>
            </a:endParaRPr>
          </a:p>
          <a:p>
            <a:r>
              <a:rPr lang="en-GB" sz="2400" dirty="0" err="1" smtClean="0">
                <a:latin typeface="Lucida Sans" panose="020B0602030504020204" pitchFamily="34" charset="0"/>
              </a:rPr>
              <a:t>Clwb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Cwtsh</a:t>
            </a:r>
            <a:endParaRPr lang="en-GB" sz="2400" dirty="0" smtClean="0">
              <a:latin typeface="Lucida Sans" panose="020B0602030504020204" pitchFamily="34" charset="0"/>
            </a:endParaRPr>
          </a:p>
          <a:p>
            <a:r>
              <a:rPr lang="en-GB" sz="2400" dirty="0" err="1" smtClean="0">
                <a:latin typeface="Lucida Sans" panose="020B0602030504020204" pitchFamily="34" charset="0"/>
              </a:rPr>
              <a:t>Clwb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Cylch</a:t>
            </a:r>
            <a:endParaRPr lang="en-GB" sz="2400" dirty="0" smtClean="0">
              <a:latin typeface="Lucida Sans" panose="020B0602030504020204" pitchFamily="34" charset="0"/>
            </a:endParaRPr>
          </a:p>
          <a:p>
            <a:r>
              <a:rPr lang="en-GB" sz="2400" dirty="0" err="1" smtClean="0">
                <a:latin typeface="Lucida Sans" panose="020B0602030504020204" pitchFamily="34" charset="0"/>
              </a:rPr>
              <a:t>Hyfforddiant</a:t>
            </a:r>
            <a:endParaRPr lang="en-GB" sz="2400" dirty="0" smtClean="0">
              <a:latin typeface="Lucida Sans" panose="020B0602030504020204" pitchFamily="34" charset="0"/>
            </a:endParaRPr>
          </a:p>
          <a:p>
            <a:r>
              <a:rPr lang="en-GB" sz="2400" dirty="0" err="1" smtClean="0">
                <a:latin typeface="Lucida Sans" panose="020B0602030504020204" pitchFamily="34" charset="0"/>
              </a:rPr>
              <a:t>Adnoddau</a:t>
            </a:r>
            <a:endParaRPr lang="en-GB" sz="2400" dirty="0" smtClean="0">
              <a:latin typeface="Lucida Sans" panose="020B0602030504020204" pitchFamily="34" charset="0"/>
            </a:endParaRPr>
          </a:p>
          <a:p>
            <a:r>
              <a:rPr lang="en-GB" sz="2400" dirty="0" err="1" smtClean="0">
                <a:latin typeface="Lucida Sans" panose="020B0602030504020204" pitchFamily="34" charset="0"/>
              </a:rPr>
              <a:t>Cyfryngau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cymdeithasol</a:t>
            </a:r>
            <a:endParaRPr lang="en-GB" sz="24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90"/>
            <a:ext cx="5181600" cy="4486273"/>
          </a:xfrm>
        </p:spPr>
        <p:txBody>
          <a:bodyPr>
            <a:normAutofit/>
          </a:bodyPr>
          <a:lstStyle/>
          <a:p>
            <a:r>
              <a:rPr lang="en-GB" sz="2400" i="1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Ti</a:t>
            </a:r>
            <a:r>
              <a:rPr lang="en-GB" sz="2400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en-GB" sz="2400" i="1" dirty="0">
                <a:solidFill>
                  <a:srgbClr val="002060"/>
                </a:solidFill>
                <a:latin typeface="Lucida Sans" panose="020B0602030504020204" pitchFamily="34" charset="0"/>
              </a:rPr>
              <a:t>a </a:t>
            </a:r>
            <a:r>
              <a:rPr lang="en-GB" sz="2400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Fi </a:t>
            </a:r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group</a:t>
            </a:r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Nursery groups</a:t>
            </a:r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sz="2400" dirty="0" err="1">
                <a:solidFill>
                  <a:srgbClr val="002060"/>
                </a:solidFill>
                <a:latin typeface="Lucida Sans" panose="020B0602030504020204" pitchFamily="34" charset="0"/>
              </a:rPr>
              <a:t>Cymraeg</a:t>
            </a: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for Kids </a:t>
            </a:r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sz="2400" i="1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Clwb</a:t>
            </a:r>
            <a:r>
              <a:rPr lang="en-GB" sz="2400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en-GB" sz="2400" i="1" dirty="0" err="1">
                <a:solidFill>
                  <a:srgbClr val="002060"/>
                </a:solidFill>
                <a:latin typeface="Lucida Sans" panose="020B0602030504020204" pitchFamily="34" charset="0"/>
              </a:rPr>
              <a:t>Cwtsh</a:t>
            </a:r>
            <a:endParaRPr lang="en-GB" sz="2400" i="1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sz="2400" i="1" dirty="0" err="1">
                <a:solidFill>
                  <a:srgbClr val="002060"/>
                </a:solidFill>
                <a:latin typeface="Lucida Sans" panose="020B0602030504020204" pitchFamily="34" charset="0"/>
              </a:rPr>
              <a:t>Clwb</a:t>
            </a:r>
            <a:r>
              <a:rPr lang="en-GB" sz="2400" i="1" dirty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en-GB" sz="2400" i="1" dirty="0" err="1">
                <a:solidFill>
                  <a:srgbClr val="002060"/>
                </a:solidFill>
                <a:latin typeface="Lucida Sans" panose="020B0602030504020204" pitchFamily="34" charset="0"/>
              </a:rPr>
              <a:t>Cylch</a:t>
            </a:r>
            <a:endParaRPr lang="en-GB" sz="2400" i="1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Training</a:t>
            </a:r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Resources</a:t>
            </a:r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Social media</a:t>
            </a:r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3456" y="221660"/>
            <a:ext cx="3332313" cy="126743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37631" y="3433313"/>
            <a:ext cx="1200509" cy="87185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707592" y="4600755"/>
            <a:ext cx="21853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@</a:t>
            </a:r>
            <a:r>
              <a:rPr lang="en-GB" dirty="0" err="1" smtClean="0"/>
              <a:t>Mudiad</a:t>
            </a:r>
            <a:r>
              <a:rPr lang="en-GB" dirty="0" smtClean="0"/>
              <a:t> </a:t>
            </a:r>
            <a:r>
              <a:rPr lang="en-GB" dirty="0" err="1" smtClean="0"/>
              <a:t>Meithrin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7049" y="3482433"/>
            <a:ext cx="1172832" cy="822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6498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4853" y="307362"/>
            <a:ext cx="2857500" cy="108585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Gwefan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wedi’i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ariannu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gan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Lywodraeth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Cymru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Cysylltiadau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ffynonellau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defnyddiol</a:t>
            </a:r>
            <a:endParaRPr lang="en-GB" dirty="0" smtClean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en-GB" dirty="0" err="1">
                <a:latin typeface="Lucida Sans" panose="020B0602030504020204" pitchFamily="34" charset="0"/>
              </a:rPr>
              <a:t>r</a:t>
            </a:r>
            <a:r>
              <a:rPr lang="en-GB" dirty="0" err="1" smtClean="0">
                <a:latin typeface="Lucida Sans" panose="020B0602030504020204" pitchFamily="34" charset="0"/>
              </a:rPr>
              <a:t>haglenni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teledu</a:t>
            </a:r>
            <a:endParaRPr lang="en-GB" dirty="0" smtClean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en-GB" dirty="0" err="1">
                <a:latin typeface="Lucida Sans" panose="020B0602030504020204" pitchFamily="34" charset="0"/>
              </a:rPr>
              <a:t>s</a:t>
            </a:r>
            <a:r>
              <a:rPr lang="en-GB" dirty="0" err="1" smtClean="0">
                <a:latin typeface="Lucida Sans" panose="020B0602030504020204" pitchFamily="34" charset="0"/>
              </a:rPr>
              <a:t>efydliadau</a:t>
            </a:r>
            <a:endParaRPr lang="en-GB" dirty="0" smtClean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en-GB" dirty="0" err="1">
                <a:latin typeface="Lucida Sans" panose="020B0602030504020204" pitchFamily="34" charset="0"/>
              </a:rPr>
              <a:t>g</a:t>
            </a:r>
            <a:r>
              <a:rPr lang="en-GB" dirty="0" err="1" smtClean="0">
                <a:latin typeface="Lucida Sans" panose="020B0602030504020204" pitchFamily="34" charset="0"/>
              </a:rPr>
              <a:t>wefannau</a:t>
            </a:r>
            <a:endParaRPr lang="en-GB" dirty="0" smtClean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en-GB" dirty="0" err="1" smtClean="0">
                <a:latin typeface="Lucida Sans" panose="020B0602030504020204" pitchFamily="34" charset="0"/>
              </a:rPr>
              <a:t>apiau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Website funded by Welsh Government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Links to useful sources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elevision programmes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o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rganisations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ebsites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pps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71603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4946" y="81349"/>
            <a:ext cx="1563034" cy="156303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6626" y="2405103"/>
            <a:ext cx="3227294" cy="37718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</a:rPr>
              <a:t>S4C (2021</a:t>
            </a:r>
            <a:r>
              <a:rPr lang="en-GB" sz="2000" dirty="0">
                <a:latin typeface="Lucida Sans" panose="020B0602030504020204" pitchFamily="34" charset="0"/>
              </a:rPr>
              <a:t>) </a:t>
            </a:r>
            <a:r>
              <a:rPr lang="en-GB" sz="2000" i="1" dirty="0" err="1">
                <a:latin typeface="Lucida Sans" panose="020B0602030504020204" pitchFamily="34" charset="0"/>
              </a:rPr>
              <a:t>Amser</a:t>
            </a:r>
            <a:r>
              <a:rPr lang="en-GB" sz="2000" i="1" dirty="0">
                <a:latin typeface="Lucida Sans" panose="020B0602030504020204" pitchFamily="34" charset="0"/>
              </a:rPr>
              <a:t> </a:t>
            </a:r>
            <a:r>
              <a:rPr lang="en-GB" sz="2000" i="1" dirty="0" err="1">
                <a:latin typeface="Lucida Sans" panose="020B0602030504020204" pitchFamily="34" charset="0"/>
              </a:rPr>
              <a:t>Symud</a:t>
            </a:r>
            <a:r>
              <a:rPr lang="en-GB" sz="2000" i="1" dirty="0">
                <a:latin typeface="Lucida Sans" panose="020B0602030504020204" pitchFamily="34" charset="0"/>
              </a:rPr>
              <a:t> </a:t>
            </a:r>
            <a:r>
              <a:rPr lang="en-GB" sz="2000" i="1" dirty="0" err="1">
                <a:latin typeface="Lucida Sans" panose="020B0602030504020204" pitchFamily="34" charset="0"/>
              </a:rPr>
              <a:t>Jamborî</a:t>
            </a:r>
            <a:r>
              <a:rPr lang="en-GB" sz="2000" i="1" dirty="0">
                <a:latin typeface="Lucida Sans" panose="020B0602030504020204" pitchFamily="34" charset="0"/>
              </a:rPr>
              <a:t>! | Welsh Children's Dance and Movement </a:t>
            </a:r>
            <a:r>
              <a:rPr lang="en-GB" sz="2000" i="1" dirty="0" smtClean="0">
                <a:latin typeface="Lucida Sans" panose="020B0602030504020204" pitchFamily="34" charset="0"/>
              </a:rPr>
              <a:t>playlist. </a:t>
            </a:r>
            <a:r>
              <a:rPr lang="en-GB" sz="2000" dirty="0" smtClean="0">
                <a:latin typeface="Lucida Sans" panose="020B0602030504020204" pitchFamily="34" charset="0"/>
              </a:rPr>
              <a:t>[video]. Available at</a:t>
            </a:r>
            <a:r>
              <a:rPr lang="en-GB" sz="2000" dirty="0">
                <a:latin typeface="Lucida Sans" panose="020B0602030504020204" pitchFamily="34" charset="0"/>
              </a:rPr>
              <a:t>: </a:t>
            </a:r>
            <a:r>
              <a:rPr lang="en-GB" sz="2000" dirty="0">
                <a:latin typeface="Lucida Sans" panose="020B0602030504020204" pitchFamily="34" charset="0"/>
                <a:hlinkClick r:id="rId5"/>
              </a:rPr>
              <a:t>https://</a:t>
            </a:r>
            <a:r>
              <a:rPr lang="en-GB" sz="2000" dirty="0" smtClean="0">
                <a:latin typeface="Lucida Sans" panose="020B0602030504020204" pitchFamily="34" charset="0"/>
                <a:hlinkClick r:id="rId5"/>
              </a:rPr>
              <a:t>www.youtube.com/watch?v=Q8l2SsPEXi0</a:t>
            </a:r>
            <a:r>
              <a:rPr lang="en-GB" sz="2000" dirty="0" smtClean="0">
                <a:latin typeface="Lucida Sans" panose="020B0602030504020204" pitchFamily="34" charset="0"/>
              </a:rPr>
              <a:t> [Accessed: March 16 2021].</a:t>
            </a:r>
            <a:endParaRPr lang="en-GB" sz="2000" dirty="0">
              <a:latin typeface="Lucida Sans" panose="020B0602030504020204" pitchFamily="34" charset="0"/>
            </a:endParaRPr>
          </a:p>
        </p:txBody>
      </p:sp>
      <p:pic>
        <p:nvPicPr>
          <p:cNvPr id="6" name="Q8l2SsPEXi0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4003382" y="2074689"/>
            <a:ext cx="7883818" cy="3905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490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776" y="365128"/>
            <a:ext cx="3811280" cy="856634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Mentrau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Iaith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Language Initiatives 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4094" y="1383126"/>
            <a:ext cx="5535706" cy="4793837"/>
          </a:xfrm>
        </p:spPr>
        <p:txBody>
          <a:bodyPr/>
          <a:lstStyle/>
          <a:p>
            <a:r>
              <a:rPr lang="en-GB" dirty="0" smtClean="0">
                <a:latin typeface="Lucida Sans" panose="020B0602030504020204" pitchFamily="34" charset="0"/>
              </a:rPr>
              <a:t>22 </a:t>
            </a:r>
            <a:r>
              <a:rPr lang="en-GB" dirty="0" err="1" smtClean="0">
                <a:latin typeface="Lucida Sans" panose="020B0602030504020204" pitchFamily="34" charset="0"/>
              </a:rPr>
              <a:t>mentr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iaith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yng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Nghymru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hyn</a:t>
            </a:r>
            <a:r>
              <a:rPr lang="en-GB" dirty="0" smtClean="0">
                <a:latin typeface="Lucida Sans" panose="020B0602030504020204" pitchFamily="34" charset="0"/>
              </a:rPr>
              <a:t> o </a:t>
            </a:r>
            <a:r>
              <a:rPr lang="en-GB" dirty="0" err="1" smtClean="0">
                <a:latin typeface="Lucida Sans" panose="020B0602030504020204" pitchFamily="34" charset="0"/>
              </a:rPr>
              <a:t>bryd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Caniatau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pobl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gymdeithasu’n</a:t>
            </a:r>
            <a:r>
              <a:rPr lang="en-GB" dirty="0" smtClean="0">
                <a:latin typeface="Lucida Sans" panose="020B0602030504020204" pitchFamily="34" charset="0"/>
              </a:rPr>
              <a:t> Gymraeg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Trefnu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gweithgareddau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gyfer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pobl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rhugl</a:t>
            </a:r>
            <a:r>
              <a:rPr lang="en-GB" dirty="0" smtClean="0">
                <a:latin typeface="Lucida Sans" panose="020B0602030504020204" pitchFamily="34" charset="0"/>
              </a:rPr>
              <a:t> a </a:t>
            </a:r>
            <a:r>
              <a:rPr lang="en-GB" dirty="0" err="1" smtClean="0">
                <a:latin typeface="Lucida Sans" panose="020B0602030504020204" pitchFamily="34" charset="0"/>
              </a:rPr>
              <a:t>dysgwyr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Os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gennych</a:t>
            </a:r>
            <a:r>
              <a:rPr lang="en-GB" dirty="0" smtClean="0">
                <a:latin typeface="Lucida Sans" panose="020B0602030504020204" pitchFamily="34" charset="0"/>
              </a:rPr>
              <a:t> chi </a:t>
            </a:r>
            <a:r>
              <a:rPr lang="en-GB" dirty="0" err="1" smtClean="0">
                <a:latin typeface="Lucida Sans" panose="020B0602030504020204" pitchFamily="34" charset="0"/>
              </a:rPr>
              <a:t>fenter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iaith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yn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eich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ardal</a:t>
            </a:r>
            <a:r>
              <a:rPr lang="en-GB" dirty="0" smtClean="0">
                <a:latin typeface="Lucida Sans" panose="020B0602030504020204" pitchFamily="34" charset="0"/>
              </a:rPr>
              <a:t> chi?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383126"/>
            <a:ext cx="5691948" cy="4793837"/>
          </a:xfrm>
        </p:spPr>
        <p:txBody>
          <a:bodyPr/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Wales currently has 22 Welsh language initiatives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Enables people to socialise through the medium of Welsh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Arrange activities for fluent Welsh speakers and Welsh learners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Do you have one in your area?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451" y="209550"/>
            <a:ext cx="952500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081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37667" y="607039"/>
            <a:ext cx="4502844" cy="4618104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7565" y="468726"/>
            <a:ext cx="6900263" cy="5708237"/>
          </a:xfrm>
        </p:spPr>
        <p:txBody>
          <a:bodyPr>
            <a:normAutofit/>
          </a:bodyPr>
          <a:lstStyle/>
          <a:p>
            <a:r>
              <a:rPr lang="en-GB" sz="2400" dirty="0" err="1" smtClean="0">
                <a:latin typeface="Lucida Sans" panose="020B0602030504020204" pitchFamily="34" charset="0"/>
              </a:rPr>
              <a:t>Cyflwyno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rhannu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llyfrau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gyda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rhieni</a:t>
            </a:r>
            <a:r>
              <a:rPr lang="en-GB" sz="2400" dirty="0" smtClean="0">
                <a:latin typeface="Lucida Sans" panose="020B0602030504020204" pitchFamily="34" charset="0"/>
              </a:rPr>
              <a:t> a </a:t>
            </a:r>
            <a:r>
              <a:rPr lang="en-GB" sz="2400" dirty="0" err="1" smtClean="0">
                <a:latin typeface="Lucida Sans" panose="020B0602030504020204" pitchFamily="34" charset="0"/>
              </a:rPr>
              <a:t>gofalwyr</a:t>
            </a:r>
            <a:endParaRPr lang="en-GB" sz="2400" dirty="0" smtClean="0">
              <a:latin typeface="Lucida Sans" panose="020B0602030504020204" pitchFamily="34" charset="0"/>
            </a:endParaRPr>
          </a:p>
          <a:p>
            <a:r>
              <a:rPr lang="en-GB" sz="2400" dirty="0" err="1" smtClean="0">
                <a:latin typeface="Lucida Sans" panose="020B0602030504020204" pitchFamily="34" charset="0"/>
              </a:rPr>
              <a:t>Cefnogi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teuluoedd</a:t>
            </a:r>
            <a:r>
              <a:rPr lang="en-GB" sz="2400" dirty="0" smtClean="0">
                <a:latin typeface="Lucida Sans" panose="020B0602030504020204" pitchFamily="34" charset="0"/>
              </a:rPr>
              <a:t> a </a:t>
            </a:r>
            <a:r>
              <a:rPr lang="en-GB" sz="2400" dirty="0" err="1" smtClean="0">
                <a:latin typeface="Lucida Sans" panose="020B0602030504020204" pitchFamily="34" charset="0"/>
              </a:rPr>
              <a:t>lleoliadau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dwyieithog</a:t>
            </a:r>
            <a:r>
              <a:rPr lang="en-GB" sz="2400" dirty="0" smtClean="0">
                <a:latin typeface="Lucida Sans" panose="020B0602030504020204" pitchFamily="34" charset="0"/>
              </a:rPr>
              <a:t>/</a:t>
            </a:r>
            <a:r>
              <a:rPr lang="en-GB" sz="2400" dirty="0" err="1" smtClean="0">
                <a:latin typeface="Lucida Sans" panose="020B0602030504020204" pitchFamily="34" charset="0"/>
              </a:rPr>
              <a:t>amlieithog</a:t>
            </a:r>
            <a:endParaRPr lang="en-GB" sz="2400" dirty="0" smtClean="0">
              <a:latin typeface="Lucida Sans" panose="020B0602030504020204" pitchFamily="34" charset="0"/>
            </a:endParaRPr>
          </a:p>
          <a:p>
            <a:r>
              <a:rPr lang="en-GB" sz="2400" dirty="0" err="1" smtClean="0">
                <a:latin typeface="Lucida Sans" panose="020B0602030504020204" pitchFamily="34" charset="0"/>
              </a:rPr>
              <a:t>Llyfrau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dwy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iaith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ar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gael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mewn</a:t>
            </a:r>
            <a:r>
              <a:rPr lang="en-GB" sz="2400" dirty="0" smtClean="0">
                <a:latin typeface="Lucida Sans" panose="020B0602030504020204" pitchFamily="34" charset="0"/>
              </a:rPr>
              <a:t> 30+ </a:t>
            </a:r>
            <a:r>
              <a:rPr lang="en-GB" sz="2400" dirty="0" err="1" smtClean="0">
                <a:latin typeface="Lucida Sans" panose="020B0602030504020204" pitchFamily="34" charset="0"/>
              </a:rPr>
              <a:t>iaith</a:t>
            </a:r>
            <a:endParaRPr lang="en-GB" sz="24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2400" dirty="0" smtClean="0">
              <a:latin typeface="Lucida Sans" panose="020B0602030504020204" pitchFamily="34" charset="0"/>
            </a:endParaRP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Introduces book sharing with parents and carers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Supports bilingual/multilingual families and settings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Dual language books available in 30+ languages</a:t>
            </a:r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95185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29" y="365128"/>
            <a:ext cx="10918371" cy="749570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Cwricwlwm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i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Gymru</a:t>
            </a:r>
            <a:r>
              <a:rPr lang="en-GB" sz="3200" dirty="0" smtClean="0">
                <a:latin typeface="Lucida Sans" panose="020B0602030504020204" pitchFamily="34" charset="0"/>
              </a:rPr>
              <a:t> (</a:t>
            </a:r>
            <a:r>
              <a:rPr lang="en-GB" sz="3200" dirty="0" err="1" smtClean="0">
                <a:latin typeface="Lucida Sans" panose="020B0602030504020204" pitchFamily="34" charset="0"/>
              </a:rPr>
              <a:t>Llywodraeth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Cymru</a:t>
            </a:r>
            <a:r>
              <a:rPr lang="en-GB" sz="3200" dirty="0" smtClean="0">
                <a:latin typeface="Lucida Sans" panose="020B0602030504020204" pitchFamily="34" charset="0"/>
              </a:rPr>
              <a:t> 2020)</a:t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Curriculum for Wales (Welsh Government, 2020)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6755" y="1480457"/>
            <a:ext cx="5863046" cy="469650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 err="1" smtClean="0">
                <a:latin typeface="Lucida Sans" panose="020B0602030504020204" pitchFamily="34" charset="0"/>
              </a:rPr>
              <a:t>Ieithoedd</a:t>
            </a:r>
            <a:r>
              <a:rPr lang="en-GB" b="1" dirty="0" smtClean="0">
                <a:latin typeface="Lucida Sans" panose="020B0602030504020204" pitchFamily="34" charset="0"/>
              </a:rPr>
              <a:t>, </a:t>
            </a:r>
            <a:r>
              <a:rPr lang="en-GB" b="1" dirty="0" err="1" smtClean="0">
                <a:latin typeface="Lucida Sans" panose="020B0602030504020204" pitchFamily="34" charset="0"/>
              </a:rPr>
              <a:t>Llythrennedd</a:t>
            </a:r>
            <a:r>
              <a:rPr lang="en-GB" b="1" dirty="0" smtClean="0">
                <a:latin typeface="Lucida Sans" panose="020B0602030504020204" pitchFamily="34" charset="0"/>
              </a:rPr>
              <a:t> a </a:t>
            </a:r>
            <a:r>
              <a:rPr lang="en-GB" b="1" dirty="0" err="1" smtClean="0">
                <a:latin typeface="Lucida Sans" panose="020B0602030504020204" pitchFamily="34" charset="0"/>
              </a:rPr>
              <a:t>Chyfathrebu</a:t>
            </a:r>
            <a:endParaRPr lang="en-GB" b="1" dirty="0" smtClean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en-GB" dirty="0" err="1" smtClean="0">
                <a:latin typeface="Lucida Sans" panose="020B0602030504020204" pitchFamily="34" charset="0"/>
              </a:rPr>
              <a:t>Galluogi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dysgwyr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ennill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gwybodaeth</a:t>
            </a:r>
            <a:r>
              <a:rPr lang="en-GB" dirty="0">
                <a:latin typeface="Lucida Sans" panose="020B0602030504020204" pitchFamily="34" charset="0"/>
              </a:rPr>
              <a:t> a </a:t>
            </a:r>
            <a:r>
              <a:rPr lang="en-GB" dirty="0" err="1">
                <a:latin typeface="Lucida Sans" panose="020B0602030504020204" pitchFamily="34" charset="0"/>
              </a:rPr>
              <a:t>sgiliau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Gymraeg, </a:t>
            </a:r>
            <a:r>
              <a:rPr lang="en-GB" dirty="0" err="1" smtClean="0">
                <a:latin typeface="Lucida Sans" panose="020B0602030504020204" pitchFamily="34" charset="0"/>
              </a:rPr>
              <a:t>Saesneg</a:t>
            </a:r>
            <a:r>
              <a:rPr lang="en-GB" dirty="0" smtClean="0">
                <a:latin typeface="Lucida Sans" panose="020B0602030504020204" pitchFamily="34" charset="0"/>
              </a:rPr>
              <a:t> ac </a:t>
            </a:r>
            <a:r>
              <a:rPr lang="en-GB" dirty="0" err="1" smtClean="0">
                <a:latin typeface="Lucida Sans" panose="020B0602030504020204" pitchFamily="34" charset="0"/>
              </a:rPr>
              <a:t>ieithoedd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rhyngwladol</a:t>
            </a:r>
            <a:endParaRPr lang="en-GB" dirty="0" smtClean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en-GB" dirty="0" err="1" smtClean="0">
                <a:latin typeface="Lucida Sans" panose="020B0602030504020204" pitchFamily="34" charset="0"/>
              </a:rPr>
              <a:t>Annog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dysgwyr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drosglwyddo’r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hyn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maent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wedi’i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ddysgu</a:t>
            </a:r>
            <a:r>
              <a:rPr lang="en-GB" dirty="0">
                <a:latin typeface="Lucida Sans" panose="020B0602030504020204" pitchFamily="34" charset="0"/>
              </a:rPr>
              <a:t> am </a:t>
            </a:r>
            <a:r>
              <a:rPr lang="en-GB" dirty="0" err="1">
                <a:latin typeface="Lucida Sans" panose="020B0602030504020204" pitchFamily="34" charset="0"/>
              </a:rPr>
              <a:t>sut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mae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ieithoedd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gweithio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mewn</a:t>
            </a:r>
            <a:r>
              <a:rPr lang="en-GB" dirty="0">
                <a:latin typeface="Lucida Sans" panose="020B0602030504020204" pitchFamily="34" charset="0"/>
              </a:rPr>
              <a:t> un </a:t>
            </a:r>
            <a:r>
              <a:rPr lang="en-GB" dirty="0" err="1">
                <a:latin typeface="Lucida Sans" panose="020B0602030504020204" pitchFamily="34" charset="0"/>
              </a:rPr>
              <a:t>iaith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mwyn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dysgu</a:t>
            </a:r>
            <a:r>
              <a:rPr lang="en-GB" dirty="0">
                <a:latin typeface="Lucida Sans" panose="020B0602030504020204" pitchFamily="34" charset="0"/>
              </a:rPr>
              <a:t> a </a:t>
            </a:r>
            <a:r>
              <a:rPr lang="en-GB" dirty="0" err="1">
                <a:latin typeface="Lucida Sans" panose="020B0602030504020204" pitchFamily="34" charset="0"/>
              </a:rPr>
              <a:t>defnyddio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ieithoedd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eraill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314995"/>
            <a:ext cx="5767251" cy="444137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Lucida Sans" panose="020B0602030504020204" pitchFamily="34" charset="0"/>
              </a:rPr>
              <a:t>Languages, Literacy and Communication Area of Learning and Experience </a:t>
            </a:r>
            <a:endParaRPr lang="en-GB" b="1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Enable learners to </a:t>
            </a:r>
            <a:r>
              <a:rPr lang="en-GB" dirty="0" err="1">
                <a:solidFill>
                  <a:srgbClr val="002060"/>
                </a:solidFill>
                <a:latin typeface="Lucida Sans" panose="020B0602030504020204" pitchFamily="34" charset="0"/>
              </a:rPr>
              <a:t>to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 gain knowledge and skills in Welsh, English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and international languages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Encourage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learners to transfer what they have learned about how languages work in one language to the learning and using of other languages</a:t>
            </a:r>
          </a:p>
        </p:txBody>
      </p:sp>
    </p:spTree>
    <p:extLst>
      <p:ext uri="{BB962C8B-B14F-4D97-AF65-F5344CB8AC3E}">
        <p14:creationId xmlns:p14="http://schemas.microsoft.com/office/powerpoint/2010/main" val="31021182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62000" y="169595"/>
            <a:ext cx="10515600" cy="1325563"/>
          </a:xfrm>
        </p:spPr>
        <p:txBody>
          <a:bodyPr>
            <a:normAutofit/>
          </a:bodyPr>
          <a:lstStyle/>
          <a:p>
            <a:pPr lvl="0"/>
            <a:r>
              <a:rPr lang="en-GB" sz="3600" dirty="0" err="1">
                <a:latin typeface="Lucida Sans" panose="020B0602030504020204" pitchFamily="34" charset="0"/>
              </a:rPr>
              <a:t>Dyfodol</a:t>
            </a:r>
            <a:r>
              <a:rPr lang="en-GB" sz="3600" dirty="0">
                <a:latin typeface="Lucida Sans" panose="020B0602030504020204" pitchFamily="34" charset="0"/>
              </a:rPr>
              <a:t/>
            </a:r>
            <a:br>
              <a:rPr lang="en-GB" sz="3600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2060"/>
                </a:solidFill>
                <a:latin typeface="Lucida Sans" panose="020B0602030504020204" pitchFamily="34" charset="0"/>
              </a:rPr>
              <a:t>Future</a:t>
            </a:r>
            <a:r>
              <a:rPr lang="en-GB" sz="3600" dirty="0">
                <a:latin typeface="Lucida Sans" panose="020B0602030504020204" pitchFamily="34" charset="0"/>
              </a:rPr>
              <a:t>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20770" y="1581509"/>
            <a:ext cx="5899030" cy="4008408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dirty="0">
                <a:latin typeface="Lucida Sans" panose="020B0602030504020204" pitchFamily="34" charset="0"/>
              </a:rPr>
              <a:t>1 </a:t>
            </a:r>
            <a:r>
              <a:rPr lang="en-GB" dirty="0" err="1">
                <a:latin typeface="Lucida Sans" panose="020B0602030504020204" pitchFamily="34" charset="0"/>
              </a:rPr>
              <a:t>miliwn</a:t>
            </a:r>
            <a:r>
              <a:rPr lang="en-GB" dirty="0">
                <a:latin typeface="Lucida Sans" panose="020B0602030504020204" pitchFamily="34" charset="0"/>
              </a:rPr>
              <a:t> o </a:t>
            </a:r>
            <a:r>
              <a:rPr lang="en-GB" dirty="0" err="1">
                <a:latin typeface="Lucida Sans" panose="020B0602030504020204" pitchFamily="34" charset="0"/>
              </a:rPr>
              <a:t>siardwyr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erbyn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smtClean="0">
                <a:latin typeface="Lucida Sans" panose="020B0602030504020204" pitchFamily="34" charset="0"/>
              </a:rPr>
              <a:t>2050</a:t>
            </a:r>
            <a:endParaRPr lang="en-GB" dirty="0">
              <a:latin typeface="Lucida Sans" panose="020B0602030504020204" pitchFamily="34" charset="0"/>
            </a:endParaRPr>
          </a:p>
          <a:p>
            <a:pPr marL="0" indent="0" algn="r">
              <a:buNone/>
            </a:pPr>
            <a:r>
              <a:rPr lang="en-GB" sz="2100" dirty="0">
                <a:latin typeface="Lucida Sans" panose="020B0602030504020204" pitchFamily="34" charset="0"/>
              </a:rPr>
              <a:t>(BBC, 2016)</a:t>
            </a:r>
          </a:p>
          <a:p>
            <a:r>
              <a:rPr lang="en-GB" dirty="0" smtClean="0">
                <a:latin typeface="Lucida Sans" panose="020B0602030504020204" pitchFamily="34" charset="0"/>
              </a:rPr>
              <a:t>Target </a:t>
            </a:r>
            <a:r>
              <a:rPr lang="en-GB" dirty="0" err="1" smtClean="0">
                <a:latin typeface="Lucida Sans" panose="020B0602030504020204" pitchFamily="34" charset="0"/>
              </a:rPr>
              <a:t>uchelgeisiol</a:t>
            </a:r>
            <a:r>
              <a:rPr lang="en-GB" dirty="0">
                <a:latin typeface="Lucida Sans" panose="020B0602030504020204" pitchFamily="34" charset="0"/>
              </a:rPr>
              <a:t>?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Sut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ellir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cyrraedd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hyn</a:t>
            </a:r>
            <a:r>
              <a:rPr lang="en-GB" dirty="0">
                <a:latin typeface="Lucida Sans" panose="020B0602030504020204" pitchFamily="34" charset="0"/>
              </a:rPr>
              <a:t>?</a:t>
            </a:r>
          </a:p>
          <a:p>
            <a:pPr lvl="0"/>
            <a:r>
              <a:rPr lang="en-GB" dirty="0" err="1">
                <a:latin typeface="Lucida Sans" panose="020B0602030504020204" pitchFamily="34" charset="0"/>
              </a:rPr>
              <a:t>Heriau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smtClean="0">
                <a:latin typeface="Lucida Sans" panose="020B0602030504020204" pitchFamily="34" charset="0"/>
              </a:rPr>
              <a:t>?</a:t>
            </a:r>
          </a:p>
          <a:p>
            <a:pPr marL="0" lvl="0" indent="0">
              <a:buNone/>
            </a:pPr>
            <a:endParaRPr lang="en-GB" dirty="0" smtClean="0">
              <a:latin typeface="Lucida Sans" panose="020B0602030504020204" pitchFamily="34" charset="0"/>
            </a:endParaRPr>
          </a:p>
          <a:p>
            <a:pPr lvl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1 million Welsh speakers by 2050 </a:t>
            </a:r>
          </a:p>
          <a:p>
            <a:pPr marL="0" indent="0" algn="r">
              <a:buNone/>
            </a:pP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(BBC , 2016</a:t>
            </a:r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)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lvl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Ambitious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target? How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can this be reached?</a:t>
            </a:r>
          </a:p>
          <a:p>
            <a:pPr lvl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Challenges?</a:t>
            </a:r>
          </a:p>
          <a:p>
            <a:pPr lvl="0"/>
            <a:endParaRPr lang="en-GB" dirty="0"/>
          </a:p>
        </p:txBody>
      </p:sp>
      <p:pic>
        <p:nvPicPr>
          <p:cNvPr id="5" name="QUzi8OiLMU0"/>
          <p:cNvPicPr>
            <a:picLocks noGrp="1" noRot="1" noChangeAspect="1"/>
          </p:cNvPicPr>
          <p:nvPr>
            <p:ph idx="2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070066" y="396815"/>
            <a:ext cx="5564092" cy="4807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062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10733116" cy="765404"/>
          </a:xfrm>
        </p:spPr>
        <p:txBody>
          <a:bodyPr>
            <a:normAutofit fontScale="90000"/>
          </a:bodyPr>
          <a:lstStyle/>
          <a:p>
            <a:r>
              <a:rPr lang="en-GB" sz="2800" dirty="0" err="1" smtClean="0">
                <a:latin typeface="Lucida Sans" panose="020B0602030504020204" pitchFamily="34" charset="0"/>
              </a:rPr>
              <a:t>Eich</a:t>
            </a:r>
            <a:r>
              <a:rPr lang="en-GB" sz="2800" dirty="0" smtClean="0">
                <a:latin typeface="Lucida Sans" panose="020B0602030504020204" pitchFamily="34" charset="0"/>
              </a:rPr>
              <a:t> </a:t>
            </a:r>
            <a:r>
              <a:rPr lang="en-GB" sz="2800" dirty="0" err="1" smtClean="0">
                <a:latin typeface="Lucida Sans" panose="020B0602030504020204" pitchFamily="34" charset="0"/>
              </a:rPr>
              <a:t>aseiniad</a:t>
            </a:r>
            <a:r>
              <a:rPr lang="en-GB" sz="2800" dirty="0" smtClean="0">
                <a:latin typeface="Lucida Sans" panose="020B0602030504020204" pitchFamily="34" charset="0"/>
              </a:rPr>
              <a:t>…</a:t>
            </a:r>
            <a:r>
              <a:rPr lang="en-GB" sz="2800" dirty="0">
                <a:latin typeface="Lucida Sans" panose="020B0602030504020204" pitchFamily="34" charset="0"/>
              </a:rPr>
              <a:t/>
            </a:r>
            <a:br>
              <a:rPr lang="en-GB" sz="2800" dirty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Your assignment…</a:t>
            </a:r>
            <a:endParaRPr lang="en-GB" sz="2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5" name="Cloud 4"/>
          <p:cNvSpPr/>
          <p:nvPr/>
        </p:nvSpPr>
        <p:spPr>
          <a:xfrm>
            <a:off x="3500438" y="1764506"/>
            <a:ext cx="3679031" cy="2564607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 flipH="1">
            <a:off x="4117656" y="2450306"/>
            <a:ext cx="262604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 smtClean="0">
                <a:latin typeface="Lucida Sans" panose="020B0602030504020204" pitchFamily="34" charset="0"/>
              </a:rPr>
              <a:t>Gweithgaredd</a:t>
            </a:r>
            <a:endParaRPr lang="en-GB" sz="2800" dirty="0" smtClean="0">
              <a:latin typeface="Lucida Sans" panose="020B0602030504020204" pitchFamily="34" charset="0"/>
            </a:endParaRPr>
          </a:p>
          <a:p>
            <a:pPr algn="ctr"/>
            <a:r>
              <a:rPr lang="en-GB" sz="2800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Activity</a:t>
            </a:r>
            <a:endParaRPr lang="en-GB" sz="2800" i="1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 flipH="1">
            <a:off x="85725" y="1700213"/>
            <a:ext cx="35075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latin typeface="Lucida Sans" panose="020B0602030504020204" pitchFamily="34" charset="0"/>
              </a:rPr>
              <a:t>Buddion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dwyieithrwydd</a:t>
            </a:r>
            <a:r>
              <a:rPr lang="en-GB" dirty="0" smtClean="0">
                <a:latin typeface="Lucida Sans" panose="020B0602030504020204" pitchFamily="34" charset="0"/>
              </a:rPr>
              <a:t>/</a:t>
            </a:r>
            <a:r>
              <a:rPr lang="en-GB" dirty="0" err="1" smtClean="0">
                <a:latin typeface="Lucida Sans" panose="020B0602030504020204" pitchFamily="34" charset="0"/>
              </a:rPr>
              <a:t>amlieithrwydd</a:t>
            </a:r>
            <a:endParaRPr lang="en-GB" dirty="0" smtClean="0">
              <a:latin typeface="Lucida Sans" panose="020B0602030504020204" pitchFamily="34" charset="0"/>
            </a:endParaRPr>
          </a:p>
          <a:p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Benefits of bilingualism/multilingualism</a:t>
            </a:r>
            <a:endParaRPr lang="en-GB" i="1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 flipH="1">
            <a:off x="7318055" y="1514475"/>
            <a:ext cx="28546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latin typeface="Lucida Sans" panose="020B0602030504020204" pitchFamily="34" charset="0"/>
              </a:rPr>
              <a:t>Datblygiad</a:t>
            </a:r>
            <a:r>
              <a:rPr lang="en-GB" dirty="0" smtClean="0">
                <a:latin typeface="Lucida Sans" panose="020B0602030504020204" pitchFamily="34" charset="0"/>
              </a:rPr>
              <a:t> yr </a:t>
            </a:r>
            <a:r>
              <a:rPr lang="en-GB" dirty="0" err="1" smtClean="0">
                <a:latin typeface="Lucida Sans" panose="020B0602030504020204" pitchFamily="34" charset="0"/>
              </a:rPr>
              <a:t>ymennydd</a:t>
            </a:r>
            <a:endParaRPr lang="en-GB" dirty="0" smtClean="0">
              <a:latin typeface="Lucida Sans" panose="020B0602030504020204" pitchFamily="34" charset="0"/>
            </a:endParaRPr>
          </a:p>
          <a:p>
            <a:endParaRPr lang="en-GB" dirty="0">
              <a:latin typeface="Lucida Sans" panose="020B0602030504020204" pitchFamily="34" charset="0"/>
            </a:endParaRPr>
          </a:p>
          <a:p>
            <a:r>
              <a:rPr lang="en-GB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Brain development</a:t>
            </a:r>
            <a:endParaRPr lang="en-GB" i="1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6196" y="4329113"/>
            <a:ext cx="24142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latin typeface="Lucida Sans" panose="020B0602030504020204" pitchFamily="34" charset="0"/>
              </a:rPr>
              <a:t>Meddwl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dargyfeiriol</a:t>
            </a:r>
            <a:endParaRPr lang="en-GB" dirty="0" smtClean="0">
              <a:latin typeface="Lucida Sans" panose="020B0602030504020204" pitchFamily="34" charset="0"/>
            </a:endParaRPr>
          </a:p>
          <a:p>
            <a:endParaRPr lang="en-GB" dirty="0">
              <a:latin typeface="Lucida Sans" panose="020B0602030504020204" pitchFamily="34" charset="0"/>
            </a:endParaRPr>
          </a:p>
          <a:p>
            <a:r>
              <a:rPr lang="en-GB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Divergent thinking</a:t>
            </a:r>
            <a:endParaRPr lang="en-GB" i="1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515225" y="3404413"/>
            <a:ext cx="28289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latin typeface="Lucida Sans" panose="020B0602030504020204" pitchFamily="34" charset="0"/>
              </a:rPr>
              <a:t>Ymchwil</a:t>
            </a:r>
            <a:r>
              <a:rPr lang="en-GB" dirty="0" smtClean="0">
                <a:latin typeface="Lucida Sans" panose="020B0602030504020204" pitchFamily="34" charset="0"/>
              </a:rPr>
              <a:t> a </a:t>
            </a:r>
            <a:r>
              <a:rPr lang="en-GB" dirty="0" err="1" smtClean="0">
                <a:latin typeface="Lucida Sans" panose="020B0602030504020204" pitchFamily="34" charset="0"/>
              </a:rPr>
              <a:t>damcaniaeth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priodol</a:t>
            </a:r>
            <a:endParaRPr lang="en-GB" dirty="0" smtClean="0">
              <a:latin typeface="Lucida Sans" panose="020B0602030504020204" pitchFamily="34" charset="0"/>
            </a:endParaRPr>
          </a:p>
          <a:p>
            <a:endParaRPr lang="en-GB" dirty="0">
              <a:latin typeface="Lucida Sans" panose="020B0602030504020204" pitchFamily="34" charset="0"/>
            </a:endParaRPr>
          </a:p>
          <a:p>
            <a:r>
              <a:rPr lang="en-GB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Relevant research and theory</a:t>
            </a:r>
            <a:endParaRPr lang="en-GB" i="1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cxnSp>
        <p:nvCxnSpPr>
          <p:cNvPr id="14" name="Straight Arrow Connector 13"/>
          <p:cNvCxnSpPr/>
          <p:nvPr/>
        </p:nvCxnSpPr>
        <p:spPr>
          <a:xfrm flipV="1">
            <a:off x="3100388" y="3879056"/>
            <a:ext cx="564356" cy="3857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 flipV="1">
            <a:off x="6893719" y="3571875"/>
            <a:ext cx="621506" cy="3571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H="1">
            <a:off x="7008018" y="1900238"/>
            <a:ext cx="310037" cy="1428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flipV="1">
            <a:off x="2871788" y="2536031"/>
            <a:ext cx="792956" cy="214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4379120" y="340462"/>
            <a:ext cx="2514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Lucida Sans" panose="020B0602030504020204" pitchFamily="34" charset="0"/>
              </a:rPr>
              <a:t>Plant CIY/SIY</a:t>
            </a:r>
          </a:p>
          <a:p>
            <a:endParaRPr lang="en-GB" dirty="0">
              <a:latin typeface="Lucida Sans" panose="020B0602030504020204" pitchFamily="34" charset="0"/>
            </a:endParaRPr>
          </a:p>
          <a:p>
            <a:r>
              <a:rPr lang="en-GB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WAL/EAL children</a:t>
            </a:r>
            <a:endParaRPr lang="en-GB" i="1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5339953" y="1364456"/>
            <a:ext cx="0" cy="4000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4206241" y="4697075"/>
            <a:ext cx="27542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Fframweithiau</a:t>
            </a:r>
            <a:r>
              <a:rPr lang="en-GB" dirty="0" smtClean="0"/>
              <a:t>/</a:t>
            </a:r>
            <a:r>
              <a:rPr lang="en-GB" dirty="0" err="1" smtClean="0"/>
              <a:t>Mentrau</a:t>
            </a:r>
            <a:endParaRPr lang="en-GB" dirty="0" smtClean="0"/>
          </a:p>
          <a:p>
            <a:endParaRPr lang="en-GB" dirty="0"/>
          </a:p>
          <a:p>
            <a:r>
              <a:rPr lang="en-GB" i="1" dirty="0" smtClean="0">
                <a:solidFill>
                  <a:srgbClr val="002060"/>
                </a:solidFill>
              </a:rPr>
              <a:t>Frameworks/Initiatives</a:t>
            </a:r>
            <a:endParaRPr lang="en-GB" i="1" dirty="0">
              <a:solidFill>
                <a:srgbClr val="002060"/>
              </a:solidFill>
            </a:endParaRPr>
          </a:p>
        </p:txBody>
      </p:sp>
      <p:cxnSp>
        <p:nvCxnSpPr>
          <p:cNvPr id="13" name="Straight Arrow Connector 12"/>
          <p:cNvCxnSpPr/>
          <p:nvPr/>
        </p:nvCxnSpPr>
        <p:spPr>
          <a:xfrm flipH="1" flipV="1">
            <a:off x="5558444" y="4405745"/>
            <a:ext cx="271549" cy="2913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4851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178" y="365128"/>
            <a:ext cx="10932622" cy="776488"/>
          </a:xfrm>
        </p:spPr>
        <p:txBody>
          <a:bodyPr>
            <a:normAutofit fontScale="90000"/>
          </a:bodyPr>
          <a:lstStyle/>
          <a:p>
            <a:r>
              <a:rPr lang="en-GB" sz="3200" dirty="0" smtClean="0">
                <a:latin typeface="Lucida Sans" panose="020B0602030504020204" pitchFamily="34" charset="0"/>
              </a:rPr>
              <a:t>Beth </a:t>
            </a:r>
            <a:r>
              <a:rPr lang="en-GB" sz="3200" dirty="0" err="1" smtClean="0">
                <a:latin typeface="Lucida Sans" panose="020B0602030504020204" pitchFamily="34" charset="0"/>
              </a:rPr>
              <a:t>nesaf</a:t>
            </a:r>
            <a:r>
              <a:rPr lang="en-GB" sz="3200" dirty="0" smtClean="0">
                <a:latin typeface="Lucida Sans" panose="020B0602030504020204" pitchFamily="34" charset="0"/>
              </a:rPr>
              <a:t>….</a:t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What next….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716" y="1318953"/>
            <a:ext cx="5726084" cy="4858010"/>
          </a:xfrm>
        </p:spPr>
        <p:txBody>
          <a:bodyPr>
            <a:normAutofit/>
          </a:bodyPr>
          <a:lstStyle/>
          <a:p>
            <a:r>
              <a:rPr lang="en-GB" sz="2600" dirty="0" err="1" smtClean="0">
                <a:latin typeface="Lucida Sans" panose="020B0602030504020204" pitchFamily="34" charset="0"/>
              </a:rPr>
              <a:t>Ymarfer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lanlwytho</a:t>
            </a:r>
            <a:r>
              <a:rPr lang="en-GB" sz="2600" dirty="0" smtClean="0">
                <a:latin typeface="Lucida Sans" panose="020B0602030504020204" pitchFamily="34" charset="0"/>
              </a:rPr>
              <a:t> clip a </a:t>
            </a:r>
            <a:r>
              <a:rPr lang="en-GB" sz="2600" dirty="0" err="1" smtClean="0">
                <a:latin typeface="Lucida Sans" panose="020B0602030504020204" pitchFamily="34" charset="0"/>
              </a:rPr>
              <a:t>rhannwch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gyda’ch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darlithydd</a:t>
            </a:r>
            <a:r>
              <a:rPr lang="en-GB" sz="2600" dirty="0" smtClean="0">
                <a:latin typeface="Lucida Sans" panose="020B0602030504020204" pitchFamily="34" charset="0"/>
              </a:rPr>
              <a:t> (</a:t>
            </a:r>
            <a:r>
              <a:rPr lang="en-GB" sz="2600" dirty="0" err="1" smtClean="0">
                <a:latin typeface="Lucida Sans" panose="020B0602030504020204" pitchFamily="34" charset="0"/>
              </a:rPr>
              <a:t>os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ydych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yn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pryderu</a:t>
            </a:r>
            <a:r>
              <a:rPr lang="en-GB" sz="2600" dirty="0" smtClean="0">
                <a:latin typeface="Lucida Sans" panose="020B0602030504020204" pitchFamily="34" charset="0"/>
              </a:rPr>
              <a:t> am </a:t>
            </a:r>
            <a:r>
              <a:rPr lang="en-GB" sz="2600" dirty="0" err="1" smtClean="0">
                <a:latin typeface="Lucida Sans" panose="020B0602030504020204" pitchFamily="34" charset="0"/>
              </a:rPr>
              <a:t>recordio</a:t>
            </a:r>
            <a:r>
              <a:rPr lang="en-GB" sz="2600" dirty="0" smtClean="0">
                <a:latin typeface="Lucida Sans" panose="020B0602030504020204" pitchFamily="34" charset="0"/>
              </a:rPr>
              <a:t>, </a:t>
            </a:r>
            <a:r>
              <a:rPr lang="en-GB" sz="2600" dirty="0" err="1" smtClean="0">
                <a:latin typeface="Lucida Sans" panose="020B0602030504020204" pitchFamily="34" charset="0"/>
              </a:rPr>
              <a:t>lanlwytho</a:t>
            </a:r>
            <a:r>
              <a:rPr lang="en-GB" sz="2600" dirty="0" smtClean="0">
                <a:latin typeface="Lucida Sans" panose="020B0602030504020204" pitchFamily="34" charset="0"/>
              </a:rPr>
              <a:t>, </a:t>
            </a:r>
            <a:r>
              <a:rPr lang="en-GB" sz="2600" dirty="0" err="1" smtClean="0">
                <a:latin typeface="Lucida Sans" panose="020B0602030504020204" pitchFamily="34" charset="0"/>
              </a:rPr>
              <a:t>rhannu</a:t>
            </a:r>
            <a:r>
              <a:rPr lang="en-GB" sz="2600" dirty="0" smtClean="0">
                <a:latin typeface="Lucida Sans" panose="020B0602030504020204" pitchFamily="34" charset="0"/>
              </a:rPr>
              <a:t>)</a:t>
            </a:r>
          </a:p>
          <a:p>
            <a:r>
              <a:rPr lang="en-GB" sz="2600" dirty="0" err="1" smtClean="0">
                <a:latin typeface="Lucida Sans" panose="020B0602030504020204" pitchFamily="34" charset="0"/>
              </a:rPr>
              <a:t>Cysylltu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gyda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TGCh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os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oes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problemau</a:t>
            </a:r>
            <a:endParaRPr lang="en-GB" sz="2600" dirty="0" smtClean="0">
              <a:latin typeface="Lucida Sans" panose="020B0602030504020204" pitchFamily="34" charset="0"/>
            </a:endParaRPr>
          </a:p>
          <a:p>
            <a:r>
              <a:rPr lang="en-GB" sz="2600" dirty="0" err="1" smtClean="0">
                <a:latin typeface="Lucida Sans" panose="020B0602030504020204" pitchFamily="34" charset="0"/>
              </a:rPr>
              <a:t>Mwynhewch</a:t>
            </a:r>
            <a:r>
              <a:rPr lang="en-GB" sz="2600" dirty="0" smtClean="0">
                <a:latin typeface="Lucida Sans" panose="020B0602030504020204" pitchFamily="34" charset="0"/>
              </a:rPr>
              <a:t>!</a:t>
            </a:r>
          </a:p>
          <a:p>
            <a:r>
              <a:rPr lang="en-GB" sz="2600" dirty="0" err="1" smtClean="0">
                <a:latin typeface="Lucida Sans" panose="020B0602030504020204" pitchFamily="34" charset="0"/>
              </a:rPr>
              <a:t>Cwblhewch</a:t>
            </a:r>
            <a:r>
              <a:rPr lang="en-GB" sz="2600" dirty="0" smtClean="0">
                <a:latin typeface="Lucida Sans" panose="020B0602030504020204" pitchFamily="34" charset="0"/>
              </a:rPr>
              <a:t> yr </a:t>
            </a:r>
            <a:r>
              <a:rPr lang="en-GB" sz="2600" dirty="0" err="1" smtClean="0">
                <a:latin typeface="Lucida Sans" panose="020B0602030504020204" pitchFamily="34" charset="0"/>
              </a:rPr>
              <a:t>holiadur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modwl</a:t>
            </a:r>
            <a:r>
              <a:rPr lang="en-GB" sz="2600" dirty="0" smtClean="0">
                <a:latin typeface="Lucida Sans" panose="020B0602030504020204" pitchFamily="34" charset="0"/>
              </a:rPr>
              <a:t> (Moodle) </a:t>
            </a:r>
            <a:r>
              <a:rPr lang="en-GB" sz="2600" dirty="0" err="1" smtClean="0">
                <a:latin typeface="Lucida Sans" panose="020B0602030504020204" pitchFamily="34" charset="0"/>
              </a:rPr>
              <a:t>wedi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i</a:t>
            </a:r>
            <a:r>
              <a:rPr lang="en-GB" sz="2600" dirty="0" smtClean="0">
                <a:latin typeface="Lucida Sans" panose="020B0602030504020204" pitchFamily="34" charset="0"/>
              </a:rPr>
              <a:t> chi </a:t>
            </a:r>
            <a:r>
              <a:rPr lang="en-GB" sz="2600" dirty="0" err="1" smtClean="0">
                <a:latin typeface="Lucida Sans" panose="020B0602030504020204" pitchFamily="34" charset="0"/>
              </a:rPr>
              <a:t>dderbyn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eich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adborth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os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gwelwch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yn</a:t>
            </a:r>
            <a:r>
              <a:rPr lang="en-GB" sz="2600" dirty="0" smtClean="0">
                <a:latin typeface="Lucida Sans" panose="020B0602030504020204" pitchFamily="34" charset="0"/>
              </a:rPr>
              <a:t> </a:t>
            </a:r>
            <a:r>
              <a:rPr lang="en-GB" sz="2600" dirty="0" err="1" smtClean="0">
                <a:latin typeface="Lucida Sans" panose="020B0602030504020204" pitchFamily="34" charset="0"/>
              </a:rPr>
              <a:t>dda</a:t>
            </a:r>
            <a:endParaRPr lang="en-GB" sz="26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318953"/>
            <a:ext cx="5703916" cy="4858010"/>
          </a:xfrm>
        </p:spPr>
        <p:txBody>
          <a:bodyPr/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Practice uploading clip and share with your lecturer (if anxious about recording, uploading, sharing)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Contact IT if issues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Enjoy! 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Please complete the module questionnaire (Moodle) once feedback has been returned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89037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884" y="365128"/>
            <a:ext cx="11037916" cy="831906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Cyfeiriadau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References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8545" y="1451956"/>
            <a:ext cx="11693237" cy="4725007"/>
          </a:xfrm>
        </p:spPr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GB" sz="1800" dirty="0" smtClean="0">
                <a:latin typeface="Lucida Sans" panose="020B0602030504020204" pitchFamily="34" charset="0"/>
              </a:rPr>
              <a:t>BBC (2016) </a:t>
            </a:r>
            <a:r>
              <a:rPr lang="en-GB" sz="1800" i="1" dirty="0">
                <a:latin typeface="Lucida Sans" panose="020B0602030504020204" pitchFamily="34" charset="0"/>
              </a:rPr>
              <a:t>Welsh language target of one million speakers by 2050</a:t>
            </a:r>
            <a:r>
              <a:rPr lang="en-GB" sz="1800" dirty="0" smtClean="0">
                <a:latin typeface="Lucida Sans" panose="020B0602030504020204" pitchFamily="34" charset="0"/>
              </a:rPr>
              <a:t>. </a:t>
            </a:r>
            <a:r>
              <a:rPr lang="en-GB" sz="1800" dirty="0">
                <a:latin typeface="Lucida Sans" panose="020B0602030504020204" pitchFamily="34" charset="0"/>
              </a:rPr>
              <a:t>Available at: </a:t>
            </a:r>
            <a:r>
              <a:rPr lang="en-GB" sz="1800" dirty="0" smtClean="0">
                <a:latin typeface="Lucida Sans" panose="020B0602030504020204" pitchFamily="34" charset="0"/>
                <a:hlinkClick r:id="rId2"/>
              </a:rPr>
              <a:t>https</a:t>
            </a:r>
            <a:r>
              <a:rPr lang="en-GB" sz="1800" dirty="0">
                <a:latin typeface="Lucida Sans" panose="020B0602030504020204" pitchFamily="34" charset="0"/>
                <a:hlinkClick r:id="rId2"/>
              </a:rPr>
              <a:t>://</a:t>
            </a:r>
            <a:r>
              <a:rPr lang="en-GB" sz="1800" dirty="0" smtClean="0">
                <a:latin typeface="Lucida Sans" panose="020B0602030504020204" pitchFamily="34" charset="0"/>
                <a:hlinkClick r:id="rId2"/>
              </a:rPr>
              <a:t>www.bbc.co.uk/news/uk-wales-politics-3692456</a:t>
            </a:r>
            <a:r>
              <a:rPr lang="en-GB" sz="1800" dirty="0" smtClean="0">
                <a:latin typeface="Lucida Sans" panose="020B0602030504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latin typeface="Lucida Sans" panose="020B0602030504020204" pitchFamily="34" charset="0"/>
              </a:rPr>
              <a:t>BBC (2019) </a:t>
            </a:r>
            <a:r>
              <a:rPr lang="en-GB" sz="1800" i="1" dirty="0">
                <a:latin typeface="Lucida Sans" panose="020B0602030504020204" pitchFamily="34" charset="0"/>
              </a:rPr>
              <a:t>Million Welsh speakers target by 2050 backed by UK </a:t>
            </a:r>
            <a:r>
              <a:rPr lang="en-GB" sz="1800" i="1" dirty="0" smtClean="0">
                <a:latin typeface="Lucida Sans" panose="020B0602030504020204" pitchFamily="34" charset="0"/>
              </a:rPr>
              <a:t>minister</a:t>
            </a:r>
            <a:r>
              <a:rPr lang="en-GB" sz="1800" dirty="0" smtClean="0">
                <a:latin typeface="Lucida Sans" panose="020B0602030504020204" pitchFamily="34" charset="0"/>
              </a:rPr>
              <a:t>. Available at</a:t>
            </a:r>
            <a:r>
              <a:rPr lang="en-GB" sz="1800" dirty="0">
                <a:latin typeface="Lucida Sans" panose="020B0602030504020204" pitchFamily="34" charset="0"/>
              </a:rPr>
              <a:t>: </a:t>
            </a:r>
            <a:r>
              <a:rPr lang="en-GB" sz="1800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GB" sz="1800" dirty="0" smtClean="0">
                <a:latin typeface="Lucida Sans" panose="020B0602030504020204" pitchFamily="34" charset="0"/>
                <a:hlinkClick r:id="rId3"/>
              </a:rPr>
              <a:t>www.bbc.co.uk/news/uk-wales-48824510</a:t>
            </a:r>
            <a:r>
              <a:rPr lang="en-GB" sz="1800" dirty="0">
                <a:latin typeface="Lucida Sans" panose="020B0602030504020204" pitchFamily="34" charset="0"/>
              </a:rPr>
              <a:t> [Accessed: March 13 2021</a:t>
            </a:r>
            <a:r>
              <a:rPr lang="en-GB" sz="1800" dirty="0" smtClean="0">
                <a:latin typeface="Lucida Sans" panose="020B0602030504020204" pitchFamily="34" charset="0"/>
              </a:rPr>
              <a:t>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 err="1" smtClean="0">
                <a:latin typeface="Lucida Sans" panose="020B0602030504020204" pitchFamily="34" charset="0"/>
              </a:rPr>
              <a:t>Booktrust</a:t>
            </a:r>
            <a:r>
              <a:rPr lang="en-GB" sz="1800" dirty="0" smtClean="0">
                <a:latin typeface="Lucida Sans" panose="020B0602030504020204" pitchFamily="34" charset="0"/>
              </a:rPr>
              <a:t> (2019) </a:t>
            </a:r>
            <a:r>
              <a:rPr lang="en-GB" sz="1800" i="1" dirty="0">
                <a:latin typeface="Lucida Sans" panose="020B0602030504020204" pitchFamily="34" charset="0"/>
              </a:rPr>
              <a:t>Dual language. </a:t>
            </a:r>
            <a:r>
              <a:rPr lang="en-GB" sz="1800" dirty="0">
                <a:latin typeface="Lucida Sans" panose="020B0602030504020204" pitchFamily="34" charset="0"/>
                <a:hlinkClick r:id="rId4"/>
              </a:rPr>
              <a:t>https://www.booktrust.org.uk/what-we-do/programmes-and-campaigns/bookstart/practitioners/additional-offers/dual-language-books</a:t>
            </a:r>
            <a:r>
              <a:rPr lang="en-GB" sz="1800" dirty="0" smtClean="0">
                <a:latin typeface="Lucida Sans" panose="020B0602030504020204" pitchFamily="34" charset="0"/>
                <a:hlinkClick r:id="rId4"/>
              </a:rPr>
              <a:t>/</a:t>
            </a:r>
            <a:r>
              <a:rPr lang="en-GB" sz="1800" dirty="0" smtClean="0">
                <a:latin typeface="Lucida Sans" panose="020B0602030504020204" pitchFamily="34" charset="0"/>
              </a:rPr>
              <a:t> [Accessed: March 16 2021].</a:t>
            </a:r>
            <a:endParaRPr lang="en-GB" sz="1800" dirty="0" smtClean="0">
              <a:latin typeface="Lucida Sans" panose="020B0602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 err="1" smtClean="0">
                <a:latin typeface="Lucida Sans" panose="020B0602030504020204" pitchFamily="34" charset="0"/>
              </a:rPr>
              <a:t>Cymraeg</a:t>
            </a:r>
            <a:r>
              <a:rPr lang="en-GB" sz="1800" dirty="0">
                <a:latin typeface="Lucida Sans" panose="020B0602030504020204" pitchFamily="34" charset="0"/>
              </a:rPr>
              <a:t> (2017) </a:t>
            </a:r>
            <a:r>
              <a:rPr lang="en-GB" sz="1800" i="1" dirty="0">
                <a:latin typeface="Lucida Sans" panose="020B0602030504020204" pitchFamily="34" charset="0"/>
              </a:rPr>
              <a:t>Welsh Language Strategy - </a:t>
            </a:r>
            <a:r>
              <a:rPr lang="en-GB" sz="1800" i="1" dirty="0" err="1">
                <a:latin typeface="Lucida Sans" panose="020B0602030504020204" pitchFamily="34" charset="0"/>
              </a:rPr>
              <a:t>Cymraeg</a:t>
            </a:r>
            <a:r>
              <a:rPr lang="en-GB" sz="1800" i="1" dirty="0">
                <a:latin typeface="Lucida Sans" panose="020B0602030504020204" pitchFamily="34" charset="0"/>
              </a:rPr>
              <a:t> 2050 A million Welsh </a:t>
            </a:r>
            <a:r>
              <a:rPr lang="en-GB" sz="1800" i="1" dirty="0" smtClean="0">
                <a:latin typeface="Lucida Sans" panose="020B0602030504020204" pitchFamily="34" charset="0"/>
              </a:rPr>
              <a:t>speakers. </a:t>
            </a:r>
            <a:r>
              <a:rPr lang="en-GB" sz="1800" dirty="0">
                <a:latin typeface="Lucida Sans" panose="020B0602030504020204" pitchFamily="34" charset="0"/>
              </a:rPr>
              <a:t>Available at: </a:t>
            </a:r>
            <a:r>
              <a:rPr lang="en-GB" sz="1800" dirty="0">
                <a:latin typeface="Lucida Sans" panose="020B0602030504020204" pitchFamily="34" charset="0"/>
                <a:hlinkClick r:id="rId5"/>
              </a:rPr>
              <a:t>https://</a:t>
            </a:r>
            <a:r>
              <a:rPr lang="en-GB" sz="1800" dirty="0" smtClean="0">
                <a:latin typeface="Lucida Sans" panose="020B0602030504020204" pitchFamily="34" charset="0"/>
                <a:hlinkClick r:id="rId5"/>
              </a:rPr>
              <a:t>www.youtube.com/watch?v=QUzi8OiLMU0</a:t>
            </a:r>
            <a:r>
              <a:rPr lang="en-GB" sz="1800" dirty="0" smtClean="0">
                <a:latin typeface="Lucida Sans" panose="020B0602030504020204" pitchFamily="34" charset="0"/>
              </a:rPr>
              <a:t> </a:t>
            </a:r>
            <a:r>
              <a:rPr lang="en-GB" sz="1800" dirty="0">
                <a:latin typeface="Lucida Sans" panose="020B0602030504020204" pitchFamily="34" charset="0"/>
              </a:rPr>
              <a:t>[Accessed: March 13 2021</a:t>
            </a:r>
            <a:r>
              <a:rPr lang="en-GB" sz="1800" dirty="0" smtClean="0">
                <a:latin typeface="Lucida Sans" panose="020B0602030504020204" pitchFamily="34" charset="0"/>
              </a:rPr>
              <a:t>].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9671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884" y="365128"/>
            <a:ext cx="11037916" cy="831906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Cyfeiriadau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References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8545" y="1451956"/>
            <a:ext cx="11693237" cy="4725007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600" dirty="0">
                <a:latin typeface="Lucida Sans" panose="020B0602030504020204" pitchFamily="34" charset="0"/>
              </a:rPr>
              <a:t>S4C (2021) </a:t>
            </a:r>
            <a:r>
              <a:rPr lang="en-GB" sz="1600" i="1" dirty="0" err="1">
                <a:latin typeface="Lucida Sans" panose="020B0602030504020204" pitchFamily="34" charset="0"/>
              </a:rPr>
              <a:t>Amser</a:t>
            </a:r>
            <a:r>
              <a:rPr lang="en-GB" sz="1600" i="1" dirty="0">
                <a:latin typeface="Lucida Sans" panose="020B0602030504020204" pitchFamily="34" charset="0"/>
              </a:rPr>
              <a:t> </a:t>
            </a:r>
            <a:r>
              <a:rPr lang="en-GB" sz="1600" i="1" dirty="0" err="1">
                <a:latin typeface="Lucida Sans" panose="020B0602030504020204" pitchFamily="34" charset="0"/>
              </a:rPr>
              <a:t>Symud</a:t>
            </a:r>
            <a:r>
              <a:rPr lang="en-GB" sz="1600" i="1" dirty="0">
                <a:latin typeface="Lucida Sans" panose="020B0602030504020204" pitchFamily="34" charset="0"/>
              </a:rPr>
              <a:t> </a:t>
            </a:r>
            <a:r>
              <a:rPr lang="en-GB" sz="1600" i="1" dirty="0" err="1">
                <a:latin typeface="Lucida Sans" panose="020B0602030504020204" pitchFamily="34" charset="0"/>
              </a:rPr>
              <a:t>Jamborî</a:t>
            </a:r>
            <a:r>
              <a:rPr lang="en-GB" sz="1600" i="1" dirty="0">
                <a:latin typeface="Lucida Sans" panose="020B0602030504020204" pitchFamily="34" charset="0"/>
              </a:rPr>
              <a:t>! | Welsh Children's Dance and Movement playlist. </a:t>
            </a:r>
            <a:r>
              <a:rPr lang="en-GB" sz="1600" dirty="0">
                <a:latin typeface="Lucida Sans" panose="020B0602030504020204" pitchFamily="34" charset="0"/>
              </a:rPr>
              <a:t>[video]. Available at: </a:t>
            </a:r>
            <a:r>
              <a:rPr lang="en-GB" sz="1600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GB" sz="1600" dirty="0" smtClean="0">
                <a:latin typeface="Lucida Sans" panose="020B0602030504020204" pitchFamily="34" charset="0"/>
                <a:hlinkClick r:id="rId3"/>
              </a:rPr>
              <a:t>www.youtube.com/watch?v=Q8l2SsPEXi0</a:t>
            </a:r>
            <a:r>
              <a:rPr lang="en-GB" sz="1600" dirty="0" smtClean="0">
                <a:latin typeface="Lucida Sans" panose="020B0602030504020204" pitchFamily="34" charset="0"/>
              </a:rPr>
              <a:t>  </a:t>
            </a:r>
            <a:r>
              <a:rPr lang="en-GB" sz="1600" dirty="0">
                <a:latin typeface="Lucida Sans" panose="020B0602030504020204" pitchFamily="34" charset="0"/>
              </a:rPr>
              <a:t>[Accessed: March 16 2021</a:t>
            </a:r>
            <a:r>
              <a:rPr lang="en-GB" sz="1600" dirty="0" smtClean="0">
                <a:latin typeface="Lucida Sans" panose="020B0602030504020204" pitchFamily="34" charset="0"/>
              </a:rPr>
              <a:t>].</a:t>
            </a:r>
            <a:endParaRPr lang="en-GB" sz="1600" dirty="0" smtClean="0">
              <a:latin typeface="Lucida Sans" panose="020B0602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 smtClean="0">
                <a:latin typeface="Lucida Sans" panose="020B0602030504020204" pitchFamily="34" charset="0"/>
              </a:rPr>
              <a:t>Welsh </a:t>
            </a:r>
            <a:r>
              <a:rPr lang="en-GB" sz="1600" dirty="0" smtClean="0">
                <a:latin typeface="Lucida Sans" panose="020B0602030504020204" pitchFamily="34" charset="0"/>
              </a:rPr>
              <a:t>Assembly Government (2003) </a:t>
            </a:r>
            <a:r>
              <a:rPr lang="en-GB" sz="1600" i="1" dirty="0" smtClean="0">
                <a:latin typeface="Lucida Sans" panose="020B0602030504020204" pitchFamily="34" charset="0"/>
              </a:rPr>
              <a:t>A National Action Plan for a Bilingual Wales</a:t>
            </a:r>
            <a:r>
              <a:rPr lang="en-GB" sz="1600" dirty="0" smtClean="0">
                <a:latin typeface="Lucida Sans" panose="020B0602030504020204" pitchFamily="34" charset="0"/>
              </a:rPr>
              <a:t>. </a:t>
            </a:r>
            <a:r>
              <a:rPr lang="en-GB" sz="1600" dirty="0">
                <a:latin typeface="Lucida Sans" panose="020B0602030504020204" pitchFamily="34" charset="0"/>
              </a:rPr>
              <a:t>Available at: </a:t>
            </a:r>
            <a:r>
              <a:rPr lang="en-GB" sz="1600" dirty="0">
                <a:latin typeface="Lucida Sans" panose="020B0602030504020204" pitchFamily="34" charset="0"/>
                <a:hlinkClick r:id="rId4"/>
              </a:rPr>
              <a:t>https://</a:t>
            </a:r>
            <a:r>
              <a:rPr lang="en-GB" sz="1600" dirty="0" smtClean="0">
                <a:latin typeface="Lucida Sans" panose="020B0602030504020204" pitchFamily="34" charset="0"/>
                <a:hlinkClick r:id="rId4"/>
              </a:rPr>
              <a:t>www.valeofglamorgan.gov.uk/Documents/Living/Planning/Policy/LDP/Examination-Documents-2015/Iaith-Pawbe-A-National-Action-Plan-for-a-Bilingual-Wales-2003.pdf</a:t>
            </a:r>
            <a:r>
              <a:rPr lang="en-GB" sz="1600" dirty="0" smtClean="0">
                <a:latin typeface="Lucida Sans" panose="020B0602030504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 smtClean="0">
                <a:latin typeface="Lucida Sans" panose="020B0602030504020204" pitchFamily="34" charset="0"/>
              </a:rPr>
              <a:t>Welsh </a:t>
            </a:r>
            <a:r>
              <a:rPr lang="en-GB" sz="1600" dirty="0">
                <a:latin typeface="Lucida Sans" panose="020B0602030504020204" pitchFamily="34" charset="0"/>
              </a:rPr>
              <a:t>Assembly Government (2008) </a:t>
            </a:r>
            <a:r>
              <a:rPr lang="en-GB" sz="1600" i="1" dirty="0">
                <a:latin typeface="Lucida Sans" panose="020B0602030504020204" pitchFamily="34" charset="0"/>
              </a:rPr>
              <a:t>Framework for </a:t>
            </a:r>
            <a:r>
              <a:rPr lang="en-GB" sz="1600" i="1" dirty="0" smtClean="0">
                <a:latin typeface="Lucida Sans" panose="020B0602030504020204" pitchFamily="34" charset="0"/>
              </a:rPr>
              <a:t>Children’s Learning for 3 </a:t>
            </a:r>
            <a:r>
              <a:rPr lang="en-GB" sz="1600" i="1" dirty="0">
                <a:latin typeface="Lucida Sans" panose="020B0602030504020204" pitchFamily="34" charset="0"/>
              </a:rPr>
              <a:t>to 7-year-olds in </a:t>
            </a:r>
            <a:r>
              <a:rPr lang="en-GB" sz="1600" i="1" dirty="0" smtClean="0">
                <a:latin typeface="Lucida Sans" panose="020B0602030504020204" pitchFamily="34" charset="0"/>
              </a:rPr>
              <a:t>Wales. </a:t>
            </a:r>
            <a:r>
              <a:rPr lang="en-GB" sz="1600" dirty="0">
                <a:latin typeface="Lucida Sans" panose="020B0602030504020204" pitchFamily="34" charset="0"/>
              </a:rPr>
              <a:t>Available at: </a:t>
            </a:r>
            <a:r>
              <a:rPr lang="en-GB" sz="1600" dirty="0">
                <a:latin typeface="Lucida Sans" panose="020B0602030504020204" pitchFamily="34" charset="0"/>
                <a:hlinkClick r:id="rId5"/>
              </a:rPr>
              <a:t>http://</a:t>
            </a:r>
            <a:r>
              <a:rPr lang="en-GB" sz="1600" dirty="0" smtClean="0">
                <a:latin typeface="Lucida Sans" panose="020B0602030504020204" pitchFamily="34" charset="0"/>
                <a:hlinkClick r:id="rId5"/>
              </a:rPr>
              <a:t>www.wasacre.org.uk/publications/wag/E-framework3-7yr_Wales.pdf</a:t>
            </a:r>
            <a:r>
              <a:rPr lang="en-GB" sz="1600" dirty="0">
                <a:latin typeface="Lucida Sans" panose="020B0602030504020204" pitchFamily="34" charset="0"/>
              </a:rPr>
              <a:t> [Accessed: March 13 2021</a:t>
            </a:r>
            <a:r>
              <a:rPr lang="en-GB" sz="1600" dirty="0" smtClean="0">
                <a:latin typeface="Lucida Sans" panose="020B0602030504020204" pitchFamily="34" charset="0"/>
              </a:rPr>
              <a:t>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 smtClean="0">
                <a:latin typeface="Lucida Sans" panose="020B0602030504020204" pitchFamily="34" charset="0"/>
              </a:rPr>
              <a:t>Welsh Government (2020) </a:t>
            </a:r>
            <a:r>
              <a:rPr lang="en-GB" sz="1600" i="1" dirty="0" smtClean="0">
                <a:latin typeface="Lucida Sans" panose="020B0602030504020204" pitchFamily="34" charset="0"/>
              </a:rPr>
              <a:t>Languages, Literacy and Communication. </a:t>
            </a:r>
            <a:r>
              <a:rPr lang="en-GB" sz="1600" dirty="0">
                <a:latin typeface="Lucida Sans" panose="020B0602030504020204" pitchFamily="34" charset="0"/>
              </a:rPr>
              <a:t>Available at: </a:t>
            </a:r>
            <a:r>
              <a:rPr lang="en-GB" sz="1600" dirty="0">
                <a:latin typeface="Lucida Sans" panose="020B0602030504020204" pitchFamily="34" charset="0"/>
                <a:hlinkClick r:id="rId6"/>
              </a:rPr>
              <a:t>https://hwb.gov.wales/curriculum-for-wales/languages-literacy-and-communication</a:t>
            </a:r>
            <a:r>
              <a:rPr lang="en-GB" sz="1600" dirty="0" smtClean="0">
                <a:latin typeface="Lucida Sans" panose="020B0602030504020204" pitchFamily="34" charset="0"/>
                <a:hlinkClick r:id="rId6"/>
              </a:rPr>
              <a:t>/</a:t>
            </a:r>
            <a:r>
              <a:rPr lang="en-GB" sz="1600" dirty="0">
                <a:latin typeface="Lucida Sans" panose="020B0602030504020204" pitchFamily="34" charset="0"/>
              </a:rPr>
              <a:t> [Accessed: March 16 2021</a:t>
            </a:r>
            <a:r>
              <a:rPr lang="en-GB" sz="1600" dirty="0" smtClean="0">
                <a:latin typeface="Lucida Sans" panose="020B0602030504020204" pitchFamily="34" charset="0"/>
              </a:rPr>
              <a:t>].</a:t>
            </a:r>
            <a:endParaRPr lang="en-GB" sz="1600" dirty="0" smtClean="0">
              <a:latin typeface="Lucida Sans" panose="020B0602030504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 smtClean="0">
                <a:latin typeface="Lucida Sans" panose="020B0602030504020204" pitchFamily="34" charset="0"/>
              </a:rPr>
              <a:t>Welsh Language Commissioner (2021)</a:t>
            </a:r>
            <a:r>
              <a:rPr lang="en-GB" sz="1600" i="1" dirty="0" smtClean="0">
                <a:latin typeface="Lucida Sans" panose="020B0602030504020204" pitchFamily="34" charset="0"/>
              </a:rPr>
              <a:t> Homepage</a:t>
            </a:r>
            <a:r>
              <a:rPr lang="en-GB" sz="1600" dirty="0" smtClean="0">
                <a:latin typeface="Lucida Sans" panose="020B0602030504020204" pitchFamily="34" charset="0"/>
              </a:rPr>
              <a:t>. </a:t>
            </a:r>
            <a:r>
              <a:rPr lang="en-GB" sz="1600" dirty="0">
                <a:latin typeface="Lucida Sans" panose="020B0602030504020204" pitchFamily="34" charset="0"/>
              </a:rPr>
              <a:t>Available at: </a:t>
            </a:r>
            <a:r>
              <a:rPr lang="en-GB" sz="1600" dirty="0">
                <a:latin typeface="Lucida Sans" panose="020B0602030504020204" pitchFamily="34" charset="0"/>
                <a:hlinkClick r:id="rId7"/>
              </a:rPr>
              <a:t>https://www.welshlanguagecommissioner.wales</a:t>
            </a:r>
            <a:r>
              <a:rPr lang="en-GB" sz="1600" dirty="0" smtClean="0">
                <a:latin typeface="Lucida Sans" panose="020B0602030504020204" pitchFamily="34" charset="0"/>
                <a:hlinkClick r:id="rId7"/>
              </a:rPr>
              <a:t>/</a:t>
            </a:r>
            <a:r>
              <a:rPr lang="en-GB" sz="1600" dirty="0" smtClean="0">
                <a:latin typeface="Lucida Sans" panose="020B0602030504020204" pitchFamily="34" charset="0"/>
              </a:rPr>
              <a:t> </a:t>
            </a:r>
            <a:r>
              <a:rPr lang="en-GB" sz="1600" dirty="0">
                <a:latin typeface="Lucida Sans" panose="020B0602030504020204" pitchFamily="34" charset="0"/>
              </a:rPr>
              <a:t>[Accessed: March 13 2021].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2690933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</TotalTime>
  <Words>1901</Words>
  <Application>Microsoft Office PowerPoint</Application>
  <PresentationFormat>Widescreen</PresentationFormat>
  <Paragraphs>332</Paragraphs>
  <Slides>29</Slides>
  <Notes>23</Notes>
  <HiddenSlides>0</HiddenSlides>
  <MMClips>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ＭＳ Ｐゴシック</vt:lpstr>
      <vt:lpstr>Arial</vt:lpstr>
      <vt:lpstr>Calibri</vt:lpstr>
      <vt:lpstr>Calibri Light</vt:lpstr>
      <vt:lpstr>Lucida Sans</vt:lpstr>
      <vt:lpstr>Myriad Pro</vt:lpstr>
      <vt:lpstr>Times</vt:lpstr>
      <vt:lpstr>1_Office Theme</vt:lpstr>
      <vt:lpstr>PowerPoint Presentation</vt:lpstr>
      <vt:lpstr>Sgiliau Cyflogadwyedd/Trosglwyddadwy Employability/Transferable Skills</vt:lpstr>
      <vt:lpstr>Adnoddau Resources</vt:lpstr>
      <vt:lpstr>Cynnwys Contents</vt:lpstr>
      <vt:lpstr>Pynciau mor belled… Topics so far….</vt:lpstr>
      <vt:lpstr>John Saunders Lewis (1893-1985)</vt:lpstr>
      <vt:lpstr>Torri’r gyfraith a Phrotestio Breaking the Law and Protesting </vt:lpstr>
      <vt:lpstr>Ymladd dros hawliau cyfartal a statws a chefnogi addysg Fighting for equal rights, status and supporting education </vt:lpstr>
      <vt:lpstr>Deddfwriaeth i gefnogi’r iaith Gymraeg Legislation to support Welsh language</vt:lpstr>
      <vt:lpstr>Newididau i Ddeddfwriaeth a Polisi ers datganoli  Changes to Legislation and Policy since devolution</vt:lpstr>
      <vt:lpstr>Cwricwlwm Cymreig Curriculum Cymreig</vt:lpstr>
      <vt:lpstr>Diwylliannol      Cultural</vt:lpstr>
      <vt:lpstr>Ieithyddol    Linguistic</vt:lpstr>
      <vt:lpstr>Datblygiad Cymraeg yn y Cyfnod Sylfaen Welsh Language Development in the Foundation Phase</vt:lpstr>
      <vt:lpstr>Mesur y Gymraeg (Cymru) 2011 The Welsh Language (Wales) Measure 2011: </vt:lpstr>
      <vt:lpstr>Comisiynydd y Gymraeg Welsh Language Commissioner</vt:lpstr>
      <vt:lpstr>Comisiynydd y Gymraeg Welsh Language Commissioner</vt:lpstr>
      <vt:lpstr>Mentrau/Gwasanaethau Initiatives/Services</vt:lpstr>
      <vt:lpstr>PowerPoint Presentation</vt:lpstr>
      <vt:lpstr>PowerPoint Presentation</vt:lpstr>
      <vt:lpstr>PowerPoint Presentation</vt:lpstr>
      <vt:lpstr>Mentrau Iaith Language Initiatives </vt:lpstr>
      <vt:lpstr>PowerPoint Presentation</vt:lpstr>
      <vt:lpstr>Cwricwlwm i Gymru (Llywodraeth Cymru 2020) Curriculum for Wales (Welsh Government, 2020)</vt:lpstr>
      <vt:lpstr>Dyfodol Future </vt:lpstr>
      <vt:lpstr>Eich aseiniad… Your assignment…</vt:lpstr>
      <vt:lpstr>Beth nesaf…. What next….</vt:lpstr>
      <vt:lpstr>Cyfeiriadau References</vt:lpstr>
      <vt:lpstr>Cyfeiriadau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Rees-Edwards</dc:creator>
  <cp:lastModifiedBy>Alison Rees-Edwards</cp:lastModifiedBy>
  <cp:revision>29</cp:revision>
  <dcterms:created xsi:type="dcterms:W3CDTF">2021-02-24T15:05:36Z</dcterms:created>
  <dcterms:modified xsi:type="dcterms:W3CDTF">2021-03-16T16:19:06Z</dcterms:modified>
</cp:coreProperties>
</file>