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72"/>
  </p:notesMasterIdLst>
  <p:sldIdLst>
    <p:sldId id="257" r:id="rId5"/>
    <p:sldId id="764" r:id="rId6"/>
    <p:sldId id="815" r:id="rId7"/>
    <p:sldId id="817" r:id="rId8"/>
    <p:sldId id="338" r:id="rId9"/>
    <p:sldId id="354" r:id="rId10"/>
    <p:sldId id="336" r:id="rId11"/>
    <p:sldId id="355" r:id="rId12"/>
    <p:sldId id="356" r:id="rId13"/>
    <p:sldId id="358" r:id="rId14"/>
    <p:sldId id="357" r:id="rId15"/>
    <p:sldId id="467" r:id="rId16"/>
    <p:sldId id="468" r:id="rId17"/>
    <p:sldId id="470" r:id="rId18"/>
    <p:sldId id="471" r:id="rId19"/>
    <p:sldId id="472" r:id="rId20"/>
    <p:sldId id="469" r:id="rId21"/>
    <p:sldId id="818" r:id="rId22"/>
    <p:sldId id="584" r:id="rId23"/>
    <p:sldId id="746" r:id="rId24"/>
    <p:sldId id="492" r:id="rId25"/>
    <p:sldId id="539" r:id="rId26"/>
    <p:sldId id="541" r:id="rId27"/>
    <p:sldId id="740" r:id="rId28"/>
    <p:sldId id="743" r:id="rId29"/>
    <p:sldId id="819" r:id="rId30"/>
    <p:sldId id="742" r:id="rId31"/>
    <p:sldId id="542" r:id="rId32"/>
    <p:sldId id="769" r:id="rId33"/>
    <p:sldId id="744" r:id="rId34"/>
    <p:sldId id="772" r:id="rId35"/>
    <p:sldId id="313" r:id="rId36"/>
    <p:sldId id="813" r:id="rId37"/>
    <p:sldId id="780" r:id="rId38"/>
    <p:sldId id="814" r:id="rId39"/>
    <p:sldId id="779" r:id="rId40"/>
    <p:sldId id="747" r:id="rId41"/>
    <p:sldId id="748" r:id="rId42"/>
    <p:sldId id="749" r:id="rId43"/>
    <p:sldId id="750" r:id="rId44"/>
    <p:sldId id="563" r:id="rId45"/>
    <p:sldId id="775" r:id="rId46"/>
    <p:sldId id="751" r:id="rId47"/>
    <p:sldId id="752" r:id="rId48"/>
    <p:sldId id="753" r:id="rId49"/>
    <p:sldId id="777" r:id="rId50"/>
    <p:sldId id="754" r:id="rId51"/>
    <p:sldId id="755" r:id="rId52"/>
    <p:sldId id="547" r:id="rId53"/>
    <p:sldId id="549" r:id="rId54"/>
    <p:sldId id="812" r:id="rId55"/>
    <p:sldId id="771" r:id="rId56"/>
    <p:sldId id="550" r:id="rId57"/>
    <p:sldId id="765" r:id="rId58"/>
    <p:sldId id="766" r:id="rId59"/>
    <p:sldId id="595" r:id="rId60"/>
    <p:sldId id="776" r:id="rId61"/>
    <p:sldId id="758" r:id="rId62"/>
    <p:sldId id="760" r:id="rId63"/>
    <p:sldId id="759" r:id="rId64"/>
    <p:sldId id="761" r:id="rId65"/>
    <p:sldId id="762" r:id="rId66"/>
    <p:sldId id="763" r:id="rId67"/>
    <p:sldId id="756" r:id="rId68"/>
    <p:sldId id="757" r:id="rId69"/>
    <p:sldId id="778" r:id="rId70"/>
    <p:sldId id="816"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9091" autoAdjust="0"/>
  </p:normalViewPr>
  <p:slideViewPr>
    <p:cSldViewPr snapToGrid="0">
      <p:cViewPr varScale="1">
        <p:scale>
          <a:sx n="92" d="100"/>
          <a:sy n="92" d="100"/>
        </p:scale>
        <p:origin x="75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slide" Target="slides/slide67.xml"/></Relationships>
</file>

<file path=ppt/diagrams/_rels/data1.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2C6C85-BCB7-48AE-AA17-1AA6B877CCD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45905AD-6A30-4983-8831-A06C8CAE1867}">
      <dgm:prSet/>
      <dgm:spPr/>
      <dgm:t>
        <a:bodyPr/>
        <a:lstStyle/>
        <a:p>
          <a:pPr>
            <a:lnSpc>
              <a:spcPct val="100000"/>
            </a:lnSpc>
          </a:pPr>
          <a:r>
            <a:rPr lang="en-GB" b="0" i="0" dirty="0">
              <a:solidFill>
                <a:srgbClr val="0070C0"/>
              </a:solidFill>
            </a:rPr>
            <a:t>Support brand building</a:t>
          </a:r>
          <a:endParaRPr lang="en-US" dirty="0">
            <a:solidFill>
              <a:srgbClr val="0070C0"/>
            </a:solidFill>
          </a:endParaRPr>
        </a:p>
      </dgm:t>
    </dgm:pt>
    <dgm:pt modelId="{CCA49CCF-E0EE-4E54-926C-1D7D20348E2F}" type="parTrans" cxnId="{795C77A8-A638-49EF-8CD5-C9A7AF91305C}">
      <dgm:prSet/>
      <dgm:spPr/>
      <dgm:t>
        <a:bodyPr/>
        <a:lstStyle/>
        <a:p>
          <a:endParaRPr lang="en-US">
            <a:solidFill>
              <a:srgbClr val="0070C0"/>
            </a:solidFill>
          </a:endParaRPr>
        </a:p>
      </dgm:t>
    </dgm:pt>
    <dgm:pt modelId="{7ABEB83D-50D3-4E60-BF95-0CDB9C1212C4}" type="sibTrans" cxnId="{795C77A8-A638-49EF-8CD5-C9A7AF91305C}">
      <dgm:prSet/>
      <dgm:spPr/>
      <dgm:t>
        <a:bodyPr/>
        <a:lstStyle/>
        <a:p>
          <a:endParaRPr lang="en-US">
            <a:solidFill>
              <a:srgbClr val="0070C0"/>
            </a:solidFill>
          </a:endParaRPr>
        </a:p>
      </dgm:t>
    </dgm:pt>
    <dgm:pt modelId="{6829C4A3-0CB5-47AF-BA65-5C42D57C3ACD}">
      <dgm:prSet/>
      <dgm:spPr/>
      <dgm:t>
        <a:bodyPr/>
        <a:lstStyle/>
        <a:p>
          <a:pPr>
            <a:lnSpc>
              <a:spcPct val="100000"/>
            </a:lnSpc>
          </a:pPr>
          <a:r>
            <a:rPr lang="en-GB" b="0" i="0" dirty="0">
              <a:solidFill>
                <a:srgbClr val="0070C0"/>
              </a:solidFill>
            </a:rPr>
            <a:t>Satisfy needs and aspirations of targeted groups of customers </a:t>
          </a:r>
          <a:endParaRPr lang="en-US" dirty="0">
            <a:solidFill>
              <a:srgbClr val="0070C0"/>
            </a:solidFill>
          </a:endParaRPr>
        </a:p>
      </dgm:t>
    </dgm:pt>
    <dgm:pt modelId="{84342C81-DAAE-45DB-9565-8723555BD32B}" type="parTrans" cxnId="{D5F17A89-D61E-451B-AEEC-489164F149EA}">
      <dgm:prSet/>
      <dgm:spPr/>
      <dgm:t>
        <a:bodyPr/>
        <a:lstStyle/>
        <a:p>
          <a:endParaRPr lang="en-US">
            <a:solidFill>
              <a:srgbClr val="0070C0"/>
            </a:solidFill>
          </a:endParaRPr>
        </a:p>
      </dgm:t>
    </dgm:pt>
    <dgm:pt modelId="{44509500-CB53-4ABA-83AF-D67AE656F653}" type="sibTrans" cxnId="{D5F17A89-D61E-451B-AEEC-489164F149EA}">
      <dgm:prSet/>
      <dgm:spPr/>
      <dgm:t>
        <a:bodyPr/>
        <a:lstStyle/>
        <a:p>
          <a:endParaRPr lang="en-US">
            <a:solidFill>
              <a:srgbClr val="0070C0"/>
            </a:solidFill>
          </a:endParaRPr>
        </a:p>
      </dgm:t>
    </dgm:pt>
    <dgm:pt modelId="{A760C5F9-780C-4F78-B65F-103BD63F0A3A}">
      <dgm:prSet/>
      <dgm:spPr/>
      <dgm:t>
        <a:bodyPr/>
        <a:lstStyle/>
        <a:p>
          <a:pPr>
            <a:lnSpc>
              <a:spcPct val="100000"/>
            </a:lnSpc>
          </a:pPr>
          <a:r>
            <a:rPr lang="en-US" dirty="0">
              <a:solidFill>
                <a:srgbClr val="0070C0"/>
              </a:solidFill>
            </a:rPr>
            <a:t>Differentiate from competition</a:t>
          </a:r>
        </a:p>
      </dgm:t>
    </dgm:pt>
    <dgm:pt modelId="{77D0304B-9C73-4DDD-BA19-1DE2438C43D3}" type="parTrans" cxnId="{0AFFC16C-F65B-482B-8A92-13142F47F15A}">
      <dgm:prSet/>
      <dgm:spPr/>
      <dgm:t>
        <a:bodyPr/>
        <a:lstStyle/>
        <a:p>
          <a:endParaRPr lang="en-GB"/>
        </a:p>
      </dgm:t>
    </dgm:pt>
    <dgm:pt modelId="{DE1CAE1D-AEFE-4821-9381-31FEB9033552}" type="sibTrans" cxnId="{0AFFC16C-F65B-482B-8A92-13142F47F15A}">
      <dgm:prSet/>
      <dgm:spPr/>
      <dgm:t>
        <a:bodyPr/>
        <a:lstStyle/>
        <a:p>
          <a:endParaRPr lang="en-GB"/>
        </a:p>
      </dgm:t>
    </dgm:pt>
    <dgm:pt modelId="{CA2AF96F-1907-441B-B695-BA5AF30CCBFB}" type="pres">
      <dgm:prSet presAssocID="{1E2C6C85-BCB7-48AE-AA17-1AA6B877CCDF}" presName="root" presStyleCnt="0">
        <dgm:presLayoutVars>
          <dgm:dir/>
          <dgm:resizeHandles val="exact"/>
        </dgm:presLayoutVars>
      </dgm:prSet>
      <dgm:spPr/>
    </dgm:pt>
    <dgm:pt modelId="{7924042E-4DEA-48CD-B9FD-AE1C8EE5AE87}" type="pres">
      <dgm:prSet presAssocID="{945905AD-6A30-4983-8831-A06C8CAE1867}" presName="compNode" presStyleCnt="0"/>
      <dgm:spPr/>
    </dgm:pt>
    <dgm:pt modelId="{36354DD7-42BA-4A56-B535-A85895D297EE}" type="pres">
      <dgm:prSet presAssocID="{945905AD-6A30-4983-8831-A06C8CAE1867}" presName="bgRect" presStyleLbl="bgShp" presStyleIdx="0" presStyleCnt="3"/>
      <dgm:spPr/>
    </dgm:pt>
    <dgm:pt modelId="{4BA5F772-CF21-4B74-ACB1-97F00CBFEC48}" type="pres">
      <dgm:prSet presAssocID="{945905AD-6A30-4983-8831-A06C8CAE186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FAEB1BF8-E071-41BB-8136-AFD41C150625}" type="pres">
      <dgm:prSet presAssocID="{945905AD-6A30-4983-8831-A06C8CAE1867}" presName="spaceRect" presStyleCnt="0"/>
      <dgm:spPr/>
    </dgm:pt>
    <dgm:pt modelId="{BDB13525-058B-47B6-9581-6191EB94AEC7}" type="pres">
      <dgm:prSet presAssocID="{945905AD-6A30-4983-8831-A06C8CAE1867}" presName="parTx" presStyleLbl="revTx" presStyleIdx="0" presStyleCnt="3">
        <dgm:presLayoutVars>
          <dgm:chMax val="0"/>
          <dgm:chPref val="0"/>
        </dgm:presLayoutVars>
      </dgm:prSet>
      <dgm:spPr/>
    </dgm:pt>
    <dgm:pt modelId="{142FBBB5-437B-48B8-AD03-4B5B1124BC54}" type="pres">
      <dgm:prSet presAssocID="{7ABEB83D-50D3-4E60-BF95-0CDB9C1212C4}" presName="sibTrans" presStyleCnt="0"/>
      <dgm:spPr/>
    </dgm:pt>
    <dgm:pt modelId="{0E25F31B-50E4-4F60-9199-51376102BA85}" type="pres">
      <dgm:prSet presAssocID="{A760C5F9-780C-4F78-B65F-103BD63F0A3A}" presName="compNode" presStyleCnt="0"/>
      <dgm:spPr/>
    </dgm:pt>
    <dgm:pt modelId="{E13B2E57-B7C6-471D-84CD-3570B6D1FDC0}" type="pres">
      <dgm:prSet presAssocID="{A760C5F9-780C-4F78-B65F-103BD63F0A3A}" presName="bgRect" presStyleLbl="bgShp" presStyleIdx="1" presStyleCnt="3"/>
      <dgm:spPr/>
    </dgm:pt>
    <dgm:pt modelId="{B9EAE657-5A68-4C27-9BCA-33677EDAD105}" type="pres">
      <dgm:prSet presAssocID="{A760C5F9-780C-4F78-B65F-103BD63F0A3A}" presName="iconRect" presStyleLbl="node1" presStyleIdx="1" presStyleCnt="3"/>
      <dgm:spPr/>
    </dgm:pt>
    <dgm:pt modelId="{77950C05-AFEA-4E4F-943F-FA245E433017}" type="pres">
      <dgm:prSet presAssocID="{A760C5F9-780C-4F78-B65F-103BD63F0A3A}" presName="spaceRect" presStyleCnt="0"/>
      <dgm:spPr/>
    </dgm:pt>
    <dgm:pt modelId="{51D3DBC8-649A-42CD-8BA1-577C9C6D2743}" type="pres">
      <dgm:prSet presAssocID="{A760C5F9-780C-4F78-B65F-103BD63F0A3A}" presName="parTx" presStyleLbl="revTx" presStyleIdx="1" presStyleCnt="3">
        <dgm:presLayoutVars>
          <dgm:chMax val="0"/>
          <dgm:chPref val="0"/>
        </dgm:presLayoutVars>
      </dgm:prSet>
      <dgm:spPr/>
    </dgm:pt>
    <dgm:pt modelId="{3E8A4039-4972-4905-BC1F-21B544D8D6F8}" type="pres">
      <dgm:prSet presAssocID="{DE1CAE1D-AEFE-4821-9381-31FEB9033552}" presName="sibTrans" presStyleCnt="0"/>
      <dgm:spPr/>
    </dgm:pt>
    <dgm:pt modelId="{C7BE501F-4DBB-46B4-9A92-F962BE91244E}" type="pres">
      <dgm:prSet presAssocID="{6829C4A3-0CB5-47AF-BA65-5C42D57C3ACD}" presName="compNode" presStyleCnt="0"/>
      <dgm:spPr/>
    </dgm:pt>
    <dgm:pt modelId="{EE53D511-FD53-4CE7-8F09-FDC688A072CF}" type="pres">
      <dgm:prSet presAssocID="{6829C4A3-0CB5-47AF-BA65-5C42D57C3ACD}" presName="bgRect" presStyleLbl="bgShp" presStyleIdx="2" presStyleCnt="3"/>
      <dgm:spPr/>
    </dgm:pt>
    <dgm:pt modelId="{DBF05E9B-EE04-4E99-A658-5F7BAA9F3B3B}" type="pres">
      <dgm:prSet presAssocID="{6829C4A3-0CB5-47AF-BA65-5C42D57C3AC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338DBBDF-DD84-4AB5-ACDD-66B9D9857FA6}" type="pres">
      <dgm:prSet presAssocID="{6829C4A3-0CB5-47AF-BA65-5C42D57C3ACD}" presName="spaceRect" presStyleCnt="0"/>
      <dgm:spPr/>
    </dgm:pt>
    <dgm:pt modelId="{975B8ED5-62E5-4C02-B22A-840FC41542A0}" type="pres">
      <dgm:prSet presAssocID="{6829C4A3-0CB5-47AF-BA65-5C42D57C3ACD}" presName="parTx" presStyleLbl="revTx" presStyleIdx="2" presStyleCnt="3">
        <dgm:presLayoutVars>
          <dgm:chMax val="0"/>
          <dgm:chPref val="0"/>
        </dgm:presLayoutVars>
      </dgm:prSet>
      <dgm:spPr/>
    </dgm:pt>
  </dgm:ptLst>
  <dgm:cxnLst>
    <dgm:cxn modelId="{B6608B0A-8825-4557-AE7F-95612E0C189C}" type="presOf" srcId="{945905AD-6A30-4983-8831-A06C8CAE1867}" destId="{BDB13525-058B-47B6-9581-6191EB94AEC7}" srcOrd="0" destOrd="0" presId="urn:microsoft.com/office/officeart/2018/2/layout/IconVerticalSolidList"/>
    <dgm:cxn modelId="{0AFFC16C-F65B-482B-8A92-13142F47F15A}" srcId="{1E2C6C85-BCB7-48AE-AA17-1AA6B877CCDF}" destId="{A760C5F9-780C-4F78-B65F-103BD63F0A3A}" srcOrd="1" destOrd="0" parTransId="{77D0304B-9C73-4DDD-BA19-1DE2438C43D3}" sibTransId="{DE1CAE1D-AEFE-4821-9381-31FEB9033552}"/>
    <dgm:cxn modelId="{46E2A34D-D450-46A4-B6A5-56BBE6DDE6AB}" type="presOf" srcId="{A760C5F9-780C-4F78-B65F-103BD63F0A3A}" destId="{51D3DBC8-649A-42CD-8BA1-577C9C6D2743}" srcOrd="0" destOrd="0" presId="urn:microsoft.com/office/officeart/2018/2/layout/IconVerticalSolidList"/>
    <dgm:cxn modelId="{0C649B56-2044-4D9D-86A8-ADC537E2A6C8}" type="presOf" srcId="{1E2C6C85-BCB7-48AE-AA17-1AA6B877CCDF}" destId="{CA2AF96F-1907-441B-B695-BA5AF30CCBFB}" srcOrd="0" destOrd="0" presId="urn:microsoft.com/office/officeart/2018/2/layout/IconVerticalSolidList"/>
    <dgm:cxn modelId="{D5F17A89-D61E-451B-AEEC-489164F149EA}" srcId="{1E2C6C85-BCB7-48AE-AA17-1AA6B877CCDF}" destId="{6829C4A3-0CB5-47AF-BA65-5C42D57C3ACD}" srcOrd="2" destOrd="0" parTransId="{84342C81-DAAE-45DB-9565-8723555BD32B}" sibTransId="{44509500-CB53-4ABA-83AF-D67AE656F653}"/>
    <dgm:cxn modelId="{E58F3DA2-BCA7-48E2-9C29-F099CEBE84FC}" type="presOf" srcId="{6829C4A3-0CB5-47AF-BA65-5C42D57C3ACD}" destId="{975B8ED5-62E5-4C02-B22A-840FC41542A0}" srcOrd="0" destOrd="0" presId="urn:microsoft.com/office/officeart/2018/2/layout/IconVerticalSolidList"/>
    <dgm:cxn modelId="{795C77A8-A638-49EF-8CD5-C9A7AF91305C}" srcId="{1E2C6C85-BCB7-48AE-AA17-1AA6B877CCDF}" destId="{945905AD-6A30-4983-8831-A06C8CAE1867}" srcOrd="0" destOrd="0" parTransId="{CCA49CCF-E0EE-4E54-926C-1D7D20348E2F}" sibTransId="{7ABEB83D-50D3-4E60-BF95-0CDB9C1212C4}"/>
    <dgm:cxn modelId="{A113BE9B-E86B-4108-8379-52324EEDB262}" type="presParOf" srcId="{CA2AF96F-1907-441B-B695-BA5AF30CCBFB}" destId="{7924042E-4DEA-48CD-B9FD-AE1C8EE5AE87}" srcOrd="0" destOrd="0" presId="urn:microsoft.com/office/officeart/2018/2/layout/IconVerticalSolidList"/>
    <dgm:cxn modelId="{05E51D25-A96B-4567-A3EB-FCE8D4CA1294}" type="presParOf" srcId="{7924042E-4DEA-48CD-B9FD-AE1C8EE5AE87}" destId="{36354DD7-42BA-4A56-B535-A85895D297EE}" srcOrd="0" destOrd="0" presId="urn:microsoft.com/office/officeart/2018/2/layout/IconVerticalSolidList"/>
    <dgm:cxn modelId="{9CB85673-C49A-4917-A7A4-1F183DCC7890}" type="presParOf" srcId="{7924042E-4DEA-48CD-B9FD-AE1C8EE5AE87}" destId="{4BA5F772-CF21-4B74-ACB1-97F00CBFEC48}" srcOrd="1" destOrd="0" presId="urn:microsoft.com/office/officeart/2018/2/layout/IconVerticalSolidList"/>
    <dgm:cxn modelId="{DCA49AEC-4BA7-40DD-BFA5-A3C7591159B7}" type="presParOf" srcId="{7924042E-4DEA-48CD-B9FD-AE1C8EE5AE87}" destId="{FAEB1BF8-E071-41BB-8136-AFD41C150625}" srcOrd="2" destOrd="0" presId="urn:microsoft.com/office/officeart/2018/2/layout/IconVerticalSolidList"/>
    <dgm:cxn modelId="{B2399A44-4431-4229-AD93-816A0266591E}" type="presParOf" srcId="{7924042E-4DEA-48CD-B9FD-AE1C8EE5AE87}" destId="{BDB13525-058B-47B6-9581-6191EB94AEC7}" srcOrd="3" destOrd="0" presId="urn:microsoft.com/office/officeart/2018/2/layout/IconVerticalSolidList"/>
    <dgm:cxn modelId="{2EB926E3-6553-4877-91B1-D361247A8D7B}" type="presParOf" srcId="{CA2AF96F-1907-441B-B695-BA5AF30CCBFB}" destId="{142FBBB5-437B-48B8-AD03-4B5B1124BC54}" srcOrd="1" destOrd="0" presId="urn:microsoft.com/office/officeart/2018/2/layout/IconVerticalSolidList"/>
    <dgm:cxn modelId="{0A30429B-2D29-464D-ADCA-1E98D7AFAB3B}" type="presParOf" srcId="{CA2AF96F-1907-441B-B695-BA5AF30CCBFB}" destId="{0E25F31B-50E4-4F60-9199-51376102BA85}" srcOrd="2" destOrd="0" presId="urn:microsoft.com/office/officeart/2018/2/layout/IconVerticalSolidList"/>
    <dgm:cxn modelId="{04F91B5B-3472-42DF-8F12-29F024F4210C}" type="presParOf" srcId="{0E25F31B-50E4-4F60-9199-51376102BA85}" destId="{E13B2E57-B7C6-471D-84CD-3570B6D1FDC0}" srcOrd="0" destOrd="0" presId="urn:microsoft.com/office/officeart/2018/2/layout/IconVerticalSolidList"/>
    <dgm:cxn modelId="{14EF5C52-2811-4504-BABE-ECA4CDFE8EE6}" type="presParOf" srcId="{0E25F31B-50E4-4F60-9199-51376102BA85}" destId="{B9EAE657-5A68-4C27-9BCA-33677EDAD105}" srcOrd="1" destOrd="0" presId="urn:microsoft.com/office/officeart/2018/2/layout/IconVerticalSolidList"/>
    <dgm:cxn modelId="{9103DAF7-84B3-44D0-84B0-2A48981761C0}" type="presParOf" srcId="{0E25F31B-50E4-4F60-9199-51376102BA85}" destId="{77950C05-AFEA-4E4F-943F-FA245E433017}" srcOrd="2" destOrd="0" presId="urn:microsoft.com/office/officeart/2018/2/layout/IconVerticalSolidList"/>
    <dgm:cxn modelId="{F09C5E0B-F52E-46EE-84E5-0AC75BEBBA62}" type="presParOf" srcId="{0E25F31B-50E4-4F60-9199-51376102BA85}" destId="{51D3DBC8-649A-42CD-8BA1-577C9C6D2743}" srcOrd="3" destOrd="0" presId="urn:microsoft.com/office/officeart/2018/2/layout/IconVerticalSolidList"/>
    <dgm:cxn modelId="{9A740FB6-FBFD-4D1B-9426-8871CC029FFA}" type="presParOf" srcId="{CA2AF96F-1907-441B-B695-BA5AF30CCBFB}" destId="{3E8A4039-4972-4905-BC1F-21B544D8D6F8}" srcOrd="3" destOrd="0" presId="urn:microsoft.com/office/officeart/2018/2/layout/IconVerticalSolidList"/>
    <dgm:cxn modelId="{6E31C3B7-FA93-47F1-A9C4-FC680CB3237B}" type="presParOf" srcId="{CA2AF96F-1907-441B-B695-BA5AF30CCBFB}" destId="{C7BE501F-4DBB-46B4-9A92-F962BE91244E}" srcOrd="4" destOrd="0" presId="urn:microsoft.com/office/officeart/2018/2/layout/IconVerticalSolidList"/>
    <dgm:cxn modelId="{787C0BBA-5319-4F5E-ABB8-45E143603E3A}" type="presParOf" srcId="{C7BE501F-4DBB-46B4-9A92-F962BE91244E}" destId="{EE53D511-FD53-4CE7-8F09-FDC688A072CF}" srcOrd="0" destOrd="0" presId="urn:microsoft.com/office/officeart/2018/2/layout/IconVerticalSolidList"/>
    <dgm:cxn modelId="{24F19B21-A947-442D-A698-5DF735BCEA09}" type="presParOf" srcId="{C7BE501F-4DBB-46B4-9A92-F962BE91244E}" destId="{DBF05E9B-EE04-4E99-A658-5F7BAA9F3B3B}" srcOrd="1" destOrd="0" presId="urn:microsoft.com/office/officeart/2018/2/layout/IconVerticalSolidList"/>
    <dgm:cxn modelId="{BC4D02DA-8FAB-437A-9D4F-582F7C8265F4}" type="presParOf" srcId="{C7BE501F-4DBB-46B4-9A92-F962BE91244E}" destId="{338DBBDF-DD84-4AB5-ACDD-66B9D9857FA6}" srcOrd="2" destOrd="0" presId="urn:microsoft.com/office/officeart/2018/2/layout/IconVerticalSolidList"/>
    <dgm:cxn modelId="{1A176C6A-C0FF-4838-BBC1-A10DBE249FBB}" type="presParOf" srcId="{C7BE501F-4DBB-46B4-9A92-F962BE91244E}" destId="{975B8ED5-62E5-4C02-B22A-840FC41542A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193FCB-A23E-475D-A3CD-8643FDF7F5E6}"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5E7A52F-3181-49B4-AAD4-6B31B3A75D3E}">
      <dgm:prSet custT="1"/>
      <dgm:spPr/>
      <dgm:t>
        <a:bodyPr/>
        <a:lstStyle/>
        <a:p>
          <a:r>
            <a:rPr lang="en-GB" sz="2000" b="0" i="0" baseline="0" dirty="0"/>
            <a:t>Very few companies differentiate their offering solely on one level.</a:t>
          </a:r>
          <a:endParaRPr lang="en-US" sz="2000" dirty="0"/>
        </a:p>
      </dgm:t>
    </dgm:pt>
    <dgm:pt modelId="{D0BD0565-252C-4303-B163-E5DBDAFA8B77}" type="parTrans" cxnId="{77D4F78A-84D2-4CB5-822F-7EEA5ADA7D95}">
      <dgm:prSet/>
      <dgm:spPr/>
      <dgm:t>
        <a:bodyPr/>
        <a:lstStyle/>
        <a:p>
          <a:endParaRPr lang="en-US" sz="2000"/>
        </a:p>
      </dgm:t>
    </dgm:pt>
    <dgm:pt modelId="{42AFB874-884F-4896-86A3-EA238CC8F0B7}" type="sibTrans" cxnId="{77D4F78A-84D2-4CB5-822F-7EEA5ADA7D95}">
      <dgm:prSet/>
      <dgm:spPr/>
      <dgm:t>
        <a:bodyPr/>
        <a:lstStyle/>
        <a:p>
          <a:endParaRPr lang="en-US" sz="2000"/>
        </a:p>
      </dgm:t>
    </dgm:pt>
    <dgm:pt modelId="{05CCFE89-6358-4090-8F76-5BDAFD418E3A}">
      <dgm:prSet custT="1"/>
      <dgm:spPr/>
      <dgm:t>
        <a:bodyPr/>
        <a:lstStyle/>
        <a:p>
          <a:r>
            <a:rPr lang="en-GB" sz="2000" b="0" i="0" baseline="0" dirty="0"/>
            <a:t>They tend to ensure that they differentiate their offerings to various extents on all three levels. </a:t>
          </a:r>
          <a:endParaRPr lang="en-US" sz="2000" dirty="0"/>
        </a:p>
      </dgm:t>
    </dgm:pt>
    <dgm:pt modelId="{2828B2E9-0A77-4777-86A0-BD50DBBDE57C}" type="parTrans" cxnId="{258B531A-9C5A-4C03-B656-FBA31B6B44CD}">
      <dgm:prSet/>
      <dgm:spPr/>
      <dgm:t>
        <a:bodyPr/>
        <a:lstStyle/>
        <a:p>
          <a:endParaRPr lang="en-US" sz="2000"/>
        </a:p>
      </dgm:t>
    </dgm:pt>
    <dgm:pt modelId="{4520ECB0-5FA5-4EF4-B188-1873D4E2F179}" type="sibTrans" cxnId="{258B531A-9C5A-4C03-B656-FBA31B6B44CD}">
      <dgm:prSet/>
      <dgm:spPr/>
      <dgm:t>
        <a:bodyPr/>
        <a:lstStyle/>
        <a:p>
          <a:endParaRPr lang="en-US" sz="2000"/>
        </a:p>
      </dgm:t>
    </dgm:pt>
    <dgm:pt modelId="{FDEFBA55-D5BE-45C4-A87E-49CFAA071E0F}" type="pres">
      <dgm:prSet presAssocID="{99193FCB-A23E-475D-A3CD-8643FDF7F5E6}" presName="hierChild1" presStyleCnt="0">
        <dgm:presLayoutVars>
          <dgm:chPref val="1"/>
          <dgm:dir/>
          <dgm:animOne val="branch"/>
          <dgm:animLvl val="lvl"/>
          <dgm:resizeHandles/>
        </dgm:presLayoutVars>
      </dgm:prSet>
      <dgm:spPr/>
    </dgm:pt>
    <dgm:pt modelId="{3FFB3FB5-6CE5-4538-A48F-FD795849EAF8}" type="pres">
      <dgm:prSet presAssocID="{85E7A52F-3181-49B4-AAD4-6B31B3A75D3E}" presName="hierRoot1" presStyleCnt="0"/>
      <dgm:spPr/>
    </dgm:pt>
    <dgm:pt modelId="{9F6C62EE-64E1-4849-8C7C-8ABB469908AE}" type="pres">
      <dgm:prSet presAssocID="{85E7A52F-3181-49B4-AAD4-6B31B3A75D3E}" presName="composite" presStyleCnt="0"/>
      <dgm:spPr/>
    </dgm:pt>
    <dgm:pt modelId="{8EE83AC2-5607-46D3-8F3A-0CE6F4B7C19C}" type="pres">
      <dgm:prSet presAssocID="{85E7A52F-3181-49B4-AAD4-6B31B3A75D3E}" presName="background" presStyleLbl="node0" presStyleIdx="0" presStyleCnt="2"/>
      <dgm:spPr/>
    </dgm:pt>
    <dgm:pt modelId="{643EDE6E-3694-406F-8376-62B279FC1E1C}" type="pres">
      <dgm:prSet presAssocID="{85E7A52F-3181-49B4-AAD4-6B31B3A75D3E}" presName="text" presStyleLbl="fgAcc0" presStyleIdx="0" presStyleCnt="2">
        <dgm:presLayoutVars>
          <dgm:chPref val="3"/>
        </dgm:presLayoutVars>
      </dgm:prSet>
      <dgm:spPr/>
    </dgm:pt>
    <dgm:pt modelId="{2810022F-1AD3-48BC-832A-8A7D865577FF}" type="pres">
      <dgm:prSet presAssocID="{85E7A52F-3181-49B4-AAD4-6B31B3A75D3E}" presName="hierChild2" presStyleCnt="0"/>
      <dgm:spPr/>
    </dgm:pt>
    <dgm:pt modelId="{75F812F3-337D-40DA-B658-13C8E4C09315}" type="pres">
      <dgm:prSet presAssocID="{05CCFE89-6358-4090-8F76-5BDAFD418E3A}" presName="hierRoot1" presStyleCnt="0"/>
      <dgm:spPr/>
    </dgm:pt>
    <dgm:pt modelId="{490D729A-C25B-48E6-967C-E5305A117FC0}" type="pres">
      <dgm:prSet presAssocID="{05CCFE89-6358-4090-8F76-5BDAFD418E3A}" presName="composite" presStyleCnt="0"/>
      <dgm:spPr/>
    </dgm:pt>
    <dgm:pt modelId="{AF11E464-38A2-448D-BA79-4ED24A93BA24}" type="pres">
      <dgm:prSet presAssocID="{05CCFE89-6358-4090-8F76-5BDAFD418E3A}" presName="background" presStyleLbl="node0" presStyleIdx="1" presStyleCnt="2"/>
      <dgm:spPr/>
    </dgm:pt>
    <dgm:pt modelId="{DDE3E300-C002-4D0E-B06E-F740C2405555}" type="pres">
      <dgm:prSet presAssocID="{05CCFE89-6358-4090-8F76-5BDAFD418E3A}" presName="text" presStyleLbl="fgAcc0" presStyleIdx="1" presStyleCnt="2">
        <dgm:presLayoutVars>
          <dgm:chPref val="3"/>
        </dgm:presLayoutVars>
      </dgm:prSet>
      <dgm:spPr/>
    </dgm:pt>
    <dgm:pt modelId="{D9B47F68-7B20-47E8-ADC2-3014679979B6}" type="pres">
      <dgm:prSet presAssocID="{05CCFE89-6358-4090-8F76-5BDAFD418E3A}" presName="hierChild2" presStyleCnt="0"/>
      <dgm:spPr/>
    </dgm:pt>
  </dgm:ptLst>
  <dgm:cxnLst>
    <dgm:cxn modelId="{258B531A-9C5A-4C03-B656-FBA31B6B44CD}" srcId="{99193FCB-A23E-475D-A3CD-8643FDF7F5E6}" destId="{05CCFE89-6358-4090-8F76-5BDAFD418E3A}" srcOrd="1" destOrd="0" parTransId="{2828B2E9-0A77-4777-86A0-BD50DBBDE57C}" sibTransId="{4520ECB0-5FA5-4EF4-B188-1873D4E2F179}"/>
    <dgm:cxn modelId="{EC4A0064-4070-4F0B-AEFB-622DE61352C2}" type="presOf" srcId="{85E7A52F-3181-49B4-AAD4-6B31B3A75D3E}" destId="{643EDE6E-3694-406F-8376-62B279FC1E1C}" srcOrd="0" destOrd="0" presId="urn:microsoft.com/office/officeart/2005/8/layout/hierarchy1"/>
    <dgm:cxn modelId="{77D4F78A-84D2-4CB5-822F-7EEA5ADA7D95}" srcId="{99193FCB-A23E-475D-A3CD-8643FDF7F5E6}" destId="{85E7A52F-3181-49B4-AAD4-6B31B3A75D3E}" srcOrd="0" destOrd="0" parTransId="{D0BD0565-252C-4303-B163-E5DBDAFA8B77}" sibTransId="{42AFB874-884F-4896-86A3-EA238CC8F0B7}"/>
    <dgm:cxn modelId="{B6EDE3A8-8D5B-4733-92AA-A749452E6775}" type="presOf" srcId="{99193FCB-A23E-475D-A3CD-8643FDF7F5E6}" destId="{FDEFBA55-D5BE-45C4-A87E-49CFAA071E0F}" srcOrd="0" destOrd="0" presId="urn:microsoft.com/office/officeart/2005/8/layout/hierarchy1"/>
    <dgm:cxn modelId="{0F677CD2-4421-4244-B627-549ACCE8C228}" type="presOf" srcId="{05CCFE89-6358-4090-8F76-5BDAFD418E3A}" destId="{DDE3E300-C002-4D0E-B06E-F740C2405555}" srcOrd="0" destOrd="0" presId="urn:microsoft.com/office/officeart/2005/8/layout/hierarchy1"/>
    <dgm:cxn modelId="{34B17B27-D937-466D-8566-B8C33077A77C}" type="presParOf" srcId="{FDEFBA55-D5BE-45C4-A87E-49CFAA071E0F}" destId="{3FFB3FB5-6CE5-4538-A48F-FD795849EAF8}" srcOrd="0" destOrd="0" presId="urn:microsoft.com/office/officeart/2005/8/layout/hierarchy1"/>
    <dgm:cxn modelId="{3A5CCCF1-DC9D-4D9A-AFFF-6FF0A0D0AFF3}" type="presParOf" srcId="{3FFB3FB5-6CE5-4538-A48F-FD795849EAF8}" destId="{9F6C62EE-64E1-4849-8C7C-8ABB469908AE}" srcOrd="0" destOrd="0" presId="urn:microsoft.com/office/officeart/2005/8/layout/hierarchy1"/>
    <dgm:cxn modelId="{B93DBDBC-35F3-4EE6-A6DB-611264BB1028}" type="presParOf" srcId="{9F6C62EE-64E1-4849-8C7C-8ABB469908AE}" destId="{8EE83AC2-5607-46D3-8F3A-0CE6F4B7C19C}" srcOrd="0" destOrd="0" presId="urn:microsoft.com/office/officeart/2005/8/layout/hierarchy1"/>
    <dgm:cxn modelId="{41489415-41C6-4BEB-8747-4D9AA438E120}" type="presParOf" srcId="{9F6C62EE-64E1-4849-8C7C-8ABB469908AE}" destId="{643EDE6E-3694-406F-8376-62B279FC1E1C}" srcOrd="1" destOrd="0" presId="urn:microsoft.com/office/officeart/2005/8/layout/hierarchy1"/>
    <dgm:cxn modelId="{57EF3E58-AAB8-415D-91A8-544C058B79A8}" type="presParOf" srcId="{3FFB3FB5-6CE5-4538-A48F-FD795849EAF8}" destId="{2810022F-1AD3-48BC-832A-8A7D865577FF}" srcOrd="1" destOrd="0" presId="urn:microsoft.com/office/officeart/2005/8/layout/hierarchy1"/>
    <dgm:cxn modelId="{ED5FCD89-C08B-4166-B9F1-2251843F2090}" type="presParOf" srcId="{FDEFBA55-D5BE-45C4-A87E-49CFAA071E0F}" destId="{75F812F3-337D-40DA-B658-13C8E4C09315}" srcOrd="1" destOrd="0" presId="urn:microsoft.com/office/officeart/2005/8/layout/hierarchy1"/>
    <dgm:cxn modelId="{8787581A-748B-48EC-8DCF-2F17D26F0495}" type="presParOf" srcId="{75F812F3-337D-40DA-B658-13C8E4C09315}" destId="{490D729A-C25B-48E6-967C-E5305A117FC0}" srcOrd="0" destOrd="0" presId="urn:microsoft.com/office/officeart/2005/8/layout/hierarchy1"/>
    <dgm:cxn modelId="{46C73F46-C191-4BB2-95A4-5D6476DFED8D}" type="presParOf" srcId="{490D729A-C25B-48E6-967C-E5305A117FC0}" destId="{AF11E464-38A2-448D-BA79-4ED24A93BA24}" srcOrd="0" destOrd="0" presId="urn:microsoft.com/office/officeart/2005/8/layout/hierarchy1"/>
    <dgm:cxn modelId="{974594FF-9021-42DA-BB93-2DC32FC2C59C}" type="presParOf" srcId="{490D729A-C25B-48E6-967C-E5305A117FC0}" destId="{DDE3E300-C002-4D0E-B06E-F740C2405555}" srcOrd="1" destOrd="0" presId="urn:microsoft.com/office/officeart/2005/8/layout/hierarchy1"/>
    <dgm:cxn modelId="{763651C4-94D5-4919-BFAA-E4FBF8166E53}" type="presParOf" srcId="{75F812F3-337D-40DA-B658-13C8E4C09315}" destId="{D9B47F68-7B20-47E8-ADC2-3014679979B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D96A10-6529-4224-A945-4E1216A327BA}" type="doc">
      <dgm:prSet loTypeId="urn:microsoft.com/office/officeart/2005/8/layout/default" loCatId="list" qsTypeId="urn:microsoft.com/office/officeart/2005/8/quickstyle/3d1" qsCatId="3D" csTypeId="urn:microsoft.com/office/officeart/2005/8/colors/accent3_2" csCatId="accent3" phldr="1"/>
      <dgm:spPr/>
      <dgm:t>
        <a:bodyPr/>
        <a:lstStyle/>
        <a:p>
          <a:endParaRPr lang="en-US"/>
        </a:p>
      </dgm:t>
    </dgm:pt>
    <dgm:pt modelId="{5583F30C-ADB3-49C5-8255-FD5DFE0251ED}">
      <dgm:prSet/>
      <dgm:spPr>
        <a:xfrm>
          <a:off x="3033"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Premium</a:t>
          </a:r>
        </a:p>
        <a:p>
          <a:pPr>
            <a:buNone/>
          </a:pPr>
          <a:r>
            <a:rPr lang="en-GB" dirty="0">
              <a:solidFill>
                <a:srgbClr val="FFFFFF"/>
              </a:solidFill>
              <a:latin typeface="Franklin Gothic Book"/>
              <a:ea typeface="+mn-ea"/>
              <a:cs typeface="+mn-cs"/>
            </a:rPr>
            <a:t>High price – High quality</a:t>
          </a:r>
          <a:endParaRPr lang="en-US" dirty="0">
            <a:solidFill>
              <a:srgbClr val="FFFFFF"/>
            </a:solidFill>
            <a:latin typeface="Franklin Gothic Book"/>
            <a:ea typeface="+mn-ea"/>
            <a:cs typeface="+mn-cs"/>
          </a:endParaRPr>
        </a:p>
      </dgm:t>
    </dgm:pt>
    <dgm:pt modelId="{417B4FCC-E4FF-473C-BDF1-849ABE426B37}" type="parTrans" cxnId="{4E6FA125-72A0-4DE0-842F-2BF773C10D9A}">
      <dgm:prSet/>
      <dgm:spPr/>
      <dgm:t>
        <a:bodyPr/>
        <a:lstStyle/>
        <a:p>
          <a:endParaRPr lang="en-US">
            <a:solidFill>
              <a:schemeClr val="bg1"/>
            </a:solidFill>
          </a:endParaRPr>
        </a:p>
      </dgm:t>
    </dgm:pt>
    <dgm:pt modelId="{29A46EDC-2688-438A-A7DA-168FF6255448}" type="sibTrans" cxnId="{4E6FA125-72A0-4DE0-842F-2BF773C10D9A}">
      <dgm:prSet/>
      <dgm:spPr/>
      <dgm:t>
        <a:bodyPr/>
        <a:lstStyle/>
        <a:p>
          <a:endParaRPr lang="en-US">
            <a:solidFill>
              <a:schemeClr val="bg1"/>
            </a:solidFill>
          </a:endParaRPr>
        </a:p>
      </dgm:t>
    </dgm:pt>
    <dgm:pt modelId="{82180DE2-7343-4752-9E82-8F8D74CE519C}">
      <dgm:prSet/>
      <dgm:spPr>
        <a:xfrm>
          <a:off x="2649874"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Penetration</a:t>
          </a:r>
        </a:p>
        <a:p>
          <a:pPr>
            <a:buNone/>
          </a:pPr>
          <a:r>
            <a:rPr lang="en-GB" dirty="0">
              <a:solidFill>
                <a:srgbClr val="FFFFFF"/>
              </a:solidFill>
              <a:latin typeface="Franklin Gothic Book"/>
              <a:ea typeface="+mn-ea"/>
              <a:cs typeface="+mn-cs"/>
            </a:rPr>
            <a:t>Initial low price – Price increase</a:t>
          </a:r>
          <a:endParaRPr lang="en-US" dirty="0">
            <a:solidFill>
              <a:srgbClr val="FFFFFF"/>
            </a:solidFill>
            <a:latin typeface="Franklin Gothic Book"/>
            <a:ea typeface="+mn-ea"/>
            <a:cs typeface="+mn-cs"/>
          </a:endParaRPr>
        </a:p>
      </dgm:t>
    </dgm:pt>
    <dgm:pt modelId="{FDFF5FE6-1605-42A6-977F-D1BB4F4A8415}" type="parTrans" cxnId="{7F312AF4-02CF-4818-B133-B5BDFE15ABBA}">
      <dgm:prSet/>
      <dgm:spPr/>
      <dgm:t>
        <a:bodyPr/>
        <a:lstStyle/>
        <a:p>
          <a:endParaRPr lang="en-US">
            <a:solidFill>
              <a:schemeClr val="bg1"/>
            </a:solidFill>
          </a:endParaRPr>
        </a:p>
      </dgm:t>
    </dgm:pt>
    <dgm:pt modelId="{6A4ACE98-BDFA-432B-8854-6A80E57C3268}" type="sibTrans" cxnId="{7F312AF4-02CF-4818-B133-B5BDFE15ABBA}">
      <dgm:prSet/>
      <dgm:spPr/>
      <dgm:t>
        <a:bodyPr/>
        <a:lstStyle/>
        <a:p>
          <a:endParaRPr lang="en-US">
            <a:solidFill>
              <a:schemeClr val="bg1"/>
            </a:solidFill>
          </a:endParaRPr>
        </a:p>
      </dgm:t>
    </dgm:pt>
    <dgm:pt modelId="{CAB55A12-168A-4D03-980F-B6637F254D9A}">
      <dgm:prSet/>
      <dgm:spPr>
        <a:xfrm>
          <a:off x="5296715"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Economy</a:t>
          </a:r>
        </a:p>
        <a:p>
          <a:pPr>
            <a:buNone/>
          </a:pPr>
          <a:r>
            <a:rPr lang="en-GB" dirty="0">
              <a:solidFill>
                <a:srgbClr val="FFFFFF"/>
              </a:solidFill>
              <a:latin typeface="Franklin Gothic Book"/>
              <a:ea typeface="+mn-ea"/>
              <a:cs typeface="+mn-cs"/>
            </a:rPr>
            <a:t>Deliberate setting of low price</a:t>
          </a:r>
          <a:endParaRPr lang="en-US" dirty="0">
            <a:solidFill>
              <a:srgbClr val="FFFFFF"/>
            </a:solidFill>
            <a:latin typeface="Franklin Gothic Book"/>
            <a:ea typeface="+mn-ea"/>
            <a:cs typeface="+mn-cs"/>
          </a:endParaRPr>
        </a:p>
      </dgm:t>
    </dgm:pt>
    <dgm:pt modelId="{71A3D5EC-ABC6-4538-9EDC-75923B621124}" type="parTrans" cxnId="{B8505DD0-D64F-460A-88B2-7924077D03E8}">
      <dgm:prSet/>
      <dgm:spPr/>
      <dgm:t>
        <a:bodyPr/>
        <a:lstStyle/>
        <a:p>
          <a:endParaRPr lang="en-US">
            <a:solidFill>
              <a:schemeClr val="bg1"/>
            </a:solidFill>
          </a:endParaRPr>
        </a:p>
      </dgm:t>
    </dgm:pt>
    <dgm:pt modelId="{B7246683-A5C0-4DAC-AC32-F739B797D02C}" type="sibTrans" cxnId="{B8505DD0-D64F-460A-88B2-7924077D03E8}">
      <dgm:prSet/>
      <dgm:spPr/>
      <dgm:t>
        <a:bodyPr/>
        <a:lstStyle/>
        <a:p>
          <a:endParaRPr lang="en-US">
            <a:solidFill>
              <a:schemeClr val="bg1"/>
            </a:solidFill>
          </a:endParaRPr>
        </a:p>
      </dgm:t>
    </dgm:pt>
    <dgm:pt modelId="{44F3E20F-8F0D-47BF-92D3-465E4D399805}">
      <dgm:prSet/>
      <dgm:spPr>
        <a:xfrm>
          <a:off x="7943557"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Skim</a:t>
          </a:r>
        </a:p>
        <a:p>
          <a:pPr>
            <a:buNone/>
          </a:pPr>
          <a:r>
            <a:rPr lang="en-GB" dirty="0">
              <a:solidFill>
                <a:srgbClr val="FFFFFF"/>
              </a:solidFill>
              <a:latin typeface="Franklin Gothic Book"/>
              <a:ea typeface="+mn-ea"/>
              <a:cs typeface="+mn-cs"/>
            </a:rPr>
            <a:t>High initial price – Price lowers</a:t>
          </a:r>
          <a:endParaRPr lang="en-US" dirty="0">
            <a:solidFill>
              <a:srgbClr val="FFFFFF"/>
            </a:solidFill>
            <a:latin typeface="Franklin Gothic Book"/>
            <a:ea typeface="+mn-ea"/>
            <a:cs typeface="+mn-cs"/>
          </a:endParaRPr>
        </a:p>
      </dgm:t>
    </dgm:pt>
    <dgm:pt modelId="{1A3086BD-1A80-42FC-A401-21FABBD41320}" type="parTrans" cxnId="{90D154CC-3608-4310-9B5F-EA9D0B32C3E7}">
      <dgm:prSet/>
      <dgm:spPr/>
      <dgm:t>
        <a:bodyPr/>
        <a:lstStyle/>
        <a:p>
          <a:endParaRPr lang="en-US">
            <a:solidFill>
              <a:schemeClr val="bg1"/>
            </a:solidFill>
          </a:endParaRPr>
        </a:p>
      </dgm:t>
    </dgm:pt>
    <dgm:pt modelId="{2D52801B-AE82-462B-BA85-2C828E9EAC4E}" type="sibTrans" cxnId="{90D154CC-3608-4310-9B5F-EA9D0B32C3E7}">
      <dgm:prSet/>
      <dgm:spPr/>
      <dgm:t>
        <a:bodyPr/>
        <a:lstStyle/>
        <a:p>
          <a:endParaRPr lang="en-US">
            <a:solidFill>
              <a:schemeClr val="bg1"/>
            </a:solidFill>
          </a:endParaRPr>
        </a:p>
      </dgm:t>
    </dgm:pt>
    <dgm:pt modelId="{B1CCAF8C-7410-4F91-82AB-13B297FD2D77}">
      <dgm:prSet/>
      <dgm:spPr>
        <a:xfrm>
          <a:off x="1326453"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Psychological</a:t>
          </a:r>
        </a:p>
        <a:p>
          <a:pPr>
            <a:buNone/>
          </a:pPr>
          <a:r>
            <a:rPr lang="en-GB" dirty="0">
              <a:solidFill>
                <a:srgbClr val="FFFFFF"/>
              </a:solidFill>
              <a:latin typeface="Franklin Gothic Book"/>
              <a:ea typeface="+mn-ea"/>
              <a:cs typeface="+mn-cs"/>
            </a:rPr>
            <a:t>Customers emotive response – High quality with high price</a:t>
          </a:r>
          <a:endParaRPr lang="en-US" dirty="0">
            <a:solidFill>
              <a:srgbClr val="FFFFFF"/>
            </a:solidFill>
            <a:latin typeface="Franklin Gothic Book"/>
            <a:ea typeface="+mn-ea"/>
            <a:cs typeface="+mn-cs"/>
          </a:endParaRPr>
        </a:p>
      </dgm:t>
    </dgm:pt>
    <dgm:pt modelId="{78B97CED-A70D-45B6-927B-3BC4AE7B8372}" type="parTrans" cxnId="{39F6A41D-1BCF-4160-BA09-163D75F54522}">
      <dgm:prSet/>
      <dgm:spPr/>
      <dgm:t>
        <a:bodyPr/>
        <a:lstStyle/>
        <a:p>
          <a:endParaRPr lang="en-US">
            <a:solidFill>
              <a:schemeClr val="bg1"/>
            </a:solidFill>
          </a:endParaRPr>
        </a:p>
      </dgm:t>
    </dgm:pt>
    <dgm:pt modelId="{6F3EE4C6-1874-49CE-B805-95A8516FC38D}" type="sibTrans" cxnId="{39F6A41D-1BCF-4160-BA09-163D75F54522}">
      <dgm:prSet/>
      <dgm:spPr/>
      <dgm:t>
        <a:bodyPr/>
        <a:lstStyle/>
        <a:p>
          <a:endParaRPr lang="en-US">
            <a:solidFill>
              <a:schemeClr val="bg1"/>
            </a:solidFill>
          </a:endParaRPr>
        </a:p>
      </dgm:t>
    </dgm:pt>
    <dgm:pt modelId="{69B895F6-9D1E-4692-ACFA-4F8457306295}">
      <dgm:prSet/>
      <dgm:spPr>
        <a:xfrm>
          <a:off x="3973295"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Captive</a:t>
          </a:r>
        </a:p>
        <a:p>
          <a:pPr>
            <a:buNone/>
          </a:pPr>
          <a:r>
            <a:rPr lang="en-GB" dirty="0">
              <a:solidFill>
                <a:srgbClr val="FFFFFF"/>
              </a:solidFill>
              <a:latin typeface="Franklin Gothic Book"/>
              <a:ea typeface="+mn-ea"/>
              <a:cs typeface="+mn-cs"/>
            </a:rPr>
            <a:t>Product consumables, e.g. razors at low cost – Replacement blades priced high</a:t>
          </a:r>
          <a:endParaRPr lang="en-US" dirty="0">
            <a:solidFill>
              <a:srgbClr val="FFFFFF"/>
            </a:solidFill>
            <a:latin typeface="Franklin Gothic Book"/>
            <a:ea typeface="+mn-ea"/>
            <a:cs typeface="+mn-cs"/>
          </a:endParaRPr>
        </a:p>
      </dgm:t>
    </dgm:pt>
    <dgm:pt modelId="{C2DFBEBE-C5D2-42DF-A49B-C04F10C6B3F7}" type="parTrans" cxnId="{3CBD0A14-858E-480E-91B3-52736382597A}">
      <dgm:prSet/>
      <dgm:spPr/>
      <dgm:t>
        <a:bodyPr/>
        <a:lstStyle/>
        <a:p>
          <a:endParaRPr lang="en-US">
            <a:solidFill>
              <a:schemeClr val="bg1"/>
            </a:solidFill>
          </a:endParaRPr>
        </a:p>
      </dgm:t>
    </dgm:pt>
    <dgm:pt modelId="{817C8CBA-66B3-4A20-82D3-FDD94083F607}" type="sibTrans" cxnId="{3CBD0A14-858E-480E-91B3-52736382597A}">
      <dgm:prSet/>
      <dgm:spPr/>
      <dgm:t>
        <a:bodyPr/>
        <a:lstStyle/>
        <a:p>
          <a:endParaRPr lang="en-US">
            <a:solidFill>
              <a:schemeClr val="bg1"/>
            </a:solidFill>
          </a:endParaRPr>
        </a:p>
      </dgm:t>
    </dgm:pt>
    <dgm:pt modelId="{53EC3091-6989-44AC-A790-CF36EEE48D15}">
      <dgm:prSet/>
      <dgm:spPr>
        <a:xfrm>
          <a:off x="6620136"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Product Line</a:t>
          </a:r>
        </a:p>
        <a:p>
          <a:pPr>
            <a:buNone/>
          </a:pPr>
          <a:r>
            <a:rPr lang="en-GB" dirty="0">
              <a:solidFill>
                <a:srgbClr val="FFFFFF"/>
              </a:solidFill>
              <a:latin typeface="Franklin Gothic Book"/>
              <a:ea typeface="+mn-ea"/>
              <a:cs typeface="+mn-cs"/>
            </a:rPr>
            <a:t>Different prices for perceived different quality levels within the same Product Range</a:t>
          </a:r>
          <a:endParaRPr lang="en-US" dirty="0">
            <a:solidFill>
              <a:srgbClr val="FFFFFF"/>
            </a:solidFill>
            <a:latin typeface="Franklin Gothic Book"/>
            <a:ea typeface="+mn-ea"/>
            <a:cs typeface="+mn-cs"/>
          </a:endParaRPr>
        </a:p>
      </dgm:t>
    </dgm:pt>
    <dgm:pt modelId="{6A82FB7F-B71F-4549-A96A-73BE04E3136B}" type="sibTrans" cxnId="{5FA6BCD2-19C3-4CD5-B427-367AB335FE73}">
      <dgm:prSet/>
      <dgm:spPr/>
      <dgm:t>
        <a:bodyPr/>
        <a:lstStyle/>
        <a:p>
          <a:endParaRPr lang="en-US">
            <a:solidFill>
              <a:schemeClr val="bg1"/>
            </a:solidFill>
          </a:endParaRPr>
        </a:p>
      </dgm:t>
    </dgm:pt>
    <dgm:pt modelId="{0250CA07-613F-4CD0-AEA3-1664AE48B6B1}" type="parTrans" cxnId="{5FA6BCD2-19C3-4CD5-B427-367AB335FE73}">
      <dgm:prSet/>
      <dgm:spPr/>
      <dgm:t>
        <a:bodyPr/>
        <a:lstStyle/>
        <a:p>
          <a:endParaRPr lang="en-US">
            <a:solidFill>
              <a:schemeClr val="bg1"/>
            </a:solidFill>
          </a:endParaRPr>
        </a:p>
      </dgm:t>
    </dgm:pt>
    <dgm:pt modelId="{CC7E2090-BAE7-4AA5-BB87-AF1550539FAB}">
      <dgm:prSet/>
      <dgm:spPr>
        <a:xfrm>
          <a:off x="6620136" y="2175661"/>
          <a:ext cx="2406219" cy="1443731"/>
        </a:xfr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Competitive</a:t>
          </a:r>
        </a:p>
        <a:p>
          <a:pPr>
            <a:buNone/>
          </a:pPr>
          <a:r>
            <a:rPr lang="en-GB" dirty="0">
              <a:solidFill>
                <a:srgbClr val="FFFFFF"/>
              </a:solidFill>
              <a:latin typeface="Franklin Gothic Book"/>
              <a:ea typeface="+mn-ea"/>
              <a:cs typeface="+mn-cs"/>
            </a:rPr>
            <a:t>Set prices to based on competitor pricing and market positioning</a:t>
          </a:r>
        </a:p>
        <a:p>
          <a:pPr>
            <a:buNone/>
          </a:pPr>
          <a:endParaRPr lang="en-US" dirty="0">
            <a:solidFill>
              <a:srgbClr val="FFFFFF"/>
            </a:solidFill>
            <a:latin typeface="Franklin Gothic Book"/>
            <a:ea typeface="+mn-ea"/>
            <a:cs typeface="+mn-cs"/>
          </a:endParaRPr>
        </a:p>
      </dgm:t>
    </dgm:pt>
    <dgm:pt modelId="{0DDE6C5C-FBC5-46D8-BCFA-2CF93C1B2F99}" type="sibTrans" cxnId="{19EF4EFB-0528-49C5-AE2C-FD47FE38BABF}">
      <dgm:prSet/>
      <dgm:spPr/>
      <dgm:t>
        <a:bodyPr/>
        <a:lstStyle/>
        <a:p>
          <a:endParaRPr lang="en-GB"/>
        </a:p>
      </dgm:t>
    </dgm:pt>
    <dgm:pt modelId="{8F609571-3559-4078-B953-5AC84FB07135}" type="parTrans" cxnId="{19EF4EFB-0528-49C5-AE2C-FD47FE38BABF}">
      <dgm:prSet/>
      <dgm:spPr/>
      <dgm:t>
        <a:bodyPr/>
        <a:lstStyle/>
        <a:p>
          <a:endParaRPr lang="en-GB"/>
        </a:p>
      </dgm:t>
    </dgm:pt>
    <dgm:pt modelId="{37167930-B145-496B-A8B1-FE1A5207190F}" type="pres">
      <dgm:prSet presAssocID="{BCD96A10-6529-4224-A945-4E1216A327BA}" presName="diagram" presStyleCnt="0">
        <dgm:presLayoutVars>
          <dgm:dir/>
          <dgm:resizeHandles val="exact"/>
        </dgm:presLayoutVars>
      </dgm:prSet>
      <dgm:spPr/>
    </dgm:pt>
    <dgm:pt modelId="{48B19187-75D3-42B8-8B9F-E45872543A80}" type="pres">
      <dgm:prSet presAssocID="{5583F30C-ADB3-49C5-8255-FD5DFE0251ED}" presName="node" presStyleLbl="node1" presStyleIdx="0" presStyleCnt="8">
        <dgm:presLayoutVars>
          <dgm:bulletEnabled val="1"/>
        </dgm:presLayoutVars>
      </dgm:prSet>
      <dgm:spPr/>
    </dgm:pt>
    <dgm:pt modelId="{31B340CA-325D-4EC0-8532-09F2FC20011D}" type="pres">
      <dgm:prSet presAssocID="{29A46EDC-2688-438A-A7DA-168FF6255448}" presName="sibTrans" presStyleCnt="0"/>
      <dgm:spPr/>
    </dgm:pt>
    <dgm:pt modelId="{38AEB850-C030-438D-8D3C-C6FE0EA0C1CF}" type="pres">
      <dgm:prSet presAssocID="{82180DE2-7343-4752-9E82-8F8D74CE519C}" presName="node" presStyleLbl="node1" presStyleIdx="1" presStyleCnt="8">
        <dgm:presLayoutVars>
          <dgm:bulletEnabled val="1"/>
        </dgm:presLayoutVars>
      </dgm:prSet>
      <dgm:spPr/>
    </dgm:pt>
    <dgm:pt modelId="{DC1ECDAD-BA53-4390-BC45-754B8C75480D}" type="pres">
      <dgm:prSet presAssocID="{6A4ACE98-BDFA-432B-8854-6A80E57C3268}" presName="sibTrans" presStyleCnt="0"/>
      <dgm:spPr/>
    </dgm:pt>
    <dgm:pt modelId="{75CB8114-076B-4A70-BB71-DA50A3A29205}" type="pres">
      <dgm:prSet presAssocID="{CAB55A12-168A-4D03-980F-B6637F254D9A}" presName="node" presStyleLbl="node1" presStyleIdx="2" presStyleCnt="8">
        <dgm:presLayoutVars>
          <dgm:bulletEnabled val="1"/>
        </dgm:presLayoutVars>
      </dgm:prSet>
      <dgm:spPr/>
    </dgm:pt>
    <dgm:pt modelId="{283E9781-BC7A-435B-AF41-5AAC710D0A09}" type="pres">
      <dgm:prSet presAssocID="{B7246683-A5C0-4DAC-AC32-F739B797D02C}" presName="sibTrans" presStyleCnt="0"/>
      <dgm:spPr/>
    </dgm:pt>
    <dgm:pt modelId="{A9F820AC-0528-49F5-B47F-FE85D19E1D3F}" type="pres">
      <dgm:prSet presAssocID="{44F3E20F-8F0D-47BF-92D3-465E4D399805}" presName="node" presStyleLbl="node1" presStyleIdx="3" presStyleCnt="8">
        <dgm:presLayoutVars>
          <dgm:bulletEnabled val="1"/>
        </dgm:presLayoutVars>
      </dgm:prSet>
      <dgm:spPr/>
    </dgm:pt>
    <dgm:pt modelId="{963050B3-DC2D-4441-8E93-250D23F22BAF}" type="pres">
      <dgm:prSet presAssocID="{2D52801B-AE82-462B-BA85-2C828E9EAC4E}" presName="sibTrans" presStyleCnt="0"/>
      <dgm:spPr/>
    </dgm:pt>
    <dgm:pt modelId="{0722AD5F-D428-4664-93E8-B927325DFDC9}" type="pres">
      <dgm:prSet presAssocID="{B1CCAF8C-7410-4F91-82AB-13B297FD2D77}" presName="node" presStyleLbl="node1" presStyleIdx="4" presStyleCnt="8">
        <dgm:presLayoutVars>
          <dgm:bulletEnabled val="1"/>
        </dgm:presLayoutVars>
      </dgm:prSet>
      <dgm:spPr/>
    </dgm:pt>
    <dgm:pt modelId="{A4A37BED-1061-49E8-AD85-64C6B0CAEB27}" type="pres">
      <dgm:prSet presAssocID="{6F3EE4C6-1874-49CE-B805-95A8516FC38D}" presName="sibTrans" presStyleCnt="0"/>
      <dgm:spPr/>
    </dgm:pt>
    <dgm:pt modelId="{704EF9F4-6253-4CAD-9770-F8C3325D5A20}" type="pres">
      <dgm:prSet presAssocID="{69B895F6-9D1E-4692-ACFA-4F8457306295}" presName="node" presStyleLbl="node1" presStyleIdx="5" presStyleCnt="8">
        <dgm:presLayoutVars>
          <dgm:bulletEnabled val="1"/>
        </dgm:presLayoutVars>
      </dgm:prSet>
      <dgm:spPr/>
    </dgm:pt>
    <dgm:pt modelId="{470171EE-F6C6-4786-B95E-372D7A2CFBBE}" type="pres">
      <dgm:prSet presAssocID="{817C8CBA-66B3-4A20-82D3-FDD94083F607}" presName="sibTrans" presStyleCnt="0"/>
      <dgm:spPr/>
    </dgm:pt>
    <dgm:pt modelId="{D2EA063A-1E8D-453D-9660-E462000E2549}" type="pres">
      <dgm:prSet presAssocID="{53EC3091-6989-44AC-A790-CF36EEE48D15}" presName="node" presStyleLbl="node1" presStyleIdx="6" presStyleCnt="8">
        <dgm:presLayoutVars>
          <dgm:bulletEnabled val="1"/>
        </dgm:presLayoutVars>
      </dgm:prSet>
      <dgm:spPr/>
    </dgm:pt>
    <dgm:pt modelId="{731E6EC9-4D7C-40B8-AA06-F206D0431E11}" type="pres">
      <dgm:prSet presAssocID="{6A82FB7F-B71F-4549-A96A-73BE04E3136B}" presName="sibTrans" presStyleCnt="0"/>
      <dgm:spPr/>
    </dgm:pt>
    <dgm:pt modelId="{7AA8E91B-2B0C-4B2D-8C93-B4CAC6038CB3}" type="pres">
      <dgm:prSet presAssocID="{CC7E2090-BAE7-4AA5-BB87-AF1550539FAB}" presName="node" presStyleLbl="node1" presStyleIdx="7" presStyleCnt="8">
        <dgm:presLayoutVars>
          <dgm:bulletEnabled val="1"/>
        </dgm:presLayoutVars>
      </dgm:prSet>
      <dgm:spPr>
        <a:prstGeom prst="rect">
          <a:avLst/>
        </a:prstGeom>
      </dgm:spPr>
    </dgm:pt>
  </dgm:ptLst>
  <dgm:cxnLst>
    <dgm:cxn modelId="{3CBD0A14-858E-480E-91B3-52736382597A}" srcId="{BCD96A10-6529-4224-A945-4E1216A327BA}" destId="{69B895F6-9D1E-4692-ACFA-4F8457306295}" srcOrd="5" destOrd="0" parTransId="{C2DFBEBE-C5D2-42DF-A49B-C04F10C6B3F7}" sibTransId="{817C8CBA-66B3-4A20-82D3-FDD94083F607}"/>
    <dgm:cxn modelId="{39F6A41D-1BCF-4160-BA09-163D75F54522}" srcId="{BCD96A10-6529-4224-A945-4E1216A327BA}" destId="{B1CCAF8C-7410-4F91-82AB-13B297FD2D77}" srcOrd="4" destOrd="0" parTransId="{78B97CED-A70D-45B6-927B-3BC4AE7B8372}" sibTransId="{6F3EE4C6-1874-49CE-B805-95A8516FC38D}"/>
    <dgm:cxn modelId="{4E6FA125-72A0-4DE0-842F-2BF773C10D9A}" srcId="{BCD96A10-6529-4224-A945-4E1216A327BA}" destId="{5583F30C-ADB3-49C5-8255-FD5DFE0251ED}" srcOrd="0" destOrd="0" parTransId="{417B4FCC-E4FF-473C-BDF1-849ABE426B37}" sibTransId="{29A46EDC-2688-438A-A7DA-168FF6255448}"/>
    <dgm:cxn modelId="{98BC2926-075D-4AC6-AE0F-A8C68D919D8E}" type="presOf" srcId="{69B895F6-9D1E-4692-ACFA-4F8457306295}" destId="{704EF9F4-6253-4CAD-9770-F8C3325D5A20}" srcOrd="0" destOrd="0" presId="urn:microsoft.com/office/officeart/2005/8/layout/default"/>
    <dgm:cxn modelId="{0DDA8C32-2D19-4108-9831-2CBE8E724694}" type="presOf" srcId="{44F3E20F-8F0D-47BF-92D3-465E4D399805}" destId="{A9F820AC-0528-49F5-B47F-FE85D19E1D3F}" srcOrd="0" destOrd="0" presId="urn:microsoft.com/office/officeart/2005/8/layout/default"/>
    <dgm:cxn modelId="{BED91C6B-A8F5-427F-A514-3ED7C3F586BD}" type="presOf" srcId="{BCD96A10-6529-4224-A945-4E1216A327BA}" destId="{37167930-B145-496B-A8B1-FE1A5207190F}" srcOrd="0" destOrd="0" presId="urn:microsoft.com/office/officeart/2005/8/layout/default"/>
    <dgm:cxn modelId="{3764EBA1-95FB-4444-8038-CCE242FA2ABD}" type="presOf" srcId="{53EC3091-6989-44AC-A790-CF36EEE48D15}" destId="{D2EA063A-1E8D-453D-9660-E462000E2549}" srcOrd="0" destOrd="0" presId="urn:microsoft.com/office/officeart/2005/8/layout/default"/>
    <dgm:cxn modelId="{EBE513AB-F0D9-4ABB-96DE-B31BD213C151}" type="presOf" srcId="{CAB55A12-168A-4D03-980F-B6637F254D9A}" destId="{75CB8114-076B-4A70-BB71-DA50A3A29205}" srcOrd="0" destOrd="0" presId="urn:microsoft.com/office/officeart/2005/8/layout/default"/>
    <dgm:cxn modelId="{DDF2F9AE-7993-4781-8900-2B336E04FF66}" type="presOf" srcId="{82180DE2-7343-4752-9E82-8F8D74CE519C}" destId="{38AEB850-C030-438D-8D3C-C6FE0EA0C1CF}" srcOrd="0" destOrd="0" presId="urn:microsoft.com/office/officeart/2005/8/layout/default"/>
    <dgm:cxn modelId="{2A9095C5-3C63-42DE-8275-85CB656A8984}" type="presOf" srcId="{B1CCAF8C-7410-4F91-82AB-13B297FD2D77}" destId="{0722AD5F-D428-4664-93E8-B927325DFDC9}" srcOrd="0" destOrd="0" presId="urn:microsoft.com/office/officeart/2005/8/layout/default"/>
    <dgm:cxn modelId="{B30A10CB-35AE-466A-97D1-0B7146004302}" type="presOf" srcId="{CC7E2090-BAE7-4AA5-BB87-AF1550539FAB}" destId="{7AA8E91B-2B0C-4B2D-8C93-B4CAC6038CB3}" srcOrd="0" destOrd="0" presId="urn:microsoft.com/office/officeart/2005/8/layout/default"/>
    <dgm:cxn modelId="{90D154CC-3608-4310-9B5F-EA9D0B32C3E7}" srcId="{BCD96A10-6529-4224-A945-4E1216A327BA}" destId="{44F3E20F-8F0D-47BF-92D3-465E4D399805}" srcOrd="3" destOrd="0" parTransId="{1A3086BD-1A80-42FC-A401-21FABBD41320}" sibTransId="{2D52801B-AE82-462B-BA85-2C828E9EAC4E}"/>
    <dgm:cxn modelId="{B8505DD0-D64F-460A-88B2-7924077D03E8}" srcId="{BCD96A10-6529-4224-A945-4E1216A327BA}" destId="{CAB55A12-168A-4D03-980F-B6637F254D9A}" srcOrd="2" destOrd="0" parTransId="{71A3D5EC-ABC6-4538-9EDC-75923B621124}" sibTransId="{B7246683-A5C0-4DAC-AC32-F739B797D02C}"/>
    <dgm:cxn modelId="{5FA6BCD2-19C3-4CD5-B427-367AB335FE73}" srcId="{BCD96A10-6529-4224-A945-4E1216A327BA}" destId="{53EC3091-6989-44AC-A790-CF36EEE48D15}" srcOrd="6" destOrd="0" parTransId="{0250CA07-613F-4CD0-AEA3-1664AE48B6B1}" sibTransId="{6A82FB7F-B71F-4549-A96A-73BE04E3136B}"/>
    <dgm:cxn modelId="{35509FD5-6D48-4A54-B04C-DB004703AC1D}" type="presOf" srcId="{5583F30C-ADB3-49C5-8255-FD5DFE0251ED}" destId="{48B19187-75D3-42B8-8B9F-E45872543A80}" srcOrd="0" destOrd="0" presId="urn:microsoft.com/office/officeart/2005/8/layout/default"/>
    <dgm:cxn modelId="{7F312AF4-02CF-4818-B133-B5BDFE15ABBA}" srcId="{BCD96A10-6529-4224-A945-4E1216A327BA}" destId="{82180DE2-7343-4752-9E82-8F8D74CE519C}" srcOrd="1" destOrd="0" parTransId="{FDFF5FE6-1605-42A6-977F-D1BB4F4A8415}" sibTransId="{6A4ACE98-BDFA-432B-8854-6A80E57C3268}"/>
    <dgm:cxn modelId="{19EF4EFB-0528-49C5-AE2C-FD47FE38BABF}" srcId="{BCD96A10-6529-4224-A945-4E1216A327BA}" destId="{CC7E2090-BAE7-4AA5-BB87-AF1550539FAB}" srcOrd="7" destOrd="0" parTransId="{8F609571-3559-4078-B953-5AC84FB07135}" sibTransId="{0DDE6C5C-FBC5-46D8-BCFA-2CF93C1B2F99}"/>
    <dgm:cxn modelId="{984507E6-CC86-421E-BCE7-2E31C3FBABF0}" type="presParOf" srcId="{37167930-B145-496B-A8B1-FE1A5207190F}" destId="{48B19187-75D3-42B8-8B9F-E45872543A80}" srcOrd="0" destOrd="0" presId="urn:microsoft.com/office/officeart/2005/8/layout/default"/>
    <dgm:cxn modelId="{A79AC71C-8472-4044-BC0C-BD5072AFC1D4}" type="presParOf" srcId="{37167930-B145-496B-A8B1-FE1A5207190F}" destId="{31B340CA-325D-4EC0-8532-09F2FC20011D}" srcOrd="1" destOrd="0" presId="urn:microsoft.com/office/officeart/2005/8/layout/default"/>
    <dgm:cxn modelId="{DC78C57A-74F7-4CC5-930C-9455D143AE04}" type="presParOf" srcId="{37167930-B145-496B-A8B1-FE1A5207190F}" destId="{38AEB850-C030-438D-8D3C-C6FE0EA0C1CF}" srcOrd="2" destOrd="0" presId="urn:microsoft.com/office/officeart/2005/8/layout/default"/>
    <dgm:cxn modelId="{0CF2FFB6-06C2-4B11-9C51-C8CA459CA1E6}" type="presParOf" srcId="{37167930-B145-496B-A8B1-FE1A5207190F}" destId="{DC1ECDAD-BA53-4390-BC45-754B8C75480D}" srcOrd="3" destOrd="0" presId="urn:microsoft.com/office/officeart/2005/8/layout/default"/>
    <dgm:cxn modelId="{9A40A6C2-8163-42B5-81A7-4F3CA45C84F4}" type="presParOf" srcId="{37167930-B145-496B-A8B1-FE1A5207190F}" destId="{75CB8114-076B-4A70-BB71-DA50A3A29205}" srcOrd="4" destOrd="0" presId="urn:microsoft.com/office/officeart/2005/8/layout/default"/>
    <dgm:cxn modelId="{D4C36CE4-C9AC-421C-BA0D-5E139304994B}" type="presParOf" srcId="{37167930-B145-496B-A8B1-FE1A5207190F}" destId="{283E9781-BC7A-435B-AF41-5AAC710D0A09}" srcOrd="5" destOrd="0" presId="urn:microsoft.com/office/officeart/2005/8/layout/default"/>
    <dgm:cxn modelId="{11E0478F-4163-4B1F-93B6-59FF959EEFEA}" type="presParOf" srcId="{37167930-B145-496B-A8B1-FE1A5207190F}" destId="{A9F820AC-0528-49F5-B47F-FE85D19E1D3F}" srcOrd="6" destOrd="0" presId="urn:microsoft.com/office/officeart/2005/8/layout/default"/>
    <dgm:cxn modelId="{5D666850-CB29-4D7E-BC80-A19A69C6E86D}" type="presParOf" srcId="{37167930-B145-496B-A8B1-FE1A5207190F}" destId="{963050B3-DC2D-4441-8E93-250D23F22BAF}" srcOrd="7" destOrd="0" presId="urn:microsoft.com/office/officeart/2005/8/layout/default"/>
    <dgm:cxn modelId="{82F2145D-0080-41D6-A2A8-AEA334BA3D5A}" type="presParOf" srcId="{37167930-B145-496B-A8B1-FE1A5207190F}" destId="{0722AD5F-D428-4664-93E8-B927325DFDC9}" srcOrd="8" destOrd="0" presId="urn:microsoft.com/office/officeart/2005/8/layout/default"/>
    <dgm:cxn modelId="{8EF6D5E3-7533-462E-A6CB-16A3A72CBA5E}" type="presParOf" srcId="{37167930-B145-496B-A8B1-FE1A5207190F}" destId="{A4A37BED-1061-49E8-AD85-64C6B0CAEB27}" srcOrd="9" destOrd="0" presId="urn:microsoft.com/office/officeart/2005/8/layout/default"/>
    <dgm:cxn modelId="{7AEE0664-3250-4E51-8AED-4A61FE5757D4}" type="presParOf" srcId="{37167930-B145-496B-A8B1-FE1A5207190F}" destId="{704EF9F4-6253-4CAD-9770-F8C3325D5A20}" srcOrd="10" destOrd="0" presId="urn:microsoft.com/office/officeart/2005/8/layout/default"/>
    <dgm:cxn modelId="{E091346F-D12B-47E1-AF35-8EB995336BFC}" type="presParOf" srcId="{37167930-B145-496B-A8B1-FE1A5207190F}" destId="{470171EE-F6C6-4786-B95E-372D7A2CFBBE}" srcOrd="11" destOrd="0" presId="urn:microsoft.com/office/officeart/2005/8/layout/default"/>
    <dgm:cxn modelId="{C83C2622-2EDD-47EF-A9BC-FF7C1A52758E}" type="presParOf" srcId="{37167930-B145-496B-A8B1-FE1A5207190F}" destId="{D2EA063A-1E8D-453D-9660-E462000E2549}" srcOrd="12" destOrd="0" presId="urn:microsoft.com/office/officeart/2005/8/layout/default"/>
    <dgm:cxn modelId="{D74584BA-4AEC-41D4-BB7C-199577ED75BE}" type="presParOf" srcId="{37167930-B145-496B-A8B1-FE1A5207190F}" destId="{731E6EC9-4D7C-40B8-AA06-F206D0431E11}" srcOrd="13" destOrd="0" presId="urn:microsoft.com/office/officeart/2005/8/layout/default"/>
    <dgm:cxn modelId="{5BEB0D2F-89AE-4CA5-AED1-FD56C5CAF57A}" type="presParOf" srcId="{37167930-B145-496B-A8B1-FE1A5207190F}" destId="{7AA8E91B-2B0C-4B2D-8C93-B4CAC6038CB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E2C5AD-02DA-4986-9394-D6E897B2D3BC}" type="doc">
      <dgm:prSet loTypeId="urn:microsoft.com/office/officeart/2005/8/layout/cycle2" loCatId="cycle" qsTypeId="urn:microsoft.com/office/officeart/2005/8/quickstyle/simple1" qsCatId="simple" csTypeId="urn:microsoft.com/office/officeart/2005/8/colors/accent2_2" csCatId="accent2" phldr="1"/>
      <dgm:spPr/>
      <dgm:t>
        <a:bodyPr/>
        <a:lstStyle/>
        <a:p>
          <a:endParaRPr lang="en-GB"/>
        </a:p>
      </dgm:t>
    </dgm:pt>
    <dgm:pt modelId="{B24A5127-2AFD-48E4-956D-6C817DED4896}">
      <dgm:prSet phldrT="[Text]"/>
      <dgm:spPr/>
      <dgm:t>
        <a:bodyPr/>
        <a:lstStyle/>
        <a:p>
          <a:r>
            <a:rPr lang="en-GB" dirty="0"/>
            <a:t>Advertising</a:t>
          </a:r>
        </a:p>
      </dgm:t>
    </dgm:pt>
    <dgm:pt modelId="{5BCCBDD4-37B7-4B79-BEF7-5AFFFB79FB8B}" type="parTrans" cxnId="{2055B426-C2CB-417C-9D38-2100B0BC0F5C}">
      <dgm:prSet/>
      <dgm:spPr/>
      <dgm:t>
        <a:bodyPr/>
        <a:lstStyle/>
        <a:p>
          <a:endParaRPr lang="en-GB"/>
        </a:p>
      </dgm:t>
    </dgm:pt>
    <dgm:pt modelId="{ECA1B70B-97A7-456B-A9D7-11769A05C243}" type="sibTrans" cxnId="{2055B426-C2CB-417C-9D38-2100B0BC0F5C}">
      <dgm:prSet/>
      <dgm:spPr/>
      <dgm:t>
        <a:bodyPr/>
        <a:lstStyle/>
        <a:p>
          <a:endParaRPr lang="en-GB"/>
        </a:p>
      </dgm:t>
    </dgm:pt>
    <dgm:pt modelId="{54E0125E-8B5C-428F-A91F-43E195ECAD1C}">
      <dgm:prSet phldrT="[Text]"/>
      <dgm:spPr/>
      <dgm:t>
        <a:bodyPr/>
        <a:lstStyle/>
        <a:p>
          <a:r>
            <a:rPr lang="en-GB" dirty="0"/>
            <a:t>Sales promotions</a:t>
          </a:r>
        </a:p>
      </dgm:t>
    </dgm:pt>
    <dgm:pt modelId="{FE20A6AB-2C8D-40DB-9CD6-A5404AFA3408}" type="parTrans" cxnId="{504797D4-59FF-47E4-8CB8-817473A56976}">
      <dgm:prSet/>
      <dgm:spPr/>
      <dgm:t>
        <a:bodyPr/>
        <a:lstStyle/>
        <a:p>
          <a:endParaRPr lang="en-GB"/>
        </a:p>
      </dgm:t>
    </dgm:pt>
    <dgm:pt modelId="{AA1BFD45-3B70-4E25-ACAC-F63A56DD6CA6}" type="sibTrans" cxnId="{504797D4-59FF-47E4-8CB8-817473A56976}">
      <dgm:prSet/>
      <dgm:spPr/>
      <dgm:t>
        <a:bodyPr/>
        <a:lstStyle/>
        <a:p>
          <a:endParaRPr lang="en-GB"/>
        </a:p>
      </dgm:t>
    </dgm:pt>
    <dgm:pt modelId="{1B8F6C55-980A-4B00-A0E8-21EEF923369B}">
      <dgm:prSet phldrT="[Text]"/>
      <dgm:spPr/>
      <dgm:t>
        <a:bodyPr/>
        <a:lstStyle/>
        <a:p>
          <a:r>
            <a:rPr lang="en-GB" dirty="0"/>
            <a:t>Direct Marketing</a:t>
          </a:r>
        </a:p>
      </dgm:t>
    </dgm:pt>
    <dgm:pt modelId="{4AB0580A-C184-46AA-A7E9-9032D33C2139}" type="parTrans" cxnId="{132B5FA1-8A80-42AF-AF4F-BBC159561451}">
      <dgm:prSet/>
      <dgm:spPr/>
      <dgm:t>
        <a:bodyPr/>
        <a:lstStyle/>
        <a:p>
          <a:endParaRPr lang="en-GB"/>
        </a:p>
      </dgm:t>
    </dgm:pt>
    <dgm:pt modelId="{3AAFFE11-FB91-4D21-9AB6-14B657C7D2BF}" type="sibTrans" cxnId="{132B5FA1-8A80-42AF-AF4F-BBC159561451}">
      <dgm:prSet/>
      <dgm:spPr/>
      <dgm:t>
        <a:bodyPr/>
        <a:lstStyle/>
        <a:p>
          <a:endParaRPr lang="en-GB"/>
        </a:p>
      </dgm:t>
    </dgm:pt>
    <dgm:pt modelId="{E835893B-696A-454A-9705-4B1027408270}">
      <dgm:prSet phldrT="[Text]"/>
      <dgm:spPr/>
      <dgm:t>
        <a:bodyPr/>
        <a:lstStyle/>
        <a:p>
          <a:r>
            <a:rPr lang="en-GB" dirty="0"/>
            <a:t>Personal Selling</a:t>
          </a:r>
        </a:p>
      </dgm:t>
    </dgm:pt>
    <dgm:pt modelId="{BBF54BC7-8F58-4C73-9C50-F141294B4883}" type="parTrans" cxnId="{C18130BB-ADFC-4C57-AFDB-6ABA75B09561}">
      <dgm:prSet/>
      <dgm:spPr/>
      <dgm:t>
        <a:bodyPr/>
        <a:lstStyle/>
        <a:p>
          <a:endParaRPr lang="en-GB"/>
        </a:p>
      </dgm:t>
    </dgm:pt>
    <dgm:pt modelId="{432B3C5A-BC2E-4EED-8B26-FAAFE7213682}" type="sibTrans" cxnId="{C18130BB-ADFC-4C57-AFDB-6ABA75B09561}">
      <dgm:prSet/>
      <dgm:spPr/>
      <dgm:t>
        <a:bodyPr/>
        <a:lstStyle/>
        <a:p>
          <a:endParaRPr lang="en-GB" dirty="0"/>
        </a:p>
      </dgm:t>
    </dgm:pt>
    <dgm:pt modelId="{0C3DA563-D366-4AA1-BD79-57076201C2BC}">
      <dgm:prSet phldrT="[Text]"/>
      <dgm:spPr/>
      <dgm:t>
        <a:bodyPr/>
        <a:lstStyle/>
        <a:p>
          <a:r>
            <a:rPr lang="en-GB" dirty="0"/>
            <a:t>Public Relations</a:t>
          </a:r>
        </a:p>
      </dgm:t>
    </dgm:pt>
    <dgm:pt modelId="{3B7AB801-89A7-4DD9-9531-FE7EE0D43B60}" type="parTrans" cxnId="{0ACC7BD2-057D-4321-AF20-2A9C8F10E330}">
      <dgm:prSet/>
      <dgm:spPr/>
      <dgm:t>
        <a:bodyPr/>
        <a:lstStyle/>
        <a:p>
          <a:endParaRPr lang="en-GB"/>
        </a:p>
      </dgm:t>
    </dgm:pt>
    <dgm:pt modelId="{C3274023-E8AE-480C-B3B8-A503A6469987}" type="sibTrans" cxnId="{0ACC7BD2-057D-4321-AF20-2A9C8F10E330}">
      <dgm:prSet/>
      <dgm:spPr/>
      <dgm:t>
        <a:bodyPr/>
        <a:lstStyle/>
        <a:p>
          <a:endParaRPr lang="en-GB"/>
        </a:p>
      </dgm:t>
    </dgm:pt>
    <dgm:pt modelId="{2BD10DC1-C421-4ED3-A28C-14E47C583E47}">
      <dgm:prSet phldrT="[Text]"/>
      <dgm:spPr/>
      <dgm:t>
        <a:bodyPr/>
        <a:lstStyle/>
        <a:p>
          <a:r>
            <a:rPr lang="en-GB" dirty="0"/>
            <a:t>Digital Marketing</a:t>
          </a:r>
        </a:p>
      </dgm:t>
    </dgm:pt>
    <dgm:pt modelId="{D59FBEBF-6A94-482D-AD86-1841EAD89DD5}" type="parTrans" cxnId="{6EDA34A7-A6A7-4792-AF4F-9097A08CD041}">
      <dgm:prSet/>
      <dgm:spPr/>
      <dgm:t>
        <a:bodyPr/>
        <a:lstStyle/>
        <a:p>
          <a:endParaRPr lang="en-GB"/>
        </a:p>
      </dgm:t>
    </dgm:pt>
    <dgm:pt modelId="{777A6E6A-E673-44B9-BBAA-4306733D2BDC}" type="sibTrans" cxnId="{6EDA34A7-A6A7-4792-AF4F-9097A08CD041}">
      <dgm:prSet/>
      <dgm:spPr/>
      <dgm:t>
        <a:bodyPr/>
        <a:lstStyle/>
        <a:p>
          <a:endParaRPr lang="en-GB"/>
        </a:p>
      </dgm:t>
    </dgm:pt>
    <dgm:pt modelId="{5919C389-9E66-4DB6-9010-38942C0DBFE4}" type="pres">
      <dgm:prSet presAssocID="{FEE2C5AD-02DA-4986-9394-D6E897B2D3BC}" presName="cycle" presStyleCnt="0">
        <dgm:presLayoutVars>
          <dgm:dir/>
          <dgm:resizeHandles val="exact"/>
        </dgm:presLayoutVars>
      </dgm:prSet>
      <dgm:spPr/>
    </dgm:pt>
    <dgm:pt modelId="{536DD163-CEFE-4A2A-9848-47DEDFCC041E}" type="pres">
      <dgm:prSet presAssocID="{B24A5127-2AFD-48E4-956D-6C817DED4896}" presName="node" presStyleLbl="node1" presStyleIdx="0" presStyleCnt="6">
        <dgm:presLayoutVars>
          <dgm:bulletEnabled val="1"/>
        </dgm:presLayoutVars>
      </dgm:prSet>
      <dgm:spPr/>
    </dgm:pt>
    <dgm:pt modelId="{40D4C1FA-6242-4E49-976E-AC576FD6187C}" type="pres">
      <dgm:prSet presAssocID="{ECA1B70B-97A7-456B-A9D7-11769A05C243}" presName="sibTrans" presStyleLbl="sibTrans2D1" presStyleIdx="0" presStyleCnt="6"/>
      <dgm:spPr/>
    </dgm:pt>
    <dgm:pt modelId="{A2311C24-8165-4A15-A89C-9CC7E0A7C5F0}" type="pres">
      <dgm:prSet presAssocID="{ECA1B70B-97A7-456B-A9D7-11769A05C243}" presName="connectorText" presStyleLbl="sibTrans2D1" presStyleIdx="0" presStyleCnt="6"/>
      <dgm:spPr/>
    </dgm:pt>
    <dgm:pt modelId="{23DB271D-A82E-4834-A449-0582B4243BEA}" type="pres">
      <dgm:prSet presAssocID="{54E0125E-8B5C-428F-A91F-43E195ECAD1C}" presName="node" presStyleLbl="node1" presStyleIdx="1" presStyleCnt="6">
        <dgm:presLayoutVars>
          <dgm:bulletEnabled val="1"/>
        </dgm:presLayoutVars>
      </dgm:prSet>
      <dgm:spPr/>
    </dgm:pt>
    <dgm:pt modelId="{264DDF16-3D09-4395-9627-497A6CC907CD}" type="pres">
      <dgm:prSet presAssocID="{AA1BFD45-3B70-4E25-ACAC-F63A56DD6CA6}" presName="sibTrans" presStyleLbl="sibTrans2D1" presStyleIdx="1" presStyleCnt="6"/>
      <dgm:spPr/>
    </dgm:pt>
    <dgm:pt modelId="{55C462F8-9169-4F19-A234-981B44639A35}" type="pres">
      <dgm:prSet presAssocID="{AA1BFD45-3B70-4E25-ACAC-F63A56DD6CA6}" presName="connectorText" presStyleLbl="sibTrans2D1" presStyleIdx="1" presStyleCnt="6"/>
      <dgm:spPr/>
    </dgm:pt>
    <dgm:pt modelId="{EC5C05BC-F5EB-413E-8DDC-32A3FE9CC6E5}" type="pres">
      <dgm:prSet presAssocID="{1B8F6C55-980A-4B00-A0E8-21EEF923369B}" presName="node" presStyleLbl="node1" presStyleIdx="2" presStyleCnt="6">
        <dgm:presLayoutVars>
          <dgm:bulletEnabled val="1"/>
        </dgm:presLayoutVars>
      </dgm:prSet>
      <dgm:spPr/>
    </dgm:pt>
    <dgm:pt modelId="{734A8354-B7F2-498D-B337-676AAE0A908E}" type="pres">
      <dgm:prSet presAssocID="{3AAFFE11-FB91-4D21-9AB6-14B657C7D2BF}" presName="sibTrans" presStyleLbl="sibTrans2D1" presStyleIdx="2" presStyleCnt="6"/>
      <dgm:spPr/>
    </dgm:pt>
    <dgm:pt modelId="{388FBFDB-FD3A-4D05-AD21-04B16B3C3428}" type="pres">
      <dgm:prSet presAssocID="{3AAFFE11-FB91-4D21-9AB6-14B657C7D2BF}" presName="connectorText" presStyleLbl="sibTrans2D1" presStyleIdx="2" presStyleCnt="6"/>
      <dgm:spPr/>
    </dgm:pt>
    <dgm:pt modelId="{A9BA9B22-0251-4B20-8B96-E21693271FB8}" type="pres">
      <dgm:prSet presAssocID="{E835893B-696A-454A-9705-4B1027408270}" presName="node" presStyleLbl="node1" presStyleIdx="3" presStyleCnt="6">
        <dgm:presLayoutVars>
          <dgm:bulletEnabled val="1"/>
        </dgm:presLayoutVars>
      </dgm:prSet>
      <dgm:spPr/>
    </dgm:pt>
    <dgm:pt modelId="{AAAB831A-3828-4861-94E7-64D19E77CA6C}" type="pres">
      <dgm:prSet presAssocID="{432B3C5A-BC2E-4EED-8B26-FAAFE7213682}" presName="sibTrans" presStyleLbl="sibTrans2D1" presStyleIdx="3" presStyleCnt="6"/>
      <dgm:spPr/>
    </dgm:pt>
    <dgm:pt modelId="{607BBAFA-4A47-418B-92D0-9F8D62F89ABA}" type="pres">
      <dgm:prSet presAssocID="{432B3C5A-BC2E-4EED-8B26-FAAFE7213682}" presName="connectorText" presStyleLbl="sibTrans2D1" presStyleIdx="3" presStyleCnt="6"/>
      <dgm:spPr/>
    </dgm:pt>
    <dgm:pt modelId="{7B584077-C55C-492A-8E95-D2AD6519B2B4}" type="pres">
      <dgm:prSet presAssocID="{0C3DA563-D366-4AA1-BD79-57076201C2BC}" presName="node" presStyleLbl="node1" presStyleIdx="4" presStyleCnt="6">
        <dgm:presLayoutVars>
          <dgm:bulletEnabled val="1"/>
        </dgm:presLayoutVars>
      </dgm:prSet>
      <dgm:spPr/>
    </dgm:pt>
    <dgm:pt modelId="{496668D1-D39F-4B38-9C11-AA8E8A7D7198}" type="pres">
      <dgm:prSet presAssocID="{C3274023-E8AE-480C-B3B8-A503A6469987}" presName="sibTrans" presStyleLbl="sibTrans2D1" presStyleIdx="4" presStyleCnt="6"/>
      <dgm:spPr/>
    </dgm:pt>
    <dgm:pt modelId="{2BB558CC-AD8D-4A1C-9CE1-791E17201FB2}" type="pres">
      <dgm:prSet presAssocID="{C3274023-E8AE-480C-B3B8-A503A6469987}" presName="connectorText" presStyleLbl="sibTrans2D1" presStyleIdx="4" presStyleCnt="6"/>
      <dgm:spPr/>
    </dgm:pt>
    <dgm:pt modelId="{89A76E45-9A6C-4B5E-A2C2-B5EE835EA044}" type="pres">
      <dgm:prSet presAssocID="{2BD10DC1-C421-4ED3-A28C-14E47C583E47}" presName="node" presStyleLbl="node1" presStyleIdx="5" presStyleCnt="6">
        <dgm:presLayoutVars>
          <dgm:bulletEnabled val="1"/>
        </dgm:presLayoutVars>
      </dgm:prSet>
      <dgm:spPr/>
    </dgm:pt>
    <dgm:pt modelId="{1A8CE132-602F-4201-8458-C6E134E77E3A}" type="pres">
      <dgm:prSet presAssocID="{777A6E6A-E673-44B9-BBAA-4306733D2BDC}" presName="sibTrans" presStyleLbl="sibTrans2D1" presStyleIdx="5" presStyleCnt="6"/>
      <dgm:spPr/>
    </dgm:pt>
    <dgm:pt modelId="{576193D9-93B5-4678-AEB7-3AF4008B6568}" type="pres">
      <dgm:prSet presAssocID="{777A6E6A-E673-44B9-BBAA-4306733D2BDC}" presName="connectorText" presStyleLbl="sibTrans2D1" presStyleIdx="5" presStyleCnt="6"/>
      <dgm:spPr/>
    </dgm:pt>
  </dgm:ptLst>
  <dgm:cxnLst>
    <dgm:cxn modelId="{F04D120F-BA05-408D-8A77-F51DE82B2BE2}" type="presOf" srcId="{FEE2C5AD-02DA-4986-9394-D6E897B2D3BC}" destId="{5919C389-9E66-4DB6-9010-38942C0DBFE4}" srcOrd="0" destOrd="0" presId="urn:microsoft.com/office/officeart/2005/8/layout/cycle2"/>
    <dgm:cxn modelId="{F123E913-6A3A-40D3-8340-96C2E1F1802D}" type="presOf" srcId="{777A6E6A-E673-44B9-BBAA-4306733D2BDC}" destId="{576193D9-93B5-4678-AEB7-3AF4008B6568}" srcOrd="1" destOrd="0" presId="urn:microsoft.com/office/officeart/2005/8/layout/cycle2"/>
    <dgm:cxn modelId="{34FD831E-160C-482D-BC77-7EFAE0AC1DA3}" type="presOf" srcId="{432B3C5A-BC2E-4EED-8B26-FAAFE7213682}" destId="{AAAB831A-3828-4861-94E7-64D19E77CA6C}" srcOrd="0" destOrd="0" presId="urn:microsoft.com/office/officeart/2005/8/layout/cycle2"/>
    <dgm:cxn modelId="{2055B426-C2CB-417C-9D38-2100B0BC0F5C}" srcId="{FEE2C5AD-02DA-4986-9394-D6E897B2D3BC}" destId="{B24A5127-2AFD-48E4-956D-6C817DED4896}" srcOrd="0" destOrd="0" parTransId="{5BCCBDD4-37B7-4B79-BEF7-5AFFFB79FB8B}" sibTransId="{ECA1B70B-97A7-456B-A9D7-11769A05C243}"/>
    <dgm:cxn modelId="{15C9B127-48CB-4BE1-A3FD-E08325A57432}" type="presOf" srcId="{3AAFFE11-FB91-4D21-9AB6-14B657C7D2BF}" destId="{734A8354-B7F2-498D-B337-676AAE0A908E}" srcOrd="0" destOrd="0" presId="urn:microsoft.com/office/officeart/2005/8/layout/cycle2"/>
    <dgm:cxn modelId="{944A6432-2FAC-4251-9695-00567E20E93A}" type="presOf" srcId="{432B3C5A-BC2E-4EED-8B26-FAAFE7213682}" destId="{607BBAFA-4A47-418B-92D0-9F8D62F89ABA}" srcOrd="1" destOrd="0" presId="urn:microsoft.com/office/officeart/2005/8/layout/cycle2"/>
    <dgm:cxn modelId="{670FA45C-7909-490C-96E3-69F252C58E96}" type="presOf" srcId="{AA1BFD45-3B70-4E25-ACAC-F63A56DD6CA6}" destId="{55C462F8-9169-4F19-A234-981B44639A35}" srcOrd="1" destOrd="0" presId="urn:microsoft.com/office/officeart/2005/8/layout/cycle2"/>
    <dgm:cxn modelId="{384DEC65-B58F-4C65-804B-CA34AAD56F93}" type="presOf" srcId="{ECA1B70B-97A7-456B-A9D7-11769A05C243}" destId="{40D4C1FA-6242-4E49-976E-AC576FD6187C}" srcOrd="0" destOrd="0" presId="urn:microsoft.com/office/officeart/2005/8/layout/cycle2"/>
    <dgm:cxn modelId="{FEF5FA45-E8B3-40E2-8BD9-7C4593690138}" type="presOf" srcId="{2BD10DC1-C421-4ED3-A28C-14E47C583E47}" destId="{89A76E45-9A6C-4B5E-A2C2-B5EE835EA044}" srcOrd="0" destOrd="0" presId="urn:microsoft.com/office/officeart/2005/8/layout/cycle2"/>
    <dgm:cxn modelId="{AD17BF66-C633-4A86-92A8-5C9157C21241}" type="presOf" srcId="{1B8F6C55-980A-4B00-A0E8-21EEF923369B}" destId="{EC5C05BC-F5EB-413E-8DDC-32A3FE9CC6E5}" srcOrd="0" destOrd="0" presId="urn:microsoft.com/office/officeart/2005/8/layout/cycle2"/>
    <dgm:cxn modelId="{75A1A047-0E4D-4880-9988-6657C005F2A1}" type="presOf" srcId="{3AAFFE11-FB91-4D21-9AB6-14B657C7D2BF}" destId="{388FBFDB-FD3A-4D05-AD21-04B16B3C3428}" srcOrd="1" destOrd="0" presId="urn:microsoft.com/office/officeart/2005/8/layout/cycle2"/>
    <dgm:cxn modelId="{6D7EA248-4D8B-4FE3-B275-6ABAB3C3E4D1}" type="presOf" srcId="{54E0125E-8B5C-428F-A91F-43E195ECAD1C}" destId="{23DB271D-A82E-4834-A449-0582B4243BEA}" srcOrd="0" destOrd="0" presId="urn:microsoft.com/office/officeart/2005/8/layout/cycle2"/>
    <dgm:cxn modelId="{FD88E378-3138-4921-8CE0-CFE31AB8E047}" type="presOf" srcId="{C3274023-E8AE-480C-B3B8-A503A6469987}" destId="{2BB558CC-AD8D-4A1C-9CE1-791E17201FB2}" srcOrd="1" destOrd="0" presId="urn:microsoft.com/office/officeart/2005/8/layout/cycle2"/>
    <dgm:cxn modelId="{5976369F-E21D-402D-9C1D-EAC69CB9FC20}" type="presOf" srcId="{E835893B-696A-454A-9705-4B1027408270}" destId="{A9BA9B22-0251-4B20-8B96-E21693271FB8}" srcOrd="0" destOrd="0" presId="urn:microsoft.com/office/officeart/2005/8/layout/cycle2"/>
    <dgm:cxn modelId="{132B5FA1-8A80-42AF-AF4F-BBC159561451}" srcId="{FEE2C5AD-02DA-4986-9394-D6E897B2D3BC}" destId="{1B8F6C55-980A-4B00-A0E8-21EEF923369B}" srcOrd="2" destOrd="0" parTransId="{4AB0580A-C184-46AA-A7E9-9032D33C2139}" sibTransId="{3AAFFE11-FB91-4D21-9AB6-14B657C7D2BF}"/>
    <dgm:cxn modelId="{8C6AACA6-C464-41F9-930E-9EF6B3F62F3A}" type="presOf" srcId="{C3274023-E8AE-480C-B3B8-A503A6469987}" destId="{496668D1-D39F-4B38-9C11-AA8E8A7D7198}" srcOrd="0" destOrd="0" presId="urn:microsoft.com/office/officeart/2005/8/layout/cycle2"/>
    <dgm:cxn modelId="{6EDA34A7-A6A7-4792-AF4F-9097A08CD041}" srcId="{FEE2C5AD-02DA-4986-9394-D6E897B2D3BC}" destId="{2BD10DC1-C421-4ED3-A28C-14E47C583E47}" srcOrd="5" destOrd="0" parTransId="{D59FBEBF-6A94-482D-AD86-1841EAD89DD5}" sibTransId="{777A6E6A-E673-44B9-BBAA-4306733D2BDC}"/>
    <dgm:cxn modelId="{A982A4A8-5010-4D11-A645-36FD200E26C3}" type="presOf" srcId="{B24A5127-2AFD-48E4-956D-6C817DED4896}" destId="{536DD163-CEFE-4A2A-9848-47DEDFCC041E}" srcOrd="0" destOrd="0" presId="urn:microsoft.com/office/officeart/2005/8/layout/cycle2"/>
    <dgm:cxn modelId="{5BF793AF-F8AA-466F-8E4A-4D2BFB65A56E}" type="presOf" srcId="{777A6E6A-E673-44B9-BBAA-4306733D2BDC}" destId="{1A8CE132-602F-4201-8458-C6E134E77E3A}" srcOrd="0" destOrd="0" presId="urn:microsoft.com/office/officeart/2005/8/layout/cycle2"/>
    <dgm:cxn modelId="{C18130BB-ADFC-4C57-AFDB-6ABA75B09561}" srcId="{FEE2C5AD-02DA-4986-9394-D6E897B2D3BC}" destId="{E835893B-696A-454A-9705-4B1027408270}" srcOrd="3" destOrd="0" parTransId="{BBF54BC7-8F58-4C73-9C50-F141294B4883}" sibTransId="{432B3C5A-BC2E-4EED-8B26-FAAFE7213682}"/>
    <dgm:cxn modelId="{2A424AC0-0E38-4A88-980C-B236671DC58F}" type="presOf" srcId="{ECA1B70B-97A7-456B-A9D7-11769A05C243}" destId="{A2311C24-8165-4A15-A89C-9CC7E0A7C5F0}" srcOrd="1" destOrd="0" presId="urn:microsoft.com/office/officeart/2005/8/layout/cycle2"/>
    <dgm:cxn modelId="{0ACC7BD2-057D-4321-AF20-2A9C8F10E330}" srcId="{FEE2C5AD-02DA-4986-9394-D6E897B2D3BC}" destId="{0C3DA563-D366-4AA1-BD79-57076201C2BC}" srcOrd="4" destOrd="0" parTransId="{3B7AB801-89A7-4DD9-9531-FE7EE0D43B60}" sibTransId="{C3274023-E8AE-480C-B3B8-A503A6469987}"/>
    <dgm:cxn modelId="{504797D4-59FF-47E4-8CB8-817473A56976}" srcId="{FEE2C5AD-02DA-4986-9394-D6E897B2D3BC}" destId="{54E0125E-8B5C-428F-A91F-43E195ECAD1C}" srcOrd="1" destOrd="0" parTransId="{FE20A6AB-2C8D-40DB-9CD6-A5404AFA3408}" sibTransId="{AA1BFD45-3B70-4E25-ACAC-F63A56DD6CA6}"/>
    <dgm:cxn modelId="{A8ED45E7-30D4-458F-BB8D-A587F994B9EC}" type="presOf" srcId="{0C3DA563-D366-4AA1-BD79-57076201C2BC}" destId="{7B584077-C55C-492A-8E95-D2AD6519B2B4}" srcOrd="0" destOrd="0" presId="urn:microsoft.com/office/officeart/2005/8/layout/cycle2"/>
    <dgm:cxn modelId="{C8CC06F9-B51A-43ED-9DF8-30AE15BE441A}" type="presOf" srcId="{AA1BFD45-3B70-4E25-ACAC-F63A56DD6CA6}" destId="{264DDF16-3D09-4395-9627-497A6CC907CD}" srcOrd="0" destOrd="0" presId="urn:microsoft.com/office/officeart/2005/8/layout/cycle2"/>
    <dgm:cxn modelId="{4216A8AB-A972-43A2-AA0B-73CFF034232C}" type="presParOf" srcId="{5919C389-9E66-4DB6-9010-38942C0DBFE4}" destId="{536DD163-CEFE-4A2A-9848-47DEDFCC041E}" srcOrd="0" destOrd="0" presId="urn:microsoft.com/office/officeart/2005/8/layout/cycle2"/>
    <dgm:cxn modelId="{96809708-6677-41AF-8ECE-8DB355095E7E}" type="presParOf" srcId="{5919C389-9E66-4DB6-9010-38942C0DBFE4}" destId="{40D4C1FA-6242-4E49-976E-AC576FD6187C}" srcOrd="1" destOrd="0" presId="urn:microsoft.com/office/officeart/2005/8/layout/cycle2"/>
    <dgm:cxn modelId="{BE36BE37-079F-4FD0-8954-368E065515BF}" type="presParOf" srcId="{40D4C1FA-6242-4E49-976E-AC576FD6187C}" destId="{A2311C24-8165-4A15-A89C-9CC7E0A7C5F0}" srcOrd="0" destOrd="0" presId="urn:microsoft.com/office/officeart/2005/8/layout/cycle2"/>
    <dgm:cxn modelId="{ED2EB6B6-125D-4E83-958E-EFF6CEB2F289}" type="presParOf" srcId="{5919C389-9E66-4DB6-9010-38942C0DBFE4}" destId="{23DB271D-A82E-4834-A449-0582B4243BEA}" srcOrd="2" destOrd="0" presId="urn:microsoft.com/office/officeart/2005/8/layout/cycle2"/>
    <dgm:cxn modelId="{FAF12312-875B-4579-9DA3-31D80A8A72CE}" type="presParOf" srcId="{5919C389-9E66-4DB6-9010-38942C0DBFE4}" destId="{264DDF16-3D09-4395-9627-497A6CC907CD}" srcOrd="3" destOrd="0" presId="urn:microsoft.com/office/officeart/2005/8/layout/cycle2"/>
    <dgm:cxn modelId="{211290AA-4A1D-4BAB-8225-1D103A0572B8}" type="presParOf" srcId="{264DDF16-3D09-4395-9627-497A6CC907CD}" destId="{55C462F8-9169-4F19-A234-981B44639A35}" srcOrd="0" destOrd="0" presId="urn:microsoft.com/office/officeart/2005/8/layout/cycle2"/>
    <dgm:cxn modelId="{F9AEF2DE-B0F2-48EA-85C1-4E6231FD6688}" type="presParOf" srcId="{5919C389-9E66-4DB6-9010-38942C0DBFE4}" destId="{EC5C05BC-F5EB-413E-8DDC-32A3FE9CC6E5}" srcOrd="4" destOrd="0" presId="urn:microsoft.com/office/officeart/2005/8/layout/cycle2"/>
    <dgm:cxn modelId="{D31262B8-C308-40AC-802D-D617218B0A5F}" type="presParOf" srcId="{5919C389-9E66-4DB6-9010-38942C0DBFE4}" destId="{734A8354-B7F2-498D-B337-676AAE0A908E}" srcOrd="5" destOrd="0" presId="urn:microsoft.com/office/officeart/2005/8/layout/cycle2"/>
    <dgm:cxn modelId="{DBE9C85B-66AD-4976-928B-AB307607FFDD}" type="presParOf" srcId="{734A8354-B7F2-498D-B337-676AAE0A908E}" destId="{388FBFDB-FD3A-4D05-AD21-04B16B3C3428}" srcOrd="0" destOrd="0" presId="urn:microsoft.com/office/officeart/2005/8/layout/cycle2"/>
    <dgm:cxn modelId="{7BE3A4E2-D922-46E6-852B-B6AD06E26635}" type="presParOf" srcId="{5919C389-9E66-4DB6-9010-38942C0DBFE4}" destId="{A9BA9B22-0251-4B20-8B96-E21693271FB8}" srcOrd="6" destOrd="0" presId="urn:microsoft.com/office/officeart/2005/8/layout/cycle2"/>
    <dgm:cxn modelId="{151B3D52-49D0-435B-B9F9-F697D2D966B2}" type="presParOf" srcId="{5919C389-9E66-4DB6-9010-38942C0DBFE4}" destId="{AAAB831A-3828-4861-94E7-64D19E77CA6C}" srcOrd="7" destOrd="0" presId="urn:microsoft.com/office/officeart/2005/8/layout/cycle2"/>
    <dgm:cxn modelId="{630E8357-8C5E-44E7-ABF3-952A5A912F60}" type="presParOf" srcId="{AAAB831A-3828-4861-94E7-64D19E77CA6C}" destId="{607BBAFA-4A47-418B-92D0-9F8D62F89ABA}" srcOrd="0" destOrd="0" presId="urn:microsoft.com/office/officeart/2005/8/layout/cycle2"/>
    <dgm:cxn modelId="{E7A31709-9088-4923-9D16-797DB5C7F922}" type="presParOf" srcId="{5919C389-9E66-4DB6-9010-38942C0DBFE4}" destId="{7B584077-C55C-492A-8E95-D2AD6519B2B4}" srcOrd="8" destOrd="0" presId="urn:microsoft.com/office/officeart/2005/8/layout/cycle2"/>
    <dgm:cxn modelId="{F6249BF4-512F-47BA-B813-8FD2FE2CC608}" type="presParOf" srcId="{5919C389-9E66-4DB6-9010-38942C0DBFE4}" destId="{496668D1-D39F-4B38-9C11-AA8E8A7D7198}" srcOrd="9" destOrd="0" presId="urn:microsoft.com/office/officeart/2005/8/layout/cycle2"/>
    <dgm:cxn modelId="{2A6C8301-9D7E-46AF-A430-12D053DF5E82}" type="presParOf" srcId="{496668D1-D39F-4B38-9C11-AA8E8A7D7198}" destId="{2BB558CC-AD8D-4A1C-9CE1-791E17201FB2}" srcOrd="0" destOrd="0" presId="urn:microsoft.com/office/officeart/2005/8/layout/cycle2"/>
    <dgm:cxn modelId="{94A17923-F59D-4662-B653-167A2987B979}" type="presParOf" srcId="{5919C389-9E66-4DB6-9010-38942C0DBFE4}" destId="{89A76E45-9A6C-4B5E-A2C2-B5EE835EA044}" srcOrd="10" destOrd="0" presId="urn:microsoft.com/office/officeart/2005/8/layout/cycle2"/>
    <dgm:cxn modelId="{39CAC386-014A-4B9E-9D72-5F7F7358A52E}" type="presParOf" srcId="{5919C389-9E66-4DB6-9010-38942C0DBFE4}" destId="{1A8CE132-602F-4201-8458-C6E134E77E3A}" srcOrd="11" destOrd="0" presId="urn:microsoft.com/office/officeart/2005/8/layout/cycle2"/>
    <dgm:cxn modelId="{FACDF11C-AC48-4DED-BCF6-61EFCC871E30}" type="presParOf" srcId="{1A8CE132-602F-4201-8458-C6E134E77E3A}" destId="{576193D9-93B5-4678-AEB7-3AF4008B6568}"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54DD7-42BA-4A56-B535-A85895D297EE}">
      <dsp:nvSpPr>
        <dsp:cNvPr id="0" name=""/>
        <dsp:cNvSpPr/>
      </dsp:nvSpPr>
      <dsp:spPr>
        <a:xfrm>
          <a:off x="0" y="344"/>
          <a:ext cx="6840490" cy="8057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5F772-CF21-4B74-ACB1-97F00CBFEC48}">
      <dsp:nvSpPr>
        <dsp:cNvPr id="0" name=""/>
        <dsp:cNvSpPr/>
      </dsp:nvSpPr>
      <dsp:spPr>
        <a:xfrm>
          <a:off x="243745" y="181642"/>
          <a:ext cx="443174" cy="44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B13525-058B-47B6-9581-6191EB94AEC7}">
      <dsp:nvSpPr>
        <dsp:cNvPr id="0" name=""/>
        <dsp:cNvSpPr/>
      </dsp:nvSpPr>
      <dsp:spPr>
        <a:xfrm>
          <a:off x="930666" y="344"/>
          <a:ext cx="5909823" cy="805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77" tIns="85277" rIns="85277" bIns="85277"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rgbClr val="0070C0"/>
              </a:solidFill>
            </a:rPr>
            <a:t>Support brand building</a:t>
          </a:r>
          <a:endParaRPr lang="en-US" sz="2200" kern="1200" dirty="0">
            <a:solidFill>
              <a:srgbClr val="0070C0"/>
            </a:solidFill>
          </a:endParaRPr>
        </a:p>
      </dsp:txBody>
      <dsp:txXfrm>
        <a:off x="930666" y="344"/>
        <a:ext cx="5909823" cy="805771"/>
      </dsp:txXfrm>
    </dsp:sp>
    <dsp:sp modelId="{E13B2E57-B7C6-471D-84CD-3570B6D1FDC0}">
      <dsp:nvSpPr>
        <dsp:cNvPr id="0" name=""/>
        <dsp:cNvSpPr/>
      </dsp:nvSpPr>
      <dsp:spPr>
        <a:xfrm>
          <a:off x="0" y="1007558"/>
          <a:ext cx="6840490" cy="8057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EAE657-5A68-4C27-9BCA-33677EDAD105}">
      <dsp:nvSpPr>
        <dsp:cNvPr id="0" name=""/>
        <dsp:cNvSpPr/>
      </dsp:nvSpPr>
      <dsp:spPr>
        <a:xfrm>
          <a:off x="243745" y="1188857"/>
          <a:ext cx="443174" cy="44317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D3DBC8-649A-42CD-8BA1-577C9C6D2743}">
      <dsp:nvSpPr>
        <dsp:cNvPr id="0" name=""/>
        <dsp:cNvSpPr/>
      </dsp:nvSpPr>
      <dsp:spPr>
        <a:xfrm>
          <a:off x="930666" y="1007558"/>
          <a:ext cx="5909823" cy="805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77" tIns="85277" rIns="85277" bIns="85277" numCol="1" spcCol="1270" anchor="ctr" anchorCtr="0">
          <a:noAutofit/>
        </a:bodyPr>
        <a:lstStyle/>
        <a:p>
          <a:pPr marL="0" lvl="0" indent="0" algn="l" defTabSz="977900">
            <a:lnSpc>
              <a:spcPct val="100000"/>
            </a:lnSpc>
            <a:spcBef>
              <a:spcPct val="0"/>
            </a:spcBef>
            <a:spcAft>
              <a:spcPct val="35000"/>
            </a:spcAft>
            <a:buNone/>
          </a:pPr>
          <a:r>
            <a:rPr lang="en-US" sz="2200" kern="1200" dirty="0">
              <a:solidFill>
                <a:srgbClr val="0070C0"/>
              </a:solidFill>
            </a:rPr>
            <a:t>Differentiate from competition</a:t>
          </a:r>
        </a:p>
      </dsp:txBody>
      <dsp:txXfrm>
        <a:off x="930666" y="1007558"/>
        <a:ext cx="5909823" cy="805771"/>
      </dsp:txXfrm>
    </dsp:sp>
    <dsp:sp modelId="{EE53D511-FD53-4CE7-8F09-FDC688A072CF}">
      <dsp:nvSpPr>
        <dsp:cNvPr id="0" name=""/>
        <dsp:cNvSpPr/>
      </dsp:nvSpPr>
      <dsp:spPr>
        <a:xfrm>
          <a:off x="0" y="2014773"/>
          <a:ext cx="6840490" cy="8057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05E9B-EE04-4E99-A658-5F7BAA9F3B3B}">
      <dsp:nvSpPr>
        <dsp:cNvPr id="0" name=""/>
        <dsp:cNvSpPr/>
      </dsp:nvSpPr>
      <dsp:spPr>
        <a:xfrm>
          <a:off x="243745" y="2196071"/>
          <a:ext cx="443174" cy="44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5B8ED5-62E5-4C02-B22A-840FC41542A0}">
      <dsp:nvSpPr>
        <dsp:cNvPr id="0" name=""/>
        <dsp:cNvSpPr/>
      </dsp:nvSpPr>
      <dsp:spPr>
        <a:xfrm>
          <a:off x="930666" y="2014773"/>
          <a:ext cx="5909823" cy="805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77" tIns="85277" rIns="85277" bIns="85277"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rgbClr val="0070C0"/>
              </a:solidFill>
            </a:rPr>
            <a:t>Satisfy needs and aspirations of targeted groups of customers </a:t>
          </a:r>
          <a:endParaRPr lang="en-US" sz="2200" kern="1200" dirty="0">
            <a:solidFill>
              <a:srgbClr val="0070C0"/>
            </a:solidFill>
          </a:endParaRPr>
        </a:p>
      </dsp:txBody>
      <dsp:txXfrm>
        <a:off x="930666" y="2014773"/>
        <a:ext cx="5909823" cy="8057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E83AC2-5607-46D3-8F3A-0CE6F4B7C19C}">
      <dsp:nvSpPr>
        <dsp:cNvPr id="0" name=""/>
        <dsp:cNvSpPr/>
      </dsp:nvSpPr>
      <dsp:spPr>
        <a:xfrm>
          <a:off x="831" y="669545"/>
          <a:ext cx="2919817" cy="1854084"/>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DE6E-3694-406F-8376-62B279FC1E1C}">
      <dsp:nvSpPr>
        <dsp:cNvPr id="0" name=""/>
        <dsp:cNvSpPr/>
      </dsp:nvSpPr>
      <dsp:spPr>
        <a:xfrm>
          <a:off x="325256" y="977748"/>
          <a:ext cx="2919817" cy="1854084"/>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dirty="0"/>
            <a:t>Very few companies differentiate their offering solely on one level.</a:t>
          </a:r>
          <a:endParaRPr lang="en-US" sz="2000" kern="1200" dirty="0"/>
        </a:p>
      </dsp:txBody>
      <dsp:txXfrm>
        <a:off x="379560" y="1032052"/>
        <a:ext cx="2811209" cy="1745476"/>
      </dsp:txXfrm>
    </dsp:sp>
    <dsp:sp modelId="{AF11E464-38A2-448D-BA79-4ED24A93BA24}">
      <dsp:nvSpPr>
        <dsp:cNvPr id="0" name=""/>
        <dsp:cNvSpPr/>
      </dsp:nvSpPr>
      <dsp:spPr>
        <a:xfrm>
          <a:off x="3569497" y="669545"/>
          <a:ext cx="2919817" cy="1854084"/>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E3E300-C002-4D0E-B06E-F740C2405555}">
      <dsp:nvSpPr>
        <dsp:cNvPr id="0" name=""/>
        <dsp:cNvSpPr/>
      </dsp:nvSpPr>
      <dsp:spPr>
        <a:xfrm>
          <a:off x="3893921" y="977748"/>
          <a:ext cx="2919817" cy="1854084"/>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dirty="0"/>
            <a:t>They tend to ensure that they differentiate their offerings to various extents on all three levels. </a:t>
          </a:r>
          <a:endParaRPr lang="en-US" sz="2000" kern="1200" dirty="0"/>
        </a:p>
      </dsp:txBody>
      <dsp:txXfrm>
        <a:off x="3948225" y="1032052"/>
        <a:ext cx="2811209" cy="17454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19187-75D3-42B8-8B9F-E45872543A80}">
      <dsp:nvSpPr>
        <dsp:cNvPr id="0" name=""/>
        <dsp:cNvSpPr/>
      </dsp:nvSpPr>
      <dsp:spPr>
        <a:xfrm>
          <a:off x="3418" y="733961"/>
          <a:ext cx="2712391" cy="1627434"/>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FFFF"/>
              </a:solidFill>
              <a:latin typeface="Franklin Gothic Book"/>
              <a:ea typeface="+mn-ea"/>
              <a:cs typeface="+mn-cs"/>
            </a:rPr>
            <a:t>Premium</a:t>
          </a:r>
        </a:p>
        <a:p>
          <a:pPr marL="0" lvl="0" indent="0" algn="ctr" defTabSz="844550">
            <a:lnSpc>
              <a:spcPct val="90000"/>
            </a:lnSpc>
            <a:spcBef>
              <a:spcPct val="0"/>
            </a:spcBef>
            <a:spcAft>
              <a:spcPct val="35000"/>
            </a:spcAft>
            <a:buNone/>
          </a:pPr>
          <a:r>
            <a:rPr lang="en-GB" sz="1900" kern="1200" dirty="0">
              <a:solidFill>
                <a:srgbClr val="FFFFFF"/>
              </a:solidFill>
              <a:latin typeface="Franklin Gothic Book"/>
              <a:ea typeface="+mn-ea"/>
              <a:cs typeface="+mn-cs"/>
            </a:rPr>
            <a:t>High price – High quality</a:t>
          </a:r>
          <a:endParaRPr lang="en-US" sz="1900" kern="1200" dirty="0">
            <a:solidFill>
              <a:srgbClr val="FFFFFF"/>
            </a:solidFill>
            <a:latin typeface="Franklin Gothic Book"/>
            <a:ea typeface="+mn-ea"/>
            <a:cs typeface="+mn-cs"/>
          </a:endParaRPr>
        </a:p>
      </dsp:txBody>
      <dsp:txXfrm>
        <a:off x="3418" y="733961"/>
        <a:ext cx="2712391" cy="1627434"/>
      </dsp:txXfrm>
    </dsp:sp>
    <dsp:sp modelId="{38AEB850-C030-438D-8D3C-C6FE0EA0C1CF}">
      <dsp:nvSpPr>
        <dsp:cNvPr id="0" name=""/>
        <dsp:cNvSpPr/>
      </dsp:nvSpPr>
      <dsp:spPr>
        <a:xfrm>
          <a:off x="2987049" y="733961"/>
          <a:ext cx="2712391" cy="1627434"/>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FFFF"/>
              </a:solidFill>
              <a:latin typeface="Franklin Gothic Book"/>
              <a:ea typeface="+mn-ea"/>
              <a:cs typeface="+mn-cs"/>
            </a:rPr>
            <a:t>Penetration</a:t>
          </a:r>
        </a:p>
        <a:p>
          <a:pPr marL="0" lvl="0" indent="0" algn="ctr" defTabSz="844550">
            <a:lnSpc>
              <a:spcPct val="90000"/>
            </a:lnSpc>
            <a:spcBef>
              <a:spcPct val="0"/>
            </a:spcBef>
            <a:spcAft>
              <a:spcPct val="35000"/>
            </a:spcAft>
            <a:buNone/>
          </a:pPr>
          <a:r>
            <a:rPr lang="en-GB" sz="1900" kern="1200" dirty="0">
              <a:solidFill>
                <a:srgbClr val="FFFFFF"/>
              </a:solidFill>
              <a:latin typeface="Franklin Gothic Book"/>
              <a:ea typeface="+mn-ea"/>
              <a:cs typeface="+mn-cs"/>
            </a:rPr>
            <a:t>Initial low price – Price increase</a:t>
          </a:r>
          <a:endParaRPr lang="en-US" sz="1900" kern="1200" dirty="0">
            <a:solidFill>
              <a:srgbClr val="FFFFFF"/>
            </a:solidFill>
            <a:latin typeface="Franklin Gothic Book"/>
            <a:ea typeface="+mn-ea"/>
            <a:cs typeface="+mn-cs"/>
          </a:endParaRPr>
        </a:p>
      </dsp:txBody>
      <dsp:txXfrm>
        <a:off x="2987049" y="733961"/>
        <a:ext cx="2712391" cy="1627434"/>
      </dsp:txXfrm>
    </dsp:sp>
    <dsp:sp modelId="{75CB8114-076B-4A70-BB71-DA50A3A29205}">
      <dsp:nvSpPr>
        <dsp:cNvPr id="0" name=""/>
        <dsp:cNvSpPr/>
      </dsp:nvSpPr>
      <dsp:spPr>
        <a:xfrm>
          <a:off x="5970680" y="733961"/>
          <a:ext cx="2712391" cy="1627434"/>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FFFF"/>
              </a:solidFill>
              <a:latin typeface="Franklin Gothic Book"/>
              <a:ea typeface="+mn-ea"/>
              <a:cs typeface="+mn-cs"/>
            </a:rPr>
            <a:t>Economy</a:t>
          </a:r>
        </a:p>
        <a:p>
          <a:pPr marL="0" lvl="0" indent="0" algn="ctr" defTabSz="844550">
            <a:lnSpc>
              <a:spcPct val="90000"/>
            </a:lnSpc>
            <a:spcBef>
              <a:spcPct val="0"/>
            </a:spcBef>
            <a:spcAft>
              <a:spcPct val="35000"/>
            </a:spcAft>
            <a:buNone/>
          </a:pPr>
          <a:r>
            <a:rPr lang="en-GB" sz="1900" kern="1200" dirty="0">
              <a:solidFill>
                <a:srgbClr val="FFFFFF"/>
              </a:solidFill>
              <a:latin typeface="Franklin Gothic Book"/>
              <a:ea typeface="+mn-ea"/>
              <a:cs typeface="+mn-cs"/>
            </a:rPr>
            <a:t>Deliberate setting of low price</a:t>
          </a:r>
          <a:endParaRPr lang="en-US" sz="1900" kern="1200" dirty="0">
            <a:solidFill>
              <a:srgbClr val="FFFFFF"/>
            </a:solidFill>
            <a:latin typeface="Franklin Gothic Book"/>
            <a:ea typeface="+mn-ea"/>
            <a:cs typeface="+mn-cs"/>
          </a:endParaRPr>
        </a:p>
      </dsp:txBody>
      <dsp:txXfrm>
        <a:off x="5970680" y="733961"/>
        <a:ext cx="2712391" cy="1627434"/>
      </dsp:txXfrm>
    </dsp:sp>
    <dsp:sp modelId="{A9F820AC-0528-49F5-B47F-FE85D19E1D3F}">
      <dsp:nvSpPr>
        <dsp:cNvPr id="0" name=""/>
        <dsp:cNvSpPr/>
      </dsp:nvSpPr>
      <dsp:spPr>
        <a:xfrm>
          <a:off x="8954310" y="733961"/>
          <a:ext cx="2712391" cy="1627434"/>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FFFF"/>
              </a:solidFill>
              <a:latin typeface="Franklin Gothic Book"/>
              <a:ea typeface="+mn-ea"/>
              <a:cs typeface="+mn-cs"/>
            </a:rPr>
            <a:t>Skim</a:t>
          </a:r>
        </a:p>
        <a:p>
          <a:pPr marL="0" lvl="0" indent="0" algn="ctr" defTabSz="844550">
            <a:lnSpc>
              <a:spcPct val="90000"/>
            </a:lnSpc>
            <a:spcBef>
              <a:spcPct val="0"/>
            </a:spcBef>
            <a:spcAft>
              <a:spcPct val="35000"/>
            </a:spcAft>
            <a:buNone/>
          </a:pPr>
          <a:r>
            <a:rPr lang="en-GB" sz="1900" kern="1200" dirty="0">
              <a:solidFill>
                <a:srgbClr val="FFFFFF"/>
              </a:solidFill>
              <a:latin typeface="Franklin Gothic Book"/>
              <a:ea typeface="+mn-ea"/>
              <a:cs typeface="+mn-cs"/>
            </a:rPr>
            <a:t>High initial price – Price lowers</a:t>
          </a:r>
          <a:endParaRPr lang="en-US" sz="1900" kern="1200" dirty="0">
            <a:solidFill>
              <a:srgbClr val="FFFFFF"/>
            </a:solidFill>
            <a:latin typeface="Franklin Gothic Book"/>
            <a:ea typeface="+mn-ea"/>
            <a:cs typeface="+mn-cs"/>
          </a:endParaRPr>
        </a:p>
      </dsp:txBody>
      <dsp:txXfrm>
        <a:off x="8954310" y="733961"/>
        <a:ext cx="2712391" cy="1627434"/>
      </dsp:txXfrm>
    </dsp:sp>
    <dsp:sp modelId="{0722AD5F-D428-4664-93E8-B927325DFDC9}">
      <dsp:nvSpPr>
        <dsp:cNvPr id="0" name=""/>
        <dsp:cNvSpPr/>
      </dsp:nvSpPr>
      <dsp:spPr>
        <a:xfrm>
          <a:off x="3418" y="2632635"/>
          <a:ext cx="2712391" cy="1627434"/>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FFFF"/>
              </a:solidFill>
              <a:latin typeface="Franklin Gothic Book"/>
              <a:ea typeface="+mn-ea"/>
              <a:cs typeface="+mn-cs"/>
            </a:rPr>
            <a:t>Psychological</a:t>
          </a:r>
        </a:p>
        <a:p>
          <a:pPr marL="0" lvl="0" indent="0" algn="ctr" defTabSz="844550">
            <a:lnSpc>
              <a:spcPct val="90000"/>
            </a:lnSpc>
            <a:spcBef>
              <a:spcPct val="0"/>
            </a:spcBef>
            <a:spcAft>
              <a:spcPct val="35000"/>
            </a:spcAft>
            <a:buNone/>
          </a:pPr>
          <a:r>
            <a:rPr lang="en-GB" sz="1900" kern="1200" dirty="0">
              <a:solidFill>
                <a:srgbClr val="FFFFFF"/>
              </a:solidFill>
              <a:latin typeface="Franklin Gothic Book"/>
              <a:ea typeface="+mn-ea"/>
              <a:cs typeface="+mn-cs"/>
            </a:rPr>
            <a:t>Customers emotive response – High quality with high price</a:t>
          </a:r>
          <a:endParaRPr lang="en-US" sz="1900" kern="1200" dirty="0">
            <a:solidFill>
              <a:srgbClr val="FFFFFF"/>
            </a:solidFill>
            <a:latin typeface="Franklin Gothic Book"/>
            <a:ea typeface="+mn-ea"/>
            <a:cs typeface="+mn-cs"/>
          </a:endParaRPr>
        </a:p>
      </dsp:txBody>
      <dsp:txXfrm>
        <a:off x="3418" y="2632635"/>
        <a:ext cx="2712391" cy="1627434"/>
      </dsp:txXfrm>
    </dsp:sp>
    <dsp:sp modelId="{704EF9F4-6253-4CAD-9770-F8C3325D5A20}">
      <dsp:nvSpPr>
        <dsp:cNvPr id="0" name=""/>
        <dsp:cNvSpPr/>
      </dsp:nvSpPr>
      <dsp:spPr>
        <a:xfrm>
          <a:off x="2987049" y="2632635"/>
          <a:ext cx="2712391" cy="1627434"/>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FFFF"/>
              </a:solidFill>
              <a:latin typeface="Franklin Gothic Book"/>
              <a:ea typeface="+mn-ea"/>
              <a:cs typeface="+mn-cs"/>
            </a:rPr>
            <a:t>Captive</a:t>
          </a:r>
        </a:p>
        <a:p>
          <a:pPr marL="0" lvl="0" indent="0" algn="ctr" defTabSz="844550">
            <a:lnSpc>
              <a:spcPct val="90000"/>
            </a:lnSpc>
            <a:spcBef>
              <a:spcPct val="0"/>
            </a:spcBef>
            <a:spcAft>
              <a:spcPct val="35000"/>
            </a:spcAft>
            <a:buNone/>
          </a:pPr>
          <a:r>
            <a:rPr lang="en-GB" sz="1900" kern="1200" dirty="0">
              <a:solidFill>
                <a:srgbClr val="FFFFFF"/>
              </a:solidFill>
              <a:latin typeface="Franklin Gothic Book"/>
              <a:ea typeface="+mn-ea"/>
              <a:cs typeface="+mn-cs"/>
            </a:rPr>
            <a:t>Product consumables, e.g. razors at low cost – Replacement blades priced high</a:t>
          </a:r>
          <a:endParaRPr lang="en-US" sz="1900" kern="1200" dirty="0">
            <a:solidFill>
              <a:srgbClr val="FFFFFF"/>
            </a:solidFill>
            <a:latin typeface="Franklin Gothic Book"/>
            <a:ea typeface="+mn-ea"/>
            <a:cs typeface="+mn-cs"/>
          </a:endParaRPr>
        </a:p>
      </dsp:txBody>
      <dsp:txXfrm>
        <a:off x="2987049" y="2632635"/>
        <a:ext cx="2712391" cy="1627434"/>
      </dsp:txXfrm>
    </dsp:sp>
    <dsp:sp modelId="{D2EA063A-1E8D-453D-9660-E462000E2549}">
      <dsp:nvSpPr>
        <dsp:cNvPr id="0" name=""/>
        <dsp:cNvSpPr/>
      </dsp:nvSpPr>
      <dsp:spPr>
        <a:xfrm>
          <a:off x="5970680" y="2632635"/>
          <a:ext cx="2712391" cy="1627434"/>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FFFF"/>
              </a:solidFill>
              <a:latin typeface="Franklin Gothic Book"/>
              <a:ea typeface="+mn-ea"/>
              <a:cs typeface="+mn-cs"/>
            </a:rPr>
            <a:t>Product Line</a:t>
          </a:r>
        </a:p>
        <a:p>
          <a:pPr marL="0" lvl="0" indent="0" algn="ctr" defTabSz="844550">
            <a:lnSpc>
              <a:spcPct val="90000"/>
            </a:lnSpc>
            <a:spcBef>
              <a:spcPct val="0"/>
            </a:spcBef>
            <a:spcAft>
              <a:spcPct val="35000"/>
            </a:spcAft>
            <a:buNone/>
          </a:pPr>
          <a:r>
            <a:rPr lang="en-GB" sz="1900" kern="1200" dirty="0">
              <a:solidFill>
                <a:srgbClr val="FFFFFF"/>
              </a:solidFill>
              <a:latin typeface="Franklin Gothic Book"/>
              <a:ea typeface="+mn-ea"/>
              <a:cs typeface="+mn-cs"/>
            </a:rPr>
            <a:t>Different prices for perceived different quality levels within the same Product Range</a:t>
          </a:r>
          <a:endParaRPr lang="en-US" sz="1900" kern="1200" dirty="0">
            <a:solidFill>
              <a:srgbClr val="FFFFFF"/>
            </a:solidFill>
            <a:latin typeface="Franklin Gothic Book"/>
            <a:ea typeface="+mn-ea"/>
            <a:cs typeface="+mn-cs"/>
          </a:endParaRPr>
        </a:p>
      </dsp:txBody>
      <dsp:txXfrm>
        <a:off x="5970680" y="2632635"/>
        <a:ext cx="2712391" cy="1627434"/>
      </dsp:txXfrm>
    </dsp:sp>
    <dsp:sp modelId="{7AA8E91B-2B0C-4B2D-8C93-B4CAC6038CB3}">
      <dsp:nvSpPr>
        <dsp:cNvPr id="0" name=""/>
        <dsp:cNvSpPr/>
      </dsp:nvSpPr>
      <dsp:spPr>
        <a:xfrm>
          <a:off x="8954310" y="2632635"/>
          <a:ext cx="2712391" cy="1627434"/>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FFFF"/>
              </a:solidFill>
              <a:latin typeface="Franklin Gothic Book"/>
              <a:ea typeface="+mn-ea"/>
              <a:cs typeface="+mn-cs"/>
            </a:rPr>
            <a:t>Competitive</a:t>
          </a:r>
        </a:p>
        <a:p>
          <a:pPr marL="0" lvl="0" indent="0" algn="ctr" defTabSz="844550">
            <a:lnSpc>
              <a:spcPct val="90000"/>
            </a:lnSpc>
            <a:spcBef>
              <a:spcPct val="0"/>
            </a:spcBef>
            <a:spcAft>
              <a:spcPct val="35000"/>
            </a:spcAft>
            <a:buNone/>
          </a:pPr>
          <a:r>
            <a:rPr lang="en-GB" sz="1900" kern="1200" dirty="0">
              <a:solidFill>
                <a:srgbClr val="FFFFFF"/>
              </a:solidFill>
              <a:latin typeface="Franklin Gothic Book"/>
              <a:ea typeface="+mn-ea"/>
              <a:cs typeface="+mn-cs"/>
            </a:rPr>
            <a:t>Set prices to based on competitor pricing and market positioning</a:t>
          </a:r>
        </a:p>
        <a:p>
          <a:pPr marL="0" lvl="0" indent="0" algn="ctr" defTabSz="844550">
            <a:lnSpc>
              <a:spcPct val="90000"/>
            </a:lnSpc>
            <a:spcBef>
              <a:spcPct val="0"/>
            </a:spcBef>
            <a:spcAft>
              <a:spcPct val="35000"/>
            </a:spcAft>
            <a:buNone/>
          </a:pPr>
          <a:endParaRPr lang="en-US" sz="1900" kern="1200" dirty="0">
            <a:solidFill>
              <a:srgbClr val="FFFFFF"/>
            </a:solidFill>
            <a:latin typeface="Franklin Gothic Book"/>
            <a:ea typeface="+mn-ea"/>
            <a:cs typeface="+mn-cs"/>
          </a:endParaRPr>
        </a:p>
      </dsp:txBody>
      <dsp:txXfrm>
        <a:off x="8954310" y="2632635"/>
        <a:ext cx="2712391" cy="16274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DD163-CEFE-4A2A-9848-47DEDFCC041E}">
      <dsp:nvSpPr>
        <dsp:cNvPr id="0" name=""/>
        <dsp:cNvSpPr/>
      </dsp:nvSpPr>
      <dsp:spPr>
        <a:xfrm>
          <a:off x="3271691" y="118"/>
          <a:ext cx="1279645" cy="1279645"/>
        </a:xfrm>
        <a:prstGeom prst="ellipse">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Advertising</a:t>
          </a:r>
        </a:p>
      </dsp:txBody>
      <dsp:txXfrm>
        <a:off x="3459091" y="187518"/>
        <a:ext cx="904845" cy="904845"/>
      </dsp:txXfrm>
    </dsp:sp>
    <dsp:sp modelId="{40D4C1FA-6242-4E49-976E-AC576FD6187C}">
      <dsp:nvSpPr>
        <dsp:cNvPr id="0" name=""/>
        <dsp:cNvSpPr/>
      </dsp:nvSpPr>
      <dsp:spPr>
        <a:xfrm rot="1800000">
          <a:off x="4565041" y="899441"/>
          <a:ext cx="339920" cy="4318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571872" y="960323"/>
        <a:ext cx="237944" cy="259128"/>
      </dsp:txXfrm>
    </dsp:sp>
    <dsp:sp modelId="{23DB271D-A82E-4834-A449-0582B4243BEA}">
      <dsp:nvSpPr>
        <dsp:cNvPr id="0" name=""/>
        <dsp:cNvSpPr/>
      </dsp:nvSpPr>
      <dsp:spPr>
        <a:xfrm>
          <a:off x="4935330" y="960620"/>
          <a:ext cx="1279645" cy="1279645"/>
        </a:xfrm>
        <a:prstGeom prst="ellipse">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Sales promotions</a:t>
          </a:r>
        </a:p>
      </dsp:txBody>
      <dsp:txXfrm>
        <a:off x="5122730" y="1148020"/>
        <a:ext cx="904845" cy="904845"/>
      </dsp:txXfrm>
    </dsp:sp>
    <dsp:sp modelId="{264DDF16-3D09-4395-9627-497A6CC907CD}">
      <dsp:nvSpPr>
        <dsp:cNvPr id="0" name=""/>
        <dsp:cNvSpPr/>
      </dsp:nvSpPr>
      <dsp:spPr>
        <a:xfrm rot="5400000">
          <a:off x="5405192" y="2335385"/>
          <a:ext cx="339920" cy="4318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456180" y="2370773"/>
        <a:ext cx="237944" cy="259128"/>
      </dsp:txXfrm>
    </dsp:sp>
    <dsp:sp modelId="{EC5C05BC-F5EB-413E-8DDC-32A3FE9CC6E5}">
      <dsp:nvSpPr>
        <dsp:cNvPr id="0" name=""/>
        <dsp:cNvSpPr/>
      </dsp:nvSpPr>
      <dsp:spPr>
        <a:xfrm>
          <a:off x="4935330" y="2881625"/>
          <a:ext cx="1279645" cy="1279645"/>
        </a:xfrm>
        <a:prstGeom prst="ellipse">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Direct Marketing</a:t>
          </a:r>
        </a:p>
      </dsp:txBody>
      <dsp:txXfrm>
        <a:off x="5122730" y="3069025"/>
        <a:ext cx="904845" cy="904845"/>
      </dsp:txXfrm>
    </dsp:sp>
    <dsp:sp modelId="{734A8354-B7F2-498D-B337-676AAE0A908E}">
      <dsp:nvSpPr>
        <dsp:cNvPr id="0" name=""/>
        <dsp:cNvSpPr/>
      </dsp:nvSpPr>
      <dsp:spPr>
        <a:xfrm rot="9000000">
          <a:off x="4581704" y="3780949"/>
          <a:ext cx="339920" cy="4318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4676849" y="3841831"/>
        <a:ext cx="237944" cy="259128"/>
      </dsp:txXfrm>
    </dsp:sp>
    <dsp:sp modelId="{A9BA9B22-0251-4B20-8B96-E21693271FB8}">
      <dsp:nvSpPr>
        <dsp:cNvPr id="0" name=""/>
        <dsp:cNvSpPr/>
      </dsp:nvSpPr>
      <dsp:spPr>
        <a:xfrm>
          <a:off x="3271691" y="3842128"/>
          <a:ext cx="1279645" cy="1279645"/>
        </a:xfrm>
        <a:prstGeom prst="ellipse">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Personal Selling</a:t>
          </a:r>
        </a:p>
      </dsp:txBody>
      <dsp:txXfrm>
        <a:off x="3459091" y="4029528"/>
        <a:ext cx="904845" cy="904845"/>
      </dsp:txXfrm>
    </dsp:sp>
    <dsp:sp modelId="{AAAB831A-3828-4861-94E7-64D19E77CA6C}">
      <dsp:nvSpPr>
        <dsp:cNvPr id="0" name=""/>
        <dsp:cNvSpPr/>
      </dsp:nvSpPr>
      <dsp:spPr>
        <a:xfrm rot="12600000">
          <a:off x="2918065" y="3790569"/>
          <a:ext cx="339920" cy="4318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dirty="0"/>
        </a:p>
      </dsp:txBody>
      <dsp:txXfrm rot="10800000">
        <a:off x="3013210" y="3902439"/>
        <a:ext cx="237944" cy="259128"/>
      </dsp:txXfrm>
    </dsp:sp>
    <dsp:sp modelId="{7B584077-C55C-492A-8E95-D2AD6519B2B4}">
      <dsp:nvSpPr>
        <dsp:cNvPr id="0" name=""/>
        <dsp:cNvSpPr/>
      </dsp:nvSpPr>
      <dsp:spPr>
        <a:xfrm>
          <a:off x="1608052" y="2881625"/>
          <a:ext cx="1279645" cy="1279645"/>
        </a:xfrm>
        <a:prstGeom prst="ellipse">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Public Relations</a:t>
          </a:r>
        </a:p>
      </dsp:txBody>
      <dsp:txXfrm>
        <a:off x="1795452" y="3069025"/>
        <a:ext cx="904845" cy="904845"/>
      </dsp:txXfrm>
    </dsp:sp>
    <dsp:sp modelId="{496668D1-D39F-4B38-9C11-AA8E8A7D7198}">
      <dsp:nvSpPr>
        <dsp:cNvPr id="0" name=""/>
        <dsp:cNvSpPr/>
      </dsp:nvSpPr>
      <dsp:spPr>
        <a:xfrm rot="16200000">
          <a:off x="2077914" y="2354626"/>
          <a:ext cx="339920" cy="4318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128902" y="2491990"/>
        <a:ext cx="237944" cy="259128"/>
      </dsp:txXfrm>
    </dsp:sp>
    <dsp:sp modelId="{89A76E45-9A6C-4B5E-A2C2-B5EE835EA044}">
      <dsp:nvSpPr>
        <dsp:cNvPr id="0" name=""/>
        <dsp:cNvSpPr/>
      </dsp:nvSpPr>
      <dsp:spPr>
        <a:xfrm>
          <a:off x="1608052" y="960620"/>
          <a:ext cx="1279645" cy="1279645"/>
        </a:xfrm>
        <a:prstGeom prst="ellipse">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Digital Marketing</a:t>
          </a:r>
        </a:p>
      </dsp:txBody>
      <dsp:txXfrm>
        <a:off x="1795452" y="1148020"/>
        <a:ext cx="904845" cy="904845"/>
      </dsp:txXfrm>
    </dsp:sp>
    <dsp:sp modelId="{1A8CE132-602F-4201-8458-C6E134E77E3A}">
      <dsp:nvSpPr>
        <dsp:cNvPr id="0" name=""/>
        <dsp:cNvSpPr/>
      </dsp:nvSpPr>
      <dsp:spPr>
        <a:xfrm rot="19800000">
          <a:off x="2901402" y="909062"/>
          <a:ext cx="339920" cy="4318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908233" y="1020932"/>
        <a:ext cx="237944" cy="2591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6/8/2026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6/8/2026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6/8/2026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6/8/2026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6/8/2026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6/8/2026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6/8/2026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6/8/2026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6/8/2026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6/8/2026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6/8/2026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6/8/2026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7.pn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b43ETNYFoNU?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s://www.qmarkets.net/resources/article/the-role-of-innovation-in-new-product-development/"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yUAtIQDllo8?feature=oembed"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6.xml"/><Relationship Id="rId4" Type="http://schemas.openxmlformats.org/officeDocument/2006/relationships/image" Target="../media/image32.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Managing Marketing change</a:t>
            </a:r>
            <a:br>
              <a:rPr lang="en-US" dirty="0">
                <a:solidFill>
                  <a:srgbClr val="FFFFFF"/>
                </a:solidFill>
              </a:rPr>
            </a:br>
            <a:r>
              <a:rPr lang="en-GB" b="0" i="0" dirty="0">
                <a:solidFill>
                  <a:srgbClr val="FFFFFF"/>
                </a:solidFill>
                <a:effectLst/>
                <a:latin typeface="Arial" panose="020B0604020202020204" pitchFamily="34" charset="0"/>
              </a:rPr>
              <a:t>BMMB7026</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JUNE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48435" y="1063089"/>
            <a:ext cx="7291919" cy="4867355"/>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6026974" cy="1384995"/>
          </a:xfrm>
          <a:prstGeom prst="rect">
            <a:avLst/>
          </a:prstGeom>
          <a:noFill/>
        </p:spPr>
        <p:txBody>
          <a:bodyPr wrap="square" rtlCol="0">
            <a:spAutoFit/>
          </a:bodyPr>
          <a:lstStyle/>
          <a:p>
            <a:pPr algn="ctr"/>
            <a:r>
              <a:rPr lang="en-GB" sz="2800" b="1" dirty="0">
                <a:solidFill>
                  <a:srgbClr val="FFC000"/>
                </a:solidFill>
              </a:rPr>
              <a:t>STRATEGY MARKETING DIRECTION AND TACTICS </a:t>
            </a:r>
          </a:p>
          <a:p>
            <a:pPr algn="ctr"/>
            <a:r>
              <a:rPr lang="en-GB" sz="2800" b="1" dirty="0">
                <a:solidFill>
                  <a:srgbClr val="FFC000"/>
                </a:solidFill>
              </a:rPr>
              <a:t>The Marketing Mix (7Ps)</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05B09-B315-A0E3-6C45-CD926535FCE6}"/>
              </a:ext>
            </a:extLst>
          </p:cNvPr>
          <p:cNvSpPr>
            <a:spLocks noGrp="1"/>
          </p:cNvSpPr>
          <p:nvPr>
            <p:ph type="title"/>
          </p:nvPr>
        </p:nvSpPr>
        <p:spPr>
          <a:xfrm>
            <a:off x="581193" y="702156"/>
            <a:ext cx="6309003" cy="653313"/>
          </a:xfrm>
        </p:spPr>
        <p:txBody>
          <a:bodyPr>
            <a:normAutofit/>
          </a:bodyPr>
          <a:lstStyle/>
          <a:p>
            <a:r>
              <a:rPr lang="en-GB" dirty="0">
                <a:solidFill>
                  <a:schemeClr val="tx2"/>
                </a:solidFill>
              </a:rPr>
              <a:t>introduction</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9965B88-CC9E-88F8-5805-6E0C9B3FD12D}"/>
              </a:ext>
            </a:extLst>
          </p:cNvPr>
          <p:cNvSpPr>
            <a:spLocks noGrp="1"/>
          </p:cNvSpPr>
          <p:nvPr>
            <p:ph idx="1"/>
          </p:nvPr>
        </p:nvSpPr>
        <p:spPr>
          <a:xfrm>
            <a:off x="581194" y="1605280"/>
            <a:ext cx="6309003" cy="4253519"/>
          </a:xfrm>
        </p:spPr>
        <p:txBody>
          <a:bodyPr>
            <a:noAutofit/>
          </a:bodyPr>
          <a:lstStyle/>
          <a:p>
            <a:r>
              <a:rPr lang="en-GB" sz="2000" dirty="0">
                <a:solidFill>
                  <a:schemeClr val="tx2"/>
                </a:solidFill>
              </a:rPr>
              <a:t>In previous weeks we have looked at the </a:t>
            </a:r>
            <a:r>
              <a:rPr lang="en-GB" sz="2000" b="1" dirty="0">
                <a:solidFill>
                  <a:srgbClr val="0070C0"/>
                </a:solidFill>
              </a:rPr>
              <a:t>macro (external) </a:t>
            </a:r>
            <a:r>
              <a:rPr lang="en-GB" sz="2000" dirty="0">
                <a:solidFill>
                  <a:schemeClr val="tx2"/>
                </a:solidFill>
              </a:rPr>
              <a:t>and </a:t>
            </a:r>
            <a:r>
              <a:rPr lang="en-GB" sz="2000" b="1" dirty="0">
                <a:solidFill>
                  <a:srgbClr val="0070C0"/>
                </a:solidFill>
              </a:rPr>
              <a:t>micro (internal) environments </a:t>
            </a:r>
            <a:r>
              <a:rPr lang="en-GB" sz="2000" dirty="0">
                <a:solidFill>
                  <a:schemeClr val="tx2"/>
                </a:solidFill>
              </a:rPr>
              <a:t>within which an organisation operates, as well as ways of identifying and analysing </a:t>
            </a:r>
            <a:r>
              <a:rPr lang="en-GB" sz="2000" b="1" dirty="0">
                <a:solidFill>
                  <a:srgbClr val="0070C0"/>
                </a:solidFill>
              </a:rPr>
              <a:t>buying behaviour </a:t>
            </a:r>
            <a:r>
              <a:rPr lang="en-GB" sz="2000" dirty="0">
                <a:solidFill>
                  <a:schemeClr val="tx2"/>
                </a:solidFill>
              </a:rPr>
              <a:t>in order to develop the </a:t>
            </a:r>
            <a:r>
              <a:rPr lang="en-GB" sz="2000" b="1" dirty="0">
                <a:solidFill>
                  <a:srgbClr val="0070C0"/>
                </a:solidFill>
              </a:rPr>
              <a:t>Segmentation, Targeting, Positioning (STP) approach</a:t>
            </a:r>
            <a:r>
              <a:rPr lang="en-GB" sz="2000" dirty="0">
                <a:solidFill>
                  <a:schemeClr val="tx2"/>
                </a:solidFill>
              </a:rPr>
              <a:t>. </a:t>
            </a:r>
          </a:p>
          <a:p>
            <a:r>
              <a:rPr lang="en-GB" sz="2000" dirty="0">
                <a:solidFill>
                  <a:schemeClr val="tx2"/>
                </a:solidFill>
              </a:rPr>
              <a:t>We have also looked at </a:t>
            </a:r>
            <a:r>
              <a:rPr lang="en-GB" sz="2000" b="1" dirty="0">
                <a:solidFill>
                  <a:srgbClr val="0070C0"/>
                </a:solidFill>
              </a:rPr>
              <a:t>customer value</a:t>
            </a:r>
            <a:r>
              <a:rPr lang="en-GB" sz="2000" dirty="0">
                <a:solidFill>
                  <a:schemeClr val="tx2"/>
                </a:solidFill>
              </a:rPr>
              <a:t>. Developing value for customers can be a key part of ensuring long-term success for an organisation, and this also links back to the STP process.</a:t>
            </a:r>
          </a:p>
          <a:p>
            <a:r>
              <a:rPr lang="en-GB" sz="2000" dirty="0">
                <a:solidFill>
                  <a:schemeClr val="tx2"/>
                </a:solidFill>
              </a:rPr>
              <a:t>Once the target market is identified, the details of the </a:t>
            </a:r>
            <a:r>
              <a:rPr lang="en-GB" sz="2000" b="1" dirty="0">
                <a:solidFill>
                  <a:srgbClr val="0070C0"/>
                </a:solidFill>
              </a:rPr>
              <a:t>marketing mix </a:t>
            </a:r>
            <a:r>
              <a:rPr lang="en-GB" sz="2000" dirty="0">
                <a:solidFill>
                  <a:schemeClr val="tx2"/>
                </a:solidFill>
              </a:rPr>
              <a:t>can be planned. </a:t>
            </a:r>
          </a:p>
        </p:txBody>
      </p:sp>
      <p:sp>
        <p:nvSpPr>
          <p:cNvPr id="4" name="Footer Placeholder 3">
            <a:extLst>
              <a:ext uri="{FF2B5EF4-FFF2-40B4-BE49-F238E27FC236}">
                <a16:creationId xmlns:a16="http://schemas.microsoft.com/office/drawing/2014/main" id="{72014B6D-3D1F-A7C9-4304-68FC774C3E73}"/>
              </a:ext>
            </a:extLst>
          </p:cNvPr>
          <p:cNvSpPr>
            <a:spLocks noGrp="1"/>
          </p:cNvSpPr>
          <p:nvPr>
            <p:ph type="ftr" sz="quarter" idx="11"/>
          </p:nvPr>
        </p:nvSpPr>
        <p:spPr>
          <a:xfrm>
            <a:off x="581193" y="5951811"/>
            <a:ext cx="4277410" cy="365125"/>
          </a:xfrm>
        </p:spPr>
        <p:txBody>
          <a:bodyPr>
            <a:normAutofit/>
          </a:bodyPr>
          <a:lstStyle/>
          <a:p>
            <a:endParaRPr lang="en-US">
              <a:solidFill>
                <a:srgbClr val="A0815C"/>
              </a:solidFill>
            </a:endParaRPr>
          </a:p>
        </p:txBody>
      </p:sp>
      <p:sp>
        <p:nvSpPr>
          <p:cNvPr id="5" name="Slide Number Placeholder 4">
            <a:extLst>
              <a:ext uri="{FF2B5EF4-FFF2-40B4-BE49-F238E27FC236}">
                <a16:creationId xmlns:a16="http://schemas.microsoft.com/office/drawing/2014/main" id="{655F93B6-0B50-2901-C930-07ECC653F716}"/>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A0815C"/>
                </a:solidFill>
              </a:rPr>
              <a:pPr>
                <a:spcAft>
                  <a:spcPts val="600"/>
                </a:spcAft>
              </a:pPr>
              <a:t>2</a:t>
            </a:fld>
            <a:endParaRPr lang="en-US">
              <a:solidFill>
                <a:srgbClr val="A0815C"/>
              </a:solidFill>
            </a:endParaRPr>
          </a:p>
        </p:txBody>
      </p:sp>
      <p:pic>
        <p:nvPicPr>
          <p:cNvPr id="6" name="Picture 2" descr="4 Step approach to writing the Introduction section of a research paper |  Editage Insights">
            <a:extLst>
              <a:ext uri="{FF2B5EF4-FFF2-40B4-BE49-F238E27FC236}">
                <a16:creationId xmlns:a16="http://schemas.microsoft.com/office/drawing/2014/main" id="{D3440801-855B-C279-698E-0AB8B70AD54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7521283" y="10"/>
            <a:ext cx="4670717" cy="6857990"/>
          </a:xfrm>
          <a:prstGeom prst="rect">
            <a:avLst/>
          </a:prstGeom>
          <a:solidFill>
            <a:srgbClr val="FFFFFF"/>
          </a:solidFill>
        </p:spPr>
      </p:pic>
    </p:spTree>
    <p:extLst>
      <p:ext uri="{BB962C8B-B14F-4D97-AF65-F5344CB8AC3E}">
        <p14:creationId xmlns:p14="http://schemas.microsoft.com/office/powerpoint/2010/main" val="2194393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1438858-5D72-68C8-B1E1-6D698FAB47DD}"/>
              </a:ext>
            </a:extLst>
          </p:cNvPr>
          <p:cNvSpPr>
            <a:spLocks noGrp="1"/>
          </p:cNvSpPr>
          <p:nvPr>
            <p:ph type="title"/>
          </p:nvPr>
        </p:nvSpPr>
        <p:spPr>
          <a:xfrm>
            <a:off x="609906" y="702156"/>
            <a:ext cx="3568661" cy="1188720"/>
          </a:xfrm>
        </p:spPr>
        <p:txBody>
          <a:bodyPr>
            <a:normAutofit/>
          </a:bodyPr>
          <a:lstStyle/>
          <a:p>
            <a:r>
              <a:rPr lang="en-GB" dirty="0"/>
              <a:t>Marketing planning</a:t>
            </a:r>
          </a:p>
        </p:txBody>
      </p:sp>
      <p:sp>
        <p:nvSpPr>
          <p:cNvPr id="22" name="Rectangle 2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Content Placeholder 9">
            <a:extLst>
              <a:ext uri="{FF2B5EF4-FFF2-40B4-BE49-F238E27FC236}">
                <a16:creationId xmlns:a16="http://schemas.microsoft.com/office/drawing/2014/main" id="{CC0F91E5-DF89-C435-F049-E878429F5A38}"/>
              </a:ext>
            </a:extLst>
          </p:cNvPr>
          <p:cNvSpPr>
            <a:spLocks noGrp="1"/>
          </p:cNvSpPr>
          <p:nvPr>
            <p:ph idx="1"/>
          </p:nvPr>
        </p:nvSpPr>
        <p:spPr>
          <a:xfrm>
            <a:off x="609906" y="2340864"/>
            <a:ext cx="3568661" cy="3634486"/>
          </a:xfrm>
        </p:spPr>
        <p:txBody>
          <a:bodyPr>
            <a:normAutofit/>
          </a:bodyPr>
          <a:lstStyle/>
          <a:p>
            <a:r>
              <a:rPr lang="en-US" dirty="0"/>
              <a:t>We have also covered the </a:t>
            </a:r>
            <a:r>
              <a:rPr lang="en-US" dirty="0" err="1"/>
              <a:t>SOSTAC</a:t>
            </a:r>
            <a:r>
              <a:rPr lang="en-US" dirty="0"/>
              <a:t> Marketing Planning Framework</a:t>
            </a:r>
          </a:p>
        </p:txBody>
      </p:sp>
      <p:sp>
        <p:nvSpPr>
          <p:cNvPr id="4" name="Footer Placeholder 3">
            <a:extLst>
              <a:ext uri="{FF2B5EF4-FFF2-40B4-BE49-F238E27FC236}">
                <a16:creationId xmlns:a16="http://schemas.microsoft.com/office/drawing/2014/main" id="{C4BD87C6-B2B2-F0FB-6E07-230345AB0688}"/>
              </a:ext>
            </a:extLst>
          </p:cNvPr>
          <p:cNvSpPr>
            <a:spLocks noGrp="1"/>
          </p:cNvSpPr>
          <p:nvPr>
            <p:ph type="ftr" sz="quarter" idx="11"/>
          </p:nvPr>
        </p:nvSpPr>
        <p:spPr>
          <a:xfrm>
            <a:off x="581192" y="6423914"/>
            <a:ext cx="3568661" cy="365125"/>
          </a:xfrm>
        </p:spPr>
        <p:txBody>
          <a:bodyPr>
            <a:normAutofit/>
          </a:bodyPr>
          <a:lstStyle/>
          <a:p>
            <a:endParaRPr lang="en-US">
              <a:solidFill>
                <a:schemeClr val="tx1">
                  <a:lumMod val="75000"/>
                  <a:lumOff val="25000"/>
                  <a:alpha val="75000"/>
                </a:schemeClr>
              </a:solidFill>
            </a:endParaRPr>
          </a:p>
        </p:txBody>
      </p:sp>
      <p:pic>
        <p:nvPicPr>
          <p:cNvPr id="6" name="Content Placeholder 4" descr="Timeline&#10;&#10;Description automatically generated">
            <a:extLst>
              <a:ext uri="{FF2B5EF4-FFF2-40B4-BE49-F238E27FC236}">
                <a16:creationId xmlns:a16="http://schemas.microsoft.com/office/drawing/2014/main" id="{12C0408A-7B7E-398B-BC58-2FE9C7AE119C}"/>
              </a:ext>
            </a:extLst>
          </p:cNvPr>
          <p:cNvPicPr>
            <a:picLocks noChangeAspect="1"/>
          </p:cNvPicPr>
          <p:nvPr/>
        </p:nvPicPr>
        <p:blipFill rotWithShape="1">
          <a:blip r:embed="rId2">
            <a:extLst>
              <a:ext uri="{28A0092B-C50C-407E-A947-70E740481C1C}">
                <a14:useLocalDpi xmlns:a14="http://schemas.microsoft.com/office/drawing/2010/main" val="0"/>
              </a:ext>
            </a:extLst>
          </a:blip>
          <a:srcRect r="-2" b="19024"/>
          <a:stretch/>
        </p:blipFill>
        <p:spPr>
          <a:xfrm>
            <a:off x="4654295" y="10"/>
            <a:ext cx="7537705" cy="6857990"/>
          </a:xfrm>
          <a:prstGeom prst="rect">
            <a:avLst/>
          </a:prstGeom>
        </p:spPr>
      </p:pic>
      <p:sp>
        <p:nvSpPr>
          <p:cNvPr id="5" name="Slide Number Placeholder 4">
            <a:extLst>
              <a:ext uri="{FF2B5EF4-FFF2-40B4-BE49-F238E27FC236}">
                <a16:creationId xmlns:a16="http://schemas.microsoft.com/office/drawing/2014/main" id="{962035FD-6631-B7F3-CC0D-3142941E936F}"/>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3435726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65CA778-0EF7-F595-D0B8-F646711476E5}"/>
            </a:ext>
          </a:extLst>
        </p:cNvPr>
        <p:cNvGrpSpPr/>
        <p:nvPr/>
      </p:nvGrpSpPr>
      <p:grpSpPr>
        <a:xfrm>
          <a:off x="0" y="0"/>
          <a:ext cx="0" cy="0"/>
          <a:chOff x="0" y="0"/>
          <a:chExt cx="0" cy="0"/>
        </a:xfrm>
      </p:grpSpPr>
      <p:sp>
        <p:nvSpPr>
          <p:cNvPr id="44" name="Rectangle 4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B0DFF6E-1B20-911A-8C05-72BF52CF5B7B}"/>
              </a:ext>
            </a:extLst>
          </p:cNvPr>
          <p:cNvSpPr>
            <a:spLocks noGrp="1"/>
          </p:cNvSpPr>
          <p:nvPr>
            <p:ph type="title"/>
          </p:nvPr>
        </p:nvSpPr>
        <p:spPr>
          <a:xfrm>
            <a:off x="973014" y="944752"/>
            <a:ext cx="2958281" cy="626140"/>
          </a:xfrm>
        </p:spPr>
        <p:txBody>
          <a:bodyPr>
            <a:normAutofit/>
          </a:bodyPr>
          <a:lstStyle/>
          <a:p>
            <a:r>
              <a:rPr lang="en-GB" dirty="0">
                <a:solidFill>
                  <a:srgbClr val="FFFFFF"/>
                </a:solidFill>
              </a:rPr>
              <a:t>STRATEGY</a:t>
            </a:r>
          </a:p>
        </p:txBody>
      </p:sp>
      <p:sp>
        <p:nvSpPr>
          <p:cNvPr id="48" name="Rectangle 4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0" name="Rectangle 4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2" name="Rectangle 5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2799B81B-CE5B-D0C1-0CD3-68CAA6AB525C}"/>
              </a:ext>
            </a:extLst>
          </p:cNvPr>
          <p:cNvSpPr>
            <a:spLocks noGrp="1"/>
          </p:cNvSpPr>
          <p:nvPr>
            <p:ph idx="1"/>
          </p:nvPr>
        </p:nvSpPr>
        <p:spPr>
          <a:xfrm>
            <a:off x="671513" y="1793631"/>
            <a:ext cx="3123783" cy="4414336"/>
          </a:xfrm>
        </p:spPr>
        <p:txBody>
          <a:bodyPr anchor="t">
            <a:noAutofit/>
          </a:bodyPr>
          <a:lstStyle/>
          <a:p>
            <a:pPr>
              <a:lnSpc>
                <a:spcPct val="90000"/>
              </a:lnSpc>
            </a:pPr>
            <a:r>
              <a:rPr lang="en-GB" sz="2000" dirty="0">
                <a:solidFill>
                  <a:srgbClr val="FFFFFF"/>
                </a:solidFill>
              </a:rPr>
              <a:t>The Strategy stage sets the overall direction for achieving your marketing objectives. It focuses on broad choices rather than detailed actions.</a:t>
            </a:r>
          </a:p>
          <a:p>
            <a:pPr>
              <a:lnSpc>
                <a:spcPct val="90000"/>
              </a:lnSpc>
            </a:pPr>
            <a:endParaRPr lang="en-GB" sz="2000" dirty="0">
              <a:solidFill>
                <a:srgbClr val="FFFFFF"/>
              </a:solidFill>
            </a:endParaRPr>
          </a:p>
          <a:p>
            <a:pPr>
              <a:lnSpc>
                <a:spcPct val="90000"/>
              </a:lnSpc>
            </a:pPr>
            <a:r>
              <a:rPr lang="en-GB" sz="2000" dirty="0">
                <a:solidFill>
                  <a:srgbClr val="FFFFFF"/>
                </a:solidFill>
              </a:rPr>
              <a:t>Includes:</a:t>
            </a:r>
          </a:p>
          <a:p>
            <a:pPr lvl="1">
              <a:lnSpc>
                <a:spcPct val="90000"/>
              </a:lnSpc>
            </a:pPr>
            <a:r>
              <a:rPr lang="en-GB" sz="2000" dirty="0" err="1">
                <a:solidFill>
                  <a:srgbClr val="FFFFFF"/>
                </a:solidFill>
              </a:rPr>
              <a:t>STP</a:t>
            </a:r>
            <a:endParaRPr lang="en-GB" sz="2000" dirty="0">
              <a:solidFill>
                <a:srgbClr val="FFFFFF"/>
              </a:solidFill>
            </a:endParaRPr>
          </a:p>
          <a:p>
            <a:pPr lvl="1">
              <a:lnSpc>
                <a:spcPct val="90000"/>
              </a:lnSpc>
            </a:pPr>
            <a:r>
              <a:rPr lang="en-GB" sz="2000" dirty="0">
                <a:solidFill>
                  <a:srgbClr val="FFFFFF"/>
                </a:solidFill>
              </a:rPr>
              <a:t>Branding</a:t>
            </a:r>
          </a:p>
          <a:p>
            <a:pPr lvl="1">
              <a:lnSpc>
                <a:spcPct val="90000"/>
              </a:lnSpc>
            </a:pPr>
            <a:r>
              <a:rPr lang="en-GB" sz="2000" dirty="0">
                <a:solidFill>
                  <a:srgbClr val="FFFFFF"/>
                </a:solidFill>
              </a:rPr>
              <a:t>Competitive Strategy</a:t>
            </a:r>
          </a:p>
          <a:p>
            <a:pPr lvl="1">
              <a:lnSpc>
                <a:spcPct val="90000"/>
              </a:lnSpc>
            </a:pPr>
            <a:r>
              <a:rPr lang="en-GB" sz="2000" dirty="0">
                <a:solidFill>
                  <a:srgbClr val="FFFFFF"/>
                </a:solidFill>
              </a:rPr>
              <a:t>Growth Strategy</a:t>
            </a:r>
          </a:p>
        </p:txBody>
      </p:sp>
      <p:pic>
        <p:nvPicPr>
          <p:cNvPr id="6" name="Picture 2" descr="Two bussiness people working at a table">
            <a:extLst>
              <a:ext uri="{FF2B5EF4-FFF2-40B4-BE49-F238E27FC236}">
                <a16:creationId xmlns:a16="http://schemas.microsoft.com/office/drawing/2014/main" id="{04E0A1CB-B142-6474-F552-C5F432A48B91}"/>
              </a:ext>
            </a:extLst>
          </p:cNvPr>
          <p:cNvPicPr>
            <a:picLocks noChangeAspect="1" noChangeArrowheads="1"/>
          </p:cNvPicPr>
          <p:nvPr/>
        </p:nvPicPr>
        <p:blipFill>
          <a:blip r:embed="rId2"/>
          <a:srcRect l="239" r="13245"/>
          <a:stretch>
            <a:fillRect/>
          </a:stretch>
        </p:blipFill>
        <p:spPr bwMode="auto">
          <a:xfrm>
            <a:off x="4241830" y="601200"/>
            <a:ext cx="7503636" cy="5789365"/>
          </a:xfrm>
          <a:prstGeom prst="rect">
            <a:avLst/>
          </a:prstGeom>
          <a:solidFill>
            <a:srgbClr val="FFFFFF"/>
          </a:solidFill>
        </p:spPr>
      </p:pic>
      <p:sp>
        <p:nvSpPr>
          <p:cNvPr id="4" name="Footer Placeholder 3">
            <a:extLst>
              <a:ext uri="{FF2B5EF4-FFF2-40B4-BE49-F238E27FC236}">
                <a16:creationId xmlns:a16="http://schemas.microsoft.com/office/drawing/2014/main" id="{F160F8AF-6336-D84E-5919-36DA2B3E43AC}"/>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D2A42E47-3BBB-1CA0-9748-20FE69E89541}"/>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4</a:t>
            </a:fld>
            <a:endParaRPr lang="en-US">
              <a:solidFill>
                <a:schemeClr val="bg1">
                  <a:lumMod val="75000"/>
                  <a:lumOff val="25000"/>
                </a:schemeClr>
              </a:solidFill>
            </a:endParaRPr>
          </a:p>
        </p:txBody>
      </p:sp>
    </p:spTree>
    <p:extLst>
      <p:ext uri="{BB962C8B-B14F-4D97-AF65-F5344CB8AC3E}">
        <p14:creationId xmlns:p14="http://schemas.microsoft.com/office/powerpoint/2010/main" val="151453627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477078" y="3969327"/>
            <a:ext cx="5327374" cy="2431473"/>
          </a:xfrm>
        </p:spPr>
        <p:txBody>
          <a:bodyPr vert="horz" lIns="91440" tIns="45720" rIns="91440" bIns="45720" rtlCol="0" anchor="t">
            <a:normAutofit/>
          </a:bodyPr>
          <a:lstStyle/>
          <a:p>
            <a:r>
              <a:rPr lang="en-US" sz="5000" b="1" dirty="0">
                <a:solidFill>
                  <a:schemeClr val="accent1">
                    <a:lumMod val="50000"/>
                  </a:schemeClr>
                </a:solidFill>
              </a:rPr>
              <a:t>ANSOFF GROWTH MATRIX</a:t>
            </a:r>
          </a:p>
        </p:txBody>
      </p:sp>
      <p:pic>
        <p:nvPicPr>
          <p:cNvPr id="1026" name="Picture 2" descr="Igor Ansoff - Wikipedia">
            <a:extLst>
              <a:ext uri="{FF2B5EF4-FFF2-40B4-BE49-F238E27FC236}">
                <a16:creationId xmlns:a16="http://schemas.microsoft.com/office/drawing/2014/main" id="{EF12A0C2-ADEB-12AB-3EAB-B91E551CF1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7548" y="478210"/>
            <a:ext cx="4999781" cy="592259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C4A91734-DA9C-3936-172A-91232534ABE3}"/>
              </a:ext>
            </a:extLst>
          </p:cNvPr>
          <p:cNvSpPr txBox="1">
            <a:spLocks/>
          </p:cNvSpPr>
          <p:nvPr/>
        </p:nvSpPr>
        <p:spPr bwMode="gray">
          <a:xfrm>
            <a:off x="477079" y="1517074"/>
            <a:ext cx="5327374" cy="1444336"/>
          </a:xfrm>
          <a:prstGeom prst="rect">
            <a:avLst/>
          </a:prstGeom>
        </p:spPr>
        <p:txBody>
          <a:bodyPr vert="horz" lIns="91440" tIns="45720" rIns="91440" bIns="45720" rtlCol="0" anchor="t">
            <a:normAutofit fontScale="975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000" b="1" dirty="0">
                <a:solidFill>
                  <a:schemeClr val="accent1">
                    <a:lumMod val="50000"/>
                  </a:schemeClr>
                </a:solidFill>
              </a:rPr>
              <a:t>Strategic Planning Models</a:t>
            </a:r>
          </a:p>
        </p:txBody>
      </p:sp>
    </p:spTree>
    <p:extLst>
      <p:ext uri="{BB962C8B-B14F-4D97-AF65-F5344CB8AC3E}">
        <p14:creationId xmlns:p14="http://schemas.microsoft.com/office/powerpoint/2010/main" val="1743193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821634"/>
            <a:ext cx="10515600" cy="914401"/>
          </a:xfrm>
        </p:spPr>
        <p:txBody>
          <a:bodyPr/>
          <a:lstStyle/>
          <a:p>
            <a:r>
              <a:rPr lang="en-GB" sz="4400" b="1" dirty="0">
                <a:latin typeface="Calibri" panose="020F0502020204030204" pitchFamily="34" charset="0"/>
                <a:cs typeface="Calibri" panose="020F0502020204030204" pitchFamily="34" charset="0"/>
              </a:rPr>
              <a:t>Ansoff Growth Matrix</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1894901"/>
            <a:ext cx="11277600" cy="4611916"/>
          </a:xfrm>
        </p:spPr>
        <p:txBody>
          <a:bodyPr>
            <a:noAutofit/>
          </a:bodyPr>
          <a:lstStyle/>
          <a:p>
            <a:pPr algn="l"/>
            <a:r>
              <a:rPr lang="en-GB" sz="2400" dirty="0">
                <a:latin typeface="Calibri" panose="020F0502020204030204" pitchFamily="34" charset="0"/>
                <a:cs typeface="Calibri" panose="020F0502020204030204" pitchFamily="34" charset="0"/>
              </a:rPr>
              <a:t>A</a:t>
            </a:r>
            <a:r>
              <a:rPr lang="en-GB" sz="2400" b="0" i="0" dirty="0">
                <a:effectLst/>
                <a:latin typeface="Calibri" panose="020F0502020204030204" pitchFamily="34" charset="0"/>
                <a:cs typeface="Calibri" panose="020F0502020204030204" pitchFamily="34" charset="0"/>
              </a:rPr>
              <a:t> strategic planning tool that provides a framework to help marketers map strategies for future growth. </a:t>
            </a:r>
          </a:p>
          <a:p>
            <a:pPr algn="l"/>
            <a:r>
              <a:rPr lang="en-GB" sz="2400" b="0" i="0" dirty="0">
                <a:effectLst/>
                <a:latin typeface="Calibri" panose="020F0502020204030204" pitchFamily="34" charset="0"/>
                <a:cs typeface="Calibri" panose="020F0502020204030204" pitchFamily="34" charset="0"/>
              </a:rPr>
              <a:t>For the manager wishing to grow revenue, acquisition of new business is essential. There are four options, </a:t>
            </a:r>
            <a:r>
              <a:rPr lang="en-GB" sz="2400" dirty="0">
                <a:latin typeface="Calibri" panose="020F0502020204030204" pitchFamily="34" charset="0"/>
                <a:cs typeface="Calibri" panose="020F0502020204030204" pitchFamily="34" charset="0"/>
              </a:rPr>
              <a:t>each</a:t>
            </a:r>
            <a:r>
              <a:rPr lang="en-GB" sz="2400" b="0" i="0" dirty="0">
                <a:effectLst/>
                <a:latin typeface="Calibri" panose="020F0502020204030204" pitchFamily="34" charset="0"/>
                <a:cs typeface="Calibri" panose="020F0502020204030204" pitchFamily="34" charset="0"/>
              </a:rPr>
              <a:t> with very different risk and resource profiles.</a:t>
            </a:r>
          </a:p>
          <a:p>
            <a:pPr algn="l"/>
            <a:r>
              <a:rPr lang="en-GB" sz="2400" b="0" i="0" dirty="0">
                <a:effectLst/>
                <a:latin typeface="Calibri" panose="020F0502020204030204" pitchFamily="34" charset="0"/>
                <a:cs typeface="Calibri" panose="020F0502020204030204" pitchFamily="34" charset="0"/>
              </a:rPr>
              <a:t>Populating the Ansoff Matrix helps to capture the growth options that might be available. It also gives a starting point for selecting the strategies that are most attractive to the business.</a:t>
            </a:r>
          </a:p>
          <a:p>
            <a:pPr algn="l"/>
            <a:r>
              <a:rPr lang="en-GB" sz="2400" b="0" i="0" dirty="0">
                <a:effectLst/>
                <a:latin typeface="Calibri" panose="020F0502020204030204" pitchFamily="34" charset="0"/>
                <a:cs typeface="Calibri" panose="020F0502020204030204" pitchFamily="34" charset="0"/>
              </a:rPr>
              <a:t>The matrix captures the combinations of existing and new markets and products that have the potential to deliver business growth.</a:t>
            </a:r>
          </a:p>
        </p:txBody>
      </p:sp>
    </p:spTree>
    <p:extLst>
      <p:ext uri="{BB962C8B-B14F-4D97-AF65-F5344CB8AC3E}">
        <p14:creationId xmlns:p14="http://schemas.microsoft.com/office/powerpoint/2010/main" val="2629540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672279" y="944751"/>
            <a:ext cx="3347995" cy="3186573"/>
          </a:xfrm>
        </p:spPr>
        <p:txBody>
          <a:bodyPr>
            <a:normAutofit/>
          </a:bodyPr>
          <a:lstStyle/>
          <a:p>
            <a:r>
              <a:rPr lang="en-GB" b="1" dirty="0">
                <a:solidFill>
                  <a:srgbClr val="FFFFFF"/>
                </a:solidFill>
                <a:latin typeface="+mn-lt"/>
              </a:rPr>
              <a:t>Ansoff Matrix </a:t>
            </a:r>
            <a:br>
              <a:rPr lang="en-GB" b="1" dirty="0">
                <a:solidFill>
                  <a:srgbClr val="FFFFFF"/>
                </a:solidFill>
                <a:latin typeface="+mn-lt"/>
              </a:rPr>
            </a:br>
            <a:br>
              <a:rPr lang="en-GB" b="1" dirty="0">
                <a:solidFill>
                  <a:srgbClr val="FFFFFF"/>
                </a:solidFill>
                <a:latin typeface="+mn-lt"/>
              </a:rPr>
            </a:br>
            <a:r>
              <a:rPr lang="en-GB" b="1" dirty="0">
                <a:solidFill>
                  <a:srgbClr val="FFFFFF"/>
                </a:solidFill>
                <a:latin typeface="+mn-lt"/>
              </a:rPr>
              <a:t>a strategic planning model used to identify opportunities for growth </a:t>
            </a:r>
          </a:p>
        </p:txBody>
      </p:sp>
      <p:sp>
        <p:nvSpPr>
          <p:cNvPr id="1035" name="Rectangle 103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37" name="Rectangle 103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39" name="Rectangle 103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671513" y="2536031"/>
            <a:ext cx="3123783" cy="3671936"/>
          </a:xfrm>
        </p:spPr>
        <p:txBody>
          <a:bodyPr anchor="t">
            <a:normAutofit/>
          </a:bodyPr>
          <a:lstStyle/>
          <a:p>
            <a:pPr marL="0" indent="0">
              <a:buNone/>
            </a:pPr>
            <a:endParaRPr lang="en-GB">
              <a:solidFill>
                <a:srgbClr val="FFFFFF"/>
              </a:solidFill>
            </a:endParaRPr>
          </a:p>
          <a:p>
            <a:endParaRPr lang="en-GB">
              <a:solidFill>
                <a:srgbClr val="FFFFFF"/>
              </a:solidFill>
            </a:endParaRPr>
          </a:p>
        </p:txBody>
      </p:sp>
      <p:pic>
        <p:nvPicPr>
          <p:cNvPr id="1026" name="Picture 2" descr="null">
            <a:extLst>
              <a:ext uri="{FF2B5EF4-FFF2-40B4-BE49-F238E27FC236}">
                <a16:creationId xmlns:a16="http://schemas.microsoft.com/office/drawing/2014/main" id="{F1868B15-6DDA-6C18-5727-0E2EE4F0EB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94" b="306"/>
          <a:stretch/>
        </p:blipFill>
        <p:spPr bwMode="auto">
          <a:xfrm>
            <a:off x="4149854" y="601200"/>
            <a:ext cx="7831654" cy="6042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36777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689112"/>
            <a:ext cx="10515600" cy="827961"/>
          </a:xfrm>
        </p:spPr>
        <p:txBody>
          <a:bodyPr/>
          <a:lstStyle/>
          <a:p>
            <a:r>
              <a:rPr lang="en-GB" sz="4400" b="1" dirty="0">
                <a:latin typeface="Calibri" panose="020F0502020204030204" pitchFamily="34" charset="0"/>
                <a:cs typeface="Calibri" panose="020F0502020204030204" pitchFamily="34" charset="0"/>
              </a:rPr>
              <a:t>Market Penetration</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1630017"/>
            <a:ext cx="11236338" cy="5115339"/>
          </a:xfrm>
        </p:spPr>
        <p:txBody>
          <a:bodyPr>
            <a:normAutofit lnSpcReduction="10000"/>
          </a:bodyPr>
          <a:lstStyle/>
          <a:p>
            <a:pPr algn="l"/>
            <a:r>
              <a:rPr lang="en-GB" sz="2000" b="0" i="0" dirty="0">
                <a:solidFill>
                  <a:schemeClr val="tx1"/>
                </a:solidFill>
                <a:effectLst/>
                <a:latin typeface="Calibri" panose="020F0502020204030204" pitchFamily="34" charset="0"/>
                <a:cs typeface="Calibri" panose="020F0502020204030204" pitchFamily="34" charset="0"/>
              </a:rPr>
              <a:t>Selling more of your current products to current customers. </a:t>
            </a:r>
          </a:p>
          <a:p>
            <a:pPr lvl="1"/>
            <a:r>
              <a:rPr lang="en-GB" sz="1800" b="0" i="0" dirty="0">
                <a:solidFill>
                  <a:schemeClr val="tx1"/>
                </a:solidFill>
                <a:effectLst/>
                <a:latin typeface="Calibri" panose="020F0502020204030204" pitchFamily="34" charset="0"/>
                <a:cs typeface="Calibri" panose="020F0502020204030204" pitchFamily="34" charset="0"/>
              </a:rPr>
              <a:t>Increasing market share in an existing market</a:t>
            </a:r>
          </a:p>
          <a:p>
            <a:pPr lvl="1"/>
            <a:r>
              <a:rPr lang="en-GB" sz="1800" b="0" i="0" dirty="0">
                <a:solidFill>
                  <a:schemeClr val="tx1"/>
                </a:solidFill>
                <a:effectLst/>
                <a:latin typeface="Calibri" panose="020F0502020204030204" pitchFamily="34" charset="0"/>
                <a:cs typeface="Calibri" panose="020F0502020204030204" pitchFamily="34" charset="0"/>
              </a:rPr>
              <a:t>Increasing frequency of purchase</a:t>
            </a:r>
          </a:p>
          <a:p>
            <a:pPr lvl="1"/>
            <a:r>
              <a:rPr lang="en-GB" sz="1800" b="0" i="0" dirty="0">
                <a:solidFill>
                  <a:schemeClr val="tx1"/>
                </a:solidFill>
                <a:effectLst/>
                <a:latin typeface="Calibri" panose="020F0502020204030204" pitchFamily="34" charset="0"/>
                <a:cs typeface="Calibri" panose="020F0502020204030204" pitchFamily="34" charset="0"/>
              </a:rPr>
              <a:t>Increasing purchase value</a:t>
            </a:r>
          </a:p>
          <a:p>
            <a:pPr marL="0" indent="0" algn="l">
              <a:buNone/>
            </a:pPr>
            <a:endParaRPr lang="en-GB" sz="800" b="0" i="0" dirty="0">
              <a:solidFill>
                <a:schemeClr val="tx1"/>
              </a:solidFill>
              <a:effectLst/>
              <a:latin typeface="Calibri" panose="020F0502020204030204" pitchFamily="34" charset="0"/>
              <a:cs typeface="Calibri" panose="020F0502020204030204" pitchFamily="34" charset="0"/>
            </a:endParaRPr>
          </a:p>
          <a:p>
            <a:pPr algn="l"/>
            <a:r>
              <a:rPr lang="en-GB" sz="2000" b="0" i="0" dirty="0">
                <a:solidFill>
                  <a:schemeClr val="tx1"/>
                </a:solidFill>
                <a:effectLst/>
                <a:latin typeface="Calibri" panose="020F0502020204030204" pitchFamily="34" charset="0"/>
                <a:cs typeface="Calibri" panose="020F0502020204030204" pitchFamily="34" charset="0"/>
              </a:rPr>
              <a:t>Market penetration is often the most attractive of the four options. It offers the advantage of </a:t>
            </a:r>
            <a:r>
              <a:rPr lang="en-GB" sz="2000" b="1" i="0" dirty="0">
                <a:solidFill>
                  <a:schemeClr val="tx1"/>
                </a:solidFill>
                <a:effectLst/>
                <a:latin typeface="Calibri" panose="020F0502020204030204" pitchFamily="34" charset="0"/>
                <a:cs typeface="Calibri" panose="020F0502020204030204" pitchFamily="34" charset="0"/>
              </a:rPr>
              <a:t>speed of implementation </a:t>
            </a:r>
            <a:r>
              <a:rPr lang="en-GB" sz="2000" b="0" i="0" dirty="0">
                <a:solidFill>
                  <a:schemeClr val="tx1"/>
                </a:solidFill>
                <a:effectLst/>
                <a:latin typeface="Calibri" panose="020F0502020204030204" pitchFamily="34" charset="0"/>
                <a:cs typeface="Calibri" panose="020F0502020204030204" pitchFamily="34" charset="0"/>
              </a:rPr>
              <a:t>with the </a:t>
            </a:r>
            <a:r>
              <a:rPr lang="en-GB" sz="2000" b="1" i="0" dirty="0">
                <a:solidFill>
                  <a:schemeClr val="tx1"/>
                </a:solidFill>
                <a:effectLst/>
                <a:latin typeface="Calibri" panose="020F0502020204030204" pitchFamily="34" charset="0"/>
                <a:cs typeface="Calibri" panose="020F0502020204030204" pitchFamily="34" charset="0"/>
              </a:rPr>
              <a:t>low risk of </a:t>
            </a:r>
            <a:r>
              <a:rPr lang="en-GB" sz="2000" b="0" i="0" dirty="0">
                <a:solidFill>
                  <a:schemeClr val="tx1"/>
                </a:solidFill>
                <a:effectLst/>
                <a:latin typeface="Calibri" panose="020F0502020204030204" pitchFamily="34" charset="0"/>
                <a:cs typeface="Calibri" panose="020F0502020204030204" pitchFamily="34" charset="0"/>
              </a:rPr>
              <a:t>working with products and customers you are familiar with.</a:t>
            </a:r>
          </a:p>
          <a:p>
            <a:pPr algn="l"/>
            <a:endParaRPr lang="en-GB" sz="800" b="0" i="0" dirty="0">
              <a:solidFill>
                <a:schemeClr val="tx1"/>
              </a:solidFill>
              <a:effectLst/>
              <a:latin typeface="Calibri" panose="020F0502020204030204" pitchFamily="34" charset="0"/>
              <a:cs typeface="Calibri" panose="020F0502020204030204" pitchFamily="34" charset="0"/>
            </a:endParaRPr>
          </a:p>
          <a:p>
            <a:pPr algn="l"/>
            <a:r>
              <a:rPr lang="en-GB" sz="2000" b="0" i="0" dirty="0">
                <a:solidFill>
                  <a:schemeClr val="tx1"/>
                </a:solidFill>
                <a:effectLst/>
                <a:latin typeface="Calibri" panose="020F0502020204030204" pitchFamily="34" charset="0"/>
                <a:cs typeface="Calibri" panose="020F0502020204030204" pitchFamily="34" charset="0"/>
              </a:rPr>
              <a:t>Whilst there are some obvious advantages to adopting a market penetration strategy, there are some drawbacks which should also be considered. Resources spent on penetration will do little to grow the customer base and will not help to spread risk. If the economic fortunes or tastes change within this core market it will impact very heavily on your business. Similarly, if you have a mature product portfolio that you are trying to sell to ‘mature’ clients, there will be question marks about where future profit growth might come from.</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08763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636104" y="633846"/>
            <a:ext cx="10717696" cy="581890"/>
          </a:xfrm>
        </p:spPr>
        <p:txBody>
          <a:bodyPr>
            <a:normAutofit fontScale="90000"/>
          </a:bodyPr>
          <a:lstStyle/>
          <a:p>
            <a:r>
              <a:rPr lang="en-GB" sz="4400" b="1" dirty="0">
                <a:latin typeface="Calibri" panose="020F0502020204030204" pitchFamily="34" charset="0"/>
                <a:cs typeface="Calibri" panose="020F0502020204030204" pitchFamily="34" charset="0"/>
              </a:rPr>
              <a:t>Market Development</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77982" y="1215736"/>
            <a:ext cx="11097490" cy="5450107"/>
          </a:xfrm>
        </p:spPr>
        <p:txBody>
          <a:bodyPr>
            <a:noAutofit/>
          </a:bodyPr>
          <a:lstStyle/>
          <a:p>
            <a:pPr algn="l"/>
            <a:r>
              <a:rPr lang="en-GB" sz="2000" b="0" i="0" dirty="0">
                <a:solidFill>
                  <a:schemeClr val="tx1"/>
                </a:solidFill>
                <a:effectLst/>
                <a:latin typeface="Calibri" panose="020F0502020204030204" pitchFamily="34" charset="0"/>
                <a:cs typeface="Calibri" panose="020F0502020204030204" pitchFamily="34" charset="0"/>
              </a:rPr>
              <a:t>Taking your existing product or service portfolio to new markets requires:</a:t>
            </a:r>
          </a:p>
          <a:p>
            <a:pPr lvl="1">
              <a:buFont typeface="Arial" panose="020B0604020202020204" pitchFamily="34" charset="0"/>
              <a:buChar char="•"/>
            </a:pPr>
            <a:r>
              <a:rPr lang="en-GB" sz="1800" dirty="0">
                <a:solidFill>
                  <a:schemeClr val="tx1"/>
                </a:solidFill>
                <a:latin typeface="Calibri" panose="020F0502020204030204" pitchFamily="34" charset="0"/>
                <a:cs typeface="Calibri" panose="020F0502020204030204" pitchFamily="34" charset="0"/>
              </a:rPr>
              <a:t>M</a:t>
            </a:r>
            <a:r>
              <a:rPr lang="en-GB" sz="1800" b="0" i="0" dirty="0">
                <a:solidFill>
                  <a:schemeClr val="tx1"/>
                </a:solidFill>
                <a:effectLst/>
                <a:latin typeface="Calibri" panose="020F0502020204030204" pitchFamily="34" charset="0"/>
                <a:cs typeface="Calibri" panose="020F0502020204030204" pitchFamily="34" charset="0"/>
              </a:rPr>
              <a:t>arket research</a:t>
            </a:r>
          </a:p>
          <a:p>
            <a:pPr lvl="1">
              <a:buFont typeface="Arial" panose="020B0604020202020204" pitchFamily="34" charset="0"/>
              <a:buChar char="•"/>
            </a:pPr>
            <a:r>
              <a:rPr lang="en-GB" sz="1800" b="0" i="0" dirty="0">
                <a:solidFill>
                  <a:schemeClr val="tx1"/>
                </a:solidFill>
                <a:effectLst/>
                <a:latin typeface="Calibri" panose="020F0502020204030204" pitchFamily="34" charset="0"/>
                <a:cs typeface="Calibri" panose="020F0502020204030204" pitchFamily="34" charset="0"/>
              </a:rPr>
              <a:t>(probably) the development of a differentiated marketing mix to satisfy the needs of new market segments</a:t>
            </a:r>
          </a:p>
          <a:p>
            <a:pPr lvl="1">
              <a:buFont typeface="Arial" panose="020B0604020202020204" pitchFamily="34" charset="0"/>
              <a:buChar char="•"/>
            </a:pPr>
            <a:r>
              <a:rPr lang="en-GB" sz="1800" dirty="0">
                <a:solidFill>
                  <a:schemeClr val="tx1"/>
                </a:solidFill>
                <a:latin typeface="Calibri" panose="020F0502020204030204" pitchFamily="34" charset="0"/>
                <a:cs typeface="Calibri" panose="020F0502020204030204" pitchFamily="34" charset="0"/>
              </a:rPr>
              <a:t>B</a:t>
            </a:r>
            <a:r>
              <a:rPr lang="en-GB" sz="1800" b="0" i="0" dirty="0">
                <a:solidFill>
                  <a:schemeClr val="tx1"/>
                </a:solidFill>
                <a:effectLst/>
                <a:latin typeface="Calibri" panose="020F0502020204030204" pitchFamily="34" charset="0"/>
                <a:cs typeface="Calibri" panose="020F0502020204030204" pitchFamily="34" charset="0"/>
              </a:rPr>
              <a:t>uilding awareness and channels to reach those new customers</a:t>
            </a:r>
          </a:p>
          <a:p>
            <a:pPr algn="l"/>
            <a:r>
              <a:rPr lang="en-GB" sz="2000" b="0" i="0" dirty="0">
                <a:solidFill>
                  <a:schemeClr val="tx1"/>
                </a:solidFill>
                <a:effectLst/>
                <a:latin typeface="Calibri" panose="020F0502020204030204" pitchFamily="34" charset="0"/>
                <a:cs typeface="Calibri" panose="020F0502020204030204" pitchFamily="34" charset="0"/>
              </a:rPr>
              <a:t>It is a mistake to assume that a strategy that is successful in one market can simply be exported to another. Investing time in market research is essential, as entering a new market unprepared, that is likely to be well established, populated by tied-up channels, loyal customers and unwelcoming competitors is not a recipe for success. </a:t>
            </a:r>
            <a:endParaRPr lang="en-GB" sz="800" b="0" i="0" dirty="0">
              <a:solidFill>
                <a:schemeClr val="tx1"/>
              </a:solidFill>
              <a:effectLst/>
              <a:latin typeface="Calibri" panose="020F0502020204030204" pitchFamily="34" charset="0"/>
              <a:cs typeface="Calibri" panose="020F0502020204030204" pitchFamily="34" charset="0"/>
            </a:endParaRPr>
          </a:p>
          <a:p>
            <a:pPr marL="0" indent="0" algn="l">
              <a:buNone/>
            </a:pPr>
            <a:r>
              <a:rPr lang="en-GB" sz="2000" b="1" i="0" dirty="0">
                <a:solidFill>
                  <a:schemeClr val="tx1"/>
                </a:solidFill>
                <a:effectLst/>
                <a:latin typeface="Calibri" panose="020F0502020204030204" pitchFamily="34" charset="0"/>
                <a:cs typeface="Calibri" panose="020F0502020204030204" pitchFamily="34" charset="0"/>
              </a:rPr>
              <a:t>Success is dependent on</a:t>
            </a:r>
            <a:r>
              <a:rPr lang="en-GB" sz="2000" b="0" i="0" dirty="0">
                <a:solidFill>
                  <a:schemeClr val="tx1"/>
                </a:solidFill>
                <a:effectLst/>
                <a:latin typeface="Calibri" panose="020F0502020204030204" pitchFamily="34" charset="0"/>
                <a:cs typeface="Calibri" panose="020F0502020204030204" pitchFamily="34" charset="0"/>
              </a:rPr>
              <a:t>:</a:t>
            </a:r>
          </a:p>
          <a:p>
            <a:pPr algn="l">
              <a:buFont typeface="Arial" panose="020B0604020202020204" pitchFamily="34" charset="0"/>
              <a:buChar char="•"/>
            </a:pPr>
            <a:r>
              <a:rPr lang="en-GB" sz="2000" b="0" i="0" dirty="0">
                <a:solidFill>
                  <a:schemeClr val="tx1"/>
                </a:solidFill>
                <a:effectLst/>
                <a:latin typeface="Calibri" panose="020F0502020204030204" pitchFamily="34" charset="0"/>
                <a:cs typeface="Calibri" panose="020F0502020204030204" pitchFamily="34" charset="0"/>
              </a:rPr>
              <a:t>Thoroughly understanding the buying needs and behaviour of the market</a:t>
            </a:r>
          </a:p>
          <a:p>
            <a:pPr algn="l">
              <a:buFont typeface="Arial" panose="020B0604020202020204" pitchFamily="34" charset="0"/>
              <a:buChar char="•"/>
            </a:pPr>
            <a:r>
              <a:rPr lang="en-GB" sz="2000" b="0" i="0" dirty="0">
                <a:solidFill>
                  <a:schemeClr val="tx1"/>
                </a:solidFill>
                <a:effectLst/>
                <a:latin typeface="Calibri" panose="020F0502020204030204" pitchFamily="34" charset="0"/>
                <a:cs typeface="Calibri" panose="020F0502020204030204" pitchFamily="34" charset="0"/>
              </a:rPr>
              <a:t>Establishing effective channels of distribution</a:t>
            </a:r>
          </a:p>
          <a:p>
            <a:pPr algn="l">
              <a:buFont typeface="Arial" panose="020B0604020202020204" pitchFamily="34" charset="0"/>
              <a:buChar char="•"/>
            </a:pPr>
            <a:r>
              <a:rPr lang="en-GB" sz="2000" b="0" i="0" dirty="0">
                <a:solidFill>
                  <a:schemeClr val="tx1"/>
                </a:solidFill>
                <a:effectLst/>
                <a:latin typeface="Calibri" panose="020F0502020204030204" pitchFamily="34" charset="0"/>
                <a:cs typeface="Calibri" panose="020F0502020204030204" pitchFamily="34" charset="0"/>
              </a:rPr>
              <a:t>Generating awareness and a positive attitude towards your products and organisation</a:t>
            </a:r>
          </a:p>
        </p:txBody>
      </p:sp>
    </p:spTree>
    <p:extLst>
      <p:ext uri="{BB962C8B-B14F-4D97-AF65-F5344CB8AC3E}">
        <p14:creationId xmlns:p14="http://schemas.microsoft.com/office/powerpoint/2010/main" val="3124042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675860"/>
            <a:ext cx="10515600" cy="940905"/>
          </a:xfrm>
        </p:spPr>
        <p:txBody>
          <a:bodyPr/>
          <a:lstStyle/>
          <a:p>
            <a:r>
              <a:rPr lang="en-GB" sz="4400" b="1" dirty="0">
                <a:latin typeface="Calibri" panose="020F0502020204030204" pitchFamily="34" charset="0"/>
                <a:cs typeface="Calibri" panose="020F0502020204030204" pitchFamily="34" charset="0"/>
              </a:rPr>
              <a:t>Product Development</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5" y="1735282"/>
            <a:ext cx="11142819" cy="4757592"/>
          </a:xfrm>
        </p:spPr>
        <p:txBody>
          <a:bodyPr>
            <a:normAutofit/>
          </a:bodyPr>
          <a:lstStyle/>
          <a:p>
            <a:r>
              <a:rPr lang="en-GB" sz="2400" b="0" i="0" dirty="0">
                <a:solidFill>
                  <a:schemeClr val="tx1"/>
                </a:solidFill>
                <a:effectLst/>
                <a:latin typeface="Calibri" panose="020F0502020204030204" pitchFamily="34" charset="0"/>
                <a:cs typeface="Calibri" panose="020F0502020204030204" pitchFamily="34" charset="0"/>
              </a:rPr>
              <a:t>This strategy may require the development of new competencies and requires the business to develop modified products which can appeal to existing markets.</a:t>
            </a:r>
          </a:p>
          <a:p>
            <a:pPr marL="0" indent="0" algn="l">
              <a:buNone/>
            </a:pPr>
            <a:endParaRPr lang="en-GB" sz="2400" b="0" i="0" dirty="0">
              <a:solidFill>
                <a:schemeClr val="tx1"/>
              </a:solidFill>
              <a:effectLst/>
              <a:latin typeface="Calibri" panose="020F0502020204030204" pitchFamily="34" charset="0"/>
              <a:cs typeface="Calibri" panose="020F0502020204030204" pitchFamily="34" charset="0"/>
            </a:endParaRPr>
          </a:p>
          <a:p>
            <a:pPr algn="l"/>
            <a:r>
              <a:rPr lang="en-GB" sz="2400" b="0" i="0" dirty="0">
                <a:solidFill>
                  <a:schemeClr val="tx1"/>
                </a:solidFill>
                <a:effectLst/>
                <a:latin typeface="Calibri" panose="020F0502020204030204" pitchFamily="34" charset="0"/>
                <a:cs typeface="Calibri" panose="020F0502020204030204" pitchFamily="34" charset="0"/>
              </a:rPr>
              <a:t>A successful product development strategy places the marketing emphasis on:</a:t>
            </a:r>
          </a:p>
          <a:p>
            <a:pPr lvl="1"/>
            <a:r>
              <a:rPr lang="en-GB" sz="2400" b="0" i="0" dirty="0">
                <a:solidFill>
                  <a:schemeClr val="tx1"/>
                </a:solidFill>
                <a:effectLst/>
                <a:latin typeface="Calibri" panose="020F0502020204030204" pitchFamily="34" charset="0"/>
                <a:cs typeface="Calibri" panose="020F0502020204030204" pitchFamily="34" charset="0"/>
              </a:rPr>
              <a:t>Research &amp; development and innovation</a:t>
            </a:r>
          </a:p>
          <a:p>
            <a:pPr lvl="1"/>
            <a:r>
              <a:rPr lang="en-GB" sz="2400" b="0" i="0" dirty="0">
                <a:solidFill>
                  <a:schemeClr val="tx1"/>
                </a:solidFill>
                <a:effectLst/>
                <a:latin typeface="Calibri" panose="020F0502020204030204" pitchFamily="34" charset="0"/>
                <a:cs typeface="Calibri" panose="020F0502020204030204" pitchFamily="34" charset="0"/>
              </a:rPr>
              <a:t>Detailed insights into customer needs (and how they change)</a:t>
            </a:r>
          </a:p>
          <a:p>
            <a:pPr lvl="1"/>
            <a:r>
              <a:rPr lang="en-GB" sz="2400" b="0" i="0" dirty="0">
                <a:solidFill>
                  <a:schemeClr val="tx1"/>
                </a:solidFill>
                <a:effectLst/>
                <a:latin typeface="Calibri" panose="020F0502020204030204" pitchFamily="34" charset="0"/>
                <a:cs typeface="Calibri" panose="020F0502020204030204" pitchFamily="34" charset="0"/>
              </a:rPr>
              <a:t>Being first to market (First mover advantage)</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49710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689113" y="622851"/>
            <a:ext cx="10664687" cy="980661"/>
          </a:xfrm>
        </p:spPr>
        <p:txBody>
          <a:bodyPr/>
          <a:lstStyle/>
          <a:p>
            <a:r>
              <a:rPr lang="en-GB" sz="4400" b="1" dirty="0">
                <a:latin typeface="Calibri" panose="020F0502020204030204" pitchFamily="34" charset="0"/>
                <a:cs typeface="Calibri" panose="020F0502020204030204" pitchFamily="34" charset="0"/>
              </a:rPr>
              <a:t>Diversification</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1603512"/>
            <a:ext cx="10889974" cy="4889362"/>
          </a:xfrm>
        </p:spPr>
        <p:txBody>
          <a:bodyPr>
            <a:normAutofit fontScale="55000" lnSpcReduction="20000"/>
          </a:bodyPr>
          <a:lstStyle/>
          <a:p>
            <a:pPr algn="l"/>
            <a:r>
              <a:rPr lang="en-GB" sz="4000" b="0" i="0" dirty="0">
                <a:solidFill>
                  <a:schemeClr val="tx1"/>
                </a:solidFill>
                <a:effectLst/>
                <a:latin typeface="Calibri" panose="020F0502020204030204" pitchFamily="34" charset="0"/>
                <a:cs typeface="Calibri" panose="020F0502020204030204" pitchFamily="34" charset="0"/>
              </a:rPr>
              <a:t>Diversification combines new offers and new markets and so is the strategy with the highest risk. Typically, organisations will take steps to mitigate the risk by perhaps working with a partner who has experience in either the product or the market resulting in acquisition or joint ventures.</a:t>
            </a:r>
          </a:p>
          <a:p>
            <a:pPr algn="l"/>
            <a:endParaRPr lang="en-GB" sz="3100" b="0" i="0" dirty="0">
              <a:solidFill>
                <a:schemeClr val="tx1"/>
              </a:solidFill>
              <a:effectLst/>
              <a:latin typeface="Calibri" panose="020F0502020204030204" pitchFamily="34" charset="0"/>
              <a:cs typeface="Calibri" panose="020F0502020204030204" pitchFamily="34" charset="0"/>
            </a:endParaRPr>
          </a:p>
          <a:p>
            <a:pPr algn="l"/>
            <a:r>
              <a:rPr lang="en-GB" sz="4000" b="0" i="0" dirty="0">
                <a:solidFill>
                  <a:schemeClr val="tx1"/>
                </a:solidFill>
                <a:effectLst/>
                <a:latin typeface="Calibri" panose="020F0502020204030204" pitchFamily="34" charset="0"/>
                <a:cs typeface="Calibri" panose="020F0502020204030204" pitchFamily="34" charset="0"/>
              </a:rPr>
              <a:t>Often split into </a:t>
            </a:r>
            <a:r>
              <a:rPr lang="en-GB" sz="4000" b="0" i="1" dirty="0">
                <a:solidFill>
                  <a:schemeClr val="tx1"/>
                </a:solidFill>
                <a:effectLst/>
                <a:latin typeface="Calibri" panose="020F0502020204030204" pitchFamily="34" charset="0"/>
                <a:cs typeface="Calibri" panose="020F0502020204030204" pitchFamily="34" charset="0"/>
              </a:rPr>
              <a:t>related</a:t>
            </a:r>
            <a:r>
              <a:rPr lang="en-GB" sz="4000" b="0" i="0" dirty="0">
                <a:solidFill>
                  <a:schemeClr val="tx1"/>
                </a:solidFill>
                <a:effectLst/>
                <a:latin typeface="Calibri" panose="020F0502020204030204" pitchFamily="34" charset="0"/>
                <a:cs typeface="Calibri" panose="020F0502020204030204" pitchFamily="34" charset="0"/>
              </a:rPr>
              <a:t> and </a:t>
            </a:r>
            <a:r>
              <a:rPr lang="en-GB" sz="4000" b="0" i="1" dirty="0">
                <a:solidFill>
                  <a:schemeClr val="tx1"/>
                </a:solidFill>
                <a:effectLst/>
                <a:latin typeface="Calibri" panose="020F0502020204030204" pitchFamily="34" charset="0"/>
                <a:cs typeface="Calibri" panose="020F0502020204030204" pitchFamily="34" charset="0"/>
              </a:rPr>
              <a:t>unrelated</a:t>
            </a:r>
            <a:r>
              <a:rPr lang="en-GB" sz="4000" b="0" i="0" dirty="0">
                <a:solidFill>
                  <a:schemeClr val="tx1"/>
                </a:solidFill>
                <a:effectLst/>
                <a:latin typeface="Calibri" panose="020F0502020204030204" pitchFamily="34" charset="0"/>
                <a:cs typeface="Calibri" panose="020F0502020204030204" pitchFamily="34" charset="0"/>
              </a:rPr>
              <a:t> diversification options. Related diversification would indicate something close to the core business, perhaps a similar market or use of technology. Unrelated diversification would be completely different. Virgin has a track record of unrelated diversification from planes and trains to wedding dresses and make up stores.</a:t>
            </a:r>
          </a:p>
          <a:p>
            <a:pPr algn="l"/>
            <a:endParaRPr lang="en-GB" sz="3100" b="0" i="0" dirty="0">
              <a:solidFill>
                <a:schemeClr val="tx1"/>
              </a:solidFill>
              <a:effectLst/>
              <a:latin typeface="Calibri" panose="020F0502020204030204" pitchFamily="34" charset="0"/>
              <a:cs typeface="Calibri" panose="020F0502020204030204" pitchFamily="34" charset="0"/>
            </a:endParaRPr>
          </a:p>
          <a:p>
            <a:pPr algn="l"/>
            <a:r>
              <a:rPr lang="en-GB" sz="4000" b="0" i="0" dirty="0">
                <a:solidFill>
                  <a:schemeClr val="tx1"/>
                </a:solidFill>
                <a:effectLst/>
                <a:latin typeface="Calibri" panose="020F0502020204030204" pitchFamily="34" charset="0"/>
                <a:cs typeface="Calibri" panose="020F0502020204030204" pitchFamily="34" charset="0"/>
              </a:rPr>
              <a:t>The choice of strategic options needs to be undertaken with care by the assessment of different feasibilities and risks. Once selected, a separate ‘go-to-market’ plan is now required</a:t>
            </a:r>
            <a:r>
              <a:rPr lang="en-GB" sz="3500" b="0" i="0" dirty="0">
                <a:solidFill>
                  <a:schemeClr val="tx1"/>
                </a:solidFill>
                <a:effectLst/>
              </a:rPr>
              <a:t>.</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02082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477078" y="4558748"/>
            <a:ext cx="5009321" cy="1842052"/>
          </a:xfrm>
        </p:spPr>
        <p:txBody>
          <a:bodyPr vert="horz" lIns="91440" tIns="45720" rIns="91440" bIns="45720" rtlCol="0" anchor="t">
            <a:normAutofit fontScale="90000"/>
          </a:bodyPr>
          <a:lstStyle/>
          <a:p>
            <a:r>
              <a:rPr lang="en-US" sz="5000" b="1" dirty="0">
                <a:solidFill>
                  <a:schemeClr val="accent1">
                    <a:lumMod val="50000"/>
                  </a:schemeClr>
                </a:solidFill>
              </a:rPr>
              <a:t>Porter’s Generic Strategies</a:t>
            </a:r>
          </a:p>
        </p:txBody>
      </p:sp>
      <p:sp>
        <p:nvSpPr>
          <p:cNvPr id="3" name="Title 1">
            <a:extLst>
              <a:ext uri="{FF2B5EF4-FFF2-40B4-BE49-F238E27FC236}">
                <a16:creationId xmlns:a16="http://schemas.microsoft.com/office/drawing/2014/main" id="{C4A91734-DA9C-3936-172A-91232534ABE3}"/>
              </a:ext>
            </a:extLst>
          </p:cNvPr>
          <p:cNvSpPr txBox="1">
            <a:spLocks/>
          </p:cNvSpPr>
          <p:nvPr/>
        </p:nvSpPr>
        <p:spPr bwMode="gray">
          <a:xfrm>
            <a:off x="477079" y="1423555"/>
            <a:ext cx="5327374" cy="1506681"/>
          </a:xfrm>
          <a:prstGeom prst="rect">
            <a:avLst/>
          </a:prstGeom>
        </p:spPr>
        <p:txBody>
          <a:bodyPr vert="horz" lIns="91440" tIns="45720" rIns="91440" bIns="45720" rtlCol="0" anchor="t">
            <a:normAutofit fontScale="975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000" b="1" dirty="0">
                <a:solidFill>
                  <a:schemeClr val="accent1">
                    <a:lumMod val="50000"/>
                  </a:schemeClr>
                </a:solidFill>
              </a:rPr>
              <a:t>Strategic Planning Models</a:t>
            </a:r>
          </a:p>
        </p:txBody>
      </p:sp>
      <p:pic>
        <p:nvPicPr>
          <p:cNvPr id="2054" name="Picture 6" descr="Michael E. Porter - Faculty &amp; Research - Harvard Business School">
            <a:extLst>
              <a:ext uri="{FF2B5EF4-FFF2-40B4-BE49-F238E27FC236}">
                <a16:creationId xmlns:a16="http://schemas.microsoft.com/office/drawing/2014/main" id="{B190EEB2-6502-23DC-DB06-A9A803BDD7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3410" y="2239616"/>
            <a:ext cx="4505738" cy="4618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135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C7C0-9ED8-0D1F-1579-CE245A3D866A}"/>
              </a:ext>
            </a:extLst>
          </p:cNvPr>
          <p:cNvSpPr>
            <a:spLocks noGrp="1"/>
          </p:cNvSpPr>
          <p:nvPr>
            <p:ph type="title"/>
          </p:nvPr>
        </p:nvSpPr>
        <p:spPr>
          <a:xfrm>
            <a:off x="583096" y="644236"/>
            <a:ext cx="10561982" cy="810491"/>
          </a:xfrm>
        </p:spPr>
        <p:txBody>
          <a:bodyPr>
            <a:normAutofit/>
          </a:bodyPr>
          <a:lstStyle/>
          <a:p>
            <a:r>
              <a:rPr lang="en-GB" dirty="0"/>
              <a:t>Porter’s Generic Strategies</a:t>
            </a:r>
          </a:p>
        </p:txBody>
      </p:sp>
      <p:sp>
        <p:nvSpPr>
          <p:cNvPr id="3" name="Content Placeholder 2">
            <a:extLst>
              <a:ext uri="{FF2B5EF4-FFF2-40B4-BE49-F238E27FC236}">
                <a16:creationId xmlns:a16="http://schemas.microsoft.com/office/drawing/2014/main" id="{50203DD5-DD11-13CA-41DF-168011166BE9}"/>
              </a:ext>
            </a:extLst>
          </p:cNvPr>
          <p:cNvSpPr>
            <a:spLocks noGrp="1"/>
          </p:cNvSpPr>
          <p:nvPr>
            <p:ph idx="1"/>
          </p:nvPr>
        </p:nvSpPr>
        <p:spPr>
          <a:xfrm>
            <a:off x="583096" y="1974273"/>
            <a:ext cx="11025808" cy="4479535"/>
          </a:xfrm>
        </p:spPr>
        <p:txBody>
          <a:bodyPr>
            <a:noAutofit/>
          </a:bodyPr>
          <a:lstStyle/>
          <a:p>
            <a:r>
              <a:rPr lang="en-GB" sz="2200" dirty="0">
                <a:solidFill>
                  <a:schemeClr val="tx1"/>
                </a:solidFill>
                <a:latin typeface="Calibri" panose="020F0502020204030204" pitchFamily="34" charset="0"/>
                <a:cs typeface="Calibri" panose="020F0502020204030204" pitchFamily="34" charset="0"/>
              </a:rPr>
              <a:t>To be successful and profitable in competitive markets every organisation needs a clear strategy</a:t>
            </a:r>
          </a:p>
          <a:p>
            <a:r>
              <a:rPr lang="en-GB" sz="2200" dirty="0">
                <a:solidFill>
                  <a:schemeClr val="tx1"/>
                </a:solidFill>
                <a:latin typeface="Calibri" panose="020F0502020204030204" pitchFamily="34" charset="0"/>
                <a:cs typeface="Calibri" panose="020F0502020204030204" pitchFamily="34" charset="0"/>
              </a:rPr>
              <a:t>Porter identifies </a:t>
            </a:r>
            <a:r>
              <a:rPr lang="en-GB" sz="2200" b="0" i="0" dirty="0">
                <a:solidFill>
                  <a:schemeClr val="tx1"/>
                </a:solidFill>
                <a:effectLst/>
                <a:latin typeface="Calibri" panose="020F0502020204030204" pitchFamily="34" charset="0"/>
                <a:cs typeface="Calibri" panose="020F0502020204030204" pitchFamily="34" charset="0"/>
              </a:rPr>
              <a:t>two basic types of competitive advantage a firm can possess: </a:t>
            </a:r>
            <a:r>
              <a:rPr lang="en-GB" sz="2200" b="1" i="0" dirty="0">
                <a:solidFill>
                  <a:schemeClr val="tx1"/>
                </a:solidFill>
                <a:effectLst/>
                <a:latin typeface="Calibri" panose="020F0502020204030204" pitchFamily="34" charset="0"/>
                <a:cs typeface="Calibri" panose="020F0502020204030204" pitchFamily="34" charset="0"/>
              </a:rPr>
              <a:t>low cost or differentiation</a:t>
            </a:r>
          </a:p>
          <a:p>
            <a:r>
              <a:rPr lang="en-GB" sz="2200" dirty="0">
                <a:solidFill>
                  <a:schemeClr val="tx1"/>
                </a:solidFill>
                <a:latin typeface="Calibri" panose="020F0502020204030204" pitchFamily="34" charset="0"/>
                <a:cs typeface="Calibri" panose="020F0502020204030204" pitchFamily="34" charset="0"/>
              </a:rPr>
              <a:t>Also,</a:t>
            </a:r>
            <a:r>
              <a:rPr lang="en-GB" sz="2200" b="0" i="0" dirty="0">
                <a:solidFill>
                  <a:schemeClr val="tx1"/>
                </a:solidFill>
                <a:effectLst/>
                <a:latin typeface="Calibri" panose="020F0502020204030204" pitchFamily="34" charset="0"/>
                <a:cs typeface="Calibri" panose="020F0502020204030204" pitchFamily="34" charset="0"/>
              </a:rPr>
              <a:t> a company may decide to choose between two types of scope. For instance, they may focus on offering products to a select segment of their target market or offer products industry-wide across many market segments.</a:t>
            </a:r>
            <a:endParaRPr lang="en-GB" sz="2200" b="1" dirty="0">
              <a:solidFill>
                <a:schemeClr val="tx1"/>
              </a:solidFill>
              <a:latin typeface="Calibri" panose="020F0502020204030204" pitchFamily="34" charset="0"/>
              <a:cs typeface="Calibri" panose="020F0502020204030204" pitchFamily="34" charset="0"/>
            </a:endParaRPr>
          </a:p>
          <a:p>
            <a:r>
              <a:rPr lang="en-GB" sz="2200" dirty="0">
                <a:solidFill>
                  <a:schemeClr val="tx1"/>
                </a:solidFill>
                <a:latin typeface="Calibri" panose="020F0502020204030204" pitchFamily="34" charset="0"/>
                <a:cs typeface="Calibri" panose="020F0502020204030204" pitchFamily="34" charset="0"/>
              </a:rPr>
              <a:t>Michael Porter identified three strategies for achieving competitive advantage</a:t>
            </a:r>
          </a:p>
          <a:p>
            <a:pPr lvl="1"/>
            <a:r>
              <a:rPr lang="en-GB" sz="2200" dirty="0">
                <a:solidFill>
                  <a:schemeClr val="tx1"/>
                </a:solidFill>
                <a:latin typeface="Calibri" panose="020F0502020204030204" pitchFamily="34" charset="0"/>
                <a:cs typeface="Calibri" panose="020F0502020204030204" pitchFamily="34" charset="0"/>
              </a:rPr>
              <a:t>Cost Leadership</a:t>
            </a:r>
          </a:p>
          <a:p>
            <a:pPr lvl="1"/>
            <a:r>
              <a:rPr lang="en-GB" sz="2200" dirty="0">
                <a:solidFill>
                  <a:schemeClr val="tx1"/>
                </a:solidFill>
                <a:latin typeface="Calibri" panose="020F0502020204030204" pitchFamily="34" charset="0"/>
                <a:cs typeface="Calibri" panose="020F0502020204030204" pitchFamily="34" charset="0"/>
              </a:rPr>
              <a:t>Differentiation </a:t>
            </a:r>
          </a:p>
          <a:p>
            <a:pPr lvl="1"/>
            <a:r>
              <a:rPr lang="en-GB" sz="2200" dirty="0">
                <a:solidFill>
                  <a:schemeClr val="tx1"/>
                </a:solidFill>
                <a:latin typeface="Calibri" panose="020F0502020204030204" pitchFamily="34" charset="0"/>
                <a:cs typeface="Calibri" panose="020F0502020204030204" pitchFamily="34" charset="0"/>
              </a:rPr>
              <a:t>Focus Strategy</a:t>
            </a:r>
          </a:p>
        </p:txBody>
      </p:sp>
    </p:spTree>
    <p:extLst>
      <p:ext uri="{BB962C8B-B14F-4D97-AF65-F5344CB8AC3E}">
        <p14:creationId xmlns:p14="http://schemas.microsoft.com/office/powerpoint/2010/main" val="7334211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Differentiation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1839191"/>
            <a:ext cx="11184383" cy="4680879"/>
          </a:xfrm>
        </p:spPr>
        <p:txBody>
          <a:bodyPr>
            <a:normAutofit/>
          </a:bodyPr>
          <a:lstStyle/>
          <a:p>
            <a:r>
              <a:rPr lang="en-GB" sz="2200" b="0" i="0" dirty="0">
                <a:solidFill>
                  <a:schemeClr val="tx1"/>
                </a:solidFill>
                <a:effectLst/>
                <a:latin typeface="Calibri" panose="020F0502020204030204" pitchFamily="34" charset="0"/>
                <a:cs typeface="Calibri" panose="020F0502020204030204" pitchFamily="34" charset="0"/>
              </a:rPr>
              <a:t>Differentiation is a type of competitive strategy with which a company seeks to distinguish its products or services from that of competitors: the goal is to be unique.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200" b="0" i="0" dirty="0">
                <a:solidFill>
                  <a:schemeClr val="tx1"/>
                </a:solidFill>
                <a:effectLst/>
                <a:latin typeface="Calibri" panose="020F0502020204030204" pitchFamily="34" charset="0"/>
                <a:cs typeface="Calibri" panose="020F0502020204030204" pitchFamily="34" charset="0"/>
              </a:rPr>
              <a:t>A company may use creative advertising, distinctive product features, higher quality, better performance, exceptional service or new technology to achieve a product being perceived as unique.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200" b="0" i="0" dirty="0">
                <a:solidFill>
                  <a:schemeClr val="tx1"/>
                </a:solidFill>
                <a:effectLst/>
                <a:latin typeface="Calibri" panose="020F0502020204030204" pitchFamily="34" charset="0"/>
                <a:cs typeface="Calibri" panose="020F0502020204030204" pitchFamily="34" charset="0"/>
              </a:rPr>
              <a:t>A differentiation strategy can reduce rivalry with competitors if buyers are loyal to a company’s brand. Companies with a differentiation strategy therefore rely largely on customer loyalty. Because of the uniqueness, companies with this type of strategy usually price their products higher than competitors. Examples of companies with differentiated products and services are: Apple, Harley-Davidson, Nike.</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621486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Cost Leadership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1891145"/>
            <a:ext cx="11122038" cy="4628925"/>
          </a:xfrm>
        </p:spPr>
        <p:txBody>
          <a:bodyPr>
            <a:normAutofit/>
          </a:bodyPr>
          <a:lstStyle/>
          <a:p>
            <a:r>
              <a:rPr lang="en-GB" sz="2400" b="1" i="0" dirty="0">
                <a:solidFill>
                  <a:schemeClr val="tx1"/>
                </a:solidFill>
                <a:effectLst/>
                <a:latin typeface="Calibri" panose="020F0502020204030204" pitchFamily="34" charset="0"/>
                <a:cs typeface="Calibri" panose="020F0502020204030204" pitchFamily="34" charset="0"/>
              </a:rPr>
              <a:t>Cost Leadership </a:t>
            </a:r>
            <a:r>
              <a:rPr lang="en-GB" sz="2400" b="0" i="0" dirty="0">
                <a:solidFill>
                  <a:schemeClr val="tx1"/>
                </a:solidFill>
                <a:effectLst/>
                <a:latin typeface="Calibri" panose="020F0502020204030204" pitchFamily="34" charset="0"/>
                <a:cs typeface="Calibri" panose="020F0502020204030204" pitchFamily="34" charset="0"/>
              </a:rPr>
              <a:t>is a </a:t>
            </a:r>
            <a:r>
              <a:rPr lang="en-GB" sz="2400" b="1" i="0" dirty="0">
                <a:solidFill>
                  <a:schemeClr val="tx1"/>
                </a:solidFill>
                <a:effectLst/>
                <a:latin typeface="Calibri" panose="020F0502020204030204" pitchFamily="34" charset="0"/>
                <a:cs typeface="Calibri" panose="020F0502020204030204" pitchFamily="34" charset="0"/>
              </a:rPr>
              <a:t>competitive strategy </a:t>
            </a:r>
            <a:r>
              <a:rPr lang="en-GB" sz="2400" b="0" i="0" dirty="0">
                <a:solidFill>
                  <a:schemeClr val="tx1"/>
                </a:solidFill>
                <a:effectLst/>
                <a:latin typeface="Calibri" panose="020F0502020204030204" pitchFamily="34" charset="0"/>
                <a:cs typeface="Calibri" panose="020F0502020204030204" pitchFamily="34" charset="0"/>
              </a:rPr>
              <a:t>with which a company seeks efficient large-scale production facilities, cuts costs, uses </a:t>
            </a:r>
            <a:r>
              <a:rPr lang="en-GB" sz="2400" dirty="0">
                <a:solidFill>
                  <a:schemeClr val="tx1"/>
                </a:solidFill>
                <a:latin typeface="Calibri" panose="020F0502020204030204" pitchFamily="34" charset="0"/>
                <a:cs typeface="Calibri" panose="020F0502020204030204" pitchFamily="34" charset="0"/>
              </a:rPr>
              <a:t>economies of scale</a:t>
            </a:r>
            <a:r>
              <a:rPr lang="en-GB" sz="2400" b="0" i="0" dirty="0">
                <a:solidFill>
                  <a:schemeClr val="tx1"/>
                </a:solidFill>
                <a:effectLst/>
                <a:latin typeface="Calibri" panose="020F0502020204030204" pitchFamily="34" charset="0"/>
                <a:cs typeface="Calibri" panose="020F0502020204030204" pitchFamily="34" charset="0"/>
              </a:rPr>
              <a:t>, gains production experience and employs tight cost controls to be more efficient in the production of products or the offering of services than competitors</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400" b="1" dirty="0">
                <a:solidFill>
                  <a:schemeClr val="tx1"/>
                </a:solidFill>
                <a:latin typeface="Calibri" panose="020F0502020204030204" pitchFamily="34" charset="0"/>
                <a:cs typeface="Calibri" panose="020F0502020204030204" pitchFamily="34" charset="0"/>
              </a:rPr>
              <a:t>T</a:t>
            </a:r>
            <a:r>
              <a:rPr lang="en-GB" sz="2400" b="1" i="0" dirty="0">
                <a:solidFill>
                  <a:schemeClr val="tx1"/>
                </a:solidFill>
                <a:effectLst/>
                <a:latin typeface="Calibri" panose="020F0502020204030204" pitchFamily="34" charset="0"/>
                <a:cs typeface="Calibri" panose="020F0502020204030204" pitchFamily="34" charset="0"/>
              </a:rPr>
              <a:t>he goal is to be the low-cost producer in the industry</a:t>
            </a:r>
            <a:r>
              <a:rPr lang="en-GB" sz="2400" b="0" i="0" dirty="0">
                <a:solidFill>
                  <a:schemeClr val="tx1"/>
                </a:solidFill>
                <a:effectLst/>
                <a:latin typeface="Calibri" panose="020F0502020204030204" pitchFamily="34" charset="0"/>
                <a:cs typeface="Calibri" panose="020F0502020204030204" pitchFamily="34" charset="0"/>
              </a:rPr>
              <a:t>. A low-cost position also means that a company can </a:t>
            </a:r>
            <a:r>
              <a:rPr lang="en-GB" sz="2400" b="1" i="0" dirty="0">
                <a:solidFill>
                  <a:schemeClr val="tx1"/>
                </a:solidFill>
                <a:effectLst/>
                <a:latin typeface="Calibri" panose="020F0502020204030204" pitchFamily="34" charset="0"/>
                <a:cs typeface="Calibri" panose="020F0502020204030204" pitchFamily="34" charset="0"/>
              </a:rPr>
              <a:t>undercut competitors’ prices </a:t>
            </a:r>
            <a:r>
              <a:rPr lang="en-GB" sz="2400" b="0" i="0" dirty="0">
                <a:solidFill>
                  <a:schemeClr val="tx1"/>
                </a:solidFill>
                <a:effectLst/>
                <a:latin typeface="Calibri" panose="020F0502020204030204" pitchFamily="34" charset="0"/>
                <a:cs typeface="Calibri" panose="020F0502020204030204" pitchFamily="34" charset="0"/>
              </a:rPr>
              <a:t>and can still </a:t>
            </a:r>
            <a:r>
              <a:rPr lang="en-GB" sz="2400" b="1" i="0" dirty="0">
                <a:solidFill>
                  <a:schemeClr val="tx1"/>
                </a:solidFill>
                <a:effectLst/>
                <a:latin typeface="Calibri" panose="020F0502020204030204" pitchFamily="34" charset="0"/>
                <a:cs typeface="Calibri" panose="020F0502020204030204" pitchFamily="34" charset="0"/>
              </a:rPr>
              <a:t>offer comparable quality with reasonable profits.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cs typeface="Calibri" panose="020F0502020204030204" pitchFamily="34" charset="0"/>
              </a:rPr>
              <a:t>Low-cost producers typically sell standard </a:t>
            </a:r>
            <a:r>
              <a:rPr lang="en-GB" sz="2400" b="0" i="1" dirty="0">
                <a:solidFill>
                  <a:schemeClr val="tx1"/>
                </a:solidFill>
                <a:effectLst/>
                <a:latin typeface="Calibri" panose="020F0502020204030204" pitchFamily="34" charset="0"/>
                <a:cs typeface="Calibri" panose="020F0502020204030204" pitchFamily="34" charset="0"/>
              </a:rPr>
              <a:t>no-frills</a:t>
            </a:r>
            <a:r>
              <a:rPr lang="en-GB" sz="2400" b="0" i="0" dirty="0">
                <a:solidFill>
                  <a:schemeClr val="tx1"/>
                </a:solidFill>
                <a:effectLst/>
                <a:latin typeface="Calibri" panose="020F0502020204030204" pitchFamily="34" charset="0"/>
                <a:cs typeface="Calibri" panose="020F0502020204030204" pitchFamily="34" charset="0"/>
              </a:rPr>
              <a:t> products or services. Examples of companies with cost leadership positions are: EasyJet, Amazon, Bic pens.</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88628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Focus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7" y="1891145"/>
            <a:ext cx="11038910" cy="4628925"/>
          </a:xfrm>
        </p:spPr>
        <p:txBody>
          <a:bodyPr>
            <a:normAutofit lnSpcReduction="10000"/>
          </a:bodyPr>
          <a:lstStyle/>
          <a:p>
            <a:r>
              <a:rPr lang="en-GB" sz="2400" b="0" i="0" dirty="0">
                <a:solidFill>
                  <a:schemeClr val="tx1"/>
                </a:solidFill>
                <a:effectLst/>
                <a:latin typeface="Calibri" panose="020F0502020204030204" pitchFamily="34" charset="0"/>
                <a:cs typeface="Calibri" panose="020F0502020204030204" pitchFamily="34" charset="0"/>
              </a:rPr>
              <a:t>Focus strategy concentrates on a specific regional market or buyer group - a niche.</a:t>
            </a:r>
          </a:p>
          <a:p>
            <a:r>
              <a:rPr lang="en-GB" sz="2400" b="0" i="0" dirty="0">
                <a:solidFill>
                  <a:schemeClr val="tx1"/>
                </a:solidFill>
                <a:effectLst/>
                <a:latin typeface="Calibri" panose="020F0502020204030204" pitchFamily="34" charset="0"/>
                <a:cs typeface="Calibri" panose="020F0502020204030204" pitchFamily="34" charset="0"/>
              </a:rPr>
              <a:t>The company will either use a differentiation or cost leadership strategy, but only for a narrow target market rather than offering it industry-wide. </a:t>
            </a:r>
          </a:p>
          <a:p>
            <a:r>
              <a:rPr lang="en-GB" sz="2400" b="0" i="0" dirty="0">
                <a:solidFill>
                  <a:schemeClr val="tx1"/>
                </a:solidFill>
                <a:effectLst/>
                <a:latin typeface="Calibri" panose="020F0502020204030204" pitchFamily="34" charset="0"/>
                <a:cs typeface="Calibri" panose="020F0502020204030204" pitchFamily="34" charset="0"/>
              </a:rPr>
              <a:t>The company first selects a segment or group of segments in an industry and then tailors its strategy to serve those segments best to the exclusion of others. </a:t>
            </a:r>
            <a:endParaRPr lang="en-GB" sz="2400" dirty="0">
              <a:solidFill>
                <a:schemeClr val="tx1"/>
              </a:solidFill>
              <a:latin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cs typeface="Calibri" panose="020F0502020204030204" pitchFamily="34" charset="0"/>
              </a:rPr>
              <a:t>The focus strategy has two variants: Differentiation Focus and Cost Focus. These two strategies differ only from Differentiation and Cost Leadership in terms of their competitive scope. </a:t>
            </a:r>
          </a:p>
          <a:p>
            <a:r>
              <a:rPr lang="en-GB" sz="2400" b="0" i="0" dirty="0">
                <a:solidFill>
                  <a:schemeClr val="tx1"/>
                </a:solidFill>
                <a:effectLst/>
                <a:latin typeface="Calibri" panose="020F0502020204030204" pitchFamily="34" charset="0"/>
                <a:cs typeface="Calibri" panose="020F0502020204030204" pitchFamily="34" charset="0"/>
              </a:rPr>
              <a:t>Examples of companies with a differentiation focus strategy are: Rolls Royce, Omega, Prada. Examples of companies with a cost focus strategy are: Monster Drink</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78116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EC4FE-2F40-7123-7EF7-F0888ECBEF79}"/>
              </a:ext>
            </a:extLst>
          </p:cNvPr>
          <p:cNvSpPr>
            <a:spLocks noGrp="1"/>
          </p:cNvSpPr>
          <p:nvPr>
            <p:ph type="title"/>
          </p:nvPr>
        </p:nvSpPr>
        <p:spPr/>
        <p:txBody>
          <a:bodyPr/>
          <a:lstStyle/>
          <a:p>
            <a:endParaRPr lang="en-GB"/>
          </a:p>
        </p:txBody>
      </p:sp>
      <p:pic>
        <p:nvPicPr>
          <p:cNvPr id="3074" name="Picture 2" descr="Porter's Generic Strategies explained with lots of Examples.">
            <a:extLst>
              <a:ext uri="{FF2B5EF4-FFF2-40B4-BE49-F238E27FC236}">
                <a16:creationId xmlns:a16="http://schemas.microsoft.com/office/drawing/2014/main" id="{9874E29B-E8A9-7941-0D99-DAB61CED41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2034" y="145774"/>
            <a:ext cx="11820939" cy="6531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8013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934CD6F-622B-A0A4-EAE4-2D61E74C8C3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17F4CFA-13DC-2E96-7999-FE5CE43E3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A54878E-C247-DB45-91A7-D3B5B7CCC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1AD2F86-E4F4-1ED2-6DD4-7909B91800F9}"/>
              </a:ext>
            </a:extLst>
          </p:cNvPr>
          <p:cNvSpPr>
            <a:spLocks noGrp="1"/>
          </p:cNvSpPr>
          <p:nvPr>
            <p:ph type="title"/>
          </p:nvPr>
        </p:nvSpPr>
        <p:spPr>
          <a:xfrm>
            <a:off x="773722" y="944752"/>
            <a:ext cx="3157573" cy="790263"/>
          </a:xfrm>
        </p:spPr>
        <p:txBody>
          <a:bodyPr>
            <a:normAutofit/>
          </a:bodyPr>
          <a:lstStyle/>
          <a:p>
            <a:r>
              <a:rPr lang="en-GB" dirty="0">
                <a:solidFill>
                  <a:srgbClr val="FFFFFF"/>
                </a:solidFill>
              </a:rPr>
              <a:t>TACTICS</a:t>
            </a:r>
          </a:p>
        </p:txBody>
      </p:sp>
      <p:sp>
        <p:nvSpPr>
          <p:cNvPr id="22" name="Rectangle 21">
            <a:extLst>
              <a:ext uri="{FF2B5EF4-FFF2-40B4-BE49-F238E27FC236}">
                <a16:creationId xmlns:a16="http://schemas.microsoft.com/office/drawing/2014/main" id="{F696C7B3-FA21-6AAB-E0CF-CA554756BF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F5DB4755-DBEE-B1A3-5536-55D15F0B5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6" name="Rectangle 25">
            <a:extLst>
              <a:ext uri="{FF2B5EF4-FFF2-40B4-BE49-F238E27FC236}">
                <a16:creationId xmlns:a16="http://schemas.microsoft.com/office/drawing/2014/main" id="{5A867A41-F668-F386-2787-964DABCF0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56DB9EC-6F11-D236-9420-95FC0333F73A}"/>
              </a:ext>
            </a:extLst>
          </p:cNvPr>
          <p:cNvSpPr>
            <a:spLocks noGrp="1"/>
          </p:cNvSpPr>
          <p:nvPr>
            <p:ph idx="1"/>
          </p:nvPr>
        </p:nvSpPr>
        <p:spPr>
          <a:xfrm>
            <a:off x="536281" y="2078567"/>
            <a:ext cx="3259016" cy="4129400"/>
          </a:xfrm>
        </p:spPr>
        <p:txBody>
          <a:bodyPr anchor="t">
            <a:normAutofit/>
          </a:bodyPr>
          <a:lstStyle/>
          <a:p>
            <a:r>
              <a:rPr lang="en-GB" sz="2000" b="1" dirty="0"/>
              <a:t>Tactics</a:t>
            </a:r>
            <a:r>
              <a:rPr lang="en-GB" sz="2000" dirty="0"/>
              <a:t> stage translates the strategy into specific marketing tools, channels, and activities.</a:t>
            </a:r>
          </a:p>
          <a:p>
            <a:endParaRPr lang="en-GB" sz="2000" dirty="0">
              <a:solidFill>
                <a:srgbClr val="FFFFFF"/>
              </a:solidFill>
            </a:endParaRPr>
          </a:p>
          <a:p>
            <a:r>
              <a:rPr lang="en-GB" sz="2000" dirty="0">
                <a:solidFill>
                  <a:srgbClr val="FFFFFF"/>
                </a:solidFill>
              </a:rPr>
              <a:t>Includes detail of :</a:t>
            </a:r>
          </a:p>
          <a:p>
            <a:pPr lvl="1"/>
            <a:r>
              <a:rPr lang="en-GB" sz="2000" dirty="0">
                <a:solidFill>
                  <a:srgbClr val="FFFFFF"/>
                </a:solidFill>
              </a:rPr>
              <a:t>Marketing Mix (7Ps) Decisions</a:t>
            </a:r>
          </a:p>
        </p:txBody>
      </p:sp>
      <p:pic>
        <p:nvPicPr>
          <p:cNvPr id="6" name="Picture 2" descr="Businesswomen writing on glass in meeting">
            <a:extLst>
              <a:ext uri="{FF2B5EF4-FFF2-40B4-BE49-F238E27FC236}">
                <a16:creationId xmlns:a16="http://schemas.microsoft.com/office/drawing/2014/main" id="{A39A3981-AD02-1DC3-4B78-8D3FB12CA82D}"/>
              </a:ext>
            </a:extLst>
          </p:cNvPr>
          <p:cNvPicPr>
            <a:picLocks noChangeAspect="1" noChangeArrowheads="1"/>
          </p:cNvPicPr>
          <p:nvPr/>
        </p:nvPicPr>
        <p:blipFill>
          <a:blip r:embed="rId2"/>
          <a:srcRect l="13485"/>
          <a:stretch>
            <a:fillRect/>
          </a:stretch>
        </p:blipFill>
        <p:spPr bwMode="auto">
          <a:xfrm>
            <a:off x="4290329" y="601200"/>
            <a:ext cx="7503636" cy="5789365"/>
          </a:xfrm>
          <a:prstGeom prst="rect">
            <a:avLst/>
          </a:prstGeom>
          <a:solidFill>
            <a:srgbClr val="FFFFFF"/>
          </a:solidFill>
        </p:spPr>
      </p:pic>
      <p:sp>
        <p:nvSpPr>
          <p:cNvPr id="4" name="Footer Placeholder 3">
            <a:extLst>
              <a:ext uri="{FF2B5EF4-FFF2-40B4-BE49-F238E27FC236}">
                <a16:creationId xmlns:a16="http://schemas.microsoft.com/office/drawing/2014/main" id="{9FFC73CA-630C-5232-C8B6-A2D108E09F1A}"/>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FFD9E351-7617-7F2C-36F1-3BDF675A6016}"/>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18</a:t>
            </a:fld>
            <a:endParaRPr lang="en-US">
              <a:solidFill>
                <a:schemeClr val="bg1">
                  <a:lumMod val="75000"/>
                  <a:lumOff val="25000"/>
                </a:schemeClr>
              </a:solidFill>
            </a:endParaRPr>
          </a:p>
        </p:txBody>
      </p:sp>
    </p:spTree>
    <p:extLst>
      <p:ext uri="{BB962C8B-B14F-4D97-AF65-F5344CB8AC3E}">
        <p14:creationId xmlns:p14="http://schemas.microsoft.com/office/powerpoint/2010/main" val="136830088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B657B-84FC-BB9D-4A35-3D83B11C0BCE}"/>
              </a:ext>
            </a:extLst>
          </p:cNvPr>
          <p:cNvSpPr>
            <a:spLocks noGrp="1"/>
          </p:cNvSpPr>
          <p:nvPr>
            <p:ph type="title"/>
          </p:nvPr>
        </p:nvSpPr>
        <p:spPr>
          <a:xfrm>
            <a:off x="581192" y="702156"/>
            <a:ext cx="11029616" cy="872644"/>
          </a:xfrm>
        </p:spPr>
        <p:txBody>
          <a:bodyPr>
            <a:normAutofit/>
          </a:bodyPr>
          <a:lstStyle/>
          <a:p>
            <a:r>
              <a:rPr lang="en-GB" dirty="0"/>
              <a:t>Marketing mix – 4p and 7p introduction</a:t>
            </a:r>
          </a:p>
        </p:txBody>
      </p:sp>
      <p:sp>
        <p:nvSpPr>
          <p:cNvPr id="3" name="Content Placeholder 2">
            <a:extLst>
              <a:ext uri="{FF2B5EF4-FFF2-40B4-BE49-F238E27FC236}">
                <a16:creationId xmlns:a16="http://schemas.microsoft.com/office/drawing/2014/main" id="{6803A7C5-C3F5-F5F4-3688-0D608AA24651}"/>
              </a:ext>
            </a:extLst>
          </p:cNvPr>
          <p:cNvSpPr>
            <a:spLocks noGrp="1"/>
          </p:cNvSpPr>
          <p:nvPr>
            <p:ph idx="1"/>
          </p:nvPr>
        </p:nvSpPr>
        <p:spPr>
          <a:xfrm>
            <a:off x="581192" y="1733024"/>
            <a:ext cx="10557863" cy="4667776"/>
          </a:xfrm>
        </p:spPr>
        <p:txBody>
          <a:bodyPr>
            <a:normAutofit/>
          </a:bodyPr>
          <a:lstStyle/>
          <a:p>
            <a:r>
              <a:rPr lang="en-GB" sz="2200" dirty="0"/>
              <a:t>A </a:t>
            </a:r>
            <a:r>
              <a:rPr lang="en-GB" sz="2200" b="1" dirty="0"/>
              <a:t>Marketing Mix </a:t>
            </a:r>
            <a:r>
              <a:rPr lang="en-GB" sz="2200" dirty="0"/>
              <a:t>is a set of tactical marketing tools that are adjusted and aligned to meet the needs of a target market and achieve marketing objectives.</a:t>
            </a:r>
          </a:p>
          <a:p>
            <a:endParaRPr lang="en-GB" sz="2200" dirty="0"/>
          </a:p>
          <a:p>
            <a:r>
              <a:rPr lang="en-GB" sz="2200" dirty="0"/>
              <a:t>Traditionally referred to as the </a:t>
            </a:r>
            <a:r>
              <a:rPr lang="en-GB" sz="2200" b="1" dirty="0"/>
              <a:t>4Ps of Marketing</a:t>
            </a:r>
            <a:r>
              <a:rPr lang="en-GB" sz="2200" dirty="0"/>
              <a:t>: Price, Product, Place, Promotion </a:t>
            </a:r>
            <a:r>
              <a:rPr lang="en-GB" sz="1600" dirty="0"/>
              <a:t>(The ‘4 Ps’ of product marketing (McCarthy, 1960))</a:t>
            </a:r>
          </a:p>
          <a:p>
            <a:endParaRPr lang="en-GB" sz="2200" dirty="0"/>
          </a:p>
          <a:p>
            <a:r>
              <a:rPr lang="en-GB" sz="2200" dirty="0"/>
              <a:t>To account for the rise in the service economy: </a:t>
            </a:r>
            <a:r>
              <a:rPr lang="en-GB" sz="2200" b="1" dirty="0"/>
              <a:t>7Ps of Marketing </a:t>
            </a:r>
            <a:r>
              <a:rPr lang="en-GB" sz="2200" dirty="0"/>
              <a:t>now also include People, Process, Physical </a:t>
            </a:r>
            <a:r>
              <a:rPr lang="en-GB" sz="1600" dirty="0"/>
              <a:t>(The ‘7 Ps’ of services marketing (Booms &amp; Bitner, 1981))</a:t>
            </a:r>
          </a:p>
        </p:txBody>
      </p:sp>
      <p:sp>
        <p:nvSpPr>
          <p:cNvPr id="4" name="Footer Placeholder 3">
            <a:extLst>
              <a:ext uri="{FF2B5EF4-FFF2-40B4-BE49-F238E27FC236}">
                <a16:creationId xmlns:a16="http://schemas.microsoft.com/office/drawing/2014/main" id="{A8C36151-3A38-4CEF-EE97-5FD68138F7B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EA61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2555304-D664-8717-A278-512A20BE9AEC}"/>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EA61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19</a:t>
            </a:fld>
            <a:endParaRPr kumimoji="0" lang="en-US" sz="900" b="0" i="0" u="none" strike="noStrike" kern="1200" cap="none" spc="0" normalizeH="0" baseline="0" noProof="0">
              <a:ln>
                <a:noFill/>
              </a:ln>
              <a:solidFill>
                <a:srgbClr val="FEA619"/>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646119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3925990"/>
          </a:xfrm>
        </p:spPr>
        <p:txBody>
          <a:bodyPr vert="horz" lIns="91440" tIns="45720" rIns="91440" bIns="45720" rtlCol="0" anchor="b">
            <a:normAutofit fontScale="90000"/>
          </a:bodyPr>
          <a:lstStyle/>
          <a:p>
            <a:r>
              <a:rPr lang="en-US" sz="3600" dirty="0">
                <a:solidFill>
                  <a:srgbClr val="FFFFFF"/>
                </a:solidFill>
              </a:rPr>
              <a:t>The marketing mix is a set of tactical tools which must be coordinated together to develop market offerings</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7310" y="479613"/>
            <a:ext cx="6840490" cy="358715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ext Placeholder 3">
            <a:extLst>
              <a:ext uri="{FF2B5EF4-FFF2-40B4-BE49-F238E27FC236}">
                <a16:creationId xmlns:a16="http://schemas.microsoft.com/office/drawing/2014/main" id="{9FB27AAB-7603-F2DC-1D75-920619862E8F}"/>
              </a:ext>
            </a:extLst>
          </p:cNvPr>
          <p:cNvGraphicFramePr/>
          <p:nvPr>
            <p:extLst>
              <p:ext uri="{D42A27DB-BD31-4B8C-83A1-F6EECF244321}">
                <p14:modId xmlns:p14="http://schemas.microsoft.com/office/powerpoint/2010/main" val="450854132"/>
              </p:ext>
            </p:extLst>
          </p:nvPr>
        </p:nvGraphicFramePr>
        <p:xfrm>
          <a:off x="4767310" y="3721347"/>
          <a:ext cx="6840490" cy="28208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9633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478465" y="97458"/>
            <a:ext cx="11196084" cy="430080"/>
          </a:xfrm>
        </p:spPr>
        <p:txBody>
          <a:bodyPr>
            <a:noAutofit/>
          </a:bodyPr>
          <a:lstStyle/>
          <a:p>
            <a:r>
              <a:rPr lang="en-GB" b="1" u="sng" dirty="0">
                <a:latin typeface="+mn-lt"/>
              </a:rPr>
              <a:t>The Extended Marketing Mix within the External Environment </a:t>
            </a:r>
          </a:p>
        </p:txBody>
      </p:sp>
      <p:pic>
        <p:nvPicPr>
          <p:cNvPr id="3074" name="Picture 2" descr="Image result for pest analysis"/>
          <p:cNvPicPr>
            <a:picLocks noChangeAspect="1" noChangeArrowheads="1"/>
          </p:cNvPicPr>
          <p:nvPr/>
        </p:nvPicPr>
        <p:blipFill rotWithShape="1">
          <a:blip r:embed="rId2">
            <a:extLst>
              <a:ext uri="{28A0092B-C50C-407E-A947-70E740481C1C}">
                <a14:useLocalDpi xmlns:a14="http://schemas.microsoft.com/office/drawing/2010/main" val="0"/>
              </a:ext>
            </a:extLst>
          </a:blip>
          <a:srcRect l="25244" t="3247" r="25165"/>
          <a:stretch/>
        </p:blipFill>
        <p:spPr bwMode="auto">
          <a:xfrm>
            <a:off x="1828035" y="842664"/>
            <a:ext cx="8496944" cy="601533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t="1924"/>
          <a:stretch/>
        </p:blipFill>
        <p:spPr>
          <a:xfrm>
            <a:off x="4205897" y="2196484"/>
            <a:ext cx="3527515" cy="3307696"/>
          </a:xfrm>
          <a:prstGeom prst="rect">
            <a:avLst/>
          </a:prstGeom>
        </p:spPr>
      </p:pic>
      <p:sp>
        <p:nvSpPr>
          <p:cNvPr id="6" name="Slide Number Placeholder 5"/>
          <p:cNvSpPr>
            <a:spLocks noGrp="1"/>
          </p:cNvSpPr>
          <p:nvPr>
            <p:ph type="sldNum" sz="quarter" idx="12"/>
          </p:nvPr>
        </p:nvSpPr>
        <p:spPr/>
        <p:txBody>
          <a:bodyPr/>
          <a:lstStyle/>
          <a:p>
            <a:fld id="{7B914098-EA5F-4E0F-8262-B37EEDEAEE84}" type="slidenum">
              <a:rPr lang="en-GB" smtClean="0"/>
              <a:t>21</a:t>
            </a:fld>
            <a:endParaRPr lang="en-GB" dirty="0"/>
          </a:p>
        </p:txBody>
      </p:sp>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77F2BB43-1E8B-40A7-9733-9AEE76BFE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2F2499BD-C67D-4CD4-9747-4DCC7EF1F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80D02CAC-A533-4E24-84A6-B3171E16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7" name="Rectangle 3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540462" cy="1013800"/>
          </a:xfrm>
        </p:spPr>
        <p:txBody>
          <a:bodyPr vert="horz" lIns="91440" tIns="45720" rIns="91440" bIns="45720" rtlCol="0" anchor="b">
            <a:normAutofit/>
          </a:bodyPr>
          <a:lstStyle/>
          <a:p>
            <a:r>
              <a:rPr lang="en-US" b="0" kern="1200" cap="all">
                <a:solidFill>
                  <a:schemeClr val="tx2"/>
                </a:solidFill>
                <a:latin typeface="+mj-lt"/>
                <a:ea typeface="+mj-ea"/>
                <a:cs typeface="+mj-cs"/>
              </a:rPr>
              <a:t>Product vs. service</a:t>
            </a:r>
          </a:p>
        </p:txBody>
      </p:sp>
      <p:sp>
        <p:nvSpPr>
          <p:cNvPr id="39" name="Rectangle 3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102187"/>
          </a:xfrm>
          <a:prstGeom prst="rect">
            <a:avLst/>
          </a:prstGeom>
        </p:spPr>
        <p:txBody>
          <a:bodyPr vert="horz" lIns="91440" tIns="45720" rIns="91440" bIns="45720" rtlCol="0" anchor="ctr">
            <a:normAutofit/>
          </a:bodyPr>
          <a:lstStyle/>
          <a:p>
            <a:pPr marR="0" lvl="0" defTabSz="457200" fontAlgn="auto">
              <a:spcBef>
                <a:spcPct val="20000"/>
              </a:spcBef>
              <a:spcAft>
                <a:spcPts val="600"/>
              </a:spcAft>
              <a:buClr>
                <a:schemeClr val="accent1"/>
              </a:buClr>
              <a:buSzPct val="92000"/>
              <a:tabLst/>
              <a:defRPr/>
            </a:pPr>
            <a:r>
              <a:rPr kumimoji="0" lang="en-US" sz="2400" b="0" i="0" u="none" strike="noStrike" cap="none" spc="0" normalizeH="0" baseline="0" noProof="0" dirty="0">
                <a:ln>
                  <a:noFill/>
                </a:ln>
                <a:solidFill>
                  <a:schemeClr val="tx2"/>
                </a:solidFill>
                <a:effectLst/>
                <a:uLnTx/>
                <a:uFillTx/>
              </a:rPr>
              <a:t>Broadly:</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2"/>
                </a:solidFill>
                <a:effectLst/>
                <a:uLnTx/>
                <a:uFillTx/>
              </a:rPr>
              <a:t>Products are tangible</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2"/>
                </a:solidFill>
                <a:effectLst/>
                <a:uLnTx/>
                <a:uFillTx/>
              </a:rPr>
              <a:t>Services/experiences are intangible (have no physical form) </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dirty="0">
                <a:solidFill>
                  <a:schemeClr val="tx2"/>
                </a:solidFill>
              </a:rPr>
              <a:t>Most offerings are a mixture of product and service E.g. a meal in a restaurant or a car service</a:t>
            </a:r>
            <a:endParaRPr kumimoji="0" lang="en-US" sz="2400" b="0" i="0" u="none" strike="noStrike" cap="none" spc="0" normalizeH="0" baseline="0" noProof="0" dirty="0">
              <a:ln>
                <a:noFill/>
              </a:ln>
              <a:solidFill>
                <a:schemeClr val="tx2"/>
              </a:solidFill>
              <a:effectLst/>
              <a:uLnTx/>
              <a:uFillTx/>
            </a:endParaRPr>
          </a:p>
        </p:txBody>
      </p:sp>
      <p:pic>
        <p:nvPicPr>
          <p:cNvPr id="10" name="Picture 9" descr="Fresh bread loaves on a container">
            <a:extLst>
              <a:ext uri="{FF2B5EF4-FFF2-40B4-BE49-F238E27FC236}">
                <a16:creationId xmlns:a16="http://schemas.microsoft.com/office/drawing/2014/main" id="{B4896FD5-7132-C4AA-DB62-26CCC8880B8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68188" y="-1"/>
            <a:ext cx="4623812" cy="3381502"/>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BE6E5B"/>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BE6E5B"/>
                </a:solidFill>
                <a:effectLst/>
                <a:uLnTx/>
                <a:uFillTx/>
              </a:rPr>
              <a:pPr marR="0" lvl="0" indent="0" defTabSz="457200" fontAlgn="auto">
                <a:spcBef>
                  <a:spcPts val="0"/>
                </a:spcBef>
                <a:spcAft>
                  <a:spcPts val="600"/>
                </a:spcAft>
                <a:buClrTx/>
                <a:buSzTx/>
                <a:buFontTx/>
                <a:buNone/>
                <a:tabLst/>
                <a:defRPr/>
              </a:pPr>
              <a:t>22</a:t>
            </a:fld>
            <a:endParaRPr kumimoji="0" lang="en-US" b="0" i="0" u="none" strike="noStrike" cap="none" spc="0" normalizeH="0" baseline="0" noProof="0">
              <a:ln>
                <a:noFill/>
              </a:ln>
              <a:solidFill>
                <a:srgbClr val="BE6E5B"/>
              </a:solidFill>
              <a:effectLst/>
              <a:uLnTx/>
              <a:uFillTx/>
            </a:endParaRPr>
          </a:p>
        </p:txBody>
      </p:sp>
      <p:pic>
        <p:nvPicPr>
          <p:cNvPr id="8" name="Picture 7" descr="Seated man in airplane, wearing business suit, holding and reading cellphone">
            <a:extLst>
              <a:ext uri="{FF2B5EF4-FFF2-40B4-BE49-F238E27FC236}">
                <a16:creationId xmlns:a16="http://schemas.microsoft.com/office/drawing/2014/main" id="{E1B7F4E7-CE0C-E022-214E-083CFA7B943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571351" y="3476499"/>
            <a:ext cx="4620649" cy="3381500"/>
          </a:xfrm>
          <a:prstGeom prst="rect">
            <a:avLst/>
          </a:prstGeom>
        </p:spPr>
      </p:pic>
    </p:spTree>
    <p:extLst>
      <p:ext uri="{BB962C8B-B14F-4D97-AF65-F5344CB8AC3E}">
        <p14:creationId xmlns:p14="http://schemas.microsoft.com/office/powerpoint/2010/main" val="28206825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1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9906" y="702155"/>
            <a:ext cx="3568661" cy="1269713"/>
          </a:xfrm>
        </p:spPr>
        <p:txBody>
          <a:bodyPr vert="horz" lIns="91440" tIns="45720" rIns="91440" bIns="45720" rtlCol="0" anchor="b">
            <a:normAutofit/>
          </a:bodyPr>
          <a:lstStyle/>
          <a:p>
            <a:r>
              <a:rPr lang="en-US" dirty="0"/>
              <a:t>service characteristics</a:t>
            </a:r>
          </a:p>
        </p:txBody>
      </p:sp>
      <p:sp>
        <p:nvSpPr>
          <p:cNvPr id="31" name="Rectangle 1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274320" y="2340864"/>
            <a:ext cx="3188727" cy="3203902"/>
          </a:xfrm>
          <a:prstGeom prst="rect">
            <a:avLst/>
          </a:prstGeom>
        </p:spPr>
        <p:txBody>
          <a:bodyPr vert="horz" lIns="91440" tIns="45720" rIns="91440" bIns="45720" rtlCol="0" anchor="ctr">
            <a:normAutofit fontScale="92500"/>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Service refers to an activity, benefit, or satisfaction offered for sale that is essentially intangible</a:t>
            </a:r>
          </a:p>
          <a:p>
            <a:pPr marR="0" lvl="0" defTabSz="457200" fontAlgn="auto">
              <a:spcBef>
                <a:spcPct val="20000"/>
              </a:spcBef>
              <a:spcAft>
                <a:spcPts val="600"/>
              </a:spcAft>
              <a:buClr>
                <a:schemeClr val="accent1"/>
              </a:buClr>
              <a:buSzPct val="92000"/>
              <a:tabLst/>
              <a:defRPr/>
            </a:pPr>
            <a:endParaRPr kumimoji="0" lang="en-US" sz="24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Does not result in ownership of anything</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23</a:t>
            </a:fld>
            <a:endParaRPr kumimoji="0" lang="en-US" b="0" i="0" u="none" strike="noStrike" cap="none" spc="0" normalizeH="0" baseline="0" noProof="0">
              <a:ln>
                <a:noFill/>
              </a:ln>
              <a:effectLst/>
              <a:uLnTx/>
              <a:uFillTx/>
            </a:endParaRPr>
          </a:p>
        </p:txBody>
      </p:sp>
      <p:graphicFrame>
        <p:nvGraphicFramePr>
          <p:cNvPr id="6" name="Table 6">
            <a:extLst>
              <a:ext uri="{FF2B5EF4-FFF2-40B4-BE49-F238E27FC236}">
                <a16:creationId xmlns:a16="http://schemas.microsoft.com/office/drawing/2014/main" id="{52CAA0A7-9FAB-485B-6CDB-7AFA791CC308}"/>
              </a:ext>
            </a:extLst>
          </p:cNvPr>
          <p:cNvGraphicFramePr>
            <a:graphicFrameLocks noGrp="1"/>
          </p:cNvGraphicFramePr>
          <p:nvPr>
            <p:extLst>
              <p:ext uri="{D42A27DB-BD31-4B8C-83A1-F6EECF244321}">
                <p14:modId xmlns:p14="http://schemas.microsoft.com/office/powerpoint/2010/main" val="3039161725"/>
              </p:ext>
            </p:extLst>
          </p:nvPr>
        </p:nvGraphicFramePr>
        <p:xfrm>
          <a:off x="3463048" y="2225041"/>
          <a:ext cx="8454632" cy="3393439"/>
        </p:xfrm>
        <a:graphic>
          <a:graphicData uri="http://schemas.openxmlformats.org/drawingml/2006/table">
            <a:tbl>
              <a:tblPr firstRow="1" bandRow="1">
                <a:tableStyleId>{5DA37D80-6434-44D0-A028-1B22A696006F}</a:tableStyleId>
              </a:tblPr>
              <a:tblGrid>
                <a:gridCol w="2192317">
                  <a:extLst>
                    <a:ext uri="{9D8B030D-6E8A-4147-A177-3AD203B41FA5}">
                      <a16:colId xmlns:a16="http://schemas.microsoft.com/office/drawing/2014/main" val="1153792383"/>
                    </a:ext>
                  </a:extLst>
                </a:gridCol>
                <a:gridCol w="2192317">
                  <a:extLst>
                    <a:ext uri="{9D8B030D-6E8A-4147-A177-3AD203B41FA5}">
                      <a16:colId xmlns:a16="http://schemas.microsoft.com/office/drawing/2014/main" val="2539369271"/>
                    </a:ext>
                  </a:extLst>
                </a:gridCol>
                <a:gridCol w="2151719">
                  <a:extLst>
                    <a:ext uri="{9D8B030D-6E8A-4147-A177-3AD203B41FA5}">
                      <a16:colId xmlns:a16="http://schemas.microsoft.com/office/drawing/2014/main" val="3754784206"/>
                    </a:ext>
                  </a:extLst>
                </a:gridCol>
                <a:gridCol w="1918279">
                  <a:extLst>
                    <a:ext uri="{9D8B030D-6E8A-4147-A177-3AD203B41FA5}">
                      <a16:colId xmlns:a16="http://schemas.microsoft.com/office/drawing/2014/main" val="1538658123"/>
                    </a:ext>
                  </a:extLst>
                </a:gridCol>
              </a:tblGrid>
              <a:tr h="781477">
                <a:tc>
                  <a:txBody>
                    <a:bodyPr/>
                    <a:lstStyle/>
                    <a:p>
                      <a:pPr algn="l" fontAlgn="b"/>
                      <a:r>
                        <a:rPr lang="en-GB" sz="2000" dirty="0">
                          <a:solidFill>
                            <a:schemeClr val="bg1"/>
                          </a:solidFill>
                          <a:effectLst/>
                        </a:rPr>
                        <a:t>Service Intangibility</a:t>
                      </a:r>
                    </a:p>
                  </a:txBody>
                  <a:tcPr marL="88380" marR="88380" marT="44190" marB="44190" anchor="b">
                    <a:solidFill>
                      <a:schemeClr val="tx2">
                        <a:lumMod val="75000"/>
                      </a:schemeClr>
                    </a:solidFill>
                  </a:tcPr>
                </a:tc>
                <a:tc>
                  <a:txBody>
                    <a:bodyPr/>
                    <a:lstStyle/>
                    <a:p>
                      <a:pPr algn="l" fontAlgn="b"/>
                      <a:r>
                        <a:rPr lang="en-GB" sz="2000" dirty="0">
                          <a:solidFill>
                            <a:schemeClr val="bg1"/>
                          </a:solidFill>
                          <a:effectLst/>
                        </a:rPr>
                        <a:t>Service Inseparability</a:t>
                      </a:r>
                    </a:p>
                  </a:txBody>
                  <a:tcPr marL="88380" marR="88380" marT="44190" marB="44190" anchor="b">
                    <a:solidFill>
                      <a:schemeClr val="accent2">
                        <a:lumMod val="50000"/>
                      </a:schemeClr>
                    </a:solidFill>
                  </a:tcPr>
                </a:tc>
                <a:tc>
                  <a:txBody>
                    <a:bodyPr/>
                    <a:lstStyle/>
                    <a:p>
                      <a:pPr algn="l" fontAlgn="b"/>
                      <a:r>
                        <a:rPr lang="en-GB" sz="2000" dirty="0">
                          <a:solidFill>
                            <a:schemeClr val="bg1"/>
                          </a:solidFill>
                          <a:effectLst/>
                        </a:rPr>
                        <a:t>Service Variability</a:t>
                      </a:r>
                    </a:p>
                  </a:txBody>
                  <a:tcPr marL="88380" marR="88380" marT="44190" marB="44190" anchor="b">
                    <a:solidFill>
                      <a:schemeClr val="accent2">
                        <a:lumMod val="50000"/>
                      </a:schemeClr>
                    </a:solidFill>
                  </a:tcPr>
                </a:tc>
                <a:tc>
                  <a:txBody>
                    <a:bodyPr/>
                    <a:lstStyle/>
                    <a:p>
                      <a:pPr algn="l" fontAlgn="b"/>
                      <a:r>
                        <a:rPr lang="en-GB" sz="2000" dirty="0">
                          <a:solidFill>
                            <a:schemeClr val="bg1"/>
                          </a:solidFill>
                          <a:effectLst/>
                        </a:rPr>
                        <a:t>Service Perishability</a:t>
                      </a:r>
                    </a:p>
                  </a:txBody>
                  <a:tcPr marL="88380" marR="88380" marT="44190" marB="44190" anchor="b">
                    <a:solidFill>
                      <a:schemeClr val="accent2">
                        <a:lumMod val="50000"/>
                      </a:schemeClr>
                    </a:solidFill>
                  </a:tcPr>
                </a:tc>
                <a:extLst>
                  <a:ext uri="{0D108BD9-81ED-4DB2-BD59-A6C34878D82A}">
                    <a16:rowId xmlns:a16="http://schemas.microsoft.com/office/drawing/2014/main" val="2687610851"/>
                  </a:ext>
                </a:extLst>
              </a:tr>
              <a:tr h="2611962">
                <a:tc>
                  <a:txBody>
                    <a:bodyPr/>
                    <a:lstStyle/>
                    <a:p>
                      <a:pPr marL="285750" indent="-285750" fontAlgn="t">
                        <a:buFont typeface="Wingdings" panose="05000000000000000000" pitchFamily="2" charset="2"/>
                        <a:buChar char="§"/>
                      </a:pPr>
                      <a:r>
                        <a:rPr lang="en-GB" sz="2000" dirty="0">
                          <a:solidFill>
                            <a:srgbClr val="595959"/>
                          </a:solidFill>
                          <a:effectLst/>
                        </a:rPr>
                        <a:t>Service cannot be seen, tasted, touched or heard.</a:t>
                      </a:r>
                    </a:p>
                  </a:txBody>
                  <a:tcPr marL="14730" marR="14730" marT="14730" marB="14730"/>
                </a:tc>
                <a:tc>
                  <a:txBody>
                    <a:bodyPr/>
                    <a:lstStyle/>
                    <a:p>
                      <a:pPr marL="285750" indent="-285750" fontAlgn="t">
                        <a:buFont typeface="Wingdings" panose="05000000000000000000" pitchFamily="2" charset="2"/>
                        <a:buChar char="§"/>
                      </a:pPr>
                      <a:r>
                        <a:rPr lang="en-GB" sz="2000" dirty="0">
                          <a:solidFill>
                            <a:srgbClr val="595959"/>
                          </a:solidFill>
                          <a:effectLst/>
                        </a:rPr>
                        <a:t>Service is produced and consumed at the same time</a:t>
                      </a:r>
                    </a:p>
                    <a:p>
                      <a:pPr marL="0" indent="0" fontAlgn="t">
                        <a:buFont typeface="Arial" panose="020B0604020202020204" pitchFamily="34" charset="0"/>
                        <a:buNone/>
                      </a:pPr>
                      <a:endParaRPr lang="en-GB" sz="2000" dirty="0">
                        <a:solidFill>
                          <a:srgbClr val="595959"/>
                        </a:solidFill>
                        <a:effectLst/>
                      </a:endParaRPr>
                    </a:p>
                    <a:p>
                      <a:pPr marL="285750" indent="-285750" fontAlgn="t">
                        <a:buFont typeface="Wingdings" panose="05000000000000000000" pitchFamily="2" charset="2"/>
                        <a:buChar char="§"/>
                      </a:pPr>
                      <a:r>
                        <a:rPr lang="en-GB" sz="2000" dirty="0">
                          <a:solidFill>
                            <a:srgbClr val="595959"/>
                          </a:solidFill>
                          <a:effectLst/>
                        </a:rPr>
                        <a:t>Cannot be separated from providers.</a:t>
                      </a:r>
                    </a:p>
                  </a:txBody>
                  <a:tcPr marL="14730" marR="14730" marT="14730" marB="14730"/>
                </a:tc>
                <a:tc>
                  <a:txBody>
                    <a:bodyPr/>
                    <a:lstStyle/>
                    <a:p>
                      <a:pPr marL="285750" indent="-285750" fontAlgn="t">
                        <a:buFont typeface="Wingdings" panose="05000000000000000000" pitchFamily="2" charset="2"/>
                        <a:buChar char="§"/>
                      </a:pPr>
                      <a:r>
                        <a:rPr lang="en-GB" sz="2000" dirty="0">
                          <a:solidFill>
                            <a:srgbClr val="595959"/>
                          </a:solidFill>
                          <a:effectLst/>
                        </a:rPr>
                        <a:t>Service may vary greatly depending upon who specifically provides it and how they provide it.</a:t>
                      </a:r>
                    </a:p>
                  </a:txBody>
                  <a:tcPr marL="14730" marR="14730" marT="14730" marB="14730"/>
                </a:tc>
                <a:tc>
                  <a:txBody>
                    <a:bodyPr/>
                    <a:lstStyle/>
                    <a:p>
                      <a:pPr marL="285750" indent="-285750" fontAlgn="t">
                        <a:buFont typeface="Wingdings" panose="05000000000000000000" pitchFamily="2" charset="2"/>
                        <a:buChar char="§"/>
                      </a:pPr>
                      <a:r>
                        <a:rPr lang="en-GB" sz="2000" dirty="0">
                          <a:solidFill>
                            <a:srgbClr val="595959"/>
                          </a:solidFill>
                          <a:effectLst/>
                        </a:rPr>
                        <a:t>Service cannot be stored for later sale or use.</a:t>
                      </a:r>
                    </a:p>
                  </a:txBody>
                  <a:tcPr marL="14730" marR="14730" marT="14730" marB="14730"/>
                </a:tc>
                <a:extLst>
                  <a:ext uri="{0D108BD9-81ED-4DB2-BD59-A6C34878D82A}">
                    <a16:rowId xmlns:a16="http://schemas.microsoft.com/office/drawing/2014/main" val="1368446967"/>
                  </a:ext>
                </a:extLst>
              </a:tr>
            </a:tbl>
          </a:graphicData>
        </a:graphic>
      </p:graphicFrame>
      <p:sp>
        <p:nvSpPr>
          <p:cNvPr id="8" name="TextBox 7">
            <a:extLst>
              <a:ext uri="{FF2B5EF4-FFF2-40B4-BE49-F238E27FC236}">
                <a16:creationId xmlns:a16="http://schemas.microsoft.com/office/drawing/2014/main" id="{5A8FF04E-19B9-A3DA-4319-7ED6453BFC8B}"/>
              </a:ext>
            </a:extLst>
          </p:cNvPr>
          <p:cNvSpPr txBox="1"/>
          <p:nvPr/>
        </p:nvSpPr>
        <p:spPr>
          <a:xfrm>
            <a:off x="4654297" y="1341120"/>
            <a:ext cx="6694423" cy="523220"/>
          </a:xfrm>
          <a:prstGeom prst="rect">
            <a:avLst/>
          </a:prstGeom>
          <a:noFill/>
        </p:spPr>
        <p:txBody>
          <a:bodyPr wrap="square">
            <a:spAutoFit/>
          </a:bodyPr>
          <a:lstStyle/>
          <a:p>
            <a:pPr marR="0" lvl="0" algn="ctr" defTabSz="457200" fontAlgn="auto">
              <a:spcBef>
                <a:spcPct val="20000"/>
              </a:spcBef>
              <a:spcAft>
                <a:spcPts val="600"/>
              </a:spcAft>
              <a:buClr>
                <a:schemeClr val="accent1"/>
              </a:buClr>
              <a:buSzPct val="92000"/>
              <a:tabLst/>
              <a:defRPr/>
            </a:pPr>
            <a:r>
              <a:rPr kumimoji="0" lang="en-US" sz="2800" b="1" i="0" u="sng" strike="noStrike" cap="none" spc="0" normalizeH="0" baseline="0" noProof="0" dirty="0">
                <a:ln>
                  <a:noFill/>
                </a:ln>
                <a:solidFill>
                  <a:schemeClr val="accent2">
                    <a:lumMod val="50000"/>
                  </a:schemeClr>
                </a:solidFill>
                <a:effectLst/>
                <a:uLnTx/>
                <a:uFillTx/>
              </a:rPr>
              <a:t>Four characteristics distinguish services:</a:t>
            </a:r>
          </a:p>
        </p:txBody>
      </p:sp>
    </p:spTree>
    <p:extLst>
      <p:ext uri="{BB962C8B-B14F-4D97-AF65-F5344CB8AC3E}">
        <p14:creationId xmlns:p14="http://schemas.microsoft.com/office/powerpoint/2010/main" val="2092507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dirty="0">
                <a:solidFill>
                  <a:srgbClr val="FFFFFF"/>
                </a:solidFill>
              </a:rPr>
              <a:t>Three product levels</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R="0" lvl="0" algn="l" defTabSz="457200" rtl="0" eaLnBrk="1" fontAlgn="auto" latinLnBrk="0" hangingPunct="1">
              <a:lnSpc>
                <a:spcPct val="100000"/>
              </a:lnSpc>
              <a:spcBef>
                <a:spcPct val="20000"/>
              </a:spcBef>
              <a:spcAft>
                <a:spcPts val="600"/>
              </a:spcAft>
              <a:buClr>
                <a:srgbClr val="1CADE4"/>
              </a:buClr>
              <a:buSzPct val="92000"/>
              <a:tabLst/>
              <a:defRPr/>
            </a:pPr>
            <a:r>
              <a:rPr kumimoji="0" lang="en-GB"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Level 1: </a:t>
            </a:r>
            <a:r>
              <a:rPr kumimoji="0" lang="en-GB" sz="1800" b="1" i="0" u="none" strike="noStrike" kern="1200" cap="none" spc="0" normalizeH="0" baseline="0" noProof="0" dirty="0">
                <a:ln>
                  <a:noFill/>
                </a:ln>
                <a:solidFill>
                  <a:srgbClr val="00B0F0"/>
                </a:solidFill>
                <a:effectLst/>
                <a:uLnTx/>
                <a:uFillTx/>
                <a:latin typeface="Franklin Gothic Book" panose="020B0502020104020203"/>
                <a:ea typeface="+mn-ea"/>
                <a:cs typeface="+mn-cs"/>
              </a:rPr>
              <a:t>Core Product</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GB"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is the benefit of the product that makes it valuable to you</a:t>
            </a:r>
          </a:p>
          <a:p>
            <a:pPr defTabSz="457200">
              <a:spcBef>
                <a:spcPct val="20000"/>
              </a:spcBef>
              <a:spcAft>
                <a:spcPts val="600"/>
              </a:spcAft>
              <a:buClr>
                <a:srgbClr val="1CADE4"/>
              </a:buClr>
              <a:buSzPct val="92000"/>
              <a:defRPr/>
            </a:pPr>
            <a:endParaRPr lang="en-GB" dirty="0"/>
          </a:p>
          <a:p>
            <a:pPr defTabSz="457200">
              <a:spcBef>
                <a:spcPct val="20000"/>
              </a:spcBef>
              <a:spcAft>
                <a:spcPts val="600"/>
              </a:spcAft>
              <a:buClr>
                <a:srgbClr val="1CADE4"/>
              </a:buClr>
              <a:buSzPct val="92000"/>
              <a:defRPr/>
            </a:pPr>
            <a:r>
              <a:rPr lang="en-GB" dirty="0"/>
              <a:t>Level 2: </a:t>
            </a:r>
            <a:r>
              <a:rPr lang="en-GB" b="1" dirty="0">
                <a:solidFill>
                  <a:srgbClr val="00B0F0"/>
                </a:solidFill>
              </a:rPr>
              <a:t>Actual Product</a:t>
            </a:r>
          </a:p>
          <a:p>
            <a:pPr marL="285750" indent="-285750" defTabSz="457200">
              <a:spcBef>
                <a:spcPct val="20000"/>
              </a:spcBef>
              <a:spcAft>
                <a:spcPts val="600"/>
              </a:spcAft>
              <a:buClr>
                <a:srgbClr val="1CADE4"/>
              </a:buClr>
              <a:buSzPct val="92000"/>
              <a:buFont typeface="Wingdings 2" panose="05020102010507070707" pitchFamily="18" charset="2"/>
              <a:buChar char=""/>
              <a:defRPr/>
            </a:pPr>
            <a:r>
              <a:rPr lang="en-GB" dirty="0"/>
              <a:t>is the </a:t>
            </a:r>
            <a:r>
              <a:rPr lang="en-GB" b="1" dirty="0">
                <a:solidFill>
                  <a:schemeClr val="tx2"/>
                </a:solidFill>
              </a:rPr>
              <a:t>physical</a:t>
            </a:r>
            <a:r>
              <a:rPr lang="en-GB" dirty="0"/>
              <a:t> item</a:t>
            </a:r>
          </a:p>
          <a:p>
            <a:pPr defTabSz="457200">
              <a:spcBef>
                <a:spcPct val="20000"/>
              </a:spcBef>
              <a:spcAft>
                <a:spcPts val="600"/>
              </a:spcAft>
              <a:buClr>
                <a:srgbClr val="1CADE4"/>
              </a:buClr>
              <a:buSzPct val="92000"/>
              <a:defRPr/>
            </a:pPr>
            <a:endParaRPr lang="en-GB" dirty="0"/>
          </a:p>
          <a:p>
            <a:pPr defTabSz="457200">
              <a:spcBef>
                <a:spcPct val="20000"/>
              </a:spcBef>
              <a:spcAft>
                <a:spcPts val="600"/>
              </a:spcAft>
              <a:buClr>
                <a:srgbClr val="1CADE4"/>
              </a:buClr>
              <a:buSzPct val="92000"/>
              <a:defRPr/>
            </a:pPr>
            <a:r>
              <a:rPr lang="en-GB" dirty="0"/>
              <a:t>Level 3: </a:t>
            </a:r>
            <a:r>
              <a:rPr lang="en-GB" b="1" dirty="0">
                <a:solidFill>
                  <a:srgbClr val="00B0F0"/>
                </a:solidFill>
              </a:rPr>
              <a:t>Augmented Product</a:t>
            </a:r>
          </a:p>
          <a:p>
            <a:pPr marL="285750" indent="-285750" defTabSz="457200">
              <a:spcBef>
                <a:spcPct val="20000"/>
              </a:spcBef>
              <a:spcAft>
                <a:spcPts val="600"/>
              </a:spcAft>
              <a:buClr>
                <a:srgbClr val="1CADE4"/>
              </a:buClr>
              <a:buSzPct val="92000"/>
              <a:buFont typeface="Wingdings 2" panose="05020102010507070707" pitchFamily="18" charset="2"/>
              <a:buChar char=""/>
              <a:defRPr/>
            </a:pPr>
            <a:r>
              <a:rPr lang="en-GB" dirty="0"/>
              <a:t>is the </a:t>
            </a:r>
            <a:r>
              <a:rPr lang="en-GB" b="1" dirty="0">
                <a:solidFill>
                  <a:schemeClr val="tx2"/>
                </a:solidFill>
              </a:rPr>
              <a:t>additional value </a:t>
            </a:r>
            <a:r>
              <a:rPr lang="en-GB" dirty="0"/>
              <a:t>beyond the physical product</a:t>
            </a:r>
          </a:p>
        </p:txBody>
      </p:sp>
      <p:pic>
        <p:nvPicPr>
          <p:cNvPr id="7" name="Picture 6">
            <a:extLst>
              <a:ext uri="{FF2B5EF4-FFF2-40B4-BE49-F238E27FC236}">
                <a16:creationId xmlns:a16="http://schemas.microsoft.com/office/drawing/2014/main" id="{45F6EBEC-058C-8E2F-ACCD-4B4B06B0C25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2155205"/>
            <a:ext cx="6831503" cy="3808562"/>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D482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D4829"/>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24</a:t>
            </a:fld>
            <a:endParaRPr kumimoji="0" lang="en-US" sz="900" b="0" i="0" u="none" strike="noStrike" kern="1200" cap="none" spc="0" normalizeH="0" baseline="0" noProof="0">
              <a:ln>
                <a:noFill/>
              </a:ln>
              <a:solidFill>
                <a:srgbClr val="BD4829"/>
              </a:solidFill>
              <a:effectLst/>
              <a:uLnTx/>
              <a:uFillTx/>
              <a:latin typeface="Franklin Gothic Book" panose="020B0502020104020203"/>
              <a:ea typeface="+mn-ea"/>
              <a:cs typeface="+mn-cs"/>
            </a:endParaRPr>
          </a:p>
        </p:txBody>
      </p:sp>
      <p:sp>
        <p:nvSpPr>
          <p:cNvPr id="17" name="TextBox 16">
            <a:extLst>
              <a:ext uri="{FF2B5EF4-FFF2-40B4-BE49-F238E27FC236}">
                <a16:creationId xmlns:a16="http://schemas.microsoft.com/office/drawing/2014/main" id="{1649B81E-92EF-15E4-5836-19914FF6CFA8}"/>
              </a:ext>
            </a:extLst>
          </p:cNvPr>
          <p:cNvSpPr txBox="1"/>
          <p:nvPr/>
        </p:nvSpPr>
        <p:spPr>
          <a:xfrm>
            <a:off x="4663762" y="1089520"/>
            <a:ext cx="6759971"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Franklin Gothic Book" panose="020B0502020104020203"/>
                <a:ea typeface="+mn-ea"/>
                <a:cs typeface="+mn-cs"/>
              </a:rPr>
              <a:t>Nature of a product requires three levels of understanding: core, actual and augmented</a:t>
            </a:r>
          </a:p>
        </p:txBody>
      </p:sp>
    </p:spTree>
    <p:extLst>
      <p:ext uri="{BB962C8B-B14F-4D97-AF65-F5344CB8AC3E}">
        <p14:creationId xmlns:p14="http://schemas.microsoft.com/office/powerpoint/2010/main" val="2569220182"/>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730404"/>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Product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dirty="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25</a:t>
            </a:fld>
            <a:endParaRPr kumimoji="0" lang="en-US" b="0" i="0" u="none" strike="noStrike" cap="none" spc="0" normalizeH="0" baseline="0" noProof="0">
              <a:ln>
                <a:noFill/>
              </a:ln>
              <a:effectLst/>
              <a:uLnTx/>
              <a:uFillTx/>
            </a:endParaRPr>
          </a:p>
        </p:txBody>
      </p:sp>
      <p:graphicFrame>
        <p:nvGraphicFramePr>
          <p:cNvPr id="24" name="TextBox 2">
            <a:extLst>
              <a:ext uri="{FF2B5EF4-FFF2-40B4-BE49-F238E27FC236}">
                <a16:creationId xmlns:a16="http://schemas.microsoft.com/office/drawing/2014/main" id="{311AA343-3F65-C14A-6AF8-9F92801DDC0C}"/>
              </a:ext>
            </a:extLst>
          </p:cNvPr>
          <p:cNvGraphicFramePr/>
          <p:nvPr>
            <p:extLst>
              <p:ext uri="{D42A27DB-BD31-4B8C-83A1-F6EECF244321}">
                <p14:modId xmlns:p14="http://schemas.microsoft.com/office/powerpoint/2010/main" val="528671206"/>
              </p:ext>
            </p:extLst>
          </p:nvPr>
        </p:nvGraphicFramePr>
        <p:xfrm>
          <a:off x="106530" y="2336801"/>
          <a:ext cx="6814571" cy="35013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4352CE25-0ABC-57A9-4E1A-0D03C81193B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921102" y="802640"/>
            <a:ext cx="5025900" cy="3108960"/>
          </a:xfrm>
          <a:prstGeom prst="rect">
            <a:avLst/>
          </a:prstGeom>
        </p:spPr>
      </p:pic>
    </p:spTree>
    <p:extLst>
      <p:ext uri="{BB962C8B-B14F-4D97-AF65-F5344CB8AC3E}">
        <p14:creationId xmlns:p14="http://schemas.microsoft.com/office/powerpoint/2010/main" val="813019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906ABF6F-41E0-B738-DF7C-756072E0943E}"/>
            </a:ext>
          </a:extLst>
        </p:cNvPr>
        <p:cNvGrpSpPr/>
        <p:nvPr/>
      </p:nvGrpSpPr>
      <p:grpSpPr>
        <a:xfrm>
          <a:off x="0" y="0"/>
          <a:ext cx="0" cy="0"/>
          <a:chOff x="0" y="0"/>
          <a:chExt cx="0" cy="0"/>
        </a:xfrm>
      </p:grpSpPr>
      <p:sp>
        <p:nvSpPr>
          <p:cNvPr id="1072" name="Rectangle 107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4" name="Rectangle 107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023AE55-39D2-7C97-F36B-7E88B4E69695}"/>
              </a:ext>
            </a:extLst>
          </p:cNvPr>
          <p:cNvSpPr>
            <a:spLocks noGrp="1"/>
          </p:cNvSpPr>
          <p:nvPr>
            <p:ph type="title"/>
          </p:nvPr>
        </p:nvSpPr>
        <p:spPr>
          <a:xfrm>
            <a:off x="672280" y="944752"/>
            <a:ext cx="3259016" cy="755094"/>
          </a:xfrm>
        </p:spPr>
        <p:txBody>
          <a:bodyPr>
            <a:normAutofit/>
          </a:bodyPr>
          <a:lstStyle/>
          <a:p>
            <a:r>
              <a:rPr lang="en-GB" dirty="0">
                <a:solidFill>
                  <a:srgbClr val="FFFFFF"/>
                </a:solidFill>
              </a:rPr>
              <a:t>Class Task</a:t>
            </a:r>
          </a:p>
        </p:txBody>
      </p:sp>
      <p:sp>
        <p:nvSpPr>
          <p:cNvPr id="1076" name="Rectangle 107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78" name="Rectangle 107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80" name="Rectangle 107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54" name="Content Placeholder 1029">
            <a:extLst>
              <a:ext uri="{FF2B5EF4-FFF2-40B4-BE49-F238E27FC236}">
                <a16:creationId xmlns:a16="http://schemas.microsoft.com/office/drawing/2014/main" id="{8DA8F2E5-32F7-67F6-7E83-E726974F3198}"/>
              </a:ext>
            </a:extLst>
          </p:cNvPr>
          <p:cNvSpPr>
            <a:spLocks noGrp="1"/>
          </p:cNvSpPr>
          <p:nvPr>
            <p:ph idx="1"/>
          </p:nvPr>
        </p:nvSpPr>
        <p:spPr>
          <a:xfrm>
            <a:off x="671513" y="1875692"/>
            <a:ext cx="3123783" cy="4332275"/>
          </a:xfrm>
        </p:spPr>
        <p:txBody>
          <a:bodyPr anchor="t">
            <a:normAutofit/>
          </a:bodyPr>
          <a:lstStyle/>
          <a:p>
            <a:pPr marL="0" indent="0">
              <a:buNone/>
            </a:pPr>
            <a:endParaRPr lang="en-US" dirty="0">
              <a:solidFill>
                <a:srgbClr val="FFFFFF"/>
              </a:solidFill>
            </a:endParaRPr>
          </a:p>
          <a:p>
            <a:r>
              <a:rPr lang="en-US" sz="2200" dirty="0">
                <a:solidFill>
                  <a:srgbClr val="FFFFFF"/>
                </a:solidFill>
              </a:rPr>
              <a:t>What are the different product levels of the brands in the bottled water industry?</a:t>
            </a:r>
          </a:p>
          <a:p>
            <a:pPr marL="0" indent="0">
              <a:buNone/>
            </a:pPr>
            <a:endParaRPr lang="en-US" sz="2200" dirty="0">
              <a:solidFill>
                <a:srgbClr val="FFFFFF"/>
              </a:solidFill>
            </a:endParaRPr>
          </a:p>
          <a:p>
            <a:r>
              <a:rPr lang="en-US" sz="2200" dirty="0">
                <a:solidFill>
                  <a:srgbClr val="FFFFFF"/>
                </a:solidFill>
              </a:rPr>
              <a:t>At what product level do the brands differentiate themselves?</a:t>
            </a:r>
          </a:p>
          <a:p>
            <a:pPr marL="0" indent="0">
              <a:buNone/>
            </a:pPr>
            <a:endParaRPr lang="en-US" dirty="0">
              <a:solidFill>
                <a:srgbClr val="FFFFFF"/>
              </a:solidFill>
            </a:endParaRPr>
          </a:p>
        </p:txBody>
      </p:sp>
      <p:pic>
        <p:nvPicPr>
          <p:cNvPr id="1028" name="Picture 4" descr="1,400+ Water Bottles In A Supermarket Stock Photos, Pictures &amp; Royalty-Free  Images - iStock">
            <a:extLst>
              <a:ext uri="{FF2B5EF4-FFF2-40B4-BE49-F238E27FC236}">
                <a16:creationId xmlns:a16="http://schemas.microsoft.com/office/drawing/2014/main" id="{6E188F13-BAC9-3315-78BB-01F7D2366C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670" r="4814"/>
          <a:stretch>
            <a:fillRect/>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1AA12E24-2CDC-CF91-A1F3-DDFFACFB94E0}"/>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4" name="Slide Number Placeholder 3">
            <a:extLst>
              <a:ext uri="{FF2B5EF4-FFF2-40B4-BE49-F238E27FC236}">
                <a16:creationId xmlns:a16="http://schemas.microsoft.com/office/drawing/2014/main" id="{2112F235-2BE3-33D0-941F-D8982E5DC96F}"/>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26</a:t>
            </a:fld>
            <a:endParaRPr lang="en-US">
              <a:solidFill>
                <a:schemeClr val="bg1">
                  <a:lumMod val="75000"/>
                  <a:lumOff val="25000"/>
                </a:schemeClr>
              </a:solidFill>
            </a:endParaRPr>
          </a:p>
        </p:txBody>
      </p:sp>
    </p:spTree>
    <p:extLst>
      <p:ext uri="{BB962C8B-B14F-4D97-AF65-F5344CB8AC3E}">
        <p14:creationId xmlns:p14="http://schemas.microsoft.com/office/powerpoint/2010/main" val="730728911"/>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Product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52CAA0A7-9FAB-485B-6CDB-7AFA791CC308}"/>
              </a:ext>
            </a:extLst>
          </p:cNvPr>
          <p:cNvGraphicFramePr>
            <a:graphicFrameLocks noGrp="1"/>
          </p:cNvGraphicFramePr>
          <p:nvPr>
            <p:extLst>
              <p:ext uri="{D42A27DB-BD31-4B8C-83A1-F6EECF244321}">
                <p14:modId xmlns:p14="http://schemas.microsoft.com/office/powerpoint/2010/main" val="3856443811"/>
              </p:ext>
            </p:extLst>
          </p:nvPr>
        </p:nvGraphicFramePr>
        <p:xfrm>
          <a:off x="172720" y="1625600"/>
          <a:ext cx="11785599" cy="4798313"/>
        </p:xfrm>
        <a:graphic>
          <a:graphicData uri="http://schemas.openxmlformats.org/drawingml/2006/table">
            <a:tbl>
              <a:tblPr firstRow="1" bandRow="1">
                <a:tableStyleId>{72833802-FEF1-4C79-8D5D-14CF1EAF98D9}</a:tableStyleId>
              </a:tblPr>
              <a:tblGrid>
                <a:gridCol w="3928533">
                  <a:extLst>
                    <a:ext uri="{9D8B030D-6E8A-4147-A177-3AD203B41FA5}">
                      <a16:colId xmlns:a16="http://schemas.microsoft.com/office/drawing/2014/main" val="1153792383"/>
                    </a:ext>
                  </a:extLst>
                </a:gridCol>
                <a:gridCol w="3928533">
                  <a:extLst>
                    <a:ext uri="{9D8B030D-6E8A-4147-A177-3AD203B41FA5}">
                      <a16:colId xmlns:a16="http://schemas.microsoft.com/office/drawing/2014/main" val="2539369271"/>
                    </a:ext>
                  </a:extLst>
                </a:gridCol>
                <a:gridCol w="3928533">
                  <a:extLst>
                    <a:ext uri="{9D8B030D-6E8A-4147-A177-3AD203B41FA5}">
                      <a16:colId xmlns:a16="http://schemas.microsoft.com/office/drawing/2014/main" val="1538658123"/>
                    </a:ext>
                  </a:extLst>
                </a:gridCol>
              </a:tblGrid>
              <a:tr h="448497">
                <a:tc>
                  <a:txBody>
                    <a:bodyPr/>
                    <a:lstStyle/>
                    <a:p>
                      <a:pPr algn="l" fontAlgn="b"/>
                      <a:r>
                        <a:rPr lang="en-GB" sz="1800" dirty="0">
                          <a:effectLst/>
                        </a:rPr>
                        <a:t>Core Differentiation</a:t>
                      </a:r>
                    </a:p>
                  </a:txBody>
                  <a:tcPr anchor="b"/>
                </a:tc>
                <a:tc>
                  <a:txBody>
                    <a:bodyPr/>
                    <a:lstStyle/>
                    <a:p>
                      <a:pPr algn="l" fontAlgn="b"/>
                      <a:r>
                        <a:rPr lang="en-GB" sz="1800" dirty="0">
                          <a:effectLst/>
                        </a:rPr>
                        <a:t>Actual Differentiation</a:t>
                      </a:r>
                    </a:p>
                  </a:txBody>
                  <a:tcPr anchor="b"/>
                </a:tc>
                <a:tc>
                  <a:txBody>
                    <a:bodyPr/>
                    <a:lstStyle/>
                    <a:p>
                      <a:pPr algn="l" fontAlgn="b"/>
                      <a:r>
                        <a:rPr lang="en-GB" sz="1800" dirty="0">
                          <a:effectLst/>
                        </a:rPr>
                        <a:t>Augmented Differentiation</a:t>
                      </a:r>
                    </a:p>
                  </a:txBody>
                  <a:tcPr anchor="b"/>
                </a:tc>
                <a:extLst>
                  <a:ext uri="{0D108BD9-81ED-4DB2-BD59-A6C34878D82A}">
                    <a16:rowId xmlns:a16="http://schemas.microsoft.com/office/drawing/2014/main" val="2687610851"/>
                  </a:ext>
                </a:extLst>
              </a:tr>
              <a:tr h="4349816">
                <a:tc>
                  <a:txBody>
                    <a:bodyPr/>
                    <a:lstStyle/>
                    <a:p>
                      <a:pPr marL="285750" indent="-285750" fontAlgn="t">
                        <a:buFont typeface="Arial" panose="020B0604020202020204" pitchFamily="34" charset="0"/>
                        <a:buChar char="•"/>
                      </a:pPr>
                      <a:r>
                        <a:rPr lang="en-GB" sz="1800" b="1" dirty="0">
                          <a:solidFill>
                            <a:srgbClr val="595959"/>
                          </a:solidFill>
                          <a:effectLst/>
                        </a:rPr>
                        <a:t>Occurs as a result of new disruptive innovation &amp; technology</a:t>
                      </a:r>
                    </a:p>
                    <a:p>
                      <a:pPr marL="285750" indent="-285750" fontAlgn="t">
                        <a:buFont typeface="Arial" panose="020B0604020202020204" pitchFamily="34" charset="0"/>
                        <a:buChar char="•"/>
                      </a:pPr>
                      <a:endParaRPr lang="en-GB" sz="1800" b="1" dirty="0">
                        <a:solidFill>
                          <a:srgbClr val="595959"/>
                        </a:solidFill>
                        <a:effectLst/>
                      </a:endParaRPr>
                    </a:p>
                    <a:p>
                      <a:pPr marL="285750" indent="-285750" fontAlgn="t">
                        <a:buFont typeface="Arial" panose="020B0604020202020204" pitchFamily="34" charset="0"/>
                        <a:buChar char="•"/>
                      </a:pPr>
                      <a:endParaRPr lang="en-GB" sz="1800" dirty="0">
                        <a:solidFill>
                          <a:srgbClr val="595959"/>
                        </a:solidFill>
                        <a:effectLst/>
                      </a:endParaRPr>
                    </a:p>
                    <a:p>
                      <a:pPr marL="285750" indent="-285750" fontAlgn="t">
                        <a:buFont typeface="Arial" panose="020B0604020202020204" pitchFamily="34" charset="0"/>
                        <a:buChar char="•"/>
                      </a:pPr>
                      <a:r>
                        <a:rPr lang="en-GB" sz="1800" dirty="0">
                          <a:solidFill>
                            <a:srgbClr val="595959"/>
                          </a:solidFill>
                          <a:effectLst/>
                        </a:rPr>
                        <a:t>Example: the TV-entertainment industry faces a challenge from new competitors (Netflix) who have moved away from the model of providing a certain show at a certain time, by releasing every episode of a new season at once for customers to view when and where they want.</a:t>
                      </a:r>
                    </a:p>
                  </a:txBody>
                  <a:tcPr marL="15240" marR="15240" marT="15240" marB="15240"/>
                </a:tc>
                <a:tc>
                  <a:txBody>
                    <a:bodyPr/>
                    <a:lstStyle/>
                    <a:p>
                      <a:pPr marL="285750" indent="-285750" fontAlgn="t">
                        <a:buFont typeface="Arial" panose="020B0604020202020204" pitchFamily="34" charset="0"/>
                        <a:buChar char="•"/>
                      </a:pPr>
                      <a:r>
                        <a:rPr lang="en-GB" sz="1800" b="1" dirty="0">
                          <a:solidFill>
                            <a:srgbClr val="595959"/>
                          </a:solidFill>
                          <a:effectLst/>
                        </a:rPr>
                        <a:t>When a business competes by having superior quality, functionality, or design</a:t>
                      </a:r>
                    </a:p>
                    <a:p>
                      <a:pPr marL="285750" indent="-285750" fontAlgn="t">
                        <a:buFont typeface="Arial" panose="020B0604020202020204" pitchFamily="34" charset="0"/>
                        <a:buChar char="•"/>
                      </a:pPr>
                      <a:endParaRPr lang="en-GB" sz="1800" b="1" dirty="0">
                        <a:solidFill>
                          <a:srgbClr val="595959"/>
                        </a:solidFill>
                        <a:effectLst/>
                      </a:endParaRPr>
                    </a:p>
                    <a:p>
                      <a:pPr marL="285750" indent="-285750" fontAlgn="t">
                        <a:buFont typeface="Arial" panose="020B0604020202020204" pitchFamily="34" charset="0"/>
                        <a:buChar char="•"/>
                      </a:pPr>
                      <a:r>
                        <a:rPr lang="en-GB" sz="1800" dirty="0">
                          <a:solidFill>
                            <a:srgbClr val="595959"/>
                          </a:solidFill>
                          <a:effectLst/>
                        </a:rPr>
                        <a:t>Mobile phones tend to compete on this basis as customers have relatively low brand loyalty (with some exceptions!) – hence the move towards better speakers, higher resolution screens, curved aluminium backs, etc.</a:t>
                      </a:r>
                    </a:p>
                  </a:txBody>
                  <a:tcPr marL="15240" marR="15240" marT="15240" marB="15240"/>
                </a:tc>
                <a:tc>
                  <a:txBody>
                    <a:bodyPr/>
                    <a:lstStyle/>
                    <a:p>
                      <a:pPr marL="285750" indent="-285750" fontAlgn="t">
                        <a:buFont typeface="Arial" panose="020B0604020202020204" pitchFamily="34" charset="0"/>
                        <a:buChar char="•"/>
                      </a:pPr>
                      <a:r>
                        <a:rPr lang="en-GB" sz="1800" b="1" dirty="0">
                          <a:solidFill>
                            <a:srgbClr val="595959"/>
                          </a:solidFill>
                          <a:effectLst/>
                        </a:rPr>
                        <a:t>Most differentiation happens at this level</a:t>
                      </a:r>
                    </a:p>
                    <a:p>
                      <a:pPr marL="285750" indent="-285750" fontAlgn="t">
                        <a:buFont typeface="Arial" panose="020B0604020202020204" pitchFamily="34" charset="0"/>
                        <a:buChar char="•"/>
                      </a:pPr>
                      <a:endParaRPr lang="en-GB" sz="1800" b="1" dirty="0">
                        <a:solidFill>
                          <a:srgbClr val="595959"/>
                        </a:solidFill>
                        <a:effectLst/>
                      </a:endParaRPr>
                    </a:p>
                    <a:p>
                      <a:pPr marL="285750" indent="-285750" fontAlgn="t">
                        <a:buFont typeface="Arial" panose="020B0604020202020204" pitchFamily="34" charset="0"/>
                        <a:buChar char="•"/>
                      </a:pPr>
                      <a:endParaRPr lang="en-GB" sz="1800" dirty="0">
                        <a:solidFill>
                          <a:srgbClr val="595959"/>
                        </a:solidFill>
                        <a:effectLst/>
                      </a:endParaRPr>
                    </a:p>
                    <a:p>
                      <a:pPr marL="285750" indent="-285750" fontAlgn="t">
                        <a:buFont typeface="Arial" panose="020B0604020202020204" pitchFamily="34" charset="0"/>
                        <a:buChar char="•"/>
                      </a:pPr>
                      <a:r>
                        <a:rPr lang="en-GB" sz="1800" dirty="0">
                          <a:solidFill>
                            <a:srgbClr val="595959"/>
                          </a:solidFill>
                          <a:effectLst/>
                        </a:rPr>
                        <a:t>By building an admired and respected brand, Apple can charge premium prices on their product ranges.</a:t>
                      </a:r>
                    </a:p>
                  </a:txBody>
                  <a:tcPr marL="15240" marR="15240" marT="15240" marB="15240"/>
                </a:tc>
                <a:extLst>
                  <a:ext uri="{0D108BD9-81ED-4DB2-BD59-A6C34878D82A}">
                    <a16:rowId xmlns:a16="http://schemas.microsoft.com/office/drawing/2014/main" val="1368446967"/>
                  </a:ext>
                </a:extLst>
              </a:tr>
            </a:tbl>
          </a:graphicData>
        </a:graphic>
      </p:graphicFrame>
    </p:spTree>
    <p:extLst>
      <p:ext uri="{BB962C8B-B14F-4D97-AF65-F5344CB8AC3E}">
        <p14:creationId xmlns:p14="http://schemas.microsoft.com/office/powerpoint/2010/main" val="13971295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a:solidFill>
                  <a:srgbClr val="FFFFFF"/>
                </a:solidFill>
              </a:rPr>
              <a:t>Product / service life cycle</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FFFFFF"/>
                </a:solidFill>
                <a:effectLst/>
                <a:uLnTx/>
                <a:uFillTx/>
                <a:latin typeface="Franklin Gothic Book" panose="020B0502020104020203"/>
                <a:ea typeface="+mn-ea"/>
                <a:cs typeface="+mn-cs"/>
              </a:rPr>
              <a:t>The Product Life Cycle (PLC) is the course of a product’s sales and profits over its lifetime.</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srgbClr val="FFFFFF"/>
                </a:solidFill>
                <a:effectLst/>
                <a:uLnTx/>
                <a:uFillTx/>
                <a:latin typeface="Franklin Gothic Book" panose="020B0502020104020203"/>
                <a:ea typeface="+mn-ea"/>
                <a:cs typeface="+mn-cs"/>
              </a:rPr>
              <a:t>The PLC has four phases after the initial development: introduction, growth, maturity and decline</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FFFFFF"/>
                </a:solidFill>
                <a:effectLst/>
                <a:uLnTx/>
                <a:uFillTx/>
                <a:latin typeface="Franklin Gothic Book" panose="020B0502020104020203"/>
                <a:ea typeface="+mn-ea"/>
                <a:cs typeface="+mn-cs"/>
              </a:rPr>
              <a:t>Every product has a life cycle</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FFFFFF"/>
                </a:solidFill>
                <a:effectLst/>
                <a:uLnTx/>
                <a:uFillTx/>
                <a:latin typeface="Franklin Gothic Book" panose="020B0502020104020203"/>
                <a:ea typeface="+mn-ea"/>
                <a:cs typeface="+mn-cs"/>
              </a:rPr>
              <a:t>Some short, some long</a:t>
            </a:r>
          </a:p>
        </p:txBody>
      </p:sp>
      <p:pic>
        <p:nvPicPr>
          <p:cNvPr id="8" name="Picture 7" descr="Chart&#10;&#10;Description automatically generated with medium confidence">
            <a:extLst>
              <a:ext uri="{FF2B5EF4-FFF2-40B4-BE49-F238E27FC236}">
                <a16:creationId xmlns:a16="http://schemas.microsoft.com/office/drawing/2014/main" id="{C34AEFE0-C81C-B20E-22CF-6A4D4BF490CF}"/>
              </a:ext>
            </a:extLst>
          </p:cNvPr>
          <p:cNvPicPr>
            <a:picLocks noChangeAspect="1"/>
          </p:cNvPicPr>
          <p:nvPr/>
        </p:nvPicPr>
        <p:blipFill>
          <a:blip r:embed="rId2"/>
          <a:stretch>
            <a:fillRect/>
          </a:stretch>
        </p:blipFill>
        <p:spPr>
          <a:xfrm>
            <a:off x="4169915" y="1367161"/>
            <a:ext cx="7824730" cy="5030081"/>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7DA5CC"/>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7DA5CC"/>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srgbClr val="7DA5CC"/>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44545922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B6C2-FFA1-D109-CE30-A529682295DD}"/>
              </a:ext>
            </a:extLst>
          </p:cNvPr>
          <p:cNvSpPr>
            <a:spLocks noGrp="1"/>
          </p:cNvSpPr>
          <p:nvPr>
            <p:ph type="title"/>
          </p:nvPr>
        </p:nvSpPr>
        <p:spPr>
          <a:xfrm>
            <a:off x="575894" y="729658"/>
            <a:ext cx="11029616" cy="730842"/>
          </a:xfrm>
        </p:spPr>
        <p:txBody>
          <a:bodyPr/>
          <a:lstStyle/>
          <a:p>
            <a:r>
              <a:rPr lang="en-GB" dirty="0"/>
              <a:t>Apple </a:t>
            </a:r>
            <a:r>
              <a:rPr lang="en-GB" dirty="0" err="1"/>
              <a:t>Iphone</a:t>
            </a:r>
            <a:r>
              <a:rPr lang="en-GB" dirty="0"/>
              <a:t> life cycle  2007 - 2017</a:t>
            </a:r>
          </a:p>
        </p:txBody>
      </p:sp>
      <p:sp>
        <p:nvSpPr>
          <p:cNvPr id="3" name="Footer Placeholder 2">
            <a:extLst>
              <a:ext uri="{FF2B5EF4-FFF2-40B4-BE49-F238E27FC236}">
                <a16:creationId xmlns:a16="http://schemas.microsoft.com/office/drawing/2014/main" id="{34BEE9A6-8002-1D96-EA26-BA26AB402C6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34267C8-BF78-920E-1B05-D3C18F9D59A4}"/>
              </a:ext>
            </a:extLst>
          </p:cNvPr>
          <p:cNvSpPr>
            <a:spLocks noGrp="1"/>
          </p:cNvSpPr>
          <p:nvPr>
            <p:ph type="sldNum" sz="quarter" idx="12"/>
          </p:nvPr>
        </p:nvSpPr>
        <p:spPr/>
        <p:txBody>
          <a:bodyPr/>
          <a:lstStyle/>
          <a:p>
            <a:fld id="{3A98EE3D-8CD1-4C3F-BD1C-C98C9596463C}" type="slidenum">
              <a:rPr lang="en-US" smtClean="0"/>
              <a:t>29</a:t>
            </a:fld>
            <a:endParaRPr lang="en-US" dirty="0"/>
          </a:p>
        </p:txBody>
      </p:sp>
      <p:pic>
        <p:nvPicPr>
          <p:cNvPr id="1026" name="Picture 2" descr="The life cycle of all the iPhone models | Download Scientific Diagram">
            <a:extLst>
              <a:ext uri="{FF2B5EF4-FFF2-40B4-BE49-F238E27FC236}">
                <a16:creationId xmlns:a16="http://schemas.microsoft.com/office/drawing/2014/main" id="{85C3B76D-F201-548A-7871-F35A930ED8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100" y="2032000"/>
            <a:ext cx="11410983" cy="4096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2731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B895C-DD05-5DDF-C5A6-10C6B33B985F}"/>
              </a:ext>
            </a:extLst>
          </p:cNvPr>
          <p:cNvSpPr>
            <a:spLocks noGrp="1"/>
          </p:cNvSpPr>
          <p:nvPr>
            <p:ph type="title"/>
          </p:nvPr>
        </p:nvSpPr>
        <p:spPr/>
        <p:txBody>
          <a:bodyPr/>
          <a:lstStyle/>
          <a:p>
            <a:r>
              <a:rPr lang="en-GB" dirty="0"/>
              <a:t>Product range</a:t>
            </a:r>
          </a:p>
        </p:txBody>
      </p:sp>
      <p:sp>
        <p:nvSpPr>
          <p:cNvPr id="3" name="Content Placeholder 2">
            <a:extLst>
              <a:ext uri="{FF2B5EF4-FFF2-40B4-BE49-F238E27FC236}">
                <a16:creationId xmlns:a16="http://schemas.microsoft.com/office/drawing/2014/main" id="{6730E687-9EF6-B079-466C-3C8367F34372}"/>
              </a:ext>
            </a:extLst>
          </p:cNvPr>
          <p:cNvSpPr>
            <a:spLocks noGrp="1"/>
          </p:cNvSpPr>
          <p:nvPr>
            <p:ph idx="1"/>
          </p:nvPr>
        </p:nvSpPr>
        <p:spPr>
          <a:xfrm>
            <a:off x="581192" y="2340864"/>
            <a:ext cx="6336443" cy="3634486"/>
          </a:xfrm>
        </p:spPr>
        <p:txBody>
          <a:bodyPr>
            <a:normAutofit/>
          </a:bodyPr>
          <a:lstStyle/>
          <a:p>
            <a:pPr marL="285750" indent="-285750" eaLnBrk="1" hangingPunct="1">
              <a:buClr>
                <a:schemeClr val="tx2"/>
              </a:buClr>
              <a:buFont typeface="Wingdings" panose="05000000000000000000" pitchFamily="2" charset="2"/>
              <a:buChar char="§"/>
            </a:pPr>
            <a:r>
              <a:rPr lang="en-GB" altLang="en-US" sz="2400" dirty="0"/>
              <a:t>A business will constantly change and update its product range.</a:t>
            </a:r>
          </a:p>
          <a:p>
            <a:pPr marL="285750" indent="-285750" eaLnBrk="1" hangingPunct="1">
              <a:buClr>
                <a:schemeClr val="tx2"/>
              </a:buClr>
              <a:buFont typeface="Wingdings" panose="05000000000000000000" pitchFamily="2" charset="2"/>
              <a:buChar char="§"/>
            </a:pPr>
            <a:endParaRPr lang="en-GB" altLang="en-US" sz="2400" b="1" dirty="0">
              <a:solidFill>
                <a:schemeClr val="tx2"/>
              </a:solidFill>
            </a:endParaRPr>
          </a:p>
          <a:p>
            <a:pPr marL="285750" indent="-285750" eaLnBrk="1" hangingPunct="1">
              <a:buClr>
                <a:schemeClr val="tx2"/>
              </a:buClr>
              <a:buFont typeface="Wingdings" panose="05000000000000000000" pitchFamily="2" charset="2"/>
              <a:buChar char="§"/>
            </a:pPr>
            <a:r>
              <a:rPr lang="en-GB" altLang="en-US" sz="2400" b="1" dirty="0">
                <a:solidFill>
                  <a:srgbClr val="0070C0"/>
                </a:solidFill>
              </a:rPr>
              <a:t>Q: What would happen if a business has too few products?</a:t>
            </a:r>
          </a:p>
          <a:p>
            <a:pPr marL="285750" indent="-285750" eaLnBrk="1" hangingPunct="1">
              <a:buClr>
                <a:schemeClr val="tx2"/>
              </a:buClr>
              <a:buFont typeface="Wingdings" panose="05000000000000000000" pitchFamily="2" charset="2"/>
              <a:buChar char="§"/>
            </a:pPr>
            <a:r>
              <a:rPr lang="en-GB" altLang="en-US" sz="2400" b="1" dirty="0">
                <a:solidFill>
                  <a:srgbClr val="0070C0"/>
                </a:solidFill>
              </a:rPr>
              <a:t>Q: What if there are too many products?</a:t>
            </a:r>
            <a:endParaRPr lang="en-GB" sz="2400" dirty="0">
              <a:solidFill>
                <a:srgbClr val="0070C0"/>
              </a:solidFill>
            </a:endParaRPr>
          </a:p>
        </p:txBody>
      </p:sp>
      <p:sp>
        <p:nvSpPr>
          <p:cNvPr id="4" name="Footer Placeholder 3">
            <a:extLst>
              <a:ext uri="{FF2B5EF4-FFF2-40B4-BE49-F238E27FC236}">
                <a16:creationId xmlns:a16="http://schemas.microsoft.com/office/drawing/2014/main" id="{3CE13BA2-7C03-AEE1-085B-380651686EE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C455D50-7195-C0B8-63A3-EC907E25A67B}"/>
              </a:ext>
            </a:extLst>
          </p:cNvPr>
          <p:cNvSpPr>
            <a:spLocks noGrp="1"/>
          </p:cNvSpPr>
          <p:nvPr>
            <p:ph type="sldNum" sz="quarter" idx="12"/>
          </p:nvPr>
        </p:nvSpPr>
        <p:spPr/>
        <p:txBody>
          <a:bodyPr/>
          <a:lstStyle/>
          <a:p>
            <a:fld id="{3A98EE3D-8CD1-4C3F-BD1C-C98C9596463C}" type="slidenum">
              <a:rPr lang="en-US" smtClean="0"/>
              <a:t>30</a:t>
            </a:fld>
            <a:endParaRPr lang="en-US" dirty="0"/>
          </a:p>
        </p:txBody>
      </p:sp>
      <p:pic>
        <p:nvPicPr>
          <p:cNvPr id="6" name="Picture 5" descr="http://cdn1.shopperhive.co.uk/n/eden4hampers-xl-cadbury-chocolate-basket.jpg">
            <a:extLst>
              <a:ext uri="{FF2B5EF4-FFF2-40B4-BE49-F238E27FC236}">
                <a16:creationId xmlns:a16="http://schemas.microsoft.com/office/drawing/2014/main" id="{55866449-CE8F-DA98-B8D3-ED82033489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2111" y="734767"/>
            <a:ext cx="4282150" cy="5464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up of coffee 3D pattern">
            <a:extLst>
              <a:ext uri="{FF2B5EF4-FFF2-40B4-BE49-F238E27FC236}">
                <a16:creationId xmlns:a16="http://schemas.microsoft.com/office/drawing/2014/main" id="{AB89CD4A-56EA-6DEB-4B86-7B63CAEDD4E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3991039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4"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6"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7" name="Rectangle 103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48" name="Rectangle 103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9" name="Group 104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042" name="Rectangle 104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FF694EF-7C02-A871-3154-5BD46A08A367}"/>
              </a:ext>
            </a:extLst>
          </p:cNvPr>
          <p:cNvSpPr>
            <a:spLocks noGrp="1"/>
          </p:cNvSpPr>
          <p:nvPr>
            <p:ph type="title"/>
          </p:nvPr>
        </p:nvSpPr>
        <p:spPr>
          <a:xfrm>
            <a:off x="584200" y="1524001"/>
            <a:ext cx="3412067" cy="1308099"/>
          </a:xfrm>
        </p:spPr>
        <p:txBody>
          <a:bodyPr vert="horz" lIns="91440" tIns="45720" rIns="91440" bIns="45720" rtlCol="0" anchor="b">
            <a:normAutofit/>
          </a:bodyPr>
          <a:lstStyle/>
          <a:p>
            <a:r>
              <a:rPr lang="en-US" sz="3600" dirty="0">
                <a:solidFill>
                  <a:srgbClr val="FFFFFF"/>
                </a:solidFill>
              </a:rPr>
              <a:t>Portfolio Analysis </a:t>
            </a:r>
          </a:p>
        </p:txBody>
      </p:sp>
      <p:sp>
        <p:nvSpPr>
          <p:cNvPr id="5" name="Slide Number Placeholder 4">
            <a:extLst>
              <a:ext uri="{FF2B5EF4-FFF2-40B4-BE49-F238E27FC236}">
                <a16:creationId xmlns:a16="http://schemas.microsoft.com/office/drawing/2014/main" id="{686B49AE-6803-230D-2C3C-616D5E895058}"/>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31</a:t>
            </a:fld>
            <a:endParaRPr lang="en-US">
              <a:solidFill>
                <a:srgbClr val="FFFFFF"/>
              </a:solidFill>
            </a:endParaRPr>
          </a:p>
        </p:txBody>
      </p:sp>
      <p:sp>
        <p:nvSpPr>
          <p:cNvPr id="4" name="Footer Placeholder 3">
            <a:extLst>
              <a:ext uri="{FF2B5EF4-FFF2-40B4-BE49-F238E27FC236}">
                <a16:creationId xmlns:a16="http://schemas.microsoft.com/office/drawing/2014/main" id="{D6E5CCC8-28EB-147B-DFC9-229146ECD174}"/>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1026" name="Picture 2" descr="2: Boston Consulting Group Matrix  ">
            <a:extLst>
              <a:ext uri="{FF2B5EF4-FFF2-40B4-BE49-F238E27FC236}">
                <a16:creationId xmlns:a16="http://schemas.microsoft.com/office/drawing/2014/main" id="{46A44324-1D4E-2B6F-7980-175F00752BE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859526" y="618067"/>
            <a:ext cx="6575917" cy="559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40095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643944" y="293431"/>
            <a:ext cx="9101719" cy="832107"/>
          </a:xfrm>
        </p:spPr>
        <p:txBody>
          <a:bodyPr>
            <a:normAutofit fontScale="90000"/>
          </a:bodyPr>
          <a:lstStyle/>
          <a:p>
            <a:r>
              <a:rPr lang="en-GB" altLang="en-US" sz="2540" b="1" dirty="0"/>
              <a:t>Using the Boston Matrix to Maximise Resource Capabilities </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62758" y="1183229"/>
            <a:ext cx="4375755" cy="4258239"/>
          </a:xfrm>
        </p:spPr>
      </p:pic>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398" y="1125538"/>
            <a:ext cx="10309956" cy="5439031"/>
          </a:xfrm>
          <a:prstGeom prst="rect">
            <a:avLst/>
          </a:prstGeom>
        </p:spPr>
      </p:pic>
    </p:spTree>
    <p:extLst>
      <p:ext uri="{BB962C8B-B14F-4D97-AF65-F5344CB8AC3E}">
        <p14:creationId xmlns:p14="http://schemas.microsoft.com/office/powerpoint/2010/main" val="3587114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6BD43-3A68-0D67-35A1-122597245440}"/>
              </a:ext>
            </a:extLst>
          </p:cNvPr>
          <p:cNvSpPr>
            <a:spLocks noGrp="1"/>
          </p:cNvSpPr>
          <p:nvPr>
            <p:ph type="title"/>
          </p:nvPr>
        </p:nvSpPr>
        <p:spPr/>
        <p:txBody>
          <a:bodyPr/>
          <a:lstStyle/>
          <a:p>
            <a:endParaRPr lang="en-GB"/>
          </a:p>
        </p:txBody>
      </p:sp>
      <p:pic>
        <p:nvPicPr>
          <p:cNvPr id="6" name="Online Media 5" title="4 principles for better business-building">
            <a:hlinkClick r:id="" action="ppaction://media"/>
            <a:extLst>
              <a:ext uri="{FF2B5EF4-FFF2-40B4-BE49-F238E27FC236}">
                <a16:creationId xmlns:a16="http://schemas.microsoft.com/office/drawing/2014/main" id="{D2227E08-B395-0CC6-06C0-9281E6BD5C69}"/>
              </a:ext>
            </a:extLst>
          </p:cNvPr>
          <p:cNvPicPr>
            <a:picLocks noGrp="1" noRot="1" noChangeAspect="1"/>
          </p:cNvPicPr>
          <p:nvPr>
            <p:ph idx="1"/>
            <a:videoFile r:link="rId1"/>
          </p:nvPr>
        </p:nvPicPr>
        <p:blipFill>
          <a:blip r:embed="rId3"/>
          <a:stretch>
            <a:fillRect/>
          </a:stretch>
        </p:blipFill>
        <p:spPr>
          <a:xfrm>
            <a:off x="110169" y="-7498"/>
            <a:ext cx="12101890" cy="6838120"/>
          </a:xfrm>
          <a:prstGeom prst="rect">
            <a:avLst/>
          </a:prstGeom>
        </p:spPr>
      </p:pic>
      <p:sp>
        <p:nvSpPr>
          <p:cNvPr id="4" name="Footer Placeholder 3">
            <a:extLst>
              <a:ext uri="{FF2B5EF4-FFF2-40B4-BE49-F238E27FC236}">
                <a16:creationId xmlns:a16="http://schemas.microsoft.com/office/drawing/2014/main" id="{F4F7FACA-9CBD-B3C3-1407-5ED18EC0FFC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8898DD2-30F5-DC31-8B52-9289586E7923}"/>
              </a:ext>
            </a:extLst>
          </p:cNvPr>
          <p:cNvSpPr>
            <a:spLocks noGrp="1"/>
          </p:cNvSpPr>
          <p:nvPr>
            <p:ph type="sldNum" sz="quarter" idx="12"/>
          </p:nvPr>
        </p:nvSpPr>
        <p:spPr/>
        <p:txBody>
          <a:bodyPr/>
          <a:lstStyle/>
          <a:p>
            <a:fld id="{3A98EE3D-8CD1-4C3F-BD1C-C98C9596463C}" type="slidenum">
              <a:rPr lang="en-US" smtClean="0"/>
              <a:t>33</a:t>
            </a:fld>
            <a:endParaRPr lang="en-US" dirty="0"/>
          </a:p>
        </p:txBody>
      </p:sp>
    </p:spTree>
    <p:extLst>
      <p:ext uri="{BB962C8B-B14F-4D97-AF65-F5344CB8AC3E}">
        <p14:creationId xmlns:p14="http://schemas.microsoft.com/office/powerpoint/2010/main" val="9318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C8D83-35E3-D13E-B4BF-2AA80830EA54}"/>
              </a:ext>
            </a:extLst>
          </p:cNvPr>
          <p:cNvSpPr>
            <a:spLocks noGrp="1"/>
          </p:cNvSpPr>
          <p:nvPr>
            <p:ph type="title"/>
          </p:nvPr>
        </p:nvSpPr>
        <p:spPr/>
        <p:txBody>
          <a:bodyPr/>
          <a:lstStyle/>
          <a:p>
            <a:r>
              <a:rPr lang="en-GB" dirty="0"/>
              <a:t>NPD is essential for survival and growth in dynamic competitive environments</a:t>
            </a:r>
          </a:p>
        </p:txBody>
      </p:sp>
      <p:sp>
        <p:nvSpPr>
          <p:cNvPr id="4" name="Footer Placeholder 3">
            <a:extLst>
              <a:ext uri="{FF2B5EF4-FFF2-40B4-BE49-F238E27FC236}">
                <a16:creationId xmlns:a16="http://schemas.microsoft.com/office/drawing/2014/main" id="{C5DEADF3-D9BE-4FFE-CA72-518D49F50240}"/>
              </a:ext>
            </a:extLst>
          </p:cNvPr>
          <p:cNvSpPr>
            <a:spLocks noGrp="1"/>
          </p:cNvSpPr>
          <p:nvPr>
            <p:ph type="ftr" sz="quarter" idx="11"/>
          </p:nvPr>
        </p:nvSpPr>
        <p:spPr/>
        <p:txBody>
          <a:bodyPr/>
          <a:lstStyle/>
          <a:p>
            <a:r>
              <a:rPr lang="en-GB" dirty="0">
                <a:hlinkClick r:id="rId2"/>
              </a:rPr>
              <a:t>The Role of Innovation in New Product Development: Three Approaches for Success | </a:t>
            </a:r>
            <a:r>
              <a:rPr lang="en-GB" dirty="0" err="1">
                <a:hlinkClick r:id="rId2"/>
              </a:rPr>
              <a:t>Qmarkets</a:t>
            </a:r>
            <a:endParaRPr lang="en-US" dirty="0"/>
          </a:p>
        </p:txBody>
      </p:sp>
      <p:sp>
        <p:nvSpPr>
          <p:cNvPr id="5" name="Slide Number Placeholder 4">
            <a:extLst>
              <a:ext uri="{FF2B5EF4-FFF2-40B4-BE49-F238E27FC236}">
                <a16:creationId xmlns:a16="http://schemas.microsoft.com/office/drawing/2014/main" id="{E4829701-FBFA-69D7-B029-93395B31C487}"/>
              </a:ext>
            </a:extLst>
          </p:cNvPr>
          <p:cNvSpPr>
            <a:spLocks noGrp="1"/>
          </p:cNvSpPr>
          <p:nvPr>
            <p:ph type="sldNum" sz="quarter" idx="12"/>
          </p:nvPr>
        </p:nvSpPr>
        <p:spPr/>
        <p:txBody>
          <a:bodyPr/>
          <a:lstStyle/>
          <a:p>
            <a:fld id="{3A98EE3D-8CD1-4C3F-BD1C-C98C9596463C}" type="slidenum">
              <a:rPr lang="en-US" smtClean="0"/>
              <a:t>34</a:t>
            </a:fld>
            <a:endParaRPr lang="en-US" dirty="0"/>
          </a:p>
        </p:txBody>
      </p:sp>
      <p:pic>
        <p:nvPicPr>
          <p:cNvPr id="1026" name="Picture 2" descr="New Product Development Stages">
            <a:extLst>
              <a:ext uri="{FF2B5EF4-FFF2-40B4-BE49-F238E27FC236}">
                <a16:creationId xmlns:a16="http://schemas.microsoft.com/office/drawing/2014/main" id="{64BF756C-91D1-7E6C-ACB5-5F1FAD1BBC7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9893" y="2176575"/>
            <a:ext cx="11672214" cy="3118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98814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480D-B48D-7F22-2EAE-9C393E81040B}"/>
              </a:ext>
            </a:extLst>
          </p:cNvPr>
          <p:cNvSpPr>
            <a:spLocks noGrp="1"/>
          </p:cNvSpPr>
          <p:nvPr>
            <p:ph type="title"/>
          </p:nvPr>
        </p:nvSpPr>
        <p:spPr/>
        <p:txBody>
          <a:bodyPr/>
          <a:lstStyle/>
          <a:p>
            <a:endParaRPr lang="en-GB"/>
          </a:p>
        </p:txBody>
      </p:sp>
      <p:pic>
        <p:nvPicPr>
          <p:cNvPr id="6" name="Online Media 5" title="&quot;The Innovator's Dilemma&quot; by Clayton Christensen - VIDEO BOOK SUMMARY">
            <a:hlinkClick r:id="" action="ppaction://media"/>
            <a:extLst>
              <a:ext uri="{FF2B5EF4-FFF2-40B4-BE49-F238E27FC236}">
                <a16:creationId xmlns:a16="http://schemas.microsoft.com/office/drawing/2014/main" id="{4BFE2A91-1F85-F055-C8DC-10158F90E79B}"/>
              </a:ext>
            </a:extLst>
          </p:cNvPr>
          <p:cNvPicPr>
            <a:picLocks noGrp="1" noRot="1" noChangeAspect="1"/>
          </p:cNvPicPr>
          <p:nvPr>
            <p:ph idx="1"/>
            <a:videoFile r:link="rId1"/>
          </p:nvPr>
        </p:nvPicPr>
        <p:blipFill>
          <a:blip r:embed="rId3"/>
          <a:stretch>
            <a:fillRect/>
          </a:stretch>
        </p:blipFill>
        <p:spPr>
          <a:xfrm>
            <a:off x="0" y="4069"/>
            <a:ext cx="12192000" cy="6889035"/>
          </a:xfrm>
          <a:prstGeom prst="rect">
            <a:avLst/>
          </a:prstGeom>
        </p:spPr>
      </p:pic>
      <p:sp>
        <p:nvSpPr>
          <p:cNvPr id="4" name="Footer Placeholder 3">
            <a:extLst>
              <a:ext uri="{FF2B5EF4-FFF2-40B4-BE49-F238E27FC236}">
                <a16:creationId xmlns:a16="http://schemas.microsoft.com/office/drawing/2014/main" id="{1B21E57F-D79D-9553-87E2-CD19FFC9E3C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312E4D3-7003-07CD-DC74-B09B861A9C26}"/>
              </a:ext>
            </a:extLst>
          </p:cNvPr>
          <p:cNvSpPr>
            <a:spLocks noGrp="1"/>
          </p:cNvSpPr>
          <p:nvPr>
            <p:ph type="sldNum" sz="quarter" idx="12"/>
          </p:nvPr>
        </p:nvSpPr>
        <p:spPr/>
        <p:txBody>
          <a:bodyPr/>
          <a:lstStyle/>
          <a:p>
            <a:fld id="{3A98EE3D-8CD1-4C3F-BD1C-C98C9596463C}" type="slidenum">
              <a:rPr lang="en-US" smtClean="0"/>
              <a:t>35</a:t>
            </a:fld>
            <a:endParaRPr lang="en-US" dirty="0"/>
          </a:p>
        </p:txBody>
      </p:sp>
    </p:spTree>
    <p:extLst>
      <p:ext uri="{BB962C8B-B14F-4D97-AF65-F5344CB8AC3E}">
        <p14:creationId xmlns:p14="http://schemas.microsoft.com/office/powerpoint/2010/main" val="58429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E8C2-3389-EB2F-8FC6-753A7F39B9EE}"/>
              </a:ext>
            </a:extLst>
          </p:cNvPr>
          <p:cNvSpPr>
            <a:spLocks noGrp="1"/>
          </p:cNvSpPr>
          <p:nvPr>
            <p:ph type="title"/>
          </p:nvPr>
        </p:nvSpPr>
        <p:spPr>
          <a:xfrm>
            <a:off x="581192" y="702156"/>
            <a:ext cx="11029616" cy="750724"/>
          </a:xfrm>
        </p:spPr>
        <p:txBody>
          <a:bodyPr/>
          <a:lstStyle/>
          <a:p>
            <a:r>
              <a:rPr lang="en-GB" dirty="0"/>
              <a:t>Product Decisions</a:t>
            </a:r>
          </a:p>
        </p:txBody>
      </p:sp>
      <p:sp>
        <p:nvSpPr>
          <p:cNvPr id="3" name="Content Placeholder 2">
            <a:extLst>
              <a:ext uri="{FF2B5EF4-FFF2-40B4-BE49-F238E27FC236}">
                <a16:creationId xmlns:a16="http://schemas.microsoft.com/office/drawing/2014/main" id="{325E3A44-DD85-AA36-BC56-58D769DB859D}"/>
              </a:ext>
            </a:extLst>
          </p:cNvPr>
          <p:cNvSpPr>
            <a:spLocks noGrp="1"/>
          </p:cNvSpPr>
          <p:nvPr>
            <p:ph idx="1"/>
          </p:nvPr>
        </p:nvSpPr>
        <p:spPr>
          <a:xfrm>
            <a:off x="581192" y="1727200"/>
            <a:ext cx="11029615" cy="4248150"/>
          </a:xfrm>
        </p:spPr>
        <p:txBody>
          <a:bodyPr>
            <a:normAutofit/>
          </a:bodyPr>
          <a:lstStyle/>
          <a:p>
            <a:r>
              <a:rPr lang="en-GB" sz="2200" b="0" i="0" dirty="0">
                <a:solidFill>
                  <a:srgbClr val="000000"/>
                </a:solidFill>
                <a:effectLst/>
                <a:latin typeface="Franklin Gothic (Body)"/>
              </a:rPr>
              <a:t>Product decisions involve defining the product’s </a:t>
            </a:r>
            <a:r>
              <a:rPr lang="en-GB" sz="2200" b="1" i="0" dirty="0">
                <a:solidFill>
                  <a:srgbClr val="000000"/>
                </a:solidFill>
                <a:effectLst/>
                <a:latin typeface="Franklin Gothic (Body)"/>
              </a:rPr>
              <a:t>features</a:t>
            </a:r>
            <a:r>
              <a:rPr lang="en-GB" sz="2200" b="0" i="0" dirty="0">
                <a:solidFill>
                  <a:srgbClr val="000000"/>
                </a:solidFill>
                <a:effectLst/>
                <a:latin typeface="Franklin Gothic (Body)"/>
              </a:rPr>
              <a:t>, </a:t>
            </a:r>
            <a:r>
              <a:rPr lang="en-GB" sz="2200" b="1" i="0" dirty="0">
                <a:solidFill>
                  <a:srgbClr val="000000"/>
                </a:solidFill>
                <a:effectLst/>
                <a:latin typeface="Franklin Gothic (Body)"/>
              </a:rPr>
              <a:t>benefits</a:t>
            </a:r>
            <a:r>
              <a:rPr lang="en-GB" sz="2200" b="0" i="0" dirty="0">
                <a:solidFill>
                  <a:srgbClr val="000000"/>
                </a:solidFill>
                <a:effectLst/>
                <a:latin typeface="Franklin Gothic (Body)"/>
              </a:rPr>
              <a:t>, and </a:t>
            </a:r>
            <a:r>
              <a:rPr lang="en-GB" sz="2200" b="1" i="0" dirty="0">
                <a:solidFill>
                  <a:srgbClr val="000000"/>
                </a:solidFill>
                <a:effectLst/>
                <a:latin typeface="Franklin Gothic (Body)"/>
              </a:rPr>
              <a:t>specifications</a:t>
            </a:r>
            <a:r>
              <a:rPr lang="en-GB" sz="2200" b="0" i="0" dirty="0">
                <a:solidFill>
                  <a:srgbClr val="000000"/>
                </a:solidFill>
                <a:effectLst/>
                <a:latin typeface="Franklin Gothic (Body)"/>
              </a:rPr>
              <a:t>.</a:t>
            </a:r>
          </a:p>
          <a:p>
            <a:r>
              <a:rPr lang="en-GB" sz="2200" b="0" i="0" dirty="0">
                <a:solidFill>
                  <a:srgbClr val="000000"/>
                </a:solidFill>
                <a:effectLst/>
                <a:latin typeface="Franklin Gothic (Body)"/>
              </a:rPr>
              <a:t>It also includes </a:t>
            </a:r>
            <a:r>
              <a:rPr lang="en-GB" sz="2200" b="1" i="0" dirty="0">
                <a:solidFill>
                  <a:srgbClr val="000000"/>
                </a:solidFill>
                <a:effectLst/>
                <a:latin typeface="Franklin Gothic (Body)"/>
              </a:rPr>
              <a:t>branding</a:t>
            </a:r>
            <a:r>
              <a:rPr lang="en-GB" sz="2200" b="0" i="0" dirty="0">
                <a:solidFill>
                  <a:srgbClr val="000000"/>
                </a:solidFill>
                <a:effectLst/>
                <a:latin typeface="Franklin Gothic (Body)"/>
              </a:rPr>
              <a:t>, </a:t>
            </a:r>
            <a:r>
              <a:rPr lang="en-GB" sz="2200" b="1" i="0" dirty="0">
                <a:solidFill>
                  <a:srgbClr val="000000"/>
                </a:solidFill>
                <a:effectLst/>
                <a:latin typeface="Franklin Gothic (Body)"/>
              </a:rPr>
              <a:t>packaging</a:t>
            </a:r>
            <a:r>
              <a:rPr lang="en-GB" sz="2200" b="0" i="0" dirty="0">
                <a:solidFill>
                  <a:srgbClr val="000000"/>
                </a:solidFill>
                <a:effectLst/>
                <a:latin typeface="Franklin Gothic (Body)"/>
              </a:rPr>
              <a:t>, and </a:t>
            </a:r>
            <a:r>
              <a:rPr lang="en-GB" sz="2200" b="1" i="0" dirty="0">
                <a:solidFill>
                  <a:srgbClr val="000000"/>
                </a:solidFill>
                <a:effectLst/>
                <a:latin typeface="Franklin Gothic (Body)"/>
              </a:rPr>
              <a:t>positioning</a:t>
            </a:r>
            <a:r>
              <a:rPr lang="en-GB" sz="2200" b="0" i="0" dirty="0">
                <a:solidFill>
                  <a:srgbClr val="000000"/>
                </a:solidFill>
                <a:effectLst/>
                <a:latin typeface="Franklin Gothic (Body)"/>
              </a:rPr>
              <a:t> in the market. </a:t>
            </a:r>
            <a:endParaRPr lang="en-GB" sz="2200" dirty="0">
              <a:solidFill>
                <a:srgbClr val="000000"/>
              </a:solidFill>
              <a:latin typeface="Franklin Gothic (Body)"/>
            </a:endParaRPr>
          </a:p>
          <a:p>
            <a:r>
              <a:rPr lang="en-GB" sz="2200" i="0" dirty="0">
                <a:solidFill>
                  <a:srgbClr val="000000"/>
                </a:solidFill>
                <a:effectLst/>
                <a:latin typeface="Franklin Gothic (Body)"/>
              </a:rPr>
              <a:t>Metrics</a:t>
            </a:r>
            <a:r>
              <a:rPr lang="en-GB" sz="2200" b="0" i="0" dirty="0">
                <a:solidFill>
                  <a:srgbClr val="000000"/>
                </a:solidFill>
                <a:effectLst/>
                <a:latin typeface="Franklin Gothic (Body)"/>
              </a:rPr>
              <a:t> for the product component may include sales volume, market share, customer satisfaction, and product quality ratings. </a:t>
            </a:r>
            <a:endParaRPr lang="en-GB" sz="2200" dirty="0">
              <a:solidFill>
                <a:srgbClr val="000000"/>
              </a:solidFill>
              <a:latin typeface="Franklin Gothic (Body)"/>
            </a:endParaRPr>
          </a:p>
          <a:p>
            <a:r>
              <a:rPr lang="en-GB" sz="2200" b="0" i="0" dirty="0">
                <a:solidFill>
                  <a:srgbClr val="000000"/>
                </a:solidFill>
                <a:effectLst/>
                <a:latin typeface="Franklin Gothic (Body)"/>
              </a:rPr>
              <a:t>A well-defined product strategy can lead to increased customer satisfaction, loyalty, and market differentiation. </a:t>
            </a:r>
            <a:endParaRPr lang="en-GB" sz="2200" dirty="0">
              <a:solidFill>
                <a:srgbClr val="000000"/>
              </a:solidFill>
              <a:latin typeface="Franklin Gothic (Body)"/>
            </a:endParaRPr>
          </a:p>
          <a:p>
            <a:r>
              <a:rPr lang="en-GB" sz="2200" b="0" i="0" dirty="0">
                <a:solidFill>
                  <a:srgbClr val="000000"/>
                </a:solidFill>
                <a:effectLst/>
                <a:latin typeface="Franklin Gothic (Body)"/>
              </a:rPr>
              <a:t>Neglecting product development or failing to meet customer expectations can result in reduced market competitiveness. </a:t>
            </a:r>
            <a:endParaRPr lang="en-GB" sz="2200" dirty="0">
              <a:latin typeface="Franklin Gothic (Body)"/>
            </a:endParaRPr>
          </a:p>
        </p:txBody>
      </p:sp>
      <p:sp>
        <p:nvSpPr>
          <p:cNvPr id="4" name="Footer Placeholder 3">
            <a:extLst>
              <a:ext uri="{FF2B5EF4-FFF2-40B4-BE49-F238E27FC236}">
                <a16:creationId xmlns:a16="http://schemas.microsoft.com/office/drawing/2014/main" id="{6512F080-C49F-9CD6-6728-26DEA2D5040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B799355-D487-817D-C639-62CB9A29FBF7}"/>
              </a:ext>
            </a:extLst>
          </p:cNvPr>
          <p:cNvSpPr>
            <a:spLocks noGrp="1"/>
          </p:cNvSpPr>
          <p:nvPr>
            <p:ph type="sldNum" sz="quarter" idx="12"/>
          </p:nvPr>
        </p:nvSpPr>
        <p:spPr/>
        <p:txBody>
          <a:bodyPr/>
          <a:lstStyle/>
          <a:p>
            <a:fld id="{3A98EE3D-8CD1-4C3F-BD1C-C98C9596463C}" type="slidenum">
              <a:rPr lang="en-US" smtClean="0"/>
              <a:t>36</a:t>
            </a:fld>
            <a:endParaRPr lang="en-US" dirty="0"/>
          </a:p>
        </p:txBody>
      </p:sp>
    </p:spTree>
    <p:extLst>
      <p:ext uri="{BB962C8B-B14F-4D97-AF65-F5344CB8AC3E}">
        <p14:creationId xmlns:p14="http://schemas.microsoft.com/office/powerpoint/2010/main" val="35919526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792479"/>
          </a:xfrm>
        </p:spPr>
        <p:txBody>
          <a:bodyPr vert="horz" lIns="91440" tIns="45720" rIns="91440" bIns="45720" rtlCol="0" anchor="b">
            <a:normAutofit/>
          </a:bodyPr>
          <a:lstStyle/>
          <a:p>
            <a:r>
              <a:rPr lang="en-US" sz="3600" dirty="0">
                <a:solidFill>
                  <a:srgbClr val="FFFFFF"/>
                </a:solidFill>
              </a:rPr>
              <a:t>P – price</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37</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358640" y="1005840"/>
            <a:ext cx="7171277" cy="4563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17293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713EC62-7A25-4745-62FD-744DA1932434}"/>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price</a:t>
            </a:r>
          </a:p>
        </p:txBody>
      </p:sp>
      <p:sp>
        <p:nvSpPr>
          <p:cNvPr id="3" name="Content Placeholder 2">
            <a:extLst>
              <a:ext uri="{FF2B5EF4-FFF2-40B4-BE49-F238E27FC236}">
                <a16:creationId xmlns:a16="http://schemas.microsoft.com/office/drawing/2014/main" id="{3806E738-3EC5-FD38-19CA-6D59702D1B94}"/>
              </a:ext>
            </a:extLst>
          </p:cNvPr>
          <p:cNvSpPr>
            <a:spLocks noGrp="1"/>
          </p:cNvSpPr>
          <p:nvPr>
            <p:ph idx="1"/>
          </p:nvPr>
        </p:nvSpPr>
        <p:spPr>
          <a:xfrm>
            <a:off x="601255" y="2177142"/>
            <a:ext cx="3409782" cy="3823607"/>
          </a:xfrm>
        </p:spPr>
        <p:txBody>
          <a:bodyPr>
            <a:normAutofit/>
          </a:bodyPr>
          <a:lstStyle/>
          <a:p>
            <a:r>
              <a:rPr lang="en-GB" sz="2000" dirty="0">
                <a:solidFill>
                  <a:srgbClr val="FFFFFF"/>
                </a:solidFill>
              </a:rPr>
              <a:t>Price is one element of the Marketing Mix that produces </a:t>
            </a:r>
            <a:r>
              <a:rPr lang="en-GB" sz="2000" b="1" i="1" dirty="0">
                <a:solidFill>
                  <a:srgbClr val="00B0F0"/>
                </a:solidFill>
              </a:rPr>
              <a:t>Revenue</a:t>
            </a:r>
            <a:r>
              <a:rPr lang="en-GB" sz="2000" dirty="0">
                <a:solidFill>
                  <a:srgbClr val="FFFFFF"/>
                </a:solidFill>
              </a:rPr>
              <a:t> – the others produce </a:t>
            </a:r>
            <a:r>
              <a:rPr lang="en-GB" sz="2000" b="1" i="1" dirty="0">
                <a:solidFill>
                  <a:srgbClr val="00B0F0"/>
                </a:solidFill>
              </a:rPr>
              <a:t>Costs</a:t>
            </a:r>
            <a:r>
              <a:rPr lang="en-GB" sz="2000" dirty="0">
                <a:solidFill>
                  <a:srgbClr val="FFFFFF"/>
                </a:solidFill>
              </a:rPr>
              <a:t>.</a:t>
            </a:r>
          </a:p>
          <a:p>
            <a:r>
              <a:rPr lang="en-GB" sz="2000" dirty="0">
                <a:solidFill>
                  <a:srgbClr val="FFFFFF"/>
                </a:solidFill>
              </a:rPr>
              <a:t>An organisation must set a price for a product.</a:t>
            </a:r>
          </a:p>
          <a:p>
            <a:r>
              <a:rPr lang="en-GB" sz="2000" dirty="0">
                <a:solidFill>
                  <a:srgbClr val="FFFFFF"/>
                </a:solidFill>
              </a:rPr>
              <a:t>Prices can be changed quickly.</a:t>
            </a:r>
          </a:p>
          <a:p>
            <a:endParaRPr lang="en-GB" dirty="0">
              <a:solidFill>
                <a:srgbClr val="FFFFFF"/>
              </a:solidFill>
            </a:endParaRPr>
          </a:p>
        </p:txBody>
      </p:sp>
      <p:pic>
        <p:nvPicPr>
          <p:cNvPr id="6" name="Picture 2" descr="Why Everyone is Talking About TripTease's Price Check Widget">
            <a:extLst>
              <a:ext uri="{FF2B5EF4-FFF2-40B4-BE49-F238E27FC236}">
                <a16:creationId xmlns:a16="http://schemas.microsoft.com/office/drawing/2014/main" id="{4AD40DD8-A42A-DD76-8FC7-3CBAA0A71E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92231" y="1200055"/>
            <a:ext cx="6831503" cy="4440476"/>
          </a:xfrm>
          <a:prstGeom prst="rect">
            <a:avLst/>
          </a:prstGeom>
          <a:solidFill>
            <a:srgbClr val="FFFFFF"/>
          </a:solidFill>
        </p:spPr>
      </p:pic>
      <p:sp>
        <p:nvSpPr>
          <p:cNvPr id="4" name="Footer Placeholder 3">
            <a:extLst>
              <a:ext uri="{FF2B5EF4-FFF2-40B4-BE49-F238E27FC236}">
                <a16:creationId xmlns:a16="http://schemas.microsoft.com/office/drawing/2014/main" id="{CD04577E-7B8C-2BE6-0E01-D4424F1728E8}"/>
              </a:ext>
            </a:extLst>
          </p:cNvPr>
          <p:cNvSpPr>
            <a:spLocks noGrp="1"/>
          </p:cNvSpPr>
          <p:nvPr>
            <p:ph type="ftr" sz="quarter" idx="11"/>
          </p:nvPr>
        </p:nvSpPr>
        <p:spPr>
          <a:xfrm>
            <a:off x="581192" y="6400800"/>
            <a:ext cx="6917210" cy="365125"/>
          </a:xfrm>
        </p:spPr>
        <p:txBody>
          <a:bodyPr>
            <a:normAutofit/>
          </a:bodyPr>
          <a:lstStyle/>
          <a:p>
            <a:endParaRPr lang="en-US">
              <a:solidFill>
                <a:srgbClr val="D63A00"/>
              </a:solidFill>
            </a:endParaRPr>
          </a:p>
        </p:txBody>
      </p:sp>
      <p:sp>
        <p:nvSpPr>
          <p:cNvPr id="5" name="Slide Number Placeholder 4">
            <a:extLst>
              <a:ext uri="{FF2B5EF4-FFF2-40B4-BE49-F238E27FC236}">
                <a16:creationId xmlns:a16="http://schemas.microsoft.com/office/drawing/2014/main" id="{E2D33649-A2E7-96DB-7D3A-16A620C08A78}"/>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D63A00"/>
                </a:solidFill>
              </a:rPr>
              <a:pPr>
                <a:spcAft>
                  <a:spcPts val="600"/>
                </a:spcAft>
              </a:pPr>
              <a:t>38</a:t>
            </a:fld>
            <a:endParaRPr lang="en-US">
              <a:solidFill>
                <a:srgbClr val="D63A00"/>
              </a:solidFill>
            </a:endParaRPr>
          </a:p>
        </p:txBody>
      </p:sp>
    </p:spTree>
    <p:extLst>
      <p:ext uri="{BB962C8B-B14F-4D97-AF65-F5344CB8AC3E}">
        <p14:creationId xmlns:p14="http://schemas.microsoft.com/office/powerpoint/2010/main" val="2884862271"/>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A1897-D6A0-C27F-F24D-2249D1D39299}"/>
              </a:ext>
            </a:extLst>
          </p:cNvPr>
          <p:cNvSpPr>
            <a:spLocks noGrp="1"/>
          </p:cNvSpPr>
          <p:nvPr>
            <p:ph type="title"/>
          </p:nvPr>
        </p:nvSpPr>
        <p:spPr>
          <a:xfrm>
            <a:off x="581192" y="702156"/>
            <a:ext cx="11029616" cy="689764"/>
          </a:xfrm>
        </p:spPr>
        <p:txBody>
          <a:bodyPr>
            <a:normAutofit/>
          </a:bodyPr>
          <a:lstStyle/>
          <a:p>
            <a:r>
              <a:rPr lang="en-GB" dirty="0"/>
              <a:t>Six stages of Pricing strategy</a:t>
            </a:r>
          </a:p>
        </p:txBody>
      </p:sp>
      <p:sp>
        <p:nvSpPr>
          <p:cNvPr id="14" name="Rectangle 13">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lose-up of a pen writing on a chart">
            <a:extLst>
              <a:ext uri="{FF2B5EF4-FFF2-40B4-BE49-F238E27FC236}">
                <a16:creationId xmlns:a16="http://schemas.microsoft.com/office/drawing/2014/main" id="{B908175A-0FF6-7FEE-265B-D766BE274E7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22608" y="2499053"/>
            <a:ext cx="4664921" cy="3405393"/>
          </a:xfrm>
          <a:prstGeom prst="rect">
            <a:avLst/>
          </a:prstGeom>
        </p:spPr>
      </p:pic>
      <p:sp>
        <p:nvSpPr>
          <p:cNvPr id="3" name="Content Placeholder 2">
            <a:extLst>
              <a:ext uri="{FF2B5EF4-FFF2-40B4-BE49-F238E27FC236}">
                <a16:creationId xmlns:a16="http://schemas.microsoft.com/office/drawing/2014/main" id="{765B140F-5D5A-88DB-7987-24B1A8D5BD66}"/>
              </a:ext>
            </a:extLst>
          </p:cNvPr>
          <p:cNvSpPr>
            <a:spLocks noGrp="1"/>
          </p:cNvSpPr>
          <p:nvPr>
            <p:ph idx="1"/>
          </p:nvPr>
        </p:nvSpPr>
        <p:spPr>
          <a:xfrm>
            <a:off x="6335805" y="2180496"/>
            <a:ext cx="5275001" cy="4045683"/>
          </a:xfrm>
        </p:spPr>
        <p:txBody>
          <a:bodyPr>
            <a:noAutofit/>
          </a:bodyPr>
          <a:lstStyle/>
          <a:p>
            <a:pPr marL="0" indent="0">
              <a:buNone/>
            </a:pPr>
            <a:r>
              <a:rPr lang="en-GB" sz="2400" dirty="0"/>
              <a:t>In deciding a product’s price, marketers can follow six stages:</a:t>
            </a:r>
          </a:p>
          <a:p>
            <a:r>
              <a:rPr lang="en-GB" sz="2400" dirty="0"/>
              <a:t>Select the price objective</a:t>
            </a:r>
          </a:p>
          <a:p>
            <a:r>
              <a:rPr lang="en-GB" sz="2400" dirty="0"/>
              <a:t>Determine the demand</a:t>
            </a:r>
          </a:p>
          <a:p>
            <a:r>
              <a:rPr lang="en-GB" sz="2400" dirty="0"/>
              <a:t>Estimate costs</a:t>
            </a:r>
          </a:p>
          <a:p>
            <a:r>
              <a:rPr lang="en-GB" sz="2400" dirty="0"/>
              <a:t>Analyse competitors</a:t>
            </a:r>
          </a:p>
          <a:p>
            <a:r>
              <a:rPr lang="en-GB" sz="2400" dirty="0"/>
              <a:t>Select pricing strategy</a:t>
            </a:r>
          </a:p>
          <a:p>
            <a:r>
              <a:rPr lang="en-GB" sz="2400" dirty="0"/>
              <a:t>Select final price </a:t>
            </a:r>
          </a:p>
        </p:txBody>
      </p:sp>
      <p:sp>
        <p:nvSpPr>
          <p:cNvPr id="4" name="Footer Placeholder 3">
            <a:extLst>
              <a:ext uri="{FF2B5EF4-FFF2-40B4-BE49-F238E27FC236}">
                <a16:creationId xmlns:a16="http://schemas.microsoft.com/office/drawing/2014/main" id="{ADC9BD15-1BAD-3C0E-02E8-837F0F1DCCB9}"/>
              </a:ext>
            </a:extLst>
          </p:cNvPr>
          <p:cNvSpPr>
            <a:spLocks noGrp="1"/>
          </p:cNvSpPr>
          <p:nvPr>
            <p:ph type="ftr" sz="quarter" idx="11"/>
          </p:nvPr>
        </p:nvSpPr>
        <p:spPr>
          <a:xfrm>
            <a:off x="581192" y="6400800"/>
            <a:ext cx="6917210" cy="365125"/>
          </a:xfrm>
        </p:spPr>
        <p:txBody>
          <a:bodyPr>
            <a:normAutofit/>
          </a:bodyPr>
          <a:lstStyle/>
          <a:p>
            <a:endParaRPr lang="en-US">
              <a:solidFill>
                <a:srgbClr val="8CBBED"/>
              </a:solidFill>
            </a:endParaRPr>
          </a:p>
        </p:txBody>
      </p:sp>
      <p:sp>
        <p:nvSpPr>
          <p:cNvPr id="5" name="Slide Number Placeholder 4">
            <a:extLst>
              <a:ext uri="{FF2B5EF4-FFF2-40B4-BE49-F238E27FC236}">
                <a16:creationId xmlns:a16="http://schemas.microsoft.com/office/drawing/2014/main" id="{2690A9CA-2523-AA52-5C6F-F43448D6C564}"/>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8CBBED"/>
                </a:solidFill>
              </a:rPr>
              <a:pPr>
                <a:spcAft>
                  <a:spcPts val="600"/>
                </a:spcAft>
              </a:pPr>
              <a:t>39</a:t>
            </a:fld>
            <a:endParaRPr lang="en-US">
              <a:solidFill>
                <a:srgbClr val="8CBBED"/>
              </a:solidFill>
            </a:endParaRPr>
          </a:p>
        </p:txBody>
      </p:sp>
    </p:spTree>
    <p:extLst>
      <p:ext uri="{BB962C8B-B14F-4D97-AF65-F5344CB8AC3E}">
        <p14:creationId xmlns:p14="http://schemas.microsoft.com/office/powerpoint/2010/main" val="4070100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5810F-BEF9-5E1E-6824-AA6A049FD7F9}"/>
              </a:ext>
            </a:extLst>
          </p:cNvPr>
          <p:cNvSpPr>
            <a:spLocks noGrp="1"/>
          </p:cNvSpPr>
          <p:nvPr>
            <p:ph type="title"/>
          </p:nvPr>
        </p:nvSpPr>
        <p:spPr>
          <a:xfrm>
            <a:off x="581192" y="702156"/>
            <a:ext cx="11029616" cy="681167"/>
          </a:xfrm>
        </p:spPr>
        <p:txBody>
          <a:bodyPr/>
          <a:lstStyle/>
          <a:p>
            <a:r>
              <a:rPr lang="en-GB" dirty="0"/>
              <a:t>Pricing strategy</a:t>
            </a:r>
          </a:p>
        </p:txBody>
      </p:sp>
      <p:sp>
        <p:nvSpPr>
          <p:cNvPr id="4" name="Footer Placeholder 3">
            <a:extLst>
              <a:ext uri="{FF2B5EF4-FFF2-40B4-BE49-F238E27FC236}">
                <a16:creationId xmlns:a16="http://schemas.microsoft.com/office/drawing/2014/main" id="{E971DD62-E22E-BDC5-F0BA-A44BE47545B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8384C4-2205-ECAE-16BB-C12B2A5BE777}"/>
              </a:ext>
            </a:extLst>
          </p:cNvPr>
          <p:cNvSpPr>
            <a:spLocks noGrp="1"/>
          </p:cNvSpPr>
          <p:nvPr>
            <p:ph type="sldNum" sz="quarter" idx="12"/>
          </p:nvPr>
        </p:nvSpPr>
        <p:spPr/>
        <p:txBody>
          <a:bodyPr/>
          <a:lstStyle/>
          <a:p>
            <a:fld id="{3A98EE3D-8CD1-4C3F-BD1C-C98C9596463C}" type="slidenum">
              <a:rPr lang="en-US" smtClean="0"/>
              <a:t>40</a:t>
            </a:fld>
            <a:endParaRPr lang="en-US" dirty="0"/>
          </a:p>
        </p:txBody>
      </p:sp>
      <p:graphicFrame>
        <p:nvGraphicFramePr>
          <p:cNvPr id="7" name="TextBox 6">
            <a:extLst>
              <a:ext uri="{FF2B5EF4-FFF2-40B4-BE49-F238E27FC236}">
                <a16:creationId xmlns:a16="http://schemas.microsoft.com/office/drawing/2014/main" id="{13AA3106-BE42-AD81-B7EC-1FBB3F62363A}"/>
              </a:ext>
            </a:extLst>
          </p:cNvPr>
          <p:cNvGraphicFramePr/>
          <p:nvPr>
            <p:extLst>
              <p:ext uri="{D42A27DB-BD31-4B8C-83A1-F6EECF244321}">
                <p14:modId xmlns:p14="http://schemas.microsoft.com/office/powerpoint/2010/main" val="998995793"/>
              </p:ext>
            </p:extLst>
          </p:nvPr>
        </p:nvGraphicFramePr>
        <p:xfrm>
          <a:off x="275693" y="1570891"/>
          <a:ext cx="11670121" cy="49940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29656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7F8016E-837B-4C70-B44C-E1627C028C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5B9C6062-B8DD-49CC-9F05-D6DF7ABB6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0F846FCA-97FF-4271-8B97-C14BD3AA9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Title 1">
            <a:extLst>
              <a:ext uri="{FF2B5EF4-FFF2-40B4-BE49-F238E27FC236}">
                <a16:creationId xmlns:a16="http://schemas.microsoft.com/office/drawing/2014/main" id="{343EB22B-005C-D211-5C45-F542DBCEE06A}"/>
              </a:ext>
            </a:extLst>
          </p:cNvPr>
          <p:cNvSpPr>
            <a:spLocks noGrp="1"/>
          </p:cNvSpPr>
          <p:nvPr>
            <p:ph type="title"/>
          </p:nvPr>
        </p:nvSpPr>
        <p:spPr>
          <a:xfrm>
            <a:off x="581192" y="702156"/>
            <a:ext cx="11029616" cy="895825"/>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Impact of economy on pricing strategies – example</a:t>
            </a:r>
          </a:p>
        </p:txBody>
      </p:sp>
      <p:sp useBgFill="1">
        <p:nvSpPr>
          <p:cNvPr id="23" name="Rectangle 22">
            <a:extLst>
              <a:ext uri="{FF2B5EF4-FFF2-40B4-BE49-F238E27FC236}">
                <a16:creationId xmlns:a16="http://schemas.microsoft.com/office/drawing/2014/main" id="{4E50CB51-B365-4D56-A15E-771C28177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17694" cy="4045683"/>
          </a:xfrm>
          <a:prstGeom prst="rect">
            <a:avLst/>
          </a:prstGeom>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2" name="Picture 1">
            <a:extLst>
              <a:ext uri="{FF2B5EF4-FFF2-40B4-BE49-F238E27FC236}">
                <a16:creationId xmlns:a16="http://schemas.microsoft.com/office/drawing/2014/main" id="{693181C4-A853-BFED-B120-DB5ACF726ABE}"/>
              </a:ext>
            </a:extLst>
          </p:cNvPr>
          <p:cNvPicPr>
            <a:picLocks noChangeAspect="1"/>
          </p:cNvPicPr>
          <p:nvPr/>
        </p:nvPicPr>
        <p:blipFill>
          <a:blip r:embed="rId2"/>
          <a:stretch>
            <a:fillRect/>
          </a:stretch>
        </p:blipFill>
        <p:spPr>
          <a:xfrm>
            <a:off x="611858" y="3698596"/>
            <a:ext cx="3372672" cy="948813"/>
          </a:xfrm>
          <a:prstGeom prst="rect">
            <a:avLst/>
          </a:prstGeom>
        </p:spPr>
      </p:pic>
      <p:sp useBgFill="1">
        <p:nvSpPr>
          <p:cNvPr id="25" name="Rectangle 24">
            <a:extLst>
              <a:ext uri="{FF2B5EF4-FFF2-40B4-BE49-F238E27FC236}">
                <a16:creationId xmlns:a16="http://schemas.microsoft.com/office/drawing/2014/main" id="{A8A1727F-C089-4657-91FA-76EA1BFCA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9496" y="2180496"/>
            <a:ext cx="1846504" cy="1992507"/>
          </a:xfrm>
          <a:prstGeom prst="rect">
            <a:avLst/>
          </a:prstGeom>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5" name="Picture 4">
            <a:extLst>
              <a:ext uri="{FF2B5EF4-FFF2-40B4-BE49-F238E27FC236}">
                <a16:creationId xmlns:a16="http://schemas.microsoft.com/office/drawing/2014/main" id="{514DA367-CBB4-3689-75BA-0D9F3F1A2654}"/>
              </a:ext>
            </a:extLst>
          </p:cNvPr>
          <p:cNvPicPr>
            <a:picLocks noChangeAspect="1"/>
          </p:cNvPicPr>
          <p:nvPr/>
        </p:nvPicPr>
        <p:blipFill>
          <a:blip r:embed="rId3"/>
          <a:stretch>
            <a:fillRect/>
          </a:stretch>
        </p:blipFill>
        <p:spPr>
          <a:xfrm>
            <a:off x="4488643" y="2361059"/>
            <a:ext cx="1377360" cy="1652832"/>
          </a:xfrm>
          <a:prstGeom prst="rect">
            <a:avLst/>
          </a:prstGeom>
        </p:spPr>
      </p:pic>
      <p:sp useBgFill="1">
        <p:nvSpPr>
          <p:cNvPr id="27" name="Rectangle 26">
            <a:extLst>
              <a:ext uri="{FF2B5EF4-FFF2-40B4-BE49-F238E27FC236}">
                <a16:creationId xmlns:a16="http://schemas.microsoft.com/office/drawing/2014/main" id="{6F1F3A4A-F23C-4AE4-BEEE-39B0621D0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233672"/>
            <a:ext cx="1854170" cy="1992507"/>
          </a:xfrm>
          <a:prstGeom prst="rect">
            <a:avLst/>
          </a:prstGeom>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1136234B-CE2C-CB4D-BEB7-7FC54FBEFB1D}"/>
              </a:ext>
            </a:extLst>
          </p:cNvPr>
          <p:cNvPicPr>
            <a:picLocks noChangeAspect="1"/>
          </p:cNvPicPr>
          <p:nvPr/>
        </p:nvPicPr>
        <p:blipFill>
          <a:blip r:embed="rId4"/>
          <a:stretch>
            <a:fillRect/>
          </a:stretch>
        </p:blipFill>
        <p:spPr>
          <a:xfrm>
            <a:off x="4438269" y="4490465"/>
            <a:ext cx="1496864" cy="1496864"/>
          </a:xfrm>
          <a:prstGeom prst="rect">
            <a:avLst/>
          </a:prstGeom>
        </p:spPr>
      </p:pic>
      <p:sp>
        <p:nvSpPr>
          <p:cNvPr id="12" name="TextBox 11">
            <a:extLst>
              <a:ext uri="{FF2B5EF4-FFF2-40B4-BE49-F238E27FC236}">
                <a16:creationId xmlns:a16="http://schemas.microsoft.com/office/drawing/2014/main" id="{B21CCBB4-CBCF-1CE6-ACE4-50462A9EBBD2}"/>
              </a:ext>
            </a:extLst>
          </p:cNvPr>
          <p:cNvSpPr txBox="1"/>
          <p:nvPr/>
        </p:nvSpPr>
        <p:spPr>
          <a:xfrm>
            <a:off x="6105150" y="1795717"/>
            <a:ext cx="5863329" cy="4863500"/>
          </a:xfrm>
          <a:prstGeom prst="rect">
            <a:avLst/>
          </a:prstGeom>
        </p:spPr>
        <p:txBody>
          <a:bodyPr vert="horz" lIns="91440" tIns="45720" rIns="91440" bIns="45720" rtlCol="0" anchor="ctr">
            <a:noAutofit/>
          </a:bodyPr>
          <a:lstStyle/>
          <a:p>
            <a:pPr marR="0" lvl="0" algn="l" defTabSz="457200" rtl="0" eaLnBrk="1" fontAlgn="auto" latinLnBrk="0" hangingPunct="1">
              <a:lnSpc>
                <a:spcPct val="90000"/>
              </a:lnSpc>
              <a:spcBef>
                <a:spcPct val="20000"/>
              </a:spcBef>
              <a:spcAft>
                <a:spcPts val="600"/>
              </a:spcAft>
              <a:buClr>
                <a:srgbClr val="1CADE4"/>
              </a:buClr>
              <a:buSzPct val="92000"/>
              <a:tabLst/>
              <a:defRPr/>
            </a:pPr>
            <a:r>
              <a:rPr kumimoji="0" lang="en-US"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Example: UK’s biggest supermarket Tesco</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As people tightened their purse strings, low-cost supermarket chains Aldi and Lidl gained traction</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b="1"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Aldi and Lidl:</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Smaller product line (about 2000)</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Reliance on cheaper brands</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Could provide customers with cheaper food without a loss of quality</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b="1"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Tesco:</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Big product line (about 40,000)</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Can’t press prices down as low as a chain that orders huge quantities of a smaller product range</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Result, Tesco needed to reposition itself in the market</a:t>
            </a:r>
          </a:p>
        </p:txBody>
      </p:sp>
      <p:sp>
        <p:nvSpPr>
          <p:cNvPr id="3" name="Footer Placeholder 2">
            <a:extLst>
              <a:ext uri="{FF2B5EF4-FFF2-40B4-BE49-F238E27FC236}">
                <a16:creationId xmlns:a16="http://schemas.microsoft.com/office/drawing/2014/main" id="{998F89A6-828B-D5CE-03DC-8278900917C7}"/>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4" name="Slide Number Placeholder 3">
            <a:extLst>
              <a:ext uri="{FF2B5EF4-FFF2-40B4-BE49-F238E27FC236}">
                <a16:creationId xmlns:a16="http://schemas.microsoft.com/office/drawing/2014/main" id="{AD278ABB-76B0-C6DE-D7D5-83EBF5AF8E0B}"/>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282550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E8C2-3389-EB2F-8FC6-753A7F39B9EE}"/>
              </a:ext>
            </a:extLst>
          </p:cNvPr>
          <p:cNvSpPr>
            <a:spLocks noGrp="1"/>
          </p:cNvSpPr>
          <p:nvPr>
            <p:ph type="title"/>
          </p:nvPr>
        </p:nvSpPr>
        <p:spPr>
          <a:xfrm>
            <a:off x="581192" y="702156"/>
            <a:ext cx="11029616" cy="750724"/>
          </a:xfrm>
        </p:spPr>
        <p:txBody>
          <a:bodyPr/>
          <a:lstStyle/>
          <a:p>
            <a:r>
              <a:rPr lang="en-GB" dirty="0"/>
              <a:t>Price Decisions</a:t>
            </a:r>
          </a:p>
        </p:txBody>
      </p:sp>
      <p:sp>
        <p:nvSpPr>
          <p:cNvPr id="3" name="Content Placeholder 2">
            <a:extLst>
              <a:ext uri="{FF2B5EF4-FFF2-40B4-BE49-F238E27FC236}">
                <a16:creationId xmlns:a16="http://schemas.microsoft.com/office/drawing/2014/main" id="{325E3A44-DD85-AA36-BC56-58D769DB859D}"/>
              </a:ext>
            </a:extLst>
          </p:cNvPr>
          <p:cNvSpPr>
            <a:spLocks noGrp="1"/>
          </p:cNvSpPr>
          <p:nvPr>
            <p:ph idx="1"/>
          </p:nvPr>
        </p:nvSpPr>
        <p:spPr>
          <a:xfrm>
            <a:off x="581192" y="1727200"/>
            <a:ext cx="11029615" cy="4248150"/>
          </a:xfrm>
        </p:spPr>
        <p:txBody>
          <a:bodyPr>
            <a:normAutofit lnSpcReduction="10000"/>
          </a:bodyPr>
          <a:lstStyle/>
          <a:p>
            <a:r>
              <a:rPr lang="en-GB" sz="2400" b="0" i="0" dirty="0">
                <a:solidFill>
                  <a:srgbClr val="000000"/>
                </a:solidFill>
                <a:effectLst/>
                <a:latin typeface="Franklin Gothic Book" panose="020B0503020102020204" pitchFamily="34" charset="0"/>
              </a:rPr>
              <a:t>The price element of the Marketing Mix pertains to how a company sets the monetary value for its products or services. </a:t>
            </a:r>
          </a:p>
          <a:p>
            <a:r>
              <a:rPr lang="en-GB" sz="2400" b="0" i="0" dirty="0">
                <a:solidFill>
                  <a:srgbClr val="000000"/>
                </a:solidFill>
                <a:effectLst/>
                <a:latin typeface="Franklin Gothic Book" panose="020B0503020102020204" pitchFamily="34" charset="0"/>
              </a:rPr>
              <a:t>Pricing decisions directly affect revenue generation and profit margins </a:t>
            </a:r>
          </a:p>
          <a:p>
            <a:r>
              <a:rPr lang="en-GB" sz="2400" i="0" dirty="0">
                <a:solidFill>
                  <a:srgbClr val="000000"/>
                </a:solidFill>
                <a:effectLst/>
                <a:latin typeface="Franklin Gothic Book" panose="020B0503020102020204" pitchFamily="34" charset="0"/>
              </a:rPr>
              <a:t>Metrics</a:t>
            </a:r>
            <a:r>
              <a:rPr lang="en-GB" sz="2400" b="0" i="0" dirty="0">
                <a:solidFill>
                  <a:srgbClr val="000000"/>
                </a:solidFill>
                <a:effectLst/>
                <a:latin typeface="Franklin Gothic Book" panose="020B0503020102020204" pitchFamily="34" charset="0"/>
              </a:rPr>
              <a:t> include pricing elasticity, gross profit margin, break-even point, and average transaction value. </a:t>
            </a:r>
          </a:p>
          <a:p>
            <a:r>
              <a:rPr lang="en-GB" sz="2400" b="0" i="0" dirty="0">
                <a:solidFill>
                  <a:srgbClr val="000000"/>
                </a:solidFill>
                <a:effectLst/>
                <a:latin typeface="Franklin Gothic Book" panose="020B0503020102020204" pitchFamily="34" charset="0"/>
              </a:rPr>
              <a:t>Effective pricing can optimize revenue, attract target customers, and enhance brand perception. </a:t>
            </a:r>
            <a:endParaRPr lang="en-GB" sz="2400" dirty="0">
              <a:solidFill>
                <a:srgbClr val="000000"/>
              </a:solidFill>
              <a:latin typeface="Franklin Gothic Book" panose="020B0503020102020204" pitchFamily="34" charset="0"/>
            </a:endParaRPr>
          </a:p>
          <a:p>
            <a:r>
              <a:rPr lang="en-GB" sz="2400" b="0" i="0" dirty="0">
                <a:solidFill>
                  <a:srgbClr val="000000"/>
                </a:solidFill>
                <a:effectLst/>
                <a:latin typeface="Franklin Gothic Book" panose="020B0503020102020204" pitchFamily="34" charset="0"/>
              </a:rPr>
              <a:t>Poor pricing strategies can lead to lost sales, decreased profitability, or perceptions of overpricing or underdelivering. </a:t>
            </a:r>
            <a:endParaRPr lang="en-GB" sz="2200" dirty="0">
              <a:latin typeface="Franklin Gothic Book" panose="020B0503020102020204" pitchFamily="34" charset="0"/>
            </a:endParaRPr>
          </a:p>
        </p:txBody>
      </p:sp>
      <p:sp>
        <p:nvSpPr>
          <p:cNvPr id="4" name="Footer Placeholder 3">
            <a:extLst>
              <a:ext uri="{FF2B5EF4-FFF2-40B4-BE49-F238E27FC236}">
                <a16:creationId xmlns:a16="http://schemas.microsoft.com/office/drawing/2014/main" id="{6512F080-C49F-9CD6-6728-26DEA2D5040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B799355-D487-817D-C639-62CB9A29FBF7}"/>
              </a:ext>
            </a:extLst>
          </p:cNvPr>
          <p:cNvSpPr>
            <a:spLocks noGrp="1"/>
          </p:cNvSpPr>
          <p:nvPr>
            <p:ph type="sldNum" sz="quarter" idx="12"/>
          </p:nvPr>
        </p:nvSpPr>
        <p:spPr/>
        <p:txBody>
          <a:bodyPr/>
          <a:lstStyle/>
          <a:p>
            <a:fld id="{3A98EE3D-8CD1-4C3F-BD1C-C98C9596463C}" type="slidenum">
              <a:rPr lang="en-US" smtClean="0"/>
              <a:t>42</a:t>
            </a:fld>
            <a:endParaRPr lang="en-US" dirty="0"/>
          </a:p>
        </p:txBody>
      </p:sp>
    </p:spTree>
    <p:extLst>
      <p:ext uri="{BB962C8B-B14F-4D97-AF65-F5344CB8AC3E}">
        <p14:creationId xmlns:p14="http://schemas.microsoft.com/office/powerpoint/2010/main" val="2241166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833119"/>
          </a:xfrm>
        </p:spPr>
        <p:txBody>
          <a:bodyPr vert="horz" lIns="91440" tIns="45720" rIns="91440" bIns="45720" rtlCol="0" anchor="b">
            <a:normAutofit/>
          </a:bodyPr>
          <a:lstStyle/>
          <a:p>
            <a:r>
              <a:rPr lang="en-US" sz="3600" dirty="0">
                <a:solidFill>
                  <a:srgbClr val="FFFFFF"/>
                </a:solidFill>
              </a:rPr>
              <a:t>P – place</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43</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5053" y="1523888"/>
            <a:ext cx="6764864" cy="3786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703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1218CB5-7154-378E-4584-3F695FDA1626}"/>
              </a:ext>
            </a:extLst>
          </p:cNvPr>
          <p:cNvSpPr>
            <a:spLocks noGrp="1"/>
          </p:cNvSpPr>
          <p:nvPr>
            <p:ph type="title"/>
          </p:nvPr>
        </p:nvSpPr>
        <p:spPr>
          <a:xfrm>
            <a:off x="601255" y="702155"/>
            <a:ext cx="3409783" cy="1300365"/>
          </a:xfrm>
        </p:spPr>
        <p:txBody>
          <a:bodyPr>
            <a:normAutofit/>
          </a:bodyPr>
          <a:lstStyle/>
          <a:p>
            <a:r>
              <a:rPr lang="en-GB">
                <a:solidFill>
                  <a:srgbClr val="FFFFFF"/>
                </a:solidFill>
              </a:rPr>
              <a:t>place</a:t>
            </a:r>
          </a:p>
        </p:txBody>
      </p:sp>
      <p:sp>
        <p:nvSpPr>
          <p:cNvPr id="3" name="Content Placeholder 2">
            <a:extLst>
              <a:ext uri="{FF2B5EF4-FFF2-40B4-BE49-F238E27FC236}">
                <a16:creationId xmlns:a16="http://schemas.microsoft.com/office/drawing/2014/main" id="{B443FD29-2EF7-FD7F-493B-0CA18CED7ABC}"/>
              </a:ext>
            </a:extLst>
          </p:cNvPr>
          <p:cNvSpPr>
            <a:spLocks noGrp="1"/>
          </p:cNvSpPr>
          <p:nvPr>
            <p:ph idx="1"/>
          </p:nvPr>
        </p:nvSpPr>
        <p:spPr>
          <a:xfrm>
            <a:off x="601255" y="2177142"/>
            <a:ext cx="3409782" cy="3823607"/>
          </a:xfrm>
        </p:spPr>
        <p:txBody>
          <a:bodyPr>
            <a:normAutofit/>
          </a:bodyPr>
          <a:lstStyle/>
          <a:p>
            <a:r>
              <a:rPr lang="en-GB" sz="2400" dirty="0">
                <a:solidFill>
                  <a:srgbClr val="FFFFFF"/>
                </a:solidFill>
              </a:rPr>
              <a:t>Refers to </a:t>
            </a:r>
            <a:r>
              <a:rPr lang="en-GB" sz="2400" b="1" i="1" dirty="0">
                <a:solidFill>
                  <a:srgbClr val="00B0F0"/>
                </a:solidFill>
              </a:rPr>
              <a:t>where</a:t>
            </a:r>
            <a:r>
              <a:rPr lang="en-GB" sz="2400" dirty="0">
                <a:solidFill>
                  <a:srgbClr val="FFFFFF"/>
                </a:solidFill>
              </a:rPr>
              <a:t> the product is purchased from and how it is </a:t>
            </a:r>
            <a:r>
              <a:rPr lang="en-GB" sz="2400" b="1" i="1" dirty="0">
                <a:solidFill>
                  <a:srgbClr val="00B0F0"/>
                </a:solidFill>
              </a:rPr>
              <a:t>distributed</a:t>
            </a:r>
          </a:p>
          <a:p>
            <a:endParaRPr lang="en-GB" dirty="0">
              <a:solidFill>
                <a:srgbClr val="FFFFFF"/>
              </a:solidFill>
            </a:endParaRPr>
          </a:p>
        </p:txBody>
      </p:sp>
      <p:pic>
        <p:nvPicPr>
          <p:cNvPr id="6" name="Picture 2" descr="What makes a place a place?. by Rahmin Eslami | by Hornall Anderson | HA  Perspectives | Medium">
            <a:extLst>
              <a:ext uri="{FF2B5EF4-FFF2-40B4-BE49-F238E27FC236}">
                <a16:creationId xmlns:a16="http://schemas.microsoft.com/office/drawing/2014/main" id="{8093D265-DF60-1F28-5B04-ACCC7EFE53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5799870" y="936141"/>
            <a:ext cx="4416225" cy="4968305"/>
          </a:xfrm>
          <a:prstGeom prst="rect">
            <a:avLst/>
          </a:prstGeom>
          <a:solidFill>
            <a:srgbClr val="FFFFFF"/>
          </a:solidFill>
        </p:spPr>
      </p:pic>
      <p:sp>
        <p:nvSpPr>
          <p:cNvPr id="4" name="Footer Placeholder 3">
            <a:extLst>
              <a:ext uri="{FF2B5EF4-FFF2-40B4-BE49-F238E27FC236}">
                <a16:creationId xmlns:a16="http://schemas.microsoft.com/office/drawing/2014/main" id="{52D7FA58-F063-10F6-849A-6DC0EBC47448}"/>
              </a:ext>
            </a:extLst>
          </p:cNvPr>
          <p:cNvSpPr>
            <a:spLocks noGrp="1"/>
          </p:cNvSpPr>
          <p:nvPr>
            <p:ph type="ftr" sz="quarter" idx="11"/>
          </p:nvPr>
        </p:nvSpPr>
        <p:spPr>
          <a:xfrm>
            <a:off x="581192" y="6400800"/>
            <a:ext cx="6917210" cy="365125"/>
          </a:xfrm>
        </p:spPr>
        <p:txBody>
          <a:bodyPr>
            <a:normAutofit/>
          </a:bodyPr>
          <a:lstStyle/>
          <a:p>
            <a:endParaRPr lang="en-US">
              <a:solidFill>
                <a:srgbClr val="72DAE7"/>
              </a:solidFill>
            </a:endParaRPr>
          </a:p>
        </p:txBody>
      </p:sp>
      <p:sp>
        <p:nvSpPr>
          <p:cNvPr id="5" name="Slide Number Placeholder 4">
            <a:extLst>
              <a:ext uri="{FF2B5EF4-FFF2-40B4-BE49-F238E27FC236}">
                <a16:creationId xmlns:a16="http://schemas.microsoft.com/office/drawing/2014/main" id="{8BFD5136-D4C5-F9DB-FEFE-CFA789571680}"/>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72DAE7"/>
                </a:solidFill>
              </a:rPr>
              <a:pPr>
                <a:spcAft>
                  <a:spcPts val="600"/>
                </a:spcAft>
              </a:pPr>
              <a:t>44</a:t>
            </a:fld>
            <a:endParaRPr lang="en-US">
              <a:solidFill>
                <a:srgbClr val="72DAE7"/>
              </a:solidFill>
            </a:endParaRPr>
          </a:p>
        </p:txBody>
      </p:sp>
    </p:spTree>
    <p:extLst>
      <p:ext uri="{BB962C8B-B14F-4D97-AF65-F5344CB8AC3E}">
        <p14:creationId xmlns:p14="http://schemas.microsoft.com/office/powerpoint/2010/main" val="2960010554"/>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9A14-E18C-55D7-9485-87CE7E4FEA17}"/>
              </a:ext>
            </a:extLst>
          </p:cNvPr>
          <p:cNvSpPr>
            <a:spLocks noGrp="1"/>
          </p:cNvSpPr>
          <p:nvPr>
            <p:ph type="title"/>
          </p:nvPr>
        </p:nvSpPr>
        <p:spPr>
          <a:xfrm>
            <a:off x="581192" y="702156"/>
            <a:ext cx="11029616" cy="1188720"/>
          </a:xfrm>
        </p:spPr>
        <p:txBody>
          <a:bodyPr>
            <a:normAutofit/>
          </a:bodyPr>
          <a:lstStyle/>
          <a:p>
            <a:r>
              <a:rPr lang="en-GB"/>
              <a:t>distribution</a:t>
            </a:r>
            <a:endParaRPr lang="en-GB" dirty="0"/>
          </a:p>
        </p:txBody>
      </p:sp>
      <p:sp>
        <p:nvSpPr>
          <p:cNvPr id="11" name="Rectangle 10">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ardboard boxes on conveyor belt">
            <a:extLst>
              <a:ext uri="{FF2B5EF4-FFF2-40B4-BE49-F238E27FC236}">
                <a16:creationId xmlns:a16="http://schemas.microsoft.com/office/drawing/2014/main" id="{68800BA7-BFA6-326F-1341-7C1E3C723ACE}"/>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3" b="-3"/>
          <a:stretch/>
        </p:blipFill>
        <p:spPr>
          <a:xfrm>
            <a:off x="581192" y="2347105"/>
            <a:ext cx="5000008" cy="3657663"/>
          </a:xfrm>
          <a:prstGeom prst="rect">
            <a:avLst/>
          </a:prstGeom>
          <a:noFill/>
        </p:spPr>
      </p:pic>
      <p:sp>
        <p:nvSpPr>
          <p:cNvPr id="3" name="Content Placeholder 2">
            <a:extLst>
              <a:ext uri="{FF2B5EF4-FFF2-40B4-BE49-F238E27FC236}">
                <a16:creationId xmlns:a16="http://schemas.microsoft.com/office/drawing/2014/main" id="{335C58F9-EACB-4CB4-F2D2-1CFC1E1A026A}"/>
              </a:ext>
            </a:extLst>
          </p:cNvPr>
          <p:cNvSpPr>
            <a:spLocks noGrp="1"/>
          </p:cNvSpPr>
          <p:nvPr>
            <p:ph idx="1"/>
          </p:nvPr>
        </p:nvSpPr>
        <p:spPr>
          <a:xfrm>
            <a:off x="6083378" y="1257786"/>
            <a:ext cx="6037502" cy="4898058"/>
          </a:xfrm>
        </p:spPr>
        <p:txBody>
          <a:bodyPr>
            <a:normAutofit fontScale="92500" lnSpcReduction="20000"/>
          </a:bodyPr>
          <a:lstStyle/>
          <a:p>
            <a:r>
              <a:rPr lang="en-GB" sz="2200" b="1" dirty="0">
                <a:solidFill>
                  <a:srgbClr val="00B0F0"/>
                </a:solidFill>
              </a:rPr>
              <a:t>Distribution </a:t>
            </a:r>
            <a:r>
              <a:rPr lang="en-GB" sz="2200" dirty="0"/>
              <a:t>is the process of moving products from its manufacturing source to its customers.</a:t>
            </a:r>
          </a:p>
          <a:p>
            <a:r>
              <a:rPr lang="en-GB" sz="2200" dirty="0"/>
              <a:t>Two forms of Distribution:</a:t>
            </a: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r>
              <a:rPr lang="en-GB" sz="1800" b="1" dirty="0">
                <a:solidFill>
                  <a:srgbClr val="00B0F0"/>
                </a:solidFill>
              </a:rPr>
              <a:t>Indirect </a:t>
            </a: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marL="324000" lvl="1" indent="0">
              <a:buNone/>
            </a:pPr>
            <a:endParaRPr lang="en-GB" sz="1800" b="1" dirty="0">
              <a:solidFill>
                <a:srgbClr val="00B0F0"/>
              </a:solidFill>
            </a:endParaRPr>
          </a:p>
          <a:p>
            <a:pPr lvl="1"/>
            <a:r>
              <a:rPr lang="en-GB" sz="1800" b="1" dirty="0">
                <a:solidFill>
                  <a:srgbClr val="00B0F0"/>
                </a:solidFill>
              </a:rPr>
              <a:t>Direct </a:t>
            </a:r>
          </a:p>
        </p:txBody>
      </p:sp>
      <p:sp>
        <p:nvSpPr>
          <p:cNvPr id="4" name="Footer Placeholder 3">
            <a:extLst>
              <a:ext uri="{FF2B5EF4-FFF2-40B4-BE49-F238E27FC236}">
                <a16:creationId xmlns:a16="http://schemas.microsoft.com/office/drawing/2014/main" id="{2BBC9523-2517-EA48-EBC4-574D9EE3ED4A}"/>
              </a:ext>
            </a:extLst>
          </p:cNvPr>
          <p:cNvSpPr>
            <a:spLocks noGrp="1"/>
          </p:cNvSpPr>
          <p:nvPr>
            <p:ph type="ftr" sz="quarter" idx="11"/>
          </p:nvPr>
        </p:nvSpPr>
        <p:spPr>
          <a:xfrm>
            <a:off x="581192" y="6423914"/>
            <a:ext cx="6917210" cy="365125"/>
          </a:xfrm>
        </p:spPr>
        <p:txBody>
          <a:bodyPr>
            <a:normAutofit/>
          </a:bodyPr>
          <a:lstStyle/>
          <a:p>
            <a:endParaRPr lang="en-US">
              <a:solidFill>
                <a:srgbClr val="2BE1A9"/>
              </a:solidFill>
            </a:endParaRPr>
          </a:p>
        </p:txBody>
      </p:sp>
      <p:sp>
        <p:nvSpPr>
          <p:cNvPr id="5" name="Slide Number Placeholder 4">
            <a:extLst>
              <a:ext uri="{FF2B5EF4-FFF2-40B4-BE49-F238E27FC236}">
                <a16:creationId xmlns:a16="http://schemas.microsoft.com/office/drawing/2014/main" id="{0CF27732-BDE8-8441-1E63-D096DF0EB39C}"/>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2BE1A9"/>
                </a:solidFill>
              </a:rPr>
              <a:pPr>
                <a:spcAft>
                  <a:spcPts val="600"/>
                </a:spcAft>
              </a:pPr>
              <a:t>45</a:t>
            </a:fld>
            <a:endParaRPr lang="en-US">
              <a:solidFill>
                <a:srgbClr val="2BE1A9"/>
              </a:solidFill>
            </a:endParaRPr>
          </a:p>
        </p:txBody>
      </p:sp>
      <p:pic>
        <p:nvPicPr>
          <p:cNvPr id="9" name="Picture 8">
            <a:extLst>
              <a:ext uri="{FF2B5EF4-FFF2-40B4-BE49-F238E27FC236}">
                <a16:creationId xmlns:a16="http://schemas.microsoft.com/office/drawing/2014/main" id="{843C2A66-6005-7C6A-6C87-BBB96DB87E8B}"/>
              </a:ext>
            </a:extLst>
          </p:cNvPr>
          <p:cNvPicPr>
            <a:picLocks noChangeAspect="1"/>
          </p:cNvPicPr>
          <p:nvPr/>
        </p:nvPicPr>
        <p:blipFill>
          <a:blip r:embed="rId3"/>
          <a:stretch>
            <a:fillRect/>
          </a:stretch>
        </p:blipFill>
        <p:spPr>
          <a:xfrm>
            <a:off x="7657061" y="3251200"/>
            <a:ext cx="4208632" cy="2904644"/>
          </a:xfrm>
          <a:prstGeom prst="rect">
            <a:avLst/>
          </a:prstGeom>
        </p:spPr>
      </p:pic>
    </p:spTree>
    <p:extLst>
      <p:ext uri="{BB962C8B-B14F-4D97-AF65-F5344CB8AC3E}">
        <p14:creationId xmlns:p14="http://schemas.microsoft.com/office/powerpoint/2010/main" val="7885845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E8C2-3389-EB2F-8FC6-753A7F39B9EE}"/>
              </a:ext>
            </a:extLst>
          </p:cNvPr>
          <p:cNvSpPr>
            <a:spLocks noGrp="1"/>
          </p:cNvSpPr>
          <p:nvPr>
            <p:ph type="title"/>
          </p:nvPr>
        </p:nvSpPr>
        <p:spPr>
          <a:xfrm>
            <a:off x="581192" y="702156"/>
            <a:ext cx="11029616" cy="750724"/>
          </a:xfrm>
        </p:spPr>
        <p:txBody>
          <a:bodyPr/>
          <a:lstStyle/>
          <a:p>
            <a:r>
              <a:rPr lang="en-GB" dirty="0"/>
              <a:t>Place Decisions</a:t>
            </a:r>
          </a:p>
        </p:txBody>
      </p:sp>
      <p:sp>
        <p:nvSpPr>
          <p:cNvPr id="3" name="Content Placeholder 2">
            <a:extLst>
              <a:ext uri="{FF2B5EF4-FFF2-40B4-BE49-F238E27FC236}">
                <a16:creationId xmlns:a16="http://schemas.microsoft.com/office/drawing/2014/main" id="{325E3A44-DD85-AA36-BC56-58D769DB859D}"/>
              </a:ext>
            </a:extLst>
          </p:cNvPr>
          <p:cNvSpPr>
            <a:spLocks noGrp="1"/>
          </p:cNvSpPr>
          <p:nvPr>
            <p:ph idx="1"/>
          </p:nvPr>
        </p:nvSpPr>
        <p:spPr>
          <a:xfrm>
            <a:off x="581192" y="1727200"/>
            <a:ext cx="11029615" cy="4248150"/>
          </a:xfrm>
        </p:spPr>
        <p:txBody>
          <a:bodyPr>
            <a:normAutofit fontScale="92500" lnSpcReduction="20000"/>
          </a:bodyPr>
          <a:lstStyle/>
          <a:p>
            <a:r>
              <a:rPr lang="en-GB" sz="2400" b="0" i="0" dirty="0">
                <a:solidFill>
                  <a:srgbClr val="000000"/>
                </a:solidFill>
                <a:effectLst/>
              </a:rPr>
              <a:t>The place component of the Marketing Mix involves decisions related to the distribution and availability of a product or service. It focuses on making products accessible to the target market. </a:t>
            </a:r>
            <a:endParaRPr lang="en-GB" sz="2400" dirty="0">
              <a:solidFill>
                <a:srgbClr val="000000"/>
              </a:solidFill>
            </a:endParaRPr>
          </a:p>
          <a:p>
            <a:r>
              <a:rPr lang="en-GB" sz="2400" b="0" i="0" dirty="0">
                <a:solidFill>
                  <a:srgbClr val="000000"/>
                </a:solidFill>
                <a:effectLst/>
              </a:rPr>
              <a:t>Place decisions encompass channel selection (e.g., direct, retail, e-commerce), logistics, inventory management, warehousing, and supply chain optimisation.</a:t>
            </a:r>
          </a:p>
          <a:p>
            <a:r>
              <a:rPr lang="en-GB" sz="2400" b="0" i="0" dirty="0">
                <a:solidFill>
                  <a:srgbClr val="000000"/>
                </a:solidFill>
                <a:effectLst/>
              </a:rPr>
              <a:t>Metrics for place include distribution efficiency, lead times, inventory turnover, and channel performance. </a:t>
            </a:r>
          </a:p>
          <a:p>
            <a:r>
              <a:rPr lang="en-GB" sz="2400" b="0" i="0" dirty="0">
                <a:solidFill>
                  <a:srgbClr val="000000"/>
                </a:solidFill>
                <a:effectLst/>
              </a:rPr>
              <a:t>Effective distribution ensures products reach the right customers at the right time and location, improving market reach and accessibility. </a:t>
            </a:r>
            <a:endParaRPr lang="en-GB" sz="2400" dirty="0">
              <a:solidFill>
                <a:srgbClr val="000000"/>
              </a:solidFill>
            </a:endParaRPr>
          </a:p>
          <a:p>
            <a:r>
              <a:rPr lang="en-GB" sz="2400" b="0" i="0" dirty="0">
                <a:solidFill>
                  <a:srgbClr val="000000"/>
                </a:solidFill>
                <a:effectLst/>
              </a:rPr>
              <a:t>Poor distribution strategies can lead to stockouts, overstocking, delivery delays, or missed market opportunities. </a:t>
            </a:r>
            <a:endParaRPr lang="en-GB" sz="2200" dirty="0"/>
          </a:p>
        </p:txBody>
      </p:sp>
      <p:sp>
        <p:nvSpPr>
          <p:cNvPr id="4" name="Footer Placeholder 3">
            <a:extLst>
              <a:ext uri="{FF2B5EF4-FFF2-40B4-BE49-F238E27FC236}">
                <a16:creationId xmlns:a16="http://schemas.microsoft.com/office/drawing/2014/main" id="{6512F080-C49F-9CD6-6728-26DEA2D5040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B799355-D487-817D-C639-62CB9A29FBF7}"/>
              </a:ext>
            </a:extLst>
          </p:cNvPr>
          <p:cNvSpPr>
            <a:spLocks noGrp="1"/>
          </p:cNvSpPr>
          <p:nvPr>
            <p:ph type="sldNum" sz="quarter" idx="12"/>
          </p:nvPr>
        </p:nvSpPr>
        <p:spPr/>
        <p:txBody>
          <a:bodyPr/>
          <a:lstStyle/>
          <a:p>
            <a:fld id="{3A98EE3D-8CD1-4C3F-BD1C-C98C9596463C}" type="slidenum">
              <a:rPr lang="en-US" smtClean="0"/>
              <a:t>46</a:t>
            </a:fld>
            <a:endParaRPr lang="en-US" dirty="0"/>
          </a:p>
        </p:txBody>
      </p:sp>
    </p:spTree>
    <p:extLst>
      <p:ext uri="{BB962C8B-B14F-4D97-AF65-F5344CB8AC3E}">
        <p14:creationId xmlns:p14="http://schemas.microsoft.com/office/powerpoint/2010/main" val="18621465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P – promotion</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FFFFFF"/>
                </a:solidFill>
                <a:effectLst/>
                <a:uLnTx/>
                <a:uFillTx/>
              </a:rPr>
              <a:pPr marR="0" lvl="0" indent="0" defTabSz="457200" fontAlgn="auto">
                <a:spcBef>
                  <a:spcPts val="0"/>
                </a:spcBef>
                <a:spcAft>
                  <a:spcPts val="600"/>
                </a:spcAft>
                <a:buClrTx/>
                <a:buSzTx/>
                <a:buFontTx/>
                <a:buNone/>
                <a:tabLst/>
                <a:defRPr/>
              </a:pPr>
              <a:t>47</a:t>
            </a:fld>
            <a:endParaRPr kumimoji="0" lang="en-US" b="0" i="0" u="none" strike="noStrike" cap="none" spc="0" normalizeH="0" baseline="0" noProof="0">
              <a:ln>
                <a:noFill/>
              </a:ln>
              <a:solidFill>
                <a:srgbClr val="FFFFFF"/>
              </a:solidFill>
              <a:effectLst/>
              <a:uLnTx/>
              <a:uFillTx/>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mn-lt"/>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5053" y="1523888"/>
            <a:ext cx="6764864" cy="3786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44155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652A671-30CB-5BEA-3984-26F07F447E1F}"/>
              </a:ext>
            </a:extLst>
          </p:cNvPr>
          <p:cNvSpPr>
            <a:spLocks noGrp="1"/>
          </p:cNvSpPr>
          <p:nvPr>
            <p:ph type="title"/>
          </p:nvPr>
        </p:nvSpPr>
        <p:spPr>
          <a:xfrm>
            <a:off x="672280" y="944752"/>
            <a:ext cx="3259016" cy="837156"/>
          </a:xfrm>
        </p:spPr>
        <p:txBody>
          <a:bodyPr>
            <a:normAutofit/>
          </a:bodyPr>
          <a:lstStyle/>
          <a:p>
            <a:r>
              <a:rPr lang="en-GB" dirty="0">
                <a:solidFill>
                  <a:srgbClr val="FFFFFF"/>
                </a:solidFill>
              </a:rPr>
              <a:t>promotion</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4546F1DB-6A62-D86A-BCAC-2DDC6B0BFFDC}"/>
              </a:ext>
            </a:extLst>
          </p:cNvPr>
          <p:cNvSpPr>
            <a:spLocks noGrp="1"/>
          </p:cNvSpPr>
          <p:nvPr>
            <p:ph idx="1"/>
          </p:nvPr>
        </p:nvSpPr>
        <p:spPr>
          <a:xfrm>
            <a:off x="671513" y="2125460"/>
            <a:ext cx="3032979" cy="4082507"/>
          </a:xfrm>
        </p:spPr>
        <p:txBody>
          <a:bodyPr anchor="t">
            <a:normAutofit/>
          </a:bodyPr>
          <a:lstStyle/>
          <a:p>
            <a:r>
              <a:rPr lang="en-GB" sz="2000" dirty="0">
                <a:solidFill>
                  <a:srgbClr val="FFFFFF"/>
                </a:solidFill>
              </a:rPr>
              <a:t>Various methods of </a:t>
            </a:r>
            <a:r>
              <a:rPr lang="en-GB" sz="2000" b="1" i="1" dirty="0">
                <a:solidFill>
                  <a:srgbClr val="FFFFFF"/>
                </a:solidFill>
              </a:rPr>
              <a:t>communicating</a:t>
            </a:r>
            <a:r>
              <a:rPr lang="en-GB" sz="2000" dirty="0">
                <a:solidFill>
                  <a:srgbClr val="FFFFFF"/>
                </a:solidFill>
              </a:rPr>
              <a:t> with your target audience</a:t>
            </a:r>
          </a:p>
          <a:p>
            <a:r>
              <a:rPr lang="en-GB" sz="2000" dirty="0">
                <a:solidFill>
                  <a:srgbClr val="FFFFFF"/>
                </a:solidFill>
              </a:rPr>
              <a:t>Aims to raise </a:t>
            </a:r>
            <a:r>
              <a:rPr lang="en-GB" sz="2000" b="1" i="1" dirty="0">
                <a:solidFill>
                  <a:srgbClr val="FFFFFF"/>
                </a:solidFill>
              </a:rPr>
              <a:t>awareness</a:t>
            </a:r>
            <a:r>
              <a:rPr lang="en-GB" sz="2000" dirty="0">
                <a:solidFill>
                  <a:srgbClr val="FFFFFF"/>
                </a:solidFill>
              </a:rPr>
              <a:t> of an organisation’s product or service to </a:t>
            </a:r>
            <a:r>
              <a:rPr lang="en-GB" sz="2000" b="1" i="1" dirty="0">
                <a:solidFill>
                  <a:srgbClr val="FFFFFF"/>
                </a:solidFill>
              </a:rPr>
              <a:t>generate sales</a:t>
            </a:r>
          </a:p>
          <a:p>
            <a:r>
              <a:rPr lang="en-GB" sz="2000" dirty="0">
                <a:solidFill>
                  <a:srgbClr val="FFFFFF"/>
                </a:solidFill>
              </a:rPr>
              <a:t>A common model for doing this is the AIDA model</a:t>
            </a:r>
          </a:p>
        </p:txBody>
      </p:sp>
      <p:pic>
        <p:nvPicPr>
          <p:cNvPr id="6" name="Picture 5">
            <a:extLst>
              <a:ext uri="{FF2B5EF4-FFF2-40B4-BE49-F238E27FC236}">
                <a16:creationId xmlns:a16="http://schemas.microsoft.com/office/drawing/2014/main" id="{88F83090-4C90-42FB-252A-0C187997D092}"/>
              </a:ext>
            </a:extLst>
          </p:cNvPr>
          <p:cNvPicPr>
            <a:picLocks noChangeAspect="1"/>
          </p:cNvPicPr>
          <p:nvPr/>
        </p:nvPicPr>
        <p:blipFill>
          <a:blip r:embed="rId2"/>
          <a:srcRect l="21409" r="3417" b="-1"/>
          <a:stretch>
            <a:fill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274D5DC3-1807-AC4B-A5DB-83975CDBB7A7}"/>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682D4EC-1DC8-4F5D-CD83-944163653F9D}"/>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48</a:t>
            </a:fld>
            <a:endPar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332275403"/>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FAD66-2FF5-6362-A1BB-7A583D5056F1}"/>
              </a:ext>
            </a:extLst>
          </p:cNvPr>
          <p:cNvSpPr>
            <a:spLocks noGrp="1"/>
          </p:cNvSpPr>
          <p:nvPr>
            <p:ph type="title"/>
          </p:nvPr>
        </p:nvSpPr>
        <p:spPr>
          <a:xfrm>
            <a:off x="672280" y="773799"/>
            <a:ext cx="4011480" cy="602306"/>
          </a:xfrm>
        </p:spPr>
        <p:txBody>
          <a:bodyPr>
            <a:normAutofit/>
          </a:bodyPr>
          <a:lstStyle/>
          <a:p>
            <a:r>
              <a:rPr lang="en-GB" dirty="0">
                <a:solidFill>
                  <a:schemeClr val="bg1">
                    <a:lumMod val="75000"/>
                    <a:lumOff val="25000"/>
                  </a:schemeClr>
                </a:solidFill>
              </a:rPr>
              <a:t>Promotions mix</a:t>
            </a:r>
          </a:p>
        </p:txBody>
      </p:sp>
      <p:sp>
        <p:nvSpPr>
          <p:cNvPr id="3" name="Content Placeholder 2">
            <a:extLst>
              <a:ext uri="{FF2B5EF4-FFF2-40B4-BE49-F238E27FC236}">
                <a16:creationId xmlns:a16="http://schemas.microsoft.com/office/drawing/2014/main" id="{92C8C0B5-96D2-0B0B-8394-ACDF15D075E8}"/>
              </a:ext>
            </a:extLst>
          </p:cNvPr>
          <p:cNvSpPr>
            <a:spLocks noGrp="1"/>
          </p:cNvSpPr>
          <p:nvPr>
            <p:ph idx="1"/>
          </p:nvPr>
        </p:nvSpPr>
        <p:spPr>
          <a:xfrm>
            <a:off x="446535" y="655688"/>
            <a:ext cx="5102210" cy="5052931"/>
          </a:xfrm>
          <a:solidFill>
            <a:schemeClr val="accent2"/>
          </a:solidFill>
        </p:spPr>
        <p:txBody>
          <a:bodyPr anchor="t">
            <a:noAutofit/>
          </a:bodyPr>
          <a:lstStyle/>
          <a:p>
            <a:pPr>
              <a:lnSpc>
                <a:spcPct val="90000"/>
              </a:lnSpc>
            </a:pPr>
            <a:r>
              <a:rPr lang="en-GB" sz="2000" dirty="0">
                <a:solidFill>
                  <a:schemeClr val="bg1">
                    <a:lumMod val="75000"/>
                    <a:lumOff val="25000"/>
                  </a:schemeClr>
                </a:solidFill>
              </a:rPr>
              <a:t>Refers to the specific blend of tools the company can use to communicate customer value and build customer relationships persuasively</a:t>
            </a:r>
          </a:p>
          <a:p>
            <a:pPr>
              <a:lnSpc>
                <a:spcPct val="90000"/>
              </a:lnSpc>
            </a:pPr>
            <a:r>
              <a:rPr lang="en-GB" sz="2000" dirty="0">
                <a:solidFill>
                  <a:schemeClr val="bg1">
                    <a:lumMod val="75000"/>
                    <a:lumOff val="25000"/>
                  </a:schemeClr>
                </a:solidFill>
              </a:rPr>
              <a:t>The core of any promotions mix includes six key elements:</a:t>
            </a:r>
          </a:p>
          <a:p>
            <a:pPr lvl="1">
              <a:lnSpc>
                <a:spcPct val="90000"/>
              </a:lnSpc>
            </a:pPr>
            <a:r>
              <a:rPr lang="en-GB" sz="2000" dirty="0">
                <a:solidFill>
                  <a:schemeClr val="bg1">
                    <a:lumMod val="75000"/>
                    <a:lumOff val="25000"/>
                  </a:schemeClr>
                </a:solidFill>
              </a:rPr>
              <a:t>Advertising</a:t>
            </a:r>
          </a:p>
          <a:p>
            <a:pPr lvl="1">
              <a:lnSpc>
                <a:spcPct val="90000"/>
              </a:lnSpc>
            </a:pPr>
            <a:r>
              <a:rPr lang="en-GB" sz="2000" dirty="0">
                <a:solidFill>
                  <a:schemeClr val="bg1">
                    <a:lumMod val="75000"/>
                    <a:lumOff val="25000"/>
                  </a:schemeClr>
                </a:solidFill>
              </a:rPr>
              <a:t>Sales promotion</a:t>
            </a:r>
          </a:p>
          <a:p>
            <a:pPr lvl="1">
              <a:lnSpc>
                <a:spcPct val="90000"/>
              </a:lnSpc>
            </a:pPr>
            <a:r>
              <a:rPr lang="en-GB" sz="2000" dirty="0">
                <a:solidFill>
                  <a:schemeClr val="bg1">
                    <a:lumMod val="75000"/>
                    <a:lumOff val="25000"/>
                  </a:schemeClr>
                </a:solidFill>
              </a:rPr>
              <a:t>Personal selling</a:t>
            </a:r>
          </a:p>
          <a:p>
            <a:pPr lvl="1">
              <a:lnSpc>
                <a:spcPct val="90000"/>
              </a:lnSpc>
            </a:pPr>
            <a:r>
              <a:rPr lang="en-GB" sz="2000" dirty="0">
                <a:solidFill>
                  <a:schemeClr val="bg1">
                    <a:lumMod val="75000"/>
                    <a:lumOff val="25000"/>
                  </a:schemeClr>
                </a:solidFill>
              </a:rPr>
              <a:t>Public relations (PR)</a:t>
            </a:r>
          </a:p>
          <a:p>
            <a:pPr lvl="1">
              <a:lnSpc>
                <a:spcPct val="90000"/>
              </a:lnSpc>
            </a:pPr>
            <a:r>
              <a:rPr lang="en-GB" sz="2000" dirty="0">
                <a:solidFill>
                  <a:schemeClr val="bg1">
                    <a:lumMod val="75000"/>
                    <a:lumOff val="25000"/>
                  </a:schemeClr>
                </a:solidFill>
              </a:rPr>
              <a:t>Direct marketing</a:t>
            </a:r>
          </a:p>
          <a:p>
            <a:pPr lvl="1">
              <a:lnSpc>
                <a:spcPct val="90000"/>
              </a:lnSpc>
            </a:pPr>
            <a:r>
              <a:rPr lang="en-GB" sz="2000" dirty="0">
                <a:solidFill>
                  <a:schemeClr val="bg1">
                    <a:lumMod val="75000"/>
                    <a:lumOff val="25000"/>
                  </a:schemeClr>
                </a:solidFill>
              </a:rPr>
              <a:t>Digital marketing</a:t>
            </a:r>
          </a:p>
        </p:txBody>
      </p:sp>
      <p:sp>
        <p:nvSpPr>
          <p:cNvPr id="4" name="Footer Placeholder 3">
            <a:extLst>
              <a:ext uri="{FF2B5EF4-FFF2-40B4-BE49-F238E27FC236}">
                <a16:creationId xmlns:a16="http://schemas.microsoft.com/office/drawing/2014/main" id="{2BE88D16-8752-4279-41F7-E3011A52217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D22172D-51CC-2E05-DF97-74F4BE4A6459}"/>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49</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E4E027C-7B02-C182-08B1-AA9A8E00538C}"/>
              </a:ext>
            </a:extLst>
          </p:cNvPr>
          <p:cNvSpPr txBox="1"/>
          <p:nvPr/>
        </p:nvSpPr>
        <p:spPr>
          <a:xfrm>
            <a:off x="446535" y="5777580"/>
            <a:ext cx="11405154" cy="424732"/>
          </a:xfrm>
          <a:prstGeom prst="rect">
            <a:avLst/>
          </a:prstGeom>
          <a:noFill/>
        </p:spPr>
        <p:txBody>
          <a:bodyPr wrap="square">
            <a:spAutoFit/>
          </a:bodyPr>
          <a:lstStyle/>
          <a:p>
            <a:pPr>
              <a:lnSpc>
                <a:spcPct val="90000"/>
              </a:lnSpc>
            </a:pPr>
            <a:r>
              <a:rPr lang="en-GB" sz="2400" b="1" dirty="0">
                <a:solidFill>
                  <a:srgbClr val="C00000"/>
                </a:solidFill>
              </a:rPr>
              <a:t>The Promotions Mix is often what people think ‘Marketing’ is, as it is most visible</a:t>
            </a:r>
          </a:p>
        </p:txBody>
      </p:sp>
      <p:graphicFrame>
        <p:nvGraphicFramePr>
          <p:cNvPr id="6" name="Content Placeholder 5">
            <a:extLst>
              <a:ext uri="{FF2B5EF4-FFF2-40B4-BE49-F238E27FC236}">
                <a16:creationId xmlns:a16="http://schemas.microsoft.com/office/drawing/2014/main" id="{7A4DD53B-F194-EF81-6C33-2D91556CA1FD}"/>
              </a:ext>
            </a:extLst>
          </p:cNvPr>
          <p:cNvGraphicFramePr>
            <a:graphicFrameLocks/>
          </p:cNvGraphicFramePr>
          <p:nvPr>
            <p:extLst>
              <p:ext uri="{D42A27DB-BD31-4B8C-83A1-F6EECF244321}">
                <p14:modId xmlns:p14="http://schemas.microsoft.com/office/powerpoint/2010/main" val="2266521423"/>
              </p:ext>
            </p:extLst>
          </p:nvPr>
        </p:nvGraphicFramePr>
        <p:xfrm>
          <a:off x="4552545" y="586727"/>
          <a:ext cx="7823028" cy="5121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82498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19FA68-2B73-645F-7492-FF7DAE284FCE}"/>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4" name="Slide Number Placeholder 3">
            <a:extLst>
              <a:ext uri="{FF2B5EF4-FFF2-40B4-BE49-F238E27FC236}">
                <a16:creationId xmlns:a16="http://schemas.microsoft.com/office/drawing/2014/main" id="{D7B7C962-B815-FBE0-72B3-55F82C187EA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Flowchart: Process 4">
            <a:extLst>
              <a:ext uri="{FF2B5EF4-FFF2-40B4-BE49-F238E27FC236}">
                <a16:creationId xmlns:a16="http://schemas.microsoft.com/office/drawing/2014/main" id="{7752BF6E-A20C-B0C1-4501-41C8B651E075}"/>
              </a:ext>
            </a:extLst>
          </p:cNvPr>
          <p:cNvSpPr/>
          <p:nvPr/>
        </p:nvSpPr>
        <p:spPr>
          <a:xfrm>
            <a:off x="575894" y="1491447"/>
            <a:ext cx="11029616" cy="783521"/>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Advertising: </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any paid form of non-personal presentation and promotion of ideas, goods or services by an organization</a:t>
            </a: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p:txBody>
      </p:sp>
      <p:sp>
        <p:nvSpPr>
          <p:cNvPr id="6" name="Flowchart: Process 5">
            <a:extLst>
              <a:ext uri="{FF2B5EF4-FFF2-40B4-BE49-F238E27FC236}">
                <a16:creationId xmlns:a16="http://schemas.microsoft.com/office/drawing/2014/main" id="{E6311E39-CAD5-72A7-C9EB-FA8130560727}"/>
              </a:ext>
            </a:extLst>
          </p:cNvPr>
          <p:cNvSpPr/>
          <p:nvPr/>
        </p:nvSpPr>
        <p:spPr>
          <a:xfrm>
            <a:off x="575894" y="2319914"/>
            <a:ext cx="11029616" cy="783521"/>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Sales Promotions: </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short-term incentives to encourage purchase of product or service, incl. limited-time sales events at retail stores (“The first 100 customers get 50% off a computer”). </a:t>
            </a:r>
          </a:p>
        </p:txBody>
      </p:sp>
      <p:sp>
        <p:nvSpPr>
          <p:cNvPr id="7" name="Flowchart: Process 6">
            <a:extLst>
              <a:ext uri="{FF2B5EF4-FFF2-40B4-BE49-F238E27FC236}">
                <a16:creationId xmlns:a16="http://schemas.microsoft.com/office/drawing/2014/main" id="{D7D5F45E-B63F-597D-6A90-62BDF6ACF0C9}"/>
              </a:ext>
            </a:extLst>
          </p:cNvPr>
          <p:cNvSpPr/>
          <p:nvPr/>
        </p:nvSpPr>
        <p:spPr>
          <a:xfrm>
            <a:off x="575894" y="3154774"/>
            <a:ext cx="11029616" cy="783521"/>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Personal Selling:</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 personal customer interactions by sales force to engage customers, make sales, and build customer relationships. (e.g. in-store selling by employees or door-to-door salesperson).</a:t>
            </a:r>
          </a:p>
        </p:txBody>
      </p:sp>
      <p:sp>
        <p:nvSpPr>
          <p:cNvPr id="8" name="Flowchart: Process 7">
            <a:extLst>
              <a:ext uri="{FF2B5EF4-FFF2-40B4-BE49-F238E27FC236}">
                <a16:creationId xmlns:a16="http://schemas.microsoft.com/office/drawing/2014/main" id="{8CB25D29-6386-63E6-2B09-8433C2561C3B}"/>
              </a:ext>
            </a:extLst>
          </p:cNvPr>
          <p:cNvSpPr/>
          <p:nvPr/>
        </p:nvSpPr>
        <p:spPr>
          <a:xfrm>
            <a:off x="575894" y="3986534"/>
            <a:ext cx="11029616" cy="900426"/>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Public Relations (PR):</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 building good relations with the company’s public stakeholders by obtaining publicity, building up a good corporate image, and handling unfavourable (e.g. negative) stories, events, and publicity</a:t>
            </a: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 </a:t>
            </a:r>
          </a:p>
        </p:txBody>
      </p:sp>
      <p:sp>
        <p:nvSpPr>
          <p:cNvPr id="9" name="Flowchart: Process 8">
            <a:extLst>
              <a:ext uri="{FF2B5EF4-FFF2-40B4-BE49-F238E27FC236}">
                <a16:creationId xmlns:a16="http://schemas.microsoft.com/office/drawing/2014/main" id="{98F6B7C0-E1AC-BA42-97F7-1B41174CE461}"/>
              </a:ext>
            </a:extLst>
          </p:cNvPr>
          <p:cNvSpPr/>
          <p:nvPr/>
        </p:nvSpPr>
        <p:spPr>
          <a:xfrm>
            <a:off x="575894" y="4964770"/>
            <a:ext cx="11029616" cy="783521"/>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Direct and Digital Marketing:</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 engaging with carefully targeted individual customers / communities to obtain immediate response and build long-term relationships.</a:t>
            </a:r>
          </a:p>
        </p:txBody>
      </p:sp>
      <p:sp>
        <p:nvSpPr>
          <p:cNvPr id="11" name="TextBox 10">
            <a:extLst>
              <a:ext uri="{FF2B5EF4-FFF2-40B4-BE49-F238E27FC236}">
                <a16:creationId xmlns:a16="http://schemas.microsoft.com/office/drawing/2014/main" id="{0A8D1F79-DC0D-3895-61CA-BC5653993D91}"/>
              </a:ext>
            </a:extLst>
          </p:cNvPr>
          <p:cNvSpPr txBox="1"/>
          <p:nvPr/>
        </p:nvSpPr>
        <p:spPr>
          <a:xfrm>
            <a:off x="586490" y="5748291"/>
            <a:ext cx="11019019" cy="707886"/>
          </a:xfrm>
          <a:prstGeom prst="rect">
            <a:avLst/>
          </a:prstGeom>
          <a:noFill/>
          <a:ln w="19050">
            <a:solidFill>
              <a:srgbClr val="FF0000"/>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F0000"/>
                </a:solidFill>
                <a:effectLst/>
                <a:uLnTx/>
                <a:uFillTx/>
                <a:latin typeface="Franklin Gothic Book" panose="020B0502020104020203"/>
                <a:ea typeface="+mn-ea"/>
                <a:cs typeface="+mn-cs"/>
              </a:rPr>
              <a:t>Crucial: coordinating the various elements to work together seamlessly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F0000"/>
                </a:solidFill>
                <a:effectLst/>
                <a:uLnTx/>
                <a:uFillTx/>
                <a:latin typeface="Franklin Gothic Book" panose="020B0502020104020203"/>
                <a:ea typeface="+mn-ea"/>
                <a:cs typeface="+mn-cs"/>
              </a:rPr>
              <a:t>(e.g. through careful crafting of an integrated marketing communications plan)</a:t>
            </a:r>
          </a:p>
        </p:txBody>
      </p:sp>
      <p:sp>
        <p:nvSpPr>
          <p:cNvPr id="12" name="Title 1">
            <a:extLst>
              <a:ext uri="{FF2B5EF4-FFF2-40B4-BE49-F238E27FC236}">
                <a16:creationId xmlns:a16="http://schemas.microsoft.com/office/drawing/2014/main" id="{6A8BC379-589E-930D-901F-F99054D5031E}"/>
              </a:ext>
            </a:extLst>
          </p:cNvPr>
          <p:cNvSpPr>
            <a:spLocks noGrp="1"/>
          </p:cNvSpPr>
          <p:nvPr>
            <p:ph type="title"/>
          </p:nvPr>
        </p:nvSpPr>
        <p:spPr>
          <a:xfrm>
            <a:off x="581192" y="702156"/>
            <a:ext cx="11029616" cy="558473"/>
          </a:xfrm>
        </p:spPr>
        <p:txBody>
          <a:bodyPr/>
          <a:lstStyle/>
          <a:p>
            <a:r>
              <a:rPr lang="en-GB" dirty="0"/>
              <a:t>Promotions mix – key elements</a:t>
            </a:r>
          </a:p>
        </p:txBody>
      </p:sp>
    </p:spTree>
    <p:extLst>
      <p:ext uri="{BB962C8B-B14F-4D97-AF65-F5344CB8AC3E}">
        <p14:creationId xmlns:p14="http://schemas.microsoft.com/office/powerpoint/2010/main" val="2262950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DIGITAL MARKETING TECHNIQUES (</a:t>
            </a:r>
            <a:r>
              <a:rPr lang="en-GB" sz="1400" b="1" dirty="0">
                <a:latin typeface="Arial" panose="020B0604020202020204" pitchFamily="34" charset="0"/>
                <a:cs typeface="Arial" panose="020B0604020202020204" pitchFamily="34" charset="0"/>
              </a:rPr>
              <a:t>Smart Insights</a:t>
            </a:r>
            <a:r>
              <a:rPr lang="en-GB" b="1" dirty="0">
                <a:latin typeface="Arial" panose="020B0604020202020204" pitchFamily="34" charset="0"/>
                <a:cs typeface="Arial" panose="020B0604020202020204" pitchFamily="34" charset="0"/>
              </a:rPr>
              <a:t>)</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51</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7" name="Picture 2">
            <a:extLst>
              <a:ext uri="{FF2B5EF4-FFF2-40B4-BE49-F238E27FC236}">
                <a16:creationId xmlns:a16="http://schemas.microsoft.com/office/drawing/2014/main" id="{02B54562-CA1A-1C21-C257-BAF89F097AE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964"/>
          <a:stretch/>
        </p:blipFill>
        <p:spPr bwMode="auto">
          <a:xfrm>
            <a:off x="313498" y="1651820"/>
            <a:ext cx="11488358" cy="4843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1059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6DF06-EC2B-8B52-2D52-E8A34A6A36A5}"/>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AC517149-B7F3-FBD9-001B-1542BEF7B61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588C1F6-8CB0-3718-B954-EFBF0FFB1105}"/>
              </a:ext>
            </a:extLst>
          </p:cNvPr>
          <p:cNvSpPr>
            <a:spLocks noGrp="1"/>
          </p:cNvSpPr>
          <p:nvPr>
            <p:ph type="sldNum" sz="quarter" idx="12"/>
          </p:nvPr>
        </p:nvSpPr>
        <p:spPr/>
        <p:txBody>
          <a:bodyPr/>
          <a:lstStyle/>
          <a:p>
            <a:fld id="{3A98EE3D-8CD1-4C3F-BD1C-C98C9596463C}" type="slidenum">
              <a:rPr lang="en-US" smtClean="0"/>
              <a:t>52</a:t>
            </a:fld>
            <a:endParaRPr lang="en-US" dirty="0"/>
          </a:p>
        </p:txBody>
      </p:sp>
      <p:pic>
        <p:nvPicPr>
          <p:cNvPr id="3074" name="Picture 2" descr="Marketing Communications Session 3 Marketing Communications Planning 3">
            <a:extLst>
              <a:ext uri="{FF2B5EF4-FFF2-40B4-BE49-F238E27FC236}">
                <a16:creationId xmlns:a16="http://schemas.microsoft.com/office/drawing/2014/main" id="{79A2B1CA-07A6-E630-E645-35BD367065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3749"/>
            <a:ext cx="12191999" cy="6745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47222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2D59-5F3C-7650-CB85-4EC312CA60F1}"/>
              </a:ext>
            </a:extLst>
          </p:cNvPr>
          <p:cNvSpPr>
            <a:spLocks noGrp="1"/>
          </p:cNvSpPr>
          <p:nvPr>
            <p:ph type="title"/>
          </p:nvPr>
        </p:nvSpPr>
        <p:spPr>
          <a:xfrm>
            <a:off x="581193" y="729658"/>
            <a:ext cx="11029616" cy="621622"/>
          </a:xfrm>
        </p:spPr>
        <p:txBody>
          <a:bodyPr>
            <a:normAutofit/>
          </a:bodyPr>
          <a:lstStyle/>
          <a:p>
            <a:r>
              <a:rPr lang="en-GB" dirty="0"/>
              <a:t>Public relations (PR)</a:t>
            </a:r>
          </a:p>
        </p:txBody>
      </p:sp>
      <p:sp>
        <p:nvSpPr>
          <p:cNvPr id="3" name="Content Placeholder 2">
            <a:extLst>
              <a:ext uri="{FF2B5EF4-FFF2-40B4-BE49-F238E27FC236}">
                <a16:creationId xmlns:a16="http://schemas.microsoft.com/office/drawing/2014/main" id="{978772C3-96A1-C3C7-2EF3-25818066FCD1}"/>
              </a:ext>
            </a:extLst>
          </p:cNvPr>
          <p:cNvSpPr>
            <a:spLocks noGrp="1"/>
          </p:cNvSpPr>
          <p:nvPr>
            <p:ph sz="half" idx="1"/>
          </p:nvPr>
        </p:nvSpPr>
        <p:spPr>
          <a:xfrm>
            <a:off x="581191" y="1625600"/>
            <a:ext cx="5194769" cy="4502742"/>
          </a:xfrm>
        </p:spPr>
        <p:txBody>
          <a:bodyPr>
            <a:noAutofit/>
          </a:bodyPr>
          <a:lstStyle/>
          <a:p>
            <a:r>
              <a:rPr lang="en-GB" sz="2000" dirty="0"/>
              <a:t>Commonly confused with advertising, but PR is very different!</a:t>
            </a:r>
          </a:p>
          <a:p>
            <a:r>
              <a:rPr lang="en-GB" sz="2000" dirty="0"/>
              <a:t>Aims to address the needs of a company’s various stakeholders, e.g.:</a:t>
            </a:r>
          </a:p>
          <a:p>
            <a:pPr lvl="1"/>
            <a:r>
              <a:rPr lang="en-GB" sz="2000" dirty="0"/>
              <a:t>Employees</a:t>
            </a:r>
          </a:p>
          <a:p>
            <a:pPr lvl="1"/>
            <a:r>
              <a:rPr lang="en-GB" sz="2000" dirty="0"/>
              <a:t>local community</a:t>
            </a:r>
          </a:p>
          <a:p>
            <a:pPr lvl="1"/>
            <a:r>
              <a:rPr lang="en-GB" sz="2000" dirty="0"/>
              <a:t>Shareholders</a:t>
            </a:r>
          </a:p>
          <a:p>
            <a:pPr lvl="1"/>
            <a:r>
              <a:rPr lang="en-GB" sz="2000" dirty="0"/>
              <a:t>Media</a:t>
            </a:r>
          </a:p>
          <a:p>
            <a:pPr lvl="1"/>
            <a:r>
              <a:rPr lang="en-GB" sz="2000" dirty="0"/>
              <a:t>pressure groups</a:t>
            </a:r>
          </a:p>
          <a:p>
            <a:pPr lvl="1"/>
            <a:r>
              <a:rPr lang="en-GB" sz="2000" dirty="0"/>
              <a:t>government</a:t>
            </a:r>
          </a:p>
        </p:txBody>
      </p:sp>
      <p:sp>
        <p:nvSpPr>
          <p:cNvPr id="6" name="Content Placeholder 5">
            <a:extLst>
              <a:ext uri="{FF2B5EF4-FFF2-40B4-BE49-F238E27FC236}">
                <a16:creationId xmlns:a16="http://schemas.microsoft.com/office/drawing/2014/main" id="{0DA5787B-68D6-33FB-6D4F-1C1A76E6D71F}"/>
              </a:ext>
            </a:extLst>
          </p:cNvPr>
          <p:cNvSpPr>
            <a:spLocks noGrp="1"/>
          </p:cNvSpPr>
          <p:nvPr>
            <p:ph sz="half" idx="2"/>
          </p:nvPr>
        </p:nvSpPr>
        <p:spPr>
          <a:xfrm>
            <a:off x="6096001" y="1066800"/>
            <a:ext cx="5514808" cy="1723350"/>
          </a:xfrm>
        </p:spPr>
        <p:txBody>
          <a:bodyPr/>
          <a:lstStyle/>
          <a:p>
            <a:r>
              <a:rPr lang="en-GB" b="1" u="sng" dirty="0"/>
              <a:t>DEFINITION</a:t>
            </a:r>
            <a:r>
              <a:rPr lang="en-GB" dirty="0"/>
              <a:t> - Public relations is the planned and sustained effort to establish and maintain mutual understanding and good will between an organisation and its publics (</a:t>
            </a:r>
            <a:r>
              <a:rPr lang="en-GB" i="1" dirty="0"/>
              <a:t>Chartered Institute of Public Relations</a:t>
            </a:r>
            <a:r>
              <a:rPr lang="en-GB" dirty="0"/>
              <a:t>)</a:t>
            </a:r>
          </a:p>
        </p:txBody>
      </p:sp>
      <p:sp>
        <p:nvSpPr>
          <p:cNvPr id="4" name="Footer Placeholder 3">
            <a:extLst>
              <a:ext uri="{FF2B5EF4-FFF2-40B4-BE49-F238E27FC236}">
                <a16:creationId xmlns:a16="http://schemas.microsoft.com/office/drawing/2014/main" id="{3EAF504E-8FBF-0E41-B164-036BC74C370A}"/>
              </a:ext>
            </a:extLst>
          </p:cNvPr>
          <p:cNvSpPr>
            <a:spLocks noGrp="1"/>
          </p:cNvSpPr>
          <p:nvPr>
            <p:ph type="ftr" sz="quarter" idx="11"/>
          </p:nvPr>
        </p:nvSpPr>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9AC897E-9105-D950-048A-A1B1D4D6C338}"/>
              </a:ext>
            </a:extLst>
          </p:cNvPr>
          <p:cNvSpPr>
            <a:spLocks noGrp="1"/>
          </p:cNvSpPr>
          <p:nvPr>
            <p:ph type="sldNum" sz="quarter" idx="12"/>
          </p:nvPr>
        </p:nvSpPr>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11" name="Picture 10" descr="On air sign with the light on">
            <a:extLst>
              <a:ext uri="{FF2B5EF4-FFF2-40B4-BE49-F238E27FC236}">
                <a16:creationId xmlns:a16="http://schemas.microsoft.com/office/drawing/2014/main" id="{6C03D717-84D4-8BF4-7E39-6D64541FAE4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096000" y="2877906"/>
            <a:ext cx="5361630" cy="3458251"/>
          </a:xfrm>
          <a:prstGeom prst="rect">
            <a:avLst/>
          </a:prstGeom>
        </p:spPr>
      </p:pic>
    </p:spTree>
    <p:extLst>
      <p:ext uri="{BB962C8B-B14F-4D97-AF65-F5344CB8AC3E}">
        <p14:creationId xmlns:p14="http://schemas.microsoft.com/office/powerpoint/2010/main" val="29301401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2D59-5F3C-7650-CB85-4EC312CA60F1}"/>
              </a:ext>
            </a:extLst>
          </p:cNvPr>
          <p:cNvSpPr>
            <a:spLocks noGrp="1"/>
          </p:cNvSpPr>
          <p:nvPr>
            <p:ph type="title"/>
          </p:nvPr>
        </p:nvSpPr>
        <p:spPr>
          <a:xfrm>
            <a:off x="581192" y="702156"/>
            <a:ext cx="11029616" cy="659284"/>
          </a:xfrm>
        </p:spPr>
        <p:txBody>
          <a:bodyPr>
            <a:normAutofit/>
          </a:bodyPr>
          <a:lstStyle/>
          <a:p>
            <a:r>
              <a:rPr lang="en-GB" dirty="0"/>
              <a:t>Difference between advertising and public relations (PR)</a:t>
            </a:r>
          </a:p>
        </p:txBody>
      </p:sp>
      <p:sp>
        <p:nvSpPr>
          <p:cNvPr id="4" name="Footer Placeholder 3">
            <a:extLst>
              <a:ext uri="{FF2B5EF4-FFF2-40B4-BE49-F238E27FC236}">
                <a16:creationId xmlns:a16="http://schemas.microsoft.com/office/drawing/2014/main" id="{3EAF504E-8FBF-0E41-B164-036BC74C370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9AC897E-9105-D950-048A-A1B1D4D6C33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7" name="Rectangle: Beveled 6">
            <a:extLst>
              <a:ext uri="{FF2B5EF4-FFF2-40B4-BE49-F238E27FC236}">
                <a16:creationId xmlns:a16="http://schemas.microsoft.com/office/drawing/2014/main" id="{C93D5627-F7E4-841B-ED5A-720E76D2FD72}"/>
              </a:ext>
            </a:extLst>
          </p:cNvPr>
          <p:cNvSpPr/>
          <p:nvPr/>
        </p:nvSpPr>
        <p:spPr>
          <a:xfrm>
            <a:off x="701334" y="1625600"/>
            <a:ext cx="5261499" cy="934719"/>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rPr>
              <a:t>Common with Advertising</a:t>
            </a:r>
          </a:p>
        </p:txBody>
      </p:sp>
      <p:sp>
        <p:nvSpPr>
          <p:cNvPr id="8" name="Rectangle: Beveled 7">
            <a:extLst>
              <a:ext uri="{FF2B5EF4-FFF2-40B4-BE49-F238E27FC236}">
                <a16:creationId xmlns:a16="http://schemas.microsoft.com/office/drawing/2014/main" id="{73031475-9190-C429-CA32-F7EA688FCCEF}"/>
              </a:ext>
            </a:extLst>
          </p:cNvPr>
          <p:cNvSpPr/>
          <p:nvPr/>
        </p:nvSpPr>
        <p:spPr>
          <a:xfrm>
            <a:off x="6090702" y="1625601"/>
            <a:ext cx="5261499" cy="934718"/>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rPr>
              <a:t>Difference to Advertising</a:t>
            </a:r>
          </a:p>
        </p:txBody>
      </p:sp>
      <p:sp>
        <p:nvSpPr>
          <p:cNvPr id="9" name="TextBox 8">
            <a:extLst>
              <a:ext uri="{FF2B5EF4-FFF2-40B4-BE49-F238E27FC236}">
                <a16:creationId xmlns:a16="http://schemas.microsoft.com/office/drawing/2014/main" id="{7FE079D2-8BC5-505B-B387-7F886D6BF9AE}"/>
              </a:ext>
            </a:extLst>
          </p:cNvPr>
          <p:cNvSpPr txBox="1"/>
          <p:nvPr/>
        </p:nvSpPr>
        <p:spPr>
          <a:xfrm>
            <a:off x="581192" y="2824479"/>
            <a:ext cx="5381641" cy="3231654"/>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Franklin Gothic Book" panose="020B0502020104020203"/>
              </a:rPr>
              <a:t>B</a:t>
            </a:r>
            <a:r>
              <a:rPr kumimoji="0" lang="en-GB" sz="2400"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uilds</a:t>
            </a:r>
            <a:r>
              <a:rPr kumimoji="0" lang="en-GB" sz="2400" b="0" i="0" u="none" strike="noStrike" kern="1200" cap="none" spc="0" normalizeH="0" noProof="0" dirty="0">
                <a:ln>
                  <a:noFill/>
                </a:ln>
                <a:solidFill>
                  <a:prstClr val="black"/>
                </a:solidFill>
                <a:effectLst/>
                <a:uLnTx/>
                <a:uFillTx/>
                <a:latin typeface="Franklin Gothic Book" panose="020B0502020104020203"/>
                <a:ea typeface="+mn-ea"/>
                <a:cs typeface="+mn-cs"/>
              </a:rPr>
              <a:t> brands, </a:t>
            </a: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prestige and reputation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Franklin Gothic Book" panose="020B0502020104020203"/>
              </a:rPr>
              <a:t>Communicates with target audiences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Franklin Gothic Book" panose="020B0502020104020203"/>
              </a:rPr>
              <a:t>C</a:t>
            </a:r>
            <a:r>
              <a:rPr kumimoji="0" lang="en-GB" sz="2400"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reates</a:t>
            </a: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 awareness and interest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Franklin Gothic Book" panose="020B0502020104020203"/>
              </a:rPr>
              <a:t>O</a:t>
            </a:r>
            <a:r>
              <a:rPr kumimoji="0" lang="en-GB" sz="2400"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vercomes</a:t>
            </a: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 misconceptions surrounding the organisation and/or its offerings</a:t>
            </a:r>
          </a:p>
        </p:txBody>
      </p:sp>
      <p:sp>
        <p:nvSpPr>
          <p:cNvPr id="10" name="TextBox 9">
            <a:extLst>
              <a:ext uri="{FF2B5EF4-FFF2-40B4-BE49-F238E27FC236}">
                <a16:creationId xmlns:a16="http://schemas.microsoft.com/office/drawing/2014/main" id="{41533FA0-87FF-BBEE-E1B8-2F2D4CA77AC9}"/>
              </a:ext>
            </a:extLst>
          </p:cNvPr>
          <p:cNvSpPr txBox="1"/>
          <p:nvPr/>
        </p:nvSpPr>
        <p:spPr>
          <a:xfrm>
            <a:off x="6062587" y="2824479"/>
            <a:ext cx="5381641" cy="3046988"/>
          </a:xfrm>
          <a:prstGeom prst="rect">
            <a:avLst/>
          </a:prstGeom>
          <a:noFill/>
        </p:spPr>
        <p:txBody>
          <a:bodyPr wrap="square">
            <a:spAutoFit/>
          </a:bodyPr>
          <a:lstStyle/>
          <a:p>
            <a:pPr marL="285750" lvl="0" indent="-285750">
              <a:buFont typeface="Arial" panose="020B0604020202020204" pitchFamily="34" charset="0"/>
              <a:buChar char="•"/>
            </a:pPr>
            <a:r>
              <a:rPr lang="en-GB" sz="2400" dirty="0">
                <a:solidFill>
                  <a:prstClr val="black"/>
                </a:solidFill>
              </a:rPr>
              <a:t>Advertising space is paid for</a:t>
            </a:r>
          </a:p>
          <a:p>
            <a:pPr marL="285750" lvl="0" indent="-285750">
              <a:buFont typeface="Arial" panose="020B0604020202020204" pitchFamily="34" charset="0"/>
              <a:buChar char="•"/>
            </a:pPr>
            <a:endParaRPr lang="en-GB" sz="1200" dirty="0">
              <a:solidFill>
                <a:prstClr val="black"/>
              </a:solidFill>
            </a:endParaRPr>
          </a:p>
          <a:p>
            <a:pPr marL="285750" lvl="0" indent="-285750">
              <a:buFont typeface="Arial" panose="020B0604020202020204" pitchFamily="34" charset="0"/>
              <a:buChar char="•"/>
            </a:pPr>
            <a:r>
              <a:rPr lang="en-GB" sz="2400" dirty="0">
                <a:solidFill>
                  <a:prstClr val="black"/>
                </a:solidFill>
              </a:rPr>
              <a:t>PR results are earned (e.g. by providing the media with information such as press releases)</a:t>
            </a:r>
          </a:p>
          <a:p>
            <a:pPr marL="285750" lvl="0" indent="-285750">
              <a:buFont typeface="Arial" panose="020B0604020202020204" pitchFamily="34" charset="0"/>
              <a:buChar char="•"/>
            </a:pPr>
            <a:endParaRPr lang="en-GB" sz="1200" dirty="0">
              <a:solidFill>
                <a:prstClr val="black"/>
              </a:solidFill>
            </a:endParaRPr>
          </a:p>
          <a:p>
            <a:pPr marL="285750" lvl="0" indent="-285750">
              <a:buFont typeface="Arial" panose="020B0604020202020204" pitchFamily="34" charset="0"/>
              <a:buChar char="•"/>
            </a:pPr>
            <a:r>
              <a:rPr lang="en-GB" sz="2400" dirty="0">
                <a:solidFill>
                  <a:prstClr val="black"/>
                </a:solidFill>
              </a:rPr>
              <a:t>PR revolves around seminars, publications, lobbying, charitable donations, interviews, etc.</a:t>
            </a:r>
            <a:endPar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756097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2D59-5F3C-7650-CB85-4EC312CA60F1}"/>
              </a:ext>
            </a:extLst>
          </p:cNvPr>
          <p:cNvSpPr>
            <a:spLocks noGrp="1"/>
          </p:cNvSpPr>
          <p:nvPr>
            <p:ph type="title"/>
          </p:nvPr>
        </p:nvSpPr>
        <p:spPr>
          <a:xfrm>
            <a:off x="581191" y="758448"/>
            <a:ext cx="10993549" cy="665744"/>
          </a:xfrm>
        </p:spPr>
        <p:txBody>
          <a:bodyPr vert="horz" lIns="91440" tIns="45720" rIns="91440" bIns="45720" rtlCol="0" anchor="b">
            <a:normAutofit/>
          </a:bodyPr>
          <a:lstStyle/>
          <a:p>
            <a:r>
              <a:rPr lang="en-US" sz="3600" dirty="0"/>
              <a:t>Public relations’ three main characteristics</a:t>
            </a:r>
          </a:p>
        </p:txBody>
      </p:sp>
      <p:sp>
        <p:nvSpPr>
          <p:cNvPr id="3" name="Content Placeholder 2">
            <a:extLst>
              <a:ext uri="{FF2B5EF4-FFF2-40B4-BE49-F238E27FC236}">
                <a16:creationId xmlns:a16="http://schemas.microsoft.com/office/drawing/2014/main" id="{978772C3-96A1-C3C7-2EF3-25818066FCD1}"/>
              </a:ext>
            </a:extLst>
          </p:cNvPr>
          <p:cNvSpPr>
            <a:spLocks noGrp="1"/>
          </p:cNvSpPr>
          <p:nvPr>
            <p:ph idx="1"/>
          </p:nvPr>
        </p:nvSpPr>
        <p:spPr>
          <a:xfrm>
            <a:off x="581194" y="1522317"/>
            <a:ext cx="10993546" cy="441465"/>
          </a:xfrm>
        </p:spPr>
        <p:txBody>
          <a:bodyPr vert="horz" lIns="91440" tIns="45720" rIns="91440" bIns="45720" rtlCol="0" anchor="t">
            <a:normAutofit/>
          </a:bodyPr>
          <a:lstStyle/>
          <a:p>
            <a:pPr marL="0" indent="0">
              <a:buNone/>
            </a:pPr>
            <a:r>
              <a:rPr lang="en-US" sz="2000" b="1" cap="all" dirty="0">
                <a:solidFill>
                  <a:schemeClr val="tx1"/>
                </a:solidFill>
              </a:rPr>
              <a:t>There are three main characteristics of PR, which are important to consider</a:t>
            </a:r>
            <a:r>
              <a:rPr lang="en-US" sz="1600" b="1" cap="all" dirty="0">
                <a:solidFill>
                  <a:schemeClr val="tx1"/>
                </a:solidFill>
              </a:rPr>
              <a:t>.</a:t>
            </a:r>
          </a:p>
        </p:txBody>
      </p:sp>
      <p:pic>
        <p:nvPicPr>
          <p:cNvPr id="8" name="Picture 7" descr="Aerial view of people walking">
            <a:extLst>
              <a:ext uri="{FF2B5EF4-FFF2-40B4-BE49-F238E27FC236}">
                <a16:creationId xmlns:a16="http://schemas.microsoft.com/office/drawing/2014/main" id="{7CFE6378-D3E9-2445-A1D5-A0C59BBF787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81191" y="2213770"/>
            <a:ext cx="2802089" cy="4390230"/>
          </a:xfrm>
          <a:prstGeom prst="rect">
            <a:avLst/>
          </a:prstGeom>
        </p:spPr>
      </p:pic>
      <p:sp>
        <p:nvSpPr>
          <p:cNvPr id="4" name="Footer Placeholder 3">
            <a:extLst>
              <a:ext uri="{FF2B5EF4-FFF2-40B4-BE49-F238E27FC236}">
                <a16:creationId xmlns:a16="http://schemas.microsoft.com/office/drawing/2014/main" id="{3EAF504E-8FBF-0E41-B164-036BC74C370A}"/>
              </a:ext>
            </a:extLst>
          </p:cNvPr>
          <p:cNvSpPr>
            <a:spLocks noGrp="1"/>
          </p:cNvSpPr>
          <p:nvPr>
            <p:ph type="ftr" sz="quarter" idx="11"/>
          </p:nvPr>
        </p:nvSpPr>
        <p:spPr>
          <a:xfrm>
            <a:off x="581192" y="6402187"/>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9AC897E-9105-D950-048A-A1B1D4D6C338}"/>
              </a:ext>
            </a:extLst>
          </p:cNvPr>
          <p:cNvSpPr>
            <a:spLocks noGrp="1"/>
          </p:cNvSpPr>
          <p:nvPr>
            <p:ph type="sldNum" sz="quarter" idx="12"/>
          </p:nvPr>
        </p:nvSpPr>
        <p:spPr>
          <a:xfrm>
            <a:off x="10558300" y="6406513"/>
            <a:ext cx="101644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55</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B7104260-64EA-A67C-77D2-4B03A7197363}"/>
              </a:ext>
            </a:extLst>
          </p:cNvPr>
          <p:cNvGraphicFramePr>
            <a:graphicFrameLocks noGrp="1"/>
          </p:cNvGraphicFramePr>
          <p:nvPr/>
        </p:nvGraphicFramePr>
        <p:xfrm>
          <a:off x="3517938" y="1963782"/>
          <a:ext cx="8359324" cy="4718167"/>
        </p:xfrm>
        <a:graphic>
          <a:graphicData uri="http://schemas.openxmlformats.org/drawingml/2006/table">
            <a:tbl>
              <a:tblPr firstRow="1" bandRow="1">
                <a:tableStyleId>{5C22544A-7EE6-4342-B048-85BDC9FD1C3A}</a:tableStyleId>
              </a:tblPr>
              <a:tblGrid>
                <a:gridCol w="1726030">
                  <a:extLst>
                    <a:ext uri="{9D8B030D-6E8A-4147-A177-3AD203B41FA5}">
                      <a16:colId xmlns:a16="http://schemas.microsoft.com/office/drawing/2014/main" val="1784792858"/>
                    </a:ext>
                  </a:extLst>
                </a:gridCol>
                <a:gridCol w="6633294">
                  <a:extLst>
                    <a:ext uri="{9D8B030D-6E8A-4147-A177-3AD203B41FA5}">
                      <a16:colId xmlns:a16="http://schemas.microsoft.com/office/drawing/2014/main" val="1070104315"/>
                    </a:ext>
                  </a:extLst>
                </a:gridCol>
              </a:tblGrid>
              <a:tr h="384139">
                <a:tc>
                  <a:txBody>
                    <a:bodyPr/>
                    <a:lstStyle/>
                    <a:p>
                      <a:pPr algn="l" fontAlgn="b"/>
                      <a:r>
                        <a:rPr lang="en-GB" sz="1500">
                          <a:effectLst/>
                        </a:rPr>
                        <a:t>Characteristic</a:t>
                      </a:r>
                    </a:p>
                  </a:txBody>
                  <a:tcPr marL="66828" marR="66828" marT="33414" marB="33414" anchor="b"/>
                </a:tc>
                <a:tc>
                  <a:txBody>
                    <a:bodyPr/>
                    <a:lstStyle/>
                    <a:p>
                      <a:pPr algn="l" fontAlgn="b"/>
                      <a:r>
                        <a:rPr lang="en-GB" sz="1500">
                          <a:effectLst/>
                        </a:rPr>
                        <a:t>Description</a:t>
                      </a:r>
                    </a:p>
                  </a:txBody>
                  <a:tcPr marL="66828" marR="66828" marT="33414" marB="33414" anchor="b"/>
                </a:tc>
                <a:extLst>
                  <a:ext uri="{0D108BD9-81ED-4DB2-BD59-A6C34878D82A}">
                    <a16:rowId xmlns:a16="http://schemas.microsoft.com/office/drawing/2014/main" val="2730875460"/>
                  </a:ext>
                </a:extLst>
              </a:tr>
              <a:tr h="1454215">
                <a:tc>
                  <a:txBody>
                    <a:bodyPr/>
                    <a:lstStyle/>
                    <a:p>
                      <a:pPr fontAlgn="t"/>
                      <a:r>
                        <a:rPr lang="en-GB" sz="1500" b="1" dirty="0">
                          <a:solidFill>
                            <a:srgbClr val="595959"/>
                          </a:solidFill>
                          <a:effectLst/>
                        </a:rPr>
                        <a:t>High credibility</a:t>
                      </a:r>
                    </a:p>
                  </a:txBody>
                  <a:tcPr marL="11138" marR="11138" marT="11138" marB="11138"/>
                </a:tc>
                <a:tc>
                  <a:txBody>
                    <a:bodyPr/>
                    <a:lstStyle/>
                    <a:p>
                      <a:pPr marL="285750" indent="-285750" fontAlgn="t">
                        <a:buFont typeface="Arial" panose="020B0604020202020204" pitchFamily="34" charset="0"/>
                        <a:buChar char="•"/>
                      </a:pPr>
                      <a:r>
                        <a:rPr lang="en-GB" sz="2000" dirty="0">
                          <a:solidFill>
                            <a:srgbClr val="595959"/>
                          </a:solidFill>
                          <a:effectLst/>
                        </a:rPr>
                        <a:t>Nature of PR: the message being put across appears to have been independently written/produced (i.e. by a journalist and/or individual employee)</a:t>
                      </a:r>
                    </a:p>
                    <a:p>
                      <a:pPr marL="285750" indent="-285750" fontAlgn="t">
                        <a:buFont typeface="Arial" panose="020B0604020202020204" pitchFamily="34" charset="0"/>
                        <a:buChar char="•"/>
                      </a:pPr>
                      <a:r>
                        <a:rPr lang="en-GB" sz="2000" dirty="0">
                          <a:solidFill>
                            <a:srgbClr val="595959"/>
                          </a:solidFill>
                          <a:effectLst/>
                        </a:rPr>
                        <a:t>Gives it higher credibility, in the consumer's eyes, than an advertisement.</a:t>
                      </a:r>
                    </a:p>
                  </a:txBody>
                  <a:tcPr marL="11138" marR="11138" marT="11138" marB="11138"/>
                </a:tc>
                <a:extLst>
                  <a:ext uri="{0D108BD9-81ED-4DB2-BD59-A6C34878D82A}">
                    <a16:rowId xmlns:a16="http://schemas.microsoft.com/office/drawing/2014/main" val="2688878641"/>
                  </a:ext>
                </a:extLst>
              </a:tr>
              <a:tr h="1167562">
                <a:tc>
                  <a:txBody>
                    <a:bodyPr/>
                    <a:lstStyle/>
                    <a:p>
                      <a:pPr fontAlgn="t"/>
                      <a:r>
                        <a:rPr lang="en-GB" sz="1500" b="1">
                          <a:solidFill>
                            <a:srgbClr val="595959"/>
                          </a:solidFill>
                          <a:effectLst/>
                        </a:rPr>
                        <a:t>No direct cost</a:t>
                      </a:r>
                    </a:p>
                  </a:txBody>
                  <a:tcPr marL="11138" marR="11138" marT="11138" marB="11138"/>
                </a:tc>
                <a:tc>
                  <a:txBody>
                    <a:bodyPr/>
                    <a:lstStyle/>
                    <a:p>
                      <a:pPr marL="285750" indent="-285750" fontAlgn="t">
                        <a:buFont typeface="Arial" panose="020B0604020202020204" pitchFamily="34" charset="0"/>
                        <a:buChar char="•"/>
                      </a:pPr>
                      <a:r>
                        <a:rPr lang="en-GB" sz="2000" dirty="0">
                          <a:solidFill>
                            <a:srgbClr val="595959"/>
                          </a:solidFill>
                          <a:effectLst/>
                        </a:rPr>
                        <a:t>Allows organisation to push a message without paying the media organisation</a:t>
                      </a:r>
                    </a:p>
                    <a:p>
                      <a:pPr marL="285750" indent="-285750" fontAlgn="t">
                        <a:buFont typeface="Arial" panose="020B0604020202020204" pitchFamily="34" charset="0"/>
                        <a:buChar char="•"/>
                      </a:pPr>
                      <a:r>
                        <a:rPr lang="en-GB" sz="2000" dirty="0">
                          <a:solidFill>
                            <a:srgbClr val="595959"/>
                          </a:solidFill>
                          <a:effectLst/>
                        </a:rPr>
                        <a:t>Indirect costs: writing a press release, liaising with journalists and events organisers etc.</a:t>
                      </a:r>
                    </a:p>
                  </a:txBody>
                  <a:tcPr marL="11138" marR="11138" marT="11138" marB="11138"/>
                </a:tc>
                <a:extLst>
                  <a:ext uri="{0D108BD9-81ED-4DB2-BD59-A6C34878D82A}">
                    <a16:rowId xmlns:a16="http://schemas.microsoft.com/office/drawing/2014/main" val="3897174800"/>
                  </a:ext>
                </a:extLst>
              </a:tr>
              <a:tr h="1454215">
                <a:tc>
                  <a:txBody>
                    <a:bodyPr/>
                    <a:lstStyle/>
                    <a:p>
                      <a:pPr fontAlgn="t"/>
                      <a:r>
                        <a:rPr lang="en-GB" sz="1500" b="1" dirty="0">
                          <a:solidFill>
                            <a:srgbClr val="595959"/>
                          </a:solidFill>
                          <a:effectLst/>
                        </a:rPr>
                        <a:t>No control</a:t>
                      </a:r>
                    </a:p>
                  </a:txBody>
                  <a:tcPr marL="11138" marR="11138" marT="11138" marB="11138"/>
                </a:tc>
                <a:tc>
                  <a:txBody>
                    <a:bodyPr/>
                    <a:lstStyle/>
                    <a:p>
                      <a:pPr marL="285750" indent="-285750" fontAlgn="t">
                        <a:buFont typeface="Arial" panose="020B0604020202020204" pitchFamily="34" charset="0"/>
                        <a:buChar char="•"/>
                      </a:pPr>
                      <a:r>
                        <a:rPr lang="en-GB" sz="2000" dirty="0">
                          <a:solidFill>
                            <a:srgbClr val="595959"/>
                          </a:solidFill>
                          <a:effectLst/>
                        </a:rPr>
                        <a:t>Advertising offers the organisation full control of its message</a:t>
                      </a:r>
                    </a:p>
                    <a:p>
                      <a:pPr marL="285750" indent="-285750" fontAlgn="t">
                        <a:buFont typeface="Arial" panose="020B0604020202020204" pitchFamily="34" charset="0"/>
                        <a:buChar char="•"/>
                      </a:pPr>
                      <a:r>
                        <a:rPr lang="en-GB" sz="2000" dirty="0">
                          <a:solidFill>
                            <a:srgbClr val="595959"/>
                          </a:solidFill>
                          <a:effectLst/>
                        </a:rPr>
                        <a:t>PR leaves the final presentation of your organisation’s message in the hands of an independent reporter</a:t>
                      </a:r>
                    </a:p>
                    <a:p>
                      <a:pPr marL="285750" indent="-285750" fontAlgn="t">
                        <a:buFont typeface="Arial" panose="020B0604020202020204" pitchFamily="34" charset="0"/>
                        <a:buChar char="•"/>
                      </a:pPr>
                      <a:r>
                        <a:rPr lang="en-GB" sz="2000" dirty="0">
                          <a:solidFill>
                            <a:srgbClr val="595959"/>
                          </a:solidFill>
                          <a:effectLst/>
                        </a:rPr>
                        <a:t>Final message may not be whole or indeed at all positive.</a:t>
                      </a:r>
                    </a:p>
                  </a:txBody>
                  <a:tcPr marL="11138" marR="11138" marT="11138" marB="11138"/>
                </a:tc>
                <a:extLst>
                  <a:ext uri="{0D108BD9-81ED-4DB2-BD59-A6C34878D82A}">
                    <a16:rowId xmlns:a16="http://schemas.microsoft.com/office/drawing/2014/main" val="1359874238"/>
                  </a:ext>
                </a:extLst>
              </a:tr>
            </a:tbl>
          </a:graphicData>
        </a:graphic>
      </p:graphicFrame>
    </p:spTree>
    <p:extLst>
      <p:ext uri="{BB962C8B-B14F-4D97-AF65-F5344CB8AC3E}">
        <p14:creationId xmlns:p14="http://schemas.microsoft.com/office/powerpoint/2010/main" val="68425534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872644"/>
          </a:xfrm>
        </p:spPr>
        <p:txBody>
          <a:bodyPr>
            <a:normAutofit/>
          </a:bodyPr>
          <a:lstStyle/>
          <a:p>
            <a:r>
              <a:rPr lang="en-GB" dirty="0"/>
              <a:t>Promotions mix – example of </a:t>
            </a:r>
            <a:r>
              <a:rPr lang="en-GB" dirty="0" err="1"/>
              <a:t>mcDonald’s</a:t>
            </a:r>
            <a:endParaRPr lang="en-GB" dirty="0"/>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02541" y="2368941"/>
            <a:ext cx="1788166" cy="1788166"/>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05325" y="2180496"/>
            <a:ext cx="7105481" cy="4045683"/>
          </a:xfrm>
        </p:spPr>
        <p:txBody>
          <a:bodyPr>
            <a:normAutofit/>
          </a:bodyPr>
          <a:lstStyle/>
          <a:p>
            <a:r>
              <a:rPr lang="en-GB" dirty="0"/>
              <a:t>Two Teachers</a:t>
            </a:r>
          </a:p>
          <a:p>
            <a:r>
              <a:rPr lang="en-GB" dirty="0"/>
              <a:t>https://youtu.be/XI2qK1UASxI</a:t>
            </a:r>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6:35</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56</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7" name="Picture 2" descr="McDonald's Logo and symbol, meaning, history, PNG, brand">
            <a:extLst>
              <a:ext uri="{FF2B5EF4-FFF2-40B4-BE49-F238E27FC236}">
                <a16:creationId xmlns:a16="http://schemas.microsoft.com/office/drawing/2014/main" id="{FB09D97B-6831-3791-8A9E-5E2E6F8518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893" y="4401482"/>
            <a:ext cx="2809461" cy="1580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111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E8C2-3389-EB2F-8FC6-753A7F39B9EE}"/>
              </a:ext>
            </a:extLst>
          </p:cNvPr>
          <p:cNvSpPr>
            <a:spLocks noGrp="1"/>
          </p:cNvSpPr>
          <p:nvPr>
            <p:ph type="title"/>
          </p:nvPr>
        </p:nvSpPr>
        <p:spPr>
          <a:xfrm>
            <a:off x="581192" y="702156"/>
            <a:ext cx="11029616" cy="750724"/>
          </a:xfrm>
        </p:spPr>
        <p:txBody>
          <a:bodyPr/>
          <a:lstStyle/>
          <a:p>
            <a:r>
              <a:rPr lang="en-GB" dirty="0"/>
              <a:t>Promotion Decisions</a:t>
            </a:r>
          </a:p>
        </p:txBody>
      </p:sp>
      <p:sp>
        <p:nvSpPr>
          <p:cNvPr id="3" name="Content Placeholder 2">
            <a:extLst>
              <a:ext uri="{FF2B5EF4-FFF2-40B4-BE49-F238E27FC236}">
                <a16:creationId xmlns:a16="http://schemas.microsoft.com/office/drawing/2014/main" id="{325E3A44-DD85-AA36-BC56-58D769DB859D}"/>
              </a:ext>
            </a:extLst>
          </p:cNvPr>
          <p:cNvSpPr>
            <a:spLocks noGrp="1"/>
          </p:cNvSpPr>
          <p:nvPr>
            <p:ph idx="1"/>
          </p:nvPr>
        </p:nvSpPr>
        <p:spPr>
          <a:xfrm>
            <a:off x="581192" y="1727200"/>
            <a:ext cx="11029615" cy="4248150"/>
          </a:xfrm>
        </p:spPr>
        <p:txBody>
          <a:bodyPr>
            <a:normAutofit lnSpcReduction="10000"/>
          </a:bodyPr>
          <a:lstStyle/>
          <a:p>
            <a:r>
              <a:rPr lang="en-GB" sz="2400" b="0" i="0" dirty="0">
                <a:solidFill>
                  <a:srgbClr val="000000"/>
                </a:solidFill>
                <a:effectLst/>
              </a:rPr>
              <a:t>The promotion element of the Marketing Mix encompasses all communication and marketing activities used to promote and sell a product or service. </a:t>
            </a:r>
          </a:p>
          <a:p>
            <a:r>
              <a:rPr lang="en-GB" sz="2400" b="0" i="0" dirty="0">
                <a:solidFill>
                  <a:srgbClr val="000000"/>
                </a:solidFill>
                <a:effectLst/>
              </a:rPr>
              <a:t>Promotion </a:t>
            </a:r>
            <a:r>
              <a:rPr lang="en-GB" sz="2400" dirty="0">
                <a:solidFill>
                  <a:srgbClr val="000000"/>
                </a:solidFill>
              </a:rPr>
              <a:t>i</a:t>
            </a:r>
            <a:r>
              <a:rPr lang="en-GB" sz="2400" b="0" i="0" dirty="0">
                <a:solidFill>
                  <a:srgbClr val="000000"/>
                </a:solidFill>
                <a:effectLst/>
              </a:rPr>
              <a:t>nvolve selection and coordination of elements of the promotions mix. </a:t>
            </a:r>
          </a:p>
          <a:p>
            <a:r>
              <a:rPr lang="en-GB" sz="2400" i="0" dirty="0">
                <a:solidFill>
                  <a:srgbClr val="000000"/>
                </a:solidFill>
                <a:effectLst/>
              </a:rPr>
              <a:t>Metrics</a:t>
            </a:r>
            <a:r>
              <a:rPr lang="en-GB" sz="2400" b="1" i="0" dirty="0">
                <a:solidFill>
                  <a:srgbClr val="000000"/>
                </a:solidFill>
                <a:effectLst/>
              </a:rPr>
              <a:t> </a:t>
            </a:r>
            <a:r>
              <a:rPr lang="en-GB" sz="2400" b="0" i="0" dirty="0">
                <a:solidFill>
                  <a:srgbClr val="000000"/>
                </a:solidFill>
                <a:effectLst/>
              </a:rPr>
              <a:t>include brand awareness, click-through rates, conversion rates, return on investment (ROI), and customer acquisition cost (CAC). </a:t>
            </a:r>
          </a:p>
          <a:p>
            <a:r>
              <a:rPr lang="en-GB" sz="2400" b="0" i="0" dirty="0">
                <a:solidFill>
                  <a:srgbClr val="000000"/>
                </a:solidFill>
                <a:effectLst/>
              </a:rPr>
              <a:t>Effective promotion drives brand recognition, customer engagement, and sales. It helps build and maintain brand reputation and loyalty. </a:t>
            </a:r>
            <a:endParaRPr lang="en-GB" sz="2400" dirty="0">
              <a:solidFill>
                <a:srgbClr val="000000"/>
              </a:solidFill>
            </a:endParaRPr>
          </a:p>
          <a:p>
            <a:r>
              <a:rPr lang="en-GB" sz="2400" b="0" i="0" dirty="0">
                <a:solidFill>
                  <a:srgbClr val="000000"/>
                </a:solidFill>
                <a:effectLst/>
              </a:rPr>
              <a:t>Ineffective or misleading promotion can damage brand credibility and result in customer backlash. </a:t>
            </a:r>
            <a:endParaRPr lang="en-GB" sz="2200" dirty="0"/>
          </a:p>
        </p:txBody>
      </p:sp>
      <p:sp>
        <p:nvSpPr>
          <p:cNvPr id="4" name="Footer Placeholder 3">
            <a:extLst>
              <a:ext uri="{FF2B5EF4-FFF2-40B4-BE49-F238E27FC236}">
                <a16:creationId xmlns:a16="http://schemas.microsoft.com/office/drawing/2014/main" id="{6512F080-C49F-9CD6-6728-26DEA2D5040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B799355-D487-817D-C639-62CB9A29FBF7}"/>
              </a:ext>
            </a:extLst>
          </p:cNvPr>
          <p:cNvSpPr>
            <a:spLocks noGrp="1"/>
          </p:cNvSpPr>
          <p:nvPr>
            <p:ph type="sldNum" sz="quarter" idx="12"/>
          </p:nvPr>
        </p:nvSpPr>
        <p:spPr/>
        <p:txBody>
          <a:bodyPr/>
          <a:lstStyle/>
          <a:p>
            <a:fld id="{3A98EE3D-8CD1-4C3F-BD1C-C98C9596463C}" type="slidenum">
              <a:rPr lang="en-US" smtClean="0"/>
              <a:t>57</a:t>
            </a:fld>
            <a:endParaRPr lang="en-US" dirty="0"/>
          </a:p>
        </p:txBody>
      </p:sp>
    </p:spTree>
    <p:extLst>
      <p:ext uri="{BB962C8B-B14F-4D97-AF65-F5344CB8AC3E}">
        <p14:creationId xmlns:p14="http://schemas.microsoft.com/office/powerpoint/2010/main" val="242598391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590072"/>
          </a:xfrm>
        </p:spPr>
        <p:txBody>
          <a:bodyPr vert="horz" lIns="91440" tIns="45720" rIns="91440" bIns="45720" rtlCol="0" anchor="b">
            <a:normAutofit fontScale="90000"/>
          </a:bodyPr>
          <a:lstStyle/>
          <a:p>
            <a:r>
              <a:rPr lang="en-US" sz="3600" dirty="0">
                <a:solidFill>
                  <a:srgbClr val="FFFFFF"/>
                </a:solidFill>
              </a:rPr>
              <a:t>P – people</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58</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5053" y="1523888"/>
            <a:ext cx="6764864" cy="3786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621500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900E07E-2D4A-1D11-6346-6E036E226E1B}"/>
              </a:ext>
            </a:extLst>
          </p:cNvPr>
          <p:cNvSpPr>
            <a:spLocks noGrp="1"/>
          </p:cNvSpPr>
          <p:nvPr>
            <p:ph type="title"/>
          </p:nvPr>
        </p:nvSpPr>
        <p:spPr>
          <a:xfrm>
            <a:off x="609906" y="702156"/>
            <a:ext cx="3568661" cy="1188720"/>
          </a:xfrm>
        </p:spPr>
        <p:txBody>
          <a:bodyPr>
            <a:normAutofit/>
          </a:bodyPr>
          <a:lstStyle/>
          <a:p>
            <a:r>
              <a:rPr lang="en-GB" dirty="0"/>
              <a:t>people</a:t>
            </a:r>
          </a:p>
        </p:txBody>
      </p:sp>
      <p:sp>
        <p:nvSpPr>
          <p:cNvPr id="13" name="Rectangle 1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3D3902F-4FC2-E793-1380-85FD049B0FAC}"/>
              </a:ext>
            </a:extLst>
          </p:cNvPr>
          <p:cNvSpPr>
            <a:spLocks noGrp="1"/>
          </p:cNvSpPr>
          <p:nvPr>
            <p:ph idx="1"/>
          </p:nvPr>
        </p:nvSpPr>
        <p:spPr>
          <a:xfrm>
            <a:off x="609906" y="2340864"/>
            <a:ext cx="3568661" cy="3634486"/>
          </a:xfrm>
        </p:spPr>
        <p:txBody>
          <a:bodyPr>
            <a:noAutofit/>
          </a:bodyPr>
          <a:lstStyle/>
          <a:p>
            <a:r>
              <a:rPr lang="en-GB" sz="2800" dirty="0"/>
              <a:t>Service providers like airlines frequently use images of their staff (People) in their advertising. </a:t>
            </a:r>
          </a:p>
          <a:p>
            <a:endParaRPr lang="en-GB" sz="2400" dirty="0"/>
          </a:p>
        </p:txBody>
      </p:sp>
      <p:sp>
        <p:nvSpPr>
          <p:cNvPr id="4" name="Footer Placeholder 3">
            <a:extLst>
              <a:ext uri="{FF2B5EF4-FFF2-40B4-BE49-F238E27FC236}">
                <a16:creationId xmlns:a16="http://schemas.microsoft.com/office/drawing/2014/main" id="{FC864A94-6991-01CE-9D7C-00090C20197A}"/>
              </a:ext>
            </a:extLst>
          </p:cNvPr>
          <p:cNvSpPr>
            <a:spLocks noGrp="1"/>
          </p:cNvSpPr>
          <p:nvPr>
            <p:ph type="ftr" sz="quarter" idx="11"/>
          </p:nvPr>
        </p:nvSpPr>
        <p:spPr>
          <a:xfrm>
            <a:off x="581192" y="6423914"/>
            <a:ext cx="3568661" cy="365125"/>
          </a:xfrm>
        </p:spPr>
        <p:txBody>
          <a:bodyPr>
            <a:normAutofit/>
          </a:bodyPr>
          <a:lstStyle/>
          <a:p>
            <a:endParaRPr lang="en-US">
              <a:solidFill>
                <a:schemeClr val="tx1">
                  <a:lumMod val="75000"/>
                  <a:lumOff val="25000"/>
                  <a:alpha val="75000"/>
                </a:schemeClr>
              </a:solidFill>
            </a:endParaRPr>
          </a:p>
        </p:txBody>
      </p:sp>
      <p:pic>
        <p:nvPicPr>
          <p:cNvPr id="6" name="Picture 5" descr="A group of men in a cockpit&#10;&#10;Description automatically generated with low confidence">
            <a:extLst>
              <a:ext uri="{FF2B5EF4-FFF2-40B4-BE49-F238E27FC236}">
                <a16:creationId xmlns:a16="http://schemas.microsoft.com/office/drawing/2014/main" id="{E16CB8D3-507A-5B47-52B2-8E2B605DC65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4654295" y="10"/>
            <a:ext cx="7537705" cy="6857990"/>
          </a:xfrm>
          <a:prstGeom prst="rect">
            <a:avLst/>
          </a:prstGeom>
          <a:noFill/>
        </p:spPr>
      </p:pic>
      <p:sp>
        <p:nvSpPr>
          <p:cNvPr id="5" name="Slide Number Placeholder 4">
            <a:extLst>
              <a:ext uri="{FF2B5EF4-FFF2-40B4-BE49-F238E27FC236}">
                <a16:creationId xmlns:a16="http://schemas.microsoft.com/office/drawing/2014/main" id="{027CF558-5DBD-FE00-434B-D618BB4097D1}"/>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59</a:t>
            </a:fld>
            <a:endParaRPr lang="en-US">
              <a:solidFill>
                <a:srgbClr val="FFFFFF"/>
              </a:solidFill>
            </a:endParaRPr>
          </a:p>
        </p:txBody>
      </p:sp>
    </p:spTree>
    <p:extLst>
      <p:ext uri="{BB962C8B-B14F-4D97-AF65-F5344CB8AC3E}">
        <p14:creationId xmlns:p14="http://schemas.microsoft.com/office/powerpoint/2010/main" val="360649777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E558B-0CE6-0212-E7C5-04A70C09138E}"/>
              </a:ext>
            </a:extLst>
          </p:cNvPr>
          <p:cNvSpPr>
            <a:spLocks noGrp="1"/>
          </p:cNvSpPr>
          <p:nvPr>
            <p:ph type="title"/>
          </p:nvPr>
        </p:nvSpPr>
        <p:spPr>
          <a:xfrm>
            <a:off x="581192" y="702156"/>
            <a:ext cx="11029616" cy="657760"/>
          </a:xfrm>
        </p:spPr>
        <p:txBody>
          <a:bodyPr>
            <a:normAutofit/>
          </a:bodyPr>
          <a:lstStyle/>
          <a:p>
            <a:r>
              <a:rPr lang="en-GB" dirty="0"/>
              <a:t>people</a:t>
            </a:r>
          </a:p>
        </p:txBody>
      </p:sp>
      <p:sp>
        <p:nvSpPr>
          <p:cNvPr id="16" name="Rectangle 15">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Receptionist at a hotel">
            <a:extLst>
              <a:ext uri="{FF2B5EF4-FFF2-40B4-BE49-F238E27FC236}">
                <a16:creationId xmlns:a16="http://schemas.microsoft.com/office/drawing/2014/main" id="{62417151-1A51-9060-684E-F823467719A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4796AF7E-D426-DF14-13D4-14DAA3CAB2D0}"/>
              </a:ext>
            </a:extLst>
          </p:cNvPr>
          <p:cNvSpPr>
            <a:spLocks noGrp="1"/>
          </p:cNvSpPr>
          <p:nvPr>
            <p:ph idx="1"/>
          </p:nvPr>
        </p:nvSpPr>
        <p:spPr>
          <a:xfrm>
            <a:off x="6340830" y="1808480"/>
            <a:ext cx="5698770" cy="4166870"/>
          </a:xfrm>
        </p:spPr>
        <p:txBody>
          <a:bodyPr>
            <a:noAutofit/>
          </a:bodyPr>
          <a:lstStyle/>
          <a:p>
            <a:pPr>
              <a:lnSpc>
                <a:spcPct val="100000"/>
              </a:lnSpc>
            </a:pPr>
            <a:r>
              <a:rPr lang="en-GB" sz="1800" dirty="0"/>
              <a:t>P – for </a:t>
            </a:r>
            <a:r>
              <a:rPr lang="en-GB" sz="1800" b="1" dirty="0">
                <a:solidFill>
                  <a:srgbClr val="0070C0"/>
                </a:solidFill>
              </a:rPr>
              <a:t>People</a:t>
            </a:r>
            <a:r>
              <a:rPr lang="en-GB" sz="1800" dirty="0"/>
              <a:t> – is specifically </a:t>
            </a:r>
            <a:r>
              <a:rPr lang="en-GB" sz="1800" b="1" dirty="0">
                <a:solidFill>
                  <a:srgbClr val="0070C0"/>
                </a:solidFill>
              </a:rPr>
              <a:t>service-related</a:t>
            </a:r>
          </a:p>
          <a:p>
            <a:pPr>
              <a:lnSpc>
                <a:spcPct val="100000"/>
              </a:lnSpc>
            </a:pPr>
            <a:r>
              <a:rPr lang="en-GB" sz="1800" dirty="0"/>
              <a:t>The term </a:t>
            </a:r>
            <a:r>
              <a:rPr lang="en-GB" sz="1800" b="1" dirty="0">
                <a:solidFill>
                  <a:srgbClr val="0070C0"/>
                </a:solidFill>
              </a:rPr>
              <a:t>Service Encounter </a:t>
            </a:r>
            <a:r>
              <a:rPr lang="en-GB" sz="1800" dirty="0"/>
              <a:t>is used to describe an interaction between a service provider and a customer</a:t>
            </a:r>
          </a:p>
          <a:p>
            <a:pPr>
              <a:lnSpc>
                <a:spcPct val="100000"/>
              </a:lnSpc>
            </a:pPr>
            <a:r>
              <a:rPr lang="en-GB" sz="1800" dirty="0"/>
              <a:t>For service employees to be in the frame of mind to treat customers well, they need to feel that their company is treating them well</a:t>
            </a:r>
          </a:p>
          <a:p>
            <a:pPr>
              <a:lnSpc>
                <a:spcPct val="100000"/>
              </a:lnSpc>
            </a:pPr>
            <a:r>
              <a:rPr lang="en-GB" sz="1800" dirty="0"/>
              <a:t>This has given rise to the idea of the </a:t>
            </a:r>
            <a:r>
              <a:rPr lang="en-GB" sz="1800" b="1" dirty="0">
                <a:solidFill>
                  <a:srgbClr val="0070C0"/>
                </a:solidFill>
              </a:rPr>
              <a:t>service profit chain </a:t>
            </a:r>
            <a:r>
              <a:rPr lang="en-GB" sz="1800" dirty="0"/>
              <a:t>whereby having a happy workforce leads to having happy customers and, ultimately, superior profitability</a:t>
            </a:r>
          </a:p>
          <a:p>
            <a:pPr>
              <a:lnSpc>
                <a:spcPct val="100000"/>
              </a:lnSpc>
            </a:pPr>
            <a:r>
              <a:rPr lang="en-GB" sz="1800" b="1" dirty="0">
                <a:solidFill>
                  <a:srgbClr val="0070C0"/>
                </a:solidFill>
              </a:rPr>
              <a:t>Internal marketing </a:t>
            </a:r>
            <a:r>
              <a:rPr lang="en-GB" sz="1800" dirty="0"/>
              <a:t>– includes selecting, training, and motivating staff members to provide customer satisfaction</a:t>
            </a:r>
          </a:p>
        </p:txBody>
      </p:sp>
      <p:sp>
        <p:nvSpPr>
          <p:cNvPr id="4" name="Footer Placeholder 3">
            <a:extLst>
              <a:ext uri="{FF2B5EF4-FFF2-40B4-BE49-F238E27FC236}">
                <a16:creationId xmlns:a16="http://schemas.microsoft.com/office/drawing/2014/main" id="{782F65FF-6A97-6757-4D75-DA0239675534}"/>
              </a:ext>
            </a:extLst>
          </p:cNvPr>
          <p:cNvSpPr>
            <a:spLocks noGrp="1"/>
          </p:cNvSpPr>
          <p:nvPr>
            <p:ph type="ftr" sz="quarter" idx="11"/>
          </p:nvPr>
        </p:nvSpPr>
        <p:spPr>
          <a:xfrm>
            <a:off x="581192" y="6423914"/>
            <a:ext cx="6917210" cy="365125"/>
          </a:xfrm>
        </p:spPr>
        <p:txBody>
          <a:bodyPr>
            <a:normAutofit/>
          </a:bodyPr>
          <a:lstStyle/>
          <a:p>
            <a:endParaRPr lang="en-US">
              <a:solidFill>
                <a:srgbClr val="C1934A"/>
              </a:solidFill>
            </a:endParaRPr>
          </a:p>
        </p:txBody>
      </p:sp>
      <p:sp>
        <p:nvSpPr>
          <p:cNvPr id="5" name="Slide Number Placeholder 4">
            <a:extLst>
              <a:ext uri="{FF2B5EF4-FFF2-40B4-BE49-F238E27FC236}">
                <a16:creationId xmlns:a16="http://schemas.microsoft.com/office/drawing/2014/main" id="{75046CE4-0D77-04DA-278D-FCCE9837027D}"/>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C1934A"/>
                </a:solidFill>
              </a:rPr>
              <a:pPr>
                <a:spcAft>
                  <a:spcPts val="600"/>
                </a:spcAft>
              </a:pPr>
              <a:t>60</a:t>
            </a:fld>
            <a:endParaRPr lang="en-US">
              <a:solidFill>
                <a:srgbClr val="C1934A"/>
              </a:solidFill>
            </a:endParaRPr>
          </a:p>
        </p:txBody>
      </p:sp>
    </p:spTree>
    <p:extLst>
      <p:ext uri="{BB962C8B-B14F-4D97-AF65-F5344CB8AC3E}">
        <p14:creationId xmlns:p14="http://schemas.microsoft.com/office/powerpoint/2010/main" val="18531384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894079"/>
          </a:xfrm>
        </p:spPr>
        <p:txBody>
          <a:bodyPr vert="horz" lIns="91440" tIns="45720" rIns="91440" bIns="45720" rtlCol="0" anchor="b">
            <a:normAutofit/>
          </a:bodyPr>
          <a:lstStyle/>
          <a:p>
            <a:r>
              <a:rPr lang="en-US" sz="3600" dirty="0">
                <a:solidFill>
                  <a:srgbClr val="FFFFFF"/>
                </a:solidFill>
              </a:rPr>
              <a:t>P – process</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61</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5053" y="1523888"/>
            <a:ext cx="6764864" cy="3786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004978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E9AFA76-B7FC-BB6F-F762-7B9CC1421B9D}"/>
              </a:ext>
            </a:extLst>
          </p:cNvPr>
          <p:cNvSpPr>
            <a:spLocks noGrp="1"/>
          </p:cNvSpPr>
          <p:nvPr>
            <p:ph type="title"/>
          </p:nvPr>
        </p:nvSpPr>
        <p:spPr>
          <a:xfrm>
            <a:off x="672280" y="745724"/>
            <a:ext cx="3259016" cy="426128"/>
          </a:xfrm>
        </p:spPr>
        <p:txBody>
          <a:bodyPr>
            <a:normAutofit fontScale="90000"/>
          </a:bodyPr>
          <a:lstStyle/>
          <a:p>
            <a:r>
              <a:rPr lang="en-GB" dirty="0">
                <a:solidFill>
                  <a:srgbClr val="FFFFFF"/>
                </a:solidFill>
              </a:rPr>
              <a:t>process</a:t>
            </a:r>
          </a:p>
        </p:txBody>
      </p:sp>
      <p:sp>
        <p:nvSpPr>
          <p:cNvPr id="16" name="Rectangle 1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C506EA6-AD67-4695-8CBC-2BCCD2335941}"/>
              </a:ext>
            </a:extLst>
          </p:cNvPr>
          <p:cNvSpPr>
            <a:spLocks noGrp="1"/>
          </p:cNvSpPr>
          <p:nvPr>
            <p:ph idx="1"/>
          </p:nvPr>
        </p:nvSpPr>
        <p:spPr>
          <a:xfrm>
            <a:off x="672280" y="1205201"/>
            <a:ext cx="3259016" cy="5039739"/>
          </a:xfrm>
        </p:spPr>
        <p:txBody>
          <a:bodyPr anchor="t">
            <a:noAutofit/>
          </a:bodyPr>
          <a:lstStyle/>
          <a:p>
            <a:r>
              <a:rPr lang="en-GB" sz="1600" dirty="0">
                <a:solidFill>
                  <a:srgbClr val="FFFFFF"/>
                </a:solidFill>
                <a:latin typeface="Arial" panose="020B0604020202020204" pitchFamily="34" charset="0"/>
                <a:cs typeface="Arial" panose="020B0604020202020204" pitchFamily="34" charset="0"/>
              </a:rPr>
              <a:t>Process refers to the flow of activities or mechanism that take place when there is an interaction between the customers and the businesses</a:t>
            </a:r>
          </a:p>
          <a:p>
            <a:r>
              <a:rPr lang="en-GB" sz="1600" b="0" i="0" dirty="0">
                <a:solidFill>
                  <a:schemeClr val="tx1"/>
                </a:solidFill>
                <a:effectLst/>
                <a:latin typeface="Arial" panose="020B0604020202020204" pitchFamily="34" charset="0"/>
                <a:cs typeface="Arial" panose="020B0604020202020204" pitchFamily="34" charset="0"/>
              </a:rPr>
              <a:t>All companies want to create a smooth, efficient and customer-friendly journey – and this can’t be achieved without the right processes behind the scenes to make that happen. </a:t>
            </a:r>
          </a:p>
          <a:p>
            <a:r>
              <a:rPr lang="en-GB" sz="1600" b="0" i="0" dirty="0">
                <a:solidFill>
                  <a:schemeClr val="tx1"/>
                </a:solidFill>
                <a:effectLst/>
                <a:latin typeface="Arial" panose="020B0604020202020204" pitchFamily="34" charset="0"/>
                <a:cs typeface="Arial" panose="020B0604020202020204" pitchFamily="34" charset="0"/>
              </a:rPr>
              <a:t>Understanding the steps of the customer journey helps consider what processes need to be in place to ensure the customer has a positive experience.</a:t>
            </a:r>
            <a:endParaRPr lang="en-GB" sz="1600" dirty="0">
              <a:solidFill>
                <a:schemeClr val="tx1"/>
              </a:solidFill>
              <a:latin typeface="Arial" panose="020B0604020202020204" pitchFamily="34" charset="0"/>
              <a:cs typeface="Arial" panose="020B0604020202020204" pitchFamily="34" charset="0"/>
            </a:endParaRPr>
          </a:p>
        </p:txBody>
      </p:sp>
      <p:pic>
        <p:nvPicPr>
          <p:cNvPr id="7" name="Picture 6" descr="Hands of person using credit card reader">
            <a:extLst>
              <a:ext uri="{FF2B5EF4-FFF2-40B4-BE49-F238E27FC236}">
                <a16:creationId xmlns:a16="http://schemas.microsoft.com/office/drawing/2014/main" id="{01B7DCBE-CFED-1809-C068-658D8FC6508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E0287F4F-66F6-1A61-965C-8B78092273B5}"/>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D29B02C8-F392-340A-9454-26B1F243B9C9}"/>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62</a:t>
            </a:fld>
            <a:endParaRPr lang="en-US">
              <a:solidFill>
                <a:schemeClr val="bg1">
                  <a:lumMod val="75000"/>
                  <a:lumOff val="25000"/>
                </a:schemeClr>
              </a:solidFill>
            </a:endParaRPr>
          </a:p>
        </p:txBody>
      </p:sp>
    </p:spTree>
    <p:extLst>
      <p:ext uri="{BB962C8B-B14F-4D97-AF65-F5344CB8AC3E}">
        <p14:creationId xmlns:p14="http://schemas.microsoft.com/office/powerpoint/2010/main" val="565809775"/>
      </p:ext>
    </p:extLst>
  </p:cSld>
  <p:clrMapOvr>
    <a:overrideClrMapping bg1="dk1" tx1="lt1" bg2="dk2" tx2="lt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19080B67-B754-42DD-A48D-9F9825B8B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3ED1230F-A795-4397-9AB6-7FDC98B72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41182216-581B-4394-806B-79D6D406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062">
            <a:extLst>
              <a:ext uri="{FF2B5EF4-FFF2-40B4-BE49-F238E27FC236}">
                <a16:creationId xmlns:a16="http://schemas.microsoft.com/office/drawing/2014/main" id="{1678ABD2-2F95-4A50-936B-1A18BD7ED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Rectangle 2064">
            <a:extLst>
              <a:ext uri="{FF2B5EF4-FFF2-40B4-BE49-F238E27FC236}">
                <a16:creationId xmlns:a16="http://schemas.microsoft.com/office/drawing/2014/main" id="{9C27EDFD-C02F-4070-BDA1-2A0746244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38174"/>
            <a:ext cx="3705323" cy="576262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E9AFA76-B7FC-BB6F-F762-7B9CC1421B9D}"/>
              </a:ext>
            </a:extLst>
          </p:cNvPr>
          <p:cNvSpPr>
            <a:spLocks noGrp="1"/>
          </p:cNvSpPr>
          <p:nvPr>
            <p:ph type="title"/>
          </p:nvPr>
        </p:nvSpPr>
        <p:spPr>
          <a:xfrm>
            <a:off x="803189" y="1209184"/>
            <a:ext cx="3089189" cy="4734416"/>
          </a:xfrm>
        </p:spPr>
        <p:txBody>
          <a:bodyPr anchor="ctr">
            <a:normAutofit/>
          </a:bodyPr>
          <a:lstStyle/>
          <a:p>
            <a:r>
              <a:rPr lang="en-GB" dirty="0">
                <a:solidFill>
                  <a:srgbClr val="FFFFFF"/>
                </a:solidFill>
              </a:rPr>
              <a:t>Process example</a:t>
            </a:r>
          </a:p>
        </p:txBody>
      </p:sp>
      <p:sp>
        <p:nvSpPr>
          <p:cNvPr id="2067" name="Rectangle 2066">
            <a:extLst>
              <a:ext uri="{FF2B5EF4-FFF2-40B4-BE49-F238E27FC236}">
                <a16:creationId xmlns:a16="http://schemas.microsoft.com/office/drawing/2014/main" id="{04C78D19-92E9-4BAF-986C-B007349BE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1923" y="654222"/>
            <a:ext cx="3702878" cy="2437844"/>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A red and white logo&#10;&#10;Description automatically generated with medium confidence">
            <a:extLst>
              <a:ext uri="{FF2B5EF4-FFF2-40B4-BE49-F238E27FC236}">
                <a16:creationId xmlns:a16="http://schemas.microsoft.com/office/drawing/2014/main" id="{9B89BA2B-2564-6EC8-629F-66194FF600D0}"/>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4382798" y="1408246"/>
            <a:ext cx="3397924" cy="91240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2F844438-ED17-76A7-D7C6-72C88E821C1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8188827" y="1562838"/>
            <a:ext cx="3400442" cy="620612"/>
          </a:xfrm>
          <a:prstGeom prst="rect">
            <a:avLst/>
          </a:prstGeom>
          <a:noFill/>
          <a:extLst>
            <a:ext uri="{909E8E84-426E-40DD-AFC4-6F175D3DCCD1}">
              <a14:hiddenFill xmlns:a14="http://schemas.microsoft.com/office/drawing/2010/main">
                <a:solidFill>
                  <a:srgbClr val="FFFFFF"/>
                </a:solidFill>
              </a14:hiddenFill>
            </a:ext>
          </a:extLst>
        </p:spPr>
      </p:pic>
      <p:sp>
        <p:nvSpPr>
          <p:cNvPr id="2069" name="Rectangle 2068">
            <a:extLst>
              <a:ext uri="{FF2B5EF4-FFF2-40B4-BE49-F238E27FC236}">
                <a16:creationId xmlns:a16="http://schemas.microsoft.com/office/drawing/2014/main" id="{DEEF1D81-170C-4CAD-9246-D18D8D450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239" y="654222"/>
            <a:ext cx="3702878" cy="2437844"/>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506EA6-AD67-4695-8CBC-2BCCD2335941}"/>
              </a:ext>
            </a:extLst>
          </p:cNvPr>
          <p:cNvSpPr>
            <a:spLocks noGrp="1"/>
          </p:cNvSpPr>
          <p:nvPr>
            <p:ph idx="1"/>
          </p:nvPr>
        </p:nvSpPr>
        <p:spPr>
          <a:xfrm>
            <a:off x="4561869" y="3425295"/>
            <a:ext cx="7183597" cy="2800477"/>
          </a:xfrm>
        </p:spPr>
        <p:txBody>
          <a:bodyPr>
            <a:noAutofit/>
          </a:bodyPr>
          <a:lstStyle/>
          <a:p>
            <a:pPr marL="0" indent="0">
              <a:buNone/>
            </a:pPr>
            <a:r>
              <a:rPr lang="en-GB" sz="2000" dirty="0"/>
              <a:t>Example:</a:t>
            </a:r>
          </a:p>
          <a:p>
            <a:r>
              <a:rPr lang="en-GB" sz="2000" dirty="0"/>
              <a:t>A customer decides to take membership with service providers like Netflix or Amazon Prime</a:t>
            </a:r>
          </a:p>
          <a:p>
            <a:r>
              <a:rPr lang="en-GB" sz="2000" dirty="0"/>
              <a:t>Processes involved are:</a:t>
            </a:r>
          </a:p>
          <a:p>
            <a:pPr marL="666900" lvl="1" indent="-342900">
              <a:buFont typeface="+mj-lt"/>
              <a:buAutoNum type="arabicPeriod"/>
            </a:pPr>
            <a:r>
              <a:rPr lang="en-GB" sz="2000" dirty="0"/>
              <a:t>Customer who decides on a particular service depending on the features</a:t>
            </a:r>
          </a:p>
          <a:p>
            <a:pPr marL="666900" lvl="1" indent="-342900">
              <a:buFont typeface="+mj-lt"/>
              <a:buAutoNum type="arabicPeriod"/>
            </a:pPr>
            <a:r>
              <a:rPr lang="en-GB" sz="2000" dirty="0"/>
              <a:t>Customer will download the application</a:t>
            </a:r>
          </a:p>
          <a:p>
            <a:pPr marL="666900" lvl="1" indent="-342900">
              <a:buFont typeface="+mj-lt"/>
              <a:buAutoNum type="arabicPeriod"/>
            </a:pPr>
            <a:r>
              <a:rPr lang="en-GB" sz="2000" dirty="0"/>
              <a:t>Customer will register their account</a:t>
            </a:r>
          </a:p>
        </p:txBody>
      </p:sp>
      <p:sp>
        <p:nvSpPr>
          <p:cNvPr id="4" name="Footer Placeholder 3">
            <a:extLst>
              <a:ext uri="{FF2B5EF4-FFF2-40B4-BE49-F238E27FC236}">
                <a16:creationId xmlns:a16="http://schemas.microsoft.com/office/drawing/2014/main" id="{E0287F4F-66F6-1A61-965C-8B78092273B5}"/>
              </a:ext>
            </a:extLst>
          </p:cNvPr>
          <p:cNvSpPr>
            <a:spLocks noGrp="1"/>
          </p:cNvSpPr>
          <p:nvPr>
            <p:ph type="ftr" sz="quarter" idx="11"/>
          </p:nvPr>
        </p:nvSpPr>
        <p:spPr>
          <a:xfrm>
            <a:off x="581192" y="6400800"/>
            <a:ext cx="6917210" cy="365125"/>
          </a:xfrm>
        </p:spPr>
        <p:txBody>
          <a:bodyPr>
            <a:normAutofit/>
          </a:bodyPr>
          <a:lstStyle/>
          <a:p>
            <a:endParaRPr lang="en-US">
              <a:solidFill>
                <a:srgbClr val="FF8800"/>
              </a:solidFill>
            </a:endParaRPr>
          </a:p>
        </p:txBody>
      </p:sp>
      <p:sp>
        <p:nvSpPr>
          <p:cNvPr id="5" name="Slide Number Placeholder 4">
            <a:extLst>
              <a:ext uri="{FF2B5EF4-FFF2-40B4-BE49-F238E27FC236}">
                <a16:creationId xmlns:a16="http://schemas.microsoft.com/office/drawing/2014/main" id="{D29B02C8-F392-340A-9454-26B1F243B9C9}"/>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FF8800"/>
                </a:solidFill>
              </a:rPr>
              <a:pPr>
                <a:spcAft>
                  <a:spcPts val="600"/>
                </a:spcAft>
              </a:pPr>
              <a:t>63</a:t>
            </a:fld>
            <a:endParaRPr lang="en-US">
              <a:solidFill>
                <a:srgbClr val="FF8800"/>
              </a:solidFill>
            </a:endParaRPr>
          </a:p>
        </p:txBody>
      </p:sp>
    </p:spTree>
    <p:extLst>
      <p:ext uri="{BB962C8B-B14F-4D97-AF65-F5344CB8AC3E}">
        <p14:creationId xmlns:p14="http://schemas.microsoft.com/office/powerpoint/2010/main" val="167369014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807D265-8030-5CA7-AAE2-C9858A878F78}"/>
              </a:ext>
            </a:extLst>
          </p:cNvPr>
          <p:cNvSpPr>
            <a:spLocks noGrp="1"/>
          </p:cNvSpPr>
          <p:nvPr>
            <p:ph type="title"/>
          </p:nvPr>
        </p:nvSpPr>
        <p:spPr>
          <a:xfrm>
            <a:off x="584200" y="1524001"/>
            <a:ext cx="3412067" cy="1418633"/>
          </a:xfrm>
        </p:spPr>
        <p:txBody>
          <a:bodyPr vert="horz" lIns="91440" tIns="45720" rIns="91440" bIns="45720" rtlCol="0" anchor="b">
            <a:normAutofit/>
          </a:bodyPr>
          <a:lstStyle/>
          <a:p>
            <a:r>
              <a:rPr lang="en-US" sz="3600" dirty="0">
                <a:solidFill>
                  <a:srgbClr val="FFFFFF"/>
                </a:solidFill>
              </a:rPr>
              <a:t>P – physical evidence</a:t>
            </a:r>
          </a:p>
        </p:txBody>
      </p:sp>
      <p:sp>
        <p:nvSpPr>
          <p:cNvPr id="5" name="Slide Number Placeholder 4">
            <a:extLst>
              <a:ext uri="{FF2B5EF4-FFF2-40B4-BE49-F238E27FC236}">
                <a16:creationId xmlns:a16="http://schemas.microsoft.com/office/drawing/2014/main" id="{05C9BD57-671F-066F-1EFB-AC9CFFA8371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64</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144C86B-A36C-C969-11C9-5ADBF6E66CF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2" descr="How to use the 7Ps Marketing Mix strategy model?">
            <a:extLst>
              <a:ext uri="{FF2B5EF4-FFF2-40B4-BE49-F238E27FC236}">
                <a16:creationId xmlns:a16="http://schemas.microsoft.com/office/drawing/2014/main" id="{019A4DEC-3F2D-BB0F-CB58-9826ED355D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65053" y="1523888"/>
            <a:ext cx="6764864" cy="3786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39343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A22C8-1433-A3B1-3A04-3E9E24F57CA9}"/>
              </a:ext>
            </a:extLst>
          </p:cNvPr>
          <p:cNvSpPr>
            <a:spLocks noGrp="1"/>
          </p:cNvSpPr>
          <p:nvPr>
            <p:ph type="title"/>
          </p:nvPr>
        </p:nvSpPr>
        <p:spPr>
          <a:xfrm>
            <a:off x="581192" y="702156"/>
            <a:ext cx="11029616" cy="771044"/>
          </a:xfrm>
        </p:spPr>
        <p:txBody>
          <a:bodyPr>
            <a:normAutofit/>
          </a:bodyPr>
          <a:lstStyle/>
          <a:p>
            <a:r>
              <a:rPr lang="en-GB" dirty="0"/>
              <a:t>Physical evidence</a:t>
            </a:r>
          </a:p>
        </p:txBody>
      </p:sp>
      <p:sp>
        <p:nvSpPr>
          <p:cNvPr id="3" name="Content Placeholder 2">
            <a:extLst>
              <a:ext uri="{FF2B5EF4-FFF2-40B4-BE49-F238E27FC236}">
                <a16:creationId xmlns:a16="http://schemas.microsoft.com/office/drawing/2014/main" id="{34F57E54-2C1A-3F82-3119-930FFAACD0ED}"/>
              </a:ext>
            </a:extLst>
          </p:cNvPr>
          <p:cNvSpPr>
            <a:spLocks noGrp="1"/>
          </p:cNvSpPr>
          <p:nvPr>
            <p:ph idx="1"/>
          </p:nvPr>
        </p:nvSpPr>
        <p:spPr>
          <a:xfrm>
            <a:off x="386080" y="1788160"/>
            <a:ext cx="7219871" cy="4085590"/>
          </a:xfrm>
        </p:spPr>
        <p:txBody>
          <a:bodyPr>
            <a:noAutofit/>
          </a:bodyPr>
          <a:lstStyle/>
          <a:p>
            <a:r>
              <a:rPr lang="en-GB" sz="2400" dirty="0"/>
              <a:t>Customers look for clues to examine the likely quality of a service by inspecting the physical / tangible evidence</a:t>
            </a:r>
          </a:p>
          <a:p>
            <a:r>
              <a:rPr lang="en-GB" sz="2400" dirty="0"/>
              <a:t>Includes the décor, furnishings and lighting</a:t>
            </a:r>
          </a:p>
          <a:p>
            <a:r>
              <a:rPr lang="en-GB" sz="2400" dirty="0"/>
              <a:t>The ambience of a retail store is highly dependent on décor</a:t>
            </a:r>
          </a:p>
          <a:p>
            <a:r>
              <a:rPr lang="en-GB" sz="2400" dirty="0"/>
              <a:t>Colour can play an important role in establishing mood</a:t>
            </a:r>
          </a:p>
          <a:p>
            <a:r>
              <a:rPr lang="en-GB" sz="2400" dirty="0"/>
              <a:t>Changes in the physical evidence are often part of a marketer’s effort to reposition a brand</a:t>
            </a:r>
          </a:p>
        </p:txBody>
      </p:sp>
      <p:pic>
        <p:nvPicPr>
          <p:cNvPr id="7" name="Picture 6" descr="Eye reflecting fiber optic lights">
            <a:extLst>
              <a:ext uri="{FF2B5EF4-FFF2-40B4-BE49-F238E27FC236}">
                <a16:creationId xmlns:a16="http://schemas.microsoft.com/office/drawing/2014/main" id="{92464B0D-0F78-F632-A827-7A69814B0B0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051799" y="1889760"/>
            <a:ext cx="3683001" cy="4085590"/>
          </a:xfrm>
          <a:prstGeom prst="rect">
            <a:avLst/>
          </a:prstGeom>
        </p:spPr>
      </p:pic>
      <p:sp>
        <p:nvSpPr>
          <p:cNvPr id="4" name="Footer Placeholder 3">
            <a:extLst>
              <a:ext uri="{FF2B5EF4-FFF2-40B4-BE49-F238E27FC236}">
                <a16:creationId xmlns:a16="http://schemas.microsoft.com/office/drawing/2014/main" id="{37D9C28A-80DE-E94A-1CB5-61277A2A8C6D}"/>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EC13CEAA-3C8D-A6DF-869B-B48617E91F78}"/>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65</a:t>
            </a:fld>
            <a:endParaRPr lang="en-US"/>
          </a:p>
        </p:txBody>
      </p:sp>
    </p:spTree>
    <p:extLst>
      <p:ext uri="{BB962C8B-B14F-4D97-AF65-F5344CB8AC3E}">
        <p14:creationId xmlns:p14="http://schemas.microsoft.com/office/powerpoint/2010/main" val="86628227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2EEC4-A924-5C59-3736-D415403CE07D}"/>
              </a:ext>
            </a:extLst>
          </p:cNvPr>
          <p:cNvSpPr>
            <a:spLocks noGrp="1"/>
          </p:cNvSpPr>
          <p:nvPr>
            <p:ph type="title"/>
          </p:nvPr>
        </p:nvSpPr>
        <p:spPr>
          <a:xfrm>
            <a:off x="581192" y="702156"/>
            <a:ext cx="11029616" cy="679604"/>
          </a:xfrm>
        </p:spPr>
        <p:txBody>
          <a:bodyPr/>
          <a:lstStyle/>
          <a:p>
            <a:r>
              <a:rPr lang="en-GB" dirty="0"/>
              <a:t>Measuring the effectiveness of marketing mix decisions</a:t>
            </a:r>
          </a:p>
        </p:txBody>
      </p:sp>
      <p:sp>
        <p:nvSpPr>
          <p:cNvPr id="3" name="Content Placeholder 2">
            <a:extLst>
              <a:ext uri="{FF2B5EF4-FFF2-40B4-BE49-F238E27FC236}">
                <a16:creationId xmlns:a16="http://schemas.microsoft.com/office/drawing/2014/main" id="{40209160-D928-FF3D-CF7F-00322B2CD703}"/>
              </a:ext>
            </a:extLst>
          </p:cNvPr>
          <p:cNvSpPr>
            <a:spLocks noGrp="1"/>
          </p:cNvSpPr>
          <p:nvPr>
            <p:ph idx="1"/>
          </p:nvPr>
        </p:nvSpPr>
        <p:spPr>
          <a:xfrm>
            <a:off x="581192" y="1757680"/>
            <a:ext cx="11029615" cy="4217670"/>
          </a:xfrm>
        </p:spPr>
        <p:txBody>
          <a:bodyPr>
            <a:noAutofit/>
          </a:bodyPr>
          <a:lstStyle/>
          <a:p>
            <a:r>
              <a:rPr lang="en-GB" sz="2000" b="0" i="0" dirty="0">
                <a:solidFill>
                  <a:srgbClr val="000000"/>
                </a:solidFill>
                <a:effectLst/>
              </a:rPr>
              <a:t>Metrics within the Marketing Mix are quantifiable measurements used to evaluate the performance and effectiveness of each element, and specific tools within each element. </a:t>
            </a:r>
          </a:p>
          <a:p>
            <a:r>
              <a:rPr lang="en-GB" sz="2000" b="0" i="0" dirty="0">
                <a:solidFill>
                  <a:srgbClr val="000000"/>
                </a:solidFill>
                <a:effectLst/>
              </a:rPr>
              <a:t>Metrics provide insights into whether marketing strategies are achieving desired objectives and help in making data-driven decisions. </a:t>
            </a:r>
            <a:endParaRPr lang="en-GB" sz="2000" dirty="0">
              <a:solidFill>
                <a:srgbClr val="000000"/>
              </a:solidFill>
            </a:endParaRPr>
          </a:p>
          <a:p>
            <a:r>
              <a:rPr lang="en-GB" sz="2000" b="0" i="0" dirty="0">
                <a:solidFill>
                  <a:srgbClr val="000000"/>
                </a:solidFill>
                <a:effectLst/>
              </a:rPr>
              <a:t>Selecting appropriate metrics depends on specific marketing goals. Examples include return on ad spend (ROAS), customer lifetime value (CLV), customer acquisition cost (CAC), net promoter score (NPS), and market share. </a:t>
            </a:r>
            <a:endParaRPr lang="en-GB" sz="2000" dirty="0">
              <a:solidFill>
                <a:srgbClr val="000000"/>
              </a:solidFill>
            </a:endParaRPr>
          </a:p>
          <a:p>
            <a:r>
              <a:rPr lang="en-GB" sz="2000" b="0" i="0" dirty="0">
                <a:solidFill>
                  <a:srgbClr val="000000"/>
                </a:solidFill>
                <a:effectLst/>
              </a:rPr>
              <a:t>Metrics enable marketers to assess the impact of marketing efforts, allocate resources effectively, and refine strategies for better results. </a:t>
            </a:r>
            <a:endParaRPr lang="en-GB" sz="2000" dirty="0">
              <a:solidFill>
                <a:srgbClr val="000000"/>
              </a:solidFill>
            </a:endParaRPr>
          </a:p>
          <a:p>
            <a:r>
              <a:rPr lang="en-GB" sz="2000" b="0" i="0" dirty="0">
                <a:solidFill>
                  <a:srgbClr val="000000"/>
                </a:solidFill>
                <a:effectLst/>
              </a:rPr>
              <a:t>Overreliance on single metrics without considering the overall marketing mix can lead to suboptimal decisions. </a:t>
            </a:r>
            <a:endParaRPr lang="en-GB" sz="2000" dirty="0"/>
          </a:p>
        </p:txBody>
      </p:sp>
      <p:sp>
        <p:nvSpPr>
          <p:cNvPr id="4" name="Footer Placeholder 3">
            <a:extLst>
              <a:ext uri="{FF2B5EF4-FFF2-40B4-BE49-F238E27FC236}">
                <a16:creationId xmlns:a16="http://schemas.microsoft.com/office/drawing/2014/main" id="{52451A7D-671F-8D58-44E0-65F10BA5D08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E880F11-BE10-B185-E3B8-482FE38FEE42}"/>
              </a:ext>
            </a:extLst>
          </p:cNvPr>
          <p:cNvSpPr>
            <a:spLocks noGrp="1"/>
          </p:cNvSpPr>
          <p:nvPr>
            <p:ph type="sldNum" sz="quarter" idx="12"/>
          </p:nvPr>
        </p:nvSpPr>
        <p:spPr/>
        <p:txBody>
          <a:bodyPr/>
          <a:lstStyle/>
          <a:p>
            <a:fld id="{3A98EE3D-8CD1-4C3F-BD1C-C98C9596463C}" type="slidenum">
              <a:rPr lang="en-US" smtClean="0"/>
              <a:t>66</a:t>
            </a:fld>
            <a:endParaRPr lang="en-US" dirty="0"/>
          </a:p>
        </p:txBody>
      </p:sp>
    </p:spTree>
    <p:extLst>
      <p:ext uri="{BB962C8B-B14F-4D97-AF65-F5344CB8AC3E}">
        <p14:creationId xmlns:p14="http://schemas.microsoft.com/office/powerpoint/2010/main" val="149722762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16D3A-92E1-57A2-E085-ADC1FC16D308}"/>
              </a:ext>
            </a:extLst>
          </p:cNvPr>
          <p:cNvSpPr>
            <a:spLocks noGrp="1"/>
          </p:cNvSpPr>
          <p:nvPr>
            <p:ph type="title"/>
          </p:nvPr>
        </p:nvSpPr>
        <p:spPr>
          <a:xfrm>
            <a:off x="477983" y="882650"/>
            <a:ext cx="11346872" cy="582468"/>
          </a:xfrm>
        </p:spPr>
        <p:txBody>
          <a:bodyPr>
            <a:normAutofit fontScale="90000"/>
          </a:bodyPr>
          <a:lstStyle/>
          <a:p>
            <a:r>
              <a:rPr lang="en-GB" b="1" dirty="0"/>
              <a:t>Achieving Strategic Success through the Integrated Marketing Mix</a:t>
            </a:r>
            <a:endParaRPr lang="en-GB" dirty="0"/>
          </a:p>
        </p:txBody>
      </p:sp>
      <p:sp>
        <p:nvSpPr>
          <p:cNvPr id="3" name="Content Placeholder 2">
            <a:extLst>
              <a:ext uri="{FF2B5EF4-FFF2-40B4-BE49-F238E27FC236}">
                <a16:creationId xmlns:a16="http://schemas.microsoft.com/office/drawing/2014/main" id="{9F1D6928-DB12-F813-3CFC-62CB7F04E001}"/>
              </a:ext>
            </a:extLst>
          </p:cNvPr>
          <p:cNvSpPr>
            <a:spLocks noGrp="1"/>
          </p:cNvSpPr>
          <p:nvPr>
            <p:ph idx="1"/>
          </p:nvPr>
        </p:nvSpPr>
        <p:spPr>
          <a:xfrm>
            <a:off x="581192" y="1693718"/>
            <a:ext cx="11029615" cy="4281632"/>
          </a:xfrm>
        </p:spPr>
        <p:txBody>
          <a:bodyPr/>
          <a:lstStyle/>
          <a:p>
            <a:r>
              <a:rPr lang="en-GB" sz="2000" dirty="0"/>
              <a:t>The true power of the marketing mix lies in its </a:t>
            </a:r>
            <a:r>
              <a:rPr lang="en-GB" sz="2000" b="1" dirty="0"/>
              <a:t>integration</a:t>
            </a:r>
            <a:r>
              <a:rPr lang="en-GB" sz="2000" dirty="0"/>
              <a:t>. Each element of the mix must align with the others to create a cohesive, consistent message to the market. For example, a </a:t>
            </a:r>
            <a:r>
              <a:rPr lang="en-GB" sz="2000" b="1" dirty="0"/>
              <a:t>luxury brand</a:t>
            </a:r>
            <a:r>
              <a:rPr lang="en-GB" sz="2000" dirty="0"/>
              <a:t> with premium-priced products must ensure that its </a:t>
            </a:r>
            <a:r>
              <a:rPr lang="en-GB" sz="2000" b="1" dirty="0"/>
              <a:t>promotion</a:t>
            </a:r>
            <a:r>
              <a:rPr lang="en-GB" sz="2000" dirty="0"/>
              <a:t> emphasises exclusivity and high quality, while its </a:t>
            </a:r>
            <a:r>
              <a:rPr lang="en-GB" sz="2000" b="1" dirty="0"/>
              <a:t>distribution</a:t>
            </a:r>
            <a:r>
              <a:rPr lang="en-GB" sz="2000" dirty="0"/>
              <a:t> is limited to high-end retailers or boutiques. Similarly, the </a:t>
            </a:r>
            <a:r>
              <a:rPr lang="en-GB" sz="2000" b="1" dirty="0"/>
              <a:t>product design</a:t>
            </a:r>
            <a:r>
              <a:rPr lang="en-GB" sz="2000" dirty="0"/>
              <a:t> and customer service must align with the brand’s premium positioning.</a:t>
            </a:r>
          </a:p>
          <a:p>
            <a:endParaRPr lang="en-GB" sz="2000" dirty="0"/>
          </a:p>
          <a:p>
            <a:pPr>
              <a:buFont typeface="Arial" panose="020B0604020202020204" pitchFamily="34" charset="0"/>
              <a:buChar char="•"/>
            </a:pPr>
            <a:r>
              <a:rPr lang="en-GB" sz="2000" b="1" dirty="0"/>
              <a:t>Strategic Success:</a:t>
            </a:r>
            <a:r>
              <a:rPr lang="en-GB" sz="2000" dirty="0"/>
              <a:t> By executing a coherent marketing mix, businesses can establish clear differentiation in the marketplace, optimise their brand positioning, and create a </a:t>
            </a:r>
            <a:r>
              <a:rPr lang="en-GB" sz="2000" b="1" dirty="0"/>
              <a:t>loyal customer base</a:t>
            </a:r>
            <a:r>
              <a:rPr lang="en-GB" sz="2000" dirty="0"/>
              <a:t>. This integration allows companies to respond swiftly to </a:t>
            </a:r>
            <a:r>
              <a:rPr lang="en-GB" sz="2000" b="1" dirty="0"/>
              <a:t>market trends</a:t>
            </a:r>
            <a:r>
              <a:rPr lang="en-GB" sz="2000" dirty="0"/>
              <a:t>, </a:t>
            </a:r>
            <a:r>
              <a:rPr lang="en-GB" sz="2000" b="1" dirty="0"/>
              <a:t>consumer feedback</a:t>
            </a:r>
            <a:r>
              <a:rPr lang="en-GB" sz="2000" dirty="0"/>
              <a:t>, and </a:t>
            </a:r>
            <a:r>
              <a:rPr lang="en-GB" sz="2000" b="1" dirty="0"/>
              <a:t>competitive pressures</a:t>
            </a:r>
            <a:r>
              <a:rPr lang="en-GB" sz="2000" dirty="0"/>
              <a:t>, ensuring that the business remains agile, adaptable, and competitive.</a:t>
            </a:r>
          </a:p>
          <a:p>
            <a:endParaRPr lang="en-GB" dirty="0"/>
          </a:p>
        </p:txBody>
      </p:sp>
      <p:sp>
        <p:nvSpPr>
          <p:cNvPr id="4" name="Footer Placeholder 3">
            <a:extLst>
              <a:ext uri="{FF2B5EF4-FFF2-40B4-BE49-F238E27FC236}">
                <a16:creationId xmlns:a16="http://schemas.microsoft.com/office/drawing/2014/main" id="{BA6E7C71-EAA7-BB56-9D22-169220A0040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1DB773D-45B3-A037-9C3B-207F01ADAD03}"/>
              </a:ext>
            </a:extLst>
          </p:cNvPr>
          <p:cNvSpPr>
            <a:spLocks noGrp="1"/>
          </p:cNvSpPr>
          <p:nvPr>
            <p:ph type="sldNum" sz="quarter" idx="12"/>
          </p:nvPr>
        </p:nvSpPr>
        <p:spPr/>
        <p:txBody>
          <a:bodyPr/>
          <a:lstStyle/>
          <a:p>
            <a:fld id="{3A98EE3D-8CD1-4C3F-BD1C-C98C9596463C}" type="slidenum">
              <a:rPr lang="en-US" smtClean="0"/>
              <a:t>67</a:t>
            </a:fld>
            <a:endParaRPr lang="en-US" dirty="0"/>
          </a:p>
        </p:txBody>
      </p:sp>
    </p:spTree>
    <p:extLst>
      <p:ext uri="{BB962C8B-B14F-4D97-AF65-F5344CB8AC3E}">
        <p14:creationId xmlns:p14="http://schemas.microsoft.com/office/powerpoint/2010/main" val="420262167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3848</Words>
  <Application>Microsoft Office PowerPoint</Application>
  <PresentationFormat>Widescreen</PresentationFormat>
  <Paragraphs>416</Paragraphs>
  <Slides>67</Slides>
  <Notes>0</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67</vt:i4>
      </vt:variant>
    </vt:vector>
  </HeadingPairs>
  <TitlesOfParts>
    <vt:vector size="75" baseType="lpstr">
      <vt:lpstr>Franklin Gothic (Body)</vt:lpstr>
      <vt:lpstr>Arial</vt:lpstr>
      <vt:lpstr>Calibri</vt:lpstr>
      <vt:lpstr>Franklin Gothic Book</vt:lpstr>
      <vt:lpstr>Franklin Gothic Demi</vt:lpstr>
      <vt:lpstr>Wingdings</vt:lpstr>
      <vt:lpstr>Wingdings 2</vt:lpstr>
      <vt:lpstr>DividendVTI</vt:lpstr>
      <vt:lpstr>MBA Managing Marketing change BMMB7026</vt:lpstr>
      <vt:lpstr>introduction</vt:lpstr>
      <vt:lpstr>Marketing planning</vt:lpstr>
      <vt:lpstr>STRATEGY</vt:lpstr>
      <vt:lpstr>ANSOFF GROWTH MATRIX</vt:lpstr>
      <vt:lpstr>Ansoff Growth Matrix</vt:lpstr>
      <vt:lpstr>Ansoff Matrix   a strategic planning model used to identify opportunities for growth </vt:lpstr>
      <vt:lpstr>Market Penetration</vt:lpstr>
      <vt:lpstr>Market Development</vt:lpstr>
      <vt:lpstr>Product Development</vt:lpstr>
      <vt:lpstr>Diversification</vt:lpstr>
      <vt:lpstr>Porter’s Generic Strategies</vt:lpstr>
      <vt:lpstr>Porter’s Generic Strategies</vt:lpstr>
      <vt:lpstr>Differentiation Strategy</vt:lpstr>
      <vt:lpstr>Cost Leadership Strategy</vt:lpstr>
      <vt:lpstr>Focus Strategy</vt:lpstr>
      <vt:lpstr>PowerPoint Presentation</vt:lpstr>
      <vt:lpstr>TACTICS</vt:lpstr>
      <vt:lpstr>Marketing mix – 4p and 7p introduction</vt:lpstr>
      <vt:lpstr>The marketing mix is a set of tactical tools which must be coordinated together to develop market offerings</vt:lpstr>
      <vt:lpstr>The Extended Marketing Mix within the External Environment </vt:lpstr>
      <vt:lpstr>Product vs. service</vt:lpstr>
      <vt:lpstr>service characteristics</vt:lpstr>
      <vt:lpstr>Three product levels</vt:lpstr>
      <vt:lpstr>Product differentiation</vt:lpstr>
      <vt:lpstr>Class Task</vt:lpstr>
      <vt:lpstr>Product differentiation</vt:lpstr>
      <vt:lpstr>Product / service life cycle</vt:lpstr>
      <vt:lpstr>Apple Iphone life cycle  2007 - 2017</vt:lpstr>
      <vt:lpstr>Product range</vt:lpstr>
      <vt:lpstr>Portfolio Analysis </vt:lpstr>
      <vt:lpstr>Using the Boston Matrix to Maximise Resource Capabilities </vt:lpstr>
      <vt:lpstr>PowerPoint Presentation</vt:lpstr>
      <vt:lpstr>NPD is essential for survival and growth in dynamic competitive environments</vt:lpstr>
      <vt:lpstr>PowerPoint Presentation</vt:lpstr>
      <vt:lpstr>Product Decisions</vt:lpstr>
      <vt:lpstr>P – price</vt:lpstr>
      <vt:lpstr>price</vt:lpstr>
      <vt:lpstr>Six stages of Pricing strategy</vt:lpstr>
      <vt:lpstr>Pricing strategy</vt:lpstr>
      <vt:lpstr>Impact of economy on pricing strategies – example</vt:lpstr>
      <vt:lpstr>Price Decisions</vt:lpstr>
      <vt:lpstr>P – place</vt:lpstr>
      <vt:lpstr>place</vt:lpstr>
      <vt:lpstr>distribution</vt:lpstr>
      <vt:lpstr>Place Decisions</vt:lpstr>
      <vt:lpstr>P – promotion</vt:lpstr>
      <vt:lpstr>promotion</vt:lpstr>
      <vt:lpstr>Promotions mix</vt:lpstr>
      <vt:lpstr>Promotions mix – key elements</vt:lpstr>
      <vt:lpstr>DIGITAL MARKETING TECHNIQUES (Smart Insights)</vt:lpstr>
      <vt:lpstr>PowerPoint Presentation</vt:lpstr>
      <vt:lpstr>Public relations (PR)</vt:lpstr>
      <vt:lpstr>Difference between advertising and public relations (PR)</vt:lpstr>
      <vt:lpstr>Public relations’ three main characteristics</vt:lpstr>
      <vt:lpstr>Promotions mix – example of mcDonald’s</vt:lpstr>
      <vt:lpstr>Promotion Decisions</vt:lpstr>
      <vt:lpstr>P – people</vt:lpstr>
      <vt:lpstr>people</vt:lpstr>
      <vt:lpstr>people</vt:lpstr>
      <vt:lpstr>P – process</vt:lpstr>
      <vt:lpstr>process</vt:lpstr>
      <vt:lpstr>Process example</vt:lpstr>
      <vt:lpstr>P – physical evidence</vt:lpstr>
      <vt:lpstr>Physical evidence</vt:lpstr>
      <vt:lpstr>Measuring the effectiveness of marketing mix decisions</vt:lpstr>
      <vt:lpstr>Achieving Strategic Success through the Integrated Marketing Mix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242</cp:revision>
  <dcterms:created xsi:type="dcterms:W3CDTF">2021-11-30T09:35:50Z</dcterms:created>
  <dcterms:modified xsi:type="dcterms:W3CDTF">2026-06-08T23:22:29Z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