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6"/>
  </p:notesMasterIdLst>
  <p:sldIdLst>
    <p:sldId id="256" r:id="rId2"/>
    <p:sldId id="261" r:id="rId3"/>
    <p:sldId id="263" r:id="rId4"/>
    <p:sldId id="264" r:id="rId5"/>
    <p:sldId id="266" r:id="rId6"/>
    <p:sldId id="267" r:id="rId7"/>
    <p:sldId id="269" r:id="rId8"/>
    <p:sldId id="268" r:id="rId9"/>
    <p:sldId id="271" r:id="rId10"/>
    <p:sldId id="283" r:id="rId11"/>
    <p:sldId id="272" r:id="rId12"/>
    <p:sldId id="285" r:id="rId13"/>
    <p:sldId id="273" r:id="rId14"/>
    <p:sldId id="286" r:id="rId15"/>
    <p:sldId id="287" r:id="rId16"/>
    <p:sldId id="290" r:id="rId17"/>
    <p:sldId id="288" r:id="rId18"/>
    <p:sldId id="289" r:id="rId19"/>
    <p:sldId id="280" r:id="rId20"/>
    <p:sldId id="291" r:id="rId21"/>
    <p:sldId id="279" r:id="rId22"/>
    <p:sldId id="292" r:id="rId23"/>
    <p:sldId id="293" r:id="rId24"/>
    <p:sldId id="294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591" autoAdjust="0"/>
    <p:restoredTop sz="76667" autoAdjust="0"/>
  </p:normalViewPr>
  <p:slideViewPr>
    <p:cSldViewPr>
      <p:cViewPr>
        <p:scale>
          <a:sx n="33" d="100"/>
          <a:sy n="33" d="100"/>
        </p:scale>
        <p:origin x="-54" y="-9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Maximum CPU utilization obtained with multiprogramming</a:t>
            </a:r>
          </a:p>
          <a:p>
            <a:r>
              <a:rPr lang="en-GB" dirty="0" smtClean="0"/>
              <a:t>How do processes behave? </a:t>
            </a:r>
          </a:p>
          <a:p>
            <a:pPr lvl="1"/>
            <a:r>
              <a:rPr lang="en-GB" dirty="0" smtClean="0"/>
              <a:t>First, CPU/IO burst cycle. A process will run for a while (the CPU burst)</a:t>
            </a:r>
          </a:p>
          <a:p>
            <a:pPr lvl="1"/>
            <a:r>
              <a:rPr lang="en-GB" dirty="0" smtClean="0"/>
              <a:t>Then perform some IO (the IO burst), then run for a while more (the next CPU burst). </a:t>
            </a:r>
            <a:endParaRPr lang="en-US" dirty="0" smtClean="0"/>
          </a:p>
          <a:p>
            <a:r>
              <a:rPr lang="en-US" dirty="0" smtClean="0"/>
              <a:t>CPU burst distribution shown in next slide</a:t>
            </a:r>
          </a:p>
          <a:p>
            <a:endParaRPr lang="en-US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Dispatcher module gives control of the CPU to the process selected by the short-term scheduler; this involves:</a:t>
            </a:r>
          </a:p>
          <a:p>
            <a:pPr lvl="1"/>
            <a:r>
              <a:rPr lang="en-US" dirty="0" smtClean="0"/>
              <a:t>switching context</a:t>
            </a:r>
          </a:p>
          <a:p>
            <a:pPr lvl="1"/>
            <a:r>
              <a:rPr lang="en-US" dirty="0" smtClean="0"/>
              <a:t>switching to user mode</a:t>
            </a:r>
          </a:p>
          <a:p>
            <a:pPr lvl="1"/>
            <a:r>
              <a:rPr lang="en-US" dirty="0" smtClean="0"/>
              <a:t>jumping to the proper location in the user program to restart that program</a:t>
            </a:r>
          </a:p>
          <a:p>
            <a:r>
              <a:rPr lang="en-US" dirty="0" smtClean="0"/>
              <a:t>Dispatch latency – time it takes for the dispatcher to stop one process and start another running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Each process gets a small unit of CPU time </a:t>
            </a:r>
            <a:r>
              <a:rPr lang="en-US" dirty="0" err="1" smtClean="0"/>
              <a:t>time</a:t>
            </a:r>
            <a:r>
              <a:rPr lang="en-US" dirty="0" smtClean="0"/>
              <a:t> quantum), usually 10-100 milliseconds.  After this time has elapsed, the process is preempted and added to the end of the ready queue.</a:t>
            </a:r>
          </a:p>
          <a:p>
            <a:endParaRPr lang="en-GB" dirty="0" smtClean="0"/>
          </a:p>
          <a:p>
            <a:r>
              <a:rPr lang="en-GB" dirty="0" smtClean="0"/>
              <a:t>One of two things happen</a:t>
            </a:r>
          </a:p>
          <a:p>
            <a:pPr lvl="1"/>
            <a:r>
              <a:rPr lang="en-GB" dirty="0" smtClean="0"/>
              <a:t>Process finishes</a:t>
            </a:r>
          </a:p>
          <a:p>
            <a:pPr lvl="1"/>
            <a:r>
              <a:rPr lang="en-GB" dirty="0" smtClean="0"/>
              <a:t>Interrupt interrupts program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If there are n processes in the ready queue and the time quantum is q, then each process gets 1/n of the CPU time in chunks of at most q time units at once.  No process waits more than (n-1)q time units.</a:t>
            </a:r>
          </a:p>
          <a:p>
            <a:endParaRPr lang="en-GB" dirty="0" smtClean="0"/>
          </a:p>
          <a:p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19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sym typeface="Symbol" pitchFamily="18" charset="2"/>
              </a:rPr>
              <a:t>Possibly system crash or low priority done at 3 am with a low load on computer</a:t>
            </a:r>
            <a:endParaRPr lang="en-US" dirty="0" smtClean="0">
              <a:sym typeface="Symbol" pitchFamily="18" charset="2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22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sym typeface="Symbol" pitchFamily="18" charset="2"/>
              </a:rPr>
              <a:t>Possibly system crash or low priority done at 3 am with a low load on computer</a:t>
            </a:r>
            <a:endParaRPr lang="en-US" dirty="0" smtClean="0">
              <a:sym typeface="Symbol" pitchFamily="18" charset="2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23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28600"/>
            <a:ext cx="8077200" cy="609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27088" y="1282700"/>
            <a:ext cx="3598862" cy="44831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8350" y="1282700"/>
            <a:ext cx="3600450" cy="44831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27/10/2011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CPU Scheduling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CPU Scheduling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Maximum CPU utilization</a:t>
            </a:r>
          </a:p>
          <a:p>
            <a:endParaRPr lang="en-US" dirty="0" smtClean="0"/>
          </a:p>
          <a:p>
            <a:r>
              <a:rPr lang="en-GB" dirty="0" smtClean="0"/>
              <a:t>How do processes behave? </a:t>
            </a:r>
          </a:p>
          <a:p>
            <a:pPr lvl="1"/>
            <a:r>
              <a:rPr lang="en-GB" dirty="0" smtClean="0"/>
              <a:t>First, CPU cycle. </a:t>
            </a:r>
            <a:br>
              <a:rPr lang="en-GB" dirty="0" smtClean="0"/>
            </a:br>
            <a:r>
              <a:rPr lang="en-GB" dirty="0" smtClean="0"/>
              <a:t>A process will run for a while (the CPU burst)</a:t>
            </a:r>
          </a:p>
          <a:p>
            <a:pPr lvl="1"/>
            <a:r>
              <a:rPr lang="en-GB" dirty="0" smtClean="0"/>
              <a:t>Then perform some Input / Output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CPU Scheduler</a:t>
            </a:r>
            <a:endParaRPr lang="en-US" dirty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Selects from processes in memory that are ready to run</a:t>
            </a:r>
          </a:p>
          <a:p>
            <a:r>
              <a:rPr lang="en-US" dirty="0" smtClean="0"/>
              <a:t>Allocates the CPU to one of them</a:t>
            </a:r>
          </a:p>
          <a:p>
            <a:r>
              <a:rPr lang="en-US" dirty="0" smtClean="0"/>
              <a:t>CPU scheduling decisions may take place when a process:</a:t>
            </a:r>
          </a:p>
          <a:p>
            <a:pPr lvl="1"/>
            <a:r>
              <a:rPr lang="en-US" dirty="0" smtClean="0"/>
              <a:t>1.	Switches from running to waiting state</a:t>
            </a:r>
          </a:p>
          <a:p>
            <a:pPr lvl="1"/>
            <a:r>
              <a:rPr lang="en-US" dirty="0" smtClean="0"/>
              <a:t>2.	Switches from running to ready state</a:t>
            </a:r>
          </a:p>
          <a:p>
            <a:pPr lvl="1"/>
            <a:r>
              <a:rPr lang="en-US" dirty="0" smtClean="0"/>
              <a:t>3.	Switches from waiting to ready</a:t>
            </a:r>
          </a:p>
          <a:p>
            <a:pPr lvl="1"/>
            <a:r>
              <a:rPr lang="en-US" dirty="0" smtClean="0"/>
              <a:t>4.	Terminates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Dispatcher</a:t>
            </a:r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Dispatcher module gives control of the CPU to a process</a:t>
            </a:r>
          </a:p>
          <a:p>
            <a:r>
              <a:rPr lang="en-US" dirty="0" smtClean="0"/>
              <a:t>This involves:</a:t>
            </a:r>
          </a:p>
          <a:p>
            <a:pPr lvl="1"/>
            <a:r>
              <a:rPr lang="en-US" dirty="0" smtClean="0"/>
              <a:t>switching context</a:t>
            </a:r>
          </a:p>
          <a:p>
            <a:pPr lvl="1"/>
            <a:r>
              <a:rPr lang="en-US" dirty="0" smtClean="0"/>
              <a:t>switching to user mode</a:t>
            </a:r>
          </a:p>
          <a:p>
            <a:pPr lvl="1"/>
            <a:r>
              <a:rPr lang="en-US" dirty="0" smtClean="0"/>
              <a:t>jumping to the proper location in the user program to restart that program</a:t>
            </a:r>
          </a:p>
          <a:p>
            <a:endParaRPr lang="en-US" dirty="0" smtClean="0"/>
          </a:p>
          <a:p>
            <a:r>
              <a:rPr lang="en-US" dirty="0" smtClean="0"/>
              <a:t>Dispatch latency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Scheduling Criteria</a:t>
            </a:r>
            <a:endParaRPr lang="en-US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CPU utilization </a:t>
            </a:r>
            <a:r>
              <a:rPr lang="en-US" dirty="0" smtClean="0"/>
              <a:t>– keep the CPU as busy as possible</a:t>
            </a:r>
          </a:p>
          <a:p>
            <a:endParaRPr lang="en-US" b="1" dirty="0" smtClean="0"/>
          </a:p>
          <a:p>
            <a:r>
              <a:rPr lang="en-US" b="1" dirty="0" smtClean="0"/>
              <a:t>Throughput</a:t>
            </a:r>
            <a:r>
              <a:rPr lang="en-US" dirty="0" smtClean="0"/>
              <a:t> – number of processes that complete their execution per time unit</a:t>
            </a:r>
          </a:p>
          <a:p>
            <a:endParaRPr lang="en-US" b="1" dirty="0" smtClean="0"/>
          </a:p>
          <a:p>
            <a:r>
              <a:rPr lang="en-US" b="1" dirty="0" smtClean="0"/>
              <a:t>Turnaround time </a:t>
            </a:r>
            <a:r>
              <a:rPr lang="en-US" dirty="0" smtClean="0"/>
              <a:t>– amount of time to execute a particular process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Scheduling Criteria</a:t>
            </a:r>
            <a:endParaRPr lang="en-US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Waiting time </a:t>
            </a:r>
            <a:r>
              <a:rPr lang="en-US" dirty="0" smtClean="0"/>
              <a:t>– amount of time a process has been waiting in the ready queue</a:t>
            </a:r>
          </a:p>
          <a:p>
            <a:endParaRPr lang="en-US" b="1" dirty="0" smtClean="0"/>
          </a:p>
          <a:p>
            <a:r>
              <a:rPr lang="en-US" b="1" dirty="0" smtClean="0"/>
              <a:t>Response time </a:t>
            </a:r>
            <a:r>
              <a:rPr lang="en-US" dirty="0" smtClean="0"/>
              <a:t>– amount of time it takes from when a request was submitted until the first response is produced, not output  (for time-sharing environment)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Optimization Criteria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Max CPU utilization</a:t>
            </a:r>
          </a:p>
          <a:p>
            <a:endParaRPr lang="en-US" dirty="0" smtClean="0"/>
          </a:p>
          <a:p>
            <a:r>
              <a:rPr lang="en-US" dirty="0" smtClean="0"/>
              <a:t>Max </a:t>
            </a:r>
            <a:r>
              <a:rPr lang="en-US" dirty="0" smtClean="0"/>
              <a:t>throughput</a:t>
            </a:r>
          </a:p>
          <a:p>
            <a:endParaRPr lang="en-US" dirty="0" smtClean="0"/>
          </a:p>
          <a:p>
            <a:r>
              <a:rPr lang="en-US" dirty="0" smtClean="0"/>
              <a:t>Min </a:t>
            </a:r>
            <a:r>
              <a:rPr lang="en-US" dirty="0" smtClean="0"/>
              <a:t>turnaround time </a:t>
            </a:r>
          </a:p>
          <a:p>
            <a:endParaRPr lang="en-US" dirty="0" smtClean="0"/>
          </a:p>
          <a:p>
            <a:r>
              <a:rPr lang="en-US" dirty="0" smtClean="0"/>
              <a:t>Min </a:t>
            </a:r>
            <a:r>
              <a:rPr lang="en-US" dirty="0" smtClean="0"/>
              <a:t>waiting time </a:t>
            </a:r>
          </a:p>
          <a:p>
            <a:endParaRPr lang="en-US" dirty="0" smtClean="0"/>
          </a:p>
          <a:p>
            <a:r>
              <a:rPr lang="en-US" dirty="0" smtClean="0"/>
              <a:t>Min </a:t>
            </a:r>
            <a:r>
              <a:rPr lang="en-US" dirty="0" smtClean="0"/>
              <a:t>response time</a:t>
            </a:r>
          </a:p>
          <a:p>
            <a:endParaRPr lang="en-GB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1468" y="2071678"/>
            <a:ext cx="3536812" cy="25717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 smtClean="0"/>
              <a:t>Scheduling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First-Come, First-Served (FCFS)</a:t>
            </a:r>
          </a:p>
          <a:p>
            <a:endParaRPr lang="en-GB" dirty="0" smtClean="0"/>
          </a:p>
          <a:p>
            <a:r>
              <a:rPr lang="en-GB" dirty="0" smtClean="0"/>
              <a:t>Shortest-Job-First (SJF)</a:t>
            </a:r>
          </a:p>
          <a:p>
            <a:endParaRPr lang="en-GB" dirty="0" smtClean="0"/>
          </a:p>
          <a:p>
            <a:r>
              <a:rPr lang="en-GB" dirty="0" smtClean="0"/>
              <a:t>Shortest-Remaining-Time-First (SRTF)</a:t>
            </a:r>
          </a:p>
          <a:p>
            <a:endParaRPr lang="en-GB" dirty="0" smtClean="0"/>
          </a:p>
          <a:p>
            <a:r>
              <a:rPr lang="en-GB" dirty="0" smtClean="0"/>
              <a:t>Round-Robin (RR)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First-Come, First-Served (FCFS)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endParaRPr lang="en-US" dirty="0" smtClean="0"/>
          </a:p>
        </p:txBody>
      </p:sp>
      <p:grpSp>
        <p:nvGrpSpPr>
          <p:cNvPr id="24" name="Group 23"/>
          <p:cNvGrpSpPr/>
          <p:nvPr/>
        </p:nvGrpSpPr>
        <p:grpSpPr>
          <a:xfrm>
            <a:off x="1793875" y="4357694"/>
            <a:ext cx="5556250" cy="1128713"/>
            <a:chOff x="3286116" y="4286256"/>
            <a:chExt cx="5556250" cy="1128713"/>
          </a:xfrm>
        </p:grpSpPr>
        <p:sp>
          <p:nvSpPr>
            <p:cNvPr id="36868" name="Rectangle 4"/>
            <p:cNvSpPr>
              <a:spLocks noChangeArrowheads="1"/>
            </p:cNvSpPr>
            <p:nvPr/>
          </p:nvSpPr>
          <p:spPr bwMode="auto">
            <a:xfrm>
              <a:off x="3451216" y="4286256"/>
              <a:ext cx="5257800" cy="6096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69" name="Text Box 5"/>
            <p:cNvSpPr txBox="1">
              <a:spLocks noChangeArrowheads="1"/>
            </p:cNvSpPr>
            <p:nvPr/>
          </p:nvSpPr>
          <p:spPr bwMode="auto">
            <a:xfrm>
              <a:off x="4746616" y="4362456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dirty="0"/>
                <a:t>P</a:t>
              </a:r>
              <a:r>
                <a:rPr lang="en-US" baseline="-25000" dirty="0"/>
                <a:t>1</a:t>
              </a:r>
              <a:endParaRPr lang="en-US" dirty="0"/>
            </a:p>
          </p:txBody>
        </p:sp>
        <p:sp>
          <p:nvSpPr>
            <p:cNvPr id="36870" name="Text Box 6"/>
            <p:cNvSpPr txBox="1">
              <a:spLocks noChangeArrowheads="1"/>
            </p:cNvSpPr>
            <p:nvPr/>
          </p:nvSpPr>
          <p:spPr bwMode="auto">
            <a:xfrm>
              <a:off x="7108816" y="4362456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2</a:t>
              </a:r>
              <a:endParaRPr lang="en-US"/>
            </a:p>
          </p:txBody>
        </p:sp>
        <p:sp>
          <p:nvSpPr>
            <p:cNvPr id="36871" name="Text Box 7"/>
            <p:cNvSpPr txBox="1">
              <a:spLocks noChangeArrowheads="1"/>
            </p:cNvSpPr>
            <p:nvPr/>
          </p:nvSpPr>
          <p:spPr bwMode="auto">
            <a:xfrm>
              <a:off x="8023216" y="4362456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3</a:t>
              </a:r>
              <a:endParaRPr lang="en-US"/>
            </a:p>
          </p:txBody>
        </p:sp>
        <p:sp>
          <p:nvSpPr>
            <p:cNvPr id="36872" name="Line 8"/>
            <p:cNvSpPr>
              <a:spLocks noChangeShapeType="1"/>
            </p:cNvSpPr>
            <p:nvPr/>
          </p:nvSpPr>
          <p:spPr bwMode="auto">
            <a:xfrm>
              <a:off x="3451216" y="489585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3" name="Line 9"/>
            <p:cNvSpPr>
              <a:spLocks noChangeShapeType="1"/>
            </p:cNvSpPr>
            <p:nvPr/>
          </p:nvSpPr>
          <p:spPr bwMode="auto">
            <a:xfrm>
              <a:off x="8709016" y="489585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4" name="Line 10"/>
            <p:cNvSpPr>
              <a:spLocks noChangeShapeType="1"/>
            </p:cNvSpPr>
            <p:nvPr/>
          </p:nvSpPr>
          <p:spPr bwMode="auto">
            <a:xfrm>
              <a:off x="6804016" y="4286256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5" name="Line 11"/>
            <p:cNvSpPr>
              <a:spLocks noChangeShapeType="1"/>
            </p:cNvSpPr>
            <p:nvPr/>
          </p:nvSpPr>
          <p:spPr bwMode="auto">
            <a:xfrm>
              <a:off x="7718416" y="4286256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6" name="Line 12"/>
            <p:cNvSpPr>
              <a:spLocks noChangeShapeType="1"/>
            </p:cNvSpPr>
            <p:nvPr/>
          </p:nvSpPr>
          <p:spPr bwMode="auto">
            <a:xfrm>
              <a:off x="6804016" y="489585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7" name="Line 13"/>
            <p:cNvSpPr>
              <a:spLocks noChangeShapeType="1"/>
            </p:cNvSpPr>
            <p:nvPr/>
          </p:nvSpPr>
          <p:spPr bwMode="auto">
            <a:xfrm>
              <a:off x="7718416" y="489585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878" name="Text Box 14"/>
            <p:cNvSpPr txBox="1">
              <a:spLocks noChangeArrowheads="1"/>
            </p:cNvSpPr>
            <p:nvPr/>
          </p:nvSpPr>
          <p:spPr bwMode="auto">
            <a:xfrm>
              <a:off x="6575416" y="5048256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24</a:t>
              </a:r>
            </a:p>
          </p:txBody>
        </p:sp>
        <p:sp>
          <p:nvSpPr>
            <p:cNvPr id="36879" name="Text Box 15"/>
            <p:cNvSpPr txBox="1">
              <a:spLocks noChangeArrowheads="1"/>
            </p:cNvSpPr>
            <p:nvPr/>
          </p:nvSpPr>
          <p:spPr bwMode="auto">
            <a:xfrm>
              <a:off x="7489816" y="5048256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27</a:t>
              </a:r>
            </a:p>
          </p:txBody>
        </p:sp>
        <p:sp>
          <p:nvSpPr>
            <p:cNvPr id="36880" name="Text Box 16"/>
            <p:cNvSpPr txBox="1">
              <a:spLocks noChangeArrowheads="1"/>
            </p:cNvSpPr>
            <p:nvPr/>
          </p:nvSpPr>
          <p:spPr bwMode="auto">
            <a:xfrm>
              <a:off x="8404216" y="5048256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30</a:t>
              </a:r>
            </a:p>
          </p:txBody>
        </p:sp>
        <p:sp>
          <p:nvSpPr>
            <p:cNvPr id="36881" name="Text Box 17"/>
            <p:cNvSpPr txBox="1">
              <a:spLocks noChangeArrowheads="1"/>
            </p:cNvSpPr>
            <p:nvPr/>
          </p:nvSpPr>
          <p:spPr bwMode="auto">
            <a:xfrm>
              <a:off x="3286116" y="5048256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0</a:t>
              </a:r>
            </a:p>
          </p:txBody>
        </p:sp>
      </p:grp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2690810" y="2159954"/>
          <a:ext cx="376238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1190"/>
                <a:gridCol w="188119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First-Come, First-Served (FCFS)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Waiting time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Average waiting time:  (0 + 24 + 27)/3 = 17</a:t>
            </a:r>
            <a:endParaRPr lang="en-US" dirty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2035952" y="2588582"/>
          <a:ext cx="5072097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0699"/>
                <a:gridCol w="1690699"/>
                <a:gridCol w="169069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Waiting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27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First-Come, First-Served (FCFS</a:t>
            </a:r>
            <a:r>
              <a:rPr lang="en-US" dirty="0" smtClean="0"/>
              <a:t>) (Part 2)</a:t>
            </a:r>
            <a:endParaRPr lang="en-US" dirty="0"/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 typeface="Monotype Sorts" pitchFamily="2" charset="2"/>
              <a:buNone/>
              <a:tabLst>
                <a:tab pos="3651250" algn="ctr"/>
              </a:tabLst>
            </a:pP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pPr>
              <a:tabLst>
                <a:tab pos="3651250" algn="ctr"/>
              </a:tabLst>
            </a:pPr>
            <a:endParaRPr lang="en-US" dirty="0"/>
          </a:p>
          <a:p>
            <a:pPr>
              <a:tabLst>
                <a:tab pos="3651250" algn="ctr"/>
              </a:tabLst>
            </a:pPr>
            <a:endParaRPr lang="en-US" dirty="0"/>
          </a:p>
          <a:p>
            <a:pPr>
              <a:tabLst>
                <a:tab pos="3651250" algn="ctr"/>
              </a:tabLst>
            </a:pPr>
            <a:endParaRPr lang="en-US" dirty="0"/>
          </a:p>
          <a:p>
            <a:pPr>
              <a:tabLst>
                <a:tab pos="3651250" algn="ctr"/>
              </a:tabLst>
            </a:pPr>
            <a:endParaRPr lang="en-US" dirty="0" smtClean="0"/>
          </a:p>
          <a:p>
            <a:pPr>
              <a:tabLst>
                <a:tab pos="3651250" algn="ctr"/>
              </a:tabLst>
            </a:pPr>
            <a:endParaRPr lang="en-US" dirty="0"/>
          </a:p>
        </p:txBody>
      </p:sp>
      <p:grpSp>
        <p:nvGrpSpPr>
          <p:cNvPr id="20" name="Group 19"/>
          <p:cNvGrpSpPr/>
          <p:nvPr/>
        </p:nvGrpSpPr>
        <p:grpSpPr>
          <a:xfrm>
            <a:off x="1889125" y="4014801"/>
            <a:ext cx="5575300" cy="1128711"/>
            <a:chOff x="1889125" y="3657611"/>
            <a:chExt cx="5575300" cy="1128711"/>
          </a:xfrm>
        </p:grpSpPr>
        <p:sp>
          <p:nvSpPr>
            <p:cNvPr id="37894" name="Rectangle 6"/>
            <p:cNvSpPr>
              <a:spLocks noChangeArrowheads="1"/>
            </p:cNvSpPr>
            <p:nvPr/>
          </p:nvSpPr>
          <p:spPr bwMode="auto">
            <a:xfrm flipH="1">
              <a:off x="2041525" y="3657611"/>
              <a:ext cx="5257800" cy="60959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895" name="Text Box 7"/>
            <p:cNvSpPr txBox="1">
              <a:spLocks noChangeArrowheads="1"/>
            </p:cNvSpPr>
            <p:nvPr/>
          </p:nvSpPr>
          <p:spPr bwMode="auto">
            <a:xfrm flipH="1">
              <a:off x="5583238" y="3733811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1</a:t>
              </a:r>
              <a:endParaRPr lang="en-US"/>
            </a:p>
          </p:txBody>
        </p:sp>
        <p:sp>
          <p:nvSpPr>
            <p:cNvPr id="37896" name="Text Box 8"/>
            <p:cNvSpPr txBox="1">
              <a:spLocks noChangeArrowheads="1"/>
            </p:cNvSpPr>
            <p:nvPr/>
          </p:nvSpPr>
          <p:spPr bwMode="auto">
            <a:xfrm flipH="1">
              <a:off x="3221038" y="3733811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3</a:t>
              </a:r>
              <a:endParaRPr lang="en-US"/>
            </a:p>
          </p:txBody>
        </p:sp>
        <p:sp>
          <p:nvSpPr>
            <p:cNvPr id="37897" name="Text Box 9"/>
            <p:cNvSpPr txBox="1">
              <a:spLocks noChangeArrowheads="1"/>
            </p:cNvSpPr>
            <p:nvPr/>
          </p:nvSpPr>
          <p:spPr bwMode="auto">
            <a:xfrm flipH="1">
              <a:off x="2306638" y="3733811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2</a:t>
              </a:r>
              <a:endParaRPr lang="en-US"/>
            </a:p>
          </p:txBody>
        </p:sp>
        <p:sp>
          <p:nvSpPr>
            <p:cNvPr id="37898" name="Line 10"/>
            <p:cNvSpPr>
              <a:spLocks noChangeShapeType="1"/>
            </p:cNvSpPr>
            <p:nvPr/>
          </p:nvSpPr>
          <p:spPr bwMode="auto">
            <a:xfrm flipH="1">
              <a:off x="7299325" y="4267210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899" name="Line 11"/>
            <p:cNvSpPr>
              <a:spLocks noChangeShapeType="1"/>
            </p:cNvSpPr>
            <p:nvPr/>
          </p:nvSpPr>
          <p:spPr bwMode="auto">
            <a:xfrm flipH="1">
              <a:off x="2041525" y="4267210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00" name="Line 12"/>
            <p:cNvSpPr>
              <a:spLocks noChangeShapeType="1"/>
            </p:cNvSpPr>
            <p:nvPr/>
          </p:nvSpPr>
          <p:spPr bwMode="auto">
            <a:xfrm flipH="1">
              <a:off x="3946525" y="3657611"/>
              <a:ext cx="0" cy="6095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01" name="Line 13"/>
            <p:cNvSpPr>
              <a:spLocks noChangeShapeType="1"/>
            </p:cNvSpPr>
            <p:nvPr/>
          </p:nvSpPr>
          <p:spPr bwMode="auto">
            <a:xfrm flipH="1">
              <a:off x="3032125" y="3657611"/>
              <a:ext cx="0" cy="60959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02" name="Line 14"/>
            <p:cNvSpPr>
              <a:spLocks noChangeShapeType="1"/>
            </p:cNvSpPr>
            <p:nvPr/>
          </p:nvSpPr>
          <p:spPr bwMode="auto">
            <a:xfrm flipH="1">
              <a:off x="3946525" y="4267210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03" name="Line 15"/>
            <p:cNvSpPr>
              <a:spLocks noChangeShapeType="1"/>
            </p:cNvSpPr>
            <p:nvPr/>
          </p:nvSpPr>
          <p:spPr bwMode="auto">
            <a:xfrm flipH="1">
              <a:off x="3032125" y="4267210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04" name="Text Box 16"/>
            <p:cNvSpPr txBox="1">
              <a:spLocks noChangeArrowheads="1"/>
            </p:cNvSpPr>
            <p:nvPr/>
          </p:nvSpPr>
          <p:spPr bwMode="auto">
            <a:xfrm flipH="1">
              <a:off x="3800475" y="4419610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6</a:t>
              </a:r>
            </a:p>
          </p:txBody>
        </p:sp>
        <p:sp>
          <p:nvSpPr>
            <p:cNvPr id="37905" name="Text Box 17"/>
            <p:cNvSpPr txBox="1">
              <a:spLocks noChangeArrowheads="1"/>
            </p:cNvSpPr>
            <p:nvPr/>
          </p:nvSpPr>
          <p:spPr bwMode="auto">
            <a:xfrm flipH="1">
              <a:off x="2886075" y="4419610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3</a:t>
              </a:r>
            </a:p>
          </p:txBody>
        </p:sp>
        <p:sp>
          <p:nvSpPr>
            <p:cNvPr id="37906" name="Text Box 18"/>
            <p:cNvSpPr txBox="1">
              <a:spLocks noChangeArrowheads="1"/>
            </p:cNvSpPr>
            <p:nvPr/>
          </p:nvSpPr>
          <p:spPr bwMode="auto">
            <a:xfrm flipH="1">
              <a:off x="7026275" y="4419610"/>
              <a:ext cx="438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30</a:t>
              </a:r>
            </a:p>
          </p:txBody>
        </p:sp>
        <p:sp>
          <p:nvSpPr>
            <p:cNvPr id="37907" name="Text Box 19"/>
            <p:cNvSpPr txBox="1">
              <a:spLocks noChangeArrowheads="1"/>
            </p:cNvSpPr>
            <p:nvPr/>
          </p:nvSpPr>
          <p:spPr bwMode="auto">
            <a:xfrm flipH="1">
              <a:off x="1889125" y="4419610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0</a:t>
              </a:r>
            </a:p>
          </p:txBody>
        </p:sp>
      </p:grpSp>
      <p:graphicFrame>
        <p:nvGraphicFramePr>
          <p:cNvPr id="19" name="Table 18"/>
          <p:cNvGraphicFramePr>
            <a:graphicFrameLocks noGrp="1"/>
          </p:cNvGraphicFramePr>
          <p:nvPr/>
        </p:nvGraphicFramePr>
        <p:xfrm>
          <a:off x="2690810" y="2159954"/>
          <a:ext cx="376238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81190"/>
                <a:gridCol w="188119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First-Come, First-Served (FCFS) (Part 2)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Waiting time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Average waiting time:  (0 + 3 + 6)/3 = 3</a:t>
            </a:r>
            <a:endParaRPr lang="en-US" dirty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2035952" y="2588582"/>
          <a:ext cx="5072097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0699"/>
                <a:gridCol w="1690699"/>
                <a:gridCol w="169069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Waiting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Shortest-Job-First (</a:t>
            </a:r>
            <a:r>
              <a:rPr lang="en-US" dirty="0" smtClean="0"/>
              <a:t>SJR)</a:t>
            </a:r>
            <a:endParaRPr lang="en-US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Associate with each process the length of its next CPU burst. 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Use </a:t>
            </a:r>
            <a:r>
              <a:rPr lang="en-US" dirty="0"/>
              <a:t>these lengths to schedule the process with the shortest time</a:t>
            </a:r>
          </a:p>
          <a:p>
            <a:endParaRPr lang="en-US" dirty="0" smtClean="0"/>
          </a:p>
          <a:p>
            <a:r>
              <a:rPr lang="en-US" dirty="0" smtClean="0"/>
              <a:t>SJF </a:t>
            </a:r>
            <a:r>
              <a:rPr lang="en-US" dirty="0"/>
              <a:t>is optimal – gives minimum average waiting time for a given set of processes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Shortest-Job-First (SJR)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endParaRPr lang="en-US" dirty="0" smtClean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1928796" y="2159954"/>
          <a:ext cx="5286411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2137"/>
                <a:gridCol w="1762137"/>
                <a:gridCol w="176213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Arrival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53" name="Group 52"/>
          <p:cNvGrpSpPr/>
          <p:nvPr/>
        </p:nvGrpSpPr>
        <p:grpSpPr>
          <a:xfrm>
            <a:off x="1784350" y="4586304"/>
            <a:ext cx="5575300" cy="1128712"/>
            <a:chOff x="1784350" y="4586304"/>
            <a:chExt cx="5575300" cy="1128712"/>
          </a:xfrm>
        </p:grpSpPr>
        <p:sp>
          <p:nvSpPr>
            <p:cNvPr id="22" name="Rectangle 5"/>
            <p:cNvSpPr>
              <a:spLocks noChangeArrowheads="1"/>
            </p:cNvSpPr>
            <p:nvPr/>
          </p:nvSpPr>
          <p:spPr bwMode="auto">
            <a:xfrm flipH="1">
              <a:off x="1936750" y="4586304"/>
              <a:ext cx="5257800" cy="6096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" name="Text Box 6"/>
            <p:cNvSpPr txBox="1">
              <a:spLocks noChangeArrowheads="1"/>
            </p:cNvSpPr>
            <p:nvPr/>
          </p:nvSpPr>
          <p:spPr bwMode="auto">
            <a:xfrm flipH="1">
              <a:off x="2622550" y="4662504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1</a:t>
              </a:r>
              <a:endParaRPr lang="en-US"/>
            </a:p>
          </p:txBody>
        </p:sp>
        <p:sp>
          <p:nvSpPr>
            <p:cNvPr id="24" name="Text Box 7"/>
            <p:cNvSpPr txBox="1">
              <a:spLocks noChangeArrowheads="1"/>
            </p:cNvSpPr>
            <p:nvPr/>
          </p:nvSpPr>
          <p:spPr bwMode="auto">
            <a:xfrm flipH="1">
              <a:off x="4222750" y="4662504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dirty="0"/>
                <a:t>P</a:t>
              </a:r>
              <a:r>
                <a:rPr lang="en-US" baseline="-25000" dirty="0"/>
                <a:t>3</a:t>
              </a:r>
              <a:endParaRPr lang="en-US" dirty="0"/>
            </a:p>
          </p:txBody>
        </p:sp>
        <p:sp>
          <p:nvSpPr>
            <p:cNvPr id="25" name="Text Box 8"/>
            <p:cNvSpPr txBox="1">
              <a:spLocks noChangeArrowheads="1"/>
            </p:cNvSpPr>
            <p:nvPr/>
          </p:nvSpPr>
          <p:spPr bwMode="auto">
            <a:xfrm flipH="1">
              <a:off x="5137150" y="4662504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2</a:t>
              </a:r>
              <a:endParaRPr lang="en-US"/>
            </a:p>
          </p:txBody>
        </p:sp>
        <p:sp>
          <p:nvSpPr>
            <p:cNvPr id="26" name="Line 9"/>
            <p:cNvSpPr>
              <a:spLocks noChangeShapeType="1"/>
            </p:cNvSpPr>
            <p:nvPr/>
          </p:nvSpPr>
          <p:spPr bwMode="auto">
            <a:xfrm flipH="1">
              <a:off x="7194550" y="5195904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" name="Line 10"/>
            <p:cNvSpPr>
              <a:spLocks noChangeShapeType="1"/>
            </p:cNvSpPr>
            <p:nvPr/>
          </p:nvSpPr>
          <p:spPr bwMode="auto">
            <a:xfrm flipH="1">
              <a:off x="1936750" y="5195904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" name="Line 11"/>
            <p:cNvSpPr>
              <a:spLocks noChangeShapeType="1"/>
            </p:cNvSpPr>
            <p:nvPr/>
          </p:nvSpPr>
          <p:spPr bwMode="auto">
            <a:xfrm flipH="1">
              <a:off x="4679950" y="4586304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9" name="Line 12"/>
            <p:cNvSpPr>
              <a:spLocks noChangeShapeType="1"/>
            </p:cNvSpPr>
            <p:nvPr/>
          </p:nvSpPr>
          <p:spPr bwMode="auto">
            <a:xfrm flipH="1">
              <a:off x="4222750" y="4586304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" name="Line 13"/>
            <p:cNvSpPr>
              <a:spLocks noChangeShapeType="1"/>
            </p:cNvSpPr>
            <p:nvPr/>
          </p:nvSpPr>
          <p:spPr bwMode="auto">
            <a:xfrm flipH="1">
              <a:off x="4222750" y="5195904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" name="Line 14"/>
            <p:cNvSpPr>
              <a:spLocks noChangeShapeType="1"/>
            </p:cNvSpPr>
            <p:nvPr/>
          </p:nvSpPr>
          <p:spPr bwMode="auto">
            <a:xfrm flipH="1">
              <a:off x="26225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" name="Text Box 15"/>
            <p:cNvSpPr txBox="1">
              <a:spLocks noChangeArrowheads="1"/>
            </p:cNvSpPr>
            <p:nvPr/>
          </p:nvSpPr>
          <p:spPr bwMode="auto">
            <a:xfrm flipH="1">
              <a:off x="4070350" y="5348304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7</a:t>
              </a:r>
            </a:p>
          </p:txBody>
        </p:sp>
        <p:sp>
          <p:nvSpPr>
            <p:cNvPr id="33" name="Text Box 16"/>
            <p:cNvSpPr txBox="1">
              <a:spLocks noChangeArrowheads="1"/>
            </p:cNvSpPr>
            <p:nvPr/>
          </p:nvSpPr>
          <p:spPr bwMode="auto">
            <a:xfrm flipH="1">
              <a:off x="2781300" y="5348304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3</a:t>
              </a:r>
            </a:p>
          </p:txBody>
        </p:sp>
        <p:sp>
          <p:nvSpPr>
            <p:cNvPr id="34" name="Text Box 17"/>
            <p:cNvSpPr txBox="1">
              <a:spLocks noChangeArrowheads="1"/>
            </p:cNvSpPr>
            <p:nvPr/>
          </p:nvSpPr>
          <p:spPr bwMode="auto">
            <a:xfrm flipH="1">
              <a:off x="6921500" y="5348304"/>
              <a:ext cx="438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16</a:t>
              </a:r>
            </a:p>
          </p:txBody>
        </p:sp>
        <p:sp>
          <p:nvSpPr>
            <p:cNvPr id="35" name="Text Box 18"/>
            <p:cNvSpPr txBox="1">
              <a:spLocks noChangeArrowheads="1"/>
            </p:cNvSpPr>
            <p:nvPr/>
          </p:nvSpPr>
          <p:spPr bwMode="auto">
            <a:xfrm flipH="1">
              <a:off x="1784350" y="5348304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0</a:t>
              </a:r>
            </a:p>
          </p:txBody>
        </p:sp>
        <p:sp>
          <p:nvSpPr>
            <p:cNvPr id="36" name="Text Box 20"/>
            <p:cNvSpPr txBox="1">
              <a:spLocks noChangeArrowheads="1"/>
            </p:cNvSpPr>
            <p:nvPr/>
          </p:nvSpPr>
          <p:spPr bwMode="auto">
            <a:xfrm flipH="1">
              <a:off x="6280150" y="4662504"/>
              <a:ext cx="420688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4</a:t>
              </a:r>
              <a:endParaRPr lang="en-US"/>
            </a:p>
          </p:txBody>
        </p:sp>
        <p:sp>
          <p:nvSpPr>
            <p:cNvPr id="37" name="Line 21"/>
            <p:cNvSpPr>
              <a:spLocks noChangeShapeType="1"/>
            </p:cNvSpPr>
            <p:nvPr/>
          </p:nvSpPr>
          <p:spPr bwMode="auto">
            <a:xfrm flipH="1">
              <a:off x="5899150" y="4586304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" name="Line 22"/>
            <p:cNvSpPr>
              <a:spLocks noChangeShapeType="1"/>
            </p:cNvSpPr>
            <p:nvPr/>
          </p:nvSpPr>
          <p:spPr bwMode="auto">
            <a:xfrm flipH="1">
              <a:off x="22415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" name="Line 23"/>
            <p:cNvSpPr>
              <a:spLocks noChangeShapeType="1"/>
            </p:cNvSpPr>
            <p:nvPr/>
          </p:nvSpPr>
          <p:spPr bwMode="auto">
            <a:xfrm flipH="1">
              <a:off x="30035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" name="Line 24"/>
            <p:cNvSpPr>
              <a:spLocks noChangeShapeType="1"/>
            </p:cNvSpPr>
            <p:nvPr/>
          </p:nvSpPr>
          <p:spPr bwMode="auto">
            <a:xfrm flipH="1">
              <a:off x="33845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" name="Line 25"/>
            <p:cNvSpPr>
              <a:spLocks noChangeShapeType="1"/>
            </p:cNvSpPr>
            <p:nvPr/>
          </p:nvSpPr>
          <p:spPr bwMode="auto">
            <a:xfrm flipH="1">
              <a:off x="36893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" name="Line 26"/>
            <p:cNvSpPr>
              <a:spLocks noChangeShapeType="1"/>
            </p:cNvSpPr>
            <p:nvPr/>
          </p:nvSpPr>
          <p:spPr bwMode="auto">
            <a:xfrm flipH="1">
              <a:off x="39941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" name="Line 27"/>
            <p:cNvSpPr>
              <a:spLocks noChangeShapeType="1"/>
            </p:cNvSpPr>
            <p:nvPr/>
          </p:nvSpPr>
          <p:spPr bwMode="auto">
            <a:xfrm flipH="1">
              <a:off x="4679950" y="5195904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" name="Text Box 28"/>
            <p:cNvSpPr txBox="1">
              <a:spLocks noChangeArrowheads="1"/>
            </p:cNvSpPr>
            <p:nvPr/>
          </p:nvSpPr>
          <p:spPr bwMode="auto">
            <a:xfrm flipH="1">
              <a:off x="4527550" y="5348304"/>
              <a:ext cx="311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8</a:t>
              </a:r>
            </a:p>
          </p:txBody>
        </p:sp>
        <p:sp>
          <p:nvSpPr>
            <p:cNvPr id="45" name="Line 29"/>
            <p:cNvSpPr>
              <a:spLocks noChangeShapeType="1"/>
            </p:cNvSpPr>
            <p:nvPr/>
          </p:nvSpPr>
          <p:spPr bwMode="auto">
            <a:xfrm flipH="1">
              <a:off x="50609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6" name="Line 30"/>
            <p:cNvSpPr>
              <a:spLocks noChangeShapeType="1"/>
            </p:cNvSpPr>
            <p:nvPr/>
          </p:nvSpPr>
          <p:spPr bwMode="auto">
            <a:xfrm flipH="1">
              <a:off x="53657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" name="Line 31"/>
            <p:cNvSpPr>
              <a:spLocks noChangeShapeType="1"/>
            </p:cNvSpPr>
            <p:nvPr/>
          </p:nvSpPr>
          <p:spPr bwMode="auto">
            <a:xfrm flipH="1">
              <a:off x="56705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" name="Line 32"/>
            <p:cNvSpPr>
              <a:spLocks noChangeShapeType="1"/>
            </p:cNvSpPr>
            <p:nvPr/>
          </p:nvSpPr>
          <p:spPr bwMode="auto">
            <a:xfrm flipH="1">
              <a:off x="5899150" y="5195904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" name="Text Box 33"/>
            <p:cNvSpPr txBox="1">
              <a:spLocks noChangeArrowheads="1"/>
            </p:cNvSpPr>
            <p:nvPr/>
          </p:nvSpPr>
          <p:spPr bwMode="auto">
            <a:xfrm flipH="1">
              <a:off x="5670550" y="5348304"/>
              <a:ext cx="438150" cy="3667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12</a:t>
              </a:r>
            </a:p>
          </p:txBody>
        </p:sp>
        <p:sp>
          <p:nvSpPr>
            <p:cNvPr id="50" name="Line 34"/>
            <p:cNvSpPr>
              <a:spLocks noChangeShapeType="1"/>
            </p:cNvSpPr>
            <p:nvPr/>
          </p:nvSpPr>
          <p:spPr bwMode="auto">
            <a:xfrm flipH="1">
              <a:off x="62801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" name="Line 35"/>
            <p:cNvSpPr>
              <a:spLocks noChangeShapeType="1"/>
            </p:cNvSpPr>
            <p:nvPr/>
          </p:nvSpPr>
          <p:spPr bwMode="auto">
            <a:xfrm flipH="1">
              <a:off x="65849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" name="Line 36"/>
            <p:cNvSpPr>
              <a:spLocks noChangeShapeType="1"/>
            </p:cNvSpPr>
            <p:nvPr/>
          </p:nvSpPr>
          <p:spPr bwMode="auto">
            <a:xfrm flipH="1">
              <a:off x="6889750" y="508319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Shortest-Job-First (SJR)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Waiting time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Average waiting time:  (0 + 5 + 4 + 7)/</a:t>
            </a:r>
            <a:r>
              <a:rPr lang="en-US" dirty="0" smtClean="0"/>
              <a:t>4</a:t>
            </a:r>
            <a:r>
              <a:rPr lang="en-US" dirty="0" smtClean="0"/>
              <a:t> = 4</a:t>
            </a:r>
            <a:endParaRPr lang="en-US" dirty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2881301" y="2588582"/>
          <a:ext cx="338139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0699"/>
                <a:gridCol w="169069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Waiting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Shortest-Remaining-Time-First (SRTF</a:t>
            </a:r>
            <a:r>
              <a:rPr lang="en-GB" dirty="0" smtClean="0"/>
              <a:t>)</a:t>
            </a:r>
            <a:endParaRPr lang="en-US" dirty="0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Determine the </a:t>
            </a:r>
            <a:r>
              <a:rPr lang="en-US" dirty="0" smtClean="0"/>
              <a:t>Length of Next CPU </a:t>
            </a:r>
            <a:r>
              <a:rPr lang="en-US" dirty="0" smtClean="0"/>
              <a:t>Burst</a:t>
            </a:r>
          </a:p>
          <a:p>
            <a:endParaRPr lang="en-US" dirty="0" smtClean="0"/>
          </a:p>
          <a:p>
            <a:pPr lvl="1"/>
            <a:r>
              <a:rPr lang="en-US" dirty="0" smtClean="0"/>
              <a:t>Can only estimate the length</a:t>
            </a:r>
          </a:p>
          <a:p>
            <a:endParaRPr lang="en-US" dirty="0" smtClean="0"/>
          </a:p>
          <a:p>
            <a:pPr lvl="1"/>
            <a:r>
              <a:rPr lang="en-US" dirty="0" smtClean="0"/>
              <a:t>Can be done by using the length of previous CPU bursts</a:t>
            </a:r>
          </a:p>
          <a:p>
            <a:pPr lvl="1"/>
            <a:endParaRPr lang="en-US" dirty="0" smtClean="0"/>
          </a:p>
          <a:p>
            <a:pPr lvl="1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Shortest-Remaining-Time-First (SRTF)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endParaRPr lang="en-US" dirty="0" smtClean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1928796" y="2159954"/>
          <a:ext cx="5286411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2137"/>
                <a:gridCol w="1762137"/>
                <a:gridCol w="176213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Arrival 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5.0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88" name="Group 87"/>
          <p:cNvGrpSpPr/>
          <p:nvPr/>
        </p:nvGrpSpPr>
        <p:grpSpPr>
          <a:xfrm>
            <a:off x="1609725" y="4581541"/>
            <a:ext cx="5924550" cy="1204913"/>
            <a:chOff x="1609725" y="4581541"/>
            <a:chExt cx="5924550" cy="1204913"/>
          </a:xfrm>
        </p:grpSpPr>
        <p:sp>
          <p:nvSpPr>
            <p:cNvPr id="54" name="Rectangle 37"/>
            <p:cNvSpPr>
              <a:spLocks noChangeArrowheads="1"/>
            </p:cNvSpPr>
            <p:nvPr/>
          </p:nvSpPr>
          <p:spPr bwMode="auto">
            <a:xfrm flipH="1">
              <a:off x="1762125" y="4595829"/>
              <a:ext cx="5562600" cy="60960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5" name="Text Box 38"/>
            <p:cNvSpPr txBox="1">
              <a:spLocks noChangeArrowheads="1"/>
            </p:cNvSpPr>
            <p:nvPr/>
          </p:nvSpPr>
          <p:spPr bwMode="auto">
            <a:xfrm flipH="1">
              <a:off x="1838325" y="4657741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1</a:t>
              </a:r>
              <a:endParaRPr lang="en-US"/>
            </a:p>
          </p:txBody>
        </p:sp>
        <p:sp>
          <p:nvSpPr>
            <p:cNvPr id="56" name="Text Box 39"/>
            <p:cNvSpPr txBox="1">
              <a:spLocks noChangeArrowheads="1"/>
            </p:cNvSpPr>
            <p:nvPr/>
          </p:nvSpPr>
          <p:spPr bwMode="auto">
            <a:xfrm flipH="1">
              <a:off x="3133725" y="4657741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3</a:t>
              </a:r>
              <a:endParaRPr lang="en-US"/>
            </a:p>
          </p:txBody>
        </p:sp>
        <p:sp>
          <p:nvSpPr>
            <p:cNvPr id="57" name="Text Box 40"/>
            <p:cNvSpPr txBox="1">
              <a:spLocks noChangeArrowheads="1"/>
            </p:cNvSpPr>
            <p:nvPr/>
          </p:nvSpPr>
          <p:spPr bwMode="auto">
            <a:xfrm flipH="1">
              <a:off x="2600325" y="4657741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2</a:t>
              </a:r>
              <a:endParaRPr lang="en-US"/>
            </a:p>
          </p:txBody>
        </p:sp>
        <p:sp>
          <p:nvSpPr>
            <p:cNvPr id="58" name="Line 41"/>
            <p:cNvSpPr>
              <a:spLocks noChangeShapeType="1"/>
            </p:cNvSpPr>
            <p:nvPr/>
          </p:nvSpPr>
          <p:spPr bwMode="auto">
            <a:xfrm flipH="1">
              <a:off x="7305675" y="5191141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9" name="Line 42"/>
            <p:cNvSpPr>
              <a:spLocks noChangeShapeType="1"/>
            </p:cNvSpPr>
            <p:nvPr/>
          </p:nvSpPr>
          <p:spPr bwMode="auto">
            <a:xfrm flipH="1">
              <a:off x="1762125" y="5205429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0" name="Line 43"/>
            <p:cNvSpPr>
              <a:spLocks noChangeShapeType="1"/>
            </p:cNvSpPr>
            <p:nvPr/>
          </p:nvSpPr>
          <p:spPr bwMode="auto">
            <a:xfrm flipH="1">
              <a:off x="4505325" y="4595829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" name="Line 44"/>
            <p:cNvSpPr>
              <a:spLocks noChangeShapeType="1"/>
            </p:cNvSpPr>
            <p:nvPr/>
          </p:nvSpPr>
          <p:spPr bwMode="auto">
            <a:xfrm flipH="1">
              <a:off x="2371725" y="4581541"/>
              <a:ext cx="0" cy="914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" name="Line 45"/>
            <p:cNvSpPr>
              <a:spLocks noChangeShapeType="1"/>
            </p:cNvSpPr>
            <p:nvPr/>
          </p:nvSpPr>
          <p:spPr bwMode="auto">
            <a:xfrm flipH="1">
              <a:off x="4071934" y="5072074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" name="Text Box 47"/>
            <p:cNvSpPr txBox="1">
              <a:spLocks noChangeArrowheads="1"/>
            </p:cNvSpPr>
            <p:nvPr/>
          </p:nvSpPr>
          <p:spPr bwMode="auto">
            <a:xfrm flipH="1">
              <a:off x="2981325" y="5419741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4</a:t>
              </a:r>
            </a:p>
          </p:txBody>
        </p:sp>
        <p:sp>
          <p:nvSpPr>
            <p:cNvPr id="64" name="Text Box 48"/>
            <p:cNvSpPr txBox="1">
              <a:spLocks noChangeArrowheads="1"/>
            </p:cNvSpPr>
            <p:nvPr/>
          </p:nvSpPr>
          <p:spPr bwMode="auto">
            <a:xfrm flipH="1">
              <a:off x="2219325" y="5419741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2</a:t>
              </a:r>
            </a:p>
          </p:txBody>
        </p:sp>
        <p:sp>
          <p:nvSpPr>
            <p:cNvPr id="65" name="Text Box 49"/>
            <p:cNvSpPr txBox="1">
              <a:spLocks noChangeArrowheads="1"/>
            </p:cNvSpPr>
            <p:nvPr/>
          </p:nvSpPr>
          <p:spPr bwMode="auto">
            <a:xfrm flipH="1">
              <a:off x="5495925" y="5343541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11</a:t>
              </a:r>
            </a:p>
          </p:txBody>
        </p:sp>
        <p:sp>
          <p:nvSpPr>
            <p:cNvPr id="66" name="Text Box 50"/>
            <p:cNvSpPr txBox="1">
              <a:spLocks noChangeArrowheads="1"/>
            </p:cNvSpPr>
            <p:nvPr/>
          </p:nvSpPr>
          <p:spPr bwMode="auto">
            <a:xfrm flipH="1">
              <a:off x="1609725" y="5357829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0</a:t>
              </a:r>
            </a:p>
          </p:txBody>
        </p:sp>
        <p:sp>
          <p:nvSpPr>
            <p:cNvPr id="67" name="Text Box 51"/>
            <p:cNvSpPr txBox="1">
              <a:spLocks noChangeArrowheads="1"/>
            </p:cNvSpPr>
            <p:nvPr/>
          </p:nvSpPr>
          <p:spPr bwMode="auto">
            <a:xfrm flipH="1">
              <a:off x="4962525" y="4657741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4</a:t>
              </a:r>
              <a:endParaRPr lang="en-US"/>
            </a:p>
          </p:txBody>
        </p:sp>
        <p:sp>
          <p:nvSpPr>
            <p:cNvPr id="68" name="Line 52"/>
            <p:cNvSpPr>
              <a:spLocks noChangeShapeType="1"/>
            </p:cNvSpPr>
            <p:nvPr/>
          </p:nvSpPr>
          <p:spPr bwMode="auto">
            <a:xfrm flipH="1">
              <a:off x="5724525" y="4595829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" name="Line 53"/>
            <p:cNvSpPr>
              <a:spLocks noChangeShapeType="1"/>
            </p:cNvSpPr>
            <p:nvPr/>
          </p:nvSpPr>
          <p:spPr bwMode="auto">
            <a:xfrm flipH="1">
              <a:off x="20669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" name="Line 54"/>
            <p:cNvSpPr>
              <a:spLocks noChangeShapeType="1"/>
            </p:cNvSpPr>
            <p:nvPr/>
          </p:nvSpPr>
          <p:spPr bwMode="auto">
            <a:xfrm flipH="1">
              <a:off x="2786050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" name="Line 58"/>
            <p:cNvSpPr>
              <a:spLocks noChangeShapeType="1"/>
            </p:cNvSpPr>
            <p:nvPr/>
          </p:nvSpPr>
          <p:spPr bwMode="auto">
            <a:xfrm flipH="1">
              <a:off x="4505325" y="5205429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" name="Text Box 59"/>
            <p:cNvSpPr txBox="1">
              <a:spLocks noChangeArrowheads="1"/>
            </p:cNvSpPr>
            <p:nvPr/>
          </p:nvSpPr>
          <p:spPr bwMode="auto">
            <a:xfrm flipH="1">
              <a:off x="3514725" y="5419741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5</a:t>
              </a:r>
            </a:p>
          </p:txBody>
        </p:sp>
        <p:sp>
          <p:nvSpPr>
            <p:cNvPr id="73" name="Line 60"/>
            <p:cNvSpPr>
              <a:spLocks noChangeShapeType="1"/>
            </p:cNvSpPr>
            <p:nvPr/>
          </p:nvSpPr>
          <p:spPr bwMode="auto">
            <a:xfrm flipH="1">
              <a:off x="48863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" name="Line 61"/>
            <p:cNvSpPr>
              <a:spLocks noChangeShapeType="1"/>
            </p:cNvSpPr>
            <p:nvPr/>
          </p:nvSpPr>
          <p:spPr bwMode="auto">
            <a:xfrm flipH="1">
              <a:off x="51911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" name="Line 62"/>
            <p:cNvSpPr>
              <a:spLocks noChangeShapeType="1"/>
            </p:cNvSpPr>
            <p:nvPr/>
          </p:nvSpPr>
          <p:spPr bwMode="auto">
            <a:xfrm flipH="1">
              <a:off x="54959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" name="Line 63"/>
            <p:cNvSpPr>
              <a:spLocks noChangeShapeType="1"/>
            </p:cNvSpPr>
            <p:nvPr/>
          </p:nvSpPr>
          <p:spPr bwMode="auto">
            <a:xfrm flipH="1">
              <a:off x="5724525" y="5205429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" name="Text Box 64"/>
            <p:cNvSpPr txBox="1">
              <a:spLocks noChangeArrowheads="1"/>
            </p:cNvSpPr>
            <p:nvPr/>
          </p:nvSpPr>
          <p:spPr bwMode="auto">
            <a:xfrm flipH="1">
              <a:off x="4352925" y="5419741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7</a:t>
              </a:r>
            </a:p>
          </p:txBody>
        </p:sp>
        <p:sp>
          <p:nvSpPr>
            <p:cNvPr id="78" name="Line 65"/>
            <p:cNvSpPr>
              <a:spLocks noChangeShapeType="1"/>
            </p:cNvSpPr>
            <p:nvPr/>
          </p:nvSpPr>
          <p:spPr bwMode="auto">
            <a:xfrm flipH="1">
              <a:off x="61055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" name="Line 66"/>
            <p:cNvSpPr>
              <a:spLocks noChangeShapeType="1"/>
            </p:cNvSpPr>
            <p:nvPr/>
          </p:nvSpPr>
          <p:spPr bwMode="auto">
            <a:xfrm flipH="1">
              <a:off x="64103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" name="Line 67"/>
            <p:cNvSpPr>
              <a:spLocks noChangeShapeType="1"/>
            </p:cNvSpPr>
            <p:nvPr/>
          </p:nvSpPr>
          <p:spPr bwMode="auto">
            <a:xfrm flipH="1">
              <a:off x="67151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1" name="Line 68"/>
            <p:cNvSpPr>
              <a:spLocks noChangeShapeType="1"/>
            </p:cNvSpPr>
            <p:nvPr/>
          </p:nvSpPr>
          <p:spPr bwMode="auto">
            <a:xfrm flipH="1">
              <a:off x="3133725" y="4581541"/>
              <a:ext cx="0" cy="914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2" name="Line 69"/>
            <p:cNvSpPr>
              <a:spLocks noChangeShapeType="1"/>
            </p:cNvSpPr>
            <p:nvPr/>
          </p:nvSpPr>
          <p:spPr bwMode="auto">
            <a:xfrm flipH="1">
              <a:off x="3667125" y="4581541"/>
              <a:ext cx="0" cy="914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3" name="Text Box 70"/>
            <p:cNvSpPr txBox="1">
              <a:spLocks noChangeArrowheads="1"/>
            </p:cNvSpPr>
            <p:nvPr/>
          </p:nvSpPr>
          <p:spPr bwMode="auto">
            <a:xfrm flipH="1">
              <a:off x="3819525" y="4657741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dirty="0"/>
                <a:t>P</a:t>
              </a:r>
              <a:r>
                <a:rPr lang="en-US" baseline="-25000" dirty="0"/>
                <a:t>2</a:t>
              </a:r>
              <a:endParaRPr lang="en-US" dirty="0"/>
            </a:p>
          </p:txBody>
        </p:sp>
        <p:sp>
          <p:nvSpPr>
            <p:cNvPr id="84" name="Text Box 71"/>
            <p:cNvSpPr txBox="1">
              <a:spLocks noChangeArrowheads="1"/>
            </p:cNvSpPr>
            <p:nvPr/>
          </p:nvSpPr>
          <p:spPr bwMode="auto">
            <a:xfrm flipH="1">
              <a:off x="6334125" y="4657741"/>
              <a:ext cx="420688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P</a:t>
              </a:r>
              <a:r>
                <a:rPr lang="en-US" baseline="-25000"/>
                <a:t>1</a:t>
              </a:r>
              <a:endParaRPr lang="en-US"/>
            </a:p>
          </p:txBody>
        </p:sp>
        <p:sp>
          <p:nvSpPr>
            <p:cNvPr id="85" name="Line 72"/>
            <p:cNvSpPr>
              <a:spLocks noChangeShapeType="1"/>
            </p:cNvSpPr>
            <p:nvPr/>
          </p:nvSpPr>
          <p:spPr bwMode="auto">
            <a:xfrm flipH="1">
              <a:off x="7019925" y="5092716"/>
              <a:ext cx="0" cy="228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6" name="Text Box 73"/>
            <p:cNvSpPr txBox="1">
              <a:spLocks noChangeArrowheads="1"/>
            </p:cNvSpPr>
            <p:nvPr/>
          </p:nvSpPr>
          <p:spPr bwMode="auto">
            <a:xfrm flipH="1">
              <a:off x="7096125" y="5343541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16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Shortest-Remaining-Time-First (SRTF)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Waiting time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Average waiting time:  (0 + 9 + 1 + 0 + 2 )/</a:t>
            </a:r>
            <a:r>
              <a:rPr lang="en-US" dirty="0" smtClean="0"/>
              <a:t>4</a:t>
            </a:r>
            <a:r>
              <a:rPr lang="en-US" dirty="0" smtClean="0"/>
              <a:t> = 3</a:t>
            </a:r>
            <a:endParaRPr lang="en-US" dirty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2881301" y="2588582"/>
          <a:ext cx="3381398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0699"/>
                <a:gridCol w="1690699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Waiting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  + 9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Round Robin (RR)</a:t>
            </a:r>
            <a:endParaRPr lang="en-US" dirty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Each process gets a small unit of CPU time</a:t>
            </a:r>
          </a:p>
          <a:p>
            <a:pPr lvl="1"/>
            <a:r>
              <a:rPr lang="en-US" dirty="0" smtClean="0"/>
              <a:t>A</a:t>
            </a:r>
            <a:r>
              <a:rPr lang="en-US" dirty="0" smtClean="0"/>
              <a:t> Time Quantum</a:t>
            </a:r>
          </a:p>
          <a:p>
            <a:endParaRPr lang="en-GB" dirty="0" smtClean="0"/>
          </a:p>
          <a:p>
            <a:r>
              <a:rPr lang="en-GB" dirty="0" smtClean="0"/>
              <a:t>One of two things happen</a:t>
            </a:r>
          </a:p>
          <a:p>
            <a:pPr lvl="1"/>
            <a:r>
              <a:rPr lang="en-GB" dirty="0" smtClean="0"/>
              <a:t>Process finishes</a:t>
            </a:r>
          </a:p>
          <a:p>
            <a:pPr lvl="1"/>
            <a:r>
              <a:rPr lang="en-GB" dirty="0" smtClean="0"/>
              <a:t>Interrupt interrupts program </a:t>
            </a:r>
            <a:endParaRPr lang="en-US" dirty="0" smtClean="0"/>
          </a:p>
          <a:p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Round Robin (RR)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Typically</a:t>
            </a:r>
            <a:r>
              <a:rPr lang="en-US" dirty="0" smtClean="0"/>
              <a:t>, higher average turnaround than SJF, but better </a:t>
            </a:r>
            <a:r>
              <a:rPr lang="en-US" i="1" dirty="0" smtClean="0"/>
              <a:t>response</a:t>
            </a:r>
            <a:endParaRPr lang="en-US" dirty="0" smtClean="0"/>
          </a:p>
        </p:txBody>
      </p:sp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2809863" y="1789114"/>
          <a:ext cx="3524274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2137"/>
                <a:gridCol w="176213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Process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Burst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53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68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24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95" name="Group 94"/>
          <p:cNvGrpSpPr/>
          <p:nvPr/>
        </p:nvGrpSpPr>
        <p:grpSpPr>
          <a:xfrm>
            <a:off x="1546225" y="4000504"/>
            <a:ext cx="6051550" cy="976313"/>
            <a:chOff x="1546225" y="4786322"/>
            <a:chExt cx="6051550" cy="976313"/>
          </a:xfrm>
        </p:grpSpPr>
        <p:grpSp>
          <p:nvGrpSpPr>
            <p:cNvPr id="40" name="Group 14"/>
            <p:cNvGrpSpPr>
              <a:grpSpLocks/>
            </p:cNvGrpSpPr>
            <p:nvPr/>
          </p:nvGrpSpPr>
          <p:grpSpPr bwMode="auto">
            <a:xfrm>
              <a:off x="1697038" y="4786322"/>
              <a:ext cx="5635625" cy="609600"/>
              <a:chOff x="1152" y="2736"/>
              <a:chExt cx="2880" cy="288"/>
            </a:xfrm>
            <a:solidFill>
              <a:schemeClr val="accent1">
                <a:lumMod val="20000"/>
                <a:lumOff val="80000"/>
              </a:schemeClr>
            </a:solidFill>
          </p:grpSpPr>
          <p:sp>
            <p:nvSpPr>
              <p:cNvPr id="52" name="Rectangle 4"/>
              <p:cNvSpPr>
                <a:spLocks noChangeArrowheads="1"/>
              </p:cNvSpPr>
              <p:nvPr/>
            </p:nvSpPr>
            <p:spPr bwMode="auto">
              <a:xfrm>
                <a:off x="1152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1</a:t>
                </a:r>
                <a:endParaRPr lang="en-US"/>
              </a:p>
            </p:txBody>
          </p:sp>
          <p:sp>
            <p:nvSpPr>
              <p:cNvPr id="53" name="Rectangle 5"/>
              <p:cNvSpPr>
                <a:spLocks noChangeArrowheads="1"/>
              </p:cNvSpPr>
              <p:nvPr/>
            </p:nvSpPr>
            <p:spPr bwMode="auto">
              <a:xfrm>
                <a:off x="1440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2</a:t>
                </a:r>
              </a:p>
            </p:txBody>
          </p:sp>
          <p:sp>
            <p:nvSpPr>
              <p:cNvPr id="87" name="Rectangle 6"/>
              <p:cNvSpPr>
                <a:spLocks noChangeArrowheads="1"/>
              </p:cNvSpPr>
              <p:nvPr/>
            </p:nvSpPr>
            <p:spPr bwMode="auto">
              <a:xfrm>
                <a:off x="1728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 dirty="0"/>
                  <a:t>P</a:t>
                </a:r>
                <a:r>
                  <a:rPr lang="en-US" baseline="-25000" dirty="0"/>
                  <a:t>3</a:t>
                </a:r>
              </a:p>
            </p:txBody>
          </p:sp>
          <p:sp>
            <p:nvSpPr>
              <p:cNvPr id="88" name="Rectangle 7"/>
              <p:cNvSpPr>
                <a:spLocks noChangeArrowheads="1"/>
              </p:cNvSpPr>
              <p:nvPr/>
            </p:nvSpPr>
            <p:spPr bwMode="auto">
              <a:xfrm>
                <a:off x="2016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4</a:t>
                </a:r>
              </a:p>
            </p:txBody>
          </p:sp>
          <p:sp>
            <p:nvSpPr>
              <p:cNvPr id="89" name="Rectangle 8"/>
              <p:cNvSpPr>
                <a:spLocks noChangeArrowheads="1"/>
              </p:cNvSpPr>
              <p:nvPr/>
            </p:nvSpPr>
            <p:spPr bwMode="auto">
              <a:xfrm>
                <a:off x="2304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1</a:t>
                </a:r>
              </a:p>
            </p:txBody>
          </p:sp>
          <p:sp>
            <p:nvSpPr>
              <p:cNvPr id="90" name="Rectangle 9"/>
              <p:cNvSpPr>
                <a:spLocks noChangeArrowheads="1"/>
              </p:cNvSpPr>
              <p:nvPr/>
            </p:nvSpPr>
            <p:spPr bwMode="auto">
              <a:xfrm>
                <a:off x="2592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3</a:t>
                </a:r>
              </a:p>
            </p:txBody>
          </p:sp>
          <p:sp>
            <p:nvSpPr>
              <p:cNvPr id="91" name="Rectangle 10"/>
              <p:cNvSpPr>
                <a:spLocks noChangeArrowheads="1"/>
              </p:cNvSpPr>
              <p:nvPr/>
            </p:nvSpPr>
            <p:spPr bwMode="auto">
              <a:xfrm>
                <a:off x="2880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4</a:t>
                </a:r>
              </a:p>
            </p:txBody>
          </p:sp>
          <p:sp>
            <p:nvSpPr>
              <p:cNvPr id="92" name="Rectangle 11"/>
              <p:cNvSpPr>
                <a:spLocks noChangeArrowheads="1"/>
              </p:cNvSpPr>
              <p:nvPr/>
            </p:nvSpPr>
            <p:spPr bwMode="auto">
              <a:xfrm>
                <a:off x="3168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1</a:t>
                </a:r>
              </a:p>
            </p:txBody>
          </p:sp>
          <p:sp>
            <p:nvSpPr>
              <p:cNvPr id="93" name="Rectangle 12"/>
              <p:cNvSpPr>
                <a:spLocks noChangeArrowheads="1"/>
              </p:cNvSpPr>
              <p:nvPr/>
            </p:nvSpPr>
            <p:spPr bwMode="auto">
              <a:xfrm>
                <a:off x="3456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3</a:t>
                </a:r>
              </a:p>
            </p:txBody>
          </p:sp>
          <p:sp>
            <p:nvSpPr>
              <p:cNvPr id="94" name="Rectangle 13"/>
              <p:cNvSpPr>
                <a:spLocks noChangeArrowheads="1"/>
              </p:cNvSpPr>
              <p:nvPr/>
            </p:nvSpPr>
            <p:spPr bwMode="auto">
              <a:xfrm>
                <a:off x="3744" y="2736"/>
                <a:ext cx="288" cy="288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en-US"/>
                  <a:t>P</a:t>
                </a:r>
                <a:r>
                  <a:rPr lang="en-US" baseline="-25000"/>
                  <a:t>3</a:t>
                </a:r>
              </a:p>
            </p:txBody>
          </p:sp>
        </p:grpSp>
        <p:sp>
          <p:nvSpPr>
            <p:cNvPr id="41" name="Text Box 15"/>
            <p:cNvSpPr txBox="1">
              <a:spLocks noChangeArrowheads="1"/>
            </p:cNvSpPr>
            <p:nvPr/>
          </p:nvSpPr>
          <p:spPr bwMode="auto">
            <a:xfrm>
              <a:off x="1546225" y="5395922"/>
              <a:ext cx="311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0</a:t>
              </a:r>
            </a:p>
          </p:txBody>
        </p:sp>
        <p:sp>
          <p:nvSpPr>
            <p:cNvPr id="42" name="Text Box 16"/>
            <p:cNvSpPr txBox="1">
              <a:spLocks noChangeArrowheads="1"/>
            </p:cNvSpPr>
            <p:nvPr/>
          </p:nvSpPr>
          <p:spPr bwMode="auto">
            <a:xfrm>
              <a:off x="2016125" y="5395922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20</a:t>
              </a:r>
            </a:p>
          </p:txBody>
        </p:sp>
        <p:sp>
          <p:nvSpPr>
            <p:cNvPr id="43" name="Text Box 17"/>
            <p:cNvSpPr txBox="1">
              <a:spLocks noChangeArrowheads="1"/>
            </p:cNvSpPr>
            <p:nvPr/>
          </p:nvSpPr>
          <p:spPr bwMode="auto">
            <a:xfrm>
              <a:off x="2549525" y="5395922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37</a:t>
              </a:r>
            </a:p>
          </p:txBody>
        </p:sp>
        <p:sp>
          <p:nvSpPr>
            <p:cNvPr id="44" name="Text Box 18"/>
            <p:cNvSpPr txBox="1">
              <a:spLocks noChangeArrowheads="1"/>
            </p:cNvSpPr>
            <p:nvPr/>
          </p:nvSpPr>
          <p:spPr bwMode="auto">
            <a:xfrm>
              <a:off x="3152775" y="5395922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57</a:t>
              </a:r>
            </a:p>
          </p:txBody>
        </p:sp>
        <p:sp>
          <p:nvSpPr>
            <p:cNvPr id="45" name="Text Box 19"/>
            <p:cNvSpPr txBox="1">
              <a:spLocks noChangeArrowheads="1"/>
            </p:cNvSpPr>
            <p:nvPr/>
          </p:nvSpPr>
          <p:spPr bwMode="auto">
            <a:xfrm>
              <a:off x="3768725" y="5395922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77</a:t>
              </a:r>
            </a:p>
          </p:txBody>
        </p:sp>
        <p:sp>
          <p:nvSpPr>
            <p:cNvPr id="46" name="Text Box 20"/>
            <p:cNvSpPr txBox="1">
              <a:spLocks noChangeArrowheads="1"/>
            </p:cNvSpPr>
            <p:nvPr/>
          </p:nvSpPr>
          <p:spPr bwMode="auto">
            <a:xfrm>
              <a:off x="4302125" y="5395922"/>
              <a:ext cx="438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97</a:t>
              </a:r>
            </a:p>
          </p:txBody>
        </p:sp>
        <p:sp>
          <p:nvSpPr>
            <p:cNvPr id="47" name="Text Box 21"/>
            <p:cNvSpPr txBox="1">
              <a:spLocks noChangeArrowheads="1"/>
            </p:cNvSpPr>
            <p:nvPr/>
          </p:nvSpPr>
          <p:spPr bwMode="auto">
            <a:xfrm>
              <a:off x="4772025" y="5395922"/>
              <a:ext cx="565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117</a:t>
              </a:r>
            </a:p>
          </p:txBody>
        </p:sp>
        <p:sp>
          <p:nvSpPr>
            <p:cNvPr id="48" name="Text Box 22"/>
            <p:cNvSpPr txBox="1">
              <a:spLocks noChangeArrowheads="1"/>
            </p:cNvSpPr>
            <p:nvPr/>
          </p:nvSpPr>
          <p:spPr bwMode="auto">
            <a:xfrm>
              <a:off x="5381625" y="5395922"/>
              <a:ext cx="565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121</a:t>
              </a:r>
            </a:p>
          </p:txBody>
        </p:sp>
        <p:sp>
          <p:nvSpPr>
            <p:cNvPr id="49" name="Text Box 24"/>
            <p:cNvSpPr txBox="1">
              <a:spLocks noChangeArrowheads="1"/>
            </p:cNvSpPr>
            <p:nvPr/>
          </p:nvSpPr>
          <p:spPr bwMode="auto">
            <a:xfrm>
              <a:off x="5915025" y="5395922"/>
              <a:ext cx="565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134</a:t>
              </a:r>
            </a:p>
          </p:txBody>
        </p:sp>
        <p:sp>
          <p:nvSpPr>
            <p:cNvPr id="50" name="Text Box 25"/>
            <p:cNvSpPr txBox="1">
              <a:spLocks noChangeArrowheads="1"/>
            </p:cNvSpPr>
            <p:nvPr/>
          </p:nvSpPr>
          <p:spPr bwMode="auto">
            <a:xfrm>
              <a:off x="6499225" y="5395922"/>
              <a:ext cx="565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154</a:t>
              </a:r>
            </a:p>
          </p:txBody>
        </p:sp>
        <p:sp>
          <p:nvSpPr>
            <p:cNvPr id="51" name="Text Box 26"/>
            <p:cNvSpPr txBox="1">
              <a:spLocks noChangeArrowheads="1"/>
            </p:cNvSpPr>
            <p:nvPr/>
          </p:nvSpPr>
          <p:spPr bwMode="auto">
            <a:xfrm>
              <a:off x="7032625" y="5395922"/>
              <a:ext cx="565150" cy="3667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/>
                <a:t>162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Priority Scheduling</a:t>
            </a:r>
            <a:endParaRPr lang="en-US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 priority number (integer) is associated with each process (Low or high)</a:t>
            </a:r>
          </a:p>
          <a:p>
            <a:endParaRPr lang="en-US" dirty="0" smtClean="0"/>
          </a:p>
          <a:p>
            <a:r>
              <a:rPr lang="en-US" dirty="0" smtClean="0"/>
              <a:t>The CPU is allocated to the process with the highest priority (smallest integer </a:t>
            </a:r>
            <a:r>
              <a:rPr lang="en-US" dirty="0" smtClean="0">
                <a:sym typeface="Symbol" pitchFamily="18" charset="2"/>
              </a:rPr>
              <a:t> highest priority)</a:t>
            </a:r>
          </a:p>
          <a:p>
            <a:endParaRPr lang="en-US" dirty="0" smtClean="0"/>
          </a:p>
          <a:p>
            <a:r>
              <a:rPr lang="en-US" dirty="0" smtClean="0"/>
              <a:t>SJF is a priority scheduling where priority is the predicted next CPU burst time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Priority Scheduling - Problem</a:t>
            </a:r>
            <a:endParaRPr lang="en-US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ym typeface="Symbol" pitchFamily="18" charset="2"/>
              </a:rPr>
              <a:t>Starvation</a:t>
            </a:r>
          </a:p>
          <a:p>
            <a:pPr lvl="1"/>
            <a:r>
              <a:rPr lang="en-US" dirty="0" smtClean="0">
                <a:sym typeface="Symbol" pitchFamily="18" charset="2"/>
              </a:rPr>
              <a:t>low priority processes may never execute</a:t>
            </a:r>
          </a:p>
          <a:p>
            <a:endParaRPr lang="en-GB" dirty="0" smtClean="0">
              <a:sym typeface="Symbol" pitchFamily="18" charset="2"/>
            </a:endParaRPr>
          </a:p>
          <a:p>
            <a:r>
              <a:rPr lang="en-GB" dirty="0" smtClean="0">
                <a:sym typeface="Symbol" pitchFamily="18" charset="2"/>
              </a:rPr>
              <a:t>The IBM 7094 was shut down in 1973 was found to have low priority processes waiting since 1967</a:t>
            </a:r>
            <a:endParaRPr lang="en-US" dirty="0">
              <a:sym typeface="Symbol" pitchFamily="18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Priority Scheduling - Solution</a:t>
            </a:r>
            <a:endParaRPr lang="en-US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ym typeface="Symbol" pitchFamily="18" charset="2"/>
              </a:rPr>
              <a:t>Aging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CPU Scheduling</a:t>
            </a:r>
          </a:p>
          <a:p>
            <a:endParaRPr lang="en-US" dirty="0" smtClean="0"/>
          </a:p>
          <a:p>
            <a:r>
              <a:rPr lang="en-US" dirty="0" smtClean="0"/>
              <a:t>Dispatcher</a:t>
            </a:r>
          </a:p>
          <a:p>
            <a:endParaRPr lang="en-US" dirty="0" smtClean="0"/>
          </a:p>
          <a:p>
            <a:r>
              <a:rPr lang="en-US" dirty="0" smtClean="0"/>
              <a:t>Scheduling Criteria</a:t>
            </a:r>
          </a:p>
          <a:p>
            <a:endParaRPr lang="en-US" dirty="0" smtClean="0"/>
          </a:p>
          <a:p>
            <a:r>
              <a:rPr lang="en-US" dirty="0" smtClean="0"/>
              <a:t>Optimization Criteria</a:t>
            </a:r>
          </a:p>
          <a:p>
            <a:endParaRPr lang="en-US" dirty="0" smtClean="0"/>
          </a:p>
          <a:p>
            <a:r>
              <a:rPr lang="en-US" dirty="0" smtClean="0"/>
              <a:t>Priority Scheduling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Scheduling Types</a:t>
            </a:r>
            <a:endParaRPr lang="en-GB" dirty="0" smtClean="0"/>
          </a:p>
          <a:p>
            <a:pPr lvl="1"/>
            <a:r>
              <a:rPr lang="en-GB" dirty="0" smtClean="0"/>
              <a:t>First-Come, First-Served (FCFS)</a:t>
            </a:r>
          </a:p>
          <a:p>
            <a:pPr lvl="1"/>
            <a:r>
              <a:rPr lang="en-GB" dirty="0" smtClean="0"/>
              <a:t>Shortest-Job-First (SJF)</a:t>
            </a:r>
          </a:p>
          <a:p>
            <a:pPr lvl="1"/>
            <a:r>
              <a:rPr lang="en-GB" dirty="0" smtClean="0"/>
              <a:t>Shortest-Remaining-Time-First (SRTF)</a:t>
            </a:r>
          </a:p>
          <a:p>
            <a:pPr lvl="1"/>
            <a:r>
              <a:rPr lang="en-GB" dirty="0" smtClean="0"/>
              <a:t>Round-Robin (RR)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63</TotalTime>
  <Words>959</Words>
  <Application>Microsoft Office PowerPoint</Application>
  <PresentationFormat>On-screen Show (4:3)</PresentationFormat>
  <Paragraphs>336</Paragraphs>
  <Slides>24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Powerpoint New</vt:lpstr>
      <vt:lpstr>CPU Scheduling</vt:lpstr>
      <vt:lpstr>CPU Scheduling</vt:lpstr>
      <vt:lpstr>CPU Scheduler</vt:lpstr>
      <vt:lpstr>Dispatcher</vt:lpstr>
      <vt:lpstr>Scheduling Criteria</vt:lpstr>
      <vt:lpstr>Scheduling Criteria</vt:lpstr>
      <vt:lpstr>Optimization Criteria</vt:lpstr>
      <vt:lpstr>Scheduling Types</vt:lpstr>
      <vt:lpstr>First-Come, First-Served (FCFS)</vt:lpstr>
      <vt:lpstr>First-Come, First-Served (FCFS)</vt:lpstr>
      <vt:lpstr>First-Come, First-Served (FCFS) (Part 2)</vt:lpstr>
      <vt:lpstr>First-Come, First-Served (FCFS) (Part 2)</vt:lpstr>
      <vt:lpstr>Shortest-Job-First (SJR)</vt:lpstr>
      <vt:lpstr>Shortest-Job-First (SJR)</vt:lpstr>
      <vt:lpstr>Shortest-Job-First (SJR)</vt:lpstr>
      <vt:lpstr>Shortest-Remaining-Time-First (SRTF)</vt:lpstr>
      <vt:lpstr>Shortest-Remaining-Time-First (SRTF)</vt:lpstr>
      <vt:lpstr>Shortest-Remaining-Time-First (SRTF)</vt:lpstr>
      <vt:lpstr>Round Robin (RR)</vt:lpstr>
      <vt:lpstr>Round Robin (RR)</vt:lpstr>
      <vt:lpstr>Priority Scheduling</vt:lpstr>
      <vt:lpstr>Priority Scheduling - Problem</vt:lpstr>
      <vt:lpstr>Priority Scheduling - Solution</vt:lpstr>
      <vt:lpstr>Recap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CPU Scheduling</dc:title>
  <dc:creator>sc-gr</dc:creator>
  <cp:lastModifiedBy>sc-gr</cp:lastModifiedBy>
  <cp:revision>10</cp:revision>
  <dcterms:created xsi:type="dcterms:W3CDTF">2011-10-27T08:29:36Z</dcterms:created>
  <dcterms:modified xsi:type="dcterms:W3CDTF">2011-10-27T09:33:27Z</dcterms:modified>
</cp:coreProperties>
</file>