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9"/>
  </p:notesMasterIdLst>
  <p:handoutMasterIdLst>
    <p:handoutMasterId r:id="rId10"/>
  </p:handoutMasterIdLst>
  <p:sldIdLst>
    <p:sldId id="277" r:id="rId2"/>
    <p:sldId id="331" r:id="rId3"/>
    <p:sldId id="258" r:id="rId4"/>
    <p:sldId id="332" r:id="rId5"/>
    <p:sldId id="333" r:id="rId6"/>
    <p:sldId id="334" r:id="rId7"/>
    <p:sldId id="335" r:id="rId8"/>
  </p:sldIdLst>
  <p:sldSz cx="9144000" cy="6858000" type="screen4x3"/>
  <p:notesSz cx="6669088" cy="97536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>
          <p15:clr>
            <a:srgbClr val="A4A3A4"/>
          </p15:clr>
        </p15:guide>
        <p15:guide id="2" pos="210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0C0C0"/>
    <a:srgbClr val="5F5F5F"/>
    <a:srgbClr val="8080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8130" autoAdjust="0"/>
    <p:restoredTop sz="94576" autoAdjust="0"/>
  </p:normalViewPr>
  <p:slideViewPr>
    <p:cSldViewPr>
      <p:cViewPr varScale="1">
        <p:scale>
          <a:sx n="105" d="100"/>
          <a:sy n="105" d="100"/>
        </p:scale>
        <p:origin x="372" y="10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notesViewPr>
    <p:cSldViewPr>
      <p:cViewPr varScale="1">
        <p:scale>
          <a:sx n="61" d="100"/>
          <a:sy n="61" d="100"/>
        </p:scale>
        <p:origin x="-1698" y="-54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handoutMaster" Target="handoutMasters/handoutMaster1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Relationship Id="rId14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id="{57274D4A-6071-4C31-A995-8D631746066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id="{BADEFA6E-7C85-4A2D-AB54-6E16E24BFB99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776663" y="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id="{52806E7A-8B06-4D8A-8399-677A8B7BC099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6465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3" name="Rectangle 5">
            <a:extLst>
              <a:ext uri="{FF2B5EF4-FFF2-40B4-BE49-F238E27FC236}">
                <a16:creationId xmlns:a16="http://schemas.microsoft.com/office/drawing/2014/main" id="{D0AFD47A-B545-4C2A-9CEB-19E3DDEAA340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776663" y="926465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EB3EE64B-EB71-4E2B-93C1-F4117BD13F7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854822630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id="{F97D3AEC-DAC3-4500-8659-DFA8FD0DBFF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id="{160B9893-99AA-40C5-B429-8512093DCAE5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77825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1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95350" y="730250"/>
            <a:ext cx="4878388" cy="365918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="" xmlns:a14="http://schemas.microsoft.com/office/drawing/2010/main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id="{ECD89C32-CF52-4DF8-9846-7469C765B3C5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89000" y="4632325"/>
            <a:ext cx="4891088" cy="4391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id="{0881B87C-B2F0-403D-8047-490EAD13F442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id="{AC955B34-3EBE-4CF3-8FA5-A6B243E1714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77825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fld id="{81B164FB-C17E-44B0-8405-045844A6C61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193418133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Slide Image Placeholder 1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8195" name="Notes Placeholder 2"/>
          <p:cNvSpPr>
            <a:spLocks noGrp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  <p:sp>
        <p:nvSpPr>
          <p:cNvPr id="819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31838" indent="-28098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255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57638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272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4844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416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3988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560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457DD099-6E5F-4EB3-8873-C6D6682A2AAA}" type="slidenum">
              <a:rPr kumimoji="0" lang="en-GB" altLang="en-US" smtClean="0"/>
              <a:pPr>
                <a:spcBef>
                  <a:spcPct val="0"/>
                </a:spcBef>
              </a:pPr>
              <a:t>2</a:t>
            </a:fld>
            <a:endParaRPr kumimoji="0" lang="en-GB" altLang="en-US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BA379F-2687-42D5-BD11-CCFD486FA93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EFCBBD8-CF39-48F7-8656-50407EDD0B37}" type="datetime1">
              <a:rPr lang="en-GB" altLang="en-US"/>
              <a:pPr>
                <a:defRPr/>
              </a:pPr>
              <a:t>13/06/2023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DC0210-3A98-4E80-A493-9097B8EA88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529589-853B-4D1C-BB9C-5B46B696F2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05DF63-1FF9-46D5-8FED-1829CDB5D9E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123989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E86CF0-C040-4ECE-8BD3-C00954DCC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03D31F-598B-47EE-BA37-93F097A3D676}" type="datetime1">
              <a:rPr lang="en-GB" altLang="en-US"/>
              <a:pPr>
                <a:defRPr/>
              </a:pPr>
              <a:t>13/06/2023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4C04FF-0357-4130-AC28-3F988C577F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50E941-99E4-4403-A917-B30FF69A96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82514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7525B8-0A1E-48CE-AA7A-94CA5D59C5A5}" type="datetime1">
              <a:rPr lang="en-GB" altLang="en-US"/>
              <a:pPr>
                <a:defRPr/>
              </a:pPr>
              <a:t>13/06/2023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0CEAE2-E49E-4389-B4D7-B5A65611D1B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149374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614AD2-EBEE-4B9C-B8EB-7B45076136C4}" type="datetime1">
              <a:rPr lang="en-GB" altLang="en-US"/>
              <a:pPr>
                <a:defRPr/>
              </a:pPr>
              <a:t>13/06/2023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6495F9-B3F5-4DDF-9323-6CEC80C52C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949152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53B735-BACA-4CF9-84E6-D7AD67CD6A41}" type="datetime1">
              <a:rPr lang="en-GB" altLang="en-US"/>
              <a:pPr>
                <a:defRPr/>
              </a:pPr>
              <a:t>13/06/2023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69F83E-C611-4B90-8FAE-1379528B23C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448070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58B45E6-64D3-4C5F-BDB6-A1B894EEEA29}" type="datetime1">
              <a:rPr lang="en-GB" altLang="en-US"/>
              <a:pPr>
                <a:defRPr/>
              </a:pPr>
              <a:t>13/06/2023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F5663D-1B9D-48C8-BD8E-835F92F174D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207491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0023C4-5528-489E-A726-D14A340FF59E}" type="datetime1">
              <a:rPr lang="en-GB" altLang="en-US"/>
              <a:pPr>
                <a:defRPr/>
              </a:pPr>
              <a:t>13/06/2023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1819AB-B9DA-41D7-8C91-5DE9528F5AA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264221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F297A0-C124-4ADC-9EF2-B843F7980417}" type="datetime1">
              <a:rPr lang="en-GB" altLang="en-US"/>
              <a:pPr>
                <a:defRPr/>
              </a:pPr>
              <a:t>13/06/2023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707D33-CDDE-408A-A9D9-8533BBB6956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544884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FE7C81-BC59-49C4-B970-6020E639505B}" type="datetime1">
              <a:rPr lang="en-GB" altLang="en-US"/>
              <a:pPr>
                <a:defRPr/>
              </a:pPr>
              <a:t>13/06/2023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564236-0921-40F4-A526-D08299A9CED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299935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12EEDF0-64B3-49F7-80EF-7E736BE598CD}" type="datetime1">
              <a:rPr lang="en-GB" altLang="en-US"/>
              <a:pPr>
                <a:defRPr/>
              </a:pPr>
              <a:t>13/06/2023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5FFBAA-7097-4EBF-8EC8-BA13F122F32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42130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471B8D-6ACC-4BC6-87AC-49C3135EE585}" type="datetime1">
              <a:rPr lang="en-GB" altLang="en-US"/>
              <a:pPr>
                <a:defRPr/>
              </a:pPr>
              <a:t>13/06/2023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27268F-FCE8-404C-B794-14F77261286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484253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9A9480EC-F3F6-4006-B02E-8C8A54398A24}" type="datetime1">
              <a:rPr lang="en-GB" altLang="en-US"/>
              <a:pPr>
                <a:defRPr/>
              </a:pPr>
              <a:t>13/06/2023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AD58E4E2-7891-4D91-AF5F-9946CA6D74F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6" r:id="rId1"/>
    <p:sldLayoutId id="2147483787" r:id="rId2"/>
    <p:sldLayoutId id="2147483777" r:id="rId3"/>
    <p:sldLayoutId id="2147483778" r:id="rId4"/>
    <p:sldLayoutId id="2147483779" r:id="rId5"/>
    <p:sldLayoutId id="2147483780" r:id="rId6"/>
    <p:sldLayoutId id="2147483781" r:id="rId7"/>
    <p:sldLayoutId id="2147483782" r:id="rId8"/>
    <p:sldLayoutId id="2147483783" r:id="rId9"/>
    <p:sldLayoutId id="2147483784" r:id="rId10"/>
    <p:sldLayoutId id="2147483785" r:id="rId11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7" grpId="0" build="p" autoUpdateAnimBg="0">
        <p:tmplLst>
          <p:tmpl lvl="1">
            <p:tnLst>
              <p:par>
                <p:cTn presetID="2" presetClass="entr" presetSubtype="8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2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3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4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5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</p:tmplLst>
      </p:bldP>
    </p:bldLst>
  </p:timing>
  <p:hf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/>
          <p:cNvSpPr>
            <a:spLocks noGrp="1"/>
          </p:cNvSpPr>
          <p:nvPr>
            <p:ph type="ctrTitle"/>
          </p:nvPr>
        </p:nvSpPr>
        <p:spPr>
          <a:xfrm>
            <a:off x="684213" y="908720"/>
            <a:ext cx="7772400" cy="1152128"/>
          </a:xfrm>
        </p:spPr>
        <p:txBody>
          <a:bodyPr/>
          <a:lstStyle/>
          <a:p>
            <a:pPr eaLnBrk="1" hangingPunct="1"/>
            <a:r>
              <a:rPr lang="de-DE" b="1" dirty="0"/>
              <a:t> </a:t>
            </a:r>
            <a:br>
              <a:rPr lang="de-DE" b="1" dirty="0"/>
            </a:br>
            <a:r>
              <a:rPr lang="en-GB" b="1" dirty="0"/>
              <a:t>ACCA5029</a:t>
            </a:r>
            <a:br>
              <a:rPr lang="de-DE" dirty="0"/>
            </a:br>
            <a:endParaRPr lang="en-GB" altLang="en-US" dirty="0"/>
          </a:p>
        </p:txBody>
      </p:sp>
      <p:sp>
        <p:nvSpPr>
          <p:cNvPr id="6147" name="Subtitle 4"/>
          <p:cNvSpPr>
            <a:spLocks noGrp="1"/>
          </p:cNvSpPr>
          <p:nvPr>
            <p:ph type="subTitle" idx="1"/>
          </p:nvPr>
        </p:nvSpPr>
        <p:spPr>
          <a:xfrm>
            <a:off x="323528" y="2133600"/>
            <a:ext cx="8568952" cy="3671664"/>
          </a:xfrm>
        </p:spPr>
        <p:txBody>
          <a:bodyPr/>
          <a:lstStyle/>
          <a:p>
            <a:pPr eaLnBrk="1" hangingPunct="1"/>
            <a:r>
              <a:rPr lang="en-GB" altLang="en-US" dirty="0">
                <a:solidFill>
                  <a:schemeClr val="tx1"/>
                </a:solidFill>
              </a:rPr>
              <a:t>Module Name: Network Programmability</a:t>
            </a:r>
          </a:p>
          <a:p>
            <a:pPr eaLnBrk="1" hangingPunct="1"/>
            <a:endParaRPr lang="en-GB" altLang="en-US" dirty="0">
              <a:solidFill>
                <a:schemeClr val="tx1"/>
              </a:solidFill>
            </a:endParaRPr>
          </a:p>
          <a:p>
            <a:pPr eaLnBrk="1" hangingPunct="1"/>
            <a:endParaRPr lang="en-GB" altLang="en-US" dirty="0">
              <a:solidFill>
                <a:schemeClr val="tx1"/>
              </a:solidFill>
            </a:endParaRPr>
          </a:p>
          <a:p>
            <a:pPr algn="l">
              <a:spcBef>
                <a:spcPts val="300"/>
              </a:spcBef>
              <a:spcAft>
                <a:spcPts val="0"/>
              </a:spcAft>
              <a:tabLst>
                <a:tab pos="2637155" algn="ctr"/>
                <a:tab pos="5274310" algn="r"/>
              </a:tabLst>
            </a:pPr>
            <a:r>
              <a:rPr lang="en-GB" altLang="en-US" dirty="0">
                <a:solidFill>
                  <a:schemeClr val="tx1"/>
                </a:solidFill>
              </a:rPr>
              <a:t>Title: Introduction</a:t>
            </a:r>
          </a:p>
          <a:p>
            <a:pPr algn="l">
              <a:spcBef>
                <a:spcPts val="300"/>
              </a:spcBef>
              <a:spcAft>
                <a:spcPts val="0"/>
              </a:spcAft>
              <a:tabLst>
                <a:tab pos="2637155" algn="ctr"/>
                <a:tab pos="5274310" algn="r"/>
              </a:tabLst>
            </a:pPr>
            <a:endParaRPr lang="en-GB" sz="3600" dirty="0">
              <a:latin typeface="Arial"/>
              <a:ea typeface="Arial"/>
              <a:cs typeface="Arial"/>
            </a:endParaRPr>
          </a:p>
          <a:p>
            <a:pPr eaLnBrk="1" hangingPunct="1"/>
            <a:endParaRPr lang="en-GB" altLang="en-US" dirty="0">
              <a:solidFill>
                <a:schemeClr val="tx1"/>
              </a:solidFill>
            </a:endParaRPr>
          </a:p>
          <a:p>
            <a:pPr eaLnBrk="1" hangingPunct="1"/>
            <a:r>
              <a:rPr lang="en-GB" altLang="en-US" dirty="0">
                <a:solidFill>
                  <a:schemeClr val="tx1"/>
                </a:solidFill>
              </a:rPr>
              <a:t> </a:t>
            </a:r>
          </a:p>
        </p:txBody>
      </p:sp>
      <p:sp>
        <p:nvSpPr>
          <p:cNvPr id="6149" name="Slide Number Placeholder 5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8244408" y="6453336"/>
            <a:ext cx="730250" cy="339725"/>
          </a:xfr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B6282CF4-F11D-4118-ADBB-5F84001E3BD5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</a:t>
            </a:fld>
            <a:endParaRPr lang="en-GB" altLang="en-US" sz="1200" dirty="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Date Placeholder 3"/>
          <p:cNvSpPr>
            <a:spLocks noGrp="1" noChangeArrowheads="1"/>
          </p:cNvSpPr>
          <p:nvPr>
            <p:ph type="dt" sz="quarter" idx="10"/>
          </p:nvPr>
        </p:nvSpPr>
        <p:spPr bwMode="auto">
          <a:xfrm>
            <a:off x="457200" y="6245225"/>
            <a:ext cx="2133600" cy="476250"/>
          </a:xfr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algn="l" fontAlgn="base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None/>
            </a:pPr>
            <a:endParaRPr lang="en-US" altLang="en-US" sz="1800">
              <a:cs typeface="Arial" panose="020B0604020202020204" pitchFamily="34" charset="0"/>
            </a:endParaRPr>
          </a:p>
        </p:txBody>
      </p:sp>
      <p:sp>
        <p:nvSpPr>
          <p:cNvPr id="7171" name="Title 1"/>
          <p:cNvSpPr>
            <a:spLocks noGrp="1"/>
          </p:cNvSpPr>
          <p:nvPr>
            <p:ph type="title" idx="4294967295"/>
          </p:nvPr>
        </p:nvSpPr>
        <p:spPr/>
        <p:txBody>
          <a:bodyPr/>
          <a:lstStyle/>
          <a:p>
            <a:pPr eaLnBrk="1" hangingPunct="1"/>
            <a:r>
              <a:rPr lang="en-GB" altLang="en-US" dirty="0"/>
              <a:t>Lesson Aims</a:t>
            </a:r>
          </a:p>
        </p:txBody>
      </p:sp>
      <p:sp>
        <p:nvSpPr>
          <p:cNvPr id="7172" name="Content Placeholder 2">
            <a:extLst>
              <a:ext uri="{FF2B5EF4-FFF2-40B4-BE49-F238E27FC236}">
                <a16:creationId xmlns:a16="http://schemas.microsoft.com/office/drawing/2014/main" id="{0724A76E-155B-47DE-A1DF-4361EF20C5CA}"/>
              </a:ext>
            </a:extLst>
          </p:cNvPr>
          <p:cNvSpPr>
            <a:spLocks noGrp="1"/>
          </p:cNvSpPr>
          <p:nvPr>
            <p:ph idx="4294967295"/>
          </p:nvPr>
        </p:nvSpPr>
        <p:spPr>
          <a:xfrm>
            <a:off x="457200" y="1268413"/>
            <a:ext cx="8507413" cy="4176712"/>
          </a:xfrm>
        </p:spPr>
        <p:txBody>
          <a:bodyPr/>
          <a:lstStyle/>
          <a:p>
            <a:pPr eaLnBrk="1" hangingPunct="1">
              <a:defRPr/>
            </a:pPr>
            <a:r>
              <a:rPr lang="en-GB" altLang="en-US" sz="2400" dirty="0"/>
              <a:t>Aims and objectives of Network and Cyber Security Essentials module</a:t>
            </a:r>
          </a:p>
          <a:p>
            <a:pPr marL="0" indent="0" eaLnBrk="1" hangingPunct="1">
              <a:buNone/>
              <a:defRPr/>
            </a:pPr>
            <a:endParaRPr lang="en-GB" altLang="en-US" sz="2400" dirty="0"/>
          </a:p>
          <a:p>
            <a:pPr eaLnBrk="1" hangingPunct="1">
              <a:defRPr/>
            </a:pPr>
            <a:r>
              <a:rPr lang="en-GB" altLang="en-US" sz="2400" dirty="0"/>
              <a:t>Indicative contents and structure</a:t>
            </a:r>
          </a:p>
          <a:p>
            <a:pPr eaLnBrk="1" hangingPunct="1">
              <a:defRPr/>
            </a:pPr>
            <a:endParaRPr lang="en-GB" altLang="en-US" sz="2400" dirty="0"/>
          </a:p>
          <a:p>
            <a:pPr eaLnBrk="1" hangingPunct="1">
              <a:defRPr/>
            </a:pPr>
            <a:r>
              <a:rPr lang="en-GB" altLang="en-US" sz="2400" dirty="0"/>
              <a:t>Assessment types and guidelines</a:t>
            </a:r>
          </a:p>
          <a:p>
            <a:pPr eaLnBrk="1" hangingPunct="1">
              <a:defRPr/>
            </a:pPr>
            <a:endParaRPr lang="en-GB" altLang="en-US" sz="2400" dirty="0"/>
          </a:p>
          <a:p>
            <a:pPr eaLnBrk="1" hangingPunct="1">
              <a:defRPr/>
            </a:pPr>
            <a:r>
              <a:rPr lang="en-GB" altLang="en-US" sz="2400" dirty="0"/>
              <a:t>Learning resources and activities</a:t>
            </a:r>
          </a:p>
          <a:p>
            <a:pPr eaLnBrk="1" hangingPunct="1">
              <a:defRPr/>
            </a:pPr>
            <a:endParaRPr lang="en-GB" altLang="en-US" sz="2400" dirty="0"/>
          </a:p>
          <a:p>
            <a:pPr eaLnBrk="1" hangingPunct="1">
              <a:defRPr/>
            </a:pPr>
            <a:endParaRPr lang="en-GB" altLang="en-US" sz="2400" dirty="0"/>
          </a:p>
          <a:p>
            <a:pPr eaLnBrk="1" hangingPunct="1">
              <a:defRPr/>
            </a:pPr>
            <a:endParaRPr lang="en-GB" altLang="en-US" sz="2400" dirty="0"/>
          </a:p>
          <a:p>
            <a:pPr marL="0" indent="0" eaLnBrk="1" hangingPunct="1">
              <a:buNone/>
              <a:defRPr/>
            </a:pPr>
            <a:endParaRPr lang="en-GB" altLang="en-US" sz="2400" dirty="0"/>
          </a:p>
          <a:p>
            <a:pPr eaLnBrk="1" hangingPunct="1">
              <a:defRPr/>
            </a:pPr>
            <a:endParaRPr lang="en-GB" altLang="en-US" sz="2400" dirty="0"/>
          </a:p>
          <a:p>
            <a:pPr eaLnBrk="1" hangingPunct="1">
              <a:defRPr/>
            </a:pPr>
            <a:endParaRPr lang="en-GB" altLang="en-US" sz="2400" dirty="0"/>
          </a:p>
          <a:p>
            <a:pPr marL="0" indent="0" eaLnBrk="1" hangingPunct="1">
              <a:buNone/>
              <a:defRPr/>
            </a:pPr>
            <a:endParaRPr lang="en-GB" altLang="en-US" sz="2400" dirty="0"/>
          </a:p>
          <a:p>
            <a:pPr marL="0" indent="0" eaLnBrk="1" hangingPunct="1">
              <a:buFont typeface="Arial" panose="020B0604020202020204" pitchFamily="34" charset="0"/>
              <a:buNone/>
              <a:defRPr/>
            </a:pPr>
            <a:endParaRPr lang="en-GB" altLang="en-US" sz="2400" dirty="0"/>
          </a:p>
        </p:txBody>
      </p:sp>
      <p:sp>
        <p:nvSpPr>
          <p:cNvPr id="7173" name="Slide Number Placeholder 3"/>
          <p:cNvSpPr>
            <a:spLocks noGrp="1" noChangeArrowheads="1"/>
          </p:cNvSpPr>
          <p:nvPr>
            <p:ph type="sldNum" sz="quarter" idx="11"/>
          </p:nvPr>
        </p:nvSpPr>
        <p:spPr bwMode="auto">
          <a:xfrm>
            <a:off x="6834595" y="6384117"/>
            <a:ext cx="2133600" cy="476250"/>
          </a:xfr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t"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4EAF49C8-D4EC-4CDF-9D19-8D049255FCFE}" type="slidenum">
              <a:rPr lang="en-US" altLang="en-US" sz="1400" smtClean="0">
                <a:latin typeface="Arial" panose="020B0604020202020204" pitchFamily="34" charset="0"/>
              </a:rPr>
              <a:pPr>
                <a:spcBef>
                  <a:spcPct val="0"/>
                </a:spcBef>
                <a:buFontTx/>
                <a:buNone/>
              </a:pPr>
              <a:t>2</a:t>
            </a:fld>
            <a:endParaRPr lang="en-US" altLang="en-US" sz="1400" dirty="0">
              <a:latin typeface="Arial" panose="020B0604020202020204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17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17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17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17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17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17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717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717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172" grpId="0" build="p" autoUpdateAnimBg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Date Placeholder 3">
            <a:extLst>
              <a:ext uri="{FF2B5EF4-FFF2-40B4-BE49-F238E27FC236}">
                <a16:creationId xmlns:a16="http://schemas.microsoft.com/office/drawing/2014/main" id="{E6283B49-C3AA-45F4-86D2-4A7925567AFB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9219" name="Footer Placeholder 4"/>
          <p:cNvSpPr>
            <a:spLocks noGrp="1" noChangeArrowheads="1"/>
          </p:cNvSpPr>
          <p:nvPr>
            <p:ph type="ftr" sz="quarter" idx="11"/>
          </p:nvPr>
        </p:nvSpPr>
        <p:spPr bwMode="auto"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buFontTx/>
              <a:buNone/>
            </a:pPr>
            <a:endParaRPr lang="en-GB" altLang="en-US" sz="18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9220" name="Slide Number Placeholder 5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8321675" y="6403975"/>
            <a:ext cx="730250" cy="339725"/>
          </a:xfr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A0C0BB46-70EA-400F-A880-7E02F5FEAD8B}" type="slidenum">
              <a:rPr lang="en-GB" altLang="en-US" sz="1200" smtClean="0">
                <a:latin typeface="Arial" panose="020B0604020202020204" pitchFamily="34" charset="0"/>
              </a:rPr>
              <a:pPr>
                <a:spcBef>
                  <a:spcPct val="0"/>
                </a:spcBef>
                <a:buFontTx/>
                <a:buNone/>
              </a:pPr>
              <a:t>3</a:t>
            </a:fld>
            <a:endParaRPr lang="en-GB" altLang="en-US" sz="1200" dirty="0">
              <a:latin typeface="Arial" panose="020B0604020202020204" pitchFamily="34" charset="0"/>
            </a:endParaRPr>
          </a:p>
        </p:txBody>
      </p:sp>
      <p:sp>
        <p:nvSpPr>
          <p:cNvPr id="9221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dirty="0"/>
              <a:t>Aims</a:t>
            </a:r>
          </a:p>
        </p:txBody>
      </p:sp>
      <p:sp>
        <p:nvSpPr>
          <p:cNvPr id="9222" name="Rectangle 3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3916363"/>
          </a:xfrm>
        </p:spPr>
        <p:txBody>
          <a:bodyPr/>
          <a:lstStyle/>
          <a:p>
            <a:pPr algn="just" eaLnBrk="1" hangingPunct="1">
              <a:buNone/>
            </a:pPr>
            <a:r>
              <a:rPr lang="en-GB" altLang="en-US" dirty="0"/>
              <a:t>   To  give  students  the  ability  to  work  with  network  programmability  and  automation tools, with a further focus on software DevOps.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</p:spPr>
        <p:txBody>
          <a:bodyPr/>
          <a:lstStyle/>
          <a:p>
            <a:r>
              <a:rPr lang="en-US" dirty="0"/>
              <a:t>LEARNING OUTCOMES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124744"/>
            <a:ext cx="8229600" cy="4680520"/>
          </a:xfrm>
        </p:spPr>
        <p:txBody>
          <a:bodyPr/>
          <a:lstStyle/>
          <a:p>
            <a:r>
              <a:rPr lang="en-GB" sz="2400" dirty="0"/>
              <a:t>Upon the successful completion of this module, the student should be able to:</a:t>
            </a:r>
          </a:p>
          <a:p>
            <a:endParaRPr lang="en-GB" sz="2400" dirty="0"/>
          </a:p>
          <a:p>
            <a:r>
              <a:rPr lang="en-GB" sz="2400" dirty="0"/>
              <a:t>Demonstrate a robust understanding of the key principles of network programmability tools and languages to solve specific problems.</a:t>
            </a:r>
          </a:p>
          <a:p>
            <a:endParaRPr lang="en-GB" sz="2400" dirty="0"/>
          </a:p>
          <a:p>
            <a:r>
              <a:rPr lang="en-GB" sz="2400" dirty="0"/>
              <a:t>Apply  appropriate  analysis,  design,  implementation  and  testing  techniques  for programming and automation of network devices: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13/06/2023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4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6342865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Indicative contents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1800" dirty="0"/>
              <a:t>Week 1-Software Development Life Cycle &amp; DevOps</a:t>
            </a:r>
          </a:p>
          <a:p>
            <a:r>
              <a:rPr lang="en-GB" sz="1800" dirty="0"/>
              <a:t>Week 2- Understanding data formats and Version Control</a:t>
            </a:r>
          </a:p>
          <a:p>
            <a:r>
              <a:rPr lang="en-US" sz="1800" dirty="0"/>
              <a:t>Week 3-Understanding and using APIs</a:t>
            </a:r>
            <a:endParaRPr lang="en-GB" sz="1800" dirty="0"/>
          </a:p>
          <a:p>
            <a:r>
              <a:rPr lang="en-US" sz="1800" dirty="0"/>
              <a:t>Week 4-Understanding and Review and Testing codes</a:t>
            </a:r>
          </a:p>
          <a:p>
            <a:r>
              <a:rPr lang="en-US" sz="1800" dirty="0"/>
              <a:t>Week 5-Continue with APIs</a:t>
            </a:r>
            <a:endParaRPr lang="en-GB" sz="1800" dirty="0"/>
          </a:p>
          <a:p>
            <a:r>
              <a:rPr lang="en-US" sz="1800" dirty="0"/>
              <a:t>Week 6-Developing Application, CI/DC, Dockers containers </a:t>
            </a:r>
          </a:p>
          <a:p>
            <a:r>
              <a:rPr lang="en-US" sz="1800" dirty="0"/>
              <a:t>Week 7-</a:t>
            </a:r>
            <a:r>
              <a:rPr lang="en-GB" sz="1800" dirty="0"/>
              <a:t>Application Deployment &amp; Security</a:t>
            </a:r>
          </a:p>
          <a:p>
            <a:r>
              <a:rPr lang="en-GB" sz="1800" dirty="0"/>
              <a:t>Week 8-Working on Full application development</a:t>
            </a:r>
          </a:p>
          <a:p>
            <a:r>
              <a:rPr lang="en-GB" sz="1800" dirty="0"/>
              <a:t>Week 9-Automation Tools : Jenkins</a:t>
            </a:r>
          </a:p>
          <a:p>
            <a:r>
              <a:rPr lang="en-US" sz="1800" dirty="0"/>
              <a:t>Week 10-Revision and Q&amp;A</a:t>
            </a:r>
            <a:endParaRPr lang="en-US" sz="2000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13/06/2023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5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09996196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>
            <a:extLst>
              <a:ext uri="{FF2B5EF4-FFF2-40B4-BE49-F238E27FC236}">
                <a16:creationId xmlns:a16="http://schemas.microsoft.com/office/drawing/2014/main" id="{B8C862A5-2C40-DB76-33D0-88AFFB06E5F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Assessment Details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4AFA498A-C21F-974C-6EB8-AC0E4531571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Two Assessment</a:t>
            </a:r>
          </a:p>
          <a:p>
            <a:r>
              <a:rPr lang="en-GB" dirty="0"/>
              <a:t>Each 50%</a:t>
            </a:r>
          </a:p>
          <a:p>
            <a:pPr marL="0" indent="0">
              <a:buNone/>
            </a:pPr>
            <a:r>
              <a:rPr lang="en-GB" dirty="0"/>
              <a:t>A1 -Implementation (Group Work) + Report with word count (or equivalent) to 2500 words </a:t>
            </a:r>
          </a:p>
          <a:p>
            <a:pPr marL="0" indent="0">
              <a:buNone/>
            </a:pPr>
            <a:r>
              <a:rPr lang="en-GB" dirty="0"/>
              <a:t>A2 -</a:t>
            </a:r>
            <a:r>
              <a:rPr lang="en-GB" b="0" i="0" dirty="0">
                <a:solidFill>
                  <a:srgbClr val="373A3C"/>
                </a:solidFill>
                <a:effectLst/>
                <a:latin typeface="-apple-system"/>
              </a:rPr>
              <a:t>Essay with a word count of 2500 words </a:t>
            </a:r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34F6D77-9B3D-DD8B-90C5-22F67051115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13/06/2023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85904F9-546D-2614-8259-C716B51CD3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6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86912658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>
            <a:extLst>
              <a:ext uri="{FF2B5EF4-FFF2-40B4-BE49-F238E27FC236}">
                <a16:creationId xmlns:a16="http://schemas.microsoft.com/office/drawing/2014/main" id="{B8C862A5-2C40-DB76-33D0-88AFFB06E5F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Assessment Deadlines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34F6D77-9B3D-DD8B-90C5-22F67051115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13/06/2023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85904F9-546D-2614-8259-C716B51CD3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7</a:t>
            </a:fld>
            <a:endParaRPr lang="en-GB" altLang="en-US"/>
          </a:p>
        </p:txBody>
      </p:sp>
      <p:graphicFrame>
        <p:nvGraphicFramePr>
          <p:cNvPr id="9" name="Content Placeholder 8">
            <a:extLst>
              <a:ext uri="{FF2B5EF4-FFF2-40B4-BE49-F238E27FC236}">
                <a16:creationId xmlns:a16="http://schemas.microsoft.com/office/drawing/2014/main" id="{43C77D08-7B49-D0CA-98F1-3200C323762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136141009"/>
              </p:ext>
            </p:extLst>
          </p:nvPr>
        </p:nvGraphicFramePr>
        <p:xfrm>
          <a:off x="1222375" y="1916832"/>
          <a:ext cx="6296025" cy="838200"/>
        </p:xfrm>
        <a:graphic>
          <a:graphicData uri="http://schemas.openxmlformats.org/drawingml/2006/table">
            <a:tbl>
              <a:tblPr/>
              <a:tblGrid>
                <a:gridCol w="1328921">
                  <a:extLst>
                    <a:ext uri="{9D8B030D-6E8A-4147-A177-3AD203B41FA5}">
                      <a16:colId xmlns:a16="http://schemas.microsoft.com/office/drawing/2014/main" val="2457028128"/>
                    </a:ext>
                  </a:extLst>
                </a:gridCol>
                <a:gridCol w="2090844">
                  <a:extLst>
                    <a:ext uri="{9D8B030D-6E8A-4147-A177-3AD203B41FA5}">
                      <a16:colId xmlns:a16="http://schemas.microsoft.com/office/drawing/2014/main" val="313985947"/>
                    </a:ext>
                  </a:extLst>
                </a:gridCol>
                <a:gridCol w="1438130">
                  <a:extLst>
                    <a:ext uri="{9D8B030D-6E8A-4147-A177-3AD203B41FA5}">
                      <a16:colId xmlns:a16="http://schemas.microsoft.com/office/drawing/2014/main" val="2422231306"/>
                    </a:ext>
                  </a:extLst>
                </a:gridCol>
                <a:gridCol w="1438130">
                  <a:extLst>
                    <a:ext uri="{9D8B030D-6E8A-4147-A177-3AD203B41FA5}">
                      <a16:colId xmlns:a16="http://schemas.microsoft.com/office/drawing/2014/main" val="1061019342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pPr algn="just"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en-GB" sz="1100" b="1" dirty="0">
                          <a:effectLst/>
                          <a:latin typeface="Arial" panose="020B0604020202020204" pitchFamily="34" charset="0"/>
                        </a:rPr>
                        <a:t>Assignment Title:</a:t>
                      </a:r>
                      <a:endParaRPr lang="en-GB" dirty="0">
                        <a:effectLst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9D9D9"/>
                    </a:solidFill>
                  </a:tcPr>
                </a:tc>
                <a:tc>
                  <a:txBody>
                    <a:bodyPr/>
                    <a:lstStyle/>
                    <a:p>
                      <a:pPr algn="just"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en-GB" sz="1100" b="1" dirty="0">
                          <a:effectLst/>
                          <a:latin typeface="Arial" panose="020B0604020202020204" pitchFamily="34" charset="0"/>
                        </a:rPr>
                        <a:t> A2 : Essay</a:t>
                      </a:r>
                      <a:endParaRPr lang="en-GB" dirty="0">
                        <a:effectLst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en-GB" sz="1100" b="1">
                          <a:effectLst/>
                          <a:latin typeface="Arial" panose="020B0604020202020204" pitchFamily="34" charset="0"/>
                        </a:rPr>
                        <a:t>Word count (or equivalent):</a:t>
                      </a:r>
                      <a:endParaRPr lang="en-GB">
                        <a:effectLst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9D9D9"/>
                    </a:solidFill>
                  </a:tcPr>
                </a:tc>
                <a:tc>
                  <a:txBody>
                    <a:bodyPr/>
                    <a:lstStyle/>
                    <a:p>
                      <a:pPr algn="just"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en-GB" sz="1100" b="1">
                          <a:effectLst/>
                          <a:latin typeface="Arial" panose="020B0604020202020204" pitchFamily="34" charset="0"/>
                        </a:rPr>
                        <a:t>2500 words</a:t>
                      </a:r>
                      <a:endParaRPr lang="en-GB">
                        <a:effectLst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494644575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algn="just"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en-GB" sz="1100" b="1" dirty="0">
                          <a:effectLst/>
                          <a:latin typeface="Arial" panose="020B0604020202020204" pitchFamily="34" charset="0"/>
                        </a:rPr>
                        <a:t>Submission deadline:</a:t>
                      </a:r>
                      <a:endParaRPr lang="en-GB" dirty="0">
                        <a:effectLst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9D9D9"/>
                    </a:solidFill>
                  </a:tcPr>
                </a:tc>
                <a:tc>
                  <a:txBody>
                    <a:bodyPr/>
                    <a:lstStyle/>
                    <a:p>
                      <a:pPr algn="just"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en-GB" sz="160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28/07/2023 at 2pm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en-GB" sz="1100" b="1">
                          <a:effectLst/>
                          <a:latin typeface="Arial" panose="020B0604020202020204" pitchFamily="34" charset="0"/>
                        </a:rPr>
                        <a:t>Return date of provisional marks &amp; written feedback:</a:t>
                      </a:r>
                      <a:endParaRPr lang="en-GB">
                        <a:effectLst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9D9D9"/>
                    </a:solidFill>
                  </a:tcPr>
                </a:tc>
                <a:tc>
                  <a:txBody>
                    <a:bodyPr/>
                    <a:lstStyle/>
                    <a:p>
                      <a:pPr algn="just"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en-GB" sz="1600" dirty="0">
                          <a:effectLst/>
                        </a:rPr>
                        <a:t>25/08/2023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871454209"/>
                  </a:ext>
                </a:extLst>
              </a:tr>
            </a:tbl>
          </a:graphicData>
        </a:graphic>
      </p:graphicFrame>
      <p:sp>
        <p:nvSpPr>
          <p:cNvPr id="12" name="TextBox 11">
            <a:extLst>
              <a:ext uri="{FF2B5EF4-FFF2-40B4-BE49-F238E27FC236}">
                <a16:creationId xmlns:a16="http://schemas.microsoft.com/office/drawing/2014/main" id="{C612FC15-BD0D-AE98-86B7-D48B944ED034}"/>
              </a:ext>
            </a:extLst>
          </p:cNvPr>
          <p:cNvSpPr txBox="1"/>
          <p:nvPr/>
        </p:nvSpPr>
        <p:spPr>
          <a:xfrm>
            <a:off x="762904" y="1457103"/>
            <a:ext cx="45720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rgbClr val="373A3C"/>
                </a:solidFill>
                <a:effectLst/>
                <a:latin typeface="Arial" panose="020B0604020202020204" pitchFamily="34" charset="0"/>
                <a:ea typeface="-apple-system"/>
              </a:rPr>
              <a:t>A2 : Submission deadline: </a:t>
            </a:r>
            <a:endParaRPr kumimoji="0" lang="en-US" altLang="en-US" sz="105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6855822C-6B26-9A4A-3C40-6E8FAF4F96FE}"/>
              </a:ext>
            </a:extLst>
          </p:cNvPr>
          <p:cNvSpPr txBox="1"/>
          <p:nvPr/>
        </p:nvSpPr>
        <p:spPr>
          <a:xfrm>
            <a:off x="899592" y="2931061"/>
            <a:ext cx="6768752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lvl="0">
              <a:defRPr/>
            </a:pPr>
            <a:r>
              <a:rPr kumimoji="0" lang="en-US" altLang="en-US" b="0" i="0" u="none" strike="noStrike" kern="1200" cap="none" spc="0" normalizeH="0" baseline="0" noProof="0" dirty="0">
                <a:ln>
                  <a:noFill/>
                </a:ln>
                <a:solidFill>
                  <a:srgbClr val="373A3C"/>
                </a:solidFill>
                <a:effectLst/>
                <a:uLnTx/>
                <a:uFillTx/>
                <a:latin typeface="Arial" panose="020B0604020202020204" pitchFamily="34" charset="0"/>
                <a:ea typeface="-apple-system"/>
                <a:cs typeface="Arial" panose="020B0604020202020204" pitchFamily="34" charset="0"/>
              </a:rPr>
              <a:t>A1 :</a:t>
            </a:r>
            <a:br>
              <a:rPr kumimoji="0" lang="en-US" altLang="en-US" b="0" i="0" u="none" strike="noStrike" kern="1200" cap="none" spc="0" normalizeH="0" baseline="0" noProof="0" dirty="0">
                <a:ln>
                  <a:noFill/>
                </a:ln>
                <a:solidFill>
                  <a:srgbClr val="373A3C"/>
                </a:solidFill>
                <a:effectLst/>
                <a:uLnTx/>
                <a:uFillTx/>
                <a:latin typeface="Arial" panose="020B0604020202020204" pitchFamily="34" charset="0"/>
                <a:ea typeface="-apple-system"/>
                <a:cs typeface="Arial" panose="020B0604020202020204" pitchFamily="34" charset="0"/>
              </a:rPr>
            </a:br>
            <a:r>
              <a:rPr kumimoji="0" lang="en-US" altLang="en-US" b="0" i="0" u="none" strike="noStrike" kern="1200" cap="none" spc="0" normalizeH="0" baseline="0" noProof="0" dirty="0">
                <a:ln>
                  <a:noFill/>
                </a:ln>
                <a:solidFill>
                  <a:srgbClr val="373A3C"/>
                </a:solidFill>
                <a:effectLst/>
                <a:uLnTx/>
                <a:uFillTx/>
                <a:latin typeface="Arial" panose="020B0604020202020204" pitchFamily="34" charset="0"/>
                <a:ea typeface="-apple-system"/>
                <a:cs typeface="Arial" panose="020B0604020202020204" pitchFamily="34" charset="0"/>
              </a:rPr>
              <a:t>Submission deadline</a:t>
            </a:r>
            <a:r>
              <a:rPr lang="en-US" altLang="en-US" dirty="0">
                <a:solidFill>
                  <a:srgbClr val="373A3C"/>
                </a:solidFill>
                <a:ea typeface="-apple-system"/>
              </a:rPr>
              <a:t>:Implementation (Group Work) + Report with word count (or equivalent) to 2500 words </a:t>
            </a:r>
            <a:endParaRPr kumimoji="0" lang="en-US" altLang="en-US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</p:txBody>
      </p:sp>
      <p:graphicFrame>
        <p:nvGraphicFramePr>
          <p:cNvPr id="22" name="Table 21">
            <a:extLst>
              <a:ext uri="{FF2B5EF4-FFF2-40B4-BE49-F238E27FC236}">
                <a16:creationId xmlns:a16="http://schemas.microsoft.com/office/drawing/2014/main" id="{21BFF662-594A-B38B-D430-01BDB13417A9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333454110"/>
              </p:ext>
            </p:extLst>
          </p:nvPr>
        </p:nvGraphicFramePr>
        <p:xfrm>
          <a:off x="1135955" y="4025852"/>
          <a:ext cx="6296025" cy="1173480"/>
        </p:xfrm>
        <a:graphic>
          <a:graphicData uri="http://schemas.openxmlformats.org/drawingml/2006/table">
            <a:tbl>
              <a:tblPr/>
              <a:tblGrid>
                <a:gridCol w="1347813">
                  <a:extLst>
                    <a:ext uri="{9D8B030D-6E8A-4147-A177-3AD203B41FA5}">
                      <a16:colId xmlns:a16="http://schemas.microsoft.com/office/drawing/2014/main" val="4016521359"/>
                    </a:ext>
                  </a:extLst>
                </a:gridCol>
                <a:gridCol w="2071952">
                  <a:extLst>
                    <a:ext uri="{9D8B030D-6E8A-4147-A177-3AD203B41FA5}">
                      <a16:colId xmlns:a16="http://schemas.microsoft.com/office/drawing/2014/main" val="3983483848"/>
                    </a:ext>
                  </a:extLst>
                </a:gridCol>
                <a:gridCol w="1438130">
                  <a:extLst>
                    <a:ext uri="{9D8B030D-6E8A-4147-A177-3AD203B41FA5}">
                      <a16:colId xmlns:a16="http://schemas.microsoft.com/office/drawing/2014/main" val="2344183909"/>
                    </a:ext>
                  </a:extLst>
                </a:gridCol>
                <a:gridCol w="1438130">
                  <a:extLst>
                    <a:ext uri="{9D8B030D-6E8A-4147-A177-3AD203B41FA5}">
                      <a16:colId xmlns:a16="http://schemas.microsoft.com/office/drawing/2014/main" val="2597051679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pPr algn="just"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en-GB" sz="1100" b="1">
                          <a:effectLst/>
                          <a:latin typeface="Arial" panose="020B0604020202020204" pitchFamily="34" charset="0"/>
                        </a:rPr>
                        <a:t>Assignment Title:</a:t>
                      </a:r>
                      <a:endParaRPr lang="en-GB">
                        <a:effectLst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9D9D9"/>
                    </a:solidFill>
                  </a:tcPr>
                </a:tc>
                <a:tc>
                  <a:txBody>
                    <a:bodyPr/>
                    <a:lstStyle/>
                    <a:p>
                      <a:pPr algn="just"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en-GB" sz="1100" b="1" dirty="0">
                          <a:effectLst/>
                          <a:latin typeface="Arial" panose="020B0604020202020204" pitchFamily="34" charset="0"/>
                        </a:rPr>
                        <a:t>A1 Implementation (Group Work) + Report with word count </a:t>
                      </a:r>
                      <a:endParaRPr lang="en-GB" dirty="0">
                        <a:effectLst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6AE"/>
                    </a:solidFill>
                  </a:tcPr>
                </a:tc>
                <a:tc>
                  <a:txBody>
                    <a:bodyPr/>
                    <a:lstStyle/>
                    <a:p>
                      <a:pPr algn="just"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en-GB" sz="1100" b="1" dirty="0">
                          <a:effectLst/>
                          <a:latin typeface="Arial" panose="020B0604020202020204" pitchFamily="34" charset="0"/>
                        </a:rPr>
                        <a:t>Word count (or equivalent):</a:t>
                      </a:r>
                      <a:endParaRPr lang="en-GB" dirty="0">
                        <a:effectLst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9D9D9"/>
                    </a:solidFill>
                  </a:tcPr>
                </a:tc>
                <a:tc>
                  <a:txBody>
                    <a:bodyPr/>
                    <a:lstStyle/>
                    <a:p>
                      <a:pPr algn="just"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en-GB" sz="1100" b="1">
                          <a:effectLst/>
                          <a:latin typeface="Arial" panose="020B0604020202020204" pitchFamily="34" charset="0"/>
                        </a:rPr>
                        <a:t>2500 words</a:t>
                      </a:r>
                      <a:endParaRPr lang="en-GB">
                        <a:effectLst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6AE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202512363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algn="just"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en-GB" sz="1100" b="1">
                          <a:effectLst/>
                          <a:latin typeface="Arial" panose="020B0604020202020204" pitchFamily="34" charset="0"/>
                        </a:rPr>
                        <a:t>Submission deadline:</a:t>
                      </a:r>
                      <a:endParaRPr lang="en-GB">
                        <a:effectLst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9D9D9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just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60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25/08/2023at 2pm</a:t>
                      </a:r>
                    </a:p>
                    <a:p>
                      <a:pPr algn="just"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endParaRPr lang="en-GB" dirty="0">
                        <a:effectLst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6AE"/>
                    </a:solidFill>
                  </a:tcPr>
                </a:tc>
                <a:tc>
                  <a:txBody>
                    <a:bodyPr/>
                    <a:lstStyle/>
                    <a:p>
                      <a:pPr algn="just"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en-GB" sz="1100" b="1">
                          <a:effectLst/>
                          <a:latin typeface="Arial" panose="020B0604020202020204" pitchFamily="34" charset="0"/>
                        </a:rPr>
                        <a:t>Return date of provisional marks &amp; written feedback:</a:t>
                      </a:r>
                      <a:endParaRPr lang="en-GB">
                        <a:effectLst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9D9D9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just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60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22/09/2023</a:t>
                      </a:r>
                    </a:p>
                    <a:p>
                      <a:pPr algn="just"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endParaRPr lang="en-GB" dirty="0">
                        <a:effectLst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6AE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271246577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91147090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PPT template</Template>
  <TotalTime>0</TotalTime>
  <Words>327</Words>
  <Application>Microsoft Office PowerPoint</Application>
  <PresentationFormat>On-screen Show (4:3)</PresentationFormat>
  <Paragraphs>77</Paragraphs>
  <Slides>7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2" baseType="lpstr">
      <vt:lpstr>-apple-system</vt:lpstr>
      <vt:lpstr>Myriad Pro</vt:lpstr>
      <vt:lpstr>Arial</vt:lpstr>
      <vt:lpstr>Verdana</vt:lpstr>
      <vt:lpstr>20140311PresentationUWTSDTemplate</vt:lpstr>
      <vt:lpstr>  ACCA5029 </vt:lpstr>
      <vt:lpstr>Lesson Aims</vt:lpstr>
      <vt:lpstr>Aims</vt:lpstr>
      <vt:lpstr>LEARNING OUTCOMES</vt:lpstr>
      <vt:lpstr>Indicative contents </vt:lpstr>
      <vt:lpstr>Assessment Details</vt:lpstr>
      <vt:lpstr>Assessment Deadlines</vt:lpstr>
    </vt:vector>
  </TitlesOfParts>
  <Company>University of Wales Lampeter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Personal Management Skills I</dc:title>
  <dc:creator>Venus</dc:creator>
  <cp:lastModifiedBy>Renuga Jayakumar</cp:lastModifiedBy>
  <cp:revision>143</cp:revision>
  <cp:lastPrinted>2018-07-09T15:27:01Z</cp:lastPrinted>
  <dcterms:created xsi:type="dcterms:W3CDTF">2002-10-07T19:43:58Z</dcterms:created>
  <dcterms:modified xsi:type="dcterms:W3CDTF">2023-06-13T11:08:07Z</dcterms:modified>
</cp:coreProperties>
</file>